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6" r:id="rId2"/>
    <p:sldId id="449" r:id="rId3"/>
    <p:sldId id="385" r:id="rId4"/>
    <p:sldId id="348" r:id="rId5"/>
    <p:sldId id="318" r:id="rId6"/>
    <p:sldId id="456" r:id="rId7"/>
    <p:sldId id="311" r:id="rId8"/>
    <p:sldId id="336" r:id="rId9"/>
    <p:sldId id="334" r:id="rId10"/>
    <p:sldId id="333" r:id="rId11"/>
    <p:sldId id="335" r:id="rId12"/>
    <p:sldId id="331" r:id="rId13"/>
    <p:sldId id="332" r:id="rId14"/>
    <p:sldId id="320" r:id="rId15"/>
    <p:sldId id="337" r:id="rId16"/>
    <p:sldId id="467" r:id="rId17"/>
    <p:sldId id="415" r:id="rId18"/>
    <p:sldId id="416" r:id="rId19"/>
    <p:sldId id="417" r:id="rId20"/>
    <p:sldId id="418" r:id="rId21"/>
    <p:sldId id="419" r:id="rId22"/>
    <p:sldId id="429" r:id="rId23"/>
    <p:sldId id="432" r:id="rId24"/>
    <p:sldId id="460" r:id="rId25"/>
    <p:sldId id="469" r:id="rId26"/>
    <p:sldId id="289" r:id="rId27"/>
    <p:sldId id="292" r:id="rId28"/>
    <p:sldId id="459" r:id="rId29"/>
    <p:sldId id="468" r:id="rId30"/>
    <p:sldId id="443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307"/>
    <a:srgbClr val="493322"/>
    <a:srgbClr val="1E151C"/>
    <a:srgbClr val="20160A"/>
    <a:srgbClr val="0000FF"/>
    <a:srgbClr val="0D2742"/>
    <a:srgbClr val="161F31"/>
    <a:srgbClr val="00B0F0"/>
    <a:srgbClr val="00A0F1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424" autoAdjust="0"/>
  </p:normalViewPr>
  <p:slideViewPr>
    <p:cSldViewPr>
      <p:cViewPr varScale="1">
        <p:scale>
          <a:sx n="66" d="100"/>
          <a:sy n="66" d="100"/>
        </p:scale>
        <p:origin x="1308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E97FF-C1B5-478F-A08B-956C572BD3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6.emf"/><Relationship Id="rId7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7" Type="http://schemas.openxmlformats.org/officeDocument/2006/relationships/image" Target="../media/image4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46.png"/><Relationship Id="rId10" Type="http://schemas.openxmlformats.org/officeDocument/2006/relationships/image" Target="../media/image32.emf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fif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jfi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3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69E623-55CF-4174-9B18-BD2298AF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2106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10175"/>
            <a:ext cx="9144000" cy="646331"/>
          </a:xfrm>
          <a:prstGeom prst="rect">
            <a:avLst/>
          </a:prstGeom>
          <a:solidFill>
            <a:srgbClr val="040307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Symposium on Frontiers of Underground Physics</a:t>
            </a:r>
          </a:p>
          <a:p>
            <a:pPr algn="ctr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Chengdu, Oct. 29-Nov. 3, 2023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836712"/>
            <a:ext cx="914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Shun Zhou</a:t>
            </a:r>
          </a:p>
          <a:p>
            <a:pPr algn="ctr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(IHEP, Beijing)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-4699" y="188640"/>
            <a:ext cx="9148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sz="2800" dirty="0">
                <a:solidFill>
                  <a:srgbClr val="FFFF00"/>
                </a:solidFill>
              </a:rPr>
              <a:t>Exploring Majorana Nature of Massive Neutrinos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41F572-ABF6-4E53-BCE0-6CD0B99DB54B}"/>
              </a:ext>
            </a:extLst>
          </p:cNvPr>
          <p:cNvSpPr txBox="1"/>
          <p:nvPr/>
        </p:nvSpPr>
        <p:spPr>
          <a:xfrm>
            <a:off x="2267744" y="4327936"/>
            <a:ext cx="4968552" cy="1477328"/>
          </a:xfrm>
          <a:prstGeom prst="rect">
            <a:avLst/>
          </a:prstGeom>
          <a:solidFill>
            <a:srgbClr val="04030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Massive Neutrinos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Neutrinoless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Double-Beta Decays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Ideas to Probe Majorana Nature</a:t>
            </a:r>
          </a:p>
        </p:txBody>
      </p:sp>
    </p:spTree>
    <p:extLst>
      <p:ext uri="{BB962C8B-B14F-4D97-AF65-F5344CB8AC3E}">
        <p14:creationId xmlns:p14="http://schemas.microsoft.com/office/powerpoint/2010/main" val="42235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Importance of 0</a:t>
            </a:r>
            <a:r>
              <a:rPr lang="el-GR" altLang="zh-CN" dirty="0"/>
              <a:t>ν</a:t>
            </a:r>
            <a:r>
              <a:rPr lang="en-US" altLang="zh-CN" dirty="0"/>
              <a:t>2</a:t>
            </a:r>
            <a:r>
              <a:rPr lang="el-GR" altLang="zh-CN" dirty="0"/>
              <a:t>β</a:t>
            </a:r>
            <a:r>
              <a:rPr lang="en-US" altLang="zh-CN" dirty="0"/>
              <a:t> Decays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0" y="620688"/>
            <a:ext cx="914400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Discovery of lepton number violation: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baryon vs. lepton numbers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4733" y="1284562"/>
            <a:ext cx="24690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Dirac Neutrinos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1879950"/>
            <a:ext cx="5040560" cy="617812"/>
          </a:xfrm>
          <a:prstGeom prst="rect">
            <a:avLst/>
          </a:prstGeom>
        </p:spPr>
      </p:pic>
      <p:sp>
        <p:nvSpPr>
          <p:cNvPr id="10" name="テキスト ボックス 31"/>
          <p:cNvSpPr txBox="1"/>
          <p:nvPr/>
        </p:nvSpPr>
        <p:spPr>
          <a:xfrm>
            <a:off x="47313" y="2721279"/>
            <a:ext cx="553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Dirac 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in a similar way to that for quarks and charged leptons, after the spontaneous gauge symmetry breaking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91680" y="3775792"/>
            <a:ext cx="1498973" cy="445295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691680" y="3775792"/>
            <a:ext cx="576064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2" idx="1"/>
          </p:cNvCxnSpPr>
          <p:nvPr/>
        </p:nvCxnSpPr>
        <p:spPr>
          <a:xfrm flipH="1">
            <a:off x="1187624" y="3998440"/>
            <a:ext cx="504056" cy="222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55495" y="4221087"/>
                <a:ext cx="12209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5" y="4221087"/>
                <a:ext cx="1220975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4000" t="-1961" r="-750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椭圆 19"/>
          <p:cNvSpPr/>
          <p:nvPr/>
        </p:nvSpPr>
        <p:spPr>
          <a:xfrm>
            <a:off x="2589147" y="3759059"/>
            <a:ext cx="360040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20" idx="4"/>
          </p:cNvCxnSpPr>
          <p:nvPr/>
        </p:nvCxnSpPr>
        <p:spPr>
          <a:xfrm>
            <a:off x="2769167" y="4276363"/>
            <a:ext cx="794721" cy="98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3692076" y="4217592"/>
                <a:ext cx="1135952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076" y="4217592"/>
                <a:ext cx="1135952" cy="314766"/>
              </a:xfrm>
              <a:prstGeom prst="rect">
                <a:avLst/>
              </a:prstGeom>
              <a:blipFill rotWithShape="0">
                <a:blip r:embed="rId5"/>
                <a:stretch>
                  <a:fillRect l="-4839" t="-1961" r="-8065" b="-37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25"/>
          <p:cNvCxnSpPr/>
          <p:nvPr/>
        </p:nvCxnSpPr>
        <p:spPr>
          <a:xfrm flipV="1">
            <a:off x="3133071" y="3775792"/>
            <a:ext cx="713583" cy="19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3846654" y="3574184"/>
                <a:ext cx="13151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𝟏𝟕𝟒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54" y="3574184"/>
                <a:ext cx="131516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852" r="-416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5494" y="4974473"/>
            <a:ext cx="5380601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introduce additional symmetries to the SM to forbid a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mass for right-handed neutrino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singlets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explain a strong hierarchy for the Yukawa couplings of the SM fermions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5364088" y="1284562"/>
            <a:ext cx="3779912" cy="5444612"/>
            <a:chOff x="5364088" y="1284562"/>
            <a:chExt cx="3779912" cy="5444612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56344" y="1284562"/>
              <a:ext cx="29010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Majorana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Neutrinos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lum bright="-20000" contrast="40000"/>
            </a:blip>
            <a:stretch>
              <a:fillRect/>
            </a:stretch>
          </p:blipFill>
          <p:spPr>
            <a:xfrm>
              <a:off x="6171416" y="1778897"/>
              <a:ext cx="2540250" cy="819917"/>
            </a:xfrm>
            <a:prstGeom prst="rect">
              <a:avLst/>
            </a:prstGeom>
          </p:spPr>
        </p:pic>
        <p:sp>
          <p:nvSpPr>
            <p:cNvPr id="30" name="テキスト ボックス 31"/>
            <p:cNvSpPr txBox="1"/>
            <p:nvPr/>
          </p:nvSpPr>
          <p:spPr>
            <a:xfrm>
              <a:off x="6056344" y="2721279"/>
              <a:ext cx="2901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Generate tiny </a:t>
              </a:r>
              <a:r>
                <a:rPr kumimoji="1" lang="en-US" altLang="ja-JP" sz="16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Majorana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l-GR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ν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masses via the so-called seesaw mechanism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>
              <a:lum bright="-20000" contrast="40000"/>
            </a:blip>
            <a:stretch>
              <a:fillRect/>
            </a:stretch>
          </p:blipFill>
          <p:spPr>
            <a:xfrm>
              <a:off x="6185013" y="3750883"/>
              <a:ext cx="2538964" cy="495111"/>
            </a:xfrm>
            <a:prstGeom prst="rect">
              <a:avLst/>
            </a:prstGeom>
          </p:spPr>
        </p:pic>
        <p:sp>
          <p:nvSpPr>
            <p:cNvPr id="32" name="椭圆 31"/>
            <p:cNvSpPr/>
            <p:nvPr/>
          </p:nvSpPr>
          <p:spPr>
            <a:xfrm>
              <a:off x="6149316" y="3759262"/>
              <a:ext cx="576064" cy="517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>
              <a:endCxn id="34" idx="0"/>
            </p:cNvCxnSpPr>
            <p:nvPr/>
          </p:nvCxnSpPr>
          <p:spPr>
            <a:xfrm flipH="1">
              <a:off x="6171416" y="4254373"/>
              <a:ext cx="13695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980" t="-2000" r="-6965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椭圆 35"/>
            <p:cNvSpPr/>
            <p:nvPr/>
          </p:nvSpPr>
          <p:spPr>
            <a:xfrm>
              <a:off x="7645903" y="3786409"/>
              <a:ext cx="394908" cy="455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7858002" y="4254373"/>
              <a:ext cx="21076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p>
                        </m:s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187" t="-1923" r="-5976" b="-3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5521154" y="5030667"/>
              <a:ext cx="3622846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Retain the SM symmetries</a:t>
              </a: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GUT or </a:t>
              </a:r>
              <a:r>
                <a:rPr kumimoji="1"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TeV</a:t>
              </a: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energy scale?</a:t>
              </a:r>
            </a:p>
          </p:txBody>
        </p:sp>
        <p:sp>
          <p:nvSpPr>
            <p:cNvPr id="44" name="テキスト ボックス 31"/>
            <p:cNvSpPr txBox="1"/>
            <p:nvPr/>
          </p:nvSpPr>
          <p:spPr>
            <a:xfrm>
              <a:off x="5364088" y="6021288"/>
              <a:ext cx="3707904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Guide the theorists to build a model for tiny </a:t>
              </a:r>
              <a:r>
                <a:rPr kumimoji="1" lang="el-GR" altLang="ja-JP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ν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masses</a:t>
              </a:r>
              <a:endParaRPr kumimoji="1"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灯片编号占位符 1">
            <a:extLst>
              <a:ext uri="{FF2B5EF4-FFF2-40B4-BE49-F238E27FC236}">
                <a16:creationId xmlns:a16="http://schemas.microsoft.com/office/drawing/2014/main" id="{AEBE4C8C-9545-4A20-99CC-B09C3242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109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Importance of 0</a:t>
            </a:r>
            <a:r>
              <a:rPr lang="el-GR" altLang="zh-CN" dirty="0"/>
              <a:t>ν</a:t>
            </a:r>
            <a:r>
              <a:rPr lang="en-US" altLang="zh-CN" dirty="0"/>
              <a:t>2</a:t>
            </a:r>
            <a:r>
              <a:rPr lang="el-GR" altLang="zh-CN" dirty="0"/>
              <a:t>β</a:t>
            </a:r>
            <a:r>
              <a:rPr lang="en-US" altLang="zh-CN" dirty="0"/>
              <a:t> Decays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0" y="620688"/>
            <a:ext cx="914400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Constrain </a:t>
            </a:r>
            <a:r>
              <a:rPr lang="el-GR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masses and mixing parameters: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CP phases?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97390" y="1239155"/>
            <a:ext cx="5230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/>
              <a:t>Rodejohann</a:t>
            </a:r>
            <a:r>
              <a:rPr lang="en-US" altLang="zh-CN" b="1" dirty="0"/>
              <a:t>, IJMPE, 2011; JPG, 2012; </a:t>
            </a:r>
            <a:r>
              <a:rPr lang="en-US" altLang="zh-CN" b="1" dirty="0" err="1"/>
              <a:t>Bilenky</a:t>
            </a:r>
            <a:r>
              <a:rPr lang="en-US" altLang="zh-CN" b="1" dirty="0"/>
              <a:t>, </a:t>
            </a:r>
            <a:r>
              <a:rPr lang="en-US" altLang="zh-CN" b="1" dirty="0" err="1"/>
              <a:t>Giunti</a:t>
            </a:r>
            <a:r>
              <a:rPr lang="en-US" altLang="zh-CN" b="1" dirty="0"/>
              <a:t>, MPLA, 2012; IJMPA, 2015</a:t>
            </a:r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6834" y="1885486"/>
            <a:ext cx="3640556" cy="3364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3697390" y="1910554"/>
                <a:ext cx="5230226" cy="3733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/>
                          </m:sSub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/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/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zh-CN" alt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390" y="1910554"/>
                <a:ext cx="5230226" cy="373372"/>
              </a:xfrm>
              <a:prstGeom prst="rect">
                <a:avLst/>
              </a:prstGeom>
              <a:blipFill rotWithShape="0">
                <a:blip r:embed="rId5"/>
                <a:stretch>
                  <a:fillRect b="-2031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697390" y="2348880"/>
            <a:ext cx="5230226" cy="444581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220072" y="5246088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/>
              <a:t>Xing, Zhao, EPJC, 2017</a:t>
            </a:r>
            <a:endParaRPr lang="zh-CN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1475656" y="4017943"/>
            <a:ext cx="7200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2195736" y="2708920"/>
            <a:ext cx="1501654" cy="1309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195736" y="4738023"/>
            <a:ext cx="1418822" cy="2751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23" idx="3"/>
          </p:cNvCxnSpPr>
          <p:nvPr/>
        </p:nvCxnSpPr>
        <p:spPr>
          <a:xfrm flipH="1">
            <a:off x="5436096" y="3284072"/>
            <a:ext cx="957195" cy="15147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6372200" y="316114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9639" y="4798867"/>
            <a:ext cx="4225728" cy="317290"/>
          </a:xfrm>
          <a:prstGeom prst="rect">
            <a:avLst/>
          </a:prstGeom>
          <a:ln>
            <a:noFill/>
          </a:ln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5494" y="5326807"/>
            <a:ext cx="376129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mass ordering, lightest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mass,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CP phases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 unique way to constrain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CP phases?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4993802" y="4763932"/>
                <a:ext cx="599189" cy="394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02" y="4763932"/>
                <a:ext cx="599189" cy="394082"/>
              </a:xfrm>
              <a:prstGeom prst="rect">
                <a:avLst/>
              </a:prstGeom>
              <a:blipFill rotWithShape="0">
                <a:blip r:embed="rId9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467544" y="1298587"/>
            <a:ext cx="3034472" cy="4672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27277094-1056-43DA-8B1B-4277EA37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50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620688"/>
            <a:ext cx="3096344" cy="22709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5496" y="2924944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Schechter-Valle Theorem (82)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: If the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 happens, there must exist an effective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neutrino mass term.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Question: How large is such a mass term?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757986" y="620688"/>
            <a:ext cx="4107800" cy="22709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右箭头 9"/>
          <p:cNvSpPr>
            <a:spLocks noChangeArrowheads="1"/>
          </p:cNvSpPr>
          <p:nvPr/>
        </p:nvSpPr>
        <p:spPr bwMode="auto">
          <a:xfrm>
            <a:off x="3621125" y="1532273"/>
            <a:ext cx="863600" cy="468312"/>
          </a:xfrm>
          <a:prstGeom prst="rightArrow">
            <a:avLst>
              <a:gd name="adj1" fmla="val 50000"/>
              <a:gd name="adj2" fmla="val 50225"/>
            </a:avLst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zh-CN" altLang="en-US" sz="2000">
              <a:solidFill>
                <a:prstClr val="black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Schechter-Valle Theorem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952635" y="4721797"/>
            <a:ext cx="6758362" cy="6393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35496" y="3933056"/>
            <a:ext cx="9073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Assumptions: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(1) no tree-level neutrino masses; (2) 0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decays are mediated by heavy particles, i.e., short-range interactions: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952635" y="5486998"/>
            <a:ext cx="6787046" cy="4998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952635" y="6131775"/>
            <a:ext cx="6795079" cy="56566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文本框 2"/>
          <p:cNvSpPr txBox="1">
            <a:spLocks noChangeArrowheads="1"/>
          </p:cNvSpPr>
          <p:nvPr/>
        </p:nvSpPr>
        <p:spPr bwMode="auto">
          <a:xfrm>
            <a:off x="251520" y="5444541"/>
            <a:ext cx="1296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Hadronic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currents</a:t>
            </a:r>
          </a:p>
        </p:txBody>
      </p:sp>
      <p:sp>
        <p:nvSpPr>
          <p:cNvPr id="20" name="文本框 2"/>
          <p:cNvSpPr txBox="1">
            <a:spLocks noChangeArrowheads="1"/>
          </p:cNvSpPr>
          <p:nvPr/>
        </p:nvSpPr>
        <p:spPr bwMode="auto">
          <a:xfrm>
            <a:off x="251520" y="6083113"/>
            <a:ext cx="1296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leptonic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currents</a:t>
            </a:r>
          </a:p>
        </p:txBody>
      </p:sp>
      <p:sp>
        <p:nvSpPr>
          <p:cNvPr id="6" name="矩形 5"/>
          <p:cNvSpPr/>
          <p:nvPr/>
        </p:nvSpPr>
        <p:spPr>
          <a:xfrm>
            <a:off x="205686" y="4748426"/>
            <a:ext cx="1269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Pas et al., PLB, 2001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灯片编号占位符 1">
            <a:extLst>
              <a:ext uri="{FF2B5EF4-FFF2-40B4-BE49-F238E27FC236}">
                <a16:creationId xmlns:a16="http://schemas.microsoft.com/office/drawing/2014/main" id="{32466A9C-9FBF-4341-AE0A-61A6EC13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524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Schechter-Valle Theorem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5496" y="3821427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Quantitatively, the 4-loop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Majorana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mass from the butterfly diagram is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EXTREMELY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small: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7544" y="4645192"/>
                <a:ext cx="2825389" cy="3776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645192"/>
                <a:ext cx="2825389" cy="377667"/>
              </a:xfrm>
              <a:prstGeom prst="rect">
                <a:avLst/>
              </a:prstGeom>
              <a:blipFill rotWithShape="0">
                <a:blip r:embed="rId2"/>
                <a:stretch>
                  <a:fillRect l="-1505" r="-2796" b="-3437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4982545" y="4510861"/>
            <a:ext cx="405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Duerr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Lindner, Merle, JHEP, 2011; 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Liu, Zhang, SZ, PLB, 2016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113508" y="5157192"/>
            <a:ext cx="8850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Assume 0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decays are governed by short-distance operators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Schechter-Valle (Black Box) theorem is qualitatively correct, but the induced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are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 small to be relevant 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neutrino oscillations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Other mechanisms are needed to generate neutrino masses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107503" y="620688"/>
            <a:ext cx="8928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experimental upper bounds on the 0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 width can be translated into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upper limits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 the coefficients </a:t>
            </a:r>
            <a:r>
              <a:rPr lang="el-GR" altLang="zh-CN" sz="2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ϵ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’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Nonzero quark and electron masses are crucial for us to draw the butterfly diagram, since we don</a:t>
            </a:r>
            <a:r>
              <a:rPr lang="en-US" altLang="zh-CN" sz="20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’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 know the chirality of (u, d, e)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86" y="2119016"/>
            <a:ext cx="1440160" cy="4297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58232" y="1948233"/>
            <a:ext cx="282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Take one operator for example: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136009"/>
            <a:ext cx="2232248" cy="4127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7092280" y="213868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Upper bound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705177" y="2824236"/>
            <a:ext cx="4021677" cy="7851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7070045" y="2654959"/>
            <a:ext cx="203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latin typeface="微软雅黑" pitchFamily="34" charset="-122"/>
                <a:ea typeface="微软雅黑" pitchFamily="34" charset="-122"/>
              </a:rPr>
              <a:t>Duerr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, Lindner, Merle, JHEP, 2011</a:t>
            </a:r>
          </a:p>
        </p:txBody>
      </p:sp>
      <p:sp>
        <p:nvSpPr>
          <p:cNvPr id="18" name="灯片编号占位符 1">
            <a:extLst>
              <a:ext uri="{FF2B5EF4-FFF2-40B4-BE49-F238E27FC236}">
                <a16:creationId xmlns:a16="http://schemas.microsoft.com/office/drawing/2014/main" id="{1C7C480B-AB68-46E3-A6AC-3538847C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669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Extended Schechter-Valle Theorem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10755" y="2852936"/>
            <a:ext cx="9154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Hirsch,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Kovalenko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, Schmidt (06)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: One-to-one correspondence relation between LNV processes and corresponding elements of the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Majorana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neutrino mass matrix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7571" y="653968"/>
            <a:ext cx="3753176" cy="20517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左右箭头 4"/>
          <p:cNvSpPr/>
          <p:nvPr/>
        </p:nvSpPr>
        <p:spPr>
          <a:xfrm>
            <a:off x="3974906" y="1493463"/>
            <a:ext cx="1037111" cy="48245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096177" y="651140"/>
            <a:ext cx="3868311" cy="2054559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2411760" y="4033488"/>
            <a:ext cx="6555794" cy="1915792"/>
            <a:chOff x="2411760" y="3961480"/>
            <a:chExt cx="6555794" cy="191579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2501854" y="4029737"/>
              <a:ext cx="1991607" cy="88605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4834518" y="4033488"/>
              <a:ext cx="4133036" cy="184378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411760" y="3961480"/>
              <a:ext cx="6552728" cy="1915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2"/>
              <p:cNvSpPr txBox="1">
                <a:spLocks noChangeArrowheads="1"/>
              </p:cNvSpPr>
              <p:nvPr/>
            </p:nvSpPr>
            <p:spPr bwMode="auto">
              <a:xfrm>
                <a:off x="2408693" y="5087506"/>
                <a:ext cx="2084767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All possible mass matrices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𝝂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𝒆𝒆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𝟎</m:t>
                      </m:r>
                    </m:oMath>
                  </m:oMathPara>
                </a14:m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8693" y="5087506"/>
                <a:ext cx="2084767" cy="861774"/>
              </a:xfrm>
              <a:prstGeom prst="rect">
                <a:avLst/>
              </a:prstGeom>
              <a:blipFill rotWithShape="0">
                <a:blip r:embed="rId6"/>
                <a:stretch>
                  <a:fillRect l="-1462" t="-2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"/>
          <p:cNvSpPr txBox="1">
            <a:spLocks noChangeArrowheads="1"/>
          </p:cNvSpPr>
          <p:nvPr/>
        </p:nvSpPr>
        <p:spPr bwMode="auto">
          <a:xfrm>
            <a:off x="10716" y="3789040"/>
            <a:ext cx="23731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Conclusion: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neutrino oscillation data  indicate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finite 0</a:t>
            </a:r>
            <a:r>
              <a:rPr lang="el-GR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rate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5445224"/>
            <a:ext cx="2150867" cy="1319382"/>
          </a:xfrm>
          <a:prstGeom prst="rect">
            <a:avLst/>
          </a:prstGeom>
          <a:ln w="38100">
            <a:solidFill>
              <a:srgbClr val="FF33CC"/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2180856" y="6105490"/>
            <a:ext cx="696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The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Majorana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neutrino mass matrix A</a:t>
            </a:r>
            <a:r>
              <a:rPr lang="en-US" altLang="zh-CN" sz="2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1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is allowed by oscillation data, leading to a nonzero 0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ν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2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β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rate!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p:sp>
        <p:nvSpPr>
          <p:cNvPr id="16" name="灯片编号占位符 1">
            <a:extLst>
              <a:ext uri="{FF2B5EF4-FFF2-40B4-BE49-F238E27FC236}">
                <a16:creationId xmlns:a16="http://schemas.microsoft.com/office/drawing/2014/main" id="{5C25DC1D-C350-4680-9E37-7ADE3BE8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820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Other Lepton-Number-Violating Decays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75502" y="1169368"/>
            <a:ext cx="8604283" cy="568863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55591" y="692696"/>
            <a:ext cx="34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Liu, Zhang, SZ, PLB, 2016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30858"/>
            <a:ext cx="2376264" cy="66589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759" y="683404"/>
            <a:ext cx="34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Meson Decays: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1DCE4A3F-5D1F-4379-8A93-8A625D93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6804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3E2CB61-F58B-4B3A-8D9F-A2973F1B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22" y="1455516"/>
            <a:ext cx="6798871" cy="52858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Neutrino Mass for 0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Decays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3E5972-A7CC-4308-B92C-1A7B8A48CB26}"/>
              </a:ext>
            </a:extLst>
          </p:cNvPr>
          <p:cNvSpPr txBox="1"/>
          <p:nvPr/>
        </p:nvSpPr>
        <p:spPr>
          <a:xfrm>
            <a:off x="825905" y="476672"/>
            <a:ext cx="8210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Xing, Zhao, Y.L. Zhou, 1504.05820; Ge, Lindner, 1608.01618;Xing, Zhao, 17;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</a:rPr>
              <a:t>Penedo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</a:rPr>
              <a:t>Petcov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18; Ge, Zhu, 20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AE9D31-AE40-4DEE-B18B-E50BA135550B}"/>
              </a:ext>
            </a:extLst>
          </p:cNvPr>
          <p:cNvSpPr/>
          <p:nvPr/>
        </p:nvSpPr>
        <p:spPr>
          <a:xfrm>
            <a:off x="31459" y="865980"/>
            <a:ext cx="4156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meV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frontier of 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0ν2β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decays 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4EE49C-17FC-460C-83BA-734BFAFB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4" y="1266090"/>
            <a:ext cx="3943353" cy="39244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303A32-5480-43D8-A927-1893740C6564}"/>
              </a:ext>
            </a:extLst>
          </p:cNvPr>
          <p:cNvSpPr txBox="1"/>
          <p:nvPr/>
        </p:nvSpPr>
        <p:spPr>
          <a:xfrm>
            <a:off x="6014793" y="1196752"/>
            <a:ext cx="30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Jun Cao et al., 1908.08355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7F51F2-9CB9-41F2-A71F-705FDB79DF4C}"/>
              </a:ext>
            </a:extLst>
          </p:cNvPr>
          <p:cNvGrpSpPr/>
          <p:nvPr/>
        </p:nvGrpSpPr>
        <p:grpSpPr>
          <a:xfrm>
            <a:off x="221990" y="5229200"/>
            <a:ext cx="2261778" cy="1500916"/>
            <a:chOff x="107504" y="5637871"/>
            <a:chExt cx="1944216" cy="12201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7F8927-A59E-4332-8815-4F1499DB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084" y="5637871"/>
              <a:ext cx="1527858" cy="35414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2EE666-134C-4646-A6A7-8FA26D69B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832" y="6049445"/>
              <a:ext cx="1747777" cy="3512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F785340-A110-4DC0-8343-328C3052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884" y="6516174"/>
              <a:ext cx="1863524" cy="296091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15016E8-FFCC-4C86-8E24-D9EF6EBADE89}"/>
                </a:ext>
              </a:extLst>
            </p:cNvPr>
            <p:cNvSpPr/>
            <p:nvPr/>
          </p:nvSpPr>
          <p:spPr>
            <a:xfrm>
              <a:off x="107504" y="5637871"/>
              <a:ext cx="1944216" cy="12201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4A826FF2-C163-4792-BDE5-10E9F5911F7C}"/>
              </a:ext>
            </a:extLst>
          </p:cNvPr>
          <p:cNvSpPr txBox="1"/>
          <p:nvPr/>
        </p:nvSpPr>
        <p:spPr>
          <a:xfrm>
            <a:off x="7308585" y="1796658"/>
            <a:ext cx="1763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Talk by G.S. Li</a:t>
            </a:r>
          </a:p>
        </p:txBody>
      </p:sp>
    </p:spTree>
    <p:extLst>
      <p:ext uri="{BB962C8B-B14F-4D97-AF65-F5344CB8AC3E}">
        <p14:creationId xmlns:p14="http://schemas.microsoft.com/office/powerpoint/2010/main" val="341854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3018802-A96C-4617-9A79-403B9C093864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Bayesian Analysis: Masses &amp; Majorana CP Phases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413535F-0BEB-48EC-BDB8-D7E813E1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2" y="116632"/>
            <a:ext cx="1269504" cy="327540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7BB0692-E02C-4ACE-8BCB-2632C9FADEE6}"/>
                  </a:ext>
                </a:extLst>
              </p:cNvPr>
              <p:cNvSpPr/>
              <p:nvPr/>
            </p:nvSpPr>
            <p:spPr>
              <a:xfrm>
                <a:off x="-39246" y="589025"/>
                <a:ext cx="9143999" cy="600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First, we specify the model (i.e., Majorana neutrinos &amp; NO) and the model parameters are the lightest neutrino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，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two neutrino mass-squared differences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 {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𝚫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𝚫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 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two mixing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{</m:t>
                        </m:r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𝟏𝟐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𝟑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and two Majorana CP phases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{</m:t>
                    </m:r>
                    <m:r>
                      <a:rPr lang="zh-CN" altLang="en-US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𝝆</m:t>
                    </m:r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 </m:t>
                    </m:r>
                    <m:r>
                      <a:rPr lang="zh-CN" altLang="en-US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𝝈</m:t>
                    </m:r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</m:t>
                    </m:r>
                  </m:oMath>
                </a14:m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Second, we state our current knowledge on these parameters, i.e., priors. Neutrino oscillations: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{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𝚫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𝚫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 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{</m:t>
                        </m:r>
                        <m:r>
                          <a:rPr lang="zh-CN" alt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𝟏𝟐</m:t>
                        </m:r>
                      </m:sub>
                    </m:sSub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𝟏𝟑</m:t>
                        </m:r>
                      </m:sub>
                    </m:sSub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; Uniform distribution: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{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𝝆</m:t>
                    </m:r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, </m:t>
                    </m:r>
                    <m:r>
                      <a:rPr lang="zh-CN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𝝈</m:t>
                    </m:r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in the whole range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[0, 2</a:t>
                </a:r>
                <a:r>
                  <a:rPr lang="el-GR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π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；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Uniform distribution for NME in whole range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[1.68, 4.20]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; Gaussian distribution for the phase factor; Uniform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Third, given the parameters, we calculate the expected number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𝑵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𝝂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of the signal events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；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the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𝐭𝐨𝐭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can be simulated and we simply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𝐭𝐨𝐭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；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then the likelihood is</a:t>
                </a: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Fourth, calculate the posterior probabilities for the model parameters and project them onto one or two-dimensional parameter space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7BB0692-E02C-4ACE-8BCB-2632C9FAD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246" y="589025"/>
                <a:ext cx="9143999" cy="6008311"/>
              </a:xfrm>
              <a:prstGeom prst="rect">
                <a:avLst/>
              </a:prstGeom>
              <a:blipFill>
                <a:blip r:embed="rId2"/>
                <a:stretch>
                  <a:fillRect l="-467" t="-609" r="-533" b="-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422A2DDC-C869-4C66-98F7-0C4E595E7A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483768" y="5085184"/>
            <a:ext cx="4464496" cy="80943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25B50F-2360-401E-B69C-42B9E2ADA5FC}"/>
              </a:ext>
            </a:extLst>
          </p:cNvPr>
          <p:cNvGrpSpPr/>
          <p:nvPr/>
        </p:nvGrpSpPr>
        <p:grpSpPr>
          <a:xfrm>
            <a:off x="827584" y="3596625"/>
            <a:ext cx="3096344" cy="369392"/>
            <a:chOff x="755576" y="3062160"/>
            <a:chExt cx="3096344" cy="36939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C6FEE7-A769-49DE-B36F-CFC710AD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672" y="3062160"/>
              <a:ext cx="2232248" cy="36939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B34CF59-847D-4397-BE61-1E049ACD1C1E}"/>
                </a:ext>
              </a:extLst>
            </p:cNvPr>
            <p:cNvSpPr/>
            <p:nvPr/>
          </p:nvSpPr>
          <p:spPr>
            <a:xfrm>
              <a:off x="755576" y="3062160"/>
              <a:ext cx="676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Flat:</a:t>
              </a:r>
              <a:endParaRPr lang="zh-CN" alt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A32FE2-5C47-4B73-B976-72E1D801EE6C}"/>
              </a:ext>
            </a:extLst>
          </p:cNvPr>
          <p:cNvGrpSpPr/>
          <p:nvPr/>
        </p:nvGrpSpPr>
        <p:grpSpPr>
          <a:xfrm>
            <a:off x="4932040" y="3549080"/>
            <a:ext cx="3761915" cy="422415"/>
            <a:chOff x="4986549" y="3032261"/>
            <a:chExt cx="3761915" cy="42241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1346F85-7CE1-42DF-A065-D3DC85E9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8144" y="3032261"/>
              <a:ext cx="2880320" cy="422415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CBB985D-4E41-4522-8925-211B3726BDAF}"/>
                </a:ext>
              </a:extLst>
            </p:cNvPr>
            <p:cNvSpPr/>
            <p:nvPr/>
          </p:nvSpPr>
          <p:spPr>
            <a:xfrm>
              <a:off x="4986549" y="3058803"/>
              <a:ext cx="683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Log: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740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61614DF-ED3D-42ED-A543-2142609D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756"/>
            <a:ext cx="9144000" cy="46904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FF8C99-2E36-469E-A7F1-A2766181E65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Bayesian Analysis: Masses &amp; Majorana CP Phases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C292AAF1-F15C-49F4-B9A9-7BD35202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2" y="116632"/>
            <a:ext cx="1269504" cy="327540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46EDAC-80D7-442D-B193-A71151CD7BFD}"/>
              </a:ext>
            </a:extLst>
          </p:cNvPr>
          <p:cNvSpPr/>
          <p:nvPr/>
        </p:nvSpPr>
        <p:spPr>
          <a:xfrm>
            <a:off x="7874" y="572655"/>
            <a:ext cx="9136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Final Results for Setup-I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D0987ED-6335-49F6-A6C2-8633975C62BB}"/>
              </a:ext>
            </a:extLst>
          </p:cNvPr>
          <p:cNvSpPr txBox="1"/>
          <p:nvPr/>
        </p:nvSpPr>
        <p:spPr>
          <a:xfrm>
            <a:off x="4668241" y="596517"/>
            <a:ext cx="4392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Huang, SZ, 2010.16281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EE92FE2-3E9E-4115-AA38-63ABBE26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86808"/>
            <a:ext cx="4824536" cy="7970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68AB2B-2130-4F6C-9C1B-9E8FE311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230" y="5843144"/>
            <a:ext cx="6063469" cy="8407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4222D-B9B2-4297-9949-AE492792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780928"/>
            <a:ext cx="1571181" cy="28803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922570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9CD7EF-10ED-49E7-9DE6-DFDCE165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010"/>
            <a:ext cx="9144000" cy="47539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580B48E-1E0B-4080-A805-29FC654D36E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Bayesian Analysis: Masses &amp; Majorana CP Phases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F93447CF-B9EA-4AB3-B2EA-051AB308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2" y="116632"/>
            <a:ext cx="1269504" cy="327540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60D432-9888-4AE7-955F-ED542152F5FA}"/>
              </a:ext>
            </a:extLst>
          </p:cNvPr>
          <p:cNvSpPr/>
          <p:nvPr/>
        </p:nvSpPr>
        <p:spPr>
          <a:xfrm>
            <a:off x="7874" y="572655"/>
            <a:ext cx="9136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Final Results for Setup-II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8D3369B-3560-4872-93B1-0201CC828786}"/>
              </a:ext>
            </a:extLst>
          </p:cNvPr>
          <p:cNvSpPr txBox="1"/>
          <p:nvPr/>
        </p:nvSpPr>
        <p:spPr>
          <a:xfrm>
            <a:off x="4668241" y="596517"/>
            <a:ext cx="4392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Huang, SZ, 2010.16281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DCEAF19-EA4C-4BBE-B75D-F207A034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51520" y="5825187"/>
            <a:ext cx="5544616" cy="872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0011CD-B540-4A4A-843B-C396E3EE55A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491880" y="5800667"/>
            <a:ext cx="5364596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2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D48171A-41B6-4411-AD0B-0ECBE1B70E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Massive Neutrinos</a:t>
            </a:r>
            <a:r>
              <a:rPr lang="zh-CN" altLang="en-US" dirty="0"/>
              <a:t>：</a:t>
            </a:r>
            <a:r>
              <a:rPr lang="en-US" altLang="zh-CN" dirty="0"/>
              <a:t>New Physics beyond the SM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6DC621-5B07-49AE-A683-A0E7E215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man_on_deck.GIF">
            <a:extLst>
              <a:ext uri="{FF2B5EF4-FFF2-40B4-BE49-F238E27FC236}">
                <a16:creationId xmlns:a16="http://schemas.microsoft.com/office/drawing/2014/main" id="{43B78D6F-CA0B-41DF-AE81-0EBDCB45B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64" y="1333618"/>
            <a:ext cx="2664296" cy="3181483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18ACEBFF-B795-4DE1-856B-7F5AC9A67BFE}"/>
              </a:ext>
            </a:extLst>
          </p:cNvPr>
          <p:cNvSpPr txBox="1"/>
          <p:nvPr/>
        </p:nvSpPr>
        <p:spPr>
          <a:xfrm>
            <a:off x="2066882" y="4181018"/>
            <a:ext cx="77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FF00"/>
                </a:solidFill>
              </a:rPr>
              <a:t>SNO</a:t>
            </a:r>
          </a:p>
        </p:txBody>
      </p:sp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97FA55EC-0D27-4F08-B06E-FEE62E53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" y="4581128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1D43CC-AAE0-402D-BE35-2158B2F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48" y="4146329"/>
            <a:ext cx="3872335" cy="2573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1C99F8-E518-47E8-99A3-FED54785A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" y="484135"/>
            <a:ext cx="2664296" cy="827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286720-A3F5-40C0-AFA8-DC06E5E67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2" y="523263"/>
            <a:ext cx="3807984" cy="35631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1BA5C184-02A0-40C9-AF99-FEFD143EBE46}"/>
              </a:ext>
            </a:extLst>
          </p:cNvPr>
          <p:cNvSpPr txBox="1"/>
          <p:nvPr/>
        </p:nvSpPr>
        <p:spPr>
          <a:xfrm>
            <a:off x="2771800" y="569318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FF00"/>
                </a:solidFill>
              </a:rPr>
              <a:t>Super-K</a:t>
            </a:r>
          </a:p>
        </p:txBody>
      </p:sp>
      <p:pic>
        <p:nvPicPr>
          <p:cNvPr id="17" name="Picture 2" descr="Takaaki Kajita">
            <a:extLst>
              <a:ext uri="{FF2B5EF4-FFF2-40B4-BE49-F238E27FC236}">
                <a16:creationId xmlns:a16="http://schemas.microsoft.com/office/drawing/2014/main" id="{10A593E5-F4BD-4C45-A5F7-5A1BB7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80" y="4601427"/>
            <a:ext cx="1129237" cy="1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5">
            <a:extLst>
              <a:ext uri="{FF2B5EF4-FFF2-40B4-BE49-F238E27FC236}">
                <a16:creationId xmlns:a16="http://schemas.microsoft.com/office/drawing/2014/main" id="{91834EC7-74ED-4D5E-952E-F888CF51C94A}"/>
              </a:ext>
            </a:extLst>
          </p:cNvPr>
          <p:cNvSpPr txBox="1"/>
          <p:nvPr/>
        </p:nvSpPr>
        <p:spPr>
          <a:xfrm>
            <a:off x="107504" y="6279998"/>
            <a:ext cx="26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</a:rPr>
              <a:t>Nobel Prize in 2015</a:t>
            </a:r>
          </a:p>
        </p:txBody>
      </p:sp>
      <p:pic>
        <p:nvPicPr>
          <p:cNvPr id="19" name="Picture 309" descr="DYB_layout20100221_eng">
            <a:extLst>
              <a:ext uri="{FF2B5EF4-FFF2-40B4-BE49-F238E27FC236}">
                <a16:creationId xmlns:a16="http://schemas.microsoft.com/office/drawing/2014/main" id="{F88967E3-61D3-414E-A0FC-CCF79DDA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319" y="507788"/>
            <a:ext cx="2273762" cy="22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FF101A-FFB4-4D95-9856-4BDA3BBB9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718" y="2809782"/>
            <a:ext cx="2286363" cy="837020"/>
          </a:xfrm>
          <a:prstGeom prst="rect">
            <a:avLst/>
          </a:prstGeom>
        </p:spPr>
      </p:pic>
      <p:sp>
        <p:nvSpPr>
          <p:cNvPr id="21" name="テキスト ボックス 35">
            <a:extLst>
              <a:ext uri="{FF2B5EF4-FFF2-40B4-BE49-F238E27FC236}">
                <a16:creationId xmlns:a16="http://schemas.microsoft.com/office/drawing/2014/main" id="{64E69727-C546-447C-8108-56A129DE9BF6}"/>
              </a:ext>
            </a:extLst>
          </p:cNvPr>
          <p:cNvSpPr txBox="1"/>
          <p:nvPr/>
        </p:nvSpPr>
        <p:spPr>
          <a:xfrm>
            <a:off x="7430735" y="2380818"/>
            <a:ext cx="16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000" b="1" dirty="0" err="1">
                <a:solidFill>
                  <a:srgbClr val="FFFF00"/>
                </a:solidFill>
              </a:rPr>
              <a:t>Daya</a:t>
            </a:r>
            <a:r>
              <a:rPr kumimoji="1" lang="en-US" altLang="zh-CN" sz="2000" b="1" dirty="0">
                <a:solidFill>
                  <a:srgbClr val="FFFF00"/>
                </a:solidFill>
              </a:rPr>
              <a:t> Bay</a:t>
            </a:r>
            <a:endParaRPr kumimoji="1" lang="en-US" altLang="ja-JP" sz="2000" b="1" dirty="0">
              <a:solidFill>
                <a:srgbClr val="FFFF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D27F58-1DD6-403D-A5EB-AE1123A53A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9712"/>
            <a:ext cx="1643542" cy="1391418"/>
          </a:xfrm>
          <a:prstGeom prst="rect">
            <a:avLst/>
          </a:prstGeom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3550963-D7ED-49B8-BCB0-2D3F04A7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590" y="5264040"/>
            <a:ext cx="2339914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massive !!!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New physics beyond the SM</a:t>
            </a:r>
          </a:p>
        </p:txBody>
      </p:sp>
    </p:spTree>
    <p:extLst>
      <p:ext uri="{BB962C8B-B14F-4D97-AF65-F5344CB8AC3E}">
        <p14:creationId xmlns:p14="http://schemas.microsoft.com/office/powerpoint/2010/main" val="427363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9A3F0F6-5E1A-4DA3-A26A-E544F479530E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Bayesian Analysis: Comparison with Cosmology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07CB5F-07E5-4CFA-AFE2-7B28DCB5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932040" y="574002"/>
            <a:ext cx="2176041" cy="4238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965F136-E3F5-40FB-8A4E-FF683FC089A2}"/>
              </a:ext>
            </a:extLst>
          </p:cNvPr>
          <p:cNvSpPr/>
          <p:nvPr/>
        </p:nvSpPr>
        <p:spPr>
          <a:xfrm>
            <a:off x="7874" y="572655"/>
            <a:ext cx="9136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Future sensitivity from cosmology</a:t>
            </a:r>
            <a:endParaRPr lang="zh-CN" altLang="en-US" sz="20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15D61E3-8622-4EDF-ADC0-84D58F36986F}"/>
              </a:ext>
            </a:extLst>
          </p:cNvPr>
          <p:cNvGrpSpPr/>
          <p:nvPr/>
        </p:nvGrpSpPr>
        <p:grpSpPr>
          <a:xfrm>
            <a:off x="0" y="1294644"/>
            <a:ext cx="9144000" cy="4510620"/>
            <a:chOff x="0" y="1294644"/>
            <a:chExt cx="9144000" cy="45106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D664323-3465-445E-850D-8C567094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0" y="1294644"/>
              <a:ext cx="9144000" cy="4510620"/>
            </a:xfrm>
            <a:prstGeom prst="rect">
              <a:avLst/>
            </a:prstGeom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8A49F7F-33BC-4A37-A41A-3AC3AF80F599}"/>
                </a:ext>
              </a:extLst>
            </p:cNvPr>
            <p:cNvCxnSpPr/>
            <p:nvPr/>
          </p:nvCxnSpPr>
          <p:spPr>
            <a:xfrm>
              <a:off x="3625622" y="1556792"/>
              <a:ext cx="0" cy="3528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4980B03-7C62-4550-A222-C074A1F34E5D}"/>
                </a:ext>
              </a:extLst>
            </p:cNvPr>
            <p:cNvCxnSpPr/>
            <p:nvPr/>
          </p:nvCxnSpPr>
          <p:spPr>
            <a:xfrm>
              <a:off x="8306142" y="1556792"/>
              <a:ext cx="0" cy="35280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1D7CA7C8-256A-48F4-9E1D-B4E2DED4572B}"/>
              </a:ext>
            </a:extLst>
          </p:cNvPr>
          <p:cNvSpPr/>
          <p:nvPr/>
        </p:nvSpPr>
        <p:spPr>
          <a:xfrm>
            <a:off x="35496" y="5839021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Background-free environment, average NME, and varying total exposure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Better sensitivity to lightest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 than future cosmological observations</a:t>
            </a: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7EF0953D-F7C5-47E1-96D7-2A508166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712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AD7C2FA-E0D9-4C28-AF9B-1BB7510FC46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Bayesian Analysis: Majorana vs. Dirac Neutrinos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0CBDC1-96D8-4CBE-A264-DA7B43B1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5256584" cy="56351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DA6DA7-DC64-4368-9678-8BAE4640F5BF}"/>
              </a:ext>
            </a:extLst>
          </p:cNvPr>
          <p:cNvSpPr/>
          <p:nvPr/>
        </p:nvSpPr>
        <p:spPr>
          <a:xfrm>
            <a:off x="0" y="564219"/>
            <a:ext cx="9108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If no signals observed, is it possible to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exclude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Majorana neutrinos?</a:t>
            </a:r>
            <a:endParaRPr lang="zh-CN" altLang="en-US" sz="2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B9E756-2462-4AC5-9D82-C56CAC5D3D92}"/>
              </a:ext>
            </a:extLst>
          </p:cNvPr>
          <p:cNvSpPr/>
          <p:nvPr/>
        </p:nvSpPr>
        <p:spPr>
          <a:xfrm>
            <a:off x="5436096" y="1268760"/>
            <a:ext cx="3098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Setup  I: JUNO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-LS</a:t>
            </a:r>
            <a:endParaRPr lang="zh-CN" altLang="en-US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2C49765-C44F-437D-ADDC-DC8BA130F7AA}"/>
              </a:ext>
            </a:extLst>
          </p:cNvPr>
          <p:cNvSpPr/>
          <p:nvPr/>
        </p:nvSpPr>
        <p:spPr>
          <a:xfrm>
            <a:off x="896661" y="3875351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Jeffreys scale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9E4D0FC-B81B-4E42-9AE6-AC37D0D1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83" y="1852191"/>
            <a:ext cx="2016224" cy="3927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4109A6-76CA-4224-9820-FEBDAA11F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983" y="2354220"/>
            <a:ext cx="1943415" cy="39808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CCFBCAA-A0E4-411D-9B94-226794086259}"/>
              </a:ext>
            </a:extLst>
          </p:cNvPr>
          <p:cNvSpPr/>
          <p:nvPr/>
        </p:nvSpPr>
        <p:spPr>
          <a:xfrm>
            <a:off x="8265292" y="1821094"/>
            <a:ext cx="684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Log </a:t>
            </a:r>
            <a:endParaRPr lang="zh-CN" altLang="en-US" sz="2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E5AB915-24A2-4A6A-A5B8-E62C6DE57133}"/>
              </a:ext>
            </a:extLst>
          </p:cNvPr>
          <p:cNvSpPr/>
          <p:nvPr/>
        </p:nvSpPr>
        <p:spPr>
          <a:xfrm>
            <a:off x="8280011" y="2352193"/>
            <a:ext cx="684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Flat</a:t>
            </a:r>
            <a:endParaRPr lang="zh-CN" altLang="en-US" sz="20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24BA9EF-28A8-4EB5-8C78-2657E8BAAD71}"/>
              </a:ext>
            </a:extLst>
          </p:cNvPr>
          <p:cNvSpPr/>
          <p:nvPr/>
        </p:nvSpPr>
        <p:spPr>
          <a:xfrm>
            <a:off x="5261869" y="2055392"/>
            <a:ext cx="648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</a:t>
            </a:r>
            <a:endParaRPr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2F85285-5C5D-459B-AD3F-EFD9E006A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026" y="3348731"/>
            <a:ext cx="1934065" cy="3841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C0C69A9-FD2B-4C7C-A667-0DBB6D4CA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506" y="3822311"/>
            <a:ext cx="1898214" cy="36489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157F6AF-5703-4E19-9905-5A25A8EB04DC}"/>
              </a:ext>
            </a:extLst>
          </p:cNvPr>
          <p:cNvSpPr/>
          <p:nvPr/>
        </p:nvSpPr>
        <p:spPr>
          <a:xfrm>
            <a:off x="8250573" y="3284984"/>
            <a:ext cx="684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Log </a:t>
            </a:r>
            <a:endParaRPr lang="zh-CN" altLang="en-US" sz="20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0EB2455-2B30-4A92-A545-0C2C851A0113}"/>
              </a:ext>
            </a:extLst>
          </p:cNvPr>
          <p:cNvSpPr/>
          <p:nvPr/>
        </p:nvSpPr>
        <p:spPr>
          <a:xfrm>
            <a:off x="8265292" y="3816083"/>
            <a:ext cx="684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Flat</a:t>
            </a:r>
            <a:endParaRPr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BF7968D-8D82-46C9-AD77-A553952650A3}"/>
              </a:ext>
            </a:extLst>
          </p:cNvPr>
          <p:cNvSpPr/>
          <p:nvPr/>
        </p:nvSpPr>
        <p:spPr>
          <a:xfrm>
            <a:off x="5316148" y="3607878"/>
            <a:ext cx="648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IO</a:t>
            </a:r>
            <a:endParaRPr lang="zh-CN" altLang="en-US" sz="20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EEEB136-8FCD-4774-824A-0BCA22104981}"/>
              </a:ext>
            </a:extLst>
          </p:cNvPr>
          <p:cNvSpPr/>
          <p:nvPr/>
        </p:nvSpPr>
        <p:spPr>
          <a:xfrm>
            <a:off x="5292080" y="2861825"/>
            <a:ext cx="3642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Inconclusive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866BE62-9A9C-4823-807A-4853FBAABFB7}"/>
              </a:ext>
            </a:extLst>
          </p:cNvPr>
          <p:cNvSpPr/>
          <p:nvPr/>
        </p:nvSpPr>
        <p:spPr>
          <a:xfrm>
            <a:off x="5292080" y="4227053"/>
            <a:ext cx="3642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Very strong evidence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0D44B3E-A3D6-4D6E-B888-5CA062A67F7B}"/>
              </a:ext>
            </a:extLst>
          </p:cNvPr>
          <p:cNvGrpSpPr/>
          <p:nvPr/>
        </p:nvGrpSpPr>
        <p:grpSpPr>
          <a:xfrm>
            <a:off x="3800460" y="1428187"/>
            <a:ext cx="5362604" cy="5236781"/>
            <a:chOff x="3800460" y="1428187"/>
            <a:chExt cx="5362604" cy="523678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8BB515-1BD4-4680-B4C6-ADC594099A43}"/>
                </a:ext>
              </a:extLst>
            </p:cNvPr>
            <p:cNvSpPr/>
            <p:nvPr/>
          </p:nvSpPr>
          <p:spPr>
            <a:xfrm>
              <a:off x="5498356" y="4775631"/>
              <a:ext cx="30985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Setup  II: NO case</a:t>
              </a:r>
              <a:endParaRPr lang="zh-CN" altLang="en-US" sz="2000" dirty="0"/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A8471DD-77AF-483C-953A-C6217EC099E9}"/>
                </a:ext>
              </a:extLst>
            </p:cNvPr>
            <p:cNvCxnSpPr/>
            <p:nvPr/>
          </p:nvCxnSpPr>
          <p:spPr>
            <a:xfrm>
              <a:off x="3800460" y="1428187"/>
              <a:ext cx="0" cy="2232000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EFC7BD08-6B55-4685-BDCB-C08F74EB72DC}"/>
                </a:ext>
              </a:extLst>
            </p:cNvPr>
            <p:cNvCxnSpPr/>
            <p:nvPr/>
          </p:nvCxnSpPr>
          <p:spPr>
            <a:xfrm flipV="1">
              <a:off x="4016484" y="3685094"/>
              <a:ext cx="0" cy="2192178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14D854B0-3F4B-477D-A047-CE0BD89A6B91}"/>
                    </a:ext>
                  </a:extLst>
                </p:cNvPr>
                <p:cNvSpPr/>
                <p:nvPr/>
              </p:nvSpPr>
              <p:spPr>
                <a:xfrm>
                  <a:off x="5274632" y="5279973"/>
                  <a:ext cx="3888432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Strong evidence </a:t>
                  </a:r>
                  <a:r>
                    <a:rPr lang="en-US" altLang="zh-CN" sz="2000" b="1" dirty="0">
                      <a:solidFill>
                        <a:srgbClr val="0000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ln(B</a:t>
                  </a:r>
                  <a:r>
                    <a:rPr lang="en-US" altLang="zh-CN" sz="2000" b="1" baseline="-25000" dirty="0">
                      <a:solidFill>
                        <a:srgbClr val="0000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D/M</a:t>
                  </a:r>
                  <a:r>
                    <a:rPr lang="en-US" altLang="zh-CN" sz="2000" b="1" dirty="0">
                      <a:solidFill>
                        <a:srgbClr val="0000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)=5 </a:t>
                  </a:r>
                  <a:r>
                    <a:rPr lang="en-US" altLang="zh-CN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requires the total exposure:</a:t>
                  </a:r>
                </a:p>
                <a:p>
                  <a:endPara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𝝃</m:t>
                        </m:r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𝟏𝟎𝟎𝟎</m:t>
                        </m:r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𝐭𝐨𝐧</m:t>
                        </m:r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a:rPr lang="en-US" altLang="zh-CN" sz="24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𝐲𝐫</m:t>
                        </m:r>
                      </m:oMath>
                    </m:oMathPara>
                  </a14:m>
                  <a:endParaRPr lang="zh-CN" alt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14D854B0-3F4B-477D-A047-CE0BD89A6B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4632" y="5279973"/>
                  <a:ext cx="3888432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1567" t="-2203" b="-5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4D10D5F4-2F79-4C30-9E16-5D17AED45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03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4FE3C-0C83-4DFB-B84F-23E6541A52E6}"/>
              </a:ext>
            </a:extLst>
          </p:cNvPr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SM as 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661B9B-097C-43F9-A699-358E63CB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B7C7B9-067A-439B-A010-7A484B39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" y="476672"/>
            <a:ext cx="9144000" cy="2609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935381-0840-4AAE-A0C6-061E24A6A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68960"/>
            <a:ext cx="4320480" cy="37617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028E57-931D-4364-A21F-8D7338306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93" y="2996952"/>
            <a:ext cx="2278008" cy="266954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2DC3483-8D1F-4D5C-B709-45946AC2048D}"/>
              </a:ext>
            </a:extLst>
          </p:cNvPr>
          <p:cNvSpPr/>
          <p:nvPr/>
        </p:nvSpPr>
        <p:spPr>
          <a:xfrm>
            <a:off x="7308304" y="764704"/>
            <a:ext cx="173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Weinberg, 79</a:t>
            </a:r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0CBF24D-4AD8-49E8-9E89-2B47E5E73C50}"/>
              </a:ext>
            </a:extLst>
          </p:cNvPr>
          <p:cNvSpPr/>
          <p:nvPr/>
        </p:nvSpPr>
        <p:spPr>
          <a:xfrm>
            <a:off x="395536" y="4149080"/>
            <a:ext cx="331236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6E68882-B159-45D6-8154-B47661AD97E2}"/>
              </a:ext>
            </a:extLst>
          </p:cNvPr>
          <p:cNvCxnSpPr>
            <a:stCxn id="14" idx="3"/>
          </p:cNvCxnSpPr>
          <p:nvPr/>
        </p:nvCxnSpPr>
        <p:spPr>
          <a:xfrm>
            <a:off x="3707904" y="4437112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A6ED9F1B-B329-4BA7-87A4-2839BD6D4BFC}"/>
              </a:ext>
            </a:extLst>
          </p:cNvPr>
          <p:cNvSpPr/>
          <p:nvPr/>
        </p:nvSpPr>
        <p:spPr>
          <a:xfrm>
            <a:off x="4932040" y="3164593"/>
            <a:ext cx="1550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dim-5 Weinberg operator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Majorana neutrino masses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A41A7B5-9864-4882-A00F-49C3693B0B3E}"/>
              </a:ext>
            </a:extLst>
          </p:cNvPr>
          <p:cNvCxnSpPr/>
          <p:nvPr/>
        </p:nvCxnSpPr>
        <p:spPr>
          <a:xfrm>
            <a:off x="669129" y="5838768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8FD4547-E33A-4E70-A181-D67FCD9BB4D5}"/>
              </a:ext>
            </a:extLst>
          </p:cNvPr>
          <p:cNvCxnSpPr/>
          <p:nvPr/>
        </p:nvCxnSpPr>
        <p:spPr>
          <a:xfrm>
            <a:off x="1271507" y="6641927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9D09323-11A8-4C54-890A-16A925ACE874}"/>
              </a:ext>
            </a:extLst>
          </p:cNvPr>
          <p:cNvCxnSpPr>
            <a:cxnSpLocks/>
          </p:cNvCxnSpPr>
          <p:nvPr/>
        </p:nvCxnSpPr>
        <p:spPr>
          <a:xfrm>
            <a:off x="245465" y="6830715"/>
            <a:ext cx="2238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BB1BFE31-EB38-4BF8-93FB-A3D25FCDD2B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554587" y="6103475"/>
            <a:ext cx="4553917" cy="7099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B4C876C-CF96-4FEC-A495-37AE66239673}"/>
              </a:ext>
            </a:extLst>
          </p:cNvPr>
          <p:cNvSpPr/>
          <p:nvPr/>
        </p:nvSpPr>
        <p:spPr>
          <a:xfrm>
            <a:off x="4494598" y="5704121"/>
            <a:ext cx="4176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 Effective Field Theory (SMEFT)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258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006B2-5F8D-438D-8265-A3BAF58FDEF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SM </a:t>
            </a:r>
            <a:r>
              <a:rPr lang="en-US" dirty="0"/>
              <a:t>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A41C52D-F0EC-44C0-90CC-EBFED6AB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EE542D-FA19-4D70-AD0E-64E9E22D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4484325" cy="3259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0221C-CC53-410D-8DF9-3E54D499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97" y="476672"/>
            <a:ext cx="4484325" cy="324519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4EDAAB-F6B8-4BCD-8E42-3B2A9DD431C0}"/>
              </a:ext>
            </a:extLst>
          </p:cNvPr>
          <p:cNvGrpSpPr/>
          <p:nvPr/>
        </p:nvGrpSpPr>
        <p:grpSpPr>
          <a:xfrm>
            <a:off x="56455" y="4235737"/>
            <a:ext cx="9016667" cy="2001575"/>
            <a:chOff x="56455" y="4154399"/>
            <a:chExt cx="9016667" cy="20015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D70B6E-E14D-43F8-B5CC-37BC81C3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55" y="4797152"/>
              <a:ext cx="9016667" cy="13588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9177FF-7278-4ED2-9D0E-D35B17CD0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85" y="4154399"/>
              <a:ext cx="8820472" cy="466361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FBE6B7C6-3B30-4E58-8F35-D936DC5F1829}"/>
              </a:ext>
            </a:extLst>
          </p:cNvPr>
          <p:cNvSpPr/>
          <p:nvPr/>
        </p:nvSpPr>
        <p:spPr>
          <a:xfrm>
            <a:off x="0" y="6332366"/>
            <a:ext cx="5511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Grzadkowski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Iskrzynski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Misiak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Rosiek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1008.4884 </a:t>
            </a:r>
            <a:endParaRPr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85FC93-11C8-498E-9E5C-9B3CA5E448C1}"/>
              </a:ext>
            </a:extLst>
          </p:cNvPr>
          <p:cNvSpPr/>
          <p:nvPr/>
        </p:nvSpPr>
        <p:spPr>
          <a:xfrm>
            <a:off x="5097760" y="3687622"/>
            <a:ext cx="397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 in the Warsaw basis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9CF0E7D-7497-4529-BF3F-EB3F34FF6789}"/>
              </a:ext>
            </a:extLst>
          </p:cNvPr>
          <p:cNvCxnSpPr/>
          <p:nvPr/>
        </p:nvCxnSpPr>
        <p:spPr>
          <a:xfrm>
            <a:off x="2166858" y="5401907"/>
            <a:ext cx="1728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03784F1B-A805-4C20-B2D9-F56D19E88E00}"/>
              </a:ext>
            </a:extLst>
          </p:cNvPr>
          <p:cNvSpPr txBox="1"/>
          <p:nvPr/>
        </p:nvSpPr>
        <p:spPr>
          <a:xfrm>
            <a:off x="5511252" y="6270810"/>
            <a:ext cx="3561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T</a:t>
            </a:r>
            <a:r>
              <a:rPr lang="en-US" altLang="zh-CN" sz="2000" b="1" dirty="0"/>
              <a:t>o</a:t>
            </a:r>
            <a:r>
              <a:rPr lang="en-US" sz="2000" b="1" dirty="0"/>
              <a:t>o many free parameters?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707025-064C-474F-9B09-F487EF8444FC}"/>
              </a:ext>
            </a:extLst>
          </p:cNvPr>
          <p:cNvSpPr/>
          <p:nvPr/>
        </p:nvSpPr>
        <p:spPr>
          <a:xfrm>
            <a:off x="-9278" y="3704532"/>
            <a:ext cx="269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Buchmüller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Wyler, 86 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2D25C8-AFFC-4F6C-AA27-CB33CE96E4D6}"/>
              </a:ext>
            </a:extLst>
          </p:cNvPr>
          <p:cNvSpPr/>
          <p:nvPr/>
        </p:nvSpPr>
        <p:spPr>
          <a:xfrm>
            <a:off x="0" y="3984706"/>
            <a:ext cx="860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Brivio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Trott, Phys. Rept. 793 (2019) 1;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Isidori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Wyler, 2303.16922 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98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681680-090D-4C7B-BDCB-25F13182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" y="453206"/>
            <a:ext cx="6336704" cy="6371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BC37B-50A5-4371-80D7-013E0CFC286B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23C5D93-1F7C-45A5-9292-923AA75A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4BFA00F-A821-4CC5-B587-0466F35D42C4}"/>
              </a:ext>
            </a:extLst>
          </p:cNvPr>
          <p:cNvSpPr/>
          <p:nvPr/>
        </p:nvSpPr>
        <p:spPr>
          <a:xfrm>
            <a:off x="6444208" y="467380"/>
            <a:ext cx="260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# of dim-6 operators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12C687-85C6-4EEB-A22C-86989959EA79}"/>
              </a:ext>
            </a:extLst>
          </p:cNvPr>
          <p:cNvSpPr/>
          <p:nvPr/>
        </p:nvSpPr>
        <p:spPr>
          <a:xfrm>
            <a:off x="6914728" y="998658"/>
            <a:ext cx="150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 = 31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FFD387-CDED-4F6A-BECF-A468A3788FE3}"/>
              </a:ext>
            </a:extLst>
          </p:cNvPr>
          <p:cNvSpPr/>
          <p:nvPr/>
        </p:nvSpPr>
        <p:spPr>
          <a:xfrm>
            <a:off x="6842720" y="1404148"/>
            <a:ext cx="15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 = 41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C2F2D6-058A-4B91-B958-BD2EBE83EE63}"/>
              </a:ext>
            </a:extLst>
          </p:cNvPr>
          <p:cNvSpPr/>
          <p:nvPr/>
        </p:nvSpPr>
        <p:spPr>
          <a:xfrm>
            <a:off x="107504" y="1134036"/>
            <a:ext cx="20882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1800D94-4B0E-4B96-A7AA-C1C93B577A82}"/>
              </a:ext>
            </a:extLst>
          </p:cNvPr>
          <p:cNvSpPr/>
          <p:nvPr/>
        </p:nvSpPr>
        <p:spPr>
          <a:xfrm>
            <a:off x="107504" y="4207556"/>
            <a:ext cx="20882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06C547B-5B86-4EC6-829C-A07F402A47EC}"/>
              </a:ext>
            </a:extLst>
          </p:cNvPr>
          <p:cNvSpPr/>
          <p:nvPr/>
        </p:nvSpPr>
        <p:spPr>
          <a:xfrm>
            <a:off x="6783978" y="1756356"/>
            <a:ext cx="166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SEFT-III = 33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右弧形 17">
            <a:extLst>
              <a:ext uri="{FF2B5EF4-FFF2-40B4-BE49-F238E27FC236}">
                <a16:creationId xmlns:a16="http://schemas.microsoft.com/office/drawing/2014/main" id="{E7298EAB-0CCD-446D-AA82-9619BEA86774}"/>
              </a:ext>
            </a:extLst>
          </p:cNvPr>
          <p:cNvSpPr/>
          <p:nvPr/>
        </p:nvSpPr>
        <p:spPr>
          <a:xfrm>
            <a:off x="8423218" y="1151966"/>
            <a:ext cx="291710" cy="566772"/>
          </a:xfrm>
          <a:prstGeom prst="curved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23294F8-2D23-4923-BA48-49AF02E2930B}"/>
              </a:ext>
            </a:extLst>
          </p:cNvPr>
          <p:cNvSpPr/>
          <p:nvPr/>
        </p:nvSpPr>
        <p:spPr>
          <a:xfrm>
            <a:off x="8423218" y="858522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箭头: 左弧形 20">
            <a:extLst>
              <a:ext uri="{FF2B5EF4-FFF2-40B4-BE49-F238E27FC236}">
                <a16:creationId xmlns:a16="http://schemas.microsoft.com/office/drawing/2014/main" id="{FF863775-510F-476B-9B20-5742ECB4DA18}"/>
              </a:ext>
            </a:extLst>
          </p:cNvPr>
          <p:cNvSpPr/>
          <p:nvPr/>
        </p:nvSpPr>
        <p:spPr>
          <a:xfrm>
            <a:off x="6460349" y="1183324"/>
            <a:ext cx="382371" cy="87752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89DD5EB-14D1-4603-866D-8AD81E81691F}"/>
              </a:ext>
            </a:extLst>
          </p:cNvPr>
          <p:cNvSpPr/>
          <p:nvPr/>
        </p:nvSpPr>
        <p:spPr>
          <a:xfrm>
            <a:off x="6321091" y="872716"/>
            <a:ext cx="628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DBC3D2A-682A-4E98-9080-94EDD5242823}"/>
              </a:ext>
            </a:extLst>
          </p:cNvPr>
          <p:cNvGrpSpPr/>
          <p:nvPr/>
        </p:nvGrpSpPr>
        <p:grpSpPr>
          <a:xfrm>
            <a:off x="6461703" y="2204864"/>
            <a:ext cx="2520185" cy="3072029"/>
            <a:chOff x="6461703" y="2420888"/>
            <a:chExt cx="2520185" cy="307202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89E95C7-05A7-4515-A19D-E77FFFC019E0}"/>
                </a:ext>
              </a:extLst>
            </p:cNvPr>
            <p:cNvGrpSpPr/>
            <p:nvPr/>
          </p:nvGrpSpPr>
          <p:grpSpPr>
            <a:xfrm>
              <a:off x="6461703" y="2420888"/>
              <a:ext cx="2520185" cy="3072029"/>
              <a:chOff x="6454840" y="2901121"/>
              <a:chExt cx="2520185" cy="307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0E6BDA6B-43EF-46C8-BBAC-99B2F63F6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4840" y="2901121"/>
                <a:ext cx="2504139" cy="311855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24919DD6-374E-4529-A106-79891F7B8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0349" y="3230018"/>
                <a:ext cx="2504139" cy="559022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7FE585F-1748-4EC2-BEDA-97F73F90C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4840" y="3811183"/>
                <a:ext cx="2520185" cy="1894852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FA2F1BE5-71CB-4757-BCA9-E412564A5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0825" y="5733256"/>
                <a:ext cx="2504200" cy="239894"/>
              </a:xfrm>
              <a:prstGeom prst="rect">
                <a:avLst/>
              </a:prstGeom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0F22C4C-EF15-46B3-9B73-70A6242B66FC}"/>
                </a:ext>
              </a:extLst>
            </p:cNvPr>
            <p:cNvSpPr/>
            <p:nvPr/>
          </p:nvSpPr>
          <p:spPr>
            <a:xfrm>
              <a:off x="6516216" y="306895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34C43B5-4E04-4451-8D42-4E6CF6100588}"/>
                </a:ext>
              </a:extLst>
            </p:cNvPr>
            <p:cNvSpPr/>
            <p:nvPr/>
          </p:nvSpPr>
          <p:spPr>
            <a:xfrm>
              <a:off x="6514862" y="248246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57C95F86-9B33-4EFA-8E6B-B2F3B6B64B3A}"/>
              </a:ext>
            </a:extLst>
          </p:cNvPr>
          <p:cNvSpPr/>
          <p:nvPr/>
        </p:nvSpPr>
        <p:spPr>
          <a:xfrm>
            <a:off x="6651534" y="5381093"/>
            <a:ext cx="2557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S.Z., 2102.04954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DF84278-8FE8-45E7-9FE6-7D687F07AABF}"/>
              </a:ext>
            </a:extLst>
          </p:cNvPr>
          <p:cNvSpPr/>
          <p:nvPr/>
        </p:nvSpPr>
        <p:spPr>
          <a:xfrm>
            <a:off x="6419634" y="5674676"/>
            <a:ext cx="2724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Li, Zhang,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S.Z., 2201.05082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FA94BB2-2609-47D5-B91D-5B8D72922469}"/>
              </a:ext>
            </a:extLst>
          </p:cNvPr>
          <p:cNvSpPr/>
          <p:nvPr/>
        </p:nvSpPr>
        <p:spPr>
          <a:xfrm>
            <a:off x="6838434" y="6348161"/>
            <a:ext cx="2209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Du, Li,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Yu, 2201.04646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D66C039-9CA1-4A40-8285-B9B87C6B1804}"/>
              </a:ext>
            </a:extLst>
          </p:cNvPr>
          <p:cNvSpPr/>
          <p:nvPr/>
        </p:nvSpPr>
        <p:spPr>
          <a:xfrm>
            <a:off x="2232948" y="5518491"/>
            <a:ext cx="4024741" cy="1265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E1119EE-17F7-4A3E-A5DE-D4CBE4FC47DF}"/>
              </a:ext>
            </a:extLst>
          </p:cNvPr>
          <p:cNvSpPr/>
          <p:nvPr/>
        </p:nvSpPr>
        <p:spPr>
          <a:xfrm>
            <a:off x="2207424" y="6001543"/>
            <a:ext cx="2646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Coy &amp;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Frigerio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2110.09126 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3D8926C-0C7F-4B95-86CA-237B3D8A237E}"/>
              </a:ext>
            </a:extLst>
          </p:cNvPr>
          <p:cNvSpPr/>
          <p:nvPr/>
        </p:nvSpPr>
        <p:spPr>
          <a:xfrm>
            <a:off x="2195736" y="5562845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Ohlsson &amp;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Penrow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2201.00840 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E3A177E-F438-4140-94CC-68D9DA8592E9}"/>
              </a:ext>
            </a:extLst>
          </p:cNvPr>
          <p:cNvSpPr/>
          <p:nvPr/>
        </p:nvSpPr>
        <p:spPr>
          <a:xfrm>
            <a:off x="2195736" y="6469329"/>
            <a:ext cx="2209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Ma, 2210.04270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FF239A5-AFD6-46D5-9B70-2232EBDB378E}"/>
              </a:ext>
            </a:extLst>
          </p:cNvPr>
          <p:cNvSpPr/>
          <p:nvPr/>
        </p:nvSpPr>
        <p:spPr>
          <a:xfrm>
            <a:off x="4332591" y="6453336"/>
            <a:ext cx="2097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Scotogenic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/dim-7</a:t>
            </a:r>
            <a:endParaRPr lang="zh-CN" altLang="en-US" sz="16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4110966-C16C-4EB9-B1FE-6B69DE15F338}"/>
              </a:ext>
            </a:extLst>
          </p:cNvPr>
          <p:cNvSpPr/>
          <p:nvPr/>
        </p:nvSpPr>
        <p:spPr>
          <a:xfrm>
            <a:off x="5076056" y="5970766"/>
            <a:ext cx="131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Zee model</a:t>
            </a:r>
            <a:endParaRPr lang="zh-CN" altLang="en-US" sz="16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B4D133F-0A37-4719-93B7-351D19255A93}"/>
              </a:ext>
            </a:extLst>
          </p:cNvPr>
          <p:cNvSpPr/>
          <p:nvPr/>
        </p:nvSpPr>
        <p:spPr>
          <a:xfrm>
            <a:off x="5144406" y="5562845"/>
            <a:ext cx="1245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Threshold</a:t>
            </a:r>
            <a:endParaRPr lang="zh-CN" altLang="en-US" sz="1600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9299892-47DA-49D2-98CE-D68CD0395839}"/>
              </a:ext>
            </a:extLst>
          </p:cNvPr>
          <p:cNvSpPr/>
          <p:nvPr/>
        </p:nvSpPr>
        <p:spPr>
          <a:xfrm>
            <a:off x="7096452" y="5970766"/>
            <a:ext cx="1951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Li, S.Z., 2309.14702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782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3D428-B07E-47BB-8717-C4DA9552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1"/>
            <a:ext cx="8000347" cy="54005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86E0180-2DED-4636-8624-09109A95125C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Effective Field Theory for  </a:t>
            </a:r>
            <a:r>
              <a:rPr lang="el-GR" altLang="zh-CN" dirty="0"/>
              <a:t>0ν2β </a:t>
            </a:r>
            <a:r>
              <a:rPr lang="en-US" altLang="zh-CN" dirty="0"/>
              <a:t>Decays</a:t>
            </a:r>
            <a:endParaRPr lang="en-US" dirty="0"/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7076AD1A-A27B-49EB-96F3-A764F27F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5CDDC6-036B-4BDD-93D4-46C8DE2040F0}"/>
              </a:ext>
            </a:extLst>
          </p:cNvPr>
          <p:cNvSpPr/>
          <p:nvPr/>
        </p:nvSpPr>
        <p:spPr>
          <a:xfrm>
            <a:off x="107504" y="6340421"/>
            <a:ext cx="37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de Vries,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Gráf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2304.05415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59B8D5-28FD-4FD2-8F49-96330174BEB8}"/>
              </a:ext>
            </a:extLst>
          </p:cNvPr>
          <p:cNvSpPr/>
          <p:nvPr/>
        </p:nvSpPr>
        <p:spPr>
          <a:xfrm>
            <a:off x="4321740" y="6300028"/>
            <a:ext cx="4498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GitHub: https://github.com/OScholer/nudobe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9A4AAAD-9349-48C1-83C8-5BBBE3DDF16F}"/>
              </a:ext>
            </a:extLst>
          </p:cNvPr>
          <p:cNvSpPr/>
          <p:nvPr/>
        </p:nvSpPr>
        <p:spPr>
          <a:xfrm>
            <a:off x="107504" y="548680"/>
            <a:ext cx="6030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νDoBe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 A Python Tool for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Neutrinoless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Double Beta Decay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325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4"/>
          <p:cNvGrpSpPr>
            <a:grpSpLocks/>
          </p:cNvGrpSpPr>
          <p:nvPr/>
        </p:nvGrpSpPr>
        <p:grpSpPr bwMode="auto">
          <a:xfrm>
            <a:off x="0" y="2106661"/>
            <a:ext cx="3678238" cy="3266555"/>
            <a:chOff x="-1" y="1967648"/>
            <a:chExt cx="3678865" cy="3265558"/>
          </a:xfrm>
        </p:grpSpPr>
        <p:sp>
          <p:nvSpPr>
            <p:cNvPr id="5" name="矩形 26"/>
            <p:cNvSpPr>
              <a:spLocks noChangeArrowheads="1"/>
            </p:cNvSpPr>
            <p:nvPr/>
          </p:nvSpPr>
          <p:spPr bwMode="auto">
            <a:xfrm>
              <a:off x="0" y="1967648"/>
              <a:ext cx="2729097" cy="399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Temperature today </a:t>
              </a:r>
              <a:endPara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1" y="2412451"/>
              <a:ext cx="3229338" cy="683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28"/>
            <p:cNvSpPr>
              <a:spLocks noChangeArrowheads="1"/>
            </p:cNvSpPr>
            <p:nvPr/>
          </p:nvSpPr>
          <p:spPr bwMode="auto">
            <a:xfrm>
              <a:off x="27601" y="3213153"/>
              <a:ext cx="3392853" cy="399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Mean momentum today </a:t>
              </a:r>
              <a:endPara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1" y="3672000"/>
              <a:ext cx="2836674" cy="709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31"/>
            <p:cNvSpPr>
              <a:spLocks noChangeArrowheads="1"/>
            </p:cNvSpPr>
            <p:nvPr/>
          </p:nvSpPr>
          <p:spPr bwMode="auto">
            <a:xfrm>
              <a:off x="-1" y="4464000"/>
              <a:ext cx="3678865" cy="7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At least 2 </a:t>
              </a:r>
              <a:r>
                <a:rPr lang="en-US" altLang="zh-CN" sz="2000" dirty="0">
                  <a:solidFill>
                    <a:schemeClr val="tx1"/>
                  </a:solidFill>
                  <a:latin typeface="+mn-lt"/>
                  <a:ea typeface="微软雅黑" pitchFamily="34" charset="-122"/>
                  <a:sym typeface="Symbol" panose="05050102010706020507" pitchFamily="18" charset="2"/>
                </a:rPr>
                <a:t>’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s cold today</a:t>
              </a: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NON-relativistic </a:t>
              </a:r>
              <a:r>
                <a:rPr lang="en-US" altLang="zh-CN" dirty="0">
                  <a:solidFill>
                    <a:srgbClr val="FF0000"/>
                  </a:solidFill>
                  <a:latin typeface="+mn-lt"/>
                  <a:ea typeface="微软雅黑" pitchFamily="34" charset="-122"/>
                  <a:sym typeface="Symbol" panose="05050102010706020507" pitchFamily="18" charset="2"/>
                </a:rPr>
                <a:t>’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Symbol" panose="05050102010706020507" pitchFamily="18" charset="2"/>
                </a:rPr>
                <a:t>s!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" name="组合 15"/>
          <p:cNvGrpSpPr>
            <a:grpSpLocks/>
          </p:cNvGrpSpPr>
          <p:nvPr/>
        </p:nvGrpSpPr>
        <p:grpSpPr bwMode="auto">
          <a:xfrm>
            <a:off x="-36512" y="2132855"/>
            <a:ext cx="9144000" cy="4608513"/>
            <a:chOff x="0" y="2339987"/>
            <a:chExt cx="9144001" cy="4608027"/>
          </a:xfrm>
        </p:grpSpPr>
        <p:grpSp>
          <p:nvGrpSpPr>
            <p:cNvPr id="11" name="组合 33"/>
            <p:cNvGrpSpPr>
              <a:grpSpLocks/>
            </p:cNvGrpSpPr>
            <p:nvPr/>
          </p:nvGrpSpPr>
          <p:grpSpPr bwMode="auto">
            <a:xfrm>
              <a:off x="105875" y="2339987"/>
              <a:ext cx="9038126" cy="4608027"/>
              <a:chOff x="105876" y="2340657"/>
              <a:chExt cx="9038125" cy="4607514"/>
            </a:xfrm>
          </p:grpSpPr>
          <p:sp>
            <p:nvSpPr>
              <p:cNvPr id="13" name="矩形 4"/>
              <p:cNvSpPr>
                <a:spLocks noChangeArrowheads="1"/>
              </p:cNvSpPr>
              <p:nvPr/>
            </p:nvSpPr>
            <p:spPr bwMode="auto">
              <a:xfrm>
                <a:off x="3382896" y="2340657"/>
                <a:ext cx="5761104" cy="3999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50000"/>
                  </a:spcBef>
                  <a:buFont typeface="Wingdings" panose="05000000000000000000" pitchFamily="2" charset="2"/>
                  <a:buChar char="v"/>
                  <a:defRPr kumimoji="1" sz="2400" b="1">
                    <a:solidFill>
                      <a:srgbClr val="A5002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kumimoji="1" sz="2400" b="1">
                    <a:solidFill>
                      <a:srgbClr val="00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US" altLang="zh-CN" sz="200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Relic neutrino capture on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  <a:sym typeface="Symbol" panose="05050102010706020507" pitchFamily="18" charset="2"/>
                  </a:rPr>
                  <a:t></a:t>
                </a:r>
                <a:r>
                  <a:rPr lang="en-US" altLang="zh-CN" sz="200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  <a:sym typeface="Symbol" panose="05050102010706020507" pitchFamily="18" charset="2"/>
                  </a:rPr>
                  <a:t>-decaying nuclei </a:t>
                </a:r>
                <a:endParaRPr lang="zh-CN" altLang="en-US" sz="20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4002" y="2754569"/>
                <a:ext cx="5759999" cy="4103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矩形 14"/>
              <p:cNvSpPr/>
              <p:nvPr/>
            </p:nvSpPr>
            <p:spPr bwMode="auto">
              <a:xfrm>
                <a:off x="105876" y="6240438"/>
                <a:ext cx="4824536" cy="70773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buFont typeface="Symbol" panose="05050102010706020507" pitchFamily="18" charset="2"/>
                  <a:buNone/>
                  <a:defRPr/>
                </a:pPr>
                <a:r>
                  <a:rPr lang="en-US" altLang="zh-CN" sz="2000" b="1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/>
                  </a:rPr>
                  <a:t>n</a:t>
                </a:r>
                <a:r>
                  <a:rPr lang="en-US" altLang="zh-CN" sz="2000" b="1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 pitchFamily="18" charset="2"/>
                  </a:rPr>
                  <a:t>o energy threshold on incident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/>
                  </a:rPr>
                  <a:t>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微软雅黑" pitchFamily="34" charset="-122"/>
                    <a:cs typeface="Tahoma" panose="020B0604030504040204" pitchFamily="34" charset="0"/>
                    <a:sym typeface="Symbol"/>
                  </a:rPr>
                  <a:t>’</a:t>
                </a:r>
                <a:r>
                  <a:rPr lang="en-US" altLang="zh-CN" sz="2000" b="1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/>
                  </a:rPr>
                  <a:t>s</a:t>
                </a:r>
                <a:r>
                  <a:rPr lang="en-US" altLang="zh-CN" sz="2000" b="1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 pitchFamily="18" charset="2"/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 pitchFamily="18" charset="2"/>
                  </a:rPr>
                  <a:t>mono</a:t>
                </a:r>
                <a:r>
                  <a:rPr lang="en-US" altLang="zh-CN" sz="2000" b="1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ahoma" panose="020B0604030504040204" pitchFamily="34" charset="0"/>
                    <a:sym typeface="Symbol" pitchFamily="18" charset="2"/>
                  </a:rPr>
                  <a:t>-energetic outgoing electrons</a:t>
                </a:r>
              </a:p>
            </p:txBody>
          </p:sp>
        </p:grpSp>
        <p:sp>
          <p:nvSpPr>
            <p:cNvPr id="12" name="矩形 13"/>
            <p:cNvSpPr>
              <a:spLocks noChangeArrowheads="1"/>
            </p:cNvSpPr>
            <p:nvPr/>
          </p:nvSpPr>
          <p:spPr bwMode="auto">
            <a:xfrm>
              <a:off x="0" y="5714715"/>
              <a:ext cx="3636335" cy="36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sz="1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(Irvine &amp; Humphreys, 83)</a:t>
              </a:r>
              <a:endParaRPr lang="zh-CN" altLang="en-US" sz="1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54868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When the temperature </a:t>
            </a:r>
            <a:r>
              <a:rPr lang="en-US" altLang="zh-CN" sz="2000" i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T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 ~ 1 MeV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, neutrinos became decoupled from the thermal bath, and formed a  background in the Universe. Today relic neutrinos are nonrelativistic, and their number density is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56 cm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-3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 panose="05050102010706020507" pitchFamily="18" charset="2"/>
              </a:rPr>
              <a:t>per flavor, as predicted by the standard model of cosmology.</a:t>
            </a:r>
            <a:endParaRPr lang="en-US" altLang="zh-CN" sz="2000" baseline="30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Symbol" panose="05050102010706020507" pitchFamily="18" charset="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660232" y="482915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2000" dirty="0">
                <a:solidFill>
                  <a:srgbClr val="FF00FF"/>
                </a:solidFill>
                <a:latin typeface="Tahoma" panose="020B0604030504040204" pitchFamily="34" charset="0"/>
              </a:rPr>
              <a:t>1962</a:t>
            </a:r>
            <a:endParaRPr lang="zh-CN" altLang="en-US" sz="2000" dirty="0">
              <a:solidFill>
                <a:srgbClr val="FF00FF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/>
              <a:t>Another Possibility: </a:t>
            </a:r>
            <a:r>
              <a:rPr lang="en-US" dirty="0"/>
              <a:t>Majorana vs</a:t>
            </a:r>
            <a:r>
              <a:rPr lang="en-US"/>
              <a:t>. Dirac</a:t>
            </a:r>
            <a:endParaRPr lang="en-US" dirty="0"/>
          </a:p>
        </p:txBody>
      </p:sp>
      <p:sp>
        <p:nvSpPr>
          <p:cNvPr id="22" name="灯片编号占位符 1">
            <a:extLst>
              <a:ext uri="{FF2B5EF4-FFF2-40B4-BE49-F238E27FC236}">
                <a16:creationId xmlns:a16="http://schemas.microsoft.com/office/drawing/2014/main" id="{72D5D057-BEAE-47D3-91E0-8627BCCE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407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0" y="786671"/>
            <a:ext cx="3168650" cy="3455987"/>
            <a:chOff x="2952000" y="3038476"/>
            <a:chExt cx="3060000" cy="3334403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0" y="3038476"/>
              <a:ext cx="3060000" cy="333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7"/>
            <p:cNvSpPr>
              <a:spLocks noChangeArrowheads="1"/>
            </p:cNvSpPr>
            <p:nvPr/>
          </p:nvSpPr>
          <p:spPr bwMode="auto">
            <a:xfrm>
              <a:off x="3543136" y="5843472"/>
              <a:ext cx="1912500" cy="445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prstClr val="white"/>
                  </a:solidFill>
                  <a:latin typeface="Tahoma" panose="020B0604030504040204" pitchFamily="34" charset="0"/>
                  <a:ea typeface="微软雅黑" panose="020B0503020204020204" pitchFamily="34" charset="-122"/>
                  <a:cs typeface="Tahoma" panose="020B0604030504040204" pitchFamily="34" charset="0"/>
                  <a:sym typeface="Symbol" panose="05050102010706020507" pitchFamily="18" charset="2"/>
                </a:rPr>
                <a:t>  </a:t>
              </a:r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  <a:sym typeface="Symbol" panose="05050102010706020507" pitchFamily="18" charset="2"/>
                </a:rPr>
                <a:t>PTOLEMY</a:t>
              </a:r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7" name="矩形 13"/>
          <p:cNvSpPr>
            <a:spLocks noChangeArrowheads="1"/>
          </p:cNvSpPr>
          <p:nvPr/>
        </p:nvSpPr>
        <p:spPr bwMode="auto">
          <a:xfrm>
            <a:off x="0" y="4306158"/>
            <a:ext cx="3132138" cy="24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7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first experiment</a:t>
            </a:r>
          </a:p>
          <a:p>
            <a:pPr>
              <a:lnSpc>
                <a:spcPts val="37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 g of tritium</a:t>
            </a:r>
          </a:p>
          <a:p>
            <a:pPr>
              <a:lnSpc>
                <a:spcPts val="37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graphene target </a:t>
            </a:r>
          </a:p>
          <a:p>
            <a:pPr>
              <a:lnSpc>
                <a:spcPts val="37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planned energy resolution 0.15 eV</a:t>
            </a:r>
          </a:p>
        </p:txBody>
      </p:sp>
      <p:grpSp>
        <p:nvGrpSpPr>
          <p:cNvPr id="8" name="组合 19"/>
          <p:cNvGrpSpPr>
            <a:grpSpLocks/>
          </p:cNvGrpSpPr>
          <p:nvPr/>
        </p:nvGrpSpPr>
        <p:grpSpPr bwMode="auto">
          <a:xfrm>
            <a:off x="3132138" y="4306158"/>
            <a:ext cx="3240087" cy="2411413"/>
            <a:chOff x="3132000" y="4355999"/>
            <a:chExt cx="3240200" cy="2411511"/>
          </a:xfrm>
        </p:grpSpPr>
        <p:sp>
          <p:nvSpPr>
            <p:cNvPr id="9" name="矩形 13"/>
            <p:cNvSpPr>
              <a:spLocks noChangeArrowheads="1"/>
            </p:cNvSpPr>
            <p:nvPr/>
          </p:nvSpPr>
          <p:spPr bwMode="auto">
            <a:xfrm>
              <a:off x="3132000" y="4355999"/>
              <a:ext cx="3240200" cy="241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★</a:t>
              </a:r>
              <a:r>
                <a:rPr lang="en-US" altLang="zh-CN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C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  <a:sym typeface="Symbol" panose="05050102010706020507" pitchFamily="18" charset="2"/>
                </a:rPr>
                <a:t>B c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apture rate</a:t>
              </a: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2000"/>
                </a:lnSpc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8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</a:endParaRP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8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</a:endParaRP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8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</a:endParaRP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= Dirac </a:t>
              </a: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= </a:t>
              </a:r>
              <a:r>
                <a:rPr lang="en-US" altLang="zh-CN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Majorana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03" y="4824014"/>
              <a:ext cx="1946051" cy="86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6408738" y="4253771"/>
            <a:ext cx="2698750" cy="2554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         PTOLEMY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  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P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rinceton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T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ritium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O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bservatory for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L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ight,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E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arly-Universe,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M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assive-Neutrino </a:t>
            </a:r>
            <a:r>
              <a:rPr lang="en-US" altLang="zh-CN" sz="20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Y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ield (Betts et al, arXiv:1307.4738)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grpSp>
        <p:nvGrpSpPr>
          <p:cNvPr id="13" name="组合 21"/>
          <p:cNvGrpSpPr>
            <a:grpSpLocks/>
          </p:cNvGrpSpPr>
          <p:nvPr/>
        </p:nvGrpSpPr>
        <p:grpSpPr bwMode="auto">
          <a:xfrm>
            <a:off x="3251200" y="786671"/>
            <a:ext cx="5892800" cy="3455987"/>
            <a:chOff x="3251803" y="836712"/>
            <a:chExt cx="5892197" cy="34560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803" y="836712"/>
              <a:ext cx="5892197" cy="34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20"/>
            <p:cNvSpPr>
              <a:spLocks noChangeArrowheads="1"/>
            </p:cNvSpPr>
            <p:nvPr/>
          </p:nvSpPr>
          <p:spPr bwMode="auto">
            <a:xfrm>
              <a:off x="5256000" y="3743997"/>
              <a:ext cx="2016000" cy="4616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Font typeface="Wingdings" panose="05000000000000000000" pitchFamily="2" charset="2"/>
                <a:buChar char="v"/>
                <a:defRPr kumimoji="1" sz="2400" b="1">
                  <a:solidFill>
                    <a:srgbClr val="A5002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2400" b="1">
                  <a:solidFill>
                    <a:srgbClr val="00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Symbol" panose="05050102010706020507" pitchFamily="18" charset="2"/>
                <a:buNone/>
              </a:pPr>
              <a:r>
                <a:rPr lang="en-US" altLang="zh-CN" dirty="0">
                  <a:solidFill>
                    <a:prstClr val="white"/>
                  </a:solidFill>
                  <a:latin typeface="Tahoma" panose="020B0604030504040204" pitchFamily="34" charset="0"/>
                </a:rPr>
                <a:t>  </a:t>
              </a:r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prototype</a:t>
              </a:r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8"/>
              <p:cNvSpPr txBox="1"/>
              <p:nvPr/>
            </p:nvSpPr>
            <p:spPr>
              <a:xfrm>
                <a:off x="2706269" y="886477"/>
                <a:ext cx="2648283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baseline="30000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en-US" altLang="zh-CN" sz="2000" b="1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 → </a:t>
                </a:r>
                <a:r>
                  <a:rPr lang="en-US" altLang="zh-CN" sz="2000" b="1" baseline="30000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en-US" altLang="zh-CN" sz="2000" b="1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 + e</a:t>
                </a:r>
                <a:r>
                  <a:rPr lang="en-US" altLang="zh-CN" sz="2000" b="1" baseline="30000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</a:t>
                </a:r>
                <a:r>
                  <a:rPr lang="en-US" altLang="zh-CN" sz="2000" b="1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zh-CN" altLang="en-US" sz="2000" b="1" i="0" smtClean="0">
                                <a:solidFill>
                                  <a:srgbClr val="FF00FF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nor/>
                          </m:rPr>
                          <a:rPr lang="en-US" altLang="zh-CN" sz="2000" b="1" i="0" smtClean="0">
                            <a:solidFill>
                              <a:srgbClr val="FF00FF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m:t>e</m:t>
                        </m:r>
                      </m:sub>
                    </m:sSub>
                  </m:oMath>
                </a14:m>
                <a:endParaRPr lang="zh-CN" altLang="en-US" sz="20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69" y="886477"/>
                <a:ext cx="2648283" cy="400110"/>
              </a:xfrm>
              <a:prstGeom prst="rect">
                <a:avLst/>
              </a:prstGeom>
              <a:blipFill>
                <a:blip r:embed="rId5"/>
                <a:stretch>
                  <a:fillRect l="-691" t="-7576" r="-4608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8"/>
          <p:cNvSpPr txBox="1"/>
          <p:nvPr/>
        </p:nvSpPr>
        <p:spPr>
          <a:xfrm>
            <a:off x="2699792" y="1444846"/>
            <a:ext cx="255857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baseline="-25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en-US" altLang="zh-CN" sz="20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 → </a:t>
            </a:r>
            <a:r>
              <a:rPr lang="en-US" altLang="zh-CN" sz="20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 + e</a:t>
            </a:r>
            <a:r>
              <a:rPr lang="en-US" altLang="zh-CN" sz="20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/>
              <a:t>Another Possibility: </a:t>
            </a:r>
            <a:r>
              <a:rPr lang="en-US" dirty="0"/>
              <a:t>Majorana vs</a:t>
            </a:r>
            <a:r>
              <a:rPr lang="en-US"/>
              <a:t>. Dirac</a:t>
            </a:r>
            <a:endParaRPr 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DBF4AF2-7E66-4DEB-84FB-4E2D68DC775F}"/>
              </a:ext>
            </a:extLst>
          </p:cNvPr>
          <p:cNvSpPr txBox="1"/>
          <p:nvPr/>
        </p:nvSpPr>
        <p:spPr>
          <a:xfrm>
            <a:off x="-36512" y="426730"/>
            <a:ext cx="23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Talk by J.C. Peng</a:t>
            </a:r>
          </a:p>
        </p:txBody>
      </p:sp>
      <p:sp>
        <p:nvSpPr>
          <p:cNvPr id="22" name="灯片编号占位符 1">
            <a:extLst>
              <a:ext uri="{FF2B5EF4-FFF2-40B4-BE49-F238E27FC236}">
                <a16:creationId xmlns:a16="http://schemas.microsoft.com/office/drawing/2014/main" id="{F736115D-A4CA-4629-B033-A3FC2804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1803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Possible New Ideas?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CC5897-BE6E-4911-BB18-5D822B90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971" y="908720"/>
            <a:ext cx="4013727" cy="2736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21E3B-19E4-4F71-977C-5D9095B79F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139952" y="988039"/>
            <a:ext cx="4964124" cy="33050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E81362-BE6B-4C0E-BFA4-86600785EC68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Radiative Emission of Neutrino Pair (RENP):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superradiant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atoms/molecules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7B08A1-77B3-45AE-AC2B-E8A136B5FEF0}"/>
              </a:ext>
            </a:extLst>
          </p:cNvPr>
          <p:cNvSpPr txBox="1"/>
          <p:nvPr/>
        </p:nvSpPr>
        <p:spPr>
          <a:xfrm>
            <a:off x="1115616" y="2697032"/>
            <a:ext cx="373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Yoshimura et al. (SPAN Group)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61330C-208E-4530-B82B-4C72B59F808F}"/>
              </a:ext>
            </a:extLst>
          </p:cNvPr>
          <p:cNvSpPr txBox="1"/>
          <p:nvPr/>
        </p:nvSpPr>
        <p:spPr>
          <a:xfrm>
            <a:off x="5004048" y="3378478"/>
            <a:ext cx="206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16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1D12FD-F388-4D44-9F76-076EE538F3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218472" y="4328546"/>
            <a:ext cx="3023108" cy="8669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077F192-7F0F-452E-82F3-80973A6FF76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970" y="3684272"/>
            <a:ext cx="4750883" cy="317372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9215843-EE0D-44EA-A227-F10FCC071FF4}"/>
              </a:ext>
            </a:extLst>
          </p:cNvPr>
          <p:cNvSpPr/>
          <p:nvPr/>
        </p:nvSpPr>
        <p:spPr>
          <a:xfrm>
            <a:off x="4355977" y="5230941"/>
            <a:ext cx="4748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Macro coherent emission of neutrino pairs (to compensate weak rates)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11E700-9E15-460B-969D-065ED26FD902}"/>
              </a:ext>
            </a:extLst>
          </p:cNvPr>
          <p:cNvSpPr/>
          <p:nvPr/>
        </p:nvSpPr>
        <p:spPr>
          <a:xfrm>
            <a:off x="4355976" y="5951021"/>
            <a:ext cx="4748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Irreducible EM backgrounds/ further effects needed 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soliton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-condensate)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3530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Possible New Ideas?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BF5BA4-E2F5-424B-93C4-BA425624E623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B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remsstrahlung endpoint in coherent scattering on nuclei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9980AB0-1FDC-4259-BE64-0CBE6DB654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87624" y="962769"/>
            <a:ext cx="6552728" cy="17303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408E69-571D-44F8-A013-1A3B0A0CDC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23528" y="3295768"/>
            <a:ext cx="3924880" cy="22340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E4D410F-13DA-4CEC-B718-501098E44DB8}"/>
              </a:ext>
            </a:extLst>
          </p:cNvPr>
          <p:cNvSpPr txBox="1"/>
          <p:nvPr/>
        </p:nvSpPr>
        <p:spPr>
          <a:xfrm>
            <a:off x="107504" y="2874422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Millar,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Raffelt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it-IT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Stodolsky, Vitagliano, 1810.06584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9C0098-0AC0-4744-9594-0F59C7D4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295768"/>
            <a:ext cx="4102484" cy="2293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07D36F-1BE5-475E-9935-596430FF5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877272"/>
            <a:ext cx="3731460" cy="6485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E8CEC44-822A-4DED-BF45-EDD44F903D08}"/>
              </a:ext>
            </a:extLst>
          </p:cNvPr>
          <p:cNvSpPr/>
          <p:nvPr/>
        </p:nvSpPr>
        <p:spPr>
          <a:xfrm>
            <a:off x="4355977" y="5733256"/>
            <a:ext cx="4748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Intense low-energy neutrino sources (e.g., chromium)/ideal detectors are needed to probe neutrino masses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855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2F21DB-0C70-4208-8AC7-3CBD19D6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3" y="855603"/>
            <a:ext cx="8970853" cy="47697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AE67112-A1C2-45BD-A0DE-0C39E2D8136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Neutrino Oscillations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13A0DEF-BC40-48C2-90F8-796D7145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3CBE02-A678-4B28-B0B5-AA32B9C86F79}"/>
              </a:ext>
            </a:extLst>
          </p:cNvPr>
          <p:cNvSpPr txBox="1"/>
          <p:nvPr/>
        </p:nvSpPr>
        <p:spPr>
          <a:xfrm>
            <a:off x="4067944" y="523219"/>
            <a:ext cx="494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Esteban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al.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2007.14792,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NuFIT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5.2 (2022)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2661124"/>
            <a:ext cx="43924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0002" y="3945162"/>
            <a:ext cx="43204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20002" y="5006551"/>
            <a:ext cx="8344486" cy="54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38D0E5-6C37-41C9-B8EE-44FC15910354}"/>
              </a:ext>
            </a:extLst>
          </p:cNvPr>
          <p:cNvSpPr txBox="1"/>
          <p:nvPr/>
        </p:nvSpPr>
        <p:spPr>
          <a:xfrm>
            <a:off x="0" y="5725705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Future neutrino oscillation experiments will measure the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octant of </a:t>
            </a:r>
            <a:r>
              <a:rPr lang="el-GR" altLang="zh-CN" sz="20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θ</a:t>
            </a:r>
            <a:r>
              <a:rPr lang="en-US" altLang="zh-CN" sz="2000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the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CP-violating phase </a:t>
            </a:r>
            <a:r>
              <a:rPr lang="el-GR" altLang="zh-CN" sz="20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sz="20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(@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DUNE/Hyper-K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and the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neutrino mass ordering </a:t>
            </a:r>
            <a:r>
              <a:rPr lang="en-US" altLang="zh-CN" sz="20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@JUNO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2DA1F7-103F-41FF-9698-D6DAA24571CE}"/>
              </a:ext>
            </a:extLst>
          </p:cNvPr>
          <p:cNvSpPr/>
          <p:nvPr/>
        </p:nvSpPr>
        <p:spPr>
          <a:xfrm>
            <a:off x="0" y="536977"/>
            <a:ext cx="3717776" cy="38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Basic neutrino parameters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B1B3D7-7713-4104-9F4B-7E7387A5AC34}"/>
              </a:ext>
            </a:extLst>
          </p:cNvPr>
          <p:cNvSpPr txBox="1"/>
          <p:nvPr/>
        </p:nvSpPr>
        <p:spPr>
          <a:xfrm>
            <a:off x="4835582" y="6381328"/>
            <a:ext cx="420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talks by K.B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Luk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P. de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Perio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Y.F. Li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231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A70A000-1536-46B0-BD8B-65411A44D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36" y="3645024"/>
            <a:ext cx="2265240" cy="3024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38BA8E-0E3B-483C-BBFB-10F21EA0F31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Summary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97310-3E88-4AA6-9849-0355EA77CFD6}"/>
              </a:ext>
            </a:extLst>
          </p:cNvPr>
          <p:cNvSpPr/>
          <p:nvPr/>
        </p:nvSpPr>
        <p:spPr>
          <a:xfrm>
            <a:off x="35496" y="632882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masses and flavor mixing are well established, but their origin remains to be explored: seesaw models &amp; flavor symmetry?</a:t>
            </a:r>
            <a:endParaRPr lang="zh-CN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F1978B3-3798-45B4-81E8-3475D9083650}"/>
              </a:ext>
            </a:extLst>
          </p:cNvPr>
          <p:cNvSpPr/>
          <p:nvPr/>
        </p:nvSpPr>
        <p:spPr>
          <a:xfrm>
            <a:off x="35496" y="2494091"/>
            <a:ext cx="907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self-consistent theoretical framework for low-energy tests of the canonical seesaw models is constructed (SEFT),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ready for precision calculations (e.g., LFV/LNV at high-intensity/high-energy frontiers)</a:t>
            </a:r>
            <a:endParaRPr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06FF900-CEED-4E6F-B38B-58328FB2EEA0}"/>
              </a:ext>
            </a:extLst>
          </p:cNvPr>
          <p:cNvSpPr/>
          <p:nvPr/>
        </p:nvSpPr>
        <p:spPr>
          <a:xfrm>
            <a:off x="1043608" y="6237312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a lot for your attention!</a:t>
            </a:r>
            <a:endParaRPr lang="zh-CN" altLang="en-US" sz="24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572FBFD-769C-4A93-8CA6-8B630219ADCD}"/>
              </a:ext>
            </a:extLst>
          </p:cNvPr>
          <p:cNvSpPr/>
          <p:nvPr/>
        </p:nvSpPr>
        <p:spPr>
          <a:xfrm>
            <a:off x="35496" y="1558482"/>
            <a:ext cx="9129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Neutrinoless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double-beta decays play the central role in revealing the Majorana nature of massive neutrinos: Dirac or Majorana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0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7D7A3CF-FAA9-49E5-9544-7AAF88657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" y="3645024"/>
            <a:ext cx="1643542" cy="139141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B9ADF2D-4406-4BEA-9CF1-1F7C8A9C57EA}"/>
              </a:ext>
            </a:extLst>
          </p:cNvPr>
          <p:cNvSpPr txBox="1"/>
          <p:nvPr/>
        </p:nvSpPr>
        <p:spPr>
          <a:xfrm>
            <a:off x="545873" y="501280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621BAF-A15E-4E99-A972-C1027A90C203}"/>
              </a:ext>
            </a:extLst>
          </p:cNvPr>
          <p:cNvGrpSpPr/>
          <p:nvPr/>
        </p:nvGrpSpPr>
        <p:grpSpPr>
          <a:xfrm>
            <a:off x="1619672" y="3809278"/>
            <a:ext cx="2991215" cy="1849853"/>
            <a:chOff x="2051719" y="3789040"/>
            <a:chExt cx="2991215" cy="1849853"/>
          </a:xfrm>
        </p:grpSpPr>
        <p:pic>
          <p:nvPicPr>
            <p:cNvPr id="26" name="Picture 6" descr="Physics - Viewpoint: The Hunt for No Neutrinos">
              <a:extLst>
                <a:ext uri="{FF2B5EF4-FFF2-40B4-BE49-F238E27FC236}">
                  <a16:creationId xmlns:a16="http://schemas.microsoft.com/office/drawing/2014/main" id="{6F7ECDC1-7585-4A88-8EF8-869E43AFD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19" y="3789040"/>
              <a:ext cx="2991215" cy="124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A89B31A-3136-470A-BD77-1771D62EB4AB}"/>
                </a:ext>
              </a:extLst>
            </p:cNvPr>
            <p:cNvSpPr txBox="1"/>
            <p:nvPr/>
          </p:nvSpPr>
          <p:spPr>
            <a:xfrm>
              <a:off x="3419872" y="4992562"/>
              <a:ext cx="50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F0000"/>
                  </a:solidFill>
                  <a:latin typeface="Algerian" panose="04020705040A02060702" pitchFamily="82" charset="0"/>
                  <a:sym typeface="Wingdings" panose="05000000000000000000" pitchFamily="2" charset="2"/>
                </a:rPr>
                <a:t>?</a:t>
              </a:r>
              <a:endParaRPr lang="zh-CN" altLang="en-US" sz="36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CA503ED-6823-4E60-BA8F-F75B8F179C7E}"/>
              </a:ext>
            </a:extLst>
          </p:cNvPr>
          <p:cNvGrpSpPr/>
          <p:nvPr/>
        </p:nvGrpSpPr>
        <p:grpSpPr>
          <a:xfrm>
            <a:off x="4716016" y="3789040"/>
            <a:ext cx="1571534" cy="1884099"/>
            <a:chOff x="5376730" y="3775032"/>
            <a:chExt cx="1571534" cy="1884099"/>
          </a:xfrm>
        </p:grpSpPr>
        <p:pic>
          <p:nvPicPr>
            <p:cNvPr id="28" name="Picture 4" descr="Anomalies in the muon g-factor could be evidence of new undiscovered ...">
              <a:extLst>
                <a:ext uri="{FF2B5EF4-FFF2-40B4-BE49-F238E27FC236}">
                  <a16:creationId xmlns:a16="http://schemas.microsoft.com/office/drawing/2014/main" id="{FC85A3AE-93EF-44CB-99E4-42469FF07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531792" y="3619970"/>
              <a:ext cx="1261410" cy="157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B8A489F-FFFE-4D04-9FAA-1E906DEBF619}"/>
                </a:ext>
              </a:extLst>
            </p:cNvPr>
            <p:cNvSpPr txBox="1"/>
            <p:nvPr/>
          </p:nvSpPr>
          <p:spPr>
            <a:xfrm>
              <a:off x="6012160" y="5012800"/>
              <a:ext cx="50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F0000"/>
                  </a:solidFill>
                  <a:latin typeface="Algerian" panose="04020705040A02060702" pitchFamily="82" charset="0"/>
                  <a:sym typeface="Wingdings" panose="05000000000000000000" pitchFamily="2" charset="2"/>
                </a:rPr>
                <a:t>?</a:t>
              </a:r>
              <a:endParaRPr lang="zh-CN" altLang="en-US" sz="36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D11A2D9-4158-43E0-8A71-EF161B21EC72}"/>
              </a:ext>
            </a:extLst>
          </p:cNvPr>
          <p:cNvSpPr txBox="1"/>
          <p:nvPr/>
        </p:nvSpPr>
        <p:spPr>
          <a:xfrm>
            <a:off x="7027720" y="389572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lgerian" panose="04020705040A02060702" pitchFamily="82" charset="0"/>
                <a:sym typeface="Wingdings" panose="05000000000000000000" pitchFamily="2" charset="2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BF9BC7-A362-4A2B-A6E6-3D82BF34726A}"/>
              </a:ext>
            </a:extLst>
          </p:cNvPr>
          <p:cNvSpPr/>
          <p:nvPr/>
        </p:nvSpPr>
        <p:spPr>
          <a:xfrm>
            <a:off x="35496" y="5529426"/>
            <a:ext cx="6824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Joint efforts from particle physics, nuclear physics, 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astrophysics, cosmology</a:t>
            </a:r>
            <a:endParaRPr lang="zh-CN" altLang="en-US" sz="2000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F0E1B28-7BD9-42D7-A7D1-0AE89B29447A}"/>
              </a:ext>
            </a:extLst>
          </p:cNvPr>
          <p:cNvCxnSpPr/>
          <p:nvPr/>
        </p:nvCxnSpPr>
        <p:spPr>
          <a:xfrm flipV="1">
            <a:off x="8100392" y="4005064"/>
            <a:ext cx="288032" cy="36004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29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569506"/>
            <a:ext cx="3269580" cy="5932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1600" b="1" dirty="0"/>
                  <a:t>  </a:t>
                </a:r>
                <a:r>
                  <a:rPr lang="en-US" altLang="zh-CN" sz="1600" b="1" dirty="0"/>
                  <a:t>[eV]</a:t>
                </a:r>
                <a:endParaRPr lang="zh-CN" altLang="en-US" sz="1600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3315" t="-24390" r="-4696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763688" y="771540"/>
            <a:ext cx="1576293" cy="2579526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2180398" y="2129926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696447" y="679957"/>
            <a:ext cx="2664000" cy="616859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3412" y="1212047"/>
            <a:ext cx="232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Tritium 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 (KATRIN)</a:t>
            </a:r>
            <a:endParaRPr lang="zh-CN" altLang="en-US" sz="1600" b="1" dirty="0"/>
          </a:p>
        </p:txBody>
      </p:sp>
      <p:sp>
        <p:nvSpPr>
          <p:cNvPr id="13" name="矩形 12"/>
          <p:cNvSpPr/>
          <p:nvPr/>
        </p:nvSpPr>
        <p:spPr>
          <a:xfrm>
            <a:off x="1763688" y="3728657"/>
            <a:ext cx="1576293" cy="2559838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 rot="5400000">
            <a:off x="2150332" y="5202845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1196133" y="1497190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592" y="2517702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9934" y="3663588"/>
            <a:ext cx="2650272" cy="1061556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0464" y="4186217"/>
            <a:ext cx="282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Neutrinoless</a:t>
            </a:r>
            <a:r>
              <a:rPr lang="en-US" altLang="zh-CN" sz="1600" b="1" dirty="0"/>
              <a:t> double-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</a:t>
            </a:r>
            <a:endParaRPr lang="zh-CN" altLang="en-US" sz="1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6770" y="4627546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2205" y="5805174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blipFill rotWithShape="0">
                <a:blip r:embed="rId4"/>
                <a:stretch>
                  <a:fillRect l="-2100" t="-1754" r="-4462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zh-CN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blipFill rotWithShape="0">
                <a:blip r:embed="rId5"/>
                <a:stretch>
                  <a:fillRect l="-2623" t="-12766" r="-5574" b="-38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4"/>
          <p:cNvSpPr txBox="1"/>
          <p:nvPr/>
        </p:nvSpPr>
        <p:spPr>
          <a:xfrm>
            <a:off x="4002208" y="476672"/>
            <a:ext cx="429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3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0000FF"/>
                </a:solidFill>
              </a:rPr>
              <a:t>NO</a:t>
            </a:r>
            <a:r>
              <a:rPr lang="en-US" sz="2000" b="1" dirty="0"/>
              <a:t>) or </a:t>
            </a:r>
            <a:r>
              <a:rPr lang="en-US" sz="2000" b="1" i="1" dirty="0"/>
              <a:t>m</a:t>
            </a:r>
            <a:r>
              <a:rPr lang="en-US" sz="2000" b="1" baseline="-25000" dirty="0"/>
              <a:t>3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IO</a:t>
            </a:r>
            <a:r>
              <a:rPr lang="en-US" sz="2000" b="1" dirty="0"/>
              <a:t>) </a:t>
            </a:r>
          </a:p>
        </p:txBody>
      </p:sp>
      <p:sp>
        <p:nvSpPr>
          <p:cNvPr id="28" name="矩形 27"/>
          <p:cNvSpPr/>
          <p:nvPr/>
        </p:nvSpPr>
        <p:spPr>
          <a:xfrm>
            <a:off x="683568" y="3276870"/>
            <a:ext cx="266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Capozzi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2003.08511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43053" y="3789040"/>
            <a:ext cx="4355795" cy="296013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927966" y="3871011"/>
            <a:ext cx="28843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Abazajian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1907.04473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/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Constraints on absolute neutrino masses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b="1" dirty="0"/>
                  <a:t>Tritium </a:t>
                </a:r>
                <a:r>
                  <a:rPr lang="el-GR" b="1" dirty="0"/>
                  <a:t>β</a:t>
                </a:r>
                <a:r>
                  <a:rPr lang="en-US" b="1" dirty="0"/>
                  <a:t> decays (95% C.L.) </a:t>
                </a:r>
              </a:p>
              <a:p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  (KATRIN 2021)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 err="1"/>
                  <a:t>Neutrinoless</a:t>
                </a:r>
                <a:r>
                  <a:rPr lang="en-US" altLang="zh-CN" b="1" dirty="0"/>
                  <a:t> double-</a:t>
                </a:r>
                <a:r>
                  <a:rPr lang="el-GR" altLang="zh-CN" b="1" dirty="0"/>
                  <a:t>β</a:t>
                </a:r>
                <a:r>
                  <a:rPr lang="en-US" altLang="zh-CN" b="1" dirty="0"/>
                  <a:t> decays (90% C.L.)</a:t>
                </a:r>
              </a:p>
              <a:p>
                <a:r>
                  <a:rPr lang="en-US" altLang="zh-CN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𝟎𝟑𝟔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𝟏𝟓𝟔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b="1" dirty="0"/>
                  <a:t> (</a:t>
                </a:r>
                <a:r>
                  <a:rPr lang="en-US" altLang="zh-CN" b="1" dirty="0" err="1"/>
                  <a:t>KamLAND</a:t>
                </a:r>
                <a:r>
                  <a:rPr lang="en-US" altLang="zh-CN" b="1" dirty="0"/>
                  <a:t>-Zen)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(EXO-200)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(GERDA-II)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(CUORE)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/>
                  <a:t>Cosmological observations (95% probability)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𝚺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(Planck) </a:t>
                </a: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blipFill>
                <a:blip r:embed="rId7"/>
                <a:stretch>
                  <a:fillRect l="-1324" t="-1242" b="-2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D1E6BCD4-623E-4731-B855-327A0FCF431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Absolute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A30B8C22-9277-4822-990B-7225D93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56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Open Questions in Neutrino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Normal or Inverted (sign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chemeClr val="tx1"/>
                            </a:solidFill>
                            <a:latin typeface="Cambria Math"/>
                            <a:ea typeface="微软雅黑" pitchFamily="34" charset="-122"/>
                          </a:rPr>
                          <m:t>𝚫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Leptonic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 Violation (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δ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= 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Octant of 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θ</a:t>
                </a:r>
                <a:r>
                  <a:rPr kumimoji="1" lang="en-US" altLang="zh-CN" b="1" baseline="-25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(&gt; or &lt; 45</a:t>
                </a:r>
                <a:r>
                  <a:rPr kumimoji="1" lang="en-US" altLang="zh-CN" b="1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</p:txBody>
          </p:sp>
        </mc:Choice>
        <mc:Fallback xmlns="">
          <p:sp>
            <p:nvSpPr>
              <p:cNvPr id="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blipFill>
                <a:blip r:embed="rId2"/>
                <a:stretch>
                  <a:fillRect l="-904" t="-1200" b="-3600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Absolute Neutrino Masses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𝐥𝐢𝐠𝐡𝐭𝐞𝐬𝐭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or Dirac Nature (</a:t>
                </a:r>
                <a:r>
                  <a:rPr kumimoji="1" lang="el-GR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=</a:t>
                </a:r>
                <a:r>
                  <a:rPr kumimoji="1" lang="el-GR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?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CP-Violating Phases (how?)</a:t>
                </a:r>
              </a:p>
            </p:txBody>
          </p:sp>
        </mc:Choice>
        <mc:Fallback xmlns="">
          <p:sp>
            <p:nvSpPr>
              <p:cNvPr id="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blipFill>
                <a:blip r:embed="rId3"/>
                <a:stretch>
                  <a:fillRect l="-750" t="-2390" b="-3586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001" y="4581128"/>
            <a:ext cx="405570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Extra Neutrino Species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Exotic Neutrino Interactions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Various LNV &amp; LFV Processes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Unitarity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Violation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60299" y="4581128"/>
            <a:ext cx="394820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Origin of Neutrino Masses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Flavor Structure (Symmetry?)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Quark-Lepton Connection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Relations to DM and/or BAU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E1E197AE-F562-4715-A832-B840F2DC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499" y="737060"/>
            <a:ext cx="3743357" cy="3169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2E7794-CFE1-4259-9285-BE049384122E}"/>
              </a:ext>
            </a:extLst>
          </p:cNvPr>
          <p:cNvSpPr/>
          <p:nvPr/>
        </p:nvSpPr>
        <p:spPr>
          <a:xfrm>
            <a:off x="143508" y="4059245"/>
            <a:ext cx="885698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Roadmap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: mass ordering+0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(Majorana)+LNV/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LFV+Colliders+SMPT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86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9DC1AA-B749-4A3D-A505-001B5AC324BB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Origin of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D28281E4-0057-4121-ACB5-B7418FE3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83717C-FA9E-4158-894D-955AEDF4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667"/>
            <a:ext cx="9128031" cy="62362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D6762A3-EC5E-460D-8C53-B306EC65343C}"/>
              </a:ext>
            </a:extLst>
          </p:cNvPr>
          <p:cNvSpPr/>
          <p:nvPr/>
        </p:nvSpPr>
        <p:spPr>
          <a:xfrm>
            <a:off x="6780605" y="3923764"/>
            <a:ext cx="197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Kanemura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al, 11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A97DC5-8320-40A6-A96D-A839018AA80E}"/>
              </a:ext>
            </a:extLst>
          </p:cNvPr>
          <p:cNvSpPr/>
          <p:nvPr/>
        </p:nvSpPr>
        <p:spPr>
          <a:xfrm>
            <a:off x="4139952" y="393305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E. Ma, 06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1CA789-044E-4B58-8DC6-5CB8863A2373}"/>
              </a:ext>
            </a:extLst>
          </p:cNvPr>
          <p:cNvSpPr/>
          <p:nvPr/>
        </p:nvSpPr>
        <p:spPr>
          <a:xfrm>
            <a:off x="395536" y="3933056"/>
            <a:ext cx="217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Mohapatra, Valle, 87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5121471-A5AD-4F7E-9239-41C7412D81C6}"/>
              </a:ext>
            </a:extLst>
          </p:cNvPr>
          <p:cNvSpPr/>
          <p:nvPr/>
        </p:nvSpPr>
        <p:spPr>
          <a:xfrm>
            <a:off x="3563888" y="5579948"/>
            <a:ext cx="216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Zee, 80, 86; </a:t>
            </a:r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Babu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88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351C0A-2C43-457D-B1DA-F3E130F7A4EA}"/>
              </a:ext>
            </a:extLst>
          </p:cNvPr>
          <p:cNvSpPr/>
          <p:nvPr/>
        </p:nvSpPr>
        <p:spPr>
          <a:xfrm>
            <a:off x="7380312" y="539388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Ohlsson, SZ, 14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01095C-9012-4651-9CE0-31B67752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089843"/>
            <a:ext cx="1224136" cy="2256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ED756C-4C75-418B-A600-D4060C9D49B1}"/>
              </a:ext>
            </a:extLst>
          </p:cNvPr>
          <p:cNvSpPr/>
          <p:nvPr/>
        </p:nvSpPr>
        <p:spPr>
          <a:xfrm>
            <a:off x="721507" y="3244334"/>
            <a:ext cx="1508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Minkowski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77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122B6E-6424-4F29-8C6A-5BBBA9C43976}"/>
              </a:ext>
            </a:extLst>
          </p:cNvPr>
          <p:cNvSpPr/>
          <p:nvPr/>
        </p:nvSpPr>
        <p:spPr>
          <a:xfrm>
            <a:off x="3491880" y="3244334"/>
            <a:ext cx="25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Konetschny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Kummer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77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3CDA56-EE90-469F-A33B-59ECBA94807A}"/>
              </a:ext>
            </a:extLst>
          </p:cNvPr>
          <p:cNvSpPr/>
          <p:nvPr/>
        </p:nvSpPr>
        <p:spPr>
          <a:xfrm>
            <a:off x="6588708" y="3244334"/>
            <a:ext cx="2396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Foot, Lew, He, Joshi, 89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99592" y="620688"/>
            <a:ext cx="7684899" cy="2016224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History of 0</a:t>
            </a:r>
            <a:r>
              <a:rPr lang="el-GR" altLang="zh-CN" dirty="0"/>
              <a:t>ν</a:t>
            </a:r>
            <a:r>
              <a:rPr lang="en-US" altLang="zh-CN" dirty="0"/>
              <a:t>2</a:t>
            </a:r>
            <a:r>
              <a:rPr lang="el-GR" altLang="zh-CN" dirty="0"/>
              <a:t>β</a:t>
            </a:r>
            <a:r>
              <a:rPr lang="en-US" altLang="zh-CN" dirty="0"/>
              <a:t> Decays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" y="836200"/>
            <a:ext cx="1312540" cy="19097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21" y="955646"/>
            <a:ext cx="1265567" cy="17907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865710"/>
            <a:ext cx="9144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1935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Maria Goeppert-Mayer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published the first calculation of 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 rates based on the Fermi theory (proposed in 1934). It was acknowledged in her paper that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Eugene Wigner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suggested this problem.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70672" y="3923020"/>
            <a:ext cx="7913819" cy="2934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67" y="4454968"/>
            <a:ext cx="1465891" cy="185435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68344" y="6300609"/>
            <a:ext cx="144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Wendell Furry</a:t>
            </a:r>
          </a:p>
          <a:p>
            <a:r>
              <a:rPr lang="en-US" altLang="zh-CN" sz="1600" b="1" dirty="0"/>
              <a:t>(1907 – 1984)</a:t>
            </a:r>
            <a:endParaRPr lang="zh-CN" altLang="en-US" sz="16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6274851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Ettore</a:t>
            </a:r>
            <a:r>
              <a:rPr lang="en-US" altLang="zh-CN" sz="1600" b="1" dirty="0"/>
              <a:t> </a:t>
            </a:r>
            <a:r>
              <a:rPr lang="en-US" altLang="zh-CN" sz="1600" b="1" dirty="0" err="1"/>
              <a:t>Majorana</a:t>
            </a:r>
            <a:endParaRPr lang="en-US" altLang="zh-CN" sz="1600" b="1" dirty="0"/>
          </a:p>
          <a:p>
            <a:pPr algn="ctr"/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(</a:t>
            </a:r>
            <a:r>
              <a:rPr kumimoji="1" lang="el-GR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=</a:t>
            </a:r>
            <a:r>
              <a:rPr kumimoji="1" lang="el-GR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6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?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600" b="1" dirty="0"/>
              <a:t>1937)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4427984" y="6300609"/>
            <a:ext cx="3096344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541946" y="6491973"/>
            <a:ext cx="6033898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8" y="4365104"/>
            <a:ext cx="1425080" cy="1898685"/>
          </a:xfrm>
          <a:prstGeom prst="rect">
            <a:avLst/>
          </a:prstGeom>
        </p:spPr>
      </p:pic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C2ED006B-5691-43AB-94F4-9F3E6C84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36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Basics of 0</a:t>
            </a:r>
            <a:r>
              <a:rPr lang="el-GR" altLang="zh-CN" dirty="0"/>
              <a:t>ν</a:t>
            </a:r>
            <a:r>
              <a:rPr lang="en-US" altLang="zh-CN" dirty="0"/>
              <a:t>2</a:t>
            </a:r>
            <a:r>
              <a:rPr lang="el-GR" altLang="zh-CN" dirty="0"/>
              <a:t>β</a:t>
            </a:r>
            <a:r>
              <a:rPr lang="en-US" altLang="zh-CN" dirty="0"/>
              <a:t> Decays</a:t>
            </a:r>
            <a:endParaRPr lang="en-US" dirty="0"/>
          </a:p>
        </p:txBody>
      </p:sp>
      <p:pic>
        <p:nvPicPr>
          <p:cNvPr id="6" name="Picture 22" descr="C:\Users\Georg Raffelt\Desktop\doublebeta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64000"/>
            <a:ext cx="4937173" cy="27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56058"/>
            <a:ext cx="4613326" cy="345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284572" y="5589240"/>
            <a:ext cx="225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</a:rPr>
              <a:t>Goeppert-Mayer, 35</a:t>
            </a:r>
          </a:p>
          <a:p>
            <a:pPr algn="r"/>
            <a:r>
              <a:rPr lang="en-US" altLang="zh-CN" b="1" dirty="0">
                <a:solidFill>
                  <a:srgbClr val="FF0000"/>
                </a:solidFill>
              </a:rPr>
              <a:t>Furry, 39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533920"/>
            <a:ext cx="4248472" cy="421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8"/>
          <p:cNvSpPr>
            <a:spLocks noChangeArrowheads="1"/>
          </p:cNvSpPr>
          <p:nvPr/>
        </p:nvSpPr>
        <p:spPr bwMode="auto">
          <a:xfrm>
            <a:off x="6663981" y="2898880"/>
            <a:ext cx="1164979" cy="5447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Font typeface="Symbol" panose="05050102010706020507" pitchFamily="18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Vanishing 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  <a:buFont typeface="Symbol" panose="05050102010706020507" pitchFamily="18" charset="2"/>
              <a:buNone/>
            </a:pPr>
            <a:r>
              <a:rPr lang="en-US" altLang="zh-CN" sz="14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0</a:t>
            </a:r>
            <a:r>
              <a:rPr lang="en-US" altLang="zh-CN" sz="14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  <a:sym typeface="Symbol" panose="05050102010706020507" pitchFamily="18" charset="2"/>
              </a:rPr>
              <a:t>2 </a:t>
            </a:r>
            <a:r>
              <a:rPr lang="en-US" altLang="zh-CN" sz="1400" dirty="0">
                <a:solidFill>
                  <a:srgbClr val="0000FF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mass?</a:t>
            </a:r>
          </a:p>
        </p:txBody>
      </p:sp>
      <p:sp>
        <p:nvSpPr>
          <p:cNvPr id="14" name="右箭头 9"/>
          <p:cNvSpPr>
            <a:spLocks noChangeArrowheads="1"/>
          </p:cNvSpPr>
          <p:nvPr/>
        </p:nvSpPr>
        <p:spPr bwMode="auto">
          <a:xfrm rot="7734398">
            <a:off x="6257836" y="3656362"/>
            <a:ext cx="720725" cy="250304"/>
          </a:xfrm>
          <a:prstGeom prst="rightArrow">
            <a:avLst>
              <a:gd name="adj1" fmla="val 50000"/>
              <a:gd name="adj2" fmla="val 50281"/>
            </a:avLst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zh-CN" altLang="en-US" sz="2000">
              <a:solidFill>
                <a:prstClr val="black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59286" y="4725144"/>
            <a:ext cx="3905202" cy="2086167"/>
            <a:chOff x="5044676" y="4759039"/>
            <a:chExt cx="3905202" cy="2086167"/>
          </a:xfrm>
        </p:grpSpPr>
        <p:pic>
          <p:nvPicPr>
            <p:cNvPr id="18" name="图片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665" y="4803681"/>
              <a:ext cx="3859213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本框 2"/>
            <p:cNvSpPr txBox="1">
              <a:spLocks noChangeArrowheads="1"/>
            </p:cNvSpPr>
            <p:nvPr/>
          </p:nvSpPr>
          <p:spPr bwMode="auto">
            <a:xfrm>
              <a:off x="7028100" y="5869431"/>
              <a:ext cx="760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0ν2β</a:t>
              </a:r>
            </a:p>
          </p:txBody>
        </p:sp>
        <p:sp>
          <p:nvSpPr>
            <p:cNvPr id="17" name="文本框 3"/>
            <p:cNvSpPr txBox="1">
              <a:spLocks noChangeArrowheads="1"/>
            </p:cNvSpPr>
            <p:nvPr/>
          </p:nvSpPr>
          <p:spPr bwMode="auto">
            <a:xfrm>
              <a:off x="5180545" y="5866239"/>
              <a:ext cx="760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6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2ν2β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5044676" y="4759039"/>
              <a:ext cx="3790012" cy="20861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  <p:sp>
        <p:nvSpPr>
          <p:cNvPr id="20" name="矩形 18"/>
          <p:cNvSpPr>
            <a:spLocks noChangeArrowheads="1"/>
          </p:cNvSpPr>
          <p:nvPr/>
        </p:nvSpPr>
        <p:spPr bwMode="auto">
          <a:xfrm rot="4020185">
            <a:off x="7802855" y="2340922"/>
            <a:ext cx="1352434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Font typeface="Symbol" panose="05050102010706020507" pitchFamily="18" charset="2"/>
              <a:buNone/>
            </a:pPr>
            <a:r>
              <a:rPr lang="en-US" altLang="zh-CN" sz="1400" dirty="0">
                <a:solidFill>
                  <a:srgbClr val="FF0000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Nearly degenerate?</a:t>
            </a:r>
          </a:p>
        </p:txBody>
      </p:sp>
      <p:sp>
        <p:nvSpPr>
          <p:cNvPr id="21" name="右箭头 9"/>
          <p:cNvSpPr>
            <a:spLocks noChangeArrowheads="1"/>
          </p:cNvSpPr>
          <p:nvPr/>
        </p:nvSpPr>
        <p:spPr bwMode="auto">
          <a:xfrm rot="12884331">
            <a:off x="7442492" y="2118058"/>
            <a:ext cx="720725" cy="250304"/>
          </a:xfrm>
          <a:prstGeom prst="rightArrow">
            <a:avLst>
              <a:gd name="adj1" fmla="val 50000"/>
              <a:gd name="adj2" fmla="val 50281"/>
            </a:avLst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zh-CN" altLang="en-US" sz="2000">
              <a:solidFill>
                <a:prstClr val="black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461700" y="4064000"/>
            <a:ext cx="3034472" cy="4672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灯片编号占位符 1">
            <a:extLst>
              <a:ext uri="{FF2B5EF4-FFF2-40B4-BE49-F238E27FC236}">
                <a16:creationId xmlns:a16="http://schemas.microsoft.com/office/drawing/2014/main" id="{F0B0499A-2D10-43CD-B172-1CFE7B54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6248CB-39FF-4044-92E9-0C1DAEE22204}"/>
              </a:ext>
            </a:extLst>
          </p:cNvPr>
          <p:cNvSpPr txBox="1"/>
          <p:nvPr/>
        </p:nvSpPr>
        <p:spPr>
          <a:xfrm>
            <a:off x="2693443" y="3663400"/>
            <a:ext cx="1893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Talk by C.L. Bai</a:t>
            </a:r>
          </a:p>
        </p:txBody>
      </p:sp>
    </p:spTree>
    <p:extLst>
      <p:ext uri="{BB962C8B-B14F-4D97-AF65-F5344CB8AC3E}">
        <p14:creationId xmlns:p14="http://schemas.microsoft.com/office/powerpoint/2010/main" val="26117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-1133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Importance of 0</a:t>
            </a:r>
            <a:r>
              <a:rPr lang="el-GR" altLang="zh-CN" dirty="0"/>
              <a:t>ν</a:t>
            </a:r>
            <a:r>
              <a:rPr lang="en-US" altLang="zh-CN" dirty="0"/>
              <a:t>2</a:t>
            </a:r>
            <a:r>
              <a:rPr lang="el-GR" altLang="zh-CN" dirty="0"/>
              <a:t>β</a:t>
            </a:r>
            <a:r>
              <a:rPr lang="en-US" altLang="zh-CN" dirty="0"/>
              <a:t> Decays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0" y="620688"/>
            <a:ext cx="914400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New feature of elementary particles: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fermions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(neutrinos)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2" descr="http://www.gov.cn/xinwen/2017-06/22/5204556/images/352f40124c93469a896cdfcb42c932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1249676"/>
            <a:ext cx="4355976" cy="403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gov.cn/xinwen/2017-06/22/5204556/images/3a6238d7bba4422883a9b97ad5390bd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87" y="1249676"/>
            <a:ext cx="4457435" cy="55272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763688" y="2193702"/>
            <a:ext cx="195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FF00"/>
                </a:solidFill>
              </a:rPr>
              <a:t>Weyl</a:t>
            </a:r>
            <a:r>
              <a:rPr lang="en-US" altLang="zh-CN" sz="2400" b="1" dirty="0">
                <a:solidFill>
                  <a:srgbClr val="FFFF00"/>
                </a:solidFill>
              </a:rPr>
              <a:t> Fermion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115" y="1649468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Dirac Fermion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5319" y="4013286"/>
            <a:ext cx="1980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New Fermion:</a:t>
            </a:r>
          </a:p>
          <a:p>
            <a:r>
              <a:rPr lang="en-US" altLang="zh-CN" sz="2400" b="1" dirty="0">
                <a:solidFill>
                  <a:srgbClr val="FFFF00"/>
                </a:solidFill>
              </a:rPr>
              <a:t>Three-fold </a:t>
            </a:r>
          </a:p>
          <a:p>
            <a:r>
              <a:rPr lang="en-US" altLang="zh-CN" sz="2400" b="1" dirty="0">
                <a:solidFill>
                  <a:srgbClr val="FFFF00"/>
                </a:solidFill>
              </a:rPr>
              <a:t>degeneracy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15" y="4382618"/>
            <a:ext cx="1531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FF00"/>
                </a:solidFill>
              </a:rPr>
              <a:t>Majorana</a:t>
            </a:r>
            <a:r>
              <a:rPr lang="en-US" altLang="zh-CN" sz="24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altLang="zh-CN" sz="2400" b="1" dirty="0">
                <a:solidFill>
                  <a:srgbClr val="FFFF00"/>
                </a:solidFill>
              </a:rPr>
              <a:t>zero mode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31"/>
          <p:cNvSpPr txBox="1"/>
          <p:nvPr/>
        </p:nvSpPr>
        <p:spPr>
          <a:xfrm>
            <a:off x="-2423" y="5434077"/>
            <a:ext cx="45246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HOT!!! </a:t>
            </a:r>
            <a:r>
              <a:rPr kumimoji="1" lang="en-US" altLang="ja-JP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Weyl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1" lang="en-US" altLang="ja-JP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Dirac and new fermions in condensed matter physics, </a:t>
            </a:r>
          </a:p>
          <a:p>
            <a:endParaRPr kumimoji="1"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 </a:t>
            </a:r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really </a:t>
            </a:r>
            <a:r>
              <a:rPr kumimoji="1" lang="en-US" altLang="ja-JP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elementary particles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22264" y="6477395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doi:10.1038/nature22390</a:t>
            </a:r>
            <a:endParaRPr lang="zh-CN" altLang="en-US" dirty="0"/>
          </a:p>
        </p:txBody>
      </p:sp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5391972A-A1DA-41F0-9115-82289869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7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23155</TotalTime>
  <Words>2098</Words>
  <Application>Microsoft Office PowerPoint</Application>
  <PresentationFormat>全屏显示(4:3)</PresentationFormat>
  <Paragraphs>328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 Unicode MS</vt:lpstr>
      <vt:lpstr>ＭＳ Ｐゴシック</vt:lpstr>
      <vt:lpstr>黑体</vt:lpstr>
      <vt:lpstr>宋体</vt:lpstr>
      <vt:lpstr>微软雅黑</vt:lpstr>
      <vt:lpstr>Algerian</vt:lpstr>
      <vt:lpstr>Angsana New</vt:lpstr>
      <vt:lpstr>Arial</vt:lpstr>
      <vt:lpstr>Arial</vt:lpstr>
      <vt:lpstr>Calibri</vt:lpstr>
      <vt:lpstr>Cambria Math</vt:lpstr>
      <vt:lpstr>Symbol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zhoushun</dc:creator>
  <cp:lastModifiedBy>shun zhou</cp:lastModifiedBy>
  <cp:revision>913</cp:revision>
  <dcterms:created xsi:type="dcterms:W3CDTF">2016-08-08T06:22:09Z</dcterms:created>
  <dcterms:modified xsi:type="dcterms:W3CDTF">2023-10-30T13:39:35Z</dcterms:modified>
</cp:coreProperties>
</file>