
<file path=[Content_Types].xml><?xml version="1.0" encoding="utf-8"?>
<Types xmlns="http://schemas.openxmlformats.org/package/2006/content-types">
  <Default Extension="emf" ContentType="image/x-emf"/>
  <Default Extension="jpeg" ContentType="image/jpeg"/>
  <Default Extension="jpg" ContentType="image/jpeg"/>
  <Default Extension="mkv" ContentType="video/unknown"/>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7" r:id="rId1"/>
    <p:sldMasterId id="2147483783" r:id="rId2"/>
  </p:sldMasterIdLst>
  <p:notesMasterIdLst>
    <p:notesMasterId r:id="rId29"/>
  </p:notesMasterIdLst>
  <p:handoutMasterIdLst>
    <p:handoutMasterId r:id="rId30"/>
  </p:handoutMasterIdLst>
  <p:sldIdLst>
    <p:sldId id="257" r:id="rId3"/>
    <p:sldId id="2131" r:id="rId4"/>
    <p:sldId id="1681" r:id="rId5"/>
    <p:sldId id="2081" r:id="rId6"/>
    <p:sldId id="2082" r:id="rId7"/>
    <p:sldId id="1574" r:id="rId8"/>
    <p:sldId id="1733" r:id="rId9"/>
    <p:sldId id="2117" r:id="rId10"/>
    <p:sldId id="1667" r:id="rId11"/>
    <p:sldId id="2043" r:id="rId12"/>
    <p:sldId id="264" r:id="rId13"/>
    <p:sldId id="1585" r:id="rId14"/>
    <p:sldId id="2069" r:id="rId15"/>
    <p:sldId id="269" r:id="rId16"/>
    <p:sldId id="2023" r:id="rId17"/>
    <p:sldId id="2141" r:id="rId18"/>
    <p:sldId id="2145" r:id="rId19"/>
    <p:sldId id="2022" r:id="rId20"/>
    <p:sldId id="2146" r:id="rId21"/>
    <p:sldId id="2064" r:id="rId22"/>
    <p:sldId id="2065" r:id="rId23"/>
    <p:sldId id="2066" r:id="rId24"/>
    <p:sldId id="2148" r:id="rId25"/>
    <p:sldId id="1570" r:id="rId26"/>
    <p:sldId id="2071" r:id="rId27"/>
    <p:sldId id="2072" r:id="rId2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黑体" pitchFamily="2" charset="-122"/>
        <a:cs typeface="+mn-cs"/>
      </a:defRPr>
    </a:lvl1pPr>
    <a:lvl2pPr marL="457200" algn="l" rtl="0" eaLnBrk="0" fontAlgn="base" hangingPunct="0">
      <a:spcBef>
        <a:spcPct val="0"/>
      </a:spcBef>
      <a:spcAft>
        <a:spcPct val="0"/>
      </a:spcAft>
      <a:defRPr sz="2400" kern="1200">
        <a:solidFill>
          <a:schemeClr val="tx1"/>
        </a:solidFill>
        <a:latin typeface="Arial" charset="0"/>
        <a:ea typeface="黑体" pitchFamily="2" charset="-122"/>
        <a:cs typeface="+mn-cs"/>
      </a:defRPr>
    </a:lvl2pPr>
    <a:lvl3pPr marL="914400" algn="l" rtl="0" eaLnBrk="0" fontAlgn="base" hangingPunct="0">
      <a:spcBef>
        <a:spcPct val="0"/>
      </a:spcBef>
      <a:spcAft>
        <a:spcPct val="0"/>
      </a:spcAft>
      <a:defRPr sz="2400" kern="1200">
        <a:solidFill>
          <a:schemeClr val="tx1"/>
        </a:solidFill>
        <a:latin typeface="Arial" charset="0"/>
        <a:ea typeface="黑体" pitchFamily="2" charset="-122"/>
        <a:cs typeface="+mn-cs"/>
      </a:defRPr>
    </a:lvl3pPr>
    <a:lvl4pPr marL="1371600" algn="l" rtl="0" eaLnBrk="0" fontAlgn="base" hangingPunct="0">
      <a:spcBef>
        <a:spcPct val="0"/>
      </a:spcBef>
      <a:spcAft>
        <a:spcPct val="0"/>
      </a:spcAft>
      <a:defRPr sz="2400" kern="1200">
        <a:solidFill>
          <a:schemeClr val="tx1"/>
        </a:solidFill>
        <a:latin typeface="Arial" charset="0"/>
        <a:ea typeface="黑体" pitchFamily="2" charset="-122"/>
        <a:cs typeface="+mn-cs"/>
      </a:defRPr>
    </a:lvl4pPr>
    <a:lvl5pPr marL="1828800" algn="l" rtl="0" eaLnBrk="0" fontAlgn="base" hangingPunct="0">
      <a:spcBef>
        <a:spcPct val="0"/>
      </a:spcBef>
      <a:spcAft>
        <a:spcPct val="0"/>
      </a:spcAft>
      <a:defRPr sz="2400" kern="1200">
        <a:solidFill>
          <a:schemeClr val="tx1"/>
        </a:solidFill>
        <a:latin typeface="Arial" charset="0"/>
        <a:ea typeface="黑体" pitchFamily="2" charset="-122"/>
        <a:cs typeface="+mn-cs"/>
      </a:defRPr>
    </a:lvl5pPr>
    <a:lvl6pPr marL="2286000" algn="l" defTabSz="914400" rtl="0" eaLnBrk="1" latinLnBrk="0" hangingPunct="1">
      <a:defRPr sz="2400" kern="1200">
        <a:solidFill>
          <a:schemeClr val="tx1"/>
        </a:solidFill>
        <a:latin typeface="Arial" charset="0"/>
        <a:ea typeface="黑体" pitchFamily="2" charset="-122"/>
        <a:cs typeface="+mn-cs"/>
      </a:defRPr>
    </a:lvl6pPr>
    <a:lvl7pPr marL="2743200" algn="l" defTabSz="914400" rtl="0" eaLnBrk="1" latinLnBrk="0" hangingPunct="1">
      <a:defRPr sz="2400" kern="1200">
        <a:solidFill>
          <a:schemeClr val="tx1"/>
        </a:solidFill>
        <a:latin typeface="Arial" charset="0"/>
        <a:ea typeface="黑体" pitchFamily="2" charset="-122"/>
        <a:cs typeface="+mn-cs"/>
      </a:defRPr>
    </a:lvl7pPr>
    <a:lvl8pPr marL="3200400" algn="l" defTabSz="914400" rtl="0" eaLnBrk="1" latinLnBrk="0" hangingPunct="1">
      <a:defRPr sz="2400" kern="1200">
        <a:solidFill>
          <a:schemeClr val="tx1"/>
        </a:solidFill>
        <a:latin typeface="Arial" charset="0"/>
        <a:ea typeface="黑体" pitchFamily="2" charset="-122"/>
        <a:cs typeface="+mn-cs"/>
      </a:defRPr>
    </a:lvl8pPr>
    <a:lvl9pPr marL="3657600" algn="l" defTabSz="914400" rtl="0" eaLnBrk="1" latinLnBrk="0" hangingPunct="1">
      <a:defRPr sz="2400" kern="1200">
        <a:solidFill>
          <a:schemeClr val="tx1"/>
        </a:solidFill>
        <a:latin typeface="Arial" charset="0"/>
        <a:ea typeface="黑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FF"/>
    <a:srgbClr val="0000FF"/>
    <a:srgbClr val="800000"/>
    <a:srgbClr val="00CC00"/>
    <a:srgbClr val="FFFF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95342" autoAdjust="0"/>
  </p:normalViewPr>
  <p:slideViewPr>
    <p:cSldViewPr>
      <p:cViewPr varScale="1">
        <p:scale>
          <a:sx n="86" d="100"/>
          <a:sy n="86" d="100"/>
        </p:scale>
        <p:origin x="1071"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1226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5A9E18-4668-4314-B183-63CC350AB423}" type="datetimeFigureOut">
              <a:rPr lang="zh-CN" altLang="en-US" smtClean="0"/>
              <a:pPr/>
              <a:t>2024/5/9</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C53CE2-9BBE-4C64-8AAB-A4FA799D4578}" type="slidenum">
              <a:rPr lang="zh-CN" altLang="en-US" smtClean="0"/>
              <a:pPr/>
              <a:t>‹#›</a:t>
            </a:fld>
            <a:endParaRPr lang="zh-CN" altLang="en-US"/>
          </a:p>
        </p:txBody>
      </p:sp>
    </p:spTree>
    <p:extLst>
      <p:ext uri="{BB962C8B-B14F-4D97-AF65-F5344CB8AC3E}">
        <p14:creationId xmlns:p14="http://schemas.microsoft.com/office/powerpoint/2010/main" val="22854245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宋体" pitchFamily="2" charset="-122"/>
              </a:defRPr>
            </a:lvl1pPr>
          </a:lstStyle>
          <a:p>
            <a:pPr>
              <a:defRPr/>
            </a:pPr>
            <a:endParaRPr lang="en-US" altLang="zh-CN"/>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宋体" pitchFamily="2" charset="-122"/>
              </a:defRPr>
            </a:lvl1pPr>
          </a:lstStyle>
          <a:p>
            <a:pPr>
              <a:defRPr/>
            </a:pPr>
            <a:endParaRPr lang="en-US" altLang="zh-CN"/>
          </a:p>
        </p:txBody>
      </p:sp>
      <p:sp>
        <p:nvSpPr>
          <p:cNvPr id="747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宋体" pitchFamily="2" charset="-122"/>
              </a:defRPr>
            </a:lvl1pPr>
          </a:lstStyle>
          <a:p>
            <a:pPr>
              <a:defRPr/>
            </a:pPr>
            <a:endParaRPr lang="en-US" altLang="zh-CN"/>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ea typeface="宋体" pitchFamily="2" charset="-122"/>
              </a:defRPr>
            </a:lvl1pPr>
          </a:lstStyle>
          <a:p>
            <a:pPr>
              <a:defRPr/>
            </a:pPr>
            <a:fld id="{7F2B8DAC-3AB4-4949-A719-142BB2B923E4}" type="slidenum">
              <a:rPr lang="zh-CN" altLang="en-US"/>
              <a:pPr>
                <a:defRPr/>
              </a:pPr>
              <a:t>‹#›</a:t>
            </a:fld>
            <a:endParaRPr lang="en-US" altLang="zh-CN"/>
          </a:p>
        </p:txBody>
      </p:sp>
    </p:spTree>
    <p:extLst>
      <p:ext uri="{BB962C8B-B14F-4D97-AF65-F5344CB8AC3E}">
        <p14:creationId xmlns:p14="http://schemas.microsoft.com/office/powerpoint/2010/main" val="330379051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7F2B8DAC-3AB4-4949-A719-142BB2B923E4}" type="slidenum">
              <a:rPr lang="zh-CN" altLang="en-US" smtClean="0"/>
              <a:pPr>
                <a:defRPr/>
              </a:pPr>
              <a:t>1</a:t>
            </a:fld>
            <a:endParaRPr lang="en-US" altLang="zh-CN"/>
          </a:p>
        </p:txBody>
      </p:sp>
    </p:spTree>
    <p:extLst>
      <p:ext uri="{BB962C8B-B14F-4D97-AF65-F5344CB8AC3E}">
        <p14:creationId xmlns:p14="http://schemas.microsoft.com/office/powerpoint/2010/main" val="2038015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7AE2E65-8A97-4A36-8F4A-5AEB1EF9AFE9}" type="slidenum">
              <a:rPr lang="zh-CN" altLang="en-US" smtClean="0"/>
              <a:pPr>
                <a:defRPr/>
              </a:pPr>
              <a:t>20</a:t>
            </a:fld>
            <a:endParaRPr lang="zh-CN" altLang="en-US"/>
          </a:p>
        </p:txBody>
      </p:sp>
    </p:spTree>
    <p:extLst>
      <p:ext uri="{BB962C8B-B14F-4D97-AF65-F5344CB8AC3E}">
        <p14:creationId xmlns:p14="http://schemas.microsoft.com/office/powerpoint/2010/main" val="760096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F2B8DAC-3AB4-4949-A719-142BB2B923E4}" type="slidenum">
              <a:rPr lang="zh-CN" altLang="en-US" smtClean="0"/>
              <a:pPr>
                <a:defRPr/>
              </a:pPr>
              <a:t>24</a:t>
            </a:fld>
            <a:endParaRPr lang="en-US" altLang="zh-CN"/>
          </a:p>
        </p:txBody>
      </p:sp>
    </p:spTree>
    <p:extLst>
      <p:ext uri="{BB962C8B-B14F-4D97-AF65-F5344CB8AC3E}">
        <p14:creationId xmlns:p14="http://schemas.microsoft.com/office/powerpoint/2010/main" val="3091167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F2B8DAC-3AB4-4949-A719-142BB2B923E4}" type="slidenum">
              <a:rPr lang="zh-CN" altLang="en-US" smtClean="0"/>
              <a:pPr>
                <a:defRPr/>
              </a:pPr>
              <a:t>3</a:t>
            </a:fld>
            <a:endParaRPr lang="en-US" altLang="zh-CN"/>
          </a:p>
        </p:txBody>
      </p:sp>
    </p:spTree>
    <p:extLst>
      <p:ext uri="{BB962C8B-B14F-4D97-AF65-F5344CB8AC3E}">
        <p14:creationId xmlns:p14="http://schemas.microsoft.com/office/powerpoint/2010/main" val="2677909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F2B8DAC-3AB4-4949-A719-142BB2B923E4}" type="slidenum">
              <a:rPr lang="zh-CN" altLang="en-US" smtClean="0"/>
              <a:pPr>
                <a:defRPr/>
              </a:pPr>
              <a:t>6</a:t>
            </a:fld>
            <a:endParaRPr lang="en-US" altLang="zh-CN"/>
          </a:p>
        </p:txBody>
      </p:sp>
    </p:spTree>
    <p:extLst>
      <p:ext uri="{BB962C8B-B14F-4D97-AF65-F5344CB8AC3E}">
        <p14:creationId xmlns:p14="http://schemas.microsoft.com/office/powerpoint/2010/main" val="2346888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7F2B8DAC-3AB4-4949-A719-142BB2B923E4}" type="slidenum">
              <a:rPr lang="zh-CN" altLang="en-US" smtClean="0"/>
              <a:pPr>
                <a:defRPr/>
              </a:pPr>
              <a:t>8</a:t>
            </a:fld>
            <a:endParaRPr lang="en-US" altLang="zh-CN"/>
          </a:p>
        </p:txBody>
      </p:sp>
    </p:spTree>
    <p:extLst>
      <p:ext uri="{BB962C8B-B14F-4D97-AF65-F5344CB8AC3E}">
        <p14:creationId xmlns:p14="http://schemas.microsoft.com/office/powerpoint/2010/main" val="2153015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F2B8DAC-3AB4-4949-A719-142BB2B923E4}" type="slidenum">
              <a:rPr lang="zh-CN" altLang="en-US" smtClean="0"/>
              <a:pPr>
                <a:defRPr/>
              </a:pPr>
              <a:t>9</a:t>
            </a:fld>
            <a:endParaRPr lang="en-US" altLang="zh-CN"/>
          </a:p>
        </p:txBody>
      </p:sp>
    </p:spTree>
    <p:extLst>
      <p:ext uri="{BB962C8B-B14F-4D97-AF65-F5344CB8AC3E}">
        <p14:creationId xmlns:p14="http://schemas.microsoft.com/office/powerpoint/2010/main" val="2338929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F2B8DAC-3AB4-4949-A719-142BB2B923E4}" type="slidenum">
              <a:rPr lang="zh-CN" altLang="en-US" smtClean="0"/>
              <a:pPr>
                <a:defRPr/>
              </a:pPr>
              <a:t>15</a:t>
            </a:fld>
            <a:endParaRPr lang="en-US" altLang="zh-CN"/>
          </a:p>
        </p:txBody>
      </p:sp>
    </p:spTree>
    <p:extLst>
      <p:ext uri="{BB962C8B-B14F-4D97-AF65-F5344CB8AC3E}">
        <p14:creationId xmlns:p14="http://schemas.microsoft.com/office/powerpoint/2010/main" val="705782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F2B8DAC-3AB4-4949-A719-142BB2B923E4}" type="slidenum">
              <a:rPr lang="zh-CN" altLang="en-US" smtClean="0"/>
              <a:pPr>
                <a:defRPr/>
              </a:pPr>
              <a:t>16</a:t>
            </a:fld>
            <a:endParaRPr lang="en-US" altLang="zh-CN"/>
          </a:p>
        </p:txBody>
      </p:sp>
    </p:spTree>
    <p:extLst>
      <p:ext uri="{BB962C8B-B14F-4D97-AF65-F5344CB8AC3E}">
        <p14:creationId xmlns:p14="http://schemas.microsoft.com/office/powerpoint/2010/main" val="1869912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F2B8DAC-3AB4-4949-A719-142BB2B923E4}" type="slidenum">
              <a:rPr lang="zh-CN" altLang="en-US" smtClean="0"/>
              <a:pPr>
                <a:defRPr/>
              </a:pPr>
              <a:t>18</a:t>
            </a:fld>
            <a:endParaRPr lang="en-US" altLang="zh-CN"/>
          </a:p>
        </p:txBody>
      </p:sp>
    </p:spTree>
    <p:extLst>
      <p:ext uri="{BB962C8B-B14F-4D97-AF65-F5344CB8AC3E}">
        <p14:creationId xmlns:p14="http://schemas.microsoft.com/office/powerpoint/2010/main" val="1258849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F2B8DAC-3AB4-4949-A719-142BB2B923E4}" type="slidenum">
              <a:rPr lang="zh-CN" altLang="en-US" smtClean="0"/>
              <a:pPr>
                <a:defRPr/>
              </a:pPr>
              <a:t>19</a:t>
            </a:fld>
            <a:endParaRPr lang="en-US" altLang="zh-CN"/>
          </a:p>
        </p:txBody>
      </p:sp>
    </p:spTree>
    <p:extLst>
      <p:ext uri="{BB962C8B-B14F-4D97-AF65-F5344CB8AC3E}">
        <p14:creationId xmlns:p14="http://schemas.microsoft.com/office/powerpoint/2010/main" val="2979807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2108247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543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内容页3">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696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D2183DD-BA49-4D38-B852-0D57109C07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12"/>
            <a:ext cx="9144000" cy="6852775"/>
          </a:xfrm>
          <a:prstGeom prst="rect">
            <a:avLst/>
          </a:prstGeom>
        </p:spPr>
      </p:pic>
      <p:sp>
        <p:nvSpPr>
          <p:cNvPr id="2" name="标题 1"/>
          <p:cNvSpPr>
            <a:spLocks noGrp="1"/>
          </p:cNvSpPr>
          <p:nvPr>
            <p:ph type="ctrTitle"/>
          </p:nvPr>
        </p:nvSpPr>
        <p:spPr>
          <a:xfrm>
            <a:off x="685800" y="1052736"/>
            <a:ext cx="7772400" cy="1470025"/>
          </a:xfrm>
          <a:prstGeom prst="rect">
            <a:avLst/>
          </a:prstGeom>
        </p:spPr>
        <p:txBody>
          <a:bodyPr/>
          <a:lstStyle>
            <a:lvl1pPr>
              <a:defRPr>
                <a:solidFill>
                  <a:srgbClr val="FFFF00"/>
                </a:solidFill>
              </a:defRPr>
            </a:lvl1pPr>
          </a:lstStyle>
          <a:p>
            <a:r>
              <a:rPr lang="zh-CN" altLang="en-US" dirty="0"/>
              <a:t>单击此处编辑母版标题样式</a:t>
            </a:r>
          </a:p>
        </p:txBody>
      </p:sp>
      <p:sp>
        <p:nvSpPr>
          <p:cNvPr id="3" name="副标题 2"/>
          <p:cNvSpPr>
            <a:spLocks noGrp="1"/>
          </p:cNvSpPr>
          <p:nvPr>
            <p:ph type="subTitle" idx="1"/>
          </p:nvPr>
        </p:nvSpPr>
        <p:spPr>
          <a:xfrm>
            <a:off x="1371600" y="5373216"/>
            <a:ext cx="6400800" cy="1008112"/>
          </a:xfrm>
        </p:spPr>
        <p:txBody>
          <a:bodyPr/>
          <a:lstStyle>
            <a:lvl1pPr marL="0" indent="0" algn="ctr">
              <a:buNone/>
              <a:defRPr>
                <a:solidFill>
                  <a:srgbClr val="FFFF00"/>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Tree>
    <p:extLst>
      <p:ext uri="{BB962C8B-B14F-4D97-AF65-F5344CB8AC3E}">
        <p14:creationId xmlns:p14="http://schemas.microsoft.com/office/powerpoint/2010/main" val="2993774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762000"/>
          </a:xfrm>
          <a:prstGeom prst="rect">
            <a:avLst/>
          </a:prstGeom>
        </p:spPr>
        <p:txBody>
          <a:bodyPr/>
          <a:lstStyle/>
          <a:p>
            <a:r>
              <a:rPr lang="zh-CN" altLang="en-US" dirty="0"/>
              <a:t>单击此处编辑母版标题样式</a:t>
            </a:r>
          </a:p>
        </p:txBody>
      </p:sp>
      <p:sp>
        <p:nvSpPr>
          <p:cNvPr id="3" name="内容占位符 2"/>
          <p:cNvSpPr>
            <a:spLocks noGrp="1"/>
          </p:cNvSpPr>
          <p:nvPr>
            <p:ph idx="1"/>
          </p:nvPr>
        </p:nvSpPr>
        <p:spPr>
          <a:xfrm>
            <a:off x="381000" y="835496"/>
            <a:ext cx="8458200" cy="5545832"/>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595785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762000"/>
          </a:xfrm>
          <a:prstGeom prst="rect">
            <a:avLst/>
          </a:prstGeom>
        </p:spPr>
        <p:txBody>
          <a:bodyPr/>
          <a:lstStyle/>
          <a:p>
            <a:r>
              <a:rPr lang="zh-CN" altLang="en-US" dirty="0"/>
              <a:t>单击此处编辑母版标题样式</a:t>
            </a:r>
          </a:p>
        </p:txBody>
      </p:sp>
    </p:spTree>
    <p:extLst>
      <p:ext uri="{BB962C8B-B14F-4D97-AF65-F5344CB8AC3E}">
        <p14:creationId xmlns:p14="http://schemas.microsoft.com/office/powerpoint/2010/main" val="3001497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68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a:t>单击此处编辑母版副标题样式</a:t>
            </a:r>
          </a:p>
        </p:txBody>
      </p:sp>
    </p:spTree>
    <p:extLst>
      <p:ext uri="{BB962C8B-B14F-4D97-AF65-F5344CB8AC3E}">
        <p14:creationId xmlns:p14="http://schemas.microsoft.com/office/powerpoint/2010/main" val="577030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9B74C0B-290E-4D0E-B821-A5C5CEA9EEC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3392"/>
            <a:ext cx="9144000" cy="6904784"/>
          </a:xfrm>
          <a:prstGeom prst="rect">
            <a:avLst/>
          </a:prstGeom>
        </p:spPr>
      </p:pic>
      <p:sp>
        <p:nvSpPr>
          <p:cNvPr id="2" name="标题 1"/>
          <p:cNvSpPr>
            <a:spLocks noGrp="1"/>
          </p:cNvSpPr>
          <p:nvPr>
            <p:ph type="ctrTitle"/>
          </p:nvPr>
        </p:nvSpPr>
        <p:spPr>
          <a:xfrm>
            <a:off x="685800" y="1052738"/>
            <a:ext cx="7772400" cy="1470025"/>
          </a:xfrm>
          <a:prstGeom prst="rect">
            <a:avLst/>
          </a:prstGeom>
        </p:spPr>
        <p:txBody>
          <a:bodyPr/>
          <a:lstStyle>
            <a:lvl1pPr>
              <a:defRPr>
                <a:solidFill>
                  <a:srgbClr val="FFFF00"/>
                </a:solidFill>
              </a:defRPr>
            </a:lvl1pPr>
          </a:lstStyle>
          <a:p>
            <a:r>
              <a:rPr lang="zh-CN" altLang="en-US" dirty="0"/>
              <a:t>单击此处编辑母版标题样式</a:t>
            </a:r>
          </a:p>
        </p:txBody>
      </p:sp>
      <p:sp>
        <p:nvSpPr>
          <p:cNvPr id="3" name="副标题 2"/>
          <p:cNvSpPr>
            <a:spLocks noGrp="1"/>
          </p:cNvSpPr>
          <p:nvPr>
            <p:ph type="subTitle" idx="1"/>
          </p:nvPr>
        </p:nvSpPr>
        <p:spPr>
          <a:xfrm>
            <a:off x="1371600" y="5373216"/>
            <a:ext cx="6400800" cy="1008112"/>
          </a:xfrm>
        </p:spPr>
        <p:txBody>
          <a:bodyPr/>
          <a:lstStyle>
            <a:lvl1pPr marL="0" indent="0" algn="ctr">
              <a:buNone/>
              <a:defRPr>
                <a:solidFill>
                  <a:srgbClr val="FFFF00"/>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dirty="0"/>
              <a:t>单击此处编辑母版副标题样式</a:t>
            </a:r>
          </a:p>
        </p:txBody>
      </p:sp>
    </p:spTree>
    <p:extLst>
      <p:ext uri="{BB962C8B-B14F-4D97-AF65-F5344CB8AC3E}">
        <p14:creationId xmlns:p14="http://schemas.microsoft.com/office/powerpoint/2010/main" val="2558447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6786246" cy="692696"/>
          </a:xfrm>
          <a:prstGeom prst="rect">
            <a:avLst/>
          </a:prstGeom>
        </p:spPr>
        <p:txBody>
          <a:bodyPr/>
          <a:lstStyle/>
          <a:p>
            <a:r>
              <a:rPr lang="zh-CN" altLang="en-US" dirty="0"/>
              <a:t>单击此处编辑母版标题样式</a:t>
            </a:r>
          </a:p>
        </p:txBody>
      </p:sp>
      <p:sp>
        <p:nvSpPr>
          <p:cNvPr id="3" name="内容占位符 2"/>
          <p:cNvSpPr>
            <a:spLocks noGrp="1"/>
          </p:cNvSpPr>
          <p:nvPr>
            <p:ph idx="1"/>
          </p:nvPr>
        </p:nvSpPr>
        <p:spPr>
          <a:xfrm>
            <a:off x="381000" y="835496"/>
            <a:ext cx="8458200" cy="5545832"/>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99403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6732240" cy="692696"/>
          </a:xfrm>
          <a:prstGeom prst="rect">
            <a:avLst/>
          </a:prstGeom>
        </p:spPr>
        <p:txBody>
          <a:bodyPr/>
          <a:lstStyle/>
          <a:p>
            <a:r>
              <a:rPr lang="zh-CN" altLang="en-US" dirty="0"/>
              <a:t>单击此处编辑母版标题样式</a:t>
            </a:r>
          </a:p>
        </p:txBody>
      </p:sp>
    </p:spTree>
    <p:extLst>
      <p:ext uri="{BB962C8B-B14F-4D97-AF65-F5344CB8AC3E}">
        <p14:creationId xmlns:p14="http://schemas.microsoft.com/office/powerpoint/2010/main" val="26949272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E7681AA-4CAF-4B1C-990B-8270281B75A2}"/>
              </a:ext>
            </a:extLst>
          </p:cNvPr>
          <p:cNvSpPr/>
          <p:nvPr userDrawn="1"/>
        </p:nvSpPr>
        <p:spPr bwMode="auto">
          <a:xfrm>
            <a:off x="0" y="1488"/>
            <a:ext cx="9144000" cy="619200"/>
          </a:xfrm>
          <a:prstGeom prst="rect">
            <a:avLst/>
          </a:prstGeom>
          <a:blipFill dpi="0" rotWithShape="1">
            <a:blip r:embed="rId7">
              <a:alphaModFix amt="40000"/>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pitchFamily="34" charset="0"/>
              <a:ea typeface="黑体" pitchFamily="2" charset="-122"/>
            </a:endParaRPr>
          </a:p>
        </p:txBody>
      </p:sp>
      <p:sp>
        <p:nvSpPr>
          <p:cNvPr id="2051" name="Rectangle 3"/>
          <p:cNvSpPr>
            <a:spLocks noGrp="1" noChangeArrowheads="1"/>
          </p:cNvSpPr>
          <p:nvPr>
            <p:ph type="body" idx="1"/>
          </p:nvPr>
        </p:nvSpPr>
        <p:spPr bwMode="auto">
          <a:xfrm>
            <a:off x="381000" y="835496"/>
            <a:ext cx="8458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dirty="0"/>
              <a:t>First level</a:t>
            </a:r>
            <a:endParaRPr lang="zh-CN" altLang="en-US" dirty="0"/>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 name="矩形 6">
            <a:extLst>
              <a:ext uri="{FF2B5EF4-FFF2-40B4-BE49-F238E27FC236}">
                <a16:creationId xmlns:a16="http://schemas.microsoft.com/office/drawing/2014/main" id="{6E485488-9586-4A5F-85DA-CEB971B1E98A}"/>
              </a:ext>
            </a:extLst>
          </p:cNvPr>
          <p:cNvSpPr/>
          <p:nvPr userDrawn="1"/>
        </p:nvSpPr>
        <p:spPr>
          <a:xfrm>
            <a:off x="8604448" y="6608385"/>
            <a:ext cx="585417" cy="276999"/>
          </a:xfrm>
          <a:prstGeom prst="rect">
            <a:avLst/>
          </a:prstGeom>
        </p:spPr>
        <p:txBody>
          <a:bodyPr wrap="none">
            <a:spAutoFit/>
          </a:bodyPr>
          <a:lstStyle/>
          <a:p>
            <a:pPr algn="r" eaLnBrk="1" hangingPunct="1"/>
            <a:fld id="{AAE203A2-D78F-4469-96D9-FE4450EF57DC}" type="slidenum">
              <a:rPr lang="zh-CN" altLang="en-US" sz="1200" cap="all" smtClean="0">
                <a:solidFill>
                  <a:srgbClr val="0000FF"/>
                </a:solidFill>
                <a:latin typeface="Arial" panose="020B0604020202020204" pitchFamily="34" charset="0"/>
                <a:ea typeface="宋体" panose="02010600030101010101" pitchFamily="2" charset="-122"/>
                <a:cs typeface="Arial" panose="020B0604020202020204" pitchFamily="34" charset="0"/>
              </a:rPr>
              <a:pPr algn="r" eaLnBrk="1" hangingPunct="1"/>
              <a:t>‹#›</a:t>
            </a:fld>
            <a:r>
              <a:rPr lang="en-US" altLang="zh-CN" sz="1200" cap="all" dirty="0">
                <a:solidFill>
                  <a:srgbClr val="0000FF"/>
                </a:solidFill>
                <a:latin typeface="Arial" panose="020B0604020202020204" pitchFamily="34" charset="0"/>
                <a:ea typeface="宋体" panose="02010600030101010101" pitchFamily="2" charset="-122"/>
                <a:cs typeface="Arial" panose="020B0604020202020204" pitchFamily="34" charset="0"/>
              </a:rPr>
              <a:t>/26</a:t>
            </a:r>
          </a:p>
        </p:txBody>
      </p:sp>
    </p:spTree>
    <p:extLst>
      <p:ext uri="{BB962C8B-B14F-4D97-AF65-F5344CB8AC3E}">
        <p14:creationId xmlns:p14="http://schemas.microsoft.com/office/powerpoint/2010/main" val="1572029138"/>
      </p:ext>
    </p:extLst>
  </p:cSld>
  <p:clrMap bg1="lt1" tx1="dk1" bg2="lt2" tx2="dk2" accent1="accent1" accent2="accent2" accent3="accent3" accent4="accent4" accent5="accent5" accent6="accent6" hlink="hlink" folHlink="folHlink"/>
  <p:sldLayoutIdLst>
    <p:sldLayoutId id="2147483778" r:id="rId1"/>
    <p:sldLayoutId id="2147483782" r:id="rId2"/>
    <p:sldLayoutId id="2147483779" r:id="rId3"/>
    <p:sldLayoutId id="2147483780" r:id="rId4"/>
    <p:sldLayoutId id="2147483781" r:id="rId5"/>
  </p:sldLayoutIdLst>
  <p:hf sldNum="0" hd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pitchFamily="34" charset="0"/>
          <a:ea typeface="黑体" pitchFamily="2" charset="-122"/>
        </a:defRPr>
      </a:lvl2pPr>
      <a:lvl3pPr algn="ctr" rtl="0" eaLnBrk="0" fontAlgn="base" hangingPunct="0">
        <a:spcBef>
          <a:spcPct val="0"/>
        </a:spcBef>
        <a:spcAft>
          <a:spcPct val="0"/>
        </a:spcAft>
        <a:defRPr sz="3200">
          <a:solidFill>
            <a:schemeClr val="tx2"/>
          </a:solidFill>
          <a:latin typeface="Arial" pitchFamily="34" charset="0"/>
          <a:ea typeface="黑体" pitchFamily="2" charset="-122"/>
        </a:defRPr>
      </a:lvl3pPr>
      <a:lvl4pPr algn="ctr" rtl="0" eaLnBrk="0" fontAlgn="base" hangingPunct="0">
        <a:spcBef>
          <a:spcPct val="0"/>
        </a:spcBef>
        <a:spcAft>
          <a:spcPct val="0"/>
        </a:spcAft>
        <a:defRPr sz="3200">
          <a:solidFill>
            <a:schemeClr val="tx2"/>
          </a:solidFill>
          <a:latin typeface="Arial" pitchFamily="34" charset="0"/>
          <a:ea typeface="黑体" pitchFamily="2" charset="-122"/>
        </a:defRPr>
      </a:lvl4pPr>
      <a:lvl5pPr algn="ctr" rtl="0" eaLnBrk="0" fontAlgn="base" hangingPunct="0">
        <a:spcBef>
          <a:spcPct val="0"/>
        </a:spcBef>
        <a:spcAft>
          <a:spcPct val="0"/>
        </a:spcAft>
        <a:defRPr sz="3200">
          <a:solidFill>
            <a:schemeClr val="tx2"/>
          </a:solidFill>
          <a:latin typeface="Arial" pitchFamily="34" charset="0"/>
          <a:ea typeface="黑体" pitchFamily="2" charset="-122"/>
        </a:defRPr>
      </a:lvl5pPr>
      <a:lvl6pPr marL="457200" algn="ctr" rtl="0" eaLnBrk="0" fontAlgn="base" hangingPunct="0">
        <a:spcBef>
          <a:spcPct val="0"/>
        </a:spcBef>
        <a:spcAft>
          <a:spcPct val="0"/>
        </a:spcAft>
        <a:defRPr sz="3200">
          <a:solidFill>
            <a:schemeClr val="tx2"/>
          </a:solidFill>
          <a:latin typeface="Arial" pitchFamily="34" charset="0"/>
          <a:ea typeface="黑体" pitchFamily="2" charset="-122"/>
        </a:defRPr>
      </a:lvl6pPr>
      <a:lvl7pPr marL="914400" algn="ctr" rtl="0" eaLnBrk="0" fontAlgn="base" hangingPunct="0">
        <a:spcBef>
          <a:spcPct val="0"/>
        </a:spcBef>
        <a:spcAft>
          <a:spcPct val="0"/>
        </a:spcAft>
        <a:defRPr sz="3200">
          <a:solidFill>
            <a:schemeClr val="tx2"/>
          </a:solidFill>
          <a:latin typeface="Arial" pitchFamily="34" charset="0"/>
          <a:ea typeface="黑体" pitchFamily="2" charset="-122"/>
        </a:defRPr>
      </a:lvl7pPr>
      <a:lvl8pPr marL="1371600" algn="ctr" rtl="0" eaLnBrk="0" fontAlgn="base" hangingPunct="0">
        <a:spcBef>
          <a:spcPct val="0"/>
        </a:spcBef>
        <a:spcAft>
          <a:spcPct val="0"/>
        </a:spcAft>
        <a:defRPr sz="3200">
          <a:solidFill>
            <a:schemeClr val="tx2"/>
          </a:solidFill>
          <a:latin typeface="Arial" pitchFamily="34" charset="0"/>
          <a:ea typeface="黑体" pitchFamily="2" charset="-122"/>
        </a:defRPr>
      </a:lvl8pPr>
      <a:lvl9pPr marL="1828800" algn="ctr" rtl="0" eaLnBrk="0" fontAlgn="base" hangingPunct="0">
        <a:spcBef>
          <a:spcPct val="0"/>
        </a:spcBef>
        <a:spcAft>
          <a:spcPct val="0"/>
        </a:spcAft>
        <a:defRPr sz="3200">
          <a:solidFill>
            <a:schemeClr val="tx2"/>
          </a:solidFill>
          <a:latin typeface="Arial" pitchFamily="34" charset="0"/>
          <a:ea typeface="黑体" pitchFamily="2" charset="-122"/>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700">
          <a:solidFill>
            <a:schemeClr val="tx1"/>
          </a:solidFill>
          <a:latin typeface="+mn-lt"/>
          <a:ea typeface="+mn-ea"/>
        </a:defRPr>
      </a:lvl2pPr>
      <a:lvl3pPr marL="1143000" indent="-228600" algn="l" rtl="0" eaLnBrk="0" fontAlgn="base" hangingPunct="0">
        <a:spcBef>
          <a:spcPct val="20000"/>
        </a:spcBef>
        <a:spcAft>
          <a:spcPct val="0"/>
        </a:spcAft>
        <a:buChar char="•"/>
        <a:defRPr sz="2600">
          <a:solidFill>
            <a:schemeClr val="tx1"/>
          </a:solidFill>
          <a:latin typeface="+mn-lt"/>
          <a:ea typeface="+mn-ea"/>
        </a:defRPr>
      </a:lvl3pPr>
      <a:lvl4pPr marL="1600200" indent="-228600" algn="l" rtl="0" eaLnBrk="0" fontAlgn="base" hangingPunct="0">
        <a:spcBef>
          <a:spcPct val="20000"/>
        </a:spcBef>
        <a:spcAft>
          <a:spcPct val="0"/>
        </a:spcAft>
        <a:buChar char="–"/>
        <a:defRPr sz="2500">
          <a:solidFill>
            <a:schemeClr val="tx1"/>
          </a:solidFill>
          <a:latin typeface="+mn-lt"/>
          <a:ea typeface="+mn-ea"/>
        </a:defRPr>
      </a:lvl4pPr>
      <a:lvl5pPr marL="2057400" indent="-228600" algn="l" rtl="0" eaLnBrk="0" fontAlgn="base" hangingPunct="0">
        <a:spcBef>
          <a:spcPct val="20000"/>
        </a:spcBef>
        <a:spcAft>
          <a:spcPct val="0"/>
        </a:spcAft>
        <a:buChar char="»"/>
        <a:defRPr sz="2400">
          <a:solidFill>
            <a:schemeClr val="tx1"/>
          </a:solidFill>
          <a:latin typeface="+mn-lt"/>
          <a:ea typeface="+mn-ea"/>
        </a:defRPr>
      </a:lvl5pPr>
      <a:lvl6pPr marL="2514600" indent="-228600" algn="l" rtl="0" eaLnBrk="0" fontAlgn="base" hangingPunct="0">
        <a:spcBef>
          <a:spcPct val="20000"/>
        </a:spcBef>
        <a:spcAft>
          <a:spcPct val="0"/>
        </a:spcAft>
        <a:buChar char="»"/>
        <a:defRPr sz="2400">
          <a:solidFill>
            <a:schemeClr val="tx1"/>
          </a:solidFill>
          <a:latin typeface="+mn-lt"/>
          <a:ea typeface="+mn-ea"/>
        </a:defRPr>
      </a:lvl6pPr>
      <a:lvl7pPr marL="2971800" indent="-228600" algn="l" rtl="0" eaLnBrk="0" fontAlgn="base" hangingPunct="0">
        <a:spcBef>
          <a:spcPct val="20000"/>
        </a:spcBef>
        <a:spcAft>
          <a:spcPct val="0"/>
        </a:spcAft>
        <a:buChar char="»"/>
        <a:defRPr sz="2400">
          <a:solidFill>
            <a:schemeClr val="tx1"/>
          </a:solidFill>
          <a:latin typeface="+mn-lt"/>
          <a:ea typeface="+mn-ea"/>
        </a:defRPr>
      </a:lvl7pPr>
      <a:lvl8pPr marL="3429000" indent="-228600" algn="l" rtl="0" eaLnBrk="0" fontAlgn="base" hangingPunct="0">
        <a:spcBef>
          <a:spcPct val="20000"/>
        </a:spcBef>
        <a:spcAft>
          <a:spcPct val="0"/>
        </a:spcAft>
        <a:buChar char="»"/>
        <a:defRPr sz="2400">
          <a:solidFill>
            <a:schemeClr val="tx1"/>
          </a:solidFill>
          <a:latin typeface="+mn-lt"/>
          <a:ea typeface="+mn-ea"/>
        </a:defRPr>
      </a:lvl8pPr>
      <a:lvl9pPr marL="3886200" indent="-228600" algn="l" rtl="0" eaLnBrk="0" fontAlgn="base" hangingPunct="0">
        <a:spcBef>
          <a:spcPct val="20000"/>
        </a:spcBef>
        <a:spcAft>
          <a:spcPct val="0"/>
        </a:spcAft>
        <a:buChar char="»"/>
        <a:defRPr sz="24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body" idx="1"/>
          </p:nvPr>
        </p:nvSpPr>
        <p:spPr bwMode="auto">
          <a:xfrm>
            <a:off x="381000" y="835496"/>
            <a:ext cx="8458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dirty="0"/>
              <a:t>First level</a:t>
            </a:r>
            <a:endParaRPr lang="zh-CN" altLang="en-US" dirty="0"/>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 name="矩形 6">
            <a:extLst>
              <a:ext uri="{FF2B5EF4-FFF2-40B4-BE49-F238E27FC236}">
                <a16:creationId xmlns:a16="http://schemas.microsoft.com/office/drawing/2014/main" id="{6E485488-9586-4A5F-85DA-CEB971B1E98A}"/>
              </a:ext>
            </a:extLst>
          </p:cNvPr>
          <p:cNvSpPr/>
          <p:nvPr userDrawn="1"/>
        </p:nvSpPr>
        <p:spPr>
          <a:xfrm>
            <a:off x="8703835" y="6608386"/>
            <a:ext cx="486030" cy="230832"/>
          </a:xfrm>
          <a:prstGeom prst="rect">
            <a:avLst/>
          </a:prstGeom>
        </p:spPr>
        <p:txBody>
          <a:bodyPr wrap="none">
            <a:spAutoFit/>
          </a:bodyPr>
          <a:lstStyle/>
          <a:p>
            <a:pPr algn="r" eaLnBrk="1" hangingPunct="1"/>
            <a:fld id="{AAE203A2-D78F-4469-96D9-FE4450EF57DC}" type="slidenum">
              <a:rPr lang="zh-CN" altLang="en-US" sz="900" cap="all" smtClean="0">
                <a:solidFill>
                  <a:srgbClr val="0000FF"/>
                </a:solidFill>
                <a:latin typeface="Arial" panose="020B0604020202020204" pitchFamily="34" charset="0"/>
                <a:ea typeface="宋体" panose="02010600030101010101" pitchFamily="2" charset="-122"/>
                <a:cs typeface="Arial" panose="020B0604020202020204" pitchFamily="34" charset="0"/>
              </a:rPr>
              <a:pPr algn="r" eaLnBrk="1" hangingPunct="1"/>
              <a:t>‹#›</a:t>
            </a:fld>
            <a:r>
              <a:rPr lang="en-US" altLang="zh-CN" sz="900" cap="all" dirty="0">
                <a:solidFill>
                  <a:srgbClr val="0000FF"/>
                </a:solidFill>
                <a:latin typeface="Arial" panose="020B0604020202020204" pitchFamily="34" charset="0"/>
                <a:ea typeface="宋体" panose="02010600030101010101" pitchFamily="2" charset="-122"/>
                <a:cs typeface="Arial" panose="020B0604020202020204" pitchFamily="34" charset="0"/>
              </a:rPr>
              <a:t>/84</a:t>
            </a:r>
            <a:endParaRPr lang="zh-CN" altLang="en-US" sz="900" cap="all" dirty="0">
              <a:solidFill>
                <a:srgbClr val="0000FF"/>
              </a:solidFill>
              <a:latin typeface="Arial" panose="020B0604020202020204" pitchFamily="34" charset="0"/>
              <a:ea typeface="宋体" panose="02010600030101010101" pitchFamily="2" charset="-122"/>
              <a:cs typeface="Arial" panose="020B0604020202020204" pitchFamily="34" charset="0"/>
            </a:endParaRPr>
          </a:p>
        </p:txBody>
      </p:sp>
      <p:sp>
        <p:nvSpPr>
          <p:cNvPr id="2" name="矩形 1">
            <a:extLst>
              <a:ext uri="{FF2B5EF4-FFF2-40B4-BE49-F238E27FC236}">
                <a16:creationId xmlns:a16="http://schemas.microsoft.com/office/drawing/2014/main" id="{3D678347-D8B3-48DC-AC5C-1D49EE1AE57D}"/>
              </a:ext>
            </a:extLst>
          </p:cNvPr>
          <p:cNvSpPr/>
          <p:nvPr userDrawn="1"/>
        </p:nvSpPr>
        <p:spPr bwMode="auto">
          <a:xfrm>
            <a:off x="0" y="-5680"/>
            <a:ext cx="9144000" cy="346249"/>
          </a:xfrm>
          <a:prstGeom prst="rect">
            <a:avLst/>
          </a:prstGeom>
          <a:blipFill dpi="0" rotWithShape="1">
            <a:blip r:embed="rId8">
              <a:alphaModFix amt="34000"/>
            </a:blip>
            <a:srcRect/>
            <a:stretch>
              <a:fillRect/>
            </a:stretch>
          </a:bli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pitchFamily="34" charset="0"/>
              <a:ea typeface="黑体" pitchFamily="2" charset="-122"/>
            </a:endParaRPr>
          </a:p>
        </p:txBody>
      </p:sp>
    </p:spTree>
    <p:extLst>
      <p:ext uri="{BB962C8B-B14F-4D97-AF65-F5344CB8AC3E}">
        <p14:creationId xmlns:p14="http://schemas.microsoft.com/office/powerpoint/2010/main" val="261970161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Lst>
  <p:hf sldNum="0" hdr="0" ftr="0" dt="0"/>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Arial" pitchFamily="34" charset="0"/>
          <a:ea typeface="黑体" pitchFamily="2" charset="-122"/>
        </a:defRPr>
      </a:lvl2pPr>
      <a:lvl3pPr algn="ctr" rtl="0" eaLnBrk="0" fontAlgn="base" hangingPunct="0">
        <a:spcBef>
          <a:spcPct val="0"/>
        </a:spcBef>
        <a:spcAft>
          <a:spcPct val="0"/>
        </a:spcAft>
        <a:defRPr sz="2400">
          <a:solidFill>
            <a:schemeClr val="tx2"/>
          </a:solidFill>
          <a:latin typeface="Arial" pitchFamily="34" charset="0"/>
          <a:ea typeface="黑体" pitchFamily="2" charset="-122"/>
        </a:defRPr>
      </a:lvl3pPr>
      <a:lvl4pPr algn="ctr" rtl="0" eaLnBrk="0" fontAlgn="base" hangingPunct="0">
        <a:spcBef>
          <a:spcPct val="0"/>
        </a:spcBef>
        <a:spcAft>
          <a:spcPct val="0"/>
        </a:spcAft>
        <a:defRPr sz="2400">
          <a:solidFill>
            <a:schemeClr val="tx2"/>
          </a:solidFill>
          <a:latin typeface="Arial" pitchFamily="34" charset="0"/>
          <a:ea typeface="黑体" pitchFamily="2" charset="-122"/>
        </a:defRPr>
      </a:lvl4pPr>
      <a:lvl5pPr algn="ctr" rtl="0" eaLnBrk="0" fontAlgn="base" hangingPunct="0">
        <a:spcBef>
          <a:spcPct val="0"/>
        </a:spcBef>
        <a:spcAft>
          <a:spcPct val="0"/>
        </a:spcAft>
        <a:defRPr sz="2400">
          <a:solidFill>
            <a:schemeClr val="tx2"/>
          </a:solidFill>
          <a:latin typeface="Arial" pitchFamily="34" charset="0"/>
          <a:ea typeface="黑体" pitchFamily="2" charset="-122"/>
        </a:defRPr>
      </a:lvl5pPr>
      <a:lvl6pPr marL="342900" algn="ctr" rtl="0" eaLnBrk="0" fontAlgn="base" hangingPunct="0">
        <a:spcBef>
          <a:spcPct val="0"/>
        </a:spcBef>
        <a:spcAft>
          <a:spcPct val="0"/>
        </a:spcAft>
        <a:defRPr sz="2400">
          <a:solidFill>
            <a:schemeClr val="tx2"/>
          </a:solidFill>
          <a:latin typeface="Arial" pitchFamily="34" charset="0"/>
          <a:ea typeface="黑体" pitchFamily="2" charset="-122"/>
        </a:defRPr>
      </a:lvl6pPr>
      <a:lvl7pPr marL="685800" algn="ctr" rtl="0" eaLnBrk="0" fontAlgn="base" hangingPunct="0">
        <a:spcBef>
          <a:spcPct val="0"/>
        </a:spcBef>
        <a:spcAft>
          <a:spcPct val="0"/>
        </a:spcAft>
        <a:defRPr sz="2400">
          <a:solidFill>
            <a:schemeClr val="tx2"/>
          </a:solidFill>
          <a:latin typeface="Arial" pitchFamily="34" charset="0"/>
          <a:ea typeface="黑体" pitchFamily="2" charset="-122"/>
        </a:defRPr>
      </a:lvl7pPr>
      <a:lvl8pPr marL="1028700" algn="ctr" rtl="0" eaLnBrk="0" fontAlgn="base" hangingPunct="0">
        <a:spcBef>
          <a:spcPct val="0"/>
        </a:spcBef>
        <a:spcAft>
          <a:spcPct val="0"/>
        </a:spcAft>
        <a:defRPr sz="2400">
          <a:solidFill>
            <a:schemeClr val="tx2"/>
          </a:solidFill>
          <a:latin typeface="Arial" pitchFamily="34" charset="0"/>
          <a:ea typeface="黑体" pitchFamily="2" charset="-122"/>
        </a:defRPr>
      </a:lvl8pPr>
      <a:lvl9pPr marL="1371600" algn="ctr" rtl="0" eaLnBrk="0" fontAlgn="base" hangingPunct="0">
        <a:spcBef>
          <a:spcPct val="0"/>
        </a:spcBef>
        <a:spcAft>
          <a:spcPct val="0"/>
        </a:spcAft>
        <a:defRPr sz="2400">
          <a:solidFill>
            <a:schemeClr val="tx2"/>
          </a:solidFill>
          <a:latin typeface="Arial" pitchFamily="34" charset="0"/>
          <a:ea typeface="黑体" pitchFamily="2" charset="-122"/>
        </a:defRPr>
      </a:lvl9pPr>
    </p:titleStyle>
    <p:bodyStyle>
      <a:lvl1pPr marL="257175" indent="-257175" algn="l" rtl="0" eaLnBrk="0" fontAlgn="base" hangingPunct="0">
        <a:spcBef>
          <a:spcPct val="20000"/>
        </a:spcBef>
        <a:spcAft>
          <a:spcPct val="0"/>
        </a:spcAft>
        <a:buChar char="•"/>
        <a:defRPr sz="21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025">
          <a:solidFill>
            <a:schemeClr val="tx1"/>
          </a:solidFill>
          <a:latin typeface="+mn-lt"/>
          <a:ea typeface="+mn-ea"/>
        </a:defRPr>
      </a:lvl2pPr>
      <a:lvl3pPr marL="857250" indent="-171450" algn="l" rtl="0" eaLnBrk="0" fontAlgn="base" hangingPunct="0">
        <a:spcBef>
          <a:spcPct val="20000"/>
        </a:spcBef>
        <a:spcAft>
          <a:spcPct val="0"/>
        </a:spcAft>
        <a:buChar char="•"/>
        <a:defRPr sz="1950">
          <a:solidFill>
            <a:schemeClr val="tx1"/>
          </a:solidFill>
          <a:latin typeface="+mn-lt"/>
          <a:ea typeface="+mn-ea"/>
        </a:defRPr>
      </a:lvl3pPr>
      <a:lvl4pPr marL="1200150" indent="-171450" algn="l" rtl="0" eaLnBrk="0" fontAlgn="base" hangingPunct="0">
        <a:spcBef>
          <a:spcPct val="20000"/>
        </a:spcBef>
        <a:spcAft>
          <a:spcPct val="0"/>
        </a:spcAft>
        <a:buChar char="–"/>
        <a:defRPr sz="1875">
          <a:solidFill>
            <a:schemeClr val="tx1"/>
          </a:solidFill>
          <a:latin typeface="+mn-lt"/>
          <a:ea typeface="+mn-ea"/>
        </a:defRPr>
      </a:lvl4pPr>
      <a:lvl5pPr marL="1543050" indent="-171450" algn="l" rtl="0" eaLnBrk="0" fontAlgn="base" hangingPunct="0">
        <a:spcBef>
          <a:spcPct val="20000"/>
        </a:spcBef>
        <a:spcAft>
          <a:spcPct val="0"/>
        </a:spcAft>
        <a:buChar char="»"/>
        <a:defRPr sz="1800">
          <a:solidFill>
            <a:schemeClr val="tx1"/>
          </a:solidFill>
          <a:latin typeface="+mn-lt"/>
          <a:ea typeface="+mn-ea"/>
        </a:defRPr>
      </a:lvl5pPr>
      <a:lvl6pPr marL="1885950" indent="-171450" algn="l" rtl="0" eaLnBrk="0" fontAlgn="base" hangingPunct="0">
        <a:spcBef>
          <a:spcPct val="20000"/>
        </a:spcBef>
        <a:spcAft>
          <a:spcPct val="0"/>
        </a:spcAft>
        <a:buChar char="»"/>
        <a:defRPr sz="1800">
          <a:solidFill>
            <a:schemeClr val="tx1"/>
          </a:solidFill>
          <a:latin typeface="+mn-lt"/>
          <a:ea typeface="+mn-ea"/>
        </a:defRPr>
      </a:lvl6pPr>
      <a:lvl7pPr marL="2228850" indent="-171450" algn="l" rtl="0" eaLnBrk="0" fontAlgn="base" hangingPunct="0">
        <a:spcBef>
          <a:spcPct val="20000"/>
        </a:spcBef>
        <a:spcAft>
          <a:spcPct val="0"/>
        </a:spcAft>
        <a:buChar char="»"/>
        <a:defRPr sz="1800">
          <a:solidFill>
            <a:schemeClr val="tx1"/>
          </a:solidFill>
          <a:latin typeface="+mn-lt"/>
          <a:ea typeface="+mn-ea"/>
        </a:defRPr>
      </a:lvl7pPr>
      <a:lvl8pPr marL="2571750" indent="-171450" algn="l" rtl="0" eaLnBrk="0" fontAlgn="base" hangingPunct="0">
        <a:spcBef>
          <a:spcPct val="20000"/>
        </a:spcBef>
        <a:spcAft>
          <a:spcPct val="0"/>
        </a:spcAft>
        <a:buChar char="»"/>
        <a:defRPr sz="1800">
          <a:solidFill>
            <a:schemeClr val="tx1"/>
          </a:solidFill>
          <a:latin typeface="+mn-lt"/>
          <a:ea typeface="+mn-ea"/>
        </a:defRPr>
      </a:lvl8pPr>
      <a:lvl9pPr marL="2914650" indent="-171450" algn="l" rtl="0" eaLnBrk="0" fontAlgn="base" hangingPunct="0">
        <a:spcBef>
          <a:spcPct val="20000"/>
        </a:spcBef>
        <a:spcAft>
          <a:spcPct val="0"/>
        </a:spcAft>
        <a:buChar char="»"/>
        <a:defRPr sz="1800">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emf"/><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notesSlide" Target="../notesSlides/notesSlide8.xml"/><Relationship Id="rId7" Type="http://schemas.openxmlformats.org/officeDocument/2006/relationships/image" Target="../media/image52.jpe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51.jpe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openxmlformats.org/officeDocument/2006/relationships/image" Target="../media/image87.emf"/><Relationship Id="rId13" Type="http://schemas.openxmlformats.org/officeDocument/2006/relationships/image" Target="../media/image92.jpeg"/><Relationship Id="rId3" Type="http://schemas.openxmlformats.org/officeDocument/2006/relationships/image" Target="../media/image82.jpeg"/><Relationship Id="rId7" Type="http://schemas.openxmlformats.org/officeDocument/2006/relationships/image" Target="../media/image86.jpeg"/><Relationship Id="rId12"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emf"/><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emf"/><Relationship Id="rId14"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3.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png"/></Relationships>
</file>

<file path=ppt/slides/_rels/slide26.xml.rels><?xml version="1.0" encoding="UTF-8" standalone="yes"?>
<Relationships xmlns="http://schemas.openxmlformats.org/package/2006/relationships"><Relationship Id="rId13" Type="http://schemas.openxmlformats.org/officeDocument/2006/relationships/image" Target="../media/image111.jpeg"/><Relationship Id="rId18" Type="http://schemas.openxmlformats.org/officeDocument/2006/relationships/image" Target="../media/image116.jpeg"/><Relationship Id="rId26" Type="http://schemas.openxmlformats.org/officeDocument/2006/relationships/image" Target="../media/image124.png"/><Relationship Id="rId39" Type="http://schemas.openxmlformats.org/officeDocument/2006/relationships/image" Target="../media/image137.tiff"/><Relationship Id="rId21" Type="http://schemas.openxmlformats.org/officeDocument/2006/relationships/image" Target="../media/image119.jpeg"/><Relationship Id="rId34" Type="http://schemas.openxmlformats.org/officeDocument/2006/relationships/image" Target="../media/image132.png"/><Relationship Id="rId7" Type="http://schemas.openxmlformats.org/officeDocument/2006/relationships/image" Target="../media/image105.jpeg"/><Relationship Id="rId12" Type="http://schemas.openxmlformats.org/officeDocument/2006/relationships/image" Target="../media/image110.jpeg"/><Relationship Id="rId17" Type="http://schemas.openxmlformats.org/officeDocument/2006/relationships/image" Target="../media/image115.jpeg"/><Relationship Id="rId25" Type="http://schemas.openxmlformats.org/officeDocument/2006/relationships/image" Target="../media/image123.png"/><Relationship Id="rId33" Type="http://schemas.openxmlformats.org/officeDocument/2006/relationships/image" Target="../media/image131.png"/><Relationship Id="rId38" Type="http://schemas.openxmlformats.org/officeDocument/2006/relationships/image" Target="../media/image136.png"/><Relationship Id="rId2" Type="http://schemas.openxmlformats.org/officeDocument/2006/relationships/image" Target="../media/image100.jpeg"/><Relationship Id="rId16" Type="http://schemas.openxmlformats.org/officeDocument/2006/relationships/image" Target="../media/image114.png"/><Relationship Id="rId20" Type="http://schemas.openxmlformats.org/officeDocument/2006/relationships/image" Target="../media/image118.jpeg"/><Relationship Id="rId29" Type="http://schemas.openxmlformats.org/officeDocument/2006/relationships/image" Target="../media/image127.png"/><Relationship Id="rId1" Type="http://schemas.openxmlformats.org/officeDocument/2006/relationships/slideLayout" Target="../slideLayouts/slideLayout3.xml"/><Relationship Id="rId6" Type="http://schemas.openxmlformats.org/officeDocument/2006/relationships/image" Target="../media/image104.jpeg"/><Relationship Id="rId11" Type="http://schemas.openxmlformats.org/officeDocument/2006/relationships/image" Target="../media/image109.png"/><Relationship Id="rId24" Type="http://schemas.openxmlformats.org/officeDocument/2006/relationships/image" Target="../media/image122.png"/><Relationship Id="rId32" Type="http://schemas.openxmlformats.org/officeDocument/2006/relationships/image" Target="../media/image130.jpeg"/><Relationship Id="rId37" Type="http://schemas.openxmlformats.org/officeDocument/2006/relationships/image" Target="../media/image135.jpeg"/><Relationship Id="rId5" Type="http://schemas.openxmlformats.org/officeDocument/2006/relationships/image" Target="../media/image103.jpeg"/><Relationship Id="rId15" Type="http://schemas.openxmlformats.org/officeDocument/2006/relationships/image" Target="../media/image113.png"/><Relationship Id="rId23" Type="http://schemas.openxmlformats.org/officeDocument/2006/relationships/image" Target="../media/image121.jpeg"/><Relationship Id="rId28" Type="http://schemas.openxmlformats.org/officeDocument/2006/relationships/image" Target="../media/image126.png"/><Relationship Id="rId36" Type="http://schemas.openxmlformats.org/officeDocument/2006/relationships/image" Target="../media/image134.jpeg"/><Relationship Id="rId10" Type="http://schemas.openxmlformats.org/officeDocument/2006/relationships/image" Target="../media/image108.jpeg"/><Relationship Id="rId19" Type="http://schemas.openxmlformats.org/officeDocument/2006/relationships/image" Target="../media/image117.jpeg"/><Relationship Id="rId31" Type="http://schemas.openxmlformats.org/officeDocument/2006/relationships/image" Target="../media/image129.png"/><Relationship Id="rId4" Type="http://schemas.openxmlformats.org/officeDocument/2006/relationships/image" Target="../media/image102.jpeg"/><Relationship Id="rId9" Type="http://schemas.openxmlformats.org/officeDocument/2006/relationships/image" Target="../media/image107.jpeg"/><Relationship Id="rId14" Type="http://schemas.openxmlformats.org/officeDocument/2006/relationships/image" Target="../media/image112.png"/><Relationship Id="rId22" Type="http://schemas.openxmlformats.org/officeDocument/2006/relationships/image" Target="../media/image120.jpeg"/><Relationship Id="rId27" Type="http://schemas.openxmlformats.org/officeDocument/2006/relationships/image" Target="../media/image125.png"/><Relationship Id="rId30" Type="http://schemas.openxmlformats.org/officeDocument/2006/relationships/image" Target="../media/image128.jpeg"/><Relationship Id="rId35" Type="http://schemas.openxmlformats.org/officeDocument/2006/relationships/image" Target="../media/image133.png"/><Relationship Id="rId8" Type="http://schemas.openxmlformats.org/officeDocument/2006/relationships/image" Target="../media/image106.jpeg"/><Relationship Id="rId3"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hyperlink" Target="http://en.wikipedia.org/wiki/File:Gravitationell-lins-4.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DB3634-93D9-4F38-9F02-DF83974DEB20}"/>
              </a:ext>
            </a:extLst>
          </p:cNvPr>
          <p:cNvSpPr>
            <a:spLocks noGrp="1"/>
          </p:cNvSpPr>
          <p:nvPr>
            <p:ph type="ctrTitle"/>
          </p:nvPr>
        </p:nvSpPr>
        <p:spPr>
          <a:xfrm>
            <a:off x="251520" y="332656"/>
            <a:ext cx="8640960" cy="1470025"/>
          </a:xfrm>
        </p:spPr>
        <p:txBody>
          <a:bodyPr/>
          <a:lstStyle/>
          <a:p>
            <a:r>
              <a:rPr lang="zh-CN" altLang="en-US" sz="4400" dirty="0"/>
              <a:t>中国空间站高能宇宙辐射探测设施（</a:t>
            </a:r>
            <a:r>
              <a:rPr lang="en-US" altLang="zh-CN" sz="4400" dirty="0"/>
              <a:t>HERD</a:t>
            </a:r>
            <a:r>
              <a:rPr lang="zh-CN" altLang="en-US" sz="4400" dirty="0"/>
              <a:t>）项目进展</a:t>
            </a:r>
          </a:p>
        </p:txBody>
      </p:sp>
      <p:sp>
        <p:nvSpPr>
          <p:cNvPr id="3" name="副标题 2">
            <a:extLst>
              <a:ext uri="{FF2B5EF4-FFF2-40B4-BE49-F238E27FC236}">
                <a16:creationId xmlns:a16="http://schemas.microsoft.com/office/drawing/2014/main" id="{CEC35C73-7C1F-4519-A11D-3B7561F6B59E}"/>
              </a:ext>
            </a:extLst>
          </p:cNvPr>
          <p:cNvSpPr>
            <a:spLocks noGrp="1"/>
          </p:cNvSpPr>
          <p:nvPr>
            <p:ph type="subTitle" idx="1"/>
          </p:nvPr>
        </p:nvSpPr>
        <p:spPr>
          <a:xfrm>
            <a:off x="1619672" y="3789040"/>
            <a:ext cx="6400800" cy="1008112"/>
          </a:xfrm>
        </p:spPr>
        <p:txBody>
          <a:bodyPr/>
          <a:lstStyle/>
          <a:p>
            <a:r>
              <a:rPr lang="zh-CN" altLang="en-US" dirty="0"/>
              <a:t>王志刚，中国科学院高能物理研究所</a:t>
            </a:r>
            <a:endParaRPr lang="en-US" altLang="zh-CN" dirty="0"/>
          </a:p>
          <a:p>
            <a:r>
              <a:rPr lang="zh-CN" altLang="en-US" dirty="0"/>
              <a:t>代表</a:t>
            </a:r>
            <a:r>
              <a:rPr lang="en-US" altLang="zh-CN" dirty="0"/>
              <a:t>HERD</a:t>
            </a:r>
            <a:r>
              <a:rPr lang="zh-CN" altLang="en-US" dirty="0"/>
              <a:t>项目组</a:t>
            </a:r>
            <a:endParaRPr lang="en-US" altLang="zh-CN" dirty="0"/>
          </a:p>
          <a:p>
            <a:r>
              <a:rPr lang="en-US" altLang="zh-CN" dirty="0"/>
              <a:t>2024.05.09</a:t>
            </a:r>
            <a:endParaRPr lang="zh-CN" altLang="en-US" dirty="0"/>
          </a:p>
        </p:txBody>
      </p:sp>
      <p:sp>
        <p:nvSpPr>
          <p:cNvPr id="4" name="文本框 3">
            <a:extLst>
              <a:ext uri="{FF2B5EF4-FFF2-40B4-BE49-F238E27FC236}">
                <a16:creationId xmlns:a16="http://schemas.microsoft.com/office/drawing/2014/main" id="{50AF2451-BCE4-4795-ABA7-25CEDC025526}"/>
              </a:ext>
            </a:extLst>
          </p:cNvPr>
          <p:cNvSpPr txBox="1"/>
          <p:nvPr/>
        </p:nvSpPr>
        <p:spPr>
          <a:xfrm>
            <a:off x="751620" y="6125234"/>
            <a:ext cx="8136904" cy="400110"/>
          </a:xfrm>
          <a:prstGeom prst="rect">
            <a:avLst/>
          </a:prstGeom>
          <a:noFill/>
        </p:spPr>
        <p:txBody>
          <a:bodyPr wrap="square" rtlCol="0">
            <a:spAutoFit/>
          </a:bodyPr>
          <a:lstStyle/>
          <a:p>
            <a:r>
              <a:rPr lang="zh-CN" altLang="en-US" sz="2000" dirty="0">
                <a:solidFill>
                  <a:srgbClr val="FFFF00"/>
                </a:solidFill>
                <a:latin typeface="+mn-lt"/>
                <a:ea typeface="+mn-ea"/>
              </a:rPr>
              <a:t>第三届地下和空间粒子物理与宇宙物理前沿问题研讨会，四川，西昌</a:t>
            </a:r>
          </a:p>
        </p:txBody>
      </p:sp>
    </p:spTree>
    <p:extLst>
      <p:ext uri="{BB962C8B-B14F-4D97-AF65-F5344CB8AC3E}">
        <p14:creationId xmlns:p14="http://schemas.microsoft.com/office/powerpoint/2010/main" val="4137232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0B223B3-45BD-4F77-A926-B13A96279F64}"/>
              </a:ext>
            </a:extLst>
          </p:cNvPr>
          <p:cNvSpPr>
            <a:spLocks noGrp="1"/>
          </p:cNvSpPr>
          <p:nvPr>
            <p:ph type="title"/>
          </p:nvPr>
        </p:nvSpPr>
        <p:spPr/>
        <p:txBody>
          <a:bodyPr/>
          <a:lstStyle/>
          <a:p>
            <a:r>
              <a:rPr lang="zh-CN" altLang="en-US" b="1" dirty="0"/>
              <a:t>载荷主要性能指标</a:t>
            </a:r>
          </a:p>
        </p:txBody>
      </p:sp>
      <p:graphicFrame>
        <p:nvGraphicFramePr>
          <p:cNvPr id="6" name="内容占位符 3">
            <a:extLst>
              <a:ext uri="{FF2B5EF4-FFF2-40B4-BE49-F238E27FC236}">
                <a16:creationId xmlns:a16="http://schemas.microsoft.com/office/drawing/2014/main" id="{812C4870-3166-4D52-A2A9-514061560556}"/>
              </a:ext>
            </a:extLst>
          </p:cNvPr>
          <p:cNvGraphicFramePr>
            <a:graphicFrameLocks/>
          </p:cNvGraphicFramePr>
          <p:nvPr>
            <p:extLst>
              <p:ext uri="{D42A27DB-BD31-4B8C-83A1-F6EECF244321}">
                <p14:modId xmlns:p14="http://schemas.microsoft.com/office/powerpoint/2010/main" val="2000437910"/>
              </p:ext>
            </p:extLst>
          </p:nvPr>
        </p:nvGraphicFramePr>
        <p:xfrm>
          <a:off x="323528" y="995623"/>
          <a:ext cx="8496944" cy="4866754"/>
        </p:xfrm>
        <a:graphic>
          <a:graphicData uri="http://schemas.openxmlformats.org/drawingml/2006/table">
            <a:tbl>
              <a:tblPr firstRow="1" bandRow="1">
                <a:tableStyleId>{5C22544A-7EE6-4342-B048-85BDC9FD1C3A}</a:tableStyleId>
              </a:tblPr>
              <a:tblGrid>
                <a:gridCol w="2808312">
                  <a:extLst>
                    <a:ext uri="{9D8B030D-6E8A-4147-A177-3AD203B41FA5}">
                      <a16:colId xmlns:a16="http://schemas.microsoft.com/office/drawing/2014/main" val="20000"/>
                    </a:ext>
                  </a:extLst>
                </a:gridCol>
                <a:gridCol w="5688632">
                  <a:extLst>
                    <a:ext uri="{9D8B030D-6E8A-4147-A177-3AD203B41FA5}">
                      <a16:colId xmlns:a16="http://schemas.microsoft.com/office/drawing/2014/main" val="1949507125"/>
                    </a:ext>
                  </a:extLst>
                </a:gridCol>
              </a:tblGrid>
              <a:tr h="386760">
                <a:tc>
                  <a:txBody>
                    <a:bodyPr/>
                    <a:lstStyle/>
                    <a:p>
                      <a:pPr marL="0" indent="127000" algn="ctr" defTabSz="914400" rtl="0" eaLnBrk="1" latinLnBrk="0" hangingPunct="1">
                        <a:lnSpc>
                          <a:spcPts val="2200"/>
                        </a:lnSpc>
                        <a:spcAft>
                          <a:spcPts val="0"/>
                        </a:spcAft>
                      </a:pPr>
                      <a:r>
                        <a:rPr lang="zh-CN" alt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指标项</a:t>
                      </a:r>
                    </a:p>
                  </a:txBody>
                  <a:tcPr marL="83133" marR="83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marL="0" indent="127000" algn="ctr" defTabSz="914400" rtl="0" eaLnBrk="1" latinLnBrk="0" hangingPunct="1">
                        <a:lnSpc>
                          <a:spcPts val="2200"/>
                        </a:lnSpc>
                        <a:spcAft>
                          <a:spcPts val="0"/>
                        </a:spcAft>
                      </a:pPr>
                      <a:r>
                        <a:rPr lang="zh-CN" alt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科学需求</a:t>
                      </a:r>
                    </a:p>
                  </a:txBody>
                  <a:tcPr marL="83133" marR="83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3901391681"/>
                  </a:ext>
                </a:extLst>
              </a:tr>
              <a:tr h="386760">
                <a:tc>
                  <a:txBody>
                    <a:bodyPr/>
                    <a:lstStyle/>
                    <a:p>
                      <a:pPr algn="ctr">
                        <a:lnSpc>
                          <a:spcPts val="1800"/>
                        </a:lnSpc>
                      </a:pPr>
                      <a:r>
                        <a:rPr lang="zh-CN" alt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电子接收度</a:t>
                      </a: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a:lnSpc>
                          <a:spcPts val="1800"/>
                        </a:lnSpc>
                      </a:pPr>
                      <a:r>
                        <a:rPr 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&gt;3 m</a:t>
                      </a:r>
                      <a:r>
                        <a:rPr lang="en-US" sz="2000" b="0" kern="100" baseline="300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2</a:t>
                      </a:r>
                      <a:r>
                        <a:rPr 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Sr@200 GeV</a:t>
                      </a:r>
                      <a:endParaRPr lang="zh-CN" alt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10002"/>
                  </a:ext>
                </a:extLst>
              </a:tr>
              <a:tr h="386760">
                <a:tc>
                  <a:txBody>
                    <a:bodyPr/>
                    <a:lstStyle/>
                    <a:p>
                      <a:pPr algn="ctr">
                        <a:lnSpc>
                          <a:spcPts val="1800"/>
                        </a:lnSpc>
                      </a:pPr>
                      <a:r>
                        <a:rPr lang="zh-CN" alt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质子接收度</a:t>
                      </a: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a:lnSpc>
                          <a:spcPts val="1800"/>
                        </a:lnSpc>
                      </a:pPr>
                      <a:r>
                        <a:rPr 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&gt;2 m</a:t>
                      </a:r>
                      <a:r>
                        <a:rPr lang="en-US" sz="2000" b="0" kern="100" baseline="300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2</a:t>
                      </a:r>
                      <a:r>
                        <a:rPr 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Sr@100 </a:t>
                      </a:r>
                      <a:r>
                        <a:rPr lang="en-US" sz="2000" b="0" kern="100" dirty="0" err="1">
                          <a:solidFill>
                            <a:schemeClr val="dk1"/>
                          </a:solidFill>
                          <a:effectLst/>
                          <a:latin typeface="Arial" panose="020B0604020202020204" pitchFamily="34" charset="0"/>
                          <a:ea typeface="微软雅黑" panose="020B0503020204020204" pitchFamily="34" charset="-122"/>
                          <a:cs typeface="Arial" panose="020B0604020202020204" pitchFamily="34" charset="0"/>
                        </a:rPr>
                        <a:t>TeV</a:t>
                      </a:r>
                      <a:endParaRPr lang="zh-CN" alt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1244321344"/>
                  </a:ext>
                </a:extLst>
              </a:tr>
              <a:tr h="386760">
                <a:tc>
                  <a:txBody>
                    <a:bodyPr/>
                    <a:lstStyle/>
                    <a:p>
                      <a:pPr algn="ctr">
                        <a:lnSpc>
                          <a:spcPts val="1800"/>
                        </a:lnSpc>
                      </a:pPr>
                      <a:r>
                        <a:rPr lang="zh-CN" alt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rPr>
                        <a:t>电子探测能区</a:t>
                      </a: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a:lnSpc>
                          <a:spcPts val="1800"/>
                        </a:lnSpc>
                      </a:pPr>
                      <a:r>
                        <a:rPr 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10 GeV - 100 </a:t>
                      </a:r>
                      <a:r>
                        <a:rPr lang="en-US" sz="2000" b="0" kern="100" dirty="0" err="1">
                          <a:solidFill>
                            <a:schemeClr val="dk1"/>
                          </a:solidFill>
                          <a:effectLst/>
                          <a:latin typeface="Arial" panose="020B0604020202020204" pitchFamily="34" charset="0"/>
                          <a:ea typeface="微软雅黑" panose="020B0503020204020204" pitchFamily="34" charset="-122"/>
                          <a:cs typeface="Arial" panose="020B0604020202020204" pitchFamily="34" charset="0"/>
                        </a:rPr>
                        <a:t>TeV</a:t>
                      </a:r>
                      <a:endParaRPr lang="zh-CN" alt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3323211165"/>
                  </a:ext>
                </a:extLst>
              </a:tr>
              <a:tr h="386760">
                <a:tc>
                  <a:txBody>
                    <a:bodyPr/>
                    <a:lstStyle/>
                    <a:p>
                      <a:pPr algn="ctr">
                        <a:lnSpc>
                          <a:spcPts val="1800"/>
                        </a:lnSpc>
                      </a:pPr>
                      <a:r>
                        <a:rPr lang="zh-CN" alt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rPr>
                        <a:t>光子探测能区</a:t>
                      </a: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a:lnSpc>
                          <a:spcPts val="1800"/>
                        </a:lnSpc>
                      </a:pPr>
                      <a:r>
                        <a:rPr 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rPr>
                        <a:t>0.5 GeV-100 TeV</a:t>
                      </a:r>
                      <a:endParaRPr lang="zh-CN" alt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2659717299"/>
                  </a:ext>
                </a:extLst>
              </a:tr>
              <a:tr h="386760">
                <a:tc>
                  <a:txBody>
                    <a:bodyPr/>
                    <a:lstStyle/>
                    <a:p>
                      <a:pPr algn="ctr">
                        <a:lnSpc>
                          <a:spcPts val="1800"/>
                        </a:lnSpc>
                      </a:pPr>
                      <a:r>
                        <a:rPr lang="zh-CN" alt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rPr>
                        <a:t>质子探测能区</a:t>
                      </a: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a:lnSpc>
                          <a:spcPts val="1800"/>
                        </a:lnSpc>
                      </a:pPr>
                      <a:r>
                        <a:rPr 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rPr>
                        <a:t>30 GeV-5 PeV</a:t>
                      </a:r>
                      <a:endParaRPr lang="zh-CN" alt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544714922"/>
                  </a:ext>
                </a:extLst>
              </a:tr>
              <a:tr h="386760">
                <a:tc>
                  <a:txBody>
                    <a:bodyPr/>
                    <a:lstStyle/>
                    <a:p>
                      <a:pPr algn="ctr">
                        <a:lnSpc>
                          <a:spcPts val="1800"/>
                        </a:lnSpc>
                      </a:pPr>
                      <a:r>
                        <a:rPr lang="zh-CN" alt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rPr>
                        <a:t>电子（光子）能量分辨</a:t>
                      </a: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a:lnSpc>
                          <a:spcPts val="1800"/>
                        </a:lnSpc>
                      </a:pPr>
                      <a:r>
                        <a:rPr 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rPr>
                        <a:t>&lt;1.5 %@200 GeV</a:t>
                      </a:r>
                      <a:endParaRPr lang="zh-CN" alt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3868759988"/>
                  </a:ext>
                </a:extLst>
              </a:tr>
              <a:tr h="386760">
                <a:tc>
                  <a:txBody>
                    <a:bodyPr/>
                    <a:lstStyle/>
                    <a:p>
                      <a:pPr algn="ctr">
                        <a:lnSpc>
                          <a:spcPts val="1800"/>
                        </a:lnSpc>
                      </a:pPr>
                      <a:r>
                        <a:rPr lang="zh-CN" alt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rPr>
                        <a:t>质子能量分辨</a:t>
                      </a: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a:lnSpc>
                          <a:spcPts val="1800"/>
                        </a:lnSpc>
                      </a:pPr>
                      <a:r>
                        <a:rPr 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&lt;25 %@100 </a:t>
                      </a:r>
                      <a:r>
                        <a:rPr lang="en-US" sz="2000" b="0" kern="100" dirty="0" err="1">
                          <a:solidFill>
                            <a:schemeClr val="dk1"/>
                          </a:solidFill>
                          <a:effectLst/>
                          <a:latin typeface="Arial" panose="020B0604020202020204" pitchFamily="34" charset="0"/>
                          <a:ea typeface="微软雅黑" panose="020B0503020204020204" pitchFamily="34" charset="-122"/>
                          <a:cs typeface="Arial" panose="020B0604020202020204" pitchFamily="34" charset="0"/>
                        </a:rPr>
                        <a:t>GeV~PeV</a:t>
                      </a:r>
                      <a:endParaRPr lang="zh-CN" alt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10003"/>
                  </a:ext>
                </a:extLst>
              </a:tr>
              <a:tr h="386760">
                <a:tc>
                  <a:txBody>
                    <a:bodyPr/>
                    <a:lstStyle/>
                    <a:p>
                      <a:pPr algn="ctr">
                        <a:lnSpc>
                          <a:spcPts val="1800"/>
                        </a:lnSpc>
                      </a:pPr>
                      <a:r>
                        <a:rPr lang="zh-CN" alt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rPr>
                        <a:t>电荷探测范围</a:t>
                      </a: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a:lnSpc>
                          <a:spcPts val="1800"/>
                        </a:lnSpc>
                      </a:pPr>
                      <a:r>
                        <a:rPr 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Z=1-28</a:t>
                      </a:r>
                      <a:endParaRPr lang="zh-CN" alt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10004"/>
                  </a:ext>
                </a:extLst>
              </a:tr>
              <a:tr h="386760">
                <a:tc>
                  <a:txBody>
                    <a:bodyPr/>
                    <a:lstStyle/>
                    <a:p>
                      <a:pPr algn="ctr">
                        <a:lnSpc>
                          <a:spcPts val="1800"/>
                        </a:lnSpc>
                      </a:pPr>
                      <a:r>
                        <a:rPr lang="zh-CN" alt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rPr>
                        <a:t>电荷分辨</a:t>
                      </a: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a:lnSpc>
                          <a:spcPts val="1800"/>
                        </a:lnSpc>
                      </a:pPr>
                      <a:r>
                        <a:rPr 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rPr>
                        <a:t>&lt;0.15 c.u. @z=1</a:t>
                      </a:r>
                      <a:r>
                        <a:rPr lang="zh-CN" alt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rPr>
                        <a:t>， </a:t>
                      </a:r>
                      <a:r>
                        <a:rPr 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rPr>
                        <a:t>&lt;0.2 c.u. @z=6</a:t>
                      </a:r>
                      <a:endParaRPr lang="zh-CN" alt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10005"/>
                  </a:ext>
                </a:extLst>
              </a:tr>
              <a:tr h="452882">
                <a:tc>
                  <a:txBody>
                    <a:bodyPr/>
                    <a:lstStyle/>
                    <a:p>
                      <a:pPr algn="ctr">
                        <a:lnSpc>
                          <a:spcPts val="1800"/>
                        </a:lnSpc>
                      </a:pPr>
                      <a:r>
                        <a:rPr lang="zh-CN" alt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rPr>
                        <a:t>电子</a:t>
                      </a:r>
                      <a:r>
                        <a:rPr 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rPr>
                        <a:t>/</a:t>
                      </a:r>
                      <a:r>
                        <a:rPr lang="zh-CN" alt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rPr>
                        <a:t>质子鉴别能力</a:t>
                      </a: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a:lnSpc>
                          <a:spcPts val="1800"/>
                        </a:lnSpc>
                      </a:pPr>
                      <a:r>
                        <a:rPr 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100 GeV</a:t>
                      </a:r>
                      <a:r>
                        <a:rPr lang="zh-CN" alt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电子效率</a:t>
                      </a:r>
                      <a:r>
                        <a:rPr 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90%</a:t>
                      </a:r>
                      <a:r>
                        <a:rPr lang="zh-CN" alt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时，质子排斥率不低于</a:t>
                      </a:r>
                      <a:r>
                        <a:rPr 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3×10</a:t>
                      </a:r>
                      <a:r>
                        <a:rPr lang="en-US" sz="2000" b="0" kern="100" baseline="300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5</a:t>
                      </a:r>
                      <a:endParaRPr lang="zh-CN" altLang="en-US" sz="2000" b="0" kern="100" baseline="300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10006"/>
                  </a:ext>
                </a:extLst>
              </a:tr>
              <a:tr h="386760">
                <a:tc>
                  <a:txBody>
                    <a:bodyPr/>
                    <a:lstStyle/>
                    <a:p>
                      <a:pPr algn="ctr">
                        <a:lnSpc>
                          <a:spcPts val="1800"/>
                        </a:lnSpc>
                      </a:pPr>
                      <a:r>
                        <a:rPr lang="zh-CN" altLang="en-US" sz="2000" b="0" kern="100">
                          <a:solidFill>
                            <a:schemeClr val="dk1"/>
                          </a:solidFill>
                          <a:effectLst/>
                          <a:latin typeface="Arial" panose="020B0604020202020204" pitchFamily="34" charset="0"/>
                          <a:ea typeface="微软雅黑" panose="020B0503020204020204" pitchFamily="34" charset="-122"/>
                          <a:cs typeface="Arial" panose="020B0604020202020204" pitchFamily="34" charset="0"/>
                        </a:rPr>
                        <a:t>光子角分辨</a:t>
                      </a: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a:lnSpc>
                          <a:spcPts val="1800"/>
                        </a:lnSpc>
                      </a:pPr>
                      <a:r>
                        <a:rPr 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&lt;0.1 deg.@10 GeV</a:t>
                      </a:r>
                      <a:endParaRPr lang="zh-CN" altLang="en-US" sz="20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38100" marR="381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13642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E2FD49-8D75-4CA8-8DF2-8E2916AA4C43}"/>
              </a:ext>
            </a:extLst>
          </p:cNvPr>
          <p:cNvSpPr>
            <a:spLocks noGrp="1"/>
          </p:cNvSpPr>
          <p:nvPr>
            <p:ph type="title"/>
          </p:nvPr>
        </p:nvSpPr>
        <p:spPr/>
        <p:txBody>
          <a:bodyPr/>
          <a:lstStyle/>
          <a:p>
            <a:r>
              <a:rPr lang="zh-CN" altLang="en-US" b="1" dirty="0"/>
              <a:t>主要空间实验性能对比</a:t>
            </a:r>
          </a:p>
        </p:txBody>
      </p:sp>
      <p:graphicFrame>
        <p:nvGraphicFramePr>
          <p:cNvPr id="4" name="表格 3">
            <a:extLst>
              <a:ext uri="{FF2B5EF4-FFF2-40B4-BE49-F238E27FC236}">
                <a16:creationId xmlns:a16="http://schemas.microsoft.com/office/drawing/2014/main" id="{2D83A561-03A4-41EA-B429-3D16FD3DA1A2}"/>
              </a:ext>
            </a:extLst>
          </p:cNvPr>
          <p:cNvGraphicFramePr>
            <a:graphicFrameLocks noGrp="1"/>
          </p:cNvGraphicFramePr>
          <p:nvPr>
            <p:extLst>
              <p:ext uri="{D42A27DB-BD31-4B8C-83A1-F6EECF244321}">
                <p14:modId xmlns:p14="http://schemas.microsoft.com/office/powerpoint/2010/main" val="2351390530"/>
              </p:ext>
            </p:extLst>
          </p:nvPr>
        </p:nvGraphicFramePr>
        <p:xfrm>
          <a:off x="383755" y="1268760"/>
          <a:ext cx="8479668" cy="3022995"/>
        </p:xfrm>
        <a:graphic>
          <a:graphicData uri="http://schemas.openxmlformats.org/drawingml/2006/table">
            <a:tbl>
              <a:tblPr firstRow="1" firstCol="1" bandRow="1">
                <a:tableStyleId>{5C22544A-7EE6-4342-B048-85BDC9FD1C3A}</a:tableStyleId>
              </a:tblPr>
              <a:tblGrid>
                <a:gridCol w="1296144">
                  <a:extLst>
                    <a:ext uri="{9D8B030D-6E8A-4147-A177-3AD203B41FA5}">
                      <a16:colId xmlns:a16="http://schemas.microsoft.com/office/drawing/2014/main" val="20000"/>
                    </a:ext>
                  </a:extLst>
                </a:gridCol>
                <a:gridCol w="1739973">
                  <a:extLst>
                    <a:ext uri="{9D8B030D-6E8A-4147-A177-3AD203B41FA5}">
                      <a16:colId xmlns:a16="http://schemas.microsoft.com/office/drawing/2014/main" val="20001"/>
                    </a:ext>
                  </a:extLst>
                </a:gridCol>
                <a:gridCol w="1176351">
                  <a:extLst>
                    <a:ext uri="{9D8B030D-6E8A-4147-A177-3AD203B41FA5}">
                      <a16:colId xmlns:a16="http://schemas.microsoft.com/office/drawing/2014/main" val="20006"/>
                    </a:ext>
                  </a:extLst>
                </a:gridCol>
                <a:gridCol w="903367">
                  <a:extLst>
                    <a:ext uri="{9D8B030D-6E8A-4147-A177-3AD203B41FA5}">
                      <a16:colId xmlns:a16="http://schemas.microsoft.com/office/drawing/2014/main" val="20002"/>
                    </a:ext>
                  </a:extLst>
                </a:gridCol>
                <a:gridCol w="911039">
                  <a:extLst>
                    <a:ext uri="{9D8B030D-6E8A-4147-A177-3AD203B41FA5}">
                      <a16:colId xmlns:a16="http://schemas.microsoft.com/office/drawing/2014/main" val="20007"/>
                    </a:ext>
                  </a:extLst>
                </a:gridCol>
                <a:gridCol w="630719">
                  <a:extLst>
                    <a:ext uri="{9D8B030D-6E8A-4147-A177-3AD203B41FA5}">
                      <a16:colId xmlns:a16="http://schemas.microsoft.com/office/drawing/2014/main" val="20003"/>
                    </a:ext>
                  </a:extLst>
                </a:gridCol>
                <a:gridCol w="911039">
                  <a:extLst>
                    <a:ext uri="{9D8B030D-6E8A-4147-A177-3AD203B41FA5}">
                      <a16:colId xmlns:a16="http://schemas.microsoft.com/office/drawing/2014/main" val="20004"/>
                    </a:ext>
                  </a:extLst>
                </a:gridCol>
                <a:gridCol w="911036">
                  <a:extLst>
                    <a:ext uri="{9D8B030D-6E8A-4147-A177-3AD203B41FA5}">
                      <a16:colId xmlns:a16="http://schemas.microsoft.com/office/drawing/2014/main" val="20005"/>
                    </a:ext>
                  </a:extLst>
                </a:gridCol>
              </a:tblGrid>
              <a:tr h="467439">
                <a:tc>
                  <a:txBody>
                    <a:bodyPr/>
                    <a:lstStyle/>
                    <a:p>
                      <a:pPr algn="ctr"/>
                      <a:r>
                        <a:rPr lang="en-US" altLang="zh-CN" sz="1500" b="0" kern="100" dirty="0">
                          <a:effectLst/>
                          <a:latin typeface="Arial" panose="020B0604020202020204" pitchFamily="34" charset="0"/>
                          <a:ea typeface="黑体" panose="02010609060101010101" pitchFamily="49" charset="-122"/>
                          <a:cs typeface="Arial" panose="020B0604020202020204" pitchFamily="34" charset="0"/>
                        </a:rPr>
                        <a:t>Experiment</a:t>
                      </a:r>
                    </a:p>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a:t>
                      </a:r>
                      <a:r>
                        <a:rPr lang="en-US" altLang="zh-CN" sz="1500" b="0" kern="100" dirty="0">
                          <a:effectLst/>
                          <a:latin typeface="Arial" panose="020B0604020202020204" pitchFamily="34" charset="0"/>
                          <a:ea typeface="黑体" panose="02010609060101010101" pitchFamily="49" charset="-122"/>
                          <a:cs typeface="Arial" panose="020B0604020202020204" pitchFamily="34" charset="0"/>
                        </a:rPr>
                        <a:t>time</a:t>
                      </a:r>
                      <a:r>
                        <a:rPr lang="en-US" sz="1500" b="0" kern="100" dirty="0">
                          <a:effectLst/>
                          <a:latin typeface="Arial" panose="020B0604020202020204" pitchFamily="34" charset="0"/>
                          <a:ea typeface="黑体" panose="02010609060101010101" pitchFamily="49" charset="-122"/>
                          <a:cs typeface="Arial" panose="020B0604020202020204" pitchFamily="34" charset="0"/>
                        </a:rPr>
                        <a:t>)</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altLang="zh-CN" sz="1500" b="0" kern="100" dirty="0">
                          <a:effectLst/>
                          <a:latin typeface="Arial" panose="020B0604020202020204" pitchFamily="34" charset="0"/>
                          <a:ea typeface="黑体" panose="02010609060101010101" pitchFamily="49" charset="-122"/>
                          <a:cs typeface="Arial" panose="020B0604020202020204" pitchFamily="34" charset="0"/>
                        </a:rPr>
                        <a:t>Energy </a:t>
                      </a:r>
                      <a:r>
                        <a:rPr lang="en-US" sz="1500" b="0" kern="100" dirty="0">
                          <a:effectLst/>
                          <a:latin typeface="Arial" panose="020B0604020202020204" pitchFamily="34" charset="0"/>
                          <a:ea typeface="黑体" panose="02010609060101010101" pitchFamily="49" charset="-122"/>
                          <a:cs typeface="Arial" panose="020B0604020202020204" pitchFamily="34" charset="0"/>
                        </a:rPr>
                        <a:t>(e/γ)</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altLang="zh-CN" sz="1500" b="0" kern="100" dirty="0">
                          <a:effectLst/>
                          <a:latin typeface="Arial" panose="020B0604020202020204" pitchFamily="34" charset="0"/>
                          <a:ea typeface="黑体" panose="02010609060101010101" pitchFamily="49" charset="-122"/>
                          <a:cs typeface="Arial" panose="020B0604020202020204" pitchFamily="34" charset="0"/>
                        </a:rPr>
                        <a:t>Energy (p)</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altLang="zh-CN" sz="1500" b="0" kern="100" dirty="0">
                          <a:effectLst/>
                          <a:latin typeface="Arial" panose="020B0604020202020204" pitchFamily="34" charset="0"/>
                          <a:ea typeface="黑体" panose="02010609060101010101" pitchFamily="49" charset="-122"/>
                          <a:cs typeface="Arial" panose="020B0604020202020204" pitchFamily="34" charset="0"/>
                        </a:rPr>
                        <a:t>∆E/E</a:t>
                      </a:r>
                    </a:p>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(e/γ)</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500" b="0" kern="100" dirty="0">
                          <a:effectLst/>
                          <a:latin typeface="Arial" panose="020B0604020202020204" pitchFamily="34" charset="0"/>
                          <a:ea typeface="黑体" panose="02010609060101010101" pitchFamily="49" charset="-122"/>
                          <a:cs typeface="Arial" panose="020B0604020202020204" pitchFamily="34" charset="0"/>
                        </a:rPr>
                        <a:t>∆E/E</a:t>
                      </a:r>
                    </a:p>
                    <a:p>
                      <a:pPr algn="ctr"/>
                      <a:r>
                        <a:rPr lang="en-US" altLang="zh-CN" sz="1500" b="0" kern="100" dirty="0">
                          <a:effectLst/>
                          <a:latin typeface="Arial" panose="020B0604020202020204" pitchFamily="34" charset="0"/>
                          <a:ea typeface="黑体" panose="02010609060101010101" pitchFamily="49" charset="-122"/>
                          <a:cs typeface="Arial" panose="020B0604020202020204" pitchFamily="34" charset="0"/>
                        </a:rPr>
                        <a:t>(p)</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e/p</a:t>
                      </a:r>
                    </a:p>
                    <a:p>
                      <a:pPr algn="ctr"/>
                      <a:r>
                        <a:rPr lang="en-US" altLang="zh-CN" sz="1500" b="0" kern="100" dirty="0">
                          <a:effectLst/>
                          <a:latin typeface="Arial" panose="020B0604020202020204" pitchFamily="34" charset="0"/>
                          <a:ea typeface="黑体" panose="02010609060101010101" pitchFamily="49" charset="-122"/>
                          <a:cs typeface="Arial" panose="020B0604020202020204" pitchFamily="34" charset="0"/>
                        </a:rPr>
                        <a:t>ID</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e </a:t>
                      </a:r>
                      <a:r>
                        <a:rPr lang="en-US" sz="1500" b="0" kern="100" dirty="0" err="1">
                          <a:effectLst/>
                          <a:latin typeface="Arial" panose="020B0604020202020204" pitchFamily="34" charset="0"/>
                          <a:ea typeface="黑体" panose="02010609060101010101" pitchFamily="49" charset="-122"/>
                          <a:cs typeface="Arial" panose="020B0604020202020204" pitchFamily="34" charset="0"/>
                        </a:rPr>
                        <a:t>accep</a:t>
                      </a:r>
                      <a:r>
                        <a:rPr lang="en-US" sz="1500" b="0" kern="100" dirty="0">
                          <a:effectLst/>
                          <a:latin typeface="Arial" panose="020B0604020202020204" pitchFamily="34" charset="0"/>
                          <a:ea typeface="黑体" panose="02010609060101010101" pitchFamily="49" charset="-122"/>
                          <a:cs typeface="Arial" panose="020B0604020202020204" pitchFamily="34" charset="0"/>
                        </a:rPr>
                        <a:t>.</a:t>
                      </a:r>
                    </a:p>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m</a:t>
                      </a:r>
                      <a:r>
                        <a:rPr lang="en-US" sz="1500" b="0" kern="100" baseline="30000" dirty="0">
                          <a:effectLst/>
                          <a:latin typeface="Arial" panose="020B0604020202020204" pitchFamily="34" charset="0"/>
                          <a:ea typeface="黑体" panose="02010609060101010101" pitchFamily="49" charset="-122"/>
                          <a:cs typeface="Arial" panose="020B0604020202020204" pitchFamily="34" charset="0"/>
                        </a:rPr>
                        <a:t>2</a:t>
                      </a:r>
                      <a:r>
                        <a:rPr lang="en-US" sz="1500" b="0" kern="100" dirty="0">
                          <a:effectLst/>
                          <a:latin typeface="Arial" panose="020B0604020202020204" pitchFamily="34" charset="0"/>
                          <a:ea typeface="黑体" panose="02010609060101010101" pitchFamily="49" charset="-122"/>
                          <a:cs typeface="Arial" panose="020B0604020202020204" pitchFamily="34" charset="0"/>
                        </a:rPr>
                        <a:t>sr</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500" b="0" kern="100" dirty="0">
                          <a:effectLst/>
                          <a:latin typeface="Arial" panose="020B0604020202020204" pitchFamily="34" charset="0"/>
                          <a:ea typeface="黑体" panose="02010609060101010101" pitchFamily="49" charset="-122"/>
                          <a:cs typeface="Arial" panose="020B0604020202020204" pitchFamily="34" charset="0"/>
                        </a:rPr>
                        <a:t>p </a:t>
                      </a:r>
                      <a:r>
                        <a:rPr lang="en-US" altLang="zh-CN" sz="1500" b="0" kern="100" dirty="0" err="1">
                          <a:effectLst/>
                          <a:latin typeface="Arial" panose="020B0604020202020204" pitchFamily="34" charset="0"/>
                          <a:ea typeface="黑体" panose="02010609060101010101" pitchFamily="49" charset="-122"/>
                          <a:cs typeface="Arial" panose="020B0604020202020204" pitchFamily="34" charset="0"/>
                        </a:rPr>
                        <a:t>accep</a:t>
                      </a:r>
                      <a:r>
                        <a:rPr lang="en-US" altLang="zh-CN" sz="1500" b="0" kern="100" dirty="0">
                          <a:effectLst/>
                          <a:latin typeface="Arial" panose="020B0604020202020204" pitchFamily="34" charset="0"/>
                          <a:ea typeface="黑体" panose="02010609060101010101" pitchFamily="49" charset="-122"/>
                          <a:cs typeface="Arial" panose="020B0604020202020204" pitchFamily="34" charset="0"/>
                        </a:rPr>
                        <a:t>.</a:t>
                      </a:r>
                    </a:p>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m</a:t>
                      </a:r>
                      <a:r>
                        <a:rPr lang="en-US" sz="1500" b="0" kern="100" baseline="30000" dirty="0">
                          <a:effectLst/>
                          <a:latin typeface="Arial" panose="020B0604020202020204" pitchFamily="34" charset="0"/>
                          <a:ea typeface="黑体" panose="02010609060101010101" pitchFamily="49" charset="-122"/>
                          <a:cs typeface="Arial" panose="020B0604020202020204" pitchFamily="34" charset="0"/>
                        </a:rPr>
                        <a:t>2</a:t>
                      </a:r>
                      <a:r>
                        <a:rPr lang="en-US" sz="1500" b="0" kern="100" dirty="0">
                          <a:effectLst/>
                          <a:latin typeface="Arial" panose="020B0604020202020204" pitchFamily="34" charset="0"/>
                          <a:ea typeface="黑体" panose="02010609060101010101" pitchFamily="49" charset="-122"/>
                          <a:cs typeface="Arial" panose="020B0604020202020204" pitchFamily="34" charset="0"/>
                        </a:rPr>
                        <a:t>sr</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extLst>
                  <a:ext uri="{0D108BD9-81ED-4DB2-BD59-A6C34878D82A}">
                    <a16:rowId xmlns:a16="http://schemas.microsoft.com/office/drawing/2014/main" val="10000"/>
                  </a:ext>
                </a:extLst>
              </a:tr>
              <a:tr h="467439">
                <a:tc>
                  <a:txBody>
                    <a:bodyPr/>
                    <a:lstStyle/>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FERMI </a:t>
                      </a:r>
                    </a:p>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(2008)</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1GeV-300GeV</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altLang="zh-CN" sz="1500" b="0" kern="100" dirty="0">
                          <a:effectLst/>
                          <a:latin typeface="Arial" panose="020B0604020202020204" pitchFamily="34" charset="0"/>
                          <a:ea typeface="黑体" panose="02010609060101010101" pitchFamily="49" charset="-122"/>
                          <a:cs typeface="Arial" panose="020B0604020202020204" pitchFamily="34" charset="0"/>
                        </a:rPr>
                        <a:t>30GeV-10TeV</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10%</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altLang="zh-CN" sz="1500" b="0" kern="100" dirty="0">
                          <a:effectLst/>
                          <a:latin typeface="Arial" panose="020B0604020202020204" pitchFamily="34" charset="0"/>
                          <a:ea typeface="黑体" panose="02010609060101010101" pitchFamily="49" charset="-122"/>
                          <a:cs typeface="Arial" panose="020B0604020202020204" pitchFamily="34" charset="0"/>
                        </a:rPr>
                        <a:t>40%</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10</a:t>
                      </a:r>
                      <a:r>
                        <a:rPr lang="en-US" sz="1500" b="0" kern="100" baseline="30000" dirty="0">
                          <a:effectLst/>
                          <a:latin typeface="Arial" panose="020B0604020202020204" pitchFamily="34" charset="0"/>
                          <a:ea typeface="黑体" panose="02010609060101010101" pitchFamily="49" charset="-122"/>
                          <a:cs typeface="Arial" panose="020B0604020202020204" pitchFamily="34" charset="0"/>
                        </a:rPr>
                        <a:t>3</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0.9</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altLang="zh-CN" sz="1500" b="0" kern="100" dirty="0">
                          <a:effectLst/>
                          <a:latin typeface="Arial" panose="020B0604020202020204" pitchFamily="34" charset="0"/>
                          <a:ea typeface="黑体" panose="02010609060101010101" pitchFamily="49" charset="-122"/>
                          <a:cs typeface="Arial" panose="020B0604020202020204" pitchFamily="34" charset="0"/>
                        </a:rPr>
                        <a:t>&lt;0.28</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extLst>
                  <a:ext uri="{0D108BD9-81ED-4DB2-BD59-A6C34878D82A}">
                    <a16:rowId xmlns:a16="http://schemas.microsoft.com/office/drawing/2014/main" val="10001"/>
                  </a:ext>
                </a:extLst>
              </a:tr>
              <a:tr h="467439">
                <a:tc>
                  <a:txBody>
                    <a:bodyPr/>
                    <a:lstStyle/>
                    <a:p>
                      <a:pPr algn="ctr"/>
                      <a:r>
                        <a:rPr lang="en-US" altLang="zh-CN" sz="1500" b="0" kern="100" dirty="0">
                          <a:effectLst/>
                          <a:latin typeface="Arial" panose="020B0604020202020204" pitchFamily="34" charset="0"/>
                          <a:ea typeface="黑体" panose="02010609060101010101" pitchFamily="49" charset="-122"/>
                          <a:cs typeface="Arial" panose="020B0604020202020204" pitchFamily="34" charset="0"/>
                        </a:rPr>
                        <a:t>ISS-</a:t>
                      </a:r>
                      <a:r>
                        <a:rPr lang="en-US" sz="1500" b="0" kern="100" dirty="0">
                          <a:effectLst/>
                          <a:latin typeface="Arial" panose="020B0604020202020204" pitchFamily="34" charset="0"/>
                          <a:ea typeface="黑体" panose="02010609060101010101" pitchFamily="49" charset="-122"/>
                          <a:cs typeface="Arial" panose="020B0604020202020204" pitchFamily="34" charset="0"/>
                        </a:rPr>
                        <a:t>AMS02 (2011)</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1GeV-1TeV</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altLang="zh-CN" sz="1500" b="0" kern="100" dirty="0">
                          <a:effectLst/>
                          <a:latin typeface="Arial" panose="020B0604020202020204" pitchFamily="34" charset="0"/>
                          <a:ea typeface="黑体" panose="02010609060101010101" pitchFamily="49" charset="-122"/>
                          <a:cs typeface="Arial" panose="020B0604020202020204" pitchFamily="34" charset="0"/>
                        </a:rPr>
                        <a:t>1GeV-1.8TeV</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2%</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altLang="zh-CN" sz="1500" b="0" kern="100" dirty="0">
                          <a:effectLst/>
                          <a:latin typeface="Arial" panose="020B0604020202020204" pitchFamily="34" charset="0"/>
                          <a:ea typeface="黑体" panose="02010609060101010101" pitchFamily="49" charset="-122"/>
                          <a:cs typeface="Arial" panose="020B0604020202020204" pitchFamily="34" charset="0"/>
                        </a:rPr>
                        <a:t>-</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10</a:t>
                      </a:r>
                      <a:r>
                        <a:rPr lang="en-US" sz="1500" b="0" kern="100" baseline="30000" dirty="0">
                          <a:effectLst/>
                          <a:latin typeface="Arial" panose="020B0604020202020204" pitchFamily="34" charset="0"/>
                          <a:ea typeface="黑体" panose="02010609060101010101" pitchFamily="49" charset="-122"/>
                          <a:cs typeface="Arial" panose="020B0604020202020204" pitchFamily="34" charset="0"/>
                        </a:rPr>
                        <a:t>6</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a:effectLst/>
                          <a:latin typeface="Arial" panose="020B0604020202020204" pitchFamily="34" charset="0"/>
                          <a:ea typeface="黑体" panose="02010609060101010101" pitchFamily="49" charset="-122"/>
                          <a:cs typeface="Arial" panose="020B0604020202020204" pitchFamily="34" charset="0"/>
                        </a:rPr>
                        <a:t>0.12</a:t>
                      </a:r>
                      <a:endParaRPr lang="zh-CN" sz="1500" b="0" kern="10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0.12</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extLst>
                  <a:ext uri="{0D108BD9-81ED-4DB2-BD59-A6C34878D82A}">
                    <a16:rowId xmlns:a16="http://schemas.microsoft.com/office/drawing/2014/main" val="10002"/>
                  </a:ext>
                </a:extLst>
              </a:tr>
              <a:tr h="467439">
                <a:tc>
                  <a:txBody>
                    <a:bodyPr/>
                    <a:lstStyle/>
                    <a:p>
                      <a:pPr algn="ctr"/>
                      <a:r>
                        <a:rPr lang="en-US" altLang="zh-CN" sz="1500" b="0" kern="100" dirty="0">
                          <a:effectLst/>
                          <a:latin typeface="Arial" panose="020B0604020202020204" pitchFamily="34" charset="0"/>
                          <a:ea typeface="黑体" panose="02010609060101010101" pitchFamily="49" charset="-122"/>
                          <a:cs typeface="Arial" panose="020B0604020202020204" pitchFamily="34" charset="0"/>
                        </a:rPr>
                        <a:t>ISS-</a:t>
                      </a:r>
                      <a:r>
                        <a:rPr lang="en-US" sz="1500" b="0" kern="100" dirty="0">
                          <a:effectLst/>
                          <a:latin typeface="Arial" panose="020B0604020202020204" pitchFamily="34" charset="0"/>
                          <a:ea typeface="黑体" panose="02010609060101010101" pitchFamily="49" charset="-122"/>
                          <a:cs typeface="Arial" panose="020B0604020202020204" pitchFamily="34" charset="0"/>
                        </a:rPr>
                        <a:t>CALET (2015)</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1GeV-10TeV</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altLang="zh-CN" sz="1500" b="0" kern="100" dirty="0">
                          <a:effectLst/>
                          <a:latin typeface="Arial" panose="020B0604020202020204" pitchFamily="34" charset="0"/>
                          <a:ea typeface="黑体" panose="02010609060101010101" pitchFamily="49" charset="-122"/>
                          <a:cs typeface="Arial" panose="020B0604020202020204" pitchFamily="34" charset="0"/>
                        </a:rPr>
                        <a:t>50GeV-10TeV</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2%</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altLang="zh-CN" sz="1500" b="0" kern="100" dirty="0">
                          <a:effectLst/>
                          <a:latin typeface="Arial" panose="020B0604020202020204" pitchFamily="34" charset="0"/>
                          <a:ea typeface="黑体" panose="02010609060101010101" pitchFamily="49" charset="-122"/>
                          <a:cs typeface="Arial" panose="020B0604020202020204" pitchFamily="34" charset="0"/>
                        </a:rPr>
                        <a:t>35%</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10</a:t>
                      </a:r>
                      <a:r>
                        <a:rPr lang="en-US" sz="1500" b="0" kern="100" baseline="30000" dirty="0">
                          <a:effectLst/>
                          <a:latin typeface="Arial" panose="020B0604020202020204" pitchFamily="34" charset="0"/>
                          <a:ea typeface="黑体" panose="02010609060101010101" pitchFamily="49" charset="-122"/>
                          <a:cs typeface="Arial" panose="020B0604020202020204" pitchFamily="34" charset="0"/>
                        </a:rPr>
                        <a:t>5</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0.12</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effectLst/>
                          <a:latin typeface="Arial" panose="020B0604020202020204" pitchFamily="34" charset="0"/>
                          <a:ea typeface="黑体" panose="02010609060101010101" pitchFamily="49" charset="-122"/>
                          <a:cs typeface="Arial" panose="020B0604020202020204" pitchFamily="34" charset="0"/>
                        </a:rPr>
                        <a:t>--</a:t>
                      </a:r>
                      <a:endParaRPr lang="zh-CN" sz="1500" b="0" kern="100" dirty="0">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extLst>
                  <a:ext uri="{0D108BD9-81ED-4DB2-BD59-A6C34878D82A}">
                    <a16:rowId xmlns:a16="http://schemas.microsoft.com/office/drawing/2014/main" val="10003"/>
                  </a:ext>
                </a:extLst>
              </a:tr>
              <a:tr h="467439">
                <a:tc>
                  <a:txBody>
                    <a:bodyPr/>
                    <a:lstStyle/>
                    <a:p>
                      <a:pPr algn="ctr"/>
                      <a:r>
                        <a:rPr lang="en-US" sz="1500" b="0" kern="100" dirty="0">
                          <a:solidFill>
                            <a:srgbClr val="FFC000"/>
                          </a:solidFill>
                          <a:effectLst/>
                          <a:latin typeface="Arial" panose="020B0604020202020204" pitchFamily="34" charset="0"/>
                          <a:ea typeface="黑体" panose="02010609060101010101" pitchFamily="49" charset="-122"/>
                          <a:cs typeface="Arial" panose="020B0604020202020204" pitchFamily="34" charset="0"/>
                        </a:rPr>
                        <a:t>DAMPE</a:t>
                      </a:r>
                    </a:p>
                    <a:p>
                      <a:pPr algn="ctr"/>
                      <a:r>
                        <a:rPr lang="en-US" sz="1500" b="0" kern="100" dirty="0">
                          <a:solidFill>
                            <a:srgbClr val="FFC000"/>
                          </a:solidFill>
                          <a:effectLst/>
                          <a:latin typeface="Arial" panose="020B0604020202020204" pitchFamily="34" charset="0"/>
                          <a:ea typeface="黑体" panose="02010609060101010101" pitchFamily="49" charset="-122"/>
                          <a:cs typeface="Arial" panose="020B0604020202020204" pitchFamily="34" charset="0"/>
                        </a:rPr>
                        <a:t>(2015)</a:t>
                      </a:r>
                      <a:endParaRPr lang="zh-CN" sz="1500" b="0" kern="100" dirty="0">
                        <a:solidFill>
                          <a:srgbClr val="FFC000"/>
                        </a:solidFill>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rPr>
                        <a:t>5GeV-10TeV</a:t>
                      </a:r>
                      <a:endParaRPr lang="zh-CN" sz="15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altLang="zh-CN" sz="15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rPr>
                        <a:t>40GeV-100TeV</a:t>
                      </a:r>
                      <a:endParaRPr lang="zh-CN" sz="15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rPr>
                        <a:t>≤1.5%</a:t>
                      </a:r>
                      <a:endParaRPr lang="zh-CN" sz="15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altLang="zh-CN" sz="15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rPr>
                        <a:t>25-35%</a:t>
                      </a:r>
                      <a:endParaRPr lang="zh-CN" sz="15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rPr>
                        <a:t>3*10</a:t>
                      </a:r>
                      <a:r>
                        <a:rPr lang="en-US" sz="1500" b="0" kern="100" baseline="30000" dirty="0">
                          <a:solidFill>
                            <a:srgbClr val="0000FF"/>
                          </a:solidFill>
                          <a:effectLst/>
                          <a:latin typeface="Arial" panose="020B0604020202020204" pitchFamily="34" charset="0"/>
                          <a:ea typeface="黑体" panose="02010609060101010101" pitchFamily="49" charset="-122"/>
                          <a:cs typeface="Arial" panose="020B0604020202020204" pitchFamily="34" charset="0"/>
                        </a:rPr>
                        <a:t>4</a:t>
                      </a:r>
                      <a:endParaRPr lang="zh-CN" sz="15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rPr>
                        <a:t>0.3</a:t>
                      </a:r>
                      <a:endParaRPr lang="zh-CN" sz="15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rPr>
                        <a:t>0.04</a:t>
                      </a:r>
                      <a:endParaRPr lang="zh-CN" sz="15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extLst>
                  <a:ext uri="{0D108BD9-81ED-4DB2-BD59-A6C34878D82A}">
                    <a16:rowId xmlns:a16="http://schemas.microsoft.com/office/drawing/2014/main" val="10004"/>
                  </a:ext>
                </a:extLst>
              </a:tr>
              <a:tr h="685800">
                <a:tc>
                  <a:txBody>
                    <a:bodyPr/>
                    <a:lstStyle/>
                    <a:p>
                      <a:pPr algn="ctr"/>
                      <a:r>
                        <a:rPr lang="en-US" sz="1500" b="0" kern="100" dirty="0">
                          <a:solidFill>
                            <a:srgbClr val="F5FF97"/>
                          </a:solidFill>
                          <a:effectLst/>
                          <a:latin typeface="Arial" panose="020B0604020202020204" pitchFamily="34" charset="0"/>
                          <a:ea typeface="黑体" panose="02010609060101010101" pitchFamily="49" charset="-122"/>
                          <a:cs typeface="Arial" panose="020B0604020202020204" pitchFamily="34" charset="0"/>
                        </a:rPr>
                        <a:t>HERD</a:t>
                      </a:r>
                    </a:p>
                    <a:p>
                      <a:pPr algn="ctr"/>
                      <a:r>
                        <a:rPr lang="en-US" sz="1500" b="0" kern="100" dirty="0">
                          <a:solidFill>
                            <a:srgbClr val="F5FF97"/>
                          </a:solidFill>
                          <a:effectLst/>
                          <a:latin typeface="Arial" panose="020B0604020202020204" pitchFamily="34" charset="0"/>
                          <a:ea typeface="黑体" panose="02010609060101010101" pitchFamily="49" charset="-122"/>
                          <a:cs typeface="Arial" panose="020B0604020202020204" pitchFamily="34" charset="0"/>
                        </a:rPr>
                        <a:t>(~2027)</a:t>
                      </a:r>
                      <a:endParaRPr lang="zh-CN" sz="1500" b="0" kern="100" dirty="0">
                        <a:solidFill>
                          <a:srgbClr val="F5FF97"/>
                        </a:solidFill>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rPr>
                        <a:t>10GeV-100TeV</a:t>
                      </a:r>
                    </a:p>
                    <a:p>
                      <a:pPr algn="ctr"/>
                      <a:r>
                        <a:rPr lang="en-US" altLang="zh-CN" sz="15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rPr>
                        <a:t>0.5GeV-100TeV(</a:t>
                      </a:r>
                      <a:r>
                        <a:rPr lang="el-GR" altLang="zh-CN" sz="15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rPr>
                        <a:t>γ</a:t>
                      </a:r>
                      <a:r>
                        <a:rPr lang="en-US" altLang="zh-CN" sz="15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rPr>
                        <a:t>)</a:t>
                      </a:r>
                      <a:endParaRPr lang="zh-CN" sz="15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altLang="zh-CN" sz="15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rPr>
                        <a:t>30GeV-5PeV</a:t>
                      </a:r>
                      <a:endParaRPr lang="zh-CN" sz="15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rPr>
                        <a:t>1.5%</a:t>
                      </a:r>
                      <a:endParaRPr lang="zh-CN" sz="15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altLang="zh-CN" sz="15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rPr>
                        <a:t>22%</a:t>
                      </a:r>
                      <a:endParaRPr lang="zh-CN" sz="15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rPr>
                        <a:t>3*10</a:t>
                      </a:r>
                      <a:r>
                        <a:rPr lang="en-US" sz="1500" b="0" kern="100" baseline="30000" dirty="0">
                          <a:solidFill>
                            <a:srgbClr val="FF0000"/>
                          </a:solidFill>
                          <a:effectLst/>
                          <a:latin typeface="Arial" panose="020B0604020202020204" pitchFamily="34" charset="0"/>
                          <a:ea typeface="黑体" panose="02010609060101010101" pitchFamily="49" charset="-122"/>
                          <a:cs typeface="Arial" panose="020B0604020202020204" pitchFamily="34" charset="0"/>
                        </a:rPr>
                        <a:t>5</a:t>
                      </a:r>
                      <a:endParaRPr lang="zh-CN" sz="15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rPr>
                        <a:t>&gt;3 </a:t>
                      </a:r>
                      <a:r>
                        <a:rPr lang="en-US" sz="15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rPr>
                        <a:t>(10X</a:t>
                      </a:r>
                    </a:p>
                    <a:p>
                      <a:pPr algn="ctr"/>
                      <a:r>
                        <a:rPr lang="en-US" sz="15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rPr>
                        <a:t>DAMPE)</a:t>
                      </a:r>
                      <a:endParaRPr lang="zh-CN" sz="15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tc>
                  <a:txBody>
                    <a:bodyPr/>
                    <a:lstStyle/>
                    <a:p>
                      <a:pPr algn="ctr"/>
                      <a:r>
                        <a:rPr lang="en-US" sz="15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rPr>
                        <a:t>&gt;2 </a:t>
                      </a:r>
                      <a:r>
                        <a:rPr lang="en-US" sz="15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rPr>
                        <a:t>(50X DAMPE)</a:t>
                      </a:r>
                      <a:endParaRPr lang="zh-CN" sz="15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endParaRPr>
                    </a:p>
                  </a:txBody>
                  <a:tcPr marL="45462" marR="45462" marT="0" marB="0" anchor="ctr"/>
                </a:tc>
                <a:extLst>
                  <a:ext uri="{0D108BD9-81ED-4DB2-BD59-A6C34878D82A}">
                    <a16:rowId xmlns:a16="http://schemas.microsoft.com/office/drawing/2014/main" val="10006"/>
                  </a:ext>
                </a:extLst>
              </a:tr>
            </a:tbl>
          </a:graphicData>
        </a:graphic>
      </p:graphicFrame>
      <p:sp>
        <p:nvSpPr>
          <p:cNvPr id="6" name="文本框 5">
            <a:extLst>
              <a:ext uri="{FF2B5EF4-FFF2-40B4-BE49-F238E27FC236}">
                <a16:creationId xmlns:a16="http://schemas.microsoft.com/office/drawing/2014/main" id="{2E1D02C2-7979-4304-BB81-2E49CCC20D81}"/>
              </a:ext>
            </a:extLst>
          </p:cNvPr>
          <p:cNvSpPr txBox="1">
            <a:spLocks noChangeArrowheads="1"/>
          </p:cNvSpPr>
          <p:nvPr/>
        </p:nvSpPr>
        <p:spPr bwMode="auto">
          <a:xfrm>
            <a:off x="323528" y="4653136"/>
            <a:ext cx="84796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Ø"/>
              <a:defRPr sz="2800">
                <a:solidFill>
                  <a:schemeClr val="tx1"/>
                </a:solidFill>
                <a:latin typeface="Arial" panose="020B0604020202020204" pitchFamily="34" charset="0"/>
                <a:ea typeface="黑体" panose="02010609060101010101" pitchFamily="49" charset="-122"/>
              </a:defRPr>
            </a:lvl1pPr>
            <a:lvl2pPr marL="742950" indent="-285750">
              <a:buChar char="–"/>
              <a:defRPr sz="2600">
                <a:solidFill>
                  <a:schemeClr val="tx1"/>
                </a:solidFill>
                <a:latin typeface="Arial" panose="020B0604020202020204" pitchFamily="34" charset="0"/>
                <a:ea typeface="黑体" panose="02010609060101010101" pitchFamily="49" charset="-122"/>
              </a:defRPr>
            </a:lvl2pPr>
            <a:lvl3pPr marL="1143000" indent="-228600">
              <a:buChar char="•"/>
              <a:defRPr sz="2400">
                <a:solidFill>
                  <a:schemeClr val="tx1"/>
                </a:solidFill>
                <a:latin typeface="Arial" panose="020B0604020202020204" pitchFamily="34" charset="0"/>
                <a:ea typeface="黑体" panose="02010609060101010101" pitchFamily="49" charset="-122"/>
              </a:defRPr>
            </a:lvl3pPr>
            <a:lvl4pPr marL="1600200" indent="-228600">
              <a:buChar char="–"/>
              <a:defRPr sz="2200">
                <a:solidFill>
                  <a:schemeClr val="tx1"/>
                </a:solidFill>
                <a:latin typeface="Arial" panose="020B0604020202020204" pitchFamily="34" charset="0"/>
                <a:ea typeface="黑体" panose="02010609060101010101" pitchFamily="49" charset="-122"/>
              </a:defRPr>
            </a:lvl4pPr>
            <a:lvl5pPr marL="2057400" indent="-228600">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buFontTx/>
              <a:buNone/>
            </a:pPr>
            <a:r>
              <a:rPr lang="en-US" altLang="zh-CN" sz="2400" dirty="0">
                <a:latin typeface="黑体" panose="02010609060101010101" pitchFamily="49" charset="-122"/>
              </a:rPr>
              <a:t>HERD</a:t>
            </a:r>
            <a:r>
              <a:rPr lang="zh-CN" altLang="en-US" sz="2400" dirty="0">
                <a:latin typeface="黑体" panose="02010609060101010101" pitchFamily="49" charset="-122"/>
              </a:rPr>
              <a:t>是继</a:t>
            </a:r>
            <a:r>
              <a:rPr lang="en-US" altLang="zh-CN" sz="2400" dirty="0">
                <a:latin typeface="黑体" panose="02010609060101010101" pitchFamily="49" charset="-122"/>
              </a:rPr>
              <a:t>AMS02</a:t>
            </a:r>
            <a:r>
              <a:rPr lang="zh-CN" altLang="en-US" sz="2400" dirty="0">
                <a:latin typeface="黑体" panose="02010609060101010101" pitchFamily="49" charset="-122"/>
              </a:rPr>
              <a:t>、</a:t>
            </a:r>
            <a:r>
              <a:rPr lang="en-US" altLang="zh-CN" sz="2400" dirty="0">
                <a:latin typeface="黑体" panose="02010609060101010101" pitchFamily="49" charset="-122"/>
              </a:rPr>
              <a:t>DAMPE</a:t>
            </a:r>
            <a:r>
              <a:rPr lang="zh-CN" altLang="en-US" sz="2400" dirty="0">
                <a:latin typeface="黑体" panose="02010609060101010101" pitchFamily="49" charset="-122"/>
              </a:rPr>
              <a:t>之后下一代空间粒子探测实验，在有效探测能区和接收度等主要方面性能提升超过</a:t>
            </a:r>
            <a:r>
              <a:rPr lang="en-US" altLang="zh-CN" sz="2400" dirty="0">
                <a:latin typeface="黑体" panose="02010609060101010101" pitchFamily="49" charset="-122"/>
              </a:rPr>
              <a:t>10</a:t>
            </a:r>
            <a:r>
              <a:rPr lang="zh-CN" altLang="en-US" sz="2400" dirty="0">
                <a:latin typeface="黑体" panose="02010609060101010101" pitchFamily="49" charset="-122"/>
              </a:rPr>
              <a:t>倍</a:t>
            </a:r>
          </a:p>
        </p:txBody>
      </p:sp>
    </p:spTree>
    <p:extLst>
      <p:ext uri="{BB962C8B-B14F-4D97-AF65-F5344CB8AC3E}">
        <p14:creationId xmlns:p14="http://schemas.microsoft.com/office/powerpoint/2010/main" val="2725305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95536" y="873335"/>
            <a:ext cx="8496944" cy="4840303"/>
          </a:xfrm>
        </p:spPr>
        <p:txBody>
          <a:bodyPr/>
          <a:lstStyle/>
          <a:p>
            <a:r>
              <a:rPr lang="zh-CN" altLang="en-US" sz="2400" dirty="0"/>
              <a:t>中国科学家提出、得到验证并且被国际同行接受的创新方案</a:t>
            </a:r>
            <a:endParaRPr lang="en-US" altLang="zh-CN" sz="2400" dirty="0"/>
          </a:p>
          <a:p>
            <a:pPr lvl="1"/>
            <a:r>
              <a:rPr lang="zh-CN" altLang="en-US" sz="2000" b="1" dirty="0"/>
              <a:t>三维成像、五面灵敏量能器概念</a:t>
            </a:r>
            <a:endParaRPr lang="en-US" altLang="zh-CN" sz="2000" b="1" dirty="0"/>
          </a:p>
          <a:p>
            <a:pPr lvl="2"/>
            <a:r>
              <a:rPr lang="zh-CN" altLang="en-US" sz="2000" dirty="0"/>
              <a:t>以较少的资源实现世界领先的接收度；显著提升几何因子，改善粒子鉴别能力，系统误差更小，实测结果更可靠</a:t>
            </a:r>
            <a:endParaRPr lang="en-US" altLang="zh-CN" sz="2000" dirty="0"/>
          </a:p>
          <a:p>
            <a:pPr lvl="1"/>
            <a:r>
              <a:rPr lang="zh-CN" altLang="en-US" sz="2000" b="1" dirty="0"/>
              <a:t>光纤</a:t>
            </a:r>
            <a:r>
              <a:rPr lang="en-US" altLang="zh-CN" sz="2000" b="1" dirty="0"/>
              <a:t>+</a:t>
            </a:r>
            <a:r>
              <a:rPr lang="zh-CN" altLang="en-US" sz="2000" b="1" dirty="0"/>
              <a:t>增强相机读出</a:t>
            </a:r>
            <a:r>
              <a:rPr lang="zh-CN" altLang="en-US" sz="2000" dirty="0"/>
              <a:t>：系统简单，便于晶体热控</a:t>
            </a:r>
            <a:endParaRPr lang="en-US" altLang="zh-CN" sz="2000" dirty="0"/>
          </a:p>
          <a:p>
            <a:pPr lvl="1"/>
            <a:r>
              <a:rPr lang="zh-CN" altLang="en-US" sz="2000" b="1" dirty="0"/>
              <a:t>穿越辐射探测器</a:t>
            </a:r>
            <a:r>
              <a:rPr lang="zh-CN" altLang="en-US" sz="2000" dirty="0"/>
              <a:t>：</a:t>
            </a:r>
            <a:r>
              <a:rPr lang="en-US" altLang="zh-CN" sz="2000" dirty="0" err="1"/>
              <a:t>TeV</a:t>
            </a:r>
            <a:r>
              <a:rPr lang="zh-CN" altLang="en-US" sz="2000" dirty="0"/>
              <a:t>以上粒子在轨标定，保证数据可靠</a:t>
            </a:r>
          </a:p>
        </p:txBody>
      </p:sp>
      <p:sp>
        <p:nvSpPr>
          <p:cNvPr id="3" name="标题 2"/>
          <p:cNvSpPr>
            <a:spLocks noGrp="1"/>
          </p:cNvSpPr>
          <p:nvPr>
            <p:ph type="title"/>
          </p:nvPr>
        </p:nvSpPr>
        <p:spPr/>
        <p:txBody>
          <a:bodyPr/>
          <a:lstStyle/>
          <a:p>
            <a:r>
              <a:rPr lang="zh-CN" altLang="en-US" b="1" dirty="0"/>
              <a:t>创新方案</a:t>
            </a:r>
          </a:p>
        </p:txBody>
      </p:sp>
      <p:pic>
        <p:nvPicPr>
          <p:cNvPr id="31" name="图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214" y="3586268"/>
            <a:ext cx="2770650" cy="1736793"/>
          </a:xfrm>
          <a:prstGeom prst="rect">
            <a:avLst/>
          </a:prstGeom>
        </p:spPr>
      </p:pic>
      <p:sp>
        <p:nvSpPr>
          <p:cNvPr id="34" name="文本框 33">
            <a:extLst>
              <a:ext uri="{FF2B5EF4-FFF2-40B4-BE49-F238E27FC236}">
                <a16:creationId xmlns:a16="http://schemas.microsoft.com/office/drawing/2014/main" id="{71B299A8-3528-4D76-A624-33FF2818A8D2}"/>
              </a:ext>
            </a:extLst>
          </p:cNvPr>
          <p:cNvSpPr txBox="1"/>
          <p:nvPr/>
        </p:nvSpPr>
        <p:spPr>
          <a:xfrm>
            <a:off x="682199" y="5413556"/>
            <a:ext cx="2453089" cy="400110"/>
          </a:xfrm>
          <a:prstGeom prst="rect">
            <a:avLst/>
          </a:prstGeom>
          <a:solidFill>
            <a:srgbClr val="FFFF00"/>
          </a:solidFill>
        </p:spPr>
        <p:txBody>
          <a:bodyPr wrap="square" rtlCol="0">
            <a:spAutoFit/>
          </a:bodyPr>
          <a:lstStyle/>
          <a:p>
            <a:pPr algn="ctr"/>
            <a:r>
              <a:rPr lang="zh-CN" altLang="en-US" sz="2000" dirty="0"/>
              <a:t>高能粒子簇射</a:t>
            </a:r>
          </a:p>
        </p:txBody>
      </p:sp>
      <p:sp>
        <p:nvSpPr>
          <p:cNvPr id="20" name="文本框 19">
            <a:extLst>
              <a:ext uri="{FF2B5EF4-FFF2-40B4-BE49-F238E27FC236}">
                <a16:creationId xmlns:a16="http://schemas.microsoft.com/office/drawing/2014/main" id="{71B299A8-3528-4D76-A624-33FF2818A8D2}"/>
              </a:ext>
            </a:extLst>
          </p:cNvPr>
          <p:cNvSpPr txBox="1"/>
          <p:nvPr/>
        </p:nvSpPr>
        <p:spPr>
          <a:xfrm>
            <a:off x="6228184" y="5471030"/>
            <a:ext cx="2568805" cy="707886"/>
          </a:xfrm>
          <a:prstGeom prst="rect">
            <a:avLst/>
          </a:prstGeom>
          <a:solidFill>
            <a:srgbClr val="FFFF00"/>
          </a:solidFill>
        </p:spPr>
        <p:txBody>
          <a:bodyPr wrap="square" rtlCol="0">
            <a:spAutoFit/>
          </a:bodyPr>
          <a:lstStyle/>
          <a:p>
            <a:pPr algn="ctr"/>
            <a:r>
              <a:rPr lang="zh-CN" altLang="en-US" sz="2000" dirty="0"/>
              <a:t>闭气共腔型</a:t>
            </a:r>
            <a:endParaRPr lang="en-US" altLang="zh-CN" sz="2000" dirty="0"/>
          </a:p>
          <a:p>
            <a:pPr algn="ctr"/>
            <a:r>
              <a:rPr lang="zh-CN" altLang="en-US" sz="2000" dirty="0"/>
              <a:t>穿越辐射探测器</a:t>
            </a:r>
          </a:p>
        </p:txBody>
      </p:sp>
      <p:sp>
        <p:nvSpPr>
          <p:cNvPr id="21" name="文本框 20">
            <a:extLst>
              <a:ext uri="{FF2B5EF4-FFF2-40B4-BE49-F238E27FC236}">
                <a16:creationId xmlns:a16="http://schemas.microsoft.com/office/drawing/2014/main" id="{71B299A8-3528-4D76-A624-33FF2818A8D2}"/>
              </a:ext>
            </a:extLst>
          </p:cNvPr>
          <p:cNvSpPr txBox="1"/>
          <p:nvPr/>
        </p:nvSpPr>
        <p:spPr>
          <a:xfrm>
            <a:off x="3994974" y="5437853"/>
            <a:ext cx="1885237" cy="400110"/>
          </a:xfrm>
          <a:prstGeom prst="rect">
            <a:avLst/>
          </a:prstGeom>
          <a:solidFill>
            <a:srgbClr val="FFFF00"/>
          </a:solidFill>
        </p:spPr>
        <p:txBody>
          <a:bodyPr wrap="square" rtlCol="0">
            <a:spAutoFit/>
          </a:bodyPr>
          <a:lstStyle/>
          <a:p>
            <a:pPr algn="ctr"/>
            <a:r>
              <a:rPr lang="zh-CN" altLang="en-US" sz="2000" dirty="0"/>
              <a:t>增强相机</a:t>
            </a:r>
          </a:p>
        </p:txBody>
      </p:sp>
      <p:pic>
        <p:nvPicPr>
          <p:cNvPr id="36" name="图片 35"/>
          <p:cNvPicPr>
            <a:picLocks noChangeAspect="1"/>
          </p:cNvPicPr>
          <p:nvPr/>
        </p:nvPicPr>
        <p:blipFill>
          <a:blip r:embed="rId3"/>
          <a:stretch>
            <a:fillRect/>
          </a:stretch>
        </p:blipFill>
        <p:spPr>
          <a:xfrm>
            <a:off x="6581328" y="3592894"/>
            <a:ext cx="2002027" cy="1858956"/>
          </a:xfrm>
          <a:prstGeom prst="rect">
            <a:avLst/>
          </a:prstGeom>
        </p:spPr>
      </p:pic>
      <p:pic>
        <p:nvPicPr>
          <p:cNvPr id="4" name="图片 3">
            <a:extLst>
              <a:ext uri="{FF2B5EF4-FFF2-40B4-BE49-F238E27FC236}">
                <a16:creationId xmlns:a16="http://schemas.microsoft.com/office/drawing/2014/main" id="{AC8FC268-D229-44C3-A7BA-17E07BEBE483}"/>
              </a:ext>
            </a:extLst>
          </p:cNvPr>
          <p:cNvPicPr>
            <a:picLocks noChangeAspect="1"/>
          </p:cNvPicPr>
          <p:nvPr/>
        </p:nvPicPr>
        <p:blipFill rotWithShape="1">
          <a:blip r:embed="rId4"/>
          <a:srcRect l="46713" t="1491" r="1470" b="5156"/>
          <a:stretch/>
        </p:blipFill>
        <p:spPr>
          <a:xfrm>
            <a:off x="3545701" y="3459718"/>
            <a:ext cx="2770650" cy="1886987"/>
          </a:xfrm>
          <a:prstGeom prst="rect">
            <a:avLst/>
          </a:prstGeom>
        </p:spPr>
      </p:pic>
    </p:spTree>
    <p:extLst>
      <p:ext uri="{BB962C8B-B14F-4D97-AF65-F5344CB8AC3E}">
        <p14:creationId xmlns:p14="http://schemas.microsoft.com/office/powerpoint/2010/main" val="2522288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511FF085-783A-4CE0-822F-6A3D9266C02A}"/>
              </a:ext>
            </a:extLst>
          </p:cNvPr>
          <p:cNvSpPr>
            <a:spLocks noGrp="1"/>
          </p:cNvSpPr>
          <p:nvPr>
            <p:ph type="title"/>
          </p:nvPr>
        </p:nvSpPr>
        <p:spPr>
          <a:xfrm>
            <a:off x="0" y="0"/>
            <a:ext cx="9144000" cy="762000"/>
          </a:xfrm>
        </p:spPr>
        <p:txBody>
          <a:bodyPr>
            <a:normAutofit/>
          </a:bodyPr>
          <a:lstStyle/>
          <a:p>
            <a:r>
              <a:rPr lang="zh-CN" altLang="en-US" sz="3200" b="1" dirty="0">
                <a:solidFill>
                  <a:schemeClr val="tx2"/>
                </a:solidFill>
                <a:latin typeface="+mj-lt"/>
                <a:ea typeface="+mj-ea"/>
              </a:rPr>
              <a:t>三维成像量能器</a:t>
            </a:r>
          </a:p>
        </p:txBody>
      </p:sp>
      <p:pic>
        <p:nvPicPr>
          <p:cNvPr id="16" name="图片 1">
            <a:extLst>
              <a:ext uri="{FF2B5EF4-FFF2-40B4-BE49-F238E27FC236}">
                <a16:creationId xmlns:a16="http://schemas.microsoft.com/office/drawing/2014/main" id="{6CEA1A53-6F57-45A4-B068-D270866162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864917"/>
            <a:ext cx="2617351"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a:extLst>
              <a:ext uri="{FF2B5EF4-FFF2-40B4-BE49-F238E27FC236}">
                <a16:creationId xmlns:a16="http://schemas.microsoft.com/office/drawing/2014/main" id="{4BAB9A70-30BE-4808-85BC-2821697B61AB}"/>
              </a:ext>
            </a:extLst>
          </p:cNvPr>
          <p:cNvSpPr txBox="1"/>
          <p:nvPr/>
        </p:nvSpPr>
        <p:spPr>
          <a:xfrm>
            <a:off x="1103952" y="2855143"/>
            <a:ext cx="750718" cy="400110"/>
          </a:xfrm>
          <a:prstGeom prst="rect">
            <a:avLst/>
          </a:prstGeom>
          <a:noFill/>
        </p:spPr>
        <p:txBody>
          <a:bodyPr wrap="none" rtlCol="0">
            <a:spAutoFit/>
          </a:bodyPr>
          <a:lstStyle/>
          <a:p>
            <a:r>
              <a:rPr lang="en-US" altLang="zh-CN" sz="2000" dirty="0">
                <a:solidFill>
                  <a:srgbClr val="FF0000"/>
                </a:solidFill>
                <a:latin typeface="Arial" panose="020B0604020202020204" pitchFamily="34" charset="0"/>
                <a:ea typeface="黑体" panose="02010609060101010101" pitchFamily="49" charset="-122"/>
                <a:cs typeface="Arial" panose="020B0604020202020204" pitchFamily="34" charset="0"/>
              </a:rPr>
              <a:t>ATIC</a:t>
            </a:r>
          </a:p>
        </p:txBody>
      </p:sp>
      <p:sp>
        <p:nvSpPr>
          <p:cNvPr id="18" name="文本框 17">
            <a:extLst>
              <a:ext uri="{FF2B5EF4-FFF2-40B4-BE49-F238E27FC236}">
                <a16:creationId xmlns:a16="http://schemas.microsoft.com/office/drawing/2014/main" id="{7DCC7272-0BE9-436E-A250-8299EF1DEBC3}"/>
              </a:ext>
            </a:extLst>
          </p:cNvPr>
          <p:cNvSpPr txBox="1"/>
          <p:nvPr/>
        </p:nvSpPr>
        <p:spPr>
          <a:xfrm>
            <a:off x="899592" y="5503417"/>
            <a:ext cx="1013419" cy="400110"/>
          </a:xfrm>
          <a:prstGeom prst="rect">
            <a:avLst/>
          </a:prstGeom>
          <a:noFill/>
        </p:spPr>
        <p:txBody>
          <a:bodyPr wrap="none" rtlCol="0">
            <a:spAutoFit/>
          </a:bodyPr>
          <a:lstStyle/>
          <a:p>
            <a:r>
              <a:rPr lang="en-US" altLang="zh-CN" sz="2000" dirty="0">
                <a:solidFill>
                  <a:srgbClr val="FF0000"/>
                </a:solidFill>
                <a:latin typeface="Arial" panose="020B0604020202020204" pitchFamily="34" charset="0"/>
                <a:ea typeface="黑体" panose="02010609060101010101" pitchFamily="49" charset="-122"/>
                <a:cs typeface="Arial" panose="020B0604020202020204" pitchFamily="34" charset="0"/>
              </a:rPr>
              <a:t>CALET</a:t>
            </a:r>
          </a:p>
        </p:txBody>
      </p:sp>
      <p:pic>
        <p:nvPicPr>
          <p:cNvPr id="19" name="图片 3">
            <a:extLst>
              <a:ext uri="{FF2B5EF4-FFF2-40B4-BE49-F238E27FC236}">
                <a16:creationId xmlns:a16="http://schemas.microsoft.com/office/drawing/2014/main" id="{34EB682A-32A4-46FC-BE9E-F7B335B8A2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531" y="3602748"/>
            <a:ext cx="2466663" cy="191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a:extLst>
              <a:ext uri="{FF2B5EF4-FFF2-40B4-BE49-F238E27FC236}">
                <a16:creationId xmlns:a16="http://schemas.microsoft.com/office/drawing/2014/main" id="{E1819FAF-7E75-48BA-97D1-274241EE84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0930" y="3627168"/>
            <a:ext cx="2578027" cy="171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1" name="文本框 20">
            <a:extLst>
              <a:ext uri="{FF2B5EF4-FFF2-40B4-BE49-F238E27FC236}">
                <a16:creationId xmlns:a16="http://schemas.microsoft.com/office/drawing/2014/main" id="{83D08F08-3F07-4C00-AB8E-9E9A590257DB}"/>
              </a:ext>
            </a:extLst>
          </p:cNvPr>
          <p:cNvSpPr txBox="1"/>
          <p:nvPr/>
        </p:nvSpPr>
        <p:spPr>
          <a:xfrm>
            <a:off x="3757664" y="5476438"/>
            <a:ext cx="1098378" cy="400110"/>
          </a:xfrm>
          <a:prstGeom prst="rect">
            <a:avLst/>
          </a:prstGeom>
          <a:noFill/>
        </p:spPr>
        <p:txBody>
          <a:bodyPr wrap="none" rtlCol="0">
            <a:spAutoFit/>
          </a:bodyPr>
          <a:lstStyle/>
          <a:p>
            <a:r>
              <a:rPr lang="en-US" altLang="zh-CN" sz="2000" dirty="0">
                <a:solidFill>
                  <a:srgbClr val="FF0000"/>
                </a:solidFill>
                <a:latin typeface="Arial" panose="020B0604020202020204" pitchFamily="34" charset="0"/>
                <a:ea typeface="黑体" panose="02010609060101010101" pitchFamily="49" charset="-122"/>
                <a:cs typeface="Arial" panose="020B0604020202020204" pitchFamily="34" charset="0"/>
              </a:rPr>
              <a:t>DAMPE</a:t>
            </a:r>
          </a:p>
        </p:txBody>
      </p:sp>
      <p:pic>
        <p:nvPicPr>
          <p:cNvPr id="22" name="图片 21">
            <a:extLst>
              <a:ext uri="{FF2B5EF4-FFF2-40B4-BE49-F238E27FC236}">
                <a16:creationId xmlns:a16="http://schemas.microsoft.com/office/drawing/2014/main" id="{93DEF63B-365B-4C9B-971B-296787E7F73B}"/>
              </a:ext>
            </a:extLst>
          </p:cNvPr>
          <p:cNvPicPr>
            <a:picLocks noChangeAspect="1"/>
          </p:cNvPicPr>
          <p:nvPr/>
        </p:nvPicPr>
        <p:blipFill>
          <a:blip r:embed="rId5"/>
          <a:stretch>
            <a:fillRect/>
          </a:stretch>
        </p:blipFill>
        <p:spPr>
          <a:xfrm>
            <a:off x="3275856" y="835863"/>
            <a:ext cx="2068536" cy="2078936"/>
          </a:xfrm>
          <a:prstGeom prst="rect">
            <a:avLst/>
          </a:prstGeom>
        </p:spPr>
      </p:pic>
      <p:sp>
        <p:nvSpPr>
          <p:cNvPr id="23" name="文本框 22">
            <a:extLst>
              <a:ext uri="{FF2B5EF4-FFF2-40B4-BE49-F238E27FC236}">
                <a16:creationId xmlns:a16="http://schemas.microsoft.com/office/drawing/2014/main" id="{257BD97F-D939-4ADE-A129-0F23CF507DC1}"/>
              </a:ext>
            </a:extLst>
          </p:cNvPr>
          <p:cNvSpPr txBox="1"/>
          <p:nvPr/>
        </p:nvSpPr>
        <p:spPr>
          <a:xfrm>
            <a:off x="3718551" y="2855143"/>
            <a:ext cx="982961" cy="400110"/>
          </a:xfrm>
          <a:prstGeom prst="rect">
            <a:avLst/>
          </a:prstGeom>
          <a:noFill/>
        </p:spPr>
        <p:txBody>
          <a:bodyPr wrap="none" rtlCol="0">
            <a:spAutoFit/>
          </a:bodyPr>
          <a:lstStyle/>
          <a:p>
            <a:r>
              <a:rPr lang="en-US" altLang="zh-CN" sz="2000" dirty="0">
                <a:solidFill>
                  <a:srgbClr val="FF0000"/>
                </a:solidFill>
                <a:latin typeface="Arial" panose="020B0604020202020204" pitchFamily="34" charset="0"/>
                <a:ea typeface="黑体" panose="02010609060101010101" pitchFamily="49" charset="-122"/>
                <a:cs typeface="Arial" panose="020B0604020202020204" pitchFamily="34" charset="0"/>
              </a:rPr>
              <a:t>FERMI</a:t>
            </a:r>
          </a:p>
        </p:txBody>
      </p:sp>
      <p:pic>
        <p:nvPicPr>
          <p:cNvPr id="24" name="Picture 6" descr="ECAL Layers">
            <a:extLst>
              <a:ext uri="{FF2B5EF4-FFF2-40B4-BE49-F238E27FC236}">
                <a16:creationId xmlns:a16="http://schemas.microsoft.com/office/drawing/2014/main" id="{0E71EE47-87CC-41E6-9AC8-585131A589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3635" y="714331"/>
            <a:ext cx="2664153" cy="2104682"/>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24">
            <a:extLst>
              <a:ext uri="{FF2B5EF4-FFF2-40B4-BE49-F238E27FC236}">
                <a16:creationId xmlns:a16="http://schemas.microsoft.com/office/drawing/2014/main" id="{99208115-BFFD-4C10-BAEB-BE8D5804FCC4}"/>
              </a:ext>
            </a:extLst>
          </p:cNvPr>
          <p:cNvSpPr txBox="1"/>
          <p:nvPr/>
        </p:nvSpPr>
        <p:spPr>
          <a:xfrm>
            <a:off x="6820110" y="2819013"/>
            <a:ext cx="1111202" cy="400110"/>
          </a:xfrm>
          <a:prstGeom prst="rect">
            <a:avLst/>
          </a:prstGeom>
          <a:noFill/>
        </p:spPr>
        <p:txBody>
          <a:bodyPr wrap="none" rtlCol="0">
            <a:spAutoFit/>
          </a:bodyPr>
          <a:lstStyle/>
          <a:p>
            <a:r>
              <a:rPr lang="en-US" altLang="zh-CN" sz="2000" dirty="0">
                <a:solidFill>
                  <a:srgbClr val="FF0000"/>
                </a:solidFill>
                <a:latin typeface="Arial" panose="020B0604020202020204" pitchFamily="34" charset="0"/>
                <a:ea typeface="黑体" panose="02010609060101010101" pitchFamily="49" charset="-122"/>
                <a:cs typeface="Arial" panose="020B0604020202020204" pitchFamily="34" charset="0"/>
              </a:rPr>
              <a:t>AMS-02</a:t>
            </a:r>
          </a:p>
        </p:txBody>
      </p:sp>
      <p:sp>
        <p:nvSpPr>
          <p:cNvPr id="27" name="文本框 26">
            <a:extLst>
              <a:ext uri="{FF2B5EF4-FFF2-40B4-BE49-F238E27FC236}">
                <a16:creationId xmlns:a16="http://schemas.microsoft.com/office/drawing/2014/main" id="{679FF709-D8D8-4B23-B569-6BC62BCB8D12}"/>
              </a:ext>
            </a:extLst>
          </p:cNvPr>
          <p:cNvSpPr txBox="1"/>
          <p:nvPr/>
        </p:nvSpPr>
        <p:spPr>
          <a:xfrm>
            <a:off x="7164288" y="5512804"/>
            <a:ext cx="914033" cy="400110"/>
          </a:xfrm>
          <a:prstGeom prst="rect">
            <a:avLst/>
          </a:prstGeom>
          <a:noFill/>
        </p:spPr>
        <p:txBody>
          <a:bodyPr wrap="none" rtlCol="0">
            <a:spAutoFit/>
          </a:bodyPr>
          <a:lstStyle/>
          <a:p>
            <a:r>
              <a:rPr lang="en-US" altLang="zh-CN" sz="2000" dirty="0">
                <a:solidFill>
                  <a:srgbClr val="FF0000"/>
                </a:solidFill>
                <a:latin typeface="Arial" panose="020B0604020202020204" pitchFamily="34" charset="0"/>
                <a:ea typeface="黑体" panose="02010609060101010101" pitchFamily="49" charset="-122"/>
                <a:cs typeface="Arial" panose="020B0604020202020204" pitchFamily="34" charset="0"/>
              </a:rPr>
              <a:t>HERD</a:t>
            </a:r>
          </a:p>
        </p:txBody>
      </p:sp>
      <p:sp>
        <p:nvSpPr>
          <p:cNvPr id="28" name="右箭头 12">
            <a:extLst>
              <a:ext uri="{FF2B5EF4-FFF2-40B4-BE49-F238E27FC236}">
                <a16:creationId xmlns:a16="http://schemas.microsoft.com/office/drawing/2014/main" id="{8E3C0DA3-3773-4B9F-8379-409D08E9C0B5}"/>
              </a:ext>
            </a:extLst>
          </p:cNvPr>
          <p:cNvSpPr/>
          <p:nvPr/>
        </p:nvSpPr>
        <p:spPr>
          <a:xfrm>
            <a:off x="5623151" y="4326442"/>
            <a:ext cx="945162" cy="3152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26B9DA03-39C4-4240-97D7-B1E94F02B418}"/>
              </a:ext>
            </a:extLst>
          </p:cNvPr>
          <p:cNvSpPr txBox="1"/>
          <p:nvPr/>
        </p:nvSpPr>
        <p:spPr>
          <a:xfrm>
            <a:off x="351612" y="5892303"/>
            <a:ext cx="8496944" cy="707886"/>
          </a:xfrm>
          <a:prstGeom prst="rect">
            <a:avLst/>
          </a:prstGeom>
          <a:noFill/>
        </p:spPr>
        <p:txBody>
          <a:bodyPr wrap="square" rtlCol="0">
            <a:spAutoFit/>
          </a:bodyPr>
          <a:lstStyle/>
          <a:p>
            <a:r>
              <a:rPr lang="zh-CN" altLang="en-US" sz="2000" dirty="0">
                <a:ea typeface="黑体" panose="02010609060101010101" pitchFamily="49" charset="-122"/>
                <a:cs typeface="Arial" panose="020B0604020202020204" pitchFamily="34" charset="0"/>
              </a:rPr>
              <a:t>三维量能器概念可</a:t>
            </a:r>
            <a:r>
              <a:rPr lang="zh-CN" altLang="en-US" sz="2000" dirty="0">
                <a:latin typeface="Arial" panose="020B0604020202020204" pitchFamily="34" charset="0"/>
                <a:ea typeface="黑体" panose="02010609060101010101" pitchFamily="49" charset="-122"/>
                <a:cs typeface="Arial" panose="020B0604020202020204" pitchFamily="34" charset="0"/>
              </a:rPr>
              <a:t>显著提升几何因子，并改善粒子鉴别能力，系统误差更小，实测结果更可靠</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pic>
        <p:nvPicPr>
          <p:cNvPr id="26" name="图片 25">
            <a:extLst>
              <a:ext uri="{FF2B5EF4-FFF2-40B4-BE49-F238E27FC236}">
                <a16:creationId xmlns:a16="http://schemas.microsoft.com/office/drawing/2014/main" id="{8D9739B6-A3C9-4A2E-80E0-81922B4397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6927" y="3468736"/>
            <a:ext cx="1872208" cy="1872208"/>
          </a:xfrm>
          <a:prstGeom prst="rect">
            <a:avLst/>
          </a:prstGeom>
        </p:spPr>
      </p:pic>
    </p:spTree>
    <p:extLst>
      <p:ext uri="{BB962C8B-B14F-4D97-AF65-F5344CB8AC3E}">
        <p14:creationId xmlns:p14="http://schemas.microsoft.com/office/powerpoint/2010/main" val="546482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CD69EA-0C6F-4F3E-8F70-1A0EDB19E80A}"/>
              </a:ext>
            </a:extLst>
          </p:cNvPr>
          <p:cNvSpPr>
            <a:spLocks noGrp="1"/>
          </p:cNvSpPr>
          <p:nvPr>
            <p:ph type="title"/>
          </p:nvPr>
        </p:nvSpPr>
        <p:spPr>
          <a:xfrm>
            <a:off x="-5274" y="116632"/>
            <a:ext cx="9144000" cy="519522"/>
          </a:xfrm>
        </p:spPr>
        <p:txBody>
          <a:bodyPr/>
          <a:lstStyle/>
          <a:p>
            <a:r>
              <a:rPr lang="en-US" altLang="zh-CN" b="1" dirty="0"/>
              <a:t>HERD</a:t>
            </a:r>
            <a:r>
              <a:rPr lang="zh-CN" altLang="en-US" b="1" dirty="0"/>
              <a:t>接收度与其他实验的对比</a:t>
            </a:r>
          </a:p>
        </p:txBody>
      </p:sp>
      <p:pic>
        <p:nvPicPr>
          <p:cNvPr id="4" name="图片 3">
            <a:extLst>
              <a:ext uri="{FF2B5EF4-FFF2-40B4-BE49-F238E27FC236}">
                <a16:creationId xmlns:a16="http://schemas.microsoft.com/office/drawing/2014/main" id="{FEE805FB-2024-444B-B6B9-FEE9D3276C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16016" y="1533025"/>
            <a:ext cx="4172239" cy="3118749"/>
          </a:xfrm>
          <a:prstGeom prst="rect">
            <a:avLst/>
          </a:prstGeom>
        </p:spPr>
      </p:pic>
      <p:pic>
        <p:nvPicPr>
          <p:cNvPr id="5" name="图片 4">
            <a:extLst>
              <a:ext uri="{FF2B5EF4-FFF2-40B4-BE49-F238E27FC236}">
                <a16:creationId xmlns:a16="http://schemas.microsoft.com/office/drawing/2014/main" id="{81795A96-4C5E-4318-882A-D993ECC950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4771" y="1556792"/>
            <a:ext cx="4451140" cy="3240360"/>
          </a:xfrm>
          <a:prstGeom prst="rect">
            <a:avLst/>
          </a:prstGeom>
        </p:spPr>
      </p:pic>
      <p:sp>
        <p:nvSpPr>
          <p:cNvPr id="6" name="文本框 5">
            <a:extLst>
              <a:ext uri="{FF2B5EF4-FFF2-40B4-BE49-F238E27FC236}">
                <a16:creationId xmlns:a16="http://schemas.microsoft.com/office/drawing/2014/main" id="{3C0626B0-3696-49B0-A9E6-9086DDA3B202}"/>
              </a:ext>
            </a:extLst>
          </p:cNvPr>
          <p:cNvSpPr txBox="1"/>
          <p:nvPr/>
        </p:nvSpPr>
        <p:spPr>
          <a:xfrm>
            <a:off x="6156176" y="4797152"/>
            <a:ext cx="2069797" cy="415498"/>
          </a:xfrm>
          <a:prstGeom prst="rect">
            <a:avLst/>
          </a:prstGeom>
          <a:noFill/>
        </p:spPr>
        <p:txBody>
          <a:bodyPr wrap="none" rtlCol="0">
            <a:spAutoFit/>
          </a:bodyPr>
          <a:lstStyle/>
          <a:p>
            <a:r>
              <a:rPr lang="zh-CN" altLang="en-US" sz="2100" dirty="0">
                <a:solidFill>
                  <a:srgbClr val="FF0000"/>
                </a:solidFill>
                <a:latin typeface="Arial" panose="020B0604020202020204" pitchFamily="34" charset="0"/>
                <a:ea typeface="黑体" panose="02010609060101010101" pitchFamily="49" charset="-122"/>
                <a:cs typeface="Arial" panose="020B0604020202020204" pitchFamily="34" charset="0"/>
              </a:rPr>
              <a:t>质子接收度比较</a:t>
            </a:r>
            <a:endParaRPr lang="en-US" altLang="zh-CN" sz="21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sp>
        <p:nvSpPr>
          <p:cNvPr id="7" name="文本框 6">
            <a:extLst>
              <a:ext uri="{FF2B5EF4-FFF2-40B4-BE49-F238E27FC236}">
                <a16:creationId xmlns:a16="http://schemas.microsoft.com/office/drawing/2014/main" id="{E19FB6EE-3D52-4C2D-96E3-C619B782AF7D}"/>
              </a:ext>
            </a:extLst>
          </p:cNvPr>
          <p:cNvSpPr txBox="1"/>
          <p:nvPr/>
        </p:nvSpPr>
        <p:spPr>
          <a:xfrm>
            <a:off x="1403648" y="4758594"/>
            <a:ext cx="2069797" cy="415498"/>
          </a:xfrm>
          <a:prstGeom prst="rect">
            <a:avLst/>
          </a:prstGeom>
          <a:noFill/>
        </p:spPr>
        <p:txBody>
          <a:bodyPr wrap="none" rtlCol="0">
            <a:spAutoFit/>
          </a:bodyPr>
          <a:lstStyle/>
          <a:p>
            <a:r>
              <a:rPr lang="zh-CN" altLang="en-US" sz="2100" dirty="0">
                <a:solidFill>
                  <a:srgbClr val="FF0000"/>
                </a:solidFill>
                <a:latin typeface="Arial" panose="020B0604020202020204" pitchFamily="34" charset="0"/>
                <a:ea typeface="黑体" panose="02010609060101010101" pitchFamily="49" charset="-122"/>
                <a:cs typeface="Arial" panose="020B0604020202020204" pitchFamily="34" charset="0"/>
              </a:rPr>
              <a:t>电子接收度比较</a:t>
            </a:r>
            <a:endParaRPr lang="en-US" altLang="zh-CN" sz="21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473433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0676FE93-FB51-48DD-8A02-A2BE190C88A3}"/>
              </a:ext>
            </a:extLst>
          </p:cNvPr>
          <p:cNvPicPr>
            <a:picLocks noChangeAspect="1"/>
          </p:cNvPicPr>
          <p:nvPr/>
        </p:nvPicPr>
        <p:blipFill>
          <a:blip r:embed="rId3"/>
          <a:stretch>
            <a:fillRect/>
          </a:stretch>
        </p:blipFill>
        <p:spPr>
          <a:xfrm>
            <a:off x="505915" y="1427590"/>
            <a:ext cx="2769941" cy="3210614"/>
          </a:xfrm>
          <a:prstGeom prst="rect">
            <a:avLst/>
          </a:prstGeom>
        </p:spPr>
      </p:pic>
      <p:sp>
        <p:nvSpPr>
          <p:cNvPr id="3" name="标题 2"/>
          <p:cNvSpPr>
            <a:spLocks noGrp="1"/>
          </p:cNvSpPr>
          <p:nvPr>
            <p:ph type="title"/>
          </p:nvPr>
        </p:nvSpPr>
        <p:spPr/>
        <p:txBody>
          <a:bodyPr/>
          <a:lstStyle/>
          <a:p>
            <a:r>
              <a:rPr lang="zh-CN" altLang="en-US" b="1" dirty="0"/>
              <a:t>量能器</a:t>
            </a:r>
            <a:r>
              <a:rPr lang="en-US" altLang="zh-CN" b="1" dirty="0"/>
              <a:t>CALO</a:t>
            </a:r>
            <a:endParaRPr lang="zh-CN" altLang="en-US" b="1" dirty="0"/>
          </a:p>
        </p:txBody>
      </p:sp>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395836" y="4742094"/>
            <a:ext cx="1112661" cy="1112661"/>
          </a:xfrm>
          <a:prstGeom prst="rect">
            <a:avLst/>
          </a:prstGeom>
        </p:spPr>
      </p:pic>
      <p:sp>
        <p:nvSpPr>
          <p:cNvPr id="20" name="TextBox 2"/>
          <p:cNvSpPr txBox="1"/>
          <p:nvPr/>
        </p:nvSpPr>
        <p:spPr>
          <a:xfrm>
            <a:off x="4544514" y="4298752"/>
            <a:ext cx="1725651" cy="461665"/>
          </a:xfrm>
          <a:prstGeom prst="rect">
            <a:avLst/>
          </a:prstGeom>
          <a:noFill/>
          <a:ln w="15875">
            <a:solidFill>
              <a:schemeClr val="tx1"/>
            </a:solidFill>
          </a:ln>
        </p:spPr>
        <p:txBody>
          <a:bodyPr wrap="square" rtlCol="0">
            <a:spAutoFit/>
          </a:bodyPr>
          <a:lstStyle/>
          <a:p>
            <a:r>
              <a:rPr lang="zh-CN" altLang="en-US" dirty="0">
                <a:latin typeface="黑体" panose="02010609060101010101" pitchFamily="49" charset="-122"/>
                <a:ea typeface="黑体" panose="02010609060101010101" pitchFamily="49" charset="-122"/>
              </a:rPr>
              <a:t>触发系统</a:t>
            </a:r>
          </a:p>
        </p:txBody>
      </p:sp>
      <p:sp>
        <p:nvSpPr>
          <p:cNvPr id="21" name="TextBox 10"/>
          <p:cNvSpPr txBox="1"/>
          <p:nvPr/>
        </p:nvSpPr>
        <p:spPr>
          <a:xfrm>
            <a:off x="4469966" y="4891491"/>
            <a:ext cx="2015802" cy="830997"/>
          </a:xfrm>
          <a:prstGeom prst="rect">
            <a:avLst/>
          </a:prstGeom>
          <a:noFill/>
          <a:ln w="15875">
            <a:solidFill>
              <a:schemeClr val="tx1"/>
            </a:solidFill>
          </a:ln>
        </p:spPr>
        <p:txBody>
          <a:bodyPr wrap="square" rtlCol="0">
            <a:spAutoFit/>
          </a:bodyPr>
          <a:lstStyle/>
          <a:p>
            <a:r>
              <a:rPr lang="zh-CN" altLang="en-US" dirty="0">
                <a:latin typeface="黑体" panose="02010609060101010101" pitchFamily="49" charset="-122"/>
                <a:ea typeface="黑体" panose="02010609060101010101" pitchFamily="49" charset="-122"/>
              </a:rPr>
              <a:t>高、中、低量程增强相机</a:t>
            </a:r>
          </a:p>
        </p:txBody>
      </p:sp>
      <p:cxnSp>
        <p:nvCxnSpPr>
          <p:cNvPr id="23" name="直接箭头连接符 22"/>
          <p:cNvCxnSpPr>
            <a:cxnSpLocks/>
            <a:endCxn id="21" idx="1"/>
          </p:cNvCxnSpPr>
          <p:nvPr/>
        </p:nvCxnSpPr>
        <p:spPr>
          <a:xfrm>
            <a:off x="2652672" y="4083696"/>
            <a:ext cx="1817294" cy="1223294"/>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cxnSpLocks/>
            <a:endCxn id="20" idx="1"/>
          </p:cNvCxnSpPr>
          <p:nvPr/>
        </p:nvCxnSpPr>
        <p:spPr>
          <a:xfrm flipV="1">
            <a:off x="3508498" y="4529585"/>
            <a:ext cx="1036016" cy="41158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rotWithShape="1">
          <a:blip r:embed="rId5" cstate="print">
            <a:extLst>
              <a:ext uri="{28A0092B-C50C-407E-A947-70E740481C1C}">
                <a14:useLocalDpi xmlns:a14="http://schemas.microsoft.com/office/drawing/2010/main" val="0"/>
              </a:ext>
            </a:extLst>
          </a:blip>
          <a:srcRect l="22437" t="16459" r="46063" b="26042"/>
          <a:stretch/>
        </p:blipFill>
        <p:spPr>
          <a:xfrm flipH="1">
            <a:off x="578168" y="4814173"/>
            <a:ext cx="1800200" cy="1620180"/>
          </a:xfrm>
          <a:prstGeom prst="rect">
            <a:avLst/>
          </a:prstGeom>
        </p:spPr>
      </p:pic>
      <p:cxnSp>
        <p:nvCxnSpPr>
          <p:cNvPr id="22" name="直接箭头连接符 21"/>
          <p:cNvCxnSpPr>
            <a:cxnSpLocks/>
            <a:endCxn id="33" idx="1"/>
          </p:cNvCxnSpPr>
          <p:nvPr/>
        </p:nvCxnSpPr>
        <p:spPr>
          <a:xfrm>
            <a:off x="1611326" y="5830612"/>
            <a:ext cx="2963215" cy="371041"/>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2"/>
          <p:cNvSpPr txBox="1"/>
          <p:nvPr/>
        </p:nvSpPr>
        <p:spPr>
          <a:xfrm>
            <a:off x="4574541" y="5970820"/>
            <a:ext cx="1725651" cy="461665"/>
          </a:xfrm>
          <a:prstGeom prst="rect">
            <a:avLst/>
          </a:prstGeom>
          <a:noFill/>
          <a:ln w="15875">
            <a:solidFill>
              <a:schemeClr val="tx1"/>
            </a:solidFill>
          </a:ln>
        </p:spPr>
        <p:txBody>
          <a:bodyPr wrap="square" rtlCol="0">
            <a:spAutoFit/>
          </a:bodyPr>
          <a:lstStyle/>
          <a:p>
            <a:r>
              <a:rPr lang="en-US" altLang="zh-CN" dirty="0">
                <a:latin typeface="黑体" panose="02010609060101010101" pitchFamily="49" charset="-122"/>
                <a:ea typeface="黑体" panose="02010609060101010101" pitchFamily="49" charset="-122"/>
              </a:rPr>
              <a:t>PD</a:t>
            </a:r>
            <a:r>
              <a:rPr lang="zh-CN" altLang="en-US" dirty="0">
                <a:latin typeface="黑体" panose="02010609060101010101" pitchFamily="49" charset="-122"/>
                <a:ea typeface="黑体" panose="02010609060101010101" pitchFamily="49" charset="-122"/>
              </a:rPr>
              <a:t>读出系统</a:t>
            </a:r>
          </a:p>
        </p:txBody>
      </p:sp>
      <p:sp>
        <p:nvSpPr>
          <p:cNvPr id="42" name="TextBox 2"/>
          <p:cNvSpPr txBox="1"/>
          <p:nvPr/>
        </p:nvSpPr>
        <p:spPr>
          <a:xfrm>
            <a:off x="4544514" y="3744949"/>
            <a:ext cx="1725652" cy="461665"/>
          </a:xfrm>
          <a:prstGeom prst="rect">
            <a:avLst/>
          </a:prstGeom>
          <a:noFill/>
          <a:ln w="15875">
            <a:solidFill>
              <a:schemeClr val="tx1"/>
            </a:solidFill>
          </a:ln>
        </p:spPr>
        <p:txBody>
          <a:bodyPr wrap="square" rtlCol="0">
            <a:spAutoFit/>
          </a:bodyPr>
          <a:lstStyle/>
          <a:p>
            <a:r>
              <a:rPr lang="zh-CN" altLang="en-US" dirty="0">
                <a:latin typeface="黑体" panose="02010609060101010101" pitchFamily="49" charset="-122"/>
                <a:ea typeface="黑体" panose="02010609060101010101" pitchFamily="49" charset="-122"/>
              </a:rPr>
              <a:t>晶体阵列</a:t>
            </a:r>
          </a:p>
        </p:txBody>
      </p:sp>
      <p:cxnSp>
        <p:nvCxnSpPr>
          <p:cNvPr id="44" name="直接箭头连接符 43"/>
          <p:cNvCxnSpPr>
            <a:cxnSpLocks/>
            <a:endCxn id="42" idx="1"/>
          </p:cNvCxnSpPr>
          <p:nvPr/>
        </p:nvCxnSpPr>
        <p:spPr>
          <a:xfrm>
            <a:off x="2514863" y="2885859"/>
            <a:ext cx="2029651" cy="108992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4" name="文本框 53">
            <a:extLst>
              <a:ext uri="{FF2B5EF4-FFF2-40B4-BE49-F238E27FC236}">
                <a16:creationId xmlns:a16="http://schemas.microsoft.com/office/drawing/2014/main" id="{71B299A8-3528-4D76-A624-33FF2818A8D2}"/>
              </a:ext>
            </a:extLst>
          </p:cNvPr>
          <p:cNvSpPr txBox="1"/>
          <p:nvPr/>
        </p:nvSpPr>
        <p:spPr>
          <a:xfrm>
            <a:off x="890242" y="1217274"/>
            <a:ext cx="1560523" cy="830997"/>
          </a:xfrm>
          <a:prstGeom prst="rect">
            <a:avLst/>
          </a:prstGeom>
          <a:solidFill>
            <a:srgbClr val="FFFF00"/>
          </a:solidFill>
        </p:spPr>
        <p:txBody>
          <a:bodyPr wrap="square" rtlCol="0">
            <a:spAutoFit/>
          </a:bodyPr>
          <a:lstStyle/>
          <a:p>
            <a:pPr algn="ctr"/>
            <a:r>
              <a:rPr lang="en-US" altLang="zh-CN" sz="1600" dirty="0"/>
              <a:t>3cm*3cm*3cm</a:t>
            </a:r>
          </a:p>
          <a:p>
            <a:pPr algn="ctr"/>
            <a:r>
              <a:rPr lang="en-US" altLang="zh-CN" sz="1600" dirty="0"/>
              <a:t>LYSO</a:t>
            </a:r>
            <a:r>
              <a:rPr lang="zh-CN" altLang="en-US" sz="1600" dirty="0"/>
              <a:t>晶体</a:t>
            </a:r>
            <a:endParaRPr lang="en-US" altLang="zh-CN" sz="1600" dirty="0"/>
          </a:p>
          <a:p>
            <a:pPr algn="ctr"/>
            <a:r>
              <a:rPr lang="en-US" altLang="zh-CN" sz="1600" dirty="0"/>
              <a:t>23</a:t>
            </a:r>
            <a:r>
              <a:rPr lang="zh-CN" altLang="en-US" sz="1600" dirty="0"/>
              <a:t>*</a:t>
            </a:r>
            <a:r>
              <a:rPr lang="en-US" altLang="zh-CN" sz="1600" dirty="0"/>
              <a:t>23</a:t>
            </a:r>
            <a:r>
              <a:rPr lang="zh-CN" altLang="en-US" sz="1600" dirty="0"/>
              <a:t>*</a:t>
            </a:r>
            <a:r>
              <a:rPr lang="en-US" altLang="zh-CN" sz="1600" dirty="0"/>
              <a:t>21</a:t>
            </a:r>
            <a:r>
              <a:rPr lang="zh-CN" altLang="en-US" sz="1600" dirty="0"/>
              <a:t>阵列</a:t>
            </a:r>
            <a:endParaRPr lang="en-US" altLang="zh-CN" sz="1600" dirty="0"/>
          </a:p>
        </p:txBody>
      </p:sp>
      <p:sp>
        <p:nvSpPr>
          <p:cNvPr id="60" name="内容占位符 59"/>
          <p:cNvSpPr>
            <a:spLocks noGrp="1"/>
          </p:cNvSpPr>
          <p:nvPr>
            <p:ph idx="1"/>
          </p:nvPr>
        </p:nvSpPr>
        <p:spPr>
          <a:xfrm>
            <a:off x="284412" y="762201"/>
            <a:ext cx="8229600" cy="1112621"/>
          </a:xfrm>
        </p:spPr>
        <p:txBody>
          <a:bodyPr/>
          <a:lstStyle/>
          <a:p>
            <a:r>
              <a:rPr lang="zh-CN" altLang="en-US" sz="2000" dirty="0">
                <a:solidFill>
                  <a:srgbClr val="FF0000"/>
                </a:solidFill>
              </a:rPr>
              <a:t>能量测量，粒子鉴别</a:t>
            </a:r>
          </a:p>
        </p:txBody>
      </p:sp>
      <p:pic>
        <p:nvPicPr>
          <p:cNvPr id="4" name="图片 3">
            <a:extLst>
              <a:ext uri="{FF2B5EF4-FFF2-40B4-BE49-F238E27FC236}">
                <a16:creationId xmlns:a16="http://schemas.microsoft.com/office/drawing/2014/main" id="{B7826D6C-316A-4D3D-AE2D-AE516BEF843C}"/>
              </a:ext>
            </a:extLst>
          </p:cNvPr>
          <p:cNvPicPr>
            <a:picLocks noChangeAspect="1"/>
          </p:cNvPicPr>
          <p:nvPr/>
        </p:nvPicPr>
        <p:blipFill>
          <a:blip r:embed="rId6"/>
          <a:stretch>
            <a:fillRect/>
          </a:stretch>
        </p:blipFill>
        <p:spPr>
          <a:xfrm>
            <a:off x="107989" y="2008021"/>
            <a:ext cx="560750" cy="269452"/>
          </a:xfrm>
          <a:prstGeom prst="rect">
            <a:avLst/>
          </a:prstGeom>
        </p:spPr>
      </p:pic>
      <p:pic>
        <p:nvPicPr>
          <p:cNvPr id="27" name="图片 26">
            <a:extLst>
              <a:ext uri="{FF2B5EF4-FFF2-40B4-BE49-F238E27FC236}">
                <a16:creationId xmlns:a16="http://schemas.microsoft.com/office/drawing/2014/main" id="{85A27864-F331-49CF-8576-52D0189E70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3489" y="3607170"/>
            <a:ext cx="2260586" cy="3014115"/>
          </a:xfrm>
          <a:prstGeom prst="rect">
            <a:avLst/>
          </a:prstGeom>
        </p:spPr>
      </p:pic>
      <p:pic>
        <p:nvPicPr>
          <p:cNvPr id="4099" name="图片 7">
            <a:extLst>
              <a:ext uri="{FF2B5EF4-FFF2-40B4-BE49-F238E27FC236}">
                <a16:creationId xmlns:a16="http://schemas.microsoft.com/office/drawing/2014/main" id="{12B51108-11D8-4B15-A91B-377BB6ECD9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9051" y="1276644"/>
            <a:ext cx="3534681" cy="151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a:extLst>
              <a:ext uri="{FF2B5EF4-FFF2-40B4-BE49-F238E27FC236}">
                <a16:creationId xmlns:a16="http://schemas.microsoft.com/office/drawing/2014/main" id="{B187D705-F5D6-4E0D-B3DE-8CFA38992EC6}"/>
              </a:ext>
            </a:extLst>
          </p:cNvPr>
          <p:cNvPicPr/>
          <p:nvPr/>
        </p:nvPicPr>
        <p:blipFill rotWithShape="1">
          <a:blip r:embed="rId9"/>
          <a:srcRect r="49066"/>
          <a:stretch/>
        </p:blipFill>
        <p:spPr>
          <a:xfrm>
            <a:off x="3287442" y="1257929"/>
            <a:ext cx="2015802" cy="1753754"/>
          </a:xfrm>
          <a:prstGeom prst="rect">
            <a:avLst/>
          </a:prstGeom>
        </p:spPr>
      </p:pic>
      <p:sp>
        <p:nvSpPr>
          <p:cNvPr id="34" name="文本框 33">
            <a:extLst>
              <a:ext uri="{FF2B5EF4-FFF2-40B4-BE49-F238E27FC236}">
                <a16:creationId xmlns:a16="http://schemas.microsoft.com/office/drawing/2014/main" id="{7A09A5C8-70C4-49E2-919D-FA983158BF7D}"/>
              </a:ext>
            </a:extLst>
          </p:cNvPr>
          <p:cNvSpPr txBox="1"/>
          <p:nvPr/>
        </p:nvSpPr>
        <p:spPr>
          <a:xfrm>
            <a:off x="6804248" y="898186"/>
            <a:ext cx="1107996" cy="369332"/>
          </a:xfrm>
          <a:prstGeom prst="rect">
            <a:avLst/>
          </a:prstGeom>
          <a:noFill/>
        </p:spPr>
        <p:txBody>
          <a:bodyPr wrap="none" rtlCol="0">
            <a:spAutoFit/>
          </a:bodyPr>
          <a:lstStyle/>
          <a:p>
            <a:r>
              <a:rPr lang="zh-CN" altLang="en-US" sz="1800" dirty="0">
                <a:solidFill>
                  <a:srgbClr val="FF0000"/>
                </a:solidFill>
                <a:latin typeface="Arial" panose="020B0604020202020204" pitchFamily="34" charset="0"/>
                <a:ea typeface="黑体" panose="02010609060101010101" pitchFamily="49" charset="-122"/>
                <a:cs typeface="Arial" panose="020B0604020202020204" pitchFamily="34" charset="0"/>
              </a:rPr>
              <a:t>标定光源</a:t>
            </a:r>
            <a:endParaRPr lang="en-US" altLang="zh-CN" sz="18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1545150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5C75D6-BB6F-4CCF-9334-922F0ED896D8}"/>
              </a:ext>
            </a:extLst>
          </p:cNvPr>
          <p:cNvSpPr>
            <a:spLocks noGrp="1"/>
          </p:cNvSpPr>
          <p:nvPr>
            <p:ph type="title"/>
          </p:nvPr>
        </p:nvSpPr>
        <p:spPr>
          <a:xfrm>
            <a:off x="0" y="32058"/>
            <a:ext cx="9144000" cy="519522"/>
          </a:xfrm>
        </p:spPr>
        <p:txBody>
          <a:bodyPr/>
          <a:lstStyle/>
          <a:p>
            <a:r>
              <a:rPr lang="zh-CN" altLang="en-US" b="1" dirty="0"/>
              <a:t>准球形晶体阵列实现最大接收度</a:t>
            </a:r>
          </a:p>
        </p:txBody>
      </p:sp>
      <p:sp>
        <p:nvSpPr>
          <p:cNvPr id="4" name="文本框 3">
            <a:extLst>
              <a:ext uri="{FF2B5EF4-FFF2-40B4-BE49-F238E27FC236}">
                <a16:creationId xmlns:a16="http://schemas.microsoft.com/office/drawing/2014/main" id="{C3803CD0-8992-42C8-8D2D-C7B601E0725D}"/>
              </a:ext>
            </a:extLst>
          </p:cNvPr>
          <p:cNvSpPr txBox="1"/>
          <p:nvPr/>
        </p:nvSpPr>
        <p:spPr>
          <a:xfrm>
            <a:off x="2573050" y="1094646"/>
            <a:ext cx="1738387" cy="1708160"/>
          </a:xfrm>
          <a:prstGeom prst="rect">
            <a:avLst/>
          </a:prstGeom>
          <a:solidFill>
            <a:srgbClr val="FFFF00"/>
          </a:solidFill>
        </p:spPr>
        <p:txBody>
          <a:bodyPr wrap="square" rtlCol="0">
            <a:spAutoFit/>
          </a:bodyPr>
          <a:lstStyle/>
          <a:p>
            <a:pPr algn="ctr"/>
            <a:r>
              <a:rPr lang="zh-CN" altLang="en-US" sz="2100" dirty="0"/>
              <a:t>重</a:t>
            </a:r>
            <a:r>
              <a:rPr lang="en-US" altLang="zh-CN" sz="2100" dirty="0"/>
              <a:t>1.8</a:t>
            </a:r>
            <a:r>
              <a:rPr lang="zh-CN" altLang="en-US" sz="2100" dirty="0"/>
              <a:t>吨</a:t>
            </a:r>
            <a:endParaRPr lang="en-US" altLang="zh-CN" sz="2100" dirty="0"/>
          </a:p>
          <a:p>
            <a:pPr algn="ctr"/>
            <a:r>
              <a:rPr lang="en-US" altLang="zh-CN" sz="2100" dirty="0"/>
              <a:t>7489</a:t>
            </a:r>
            <a:r>
              <a:rPr lang="zh-CN" altLang="en-US" sz="2100" dirty="0"/>
              <a:t>块</a:t>
            </a:r>
            <a:endParaRPr lang="en-US" altLang="zh-CN" sz="2100" dirty="0"/>
          </a:p>
          <a:p>
            <a:pPr algn="ctr"/>
            <a:r>
              <a:rPr lang="en-US" altLang="zh-CN" sz="2100" dirty="0"/>
              <a:t>LYSO</a:t>
            </a:r>
            <a:r>
              <a:rPr lang="zh-CN" altLang="en-US" sz="2100" dirty="0"/>
              <a:t>晶体</a:t>
            </a:r>
            <a:endParaRPr lang="en-US" altLang="zh-CN" sz="2100" dirty="0"/>
          </a:p>
          <a:p>
            <a:pPr algn="ctr"/>
            <a:r>
              <a:rPr lang="en-US" altLang="zh-CN" sz="2100" dirty="0"/>
              <a:t>3</a:t>
            </a:r>
            <a:r>
              <a:rPr lang="zh-CN" altLang="en-US" sz="2100" dirty="0"/>
              <a:t>核作用长度</a:t>
            </a:r>
            <a:endParaRPr lang="en-US" altLang="zh-CN" sz="2100" dirty="0"/>
          </a:p>
          <a:p>
            <a:pPr algn="ctr"/>
            <a:r>
              <a:rPr lang="en-US" altLang="zh-CN" sz="2100" dirty="0"/>
              <a:t>55</a:t>
            </a:r>
            <a:r>
              <a:rPr lang="zh-CN" altLang="en-US" sz="2100" dirty="0"/>
              <a:t>辐射长度</a:t>
            </a:r>
          </a:p>
        </p:txBody>
      </p:sp>
      <p:pic>
        <p:nvPicPr>
          <p:cNvPr id="7170" name="图片 20">
            <a:extLst>
              <a:ext uri="{FF2B5EF4-FFF2-40B4-BE49-F238E27FC236}">
                <a16:creationId xmlns:a16="http://schemas.microsoft.com/office/drawing/2014/main" id="{CD6E6EAB-7D2F-4448-B1D2-C0A2BE6B63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5744" y="3429000"/>
            <a:ext cx="3387654" cy="276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内容占位符 6">
            <a:extLst>
              <a:ext uri="{FF2B5EF4-FFF2-40B4-BE49-F238E27FC236}">
                <a16:creationId xmlns:a16="http://schemas.microsoft.com/office/drawing/2014/main" id="{A7B9DCBA-D364-4CEC-8850-64B92D4751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323528" y="840235"/>
            <a:ext cx="2249522" cy="2305023"/>
          </a:xfrm>
          <a:prstGeom prst="rect">
            <a:avLst/>
          </a:prstGeom>
          <a:noFill/>
          <a:ln w="9525">
            <a:noFill/>
            <a:miter lim="800000"/>
            <a:headEnd/>
            <a:tailEnd/>
          </a:ln>
        </p:spPr>
      </p:pic>
      <p:pic>
        <p:nvPicPr>
          <p:cNvPr id="7171" name="图片 66">
            <a:extLst>
              <a:ext uri="{FF2B5EF4-FFF2-40B4-BE49-F238E27FC236}">
                <a16:creationId xmlns:a16="http://schemas.microsoft.com/office/drawing/2014/main" id="{B6BD3BD2-C983-486C-8075-FBB30E58B3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3517490"/>
            <a:ext cx="3275590" cy="243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D25669AC-1C37-4CB4-9166-C33495F23C17}"/>
              </a:ext>
            </a:extLst>
          </p:cNvPr>
          <p:cNvSpPr txBox="1"/>
          <p:nvPr/>
        </p:nvSpPr>
        <p:spPr>
          <a:xfrm>
            <a:off x="1187624" y="5098228"/>
            <a:ext cx="1554229" cy="646331"/>
          </a:xfrm>
          <a:prstGeom prst="rect">
            <a:avLst/>
          </a:prstGeom>
          <a:noFill/>
        </p:spPr>
        <p:txBody>
          <a:bodyPr wrap="square" rtlCol="0">
            <a:spAutoFit/>
          </a:bodyPr>
          <a:lstStyle/>
          <a:p>
            <a:r>
              <a:rPr lang="zh-CN" altLang="en-US" sz="1800" dirty="0">
                <a:solidFill>
                  <a:srgbClr val="FF0000"/>
                </a:solidFill>
                <a:latin typeface="Arial" panose="020B0604020202020204" pitchFamily="34" charset="0"/>
                <a:ea typeface="黑体" panose="02010609060101010101" pitchFamily="49" charset="-122"/>
                <a:cs typeface="Arial" panose="020B0604020202020204" pitchFamily="34" charset="0"/>
              </a:rPr>
              <a:t>探测器厚度与入射能量</a:t>
            </a:r>
          </a:p>
        </p:txBody>
      </p:sp>
      <p:sp>
        <p:nvSpPr>
          <p:cNvPr id="9" name="文本框 8">
            <a:extLst>
              <a:ext uri="{FF2B5EF4-FFF2-40B4-BE49-F238E27FC236}">
                <a16:creationId xmlns:a16="http://schemas.microsoft.com/office/drawing/2014/main" id="{53E2DEC6-73E2-438A-937C-8629A474B537}"/>
              </a:ext>
            </a:extLst>
          </p:cNvPr>
          <p:cNvSpPr txBox="1"/>
          <p:nvPr/>
        </p:nvSpPr>
        <p:spPr>
          <a:xfrm>
            <a:off x="5793342" y="4639961"/>
            <a:ext cx="2451066" cy="646331"/>
          </a:xfrm>
          <a:prstGeom prst="rect">
            <a:avLst/>
          </a:prstGeom>
          <a:noFill/>
        </p:spPr>
        <p:txBody>
          <a:bodyPr wrap="square" rtlCol="0">
            <a:spAutoFit/>
          </a:bodyPr>
          <a:lstStyle/>
          <a:p>
            <a:r>
              <a:rPr lang="zh-CN" altLang="en-US" sz="1800" dirty="0">
                <a:solidFill>
                  <a:srgbClr val="FF0000"/>
                </a:solidFill>
                <a:latin typeface="Arial" panose="020B0604020202020204" pitchFamily="34" charset="0"/>
                <a:ea typeface="黑体" panose="02010609060101010101" pitchFamily="49" charset="-122"/>
                <a:cs typeface="Arial" panose="020B0604020202020204" pitchFamily="34" charset="0"/>
              </a:rPr>
              <a:t>不同晶体阵列构型的接收度比较</a:t>
            </a:r>
          </a:p>
        </p:txBody>
      </p:sp>
      <p:pic>
        <p:nvPicPr>
          <p:cNvPr id="7172" name="图片 19">
            <a:extLst>
              <a:ext uri="{FF2B5EF4-FFF2-40B4-BE49-F238E27FC236}">
                <a16:creationId xmlns:a16="http://schemas.microsoft.com/office/drawing/2014/main" id="{9D30534B-3D54-4C53-A32E-6957873CD37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5845" y="1122354"/>
            <a:ext cx="3467452"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a:extLst>
              <a:ext uri="{FF2B5EF4-FFF2-40B4-BE49-F238E27FC236}">
                <a16:creationId xmlns:a16="http://schemas.microsoft.com/office/drawing/2014/main" id="{161DD669-0992-4384-9019-7EC8C565CF01}"/>
              </a:ext>
            </a:extLst>
          </p:cNvPr>
          <p:cNvSpPr txBox="1"/>
          <p:nvPr/>
        </p:nvSpPr>
        <p:spPr>
          <a:xfrm>
            <a:off x="323528" y="6045701"/>
            <a:ext cx="4596938" cy="584775"/>
          </a:xfrm>
          <a:prstGeom prst="rect">
            <a:avLst/>
          </a:prstGeom>
          <a:noFill/>
        </p:spPr>
        <p:txBody>
          <a:bodyPr wrap="square">
            <a:spAutoFit/>
          </a:bodyPr>
          <a:lstStyle/>
          <a:p>
            <a:r>
              <a:rPr lang="zh-CN" altLang="en-US" sz="1600" dirty="0">
                <a:ea typeface="黑体" panose="02010609060101010101" pitchFamily="49" charset="-122"/>
                <a:cs typeface="Arial" panose="020B0604020202020204" pitchFamily="34" charset="0"/>
              </a:rPr>
              <a:t>对质子以及其它核子而言，探测能区到</a:t>
            </a:r>
            <a:r>
              <a:rPr lang="en-US" altLang="zh-CN" sz="1600" dirty="0">
                <a:ea typeface="黑体" panose="02010609060101010101" pitchFamily="49" charset="-122"/>
                <a:cs typeface="Arial" panose="020B0604020202020204" pitchFamily="34" charset="0"/>
              </a:rPr>
              <a:t>100TeV</a:t>
            </a:r>
            <a:r>
              <a:rPr lang="zh-CN" altLang="en-US" sz="1600" dirty="0">
                <a:ea typeface="黑体" panose="02010609060101010101" pitchFamily="49" charset="-122"/>
                <a:cs typeface="Arial" panose="020B0604020202020204" pitchFamily="34" charset="0"/>
              </a:rPr>
              <a:t>以上，探测器厚度至少为</a:t>
            </a:r>
            <a:r>
              <a:rPr lang="en-US" altLang="zh-CN" sz="1600" dirty="0">
                <a:ea typeface="黑体" panose="02010609060101010101" pitchFamily="49" charset="-122"/>
                <a:cs typeface="Arial" panose="020B0604020202020204" pitchFamily="34" charset="0"/>
              </a:rPr>
              <a:t>3</a:t>
            </a:r>
            <a:r>
              <a:rPr lang="zh-CN" altLang="en-US" sz="1600" dirty="0">
                <a:ea typeface="黑体" panose="02010609060101010101" pitchFamily="49" charset="-122"/>
                <a:cs typeface="Arial" panose="020B0604020202020204" pitchFamily="34" charset="0"/>
              </a:rPr>
              <a:t>个核作用长度</a:t>
            </a:r>
          </a:p>
        </p:txBody>
      </p:sp>
    </p:spTree>
    <p:extLst>
      <p:ext uri="{BB962C8B-B14F-4D97-AF65-F5344CB8AC3E}">
        <p14:creationId xmlns:p14="http://schemas.microsoft.com/office/powerpoint/2010/main" val="2827592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6B57C-B1EA-4DFC-B22D-A34D411D2CBE}"/>
              </a:ext>
            </a:extLst>
          </p:cNvPr>
          <p:cNvSpPr>
            <a:spLocks noGrp="1"/>
          </p:cNvSpPr>
          <p:nvPr>
            <p:ph type="title"/>
          </p:nvPr>
        </p:nvSpPr>
        <p:spPr>
          <a:xfrm>
            <a:off x="-36512" y="67726"/>
            <a:ext cx="9144000" cy="519522"/>
          </a:xfrm>
        </p:spPr>
        <p:txBody>
          <a:bodyPr/>
          <a:lstStyle/>
          <a:p>
            <a:r>
              <a:rPr lang="zh-CN" altLang="en-US" b="1" dirty="0"/>
              <a:t>全吸收型量能器设计满足能量测量需求</a:t>
            </a:r>
          </a:p>
        </p:txBody>
      </p:sp>
      <p:pic>
        <p:nvPicPr>
          <p:cNvPr id="13314" name="图片 6">
            <a:extLst>
              <a:ext uri="{FF2B5EF4-FFF2-40B4-BE49-F238E27FC236}">
                <a16:creationId xmlns:a16="http://schemas.microsoft.com/office/drawing/2014/main" id="{5B47149A-29E1-4498-A003-2EB1A472DD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064" y="3650793"/>
            <a:ext cx="2947726" cy="287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图片 7">
            <a:extLst>
              <a:ext uri="{FF2B5EF4-FFF2-40B4-BE49-F238E27FC236}">
                <a16:creationId xmlns:a16="http://schemas.microsoft.com/office/drawing/2014/main" id="{FE0EB7E5-57AC-4573-AF10-BB3D623C72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6947" y="3608785"/>
            <a:ext cx="4371272" cy="253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a:extLst>
              <a:ext uri="{FF2B5EF4-FFF2-40B4-BE49-F238E27FC236}">
                <a16:creationId xmlns:a16="http://schemas.microsoft.com/office/drawing/2014/main" id="{4EBABCB8-10C9-48F7-A0CB-544A0D6F92A6}"/>
              </a:ext>
            </a:extLst>
          </p:cNvPr>
          <p:cNvSpPr txBox="1"/>
          <p:nvPr/>
        </p:nvSpPr>
        <p:spPr>
          <a:xfrm>
            <a:off x="1346251" y="4737898"/>
            <a:ext cx="2025147" cy="369332"/>
          </a:xfrm>
          <a:prstGeom prst="rect">
            <a:avLst/>
          </a:prstGeom>
          <a:noFill/>
        </p:spPr>
        <p:txBody>
          <a:bodyPr wrap="square" rtlCol="0">
            <a:spAutoFit/>
          </a:bodyPr>
          <a:lstStyle/>
          <a:p>
            <a:r>
              <a:rPr lang="zh-CN" altLang="en-US" sz="1800" dirty="0">
                <a:solidFill>
                  <a:srgbClr val="FF0000"/>
                </a:solidFill>
                <a:ea typeface="黑体" panose="02010609060101010101" pitchFamily="49" charset="-122"/>
                <a:cs typeface="Arial" panose="020B0604020202020204" pitchFamily="34" charset="0"/>
              </a:rPr>
              <a:t>模拟电子能量分辨</a:t>
            </a:r>
          </a:p>
        </p:txBody>
      </p:sp>
      <p:sp>
        <p:nvSpPr>
          <p:cNvPr id="8" name="文本框 7">
            <a:extLst>
              <a:ext uri="{FF2B5EF4-FFF2-40B4-BE49-F238E27FC236}">
                <a16:creationId xmlns:a16="http://schemas.microsoft.com/office/drawing/2014/main" id="{344CA162-BB16-4F04-8A61-DDB1F0AD40E5}"/>
              </a:ext>
            </a:extLst>
          </p:cNvPr>
          <p:cNvSpPr txBox="1"/>
          <p:nvPr/>
        </p:nvSpPr>
        <p:spPr>
          <a:xfrm>
            <a:off x="5436096" y="4240292"/>
            <a:ext cx="2448272" cy="369332"/>
          </a:xfrm>
          <a:prstGeom prst="rect">
            <a:avLst/>
          </a:prstGeom>
          <a:noFill/>
        </p:spPr>
        <p:txBody>
          <a:bodyPr wrap="square" rtlCol="0">
            <a:spAutoFit/>
          </a:bodyPr>
          <a:lstStyle/>
          <a:p>
            <a:r>
              <a:rPr lang="zh-CN" altLang="en-US" sz="1800" dirty="0">
                <a:solidFill>
                  <a:srgbClr val="FF0000"/>
                </a:solidFill>
                <a:ea typeface="黑体" panose="02010609060101010101" pitchFamily="49" charset="-122"/>
                <a:cs typeface="Arial" panose="020B0604020202020204" pitchFamily="34" charset="0"/>
              </a:rPr>
              <a:t>模拟质子能量分辨</a:t>
            </a:r>
          </a:p>
        </p:txBody>
      </p:sp>
      <p:pic>
        <p:nvPicPr>
          <p:cNvPr id="13317" name="图片 24">
            <a:extLst>
              <a:ext uri="{FF2B5EF4-FFF2-40B4-BE49-F238E27FC236}">
                <a16:creationId xmlns:a16="http://schemas.microsoft.com/office/drawing/2014/main" id="{07A0C7C1-57A5-4ED7-B483-D2A112555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612" y="710429"/>
            <a:ext cx="3816424" cy="210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EC97F3AB-2C4A-4D50-AC39-5E1D1B500377}"/>
              </a:ext>
            </a:extLst>
          </p:cNvPr>
          <p:cNvPicPr>
            <a:picLocks noChangeAspect="1"/>
          </p:cNvPicPr>
          <p:nvPr/>
        </p:nvPicPr>
        <p:blipFill rotWithShape="1">
          <a:blip r:embed="rId5"/>
          <a:srcRect l="4755" t="18540" r="4907"/>
          <a:stretch/>
        </p:blipFill>
        <p:spPr>
          <a:xfrm>
            <a:off x="4968044" y="799812"/>
            <a:ext cx="3384376" cy="1976524"/>
          </a:xfrm>
          <a:prstGeom prst="rect">
            <a:avLst/>
          </a:prstGeom>
        </p:spPr>
      </p:pic>
      <p:sp>
        <p:nvSpPr>
          <p:cNvPr id="13" name="文本框 12">
            <a:extLst>
              <a:ext uri="{FF2B5EF4-FFF2-40B4-BE49-F238E27FC236}">
                <a16:creationId xmlns:a16="http://schemas.microsoft.com/office/drawing/2014/main" id="{ED4E5876-BAB4-4E00-AF3A-58EC89E61A7D}"/>
              </a:ext>
            </a:extLst>
          </p:cNvPr>
          <p:cNvSpPr txBox="1"/>
          <p:nvPr/>
        </p:nvSpPr>
        <p:spPr>
          <a:xfrm>
            <a:off x="710765" y="2772845"/>
            <a:ext cx="3579828" cy="584775"/>
          </a:xfrm>
          <a:prstGeom prst="rect">
            <a:avLst/>
          </a:prstGeom>
          <a:noFill/>
        </p:spPr>
        <p:txBody>
          <a:bodyPr wrap="square">
            <a:spAutoFit/>
          </a:bodyPr>
          <a:lstStyle/>
          <a:p>
            <a:r>
              <a:rPr lang="zh-CN" altLang="zh-CN" sz="1600" dirty="0">
                <a:ea typeface="黑体" panose="02010609060101010101" pitchFamily="49" charset="-122"/>
                <a:cs typeface="Arial" panose="020B0604020202020204" pitchFamily="34" charset="0"/>
              </a:rPr>
              <a:t>不同闪烁体材料在不同厚度下对应</a:t>
            </a:r>
            <a:endParaRPr lang="en-US" altLang="zh-CN" sz="1600" dirty="0">
              <a:ea typeface="黑体" panose="02010609060101010101" pitchFamily="49" charset="-122"/>
              <a:cs typeface="Arial" panose="020B0604020202020204" pitchFamily="34" charset="0"/>
            </a:endParaRPr>
          </a:p>
          <a:p>
            <a:r>
              <a:rPr lang="zh-CN" altLang="zh-CN" sz="1600" dirty="0">
                <a:ea typeface="黑体" panose="02010609060101010101" pitchFamily="49" charset="-122"/>
                <a:cs typeface="Arial" panose="020B0604020202020204" pitchFamily="34" charset="0"/>
              </a:rPr>
              <a:t>的接收度和质子能量分辨关系</a:t>
            </a:r>
            <a:endParaRPr lang="zh-CN" altLang="en-US" sz="1600" dirty="0">
              <a:ea typeface="黑体" panose="02010609060101010101" pitchFamily="49" charset="-122"/>
              <a:cs typeface="Arial" panose="020B0604020202020204" pitchFamily="34" charset="0"/>
            </a:endParaRPr>
          </a:p>
        </p:txBody>
      </p:sp>
      <p:sp>
        <p:nvSpPr>
          <p:cNvPr id="15" name="文本框 14">
            <a:extLst>
              <a:ext uri="{FF2B5EF4-FFF2-40B4-BE49-F238E27FC236}">
                <a16:creationId xmlns:a16="http://schemas.microsoft.com/office/drawing/2014/main" id="{F1EC9005-0605-41A2-8588-6E9A5302B549}"/>
              </a:ext>
            </a:extLst>
          </p:cNvPr>
          <p:cNvSpPr txBox="1"/>
          <p:nvPr/>
        </p:nvSpPr>
        <p:spPr>
          <a:xfrm>
            <a:off x="5108420" y="2715568"/>
            <a:ext cx="3464354" cy="584775"/>
          </a:xfrm>
          <a:prstGeom prst="rect">
            <a:avLst/>
          </a:prstGeom>
          <a:noFill/>
        </p:spPr>
        <p:txBody>
          <a:bodyPr wrap="square">
            <a:spAutoFit/>
          </a:bodyPr>
          <a:lstStyle/>
          <a:p>
            <a:r>
              <a:rPr lang="zh-CN" altLang="en-US" sz="1600" dirty="0">
                <a:ea typeface="黑体" panose="02010609060101010101" pitchFamily="49" charset="-122"/>
                <a:cs typeface="Arial" panose="020B0604020202020204" pitchFamily="34" charset="0"/>
              </a:rPr>
              <a:t>在保持</a:t>
            </a:r>
            <a:r>
              <a:rPr lang="en-US" altLang="zh-CN" sz="1600" dirty="0">
                <a:ea typeface="黑体" panose="02010609060101010101" pitchFamily="49" charset="-122"/>
                <a:cs typeface="Arial" panose="020B0604020202020204" pitchFamily="34" charset="0"/>
              </a:rPr>
              <a:t>90%</a:t>
            </a:r>
            <a:r>
              <a:rPr lang="zh-CN" altLang="en-US" sz="1600" dirty="0">
                <a:ea typeface="黑体" panose="02010609060101010101" pitchFamily="49" charset="-122"/>
                <a:cs typeface="Arial" panose="020B0604020202020204" pitchFamily="34" charset="0"/>
              </a:rPr>
              <a:t>电子信号效率的情况下</a:t>
            </a:r>
            <a:endParaRPr lang="en-US" altLang="zh-CN" sz="1600" dirty="0">
              <a:ea typeface="黑体" panose="02010609060101010101" pitchFamily="49" charset="-122"/>
              <a:cs typeface="Arial" panose="020B0604020202020204" pitchFamily="34" charset="0"/>
            </a:endParaRPr>
          </a:p>
          <a:p>
            <a:r>
              <a:rPr lang="zh-CN" altLang="en-US" sz="1600" dirty="0">
                <a:ea typeface="黑体" panose="02010609060101010101" pitchFamily="49" charset="-122"/>
                <a:cs typeface="Arial" panose="020B0604020202020204" pitchFamily="34" charset="0"/>
              </a:rPr>
              <a:t>质子的本底排斥率达到</a:t>
            </a:r>
            <a:r>
              <a:rPr lang="en-US" altLang="zh-CN" sz="1600" dirty="0">
                <a:ea typeface="黑体" panose="02010609060101010101" pitchFamily="49" charset="-122"/>
                <a:cs typeface="Arial" panose="020B0604020202020204" pitchFamily="34" charset="0"/>
              </a:rPr>
              <a:t>0.999995</a:t>
            </a:r>
            <a:endParaRPr lang="zh-CN" altLang="en-US" sz="1600" dirty="0">
              <a:ea typeface="黑体" panose="02010609060101010101" pitchFamily="49" charset="-122"/>
              <a:cs typeface="Arial" panose="020B0604020202020204" pitchFamily="34" charset="0"/>
            </a:endParaRPr>
          </a:p>
        </p:txBody>
      </p:sp>
      <p:sp>
        <p:nvSpPr>
          <p:cNvPr id="17" name="文本框 16">
            <a:extLst>
              <a:ext uri="{FF2B5EF4-FFF2-40B4-BE49-F238E27FC236}">
                <a16:creationId xmlns:a16="http://schemas.microsoft.com/office/drawing/2014/main" id="{E492228A-29F6-4ACF-843E-E784670A6CA4}"/>
              </a:ext>
            </a:extLst>
          </p:cNvPr>
          <p:cNvSpPr txBox="1"/>
          <p:nvPr/>
        </p:nvSpPr>
        <p:spPr>
          <a:xfrm>
            <a:off x="4148824" y="5992016"/>
            <a:ext cx="4614530" cy="830997"/>
          </a:xfrm>
          <a:prstGeom prst="rect">
            <a:avLst/>
          </a:prstGeom>
          <a:noFill/>
        </p:spPr>
        <p:txBody>
          <a:bodyPr wrap="square">
            <a:spAutoFit/>
          </a:bodyPr>
          <a:lstStyle/>
          <a:p>
            <a:r>
              <a:rPr lang="zh-CN" altLang="en-US" sz="1600" dirty="0">
                <a:ea typeface="黑体" panose="02010609060101010101" pitchFamily="49" charset="-122"/>
                <a:cs typeface="Arial" panose="020B0604020202020204" pitchFamily="34" charset="0"/>
              </a:rPr>
              <a:t>对</a:t>
            </a:r>
            <a:r>
              <a:rPr lang="en-US" altLang="zh-CN" sz="1600" dirty="0">
                <a:ea typeface="黑体" panose="02010609060101010101" pitchFamily="49" charset="-122"/>
                <a:cs typeface="Arial" panose="020B0604020202020204" pitchFamily="34" charset="0"/>
              </a:rPr>
              <a:t>1TeV</a:t>
            </a:r>
            <a:r>
              <a:rPr lang="zh-CN" altLang="en-US" sz="1600" dirty="0">
                <a:ea typeface="黑体" panose="02010609060101010101" pitchFamily="49" charset="-122"/>
                <a:cs typeface="Arial" panose="020B0604020202020204" pitchFamily="34" charset="0"/>
              </a:rPr>
              <a:t>以上的质⼦，</a:t>
            </a:r>
            <a:r>
              <a:rPr lang="en-US" altLang="zh-CN" sz="1600" dirty="0">
                <a:ea typeface="黑体" panose="02010609060101010101" pitchFamily="49" charset="-122"/>
                <a:cs typeface="Arial" panose="020B0604020202020204" pitchFamily="34" charset="0"/>
              </a:rPr>
              <a:t>CALO</a:t>
            </a:r>
            <a:r>
              <a:rPr lang="zh-CN" altLang="en-US" sz="1600" dirty="0">
                <a:ea typeface="黑体" panose="02010609060101010101" pitchFamily="49" charset="-122"/>
                <a:cs typeface="Arial" panose="020B0604020202020204" pitchFamily="34" charset="0"/>
              </a:rPr>
              <a:t>吸收的能量占⼊射能量的</a:t>
            </a:r>
            <a:r>
              <a:rPr lang="en-US" altLang="zh-CN" sz="1600" dirty="0">
                <a:ea typeface="黑体" panose="02010609060101010101" pitchFamily="49" charset="-122"/>
                <a:cs typeface="Arial" panose="020B0604020202020204" pitchFamily="34" charset="0"/>
              </a:rPr>
              <a:t>57%</a:t>
            </a:r>
            <a:r>
              <a:rPr lang="zh-CN" altLang="en-US" sz="1600" dirty="0">
                <a:ea typeface="黑体" panose="02010609060101010101" pitchFamily="49" charset="-122"/>
                <a:cs typeface="Arial" panose="020B0604020202020204" pitchFamily="34" charset="0"/>
              </a:rPr>
              <a:t>左右。</a:t>
            </a:r>
            <a:r>
              <a:rPr lang="en-US" altLang="zh-CN" sz="1600" dirty="0">
                <a:ea typeface="黑体" panose="02010609060101010101" pitchFamily="49" charset="-122"/>
                <a:cs typeface="Arial" panose="020B0604020202020204" pitchFamily="34" charset="0"/>
              </a:rPr>
              <a:t>3 </a:t>
            </a:r>
            <a:r>
              <a:rPr lang="zh-CN" altLang="en-US" sz="1600" dirty="0">
                <a:ea typeface="黑体" panose="02010609060101010101" pitchFamily="49" charset="-122"/>
                <a:cs typeface="Arial" panose="020B0604020202020204" pitchFamily="34" charset="0"/>
              </a:rPr>
              <a:t>个核作用长度能确保对</a:t>
            </a:r>
            <a:r>
              <a:rPr lang="en-US" altLang="zh-CN" sz="1600" dirty="0">
                <a:ea typeface="黑体" panose="02010609060101010101" pitchFamily="49" charset="-122"/>
                <a:cs typeface="Arial" panose="020B0604020202020204" pitchFamily="34" charset="0"/>
              </a:rPr>
              <a:t>100GeV</a:t>
            </a:r>
            <a:r>
              <a:rPr lang="zh-CN" altLang="en-US" sz="1600" dirty="0">
                <a:ea typeface="黑体" panose="02010609060101010101" pitchFamily="49" charset="-122"/>
                <a:cs typeface="Arial" panose="020B0604020202020204" pitchFamily="34" charset="0"/>
              </a:rPr>
              <a:t>到</a:t>
            </a:r>
            <a:r>
              <a:rPr lang="en-US" altLang="zh-CN" sz="1600" dirty="0">
                <a:ea typeface="黑体" panose="02010609060101010101" pitchFamily="49" charset="-122"/>
                <a:cs typeface="Arial" panose="020B0604020202020204" pitchFamily="34" charset="0"/>
              </a:rPr>
              <a:t>1PeV</a:t>
            </a:r>
            <a:r>
              <a:rPr lang="zh-CN" altLang="en-US" sz="1600" dirty="0">
                <a:ea typeface="黑体" panose="02010609060101010101" pitchFamily="49" charset="-122"/>
                <a:cs typeface="Arial" panose="020B0604020202020204" pitchFamily="34" charset="0"/>
              </a:rPr>
              <a:t>质子的能量分辨率在</a:t>
            </a:r>
            <a:r>
              <a:rPr lang="en-US" altLang="zh-CN" sz="1600" dirty="0">
                <a:ea typeface="黑体" panose="02010609060101010101" pitchFamily="49" charset="-122"/>
                <a:cs typeface="Arial" panose="020B0604020202020204" pitchFamily="34" charset="0"/>
              </a:rPr>
              <a:t>20%</a:t>
            </a:r>
            <a:r>
              <a:rPr lang="zh-CN" altLang="en-US" sz="1600" dirty="0">
                <a:ea typeface="黑体" panose="02010609060101010101" pitchFamily="49" charset="-122"/>
                <a:cs typeface="Arial" panose="020B0604020202020204" pitchFamily="34" charset="0"/>
              </a:rPr>
              <a:t>左右</a:t>
            </a:r>
          </a:p>
        </p:txBody>
      </p:sp>
    </p:spTree>
    <p:extLst>
      <p:ext uri="{BB962C8B-B14F-4D97-AF65-F5344CB8AC3E}">
        <p14:creationId xmlns:p14="http://schemas.microsoft.com/office/powerpoint/2010/main" val="1658520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图片 1" descr="1664327942593">
            <a:extLst>
              <a:ext uri="{FF2B5EF4-FFF2-40B4-BE49-F238E27FC236}">
                <a16:creationId xmlns:a16="http://schemas.microsoft.com/office/drawing/2014/main" id="{C63D7FE6-FBE3-47E8-ADBA-6946795C8B5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48" r="9236" b="2180"/>
          <a:stretch/>
        </p:blipFill>
        <p:spPr bwMode="auto">
          <a:xfrm>
            <a:off x="1992782" y="5178089"/>
            <a:ext cx="1667543" cy="129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a:extLst>
              <a:ext uri="{FF2B5EF4-FFF2-40B4-BE49-F238E27FC236}">
                <a16:creationId xmlns:a16="http://schemas.microsoft.com/office/drawing/2014/main" id="{1A7170C4-9099-4CC9-AE85-C3828F0A6952}"/>
              </a:ext>
            </a:extLst>
          </p:cNvPr>
          <p:cNvPicPr>
            <a:picLocks noChangeAspect="1" noChangeArrowheads="1"/>
          </p:cNvPicPr>
          <p:nvPr>
            <p:custDataLst>
              <p:tags r:id="rId1"/>
            </p:custDataLst>
          </p:nvPr>
        </p:nvPicPr>
        <p:blipFill rotWithShape="1">
          <a:blip r:embed="rId5" cstate="print"/>
          <a:srcRect r="13638"/>
          <a:stretch/>
        </p:blipFill>
        <p:spPr bwMode="auto">
          <a:xfrm>
            <a:off x="1828011" y="3344910"/>
            <a:ext cx="1423983" cy="1613156"/>
          </a:xfrm>
          <a:prstGeom prst="rect">
            <a:avLst/>
          </a:prstGeom>
          <a:noFill/>
          <a:ln w="9525">
            <a:noFill/>
            <a:miter lim="800000"/>
            <a:headEnd/>
            <a:tailEnd/>
          </a:ln>
          <a:effectLst/>
        </p:spPr>
      </p:pic>
      <p:pic>
        <p:nvPicPr>
          <p:cNvPr id="24" name="图片 23">
            <a:extLst>
              <a:ext uri="{FF2B5EF4-FFF2-40B4-BE49-F238E27FC236}">
                <a16:creationId xmlns:a16="http://schemas.microsoft.com/office/drawing/2014/main" id="{15E61DBD-3265-4DA6-A876-7550EC31452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413" t="21134" r="17813" b="16714"/>
          <a:stretch/>
        </p:blipFill>
        <p:spPr>
          <a:xfrm>
            <a:off x="510648" y="3355987"/>
            <a:ext cx="1272852" cy="1603070"/>
          </a:xfrm>
          <a:prstGeom prst="rect">
            <a:avLst/>
          </a:prstGeom>
        </p:spPr>
      </p:pic>
      <p:pic>
        <p:nvPicPr>
          <p:cNvPr id="26" name="图片 25">
            <a:extLst>
              <a:ext uri="{FF2B5EF4-FFF2-40B4-BE49-F238E27FC236}">
                <a16:creationId xmlns:a16="http://schemas.microsoft.com/office/drawing/2014/main" id="{3E761297-634D-418B-92A0-D3E4001BF97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556" b="23152"/>
          <a:stretch/>
        </p:blipFill>
        <p:spPr>
          <a:xfrm>
            <a:off x="3434563" y="3354995"/>
            <a:ext cx="1483196" cy="1603071"/>
          </a:xfrm>
          <a:prstGeom prst="rect">
            <a:avLst/>
          </a:prstGeom>
        </p:spPr>
      </p:pic>
      <p:pic>
        <p:nvPicPr>
          <p:cNvPr id="5" name="图片 4"/>
          <p:cNvPicPr>
            <a:picLocks noChangeAspect="1"/>
          </p:cNvPicPr>
          <p:nvPr/>
        </p:nvPicPr>
        <p:blipFill>
          <a:blip r:embed="rId8"/>
          <a:stretch>
            <a:fillRect/>
          </a:stretch>
        </p:blipFill>
        <p:spPr>
          <a:xfrm>
            <a:off x="3662441" y="5128691"/>
            <a:ext cx="1755409" cy="1294847"/>
          </a:xfrm>
          <a:prstGeom prst="rect">
            <a:avLst/>
          </a:prstGeom>
        </p:spPr>
      </p:pic>
      <p:pic>
        <p:nvPicPr>
          <p:cNvPr id="25" name="图片 24">
            <a:extLst>
              <a:ext uri="{FF2B5EF4-FFF2-40B4-BE49-F238E27FC236}">
                <a16:creationId xmlns:a16="http://schemas.microsoft.com/office/drawing/2014/main" id="{3B0E4218-FB72-4B92-86FC-823254FB3A8A}"/>
              </a:ext>
            </a:extLst>
          </p:cNvPr>
          <p:cNvPicPr>
            <a:picLocks noChangeAspect="1"/>
          </p:cNvPicPr>
          <p:nvPr/>
        </p:nvPicPr>
        <p:blipFill>
          <a:blip r:embed="rId9"/>
          <a:stretch>
            <a:fillRect/>
          </a:stretch>
        </p:blipFill>
        <p:spPr>
          <a:xfrm>
            <a:off x="183940" y="5113991"/>
            <a:ext cx="1951665" cy="1343312"/>
          </a:xfrm>
          <a:prstGeom prst="rect">
            <a:avLst/>
          </a:prstGeom>
        </p:spPr>
      </p:pic>
      <p:pic>
        <p:nvPicPr>
          <p:cNvPr id="17" name="图片 16">
            <a:extLst>
              <a:ext uri="{FF2B5EF4-FFF2-40B4-BE49-F238E27FC236}">
                <a16:creationId xmlns:a16="http://schemas.microsoft.com/office/drawing/2014/main" id="{1917986E-BAFF-49A6-BC22-A77EED4E82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8528" y="870254"/>
            <a:ext cx="3834426" cy="2169642"/>
          </a:xfrm>
          <a:prstGeom prst="rect">
            <a:avLst/>
          </a:prstGeom>
        </p:spPr>
      </p:pic>
      <p:sp>
        <p:nvSpPr>
          <p:cNvPr id="3" name="内容占位符 2"/>
          <p:cNvSpPr>
            <a:spLocks noGrp="1"/>
          </p:cNvSpPr>
          <p:nvPr>
            <p:ph idx="1"/>
          </p:nvPr>
        </p:nvSpPr>
        <p:spPr>
          <a:xfrm>
            <a:off x="311046" y="715811"/>
            <a:ext cx="8458200" cy="4159374"/>
          </a:xfrm>
        </p:spPr>
        <p:txBody>
          <a:bodyPr/>
          <a:lstStyle/>
          <a:p>
            <a:r>
              <a:rPr lang="zh-CN" altLang="en-US" sz="1800" dirty="0">
                <a:solidFill>
                  <a:srgbClr val="FF0000"/>
                </a:solidFill>
              </a:rPr>
              <a:t>晶体信号幅度测量</a:t>
            </a:r>
            <a:endParaRPr lang="en-US" altLang="zh-CN" sz="1800" dirty="0">
              <a:solidFill>
                <a:srgbClr val="FF0000"/>
              </a:solidFill>
            </a:endParaRPr>
          </a:p>
          <a:p>
            <a:pPr lvl="1"/>
            <a:r>
              <a:rPr lang="zh-CN" altLang="en-US" sz="1500" dirty="0"/>
              <a:t>总动态范围一千万倍（分高中低量程实现）</a:t>
            </a:r>
            <a:endParaRPr lang="en-US" altLang="zh-CN" sz="1500" dirty="0"/>
          </a:p>
          <a:p>
            <a:pPr lvl="1"/>
            <a:r>
              <a:rPr lang="zh-CN" altLang="en-US" sz="1500" dirty="0"/>
              <a:t>帧频大于</a:t>
            </a:r>
            <a:r>
              <a:rPr lang="en-US" altLang="zh-CN" sz="1500" dirty="0"/>
              <a:t>800fps</a:t>
            </a:r>
            <a:r>
              <a:rPr lang="zh-CN" altLang="en-US" sz="1500" dirty="0"/>
              <a:t>（超大像素、</a:t>
            </a:r>
            <a:r>
              <a:rPr lang="en-US" altLang="zh-CN" sz="1500" dirty="0"/>
              <a:t>GR</a:t>
            </a:r>
            <a:r>
              <a:rPr lang="zh-CN" altLang="en-US" sz="1500" dirty="0"/>
              <a:t>模式大动态）</a:t>
            </a:r>
            <a:endParaRPr lang="en-US" altLang="zh-CN" sz="1500" dirty="0"/>
          </a:p>
          <a:p>
            <a:r>
              <a:rPr lang="zh-CN" altLang="en-US" sz="1800" dirty="0"/>
              <a:t>增强相机特点</a:t>
            </a:r>
            <a:endParaRPr lang="en-US" altLang="zh-CN" sz="1800" dirty="0"/>
          </a:p>
          <a:p>
            <a:pPr lvl="1"/>
            <a:r>
              <a:rPr lang="zh-CN" altLang="en-US" sz="1500" dirty="0"/>
              <a:t>低阻抗</a:t>
            </a:r>
            <a:r>
              <a:rPr lang="en-US" altLang="zh-CN" sz="1500" dirty="0"/>
              <a:t>ALD</a:t>
            </a:r>
            <a:r>
              <a:rPr lang="zh-CN" altLang="en-US" sz="1500" dirty="0"/>
              <a:t>微通道板</a:t>
            </a:r>
            <a:r>
              <a:rPr lang="en-US" altLang="zh-CN" sz="1500" dirty="0"/>
              <a:t>-&gt;</a:t>
            </a:r>
            <a:r>
              <a:rPr lang="zh-CN" altLang="en-US" sz="1500" dirty="0"/>
              <a:t>大动态</a:t>
            </a:r>
            <a:endParaRPr lang="en-US" altLang="zh-CN" sz="1500" dirty="0"/>
          </a:p>
          <a:p>
            <a:pPr lvl="1"/>
            <a:r>
              <a:rPr lang="zh-CN" altLang="en-US" sz="1500" dirty="0"/>
              <a:t>全局复位</a:t>
            </a:r>
            <a:r>
              <a:rPr lang="en-US" altLang="zh-CN" sz="1500" dirty="0"/>
              <a:t>-&gt;</a:t>
            </a:r>
            <a:r>
              <a:rPr lang="zh-CN" altLang="en-US" sz="1500" dirty="0"/>
              <a:t>低噪声高帧频</a:t>
            </a:r>
            <a:endParaRPr lang="en-US" altLang="zh-CN" sz="1500" dirty="0"/>
          </a:p>
          <a:p>
            <a:pPr lvl="1"/>
            <a:r>
              <a:rPr lang="zh-CN" altLang="en-US" sz="1500" dirty="0"/>
              <a:t>大像素</a:t>
            </a:r>
            <a:r>
              <a:rPr lang="en-US" altLang="zh-CN" sz="1500" dirty="0"/>
              <a:t>ROI</a:t>
            </a:r>
            <a:r>
              <a:rPr lang="zh-CN" altLang="en-US" sz="1500" dirty="0"/>
              <a:t>读出</a:t>
            </a:r>
            <a:r>
              <a:rPr lang="en-US" altLang="zh-CN" sz="1500" dirty="0"/>
              <a:t>-&gt;</a:t>
            </a:r>
            <a:r>
              <a:rPr lang="zh-CN" altLang="en-US" sz="1500" dirty="0"/>
              <a:t>大动态高帧频</a:t>
            </a:r>
            <a:endParaRPr lang="en-US" altLang="zh-CN" sz="1500" dirty="0"/>
          </a:p>
          <a:p>
            <a:pPr lvl="1"/>
            <a:r>
              <a:rPr lang="zh-CN" altLang="en-US" sz="1500" dirty="0"/>
              <a:t>单根光纤匹配数十个像素</a:t>
            </a:r>
            <a:endParaRPr lang="en-US" altLang="zh-CN" sz="1500" dirty="0"/>
          </a:p>
          <a:p>
            <a:pPr lvl="1"/>
            <a:r>
              <a:rPr lang="zh-CN" altLang="en-US" sz="1500" dirty="0"/>
              <a:t>利用光斑轮廓扩展动态范围</a:t>
            </a:r>
          </a:p>
        </p:txBody>
      </p:sp>
      <p:sp>
        <p:nvSpPr>
          <p:cNvPr id="2" name="标题 1"/>
          <p:cNvSpPr>
            <a:spLocks noGrp="1"/>
          </p:cNvSpPr>
          <p:nvPr>
            <p:ph type="title"/>
          </p:nvPr>
        </p:nvSpPr>
        <p:spPr>
          <a:xfrm>
            <a:off x="0" y="26061"/>
            <a:ext cx="9144000" cy="519522"/>
          </a:xfrm>
        </p:spPr>
        <p:txBody>
          <a:bodyPr>
            <a:noAutofit/>
          </a:bodyPr>
          <a:lstStyle/>
          <a:p>
            <a:r>
              <a:rPr lang="zh-CN" altLang="en-US" b="1" dirty="0">
                <a:latin typeface="+mj-ea"/>
              </a:rPr>
              <a:t>量能器</a:t>
            </a:r>
            <a:r>
              <a:rPr lang="en-US" altLang="zh-CN" b="1" dirty="0">
                <a:latin typeface="+mj-ea"/>
              </a:rPr>
              <a:t>-</a:t>
            </a:r>
            <a:r>
              <a:rPr lang="zh-CN" altLang="en-US" b="1" dirty="0">
                <a:latin typeface="+mj-ea"/>
              </a:rPr>
              <a:t>增强相机</a:t>
            </a:r>
          </a:p>
        </p:txBody>
      </p:sp>
      <p:sp>
        <p:nvSpPr>
          <p:cNvPr id="13" name="文本框 12"/>
          <p:cNvSpPr txBox="1"/>
          <p:nvPr/>
        </p:nvSpPr>
        <p:spPr>
          <a:xfrm>
            <a:off x="4025464" y="5614531"/>
            <a:ext cx="1146468" cy="323165"/>
          </a:xfrm>
          <a:prstGeom prst="rect">
            <a:avLst/>
          </a:prstGeom>
          <a:noFill/>
        </p:spPr>
        <p:txBody>
          <a:bodyPr wrap="none" rtlCol="0">
            <a:spAutoFit/>
          </a:bodyPr>
          <a:lstStyle/>
          <a:p>
            <a:r>
              <a:rPr lang="en-US" altLang="zh-CN" sz="1500" dirty="0">
                <a:solidFill>
                  <a:srgbClr val="FF0000"/>
                </a:solidFill>
                <a:latin typeface="Arial" panose="020B0604020202020204" pitchFamily="34" charset="0"/>
                <a:ea typeface="黑体" panose="02010609060101010101" pitchFamily="49" charset="-122"/>
                <a:cs typeface="Arial" panose="020B0604020202020204" pitchFamily="34" charset="0"/>
              </a:rPr>
              <a:t>CMOS</a:t>
            </a:r>
            <a:r>
              <a:rPr lang="zh-CN" altLang="en-US" sz="1500" dirty="0">
                <a:solidFill>
                  <a:srgbClr val="FF0000"/>
                </a:solidFill>
                <a:latin typeface="Arial" panose="020B0604020202020204" pitchFamily="34" charset="0"/>
                <a:ea typeface="黑体" panose="02010609060101010101" pitchFamily="49" charset="-122"/>
                <a:cs typeface="Arial" panose="020B0604020202020204" pitchFamily="34" charset="0"/>
              </a:rPr>
              <a:t>图像</a:t>
            </a:r>
            <a:endParaRPr lang="en-US" altLang="zh-CN" sz="15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sp>
        <p:nvSpPr>
          <p:cNvPr id="21" name="文本框 20"/>
          <p:cNvSpPr txBox="1"/>
          <p:nvPr/>
        </p:nvSpPr>
        <p:spPr>
          <a:xfrm>
            <a:off x="6258278" y="608367"/>
            <a:ext cx="1980029" cy="369332"/>
          </a:xfrm>
          <a:prstGeom prst="rect">
            <a:avLst/>
          </a:prstGeom>
          <a:noFill/>
        </p:spPr>
        <p:txBody>
          <a:bodyPr wrap="none" rtlCol="0">
            <a:spAutoFit/>
          </a:bodyPr>
          <a:lstStyle/>
          <a:p>
            <a:r>
              <a:rPr lang="en-US" altLang="zh-CN" sz="1800" dirty="0" err="1">
                <a:solidFill>
                  <a:srgbClr val="FF0000"/>
                </a:solidFill>
                <a:latin typeface="Arial" panose="020B0604020202020204" pitchFamily="34" charset="0"/>
                <a:ea typeface="黑体" panose="02010609060101010101" pitchFamily="49" charset="-122"/>
                <a:cs typeface="Arial" panose="020B0604020202020204" pitchFamily="34" charset="0"/>
              </a:rPr>
              <a:t>IsCMOS</a:t>
            </a:r>
            <a:r>
              <a:rPr lang="zh-CN" altLang="en-US" sz="1800" dirty="0">
                <a:solidFill>
                  <a:srgbClr val="FF0000"/>
                </a:solidFill>
                <a:latin typeface="Arial" panose="020B0604020202020204" pitchFamily="34" charset="0"/>
                <a:ea typeface="黑体" panose="02010609060101010101" pitchFamily="49" charset="-122"/>
                <a:cs typeface="Arial" panose="020B0604020202020204" pitchFamily="34" charset="0"/>
              </a:rPr>
              <a:t>增强相机</a:t>
            </a:r>
            <a:endParaRPr lang="en-US" altLang="zh-CN" sz="18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sp>
        <p:nvSpPr>
          <p:cNvPr id="18" name="文本框 17">
            <a:extLst>
              <a:ext uri="{FF2B5EF4-FFF2-40B4-BE49-F238E27FC236}">
                <a16:creationId xmlns:a16="http://schemas.microsoft.com/office/drawing/2014/main" id="{30C2A791-EC13-48F7-87FD-052E99DBCB01}"/>
              </a:ext>
            </a:extLst>
          </p:cNvPr>
          <p:cNvSpPr txBox="1"/>
          <p:nvPr/>
        </p:nvSpPr>
        <p:spPr>
          <a:xfrm>
            <a:off x="455990" y="4582634"/>
            <a:ext cx="2673890" cy="323165"/>
          </a:xfrm>
          <a:prstGeom prst="rect">
            <a:avLst/>
          </a:prstGeom>
          <a:noFill/>
        </p:spPr>
        <p:txBody>
          <a:bodyPr wrap="square" rtlCol="0">
            <a:spAutoFit/>
          </a:bodyPr>
          <a:lstStyle/>
          <a:p>
            <a:r>
              <a:rPr lang="zh-CN" altLang="en-US" sz="1500" dirty="0">
                <a:solidFill>
                  <a:srgbClr val="FF0000"/>
                </a:solidFill>
                <a:latin typeface="Arial" panose="020B0604020202020204" pitchFamily="34" charset="0"/>
                <a:ea typeface="黑体" panose="02010609060101010101" pitchFamily="49" charset="-122"/>
                <a:cs typeface="Arial" panose="020B0604020202020204" pitchFamily="34" charset="0"/>
              </a:rPr>
              <a:t>国内研制特种像增强器、相机</a:t>
            </a:r>
            <a:endParaRPr lang="en-US" altLang="zh-CN" sz="15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sp>
        <p:nvSpPr>
          <p:cNvPr id="20" name="文本框 19">
            <a:extLst>
              <a:ext uri="{FF2B5EF4-FFF2-40B4-BE49-F238E27FC236}">
                <a16:creationId xmlns:a16="http://schemas.microsoft.com/office/drawing/2014/main" id="{C2E3CEED-48E3-4BE9-9AB1-7DD857B4BDA1}"/>
              </a:ext>
            </a:extLst>
          </p:cNvPr>
          <p:cNvSpPr txBox="1"/>
          <p:nvPr/>
        </p:nvSpPr>
        <p:spPr>
          <a:xfrm>
            <a:off x="3246663" y="4505368"/>
            <a:ext cx="2012415" cy="323165"/>
          </a:xfrm>
          <a:prstGeom prst="rect">
            <a:avLst/>
          </a:prstGeom>
          <a:noFill/>
        </p:spPr>
        <p:txBody>
          <a:bodyPr wrap="square" rtlCol="0">
            <a:spAutoFit/>
          </a:bodyPr>
          <a:lstStyle/>
          <a:p>
            <a:r>
              <a:rPr lang="zh-CN" altLang="en-US" sz="1500" dirty="0">
                <a:solidFill>
                  <a:srgbClr val="FF0000"/>
                </a:solidFill>
                <a:latin typeface="Arial" panose="020B0604020202020204" pitchFamily="34" charset="0"/>
                <a:ea typeface="黑体" panose="02010609060101010101" pitchFamily="49" charset="-122"/>
                <a:cs typeface="Arial" panose="020B0604020202020204" pitchFamily="34" charset="0"/>
              </a:rPr>
              <a:t>国内定制</a:t>
            </a:r>
            <a:r>
              <a:rPr lang="en-US" altLang="zh-CN" sz="1500" dirty="0" err="1">
                <a:solidFill>
                  <a:srgbClr val="FF0000"/>
                </a:solidFill>
                <a:latin typeface="Arial" panose="020B0604020202020204" pitchFamily="34" charset="0"/>
                <a:ea typeface="黑体" panose="02010609060101010101" pitchFamily="49" charset="-122"/>
                <a:cs typeface="Arial" panose="020B0604020202020204" pitchFamily="34" charset="0"/>
              </a:rPr>
              <a:t>sCMOS</a:t>
            </a:r>
            <a:r>
              <a:rPr lang="zh-CN" altLang="en-US" sz="1500" dirty="0">
                <a:solidFill>
                  <a:srgbClr val="FF0000"/>
                </a:solidFill>
                <a:latin typeface="Arial" panose="020B0604020202020204" pitchFamily="34" charset="0"/>
                <a:ea typeface="黑体" panose="02010609060101010101" pitchFamily="49" charset="-122"/>
                <a:cs typeface="Arial" panose="020B0604020202020204" pitchFamily="34" charset="0"/>
              </a:rPr>
              <a:t>芯片</a:t>
            </a:r>
            <a:endParaRPr lang="en-US" altLang="zh-CN" sz="15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pic>
        <p:nvPicPr>
          <p:cNvPr id="5122" name="图片 1132" descr="增强相机剖面图-1">
            <a:extLst>
              <a:ext uri="{FF2B5EF4-FFF2-40B4-BE49-F238E27FC236}">
                <a16:creationId xmlns:a16="http://schemas.microsoft.com/office/drawing/2014/main" id="{00FAAA4E-A8C9-4B27-B333-7942EEE862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27126" y="3364567"/>
            <a:ext cx="3442334" cy="302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p:cNvSpPr txBox="1"/>
          <p:nvPr/>
        </p:nvSpPr>
        <p:spPr>
          <a:xfrm>
            <a:off x="473180" y="5658571"/>
            <a:ext cx="2472436" cy="323165"/>
          </a:xfrm>
          <a:prstGeom prst="rect">
            <a:avLst/>
          </a:prstGeom>
          <a:noFill/>
        </p:spPr>
        <p:txBody>
          <a:bodyPr wrap="square" rtlCol="0">
            <a:spAutoFit/>
          </a:bodyPr>
          <a:lstStyle/>
          <a:p>
            <a:r>
              <a:rPr lang="zh-CN" altLang="en-US" sz="1500" dirty="0">
                <a:solidFill>
                  <a:srgbClr val="FF0000"/>
                </a:solidFill>
                <a:latin typeface="Arial" panose="020B0604020202020204" pitchFamily="34" charset="0"/>
                <a:ea typeface="黑体" panose="02010609060101010101" pitchFamily="49" charset="-122"/>
                <a:cs typeface="Arial" panose="020B0604020202020204" pitchFamily="34" charset="0"/>
              </a:rPr>
              <a:t>像增强器动态范围、余晖</a:t>
            </a:r>
            <a:endParaRPr lang="en-US" altLang="zh-CN" sz="15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163188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661576"/>
            <a:ext cx="5511610" cy="2839432"/>
          </a:xfrm>
        </p:spPr>
        <p:txBody>
          <a:bodyPr/>
          <a:lstStyle/>
          <a:p>
            <a:r>
              <a:rPr lang="zh-CN" altLang="en-US" sz="1800" dirty="0">
                <a:solidFill>
                  <a:srgbClr val="FF0000"/>
                </a:solidFill>
              </a:rPr>
              <a:t>入射粒子径迹测量</a:t>
            </a:r>
            <a:endParaRPr lang="en-US" altLang="zh-CN" sz="1800" dirty="0">
              <a:solidFill>
                <a:srgbClr val="FF0000"/>
              </a:solidFill>
            </a:endParaRPr>
          </a:p>
          <a:p>
            <a:r>
              <a:rPr lang="zh-CN" altLang="en-US" sz="1800" dirty="0"/>
              <a:t>硅径迹仪特点</a:t>
            </a:r>
            <a:endParaRPr lang="en-US" altLang="zh-CN" sz="1800" dirty="0">
              <a:solidFill>
                <a:srgbClr val="FF0000"/>
              </a:solidFill>
            </a:endParaRPr>
          </a:p>
          <a:p>
            <a:pPr lvl="1"/>
            <a:r>
              <a:rPr lang="en-US" altLang="zh-CN" sz="1500" dirty="0"/>
              <a:t>0.1 deg.@10 GeV</a:t>
            </a:r>
          </a:p>
          <a:p>
            <a:pPr lvl="1"/>
            <a:r>
              <a:rPr lang="zh-CN" altLang="en-US" sz="1500" dirty="0"/>
              <a:t>死时间</a:t>
            </a:r>
            <a:r>
              <a:rPr lang="en-US" altLang="zh-CN" sz="1500" dirty="0"/>
              <a:t>&lt;1ms</a:t>
            </a:r>
          </a:p>
          <a:p>
            <a:pPr lvl="1"/>
            <a:r>
              <a:rPr lang="zh-CN" altLang="zh-CN" sz="1500" dirty="0"/>
              <a:t>每个</a:t>
            </a:r>
            <a:r>
              <a:rPr lang="en-US" altLang="zh-CN" sz="1500" dirty="0"/>
              <a:t>Ladder</a:t>
            </a:r>
            <a:r>
              <a:rPr lang="zh-CN" altLang="zh-CN" sz="1500" dirty="0"/>
              <a:t>包含</a:t>
            </a:r>
            <a:r>
              <a:rPr lang="en-US" altLang="zh-CN" sz="1500" dirty="0"/>
              <a:t>10</a:t>
            </a:r>
            <a:r>
              <a:rPr lang="zh-CN" altLang="zh-CN" sz="1500" dirty="0"/>
              <a:t>片单面硅微条探测单元</a:t>
            </a:r>
            <a:endParaRPr lang="en-US" altLang="zh-CN" sz="1500" dirty="0"/>
          </a:p>
          <a:p>
            <a:pPr marL="457200" lvl="1" indent="0">
              <a:buNone/>
            </a:pPr>
            <a:r>
              <a:rPr lang="en-US" altLang="zh-CN" sz="1500" dirty="0"/>
              <a:t>      </a:t>
            </a:r>
            <a:r>
              <a:rPr lang="zh-CN" altLang="zh-CN" sz="1500" dirty="0"/>
              <a:t>和一个前端电子学板</a:t>
            </a:r>
            <a:endParaRPr lang="en-US" altLang="zh-CN" sz="1500" dirty="0"/>
          </a:p>
          <a:p>
            <a:pPr lvl="1"/>
            <a:r>
              <a:rPr lang="zh-CN" altLang="zh-CN" sz="1500" dirty="0"/>
              <a:t>硅微条探测器单元面积为</a:t>
            </a:r>
            <a:r>
              <a:rPr lang="en-US" altLang="zh-CN" sz="1500" dirty="0"/>
              <a:t>98.0 mm </a:t>
            </a:r>
            <a:r>
              <a:rPr lang="en-US" altLang="zh-CN" sz="1500" dirty="0">
                <a:sym typeface="Symbol" panose="05050102010706020507" pitchFamily="18" charset="2"/>
              </a:rPr>
              <a:t></a:t>
            </a:r>
            <a:r>
              <a:rPr lang="en-US" altLang="zh-CN" sz="1500" dirty="0"/>
              <a:t>98.0 mm</a:t>
            </a:r>
          </a:p>
          <a:p>
            <a:pPr lvl="1"/>
            <a:r>
              <a:rPr lang="zh-CN" altLang="zh-CN" sz="1500" dirty="0"/>
              <a:t>厚度</a:t>
            </a:r>
            <a:r>
              <a:rPr lang="en-US" altLang="zh-CN" sz="1500" dirty="0"/>
              <a:t>500 um</a:t>
            </a:r>
            <a:r>
              <a:rPr lang="zh-CN" altLang="zh-CN" sz="1500" dirty="0"/>
              <a:t>，读出条间距约为</a:t>
            </a:r>
            <a:r>
              <a:rPr lang="en-US" altLang="zh-CN" sz="1500" dirty="0"/>
              <a:t>250 um</a:t>
            </a:r>
          </a:p>
          <a:p>
            <a:pPr lvl="1"/>
            <a:endParaRPr lang="en-US" altLang="zh-CN" sz="1800" dirty="0"/>
          </a:p>
        </p:txBody>
      </p:sp>
      <p:sp>
        <p:nvSpPr>
          <p:cNvPr id="2" name="标题 1"/>
          <p:cNvSpPr>
            <a:spLocks noGrp="1"/>
          </p:cNvSpPr>
          <p:nvPr>
            <p:ph type="title"/>
          </p:nvPr>
        </p:nvSpPr>
        <p:spPr>
          <a:xfrm>
            <a:off x="0" y="42258"/>
            <a:ext cx="9144000" cy="519522"/>
          </a:xfrm>
        </p:spPr>
        <p:txBody>
          <a:bodyPr>
            <a:noAutofit/>
          </a:bodyPr>
          <a:lstStyle/>
          <a:p>
            <a:r>
              <a:rPr lang="zh-CN" altLang="en-US" b="1" dirty="0">
                <a:latin typeface="+mj-ea"/>
              </a:rPr>
              <a:t>硅径迹仪</a:t>
            </a:r>
            <a:r>
              <a:rPr lang="en-US" altLang="zh-CN" b="1" dirty="0">
                <a:latin typeface="+mj-ea"/>
              </a:rPr>
              <a:t>STK</a:t>
            </a:r>
            <a:endParaRPr lang="zh-CN" altLang="en-US" b="1" dirty="0">
              <a:latin typeface="+mj-ea"/>
            </a:endParaRPr>
          </a:p>
        </p:txBody>
      </p:sp>
      <p:pic>
        <p:nvPicPr>
          <p:cNvPr id="6146" name="图片 1671">
            <a:extLst>
              <a:ext uri="{FF2B5EF4-FFF2-40B4-BE49-F238E27FC236}">
                <a16:creationId xmlns:a16="http://schemas.microsoft.com/office/drawing/2014/main" id="{F36F09C4-8E70-4CAC-B3F3-55B5B7BB7E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466" y="4407275"/>
            <a:ext cx="1790669" cy="176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图片 254">
            <a:extLst>
              <a:ext uri="{FF2B5EF4-FFF2-40B4-BE49-F238E27FC236}">
                <a16:creationId xmlns:a16="http://schemas.microsoft.com/office/drawing/2014/main" id="{7F785952-CFD2-4ADB-9790-8042B993C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4436783"/>
            <a:ext cx="2569989" cy="164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图片 1132">
            <a:extLst>
              <a:ext uri="{FF2B5EF4-FFF2-40B4-BE49-F238E27FC236}">
                <a16:creationId xmlns:a16="http://schemas.microsoft.com/office/drawing/2014/main" id="{674DF82A-8BE4-4722-AD92-25150FB034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3529" b="10294"/>
          <a:stretch>
            <a:fillRect/>
          </a:stretch>
        </p:blipFill>
        <p:spPr bwMode="auto">
          <a:xfrm>
            <a:off x="485466" y="3184022"/>
            <a:ext cx="4771756" cy="73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图片 1669">
            <a:extLst>
              <a:ext uri="{FF2B5EF4-FFF2-40B4-BE49-F238E27FC236}">
                <a16:creationId xmlns:a16="http://schemas.microsoft.com/office/drawing/2014/main" id="{2CC30386-3CDC-4395-9E2B-5A6FAF7E46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9812" y="2964615"/>
            <a:ext cx="3128665" cy="117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图片 1558">
            <a:extLst>
              <a:ext uri="{FF2B5EF4-FFF2-40B4-BE49-F238E27FC236}">
                <a16:creationId xmlns:a16="http://schemas.microsoft.com/office/drawing/2014/main" id="{39B8309F-45A3-4B1B-AAC3-508197B452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4321" y="4461670"/>
            <a:ext cx="3044213" cy="1696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D16ACD2D-1689-4980-A8FA-85B74BEED732}"/>
              </a:ext>
            </a:extLst>
          </p:cNvPr>
          <p:cNvSpPr txBox="1"/>
          <p:nvPr/>
        </p:nvSpPr>
        <p:spPr>
          <a:xfrm>
            <a:off x="395536" y="6321747"/>
            <a:ext cx="6480720" cy="369332"/>
          </a:xfrm>
          <a:prstGeom prst="rect">
            <a:avLst/>
          </a:prstGeom>
          <a:noFill/>
        </p:spPr>
        <p:txBody>
          <a:bodyPr wrap="square" rtlCol="0">
            <a:spAutoFit/>
          </a:bodyPr>
          <a:lstStyle/>
          <a:p>
            <a:r>
              <a:rPr lang="en-US" altLang="zh-CN" sz="1800" dirty="0">
                <a:ea typeface="黑体" panose="02010609060101010101" pitchFamily="49" charset="-122"/>
                <a:cs typeface="Arial" panose="020B0604020202020204" pitchFamily="34" charset="0"/>
              </a:rPr>
              <a:t>STK</a:t>
            </a:r>
            <a:r>
              <a:rPr lang="zh-CN" altLang="en-US" sz="1800" dirty="0">
                <a:ea typeface="黑体" panose="02010609060101010101" pitchFamily="49" charset="-122"/>
                <a:cs typeface="Arial" panose="020B0604020202020204" pitchFamily="34" charset="0"/>
              </a:rPr>
              <a:t>：</a:t>
            </a:r>
            <a:r>
              <a:rPr lang="en-US" altLang="zh-CN" sz="1800" dirty="0">
                <a:ea typeface="黑体" panose="02010609060101010101" pitchFamily="49" charset="-122"/>
                <a:cs typeface="Arial" panose="020B0604020202020204" pitchFamily="34" charset="0"/>
              </a:rPr>
              <a:t>7</a:t>
            </a:r>
            <a:r>
              <a:rPr lang="zh-CN" altLang="en-US" sz="1800" dirty="0">
                <a:ea typeface="黑体" panose="02010609060101010101" pitchFamily="49" charset="-122"/>
                <a:cs typeface="Arial" panose="020B0604020202020204" pitchFamily="34" charset="0"/>
              </a:rPr>
              <a:t>大</a:t>
            </a:r>
            <a:r>
              <a:rPr lang="zh-CN" altLang="zh-CN" sz="1800" dirty="0">
                <a:ea typeface="黑体" panose="02010609060101010101" pitchFamily="49" charset="-122"/>
                <a:cs typeface="Arial" panose="020B0604020202020204" pitchFamily="34" charset="0"/>
              </a:rPr>
              <a:t>层，每大层由</a:t>
            </a:r>
            <a:r>
              <a:rPr lang="en-US" altLang="zh-CN" sz="1800" dirty="0">
                <a:ea typeface="黑体" panose="02010609060101010101" pitchFamily="49" charset="-122"/>
                <a:cs typeface="Arial" panose="020B0604020202020204" pitchFamily="34" charset="0"/>
              </a:rPr>
              <a:t>2</a:t>
            </a:r>
            <a:r>
              <a:rPr lang="zh-CN" altLang="zh-CN" sz="1800" dirty="0">
                <a:ea typeface="黑体" panose="02010609060101010101" pitchFamily="49" charset="-122"/>
                <a:cs typeface="Arial" panose="020B0604020202020204" pitchFamily="34" charset="0"/>
              </a:rPr>
              <a:t>小层正交排布的单面硅微条探测器</a:t>
            </a:r>
            <a:endParaRPr lang="zh-CN" altLang="en-US" sz="1800" dirty="0">
              <a:ea typeface="黑体" panose="02010609060101010101" pitchFamily="49" charset="-122"/>
              <a:cs typeface="Arial" panose="020B0604020202020204" pitchFamily="34" charset="0"/>
            </a:endParaRPr>
          </a:p>
        </p:txBody>
      </p:sp>
      <p:pic>
        <p:nvPicPr>
          <p:cNvPr id="6151" name="图片 1056" descr="STK0光子角分辨">
            <a:extLst>
              <a:ext uri="{FF2B5EF4-FFF2-40B4-BE49-F238E27FC236}">
                <a16:creationId xmlns:a16="http://schemas.microsoft.com/office/drawing/2014/main" id="{37A6D8BA-B24B-48B1-9E86-E1B29354F0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6670" y="795562"/>
            <a:ext cx="3128665" cy="198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a:extLst>
              <a:ext uri="{FF2B5EF4-FFF2-40B4-BE49-F238E27FC236}">
                <a16:creationId xmlns:a16="http://schemas.microsoft.com/office/drawing/2014/main" id="{B7893841-B3A4-452E-9064-C90F81991E45}"/>
              </a:ext>
            </a:extLst>
          </p:cNvPr>
          <p:cNvSpPr txBox="1"/>
          <p:nvPr/>
        </p:nvSpPr>
        <p:spPr>
          <a:xfrm>
            <a:off x="6588224" y="1264115"/>
            <a:ext cx="1800200" cy="369332"/>
          </a:xfrm>
          <a:prstGeom prst="rect">
            <a:avLst/>
          </a:prstGeom>
          <a:noFill/>
        </p:spPr>
        <p:txBody>
          <a:bodyPr wrap="square" rtlCol="0">
            <a:spAutoFit/>
          </a:bodyPr>
          <a:lstStyle/>
          <a:p>
            <a:r>
              <a:rPr lang="zh-CN" altLang="en-US" sz="1800" dirty="0">
                <a:solidFill>
                  <a:srgbClr val="FF0000"/>
                </a:solidFill>
                <a:ea typeface="黑体" panose="02010609060101010101" pitchFamily="49" charset="-122"/>
                <a:cs typeface="Arial" panose="020B0604020202020204" pitchFamily="34" charset="0"/>
              </a:rPr>
              <a:t>光子角分辨模拟</a:t>
            </a:r>
          </a:p>
        </p:txBody>
      </p:sp>
      <p:sp>
        <p:nvSpPr>
          <p:cNvPr id="28" name="文本框 27">
            <a:extLst>
              <a:ext uri="{FF2B5EF4-FFF2-40B4-BE49-F238E27FC236}">
                <a16:creationId xmlns:a16="http://schemas.microsoft.com/office/drawing/2014/main" id="{E31EBD47-7139-48DC-ABFB-1CDD3B2D4ECA}"/>
              </a:ext>
            </a:extLst>
          </p:cNvPr>
          <p:cNvSpPr txBox="1"/>
          <p:nvPr/>
        </p:nvSpPr>
        <p:spPr>
          <a:xfrm>
            <a:off x="1763688" y="3440873"/>
            <a:ext cx="1800200" cy="369332"/>
          </a:xfrm>
          <a:prstGeom prst="rect">
            <a:avLst/>
          </a:prstGeom>
          <a:noFill/>
        </p:spPr>
        <p:txBody>
          <a:bodyPr wrap="square" rtlCol="0">
            <a:spAutoFit/>
          </a:bodyPr>
          <a:lstStyle/>
          <a:p>
            <a:r>
              <a:rPr lang="en-US" altLang="zh-CN" sz="1800" dirty="0">
                <a:solidFill>
                  <a:srgbClr val="FF0000"/>
                </a:solidFill>
                <a:ea typeface="黑体" panose="02010609060101010101" pitchFamily="49" charset="-122"/>
                <a:cs typeface="Arial" panose="020B0604020202020204" pitchFamily="34" charset="0"/>
              </a:rPr>
              <a:t>Ladder </a:t>
            </a:r>
            <a:r>
              <a:rPr lang="zh-CN" altLang="en-US" sz="1800" dirty="0">
                <a:solidFill>
                  <a:srgbClr val="FF0000"/>
                </a:solidFill>
                <a:ea typeface="黑体" panose="02010609060101010101" pitchFamily="49" charset="-122"/>
                <a:cs typeface="Arial" panose="020B0604020202020204" pitchFamily="34" charset="0"/>
              </a:rPr>
              <a:t>结构</a:t>
            </a:r>
          </a:p>
        </p:txBody>
      </p:sp>
    </p:spTree>
    <p:extLst>
      <p:ext uri="{BB962C8B-B14F-4D97-AF65-F5344CB8AC3E}">
        <p14:creationId xmlns:p14="http://schemas.microsoft.com/office/powerpoint/2010/main" val="4072534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412F61-2289-4B05-A502-03D1772E83B7}"/>
              </a:ext>
            </a:extLst>
          </p:cNvPr>
          <p:cNvSpPr>
            <a:spLocks noGrp="1"/>
          </p:cNvSpPr>
          <p:nvPr>
            <p:ph type="title"/>
          </p:nvPr>
        </p:nvSpPr>
        <p:spPr>
          <a:xfrm>
            <a:off x="7448" y="23321"/>
            <a:ext cx="9108504" cy="519522"/>
          </a:xfrm>
        </p:spPr>
        <p:txBody>
          <a:bodyPr/>
          <a:lstStyle/>
          <a:p>
            <a:r>
              <a:rPr lang="zh-CN" altLang="en-US" dirty="0"/>
              <a:t>一、中国空间站高能宇宙辐射探测设施</a:t>
            </a:r>
            <a:r>
              <a:rPr lang="en-US" altLang="zh-CN" dirty="0"/>
              <a:t>HERD</a:t>
            </a:r>
            <a:endParaRPr lang="zh-CN" altLang="en-US" dirty="0">
              <a:solidFill>
                <a:schemeClr val="tx1"/>
              </a:solidFill>
            </a:endParaRPr>
          </a:p>
        </p:txBody>
      </p:sp>
      <p:sp>
        <p:nvSpPr>
          <p:cNvPr id="8" name="内容占位符 2">
            <a:extLst>
              <a:ext uri="{FF2B5EF4-FFF2-40B4-BE49-F238E27FC236}">
                <a16:creationId xmlns:a16="http://schemas.microsoft.com/office/drawing/2014/main" id="{75367178-795A-4B77-A1D3-28EF23D2EAA9}"/>
              </a:ext>
            </a:extLst>
          </p:cNvPr>
          <p:cNvSpPr txBox="1">
            <a:spLocks/>
          </p:cNvSpPr>
          <p:nvPr/>
        </p:nvSpPr>
        <p:spPr bwMode="auto">
          <a:xfrm>
            <a:off x="381968" y="908720"/>
            <a:ext cx="8432694" cy="1200680"/>
          </a:xfrm>
          <a:prstGeom prst="rect">
            <a:avLst/>
          </a:prstGeom>
          <a:solidFill>
            <a:srgbClr val="FFFF00"/>
          </a:solidFill>
          <a:ln>
            <a:solidFill>
              <a:schemeClr val="tx1"/>
            </a:solidFill>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rgbClr val="E38700"/>
              </a:buClr>
              <a:buSzPct val="80000"/>
              <a:buFont typeface="Wingdings" pitchFamily="2" charset="2"/>
              <a:buChar char="n"/>
              <a:defRPr sz="2800" b="0" kern="12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2400" b="0" kern="12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2400" b="0" kern="12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sz="2000" b="0" kern="12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2000" b="0" kern="12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a:t>HERD</a:t>
            </a:r>
            <a:r>
              <a:rPr lang="zh-CN" altLang="zh-CN" sz="1800" dirty="0"/>
              <a:t>项目</a:t>
            </a:r>
            <a:r>
              <a:rPr lang="zh-CN" altLang="en-US" sz="1800" dirty="0"/>
              <a:t>是</a:t>
            </a:r>
            <a:r>
              <a:rPr lang="zh-CN" altLang="zh-CN" sz="1800" dirty="0"/>
              <a:t>空间天文和粒子天体物理实验，预计在中国空间站</a:t>
            </a:r>
            <a:r>
              <a:rPr lang="zh-CN" altLang="en-US" sz="1800" dirty="0"/>
              <a:t>上</a:t>
            </a:r>
            <a:r>
              <a:rPr lang="zh-CN" altLang="zh-CN" sz="1800" dirty="0"/>
              <a:t>运行</a:t>
            </a:r>
            <a:r>
              <a:rPr lang="en-US" altLang="zh-CN" sz="1800" dirty="0"/>
              <a:t>10</a:t>
            </a:r>
            <a:r>
              <a:rPr lang="zh-CN" altLang="zh-CN" sz="1800" dirty="0"/>
              <a:t>年</a:t>
            </a:r>
            <a:r>
              <a:rPr lang="zh-CN" altLang="en-US" sz="1800" dirty="0"/>
              <a:t>以上</a:t>
            </a:r>
            <a:r>
              <a:rPr lang="zh-CN" altLang="zh-CN" sz="1800" dirty="0"/>
              <a:t>。</a:t>
            </a:r>
            <a:endParaRPr lang="en-US" altLang="zh-CN" sz="1800" dirty="0"/>
          </a:p>
          <a:p>
            <a:pPr marL="0" indent="0">
              <a:buNone/>
            </a:pPr>
            <a:r>
              <a:rPr lang="en-US" altLang="zh-CN" sz="1800" dirty="0"/>
              <a:t>HERD</a:t>
            </a:r>
            <a:r>
              <a:rPr lang="zh-CN" altLang="zh-CN" sz="1800" dirty="0"/>
              <a:t>采用三维位置分辨</a:t>
            </a:r>
            <a:r>
              <a:rPr lang="zh-CN" altLang="en-US" sz="1800" dirty="0"/>
              <a:t>、</a:t>
            </a:r>
            <a:r>
              <a:rPr lang="zh-CN" altLang="zh-CN" sz="1800" dirty="0"/>
              <a:t>五面灵敏的创新设计，核心科学能力将长时间保持大幅度国际领先</a:t>
            </a:r>
            <a:r>
              <a:rPr lang="zh-CN" altLang="en-US" sz="1800" dirty="0"/>
              <a:t>，</a:t>
            </a:r>
            <a:r>
              <a:rPr lang="zh-CN" altLang="zh-CN" sz="1800" dirty="0"/>
              <a:t>将成为</a:t>
            </a:r>
            <a:r>
              <a:rPr lang="zh-CN" altLang="zh-CN" sz="1800" dirty="0">
                <a:solidFill>
                  <a:srgbClr val="FF0000"/>
                </a:solidFill>
              </a:rPr>
              <a:t>中国空间站标志性的旗舰级重大科学实验</a:t>
            </a:r>
            <a:r>
              <a:rPr lang="zh-CN" altLang="zh-CN" sz="1800" dirty="0"/>
              <a:t>和具有国际影响的大型国际合作项目。</a:t>
            </a:r>
          </a:p>
        </p:txBody>
      </p:sp>
      <p:graphicFrame>
        <p:nvGraphicFramePr>
          <p:cNvPr id="9" name="表格 8">
            <a:extLst>
              <a:ext uri="{FF2B5EF4-FFF2-40B4-BE49-F238E27FC236}">
                <a16:creationId xmlns:a16="http://schemas.microsoft.com/office/drawing/2014/main" id="{59C990C1-1673-4E67-A388-A0743898A488}"/>
              </a:ext>
            </a:extLst>
          </p:cNvPr>
          <p:cNvGraphicFramePr>
            <a:graphicFrameLocks noGrp="1"/>
          </p:cNvGraphicFramePr>
          <p:nvPr>
            <p:extLst>
              <p:ext uri="{D42A27DB-BD31-4B8C-83A1-F6EECF244321}">
                <p14:modId xmlns:p14="http://schemas.microsoft.com/office/powerpoint/2010/main" val="3490754524"/>
              </p:ext>
            </p:extLst>
          </p:nvPr>
        </p:nvGraphicFramePr>
        <p:xfrm>
          <a:off x="383436" y="2204864"/>
          <a:ext cx="8432693" cy="3240360"/>
        </p:xfrm>
        <a:graphic>
          <a:graphicData uri="http://schemas.openxmlformats.org/drawingml/2006/table">
            <a:tbl>
              <a:tblPr firstRow="1" bandRow="1">
                <a:tableStyleId>{5C22544A-7EE6-4342-B048-85BDC9FD1C3A}</a:tableStyleId>
              </a:tblPr>
              <a:tblGrid>
                <a:gridCol w="1911410">
                  <a:extLst>
                    <a:ext uri="{9D8B030D-6E8A-4147-A177-3AD203B41FA5}">
                      <a16:colId xmlns:a16="http://schemas.microsoft.com/office/drawing/2014/main" val="2520520314"/>
                    </a:ext>
                  </a:extLst>
                </a:gridCol>
                <a:gridCol w="924362">
                  <a:extLst>
                    <a:ext uri="{9D8B030D-6E8A-4147-A177-3AD203B41FA5}">
                      <a16:colId xmlns:a16="http://schemas.microsoft.com/office/drawing/2014/main" val="3674800657"/>
                    </a:ext>
                  </a:extLst>
                </a:gridCol>
                <a:gridCol w="4029783">
                  <a:extLst>
                    <a:ext uri="{9D8B030D-6E8A-4147-A177-3AD203B41FA5}">
                      <a16:colId xmlns:a16="http://schemas.microsoft.com/office/drawing/2014/main" val="2084389759"/>
                    </a:ext>
                  </a:extLst>
                </a:gridCol>
                <a:gridCol w="1567138">
                  <a:extLst>
                    <a:ext uri="{9D8B030D-6E8A-4147-A177-3AD203B41FA5}">
                      <a16:colId xmlns:a16="http://schemas.microsoft.com/office/drawing/2014/main" val="4184465861"/>
                    </a:ext>
                  </a:extLst>
                </a:gridCol>
              </a:tblGrid>
              <a:tr h="368223">
                <a:tc>
                  <a:txBody>
                    <a:bodyPr/>
                    <a:lstStyle/>
                    <a:p>
                      <a:r>
                        <a:rPr lang="zh-CN" altLang="en-US" sz="1800" dirty="0"/>
                        <a:t>科学目标</a:t>
                      </a:r>
                    </a:p>
                  </a:txBody>
                  <a:tcPr marL="68580" marR="68580" marT="34290" marB="34290"/>
                </a:tc>
                <a:tc>
                  <a:txBody>
                    <a:bodyPr/>
                    <a:lstStyle/>
                    <a:p>
                      <a:r>
                        <a:rPr lang="zh-CN" altLang="en-US" sz="1800" dirty="0"/>
                        <a:t>类型</a:t>
                      </a:r>
                    </a:p>
                  </a:txBody>
                  <a:tcPr marL="68580" marR="68580" marT="34290" marB="34290"/>
                </a:tc>
                <a:tc>
                  <a:txBody>
                    <a:bodyPr/>
                    <a:lstStyle/>
                    <a:p>
                      <a:r>
                        <a:rPr lang="zh-CN" altLang="en-US" sz="1800" dirty="0"/>
                        <a:t>科学意义</a:t>
                      </a:r>
                    </a:p>
                  </a:txBody>
                  <a:tcPr marL="68580" marR="68580" marT="34290" marB="34290"/>
                </a:tc>
                <a:tc>
                  <a:txBody>
                    <a:bodyPr/>
                    <a:lstStyle/>
                    <a:p>
                      <a:r>
                        <a:rPr lang="zh-CN" altLang="en-US" sz="1800" dirty="0"/>
                        <a:t>测量手段</a:t>
                      </a:r>
                    </a:p>
                  </a:txBody>
                  <a:tcPr marL="68580" marR="68580" marT="34290" marB="34290"/>
                </a:tc>
                <a:extLst>
                  <a:ext uri="{0D108BD9-81ED-4DB2-BD59-A6C34878D82A}">
                    <a16:rowId xmlns:a16="http://schemas.microsoft.com/office/drawing/2014/main" val="1884948252"/>
                  </a:ext>
                </a:extLst>
              </a:tr>
              <a:tr h="957379">
                <a:tc>
                  <a:txBody>
                    <a:bodyPr/>
                    <a:lstStyle/>
                    <a:p>
                      <a:r>
                        <a:rPr lang="zh-CN" altLang="en-US" sz="1800" kern="0" dirty="0">
                          <a:solidFill>
                            <a:srgbClr val="00579E"/>
                          </a:solidFill>
                        </a:rPr>
                        <a:t>宇宙线电子能谱精细测量及暗物质信号搜寻</a:t>
                      </a:r>
                      <a:endParaRPr lang="zh-CN" altLang="en-US" sz="1800" dirty="0">
                        <a:solidFill>
                          <a:srgbClr val="00579E"/>
                        </a:solidFill>
                      </a:endParaRPr>
                    </a:p>
                  </a:txBody>
                  <a:tcPr marL="68580" marR="68580" marT="34290" marB="34290"/>
                </a:tc>
                <a:tc>
                  <a:txBody>
                    <a:bodyPr/>
                    <a:lstStyle/>
                    <a:p>
                      <a:r>
                        <a:rPr lang="zh-CN" altLang="en-US" sz="1800" dirty="0">
                          <a:solidFill>
                            <a:srgbClr val="FF0000"/>
                          </a:solidFill>
                        </a:rPr>
                        <a:t>核心</a:t>
                      </a:r>
                    </a:p>
                  </a:txBody>
                  <a:tcPr marL="68580" marR="68580" marT="34290" marB="34290"/>
                </a:tc>
                <a:tc>
                  <a:txBody>
                    <a:bodyPr/>
                    <a:lstStyle/>
                    <a:p>
                      <a:r>
                        <a:rPr lang="zh-CN" altLang="zh-CN" sz="1800" dirty="0"/>
                        <a:t>保证中国占领空间暗物质搜寻的制高点</a:t>
                      </a:r>
                      <a:r>
                        <a:rPr lang="zh-CN" altLang="en-US" sz="1800" dirty="0"/>
                        <a:t>，</a:t>
                      </a:r>
                      <a:r>
                        <a:rPr lang="zh-CN" altLang="en-US" sz="1800" kern="0" dirty="0"/>
                        <a:t>为解决天文和物理的最重大疑难之一暗物质问题做出关键贡献</a:t>
                      </a:r>
                      <a:endParaRPr lang="zh-CN" altLang="en-US" sz="1800" dirty="0"/>
                    </a:p>
                  </a:txBody>
                  <a:tcPr marL="68580" marR="68580" marT="34290" marB="34290"/>
                </a:tc>
                <a:tc>
                  <a:txBody>
                    <a:bodyPr/>
                    <a:lstStyle/>
                    <a:p>
                      <a:r>
                        <a:rPr lang="zh-CN" altLang="en-US" sz="1800" dirty="0">
                          <a:solidFill>
                            <a:srgbClr val="C00000"/>
                          </a:solidFill>
                        </a:rPr>
                        <a:t>高能电子、高能伽马射线谱线</a:t>
                      </a:r>
                    </a:p>
                  </a:txBody>
                  <a:tcPr marL="68580" marR="68580" marT="34290" marB="34290"/>
                </a:tc>
                <a:extLst>
                  <a:ext uri="{0D108BD9-81ED-4DB2-BD59-A6C34878D82A}">
                    <a16:rowId xmlns:a16="http://schemas.microsoft.com/office/drawing/2014/main" val="2441197702"/>
                  </a:ext>
                </a:extLst>
              </a:tr>
              <a:tr h="957379">
                <a:tc>
                  <a:txBody>
                    <a:bodyPr/>
                    <a:lstStyle/>
                    <a:p>
                      <a:r>
                        <a:rPr lang="zh-CN" altLang="en-US" sz="1800" kern="0" dirty="0">
                          <a:solidFill>
                            <a:srgbClr val="00579E"/>
                          </a:solidFill>
                        </a:rPr>
                        <a:t>宇宙线起源、加速和传播机制研究</a:t>
                      </a:r>
                      <a:endParaRPr lang="zh-CN" altLang="en-US" sz="1800" dirty="0">
                        <a:solidFill>
                          <a:srgbClr val="00579E"/>
                        </a:solidFill>
                      </a:endParaRPr>
                    </a:p>
                  </a:txBody>
                  <a:tcPr marL="68580" marR="68580" marT="34290" marB="34290"/>
                </a:tc>
                <a:tc>
                  <a:txBody>
                    <a:bodyPr/>
                    <a:lstStyle/>
                    <a:p>
                      <a:r>
                        <a:rPr lang="zh-CN" altLang="en-US" sz="1800" dirty="0">
                          <a:solidFill>
                            <a:srgbClr val="FF0000"/>
                          </a:solidFill>
                        </a:rPr>
                        <a:t>核心</a:t>
                      </a:r>
                    </a:p>
                  </a:txBody>
                  <a:tcPr marL="68580" marR="68580" marT="34290" marB="34290"/>
                </a:tc>
                <a:tc>
                  <a:txBody>
                    <a:bodyPr/>
                    <a:lstStyle/>
                    <a:p>
                      <a:r>
                        <a:rPr lang="zh-CN" altLang="en-US" sz="1800" kern="0" dirty="0"/>
                        <a:t>探究宇宙线起源的世纪之谜，联合深海和地面的多信使观测，可望在宇宙线物理上取得革命性的突破</a:t>
                      </a:r>
                      <a:endParaRPr lang="zh-CN" altLang="en-US" sz="1800" dirty="0"/>
                    </a:p>
                  </a:txBody>
                  <a:tcPr marL="68580" marR="68580" marT="34290" marB="34290"/>
                </a:tc>
                <a:tc>
                  <a:txBody>
                    <a:bodyPr/>
                    <a:lstStyle/>
                    <a:p>
                      <a:r>
                        <a:rPr lang="zh-CN" altLang="en-US" sz="1800" dirty="0">
                          <a:solidFill>
                            <a:srgbClr val="C00000"/>
                          </a:solidFill>
                        </a:rPr>
                        <a:t>各种宇宙线的高能量和高精度测量</a:t>
                      </a:r>
                    </a:p>
                  </a:txBody>
                  <a:tcPr marL="68580" marR="68580" marT="34290" marB="34290"/>
                </a:tc>
                <a:extLst>
                  <a:ext uri="{0D108BD9-81ED-4DB2-BD59-A6C34878D82A}">
                    <a16:rowId xmlns:a16="http://schemas.microsoft.com/office/drawing/2014/main" val="2032593759"/>
                  </a:ext>
                </a:extLst>
              </a:tr>
              <a:tr h="957379">
                <a:tc>
                  <a:txBody>
                    <a:bodyPr/>
                    <a:lstStyle/>
                    <a:p>
                      <a:r>
                        <a:rPr lang="zh-CN" altLang="en-US" sz="1800" kern="0" dirty="0">
                          <a:solidFill>
                            <a:srgbClr val="00579E"/>
                          </a:solidFill>
                        </a:rPr>
                        <a:t>高能伽马射线全天巡天和监视</a:t>
                      </a:r>
                      <a:endParaRPr lang="zh-CN" altLang="en-US" sz="1800" dirty="0">
                        <a:solidFill>
                          <a:srgbClr val="00579E"/>
                        </a:solidFill>
                      </a:endParaRPr>
                    </a:p>
                  </a:txBody>
                  <a:tcPr marL="68580" marR="68580" marT="34290" marB="34290"/>
                </a:tc>
                <a:tc>
                  <a:txBody>
                    <a:bodyPr/>
                    <a:lstStyle/>
                    <a:p>
                      <a:r>
                        <a:rPr lang="zh-CN" altLang="en-US" sz="1800" dirty="0">
                          <a:solidFill>
                            <a:srgbClr val="FF0000"/>
                          </a:solidFill>
                        </a:rPr>
                        <a:t>兼顾</a:t>
                      </a:r>
                    </a:p>
                  </a:txBody>
                  <a:tcPr marL="68580" marR="68580" marT="34290" marB="34290"/>
                </a:tc>
                <a:tc>
                  <a:txBody>
                    <a:bodyPr/>
                    <a:lstStyle/>
                    <a:p>
                      <a:r>
                        <a:rPr lang="zh-CN" altLang="en-US" sz="1800" kern="0" dirty="0"/>
                        <a:t>搜寻并证认多信使天文信号的伽马射线对应天体，理解宇宙极端条件物理；寻找新物理信号</a:t>
                      </a:r>
                      <a:endParaRPr lang="zh-CN" altLang="en-US" sz="1800" dirty="0"/>
                    </a:p>
                  </a:txBody>
                  <a:tcPr marL="68580" marR="68580" marT="34290" marB="34290"/>
                </a:tc>
                <a:tc>
                  <a:txBody>
                    <a:bodyPr/>
                    <a:lstStyle/>
                    <a:p>
                      <a:r>
                        <a:rPr lang="zh-CN" altLang="en-US" sz="1800" dirty="0">
                          <a:solidFill>
                            <a:srgbClr val="C00000"/>
                          </a:solidFill>
                        </a:rPr>
                        <a:t>宽能区、高精度高能伽马射线</a:t>
                      </a:r>
                    </a:p>
                  </a:txBody>
                  <a:tcPr marL="68580" marR="68580" marT="34290" marB="34290"/>
                </a:tc>
                <a:extLst>
                  <a:ext uri="{0D108BD9-81ED-4DB2-BD59-A6C34878D82A}">
                    <a16:rowId xmlns:a16="http://schemas.microsoft.com/office/drawing/2014/main" val="3597173471"/>
                  </a:ext>
                </a:extLst>
              </a:tr>
            </a:tbl>
          </a:graphicData>
        </a:graphic>
      </p:graphicFrame>
    </p:spTree>
    <p:extLst>
      <p:ext uri="{BB962C8B-B14F-4D97-AF65-F5344CB8AC3E}">
        <p14:creationId xmlns:p14="http://schemas.microsoft.com/office/powerpoint/2010/main" val="2405221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08744" y="664678"/>
            <a:ext cx="5338936" cy="3616510"/>
          </a:xfrm>
        </p:spPr>
        <p:txBody>
          <a:bodyPr/>
          <a:lstStyle/>
          <a:p>
            <a:r>
              <a:rPr lang="zh-CN" altLang="en-US" sz="2000" dirty="0">
                <a:solidFill>
                  <a:srgbClr val="FF0000"/>
                </a:solidFill>
              </a:rPr>
              <a:t>低能伽马识别</a:t>
            </a:r>
            <a:endParaRPr lang="en-US" altLang="zh-CN" sz="2000" dirty="0">
              <a:solidFill>
                <a:srgbClr val="FF0000"/>
              </a:solidFill>
            </a:endParaRPr>
          </a:p>
          <a:p>
            <a:r>
              <a:rPr lang="zh-CN" altLang="en-US" sz="2000" dirty="0">
                <a:solidFill>
                  <a:srgbClr val="FF0000"/>
                </a:solidFill>
              </a:rPr>
              <a:t>低能高</a:t>
            </a:r>
            <a:r>
              <a:rPr lang="en-US" altLang="zh-CN" sz="2000" dirty="0">
                <a:solidFill>
                  <a:srgbClr val="FF0000"/>
                </a:solidFill>
              </a:rPr>
              <a:t>Z</a:t>
            </a:r>
            <a:r>
              <a:rPr lang="zh-CN" altLang="en-US" sz="2000" dirty="0">
                <a:solidFill>
                  <a:srgbClr val="FF0000"/>
                </a:solidFill>
              </a:rPr>
              <a:t>事例触发</a:t>
            </a:r>
          </a:p>
          <a:p>
            <a:r>
              <a:rPr lang="zh-CN" altLang="en-US" sz="2000" dirty="0">
                <a:solidFill>
                  <a:srgbClr val="FF0000"/>
                </a:solidFill>
              </a:rPr>
              <a:t>电荷粗测</a:t>
            </a:r>
          </a:p>
          <a:p>
            <a:r>
              <a:rPr lang="zh-CN" altLang="en-US" sz="2000" dirty="0"/>
              <a:t>塑闪探测器特点</a:t>
            </a:r>
            <a:endParaRPr lang="en-US" altLang="zh-CN" sz="2000" dirty="0"/>
          </a:p>
          <a:p>
            <a:pPr lvl="1"/>
            <a:r>
              <a:rPr lang="zh-CN" altLang="en-US" sz="1500" dirty="0"/>
              <a:t>对量能器高覆盖率，识别带电粒子</a:t>
            </a:r>
            <a:endParaRPr lang="en-US" altLang="zh-CN" sz="1500" dirty="0"/>
          </a:p>
          <a:p>
            <a:pPr lvl="1"/>
            <a:r>
              <a:rPr lang="zh-CN" altLang="en-US" sz="1500" dirty="0"/>
              <a:t>反符合效率</a:t>
            </a:r>
            <a:r>
              <a:rPr lang="en-US" altLang="zh-CN" sz="1500" dirty="0"/>
              <a:t>&gt;99.5% (+/-90</a:t>
            </a:r>
            <a:r>
              <a:rPr lang="zh-CN" altLang="zh-CN" sz="1500" dirty="0"/>
              <a:t>度视场</a:t>
            </a:r>
            <a:r>
              <a:rPr lang="en-US" altLang="zh-CN" sz="1500" dirty="0"/>
              <a:t>)</a:t>
            </a:r>
          </a:p>
          <a:p>
            <a:pPr lvl="1"/>
            <a:r>
              <a:rPr lang="en-US" altLang="zh-CN" sz="1500" dirty="0"/>
              <a:t>&lt;0.2 </a:t>
            </a:r>
            <a:r>
              <a:rPr lang="en-US" altLang="zh-CN" sz="1500" dirty="0" err="1"/>
              <a:t>c.u.</a:t>
            </a:r>
            <a:r>
              <a:rPr lang="en-US" altLang="zh-CN" sz="1500" dirty="0"/>
              <a:t> for Z=1</a:t>
            </a:r>
            <a:r>
              <a:rPr lang="zh-CN" altLang="zh-CN" sz="1500" dirty="0"/>
              <a:t>（</a:t>
            </a:r>
            <a:r>
              <a:rPr lang="en-US" altLang="zh-CN" sz="1500" dirty="0"/>
              <a:t>1 sigma</a:t>
            </a:r>
            <a:r>
              <a:rPr lang="zh-CN" altLang="zh-CN" sz="1500" dirty="0"/>
              <a:t>）</a:t>
            </a:r>
            <a:endParaRPr lang="en-US" altLang="zh-CN" sz="1500" dirty="0"/>
          </a:p>
          <a:p>
            <a:pPr lvl="1"/>
            <a:r>
              <a:rPr lang="zh-CN" altLang="en-US" sz="1500" dirty="0"/>
              <a:t>快响应，</a:t>
            </a:r>
            <a:r>
              <a:rPr lang="en-US" altLang="zh-CN" sz="1500" dirty="0"/>
              <a:t>&lt;200</a:t>
            </a:r>
            <a:r>
              <a:rPr lang="zh-CN" altLang="en-US" sz="1500" dirty="0"/>
              <a:t>纳秒提供触发信号</a:t>
            </a:r>
            <a:endParaRPr lang="en-US" altLang="zh-CN" sz="1500" dirty="0"/>
          </a:p>
          <a:p>
            <a:pPr lvl="1"/>
            <a:r>
              <a:rPr lang="zh-CN" altLang="en-US" sz="1500" dirty="0"/>
              <a:t>梯形截面，相邻塑闪单元拼缝对接</a:t>
            </a:r>
            <a:endParaRPr lang="en-US" altLang="zh-CN" sz="1500" dirty="0"/>
          </a:p>
          <a:p>
            <a:pPr lvl="1"/>
            <a:r>
              <a:rPr lang="en-US" altLang="zh-CN" sz="1500" dirty="0" err="1"/>
              <a:t>SiPM</a:t>
            </a:r>
            <a:r>
              <a:rPr lang="zh-CN" altLang="en-US" sz="1500" dirty="0"/>
              <a:t>表面而非端面读出，减少死区</a:t>
            </a:r>
            <a:endParaRPr lang="en-US" altLang="zh-CN" sz="1500" dirty="0"/>
          </a:p>
          <a:p>
            <a:pPr lvl="1"/>
            <a:endParaRPr lang="en-US" altLang="zh-CN" sz="2000" dirty="0"/>
          </a:p>
        </p:txBody>
      </p:sp>
      <p:sp>
        <p:nvSpPr>
          <p:cNvPr id="2" name="标题 1"/>
          <p:cNvSpPr>
            <a:spLocks noGrp="1"/>
          </p:cNvSpPr>
          <p:nvPr>
            <p:ph type="title"/>
          </p:nvPr>
        </p:nvSpPr>
        <p:spPr/>
        <p:txBody>
          <a:bodyPr/>
          <a:lstStyle/>
          <a:p>
            <a:r>
              <a:rPr lang="zh-CN" altLang="en-US" b="1" dirty="0"/>
              <a:t>塑闪探测器</a:t>
            </a:r>
            <a:r>
              <a:rPr lang="en-US" altLang="zh-CN" b="1" dirty="0"/>
              <a:t>PSD</a:t>
            </a:r>
            <a:endParaRPr lang="zh-CN" altLang="en-US" b="1" dirty="0"/>
          </a:p>
        </p:txBody>
      </p:sp>
      <p:pic>
        <p:nvPicPr>
          <p:cNvPr id="7170" name="图片 60" descr="BAR-10SIPM_no LED">
            <a:extLst>
              <a:ext uri="{FF2B5EF4-FFF2-40B4-BE49-F238E27FC236}">
                <a16:creationId xmlns:a16="http://schemas.microsoft.com/office/drawing/2014/main" id="{0AABFE06-561F-4EF3-B993-A386676A3C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252" y="5110850"/>
            <a:ext cx="3843482" cy="106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a:extLst>
              <a:ext uri="{FF2B5EF4-FFF2-40B4-BE49-F238E27FC236}">
                <a16:creationId xmlns:a16="http://schemas.microsoft.com/office/drawing/2014/main" id="{F0251ADB-CA16-48B6-8F71-0D4CCCC9C823}"/>
              </a:ext>
            </a:extLst>
          </p:cNvPr>
          <p:cNvPicPr/>
          <p:nvPr/>
        </p:nvPicPr>
        <p:blipFill rotWithShape="1">
          <a:blip r:embed="rId4" cstate="print">
            <a:extLst>
              <a:ext uri="{28A0092B-C50C-407E-A947-70E740481C1C}">
                <a14:useLocalDpi xmlns:a14="http://schemas.microsoft.com/office/drawing/2010/main" val="0"/>
              </a:ext>
            </a:extLst>
          </a:blip>
          <a:srcRect t="23593" b="11013"/>
          <a:stretch/>
        </p:blipFill>
        <p:spPr bwMode="auto">
          <a:xfrm>
            <a:off x="323528" y="3851758"/>
            <a:ext cx="3843481" cy="1094108"/>
          </a:xfrm>
          <a:prstGeom prst="rect">
            <a:avLst/>
          </a:prstGeom>
          <a:noFill/>
          <a:ln>
            <a:noFill/>
          </a:ln>
        </p:spPr>
      </p:pic>
      <p:sp>
        <p:nvSpPr>
          <p:cNvPr id="4" name="文本框 3">
            <a:extLst>
              <a:ext uri="{FF2B5EF4-FFF2-40B4-BE49-F238E27FC236}">
                <a16:creationId xmlns:a16="http://schemas.microsoft.com/office/drawing/2014/main" id="{AA30FE06-5805-4685-AB8F-6564607ADBA4}"/>
              </a:ext>
            </a:extLst>
          </p:cNvPr>
          <p:cNvSpPr txBox="1"/>
          <p:nvPr/>
        </p:nvSpPr>
        <p:spPr>
          <a:xfrm>
            <a:off x="1114857" y="6165304"/>
            <a:ext cx="2448272" cy="369332"/>
          </a:xfrm>
          <a:prstGeom prst="rect">
            <a:avLst/>
          </a:prstGeom>
          <a:noFill/>
        </p:spPr>
        <p:txBody>
          <a:bodyPr wrap="square" rtlCol="0">
            <a:spAutoFit/>
          </a:bodyPr>
          <a:lstStyle/>
          <a:p>
            <a:r>
              <a:rPr lang="en-US" altLang="zh-CN" sz="1800" kern="100" dirty="0">
                <a:latin typeface="Times New Roman" panose="02020603050405020304" pitchFamily="18" charset="0"/>
                <a:ea typeface="宋体" panose="02010600030101010101" pitchFamily="2" charset="-122"/>
              </a:rPr>
              <a:t>452mm*40mm*10mm</a:t>
            </a:r>
            <a:endParaRPr lang="zh-CN" altLang="en-US" sz="1800" kern="100" dirty="0">
              <a:latin typeface="Times New Roman" panose="02020603050405020304" pitchFamily="18" charset="0"/>
              <a:ea typeface="宋体" panose="02010600030101010101" pitchFamily="2" charset="-122"/>
            </a:endParaRPr>
          </a:p>
        </p:txBody>
      </p:sp>
      <p:pic>
        <p:nvPicPr>
          <p:cNvPr id="5" name="图片 4">
            <a:extLst>
              <a:ext uri="{FF2B5EF4-FFF2-40B4-BE49-F238E27FC236}">
                <a16:creationId xmlns:a16="http://schemas.microsoft.com/office/drawing/2014/main" id="{8DFAA10D-96E0-4590-9FF4-A3F8CE2E23F2}"/>
              </a:ext>
            </a:extLst>
          </p:cNvPr>
          <p:cNvPicPr>
            <a:picLocks noChangeAspect="1"/>
          </p:cNvPicPr>
          <p:nvPr/>
        </p:nvPicPr>
        <p:blipFill>
          <a:blip r:embed="rId5"/>
          <a:stretch>
            <a:fillRect/>
          </a:stretch>
        </p:blipFill>
        <p:spPr>
          <a:xfrm>
            <a:off x="5652077" y="658060"/>
            <a:ext cx="2640322" cy="2126825"/>
          </a:xfrm>
          <a:prstGeom prst="rect">
            <a:avLst/>
          </a:prstGeom>
        </p:spPr>
      </p:pic>
      <p:pic>
        <p:nvPicPr>
          <p:cNvPr id="17" name="图片 16">
            <a:extLst>
              <a:ext uri="{FF2B5EF4-FFF2-40B4-BE49-F238E27FC236}">
                <a16:creationId xmlns:a16="http://schemas.microsoft.com/office/drawing/2014/main" id="{3108B358-7DF4-4F95-B68F-FFDDF55C1735}"/>
              </a:ext>
            </a:extLst>
          </p:cNvPr>
          <p:cNvPicPr>
            <a:picLocks noChangeAspect="1"/>
          </p:cNvPicPr>
          <p:nvPr/>
        </p:nvPicPr>
        <p:blipFill>
          <a:blip r:embed="rId6"/>
          <a:stretch>
            <a:fillRect/>
          </a:stretch>
        </p:blipFill>
        <p:spPr>
          <a:xfrm>
            <a:off x="5263503" y="4869160"/>
            <a:ext cx="3342901" cy="1770201"/>
          </a:xfrm>
          <a:prstGeom prst="rect">
            <a:avLst/>
          </a:prstGeom>
        </p:spPr>
      </p:pic>
      <p:pic>
        <p:nvPicPr>
          <p:cNvPr id="18" name="图片 17">
            <a:extLst>
              <a:ext uri="{FF2B5EF4-FFF2-40B4-BE49-F238E27FC236}">
                <a16:creationId xmlns:a16="http://schemas.microsoft.com/office/drawing/2014/main" id="{45629E98-B5BD-4BE4-8C6C-92A36B923E8E}"/>
              </a:ext>
            </a:extLst>
          </p:cNvPr>
          <p:cNvPicPr>
            <a:picLocks noChangeAspect="1"/>
          </p:cNvPicPr>
          <p:nvPr/>
        </p:nvPicPr>
        <p:blipFill>
          <a:blip r:embed="rId7"/>
          <a:stretch>
            <a:fillRect/>
          </a:stretch>
        </p:blipFill>
        <p:spPr>
          <a:xfrm>
            <a:off x="5580112" y="2856555"/>
            <a:ext cx="2784252" cy="1988751"/>
          </a:xfrm>
          <a:prstGeom prst="rect">
            <a:avLst/>
          </a:prstGeom>
        </p:spPr>
      </p:pic>
      <p:sp>
        <p:nvSpPr>
          <p:cNvPr id="19" name="文本框 18">
            <a:extLst>
              <a:ext uri="{FF2B5EF4-FFF2-40B4-BE49-F238E27FC236}">
                <a16:creationId xmlns:a16="http://schemas.microsoft.com/office/drawing/2014/main" id="{A00842FF-7CAF-4185-AA76-B52DCCA463CC}"/>
              </a:ext>
            </a:extLst>
          </p:cNvPr>
          <p:cNvSpPr txBox="1"/>
          <p:nvPr/>
        </p:nvSpPr>
        <p:spPr>
          <a:xfrm>
            <a:off x="5962596" y="3775052"/>
            <a:ext cx="2401768" cy="369332"/>
          </a:xfrm>
          <a:prstGeom prst="rect">
            <a:avLst/>
          </a:prstGeom>
          <a:noFill/>
        </p:spPr>
        <p:txBody>
          <a:bodyPr wrap="square" rtlCol="0">
            <a:spAutoFit/>
          </a:bodyPr>
          <a:lstStyle/>
          <a:p>
            <a:r>
              <a:rPr lang="zh-CN" altLang="en-US" sz="1800" dirty="0">
                <a:solidFill>
                  <a:srgbClr val="FF0000"/>
                </a:solidFill>
                <a:ea typeface="黑体" panose="02010609060101010101" pitchFamily="49" charset="-122"/>
                <a:cs typeface="Arial" panose="020B0604020202020204" pitchFamily="34" charset="0"/>
              </a:rPr>
              <a:t>单只</a:t>
            </a:r>
            <a:r>
              <a:rPr lang="en-US" altLang="zh-CN" sz="1800" dirty="0" err="1">
                <a:solidFill>
                  <a:srgbClr val="FF0000"/>
                </a:solidFill>
                <a:ea typeface="黑体" panose="02010609060101010101" pitchFamily="49" charset="-122"/>
                <a:cs typeface="Arial" panose="020B0604020202020204" pitchFamily="34" charset="0"/>
              </a:rPr>
              <a:t>SiPM</a:t>
            </a:r>
            <a:r>
              <a:rPr lang="en-US" altLang="zh-CN" sz="1800" dirty="0">
                <a:solidFill>
                  <a:srgbClr val="FF0000"/>
                </a:solidFill>
                <a:ea typeface="黑体" panose="02010609060101010101" pitchFamily="49" charset="-122"/>
                <a:cs typeface="Arial" panose="020B0604020202020204" pitchFamily="34" charset="0"/>
              </a:rPr>
              <a:t> </a:t>
            </a:r>
            <a:r>
              <a:rPr lang="zh-CN" altLang="en-US" sz="1800" dirty="0">
                <a:solidFill>
                  <a:srgbClr val="FF0000"/>
                </a:solidFill>
                <a:ea typeface="黑体" panose="02010609060101010101" pitchFamily="49" charset="-122"/>
                <a:cs typeface="Arial" panose="020B0604020202020204" pitchFamily="34" charset="0"/>
              </a:rPr>
              <a:t>宇宙线能谱</a:t>
            </a:r>
          </a:p>
        </p:txBody>
      </p:sp>
      <p:sp>
        <p:nvSpPr>
          <p:cNvPr id="26" name="文本框 25">
            <a:extLst>
              <a:ext uri="{FF2B5EF4-FFF2-40B4-BE49-F238E27FC236}">
                <a16:creationId xmlns:a16="http://schemas.microsoft.com/office/drawing/2014/main" id="{1AB1051B-82A6-4F47-B70D-B794BD671372}"/>
              </a:ext>
            </a:extLst>
          </p:cNvPr>
          <p:cNvSpPr txBox="1"/>
          <p:nvPr/>
        </p:nvSpPr>
        <p:spPr>
          <a:xfrm>
            <a:off x="5788744" y="5464110"/>
            <a:ext cx="2366987" cy="369332"/>
          </a:xfrm>
          <a:prstGeom prst="rect">
            <a:avLst/>
          </a:prstGeom>
          <a:noFill/>
        </p:spPr>
        <p:txBody>
          <a:bodyPr wrap="square">
            <a:spAutoFit/>
          </a:bodyPr>
          <a:lstStyle/>
          <a:p>
            <a:r>
              <a:rPr lang="zh-CN" altLang="zh-CN" sz="1800" dirty="0">
                <a:solidFill>
                  <a:srgbClr val="FF0000"/>
                </a:solidFill>
                <a:ea typeface="黑体" panose="02010609060101010101" pitchFamily="49" charset="-122"/>
                <a:cs typeface="Arial" panose="020B0604020202020204" pitchFamily="34" charset="0"/>
              </a:rPr>
              <a:t>反符合效率</a:t>
            </a:r>
            <a:r>
              <a:rPr lang="en-US" altLang="zh-CN" sz="1800" dirty="0">
                <a:solidFill>
                  <a:srgbClr val="FF0000"/>
                </a:solidFill>
                <a:ea typeface="黑体" panose="02010609060101010101" pitchFamily="49" charset="-122"/>
                <a:cs typeface="Arial" panose="020B0604020202020204" pitchFamily="34" charset="0"/>
              </a:rPr>
              <a:t>&gt; 99.5%</a:t>
            </a:r>
            <a:endParaRPr lang="zh-CN" altLang="en-US" sz="1800" dirty="0">
              <a:solidFill>
                <a:srgbClr val="FF0000"/>
              </a:solidFill>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686549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图片 8">
            <a:extLst>
              <a:ext uri="{FF2B5EF4-FFF2-40B4-BE49-F238E27FC236}">
                <a16:creationId xmlns:a16="http://schemas.microsoft.com/office/drawing/2014/main" id="{D05C690D-8D3E-4380-8B5B-03A475F87E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6968" y="4782196"/>
            <a:ext cx="2664241" cy="1787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p:cNvSpPr>
            <a:spLocks noGrp="1"/>
          </p:cNvSpPr>
          <p:nvPr>
            <p:ph idx="1"/>
          </p:nvPr>
        </p:nvSpPr>
        <p:spPr>
          <a:xfrm>
            <a:off x="178931" y="680197"/>
            <a:ext cx="5626968" cy="4840303"/>
          </a:xfrm>
        </p:spPr>
        <p:txBody>
          <a:bodyPr/>
          <a:lstStyle/>
          <a:p>
            <a:r>
              <a:rPr lang="zh-CN" altLang="en-US" sz="2000" dirty="0">
                <a:solidFill>
                  <a:srgbClr val="FF0000"/>
                </a:solidFill>
              </a:rPr>
              <a:t>电荷测量</a:t>
            </a:r>
            <a:endParaRPr lang="en-US" altLang="zh-CN" sz="2000" dirty="0"/>
          </a:p>
          <a:p>
            <a:r>
              <a:rPr lang="zh-CN" altLang="en-US" sz="2000" dirty="0"/>
              <a:t>硅电荷探测器特点</a:t>
            </a:r>
            <a:endParaRPr lang="en-US" altLang="zh-CN" sz="2000" dirty="0"/>
          </a:p>
          <a:p>
            <a:pPr lvl="1"/>
            <a:r>
              <a:rPr lang="zh-CN" altLang="en-US" sz="1500" dirty="0"/>
              <a:t>载荷最外层，避免电荷碎裂</a:t>
            </a:r>
            <a:endParaRPr lang="en-US" altLang="zh-CN" sz="1500" dirty="0"/>
          </a:p>
          <a:p>
            <a:pPr lvl="1"/>
            <a:r>
              <a:rPr lang="zh-CN" altLang="en-US" sz="1500" dirty="0"/>
              <a:t>覆盖面积大，近</a:t>
            </a:r>
            <a:r>
              <a:rPr lang="en-US" altLang="zh-CN" sz="1500" dirty="0"/>
              <a:t>2</a:t>
            </a:r>
            <a:r>
              <a:rPr lang="zh-CN" altLang="en-US" sz="1500" dirty="0"/>
              <a:t>米*</a:t>
            </a:r>
            <a:r>
              <a:rPr lang="en-US" altLang="zh-CN" sz="1500" dirty="0"/>
              <a:t>2</a:t>
            </a:r>
            <a:r>
              <a:rPr lang="zh-CN" altLang="en-US" sz="1500" dirty="0"/>
              <a:t>米</a:t>
            </a:r>
            <a:endParaRPr lang="en-US" altLang="zh-CN" sz="1500" dirty="0"/>
          </a:p>
          <a:p>
            <a:pPr lvl="1"/>
            <a:r>
              <a:rPr lang="zh-CN" altLang="en-US" sz="1500" dirty="0"/>
              <a:t>电荷测量</a:t>
            </a:r>
            <a:r>
              <a:rPr lang="en-US" altLang="zh-CN" sz="1500" dirty="0"/>
              <a:t>Z =1 to 28</a:t>
            </a:r>
          </a:p>
          <a:p>
            <a:r>
              <a:rPr lang="en-US" altLang="zh-CN" sz="1500" dirty="0"/>
              <a:t>4</a:t>
            </a:r>
            <a:r>
              <a:rPr lang="zh-CN" altLang="en-US" sz="1500" dirty="0"/>
              <a:t>大层</a:t>
            </a:r>
            <a:r>
              <a:rPr lang="en-US" altLang="zh-CN" sz="1500" dirty="0"/>
              <a:t>(8</a:t>
            </a:r>
            <a:r>
              <a:rPr lang="zh-CN" altLang="en-US" sz="1500" dirty="0"/>
              <a:t>小层</a:t>
            </a:r>
            <a:r>
              <a:rPr lang="en-US" altLang="zh-CN" sz="1500" dirty="0"/>
              <a:t>)</a:t>
            </a:r>
            <a:r>
              <a:rPr lang="zh-CN" altLang="en-US" sz="1500" dirty="0"/>
              <a:t>硅微条探测器实现</a:t>
            </a:r>
          </a:p>
          <a:p>
            <a:pPr lvl="1"/>
            <a:r>
              <a:rPr lang="zh-CN" altLang="en-US" sz="1500" dirty="0"/>
              <a:t>电荷分辨</a:t>
            </a:r>
            <a:r>
              <a:rPr lang="en-US" altLang="zh-CN" sz="1500" dirty="0"/>
              <a:t>&lt;0.15c.u. @z=1</a:t>
            </a:r>
            <a:r>
              <a:rPr lang="zh-CN" altLang="en-US" sz="1500" dirty="0"/>
              <a:t>，</a:t>
            </a:r>
            <a:r>
              <a:rPr lang="en-US" altLang="zh-CN" sz="1500" dirty="0"/>
              <a:t>&lt;0.2c.u. @z=6</a:t>
            </a:r>
          </a:p>
          <a:p>
            <a:r>
              <a:rPr lang="zh-CN" altLang="en-US" sz="1500" dirty="0"/>
              <a:t>单面硅微条探测器</a:t>
            </a:r>
            <a:r>
              <a:rPr lang="en-US" altLang="zh-CN" sz="1500" dirty="0"/>
              <a:t>SSD</a:t>
            </a:r>
            <a:r>
              <a:rPr lang="zh-CN" altLang="en-US" sz="1500" dirty="0"/>
              <a:t>串联</a:t>
            </a:r>
            <a:endParaRPr lang="en-US" altLang="zh-CN" sz="1500" dirty="0"/>
          </a:p>
          <a:p>
            <a:r>
              <a:rPr lang="en-US" altLang="zh-CN" sz="1500" dirty="0"/>
              <a:t>SSD</a:t>
            </a:r>
            <a:r>
              <a:rPr lang="zh-CN" altLang="en-US" sz="1500" dirty="0"/>
              <a:t>定制设计，满足大动态</a:t>
            </a:r>
            <a:endParaRPr lang="en-US" altLang="zh-CN" sz="1500" dirty="0"/>
          </a:p>
          <a:p>
            <a:r>
              <a:rPr lang="zh-CN" altLang="en-US" sz="1500" dirty="0"/>
              <a:t>定制</a:t>
            </a:r>
            <a:r>
              <a:rPr lang="en-US" altLang="zh-CN" sz="1500" dirty="0"/>
              <a:t>ASIC</a:t>
            </a:r>
            <a:r>
              <a:rPr lang="zh-CN" altLang="en-US" sz="1500" dirty="0"/>
              <a:t>芯片，满足大动态</a:t>
            </a:r>
            <a:endParaRPr lang="en-US" altLang="zh-CN" sz="1500" dirty="0"/>
          </a:p>
        </p:txBody>
      </p:sp>
      <p:sp>
        <p:nvSpPr>
          <p:cNvPr id="2" name="标题 1"/>
          <p:cNvSpPr>
            <a:spLocks noGrp="1"/>
          </p:cNvSpPr>
          <p:nvPr>
            <p:ph type="title"/>
          </p:nvPr>
        </p:nvSpPr>
        <p:spPr>
          <a:xfrm>
            <a:off x="0" y="0"/>
            <a:ext cx="9144000" cy="620688"/>
          </a:xfrm>
        </p:spPr>
        <p:txBody>
          <a:bodyPr/>
          <a:lstStyle/>
          <a:p>
            <a:r>
              <a:rPr lang="zh-CN" altLang="en-US" b="1" dirty="0"/>
              <a:t>硅电荷探测器</a:t>
            </a:r>
            <a:r>
              <a:rPr lang="en-US" altLang="zh-CN" b="1" dirty="0"/>
              <a:t>SCD</a:t>
            </a:r>
            <a:endParaRPr lang="zh-CN" altLang="en-US" b="1" dirty="0"/>
          </a:p>
        </p:txBody>
      </p:sp>
      <p:sp>
        <p:nvSpPr>
          <p:cNvPr id="17" name="文本框 16">
            <a:extLst>
              <a:ext uri="{FF2B5EF4-FFF2-40B4-BE49-F238E27FC236}">
                <a16:creationId xmlns:a16="http://schemas.microsoft.com/office/drawing/2014/main" id="{3E67B33C-7BEB-44A7-8127-F3267D5EF795}"/>
              </a:ext>
            </a:extLst>
          </p:cNvPr>
          <p:cNvSpPr txBox="1"/>
          <p:nvPr/>
        </p:nvSpPr>
        <p:spPr>
          <a:xfrm>
            <a:off x="6234884" y="5175554"/>
            <a:ext cx="2664240" cy="369332"/>
          </a:xfrm>
          <a:prstGeom prst="rect">
            <a:avLst/>
          </a:prstGeom>
          <a:noFill/>
        </p:spPr>
        <p:txBody>
          <a:bodyPr wrap="square" rtlCol="0">
            <a:spAutoFit/>
          </a:bodyPr>
          <a:lstStyle/>
          <a:p>
            <a:r>
              <a:rPr lang="en-US" altLang="zh-CN" sz="1800" dirty="0">
                <a:solidFill>
                  <a:srgbClr val="FF0000"/>
                </a:solidFill>
                <a:ea typeface="黑体" panose="02010609060101010101" pitchFamily="49" charset="-122"/>
                <a:cs typeface="Arial" panose="020B0604020202020204" pitchFamily="34" charset="0"/>
              </a:rPr>
              <a:t>SCD</a:t>
            </a:r>
            <a:r>
              <a:rPr lang="zh-CN" altLang="en-US" sz="1800" dirty="0">
                <a:solidFill>
                  <a:srgbClr val="FF0000"/>
                </a:solidFill>
                <a:ea typeface="黑体" panose="02010609060101010101" pitchFamily="49" charset="-122"/>
                <a:cs typeface="Arial" panose="020B0604020202020204" pitchFamily="34" charset="0"/>
              </a:rPr>
              <a:t>样机实测电荷谱</a:t>
            </a:r>
          </a:p>
        </p:txBody>
      </p:sp>
      <p:pic>
        <p:nvPicPr>
          <p:cNvPr id="13" name="Immagine 5">
            <a:extLst>
              <a:ext uri="{FF2B5EF4-FFF2-40B4-BE49-F238E27FC236}">
                <a16:creationId xmlns:a16="http://schemas.microsoft.com/office/drawing/2014/main" id="{B44BCDD8-B9BC-41F9-ADDD-196CB97D65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60793" y="3588879"/>
            <a:ext cx="2874883" cy="876375"/>
          </a:xfrm>
          <a:prstGeom prst="rect">
            <a:avLst/>
          </a:prstGeom>
        </p:spPr>
      </p:pic>
      <p:pic>
        <p:nvPicPr>
          <p:cNvPr id="8194" name="图片 12" descr="8大层设计">
            <a:extLst>
              <a:ext uri="{FF2B5EF4-FFF2-40B4-BE49-F238E27FC236}">
                <a16:creationId xmlns:a16="http://schemas.microsoft.com/office/drawing/2014/main" id="{295F9775-6B41-4F66-800C-96D2DD1C26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155" y="4726476"/>
            <a:ext cx="2443476" cy="154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图片 2">
            <a:extLst>
              <a:ext uri="{FF2B5EF4-FFF2-40B4-BE49-F238E27FC236}">
                <a16:creationId xmlns:a16="http://schemas.microsoft.com/office/drawing/2014/main" id="{31B9DDAC-DD1B-4AB5-BB11-F1AA0D288D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333" y="3733267"/>
            <a:ext cx="4354188" cy="81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图片 147">
            <a:extLst>
              <a:ext uri="{FF2B5EF4-FFF2-40B4-BE49-F238E27FC236}">
                <a16:creationId xmlns:a16="http://schemas.microsoft.com/office/drawing/2014/main" id="{284EA398-28F1-481A-8D19-57148682C5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4088" y="1006126"/>
            <a:ext cx="3253429" cy="23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5" descr="FWHM_vs_Z">
            <a:extLst>
              <a:ext uri="{FF2B5EF4-FFF2-40B4-BE49-F238E27FC236}">
                <a16:creationId xmlns:a16="http://schemas.microsoft.com/office/drawing/2014/main" id="{D3CC1747-C3C8-4A47-9918-A3B30592A43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2854" y="4651034"/>
            <a:ext cx="2894114" cy="193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15">
            <a:extLst>
              <a:ext uri="{FF2B5EF4-FFF2-40B4-BE49-F238E27FC236}">
                <a16:creationId xmlns:a16="http://schemas.microsoft.com/office/drawing/2014/main" id="{8B3CE9DC-6C43-4961-9150-70B32B4F4473}"/>
              </a:ext>
            </a:extLst>
          </p:cNvPr>
          <p:cNvSpPr txBox="1"/>
          <p:nvPr/>
        </p:nvSpPr>
        <p:spPr>
          <a:xfrm>
            <a:off x="3492539" y="5252498"/>
            <a:ext cx="2742345" cy="646331"/>
          </a:xfrm>
          <a:prstGeom prst="rect">
            <a:avLst/>
          </a:prstGeom>
          <a:noFill/>
        </p:spPr>
        <p:txBody>
          <a:bodyPr wrap="square" rtlCol="0">
            <a:spAutoFit/>
          </a:bodyPr>
          <a:lstStyle/>
          <a:p>
            <a:r>
              <a:rPr lang="zh-CN" altLang="en-US" sz="1800" dirty="0">
                <a:solidFill>
                  <a:srgbClr val="FF0000"/>
                </a:solidFill>
                <a:latin typeface="Arial" panose="020B0604020202020204" pitchFamily="34" charset="0"/>
                <a:ea typeface="黑体" panose="02010609060101010101" pitchFamily="49" charset="-122"/>
                <a:cs typeface="Arial" panose="020B0604020202020204" pitchFamily="34" charset="0"/>
              </a:rPr>
              <a:t>各角度均匀入射的电荷分辨仿真结果</a:t>
            </a:r>
            <a:endParaRPr lang="en-US" altLang="zh-CN" sz="18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sp>
        <p:nvSpPr>
          <p:cNvPr id="19" name="文本框 18">
            <a:extLst>
              <a:ext uri="{FF2B5EF4-FFF2-40B4-BE49-F238E27FC236}">
                <a16:creationId xmlns:a16="http://schemas.microsoft.com/office/drawing/2014/main" id="{70D562DB-D9B0-4505-9C72-599E6F9E5781}"/>
              </a:ext>
            </a:extLst>
          </p:cNvPr>
          <p:cNvSpPr txBox="1"/>
          <p:nvPr/>
        </p:nvSpPr>
        <p:spPr>
          <a:xfrm>
            <a:off x="1259632" y="5501053"/>
            <a:ext cx="1303183" cy="369332"/>
          </a:xfrm>
          <a:prstGeom prst="rect">
            <a:avLst/>
          </a:prstGeom>
          <a:noFill/>
        </p:spPr>
        <p:txBody>
          <a:bodyPr wrap="square" rtlCol="0">
            <a:spAutoFit/>
          </a:bodyPr>
          <a:lstStyle/>
          <a:p>
            <a:r>
              <a:rPr lang="en-US" altLang="zh-CN" sz="1800" dirty="0">
                <a:solidFill>
                  <a:srgbClr val="FF0000"/>
                </a:solidFill>
                <a:ea typeface="黑体" panose="02010609060101010101" pitchFamily="49" charset="-122"/>
                <a:cs typeface="Arial" panose="020B0604020202020204" pitchFamily="34" charset="0"/>
              </a:rPr>
              <a:t>SCD </a:t>
            </a:r>
            <a:r>
              <a:rPr lang="zh-CN" altLang="en-US" sz="1800" dirty="0">
                <a:solidFill>
                  <a:srgbClr val="FF0000"/>
                </a:solidFill>
                <a:ea typeface="黑体" panose="02010609060101010101" pitchFamily="49" charset="-122"/>
                <a:cs typeface="Arial" panose="020B0604020202020204" pitchFamily="34" charset="0"/>
              </a:rPr>
              <a:t>结构</a:t>
            </a:r>
          </a:p>
        </p:txBody>
      </p:sp>
    </p:spTree>
    <p:extLst>
      <p:ext uri="{BB962C8B-B14F-4D97-AF65-F5344CB8AC3E}">
        <p14:creationId xmlns:p14="http://schemas.microsoft.com/office/powerpoint/2010/main" val="4081082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9247" y="832886"/>
            <a:ext cx="7704856" cy="2365200"/>
          </a:xfrm>
        </p:spPr>
        <p:txBody>
          <a:bodyPr/>
          <a:lstStyle/>
          <a:p>
            <a:r>
              <a:rPr lang="en-US" altLang="zh-CN" sz="2000" dirty="0" err="1">
                <a:solidFill>
                  <a:srgbClr val="FF0000"/>
                </a:solidFill>
              </a:rPr>
              <a:t>TeV</a:t>
            </a:r>
            <a:r>
              <a:rPr lang="zh-CN" altLang="en-US" sz="2000" dirty="0">
                <a:solidFill>
                  <a:srgbClr val="FF0000"/>
                </a:solidFill>
              </a:rPr>
              <a:t>核子绝对能标</a:t>
            </a:r>
            <a:endParaRPr lang="en-US" altLang="zh-CN" sz="2000" dirty="0">
              <a:solidFill>
                <a:srgbClr val="FF0000"/>
              </a:solidFill>
            </a:endParaRPr>
          </a:p>
          <a:p>
            <a:r>
              <a:rPr lang="en-US" altLang="zh-CN" sz="2000" dirty="0">
                <a:solidFill>
                  <a:srgbClr val="FF0000"/>
                </a:solidFill>
              </a:rPr>
              <a:t>X</a:t>
            </a:r>
            <a:r>
              <a:rPr lang="zh-CN" altLang="zh-CN" sz="2000" dirty="0">
                <a:solidFill>
                  <a:srgbClr val="FF0000"/>
                </a:solidFill>
              </a:rPr>
              <a:t>射线巡天观测和</a:t>
            </a:r>
            <a:r>
              <a:rPr lang="en-US" altLang="zh-CN" sz="2000" dirty="0">
                <a:solidFill>
                  <a:srgbClr val="FF0000"/>
                </a:solidFill>
              </a:rPr>
              <a:t>GRB</a:t>
            </a:r>
            <a:r>
              <a:rPr lang="zh-CN" altLang="zh-CN" sz="2000" dirty="0">
                <a:solidFill>
                  <a:srgbClr val="FF0000"/>
                </a:solidFill>
              </a:rPr>
              <a:t>监测</a:t>
            </a:r>
            <a:endParaRPr lang="en-US" altLang="zh-CN" sz="2000" dirty="0">
              <a:solidFill>
                <a:srgbClr val="FF0000"/>
              </a:solidFill>
            </a:endParaRPr>
          </a:p>
          <a:p>
            <a:r>
              <a:rPr lang="en-US" altLang="zh-CN" sz="2000" dirty="0"/>
              <a:t>TRD</a:t>
            </a:r>
            <a:r>
              <a:rPr lang="zh-CN" altLang="en-US" sz="2000" dirty="0"/>
              <a:t>特点</a:t>
            </a:r>
            <a:endParaRPr lang="en-US" altLang="zh-CN" sz="2000" dirty="0"/>
          </a:p>
          <a:p>
            <a:pPr lvl="1"/>
            <a:r>
              <a:rPr lang="en-US" altLang="zh-CN" sz="1500" dirty="0"/>
              <a:t>6</a:t>
            </a:r>
            <a:r>
              <a:rPr lang="zh-CN" altLang="en-US" sz="1500" dirty="0"/>
              <a:t>个独立的探测单元</a:t>
            </a:r>
            <a:endParaRPr lang="en-US" altLang="zh-CN" sz="1500" dirty="0"/>
          </a:p>
          <a:p>
            <a:pPr lvl="1"/>
            <a:r>
              <a:rPr lang="zh-CN" altLang="en-US" sz="1500" dirty="0"/>
              <a:t>可在轨</a:t>
            </a:r>
            <a:r>
              <a:rPr lang="en-US" altLang="zh-CN" sz="1500" dirty="0"/>
              <a:t>90</a:t>
            </a:r>
            <a:r>
              <a:rPr lang="zh-CN" altLang="en-US" sz="1500" dirty="0"/>
              <a:t>度翻转</a:t>
            </a:r>
            <a:endParaRPr lang="en-US" altLang="zh-CN" sz="1500" dirty="0"/>
          </a:p>
          <a:p>
            <a:pPr lvl="1"/>
            <a:r>
              <a:rPr lang="zh-CN" altLang="en-US" sz="1500" dirty="0"/>
              <a:t>标定能区：</a:t>
            </a:r>
            <a:r>
              <a:rPr lang="en-US" altLang="zh-CN" sz="1500" dirty="0"/>
              <a:t>0.8~3.2 </a:t>
            </a:r>
            <a:r>
              <a:rPr lang="en-US" altLang="zh-CN" sz="1500" dirty="0" err="1"/>
              <a:t>TeV</a:t>
            </a:r>
            <a:endParaRPr lang="en-US" altLang="zh-CN" sz="1500" dirty="0"/>
          </a:p>
        </p:txBody>
      </p:sp>
      <p:sp>
        <p:nvSpPr>
          <p:cNvPr id="2" name="标题 1"/>
          <p:cNvSpPr>
            <a:spLocks noGrp="1"/>
          </p:cNvSpPr>
          <p:nvPr>
            <p:ph type="title"/>
          </p:nvPr>
        </p:nvSpPr>
        <p:spPr/>
        <p:txBody>
          <a:bodyPr/>
          <a:lstStyle/>
          <a:p>
            <a:r>
              <a:rPr lang="zh-CN" altLang="en-US" b="1" dirty="0"/>
              <a:t>穿越辐射探测器</a:t>
            </a:r>
            <a:r>
              <a:rPr lang="en-US" altLang="zh-CN" b="1" dirty="0"/>
              <a:t>TRD</a:t>
            </a:r>
            <a:endParaRPr lang="zh-CN" altLang="en-US" b="1" dirty="0"/>
          </a:p>
        </p:txBody>
      </p:sp>
      <p:pic>
        <p:nvPicPr>
          <p:cNvPr id="20" name="图片 19">
            <a:extLst>
              <a:ext uri="{FF2B5EF4-FFF2-40B4-BE49-F238E27FC236}">
                <a16:creationId xmlns:a16="http://schemas.microsoft.com/office/drawing/2014/main" id="{134B83C6-D8E5-4054-AC66-7EA3B0CC623E}"/>
              </a:ext>
            </a:extLst>
          </p:cNvPr>
          <p:cNvPicPr>
            <a:picLocks noChangeAspect="1"/>
          </p:cNvPicPr>
          <p:nvPr/>
        </p:nvPicPr>
        <p:blipFill>
          <a:blip r:embed="rId2"/>
          <a:stretch>
            <a:fillRect/>
          </a:stretch>
        </p:blipFill>
        <p:spPr>
          <a:xfrm>
            <a:off x="5886552" y="3884328"/>
            <a:ext cx="2824286" cy="2171597"/>
          </a:xfrm>
          <a:prstGeom prst="rect">
            <a:avLst/>
          </a:prstGeom>
        </p:spPr>
      </p:pic>
      <p:sp>
        <p:nvSpPr>
          <p:cNvPr id="30" name="文本框 29">
            <a:extLst>
              <a:ext uri="{FF2B5EF4-FFF2-40B4-BE49-F238E27FC236}">
                <a16:creationId xmlns:a16="http://schemas.microsoft.com/office/drawing/2014/main" id="{B58CC345-B38E-4F3A-834E-DCC7C242FC48}"/>
              </a:ext>
            </a:extLst>
          </p:cNvPr>
          <p:cNvSpPr txBox="1"/>
          <p:nvPr/>
        </p:nvSpPr>
        <p:spPr>
          <a:xfrm>
            <a:off x="7020272" y="4687016"/>
            <a:ext cx="1148054" cy="646331"/>
          </a:xfrm>
          <a:prstGeom prst="rect">
            <a:avLst/>
          </a:prstGeom>
          <a:noFill/>
        </p:spPr>
        <p:txBody>
          <a:bodyPr wrap="square" rtlCol="0">
            <a:spAutoFit/>
          </a:bodyPr>
          <a:lstStyle/>
          <a:p>
            <a:r>
              <a:rPr lang="zh-CN" altLang="en-US" sz="1800" dirty="0">
                <a:ea typeface="黑体" panose="02010609060101010101" pitchFamily="49" charset="-122"/>
                <a:cs typeface="Arial" panose="020B0604020202020204" pitchFamily="34" charset="0"/>
              </a:rPr>
              <a:t>束流实验测量结果</a:t>
            </a:r>
          </a:p>
        </p:txBody>
      </p:sp>
      <p:pic>
        <p:nvPicPr>
          <p:cNvPr id="19" name="图片 18">
            <a:extLst>
              <a:ext uri="{FF2B5EF4-FFF2-40B4-BE49-F238E27FC236}">
                <a16:creationId xmlns:a16="http://schemas.microsoft.com/office/drawing/2014/main" id="{8606B0AA-1768-4B89-AEB4-938D799607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0168" y="3869740"/>
            <a:ext cx="2565091" cy="2280885"/>
          </a:xfrm>
          <a:prstGeom prst="rect">
            <a:avLst/>
          </a:prstGeom>
        </p:spPr>
      </p:pic>
      <p:sp>
        <p:nvSpPr>
          <p:cNvPr id="31" name="文本框 30">
            <a:extLst>
              <a:ext uri="{FF2B5EF4-FFF2-40B4-BE49-F238E27FC236}">
                <a16:creationId xmlns:a16="http://schemas.microsoft.com/office/drawing/2014/main" id="{D764E730-E459-4D7C-940A-9088927EEAEA}"/>
              </a:ext>
            </a:extLst>
          </p:cNvPr>
          <p:cNvSpPr txBox="1"/>
          <p:nvPr/>
        </p:nvSpPr>
        <p:spPr>
          <a:xfrm>
            <a:off x="3894128" y="4445468"/>
            <a:ext cx="1710879" cy="646331"/>
          </a:xfrm>
          <a:prstGeom prst="rect">
            <a:avLst/>
          </a:prstGeom>
          <a:noFill/>
        </p:spPr>
        <p:txBody>
          <a:bodyPr wrap="square" rtlCol="0">
            <a:spAutoFit/>
          </a:bodyPr>
          <a:lstStyle/>
          <a:p>
            <a:r>
              <a:rPr lang="zh-CN" altLang="en-US" sz="1800" dirty="0">
                <a:ea typeface="黑体" panose="02010609060101010101" pitchFamily="49" charset="-122"/>
                <a:cs typeface="Arial" panose="020B0604020202020204" pitchFamily="34" charset="0"/>
              </a:rPr>
              <a:t>束流实验看到清晰</a:t>
            </a:r>
            <a:r>
              <a:rPr lang="en-US" altLang="zh-CN" sz="1800" dirty="0">
                <a:ea typeface="黑体" panose="02010609060101010101" pitchFamily="49" charset="-122"/>
                <a:cs typeface="Arial" panose="020B0604020202020204" pitchFamily="34" charset="0"/>
              </a:rPr>
              <a:t>TR</a:t>
            </a:r>
            <a:r>
              <a:rPr lang="zh-CN" altLang="en-US" sz="1800" dirty="0">
                <a:ea typeface="黑体" panose="02010609060101010101" pitchFamily="49" charset="-122"/>
                <a:cs typeface="Arial" panose="020B0604020202020204" pitchFamily="34" charset="0"/>
              </a:rPr>
              <a:t>信号</a:t>
            </a:r>
          </a:p>
        </p:txBody>
      </p:sp>
      <p:pic>
        <p:nvPicPr>
          <p:cNvPr id="32" name="图片 31">
            <a:extLst>
              <a:ext uri="{FF2B5EF4-FFF2-40B4-BE49-F238E27FC236}">
                <a16:creationId xmlns:a16="http://schemas.microsoft.com/office/drawing/2014/main" id="{347D322D-6D70-4748-A58D-042511DC6C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755056"/>
            <a:ext cx="3090006" cy="2510250"/>
          </a:xfrm>
          <a:prstGeom prst="rect">
            <a:avLst/>
          </a:prstGeom>
        </p:spPr>
      </p:pic>
      <p:pic>
        <p:nvPicPr>
          <p:cNvPr id="33" name="图片 3">
            <a:extLst>
              <a:ext uri="{FF2B5EF4-FFF2-40B4-BE49-F238E27FC236}">
                <a16:creationId xmlns:a16="http://schemas.microsoft.com/office/drawing/2014/main" id="{C6D71FEF-C28C-4702-A380-4E75FC6C1F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944311"/>
            <a:ext cx="2736304" cy="184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文本框 34">
            <a:extLst>
              <a:ext uri="{FF2B5EF4-FFF2-40B4-BE49-F238E27FC236}">
                <a16:creationId xmlns:a16="http://schemas.microsoft.com/office/drawing/2014/main" id="{FDA633A3-2CC2-4881-BAC8-6710967DC3BB}"/>
              </a:ext>
            </a:extLst>
          </p:cNvPr>
          <p:cNvSpPr txBox="1"/>
          <p:nvPr/>
        </p:nvSpPr>
        <p:spPr>
          <a:xfrm>
            <a:off x="3563888" y="2737789"/>
            <a:ext cx="3096344" cy="369332"/>
          </a:xfrm>
          <a:prstGeom prst="rect">
            <a:avLst/>
          </a:prstGeom>
          <a:noFill/>
        </p:spPr>
        <p:txBody>
          <a:bodyPr wrap="square" rtlCol="0">
            <a:spAutoFit/>
          </a:bodyPr>
          <a:lstStyle/>
          <a:p>
            <a:r>
              <a:rPr lang="zh-CN" altLang="en-US" sz="1800" dirty="0">
                <a:solidFill>
                  <a:srgbClr val="FF0000"/>
                </a:solidFill>
                <a:ea typeface="黑体" panose="02010609060101010101" pitchFamily="49" charset="-122"/>
                <a:cs typeface="Arial" panose="020B0604020202020204" pitchFamily="34" charset="0"/>
              </a:rPr>
              <a:t>闭气侧窗式双向漂移探测器</a:t>
            </a:r>
          </a:p>
        </p:txBody>
      </p:sp>
      <p:pic>
        <p:nvPicPr>
          <p:cNvPr id="9220" name="picture" descr="descript">
            <a:extLst>
              <a:ext uri="{FF2B5EF4-FFF2-40B4-BE49-F238E27FC236}">
                <a16:creationId xmlns:a16="http://schemas.microsoft.com/office/drawing/2014/main" id="{D9668882-BDEB-4E5E-8521-11EDD5B4BC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7398" y="712745"/>
            <a:ext cx="2597355" cy="230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文本框 35">
            <a:extLst>
              <a:ext uri="{FF2B5EF4-FFF2-40B4-BE49-F238E27FC236}">
                <a16:creationId xmlns:a16="http://schemas.microsoft.com/office/drawing/2014/main" id="{807CEA80-F9B9-4230-903C-C1B7675ED9CA}"/>
              </a:ext>
            </a:extLst>
          </p:cNvPr>
          <p:cNvSpPr txBox="1"/>
          <p:nvPr/>
        </p:nvSpPr>
        <p:spPr>
          <a:xfrm>
            <a:off x="6833455" y="1916832"/>
            <a:ext cx="714485" cy="369332"/>
          </a:xfrm>
          <a:prstGeom prst="rect">
            <a:avLst/>
          </a:prstGeom>
          <a:noFill/>
        </p:spPr>
        <p:txBody>
          <a:bodyPr wrap="square" rtlCol="0">
            <a:spAutoFit/>
          </a:bodyPr>
          <a:lstStyle/>
          <a:p>
            <a:r>
              <a:rPr lang="en-US" altLang="zh-CN" sz="1800" dirty="0">
                <a:solidFill>
                  <a:srgbClr val="FF0000"/>
                </a:solidFill>
                <a:ea typeface="黑体" panose="02010609060101010101" pitchFamily="49" charset="-122"/>
                <a:cs typeface="Arial" panose="020B0604020202020204" pitchFamily="34" charset="0"/>
              </a:rPr>
              <a:t>TRD</a:t>
            </a:r>
            <a:endParaRPr lang="zh-CN" altLang="en-US" sz="1800" dirty="0">
              <a:solidFill>
                <a:srgbClr val="FF0000"/>
              </a:solidFill>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20210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
            <a:extLst>
              <a:ext uri="{FF2B5EF4-FFF2-40B4-BE49-F238E27FC236}">
                <a16:creationId xmlns:a16="http://schemas.microsoft.com/office/drawing/2014/main" id="{E5DCBD39-9BBB-46F8-B23F-F37D6C386067}"/>
              </a:ext>
            </a:extLst>
          </p:cNvPr>
          <p:cNvSpPr>
            <a:spLocks noGrp="1"/>
          </p:cNvSpPr>
          <p:nvPr>
            <p:ph type="title"/>
          </p:nvPr>
        </p:nvSpPr>
        <p:spPr>
          <a:xfrm>
            <a:off x="0" y="0"/>
            <a:ext cx="9144000" cy="762000"/>
          </a:xfrm>
        </p:spPr>
        <p:txBody>
          <a:bodyPr/>
          <a:lstStyle/>
          <a:p>
            <a:r>
              <a:rPr lang="zh-CN" altLang="en-US" b="1" dirty="0"/>
              <a:t>在轨触发</a:t>
            </a:r>
          </a:p>
        </p:txBody>
      </p:sp>
      <p:sp>
        <p:nvSpPr>
          <p:cNvPr id="5" name="内容占位符 3">
            <a:extLst>
              <a:ext uri="{FF2B5EF4-FFF2-40B4-BE49-F238E27FC236}">
                <a16:creationId xmlns:a16="http://schemas.microsoft.com/office/drawing/2014/main" id="{4DA62905-F2F3-4706-99B2-ACED17EC2014}"/>
              </a:ext>
            </a:extLst>
          </p:cNvPr>
          <p:cNvSpPr txBox="1">
            <a:spLocks/>
          </p:cNvSpPr>
          <p:nvPr/>
        </p:nvSpPr>
        <p:spPr bwMode="auto">
          <a:xfrm>
            <a:off x="212859" y="701380"/>
            <a:ext cx="8712968" cy="16605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700">
                <a:solidFill>
                  <a:schemeClr val="tx1"/>
                </a:solidFill>
                <a:latin typeface="+mn-lt"/>
                <a:ea typeface="+mn-ea"/>
              </a:defRPr>
            </a:lvl2pPr>
            <a:lvl3pPr marL="1143000" indent="-228600" algn="l" rtl="0" eaLnBrk="0" fontAlgn="base" hangingPunct="0">
              <a:spcBef>
                <a:spcPct val="20000"/>
              </a:spcBef>
              <a:spcAft>
                <a:spcPct val="0"/>
              </a:spcAft>
              <a:buChar char="•"/>
              <a:defRPr sz="2600">
                <a:solidFill>
                  <a:schemeClr val="tx1"/>
                </a:solidFill>
                <a:latin typeface="+mn-lt"/>
                <a:ea typeface="+mn-ea"/>
              </a:defRPr>
            </a:lvl3pPr>
            <a:lvl4pPr marL="1600200" indent="-228600" algn="l" rtl="0" eaLnBrk="0" fontAlgn="base" hangingPunct="0">
              <a:spcBef>
                <a:spcPct val="20000"/>
              </a:spcBef>
              <a:spcAft>
                <a:spcPct val="0"/>
              </a:spcAft>
              <a:buChar char="–"/>
              <a:defRPr sz="2500">
                <a:solidFill>
                  <a:schemeClr val="tx1"/>
                </a:solidFill>
                <a:latin typeface="+mn-lt"/>
                <a:ea typeface="+mn-ea"/>
              </a:defRPr>
            </a:lvl4pPr>
            <a:lvl5pPr marL="2057400" indent="-228600" algn="l" rtl="0" eaLnBrk="0" fontAlgn="base" hangingPunct="0">
              <a:spcBef>
                <a:spcPct val="20000"/>
              </a:spcBef>
              <a:spcAft>
                <a:spcPct val="0"/>
              </a:spcAft>
              <a:buChar char="»"/>
              <a:defRPr sz="2400">
                <a:solidFill>
                  <a:schemeClr val="tx1"/>
                </a:solidFill>
                <a:latin typeface="+mn-lt"/>
                <a:ea typeface="+mn-ea"/>
              </a:defRPr>
            </a:lvl5pPr>
            <a:lvl6pPr marL="2514600" indent="-228600" algn="l" rtl="0" eaLnBrk="0" fontAlgn="base" hangingPunct="0">
              <a:spcBef>
                <a:spcPct val="20000"/>
              </a:spcBef>
              <a:spcAft>
                <a:spcPct val="0"/>
              </a:spcAft>
              <a:buChar char="»"/>
              <a:defRPr sz="2400">
                <a:solidFill>
                  <a:schemeClr val="tx1"/>
                </a:solidFill>
                <a:latin typeface="+mn-lt"/>
                <a:ea typeface="+mn-ea"/>
              </a:defRPr>
            </a:lvl6pPr>
            <a:lvl7pPr marL="2971800" indent="-228600" algn="l" rtl="0" eaLnBrk="0" fontAlgn="base" hangingPunct="0">
              <a:spcBef>
                <a:spcPct val="20000"/>
              </a:spcBef>
              <a:spcAft>
                <a:spcPct val="0"/>
              </a:spcAft>
              <a:buChar char="»"/>
              <a:defRPr sz="2400">
                <a:solidFill>
                  <a:schemeClr val="tx1"/>
                </a:solidFill>
                <a:latin typeface="+mn-lt"/>
                <a:ea typeface="+mn-ea"/>
              </a:defRPr>
            </a:lvl7pPr>
            <a:lvl8pPr marL="3429000" indent="-228600" algn="l" rtl="0" eaLnBrk="0" fontAlgn="base" hangingPunct="0">
              <a:spcBef>
                <a:spcPct val="20000"/>
              </a:spcBef>
              <a:spcAft>
                <a:spcPct val="0"/>
              </a:spcAft>
              <a:buChar char="»"/>
              <a:defRPr sz="2400">
                <a:solidFill>
                  <a:schemeClr val="tx1"/>
                </a:solidFill>
                <a:latin typeface="+mn-lt"/>
                <a:ea typeface="+mn-ea"/>
              </a:defRPr>
            </a:lvl8pPr>
            <a:lvl9pPr marL="3886200" indent="-228600" algn="l" rtl="0" eaLnBrk="0" fontAlgn="base" hangingPunct="0">
              <a:spcBef>
                <a:spcPct val="20000"/>
              </a:spcBef>
              <a:spcAft>
                <a:spcPct val="0"/>
              </a:spcAft>
              <a:buChar char="»"/>
              <a:defRPr sz="2400">
                <a:solidFill>
                  <a:schemeClr val="tx1"/>
                </a:solidFill>
                <a:latin typeface="+mn-lt"/>
                <a:ea typeface="+mn-ea"/>
              </a:defRPr>
            </a:lvl9pPr>
          </a:lstStyle>
          <a:p>
            <a:r>
              <a:rPr lang="zh-CN" altLang="en-US" sz="2000" kern="0" dirty="0"/>
              <a:t>在轨智能触发</a:t>
            </a:r>
          </a:p>
          <a:p>
            <a:pPr lvl="1"/>
            <a:r>
              <a:rPr lang="zh-CN" altLang="en-US" sz="2000" kern="0" dirty="0"/>
              <a:t>利用多探测器能量、时间和位置信息，实现多种类粒子高效准确获取</a:t>
            </a:r>
          </a:p>
          <a:p>
            <a:pPr lvl="1"/>
            <a:r>
              <a:rPr lang="zh-CN" altLang="en-US" sz="2000" kern="0" dirty="0"/>
              <a:t>分级触发（高能事例、低能重核、低能伽马、无偏触发）、分区触发</a:t>
            </a:r>
          </a:p>
          <a:p>
            <a:pPr lvl="1"/>
            <a:r>
              <a:rPr lang="zh-CN" altLang="en-US" sz="2000" kern="0" dirty="0"/>
              <a:t>基于机器学习方法</a:t>
            </a:r>
            <a:r>
              <a:rPr lang="en-US" altLang="zh-CN" sz="2000" kern="0" dirty="0"/>
              <a:t>(DNN)</a:t>
            </a:r>
            <a:r>
              <a:rPr lang="zh-CN" altLang="en-US" sz="2000" kern="0" dirty="0"/>
              <a:t>在线实施的考虑</a:t>
            </a:r>
          </a:p>
          <a:p>
            <a:r>
              <a:rPr lang="zh-CN" altLang="en-US" sz="2000" kern="0" dirty="0"/>
              <a:t>辅助能量测量</a:t>
            </a:r>
          </a:p>
          <a:p>
            <a:endParaRPr lang="zh-CN" altLang="en-US" sz="1800" kern="0" dirty="0"/>
          </a:p>
        </p:txBody>
      </p:sp>
      <p:sp>
        <p:nvSpPr>
          <p:cNvPr id="6" name="文本框 5">
            <a:extLst>
              <a:ext uri="{FF2B5EF4-FFF2-40B4-BE49-F238E27FC236}">
                <a16:creationId xmlns:a16="http://schemas.microsoft.com/office/drawing/2014/main" id="{5086E308-6E11-4B8A-81C5-0A8B9333F7C6}"/>
              </a:ext>
            </a:extLst>
          </p:cNvPr>
          <p:cNvSpPr txBox="1"/>
          <p:nvPr/>
        </p:nvSpPr>
        <p:spPr>
          <a:xfrm>
            <a:off x="5724128" y="6378414"/>
            <a:ext cx="2725579" cy="323165"/>
          </a:xfrm>
          <a:prstGeom prst="rect">
            <a:avLst/>
          </a:prstGeom>
          <a:noFill/>
        </p:spPr>
        <p:txBody>
          <a:bodyPr wrap="square" rtlCol="0">
            <a:spAutoFit/>
          </a:bodyPr>
          <a:lstStyle/>
          <a:p>
            <a:pPr defTabSz="685800"/>
            <a:r>
              <a:rPr lang="en-US" altLang="zh-CN" sz="1500" dirty="0">
                <a:solidFill>
                  <a:srgbClr val="FF0000"/>
                </a:solidFill>
                <a:cs typeface="Arial" panose="020B0604020202020204" pitchFamily="34" charset="0"/>
              </a:rPr>
              <a:t>DNN</a:t>
            </a:r>
            <a:r>
              <a:rPr lang="zh-CN" altLang="en-US" sz="1500" dirty="0">
                <a:solidFill>
                  <a:srgbClr val="FF0000"/>
                </a:solidFill>
                <a:cs typeface="Arial" panose="020B0604020202020204" pitchFamily="34" charset="0"/>
              </a:rPr>
              <a:t>方法在</a:t>
            </a:r>
            <a:r>
              <a:rPr lang="en-US" altLang="zh-CN" sz="1500" dirty="0">
                <a:solidFill>
                  <a:srgbClr val="FF0000"/>
                </a:solidFill>
                <a:cs typeface="Arial" panose="020B0604020202020204" pitchFamily="34" charset="0"/>
              </a:rPr>
              <a:t>LEE</a:t>
            </a:r>
            <a:r>
              <a:rPr lang="zh-CN" altLang="en-US" sz="1500" dirty="0">
                <a:solidFill>
                  <a:srgbClr val="FF0000"/>
                </a:solidFill>
                <a:cs typeface="Arial" panose="020B0604020202020204" pitchFamily="34" charset="0"/>
              </a:rPr>
              <a:t>道的网络构建</a:t>
            </a:r>
          </a:p>
        </p:txBody>
      </p:sp>
      <p:pic>
        <p:nvPicPr>
          <p:cNvPr id="7" name="图片 6">
            <a:extLst>
              <a:ext uri="{FF2B5EF4-FFF2-40B4-BE49-F238E27FC236}">
                <a16:creationId xmlns:a16="http://schemas.microsoft.com/office/drawing/2014/main" id="{667EA950-CFAE-4FC3-98EB-11164810566F}"/>
              </a:ext>
            </a:extLst>
          </p:cNvPr>
          <p:cNvPicPr>
            <a:picLocks noChangeAspect="1"/>
          </p:cNvPicPr>
          <p:nvPr/>
        </p:nvPicPr>
        <p:blipFill>
          <a:blip r:embed="rId2"/>
          <a:stretch>
            <a:fillRect/>
          </a:stretch>
        </p:blipFill>
        <p:spPr>
          <a:xfrm>
            <a:off x="5507607" y="4504778"/>
            <a:ext cx="2669670" cy="1944216"/>
          </a:xfrm>
          <a:prstGeom prst="rect">
            <a:avLst/>
          </a:prstGeom>
        </p:spPr>
      </p:pic>
      <p:sp>
        <p:nvSpPr>
          <p:cNvPr id="8" name="文本框 7">
            <a:extLst>
              <a:ext uri="{FF2B5EF4-FFF2-40B4-BE49-F238E27FC236}">
                <a16:creationId xmlns:a16="http://schemas.microsoft.com/office/drawing/2014/main" id="{792BF695-1B18-4539-B8BE-D18727215410}"/>
              </a:ext>
            </a:extLst>
          </p:cNvPr>
          <p:cNvSpPr txBox="1"/>
          <p:nvPr/>
        </p:nvSpPr>
        <p:spPr>
          <a:xfrm>
            <a:off x="6196567" y="2395954"/>
            <a:ext cx="1780699" cy="323165"/>
          </a:xfrm>
          <a:prstGeom prst="rect">
            <a:avLst/>
          </a:prstGeom>
          <a:noFill/>
        </p:spPr>
        <p:txBody>
          <a:bodyPr wrap="square" rtlCol="0">
            <a:spAutoFit/>
          </a:bodyPr>
          <a:lstStyle/>
          <a:p>
            <a:pPr defTabSz="685800"/>
            <a:r>
              <a:rPr lang="zh-CN" altLang="en-US" sz="1500" dirty="0">
                <a:solidFill>
                  <a:srgbClr val="FF0000"/>
                </a:solidFill>
                <a:cs typeface="Arial" panose="020B0604020202020204" pitchFamily="34" charset="0"/>
              </a:rPr>
              <a:t>触发分区方案</a:t>
            </a:r>
          </a:p>
        </p:txBody>
      </p:sp>
      <p:pic>
        <p:nvPicPr>
          <p:cNvPr id="10242" name="Picture 2">
            <a:extLst>
              <a:ext uri="{FF2B5EF4-FFF2-40B4-BE49-F238E27FC236}">
                <a16:creationId xmlns:a16="http://schemas.microsoft.com/office/drawing/2014/main" id="{88600F8C-583A-4C0E-A645-5936363836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20"/>
          <a:stretch>
            <a:fillRect/>
          </a:stretch>
        </p:blipFill>
        <p:spPr bwMode="auto">
          <a:xfrm>
            <a:off x="4602558" y="2740373"/>
            <a:ext cx="4222642" cy="133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a:extLst>
              <a:ext uri="{FF2B5EF4-FFF2-40B4-BE49-F238E27FC236}">
                <a16:creationId xmlns:a16="http://schemas.microsoft.com/office/drawing/2014/main" id="{5CAD6847-9AB7-4F3F-8A69-48B3362418FA}"/>
              </a:ext>
            </a:extLst>
          </p:cNvPr>
          <p:cNvSpPr txBox="1"/>
          <p:nvPr/>
        </p:nvSpPr>
        <p:spPr>
          <a:xfrm>
            <a:off x="4731121" y="3929169"/>
            <a:ext cx="4032886" cy="584775"/>
          </a:xfrm>
          <a:prstGeom prst="rect">
            <a:avLst/>
          </a:prstGeom>
          <a:noFill/>
        </p:spPr>
        <p:txBody>
          <a:bodyPr wrap="square">
            <a:spAutoFit/>
          </a:bodyPr>
          <a:lstStyle/>
          <a:p>
            <a:r>
              <a:rPr lang="zh-CN" altLang="en-US" sz="1600" dirty="0"/>
              <a:t>对量能器晶体阵列进行分区设计，</a:t>
            </a:r>
            <a:endParaRPr lang="en-US" altLang="zh-CN" sz="1600" dirty="0"/>
          </a:p>
          <a:p>
            <a:r>
              <a:rPr lang="zh-CN" altLang="en-US" sz="1600" dirty="0"/>
              <a:t>外壳</a:t>
            </a:r>
            <a:r>
              <a:rPr lang="en-US" altLang="zh-CN" sz="1600" dirty="0"/>
              <a:t>20</a:t>
            </a:r>
            <a:r>
              <a:rPr lang="zh-CN" altLang="en-US" sz="1600" dirty="0"/>
              <a:t>个分区，内核</a:t>
            </a:r>
            <a:r>
              <a:rPr lang="en-US" altLang="zh-CN" sz="1600" dirty="0"/>
              <a:t>4</a:t>
            </a:r>
            <a:r>
              <a:rPr lang="zh-CN" altLang="en-US" sz="1600" dirty="0"/>
              <a:t>个分区</a:t>
            </a:r>
          </a:p>
        </p:txBody>
      </p:sp>
      <p:pic>
        <p:nvPicPr>
          <p:cNvPr id="10" name="图片 82">
            <a:extLst>
              <a:ext uri="{FF2B5EF4-FFF2-40B4-BE49-F238E27FC236}">
                <a16:creationId xmlns:a16="http://schemas.microsoft.com/office/drawing/2014/main" id="{D7D9CECE-FB33-468F-AA93-07DFE9C68448}"/>
              </a:ext>
            </a:extLst>
          </p:cNvPr>
          <p:cNvPicPr>
            <a:picLocks noChangeAspect="1"/>
          </p:cNvPicPr>
          <p:nvPr/>
        </p:nvPicPr>
        <p:blipFill>
          <a:blip r:embed="rId4"/>
          <a:stretch>
            <a:fillRect/>
          </a:stretch>
        </p:blipFill>
        <p:spPr>
          <a:xfrm>
            <a:off x="379993" y="2636911"/>
            <a:ext cx="3816330" cy="3501871"/>
          </a:xfrm>
          <a:prstGeom prst="rect">
            <a:avLst/>
          </a:prstGeom>
          <a:noFill/>
          <a:ln w="9525">
            <a:noFill/>
          </a:ln>
        </p:spPr>
      </p:pic>
      <p:sp>
        <p:nvSpPr>
          <p:cNvPr id="12" name="文本框 11">
            <a:extLst>
              <a:ext uri="{FF2B5EF4-FFF2-40B4-BE49-F238E27FC236}">
                <a16:creationId xmlns:a16="http://schemas.microsoft.com/office/drawing/2014/main" id="{B6738278-1009-4E51-8C2D-3D5A156B6C58}"/>
              </a:ext>
            </a:extLst>
          </p:cNvPr>
          <p:cNvSpPr txBox="1"/>
          <p:nvPr/>
        </p:nvSpPr>
        <p:spPr>
          <a:xfrm>
            <a:off x="1322064" y="6138783"/>
            <a:ext cx="2374302" cy="400110"/>
          </a:xfrm>
          <a:prstGeom prst="rect">
            <a:avLst/>
          </a:prstGeom>
          <a:noFill/>
        </p:spPr>
        <p:txBody>
          <a:bodyPr wrap="square" rtlCol="0">
            <a:spAutoFit/>
          </a:bodyPr>
          <a:lstStyle/>
          <a:p>
            <a:r>
              <a:rPr lang="zh-CN" altLang="en-US" sz="2000" dirty="0">
                <a:solidFill>
                  <a:srgbClr val="FF0000"/>
                </a:solidFill>
                <a:ea typeface="黑体" panose="02010609060101010101" pitchFamily="2" charset="-122"/>
                <a:cs typeface="Arial" panose="020B0604020202020204" pitchFamily="34" charset="0"/>
              </a:rPr>
              <a:t>在轨分级触发模式</a:t>
            </a:r>
          </a:p>
        </p:txBody>
      </p:sp>
    </p:spTree>
    <p:extLst>
      <p:ext uri="{BB962C8B-B14F-4D97-AF65-F5344CB8AC3E}">
        <p14:creationId xmlns:p14="http://schemas.microsoft.com/office/powerpoint/2010/main" val="3933949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图片 9">
            <a:extLst>
              <a:ext uri="{FF2B5EF4-FFF2-40B4-BE49-F238E27FC236}">
                <a16:creationId xmlns:a16="http://schemas.microsoft.com/office/drawing/2014/main" id="{53E82EB2-7ABC-4F4D-859F-4B6E477615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6534" y="1700616"/>
            <a:ext cx="1974575" cy="148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B49170C3-596E-4C22-AEE2-5F4A71340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315" y="1704677"/>
            <a:ext cx="1968777" cy="1476005"/>
          </a:xfrm>
          <a:prstGeom prst="rect">
            <a:avLst/>
          </a:prstGeom>
        </p:spPr>
      </p:pic>
      <p:pic>
        <p:nvPicPr>
          <p:cNvPr id="5" name="图片 4">
            <a:extLst>
              <a:ext uri="{FF2B5EF4-FFF2-40B4-BE49-F238E27FC236}">
                <a16:creationId xmlns:a16="http://schemas.microsoft.com/office/drawing/2014/main" id="{523CAB48-A029-4E1A-A352-DD1E68CF16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6150" y="5004167"/>
            <a:ext cx="1865726" cy="1540869"/>
          </a:xfrm>
          <a:prstGeom prst="rect">
            <a:avLst/>
          </a:prstGeom>
        </p:spPr>
      </p:pic>
      <p:pic>
        <p:nvPicPr>
          <p:cNvPr id="13314" name="图片 4">
            <a:extLst>
              <a:ext uri="{FF2B5EF4-FFF2-40B4-BE49-F238E27FC236}">
                <a16:creationId xmlns:a16="http://schemas.microsoft.com/office/drawing/2014/main" id="{7E0CA5EA-F5EB-4AC6-8D66-18AC3A6B61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7877" r="7613"/>
          <a:stretch>
            <a:fillRect/>
          </a:stretch>
        </p:blipFill>
        <p:spPr bwMode="auto">
          <a:xfrm>
            <a:off x="4629852" y="5004553"/>
            <a:ext cx="1993294" cy="1540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p:cNvSpPr>
            <a:spLocks noGrp="1"/>
          </p:cNvSpPr>
          <p:nvPr>
            <p:ph idx="1"/>
          </p:nvPr>
        </p:nvSpPr>
        <p:spPr>
          <a:xfrm>
            <a:off x="122404" y="658015"/>
            <a:ext cx="8986100" cy="1042793"/>
          </a:xfrm>
        </p:spPr>
        <p:txBody>
          <a:bodyPr/>
          <a:lstStyle/>
          <a:p>
            <a:pPr marL="0" lvl="1" indent="0">
              <a:buClr>
                <a:srgbClr val="E38700"/>
              </a:buClr>
              <a:buSzPct val="80000"/>
              <a:buNone/>
            </a:pPr>
            <a:r>
              <a:rPr lang="en-US" altLang="zh-CN" sz="2400" dirty="0"/>
              <a:t>HERD</a:t>
            </a:r>
            <a:r>
              <a:rPr lang="zh-CN" altLang="en-US" sz="2400" dirty="0"/>
              <a:t>国际合作组</a:t>
            </a:r>
            <a:r>
              <a:rPr lang="zh-CN" altLang="zh-CN" sz="2400" dirty="0"/>
              <a:t>于2015</a:t>
            </a:r>
            <a:r>
              <a:rPr lang="en-US" altLang="zh-CN" sz="2400" dirty="0"/>
              <a:t>-</a:t>
            </a:r>
            <a:r>
              <a:rPr lang="zh-CN" altLang="zh-CN" sz="2400" dirty="0"/>
              <a:t>20</a:t>
            </a:r>
            <a:r>
              <a:rPr lang="en-US" altLang="zh-CN" sz="2400" dirty="0"/>
              <a:t>23</a:t>
            </a:r>
            <a:r>
              <a:rPr lang="zh-CN" altLang="zh-CN" sz="2400" dirty="0"/>
              <a:t>年</a:t>
            </a:r>
            <a:r>
              <a:rPr lang="zh-CN" altLang="en-US" sz="2400" dirty="0"/>
              <a:t>共六</a:t>
            </a:r>
            <a:r>
              <a:rPr lang="zh-CN" altLang="zh-CN" sz="2400" dirty="0"/>
              <a:t>次在欧洲核子中心进行了束流试验，验证了</a:t>
            </a:r>
            <a:r>
              <a:rPr lang="zh-CN" altLang="en-US" sz="2400" dirty="0"/>
              <a:t>创新</a:t>
            </a:r>
            <a:r>
              <a:rPr lang="zh-CN" altLang="zh-CN" sz="2400" dirty="0"/>
              <a:t>方案和工艺的原理可行性。</a:t>
            </a:r>
            <a:endParaRPr lang="en-US" altLang="zh-CN" sz="2400" dirty="0"/>
          </a:p>
        </p:txBody>
      </p:sp>
      <p:sp>
        <p:nvSpPr>
          <p:cNvPr id="2" name="标题 1"/>
          <p:cNvSpPr>
            <a:spLocks noGrp="1"/>
          </p:cNvSpPr>
          <p:nvPr>
            <p:ph type="title"/>
          </p:nvPr>
        </p:nvSpPr>
        <p:spPr/>
        <p:txBody>
          <a:bodyPr/>
          <a:lstStyle/>
          <a:p>
            <a:r>
              <a:rPr lang="zh-CN" altLang="en-US" b="1" dirty="0"/>
              <a:t>束流试验</a:t>
            </a:r>
          </a:p>
        </p:txBody>
      </p:sp>
      <p:sp>
        <p:nvSpPr>
          <p:cNvPr id="11" name="矩形 10"/>
          <p:cNvSpPr/>
          <p:nvPr/>
        </p:nvSpPr>
        <p:spPr>
          <a:xfrm>
            <a:off x="1538994" y="2244141"/>
            <a:ext cx="1753517" cy="338554"/>
          </a:xfrm>
          <a:prstGeom prst="rect">
            <a:avLst/>
          </a:prstGeom>
          <a:noFill/>
        </p:spPr>
        <p:txBody>
          <a:bodyPr wrap="square">
            <a:spAutoFit/>
          </a:bodyPr>
          <a:lstStyle/>
          <a:p>
            <a:pPr algn="ctr"/>
            <a:r>
              <a:rPr lang="zh-CN" altLang="en-US" sz="1600" dirty="0">
                <a:solidFill>
                  <a:srgbClr val="FF0000"/>
                </a:solidFill>
              </a:rPr>
              <a:t>束流实验现场</a:t>
            </a:r>
          </a:p>
        </p:txBody>
      </p:sp>
      <p:pic>
        <p:nvPicPr>
          <p:cNvPr id="13" name="Picture 2" descr="48736905634334779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37937" y="4963074"/>
            <a:ext cx="1753517" cy="155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9"/>
          <p:cNvSpPr txBox="1"/>
          <p:nvPr/>
        </p:nvSpPr>
        <p:spPr>
          <a:xfrm>
            <a:off x="2662004" y="5435602"/>
            <a:ext cx="1953450" cy="338554"/>
          </a:xfrm>
          <a:prstGeom prst="rect">
            <a:avLst/>
          </a:prstGeom>
          <a:noFill/>
        </p:spPr>
        <p:txBody>
          <a:bodyPr wrap="square" rtlCol="0">
            <a:spAutoFit/>
          </a:bodyPr>
          <a:lstStyle/>
          <a:p>
            <a:r>
              <a:rPr lang="en-US" altLang="zh-CN" sz="1600" dirty="0">
                <a:solidFill>
                  <a:srgbClr val="FF0000"/>
                </a:solidFill>
              </a:rPr>
              <a:t>1.3%@200GeV e-</a:t>
            </a:r>
            <a:endParaRPr lang="en-US" sz="1600" dirty="0">
              <a:solidFill>
                <a:srgbClr val="FF0000"/>
              </a:solidFill>
            </a:endParaRPr>
          </a:p>
        </p:txBody>
      </p:sp>
      <p:sp>
        <p:nvSpPr>
          <p:cNvPr id="19" name="TextBox 9"/>
          <p:cNvSpPr txBox="1"/>
          <p:nvPr/>
        </p:nvSpPr>
        <p:spPr>
          <a:xfrm>
            <a:off x="4751661" y="5433027"/>
            <a:ext cx="1993294" cy="338554"/>
          </a:xfrm>
          <a:prstGeom prst="rect">
            <a:avLst/>
          </a:prstGeom>
          <a:noFill/>
        </p:spPr>
        <p:txBody>
          <a:bodyPr wrap="square" rtlCol="0">
            <a:spAutoFit/>
          </a:bodyPr>
          <a:lstStyle>
            <a:defPPr>
              <a:defRPr lang="en-US"/>
            </a:defPPr>
            <a:lvl1pPr>
              <a:defRPr sz="1800">
                <a:solidFill>
                  <a:srgbClr val="FF0000"/>
                </a:solidFill>
                <a:latin typeface="Arial" panose="020B0604020202020204" pitchFamily="34" charset="0"/>
                <a:ea typeface="+mn-ea"/>
                <a:cs typeface="Arial" panose="020B0604020202020204" pitchFamily="34" charset="0"/>
              </a:defRPr>
            </a:lvl1pPr>
          </a:lstStyle>
          <a:p>
            <a:r>
              <a:rPr lang="en-US" altLang="zh-CN" sz="1600" dirty="0">
                <a:latin typeface="Arial" charset="0"/>
                <a:ea typeface="黑体" pitchFamily="2" charset="-122"/>
                <a:cs typeface="+mn-cs"/>
              </a:rPr>
              <a:t>20.7%@400GeV P</a:t>
            </a:r>
            <a:endParaRPr lang="en-US" sz="1600" dirty="0">
              <a:latin typeface="Arial" charset="0"/>
              <a:ea typeface="黑体" pitchFamily="2" charset="-122"/>
              <a:cs typeface="+mn-cs"/>
            </a:endParaRPr>
          </a:p>
        </p:txBody>
      </p:sp>
      <p:sp>
        <p:nvSpPr>
          <p:cNvPr id="24" name="TextBox 9"/>
          <p:cNvSpPr txBox="1"/>
          <p:nvPr/>
        </p:nvSpPr>
        <p:spPr>
          <a:xfrm>
            <a:off x="6850718" y="5433027"/>
            <a:ext cx="2361409" cy="338554"/>
          </a:xfrm>
          <a:prstGeom prst="rect">
            <a:avLst/>
          </a:prstGeom>
          <a:noFill/>
        </p:spPr>
        <p:txBody>
          <a:bodyPr wrap="square" rtlCol="0">
            <a:spAutoFit/>
          </a:bodyPr>
          <a:lstStyle>
            <a:defPPr>
              <a:defRPr lang="en-US"/>
            </a:defPPr>
            <a:lvl1pPr>
              <a:defRPr sz="1800">
                <a:solidFill>
                  <a:srgbClr val="FF0000"/>
                </a:solidFill>
                <a:latin typeface="Arial" panose="020B0604020202020204" pitchFamily="34" charset="0"/>
                <a:ea typeface="+mn-ea"/>
                <a:cs typeface="Arial" panose="020B0604020202020204" pitchFamily="34" charset="0"/>
              </a:defRPr>
            </a:lvl1pPr>
          </a:lstStyle>
          <a:p>
            <a:r>
              <a:rPr lang="en-US" altLang="zh-CN" sz="1600" dirty="0">
                <a:latin typeface="黑体" panose="02010609060101010101" pitchFamily="49" charset="-122"/>
                <a:ea typeface="黑体" panose="02010609060101010101" pitchFamily="49" charset="-122"/>
              </a:rPr>
              <a:t>e/</a:t>
            </a:r>
            <a:r>
              <a:rPr lang="en-US" altLang="zh-CN" sz="1600" dirty="0">
                <a:latin typeface="Arial" charset="0"/>
                <a:ea typeface="黑体" pitchFamily="2" charset="-122"/>
                <a:cs typeface="+mn-cs"/>
              </a:rPr>
              <a:t>p</a:t>
            </a:r>
            <a:r>
              <a:rPr lang="zh-CN" altLang="en-US" sz="1600" dirty="0">
                <a:latin typeface="Arial" charset="0"/>
                <a:ea typeface="黑体" pitchFamily="2" charset="-122"/>
                <a:cs typeface="+mn-cs"/>
              </a:rPr>
              <a:t>鉴别</a:t>
            </a:r>
            <a:r>
              <a:rPr lang="en-US" altLang="zh-CN" sz="1600" dirty="0">
                <a:latin typeface="Arial" charset="0"/>
                <a:ea typeface="黑体" pitchFamily="2" charset="-122"/>
                <a:cs typeface="+mn-cs"/>
              </a:rPr>
              <a:t>5e4@90%</a:t>
            </a:r>
            <a:r>
              <a:rPr lang="zh-CN" altLang="en-US" sz="1600" dirty="0">
                <a:latin typeface="Arial" charset="0"/>
                <a:ea typeface="黑体" pitchFamily="2" charset="-122"/>
                <a:cs typeface="+mn-cs"/>
              </a:rPr>
              <a:t>效率</a:t>
            </a:r>
            <a:endParaRPr lang="en-US" sz="1600" dirty="0">
              <a:latin typeface="Arial" charset="0"/>
              <a:ea typeface="黑体" pitchFamily="2" charset="-122"/>
              <a:cs typeface="+mn-cs"/>
            </a:endParaRPr>
          </a:p>
        </p:txBody>
      </p:sp>
      <p:pic>
        <p:nvPicPr>
          <p:cNvPr id="11268" name="Picture 4">
            <a:extLst>
              <a:ext uri="{FF2B5EF4-FFF2-40B4-BE49-F238E27FC236}">
                <a16:creationId xmlns:a16="http://schemas.microsoft.com/office/drawing/2014/main" id="{3E283445-B135-4E05-84DE-B8D8A693994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90906" y="1622548"/>
            <a:ext cx="2141334" cy="1710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a:extLst>
              <a:ext uri="{FF2B5EF4-FFF2-40B4-BE49-F238E27FC236}">
                <a16:creationId xmlns:a16="http://schemas.microsoft.com/office/drawing/2014/main" id="{B3DAE80F-0B07-4BEE-A63B-E146DA2468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78489" y="2300591"/>
            <a:ext cx="1755115" cy="86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图片 8">
            <a:extLst>
              <a:ext uri="{FF2B5EF4-FFF2-40B4-BE49-F238E27FC236}">
                <a16:creationId xmlns:a16="http://schemas.microsoft.com/office/drawing/2014/main" id="{9E11AC3F-D873-4018-84D3-B57D4D07E2D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5978" y="3374751"/>
            <a:ext cx="2143562" cy="148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a:extLst>
              <a:ext uri="{FF2B5EF4-FFF2-40B4-BE49-F238E27FC236}">
                <a16:creationId xmlns:a16="http://schemas.microsoft.com/office/drawing/2014/main" id="{6E4AC40E-E63D-41B4-80E8-62CCA8505374}"/>
              </a:ext>
            </a:extLst>
          </p:cNvPr>
          <p:cNvSpPr txBox="1"/>
          <p:nvPr/>
        </p:nvSpPr>
        <p:spPr>
          <a:xfrm>
            <a:off x="416480" y="4162077"/>
            <a:ext cx="2387083" cy="338554"/>
          </a:xfrm>
          <a:prstGeom prst="rect">
            <a:avLst/>
          </a:prstGeom>
          <a:noFill/>
        </p:spPr>
        <p:txBody>
          <a:bodyPr wrap="square" rtlCol="0">
            <a:spAutoFit/>
          </a:bodyPr>
          <a:lstStyle/>
          <a:p>
            <a:r>
              <a:rPr lang="zh-CN" altLang="zh-CN" sz="1600" dirty="0">
                <a:solidFill>
                  <a:srgbClr val="FF0000"/>
                </a:solidFill>
              </a:rPr>
              <a:t>国产</a:t>
            </a:r>
            <a:r>
              <a:rPr lang="en-US" altLang="zh-CN" sz="1600" dirty="0">
                <a:solidFill>
                  <a:srgbClr val="FF0000"/>
                </a:solidFill>
              </a:rPr>
              <a:t>SCD</a:t>
            </a:r>
            <a:r>
              <a:rPr lang="zh-CN" altLang="zh-CN" sz="1600" dirty="0">
                <a:solidFill>
                  <a:srgbClr val="FF0000"/>
                </a:solidFill>
              </a:rPr>
              <a:t>样机</a:t>
            </a:r>
            <a:r>
              <a:rPr lang="zh-CN" altLang="en-US" sz="1600" dirty="0">
                <a:solidFill>
                  <a:srgbClr val="FF0000"/>
                </a:solidFill>
              </a:rPr>
              <a:t>电荷谱</a:t>
            </a:r>
          </a:p>
        </p:txBody>
      </p:sp>
      <p:pic>
        <p:nvPicPr>
          <p:cNvPr id="11271" name="图片 43">
            <a:extLst>
              <a:ext uri="{FF2B5EF4-FFF2-40B4-BE49-F238E27FC236}">
                <a16:creationId xmlns:a16="http://schemas.microsoft.com/office/drawing/2014/main" id="{0174A59E-AA38-4B5B-8315-3EEDE96652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40214" y="3282257"/>
            <a:ext cx="1865727" cy="1579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图片 32">
            <a:extLst>
              <a:ext uri="{FF2B5EF4-FFF2-40B4-BE49-F238E27FC236}">
                <a16:creationId xmlns:a16="http://schemas.microsoft.com/office/drawing/2014/main" id="{BD9AB964-133F-4BE2-A8DE-0839CC3F63A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15268" y="3392917"/>
            <a:ext cx="2004925" cy="148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图片 3">
            <a:extLst>
              <a:ext uri="{FF2B5EF4-FFF2-40B4-BE49-F238E27FC236}">
                <a16:creationId xmlns:a16="http://schemas.microsoft.com/office/drawing/2014/main" id="{839A9E1D-EE85-49A1-8318-A9183BE259E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38847" y="3295768"/>
            <a:ext cx="1916832" cy="146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矩形 28">
            <a:extLst>
              <a:ext uri="{FF2B5EF4-FFF2-40B4-BE49-F238E27FC236}">
                <a16:creationId xmlns:a16="http://schemas.microsoft.com/office/drawing/2014/main" id="{708DBD94-BB5F-4E3F-BDE0-1ADA00329EF1}"/>
              </a:ext>
            </a:extLst>
          </p:cNvPr>
          <p:cNvSpPr/>
          <p:nvPr/>
        </p:nvSpPr>
        <p:spPr>
          <a:xfrm>
            <a:off x="4680668" y="2238567"/>
            <a:ext cx="1916234" cy="338554"/>
          </a:xfrm>
          <a:prstGeom prst="rect">
            <a:avLst/>
          </a:prstGeom>
          <a:noFill/>
        </p:spPr>
        <p:txBody>
          <a:bodyPr wrap="square">
            <a:spAutoFit/>
          </a:bodyPr>
          <a:lstStyle/>
          <a:p>
            <a:pPr algn="ctr"/>
            <a:r>
              <a:rPr lang="zh-CN" altLang="en-US" sz="1600" dirty="0">
                <a:solidFill>
                  <a:srgbClr val="FF0000"/>
                </a:solidFill>
              </a:rPr>
              <a:t>晶体阵列</a:t>
            </a:r>
            <a:r>
              <a:rPr lang="en-US" altLang="zh-CN" sz="1600" dirty="0">
                <a:solidFill>
                  <a:srgbClr val="FF0000"/>
                </a:solidFill>
              </a:rPr>
              <a:t>+</a:t>
            </a:r>
            <a:r>
              <a:rPr lang="zh-CN" altLang="en-US" sz="1600" dirty="0">
                <a:solidFill>
                  <a:srgbClr val="FF0000"/>
                </a:solidFill>
              </a:rPr>
              <a:t>相机</a:t>
            </a:r>
          </a:p>
        </p:txBody>
      </p:sp>
      <p:sp>
        <p:nvSpPr>
          <p:cNvPr id="30" name="矩形 29">
            <a:extLst>
              <a:ext uri="{FF2B5EF4-FFF2-40B4-BE49-F238E27FC236}">
                <a16:creationId xmlns:a16="http://schemas.microsoft.com/office/drawing/2014/main" id="{63CA167A-4DFD-42BA-9FE2-B636EABD49F9}"/>
              </a:ext>
            </a:extLst>
          </p:cNvPr>
          <p:cNvSpPr/>
          <p:nvPr/>
        </p:nvSpPr>
        <p:spPr>
          <a:xfrm>
            <a:off x="7126094" y="2244141"/>
            <a:ext cx="1753517" cy="338554"/>
          </a:xfrm>
          <a:prstGeom prst="rect">
            <a:avLst/>
          </a:prstGeom>
          <a:noFill/>
        </p:spPr>
        <p:txBody>
          <a:bodyPr wrap="square">
            <a:spAutoFit/>
          </a:bodyPr>
          <a:lstStyle/>
          <a:p>
            <a:pPr algn="ctr"/>
            <a:r>
              <a:rPr lang="zh-CN" altLang="en-US" sz="1600" dirty="0">
                <a:solidFill>
                  <a:srgbClr val="FF0000"/>
                </a:solidFill>
              </a:rPr>
              <a:t>光纤接头</a:t>
            </a:r>
          </a:p>
        </p:txBody>
      </p:sp>
      <p:sp>
        <p:nvSpPr>
          <p:cNvPr id="31" name="文本框 30">
            <a:extLst>
              <a:ext uri="{FF2B5EF4-FFF2-40B4-BE49-F238E27FC236}">
                <a16:creationId xmlns:a16="http://schemas.microsoft.com/office/drawing/2014/main" id="{E81BEBEC-340B-4DA0-8B28-9B8CAD35CCEC}"/>
              </a:ext>
            </a:extLst>
          </p:cNvPr>
          <p:cNvSpPr txBox="1"/>
          <p:nvPr/>
        </p:nvSpPr>
        <p:spPr>
          <a:xfrm>
            <a:off x="3779912" y="4308489"/>
            <a:ext cx="2387083" cy="338554"/>
          </a:xfrm>
          <a:prstGeom prst="rect">
            <a:avLst/>
          </a:prstGeom>
          <a:noFill/>
        </p:spPr>
        <p:txBody>
          <a:bodyPr wrap="square" rtlCol="0">
            <a:spAutoFit/>
          </a:bodyPr>
          <a:lstStyle/>
          <a:p>
            <a:r>
              <a:rPr lang="en-US" altLang="zh-CN" sz="1600" dirty="0">
                <a:solidFill>
                  <a:srgbClr val="FF0000"/>
                </a:solidFill>
              </a:rPr>
              <a:t>PSD MIP</a:t>
            </a:r>
            <a:r>
              <a:rPr lang="zh-CN" altLang="en-US" sz="1600" dirty="0">
                <a:solidFill>
                  <a:srgbClr val="FF0000"/>
                </a:solidFill>
              </a:rPr>
              <a:t>、电荷谱</a:t>
            </a:r>
          </a:p>
        </p:txBody>
      </p:sp>
      <p:sp>
        <p:nvSpPr>
          <p:cNvPr id="33" name="文本框 32">
            <a:extLst>
              <a:ext uri="{FF2B5EF4-FFF2-40B4-BE49-F238E27FC236}">
                <a16:creationId xmlns:a16="http://schemas.microsoft.com/office/drawing/2014/main" id="{728B68CD-8903-4A78-AB93-5D7104E40A58}"/>
              </a:ext>
            </a:extLst>
          </p:cNvPr>
          <p:cNvSpPr txBox="1"/>
          <p:nvPr/>
        </p:nvSpPr>
        <p:spPr>
          <a:xfrm>
            <a:off x="6876677" y="4177864"/>
            <a:ext cx="2004925" cy="338554"/>
          </a:xfrm>
          <a:prstGeom prst="rect">
            <a:avLst/>
          </a:prstGeom>
          <a:noFill/>
        </p:spPr>
        <p:txBody>
          <a:bodyPr wrap="square">
            <a:spAutoFit/>
          </a:bodyPr>
          <a:lstStyle/>
          <a:p>
            <a:r>
              <a:rPr lang="en-US" altLang="zh-CN" sz="1600" dirty="0">
                <a:solidFill>
                  <a:srgbClr val="FF0000"/>
                </a:solidFill>
              </a:rPr>
              <a:t>TRD </a:t>
            </a:r>
            <a:r>
              <a:rPr lang="en-US" altLang="zh-CN" sz="1600" dirty="0" err="1">
                <a:solidFill>
                  <a:srgbClr val="FF0000"/>
                </a:solidFill>
              </a:rPr>
              <a:t>TR+dE</a:t>
            </a:r>
            <a:r>
              <a:rPr lang="en-US" altLang="zh-CN" sz="1600" dirty="0">
                <a:solidFill>
                  <a:srgbClr val="FF0000"/>
                </a:solidFill>
              </a:rPr>
              <a:t>/dx</a:t>
            </a:r>
            <a:r>
              <a:rPr lang="zh-CN" altLang="zh-CN" sz="1600" dirty="0">
                <a:solidFill>
                  <a:srgbClr val="FF0000"/>
                </a:solidFill>
              </a:rPr>
              <a:t>谱</a:t>
            </a:r>
            <a:endParaRPr lang="zh-CN" altLang="en-US" sz="1600" dirty="0">
              <a:solidFill>
                <a:srgbClr val="FF0000"/>
              </a:solidFill>
            </a:endParaRPr>
          </a:p>
        </p:txBody>
      </p:sp>
      <p:pic>
        <p:nvPicPr>
          <p:cNvPr id="12" name="图片 11">
            <a:extLst>
              <a:ext uri="{FF2B5EF4-FFF2-40B4-BE49-F238E27FC236}">
                <a16:creationId xmlns:a16="http://schemas.microsoft.com/office/drawing/2014/main" id="{AEBFCA07-306E-4865-84EF-CFC7E6FFA2ED}"/>
              </a:ext>
            </a:extLst>
          </p:cNvPr>
          <p:cNvPicPr>
            <a:picLocks noChangeAspect="1"/>
          </p:cNvPicPr>
          <p:nvPr/>
        </p:nvPicPr>
        <p:blipFill rotWithShape="1">
          <a:blip r:embed="rId14"/>
          <a:srcRect l="3139" t="8787" r="3169"/>
          <a:stretch/>
        </p:blipFill>
        <p:spPr>
          <a:xfrm>
            <a:off x="446090" y="5115363"/>
            <a:ext cx="1953450" cy="1319250"/>
          </a:xfrm>
          <a:prstGeom prst="rect">
            <a:avLst/>
          </a:prstGeom>
        </p:spPr>
      </p:pic>
      <p:sp>
        <p:nvSpPr>
          <p:cNvPr id="36" name="TextBox 9">
            <a:extLst>
              <a:ext uri="{FF2B5EF4-FFF2-40B4-BE49-F238E27FC236}">
                <a16:creationId xmlns:a16="http://schemas.microsoft.com/office/drawing/2014/main" id="{FB72A444-12EC-4394-BE0C-6BC1E9F239B4}"/>
              </a:ext>
            </a:extLst>
          </p:cNvPr>
          <p:cNvSpPr txBox="1"/>
          <p:nvPr/>
        </p:nvSpPr>
        <p:spPr>
          <a:xfrm>
            <a:off x="475621" y="5401860"/>
            <a:ext cx="2126746" cy="584775"/>
          </a:xfrm>
          <a:prstGeom prst="rect">
            <a:avLst/>
          </a:prstGeom>
          <a:noFill/>
        </p:spPr>
        <p:txBody>
          <a:bodyPr wrap="square" rtlCol="0">
            <a:spAutoFit/>
          </a:bodyPr>
          <a:lstStyle/>
          <a:p>
            <a:r>
              <a:rPr lang="zh-CN" altLang="en-US" sz="1600" dirty="0">
                <a:solidFill>
                  <a:srgbClr val="FF0000"/>
                </a:solidFill>
              </a:rPr>
              <a:t>触发对不同入射粒子响应</a:t>
            </a:r>
            <a:endParaRPr lang="en-US" sz="1600" dirty="0">
              <a:solidFill>
                <a:srgbClr val="FF0000"/>
              </a:solidFill>
            </a:endParaRPr>
          </a:p>
        </p:txBody>
      </p:sp>
      <p:pic>
        <p:nvPicPr>
          <p:cNvPr id="11274" name="Picture 10">
            <a:extLst>
              <a:ext uri="{FF2B5EF4-FFF2-40B4-BE49-F238E27FC236}">
                <a16:creationId xmlns:a16="http://schemas.microsoft.com/office/drawing/2014/main" id="{E3F5170C-8AE0-4B6D-A2AA-8FF11E1F0B3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24328" y="1404932"/>
            <a:ext cx="863439" cy="86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94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37604EF-C420-46B2-B6C2-E400AE8844D4}"/>
              </a:ext>
            </a:extLst>
          </p:cNvPr>
          <p:cNvSpPr>
            <a:spLocks noGrp="1"/>
          </p:cNvSpPr>
          <p:nvPr>
            <p:ph idx="1"/>
          </p:nvPr>
        </p:nvSpPr>
        <p:spPr>
          <a:xfrm>
            <a:off x="251520" y="656084"/>
            <a:ext cx="8458200" cy="5545832"/>
          </a:xfrm>
        </p:spPr>
        <p:txBody>
          <a:bodyPr/>
          <a:lstStyle/>
          <a:p>
            <a:pPr marL="0" indent="0">
              <a:buNone/>
            </a:pPr>
            <a:r>
              <a:rPr lang="zh-CN" altLang="en-US" sz="2000" dirty="0"/>
              <a:t>（一）</a:t>
            </a:r>
            <a:r>
              <a:rPr lang="zh-CN" altLang="zh-CN" sz="2000" b="1" dirty="0"/>
              <a:t>高速大动态范围低串扰一体化封装增强相机技术</a:t>
            </a:r>
            <a:endParaRPr lang="en-US" altLang="zh-CN" sz="2000" b="1" dirty="0"/>
          </a:p>
          <a:p>
            <a:pPr marL="0" indent="0">
              <a:buNone/>
            </a:pPr>
            <a:r>
              <a:rPr lang="en-US" altLang="zh-CN" sz="2000" b="1" dirty="0"/>
              <a:t>         </a:t>
            </a:r>
            <a:r>
              <a:rPr lang="zh-CN" altLang="zh-CN" sz="1400" b="1" dirty="0"/>
              <a:t>（</a:t>
            </a:r>
            <a:r>
              <a:rPr lang="en-US" altLang="zh-CN" sz="1400" b="1" dirty="0"/>
              <a:t>1</a:t>
            </a:r>
            <a:r>
              <a:rPr lang="zh-CN" altLang="zh-CN" sz="1400" b="1" dirty="0"/>
              <a:t>）高均匀低串扰光锥技术</a:t>
            </a:r>
            <a:endParaRPr lang="zh-CN" altLang="zh-CN" sz="1400" dirty="0"/>
          </a:p>
          <a:p>
            <a:pPr marL="0" indent="0">
              <a:buNone/>
            </a:pPr>
            <a:r>
              <a:rPr lang="en-US" altLang="zh-CN" sz="1400" b="1" dirty="0"/>
              <a:t>             </a:t>
            </a:r>
            <a:r>
              <a:rPr lang="zh-CN" altLang="zh-CN" sz="1400" b="1" dirty="0"/>
              <a:t>（</a:t>
            </a:r>
            <a:r>
              <a:rPr lang="en-US" altLang="zh-CN" sz="1400" b="1" dirty="0"/>
              <a:t>2</a:t>
            </a:r>
            <a:r>
              <a:rPr lang="zh-CN" altLang="zh-CN" sz="1400" b="1" dirty="0"/>
              <a:t>）高均匀大动态微通道板技术</a:t>
            </a:r>
            <a:endParaRPr lang="zh-CN" altLang="zh-CN" sz="1400" dirty="0"/>
          </a:p>
          <a:p>
            <a:pPr marL="0" indent="0">
              <a:buNone/>
            </a:pPr>
            <a:r>
              <a:rPr lang="en-US" altLang="zh-CN" sz="1400" b="1" dirty="0"/>
              <a:t>             </a:t>
            </a:r>
            <a:r>
              <a:rPr lang="zh-CN" altLang="zh-CN" sz="1400" b="1" dirty="0"/>
              <a:t>（</a:t>
            </a:r>
            <a:r>
              <a:rPr lang="en-US" altLang="zh-CN" sz="1400" b="1" dirty="0"/>
              <a:t>3</a:t>
            </a:r>
            <a:r>
              <a:rPr lang="zh-CN" altLang="zh-CN" sz="1400" b="1" dirty="0"/>
              <a:t>）大动态范围短余辉荧光粉技术</a:t>
            </a:r>
          </a:p>
          <a:p>
            <a:pPr marL="0" indent="0">
              <a:buNone/>
            </a:pPr>
            <a:r>
              <a:rPr lang="en-US" altLang="zh-CN" sz="1400" b="1" dirty="0"/>
              <a:t>             </a:t>
            </a:r>
            <a:r>
              <a:rPr lang="zh-CN" altLang="zh-CN" sz="1400" b="1" dirty="0"/>
              <a:t>（</a:t>
            </a:r>
            <a:r>
              <a:rPr lang="en-US" altLang="zh-CN" sz="1400" b="1" dirty="0"/>
              <a:t>4</a:t>
            </a:r>
            <a:r>
              <a:rPr lang="zh-CN" altLang="zh-CN" sz="1400" b="1" dirty="0"/>
              <a:t>）特种像增强器一体化封装技术</a:t>
            </a:r>
          </a:p>
          <a:p>
            <a:pPr marL="0" indent="0">
              <a:buNone/>
            </a:pPr>
            <a:r>
              <a:rPr lang="en-US" altLang="zh-CN" sz="1400" b="1" dirty="0"/>
              <a:t>             </a:t>
            </a:r>
            <a:r>
              <a:rPr lang="zh-CN" altLang="zh-CN" sz="1400" b="1" dirty="0"/>
              <a:t>（</a:t>
            </a:r>
            <a:r>
              <a:rPr lang="en-US" altLang="zh-CN" sz="1400" b="1" dirty="0"/>
              <a:t>5</a:t>
            </a:r>
            <a:r>
              <a:rPr lang="zh-CN" altLang="zh-CN" sz="1400" b="1" dirty="0"/>
              <a:t>）全局复位曝光技术研究</a:t>
            </a:r>
          </a:p>
          <a:p>
            <a:pPr marL="0" indent="0">
              <a:buNone/>
            </a:pPr>
            <a:r>
              <a:rPr lang="en-US" altLang="zh-CN" sz="1400" b="1" dirty="0"/>
              <a:t>             </a:t>
            </a:r>
            <a:r>
              <a:rPr lang="zh-CN" altLang="zh-CN" sz="1400" b="1" dirty="0"/>
              <a:t>（</a:t>
            </a:r>
            <a:r>
              <a:rPr lang="en-US" altLang="zh-CN" sz="1400" b="1" dirty="0"/>
              <a:t>6</a:t>
            </a:r>
            <a:r>
              <a:rPr lang="zh-CN" altLang="zh-CN" sz="1400" b="1" dirty="0"/>
              <a:t>）高速低噪声并行读出技术研究</a:t>
            </a:r>
          </a:p>
          <a:p>
            <a:pPr marL="0" indent="0">
              <a:buNone/>
            </a:pPr>
            <a:r>
              <a:rPr lang="en-US" altLang="zh-CN" sz="1400" b="1" dirty="0"/>
              <a:t>             </a:t>
            </a:r>
            <a:r>
              <a:rPr lang="zh-CN" altLang="zh-CN" sz="1400" b="1" dirty="0"/>
              <a:t>（</a:t>
            </a:r>
            <a:r>
              <a:rPr lang="en-US" altLang="zh-CN" sz="1400" b="1" dirty="0"/>
              <a:t>7</a:t>
            </a:r>
            <a:r>
              <a:rPr lang="zh-CN" altLang="zh-CN" sz="1400" b="1" dirty="0"/>
              <a:t>）高填充大动态像元技术研究</a:t>
            </a:r>
            <a:endParaRPr lang="en-US" altLang="zh-CN" sz="2000" b="1" dirty="0">
              <a:solidFill>
                <a:srgbClr val="FF0000"/>
              </a:solidFill>
            </a:endParaRPr>
          </a:p>
          <a:p>
            <a:pPr marL="0" indent="0">
              <a:buNone/>
            </a:pPr>
            <a:r>
              <a:rPr lang="zh-CN" altLang="en-US" sz="2000" b="1" dirty="0"/>
              <a:t>（二）</a:t>
            </a:r>
            <a:r>
              <a:rPr lang="zh-CN" altLang="zh-CN" sz="2000" b="1" dirty="0"/>
              <a:t>晶体多量程信号线性引出技术</a:t>
            </a:r>
          </a:p>
          <a:p>
            <a:pPr marL="0" indent="0">
              <a:buNone/>
            </a:pPr>
            <a:r>
              <a:rPr lang="en-US" altLang="zh-CN" sz="1400" b="1" dirty="0"/>
              <a:t>             </a:t>
            </a:r>
            <a:r>
              <a:rPr lang="zh-CN" altLang="zh-CN" sz="1400" b="1" dirty="0"/>
              <a:t>（</a:t>
            </a:r>
            <a:r>
              <a:rPr lang="en-US" altLang="zh-CN" sz="1400" b="1" dirty="0"/>
              <a:t>1</a:t>
            </a:r>
            <a:r>
              <a:rPr lang="zh-CN" altLang="zh-CN" sz="1400" b="1" dirty="0"/>
              <a:t>）耦合光导制备</a:t>
            </a:r>
          </a:p>
          <a:p>
            <a:pPr marL="0" indent="0">
              <a:buNone/>
            </a:pPr>
            <a:r>
              <a:rPr lang="en-US" altLang="zh-CN" sz="1400" b="1" dirty="0"/>
              <a:t>             </a:t>
            </a:r>
            <a:r>
              <a:rPr lang="zh-CN" altLang="zh-CN" sz="1400" b="1" dirty="0"/>
              <a:t>（</a:t>
            </a:r>
            <a:r>
              <a:rPr lang="en-US" altLang="zh-CN" sz="1400" b="1" dirty="0"/>
              <a:t>2</a:t>
            </a:r>
            <a:r>
              <a:rPr lang="zh-CN" altLang="zh-CN" sz="1400" b="1" dirty="0"/>
              <a:t>）晶体混合封装</a:t>
            </a:r>
          </a:p>
          <a:p>
            <a:pPr marL="0" indent="0">
              <a:buNone/>
            </a:pPr>
            <a:r>
              <a:rPr lang="en-US" altLang="zh-CN" sz="1400" b="1" dirty="0"/>
              <a:t>             </a:t>
            </a:r>
            <a:r>
              <a:rPr lang="zh-CN" altLang="zh-CN" sz="1400" b="1" dirty="0"/>
              <a:t>（</a:t>
            </a:r>
            <a:r>
              <a:rPr lang="en-US" altLang="zh-CN" sz="1400" b="1" dirty="0"/>
              <a:t>3</a:t>
            </a:r>
            <a:r>
              <a:rPr lang="zh-CN" altLang="zh-CN" sz="1400" b="1" dirty="0"/>
              <a:t>）高亮度高稳定反向标定光源</a:t>
            </a:r>
            <a:endParaRPr lang="en-US" altLang="zh-CN" sz="2000" b="1" dirty="0">
              <a:solidFill>
                <a:srgbClr val="FF0000"/>
              </a:solidFill>
            </a:endParaRPr>
          </a:p>
          <a:p>
            <a:pPr marL="0" indent="0">
              <a:buNone/>
            </a:pPr>
            <a:r>
              <a:rPr lang="zh-CN" altLang="en-US" sz="2000" b="1" dirty="0"/>
              <a:t>（三）</a:t>
            </a:r>
            <a:r>
              <a:rPr lang="zh-CN" altLang="zh-CN" sz="2000" b="1" dirty="0"/>
              <a:t>新型闭气侧窗式大面积穿越辐射探测器技术</a:t>
            </a:r>
          </a:p>
          <a:p>
            <a:pPr marL="0" indent="0">
              <a:buNone/>
            </a:pPr>
            <a:r>
              <a:rPr lang="en-US" altLang="zh-CN" sz="1400" b="1" dirty="0"/>
              <a:t>             </a:t>
            </a:r>
            <a:r>
              <a:rPr lang="zh-CN" altLang="zh-CN" sz="1400" b="1" dirty="0"/>
              <a:t>（</a:t>
            </a:r>
            <a:r>
              <a:rPr lang="en-US" altLang="zh-CN" sz="1400" b="1" dirty="0"/>
              <a:t>1</a:t>
            </a:r>
            <a:r>
              <a:rPr lang="zh-CN" altLang="zh-CN" sz="1400" b="1" dirty="0"/>
              <a:t>）大面积腔室密闭封装工艺</a:t>
            </a:r>
          </a:p>
          <a:p>
            <a:pPr marL="0" indent="0">
              <a:buNone/>
            </a:pPr>
            <a:r>
              <a:rPr lang="en-US" altLang="zh-CN" sz="1400" b="1" dirty="0"/>
              <a:t>             </a:t>
            </a:r>
            <a:r>
              <a:rPr lang="zh-CN" altLang="zh-CN" sz="1400" b="1" dirty="0"/>
              <a:t>（</a:t>
            </a:r>
            <a:r>
              <a:rPr lang="en-US" altLang="zh-CN" sz="1400" b="1" dirty="0"/>
              <a:t>2</a:t>
            </a:r>
            <a:r>
              <a:rPr lang="zh-CN" altLang="zh-CN" sz="1400" b="1" dirty="0"/>
              <a:t>）高穿越辐射光子产额规则辐射体研究</a:t>
            </a:r>
          </a:p>
          <a:p>
            <a:pPr marL="0" indent="0">
              <a:buNone/>
            </a:pPr>
            <a:r>
              <a:rPr lang="en-US" altLang="zh-CN" sz="1400" b="1" dirty="0"/>
              <a:t>             </a:t>
            </a:r>
            <a:r>
              <a:rPr lang="zh-CN" altLang="zh-CN" sz="1400" b="1" dirty="0"/>
              <a:t>（</a:t>
            </a:r>
            <a:r>
              <a:rPr lang="en-US" altLang="zh-CN" sz="1400" b="1" dirty="0"/>
              <a:t>3</a:t>
            </a:r>
            <a:r>
              <a:rPr lang="zh-CN" altLang="zh-CN" sz="1400" b="1" dirty="0"/>
              <a:t>）低气体渗透率薄膜研究</a:t>
            </a:r>
          </a:p>
          <a:p>
            <a:pPr marL="0" indent="0">
              <a:buNone/>
            </a:pPr>
            <a:r>
              <a:rPr lang="en-US" altLang="zh-CN" sz="1400" b="1" dirty="0"/>
              <a:t>             </a:t>
            </a:r>
            <a:r>
              <a:rPr lang="zh-CN" altLang="zh-CN" sz="1400" b="1" dirty="0"/>
              <a:t>（</a:t>
            </a:r>
            <a:r>
              <a:rPr lang="en-US" altLang="zh-CN" sz="1400" b="1" dirty="0"/>
              <a:t>4</a:t>
            </a:r>
            <a:r>
              <a:rPr lang="zh-CN" altLang="zh-CN" sz="1400" b="1" dirty="0"/>
              <a:t>）高均匀性电场笼研究</a:t>
            </a:r>
          </a:p>
        </p:txBody>
      </p:sp>
      <p:sp>
        <p:nvSpPr>
          <p:cNvPr id="3" name="标题 2">
            <a:extLst>
              <a:ext uri="{FF2B5EF4-FFF2-40B4-BE49-F238E27FC236}">
                <a16:creationId xmlns:a16="http://schemas.microsoft.com/office/drawing/2014/main" id="{D8B49F23-8C0A-4D05-9A7C-22608A2CAC14}"/>
              </a:ext>
            </a:extLst>
          </p:cNvPr>
          <p:cNvSpPr>
            <a:spLocks noGrp="1"/>
          </p:cNvSpPr>
          <p:nvPr>
            <p:ph type="title"/>
          </p:nvPr>
        </p:nvSpPr>
        <p:spPr/>
        <p:txBody>
          <a:bodyPr/>
          <a:lstStyle/>
          <a:p>
            <a:r>
              <a:rPr lang="zh-CN" altLang="en-US" b="1" dirty="0"/>
              <a:t>关键技术攻关</a:t>
            </a:r>
            <a:endParaRPr lang="zh-CN" altLang="en-US" sz="2800" b="1" dirty="0">
              <a:solidFill>
                <a:srgbClr val="0000FF"/>
              </a:solidFill>
            </a:endParaRPr>
          </a:p>
        </p:txBody>
      </p:sp>
      <p:sp>
        <p:nvSpPr>
          <p:cNvPr id="5" name="矩形: 圆角 4">
            <a:extLst>
              <a:ext uri="{FF2B5EF4-FFF2-40B4-BE49-F238E27FC236}">
                <a16:creationId xmlns:a16="http://schemas.microsoft.com/office/drawing/2014/main" id="{51F41A0D-87FA-4C3A-B702-037ECE301981}"/>
              </a:ext>
            </a:extLst>
          </p:cNvPr>
          <p:cNvSpPr/>
          <p:nvPr/>
        </p:nvSpPr>
        <p:spPr bwMode="auto">
          <a:xfrm>
            <a:off x="4067944" y="1700808"/>
            <a:ext cx="3024336" cy="14401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pitchFamily="34" charset="0"/>
              <a:ea typeface="黑体" pitchFamily="2" charset="-122"/>
            </a:endParaRPr>
          </a:p>
        </p:txBody>
      </p:sp>
      <p:sp>
        <p:nvSpPr>
          <p:cNvPr id="7" name="矩形: 圆角 6">
            <a:extLst>
              <a:ext uri="{FF2B5EF4-FFF2-40B4-BE49-F238E27FC236}">
                <a16:creationId xmlns:a16="http://schemas.microsoft.com/office/drawing/2014/main" id="{D1CA7549-22E4-465B-8D32-B4A7EA65343A}"/>
              </a:ext>
            </a:extLst>
          </p:cNvPr>
          <p:cNvSpPr/>
          <p:nvPr/>
        </p:nvSpPr>
        <p:spPr bwMode="auto">
          <a:xfrm>
            <a:off x="1049182" y="1052736"/>
            <a:ext cx="2778072" cy="1089902"/>
          </a:xfrm>
          <a:prstGeom prst="roundRect">
            <a:avLst/>
          </a:prstGeom>
          <a:no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pitchFamily="34" charset="0"/>
              <a:ea typeface="黑体" pitchFamily="2" charset="-122"/>
            </a:endParaRPr>
          </a:p>
        </p:txBody>
      </p:sp>
      <p:sp>
        <p:nvSpPr>
          <p:cNvPr id="8" name="矩形: 圆角 7">
            <a:extLst>
              <a:ext uri="{FF2B5EF4-FFF2-40B4-BE49-F238E27FC236}">
                <a16:creationId xmlns:a16="http://schemas.microsoft.com/office/drawing/2014/main" id="{1E540363-6E2B-4709-A597-624C2B70D592}"/>
              </a:ext>
            </a:extLst>
          </p:cNvPr>
          <p:cNvSpPr/>
          <p:nvPr/>
        </p:nvSpPr>
        <p:spPr bwMode="auto">
          <a:xfrm>
            <a:off x="1043608" y="2204864"/>
            <a:ext cx="2778072" cy="727702"/>
          </a:xfrm>
          <a:prstGeom prst="roundRect">
            <a:avLst/>
          </a:prstGeom>
          <a:no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pitchFamily="34" charset="0"/>
              <a:ea typeface="黑体" pitchFamily="2" charset="-122"/>
            </a:endParaRPr>
          </a:p>
        </p:txBody>
      </p:sp>
      <p:sp>
        <p:nvSpPr>
          <p:cNvPr id="9" name="文本框 8">
            <a:extLst>
              <a:ext uri="{FF2B5EF4-FFF2-40B4-BE49-F238E27FC236}">
                <a16:creationId xmlns:a16="http://schemas.microsoft.com/office/drawing/2014/main" id="{D6051AAC-87E3-4CA7-B3CE-402C40274687}"/>
              </a:ext>
            </a:extLst>
          </p:cNvPr>
          <p:cNvSpPr txBox="1"/>
          <p:nvPr/>
        </p:nvSpPr>
        <p:spPr>
          <a:xfrm>
            <a:off x="3771406" y="1319493"/>
            <a:ext cx="1555089" cy="461665"/>
          </a:xfrm>
          <a:prstGeom prst="rect">
            <a:avLst/>
          </a:prstGeom>
          <a:noFill/>
        </p:spPr>
        <p:txBody>
          <a:bodyPr wrap="square" rtlCol="0">
            <a:spAutoFit/>
          </a:bodyPr>
          <a:lstStyle/>
          <a:p>
            <a:r>
              <a:rPr lang="zh-CN" altLang="en-US" dirty="0"/>
              <a:t>像增强器</a:t>
            </a:r>
          </a:p>
        </p:txBody>
      </p:sp>
      <p:sp>
        <p:nvSpPr>
          <p:cNvPr id="10" name="文本框 9">
            <a:extLst>
              <a:ext uri="{FF2B5EF4-FFF2-40B4-BE49-F238E27FC236}">
                <a16:creationId xmlns:a16="http://schemas.microsoft.com/office/drawing/2014/main" id="{5BE3073F-CC87-434A-ADE4-E45399E5BAF0}"/>
              </a:ext>
            </a:extLst>
          </p:cNvPr>
          <p:cNvSpPr txBox="1"/>
          <p:nvPr/>
        </p:nvSpPr>
        <p:spPr>
          <a:xfrm>
            <a:off x="3858214" y="2276366"/>
            <a:ext cx="1107996" cy="461665"/>
          </a:xfrm>
          <a:prstGeom prst="rect">
            <a:avLst/>
          </a:prstGeom>
          <a:noFill/>
        </p:spPr>
        <p:txBody>
          <a:bodyPr wrap="none" rtlCol="0">
            <a:spAutoFit/>
          </a:bodyPr>
          <a:lstStyle/>
          <a:p>
            <a:r>
              <a:rPr lang="en-US" altLang="zh-CN" dirty="0"/>
              <a:t>CMOS</a:t>
            </a:r>
            <a:endParaRPr lang="zh-CN" altLang="en-US" dirty="0"/>
          </a:p>
        </p:txBody>
      </p:sp>
      <p:pic>
        <p:nvPicPr>
          <p:cNvPr id="13" name="图片 12">
            <a:extLst>
              <a:ext uri="{FF2B5EF4-FFF2-40B4-BE49-F238E27FC236}">
                <a16:creationId xmlns:a16="http://schemas.microsoft.com/office/drawing/2014/main" id="{E17F6C38-98B1-4DD7-A3A1-DF8513C57BB1}"/>
              </a:ext>
            </a:extLst>
          </p:cNvPr>
          <p:cNvPicPr>
            <a:picLocks noChangeAspect="1"/>
          </p:cNvPicPr>
          <p:nvPr/>
        </p:nvPicPr>
        <p:blipFill>
          <a:blip r:embed="rId2"/>
          <a:stretch>
            <a:fillRect/>
          </a:stretch>
        </p:blipFill>
        <p:spPr>
          <a:xfrm>
            <a:off x="4966210" y="2842634"/>
            <a:ext cx="3888432" cy="1223712"/>
          </a:xfrm>
          <a:prstGeom prst="rect">
            <a:avLst/>
          </a:prstGeom>
        </p:spPr>
      </p:pic>
      <p:pic>
        <p:nvPicPr>
          <p:cNvPr id="17" name="内容占位符 4" descr="束流实验TRD-焊接-20220608">
            <a:extLst>
              <a:ext uri="{FF2B5EF4-FFF2-40B4-BE49-F238E27FC236}">
                <a16:creationId xmlns:a16="http://schemas.microsoft.com/office/drawing/2014/main" id="{CC7F7129-B99F-495B-8609-0939D146D87F}"/>
              </a:ext>
            </a:extLst>
          </p:cNvPr>
          <p:cNvPicPr>
            <a:picLocks noChangeAspect="1"/>
          </p:cNvPicPr>
          <p:nvPr/>
        </p:nvPicPr>
        <p:blipFill rotWithShape="1">
          <a:blip r:embed="rId3"/>
          <a:srcRect l="36297" t="11071" r="9960" b="11671"/>
          <a:stretch/>
        </p:blipFill>
        <p:spPr bwMode="auto">
          <a:xfrm>
            <a:off x="7287098" y="4009884"/>
            <a:ext cx="1567544" cy="174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descr="Image 069">
            <a:extLst>
              <a:ext uri="{FF2B5EF4-FFF2-40B4-BE49-F238E27FC236}">
                <a16:creationId xmlns:a16="http://schemas.microsoft.com/office/drawing/2014/main" id="{45FABFDB-81D3-4977-AF81-239F7A0510DB}"/>
              </a:ext>
            </a:extLst>
          </p:cNvPr>
          <p:cNvPicPr/>
          <p:nvPr/>
        </p:nvPicPr>
        <p:blipFill rotWithShape="1">
          <a:blip r:embed="rId4"/>
          <a:srcRect t="26716" r="59335" b="5592"/>
          <a:stretch/>
        </p:blipFill>
        <p:spPr>
          <a:xfrm>
            <a:off x="7011917" y="1052736"/>
            <a:ext cx="1842725" cy="1625595"/>
          </a:xfrm>
          <a:prstGeom prst="rect">
            <a:avLst/>
          </a:prstGeom>
          <a:noFill/>
          <a:ln>
            <a:noFill/>
          </a:ln>
        </p:spPr>
      </p:pic>
      <p:sp>
        <p:nvSpPr>
          <p:cNvPr id="20" name="文本框 19">
            <a:extLst>
              <a:ext uri="{FF2B5EF4-FFF2-40B4-BE49-F238E27FC236}">
                <a16:creationId xmlns:a16="http://schemas.microsoft.com/office/drawing/2014/main" id="{C2BC4461-0ADF-45D6-82BD-7D049C9D4522}"/>
              </a:ext>
            </a:extLst>
          </p:cNvPr>
          <p:cNvSpPr txBox="1"/>
          <p:nvPr/>
        </p:nvSpPr>
        <p:spPr>
          <a:xfrm>
            <a:off x="-36512" y="5784766"/>
            <a:ext cx="8568952" cy="707886"/>
          </a:xfrm>
          <a:prstGeom prst="rect">
            <a:avLst/>
          </a:prstGeom>
          <a:noFill/>
        </p:spPr>
        <p:txBody>
          <a:bodyPr wrap="square" rtlCol="0">
            <a:spAutoFit/>
          </a:bodyPr>
          <a:lstStyle/>
          <a:p>
            <a:pPr lvl="1"/>
            <a:r>
              <a:rPr lang="zh-CN" altLang="en-US" sz="2000" dirty="0"/>
              <a:t>全部通过了关键技术攻关、性能指标测试总结评审。性能全部达标，大部分性能指标超出攻关目标要求。</a:t>
            </a:r>
            <a:endParaRPr lang="en-US" altLang="zh-CN" sz="2000" dirty="0"/>
          </a:p>
        </p:txBody>
      </p:sp>
      <p:pic>
        <p:nvPicPr>
          <p:cNvPr id="15" name="图片 14">
            <a:extLst>
              <a:ext uri="{FF2B5EF4-FFF2-40B4-BE49-F238E27FC236}">
                <a16:creationId xmlns:a16="http://schemas.microsoft.com/office/drawing/2014/main" id="{4A11A43A-5D5C-449D-BB8A-2AFA3E39C6D3}"/>
              </a:ext>
            </a:extLst>
          </p:cNvPr>
          <p:cNvPicPr>
            <a:picLocks noChangeAspect="1"/>
          </p:cNvPicPr>
          <p:nvPr/>
        </p:nvPicPr>
        <p:blipFill>
          <a:blip r:embed="rId5"/>
          <a:stretch>
            <a:fillRect/>
          </a:stretch>
        </p:blipFill>
        <p:spPr>
          <a:xfrm>
            <a:off x="5444372" y="4420807"/>
            <a:ext cx="1567545" cy="1101313"/>
          </a:xfrm>
          <a:prstGeom prst="rect">
            <a:avLst/>
          </a:prstGeom>
        </p:spPr>
      </p:pic>
      <p:pic>
        <p:nvPicPr>
          <p:cNvPr id="16" name="图片 15">
            <a:extLst>
              <a:ext uri="{FF2B5EF4-FFF2-40B4-BE49-F238E27FC236}">
                <a16:creationId xmlns:a16="http://schemas.microsoft.com/office/drawing/2014/main" id="{2377980F-D278-4A25-891D-B4645F9604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413" t="21134" r="17813" b="16714"/>
          <a:stretch/>
        </p:blipFill>
        <p:spPr>
          <a:xfrm>
            <a:off x="5452989" y="1133324"/>
            <a:ext cx="1226749" cy="1545007"/>
          </a:xfrm>
          <a:prstGeom prst="rect">
            <a:avLst/>
          </a:prstGeom>
        </p:spPr>
      </p:pic>
    </p:spTree>
    <p:extLst>
      <p:ext uri="{BB962C8B-B14F-4D97-AF65-F5344CB8AC3E}">
        <p14:creationId xmlns:p14="http://schemas.microsoft.com/office/powerpoint/2010/main" val="3404474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715AC1-658E-40EC-AF6E-E042F58AF6B4}"/>
              </a:ext>
            </a:extLst>
          </p:cNvPr>
          <p:cNvSpPr>
            <a:spLocks noGrp="1"/>
          </p:cNvSpPr>
          <p:nvPr>
            <p:ph type="title"/>
          </p:nvPr>
        </p:nvSpPr>
        <p:spPr>
          <a:xfrm>
            <a:off x="0" y="25857"/>
            <a:ext cx="9144000" cy="762000"/>
          </a:xfrm>
        </p:spPr>
        <p:txBody>
          <a:bodyPr/>
          <a:lstStyle/>
          <a:p>
            <a:r>
              <a:rPr lang="en-US" altLang="zh-CN" b="1" dirty="0">
                <a:latin typeface="+mj-lt"/>
              </a:rPr>
              <a:t>HERD</a:t>
            </a:r>
            <a:r>
              <a:rPr lang="zh-CN" altLang="en-US" b="1" dirty="0">
                <a:latin typeface="+mj-lt"/>
              </a:rPr>
              <a:t>国际合作团队</a:t>
            </a:r>
            <a:endParaRPr lang="zh-CN" altLang="en-US" b="1" dirty="0"/>
          </a:p>
        </p:txBody>
      </p:sp>
      <p:sp>
        <p:nvSpPr>
          <p:cNvPr id="4" name="内容占位符 1">
            <a:extLst>
              <a:ext uri="{FF2B5EF4-FFF2-40B4-BE49-F238E27FC236}">
                <a16:creationId xmlns:a16="http://schemas.microsoft.com/office/drawing/2014/main" id="{65E616F0-A5AD-4A0C-867E-EAD5041AB88D}"/>
              </a:ext>
            </a:extLst>
          </p:cNvPr>
          <p:cNvSpPr txBox="1">
            <a:spLocks/>
          </p:cNvSpPr>
          <p:nvPr/>
        </p:nvSpPr>
        <p:spPr bwMode="auto">
          <a:xfrm>
            <a:off x="298593" y="935791"/>
            <a:ext cx="8640960" cy="36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700">
                <a:solidFill>
                  <a:schemeClr val="tx1"/>
                </a:solidFill>
                <a:latin typeface="+mn-lt"/>
                <a:ea typeface="+mn-ea"/>
              </a:defRPr>
            </a:lvl2pPr>
            <a:lvl3pPr marL="1143000" indent="-228600" algn="l" rtl="0" eaLnBrk="0" fontAlgn="base" hangingPunct="0">
              <a:spcBef>
                <a:spcPct val="20000"/>
              </a:spcBef>
              <a:spcAft>
                <a:spcPct val="0"/>
              </a:spcAft>
              <a:buChar char="•"/>
              <a:defRPr sz="2600">
                <a:solidFill>
                  <a:schemeClr val="tx1"/>
                </a:solidFill>
                <a:latin typeface="+mn-lt"/>
                <a:ea typeface="+mn-ea"/>
              </a:defRPr>
            </a:lvl3pPr>
            <a:lvl4pPr marL="1600200" indent="-228600" algn="l" rtl="0" eaLnBrk="0" fontAlgn="base" hangingPunct="0">
              <a:spcBef>
                <a:spcPct val="20000"/>
              </a:spcBef>
              <a:spcAft>
                <a:spcPct val="0"/>
              </a:spcAft>
              <a:buChar char="–"/>
              <a:defRPr sz="2500">
                <a:solidFill>
                  <a:schemeClr val="tx1"/>
                </a:solidFill>
                <a:latin typeface="+mn-lt"/>
                <a:ea typeface="+mn-ea"/>
              </a:defRPr>
            </a:lvl4pPr>
            <a:lvl5pPr marL="2057400" indent="-228600" algn="l" rtl="0" eaLnBrk="0" fontAlgn="base" hangingPunct="0">
              <a:spcBef>
                <a:spcPct val="20000"/>
              </a:spcBef>
              <a:spcAft>
                <a:spcPct val="0"/>
              </a:spcAft>
              <a:buChar char="»"/>
              <a:defRPr sz="2400">
                <a:solidFill>
                  <a:schemeClr val="tx1"/>
                </a:solidFill>
                <a:latin typeface="+mn-lt"/>
                <a:ea typeface="+mn-ea"/>
              </a:defRPr>
            </a:lvl5pPr>
            <a:lvl6pPr marL="2514600" indent="-228600" algn="l" rtl="0" eaLnBrk="0" fontAlgn="base" hangingPunct="0">
              <a:spcBef>
                <a:spcPct val="20000"/>
              </a:spcBef>
              <a:spcAft>
                <a:spcPct val="0"/>
              </a:spcAft>
              <a:buChar char="»"/>
              <a:defRPr sz="2400">
                <a:solidFill>
                  <a:schemeClr val="tx1"/>
                </a:solidFill>
                <a:latin typeface="+mn-lt"/>
                <a:ea typeface="+mn-ea"/>
              </a:defRPr>
            </a:lvl6pPr>
            <a:lvl7pPr marL="2971800" indent="-228600" algn="l" rtl="0" eaLnBrk="0" fontAlgn="base" hangingPunct="0">
              <a:spcBef>
                <a:spcPct val="20000"/>
              </a:spcBef>
              <a:spcAft>
                <a:spcPct val="0"/>
              </a:spcAft>
              <a:buChar char="»"/>
              <a:defRPr sz="2400">
                <a:solidFill>
                  <a:schemeClr val="tx1"/>
                </a:solidFill>
                <a:latin typeface="+mn-lt"/>
                <a:ea typeface="+mn-ea"/>
              </a:defRPr>
            </a:lvl7pPr>
            <a:lvl8pPr marL="3429000" indent="-228600" algn="l" rtl="0" eaLnBrk="0" fontAlgn="base" hangingPunct="0">
              <a:spcBef>
                <a:spcPct val="20000"/>
              </a:spcBef>
              <a:spcAft>
                <a:spcPct val="0"/>
              </a:spcAft>
              <a:buChar char="»"/>
              <a:defRPr sz="2400">
                <a:solidFill>
                  <a:schemeClr val="tx1"/>
                </a:solidFill>
                <a:latin typeface="+mn-lt"/>
                <a:ea typeface="+mn-ea"/>
              </a:defRPr>
            </a:lvl8pPr>
            <a:lvl9pPr marL="3886200" indent="-228600" algn="l" rtl="0" eaLnBrk="0" fontAlgn="base" hangingPunct="0">
              <a:spcBef>
                <a:spcPct val="20000"/>
              </a:spcBef>
              <a:spcAft>
                <a:spcPct val="0"/>
              </a:spcAft>
              <a:buChar char="»"/>
              <a:defRPr sz="2400">
                <a:solidFill>
                  <a:schemeClr val="tx1"/>
                </a:solidFill>
                <a:latin typeface="+mn-lt"/>
                <a:ea typeface="+mn-ea"/>
              </a:defRPr>
            </a:lvl9pPr>
          </a:lstStyle>
          <a:p>
            <a:r>
              <a:rPr lang="zh-CN" altLang="en-US" sz="2000" kern="0" dirty="0">
                <a:latin typeface="Arial" panose="020B0604020202020204" pitchFamily="34" charset="0"/>
                <a:ea typeface="黑体" panose="02010609060101010101" pitchFamily="49" charset="-122"/>
                <a:cs typeface="Arial" panose="020B0604020202020204" pitchFamily="34" charset="0"/>
              </a:rPr>
              <a:t>中国科学家</a:t>
            </a:r>
            <a:r>
              <a:rPr lang="en-US" altLang="zh-CN" sz="2000" kern="0" dirty="0">
                <a:latin typeface="Arial" panose="020B0604020202020204" pitchFamily="34" charset="0"/>
                <a:ea typeface="黑体" panose="02010609060101010101" pitchFamily="49" charset="-122"/>
                <a:cs typeface="Arial" panose="020B0604020202020204" pitchFamily="34" charset="0"/>
              </a:rPr>
              <a:t>2007</a:t>
            </a:r>
            <a:r>
              <a:rPr lang="zh-CN" altLang="en-US" sz="2000" kern="0" dirty="0">
                <a:latin typeface="Arial" panose="020B0604020202020204" pitchFamily="34" charset="0"/>
                <a:ea typeface="黑体" panose="02010609060101010101" pitchFamily="49" charset="-122"/>
                <a:cs typeface="Arial" panose="020B0604020202020204" pitchFamily="34" charset="0"/>
              </a:rPr>
              <a:t>年发起并领导，大陆多个优势科研院校参与，并有意大利、瑞士、西班牙、德国、丹麦、瑞典、俄罗斯、台湾和香港等多个空间科学发达国家和地区实质性参加的重大国际合作项目。</a:t>
            </a:r>
            <a:endParaRPr lang="en-US" altLang="zh-CN" sz="2000" kern="0" dirty="0">
              <a:latin typeface="Arial" panose="020B0604020202020204" pitchFamily="34" charset="0"/>
              <a:ea typeface="黑体" panose="02010609060101010101" pitchFamily="49" charset="-122"/>
              <a:cs typeface="Arial" panose="020B0604020202020204" pitchFamily="34" charset="0"/>
            </a:endParaRPr>
          </a:p>
          <a:p>
            <a:r>
              <a:rPr lang="en-US" altLang="zh-CN" sz="2000" kern="0" dirty="0">
                <a:latin typeface="Arial" panose="020B0604020202020204" pitchFamily="34" charset="0"/>
                <a:ea typeface="黑体" panose="02010609060101010101" pitchFamily="49" charset="-122"/>
                <a:cs typeface="Arial" panose="020B0604020202020204" pitchFamily="34" charset="0"/>
              </a:rPr>
              <a:t>HERD</a:t>
            </a:r>
            <a:r>
              <a:rPr lang="zh-CN" altLang="en-US" sz="2000" kern="0" dirty="0">
                <a:latin typeface="Arial" panose="020B0604020202020204" pitchFamily="34" charset="0"/>
                <a:ea typeface="黑体" panose="02010609060101010101" pitchFamily="49" charset="-122"/>
                <a:cs typeface="Arial" panose="020B0604020202020204" pitchFamily="34" charset="0"/>
              </a:rPr>
              <a:t>国际合作团队</a:t>
            </a:r>
            <a:r>
              <a:rPr lang="en-US" altLang="zh-CN" sz="2000" kern="0" dirty="0">
                <a:latin typeface="Arial" panose="020B0604020202020204" pitchFamily="34" charset="0"/>
                <a:ea typeface="黑体" panose="02010609060101010101" pitchFamily="49" charset="-122"/>
                <a:cs typeface="Arial" panose="020B0604020202020204" pitchFamily="34" charset="0"/>
              </a:rPr>
              <a:t>200+</a:t>
            </a:r>
          </a:p>
          <a:p>
            <a:pPr lvl="1"/>
            <a:r>
              <a:rPr lang="zh-CN" altLang="en-US" sz="2000" kern="0" dirty="0">
                <a:latin typeface="Arial" panose="020B0604020202020204" pitchFamily="34" charset="0"/>
                <a:ea typeface="黑体" panose="02010609060101010101" pitchFamily="49" charset="-122"/>
                <a:cs typeface="Arial" panose="020B0604020202020204" pitchFamily="34" charset="0"/>
              </a:rPr>
              <a:t>主要成员具备</a:t>
            </a:r>
            <a:r>
              <a:rPr lang="en-US" altLang="zh-CN" sz="2000" kern="0" dirty="0">
                <a:latin typeface="Arial" panose="020B0604020202020204" pitchFamily="34" charset="0"/>
                <a:ea typeface="黑体" panose="02010609060101010101" pitchFamily="49" charset="-122"/>
                <a:cs typeface="Arial" panose="020B0604020202020204" pitchFamily="34" charset="0"/>
              </a:rPr>
              <a:t>AMS-02</a:t>
            </a:r>
            <a:r>
              <a:rPr lang="zh-CN" altLang="en-US" sz="2000" kern="0" dirty="0">
                <a:latin typeface="Arial" panose="020B0604020202020204" pitchFamily="34" charset="0"/>
                <a:ea typeface="黑体" panose="02010609060101010101" pitchFamily="49" charset="-122"/>
                <a:cs typeface="Arial" panose="020B0604020202020204" pitchFamily="34" charset="0"/>
              </a:rPr>
              <a:t>、</a:t>
            </a:r>
            <a:r>
              <a:rPr lang="en-US" altLang="zh-CN" sz="2000" kern="0" dirty="0">
                <a:latin typeface="Arial" panose="020B0604020202020204" pitchFamily="34" charset="0"/>
                <a:ea typeface="黑体" panose="02010609060101010101" pitchFamily="49" charset="-122"/>
                <a:cs typeface="Arial" panose="020B0604020202020204" pitchFamily="34" charset="0"/>
              </a:rPr>
              <a:t>DAMPE</a:t>
            </a:r>
            <a:r>
              <a:rPr lang="zh-CN" altLang="en-US" sz="2000" kern="0" dirty="0">
                <a:latin typeface="Arial" panose="020B0604020202020204" pitchFamily="34" charset="0"/>
                <a:ea typeface="黑体" panose="02010609060101010101" pitchFamily="49" charset="-122"/>
                <a:cs typeface="Arial" panose="020B0604020202020204" pitchFamily="34" charset="0"/>
              </a:rPr>
              <a:t>、</a:t>
            </a:r>
            <a:r>
              <a:rPr lang="en-US" altLang="zh-CN" sz="2000" kern="0" dirty="0">
                <a:latin typeface="Arial" panose="020B0604020202020204" pitchFamily="34" charset="0"/>
                <a:ea typeface="黑体" panose="02010609060101010101" pitchFamily="49" charset="-122"/>
                <a:cs typeface="Arial" panose="020B0604020202020204" pitchFamily="34" charset="0"/>
              </a:rPr>
              <a:t>CALET</a:t>
            </a:r>
            <a:r>
              <a:rPr lang="zh-CN" altLang="en-US" sz="2000" kern="0" dirty="0">
                <a:latin typeface="Arial" panose="020B0604020202020204" pitchFamily="34" charset="0"/>
                <a:ea typeface="黑体" panose="02010609060101010101" pitchFamily="49" charset="-122"/>
                <a:cs typeface="Arial" panose="020B0604020202020204" pitchFamily="34" charset="0"/>
              </a:rPr>
              <a:t>等同类实验的工作经验</a:t>
            </a:r>
            <a:endParaRPr lang="en-US" altLang="zh-CN" sz="2000" kern="0" dirty="0">
              <a:latin typeface="Arial" panose="020B0604020202020204" pitchFamily="34" charset="0"/>
              <a:ea typeface="黑体" panose="02010609060101010101" pitchFamily="49" charset="-122"/>
              <a:cs typeface="Arial" panose="020B0604020202020204" pitchFamily="34" charset="0"/>
            </a:endParaRPr>
          </a:p>
          <a:p>
            <a:r>
              <a:rPr lang="zh-CN" altLang="en-US" sz="2000" kern="0" dirty="0">
                <a:latin typeface="Arial" panose="020B0604020202020204" pitchFamily="34" charset="0"/>
                <a:ea typeface="黑体" panose="02010609060101010101" pitchFamily="49" charset="-122"/>
                <a:cs typeface="Arial" panose="020B0604020202020204" pitchFamily="34" charset="0"/>
              </a:rPr>
              <a:t>自</a:t>
            </a:r>
            <a:r>
              <a:rPr lang="en-US" altLang="zh-CN" sz="2000" kern="0" dirty="0">
                <a:latin typeface="Arial" panose="020B0604020202020204" pitchFamily="34" charset="0"/>
                <a:ea typeface="黑体" panose="02010609060101010101" pitchFamily="49" charset="-122"/>
                <a:cs typeface="Arial" panose="020B0604020202020204" pitchFamily="34" charset="0"/>
              </a:rPr>
              <a:t>2012</a:t>
            </a:r>
            <a:r>
              <a:rPr lang="zh-CN" altLang="en-US" sz="2000" kern="0" dirty="0">
                <a:latin typeface="Arial" panose="020B0604020202020204" pitchFamily="34" charset="0"/>
                <a:ea typeface="黑体" panose="02010609060101010101" pitchFamily="49" charset="-122"/>
                <a:cs typeface="Arial" panose="020B0604020202020204" pitchFamily="34" charset="0"/>
              </a:rPr>
              <a:t>年以来，已召开</a:t>
            </a:r>
            <a:r>
              <a:rPr lang="en-US" altLang="zh-CN" sz="2000" kern="0" dirty="0">
                <a:latin typeface="Arial" panose="020B0604020202020204" pitchFamily="34" charset="0"/>
                <a:ea typeface="黑体" panose="02010609060101010101" pitchFamily="49" charset="-122"/>
                <a:cs typeface="Arial" panose="020B0604020202020204" pitchFamily="34" charset="0"/>
              </a:rPr>
              <a:t>10</a:t>
            </a:r>
            <a:r>
              <a:rPr lang="zh-CN" altLang="en-US" sz="2000" kern="0" dirty="0">
                <a:latin typeface="Arial" panose="020B0604020202020204" pitchFamily="34" charset="0"/>
                <a:ea typeface="黑体" panose="02010609060101010101" pitchFamily="49" charset="-122"/>
                <a:cs typeface="Arial" panose="020B0604020202020204" pitchFamily="34" charset="0"/>
              </a:rPr>
              <a:t>余次（线下）项目国际研讨会。</a:t>
            </a:r>
            <a:endParaRPr lang="en-US" altLang="zh-CN" sz="2000" kern="0" dirty="0">
              <a:latin typeface="Arial" panose="020B0604020202020204" pitchFamily="34" charset="0"/>
              <a:ea typeface="黑体" panose="02010609060101010101" pitchFamily="49" charset="-122"/>
              <a:cs typeface="Arial" panose="020B0604020202020204" pitchFamily="34" charset="0"/>
            </a:endParaRPr>
          </a:p>
          <a:p>
            <a:r>
              <a:rPr lang="zh-CN" altLang="en-US" sz="2000" kern="0" dirty="0">
                <a:latin typeface="Arial" panose="020B0604020202020204" pitchFamily="34" charset="0"/>
                <a:ea typeface="黑体" panose="02010609060101010101" pitchFamily="49" charset="-122"/>
                <a:cs typeface="Arial" panose="020B0604020202020204" pitchFamily="34" charset="0"/>
              </a:rPr>
              <a:t>通过国际合作圆满完成了</a:t>
            </a:r>
            <a:r>
              <a:rPr lang="en-US" altLang="zh-CN" sz="2000" kern="0" dirty="0">
                <a:latin typeface="Arial" panose="020B0604020202020204" pitchFamily="34" charset="0"/>
                <a:ea typeface="黑体" panose="02010609060101010101" pitchFamily="49" charset="-122"/>
                <a:cs typeface="Arial" panose="020B0604020202020204" pitchFamily="34" charset="0"/>
              </a:rPr>
              <a:t>6</a:t>
            </a:r>
            <a:r>
              <a:rPr lang="zh-CN" altLang="en-US" sz="2000" kern="0" dirty="0">
                <a:latin typeface="Arial" panose="020B0604020202020204" pitchFamily="34" charset="0"/>
                <a:ea typeface="黑体" panose="02010609060101010101" pitchFamily="49" charset="-122"/>
                <a:cs typeface="Arial" panose="020B0604020202020204" pitchFamily="34" charset="0"/>
              </a:rPr>
              <a:t>次</a:t>
            </a:r>
            <a:r>
              <a:rPr lang="en-US" altLang="zh-CN" sz="2000" kern="0" dirty="0">
                <a:latin typeface="Arial" panose="020B0604020202020204" pitchFamily="34" charset="0"/>
                <a:ea typeface="黑体" panose="02010609060101010101" pitchFamily="49" charset="-122"/>
                <a:cs typeface="Arial" panose="020B0604020202020204" pitchFamily="34" charset="0"/>
              </a:rPr>
              <a:t>CERN</a:t>
            </a:r>
            <a:r>
              <a:rPr lang="zh-CN" altLang="en-US" sz="2000" kern="0" dirty="0">
                <a:latin typeface="Arial" panose="020B0604020202020204" pitchFamily="34" charset="0"/>
                <a:ea typeface="黑体" panose="02010609060101010101" pitchFamily="49" charset="-122"/>
                <a:cs typeface="Arial" panose="020B0604020202020204" pitchFamily="34" charset="0"/>
              </a:rPr>
              <a:t>束流试验，验证了载荷创新设计和核心技术指标的可行性。</a:t>
            </a:r>
            <a:r>
              <a:rPr lang="en-US" altLang="zh-CN" sz="2000" kern="0" dirty="0">
                <a:latin typeface="Arial" panose="020B0604020202020204" pitchFamily="34" charset="0"/>
                <a:ea typeface="黑体" panose="02010609060101010101" pitchFamily="49" charset="-122"/>
                <a:cs typeface="Arial" panose="020B0604020202020204" pitchFamily="34" charset="0"/>
              </a:rPr>
              <a:t>2024</a:t>
            </a:r>
            <a:r>
              <a:rPr lang="zh-CN" altLang="en-US" sz="2000" kern="0" dirty="0">
                <a:latin typeface="Arial" panose="020B0604020202020204" pitchFamily="34" charset="0"/>
                <a:ea typeface="黑体" panose="02010609060101010101" pitchFamily="49" charset="-122"/>
                <a:cs typeface="Arial" panose="020B0604020202020204" pitchFamily="34" charset="0"/>
              </a:rPr>
              <a:t>年束流试验预计将于</a:t>
            </a:r>
            <a:r>
              <a:rPr lang="en-US" altLang="zh-CN" sz="2000" kern="0" dirty="0">
                <a:latin typeface="Arial" panose="020B0604020202020204" pitchFamily="34" charset="0"/>
                <a:ea typeface="黑体" panose="02010609060101010101" pitchFamily="49" charset="-122"/>
                <a:cs typeface="Arial" panose="020B0604020202020204" pitchFamily="34" charset="0"/>
              </a:rPr>
              <a:t>9</a:t>
            </a:r>
            <a:r>
              <a:rPr lang="zh-CN" altLang="en-US" sz="2000" kern="0" dirty="0">
                <a:latin typeface="Arial" panose="020B0604020202020204" pitchFamily="34" charset="0"/>
                <a:ea typeface="黑体" panose="02010609060101010101" pitchFamily="49" charset="-122"/>
                <a:cs typeface="Arial" panose="020B0604020202020204" pitchFamily="34" charset="0"/>
              </a:rPr>
              <a:t>月份开始。</a:t>
            </a:r>
          </a:p>
        </p:txBody>
      </p:sp>
      <p:pic>
        <p:nvPicPr>
          <p:cNvPr id="5" name="图片 4">
            <a:extLst>
              <a:ext uri="{FF2B5EF4-FFF2-40B4-BE49-F238E27FC236}">
                <a16:creationId xmlns:a16="http://schemas.microsoft.com/office/drawing/2014/main" id="{94A08B9E-3525-4B55-9CEF-E853256A9B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26" t="20890" r="4326" b="9246"/>
          <a:stretch/>
        </p:blipFill>
        <p:spPr>
          <a:xfrm>
            <a:off x="4337724" y="3969817"/>
            <a:ext cx="2038536" cy="1258348"/>
          </a:xfrm>
          <a:prstGeom prst="rect">
            <a:avLst/>
          </a:prstGeom>
        </p:spPr>
      </p:pic>
      <p:pic>
        <p:nvPicPr>
          <p:cNvPr id="6" name="图片 5">
            <a:extLst>
              <a:ext uri="{FF2B5EF4-FFF2-40B4-BE49-F238E27FC236}">
                <a16:creationId xmlns:a16="http://schemas.microsoft.com/office/drawing/2014/main" id="{F6F5A1CB-60C8-41C1-9AF1-66EF16E44B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86" y="3969817"/>
            <a:ext cx="2229867" cy="1258348"/>
          </a:xfrm>
          <a:prstGeom prst="rect">
            <a:avLst/>
          </a:prstGeom>
        </p:spPr>
      </p:pic>
      <p:pic>
        <p:nvPicPr>
          <p:cNvPr id="7" name="图片 6">
            <a:extLst>
              <a:ext uri="{FF2B5EF4-FFF2-40B4-BE49-F238E27FC236}">
                <a16:creationId xmlns:a16="http://schemas.microsoft.com/office/drawing/2014/main" id="{7A881F0D-EBDC-4D2A-82BF-D35DB418BF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230" y="3969817"/>
            <a:ext cx="2032239" cy="1222648"/>
          </a:xfrm>
          <a:prstGeom prst="rect">
            <a:avLst/>
          </a:prstGeom>
        </p:spPr>
      </p:pic>
      <p:pic>
        <p:nvPicPr>
          <p:cNvPr id="8" name="图片 7">
            <a:extLst>
              <a:ext uri="{FF2B5EF4-FFF2-40B4-BE49-F238E27FC236}">
                <a16:creationId xmlns:a16="http://schemas.microsoft.com/office/drawing/2014/main" id="{7367BAC1-697A-4AAD-AB4F-83CC7B9FE4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9462" y="3969817"/>
            <a:ext cx="1656579" cy="1222648"/>
          </a:xfrm>
          <a:prstGeom prst="rect">
            <a:avLst/>
          </a:prstGeom>
        </p:spPr>
      </p:pic>
      <p:pic>
        <p:nvPicPr>
          <p:cNvPr id="9" name="图片 8">
            <a:extLst>
              <a:ext uri="{FF2B5EF4-FFF2-40B4-BE49-F238E27FC236}">
                <a16:creationId xmlns:a16="http://schemas.microsoft.com/office/drawing/2014/main" id="{4316301A-D33D-4925-8042-AAE7F3202E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809" t="3278" r="29686" b="46091"/>
          <a:stretch/>
        </p:blipFill>
        <p:spPr>
          <a:xfrm>
            <a:off x="1410902" y="5301248"/>
            <a:ext cx="360000" cy="360000"/>
          </a:xfrm>
          <a:prstGeom prst="rect">
            <a:avLst/>
          </a:prstGeom>
        </p:spPr>
      </p:pic>
      <p:pic>
        <p:nvPicPr>
          <p:cNvPr id="10" name="图片 9">
            <a:extLst>
              <a:ext uri="{FF2B5EF4-FFF2-40B4-BE49-F238E27FC236}">
                <a16:creationId xmlns:a16="http://schemas.microsoft.com/office/drawing/2014/main" id="{FCACE03D-BDAB-40D0-8F89-A885398825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6289" y="5301248"/>
            <a:ext cx="364955" cy="360000"/>
          </a:xfrm>
          <a:prstGeom prst="rect">
            <a:avLst/>
          </a:prstGeom>
        </p:spPr>
      </p:pic>
      <p:pic>
        <p:nvPicPr>
          <p:cNvPr id="11" name="图片 10">
            <a:extLst>
              <a:ext uri="{FF2B5EF4-FFF2-40B4-BE49-F238E27FC236}">
                <a16:creationId xmlns:a16="http://schemas.microsoft.com/office/drawing/2014/main" id="{3F736E8F-80D8-41DD-9194-9F7C9B3D76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6631" y="5301248"/>
            <a:ext cx="359288" cy="360000"/>
          </a:xfrm>
          <a:prstGeom prst="rect">
            <a:avLst/>
          </a:prstGeom>
        </p:spPr>
      </p:pic>
      <p:pic>
        <p:nvPicPr>
          <p:cNvPr id="12" name="图片 11">
            <a:extLst>
              <a:ext uri="{FF2B5EF4-FFF2-40B4-BE49-F238E27FC236}">
                <a16:creationId xmlns:a16="http://schemas.microsoft.com/office/drawing/2014/main" id="{1D44BB8E-33B0-4286-A4C8-B6EBAF2356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70444" y="5301248"/>
            <a:ext cx="350123" cy="360000"/>
          </a:xfrm>
          <a:prstGeom prst="rect">
            <a:avLst/>
          </a:prstGeom>
        </p:spPr>
      </p:pic>
      <p:pic>
        <p:nvPicPr>
          <p:cNvPr id="13" name="图片 12">
            <a:extLst>
              <a:ext uri="{FF2B5EF4-FFF2-40B4-BE49-F238E27FC236}">
                <a16:creationId xmlns:a16="http://schemas.microsoft.com/office/drawing/2014/main" id="{8718A792-B25B-4129-84D9-44A1B6DD35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945" y="5733296"/>
            <a:ext cx="573137" cy="360000"/>
          </a:xfrm>
          <a:prstGeom prst="rect">
            <a:avLst/>
          </a:prstGeom>
        </p:spPr>
      </p:pic>
      <p:pic>
        <p:nvPicPr>
          <p:cNvPr id="14" name="Picture 7" descr="sciences70">
            <a:extLst>
              <a:ext uri="{FF2B5EF4-FFF2-40B4-BE49-F238E27FC236}">
                <a16:creationId xmlns:a16="http://schemas.microsoft.com/office/drawing/2014/main" id="{12DEC18D-85E2-4F9A-87A6-27134FB6605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996" t="11826" r="4611" b="12901"/>
          <a:stretch/>
        </p:blipFill>
        <p:spPr bwMode="auto">
          <a:xfrm>
            <a:off x="5208318" y="5787296"/>
            <a:ext cx="652625" cy="252000"/>
          </a:xfrm>
          <a:prstGeom prst="rect">
            <a:avLst/>
          </a:prstGeom>
          <a:noFill/>
          <a:ln>
            <a:noFill/>
          </a:ln>
        </p:spPr>
      </p:pic>
      <p:pic>
        <p:nvPicPr>
          <p:cNvPr id="15" name="Immagine 2" descr="GSSI-quad media.jpg">
            <a:extLst>
              <a:ext uri="{FF2B5EF4-FFF2-40B4-BE49-F238E27FC236}">
                <a16:creationId xmlns:a16="http://schemas.microsoft.com/office/drawing/2014/main" id="{6E51163E-66EB-415E-9850-DF037F674B1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4224" y="5733296"/>
            <a:ext cx="36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descr="D:\tmp\HERDlogo\CIEMAT.jpg">
            <a:extLst>
              <a:ext uri="{FF2B5EF4-FFF2-40B4-BE49-F238E27FC236}">
                <a16:creationId xmlns:a16="http://schemas.microsoft.com/office/drawing/2014/main" id="{86B2108F-94E8-4395-825A-277FF6DE282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8043" t="14480" r="2646"/>
          <a:stretch/>
        </p:blipFill>
        <p:spPr bwMode="auto">
          <a:xfrm>
            <a:off x="6937701" y="5787296"/>
            <a:ext cx="507847" cy="252000"/>
          </a:xfrm>
          <a:prstGeom prst="rect">
            <a:avLst/>
          </a:prstGeom>
          <a:noFill/>
          <a:ln>
            <a:noFill/>
          </a:ln>
          <a:extLst>
            <a:ext uri="{53640926-AAD7-44D8-BBD7-CCE9431645EC}">
              <a14:shadowObscured xmlns:a14="http://schemas.microsoft.com/office/drawing/2010/main"/>
            </a:ext>
          </a:extLst>
        </p:spPr>
      </p:pic>
      <p:pic>
        <p:nvPicPr>
          <p:cNvPr id="17" name="图片 16" descr="https://www.ifae.es/img/logos/IFAE_SO_logo_1_hu6411af45404aec46756551be28a3d0ae_181181_300x0_resize_lanczos_2.png">
            <a:extLst>
              <a:ext uri="{FF2B5EF4-FFF2-40B4-BE49-F238E27FC236}">
                <a16:creationId xmlns:a16="http://schemas.microsoft.com/office/drawing/2014/main" id="{714F3D26-79EC-4CEA-9BC4-C6657DFBC11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34343"/>
          <a:stretch/>
        </p:blipFill>
        <p:spPr bwMode="auto">
          <a:xfrm>
            <a:off x="7550690" y="5787296"/>
            <a:ext cx="517352" cy="252000"/>
          </a:xfrm>
          <a:prstGeom prst="rect">
            <a:avLst/>
          </a:prstGeom>
          <a:noFill/>
          <a:ln>
            <a:noFill/>
          </a:ln>
        </p:spPr>
      </p:pic>
      <p:pic>
        <p:nvPicPr>
          <p:cNvPr id="18" name="图片 17" descr="D:\tmp\HERDlogo\logo_iccub_MdM.png">
            <a:extLst>
              <a:ext uri="{FF2B5EF4-FFF2-40B4-BE49-F238E27FC236}">
                <a16:creationId xmlns:a16="http://schemas.microsoft.com/office/drawing/2014/main" id="{28F8B366-DA0E-46BD-8A9E-EFDB9406B7D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22929"/>
          <a:stretch/>
        </p:blipFill>
        <p:spPr bwMode="auto">
          <a:xfrm>
            <a:off x="8173179" y="5787296"/>
            <a:ext cx="862614" cy="252000"/>
          </a:xfrm>
          <a:prstGeom prst="rect">
            <a:avLst/>
          </a:prstGeom>
          <a:noFill/>
          <a:ln>
            <a:noFill/>
          </a:ln>
        </p:spPr>
      </p:pic>
      <p:pic>
        <p:nvPicPr>
          <p:cNvPr id="19" name="Picture 2" descr="Image result for universita di Firenze logo">
            <a:extLst>
              <a:ext uri="{FF2B5EF4-FFF2-40B4-BE49-F238E27FC236}">
                <a16:creationId xmlns:a16="http://schemas.microsoft.com/office/drawing/2014/main" id="{3403CD9F-BBBA-48ED-A22B-77EDF092A553}"/>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02992" y="5787296"/>
            <a:ext cx="232663" cy="252000"/>
          </a:xfrm>
          <a:prstGeom prst="rect">
            <a:avLst/>
          </a:prstGeom>
          <a:noFill/>
        </p:spPr>
      </p:pic>
      <p:pic>
        <p:nvPicPr>
          <p:cNvPr id="20" name="图片 19">
            <a:extLst>
              <a:ext uri="{FF2B5EF4-FFF2-40B4-BE49-F238E27FC236}">
                <a16:creationId xmlns:a16="http://schemas.microsoft.com/office/drawing/2014/main" id="{A05AE006-4715-41AA-B47C-B1AE1922E3D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123230" y="5301248"/>
            <a:ext cx="318585" cy="360000"/>
          </a:xfrm>
          <a:prstGeom prst="rect">
            <a:avLst/>
          </a:prstGeom>
        </p:spPr>
      </p:pic>
      <p:pic>
        <p:nvPicPr>
          <p:cNvPr id="21" name="图片 20">
            <a:extLst>
              <a:ext uri="{FF2B5EF4-FFF2-40B4-BE49-F238E27FC236}">
                <a16:creationId xmlns:a16="http://schemas.microsoft.com/office/drawing/2014/main" id="{F67964A1-B358-4C21-962B-8395BAB7317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95954" y="5301248"/>
            <a:ext cx="361205" cy="360000"/>
          </a:xfrm>
          <a:prstGeom prst="rect">
            <a:avLst/>
          </a:prstGeom>
        </p:spPr>
      </p:pic>
      <p:pic>
        <p:nvPicPr>
          <p:cNvPr id="22" name="图片 21">
            <a:extLst>
              <a:ext uri="{FF2B5EF4-FFF2-40B4-BE49-F238E27FC236}">
                <a16:creationId xmlns:a16="http://schemas.microsoft.com/office/drawing/2014/main" id="{388E4B53-891F-47AD-8C37-A79ACC7C4C9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617197" y="5301248"/>
            <a:ext cx="360000" cy="360000"/>
          </a:xfrm>
          <a:prstGeom prst="rect">
            <a:avLst/>
          </a:prstGeom>
        </p:spPr>
      </p:pic>
      <p:pic>
        <p:nvPicPr>
          <p:cNvPr id="23" name="图片 22">
            <a:extLst>
              <a:ext uri="{FF2B5EF4-FFF2-40B4-BE49-F238E27FC236}">
                <a16:creationId xmlns:a16="http://schemas.microsoft.com/office/drawing/2014/main" id="{C788D09C-36BA-45C9-A004-BEE9D0B478E4}"/>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991" t="10475" r="7740" b="10526"/>
          <a:stretch/>
        </p:blipFill>
        <p:spPr>
          <a:xfrm>
            <a:off x="3021306" y="5301248"/>
            <a:ext cx="573751" cy="360000"/>
          </a:xfrm>
          <a:prstGeom prst="rect">
            <a:avLst/>
          </a:prstGeom>
        </p:spPr>
      </p:pic>
      <p:pic>
        <p:nvPicPr>
          <p:cNvPr id="24" name="图片 23">
            <a:extLst>
              <a:ext uri="{FF2B5EF4-FFF2-40B4-BE49-F238E27FC236}">
                <a16:creationId xmlns:a16="http://schemas.microsoft.com/office/drawing/2014/main" id="{5AF08FFB-813D-4412-8C68-BE58172B9C31}"/>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21406" r="24159" b="32929"/>
          <a:stretch/>
        </p:blipFill>
        <p:spPr>
          <a:xfrm>
            <a:off x="1329366" y="5787296"/>
            <a:ext cx="259844" cy="252000"/>
          </a:xfrm>
          <a:prstGeom prst="rect">
            <a:avLst/>
          </a:prstGeom>
        </p:spPr>
      </p:pic>
      <p:pic>
        <p:nvPicPr>
          <p:cNvPr id="25" name="图片 24">
            <a:extLst>
              <a:ext uri="{FF2B5EF4-FFF2-40B4-BE49-F238E27FC236}">
                <a16:creationId xmlns:a16="http://schemas.microsoft.com/office/drawing/2014/main" id="{71F75F61-8908-446C-ABA6-36EF5EFEF615}"/>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477" t="2839" r="66477" b="4286"/>
          <a:stretch/>
        </p:blipFill>
        <p:spPr>
          <a:xfrm>
            <a:off x="1694352" y="5787296"/>
            <a:ext cx="248221" cy="252000"/>
          </a:xfrm>
          <a:prstGeom prst="rect">
            <a:avLst/>
          </a:prstGeom>
        </p:spPr>
      </p:pic>
      <p:pic>
        <p:nvPicPr>
          <p:cNvPr id="26" name="图片 25">
            <a:extLst>
              <a:ext uri="{FF2B5EF4-FFF2-40B4-BE49-F238E27FC236}">
                <a16:creationId xmlns:a16="http://schemas.microsoft.com/office/drawing/2014/main" id="{69355F36-7122-4988-9A92-2390BB9EB51D}"/>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26744" t="6871" r="28087" b="47623"/>
          <a:stretch/>
        </p:blipFill>
        <p:spPr>
          <a:xfrm>
            <a:off x="2047715" y="5787296"/>
            <a:ext cx="250135" cy="252000"/>
          </a:xfrm>
          <a:prstGeom prst="rect">
            <a:avLst/>
          </a:prstGeom>
        </p:spPr>
      </p:pic>
      <p:pic>
        <p:nvPicPr>
          <p:cNvPr id="27" name="图片 26">
            <a:extLst>
              <a:ext uri="{FF2B5EF4-FFF2-40B4-BE49-F238E27FC236}">
                <a16:creationId xmlns:a16="http://schemas.microsoft.com/office/drawing/2014/main" id="{D5C3AE4F-6A91-4BB7-B8DE-9FCF247577DC}"/>
              </a:ext>
            </a:extLst>
          </p:cNvPr>
          <p:cNvPicPr>
            <a:picLocks noChangeAspect="1"/>
          </p:cNvPicPr>
          <p:nvPr/>
        </p:nvPicPr>
        <p:blipFill>
          <a:blip r:embed="rId24"/>
          <a:stretch>
            <a:fillRect/>
          </a:stretch>
        </p:blipFill>
        <p:spPr>
          <a:xfrm>
            <a:off x="844270" y="5301248"/>
            <a:ext cx="391245" cy="360000"/>
          </a:xfrm>
          <a:prstGeom prst="rect">
            <a:avLst/>
          </a:prstGeom>
        </p:spPr>
      </p:pic>
      <p:pic>
        <p:nvPicPr>
          <p:cNvPr id="28" name="图片 27">
            <a:extLst>
              <a:ext uri="{FF2B5EF4-FFF2-40B4-BE49-F238E27FC236}">
                <a16:creationId xmlns:a16="http://schemas.microsoft.com/office/drawing/2014/main" id="{B52EC0B8-5EC2-4162-ABEC-C21A444A278B}"/>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r="50014"/>
          <a:stretch/>
        </p:blipFill>
        <p:spPr>
          <a:xfrm>
            <a:off x="2740797" y="5787296"/>
            <a:ext cx="255866" cy="252000"/>
          </a:xfrm>
          <a:prstGeom prst="rect">
            <a:avLst/>
          </a:prstGeom>
        </p:spPr>
      </p:pic>
      <p:pic>
        <p:nvPicPr>
          <p:cNvPr id="29" name="图片 28">
            <a:extLst>
              <a:ext uri="{FF2B5EF4-FFF2-40B4-BE49-F238E27FC236}">
                <a16:creationId xmlns:a16="http://schemas.microsoft.com/office/drawing/2014/main" id="{F1261A5D-4B0F-4978-A4D8-E2034324346E}"/>
              </a:ext>
            </a:extLst>
          </p:cNvPr>
          <p:cNvPicPr>
            <a:picLocks noChangeAspect="1"/>
          </p:cNvPicPr>
          <p:nvPr/>
        </p:nvPicPr>
        <p:blipFill rotWithShape="1">
          <a:blip r:embed="rId26"/>
          <a:srcRect l="2448" r="53490"/>
          <a:stretch/>
        </p:blipFill>
        <p:spPr>
          <a:xfrm>
            <a:off x="3459918" y="5787296"/>
            <a:ext cx="212768" cy="252000"/>
          </a:xfrm>
          <a:prstGeom prst="rect">
            <a:avLst/>
          </a:prstGeom>
        </p:spPr>
      </p:pic>
      <p:pic>
        <p:nvPicPr>
          <p:cNvPr id="30" name="图片 29">
            <a:extLst>
              <a:ext uri="{FF2B5EF4-FFF2-40B4-BE49-F238E27FC236}">
                <a16:creationId xmlns:a16="http://schemas.microsoft.com/office/drawing/2014/main" id="{04E5474F-0385-4A11-AACC-EA9B8CC4BE42}"/>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101805" y="5787296"/>
            <a:ext cx="252971" cy="252000"/>
          </a:xfrm>
          <a:prstGeom prst="rect">
            <a:avLst/>
          </a:prstGeom>
        </p:spPr>
      </p:pic>
      <p:pic>
        <p:nvPicPr>
          <p:cNvPr id="31" name="图片 30">
            <a:extLst>
              <a:ext uri="{FF2B5EF4-FFF2-40B4-BE49-F238E27FC236}">
                <a16:creationId xmlns:a16="http://schemas.microsoft.com/office/drawing/2014/main" id="{7967E164-843B-4119-98EE-769160AD3EC4}"/>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966085" y="5787296"/>
            <a:ext cx="866474" cy="252000"/>
          </a:xfrm>
          <a:prstGeom prst="rect">
            <a:avLst/>
          </a:prstGeom>
        </p:spPr>
      </p:pic>
      <p:pic>
        <p:nvPicPr>
          <p:cNvPr id="32" name="图片 31">
            <a:extLst>
              <a:ext uri="{FF2B5EF4-FFF2-40B4-BE49-F238E27FC236}">
                <a16:creationId xmlns:a16="http://schemas.microsoft.com/office/drawing/2014/main" id="{2432EDF2-9C28-4174-A306-1EDE23606A7D}"/>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777828" y="5787296"/>
            <a:ext cx="252000" cy="252000"/>
          </a:xfrm>
          <a:prstGeom prst="rect">
            <a:avLst/>
          </a:prstGeom>
        </p:spPr>
      </p:pic>
      <p:pic>
        <p:nvPicPr>
          <p:cNvPr id="33" name="图片 32">
            <a:extLst>
              <a:ext uri="{FF2B5EF4-FFF2-40B4-BE49-F238E27FC236}">
                <a16:creationId xmlns:a16="http://schemas.microsoft.com/office/drawing/2014/main" id="{806FBE29-A111-464C-A6B7-16BFA0C0CA54}"/>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4647" t="11718" r="69282" b="10844"/>
          <a:stretch/>
        </p:blipFill>
        <p:spPr>
          <a:xfrm>
            <a:off x="4134970" y="5787296"/>
            <a:ext cx="252000" cy="252000"/>
          </a:xfrm>
          <a:prstGeom prst="rect">
            <a:avLst/>
          </a:prstGeom>
        </p:spPr>
      </p:pic>
      <p:pic>
        <p:nvPicPr>
          <p:cNvPr id="34" name="图片 33">
            <a:extLst>
              <a:ext uri="{FF2B5EF4-FFF2-40B4-BE49-F238E27FC236}">
                <a16:creationId xmlns:a16="http://schemas.microsoft.com/office/drawing/2014/main" id="{5BF5F7A9-F0CC-40FA-92E1-ED51984906BF}"/>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25824" r="26385" b="25421"/>
          <a:stretch/>
        </p:blipFill>
        <p:spPr>
          <a:xfrm>
            <a:off x="4492112" y="5787296"/>
            <a:ext cx="253922" cy="252000"/>
          </a:xfrm>
          <a:prstGeom prst="rect">
            <a:avLst/>
          </a:prstGeom>
        </p:spPr>
      </p:pic>
      <p:pic>
        <p:nvPicPr>
          <p:cNvPr id="35" name="图片 34">
            <a:extLst>
              <a:ext uri="{FF2B5EF4-FFF2-40B4-BE49-F238E27FC236}">
                <a16:creationId xmlns:a16="http://schemas.microsoft.com/office/drawing/2014/main" id="{3FBF9781-6919-4DA7-8870-36C942BE9F6E}"/>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840" t="3147" r="60113" b="4294"/>
          <a:stretch/>
        </p:blipFill>
        <p:spPr>
          <a:xfrm>
            <a:off x="4851176" y="5787296"/>
            <a:ext cx="252000" cy="252000"/>
          </a:xfrm>
          <a:prstGeom prst="rect">
            <a:avLst/>
          </a:prstGeom>
        </p:spPr>
      </p:pic>
      <p:pic>
        <p:nvPicPr>
          <p:cNvPr id="36" name="图片 35">
            <a:extLst>
              <a:ext uri="{FF2B5EF4-FFF2-40B4-BE49-F238E27FC236}">
                <a16:creationId xmlns:a16="http://schemas.microsoft.com/office/drawing/2014/main" id="{1F530E92-24DA-4063-AD7D-0F7607A60BB6}"/>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519529" y="5301248"/>
            <a:ext cx="360000" cy="360000"/>
          </a:xfrm>
          <a:prstGeom prst="rect">
            <a:avLst/>
          </a:prstGeom>
        </p:spPr>
      </p:pic>
      <p:pic>
        <p:nvPicPr>
          <p:cNvPr id="37" name="图片 36">
            <a:extLst>
              <a:ext uri="{FF2B5EF4-FFF2-40B4-BE49-F238E27FC236}">
                <a16:creationId xmlns:a16="http://schemas.microsoft.com/office/drawing/2014/main" id="{EA24346E-48E4-487F-B485-56D6EAE6F752}"/>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t="2376" r="7339" b="3455"/>
          <a:stretch/>
        </p:blipFill>
        <p:spPr>
          <a:xfrm>
            <a:off x="7587787" y="5301248"/>
            <a:ext cx="360056" cy="360000"/>
          </a:xfrm>
          <a:prstGeom prst="rect">
            <a:avLst/>
          </a:prstGeom>
        </p:spPr>
      </p:pic>
      <p:pic>
        <p:nvPicPr>
          <p:cNvPr id="38" name="图片 37">
            <a:extLst>
              <a:ext uri="{FF2B5EF4-FFF2-40B4-BE49-F238E27FC236}">
                <a16:creationId xmlns:a16="http://schemas.microsoft.com/office/drawing/2014/main" id="{16F5919E-5EF4-4543-8DB2-884C31AA6357}"/>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r="76848"/>
          <a:stretch/>
        </p:blipFill>
        <p:spPr>
          <a:xfrm>
            <a:off x="4832546" y="5301248"/>
            <a:ext cx="511596" cy="360000"/>
          </a:xfrm>
          <a:prstGeom prst="rect">
            <a:avLst/>
          </a:prstGeom>
        </p:spPr>
      </p:pic>
      <p:pic>
        <p:nvPicPr>
          <p:cNvPr id="39" name="图片 38">
            <a:extLst>
              <a:ext uri="{FF2B5EF4-FFF2-40B4-BE49-F238E27FC236}">
                <a16:creationId xmlns:a16="http://schemas.microsoft.com/office/drawing/2014/main" id="{0F7B712F-9AB1-4B9C-9CB0-8C2C27C19BB7}"/>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054916" y="5301248"/>
            <a:ext cx="287167" cy="360000"/>
          </a:xfrm>
          <a:prstGeom prst="rect">
            <a:avLst/>
          </a:prstGeom>
        </p:spPr>
      </p:pic>
      <p:pic>
        <p:nvPicPr>
          <p:cNvPr id="40" name="图片 39">
            <a:extLst>
              <a:ext uri="{FF2B5EF4-FFF2-40B4-BE49-F238E27FC236}">
                <a16:creationId xmlns:a16="http://schemas.microsoft.com/office/drawing/2014/main" id="{10F230CF-6779-48CD-AFAC-1BB6FA4C30F6}"/>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517470" y="5265961"/>
            <a:ext cx="359543" cy="360000"/>
          </a:xfrm>
          <a:prstGeom prst="rect">
            <a:avLst/>
          </a:prstGeom>
        </p:spPr>
      </p:pic>
      <p:pic>
        <p:nvPicPr>
          <p:cNvPr id="41" name="图片 40">
            <a:extLst>
              <a:ext uri="{FF2B5EF4-FFF2-40B4-BE49-F238E27FC236}">
                <a16:creationId xmlns:a16="http://schemas.microsoft.com/office/drawing/2014/main" id="{87B81F37-5087-4BBA-99A8-9ADC74BCB4D4}"/>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052400" y="5301248"/>
            <a:ext cx="360000" cy="360000"/>
          </a:xfrm>
          <a:prstGeom prst="rect">
            <a:avLst/>
          </a:prstGeom>
        </p:spPr>
      </p:pic>
      <p:pic>
        <p:nvPicPr>
          <p:cNvPr id="42" name="图片 41">
            <a:extLst>
              <a:ext uri="{FF2B5EF4-FFF2-40B4-BE49-F238E27FC236}">
                <a16:creationId xmlns:a16="http://schemas.microsoft.com/office/drawing/2014/main" id="{4C9CA2AF-4846-471A-8597-B168385DA1D9}"/>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50817" y="5351550"/>
            <a:ext cx="418066" cy="277531"/>
          </a:xfrm>
          <a:prstGeom prst="rect">
            <a:avLst/>
          </a:prstGeom>
        </p:spPr>
      </p:pic>
      <p:sp>
        <p:nvSpPr>
          <p:cNvPr id="3" name="矩形 2">
            <a:extLst>
              <a:ext uri="{FF2B5EF4-FFF2-40B4-BE49-F238E27FC236}">
                <a16:creationId xmlns:a16="http://schemas.microsoft.com/office/drawing/2014/main" id="{7D528B9D-E169-4318-86C9-3CC7D6D25622}"/>
              </a:ext>
            </a:extLst>
          </p:cNvPr>
          <p:cNvSpPr/>
          <p:nvPr/>
        </p:nvSpPr>
        <p:spPr>
          <a:xfrm>
            <a:off x="2824500" y="6036217"/>
            <a:ext cx="3304111"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rgbClr val="FF0000"/>
                </a:solidFill>
                <a:effectLst/>
              </a:rPr>
              <a:t>Thanks</a:t>
            </a:r>
            <a:r>
              <a:rPr lang="zh-CN" altLang="en-US" sz="5400" b="1" cap="none" spc="0" dirty="0">
                <a:ln w="22225">
                  <a:solidFill>
                    <a:schemeClr val="accent2"/>
                  </a:solidFill>
                  <a:prstDash val="solid"/>
                </a:ln>
                <a:solidFill>
                  <a:srgbClr val="FF0000"/>
                </a:solidFill>
                <a:effectLst/>
              </a:rPr>
              <a:t>！</a:t>
            </a:r>
          </a:p>
        </p:txBody>
      </p:sp>
    </p:spTree>
    <p:extLst>
      <p:ext uri="{BB962C8B-B14F-4D97-AF65-F5344CB8AC3E}">
        <p14:creationId xmlns:p14="http://schemas.microsoft.com/office/powerpoint/2010/main" val="2785811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12">
            <a:extLst>
              <a:ext uri="{FF2B5EF4-FFF2-40B4-BE49-F238E27FC236}">
                <a16:creationId xmlns:a16="http://schemas.microsoft.com/office/drawing/2014/main" id="{97EC3921-37E3-42E0-BF07-CC1C3D554B74}"/>
              </a:ext>
            </a:extLst>
          </p:cNvPr>
          <p:cNvSpPr>
            <a:spLocks noGrp="1"/>
          </p:cNvSpPr>
          <p:nvPr>
            <p:ph idx="1"/>
          </p:nvPr>
        </p:nvSpPr>
        <p:spPr>
          <a:xfrm>
            <a:off x="107504" y="4165338"/>
            <a:ext cx="3456384" cy="2576029"/>
          </a:xfrm>
        </p:spPr>
        <p:txBody>
          <a:bodyPr/>
          <a:lstStyle/>
          <a:p>
            <a:r>
              <a:rPr lang="zh-CN" altLang="en-US" sz="2400" dirty="0"/>
              <a:t>暗物质确实存在</a:t>
            </a:r>
            <a:endParaRPr lang="en-US" altLang="zh-CN" sz="2400" dirty="0"/>
          </a:p>
          <a:p>
            <a:r>
              <a:rPr lang="zh-CN" altLang="en-US" sz="2400" dirty="0"/>
              <a:t>宇宙暗物质和普通物质的比例是大约</a:t>
            </a:r>
            <a:r>
              <a:rPr lang="en-US" altLang="zh-CN" sz="2400" dirty="0"/>
              <a:t>6:1</a:t>
            </a:r>
            <a:r>
              <a:rPr lang="zh-CN" altLang="en-US" sz="2400" dirty="0"/>
              <a:t>，但是还</a:t>
            </a:r>
            <a:r>
              <a:rPr lang="zh-CN" altLang="en-US" sz="2400" dirty="0">
                <a:solidFill>
                  <a:srgbClr val="FF0000"/>
                </a:solidFill>
              </a:rPr>
              <a:t>没有发现暗物质粒子</a:t>
            </a:r>
            <a:r>
              <a:rPr lang="zh-CN" altLang="en-US" sz="2400" dirty="0"/>
              <a:t>。</a:t>
            </a:r>
            <a:endParaRPr lang="en-US" altLang="zh-CN" sz="2400" dirty="0"/>
          </a:p>
        </p:txBody>
      </p:sp>
      <p:sp>
        <p:nvSpPr>
          <p:cNvPr id="2" name="标题 1">
            <a:extLst>
              <a:ext uri="{FF2B5EF4-FFF2-40B4-BE49-F238E27FC236}">
                <a16:creationId xmlns:a16="http://schemas.microsoft.com/office/drawing/2014/main" id="{1074032A-33A2-4A3E-8300-E2DC9C926303}"/>
              </a:ext>
            </a:extLst>
          </p:cNvPr>
          <p:cNvSpPr>
            <a:spLocks noGrp="1"/>
          </p:cNvSpPr>
          <p:nvPr>
            <p:ph type="title"/>
          </p:nvPr>
        </p:nvSpPr>
        <p:spPr>
          <a:xfrm>
            <a:off x="156075" y="14042"/>
            <a:ext cx="8892481" cy="725470"/>
          </a:xfrm>
        </p:spPr>
        <p:txBody>
          <a:bodyPr>
            <a:normAutofit/>
          </a:bodyPr>
          <a:lstStyle/>
          <a:p>
            <a:r>
              <a:rPr lang="zh-CN" altLang="en-US" b="1" dirty="0"/>
              <a:t>暗物质</a:t>
            </a:r>
          </a:p>
        </p:txBody>
      </p:sp>
      <p:pic>
        <p:nvPicPr>
          <p:cNvPr id="11" name="Picture 2"/>
          <p:cNvPicPr>
            <a:picLocks noChangeAspect="1" noChangeArrowheads="1"/>
          </p:cNvPicPr>
          <p:nvPr/>
        </p:nvPicPr>
        <p:blipFill>
          <a:blip r:embed="rId3"/>
          <a:srcRect/>
          <a:stretch>
            <a:fillRect/>
          </a:stretch>
        </p:blipFill>
        <p:spPr bwMode="auto">
          <a:xfrm>
            <a:off x="144016" y="1024657"/>
            <a:ext cx="8820472" cy="2917187"/>
          </a:xfrm>
          <a:prstGeom prst="rect">
            <a:avLst/>
          </a:prstGeom>
          <a:noFill/>
          <a:ln w="12700" algn="ctr">
            <a:noFill/>
            <a:miter lim="800000"/>
            <a:headEnd/>
            <a:tailEnd/>
          </a:ln>
        </p:spPr>
      </p:pic>
      <p:pic>
        <p:nvPicPr>
          <p:cNvPr id="14" name="Picture 2" descr="http://upload.wikimedia.org/wikipedia/commons/thumb/0/0b/Gravitationell-lins-4.jpg/220px-Gravitationell-lins-4.jpg">
            <a:hlinkClick r:id="rId4"/>
          </p:cNvPr>
          <p:cNvPicPr>
            <a:picLocks noChangeAspect="1" noChangeArrowheads="1"/>
          </p:cNvPicPr>
          <p:nvPr/>
        </p:nvPicPr>
        <p:blipFill>
          <a:blip r:embed="rId5"/>
          <a:srcRect/>
          <a:stretch>
            <a:fillRect/>
          </a:stretch>
        </p:blipFill>
        <p:spPr bwMode="auto">
          <a:xfrm>
            <a:off x="3707904" y="4149080"/>
            <a:ext cx="2084950" cy="2160240"/>
          </a:xfrm>
          <a:prstGeom prst="rect">
            <a:avLst/>
          </a:prstGeom>
          <a:noFill/>
          <a:ln w="9525">
            <a:noFill/>
            <a:miter lim="800000"/>
            <a:headEnd/>
            <a:tailEnd/>
          </a:ln>
        </p:spPr>
      </p:pic>
      <p:pic>
        <p:nvPicPr>
          <p:cNvPr id="15" name="Picture 2"/>
          <p:cNvPicPr>
            <a:picLocks noChangeAspect="1" noChangeArrowheads="1"/>
          </p:cNvPicPr>
          <p:nvPr/>
        </p:nvPicPr>
        <p:blipFill>
          <a:blip r:embed="rId6"/>
          <a:srcRect/>
          <a:stretch>
            <a:fillRect/>
          </a:stretch>
        </p:blipFill>
        <p:spPr bwMode="auto">
          <a:xfrm>
            <a:off x="5996319" y="4324061"/>
            <a:ext cx="2968169" cy="1854714"/>
          </a:xfrm>
          <a:prstGeom prst="rect">
            <a:avLst/>
          </a:prstGeom>
          <a:noFill/>
          <a:ln w="12700" algn="ctr">
            <a:noFill/>
            <a:miter lim="800000"/>
            <a:headEnd/>
            <a:tailEnd/>
          </a:ln>
        </p:spPr>
      </p:pic>
    </p:spTree>
    <p:extLst>
      <p:ext uri="{BB962C8B-B14F-4D97-AF65-F5344CB8AC3E}">
        <p14:creationId xmlns:p14="http://schemas.microsoft.com/office/powerpoint/2010/main" val="1499010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E823039E-3DC8-45D7-82B1-4A451EFBD3E6}"/>
              </a:ext>
            </a:extLst>
          </p:cNvPr>
          <p:cNvSpPr>
            <a:spLocks noGrp="1"/>
          </p:cNvSpPr>
          <p:nvPr>
            <p:ph type="title"/>
          </p:nvPr>
        </p:nvSpPr>
        <p:spPr>
          <a:xfrm>
            <a:off x="0" y="0"/>
            <a:ext cx="9144000" cy="762000"/>
          </a:xfrm>
        </p:spPr>
        <p:txBody>
          <a:bodyPr/>
          <a:lstStyle/>
          <a:p>
            <a:r>
              <a:rPr lang="en-US" altLang="zh-CN" b="1" dirty="0"/>
              <a:t>HERD</a:t>
            </a:r>
            <a:r>
              <a:rPr lang="zh-CN" altLang="en-US" b="1" dirty="0"/>
              <a:t>对暗物质湮灭伽马谱线的观测灵敏度</a:t>
            </a:r>
          </a:p>
        </p:txBody>
      </p:sp>
      <p:pic>
        <p:nvPicPr>
          <p:cNvPr id="5" name="图片 4">
            <a:extLst>
              <a:ext uri="{FF2B5EF4-FFF2-40B4-BE49-F238E27FC236}">
                <a16:creationId xmlns:a16="http://schemas.microsoft.com/office/drawing/2014/main" id="{33DF68C7-47E2-4BD1-881E-7A1AA58D852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499992" y="1397004"/>
            <a:ext cx="4392488" cy="2793717"/>
          </a:xfrm>
          <a:prstGeom prst="rect">
            <a:avLst/>
          </a:prstGeom>
          <a:noFill/>
          <a:ln>
            <a:noFill/>
          </a:ln>
        </p:spPr>
      </p:pic>
      <p:pic>
        <p:nvPicPr>
          <p:cNvPr id="6" name="Picture 3">
            <a:extLst>
              <a:ext uri="{FF2B5EF4-FFF2-40B4-BE49-F238E27FC236}">
                <a16:creationId xmlns:a16="http://schemas.microsoft.com/office/drawing/2014/main" id="{29CAF8E8-7A51-48F1-B4B3-DA0751835ED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1520" y="1390437"/>
            <a:ext cx="4032448" cy="283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a:extLst>
              <a:ext uri="{FF2B5EF4-FFF2-40B4-BE49-F238E27FC236}">
                <a16:creationId xmlns:a16="http://schemas.microsoft.com/office/drawing/2014/main" id="{01CCE550-55C6-4DD8-814C-6E6A21104703}"/>
              </a:ext>
            </a:extLst>
          </p:cNvPr>
          <p:cNvSpPr txBox="1">
            <a:spLocks noChangeArrowheads="1"/>
          </p:cNvSpPr>
          <p:nvPr/>
        </p:nvSpPr>
        <p:spPr bwMode="auto">
          <a:xfrm>
            <a:off x="1542968" y="3284984"/>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defTabSz="685800" eaLnBrk="1" hangingPunct="1">
              <a:spcBef>
                <a:spcPct val="0"/>
              </a:spcBef>
              <a:buNone/>
            </a:pPr>
            <a:r>
              <a:rPr lang="en-US" altLang="zh-CN" sz="1800" dirty="0">
                <a:solidFill>
                  <a:srgbClr val="FF0000"/>
                </a:solidFill>
                <a:latin typeface="Arial" panose="020B0604020202020204" pitchFamily="34" charset="0"/>
              </a:rPr>
              <a:t>HERD 1 </a:t>
            </a:r>
            <a:r>
              <a:rPr lang="en-US" altLang="zh-CN" sz="1800" dirty="0" err="1">
                <a:solidFill>
                  <a:srgbClr val="FF0000"/>
                </a:solidFill>
                <a:latin typeface="Arial" panose="020B0604020202020204" pitchFamily="34" charset="0"/>
              </a:rPr>
              <a:t>yr</a:t>
            </a:r>
            <a:endParaRPr lang="zh-CN" altLang="en-US" sz="1800" dirty="0">
              <a:solidFill>
                <a:srgbClr val="FF0000"/>
              </a:solidFill>
              <a:latin typeface="Arial" panose="020B0604020202020204" pitchFamily="34" charset="0"/>
            </a:endParaRPr>
          </a:p>
        </p:txBody>
      </p:sp>
      <p:sp>
        <p:nvSpPr>
          <p:cNvPr id="10" name="矩形 9">
            <a:extLst>
              <a:ext uri="{FF2B5EF4-FFF2-40B4-BE49-F238E27FC236}">
                <a16:creationId xmlns:a16="http://schemas.microsoft.com/office/drawing/2014/main" id="{DC35DDA6-CCDA-4C49-9DAD-C994E14DC3C7}"/>
              </a:ext>
            </a:extLst>
          </p:cNvPr>
          <p:cNvSpPr/>
          <p:nvPr/>
        </p:nvSpPr>
        <p:spPr>
          <a:xfrm>
            <a:off x="4674226" y="4179394"/>
            <a:ext cx="4469774" cy="646331"/>
          </a:xfrm>
          <a:prstGeom prst="rect">
            <a:avLst/>
          </a:prstGeom>
        </p:spPr>
        <p:txBody>
          <a:bodyPr wrap="square">
            <a:spAutoFit/>
          </a:bodyPr>
          <a:lstStyle/>
          <a:p>
            <a:pPr defTabSz="685800" eaLnBrk="1" hangingPunct="1">
              <a:defRPr/>
            </a:pPr>
            <a:r>
              <a:rPr lang="en-US" altLang="zh-CN" sz="1800" dirty="0">
                <a:solidFill>
                  <a:prstClr val="black"/>
                </a:solidFill>
                <a:latin typeface="黑体" panose="02010609060101010101" pitchFamily="49" charset="-122"/>
                <a:ea typeface="黑体" panose="02010609060101010101" pitchFamily="49" charset="-122"/>
              </a:rPr>
              <a:t>HERD</a:t>
            </a:r>
            <a:r>
              <a:rPr lang="zh-CN" altLang="en-US" sz="1800" dirty="0">
                <a:solidFill>
                  <a:prstClr val="black"/>
                </a:solidFill>
                <a:latin typeface="黑体" panose="02010609060101010101" pitchFamily="49" charset="-122"/>
                <a:ea typeface="黑体" panose="02010609060101010101" pitchFamily="49" charset="-122"/>
              </a:rPr>
              <a:t>运行一年的各种成分谱，可以观测到显著度</a:t>
            </a:r>
            <a:r>
              <a:rPr lang="en-US" altLang="zh-CN" sz="1800" dirty="0">
                <a:solidFill>
                  <a:prstClr val="black"/>
                </a:solidFill>
                <a:latin typeface="黑体" panose="02010609060101010101" pitchFamily="49" charset="-122"/>
                <a:ea typeface="黑体" panose="02010609060101010101" pitchFamily="49" charset="-122"/>
              </a:rPr>
              <a:t>5</a:t>
            </a:r>
            <a:r>
              <a:rPr lang="zh-CN" altLang="en-US" sz="1800" dirty="0">
                <a:solidFill>
                  <a:prstClr val="black"/>
                </a:solidFill>
                <a:latin typeface="黑体" panose="02010609060101010101" pitchFamily="49" charset="-122"/>
                <a:ea typeface="黑体" panose="02010609060101010101" pitchFamily="49" charset="-122"/>
              </a:rPr>
              <a:t>倍标准偏差的暗物质湮灭线信号</a:t>
            </a:r>
            <a:endParaRPr lang="en-US" altLang="zh-CN" sz="1800" dirty="0">
              <a:solidFill>
                <a:prstClr val="black"/>
              </a:solidFill>
              <a:latin typeface="黑体" panose="02010609060101010101" pitchFamily="49" charset="-122"/>
              <a:ea typeface="黑体" panose="02010609060101010101" pitchFamily="49" charset="-122"/>
            </a:endParaRPr>
          </a:p>
        </p:txBody>
      </p:sp>
      <p:sp>
        <p:nvSpPr>
          <p:cNvPr id="11" name="矩形 10">
            <a:extLst>
              <a:ext uri="{FF2B5EF4-FFF2-40B4-BE49-F238E27FC236}">
                <a16:creationId xmlns:a16="http://schemas.microsoft.com/office/drawing/2014/main" id="{2772493F-2374-4AE3-B7FB-50B9150D3ADE}"/>
              </a:ext>
            </a:extLst>
          </p:cNvPr>
          <p:cNvSpPr/>
          <p:nvPr/>
        </p:nvSpPr>
        <p:spPr>
          <a:xfrm>
            <a:off x="395536" y="5144397"/>
            <a:ext cx="8402708" cy="707886"/>
          </a:xfrm>
          <a:prstGeom prst="rect">
            <a:avLst/>
          </a:prstGeom>
          <a:solidFill>
            <a:srgbClr val="FFFF00"/>
          </a:solidFill>
        </p:spPr>
        <p:txBody>
          <a:bodyPr wrap="square">
            <a:spAutoFit/>
          </a:bodyPr>
          <a:lstStyle/>
          <a:p>
            <a:pPr defTabSz="685800"/>
            <a:r>
              <a:rPr lang="en-US" altLang="zh-CN" sz="2000" kern="100" dirty="0">
                <a:solidFill>
                  <a:srgbClr val="000000"/>
                </a:solidFill>
                <a:latin typeface="+mn-ea"/>
                <a:ea typeface="+mn-ea"/>
                <a:cs typeface="Arial" panose="020B0604020202020204" pitchFamily="34" charset="0"/>
              </a:rPr>
              <a:t>HERD</a:t>
            </a:r>
            <a:r>
              <a:rPr lang="zh-CN" altLang="zh-CN" sz="2000" kern="100" dirty="0">
                <a:solidFill>
                  <a:srgbClr val="000000"/>
                </a:solidFill>
                <a:latin typeface="+mn-ea"/>
                <a:ea typeface="+mn-ea"/>
                <a:cs typeface="Arial" panose="020B0604020202020204" pitchFamily="34" charset="0"/>
              </a:rPr>
              <a:t>运行</a:t>
            </a:r>
            <a:r>
              <a:rPr lang="en-US" altLang="zh-CN" sz="2000" kern="100" dirty="0">
                <a:solidFill>
                  <a:srgbClr val="000000"/>
                </a:solidFill>
                <a:latin typeface="+mn-ea"/>
                <a:ea typeface="+mn-ea"/>
                <a:cs typeface="Arial" panose="020B0604020202020204" pitchFamily="34" charset="0"/>
              </a:rPr>
              <a:t>1</a:t>
            </a:r>
            <a:r>
              <a:rPr lang="zh-CN" altLang="zh-CN" sz="2000" kern="100" dirty="0">
                <a:solidFill>
                  <a:srgbClr val="000000"/>
                </a:solidFill>
                <a:latin typeface="+mn-ea"/>
                <a:ea typeface="+mn-ea"/>
                <a:cs typeface="Arial" panose="020B0604020202020204" pitchFamily="34" charset="0"/>
              </a:rPr>
              <a:t>年的暗物质湮灭线探测灵敏度远超包括</a:t>
            </a:r>
            <a:r>
              <a:rPr lang="en-US" altLang="zh-CN" sz="2000" kern="100" dirty="0">
                <a:solidFill>
                  <a:srgbClr val="000000"/>
                </a:solidFill>
                <a:latin typeface="+mn-ea"/>
                <a:ea typeface="+mn-ea"/>
                <a:cs typeface="Arial" panose="020B0604020202020204" pitchFamily="34" charset="0"/>
              </a:rPr>
              <a:t>DAMPE</a:t>
            </a:r>
            <a:r>
              <a:rPr lang="zh-CN" altLang="zh-CN" sz="2000" kern="100" dirty="0">
                <a:solidFill>
                  <a:srgbClr val="000000"/>
                </a:solidFill>
                <a:latin typeface="+mn-ea"/>
                <a:ea typeface="+mn-ea"/>
                <a:cs typeface="Arial" panose="020B0604020202020204" pitchFamily="34" charset="0"/>
              </a:rPr>
              <a:t>在内其他实验运行</a:t>
            </a:r>
            <a:r>
              <a:rPr lang="en-US" altLang="zh-CN" sz="2000" kern="100" dirty="0">
                <a:solidFill>
                  <a:srgbClr val="000000"/>
                </a:solidFill>
                <a:latin typeface="+mn-ea"/>
                <a:ea typeface="+mn-ea"/>
                <a:cs typeface="Arial" panose="020B0604020202020204" pitchFamily="34" charset="0"/>
              </a:rPr>
              <a:t>5</a:t>
            </a:r>
            <a:r>
              <a:rPr lang="zh-CN" altLang="zh-CN" sz="2000" kern="100" dirty="0">
                <a:solidFill>
                  <a:srgbClr val="000000"/>
                </a:solidFill>
                <a:latin typeface="+mn-ea"/>
                <a:ea typeface="+mn-ea"/>
                <a:cs typeface="Arial" panose="020B0604020202020204" pitchFamily="34" charset="0"/>
              </a:rPr>
              <a:t>年以上的灵敏度，因此</a:t>
            </a:r>
            <a:r>
              <a:rPr lang="en-US" altLang="zh-CN" sz="2000" kern="100" dirty="0">
                <a:solidFill>
                  <a:srgbClr val="000000"/>
                </a:solidFill>
                <a:latin typeface="+mn-ea"/>
                <a:ea typeface="+mn-ea"/>
                <a:cs typeface="Arial" panose="020B0604020202020204" pitchFamily="34" charset="0"/>
              </a:rPr>
              <a:t>HERD</a:t>
            </a:r>
            <a:r>
              <a:rPr lang="zh-CN" altLang="zh-CN" sz="2000" kern="100" dirty="0">
                <a:solidFill>
                  <a:srgbClr val="000000"/>
                </a:solidFill>
                <a:latin typeface="+mn-ea"/>
                <a:ea typeface="+mn-ea"/>
                <a:cs typeface="Arial" panose="020B0604020202020204" pitchFamily="34" charset="0"/>
              </a:rPr>
              <a:t>具有前所未有的暗物质搜寻能力。</a:t>
            </a:r>
            <a:endParaRPr lang="zh-CN" altLang="en-US" sz="2000" dirty="0">
              <a:solidFill>
                <a:srgbClr val="000000"/>
              </a:solidFill>
              <a:latin typeface="+mn-ea"/>
              <a:ea typeface="+mn-ea"/>
              <a:cs typeface="Arial" panose="020B0604020202020204" pitchFamily="34" charset="0"/>
            </a:endParaRPr>
          </a:p>
        </p:txBody>
      </p:sp>
      <p:sp>
        <p:nvSpPr>
          <p:cNvPr id="12" name="文本框 11">
            <a:extLst>
              <a:ext uri="{FF2B5EF4-FFF2-40B4-BE49-F238E27FC236}">
                <a16:creationId xmlns:a16="http://schemas.microsoft.com/office/drawing/2014/main" id="{F7E0AEA6-2E02-4E4A-9723-3B8CD708A8B2}"/>
              </a:ext>
            </a:extLst>
          </p:cNvPr>
          <p:cNvSpPr txBox="1"/>
          <p:nvPr/>
        </p:nvSpPr>
        <p:spPr>
          <a:xfrm>
            <a:off x="827584" y="4190721"/>
            <a:ext cx="2862317" cy="646331"/>
          </a:xfrm>
          <a:prstGeom prst="rect">
            <a:avLst/>
          </a:prstGeom>
          <a:noFill/>
        </p:spPr>
        <p:txBody>
          <a:bodyPr wrap="square" rtlCol="0">
            <a:spAutoFit/>
          </a:bodyPr>
          <a:lstStyle/>
          <a:p>
            <a:pPr algn="ctr" defTabSz="685800"/>
            <a:r>
              <a:rPr lang="en-US" altLang="zh-CN" sz="1800" dirty="0">
                <a:solidFill>
                  <a:prstClr val="black"/>
                </a:solidFill>
                <a:latin typeface="黑体" panose="02010609060101010101" pitchFamily="49" charset="-122"/>
                <a:ea typeface="黑体" panose="02010609060101010101" pitchFamily="49" charset="-122"/>
              </a:rPr>
              <a:t>HERD</a:t>
            </a:r>
            <a:r>
              <a:rPr lang="zh-CN" altLang="en-US" sz="1800" dirty="0">
                <a:solidFill>
                  <a:prstClr val="black"/>
                </a:solidFill>
                <a:latin typeface="黑体" panose="02010609060101010101" pitchFamily="49" charset="-122"/>
                <a:ea typeface="黑体" panose="02010609060101010101" pitchFamily="49" charset="-122"/>
              </a:rPr>
              <a:t>在暗物质湮灭线探测方面具有明显的优势</a:t>
            </a:r>
          </a:p>
        </p:txBody>
      </p:sp>
    </p:spTree>
    <p:extLst>
      <p:ext uri="{BB962C8B-B14F-4D97-AF65-F5344CB8AC3E}">
        <p14:creationId xmlns:p14="http://schemas.microsoft.com/office/powerpoint/2010/main" val="387176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A28AEEF4-7966-48C6-BE1B-F38194FBBA88}"/>
              </a:ext>
            </a:extLst>
          </p:cNvPr>
          <p:cNvSpPr>
            <a:spLocks noGrp="1"/>
          </p:cNvSpPr>
          <p:nvPr>
            <p:ph type="title"/>
          </p:nvPr>
        </p:nvSpPr>
        <p:spPr>
          <a:xfrm>
            <a:off x="0" y="0"/>
            <a:ext cx="9144000" cy="762000"/>
          </a:xfrm>
        </p:spPr>
        <p:txBody>
          <a:bodyPr/>
          <a:lstStyle/>
          <a:p>
            <a:r>
              <a:rPr lang="en-US" altLang="zh-CN" b="1" dirty="0"/>
              <a:t>HERD</a:t>
            </a:r>
            <a:r>
              <a:rPr lang="zh-CN" altLang="en-US" b="1" dirty="0"/>
              <a:t>寻找暗物质湮灭信号</a:t>
            </a:r>
          </a:p>
        </p:txBody>
      </p:sp>
      <p:pic>
        <p:nvPicPr>
          <p:cNvPr id="5" name="Picture 2" descr="https://docimg1.docs.qq.com/image/jSNKVe2UHhPJnjGncJc5pg.png?w=1154&amp;h=755">
            <a:extLst>
              <a:ext uri="{FF2B5EF4-FFF2-40B4-BE49-F238E27FC236}">
                <a16:creationId xmlns:a16="http://schemas.microsoft.com/office/drawing/2014/main" id="{C70E903F-BE65-48E2-93B8-86EBDB68379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9512" y="2195009"/>
            <a:ext cx="4080011" cy="2669007"/>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AEF9BB6F-090C-407C-B446-35D244D67AD4}"/>
              </a:ext>
            </a:extLst>
          </p:cNvPr>
          <p:cNvSpPr/>
          <p:nvPr/>
        </p:nvSpPr>
        <p:spPr>
          <a:xfrm>
            <a:off x="707339" y="4945758"/>
            <a:ext cx="3467758" cy="369332"/>
          </a:xfrm>
          <a:prstGeom prst="rect">
            <a:avLst/>
          </a:prstGeom>
        </p:spPr>
        <p:txBody>
          <a:bodyPr wrap="square">
            <a:spAutoFit/>
          </a:bodyPr>
          <a:lstStyle/>
          <a:p>
            <a:pPr defTabSz="685800"/>
            <a:r>
              <a:rPr lang="zh-CN" altLang="en-US" sz="1800" dirty="0">
                <a:solidFill>
                  <a:srgbClr val="000000"/>
                </a:solidFill>
                <a:latin typeface="Arial" panose="020B0604020202020204" pitchFamily="34" charset="0"/>
              </a:rPr>
              <a:t>区分暗物质模型和脉冲星模型</a:t>
            </a:r>
            <a:endParaRPr lang="zh-CN" altLang="en-US" sz="1800" dirty="0">
              <a:solidFill>
                <a:srgbClr val="000000"/>
              </a:solidFill>
            </a:endParaRPr>
          </a:p>
        </p:txBody>
      </p:sp>
      <p:pic>
        <p:nvPicPr>
          <p:cNvPr id="7" name="Picture 4" descr="https://docimg4.docs.qq.com/image/GRSXWz6kwPiQ2xZ3s-3EuA.png?w=1245&amp;h=871">
            <a:extLst>
              <a:ext uri="{FF2B5EF4-FFF2-40B4-BE49-F238E27FC236}">
                <a16:creationId xmlns:a16="http://schemas.microsoft.com/office/drawing/2014/main" id="{19E4D40D-06F6-464E-A573-6E1F1CBC975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40635" y="4135103"/>
            <a:ext cx="3575160" cy="250137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ED055C9F-F648-4325-B303-06418E525314}"/>
              </a:ext>
            </a:extLst>
          </p:cNvPr>
          <p:cNvSpPr/>
          <p:nvPr/>
        </p:nvSpPr>
        <p:spPr>
          <a:xfrm>
            <a:off x="5796136" y="5405786"/>
            <a:ext cx="2376263" cy="369332"/>
          </a:xfrm>
          <a:prstGeom prst="rect">
            <a:avLst/>
          </a:prstGeom>
        </p:spPr>
        <p:txBody>
          <a:bodyPr wrap="square">
            <a:spAutoFit/>
          </a:bodyPr>
          <a:lstStyle/>
          <a:p>
            <a:pPr defTabSz="685800"/>
            <a:r>
              <a:rPr lang="en-US" altLang="zh-CN" sz="1800" dirty="0">
                <a:solidFill>
                  <a:srgbClr val="000000"/>
                </a:solidFill>
                <a:latin typeface="Arial" panose="020B0604020202020204" pitchFamily="34" charset="0"/>
              </a:rPr>
              <a:t>DAMPE</a:t>
            </a:r>
            <a:r>
              <a:rPr lang="zh-CN" altLang="en-US" sz="1800" dirty="0">
                <a:solidFill>
                  <a:srgbClr val="000000"/>
                </a:solidFill>
                <a:latin typeface="Arial" panose="020B0604020202020204" pitchFamily="34" charset="0"/>
              </a:rPr>
              <a:t>尖峰检验</a:t>
            </a:r>
            <a:endParaRPr lang="zh-CN" altLang="en-US" sz="1800" dirty="0">
              <a:solidFill>
                <a:srgbClr val="000000"/>
              </a:solidFill>
            </a:endParaRPr>
          </a:p>
        </p:txBody>
      </p:sp>
      <p:sp>
        <p:nvSpPr>
          <p:cNvPr id="10" name="文本框 9">
            <a:extLst>
              <a:ext uri="{FF2B5EF4-FFF2-40B4-BE49-F238E27FC236}">
                <a16:creationId xmlns:a16="http://schemas.microsoft.com/office/drawing/2014/main" id="{F45D4A73-6ECD-48F5-8AAE-AC810379BBAE}"/>
              </a:ext>
            </a:extLst>
          </p:cNvPr>
          <p:cNvSpPr txBox="1"/>
          <p:nvPr/>
        </p:nvSpPr>
        <p:spPr>
          <a:xfrm>
            <a:off x="467544" y="1405381"/>
            <a:ext cx="4248472" cy="707886"/>
          </a:xfrm>
          <a:prstGeom prst="rect">
            <a:avLst/>
          </a:prstGeom>
          <a:noFill/>
        </p:spPr>
        <p:txBody>
          <a:bodyPr wrap="square">
            <a:spAutoFit/>
          </a:bodyPr>
          <a:lstStyle/>
          <a:p>
            <a:r>
              <a:rPr lang="en-US" altLang="zh-CN" sz="20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PAMELA</a:t>
            </a:r>
            <a:r>
              <a:rPr lang="zh-CN" altLang="zh-CN" sz="20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和</a:t>
            </a:r>
            <a:r>
              <a:rPr lang="en-US" altLang="zh-CN" sz="20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AMS-02 </a:t>
            </a:r>
            <a:r>
              <a:rPr lang="zh-CN" altLang="zh-CN" sz="20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都发现宇宙线</a:t>
            </a:r>
            <a:endParaRPr lang="en-US" altLang="zh-CN" sz="20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p>
            <a:r>
              <a:rPr lang="zh-CN" altLang="zh-CN" sz="20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中正电子存在超出现象</a:t>
            </a:r>
            <a:endParaRPr lang="zh-CN" altLang="en-US" sz="2000" dirty="0"/>
          </a:p>
        </p:txBody>
      </p:sp>
      <p:sp>
        <p:nvSpPr>
          <p:cNvPr id="12" name="文本框 11">
            <a:extLst>
              <a:ext uri="{FF2B5EF4-FFF2-40B4-BE49-F238E27FC236}">
                <a16:creationId xmlns:a16="http://schemas.microsoft.com/office/drawing/2014/main" id="{815033A7-4594-456C-AA9B-2716B67C8212}"/>
              </a:ext>
            </a:extLst>
          </p:cNvPr>
          <p:cNvSpPr txBox="1"/>
          <p:nvPr/>
        </p:nvSpPr>
        <p:spPr>
          <a:xfrm>
            <a:off x="4788024" y="785576"/>
            <a:ext cx="4248472" cy="1015663"/>
          </a:xfrm>
          <a:prstGeom prst="rect">
            <a:avLst/>
          </a:prstGeom>
          <a:noFill/>
        </p:spPr>
        <p:txBody>
          <a:bodyPr wrap="square">
            <a:spAutoFit/>
          </a:bodyPr>
          <a:lstStyle/>
          <a:p>
            <a:r>
              <a:rPr lang="zh-CN" altLang="zh-CN" sz="2000" kern="100" dirty="0">
                <a:solidFill>
                  <a:srgbClr val="000000"/>
                </a:solidFill>
                <a:latin typeface="Times New Roman" panose="02020603050405020304" pitchFamily="18" charset="0"/>
                <a:ea typeface="宋体" panose="02010600030101010101" pitchFamily="2" charset="-122"/>
              </a:rPr>
              <a:t>“悟空” 报道了电子和正电子能谱</a:t>
            </a:r>
            <a:endParaRPr lang="en-US" altLang="zh-CN" sz="2000" kern="100" dirty="0">
              <a:solidFill>
                <a:srgbClr val="000000"/>
              </a:solidFill>
              <a:latin typeface="Times New Roman" panose="02020603050405020304" pitchFamily="18" charset="0"/>
              <a:ea typeface="宋体" panose="02010600030101010101" pitchFamily="2" charset="-122"/>
            </a:endParaRPr>
          </a:p>
          <a:p>
            <a:r>
              <a:rPr lang="zh-CN" altLang="zh-CN" sz="2000" kern="100" dirty="0">
                <a:solidFill>
                  <a:srgbClr val="000000"/>
                </a:solidFill>
                <a:latin typeface="Times New Roman" panose="02020603050405020304" pitchFamily="18" charset="0"/>
                <a:ea typeface="宋体" panose="02010600030101010101" pitchFamily="2" charset="-122"/>
              </a:rPr>
              <a:t>的测量结果，展示了电子</a:t>
            </a:r>
            <a:r>
              <a:rPr lang="en-US" altLang="zh-CN" sz="2000" kern="100" dirty="0" err="1">
                <a:solidFill>
                  <a:srgbClr val="000000"/>
                </a:solidFill>
                <a:latin typeface="Times New Roman" panose="02020603050405020304" pitchFamily="18" charset="0"/>
                <a:ea typeface="宋体" panose="02010600030101010101" pitchFamily="2" charset="-122"/>
              </a:rPr>
              <a:t>TeV</a:t>
            </a:r>
            <a:r>
              <a:rPr lang="en-US" altLang="zh-CN" sz="2000" kern="100" dirty="0">
                <a:solidFill>
                  <a:srgbClr val="000000"/>
                </a:solidFill>
                <a:latin typeface="Times New Roman" panose="02020603050405020304" pitchFamily="18" charset="0"/>
                <a:ea typeface="宋体" panose="02010600030101010101" pitchFamily="2" charset="-122"/>
              </a:rPr>
              <a:t> </a:t>
            </a:r>
            <a:r>
              <a:rPr lang="zh-CN" altLang="zh-CN" sz="2000" kern="100" dirty="0">
                <a:solidFill>
                  <a:srgbClr val="000000"/>
                </a:solidFill>
                <a:latin typeface="Times New Roman" panose="02020603050405020304" pitchFamily="18" charset="0"/>
                <a:ea typeface="宋体" panose="02010600030101010101" pitchFamily="2" charset="-122"/>
              </a:rPr>
              <a:t>能段</a:t>
            </a:r>
            <a:endParaRPr lang="en-US" altLang="zh-CN" sz="2000" kern="100" dirty="0">
              <a:solidFill>
                <a:srgbClr val="000000"/>
              </a:solidFill>
              <a:latin typeface="Times New Roman" panose="02020603050405020304" pitchFamily="18" charset="0"/>
              <a:ea typeface="宋体" panose="02010600030101010101" pitchFamily="2" charset="-122"/>
            </a:endParaRPr>
          </a:p>
          <a:p>
            <a:r>
              <a:rPr lang="zh-CN" altLang="zh-CN" sz="2000" kern="100" dirty="0">
                <a:solidFill>
                  <a:srgbClr val="000000"/>
                </a:solidFill>
                <a:latin typeface="Times New Roman" panose="02020603050405020304" pitchFamily="18" charset="0"/>
                <a:ea typeface="宋体" panose="02010600030101010101" pitchFamily="2" charset="-122"/>
              </a:rPr>
              <a:t>附近的疑似“尖峰”结构</a:t>
            </a:r>
            <a:endParaRPr lang="zh-CN" altLang="en-US" sz="2000" kern="100" dirty="0">
              <a:solidFill>
                <a:srgbClr val="000000"/>
              </a:solidFill>
              <a:latin typeface="Times New Roman" panose="02020603050405020304" pitchFamily="18" charset="0"/>
              <a:ea typeface="宋体" panose="02010600030101010101" pitchFamily="2" charset="-122"/>
            </a:endParaRPr>
          </a:p>
        </p:txBody>
      </p:sp>
      <p:pic>
        <p:nvPicPr>
          <p:cNvPr id="12290" name="图片 8">
            <a:extLst>
              <a:ext uri="{FF2B5EF4-FFF2-40B4-BE49-F238E27FC236}">
                <a16:creationId xmlns:a16="http://schemas.microsoft.com/office/drawing/2014/main" id="{7B907618-041E-4370-A1F6-39C99D41D7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0635" y="1916832"/>
            <a:ext cx="3456384" cy="235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635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D11F9F-4715-40EA-A4C2-D5350A123238}"/>
              </a:ext>
            </a:extLst>
          </p:cNvPr>
          <p:cNvSpPr>
            <a:spLocks noGrp="1"/>
          </p:cNvSpPr>
          <p:nvPr>
            <p:ph type="title"/>
          </p:nvPr>
        </p:nvSpPr>
        <p:spPr/>
        <p:txBody>
          <a:bodyPr>
            <a:normAutofit/>
          </a:bodyPr>
          <a:lstStyle/>
          <a:p>
            <a:r>
              <a:rPr lang="zh-CN" altLang="en-US" b="1" dirty="0"/>
              <a:t>宇宙线</a:t>
            </a:r>
          </a:p>
        </p:txBody>
      </p:sp>
      <p:pic>
        <p:nvPicPr>
          <p:cNvPr id="12" name="Picture 2">
            <a:extLst>
              <a:ext uri="{FF2B5EF4-FFF2-40B4-BE49-F238E27FC236}">
                <a16:creationId xmlns:a16="http://schemas.microsoft.com/office/drawing/2014/main" id="{D8C9C6E0-732C-49FB-BC87-BBC4B8DC3982}"/>
              </a:ext>
            </a:extLst>
          </p:cNvPr>
          <p:cNvPicPr>
            <a:picLocks noChangeAspect="1" noChangeArrowheads="1"/>
          </p:cNvPicPr>
          <p:nvPr/>
        </p:nvPicPr>
        <p:blipFill>
          <a:blip r:embed="rId3"/>
          <a:srcRect/>
          <a:stretch>
            <a:fillRect/>
          </a:stretch>
        </p:blipFill>
        <p:spPr bwMode="auto">
          <a:xfrm>
            <a:off x="28601" y="692696"/>
            <a:ext cx="8802187" cy="5384040"/>
          </a:xfrm>
          <a:prstGeom prst="rect">
            <a:avLst/>
          </a:prstGeom>
          <a:noFill/>
          <a:ln w="9525">
            <a:noFill/>
            <a:miter lim="800000"/>
            <a:headEnd/>
            <a:tailEnd/>
          </a:ln>
        </p:spPr>
      </p:pic>
      <p:sp>
        <p:nvSpPr>
          <p:cNvPr id="15" name="文本框 14">
            <a:extLst>
              <a:ext uri="{FF2B5EF4-FFF2-40B4-BE49-F238E27FC236}">
                <a16:creationId xmlns:a16="http://schemas.microsoft.com/office/drawing/2014/main" id="{B6C4172D-2476-4944-A771-BC657F28D16C}"/>
              </a:ext>
            </a:extLst>
          </p:cNvPr>
          <p:cNvSpPr txBox="1"/>
          <p:nvPr/>
        </p:nvSpPr>
        <p:spPr>
          <a:xfrm>
            <a:off x="1547913" y="1093851"/>
            <a:ext cx="3384376" cy="4336388"/>
          </a:xfrm>
          <a:prstGeom prst="rect">
            <a:avLst/>
          </a:prstGeom>
          <a:solidFill>
            <a:srgbClr val="FF0000">
              <a:alpha val="34000"/>
            </a:srgbClr>
          </a:solidFill>
        </p:spPr>
        <p:txBody>
          <a:bodyPr wrap="square" rtlCol="0">
            <a:spAutoFit/>
          </a:bodyPr>
          <a:lstStyle/>
          <a:p>
            <a:endParaRPr lang="zh-CN" altLang="en-US" dirty="0"/>
          </a:p>
        </p:txBody>
      </p:sp>
      <p:sp>
        <p:nvSpPr>
          <p:cNvPr id="16" name="文本框 15">
            <a:extLst>
              <a:ext uri="{FF2B5EF4-FFF2-40B4-BE49-F238E27FC236}">
                <a16:creationId xmlns:a16="http://schemas.microsoft.com/office/drawing/2014/main" id="{8A23D275-7145-47A9-9C77-7A723D7C16FC}"/>
              </a:ext>
            </a:extLst>
          </p:cNvPr>
          <p:cNvSpPr txBox="1"/>
          <p:nvPr/>
        </p:nvSpPr>
        <p:spPr>
          <a:xfrm>
            <a:off x="1790537" y="3100021"/>
            <a:ext cx="1415772" cy="461665"/>
          </a:xfrm>
          <a:prstGeom prst="rect">
            <a:avLst/>
          </a:prstGeom>
          <a:solidFill>
            <a:srgbClr val="FFFF00"/>
          </a:solidFill>
        </p:spPr>
        <p:txBody>
          <a:bodyPr wrap="none" rtlCol="0">
            <a:spAutoFit/>
          </a:bodyPr>
          <a:lstStyle/>
          <a:p>
            <a:r>
              <a:rPr lang="zh-CN" altLang="en-US" dirty="0"/>
              <a:t>空间测量</a:t>
            </a:r>
          </a:p>
        </p:txBody>
      </p:sp>
      <p:sp>
        <p:nvSpPr>
          <p:cNvPr id="17" name="文本框 16">
            <a:extLst>
              <a:ext uri="{FF2B5EF4-FFF2-40B4-BE49-F238E27FC236}">
                <a16:creationId xmlns:a16="http://schemas.microsoft.com/office/drawing/2014/main" id="{768A5348-A76D-4FE9-963A-6D4117FB5661}"/>
              </a:ext>
            </a:extLst>
          </p:cNvPr>
          <p:cNvSpPr txBox="1"/>
          <p:nvPr/>
        </p:nvSpPr>
        <p:spPr>
          <a:xfrm>
            <a:off x="4933209" y="1089992"/>
            <a:ext cx="3384376" cy="4336388"/>
          </a:xfrm>
          <a:prstGeom prst="rect">
            <a:avLst/>
          </a:prstGeom>
          <a:solidFill>
            <a:srgbClr val="7030A0">
              <a:alpha val="34000"/>
            </a:srgbClr>
          </a:solidFill>
        </p:spPr>
        <p:txBody>
          <a:bodyPr wrap="square" rtlCol="0">
            <a:spAutoFit/>
          </a:bodyPr>
          <a:lstStyle/>
          <a:p>
            <a:endParaRPr lang="zh-CN" altLang="en-US" dirty="0"/>
          </a:p>
        </p:txBody>
      </p:sp>
      <p:sp>
        <p:nvSpPr>
          <p:cNvPr id="24" name="文本框 23">
            <a:extLst>
              <a:ext uri="{FF2B5EF4-FFF2-40B4-BE49-F238E27FC236}">
                <a16:creationId xmlns:a16="http://schemas.microsoft.com/office/drawing/2014/main" id="{8FBD1FBF-9567-4177-BEB0-C68206085E67}"/>
              </a:ext>
            </a:extLst>
          </p:cNvPr>
          <p:cNvSpPr txBox="1"/>
          <p:nvPr/>
        </p:nvSpPr>
        <p:spPr>
          <a:xfrm>
            <a:off x="6482319" y="2602343"/>
            <a:ext cx="1415772" cy="461665"/>
          </a:xfrm>
          <a:prstGeom prst="rect">
            <a:avLst/>
          </a:prstGeom>
          <a:solidFill>
            <a:srgbClr val="FFFF00"/>
          </a:solidFill>
        </p:spPr>
        <p:txBody>
          <a:bodyPr wrap="none" rtlCol="0">
            <a:spAutoFit/>
          </a:bodyPr>
          <a:lstStyle/>
          <a:p>
            <a:r>
              <a:rPr lang="zh-CN" altLang="en-US" dirty="0"/>
              <a:t>地面测量</a:t>
            </a:r>
          </a:p>
        </p:txBody>
      </p:sp>
      <p:cxnSp>
        <p:nvCxnSpPr>
          <p:cNvPr id="25" name="直接箭头连接符 24">
            <a:extLst>
              <a:ext uri="{FF2B5EF4-FFF2-40B4-BE49-F238E27FC236}">
                <a16:creationId xmlns:a16="http://schemas.microsoft.com/office/drawing/2014/main" id="{3212931E-D925-458C-BC6E-5B67C6C54CC3}"/>
              </a:ext>
            </a:extLst>
          </p:cNvPr>
          <p:cNvCxnSpPr>
            <a:cxnSpLocks/>
          </p:cNvCxnSpPr>
          <p:nvPr/>
        </p:nvCxnSpPr>
        <p:spPr>
          <a:xfrm flipH="1">
            <a:off x="4420006" y="1772816"/>
            <a:ext cx="561958" cy="251432"/>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A0555E51-6DC2-4D83-84DC-07E9EE51FBF1}"/>
              </a:ext>
            </a:extLst>
          </p:cNvPr>
          <p:cNvSpPr txBox="1"/>
          <p:nvPr/>
        </p:nvSpPr>
        <p:spPr>
          <a:xfrm>
            <a:off x="4946589" y="1588170"/>
            <a:ext cx="1586424" cy="707886"/>
          </a:xfrm>
          <a:prstGeom prst="rect">
            <a:avLst/>
          </a:prstGeom>
          <a:noFill/>
        </p:spPr>
        <p:txBody>
          <a:bodyPr wrap="square" rtlCol="0">
            <a:spAutoFit/>
          </a:bodyPr>
          <a:lstStyle/>
          <a:p>
            <a:r>
              <a:rPr lang="zh-CN" altLang="en-US" sz="2000" dirty="0">
                <a:solidFill>
                  <a:srgbClr val="0000FF"/>
                </a:solidFill>
              </a:rPr>
              <a:t>人造加速器能量极限</a:t>
            </a:r>
          </a:p>
        </p:txBody>
      </p:sp>
      <p:sp>
        <p:nvSpPr>
          <p:cNvPr id="27" name="文本框 26">
            <a:extLst>
              <a:ext uri="{FF2B5EF4-FFF2-40B4-BE49-F238E27FC236}">
                <a16:creationId xmlns:a16="http://schemas.microsoft.com/office/drawing/2014/main" id="{0E42A434-77CE-4EF5-893B-E1FBCC832F5C}"/>
              </a:ext>
            </a:extLst>
          </p:cNvPr>
          <p:cNvSpPr txBox="1"/>
          <p:nvPr/>
        </p:nvSpPr>
        <p:spPr>
          <a:xfrm>
            <a:off x="4675616" y="3583584"/>
            <a:ext cx="2128370" cy="1015663"/>
          </a:xfrm>
          <a:prstGeom prst="rect">
            <a:avLst/>
          </a:prstGeom>
          <a:noFill/>
        </p:spPr>
        <p:txBody>
          <a:bodyPr wrap="square" rtlCol="0">
            <a:spAutoFit/>
          </a:bodyPr>
          <a:lstStyle/>
          <a:p>
            <a:r>
              <a:rPr lang="zh-CN" altLang="en-US" sz="2000" dirty="0">
                <a:solidFill>
                  <a:srgbClr val="0000FF"/>
                </a:solidFill>
              </a:rPr>
              <a:t>没有成分测量，不知道银河系内还是外部起源？</a:t>
            </a:r>
          </a:p>
        </p:txBody>
      </p:sp>
      <p:cxnSp>
        <p:nvCxnSpPr>
          <p:cNvPr id="28" name="直接箭头连接符 27">
            <a:extLst>
              <a:ext uri="{FF2B5EF4-FFF2-40B4-BE49-F238E27FC236}">
                <a16:creationId xmlns:a16="http://schemas.microsoft.com/office/drawing/2014/main" id="{572B44CD-6E1D-4BB0-B41D-FE23DBFF139B}"/>
              </a:ext>
            </a:extLst>
          </p:cNvPr>
          <p:cNvCxnSpPr>
            <a:cxnSpLocks/>
          </p:cNvCxnSpPr>
          <p:nvPr/>
        </p:nvCxnSpPr>
        <p:spPr>
          <a:xfrm flipH="1" flipV="1">
            <a:off x="5292080" y="2636832"/>
            <a:ext cx="26719" cy="834254"/>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5">
            <a:extLst>
              <a:ext uri="{FF2B5EF4-FFF2-40B4-BE49-F238E27FC236}">
                <a16:creationId xmlns:a16="http://schemas.microsoft.com/office/drawing/2014/main" id="{1A196FFA-267D-420C-AC02-57CB1DD255BA}"/>
              </a:ext>
            </a:extLst>
          </p:cNvPr>
          <p:cNvSpPr txBox="1"/>
          <p:nvPr/>
        </p:nvSpPr>
        <p:spPr>
          <a:xfrm>
            <a:off x="539552" y="6052141"/>
            <a:ext cx="8363243" cy="707886"/>
          </a:xfrm>
          <a:prstGeom prst="rect">
            <a:avLst/>
          </a:prstGeom>
          <a:noFill/>
        </p:spPr>
        <p:txBody>
          <a:bodyPr wrap="square" rtlCol="0">
            <a:spAutoFit/>
          </a:bodyPr>
          <a:lstStyle/>
          <a:p>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宇宙线的起源、加速和传播机制和宇宙线“膝”的起源等重大问题至今还没有研究清楚，是科学界的“世纪之谜”之一。</a:t>
            </a:r>
            <a:endParaRPr lang="zh-CN" altLang="en-US" sz="2000" b="1" dirty="0"/>
          </a:p>
        </p:txBody>
      </p:sp>
    </p:spTree>
    <p:extLst>
      <p:ext uri="{BB962C8B-B14F-4D97-AF65-F5344CB8AC3E}">
        <p14:creationId xmlns:p14="http://schemas.microsoft.com/office/powerpoint/2010/main" val="4244352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CC6CA7-0C81-44AD-87F7-6E09E84E5F18}"/>
              </a:ext>
            </a:extLst>
          </p:cNvPr>
          <p:cNvSpPr>
            <a:spLocks noGrp="1"/>
          </p:cNvSpPr>
          <p:nvPr>
            <p:ph type="title"/>
          </p:nvPr>
        </p:nvSpPr>
        <p:spPr>
          <a:xfrm>
            <a:off x="107504" y="80374"/>
            <a:ext cx="9144000" cy="519522"/>
          </a:xfrm>
        </p:spPr>
        <p:txBody>
          <a:bodyPr/>
          <a:lstStyle/>
          <a:p>
            <a:r>
              <a:rPr lang="zh-CN" altLang="en-US" b="1" dirty="0"/>
              <a:t>直接测量原子核能谱到最高能量</a:t>
            </a:r>
          </a:p>
        </p:txBody>
      </p:sp>
      <p:sp>
        <p:nvSpPr>
          <p:cNvPr id="3" name="内容占位符 2">
            <a:extLst>
              <a:ext uri="{FF2B5EF4-FFF2-40B4-BE49-F238E27FC236}">
                <a16:creationId xmlns:a16="http://schemas.microsoft.com/office/drawing/2014/main" id="{50B44FDB-C151-4E14-9AB9-55E97F49C692}"/>
              </a:ext>
            </a:extLst>
          </p:cNvPr>
          <p:cNvSpPr>
            <a:spLocks noGrp="1"/>
          </p:cNvSpPr>
          <p:nvPr>
            <p:ph idx="1"/>
          </p:nvPr>
        </p:nvSpPr>
        <p:spPr>
          <a:xfrm>
            <a:off x="182129" y="1301844"/>
            <a:ext cx="2880320" cy="1223170"/>
          </a:xfrm>
        </p:spPr>
        <p:txBody>
          <a:bodyPr/>
          <a:lstStyle/>
          <a:p>
            <a:r>
              <a:rPr lang="zh-CN" altLang="en-US" sz="1800" dirty="0"/>
              <a:t>首次直接测量到宇宙线“膝区”</a:t>
            </a:r>
            <a:endParaRPr lang="en-US" altLang="zh-CN" sz="1800" dirty="0"/>
          </a:p>
          <a:p>
            <a:r>
              <a:rPr lang="zh-CN" altLang="en-US" sz="1800" dirty="0"/>
              <a:t>可测量电荷到</a:t>
            </a:r>
            <a:r>
              <a:rPr lang="en-US" altLang="zh-CN" sz="1800" dirty="0"/>
              <a:t>Z=28</a:t>
            </a:r>
            <a:endParaRPr lang="zh-CN" altLang="en-US" sz="1800" dirty="0"/>
          </a:p>
        </p:txBody>
      </p:sp>
      <p:pic>
        <p:nvPicPr>
          <p:cNvPr id="4" name="Picture 3">
            <a:extLst>
              <a:ext uri="{FF2B5EF4-FFF2-40B4-BE49-F238E27FC236}">
                <a16:creationId xmlns:a16="http://schemas.microsoft.com/office/drawing/2014/main" id="{2EC31834-5F35-47F5-BA2F-637E10B1A182}"/>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2451"/>
          <a:stretch/>
        </p:blipFill>
        <p:spPr bwMode="auto">
          <a:xfrm>
            <a:off x="3253598" y="843069"/>
            <a:ext cx="2305235" cy="2225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a:extLst>
              <a:ext uri="{FF2B5EF4-FFF2-40B4-BE49-F238E27FC236}">
                <a16:creationId xmlns:a16="http://schemas.microsoft.com/office/drawing/2014/main" id="{4A79F3EA-A530-4256-8BB0-E0BF7DCE9D16}"/>
              </a:ext>
            </a:extLst>
          </p:cNvPr>
          <p:cNvSpPr/>
          <p:nvPr/>
        </p:nvSpPr>
        <p:spPr>
          <a:xfrm>
            <a:off x="3407275" y="2252580"/>
            <a:ext cx="1851789" cy="369332"/>
          </a:xfrm>
          <a:prstGeom prst="rect">
            <a:avLst/>
          </a:prstGeom>
        </p:spPr>
        <p:txBody>
          <a:bodyPr wrap="none">
            <a:spAutoFit/>
          </a:bodyPr>
          <a:lstStyle/>
          <a:p>
            <a:r>
              <a:rPr lang="zh-CN" altLang="en-US" sz="1800" dirty="0"/>
              <a:t>质子 </a:t>
            </a:r>
            <a:r>
              <a:rPr lang="en-US" altLang="zh-CN" sz="1800" dirty="0"/>
              <a:t>up to 8PeV</a:t>
            </a:r>
            <a:endParaRPr lang="zh-CN" altLang="en-US" sz="1800" dirty="0"/>
          </a:p>
        </p:txBody>
      </p:sp>
      <p:pic>
        <p:nvPicPr>
          <p:cNvPr id="6" name="Picture 2">
            <a:extLst>
              <a:ext uri="{FF2B5EF4-FFF2-40B4-BE49-F238E27FC236}">
                <a16:creationId xmlns:a16="http://schemas.microsoft.com/office/drawing/2014/main" id="{B29CB04F-58C1-4DC4-B428-F67D8DC40D3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468"/>
          <a:stretch/>
        </p:blipFill>
        <p:spPr bwMode="auto">
          <a:xfrm>
            <a:off x="5616116" y="795949"/>
            <a:ext cx="3132348" cy="2319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a:extLst>
              <a:ext uri="{FF2B5EF4-FFF2-40B4-BE49-F238E27FC236}">
                <a16:creationId xmlns:a16="http://schemas.microsoft.com/office/drawing/2014/main" id="{2CDC9070-075C-4380-AC07-41A34AB15986}"/>
              </a:ext>
            </a:extLst>
          </p:cNvPr>
          <p:cNvSpPr/>
          <p:nvPr/>
        </p:nvSpPr>
        <p:spPr>
          <a:xfrm>
            <a:off x="7272896" y="2405877"/>
            <a:ext cx="768159" cy="369332"/>
          </a:xfrm>
          <a:prstGeom prst="rect">
            <a:avLst/>
          </a:prstGeom>
        </p:spPr>
        <p:txBody>
          <a:bodyPr wrap="none">
            <a:spAutoFit/>
          </a:bodyPr>
          <a:lstStyle/>
          <a:p>
            <a:r>
              <a:rPr lang="en-US" altLang="zh-CN" sz="1800" dirty="0" err="1"/>
              <a:t>P+He</a:t>
            </a:r>
            <a:endParaRPr lang="en-US" altLang="zh-CN" sz="1800" dirty="0"/>
          </a:p>
        </p:txBody>
      </p:sp>
      <p:pic>
        <p:nvPicPr>
          <p:cNvPr id="8" name="Picture 2" descr="https://docimg3.docs.qq.com/image/m4yddlAyS8rC-rABDoIOfg.png?w=1130&amp;h=564">
            <a:extLst>
              <a:ext uri="{FF2B5EF4-FFF2-40B4-BE49-F238E27FC236}">
                <a16:creationId xmlns:a16="http://schemas.microsoft.com/office/drawing/2014/main" id="{2D5B2E70-8E55-48AA-A959-8E59BD6471E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83311" y="3733597"/>
            <a:ext cx="2220591" cy="2252207"/>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0353EFB8-42DD-44D3-B348-D803D5924029}"/>
              </a:ext>
            </a:extLst>
          </p:cNvPr>
          <p:cNvSpPr/>
          <p:nvPr/>
        </p:nvSpPr>
        <p:spPr>
          <a:xfrm>
            <a:off x="477854" y="5371490"/>
            <a:ext cx="1954381" cy="369332"/>
          </a:xfrm>
          <a:prstGeom prst="rect">
            <a:avLst/>
          </a:prstGeom>
        </p:spPr>
        <p:txBody>
          <a:bodyPr wrap="none">
            <a:spAutoFit/>
          </a:bodyPr>
          <a:lstStyle/>
          <a:p>
            <a:r>
              <a:rPr lang="zh-CN" altLang="en-US" sz="1800" dirty="0"/>
              <a:t>铁核</a:t>
            </a:r>
            <a:r>
              <a:rPr lang="en-US" altLang="zh-CN" sz="1800" dirty="0"/>
              <a:t>Up to 20PeV</a:t>
            </a:r>
            <a:endParaRPr lang="zh-CN" altLang="en-US" sz="1800" dirty="0"/>
          </a:p>
        </p:txBody>
      </p:sp>
      <p:pic>
        <p:nvPicPr>
          <p:cNvPr id="10" name="Picture 4" descr="https://docimg2.docs.qq.com/image/bYmdVoUo4fBOhot8DVdbCA.png?w=1054&amp;h=526">
            <a:extLst>
              <a:ext uri="{FF2B5EF4-FFF2-40B4-BE49-F238E27FC236}">
                <a16:creationId xmlns:a16="http://schemas.microsoft.com/office/drawing/2014/main" id="{4912584C-5F85-4065-B8D1-9D534C2B64A2}"/>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691121" y="3751810"/>
            <a:ext cx="2205339" cy="220151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a:extLst>
              <a:ext uri="{FF2B5EF4-FFF2-40B4-BE49-F238E27FC236}">
                <a16:creationId xmlns:a16="http://schemas.microsoft.com/office/drawing/2014/main" id="{D2F53015-EBB6-439B-AB67-A85B5CC4406D}"/>
              </a:ext>
            </a:extLst>
          </p:cNvPr>
          <p:cNvSpPr/>
          <p:nvPr/>
        </p:nvSpPr>
        <p:spPr>
          <a:xfrm>
            <a:off x="2918917" y="5371490"/>
            <a:ext cx="1826141" cy="369332"/>
          </a:xfrm>
          <a:prstGeom prst="rect">
            <a:avLst/>
          </a:prstGeom>
        </p:spPr>
        <p:txBody>
          <a:bodyPr wrap="none">
            <a:spAutoFit/>
          </a:bodyPr>
          <a:lstStyle/>
          <a:p>
            <a:r>
              <a:rPr lang="zh-CN" altLang="en-US" sz="1800" dirty="0"/>
              <a:t>镍核</a:t>
            </a:r>
            <a:r>
              <a:rPr lang="en-US" altLang="zh-CN" sz="1800" dirty="0"/>
              <a:t>Up to 5PeV</a:t>
            </a:r>
            <a:endParaRPr lang="zh-CN" altLang="en-US" sz="1800" dirty="0"/>
          </a:p>
        </p:txBody>
      </p:sp>
      <p:pic>
        <p:nvPicPr>
          <p:cNvPr id="12" name="Picture 6" descr="https://docimg1.docs.qq.com/image/ScC2Y_ZX9txvR1VDoPZtQg.png?w=828&amp;h=625">
            <a:extLst>
              <a:ext uri="{FF2B5EF4-FFF2-40B4-BE49-F238E27FC236}">
                <a16:creationId xmlns:a16="http://schemas.microsoft.com/office/drawing/2014/main" id="{18707215-93D2-43D5-8327-5D2C365641C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076056" y="3848775"/>
            <a:ext cx="3672408" cy="2152844"/>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a:extLst>
              <a:ext uri="{FF2B5EF4-FFF2-40B4-BE49-F238E27FC236}">
                <a16:creationId xmlns:a16="http://schemas.microsoft.com/office/drawing/2014/main" id="{07976D97-D894-4C96-9160-7C5ADB157F57}"/>
              </a:ext>
            </a:extLst>
          </p:cNvPr>
          <p:cNvSpPr/>
          <p:nvPr/>
        </p:nvSpPr>
        <p:spPr>
          <a:xfrm>
            <a:off x="6749345" y="4263869"/>
            <a:ext cx="1082348" cy="369332"/>
          </a:xfrm>
          <a:prstGeom prst="rect">
            <a:avLst/>
          </a:prstGeom>
        </p:spPr>
        <p:txBody>
          <a:bodyPr wrap="none">
            <a:spAutoFit/>
          </a:bodyPr>
          <a:lstStyle/>
          <a:p>
            <a:r>
              <a:rPr lang="zh-CN" altLang="en-US" sz="1800" dirty="0"/>
              <a:t>B/C </a:t>
            </a:r>
            <a:r>
              <a:rPr lang="en-US" altLang="zh-CN" sz="1800" dirty="0"/>
              <a:t>ratio</a:t>
            </a:r>
            <a:endParaRPr lang="zh-CN" altLang="en-US" sz="1800" dirty="0"/>
          </a:p>
        </p:txBody>
      </p:sp>
      <p:sp>
        <p:nvSpPr>
          <p:cNvPr id="15" name="文本框 14">
            <a:extLst>
              <a:ext uri="{FF2B5EF4-FFF2-40B4-BE49-F238E27FC236}">
                <a16:creationId xmlns:a16="http://schemas.microsoft.com/office/drawing/2014/main" id="{7B68F654-0D53-4280-844E-9D5CA0B539BF}"/>
              </a:ext>
            </a:extLst>
          </p:cNvPr>
          <p:cNvSpPr txBox="1"/>
          <p:nvPr/>
        </p:nvSpPr>
        <p:spPr>
          <a:xfrm>
            <a:off x="3131840" y="3139420"/>
            <a:ext cx="5670847" cy="523220"/>
          </a:xfrm>
          <a:prstGeom prst="rect">
            <a:avLst/>
          </a:prstGeom>
          <a:noFill/>
        </p:spPr>
        <p:txBody>
          <a:bodyPr wrap="square">
            <a:spAutoFit/>
          </a:bodyPr>
          <a:lstStyle/>
          <a:p>
            <a:r>
              <a:rPr lang="zh-CN" altLang="zh-CN" sz="1400" dirty="0">
                <a:latin typeface="+mn-ea"/>
                <a:ea typeface="+mn-ea"/>
              </a:rPr>
              <a:t>有可能首次将宇宙线质子</a:t>
            </a:r>
            <a:r>
              <a:rPr lang="zh-CN" altLang="en-US" sz="1400" dirty="0">
                <a:latin typeface="+mn-ea"/>
                <a:ea typeface="+mn-ea"/>
              </a:rPr>
              <a:t>和</a:t>
            </a:r>
            <a:r>
              <a:rPr lang="zh-CN" altLang="zh-CN" sz="1400" dirty="0">
                <a:latin typeface="+mn-ea"/>
                <a:ea typeface="+mn-ea"/>
              </a:rPr>
              <a:t>氦核能谱测量至</a:t>
            </a:r>
            <a:r>
              <a:rPr lang="en-US" altLang="zh-CN" sz="1400" dirty="0" err="1">
                <a:latin typeface="+mn-ea"/>
                <a:ea typeface="+mn-ea"/>
              </a:rPr>
              <a:t>PeV</a:t>
            </a:r>
            <a:r>
              <a:rPr lang="zh-CN" altLang="zh-CN" sz="1400" dirty="0">
                <a:latin typeface="+mn-ea"/>
                <a:ea typeface="+mn-ea"/>
              </a:rPr>
              <a:t>以上，覆盖宇宙线的部分膝区</a:t>
            </a:r>
            <a:r>
              <a:rPr lang="zh-CN" altLang="en-US" sz="1400" dirty="0">
                <a:latin typeface="+mn-ea"/>
                <a:ea typeface="+mn-ea"/>
              </a:rPr>
              <a:t>，</a:t>
            </a:r>
            <a:r>
              <a:rPr lang="zh-CN" altLang="zh-CN" sz="1400" dirty="0">
                <a:latin typeface="+mn-ea"/>
                <a:ea typeface="+mn-ea"/>
              </a:rPr>
              <a:t>对回答“膝”的起源问题提供重要的实验依据</a:t>
            </a:r>
            <a:endParaRPr lang="zh-CN" altLang="en-US" sz="1400" dirty="0">
              <a:latin typeface="+mn-ea"/>
              <a:ea typeface="+mn-ea"/>
            </a:endParaRPr>
          </a:p>
        </p:txBody>
      </p:sp>
      <p:sp>
        <p:nvSpPr>
          <p:cNvPr id="18" name="文本框 17">
            <a:extLst>
              <a:ext uri="{FF2B5EF4-FFF2-40B4-BE49-F238E27FC236}">
                <a16:creationId xmlns:a16="http://schemas.microsoft.com/office/drawing/2014/main" id="{761A84B4-A7B7-40F4-A436-66EBD36F138A}"/>
              </a:ext>
            </a:extLst>
          </p:cNvPr>
          <p:cNvSpPr txBox="1"/>
          <p:nvPr/>
        </p:nvSpPr>
        <p:spPr>
          <a:xfrm>
            <a:off x="4932040" y="5960920"/>
            <a:ext cx="4138606" cy="523220"/>
          </a:xfrm>
          <a:prstGeom prst="rect">
            <a:avLst/>
          </a:prstGeom>
          <a:noFill/>
        </p:spPr>
        <p:txBody>
          <a:bodyPr wrap="square" rtlCol="0">
            <a:spAutoFit/>
          </a:bodyPr>
          <a:lstStyle/>
          <a:p>
            <a:r>
              <a:rPr lang="zh-CN" altLang="en-US" sz="1400" dirty="0">
                <a:latin typeface="+mn-ea"/>
                <a:ea typeface="+mn-ea"/>
              </a:rPr>
              <a:t>将</a:t>
            </a:r>
            <a:r>
              <a:rPr lang="en-US" altLang="zh-CN" sz="1400" dirty="0">
                <a:latin typeface="+mn-ea"/>
                <a:ea typeface="+mn-ea"/>
              </a:rPr>
              <a:t>B/C</a:t>
            </a:r>
            <a:r>
              <a:rPr lang="zh-CN" altLang="en-US" sz="1400" dirty="0">
                <a:latin typeface="+mn-ea"/>
                <a:ea typeface="+mn-ea"/>
              </a:rPr>
              <a:t>能谱</a:t>
            </a:r>
            <a:r>
              <a:rPr lang="zh-CN" altLang="zh-CN" sz="1400" dirty="0">
                <a:latin typeface="+mn-ea"/>
                <a:ea typeface="+mn-ea"/>
              </a:rPr>
              <a:t>测量</a:t>
            </a:r>
            <a:r>
              <a:rPr lang="zh-CN" altLang="en-US" sz="1400" dirty="0">
                <a:latin typeface="+mn-ea"/>
                <a:ea typeface="+mn-ea"/>
              </a:rPr>
              <a:t>向高能拓展至少一个数量级，可以</a:t>
            </a:r>
            <a:endParaRPr lang="en-US" altLang="zh-CN" sz="1400" dirty="0">
              <a:latin typeface="+mn-ea"/>
              <a:ea typeface="+mn-ea"/>
            </a:endParaRPr>
          </a:p>
          <a:p>
            <a:r>
              <a:rPr lang="zh-CN" altLang="en-US" sz="1400" dirty="0">
                <a:latin typeface="+mn-ea"/>
                <a:ea typeface="+mn-ea"/>
              </a:rPr>
              <a:t>准确定出宇宙线传播参数和</a:t>
            </a:r>
            <a:r>
              <a:rPr lang="zh-CN" altLang="zh-CN" sz="1400" dirty="0">
                <a:latin typeface="+mn-ea"/>
                <a:ea typeface="+mn-ea"/>
              </a:rPr>
              <a:t>星际介质的湍动性质</a:t>
            </a:r>
            <a:endParaRPr lang="zh-CN" altLang="en-US" sz="1400" dirty="0"/>
          </a:p>
        </p:txBody>
      </p:sp>
    </p:spTree>
    <p:extLst>
      <p:ext uri="{BB962C8B-B14F-4D97-AF65-F5344CB8AC3E}">
        <p14:creationId xmlns:p14="http://schemas.microsoft.com/office/powerpoint/2010/main" val="1130279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CB9EE6C-BB7B-4DC0-BEBE-8D5D3B3C1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 y="1160285"/>
            <a:ext cx="3931473" cy="3023843"/>
          </a:xfrm>
          <a:prstGeom prst="rect">
            <a:avLst/>
          </a:prstGeom>
        </p:spPr>
      </p:pic>
      <p:sp>
        <p:nvSpPr>
          <p:cNvPr id="2" name="标题 1">
            <a:extLst>
              <a:ext uri="{FF2B5EF4-FFF2-40B4-BE49-F238E27FC236}">
                <a16:creationId xmlns:a16="http://schemas.microsoft.com/office/drawing/2014/main" id="{564075D4-3DD4-4BB4-93C1-15AB8B9BF9D7}"/>
              </a:ext>
            </a:extLst>
          </p:cNvPr>
          <p:cNvSpPr>
            <a:spLocks noGrp="1"/>
          </p:cNvSpPr>
          <p:nvPr>
            <p:ph type="title"/>
          </p:nvPr>
        </p:nvSpPr>
        <p:spPr>
          <a:xfrm>
            <a:off x="-108520" y="30060"/>
            <a:ext cx="9144000" cy="519522"/>
          </a:xfrm>
        </p:spPr>
        <p:txBody>
          <a:bodyPr/>
          <a:lstStyle/>
          <a:p>
            <a:r>
              <a:rPr lang="zh-CN" altLang="en-US" b="1" dirty="0"/>
              <a:t>伽马射线监测和巡天</a:t>
            </a:r>
          </a:p>
        </p:txBody>
      </p:sp>
      <p:pic>
        <p:nvPicPr>
          <p:cNvPr id="4" name="图片 3">
            <a:extLst>
              <a:ext uri="{FF2B5EF4-FFF2-40B4-BE49-F238E27FC236}">
                <a16:creationId xmlns:a16="http://schemas.microsoft.com/office/drawing/2014/main" id="{827F90DD-5FC0-4838-A0F4-23C902F299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4" y="1220173"/>
            <a:ext cx="4706972" cy="2646293"/>
          </a:xfrm>
          <a:prstGeom prst="rect">
            <a:avLst/>
          </a:prstGeom>
        </p:spPr>
      </p:pic>
      <p:sp>
        <p:nvSpPr>
          <p:cNvPr id="5" name="文本框 4">
            <a:extLst>
              <a:ext uri="{FF2B5EF4-FFF2-40B4-BE49-F238E27FC236}">
                <a16:creationId xmlns:a16="http://schemas.microsoft.com/office/drawing/2014/main" id="{377F0B04-F973-450D-A2E9-377B00AE2676}"/>
              </a:ext>
            </a:extLst>
          </p:cNvPr>
          <p:cNvSpPr txBox="1"/>
          <p:nvPr/>
        </p:nvSpPr>
        <p:spPr>
          <a:xfrm>
            <a:off x="6140663" y="1458344"/>
            <a:ext cx="2428920" cy="923330"/>
          </a:xfrm>
          <a:prstGeom prst="rect">
            <a:avLst/>
          </a:prstGeom>
          <a:noFill/>
        </p:spPr>
        <p:txBody>
          <a:bodyPr wrap="square" rtlCol="0">
            <a:spAutoFit/>
          </a:bodyPr>
          <a:lstStyle/>
          <a:p>
            <a:r>
              <a:rPr lang="en-US" altLang="zh-CN" sz="1350" dirty="0">
                <a:solidFill>
                  <a:srgbClr val="FFFF00"/>
                </a:solidFill>
              </a:rPr>
              <a:t>2018</a:t>
            </a:r>
            <a:r>
              <a:rPr lang="zh-CN" altLang="en-US" sz="1350" dirty="0">
                <a:solidFill>
                  <a:srgbClr val="FFFF00"/>
                </a:solidFill>
              </a:rPr>
              <a:t>年</a:t>
            </a:r>
            <a:r>
              <a:rPr lang="en-US" altLang="zh-CN" sz="1350" dirty="0">
                <a:solidFill>
                  <a:srgbClr val="FFFF00"/>
                </a:solidFill>
              </a:rPr>
              <a:t>7</a:t>
            </a:r>
            <a:r>
              <a:rPr lang="zh-CN" altLang="en-US" sz="1350" dirty="0">
                <a:solidFill>
                  <a:srgbClr val="FFFF00"/>
                </a:solidFill>
              </a:rPr>
              <a:t>月</a:t>
            </a:r>
            <a:r>
              <a:rPr lang="en-US" altLang="zh-CN" sz="1350" dirty="0">
                <a:solidFill>
                  <a:srgbClr val="FFFF00"/>
                </a:solidFill>
              </a:rPr>
              <a:t>12</a:t>
            </a:r>
            <a:r>
              <a:rPr lang="zh-CN" altLang="en-US" sz="1350" dirty="0">
                <a:solidFill>
                  <a:srgbClr val="FFFF00"/>
                </a:solidFill>
              </a:rPr>
              <a:t>号美国南极</a:t>
            </a:r>
            <a:r>
              <a:rPr lang="zh-CN" altLang="en-US" sz="1350" dirty="0">
                <a:solidFill>
                  <a:schemeClr val="bg1"/>
                </a:solidFill>
              </a:rPr>
              <a:t>中微子</a:t>
            </a:r>
            <a:r>
              <a:rPr lang="zh-CN" altLang="en-US" sz="1350" dirty="0">
                <a:solidFill>
                  <a:srgbClr val="FFFF00"/>
                </a:solidFill>
              </a:rPr>
              <a:t>天文台和美国费米</a:t>
            </a:r>
            <a:r>
              <a:rPr lang="zh-CN" altLang="en-US" sz="1350" dirty="0">
                <a:solidFill>
                  <a:schemeClr val="bg1"/>
                </a:solidFill>
              </a:rPr>
              <a:t>伽马射线</a:t>
            </a:r>
            <a:r>
              <a:rPr lang="zh-CN" altLang="en-US" sz="1350" dirty="0">
                <a:solidFill>
                  <a:srgbClr val="FFFF00"/>
                </a:solidFill>
              </a:rPr>
              <a:t>空间天文台联合宣布超大质量黑洞是高能宇宙线源！</a:t>
            </a:r>
          </a:p>
        </p:txBody>
      </p:sp>
      <p:sp>
        <p:nvSpPr>
          <p:cNvPr id="6" name="文本框 5">
            <a:extLst>
              <a:ext uri="{FF2B5EF4-FFF2-40B4-BE49-F238E27FC236}">
                <a16:creationId xmlns:a16="http://schemas.microsoft.com/office/drawing/2014/main" id="{223CF073-D5D8-4626-947F-E4B2AC43B430}"/>
              </a:ext>
            </a:extLst>
          </p:cNvPr>
          <p:cNvSpPr txBox="1"/>
          <p:nvPr/>
        </p:nvSpPr>
        <p:spPr>
          <a:xfrm>
            <a:off x="4250453" y="2886543"/>
            <a:ext cx="3780420" cy="715581"/>
          </a:xfrm>
          <a:prstGeom prst="rect">
            <a:avLst/>
          </a:prstGeom>
          <a:noFill/>
        </p:spPr>
        <p:txBody>
          <a:bodyPr wrap="square" rtlCol="0">
            <a:spAutoFit/>
          </a:bodyPr>
          <a:lstStyle/>
          <a:p>
            <a:r>
              <a:rPr lang="zh-CN" altLang="en-US" sz="1350" dirty="0">
                <a:solidFill>
                  <a:srgbClr val="FFFF00"/>
                </a:solidFill>
              </a:rPr>
              <a:t>然而，只有一例探测，而且探测结果尚未达到科学发现标准的</a:t>
            </a:r>
            <a:r>
              <a:rPr lang="en-US" altLang="zh-CN" sz="1350" dirty="0">
                <a:solidFill>
                  <a:srgbClr val="FFFF00"/>
                </a:solidFill>
              </a:rPr>
              <a:t>5</a:t>
            </a:r>
            <a:r>
              <a:rPr lang="zh-CN" altLang="en-US" sz="1350" dirty="0">
                <a:solidFill>
                  <a:srgbClr val="FFFF00"/>
                </a:solidFill>
              </a:rPr>
              <a:t>倍标准偏差的显著性！需要未来进一步的</a:t>
            </a:r>
            <a:r>
              <a:rPr lang="zh-CN" altLang="en-US" sz="1350" dirty="0">
                <a:solidFill>
                  <a:schemeClr val="bg1"/>
                </a:solidFill>
              </a:rPr>
              <a:t>中微子和高能伽马射线联合巡天</a:t>
            </a:r>
            <a:r>
              <a:rPr lang="zh-CN" altLang="en-US" sz="1350" dirty="0">
                <a:solidFill>
                  <a:srgbClr val="FFFF00"/>
                </a:solidFill>
              </a:rPr>
              <a:t>。</a:t>
            </a:r>
          </a:p>
        </p:txBody>
      </p:sp>
      <p:sp>
        <p:nvSpPr>
          <p:cNvPr id="8" name="文本框 7">
            <a:extLst>
              <a:ext uri="{FF2B5EF4-FFF2-40B4-BE49-F238E27FC236}">
                <a16:creationId xmlns:a16="http://schemas.microsoft.com/office/drawing/2014/main" id="{2AB8C3CB-32BF-4184-8484-62EE8438B2F7}"/>
              </a:ext>
            </a:extLst>
          </p:cNvPr>
          <p:cNvSpPr txBox="1"/>
          <p:nvPr/>
        </p:nvSpPr>
        <p:spPr>
          <a:xfrm>
            <a:off x="899592" y="3244334"/>
            <a:ext cx="2916183" cy="369332"/>
          </a:xfrm>
          <a:prstGeom prst="rect">
            <a:avLst/>
          </a:prstGeom>
          <a:noFill/>
        </p:spPr>
        <p:txBody>
          <a:bodyPr wrap="none" rtlCol="0">
            <a:spAutoFit/>
          </a:bodyPr>
          <a:lstStyle/>
          <a:p>
            <a:r>
              <a:rPr lang="en-US" altLang="zh-CN" sz="1800" dirty="0"/>
              <a:t>HERD</a:t>
            </a:r>
            <a:r>
              <a:rPr lang="zh-CN" altLang="en-US" sz="1800" dirty="0"/>
              <a:t>对扩展源探测灵敏度</a:t>
            </a:r>
          </a:p>
        </p:txBody>
      </p:sp>
      <p:sp>
        <p:nvSpPr>
          <p:cNvPr id="10" name="矩形 9">
            <a:extLst>
              <a:ext uri="{FF2B5EF4-FFF2-40B4-BE49-F238E27FC236}">
                <a16:creationId xmlns:a16="http://schemas.microsoft.com/office/drawing/2014/main" id="{7D7A65F9-F98A-4DB3-9DA7-4D67DE3E716E}"/>
              </a:ext>
            </a:extLst>
          </p:cNvPr>
          <p:cNvSpPr/>
          <p:nvPr/>
        </p:nvSpPr>
        <p:spPr>
          <a:xfrm>
            <a:off x="1075213" y="5534619"/>
            <a:ext cx="6350480" cy="507831"/>
          </a:xfrm>
          <a:prstGeom prst="rect">
            <a:avLst/>
          </a:prstGeom>
          <a:solidFill>
            <a:srgbClr val="FFFF00"/>
          </a:solidFill>
        </p:spPr>
        <p:txBody>
          <a:bodyPr wrap="square">
            <a:spAutoFit/>
          </a:bodyPr>
          <a:lstStyle/>
          <a:p>
            <a:pPr algn="ctr"/>
            <a:r>
              <a:rPr lang="en-US" altLang="zh-CN" sz="2700" dirty="0"/>
              <a:t>HERD</a:t>
            </a:r>
            <a:r>
              <a:rPr lang="zh-CN" altLang="en-US" sz="2700" dirty="0"/>
              <a:t>将成为最大视场的伽马射线天文台</a:t>
            </a:r>
          </a:p>
        </p:txBody>
      </p:sp>
      <p:sp>
        <p:nvSpPr>
          <p:cNvPr id="11" name="文本框 10">
            <a:extLst>
              <a:ext uri="{FF2B5EF4-FFF2-40B4-BE49-F238E27FC236}">
                <a16:creationId xmlns:a16="http://schemas.microsoft.com/office/drawing/2014/main" id="{7B90DAB6-81F3-4AA6-8355-92C9DAD79203}"/>
              </a:ext>
            </a:extLst>
          </p:cNvPr>
          <p:cNvSpPr txBox="1"/>
          <p:nvPr/>
        </p:nvSpPr>
        <p:spPr>
          <a:xfrm>
            <a:off x="395536" y="4207604"/>
            <a:ext cx="8639944" cy="1015663"/>
          </a:xfrm>
          <a:prstGeom prst="rect">
            <a:avLst/>
          </a:prstGeom>
          <a:noFill/>
        </p:spPr>
        <p:txBody>
          <a:bodyPr wrap="square">
            <a:spAutoFit/>
          </a:bodyPr>
          <a:lstStyle/>
          <a:p>
            <a:r>
              <a:rPr lang="en-US" altLang="zh-CN" sz="2000" kern="100" dirty="0">
                <a:effectLst/>
                <a:latin typeface="Times New Roman" panose="02020603050405020304" pitchFamily="18" charset="0"/>
                <a:ea typeface="宋体" panose="02010600030101010101" pitchFamily="2" charset="-122"/>
              </a:rPr>
              <a:t>HERD</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是一个高分辨率大视场和宽能段伽马射线望远镜，将实现高灵敏度的高能伽马射线巡天，预期将发现大批的新高能伽马射线源和高能剧烈爆发现象</a:t>
            </a:r>
            <a:endParaRPr lang="zh-CN" altLang="en-US" sz="2000" dirty="0"/>
          </a:p>
        </p:txBody>
      </p:sp>
    </p:spTree>
    <p:extLst>
      <p:ext uri="{BB962C8B-B14F-4D97-AF65-F5344CB8AC3E}">
        <p14:creationId xmlns:p14="http://schemas.microsoft.com/office/powerpoint/2010/main" val="912894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b="1" dirty="0"/>
              <a:t>HERD</a:t>
            </a:r>
            <a:r>
              <a:rPr lang="zh-CN" altLang="en-US" b="1" dirty="0"/>
              <a:t>载荷实施方案</a:t>
            </a:r>
          </a:p>
        </p:txBody>
      </p:sp>
      <p:sp>
        <p:nvSpPr>
          <p:cNvPr id="4" name="文本框 3">
            <a:extLst>
              <a:ext uri="{FF2B5EF4-FFF2-40B4-BE49-F238E27FC236}">
                <a16:creationId xmlns:a16="http://schemas.microsoft.com/office/drawing/2014/main" id="{A97EC89F-F239-452F-94D4-571CDA21122A}"/>
              </a:ext>
            </a:extLst>
          </p:cNvPr>
          <p:cNvSpPr txBox="1"/>
          <p:nvPr/>
        </p:nvSpPr>
        <p:spPr>
          <a:xfrm>
            <a:off x="236246" y="836712"/>
            <a:ext cx="8671508" cy="2246769"/>
          </a:xfrm>
          <a:prstGeom prst="rect">
            <a:avLst/>
          </a:prstGeom>
          <a:noFill/>
        </p:spPr>
        <p:txBody>
          <a:bodyPr wrap="square" rtlCol="0">
            <a:spAutoFit/>
          </a:bodyPr>
          <a:lstStyle/>
          <a:p>
            <a:r>
              <a:rPr lang="en-US" altLang="zh-CN" sz="2000" kern="0" dirty="0">
                <a:latin typeface="+mn-ea"/>
                <a:ea typeface="+mn-ea"/>
              </a:rPr>
              <a:t>HERD</a:t>
            </a:r>
            <a:r>
              <a:rPr lang="zh-CN" altLang="en-US" sz="2000" kern="0" dirty="0">
                <a:latin typeface="+mn-ea"/>
                <a:ea typeface="+mn-ea"/>
              </a:rPr>
              <a:t>载荷包含三维成像量能器（</a:t>
            </a:r>
            <a:r>
              <a:rPr lang="en-US" altLang="zh-CN" sz="2000" kern="0" dirty="0">
                <a:latin typeface="+mn-ea"/>
                <a:ea typeface="+mn-ea"/>
              </a:rPr>
              <a:t>7489</a:t>
            </a:r>
            <a:r>
              <a:rPr lang="zh-CN" altLang="en-US" sz="2000" kern="0" dirty="0">
                <a:latin typeface="+mn-ea"/>
                <a:ea typeface="+mn-ea"/>
              </a:rPr>
              <a:t>块</a:t>
            </a:r>
            <a:r>
              <a:rPr lang="en-US" altLang="zh-CN" sz="2000" kern="0" dirty="0">
                <a:latin typeface="+mn-ea"/>
                <a:ea typeface="+mn-ea"/>
              </a:rPr>
              <a:t>LYSO</a:t>
            </a:r>
            <a:r>
              <a:rPr lang="zh-CN" altLang="en-US" sz="2000" kern="0" dirty="0">
                <a:latin typeface="+mn-ea"/>
                <a:ea typeface="+mn-ea"/>
              </a:rPr>
              <a:t>晶体，</a:t>
            </a:r>
            <a:r>
              <a:rPr lang="en-US" altLang="zh-CN" sz="2000" kern="0" dirty="0">
                <a:latin typeface="+mn-ea"/>
                <a:ea typeface="+mn-ea"/>
              </a:rPr>
              <a:t>3</a:t>
            </a:r>
            <a:r>
              <a:rPr lang="zh-CN" altLang="en-US" sz="2000" kern="0" dirty="0">
                <a:latin typeface="+mn-ea"/>
                <a:ea typeface="+mn-ea"/>
              </a:rPr>
              <a:t>万根波移光纤，</a:t>
            </a:r>
            <a:r>
              <a:rPr lang="en-US" altLang="zh-CN" sz="2000" kern="0" dirty="0">
                <a:latin typeface="+mn-ea"/>
                <a:ea typeface="+mn-ea"/>
              </a:rPr>
              <a:t>1.5</a:t>
            </a:r>
            <a:r>
              <a:rPr lang="zh-CN" altLang="en-US" sz="2000" kern="0" dirty="0">
                <a:latin typeface="+mn-ea"/>
                <a:ea typeface="+mn-ea"/>
              </a:rPr>
              <a:t>万支</a:t>
            </a:r>
            <a:r>
              <a:rPr lang="en-US" altLang="zh-CN" sz="2000" kern="0" dirty="0">
                <a:latin typeface="+mn-ea"/>
                <a:ea typeface="+mn-ea"/>
              </a:rPr>
              <a:t>PD</a:t>
            </a:r>
            <a:r>
              <a:rPr lang="zh-CN" altLang="en-US" sz="2000" kern="0" dirty="0">
                <a:latin typeface="+mn-ea"/>
                <a:ea typeface="+mn-ea"/>
              </a:rPr>
              <a:t>）、硅径迹仪</a:t>
            </a:r>
            <a:r>
              <a:rPr lang="en-US" altLang="zh-CN" sz="2000" kern="0" dirty="0">
                <a:latin typeface="+mn-ea"/>
                <a:ea typeface="+mn-ea"/>
              </a:rPr>
              <a:t>STK</a:t>
            </a:r>
            <a:r>
              <a:rPr lang="zh-CN" altLang="en-US" sz="2000" kern="0" dirty="0">
                <a:latin typeface="+mn-ea"/>
                <a:ea typeface="+mn-ea"/>
              </a:rPr>
              <a:t>（</a:t>
            </a:r>
            <a:r>
              <a:rPr lang="en-US" altLang="zh-CN" sz="2000" kern="0" dirty="0">
                <a:latin typeface="+mn-ea"/>
                <a:ea typeface="+mn-ea"/>
              </a:rPr>
              <a:t>5</a:t>
            </a:r>
            <a:r>
              <a:rPr lang="zh-CN" altLang="zh-CN" sz="2000" kern="0" dirty="0">
                <a:latin typeface="+mn-ea"/>
                <a:ea typeface="+mn-ea"/>
              </a:rPr>
              <a:t>万</a:t>
            </a:r>
            <a:r>
              <a:rPr lang="zh-CN" altLang="en-US" sz="2000" kern="0" dirty="0">
                <a:latin typeface="+mn-ea"/>
                <a:ea typeface="+mn-ea"/>
              </a:rPr>
              <a:t>多</a:t>
            </a:r>
            <a:r>
              <a:rPr lang="zh-CN" altLang="zh-CN" sz="2000" kern="0" dirty="0">
                <a:latin typeface="+mn-ea"/>
                <a:ea typeface="+mn-ea"/>
              </a:rPr>
              <a:t>路硅微条</a:t>
            </a:r>
            <a:r>
              <a:rPr lang="zh-CN" altLang="en-US" sz="2000" kern="0" dirty="0">
                <a:latin typeface="+mn-ea"/>
                <a:ea typeface="+mn-ea"/>
              </a:rPr>
              <a:t>）、塑闪探测器</a:t>
            </a:r>
            <a:r>
              <a:rPr lang="en-US" altLang="zh-CN" sz="2000" kern="0" dirty="0">
                <a:latin typeface="+mn-ea"/>
                <a:ea typeface="+mn-ea"/>
              </a:rPr>
              <a:t>PSD</a:t>
            </a:r>
            <a:r>
              <a:rPr lang="zh-CN" altLang="en-US" sz="2000" kern="0" dirty="0">
                <a:latin typeface="+mn-ea"/>
                <a:ea typeface="+mn-ea"/>
              </a:rPr>
              <a:t>（</a:t>
            </a:r>
            <a:r>
              <a:rPr lang="en-US" altLang="zh-CN" sz="2000" kern="0" dirty="0">
                <a:latin typeface="+mn-ea"/>
                <a:ea typeface="+mn-ea"/>
              </a:rPr>
              <a:t>500</a:t>
            </a:r>
            <a:r>
              <a:rPr lang="zh-CN" altLang="en-US" sz="2000" kern="0" dirty="0">
                <a:latin typeface="+mn-ea"/>
                <a:ea typeface="+mn-ea"/>
              </a:rPr>
              <a:t>块塑闪单元，</a:t>
            </a:r>
            <a:r>
              <a:rPr lang="en-US" altLang="zh-CN" sz="2000" kern="0" dirty="0">
                <a:latin typeface="+mn-ea"/>
                <a:ea typeface="+mn-ea"/>
              </a:rPr>
              <a:t>5000</a:t>
            </a:r>
            <a:r>
              <a:rPr lang="zh-CN" altLang="en-US" sz="2000" kern="0" dirty="0">
                <a:latin typeface="+mn-ea"/>
                <a:ea typeface="+mn-ea"/>
              </a:rPr>
              <a:t>支</a:t>
            </a:r>
            <a:r>
              <a:rPr lang="en-US" altLang="zh-CN" sz="2000" kern="0" dirty="0" err="1">
                <a:latin typeface="+mn-ea"/>
                <a:ea typeface="+mn-ea"/>
              </a:rPr>
              <a:t>SiPM</a:t>
            </a:r>
            <a:r>
              <a:rPr lang="zh-CN" altLang="en-US" sz="2000" kern="0" dirty="0">
                <a:latin typeface="+mn-ea"/>
                <a:ea typeface="+mn-ea"/>
              </a:rPr>
              <a:t>）、硅电荷探测器</a:t>
            </a:r>
            <a:r>
              <a:rPr lang="en-US" altLang="zh-CN" sz="2000" kern="0" dirty="0">
                <a:latin typeface="+mn-ea"/>
                <a:ea typeface="+mn-ea"/>
              </a:rPr>
              <a:t>SCD</a:t>
            </a:r>
            <a:r>
              <a:rPr lang="zh-CN" altLang="en-US" sz="2000" kern="0" dirty="0">
                <a:latin typeface="+mn-ea"/>
                <a:ea typeface="+mn-ea"/>
              </a:rPr>
              <a:t>（</a:t>
            </a:r>
            <a:r>
              <a:rPr lang="en-US" altLang="zh-CN" sz="2000" kern="0" dirty="0">
                <a:latin typeface="+mn-ea"/>
                <a:ea typeface="+mn-ea"/>
              </a:rPr>
              <a:t>50</a:t>
            </a:r>
            <a:r>
              <a:rPr lang="zh-CN" altLang="en-US" sz="2000" kern="0" dirty="0">
                <a:latin typeface="+mn-ea"/>
                <a:ea typeface="+mn-ea"/>
              </a:rPr>
              <a:t>万路硅微条）和穿越辐射探测器</a:t>
            </a:r>
            <a:r>
              <a:rPr lang="en-US" altLang="zh-CN" sz="2000" kern="0" dirty="0">
                <a:latin typeface="+mn-ea"/>
                <a:ea typeface="+mn-ea"/>
              </a:rPr>
              <a:t>TRD(800</a:t>
            </a:r>
            <a:r>
              <a:rPr lang="zh-CN" altLang="en-US" sz="2000" kern="0" dirty="0">
                <a:latin typeface="+mn-ea"/>
                <a:ea typeface="+mn-ea"/>
              </a:rPr>
              <a:t>路气体探测器通道</a:t>
            </a:r>
            <a:r>
              <a:rPr lang="en-US" altLang="zh-CN" sz="2000" kern="0" dirty="0">
                <a:latin typeface="+mn-ea"/>
                <a:ea typeface="+mn-ea"/>
              </a:rPr>
              <a:t>)</a:t>
            </a:r>
            <a:r>
              <a:rPr lang="zh-CN" altLang="en-US" sz="2000" kern="0" dirty="0">
                <a:latin typeface="+mn-ea"/>
                <a:ea typeface="+mn-ea"/>
              </a:rPr>
              <a:t>等五种仪器。此外还有触发系统、舱外</a:t>
            </a:r>
            <a:r>
              <a:rPr lang="en-US" altLang="zh-CN" sz="2000" kern="0" dirty="0">
                <a:latin typeface="+mn-ea"/>
                <a:ea typeface="+mn-ea"/>
              </a:rPr>
              <a:t>/</a:t>
            </a:r>
            <a:r>
              <a:rPr lang="zh-CN" altLang="en-US" sz="2000" kern="0" dirty="0">
                <a:latin typeface="+mn-ea"/>
                <a:ea typeface="+mn-ea"/>
              </a:rPr>
              <a:t>舱内综合电子学、热控、结构等。</a:t>
            </a:r>
            <a:endParaRPr lang="en-US" altLang="zh-CN" sz="2000" kern="0" dirty="0">
              <a:latin typeface="+mn-ea"/>
              <a:ea typeface="+mn-ea"/>
            </a:endParaRPr>
          </a:p>
          <a:p>
            <a:r>
              <a:rPr lang="zh-CN" altLang="en-US" sz="2000" kern="0" dirty="0">
                <a:latin typeface="+mn-ea"/>
                <a:ea typeface="+mn-ea"/>
              </a:rPr>
              <a:t>本体尺寸为</a:t>
            </a:r>
            <a:r>
              <a:rPr lang="en-US" altLang="zh-CN" sz="2000" kern="0" dirty="0">
                <a:latin typeface="+mn-ea"/>
                <a:ea typeface="+mn-ea"/>
              </a:rPr>
              <a:t>3000×2300×1700mm</a:t>
            </a:r>
            <a:r>
              <a:rPr lang="en-US" altLang="zh-CN" sz="2000" kern="0" baseline="30000" dirty="0">
                <a:latin typeface="+mn-ea"/>
                <a:ea typeface="+mn-ea"/>
              </a:rPr>
              <a:t>3</a:t>
            </a:r>
            <a:r>
              <a:rPr lang="zh-CN" altLang="en-US" sz="2000" kern="0" dirty="0">
                <a:latin typeface="+mn-ea"/>
                <a:ea typeface="+mn-ea"/>
              </a:rPr>
              <a:t>，总重</a:t>
            </a:r>
            <a:r>
              <a:rPr lang="en-US" altLang="zh-CN" sz="2000" kern="0" dirty="0">
                <a:latin typeface="+mn-ea"/>
                <a:ea typeface="+mn-ea"/>
              </a:rPr>
              <a:t>~4.5</a:t>
            </a:r>
            <a:r>
              <a:rPr lang="zh-CN" altLang="en-US" sz="2000" kern="0" dirty="0">
                <a:latin typeface="+mn-ea"/>
                <a:ea typeface="+mn-ea"/>
              </a:rPr>
              <a:t>吨，舱外载荷功耗</a:t>
            </a:r>
            <a:r>
              <a:rPr lang="en-US" altLang="zh-CN" sz="2000" kern="0" dirty="0">
                <a:latin typeface="+mn-ea"/>
                <a:ea typeface="+mn-ea"/>
              </a:rPr>
              <a:t>~2500W</a:t>
            </a:r>
          </a:p>
          <a:p>
            <a:endParaRPr lang="zh-CN" altLang="en-US" sz="2000" b="1" kern="0" dirty="0">
              <a:latin typeface="+mn-ea"/>
              <a:ea typeface="+mn-ea"/>
            </a:endParaRPr>
          </a:p>
        </p:txBody>
      </p:sp>
      <p:pic>
        <p:nvPicPr>
          <p:cNvPr id="5" name="图片 4">
            <a:extLst>
              <a:ext uri="{FF2B5EF4-FFF2-40B4-BE49-F238E27FC236}">
                <a16:creationId xmlns:a16="http://schemas.microsoft.com/office/drawing/2014/main" id="{50CD8320-8592-4D44-9C61-B3673B926329}"/>
              </a:ext>
            </a:extLst>
          </p:cNvPr>
          <p:cNvPicPr>
            <a:picLocks noChangeAspect="1"/>
          </p:cNvPicPr>
          <p:nvPr/>
        </p:nvPicPr>
        <p:blipFill>
          <a:blip r:embed="rId5"/>
          <a:stretch>
            <a:fillRect/>
          </a:stretch>
        </p:blipFill>
        <p:spPr>
          <a:xfrm>
            <a:off x="160050" y="2996952"/>
            <a:ext cx="4137408" cy="3600400"/>
          </a:xfrm>
          <a:prstGeom prst="rect">
            <a:avLst/>
          </a:prstGeom>
        </p:spPr>
      </p:pic>
      <p:pic>
        <p:nvPicPr>
          <p:cNvPr id="37" name="T20211026_002859">
            <a:hlinkClick r:id="" action="ppaction://media"/>
            <a:extLst>
              <a:ext uri="{FF2B5EF4-FFF2-40B4-BE49-F238E27FC236}">
                <a16:creationId xmlns:a16="http://schemas.microsoft.com/office/drawing/2014/main" id="{A653203E-48CA-49DB-99B9-72DEB229092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94862" y="3356992"/>
            <a:ext cx="4426165" cy="2489718"/>
          </a:xfrm>
          <a:prstGeom prst="rect">
            <a:avLst/>
          </a:prstGeom>
        </p:spPr>
      </p:pic>
    </p:spTree>
    <p:extLst>
      <p:ext uri="{BB962C8B-B14F-4D97-AF65-F5344CB8AC3E}">
        <p14:creationId xmlns:p14="http://schemas.microsoft.com/office/powerpoint/2010/main" val="322426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12"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7"/>
                                        </p:tgtEl>
                                      </p:cBhvr>
                                    </p:cmd>
                                  </p:childTnLst>
                                </p:cTn>
                              </p:par>
                            </p:childTnLst>
                          </p:cTn>
                        </p:par>
                      </p:childTnLst>
                    </p:cTn>
                  </p:par>
                </p:childTnLst>
              </p:cTn>
              <p:nextCondLst>
                <p:cond evt="onClick" delay="0">
                  <p:tgtEl>
                    <p:spTgt spid="37"/>
                  </p:tgtEl>
                </p:cond>
              </p:nextCondLst>
            </p:seq>
            <p:video>
              <p:cMediaNode vol="80000" mute="1">
                <p:cTn id="12" fill="hold" display="0">
                  <p:stCondLst>
                    <p:cond delay="indefinite"/>
                  </p:stCondLst>
                </p:cTn>
                <p:tgtEl>
                  <p:spTgt spid="37"/>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Shuang-Nan Zhang张双南">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黑体"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黑体" pitchFamily="2" charset="-122"/>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huang-Nan Zhang张双南">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黑体"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黑体" pitchFamily="2" charset="-122"/>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39338</TotalTime>
  <Words>2318</Words>
  <Application>Microsoft Office PowerPoint</Application>
  <PresentationFormat>全屏显示(4:3)</PresentationFormat>
  <Paragraphs>328</Paragraphs>
  <Slides>26</Slides>
  <Notes>11</Notes>
  <HiddenSlides>0</HiddenSlides>
  <MMClips>1</MMClips>
  <ScaleCrop>false</ScaleCrop>
  <HeadingPairs>
    <vt:vector size="6" baseType="variant">
      <vt:variant>
        <vt:lpstr>已用的字体</vt:lpstr>
      </vt:variant>
      <vt:variant>
        <vt:i4>4</vt:i4>
      </vt:variant>
      <vt:variant>
        <vt:lpstr>主题</vt:lpstr>
      </vt:variant>
      <vt:variant>
        <vt:i4>2</vt:i4>
      </vt:variant>
      <vt:variant>
        <vt:lpstr>幻灯片标题</vt:lpstr>
      </vt:variant>
      <vt:variant>
        <vt:i4>26</vt:i4>
      </vt:variant>
    </vt:vector>
  </HeadingPairs>
  <TitlesOfParts>
    <vt:vector size="32" baseType="lpstr">
      <vt:lpstr>黑体</vt:lpstr>
      <vt:lpstr>Arial</vt:lpstr>
      <vt:lpstr>Times New Roman</vt:lpstr>
      <vt:lpstr>Wingdings</vt:lpstr>
      <vt:lpstr>Shuang-Nan Zhang张双南</vt:lpstr>
      <vt:lpstr>1_Shuang-Nan Zhang张双南</vt:lpstr>
      <vt:lpstr>中国空间站高能宇宙辐射探测设施（HERD）项目进展</vt:lpstr>
      <vt:lpstr>一、中国空间站高能宇宙辐射探测设施HERD</vt:lpstr>
      <vt:lpstr>暗物质</vt:lpstr>
      <vt:lpstr>HERD对暗物质湮灭伽马谱线的观测灵敏度</vt:lpstr>
      <vt:lpstr>HERD寻找暗物质湮灭信号</vt:lpstr>
      <vt:lpstr>宇宙线</vt:lpstr>
      <vt:lpstr>直接测量原子核能谱到最高能量</vt:lpstr>
      <vt:lpstr>伽马射线监测和巡天</vt:lpstr>
      <vt:lpstr>HERD载荷实施方案</vt:lpstr>
      <vt:lpstr>载荷主要性能指标</vt:lpstr>
      <vt:lpstr>主要空间实验性能对比</vt:lpstr>
      <vt:lpstr>创新方案</vt:lpstr>
      <vt:lpstr>三维成像量能器</vt:lpstr>
      <vt:lpstr>HERD接收度与其他实验的对比</vt:lpstr>
      <vt:lpstr>量能器CALO</vt:lpstr>
      <vt:lpstr>准球形晶体阵列实现最大接收度</vt:lpstr>
      <vt:lpstr>全吸收型量能器设计满足能量测量需求</vt:lpstr>
      <vt:lpstr>量能器-增强相机</vt:lpstr>
      <vt:lpstr>硅径迹仪STK</vt:lpstr>
      <vt:lpstr>塑闪探测器PSD</vt:lpstr>
      <vt:lpstr>硅电荷探测器SCD</vt:lpstr>
      <vt:lpstr>穿越辐射探测器TRD</vt:lpstr>
      <vt:lpstr>在轨触发</vt:lpstr>
      <vt:lpstr>束流试验</vt:lpstr>
      <vt:lpstr>关键技术攻关</vt:lpstr>
      <vt:lpstr>HERD国际合作团队</vt:lpstr>
    </vt:vector>
  </TitlesOfParts>
  <Company>UAH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Several New Observational Techniques</dc:title>
  <dc:creator>HERD_template</dc:creator>
  <cp:lastModifiedBy>WZG</cp:lastModifiedBy>
  <cp:revision>3613</cp:revision>
  <dcterms:created xsi:type="dcterms:W3CDTF">2002-02-25T00:17:55Z</dcterms:created>
  <dcterms:modified xsi:type="dcterms:W3CDTF">2024-05-09T04:26:44Z</dcterms:modified>
</cp:coreProperties>
</file>