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369" r:id="rId2"/>
    <p:sldId id="1678" r:id="rId3"/>
    <p:sldId id="1731" r:id="rId4"/>
    <p:sldId id="1720" r:id="rId5"/>
    <p:sldId id="1739" r:id="rId6"/>
    <p:sldId id="1732" r:id="rId7"/>
    <p:sldId id="1718" r:id="rId8"/>
    <p:sldId id="1726" r:id="rId9"/>
    <p:sldId id="1715" r:id="rId10"/>
    <p:sldId id="1716" r:id="rId11"/>
    <p:sldId id="1724" r:id="rId12"/>
    <p:sldId id="1714" r:id="rId13"/>
    <p:sldId id="1725" r:id="rId14"/>
    <p:sldId id="1741" r:id="rId15"/>
    <p:sldId id="1740" r:id="rId16"/>
    <p:sldId id="1703" r:id="rId17"/>
    <p:sldId id="1729" r:id="rId18"/>
    <p:sldId id="1730" r:id="rId19"/>
    <p:sldId id="17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 Han" initials="KH" lastIdx="1" clrIdx="0">
    <p:extLst>
      <p:ext uri="{19B8F6BF-5375-455C-9EA6-DF929625EA0E}">
        <p15:presenceInfo xmlns:p15="http://schemas.microsoft.com/office/powerpoint/2012/main" userId="783daf45d4c67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2600"/>
    <a:srgbClr val="F8CBAD"/>
    <a:srgbClr val="C6E0B4"/>
    <a:srgbClr val="0000FF"/>
    <a:srgbClr val="1A9ED3"/>
    <a:srgbClr val="E9445D"/>
    <a:srgbClr val="6667AB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81311" autoAdjust="0"/>
  </p:normalViewPr>
  <p:slideViewPr>
    <p:cSldViewPr snapToGrid="0">
      <p:cViewPr varScale="1">
        <p:scale>
          <a:sx n="87" d="100"/>
          <a:sy n="87" d="100"/>
        </p:scale>
        <p:origin x="10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FA1C-9739-45CE-B0CA-B97B98FAF6C9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92D7-3826-4D03-8A0C-8BAF2FED6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0522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62E2-F7FD-4743-BC8B-7A3DE1F0A169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11FF-D7E3-4770-BAB0-6197BD7B4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7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9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D5F8-9610-E743-B966-FD378DAC4467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1" y="975600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1" y="311755"/>
            <a:ext cx="4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800" smtClean="0"/>
              <a:pPr lvl="0"/>
              <a:t>‹#›</a:t>
            </a:fld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15209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944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5760" y="1046747"/>
            <a:ext cx="11460480" cy="539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056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600-8B69-46EB-A96D-183261B6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51560"/>
            <a:ext cx="560832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51560"/>
            <a:ext cx="560832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570-579E-564B-9377-EA33435760EA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999D-11A8-414D-964D-525989030F16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2FC5-5B89-7340-9D2F-9096A1CFB061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2820-25AC-7848-A855-97EEA971AA82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89EF-3787-42DE-8FA7-AE8739302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138DE7-3982-C645-BB66-6FA8BDFCA62B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8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5" y="6100772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1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5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8">
          <p15:clr>
            <a:srgbClr val="FBAE40"/>
          </p15:clr>
        </p15:guide>
        <p15:guide id="2" pos="272">
          <p15:clr>
            <a:srgbClr val="FBAE40"/>
          </p15:clr>
        </p15:guide>
        <p15:guide id="3" pos="5556">
          <p15:clr>
            <a:srgbClr val="FBAE40"/>
          </p15:clr>
        </p15:guide>
        <p15:guide id="4" pos="2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8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8787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36000"/>
                    </a14:imgEffect>
                    <a14:imgEffect>
                      <a14:brightnessContrast bright="-38000"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60159"/>
            <a:ext cx="11460480" cy="71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46747"/>
            <a:ext cx="11460480" cy="539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1C47-F2B8-1E49-A044-C12C43E43CFA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王少博，上海交通大学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056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600-8B69-46EB-A96D-183261B6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3" r:id="rId8"/>
    <p:sldLayoutId id="2147483685" r:id="rId9"/>
    <p:sldLayoutId id="214748368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9445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6667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7A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667A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667A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667A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C.85.034316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9797A9-CFED-6BE1-0635-773E3F09B00B}"/>
              </a:ext>
            </a:extLst>
          </p:cNvPr>
          <p:cNvSpPr txBox="1"/>
          <p:nvPr/>
        </p:nvSpPr>
        <p:spPr>
          <a:xfrm>
            <a:off x="5505254" y="1614643"/>
            <a:ext cx="6686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Shaobo Wang (</a:t>
            </a:r>
            <a:r>
              <a:rPr lang="zh-CN" altLang="en-US" sz="3200" dirty="0">
                <a:solidFill>
                  <a:schemeClr val="bg1"/>
                </a:solidFill>
              </a:rPr>
              <a:t>王少博</a:t>
            </a:r>
            <a:r>
              <a:rPr lang="en-US" altLang="zh-CN" sz="32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2024-05-10</a:t>
            </a: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On behalf of </a:t>
            </a:r>
            <a:r>
              <a:rPr lang="en-US" altLang="zh-CN" sz="3200" dirty="0" err="1">
                <a:solidFill>
                  <a:schemeClr val="bg1"/>
                </a:solidFill>
              </a:rPr>
              <a:t>PandaX</a:t>
            </a:r>
            <a:r>
              <a:rPr lang="en-US" altLang="zh-CN" sz="3200" dirty="0">
                <a:solidFill>
                  <a:schemeClr val="bg1"/>
                </a:solidFill>
              </a:rPr>
              <a:t> collaboration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Shanghai Jiao Tong University, China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8E88D5C-602D-7AFA-737A-2B7A09DD1094}"/>
              </a:ext>
            </a:extLst>
          </p:cNvPr>
          <p:cNvSpPr txBox="1">
            <a:spLocks/>
          </p:cNvSpPr>
          <p:nvPr/>
        </p:nvSpPr>
        <p:spPr>
          <a:xfrm>
            <a:off x="0" y="176647"/>
            <a:ext cx="12129369" cy="850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944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4400" b="1" baseline="30000" dirty="0">
                <a:solidFill>
                  <a:schemeClr val="bg1"/>
                </a:solidFill>
              </a:rPr>
              <a:t>134</a:t>
            </a:r>
            <a:r>
              <a:rPr lang="en-US" altLang="zh-CN" sz="4400" b="1" dirty="0">
                <a:solidFill>
                  <a:schemeClr val="bg1"/>
                </a:solidFill>
              </a:rPr>
              <a:t>Xe 2</a:t>
            </a:r>
            <a:r>
              <a:rPr lang="zh-CN" altLang="en-US" sz="4400" b="1" dirty="0">
                <a:solidFill>
                  <a:schemeClr val="bg1"/>
                </a:solidFill>
              </a:rPr>
              <a:t>𝜈𝛽𝛽</a:t>
            </a:r>
            <a:r>
              <a:rPr lang="en-US" altLang="zh-CN" sz="4400" b="1" dirty="0">
                <a:solidFill>
                  <a:schemeClr val="bg1"/>
                </a:solidFill>
              </a:rPr>
              <a:t>/0</a:t>
            </a:r>
            <a:r>
              <a:rPr lang="zh-CN" altLang="en-US" sz="4400" b="1" dirty="0">
                <a:solidFill>
                  <a:schemeClr val="bg1"/>
                </a:solidFill>
              </a:rPr>
              <a:t>𝜈𝛽𝛽 </a:t>
            </a:r>
            <a:r>
              <a:rPr lang="en-US" altLang="zh-CN" sz="4400" b="1" dirty="0">
                <a:solidFill>
                  <a:schemeClr val="bg1"/>
                </a:solidFill>
              </a:rPr>
              <a:t>Search in PandaX-4T Experiment</a:t>
            </a:r>
            <a:endParaRPr lang="x-none" sz="4800" spc="1600" dirty="0">
              <a:solidFill>
                <a:schemeClr val="bg1"/>
              </a:solidFill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26AEBF0C-0891-53E1-BEFE-3DC9C43F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 bwMode="auto">
          <a:xfrm>
            <a:off x="657876" y="1071820"/>
            <a:ext cx="4647414" cy="5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4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57881-F3BD-A131-F67E-17921B9E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Events selection efficiencies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24E012-2A50-62B1-B87E-6554BBB5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1" y="1046747"/>
            <a:ext cx="5914395" cy="5390148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Data quality cut efficiencies: (99.94 ± 0.03)%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S1, S2, S1/S2: remove non-electron recoil and alpha events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Top and bottom S1 charge asymmetry vs. drift time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SS selection: 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MeV gammas events are mostly MS events, while signals are mostly SS events 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Identifying MS and SS with PMT waveforms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Validated with </a:t>
            </a:r>
            <a:r>
              <a:rPr lang="en-US" altLang="zh-CN" sz="2400" baseline="30000" dirty="0">
                <a:solidFill>
                  <a:schemeClr val="bg1"/>
                </a:solidFill>
              </a:rPr>
              <a:t>232</a:t>
            </a:r>
            <a:r>
              <a:rPr lang="en-US" altLang="zh-CN" sz="2400" dirty="0">
                <a:solidFill>
                  <a:schemeClr val="bg1"/>
                </a:solidFill>
              </a:rPr>
              <a:t>Th calibration data </a:t>
            </a:r>
            <a:r>
              <a:rPr lang="en-US" altLang="zh-CN" sz="2400" dirty="0">
                <a:solidFill>
                  <a:srgbClr val="FFFF00"/>
                </a:solidFill>
              </a:rPr>
              <a:t>agreement in the ROI is at 6.4%, taken as systematics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73CD4B-A59B-AC56-E8AA-14804618DD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551DE2-C24D-3F3C-4B32-DE0891617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CECB27-3088-53A1-29CE-28A5786DF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C486F9-95C4-8AAD-D6DE-C92851C2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3471"/>
            <a:ext cx="5993554" cy="35137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CAB565-A7C5-E38A-F721-D5492B26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81904"/>
            <a:ext cx="5965499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F615C-DF3F-BA3B-AC07-1051FBB3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Signal efficiencies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136D8-85C1-C7B6-2212-D65ED53A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46747"/>
            <a:ext cx="10787730" cy="5390148"/>
          </a:xfrm>
        </p:spPr>
        <p:txBody>
          <a:bodyPr/>
          <a:lstStyle/>
          <a:p>
            <a:r>
              <a:rPr lang="en-US" altLang="zh-CN" sz="2400" baseline="30000" dirty="0">
                <a:solidFill>
                  <a:schemeClr val="bg1"/>
                </a:solidFill>
              </a:rPr>
              <a:t>134</a:t>
            </a:r>
            <a:r>
              <a:rPr lang="en-US" altLang="zh-CN" sz="2400" dirty="0">
                <a:solidFill>
                  <a:schemeClr val="bg1"/>
                </a:solidFill>
              </a:rPr>
              <a:t>Xe 2</a:t>
            </a:r>
            <a:r>
              <a:rPr lang="zh-CN" altLang="en-US" sz="2400" dirty="0">
                <a:solidFill>
                  <a:schemeClr val="bg1"/>
                </a:solidFill>
              </a:rPr>
              <a:t>𝜈𝛽𝛽 </a:t>
            </a:r>
            <a:r>
              <a:rPr lang="en-US" altLang="zh-CN" sz="2400" dirty="0">
                <a:solidFill>
                  <a:schemeClr val="bg1"/>
                </a:solidFill>
              </a:rPr>
              <a:t>and 0</a:t>
            </a:r>
            <a:r>
              <a:rPr lang="zh-CN" altLang="en-US" sz="2400" dirty="0">
                <a:solidFill>
                  <a:schemeClr val="bg1"/>
                </a:solidFill>
              </a:rPr>
              <a:t>𝜈𝛽𝛽 </a:t>
            </a:r>
            <a:r>
              <a:rPr lang="x-none" altLang="zh-CN" sz="2400" dirty="0">
                <a:solidFill>
                  <a:schemeClr val="bg1"/>
                </a:solidFill>
              </a:rPr>
              <a:t>events generated with </a:t>
            </a:r>
            <a:r>
              <a:rPr lang="en-US" altLang="zh-CN" sz="2400" dirty="0">
                <a:solidFill>
                  <a:schemeClr val="bg1"/>
                </a:solidFill>
              </a:rPr>
              <a:t> the theoretical calculation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The signal events went through PandaX-4T simulation and data processing chain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ROI [200,1000]keV cut: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: 60.56%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: 99.98%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x-none" altLang="zh-CN" sz="2400" dirty="0">
                <a:solidFill>
                  <a:schemeClr val="bg1"/>
                </a:solidFill>
              </a:rPr>
              <a:t>SS </a:t>
            </a:r>
            <a:r>
              <a:rPr lang="en-US" altLang="zh-CN" sz="2400" dirty="0">
                <a:solidFill>
                  <a:schemeClr val="bg1"/>
                </a:solidFill>
              </a:rPr>
              <a:t>ratio in ROI: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: 99.89%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: 98.23%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E5270D-64EF-8BA6-8B27-90CFE300C5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9B5BD2-7D31-CD95-BD39-38262B78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FC3C5-BC4D-7CC5-7501-5C396FD07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5F97F1-287C-AD52-A4E1-921AC9A6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63" y="2561597"/>
            <a:ext cx="4067853" cy="28235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58EC1A-9A04-29C6-1984-E6EE809BC560}"/>
              </a:ext>
            </a:extLst>
          </p:cNvPr>
          <p:cNvSpPr txBox="1"/>
          <p:nvPr/>
        </p:nvSpPr>
        <p:spPr>
          <a:xfrm>
            <a:off x="8390687" y="5505418"/>
            <a:ext cx="387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FFFF00"/>
                </a:solidFill>
                <a:effectLst/>
                <a:latin typeface="Mallory"/>
              </a:rPr>
              <a:t> </a:t>
            </a:r>
            <a:r>
              <a:rPr lang="en-US" altLang="zh-CN" b="1" i="1" u="sng" dirty="0">
                <a:solidFill>
                  <a:srgbClr val="FFFF00"/>
                </a:solidFill>
                <a:effectLst/>
                <a:latin typeface="Mallo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Review C </a:t>
            </a:r>
            <a:r>
              <a:rPr lang="en-US" altLang="zh-CN" b="1" i="0" u="sng" dirty="0">
                <a:solidFill>
                  <a:srgbClr val="FFFF00"/>
                </a:solidFill>
                <a:effectLst/>
                <a:latin typeface="Mallo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85, 034316</a:t>
            </a:r>
            <a:r>
              <a:rPr lang="en-US" altLang="zh-CN" b="1" i="0" dirty="0">
                <a:solidFill>
                  <a:srgbClr val="FFFF00"/>
                </a:solidFill>
                <a:effectLst/>
                <a:latin typeface="Mallory"/>
              </a:rPr>
              <a:t> (2012)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BA20ED8-8C58-E6D0-1773-A9C15029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598" y="2561596"/>
            <a:ext cx="3999524" cy="28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2C7A8-FFD4-7E95-3E0B-1FBEE680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Fiducial Volume (FV) and exposure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F0BB6B-3177-5AE9-F3B1-D3A3E441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45441"/>
            <a:ext cx="11340750" cy="22128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The same data set and FV used in </a:t>
            </a:r>
            <a:r>
              <a:rPr lang="en-US" altLang="zh-CN" sz="2400" baseline="30000" dirty="0">
                <a:solidFill>
                  <a:schemeClr val="bg1"/>
                </a:solidFill>
              </a:rPr>
              <a:t>136</a:t>
            </a:r>
            <a:r>
              <a:rPr lang="en-US" altLang="zh-CN" sz="2400" dirty="0">
                <a:solidFill>
                  <a:schemeClr val="bg1"/>
                </a:solidFill>
              </a:rPr>
              <a:t>Xe analysis</a:t>
            </a:r>
          </a:p>
          <a:p>
            <a:r>
              <a:rPr lang="en-US" altLang="zh-CN" b="0" i="0" dirty="0">
                <a:solidFill>
                  <a:schemeClr val="bg1"/>
                </a:solidFill>
                <a:effectLst/>
              </a:rPr>
              <a:t>94.9 live-days of data from the initial data release</a:t>
            </a:r>
          </a:p>
          <a:p>
            <a:r>
              <a:rPr lang="en-US" altLang="zh-CN" b="0" i="0" dirty="0">
                <a:solidFill>
                  <a:schemeClr val="bg1"/>
                </a:solidFill>
                <a:effectLst/>
              </a:rPr>
              <a:t>656 kg natural xenon within the selected FV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Measured </a:t>
            </a:r>
            <a:r>
              <a:rPr lang="en-US" altLang="zh-CN" baseline="30000" dirty="0">
                <a:solidFill>
                  <a:schemeClr val="bg1"/>
                </a:solidFill>
              </a:rPr>
              <a:t>134</a:t>
            </a:r>
            <a:r>
              <a:rPr lang="en-US" altLang="zh-CN" dirty="0">
                <a:solidFill>
                  <a:schemeClr val="bg1"/>
                </a:solidFill>
              </a:rPr>
              <a:t>Xe abundance: 10.47%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FFFF00"/>
                </a:solidFill>
              </a:rPr>
              <a:t>Target mass uncertainty</a:t>
            </a:r>
            <a:r>
              <a:rPr lang="en-US" altLang="zh-CN" sz="2400" dirty="0">
                <a:solidFill>
                  <a:schemeClr val="bg1"/>
                </a:solidFill>
              </a:rPr>
              <a:t>: FV selection (1.6%), abundance (0.2%), </a:t>
            </a:r>
            <a:r>
              <a:rPr lang="en-US" altLang="zh-CN" sz="2400" dirty="0" err="1">
                <a:solidFill>
                  <a:schemeClr val="bg1"/>
                </a:solidFill>
              </a:rPr>
              <a:t>LXe</a:t>
            </a:r>
            <a:r>
              <a:rPr lang="en-US" altLang="zh-CN" sz="2400" dirty="0">
                <a:solidFill>
                  <a:schemeClr val="bg1"/>
                </a:solidFill>
              </a:rPr>
              <a:t> density (0.03%)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7013F-3FA5-C5F5-353F-F08A85522F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393A97-91E2-77D4-E070-10F2EF273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EEA0D3-AF4D-5E52-708D-1B74EB969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0523FE-AD85-7B54-13FF-B13C109D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31462"/>
            <a:ext cx="4255118" cy="31176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BA92D3-90E4-EDF5-DE00-9CB3559F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4169" y="3439565"/>
            <a:ext cx="4343168" cy="3117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F159A8-D73E-8A09-FB3F-204C4100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01" y="3439565"/>
            <a:ext cx="3592877" cy="3117646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1B799C5F-C785-FF69-6881-D1AFF7C0B75A}"/>
              </a:ext>
            </a:extLst>
          </p:cNvPr>
          <p:cNvSpPr/>
          <p:nvPr/>
        </p:nvSpPr>
        <p:spPr>
          <a:xfrm>
            <a:off x="6192733" y="1998539"/>
            <a:ext cx="306625" cy="153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E5E745-B7DA-31FC-9D09-49683F3CDC30}"/>
              </a:ext>
            </a:extLst>
          </p:cNvPr>
          <p:cNvSpPr txBox="1"/>
          <p:nvPr/>
        </p:nvSpPr>
        <p:spPr>
          <a:xfrm>
            <a:off x="6685522" y="1872868"/>
            <a:ext cx="3728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Total isotopic exposure: 17.9 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kg·yr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9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0378B-3144-6702-1C75-CC02BBCA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model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0C74B4-45B2-D524-99BF-8B5D4D74CD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82B9B-2ECB-353A-4499-557004CED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16B268-9350-4B18-B56A-B07D598B0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0374E8C1-9FE8-CBCA-A13F-30F9C0251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0415"/>
              </p:ext>
            </p:extLst>
          </p:nvPr>
        </p:nvGraphicFramePr>
        <p:xfrm>
          <a:off x="190729" y="1387437"/>
          <a:ext cx="11810542" cy="4560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75">
                  <a:extLst>
                    <a:ext uri="{9D8B030D-6E8A-4147-A177-3AD203B41FA5}">
                      <a16:colId xmlns:a16="http://schemas.microsoft.com/office/drawing/2014/main" val="1206858734"/>
                    </a:ext>
                  </a:extLst>
                </a:gridCol>
                <a:gridCol w="1228870">
                  <a:extLst>
                    <a:ext uri="{9D8B030D-6E8A-4147-A177-3AD203B41FA5}">
                      <a16:colId xmlns:a16="http://schemas.microsoft.com/office/drawing/2014/main" val="2972096532"/>
                    </a:ext>
                  </a:extLst>
                </a:gridCol>
                <a:gridCol w="1442598">
                  <a:extLst>
                    <a:ext uri="{9D8B030D-6E8A-4147-A177-3AD203B41FA5}">
                      <a16:colId xmlns:a16="http://schemas.microsoft.com/office/drawing/2014/main" val="3176156960"/>
                    </a:ext>
                  </a:extLst>
                </a:gridCol>
                <a:gridCol w="1089615">
                  <a:extLst>
                    <a:ext uri="{9D8B030D-6E8A-4147-A177-3AD203B41FA5}">
                      <a16:colId xmlns:a16="http://schemas.microsoft.com/office/drawing/2014/main" val="959766138"/>
                    </a:ext>
                  </a:extLst>
                </a:gridCol>
                <a:gridCol w="6901984">
                  <a:extLst>
                    <a:ext uri="{9D8B030D-6E8A-4147-A177-3AD203B41FA5}">
                      <a16:colId xmlns:a16="http://schemas.microsoft.com/office/drawing/2014/main" val="1813691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" sz="1600" dirty="0">
                        <a:effectLst/>
                      </a:endParaRP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1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</a:rPr>
                        <a:t>Component</a:t>
                      </a:r>
                      <a:endParaRPr lang="en" sz="1600" dirty="0">
                        <a:effectLst/>
                      </a:endParaRP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" sz="1600" b="1" kern="120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+mn-ea"/>
                          <a:cs typeface="+mn-cs"/>
                        </a:rPr>
                        <a:t>Input Counts</a:t>
                      </a: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" sz="1600" b="1" kern="120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+mn-ea"/>
                          <a:cs typeface="+mn-cs"/>
                        </a:rPr>
                        <a:t>Constraint</a:t>
                      </a: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en" sz="1600" b="1" kern="120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+mn-ea"/>
                        <a:cs typeface="+mn-cs"/>
                      </a:endParaRP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73576"/>
                  </a:ext>
                </a:extLst>
              </a:tr>
              <a:tr h="393657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8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Materials</a:t>
                      </a: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K  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9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Th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950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Measured in </a:t>
                      </a:r>
                      <a:r>
                        <a:rPr lang="en-US" altLang="zh-CN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136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Xe </a:t>
                      </a:r>
                      <a:r>
                        <a:rPr lang="en-US" altLang="zh-CN" sz="1600" b="1" dirty="0">
                          <a:latin typeface="+mn-lt"/>
                        </a:rPr>
                        <a:t>2</a:t>
                      </a:r>
                      <a:r>
                        <a:rPr lang="zh-CN" altLang="en-US" sz="1600" b="1" dirty="0">
                          <a:latin typeface="+mn-lt"/>
                        </a:rPr>
                        <a:t>𝜈𝛽𝛽 </a:t>
                      </a:r>
                      <a:r>
                        <a:rPr lang="en-US" altLang="zh-CN" sz="1600" b="1" dirty="0">
                          <a:latin typeface="+mn-lt"/>
                        </a:rPr>
                        <a:t>analysis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1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274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Research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 2022 (2022) 9798721</a:t>
                      </a:r>
                    </a:p>
                    <a:p>
                      <a:pPr marL="0" algn="ctr" defTabSz="914377" rtl="0" eaLnBrk="1" fontAlgn="ctr" latinLnBrk="0" hangingPunct="1"/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2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</a:t>
                      </a:r>
                    </a:p>
                  </a:txBody>
                  <a:tcPr marL="4498" marR="4498" marT="4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12372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7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212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Pb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1012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Measured by its daughter </a:t>
                      </a:r>
                      <a:r>
                        <a:rPr lang="en-US" altLang="zh-CN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212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Po alpha decay</a:t>
                      </a: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03249"/>
                  </a:ext>
                </a:extLst>
              </a:tr>
              <a:tr h="389645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Kr 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296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Determined by β−γ emission through the metastable state </a:t>
                      </a:r>
                      <a:r>
                        <a:rPr lang="en-US" altLang="zh-CN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85m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Rb</a:t>
                      </a: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4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LXe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 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3423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Estimated the β+γ shoulder of </a:t>
                      </a:r>
                      <a:r>
                        <a:rPr lang="en-US" altLang="zh-CN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133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Xe between 90 and 120 keV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214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Pb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19429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Determined by </a:t>
                      </a:r>
                      <a:r>
                        <a:rPr lang="en-US" altLang="zh-CN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222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42394"/>
                  </a:ext>
                </a:extLst>
              </a:tr>
              <a:tr h="377289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short-lived xenon isotopes induced by neutron calibration</a:t>
                      </a:r>
                      <a:r>
                        <a:rPr lang="en-US" altLang="zh-CN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4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Other Xe</a:t>
                      </a:r>
                    </a:p>
                  </a:txBody>
                  <a:tcPr marL="4498" marR="4498" marT="44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r>
                        <a:rPr lang="en-US" altLang="zh-C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and  </a:t>
                      </a:r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129m</a:t>
                      </a:r>
                      <a:r>
                        <a:rPr lang="en-US" altLang="zh-C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</a:t>
                      </a:r>
                      <a:endParaRPr lang="en-US" alt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4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9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DC181-1DB5-9CB4-3C06-DB0957E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>
                <a:latin typeface="Arial" panose="020B0604020202020204" pitchFamily="34" charset="0"/>
              </a:rPr>
              <a:t>134</a:t>
            </a:r>
            <a:r>
              <a:rPr lang="en-US" altLang="zh-CN" dirty="0">
                <a:latin typeface="Arial" panose="020B0604020202020204" pitchFamily="34" charset="0"/>
              </a:rPr>
              <a:t>Xe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half-life limits @ PandaX-4T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C84B-5A26-2E81-4822-477D3DD178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1A1D6-E54C-6C2A-2A34-8C6E9E2B7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3373A-DC30-DDE4-001C-A0D1D9F8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A833B2E-EE96-F38F-C0FF-FCAB2AD9B8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104" y="674616"/>
                <a:ext cx="11460480" cy="2333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Simultaneous fit for </a:t>
                </a:r>
                <a:r>
                  <a:rPr lang="en-US" altLang="zh-CN" sz="24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Xe 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0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Final counts of 2</a:t>
                </a:r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𝜈𝛽𝛽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and 0</a:t>
                </a:r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𝜈𝛽𝛽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: </a:t>
                </a:r>
                <a:r>
                  <a:rPr lang="en-US" altLang="zh-CN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10±269(stat.)±680(syst.)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and </a:t>
                </a:r>
                <a:r>
                  <a:rPr lang="en-US" altLang="zh-CN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105±48(stat.)±38(syst.)</a:t>
                </a:r>
              </a:p>
              <a:p>
                <a:r>
                  <a:rPr lang="en-US" altLang="zh-CN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90% CL lower limits on the half-life</a:t>
                </a:r>
                <a:r>
                  <a:rPr lang="zh-CN" altLang="en-US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&gt;2.8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sz="2400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400" dirty="0">
                    <a:solidFill>
                      <a:srgbClr val="FFFF00"/>
                    </a:solidFill>
                  </a:rPr>
                  <a:t> 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A833B2E-EE96-F38F-C0FF-FCAB2AD9B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4" y="674616"/>
                <a:ext cx="11460480" cy="2333351"/>
              </a:xfrm>
              <a:prstGeom prst="rect">
                <a:avLst/>
              </a:prstGeom>
              <a:blipFill>
                <a:blip r:embed="rId3"/>
                <a:stretch>
                  <a:fillRect l="-691" t="-4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1CB0F3D-683E-0792-E832-1BC56E166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1" y="2290114"/>
            <a:ext cx="5554516" cy="35140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BFAF36-3F31-A981-DF54-E9776AB6555B}"/>
              </a:ext>
            </a:extLst>
          </p:cNvPr>
          <p:cNvSpPr txBox="1"/>
          <p:nvPr/>
        </p:nvSpPr>
        <p:spPr>
          <a:xfrm>
            <a:off x="3852161" y="59355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PandaX</a:t>
            </a:r>
            <a:r>
              <a:rPr kumimoji="1" lang="en-US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kumimoji="1" lang="en-US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132 (2024) 15, 152502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F5758EA-F6CE-64FF-ADA1-6668AE024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562" y="2290114"/>
            <a:ext cx="5220211" cy="35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DC181-1DB5-9CB4-3C06-DB0957E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Systematic uncertainties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2B50DC04-B363-D5A8-FC3B-A95FC1FC2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13890"/>
              </p:ext>
            </p:extLst>
          </p:nvPr>
        </p:nvGraphicFramePr>
        <p:xfrm>
          <a:off x="19620" y="2129948"/>
          <a:ext cx="6424828" cy="398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697">
                  <a:extLst>
                    <a:ext uri="{9D8B030D-6E8A-4147-A177-3AD203B41FA5}">
                      <a16:colId xmlns:a16="http://schemas.microsoft.com/office/drawing/2014/main" val="2526187619"/>
                    </a:ext>
                  </a:extLst>
                </a:gridCol>
                <a:gridCol w="1604377">
                  <a:extLst>
                    <a:ext uri="{9D8B030D-6E8A-4147-A177-3AD203B41FA5}">
                      <a16:colId xmlns:a16="http://schemas.microsoft.com/office/drawing/2014/main" val="2261112708"/>
                    </a:ext>
                  </a:extLst>
                </a:gridCol>
                <a:gridCol w="1604377">
                  <a:extLst>
                    <a:ext uri="{9D8B030D-6E8A-4147-A177-3AD203B41FA5}">
                      <a16:colId xmlns:a16="http://schemas.microsoft.com/office/drawing/2014/main" val="1530567829"/>
                    </a:ext>
                  </a:extLst>
                </a:gridCol>
                <a:gridCol w="1604377">
                  <a:extLst>
                    <a:ext uri="{9D8B030D-6E8A-4147-A177-3AD203B41FA5}">
                      <a16:colId xmlns:a16="http://schemas.microsoft.com/office/drawing/2014/main" val="1373393762"/>
                    </a:ext>
                  </a:extLst>
                </a:gridCol>
              </a:tblGrid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Sources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r>
                        <a:rPr lang="zh-CN" altLang="en-US" sz="2000" dirty="0"/>
                        <a:t>𝜈𝛽𝛽 </a:t>
                      </a:r>
                      <a:r>
                        <a:rPr lang="en-US" altLang="zh-CN" sz="2000" dirty="0"/>
                        <a:t>[counts]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r>
                        <a:rPr lang="zh-CN" altLang="en-US" sz="2000" dirty="0"/>
                        <a:t>𝜈𝛽𝛽 </a:t>
                      </a:r>
                      <a:r>
                        <a:rPr lang="en-US" altLang="zh-CN" sz="2000" dirty="0"/>
                        <a:t>[counts]</a:t>
                      </a:r>
                      <a:r>
                        <a:rPr lang="zh-CN" altLang="en-US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441643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Statistical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269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48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41947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Target mass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-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-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8698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Efficiency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119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67858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Energy resolution 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-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-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86132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Systematic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Background 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521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19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80773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Bin size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85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18713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Energy scale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410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28</a:t>
                      </a:r>
                      <a:endParaRPr lang="zh-CN" alt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99033"/>
                  </a:ext>
                </a:extLst>
              </a:tr>
              <a:tr h="41107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Total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680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38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0523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C84B-5A26-2E81-4822-477D3DD178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1A1D6-E54C-6C2A-2A34-8C6E9E2B7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3373A-DC30-DDE4-001C-A0D1D9F8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A833B2E-EE96-F38F-C0FF-FCAB2AD9B873}"/>
              </a:ext>
            </a:extLst>
          </p:cNvPr>
          <p:cNvSpPr txBox="1">
            <a:spLocks/>
          </p:cNvSpPr>
          <p:nvPr/>
        </p:nvSpPr>
        <p:spPr>
          <a:xfrm>
            <a:off x="19620" y="799203"/>
            <a:ext cx="11460480" cy="15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Contributions from 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target mass, efficiency, energy reconstruction and background are included in the likelihood function as Gaussian constraint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Contributions from bin size and energy scale of energy spectrum are evaluated independently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937E8C-845C-A537-E6B9-DB3C23B9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75" y="2118998"/>
            <a:ext cx="5503712" cy="39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PandaX-4T has extended the energy range from keV to MeV ,  the key advantages for</a:t>
                </a:r>
                <a:r>
                  <a:rPr lang="en-US" altLang="zh-CN" sz="2400" baseline="30000" dirty="0">
                    <a:solidFill>
                      <a:schemeClr val="bg1"/>
                    </a:solidFill>
                  </a:rPr>
                  <a:t> 134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Xe 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0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search: more </a:t>
                </a:r>
                <a:r>
                  <a:rPr lang="en-US" altLang="zh-CN" sz="24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Xe; much less </a:t>
                </a:r>
                <a:r>
                  <a:rPr lang="en-US" altLang="zh-CN" sz="2400" baseline="30000" dirty="0">
                    <a:solidFill>
                      <a:schemeClr val="bg1"/>
                    </a:solidFill>
                  </a:rPr>
                  <a:t>136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Xe; wider energy range</a:t>
                </a: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Limits  for </a:t>
                </a:r>
                <a:r>
                  <a:rPr lang="en-US" altLang="zh-CN" sz="24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Xe 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0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with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17.9 </a:t>
                </a:r>
                <a:r>
                  <a:rPr lang="en-US" altLang="zh-CN" sz="2400" dirty="0" err="1">
                    <a:solidFill>
                      <a:schemeClr val="bg1"/>
                    </a:solidFill>
                    <a:latin typeface="Arial" panose="020B0604020202020204" pitchFamily="34" charset="0"/>
                  </a:rPr>
                  <a:t>kg·yr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 exposure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 : </a:t>
                </a:r>
                <a:r>
                  <a:rPr lang="zh-CN" altLang="en-US" sz="2400" b="0" i="0" dirty="0"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&gt;2.8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sz="2400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at 90% CL</a:t>
                </a:r>
              </a:p>
              <a:p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The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 (0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) limit surpasses the previously reported best result by a factor of </a:t>
                </a:r>
                <a:r>
                  <a:rPr lang="en-US" altLang="zh-CN" sz="2400" b="0" i="0" dirty="0">
                    <a:solidFill>
                      <a:srgbClr val="FFFF00"/>
                    </a:solidFill>
                    <a:effectLst/>
                  </a:rPr>
                  <a:t>32 (2.7), 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highlighting the potential of large monolithic natural xenon detectors</a:t>
                </a:r>
              </a:p>
              <a:p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A discovery of </a:t>
                </a:r>
                <a:r>
                  <a:rPr lang="en-US" altLang="zh-CN" sz="2400" b="0" i="0" baseline="30000" dirty="0">
                    <a:solidFill>
                      <a:schemeClr val="bg1"/>
                    </a:solidFill>
                    <a:effectLst/>
                  </a:rPr>
                  <a:t>134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Xe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 may be within reach with PandaX-4T and future large xenon TPCs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1" t="-1584" r="-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BD4418-F213-974B-BBB6-1C7694025E4E}"/>
              </a:ext>
            </a:extLst>
          </p:cNvPr>
          <p:cNvSpPr txBox="1"/>
          <p:nvPr/>
        </p:nvSpPr>
        <p:spPr>
          <a:xfrm>
            <a:off x="3229583" y="5179979"/>
            <a:ext cx="5408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0000"/>
                </a:solidFill>
              </a:rPr>
              <a:t>Thanks</a:t>
            </a:r>
            <a:r>
              <a:rPr lang="zh-CN" altLang="en-US" sz="4400" dirty="0">
                <a:solidFill>
                  <a:srgbClr val="FF00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8788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64418-1258-7E20-26F1-ADBBCA6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43CF5-1D08-9CFE-AD8D-DB6AA3A4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770CD3-D00B-B8E4-CDDA-FC3C71A10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FB940A-6F66-D7B5-6F37-1F99A3D07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8C7543-7A5A-8DD3-63A7-2A448040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D7EA2C-7D38-58AE-9A19-EBE167CDE7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28B4C3-5EE8-36E4-C86E-3A320972B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F3455-EC54-7237-8822-D82D2A8B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BCF445-7953-ADD1-0ADC-90E32FF9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" y="1214879"/>
            <a:ext cx="4960757" cy="4528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6E264-AA4D-575A-BB63-3A18604F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66" y="1194919"/>
            <a:ext cx="6957729" cy="45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BCBE5-13DB-F267-7BAE-517FC23E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Simultaneous binned likelihood fit</a:t>
            </a:r>
            <a:r>
              <a:rPr lang="en-US" altLang="zh-CN" dirty="0"/>
              <a:t> for </a:t>
            </a:r>
            <a:r>
              <a:rPr lang="en-US" altLang="zh-CN" baseline="30000" dirty="0"/>
              <a:t>134</a:t>
            </a:r>
            <a:r>
              <a:rPr lang="en-US" altLang="zh-CN" dirty="0"/>
              <a:t>Xe 2</a:t>
            </a:r>
            <a:r>
              <a:rPr lang="zh-CN" altLang="en-US" dirty="0"/>
              <a:t>𝜈𝛽𝛽 </a:t>
            </a:r>
            <a:r>
              <a:rPr lang="en-US" altLang="zh-CN" dirty="0"/>
              <a:t>and 0</a:t>
            </a:r>
            <a:r>
              <a:rPr lang="zh-CN" altLang="en-US" dirty="0"/>
              <a:t>𝜈𝛽𝛽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378159-D246-A54F-B825-C957256F57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80AD88-F56F-4BFD-FA72-75E56449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B449A-1F68-771F-38B8-128E0E6C7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AD568F-0AEA-FBC4-D0E4-5D38B304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3" y="1937025"/>
            <a:ext cx="7302876" cy="46201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98B36-D372-3473-A576-1437D057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8" y="993144"/>
            <a:ext cx="4997688" cy="7746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7EA445-E1AB-1FA8-C0C5-0BD2A9D9F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47" y="993144"/>
            <a:ext cx="5612281" cy="7746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CE76378-A332-9D4B-5239-320A8F37DAC8}"/>
              </a:ext>
            </a:extLst>
          </p:cNvPr>
          <p:cNvSpPr txBox="1"/>
          <p:nvPr/>
        </p:nvSpPr>
        <p:spPr>
          <a:xfrm>
            <a:off x="8137475" y="2147312"/>
            <a:ext cx="3963769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The systematic uncertainties from target mass, efficiency, energy resolution and background are included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T</a:t>
            </a:r>
            <a:r>
              <a:rPr lang="en-US" altLang="zh-CN" sz="2000" b="0" i="0" dirty="0">
                <a:solidFill>
                  <a:schemeClr val="bg1"/>
                </a:solidFill>
                <a:effectLst/>
              </a:rPr>
              <a:t>he signals at the 90% CL upper limits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The background contributions of xenon isotopes except </a:t>
            </a:r>
            <a:r>
              <a:rPr lang="en-US" altLang="zh-CN" sz="2000" baseline="30000" dirty="0">
                <a:solidFill>
                  <a:schemeClr val="bg1"/>
                </a:solidFill>
              </a:rPr>
              <a:t>136</a:t>
            </a:r>
            <a:r>
              <a:rPr lang="en-US" altLang="zh-CN" sz="2000" dirty="0">
                <a:solidFill>
                  <a:schemeClr val="bg1"/>
                </a:solidFill>
              </a:rPr>
              <a:t>Xe are grouped as one curve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Neutrinos are Dirac or </a:t>
            </a:r>
            <a:r>
              <a:rPr lang="en-US" altLang="zh-CN" dirty="0" err="1"/>
              <a:t>Majorana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760" y="5226710"/>
            <a:ext cx="11691390" cy="132469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Majorana neutrino may be an important link in connecting to matter-antimatter asymmetry in our universe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zh-CN" altLang="en-US" sz="2400" dirty="0">
                <a:solidFill>
                  <a:schemeClr val="bg1"/>
                </a:solidFill>
              </a:rPr>
              <a:t>𝜈𝛽𝛽 </a:t>
            </a:r>
            <a:r>
              <a:rPr lang="en-US" altLang="zh-CN" sz="2400" dirty="0">
                <a:solidFill>
                  <a:schemeClr val="bg1"/>
                </a:solidFill>
              </a:rPr>
              <a:t>probes the nature of neutrinos:  Majorana or Dirac; Lepton number violation; Measures effective Majorana mass</a:t>
            </a: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 rotWithShape="1">
          <a:blip r:embed="rId3"/>
          <a:srcRect r="53655"/>
          <a:stretch>
            <a:fillRect/>
          </a:stretch>
        </p:blipFill>
        <p:spPr>
          <a:xfrm>
            <a:off x="2501543" y="1883890"/>
            <a:ext cx="2710700" cy="3103298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 rotWithShape="1">
          <a:blip r:embed="rId3"/>
          <a:srcRect l="50702"/>
          <a:stretch>
            <a:fillRect/>
          </a:stretch>
        </p:blipFill>
        <p:spPr>
          <a:xfrm>
            <a:off x="5250708" y="1883890"/>
            <a:ext cx="2883440" cy="3103298"/>
          </a:xfrm>
          <a:prstGeom prst="rect">
            <a:avLst/>
          </a:prstGeom>
        </p:spPr>
      </p:pic>
      <p:pic>
        <p:nvPicPr>
          <p:cNvPr id="9" name="Picture 4" descr="UZH - Physik-Institut - GER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883890"/>
            <a:ext cx="3778670" cy="31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图片搜索结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" y="1883890"/>
            <a:ext cx="2174550" cy="3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02" y="1266619"/>
            <a:ext cx="1244345" cy="3777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92645" y="1017185"/>
            <a:ext cx="5199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Double Beta Decay (2</a:t>
            </a:r>
            <a:r>
              <a:rPr lang="zh-CN" altLang="en-US" sz="2400" dirty="0">
                <a:solidFill>
                  <a:srgbClr val="FFFF00"/>
                </a:solidFill>
              </a:rPr>
              <a:t>𝜈𝛽𝛽 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</a:p>
          <a:p>
            <a:r>
              <a:rPr lang="en-US" altLang="zh-CN" sz="2400" dirty="0" err="1">
                <a:solidFill>
                  <a:srgbClr val="FFFF00"/>
                </a:solidFill>
              </a:rPr>
              <a:t>Neutrinoless</a:t>
            </a:r>
            <a:r>
              <a:rPr lang="en-US" altLang="zh-CN" sz="2400" dirty="0">
                <a:solidFill>
                  <a:srgbClr val="FFFF00"/>
                </a:solidFill>
              </a:rPr>
              <a:t> Double Beta Decay (0</a:t>
            </a:r>
            <a:r>
              <a:rPr lang="zh-CN" altLang="en-US" sz="2400" dirty="0">
                <a:solidFill>
                  <a:srgbClr val="FFFF00"/>
                </a:solidFill>
              </a:rPr>
              <a:t>𝜈𝛽𝛽 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F5BD7-D172-9D8B-602C-995428AC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Double beta decay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03B2D-8A86-96F2-21AC-B45108BF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704435"/>
            <a:ext cx="11948160" cy="1098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 : Golden channel for Majorana neutrino searches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𝜈𝛽𝛽</a:t>
            </a:r>
            <a:r>
              <a:rPr lang="en-US" altLang="zh-CN" sz="2400" dirty="0">
                <a:solidFill>
                  <a:schemeClr val="bg1"/>
                </a:solidFill>
              </a:rPr>
              <a:t> candidate </a:t>
            </a:r>
            <a:r>
              <a:rPr lang="en-US" altLang="zh-CN" sz="2400" baseline="30000" dirty="0">
                <a:solidFill>
                  <a:schemeClr val="bg1"/>
                </a:solidFill>
              </a:rPr>
              <a:t>134</a:t>
            </a:r>
            <a:r>
              <a:rPr lang="en-US" altLang="zh-CN" sz="2400" dirty="0">
                <a:solidFill>
                  <a:schemeClr val="bg1"/>
                </a:solidFill>
              </a:rPr>
              <a:t>Xe (10.4%): the next promising discoveries of 2</a:t>
            </a:r>
            <a:r>
              <a:rPr lang="zh-CN" altLang="en-US" sz="2400" dirty="0">
                <a:solidFill>
                  <a:schemeClr val="bg1"/>
                </a:solidFill>
              </a:rPr>
              <a:t>𝜈𝛽𝛽 </a:t>
            </a:r>
          </a:p>
          <a:p>
            <a:pPr>
              <a:lnSpc>
                <a:spcPct val="100000"/>
              </a:lnSpc>
            </a:pP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95D3D4-2B21-D2D0-E9DF-02475428FD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381EFD-6DBD-BD3B-B5EF-CA98E8BDA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59FAAF0D-B5C8-0A31-8EC4-99FB61D9B4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3632183"/>
                  </p:ext>
                </p:extLst>
              </p:nvPr>
            </p:nvGraphicFramePr>
            <p:xfrm>
              <a:off x="243840" y="1735717"/>
              <a:ext cx="6686348" cy="5076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6780">
                      <a:extLst>
                        <a:ext uri="{9D8B030D-6E8A-4147-A177-3AD203B41FA5}">
                          <a16:colId xmlns:a16="http://schemas.microsoft.com/office/drawing/2014/main" val="999171842"/>
                        </a:ext>
                      </a:extLst>
                    </a:gridCol>
                    <a:gridCol w="2321503">
                      <a:extLst>
                        <a:ext uri="{9D8B030D-6E8A-4147-A177-3AD203B41FA5}">
                          <a16:colId xmlns:a16="http://schemas.microsoft.com/office/drawing/2014/main" val="1048948647"/>
                        </a:ext>
                      </a:extLst>
                    </a:gridCol>
                    <a:gridCol w="1538209">
                      <a:extLst>
                        <a:ext uri="{9D8B030D-6E8A-4147-A177-3AD203B41FA5}">
                          <a16:colId xmlns:a16="http://schemas.microsoft.com/office/drawing/2014/main" val="2005239315"/>
                        </a:ext>
                      </a:extLst>
                    </a:gridCol>
                    <a:gridCol w="1929856">
                      <a:extLst>
                        <a:ext uri="{9D8B030D-6E8A-4147-A177-3AD203B41FA5}">
                          <a16:colId xmlns:a16="http://schemas.microsoft.com/office/drawing/2014/main" val="193850243"/>
                        </a:ext>
                      </a:extLst>
                    </a:gridCol>
                  </a:tblGrid>
                  <a:tr h="443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Isotope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Natural abundance[%]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𝜷𝜷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[MeV]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b="1" i="1" smtClean="0">
                                      <a:latin typeface="Cambria Math" panose="02040503050406030204" pitchFamily="18" charset="0"/>
                                    </a:rPr>
                                    <m:t>𝝊𝜷𝜷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 err="1"/>
                            <a:t>yr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89668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30000" dirty="0"/>
                            <a:t>48</a:t>
                          </a:r>
                          <a:r>
                            <a:rPr lang="en-US" altLang="zh-CN" dirty="0"/>
                            <a:t>Ca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0.187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0037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76</a:t>
                          </a:r>
                          <a:r>
                            <a:rPr lang="en-US" altLang="zh-CN" dirty="0"/>
                            <a:t>Ge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2.04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1.5×10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6222282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82</a:t>
                          </a:r>
                          <a:r>
                            <a:rPr lang="en-US" altLang="zh-CN" dirty="0"/>
                            <a:t>Se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0.9×10</a:t>
                          </a:r>
                          <a:r>
                            <a:rPr lang="en-US" altLang="zh-CN" baseline="30000" dirty="0"/>
                            <a:t>20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94031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96</a:t>
                          </a:r>
                          <a:r>
                            <a:rPr lang="en-US" altLang="zh-CN" dirty="0"/>
                            <a:t>Zr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2.0×10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4355094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100</a:t>
                          </a:r>
                          <a:r>
                            <a:rPr lang="en-US" altLang="zh-CN" dirty="0"/>
                            <a:t>Mo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7.1×10</a:t>
                          </a:r>
                          <a:r>
                            <a:rPr lang="en-US" altLang="zh-CN" baseline="30000" dirty="0"/>
                            <a:t>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03834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116</a:t>
                          </a:r>
                          <a:r>
                            <a:rPr lang="en-US" altLang="zh-CN" dirty="0"/>
                            <a:t>Cd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3.0×10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638806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130</a:t>
                          </a:r>
                          <a:r>
                            <a:rPr lang="en-US" altLang="zh-CN" dirty="0"/>
                            <a:t>Te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34.1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0.9×10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26278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136</a:t>
                          </a:r>
                          <a:r>
                            <a:rPr lang="en-US" altLang="zh-CN" dirty="0"/>
                            <a:t>Xe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2.2×10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9129795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150</a:t>
                          </a:r>
                          <a:r>
                            <a:rPr lang="en-US" altLang="zh-CN" dirty="0"/>
                            <a:t>Nd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7.8×10</a:t>
                          </a:r>
                          <a:r>
                            <a:rPr lang="en-US" altLang="zh-CN" baseline="30000" dirty="0"/>
                            <a:t>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515481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124</a:t>
                          </a:r>
                          <a:r>
                            <a:rPr lang="en-US" altLang="zh-CN" dirty="0"/>
                            <a:t>Xe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2.86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1.1×10</a:t>
                          </a:r>
                          <a:r>
                            <a:rPr lang="en-US" altLang="zh-CN" baseline="30000" dirty="0"/>
                            <a:t>22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176232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>
                              <a:solidFill>
                                <a:srgbClr val="FF0000"/>
                              </a:solidFill>
                            </a:rPr>
                            <a:t>134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Xe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10.4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~10</a:t>
                          </a:r>
                          <a:r>
                            <a:rPr lang="en-US" altLang="zh-CN" baseline="30000" dirty="0"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775878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128</a:t>
                          </a:r>
                          <a:r>
                            <a:rPr lang="en-US" altLang="zh-CN" dirty="0"/>
                            <a:t>Te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31.7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0.87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~10</a:t>
                          </a:r>
                          <a:r>
                            <a:rPr lang="en-US" altLang="zh-CN" baseline="30000" dirty="0"/>
                            <a:t>24</a:t>
                          </a:r>
                          <a:endParaRPr lang="zh-CN" alt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586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59FAAF0D-B5C8-0A31-8EC4-99FB61D9B4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3632183"/>
                  </p:ext>
                </p:extLst>
              </p:nvPr>
            </p:nvGraphicFramePr>
            <p:xfrm>
              <a:off x="243840" y="1735717"/>
              <a:ext cx="6686348" cy="5076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6780">
                      <a:extLst>
                        <a:ext uri="{9D8B030D-6E8A-4147-A177-3AD203B41FA5}">
                          <a16:colId xmlns:a16="http://schemas.microsoft.com/office/drawing/2014/main" val="999171842"/>
                        </a:ext>
                      </a:extLst>
                    </a:gridCol>
                    <a:gridCol w="2321503">
                      <a:extLst>
                        <a:ext uri="{9D8B030D-6E8A-4147-A177-3AD203B41FA5}">
                          <a16:colId xmlns:a16="http://schemas.microsoft.com/office/drawing/2014/main" val="1048948647"/>
                        </a:ext>
                      </a:extLst>
                    </a:gridCol>
                    <a:gridCol w="1538209">
                      <a:extLst>
                        <a:ext uri="{9D8B030D-6E8A-4147-A177-3AD203B41FA5}">
                          <a16:colId xmlns:a16="http://schemas.microsoft.com/office/drawing/2014/main" val="2005239315"/>
                        </a:ext>
                      </a:extLst>
                    </a:gridCol>
                    <a:gridCol w="1929856">
                      <a:extLst>
                        <a:ext uri="{9D8B030D-6E8A-4147-A177-3AD203B41FA5}">
                          <a16:colId xmlns:a16="http://schemas.microsoft.com/office/drawing/2014/main" val="193850243"/>
                        </a:ext>
                      </a:extLst>
                    </a:gridCol>
                  </a:tblGrid>
                  <a:tr h="471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Isotope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Natural abundance[%]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10317" t="-6494" r="-127778" b="-9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6688" t="-6494" r="-1577" b="-998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89668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30000" dirty="0"/>
                            <a:t>48</a:t>
                          </a:r>
                          <a:r>
                            <a:rPr lang="en-US" altLang="zh-CN" dirty="0"/>
                            <a:t>Ca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0.187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0037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76</a:t>
                          </a:r>
                          <a:r>
                            <a:rPr lang="en-US" altLang="zh-CN" dirty="0"/>
                            <a:t>Ge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2.04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1.5×10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6222282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82</a:t>
                          </a:r>
                          <a:r>
                            <a:rPr lang="en-US" altLang="zh-CN" dirty="0"/>
                            <a:t>Se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0.9×10</a:t>
                          </a:r>
                          <a:r>
                            <a:rPr lang="en-US" altLang="zh-CN" baseline="30000" dirty="0"/>
                            <a:t>20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94031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96</a:t>
                          </a:r>
                          <a:r>
                            <a:rPr lang="en-US" altLang="zh-CN" dirty="0"/>
                            <a:t>Zr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2.0×10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4355094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100</a:t>
                          </a:r>
                          <a:r>
                            <a:rPr lang="en-US" altLang="zh-CN" dirty="0"/>
                            <a:t>Mo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7.1×10</a:t>
                          </a:r>
                          <a:r>
                            <a:rPr lang="en-US" altLang="zh-CN" baseline="30000" dirty="0"/>
                            <a:t>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03834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116</a:t>
                          </a:r>
                          <a:r>
                            <a:rPr lang="en-US" altLang="zh-CN" dirty="0"/>
                            <a:t>Cd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3.0×10</a:t>
                          </a:r>
                          <a:r>
                            <a:rPr lang="en-US" altLang="zh-CN" baseline="30000" dirty="0"/>
                            <a:t>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638806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130</a:t>
                          </a:r>
                          <a:r>
                            <a:rPr lang="en-US" altLang="zh-CN" dirty="0"/>
                            <a:t>Te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34.1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0.9×10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262786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136</a:t>
                          </a:r>
                          <a:r>
                            <a:rPr lang="en-US" altLang="zh-CN" dirty="0"/>
                            <a:t>Xe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2.2×10</a:t>
                          </a:r>
                          <a:r>
                            <a:rPr lang="en-US" altLang="zh-CN" baseline="30000" dirty="0"/>
                            <a:t>21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9129795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150</a:t>
                          </a:r>
                          <a:r>
                            <a:rPr lang="en-US" altLang="zh-CN" dirty="0"/>
                            <a:t>Nd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3.37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7.8×10</a:t>
                          </a:r>
                          <a:r>
                            <a:rPr lang="en-US" altLang="zh-CN" baseline="30000" dirty="0"/>
                            <a:t>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515481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124</a:t>
                          </a:r>
                          <a:r>
                            <a:rPr lang="en-US" altLang="zh-CN" dirty="0"/>
                            <a:t>Xe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2.86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1.1×10</a:t>
                          </a:r>
                          <a:r>
                            <a:rPr lang="en-US" altLang="zh-CN" baseline="30000" dirty="0"/>
                            <a:t>22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176232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>
                              <a:solidFill>
                                <a:srgbClr val="FF0000"/>
                              </a:solidFill>
                            </a:rPr>
                            <a:t>134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Xe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10.4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0.83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~10</a:t>
                          </a:r>
                          <a:r>
                            <a:rPr lang="en-US" altLang="zh-CN" baseline="30000" dirty="0"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775878"/>
                      </a:ext>
                    </a:extLst>
                  </a:tr>
                  <a:tr h="383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30000" dirty="0"/>
                            <a:t>128</a:t>
                          </a:r>
                          <a:r>
                            <a:rPr lang="en-US" altLang="zh-CN" dirty="0"/>
                            <a:t>Te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31.7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0.87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~10</a:t>
                          </a:r>
                          <a:r>
                            <a:rPr lang="en-US" altLang="zh-CN" baseline="30000" dirty="0"/>
                            <a:t>24</a:t>
                          </a:r>
                          <a:endParaRPr lang="zh-CN" alt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586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49A53864-6448-C54F-B0C6-1B5E85498AA6}"/>
              </a:ext>
            </a:extLst>
          </p:cNvPr>
          <p:cNvSpPr/>
          <p:nvPr/>
        </p:nvSpPr>
        <p:spPr>
          <a:xfrm>
            <a:off x="6969211" y="6133741"/>
            <a:ext cx="267783" cy="623944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770D9F-E566-265E-E466-464B3C38FEE2}"/>
              </a:ext>
            </a:extLst>
          </p:cNvPr>
          <p:cNvSpPr txBox="1"/>
          <p:nvPr/>
        </p:nvSpPr>
        <p:spPr>
          <a:xfrm>
            <a:off x="7314346" y="6073712"/>
            <a:ext cx="2457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 next promising discoveries of </a:t>
            </a:r>
            <a:r>
              <a:rPr lang="en-US" altLang="zh-CN" sz="1800" dirty="0">
                <a:solidFill>
                  <a:srgbClr val="FFFF00"/>
                </a:solidFill>
              </a:rPr>
              <a:t>2</a:t>
            </a:r>
            <a:r>
              <a:rPr lang="zh-CN" altLang="en-US" sz="1800" dirty="0">
                <a:solidFill>
                  <a:srgbClr val="FFFF00"/>
                </a:solidFill>
              </a:rPr>
              <a:t>𝜈𝛽𝛽</a:t>
            </a:r>
            <a:r>
              <a:rPr lang="en-US" altLang="zh-CN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2" name="Picture 6" descr="Physics - Probing Majorana Neutrinos">
            <a:extLst>
              <a:ext uri="{FF2B5EF4-FFF2-40B4-BE49-F238E27FC236}">
                <a16:creationId xmlns:a16="http://schemas.microsoft.com/office/drawing/2014/main" id="{DF52D433-6A42-1B0B-884E-1451D002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02" y="2419010"/>
            <a:ext cx="3963283" cy="18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C1B946A-EBB7-4044-EB23-D22A9971697E}"/>
                  </a:ext>
                </a:extLst>
              </p:cNvPr>
              <p:cNvSpPr txBox="1"/>
              <p:nvPr/>
            </p:nvSpPr>
            <p:spPr>
              <a:xfrm>
                <a:off x="7874219" y="1998242"/>
                <a:ext cx="3505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136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Xe</m:t>
                      </m:r>
                      <m: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136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kumimoji="1"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+?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C1B946A-EBB7-4044-EB23-D22A99716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219" y="1998242"/>
                <a:ext cx="3505190" cy="369332"/>
              </a:xfrm>
              <a:prstGeom prst="rect">
                <a:avLst/>
              </a:prstGeom>
              <a:blipFill>
                <a:blip r:embed="rId5"/>
                <a:stretch>
                  <a:fillRect r="-69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Atomic Weight of Xenon | Commission on Isotopic Abundances and Atomic  Weights">
            <a:extLst>
              <a:ext uri="{FF2B5EF4-FFF2-40B4-BE49-F238E27FC236}">
                <a16:creationId xmlns:a16="http://schemas.microsoft.com/office/drawing/2014/main" id="{18D16616-58E2-AD0B-AA79-25CCB9F1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48" y="4456949"/>
            <a:ext cx="1903561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7FC7D7D-87BE-8903-4220-F120E746A15E}"/>
              </a:ext>
            </a:extLst>
          </p:cNvPr>
          <p:cNvSpPr/>
          <p:nvPr/>
        </p:nvSpPr>
        <p:spPr>
          <a:xfrm>
            <a:off x="298947" y="4868769"/>
            <a:ext cx="6283291" cy="394636"/>
          </a:xfrm>
          <a:prstGeom prst="rect">
            <a:avLst/>
          </a:prstGeom>
          <a:noFill/>
          <a:ln>
            <a:solidFill>
              <a:srgbClr val="FF26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C82A1E53-80C7-8E57-9D92-5EF599240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</p:spPr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1E925-98D7-BCAC-8770-BCC1F14A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/>
              <a:t>134</a:t>
            </a:r>
            <a:r>
              <a:rPr lang="en-US" altLang="zh-CN" dirty="0"/>
              <a:t>Xe 2</a:t>
            </a:r>
            <a:r>
              <a:rPr lang="zh-CN" altLang="en-US" dirty="0"/>
              <a:t>𝜈𝛽𝛽 </a:t>
            </a:r>
            <a:r>
              <a:rPr lang="en-US" altLang="zh-CN" dirty="0"/>
              <a:t>and 0</a:t>
            </a:r>
            <a:r>
              <a:rPr lang="zh-CN" altLang="en-US" dirty="0"/>
              <a:t>𝜈𝛽𝛽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D728AB-FAB2-34A8-0608-C069EE65A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60" y="1046747"/>
                <a:ext cx="7304442" cy="53901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Double beta decay of </a:t>
                </a:r>
                <a:r>
                  <a:rPr lang="en-US" altLang="zh-CN" sz="26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Xe into </a:t>
                </a:r>
                <a:r>
                  <a:rPr lang="en-US" altLang="zh-CN" sz="26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Ba:</a:t>
                </a:r>
              </a:p>
              <a:p>
                <a:endParaRPr lang="en-US" altLang="zh-CN" sz="2600" dirty="0">
                  <a:solidFill>
                    <a:schemeClr val="bg1"/>
                  </a:solidFill>
                </a:endParaRPr>
              </a:p>
              <a:p>
                <a:endParaRPr lang="en-US" altLang="zh-CN" sz="2600" dirty="0">
                  <a:solidFill>
                    <a:schemeClr val="bg1"/>
                  </a:solidFill>
                </a:endParaRPr>
              </a:p>
              <a:p>
                <a:endParaRPr lang="en-US" altLang="zh-CN" sz="2600" dirty="0">
                  <a:solidFill>
                    <a:schemeClr val="bg1"/>
                  </a:solidFill>
                </a:endParaRPr>
              </a:p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Q-value is 825.8±0.9 keV</a:t>
                </a:r>
              </a:p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Half-life from  theoretical predictions: </a:t>
                </a:r>
                <a:r>
                  <a:rPr lang="en-US" altLang="zh-CN" sz="2600" dirty="0">
                    <a:solidFill>
                      <a:srgbClr val="FFFF00"/>
                    </a:solidFill>
                  </a:rPr>
                  <a:t>~10</a:t>
                </a:r>
                <a:r>
                  <a:rPr lang="en-US" altLang="zh-CN" sz="2600" baseline="30000" dirty="0">
                    <a:solidFill>
                      <a:srgbClr val="FFFF00"/>
                    </a:solidFill>
                  </a:rPr>
                  <a:t>24</a:t>
                </a:r>
                <a:r>
                  <a:rPr lang="en-US" altLang="zh-CN" sz="26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zh-CN" sz="2600" dirty="0" err="1">
                    <a:solidFill>
                      <a:srgbClr val="FFFF00"/>
                    </a:solidFill>
                  </a:rPr>
                  <a:t>yr</a:t>
                </a:r>
                <a:endParaRPr lang="en-US" altLang="zh-CN" sz="2600" dirty="0">
                  <a:solidFill>
                    <a:srgbClr val="FFFF00"/>
                  </a:solidFill>
                </a:endParaRPr>
              </a:p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Best experiment limits from EXO-200 with 29.6 kg∙</a:t>
                </a:r>
                <a:r>
                  <a:rPr lang="zh-CN" altLang="en-US" sz="2600" dirty="0">
                    <a:solidFill>
                      <a:schemeClr val="bg1"/>
                    </a:solidFill>
                  </a:rPr>
                  <a:t>𝑦𝑟 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data of </a:t>
                </a:r>
                <a:r>
                  <a:rPr lang="en-US" altLang="zh-CN" sz="26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Xe 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&gt;8.7</m:t>
                    </m:r>
                    <m:r>
                      <a:rPr lang="en-US" altLang="zh-CN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200" i="1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altLang="zh-CN" sz="22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200" dirty="0">
                    <a:solidFill>
                      <a:srgbClr val="FFFF00"/>
                    </a:solidFill>
                  </a:rPr>
                  <a:t> at 90% CL</a:t>
                </a:r>
                <a:endParaRPr lang="en-US" altLang="zh-CN" sz="220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1.1</m:t>
                    </m:r>
                    <m:r>
                      <a:rPr lang="en-US" altLang="zh-CN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200" i="1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2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sz="2200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200" dirty="0">
                    <a:solidFill>
                      <a:srgbClr val="FFFF00"/>
                    </a:solidFill>
                  </a:rPr>
                  <a:t> at 90% CL</a:t>
                </a:r>
              </a:p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Isotopic composition in EXO-200 : 80.7% </a:t>
                </a:r>
                <a:r>
                  <a:rPr lang="en-US" altLang="zh-CN" sz="2600" baseline="30000" dirty="0">
                    <a:solidFill>
                      <a:schemeClr val="bg1"/>
                    </a:solidFill>
                  </a:rPr>
                  <a:t>136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 Xe and 19.1% </a:t>
                </a:r>
                <a:r>
                  <a:rPr lang="en-US" altLang="zh-CN" sz="2600" baseline="30000" dirty="0">
                    <a:solidFill>
                      <a:schemeClr val="bg1"/>
                    </a:solidFill>
                  </a:rPr>
                  <a:t>134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Xe</a:t>
                </a:r>
              </a:p>
              <a:p>
                <a:r>
                  <a:rPr lang="en-US" altLang="zh-CN" sz="2600" dirty="0">
                    <a:solidFill>
                      <a:schemeClr val="bg1"/>
                    </a:solidFill>
                  </a:rPr>
                  <a:t>Energy spectrum: ROI between 460 keV and 740 keV for 2</a:t>
                </a:r>
                <a:r>
                  <a:rPr lang="zh-CN" altLang="en-US" sz="2600" dirty="0">
                    <a:solidFill>
                      <a:schemeClr val="bg1"/>
                    </a:solidFill>
                  </a:rPr>
                  <a:t>𝜈𝛽𝛽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, energy resolution </a:t>
                </a:r>
                <a:r>
                  <a:rPr lang="zh-CN" altLang="en-US" sz="2600" dirty="0">
                    <a:solidFill>
                      <a:schemeClr val="bg1"/>
                    </a:solidFill>
                  </a:rPr>
                  <a:t>𝜎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/</a:t>
                </a:r>
                <a:r>
                  <a:rPr lang="zh-CN" altLang="en-US" sz="2600" dirty="0">
                    <a:solidFill>
                      <a:schemeClr val="bg1"/>
                    </a:solidFill>
                  </a:rPr>
                  <a:t>𝐸</a:t>
                </a:r>
                <a:r>
                  <a:rPr lang="en-US" altLang="zh-CN" sz="2600" dirty="0">
                    <a:solidFill>
                      <a:schemeClr val="bg1"/>
                    </a:solidFill>
                  </a:rPr>
                  <a:t>=3.56% @825.8 </a:t>
                </a:r>
                <a:r>
                  <a:rPr lang="zh-CN" altLang="en-US" sz="2600" dirty="0">
                    <a:solidFill>
                      <a:schemeClr val="bg1"/>
                    </a:solidFill>
                  </a:rPr>
                  <a:t>𝑘𝑒𝑉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D728AB-FAB2-34A8-0608-C069EE65A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046747"/>
                <a:ext cx="7304442" cy="5390148"/>
              </a:xfrm>
              <a:blipFill>
                <a:blip r:embed="rId3"/>
                <a:stretch>
                  <a:fillRect l="-1085" t="-2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1DF68B-3310-B271-B344-DDFC4489B6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9E88F-B1C3-DCF4-6CD2-1DCC25043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59D71-FF29-AA18-05FA-9663DF296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C5B567-6763-FA6E-82F8-FCDA98231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23" y="1600408"/>
            <a:ext cx="4334899" cy="5787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BDEAE3A-FA67-4566-BA5C-AE2AFF32A1C7}"/>
              </a:ext>
            </a:extLst>
          </p:cNvPr>
          <p:cNvSpPr/>
          <p:nvPr/>
        </p:nvSpPr>
        <p:spPr>
          <a:xfrm>
            <a:off x="7325958" y="467391"/>
            <a:ext cx="4643533" cy="2463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4EC6F29-6859-D851-5D2B-98EB5F898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84" y="651477"/>
            <a:ext cx="3200495" cy="219835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4927A7E-DF5E-C8FB-82CA-10913A09BB52}"/>
              </a:ext>
            </a:extLst>
          </p:cNvPr>
          <p:cNvSpPr/>
          <p:nvPr/>
        </p:nvSpPr>
        <p:spPr>
          <a:xfrm>
            <a:off x="7910185" y="651477"/>
            <a:ext cx="1027486" cy="328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aseline="30000" dirty="0">
                <a:solidFill>
                  <a:schemeClr val="tx1"/>
                </a:solidFill>
              </a:rPr>
              <a:t>134</a:t>
            </a:r>
            <a:r>
              <a:rPr lang="en-US" altLang="zh-CN" dirty="0">
                <a:solidFill>
                  <a:schemeClr val="tx1"/>
                </a:solidFill>
              </a:rPr>
              <a:t>Xe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4B193F-0486-83D1-48F6-4D0B026AB101}"/>
              </a:ext>
            </a:extLst>
          </p:cNvPr>
          <p:cNvSpPr/>
          <p:nvPr/>
        </p:nvSpPr>
        <p:spPr>
          <a:xfrm>
            <a:off x="9643916" y="651477"/>
            <a:ext cx="1027486" cy="328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aseline="30000" dirty="0">
                <a:solidFill>
                  <a:schemeClr val="tx1"/>
                </a:solidFill>
              </a:rPr>
              <a:t>134</a:t>
            </a:r>
            <a:r>
              <a:rPr lang="en-US" altLang="zh-CN" dirty="0">
                <a:solidFill>
                  <a:schemeClr val="tx1"/>
                </a:solidFill>
              </a:rPr>
              <a:t>Ba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E050D7-BCAC-E516-2EE3-7D54B8772B26}"/>
              </a:ext>
            </a:extLst>
          </p:cNvPr>
          <p:cNvSpPr/>
          <p:nvPr/>
        </p:nvSpPr>
        <p:spPr>
          <a:xfrm>
            <a:off x="10172964" y="2521083"/>
            <a:ext cx="1796527" cy="328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E</a:t>
            </a:r>
            <a:r>
              <a:rPr lang="en-US" altLang="zh-CN" baseline="-25000" dirty="0" err="1">
                <a:solidFill>
                  <a:schemeClr val="tx1"/>
                </a:solidFill>
              </a:rPr>
              <a:t>max</a:t>
            </a:r>
            <a:r>
              <a:rPr lang="en-US" altLang="zh-CN" dirty="0">
                <a:solidFill>
                  <a:schemeClr val="tx1"/>
                </a:solidFill>
              </a:rPr>
              <a:t>=825.8 </a:t>
            </a:r>
            <a:r>
              <a:rPr lang="en-US" altLang="zh-CN" dirty="0" err="1">
                <a:solidFill>
                  <a:schemeClr val="tx1"/>
                </a:solidFill>
              </a:rPr>
              <a:t>keV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11AE3BB-E151-2FC4-9C26-E9A28C05F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283" y="3199596"/>
            <a:ext cx="4568717" cy="283066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FF4EC6-D872-3819-8535-F40FF843B2BD}"/>
              </a:ext>
            </a:extLst>
          </p:cNvPr>
          <p:cNvSpPr txBox="1"/>
          <p:nvPr/>
        </p:nvSpPr>
        <p:spPr>
          <a:xfrm>
            <a:off x="8597350" y="6111320"/>
            <a:ext cx="312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 err="1">
                <a:solidFill>
                  <a:srgbClr val="FFFF00"/>
                </a:solidFill>
                <a:effectLst/>
                <a:latin typeface="-apple-system"/>
              </a:rPr>
              <a:t>Phys.Rev.D</a:t>
            </a:r>
            <a:r>
              <a:rPr lang="en-US" altLang="zh-CN" b="0" i="0" dirty="0">
                <a:solidFill>
                  <a:srgbClr val="FFFF00"/>
                </a:solidFill>
                <a:effectLst/>
                <a:latin typeface="-apple-system"/>
              </a:rPr>
              <a:t> 96 (2017) 9, 092001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ADCCB-387B-0789-4CB7-0A1437CC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0"/>
            <a:ext cx="11460480" cy="717885"/>
          </a:xfrm>
        </p:spPr>
        <p:txBody>
          <a:bodyPr/>
          <a:lstStyle/>
          <a:p>
            <a:r>
              <a:rPr kumimoji="1" lang="en-US" altLang="zh-CN" sz="2800" dirty="0"/>
              <a:t>PandaX-4T experiment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A1AC9B-F3DF-ABA5-8295-255DC58122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18C70-85C7-D36E-EBA2-3C77E5631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组合 5">
            <a:extLst>
              <a:ext uri="{FF2B5EF4-FFF2-40B4-BE49-F238E27FC236}">
                <a16:creationId xmlns:a16="http://schemas.microsoft.com/office/drawing/2014/main" id="{FB49CFD0-B318-0A5D-DD88-ED8ACFB90C73}"/>
              </a:ext>
            </a:extLst>
          </p:cNvPr>
          <p:cNvGrpSpPr/>
          <p:nvPr/>
        </p:nvGrpSpPr>
        <p:grpSpPr>
          <a:xfrm>
            <a:off x="53581" y="1046747"/>
            <a:ext cx="7695717" cy="5390821"/>
            <a:chOff x="0" y="1054803"/>
            <a:chExt cx="7707465" cy="5483005"/>
          </a:xfrm>
        </p:grpSpPr>
        <p:pic>
          <p:nvPicPr>
            <p:cNvPr id="8" name="Picture 2" descr="https://docimg9.docs.qq.com/image/JV2Eavi98NiTNvVlXhZFVQ?w=2429&amp;h=1822&amp;_type=jpeg">
              <a:extLst>
                <a:ext uri="{FF2B5EF4-FFF2-40B4-BE49-F238E27FC236}">
                  <a16:creationId xmlns:a16="http://schemas.microsoft.com/office/drawing/2014/main" id="{0AF8781F-B109-8940-E7FB-02A6C9409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774" r="25"/>
            <a:stretch/>
          </p:blipFill>
          <p:spPr bwMode="auto">
            <a:xfrm>
              <a:off x="0" y="1054803"/>
              <a:ext cx="7707465" cy="5483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</p:pic>
        <p:sp>
          <p:nvSpPr>
            <p:cNvPr id="10" name="矩形 8">
              <a:extLst>
                <a:ext uri="{FF2B5EF4-FFF2-40B4-BE49-F238E27FC236}">
                  <a16:creationId xmlns:a16="http://schemas.microsoft.com/office/drawing/2014/main" id="{F04EE6E3-F692-1EFB-747F-A271709C1B7D}"/>
                </a:ext>
              </a:extLst>
            </p:cNvPr>
            <p:cNvSpPr/>
            <p:nvPr/>
          </p:nvSpPr>
          <p:spPr>
            <a:xfrm>
              <a:off x="0" y="3037987"/>
              <a:ext cx="2247900" cy="796048"/>
            </a:xfrm>
            <a:prstGeom prst="rect">
              <a:avLst/>
            </a:prstGeom>
            <a:solidFill>
              <a:srgbClr val="232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Majorana neutrino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&gt; 2 MeV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9">
              <a:extLst>
                <a:ext uri="{FF2B5EF4-FFF2-40B4-BE49-F238E27FC236}">
                  <a16:creationId xmlns:a16="http://schemas.microsoft.com/office/drawing/2014/main" id="{365E5E88-D80A-72B2-CB94-E9577AA5F45A}"/>
                </a:ext>
              </a:extLst>
            </p:cNvPr>
            <p:cNvSpPr/>
            <p:nvPr/>
          </p:nvSpPr>
          <p:spPr>
            <a:xfrm>
              <a:off x="2448703" y="1120200"/>
              <a:ext cx="2247900" cy="796048"/>
            </a:xfrm>
            <a:prstGeom prst="rect">
              <a:avLst/>
            </a:prstGeom>
            <a:solidFill>
              <a:srgbClr val="232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Dark Matter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 keV – 10 keV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0">
              <a:extLst>
                <a:ext uri="{FF2B5EF4-FFF2-40B4-BE49-F238E27FC236}">
                  <a16:creationId xmlns:a16="http://schemas.microsoft.com/office/drawing/2014/main" id="{89ED569C-AEE2-E3F5-675B-3EA6B450A37F}"/>
                </a:ext>
              </a:extLst>
            </p:cNvPr>
            <p:cNvSpPr/>
            <p:nvPr/>
          </p:nvSpPr>
          <p:spPr>
            <a:xfrm>
              <a:off x="0" y="5910911"/>
              <a:ext cx="4057096" cy="626897"/>
            </a:xfrm>
            <a:prstGeom prst="rect">
              <a:avLst/>
            </a:prstGeom>
            <a:solidFill>
              <a:srgbClr val="232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Astrophysics neutrino &lt; 300 keV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2F8FC7AB-8316-3B7F-A072-BEB0D1390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358769" y="1981645"/>
              <a:ext cx="1537481" cy="161187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</p:pic>
      </p:grpSp>
      <p:sp>
        <p:nvSpPr>
          <p:cNvPr id="14" name="页脚占位符 4">
            <a:extLst>
              <a:ext uri="{FF2B5EF4-FFF2-40B4-BE49-F238E27FC236}">
                <a16:creationId xmlns:a16="http://schemas.microsoft.com/office/drawing/2014/main" id="{32D62AD9-69AA-C777-07BD-80A0B7A9F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</p:spPr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541E76ED-2F7C-846A-A0EB-D7B95A6A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636" y="1212824"/>
            <a:ext cx="4315484" cy="5224744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Third generation of the </a:t>
            </a:r>
            <a:r>
              <a:rPr lang="en-US" altLang="zh-CN" sz="2400" dirty="0" err="1">
                <a:solidFill>
                  <a:schemeClr val="bg1"/>
                </a:solidFill>
              </a:rPr>
              <a:t>PandaX</a:t>
            </a:r>
            <a:r>
              <a:rPr lang="en-US" altLang="zh-CN" sz="2400" dirty="0">
                <a:solidFill>
                  <a:schemeClr val="bg1"/>
                </a:solidFill>
              </a:rPr>
              <a:t> experiments located at CJPL-II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Dual-phase </a:t>
            </a:r>
            <a:r>
              <a:rPr lang="en-US" altLang="zh-CN" sz="2400" dirty="0" err="1">
                <a:solidFill>
                  <a:schemeClr val="bg1"/>
                </a:solidFill>
              </a:rPr>
              <a:t>Xe</a:t>
            </a:r>
            <a:r>
              <a:rPr lang="en-US" altLang="zh-CN" sz="2400" dirty="0">
                <a:solidFill>
                  <a:schemeClr val="bg1"/>
                </a:solidFill>
              </a:rPr>
              <a:t> TPC: 1.2 m (D) ×1.2 m (H)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Sensitive volume: 3.7 ton </a:t>
            </a:r>
            <a:r>
              <a:rPr lang="en-US" altLang="zh-CN" sz="2400" dirty="0" err="1">
                <a:solidFill>
                  <a:schemeClr val="bg1"/>
                </a:solidFill>
              </a:rPr>
              <a:t>LXe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Total volume: 5.6 ton </a:t>
            </a:r>
            <a:r>
              <a:rPr lang="en-US" altLang="zh-CN" sz="2400" dirty="0" err="1">
                <a:solidFill>
                  <a:schemeClr val="bg1"/>
                </a:solidFill>
              </a:rPr>
              <a:t>LXe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3-inch PMTs: 169 top / 199 bottom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Water shielding: 10 m (D) ×13 m (H)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Data taking: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</a:rPr>
              <a:t>Commissioning Run0 : ~95 days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</a:rPr>
              <a:t>Physics Run1: ~164 days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E6DA0F-1D4A-A586-C936-7D1E90D841F3}"/>
              </a:ext>
            </a:extLst>
          </p:cNvPr>
          <p:cNvSpPr txBox="1"/>
          <p:nvPr/>
        </p:nvSpPr>
        <p:spPr>
          <a:xfrm>
            <a:off x="2435215" y="1893709"/>
            <a:ext cx="1645838" cy="17319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436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PandaX</a:t>
            </a:r>
            <a:r>
              <a:rPr lang="en-US" altLang="zh-CN" dirty="0"/>
              <a:t>: Dual-phase xenon TPC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12" y="778044"/>
            <a:ext cx="11192548" cy="3806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TPC: paired scintillation (S1) and ionization (S2) signals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Precise energy measurement and low energy threshold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3D position reconstruction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</a:rPr>
              <a:t>Event discrimination: nuclear recoil, electron recoil (beta/gamma) signals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123810-51D6-67C9-DD1F-3A94EA24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1" y="2471943"/>
            <a:ext cx="9098994" cy="42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2DF56-9DF5-4615-6450-5F53EF34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4" y="73969"/>
            <a:ext cx="11460480" cy="717885"/>
          </a:xfrm>
        </p:spPr>
        <p:txBody>
          <a:bodyPr/>
          <a:lstStyle/>
          <a:p>
            <a:r>
              <a:rPr lang="en-US" altLang="zh-CN" baseline="30000" dirty="0"/>
              <a:t>136</a:t>
            </a:r>
            <a:r>
              <a:rPr lang="en-US" altLang="zh-CN" dirty="0"/>
              <a:t>Xe 2</a:t>
            </a:r>
            <a:r>
              <a:rPr lang="zh-CN" altLang="en-US" dirty="0"/>
              <a:t>𝜈𝛽𝛽 </a:t>
            </a:r>
            <a:r>
              <a:rPr lang="en-US" altLang="zh-CN" dirty="0"/>
              <a:t>half-life measurement in PandaX-4T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801D3-8F8B-CB50-F10A-4653C981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49510"/>
            <a:ext cx="6736285" cy="272990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PandaX-4T has extended the energy range from keV to MeV</a:t>
            </a:r>
          </a:p>
          <a:p>
            <a:r>
              <a:rPr lang="en-US" altLang="zh-CN" sz="2000" baseline="30000" dirty="0">
                <a:solidFill>
                  <a:schemeClr val="bg1"/>
                </a:solidFill>
                <a:latin typeface="Helvetica" pitchFamily="2" charset="0"/>
              </a:rPr>
              <a:t>136</a:t>
            </a:r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Xe 2</a:t>
            </a:r>
            <a:r>
              <a:rPr lang="zh-CN" altLang="en-US" sz="2000" dirty="0">
                <a:solidFill>
                  <a:schemeClr val="bg1"/>
                </a:solidFill>
                <a:latin typeface="Helvetica" pitchFamily="2" charset="0"/>
              </a:rPr>
              <a:t>𝜈𝛽𝛽 </a:t>
            </a:r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half-life measured with </a:t>
            </a:r>
            <a:r>
              <a:rPr lang="en-US" altLang="zh-CN" b="0" i="0" dirty="0">
                <a:solidFill>
                  <a:schemeClr val="bg1"/>
                </a:solidFill>
                <a:effectLst/>
              </a:rPr>
              <a:t>94.9 live-days of data </a:t>
            </a:r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: </a:t>
            </a:r>
          </a:p>
          <a:p>
            <a:pPr marL="0" indent="0" algn="ctr">
              <a:buNone/>
            </a:pPr>
            <a:r>
              <a:rPr lang="en-US" altLang="zh-CN" sz="2000" dirty="0">
                <a:solidFill>
                  <a:srgbClr val="FFFF00"/>
                </a:solidFill>
                <a:latin typeface="Helvetica" pitchFamily="2" charset="0"/>
              </a:rPr>
              <a:t>2.27 ± 0.03(stat.) ± 0.10(syst.) × 10</a:t>
            </a:r>
            <a:r>
              <a:rPr lang="en-US" altLang="zh-CN" sz="2000" baseline="30000" dirty="0">
                <a:solidFill>
                  <a:srgbClr val="FFFF00"/>
                </a:solidFill>
                <a:latin typeface="Helvetica" pitchFamily="2" charset="0"/>
              </a:rPr>
              <a:t>21</a:t>
            </a:r>
            <a:r>
              <a:rPr lang="en-US" altLang="zh-CN" sz="2000" dirty="0">
                <a:solidFill>
                  <a:srgbClr val="FFFF00"/>
                </a:solidFill>
                <a:latin typeface="Helvetica" pitchFamily="2" charset="0"/>
              </a:rPr>
              <a:t> </a:t>
            </a:r>
            <a:r>
              <a:rPr lang="en-US" altLang="zh-CN" sz="2000" dirty="0" err="1">
                <a:solidFill>
                  <a:srgbClr val="FFFF00"/>
                </a:solidFill>
                <a:latin typeface="Helvetica" pitchFamily="2" charset="0"/>
              </a:rPr>
              <a:t>yr</a:t>
            </a:r>
            <a:endParaRPr lang="en-US" altLang="zh-CN" sz="2000" dirty="0">
              <a:solidFill>
                <a:srgbClr val="FFFF00"/>
              </a:solidFill>
              <a:latin typeface="Helvetica" pitchFamily="2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First such measurement from a DM detector with natural xenon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Comparable precision with leading results</a:t>
            </a:r>
          </a:p>
          <a:p>
            <a:r>
              <a:rPr lang="en-US" altLang="zh-CN" sz="2000" dirty="0">
                <a:solidFill>
                  <a:srgbClr val="FFFF00"/>
                </a:solidFill>
                <a:latin typeface="Helvetica" pitchFamily="2" charset="0"/>
              </a:rPr>
              <a:t>440 keV – 2800 keV </a:t>
            </a:r>
            <a:r>
              <a:rPr lang="en-US" altLang="zh-CN" sz="2000" dirty="0">
                <a:solidFill>
                  <a:schemeClr val="bg1"/>
                </a:solidFill>
                <a:latin typeface="Helvetica" pitchFamily="2" charset="0"/>
              </a:rPr>
              <a:t>range is the widest ROI</a:t>
            </a:r>
          </a:p>
          <a:p>
            <a:endParaRPr lang="en-US" altLang="zh-CN" sz="2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39107-7856-2676-FF8E-29D37D7FA0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4B856-783E-B15B-7F63-FAA2EBC79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21503E-0EDC-3EAE-52DE-70DC5F6D8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9B786ED-1D27-EAE4-6B8C-D73B7399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51" y="60160"/>
            <a:ext cx="4846115" cy="2989432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6A275F5D-9543-DD96-AD73-3D347CEED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5356" r="5064" b="12284"/>
          <a:stretch>
            <a:fillRect/>
          </a:stretch>
        </p:blipFill>
        <p:spPr>
          <a:xfrm>
            <a:off x="7175351" y="3049593"/>
            <a:ext cx="4846115" cy="3181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5477ECF-38C8-8AD2-B375-EFBD4756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9410"/>
            <a:ext cx="7175352" cy="24516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971F69-5D6F-EECE-5308-173FE9A907E2}"/>
              </a:ext>
            </a:extLst>
          </p:cNvPr>
          <p:cNvSpPr txBox="1"/>
          <p:nvPr/>
        </p:nvSpPr>
        <p:spPr>
          <a:xfrm>
            <a:off x="4298229" y="6231013"/>
            <a:ext cx="4563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err="1">
                <a:solidFill>
                  <a:srgbClr val="FFFF00"/>
                </a:solidFill>
                <a:effectLst/>
                <a:latin typeface="-apple-system"/>
              </a:rPr>
              <a:t>PandaX</a:t>
            </a:r>
            <a:r>
              <a:rPr lang="en-US" altLang="zh-CN" sz="2000" b="1" dirty="0">
                <a:solidFill>
                  <a:srgbClr val="FFFF00"/>
                </a:solidFill>
                <a:effectLst/>
                <a:latin typeface="-apple-system"/>
              </a:rPr>
              <a:t>, Research 2022 (2022) 9798721</a:t>
            </a:r>
          </a:p>
        </p:txBody>
      </p:sp>
    </p:spTree>
    <p:extLst>
      <p:ext uri="{BB962C8B-B14F-4D97-AF65-F5344CB8AC3E}">
        <p14:creationId xmlns:p14="http://schemas.microsoft.com/office/powerpoint/2010/main" val="408815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8144C-74C5-877B-6154-0D2F3D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/>
              <a:t>134</a:t>
            </a:r>
            <a:r>
              <a:rPr lang="en-US" altLang="zh-CN" dirty="0"/>
              <a:t>Xe 2</a:t>
            </a:r>
            <a:r>
              <a:rPr lang="zh-CN" altLang="en-US" dirty="0"/>
              <a:t>𝜈𝛽𝛽 </a:t>
            </a:r>
            <a:r>
              <a:rPr lang="en-US" altLang="zh-CN" dirty="0"/>
              <a:t>and 0</a:t>
            </a:r>
            <a:r>
              <a:rPr lang="zh-CN" altLang="en-US" dirty="0"/>
              <a:t>𝜈𝛽𝛽 </a:t>
            </a:r>
            <a:r>
              <a:rPr lang="en-US" altLang="zh-CN" dirty="0"/>
              <a:t>search in PandaX-4T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9562ED-C765-7EAD-DE3F-5BF12EA6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778044"/>
            <a:ext cx="11460480" cy="5390148"/>
          </a:xfrm>
        </p:spPr>
        <p:txBody>
          <a:bodyPr/>
          <a:lstStyle/>
          <a:p>
            <a:r>
              <a:rPr lang="en-US" altLang="zh-CN" sz="2400" dirty="0">
                <a:solidFill>
                  <a:schemeClr val="bg1"/>
                </a:solidFill>
              </a:rPr>
              <a:t>PandaX-4T: more </a:t>
            </a:r>
            <a:r>
              <a:rPr lang="en-US" altLang="zh-CN" sz="2400" baseline="30000" dirty="0">
                <a:solidFill>
                  <a:schemeClr val="bg1"/>
                </a:solidFill>
              </a:rPr>
              <a:t>134</a:t>
            </a:r>
            <a:r>
              <a:rPr lang="en-US" altLang="zh-CN" sz="2400" dirty="0">
                <a:solidFill>
                  <a:schemeClr val="bg1"/>
                </a:solidFill>
              </a:rPr>
              <a:t>Xe; much less </a:t>
            </a:r>
            <a:r>
              <a:rPr lang="en-US" altLang="zh-CN" sz="2400" baseline="30000" dirty="0">
                <a:solidFill>
                  <a:schemeClr val="bg1"/>
                </a:solidFill>
              </a:rPr>
              <a:t>136</a:t>
            </a:r>
            <a:r>
              <a:rPr lang="en-US" altLang="zh-CN" sz="2400" dirty="0">
                <a:solidFill>
                  <a:schemeClr val="bg1"/>
                </a:solidFill>
              </a:rPr>
              <a:t>Xe; wider energy range; self shielding effect; discovery possible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74D66-DF1A-DD55-07F4-B796DDFC67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1D56C-FCE9-FFF6-4480-274D347B3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</a:t>
            </a:r>
            <a:r>
              <a:rPr lang="zh-CN" altLang="en-US" dirty="0"/>
              <a:t>，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C4A46-9AA2-95F9-D693-95D35674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17">
            <a:extLst>
              <a:ext uri="{FF2B5EF4-FFF2-40B4-BE49-F238E27FC236}">
                <a16:creationId xmlns:a16="http://schemas.microsoft.com/office/drawing/2014/main" id="{CDE34848-6620-F926-DFAB-4B88F0C70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00174"/>
              </p:ext>
            </p:extLst>
          </p:nvPr>
        </p:nvGraphicFramePr>
        <p:xfrm>
          <a:off x="1022287" y="1590191"/>
          <a:ext cx="9917455" cy="116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491">
                  <a:extLst>
                    <a:ext uri="{9D8B030D-6E8A-4147-A177-3AD203B41FA5}">
                      <a16:colId xmlns:a16="http://schemas.microsoft.com/office/drawing/2014/main" val="2245928951"/>
                    </a:ext>
                  </a:extLst>
                </a:gridCol>
                <a:gridCol w="1983491">
                  <a:extLst>
                    <a:ext uri="{9D8B030D-6E8A-4147-A177-3AD203B41FA5}">
                      <a16:colId xmlns:a16="http://schemas.microsoft.com/office/drawing/2014/main" val="660696503"/>
                    </a:ext>
                  </a:extLst>
                </a:gridCol>
                <a:gridCol w="1983491">
                  <a:extLst>
                    <a:ext uri="{9D8B030D-6E8A-4147-A177-3AD203B41FA5}">
                      <a16:colId xmlns:a16="http://schemas.microsoft.com/office/drawing/2014/main" val="540988413"/>
                    </a:ext>
                  </a:extLst>
                </a:gridCol>
                <a:gridCol w="1983491">
                  <a:extLst>
                    <a:ext uri="{9D8B030D-6E8A-4147-A177-3AD203B41FA5}">
                      <a16:colId xmlns:a16="http://schemas.microsoft.com/office/drawing/2014/main" val="596121593"/>
                    </a:ext>
                  </a:extLst>
                </a:gridCol>
                <a:gridCol w="1983491">
                  <a:extLst>
                    <a:ext uri="{9D8B030D-6E8A-4147-A177-3AD203B41FA5}">
                      <a16:colId xmlns:a16="http://schemas.microsoft.com/office/drawing/2014/main" val="2718713610"/>
                    </a:ext>
                  </a:extLst>
                </a:gridCol>
              </a:tblGrid>
              <a:tr h="4222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134</a:t>
                      </a:r>
                      <a:r>
                        <a:rPr lang="en-US" dirty="0"/>
                        <a:t>Xe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136</a:t>
                      </a:r>
                      <a:r>
                        <a:rPr lang="en-US" dirty="0"/>
                        <a:t>Xe abundance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Live Time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83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PandaX</a:t>
                      </a:r>
                      <a:r>
                        <a:rPr lang="en-US" altLang="zh-CN" dirty="0"/>
                        <a:t>-4T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68.7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94.9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2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EXO-200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18.1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altLang="zh-CN" dirty="0"/>
                        <a:t>7</a:t>
                      </a:r>
                      <a:r>
                        <a:rPr lang="en-US" dirty="0"/>
                        <a:t>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69769"/>
                  </a:ext>
                </a:extLst>
              </a:tr>
            </a:tbl>
          </a:graphicData>
        </a:graphic>
      </p:graphicFrame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48A4702-8D6B-CEC3-2DD1-AC08B76FD81B}"/>
              </a:ext>
            </a:extLst>
          </p:cNvPr>
          <p:cNvSpPr/>
          <p:nvPr/>
        </p:nvSpPr>
        <p:spPr>
          <a:xfrm>
            <a:off x="596276" y="2796561"/>
            <a:ext cx="10999447" cy="3909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409AAAE5-6852-047A-0E1C-80BF600F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7" y="2899612"/>
            <a:ext cx="5708979" cy="3805986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CC54C139-8140-8077-4F6C-AA0ACE6C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29" y="2995833"/>
            <a:ext cx="5211735" cy="3405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510124-CDB1-79B5-57EB-7778121A6B15}"/>
              </a:ext>
            </a:extLst>
          </p:cNvPr>
          <p:cNvSpPr txBox="1"/>
          <p:nvPr/>
        </p:nvSpPr>
        <p:spPr>
          <a:xfrm>
            <a:off x="2350737" y="3513740"/>
            <a:ext cx="76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2078B4"/>
                </a:solidFill>
              </a:rPr>
              <a:t>470 keV</a:t>
            </a:r>
            <a:endParaRPr lang="zh-CN" altLang="en-US" sz="1400" dirty="0">
              <a:solidFill>
                <a:srgbClr val="2078B4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1E7F25-B9A6-2206-B86A-ABE80D3768DE}"/>
              </a:ext>
            </a:extLst>
          </p:cNvPr>
          <p:cNvSpPr txBox="1"/>
          <p:nvPr/>
        </p:nvSpPr>
        <p:spPr>
          <a:xfrm>
            <a:off x="1455365" y="3915307"/>
            <a:ext cx="76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A500"/>
                </a:solidFill>
              </a:rPr>
              <a:t>200 keV</a:t>
            </a:r>
            <a:endParaRPr lang="zh-CN" altLang="en-US" sz="1400" dirty="0">
              <a:solidFill>
                <a:srgbClr val="FF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199BD-1824-8582-31A8-159CE3DF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detector response in [200, 1000] keV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90ED06-F471-49F1-05AE-3786A7D38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60" y="1079599"/>
                <a:ext cx="5416314" cy="53901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E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nergy reconstruction: </a:t>
                </a:r>
              </a:p>
              <a:p>
                <a:endParaRPr lang="en-US" altLang="zh-CN" dirty="0">
                  <a:solidFill>
                    <a:schemeClr val="bg1"/>
                  </a:solidFill>
                </a:endParaRPr>
              </a:p>
              <a:p>
                <a:endParaRPr lang="en-US" altLang="zh-CN" dirty="0">
                  <a:solidFill>
                    <a:schemeClr val="bg1"/>
                  </a:solidFill>
                </a:endParaRPr>
              </a:p>
              <a:p>
                <a:endParaRPr lang="en-US" altLang="zh-CN" dirty="0">
                  <a:solidFill>
                    <a:schemeClr val="bg1"/>
                  </a:solidFill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Non-uniformity of detector response is corrected in three dimensions</a:t>
                </a: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Energy calibration from the gamma peaks: 164keV, 236keV, 408keV and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1460keV</a:t>
                </a: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Deviations of reconstructed peak positions less than 10keV</a:t>
                </a:r>
              </a:p>
              <a:p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Relative energy resolution as a function of</a:t>
                </a:r>
                <a:br>
                  <a:rPr lang="en-US" altLang="zh-CN" sz="2400" dirty="0">
                    <a:solidFill>
                      <a:schemeClr val="bg1"/>
                    </a:solidFill>
                  </a:rPr>
                </a:b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energy: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𝑏𝐸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Energy resolution @ Q-value : </a:t>
                </a:r>
                <a:r>
                  <a:rPr lang="en-US" altLang="zh-CN" sz="2400" dirty="0">
                    <a:solidFill>
                      <a:srgbClr val="FFFF00"/>
                    </a:solidFill>
                  </a:rPr>
                  <a:t>σ/E=2.4%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(3.56% in EXO-200 )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90ED06-F471-49F1-05AE-3786A7D38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079599"/>
                <a:ext cx="5416314" cy="5390148"/>
              </a:xfrm>
              <a:blipFill>
                <a:blip r:embed="rId3"/>
                <a:stretch>
                  <a:fillRect l="-1237" t="-1923" r="-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7D6BC-FBC7-5F72-114E-74E614B840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ED0ACC-CB12-0648-99CB-FE9F344823A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D81B09-FF74-6562-3F00-B7A443E4D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Shaobo Wang, </a:t>
            </a:r>
            <a:r>
              <a:rPr lang="en-US" altLang="zh-CN" dirty="0" err="1"/>
              <a:t>PandaX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8FE6E-7338-E47D-CA97-4789BAEE2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243F56-D6D8-1BB4-8198-A1D8A6E58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64" y="2421791"/>
            <a:ext cx="5956696" cy="41354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E79E2E-E9DF-6233-64C1-CB81C4A3C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72" y="1556767"/>
            <a:ext cx="4181475" cy="8096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273904-164B-12AA-B784-B8C5BD27B924}"/>
              </a:ext>
            </a:extLst>
          </p:cNvPr>
          <p:cNvSpPr txBox="1"/>
          <p:nvPr/>
        </p:nvSpPr>
        <p:spPr>
          <a:xfrm>
            <a:off x="5991464" y="1275779"/>
            <a:ext cx="486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PDE: photon detection efficiency for S1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EEE: electron extraction efficiency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SEG</a:t>
            </a:r>
            <a:r>
              <a:rPr lang="en-US" altLang="zh-CN" baseline="-25000" dirty="0">
                <a:solidFill>
                  <a:schemeClr val="bg1"/>
                </a:solidFill>
              </a:rPr>
              <a:t>B</a:t>
            </a:r>
            <a:r>
              <a:rPr lang="en-US" altLang="zh-CN" dirty="0">
                <a:solidFill>
                  <a:schemeClr val="bg1"/>
                </a:solidFill>
              </a:rPr>
              <a:t>: single-electron gain for S2</a:t>
            </a:r>
            <a:r>
              <a:rPr lang="en-US" altLang="zh-CN" baseline="-25000" dirty="0">
                <a:solidFill>
                  <a:schemeClr val="bg1"/>
                </a:solidFill>
              </a:rPr>
              <a:t>B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D201763-20E9-DCDD-6568-44B2948C6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656" y="5401963"/>
            <a:ext cx="44862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78977"/>
      </p:ext>
    </p:extLst>
  </p:cSld>
  <p:clrMapOvr>
    <a:masterClrMapping/>
  </p:clrMapOvr>
</p:sld>
</file>

<file path=ppt/theme/theme1.xml><?xml version="1.0" encoding="utf-8"?>
<a:theme xmlns:a="http://schemas.openxmlformats.org/drawingml/2006/main" name="PandaX-Re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daX-Red" id="{6BD75C0C-7C4A-4EE7-940C-194874760D3A}" vid="{7528A061-AD41-4D64-B434-54E90F9527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41851</TotalTime>
  <Words>1416</Words>
  <Application>Microsoft Office PowerPoint</Application>
  <PresentationFormat>宽屏</PresentationFormat>
  <Paragraphs>333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-apple-system</vt:lpstr>
      <vt:lpstr>Helvetica Neue</vt:lpstr>
      <vt:lpstr>Mallory</vt:lpstr>
      <vt:lpstr>Arial</vt:lpstr>
      <vt:lpstr>Calibri</vt:lpstr>
      <vt:lpstr>Cambria Math</vt:lpstr>
      <vt:lpstr>Helvetica</vt:lpstr>
      <vt:lpstr>PandaX-Red</vt:lpstr>
      <vt:lpstr>PowerPoint 演示文稿</vt:lpstr>
      <vt:lpstr>Neutrinos are Dirac or Majorana?</vt:lpstr>
      <vt:lpstr>Double beta decay</vt:lpstr>
      <vt:lpstr>134Xe 2𝜈𝛽𝛽 and 0𝜈𝛽𝛽 </vt:lpstr>
      <vt:lpstr>PandaX-4T experiment</vt:lpstr>
      <vt:lpstr>PandaX: Dual-phase xenon TPC</vt:lpstr>
      <vt:lpstr>136Xe 2𝜈𝛽𝛽 half-life measurement in PandaX-4T</vt:lpstr>
      <vt:lpstr>134Xe 2𝜈𝛽𝛽 and 0𝜈𝛽𝛽 search in PandaX-4T</vt:lpstr>
      <vt:lpstr>Extending detector response in [200, 1000] keV </vt:lpstr>
      <vt:lpstr>Events selection efficiencies</vt:lpstr>
      <vt:lpstr>Signal efficiencies</vt:lpstr>
      <vt:lpstr>Fiducial Volume (FV) and exposure</vt:lpstr>
      <vt:lpstr>Background model</vt:lpstr>
      <vt:lpstr>134Xe half-life limits @ PandaX-4T</vt:lpstr>
      <vt:lpstr>Systematic uncertainties</vt:lpstr>
      <vt:lpstr>Summary</vt:lpstr>
      <vt:lpstr>PowerPoint 演示文稿</vt:lpstr>
      <vt:lpstr>PowerPoint 演示文稿</vt:lpstr>
      <vt:lpstr>Simultaneous binned likelihood fit for 134Xe 2𝜈𝛽𝛽 and 0𝜈𝛽𝛽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PandaX-4T Calibration</dc:title>
  <dc:creator>Ke Han</dc:creator>
  <cp:lastModifiedBy>Shaobo wang</cp:lastModifiedBy>
  <cp:revision>961</cp:revision>
  <dcterms:created xsi:type="dcterms:W3CDTF">2017-07-22T01:46:21Z</dcterms:created>
  <dcterms:modified xsi:type="dcterms:W3CDTF">2024-05-10T02:56:18Z</dcterms:modified>
</cp:coreProperties>
</file>