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9.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8.jpg" ContentType="image/png"/>
  <Override PartName="/ppt/media/image29.jpg" ContentType="image/png"/>
  <Override PartName="/ppt/notesSlides/notesSlide8.xml" ContentType="application/vnd.openxmlformats-officedocument.presentationml.notesSlide+xml"/>
  <Override PartName="/ppt/media/image45.jpg" ContentType="image/png"/>
  <Override PartName="/ppt/notesSlides/notesSlide9.xml" ContentType="application/vnd.openxmlformats-officedocument.presentationml.notesSlide+xml"/>
  <Override PartName="/ppt/media/image50.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 id="2147483727" r:id="rId2"/>
  </p:sldMasterIdLst>
  <p:notesMasterIdLst>
    <p:notesMasterId r:id="rId30"/>
  </p:notesMasterIdLst>
  <p:sldIdLst>
    <p:sldId id="256" r:id="rId3"/>
    <p:sldId id="575" r:id="rId4"/>
    <p:sldId id="555" r:id="rId5"/>
    <p:sldId id="556" r:id="rId6"/>
    <p:sldId id="558" r:id="rId7"/>
    <p:sldId id="544" r:id="rId8"/>
    <p:sldId id="557" r:id="rId9"/>
    <p:sldId id="560" r:id="rId10"/>
    <p:sldId id="576" r:id="rId11"/>
    <p:sldId id="561" r:id="rId12"/>
    <p:sldId id="564" r:id="rId13"/>
    <p:sldId id="565" r:id="rId14"/>
    <p:sldId id="573" r:id="rId15"/>
    <p:sldId id="567" r:id="rId16"/>
    <p:sldId id="574" r:id="rId17"/>
    <p:sldId id="562" r:id="rId18"/>
    <p:sldId id="570" r:id="rId19"/>
    <p:sldId id="568" r:id="rId20"/>
    <p:sldId id="577" r:id="rId21"/>
    <p:sldId id="572" r:id="rId22"/>
    <p:sldId id="270" r:id="rId23"/>
    <p:sldId id="578" r:id="rId24"/>
    <p:sldId id="475" r:id="rId25"/>
    <p:sldId id="474" r:id="rId26"/>
    <p:sldId id="449" r:id="rId27"/>
    <p:sldId id="549" r:id="rId28"/>
    <p:sldId id="57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7030A0"/>
    <a:srgbClr val="5B9BD5"/>
    <a:srgbClr val="ED7D31"/>
    <a:srgbClr val="00B0FA"/>
    <a:srgbClr val="282EF7"/>
    <a:srgbClr val="282DF5"/>
    <a:srgbClr val="0E0E0E"/>
    <a:srgbClr val="1B83B5"/>
    <a:srgbClr val="D4E8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48" autoAdjust="0"/>
    <p:restoredTop sz="85358" autoAdjust="0"/>
  </p:normalViewPr>
  <p:slideViewPr>
    <p:cSldViewPr snapToGrid="0">
      <p:cViewPr varScale="1">
        <p:scale>
          <a:sx n="85" d="100"/>
          <a:sy n="85" d="100"/>
        </p:scale>
        <p:origin x="176" y="83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BF390-134F-49D3-8292-8C71185B1909}" type="datetimeFigureOut">
              <a:rPr lang="zh-CN" altLang="en-US" smtClean="0"/>
              <a:t>2024/5/7</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071B9D-3929-4E11-B99B-7818DAAC1F5B}" type="slidenum">
              <a:rPr lang="zh-CN" altLang="en-US" smtClean="0"/>
              <a:t>‹#›</a:t>
            </a:fld>
            <a:endParaRPr lang="zh-CN" altLang="en-US"/>
          </a:p>
        </p:txBody>
      </p:sp>
    </p:spTree>
    <p:extLst>
      <p:ext uri="{BB962C8B-B14F-4D97-AF65-F5344CB8AC3E}">
        <p14:creationId xmlns:p14="http://schemas.microsoft.com/office/powerpoint/2010/main" val="2425670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071B9D-3929-4E11-B99B-7818DAAC1F5B}" type="slidenum">
              <a:rPr lang="zh-CN" altLang="en-US" smtClean="0"/>
              <a:t>3</a:t>
            </a:fld>
            <a:endParaRPr lang="zh-CN" altLang="en-US"/>
          </a:p>
        </p:txBody>
      </p:sp>
    </p:spTree>
    <p:extLst>
      <p:ext uri="{BB962C8B-B14F-4D97-AF65-F5344CB8AC3E}">
        <p14:creationId xmlns:p14="http://schemas.microsoft.com/office/powerpoint/2010/main" val="3643285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3He</a:t>
            </a:r>
            <a:r>
              <a:rPr lang="zh-CN" altLang="en-US" dirty="0"/>
              <a:t>也可以换成</a:t>
            </a:r>
            <a:r>
              <a:rPr lang="en-US" altLang="zh-CN" dirty="0"/>
              <a:t>BF</a:t>
            </a:r>
            <a:r>
              <a:rPr lang="zh-CN" altLang="en-US" dirty="0"/>
              <a:t>的气体</a:t>
            </a:r>
          </a:p>
        </p:txBody>
      </p:sp>
      <p:sp>
        <p:nvSpPr>
          <p:cNvPr id="4" name="灯片编号占位符 3"/>
          <p:cNvSpPr>
            <a:spLocks noGrp="1"/>
          </p:cNvSpPr>
          <p:nvPr>
            <p:ph type="sldNum" sz="quarter" idx="5"/>
          </p:nvPr>
        </p:nvSpPr>
        <p:spPr/>
        <p:txBody>
          <a:bodyPr/>
          <a:lstStyle/>
          <a:p>
            <a:fld id="{3F3C64FB-0FE1-CD4F-87CA-9C795B4355CC}" type="slidenum">
              <a:rPr kumimoji="1" lang="zh-CN" altLang="en-US" smtClean="0"/>
              <a:t>23</a:t>
            </a:fld>
            <a:endParaRPr kumimoji="1" lang="zh-CN" altLang="en-US"/>
          </a:p>
        </p:txBody>
      </p:sp>
    </p:spTree>
    <p:extLst>
      <p:ext uri="{BB962C8B-B14F-4D97-AF65-F5344CB8AC3E}">
        <p14:creationId xmlns:p14="http://schemas.microsoft.com/office/powerpoint/2010/main" val="2598636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3He</a:t>
            </a:r>
            <a:r>
              <a:rPr lang="zh-CN" altLang="en-US" dirty="0"/>
              <a:t>也可以换成</a:t>
            </a:r>
            <a:r>
              <a:rPr lang="en-US" altLang="zh-CN" dirty="0"/>
              <a:t>BF</a:t>
            </a:r>
            <a:r>
              <a:rPr lang="zh-CN" altLang="en-US" dirty="0"/>
              <a:t>的气体</a:t>
            </a:r>
          </a:p>
        </p:txBody>
      </p:sp>
      <p:sp>
        <p:nvSpPr>
          <p:cNvPr id="4" name="灯片编号占位符 3"/>
          <p:cNvSpPr>
            <a:spLocks noGrp="1"/>
          </p:cNvSpPr>
          <p:nvPr>
            <p:ph type="sldNum" sz="quarter" idx="5"/>
          </p:nvPr>
        </p:nvSpPr>
        <p:spPr/>
        <p:txBody>
          <a:bodyPr/>
          <a:lstStyle/>
          <a:p>
            <a:fld id="{3F3C64FB-0FE1-CD4F-87CA-9C795B4355CC}" type="slidenum">
              <a:rPr kumimoji="1" lang="zh-CN" altLang="en-US" smtClean="0"/>
              <a:t>24</a:t>
            </a:fld>
            <a:endParaRPr kumimoji="1" lang="zh-CN" altLang="en-US"/>
          </a:p>
        </p:txBody>
      </p:sp>
    </p:spTree>
    <p:extLst>
      <p:ext uri="{BB962C8B-B14F-4D97-AF65-F5344CB8AC3E}">
        <p14:creationId xmlns:p14="http://schemas.microsoft.com/office/powerpoint/2010/main" val="3799153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询问</a:t>
            </a:r>
            <a:r>
              <a:rPr lang="en-US" altLang="zh-CN" dirty="0"/>
              <a:t>William </a:t>
            </a:r>
            <a:r>
              <a:rPr lang="zh-CN" altLang="en-US" dirty="0"/>
              <a:t>中子平均自由程的计算</a:t>
            </a:r>
            <a:r>
              <a:rPr lang="en-US" altLang="zh-CN" dirty="0"/>
              <a:t> </a:t>
            </a:r>
            <a:endParaRPr lang="zh-CN" altLang="en-US" dirty="0"/>
          </a:p>
        </p:txBody>
      </p:sp>
      <p:sp>
        <p:nvSpPr>
          <p:cNvPr id="4" name="灯片编号占位符 3"/>
          <p:cNvSpPr>
            <a:spLocks noGrp="1"/>
          </p:cNvSpPr>
          <p:nvPr>
            <p:ph type="sldNum" sz="quarter" idx="5"/>
          </p:nvPr>
        </p:nvSpPr>
        <p:spPr/>
        <p:txBody>
          <a:bodyPr/>
          <a:lstStyle/>
          <a:p>
            <a:fld id="{3F3C64FB-0FE1-CD4F-87CA-9C795B4355CC}" type="slidenum">
              <a:rPr kumimoji="1" lang="zh-CN" altLang="en-US" smtClean="0"/>
              <a:t>25</a:t>
            </a:fld>
            <a:endParaRPr kumimoji="1" lang="zh-CN" altLang="en-US"/>
          </a:p>
        </p:txBody>
      </p:sp>
    </p:spTree>
    <p:extLst>
      <p:ext uri="{BB962C8B-B14F-4D97-AF65-F5344CB8AC3E}">
        <p14:creationId xmlns:p14="http://schemas.microsoft.com/office/powerpoint/2010/main" val="455598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Tahoma" panose="020B0604030504040204" pitchFamily="34" charset="0"/>
                <a:cs typeface="Times New Roman" panose="02020603050405020304" pitchFamily="18" charset="0"/>
              </a:rPr>
              <a:t>"Geoneutrinos" are electron antineutrinos produced by beta-decays of the nuclei in the decay chains of 238U and 232Th. </a:t>
            </a:r>
            <a:r>
              <a:rPr lang="en-US" altLang="zh-CN" dirty="0" err="1">
                <a:latin typeface="Times New Roman" panose="02020603050405020304" pitchFamily="18" charset="0"/>
                <a:ea typeface="Tahoma" panose="020B0604030504040204" pitchFamily="34" charset="0"/>
                <a:cs typeface="Times New Roman" panose="02020603050405020304" pitchFamily="18" charset="0"/>
              </a:rPr>
              <a:t>KamLAND</a:t>
            </a:r>
            <a:r>
              <a:rPr lang="en-US" altLang="zh-CN" dirty="0">
                <a:latin typeface="Times New Roman" panose="02020603050405020304" pitchFamily="18" charset="0"/>
                <a:ea typeface="Tahoma" panose="020B0604030504040204" pitchFamily="34" charset="0"/>
                <a:cs typeface="Times New Roman" panose="02020603050405020304" pitchFamily="18" charset="0"/>
              </a:rPr>
              <a:t> is the first detector to conduct an investigation on geoneutrinos.</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9D071B9D-3929-4E11-B99B-7818DAAC1F5B}" type="slidenum">
              <a:rPr lang="zh-CN" altLang="en-US" smtClean="0"/>
              <a:t>26</a:t>
            </a:fld>
            <a:endParaRPr lang="zh-CN" altLang="en-US"/>
          </a:p>
        </p:txBody>
      </p:sp>
    </p:spTree>
    <p:extLst>
      <p:ext uri="{BB962C8B-B14F-4D97-AF65-F5344CB8AC3E}">
        <p14:creationId xmlns:p14="http://schemas.microsoft.com/office/powerpoint/2010/main" val="3690338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071B9D-3929-4E11-B99B-7818DAAC1F5B}" type="slidenum">
              <a:rPr lang="zh-CN" altLang="en-US" smtClean="0"/>
              <a:t>4</a:t>
            </a:fld>
            <a:endParaRPr lang="zh-CN" altLang="en-US"/>
          </a:p>
        </p:txBody>
      </p:sp>
    </p:spTree>
    <p:extLst>
      <p:ext uri="{BB962C8B-B14F-4D97-AF65-F5344CB8AC3E}">
        <p14:creationId xmlns:p14="http://schemas.microsoft.com/office/powerpoint/2010/main" val="1713506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D071B9D-3929-4E11-B99B-7818DAAC1F5B}" type="slidenum">
              <a:rPr lang="zh-CN" altLang="en-US" smtClean="0"/>
              <a:t>6</a:t>
            </a:fld>
            <a:endParaRPr lang="zh-CN" altLang="en-US"/>
          </a:p>
        </p:txBody>
      </p:sp>
    </p:spTree>
    <p:extLst>
      <p:ext uri="{BB962C8B-B14F-4D97-AF65-F5344CB8AC3E}">
        <p14:creationId xmlns:p14="http://schemas.microsoft.com/office/powerpoint/2010/main" val="256979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9D071B9D-3929-4E11-B99B-7818DAAC1F5B}" type="slidenum">
              <a:rPr lang="zh-CN" altLang="en-US" smtClean="0"/>
              <a:t>7</a:t>
            </a:fld>
            <a:endParaRPr lang="zh-CN" altLang="en-US"/>
          </a:p>
        </p:txBody>
      </p:sp>
    </p:spTree>
    <p:extLst>
      <p:ext uri="{BB962C8B-B14F-4D97-AF65-F5344CB8AC3E}">
        <p14:creationId xmlns:p14="http://schemas.microsoft.com/office/powerpoint/2010/main" val="1509347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071B9D-3929-4E11-B99B-7818DAAC1F5B}" type="slidenum">
              <a:rPr lang="zh-CN" altLang="en-US" smtClean="0"/>
              <a:t>8</a:t>
            </a:fld>
            <a:endParaRPr lang="zh-CN" altLang="en-US"/>
          </a:p>
        </p:txBody>
      </p:sp>
    </p:spTree>
    <p:extLst>
      <p:ext uri="{BB962C8B-B14F-4D97-AF65-F5344CB8AC3E}">
        <p14:creationId xmlns:p14="http://schemas.microsoft.com/office/powerpoint/2010/main" val="2942578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071B9D-3929-4E11-B99B-7818DAAC1F5B}" type="slidenum">
              <a:rPr lang="zh-CN" altLang="en-US" smtClean="0"/>
              <a:t>9</a:t>
            </a:fld>
            <a:endParaRPr lang="zh-CN" altLang="en-US"/>
          </a:p>
        </p:txBody>
      </p:sp>
    </p:spTree>
    <p:extLst>
      <p:ext uri="{BB962C8B-B14F-4D97-AF65-F5344CB8AC3E}">
        <p14:creationId xmlns:p14="http://schemas.microsoft.com/office/powerpoint/2010/main" val="85279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D071B9D-3929-4E11-B99B-7818DAAC1F5B}" type="slidenum">
              <a:rPr lang="zh-CN" altLang="en-US" smtClean="0"/>
              <a:t>11</a:t>
            </a:fld>
            <a:endParaRPr lang="zh-CN" altLang="en-US"/>
          </a:p>
        </p:txBody>
      </p:sp>
    </p:spTree>
    <p:extLst>
      <p:ext uri="{BB962C8B-B14F-4D97-AF65-F5344CB8AC3E}">
        <p14:creationId xmlns:p14="http://schemas.microsoft.com/office/powerpoint/2010/main" val="50466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071B9D-3929-4E11-B99B-7818DAAC1F5B}" type="slidenum">
              <a:rPr lang="zh-CN" altLang="en-US" smtClean="0"/>
              <a:t>16</a:t>
            </a:fld>
            <a:endParaRPr lang="zh-CN" altLang="en-US"/>
          </a:p>
        </p:txBody>
      </p:sp>
    </p:spTree>
    <p:extLst>
      <p:ext uri="{BB962C8B-B14F-4D97-AF65-F5344CB8AC3E}">
        <p14:creationId xmlns:p14="http://schemas.microsoft.com/office/powerpoint/2010/main" val="194435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D071B9D-3929-4E11-B99B-7818DAAC1F5B}" type="slidenum">
              <a:rPr lang="zh-CN" altLang="en-US" smtClean="0"/>
              <a:t>19</a:t>
            </a:fld>
            <a:endParaRPr lang="zh-CN" altLang="en-US"/>
          </a:p>
        </p:txBody>
      </p:sp>
    </p:spTree>
    <p:extLst>
      <p:ext uri="{BB962C8B-B14F-4D97-AF65-F5344CB8AC3E}">
        <p14:creationId xmlns:p14="http://schemas.microsoft.com/office/powerpoint/2010/main" val="1724155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5A5F4-6044-49C1-B23B-0D7435FEC950}" type="slidenum">
              <a:rPr lang="zh-CN" altLang="en-US" smtClean="0"/>
              <a:t>‹#›</a:t>
            </a:fld>
            <a:endParaRPr lang="zh-CN" altLang="en-US"/>
          </a:p>
        </p:txBody>
      </p:sp>
    </p:spTree>
    <p:extLst>
      <p:ext uri="{BB962C8B-B14F-4D97-AF65-F5344CB8AC3E}">
        <p14:creationId xmlns:p14="http://schemas.microsoft.com/office/powerpoint/2010/main" val="1108755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5A5F4-6044-49C1-B23B-0D7435FEC950}" type="slidenum">
              <a:rPr lang="zh-CN" altLang="en-US" smtClean="0"/>
              <a:t>‹#›</a:t>
            </a:fld>
            <a:endParaRPr lang="zh-CN" altLang="en-US"/>
          </a:p>
        </p:txBody>
      </p:sp>
    </p:spTree>
    <p:extLst>
      <p:ext uri="{BB962C8B-B14F-4D97-AF65-F5344CB8AC3E}">
        <p14:creationId xmlns:p14="http://schemas.microsoft.com/office/powerpoint/2010/main" val="198324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5A5F4-6044-49C1-B23B-0D7435FEC950}" type="slidenum">
              <a:rPr lang="zh-CN" altLang="en-US" smtClean="0"/>
              <a:t>‹#›</a:t>
            </a:fld>
            <a:endParaRPr lang="zh-CN" altLang="en-US"/>
          </a:p>
        </p:txBody>
      </p:sp>
    </p:spTree>
    <p:extLst>
      <p:ext uri="{BB962C8B-B14F-4D97-AF65-F5344CB8AC3E}">
        <p14:creationId xmlns:p14="http://schemas.microsoft.com/office/powerpoint/2010/main" val="245295396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201920"/>
          </a:xfrm>
          <a:prstGeom prst="rect">
            <a:avLst/>
          </a:prstGeom>
        </p:spPr>
      </p:pic>
    </p:spTree>
    <p:extLst>
      <p:ext uri="{BB962C8B-B14F-4D97-AF65-F5344CB8AC3E}">
        <p14:creationId xmlns:p14="http://schemas.microsoft.com/office/powerpoint/2010/main" val="2032680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14085" y="6356351"/>
            <a:ext cx="2057400" cy="365125"/>
          </a:xfrm>
        </p:spPr>
        <p:txBody>
          <a:bodyPr/>
          <a:lstStyle>
            <a:lvl1pPr>
              <a:defRPr sz="1600"/>
            </a:lvl1pPr>
          </a:lstStyle>
          <a:p>
            <a:fld id="{8245A5F4-6044-49C1-B23B-0D7435FEC950}" type="slidenum">
              <a:rPr lang="zh-CN" altLang="en-US" smtClean="0"/>
              <a:pPr/>
              <a:t>‹#›</a:t>
            </a:fld>
            <a:endParaRPr lang="zh-CN" altLang="en-US"/>
          </a:p>
        </p:txBody>
      </p:sp>
      <p:cxnSp>
        <p:nvCxnSpPr>
          <p:cNvPr id="9" name="直接连接符 8">
            <a:extLst>
              <a:ext uri="{FF2B5EF4-FFF2-40B4-BE49-F238E27FC236}">
                <a16:creationId xmlns:a16="http://schemas.microsoft.com/office/drawing/2014/main" id="{33E18CBE-ABD1-46BA-9322-A0831B52A42C}"/>
              </a:ext>
            </a:extLst>
          </p:cNvPr>
          <p:cNvCxnSpPr/>
          <p:nvPr userDrawn="1"/>
        </p:nvCxnSpPr>
        <p:spPr>
          <a:xfrm>
            <a:off x="0" y="856648"/>
            <a:ext cx="9144000" cy="0"/>
          </a:xfrm>
          <a:prstGeom prst="line">
            <a:avLst/>
          </a:prstGeom>
          <a:ln>
            <a:solidFill>
              <a:srgbClr val="1DB5AE"/>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BEE68B6C-FABD-4CC7-9804-E24B3C462E91}"/>
              </a:ext>
            </a:extLst>
          </p:cNvPr>
          <p:cNvCxnSpPr/>
          <p:nvPr userDrawn="1"/>
        </p:nvCxnSpPr>
        <p:spPr>
          <a:xfrm>
            <a:off x="0" y="797382"/>
            <a:ext cx="9144000" cy="0"/>
          </a:xfrm>
          <a:prstGeom prst="line">
            <a:avLst/>
          </a:prstGeom>
          <a:ln w="38100">
            <a:solidFill>
              <a:srgbClr val="1DB5A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7113CBD-4451-4F8F-92A9-49AEA0BB6A60}"/>
              </a:ext>
            </a:extLst>
          </p:cNvPr>
          <p:cNvSpPr>
            <a:spLocks noGrp="1"/>
          </p:cNvSpPr>
          <p:nvPr>
            <p:ph type="title"/>
          </p:nvPr>
        </p:nvSpPr>
        <p:spPr>
          <a:xfrm>
            <a:off x="272515" y="212594"/>
            <a:ext cx="7886700" cy="432256"/>
          </a:xfrm>
        </p:spPr>
        <p:txBody>
          <a:bodyPr>
            <a:noAutofit/>
          </a:bodyPr>
          <a:lstStyle>
            <a:lvl1pPr>
              <a:defRPr sz="3200" b="1">
                <a:solidFill>
                  <a:srgbClr val="FF0000"/>
                </a:solidFill>
              </a:defRPr>
            </a:lvl1pPr>
          </a:lstStyle>
          <a:p>
            <a:r>
              <a:rPr lang="zh-CN" altLang="en-US"/>
              <a:t>单击此处编辑母版标题样式</a:t>
            </a:r>
            <a:endParaRPr lang="en-US" dirty="0"/>
          </a:p>
        </p:txBody>
      </p:sp>
    </p:spTree>
    <p:extLst>
      <p:ext uri="{BB962C8B-B14F-4D97-AF65-F5344CB8AC3E}">
        <p14:creationId xmlns:p14="http://schemas.microsoft.com/office/powerpoint/2010/main" val="1660019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14085" y="6356351"/>
            <a:ext cx="2057400" cy="365125"/>
          </a:xfrm>
        </p:spPr>
        <p:txBody>
          <a:bodyPr/>
          <a:lstStyle>
            <a:lvl1pPr>
              <a:defRPr sz="1600"/>
            </a:lvl1pPr>
          </a:lstStyle>
          <a:p>
            <a:fld id="{8245A5F4-6044-49C1-B23B-0D7435FEC950}" type="slidenum">
              <a:rPr lang="zh-CN" altLang="en-US" smtClean="0"/>
              <a:pPr/>
              <a:t>‹#›</a:t>
            </a:fld>
            <a:endParaRPr lang="zh-CN" altLang="en-US"/>
          </a:p>
        </p:txBody>
      </p:sp>
      <p:cxnSp>
        <p:nvCxnSpPr>
          <p:cNvPr id="9" name="直接连接符 8">
            <a:extLst>
              <a:ext uri="{FF2B5EF4-FFF2-40B4-BE49-F238E27FC236}">
                <a16:creationId xmlns:a16="http://schemas.microsoft.com/office/drawing/2014/main" id="{33E18CBE-ABD1-46BA-9322-A0831B52A42C}"/>
              </a:ext>
            </a:extLst>
          </p:cNvPr>
          <p:cNvCxnSpPr/>
          <p:nvPr userDrawn="1"/>
        </p:nvCxnSpPr>
        <p:spPr>
          <a:xfrm>
            <a:off x="0" y="856648"/>
            <a:ext cx="9144000" cy="0"/>
          </a:xfrm>
          <a:prstGeom prst="line">
            <a:avLst/>
          </a:prstGeom>
          <a:ln>
            <a:solidFill>
              <a:srgbClr val="1DB5AE"/>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BEE68B6C-FABD-4CC7-9804-E24B3C462E91}"/>
              </a:ext>
            </a:extLst>
          </p:cNvPr>
          <p:cNvCxnSpPr/>
          <p:nvPr userDrawn="1"/>
        </p:nvCxnSpPr>
        <p:spPr>
          <a:xfrm>
            <a:off x="0" y="797382"/>
            <a:ext cx="9144000" cy="0"/>
          </a:xfrm>
          <a:prstGeom prst="line">
            <a:avLst/>
          </a:prstGeom>
          <a:ln w="38100">
            <a:solidFill>
              <a:srgbClr val="1DB5A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7113CBD-4451-4F8F-92A9-49AEA0BB6A60}"/>
              </a:ext>
            </a:extLst>
          </p:cNvPr>
          <p:cNvSpPr>
            <a:spLocks noGrp="1"/>
          </p:cNvSpPr>
          <p:nvPr>
            <p:ph type="title"/>
          </p:nvPr>
        </p:nvSpPr>
        <p:spPr>
          <a:xfrm>
            <a:off x="272515" y="212594"/>
            <a:ext cx="7886700" cy="432256"/>
          </a:xfrm>
        </p:spPr>
        <p:txBody>
          <a:bodyPr>
            <a:noAutofit/>
          </a:bodyPr>
          <a:lstStyle>
            <a:lvl1pPr>
              <a:defRPr sz="3200" b="1">
                <a:solidFill>
                  <a:srgbClr val="FF0000"/>
                </a:solidFill>
              </a:defRPr>
            </a:lvl1pPr>
          </a:lstStyle>
          <a:p>
            <a:r>
              <a:rPr lang="zh-CN" altLang="en-US"/>
              <a:t>单击此处编辑母版标题样式</a:t>
            </a:r>
            <a:endParaRPr lang="en-US" dirty="0"/>
          </a:p>
        </p:txBody>
      </p:sp>
    </p:spTree>
    <p:extLst>
      <p:ext uri="{BB962C8B-B14F-4D97-AF65-F5344CB8AC3E}">
        <p14:creationId xmlns:p14="http://schemas.microsoft.com/office/powerpoint/2010/main" val="3510949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1" t="16805" r="197" b="10160"/>
          <a:stretch/>
        </p:blipFill>
        <p:spPr>
          <a:xfrm>
            <a:off x="0" y="2402534"/>
            <a:ext cx="9126072" cy="4446495"/>
          </a:xfrm>
          <a:prstGeom prst="rect">
            <a:avLst/>
          </a:prstGeom>
        </p:spPr>
      </p:pic>
    </p:spTree>
    <p:extLst>
      <p:ext uri="{BB962C8B-B14F-4D97-AF65-F5344CB8AC3E}">
        <p14:creationId xmlns:p14="http://schemas.microsoft.com/office/powerpoint/2010/main" val="41529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976D21-C2A3-4D54-B021-35AFD16F0C0E}"/>
              </a:ext>
            </a:extLst>
          </p:cNvPr>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AD4BC7F4-4900-4926-8125-30BCA3C07BC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3AC3B37-4F79-447F-8CC4-C2AE838DDBB3}"/>
              </a:ext>
            </a:extLst>
          </p:cNvPr>
          <p:cNvSpPr>
            <a:spLocks noGrp="1"/>
          </p:cNvSpPr>
          <p:nvPr>
            <p:ph type="dt" sz="half" idx="10"/>
          </p:nvPr>
        </p:nvSpPr>
        <p:spPr/>
        <p:txBody>
          <a:bodyPr/>
          <a:lstStyle/>
          <a:p>
            <a:fld id="{85CDD68D-C819-46AE-B83B-6654651651D6}"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6E51AF-CA48-412C-A485-14EAEE81C4A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94FF642-972A-4867-9192-BED99CC79607}"/>
              </a:ext>
            </a:extLst>
          </p:cNvPr>
          <p:cNvSpPr>
            <a:spLocks noGrp="1"/>
          </p:cNvSpPr>
          <p:nvPr>
            <p:ph type="sldNum" sz="quarter" idx="12"/>
          </p:nvPr>
        </p:nvSpPr>
        <p:spPr/>
        <p:txBody>
          <a:bodyPr/>
          <a:lstStyle/>
          <a:p>
            <a:fld id="{60580791-B236-4431-8D1D-801CCD2B85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483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2D6958-A3E3-44DD-9E1F-62717A2626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3C54BD8-1375-48EC-8F51-B3596150EF6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3566C8-2D03-4676-9422-136351E41948}"/>
              </a:ext>
            </a:extLst>
          </p:cNvPr>
          <p:cNvSpPr>
            <a:spLocks noGrp="1"/>
          </p:cNvSpPr>
          <p:nvPr>
            <p:ph type="dt" sz="half" idx="10"/>
          </p:nvPr>
        </p:nvSpPr>
        <p:spPr/>
        <p:txBody>
          <a:bodyPr/>
          <a:lstStyle/>
          <a:p>
            <a:fld id="{85CDD68D-C819-46AE-B83B-6654651651D6}"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8B38DC2-5906-46E5-A7F8-5B9187A87F7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4FA4FE7-76CA-418D-B9E2-51567D497AB4}"/>
              </a:ext>
            </a:extLst>
          </p:cNvPr>
          <p:cNvSpPr>
            <a:spLocks noGrp="1"/>
          </p:cNvSpPr>
          <p:nvPr>
            <p:ph type="sldNum" sz="quarter" idx="12"/>
          </p:nvPr>
        </p:nvSpPr>
        <p:spPr/>
        <p:txBody>
          <a:bodyPr/>
          <a:lstStyle/>
          <a:p>
            <a:fld id="{60580791-B236-4431-8D1D-801CCD2B85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4565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C71A09-8C9E-408D-9C40-BEB29C1D65C8}"/>
              </a:ext>
            </a:extLst>
          </p:cNvPr>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3C75B573-293C-47F6-92A9-75A7A4B07E8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967107D-E1EC-49D0-9332-D6BFEEE745A7}"/>
              </a:ext>
            </a:extLst>
          </p:cNvPr>
          <p:cNvSpPr>
            <a:spLocks noGrp="1"/>
          </p:cNvSpPr>
          <p:nvPr>
            <p:ph type="dt" sz="half" idx="10"/>
          </p:nvPr>
        </p:nvSpPr>
        <p:spPr/>
        <p:txBody>
          <a:bodyPr/>
          <a:lstStyle/>
          <a:p>
            <a:fld id="{85CDD68D-C819-46AE-B83B-6654651651D6}"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EF36E21-C20D-4631-B1F8-48088514F4A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CF159F-7540-48B0-9134-16E4362FFE82}"/>
              </a:ext>
            </a:extLst>
          </p:cNvPr>
          <p:cNvSpPr>
            <a:spLocks noGrp="1"/>
          </p:cNvSpPr>
          <p:nvPr>
            <p:ph type="sldNum" sz="quarter" idx="12"/>
          </p:nvPr>
        </p:nvSpPr>
        <p:spPr/>
        <p:txBody>
          <a:bodyPr/>
          <a:lstStyle/>
          <a:p>
            <a:fld id="{60580791-B236-4431-8D1D-801CCD2B85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396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2FA22E-5E62-4058-80A0-3785570FD5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DE069D-03E3-4B10-B044-A38CBAAD16D8}"/>
              </a:ext>
            </a:extLst>
          </p:cNvPr>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FCB610A-6B25-48CB-A313-5F69F1191E3C}"/>
              </a:ext>
            </a:extLst>
          </p:cNvPr>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36BA2DF-412F-4E65-B019-351523D5FDEE}"/>
              </a:ext>
            </a:extLst>
          </p:cNvPr>
          <p:cNvSpPr>
            <a:spLocks noGrp="1"/>
          </p:cNvSpPr>
          <p:nvPr>
            <p:ph type="dt" sz="half" idx="10"/>
          </p:nvPr>
        </p:nvSpPr>
        <p:spPr/>
        <p:txBody>
          <a:bodyPr/>
          <a:lstStyle/>
          <a:p>
            <a:fld id="{85CDD68D-C819-46AE-B83B-6654651651D6}"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DEBBCE4-863D-4126-8C8D-1EF486AC0C8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2A578A5-A956-48D1-9C5A-D75073CF143D}"/>
              </a:ext>
            </a:extLst>
          </p:cNvPr>
          <p:cNvSpPr>
            <a:spLocks noGrp="1"/>
          </p:cNvSpPr>
          <p:nvPr>
            <p:ph type="sldNum" sz="quarter" idx="12"/>
          </p:nvPr>
        </p:nvSpPr>
        <p:spPr/>
        <p:txBody>
          <a:bodyPr/>
          <a:lstStyle/>
          <a:p>
            <a:fld id="{60580791-B236-4431-8D1D-801CCD2B85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435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5A5F4-6044-49C1-B23B-0D7435FEC950}" type="slidenum">
              <a:rPr lang="zh-CN" altLang="en-US" smtClean="0"/>
              <a:t>‹#›</a:t>
            </a:fld>
            <a:endParaRPr lang="zh-CN" altLang="en-US"/>
          </a:p>
        </p:txBody>
      </p:sp>
    </p:spTree>
    <p:extLst>
      <p:ext uri="{BB962C8B-B14F-4D97-AF65-F5344CB8AC3E}">
        <p14:creationId xmlns:p14="http://schemas.microsoft.com/office/powerpoint/2010/main" val="250228764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2760B-7C9C-4E38-AB6C-5798639C612C}"/>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121E935-5DEC-484A-9AFA-63218C7FB7B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9BD5C2-2964-4777-82A3-FBD29531A3BF}"/>
              </a:ext>
            </a:extLst>
          </p:cNvPr>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E193033-ADE3-49BD-8282-5C162734419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2FEAB08-02DC-450B-B532-05E324DC9071}"/>
              </a:ext>
            </a:extLst>
          </p:cNvPr>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5F6060A-A9D1-40B6-82D5-7A0A244CDA06}"/>
              </a:ext>
            </a:extLst>
          </p:cNvPr>
          <p:cNvSpPr>
            <a:spLocks noGrp="1"/>
          </p:cNvSpPr>
          <p:nvPr>
            <p:ph type="dt" sz="half" idx="10"/>
          </p:nvPr>
        </p:nvSpPr>
        <p:spPr/>
        <p:txBody>
          <a:bodyPr/>
          <a:lstStyle/>
          <a:p>
            <a:fld id="{85CDD68D-C819-46AE-B83B-6654651651D6}"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F1C6CE31-3CC2-4E91-A9DD-D6B2D7182DD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8E0DFA1-5AAA-4025-9AE7-C18C8F412679}"/>
              </a:ext>
            </a:extLst>
          </p:cNvPr>
          <p:cNvSpPr>
            <a:spLocks noGrp="1"/>
          </p:cNvSpPr>
          <p:nvPr>
            <p:ph type="sldNum" sz="quarter" idx="12"/>
          </p:nvPr>
        </p:nvSpPr>
        <p:spPr/>
        <p:txBody>
          <a:bodyPr/>
          <a:lstStyle/>
          <a:p>
            <a:fld id="{60580791-B236-4431-8D1D-801CCD2B85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9228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86624C-7827-4CAB-BBF1-2B201A40927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45549C3-5C16-432E-A0C7-7A9A11D6BDA5}"/>
              </a:ext>
            </a:extLst>
          </p:cNvPr>
          <p:cNvSpPr>
            <a:spLocks noGrp="1"/>
          </p:cNvSpPr>
          <p:nvPr>
            <p:ph type="dt" sz="half" idx="10"/>
          </p:nvPr>
        </p:nvSpPr>
        <p:spPr/>
        <p:txBody>
          <a:bodyPr/>
          <a:lstStyle/>
          <a:p>
            <a:fld id="{85CDD68D-C819-46AE-B83B-6654651651D6}"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B4E60DB-0294-46A0-8BEB-B73D85045D8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4E54A20A-42B1-4C77-8F3E-C8EB468932A1}"/>
              </a:ext>
            </a:extLst>
          </p:cNvPr>
          <p:cNvSpPr>
            <a:spLocks noGrp="1"/>
          </p:cNvSpPr>
          <p:nvPr>
            <p:ph type="sldNum" sz="quarter" idx="12"/>
          </p:nvPr>
        </p:nvSpPr>
        <p:spPr/>
        <p:txBody>
          <a:bodyPr/>
          <a:lstStyle/>
          <a:p>
            <a:fld id="{60580791-B236-4431-8D1D-801CCD2B85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4822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FD0733C-591E-486C-9EFD-D0E650CF4498}"/>
              </a:ext>
            </a:extLst>
          </p:cNvPr>
          <p:cNvSpPr>
            <a:spLocks noGrp="1"/>
          </p:cNvSpPr>
          <p:nvPr>
            <p:ph type="dt" sz="half" idx="10"/>
          </p:nvPr>
        </p:nvSpPr>
        <p:spPr/>
        <p:txBody>
          <a:bodyPr/>
          <a:lstStyle/>
          <a:p>
            <a:fld id="{85CDD68D-C819-46AE-B83B-6654651651D6}"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5D569D7-30BD-420C-BC6D-A56FDD10DB9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2BB51D73-0479-4A49-8C9E-319ACD729512}"/>
              </a:ext>
            </a:extLst>
          </p:cNvPr>
          <p:cNvSpPr>
            <a:spLocks noGrp="1"/>
          </p:cNvSpPr>
          <p:nvPr>
            <p:ph type="sldNum" sz="quarter" idx="12"/>
          </p:nvPr>
        </p:nvSpPr>
        <p:spPr/>
        <p:txBody>
          <a:bodyPr/>
          <a:lstStyle/>
          <a:p>
            <a:fld id="{60580791-B236-4431-8D1D-801CCD2B85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4660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4E517A-49D1-419B-B841-95788E81FC42}"/>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27CE6887-B698-4A85-B3B0-1A1989F90A6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B7575D-6CDA-4C78-940B-105DEF4E161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0FC795-BF9A-4FAB-89A5-AA99006CE8A8}"/>
              </a:ext>
            </a:extLst>
          </p:cNvPr>
          <p:cNvSpPr>
            <a:spLocks noGrp="1"/>
          </p:cNvSpPr>
          <p:nvPr>
            <p:ph type="dt" sz="half" idx="10"/>
          </p:nvPr>
        </p:nvSpPr>
        <p:spPr/>
        <p:txBody>
          <a:bodyPr/>
          <a:lstStyle/>
          <a:p>
            <a:fld id="{85CDD68D-C819-46AE-B83B-6654651651D6}"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593ABDC-5262-4E3E-94EE-6B9B5B121EC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24D1D-0BC2-471B-BE35-B05D3E761B5B}"/>
              </a:ext>
            </a:extLst>
          </p:cNvPr>
          <p:cNvSpPr>
            <a:spLocks noGrp="1"/>
          </p:cNvSpPr>
          <p:nvPr>
            <p:ph type="sldNum" sz="quarter" idx="12"/>
          </p:nvPr>
        </p:nvSpPr>
        <p:spPr/>
        <p:txBody>
          <a:bodyPr/>
          <a:lstStyle/>
          <a:p>
            <a:fld id="{60580791-B236-4431-8D1D-801CCD2B85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790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F38CC3-36A4-4A4A-AC53-B359E255A3E8}"/>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8F1BAD1-C730-4FF7-88FA-FFBC7BC0ABA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39A69D1A-A972-49AC-A352-BB9F947ED3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5D19E8E-3ACE-49FA-88DD-6BBEE5ABF929}"/>
              </a:ext>
            </a:extLst>
          </p:cNvPr>
          <p:cNvSpPr>
            <a:spLocks noGrp="1"/>
          </p:cNvSpPr>
          <p:nvPr>
            <p:ph type="dt" sz="half" idx="10"/>
          </p:nvPr>
        </p:nvSpPr>
        <p:spPr/>
        <p:txBody>
          <a:bodyPr/>
          <a:lstStyle/>
          <a:p>
            <a:fld id="{85CDD68D-C819-46AE-B83B-6654651651D6}"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8889D81-D387-4338-8EB5-75AB29FCE41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648C578-DDDF-4510-BF45-EC234C5F8EBA}"/>
              </a:ext>
            </a:extLst>
          </p:cNvPr>
          <p:cNvSpPr>
            <a:spLocks noGrp="1"/>
          </p:cNvSpPr>
          <p:nvPr>
            <p:ph type="sldNum" sz="quarter" idx="12"/>
          </p:nvPr>
        </p:nvSpPr>
        <p:spPr/>
        <p:txBody>
          <a:bodyPr/>
          <a:lstStyle/>
          <a:p>
            <a:fld id="{60580791-B236-4431-8D1D-801CCD2B85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0857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74137D-7993-4D95-B511-76D00B49C50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3CE9076-C63A-4FA2-B6B6-4450CA5A5A2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D4CC4F-DBE9-451F-BA08-C92CC0B81FC6}"/>
              </a:ext>
            </a:extLst>
          </p:cNvPr>
          <p:cNvSpPr>
            <a:spLocks noGrp="1"/>
          </p:cNvSpPr>
          <p:nvPr>
            <p:ph type="dt" sz="half" idx="10"/>
          </p:nvPr>
        </p:nvSpPr>
        <p:spPr/>
        <p:txBody>
          <a:bodyPr/>
          <a:lstStyle/>
          <a:p>
            <a:fld id="{85CDD68D-C819-46AE-B83B-6654651651D6}"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2EB445F-5A43-499F-94D3-38E302E9127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7A9804B-C8A6-49E3-81F0-47C950A03074}"/>
              </a:ext>
            </a:extLst>
          </p:cNvPr>
          <p:cNvSpPr>
            <a:spLocks noGrp="1"/>
          </p:cNvSpPr>
          <p:nvPr>
            <p:ph type="sldNum" sz="quarter" idx="12"/>
          </p:nvPr>
        </p:nvSpPr>
        <p:spPr/>
        <p:txBody>
          <a:bodyPr/>
          <a:lstStyle/>
          <a:p>
            <a:fld id="{60580791-B236-4431-8D1D-801CCD2B85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3767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AD1F44E-BA3B-4BEF-902A-4FA3D79C06B1}"/>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239A02-1818-49A1-B3D7-E147CD22FB19}"/>
              </a:ext>
            </a:extLst>
          </p:cNvPr>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19A462B-4E93-4DFA-9F8A-0178C2024E6F}"/>
              </a:ext>
            </a:extLst>
          </p:cNvPr>
          <p:cNvSpPr>
            <a:spLocks noGrp="1"/>
          </p:cNvSpPr>
          <p:nvPr>
            <p:ph type="dt" sz="half" idx="10"/>
          </p:nvPr>
        </p:nvSpPr>
        <p:spPr/>
        <p:txBody>
          <a:bodyPr/>
          <a:lstStyle/>
          <a:p>
            <a:fld id="{85CDD68D-C819-46AE-B83B-6654651651D6}" type="datetimeFigureOut">
              <a:rPr lang="zh-CN" altLang="en-US" smtClean="0">
                <a:solidFill>
                  <a:prstClr val="black">
                    <a:tint val="75000"/>
                  </a:prstClr>
                </a:solidFill>
              </a:rPr>
              <a:pPr/>
              <a:t>2024/5/7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829452C-7F44-4368-B4EB-54EDFAA3694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348B758-2DF4-45D4-A7FD-32BAAFF32B6B}"/>
              </a:ext>
            </a:extLst>
          </p:cNvPr>
          <p:cNvSpPr>
            <a:spLocks noGrp="1"/>
          </p:cNvSpPr>
          <p:nvPr>
            <p:ph type="sldNum" sz="quarter" idx="12"/>
          </p:nvPr>
        </p:nvSpPr>
        <p:spPr/>
        <p:txBody>
          <a:bodyPr/>
          <a:lstStyle/>
          <a:p>
            <a:fld id="{60580791-B236-4431-8D1D-801CCD2B85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8313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14085" y="6356351"/>
            <a:ext cx="2057400" cy="365125"/>
          </a:xfrm>
        </p:spPr>
        <p:txBody>
          <a:bodyPr/>
          <a:lstStyle>
            <a:lvl1pPr>
              <a:defRPr sz="1600"/>
            </a:lvl1pPr>
          </a:lstStyle>
          <a:p>
            <a:fld id="{8245A5F4-6044-49C1-B23B-0D7435FEC950}" type="slidenum">
              <a:rPr lang="zh-CN" altLang="en-US" smtClean="0"/>
              <a:pPr/>
              <a:t>‹#›</a:t>
            </a:fld>
            <a:endParaRPr lang="zh-CN" altLang="en-US"/>
          </a:p>
        </p:txBody>
      </p:sp>
      <p:cxnSp>
        <p:nvCxnSpPr>
          <p:cNvPr id="9" name="直接连接符 8">
            <a:extLst>
              <a:ext uri="{FF2B5EF4-FFF2-40B4-BE49-F238E27FC236}">
                <a16:creationId xmlns:a16="http://schemas.microsoft.com/office/drawing/2014/main" id="{33E18CBE-ABD1-46BA-9322-A0831B52A42C}"/>
              </a:ext>
            </a:extLst>
          </p:cNvPr>
          <p:cNvCxnSpPr/>
          <p:nvPr userDrawn="1"/>
        </p:nvCxnSpPr>
        <p:spPr>
          <a:xfrm>
            <a:off x="0" y="856648"/>
            <a:ext cx="9144000" cy="0"/>
          </a:xfrm>
          <a:prstGeom prst="line">
            <a:avLst/>
          </a:prstGeom>
          <a:ln>
            <a:solidFill>
              <a:srgbClr val="1DB5AE"/>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BEE68B6C-FABD-4CC7-9804-E24B3C462E91}"/>
              </a:ext>
            </a:extLst>
          </p:cNvPr>
          <p:cNvCxnSpPr/>
          <p:nvPr userDrawn="1"/>
        </p:nvCxnSpPr>
        <p:spPr>
          <a:xfrm>
            <a:off x="0" y="797382"/>
            <a:ext cx="9144000" cy="0"/>
          </a:xfrm>
          <a:prstGeom prst="line">
            <a:avLst/>
          </a:prstGeom>
          <a:ln w="38100">
            <a:solidFill>
              <a:srgbClr val="1DB5A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7113CBD-4451-4F8F-92A9-49AEA0BB6A60}"/>
              </a:ext>
            </a:extLst>
          </p:cNvPr>
          <p:cNvSpPr>
            <a:spLocks noGrp="1"/>
          </p:cNvSpPr>
          <p:nvPr>
            <p:ph type="title"/>
          </p:nvPr>
        </p:nvSpPr>
        <p:spPr>
          <a:xfrm>
            <a:off x="272515" y="212594"/>
            <a:ext cx="7886700" cy="432256"/>
          </a:xfrm>
        </p:spPr>
        <p:txBody>
          <a:bodyPr>
            <a:noAutofit/>
          </a:bodyPr>
          <a:lstStyle>
            <a:lvl1pPr>
              <a:defRPr sz="3200" b="1">
                <a:solidFill>
                  <a:srgbClr val="FF0000"/>
                </a:solidFill>
              </a:defRPr>
            </a:lvl1pPr>
          </a:lstStyle>
          <a:p>
            <a:r>
              <a:rPr lang="zh-CN" altLang="en-US"/>
              <a:t>单击此处编辑母版标题样式</a:t>
            </a:r>
            <a:endParaRPr lang="en-US" dirty="0"/>
          </a:p>
        </p:txBody>
      </p:sp>
    </p:spTree>
    <p:extLst>
      <p:ext uri="{BB962C8B-B14F-4D97-AF65-F5344CB8AC3E}">
        <p14:creationId xmlns:p14="http://schemas.microsoft.com/office/powerpoint/2010/main" val="122524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5A5F4-6044-49C1-B23B-0D7435FEC950}" type="slidenum">
              <a:rPr lang="zh-CN" altLang="en-US" smtClean="0"/>
              <a:t>‹#›</a:t>
            </a:fld>
            <a:endParaRPr lang="zh-CN" altLang="en-US"/>
          </a:p>
        </p:txBody>
      </p:sp>
    </p:spTree>
    <p:extLst>
      <p:ext uri="{BB962C8B-B14F-4D97-AF65-F5344CB8AC3E}">
        <p14:creationId xmlns:p14="http://schemas.microsoft.com/office/powerpoint/2010/main" val="159484575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45A5F4-6044-49C1-B23B-0D7435FEC950}" type="slidenum">
              <a:rPr lang="zh-CN" altLang="en-US" smtClean="0"/>
              <a:t>‹#›</a:t>
            </a:fld>
            <a:endParaRPr lang="zh-CN" altLang="en-US"/>
          </a:p>
        </p:txBody>
      </p:sp>
    </p:spTree>
    <p:extLst>
      <p:ext uri="{BB962C8B-B14F-4D97-AF65-F5344CB8AC3E}">
        <p14:creationId xmlns:p14="http://schemas.microsoft.com/office/powerpoint/2010/main" val="401420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45A5F4-6044-49C1-B23B-0D7435FEC950}" type="slidenum">
              <a:rPr lang="zh-CN" altLang="en-US" smtClean="0"/>
              <a:t>‹#›</a:t>
            </a:fld>
            <a:endParaRPr lang="zh-CN" altLang="en-US"/>
          </a:p>
        </p:txBody>
      </p:sp>
    </p:spTree>
    <p:extLst>
      <p:ext uri="{BB962C8B-B14F-4D97-AF65-F5344CB8AC3E}">
        <p14:creationId xmlns:p14="http://schemas.microsoft.com/office/powerpoint/2010/main" val="2149278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45A5F4-6044-49C1-B23B-0D7435FEC950}" type="slidenum">
              <a:rPr lang="zh-CN" altLang="en-US" smtClean="0"/>
              <a:t>‹#›</a:t>
            </a:fld>
            <a:endParaRPr lang="zh-CN" altLang="en-US"/>
          </a:p>
        </p:txBody>
      </p:sp>
    </p:spTree>
    <p:extLst>
      <p:ext uri="{BB962C8B-B14F-4D97-AF65-F5344CB8AC3E}">
        <p14:creationId xmlns:p14="http://schemas.microsoft.com/office/powerpoint/2010/main" val="11785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45A5F4-6044-49C1-B23B-0D7435FEC950}" type="slidenum">
              <a:rPr lang="zh-CN" altLang="en-US" smtClean="0"/>
              <a:t>‹#›</a:t>
            </a:fld>
            <a:endParaRPr lang="zh-CN" altLang="en-US"/>
          </a:p>
        </p:txBody>
      </p:sp>
    </p:spTree>
    <p:extLst>
      <p:ext uri="{BB962C8B-B14F-4D97-AF65-F5344CB8AC3E}">
        <p14:creationId xmlns:p14="http://schemas.microsoft.com/office/powerpoint/2010/main" val="570243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45A5F4-6044-49C1-B23B-0D7435FEC950}" type="slidenum">
              <a:rPr lang="zh-CN" altLang="en-US" smtClean="0"/>
              <a:t>‹#›</a:t>
            </a:fld>
            <a:endParaRPr lang="zh-CN" altLang="en-US"/>
          </a:p>
        </p:txBody>
      </p:sp>
    </p:spTree>
    <p:extLst>
      <p:ext uri="{BB962C8B-B14F-4D97-AF65-F5344CB8AC3E}">
        <p14:creationId xmlns:p14="http://schemas.microsoft.com/office/powerpoint/2010/main" val="3132472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45A5F4-6044-49C1-B23B-0D7435FEC950}" type="slidenum">
              <a:rPr lang="zh-CN" altLang="en-US" smtClean="0"/>
              <a:t>‹#›</a:t>
            </a:fld>
            <a:endParaRPr lang="zh-CN" altLang="en-US"/>
          </a:p>
        </p:txBody>
      </p:sp>
    </p:spTree>
    <p:extLst>
      <p:ext uri="{BB962C8B-B14F-4D97-AF65-F5344CB8AC3E}">
        <p14:creationId xmlns:p14="http://schemas.microsoft.com/office/powerpoint/2010/main" val="1344127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45A5F4-6044-49C1-B23B-0D7435FEC950}" type="slidenum">
              <a:rPr lang="zh-CN" altLang="en-US" smtClean="0"/>
              <a:t>‹#›</a:t>
            </a:fld>
            <a:endParaRPr lang="zh-CN" altLang="en-US"/>
          </a:p>
        </p:txBody>
      </p:sp>
    </p:spTree>
    <p:extLst>
      <p:ext uri="{BB962C8B-B14F-4D97-AF65-F5344CB8AC3E}">
        <p14:creationId xmlns:p14="http://schemas.microsoft.com/office/powerpoint/2010/main" val="6528646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7" r:id="rId13"/>
    <p:sldLayoutId id="2147483718" r:id="rId14"/>
    <p:sldLayoutId id="2147483672"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86BBB1-3E01-4D8C-B20E-1D193F53FD5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CF8EB0C-D3AB-4346-9FE8-9F3714B045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5BEF351-70BB-4ADC-BA61-03DC6C54976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85CDD68D-C819-46AE-B83B-6654651651D6}" type="datetimeFigureOut">
              <a:rPr lang="zh-CN" altLang="en-US" smtClean="0">
                <a:solidFill>
                  <a:prstClr val="black">
                    <a:tint val="75000"/>
                  </a:prstClr>
                </a:solidFill>
              </a:rPr>
              <a:pPr defTabSz="685800"/>
              <a:t>2024/5/7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7BF1AB3-B83D-4CDC-82BD-22149A800E3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23122C2-9B34-4156-881C-3A0E8D5F7F5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0580791-B236-4431-8D1D-801CCD2B856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74083816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8.jpg"/><Relationship Id="rId7" Type="http://schemas.openxmlformats.org/officeDocument/2006/relationships/image" Target="../media/image2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9.jpg"/><Relationship Id="rId9" Type="http://schemas.openxmlformats.org/officeDocument/2006/relationships/image" Target="../media/image25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0.png"/><Relationship Id="rId2" Type="http://schemas.openxmlformats.org/officeDocument/2006/relationships/image" Target="../media/image260.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0.pn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14.xml"/><Relationship Id="rId5" Type="http://schemas.openxmlformats.org/officeDocument/2006/relationships/image" Target="../media/image45.jp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360.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NUL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3.png"/><Relationship Id="rId7" Type="http://schemas.openxmlformats.org/officeDocument/2006/relationships/image" Target="../media/image16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50.png"/><Relationship Id="rId5" Type="http://schemas.openxmlformats.org/officeDocument/2006/relationships/image" Target="../media/image58.png"/><Relationship Id="rId10" Type="http://schemas.openxmlformats.org/officeDocument/2006/relationships/image" Target="../media/image190.png"/><Relationship Id="rId4" Type="http://schemas.openxmlformats.org/officeDocument/2006/relationships/image" Target="../media/image4.png"/><Relationship Id="rId9" Type="http://schemas.openxmlformats.org/officeDocument/2006/relationships/image" Target="../media/image180.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4098759-77C2-48F7-92F5-D80902887B6F}"/>
              </a:ext>
            </a:extLst>
          </p:cNvPr>
          <p:cNvSpPr/>
          <p:nvPr/>
        </p:nvSpPr>
        <p:spPr>
          <a:xfrm>
            <a:off x="0" y="1667850"/>
            <a:ext cx="9144001" cy="5190149"/>
          </a:xfrm>
          <a:prstGeom prst="rect">
            <a:avLst/>
          </a:prstGeom>
          <a:gradFill flip="none" rotWithShape="1">
            <a:gsLst>
              <a:gs pos="55000">
                <a:schemeClr val="accent1">
                  <a:lumMod val="5000"/>
                  <a:lumOff val="9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4" name="文本框 3">
            <a:extLst>
              <a:ext uri="{FF2B5EF4-FFF2-40B4-BE49-F238E27FC236}">
                <a16:creationId xmlns:a16="http://schemas.microsoft.com/office/drawing/2014/main" id="{D660ACA2-A0BB-4377-8EEC-F4880FD0C57B}"/>
              </a:ext>
            </a:extLst>
          </p:cNvPr>
          <p:cNvSpPr txBox="1"/>
          <p:nvPr/>
        </p:nvSpPr>
        <p:spPr>
          <a:xfrm>
            <a:off x="362760" y="3110715"/>
            <a:ext cx="8280400" cy="1754326"/>
          </a:xfrm>
          <a:prstGeom prst="rect">
            <a:avLst/>
          </a:prstGeom>
          <a:noFill/>
        </p:spPr>
        <p:txBody>
          <a:bodyPr wrap="square">
            <a:spAutoFit/>
          </a:bodyPr>
          <a:lstStyle/>
          <a:p>
            <a:pPr algn="ctr"/>
            <a:r>
              <a:rPr lang="en-US" altLang="zh-CN" sz="5400" dirty="0">
                <a:solidFill>
                  <a:srgbClr val="FF0000"/>
                </a:solidFill>
                <a:effectLst>
                  <a:outerShdw blurRad="50800" dist="38100" dir="2700000" algn="tl" rotWithShape="0">
                    <a:prstClr val="black">
                      <a:alpha val="20000"/>
                    </a:prstClr>
                  </a:outerShdw>
                </a:effectLst>
                <a:latin typeface="Times New Roman" panose="02020603050405020304" pitchFamily="18" charset="0"/>
                <a:ea typeface="华文行楷" panose="02010800040101010101" pitchFamily="2" charset="-122"/>
                <a:cs typeface="Times New Roman" panose="02020603050405020304" pitchFamily="18" charset="0"/>
              </a:rPr>
              <a:t>“</a:t>
            </a:r>
            <a:r>
              <a:rPr lang="en-US" altLang="zh-CN" sz="5400" baseline="30000" dirty="0">
                <a:solidFill>
                  <a:srgbClr val="FF0000"/>
                </a:solidFill>
                <a:effectLst>
                  <a:outerShdw blurRad="50800" dist="38100" dir="2700000" algn="tl" rotWithShape="0">
                    <a:prstClr val="black">
                      <a:alpha val="20000"/>
                    </a:prstClr>
                  </a:outerShdw>
                </a:effectLst>
                <a:latin typeface="Times New Roman" panose="02020603050405020304" pitchFamily="18" charset="0"/>
                <a:ea typeface="华文行楷" panose="02010800040101010101" pitchFamily="2" charset="-122"/>
                <a:cs typeface="Times New Roman" panose="02020603050405020304" pitchFamily="18" charset="0"/>
              </a:rPr>
              <a:t>3</a:t>
            </a:r>
            <a:r>
              <a:rPr lang="en-US" altLang="zh-CN" sz="5400" dirty="0">
                <a:solidFill>
                  <a:srgbClr val="FF0000"/>
                </a:solidFill>
                <a:effectLst>
                  <a:outerShdw blurRad="50800" dist="38100" dir="2700000" algn="tl" rotWithShape="0">
                    <a:prstClr val="black">
                      <a:alpha val="20000"/>
                    </a:prstClr>
                  </a:outerShdw>
                </a:effectLst>
                <a:latin typeface="Times New Roman" panose="02020603050405020304" pitchFamily="18" charset="0"/>
                <a:ea typeface="华文行楷" panose="02010800040101010101" pitchFamily="2" charset="-122"/>
                <a:cs typeface="Times New Roman" panose="02020603050405020304" pitchFamily="18" charset="0"/>
              </a:rPr>
              <a:t>He+CF</a:t>
            </a:r>
            <a:r>
              <a:rPr lang="en-US" altLang="zh-CN" sz="5400" baseline="-25000" dirty="0">
                <a:solidFill>
                  <a:srgbClr val="FF0000"/>
                </a:solidFill>
                <a:effectLst>
                  <a:outerShdw blurRad="50800" dist="38100" dir="2700000" algn="tl" rotWithShape="0">
                    <a:prstClr val="black">
                      <a:alpha val="20000"/>
                    </a:prstClr>
                  </a:outerShdw>
                </a:effectLst>
                <a:latin typeface="Times New Roman" panose="02020603050405020304" pitchFamily="18" charset="0"/>
                <a:ea typeface="华文行楷" panose="02010800040101010101" pitchFamily="2" charset="-122"/>
                <a:cs typeface="Times New Roman" panose="02020603050405020304" pitchFamily="18" charset="0"/>
              </a:rPr>
              <a:t>4</a:t>
            </a:r>
            <a:r>
              <a:rPr lang="en-US" altLang="zh-CN" sz="5400" dirty="0">
                <a:solidFill>
                  <a:srgbClr val="FF0000"/>
                </a:solidFill>
                <a:effectLst>
                  <a:outerShdw blurRad="50800" dist="38100" dir="2700000" algn="tl" rotWithShape="0">
                    <a:prstClr val="black">
                      <a:alpha val="20000"/>
                    </a:prstClr>
                  </a:outerShdw>
                </a:effectLst>
                <a:latin typeface="Times New Roman" panose="02020603050405020304" pitchFamily="18" charset="0"/>
                <a:ea typeface="华文行楷" panose="02010800040101010101" pitchFamily="2" charset="-122"/>
                <a:cs typeface="Times New Roman" panose="02020603050405020304" pitchFamily="18" charset="0"/>
              </a:rPr>
              <a:t>”</a:t>
            </a:r>
            <a:r>
              <a:rPr lang="zh-CN" altLang="en-US" sz="5400" dirty="0">
                <a:solidFill>
                  <a:srgbClr val="FF0000"/>
                </a:solidFill>
                <a:effectLst>
                  <a:outerShdw blurRad="50800" dist="38100" dir="2700000" algn="tl" rotWithShape="0">
                    <a:prstClr val="black">
                      <a:alpha val="20000"/>
                    </a:prstClr>
                  </a:outerShdw>
                </a:effectLst>
                <a:latin typeface="Times New Roman" panose="02020603050405020304" pitchFamily="18" charset="0"/>
                <a:ea typeface="华文行楷" panose="02010800040101010101" pitchFamily="2" charset="-122"/>
                <a:cs typeface="Times New Roman" panose="02020603050405020304" pitchFamily="18" charset="0"/>
              </a:rPr>
              <a:t>气体闪烁探测器的概念设计</a:t>
            </a:r>
            <a:endParaRPr lang="en-US" altLang="zh-CN" sz="5400" dirty="0">
              <a:solidFill>
                <a:srgbClr val="FF0000"/>
              </a:solidFill>
              <a:effectLst>
                <a:outerShdw blurRad="50800" dist="38100" dir="2700000" algn="tl" rotWithShape="0">
                  <a:prstClr val="black">
                    <a:alpha val="20000"/>
                  </a:prstClr>
                </a:outerShdw>
              </a:effectLst>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CCD66B4F-D998-4C2A-BD7A-06CFF79E9E4A}"/>
              </a:ext>
            </a:extLst>
          </p:cNvPr>
          <p:cNvSpPr txBox="1"/>
          <p:nvPr/>
        </p:nvSpPr>
        <p:spPr>
          <a:xfrm>
            <a:off x="599827" y="4845686"/>
            <a:ext cx="7806266" cy="830997"/>
          </a:xfrm>
          <a:prstGeom prst="rect">
            <a:avLst/>
          </a:prstGeom>
          <a:noFill/>
        </p:spPr>
        <p:txBody>
          <a:bodyPr wrap="square">
            <a:spAutoFit/>
          </a:bodyPr>
          <a:lstStyle/>
          <a:p>
            <a:pPr algn="ctr"/>
            <a:r>
              <a:rPr lang="zh-CN" altLang="en-US" sz="2800" b="1" dirty="0">
                <a:latin typeface="微软雅黑" pitchFamily="34" charset="-122"/>
                <a:ea typeface="微软雅黑" pitchFamily="34" charset="-122"/>
              </a:rPr>
              <a:t>陈建琪，景俊升，贡庸策</a:t>
            </a:r>
            <a:endParaRPr lang="en-US" altLang="zh-CN" sz="2800" b="1" dirty="0">
              <a:latin typeface="微软雅黑" pitchFamily="34" charset="-122"/>
              <a:ea typeface="微软雅黑" pitchFamily="34" charset="-122"/>
            </a:endParaRPr>
          </a:p>
          <a:p>
            <a:pPr algn="ctr"/>
            <a:r>
              <a:rPr lang="zh-CN" altLang="en-US" sz="2000" b="1" dirty="0">
                <a:latin typeface="微软雅黑" pitchFamily="34" charset="-122"/>
                <a:ea typeface="微软雅黑" pitchFamily="34" charset="-122"/>
              </a:rPr>
              <a:t>大湾区大学</a:t>
            </a:r>
            <a:r>
              <a:rPr lang="en-US" altLang="zh-CN" sz="2000" b="1" dirty="0">
                <a:latin typeface="微软雅黑" pitchFamily="34" charset="-122"/>
                <a:ea typeface="微软雅黑" pitchFamily="34" charset="-122"/>
              </a:rPr>
              <a:t>(</a:t>
            </a:r>
            <a:r>
              <a:rPr lang="zh-CN" altLang="en-US" sz="2000" b="1" dirty="0">
                <a:latin typeface="微软雅黑" pitchFamily="34" charset="-122"/>
                <a:ea typeface="微软雅黑" pitchFamily="34" charset="-122"/>
              </a:rPr>
              <a:t>筹</a:t>
            </a:r>
            <a:r>
              <a:rPr lang="en-US" altLang="zh-CN" sz="2000" b="1" dirty="0">
                <a:latin typeface="微软雅黑" pitchFamily="34" charset="-122"/>
                <a:ea typeface="微软雅黑" pitchFamily="34" charset="-122"/>
              </a:rPr>
              <a:t>)</a:t>
            </a:r>
          </a:p>
        </p:txBody>
      </p:sp>
      <p:sp>
        <p:nvSpPr>
          <p:cNvPr id="8" name="文本框 7">
            <a:extLst>
              <a:ext uri="{FF2B5EF4-FFF2-40B4-BE49-F238E27FC236}">
                <a16:creationId xmlns:a16="http://schemas.microsoft.com/office/drawing/2014/main" id="{FE77295E-1F70-4881-A663-E11699166CDB}"/>
              </a:ext>
            </a:extLst>
          </p:cNvPr>
          <p:cNvSpPr txBox="1"/>
          <p:nvPr/>
        </p:nvSpPr>
        <p:spPr>
          <a:xfrm>
            <a:off x="2286000" y="5676683"/>
            <a:ext cx="4572000" cy="646331"/>
          </a:xfrm>
          <a:prstGeom prst="rect">
            <a:avLst/>
          </a:prstGeom>
          <a:noFill/>
        </p:spPr>
        <p:txBody>
          <a:bodyPr wrap="square">
            <a:spAutoFit/>
          </a:bodyPr>
          <a:lstStyle/>
          <a:p>
            <a:pPr algn="ctr"/>
            <a:r>
              <a:rPr lang="en-US" altLang="zh-CN" sz="1800" dirty="0">
                <a:latin typeface="Times New Roman" panose="02020603050405020304" pitchFamily="18" charset="0"/>
                <a:ea typeface="黑体" panose="02010600030101010101" pitchFamily="2" charset="-122"/>
                <a:cs typeface="Times New Roman" panose="02020603050405020304" pitchFamily="18" charset="0"/>
              </a:rPr>
              <a:t>chenjianqi@gbu.edu.cn</a:t>
            </a:r>
          </a:p>
          <a:p>
            <a:pPr algn="ctr"/>
            <a:r>
              <a:rPr lang="en-US" altLang="zh-CN" sz="1800" dirty="0">
                <a:latin typeface="Times New Roman" panose="02020603050405020304" pitchFamily="18" charset="0"/>
                <a:ea typeface="黑体" panose="02010600030101010101" pitchFamily="2" charset="-122"/>
                <a:cs typeface="Times New Roman" panose="02020603050405020304" pitchFamily="18" charset="0"/>
              </a:rPr>
              <a:t>2024/5/8</a:t>
            </a:r>
          </a:p>
        </p:txBody>
      </p:sp>
    </p:spTree>
    <p:extLst>
      <p:ext uri="{BB962C8B-B14F-4D97-AF65-F5344CB8AC3E}">
        <p14:creationId xmlns:p14="http://schemas.microsoft.com/office/powerpoint/2010/main" val="968175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10</a:t>
            </a:fld>
            <a:endParaRPr lang="zh-CN" altLang="en-US" dirty="0"/>
          </a:p>
        </p:txBody>
      </p:sp>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新探测器设计的灵感</a:t>
            </a:r>
          </a:p>
        </p:txBody>
      </p:sp>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grpSp>
        <p:nvGrpSpPr>
          <p:cNvPr id="9" name="组合 8">
            <a:extLst>
              <a:ext uri="{FF2B5EF4-FFF2-40B4-BE49-F238E27FC236}">
                <a16:creationId xmlns:a16="http://schemas.microsoft.com/office/drawing/2014/main" id="{4EE4F075-6BDA-43FD-A2B6-A42A86A17239}"/>
              </a:ext>
            </a:extLst>
          </p:cNvPr>
          <p:cNvGrpSpPr/>
          <p:nvPr/>
        </p:nvGrpSpPr>
        <p:grpSpPr>
          <a:xfrm>
            <a:off x="266300" y="1479663"/>
            <a:ext cx="4709108" cy="3898673"/>
            <a:chOff x="1656348" y="1322599"/>
            <a:chExt cx="5699365" cy="4718507"/>
          </a:xfrm>
        </p:grpSpPr>
        <p:sp>
          <p:nvSpPr>
            <p:cNvPr id="75" name="椭圆 74">
              <a:extLst>
                <a:ext uri="{FF2B5EF4-FFF2-40B4-BE49-F238E27FC236}">
                  <a16:creationId xmlns:a16="http://schemas.microsoft.com/office/drawing/2014/main" id="{3D929700-8478-40A3-8626-D6FCBAFC3BDF}"/>
                </a:ext>
              </a:extLst>
            </p:cNvPr>
            <p:cNvSpPr/>
            <p:nvPr/>
          </p:nvSpPr>
          <p:spPr>
            <a:xfrm>
              <a:off x="2895134" y="2031082"/>
              <a:ext cx="3317019" cy="331701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448D80CB-1776-43AF-A9D8-775094F1A4BC}"/>
                </a:ext>
              </a:extLst>
            </p:cNvPr>
            <p:cNvGrpSpPr/>
            <p:nvPr/>
          </p:nvGrpSpPr>
          <p:grpSpPr>
            <a:xfrm>
              <a:off x="1656348" y="1322599"/>
              <a:ext cx="5699365" cy="4718507"/>
              <a:chOff x="1656348" y="1322599"/>
              <a:chExt cx="5699365" cy="4718507"/>
            </a:xfrm>
          </p:grpSpPr>
          <p:sp>
            <p:nvSpPr>
              <p:cNvPr id="72" name="文本框 71">
                <a:extLst>
                  <a:ext uri="{FF2B5EF4-FFF2-40B4-BE49-F238E27FC236}">
                    <a16:creationId xmlns:a16="http://schemas.microsoft.com/office/drawing/2014/main" id="{1BDA6534-E10F-4BAD-9215-2F5B17AD412C}"/>
                  </a:ext>
                </a:extLst>
              </p:cNvPr>
              <p:cNvSpPr txBox="1"/>
              <p:nvPr/>
            </p:nvSpPr>
            <p:spPr>
              <a:xfrm>
                <a:off x="6299850" y="3016426"/>
                <a:ext cx="1055863" cy="246220"/>
              </a:xfrm>
              <a:prstGeom prst="rect">
                <a:avLst/>
              </a:prstGeom>
              <a:noFill/>
            </p:spPr>
            <p:txBody>
              <a:bodyPr wrap="square" rtlCol="0">
                <a:spAutoFit/>
              </a:bodyPr>
              <a:lstStyle/>
              <a:p>
                <a:r>
                  <a:rPr lang="en-US" altLang="zh-CN" sz="1000" dirty="0"/>
                  <a:t>CF</a:t>
                </a:r>
                <a:r>
                  <a:rPr lang="en-US" altLang="zh-CN" sz="1000" baseline="-25000" dirty="0"/>
                  <a:t>4</a:t>
                </a:r>
                <a:r>
                  <a:rPr lang="en-US" altLang="zh-CN" sz="1000" dirty="0"/>
                  <a:t>+</a:t>
                </a:r>
                <a:r>
                  <a:rPr lang="en-US" altLang="zh-CN" sz="1000" baseline="30000" dirty="0"/>
                  <a:t>3</a:t>
                </a:r>
                <a:r>
                  <a:rPr lang="en-US" altLang="zh-CN" sz="1000" dirty="0"/>
                  <a:t>He/BF</a:t>
                </a:r>
                <a:r>
                  <a:rPr lang="en-US" altLang="zh-CN" sz="1000" baseline="-25000" dirty="0"/>
                  <a:t>3</a:t>
                </a:r>
                <a:endParaRPr lang="zh-CN" altLang="en-US" sz="1000" baseline="-25000" dirty="0"/>
              </a:p>
            </p:txBody>
          </p:sp>
          <p:sp>
            <p:nvSpPr>
              <p:cNvPr id="73" name="矩形 72">
                <a:extLst>
                  <a:ext uri="{FF2B5EF4-FFF2-40B4-BE49-F238E27FC236}">
                    <a16:creationId xmlns:a16="http://schemas.microsoft.com/office/drawing/2014/main" id="{66AE86D0-19FD-47AE-875F-213614238C2F}"/>
                  </a:ext>
                </a:extLst>
              </p:cNvPr>
              <p:cNvSpPr/>
              <p:nvPr/>
            </p:nvSpPr>
            <p:spPr>
              <a:xfrm>
                <a:off x="4467415" y="1673258"/>
                <a:ext cx="162407" cy="351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a:extLst>
                  <a:ext uri="{FF2B5EF4-FFF2-40B4-BE49-F238E27FC236}">
                    <a16:creationId xmlns:a16="http://schemas.microsoft.com/office/drawing/2014/main" id="{9C3E015D-F5A9-450D-BADD-6F63BE199301}"/>
                  </a:ext>
                </a:extLst>
              </p:cNvPr>
              <p:cNvSpPr txBox="1"/>
              <p:nvPr/>
            </p:nvSpPr>
            <p:spPr>
              <a:xfrm rot="16200000">
                <a:off x="4181194" y="1577367"/>
                <a:ext cx="724980"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76" name="椭圆 75">
                <a:extLst>
                  <a:ext uri="{FF2B5EF4-FFF2-40B4-BE49-F238E27FC236}">
                    <a16:creationId xmlns:a16="http://schemas.microsoft.com/office/drawing/2014/main" id="{5EC50561-530D-4A53-A95B-EB51CEC8D3CB}"/>
                  </a:ext>
                </a:extLst>
              </p:cNvPr>
              <p:cNvSpPr/>
              <p:nvPr/>
            </p:nvSpPr>
            <p:spPr>
              <a:xfrm>
                <a:off x="3068357" y="2204305"/>
                <a:ext cx="2970573" cy="2970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a:extLst>
                  <a:ext uri="{FF2B5EF4-FFF2-40B4-BE49-F238E27FC236}">
                    <a16:creationId xmlns:a16="http://schemas.microsoft.com/office/drawing/2014/main" id="{7429F681-ED1B-4418-9E13-05D4A45BB89E}"/>
                  </a:ext>
                </a:extLst>
              </p:cNvPr>
              <p:cNvSpPr/>
              <p:nvPr/>
            </p:nvSpPr>
            <p:spPr>
              <a:xfrm>
                <a:off x="3908810" y="3046085"/>
                <a:ext cx="1289667" cy="12896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93FF05DA-F9FF-49AB-B8C5-F2AA7D658E83}"/>
                  </a:ext>
                </a:extLst>
              </p:cNvPr>
              <p:cNvSpPr/>
              <p:nvPr/>
            </p:nvSpPr>
            <p:spPr>
              <a:xfrm>
                <a:off x="2777079" y="3555916"/>
                <a:ext cx="3646400" cy="279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a:extLst>
                  <a:ext uri="{FF2B5EF4-FFF2-40B4-BE49-F238E27FC236}">
                    <a16:creationId xmlns:a16="http://schemas.microsoft.com/office/drawing/2014/main" id="{5AF2E2D6-3D0B-4E07-BDD0-1F6786F21F86}"/>
                  </a:ext>
                </a:extLst>
              </p:cNvPr>
              <p:cNvSpPr/>
              <p:nvPr/>
            </p:nvSpPr>
            <p:spPr>
              <a:xfrm>
                <a:off x="4504148" y="3549824"/>
                <a:ext cx="88942" cy="27953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ndParaRPr>
              </a:p>
            </p:txBody>
          </p:sp>
          <p:sp>
            <p:nvSpPr>
              <p:cNvPr id="80" name="矩形 79">
                <a:extLst>
                  <a:ext uri="{FF2B5EF4-FFF2-40B4-BE49-F238E27FC236}">
                    <a16:creationId xmlns:a16="http://schemas.microsoft.com/office/drawing/2014/main" id="{C303C5B1-DF06-4F87-93B9-DD91760CEBA0}"/>
                  </a:ext>
                </a:extLst>
              </p:cNvPr>
              <p:cNvSpPr/>
              <p:nvPr/>
            </p:nvSpPr>
            <p:spPr>
              <a:xfrm rot="2700000">
                <a:off x="5738417" y="2191968"/>
                <a:ext cx="162407" cy="351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a:extLst>
                  <a:ext uri="{FF2B5EF4-FFF2-40B4-BE49-F238E27FC236}">
                    <a16:creationId xmlns:a16="http://schemas.microsoft.com/office/drawing/2014/main" id="{A6A2ABDD-9DE9-4094-AE55-2D52512FD986}"/>
                  </a:ext>
                </a:extLst>
              </p:cNvPr>
              <p:cNvSpPr/>
              <p:nvPr/>
            </p:nvSpPr>
            <p:spPr>
              <a:xfrm rot="18900000">
                <a:off x="3168928" y="2210214"/>
                <a:ext cx="162407" cy="351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dirty="0"/>
              </a:p>
            </p:txBody>
          </p:sp>
          <p:sp>
            <p:nvSpPr>
              <p:cNvPr id="82" name="矩形 81">
                <a:extLst>
                  <a:ext uri="{FF2B5EF4-FFF2-40B4-BE49-F238E27FC236}">
                    <a16:creationId xmlns:a16="http://schemas.microsoft.com/office/drawing/2014/main" id="{69A37093-7EDB-45AB-8895-D3B426E86644}"/>
                  </a:ext>
                </a:extLst>
              </p:cNvPr>
              <p:cNvSpPr/>
              <p:nvPr/>
            </p:nvSpPr>
            <p:spPr>
              <a:xfrm>
                <a:off x="4467415" y="5358834"/>
                <a:ext cx="162407" cy="351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719E644C-95A5-455D-AB33-C338B9BAAD8D}"/>
                  </a:ext>
                </a:extLst>
              </p:cNvPr>
              <p:cNvSpPr/>
              <p:nvPr/>
            </p:nvSpPr>
            <p:spPr>
              <a:xfrm rot="2700000">
                <a:off x="3225413" y="4861194"/>
                <a:ext cx="162407" cy="351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a:extLst>
                  <a:ext uri="{FF2B5EF4-FFF2-40B4-BE49-F238E27FC236}">
                    <a16:creationId xmlns:a16="http://schemas.microsoft.com/office/drawing/2014/main" id="{7476C749-C400-4B2F-8DDA-9A782434D9BC}"/>
                  </a:ext>
                </a:extLst>
              </p:cNvPr>
              <p:cNvSpPr/>
              <p:nvPr/>
            </p:nvSpPr>
            <p:spPr>
              <a:xfrm rot="18900000">
                <a:off x="5738416" y="4839215"/>
                <a:ext cx="162407" cy="351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文本框 84">
                <a:extLst>
                  <a:ext uri="{FF2B5EF4-FFF2-40B4-BE49-F238E27FC236}">
                    <a16:creationId xmlns:a16="http://schemas.microsoft.com/office/drawing/2014/main" id="{BF3D9037-F0AE-4B80-BDF3-72E6F82569BD}"/>
                  </a:ext>
                </a:extLst>
              </p:cNvPr>
              <p:cNvSpPr txBox="1"/>
              <p:nvPr/>
            </p:nvSpPr>
            <p:spPr>
              <a:xfrm rot="18900000">
                <a:off x="5570900" y="2143402"/>
                <a:ext cx="724980"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86" name="文本框 85">
                <a:extLst>
                  <a:ext uri="{FF2B5EF4-FFF2-40B4-BE49-F238E27FC236}">
                    <a16:creationId xmlns:a16="http://schemas.microsoft.com/office/drawing/2014/main" id="{47A325CE-35BF-4885-BC53-58BE40CA4C45}"/>
                  </a:ext>
                </a:extLst>
              </p:cNvPr>
              <p:cNvSpPr txBox="1"/>
              <p:nvPr/>
            </p:nvSpPr>
            <p:spPr>
              <a:xfrm rot="13502362">
                <a:off x="2791611" y="2177021"/>
                <a:ext cx="724980"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87" name="文本框 86">
                <a:extLst>
                  <a:ext uri="{FF2B5EF4-FFF2-40B4-BE49-F238E27FC236}">
                    <a16:creationId xmlns:a16="http://schemas.microsoft.com/office/drawing/2014/main" id="{7B3B2D50-7739-45B0-A4D8-2B1002B0A040}"/>
                  </a:ext>
                </a:extLst>
              </p:cNvPr>
              <p:cNvSpPr txBox="1"/>
              <p:nvPr/>
            </p:nvSpPr>
            <p:spPr>
              <a:xfrm rot="18900000">
                <a:off x="5714550" y="2295541"/>
                <a:ext cx="724980" cy="254893"/>
              </a:xfrm>
              <a:prstGeom prst="rect">
                <a:avLst/>
              </a:prstGeom>
              <a:noFill/>
            </p:spPr>
            <p:txBody>
              <a:bodyPr wrap="square" rtlCol="0">
                <a:spAutoFit/>
              </a:bodyPr>
              <a:lstStyle/>
              <a:p>
                <a:r>
                  <a:rPr lang="en-US" altLang="zh-CN" sz="1000" dirty="0">
                    <a:solidFill>
                      <a:schemeClr val="bg1"/>
                    </a:solidFill>
                  </a:rPr>
                  <a:t>PMT</a:t>
                </a:r>
                <a:endParaRPr lang="zh-CN" altLang="en-US" sz="1000" dirty="0">
                  <a:solidFill>
                    <a:schemeClr val="bg1"/>
                  </a:solidFill>
                </a:endParaRPr>
              </a:p>
            </p:txBody>
          </p:sp>
          <p:sp>
            <p:nvSpPr>
              <p:cNvPr id="88" name="文本框 87">
                <a:extLst>
                  <a:ext uri="{FF2B5EF4-FFF2-40B4-BE49-F238E27FC236}">
                    <a16:creationId xmlns:a16="http://schemas.microsoft.com/office/drawing/2014/main" id="{9958DA39-3864-4D8C-8A98-3E1E3EF37BBF}"/>
                  </a:ext>
                </a:extLst>
              </p:cNvPr>
              <p:cNvSpPr txBox="1"/>
              <p:nvPr/>
            </p:nvSpPr>
            <p:spPr>
              <a:xfrm rot="2679481">
                <a:off x="5570899" y="5029102"/>
                <a:ext cx="724980"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89" name="文本框 88">
                <a:extLst>
                  <a:ext uri="{FF2B5EF4-FFF2-40B4-BE49-F238E27FC236}">
                    <a16:creationId xmlns:a16="http://schemas.microsoft.com/office/drawing/2014/main" id="{A17C756D-5E49-4A27-A05B-A0E71DE9EF5D}"/>
                  </a:ext>
                </a:extLst>
              </p:cNvPr>
              <p:cNvSpPr txBox="1"/>
              <p:nvPr/>
            </p:nvSpPr>
            <p:spPr>
              <a:xfrm rot="5400000">
                <a:off x="4118496" y="5507489"/>
                <a:ext cx="724980" cy="342253"/>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90" name="文本框 89">
                <a:extLst>
                  <a:ext uri="{FF2B5EF4-FFF2-40B4-BE49-F238E27FC236}">
                    <a16:creationId xmlns:a16="http://schemas.microsoft.com/office/drawing/2014/main" id="{DE5A3E6F-3739-4599-90F4-B88F8938B80C}"/>
                  </a:ext>
                </a:extLst>
              </p:cNvPr>
              <p:cNvSpPr txBox="1"/>
              <p:nvPr/>
            </p:nvSpPr>
            <p:spPr>
              <a:xfrm rot="18900000">
                <a:off x="3094841" y="4778622"/>
                <a:ext cx="724980" cy="215444"/>
              </a:xfrm>
              <a:prstGeom prst="rect">
                <a:avLst/>
              </a:prstGeom>
              <a:noFill/>
            </p:spPr>
            <p:txBody>
              <a:bodyPr wrap="square" rtlCol="0">
                <a:spAutoFit/>
              </a:bodyPr>
              <a:lstStyle/>
              <a:p>
                <a:r>
                  <a:rPr lang="en-US" altLang="zh-CN" sz="800" dirty="0">
                    <a:solidFill>
                      <a:schemeClr val="bg1"/>
                    </a:solidFill>
                  </a:rPr>
                  <a:t>TMP</a:t>
                </a:r>
                <a:endParaRPr lang="zh-CN" altLang="en-US" sz="800" dirty="0">
                  <a:solidFill>
                    <a:schemeClr val="bg1"/>
                  </a:solidFill>
                </a:endParaRPr>
              </a:p>
            </p:txBody>
          </p:sp>
          <p:cxnSp>
            <p:nvCxnSpPr>
              <p:cNvPr id="91" name="直接箭头连接符 90">
                <a:extLst>
                  <a:ext uri="{FF2B5EF4-FFF2-40B4-BE49-F238E27FC236}">
                    <a16:creationId xmlns:a16="http://schemas.microsoft.com/office/drawing/2014/main" id="{3CBE8FB5-30C9-48C5-A335-7B29153E2395}"/>
                  </a:ext>
                </a:extLst>
              </p:cNvPr>
              <p:cNvCxnSpPr>
                <a:cxnSpLocks/>
              </p:cNvCxnSpPr>
              <p:nvPr/>
            </p:nvCxnSpPr>
            <p:spPr>
              <a:xfrm>
                <a:off x="1675910" y="3749386"/>
                <a:ext cx="9052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文本框 91">
                <a:extLst>
                  <a:ext uri="{FF2B5EF4-FFF2-40B4-BE49-F238E27FC236}">
                    <a16:creationId xmlns:a16="http://schemas.microsoft.com/office/drawing/2014/main" id="{13F7DD01-A792-4F88-BA7F-9B04FC441515}"/>
                  </a:ext>
                </a:extLst>
              </p:cNvPr>
              <p:cNvSpPr txBox="1"/>
              <p:nvPr/>
            </p:nvSpPr>
            <p:spPr>
              <a:xfrm>
                <a:off x="1656348" y="3464779"/>
                <a:ext cx="1896138" cy="246221"/>
              </a:xfrm>
              <a:prstGeom prst="rect">
                <a:avLst/>
              </a:prstGeom>
              <a:noFill/>
            </p:spPr>
            <p:txBody>
              <a:bodyPr wrap="square" rtlCol="0">
                <a:spAutoFit/>
              </a:bodyPr>
              <a:lstStyle/>
              <a:p>
                <a:r>
                  <a:rPr lang="en-US" altLang="zh-CN" sz="1000" dirty="0"/>
                  <a:t>Alpha beam</a:t>
                </a:r>
                <a:endParaRPr lang="zh-CN" altLang="en-US" sz="1000" dirty="0"/>
              </a:p>
            </p:txBody>
          </p:sp>
          <p:cxnSp>
            <p:nvCxnSpPr>
              <p:cNvPr id="93" name="直接箭头连接符 92">
                <a:extLst>
                  <a:ext uri="{FF2B5EF4-FFF2-40B4-BE49-F238E27FC236}">
                    <a16:creationId xmlns:a16="http://schemas.microsoft.com/office/drawing/2014/main" id="{4022A785-D165-4764-85F9-3585D068CE54}"/>
                  </a:ext>
                </a:extLst>
              </p:cNvPr>
              <p:cNvCxnSpPr>
                <a:cxnSpLocks/>
              </p:cNvCxnSpPr>
              <p:nvPr/>
            </p:nvCxnSpPr>
            <p:spPr>
              <a:xfrm flipH="1" flipV="1">
                <a:off x="4600278" y="3749387"/>
                <a:ext cx="201478" cy="936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文本框 93">
                <a:extLst>
                  <a:ext uri="{FF2B5EF4-FFF2-40B4-BE49-F238E27FC236}">
                    <a16:creationId xmlns:a16="http://schemas.microsoft.com/office/drawing/2014/main" id="{AD1A8BA1-1656-43E3-9D42-25B379943748}"/>
                  </a:ext>
                </a:extLst>
              </p:cNvPr>
              <p:cNvSpPr txBox="1"/>
              <p:nvPr/>
            </p:nvSpPr>
            <p:spPr>
              <a:xfrm>
                <a:off x="4606954" y="3820301"/>
                <a:ext cx="1123650" cy="254893"/>
              </a:xfrm>
              <a:prstGeom prst="rect">
                <a:avLst/>
              </a:prstGeom>
              <a:noFill/>
            </p:spPr>
            <p:txBody>
              <a:bodyPr wrap="square" rtlCol="0">
                <a:spAutoFit/>
              </a:bodyPr>
              <a:lstStyle/>
              <a:p>
                <a:r>
                  <a:rPr lang="en-US" altLang="zh-CN" sz="1000" dirty="0"/>
                  <a:t>Sample</a:t>
                </a:r>
                <a:endParaRPr lang="zh-CN" altLang="en-US" sz="1000" dirty="0"/>
              </a:p>
            </p:txBody>
          </p:sp>
          <p:sp>
            <p:nvSpPr>
              <p:cNvPr id="95" name="文本框 94">
                <a:extLst>
                  <a:ext uri="{FF2B5EF4-FFF2-40B4-BE49-F238E27FC236}">
                    <a16:creationId xmlns:a16="http://schemas.microsoft.com/office/drawing/2014/main" id="{C2FD07A6-4218-45BB-82D1-E8D2E51E0D9B}"/>
                  </a:ext>
                </a:extLst>
              </p:cNvPr>
              <p:cNvSpPr txBox="1"/>
              <p:nvPr/>
            </p:nvSpPr>
            <p:spPr>
              <a:xfrm>
                <a:off x="4438845" y="2502998"/>
                <a:ext cx="1460256" cy="246221"/>
              </a:xfrm>
              <a:prstGeom prst="rect">
                <a:avLst/>
              </a:prstGeom>
              <a:noFill/>
            </p:spPr>
            <p:txBody>
              <a:bodyPr wrap="square" rtlCol="0">
                <a:spAutoFit/>
              </a:bodyPr>
              <a:lstStyle/>
              <a:p>
                <a:r>
                  <a:rPr lang="en-US" altLang="zh-CN" sz="1000" dirty="0"/>
                  <a:t>D</a:t>
                </a:r>
                <a:r>
                  <a:rPr lang="en-US" altLang="zh-CN" sz="1000" baseline="-25000" dirty="0"/>
                  <a:t>2</a:t>
                </a:r>
                <a:r>
                  <a:rPr lang="en-US" altLang="zh-CN" sz="1000" dirty="0"/>
                  <a:t>O</a:t>
                </a:r>
                <a:endParaRPr lang="zh-CN" altLang="en-US" sz="1000" dirty="0"/>
              </a:p>
            </p:txBody>
          </p:sp>
          <p:cxnSp>
            <p:nvCxnSpPr>
              <p:cNvPr id="96" name="直接箭头连接符 95">
                <a:extLst>
                  <a:ext uri="{FF2B5EF4-FFF2-40B4-BE49-F238E27FC236}">
                    <a16:creationId xmlns:a16="http://schemas.microsoft.com/office/drawing/2014/main" id="{0A33AF08-F5B8-4452-81FB-9AA1F4B2F330}"/>
                  </a:ext>
                </a:extLst>
              </p:cNvPr>
              <p:cNvCxnSpPr>
                <a:cxnSpLocks/>
                <a:stCxn id="72" idx="1"/>
              </p:cNvCxnSpPr>
              <p:nvPr/>
            </p:nvCxnSpPr>
            <p:spPr>
              <a:xfrm flipH="1">
                <a:off x="6038936" y="3139536"/>
                <a:ext cx="260915" cy="724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97" name="图片 96">
            <a:extLst>
              <a:ext uri="{FF2B5EF4-FFF2-40B4-BE49-F238E27FC236}">
                <a16:creationId xmlns:a16="http://schemas.microsoft.com/office/drawing/2014/main" id="{067C8A3D-E36C-4F28-BDD0-13AD86A84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2749" y="4110671"/>
            <a:ext cx="2648160" cy="2245680"/>
          </a:xfrm>
          <a:prstGeom prst="rect">
            <a:avLst/>
          </a:prstGeom>
        </p:spPr>
      </p:pic>
      <p:sp>
        <p:nvSpPr>
          <p:cNvPr id="98" name="矩形 97">
            <a:extLst>
              <a:ext uri="{FF2B5EF4-FFF2-40B4-BE49-F238E27FC236}">
                <a16:creationId xmlns:a16="http://schemas.microsoft.com/office/drawing/2014/main" id="{8F5A5FA4-B819-44A7-91F2-646BCC7BA3D9}"/>
              </a:ext>
            </a:extLst>
          </p:cNvPr>
          <p:cNvSpPr/>
          <p:nvPr/>
        </p:nvSpPr>
        <p:spPr>
          <a:xfrm>
            <a:off x="7238835" y="5418157"/>
            <a:ext cx="1840760" cy="646331"/>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Decay time 15 ns,</a:t>
            </a:r>
          </a:p>
          <a:p>
            <a:r>
              <a:rPr lang="en-US" altLang="zh-CN" dirty="0">
                <a:latin typeface="Times New Roman" panose="02020603050405020304" pitchFamily="18" charset="0"/>
                <a:cs typeface="Times New Roman" panose="02020603050405020304" pitchFamily="18" charset="0"/>
              </a:rPr>
              <a:t>  10</a:t>
            </a:r>
            <a:r>
              <a:rPr lang="en-US" altLang="zh-CN" baseline="30000" dirty="0">
                <a:latin typeface="Times New Roman" panose="02020603050405020304" pitchFamily="18" charset="0"/>
                <a:cs typeface="Times New Roman" panose="02020603050405020304" pitchFamily="18" charset="0"/>
              </a:rPr>
              <a:t>6</a:t>
            </a:r>
            <a:r>
              <a:rPr lang="en-US" altLang="zh-CN" dirty="0">
                <a:latin typeface="Times New Roman" panose="02020603050405020304" pitchFamily="18" charset="0"/>
                <a:cs typeface="Times New Roman" panose="02020603050405020304" pitchFamily="18" charset="0"/>
              </a:rPr>
              <a:t> cps</a:t>
            </a:r>
            <a:endParaRPr lang="zh-CN" altLang="en-US" dirty="0">
              <a:latin typeface="Times New Roman" panose="02020603050405020304" pitchFamily="18" charset="0"/>
              <a:cs typeface="Times New Roman" panose="02020603050405020304" pitchFamily="18" charset="0"/>
            </a:endParaRPr>
          </a:p>
        </p:txBody>
      </p:sp>
      <p:sp>
        <p:nvSpPr>
          <p:cNvPr id="99" name="文本框 98">
            <a:extLst>
              <a:ext uri="{FF2B5EF4-FFF2-40B4-BE49-F238E27FC236}">
                <a16:creationId xmlns:a16="http://schemas.microsoft.com/office/drawing/2014/main" id="{766DA445-F1A7-485E-8655-155D2BB6DBE6}"/>
              </a:ext>
            </a:extLst>
          </p:cNvPr>
          <p:cNvSpPr txBox="1"/>
          <p:nvPr/>
        </p:nvSpPr>
        <p:spPr>
          <a:xfrm>
            <a:off x="479228" y="5311071"/>
            <a:ext cx="3785949" cy="1200329"/>
          </a:xfrm>
          <a:prstGeom prst="rect">
            <a:avLst/>
          </a:prstGeom>
          <a:noFill/>
        </p:spPr>
        <p:txBody>
          <a:bodyPr wrap="square">
            <a:spAutoFit/>
          </a:bodyPr>
          <a:lstStyle/>
          <a:p>
            <a:pPr marL="285750" indent="-285750">
              <a:buFont typeface="Wingdings 2" panose="05020102010507070707" pitchFamily="18" charset="2"/>
              <a:buChar char="­"/>
            </a:pPr>
            <a:r>
              <a:rPr lang="zh-CN" altLang="en-US" dirty="0">
                <a:latin typeface="Times New Roman" panose="02020603050405020304" pitchFamily="18" charset="0"/>
                <a:ea typeface="宋体" panose="02010600030101010101" pitchFamily="2" charset="-122"/>
                <a:cs typeface="Times New Roman" panose="02020603050405020304" pitchFamily="18" charset="0"/>
              </a:rPr>
              <a:t>快中子被重水慢化</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2" panose="05020102010507070707" pitchFamily="18" charset="2"/>
              <a:buChar char="­"/>
            </a:pPr>
            <a:r>
              <a:rPr lang="en-GB" altLang="zh-CN" sz="1800" dirty="0">
                <a:latin typeface="Times New Roman" panose="02020603050405020304" pitchFamily="18" charset="0"/>
                <a:ea typeface="微软雅黑" panose="020B0503020204020204" pitchFamily="34" charset="-122"/>
                <a:cs typeface="Times New Roman" panose="02020603050405020304" pitchFamily="18" charset="0"/>
              </a:rPr>
              <a:t>n + </a:t>
            </a:r>
            <a:r>
              <a:rPr lang="en-GB" altLang="zh-CN" sz="1800" baseline="30000" dirty="0">
                <a:latin typeface="Times New Roman" panose="02020603050405020304" pitchFamily="18" charset="0"/>
                <a:ea typeface="微软雅黑" panose="020B0503020204020204" pitchFamily="34" charset="-122"/>
                <a:cs typeface="Times New Roman" panose="02020603050405020304" pitchFamily="18" charset="0"/>
              </a:rPr>
              <a:t>3</a:t>
            </a:r>
            <a:r>
              <a:rPr lang="en-GB" altLang="zh-CN" sz="1800" dirty="0">
                <a:latin typeface="Times New Roman" panose="02020603050405020304" pitchFamily="18" charset="0"/>
                <a:ea typeface="微软雅黑" panose="020B0503020204020204" pitchFamily="34" charset="-122"/>
                <a:cs typeface="Times New Roman" panose="02020603050405020304" pitchFamily="18" charset="0"/>
              </a:rPr>
              <a:t>He </a:t>
            </a:r>
            <a:r>
              <a:rPr lang="en-GB" altLang="zh-CN" sz="18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p + t (Q = 0.764 MeV)</a:t>
            </a:r>
            <a:r>
              <a:rPr lang="en-GB" altLang="zh-CN" sz="1800" dirty="0">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b="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2" panose="05020102010507070707" pitchFamily="18" charset="2"/>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p</a:t>
            </a:r>
            <a:r>
              <a:rPr lang="zh-CN" altLang="en-US" dirty="0">
                <a:latin typeface="Times New Roman" panose="02020603050405020304" pitchFamily="18" charset="0"/>
                <a:ea typeface="宋体" panose="02010600030101010101" pitchFamily="2" charset="-122"/>
                <a:cs typeface="Times New Roman" panose="02020603050405020304" pitchFamily="18" charset="0"/>
              </a:rPr>
              <a:t>和</a:t>
            </a:r>
            <a:r>
              <a:rPr lang="en-US" altLang="zh-CN" dirty="0">
                <a:latin typeface="Times New Roman" panose="02020603050405020304" pitchFamily="18" charset="0"/>
                <a:ea typeface="宋体" panose="02010600030101010101" pitchFamily="2" charset="-122"/>
                <a:cs typeface="Times New Roman" panose="02020603050405020304" pitchFamily="18" charset="0"/>
              </a:rPr>
              <a:t>t</a:t>
            </a:r>
            <a:r>
              <a:rPr lang="zh-CN" altLang="en-US" dirty="0">
                <a:latin typeface="Times New Roman" panose="02020603050405020304" pitchFamily="18" charset="0"/>
                <a:ea typeface="宋体" panose="02010600030101010101" pitchFamily="2" charset="-122"/>
                <a:cs typeface="Times New Roman" panose="02020603050405020304" pitchFamily="18" charset="0"/>
              </a:rPr>
              <a:t>电离激发</a:t>
            </a:r>
            <a:r>
              <a:rPr lang="en-US" altLang="zh-CN" dirty="0">
                <a:latin typeface="Times New Roman" panose="02020603050405020304" pitchFamily="18" charset="0"/>
                <a:ea typeface="宋体" panose="02010600030101010101" pitchFamily="2" charset="-122"/>
                <a:cs typeface="Times New Roman" panose="02020603050405020304" pitchFamily="18" charset="0"/>
              </a:rPr>
              <a:t>CF</a:t>
            </a:r>
            <a:r>
              <a:rPr lang="en-US" altLang="zh-CN" baseline="-25000" dirty="0">
                <a:latin typeface="Times New Roman" panose="02020603050405020304" pitchFamily="18" charset="0"/>
                <a:ea typeface="宋体" panose="02010600030101010101" pitchFamily="2" charset="-122"/>
                <a:cs typeface="Times New Roman" panose="02020603050405020304" pitchFamily="18" charset="0"/>
              </a:rPr>
              <a:t>4</a:t>
            </a:r>
            <a:r>
              <a:rPr lang="en-US" altLang="zh-CN"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dirty="0">
                <a:latin typeface="Times New Roman" panose="02020603050405020304" pitchFamily="18" charset="0"/>
                <a:ea typeface="宋体" panose="02010600030101010101" pitchFamily="2" charset="-122"/>
                <a:cs typeface="Times New Roman" panose="02020603050405020304" pitchFamily="18" charset="0"/>
              </a:rPr>
              <a:t>闪烁发光</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2" panose="05020102010507070707" pitchFamily="18" charset="2"/>
              <a:buChar char="­"/>
            </a:pPr>
            <a:r>
              <a:rPr lang="zh-CN" altLang="en-US" b="0" dirty="0">
                <a:latin typeface="Times New Roman" panose="02020603050405020304" pitchFamily="18" charset="0"/>
                <a:ea typeface="宋体" panose="02010600030101010101" pitchFamily="2" charset="-122"/>
                <a:cs typeface="Times New Roman" panose="02020603050405020304" pitchFamily="18" charset="0"/>
              </a:rPr>
              <a:t>闪烁光被周边</a:t>
            </a:r>
            <a:r>
              <a:rPr lang="en-US" altLang="zh-CN" b="0" dirty="0">
                <a:latin typeface="Times New Roman" panose="02020603050405020304" pitchFamily="18" charset="0"/>
                <a:ea typeface="宋体" panose="02010600030101010101" pitchFamily="2" charset="-122"/>
                <a:cs typeface="Times New Roman" panose="02020603050405020304" pitchFamily="18" charset="0"/>
              </a:rPr>
              <a:t>PMT</a:t>
            </a:r>
            <a:r>
              <a:rPr lang="zh-CN" altLang="en-US" b="0" dirty="0">
                <a:latin typeface="Times New Roman" panose="02020603050405020304" pitchFamily="18" charset="0"/>
                <a:ea typeface="宋体" panose="02010600030101010101" pitchFamily="2" charset="-122"/>
                <a:cs typeface="Times New Roman" panose="02020603050405020304" pitchFamily="18" charset="0"/>
              </a:rPr>
              <a:t>探测</a:t>
            </a:r>
            <a:endParaRPr lang="en-US" altLang="zh-CN" b="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2F4A43C1-EB04-4594-965A-B3C761FFCA1B}"/>
              </a:ext>
            </a:extLst>
          </p:cNvPr>
          <p:cNvPicPr>
            <a:picLocks noChangeAspect="1"/>
          </p:cNvPicPr>
          <p:nvPr/>
        </p:nvPicPr>
        <p:blipFill>
          <a:blip r:embed="rId4"/>
          <a:stretch>
            <a:fillRect/>
          </a:stretch>
        </p:blipFill>
        <p:spPr>
          <a:xfrm>
            <a:off x="5672749" y="1229347"/>
            <a:ext cx="2864145" cy="2168116"/>
          </a:xfrm>
          <a:prstGeom prst="rect">
            <a:avLst/>
          </a:prstGeom>
        </p:spPr>
      </p:pic>
      <p:graphicFrame>
        <p:nvGraphicFramePr>
          <p:cNvPr id="100" name="表格 99">
            <a:extLst>
              <a:ext uri="{FF2B5EF4-FFF2-40B4-BE49-F238E27FC236}">
                <a16:creationId xmlns:a16="http://schemas.microsoft.com/office/drawing/2014/main" id="{90040BC7-5E11-4C77-8F7C-7224593A2860}"/>
              </a:ext>
            </a:extLst>
          </p:cNvPr>
          <p:cNvGraphicFramePr>
            <a:graphicFrameLocks noGrp="1"/>
          </p:cNvGraphicFramePr>
          <p:nvPr>
            <p:extLst>
              <p:ext uri="{D42A27DB-BD31-4B8C-83A1-F6EECF244321}">
                <p14:modId xmlns:p14="http://schemas.microsoft.com/office/powerpoint/2010/main" val="3925126790"/>
              </p:ext>
            </p:extLst>
          </p:nvPr>
        </p:nvGraphicFramePr>
        <p:xfrm>
          <a:off x="5075149" y="6332039"/>
          <a:ext cx="3785949" cy="457200"/>
        </p:xfrm>
        <a:graphic>
          <a:graphicData uri="http://schemas.openxmlformats.org/drawingml/2006/table">
            <a:tbl>
              <a:tblPr/>
              <a:tblGrid>
                <a:gridCol w="3785949">
                  <a:extLst>
                    <a:ext uri="{9D8B030D-6E8A-4147-A177-3AD203B41FA5}">
                      <a16:colId xmlns:a16="http://schemas.microsoft.com/office/drawing/2014/main" val="3305638273"/>
                    </a:ext>
                  </a:extLst>
                </a:gridCol>
              </a:tblGrid>
              <a:tr h="0">
                <a:tc>
                  <a:txBody>
                    <a:bodyPr/>
                    <a:lstStyle/>
                    <a:p>
                      <a:pPr fontAlgn="t"/>
                      <a:r>
                        <a:rPr lang="en" sz="1200" b="0" u="none" strike="noStrike" dirty="0">
                          <a:solidFill>
                            <a:schemeClr val="tx1"/>
                          </a:solidFill>
                          <a:effectLst/>
                          <a:latin typeface="Times New Roman" panose="02020603050405020304" pitchFamily="18" charset="0"/>
                          <a:cs typeface="Times New Roman" panose="02020603050405020304" pitchFamily="18" charset="0"/>
                        </a:rPr>
                        <a:t>[William PhD thesis neutron to hidden neutron oscillation  in ultracold neutron beam]</a:t>
                      </a:r>
                      <a:endParaRPr lang="en" sz="1200" dirty="0">
                        <a:solidFill>
                          <a:schemeClr val="tx1"/>
                        </a:solidFill>
                        <a:effectLst/>
                        <a:latin typeface="Times New Roman" panose="02020603050405020304" pitchFamily="18" charset="0"/>
                        <a:cs typeface="Times New Roman" panose="02020603050405020304" pitchFamily="18" charset="0"/>
                      </a:endParaRPr>
                    </a:p>
                  </a:txBody>
                  <a:tcPr marR="61913">
                    <a:lnL>
                      <a:noFill/>
                    </a:lnL>
                    <a:lnR>
                      <a:noFill/>
                    </a:lnR>
                    <a:lnT>
                      <a:noFill/>
                    </a:lnT>
                    <a:lnB>
                      <a:noFill/>
                    </a:lnB>
                    <a:solidFill>
                      <a:srgbClr val="FFFFFF"/>
                    </a:solidFill>
                  </a:tcPr>
                </a:tc>
                <a:extLst>
                  <a:ext uri="{0D108BD9-81ED-4DB2-BD59-A6C34878D82A}">
                    <a16:rowId xmlns:a16="http://schemas.microsoft.com/office/drawing/2014/main" val="1655824040"/>
                  </a:ext>
                </a:extLst>
              </a:tr>
            </a:tbl>
          </a:graphicData>
        </a:graphic>
      </p:graphicFrame>
      <p:graphicFrame>
        <p:nvGraphicFramePr>
          <p:cNvPr id="101" name="表格 100">
            <a:extLst>
              <a:ext uri="{FF2B5EF4-FFF2-40B4-BE49-F238E27FC236}">
                <a16:creationId xmlns:a16="http://schemas.microsoft.com/office/drawing/2014/main" id="{208E6EDD-7359-4222-A12D-89DF5FA07ED2}"/>
              </a:ext>
            </a:extLst>
          </p:cNvPr>
          <p:cNvGraphicFramePr>
            <a:graphicFrameLocks noGrp="1"/>
          </p:cNvGraphicFramePr>
          <p:nvPr>
            <p:extLst>
              <p:ext uri="{D42A27DB-BD31-4B8C-83A1-F6EECF244321}">
                <p14:modId xmlns:p14="http://schemas.microsoft.com/office/powerpoint/2010/main" val="2923846058"/>
              </p:ext>
            </p:extLst>
          </p:nvPr>
        </p:nvGraphicFramePr>
        <p:xfrm>
          <a:off x="4975408" y="3480440"/>
          <a:ext cx="3985432" cy="457200"/>
        </p:xfrm>
        <a:graphic>
          <a:graphicData uri="http://schemas.openxmlformats.org/drawingml/2006/table">
            <a:tbl>
              <a:tblPr/>
              <a:tblGrid>
                <a:gridCol w="3985432">
                  <a:extLst>
                    <a:ext uri="{9D8B030D-6E8A-4147-A177-3AD203B41FA5}">
                      <a16:colId xmlns:a16="http://schemas.microsoft.com/office/drawing/2014/main" val="3305638273"/>
                    </a:ext>
                  </a:extLst>
                </a:gridCol>
              </a:tblGrid>
              <a:tr h="0">
                <a:tc>
                  <a:txBody>
                    <a:bodyPr/>
                    <a:lstStyle/>
                    <a:p>
                      <a:pPr fontAlgn="t"/>
                      <a:r>
                        <a:rPr lang="en" sz="1200" b="0" u="none" strike="noStrike" dirty="0">
                          <a:solidFill>
                            <a:schemeClr val="tx1"/>
                          </a:solidFill>
                          <a:effectLst/>
                          <a:latin typeface="Times New Roman" panose="02020603050405020304" pitchFamily="18" charset="0"/>
                          <a:cs typeface="Times New Roman" panose="02020603050405020304" pitchFamily="18" charset="0"/>
                        </a:rPr>
                        <a:t>[</a:t>
                      </a:r>
                      <a:r>
                        <a:rPr lang="zh-CN" altLang="en-US" sz="1200" b="0" u="none" strike="noStrike" dirty="0">
                          <a:solidFill>
                            <a:schemeClr val="tx1"/>
                          </a:solidFill>
                          <a:effectLst/>
                          <a:latin typeface="Times New Roman" panose="02020603050405020304" pitchFamily="18" charset="0"/>
                          <a:cs typeface="Times New Roman" panose="02020603050405020304" pitchFamily="18" charset="0"/>
                        </a:rPr>
                        <a:t>陈建琪</a:t>
                      </a:r>
                      <a:r>
                        <a:rPr lang="en-US" altLang="zh-CN" sz="1200" b="0" u="none" strike="noStrike" dirty="0">
                          <a:solidFill>
                            <a:schemeClr val="tx1"/>
                          </a:solidFill>
                          <a:effectLst/>
                          <a:latin typeface="Times New Roman" panose="02020603050405020304" pitchFamily="18" charset="0"/>
                          <a:cs typeface="Times New Roman" panose="02020603050405020304" pitchFamily="18" charset="0"/>
                        </a:rPr>
                        <a:t>,</a:t>
                      </a:r>
                      <a:r>
                        <a:rPr lang="zh-CN" altLang="en-US" sz="1200" b="0" u="none" strike="noStrike" dirty="0">
                          <a:solidFill>
                            <a:schemeClr val="tx1"/>
                          </a:solidFill>
                          <a:effectLst/>
                          <a:latin typeface="Times New Roman" panose="02020603050405020304" pitchFamily="18" charset="0"/>
                          <a:cs typeface="Times New Roman" panose="02020603050405020304" pitchFamily="18" charset="0"/>
                        </a:rPr>
                        <a:t>博士论文</a:t>
                      </a:r>
                      <a:r>
                        <a:rPr lang="en-US" altLang="zh-CN" sz="1200" b="0" u="none" strike="noStrike" dirty="0">
                          <a:solidFill>
                            <a:schemeClr val="tx1"/>
                          </a:solidFill>
                          <a:effectLst/>
                          <a:latin typeface="Times New Roman" panose="02020603050405020304" pitchFamily="18" charset="0"/>
                          <a:cs typeface="Times New Roman" panose="02020603050405020304" pitchFamily="18" charset="0"/>
                        </a:rPr>
                        <a:t>,</a:t>
                      </a:r>
                      <a:r>
                        <a:rPr lang="zh-CN" altLang="en-US" sz="1200" b="0" u="none" strike="noStrike" dirty="0">
                          <a:solidFill>
                            <a:schemeClr val="tx1"/>
                          </a:solidFill>
                          <a:effectLst/>
                          <a:latin typeface="Times New Roman" panose="02020603050405020304" pitchFamily="18" charset="0"/>
                          <a:cs typeface="Times New Roman" panose="02020603050405020304" pitchFamily="18" charset="0"/>
                        </a:rPr>
                        <a:t>基于直接中子法测量</a:t>
                      </a:r>
                      <a:r>
                        <a:rPr lang="en-US" altLang="zh-CN" sz="1200" b="0" u="none" strike="noStrike" baseline="30000" dirty="0">
                          <a:solidFill>
                            <a:schemeClr val="tx1"/>
                          </a:solidFill>
                          <a:effectLst/>
                          <a:latin typeface="Times New Roman" panose="02020603050405020304" pitchFamily="18" charset="0"/>
                          <a:cs typeface="Times New Roman" panose="02020603050405020304" pitchFamily="18" charset="0"/>
                        </a:rPr>
                        <a:t>93</a:t>
                      </a:r>
                      <a:r>
                        <a:rPr lang="en-US" altLang="zh-CN" sz="1200" b="0" u="none" strike="noStrike" dirty="0">
                          <a:solidFill>
                            <a:schemeClr val="tx1"/>
                          </a:solidFill>
                          <a:effectLst/>
                          <a:latin typeface="Times New Roman" panose="02020603050405020304" pitchFamily="18" charset="0"/>
                          <a:cs typeface="Times New Roman" panose="02020603050405020304" pitchFamily="18" charset="0"/>
                        </a:rPr>
                        <a:t>Nb(n,2n)</a:t>
                      </a:r>
                      <a:r>
                        <a:rPr lang="en-US" altLang="zh-CN" sz="1200" b="0" u="none" strike="noStrike" baseline="30000" dirty="0">
                          <a:solidFill>
                            <a:schemeClr val="tx1"/>
                          </a:solidFill>
                          <a:effectLst/>
                          <a:latin typeface="Times New Roman" panose="02020603050405020304" pitchFamily="18" charset="0"/>
                          <a:cs typeface="Times New Roman" panose="02020603050405020304" pitchFamily="18" charset="0"/>
                        </a:rPr>
                        <a:t>92g+m</a:t>
                      </a:r>
                      <a:r>
                        <a:rPr lang="en-US" altLang="zh-CN" sz="1200" b="0" u="none" strike="noStrike" dirty="0">
                          <a:solidFill>
                            <a:schemeClr val="tx1"/>
                          </a:solidFill>
                          <a:effectLst/>
                          <a:latin typeface="Times New Roman" panose="02020603050405020304" pitchFamily="18" charset="0"/>
                          <a:cs typeface="Times New Roman" panose="02020603050405020304" pitchFamily="18" charset="0"/>
                        </a:rPr>
                        <a:t>Nb</a:t>
                      </a:r>
                      <a:r>
                        <a:rPr lang="zh-CN" altLang="en-US" sz="1200" b="0" u="none" strike="noStrike" dirty="0">
                          <a:solidFill>
                            <a:schemeClr val="tx1"/>
                          </a:solidFill>
                          <a:effectLst/>
                          <a:latin typeface="Times New Roman" panose="02020603050405020304" pitchFamily="18" charset="0"/>
                          <a:cs typeface="Times New Roman" panose="02020603050405020304" pitchFamily="18" charset="0"/>
                        </a:rPr>
                        <a:t>反应截面的实验研究</a:t>
                      </a:r>
                      <a:r>
                        <a:rPr lang="en" sz="1200" b="0" u="none" strike="noStrike" dirty="0">
                          <a:solidFill>
                            <a:schemeClr val="tx1"/>
                          </a:solidFill>
                          <a:effectLst/>
                          <a:latin typeface="Times New Roman" panose="02020603050405020304" pitchFamily="18" charset="0"/>
                          <a:cs typeface="Times New Roman" panose="02020603050405020304" pitchFamily="18" charset="0"/>
                        </a:rPr>
                        <a:t>]</a:t>
                      </a:r>
                      <a:endParaRPr lang="en" sz="1200" dirty="0">
                        <a:solidFill>
                          <a:schemeClr val="tx1"/>
                        </a:solidFill>
                        <a:effectLst/>
                        <a:latin typeface="Times New Roman" panose="02020603050405020304" pitchFamily="18" charset="0"/>
                        <a:cs typeface="Times New Roman" panose="02020603050405020304" pitchFamily="18" charset="0"/>
                      </a:endParaRPr>
                    </a:p>
                  </a:txBody>
                  <a:tcPr marR="61913">
                    <a:lnL>
                      <a:noFill/>
                    </a:lnL>
                    <a:lnR>
                      <a:noFill/>
                    </a:lnR>
                    <a:lnT>
                      <a:noFill/>
                    </a:lnT>
                    <a:lnB>
                      <a:noFill/>
                    </a:lnB>
                    <a:solidFill>
                      <a:srgbClr val="FFFFFF"/>
                    </a:solidFill>
                  </a:tcPr>
                </a:tc>
                <a:extLst>
                  <a:ext uri="{0D108BD9-81ED-4DB2-BD59-A6C34878D82A}">
                    <a16:rowId xmlns:a16="http://schemas.microsoft.com/office/drawing/2014/main" val="1655824040"/>
                  </a:ext>
                </a:extLst>
              </a:tr>
            </a:tbl>
          </a:graphicData>
        </a:graphic>
      </p:graphicFrame>
      <p:sp>
        <p:nvSpPr>
          <p:cNvPr id="14" name="箭头: 下 13">
            <a:extLst>
              <a:ext uri="{FF2B5EF4-FFF2-40B4-BE49-F238E27FC236}">
                <a16:creationId xmlns:a16="http://schemas.microsoft.com/office/drawing/2014/main" id="{6365EDD7-4FB7-4250-A9F7-AC562D1E1CA6}"/>
              </a:ext>
            </a:extLst>
          </p:cNvPr>
          <p:cNvSpPr/>
          <p:nvPr/>
        </p:nvSpPr>
        <p:spPr>
          <a:xfrm rot="13714536">
            <a:off x="4819800" y="2178059"/>
            <a:ext cx="238297" cy="572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箭头: 下 101">
            <a:extLst>
              <a:ext uri="{FF2B5EF4-FFF2-40B4-BE49-F238E27FC236}">
                <a16:creationId xmlns:a16="http://schemas.microsoft.com/office/drawing/2014/main" id="{63F90C85-6228-452D-9104-18E93B15E0EE}"/>
              </a:ext>
            </a:extLst>
          </p:cNvPr>
          <p:cNvSpPr/>
          <p:nvPr/>
        </p:nvSpPr>
        <p:spPr>
          <a:xfrm rot="18049087">
            <a:off x="4827876" y="4095955"/>
            <a:ext cx="238297" cy="572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77ACD94C-FB63-B249-AC0B-CA2E240D6B20}"/>
              </a:ext>
            </a:extLst>
          </p:cNvPr>
          <p:cNvSpPr txBox="1"/>
          <p:nvPr/>
        </p:nvSpPr>
        <p:spPr>
          <a:xfrm>
            <a:off x="482399" y="1015200"/>
            <a:ext cx="4157757"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a:t>
            </a:r>
            <a:r>
              <a:rPr lang="en-US" altLang="zh-CN" b="1" baseline="30000"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3</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He+CF</a:t>
            </a:r>
            <a:r>
              <a:rPr lang="en-US" altLang="zh-CN" b="1" baseline="-25000"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4</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”探测器的构型与原理</a:t>
            </a:r>
          </a:p>
        </p:txBody>
      </p:sp>
    </p:spTree>
    <p:extLst>
      <p:ext uri="{BB962C8B-B14F-4D97-AF65-F5344CB8AC3E}">
        <p14:creationId xmlns:p14="http://schemas.microsoft.com/office/powerpoint/2010/main" val="3156109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C957666C-C2DD-CA43-A0A1-89204E59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58" y="1181409"/>
            <a:ext cx="4306425" cy="3792714"/>
          </a:xfrm>
          <a:prstGeom prst="rect">
            <a:avLst/>
          </a:prstGeom>
        </p:spPr>
      </p:pic>
      <p:pic>
        <p:nvPicPr>
          <p:cNvPr id="15" name="图片 14">
            <a:extLst>
              <a:ext uri="{FF2B5EF4-FFF2-40B4-BE49-F238E27FC236}">
                <a16:creationId xmlns:a16="http://schemas.microsoft.com/office/drawing/2014/main" id="{51525261-346E-8D4F-BD08-9AE622000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283" y="1295327"/>
            <a:ext cx="4346766" cy="3710119"/>
          </a:xfrm>
          <a:prstGeom prst="rect">
            <a:avLst/>
          </a:prstGeom>
        </p:spPr>
      </p:pic>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11</a:t>
            </a:fld>
            <a:endParaRPr lang="zh-CN" altLang="en-US" dirty="0"/>
          </a:p>
        </p:txBody>
      </p:sp>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筛选最佳构型</a:t>
            </a:r>
          </a:p>
        </p:txBody>
      </p:sp>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DFBE30DA-9F5C-8843-86C2-0C871153C5D6}"/>
                  </a:ext>
                </a:extLst>
              </p:cNvPr>
              <p:cNvSpPr txBox="1"/>
              <p:nvPr/>
            </p:nvSpPr>
            <p:spPr>
              <a:xfrm>
                <a:off x="681264" y="5448500"/>
                <a:ext cx="7882037" cy="989310"/>
              </a:xfrm>
              <a:prstGeom prst="rect">
                <a:avLst/>
              </a:prstGeom>
              <a:noFill/>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 </a:t>
                </a:r>
                <a:r>
                  <a:rPr lang="zh-CN" altLang="en-US" b="0" i="0" dirty="0">
                    <a:effectLst/>
                    <a:latin typeface="Times New Roman" panose="02020603050405020304" pitchFamily="18" charset="0"/>
                    <a:cs typeface="Times New Roman" panose="02020603050405020304" pitchFamily="18" charset="0"/>
                  </a:rPr>
                  <a:t>平均探测效率</a:t>
                </a: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i="1" smtClean="0">
                            <a:latin typeface="Cambria Math" panose="02040503050406030204" pitchFamily="18" charset="0"/>
                            <a:cs typeface="Times New Roman" panose="02020603050405020304" pitchFamily="18" charset="0"/>
                          </a:rPr>
                        </m:ctrlPr>
                      </m:sSubPr>
                      <m:e>
                        <m:r>
                          <a:rPr lang="en-US" altLang="zh-CN" i="1" smtClean="0">
                            <a:latin typeface="Cambria Math" panose="02040503050406030204" pitchFamily="18" charset="0"/>
                            <a:ea typeface="Cambria Math" panose="02040503050406030204" pitchFamily="18" charset="0"/>
                            <a:cs typeface="Times New Roman" panose="02020603050405020304" pitchFamily="18" charset="0"/>
                          </a:rPr>
                          <m:t>𝜀</m:t>
                        </m:r>
                      </m:e>
                      <m:sub>
                        <m:r>
                          <m:rPr>
                            <m:sty m:val="p"/>
                          </m:rPr>
                          <a:rPr lang="en-US" altLang="zh-CN" i="1">
                            <a:latin typeface="Cambria Math" panose="02040503050406030204" pitchFamily="18" charset="0"/>
                            <a:cs typeface="Times New Roman" panose="02020603050405020304" pitchFamily="18" charset="0"/>
                          </a:rPr>
                          <m:t>av</m:t>
                        </m:r>
                      </m:sub>
                    </m:sSub>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𝐸</m:t>
                            </m:r>
                          </m:e>
                          <m:sub>
                            <m:r>
                              <m:rPr>
                                <m:sty m:val="p"/>
                              </m:rPr>
                              <a:rPr lang="en-US" altLang="zh-CN" i="1">
                                <a:latin typeface="Cambria Math" panose="02040503050406030204" pitchFamily="18" charset="0"/>
                                <a:cs typeface="Times New Roman" panose="02020603050405020304" pitchFamily="18" charset="0"/>
                              </a:rPr>
                              <m:t>max</m:t>
                            </m:r>
                          </m:sub>
                        </m:sSub>
                      </m:e>
                    </m:d>
                    <m:r>
                      <a:rPr lang="en-US" altLang="zh-CN" b="0" i="1" smtClean="0">
                        <a:latin typeface="Cambria Math" panose="02040503050406030204" pitchFamily="18" charset="0"/>
                        <a:cs typeface="Times New Roman" panose="02020603050405020304" pitchFamily="18" charset="0"/>
                      </a:rPr>
                      <m:t>=</m:t>
                    </m:r>
                    <m:f>
                      <m:fPr>
                        <m:ctrlPr>
                          <a:rPr lang="en-US" altLang="zh-CN" b="0" i="1" smtClean="0">
                            <a:latin typeface="Cambria Math" panose="02040503050406030204" pitchFamily="18" charset="0"/>
                            <a:cs typeface="Times New Roman" panose="02020603050405020304" pitchFamily="18" charset="0"/>
                          </a:rPr>
                        </m:ctrlPr>
                      </m:fPr>
                      <m:num>
                        <m:r>
                          <a:rPr lang="en-US" altLang="zh-CN" b="0" i="1" smtClean="0">
                            <a:latin typeface="Cambria Math" panose="02040503050406030204" pitchFamily="18" charset="0"/>
                            <a:cs typeface="Times New Roman" panose="02020603050405020304" pitchFamily="18" charset="0"/>
                          </a:rPr>
                          <m:t>1</m:t>
                        </m:r>
                      </m:num>
                      <m:den>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𝐸</m:t>
                            </m:r>
                          </m:e>
                          <m:sub>
                            <m:r>
                              <m:rPr>
                                <m:sty m:val="p"/>
                              </m:rPr>
                              <a:rPr lang="en-US" altLang="zh-CN" i="1">
                                <a:latin typeface="Cambria Math" panose="02040503050406030204" pitchFamily="18" charset="0"/>
                                <a:cs typeface="Times New Roman" panose="02020603050405020304" pitchFamily="18" charset="0"/>
                              </a:rPr>
                              <m:t>i</m:t>
                            </m:r>
                          </m:sub>
                        </m:sSub>
                      </m:den>
                    </m:f>
                    <m:nary>
                      <m:naryPr>
                        <m:chr m:val="∑"/>
                        <m:supHide m:val="on"/>
                        <m:ctrlPr>
                          <a:rPr lang="en-US" altLang="zh-CN" b="0" i="1" smtClean="0">
                            <a:latin typeface="Cambria Math" panose="02040503050406030204" pitchFamily="18" charset="0"/>
                            <a:cs typeface="Times New Roman" panose="02020603050405020304" pitchFamily="18" charset="0"/>
                          </a:rPr>
                        </m:ctrlPr>
                      </m:naryPr>
                      <m:sub>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𝐸</m:t>
                            </m:r>
                          </m:e>
                          <m:sub>
                            <m:r>
                              <m:rPr>
                                <m:sty m:val="p"/>
                              </m:rPr>
                              <a:rPr lang="en-US" altLang="zh-CN" i="1">
                                <a:latin typeface="Cambria Math" panose="02040503050406030204" pitchFamily="18" charset="0"/>
                                <a:cs typeface="Times New Roman" panose="02020603050405020304" pitchFamily="18" charset="0"/>
                              </a:rPr>
                              <m:t>i</m:t>
                            </m:r>
                          </m:sub>
                        </m:sSub>
                        <m:r>
                          <m:rPr>
                            <m:brk m:alnAt="7"/>
                          </m:r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𝐸</m:t>
                            </m:r>
                          </m:e>
                          <m:sub>
                            <m:r>
                              <m:rPr>
                                <m:sty m:val="p"/>
                              </m:rPr>
                              <a:rPr lang="en-US" altLang="zh-CN" i="1">
                                <a:latin typeface="Cambria Math" panose="02040503050406030204" pitchFamily="18" charset="0"/>
                                <a:ea typeface="Cambria Math" panose="02040503050406030204" pitchFamily="18" charset="0"/>
                                <a:cs typeface="Times New Roman" panose="02020603050405020304" pitchFamily="18" charset="0"/>
                              </a:rPr>
                              <m:t>max</m:t>
                            </m:r>
                          </m:sub>
                        </m:sSub>
                      </m:sub>
                      <m:sup/>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𝜀</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𝐸</m:t>
                            </m:r>
                          </m:e>
                          <m: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𝑖</m:t>
                            </m:r>
                          </m:sub>
                        </m:s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e>
                    </m:nary>
                  </m:oMath>
                </a14:m>
                <a:endParaRPr lang="en-US" altLang="zh-CN" b="0" i="0" dirty="0">
                  <a:effectLst/>
                  <a:latin typeface="Times New Roman" panose="02020603050405020304" pitchFamily="18" charset="0"/>
                  <a:cs typeface="Times New Roman" panose="02020603050405020304" pitchFamily="18" charset="0"/>
                </a:endParaRPr>
              </a:p>
              <a:p>
                <a:r>
                  <a:rPr lang="en-US" altLang="zh-CN" b="0" i="0" dirty="0">
                    <a:effectLst/>
                    <a:latin typeface="Times New Roman" panose="02020603050405020304" pitchFamily="18" charset="0"/>
                    <a:cs typeface="Times New Roman" panose="02020603050405020304" pitchFamily="18" charset="0"/>
                  </a:rPr>
                  <a:t>• </a:t>
                </a:r>
                <a:r>
                  <a:rPr lang="zh-CN" altLang="en-US" b="0" i="0" dirty="0">
                    <a:effectLst/>
                    <a:latin typeface="Times New Roman" panose="02020603050405020304" pitchFamily="18" charset="0"/>
                    <a:cs typeface="Times New Roman" panose="02020603050405020304" pitchFamily="18" charset="0"/>
                  </a:rPr>
                  <a:t>平坦度因子</a:t>
                </a:r>
                <a:r>
                  <a:rPr lang="en-US" altLang="zh-CN" b="0" i="0" dirty="0">
                    <a:effectLst/>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altLang="zh-CN">
                        <a:latin typeface="Cambria Math" panose="02040503050406030204" pitchFamily="18" charset="0"/>
                        <a:cs typeface="Times New Roman" panose="02020603050405020304" pitchFamily="18" charset="0"/>
                      </a:rPr>
                      <m:t>F</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𝐸</m:t>
                            </m:r>
                          </m:e>
                          <m:sub>
                            <m:r>
                              <m:rPr>
                                <m:sty m:val="p"/>
                              </m:rPr>
                              <a:rPr lang="en-US" altLang="zh-CN" i="1">
                                <a:latin typeface="Cambria Math" panose="02040503050406030204" pitchFamily="18" charset="0"/>
                                <a:cs typeface="Times New Roman" panose="02020603050405020304" pitchFamily="18" charset="0"/>
                              </a:rPr>
                              <m:t>max</m:t>
                            </m:r>
                          </m:sub>
                        </m:sSub>
                      </m:e>
                    </m:d>
                    <m:r>
                      <a:rPr lang="en-US" altLang="zh-CN" b="0" i="1" smtClean="0">
                        <a:latin typeface="Cambria Math" panose="02040503050406030204" pitchFamily="18" charset="0"/>
                        <a:cs typeface="Times New Roman" panose="02020603050405020304" pitchFamily="18" charset="0"/>
                      </a:rPr>
                      <m:t>=</m:t>
                    </m:r>
                    <m:f>
                      <m:fPr>
                        <m:ctrlPr>
                          <a:rPr lang="en-US" altLang="zh-CN" b="0" i="1" smtClean="0">
                            <a:latin typeface="Cambria Math" panose="02040503050406030204" pitchFamily="18" charset="0"/>
                            <a:cs typeface="Times New Roman" panose="02020603050405020304" pitchFamily="18" charset="0"/>
                          </a:rPr>
                        </m:ctrlPr>
                      </m:fPr>
                      <m:num>
                        <m:r>
                          <a:rPr lang="en-US" altLang="zh-CN" b="0" i="1" smtClean="0">
                            <a:latin typeface="Cambria Math" panose="02040503050406030204" pitchFamily="18" charset="0"/>
                            <a:cs typeface="Times New Roman" panose="02020603050405020304" pitchFamily="18" charset="0"/>
                          </a:rPr>
                          <m:t>𝑀</m:t>
                        </m:r>
                        <m:r>
                          <m:rPr>
                            <m:sty m:val="p"/>
                          </m:rPr>
                          <a:rPr lang="en-US" altLang="zh-CN" i="1">
                            <a:latin typeface="Cambria Math" panose="02040503050406030204" pitchFamily="18" charset="0"/>
                            <a:cs typeface="Times New Roman" panose="02020603050405020304" pitchFamily="18" charset="0"/>
                          </a:rPr>
                          <m:t>ax</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𝜀</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𝐸</m:t>
                            </m:r>
                          </m:e>
                          <m: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𝑖</m:t>
                            </m:r>
                          </m:sub>
                        </m:s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m:t>
                        </m:r>
                      </m:num>
                      <m:den>
                        <m:r>
                          <a:rPr lang="en-US" altLang="zh-CN" b="0" i="1" smtClean="0">
                            <a:latin typeface="Cambria Math" panose="02040503050406030204" pitchFamily="18" charset="0"/>
                            <a:cs typeface="Times New Roman" panose="02020603050405020304" pitchFamily="18" charset="0"/>
                          </a:rPr>
                          <m:t>𝑀𝑖𝑛</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𝜀</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𝐸</m:t>
                            </m:r>
                          </m:e>
                          <m: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𝑗</m:t>
                            </m:r>
                          </m:sub>
                        </m:s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m:t>
                        </m:r>
                      </m:den>
                    </m:f>
                  </m:oMath>
                </a14:m>
                <a:endParaRPr lang="zh-CN" altLang="en-US" dirty="0"/>
              </a:p>
            </p:txBody>
          </p:sp>
        </mc:Choice>
        <mc:Fallback>
          <p:sp>
            <p:nvSpPr>
              <p:cNvPr id="7" name="文本框 6">
                <a:extLst>
                  <a:ext uri="{FF2B5EF4-FFF2-40B4-BE49-F238E27FC236}">
                    <a16:creationId xmlns:a16="http://schemas.microsoft.com/office/drawing/2014/main" id="{DFBE30DA-9F5C-8843-86C2-0C871153C5D6}"/>
                  </a:ext>
                </a:extLst>
              </p:cNvPr>
              <p:cNvSpPr txBox="1">
                <a:spLocks noRot="1" noChangeAspect="1" noMove="1" noResize="1" noEditPoints="1" noAdjustHandles="1" noChangeArrowheads="1" noChangeShapeType="1" noTextEdit="1"/>
              </p:cNvSpPr>
              <p:nvPr/>
            </p:nvSpPr>
            <p:spPr>
              <a:xfrm>
                <a:off x="681264" y="5448500"/>
                <a:ext cx="7882037" cy="989310"/>
              </a:xfrm>
              <a:prstGeom prst="rect">
                <a:avLst/>
              </a:prstGeom>
              <a:blipFill>
                <a:blip r:embed="rId6"/>
                <a:stretch>
                  <a:fillRect l="-643" t="-38462" b="-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74001BD2-DE4A-8C47-AF2E-C58B04BA554F}"/>
                  </a:ext>
                </a:extLst>
              </p:cNvPr>
              <p:cNvSpPr txBox="1"/>
              <p:nvPr/>
            </p:nvSpPr>
            <p:spPr>
              <a:xfrm>
                <a:off x="630981" y="5062405"/>
                <a:ext cx="660319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𝑛</m:t>
                          </m:r>
                        </m:sub>
                      </m:sSub>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0.01, 0.1, 1.0, 2.0, 3.0, 4.0, 5.0, 6.0, 7.0, 8.0, 9.0, 10.0</m:t>
                          </m:r>
                        </m:e>
                      </m:d>
                      <m:r>
                        <a:rPr lang="en-US" altLang="zh-CN" b="0" i="1" smtClean="0">
                          <a:latin typeface="Cambria Math" panose="02040503050406030204" pitchFamily="18" charset="0"/>
                        </a:rPr>
                        <m:t> </m:t>
                      </m:r>
                      <m:r>
                        <a:rPr lang="en-US" altLang="zh-CN" b="0" i="1" smtClean="0">
                          <a:latin typeface="Cambria Math" panose="02040503050406030204" pitchFamily="18" charset="0"/>
                        </a:rPr>
                        <m:t>𝑀𝑒𝑉</m:t>
                      </m:r>
                    </m:oMath>
                  </m:oMathPara>
                </a14:m>
                <a:endParaRPr lang="zh-CN" altLang="en-US" dirty="0"/>
              </a:p>
            </p:txBody>
          </p:sp>
        </mc:Choice>
        <mc:Fallback xmlns="">
          <p:sp>
            <p:nvSpPr>
              <p:cNvPr id="9" name="文本框 8">
                <a:extLst>
                  <a:ext uri="{FF2B5EF4-FFF2-40B4-BE49-F238E27FC236}">
                    <a16:creationId xmlns:a16="http://schemas.microsoft.com/office/drawing/2014/main" id="{74001BD2-DE4A-8C47-AF2E-C58B04BA554F}"/>
                  </a:ext>
                </a:extLst>
              </p:cNvPr>
              <p:cNvSpPr txBox="1">
                <a:spLocks noRot="1" noChangeAspect="1" noMove="1" noResize="1" noEditPoints="1" noAdjustHandles="1" noChangeArrowheads="1" noChangeShapeType="1" noTextEdit="1"/>
              </p:cNvSpPr>
              <p:nvPr/>
            </p:nvSpPr>
            <p:spPr>
              <a:xfrm>
                <a:off x="630981" y="5062405"/>
                <a:ext cx="6603196" cy="369332"/>
              </a:xfrm>
              <a:prstGeom prst="rect">
                <a:avLst/>
              </a:prstGeom>
              <a:blipFill>
                <a:blip r:embed="rId7"/>
                <a:stretch>
                  <a:fillRect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078AFF26-0ADC-1F43-B028-5C43FDA77334}"/>
                  </a:ext>
                </a:extLst>
              </p:cNvPr>
              <p:cNvSpPr txBox="1"/>
              <p:nvPr/>
            </p:nvSpPr>
            <p:spPr>
              <a:xfrm>
                <a:off x="482732" y="1016316"/>
                <a:ext cx="3407806" cy="369332"/>
              </a:xfrm>
              <a:prstGeom prst="rect">
                <a:avLst/>
              </a:prstGeom>
              <a:noFill/>
            </p:spPr>
            <p:txBody>
              <a:bodyPr wrap="square" rtlCol="0">
                <a:spAutoFit/>
              </a:bodyPr>
              <a:lstStyle/>
              <a:p>
                <a:pPr marL="285750" indent="-285750">
                  <a:buFont typeface="Wingdings" pitchFamily="2" charset="2"/>
                  <a:buChar char="Ø"/>
                </a:pPr>
                <a14:m>
                  <m:oMath xmlns:m="http://schemas.openxmlformats.org/officeDocument/2006/math">
                    <m:sSub>
                      <m:sSubPr>
                        <m:ctrlP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ctrlPr>
                      </m:sSubPr>
                      <m:e>
                        <m: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t>𝑬</m:t>
                        </m:r>
                      </m:e>
                      <m:sub>
                        <m: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t>𝒎𝒂𝒙</m:t>
                        </m:r>
                      </m:sub>
                    </m:sSub>
                    <m:r>
                      <a:rPr lang="en"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t>=</m:t>
                    </m:r>
                    <m: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t>𝟏</m:t>
                    </m:r>
                    <m: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t> </m:t>
                    </m:r>
                    <m: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t>𝑴𝒆𝑽</m:t>
                    </m:r>
                  </m:oMath>
                </a14:m>
                <a:endPar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078AFF26-0ADC-1F43-B028-5C43FDA77334}"/>
                  </a:ext>
                </a:extLst>
              </p:cNvPr>
              <p:cNvSpPr txBox="1">
                <a:spLocks noRot="1" noChangeAspect="1" noMove="1" noResize="1" noEditPoints="1" noAdjustHandles="1" noChangeArrowheads="1" noChangeShapeType="1" noTextEdit="1"/>
              </p:cNvSpPr>
              <p:nvPr/>
            </p:nvSpPr>
            <p:spPr>
              <a:xfrm>
                <a:off x="482732" y="1016316"/>
                <a:ext cx="3407806" cy="369332"/>
              </a:xfrm>
              <a:prstGeom prst="rect">
                <a:avLst/>
              </a:prstGeom>
              <a:blipFill>
                <a:blip r:embed="rId8"/>
                <a:stretch>
                  <a:fillRect l="-741" t="-3448" b="-206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5B1C3D35-FFCD-7945-BC66-F81232C88F37}"/>
                  </a:ext>
                </a:extLst>
              </p:cNvPr>
              <p:cNvSpPr txBox="1"/>
              <p:nvPr/>
            </p:nvSpPr>
            <p:spPr>
              <a:xfrm>
                <a:off x="4572000" y="1016316"/>
                <a:ext cx="3407806" cy="369332"/>
              </a:xfrm>
              <a:prstGeom prst="rect">
                <a:avLst/>
              </a:prstGeom>
              <a:noFill/>
            </p:spPr>
            <p:txBody>
              <a:bodyPr wrap="square" rtlCol="0">
                <a:spAutoFit/>
              </a:bodyPr>
              <a:lstStyle/>
              <a:p>
                <a:pPr marL="285750" indent="-285750">
                  <a:buFont typeface="Wingdings" pitchFamily="2" charset="2"/>
                  <a:buChar char="Ø"/>
                </a:pPr>
                <a14:m>
                  <m:oMath xmlns:m="http://schemas.openxmlformats.org/officeDocument/2006/math">
                    <m:sSub>
                      <m:sSubPr>
                        <m:ctrlP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ctrlPr>
                      </m:sSubPr>
                      <m:e>
                        <m: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t>𝑬</m:t>
                        </m:r>
                      </m:e>
                      <m:sub>
                        <m: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t>𝒎𝒂𝒙</m:t>
                        </m:r>
                      </m:sub>
                    </m:sSub>
                    <m: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t>=</m:t>
                    </m:r>
                    <m: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t>𝟏𝟎</m:t>
                    </m:r>
                    <m: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t> </m:t>
                    </m:r>
                    <m:r>
                      <a:rPr lang="en-US" altLang="zh-CN" b="1" i="1" smtClean="0">
                        <a:solidFill>
                          <a:srgbClr val="1E85B6"/>
                        </a:solidFill>
                        <a:latin typeface="Cambria Math" panose="02040503050406030204" pitchFamily="18" charset="0"/>
                        <a:ea typeface="SimSun" panose="02010600030101010101" pitchFamily="2" charset="-122"/>
                        <a:cs typeface="Times New Roman" panose="02020603050405020304" pitchFamily="18" charset="0"/>
                      </a:rPr>
                      <m:t>𝑴𝒆</m:t>
                    </m:r>
                  </m:oMath>
                </a14:m>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a:t>
                </a:r>
                <a:endPar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5B1C3D35-FFCD-7945-BC66-F81232C88F37}"/>
                  </a:ext>
                </a:extLst>
              </p:cNvPr>
              <p:cNvSpPr txBox="1">
                <a:spLocks noRot="1" noChangeAspect="1" noMove="1" noResize="1" noEditPoints="1" noAdjustHandles="1" noChangeArrowheads="1" noChangeShapeType="1" noTextEdit="1"/>
              </p:cNvSpPr>
              <p:nvPr/>
            </p:nvSpPr>
            <p:spPr>
              <a:xfrm>
                <a:off x="4572000" y="1016316"/>
                <a:ext cx="3407806" cy="369332"/>
              </a:xfrm>
              <a:prstGeom prst="rect">
                <a:avLst/>
              </a:prstGeom>
              <a:blipFill>
                <a:blip r:embed="rId9"/>
                <a:stretch>
                  <a:fillRect l="-1115" t="-10345" b="-24138"/>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BC310A64-FACB-D245-81AD-1EAF14163355}"/>
              </a:ext>
            </a:extLst>
          </p:cNvPr>
          <p:cNvSpPr txBox="1"/>
          <p:nvPr/>
        </p:nvSpPr>
        <p:spPr>
          <a:xfrm>
            <a:off x="5050475" y="6434095"/>
            <a:ext cx="3108740" cy="276999"/>
          </a:xfrm>
          <a:prstGeom prst="rect">
            <a:avLst/>
          </a:prstGeom>
          <a:noFill/>
        </p:spPr>
        <p:txBody>
          <a:bodyPr wrap="square">
            <a:spAutoFit/>
          </a:bodyPr>
          <a:lstStyle/>
          <a:p>
            <a:r>
              <a:rPr lang="en-US" altLang="zh-CN" sz="1200" b="0" i="0" dirty="0">
                <a:solidFill>
                  <a:srgbClr val="222222"/>
                </a:solidFill>
                <a:effectLst/>
                <a:latin typeface="Times New Roman" panose="02020603050405020304" pitchFamily="18" charset="0"/>
                <a:ea typeface="PingFangSC-Regular" panose="020B0400000000000000" pitchFamily="34" charset="-122"/>
                <a:cs typeface="Times New Roman" panose="02020603050405020304" pitchFamily="18" charset="0"/>
              </a:rPr>
              <a:t>[</a:t>
            </a:r>
            <a:r>
              <a:rPr lang="en" altLang="zh-CN" sz="1200" dirty="0">
                <a:effectLst/>
                <a:latin typeface="Times" pitchFamily="2" charset="0"/>
              </a:rPr>
              <a:t>The BRIKEN collaboration, </a:t>
            </a:r>
            <a:r>
              <a:rPr lang="en" altLang="zh-CN" sz="1200" b="0" i="0" dirty="0" err="1">
                <a:solidFill>
                  <a:srgbClr val="222222"/>
                </a:solidFill>
                <a:effectLst/>
                <a:latin typeface="Times New Roman" panose="02020603050405020304" pitchFamily="18" charset="0"/>
                <a:ea typeface="PingFangSC-Regular" panose="020B0400000000000000" pitchFamily="34" charset="-122"/>
                <a:cs typeface="Times New Roman" panose="02020603050405020304" pitchFamily="18" charset="0"/>
              </a:rPr>
              <a:t>Jinst</a:t>
            </a:r>
            <a:r>
              <a:rPr lang="en" altLang="zh-CN" sz="1200" b="0" i="0" dirty="0">
                <a:solidFill>
                  <a:srgbClr val="222222"/>
                </a:solidFill>
                <a:effectLst/>
                <a:latin typeface="Times New Roman" panose="02020603050405020304" pitchFamily="18" charset="0"/>
                <a:ea typeface="PingFangSC-Regular" panose="020B0400000000000000" pitchFamily="34" charset="-122"/>
                <a:cs typeface="Times New Roman" panose="02020603050405020304" pitchFamily="18" charset="0"/>
              </a:rPr>
              <a:t>, 2017, 12]</a:t>
            </a:r>
            <a:endParaRPr lang="zh-CN" altLang="en-US" sz="1200"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F16D6CC7-2159-6046-95E3-EB7912A924EC}"/>
              </a:ext>
            </a:extLst>
          </p:cNvPr>
          <p:cNvSpPr txBox="1"/>
          <p:nvPr/>
        </p:nvSpPr>
        <p:spPr>
          <a:xfrm>
            <a:off x="7214509" y="4645630"/>
            <a:ext cx="1625462"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[Courtesy</a:t>
            </a:r>
            <a:r>
              <a:rPr lang="zh-CN" altLang="en-US" sz="1200" b="0" i="0" dirty="0">
                <a:effectLst/>
                <a:latin typeface="Times New Roman" panose="02020603050405020304" pitchFamily="18" charset="0"/>
                <a:cs typeface="Times New Roman" panose="02020603050405020304" pitchFamily="18" charset="0"/>
              </a:rPr>
              <a:t>：景俊升</a:t>
            </a:r>
            <a:r>
              <a:rPr lang="en-US" altLang="zh-CN" sz="1200" b="0" i="0" dirty="0">
                <a:effectLst/>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E34E9A00-3E1E-6B45-9582-E2D7F6ABBD72}"/>
              </a:ext>
            </a:extLst>
          </p:cNvPr>
          <p:cNvSpPr txBox="1"/>
          <p:nvPr/>
        </p:nvSpPr>
        <p:spPr>
          <a:xfrm>
            <a:off x="2971680" y="4645629"/>
            <a:ext cx="1625462"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[Courtesy</a:t>
            </a:r>
            <a:r>
              <a:rPr lang="zh-CN" altLang="en-US" sz="1200" b="0" i="0" dirty="0">
                <a:effectLst/>
                <a:latin typeface="Times New Roman" panose="02020603050405020304" pitchFamily="18" charset="0"/>
                <a:cs typeface="Times New Roman" panose="02020603050405020304" pitchFamily="18" charset="0"/>
              </a:rPr>
              <a:t>：景俊升</a:t>
            </a:r>
            <a:r>
              <a:rPr lang="en-US" altLang="zh-CN" sz="1200" b="0" i="0" dirty="0">
                <a:effectLst/>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059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12</a:t>
            </a:fld>
            <a:endParaRPr lang="zh-CN" altLang="en-US" dirty="0"/>
          </a:p>
        </p:txBody>
      </p:sp>
      <mc:AlternateContent xmlns:mc="http://schemas.openxmlformats.org/markup-compatibility/2006" xmlns:a14="http://schemas.microsoft.com/office/drawing/2010/main">
        <mc:Choice Requires="a14">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探测效率</a:t>
                </a:r>
                <a:r>
                  <a:rPr lang="en-US" altLang="zh-CN" dirty="0"/>
                  <a:t>@</a:t>
                </a:r>
                <a14:m>
                  <m:oMath xmlns:m="http://schemas.openxmlformats.org/officeDocument/2006/math">
                    <m:sSub>
                      <m:sSubPr>
                        <m:ctrlPr>
                          <a:rPr lang="en-US" altLang="zh-CN" sz="1600" i="1" smtClean="0">
                            <a:latin typeface="Cambria Math" panose="02040503050406030204" pitchFamily="18" charset="0"/>
                          </a:rPr>
                        </m:ctrlPr>
                      </m:sSubPr>
                      <m:e>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𝑫</m:t>
                            </m:r>
                          </m:e>
                          <m:sub>
                            <m:r>
                              <a:rPr lang="en-US" altLang="zh-CN" sz="1600" b="1" i="1" smtClean="0">
                                <a:latin typeface="Cambria Math" panose="02040503050406030204" pitchFamily="18" charset="0"/>
                              </a:rPr>
                              <m:t>𝟐</m:t>
                            </m:r>
                          </m:sub>
                        </m:sSub>
                        <m:r>
                          <a:rPr lang="en-US" altLang="zh-CN" sz="1600" b="1" i="1" smtClean="0">
                            <a:latin typeface="Cambria Math" panose="02040503050406030204" pitchFamily="18" charset="0"/>
                          </a:rPr>
                          <m:t>𝑶</m:t>
                        </m:r>
                      </m:e>
                      <m:sub>
                        <m:r>
                          <m:rPr>
                            <m:sty m:val="p"/>
                          </m:rPr>
                          <a:rPr lang="en-US" altLang="zh-CN" sz="1600" i="1">
                            <a:latin typeface="Cambria Math" panose="02040503050406030204" pitchFamily="18" charset="0"/>
                          </a:rPr>
                          <m:t>th</m:t>
                        </m:r>
                      </m:sub>
                    </m:sSub>
                    <m:r>
                      <a:rPr lang="en-US" altLang="zh-CN" sz="1600" i="1" smtClean="0">
                        <a:latin typeface="Cambria Math" panose="02040503050406030204" pitchFamily="18" charset="0"/>
                      </a:rPr>
                      <m:t>=</m:t>
                    </m:r>
                    <m:r>
                      <a:rPr lang="en-US" altLang="zh-CN" sz="1600" b="1" i="1" smtClean="0">
                        <a:latin typeface="Cambria Math" panose="02040503050406030204" pitchFamily="18" charset="0"/>
                      </a:rPr>
                      <m:t>𝟕𝟎</m:t>
                    </m:r>
                    <m:r>
                      <a:rPr lang="zh-CN" altLang="en-US" sz="1600" b="1" i="1" smtClean="0">
                        <a:latin typeface="Cambria Math" panose="02040503050406030204" pitchFamily="18" charset="0"/>
                      </a:rPr>
                      <m:t> </m:t>
                    </m:r>
                    <m:r>
                      <m:rPr>
                        <m:sty m:val="p"/>
                      </m:rPr>
                      <a:rPr lang="en-US" altLang="zh-CN" sz="1600" i="1">
                        <a:latin typeface="Cambria Math" panose="02040503050406030204" pitchFamily="18" charset="0"/>
                      </a:rPr>
                      <m:t>cm</m:t>
                    </m:r>
                  </m:oMath>
                </a14:m>
                <a:endParaRPr lang="zh-CN" altLang="en-US" sz="1600" dirty="0"/>
              </a:p>
            </p:txBody>
          </p:sp>
        </mc:Choice>
        <mc:Fallback xmlns="">
          <p:sp>
            <p:nvSpPr>
              <p:cNvPr id="3" name="标题 2">
                <a:extLst>
                  <a:ext uri="{FF2B5EF4-FFF2-40B4-BE49-F238E27FC236}">
                    <a16:creationId xmlns:a16="http://schemas.microsoft.com/office/drawing/2014/main" id="{9BEC0E5C-74EF-4EE2-9E6E-C74F2084F72E}"/>
                  </a:ext>
                </a:extLst>
              </p:cNvPr>
              <p:cNvSpPr>
                <a:spLocks noGrp="1" noRot="1" noChangeAspect="1" noMove="1" noResize="1" noEditPoints="1" noAdjustHandles="1" noChangeArrowheads="1" noChangeShapeType="1" noTextEdit="1"/>
              </p:cNvSpPr>
              <p:nvPr>
                <p:ph type="title"/>
              </p:nvPr>
            </p:nvSpPr>
            <p:spPr>
              <a:blipFill>
                <a:blip r:embed="rId2"/>
                <a:stretch>
                  <a:fillRect l="-1929" t="-45714" b="-57143"/>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pic>
        <p:nvPicPr>
          <p:cNvPr id="5" name="图片 4">
            <a:extLst>
              <a:ext uri="{FF2B5EF4-FFF2-40B4-BE49-F238E27FC236}">
                <a16:creationId xmlns:a16="http://schemas.microsoft.com/office/drawing/2014/main" id="{23D27591-C06F-4236-A489-0CCC144F20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2316" y="1589988"/>
            <a:ext cx="4175382" cy="3479485"/>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4D034154-C741-AD4F-A0A7-B0189A062753}"/>
                  </a:ext>
                </a:extLst>
              </p:cNvPr>
              <p:cNvSpPr txBox="1"/>
              <p:nvPr/>
            </p:nvSpPr>
            <p:spPr>
              <a:xfrm>
                <a:off x="630981" y="5832107"/>
                <a:ext cx="7882037" cy="669992"/>
              </a:xfrm>
              <a:prstGeom prst="rect">
                <a:avLst/>
              </a:prstGeom>
              <a:noFill/>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 </a:t>
                </a:r>
                <a:r>
                  <a:rPr lang="zh-CN" altLang="en-US" b="0" i="0" dirty="0">
                    <a:effectLst/>
                    <a:latin typeface="Times New Roman" panose="02020603050405020304" pitchFamily="18" charset="0"/>
                    <a:cs typeface="Times New Roman" panose="02020603050405020304" pitchFamily="18" charset="0"/>
                  </a:rPr>
                  <a:t>平坦度最优构型：内径</a:t>
                </a:r>
                <a14:m>
                  <m:oMath xmlns:m="http://schemas.openxmlformats.org/officeDocument/2006/math">
                    <m:sSub>
                      <m:sSubPr>
                        <m:ctrlPr>
                          <a:rPr lang="en" altLang="zh-CN" b="0" i="1"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 altLang="zh-CN" i="1">
                            <a:latin typeface="Cambria Math" panose="02040503050406030204" pitchFamily="18" charset="0"/>
                            <a:ea typeface="Cambria Math" panose="02040503050406030204" pitchFamily="18" charset="0"/>
                            <a:cs typeface="Times New Roman" panose="02020603050405020304" pitchFamily="18" charset="0"/>
                          </a:rPr>
                          <m:t>∅</m:t>
                        </m:r>
                      </m:e>
                      <m:sub>
                        <m:r>
                          <m:rPr>
                            <m:sty m:val="p"/>
                          </m:rPr>
                          <a:rPr lang="en" altLang="zh-CN" i="1">
                            <a:latin typeface="Cambria Math" panose="02040503050406030204" pitchFamily="18" charset="0"/>
                            <a:ea typeface="Cambria Math" panose="02040503050406030204" pitchFamily="18" charset="0"/>
                            <a:cs typeface="Times New Roman" panose="02020603050405020304" pitchFamily="18" charset="0"/>
                          </a:rPr>
                          <m:t>in</m:t>
                        </m:r>
                      </m:sub>
                    </m:sSub>
                    <m:r>
                      <a:rPr lang="en" altLang="zh-CN" b="0" i="1" smtClean="0">
                        <a:effectLst/>
                        <a:latin typeface="Cambria Math" panose="02040503050406030204" pitchFamily="18" charset="0"/>
                        <a:cs typeface="Times New Roman" panose="02020603050405020304" pitchFamily="18" charset="0"/>
                      </a:rPr>
                      <m:t>=</m:t>
                    </m:r>
                    <m:r>
                      <a:rPr lang="en-US" altLang="zh-CN" b="0" i="0" smtClean="0">
                        <a:effectLst/>
                        <a:latin typeface="Cambria Math" panose="02040503050406030204" pitchFamily="18" charset="0"/>
                        <a:cs typeface="Times New Roman" panose="02020603050405020304" pitchFamily="18" charset="0"/>
                      </a:rPr>
                      <m:t>20</m:t>
                    </m:r>
                    <m:r>
                      <a:rPr lang="zh-CN" altLang="en-US" b="0" i="0" smtClean="0">
                        <a:effectLst/>
                        <a:latin typeface="Cambria Math" panose="02040503050406030204" pitchFamily="18" charset="0"/>
                        <a:cs typeface="Times New Roman" panose="02020603050405020304" pitchFamily="18" charset="0"/>
                      </a:rPr>
                      <m:t> </m:t>
                    </m:r>
                    <m:r>
                      <m:rPr>
                        <m:sty m:val="p"/>
                      </m:rPr>
                      <a:rPr lang="en-US" altLang="zh-CN" i="1">
                        <a:latin typeface="Cambria Math" panose="02040503050406030204" pitchFamily="18" charset="0"/>
                        <a:cs typeface="Times New Roman" panose="02020603050405020304" pitchFamily="18" charset="0"/>
                      </a:rPr>
                      <m:t>cm</m:t>
                    </m:r>
                  </m:oMath>
                </a14:m>
                <a:r>
                  <a:rPr lang="zh-CN" altLang="en-US" dirty="0">
                    <a:latin typeface="Times New Roman" panose="02020603050405020304" pitchFamily="18" charset="0"/>
                    <a:cs typeface="Times New Roman" panose="02020603050405020304" pitchFamily="18" charset="0"/>
                  </a:rPr>
                  <a:t>，外径</a:t>
                </a:r>
                <a14:m>
                  <m:oMath xmlns:m="http://schemas.openxmlformats.org/officeDocument/2006/math">
                    <m:sSub>
                      <m:sSubPr>
                        <m:ctrlPr>
                          <a:rPr lang="e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 altLang="zh-CN" i="1">
                            <a:latin typeface="Cambria Math" panose="02040503050406030204" pitchFamily="18" charset="0"/>
                            <a:ea typeface="Cambria Math" panose="02040503050406030204" pitchFamily="18" charset="0"/>
                            <a:cs typeface="Times New Roman" panose="02020603050405020304" pitchFamily="18" charset="0"/>
                          </a:rPr>
                          <m:t>∅</m:t>
                        </m:r>
                      </m:e>
                      <m:sub>
                        <m:r>
                          <m:rPr>
                            <m:sty m:val="p"/>
                          </m:rPr>
                          <a:rPr lang="en-US" altLang="zh-CN" i="1">
                            <a:latin typeface="Cambria Math" panose="02040503050406030204" pitchFamily="18" charset="0"/>
                            <a:ea typeface="Cambria Math" panose="02040503050406030204" pitchFamily="18" charset="0"/>
                            <a:cs typeface="Times New Roman" panose="02020603050405020304" pitchFamily="18" charset="0"/>
                          </a:rPr>
                          <m:t>out</m:t>
                        </m:r>
                      </m:sub>
                    </m:sSub>
                    <m:r>
                      <a:rPr lang="en" altLang="zh-CN" i="1">
                        <a:latin typeface="Cambria Math" panose="02040503050406030204" pitchFamily="18" charset="0"/>
                        <a:cs typeface="Times New Roman" panose="02020603050405020304" pitchFamily="18" charset="0"/>
                      </a:rPr>
                      <m:t>=</m:t>
                    </m:r>
                    <m:r>
                      <a:rPr lang="en-US" altLang="zh-CN" b="0" i="0" smtClean="0">
                        <a:latin typeface="Cambria Math" panose="02040503050406030204" pitchFamily="18" charset="0"/>
                        <a:cs typeface="Times New Roman" panose="02020603050405020304" pitchFamily="18" charset="0"/>
                      </a:rPr>
                      <m:t>16</m:t>
                    </m:r>
                    <m:r>
                      <a:rPr lang="en-US" altLang="zh-CN">
                        <a:latin typeface="Cambria Math" panose="02040503050406030204" pitchFamily="18" charset="0"/>
                        <a:cs typeface="Times New Roman" panose="02020603050405020304" pitchFamily="18" charset="0"/>
                      </a:rPr>
                      <m:t>0</m:t>
                    </m:r>
                    <m:r>
                      <a:rPr lang="zh-CN" altLang="en-US">
                        <a:latin typeface="Cambria Math" panose="02040503050406030204" pitchFamily="18" charset="0"/>
                        <a:cs typeface="Times New Roman" panose="02020603050405020304" pitchFamily="18" charset="0"/>
                      </a:rPr>
                      <m:t> </m:t>
                    </m:r>
                    <m:r>
                      <m:rPr>
                        <m:sty m:val="p"/>
                      </m:rPr>
                      <a:rPr lang="en-US" altLang="zh-CN" i="1">
                        <a:latin typeface="Cambria Math" panose="02040503050406030204" pitchFamily="18" charset="0"/>
                        <a:cs typeface="Times New Roman" panose="02020603050405020304" pitchFamily="18" charset="0"/>
                      </a:rPr>
                      <m:t>cm</m:t>
                    </m:r>
                    <m:r>
                      <a:rPr lang="en-US" altLang="zh-CN" i="1">
                        <a:latin typeface="Cambria Math" panose="02040503050406030204" pitchFamily="18" charset="0"/>
                        <a:cs typeface="Times New Roman" panose="02020603050405020304" pitchFamily="18" charset="0"/>
                      </a:rPr>
                      <m:t> </m:t>
                    </m:r>
                  </m:oMath>
                </a14:m>
                <a:r>
                  <a:rPr lang="zh-CN" altLang="en-US" dirty="0">
                    <a:latin typeface="Times New Roman" panose="02020603050405020304" pitchFamily="18" charset="0"/>
                    <a:cs typeface="Times New Roman" panose="02020603050405020304" pitchFamily="18" charset="0"/>
                  </a:rPr>
                  <a:t>，束流孔道</a:t>
                </a:r>
                <a14:m>
                  <m:oMath xmlns:m="http://schemas.openxmlformats.org/officeDocument/2006/math">
                    <m:sSub>
                      <m:sSubPr>
                        <m:ctrlPr>
                          <a:rPr lang="e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 altLang="zh-CN" i="1">
                            <a:latin typeface="Cambria Math" panose="02040503050406030204" pitchFamily="18" charset="0"/>
                            <a:ea typeface="Cambria Math" panose="02040503050406030204" pitchFamily="18" charset="0"/>
                            <a:cs typeface="Times New Roman" panose="02020603050405020304" pitchFamily="18" charset="0"/>
                          </a:rPr>
                          <m:t>∅</m:t>
                        </m:r>
                      </m:e>
                      <m:sub>
                        <m:r>
                          <m:rPr>
                            <m:sty m:val="p"/>
                          </m:rPr>
                          <a:rPr lang="en" altLang="zh-CN" i="1">
                            <a:latin typeface="Cambria Math" panose="02040503050406030204" pitchFamily="18" charset="0"/>
                            <a:ea typeface="Cambria Math" panose="02040503050406030204" pitchFamily="18" charset="0"/>
                            <a:cs typeface="Times New Roman" panose="02020603050405020304" pitchFamily="18" charset="0"/>
                          </a:rPr>
                          <m:t>ch</m:t>
                        </m:r>
                      </m:sub>
                    </m:sSub>
                    <m:r>
                      <a:rPr lang="en" altLang="zh-CN" i="1">
                        <a:latin typeface="Cambria Math" panose="02040503050406030204" pitchFamily="18" charset="0"/>
                        <a:cs typeface="Times New Roman" panose="02020603050405020304" pitchFamily="18" charset="0"/>
                      </a:rPr>
                      <m:t>=</m:t>
                    </m:r>
                    <m:r>
                      <a:rPr lang="en-US" altLang="zh-CN" b="0" i="0" smtClean="0">
                        <a:latin typeface="Cambria Math" panose="02040503050406030204" pitchFamily="18" charset="0"/>
                        <a:cs typeface="Times New Roman" panose="02020603050405020304" pitchFamily="18" charset="0"/>
                      </a:rPr>
                      <m:t>8</m:t>
                    </m:r>
                    <m:r>
                      <a:rPr lang="zh-CN" altLang="en-US">
                        <a:latin typeface="Cambria Math" panose="02040503050406030204" pitchFamily="18" charset="0"/>
                        <a:cs typeface="Times New Roman" panose="02020603050405020304" pitchFamily="18" charset="0"/>
                      </a:rPr>
                      <m:t> </m:t>
                    </m:r>
                    <m:r>
                      <m:rPr>
                        <m:sty m:val="p"/>
                      </m:rPr>
                      <a:rPr lang="en-US" altLang="zh-CN" i="1">
                        <a:latin typeface="Cambria Math" panose="02040503050406030204" pitchFamily="18" charset="0"/>
                        <a:cs typeface="Times New Roman" panose="02020603050405020304" pitchFamily="18" charset="0"/>
                      </a:rPr>
                      <m:t>cm</m:t>
                    </m:r>
                  </m:oMath>
                </a14:m>
                <a:r>
                  <a:rPr lang="zh-CN" altLang="en-US" dirty="0">
                    <a:latin typeface="Times New Roman" panose="02020603050405020304" pitchFamily="18" charset="0"/>
                    <a:cs typeface="Times New Roman" panose="02020603050405020304" pitchFamily="18" charset="0"/>
                  </a:rPr>
                  <a:t>，</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He</a:t>
                </a:r>
                <a:r>
                  <a:rPr lang="zh-CN" altLang="en-US" dirty="0">
                    <a:latin typeface="Times New Roman" panose="02020603050405020304" pitchFamily="18" charset="0"/>
                    <a:cs typeface="Times New Roman" panose="02020603050405020304" pitchFamily="18" charset="0"/>
                  </a:rPr>
                  <a:t>厚度 </a:t>
                </a:r>
                <a:r>
                  <a:rPr lang="en-US" altLang="zh-CN" dirty="0">
                    <a:latin typeface="Times New Roman" panose="02020603050405020304" pitchFamily="18" charset="0"/>
                    <a:cs typeface="Times New Roman" panose="02020603050405020304" pitchFamily="18" charset="0"/>
                  </a:rPr>
                  <a:t>3.2</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cm</a:t>
                </a:r>
              </a:p>
            </p:txBody>
          </p:sp>
        </mc:Choice>
        <mc:Fallback xmlns="">
          <p:sp>
            <p:nvSpPr>
              <p:cNvPr id="7" name="文本框 6">
                <a:extLst>
                  <a:ext uri="{FF2B5EF4-FFF2-40B4-BE49-F238E27FC236}">
                    <a16:creationId xmlns:a16="http://schemas.microsoft.com/office/drawing/2014/main" id="{4D034154-C741-AD4F-A0A7-B0189A062753}"/>
                  </a:ext>
                </a:extLst>
              </p:cNvPr>
              <p:cNvSpPr txBox="1">
                <a:spLocks noRot="1" noChangeAspect="1" noMove="1" noResize="1" noEditPoints="1" noAdjustHandles="1" noChangeArrowheads="1" noChangeShapeType="1" noTextEdit="1"/>
              </p:cNvSpPr>
              <p:nvPr/>
            </p:nvSpPr>
            <p:spPr>
              <a:xfrm>
                <a:off x="630981" y="5832107"/>
                <a:ext cx="7882037" cy="669992"/>
              </a:xfrm>
              <a:prstGeom prst="rect">
                <a:avLst/>
              </a:prstGeom>
              <a:blipFill>
                <a:blip r:embed="rId5"/>
                <a:stretch>
                  <a:fillRect l="-697" t="-7273" b="-10909"/>
                </a:stretch>
              </a:blipFill>
            </p:spPr>
            <p:txBody>
              <a:bodyPr/>
              <a:lstStyle/>
              <a:p>
                <a:r>
                  <a:rPr lang="zh-CN" altLang="en-US">
                    <a:noFill/>
                  </a:rPr>
                  <a:t> </a:t>
                </a:r>
              </a:p>
            </p:txBody>
          </p:sp>
        </mc:Fallback>
      </mc:AlternateContent>
      <p:sp>
        <p:nvSpPr>
          <p:cNvPr id="9" name="椭圆 8">
            <a:extLst>
              <a:ext uri="{FF2B5EF4-FFF2-40B4-BE49-F238E27FC236}">
                <a16:creationId xmlns:a16="http://schemas.microsoft.com/office/drawing/2014/main" id="{0C96DFFD-69FB-5B4B-88DE-03011236A525}"/>
              </a:ext>
            </a:extLst>
          </p:cNvPr>
          <p:cNvSpPr/>
          <p:nvPr/>
        </p:nvSpPr>
        <p:spPr>
          <a:xfrm>
            <a:off x="1165390" y="2054267"/>
            <a:ext cx="2690912" cy="266313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E62DEBD1-2018-0A4A-8931-A0D242DA9F53}"/>
              </a:ext>
            </a:extLst>
          </p:cNvPr>
          <p:cNvSpPr/>
          <p:nvPr/>
        </p:nvSpPr>
        <p:spPr>
          <a:xfrm>
            <a:off x="2452292" y="3306677"/>
            <a:ext cx="117106" cy="1171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5" name="组合 54">
            <a:extLst>
              <a:ext uri="{FF2B5EF4-FFF2-40B4-BE49-F238E27FC236}">
                <a16:creationId xmlns:a16="http://schemas.microsoft.com/office/drawing/2014/main" id="{19F89C91-15A4-8E4E-8A42-F4D2AD145647}"/>
              </a:ext>
            </a:extLst>
          </p:cNvPr>
          <p:cNvGrpSpPr/>
          <p:nvPr/>
        </p:nvGrpSpPr>
        <p:grpSpPr>
          <a:xfrm>
            <a:off x="1069618" y="1485447"/>
            <a:ext cx="3714389" cy="3788348"/>
            <a:chOff x="1069618" y="1485447"/>
            <a:chExt cx="3714389" cy="3788348"/>
          </a:xfrm>
        </p:grpSpPr>
        <p:grpSp>
          <p:nvGrpSpPr>
            <p:cNvPr id="10" name="组合 9">
              <a:extLst>
                <a:ext uri="{FF2B5EF4-FFF2-40B4-BE49-F238E27FC236}">
                  <a16:creationId xmlns:a16="http://schemas.microsoft.com/office/drawing/2014/main" id="{E2F67C10-723D-9F4F-AB07-C1A546BAFABE}"/>
                </a:ext>
              </a:extLst>
            </p:cNvPr>
            <p:cNvGrpSpPr/>
            <p:nvPr/>
          </p:nvGrpSpPr>
          <p:grpSpPr>
            <a:xfrm>
              <a:off x="1069618" y="1485447"/>
              <a:ext cx="3714389" cy="3788348"/>
              <a:chOff x="2777079" y="1322599"/>
              <a:chExt cx="4578634" cy="4718507"/>
            </a:xfrm>
          </p:grpSpPr>
          <p:sp>
            <p:nvSpPr>
              <p:cNvPr id="11" name="文本框 10">
                <a:extLst>
                  <a:ext uri="{FF2B5EF4-FFF2-40B4-BE49-F238E27FC236}">
                    <a16:creationId xmlns:a16="http://schemas.microsoft.com/office/drawing/2014/main" id="{BC449EDC-2157-154D-8855-419702518E40}"/>
                  </a:ext>
                </a:extLst>
              </p:cNvPr>
              <p:cNvSpPr txBox="1"/>
              <p:nvPr/>
            </p:nvSpPr>
            <p:spPr>
              <a:xfrm>
                <a:off x="6299851" y="3016426"/>
                <a:ext cx="1055862" cy="306676"/>
              </a:xfrm>
              <a:prstGeom prst="rect">
                <a:avLst/>
              </a:prstGeom>
              <a:noFill/>
            </p:spPr>
            <p:txBody>
              <a:bodyPr wrap="square" rtlCol="0">
                <a:spAutoFit/>
              </a:bodyPr>
              <a:lstStyle/>
              <a:p>
                <a:r>
                  <a:rPr lang="en-US" altLang="zh-CN" sz="1000" dirty="0"/>
                  <a:t>CF</a:t>
                </a:r>
                <a:r>
                  <a:rPr lang="en-US" altLang="zh-CN" sz="1000" baseline="-25000" dirty="0"/>
                  <a:t>4</a:t>
                </a:r>
                <a:r>
                  <a:rPr lang="en-US" altLang="zh-CN" sz="1000" dirty="0"/>
                  <a:t>+</a:t>
                </a:r>
                <a:r>
                  <a:rPr lang="en-US" altLang="zh-CN" sz="1000" baseline="30000" dirty="0"/>
                  <a:t>3</a:t>
                </a:r>
                <a:r>
                  <a:rPr lang="en-US" altLang="zh-CN" sz="1000" dirty="0"/>
                  <a:t>He</a:t>
                </a:r>
                <a:endParaRPr lang="zh-CN" altLang="en-US" sz="1000" baseline="-25000" dirty="0"/>
              </a:p>
            </p:txBody>
          </p:sp>
          <p:sp>
            <p:nvSpPr>
              <p:cNvPr id="12" name="矩形 11">
                <a:extLst>
                  <a:ext uri="{FF2B5EF4-FFF2-40B4-BE49-F238E27FC236}">
                    <a16:creationId xmlns:a16="http://schemas.microsoft.com/office/drawing/2014/main" id="{0C130B15-176E-374F-A398-766D4AB96F2C}"/>
                  </a:ext>
                </a:extLst>
              </p:cNvPr>
              <p:cNvSpPr/>
              <p:nvPr/>
            </p:nvSpPr>
            <p:spPr>
              <a:xfrm>
                <a:off x="4467415" y="1673258"/>
                <a:ext cx="162407" cy="351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41D63091-C406-C74E-A92C-D13B58BB3A42}"/>
                  </a:ext>
                </a:extLst>
              </p:cNvPr>
              <p:cNvSpPr txBox="1"/>
              <p:nvPr/>
            </p:nvSpPr>
            <p:spPr>
              <a:xfrm rot="16200000">
                <a:off x="4181194" y="1577367"/>
                <a:ext cx="724980"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14" name="椭圆 13">
                <a:extLst>
                  <a:ext uri="{FF2B5EF4-FFF2-40B4-BE49-F238E27FC236}">
                    <a16:creationId xmlns:a16="http://schemas.microsoft.com/office/drawing/2014/main" id="{EC291797-A5CF-4341-B4E6-C6C78A81A565}"/>
                  </a:ext>
                </a:extLst>
              </p:cNvPr>
              <p:cNvSpPr/>
              <p:nvPr/>
            </p:nvSpPr>
            <p:spPr>
              <a:xfrm>
                <a:off x="3068357" y="2204305"/>
                <a:ext cx="2970573" cy="2970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66AEAF-D84B-914D-AF08-C87BA79B199C}"/>
                  </a:ext>
                </a:extLst>
              </p:cNvPr>
              <p:cNvSpPr/>
              <p:nvPr/>
            </p:nvSpPr>
            <p:spPr>
              <a:xfrm>
                <a:off x="3908810" y="3046085"/>
                <a:ext cx="1289667" cy="12896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EA270624-AC5B-9F40-A245-B8EC0E68D1E9}"/>
                  </a:ext>
                </a:extLst>
              </p:cNvPr>
              <p:cNvSpPr/>
              <p:nvPr/>
            </p:nvSpPr>
            <p:spPr>
              <a:xfrm>
                <a:off x="2777079" y="3555916"/>
                <a:ext cx="3646400" cy="279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D0A974AD-5838-E045-B147-432A980DBEA6}"/>
                  </a:ext>
                </a:extLst>
              </p:cNvPr>
              <p:cNvSpPr/>
              <p:nvPr/>
            </p:nvSpPr>
            <p:spPr>
              <a:xfrm rot="2700000">
                <a:off x="5738417" y="2191968"/>
                <a:ext cx="162407" cy="351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F1227A31-B692-8748-89A0-FECC8B88EDDD}"/>
                  </a:ext>
                </a:extLst>
              </p:cNvPr>
              <p:cNvSpPr/>
              <p:nvPr/>
            </p:nvSpPr>
            <p:spPr>
              <a:xfrm rot="18900000">
                <a:off x="3168928" y="2210214"/>
                <a:ext cx="162407" cy="351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dirty="0"/>
              </a:p>
            </p:txBody>
          </p:sp>
          <p:sp>
            <p:nvSpPr>
              <p:cNvPr id="20" name="矩形 19">
                <a:extLst>
                  <a:ext uri="{FF2B5EF4-FFF2-40B4-BE49-F238E27FC236}">
                    <a16:creationId xmlns:a16="http://schemas.microsoft.com/office/drawing/2014/main" id="{CFE2880A-BBD9-504F-B991-E9A7DF76E223}"/>
                  </a:ext>
                </a:extLst>
              </p:cNvPr>
              <p:cNvSpPr/>
              <p:nvPr/>
            </p:nvSpPr>
            <p:spPr>
              <a:xfrm>
                <a:off x="4467415" y="5358834"/>
                <a:ext cx="162407" cy="351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C342FD38-6DD2-0E40-8FF3-6C453E85E846}"/>
                  </a:ext>
                </a:extLst>
              </p:cNvPr>
              <p:cNvSpPr/>
              <p:nvPr/>
            </p:nvSpPr>
            <p:spPr>
              <a:xfrm rot="2700000">
                <a:off x="3225413" y="4861194"/>
                <a:ext cx="162407" cy="351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5E0A7FB1-4D9A-FD41-87CE-558C0AC60BFC}"/>
                  </a:ext>
                </a:extLst>
              </p:cNvPr>
              <p:cNvSpPr/>
              <p:nvPr/>
            </p:nvSpPr>
            <p:spPr>
              <a:xfrm rot="18900000">
                <a:off x="5738416" y="4839215"/>
                <a:ext cx="162407" cy="351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188CFED4-9353-574B-9DC0-3FE057628F02}"/>
                  </a:ext>
                </a:extLst>
              </p:cNvPr>
              <p:cNvSpPr txBox="1"/>
              <p:nvPr/>
            </p:nvSpPr>
            <p:spPr>
              <a:xfrm rot="18900000">
                <a:off x="5570900" y="2143402"/>
                <a:ext cx="724980"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24" name="文本框 23">
                <a:extLst>
                  <a:ext uri="{FF2B5EF4-FFF2-40B4-BE49-F238E27FC236}">
                    <a16:creationId xmlns:a16="http://schemas.microsoft.com/office/drawing/2014/main" id="{F95823CE-0910-6148-B5AE-B58E07FD683D}"/>
                  </a:ext>
                </a:extLst>
              </p:cNvPr>
              <p:cNvSpPr txBox="1"/>
              <p:nvPr/>
            </p:nvSpPr>
            <p:spPr>
              <a:xfrm rot="13502362">
                <a:off x="2791611" y="2177021"/>
                <a:ext cx="724980"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25" name="文本框 24">
                <a:extLst>
                  <a:ext uri="{FF2B5EF4-FFF2-40B4-BE49-F238E27FC236}">
                    <a16:creationId xmlns:a16="http://schemas.microsoft.com/office/drawing/2014/main" id="{DC988AD8-DEB4-694F-8009-D9A21E17E158}"/>
                  </a:ext>
                </a:extLst>
              </p:cNvPr>
              <p:cNvSpPr txBox="1"/>
              <p:nvPr/>
            </p:nvSpPr>
            <p:spPr>
              <a:xfrm rot="18900000">
                <a:off x="5714550" y="2295541"/>
                <a:ext cx="724980" cy="254893"/>
              </a:xfrm>
              <a:prstGeom prst="rect">
                <a:avLst/>
              </a:prstGeom>
              <a:noFill/>
            </p:spPr>
            <p:txBody>
              <a:bodyPr wrap="square" rtlCol="0">
                <a:spAutoFit/>
              </a:bodyPr>
              <a:lstStyle/>
              <a:p>
                <a:r>
                  <a:rPr lang="en-US" altLang="zh-CN" sz="1000" dirty="0">
                    <a:solidFill>
                      <a:schemeClr val="bg1"/>
                    </a:solidFill>
                  </a:rPr>
                  <a:t>PMT</a:t>
                </a:r>
                <a:endParaRPr lang="zh-CN" altLang="en-US" sz="1000" dirty="0">
                  <a:solidFill>
                    <a:schemeClr val="bg1"/>
                  </a:solidFill>
                </a:endParaRPr>
              </a:p>
            </p:txBody>
          </p:sp>
          <p:sp>
            <p:nvSpPr>
              <p:cNvPr id="26" name="文本框 25">
                <a:extLst>
                  <a:ext uri="{FF2B5EF4-FFF2-40B4-BE49-F238E27FC236}">
                    <a16:creationId xmlns:a16="http://schemas.microsoft.com/office/drawing/2014/main" id="{256F5A2E-C8D6-304E-82F0-86C1BD0671AE}"/>
                  </a:ext>
                </a:extLst>
              </p:cNvPr>
              <p:cNvSpPr txBox="1"/>
              <p:nvPr/>
            </p:nvSpPr>
            <p:spPr>
              <a:xfrm rot="2679481">
                <a:off x="5570899" y="5029102"/>
                <a:ext cx="724980"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27" name="文本框 26">
                <a:extLst>
                  <a:ext uri="{FF2B5EF4-FFF2-40B4-BE49-F238E27FC236}">
                    <a16:creationId xmlns:a16="http://schemas.microsoft.com/office/drawing/2014/main" id="{BF9AC6EA-457B-1D4D-93F4-91E99F3362FD}"/>
                  </a:ext>
                </a:extLst>
              </p:cNvPr>
              <p:cNvSpPr txBox="1"/>
              <p:nvPr/>
            </p:nvSpPr>
            <p:spPr>
              <a:xfrm rot="5400000">
                <a:off x="4118496" y="5507489"/>
                <a:ext cx="724980" cy="342253"/>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28" name="文本框 27">
                <a:extLst>
                  <a:ext uri="{FF2B5EF4-FFF2-40B4-BE49-F238E27FC236}">
                    <a16:creationId xmlns:a16="http://schemas.microsoft.com/office/drawing/2014/main" id="{5B61A40D-78A4-B64A-9882-FE0658AD9D48}"/>
                  </a:ext>
                </a:extLst>
              </p:cNvPr>
              <p:cNvSpPr txBox="1"/>
              <p:nvPr/>
            </p:nvSpPr>
            <p:spPr>
              <a:xfrm rot="18900000">
                <a:off x="3094841" y="4778622"/>
                <a:ext cx="724980" cy="215444"/>
              </a:xfrm>
              <a:prstGeom prst="rect">
                <a:avLst/>
              </a:prstGeom>
              <a:noFill/>
            </p:spPr>
            <p:txBody>
              <a:bodyPr wrap="square" rtlCol="0">
                <a:spAutoFit/>
              </a:bodyPr>
              <a:lstStyle/>
              <a:p>
                <a:r>
                  <a:rPr lang="en-US" altLang="zh-CN" sz="800" dirty="0">
                    <a:solidFill>
                      <a:schemeClr val="bg1"/>
                    </a:solidFill>
                  </a:rPr>
                  <a:t>TMP</a:t>
                </a:r>
                <a:endParaRPr lang="zh-CN" altLang="en-US" sz="800" dirty="0">
                  <a:solidFill>
                    <a:schemeClr val="bg1"/>
                  </a:solidFill>
                </a:endParaRPr>
              </a:p>
            </p:txBody>
          </p:sp>
          <p:cxnSp>
            <p:nvCxnSpPr>
              <p:cNvPr id="29" name="直接箭头连接符 90">
                <a:extLst>
                  <a:ext uri="{FF2B5EF4-FFF2-40B4-BE49-F238E27FC236}">
                    <a16:creationId xmlns:a16="http://schemas.microsoft.com/office/drawing/2014/main" id="{24049301-719E-154F-BF8E-EE6A5BA78060}"/>
                  </a:ext>
                </a:extLst>
              </p:cNvPr>
              <p:cNvCxnSpPr>
                <a:cxnSpLocks/>
              </p:cNvCxnSpPr>
              <p:nvPr/>
            </p:nvCxnSpPr>
            <p:spPr>
              <a:xfrm>
                <a:off x="4051937" y="3684676"/>
                <a:ext cx="959338" cy="0"/>
              </a:xfrm>
              <a:prstGeom prst="straightConnector1">
                <a:avLst/>
              </a:prstGeom>
              <a:ln w="19050">
                <a:solidFill>
                  <a:srgbClr val="FF0000"/>
                </a:solidFill>
                <a:headEnd type="triangle" w="sm" len="med"/>
                <a:tailEnd type="triangle"/>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652C790C-C74A-9D40-ADD0-593BA3455BEF}"/>
                  </a:ext>
                </a:extLst>
              </p:cNvPr>
              <p:cNvSpPr txBox="1"/>
              <p:nvPr/>
            </p:nvSpPr>
            <p:spPr>
              <a:xfrm>
                <a:off x="4438845" y="2502998"/>
                <a:ext cx="1460256" cy="246221"/>
              </a:xfrm>
              <a:prstGeom prst="rect">
                <a:avLst/>
              </a:prstGeom>
              <a:noFill/>
            </p:spPr>
            <p:txBody>
              <a:bodyPr wrap="square" rtlCol="0">
                <a:spAutoFit/>
              </a:bodyPr>
              <a:lstStyle/>
              <a:p>
                <a:r>
                  <a:rPr lang="en-US" altLang="zh-CN" sz="1000" dirty="0"/>
                  <a:t>D</a:t>
                </a:r>
                <a:r>
                  <a:rPr lang="en-US" altLang="zh-CN" sz="1000" baseline="-25000" dirty="0"/>
                  <a:t>2</a:t>
                </a:r>
                <a:r>
                  <a:rPr lang="en-US" altLang="zh-CN" sz="1000" dirty="0"/>
                  <a:t>O</a:t>
                </a:r>
                <a:endParaRPr lang="zh-CN" altLang="en-US" sz="1000" dirty="0"/>
              </a:p>
            </p:txBody>
          </p:sp>
          <p:cxnSp>
            <p:nvCxnSpPr>
              <p:cNvPr id="34" name="直接箭头连接符 95">
                <a:extLst>
                  <a:ext uri="{FF2B5EF4-FFF2-40B4-BE49-F238E27FC236}">
                    <a16:creationId xmlns:a16="http://schemas.microsoft.com/office/drawing/2014/main" id="{4D343C2A-96C0-A848-AFF9-0EBC5C073C13}"/>
                  </a:ext>
                </a:extLst>
              </p:cNvPr>
              <p:cNvCxnSpPr>
                <a:cxnSpLocks/>
                <a:stCxn id="11" idx="1"/>
              </p:cNvCxnSpPr>
              <p:nvPr/>
            </p:nvCxnSpPr>
            <p:spPr>
              <a:xfrm flipH="1">
                <a:off x="6038936" y="3169765"/>
                <a:ext cx="260914" cy="422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5" name="直接箭头连接符 90">
              <a:extLst>
                <a:ext uri="{FF2B5EF4-FFF2-40B4-BE49-F238E27FC236}">
                  <a16:creationId xmlns:a16="http://schemas.microsoft.com/office/drawing/2014/main" id="{A3E4B072-CA6C-3843-8D03-D932710BD803}"/>
                </a:ext>
              </a:extLst>
            </p:cNvPr>
            <p:cNvCxnSpPr>
              <a:cxnSpLocks/>
            </p:cNvCxnSpPr>
            <p:nvPr/>
          </p:nvCxnSpPr>
          <p:spPr>
            <a:xfrm flipV="1">
              <a:off x="2210585" y="3110401"/>
              <a:ext cx="558000" cy="558000"/>
            </a:xfrm>
            <a:prstGeom prst="straightConnector1">
              <a:avLst/>
            </a:prstGeom>
            <a:ln w="19050">
              <a:solidFill>
                <a:srgbClr val="FF0000"/>
              </a:solidFill>
              <a:headEnd type="triangle"/>
              <a:tailEnd type="triangle" w="sm" len="med"/>
            </a:ln>
          </p:spPr>
          <p:style>
            <a:lnRef idx="1">
              <a:schemeClr val="accent1"/>
            </a:lnRef>
            <a:fillRef idx="0">
              <a:schemeClr val="accent1"/>
            </a:fillRef>
            <a:effectRef idx="0">
              <a:schemeClr val="accent1"/>
            </a:effectRef>
            <a:fontRef idx="minor">
              <a:schemeClr val="tx1"/>
            </a:fontRef>
          </p:style>
        </p:cxnSp>
        <p:cxnSp>
          <p:nvCxnSpPr>
            <p:cNvPr id="46" name="直接箭头连接符 90">
              <a:extLst>
                <a:ext uri="{FF2B5EF4-FFF2-40B4-BE49-F238E27FC236}">
                  <a16:creationId xmlns:a16="http://schemas.microsoft.com/office/drawing/2014/main" id="{A364B745-379E-5742-B3A5-62EEDD9D666E}"/>
                </a:ext>
              </a:extLst>
            </p:cNvPr>
            <p:cNvCxnSpPr>
              <a:cxnSpLocks/>
            </p:cNvCxnSpPr>
            <p:nvPr/>
          </p:nvCxnSpPr>
          <p:spPr>
            <a:xfrm flipH="1" flipV="1">
              <a:off x="2214511" y="3103529"/>
              <a:ext cx="558000" cy="55671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59" name="直接箭头连接符 90">
            <a:extLst>
              <a:ext uri="{FF2B5EF4-FFF2-40B4-BE49-F238E27FC236}">
                <a16:creationId xmlns:a16="http://schemas.microsoft.com/office/drawing/2014/main" id="{1D19583D-7154-2940-931B-F61B8F67324A}"/>
              </a:ext>
            </a:extLst>
          </p:cNvPr>
          <p:cNvCxnSpPr>
            <a:cxnSpLocks/>
          </p:cNvCxnSpPr>
          <p:nvPr/>
        </p:nvCxnSpPr>
        <p:spPr>
          <a:xfrm flipH="1">
            <a:off x="2502765" y="3002389"/>
            <a:ext cx="8080" cy="770958"/>
          </a:xfrm>
          <a:prstGeom prst="straightConnector1">
            <a:avLst/>
          </a:prstGeom>
          <a:ln w="19050">
            <a:solidFill>
              <a:srgbClr val="FF0000"/>
            </a:solidFill>
            <a:headEnd type="triangle" w="sm" len="med"/>
            <a:tailEnd type="triangle"/>
          </a:ln>
        </p:spPr>
        <p:style>
          <a:lnRef idx="1">
            <a:schemeClr val="accent1"/>
          </a:lnRef>
          <a:fillRef idx="0">
            <a:schemeClr val="accent1"/>
          </a:fillRef>
          <a:effectRef idx="0">
            <a:schemeClr val="accent1"/>
          </a:effectRef>
          <a:fontRef idx="minor">
            <a:schemeClr val="tx1"/>
          </a:fontRef>
        </p:style>
      </p:cxnSp>
      <p:sp>
        <p:nvSpPr>
          <p:cNvPr id="56" name="椭圆 55">
            <a:extLst>
              <a:ext uri="{FF2B5EF4-FFF2-40B4-BE49-F238E27FC236}">
                <a16:creationId xmlns:a16="http://schemas.microsoft.com/office/drawing/2014/main" id="{578725FA-7524-CD41-AB69-57187DBF9300}"/>
              </a:ext>
            </a:extLst>
          </p:cNvPr>
          <p:cNvSpPr/>
          <p:nvPr/>
        </p:nvSpPr>
        <p:spPr>
          <a:xfrm>
            <a:off x="2449415" y="3327316"/>
            <a:ext cx="117106" cy="1171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73DE2E60-4B83-D94E-A5F0-BFBA386B20FC}"/>
                  </a:ext>
                </a:extLst>
              </p:cNvPr>
              <p:cNvSpPr txBox="1"/>
              <p:nvPr/>
            </p:nvSpPr>
            <p:spPr>
              <a:xfrm>
                <a:off x="630981" y="5097575"/>
                <a:ext cx="6603196"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zh-CN" altLang="en-US" b="0" i="0" smtClean="0">
                        <a:latin typeface="Cambria Math" panose="02040503050406030204" pitchFamily="18" charset="0"/>
                      </a:rPr>
                      <m:t> </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𝑛</m:t>
                        </m:r>
                      </m:sub>
                    </m:sSub>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0.01, 0.1, 1.0, 2.0, 3.0, 4.0, 5.0, 6.0, 7.0, 8.0, 9.0, 10.0</m:t>
                        </m:r>
                      </m:e>
                    </m:d>
                    <m:r>
                      <a:rPr lang="en-US" altLang="zh-CN" b="0" i="1" smtClean="0">
                        <a:latin typeface="Cambria Math" panose="02040503050406030204" pitchFamily="18" charset="0"/>
                      </a:rPr>
                      <m:t> </m:t>
                    </m:r>
                    <m:r>
                      <a:rPr lang="en-US" altLang="zh-CN" b="0" i="1" smtClean="0">
                        <a:latin typeface="Cambria Math" panose="02040503050406030204" pitchFamily="18" charset="0"/>
                      </a:rPr>
                      <m:t>𝑀𝑒𝑉</m:t>
                    </m:r>
                  </m:oMath>
                </a14:m>
                <a:endParaRPr lang="zh-CN" altLang="en-US" dirty="0"/>
              </a:p>
            </p:txBody>
          </p:sp>
        </mc:Choice>
        <mc:Fallback xmlns="">
          <p:sp>
            <p:nvSpPr>
              <p:cNvPr id="60" name="文本框 59">
                <a:extLst>
                  <a:ext uri="{FF2B5EF4-FFF2-40B4-BE49-F238E27FC236}">
                    <a16:creationId xmlns:a16="http://schemas.microsoft.com/office/drawing/2014/main" id="{73DE2E60-4B83-D94E-A5F0-BFBA386B20FC}"/>
                  </a:ext>
                </a:extLst>
              </p:cNvPr>
              <p:cNvSpPr txBox="1">
                <a:spLocks noRot="1" noChangeAspect="1" noMove="1" noResize="1" noEditPoints="1" noAdjustHandles="1" noChangeArrowheads="1" noChangeShapeType="1" noTextEdit="1"/>
              </p:cNvSpPr>
              <p:nvPr/>
            </p:nvSpPr>
            <p:spPr>
              <a:xfrm>
                <a:off x="630981" y="5097575"/>
                <a:ext cx="6603196" cy="369332"/>
              </a:xfrm>
              <a:prstGeom prst="rect">
                <a:avLst/>
              </a:prstGeom>
              <a:blipFill>
                <a:blip r:embed="rId6"/>
                <a:stretch>
                  <a:fillRect l="-768" t="-6667"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E3DAE3DD-FDD5-8744-8474-2BD4FC46D4FB}"/>
                  </a:ext>
                </a:extLst>
              </p:cNvPr>
              <p:cNvSpPr txBox="1"/>
              <p:nvPr/>
            </p:nvSpPr>
            <p:spPr>
              <a:xfrm>
                <a:off x="630981" y="5492038"/>
                <a:ext cx="6603196"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zh-CN" altLang="en-US" b="0" i="0" smtClean="0">
                        <a:latin typeface="Cambria Math" panose="02040503050406030204" pitchFamily="18" charset="0"/>
                      </a:rPr>
                      <m:t> </m:t>
                    </m:r>
                    <m:r>
                      <a:rPr lang="zh-CN" altLang="en-US" i="1">
                        <a:latin typeface="Cambria Math" panose="02040503050406030204" pitchFamily="18" charset="0"/>
                      </a:rPr>
                      <m:t>中子各</m:t>
                    </m:r>
                    <m:r>
                      <a:rPr lang="zh-CN" altLang="en-US" i="1" smtClean="0">
                        <a:latin typeface="Cambria Math" panose="02040503050406030204" pitchFamily="18" charset="0"/>
                      </a:rPr>
                      <m:t>向</m:t>
                    </m:r>
                    <m:r>
                      <a:rPr lang="zh-CN" altLang="en-US" i="1">
                        <a:latin typeface="Cambria Math" panose="02040503050406030204" pitchFamily="18" charset="0"/>
                      </a:rPr>
                      <m:t>同性</m:t>
                    </m:r>
                    <m:r>
                      <a:rPr lang="zh-CN" altLang="en-US" i="1" smtClean="0">
                        <a:latin typeface="Cambria Math" panose="02040503050406030204" pitchFamily="18" charset="0"/>
                      </a:rPr>
                      <m:t>出</m:t>
                    </m:r>
                    <m:r>
                      <a:rPr lang="zh-CN" altLang="en-US" i="1">
                        <a:latin typeface="Cambria Math" panose="02040503050406030204" pitchFamily="18" charset="0"/>
                      </a:rPr>
                      <m:t>射</m:t>
                    </m:r>
                  </m:oMath>
                </a14:m>
                <a:endParaRPr lang="zh-CN" altLang="en-US" dirty="0"/>
              </a:p>
            </p:txBody>
          </p:sp>
        </mc:Choice>
        <mc:Fallback xmlns="">
          <p:sp>
            <p:nvSpPr>
              <p:cNvPr id="61" name="文本框 60">
                <a:extLst>
                  <a:ext uri="{FF2B5EF4-FFF2-40B4-BE49-F238E27FC236}">
                    <a16:creationId xmlns:a16="http://schemas.microsoft.com/office/drawing/2014/main" id="{E3DAE3DD-FDD5-8744-8474-2BD4FC46D4FB}"/>
                  </a:ext>
                </a:extLst>
              </p:cNvPr>
              <p:cNvSpPr txBox="1">
                <a:spLocks noRot="1" noChangeAspect="1" noMove="1" noResize="1" noEditPoints="1" noAdjustHandles="1" noChangeArrowheads="1" noChangeShapeType="1" noTextEdit="1"/>
              </p:cNvSpPr>
              <p:nvPr/>
            </p:nvSpPr>
            <p:spPr>
              <a:xfrm>
                <a:off x="630981" y="5492038"/>
                <a:ext cx="6603196" cy="369332"/>
              </a:xfrm>
              <a:prstGeom prst="rect">
                <a:avLst/>
              </a:prstGeom>
              <a:blipFill>
                <a:blip r:embed="rId7"/>
                <a:stretch>
                  <a:fillRect l="-768" t="-6667" b="-23333"/>
                </a:stretch>
              </a:blipFill>
            </p:spPr>
            <p:txBody>
              <a:bodyPr/>
              <a:lstStyle/>
              <a:p>
                <a:r>
                  <a:rPr lang="zh-CN" altLang="en-US">
                    <a:noFill/>
                  </a:rPr>
                  <a:t> </a:t>
                </a:r>
              </a:p>
            </p:txBody>
          </p:sp>
        </mc:Fallback>
      </mc:AlternateContent>
      <p:sp>
        <p:nvSpPr>
          <p:cNvPr id="65" name="文本框 64">
            <a:extLst>
              <a:ext uri="{FF2B5EF4-FFF2-40B4-BE49-F238E27FC236}">
                <a16:creationId xmlns:a16="http://schemas.microsoft.com/office/drawing/2014/main" id="{443EBC40-AB46-F84F-8E85-E6F2D325E759}"/>
              </a:ext>
            </a:extLst>
          </p:cNvPr>
          <p:cNvSpPr txBox="1"/>
          <p:nvPr/>
        </p:nvSpPr>
        <p:spPr>
          <a:xfrm>
            <a:off x="482732" y="1016316"/>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探测器构型</a:t>
            </a:r>
          </a:p>
        </p:txBody>
      </p:sp>
      <p:sp>
        <p:nvSpPr>
          <p:cNvPr id="66" name="文本框 65">
            <a:extLst>
              <a:ext uri="{FF2B5EF4-FFF2-40B4-BE49-F238E27FC236}">
                <a16:creationId xmlns:a16="http://schemas.microsoft.com/office/drawing/2014/main" id="{B457791E-5D60-C447-B9CB-3B740DAE03A6}"/>
              </a:ext>
            </a:extLst>
          </p:cNvPr>
          <p:cNvSpPr txBox="1"/>
          <p:nvPr/>
        </p:nvSpPr>
        <p:spPr>
          <a:xfrm>
            <a:off x="4572000" y="1016316"/>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中子能量</a:t>
            </a:r>
          </a:p>
        </p:txBody>
      </p:sp>
      <p:sp>
        <p:nvSpPr>
          <p:cNvPr id="39" name="文本框 38">
            <a:extLst>
              <a:ext uri="{FF2B5EF4-FFF2-40B4-BE49-F238E27FC236}">
                <a16:creationId xmlns:a16="http://schemas.microsoft.com/office/drawing/2014/main" id="{CAB3C214-0005-8843-BBA8-A66A312CBF43}"/>
              </a:ext>
            </a:extLst>
          </p:cNvPr>
          <p:cNvSpPr txBox="1"/>
          <p:nvPr/>
        </p:nvSpPr>
        <p:spPr>
          <a:xfrm>
            <a:off x="2596553" y="3142067"/>
            <a:ext cx="1184624" cy="246221"/>
          </a:xfrm>
          <a:prstGeom prst="rect">
            <a:avLst/>
          </a:prstGeom>
          <a:noFill/>
        </p:spPr>
        <p:txBody>
          <a:bodyPr wrap="square" rtlCol="0">
            <a:spAutoFit/>
          </a:bodyPr>
          <a:lstStyle/>
          <a:p>
            <a:r>
              <a:rPr lang="en-US" altLang="zh-CN" sz="1000" dirty="0"/>
              <a:t>SOURCE</a:t>
            </a:r>
            <a:endParaRPr lang="zh-CN" altLang="en-US" sz="1000" dirty="0"/>
          </a:p>
        </p:txBody>
      </p:sp>
      <p:sp>
        <p:nvSpPr>
          <p:cNvPr id="40" name="文本框 39">
            <a:extLst>
              <a:ext uri="{FF2B5EF4-FFF2-40B4-BE49-F238E27FC236}">
                <a16:creationId xmlns:a16="http://schemas.microsoft.com/office/drawing/2014/main" id="{35F03C30-6EE1-AA43-BE9D-BC55DA00BB49}"/>
              </a:ext>
            </a:extLst>
          </p:cNvPr>
          <p:cNvSpPr txBox="1"/>
          <p:nvPr/>
        </p:nvSpPr>
        <p:spPr>
          <a:xfrm>
            <a:off x="7374204" y="5035291"/>
            <a:ext cx="1625462"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[Courtesy</a:t>
            </a:r>
            <a:r>
              <a:rPr lang="zh-CN" altLang="en-US" sz="1200" b="0" i="0" dirty="0">
                <a:effectLst/>
                <a:latin typeface="Times New Roman" panose="02020603050405020304" pitchFamily="18" charset="0"/>
                <a:cs typeface="Times New Roman" panose="02020603050405020304" pitchFamily="18" charset="0"/>
              </a:rPr>
              <a:t>：景俊升</a:t>
            </a:r>
            <a:r>
              <a:rPr lang="en-US" altLang="zh-CN" sz="1200" b="0" i="0" dirty="0">
                <a:effectLst/>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8890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13</a:t>
            </a:fld>
            <a:endParaRPr lang="zh-CN" altLang="en-US" dirty="0"/>
          </a:p>
        </p:txBody>
      </p:sp>
      <mc:AlternateContent xmlns:mc="http://schemas.openxmlformats.org/markup-compatibility/2006" xmlns:a14="http://schemas.microsoft.com/office/drawing/2010/main">
        <mc:Choice Requires="a14">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探测效率</a:t>
                </a:r>
                <a:r>
                  <a:rPr lang="en-US" altLang="zh-CN" dirty="0"/>
                  <a:t>@</a:t>
                </a:r>
                <a14:m>
                  <m:oMath xmlns:m="http://schemas.openxmlformats.org/officeDocument/2006/math">
                    <m:r>
                      <a:rPr lang="en-US" altLang="zh-CN" sz="1600" b="1" i="1" smtClean="0">
                        <a:latin typeface="Cambria Math" panose="02040503050406030204" pitchFamily="18" charset="0"/>
                      </a:rPr>
                      <m:t>𝟎</m:t>
                    </m:r>
                    <m:r>
                      <a:rPr lang="en-US" altLang="zh-CN" sz="1600" b="1" i="1" smtClean="0">
                        <a:latin typeface="Cambria Math" panose="02040503050406030204" pitchFamily="18" charset="0"/>
                      </a:rPr>
                      <m:t>.</m:t>
                    </m:r>
                    <m:r>
                      <a:rPr lang="en-US" altLang="zh-CN" sz="1600" b="1" i="1" smtClean="0">
                        <a:latin typeface="Cambria Math" panose="02040503050406030204" pitchFamily="18" charset="0"/>
                      </a:rPr>
                      <m:t>𝟖</m:t>
                    </m:r>
                    <m:r>
                      <a:rPr lang="en-US" altLang="zh-CN" sz="1600" b="1" i="1" smtClean="0">
                        <a:latin typeface="Cambria Math" panose="02040503050406030204" pitchFamily="18" charset="0"/>
                      </a:rPr>
                      <m:t> </m:t>
                    </m:r>
                    <m:r>
                      <a:rPr lang="en-US" altLang="zh-CN" sz="1600" b="1" i="1" smtClean="0">
                        <a:latin typeface="Cambria Math" panose="02040503050406030204" pitchFamily="18" charset="0"/>
                      </a:rPr>
                      <m:t>𝒄𝒎</m:t>
                    </m:r>
                    <m:r>
                      <a:rPr lang="en-US" altLang="zh-CN" sz="1600" b="1" i="1" smtClean="0">
                        <a:latin typeface="Cambria Math" panose="02040503050406030204" pitchFamily="18" charset="0"/>
                      </a:rPr>
                      <m:t> </m:t>
                    </m:r>
                    <m:r>
                      <a:rPr lang="en-US" altLang="zh-CN" sz="1600" b="1" i="1" smtClean="0">
                        <a:latin typeface="Cambria Math" panose="02040503050406030204" pitchFamily="18" charset="0"/>
                      </a:rPr>
                      <m:t>𝑩𝒆</m:t>
                    </m:r>
                    <m:r>
                      <a:rPr lang="en-US" altLang="zh-CN" sz="1600" b="1" i="1" smtClean="0">
                        <a:latin typeface="Cambria Math" panose="02040503050406030204" pitchFamily="18" charset="0"/>
                      </a:rPr>
                      <m:t>+</m:t>
                    </m:r>
                    <m:r>
                      <a:rPr lang="en-US" altLang="zh-CN" sz="1600" b="1" i="1" smtClean="0">
                        <a:latin typeface="Cambria Math" panose="02040503050406030204" pitchFamily="18" charset="0"/>
                      </a:rPr>
                      <m:t>𝟕𝟎</m:t>
                    </m:r>
                    <m:r>
                      <a:rPr lang="en-US" altLang="zh-CN" sz="1600" b="1" i="1" smtClean="0">
                        <a:latin typeface="Cambria Math" panose="02040503050406030204" pitchFamily="18" charset="0"/>
                      </a:rPr>
                      <m:t> </m:t>
                    </m:r>
                    <m:r>
                      <a:rPr lang="en-US" altLang="zh-CN" sz="1600" b="1" i="1" smtClean="0">
                        <a:latin typeface="Cambria Math" panose="02040503050406030204" pitchFamily="18" charset="0"/>
                      </a:rPr>
                      <m:t>𝒄𝒎</m:t>
                    </m:r>
                    <m:r>
                      <a:rPr lang="en-US" altLang="zh-CN" sz="1600" b="1" i="1" smtClean="0">
                        <a:latin typeface="Cambria Math" panose="02040503050406030204" pitchFamily="18" charset="0"/>
                      </a:rPr>
                      <m:t> </m:t>
                    </m:r>
                    <m:r>
                      <a:rPr lang="en-US" altLang="zh-CN" sz="1600" b="1" i="1" smtClean="0">
                        <a:latin typeface="Cambria Math" panose="02040503050406030204" pitchFamily="18" charset="0"/>
                      </a:rPr>
                      <m:t>𝑫</m:t>
                    </m:r>
                    <m:r>
                      <a:rPr lang="en-US" altLang="zh-CN" sz="1600" b="1" i="1" baseline="-25000" smtClean="0">
                        <a:latin typeface="Cambria Math" panose="02040503050406030204" pitchFamily="18" charset="0"/>
                      </a:rPr>
                      <m:t>𝟐</m:t>
                    </m:r>
                    <m:r>
                      <a:rPr lang="en-US" altLang="zh-CN" sz="1600" b="1" i="1" smtClean="0">
                        <a:latin typeface="Cambria Math" panose="02040503050406030204" pitchFamily="18" charset="0"/>
                      </a:rPr>
                      <m:t>𝑶</m:t>
                    </m:r>
                  </m:oMath>
                </a14:m>
                <a:endParaRPr lang="zh-CN" altLang="en-US" sz="1600" dirty="0"/>
              </a:p>
            </p:txBody>
          </p:sp>
        </mc:Choice>
        <mc:Fallback xmlns="">
          <p:sp>
            <p:nvSpPr>
              <p:cNvPr id="3" name="标题 2">
                <a:extLst>
                  <a:ext uri="{FF2B5EF4-FFF2-40B4-BE49-F238E27FC236}">
                    <a16:creationId xmlns:a16="http://schemas.microsoft.com/office/drawing/2014/main" id="{9BEC0E5C-74EF-4EE2-9E6E-C74F2084F72E}"/>
                  </a:ext>
                </a:extLst>
              </p:cNvPr>
              <p:cNvSpPr>
                <a:spLocks noGrp="1" noRot="1" noChangeAspect="1" noMove="1" noResize="1" noEditPoints="1" noAdjustHandles="1" noChangeArrowheads="1" noChangeShapeType="1" noTextEdit="1"/>
              </p:cNvSpPr>
              <p:nvPr>
                <p:ph type="title"/>
              </p:nvPr>
            </p:nvSpPr>
            <p:spPr>
              <a:blipFill>
                <a:blip r:embed="rId2"/>
                <a:stretch>
                  <a:fillRect l="-1929" t="-45714" b="-57143"/>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pic>
        <p:nvPicPr>
          <p:cNvPr id="5" name="图片 4">
            <a:extLst>
              <a:ext uri="{FF2B5EF4-FFF2-40B4-BE49-F238E27FC236}">
                <a16:creationId xmlns:a16="http://schemas.microsoft.com/office/drawing/2014/main" id="{23D27591-C06F-4236-A489-0CCC144F20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8937"/>
            <a:ext cx="4351936" cy="3626613"/>
          </a:xfrm>
          <a:prstGeom prst="rect">
            <a:avLst/>
          </a:prstGeom>
        </p:spPr>
      </p:pic>
      <p:pic>
        <p:nvPicPr>
          <p:cNvPr id="8" name="图片 7">
            <a:extLst>
              <a:ext uri="{FF2B5EF4-FFF2-40B4-BE49-F238E27FC236}">
                <a16:creationId xmlns:a16="http://schemas.microsoft.com/office/drawing/2014/main" id="{BADA32FC-15A4-4A51-9BCF-151E207E78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28161" y="1292351"/>
            <a:ext cx="4815839" cy="4013200"/>
          </a:xfrm>
          <a:prstGeom prst="rect">
            <a:avLst/>
          </a:prstGeom>
        </p:spPr>
      </p:pic>
      <p:sp>
        <p:nvSpPr>
          <p:cNvPr id="7" name="文本框 6">
            <a:extLst>
              <a:ext uri="{FF2B5EF4-FFF2-40B4-BE49-F238E27FC236}">
                <a16:creationId xmlns:a16="http://schemas.microsoft.com/office/drawing/2014/main" id="{329AD390-3D9C-1045-8172-B60650942FCF}"/>
              </a:ext>
            </a:extLst>
          </p:cNvPr>
          <p:cNvSpPr txBox="1"/>
          <p:nvPr/>
        </p:nvSpPr>
        <p:spPr>
          <a:xfrm>
            <a:off x="630981" y="5618056"/>
            <a:ext cx="7882037" cy="646331"/>
          </a:xfrm>
          <a:prstGeom prst="rect">
            <a:avLst/>
          </a:prstGeom>
          <a:noFill/>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 </a:t>
            </a:r>
            <a:r>
              <a:rPr lang="zh-CN" altLang="en-US" b="0" i="0" dirty="0">
                <a:effectLst/>
                <a:latin typeface="Times New Roman" panose="02020603050405020304" pitchFamily="18" charset="0"/>
                <a:cs typeface="Times New Roman" panose="02020603050405020304" pitchFamily="18" charset="0"/>
              </a:rPr>
              <a:t>增加</a:t>
            </a:r>
            <a:r>
              <a:rPr lang="en-US" altLang="zh-CN" b="0" i="0" dirty="0">
                <a:effectLst/>
                <a:latin typeface="Times New Roman" panose="02020603050405020304" pitchFamily="18" charset="0"/>
                <a:cs typeface="Times New Roman" panose="02020603050405020304" pitchFamily="18" charset="0"/>
              </a:rPr>
              <a:t>0.8</a:t>
            </a:r>
            <a:r>
              <a:rPr lang="zh-CN" altLang="en-US" b="0" i="0" dirty="0">
                <a:effectLst/>
                <a:latin typeface="Times New Roman" panose="02020603050405020304" pitchFamily="18" charset="0"/>
                <a:cs typeface="Times New Roman" panose="02020603050405020304" pitchFamily="18" charset="0"/>
              </a:rPr>
              <a:t> </a:t>
            </a:r>
            <a:r>
              <a:rPr lang="en-US" altLang="zh-CN" b="0" i="0" dirty="0">
                <a:effectLst/>
                <a:latin typeface="Times New Roman" panose="02020603050405020304" pitchFamily="18" charset="0"/>
                <a:cs typeface="Times New Roman" panose="02020603050405020304" pitchFamily="18" charset="0"/>
              </a:rPr>
              <a:t>cm</a:t>
            </a:r>
            <a:r>
              <a:rPr lang="zh-CN" altLang="en-US" b="0" i="0" dirty="0">
                <a:effectLst/>
                <a:latin typeface="Times New Roman" panose="02020603050405020304" pitchFamily="18" charset="0"/>
                <a:cs typeface="Times New Roman" panose="02020603050405020304" pitchFamily="18" charset="0"/>
              </a:rPr>
              <a:t>的</a:t>
            </a:r>
            <a:r>
              <a:rPr lang="en-US" altLang="zh-CN" b="0" i="0" dirty="0">
                <a:effectLst/>
                <a:latin typeface="Times New Roman" panose="02020603050405020304" pitchFamily="18" charset="0"/>
                <a:cs typeface="Times New Roman" panose="02020603050405020304" pitchFamily="18" charset="0"/>
              </a:rPr>
              <a:t>Be</a:t>
            </a:r>
            <a:r>
              <a:rPr lang="zh-CN" altLang="en-US" b="0" i="0" dirty="0">
                <a:effectLst/>
                <a:latin typeface="Times New Roman" panose="02020603050405020304" pitchFamily="18" charset="0"/>
                <a:cs typeface="Times New Roman" panose="02020603050405020304" pitchFamily="18" charset="0"/>
              </a:rPr>
              <a:t>后，</a:t>
            </a:r>
            <a:r>
              <a:rPr lang="en-US" altLang="zh-CN" b="0" i="0" dirty="0">
                <a:effectLst/>
                <a:latin typeface="Times New Roman" panose="02020603050405020304" pitchFamily="18" charset="0"/>
                <a:cs typeface="Times New Roman" panose="02020603050405020304" pitchFamily="18" charset="0"/>
              </a:rPr>
              <a:t>3 MeV</a:t>
            </a:r>
            <a:r>
              <a:rPr lang="zh-CN" altLang="en-US" b="0" i="0" dirty="0">
                <a:effectLst/>
                <a:latin typeface="Times New Roman" panose="02020603050405020304" pitchFamily="18" charset="0"/>
                <a:cs typeface="Times New Roman" panose="02020603050405020304" pitchFamily="18" charset="0"/>
              </a:rPr>
              <a:t>后的探测效率有所提升，平坦度有所改善，但</a:t>
            </a:r>
            <a:r>
              <a:rPr lang="en-US" altLang="zh-CN" dirty="0">
                <a:latin typeface="Times New Roman" panose="02020603050405020304" pitchFamily="18" charset="0"/>
                <a:cs typeface="Times New Roman" panose="02020603050405020304" pitchFamily="18" charset="0"/>
              </a:rPr>
              <a:t>5</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MeV</a:t>
            </a:r>
            <a:r>
              <a:rPr lang="zh-CN" altLang="en-US" dirty="0">
                <a:latin typeface="Times New Roman" panose="02020603050405020304" pitchFamily="18" charset="0"/>
                <a:cs typeface="Times New Roman" panose="02020603050405020304" pitchFamily="18" charset="0"/>
              </a:rPr>
              <a:t>处，效率随中子能量先下降后上升的趋势未改变。</a:t>
            </a:r>
            <a:endParaRPr lang="en-US" altLang="zh-CN"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2A5B2BD1-6C90-BC4F-8728-D38624DDDFCC}"/>
              </a:ext>
            </a:extLst>
          </p:cNvPr>
          <p:cNvSpPr txBox="1"/>
          <p:nvPr/>
        </p:nvSpPr>
        <p:spPr>
          <a:xfrm>
            <a:off x="482732" y="1016316"/>
            <a:ext cx="3407806" cy="369332"/>
          </a:xfrm>
          <a:prstGeom prst="rect">
            <a:avLst/>
          </a:prstGeom>
          <a:noFill/>
        </p:spPr>
        <p:txBody>
          <a:bodyPr wrap="square" rtlCol="0">
            <a:spAutoFit/>
          </a:bodyPr>
          <a:lstStyle/>
          <a:p>
            <a:pPr marL="285750" indent="-285750">
              <a:buFont typeface="Wingdings" pitchFamily="2" charset="2"/>
              <a:buChar char="Ø"/>
            </a:pPr>
            <a:r>
              <a:rPr lang="en-US" altLang="zh-CN" b="1" baseline="30000"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9</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Be </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中子激发函数</a:t>
            </a:r>
          </a:p>
        </p:txBody>
      </p:sp>
      <p:sp>
        <p:nvSpPr>
          <p:cNvPr id="11" name="文本框 10">
            <a:extLst>
              <a:ext uri="{FF2B5EF4-FFF2-40B4-BE49-F238E27FC236}">
                <a16:creationId xmlns:a16="http://schemas.microsoft.com/office/drawing/2014/main" id="{75F68297-1E03-4644-A757-3E09E168E732}"/>
              </a:ext>
            </a:extLst>
          </p:cNvPr>
          <p:cNvSpPr txBox="1"/>
          <p:nvPr/>
        </p:nvSpPr>
        <p:spPr>
          <a:xfrm>
            <a:off x="4572000" y="1016316"/>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中子能量</a:t>
            </a:r>
          </a:p>
        </p:txBody>
      </p:sp>
      <p:sp>
        <p:nvSpPr>
          <p:cNvPr id="26" name="文本框 25">
            <a:extLst>
              <a:ext uri="{FF2B5EF4-FFF2-40B4-BE49-F238E27FC236}">
                <a16:creationId xmlns:a16="http://schemas.microsoft.com/office/drawing/2014/main" id="{227CCB5F-8CB7-DF48-9257-8B5B1745829A}"/>
              </a:ext>
            </a:extLst>
          </p:cNvPr>
          <p:cNvSpPr txBox="1"/>
          <p:nvPr/>
        </p:nvSpPr>
        <p:spPr>
          <a:xfrm>
            <a:off x="1910007" y="5224892"/>
            <a:ext cx="3310188" cy="276999"/>
          </a:xfrm>
          <a:prstGeom prst="rect">
            <a:avLst/>
          </a:prstGeom>
          <a:noFill/>
        </p:spPr>
        <p:txBody>
          <a:bodyPr wrap="square">
            <a:spAutoFit/>
          </a:bodyPr>
          <a:lstStyle/>
          <a:p>
            <a:pPr algn="ctr"/>
            <a:r>
              <a:rPr lang="en-US" altLang="zh-CN" sz="1200" b="0" dirty="0">
                <a:solidFill>
                  <a:srgbClr val="222222"/>
                </a:solidFill>
                <a:effectLst/>
                <a:latin typeface="Times New Roman" panose="02020603050405020304" pitchFamily="18" charset="0"/>
                <a:cs typeface="Times New Roman" panose="02020603050405020304" pitchFamily="18" charset="0"/>
              </a:rPr>
              <a:t>[ENDF</a:t>
            </a:r>
            <a:r>
              <a:rPr lang="en-US" altLang="zh-CN" sz="1200" dirty="0">
                <a:solidFill>
                  <a:srgbClr val="222222"/>
                </a:solidFill>
                <a:latin typeface="Times New Roman" panose="02020603050405020304" pitchFamily="18" charset="0"/>
                <a:cs typeface="Times New Roman" panose="02020603050405020304" pitchFamily="18" charset="0"/>
              </a:rPr>
              <a:t>]</a:t>
            </a:r>
            <a:endParaRPr lang="zh-CN" altLang="en-US" sz="1200" dirty="0">
              <a:solidFill>
                <a:srgbClr val="222222"/>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14B6A965-1827-1F40-9BCD-6327CE60009C}"/>
              </a:ext>
            </a:extLst>
          </p:cNvPr>
          <p:cNvSpPr txBox="1"/>
          <p:nvPr/>
        </p:nvSpPr>
        <p:spPr>
          <a:xfrm>
            <a:off x="7404237" y="5274268"/>
            <a:ext cx="1625462"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[Courtesy</a:t>
            </a:r>
            <a:r>
              <a:rPr lang="zh-CN" altLang="en-US" sz="1200" b="0" i="0" dirty="0">
                <a:effectLst/>
                <a:latin typeface="Times New Roman" panose="02020603050405020304" pitchFamily="18" charset="0"/>
                <a:cs typeface="Times New Roman" panose="02020603050405020304" pitchFamily="18" charset="0"/>
              </a:rPr>
              <a:t>：景俊升</a:t>
            </a:r>
            <a:r>
              <a:rPr lang="en-US" altLang="zh-CN" sz="1200" b="0" i="0" dirty="0">
                <a:effectLst/>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504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14</a:t>
            </a:fld>
            <a:endParaRPr lang="zh-CN" altLang="en-US" dirty="0"/>
          </a:p>
        </p:txBody>
      </p:sp>
      <mc:AlternateContent xmlns:mc="http://schemas.openxmlformats.org/markup-compatibility/2006" xmlns:a14="http://schemas.microsoft.com/office/drawing/2010/main">
        <mc:Choice Requires="a14">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探测效率</a:t>
                </a:r>
                <a:r>
                  <a:rPr lang="en-US" altLang="zh-CN" dirty="0"/>
                  <a:t>@</a:t>
                </a:r>
                <a14:m>
                  <m:oMath xmlns:m="http://schemas.openxmlformats.org/officeDocument/2006/math">
                    <m:r>
                      <a:rPr lang="en-US" altLang="zh-CN" sz="1600" b="1" i="0" smtClean="0">
                        <a:latin typeface="Cambria Math" panose="02040503050406030204" pitchFamily="18" charset="0"/>
                      </a:rPr>
                      <m:t>𝟔</m:t>
                    </m:r>
                    <m:r>
                      <a:rPr lang="zh-CN" altLang="en-US" sz="1600" b="1" i="1" smtClean="0">
                        <a:latin typeface="Cambria Math" panose="02040503050406030204" pitchFamily="18" charset="0"/>
                      </a:rPr>
                      <m:t> </m:t>
                    </m:r>
                    <m:r>
                      <a:rPr lang="en-US" altLang="zh-CN" sz="1600" i="1">
                        <a:latin typeface="Cambria Math" panose="02040503050406030204" pitchFamily="18" charset="0"/>
                      </a:rPr>
                      <m:t>𝒄𝒎</m:t>
                    </m:r>
                    <m:r>
                      <a:rPr lang="zh-CN" altLang="en-US" sz="1600" b="1" i="1" smtClean="0">
                        <a:latin typeface="Cambria Math" panose="02040503050406030204" pitchFamily="18" charset="0"/>
                      </a:rPr>
                      <m:t> </m:t>
                    </m:r>
                    <m:r>
                      <a:rPr lang="en-US" altLang="zh-CN" sz="1600" b="1" i="1" baseline="30000" smtClean="0">
                        <a:latin typeface="Cambria Math" panose="02040503050406030204" pitchFamily="18" charset="0"/>
                      </a:rPr>
                      <m:t>𝟏𝟏</m:t>
                    </m:r>
                    <m:r>
                      <a:rPr lang="en-US" altLang="zh-CN" sz="1600" b="1" i="1" smtClean="0">
                        <a:latin typeface="Cambria Math" panose="02040503050406030204" pitchFamily="18" charset="0"/>
                      </a:rPr>
                      <m:t>𝑩</m:t>
                    </m:r>
                    <m:r>
                      <a:rPr lang="en-US" altLang="zh-CN" sz="1600" b="1" i="1" smtClean="0">
                        <a:latin typeface="Cambria Math" panose="02040503050406030204" pitchFamily="18" charset="0"/>
                      </a:rPr>
                      <m:t>+</m:t>
                    </m:r>
                    <m:r>
                      <a:rPr lang="en-US" altLang="zh-CN" sz="1600" b="1" i="1" smtClean="0">
                        <a:latin typeface="Cambria Math" panose="02040503050406030204" pitchFamily="18" charset="0"/>
                      </a:rPr>
                      <m:t>𝟎</m:t>
                    </m:r>
                    <m:r>
                      <a:rPr lang="en-US" altLang="zh-CN" sz="1600" b="1" i="1" smtClean="0">
                        <a:latin typeface="Cambria Math" panose="02040503050406030204" pitchFamily="18" charset="0"/>
                      </a:rPr>
                      <m:t>.</m:t>
                    </m:r>
                    <m:r>
                      <a:rPr lang="en-US" altLang="zh-CN" sz="1600" b="1" i="1" smtClean="0">
                        <a:latin typeface="Cambria Math" panose="02040503050406030204" pitchFamily="18" charset="0"/>
                      </a:rPr>
                      <m:t>𝟖</m:t>
                    </m:r>
                    <m:r>
                      <a:rPr lang="en-US" altLang="zh-CN" sz="1600" b="1" i="1" smtClean="0">
                        <a:latin typeface="Cambria Math" panose="02040503050406030204" pitchFamily="18" charset="0"/>
                      </a:rPr>
                      <m:t> </m:t>
                    </m:r>
                    <m:r>
                      <a:rPr lang="en-US" altLang="zh-CN" sz="1600" b="1" i="1" smtClean="0">
                        <a:latin typeface="Cambria Math" panose="02040503050406030204" pitchFamily="18" charset="0"/>
                      </a:rPr>
                      <m:t>𝒄𝒎</m:t>
                    </m:r>
                    <m:r>
                      <a:rPr lang="en-US" altLang="zh-CN" sz="1600" b="1" i="1" smtClean="0">
                        <a:latin typeface="Cambria Math" panose="02040503050406030204" pitchFamily="18" charset="0"/>
                      </a:rPr>
                      <m:t> </m:t>
                    </m:r>
                    <m:r>
                      <a:rPr lang="en-US" altLang="zh-CN" sz="1600" b="1" i="1" smtClean="0">
                        <a:latin typeface="Cambria Math" panose="02040503050406030204" pitchFamily="18" charset="0"/>
                      </a:rPr>
                      <m:t>𝑩𝒆</m:t>
                    </m:r>
                    <m:r>
                      <a:rPr lang="en-US" altLang="zh-CN" sz="1600" b="1" i="1" smtClean="0">
                        <a:latin typeface="Cambria Math" panose="02040503050406030204" pitchFamily="18" charset="0"/>
                      </a:rPr>
                      <m:t>+</m:t>
                    </m:r>
                    <m:r>
                      <a:rPr lang="en-US" altLang="zh-CN" sz="1600" b="1" i="1" smtClean="0">
                        <a:latin typeface="Cambria Math" panose="02040503050406030204" pitchFamily="18" charset="0"/>
                      </a:rPr>
                      <m:t>𝟕𝟎</m:t>
                    </m:r>
                    <m:r>
                      <a:rPr lang="en-US" altLang="zh-CN" sz="1600" b="1" i="1" smtClean="0">
                        <a:latin typeface="Cambria Math" panose="02040503050406030204" pitchFamily="18" charset="0"/>
                      </a:rPr>
                      <m:t> </m:t>
                    </m:r>
                    <m:r>
                      <a:rPr lang="en-US" altLang="zh-CN" sz="1600" b="1" i="1" smtClean="0">
                        <a:latin typeface="Cambria Math" panose="02040503050406030204" pitchFamily="18" charset="0"/>
                      </a:rPr>
                      <m:t>𝒄𝒎</m:t>
                    </m:r>
                    <m:r>
                      <a:rPr lang="en-US" altLang="zh-CN" sz="1600" b="1" i="1" smtClean="0">
                        <a:latin typeface="Cambria Math" panose="02040503050406030204" pitchFamily="18" charset="0"/>
                      </a:rPr>
                      <m:t> </m:t>
                    </m:r>
                    <m:r>
                      <a:rPr lang="en-US" altLang="zh-CN" sz="1600" b="1" i="1" smtClean="0">
                        <a:latin typeface="Cambria Math" panose="02040503050406030204" pitchFamily="18" charset="0"/>
                      </a:rPr>
                      <m:t>𝑫</m:t>
                    </m:r>
                    <m:r>
                      <a:rPr lang="en-US" altLang="zh-CN" sz="1600" b="1" i="1" baseline="-25000" smtClean="0">
                        <a:latin typeface="Cambria Math" panose="02040503050406030204" pitchFamily="18" charset="0"/>
                      </a:rPr>
                      <m:t>𝟐</m:t>
                    </m:r>
                    <m:r>
                      <a:rPr lang="en-US" altLang="zh-CN" sz="1600" b="1" i="1" smtClean="0">
                        <a:latin typeface="Cambria Math" panose="02040503050406030204" pitchFamily="18" charset="0"/>
                      </a:rPr>
                      <m:t>𝑶</m:t>
                    </m:r>
                  </m:oMath>
                </a14:m>
                <a:endParaRPr lang="zh-CN" altLang="en-US" sz="1600" dirty="0"/>
              </a:p>
            </p:txBody>
          </p:sp>
        </mc:Choice>
        <mc:Fallback xmlns="">
          <p:sp>
            <p:nvSpPr>
              <p:cNvPr id="3" name="标题 2">
                <a:extLst>
                  <a:ext uri="{FF2B5EF4-FFF2-40B4-BE49-F238E27FC236}">
                    <a16:creationId xmlns:a16="http://schemas.microsoft.com/office/drawing/2014/main" id="{9BEC0E5C-74EF-4EE2-9E6E-C74F2084F72E}"/>
                  </a:ext>
                </a:extLst>
              </p:cNvPr>
              <p:cNvSpPr>
                <a:spLocks noGrp="1" noRot="1" noChangeAspect="1" noMove="1" noResize="1" noEditPoints="1" noAdjustHandles="1" noChangeArrowheads="1" noChangeShapeType="1" noTextEdit="1"/>
              </p:cNvSpPr>
              <p:nvPr>
                <p:ph type="title"/>
              </p:nvPr>
            </p:nvSpPr>
            <p:spPr>
              <a:blipFill>
                <a:blip r:embed="rId3"/>
                <a:stretch>
                  <a:fillRect l="-1929" t="-45714" b="-57143"/>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23D27591-C06F-4236-A489-0CCC144F20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8937"/>
            <a:ext cx="4351935" cy="3626613"/>
          </a:xfrm>
          <a:prstGeom prst="rect">
            <a:avLst/>
          </a:prstGeom>
        </p:spPr>
      </p:pic>
      <p:pic>
        <p:nvPicPr>
          <p:cNvPr id="8" name="图片 7">
            <a:extLst>
              <a:ext uri="{FF2B5EF4-FFF2-40B4-BE49-F238E27FC236}">
                <a16:creationId xmlns:a16="http://schemas.microsoft.com/office/drawing/2014/main" id="{BADA32FC-15A4-4A51-9BCF-151E207E78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28161" y="1292351"/>
            <a:ext cx="4815839" cy="4013199"/>
          </a:xfrm>
          <a:prstGeom prst="rect">
            <a:avLst/>
          </a:prstGeom>
        </p:spPr>
      </p:pic>
      <p:sp>
        <p:nvSpPr>
          <p:cNvPr id="7" name="文本框 6">
            <a:extLst>
              <a:ext uri="{FF2B5EF4-FFF2-40B4-BE49-F238E27FC236}">
                <a16:creationId xmlns:a16="http://schemas.microsoft.com/office/drawing/2014/main" id="{3A75A0EA-0289-0342-9ECD-FA2CD53507A7}"/>
              </a:ext>
            </a:extLst>
          </p:cNvPr>
          <p:cNvSpPr txBox="1"/>
          <p:nvPr/>
        </p:nvSpPr>
        <p:spPr>
          <a:xfrm>
            <a:off x="482732" y="1016316"/>
            <a:ext cx="3407806" cy="369332"/>
          </a:xfrm>
          <a:prstGeom prst="rect">
            <a:avLst/>
          </a:prstGeom>
          <a:noFill/>
        </p:spPr>
        <p:txBody>
          <a:bodyPr wrap="square" rtlCol="0">
            <a:spAutoFit/>
          </a:bodyPr>
          <a:lstStyle/>
          <a:p>
            <a:pPr marL="285750" indent="-285750">
              <a:buFont typeface="Wingdings" pitchFamily="2" charset="2"/>
              <a:buChar char="Ø"/>
            </a:pPr>
            <a:r>
              <a:rPr lang="en-US" altLang="zh-CN" b="1" baseline="30000"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11</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B </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中子激发函数</a:t>
            </a:r>
          </a:p>
        </p:txBody>
      </p:sp>
      <p:sp>
        <p:nvSpPr>
          <p:cNvPr id="9" name="文本框 8">
            <a:extLst>
              <a:ext uri="{FF2B5EF4-FFF2-40B4-BE49-F238E27FC236}">
                <a16:creationId xmlns:a16="http://schemas.microsoft.com/office/drawing/2014/main" id="{88F30143-66ED-BE41-905A-2FF00228D65A}"/>
              </a:ext>
            </a:extLst>
          </p:cNvPr>
          <p:cNvSpPr txBox="1"/>
          <p:nvPr/>
        </p:nvSpPr>
        <p:spPr>
          <a:xfrm>
            <a:off x="4572000" y="1016316"/>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中子能量</a:t>
            </a:r>
          </a:p>
        </p:txBody>
      </p:sp>
      <p:sp>
        <p:nvSpPr>
          <p:cNvPr id="10" name="文本框 9">
            <a:extLst>
              <a:ext uri="{FF2B5EF4-FFF2-40B4-BE49-F238E27FC236}">
                <a16:creationId xmlns:a16="http://schemas.microsoft.com/office/drawing/2014/main" id="{B437A8D8-606E-484C-87B6-729653BF3356}"/>
              </a:ext>
            </a:extLst>
          </p:cNvPr>
          <p:cNvSpPr txBox="1"/>
          <p:nvPr/>
        </p:nvSpPr>
        <p:spPr>
          <a:xfrm>
            <a:off x="630981" y="5618056"/>
            <a:ext cx="7882037" cy="369332"/>
          </a:xfrm>
          <a:prstGeom prst="rect">
            <a:avLst/>
          </a:prstGeom>
          <a:noFill/>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 </a:t>
            </a:r>
            <a:r>
              <a:rPr lang="zh-CN" altLang="en-US" b="0" i="0" dirty="0">
                <a:effectLst/>
                <a:latin typeface="Times New Roman" panose="02020603050405020304" pitchFamily="18" charset="0"/>
                <a:cs typeface="Times New Roman" panose="02020603050405020304" pitchFamily="18" charset="0"/>
              </a:rPr>
              <a:t>增加</a:t>
            </a:r>
            <a:r>
              <a:rPr lang="en-US" altLang="zh-CN" b="0" i="0" dirty="0">
                <a:effectLst/>
                <a:latin typeface="Times New Roman" panose="02020603050405020304" pitchFamily="18" charset="0"/>
                <a:cs typeface="Times New Roman" panose="02020603050405020304" pitchFamily="18" charset="0"/>
              </a:rPr>
              <a:t>6</a:t>
            </a:r>
            <a:r>
              <a:rPr lang="zh-CN" altLang="en-US" b="0" i="0" dirty="0">
                <a:effectLst/>
                <a:latin typeface="Times New Roman" panose="02020603050405020304" pitchFamily="18" charset="0"/>
                <a:cs typeface="Times New Roman" panose="02020603050405020304" pitchFamily="18" charset="0"/>
              </a:rPr>
              <a:t> </a:t>
            </a:r>
            <a:r>
              <a:rPr lang="en-US" altLang="zh-CN" b="0" i="0" dirty="0">
                <a:effectLst/>
                <a:latin typeface="Times New Roman" panose="02020603050405020304" pitchFamily="18" charset="0"/>
                <a:cs typeface="Times New Roman" panose="02020603050405020304" pitchFamily="18" charset="0"/>
              </a:rPr>
              <a:t>cm</a:t>
            </a:r>
            <a:r>
              <a:rPr lang="zh-CN" altLang="en-US" b="0" i="0" dirty="0">
                <a:effectLst/>
                <a:latin typeface="Times New Roman" panose="02020603050405020304" pitchFamily="18" charset="0"/>
                <a:cs typeface="Times New Roman" panose="02020603050405020304" pitchFamily="18" charset="0"/>
              </a:rPr>
              <a:t>的</a:t>
            </a:r>
            <a:r>
              <a:rPr lang="en-US" altLang="zh-CN" b="0" i="0" baseline="30000" dirty="0">
                <a:effectLst/>
                <a:latin typeface="Times New Roman" panose="02020603050405020304" pitchFamily="18" charset="0"/>
                <a:cs typeface="Times New Roman" panose="02020603050405020304" pitchFamily="18" charset="0"/>
              </a:rPr>
              <a:t>11</a:t>
            </a:r>
            <a:r>
              <a:rPr lang="en-US" altLang="zh-CN" b="0" i="0" dirty="0">
                <a:effectLst/>
                <a:latin typeface="Times New Roman" panose="02020603050405020304" pitchFamily="18" charset="0"/>
                <a:cs typeface="Times New Roman" panose="02020603050405020304" pitchFamily="18" charset="0"/>
              </a:rPr>
              <a:t>B</a:t>
            </a:r>
            <a:r>
              <a:rPr lang="zh-CN" altLang="en-US" b="0" i="0" dirty="0">
                <a:effectLst/>
                <a:latin typeface="Times New Roman" panose="02020603050405020304" pitchFamily="18" charset="0"/>
                <a:cs typeface="Times New Roman" panose="02020603050405020304" pitchFamily="18" charset="0"/>
              </a:rPr>
              <a:t>后，探测效率下降至</a:t>
            </a:r>
            <a:r>
              <a:rPr lang="en-US" altLang="zh-CN" b="0" i="0" dirty="0">
                <a:effectLst/>
                <a:latin typeface="Times New Roman" panose="02020603050405020304" pitchFamily="18" charset="0"/>
                <a:cs typeface="Times New Roman" panose="02020603050405020304" pitchFamily="18" charset="0"/>
              </a:rPr>
              <a:t>75%</a:t>
            </a:r>
            <a:r>
              <a:rPr lang="zh-CN" altLang="en-US" b="0" i="0" dirty="0">
                <a:effectLst/>
                <a:latin typeface="Times New Roman" panose="02020603050405020304" pitchFamily="18" charset="0"/>
                <a:cs typeface="Times New Roman" panose="02020603050405020304" pitchFamily="18" charset="0"/>
              </a:rPr>
              <a:t>，平坦度有明显改善，约为</a:t>
            </a:r>
            <a:r>
              <a:rPr lang="en-US" altLang="zh-CN" b="0" i="0" dirty="0">
                <a:effectLst/>
                <a:latin typeface="Times New Roman" panose="02020603050405020304" pitchFamily="18" charset="0"/>
                <a:cs typeface="Times New Roman" panose="02020603050405020304" pitchFamily="18" charset="0"/>
              </a:rPr>
              <a:t>1.02</a:t>
            </a:r>
            <a:r>
              <a:rPr lang="zh-CN" altLang="en-US" b="0" i="0" dirty="0">
                <a:effectLst/>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FD76D657-32A5-294B-BEF5-A4A8B9D51744}"/>
              </a:ext>
            </a:extLst>
          </p:cNvPr>
          <p:cNvSpPr txBox="1"/>
          <p:nvPr/>
        </p:nvSpPr>
        <p:spPr>
          <a:xfrm>
            <a:off x="1910007" y="5224892"/>
            <a:ext cx="3310188" cy="276999"/>
          </a:xfrm>
          <a:prstGeom prst="rect">
            <a:avLst/>
          </a:prstGeom>
          <a:noFill/>
        </p:spPr>
        <p:txBody>
          <a:bodyPr wrap="square">
            <a:spAutoFit/>
          </a:bodyPr>
          <a:lstStyle/>
          <a:p>
            <a:pPr algn="ctr"/>
            <a:r>
              <a:rPr lang="en-US" altLang="zh-CN" sz="1200" b="0" dirty="0">
                <a:solidFill>
                  <a:srgbClr val="222222"/>
                </a:solidFill>
                <a:effectLst/>
                <a:latin typeface="Times New Roman" panose="02020603050405020304" pitchFamily="18" charset="0"/>
                <a:cs typeface="Times New Roman" panose="02020603050405020304" pitchFamily="18" charset="0"/>
              </a:rPr>
              <a:t>[ENDF</a:t>
            </a:r>
            <a:r>
              <a:rPr lang="en-US" altLang="zh-CN" sz="1200" dirty="0">
                <a:solidFill>
                  <a:srgbClr val="222222"/>
                </a:solidFill>
                <a:latin typeface="Times New Roman" panose="02020603050405020304" pitchFamily="18" charset="0"/>
                <a:cs typeface="Times New Roman" panose="02020603050405020304" pitchFamily="18" charset="0"/>
              </a:rPr>
              <a:t>]</a:t>
            </a:r>
            <a:endParaRPr lang="zh-CN" altLang="en-US" sz="1200" dirty="0">
              <a:solidFill>
                <a:srgbClr val="222222"/>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A21A8667-63EF-5A4D-BD4A-B655B98530B7}"/>
              </a:ext>
            </a:extLst>
          </p:cNvPr>
          <p:cNvSpPr txBox="1"/>
          <p:nvPr/>
        </p:nvSpPr>
        <p:spPr>
          <a:xfrm>
            <a:off x="7346484" y="5282974"/>
            <a:ext cx="1625462"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[Courtesy</a:t>
            </a:r>
            <a:r>
              <a:rPr lang="zh-CN" altLang="en-US" sz="1200" b="0" i="0" dirty="0">
                <a:effectLst/>
                <a:latin typeface="Times New Roman" panose="02020603050405020304" pitchFamily="18" charset="0"/>
                <a:cs typeface="Times New Roman" panose="02020603050405020304" pitchFamily="18" charset="0"/>
              </a:rPr>
              <a:t>：景俊升</a:t>
            </a:r>
            <a:r>
              <a:rPr lang="en-US" altLang="zh-CN" sz="1200" b="0" i="0" dirty="0">
                <a:effectLst/>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767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a:extLst>
              <a:ext uri="{FF2B5EF4-FFF2-40B4-BE49-F238E27FC236}">
                <a16:creationId xmlns:a16="http://schemas.microsoft.com/office/drawing/2014/main" id="{9E177140-F22B-8A4D-93E2-5B18788F3D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90589" y="1246918"/>
            <a:ext cx="5594750" cy="4662292"/>
          </a:xfrm>
          <a:prstGeom prst="rect">
            <a:avLst/>
          </a:prstGeom>
        </p:spPr>
      </p:pic>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15</a:t>
            </a:fld>
            <a:endParaRPr lang="zh-CN" altLang="en-US" dirty="0"/>
          </a:p>
        </p:txBody>
      </p:sp>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sp>
        <p:nvSpPr>
          <p:cNvPr id="15" name="矩形 14">
            <a:extLst>
              <a:ext uri="{FF2B5EF4-FFF2-40B4-BE49-F238E27FC236}">
                <a16:creationId xmlns:a16="http://schemas.microsoft.com/office/drawing/2014/main" id="{E14B7009-E489-4BD6-991D-9E71EAF678B3}"/>
              </a:ext>
            </a:extLst>
          </p:cNvPr>
          <p:cNvSpPr/>
          <p:nvPr/>
        </p:nvSpPr>
        <p:spPr>
          <a:xfrm>
            <a:off x="707776" y="1538553"/>
            <a:ext cx="319781" cy="18071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66000"/>
                </a:schemeClr>
              </a:solidFill>
            </a:endParaRPr>
          </a:p>
        </p:txBody>
      </p:sp>
      <p:sp>
        <p:nvSpPr>
          <p:cNvPr id="16" name="矩形 15">
            <a:extLst>
              <a:ext uri="{FF2B5EF4-FFF2-40B4-BE49-F238E27FC236}">
                <a16:creationId xmlns:a16="http://schemas.microsoft.com/office/drawing/2014/main" id="{5A590507-EC2D-4F53-AEF1-52EB3DC9CDD9}"/>
              </a:ext>
            </a:extLst>
          </p:cNvPr>
          <p:cNvSpPr/>
          <p:nvPr/>
        </p:nvSpPr>
        <p:spPr>
          <a:xfrm>
            <a:off x="704896" y="1821693"/>
            <a:ext cx="319781" cy="18071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66000"/>
                </a:schemeClr>
              </a:solidFill>
            </a:endParaRPr>
          </a:p>
        </p:txBody>
      </p:sp>
      <p:sp>
        <p:nvSpPr>
          <p:cNvPr id="17" name="矩形 16">
            <a:extLst>
              <a:ext uri="{FF2B5EF4-FFF2-40B4-BE49-F238E27FC236}">
                <a16:creationId xmlns:a16="http://schemas.microsoft.com/office/drawing/2014/main" id="{A019FD50-C6EB-4406-8F4B-A9B57E6EB727}"/>
              </a:ext>
            </a:extLst>
          </p:cNvPr>
          <p:cNvSpPr/>
          <p:nvPr/>
        </p:nvSpPr>
        <p:spPr>
          <a:xfrm>
            <a:off x="697924" y="2104833"/>
            <a:ext cx="319781" cy="18071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66000"/>
                </a:schemeClr>
              </a:solidFill>
            </a:endParaRPr>
          </a:p>
        </p:txBody>
      </p:sp>
      <p:sp>
        <p:nvSpPr>
          <p:cNvPr id="18" name="矩形 17">
            <a:extLst>
              <a:ext uri="{FF2B5EF4-FFF2-40B4-BE49-F238E27FC236}">
                <a16:creationId xmlns:a16="http://schemas.microsoft.com/office/drawing/2014/main" id="{B41A3E34-F061-493B-BE69-BA53F7D9D9E9}"/>
              </a:ext>
            </a:extLst>
          </p:cNvPr>
          <p:cNvSpPr/>
          <p:nvPr/>
        </p:nvSpPr>
        <p:spPr>
          <a:xfrm>
            <a:off x="709982" y="2387973"/>
            <a:ext cx="319781" cy="180718"/>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66000"/>
                </a:schemeClr>
              </a:solidFill>
            </a:endParaRPr>
          </a:p>
        </p:txBody>
      </p:sp>
      <p:sp>
        <p:nvSpPr>
          <p:cNvPr id="20" name="文本框 19">
            <a:extLst>
              <a:ext uri="{FF2B5EF4-FFF2-40B4-BE49-F238E27FC236}">
                <a16:creationId xmlns:a16="http://schemas.microsoft.com/office/drawing/2014/main" id="{E6A03C9F-2D0C-40C1-92F7-78563B1D8481}"/>
              </a:ext>
            </a:extLst>
          </p:cNvPr>
          <p:cNvSpPr txBox="1"/>
          <p:nvPr/>
        </p:nvSpPr>
        <p:spPr>
          <a:xfrm>
            <a:off x="1154052" y="1452361"/>
            <a:ext cx="773445" cy="276999"/>
          </a:xfrm>
          <a:prstGeom prst="rect">
            <a:avLst/>
          </a:prstGeom>
          <a:noFill/>
        </p:spPr>
        <p:txBody>
          <a:bodyPr wrap="square" rtlCol="0">
            <a:spAutoFit/>
          </a:bodyPr>
          <a:lstStyle/>
          <a:p>
            <a:r>
              <a:rPr lang="en-US" altLang="zh-CN" sz="1200" baseline="30000" dirty="0">
                <a:latin typeface="Times New Roman" panose="02020603050405020304" pitchFamily="18" charset="0"/>
                <a:cs typeface="Times New Roman" panose="02020603050405020304" pitchFamily="18" charset="0"/>
              </a:rPr>
              <a:t>3</a:t>
            </a:r>
            <a:r>
              <a:rPr lang="en-US" altLang="zh-CN" sz="1200" dirty="0">
                <a:latin typeface="Times New Roman" panose="02020603050405020304" pitchFamily="18" charset="0"/>
                <a:cs typeface="Times New Roman" panose="02020603050405020304" pitchFamily="18" charset="0"/>
              </a:rPr>
              <a:t>He </a:t>
            </a:r>
            <a:endParaRPr lang="zh-CN" altLang="en-US" sz="1200"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9F16A0AD-0207-4ADE-9325-D80C9F3F81DC}"/>
              </a:ext>
            </a:extLst>
          </p:cNvPr>
          <p:cNvSpPr txBox="1"/>
          <p:nvPr/>
        </p:nvSpPr>
        <p:spPr>
          <a:xfrm>
            <a:off x="1151172" y="1730111"/>
            <a:ext cx="1035816" cy="276999"/>
          </a:xfrm>
          <a:prstGeom prst="rect">
            <a:avLst/>
          </a:prstGeom>
          <a:noFill/>
        </p:spPr>
        <p:txBody>
          <a:bodyPr wrap="square" rtlCol="0">
            <a:spAutoFit/>
          </a:bodyPr>
          <a:lstStyle/>
          <a:p>
            <a:r>
              <a:rPr lang="en-US" altLang="zh-CN" sz="1200" baseline="30000" dirty="0">
                <a:latin typeface="Times New Roman" panose="02020603050405020304" pitchFamily="18" charset="0"/>
                <a:cs typeface="Times New Roman" panose="02020603050405020304" pitchFamily="18" charset="0"/>
              </a:rPr>
              <a:t>3</a:t>
            </a:r>
            <a:r>
              <a:rPr lang="en-US" altLang="zh-CN" sz="1200" dirty="0">
                <a:latin typeface="Times New Roman" panose="02020603050405020304" pitchFamily="18" charset="0"/>
                <a:cs typeface="Times New Roman" panose="02020603050405020304" pitchFamily="18" charset="0"/>
              </a:rPr>
              <a:t>He+D</a:t>
            </a:r>
            <a:r>
              <a:rPr lang="en-US" altLang="zh-CN" sz="1200" baseline="-25000" dirty="0">
                <a:latin typeface="Times New Roman" panose="02020603050405020304" pitchFamily="18" charset="0"/>
                <a:cs typeface="Times New Roman" panose="02020603050405020304" pitchFamily="18" charset="0"/>
              </a:rPr>
              <a:t>2</a:t>
            </a:r>
            <a:r>
              <a:rPr lang="en-US" altLang="zh-CN" sz="1200" dirty="0">
                <a:latin typeface="Times New Roman" panose="02020603050405020304" pitchFamily="18" charset="0"/>
                <a:cs typeface="Times New Roman" panose="02020603050405020304" pitchFamily="18" charset="0"/>
              </a:rPr>
              <a:t>O </a:t>
            </a:r>
            <a:endParaRPr lang="zh-CN" altLang="en-US" sz="1200"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F4D316F7-0EF3-40C8-A508-1E7105376428}"/>
              </a:ext>
            </a:extLst>
          </p:cNvPr>
          <p:cNvSpPr txBox="1"/>
          <p:nvPr/>
        </p:nvSpPr>
        <p:spPr>
          <a:xfrm>
            <a:off x="1174457" y="2044039"/>
            <a:ext cx="1215811" cy="276999"/>
          </a:xfrm>
          <a:prstGeom prst="rect">
            <a:avLst/>
          </a:prstGeom>
          <a:noFill/>
        </p:spPr>
        <p:txBody>
          <a:bodyPr wrap="square" rtlCol="0">
            <a:spAutoFit/>
          </a:bodyPr>
          <a:lstStyle/>
          <a:p>
            <a:r>
              <a:rPr lang="en-US" altLang="zh-CN" sz="1200" baseline="30000" dirty="0">
                <a:latin typeface="Times New Roman" panose="02020603050405020304" pitchFamily="18" charset="0"/>
                <a:cs typeface="Times New Roman" panose="02020603050405020304" pitchFamily="18" charset="0"/>
              </a:rPr>
              <a:t>3</a:t>
            </a:r>
            <a:r>
              <a:rPr lang="en-US" altLang="zh-CN" sz="1200" dirty="0">
                <a:latin typeface="Times New Roman" panose="02020603050405020304" pitchFamily="18" charset="0"/>
                <a:cs typeface="Times New Roman" panose="02020603050405020304" pitchFamily="18" charset="0"/>
              </a:rPr>
              <a:t>He+D</a:t>
            </a:r>
            <a:r>
              <a:rPr lang="en-US" altLang="zh-CN" sz="1200" baseline="-25000" dirty="0">
                <a:latin typeface="Times New Roman" panose="02020603050405020304" pitchFamily="18" charset="0"/>
                <a:cs typeface="Times New Roman" panose="02020603050405020304" pitchFamily="18" charset="0"/>
              </a:rPr>
              <a:t>2</a:t>
            </a:r>
            <a:r>
              <a:rPr lang="en-US" altLang="zh-CN" sz="1200" dirty="0">
                <a:latin typeface="Times New Roman" panose="02020603050405020304" pitchFamily="18" charset="0"/>
                <a:cs typeface="Times New Roman" panose="02020603050405020304" pitchFamily="18" charset="0"/>
              </a:rPr>
              <a:t>O+Be </a:t>
            </a:r>
            <a:endParaRPr lang="zh-CN" altLang="en-US" sz="1200"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650BAF6F-9387-4BAF-99AB-EFB96CB072FD}"/>
              </a:ext>
            </a:extLst>
          </p:cNvPr>
          <p:cNvSpPr txBox="1"/>
          <p:nvPr/>
        </p:nvSpPr>
        <p:spPr>
          <a:xfrm>
            <a:off x="1164085" y="2351816"/>
            <a:ext cx="1319172" cy="276999"/>
          </a:xfrm>
          <a:prstGeom prst="rect">
            <a:avLst/>
          </a:prstGeom>
          <a:noFill/>
        </p:spPr>
        <p:txBody>
          <a:bodyPr wrap="square" rtlCol="0">
            <a:spAutoFit/>
          </a:bodyPr>
          <a:lstStyle/>
          <a:p>
            <a:r>
              <a:rPr lang="en-US" altLang="zh-CN" sz="1200" baseline="30000" dirty="0">
                <a:latin typeface="Times New Roman" panose="02020603050405020304" pitchFamily="18" charset="0"/>
                <a:cs typeface="Times New Roman" panose="02020603050405020304" pitchFamily="18" charset="0"/>
              </a:rPr>
              <a:t>3</a:t>
            </a:r>
            <a:r>
              <a:rPr lang="en-US" altLang="zh-CN" sz="1200" dirty="0">
                <a:latin typeface="Times New Roman" panose="02020603050405020304" pitchFamily="18" charset="0"/>
                <a:cs typeface="Times New Roman" panose="02020603050405020304" pitchFamily="18" charset="0"/>
              </a:rPr>
              <a:t>He+D</a:t>
            </a:r>
            <a:r>
              <a:rPr lang="en-US" altLang="zh-CN" sz="1200" baseline="-25000" dirty="0">
                <a:latin typeface="Times New Roman" panose="02020603050405020304" pitchFamily="18" charset="0"/>
                <a:cs typeface="Times New Roman" panose="02020603050405020304" pitchFamily="18" charset="0"/>
              </a:rPr>
              <a:t>2</a:t>
            </a:r>
            <a:r>
              <a:rPr lang="en-US" altLang="zh-CN" sz="1200" dirty="0">
                <a:latin typeface="Times New Roman" panose="02020603050405020304" pitchFamily="18" charset="0"/>
                <a:cs typeface="Times New Roman" panose="02020603050405020304" pitchFamily="18" charset="0"/>
              </a:rPr>
              <a:t>O+Be+B</a:t>
            </a:r>
            <a:endParaRPr lang="zh-CN" altLang="en-US" sz="1200" dirty="0">
              <a:latin typeface="Times New Roman" panose="02020603050405020304" pitchFamily="18" charset="0"/>
              <a:cs typeface="Times New Roman" panose="02020603050405020304" pitchFamily="18" charset="0"/>
            </a:endParaRPr>
          </a:p>
        </p:txBody>
      </p:sp>
      <p:grpSp>
        <p:nvGrpSpPr>
          <p:cNvPr id="4" name="组合 3">
            <a:extLst>
              <a:ext uri="{FF2B5EF4-FFF2-40B4-BE49-F238E27FC236}">
                <a16:creationId xmlns:a16="http://schemas.microsoft.com/office/drawing/2014/main" id="{0C2760F9-B6FB-F942-B02F-1436CF473F30}"/>
              </a:ext>
            </a:extLst>
          </p:cNvPr>
          <p:cNvGrpSpPr/>
          <p:nvPr/>
        </p:nvGrpSpPr>
        <p:grpSpPr>
          <a:xfrm>
            <a:off x="556491" y="2929227"/>
            <a:ext cx="1804929" cy="1960442"/>
            <a:chOff x="6413281" y="3291753"/>
            <a:chExt cx="1804929" cy="1960442"/>
          </a:xfrm>
        </p:grpSpPr>
        <p:sp>
          <p:nvSpPr>
            <p:cNvPr id="26" name="矩形 25">
              <a:extLst>
                <a:ext uri="{FF2B5EF4-FFF2-40B4-BE49-F238E27FC236}">
                  <a16:creationId xmlns:a16="http://schemas.microsoft.com/office/drawing/2014/main" id="{5627C010-B670-4295-AD5B-F33EDFB5BA95}"/>
                </a:ext>
              </a:extLst>
            </p:cNvPr>
            <p:cNvSpPr/>
            <p:nvPr/>
          </p:nvSpPr>
          <p:spPr>
            <a:xfrm>
              <a:off x="7260587" y="3291753"/>
              <a:ext cx="78862" cy="170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5A44FC1C-D115-44CD-A222-834BD721C84E}"/>
                </a:ext>
              </a:extLst>
            </p:cNvPr>
            <p:cNvSpPr/>
            <p:nvPr/>
          </p:nvSpPr>
          <p:spPr>
            <a:xfrm>
              <a:off x="6497115" y="3465506"/>
              <a:ext cx="1610686" cy="161068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7C06A185-2266-4732-B944-BF0001F5F60F}"/>
                </a:ext>
              </a:extLst>
            </p:cNvPr>
            <p:cNvSpPr/>
            <p:nvPr/>
          </p:nvSpPr>
          <p:spPr>
            <a:xfrm>
              <a:off x="6581230" y="3549619"/>
              <a:ext cx="1442457" cy="144245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椭圆 28">
              <a:extLst>
                <a:ext uri="{FF2B5EF4-FFF2-40B4-BE49-F238E27FC236}">
                  <a16:creationId xmlns:a16="http://schemas.microsoft.com/office/drawing/2014/main" id="{418F2E4E-B696-481C-A936-B8D3A162E09A}"/>
                </a:ext>
              </a:extLst>
            </p:cNvPr>
            <p:cNvSpPr/>
            <p:nvPr/>
          </p:nvSpPr>
          <p:spPr>
            <a:xfrm>
              <a:off x="6989339" y="3958372"/>
              <a:ext cx="626240" cy="62623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7AFD56F3-CEB4-4D89-95BE-920C866D4635}"/>
                </a:ext>
              </a:extLst>
            </p:cNvPr>
            <p:cNvSpPr/>
            <p:nvPr/>
          </p:nvSpPr>
          <p:spPr>
            <a:xfrm rot="2700000">
              <a:off x="7877764" y="3543630"/>
              <a:ext cx="78862" cy="170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9DE07058-267D-41DA-845C-C41E58B84A45}"/>
                </a:ext>
              </a:extLst>
            </p:cNvPr>
            <p:cNvSpPr/>
            <p:nvPr/>
          </p:nvSpPr>
          <p:spPr>
            <a:xfrm rot="18900000">
              <a:off x="6630065" y="3552489"/>
              <a:ext cx="78862" cy="170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dirty="0"/>
            </a:p>
          </p:txBody>
        </p:sp>
        <p:sp>
          <p:nvSpPr>
            <p:cNvPr id="34" name="矩形 33">
              <a:extLst>
                <a:ext uri="{FF2B5EF4-FFF2-40B4-BE49-F238E27FC236}">
                  <a16:creationId xmlns:a16="http://schemas.microsoft.com/office/drawing/2014/main" id="{023BD642-B820-4368-B69E-732BB40FC2AA}"/>
                </a:ext>
              </a:extLst>
            </p:cNvPr>
            <p:cNvSpPr/>
            <p:nvPr/>
          </p:nvSpPr>
          <p:spPr>
            <a:xfrm>
              <a:off x="7260587" y="5081401"/>
              <a:ext cx="78862" cy="170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914564CC-65AE-4B5E-9B7A-E554B4C48CA2}"/>
                </a:ext>
              </a:extLst>
            </p:cNvPr>
            <p:cNvSpPr/>
            <p:nvPr/>
          </p:nvSpPr>
          <p:spPr>
            <a:xfrm rot="2700000">
              <a:off x="6657493" y="4839757"/>
              <a:ext cx="78862" cy="170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32964813-F079-4876-9BAF-EBAF549B1A68}"/>
                </a:ext>
              </a:extLst>
            </p:cNvPr>
            <p:cNvSpPr/>
            <p:nvPr/>
          </p:nvSpPr>
          <p:spPr>
            <a:xfrm rot="18900000">
              <a:off x="7877762" y="4829084"/>
              <a:ext cx="78862" cy="170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D6891FD2-D80A-4BDE-8F53-D34C27ECBEE9}"/>
                </a:ext>
              </a:extLst>
            </p:cNvPr>
            <p:cNvSpPr txBox="1"/>
            <p:nvPr/>
          </p:nvSpPr>
          <p:spPr>
            <a:xfrm rot="18900000">
              <a:off x="7866173" y="3593924"/>
              <a:ext cx="352037" cy="123771"/>
            </a:xfrm>
            <a:prstGeom prst="rect">
              <a:avLst/>
            </a:prstGeom>
            <a:noFill/>
          </p:spPr>
          <p:txBody>
            <a:bodyPr wrap="square" rtlCol="0">
              <a:spAutoFit/>
            </a:bodyPr>
            <a:lstStyle/>
            <a:p>
              <a:r>
                <a:rPr lang="en-US" altLang="zh-CN" sz="1000" dirty="0">
                  <a:solidFill>
                    <a:schemeClr val="bg1"/>
                  </a:solidFill>
                </a:rPr>
                <a:t>PMT</a:t>
              </a:r>
              <a:endParaRPr lang="zh-CN" altLang="en-US" sz="1000" dirty="0">
                <a:solidFill>
                  <a:schemeClr val="bg1"/>
                </a:solidFill>
              </a:endParaRPr>
            </a:p>
          </p:txBody>
        </p:sp>
        <p:sp>
          <p:nvSpPr>
            <p:cNvPr id="38" name="椭圆 37">
              <a:extLst>
                <a:ext uri="{FF2B5EF4-FFF2-40B4-BE49-F238E27FC236}">
                  <a16:creationId xmlns:a16="http://schemas.microsoft.com/office/drawing/2014/main" id="{0ED86E86-E396-4B6A-BF5D-6472BFD803E1}"/>
                </a:ext>
              </a:extLst>
            </p:cNvPr>
            <p:cNvSpPr/>
            <p:nvPr/>
          </p:nvSpPr>
          <p:spPr>
            <a:xfrm>
              <a:off x="7045264" y="4017516"/>
              <a:ext cx="506660" cy="506659"/>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06282C2C-6D99-4B53-B261-EAF0F7D173E0}"/>
                </a:ext>
              </a:extLst>
            </p:cNvPr>
            <p:cNvSpPr/>
            <p:nvPr/>
          </p:nvSpPr>
          <p:spPr>
            <a:xfrm>
              <a:off x="7095704" y="4066010"/>
              <a:ext cx="405780" cy="4057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1731F033-1C23-4B0F-8453-5B7BF82BFBB9}"/>
                </a:ext>
              </a:extLst>
            </p:cNvPr>
            <p:cNvSpPr/>
            <p:nvPr/>
          </p:nvSpPr>
          <p:spPr>
            <a:xfrm>
              <a:off x="6413281" y="4197567"/>
              <a:ext cx="1770626" cy="135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椭圆 39">
              <a:extLst>
                <a:ext uri="{FF2B5EF4-FFF2-40B4-BE49-F238E27FC236}">
                  <a16:creationId xmlns:a16="http://schemas.microsoft.com/office/drawing/2014/main" id="{764722F3-6BA6-4CA0-84F4-37EF5C6F4198}"/>
                </a:ext>
              </a:extLst>
            </p:cNvPr>
            <p:cNvSpPr/>
            <p:nvPr/>
          </p:nvSpPr>
          <p:spPr>
            <a:xfrm>
              <a:off x="7280523" y="4240136"/>
              <a:ext cx="54396" cy="543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2FA847E6-8E09-4186-8C29-FB59703BC83A}"/>
                  </a:ext>
                </a:extLst>
              </p:cNvPr>
              <p:cNvSpPr txBox="1"/>
              <p:nvPr/>
            </p:nvSpPr>
            <p:spPr>
              <a:xfrm>
                <a:off x="352376" y="5097782"/>
                <a:ext cx="3949481" cy="1696298"/>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蒙卡模拟软件：</a:t>
                </a:r>
                <a:r>
                  <a:rPr lang="en-US" altLang="zh-CN" dirty="0">
                    <a:latin typeface="Times New Roman" panose="02020603050405020304" pitchFamily="18" charset="0"/>
                    <a:cs typeface="Times New Roman" panose="02020603050405020304" pitchFamily="18" charset="0"/>
                  </a:rPr>
                  <a:t>MCNPX</a:t>
                </a:r>
              </a:p>
              <a:p>
                <a:r>
                  <a:rPr lang="zh-CN" altLang="en-US" dirty="0">
                    <a:latin typeface="Times New Roman" panose="02020603050405020304" pitchFamily="18" charset="0"/>
                    <a:cs typeface="Times New Roman" panose="02020603050405020304" pitchFamily="18" charset="0"/>
                  </a:rPr>
                  <a:t>中子能量</a:t>
                </a: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i="1" dirty="0" smtClean="0">
                        <a:latin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cs typeface="Times New Roman" panose="02020603050405020304" pitchFamily="18" charset="0"/>
                      </a:rPr>
                      <m:t>0.1, 1, 10</m:t>
                    </m:r>
                    <m:r>
                      <a:rPr lang="en-US" altLang="zh-CN" b="0" i="1" smtClean="0">
                        <a:latin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MeV</a:t>
                </a:r>
              </a:p>
              <a:p>
                <a:r>
                  <a:rPr lang="zh-CN" altLang="en-US" dirty="0">
                    <a:latin typeface="Times New Roman" panose="02020603050405020304" pitchFamily="18" charset="0"/>
                    <a:cs typeface="Times New Roman" panose="02020603050405020304" pitchFamily="18" charset="0"/>
                  </a:rPr>
                  <a:t>中子出射角</a:t>
                </a:r>
                <a:r>
                  <a:rPr lang="en-US" altLang="zh-CN" dirty="0">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en-US" altLang="zh-CN" i="1" dirty="0" smtClean="0">
                            <a:latin typeface="Cambria Math" panose="02040503050406030204" pitchFamily="18" charset="0"/>
                            <a:cs typeface="Times New Roman" panose="02020603050405020304" pitchFamily="18" charset="0"/>
                          </a:rPr>
                        </m:ctrlPr>
                      </m:dPr>
                      <m:e>
                        <m:sSup>
                          <m:sSupPr>
                            <m:ctrlPr>
                              <a:rPr lang="en-US" altLang="zh-CN"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30</m:t>
                            </m:r>
                          </m:e>
                          <m:sup>
                            <m:r>
                              <a:rPr lang="en-US" altLang="zh-CN" i="1" smtClean="0">
                                <a:latin typeface="Cambria Math" panose="02040503050406030204" pitchFamily="18" charset="0"/>
                                <a:ea typeface="Cambria Math" panose="02040503050406030204" pitchFamily="18" charset="0"/>
                                <a:cs typeface="Times New Roman" panose="02020603050405020304" pitchFamily="18" charset="0"/>
                              </a:rPr>
                              <m:t>°</m:t>
                            </m:r>
                          </m:sup>
                        </m:sSup>
                        <m:r>
                          <a:rPr lang="en-US" altLang="zh-CN" b="0" i="1" smtClean="0">
                            <a:latin typeface="Cambria Math" panose="02040503050406030204" pitchFamily="18" charset="0"/>
                            <a:cs typeface="Times New Roman" panose="02020603050405020304" pitchFamily="18" charset="0"/>
                          </a:rPr>
                          <m:t>,</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60</m:t>
                            </m:r>
                          </m:e>
                          <m:sup>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sup>
                        </m:sSup>
                        <m:r>
                          <a:rPr lang="en-US" altLang="zh-CN" b="0" i="1" smtClean="0">
                            <a:latin typeface="Cambria Math" panose="02040503050406030204" pitchFamily="18" charset="0"/>
                            <a:cs typeface="Times New Roman" panose="02020603050405020304" pitchFamily="18" charset="0"/>
                          </a:rPr>
                          <m:t>,</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90</m:t>
                            </m:r>
                          </m:e>
                          <m:sup>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sup>
                        </m:sSup>
                        <m:r>
                          <a:rPr lang="en-US" altLang="zh-CN" b="0" i="1" smtClean="0">
                            <a:latin typeface="Cambria Math" panose="02040503050406030204" pitchFamily="18" charset="0"/>
                            <a:cs typeface="Times New Roman" panose="02020603050405020304" pitchFamily="18" charset="0"/>
                          </a:rPr>
                          <m:t>,</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120</m:t>
                            </m:r>
                          </m:e>
                          <m:sup>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sup>
                        </m:sSup>
                        <m:r>
                          <a:rPr lang="en-US" altLang="zh-CN" b="0" i="1" smtClean="0">
                            <a:latin typeface="Cambria Math" panose="02040503050406030204" pitchFamily="18" charset="0"/>
                            <a:cs typeface="Times New Roman" panose="02020603050405020304" pitchFamily="18" charset="0"/>
                          </a:rPr>
                          <m:t>,</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150</m:t>
                            </m:r>
                          </m:e>
                          <m:sup>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sup>
                        </m:sSup>
                      </m:e>
                    </m:d>
                    <m:r>
                      <a:rPr lang="zh-CN" altLang="en-US" i="1">
                        <a:latin typeface="Cambria Math" panose="02040503050406030204" pitchFamily="18" charset="0"/>
                        <a:cs typeface="Times New Roman" panose="02020603050405020304" pitchFamily="18" charset="0"/>
                      </a:rPr>
                      <m:t>及</m:t>
                    </m:r>
                  </m:oMath>
                </a14:m>
                <a:r>
                  <a:rPr lang="zh-CN" altLang="en-US" dirty="0">
                    <a:latin typeface="Times New Roman" panose="02020603050405020304" pitchFamily="18" charset="0"/>
                    <a:cs typeface="Times New Roman" panose="02020603050405020304" pitchFamily="18" charset="0"/>
                  </a:rPr>
                  <a:t>孔径不同材料对应角度</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粒子数：</a:t>
                </a:r>
                <a:r>
                  <a:rPr lang="en-US" altLang="zh-CN" dirty="0">
                    <a:cs typeface="Times New Roman" panose="02020603050405020304" pitchFamily="18" charset="0"/>
                  </a:rPr>
                  <a:t> </a:t>
                </a:r>
                <a14:m>
                  <m:oMath xmlns:m="http://schemas.openxmlformats.org/officeDocument/2006/math">
                    <m:sSup>
                      <m:sSupPr>
                        <m:ctrlPr>
                          <a:rPr lang="en-US" altLang="zh-CN"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10</m:t>
                        </m:r>
                      </m:e>
                      <m:sup>
                        <m:r>
                          <a:rPr lang="en-US" altLang="zh-CN" b="0" i="1" smtClean="0">
                            <a:latin typeface="Cambria Math" panose="02040503050406030204" pitchFamily="18" charset="0"/>
                            <a:cs typeface="Times New Roman" panose="02020603050405020304" pitchFamily="18" charset="0"/>
                          </a:rPr>
                          <m:t>7</m:t>
                        </m:r>
                      </m:sup>
                    </m:sSup>
                  </m:oMath>
                </a14:m>
                <a:endParaRPr lang="en-US" altLang="zh-CN" dirty="0">
                  <a:latin typeface="Times New Roman" panose="02020603050405020304" pitchFamily="18" charset="0"/>
                  <a:cs typeface="Times New Roman" panose="02020603050405020304" pitchFamily="18" charset="0"/>
                </a:endParaRPr>
              </a:p>
              <a:p>
                <a:endParaRPr lang="zh-CN" altLang="en-US" sz="1200" dirty="0">
                  <a:latin typeface="Times New Roman" panose="02020603050405020304" pitchFamily="18" charset="0"/>
                  <a:cs typeface="Times New Roman" panose="02020603050405020304" pitchFamily="18" charset="0"/>
                </a:endParaRPr>
              </a:p>
            </p:txBody>
          </p:sp>
        </mc:Choice>
        <mc:Fallback xmlns="">
          <p:sp>
            <p:nvSpPr>
              <p:cNvPr id="44" name="文本框 43">
                <a:extLst>
                  <a:ext uri="{FF2B5EF4-FFF2-40B4-BE49-F238E27FC236}">
                    <a16:creationId xmlns:a16="http://schemas.microsoft.com/office/drawing/2014/main" id="{2FA847E6-8E09-4186-8C29-FB59703BC83A}"/>
                  </a:ext>
                </a:extLst>
              </p:cNvPr>
              <p:cNvSpPr txBox="1">
                <a:spLocks noRot="1" noChangeAspect="1" noMove="1" noResize="1" noEditPoints="1" noAdjustHandles="1" noChangeArrowheads="1" noChangeShapeType="1" noTextEdit="1"/>
              </p:cNvSpPr>
              <p:nvPr/>
            </p:nvSpPr>
            <p:spPr>
              <a:xfrm>
                <a:off x="352376" y="5097782"/>
                <a:ext cx="3949481" cy="1696298"/>
              </a:xfrm>
              <a:prstGeom prst="rect">
                <a:avLst/>
              </a:prstGeom>
              <a:blipFill>
                <a:blip r:embed="rId4"/>
                <a:stretch>
                  <a:fillRect l="-1282" t="-2222"/>
                </a:stretch>
              </a:blipFill>
            </p:spPr>
            <p:txBody>
              <a:bodyPr/>
              <a:lstStyle/>
              <a:p>
                <a:r>
                  <a:rPr lang="zh-CN" altLang="en-US">
                    <a:noFill/>
                  </a:rPr>
                  <a:t> </a:t>
                </a:r>
              </a:p>
            </p:txBody>
          </p:sp>
        </mc:Fallback>
      </mc:AlternateContent>
      <p:sp>
        <p:nvSpPr>
          <p:cNvPr id="46" name="矩形 45">
            <a:extLst>
              <a:ext uri="{FF2B5EF4-FFF2-40B4-BE49-F238E27FC236}">
                <a16:creationId xmlns:a16="http://schemas.microsoft.com/office/drawing/2014/main" id="{57097716-664A-0B41-8448-0442082B18A7}"/>
              </a:ext>
            </a:extLst>
          </p:cNvPr>
          <p:cNvSpPr/>
          <p:nvPr/>
        </p:nvSpPr>
        <p:spPr>
          <a:xfrm>
            <a:off x="3901943" y="1890742"/>
            <a:ext cx="63075" cy="3240000"/>
          </a:xfrm>
          <a:prstGeom prst="rect">
            <a:avLst/>
          </a:prstGeom>
          <a:solidFill>
            <a:srgbClr val="ED7D3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alpha val="66000"/>
                </a:schemeClr>
              </a:solidFill>
            </a:endParaRPr>
          </a:p>
        </p:txBody>
      </p:sp>
      <p:sp>
        <p:nvSpPr>
          <p:cNvPr id="47" name="矩形 46">
            <a:extLst>
              <a:ext uri="{FF2B5EF4-FFF2-40B4-BE49-F238E27FC236}">
                <a16:creationId xmlns:a16="http://schemas.microsoft.com/office/drawing/2014/main" id="{61B765AD-F64B-1F45-BF5C-1D74D4CBF820}"/>
              </a:ext>
            </a:extLst>
          </p:cNvPr>
          <p:cNvSpPr/>
          <p:nvPr/>
        </p:nvSpPr>
        <p:spPr>
          <a:xfrm>
            <a:off x="3966287" y="1892647"/>
            <a:ext cx="295276" cy="3240000"/>
          </a:xfrm>
          <a:prstGeom prst="rect">
            <a:avLst/>
          </a:prstGeom>
          <a:solidFill>
            <a:srgbClr val="5B9BD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alpha val="66000"/>
                </a:schemeClr>
              </a:solidFill>
            </a:endParaRPr>
          </a:p>
        </p:txBody>
      </p:sp>
      <p:sp>
        <p:nvSpPr>
          <p:cNvPr id="48" name="矩形 47">
            <a:extLst>
              <a:ext uri="{FF2B5EF4-FFF2-40B4-BE49-F238E27FC236}">
                <a16:creationId xmlns:a16="http://schemas.microsoft.com/office/drawing/2014/main" id="{50A3C852-32E1-3B49-9C48-F0FC0B4A7DF1}"/>
              </a:ext>
            </a:extLst>
          </p:cNvPr>
          <p:cNvSpPr/>
          <p:nvPr/>
        </p:nvSpPr>
        <p:spPr>
          <a:xfrm>
            <a:off x="4456180" y="1893131"/>
            <a:ext cx="3371543" cy="3240000"/>
          </a:xfrm>
          <a:prstGeom prst="rect">
            <a:avLst/>
          </a:prstGeom>
          <a:solidFill>
            <a:srgbClr val="A9D18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9D18E"/>
              </a:solidFill>
            </a:endParaRPr>
          </a:p>
        </p:txBody>
      </p:sp>
      <p:sp>
        <p:nvSpPr>
          <p:cNvPr id="49" name="矩形 48">
            <a:extLst>
              <a:ext uri="{FF2B5EF4-FFF2-40B4-BE49-F238E27FC236}">
                <a16:creationId xmlns:a16="http://schemas.microsoft.com/office/drawing/2014/main" id="{344AE8FD-D5F2-F641-8F9B-16047CABD37E}"/>
              </a:ext>
            </a:extLst>
          </p:cNvPr>
          <p:cNvSpPr/>
          <p:nvPr/>
        </p:nvSpPr>
        <p:spPr>
          <a:xfrm>
            <a:off x="4260293" y="1890235"/>
            <a:ext cx="198438" cy="324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alpha val="66000"/>
                </a:schemeClr>
              </a:solidFill>
            </a:endParaRPr>
          </a:p>
        </p:txBody>
      </p:sp>
      <mc:AlternateContent xmlns:mc="http://schemas.openxmlformats.org/markup-compatibility/2006">
        <mc:Choice xmlns:a14="http://schemas.microsoft.com/office/drawing/2010/main" Requires="a14">
          <p:sp>
            <p:nvSpPr>
              <p:cNvPr id="50" name="文本框 49">
                <a:extLst>
                  <a:ext uri="{FF2B5EF4-FFF2-40B4-BE49-F238E27FC236}">
                    <a16:creationId xmlns:a16="http://schemas.microsoft.com/office/drawing/2014/main" id="{3BBB2725-77F3-4A41-90F3-A16E13C0EAAD}"/>
                  </a:ext>
                </a:extLst>
              </p:cNvPr>
              <p:cNvSpPr txBox="1"/>
              <p:nvPr/>
            </p:nvSpPr>
            <p:spPr>
              <a:xfrm>
                <a:off x="3352406" y="6011544"/>
                <a:ext cx="5332933"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探测效率在中子出射角度</a:t>
                </a:r>
                <a:r>
                  <a:rPr lang="en-US" altLang="zh-CN" dirty="0">
                    <a:latin typeface="Times New Roman" panose="02020603050405020304" pitchFamily="18" charset="0"/>
                    <a:cs typeface="Times New Roman" panose="02020603050405020304" pitchFamily="18" charset="0"/>
                  </a:rPr>
                  <a:t>16-164</a:t>
                </a:r>
                <a:r>
                  <a:rPr lang="zh-CN" altLang="en-US" dirty="0">
                    <a:latin typeface="Times New Roman" panose="02020603050405020304" pitchFamily="18" charset="0"/>
                    <a:cs typeface="Times New Roman" panose="02020603050405020304" pitchFamily="18" charset="0"/>
                  </a:rPr>
                  <a:t>度之间保持稳定，且与出射中子能量无关，效率可高达</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75%</m:t>
                    </m:r>
                  </m:oMath>
                </a14:m>
                <a:endParaRPr lang="en-US" altLang="zh-CN" dirty="0">
                  <a:latin typeface="Times New Roman" panose="02020603050405020304" pitchFamily="18" charset="0"/>
                  <a:cs typeface="Times New Roman" panose="02020603050405020304" pitchFamily="18" charset="0"/>
                </a:endParaRPr>
              </a:p>
            </p:txBody>
          </p:sp>
        </mc:Choice>
        <mc:Fallback>
          <p:sp>
            <p:nvSpPr>
              <p:cNvPr id="50" name="文本框 49">
                <a:extLst>
                  <a:ext uri="{FF2B5EF4-FFF2-40B4-BE49-F238E27FC236}">
                    <a16:creationId xmlns:a16="http://schemas.microsoft.com/office/drawing/2014/main" id="{3BBB2725-77F3-4A41-90F3-A16E13C0EAAD}"/>
                  </a:ext>
                </a:extLst>
              </p:cNvPr>
              <p:cNvSpPr txBox="1">
                <a:spLocks noRot="1" noChangeAspect="1" noMove="1" noResize="1" noEditPoints="1" noAdjustHandles="1" noChangeArrowheads="1" noChangeShapeType="1" noTextEdit="1"/>
              </p:cNvSpPr>
              <p:nvPr/>
            </p:nvSpPr>
            <p:spPr>
              <a:xfrm>
                <a:off x="3352406" y="6011544"/>
                <a:ext cx="5332933" cy="646331"/>
              </a:xfrm>
              <a:prstGeom prst="rect">
                <a:avLst/>
              </a:prstGeom>
              <a:blipFill>
                <a:blip r:embed="rId5"/>
                <a:stretch>
                  <a:fillRect l="-952" t="-5769" r="-476" b="-11538"/>
                </a:stretch>
              </a:blipFill>
            </p:spPr>
            <p:txBody>
              <a:bodyPr/>
              <a:lstStyle/>
              <a:p>
                <a:r>
                  <a:rPr lang="zh-CN" altLang="en-US">
                    <a:noFill/>
                  </a:rPr>
                  <a:t> </a:t>
                </a:r>
              </a:p>
            </p:txBody>
          </p:sp>
        </mc:Fallback>
      </mc:AlternateContent>
      <p:sp>
        <p:nvSpPr>
          <p:cNvPr id="51" name="矩形 50">
            <a:extLst>
              <a:ext uri="{FF2B5EF4-FFF2-40B4-BE49-F238E27FC236}">
                <a16:creationId xmlns:a16="http://schemas.microsoft.com/office/drawing/2014/main" id="{64665F3F-1399-9E43-BE07-7365356D69AF}"/>
              </a:ext>
            </a:extLst>
          </p:cNvPr>
          <p:cNvSpPr/>
          <p:nvPr/>
        </p:nvSpPr>
        <p:spPr>
          <a:xfrm>
            <a:off x="7830162" y="1885662"/>
            <a:ext cx="210921" cy="324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alpha val="66000"/>
                </a:schemeClr>
              </a:solidFill>
            </a:endParaRPr>
          </a:p>
        </p:txBody>
      </p:sp>
      <p:sp>
        <p:nvSpPr>
          <p:cNvPr id="52" name="矩形 51">
            <a:extLst>
              <a:ext uri="{FF2B5EF4-FFF2-40B4-BE49-F238E27FC236}">
                <a16:creationId xmlns:a16="http://schemas.microsoft.com/office/drawing/2014/main" id="{1C7D56D6-1240-0E4F-A9CD-765765822568}"/>
              </a:ext>
            </a:extLst>
          </p:cNvPr>
          <p:cNvSpPr/>
          <p:nvPr/>
        </p:nvSpPr>
        <p:spPr>
          <a:xfrm>
            <a:off x="8038239" y="1886932"/>
            <a:ext cx="277163" cy="3240000"/>
          </a:xfrm>
          <a:prstGeom prst="rect">
            <a:avLst/>
          </a:prstGeom>
          <a:solidFill>
            <a:srgbClr val="5B9BD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alpha val="66000"/>
                </a:schemeClr>
              </a:solidFill>
            </a:endParaRPr>
          </a:p>
        </p:txBody>
      </p:sp>
      <p:sp>
        <p:nvSpPr>
          <p:cNvPr id="53" name="矩形 52">
            <a:extLst>
              <a:ext uri="{FF2B5EF4-FFF2-40B4-BE49-F238E27FC236}">
                <a16:creationId xmlns:a16="http://schemas.microsoft.com/office/drawing/2014/main" id="{F8F9D7B2-54F2-2647-9AFA-1C72C0746CDC}"/>
              </a:ext>
            </a:extLst>
          </p:cNvPr>
          <p:cNvSpPr/>
          <p:nvPr/>
        </p:nvSpPr>
        <p:spPr>
          <a:xfrm>
            <a:off x="8305877" y="1897346"/>
            <a:ext cx="80963" cy="3240000"/>
          </a:xfrm>
          <a:prstGeom prst="rect">
            <a:avLst/>
          </a:prstGeom>
          <a:solidFill>
            <a:srgbClr val="ED7D3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66000"/>
                </a:schemeClr>
              </a:solidFill>
            </a:endParaRPr>
          </a:p>
        </p:txBody>
      </p:sp>
      <p:sp>
        <p:nvSpPr>
          <p:cNvPr id="54" name="文本框 53">
            <a:extLst>
              <a:ext uri="{FF2B5EF4-FFF2-40B4-BE49-F238E27FC236}">
                <a16:creationId xmlns:a16="http://schemas.microsoft.com/office/drawing/2014/main" id="{9774604B-E069-AF4E-9D75-AEEEA6D0F94F}"/>
              </a:ext>
            </a:extLst>
          </p:cNvPr>
          <p:cNvSpPr txBox="1"/>
          <p:nvPr/>
        </p:nvSpPr>
        <p:spPr>
          <a:xfrm>
            <a:off x="482732" y="1016316"/>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优化后的构型</a:t>
            </a:r>
          </a:p>
        </p:txBody>
      </p:sp>
      <p:sp>
        <p:nvSpPr>
          <p:cNvPr id="56" name="文本框 55">
            <a:extLst>
              <a:ext uri="{FF2B5EF4-FFF2-40B4-BE49-F238E27FC236}">
                <a16:creationId xmlns:a16="http://schemas.microsoft.com/office/drawing/2014/main" id="{1D130196-C763-0D44-8C76-BAF801D56454}"/>
              </a:ext>
            </a:extLst>
          </p:cNvPr>
          <p:cNvSpPr txBox="1"/>
          <p:nvPr/>
        </p:nvSpPr>
        <p:spPr>
          <a:xfrm>
            <a:off x="3537986" y="1013131"/>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中子出射角</a:t>
            </a:r>
          </a:p>
        </p:txBody>
      </p:sp>
      <p:sp>
        <p:nvSpPr>
          <p:cNvPr id="41" name="文本框 40">
            <a:extLst>
              <a:ext uri="{FF2B5EF4-FFF2-40B4-BE49-F238E27FC236}">
                <a16:creationId xmlns:a16="http://schemas.microsoft.com/office/drawing/2014/main" id="{D05DDF96-287D-7A46-A939-EB0E0F50C3F6}"/>
              </a:ext>
            </a:extLst>
          </p:cNvPr>
          <p:cNvSpPr txBox="1"/>
          <p:nvPr/>
        </p:nvSpPr>
        <p:spPr>
          <a:xfrm>
            <a:off x="7346484" y="5646895"/>
            <a:ext cx="1625462"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[Courtesy</a:t>
            </a:r>
            <a:r>
              <a:rPr lang="zh-CN" altLang="en-US" sz="1200" b="0" i="0" dirty="0">
                <a:effectLst/>
                <a:latin typeface="Times New Roman" panose="02020603050405020304" pitchFamily="18" charset="0"/>
                <a:cs typeface="Times New Roman" panose="02020603050405020304" pitchFamily="18" charset="0"/>
              </a:rPr>
              <a:t>：景俊升</a:t>
            </a:r>
            <a:r>
              <a:rPr lang="en-US" altLang="zh-CN" sz="1200" b="0" i="0" dirty="0">
                <a:effectLst/>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
        <p:nvSpPr>
          <p:cNvPr id="42" name="文本框 41">
            <a:extLst>
              <a:ext uri="{FF2B5EF4-FFF2-40B4-BE49-F238E27FC236}">
                <a16:creationId xmlns:a16="http://schemas.microsoft.com/office/drawing/2014/main" id="{4FB09D2F-0723-8A42-A826-D3A1B504A23C}"/>
              </a:ext>
            </a:extLst>
          </p:cNvPr>
          <p:cNvSpPr txBox="1"/>
          <p:nvPr/>
        </p:nvSpPr>
        <p:spPr>
          <a:xfrm rot="16200000">
            <a:off x="1150772" y="2812031"/>
            <a:ext cx="582065"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43" name="文本框 42">
            <a:extLst>
              <a:ext uri="{FF2B5EF4-FFF2-40B4-BE49-F238E27FC236}">
                <a16:creationId xmlns:a16="http://schemas.microsoft.com/office/drawing/2014/main" id="{944CD7D5-2307-C24D-8379-FB0BF1C3EB9A}"/>
              </a:ext>
            </a:extLst>
          </p:cNvPr>
          <p:cNvSpPr txBox="1"/>
          <p:nvPr/>
        </p:nvSpPr>
        <p:spPr>
          <a:xfrm rot="3222328">
            <a:off x="593355" y="3254946"/>
            <a:ext cx="582065"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55" name="文本框 54">
            <a:extLst>
              <a:ext uri="{FF2B5EF4-FFF2-40B4-BE49-F238E27FC236}">
                <a16:creationId xmlns:a16="http://schemas.microsoft.com/office/drawing/2014/main" id="{1C3A54D1-9AAB-CB45-9394-F01EC6B1F4E5}"/>
              </a:ext>
            </a:extLst>
          </p:cNvPr>
          <p:cNvSpPr txBox="1"/>
          <p:nvPr/>
        </p:nvSpPr>
        <p:spPr>
          <a:xfrm rot="18835719">
            <a:off x="1826611" y="3092870"/>
            <a:ext cx="582065"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57" name="文本框 56">
            <a:extLst>
              <a:ext uri="{FF2B5EF4-FFF2-40B4-BE49-F238E27FC236}">
                <a16:creationId xmlns:a16="http://schemas.microsoft.com/office/drawing/2014/main" id="{7CAFEFEE-133D-3246-98B2-C54D2D1A17A4}"/>
              </a:ext>
            </a:extLst>
          </p:cNvPr>
          <p:cNvSpPr txBox="1"/>
          <p:nvPr/>
        </p:nvSpPr>
        <p:spPr>
          <a:xfrm rot="2810478">
            <a:off x="1840411" y="4502563"/>
            <a:ext cx="582065"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58" name="文本框 57">
            <a:extLst>
              <a:ext uri="{FF2B5EF4-FFF2-40B4-BE49-F238E27FC236}">
                <a16:creationId xmlns:a16="http://schemas.microsoft.com/office/drawing/2014/main" id="{E032E0B7-644E-3E48-A802-4F4F13BD7702}"/>
              </a:ext>
            </a:extLst>
          </p:cNvPr>
          <p:cNvSpPr txBox="1"/>
          <p:nvPr/>
        </p:nvSpPr>
        <p:spPr>
          <a:xfrm rot="18957558">
            <a:off x="632303" y="4372745"/>
            <a:ext cx="582065"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59" name="文本框 58">
            <a:extLst>
              <a:ext uri="{FF2B5EF4-FFF2-40B4-BE49-F238E27FC236}">
                <a16:creationId xmlns:a16="http://schemas.microsoft.com/office/drawing/2014/main" id="{743C5503-D36E-A640-A8F2-60CEE43D7E44}"/>
              </a:ext>
            </a:extLst>
          </p:cNvPr>
          <p:cNvSpPr txBox="1"/>
          <p:nvPr/>
        </p:nvSpPr>
        <p:spPr>
          <a:xfrm rot="5400000">
            <a:off x="1151086" y="4782705"/>
            <a:ext cx="582065" cy="215444"/>
          </a:xfrm>
          <a:prstGeom prst="rect">
            <a:avLst/>
          </a:prstGeom>
          <a:noFill/>
        </p:spPr>
        <p:txBody>
          <a:bodyPr wrap="square" rtlCol="0">
            <a:spAutoFit/>
          </a:bodyPr>
          <a:lstStyle/>
          <a:p>
            <a:r>
              <a:rPr lang="en-US" altLang="zh-CN" sz="800" dirty="0">
                <a:solidFill>
                  <a:schemeClr val="bg1"/>
                </a:solidFill>
              </a:rPr>
              <a:t>PMT</a:t>
            </a:r>
            <a:endParaRPr lang="zh-CN" altLang="en-US" sz="800" dirty="0">
              <a:solidFill>
                <a:schemeClr val="bg1"/>
              </a:solidFill>
            </a:endParaRPr>
          </a:p>
        </p:txBody>
      </p:sp>
      <p:sp>
        <p:nvSpPr>
          <p:cNvPr id="60" name="文本框 59">
            <a:extLst>
              <a:ext uri="{FF2B5EF4-FFF2-40B4-BE49-F238E27FC236}">
                <a16:creationId xmlns:a16="http://schemas.microsoft.com/office/drawing/2014/main" id="{F870AC35-3413-6146-926F-E2F0667AAF20}"/>
              </a:ext>
            </a:extLst>
          </p:cNvPr>
          <p:cNvSpPr txBox="1"/>
          <p:nvPr/>
        </p:nvSpPr>
        <p:spPr>
          <a:xfrm>
            <a:off x="1586051" y="3772369"/>
            <a:ext cx="1184624" cy="246221"/>
          </a:xfrm>
          <a:prstGeom prst="rect">
            <a:avLst/>
          </a:prstGeom>
          <a:noFill/>
        </p:spPr>
        <p:txBody>
          <a:bodyPr wrap="square" rtlCol="0">
            <a:spAutoFit/>
          </a:bodyPr>
          <a:lstStyle/>
          <a:p>
            <a:r>
              <a:rPr lang="en-US" altLang="zh-CN" sz="1000" dirty="0"/>
              <a:t>SOURCE</a:t>
            </a:r>
            <a:endParaRPr lang="zh-CN" altLang="en-US" sz="1000" dirty="0"/>
          </a:p>
        </p:txBody>
      </p:sp>
      <p:cxnSp>
        <p:nvCxnSpPr>
          <p:cNvPr id="62" name="直接箭头连接符 90">
            <a:extLst>
              <a:ext uri="{FF2B5EF4-FFF2-40B4-BE49-F238E27FC236}">
                <a16:creationId xmlns:a16="http://schemas.microsoft.com/office/drawing/2014/main" id="{B946DE77-5298-D74E-A497-A67470A6F94B}"/>
              </a:ext>
            </a:extLst>
          </p:cNvPr>
          <p:cNvCxnSpPr>
            <a:cxnSpLocks/>
          </p:cNvCxnSpPr>
          <p:nvPr/>
        </p:nvCxnSpPr>
        <p:spPr>
          <a:xfrm flipH="1" flipV="1">
            <a:off x="1352619" y="3748092"/>
            <a:ext cx="199992" cy="312632"/>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90">
            <a:extLst>
              <a:ext uri="{FF2B5EF4-FFF2-40B4-BE49-F238E27FC236}">
                <a16:creationId xmlns:a16="http://schemas.microsoft.com/office/drawing/2014/main" id="{46EDC665-AEFB-9A42-9BB9-55EC98AACCB0}"/>
              </a:ext>
            </a:extLst>
          </p:cNvPr>
          <p:cNvCxnSpPr>
            <a:cxnSpLocks/>
          </p:cNvCxnSpPr>
          <p:nvPr/>
        </p:nvCxnSpPr>
        <p:spPr>
          <a:xfrm rot="3600000" flipH="1" flipV="1">
            <a:off x="1350934" y="3738547"/>
            <a:ext cx="199992" cy="312632"/>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90">
            <a:extLst>
              <a:ext uri="{FF2B5EF4-FFF2-40B4-BE49-F238E27FC236}">
                <a16:creationId xmlns:a16="http://schemas.microsoft.com/office/drawing/2014/main" id="{BBF35702-B5DC-B64D-9AA1-CED08F6E0B49}"/>
              </a:ext>
            </a:extLst>
          </p:cNvPr>
          <p:cNvCxnSpPr>
            <a:cxnSpLocks/>
          </p:cNvCxnSpPr>
          <p:nvPr/>
        </p:nvCxnSpPr>
        <p:spPr>
          <a:xfrm rot="7200000" flipH="1" flipV="1">
            <a:off x="1351871" y="3749280"/>
            <a:ext cx="199992" cy="312632"/>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探测效率的角度依赖</a:t>
            </a:r>
          </a:p>
        </p:txBody>
      </p:sp>
    </p:spTree>
    <p:extLst>
      <p:ext uri="{BB962C8B-B14F-4D97-AF65-F5344CB8AC3E}">
        <p14:creationId xmlns:p14="http://schemas.microsoft.com/office/powerpoint/2010/main" val="1978043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48EAF08-C9CF-4CF5-9009-C9726889E0F1}"/>
              </a:ext>
            </a:extLst>
          </p:cNvPr>
          <p:cNvSpPr>
            <a:spLocks noGrp="1"/>
          </p:cNvSpPr>
          <p:nvPr>
            <p:ph type="sldNum" sz="quarter" idx="12"/>
          </p:nvPr>
        </p:nvSpPr>
        <p:spPr/>
        <p:txBody>
          <a:bodyPr/>
          <a:lstStyle/>
          <a:p>
            <a:fld id="{8245A5F4-6044-49C1-B23B-0D7435FEC950}" type="slidenum">
              <a:rPr lang="zh-CN" altLang="en-US" smtClean="0"/>
              <a:pPr/>
              <a:t>16</a:t>
            </a:fld>
            <a:endParaRPr lang="zh-CN" altLang="en-US" dirty="0"/>
          </a:p>
        </p:txBody>
      </p:sp>
      <p:sp>
        <p:nvSpPr>
          <p:cNvPr id="3" name="标题 2">
            <a:extLst>
              <a:ext uri="{FF2B5EF4-FFF2-40B4-BE49-F238E27FC236}">
                <a16:creationId xmlns:a16="http://schemas.microsoft.com/office/drawing/2014/main" id="{1B523F09-49E8-448E-B9AD-92B62D392808}"/>
              </a:ext>
            </a:extLst>
          </p:cNvPr>
          <p:cNvSpPr>
            <a:spLocks noGrp="1"/>
          </p:cNvSpPr>
          <p:nvPr>
            <p:ph type="title"/>
          </p:nvPr>
        </p:nvSpPr>
        <p:spPr/>
        <p:txBody>
          <a:bodyPr/>
          <a:lstStyle/>
          <a:p>
            <a:r>
              <a:rPr lang="zh-CN" altLang="en-US" dirty="0"/>
              <a:t>探测器性能的对比</a:t>
            </a:r>
          </a:p>
        </p:txBody>
      </p:sp>
      <p:sp>
        <p:nvSpPr>
          <p:cNvPr id="4" name="矩形 3"/>
          <p:cNvSpPr/>
          <p:nvPr/>
        </p:nvSpPr>
        <p:spPr>
          <a:xfrm>
            <a:off x="272515" y="1161616"/>
            <a:ext cx="4234151" cy="369332"/>
          </a:xfrm>
          <a:prstGeom prst="rect">
            <a:avLst/>
          </a:prstGeom>
        </p:spPr>
        <p:txBody>
          <a:bodyPr wrap="square">
            <a:spAutoFit/>
          </a:bodyPr>
          <a:lstStyle/>
          <a:p>
            <a:r>
              <a:rPr lang="en-US" altLang="zh-CN" dirty="0">
                <a:latin typeface="宋体" panose="02010600030101010101" pitchFamily="2" charset="-122"/>
                <a:ea typeface="宋体" panose="02010600030101010101" pitchFamily="2" charset="-122"/>
              </a:rPr>
              <a:t>      </a:t>
            </a:r>
            <a:endParaRPr lang="en-US" altLang="zh-CN" dirty="0"/>
          </a:p>
        </p:txBody>
      </p:sp>
      <p:sp>
        <p:nvSpPr>
          <p:cNvPr id="5" name="AutoShape 2">
            <a:extLst>
              <a:ext uri="{FF2B5EF4-FFF2-40B4-BE49-F238E27FC236}">
                <a16:creationId xmlns:a16="http://schemas.microsoft.com/office/drawing/2014/main" id="{5904C7C0-C8D7-4E47-99D1-F2517BC80BFF}"/>
              </a:ext>
            </a:extLst>
          </p:cNvPr>
          <p:cNvSpPr>
            <a:spLocks noChangeAspect="1" noChangeArrowheads="1"/>
          </p:cNvSpPr>
          <p:nvPr/>
        </p:nvSpPr>
        <p:spPr bwMode="auto">
          <a:xfrm>
            <a:off x="2190750" y="1743075"/>
            <a:ext cx="4762500" cy="3371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AutoShape 4" descr="Strategies for Developing Your Ability to Make Wise Judgments - Discernment: Sharpening Your Discernment: The Key to Wise Judgment">
            <a:extLst>
              <a:ext uri="{FF2B5EF4-FFF2-40B4-BE49-F238E27FC236}">
                <a16:creationId xmlns:a16="http://schemas.microsoft.com/office/drawing/2014/main" id="{94E435E3-85E1-4AFD-B7A8-A0CE8F65B9CE}"/>
              </a:ext>
            </a:extLst>
          </p:cNvPr>
          <p:cNvSpPr>
            <a:spLocks noChangeAspect="1" noChangeArrowheads="1"/>
          </p:cNvSpPr>
          <p:nvPr/>
        </p:nvSpPr>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8" name="图片 7">
            <a:extLst>
              <a:ext uri="{FF2B5EF4-FFF2-40B4-BE49-F238E27FC236}">
                <a16:creationId xmlns:a16="http://schemas.microsoft.com/office/drawing/2014/main" id="{6276312E-91F5-490B-A5E2-143147617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sp>
        <p:nvSpPr>
          <p:cNvPr id="13" name="文本框 12">
            <a:extLst>
              <a:ext uri="{FF2B5EF4-FFF2-40B4-BE49-F238E27FC236}">
                <a16:creationId xmlns:a16="http://schemas.microsoft.com/office/drawing/2014/main" id="{CF2B3274-BCA4-4893-917F-59047FC9C9B9}"/>
              </a:ext>
            </a:extLst>
          </p:cNvPr>
          <p:cNvSpPr txBox="1"/>
          <p:nvPr/>
        </p:nvSpPr>
        <p:spPr>
          <a:xfrm>
            <a:off x="482400" y="1015200"/>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中子能量</a:t>
            </a:r>
          </a:p>
        </p:txBody>
      </p:sp>
      <p:sp>
        <p:nvSpPr>
          <p:cNvPr id="14" name="文本框 13">
            <a:extLst>
              <a:ext uri="{FF2B5EF4-FFF2-40B4-BE49-F238E27FC236}">
                <a16:creationId xmlns:a16="http://schemas.microsoft.com/office/drawing/2014/main" id="{BF8AD557-952C-4BE8-B9E9-965688546B13}"/>
              </a:ext>
            </a:extLst>
          </p:cNvPr>
          <p:cNvSpPr txBox="1"/>
          <p:nvPr/>
        </p:nvSpPr>
        <p:spPr>
          <a:xfrm>
            <a:off x="4838400" y="1015200"/>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出射中子角度</a:t>
            </a:r>
          </a:p>
        </p:txBody>
      </p:sp>
      <p:pic>
        <p:nvPicPr>
          <p:cNvPr id="7" name="图片 6">
            <a:extLst>
              <a:ext uri="{FF2B5EF4-FFF2-40B4-BE49-F238E27FC236}">
                <a16:creationId xmlns:a16="http://schemas.microsoft.com/office/drawing/2014/main" id="{9793D645-99A3-4094-8747-D44926634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63" y="1408880"/>
            <a:ext cx="3911526" cy="3259604"/>
          </a:xfrm>
          <a:prstGeom prst="rect">
            <a:avLst/>
          </a:prstGeom>
        </p:spPr>
      </p:pic>
      <p:pic>
        <p:nvPicPr>
          <p:cNvPr id="11" name="图片 10">
            <a:extLst>
              <a:ext uri="{FF2B5EF4-FFF2-40B4-BE49-F238E27FC236}">
                <a16:creationId xmlns:a16="http://schemas.microsoft.com/office/drawing/2014/main" id="{032D00F4-A319-47FF-9F09-2A3D1469D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8996" y="1530948"/>
            <a:ext cx="3765044" cy="3137536"/>
          </a:xfrm>
          <a:prstGeom prst="rect">
            <a:avLst/>
          </a:prstGeom>
        </p:spPr>
      </p:pic>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7B462178-D234-B548-97B3-7DB910E3E582}"/>
                  </a:ext>
                </a:extLst>
              </p:cNvPr>
              <p:cNvSpPr txBox="1"/>
              <p:nvPr/>
            </p:nvSpPr>
            <p:spPr>
              <a:xfrm>
                <a:off x="562028" y="4957720"/>
                <a:ext cx="7882037" cy="1477328"/>
              </a:xfrm>
              <a:prstGeom prst="rect">
                <a:avLst/>
              </a:prstGeom>
              <a:noFill/>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 </a:t>
                </a:r>
                <a:r>
                  <a:rPr lang="zh-CN" altLang="en-US" b="0" i="0" dirty="0">
                    <a:effectLst/>
                    <a:latin typeface="Times New Roman" panose="02020603050405020304" pitchFamily="18" charset="0"/>
                    <a:cs typeface="Times New Roman" panose="02020603050405020304" pitchFamily="18" charset="0"/>
                  </a:rPr>
                  <a:t>“</a:t>
                </a:r>
                <a:r>
                  <a:rPr lang="en-US" altLang="zh-CN" b="0" i="0" dirty="0">
                    <a:effectLst/>
                    <a:latin typeface="Times New Roman" panose="02020603050405020304" pitchFamily="18" charset="0"/>
                    <a:cs typeface="Times New Roman" panose="02020603050405020304" pitchFamily="18" charset="0"/>
                  </a:rPr>
                  <a:t>CF</a:t>
                </a:r>
                <a:r>
                  <a:rPr lang="en-US" altLang="zh-CN" b="0" i="0" baseline="-25000" dirty="0">
                    <a:effectLst/>
                    <a:latin typeface="Times New Roman" panose="02020603050405020304" pitchFamily="18" charset="0"/>
                    <a:cs typeface="Times New Roman" panose="02020603050405020304" pitchFamily="18" charset="0"/>
                  </a:rPr>
                  <a:t>4</a:t>
                </a:r>
                <a:r>
                  <a:rPr lang="en-US" altLang="zh-CN" b="0" i="0" dirty="0">
                    <a:effectLst/>
                    <a:latin typeface="Times New Roman" panose="02020603050405020304" pitchFamily="18" charset="0"/>
                    <a:cs typeface="Times New Roman" panose="02020603050405020304" pitchFamily="18" charset="0"/>
                  </a:rPr>
                  <a:t>+</a:t>
                </a:r>
                <a:r>
                  <a:rPr lang="en-US" altLang="zh-CN" b="0" i="0" baseline="30000" dirty="0">
                    <a:effectLst/>
                    <a:latin typeface="Times New Roman" panose="02020603050405020304" pitchFamily="18" charset="0"/>
                    <a:cs typeface="Times New Roman" panose="02020603050405020304" pitchFamily="18" charset="0"/>
                  </a:rPr>
                  <a:t>3</a:t>
                </a:r>
                <a:r>
                  <a:rPr lang="en-US" altLang="zh-CN" b="0" i="0" dirty="0">
                    <a:effectLst/>
                    <a:latin typeface="Times New Roman" panose="02020603050405020304" pitchFamily="18" charset="0"/>
                    <a:cs typeface="Times New Roman" panose="02020603050405020304" pitchFamily="18" charset="0"/>
                  </a:rPr>
                  <a:t>He</a:t>
                </a:r>
                <a:r>
                  <a:rPr lang="zh-CN" altLang="en-US" b="0" i="0" dirty="0">
                    <a:effectLst/>
                    <a:latin typeface="Times New Roman" panose="02020603050405020304" pitchFamily="18" charset="0"/>
                    <a:cs typeface="Times New Roman" panose="02020603050405020304" pitchFamily="18" charset="0"/>
                  </a:rPr>
                  <a:t>”气体闪烁探测器</a:t>
                </a:r>
                <a:r>
                  <a:rPr lang="en-US" altLang="zh-CN" b="0" i="0" dirty="0">
                    <a:effectLst/>
                    <a:latin typeface="Times New Roman" panose="02020603050405020304" pitchFamily="18" charset="0"/>
                    <a:cs typeface="Times New Roman" panose="02020603050405020304" pitchFamily="18" charset="0"/>
                  </a:rPr>
                  <a:t>(6</a:t>
                </a:r>
                <a:r>
                  <a:rPr lang="zh-CN" altLang="en-US" b="0" i="0" dirty="0">
                    <a:effectLst/>
                    <a:latin typeface="Times New Roman" panose="02020603050405020304" pitchFamily="18" charset="0"/>
                    <a:cs typeface="Times New Roman" panose="02020603050405020304" pitchFamily="18" charset="0"/>
                  </a:rPr>
                  <a:t> </a:t>
                </a:r>
                <a:r>
                  <a:rPr lang="en-US" altLang="zh-CN" b="0" i="0" dirty="0">
                    <a:effectLst/>
                    <a:latin typeface="Times New Roman" panose="02020603050405020304" pitchFamily="18" charset="0"/>
                    <a:cs typeface="Times New Roman" panose="02020603050405020304" pitchFamily="18" charset="0"/>
                  </a:rPr>
                  <a:t>cm </a:t>
                </a:r>
                <a:r>
                  <a:rPr lang="en-US" altLang="zh-CN" b="0" i="0" baseline="30000" dirty="0">
                    <a:effectLst/>
                    <a:latin typeface="Times New Roman" panose="02020603050405020304" pitchFamily="18" charset="0"/>
                    <a:cs typeface="Times New Roman" panose="02020603050405020304" pitchFamily="18" charset="0"/>
                  </a:rPr>
                  <a:t>11</a:t>
                </a:r>
                <a:r>
                  <a:rPr lang="en-US" altLang="zh-CN" b="0" i="0" dirty="0">
                    <a:effectLst/>
                    <a:latin typeface="Times New Roman" panose="02020603050405020304" pitchFamily="18" charset="0"/>
                    <a:cs typeface="Times New Roman" panose="02020603050405020304" pitchFamily="18" charset="0"/>
                  </a:rPr>
                  <a:t>B+0.2 cm</a:t>
                </a:r>
                <a:r>
                  <a:rPr lang="zh-CN" altLang="en-US" b="0" i="0" dirty="0">
                    <a:effectLst/>
                    <a:latin typeface="Times New Roman" panose="02020603050405020304" pitchFamily="18" charset="0"/>
                    <a:cs typeface="Times New Roman" panose="02020603050405020304" pitchFamily="18" charset="0"/>
                  </a:rPr>
                  <a:t> </a:t>
                </a:r>
                <a:r>
                  <a:rPr lang="en-US" altLang="zh-CN" b="0" i="0" dirty="0">
                    <a:effectLst/>
                    <a:latin typeface="Times New Roman" panose="02020603050405020304" pitchFamily="18" charset="0"/>
                    <a:cs typeface="Times New Roman" panose="02020603050405020304" pitchFamily="18" charset="0"/>
                  </a:rPr>
                  <a:t>Be+70</a:t>
                </a:r>
                <a:r>
                  <a:rPr lang="zh-CN" altLang="en-US" b="0" i="0" dirty="0">
                    <a:effectLst/>
                    <a:latin typeface="Times New Roman" panose="02020603050405020304" pitchFamily="18" charset="0"/>
                    <a:cs typeface="Times New Roman" panose="02020603050405020304" pitchFamily="18" charset="0"/>
                  </a:rPr>
                  <a:t> </a:t>
                </a:r>
                <a:r>
                  <a:rPr lang="en-US" altLang="zh-CN" b="0" i="0" dirty="0">
                    <a:effectLst/>
                    <a:latin typeface="Times New Roman" panose="02020603050405020304" pitchFamily="18" charset="0"/>
                    <a:cs typeface="Times New Roman" panose="02020603050405020304" pitchFamily="18" charset="0"/>
                  </a:rPr>
                  <a:t>cm+2.8</a:t>
                </a:r>
                <a:r>
                  <a:rPr lang="zh-CN" altLang="en-US" b="0" i="0" dirty="0">
                    <a:effectLst/>
                    <a:latin typeface="Times New Roman" panose="02020603050405020304" pitchFamily="18" charset="0"/>
                    <a:cs typeface="Times New Roman" panose="02020603050405020304" pitchFamily="18" charset="0"/>
                  </a:rPr>
                  <a:t> </a:t>
                </a:r>
                <a:r>
                  <a:rPr lang="en-US" altLang="zh-CN" b="0" i="0" dirty="0">
                    <a:effectLst/>
                    <a:latin typeface="Times New Roman" panose="02020603050405020304" pitchFamily="18" charset="0"/>
                    <a:cs typeface="Times New Roman" panose="02020603050405020304" pitchFamily="18" charset="0"/>
                  </a:rPr>
                  <a:t>cm</a:t>
                </a:r>
                <a:r>
                  <a:rPr lang="zh-CN" altLang="en-US" b="0" i="0" dirty="0">
                    <a:effectLst/>
                    <a:latin typeface="Times New Roman" panose="02020603050405020304" pitchFamily="18" charset="0"/>
                    <a:cs typeface="Times New Roman" panose="02020603050405020304" pitchFamily="18" charset="0"/>
                  </a:rPr>
                  <a:t> </a:t>
                </a:r>
                <a:r>
                  <a:rPr lang="en-US" altLang="zh-CN" b="0" i="0" baseline="30000" dirty="0">
                    <a:effectLst/>
                    <a:latin typeface="Times New Roman" panose="02020603050405020304" pitchFamily="18" charset="0"/>
                    <a:cs typeface="Times New Roman" panose="02020603050405020304" pitchFamily="18" charset="0"/>
                  </a:rPr>
                  <a:t>3</a:t>
                </a:r>
                <a:r>
                  <a:rPr lang="en-US" altLang="zh-CN" b="0" i="0" dirty="0">
                    <a:effectLst/>
                    <a:latin typeface="Times New Roman" panose="02020603050405020304" pitchFamily="18" charset="0"/>
                    <a:cs typeface="Times New Roman" panose="02020603050405020304" pitchFamily="18" charset="0"/>
                  </a:rPr>
                  <a:t>He)</a:t>
                </a:r>
                <a:r>
                  <a:rPr lang="zh-CN" altLang="en-US" b="0" i="0" dirty="0">
                    <a:effectLst/>
                    <a:latin typeface="Times New Roman" panose="02020603050405020304" pitchFamily="18" charset="0"/>
                    <a:cs typeface="Times New Roman" panose="02020603050405020304" pitchFamily="18" charset="0"/>
                  </a:rPr>
                  <a:t>在关心能区</a:t>
                </a:r>
                <a:r>
                  <a:rPr lang="en-US" altLang="zh-CN" b="0" i="0" dirty="0">
                    <a:effectLst/>
                    <a:latin typeface="Times New Roman" panose="02020603050405020304" pitchFamily="18" charset="0"/>
                    <a:cs typeface="Times New Roman" panose="02020603050405020304" pitchFamily="18" charset="0"/>
                  </a:rPr>
                  <a:t>[0.01, 10]</a:t>
                </a:r>
                <a:r>
                  <a:rPr lang="zh-CN" altLang="en-US" b="0" i="0" dirty="0">
                    <a:effectLst/>
                    <a:latin typeface="Times New Roman" panose="02020603050405020304" pitchFamily="18" charset="0"/>
                    <a:cs typeface="Times New Roman" panose="02020603050405020304" pitchFamily="18" charset="0"/>
                  </a:rPr>
                  <a:t> </a:t>
                </a:r>
                <a:r>
                  <a:rPr lang="en-US" altLang="zh-CN" b="0" i="0" dirty="0">
                    <a:effectLst/>
                    <a:latin typeface="Times New Roman" panose="02020603050405020304" pitchFamily="18" charset="0"/>
                    <a:cs typeface="Times New Roman" panose="02020603050405020304" pitchFamily="18" charset="0"/>
                  </a:rPr>
                  <a:t>MeV</a:t>
                </a:r>
                <a:r>
                  <a:rPr lang="zh-CN" altLang="en-US" b="0" i="0" dirty="0">
                    <a:effectLst/>
                    <a:latin typeface="Times New Roman" panose="02020603050405020304" pitchFamily="18" charset="0"/>
                    <a:cs typeface="Times New Roman" panose="02020603050405020304" pitchFamily="18" charset="0"/>
                  </a:rPr>
                  <a:t>具有更好的平坦度</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~1.02</m:t>
                    </m:r>
                    <m:r>
                      <a:rPr lang="en-US" altLang="zh-CN" b="0" i="1" smtClean="0">
                        <a:latin typeface="Cambria Math" panose="02040503050406030204" pitchFamily="18" charset="0"/>
                        <a:cs typeface="Times New Roman" panose="02020603050405020304" pitchFamily="18" charset="0"/>
                      </a:rPr>
                      <m:t> </m:t>
                    </m:r>
                  </m:oMath>
                </a14:m>
                <a:r>
                  <a:rPr lang="zh-CN" altLang="en-US" b="0" i="0" dirty="0">
                    <a:effectLst/>
                    <a:latin typeface="Times New Roman" panose="02020603050405020304" pitchFamily="18" charset="0"/>
                    <a:cs typeface="Times New Roman" panose="02020603050405020304" pitchFamily="18" charset="0"/>
                  </a:rPr>
                  <a:t>，探测效率可高达</a:t>
                </a:r>
                <a:r>
                  <a:rPr lang="en-US" altLang="zh-CN" b="0" i="0" dirty="0">
                    <a:effectLst/>
                    <a:latin typeface="Times New Roman" panose="02020603050405020304" pitchFamily="18" charset="0"/>
                    <a:cs typeface="Times New Roman" panose="02020603050405020304" pitchFamily="18" charset="0"/>
                  </a:rPr>
                  <a:t>75%</a:t>
                </a:r>
                <a:r>
                  <a:rPr lang="zh-CN" altLang="en-US" b="0" i="0" dirty="0">
                    <a:effectLst/>
                    <a:latin typeface="Times New Roman" panose="02020603050405020304" pitchFamily="18" charset="0"/>
                    <a:cs typeface="Times New Roman" panose="02020603050405020304" pitchFamily="18" charset="0"/>
                  </a:rPr>
                  <a:t>。</a:t>
                </a:r>
                <a:endParaRPr lang="en-US" altLang="zh-CN" b="0" i="0" dirty="0">
                  <a:effectLst/>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b="0" i="0" dirty="0">
                    <a:effectLst/>
                    <a:latin typeface="Times New Roman" panose="02020603050405020304" pitchFamily="18" charset="0"/>
                    <a:cs typeface="Times New Roman" panose="02020603050405020304" pitchFamily="18" charset="0"/>
                  </a:rPr>
                  <a:t>• </a:t>
                </a:r>
                <a:r>
                  <a:rPr lang="zh-CN" altLang="en-US" b="0" i="0" dirty="0">
                    <a:effectLst/>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CF</a:t>
                </a:r>
                <a:r>
                  <a:rPr lang="en-US" altLang="zh-CN" baseline="-25000" dirty="0">
                    <a:latin typeface="Times New Roman" panose="02020603050405020304" pitchFamily="18" charset="0"/>
                    <a:cs typeface="Times New Roman" panose="02020603050405020304" pitchFamily="18" charset="0"/>
                  </a:rPr>
                  <a:t>4</a:t>
                </a:r>
                <a:r>
                  <a:rPr lang="en-US" altLang="zh-CN" dirty="0">
                    <a:latin typeface="Times New Roman" panose="02020603050405020304" pitchFamily="18" charset="0"/>
                    <a:cs typeface="Times New Roman" panose="02020603050405020304" pitchFamily="18" charset="0"/>
                  </a:rPr>
                  <a:t>+</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He</a:t>
                </a:r>
                <a:r>
                  <a:rPr lang="zh-CN" altLang="en-US" b="0" i="0" dirty="0">
                    <a:effectLst/>
                    <a:latin typeface="Times New Roman" panose="02020603050405020304" pitchFamily="18" charset="0"/>
                    <a:cs typeface="Times New Roman" panose="02020603050405020304" pitchFamily="18" charset="0"/>
                  </a:rPr>
                  <a:t>”气体闪烁探测器对出射中子的角度不敏感，相较</a:t>
                </a:r>
                <a:r>
                  <a:rPr lang="en-US" altLang="zh-CN" b="0" i="0" dirty="0" err="1">
                    <a:effectLst/>
                    <a:latin typeface="Times New Roman" panose="02020603050405020304" pitchFamily="18" charset="0"/>
                    <a:cs typeface="Times New Roman" panose="02020603050405020304" pitchFamily="18" charset="0"/>
                  </a:rPr>
                  <a:t>HeBGB</a:t>
                </a:r>
                <a:r>
                  <a:rPr lang="zh-CN" altLang="en-US" b="0" i="0" dirty="0">
                    <a:effectLst/>
                    <a:latin typeface="Times New Roman" panose="02020603050405020304" pitchFamily="18" charset="0"/>
                    <a:cs typeface="Times New Roman" panose="02020603050405020304" pitchFamily="18" charset="0"/>
                  </a:rPr>
                  <a:t>探测器具有更宽的的不灵敏区间，且不灵敏区间与出射中子能量无关。</a:t>
                </a:r>
                <a:endParaRPr lang="en-US" altLang="zh-CN" b="0" i="0" dirty="0">
                  <a:effectLst/>
                  <a:latin typeface="Times New Roman" panose="02020603050405020304" pitchFamily="18" charset="0"/>
                  <a:cs typeface="Times New Roman" panose="02020603050405020304" pitchFamily="18" charset="0"/>
                </a:endParaRPr>
              </a:p>
            </p:txBody>
          </p:sp>
        </mc:Choice>
        <mc:Fallback>
          <p:sp>
            <p:nvSpPr>
              <p:cNvPr id="15" name="文本框 14">
                <a:extLst>
                  <a:ext uri="{FF2B5EF4-FFF2-40B4-BE49-F238E27FC236}">
                    <a16:creationId xmlns:a16="http://schemas.microsoft.com/office/drawing/2014/main" id="{7B462178-D234-B548-97B3-7DB910E3E582}"/>
                  </a:ext>
                </a:extLst>
              </p:cNvPr>
              <p:cNvSpPr txBox="1">
                <a:spLocks noRot="1" noChangeAspect="1" noMove="1" noResize="1" noEditPoints="1" noAdjustHandles="1" noChangeArrowheads="1" noChangeShapeType="1" noTextEdit="1"/>
              </p:cNvSpPr>
              <p:nvPr/>
            </p:nvSpPr>
            <p:spPr>
              <a:xfrm>
                <a:off x="562028" y="4957720"/>
                <a:ext cx="7882037" cy="1477328"/>
              </a:xfrm>
              <a:prstGeom prst="rect">
                <a:avLst/>
              </a:prstGeom>
              <a:blipFill>
                <a:blip r:embed="rId6"/>
                <a:stretch>
                  <a:fillRect l="-644" t="-2564" b="-5128"/>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0548DCD5-A74A-034E-A832-120C199F6D1A}"/>
              </a:ext>
            </a:extLst>
          </p:cNvPr>
          <p:cNvSpPr txBox="1"/>
          <p:nvPr/>
        </p:nvSpPr>
        <p:spPr>
          <a:xfrm>
            <a:off x="7182063" y="4622436"/>
            <a:ext cx="1625462"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[Courtesy</a:t>
            </a:r>
            <a:r>
              <a:rPr lang="zh-CN" altLang="en-US" sz="1200" b="0" i="0" dirty="0">
                <a:effectLst/>
                <a:latin typeface="Times New Roman" panose="02020603050405020304" pitchFamily="18" charset="0"/>
                <a:cs typeface="Times New Roman" panose="02020603050405020304" pitchFamily="18" charset="0"/>
              </a:rPr>
              <a:t>：景俊升</a:t>
            </a:r>
            <a:r>
              <a:rPr lang="en-US" altLang="zh-CN" sz="1200" b="0" i="0" dirty="0">
                <a:effectLst/>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12113948-6A23-714D-BE7E-0B8DBB56A9CB}"/>
              </a:ext>
            </a:extLst>
          </p:cNvPr>
          <p:cNvSpPr txBox="1"/>
          <p:nvPr/>
        </p:nvSpPr>
        <p:spPr>
          <a:xfrm>
            <a:off x="2940113" y="4628973"/>
            <a:ext cx="1625462"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[Courtesy</a:t>
            </a:r>
            <a:r>
              <a:rPr lang="zh-CN" altLang="en-US" sz="1200" b="0" i="0" dirty="0">
                <a:effectLst/>
                <a:latin typeface="Times New Roman" panose="02020603050405020304" pitchFamily="18" charset="0"/>
                <a:cs typeface="Times New Roman" panose="02020603050405020304" pitchFamily="18" charset="0"/>
              </a:rPr>
              <a:t>：景俊升</a:t>
            </a:r>
            <a:r>
              <a:rPr lang="en-US" altLang="zh-CN" sz="1200" b="0" i="0" dirty="0">
                <a:effectLst/>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1672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17</a:t>
            </a:fld>
            <a:endParaRPr lang="zh-CN" altLang="en-US" dirty="0"/>
          </a:p>
        </p:txBody>
      </p:sp>
      <mc:AlternateContent xmlns:mc="http://schemas.openxmlformats.org/markup-compatibility/2006" xmlns:a14="http://schemas.microsoft.com/office/drawing/2010/main">
        <mc:Choice Requires="a14">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探测器的改进</a:t>
                </a:r>
                <a:r>
                  <a:rPr lang="en-US" altLang="zh-CN" dirty="0"/>
                  <a:t>1-</a:t>
                </a:r>
                <a14:m>
                  <m:oMath xmlns:m="http://schemas.openxmlformats.org/officeDocument/2006/math">
                    <m:sPre>
                      <m:sPrePr>
                        <m:ctrlPr>
                          <a:rPr lang="en-US" altLang="zh-CN" sz="1600" i="1" smtClean="0">
                            <a:latin typeface="Cambria Math" panose="02040503050406030204" pitchFamily="18" charset="0"/>
                          </a:rPr>
                        </m:ctrlPr>
                      </m:sPrePr>
                      <m:sub/>
                      <m:sup>
                        <m:r>
                          <a:rPr lang="en-US" altLang="zh-CN" sz="1600" b="1" i="1" smtClean="0">
                            <a:latin typeface="Cambria Math" panose="02040503050406030204" pitchFamily="18" charset="0"/>
                          </a:rPr>
                          <m:t>𝟏𝟏</m:t>
                        </m:r>
                      </m:sup>
                      <m:e>
                        <m:r>
                          <a:rPr lang="en-US" altLang="zh-CN" sz="1600" b="1" i="1" smtClean="0">
                            <a:latin typeface="Cambria Math" panose="02040503050406030204" pitchFamily="18" charset="0"/>
                          </a:rPr>
                          <m:t>𝑩</m:t>
                        </m:r>
                      </m:e>
                    </m:sPre>
                    <m:r>
                      <a:rPr lang="en-US" altLang="zh-CN" sz="1600" i="1" smtClean="0">
                        <a:latin typeface="Cambria Math" panose="02040503050406030204" pitchFamily="18" charset="0"/>
                        <a:ea typeface="Cambria Math" panose="02040503050406030204" pitchFamily="18" charset="0"/>
                      </a:rPr>
                      <m:t>→</m:t>
                    </m:r>
                    <m:sPre>
                      <m:sPrePr>
                        <m:ctrlPr>
                          <a:rPr lang="en-US" altLang="zh-CN" sz="1600" i="1">
                            <a:latin typeface="Cambria Math" panose="02040503050406030204" pitchFamily="18" charset="0"/>
                          </a:rPr>
                        </m:ctrlPr>
                      </m:sPrePr>
                      <m:sub/>
                      <m:sup>
                        <m:r>
                          <m:rPr>
                            <m:sty m:val="p"/>
                          </m:rPr>
                          <a:rPr lang="en-US" altLang="zh-CN" sz="1600" i="1" smtClean="0">
                            <a:latin typeface="Cambria Math" panose="02040503050406030204" pitchFamily="18" charset="0"/>
                          </a:rPr>
                          <m:t>nat</m:t>
                        </m:r>
                      </m:sup>
                      <m:e>
                        <m:r>
                          <a:rPr lang="en-US" altLang="zh-CN" sz="1600" b="1" i="1" smtClean="0">
                            <a:latin typeface="Cambria Math" panose="02040503050406030204" pitchFamily="18" charset="0"/>
                          </a:rPr>
                          <m:t>𝑪</m:t>
                        </m:r>
                        <m:r>
                          <m:rPr>
                            <m:sty m:val="p"/>
                          </m:rPr>
                          <a:rPr lang="en-US" altLang="zh-CN" sz="1600" i="1">
                            <a:latin typeface="Cambria Math" panose="02040503050406030204" pitchFamily="18" charset="0"/>
                          </a:rPr>
                          <m:t>u</m:t>
                        </m:r>
                      </m:e>
                    </m:sPre>
                  </m:oMath>
                </a14:m>
                <a:endParaRPr lang="zh-CN" altLang="en-US" sz="1600" dirty="0"/>
              </a:p>
            </p:txBody>
          </p:sp>
        </mc:Choice>
        <mc:Fallback xmlns="">
          <p:sp>
            <p:nvSpPr>
              <p:cNvPr id="3" name="标题 2">
                <a:extLst>
                  <a:ext uri="{FF2B5EF4-FFF2-40B4-BE49-F238E27FC236}">
                    <a16:creationId xmlns:a16="http://schemas.microsoft.com/office/drawing/2014/main" id="{9BEC0E5C-74EF-4EE2-9E6E-C74F2084F72E}"/>
                  </a:ext>
                </a:extLst>
              </p:cNvPr>
              <p:cNvSpPr>
                <a:spLocks noGrp="1" noRot="1" noChangeAspect="1" noMove="1" noResize="1" noEditPoints="1" noAdjustHandles="1" noChangeArrowheads="1" noChangeShapeType="1" noTextEdit="1"/>
              </p:cNvSpPr>
              <p:nvPr>
                <p:ph type="title"/>
              </p:nvPr>
            </p:nvSpPr>
            <p:spPr>
              <a:blipFill>
                <a:blip r:embed="rId2"/>
                <a:stretch>
                  <a:fillRect l="-1929" t="-45714" b="-57143"/>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pic>
        <p:nvPicPr>
          <p:cNvPr id="5" name="图片 4">
            <a:extLst>
              <a:ext uri="{FF2B5EF4-FFF2-40B4-BE49-F238E27FC236}">
                <a16:creationId xmlns:a16="http://schemas.microsoft.com/office/drawing/2014/main" id="{23D27591-C06F-4236-A489-0CCC144F20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15693"/>
            <a:ext cx="4351935" cy="3626613"/>
          </a:xfrm>
          <a:prstGeom prst="rect">
            <a:avLst/>
          </a:prstGeom>
        </p:spPr>
      </p:pic>
      <p:pic>
        <p:nvPicPr>
          <p:cNvPr id="7" name="图片 6">
            <a:extLst>
              <a:ext uri="{FF2B5EF4-FFF2-40B4-BE49-F238E27FC236}">
                <a16:creationId xmlns:a16="http://schemas.microsoft.com/office/drawing/2014/main" id="{3A064175-E350-0B4E-A834-08B0CE760B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8378" y="1275347"/>
            <a:ext cx="4836244" cy="4030203"/>
          </a:xfrm>
          <a:prstGeom prst="rect">
            <a:avLst/>
          </a:prstGeom>
        </p:spPr>
      </p:pic>
      <p:sp>
        <p:nvSpPr>
          <p:cNvPr id="9" name="文本框 8">
            <a:extLst>
              <a:ext uri="{FF2B5EF4-FFF2-40B4-BE49-F238E27FC236}">
                <a16:creationId xmlns:a16="http://schemas.microsoft.com/office/drawing/2014/main" id="{FAF541A3-B536-5349-8AF8-551D765A8691}"/>
              </a:ext>
            </a:extLst>
          </p:cNvPr>
          <p:cNvSpPr txBox="1"/>
          <p:nvPr/>
        </p:nvSpPr>
        <p:spPr>
          <a:xfrm>
            <a:off x="482732" y="1016316"/>
            <a:ext cx="3407806" cy="369332"/>
          </a:xfrm>
          <a:prstGeom prst="rect">
            <a:avLst/>
          </a:prstGeom>
          <a:noFill/>
        </p:spPr>
        <p:txBody>
          <a:bodyPr wrap="square" rtlCol="0">
            <a:spAutoFit/>
          </a:bodyPr>
          <a:lstStyle/>
          <a:p>
            <a:pPr marL="285750" indent="-285750">
              <a:buFont typeface="Wingdings" pitchFamily="2" charset="2"/>
              <a:buChar char="Ø"/>
            </a:pPr>
            <a:r>
              <a:rPr lang="en-US" altLang="zh-CN" b="1" baseline="30000"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63</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Cu </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的中子激发函数</a:t>
            </a:r>
          </a:p>
        </p:txBody>
      </p:sp>
      <p:sp>
        <p:nvSpPr>
          <p:cNvPr id="10" name="文本框 9">
            <a:extLst>
              <a:ext uri="{FF2B5EF4-FFF2-40B4-BE49-F238E27FC236}">
                <a16:creationId xmlns:a16="http://schemas.microsoft.com/office/drawing/2014/main" id="{9127142C-DF06-3346-9E0A-3C5FFE88C047}"/>
              </a:ext>
            </a:extLst>
          </p:cNvPr>
          <p:cNvSpPr txBox="1"/>
          <p:nvPr/>
        </p:nvSpPr>
        <p:spPr>
          <a:xfrm>
            <a:off x="4781110" y="1016316"/>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中子能量</a:t>
            </a:r>
          </a:p>
        </p:txBody>
      </p:sp>
      <p:sp>
        <p:nvSpPr>
          <p:cNvPr id="11" name="文本框 10">
            <a:extLst>
              <a:ext uri="{FF2B5EF4-FFF2-40B4-BE49-F238E27FC236}">
                <a16:creationId xmlns:a16="http://schemas.microsoft.com/office/drawing/2014/main" id="{E735B63A-D72D-4E4E-8FEE-E152E2A4AC50}"/>
              </a:ext>
            </a:extLst>
          </p:cNvPr>
          <p:cNvSpPr txBox="1"/>
          <p:nvPr/>
        </p:nvSpPr>
        <p:spPr>
          <a:xfrm>
            <a:off x="482732" y="5535595"/>
            <a:ext cx="8018331" cy="646331"/>
          </a:xfrm>
          <a:prstGeom prst="rect">
            <a:avLst/>
          </a:prstGeom>
          <a:noFill/>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将</a:t>
            </a:r>
            <a:r>
              <a:rPr lang="en-US" altLang="zh-CN" dirty="0">
                <a:latin typeface="Times New Roman" panose="02020603050405020304" pitchFamily="18" charset="0"/>
                <a:cs typeface="Times New Roman" panose="02020603050405020304" pitchFamily="18" charset="0"/>
              </a:rPr>
              <a:t>6</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cm</a:t>
            </a:r>
            <a:r>
              <a:rPr lang="zh-CN" altLang="en-US" dirty="0">
                <a:latin typeface="Times New Roman" panose="02020603050405020304" pitchFamily="18" charset="0"/>
                <a:cs typeface="Times New Roman" panose="02020603050405020304" pitchFamily="18" charset="0"/>
              </a:rPr>
              <a:t>的</a:t>
            </a:r>
            <a:r>
              <a:rPr lang="en-US" altLang="zh-CN" baseline="30000" dirty="0">
                <a:latin typeface="Times New Roman" panose="02020603050405020304" pitchFamily="18" charset="0"/>
                <a:cs typeface="Times New Roman" panose="02020603050405020304" pitchFamily="18" charset="0"/>
              </a:rPr>
              <a:t>11</a:t>
            </a:r>
            <a:r>
              <a:rPr lang="en-US" altLang="zh-CN" dirty="0">
                <a:latin typeface="Times New Roman" panose="02020603050405020304" pitchFamily="18" charset="0"/>
                <a:cs typeface="Times New Roman" panose="02020603050405020304" pitchFamily="18" charset="0"/>
              </a:rPr>
              <a:t>B</a:t>
            </a:r>
            <a:r>
              <a:rPr lang="zh-CN" altLang="en-US" dirty="0">
                <a:latin typeface="Times New Roman" panose="02020603050405020304" pitchFamily="18" charset="0"/>
                <a:cs typeface="Times New Roman" panose="02020603050405020304" pitchFamily="18" charset="0"/>
              </a:rPr>
              <a:t>替换为</a:t>
            </a:r>
            <a:r>
              <a:rPr lang="en-US" altLang="zh-CN" dirty="0">
                <a:latin typeface="Times New Roman" panose="02020603050405020304" pitchFamily="18" charset="0"/>
                <a:cs typeface="Times New Roman" panose="02020603050405020304" pitchFamily="18" charset="0"/>
              </a:rPr>
              <a:t>10</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cm</a:t>
            </a:r>
            <a:r>
              <a:rPr lang="zh-CN" altLang="en-US" dirty="0">
                <a:latin typeface="Times New Roman" panose="02020603050405020304" pitchFamily="18" charset="0"/>
                <a:cs typeface="Times New Roman" panose="02020603050405020304" pitchFamily="18" charset="0"/>
              </a:rPr>
              <a:t>的</a:t>
            </a:r>
            <a:r>
              <a:rPr lang="en-US" altLang="zh-CN" baseline="30000" dirty="0" err="1">
                <a:latin typeface="Times New Roman" panose="02020603050405020304" pitchFamily="18" charset="0"/>
                <a:cs typeface="Times New Roman" panose="02020603050405020304" pitchFamily="18" charset="0"/>
              </a:rPr>
              <a:t>nat</a:t>
            </a:r>
            <a:r>
              <a:rPr lang="en-US" altLang="zh-CN" dirty="0" err="1">
                <a:latin typeface="Times New Roman" panose="02020603050405020304" pitchFamily="18" charset="0"/>
                <a:cs typeface="Times New Roman" panose="02020603050405020304" pitchFamily="18" charset="0"/>
              </a:rPr>
              <a:t>Cu</a:t>
            </a:r>
            <a:r>
              <a:rPr lang="zh-CN" altLang="en-US" dirty="0">
                <a:latin typeface="Times New Roman" panose="02020603050405020304" pitchFamily="18" charset="0"/>
                <a:cs typeface="Times New Roman" panose="02020603050405020304" pitchFamily="18" charset="0"/>
              </a:rPr>
              <a:t>后，探测效率将至</a:t>
            </a:r>
            <a:r>
              <a:rPr lang="en-US" altLang="zh-CN" dirty="0">
                <a:latin typeface="Times New Roman" panose="02020603050405020304" pitchFamily="18" charset="0"/>
                <a:cs typeface="Times New Roman" panose="02020603050405020304" pitchFamily="18" charset="0"/>
              </a:rPr>
              <a:t>50%</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1 MeV</a:t>
            </a:r>
            <a:r>
              <a:rPr lang="zh-CN" altLang="en-US" dirty="0">
                <a:latin typeface="Times New Roman" panose="02020603050405020304" pitchFamily="18" charset="0"/>
                <a:cs typeface="Times New Roman" panose="02020603050405020304" pitchFamily="18" charset="0"/>
              </a:rPr>
              <a:t>以下中子能区的探测效率平坦度变差，</a:t>
            </a:r>
            <a:r>
              <a:rPr lang="en-US" altLang="zh-CN" dirty="0">
                <a:latin typeface="Times New Roman" panose="02020603050405020304" pitchFamily="18" charset="0"/>
                <a:cs typeface="Times New Roman" panose="02020603050405020304" pitchFamily="18" charset="0"/>
              </a:rPr>
              <a:t>1 MeV</a:t>
            </a:r>
            <a:r>
              <a:rPr lang="zh-CN" altLang="en-US" dirty="0">
                <a:latin typeface="Times New Roman" panose="02020603050405020304" pitchFamily="18" charset="0"/>
                <a:cs typeface="Times New Roman" panose="02020603050405020304" pitchFamily="18" charset="0"/>
              </a:rPr>
              <a:t>以上中子能区能保持较好的效率平坦度。</a:t>
            </a:r>
            <a:endParaRPr lang="en-US" altLang="zh-CN" b="0" i="0" dirty="0">
              <a:effectLst/>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C1A0DFAD-0CBD-3F42-9FB6-5AEA5E716EC0}"/>
              </a:ext>
            </a:extLst>
          </p:cNvPr>
          <p:cNvSpPr txBox="1"/>
          <p:nvPr/>
        </p:nvSpPr>
        <p:spPr>
          <a:xfrm>
            <a:off x="2062662" y="4962503"/>
            <a:ext cx="3310188" cy="276999"/>
          </a:xfrm>
          <a:prstGeom prst="rect">
            <a:avLst/>
          </a:prstGeom>
          <a:noFill/>
        </p:spPr>
        <p:txBody>
          <a:bodyPr wrap="square">
            <a:spAutoFit/>
          </a:bodyPr>
          <a:lstStyle/>
          <a:p>
            <a:pPr algn="ctr"/>
            <a:r>
              <a:rPr lang="en-US" altLang="zh-CN" sz="1200" b="0" dirty="0">
                <a:solidFill>
                  <a:srgbClr val="222222"/>
                </a:solidFill>
                <a:effectLst/>
                <a:latin typeface="Times New Roman" panose="02020603050405020304" pitchFamily="18" charset="0"/>
                <a:cs typeface="Times New Roman" panose="02020603050405020304" pitchFamily="18" charset="0"/>
              </a:rPr>
              <a:t>[ENDF</a:t>
            </a:r>
            <a:r>
              <a:rPr lang="en-US" altLang="zh-CN" sz="1200" dirty="0">
                <a:solidFill>
                  <a:srgbClr val="222222"/>
                </a:solidFill>
                <a:latin typeface="Times New Roman" panose="02020603050405020304" pitchFamily="18" charset="0"/>
                <a:cs typeface="Times New Roman" panose="02020603050405020304" pitchFamily="18" charset="0"/>
              </a:rPr>
              <a:t>]</a:t>
            </a:r>
            <a:endParaRPr lang="zh-CN" altLang="en-US" sz="1200" dirty="0">
              <a:solidFill>
                <a:srgbClr val="222222"/>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489BE0F4-DCA3-CE42-B414-48F1176E048B}"/>
              </a:ext>
            </a:extLst>
          </p:cNvPr>
          <p:cNvSpPr txBox="1"/>
          <p:nvPr/>
        </p:nvSpPr>
        <p:spPr>
          <a:xfrm>
            <a:off x="7509160" y="5274724"/>
            <a:ext cx="1625462"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[Courtesy</a:t>
            </a:r>
            <a:r>
              <a:rPr lang="zh-CN" altLang="en-US" sz="1200" b="0" i="0" dirty="0">
                <a:effectLst/>
                <a:latin typeface="Times New Roman" panose="02020603050405020304" pitchFamily="18" charset="0"/>
                <a:cs typeface="Times New Roman" panose="02020603050405020304" pitchFamily="18" charset="0"/>
              </a:rPr>
              <a:t>：景俊升</a:t>
            </a:r>
            <a:r>
              <a:rPr lang="en-US" altLang="zh-CN" sz="1200" b="0" i="0" dirty="0">
                <a:effectLst/>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8153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18</a:t>
            </a:fld>
            <a:endParaRPr lang="zh-CN" altLang="en-US" dirty="0"/>
          </a:p>
        </p:txBody>
      </p:sp>
      <mc:AlternateContent xmlns:mc="http://schemas.openxmlformats.org/markup-compatibility/2006" xmlns:a14="http://schemas.microsoft.com/office/drawing/2010/main">
        <mc:Choice Requires="a14">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探测器的改进</a:t>
                </a:r>
                <a:r>
                  <a:rPr lang="en-US" altLang="zh-CN" dirty="0"/>
                  <a:t>2-</a:t>
                </a:r>
                <a14:m>
                  <m:oMath xmlns:m="http://schemas.openxmlformats.org/officeDocument/2006/math">
                    <m:sPre>
                      <m:sPrePr>
                        <m:ctrlPr>
                          <a:rPr lang="en-US" altLang="zh-CN" sz="1600" i="1">
                            <a:latin typeface="Cambria Math" panose="02040503050406030204" pitchFamily="18" charset="0"/>
                          </a:rPr>
                        </m:ctrlPr>
                      </m:sPrePr>
                      <m:sub/>
                      <m:sup>
                        <m:r>
                          <a:rPr lang="en-US" altLang="zh-CN" sz="1600" i="1">
                            <a:latin typeface="Cambria Math" panose="02040503050406030204" pitchFamily="18" charset="0"/>
                          </a:rPr>
                          <m:t>𝟏𝟏</m:t>
                        </m:r>
                      </m:sup>
                      <m:e>
                        <m:r>
                          <a:rPr lang="en-US" altLang="zh-CN" sz="1600" i="1">
                            <a:latin typeface="Cambria Math" panose="02040503050406030204" pitchFamily="18" charset="0"/>
                          </a:rPr>
                          <m:t>𝑩</m:t>
                        </m:r>
                      </m:e>
                    </m:sPre>
                    <m:r>
                      <a:rPr lang="en-US" altLang="zh-CN" sz="1600" i="1">
                        <a:latin typeface="Cambria Math" panose="02040503050406030204" pitchFamily="18" charset="0"/>
                        <a:ea typeface="Cambria Math" panose="02040503050406030204" pitchFamily="18" charset="0"/>
                      </a:rPr>
                      <m:t>→</m:t>
                    </m:r>
                    <m:sPre>
                      <m:sPrePr>
                        <m:ctrlPr>
                          <a:rPr lang="en-US" altLang="zh-CN" sz="1600" i="1">
                            <a:latin typeface="Cambria Math" panose="02040503050406030204" pitchFamily="18" charset="0"/>
                          </a:rPr>
                        </m:ctrlPr>
                      </m:sPrePr>
                      <m:sub/>
                      <m:sup>
                        <m:r>
                          <m:rPr>
                            <m:sty m:val="p"/>
                          </m:rPr>
                          <a:rPr lang="en-US" altLang="zh-CN" sz="1600" i="1">
                            <a:latin typeface="Cambria Math" panose="02040503050406030204" pitchFamily="18" charset="0"/>
                          </a:rPr>
                          <m:t>nat</m:t>
                        </m:r>
                      </m:sup>
                      <m:e>
                        <m:r>
                          <a:rPr lang="en-US" altLang="zh-CN" sz="1600" i="1">
                            <a:latin typeface="Cambria Math" panose="02040503050406030204" pitchFamily="18" charset="0"/>
                          </a:rPr>
                          <m:t>𝑪</m:t>
                        </m:r>
                        <m:r>
                          <m:rPr>
                            <m:sty m:val="p"/>
                          </m:rPr>
                          <a:rPr lang="en-US" altLang="zh-CN" sz="1600" i="1">
                            <a:latin typeface="Cambria Math" panose="02040503050406030204" pitchFamily="18" charset="0"/>
                          </a:rPr>
                          <m:t>u</m:t>
                        </m:r>
                      </m:e>
                    </m:sPre>
                    <m:r>
                      <a:rPr lang="en-US" altLang="zh-CN" sz="1600" b="1" i="0" smtClean="0">
                        <a:latin typeface="Cambria Math" panose="02040503050406030204" pitchFamily="18" charset="0"/>
                      </a:rPr>
                      <m:t>+</m:t>
                    </m:r>
                    <m:r>
                      <a:rPr lang="en-US" altLang="zh-CN" sz="1600" b="1" i="0" smtClean="0">
                        <a:latin typeface="Cambria Math" panose="02040503050406030204" pitchFamily="18" charset="0"/>
                        <a:ea typeface="Cambria Math" panose="02040503050406030204" pitchFamily="18" charset="0"/>
                      </a:rPr>
                      <m:t>𝐃</m:t>
                    </m:r>
                    <m:r>
                      <a:rPr lang="en-US" altLang="zh-CN" sz="1600" b="1" i="0" baseline="-25000" smtClean="0">
                        <a:latin typeface="Cambria Math" panose="02040503050406030204" pitchFamily="18" charset="0"/>
                        <a:ea typeface="Cambria Math" panose="02040503050406030204" pitchFamily="18" charset="0"/>
                      </a:rPr>
                      <m:t>𝟐</m:t>
                    </m:r>
                    <m:r>
                      <a:rPr lang="en-US" altLang="zh-CN" sz="1600" b="1" i="0" smtClean="0">
                        <a:latin typeface="Cambria Math" panose="02040503050406030204" pitchFamily="18" charset="0"/>
                        <a:ea typeface="Cambria Math" panose="02040503050406030204" pitchFamily="18" charset="0"/>
                      </a:rPr>
                      <m:t>𝐎</m:t>
                    </m:r>
                    <m:r>
                      <a:rPr lang="en-US" altLang="zh-CN" sz="1600" i="1" smtClean="0">
                        <a:latin typeface="Cambria Math" panose="02040503050406030204" pitchFamily="18" charset="0"/>
                        <a:ea typeface="Cambria Math" panose="02040503050406030204" pitchFamily="18" charset="0"/>
                      </a:rPr>
                      <m:t>→</m:t>
                    </m:r>
                    <m:r>
                      <a:rPr lang="en-US" altLang="zh-CN" sz="1600" b="1" i="1" smtClean="0">
                        <a:latin typeface="Cambria Math" panose="02040503050406030204" pitchFamily="18" charset="0"/>
                        <a:ea typeface="Cambria Math" panose="02040503050406030204" pitchFamily="18" charset="0"/>
                      </a:rPr>
                      <m:t>𝑪</m:t>
                    </m:r>
                  </m:oMath>
                </a14:m>
                <a:endParaRPr lang="zh-CN" altLang="en-US" sz="1600" dirty="0"/>
              </a:p>
            </p:txBody>
          </p:sp>
        </mc:Choice>
        <mc:Fallback xmlns="">
          <p:sp>
            <p:nvSpPr>
              <p:cNvPr id="3" name="标题 2">
                <a:extLst>
                  <a:ext uri="{FF2B5EF4-FFF2-40B4-BE49-F238E27FC236}">
                    <a16:creationId xmlns:a16="http://schemas.microsoft.com/office/drawing/2014/main" id="{9BEC0E5C-74EF-4EE2-9E6E-C74F2084F72E}"/>
                  </a:ext>
                </a:extLst>
              </p:cNvPr>
              <p:cNvSpPr>
                <a:spLocks noGrp="1" noRot="1" noChangeAspect="1" noMove="1" noResize="1" noEditPoints="1" noAdjustHandles="1" noChangeArrowheads="1" noChangeShapeType="1" noTextEdit="1"/>
              </p:cNvSpPr>
              <p:nvPr>
                <p:ph type="title"/>
              </p:nvPr>
            </p:nvSpPr>
            <p:spPr>
              <a:blipFill>
                <a:blip r:embed="rId2"/>
                <a:stretch>
                  <a:fillRect l="-1929" t="-45714" b="-57143"/>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pic>
        <p:nvPicPr>
          <p:cNvPr id="5" name="图片 4">
            <a:extLst>
              <a:ext uri="{FF2B5EF4-FFF2-40B4-BE49-F238E27FC236}">
                <a16:creationId xmlns:a16="http://schemas.microsoft.com/office/drawing/2014/main" id="{23D27591-C06F-4236-A489-0CCC144F20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678937"/>
            <a:ext cx="4351935" cy="3626612"/>
          </a:xfrm>
          <a:prstGeom prst="rect">
            <a:avLst/>
          </a:prstGeom>
        </p:spPr>
      </p:pic>
      <p:pic>
        <p:nvPicPr>
          <p:cNvPr id="7" name="图片 6">
            <a:extLst>
              <a:ext uri="{FF2B5EF4-FFF2-40B4-BE49-F238E27FC236}">
                <a16:creationId xmlns:a16="http://schemas.microsoft.com/office/drawing/2014/main" id="{64FF2414-7E62-4A46-AF11-B799970F4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2891" y="1350214"/>
            <a:ext cx="4666808" cy="3889007"/>
          </a:xfrm>
          <a:prstGeom prst="rect">
            <a:avLst/>
          </a:prstGeom>
        </p:spPr>
      </p:pic>
      <p:sp>
        <p:nvSpPr>
          <p:cNvPr id="8" name="文本框 7">
            <a:extLst>
              <a:ext uri="{FF2B5EF4-FFF2-40B4-BE49-F238E27FC236}">
                <a16:creationId xmlns:a16="http://schemas.microsoft.com/office/drawing/2014/main" id="{B4134FF1-D473-F240-986F-183307FF6383}"/>
              </a:ext>
            </a:extLst>
          </p:cNvPr>
          <p:cNvSpPr txBox="1"/>
          <p:nvPr/>
        </p:nvSpPr>
        <p:spPr>
          <a:xfrm>
            <a:off x="482732" y="1016316"/>
            <a:ext cx="3407806" cy="369332"/>
          </a:xfrm>
          <a:prstGeom prst="rect">
            <a:avLst/>
          </a:prstGeom>
          <a:noFill/>
        </p:spPr>
        <p:txBody>
          <a:bodyPr wrap="square" rtlCol="0">
            <a:spAutoFit/>
          </a:bodyPr>
          <a:lstStyle/>
          <a:p>
            <a:pPr marL="285750" indent="-285750">
              <a:buFont typeface="Wingdings" pitchFamily="2" charset="2"/>
              <a:buChar char="Ø"/>
            </a:pP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C </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的中子激发函数</a:t>
            </a:r>
          </a:p>
        </p:txBody>
      </p:sp>
      <p:sp>
        <p:nvSpPr>
          <p:cNvPr id="9" name="文本框 8">
            <a:extLst>
              <a:ext uri="{FF2B5EF4-FFF2-40B4-BE49-F238E27FC236}">
                <a16:creationId xmlns:a16="http://schemas.microsoft.com/office/drawing/2014/main" id="{F9FF4D23-D919-8F4A-B57D-D0E62D07598D}"/>
              </a:ext>
            </a:extLst>
          </p:cNvPr>
          <p:cNvSpPr txBox="1"/>
          <p:nvPr/>
        </p:nvSpPr>
        <p:spPr>
          <a:xfrm>
            <a:off x="4781110" y="1016316"/>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中子能量</a:t>
            </a:r>
          </a:p>
        </p:txBody>
      </p:sp>
      <p:sp>
        <p:nvSpPr>
          <p:cNvPr id="10" name="文本框 9">
            <a:extLst>
              <a:ext uri="{FF2B5EF4-FFF2-40B4-BE49-F238E27FC236}">
                <a16:creationId xmlns:a16="http://schemas.microsoft.com/office/drawing/2014/main" id="{29CC5439-E8C5-C849-BC1D-55C71757E6E7}"/>
              </a:ext>
            </a:extLst>
          </p:cNvPr>
          <p:cNvSpPr txBox="1"/>
          <p:nvPr/>
        </p:nvSpPr>
        <p:spPr>
          <a:xfrm>
            <a:off x="482732" y="5391278"/>
            <a:ext cx="7882037" cy="923330"/>
          </a:xfrm>
          <a:prstGeom prst="rect">
            <a:avLst/>
          </a:prstGeom>
          <a:noFill/>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 </a:t>
            </a:r>
            <a:r>
              <a:rPr lang="zh-CN" altLang="en-US" b="0" i="0" dirty="0">
                <a:effectLst/>
                <a:latin typeface="Times New Roman" panose="02020603050405020304" pitchFamily="18" charset="0"/>
                <a:cs typeface="Times New Roman" panose="02020603050405020304" pitchFamily="18" charset="0"/>
              </a:rPr>
              <a:t>在</a:t>
            </a:r>
            <a:r>
              <a:rPr lang="en-US" altLang="zh-CN" b="0" i="0" baseline="30000" dirty="0">
                <a:effectLst/>
                <a:latin typeface="Times New Roman" panose="02020603050405020304" pitchFamily="18" charset="0"/>
                <a:cs typeface="Times New Roman" panose="02020603050405020304" pitchFamily="18" charset="0"/>
              </a:rPr>
              <a:t>11</a:t>
            </a:r>
            <a:r>
              <a:rPr lang="en-US" altLang="zh-CN" b="0" i="0" dirty="0">
                <a:effectLst/>
                <a:latin typeface="Times New Roman" panose="02020603050405020304" pitchFamily="18" charset="0"/>
                <a:cs typeface="Times New Roman" panose="02020603050405020304" pitchFamily="18" charset="0"/>
              </a:rPr>
              <a:t>B</a:t>
            </a:r>
            <a:r>
              <a:rPr lang="zh-CN" altLang="en-US" b="0" i="0" dirty="0">
                <a:effectLst/>
                <a:latin typeface="Times New Roman" panose="02020603050405020304" pitchFamily="18" charset="0"/>
                <a:cs typeface="Times New Roman" panose="02020603050405020304" pitchFamily="18" charset="0"/>
              </a:rPr>
              <a:t>替换</a:t>
            </a:r>
            <a:r>
              <a:rPr lang="en-US" altLang="zh-CN" b="0" i="0" dirty="0">
                <a:effectLst/>
                <a:latin typeface="Times New Roman" panose="02020603050405020304" pitchFamily="18" charset="0"/>
                <a:cs typeface="Times New Roman" panose="02020603050405020304" pitchFamily="18" charset="0"/>
              </a:rPr>
              <a:t>Cu</a:t>
            </a:r>
            <a:r>
              <a:rPr lang="zh-CN" altLang="en-US" b="0" i="0" dirty="0">
                <a:effectLst/>
                <a:latin typeface="Times New Roman" panose="02020603050405020304" pitchFamily="18" charset="0"/>
                <a:cs typeface="Times New Roman" panose="02020603050405020304" pitchFamily="18" charset="0"/>
              </a:rPr>
              <a:t>的基础上</a:t>
            </a:r>
            <a:r>
              <a:rPr lang="zh-CN" altLang="en-US" dirty="0">
                <a:latin typeface="Times New Roman" panose="02020603050405020304" pitchFamily="18" charset="0"/>
                <a:cs typeface="Times New Roman" panose="02020603050405020304" pitchFamily="18" charset="0"/>
              </a:rPr>
              <a:t>，应用石墨替换</a:t>
            </a:r>
            <a:r>
              <a:rPr lang="en-US" altLang="zh-CN" dirty="0">
                <a:latin typeface="Times New Roman" panose="02020603050405020304" pitchFamily="18" charset="0"/>
                <a:cs typeface="Times New Roman" panose="02020603050405020304" pitchFamily="18" charset="0"/>
              </a:rPr>
              <a:t>D</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O, </a:t>
            </a:r>
            <a:r>
              <a:rPr lang="zh-CN" altLang="en-US" dirty="0">
                <a:latin typeface="Times New Roman" panose="02020603050405020304" pitchFamily="18" charset="0"/>
                <a:cs typeface="Times New Roman" panose="02020603050405020304" pitchFamily="18" charset="0"/>
              </a:rPr>
              <a:t>探测效率再次降低，降至</a:t>
            </a:r>
            <a:r>
              <a:rPr lang="en-US" altLang="zh-CN" dirty="0">
                <a:latin typeface="Times New Roman" panose="02020603050405020304" pitchFamily="18" charset="0"/>
                <a:cs typeface="Times New Roman" panose="02020603050405020304" pitchFamily="18" charset="0"/>
              </a:rPr>
              <a:t>30%</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1 MeV</a:t>
            </a:r>
            <a:r>
              <a:rPr lang="zh-CN" altLang="en-US" dirty="0">
                <a:latin typeface="Times New Roman" panose="02020603050405020304" pitchFamily="18" charset="0"/>
                <a:cs typeface="Times New Roman" panose="02020603050405020304" pitchFamily="18" charset="0"/>
              </a:rPr>
              <a:t>以下中子能区的探测效率平坦度变差，</a:t>
            </a:r>
            <a:r>
              <a:rPr lang="en-US" altLang="zh-CN" dirty="0">
                <a:latin typeface="Times New Roman" panose="02020603050405020304" pitchFamily="18" charset="0"/>
                <a:cs typeface="Times New Roman" panose="02020603050405020304" pitchFamily="18" charset="0"/>
              </a:rPr>
              <a:t>1 MeV</a:t>
            </a:r>
            <a:r>
              <a:rPr lang="zh-CN" altLang="en-US" dirty="0">
                <a:latin typeface="Times New Roman" panose="02020603050405020304" pitchFamily="18" charset="0"/>
                <a:cs typeface="Times New Roman" panose="02020603050405020304" pitchFamily="18" charset="0"/>
              </a:rPr>
              <a:t>以上中子能区效率平坦度变差，约为</a:t>
            </a:r>
            <a:r>
              <a:rPr lang="en-US" altLang="zh-CN" dirty="0">
                <a:latin typeface="Times New Roman" panose="02020603050405020304" pitchFamily="18" charset="0"/>
                <a:cs typeface="Times New Roman" panose="02020603050405020304" pitchFamily="18" charset="0"/>
              </a:rPr>
              <a:t>1.08</a:t>
            </a:r>
            <a:r>
              <a:rPr lang="zh-CN" altLang="en-US" dirty="0">
                <a:latin typeface="Times New Roman" panose="02020603050405020304" pitchFamily="18" charset="0"/>
                <a:cs typeface="Times New Roman" panose="02020603050405020304" pitchFamily="18" charset="0"/>
              </a:rPr>
              <a:t>。</a:t>
            </a:r>
            <a:endParaRPr lang="en-US" altLang="zh-CN" b="0" i="0" dirty="0">
              <a:effectLst/>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7C81FDE4-F818-8746-8DC7-3F3D95436887}"/>
              </a:ext>
            </a:extLst>
          </p:cNvPr>
          <p:cNvSpPr txBox="1"/>
          <p:nvPr/>
        </p:nvSpPr>
        <p:spPr>
          <a:xfrm>
            <a:off x="7211660" y="5167049"/>
            <a:ext cx="1625462"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[Courtesy</a:t>
            </a:r>
            <a:r>
              <a:rPr lang="zh-CN" altLang="en-US" sz="1200" b="0" i="0" dirty="0">
                <a:effectLst/>
                <a:latin typeface="Times New Roman" panose="02020603050405020304" pitchFamily="18" charset="0"/>
                <a:cs typeface="Times New Roman" panose="02020603050405020304" pitchFamily="18" charset="0"/>
              </a:rPr>
              <a:t>：景俊升</a:t>
            </a:r>
            <a:r>
              <a:rPr lang="en-US" altLang="zh-CN" sz="1200" b="0" i="0" dirty="0">
                <a:effectLst/>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3844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19</a:t>
            </a:fld>
            <a:endParaRPr lang="zh-CN" altLang="en-US" dirty="0"/>
          </a:p>
        </p:txBody>
      </p:sp>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不同构型探测器的性能对比</a:t>
            </a:r>
          </a:p>
        </p:txBody>
      </p:sp>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pic>
        <p:nvPicPr>
          <p:cNvPr id="8" name="图片 7">
            <a:extLst>
              <a:ext uri="{FF2B5EF4-FFF2-40B4-BE49-F238E27FC236}">
                <a16:creationId xmlns:a16="http://schemas.microsoft.com/office/drawing/2014/main" id="{372AB207-3DD2-4A4E-9FDC-B90D32E616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0359" y="1384296"/>
            <a:ext cx="4345149" cy="3620958"/>
          </a:xfrm>
          <a:prstGeom prst="rect">
            <a:avLst/>
          </a:prstGeom>
        </p:spPr>
      </p:pic>
      <p:pic>
        <p:nvPicPr>
          <p:cNvPr id="7" name="图片 6">
            <a:extLst>
              <a:ext uri="{FF2B5EF4-FFF2-40B4-BE49-F238E27FC236}">
                <a16:creationId xmlns:a16="http://schemas.microsoft.com/office/drawing/2014/main" id="{D5500B9D-FF97-F549-A964-B2D00266C0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923" y="1408952"/>
            <a:ext cx="4315562" cy="3596302"/>
          </a:xfrm>
          <a:prstGeom prst="rect">
            <a:avLst/>
          </a:prstGeom>
        </p:spPr>
      </p:pic>
      <p:sp>
        <p:nvSpPr>
          <p:cNvPr id="9" name="文本框 8">
            <a:extLst>
              <a:ext uri="{FF2B5EF4-FFF2-40B4-BE49-F238E27FC236}">
                <a16:creationId xmlns:a16="http://schemas.microsoft.com/office/drawing/2014/main" id="{0F0C538D-94E4-0F4D-8992-470E46E742B6}"/>
              </a:ext>
            </a:extLst>
          </p:cNvPr>
          <p:cNvSpPr txBox="1"/>
          <p:nvPr/>
        </p:nvSpPr>
        <p:spPr>
          <a:xfrm>
            <a:off x="482732" y="1016316"/>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中子能量</a:t>
            </a:r>
          </a:p>
        </p:txBody>
      </p:sp>
      <p:sp>
        <p:nvSpPr>
          <p:cNvPr id="10" name="文本框 9">
            <a:extLst>
              <a:ext uri="{FF2B5EF4-FFF2-40B4-BE49-F238E27FC236}">
                <a16:creationId xmlns:a16="http://schemas.microsoft.com/office/drawing/2014/main" id="{60DB85C4-EB88-E649-B765-A6F2126A8F0E}"/>
              </a:ext>
            </a:extLst>
          </p:cNvPr>
          <p:cNvSpPr txBox="1"/>
          <p:nvPr/>
        </p:nvSpPr>
        <p:spPr>
          <a:xfrm>
            <a:off x="4781110" y="1016316"/>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出射中子角</a:t>
            </a:r>
          </a:p>
        </p:txBody>
      </p:sp>
      <p:sp>
        <p:nvSpPr>
          <p:cNvPr id="13" name="文本框 12">
            <a:extLst>
              <a:ext uri="{FF2B5EF4-FFF2-40B4-BE49-F238E27FC236}">
                <a16:creationId xmlns:a16="http://schemas.microsoft.com/office/drawing/2014/main" id="{B66ECD26-BE85-7846-9AC5-4D305882466E}"/>
              </a:ext>
            </a:extLst>
          </p:cNvPr>
          <p:cNvSpPr txBox="1"/>
          <p:nvPr/>
        </p:nvSpPr>
        <p:spPr>
          <a:xfrm>
            <a:off x="3527803" y="4947301"/>
            <a:ext cx="1625462"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[Courtesy</a:t>
            </a:r>
            <a:r>
              <a:rPr lang="zh-CN" altLang="en-US" sz="1200" b="0" i="0" dirty="0">
                <a:effectLst/>
                <a:latin typeface="Times New Roman" panose="02020603050405020304" pitchFamily="18" charset="0"/>
                <a:cs typeface="Times New Roman" panose="02020603050405020304" pitchFamily="18" charset="0"/>
              </a:rPr>
              <a:t>：景俊升</a:t>
            </a:r>
            <a:r>
              <a:rPr lang="en-US" altLang="zh-CN" sz="1200" b="0" i="0" dirty="0">
                <a:effectLst/>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8E5A55A9-158A-7D4D-9FB9-A8977A9A5305}"/>
              </a:ext>
            </a:extLst>
          </p:cNvPr>
          <p:cNvSpPr txBox="1"/>
          <p:nvPr/>
        </p:nvSpPr>
        <p:spPr>
          <a:xfrm>
            <a:off x="7346484" y="4947302"/>
            <a:ext cx="1625462"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[Courtesy</a:t>
            </a:r>
            <a:r>
              <a:rPr lang="zh-CN" altLang="en-US" sz="1200" b="0" i="0" dirty="0">
                <a:effectLst/>
                <a:latin typeface="Times New Roman" panose="02020603050405020304" pitchFamily="18" charset="0"/>
                <a:cs typeface="Times New Roman" panose="02020603050405020304" pitchFamily="18" charset="0"/>
              </a:rPr>
              <a:t>：景俊升</a:t>
            </a:r>
            <a:r>
              <a:rPr lang="en-US" altLang="zh-CN" sz="1200" b="0" i="0" dirty="0">
                <a:effectLst/>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graphicFrame>
            <p:nvGraphicFramePr>
              <p:cNvPr id="4" name="表格 4">
                <a:extLst>
                  <a:ext uri="{FF2B5EF4-FFF2-40B4-BE49-F238E27FC236}">
                    <a16:creationId xmlns:a16="http://schemas.microsoft.com/office/drawing/2014/main" id="{4A1539F4-1A23-6045-97BC-8EF83AA64AB6}"/>
                  </a:ext>
                </a:extLst>
              </p:cNvPr>
              <p:cNvGraphicFramePr>
                <a:graphicFrameLocks noGrp="1"/>
              </p:cNvGraphicFramePr>
              <p:nvPr>
                <p:extLst>
                  <p:ext uri="{D42A27DB-BD31-4B8C-83A1-F6EECF244321}">
                    <p14:modId xmlns:p14="http://schemas.microsoft.com/office/powerpoint/2010/main" val="1544462062"/>
                  </p:ext>
                </p:extLst>
              </p:nvPr>
            </p:nvGraphicFramePr>
            <p:xfrm>
              <a:off x="482732" y="5449048"/>
              <a:ext cx="8031680" cy="1112520"/>
            </p:xfrm>
            <a:graphic>
              <a:graphicData uri="http://schemas.openxmlformats.org/drawingml/2006/table">
                <a:tbl>
                  <a:tblPr firstRow="1" bandRow="1">
                    <a:tableStyleId>{5C22544A-7EE6-4342-B048-85BDC9FD1C3A}</a:tableStyleId>
                  </a:tblPr>
                  <a:tblGrid>
                    <a:gridCol w="2140547">
                      <a:extLst>
                        <a:ext uri="{9D8B030D-6E8A-4147-A177-3AD203B41FA5}">
                          <a16:colId xmlns:a16="http://schemas.microsoft.com/office/drawing/2014/main" val="1808398633"/>
                        </a:ext>
                      </a:extLst>
                    </a:gridCol>
                    <a:gridCol w="1072125">
                      <a:extLst>
                        <a:ext uri="{9D8B030D-6E8A-4147-A177-3AD203B41FA5}">
                          <a16:colId xmlns:a16="http://schemas.microsoft.com/office/drawing/2014/main" val="554646"/>
                        </a:ext>
                      </a:extLst>
                    </a:gridCol>
                    <a:gridCol w="1606336">
                      <a:extLst>
                        <a:ext uri="{9D8B030D-6E8A-4147-A177-3AD203B41FA5}">
                          <a16:colId xmlns:a16="http://schemas.microsoft.com/office/drawing/2014/main" val="4063665001"/>
                        </a:ext>
                      </a:extLst>
                    </a:gridCol>
                    <a:gridCol w="1606336">
                      <a:extLst>
                        <a:ext uri="{9D8B030D-6E8A-4147-A177-3AD203B41FA5}">
                          <a16:colId xmlns:a16="http://schemas.microsoft.com/office/drawing/2014/main" val="100765320"/>
                        </a:ext>
                      </a:extLst>
                    </a:gridCol>
                    <a:gridCol w="1606336">
                      <a:extLst>
                        <a:ext uri="{9D8B030D-6E8A-4147-A177-3AD203B41FA5}">
                          <a16:colId xmlns:a16="http://schemas.microsoft.com/office/drawing/2014/main" val="3853884976"/>
                        </a:ext>
                      </a:extLst>
                    </a:gridCol>
                  </a:tblGrid>
                  <a:tr h="370840">
                    <a:tc>
                      <a:txBody>
                        <a:bodyPr/>
                        <a:lstStyle/>
                        <a:p>
                          <a:pPr algn="ctr"/>
                          <a:r>
                            <a:rPr lang="zh-CN" altLang="en-US" sz="1400" dirty="0"/>
                            <a:t>探测器</a:t>
                          </a:r>
                          <a:r>
                            <a:rPr lang="en-US" altLang="zh-CN" sz="1400" dirty="0"/>
                            <a:t>/</a:t>
                          </a:r>
                          <a:r>
                            <a:rPr lang="zh-CN" altLang="en-US" sz="1400" dirty="0"/>
                            <a:t>性能</a:t>
                          </a:r>
                        </a:p>
                      </a:txBody>
                      <a:tcPr/>
                    </a:tc>
                    <a:tc>
                      <a:txBody>
                        <a:bodyPr/>
                        <a:lstStyle/>
                        <a:p>
                          <a:pPr algn="ctr"/>
                          <a:r>
                            <a:rPr lang="en-US" altLang="zh-CN" sz="1400" dirty="0" err="1"/>
                            <a:t>HeBGB</a:t>
                          </a:r>
                          <a:endParaRPr lang="zh-CN" altLang="en-US" sz="1400" dirty="0"/>
                        </a:p>
                      </a:txBody>
                      <a:tcPr/>
                    </a:tc>
                    <a:tc>
                      <a:txBody>
                        <a:bodyPr/>
                        <a:lstStyle/>
                        <a:p>
                          <a:pPr algn="ctr"/>
                          <a:r>
                            <a:rPr lang="en-US" altLang="zh-CN" sz="1400" baseline="30000" dirty="0"/>
                            <a:t>11</a:t>
                          </a:r>
                          <a:r>
                            <a:rPr lang="en-US" altLang="zh-CN" sz="1400" dirty="0"/>
                            <a:t>B+B+D</a:t>
                          </a:r>
                          <a:r>
                            <a:rPr lang="en-US" altLang="zh-CN" sz="1400" baseline="-25000" dirty="0"/>
                            <a:t>2</a:t>
                          </a:r>
                          <a:r>
                            <a:rPr lang="en-US" altLang="zh-CN" sz="1400" dirty="0"/>
                            <a:t>O</a:t>
                          </a:r>
                          <a:endParaRPr lang="zh-CN" altLang="en-US" sz="14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aseline="30000" dirty="0"/>
                            <a:t>nat</a:t>
                          </a:r>
                          <a:r>
                            <a:rPr lang="en-US" altLang="zh-CN" sz="1400" dirty="0"/>
                            <a:t>Cu+B+D</a:t>
                          </a:r>
                          <a:r>
                            <a:rPr lang="en-US" altLang="zh-CN" sz="1400" baseline="-25000" dirty="0"/>
                            <a:t>2</a:t>
                          </a:r>
                          <a:r>
                            <a:rPr lang="en-US" altLang="zh-CN" sz="1400" dirty="0"/>
                            <a:t>O</a:t>
                          </a:r>
                          <a:endParaRPr lang="zh-CN" altLang="en-US" sz="14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aseline="30000" dirty="0" err="1"/>
                            <a:t>nat</a:t>
                          </a:r>
                          <a:r>
                            <a:rPr lang="en-US" altLang="zh-CN" sz="1400" dirty="0" err="1"/>
                            <a:t>Cu+B+C</a:t>
                          </a:r>
                          <a:endParaRPr lang="zh-CN" altLang="en-US" sz="1400" dirty="0"/>
                        </a:p>
                      </a:txBody>
                      <a:tcPr/>
                    </a:tc>
                    <a:extLst>
                      <a:ext uri="{0D108BD9-81ED-4DB2-BD59-A6C34878D82A}">
                        <a16:rowId xmlns:a16="http://schemas.microsoft.com/office/drawing/2014/main" val="2315339916"/>
                      </a:ext>
                    </a:extLst>
                  </a:tr>
                  <a:tr h="370840">
                    <a:tc>
                      <a:txBody>
                        <a:bodyPr/>
                        <a:lstStyle/>
                        <a:p>
                          <a:r>
                            <a:rPr lang="zh-CN" altLang="en-US" sz="1400" dirty="0"/>
                            <a:t>相对平均探测效率的偏差</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dirty="0">
                              <a:latin typeface="Times New Roman" panose="02020603050405020304" pitchFamily="18" charset="0"/>
                              <a:cs typeface="Times New Roman" panose="02020603050405020304" pitchFamily="18" charset="0"/>
                            </a:rPr>
                            <a:t>10%</a:t>
                          </a:r>
                          <a:endParaRPr lang="zh-CN" altLang="en-US" sz="1400" b="1"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dirty="0">
                              <a:latin typeface="Times New Roman" panose="02020603050405020304" pitchFamily="18" charset="0"/>
                              <a:cs typeface="Times New Roman" panose="02020603050405020304" pitchFamily="18" charset="0"/>
                            </a:rPr>
                            <a:t>2%</a:t>
                          </a:r>
                          <a:r>
                            <a:rPr lang="zh-CN" altLang="en-US" sz="1400" b="1" dirty="0">
                              <a:latin typeface="Times New Roman" panose="02020603050405020304" pitchFamily="18" charset="0"/>
                              <a:cs typeface="Times New Roman" panose="02020603050405020304" pitchFamily="18" charset="0"/>
                            </a:rPr>
                            <a:t>以内</a:t>
                          </a:r>
                          <a:endParaRPr lang="zh-CN" altLang="en-US" sz="1400" b="1"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dirty="0"/>
                            <a:t>10%(</a:t>
                          </a:r>
                          <a14:m>
                            <m:oMath xmlns:m="http://schemas.openxmlformats.org/officeDocument/2006/math">
                              <m:r>
                                <a:rPr lang="en-US" altLang="zh-CN" sz="1400" b="1" i="1" smtClean="0">
                                  <a:latin typeface="Cambria Math" panose="02040503050406030204" pitchFamily="18" charset="0"/>
                                  <a:ea typeface="Cambria Math" panose="02040503050406030204" pitchFamily="18" charset="0"/>
                                </a:rPr>
                                <m:t>&gt;</m:t>
                              </m:r>
                              <m:r>
                                <a:rPr lang="en-US" altLang="zh-CN" sz="1400" b="1" i="1" smtClean="0">
                                  <a:latin typeface="Cambria Math" panose="02040503050406030204" pitchFamily="18" charset="0"/>
                                  <a:ea typeface="Cambria Math" panose="02040503050406030204" pitchFamily="18" charset="0"/>
                                </a:rPr>
                                <m:t>𝟏</m:t>
                              </m:r>
                              <m:r>
                                <a:rPr lang="en-US" altLang="zh-CN" sz="1400" b="1" i="1" smtClean="0">
                                  <a:latin typeface="Cambria Math" panose="02040503050406030204" pitchFamily="18" charset="0"/>
                                  <a:ea typeface="Cambria Math" panose="02040503050406030204" pitchFamily="18" charset="0"/>
                                </a:rPr>
                                <m:t>𝑴𝒆𝑽</m:t>
                              </m:r>
                            </m:oMath>
                          </a14:m>
                          <a:r>
                            <a:rPr lang="en-US" altLang="zh-CN" sz="1400" b="1" dirty="0"/>
                            <a:t>)</a:t>
                          </a:r>
                          <a:endParaRPr lang="zh-CN" altLang="en-US" sz="1400" b="1"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dirty="0"/>
                            <a:t>10%(</a:t>
                          </a:r>
                          <a14:m>
                            <m:oMath xmlns:m="http://schemas.openxmlformats.org/officeDocument/2006/math">
                              <m:r>
                                <a:rPr lang="en-US" altLang="zh-CN" sz="1400" b="1" i="1" smtClean="0">
                                  <a:latin typeface="Cambria Math" panose="02040503050406030204" pitchFamily="18" charset="0"/>
                                  <a:ea typeface="Cambria Math" panose="02040503050406030204" pitchFamily="18" charset="0"/>
                                </a:rPr>
                                <m:t>&gt;</m:t>
                              </m:r>
                              <m:r>
                                <a:rPr lang="en-US" altLang="zh-CN" sz="1400" b="1" i="1" smtClean="0">
                                  <a:latin typeface="Cambria Math" panose="02040503050406030204" pitchFamily="18" charset="0"/>
                                  <a:ea typeface="Cambria Math" panose="02040503050406030204" pitchFamily="18" charset="0"/>
                                </a:rPr>
                                <m:t>𝟏</m:t>
                              </m:r>
                              <m:r>
                                <a:rPr lang="en-US" altLang="zh-CN" sz="1400" b="1" i="1" smtClean="0">
                                  <a:latin typeface="Cambria Math" panose="02040503050406030204" pitchFamily="18" charset="0"/>
                                  <a:ea typeface="Cambria Math" panose="02040503050406030204" pitchFamily="18" charset="0"/>
                                </a:rPr>
                                <m:t>𝑴𝒆𝑽</m:t>
                              </m:r>
                            </m:oMath>
                          </a14:m>
                          <a:r>
                            <a:rPr lang="en-US" altLang="zh-CN" sz="1400" b="1" dirty="0"/>
                            <a:t>)</a:t>
                          </a:r>
                          <a:endParaRPr lang="zh-CN" altLang="en-US" sz="1400" b="1" dirty="0"/>
                        </a:p>
                      </a:txBody>
                      <a:tcPr/>
                    </a:tc>
                    <a:extLst>
                      <a:ext uri="{0D108BD9-81ED-4DB2-BD59-A6C34878D82A}">
                        <a16:rowId xmlns:a16="http://schemas.microsoft.com/office/drawing/2014/main" val="103704362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1400" dirty="0"/>
                            <a:t>效率不依赖角度的区间</a:t>
                          </a:r>
                        </a:p>
                      </a:txBody>
                      <a:tcPr/>
                    </a:tc>
                    <a:tc>
                      <a:txBody>
                        <a:bodyPr/>
                        <a:lstStyle/>
                        <a:p>
                          <a:pPr algn="ctr"/>
                          <a:r>
                            <a:rPr lang="zh-CN" altLang="en-US" sz="1400" b="1" dirty="0"/>
                            <a:t>依赖</a:t>
                          </a:r>
                        </a:p>
                      </a:txBody>
                      <a:tcPr/>
                    </a:tc>
                    <a:tc>
                      <a:txBody>
                        <a:bodyPr/>
                        <a:lstStyle/>
                        <a:p>
                          <a:pPr algn="ctr"/>
                          <a:r>
                            <a:rPr lang="en-US" altLang="zh-CN" sz="1400" b="1" dirty="0"/>
                            <a:t>[16,164]</a:t>
                          </a:r>
                          <a:r>
                            <a:rPr lang="zh-CN" altLang="en-US" sz="1400" b="1" dirty="0"/>
                            <a:t>度</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dirty="0"/>
                            <a:t>[30,150]</a:t>
                          </a:r>
                          <a:r>
                            <a:rPr lang="zh-CN" altLang="en-US" sz="1400" b="1" dirty="0"/>
                            <a:t>度</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dirty="0"/>
                            <a:t>[30,150]</a:t>
                          </a:r>
                          <a:r>
                            <a:rPr lang="zh-CN" altLang="en-US" sz="1400" b="1" dirty="0"/>
                            <a:t>度</a:t>
                          </a:r>
                        </a:p>
                      </a:txBody>
                      <a:tcPr/>
                    </a:tc>
                    <a:extLst>
                      <a:ext uri="{0D108BD9-81ED-4DB2-BD59-A6C34878D82A}">
                        <a16:rowId xmlns:a16="http://schemas.microsoft.com/office/drawing/2014/main" val="1662381949"/>
                      </a:ext>
                    </a:extLst>
                  </a:tr>
                </a:tbl>
              </a:graphicData>
            </a:graphic>
          </p:graphicFrame>
        </mc:Choice>
        <mc:Fallback>
          <p:graphicFrame>
            <p:nvGraphicFramePr>
              <p:cNvPr id="4" name="表格 4">
                <a:extLst>
                  <a:ext uri="{FF2B5EF4-FFF2-40B4-BE49-F238E27FC236}">
                    <a16:creationId xmlns:a16="http://schemas.microsoft.com/office/drawing/2014/main" id="{4A1539F4-1A23-6045-97BC-8EF83AA64AB6}"/>
                  </a:ext>
                </a:extLst>
              </p:cNvPr>
              <p:cNvGraphicFramePr>
                <a:graphicFrameLocks noGrp="1"/>
              </p:cNvGraphicFramePr>
              <p:nvPr>
                <p:extLst>
                  <p:ext uri="{D42A27DB-BD31-4B8C-83A1-F6EECF244321}">
                    <p14:modId xmlns:p14="http://schemas.microsoft.com/office/powerpoint/2010/main" val="1544462062"/>
                  </p:ext>
                </p:extLst>
              </p:nvPr>
            </p:nvGraphicFramePr>
            <p:xfrm>
              <a:off x="482732" y="5449048"/>
              <a:ext cx="8031680" cy="1112520"/>
            </p:xfrm>
            <a:graphic>
              <a:graphicData uri="http://schemas.openxmlformats.org/drawingml/2006/table">
                <a:tbl>
                  <a:tblPr firstRow="1" bandRow="1">
                    <a:tableStyleId>{5C22544A-7EE6-4342-B048-85BDC9FD1C3A}</a:tableStyleId>
                  </a:tblPr>
                  <a:tblGrid>
                    <a:gridCol w="2140547">
                      <a:extLst>
                        <a:ext uri="{9D8B030D-6E8A-4147-A177-3AD203B41FA5}">
                          <a16:colId xmlns:a16="http://schemas.microsoft.com/office/drawing/2014/main" val="1808398633"/>
                        </a:ext>
                      </a:extLst>
                    </a:gridCol>
                    <a:gridCol w="1072125">
                      <a:extLst>
                        <a:ext uri="{9D8B030D-6E8A-4147-A177-3AD203B41FA5}">
                          <a16:colId xmlns:a16="http://schemas.microsoft.com/office/drawing/2014/main" val="554646"/>
                        </a:ext>
                      </a:extLst>
                    </a:gridCol>
                    <a:gridCol w="1606336">
                      <a:extLst>
                        <a:ext uri="{9D8B030D-6E8A-4147-A177-3AD203B41FA5}">
                          <a16:colId xmlns:a16="http://schemas.microsoft.com/office/drawing/2014/main" val="4063665001"/>
                        </a:ext>
                      </a:extLst>
                    </a:gridCol>
                    <a:gridCol w="1606336">
                      <a:extLst>
                        <a:ext uri="{9D8B030D-6E8A-4147-A177-3AD203B41FA5}">
                          <a16:colId xmlns:a16="http://schemas.microsoft.com/office/drawing/2014/main" val="100765320"/>
                        </a:ext>
                      </a:extLst>
                    </a:gridCol>
                    <a:gridCol w="1606336">
                      <a:extLst>
                        <a:ext uri="{9D8B030D-6E8A-4147-A177-3AD203B41FA5}">
                          <a16:colId xmlns:a16="http://schemas.microsoft.com/office/drawing/2014/main" val="3853884976"/>
                        </a:ext>
                      </a:extLst>
                    </a:gridCol>
                  </a:tblGrid>
                  <a:tr h="370840">
                    <a:tc>
                      <a:txBody>
                        <a:bodyPr/>
                        <a:lstStyle/>
                        <a:p>
                          <a:pPr algn="ctr"/>
                          <a:r>
                            <a:rPr lang="zh-CN" altLang="en-US" sz="1400" dirty="0"/>
                            <a:t>探测器</a:t>
                          </a:r>
                          <a:r>
                            <a:rPr lang="en-US" altLang="zh-CN" sz="1400" dirty="0"/>
                            <a:t>/</a:t>
                          </a:r>
                          <a:r>
                            <a:rPr lang="zh-CN" altLang="en-US" sz="1400" dirty="0"/>
                            <a:t>性能</a:t>
                          </a:r>
                        </a:p>
                      </a:txBody>
                      <a:tcPr/>
                    </a:tc>
                    <a:tc>
                      <a:txBody>
                        <a:bodyPr/>
                        <a:lstStyle/>
                        <a:p>
                          <a:pPr algn="ctr"/>
                          <a:r>
                            <a:rPr lang="en-US" altLang="zh-CN" sz="1400" dirty="0" err="1"/>
                            <a:t>HeBGB</a:t>
                          </a:r>
                          <a:endParaRPr lang="zh-CN" altLang="en-US" sz="1400" dirty="0"/>
                        </a:p>
                      </a:txBody>
                      <a:tcPr/>
                    </a:tc>
                    <a:tc>
                      <a:txBody>
                        <a:bodyPr/>
                        <a:lstStyle/>
                        <a:p>
                          <a:pPr algn="ctr"/>
                          <a:r>
                            <a:rPr lang="en-US" altLang="zh-CN" sz="1400" baseline="30000" dirty="0"/>
                            <a:t>11</a:t>
                          </a:r>
                          <a:r>
                            <a:rPr lang="en-US" altLang="zh-CN" sz="1400" dirty="0"/>
                            <a:t>B+B+D</a:t>
                          </a:r>
                          <a:r>
                            <a:rPr lang="en-US" altLang="zh-CN" sz="1400" baseline="-25000" dirty="0"/>
                            <a:t>2</a:t>
                          </a:r>
                          <a:r>
                            <a:rPr lang="en-US" altLang="zh-CN" sz="1400" dirty="0"/>
                            <a:t>O</a:t>
                          </a:r>
                          <a:endParaRPr lang="zh-CN" altLang="en-US" sz="14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aseline="30000" dirty="0"/>
                            <a:t>nat</a:t>
                          </a:r>
                          <a:r>
                            <a:rPr lang="en-US" altLang="zh-CN" sz="1400" dirty="0"/>
                            <a:t>Cu+B+D</a:t>
                          </a:r>
                          <a:r>
                            <a:rPr lang="en-US" altLang="zh-CN" sz="1400" baseline="-25000" dirty="0"/>
                            <a:t>2</a:t>
                          </a:r>
                          <a:r>
                            <a:rPr lang="en-US" altLang="zh-CN" sz="1400" dirty="0"/>
                            <a:t>O</a:t>
                          </a:r>
                          <a:endParaRPr lang="zh-CN" altLang="en-US" sz="14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aseline="30000" dirty="0" err="1"/>
                            <a:t>nat</a:t>
                          </a:r>
                          <a:r>
                            <a:rPr lang="en-US" altLang="zh-CN" sz="1400" dirty="0" err="1"/>
                            <a:t>Cu+B+C</a:t>
                          </a:r>
                          <a:endParaRPr lang="zh-CN" altLang="en-US" sz="1400" dirty="0"/>
                        </a:p>
                      </a:txBody>
                      <a:tcPr/>
                    </a:tc>
                    <a:extLst>
                      <a:ext uri="{0D108BD9-81ED-4DB2-BD59-A6C34878D82A}">
                        <a16:rowId xmlns:a16="http://schemas.microsoft.com/office/drawing/2014/main" val="2315339916"/>
                      </a:ext>
                    </a:extLst>
                  </a:tr>
                  <a:tr h="370840">
                    <a:tc>
                      <a:txBody>
                        <a:bodyPr/>
                        <a:lstStyle/>
                        <a:p>
                          <a:r>
                            <a:rPr lang="zh-CN" altLang="en-US" sz="1400" dirty="0"/>
                            <a:t>相对平均探测效率的偏差</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dirty="0">
                              <a:latin typeface="Times New Roman" panose="02020603050405020304" pitchFamily="18" charset="0"/>
                              <a:cs typeface="Times New Roman" panose="02020603050405020304" pitchFamily="18" charset="0"/>
                            </a:rPr>
                            <a:t>10%</a:t>
                          </a:r>
                          <a:endParaRPr lang="zh-CN" altLang="en-US" sz="1400" b="1"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dirty="0">
                              <a:latin typeface="Times New Roman" panose="02020603050405020304" pitchFamily="18" charset="0"/>
                              <a:cs typeface="Times New Roman" panose="02020603050405020304" pitchFamily="18" charset="0"/>
                            </a:rPr>
                            <a:t>2%</a:t>
                          </a:r>
                          <a:r>
                            <a:rPr lang="zh-CN" altLang="en-US" sz="1400" b="1" dirty="0">
                              <a:latin typeface="Times New Roman" panose="02020603050405020304" pitchFamily="18" charset="0"/>
                              <a:cs typeface="Times New Roman" panose="02020603050405020304" pitchFamily="18" charset="0"/>
                            </a:rPr>
                            <a:t>以内</a:t>
                          </a:r>
                          <a:endParaRPr lang="zh-CN" altLang="en-US" sz="1400" b="1" dirty="0"/>
                        </a:p>
                      </a:txBody>
                      <a:tcPr/>
                    </a:tc>
                    <a:tc>
                      <a:txBody>
                        <a:bodyPr/>
                        <a:lstStyle/>
                        <a:p>
                          <a:endParaRPr lang="zh-CN"/>
                        </a:p>
                      </a:txBody>
                      <a:tcPr>
                        <a:blipFill>
                          <a:blip r:embed="rId6"/>
                          <a:stretch>
                            <a:fillRect l="-302381" t="-103333" r="-102381" b="-100000"/>
                          </a:stretch>
                        </a:blipFill>
                      </a:tcPr>
                    </a:tc>
                    <a:tc>
                      <a:txBody>
                        <a:bodyPr/>
                        <a:lstStyle/>
                        <a:p>
                          <a:endParaRPr lang="zh-CN"/>
                        </a:p>
                      </a:txBody>
                      <a:tcPr>
                        <a:blipFill>
                          <a:blip r:embed="rId6"/>
                          <a:stretch>
                            <a:fillRect l="-399213" t="-103333" r="-1575" b="-100000"/>
                          </a:stretch>
                        </a:blipFill>
                      </a:tcPr>
                    </a:tc>
                    <a:extLst>
                      <a:ext uri="{0D108BD9-81ED-4DB2-BD59-A6C34878D82A}">
                        <a16:rowId xmlns:a16="http://schemas.microsoft.com/office/drawing/2014/main" val="103704362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1400" dirty="0"/>
                            <a:t>效率不依赖角度的区间</a:t>
                          </a:r>
                        </a:p>
                      </a:txBody>
                      <a:tcPr/>
                    </a:tc>
                    <a:tc>
                      <a:txBody>
                        <a:bodyPr/>
                        <a:lstStyle/>
                        <a:p>
                          <a:pPr algn="ctr"/>
                          <a:r>
                            <a:rPr lang="zh-CN" altLang="en-US" sz="1400" b="1" dirty="0"/>
                            <a:t>依赖</a:t>
                          </a:r>
                        </a:p>
                      </a:txBody>
                      <a:tcPr/>
                    </a:tc>
                    <a:tc>
                      <a:txBody>
                        <a:bodyPr/>
                        <a:lstStyle/>
                        <a:p>
                          <a:pPr algn="ctr"/>
                          <a:r>
                            <a:rPr lang="en-US" altLang="zh-CN" sz="1400" b="1" dirty="0"/>
                            <a:t>[16,164]</a:t>
                          </a:r>
                          <a:r>
                            <a:rPr lang="zh-CN" altLang="en-US" sz="1400" b="1" dirty="0"/>
                            <a:t>度</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dirty="0"/>
                            <a:t>[30,150]</a:t>
                          </a:r>
                          <a:r>
                            <a:rPr lang="zh-CN" altLang="en-US" sz="1400" b="1" dirty="0"/>
                            <a:t>度</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dirty="0"/>
                            <a:t>[30,150]</a:t>
                          </a:r>
                          <a:r>
                            <a:rPr lang="zh-CN" altLang="en-US" sz="1400" b="1" dirty="0"/>
                            <a:t>度</a:t>
                          </a:r>
                        </a:p>
                      </a:txBody>
                      <a:tcPr/>
                    </a:tc>
                    <a:extLst>
                      <a:ext uri="{0D108BD9-81ED-4DB2-BD59-A6C34878D82A}">
                        <a16:rowId xmlns:a16="http://schemas.microsoft.com/office/drawing/2014/main" val="1662381949"/>
                      </a:ext>
                    </a:extLst>
                  </a:tr>
                </a:tbl>
              </a:graphicData>
            </a:graphic>
          </p:graphicFrame>
        </mc:Fallback>
      </mc:AlternateContent>
    </p:spTree>
    <p:extLst>
      <p:ext uri="{BB962C8B-B14F-4D97-AF65-F5344CB8AC3E}">
        <p14:creationId xmlns:p14="http://schemas.microsoft.com/office/powerpoint/2010/main" val="179000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2</a:t>
            </a:fld>
            <a:endParaRPr lang="zh-CN" altLang="en-US" dirty="0"/>
          </a:p>
        </p:txBody>
      </p:sp>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研究背景</a:t>
            </a:r>
          </a:p>
        </p:txBody>
      </p:sp>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pic>
        <p:nvPicPr>
          <p:cNvPr id="7" name="图片 6">
            <a:extLst>
              <a:ext uri="{FF2B5EF4-FFF2-40B4-BE49-F238E27FC236}">
                <a16:creationId xmlns:a16="http://schemas.microsoft.com/office/drawing/2014/main" id="{F55342A5-87E6-4BC0-9541-7FC0EF205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82" y="1546402"/>
            <a:ext cx="2254410" cy="1690807"/>
          </a:xfrm>
          <a:prstGeom prst="rect">
            <a:avLst/>
          </a:prstGeom>
        </p:spPr>
      </p:pic>
      <p:sp>
        <p:nvSpPr>
          <p:cNvPr id="8" name="文本框 7">
            <a:extLst>
              <a:ext uri="{FF2B5EF4-FFF2-40B4-BE49-F238E27FC236}">
                <a16:creationId xmlns:a16="http://schemas.microsoft.com/office/drawing/2014/main" id="{62FB4C63-C77B-4A91-9C54-746F1BD4F183}"/>
              </a:ext>
            </a:extLst>
          </p:cNvPr>
          <p:cNvSpPr txBox="1"/>
          <p:nvPr/>
        </p:nvSpPr>
        <p:spPr>
          <a:xfrm>
            <a:off x="338690" y="3261272"/>
            <a:ext cx="2512644" cy="461665"/>
          </a:xfrm>
          <a:prstGeom prst="rect">
            <a:avLst/>
          </a:prstGeom>
          <a:noFill/>
        </p:spPr>
        <p:txBody>
          <a:bodyPr wrap="square">
            <a:spAutoFit/>
          </a:bodyPr>
          <a:lstStyle/>
          <a:p>
            <a:r>
              <a:rPr lang="en-US" altLang="zh-CN" sz="1200" dirty="0">
                <a:latin typeface="Times New Roman" panose="02020603050405020304" pitchFamily="18" charset="0"/>
                <a:cs typeface="Times New Roman" panose="02020603050405020304" pitchFamily="18" charset="0"/>
              </a:rPr>
              <a:t>[Matsuda Sayuri’s doctoral thesis (2018, Tohoku University)]</a:t>
            </a:r>
            <a:endParaRPr lang="zh-CN" altLang="en-US" sz="12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B08554A-EC15-44BC-B34E-04445F304FCB}"/>
              </a:ext>
            </a:extLst>
          </p:cNvPr>
          <p:cNvSpPr txBox="1"/>
          <p:nvPr/>
        </p:nvSpPr>
        <p:spPr>
          <a:xfrm>
            <a:off x="428482" y="3722937"/>
            <a:ext cx="2042210" cy="276999"/>
          </a:xfrm>
          <a:prstGeom prst="rect">
            <a:avLst/>
          </a:prstGeom>
          <a:noFill/>
        </p:spPr>
        <p:txBody>
          <a:bodyPr wrap="square">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10 tons of </a:t>
            </a:r>
            <a:r>
              <a:rPr lang="en-US" altLang="zh-CN" sz="1200" baseline="30000" dirty="0">
                <a:solidFill>
                  <a:srgbClr val="FF0000"/>
                </a:solidFill>
                <a:latin typeface="Times New Roman" panose="02020603050405020304" pitchFamily="18" charset="0"/>
                <a:cs typeface="Times New Roman" panose="02020603050405020304" pitchFamily="18" charset="0"/>
              </a:rPr>
              <a:t>13</a:t>
            </a:r>
            <a:r>
              <a:rPr lang="en-US" altLang="zh-CN" sz="1200" dirty="0">
                <a:solidFill>
                  <a:srgbClr val="FF0000"/>
                </a:solidFill>
                <a:latin typeface="Times New Roman" panose="02020603050405020304" pitchFamily="18" charset="0"/>
                <a:cs typeface="Times New Roman" panose="02020603050405020304" pitchFamily="18" charset="0"/>
              </a:rPr>
              <a:t>C in detector</a:t>
            </a:r>
            <a:endParaRPr lang="zh-CN" altLang="en-US" sz="1200" dirty="0">
              <a:solidFill>
                <a:srgbClr val="FF0000"/>
              </a:solidFill>
            </a:endParaRPr>
          </a:p>
        </p:txBody>
      </p:sp>
      <p:pic>
        <p:nvPicPr>
          <p:cNvPr id="13" name="图片 12">
            <a:extLst>
              <a:ext uri="{FF2B5EF4-FFF2-40B4-BE49-F238E27FC236}">
                <a16:creationId xmlns:a16="http://schemas.microsoft.com/office/drawing/2014/main" id="{894114BE-4130-485C-9F60-BFF91E717541}"/>
              </a:ext>
            </a:extLst>
          </p:cNvPr>
          <p:cNvPicPr>
            <a:picLocks noChangeAspect="1"/>
          </p:cNvPicPr>
          <p:nvPr/>
        </p:nvPicPr>
        <p:blipFill>
          <a:blip r:embed="rId4"/>
          <a:stretch>
            <a:fillRect/>
          </a:stretch>
        </p:blipFill>
        <p:spPr>
          <a:xfrm>
            <a:off x="338690" y="4074338"/>
            <a:ext cx="2446622" cy="1927641"/>
          </a:xfrm>
          <a:prstGeom prst="rect">
            <a:avLst/>
          </a:prstGeom>
        </p:spPr>
      </p:pic>
      <p:sp>
        <p:nvSpPr>
          <p:cNvPr id="16" name="文本框 15">
            <a:extLst>
              <a:ext uri="{FF2B5EF4-FFF2-40B4-BE49-F238E27FC236}">
                <a16:creationId xmlns:a16="http://schemas.microsoft.com/office/drawing/2014/main" id="{3D4CAE77-9C47-4512-9B84-19A7E016DB9B}"/>
              </a:ext>
            </a:extLst>
          </p:cNvPr>
          <p:cNvSpPr txBox="1"/>
          <p:nvPr/>
        </p:nvSpPr>
        <p:spPr>
          <a:xfrm>
            <a:off x="180181" y="6076381"/>
            <a:ext cx="2605131" cy="461665"/>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[Juergen </a:t>
            </a:r>
            <a:r>
              <a:rPr lang="en-US" altLang="zh-CN" sz="1200" b="0" i="0" dirty="0" err="1">
                <a:effectLst/>
                <a:latin typeface="Times New Roman" panose="02020603050405020304" pitchFamily="18" charset="0"/>
                <a:cs typeface="Times New Roman" panose="02020603050405020304" pitchFamily="18" charset="0"/>
              </a:rPr>
              <a:t>Reichenbacher</a:t>
            </a:r>
            <a:r>
              <a:rPr lang="en-US" altLang="zh-CN" sz="1200" b="0" i="0" dirty="0">
                <a:effectLst/>
                <a:latin typeface="Times New Roman" panose="02020603050405020304" pitchFamily="18" charset="0"/>
                <a:cs typeface="Times New Roman" panose="02020603050405020304" pitchFamily="18" charset="0"/>
              </a:rPr>
              <a:t> (SDSM&amp;T)]</a:t>
            </a:r>
            <a:r>
              <a:rPr lang="en-US" altLang="zh-CN" sz="1200" dirty="0">
                <a:latin typeface="Times New Roman" panose="02020603050405020304" pitchFamily="18" charset="0"/>
                <a:cs typeface="Times New Roman" panose="02020603050405020304" pitchFamily="18" charset="0"/>
              </a:rPr>
              <a:t> </a:t>
            </a:r>
            <a:br>
              <a:rPr lang="en-US" altLang="zh-CN" sz="1200" dirty="0">
                <a:latin typeface="Times New Roman" panose="02020603050405020304" pitchFamily="18" charset="0"/>
                <a:cs typeface="Times New Roman" panose="02020603050405020304" pitchFamily="18" charset="0"/>
              </a:rPr>
            </a:br>
            <a:endParaRPr lang="zh-CN" altLang="en-US" sz="1200" dirty="0">
              <a:latin typeface="Times New Roman" panose="02020603050405020304" pitchFamily="18" charset="0"/>
              <a:cs typeface="Times New Roman" panose="02020603050405020304" pitchFamily="18" charset="0"/>
            </a:endParaRPr>
          </a:p>
        </p:txBody>
      </p:sp>
      <p:pic>
        <p:nvPicPr>
          <p:cNvPr id="20" name="图片 19">
            <a:extLst>
              <a:ext uri="{FF2B5EF4-FFF2-40B4-BE49-F238E27FC236}">
                <a16:creationId xmlns:a16="http://schemas.microsoft.com/office/drawing/2014/main" id="{6A1C2382-14BF-40D5-824F-6E79E3245833}"/>
              </a:ext>
            </a:extLst>
          </p:cNvPr>
          <p:cNvPicPr>
            <a:picLocks noChangeAspect="1"/>
          </p:cNvPicPr>
          <p:nvPr/>
        </p:nvPicPr>
        <p:blipFill>
          <a:blip r:embed="rId5"/>
          <a:stretch>
            <a:fillRect/>
          </a:stretch>
        </p:blipFill>
        <p:spPr>
          <a:xfrm>
            <a:off x="3080084" y="1457733"/>
            <a:ext cx="2760710" cy="1803539"/>
          </a:xfrm>
          <a:prstGeom prst="rect">
            <a:avLst/>
          </a:prstGeom>
        </p:spPr>
      </p:pic>
      <p:pic>
        <p:nvPicPr>
          <p:cNvPr id="21" name="图片 20">
            <a:extLst>
              <a:ext uri="{FF2B5EF4-FFF2-40B4-BE49-F238E27FC236}">
                <a16:creationId xmlns:a16="http://schemas.microsoft.com/office/drawing/2014/main" id="{7971E255-EDD2-4111-A239-055E74FD003C}"/>
              </a:ext>
            </a:extLst>
          </p:cNvPr>
          <p:cNvPicPr>
            <a:picLocks noChangeAspect="1"/>
          </p:cNvPicPr>
          <p:nvPr/>
        </p:nvPicPr>
        <p:blipFill>
          <a:blip r:embed="rId6"/>
          <a:stretch>
            <a:fillRect/>
          </a:stretch>
        </p:blipFill>
        <p:spPr>
          <a:xfrm>
            <a:off x="2941558" y="4158442"/>
            <a:ext cx="2856943" cy="2059101"/>
          </a:xfrm>
          <a:prstGeom prst="rect">
            <a:avLst/>
          </a:prstGeom>
        </p:spPr>
      </p:pic>
      <p:sp>
        <p:nvSpPr>
          <p:cNvPr id="22" name="文本框 21">
            <a:extLst>
              <a:ext uri="{FF2B5EF4-FFF2-40B4-BE49-F238E27FC236}">
                <a16:creationId xmlns:a16="http://schemas.microsoft.com/office/drawing/2014/main" id="{B27B9B64-E848-431B-9E7D-846EFA4EB65C}"/>
              </a:ext>
            </a:extLst>
          </p:cNvPr>
          <p:cNvSpPr txBox="1"/>
          <p:nvPr/>
        </p:nvSpPr>
        <p:spPr>
          <a:xfrm>
            <a:off x="2993607" y="6208528"/>
            <a:ext cx="3365083" cy="461665"/>
          </a:xfrm>
          <a:prstGeom prst="rect">
            <a:avLst/>
          </a:prstGeom>
          <a:noFill/>
        </p:spPr>
        <p:txBody>
          <a:bodyPr wrap="square">
            <a:spAutoFit/>
          </a:bodyPr>
          <a:lstStyle/>
          <a:p>
            <a:r>
              <a:rPr lang="en-US" altLang="zh-CN" sz="1200" dirty="0">
                <a:solidFill>
                  <a:srgbClr val="222222"/>
                </a:solidFill>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PHYSICAL REVIEW LETTERS 125, 062501 (2020)]</a:t>
            </a:r>
            <a:endParaRPr lang="zh-CN" altLang="en-US" sz="1200"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9F898803-E256-4662-A533-1D9ED1857BAA}"/>
              </a:ext>
            </a:extLst>
          </p:cNvPr>
          <p:cNvSpPr txBox="1"/>
          <p:nvPr/>
        </p:nvSpPr>
        <p:spPr>
          <a:xfrm>
            <a:off x="3080084" y="3254186"/>
            <a:ext cx="2502569" cy="276999"/>
          </a:xfrm>
          <a:prstGeom prst="rect">
            <a:avLst/>
          </a:prstGeom>
          <a:noFill/>
        </p:spPr>
        <p:txBody>
          <a:bodyPr wrap="square">
            <a:spAutoFit/>
          </a:bodyPr>
          <a:lstStyle/>
          <a:p>
            <a:pPr algn="ctr"/>
            <a:r>
              <a:rPr lang="en-US" altLang="zh-CN" sz="1200" dirty="0">
                <a:solidFill>
                  <a:srgbClr val="222222"/>
                </a:solidFill>
                <a:latin typeface="Times New Roman" panose="02020603050405020304" pitchFamily="18" charset="0"/>
                <a:cs typeface="Times New Roman" panose="02020603050405020304" pitchFamily="18" charset="0"/>
              </a:rPr>
              <a:t>[</a:t>
            </a:r>
            <a:r>
              <a:rPr lang="zh-CN" altLang="en-US" sz="1200" b="0" i="0" dirty="0">
                <a:solidFill>
                  <a:srgbClr val="222222"/>
                </a:solidFill>
                <a:effectLst/>
                <a:latin typeface="Times New Roman" panose="02020603050405020304" pitchFamily="18" charset="0"/>
                <a:cs typeface="Times New Roman" panose="02020603050405020304" pitchFamily="18" charset="0"/>
              </a:rPr>
              <a:t>科学通报</a:t>
            </a:r>
            <a:r>
              <a:rPr lang="en-US" altLang="zh-CN" sz="1200" b="0" i="0" dirty="0">
                <a:solidFill>
                  <a:srgbClr val="222222"/>
                </a:solidFill>
                <a:effectLst/>
                <a:latin typeface="Times New Roman" panose="02020603050405020304" pitchFamily="18" charset="0"/>
                <a:cs typeface="Times New Roman" panose="02020603050405020304" pitchFamily="18" charset="0"/>
              </a:rPr>
              <a:t>, 2022, 67(28):10.]</a:t>
            </a:r>
            <a:endParaRPr lang="zh-CN" altLang="en-US" sz="1200"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A64BB22F-7A27-46B5-863A-3A8BC5E5B58B}"/>
              </a:ext>
            </a:extLst>
          </p:cNvPr>
          <p:cNvSpPr txBox="1"/>
          <p:nvPr/>
        </p:nvSpPr>
        <p:spPr>
          <a:xfrm>
            <a:off x="3233937" y="3614077"/>
            <a:ext cx="2741422" cy="461665"/>
          </a:xfrm>
          <a:prstGeom prst="rect">
            <a:avLst/>
          </a:prstGeom>
          <a:noFill/>
        </p:spPr>
        <p:txBody>
          <a:bodyPr wrap="square">
            <a:spAutoFit/>
          </a:bodyPr>
          <a:lstStyle/>
          <a:p>
            <a:r>
              <a:rPr lang="en-US" altLang="zh-CN" sz="1200" dirty="0">
                <a:latin typeface="Times New Roman" panose="02020603050405020304" pitchFamily="18" charset="0"/>
                <a:cs typeface="Times New Roman" panose="02020603050405020304" pitchFamily="18" charset="0"/>
              </a:rPr>
              <a:t>✓ 5.0 MeV</a:t>
            </a:r>
            <a:r>
              <a:rPr lang="zh-CN" altLang="en-US" sz="1200" dirty="0">
                <a:latin typeface="Times New Roman" panose="02020603050405020304" pitchFamily="18" charset="0"/>
                <a:cs typeface="Times New Roman" panose="02020603050405020304" pitchFamily="18" charset="0"/>
              </a:rPr>
              <a:t>以下，测量结果符合的较好</a:t>
            </a:r>
            <a:r>
              <a:rPr lang="en-US" altLang="zh-CN" sz="1200" dirty="0">
                <a:latin typeface="Times New Roman" panose="02020603050405020304" pitchFamily="18" charset="0"/>
                <a:cs typeface="Times New Roman" panose="02020603050405020304" pitchFamily="18" charset="0"/>
              </a:rPr>
              <a:t> </a:t>
            </a:r>
          </a:p>
          <a:p>
            <a:r>
              <a:rPr lang="en-US" altLang="zh-CN" sz="1200" dirty="0">
                <a:latin typeface="Times New Roman" panose="02020603050405020304" pitchFamily="18" charset="0"/>
                <a:cs typeface="Times New Roman" panose="02020603050405020304" pitchFamily="18" charset="0"/>
              </a:rPr>
              <a:t>✓ </a:t>
            </a:r>
            <a:r>
              <a:rPr lang="en-US" altLang="zh-CN" sz="1200" dirty="0">
                <a:solidFill>
                  <a:srgbClr val="FF0000"/>
                </a:solidFill>
                <a:latin typeface="Times New Roman" panose="02020603050405020304" pitchFamily="18" charset="0"/>
                <a:cs typeface="Times New Roman" panose="02020603050405020304" pitchFamily="18" charset="0"/>
              </a:rPr>
              <a:t>5.0</a:t>
            </a:r>
            <a:r>
              <a:rPr lang="zh-CN" altLang="en-US" sz="1200" dirty="0">
                <a:solidFill>
                  <a:srgbClr val="FF0000"/>
                </a:solidFill>
                <a:latin typeface="Times New Roman" panose="02020603050405020304" pitchFamily="18" charset="0"/>
                <a:cs typeface="Times New Roman" panose="02020603050405020304" pitchFamily="18" charset="0"/>
              </a:rPr>
              <a:t> </a:t>
            </a:r>
            <a:r>
              <a:rPr lang="en-US" altLang="zh-CN" sz="1200" dirty="0">
                <a:solidFill>
                  <a:srgbClr val="FF0000"/>
                </a:solidFill>
                <a:latin typeface="Times New Roman" panose="02020603050405020304" pitchFamily="18" charset="0"/>
                <a:cs typeface="Times New Roman" panose="02020603050405020304" pitchFamily="18" charset="0"/>
              </a:rPr>
              <a:t>MeV</a:t>
            </a:r>
            <a:r>
              <a:rPr lang="zh-CN" altLang="en-US" sz="1200" dirty="0">
                <a:solidFill>
                  <a:srgbClr val="FF0000"/>
                </a:solidFill>
                <a:latin typeface="Times New Roman" panose="02020603050405020304" pitchFamily="18" charset="0"/>
                <a:cs typeface="Times New Roman" panose="02020603050405020304" pitchFamily="18" charset="0"/>
              </a:rPr>
              <a:t>以上，测量结果有明显偏差</a:t>
            </a:r>
          </a:p>
        </p:txBody>
      </p:sp>
      <p:pic>
        <p:nvPicPr>
          <p:cNvPr id="1026" name="Picture 2" descr="Fuel for world’s largest fusion reactor ITER is set for test run">
            <a:extLst>
              <a:ext uri="{FF2B5EF4-FFF2-40B4-BE49-F238E27FC236}">
                <a16:creationId xmlns:a16="http://schemas.microsoft.com/office/drawing/2014/main" id="{77EE3736-B3FB-46B1-81D2-F2D12B7CE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4731" y="1511708"/>
            <a:ext cx="2057399" cy="1658777"/>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26">
            <a:extLst>
              <a:ext uri="{FF2B5EF4-FFF2-40B4-BE49-F238E27FC236}">
                <a16:creationId xmlns:a16="http://schemas.microsoft.com/office/drawing/2014/main" id="{83DEE27A-6E30-4136-817A-8B43228DB02E}"/>
              </a:ext>
            </a:extLst>
          </p:cNvPr>
          <p:cNvSpPr txBox="1"/>
          <p:nvPr/>
        </p:nvSpPr>
        <p:spPr>
          <a:xfrm>
            <a:off x="6015400" y="3254186"/>
            <a:ext cx="2502569" cy="276999"/>
          </a:xfrm>
          <a:prstGeom prst="rect">
            <a:avLst/>
          </a:prstGeom>
          <a:noFill/>
        </p:spPr>
        <p:txBody>
          <a:bodyPr wrap="square">
            <a:spAutoFit/>
          </a:bodyPr>
          <a:lstStyle/>
          <a:p>
            <a:pPr algn="ctr"/>
            <a:r>
              <a:rPr lang="en-US" altLang="zh-CN" sz="1200" dirty="0">
                <a:solidFill>
                  <a:srgbClr val="222222"/>
                </a:solidFill>
                <a:latin typeface="Times New Roman" panose="02020603050405020304" pitchFamily="18" charset="0"/>
                <a:cs typeface="Times New Roman" panose="02020603050405020304" pitchFamily="18" charset="0"/>
              </a:rPr>
              <a:t>[ITER</a:t>
            </a:r>
            <a:r>
              <a:rPr lang="zh-CN" altLang="en-US" sz="1200" dirty="0">
                <a:solidFill>
                  <a:srgbClr val="222222"/>
                </a:solidFill>
                <a:latin typeface="Times New Roman" panose="02020603050405020304" pitchFamily="18" charset="0"/>
                <a:cs typeface="Times New Roman" panose="02020603050405020304" pitchFamily="18" charset="0"/>
              </a:rPr>
              <a:t>，来源于</a:t>
            </a:r>
            <a:r>
              <a:rPr lang="zh-CN" altLang="en-US" sz="1200" b="0" i="0" dirty="0">
                <a:solidFill>
                  <a:srgbClr val="222222"/>
                </a:solidFill>
                <a:effectLst/>
                <a:latin typeface="Times New Roman" panose="02020603050405020304" pitchFamily="18" charset="0"/>
                <a:cs typeface="Times New Roman" panose="02020603050405020304" pitchFamily="18" charset="0"/>
              </a:rPr>
              <a:t>网络</a:t>
            </a:r>
            <a:r>
              <a:rPr lang="en-US" altLang="zh-CN" sz="1200" b="0" i="0" dirty="0">
                <a:solidFill>
                  <a:srgbClr val="222222"/>
                </a:solidFill>
                <a:effectLst/>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F5BEA375-CFF3-4218-B4DA-634052ABE2CB}"/>
              </a:ext>
            </a:extLst>
          </p:cNvPr>
          <p:cNvSpPr txBox="1"/>
          <p:nvPr/>
        </p:nvSpPr>
        <p:spPr>
          <a:xfrm>
            <a:off x="6006796" y="3536156"/>
            <a:ext cx="3017667" cy="830997"/>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 D + T → </a:t>
            </a:r>
            <a:r>
              <a:rPr lang="en-US" altLang="zh-CN" sz="1200" b="0" i="0" baseline="30000" dirty="0">
                <a:effectLst/>
                <a:latin typeface="Times New Roman" panose="02020603050405020304" pitchFamily="18" charset="0"/>
                <a:cs typeface="Times New Roman" panose="02020603050405020304" pitchFamily="18" charset="0"/>
              </a:rPr>
              <a:t>4</a:t>
            </a:r>
            <a:r>
              <a:rPr lang="en-US" altLang="zh-CN" sz="1200" b="0" i="0" dirty="0">
                <a:effectLst/>
                <a:latin typeface="Times New Roman" panose="02020603050405020304" pitchFamily="18" charset="0"/>
                <a:cs typeface="Times New Roman" panose="02020603050405020304" pitchFamily="18" charset="0"/>
              </a:rPr>
              <a:t>He (3.52 MeV) + n (14.1 MeV)</a:t>
            </a:r>
          </a:p>
          <a:p>
            <a:r>
              <a:rPr lang="en-US" altLang="zh-CN" sz="1200" b="0" i="0" dirty="0">
                <a:effectLst/>
                <a:latin typeface="Times New Roman" panose="02020603050405020304" pitchFamily="18" charset="0"/>
                <a:cs typeface="Times New Roman" panose="02020603050405020304" pitchFamily="18" charset="0"/>
              </a:rPr>
              <a:t>• D + </a:t>
            </a:r>
            <a:r>
              <a:rPr lang="en-US" altLang="zh-CN" sz="1200" b="0" i="0" baseline="30000" dirty="0">
                <a:effectLst/>
                <a:latin typeface="Times New Roman" panose="02020603050405020304" pitchFamily="18" charset="0"/>
                <a:cs typeface="Times New Roman" panose="02020603050405020304" pitchFamily="18" charset="0"/>
              </a:rPr>
              <a:t>3</a:t>
            </a:r>
            <a:r>
              <a:rPr lang="en-US" altLang="zh-CN" sz="1200" b="0" i="0" dirty="0">
                <a:effectLst/>
                <a:latin typeface="Times New Roman" panose="02020603050405020304" pitchFamily="18" charset="0"/>
                <a:cs typeface="Times New Roman" panose="02020603050405020304" pitchFamily="18" charset="0"/>
              </a:rPr>
              <a:t>He → </a:t>
            </a:r>
            <a:r>
              <a:rPr lang="en-US" altLang="zh-CN" sz="1200" b="0" i="0" baseline="30000" dirty="0">
                <a:effectLst/>
                <a:latin typeface="Times New Roman" panose="02020603050405020304" pitchFamily="18" charset="0"/>
                <a:cs typeface="Times New Roman" panose="02020603050405020304" pitchFamily="18" charset="0"/>
              </a:rPr>
              <a:t>4</a:t>
            </a:r>
            <a:r>
              <a:rPr lang="en-US" altLang="zh-CN" sz="1200" b="0" i="0" dirty="0">
                <a:effectLst/>
                <a:latin typeface="Times New Roman" panose="02020603050405020304" pitchFamily="18" charset="0"/>
                <a:cs typeface="Times New Roman" panose="02020603050405020304" pitchFamily="18" charset="0"/>
              </a:rPr>
              <a:t>He (3.66 MeV) + p (14.7 MeV)</a:t>
            </a:r>
          </a:p>
          <a:p>
            <a:r>
              <a:rPr lang="en-US" altLang="zh-CN" sz="1200" b="0" i="0" dirty="0">
                <a:effectLst/>
                <a:latin typeface="Times New Roman" panose="02020603050405020304" pitchFamily="18" charset="0"/>
                <a:cs typeface="Times New Roman" panose="02020603050405020304" pitchFamily="18" charset="0"/>
              </a:rPr>
              <a:t>• P + </a:t>
            </a:r>
            <a:r>
              <a:rPr lang="en-US" altLang="zh-CN" sz="1200" b="0" i="0" baseline="30000" dirty="0">
                <a:effectLst/>
                <a:latin typeface="Times New Roman" panose="02020603050405020304" pitchFamily="18" charset="0"/>
                <a:cs typeface="Times New Roman" panose="02020603050405020304" pitchFamily="18" charset="0"/>
              </a:rPr>
              <a:t>11</a:t>
            </a:r>
            <a:r>
              <a:rPr lang="en-US" altLang="zh-CN" sz="1200" b="0" i="0" dirty="0">
                <a:effectLst/>
                <a:latin typeface="Times New Roman" panose="02020603050405020304" pitchFamily="18" charset="0"/>
                <a:cs typeface="Times New Roman" panose="02020603050405020304" pitchFamily="18" charset="0"/>
              </a:rPr>
              <a:t>B → 3 </a:t>
            </a:r>
            <a:r>
              <a:rPr lang="en-US" altLang="zh-CN" sz="1200" b="0" i="0" baseline="30000" dirty="0">
                <a:effectLst/>
                <a:latin typeface="Times New Roman" panose="02020603050405020304" pitchFamily="18" charset="0"/>
                <a:cs typeface="Times New Roman" panose="02020603050405020304" pitchFamily="18" charset="0"/>
              </a:rPr>
              <a:t>4</a:t>
            </a:r>
            <a:r>
              <a:rPr lang="en-US" altLang="zh-CN" sz="1200" b="0" i="0" dirty="0">
                <a:effectLst/>
                <a:latin typeface="Times New Roman" panose="02020603050405020304" pitchFamily="18" charset="0"/>
                <a:cs typeface="Times New Roman" panose="02020603050405020304" pitchFamily="18" charset="0"/>
              </a:rPr>
              <a:t>He (8.68 MeV)</a:t>
            </a:r>
            <a:r>
              <a:rPr lang="en-US" altLang="zh-CN" sz="1200" dirty="0">
                <a:latin typeface="Times New Roman" panose="02020603050405020304" pitchFamily="18" charset="0"/>
                <a:cs typeface="Times New Roman" panose="02020603050405020304" pitchFamily="18" charset="0"/>
              </a:rPr>
              <a:t> </a:t>
            </a:r>
            <a:br>
              <a:rPr lang="en-US" altLang="zh-CN" sz="1200" dirty="0">
                <a:latin typeface="Times New Roman" panose="02020603050405020304" pitchFamily="18" charset="0"/>
                <a:cs typeface="Times New Roman" panose="02020603050405020304" pitchFamily="18" charset="0"/>
              </a:rPr>
            </a:br>
            <a:endParaRPr lang="zh-CN" altLang="en-US" sz="12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1" name="文本框 30">
                <a:extLst>
                  <a:ext uri="{FF2B5EF4-FFF2-40B4-BE49-F238E27FC236}">
                    <a16:creationId xmlns:a16="http://schemas.microsoft.com/office/drawing/2014/main" id="{411CDCB8-6F23-45DB-9B5B-34EBAC2BD059}"/>
                  </a:ext>
                </a:extLst>
              </p:cNvPr>
              <p:cNvSpPr txBox="1"/>
              <p:nvPr/>
            </p:nvSpPr>
            <p:spPr>
              <a:xfrm>
                <a:off x="3384867" y="2783064"/>
                <a:ext cx="2630532" cy="478208"/>
              </a:xfrm>
              <a:prstGeom prst="rect">
                <a:avLst/>
              </a:prstGeom>
              <a:noFill/>
            </p:spPr>
            <p:txBody>
              <a:bodyPr wrap="square">
                <a:spAutoFit/>
              </a:bodyPr>
              <a:lstStyle/>
              <a:p>
                <a14:m>
                  <m:oMath xmlns:m="http://schemas.openxmlformats.org/officeDocument/2006/math">
                    <m:sSub>
                      <m:sSubPr>
                        <m:ctrlPr>
                          <a:rPr lang="en-US" altLang="zh-CN" sz="1200" i="1" smtClean="0">
                            <a:solidFill>
                              <a:srgbClr val="FF0000"/>
                            </a:solidFill>
                            <a:latin typeface="Cambria Math" panose="02040503050406030204" pitchFamily="18" charset="0"/>
                            <a:cs typeface="Times New Roman" panose="02020603050405020304" pitchFamily="18" charset="0"/>
                          </a:rPr>
                        </m:ctrlPr>
                      </m:sSubPr>
                      <m:e>
                        <m:r>
                          <a:rPr lang="en-US" altLang="zh-CN" sz="1200" b="0" i="1" smtClean="0">
                            <a:solidFill>
                              <a:srgbClr val="FF0000"/>
                            </a:solidFill>
                            <a:latin typeface="Cambria Math" panose="02040503050406030204" pitchFamily="18" charset="0"/>
                            <a:cs typeface="Times New Roman" panose="02020603050405020304" pitchFamily="18" charset="0"/>
                          </a:rPr>
                          <m:t>𝐸</m:t>
                        </m:r>
                      </m:e>
                      <m:sub>
                        <m:r>
                          <m:rPr>
                            <m:sty m:val="p"/>
                          </m:rPr>
                          <a:rPr lang="en-US" altLang="zh-CN" sz="1200" i="1">
                            <a:solidFill>
                              <a:srgbClr val="FF0000"/>
                            </a:solidFill>
                            <a:latin typeface="Cambria Math" panose="02040503050406030204" pitchFamily="18" charset="0"/>
                            <a:cs typeface="Times New Roman" panose="02020603050405020304" pitchFamily="18" charset="0"/>
                          </a:rPr>
                          <m:t>alpha</m:t>
                        </m:r>
                      </m:sub>
                    </m:sSub>
                  </m:oMath>
                </a14:m>
                <a:r>
                  <a:rPr lang="en-US" altLang="zh-CN" sz="1200" dirty="0">
                    <a:solidFill>
                      <a:srgbClr val="FF0000"/>
                    </a:solidFill>
                    <a:latin typeface="Times New Roman" panose="02020603050405020304" pitchFamily="18" charset="0"/>
                    <a:cs typeface="Times New Roman" panose="02020603050405020304" pitchFamily="18" charset="0"/>
                  </a:rPr>
                  <a:t>~1 MeV (around the Gamow peak)</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mc:Choice>
        <mc:Fallback>
          <p:sp>
            <p:nvSpPr>
              <p:cNvPr id="31" name="文本框 30">
                <a:extLst>
                  <a:ext uri="{FF2B5EF4-FFF2-40B4-BE49-F238E27FC236}">
                    <a16:creationId xmlns:a16="http://schemas.microsoft.com/office/drawing/2014/main" id="{411CDCB8-6F23-45DB-9B5B-34EBAC2BD059}"/>
                  </a:ext>
                </a:extLst>
              </p:cNvPr>
              <p:cNvSpPr txBox="1">
                <a:spLocks noRot="1" noChangeAspect="1" noMove="1" noResize="1" noEditPoints="1" noAdjustHandles="1" noChangeArrowheads="1" noChangeShapeType="1" noTextEdit="1"/>
              </p:cNvSpPr>
              <p:nvPr/>
            </p:nvSpPr>
            <p:spPr>
              <a:xfrm>
                <a:off x="3384867" y="2783064"/>
                <a:ext cx="2630532" cy="478208"/>
              </a:xfrm>
              <a:prstGeom prst="rect">
                <a:avLst/>
              </a:prstGeom>
              <a:blipFill>
                <a:blip r:embed="rId8"/>
                <a:stretch>
                  <a:fillRect t="-5263" b="-10526"/>
                </a:stretch>
              </a:blipFill>
            </p:spPr>
            <p:txBody>
              <a:bodyPr/>
              <a:lstStyle/>
              <a:p>
                <a:r>
                  <a:rPr lang="zh-CN" altLang="en-US">
                    <a:noFill/>
                  </a:rPr>
                  <a:t> </a:t>
                </a:r>
              </a:p>
            </p:txBody>
          </p:sp>
        </mc:Fallback>
      </mc:AlternateContent>
      <p:cxnSp>
        <p:nvCxnSpPr>
          <p:cNvPr id="40" name="直接连接符 39">
            <a:extLst>
              <a:ext uri="{FF2B5EF4-FFF2-40B4-BE49-F238E27FC236}">
                <a16:creationId xmlns:a16="http://schemas.microsoft.com/office/drawing/2014/main" id="{436DB6DB-F14F-4305-85E2-29E92BA2767E}"/>
              </a:ext>
            </a:extLst>
          </p:cNvPr>
          <p:cNvCxnSpPr/>
          <p:nvPr/>
        </p:nvCxnSpPr>
        <p:spPr>
          <a:xfrm>
            <a:off x="2891375" y="1028093"/>
            <a:ext cx="0" cy="537270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CE11B9B6-B456-4E5A-A3F8-2B0B6F374988}"/>
              </a:ext>
            </a:extLst>
          </p:cNvPr>
          <p:cNvCxnSpPr/>
          <p:nvPr/>
        </p:nvCxnSpPr>
        <p:spPr>
          <a:xfrm>
            <a:off x="6015400" y="1036583"/>
            <a:ext cx="0" cy="537270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E8C086C3-26CF-446F-B187-CD4B6D431D1D}"/>
              </a:ext>
            </a:extLst>
          </p:cNvPr>
          <p:cNvSpPr txBox="1"/>
          <p:nvPr/>
        </p:nvSpPr>
        <p:spPr>
          <a:xfrm>
            <a:off x="231746" y="938491"/>
            <a:ext cx="2668233" cy="646331"/>
          </a:xfrm>
          <a:prstGeom prst="rect">
            <a:avLst/>
          </a:prstGeom>
          <a:noFill/>
        </p:spPr>
        <p:txBody>
          <a:bodyPr wrap="square" rtlCol="0">
            <a:spAutoFit/>
          </a:bodyPr>
          <a:lstStyle/>
          <a:p>
            <a:pPr marL="285750" indent="-285750">
              <a:buFont typeface="Wingdings" pitchFamily="2" charset="2"/>
              <a:buChar char="Ø"/>
            </a:pP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WIMP &amp; </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地球中微子探测器本底</a:t>
            </a:r>
          </a:p>
        </p:txBody>
      </p:sp>
      <p:sp>
        <p:nvSpPr>
          <p:cNvPr id="44" name="文本框 43">
            <a:extLst>
              <a:ext uri="{FF2B5EF4-FFF2-40B4-BE49-F238E27FC236}">
                <a16:creationId xmlns:a16="http://schemas.microsoft.com/office/drawing/2014/main" id="{C81EAB8B-1677-4FB7-BFF0-F2747BDD6716}"/>
              </a:ext>
            </a:extLst>
          </p:cNvPr>
          <p:cNvSpPr txBox="1"/>
          <p:nvPr/>
        </p:nvSpPr>
        <p:spPr>
          <a:xfrm>
            <a:off x="3204577" y="959209"/>
            <a:ext cx="2668233" cy="646331"/>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核天体物理</a:t>
            </a:r>
          </a:p>
          <a:p>
            <a:pPr marL="285750" indent="-285750">
              <a:buFont typeface="Wingdings" pitchFamily="2" charset="2"/>
              <a:buChar char="Ø"/>
            </a:pPr>
            <a:endPar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5" name="文本框 44">
            <a:extLst>
              <a:ext uri="{FF2B5EF4-FFF2-40B4-BE49-F238E27FC236}">
                <a16:creationId xmlns:a16="http://schemas.microsoft.com/office/drawing/2014/main" id="{F0D560E8-A62A-4B46-966B-47987A39DBE0}"/>
              </a:ext>
            </a:extLst>
          </p:cNvPr>
          <p:cNvSpPr txBox="1"/>
          <p:nvPr/>
        </p:nvSpPr>
        <p:spPr>
          <a:xfrm>
            <a:off x="6089709" y="940564"/>
            <a:ext cx="2668233"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核技术应用</a:t>
            </a:r>
          </a:p>
        </p:txBody>
      </p:sp>
      <p:pic>
        <p:nvPicPr>
          <p:cNvPr id="5" name="图片 4">
            <a:extLst>
              <a:ext uri="{FF2B5EF4-FFF2-40B4-BE49-F238E27FC236}">
                <a16:creationId xmlns:a16="http://schemas.microsoft.com/office/drawing/2014/main" id="{C31FFFB5-1619-9F44-A453-4F1D99F265D5}"/>
              </a:ext>
            </a:extLst>
          </p:cNvPr>
          <p:cNvPicPr>
            <a:picLocks noChangeAspect="1"/>
          </p:cNvPicPr>
          <p:nvPr/>
        </p:nvPicPr>
        <p:blipFill rotWithShape="1">
          <a:blip r:embed="rId9">
            <a:extLst>
              <a:ext uri="{28A0092B-C50C-407E-A947-70E740481C1C}">
                <a14:useLocalDpi xmlns:a14="http://schemas.microsoft.com/office/drawing/2010/main" val="0"/>
              </a:ext>
            </a:extLst>
          </a:blip>
          <a:srcRect r="9866" b="6306"/>
          <a:stretch/>
        </p:blipFill>
        <p:spPr>
          <a:xfrm>
            <a:off x="6483487" y="4145663"/>
            <a:ext cx="1811898" cy="1790726"/>
          </a:xfrm>
          <a:prstGeom prst="rect">
            <a:avLst/>
          </a:prstGeom>
        </p:spPr>
      </p:pic>
      <p:sp>
        <p:nvSpPr>
          <p:cNvPr id="30" name="文本框 29">
            <a:extLst>
              <a:ext uri="{FF2B5EF4-FFF2-40B4-BE49-F238E27FC236}">
                <a16:creationId xmlns:a16="http://schemas.microsoft.com/office/drawing/2014/main" id="{FE21A539-0417-424A-9A08-4F15F14F99E1}"/>
              </a:ext>
            </a:extLst>
          </p:cNvPr>
          <p:cNvSpPr txBox="1"/>
          <p:nvPr/>
        </p:nvSpPr>
        <p:spPr>
          <a:xfrm>
            <a:off x="6083284" y="6193333"/>
            <a:ext cx="2864689" cy="461665"/>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[Mark Gilbert, IAEA technical meeting on (alpha,</a:t>
            </a:r>
            <a:r>
              <a:rPr lang="zh-CN" altLang="en-US" sz="1200" b="0" i="0" dirty="0">
                <a:effectLst/>
                <a:latin typeface="Times New Roman" panose="02020603050405020304" pitchFamily="18" charset="0"/>
                <a:cs typeface="Times New Roman" panose="02020603050405020304" pitchFamily="18" charset="0"/>
              </a:rPr>
              <a:t> </a:t>
            </a:r>
            <a:r>
              <a:rPr lang="en-US" altLang="zh-CN" sz="1200" b="0" i="0" dirty="0">
                <a:effectLst/>
                <a:latin typeface="Times New Roman" panose="02020603050405020304" pitchFamily="18" charset="0"/>
                <a:cs typeface="Times New Roman" panose="02020603050405020304" pitchFamily="18" charset="0"/>
              </a:rPr>
              <a:t>n) nuclear data]</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3BA1E742-C9FD-CF42-8489-D66A5856C02A}"/>
              </a:ext>
            </a:extLst>
          </p:cNvPr>
          <p:cNvSpPr txBox="1"/>
          <p:nvPr/>
        </p:nvSpPr>
        <p:spPr>
          <a:xfrm>
            <a:off x="6055378" y="5955523"/>
            <a:ext cx="2816107"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 </a:t>
            </a:r>
            <a:r>
              <a:rPr lang="en-US" altLang="zh-CN" sz="1200" baseline="30000" dirty="0">
                <a:latin typeface="Times New Roman" panose="02020603050405020304" pitchFamily="18" charset="0"/>
                <a:cs typeface="Times New Roman" panose="02020603050405020304" pitchFamily="18" charset="0"/>
              </a:rPr>
              <a:t>16</a:t>
            </a:r>
            <a:r>
              <a:rPr lang="en-US" altLang="zh-CN" sz="1200" b="0" i="0" dirty="0">
                <a:effectLst/>
                <a:latin typeface="Times New Roman" panose="02020603050405020304" pitchFamily="18" charset="0"/>
                <a:cs typeface="Times New Roman" panose="02020603050405020304" pitchFamily="18" charset="0"/>
              </a:rPr>
              <a:t>O</a:t>
            </a:r>
            <a:r>
              <a:rPr lang="en-US" altLang="zh-CN" sz="1200" dirty="0">
                <a:latin typeface="Times New Roman" panose="02020603050405020304" pitchFamily="18" charset="0"/>
                <a:cs typeface="Times New Roman" panose="02020603050405020304" pitchFamily="18" charset="0"/>
              </a:rPr>
              <a:t>(n, alpha)</a:t>
            </a:r>
            <a:r>
              <a:rPr lang="en-US" altLang="zh-CN" sz="1200" baseline="30000" dirty="0">
                <a:latin typeface="Times New Roman" panose="02020603050405020304" pitchFamily="18" charset="0"/>
                <a:cs typeface="Times New Roman" panose="02020603050405020304" pitchFamily="18" charset="0"/>
              </a:rPr>
              <a:t>13</a:t>
            </a:r>
            <a:r>
              <a:rPr lang="en-US" altLang="zh-CN" sz="1200" dirty="0">
                <a:latin typeface="Times New Roman" panose="02020603050405020304" pitchFamily="18" charset="0"/>
                <a:cs typeface="Times New Roman" panose="02020603050405020304" pitchFamily="18" charset="0"/>
              </a:rPr>
              <a:t>C </a:t>
            </a:r>
            <a:r>
              <a:rPr lang="zh-CN" altLang="en-US" sz="1200" dirty="0">
                <a:latin typeface="Times New Roman" panose="02020603050405020304" pitchFamily="18" charset="0"/>
                <a:cs typeface="Times New Roman" panose="02020603050405020304" pitchFamily="18" charset="0"/>
              </a:rPr>
              <a:t>反应堆中常见的反应</a:t>
            </a:r>
            <a:endParaRPr lang="zh-CN" altLang="en-US" sz="1200" dirty="0"/>
          </a:p>
        </p:txBody>
      </p:sp>
    </p:spTree>
    <p:extLst>
      <p:ext uri="{BB962C8B-B14F-4D97-AF65-F5344CB8AC3E}">
        <p14:creationId xmlns:p14="http://schemas.microsoft.com/office/powerpoint/2010/main" val="3868141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20</a:t>
            </a:fld>
            <a:endParaRPr lang="zh-CN" altLang="en-US" dirty="0"/>
          </a:p>
        </p:txBody>
      </p:sp>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总结</a:t>
            </a:r>
          </a:p>
        </p:txBody>
      </p:sp>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sp>
        <p:nvSpPr>
          <p:cNvPr id="5" name="文本框 4">
            <a:extLst>
              <a:ext uri="{FF2B5EF4-FFF2-40B4-BE49-F238E27FC236}">
                <a16:creationId xmlns:a16="http://schemas.microsoft.com/office/drawing/2014/main" id="{841C660D-9EFA-0849-A051-E07AC60161F4}"/>
              </a:ext>
            </a:extLst>
          </p:cNvPr>
          <p:cNvSpPr txBox="1"/>
          <p:nvPr/>
        </p:nvSpPr>
        <p:spPr>
          <a:xfrm>
            <a:off x="459583" y="1300709"/>
            <a:ext cx="7882037" cy="4801314"/>
          </a:xfrm>
          <a:prstGeom prst="rect">
            <a:avLst/>
          </a:prstGeom>
          <a:noFill/>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(alpha, n)</a:t>
            </a:r>
            <a:r>
              <a:rPr lang="zh-CN" altLang="en-US" dirty="0">
                <a:latin typeface="Times New Roman" panose="02020603050405020304" pitchFamily="18" charset="0"/>
                <a:cs typeface="Times New Roman" panose="02020603050405020304" pitchFamily="18" charset="0"/>
              </a:rPr>
              <a:t>反应截面在暗物质、地球中微子探测器本底扣除，核天体物理，及聚变堆核技术应用领域中有巨大的需求，特别是在</a:t>
            </a:r>
            <a:r>
              <a:rPr lang="en-US" altLang="zh-CN" dirty="0">
                <a:latin typeface="Times New Roman" panose="02020603050405020304" pitchFamily="18" charset="0"/>
                <a:cs typeface="Times New Roman" panose="02020603050405020304" pitchFamily="18" charset="0"/>
              </a:rPr>
              <a:t>10</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MeV</a:t>
            </a:r>
            <a:r>
              <a:rPr lang="zh-CN" altLang="en-US" dirty="0">
                <a:latin typeface="Times New Roman" panose="02020603050405020304" pitchFamily="18" charset="0"/>
                <a:cs typeface="Times New Roman" panose="02020603050405020304" pitchFamily="18" charset="0"/>
              </a:rPr>
              <a:t>以下的反应。</a:t>
            </a:r>
            <a:endParaRPr lang="en-US" altLang="zh-CN" b="0" i="0" dirty="0">
              <a:effectLst/>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b="0" i="0" dirty="0">
                <a:effectLst/>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初步设计了三种不同构型的气体闪烁中子探测器</a:t>
            </a:r>
            <a:r>
              <a:rPr lang="en-US" altLang="zh-CN" dirty="0">
                <a:latin typeface="Times New Roman" panose="02020603050405020304" pitchFamily="18" charset="0"/>
                <a:cs typeface="Times New Roman" panose="02020603050405020304" pitchFamily="18" charset="0"/>
              </a:rPr>
              <a:t>(CF</a:t>
            </a:r>
            <a:r>
              <a:rPr lang="en-US" altLang="zh-CN" baseline="-25000" dirty="0">
                <a:latin typeface="Times New Roman" panose="02020603050405020304" pitchFamily="18" charset="0"/>
                <a:cs typeface="Times New Roman" panose="02020603050405020304" pitchFamily="18" charset="0"/>
              </a:rPr>
              <a:t>4</a:t>
            </a:r>
            <a:r>
              <a:rPr lang="en-US" altLang="zh-CN" dirty="0">
                <a:latin typeface="Times New Roman" panose="02020603050405020304" pitchFamily="18" charset="0"/>
                <a:cs typeface="Times New Roman" panose="02020603050405020304" pitchFamily="18" charset="0"/>
              </a:rPr>
              <a:t>+</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He)</a:t>
            </a:r>
            <a:r>
              <a:rPr lang="zh-CN" altLang="en-US" dirty="0">
                <a:latin typeface="Times New Roman" panose="02020603050405020304" pitchFamily="18" charset="0"/>
                <a:cs typeface="Times New Roman" panose="02020603050405020304" pitchFamily="18" charset="0"/>
              </a:rPr>
              <a:t>，在关心能区</a:t>
            </a:r>
            <a:r>
              <a:rPr lang="en-US" altLang="zh-CN" dirty="0">
                <a:latin typeface="Times New Roman" panose="02020603050405020304" pitchFamily="18" charset="0"/>
                <a:cs typeface="Times New Roman" panose="02020603050405020304" pitchFamily="18" charset="0"/>
              </a:rPr>
              <a:t>[0.01-10] MeV</a:t>
            </a:r>
            <a:r>
              <a:rPr lang="zh-CN" altLang="en-US" dirty="0">
                <a:latin typeface="Times New Roman" panose="02020603050405020304" pitchFamily="18" charset="0"/>
                <a:cs typeface="Times New Roman" panose="02020603050405020304" pitchFamily="18" charset="0"/>
              </a:rPr>
              <a:t>，相较传统</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聚乙烯</a:t>
            </a:r>
            <a:r>
              <a:rPr lang="en-US" altLang="zh-CN" dirty="0">
                <a:latin typeface="Times New Roman" panose="02020603050405020304" pitchFamily="18" charset="0"/>
                <a:cs typeface="Times New Roman" panose="02020603050405020304" pitchFamily="18" charset="0"/>
              </a:rPr>
              <a:t>+</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He</a:t>
            </a:r>
            <a:r>
              <a:rPr lang="zh-CN" altLang="en-US" dirty="0">
                <a:latin typeface="Times New Roman" panose="02020603050405020304" pitchFamily="18" charset="0"/>
                <a:cs typeface="Times New Roman" panose="02020603050405020304" pitchFamily="18" charset="0"/>
              </a:rPr>
              <a:t>管阵列探测器</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，具有更平坦的能量效率响应曲线，且探测效率较高。最优构型</a:t>
            </a:r>
            <a:r>
              <a:rPr lang="en-US" altLang="zh-CN" dirty="0">
                <a:latin typeface="Times New Roman" panose="02020603050405020304" pitchFamily="18" charset="0"/>
                <a:cs typeface="Times New Roman" panose="02020603050405020304" pitchFamily="18" charset="0"/>
              </a:rPr>
              <a:t>(</a:t>
            </a:r>
            <a:r>
              <a:rPr lang="en-US" altLang="zh-CN" sz="1800" baseline="30000" dirty="0">
                <a:latin typeface="Times" pitchFamily="2" charset="0"/>
              </a:rPr>
              <a:t>11</a:t>
            </a:r>
            <a:r>
              <a:rPr lang="en-US" altLang="zh-CN" sz="1800" dirty="0">
                <a:latin typeface="Times" pitchFamily="2" charset="0"/>
              </a:rPr>
              <a:t>B+B+D</a:t>
            </a:r>
            <a:r>
              <a:rPr lang="en-US" altLang="zh-CN" sz="1800" baseline="-25000" dirty="0">
                <a:latin typeface="Times" pitchFamily="2" charset="0"/>
              </a:rPr>
              <a:t>2</a:t>
            </a:r>
            <a:r>
              <a:rPr lang="en-US" altLang="zh-CN" sz="1800" dirty="0">
                <a:latin typeface="Times" pitchFamily="2" charset="0"/>
              </a:rPr>
              <a:t>O</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的探测器可以将平坦度降至</a:t>
            </a:r>
            <a:r>
              <a:rPr lang="en-US" altLang="zh-CN" dirty="0">
                <a:solidFill>
                  <a:srgbClr val="FF0000"/>
                </a:solidFill>
                <a:latin typeface="Times New Roman" panose="02020603050405020304" pitchFamily="18" charset="0"/>
                <a:cs typeface="Times New Roman" panose="02020603050405020304" pitchFamily="18" charset="0"/>
              </a:rPr>
              <a:t>1.02</a:t>
            </a:r>
            <a:r>
              <a:rPr lang="zh-CN" altLang="en-US" dirty="0">
                <a:latin typeface="Times New Roman" panose="02020603050405020304" pitchFamily="18" charset="0"/>
                <a:cs typeface="Times New Roman" panose="02020603050405020304" pitchFamily="18" charset="0"/>
              </a:rPr>
              <a:t>，探测效率可高达</a:t>
            </a:r>
            <a:r>
              <a:rPr lang="en-US" altLang="zh-CN" dirty="0">
                <a:solidFill>
                  <a:srgbClr val="FF0000"/>
                </a:solidFill>
                <a:latin typeface="Times New Roman" panose="02020603050405020304" pitchFamily="18" charset="0"/>
                <a:cs typeface="Times New Roman" panose="02020603050405020304" pitchFamily="18" charset="0"/>
              </a:rPr>
              <a:t>75%</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b="0" i="0" dirty="0">
                <a:effectLst/>
                <a:latin typeface="Times New Roman" panose="02020603050405020304" pitchFamily="18" charset="0"/>
                <a:cs typeface="Times New Roman" panose="02020603050405020304" pitchFamily="18" charset="0"/>
              </a:rPr>
              <a:t>•</a:t>
            </a:r>
            <a:r>
              <a:rPr lang="zh-CN" altLang="en-US" b="0" i="0" dirty="0">
                <a:effectLst/>
                <a:latin typeface="Times New Roman" panose="02020603050405020304" pitchFamily="18" charset="0"/>
                <a:cs typeface="Times New Roman" panose="02020603050405020304" pitchFamily="18" charset="0"/>
              </a:rPr>
              <a:t> 新型的</a:t>
            </a:r>
            <a:r>
              <a:rPr lang="zh-CN" altLang="en-US" dirty="0">
                <a:latin typeface="Times New Roman" panose="02020603050405020304" pitchFamily="18" charset="0"/>
                <a:cs typeface="Times New Roman" panose="02020603050405020304" pitchFamily="18" charset="0"/>
              </a:rPr>
              <a:t>气体闪烁中子探测器相较传统</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聚乙烯</a:t>
            </a:r>
            <a:r>
              <a:rPr lang="en-US" altLang="zh-CN" dirty="0">
                <a:latin typeface="Times New Roman" panose="02020603050405020304" pitchFamily="18" charset="0"/>
                <a:cs typeface="Times New Roman" panose="02020603050405020304" pitchFamily="18" charset="0"/>
              </a:rPr>
              <a:t>+</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He</a:t>
            </a:r>
            <a:r>
              <a:rPr lang="zh-CN" altLang="en-US" dirty="0">
                <a:latin typeface="Times New Roman" panose="02020603050405020304" pitchFamily="18" charset="0"/>
                <a:cs typeface="Times New Roman" panose="02020603050405020304" pitchFamily="18" charset="0"/>
              </a:rPr>
              <a:t>管阵列探测器</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可以降低探测效率对出射中子角分布的依赖，最优构型</a:t>
            </a:r>
            <a:r>
              <a:rPr lang="en-US" altLang="zh-CN" dirty="0">
                <a:latin typeface="Times New Roman" panose="02020603050405020304" pitchFamily="18" charset="0"/>
                <a:cs typeface="Times New Roman" panose="02020603050405020304" pitchFamily="18" charset="0"/>
              </a:rPr>
              <a:t>(</a:t>
            </a:r>
            <a:r>
              <a:rPr lang="en-US" altLang="zh-CN" sz="1800" baseline="30000" dirty="0">
                <a:latin typeface="Times" pitchFamily="2" charset="0"/>
              </a:rPr>
              <a:t>11</a:t>
            </a:r>
            <a:r>
              <a:rPr lang="en-US" altLang="zh-CN" sz="1800" dirty="0">
                <a:latin typeface="Times" pitchFamily="2" charset="0"/>
              </a:rPr>
              <a:t>B+B+D</a:t>
            </a:r>
            <a:r>
              <a:rPr lang="en-US" altLang="zh-CN" sz="1800" baseline="-25000" dirty="0">
                <a:latin typeface="Times" pitchFamily="2" charset="0"/>
              </a:rPr>
              <a:t>2</a:t>
            </a:r>
            <a:r>
              <a:rPr lang="en-US" altLang="zh-CN" sz="1800" dirty="0">
                <a:latin typeface="Times" pitchFamily="2" charset="0"/>
              </a:rPr>
              <a:t>O</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的探测器探测效率在中子出射角度为</a:t>
            </a:r>
            <a:r>
              <a:rPr lang="en-US" altLang="zh-CN" dirty="0">
                <a:solidFill>
                  <a:srgbClr val="FF0000"/>
                </a:solidFill>
                <a:latin typeface="Times New Roman" panose="02020603050405020304" pitchFamily="18" charset="0"/>
                <a:cs typeface="Times New Roman" panose="02020603050405020304" pitchFamily="18" charset="0"/>
              </a:rPr>
              <a:t>[16, 164]</a:t>
            </a:r>
            <a:r>
              <a:rPr lang="zh-CN" altLang="en-US" dirty="0">
                <a:latin typeface="Times New Roman" panose="02020603050405020304" pitchFamily="18" charset="0"/>
                <a:cs typeface="Times New Roman" panose="02020603050405020304" pitchFamily="18" charset="0"/>
              </a:rPr>
              <a:t>度之间能保持稳定，且与中子出射能量无关。</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b="0" i="0" dirty="0">
                <a:effectLst/>
                <a:latin typeface="Times New Roman" panose="02020603050405020304" pitchFamily="18" charset="0"/>
                <a:cs typeface="Times New Roman" panose="02020603050405020304" pitchFamily="18" charset="0"/>
              </a:rPr>
              <a:t>•</a:t>
            </a:r>
            <a:r>
              <a:rPr lang="zh-CN" altLang="en-US" b="0" i="0" dirty="0">
                <a:effectLst/>
                <a:latin typeface="Times New Roman" panose="02020603050405020304" pitchFamily="18" charset="0"/>
                <a:cs typeface="Times New Roman" panose="02020603050405020304" pitchFamily="18" charset="0"/>
              </a:rPr>
              <a:t> 新设计的气体闪烁中子探测器在降低探测效率对能量和出射中子角度的依赖方向有大的优势，但如何降低</a:t>
            </a:r>
            <a:r>
              <a:rPr lang="en-US" altLang="zh-CN" b="0" i="0" baseline="30000" dirty="0">
                <a:effectLst/>
                <a:latin typeface="Times New Roman" panose="02020603050405020304" pitchFamily="18" charset="0"/>
                <a:cs typeface="Times New Roman" panose="02020603050405020304" pitchFamily="18" charset="0"/>
              </a:rPr>
              <a:t>3</a:t>
            </a:r>
            <a:r>
              <a:rPr lang="en-US" altLang="zh-CN" b="0" i="0" dirty="0">
                <a:effectLst/>
                <a:latin typeface="Times New Roman" panose="02020603050405020304" pitchFamily="18" charset="0"/>
                <a:cs typeface="Times New Roman" panose="02020603050405020304" pitchFamily="18" charset="0"/>
              </a:rPr>
              <a:t>He</a:t>
            </a:r>
            <a:r>
              <a:rPr lang="zh-CN" altLang="en-US" b="0" i="0" dirty="0">
                <a:effectLst/>
                <a:latin typeface="Times New Roman" panose="02020603050405020304" pitchFamily="18" charset="0"/>
                <a:cs typeface="Times New Roman" panose="02020603050405020304" pitchFamily="18" charset="0"/>
              </a:rPr>
              <a:t>，</a:t>
            </a:r>
            <a:r>
              <a:rPr lang="en-US" altLang="zh-CN" b="0" i="0" baseline="30000" dirty="0">
                <a:effectLst/>
                <a:latin typeface="Times New Roman" panose="02020603050405020304" pitchFamily="18" charset="0"/>
                <a:cs typeface="Times New Roman" panose="02020603050405020304" pitchFamily="18" charset="0"/>
              </a:rPr>
              <a:t>11</a:t>
            </a:r>
            <a:r>
              <a:rPr lang="en-US" altLang="zh-CN" b="0" i="0" dirty="0">
                <a:effectLst/>
                <a:latin typeface="Times New Roman" panose="02020603050405020304" pitchFamily="18" charset="0"/>
                <a:cs typeface="Times New Roman" panose="02020603050405020304" pitchFamily="18" charset="0"/>
              </a:rPr>
              <a:t>B</a:t>
            </a:r>
            <a:r>
              <a:rPr lang="zh-CN" altLang="en-US" b="0" i="0" dirty="0">
                <a:effectLst/>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D</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O</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PMT</a:t>
            </a:r>
            <a:r>
              <a:rPr lang="zh-CN" altLang="en-US" dirty="0">
                <a:latin typeface="Times New Roman" panose="02020603050405020304" pitchFamily="18" charset="0"/>
                <a:cs typeface="Times New Roman" panose="02020603050405020304" pitchFamily="18" charset="0"/>
              </a:rPr>
              <a:t>及电子学所带来的成本是需要进一步考虑的问题。</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926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2" t="16419" r="-366" b="5005"/>
          <a:stretch/>
        </p:blipFill>
        <p:spPr>
          <a:xfrm>
            <a:off x="-11151" y="2074126"/>
            <a:ext cx="9177454" cy="4783874"/>
          </a:xfrm>
          <a:prstGeom prst="rect">
            <a:avLst/>
          </a:prstGeom>
        </p:spPr>
      </p:pic>
      <p:sp>
        <p:nvSpPr>
          <p:cNvPr id="8" name="矩形 7">
            <a:extLst>
              <a:ext uri="{FF2B5EF4-FFF2-40B4-BE49-F238E27FC236}">
                <a16:creationId xmlns:a16="http://schemas.microsoft.com/office/drawing/2014/main" id="{14098759-77C2-48F7-92F5-D80902887B6F}"/>
              </a:ext>
            </a:extLst>
          </p:cNvPr>
          <p:cNvSpPr/>
          <p:nvPr/>
        </p:nvSpPr>
        <p:spPr>
          <a:xfrm>
            <a:off x="0" y="-1"/>
            <a:ext cx="9144001" cy="5274528"/>
          </a:xfrm>
          <a:prstGeom prst="rect">
            <a:avLst/>
          </a:prstGeom>
          <a:gradFill flip="none" rotWithShape="1">
            <a:gsLst>
              <a:gs pos="55000">
                <a:schemeClr val="accent1">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5" name="文本框 4">
            <a:extLst>
              <a:ext uri="{FF2B5EF4-FFF2-40B4-BE49-F238E27FC236}">
                <a16:creationId xmlns:a16="http://schemas.microsoft.com/office/drawing/2014/main" id="{24EA35BB-A1BF-4C0A-B5A4-C49983D6532C}"/>
              </a:ext>
            </a:extLst>
          </p:cNvPr>
          <p:cNvSpPr txBox="1"/>
          <p:nvPr/>
        </p:nvSpPr>
        <p:spPr>
          <a:xfrm>
            <a:off x="2156060" y="1777711"/>
            <a:ext cx="5909912" cy="769441"/>
          </a:xfrm>
          <a:prstGeom prst="rect">
            <a:avLst/>
          </a:prstGeom>
          <a:noFill/>
        </p:spPr>
        <p:txBody>
          <a:bodyPr wrap="square">
            <a:spAutoFit/>
          </a:bodyPr>
          <a:lstStyle/>
          <a:p>
            <a:r>
              <a:rPr lang="zh-CN" altLang="en-US" sz="4400" dirty="0">
                <a:solidFill>
                  <a:srgbClr val="FF0000"/>
                </a:solidFill>
                <a:effectLst>
                  <a:outerShdw blurRad="50800" dist="38100" dir="2700000" algn="tl" rotWithShape="0">
                    <a:prstClr val="black">
                      <a:alpha val="20000"/>
                    </a:prstClr>
                  </a:outerShdw>
                </a:effectLst>
                <a:latin typeface="华文行楷" panose="02010800040101010101" pitchFamily="2" charset="-122"/>
                <a:ea typeface="华文行楷" panose="02010800040101010101" pitchFamily="2" charset="-122"/>
              </a:rPr>
              <a:t>欢迎大家批评指正！</a:t>
            </a:r>
            <a:endParaRPr lang="en-US" altLang="zh-CN" sz="4400" dirty="0">
              <a:solidFill>
                <a:srgbClr val="FF0000"/>
              </a:solidFill>
              <a:effectLst>
                <a:outerShdw blurRad="50800" dist="38100" dir="2700000" algn="tl" rotWithShape="0">
                  <a:prstClr val="black">
                    <a:alpha val="20000"/>
                  </a:prstClr>
                </a:outerShdw>
              </a:effectLst>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2537433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22</a:t>
            </a:fld>
            <a:endParaRPr lang="zh-CN" altLang="en-US" dirty="0"/>
          </a:p>
        </p:txBody>
      </p:sp>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pic>
        <p:nvPicPr>
          <p:cNvPr id="5" name="图片 4">
            <a:extLst>
              <a:ext uri="{FF2B5EF4-FFF2-40B4-BE49-F238E27FC236}">
                <a16:creationId xmlns:a16="http://schemas.microsoft.com/office/drawing/2014/main" id="{37EAB738-8FBB-2448-B46D-2DEF0CFBE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050" y="3736883"/>
            <a:ext cx="5756223" cy="2681705"/>
          </a:xfrm>
          <a:prstGeom prst="rect">
            <a:avLst/>
          </a:prstGeom>
        </p:spPr>
      </p:pic>
      <p:pic>
        <p:nvPicPr>
          <p:cNvPr id="9" name="图片 8">
            <a:extLst>
              <a:ext uri="{FF2B5EF4-FFF2-40B4-BE49-F238E27FC236}">
                <a16:creationId xmlns:a16="http://schemas.microsoft.com/office/drawing/2014/main" id="{6F8AA4E0-2CC8-7F48-A706-D63C51C5ED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050" y="864217"/>
            <a:ext cx="5756223" cy="2823808"/>
          </a:xfrm>
          <a:prstGeom prst="rect">
            <a:avLst/>
          </a:prstGeom>
        </p:spPr>
      </p:pic>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兴趣的</a:t>
            </a:r>
            <a:r>
              <a:rPr lang="en-US" altLang="zh-CN" dirty="0"/>
              <a:t>(</a:t>
            </a:r>
            <a:r>
              <a:rPr lang="en-US" altLang="zh-CN" dirty="0" err="1"/>
              <a:t>alpha,n</a:t>
            </a:r>
            <a:r>
              <a:rPr lang="en-US" altLang="zh-CN" dirty="0"/>
              <a:t>)</a:t>
            </a:r>
            <a:r>
              <a:rPr lang="zh-CN" altLang="en-US" dirty="0"/>
              <a:t>反应</a:t>
            </a:r>
          </a:p>
        </p:txBody>
      </p:sp>
      <p:sp>
        <p:nvSpPr>
          <p:cNvPr id="11" name="文本框 10">
            <a:extLst>
              <a:ext uri="{FF2B5EF4-FFF2-40B4-BE49-F238E27FC236}">
                <a16:creationId xmlns:a16="http://schemas.microsoft.com/office/drawing/2014/main" id="{94BA8A18-559D-BC4C-88A3-011A9EB1F22C}"/>
              </a:ext>
            </a:extLst>
          </p:cNvPr>
          <p:cNvSpPr txBox="1"/>
          <p:nvPr/>
        </p:nvSpPr>
        <p:spPr>
          <a:xfrm>
            <a:off x="612723" y="6338826"/>
            <a:ext cx="7886700" cy="523220"/>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a:t>
            </a:r>
            <a:r>
              <a:rPr lang="zh-CN" altLang="en-US" sz="1400" dirty="0">
                <a:latin typeface="Times New Roman" panose="02020603050405020304" pitchFamily="18" charset="0"/>
                <a:cs typeface="Times New Roman" panose="02020603050405020304" pitchFamily="18" charset="0"/>
              </a:rPr>
              <a:t>Brandenburg_2017_</a:t>
            </a:r>
            <a:r>
              <a:rPr lang="en-US" altLang="zh-CN" sz="1400" dirty="0">
                <a:latin typeface="Times New Roman" panose="02020603050405020304" pitchFamily="18" charset="0"/>
                <a:cs typeface="Times New Roman" panose="02020603050405020304" pitchFamily="18" charset="0"/>
              </a:rPr>
              <a:t>master </a:t>
            </a:r>
            <a:r>
              <a:rPr lang="zh-CN" altLang="en-US" sz="1400" dirty="0">
                <a:latin typeface="Times New Roman" panose="02020603050405020304" pitchFamily="18" charset="0"/>
                <a:cs typeface="Times New Roman" panose="02020603050405020304" pitchFamily="18" charset="0"/>
              </a:rPr>
              <a:t>Development of a Neutron Long Counter for (α,n) Cross Section Measurements at Ohio</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297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4ECCC49-7C34-4E88-86D2-1D5CB7F0DD86}"/>
              </a:ext>
            </a:extLst>
          </p:cNvPr>
          <p:cNvSpPr>
            <a:spLocks noGrp="1"/>
          </p:cNvSpPr>
          <p:nvPr>
            <p:ph type="sldNum" sz="quarter" idx="12"/>
          </p:nvPr>
        </p:nvSpPr>
        <p:spPr/>
        <p:txBody>
          <a:bodyPr/>
          <a:lstStyle/>
          <a:p>
            <a:fld id="{8245A5F4-6044-49C1-B23B-0D7435FEC950}" type="slidenum">
              <a:rPr lang="zh-CN" altLang="en-US" smtClean="0"/>
              <a:pPr/>
              <a:t>23</a:t>
            </a:fld>
            <a:endParaRPr lang="zh-CN" altLang="en-US"/>
          </a:p>
        </p:txBody>
      </p:sp>
      <p:sp>
        <p:nvSpPr>
          <p:cNvPr id="3" name="标题 2">
            <a:extLst>
              <a:ext uri="{FF2B5EF4-FFF2-40B4-BE49-F238E27FC236}">
                <a16:creationId xmlns:a16="http://schemas.microsoft.com/office/drawing/2014/main" id="{8FCEEB66-C727-459F-9606-A76841AE8AB1}"/>
              </a:ext>
            </a:extLst>
          </p:cNvPr>
          <p:cNvSpPr>
            <a:spLocks noGrp="1"/>
          </p:cNvSpPr>
          <p:nvPr>
            <p:ph type="title"/>
          </p:nvPr>
        </p:nvSpPr>
        <p:spPr/>
        <p:txBody>
          <a:bodyPr/>
          <a:lstStyle/>
          <a:p>
            <a:r>
              <a:rPr lang="en-US" altLang="zh-CN" dirty="0"/>
              <a:t>Simulation test by</a:t>
            </a:r>
            <a:r>
              <a:rPr lang="zh-CN" altLang="en-US" dirty="0"/>
              <a:t> </a:t>
            </a:r>
            <a:r>
              <a:rPr lang="en-US" altLang="zh-CN" dirty="0" err="1"/>
              <a:t>MCNPx</a:t>
            </a:r>
            <a:endParaRPr lang="zh-CN" altLang="en-US" dirty="0"/>
          </a:p>
        </p:txBody>
      </p:sp>
      <p:pic>
        <p:nvPicPr>
          <p:cNvPr id="5" name="图片 4">
            <a:extLst>
              <a:ext uri="{FF2B5EF4-FFF2-40B4-BE49-F238E27FC236}">
                <a16:creationId xmlns:a16="http://schemas.microsoft.com/office/drawing/2014/main" id="{0C52240D-830A-4DC3-B716-E11154AD2454}"/>
              </a:ext>
            </a:extLst>
          </p:cNvPr>
          <p:cNvPicPr>
            <a:picLocks noChangeAspect="1"/>
          </p:cNvPicPr>
          <p:nvPr/>
        </p:nvPicPr>
        <p:blipFill>
          <a:blip r:embed="rId3"/>
          <a:stretch>
            <a:fillRect/>
          </a:stretch>
        </p:blipFill>
        <p:spPr>
          <a:xfrm>
            <a:off x="4583172" y="1962171"/>
            <a:ext cx="4197996" cy="3148497"/>
          </a:xfrm>
          <a:prstGeom prst="rect">
            <a:avLst/>
          </a:prstGeom>
        </p:spPr>
      </p:pic>
      <p:grpSp>
        <p:nvGrpSpPr>
          <p:cNvPr id="65" name="组合 64">
            <a:extLst>
              <a:ext uri="{FF2B5EF4-FFF2-40B4-BE49-F238E27FC236}">
                <a16:creationId xmlns:a16="http://schemas.microsoft.com/office/drawing/2014/main" id="{388A672D-FE4B-4C20-93FD-5207F7A509F9}"/>
              </a:ext>
            </a:extLst>
          </p:cNvPr>
          <p:cNvGrpSpPr/>
          <p:nvPr/>
        </p:nvGrpSpPr>
        <p:grpSpPr>
          <a:xfrm>
            <a:off x="362832" y="1776621"/>
            <a:ext cx="4172811" cy="3452542"/>
            <a:chOff x="500469" y="1419681"/>
            <a:chExt cx="4172811" cy="3452542"/>
          </a:xfrm>
        </p:grpSpPr>
        <p:sp>
          <p:nvSpPr>
            <p:cNvPr id="32" name="文本框 31">
              <a:extLst>
                <a:ext uri="{FF2B5EF4-FFF2-40B4-BE49-F238E27FC236}">
                  <a16:creationId xmlns:a16="http://schemas.microsoft.com/office/drawing/2014/main" id="{90FBC9F0-74E1-4E68-8C41-FFD322F8A5C4}"/>
                </a:ext>
              </a:extLst>
            </p:cNvPr>
            <p:cNvSpPr txBox="1"/>
            <p:nvPr/>
          </p:nvSpPr>
          <p:spPr>
            <a:xfrm>
              <a:off x="3617417" y="2101403"/>
              <a:ext cx="1055863" cy="246221"/>
            </a:xfrm>
            <a:prstGeom prst="rect">
              <a:avLst/>
            </a:prstGeom>
            <a:noFill/>
          </p:spPr>
          <p:txBody>
            <a:bodyPr wrap="square" rtlCol="0">
              <a:spAutoFit/>
            </a:bodyPr>
            <a:lstStyle/>
            <a:p>
              <a:r>
                <a:rPr lang="en-US" altLang="zh-CN" sz="1000" baseline="30000" dirty="0"/>
                <a:t>3</a:t>
              </a:r>
              <a:r>
                <a:rPr lang="en-US" altLang="zh-CN" sz="1000" dirty="0"/>
                <a:t>He</a:t>
              </a:r>
              <a:endParaRPr lang="zh-CN" altLang="en-US" sz="1000" baseline="-25000" dirty="0"/>
            </a:p>
          </p:txBody>
        </p:sp>
        <p:grpSp>
          <p:nvGrpSpPr>
            <p:cNvPr id="64" name="组合 63">
              <a:extLst>
                <a:ext uri="{FF2B5EF4-FFF2-40B4-BE49-F238E27FC236}">
                  <a16:creationId xmlns:a16="http://schemas.microsoft.com/office/drawing/2014/main" id="{0EFF01BB-EA06-4273-AF59-DBBE219785A0}"/>
                </a:ext>
              </a:extLst>
            </p:cNvPr>
            <p:cNvGrpSpPr/>
            <p:nvPr/>
          </p:nvGrpSpPr>
          <p:grpSpPr>
            <a:xfrm>
              <a:off x="500469" y="1419681"/>
              <a:ext cx="3544396" cy="3452542"/>
              <a:chOff x="500469" y="1419681"/>
              <a:chExt cx="3544396" cy="3452542"/>
            </a:xfrm>
          </p:grpSpPr>
          <p:sp>
            <p:nvSpPr>
              <p:cNvPr id="22" name="文本框 21">
                <a:extLst>
                  <a:ext uri="{FF2B5EF4-FFF2-40B4-BE49-F238E27FC236}">
                    <a16:creationId xmlns:a16="http://schemas.microsoft.com/office/drawing/2014/main" id="{76A8885F-439B-450B-9BF4-D1BD91E2B886}"/>
                  </a:ext>
                </a:extLst>
              </p:cNvPr>
              <p:cNvSpPr txBox="1"/>
              <p:nvPr/>
            </p:nvSpPr>
            <p:spPr>
              <a:xfrm rot="16200000">
                <a:off x="3501092" y="1674449"/>
                <a:ext cx="724980" cy="215444"/>
              </a:xfrm>
              <a:prstGeom prst="rect">
                <a:avLst/>
              </a:prstGeom>
              <a:noFill/>
            </p:spPr>
            <p:txBody>
              <a:bodyPr wrap="square" rtlCol="0">
                <a:spAutoFit/>
              </a:bodyPr>
              <a:lstStyle/>
              <a:p>
                <a:r>
                  <a:rPr lang="en-US" altLang="zh-CN" sz="800" dirty="0">
                    <a:solidFill>
                      <a:schemeClr val="bg1"/>
                    </a:solidFill>
                  </a:rPr>
                  <a:t>PM</a:t>
                </a:r>
                <a:endParaRPr lang="zh-CN" altLang="en-US" sz="800" dirty="0">
                  <a:solidFill>
                    <a:schemeClr val="bg1"/>
                  </a:solidFill>
                </a:endParaRPr>
              </a:p>
            </p:txBody>
          </p:sp>
          <p:sp>
            <p:nvSpPr>
              <p:cNvPr id="9" name="椭圆 8">
                <a:extLst>
                  <a:ext uri="{FF2B5EF4-FFF2-40B4-BE49-F238E27FC236}">
                    <a16:creationId xmlns:a16="http://schemas.microsoft.com/office/drawing/2014/main" id="{5EE0C014-A85C-4E2F-816C-3EE90AA59ADF}"/>
                  </a:ext>
                </a:extLst>
              </p:cNvPr>
              <p:cNvSpPr/>
              <p:nvPr/>
            </p:nvSpPr>
            <p:spPr>
              <a:xfrm>
                <a:off x="500469" y="1555206"/>
                <a:ext cx="3317019" cy="331701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504953B1-09F3-4928-9242-FDCDB8E32C43}"/>
                  </a:ext>
                </a:extLst>
              </p:cNvPr>
              <p:cNvSpPr/>
              <p:nvPr/>
            </p:nvSpPr>
            <p:spPr>
              <a:xfrm>
                <a:off x="673692" y="1728429"/>
                <a:ext cx="2970573" cy="2970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E84DD2F4-93E8-4D3C-8A73-069FC473C9A2}"/>
                  </a:ext>
                </a:extLst>
              </p:cNvPr>
              <p:cNvSpPr/>
              <p:nvPr/>
            </p:nvSpPr>
            <p:spPr>
              <a:xfrm>
                <a:off x="1514145" y="2570209"/>
                <a:ext cx="1289667" cy="12896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4E2085EE-4C71-47CF-834F-C7C5BFD32860}"/>
                  </a:ext>
                </a:extLst>
              </p:cNvPr>
              <p:cNvSpPr txBox="1"/>
              <p:nvPr/>
            </p:nvSpPr>
            <p:spPr>
              <a:xfrm rot="18900000">
                <a:off x="3319885" y="1819665"/>
                <a:ext cx="724980" cy="254893"/>
              </a:xfrm>
              <a:prstGeom prst="rect">
                <a:avLst/>
              </a:prstGeom>
              <a:noFill/>
            </p:spPr>
            <p:txBody>
              <a:bodyPr wrap="square" rtlCol="0">
                <a:spAutoFit/>
              </a:bodyPr>
              <a:lstStyle/>
              <a:p>
                <a:r>
                  <a:rPr lang="en-US" altLang="zh-CN" sz="1000" dirty="0">
                    <a:solidFill>
                      <a:schemeClr val="bg1"/>
                    </a:solidFill>
                  </a:rPr>
                  <a:t>PMT</a:t>
                </a:r>
                <a:endParaRPr lang="zh-CN" altLang="en-US" sz="1000" dirty="0">
                  <a:solidFill>
                    <a:schemeClr val="bg1"/>
                  </a:solidFill>
                </a:endParaRPr>
              </a:p>
            </p:txBody>
          </p:sp>
          <p:cxnSp>
            <p:nvCxnSpPr>
              <p:cNvPr id="27" name="直接箭头连接符 26">
                <a:extLst>
                  <a:ext uri="{FF2B5EF4-FFF2-40B4-BE49-F238E27FC236}">
                    <a16:creationId xmlns:a16="http://schemas.microsoft.com/office/drawing/2014/main" id="{18BB5DE8-C270-4912-B233-0F713419D3C3}"/>
                  </a:ext>
                </a:extLst>
              </p:cNvPr>
              <p:cNvCxnSpPr>
                <a:cxnSpLocks/>
              </p:cNvCxnSpPr>
              <p:nvPr/>
            </p:nvCxnSpPr>
            <p:spPr>
              <a:xfrm flipH="1" flipV="1">
                <a:off x="2215008" y="3322334"/>
                <a:ext cx="183635" cy="1310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01D538FE-A9D9-4F3D-8F83-6BE71F8638B6}"/>
                  </a:ext>
                </a:extLst>
              </p:cNvPr>
              <p:cNvSpPr txBox="1"/>
              <p:nvPr/>
            </p:nvSpPr>
            <p:spPr>
              <a:xfrm>
                <a:off x="2347650" y="3401888"/>
                <a:ext cx="1123650" cy="254893"/>
              </a:xfrm>
              <a:prstGeom prst="rect">
                <a:avLst/>
              </a:prstGeom>
              <a:noFill/>
            </p:spPr>
            <p:txBody>
              <a:bodyPr wrap="square" rtlCol="0">
                <a:spAutoFit/>
              </a:bodyPr>
              <a:lstStyle/>
              <a:p>
                <a:r>
                  <a:rPr lang="en-US" altLang="zh-CN" sz="1000" dirty="0"/>
                  <a:t>Neutron Source</a:t>
                </a:r>
                <a:endParaRPr lang="zh-CN" altLang="en-US" sz="1000" dirty="0"/>
              </a:p>
            </p:txBody>
          </p:sp>
          <p:sp>
            <p:nvSpPr>
              <p:cNvPr id="29" name="文本框 28">
                <a:extLst>
                  <a:ext uri="{FF2B5EF4-FFF2-40B4-BE49-F238E27FC236}">
                    <a16:creationId xmlns:a16="http://schemas.microsoft.com/office/drawing/2014/main" id="{4B167168-D0A3-4BC1-B7B7-ABA84C766E47}"/>
                  </a:ext>
                </a:extLst>
              </p:cNvPr>
              <p:cNvSpPr txBox="1"/>
              <p:nvPr/>
            </p:nvSpPr>
            <p:spPr>
              <a:xfrm>
                <a:off x="2044180" y="2027122"/>
                <a:ext cx="1460256" cy="246221"/>
              </a:xfrm>
              <a:prstGeom prst="rect">
                <a:avLst/>
              </a:prstGeom>
              <a:noFill/>
            </p:spPr>
            <p:txBody>
              <a:bodyPr wrap="square" rtlCol="0">
                <a:spAutoFit/>
              </a:bodyPr>
              <a:lstStyle/>
              <a:p>
                <a:r>
                  <a:rPr lang="en-US" altLang="zh-CN" sz="1000" dirty="0"/>
                  <a:t>Polyethylene</a:t>
                </a:r>
                <a:endParaRPr lang="zh-CN" altLang="en-US" sz="1000" dirty="0"/>
              </a:p>
            </p:txBody>
          </p:sp>
          <p:cxnSp>
            <p:nvCxnSpPr>
              <p:cNvPr id="33" name="直接箭头连接符 32">
                <a:extLst>
                  <a:ext uri="{FF2B5EF4-FFF2-40B4-BE49-F238E27FC236}">
                    <a16:creationId xmlns:a16="http://schemas.microsoft.com/office/drawing/2014/main" id="{6028EDDC-DD8C-4EC5-9893-762260893CB0}"/>
                  </a:ext>
                </a:extLst>
              </p:cNvPr>
              <p:cNvCxnSpPr>
                <a:cxnSpLocks/>
              </p:cNvCxnSpPr>
              <p:nvPr/>
            </p:nvCxnSpPr>
            <p:spPr>
              <a:xfrm flipH="1">
                <a:off x="3397615" y="2236616"/>
                <a:ext cx="260915" cy="724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4BE73AE2-3F14-49F2-98ED-D14829EDA6C5}"/>
                  </a:ext>
                </a:extLst>
              </p:cNvPr>
              <p:cNvSpPr/>
              <p:nvPr/>
            </p:nvSpPr>
            <p:spPr>
              <a:xfrm>
                <a:off x="2152605" y="3207026"/>
                <a:ext cx="73110" cy="731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箭头连接符 37">
                <a:extLst>
                  <a:ext uri="{FF2B5EF4-FFF2-40B4-BE49-F238E27FC236}">
                    <a16:creationId xmlns:a16="http://schemas.microsoft.com/office/drawing/2014/main" id="{07C85DAD-4FAA-4C97-9720-6F971C168A41}"/>
                  </a:ext>
                </a:extLst>
              </p:cNvPr>
              <p:cNvCxnSpPr>
                <a:cxnSpLocks/>
                <a:stCxn id="11" idx="6"/>
              </p:cNvCxnSpPr>
              <p:nvPr/>
            </p:nvCxnSpPr>
            <p:spPr>
              <a:xfrm flipH="1" flipV="1">
                <a:off x="2774114" y="3213653"/>
                <a:ext cx="29698" cy="1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57F9EB89-C550-487A-A1C5-97288640FFEB}"/>
                  </a:ext>
                </a:extLst>
              </p:cNvPr>
              <p:cNvCxnSpPr>
                <a:cxnSpLocks/>
              </p:cNvCxnSpPr>
              <p:nvPr/>
            </p:nvCxnSpPr>
            <p:spPr>
              <a:xfrm flipV="1">
                <a:off x="2215008" y="3233531"/>
                <a:ext cx="618502" cy="4080"/>
              </a:xfrm>
              <a:prstGeom prst="straightConnector1">
                <a:avLst/>
              </a:prstGeom>
              <a:ln w="19050">
                <a:solidFill>
                  <a:schemeClr val="tx1"/>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BA363D72-90B9-4A43-B599-4E30E598EF5D}"/>
                  </a:ext>
                </a:extLst>
              </p:cNvPr>
              <p:cNvCxnSpPr>
                <a:cxnSpLocks/>
              </p:cNvCxnSpPr>
              <p:nvPr/>
            </p:nvCxnSpPr>
            <p:spPr>
              <a:xfrm>
                <a:off x="2803812" y="3234921"/>
                <a:ext cx="854718" cy="2690"/>
              </a:xfrm>
              <a:prstGeom prst="straightConnector1">
                <a:avLst/>
              </a:prstGeom>
              <a:ln w="19050">
                <a:solidFill>
                  <a:schemeClr val="tx1"/>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BF9F0DBB-2D73-4E42-AFFD-DA844C30CCFC}"/>
                  </a:ext>
                </a:extLst>
              </p:cNvPr>
              <p:cNvCxnSpPr>
                <a:cxnSpLocks/>
              </p:cNvCxnSpPr>
              <p:nvPr/>
            </p:nvCxnSpPr>
            <p:spPr>
              <a:xfrm>
                <a:off x="3664758" y="3241035"/>
                <a:ext cx="188656" cy="0"/>
              </a:xfrm>
              <a:prstGeom prst="straightConnector1">
                <a:avLst/>
              </a:prstGeom>
              <a:ln w="19050">
                <a:solidFill>
                  <a:schemeClr val="tx1"/>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7C130790-4ED7-4FD6-A3ED-E237494C67DD}"/>
                  </a:ext>
                </a:extLst>
              </p:cNvPr>
              <p:cNvSpPr txBox="1"/>
              <p:nvPr/>
            </p:nvSpPr>
            <p:spPr>
              <a:xfrm>
                <a:off x="2310268" y="3025591"/>
                <a:ext cx="457618" cy="215444"/>
              </a:xfrm>
              <a:prstGeom prst="rect">
                <a:avLst/>
              </a:prstGeom>
              <a:noFill/>
            </p:spPr>
            <p:txBody>
              <a:bodyPr wrap="square" rtlCol="0">
                <a:spAutoFit/>
              </a:bodyPr>
              <a:lstStyle/>
              <a:p>
                <a:r>
                  <a:rPr lang="en-US" altLang="zh-CN" sz="800" dirty="0"/>
                  <a:t>5 cm</a:t>
                </a:r>
                <a:endParaRPr lang="zh-CN" altLang="en-US" sz="800" dirty="0"/>
              </a:p>
            </p:txBody>
          </p:sp>
          <p:sp>
            <p:nvSpPr>
              <p:cNvPr id="61" name="文本框 60">
                <a:extLst>
                  <a:ext uri="{FF2B5EF4-FFF2-40B4-BE49-F238E27FC236}">
                    <a16:creationId xmlns:a16="http://schemas.microsoft.com/office/drawing/2014/main" id="{87ABA219-4938-4B08-A3EB-61C5620D5EAF}"/>
                  </a:ext>
                </a:extLst>
              </p:cNvPr>
              <p:cNvSpPr txBox="1"/>
              <p:nvPr/>
            </p:nvSpPr>
            <p:spPr>
              <a:xfrm>
                <a:off x="3047435" y="3020760"/>
                <a:ext cx="457618" cy="215444"/>
              </a:xfrm>
              <a:prstGeom prst="rect">
                <a:avLst/>
              </a:prstGeom>
              <a:noFill/>
            </p:spPr>
            <p:txBody>
              <a:bodyPr wrap="square" rtlCol="0">
                <a:spAutoFit/>
              </a:bodyPr>
              <a:lstStyle/>
              <a:p>
                <a:r>
                  <a:rPr lang="en-US" altLang="zh-CN" sz="800" dirty="0"/>
                  <a:t>5 cm</a:t>
                </a:r>
                <a:endParaRPr lang="zh-CN" altLang="en-US" sz="800" dirty="0"/>
              </a:p>
            </p:txBody>
          </p:sp>
          <p:sp>
            <p:nvSpPr>
              <p:cNvPr id="62" name="文本框 61">
                <a:extLst>
                  <a:ext uri="{FF2B5EF4-FFF2-40B4-BE49-F238E27FC236}">
                    <a16:creationId xmlns:a16="http://schemas.microsoft.com/office/drawing/2014/main" id="{3C76100A-4350-470F-B6D3-9653466CF102}"/>
                  </a:ext>
                </a:extLst>
              </p:cNvPr>
              <p:cNvSpPr txBox="1"/>
              <p:nvPr/>
            </p:nvSpPr>
            <p:spPr>
              <a:xfrm>
                <a:off x="3563308" y="3023557"/>
                <a:ext cx="457618" cy="215444"/>
              </a:xfrm>
              <a:prstGeom prst="rect">
                <a:avLst/>
              </a:prstGeom>
              <a:noFill/>
            </p:spPr>
            <p:txBody>
              <a:bodyPr wrap="square" rtlCol="0">
                <a:spAutoFit/>
              </a:bodyPr>
              <a:lstStyle/>
              <a:p>
                <a:r>
                  <a:rPr lang="en-US" altLang="zh-CN" sz="800" dirty="0"/>
                  <a:t>2 cm</a:t>
                </a:r>
                <a:endParaRPr lang="zh-CN" altLang="en-US" sz="800" dirty="0"/>
              </a:p>
            </p:txBody>
          </p:sp>
        </p:grpSp>
      </p:grpSp>
      <p:sp>
        <p:nvSpPr>
          <p:cNvPr id="66" name="文本框 65">
            <a:extLst>
              <a:ext uri="{FF2B5EF4-FFF2-40B4-BE49-F238E27FC236}">
                <a16:creationId xmlns:a16="http://schemas.microsoft.com/office/drawing/2014/main" id="{1239D7A5-ECBD-43EC-9F78-D2D3EDDA8ABC}"/>
              </a:ext>
            </a:extLst>
          </p:cNvPr>
          <p:cNvSpPr txBox="1"/>
          <p:nvPr/>
        </p:nvSpPr>
        <p:spPr>
          <a:xfrm>
            <a:off x="307588" y="1267748"/>
            <a:ext cx="2427992" cy="369332"/>
          </a:xfrm>
          <a:prstGeom prst="rect">
            <a:avLst/>
          </a:prstGeom>
          <a:noFill/>
        </p:spPr>
        <p:txBody>
          <a:bodyPr wrap="square" rtlCol="0">
            <a:spAutoFit/>
          </a:bodyPr>
          <a:lstStyle/>
          <a:p>
            <a:r>
              <a:rPr lang="en-US" altLang="zh-CN" b="1" dirty="0">
                <a:solidFill>
                  <a:srgbClr val="1E85B6"/>
                </a:solidFill>
                <a:latin typeface="+mn-ea"/>
                <a:sym typeface="Wingdings" panose="05000000000000000000" pitchFamily="2" charset="2"/>
              </a:rPr>
              <a:t> Geometry </a:t>
            </a:r>
            <a:endParaRPr lang="en-US" altLang="zh-CN" b="1" baseline="30000" dirty="0">
              <a:solidFill>
                <a:srgbClr val="1E85B6"/>
              </a:solidFill>
              <a:latin typeface="+mn-ea"/>
            </a:endParaRPr>
          </a:p>
        </p:txBody>
      </p:sp>
      <p:sp>
        <p:nvSpPr>
          <p:cNvPr id="68" name="文本框 67">
            <a:extLst>
              <a:ext uri="{FF2B5EF4-FFF2-40B4-BE49-F238E27FC236}">
                <a16:creationId xmlns:a16="http://schemas.microsoft.com/office/drawing/2014/main" id="{DD55FF68-0E6B-4E85-95ED-2C3DDC10F447}"/>
              </a:ext>
            </a:extLst>
          </p:cNvPr>
          <p:cNvSpPr txBox="1"/>
          <p:nvPr/>
        </p:nvSpPr>
        <p:spPr>
          <a:xfrm>
            <a:off x="4442845" y="1235482"/>
            <a:ext cx="3211402" cy="369332"/>
          </a:xfrm>
          <a:prstGeom prst="rect">
            <a:avLst/>
          </a:prstGeom>
          <a:noFill/>
        </p:spPr>
        <p:txBody>
          <a:bodyPr wrap="square" rtlCol="0">
            <a:spAutoFit/>
          </a:bodyPr>
          <a:lstStyle/>
          <a:p>
            <a:r>
              <a:rPr lang="en-US" altLang="zh-CN" b="1" dirty="0">
                <a:solidFill>
                  <a:srgbClr val="1E85B6"/>
                </a:solidFill>
                <a:latin typeface="+mn-ea"/>
                <a:sym typeface="Wingdings" panose="05000000000000000000" pitchFamily="2" charset="2"/>
              </a:rPr>
              <a:t> Detection efficiency </a:t>
            </a:r>
            <a:endParaRPr lang="en-US" altLang="zh-CN" b="1" baseline="30000" dirty="0">
              <a:solidFill>
                <a:srgbClr val="1E85B6"/>
              </a:solidFill>
              <a:latin typeface="+mn-ea"/>
            </a:endParaRPr>
          </a:p>
        </p:txBody>
      </p:sp>
      <mc:AlternateContent xmlns:mc="http://schemas.openxmlformats.org/markup-compatibility/2006" xmlns:a14="http://schemas.microsoft.com/office/drawing/2010/main">
        <mc:Choice Requires="a14">
          <p:sp>
            <p:nvSpPr>
              <p:cNvPr id="70" name="文本框 69">
                <a:extLst>
                  <a:ext uri="{FF2B5EF4-FFF2-40B4-BE49-F238E27FC236}">
                    <a16:creationId xmlns:a16="http://schemas.microsoft.com/office/drawing/2014/main" id="{2915C46B-C04D-45A6-B5BC-995D7AE06759}"/>
                  </a:ext>
                </a:extLst>
              </p:cNvPr>
              <p:cNvSpPr txBox="1"/>
              <p:nvPr/>
            </p:nvSpPr>
            <p:spPr>
              <a:xfrm>
                <a:off x="148751" y="5488405"/>
                <a:ext cx="404661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altLang="zh-CN" sz="1400" i="1" smtClean="0">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𝐸</m:t>
                          </m:r>
                        </m:e>
                        <m:sub>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𝑖</m:t>
                          </m:r>
                        </m:sub>
                      </m:sSub>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m:t>
                      </m:r>
                      <m:sSup>
                        <m:sSupPr>
                          <m:ctrlP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{10</m:t>
                          </m:r>
                        </m:e>
                        <m:sup>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−4</m:t>
                          </m:r>
                        </m:sup>
                      </m:sSup>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m:t>
                      </m:r>
                      <m:sSup>
                        <m:sSupPr>
                          <m:ctrlP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 10</m:t>
                          </m:r>
                        </m:e>
                        <m:sup>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−3</m:t>
                          </m:r>
                        </m:sup>
                      </m:sSup>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m:t>
                      </m:r>
                      <m:sSup>
                        <m:sSupPr>
                          <m:ctrlP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 10</m:t>
                          </m:r>
                        </m:e>
                        <m:sup>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−2</m:t>
                          </m:r>
                        </m:sup>
                      </m:sSup>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 </m:t>
                      </m:r>
                      <m:sSup>
                        <m:sSupPr>
                          <m:ctrlPr>
                            <a:rPr lang="en-US" altLang="zh-CN" sz="1400" i="1">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1400" i="1">
                              <a:latin typeface="Cambria Math" panose="02040503050406030204" pitchFamily="18" charset="0"/>
                              <a:ea typeface="微软雅黑" panose="020B0503020204020204" pitchFamily="34" charset="-122"/>
                              <a:cs typeface="Times New Roman" panose="02020603050405020304" pitchFamily="18" charset="0"/>
                            </a:rPr>
                            <m:t>10</m:t>
                          </m:r>
                        </m:e>
                        <m:sup>
                          <m:r>
                            <a:rPr lang="en-US" altLang="zh-CN" sz="1400" i="1">
                              <a:latin typeface="Cambria Math" panose="02040503050406030204" pitchFamily="18" charset="0"/>
                              <a:ea typeface="微软雅黑" panose="020B0503020204020204" pitchFamily="34" charset="-122"/>
                              <a:cs typeface="Times New Roman" panose="02020603050405020304" pitchFamily="18" charset="0"/>
                            </a:rPr>
                            <m:t>−</m:t>
                          </m:r>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1</m:t>
                          </m:r>
                        </m:sup>
                      </m:sSup>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 1, 2, 3, 4, 5, 10 } </m:t>
                      </m:r>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𝑀𝑒𝑉</m:t>
                      </m:r>
                    </m:oMath>
                  </m:oMathPara>
                </a14:m>
                <a:endParaRPr lang="zh-CN" altLang="en-US" sz="1400" dirty="0"/>
              </a:p>
            </p:txBody>
          </p:sp>
        </mc:Choice>
        <mc:Fallback xmlns="">
          <p:sp>
            <p:nvSpPr>
              <p:cNvPr id="70" name="文本框 69">
                <a:extLst>
                  <a:ext uri="{FF2B5EF4-FFF2-40B4-BE49-F238E27FC236}">
                    <a16:creationId xmlns:a16="http://schemas.microsoft.com/office/drawing/2014/main" id="{2915C46B-C04D-45A6-B5BC-995D7AE06759}"/>
                  </a:ext>
                </a:extLst>
              </p:cNvPr>
              <p:cNvSpPr txBox="1">
                <a:spLocks noRot="1" noChangeAspect="1" noMove="1" noResize="1" noEditPoints="1" noAdjustHandles="1" noChangeArrowheads="1" noChangeShapeType="1" noTextEdit="1"/>
              </p:cNvSpPr>
              <p:nvPr/>
            </p:nvSpPr>
            <p:spPr>
              <a:xfrm>
                <a:off x="148751" y="5488405"/>
                <a:ext cx="4046615" cy="307777"/>
              </a:xfrm>
              <a:prstGeom prst="rect">
                <a:avLst/>
              </a:prstGeom>
              <a:blipFill>
                <a:blip r:embed="rId4"/>
                <a:stretch>
                  <a:fillRect b="-9804"/>
                </a:stretch>
              </a:blipFill>
            </p:spPr>
            <p:txBody>
              <a:bodyPr/>
              <a:lstStyle/>
              <a:p>
                <a:r>
                  <a:rPr lang="zh-CN" altLang="en-US">
                    <a:noFill/>
                  </a:rPr>
                  <a:t> </a:t>
                </a:r>
              </a:p>
            </p:txBody>
          </p:sp>
        </mc:Fallback>
      </mc:AlternateContent>
      <p:sp>
        <p:nvSpPr>
          <p:cNvPr id="71" name="文本框 70">
            <a:extLst>
              <a:ext uri="{FF2B5EF4-FFF2-40B4-BE49-F238E27FC236}">
                <a16:creationId xmlns:a16="http://schemas.microsoft.com/office/drawing/2014/main" id="{027CB17F-3003-4210-B3D0-41D4A921FA07}"/>
              </a:ext>
            </a:extLst>
          </p:cNvPr>
          <p:cNvSpPr txBox="1"/>
          <p:nvPr/>
        </p:nvSpPr>
        <p:spPr>
          <a:xfrm>
            <a:off x="205320" y="5774915"/>
            <a:ext cx="5133035" cy="307777"/>
          </a:xfrm>
          <a:prstGeom prst="rect">
            <a:avLst/>
          </a:prstGeom>
          <a:noFill/>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Direction: isotropic emission</a:t>
            </a:r>
            <a:endParaRPr lang="zh-CN" altLang="en-US" sz="1400" dirty="0">
              <a:latin typeface="Times New Roman" panose="02020603050405020304" pitchFamily="18" charset="0"/>
              <a:cs typeface="Times New Roman" panose="02020603050405020304" pitchFamily="18" charset="0"/>
            </a:endParaRPr>
          </a:p>
        </p:txBody>
      </p:sp>
      <p:sp>
        <p:nvSpPr>
          <p:cNvPr id="72" name="文本框 71">
            <a:extLst>
              <a:ext uri="{FF2B5EF4-FFF2-40B4-BE49-F238E27FC236}">
                <a16:creationId xmlns:a16="http://schemas.microsoft.com/office/drawing/2014/main" id="{DC56DA69-5411-42A2-97EB-AA0D115F186B}"/>
              </a:ext>
            </a:extLst>
          </p:cNvPr>
          <p:cNvSpPr txBox="1"/>
          <p:nvPr/>
        </p:nvSpPr>
        <p:spPr>
          <a:xfrm>
            <a:off x="205320" y="6061425"/>
            <a:ext cx="5133035" cy="307777"/>
          </a:xfrm>
          <a:prstGeom prst="rect">
            <a:avLst/>
          </a:prstGeom>
          <a:noFill/>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Run</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number: 200000</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8803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4ECCC49-7C34-4E88-86D2-1D5CB7F0DD86}"/>
              </a:ext>
            </a:extLst>
          </p:cNvPr>
          <p:cNvSpPr>
            <a:spLocks noGrp="1"/>
          </p:cNvSpPr>
          <p:nvPr>
            <p:ph type="sldNum" sz="quarter" idx="12"/>
          </p:nvPr>
        </p:nvSpPr>
        <p:spPr/>
        <p:txBody>
          <a:bodyPr/>
          <a:lstStyle/>
          <a:p>
            <a:fld id="{8245A5F4-6044-49C1-B23B-0D7435FEC950}" type="slidenum">
              <a:rPr lang="zh-CN" altLang="en-US" smtClean="0"/>
              <a:pPr/>
              <a:t>24</a:t>
            </a:fld>
            <a:endParaRPr lang="zh-CN" altLang="en-US"/>
          </a:p>
        </p:txBody>
      </p:sp>
      <p:sp>
        <p:nvSpPr>
          <p:cNvPr id="3" name="标题 2">
            <a:extLst>
              <a:ext uri="{FF2B5EF4-FFF2-40B4-BE49-F238E27FC236}">
                <a16:creationId xmlns:a16="http://schemas.microsoft.com/office/drawing/2014/main" id="{8FCEEB66-C727-459F-9606-A76841AE8AB1}"/>
              </a:ext>
            </a:extLst>
          </p:cNvPr>
          <p:cNvSpPr>
            <a:spLocks noGrp="1"/>
          </p:cNvSpPr>
          <p:nvPr>
            <p:ph type="title"/>
          </p:nvPr>
        </p:nvSpPr>
        <p:spPr/>
        <p:txBody>
          <a:bodyPr/>
          <a:lstStyle/>
          <a:p>
            <a:r>
              <a:rPr lang="en-US" altLang="zh-CN" dirty="0"/>
              <a:t>Neutron</a:t>
            </a:r>
            <a:r>
              <a:rPr lang="zh-CN" altLang="en-US" dirty="0"/>
              <a:t> </a:t>
            </a:r>
            <a:r>
              <a:rPr lang="en-US" altLang="zh-CN" dirty="0"/>
              <a:t>energy</a:t>
            </a:r>
            <a:r>
              <a:rPr lang="zh-CN" altLang="en-US" dirty="0"/>
              <a:t> </a:t>
            </a:r>
            <a:r>
              <a:rPr lang="en-US" altLang="zh-CN" dirty="0"/>
              <a:t>spectrum</a:t>
            </a:r>
            <a:endParaRPr lang="zh-CN" altLang="en-US" dirty="0"/>
          </a:p>
        </p:txBody>
      </p:sp>
      <p:sp>
        <p:nvSpPr>
          <p:cNvPr id="22" name="文本框 21">
            <a:extLst>
              <a:ext uri="{FF2B5EF4-FFF2-40B4-BE49-F238E27FC236}">
                <a16:creationId xmlns:a16="http://schemas.microsoft.com/office/drawing/2014/main" id="{76A8885F-439B-450B-9BF4-D1BD91E2B886}"/>
              </a:ext>
            </a:extLst>
          </p:cNvPr>
          <p:cNvSpPr txBox="1"/>
          <p:nvPr/>
        </p:nvSpPr>
        <p:spPr>
          <a:xfrm rot="16200000">
            <a:off x="4246176" y="1577367"/>
            <a:ext cx="724980" cy="215444"/>
          </a:xfrm>
          <a:prstGeom prst="rect">
            <a:avLst/>
          </a:prstGeom>
          <a:noFill/>
        </p:spPr>
        <p:txBody>
          <a:bodyPr wrap="square" rtlCol="0">
            <a:spAutoFit/>
          </a:bodyPr>
          <a:lstStyle/>
          <a:p>
            <a:r>
              <a:rPr lang="en-US" altLang="zh-CN" sz="800" dirty="0">
                <a:solidFill>
                  <a:schemeClr val="bg1"/>
                </a:solidFill>
              </a:rPr>
              <a:t>PM</a:t>
            </a:r>
            <a:endParaRPr lang="zh-CN" altLang="en-US" sz="800" dirty="0">
              <a:solidFill>
                <a:schemeClr val="bg1"/>
              </a:solidFill>
            </a:endParaRPr>
          </a:p>
        </p:txBody>
      </p:sp>
      <p:pic>
        <p:nvPicPr>
          <p:cNvPr id="6" name="图片 5">
            <a:extLst>
              <a:ext uri="{FF2B5EF4-FFF2-40B4-BE49-F238E27FC236}">
                <a16:creationId xmlns:a16="http://schemas.microsoft.com/office/drawing/2014/main" id="{3DA464D9-C3AD-449F-871C-D890AE3235A6}"/>
              </a:ext>
            </a:extLst>
          </p:cNvPr>
          <p:cNvPicPr>
            <a:picLocks noChangeAspect="1"/>
          </p:cNvPicPr>
          <p:nvPr/>
        </p:nvPicPr>
        <p:blipFill>
          <a:blip r:embed="rId3"/>
          <a:stretch>
            <a:fillRect/>
          </a:stretch>
        </p:blipFill>
        <p:spPr>
          <a:xfrm>
            <a:off x="272515" y="1322599"/>
            <a:ext cx="8632402" cy="4316201"/>
          </a:xfrm>
          <a:prstGeom prst="rect">
            <a:avLst/>
          </a:prstGeom>
        </p:spPr>
      </p:pic>
    </p:spTree>
    <p:extLst>
      <p:ext uri="{BB962C8B-B14F-4D97-AF65-F5344CB8AC3E}">
        <p14:creationId xmlns:p14="http://schemas.microsoft.com/office/powerpoint/2010/main" val="196143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4ECCC49-7C34-4E88-86D2-1D5CB7F0DD86}"/>
              </a:ext>
            </a:extLst>
          </p:cNvPr>
          <p:cNvSpPr>
            <a:spLocks noGrp="1"/>
          </p:cNvSpPr>
          <p:nvPr>
            <p:ph type="sldNum" sz="quarter" idx="12"/>
          </p:nvPr>
        </p:nvSpPr>
        <p:spPr/>
        <p:txBody>
          <a:bodyPr/>
          <a:lstStyle/>
          <a:p>
            <a:fld id="{8245A5F4-6044-49C1-B23B-0D7435FEC950}" type="slidenum">
              <a:rPr lang="zh-CN" altLang="en-US" smtClean="0"/>
              <a:pPr/>
              <a:t>25</a:t>
            </a:fld>
            <a:endParaRPr lang="zh-CN" altLang="en-US"/>
          </a:p>
        </p:txBody>
      </p:sp>
      <p:sp>
        <p:nvSpPr>
          <p:cNvPr id="3" name="标题 2">
            <a:extLst>
              <a:ext uri="{FF2B5EF4-FFF2-40B4-BE49-F238E27FC236}">
                <a16:creationId xmlns:a16="http://schemas.microsoft.com/office/drawing/2014/main" id="{8FCEEB66-C727-459F-9606-A76841AE8AB1}"/>
              </a:ext>
            </a:extLst>
          </p:cNvPr>
          <p:cNvSpPr>
            <a:spLocks noGrp="1"/>
          </p:cNvSpPr>
          <p:nvPr>
            <p:ph type="title"/>
          </p:nvPr>
        </p:nvSpPr>
        <p:spPr/>
        <p:txBody>
          <a:bodyPr/>
          <a:lstStyle/>
          <a:p>
            <a:r>
              <a:rPr lang="en-US" altLang="zh-CN" dirty="0"/>
              <a:t>New gaseous detector for n2EDM</a:t>
            </a:r>
            <a:endParaRPr lang="zh-CN" altLang="en-US" dirty="0"/>
          </a:p>
        </p:txBody>
      </p:sp>
      <p:pic>
        <p:nvPicPr>
          <p:cNvPr id="49" name="图片 48">
            <a:extLst>
              <a:ext uri="{FF2B5EF4-FFF2-40B4-BE49-F238E27FC236}">
                <a16:creationId xmlns:a16="http://schemas.microsoft.com/office/drawing/2014/main" id="{336D3743-BD65-429E-8C44-96E7D1BF73B1}"/>
              </a:ext>
            </a:extLst>
          </p:cNvPr>
          <p:cNvPicPr>
            <a:picLocks noChangeAspect="1"/>
          </p:cNvPicPr>
          <p:nvPr/>
        </p:nvPicPr>
        <p:blipFill>
          <a:blip r:embed="rId3"/>
          <a:stretch>
            <a:fillRect/>
          </a:stretch>
        </p:blipFill>
        <p:spPr>
          <a:xfrm>
            <a:off x="1313912" y="1889295"/>
            <a:ext cx="2843336" cy="2413846"/>
          </a:xfrm>
          <a:prstGeom prst="rect">
            <a:avLst/>
          </a:prstGeom>
        </p:spPr>
      </p:pic>
      <p:sp>
        <p:nvSpPr>
          <p:cNvPr id="50" name="文本框 49">
            <a:extLst>
              <a:ext uri="{FF2B5EF4-FFF2-40B4-BE49-F238E27FC236}">
                <a16:creationId xmlns:a16="http://schemas.microsoft.com/office/drawing/2014/main" id="{841D81B9-C71C-415D-A6A5-2EC94EDCB2E4}"/>
              </a:ext>
            </a:extLst>
          </p:cNvPr>
          <p:cNvSpPr txBox="1"/>
          <p:nvPr/>
        </p:nvSpPr>
        <p:spPr>
          <a:xfrm>
            <a:off x="307588" y="1267748"/>
            <a:ext cx="2427992" cy="369332"/>
          </a:xfrm>
          <a:prstGeom prst="rect">
            <a:avLst/>
          </a:prstGeom>
          <a:noFill/>
        </p:spPr>
        <p:txBody>
          <a:bodyPr wrap="square" rtlCol="0">
            <a:spAutoFit/>
          </a:bodyPr>
          <a:lstStyle/>
          <a:p>
            <a:r>
              <a:rPr lang="en-US" altLang="zh-CN" b="1" dirty="0">
                <a:solidFill>
                  <a:srgbClr val="1E85B6"/>
                </a:solidFill>
                <a:latin typeface="+mn-ea"/>
                <a:sym typeface="Wingdings" panose="05000000000000000000" pitchFamily="2" charset="2"/>
              </a:rPr>
              <a:t> </a:t>
            </a:r>
            <a:r>
              <a:rPr lang="en-US" altLang="zh-CN" b="1" dirty="0">
                <a:solidFill>
                  <a:srgbClr val="1E85B6"/>
                </a:solidFill>
                <a:latin typeface="Times" pitchFamily="2" charset="0"/>
                <a:sym typeface="Wingdings" panose="05000000000000000000" pitchFamily="2" charset="2"/>
              </a:rPr>
              <a:t>Gadget</a:t>
            </a:r>
            <a:r>
              <a:rPr lang="en-US" altLang="zh-CN" b="1" dirty="0">
                <a:solidFill>
                  <a:srgbClr val="1E85B6"/>
                </a:solidFill>
                <a:latin typeface="+mn-ea"/>
                <a:sym typeface="Wingdings" panose="05000000000000000000" pitchFamily="2" charset="2"/>
              </a:rPr>
              <a:t> </a:t>
            </a:r>
            <a:endParaRPr lang="en-US" altLang="zh-CN" b="1" baseline="30000" dirty="0">
              <a:solidFill>
                <a:srgbClr val="1E85B6"/>
              </a:solidFill>
              <a:latin typeface="+mn-ea"/>
            </a:endParaRPr>
          </a:p>
        </p:txBody>
      </p:sp>
      <p:sp>
        <p:nvSpPr>
          <p:cNvPr id="51" name="文本框 50">
            <a:extLst>
              <a:ext uri="{FF2B5EF4-FFF2-40B4-BE49-F238E27FC236}">
                <a16:creationId xmlns:a16="http://schemas.microsoft.com/office/drawing/2014/main" id="{D5BC9445-D360-4226-A788-3C714A5857B8}"/>
              </a:ext>
            </a:extLst>
          </p:cNvPr>
          <p:cNvSpPr txBox="1"/>
          <p:nvPr/>
        </p:nvSpPr>
        <p:spPr>
          <a:xfrm>
            <a:off x="4442845" y="1235482"/>
            <a:ext cx="2427992" cy="369332"/>
          </a:xfrm>
          <a:prstGeom prst="rect">
            <a:avLst/>
          </a:prstGeom>
          <a:noFill/>
        </p:spPr>
        <p:txBody>
          <a:bodyPr wrap="square" rtlCol="0">
            <a:spAutoFit/>
          </a:bodyPr>
          <a:lstStyle/>
          <a:p>
            <a:r>
              <a:rPr lang="en-US" altLang="zh-CN" b="1" dirty="0">
                <a:solidFill>
                  <a:srgbClr val="1E85B6"/>
                </a:solidFill>
                <a:latin typeface="+mn-ea"/>
                <a:sym typeface="Wingdings" panose="05000000000000000000" pitchFamily="2" charset="2"/>
              </a:rPr>
              <a:t> </a:t>
            </a:r>
            <a:r>
              <a:rPr lang="en-US" altLang="zh-CN" b="1" dirty="0">
                <a:solidFill>
                  <a:srgbClr val="1E85B6"/>
                </a:solidFill>
                <a:latin typeface="Times New Roman" panose="02020603050405020304" pitchFamily="18" charset="0"/>
                <a:cs typeface="Times New Roman" panose="02020603050405020304" pitchFamily="18" charset="0"/>
                <a:sym typeface="Wingdings" panose="05000000000000000000" pitchFamily="2" charset="2"/>
              </a:rPr>
              <a:t>PSD</a:t>
            </a:r>
            <a:r>
              <a:rPr lang="en-US" altLang="zh-CN" b="1" dirty="0">
                <a:solidFill>
                  <a:srgbClr val="1E85B6"/>
                </a:solidFill>
                <a:latin typeface="+mn-ea"/>
                <a:sym typeface="Wingdings" panose="05000000000000000000" pitchFamily="2" charset="2"/>
              </a:rPr>
              <a:t> </a:t>
            </a:r>
            <a:endParaRPr lang="en-US" altLang="zh-CN" b="1" baseline="30000" dirty="0">
              <a:solidFill>
                <a:srgbClr val="1E85B6"/>
              </a:solidFill>
              <a:latin typeface="+mn-ea"/>
            </a:endParaRPr>
          </a:p>
        </p:txBody>
      </p:sp>
      <p:sp>
        <p:nvSpPr>
          <p:cNvPr id="52" name="矩形 51">
            <a:extLst>
              <a:ext uri="{FF2B5EF4-FFF2-40B4-BE49-F238E27FC236}">
                <a16:creationId xmlns:a16="http://schemas.microsoft.com/office/drawing/2014/main" id="{A0164D00-0A0A-4EEB-9685-2A2ED9F151E3}"/>
              </a:ext>
            </a:extLst>
          </p:cNvPr>
          <p:cNvSpPr/>
          <p:nvPr/>
        </p:nvSpPr>
        <p:spPr>
          <a:xfrm>
            <a:off x="198605" y="4642260"/>
            <a:ext cx="4496776" cy="196977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b="1" dirty="0">
                <a:solidFill>
                  <a:srgbClr val="1E85B6"/>
                </a:solidFill>
                <a:latin typeface="+mn-ea"/>
              </a:rPr>
              <a:t>   探测原理： </a:t>
            </a:r>
            <a:endParaRPr lang="en-US" altLang="zh-CN" b="1" dirty="0">
              <a:solidFill>
                <a:srgbClr val="1E85B6"/>
              </a:solidFill>
              <a:latin typeface="+mn-ea"/>
            </a:endParaRPr>
          </a:p>
          <a:p>
            <a:endParaRPr lang="en-US" altLang="zh-CN" dirty="0">
              <a:latin typeface="微软雅黑" panose="020B0503020204020204" pitchFamily="34" charset="-122"/>
              <a:ea typeface="微软雅黑" panose="020B0503020204020204" pitchFamily="34" charset="-122"/>
            </a:endParaRP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1</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t>
            </a:r>
            <a:r>
              <a:rPr lang="en-GB" altLang="zh-CN" dirty="0">
                <a:latin typeface="Times New Roman" panose="02020603050405020304" pitchFamily="18" charset="0"/>
                <a:ea typeface="微软雅黑" panose="020B0503020204020204" pitchFamily="34" charset="-122"/>
                <a:cs typeface="Times New Roman" panose="02020603050405020304" pitchFamily="18" charset="0"/>
              </a:rPr>
              <a:t>n + </a:t>
            </a:r>
            <a:r>
              <a:rPr lang="en-GB" altLang="zh-CN" baseline="30000" dirty="0">
                <a:latin typeface="Times New Roman" panose="02020603050405020304" pitchFamily="18" charset="0"/>
                <a:ea typeface="微软雅黑" panose="020B0503020204020204" pitchFamily="34" charset="-122"/>
                <a:cs typeface="Times New Roman" panose="02020603050405020304" pitchFamily="18" charset="0"/>
              </a:rPr>
              <a:t>3</a:t>
            </a:r>
            <a:r>
              <a:rPr lang="en-GB" altLang="zh-CN" dirty="0">
                <a:latin typeface="Times New Roman" panose="02020603050405020304" pitchFamily="18" charset="0"/>
                <a:ea typeface="微软雅黑" panose="020B0503020204020204" pitchFamily="34" charset="-122"/>
                <a:cs typeface="Times New Roman" panose="02020603050405020304" pitchFamily="18" charset="0"/>
              </a:rPr>
              <a:t>He </a:t>
            </a:r>
            <a:r>
              <a:rPr lang="en-GB" altLang="zh-CN"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p + t (Q = 0.764 MeV)</a:t>
            </a:r>
            <a:r>
              <a:rPr lang="en-GB"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p>
          <a:p>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 </a:t>
            </a:r>
            <a:r>
              <a:rPr lang="en-US" altLang="zh-CN" dirty="0">
                <a:latin typeface="宋体" panose="02010600030101010101" pitchFamily="2" charset="-122"/>
                <a:ea typeface="宋体" panose="02010600030101010101" pitchFamily="2" charset="-122"/>
              </a:rPr>
              <a:t>2</a:t>
            </a:r>
            <a:r>
              <a:rPr lang="zh-CN" altLang="en-US" dirty="0">
                <a:latin typeface="宋体" panose="02010600030101010101" pitchFamily="2" charset="-122"/>
                <a:ea typeface="宋体" panose="02010600030101010101" pitchFamily="2" charset="-122"/>
              </a:rPr>
              <a:t> 被</a:t>
            </a:r>
            <a:r>
              <a:rPr lang="en-US" altLang="zh-CN" dirty="0">
                <a:latin typeface="Times New Roman" panose="02020603050405020304" pitchFamily="18" charset="0"/>
                <a:ea typeface="宋体" panose="02010600030101010101" pitchFamily="2" charset="-122"/>
                <a:cs typeface="Times New Roman" panose="02020603050405020304" pitchFamily="18" charset="0"/>
              </a:rPr>
              <a:t>p</a:t>
            </a:r>
            <a:r>
              <a:rPr lang="zh-CN" altLang="en-US" dirty="0">
                <a:latin typeface="宋体" panose="02010600030101010101" pitchFamily="2" charset="-122"/>
                <a:ea typeface="宋体" panose="02010600030101010101" pitchFamily="2" charset="-122"/>
              </a:rPr>
              <a:t>和</a:t>
            </a:r>
            <a:r>
              <a:rPr lang="en-US" altLang="zh-CN" dirty="0">
                <a:latin typeface="Times New Roman" panose="02020603050405020304" pitchFamily="18" charset="0"/>
                <a:ea typeface="宋体" panose="02010600030101010101" pitchFamily="2" charset="-122"/>
                <a:cs typeface="Times New Roman" panose="02020603050405020304" pitchFamily="18" charset="0"/>
              </a:rPr>
              <a:t>t</a:t>
            </a:r>
            <a:r>
              <a:rPr lang="zh-CN" altLang="en-US" dirty="0">
                <a:latin typeface="宋体" panose="02010600030101010101" pitchFamily="2" charset="-122"/>
                <a:ea typeface="宋体" panose="02010600030101010101" pitchFamily="2" charset="-122"/>
              </a:rPr>
              <a:t>激发和电离的</a:t>
            </a:r>
            <a:r>
              <a:rPr lang="en-US" altLang="zh-CN" dirty="0">
                <a:latin typeface="Times New Roman" panose="02020603050405020304" pitchFamily="18" charset="0"/>
                <a:ea typeface="宋体" panose="02010600030101010101" pitchFamily="2" charset="-122"/>
                <a:cs typeface="Times New Roman" panose="02020603050405020304" pitchFamily="18" charset="0"/>
              </a:rPr>
              <a:t>CF</a:t>
            </a:r>
            <a:r>
              <a:rPr lang="en-US" altLang="zh-CN" baseline="-25000" dirty="0">
                <a:latin typeface="Times New Roman" panose="02020603050405020304" pitchFamily="18" charset="0"/>
                <a:ea typeface="宋体" panose="02010600030101010101" pitchFamily="2" charset="-122"/>
                <a:cs typeface="Times New Roman" panose="02020603050405020304" pitchFamily="18" charset="0"/>
              </a:rPr>
              <a:t>4</a:t>
            </a:r>
            <a:r>
              <a:rPr lang="zh-CN" altLang="en-US" dirty="0">
                <a:latin typeface="宋体" panose="02010600030101010101" pitchFamily="2" charset="-122"/>
                <a:ea typeface="宋体" panose="02010600030101010101" pitchFamily="2" charset="-122"/>
              </a:rPr>
              <a:t>闪烁发光</a:t>
            </a:r>
            <a:endParaRPr lang="en-US" altLang="zh-CN" sz="1400" dirty="0">
              <a:latin typeface="宋体" panose="02010600030101010101" pitchFamily="2" charset="-122"/>
              <a:ea typeface="宋体" panose="02010600030101010101" pitchFamily="2" charset="-122"/>
            </a:endParaRPr>
          </a:p>
          <a:p>
            <a:endParaRPr lang="en-US" altLang="zh-CN" sz="1400" dirty="0">
              <a:latin typeface="微软雅黑" panose="020B0503020204020204" pitchFamily="34" charset="-122"/>
              <a:ea typeface="微软雅黑" panose="020B0503020204020204" pitchFamily="34" charset="-122"/>
            </a:endParaRPr>
          </a:p>
          <a:p>
            <a:r>
              <a:rPr lang="en-US" altLang="zh-CN" sz="1400" dirty="0">
                <a:latin typeface="宋体" panose="02010600030101010101" pitchFamily="2" charset="-122"/>
                <a:ea typeface="宋体" panose="02010600030101010101" pitchFamily="2" charset="-122"/>
              </a:rPr>
              <a:t>  </a:t>
            </a:r>
            <a:r>
              <a:rPr lang="en-US" altLang="zh-CN" dirty="0">
                <a:latin typeface="宋体" panose="02010600030101010101" pitchFamily="2" charset="-122"/>
                <a:ea typeface="宋体" panose="02010600030101010101" pitchFamily="2" charset="-122"/>
              </a:rPr>
              <a:t>3</a:t>
            </a:r>
            <a:r>
              <a:rPr lang="zh-CN" altLang="en-US" dirty="0">
                <a:latin typeface="宋体" panose="02010600030101010101" pitchFamily="2" charset="-122"/>
                <a:ea typeface="宋体" panose="02010600030101010101" pitchFamily="2" charset="-122"/>
              </a:rPr>
              <a:t> 闪烁光被周边三个</a:t>
            </a:r>
            <a:r>
              <a:rPr lang="en-US" altLang="zh-CN" dirty="0">
                <a:latin typeface="Times New Roman" panose="02020603050405020304" pitchFamily="18" charset="0"/>
                <a:ea typeface="宋体" panose="02010600030101010101" pitchFamily="2" charset="-122"/>
                <a:cs typeface="Times New Roman" panose="02020603050405020304" pitchFamily="18" charset="0"/>
              </a:rPr>
              <a:t>PMT</a:t>
            </a:r>
            <a:r>
              <a:rPr lang="zh-CN" altLang="en-US" dirty="0">
                <a:latin typeface="宋体" panose="02010600030101010101" pitchFamily="2" charset="-122"/>
                <a:ea typeface="宋体" panose="02010600030101010101" pitchFamily="2" charset="-122"/>
              </a:rPr>
              <a:t>符合测量</a:t>
            </a:r>
            <a:endParaRPr lang="en-US" altLang="zh-CN" dirty="0">
              <a:latin typeface="宋体" panose="02010600030101010101" pitchFamily="2" charset="-122"/>
              <a:ea typeface="宋体" panose="02010600030101010101" pitchFamily="2" charset="-122"/>
            </a:endParaRPr>
          </a:p>
        </p:txBody>
      </p:sp>
      <p:pic>
        <p:nvPicPr>
          <p:cNvPr id="55" name="图片 54">
            <a:extLst>
              <a:ext uri="{FF2B5EF4-FFF2-40B4-BE49-F238E27FC236}">
                <a16:creationId xmlns:a16="http://schemas.microsoft.com/office/drawing/2014/main" id="{3060A35D-CC57-43F0-9723-1997AB029E77}"/>
              </a:ext>
            </a:extLst>
          </p:cNvPr>
          <p:cNvPicPr>
            <a:picLocks noChangeAspect="1"/>
          </p:cNvPicPr>
          <p:nvPr/>
        </p:nvPicPr>
        <p:blipFill rotWithShape="1">
          <a:blip r:embed="rId4"/>
          <a:srcRect t="1955"/>
          <a:stretch/>
        </p:blipFill>
        <p:spPr>
          <a:xfrm>
            <a:off x="4631718" y="1643965"/>
            <a:ext cx="3827834" cy="2968812"/>
          </a:xfrm>
          <a:prstGeom prst="rect">
            <a:avLst/>
          </a:prstGeom>
        </p:spPr>
      </p:pic>
      <p:cxnSp>
        <p:nvCxnSpPr>
          <p:cNvPr id="57" name="直接箭头连接符 56">
            <a:extLst>
              <a:ext uri="{FF2B5EF4-FFF2-40B4-BE49-F238E27FC236}">
                <a16:creationId xmlns:a16="http://schemas.microsoft.com/office/drawing/2014/main" id="{8E79F6B8-D4B6-438F-9371-2B05EBD863F0}"/>
              </a:ext>
            </a:extLst>
          </p:cNvPr>
          <p:cNvCxnSpPr/>
          <p:nvPr/>
        </p:nvCxnSpPr>
        <p:spPr>
          <a:xfrm>
            <a:off x="2446993" y="2490554"/>
            <a:ext cx="577174"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5925ACDC-13C7-48A7-8F40-939638ABC4B0}"/>
              </a:ext>
            </a:extLst>
          </p:cNvPr>
          <p:cNvCxnSpPr>
            <a:cxnSpLocks/>
          </p:cNvCxnSpPr>
          <p:nvPr/>
        </p:nvCxnSpPr>
        <p:spPr>
          <a:xfrm>
            <a:off x="3120309" y="2490554"/>
            <a:ext cx="0" cy="605664"/>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BB1CB9D9-637E-49CF-B72E-7D238B502DCB}"/>
              </a:ext>
            </a:extLst>
          </p:cNvPr>
          <p:cNvSpPr txBox="1"/>
          <p:nvPr/>
        </p:nvSpPr>
        <p:spPr>
          <a:xfrm>
            <a:off x="2467292" y="2244333"/>
            <a:ext cx="1896138" cy="246221"/>
          </a:xfrm>
          <a:prstGeom prst="rect">
            <a:avLst/>
          </a:prstGeom>
          <a:noFill/>
        </p:spPr>
        <p:txBody>
          <a:bodyPr wrap="square" rtlCol="0">
            <a:spAutoFit/>
          </a:bodyPr>
          <a:lstStyle/>
          <a:p>
            <a:r>
              <a:rPr lang="en-US" altLang="zh-CN" sz="1000" b="1" dirty="0">
                <a:solidFill>
                  <a:srgbClr val="FF0000"/>
                </a:solidFill>
              </a:rPr>
              <a:t>14.8 cm</a:t>
            </a:r>
          </a:p>
        </p:txBody>
      </p:sp>
      <p:sp>
        <p:nvSpPr>
          <p:cNvPr id="61" name="文本框 60">
            <a:extLst>
              <a:ext uri="{FF2B5EF4-FFF2-40B4-BE49-F238E27FC236}">
                <a16:creationId xmlns:a16="http://schemas.microsoft.com/office/drawing/2014/main" id="{073982B4-3E3D-43C1-A9D8-9494826547DC}"/>
              </a:ext>
            </a:extLst>
          </p:cNvPr>
          <p:cNvSpPr txBox="1"/>
          <p:nvPr/>
        </p:nvSpPr>
        <p:spPr>
          <a:xfrm rot="5400000">
            <a:off x="2910712" y="2808545"/>
            <a:ext cx="750553" cy="246221"/>
          </a:xfrm>
          <a:prstGeom prst="rect">
            <a:avLst/>
          </a:prstGeom>
          <a:noFill/>
        </p:spPr>
        <p:txBody>
          <a:bodyPr wrap="square" rtlCol="0">
            <a:spAutoFit/>
          </a:bodyPr>
          <a:lstStyle/>
          <a:p>
            <a:r>
              <a:rPr lang="en-US" altLang="zh-CN" sz="1000" b="1" dirty="0">
                <a:solidFill>
                  <a:srgbClr val="FF0000"/>
                </a:solidFill>
              </a:rPr>
              <a:t>8.9 cm</a:t>
            </a:r>
          </a:p>
        </p:txBody>
      </p:sp>
      <mc:AlternateContent xmlns:mc="http://schemas.openxmlformats.org/markup-compatibility/2006" xmlns:a14="http://schemas.microsoft.com/office/drawing/2010/main">
        <mc:Choice Requires="a14">
          <p:sp>
            <p:nvSpPr>
              <p:cNvPr id="63" name="矩形 62">
                <a:extLst>
                  <a:ext uri="{FF2B5EF4-FFF2-40B4-BE49-F238E27FC236}">
                    <a16:creationId xmlns:a16="http://schemas.microsoft.com/office/drawing/2014/main" id="{F5CAF585-5AFA-4DC3-8876-D066D80F500A}"/>
                  </a:ext>
                </a:extLst>
              </p:cNvPr>
              <p:cNvSpPr/>
              <p:nvPr/>
            </p:nvSpPr>
            <p:spPr>
              <a:xfrm>
                <a:off x="272515" y="3841476"/>
                <a:ext cx="1818683"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00" dirty="0">
                    <a:latin typeface="Times New Roman" panose="02020603050405020304" pitchFamily="18" charset="0"/>
                    <a:cs typeface="Times New Roman" panose="02020603050405020304" pitchFamily="18" charset="0"/>
                  </a:rPr>
                  <a:t>Decay time </a:t>
                </a:r>
                <a14:m>
                  <m:oMath xmlns:m="http://schemas.openxmlformats.org/officeDocument/2006/math">
                    <m:r>
                      <a:rPr lang="en-US" altLang="zh-CN" sz="1600" i="1">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zh-CN" sz="1600" dirty="0">
                    <a:latin typeface="Times New Roman" panose="02020603050405020304" pitchFamily="18" charset="0"/>
                    <a:cs typeface="Times New Roman" panose="02020603050405020304" pitchFamily="18" charset="0"/>
                  </a:rPr>
                  <a:t>15 ns, </a:t>
                </a:r>
                <a14:m>
                  <m:oMath xmlns:m="http://schemas.openxmlformats.org/officeDocument/2006/math">
                    <m:r>
                      <a:rPr lang="en-US" altLang="zh-CN" sz="16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1600" dirty="0">
                    <a:latin typeface="Times New Roman" panose="02020603050405020304" pitchFamily="18" charset="0"/>
                    <a:cs typeface="Times New Roman" panose="02020603050405020304" pitchFamily="18" charset="0"/>
                  </a:rPr>
                  <a:t>10</a:t>
                </a:r>
                <a:r>
                  <a:rPr lang="en-US" altLang="zh-CN" sz="1600" baseline="30000" dirty="0">
                    <a:latin typeface="Times New Roman" panose="02020603050405020304" pitchFamily="18" charset="0"/>
                    <a:cs typeface="Times New Roman" panose="02020603050405020304" pitchFamily="18" charset="0"/>
                  </a:rPr>
                  <a:t>6</a:t>
                </a:r>
                <a:r>
                  <a:rPr lang="en-US" altLang="zh-CN" sz="1600" dirty="0">
                    <a:latin typeface="Times New Roman" panose="02020603050405020304" pitchFamily="18" charset="0"/>
                    <a:cs typeface="Times New Roman" panose="02020603050405020304" pitchFamily="18" charset="0"/>
                  </a:rPr>
                  <a:t> cps</a:t>
                </a:r>
                <a:endParaRPr lang="zh-CN" altLang="en-US" sz="1600" dirty="0">
                  <a:latin typeface="Times New Roman" panose="02020603050405020304" pitchFamily="18" charset="0"/>
                  <a:cs typeface="Times New Roman" panose="02020603050405020304" pitchFamily="18" charset="0"/>
                </a:endParaRPr>
              </a:p>
            </p:txBody>
          </p:sp>
        </mc:Choice>
        <mc:Fallback xmlns="">
          <p:sp>
            <p:nvSpPr>
              <p:cNvPr id="63" name="矩形 62">
                <a:extLst>
                  <a:ext uri="{FF2B5EF4-FFF2-40B4-BE49-F238E27FC236}">
                    <a16:creationId xmlns:a16="http://schemas.microsoft.com/office/drawing/2014/main" id="{F5CAF585-5AFA-4DC3-8876-D066D80F500A}"/>
                  </a:ext>
                </a:extLst>
              </p:cNvPr>
              <p:cNvSpPr>
                <a:spLocks noRot="1" noChangeAspect="1" noMove="1" noResize="1" noEditPoints="1" noAdjustHandles="1" noChangeArrowheads="1" noChangeShapeType="1" noTextEdit="1"/>
              </p:cNvSpPr>
              <p:nvPr/>
            </p:nvSpPr>
            <p:spPr>
              <a:xfrm>
                <a:off x="272515" y="3841476"/>
                <a:ext cx="1818683" cy="584775"/>
              </a:xfrm>
              <a:prstGeom prst="rect">
                <a:avLst/>
              </a:prstGeom>
              <a:blipFill>
                <a:blip r:embed="rId5"/>
                <a:stretch>
                  <a:fillRect l="-2013" t="-3125" r="-7718" b="-12500"/>
                </a:stretch>
              </a:blipFill>
            </p:spPr>
            <p:txBody>
              <a:bodyPr/>
              <a:lstStyle/>
              <a:p>
                <a:r>
                  <a:rPr lang="zh-CN" altLang="en-US">
                    <a:noFill/>
                  </a:rPr>
                  <a:t> </a:t>
                </a:r>
              </a:p>
            </p:txBody>
          </p:sp>
        </mc:Fallback>
      </mc:AlternateContent>
      <p:sp>
        <p:nvSpPr>
          <p:cNvPr id="64" name="矩形 63">
            <a:extLst>
              <a:ext uri="{FF2B5EF4-FFF2-40B4-BE49-F238E27FC236}">
                <a16:creationId xmlns:a16="http://schemas.microsoft.com/office/drawing/2014/main" id="{FDA59790-5998-4CC5-81B1-610A4B41471E}"/>
              </a:ext>
            </a:extLst>
          </p:cNvPr>
          <p:cNvSpPr/>
          <p:nvPr/>
        </p:nvSpPr>
        <p:spPr>
          <a:xfrm>
            <a:off x="255923" y="3241107"/>
            <a:ext cx="2449429"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00" dirty="0">
                <a:latin typeface="Times New Roman" panose="02020603050405020304" pitchFamily="18" charset="0"/>
                <a:cs typeface="Times New Roman" panose="02020603050405020304" pitchFamily="18" charset="0"/>
              </a:rPr>
              <a:t>CF</a:t>
            </a:r>
            <a:r>
              <a:rPr lang="en-US" altLang="zh-CN" sz="1600" baseline="-25000" dirty="0">
                <a:latin typeface="Times New Roman" panose="02020603050405020304" pitchFamily="18" charset="0"/>
                <a:cs typeface="Times New Roman" panose="02020603050405020304" pitchFamily="18" charset="0"/>
              </a:rPr>
              <a:t>4 </a:t>
            </a:r>
            <a:r>
              <a:rPr lang="en-US" altLang="zh-CN" sz="1600" dirty="0">
                <a:latin typeface="Times New Roman" panose="02020603050405020304" pitchFamily="18" charset="0"/>
                <a:cs typeface="Times New Roman" panose="02020603050405020304" pitchFamily="18" charset="0"/>
              </a:rPr>
              <a:t> 200 – 1000 mbar</a:t>
            </a:r>
          </a:p>
          <a:p>
            <a:r>
              <a:rPr lang="en-US" altLang="zh-CN" sz="1600" baseline="30000" dirty="0">
                <a:latin typeface="Times New Roman" panose="02020603050405020304" pitchFamily="18" charset="0"/>
                <a:cs typeface="Times New Roman" panose="02020603050405020304" pitchFamily="18" charset="0"/>
              </a:rPr>
              <a:t>3</a:t>
            </a:r>
            <a:r>
              <a:rPr lang="en-US" altLang="zh-CN" sz="1600" dirty="0">
                <a:latin typeface="Times New Roman" panose="02020603050405020304" pitchFamily="18" charset="0"/>
                <a:cs typeface="Times New Roman" panose="02020603050405020304" pitchFamily="18" charset="0"/>
              </a:rPr>
              <a:t>He 25 – 50 mbar</a:t>
            </a:r>
          </a:p>
        </p:txBody>
      </p:sp>
    </p:spTree>
    <p:extLst>
      <p:ext uri="{BB962C8B-B14F-4D97-AF65-F5344CB8AC3E}">
        <p14:creationId xmlns:p14="http://schemas.microsoft.com/office/powerpoint/2010/main" val="1460302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26</a:t>
            </a:fld>
            <a:endParaRPr lang="zh-CN" altLang="en-US"/>
          </a:p>
        </p:txBody>
      </p:sp>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en-US" altLang="zh-CN" dirty="0"/>
              <a:t>(</a:t>
            </a:r>
            <a:r>
              <a:rPr lang="en-US" altLang="zh-CN" dirty="0" err="1"/>
              <a:t>alpha,n</a:t>
            </a:r>
            <a:r>
              <a:rPr lang="en-US" altLang="zh-CN" dirty="0"/>
              <a:t>)@KamLAND</a:t>
            </a:r>
            <a:endParaRPr lang="zh-CN" altLang="en-US" dirty="0"/>
          </a:p>
        </p:txBody>
      </p:sp>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pic>
        <p:nvPicPr>
          <p:cNvPr id="8" name="图片 7">
            <a:extLst>
              <a:ext uri="{FF2B5EF4-FFF2-40B4-BE49-F238E27FC236}">
                <a16:creationId xmlns:a16="http://schemas.microsoft.com/office/drawing/2014/main" id="{E02B0C5F-61C7-41AF-BF8D-2E0A27F1A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46" y="1990062"/>
            <a:ext cx="4461751" cy="3346313"/>
          </a:xfrm>
          <a:prstGeom prst="rect">
            <a:avLst/>
          </a:prstGeom>
        </p:spPr>
      </p:pic>
      <p:sp>
        <p:nvSpPr>
          <p:cNvPr id="20" name="文本框 19">
            <a:extLst>
              <a:ext uri="{FF2B5EF4-FFF2-40B4-BE49-F238E27FC236}">
                <a16:creationId xmlns:a16="http://schemas.microsoft.com/office/drawing/2014/main" id="{F864D91C-C6F6-4893-975D-AB752934E0A2}"/>
              </a:ext>
            </a:extLst>
          </p:cNvPr>
          <p:cNvSpPr txBox="1"/>
          <p:nvPr/>
        </p:nvSpPr>
        <p:spPr>
          <a:xfrm>
            <a:off x="411411" y="5447182"/>
            <a:ext cx="4581022"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[Matsuda Sayuri’s doctoral thesis (2018, Tohoku University)]</a:t>
            </a:r>
            <a:endParaRPr lang="zh-CN" altLang="en-US" sz="1400"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27AC824E-97EF-42EC-B421-BB39B8CC199C}"/>
              </a:ext>
            </a:extLst>
          </p:cNvPr>
          <p:cNvSpPr txBox="1"/>
          <p:nvPr/>
        </p:nvSpPr>
        <p:spPr>
          <a:xfrm>
            <a:off x="351775" y="1198459"/>
            <a:ext cx="4581022" cy="646331"/>
          </a:xfrm>
          <a:prstGeom prst="rect">
            <a:avLst/>
          </a:prstGeom>
          <a:noFill/>
        </p:spPr>
        <p:txBody>
          <a:bodyPr wrap="square">
            <a:spAutoFit/>
          </a:bodyPr>
          <a:lstStyle/>
          <a:p>
            <a:r>
              <a:rPr lang="en-US" altLang="zh-CN" dirty="0"/>
              <a:t>The </a:t>
            </a:r>
            <a:r>
              <a:rPr lang="en-US" altLang="zh-CN" dirty="0" err="1"/>
              <a:t>Kamioka</a:t>
            </a:r>
            <a:r>
              <a:rPr lang="en-US" altLang="zh-CN" dirty="0"/>
              <a:t> Liquid-scintillator Anti-Neutrino Detector (</a:t>
            </a:r>
            <a:r>
              <a:rPr lang="en-US" altLang="zh-CN" dirty="0" err="1"/>
              <a:t>KamLAND</a:t>
            </a:r>
            <a:r>
              <a:rPr lang="en-US" altLang="zh-CN" dirty="0"/>
              <a:t>)</a:t>
            </a:r>
            <a:endParaRPr lang="zh-CN" altLang="en-US" dirty="0"/>
          </a:p>
        </p:txBody>
      </p:sp>
      <p:pic>
        <p:nvPicPr>
          <p:cNvPr id="16" name="图片 15">
            <a:extLst>
              <a:ext uri="{FF2B5EF4-FFF2-40B4-BE49-F238E27FC236}">
                <a16:creationId xmlns:a16="http://schemas.microsoft.com/office/drawing/2014/main" id="{1401123E-42CD-460A-98A7-57DBFBA4B764}"/>
              </a:ext>
            </a:extLst>
          </p:cNvPr>
          <p:cNvPicPr>
            <a:picLocks noChangeAspect="1"/>
          </p:cNvPicPr>
          <p:nvPr/>
        </p:nvPicPr>
        <p:blipFill>
          <a:blip r:embed="rId5"/>
          <a:stretch>
            <a:fillRect/>
          </a:stretch>
        </p:blipFill>
        <p:spPr>
          <a:xfrm>
            <a:off x="5213713" y="1441789"/>
            <a:ext cx="3578510" cy="1386794"/>
          </a:xfrm>
          <a:prstGeom prst="rect">
            <a:avLst/>
          </a:prstGeom>
        </p:spPr>
      </p:pic>
      <p:sp>
        <p:nvSpPr>
          <p:cNvPr id="26" name="文本框 25">
            <a:extLst>
              <a:ext uri="{FF2B5EF4-FFF2-40B4-BE49-F238E27FC236}">
                <a16:creationId xmlns:a16="http://schemas.microsoft.com/office/drawing/2014/main" id="{1E4E1ACF-3A8E-452C-9E0C-CFD728348912}"/>
              </a:ext>
            </a:extLst>
          </p:cNvPr>
          <p:cNvSpPr txBox="1"/>
          <p:nvPr/>
        </p:nvSpPr>
        <p:spPr>
          <a:xfrm>
            <a:off x="5135374" y="3613093"/>
            <a:ext cx="3656849"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about 10 tons of </a:t>
            </a:r>
            <a:r>
              <a:rPr lang="en-US" altLang="zh-CN" baseline="30000" dirty="0">
                <a:latin typeface="Times New Roman" panose="02020603050405020304" pitchFamily="18" charset="0"/>
                <a:cs typeface="Times New Roman" panose="02020603050405020304" pitchFamily="18" charset="0"/>
              </a:rPr>
              <a:t>13</a:t>
            </a:r>
            <a:r>
              <a:rPr lang="en-US" altLang="zh-CN" dirty="0">
                <a:latin typeface="Times New Roman" panose="02020603050405020304" pitchFamily="18" charset="0"/>
                <a:cs typeface="Times New Roman" panose="02020603050405020304" pitchFamily="18" charset="0"/>
              </a:rPr>
              <a:t>C in detector</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F6CC15E8-5B44-42B3-9904-A7CF08959602}"/>
                  </a:ext>
                </a:extLst>
              </p:cNvPr>
              <p:cNvSpPr txBox="1"/>
              <p:nvPr/>
            </p:nvSpPr>
            <p:spPr>
              <a:xfrm>
                <a:off x="5169664" y="3080410"/>
                <a:ext cx="4500483" cy="392415"/>
              </a:xfrm>
              <a:prstGeom prst="rect">
                <a:avLst/>
              </a:prstGeom>
              <a:noFill/>
            </p:spPr>
            <p:txBody>
              <a:bodyPr wrap="square">
                <a:spAutoFit/>
              </a:bodyPr>
              <a:lstStyle/>
              <a:p>
                <a:r>
                  <a:rPr lang="en-US" altLang="zh-CN" sz="1400" baseline="30000" dirty="0">
                    <a:latin typeface="Times New Roman" panose="02020603050405020304" pitchFamily="18" charset="0"/>
                    <a:ea typeface="Tahoma" panose="020B0604030504040204" pitchFamily="34" charset="0"/>
                    <a:cs typeface="Times New Roman" panose="02020603050405020304" pitchFamily="18" charset="0"/>
                  </a:rPr>
                  <a:t>210</a:t>
                </a:r>
                <a:r>
                  <a:rPr lang="en-US" altLang="zh-CN" sz="1400" dirty="0">
                    <a:latin typeface="Times New Roman" panose="02020603050405020304" pitchFamily="18" charset="0"/>
                    <a:ea typeface="Tahoma" panose="020B0604030504040204" pitchFamily="34" charset="0"/>
                    <a:cs typeface="Times New Roman" panose="02020603050405020304" pitchFamily="18" charset="0"/>
                  </a:rPr>
                  <a:t>Pb</a:t>
                </a:r>
                <a14:m>
                  <m:oMath xmlns:m="http://schemas.openxmlformats.org/officeDocument/2006/math">
                    <m:groupChr>
                      <m:groupChrPr>
                        <m:chr m:val="→"/>
                        <m:vertJc m:val="bot"/>
                        <m:ctrlPr>
                          <a:rPr lang="en-US" altLang="zh-CN" sz="1400" i="1" dirty="0" smtClean="0">
                            <a:latin typeface="Cambria Math" panose="02040503050406030204" pitchFamily="18" charset="0"/>
                            <a:ea typeface="Tahoma" panose="020B0604030504040204" pitchFamily="34" charset="0"/>
                            <a:cs typeface="Times New Roman" panose="02020603050405020304" pitchFamily="18" charset="0"/>
                          </a:rPr>
                        </m:ctrlPr>
                      </m:groupChrPr>
                      <m:e>
                        <m:r>
                          <m:rPr>
                            <m:brk m:alnAt="2"/>
                          </m:rPr>
                          <a:rPr lang="zh-CN" altLang="en-US" sz="1400" i="1" dirty="0" smtClean="0">
                            <a:latin typeface="Cambria Math" panose="02040503050406030204" pitchFamily="18" charset="0"/>
                            <a:ea typeface="Tahoma" panose="020B0604030504040204" pitchFamily="34" charset="0"/>
                            <a:cs typeface="Times New Roman" panose="02020603050405020304" pitchFamily="18" charset="0"/>
                          </a:rPr>
                          <m:t>𝛽</m:t>
                        </m:r>
                      </m:e>
                    </m:groupChr>
                  </m:oMath>
                </a14:m>
                <a:r>
                  <a:rPr lang="en-US" altLang="zh-CN" sz="1400" baseline="30000" dirty="0">
                    <a:latin typeface="Times New Roman" panose="02020603050405020304" pitchFamily="18" charset="0"/>
                    <a:ea typeface="Tahoma" panose="020B0604030504040204" pitchFamily="34" charset="0"/>
                    <a:cs typeface="Times New Roman" panose="02020603050405020304" pitchFamily="18" charset="0"/>
                  </a:rPr>
                  <a:t> 210</a:t>
                </a:r>
                <a:r>
                  <a:rPr lang="en-US" altLang="zh-CN" sz="1400" dirty="0">
                    <a:latin typeface="Times New Roman" panose="02020603050405020304" pitchFamily="18" charset="0"/>
                    <a:ea typeface="Tahoma" panose="020B0604030504040204" pitchFamily="34" charset="0"/>
                    <a:cs typeface="Times New Roman" panose="02020603050405020304" pitchFamily="18" charset="0"/>
                  </a:rPr>
                  <a:t>Bi</a:t>
                </a:r>
                <a:r>
                  <a:rPr lang="en-US" altLang="zh-CN" sz="1400" dirty="0">
                    <a:ea typeface="Tahoma" panose="020B0604030504040204" pitchFamily="34" charset="0"/>
                    <a:cs typeface="Times New Roman" panose="02020603050405020304" pitchFamily="18" charset="0"/>
                  </a:rPr>
                  <a:t> </a:t>
                </a:r>
                <a14:m>
                  <m:oMath xmlns:m="http://schemas.openxmlformats.org/officeDocument/2006/math">
                    <m:groupChr>
                      <m:groupChrPr>
                        <m:chr m:val="→"/>
                        <m:vertJc m:val="bot"/>
                        <m:ctrlPr>
                          <a:rPr lang="en-US" altLang="zh-CN" sz="1400" i="1" dirty="0">
                            <a:latin typeface="Cambria Math" panose="02040503050406030204" pitchFamily="18" charset="0"/>
                            <a:ea typeface="Tahoma" panose="020B0604030504040204" pitchFamily="34" charset="0"/>
                            <a:cs typeface="Times New Roman" panose="02020603050405020304" pitchFamily="18" charset="0"/>
                          </a:rPr>
                        </m:ctrlPr>
                      </m:groupChrPr>
                      <m:e>
                        <m:r>
                          <m:rPr>
                            <m:brk m:alnAt="2"/>
                          </m:rPr>
                          <a:rPr lang="zh-CN" altLang="en-US" sz="1400" i="1" dirty="0">
                            <a:latin typeface="Cambria Math" panose="02040503050406030204" pitchFamily="18" charset="0"/>
                            <a:ea typeface="Tahoma" panose="020B0604030504040204" pitchFamily="34" charset="0"/>
                            <a:cs typeface="Times New Roman" panose="02020603050405020304" pitchFamily="18" charset="0"/>
                          </a:rPr>
                          <m:t>𝛽</m:t>
                        </m:r>
                      </m:e>
                    </m:groupChr>
                  </m:oMath>
                </a14:m>
                <a:r>
                  <a:rPr lang="en-US" altLang="zh-CN" sz="1400" baseline="30000" dirty="0">
                    <a:latin typeface="Times New Roman" panose="02020603050405020304" pitchFamily="18" charset="0"/>
                    <a:ea typeface="Tahoma" panose="020B0604030504040204" pitchFamily="34" charset="0"/>
                    <a:cs typeface="Times New Roman" panose="02020603050405020304" pitchFamily="18" charset="0"/>
                  </a:rPr>
                  <a:t> 210</a:t>
                </a:r>
                <a:r>
                  <a:rPr lang="en-US" altLang="zh-CN" sz="1400" dirty="0">
                    <a:latin typeface="Times New Roman" panose="02020603050405020304" pitchFamily="18" charset="0"/>
                    <a:ea typeface="Tahoma" panose="020B0604030504040204" pitchFamily="34" charset="0"/>
                    <a:cs typeface="Times New Roman" panose="02020603050405020304" pitchFamily="18" charset="0"/>
                  </a:rPr>
                  <a:t>Po</a:t>
                </a:r>
                <a:r>
                  <a:rPr lang="en-US" altLang="zh-CN" sz="1400" dirty="0">
                    <a:ea typeface="Tahoma" panose="020B0604030504040204" pitchFamily="34" charset="0"/>
                    <a:cs typeface="Times New Roman" panose="02020603050405020304" pitchFamily="18" charset="0"/>
                  </a:rPr>
                  <a:t> </a:t>
                </a:r>
                <a14:m>
                  <m:oMath xmlns:m="http://schemas.openxmlformats.org/officeDocument/2006/math">
                    <m:groupChr>
                      <m:groupChrPr>
                        <m:chr m:val="→"/>
                        <m:vertJc m:val="bot"/>
                        <m:ctrlPr>
                          <a:rPr lang="en-US" altLang="zh-CN" sz="1400" i="1" dirty="0">
                            <a:latin typeface="Cambria Math" panose="02040503050406030204" pitchFamily="18" charset="0"/>
                            <a:ea typeface="Tahoma" panose="020B0604030504040204" pitchFamily="34" charset="0"/>
                            <a:cs typeface="Times New Roman" panose="02020603050405020304" pitchFamily="18" charset="0"/>
                          </a:rPr>
                        </m:ctrlPr>
                      </m:groupChrPr>
                      <m:e>
                        <m:r>
                          <m:rPr>
                            <m:brk m:alnAt="2"/>
                          </m:rPr>
                          <a:rPr lang="zh-CN" altLang="en-US" sz="1400" i="1" dirty="0" smtClean="0">
                            <a:latin typeface="Cambria Math" panose="02040503050406030204" pitchFamily="18" charset="0"/>
                            <a:ea typeface="Tahoma" panose="020B0604030504040204" pitchFamily="34" charset="0"/>
                            <a:cs typeface="Times New Roman" panose="02020603050405020304" pitchFamily="18" charset="0"/>
                          </a:rPr>
                          <m:t>𝛼</m:t>
                        </m:r>
                      </m:e>
                    </m:groupChr>
                  </m:oMath>
                </a14:m>
                <a:r>
                  <a:rPr lang="en-US" altLang="zh-CN" sz="1400" baseline="30000" dirty="0">
                    <a:latin typeface="Times New Roman" panose="02020603050405020304" pitchFamily="18" charset="0"/>
                    <a:ea typeface="Tahoma" panose="020B0604030504040204" pitchFamily="34" charset="0"/>
                    <a:cs typeface="Times New Roman" panose="02020603050405020304" pitchFamily="18" charset="0"/>
                  </a:rPr>
                  <a:t> 206</a:t>
                </a:r>
                <a:r>
                  <a:rPr lang="en-US" altLang="zh-CN" sz="1400" dirty="0">
                    <a:latin typeface="Times New Roman" panose="02020603050405020304" pitchFamily="18" charset="0"/>
                    <a:ea typeface="Tahoma" panose="020B0604030504040204" pitchFamily="34" charset="0"/>
                    <a:cs typeface="Times New Roman" panose="02020603050405020304" pitchFamily="18" charset="0"/>
                  </a:rPr>
                  <a:t>Pb (5.3 MeV alpha)</a:t>
                </a:r>
                <a:r>
                  <a:rPr lang="en-US" altLang="zh-CN" sz="1400" baseline="30000" dirty="0">
                    <a:latin typeface="Times New Roman" panose="02020603050405020304" pitchFamily="18" charset="0"/>
                    <a:ea typeface="Tahoma" panose="020B0604030504040204" pitchFamily="34" charset="0"/>
                    <a:cs typeface="Times New Roman" panose="02020603050405020304" pitchFamily="18" charset="0"/>
                  </a:rPr>
                  <a:t> </a:t>
                </a:r>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27" name="文本框 26">
                <a:extLst>
                  <a:ext uri="{FF2B5EF4-FFF2-40B4-BE49-F238E27FC236}">
                    <a16:creationId xmlns:a16="http://schemas.microsoft.com/office/drawing/2014/main" id="{F6CC15E8-5B44-42B3-9904-A7CF08959602}"/>
                  </a:ext>
                </a:extLst>
              </p:cNvPr>
              <p:cNvSpPr txBox="1">
                <a:spLocks noRot="1" noChangeAspect="1" noMove="1" noResize="1" noEditPoints="1" noAdjustHandles="1" noChangeArrowheads="1" noChangeShapeType="1" noTextEdit="1"/>
              </p:cNvSpPr>
              <p:nvPr/>
            </p:nvSpPr>
            <p:spPr>
              <a:xfrm>
                <a:off x="5169664" y="3080410"/>
                <a:ext cx="4500483" cy="392415"/>
              </a:xfrm>
              <a:prstGeom prst="rect">
                <a:avLst/>
              </a:prstGeom>
              <a:blipFill>
                <a:blip r:embed="rId6"/>
                <a:stretch>
                  <a:fillRect b="-36923"/>
                </a:stretch>
              </a:blipFill>
            </p:spPr>
            <p:txBody>
              <a:bodyPr/>
              <a:lstStyle/>
              <a:p>
                <a:r>
                  <a:rPr lang="zh-CN" altLang="en-US">
                    <a:noFill/>
                  </a:rPr>
                  <a:t> </a:t>
                </a:r>
              </a:p>
            </p:txBody>
          </p:sp>
        </mc:Fallback>
      </mc:AlternateContent>
      <p:sp>
        <p:nvSpPr>
          <p:cNvPr id="29" name="文本框 28">
            <a:extLst>
              <a:ext uri="{FF2B5EF4-FFF2-40B4-BE49-F238E27FC236}">
                <a16:creationId xmlns:a16="http://schemas.microsoft.com/office/drawing/2014/main" id="{011ECDCD-BEA0-43C9-8443-E59D640C306E}"/>
              </a:ext>
            </a:extLst>
          </p:cNvPr>
          <p:cNvSpPr txBox="1"/>
          <p:nvPr/>
        </p:nvSpPr>
        <p:spPr>
          <a:xfrm>
            <a:off x="2919012" y="3536149"/>
            <a:ext cx="1652988" cy="523220"/>
          </a:xfrm>
          <a:prstGeom prst="rect">
            <a:avLst/>
          </a:prstGeom>
          <a:noFill/>
        </p:spPr>
        <p:txBody>
          <a:bodyPr wrap="square">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1 kilotons of organic scintillator </a:t>
            </a:r>
            <a:endParaRPr lang="zh-CN" altLang="en-US" sz="1400" dirty="0">
              <a:solidFill>
                <a:srgbClr val="FF0000"/>
              </a:solidFill>
            </a:endParaRPr>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DE95C963-FF3A-4D79-9509-6FDFB6A9007B}"/>
                  </a:ext>
                </a:extLst>
              </p:cNvPr>
              <p:cNvSpPr txBox="1"/>
              <p:nvPr/>
            </p:nvSpPr>
            <p:spPr>
              <a:xfrm>
                <a:off x="5169664" y="4076526"/>
                <a:ext cx="3656849" cy="369332"/>
              </a:xfrm>
              <a:prstGeom prst="rect">
                <a:avLst/>
              </a:prstGeom>
              <a:noFill/>
            </p:spPr>
            <p:txBody>
              <a:bodyPr wrap="square">
                <a:spAutoFit/>
              </a:bodyPr>
              <a:lstStyle/>
              <a:p>
                <a:r>
                  <a:rPr lang="en-US" altLang="zh-CN" baseline="30000" dirty="0">
                    <a:latin typeface="Times New Roman" panose="02020603050405020304" pitchFamily="18" charset="0"/>
                    <a:cs typeface="Times New Roman" panose="02020603050405020304" pitchFamily="18" charset="0"/>
                  </a:rPr>
                  <a:t>13</a:t>
                </a:r>
                <a:r>
                  <a:rPr lang="en-US" altLang="zh-CN" dirty="0">
                    <a:latin typeface="Times New Roman" panose="02020603050405020304" pitchFamily="18" charset="0"/>
                    <a:cs typeface="Times New Roman" panose="02020603050405020304" pitchFamily="18" charset="0"/>
                  </a:rPr>
                  <a:t>C (alpha, n)</a:t>
                </a:r>
                <a:r>
                  <a:rPr lang="en-US" altLang="zh-CN" baseline="30000" dirty="0">
                    <a:latin typeface="Times New Roman" panose="02020603050405020304" pitchFamily="18" charset="0"/>
                    <a:cs typeface="Times New Roman" panose="02020603050405020304" pitchFamily="18" charset="0"/>
                  </a:rPr>
                  <a:t>16</a:t>
                </a:r>
                <a:r>
                  <a:rPr lang="en-US" altLang="zh-CN" dirty="0">
                    <a:latin typeface="Times New Roman" panose="02020603050405020304" pitchFamily="18" charset="0"/>
                    <a:cs typeface="Times New Roman" panose="02020603050405020304" pitchFamily="18" charset="0"/>
                  </a:rPr>
                  <a:t>O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𝑄</m:t>
                    </m:r>
                    <m:r>
                      <a:rPr lang="en-US" altLang="zh-CN" b="0" i="1" smtClean="0">
                        <a:latin typeface="Cambria Math" panose="02040503050406030204" pitchFamily="18" charset="0"/>
                        <a:cs typeface="Times New Roman" panose="02020603050405020304" pitchFamily="18" charset="0"/>
                      </a:rPr>
                      <m:t>=2.215 </m:t>
                    </m:r>
                    <m:r>
                      <a:rPr lang="en-US" altLang="zh-CN" b="0" i="1" smtClean="0">
                        <a:latin typeface="Cambria Math" panose="02040503050406030204" pitchFamily="18" charset="0"/>
                        <a:cs typeface="Times New Roman" panose="02020603050405020304" pitchFamily="18" charset="0"/>
                      </a:rPr>
                      <m:t>𝑀𝑒𝑉</m:t>
                    </m:r>
                  </m:oMath>
                </a14:m>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mc:Choice>
        <mc:Fallback xmlns="">
          <p:sp>
            <p:nvSpPr>
              <p:cNvPr id="30" name="文本框 29">
                <a:extLst>
                  <a:ext uri="{FF2B5EF4-FFF2-40B4-BE49-F238E27FC236}">
                    <a16:creationId xmlns:a16="http://schemas.microsoft.com/office/drawing/2014/main" id="{DE95C963-FF3A-4D79-9509-6FDFB6A9007B}"/>
                  </a:ext>
                </a:extLst>
              </p:cNvPr>
              <p:cNvSpPr txBox="1">
                <a:spLocks noRot="1" noChangeAspect="1" noMove="1" noResize="1" noEditPoints="1" noAdjustHandles="1" noChangeArrowheads="1" noChangeShapeType="1" noTextEdit="1"/>
              </p:cNvSpPr>
              <p:nvPr/>
            </p:nvSpPr>
            <p:spPr>
              <a:xfrm>
                <a:off x="5169664" y="4076526"/>
                <a:ext cx="3656849" cy="369332"/>
              </a:xfrm>
              <a:prstGeom prst="rect">
                <a:avLst/>
              </a:prstGeom>
              <a:blipFill>
                <a:blip r:embed="rId7"/>
                <a:stretch>
                  <a:fillRect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7C6A064D-FC16-403B-90EB-E34CB0BD460B}"/>
                  </a:ext>
                </a:extLst>
              </p:cNvPr>
              <p:cNvSpPr txBox="1"/>
              <p:nvPr/>
            </p:nvSpPr>
            <p:spPr>
              <a:xfrm>
                <a:off x="5213713" y="4568339"/>
                <a:ext cx="2711020"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𝐸</m:t>
                          </m:r>
                        </m:e>
                        <m:sub>
                          <m:r>
                            <a:rPr lang="en-US" altLang="zh-CN" b="0" i="1" smtClean="0">
                              <a:latin typeface="Cambria Math" panose="02040503050406030204" pitchFamily="18" charset="0"/>
                              <a:cs typeface="Times New Roman" panose="02020603050405020304" pitchFamily="18" charset="0"/>
                            </a:rPr>
                            <m:t>𝑛</m:t>
                          </m:r>
                        </m:sub>
                      </m:sSub>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7.07 </m:t>
                      </m:r>
                      <m:r>
                        <a:rPr lang="en-US" altLang="zh-CN" b="0" i="1" smtClean="0">
                          <a:latin typeface="Cambria Math" panose="02040503050406030204" pitchFamily="18" charset="0"/>
                          <a:cs typeface="Times New Roman" panose="02020603050405020304" pitchFamily="18" charset="0"/>
                        </a:rPr>
                        <m:t>𝑀𝑒𝑉</m:t>
                      </m:r>
                    </m:oMath>
                  </m:oMathPara>
                </a14:m>
                <a:endParaRPr lang="zh-CN" altLang="en-US" dirty="0"/>
              </a:p>
            </p:txBody>
          </p:sp>
        </mc:Choice>
        <mc:Fallback xmlns="">
          <p:sp>
            <p:nvSpPr>
              <p:cNvPr id="32" name="文本框 31">
                <a:extLst>
                  <a:ext uri="{FF2B5EF4-FFF2-40B4-BE49-F238E27FC236}">
                    <a16:creationId xmlns:a16="http://schemas.microsoft.com/office/drawing/2014/main" id="{7C6A064D-FC16-403B-90EB-E34CB0BD460B}"/>
                  </a:ext>
                </a:extLst>
              </p:cNvPr>
              <p:cNvSpPr txBox="1">
                <a:spLocks noRot="1" noChangeAspect="1" noMove="1" noResize="1" noEditPoints="1" noAdjustHandles="1" noChangeArrowheads="1" noChangeShapeType="1" noTextEdit="1"/>
              </p:cNvSpPr>
              <p:nvPr/>
            </p:nvSpPr>
            <p:spPr>
              <a:xfrm>
                <a:off x="5213713" y="4568339"/>
                <a:ext cx="2711020" cy="369332"/>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8C2FCDBA-1996-4ADF-8A61-DB4E13919697}"/>
                  </a:ext>
                </a:extLst>
              </p:cNvPr>
              <p:cNvSpPr txBox="1"/>
              <p:nvPr/>
            </p:nvSpPr>
            <p:spPr>
              <a:xfrm>
                <a:off x="5169664" y="5023292"/>
                <a:ext cx="4834646" cy="369332"/>
              </a:xfrm>
              <a:prstGeom prst="rect">
                <a:avLst/>
              </a:prstGeom>
              <a:noFill/>
            </p:spPr>
            <p:txBody>
              <a:bodyPr wrap="square">
                <a:spAutoFit/>
              </a:bodyPr>
              <a:lstStyle/>
              <a:p>
                <a:r>
                  <a:rPr lang="en-US" altLang="zh-CN" baseline="30000" dirty="0">
                    <a:latin typeface="Times New Roman" panose="02020603050405020304" pitchFamily="18" charset="0"/>
                    <a:cs typeface="Times New Roman" panose="02020603050405020304" pitchFamily="18" charset="0"/>
                  </a:rPr>
                  <a:t>18</a:t>
                </a:r>
                <a:r>
                  <a:rPr lang="en-US" altLang="zh-CN" dirty="0">
                    <a:latin typeface="Times New Roman" panose="02020603050405020304" pitchFamily="18" charset="0"/>
                    <a:cs typeface="Times New Roman" panose="02020603050405020304" pitchFamily="18" charset="0"/>
                  </a:rPr>
                  <a:t>O (alpha, n)</a:t>
                </a:r>
                <a:r>
                  <a:rPr lang="en-US" altLang="zh-CN" baseline="30000" dirty="0">
                    <a:latin typeface="Times New Roman" panose="02020603050405020304" pitchFamily="18" charset="0"/>
                    <a:cs typeface="Times New Roman" panose="02020603050405020304" pitchFamily="18" charset="0"/>
                  </a:rPr>
                  <a:t>21</a:t>
                </a:r>
                <a:r>
                  <a:rPr lang="en-US" altLang="zh-CN" dirty="0">
                    <a:latin typeface="Times New Roman" panose="02020603050405020304" pitchFamily="18" charset="0"/>
                    <a:cs typeface="Times New Roman" panose="02020603050405020304" pitchFamily="18" charset="0"/>
                  </a:rPr>
                  <a:t>Ne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𝑄</m:t>
                    </m:r>
                    <m:r>
                      <a:rPr lang="en-US" altLang="zh-CN" b="0" i="1" smtClean="0">
                        <a:latin typeface="Cambria Math" panose="02040503050406030204" pitchFamily="18" charset="0"/>
                        <a:cs typeface="Times New Roman" panose="02020603050405020304" pitchFamily="18" charset="0"/>
                      </a:rPr>
                      <m:t>=−0.697 </m:t>
                    </m:r>
                    <m:r>
                      <a:rPr lang="en-US" altLang="zh-CN" b="0" i="1" smtClean="0">
                        <a:latin typeface="Cambria Math" panose="02040503050406030204" pitchFamily="18" charset="0"/>
                        <a:cs typeface="Times New Roman" panose="02020603050405020304" pitchFamily="18" charset="0"/>
                      </a:rPr>
                      <m:t>𝑀𝑒𝑉</m:t>
                    </m:r>
                  </m:oMath>
                </a14:m>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mc:Choice>
        <mc:Fallback xmlns="">
          <p:sp>
            <p:nvSpPr>
              <p:cNvPr id="34" name="文本框 33">
                <a:extLst>
                  <a:ext uri="{FF2B5EF4-FFF2-40B4-BE49-F238E27FC236}">
                    <a16:creationId xmlns:a16="http://schemas.microsoft.com/office/drawing/2014/main" id="{8C2FCDBA-1996-4ADF-8A61-DB4E13919697}"/>
                  </a:ext>
                </a:extLst>
              </p:cNvPr>
              <p:cNvSpPr txBox="1">
                <a:spLocks noRot="1" noChangeAspect="1" noMove="1" noResize="1" noEditPoints="1" noAdjustHandles="1" noChangeArrowheads="1" noChangeShapeType="1" noTextEdit="1"/>
              </p:cNvSpPr>
              <p:nvPr/>
            </p:nvSpPr>
            <p:spPr>
              <a:xfrm>
                <a:off x="5169664" y="5023292"/>
                <a:ext cx="4834646" cy="369332"/>
              </a:xfrm>
              <a:prstGeom prst="rect">
                <a:avLst/>
              </a:prstGeom>
              <a:blipFill>
                <a:blip r:embed="rId9"/>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F13980D5-29E8-4C7C-AA22-735D6E4A57C9}"/>
                  </a:ext>
                </a:extLst>
              </p:cNvPr>
              <p:cNvSpPr txBox="1"/>
              <p:nvPr/>
            </p:nvSpPr>
            <p:spPr>
              <a:xfrm>
                <a:off x="5213713" y="5447182"/>
                <a:ext cx="2711020"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𝐸</m:t>
                          </m:r>
                        </m:e>
                        <m:sub>
                          <m:r>
                            <a:rPr lang="en-US" altLang="zh-CN" b="0" i="1" smtClean="0">
                              <a:latin typeface="Cambria Math" panose="02040503050406030204" pitchFamily="18" charset="0"/>
                              <a:cs typeface="Times New Roman" panose="02020603050405020304" pitchFamily="18" charset="0"/>
                            </a:rPr>
                            <m:t>𝑛</m:t>
                          </m:r>
                        </m:sub>
                      </m:sSub>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4.39</m:t>
                      </m:r>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𝑀𝑒𝑉</m:t>
                      </m:r>
                    </m:oMath>
                  </m:oMathPara>
                </a14:m>
                <a:endParaRPr lang="zh-CN" altLang="en-US" dirty="0"/>
              </a:p>
            </p:txBody>
          </p:sp>
        </mc:Choice>
        <mc:Fallback xmlns="">
          <p:sp>
            <p:nvSpPr>
              <p:cNvPr id="35" name="文本框 34">
                <a:extLst>
                  <a:ext uri="{FF2B5EF4-FFF2-40B4-BE49-F238E27FC236}">
                    <a16:creationId xmlns:a16="http://schemas.microsoft.com/office/drawing/2014/main" id="{F13980D5-29E8-4C7C-AA22-735D6E4A57C9}"/>
                  </a:ext>
                </a:extLst>
              </p:cNvPr>
              <p:cNvSpPr txBox="1">
                <a:spLocks noRot="1" noChangeAspect="1" noMove="1" noResize="1" noEditPoints="1" noAdjustHandles="1" noChangeArrowheads="1" noChangeShapeType="1" noTextEdit="1"/>
              </p:cNvSpPr>
              <p:nvPr/>
            </p:nvSpPr>
            <p:spPr>
              <a:xfrm>
                <a:off x="5213713" y="5447182"/>
                <a:ext cx="2711020" cy="369332"/>
              </a:xfrm>
              <a:prstGeom prst="rect">
                <a:avLst/>
              </a:prstGeom>
              <a:blipFill>
                <a:blip r:embed="rId10"/>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41831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27</a:t>
            </a:fld>
            <a:endParaRPr lang="zh-CN" altLang="en-US" dirty="0"/>
          </a:p>
        </p:txBody>
      </p:sp>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探测效率</a:t>
            </a:r>
            <a:r>
              <a:rPr lang="en-US" altLang="zh-CN" dirty="0"/>
              <a:t>vs</a:t>
            </a:r>
            <a:r>
              <a:rPr lang="zh-CN" altLang="en-US" dirty="0"/>
              <a:t>中子慢化时间</a:t>
            </a:r>
          </a:p>
        </p:txBody>
      </p:sp>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pic>
        <p:nvPicPr>
          <p:cNvPr id="7" name="图片 6">
            <a:extLst>
              <a:ext uri="{FF2B5EF4-FFF2-40B4-BE49-F238E27FC236}">
                <a16:creationId xmlns:a16="http://schemas.microsoft.com/office/drawing/2014/main" id="{09BF9569-3495-4F58-83EC-E7C06B2BBC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8505" y="1090676"/>
            <a:ext cx="8509739" cy="5200395"/>
          </a:xfrm>
          <a:prstGeom prst="rect">
            <a:avLst/>
          </a:prstGeom>
        </p:spPr>
      </p:pic>
    </p:spTree>
    <p:extLst>
      <p:ext uri="{BB962C8B-B14F-4D97-AF65-F5344CB8AC3E}">
        <p14:creationId xmlns:p14="http://schemas.microsoft.com/office/powerpoint/2010/main" val="2661794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48EAF08-C9CF-4CF5-9009-C9726889E0F1}"/>
              </a:ext>
            </a:extLst>
          </p:cNvPr>
          <p:cNvSpPr>
            <a:spLocks noGrp="1"/>
          </p:cNvSpPr>
          <p:nvPr>
            <p:ph type="sldNum" sz="quarter" idx="12"/>
          </p:nvPr>
        </p:nvSpPr>
        <p:spPr/>
        <p:txBody>
          <a:bodyPr/>
          <a:lstStyle/>
          <a:p>
            <a:fld id="{8245A5F4-6044-49C1-B23B-0D7435FEC950}" type="slidenum">
              <a:rPr lang="zh-CN" altLang="en-US" smtClean="0"/>
              <a:pPr/>
              <a:t>3</a:t>
            </a:fld>
            <a:endParaRPr lang="zh-CN" altLang="en-US" dirty="0"/>
          </a:p>
        </p:txBody>
      </p:sp>
      <p:sp>
        <p:nvSpPr>
          <p:cNvPr id="3" name="标题 2">
            <a:extLst>
              <a:ext uri="{FF2B5EF4-FFF2-40B4-BE49-F238E27FC236}">
                <a16:creationId xmlns:a16="http://schemas.microsoft.com/office/drawing/2014/main" id="{1B523F09-49E8-448E-B9AD-92B62D392808}"/>
              </a:ext>
            </a:extLst>
          </p:cNvPr>
          <p:cNvSpPr>
            <a:spLocks noGrp="1"/>
          </p:cNvSpPr>
          <p:nvPr>
            <p:ph type="title"/>
          </p:nvPr>
        </p:nvSpPr>
        <p:spPr/>
        <p:txBody>
          <a:bodyPr/>
          <a:lstStyle/>
          <a:p>
            <a:r>
              <a:rPr lang="en-US" altLang="zh-CN" dirty="0"/>
              <a:t>(alpha, n)</a:t>
            </a:r>
            <a:r>
              <a:rPr lang="zh-CN" altLang="en-US" dirty="0"/>
              <a:t>截面的测量现状</a:t>
            </a:r>
          </a:p>
        </p:txBody>
      </p:sp>
      <p:sp>
        <p:nvSpPr>
          <p:cNvPr id="4" name="矩形 3"/>
          <p:cNvSpPr/>
          <p:nvPr/>
        </p:nvSpPr>
        <p:spPr>
          <a:xfrm>
            <a:off x="272515" y="1161616"/>
            <a:ext cx="4234151" cy="369332"/>
          </a:xfrm>
          <a:prstGeom prst="rect">
            <a:avLst/>
          </a:prstGeom>
        </p:spPr>
        <p:txBody>
          <a:bodyPr wrap="square">
            <a:spAutoFit/>
          </a:bodyPr>
          <a:lstStyle/>
          <a:p>
            <a:r>
              <a:rPr lang="en-US" altLang="zh-CN" dirty="0">
                <a:latin typeface="宋体" panose="02010600030101010101" pitchFamily="2" charset="-122"/>
                <a:ea typeface="宋体" panose="02010600030101010101" pitchFamily="2" charset="-122"/>
              </a:rPr>
              <a:t>      </a:t>
            </a:r>
            <a:endParaRPr lang="en-US" altLang="zh-CN" dirty="0"/>
          </a:p>
        </p:txBody>
      </p:sp>
      <p:sp>
        <p:nvSpPr>
          <p:cNvPr id="5" name="AutoShape 2">
            <a:extLst>
              <a:ext uri="{FF2B5EF4-FFF2-40B4-BE49-F238E27FC236}">
                <a16:creationId xmlns:a16="http://schemas.microsoft.com/office/drawing/2014/main" id="{5904C7C0-C8D7-4E47-99D1-F2517BC80BFF}"/>
              </a:ext>
            </a:extLst>
          </p:cNvPr>
          <p:cNvSpPr>
            <a:spLocks noChangeAspect="1" noChangeArrowheads="1"/>
          </p:cNvSpPr>
          <p:nvPr/>
        </p:nvSpPr>
        <p:spPr bwMode="auto">
          <a:xfrm>
            <a:off x="2190750" y="1743075"/>
            <a:ext cx="4762500" cy="3371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AutoShape 4" descr="Strategies for Developing Your Ability to Make Wise Judgments - Discernment: Sharpening Your Discernment: The Key to Wise Judgment">
            <a:extLst>
              <a:ext uri="{FF2B5EF4-FFF2-40B4-BE49-F238E27FC236}">
                <a16:creationId xmlns:a16="http://schemas.microsoft.com/office/drawing/2014/main" id="{94E435E3-85E1-4AFD-B7A8-A0CE8F65B9CE}"/>
              </a:ext>
            </a:extLst>
          </p:cNvPr>
          <p:cNvSpPr>
            <a:spLocks noChangeAspect="1" noChangeArrowheads="1"/>
          </p:cNvSpPr>
          <p:nvPr/>
        </p:nvSpPr>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8" name="图片 7">
            <a:extLst>
              <a:ext uri="{FF2B5EF4-FFF2-40B4-BE49-F238E27FC236}">
                <a16:creationId xmlns:a16="http://schemas.microsoft.com/office/drawing/2014/main" id="{6276312E-91F5-490B-A5E2-143147617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pic>
        <p:nvPicPr>
          <p:cNvPr id="7" name="图片 6">
            <a:extLst>
              <a:ext uri="{FF2B5EF4-FFF2-40B4-BE49-F238E27FC236}">
                <a16:creationId xmlns:a16="http://schemas.microsoft.com/office/drawing/2014/main" id="{96D8BE9C-D82C-4D64-8C91-277F45189140}"/>
              </a:ext>
            </a:extLst>
          </p:cNvPr>
          <p:cNvPicPr>
            <a:picLocks noChangeAspect="1"/>
          </p:cNvPicPr>
          <p:nvPr/>
        </p:nvPicPr>
        <p:blipFill>
          <a:blip r:embed="rId4"/>
          <a:stretch>
            <a:fillRect/>
          </a:stretch>
        </p:blipFill>
        <p:spPr>
          <a:xfrm>
            <a:off x="136257" y="1002038"/>
            <a:ext cx="8871485" cy="5047105"/>
          </a:xfrm>
          <a:prstGeom prst="rect">
            <a:avLst/>
          </a:prstGeom>
        </p:spPr>
      </p:pic>
      <p:sp>
        <p:nvSpPr>
          <p:cNvPr id="11" name="文本框 10">
            <a:extLst>
              <a:ext uri="{FF2B5EF4-FFF2-40B4-BE49-F238E27FC236}">
                <a16:creationId xmlns:a16="http://schemas.microsoft.com/office/drawing/2014/main" id="{D64410CC-F81C-4565-A1AE-C39B3F6E9750}"/>
              </a:ext>
            </a:extLst>
          </p:cNvPr>
          <p:cNvSpPr txBox="1"/>
          <p:nvPr/>
        </p:nvSpPr>
        <p:spPr>
          <a:xfrm>
            <a:off x="4506666" y="6070336"/>
            <a:ext cx="4364819" cy="276999"/>
          </a:xfrm>
          <a:prstGeom prst="rect">
            <a:avLst/>
          </a:prstGeom>
          <a:noFill/>
        </p:spPr>
        <p:txBody>
          <a:bodyPr wrap="square">
            <a:spAutoFit/>
          </a:bodyPr>
          <a:lstStyle/>
          <a:p>
            <a:r>
              <a:rPr lang="en-US" altLang="zh-CN" sz="1200" dirty="0">
                <a:latin typeface="Times New Roman" panose="02020603050405020304" pitchFamily="18" charset="0"/>
                <a:cs typeface="Times New Roman" panose="02020603050405020304" pitchFamily="18" charset="0"/>
              </a:rPr>
              <a:t>[Zach </a:t>
            </a:r>
            <a:r>
              <a:rPr lang="en-US" altLang="zh-CN" sz="1200" dirty="0" err="1">
                <a:latin typeface="Times New Roman" panose="02020603050405020304" pitchFamily="18" charset="0"/>
                <a:cs typeface="Times New Roman" panose="02020603050405020304" pitchFamily="18" charset="0"/>
              </a:rPr>
              <a:t>Misel</a:t>
            </a:r>
            <a:r>
              <a:rPr lang="en-US" altLang="zh-CN" sz="1200" b="0" i="0" dirty="0">
                <a:effectLst/>
                <a:latin typeface="Times New Roman" panose="02020603050405020304" pitchFamily="18" charset="0"/>
                <a:cs typeface="Times New Roman" panose="02020603050405020304" pitchFamily="18" charset="0"/>
              </a:rPr>
              <a:t>, IAEA technical meeting on (</a:t>
            </a:r>
            <a:r>
              <a:rPr lang="en-US" altLang="zh-CN" sz="1200" b="0" i="0" dirty="0" err="1">
                <a:effectLst/>
                <a:latin typeface="Times New Roman" panose="02020603050405020304" pitchFamily="18" charset="0"/>
                <a:cs typeface="Times New Roman" panose="02020603050405020304" pitchFamily="18" charset="0"/>
              </a:rPr>
              <a:t>alpha,n</a:t>
            </a:r>
            <a:r>
              <a:rPr lang="en-US" altLang="zh-CN" sz="1200" b="0" i="0" dirty="0">
                <a:effectLst/>
                <a:latin typeface="Times New Roman" panose="02020603050405020304" pitchFamily="18" charset="0"/>
                <a:cs typeface="Times New Roman" panose="02020603050405020304" pitchFamily="18" charset="0"/>
              </a:rPr>
              <a:t>) nuclear data]</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492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48EAF08-C9CF-4CF5-9009-C9726889E0F1}"/>
              </a:ext>
            </a:extLst>
          </p:cNvPr>
          <p:cNvSpPr>
            <a:spLocks noGrp="1"/>
          </p:cNvSpPr>
          <p:nvPr>
            <p:ph type="sldNum" sz="quarter" idx="12"/>
          </p:nvPr>
        </p:nvSpPr>
        <p:spPr/>
        <p:txBody>
          <a:bodyPr/>
          <a:lstStyle/>
          <a:p>
            <a:fld id="{8245A5F4-6044-49C1-B23B-0D7435FEC950}" type="slidenum">
              <a:rPr lang="zh-CN" altLang="en-US" smtClean="0"/>
              <a:pPr/>
              <a:t>4</a:t>
            </a:fld>
            <a:endParaRPr lang="zh-CN" altLang="en-US" dirty="0"/>
          </a:p>
        </p:txBody>
      </p:sp>
      <p:sp>
        <p:nvSpPr>
          <p:cNvPr id="4" name="矩形 3"/>
          <p:cNvSpPr/>
          <p:nvPr/>
        </p:nvSpPr>
        <p:spPr>
          <a:xfrm>
            <a:off x="272515" y="1161616"/>
            <a:ext cx="4234151" cy="369332"/>
          </a:xfrm>
          <a:prstGeom prst="rect">
            <a:avLst/>
          </a:prstGeom>
        </p:spPr>
        <p:txBody>
          <a:bodyPr wrap="square">
            <a:spAutoFit/>
          </a:bodyPr>
          <a:lstStyle/>
          <a:p>
            <a:r>
              <a:rPr lang="en-US" altLang="zh-CN" dirty="0">
                <a:latin typeface="宋体" panose="02010600030101010101" pitchFamily="2" charset="-122"/>
                <a:ea typeface="宋体" panose="02010600030101010101" pitchFamily="2" charset="-122"/>
              </a:rPr>
              <a:t>      </a:t>
            </a:r>
            <a:endParaRPr lang="en-US" altLang="zh-CN" dirty="0"/>
          </a:p>
        </p:txBody>
      </p:sp>
      <p:sp>
        <p:nvSpPr>
          <p:cNvPr id="5" name="AutoShape 2">
            <a:extLst>
              <a:ext uri="{FF2B5EF4-FFF2-40B4-BE49-F238E27FC236}">
                <a16:creationId xmlns:a16="http://schemas.microsoft.com/office/drawing/2014/main" id="{5904C7C0-C8D7-4E47-99D1-F2517BC80BFF}"/>
              </a:ext>
            </a:extLst>
          </p:cNvPr>
          <p:cNvSpPr>
            <a:spLocks noChangeAspect="1" noChangeArrowheads="1"/>
          </p:cNvSpPr>
          <p:nvPr/>
        </p:nvSpPr>
        <p:spPr bwMode="auto">
          <a:xfrm>
            <a:off x="2190750" y="1743075"/>
            <a:ext cx="4762500" cy="3371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AutoShape 4" descr="Strategies for Developing Your Ability to Make Wise Judgments - Discernment: Sharpening Your Discernment: The Key to Wise Judgment">
            <a:extLst>
              <a:ext uri="{FF2B5EF4-FFF2-40B4-BE49-F238E27FC236}">
                <a16:creationId xmlns:a16="http://schemas.microsoft.com/office/drawing/2014/main" id="{94E435E3-85E1-4AFD-B7A8-A0CE8F65B9CE}"/>
              </a:ext>
            </a:extLst>
          </p:cNvPr>
          <p:cNvSpPr>
            <a:spLocks noChangeAspect="1" noChangeArrowheads="1"/>
          </p:cNvSpPr>
          <p:nvPr/>
        </p:nvSpPr>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8" name="图片 7">
            <a:extLst>
              <a:ext uri="{FF2B5EF4-FFF2-40B4-BE49-F238E27FC236}">
                <a16:creationId xmlns:a16="http://schemas.microsoft.com/office/drawing/2014/main" id="{6276312E-91F5-490B-A5E2-143147617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sp>
        <p:nvSpPr>
          <p:cNvPr id="13" name="文本框 12">
            <a:extLst>
              <a:ext uri="{FF2B5EF4-FFF2-40B4-BE49-F238E27FC236}">
                <a16:creationId xmlns:a16="http://schemas.microsoft.com/office/drawing/2014/main" id="{CF2B3274-BCA4-4893-917F-59047FC9C9B9}"/>
              </a:ext>
            </a:extLst>
          </p:cNvPr>
          <p:cNvSpPr txBox="1"/>
          <p:nvPr/>
        </p:nvSpPr>
        <p:spPr>
          <a:xfrm>
            <a:off x="485128" y="1015200"/>
            <a:ext cx="4766655"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聚乙烯</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a:t>
            </a:r>
            <a:r>
              <a:rPr lang="en-US" altLang="zh-CN" b="1" baseline="30000"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3</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He</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计数管</a:t>
            </a:r>
          </a:p>
        </p:txBody>
      </p:sp>
      <p:sp>
        <p:nvSpPr>
          <p:cNvPr id="14" name="文本框 13">
            <a:extLst>
              <a:ext uri="{FF2B5EF4-FFF2-40B4-BE49-F238E27FC236}">
                <a16:creationId xmlns:a16="http://schemas.microsoft.com/office/drawing/2014/main" id="{BF8AD557-952C-4BE8-B9E9-965688546B13}"/>
              </a:ext>
            </a:extLst>
          </p:cNvPr>
          <p:cNvSpPr txBox="1"/>
          <p:nvPr/>
        </p:nvSpPr>
        <p:spPr>
          <a:xfrm>
            <a:off x="583527" y="3751605"/>
            <a:ext cx="5072020"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直接测量实验所使用探测器</a:t>
            </a:r>
          </a:p>
        </p:txBody>
      </p:sp>
      <p:pic>
        <p:nvPicPr>
          <p:cNvPr id="9" name="图片 8">
            <a:extLst>
              <a:ext uri="{FF2B5EF4-FFF2-40B4-BE49-F238E27FC236}">
                <a16:creationId xmlns:a16="http://schemas.microsoft.com/office/drawing/2014/main" id="{7E89E102-3D75-41A1-9BF5-646D91BDC4DB}"/>
              </a:ext>
            </a:extLst>
          </p:cNvPr>
          <p:cNvPicPr>
            <a:picLocks noChangeAspect="1"/>
          </p:cNvPicPr>
          <p:nvPr/>
        </p:nvPicPr>
        <p:blipFill rotWithShape="1">
          <a:blip r:embed="rId4"/>
          <a:srcRect b="50769"/>
          <a:stretch/>
        </p:blipFill>
        <p:spPr>
          <a:xfrm>
            <a:off x="1017545" y="1413148"/>
            <a:ext cx="2342974" cy="2139458"/>
          </a:xfrm>
          <a:prstGeom prst="rect">
            <a:avLst/>
          </a:prstGeom>
        </p:spPr>
      </p:pic>
      <p:graphicFrame>
        <p:nvGraphicFramePr>
          <p:cNvPr id="17" name="表格 17">
            <a:extLst>
              <a:ext uri="{FF2B5EF4-FFF2-40B4-BE49-F238E27FC236}">
                <a16:creationId xmlns:a16="http://schemas.microsoft.com/office/drawing/2014/main" id="{87980C6D-4145-4023-A3EF-50B6E4D1CC64}"/>
              </a:ext>
            </a:extLst>
          </p:cNvPr>
          <p:cNvGraphicFramePr>
            <a:graphicFrameLocks noGrp="1"/>
          </p:cNvGraphicFramePr>
          <p:nvPr>
            <p:extLst>
              <p:ext uri="{D42A27DB-BD31-4B8C-83A1-F6EECF244321}">
                <p14:modId xmlns:p14="http://schemas.microsoft.com/office/powerpoint/2010/main" val="922508337"/>
              </p:ext>
            </p:extLst>
          </p:nvPr>
        </p:nvGraphicFramePr>
        <p:xfrm>
          <a:off x="1017545" y="4211585"/>
          <a:ext cx="7234418" cy="2225040"/>
        </p:xfrm>
        <a:graphic>
          <a:graphicData uri="http://schemas.openxmlformats.org/drawingml/2006/table">
            <a:tbl>
              <a:tblPr firstRow="1" bandRow="1">
                <a:tableStyleId>{5C22544A-7EE6-4342-B048-85BDC9FD1C3A}</a:tableStyleId>
              </a:tblPr>
              <a:tblGrid>
                <a:gridCol w="3617209">
                  <a:extLst>
                    <a:ext uri="{9D8B030D-6E8A-4147-A177-3AD203B41FA5}">
                      <a16:colId xmlns:a16="http://schemas.microsoft.com/office/drawing/2014/main" val="2065899041"/>
                    </a:ext>
                  </a:extLst>
                </a:gridCol>
                <a:gridCol w="3617209">
                  <a:extLst>
                    <a:ext uri="{9D8B030D-6E8A-4147-A177-3AD203B41FA5}">
                      <a16:colId xmlns:a16="http://schemas.microsoft.com/office/drawing/2014/main" val="1268387035"/>
                    </a:ext>
                  </a:extLst>
                </a:gridCol>
              </a:tblGrid>
              <a:tr h="370840">
                <a:tc>
                  <a:txBody>
                    <a:bodyPr/>
                    <a:lstStyle/>
                    <a:p>
                      <a:pPr algn="ctr"/>
                      <a:r>
                        <a:rPr lang="zh-CN" altLang="en-US" dirty="0"/>
                        <a:t>作者</a:t>
                      </a:r>
                    </a:p>
                  </a:txBody>
                  <a:tcPr/>
                </a:tc>
                <a:tc>
                  <a:txBody>
                    <a:bodyPr/>
                    <a:lstStyle/>
                    <a:p>
                      <a:pPr algn="ctr"/>
                      <a:r>
                        <a:rPr lang="zh-CN" altLang="en-US" dirty="0"/>
                        <a:t>探测器结构</a:t>
                      </a:r>
                    </a:p>
                  </a:txBody>
                  <a:tcPr/>
                </a:tc>
                <a:extLst>
                  <a:ext uri="{0D108BD9-81ED-4DB2-BD59-A6C34878D82A}">
                    <a16:rowId xmlns:a16="http://schemas.microsoft.com/office/drawing/2014/main" val="2177477381"/>
                  </a:ext>
                </a:extLst>
              </a:tr>
              <a:tr h="370840">
                <a:tc>
                  <a:txBody>
                    <a:bodyPr/>
                    <a:lstStyle/>
                    <a:p>
                      <a:pPr algn="ctr"/>
                      <a:r>
                        <a:rPr lang="en-US" altLang="zh-CN" dirty="0" err="1">
                          <a:latin typeface="Times New Roman" panose="02020603050405020304" pitchFamily="18" charset="0"/>
                          <a:cs typeface="Times New Roman" panose="02020603050405020304" pitchFamily="18" charset="0"/>
                        </a:rPr>
                        <a:t>Sekharan</a:t>
                      </a:r>
                      <a:r>
                        <a:rPr lang="en-US" altLang="zh-CN" dirty="0">
                          <a:latin typeface="Times New Roman" panose="02020603050405020304" pitchFamily="18" charset="0"/>
                          <a:cs typeface="Times New Roman" panose="02020603050405020304" pitchFamily="18" charset="0"/>
                        </a:rPr>
                        <a:t>(1967)</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zh-CN" altLang="en-US" dirty="0"/>
                        <a:t>石蜡</a:t>
                      </a:r>
                      <a:r>
                        <a:rPr lang="en-US" altLang="zh-CN" dirty="0"/>
                        <a:t>+</a:t>
                      </a:r>
                      <a:r>
                        <a:rPr lang="en-US" altLang="zh-CN" dirty="0">
                          <a:latin typeface="Times New Roman" panose="02020603050405020304" pitchFamily="18" charset="0"/>
                          <a:cs typeface="Times New Roman" panose="02020603050405020304" pitchFamily="18" charset="0"/>
                        </a:rPr>
                        <a:t>BF</a:t>
                      </a:r>
                      <a:r>
                        <a:rPr lang="en-US" altLang="zh-CN" baseline="-25000" dirty="0">
                          <a:latin typeface="Times New Roman" panose="02020603050405020304" pitchFamily="18" charset="0"/>
                          <a:cs typeface="Times New Roman" panose="02020603050405020304" pitchFamily="18" charset="0"/>
                        </a:rPr>
                        <a:t>3</a:t>
                      </a:r>
                      <a:r>
                        <a:rPr lang="zh-CN" altLang="en-US" dirty="0"/>
                        <a:t>计数器</a:t>
                      </a:r>
                    </a:p>
                  </a:txBody>
                  <a:tcPr/>
                </a:tc>
                <a:extLst>
                  <a:ext uri="{0D108BD9-81ED-4DB2-BD59-A6C34878D82A}">
                    <a16:rowId xmlns:a16="http://schemas.microsoft.com/office/drawing/2014/main" val="1684174709"/>
                  </a:ext>
                </a:extLst>
              </a:tr>
              <a:tr h="370840">
                <a:tc>
                  <a:txBody>
                    <a:bodyPr/>
                    <a:lstStyle/>
                    <a:p>
                      <a:pPr algn="ctr"/>
                      <a:r>
                        <a:rPr lang="en-US" altLang="zh-CN" dirty="0" err="1">
                          <a:latin typeface="Times New Roman" panose="02020603050405020304" pitchFamily="18" charset="0"/>
                          <a:cs typeface="Times New Roman" panose="02020603050405020304" pitchFamily="18" charset="0"/>
                        </a:rPr>
                        <a:t>Davids</a:t>
                      </a:r>
                      <a:r>
                        <a:rPr lang="en-US" altLang="zh-CN" dirty="0">
                          <a:latin typeface="Times New Roman" panose="02020603050405020304" pitchFamily="18" charset="0"/>
                          <a:cs typeface="Times New Roman" panose="02020603050405020304" pitchFamily="18" charset="0"/>
                        </a:rPr>
                        <a:t>(1968)</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dirty="0"/>
                        <a:t>二苯乙烯晶体</a:t>
                      </a:r>
                      <a:r>
                        <a:rPr lang="en-US" altLang="zh-CN" dirty="0"/>
                        <a:t>+</a:t>
                      </a:r>
                      <a:r>
                        <a:rPr lang="zh-CN" altLang="en-US" dirty="0"/>
                        <a:t>闪烁计数器</a:t>
                      </a:r>
                    </a:p>
                  </a:txBody>
                  <a:tcPr/>
                </a:tc>
                <a:extLst>
                  <a:ext uri="{0D108BD9-81ED-4DB2-BD59-A6C34878D82A}">
                    <a16:rowId xmlns:a16="http://schemas.microsoft.com/office/drawing/2014/main" val="1280456253"/>
                  </a:ext>
                </a:extLst>
              </a:tr>
              <a:tr h="370840">
                <a:tc>
                  <a:txBody>
                    <a:bodyPr/>
                    <a:lstStyle/>
                    <a:p>
                      <a:pPr algn="ctr"/>
                      <a:r>
                        <a:rPr lang="en-US" altLang="zh-CN" dirty="0" err="1">
                          <a:latin typeface="Times New Roman" panose="02020603050405020304" pitchFamily="18" charset="0"/>
                          <a:cs typeface="Times New Roman" panose="02020603050405020304" pitchFamily="18" charset="0"/>
                        </a:rPr>
                        <a:t>Brune</a:t>
                      </a:r>
                      <a:r>
                        <a:rPr lang="en-US" altLang="zh-CN" dirty="0">
                          <a:latin typeface="Times New Roman" panose="02020603050405020304" pitchFamily="18" charset="0"/>
                          <a:cs typeface="Times New Roman" panose="02020603050405020304" pitchFamily="18" charset="0"/>
                        </a:rPr>
                        <a:t> and Kellogg(1993)</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zh-CN" altLang="en-US" dirty="0">
                          <a:latin typeface="Times New Roman" panose="02020603050405020304" pitchFamily="18" charset="0"/>
                          <a:cs typeface="Times New Roman" panose="02020603050405020304" pitchFamily="18" charset="0"/>
                        </a:rPr>
                        <a:t>聚乙烯</a:t>
                      </a:r>
                      <a:r>
                        <a:rPr lang="en-US" altLang="zh-CN" dirty="0">
                          <a:latin typeface="Times New Roman" panose="02020603050405020304" pitchFamily="18" charset="0"/>
                          <a:cs typeface="Times New Roman" panose="02020603050405020304" pitchFamily="18" charset="0"/>
                        </a:rPr>
                        <a:t>+</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He</a:t>
                      </a:r>
                      <a:r>
                        <a:rPr lang="zh-CN" altLang="en-US" dirty="0">
                          <a:latin typeface="Times New Roman" panose="02020603050405020304" pitchFamily="18" charset="0"/>
                          <a:cs typeface="Times New Roman" panose="02020603050405020304" pitchFamily="18" charset="0"/>
                        </a:rPr>
                        <a:t>计数管</a:t>
                      </a:r>
                    </a:p>
                  </a:txBody>
                  <a:tcPr/>
                </a:tc>
                <a:extLst>
                  <a:ext uri="{0D108BD9-81ED-4DB2-BD59-A6C34878D82A}">
                    <a16:rowId xmlns:a16="http://schemas.microsoft.com/office/drawing/2014/main" val="1123832542"/>
                  </a:ext>
                </a:extLst>
              </a:tr>
              <a:tr h="370840">
                <a:tc>
                  <a:txBody>
                    <a:bodyPr/>
                    <a:lstStyle/>
                    <a:p>
                      <a:pPr algn="ctr"/>
                      <a:r>
                        <a:rPr lang="en-US" altLang="zh-CN" dirty="0">
                          <a:latin typeface="Times New Roman" panose="02020603050405020304" pitchFamily="18" charset="0"/>
                          <a:cs typeface="Times New Roman" panose="02020603050405020304" pitchFamily="18" charset="0"/>
                        </a:rPr>
                        <a:t>Heil(2008)</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BaF</a:t>
                      </a:r>
                      <a:r>
                        <a:rPr lang="en-US" altLang="zh-CN" baseline="-25000"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晶体</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闪烁计数器</a:t>
                      </a:r>
                    </a:p>
                  </a:txBody>
                  <a:tcPr/>
                </a:tc>
                <a:extLst>
                  <a:ext uri="{0D108BD9-81ED-4DB2-BD59-A6C34878D82A}">
                    <a16:rowId xmlns:a16="http://schemas.microsoft.com/office/drawing/2014/main" val="818441571"/>
                  </a:ext>
                </a:extLst>
              </a:tr>
              <a:tr h="370840">
                <a:tc>
                  <a:txBody>
                    <a:bodyPr/>
                    <a:lstStyle/>
                    <a:p>
                      <a:pPr algn="ctr"/>
                      <a:r>
                        <a:rPr lang="en-US" altLang="zh-CN" dirty="0" err="1">
                          <a:latin typeface="Times New Roman" panose="02020603050405020304" pitchFamily="18" charset="0"/>
                          <a:cs typeface="Times New Roman" panose="02020603050405020304" pitchFamily="18" charset="0"/>
                        </a:rPr>
                        <a:t>Droleff</a:t>
                      </a:r>
                      <a:r>
                        <a:rPr lang="en-US" altLang="zh-CN" dirty="0">
                          <a:latin typeface="Times New Roman" panose="02020603050405020304" pitchFamily="18" charset="0"/>
                          <a:cs typeface="Times New Roman" panose="02020603050405020304" pitchFamily="18" charset="0"/>
                        </a:rPr>
                        <a:t>(1993)</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dirty="0">
                          <a:latin typeface="Times New Roman" panose="02020603050405020304" pitchFamily="18" charset="0"/>
                          <a:cs typeface="Times New Roman" panose="02020603050405020304" pitchFamily="18" charset="0"/>
                        </a:rPr>
                        <a:t>聚乙烯</a:t>
                      </a:r>
                      <a:r>
                        <a:rPr lang="en-US" altLang="zh-CN" dirty="0">
                          <a:latin typeface="Times New Roman" panose="02020603050405020304" pitchFamily="18" charset="0"/>
                          <a:cs typeface="Times New Roman" panose="02020603050405020304" pitchFamily="18" charset="0"/>
                        </a:rPr>
                        <a:t>+</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He</a:t>
                      </a:r>
                      <a:r>
                        <a:rPr lang="zh-CN" altLang="en-US" dirty="0">
                          <a:latin typeface="Times New Roman" panose="02020603050405020304" pitchFamily="18" charset="0"/>
                          <a:cs typeface="Times New Roman" panose="02020603050405020304" pitchFamily="18" charset="0"/>
                        </a:rPr>
                        <a:t>计数管</a:t>
                      </a:r>
                    </a:p>
                  </a:txBody>
                  <a:tcPr/>
                </a:tc>
                <a:extLst>
                  <a:ext uri="{0D108BD9-81ED-4DB2-BD59-A6C34878D82A}">
                    <a16:rowId xmlns:a16="http://schemas.microsoft.com/office/drawing/2014/main" val="3061217385"/>
                  </a:ext>
                </a:extLst>
              </a:tr>
            </a:tbl>
          </a:graphicData>
        </a:graphic>
      </p:graphicFrame>
      <p:pic>
        <p:nvPicPr>
          <p:cNvPr id="18" name="图片 17">
            <a:extLst>
              <a:ext uri="{FF2B5EF4-FFF2-40B4-BE49-F238E27FC236}">
                <a16:creationId xmlns:a16="http://schemas.microsoft.com/office/drawing/2014/main" id="{52845704-A2FA-44FF-8146-111398EE213A}"/>
              </a:ext>
            </a:extLst>
          </p:cNvPr>
          <p:cNvPicPr>
            <a:picLocks noChangeAspect="1"/>
          </p:cNvPicPr>
          <p:nvPr/>
        </p:nvPicPr>
        <p:blipFill rotWithShape="1">
          <a:blip r:embed="rId4"/>
          <a:srcRect t="49082" r="1519"/>
          <a:stretch/>
        </p:blipFill>
        <p:spPr>
          <a:xfrm>
            <a:off x="4572000" y="1459085"/>
            <a:ext cx="2167095" cy="2078219"/>
          </a:xfrm>
          <a:prstGeom prst="rect">
            <a:avLst/>
          </a:prstGeom>
        </p:spPr>
      </p:pic>
      <p:sp>
        <p:nvSpPr>
          <p:cNvPr id="19" name="文本框 18">
            <a:extLst>
              <a:ext uri="{FF2B5EF4-FFF2-40B4-BE49-F238E27FC236}">
                <a16:creationId xmlns:a16="http://schemas.microsoft.com/office/drawing/2014/main" id="{45958507-30F0-4B10-BA45-C9E13D2C58C3}"/>
              </a:ext>
            </a:extLst>
          </p:cNvPr>
          <p:cNvSpPr txBox="1"/>
          <p:nvPr/>
        </p:nvSpPr>
        <p:spPr>
          <a:xfrm>
            <a:off x="4161721" y="6514717"/>
            <a:ext cx="4581022" cy="276999"/>
          </a:xfrm>
          <a:prstGeom prst="rect">
            <a:avLst/>
          </a:prstGeom>
          <a:noFill/>
        </p:spPr>
        <p:txBody>
          <a:bodyPr wrap="square">
            <a:spAutoFit/>
          </a:bodyPr>
          <a:lstStyle/>
          <a:p>
            <a:r>
              <a:rPr lang="en-US" altLang="zh-CN" sz="1200" b="0" dirty="0">
                <a:solidFill>
                  <a:srgbClr val="222222"/>
                </a:solidFill>
                <a:effectLst/>
                <a:latin typeface="Times New Roman" panose="02020603050405020304" pitchFamily="18" charset="0"/>
                <a:cs typeface="Times New Roman" panose="02020603050405020304" pitchFamily="18" charset="0"/>
              </a:rPr>
              <a:t>[</a:t>
            </a:r>
            <a:r>
              <a:rPr lang="zh-CN" altLang="en-US" sz="1200" b="0" dirty="0">
                <a:solidFill>
                  <a:srgbClr val="222222"/>
                </a:solidFill>
                <a:effectLst/>
                <a:latin typeface="Times New Roman" panose="02020603050405020304" pitchFamily="18" charset="0"/>
                <a:cs typeface="Times New Roman" panose="02020603050405020304" pitchFamily="18" charset="0"/>
              </a:rPr>
              <a:t>陈涵博士论文，</a:t>
            </a:r>
            <a:r>
              <a:rPr lang="en-US" altLang="zh-CN" sz="1200" baseline="30000" dirty="0">
                <a:solidFill>
                  <a:srgbClr val="222222"/>
                </a:solidFill>
                <a:latin typeface="Times New Roman" panose="02020603050405020304" pitchFamily="18" charset="0"/>
                <a:cs typeface="Times New Roman" panose="02020603050405020304" pitchFamily="18" charset="0"/>
              </a:rPr>
              <a:t>13</a:t>
            </a:r>
            <a:r>
              <a:rPr lang="en-US" altLang="zh-CN" sz="1200" dirty="0">
                <a:solidFill>
                  <a:srgbClr val="222222"/>
                </a:solidFill>
                <a:latin typeface="Times New Roman" panose="02020603050405020304" pitchFamily="18" charset="0"/>
                <a:cs typeface="Times New Roman" panose="02020603050405020304" pitchFamily="18" charset="0"/>
              </a:rPr>
              <a:t>C(alpha, n)</a:t>
            </a:r>
            <a:r>
              <a:rPr lang="en-US" altLang="zh-CN" sz="1200" baseline="30000" dirty="0">
                <a:solidFill>
                  <a:srgbClr val="222222"/>
                </a:solidFill>
                <a:latin typeface="Times New Roman" panose="02020603050405020304" pitchFamily="18" charset="0"/>
                <a:cs typeface="Times New Roman" panose="02020603050405020304" pitchFamily="18" charset="0"/>
              </a:rPr>
              <a:t>16</a:t>
            </a:r>
            <a:r>
              <a:rPr lang="en-US" altLang="zh-CN" sz="1200" dirty="0">
                <a:solidFill>
                  <a:srgbClr val="222222"/>
                </a:solidFill>
                <a:latin typeface="Times New Roman" panose="02020603050405020304" pitchFamily="18" charset="0"/>
                <a:cs typeface="Times New Roman" panose="02020603050405020304" pitchFamily="18" charset="0"/>
              </a:rPr>
              <a:t>O</a:t>
            </a:r>
            <a:r>
              <a:rPr lang="zh-CN" altLang="en-US" sz="1200" dirty="0">
                <a:solidFill>
                  <a:srgbClr val="222222"/>
                </a:solidFill>
                <a:latin typeface="Times New Roman" panose="02020603050405020304" pitchFamily="18" charset="0"/>
                <a:cs typeface="Times New Roman" panose="02020603050405020304" pitchFamily="18" charset="0"/>
              </a:rPr>
              <a:t>深地实验的相关技术研究</a:t>
            </a:r>
            <a:r>
              <a:rPr lang="en-US" altLang="zh-CN" sz="1200" b="0" dirty="0">
                <a:solidFill>
                  <a:srgbClr val="222222"/>
                </a:solidFill>
                <a:effectLst/>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F5BDBE4-130C-4121-AA02-4098D905E1EA}"/>
              </a:ext>
            </a:extLst>
          </p:cNvPr>
          <p:cNvSpPr txBox="1"/>
          <p:nvPr/>
        </p:nvSpPr>
        <p:spPr>
          <a:xfrm>
            <a:off x="4506666" y="3577398"/>
            <a:ext cx="4581022" cy="276999"/>
          </a:xfrm>
          <a:prstGeom prst="rect">
            <a:avLst/>
          </a:prstGeom>
          <a:noFill/>
        </p:spPr>
        <p:txBody>
          <a:bodyPr wrap="square">
            <a:spAutoFit/>
          </a:bodyPr>
          <a:lstStyle/>
          <a:p>
            <a:r>
              <a:rPr lang="en-US" altLang="zh-CN" sz="1200" b="0" dirty="0">
                <a:solidFill>
                  <a:srgbClr val="222222"/>
                </a:solidFill>
                <a:effectLst/>
                <a:latin typeface="Times New Roman" panose="02020603050405020304" pitchFamily="18" charset="0"/>
                <a:cs typeface="Times New Roman" panose="02020603050405020304" pitchFamily="18" charset="0"/>
              </a:rPr>
              <a:t>[Nuclear Science and Techniques 33.4 (2022): 41.]</a:t>
            </a:r>
            <a:endParaRPr lang="zh-CN" altLang="en-US" sz="1200" dirty="0">
              <a:latin typeface="Times New Roman" panose="02020603050405020304" pitchFamily="18" charset="0"/>
              <a:cs typeface="Times New Roman" panose="02020603050405020304" pitchFamily="18" charset="0"/>
            </a:endParaRPr>
          </a:p>
        </p:txBody>
      </p:sp>
      <p:sp>
        <p:nvSpPr>
          <p:cNvPr id="3" name="标题 2">
            <a:extLst>
              <a:ext uri="{FF2B5EF4-FFF2-40B4-BE49-F238E27FC236}">
                <a16:creationId xmlns:a16="http://schemas.microsoft.com/office/drawing/2014/main" id="{1B523F09-49E8-448E-B9AD-92B62D392808}"/>
              </a:ext>
            </a:extLst>
          </p:cNvPr>
          <p:cNvSpPr>
            <a:spLocks noGrp="1"/>
          </p:cNvSpPr>
          <p:nvPr>
            <p:ph type="title"/>
          </p:nvPr>
        </p:nvSpPr>
        <p:spPr/>
        <p:txBody>
          <a:bodyPr/>
          <a:lstStyle/>
          <a:p>
            <a:r>
              <a:rPr lang="en-US" altLang="zh-CN" dirty="0"/>
              <a:t>(alpha,</a:t>
            </a:r>
            <a:r>
              <a:rPr lang="zh-CN" altLang="en-US" dirty="0"/>
              <a:t> </a:t>
            </a:r>
            <a:r>
              <a:rPr lang="en-US" altLang="zh-CN" dirty="0"/>
              <a:t>n)</a:t>
            </a:r>
            <a:r>
              <a:rPr lang="zh-CN" altLang="en-US" dirty="0"/>
              <a:t>截面的直接测量方法</a:t>
            </a:r>
          </a:p>
        </p:txBody>
      </p:sp>
    </p:spTree>
    <p:extLst>
      <p:ext uri="{BB962C8B-B14F-4D97-AF65-F5344CB8AC3E}">
        <p14:creationId xmlns:p14="http://schemas.microsoft.com/office/powerpoint/2010/main" val="1719115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5</a:t>
            </a:fld>
            <a:endParaRPr lang="zh-CN" altLang="en-US"/>
          </a:p>
        </p:txBody>
      </p:sp>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pic>
        <p:nvPicPr>
          <p:cNvPr id="5" name="图片 4">
            <a:extLst>
              <a:ext uri="{FF2B5EF4-FFF2-40B4-BE49-F238E27FC236}">
                <a16:creationId xmlns:a16="http://schemas.microsoft.com/office/drawing/2014/main" id="{9D083128-2A3D-4630-A0A4-3B7E1D907F28}"/>
              </a:ext>
            </a:extLst>
          </p:cNvPr>
          <p:cNvPicPr>
            <a:picLocks noChangeAspect="1"/>
          </p:cNvPicPr>
          <p:nvPr/>
        </p:nvPicPr>
        <p:blipFill>
          <a:blip r:embed="rId3"/>
          <a:stretch>
            <a:fillRect/>
          </a:stretch>
        </p:blipFill>
        <p:spPr>
          <a:xfrm>
            <a:off x="1050958" y="1358433"/>
            <a:ext cx="5763127" cy="2539683"/>
          </a:xfrm>
          <a:prstGeom prst="rect">
            <a:avLst/>
          </a:prstGeom>
        </p:spPr>
      </p:pic>
      <p:sp>
        <p:nvSpPr>
          <p:cNvPr id="10" name="文本框 9">
            <a:extLst>
              <a:ext uri="{FF2B5EF4-FFF2-40B4-BE49-F238E27FC236}">
                <a16:creationId xmlns:a16="http://schemas.microsoft.com/office/drawing/2014/main" id="{63B91207-7059-4F2F-81C1-C56ED429143D}"/>
              </a:ext>
            </a:extLst>
          </p:cNvPr>
          <p:cNvSpPr txBox="1"/>
          <p:nvPr/>
        </p:nvSpPr>
        <p:spPr>
          <a:xfrm>
            <a:off x="485128" y="1015200"/>
            <a:ext cx="4766655" cy="369332"/>
          </a:xfrm>
          <a:prstGeom prst="rect">
            <a:avLst/>
          </a:prstGeom>
          <a:noFill/>
        </p:spPr>
        <p:txBody>
          <a:bodyPr wrap="square" rtlCol="0">
            <a:spAutoFit/>
          </a:bodyPr>
          <a:lstStyle/>
          <a:p>
            <a:pPr marL="285750" indent="-285750">
              <a:buFont typeface="Wingdings" pitchFamily="2" charset="2"/>
              <a:buChar char="Ø"/>
            </a:pP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BRIKEN</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探测器构型</a:t>
            </a:r>
          </a:p>
        </p:txBody>
      </p:sp>
      <p:sp>
        <p:nvSpPr>
          <p:cNvPr id="11" name="文本框 10">
            <a:extLst>
              <a:ext uri="{FF2B5EF4-FFF2-40B4-BE49-F238E27FC236}">
                <a16:creationId xmlns:a16="http://schemas.microsoft.com/office/drawing/2014/main" id="{9DAC4987-FAC4-4A15-8ACB-A45A029F6C73}"/>
              </a:ext>
            </a:extLst>
          </p:cNvPr>
          <p:cNvSpPr txBox="1"/>
          <p:nvPr/>
        </p:nvSpPr>
        <p:spPr>
          <a:xfrm>
            <a:off x="485127" y="3979577"/>
            <a:ext cx="4766655"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中子能量</a:t>
            </a:r>
          </a:p>
        </p:txBody>
      </p:sp>
      <p:pic>
        <p:nvPicPr>
          <p:cNvPr id="16" name="图片 15">
            <a:extLst>
              <a:ext uri="{FF2B5EF4-FFF2-40B4-BE49-F238E27FC236}">
                <a16:creationId xmlns:a16="http://schemas.microsoft.com/office/drawing/2014/main" id="{DD09D000-983B-4F82-B6D1-0C2B3F98B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475" y="4284477"/>
            <a:ext cx="2923692" cy="1949128"/>
          </a:xfrm>
          <a:prstGeom prst="rect">
            <a:avLst/>
          </a:prstGeom>
        </p:spPr>
      </p:pic>
      <p:pic>
        <p:nvPicPr>
          <p:cNvPr id="18" name="图片 17">
            <a:extLst>
              <a:ext uri="{FF2B5EF4-FFF2-40B4-BE49-F238E27FC236}">
                <a16:creationId xmlns:a16="http://schemas.microsoft.com/office/drawing/2014/main" id="{3D2A8130-D78F-4C0B-8B47-AC115457F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533" y="4284477"/>
            <a:ext cx="3056770" cy="2037846"/>
          </a:xfrm>
          <a:prstGeom prst="rect">
            <a:avLst/>
          </a:prstGeom>
        </p:spPr>
      </p:pic>
      <p:sp>
        <p:nvSpPr>
          <p:cNvPr id="12" name="文本框 11">
            <a:extLst>
              <a:ext uri="{FF2B5EF4-FFF2-40B4-BE49-F238E27FC236}">
                <a16:creationId xmlns:a16="http://schemas.microsoft.com/office/drawing/2014/main" id="{533A6AE1-AFF0-1C44-91DB-3755A19EE0DE}"/>
              </a:ext>
            </a:extLst>
          </p:cNvPr>
          <p:cNvSpPr txBox="1"/>
          <p:nvPr/>
        </p:nvSpPr>
        <p:spPr>
          <a:xfrm>
            <a:off x="5050475" y="6342967"/>
            <a:ext cx="3108740" cy="276999"/>
          </a:xfrm>
          <a:prstGeom prst="rect">
            <a:avLst/>
          </a:prstGeom>
          <a:noFill/>
        </p:spPr>
        <p:txBody>
          <a:bodyPr wrap="square">
            <a:spAutoFit/>
          </a:bodyPr>
          <a:lstStyle/>
          <a:p>
            <a:r>
              <a:rPr lang="en-US" altLang="zh-CN" sz="1200" b="0" i="0" dirty="0">
                <a:solidFill>
                  <a:srgbClr val="222222"/>
                </a:solidFill>
                <a:effectLst/>
                <a:latin typeface="Times New Roman" panose="02020603050405020304" pitchFamily="18" charset="0"/>
                <a:ea typeface="PingFangSC-Regular" panose="020B0400000000000000" pitchFamily="34" charset="-122"/>
                <a:cs typeface="Times New Roman" panose="02020603050405020304" pitchFamily="18" charset="0"/>
              </a:rPr>
              <a:t>[</a:t>
            </a:r>
            <a:r>
              <a:rPr lang="en" altLang="zh-CN" sz="1200" dirty="0">
                <a:effectLst/>
                <a:latin typeface="Times" pitchFamily="2" charset="0"/>
              </a:rPr>
              <a:t>The BRIKEN collaboration, </a:t>
            </a:r>
            <a:r>
              <a:rPr lang="en" altLang="zh-CN" sz="1200" b="0" i="0" dirty="0" err="1">
                <a:solidFill>
                  <a:srgbClr val="222222"/>
                </a:solidFill>
                <a:effectLst/>
                <a:latin typeface="Times New Roman" panose="02020603050405020304" pitchFamily="18" charset="0"/>
                <a:ea typeface="PingFangSC-Regular" panose="020B0400000000000000" pitchFamily="34" charset="-122"/>
                <a:cs typeface="Times New Roman" panose="02020603050405020304" pitchFamily="18" charset="0"/>
              </a:rPr>
              <a:t>Jinst</a:t>
            </a:r>
            <a:r>
              <a:rPr lang="en" altLang="zh-CN" sz="1200" b="0" i="0" dirty="0">
                <a:solidFill>
                  <a:srgbClr val="222222"/>
                </a:solidFill>
                <a:effectLst/>
                <a:latin typeface="Times New Roman" panose="02020603050405020304" pitchFamily="18" charset="0"/>
                <a:ea typeface="PingFangSC-Regular" panose="020B0400000000000000" pitchFamily="34" charset="-122"/>
                <a:cs typeface="Times New Roman" panose="02020603050405020304" pitchFamily="18" charset="0"/>
              </a:rPr>
              <a:t>, 2017, 12]</a:t>
            </a:r>
            <a:endParaRPr lang="zh-CN" altLang="en-US" sz="12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37C79522-AA2C-5742-B2A0-2179148CCEBD}"/>
              </a:ext>
            </a:extLst>
          </p:cNvPr>
          <p:cNvSpPr txBox="1"/>
          <p:nvPr/>
        </p:nvSpPr>
        <p:spPr>
          <a:xfrm>
            <a:off x="3286274" y="1320922"/>
            <a:ext cx="1474834" cy="276999"/>
          </a:xfrm>
          <a:prstGeom prst="rect">
            <a:avLst/>
          </a:prstGeom>
          <a:noFill/>
        </p:spPr>
        <p:txBody>
          <a:bodyPr wrap="square">
            <a:spAutoFit/>
          </a:bodyPr>
          <a:lstStyle/>
          <a:p>
            <a:pPr algn="ct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Hybrid</a:t>
            </a:r>
            <a:r>
              <a:rPr lang="zh-CN" altLang="en-US" sz="12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mode</a:t>
            </a:r>
            <a:endParaRPr lang="zh-CN" altLang="en-US" sz="12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7F367E4B-3ECA-5942-8C23-9E4413C08D06}"/>
              </a:ext>
            </a:extLst>
          </p:cNvPr>
          <p:cNvSpPr txBox="1"/>
          <p:nvPr/>
        </p:nvSpPr>
        <p:spPr>
          <a:xfrm>
            <a:off x="5080196" y="1320922"/>
            <a:ext cx="1474834" cy="276999"/>
          </a:xfrm>
          <a:prstGeom prst="rect">
            <a:avLst/>
          </a:prstGeom>
          <a:noFill/>
        </p:spPr>
        <p:txBody>
          <a:bodyPr wrap="square">
            <a:spAutoFit/>
          </a:bodyPr>
          <a:lstStyle/>
          <a:p>
            <a:pPr algn="ct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Compact</a:t>
            </a:r>
            <a:r>
              <a:rPr lang="zh-CN" altLang="en-US" sz="12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mode</a:t>
            </a:r>
            <a:endParaRPr lang="zh-CN" altLang="en-US" sz="12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CD2CAF91-F215-0D44-B368-BA7166ABC32D}"/>
              </a:ext>
            </a:extLst>
          </p:cNvPr>
          <p:cNvSpPr txBox="1"/>
          <p:nvPr/>
        </p:nvSpPr>
        <p:spPr>
          <a:xfrm>
            <a:off x="6973588" y="1805980"/>
            <a:ext cx="1950956" cy="923330"/>
          </a:xfrm>
          <a:prstGeom prst="rect">
            <a:avLst/>
          </a:prstGeom>
          <a:noFill/>
        </p:spPr>
        <p:txBody>
          <a:bodyPr wrap="square">
            <a:spAutoFit/>
          </a:bodyPr>
          <a:lstStyle/>
          <a:p>
            <a:r>
              <a:rPr lang="en-US" altLang="zh-CN" b="1" baseline="30000" dirty="0">
                <a:latin typeface="Times New Roman" panose="02020603050405020304" pitchFamily="18" charset="0"/>
                <a:ea typeface="SimSun" panose="02010600030101010101" pitchFamily="2" charset="-122"/>
                <a:cs typeface="Times New Roman" panose="02020603050405020304" pitchFamily="18" charset="0"/>
              </a:rPr>
              <a:t>3</a:t>
            </a:r>
            <a:r>
              <a:rPr lang="en-US" altLang="zh-CN" b="1" dirty="0">
                <a:latin typeface="Times New Roman" panose="02020603050405020304" pitchFamily="18" charset="0"/>
                <a:ea typeface="SimSun" panose="02010600030101010101" pitchFamily="2" charset="-122"/>
                <a:cs typeface="Times New Roman" panose="02020603050405020304" pitchFamily="18" charset="0"/>
              </a:rPr>
              <a:t>He</a:t>
            </a:r>
            <a:r>
              <a:rPr lang="zh-CN" altLang="en-US" b="1" dirty="0">
                <a:latin typeface="Times New Roman" panose="02020603050405020304" pitchFamily="18" charset="0"/>
                <a:ea typeface="SimSun" panose="02010600030101010101" pitchFamily="2" charset="-122"/>
                <a:cs typeface="Times New Roman" panose="02020603050405020304" pitchFamily="18" charset="0"/>
              </a:rPr>
              <a:t> 总体积：</a:t>
            </a:r>
            <a:r>
              <a:rPr lang="en-US" altLang="zh-CN" b="1" dirty="0">
                <a:latin typeface="Times New Roman" panose="02020603050405020304" pitchFamily="18" charset="0"/>
                <a:ea typeface="SimSun" panose="02010600030101010101" pitchFamily="2" charset="-122"/>
                <a:cs typeface="Times New Roman" panose="02020603050405020304" pitchFamily="18" charset="0"/>
              </a:rPr>
              <a:t>119801.6 cm</a:t>
            </a:r>
            <a:r>
              <a:rPr lang="en-US" altLang="zh-CN" b="1" baseline="30000" dirty="0">
                <a:latin typeface="Times New Roman" panose="02020603050405020304" pitchFamily="18" charset="0"/>
                <a:ea typeface="SimSun" panose="02010600030101010101" pitchFamily="2" charset="-122"/>
                <a:cs typeface="Times New Roman" panose="02020603050405020304" pitchFamily="18" charset="0"/>
              </a:rPr>
              <a:t>3</a:t>
            </a:r>
          </a:p>
          <a:p>
            <a:r>
              <a:rPr lang="en-US" altLang="zh-CN" b="1" dirty="0">
                <a:latin typeface="Times New Roman" panose="02020603050405020304" pitchFamily="18" charset="0"/>
                <a:ea typeface="SimSun" panose="02010600030101010101" pitchFamily="2" charset="-122"/>
                <a:cs typeface="Times New Roman" panose="02020603050405020304" pitchFamily="18" charset="0"/>
              </a:rPr>
              <a:t>(</a:t>
            </a:r>
            <a:r>
              <a:rPr lang="zh-CN" altLang="en-US" b="1" dirty="0">
                <a:latin typeface="Times New Roman" panose="02020603050405020304" pitchFamily="18" charset="0"/>
                <a:ea typeface="SimSun" panose="02010600030101010101" pitchFamily="2" charset="-122"/>
                <a:cs typeface="Times New Roman" panose="02020603050405020304" pitchFamily="18" charset="0"/>
              </a:rPr>
              <a:t>约</a:t>
            </a:r>
            <a:r>
              <a:rPr lang="en-US" altLang="zh-CN" b="1" dirty="0">
                <a:latin typeface="Times New Roman" panose="02020603050405020304" pitchFamily="18" charset="0"/>
                <a:ea typeface="SimSun" panose="02010600030101010101" pitchFamily="2" charset="-122"/>
                <a:cs typeface="Times New Roman" panose="02020603050405020304" pitchFamily="18" charset="0"/>
              </a:rPr>
              <a:t>120 L)@1</a:t>
            </a:r>
            <a:r>
              <a:rPr lang="zh-CN" altLang="en-US"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b="1" dirty="0">
                <a:latin typeface="Times New Roman" panose="02020603050405020304" pitchFamily="18" charset="0"/>
                <a:ea typeface="SimSun" panose="02010600030101010101" pitchFamily="2" charset="-122"/>
                <a:cs typeface="Times New Roman" panose="02020603050405020304" pitchFamily="18" charset="0"/>
              </a:rPr>
              <a:t>atm</a:t>
            </a:r>
            <a:endParaRPr lang="zh-CN" altLang="en-US" dirty="0">
              <a:latin typeface="Times New Roman" panose="02020603050405020304" pitchFamily="18" charset="0"/>
              <a:cs typeface="Times New Roman" panose="02020603050405020304" pitchFamily="18" charset="0"/>
            </a:endParaRPr>
          </a:p>
        </p:txBody>
      </p:sp>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“聚乙烯</a:t>
            </a:r>
            <a:r>
              <a:rPr lang="en-US" altLang="zh-CN" dirty="0">
                <a:latin typeface="Times New Roman" panose="02020603050405020304" pitchFamily="18" charset="0"/>
                <a:cs typeface="Times New Roman" panose="02020603050405020304" pitchFamily="18" charset="0"/>
              </a:rPr>
              <a:t>+ </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He</a:t>
            </a:r>
            <a:r>
              <a:rPr lang="zh-CN" altLang="en-US" dirty="0">
                <a:latin typeface="Times New Roman" panose="02020603050405020304" pitchFamily="18" charset="0"/>
                <a:cs typeface="Times New Roman" panose="02020603050405020304" pitchFamily="18" charset="0"/>
              </a:rPr>
              <a:t>”</a:t>
            </a:r>
            <a:r>
              <a:rPr lang="zh-CN" altLang="en-US" dirty="0"/>
              <a:t>探测器的特点</a:t>
            </a:r>
          </a:p>
        </p:txBody>
      </p:sp>
    </p:spTree>
    <p:extLst>
      <p:ext uri="{BB962C8B-B14F-4D97-AF65-F5344CB8AC3E}">
        <p14:creationId xmlns:p14="http://schemas.microsoft.com/office/powerpoint/2010/main" val="1123385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8CC97C-6403-490C-A8EF-F2903D188B38}"/>
              </a:ext>
            </a:extLst>
          </p:cNvPr>
          <p:cNvSpPr>
            <a:spLocks noGrp="1"/>
          </p:cNvSpPr>
          <p:nvPr>
            <p:ph type="sldNum" sz="quarter" idx="12"/>
          </p:nvPr>
        </p:nvSpPr>
        <p:spPr/>
        <p:txBody>
          <a:bodyPr/>
          <a:lstStyle/>
          <a:p>
            <a:fld id="{8245A5F4-6044-49C1-B23B-0D7435FEC950}" type="slidenum">
              <a:rPr lang="zh-CN" altLang="en-US" smtClean="0"/>
              <a:pPr/>
              <a:t>6</a:t>
            </a:fld>
            <a:endParaRPr lang="zh-CN" altLang="en-US"/>
          </a:p>
        </p:txBody>
      </p:sp>
      <p:pic>
        <p:nvPicPr>
          <p:cNvPr id="6" name="图片 5">
            <a:extLst>
              <a:ext uri="{FF2B5EF4-FFF2-40B4-BE49-F238E27FC236}">
                <a16:creationId xmlns:a16="http://schemas.microsoft.com/office/drawing/2014/main" id="{963E2325-2F2E-4110-BCF2-E5DCAE84D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grpSp>
        <p:nvGrpSpPr>
          <p:cNvPr id="14" name="组合 13">
            <a:extLst>
              <a:ext uri="{FF2B5EF4-FFF2-40B4-BE49-F238E27FC236}">
                <a16:creationId xmlns:a16="http://schemas.microsoft.com/office/drawing/2014/main" id="{FA94C4A1-71AF-4FC3-986D-5C89596F8B83}"/>
              </a:ext>
            </a:extLst>
          </p:cNvPr>
          <p:cNvGrpSpPr/>
          <p:nvPr/>
        </p:nvGrpSpPr>
        <p:grpSpPr>
          <a:xfrm>
            <a:off x="44198" y="1094819"/>
            <a:ext cx="9055604" cy="4385492"/>
            <a:chOff x="36576" y="1340267"/>
            <a:chExt cx="9055604" cy="4385492"/>
          </a:xfrm>
        </p:grpSpPr>
        <p:pic>
          <p:nvPicPr>
            <p:cNvPr id="8" name="图片 7">
              <a:extLst>
                <a:ext uri="{FF2B5EF4-FFF2-40B4-BE49-F238E27FC236}">
                  <a16:creationId xmlns:a16="http://schemas.microsoft.com/office/drawing/2014/main" id="{C1076333-1869-47F1-8416-CD4792FF8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 y="1340267"/>
              <a:ext cx="9055604" cy="4385492"/>
            </a:xfrm>
            <a:prstGeom prst="rect">
              <a:avLst/>
            </a:prstGeom>
          </p:spPr>
        </p:pic>
        <p:pic>
          <p:nvPicPr>
            <p:cNvPr id="9" name="图片 8">
              <a:extLst>
                <a:ext uri="{FF2B5EF4-FFF2-40B4-BE49-F238E27FC236}">
                  <a16:creationId xmlns:a16="http://schemas.microsoft.com/office/drawing/2014/main" id="{3BEAFE41-A9AB-411E-82C0-6D8E4C2E3054}"/>
                </a:ext>
              </a:extLst>
            </p:cNvPr>
            <p:cNvPicPr>
              <a:picLocks noChangeAspect="1"/>
            </p:cNvPicPr>
            <p:nvPr/>
          </p:nvPicPr>
          <p:blipFill>
            <a:blip r:embed="rId5"/>
            <a:stretch>
              <a:fillRect/>
            </a:stretch>
          </p:blipFill>
          <p:spPr>
            <a:xfrm>
              <a:off x="3384994" y="3443668"/>
              <a:ext cx="2215287" cy="2164652"/>
            </a:xfrm>
            <a:prstGeom prst="rect">
              <a:avLst/>
            </a:prstGeom>
          </p:spPr>
        </p:pic>
        <p:sp>
          <p:nvSpPr>
            <p:cNvPr id="10" name="文本框 9">
              <a:extLst>
                <a:ext uri="{FF2B5EF4-FFF2-40B4-BE49-F238E27FC236}">
                  <a16:creationId xmlns:a16="http://schemas.microsoft.com/office/drawing/2014/main" id="{2C9099C0-0AAF-4291-9C57-84003F0286FE}"/>
                </a:ext>
              </a:extLst>
            </p:cNvPr>
            <p:cNvSpPr txBox="1"/>
            <p:nvPr/>
          </p:nvSpPr>
          <p:spPr>
            <a:xfrm>
              <a:off x="3398837" y="3648329"/>
              <a:ext cx="1627369" cy="276999"/>
            </a:xfrm>
            <a:prstGeom prst="rect">
              <a:avLst/>
            </a:prstGeom>
            <a:noFill/>
          </p:spPr>
          <p:txBody>
            <a:bodyPr wrap="none" rtlCol="0">
              <a:spAutoFit/>
            </a:bodyPr>
            <a:lstStyle/>
            <a:p>
              <a:pPr marL="285750" indent="-285750">
                <a:buFont typeface="Wingdings" panose="05000000000000000000" pitchFamily="2" charset="2"/>
                <a:buChar char="Ø"/>
              </a:pPr>
              <a:r>
                <a:rPr lang="en-US" altLang="zh-CN" sz="1200" b="1" dirty="0">
                  <a:solidFill>
                    <a:srgbClr val="1B83B5"/>
                  </a:solidFill>
                  <a:latin typeface="黑体" panose="02010609060101010101" pitchFamily="49" charset="-122"/>
                  <a:ea typeface="黑体" panose="02010609060101010101" pitchFamily="49" charset="-122"/>
                </a:rPr>
                <a:t>(n, 2n)</a:t>
              </a:r>
              <a:r>
                <a:rPr lang="zh-CN" altLang="en-US" sz="1200" b="1" dirty="0">
                  <a:solidFill>
                    <a:srgbClr val="1B83B5"/>
                  </a:solidFill>
                  <a:latin typeface="黑体" panose="02010609060101010101" pitchFamily="49" charset="-122"/>
                  <a:ea typeface="黑体" panose="02010609060101010101" pitchFamily="49" charset="-122"/>
                </a:rPr>
                <a:t>截面测量</a:t>
              </a:r>
            </a:p>
          </p:txBody>
        </p:sp>
        <p:sp>
          <p:nvSpPr>
            <p:cNvPr id="11" name="文本框 10">
              <a:extLst>
                <a:ext uri="{FF2B5EF4-FFF2-40B4-BE49-F238E27FC236}">
                  <a16:creationId xmlns:a16="http://schemas.microsoft.com/office/drawing/2014/main" id="{3407C61C-210E-492C-9AEE-06E71A371608}"/>
                </a:ext>
              </a:extLst>
            </p:cNvPr>
            <p:cNvSpPr txBox="1"/>
            <p:nvPr/>
          </p:nvSpPr>
          <p:spPr>
            <a:xfrm>
              <a:off x="2852166" y="5373624"/>
              <a:ext cx="2959465" cy="261610"/>
            </a:xfrm>
            <a:prstGeom prst="rect">
              <a:avLst/>
            </a:prstGeom>
            <a:noFill/>
          </p:spPr>
          <p:txBody>
            <a:bodyPr wrap="none" rtlCol="0">
              <a:spAutoFit/>
            </a:bodyPr>
            <a:lstStyle/>
            <a:p>
              <a:r>
                <a:rPr lang="en-US" altLang="zh-CN" sz="1100" b="0" i="0" dirty="0">
                  <a:solidFill>
                    <a:srgbClr val="0E0E0E"/>
                  </a:solidFill>
                  <a:effectLst/>
                  <a:latin typeface="Times New Roman" panose="02020603050405020304" pitchFamily="18" charset="0"/>
                  <a:cs typeface="Times New Roman" panose="02020603050405020304" pitchFamily="18" charset="0"/>
                </a:rPr>
                <a:t>[</a:t>
              </a:r>
              <a:r>
                <a:rPr lang="zh-CN" altLang="en-US" sz="1100" dirty="0">
                  <a:solidFill>
                    <a:srgbClr val="0E0E0E"/>
                  </a:solidFill>
                  <a:latin typeface="Times New Roman" panose="02020603050405020304" pitchFamily="18" charset="0"/>
                  <a:cs typeface="Times New Roman" panose="02020603050405020304" pitchFamily="18" charset="0"/>
                </a:rPr>
                <a:t>核技术</a:t>
              </a:r>
              <a:r>
                <a:rPr lang="zh-CN" altLang="en-US" sz="1100" b="0" i="0" dirty="0">
                  <a:solidFill>
                    <a:srgbClr val="0E0E0E"/>
                  </a:solidFill>
                  <a:effectLst/>
                  <a:latin typeface="Times New Roman" panose="02020603050405020304" pitchFamily="18" charset="0"/>
                  <a:cs typeface="Times New Roman" panose="02020603050405020304" pitchFamily="18" charset="0"/>
                </a:rPr>
                <a:t>强激光与粒子束</a:t>
              </a:r>
              <a:r>
                <a:rPr lang="en-US" altLang="zh-CN" sz="1100" b="0" i="0" dirty="0">
                  <a:solidFill>
                    <a:srgbClr val="0E0E0E"/>
                  </a:solidFill>
                  <a:effectLst/>
                  <a:latin typeface="Times New Roman" panose="02020603050405020304" pitchFamily="18" charset="0"/>
                  <a:cs typeface="Times New Roman" panose="02020603050405020304" pitchFamily="18" charset="0"/>
                </a:rPr>
                <a:t>,2017,29(12):149-154.]</a:t>
              </a:r>
              <a:endParaRPr lang="zh-CN" altLang="en-US" sz="1100" dirty="0">
                <a:solidFill>
                  <a:srgbClr val="0E0E0E"/>
                </a:solidFill>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D26AF258-BEF9-4731-85D7-22D14230757D}"/>
                </a:ext>
              </a:extLst>
            </p:cNvPr>
            <p:cNvPicPr>
              <a:picLocks noChangeAspect="1"/>
            </p:cNvPicPr>
            <p:nvPr/>
          </p:nvPicPr>
          <p:blipFill>
            <a:blip r:embed="rId6"/>
            <a:stretch>
              <a:fillRect/>
            </a:stretch>
          </p:blipFill>
          <p:spPr>
            <a:xfrm>
              <a:off x="3525202" y="3967163"/>
              <a:ext cx="1610677" cy="1375863"/>
            </a:xfrm>
            <a:prstGeom prst="rect">
              <a:avLst/>
            </a:prstGeom>
          </p:spPr>
        </p:pic>
      </p:grpSp>
      <p:sp>
        <p:nvSpPr>
          <p:cNvPr id="3" name="标题 2">
            <a:extLst>
              <a:ext uri="{FF2B5EF4-FFF2-40B4-BE49-F238E27FC236}">
                <a16:creationId xmlns:a16="http://schemas.microsoft.com/office/drawing/2014/main" id="{9BEC0E5C-74EF-4EE2-9E6E-C74F2084F72E}"/>
              </a:ext>
            </a:extLst>
          </p:cNvPr>
          <p:cNvSpPr>
            <a:spLocks noGrp="1"/>
          </p:cNvSpPr>
          <p:nvPr>
            <p:ph type="title"/>
          </p:nvPr>
        </p:nvSpPr>
        <p:spPr/>
        <p:txBody>
          <a:bodyPr/>
          <a:lstStyle/>
          <a:p>
            <a:r>
              <a:rPr lang="zh-CN" altLang="en-US" dirty="0"/>
              <a:t>“聚乙烯</a:t>
            </a:r>
            <a:r>
              <a:rPr lang="en-US" altLang="zh-CN" dirty="0">
                <a:latin typeface="Times New Roman" panose="02020603050405020304" pitchFamily="18" charset="0"/>
                <a:cs typeface="Times New Roman" panose="02020603050405020304" pitchFamily="18" charset="0"/>
              </a:rPr>
              <a:t>+ </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He</a:t>
            </a:r>
            <a:r>
              <a:rPr lang="zh-CN" altLang="en-US" dirty="0">
                <a:latin typeface="Times New Roman" panose="02020603050405020304" pitchFamily="18" charset="0"/>
                <a:cs typeface="Times New Roman" panose="02020603050405020304" pitchFamily="18" charset="0"/>
              </a:rPr>
              <a:t>”</a:t>
            </a:r>
            <a:r>
              <a:rPr lang="zh-CN" altLang="en-US" dirty="0"/>
              <a:t>探测器的应用</a:t>
            </a:r>
          </a:p>
        </p:txBody>
      </p:sp>
      <p:sp>
        <p:nvSpPr>
          <p:cNvPr id="12" name="文本框 11">
            <a:extLst>
              <a:ext uri="{FF2B5EF4-FFF2-40B4-BE49-F238E27FC236}">
                <a16:creationId xmlns:a16="http://schemas.microsoft.com/office/drawing/2014/main" id="{EB3FB485-47A4-5F4A-A0BE-6A27BA0431C1}"/>
              </a:ext>
            </a:extLst>
          </p:cNvPr>
          <p:cNvSpPr txBox="1"/>
          <p:nvPr/>
        </p:nvSpPr>
        <p:spPr>
          <a:xfrm>
            <a:off x="409295" y="5550870"/>
            <a:ext cx="8181927" cy="369332"/>
          </a:xfrm>
          <a:prstGeom prst="rect">
            <a:avLst/>
          </a:prstGeom>
          <a:noFill/>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 </a:t>
            </a:r>
            <a:r>
              <a:rPr lang="zh-CN" altLang="en-US" b="0" i="0" dirty="0">
                <a:effectLst/>
                <a:latin typeface="Times New Roman" panose="02020603050405020304" pitchFamily="18" charset="0"/>
                <a:cs typeface="Times New Roman" panose="02020603050405020304" pitchFamily="18" charset="0"/>
              </a:rPr>
              <a:t>“聚乙烯</a:t>
            </a:r>
            <a:r>
              <a:rPr lang="en-US" altLang="zh-CN" b="0" i="0" dirty="0">
                <a:effectLst/>
                <a:latin typeface="Times New Roman" panose="02020603050405020304" pitchFamily="18" charset="0"/>
                <a:cs typeface="Times New Roman" panose="02020603050405020304" pitchFamily="18" charset="0"/>
              </a:rPr>
              <a:t>+</a:t>
            </a:r>
            <a:r>
              <a:rPr lang="en-US" altLang="zh-CN" b="0" i="0" baseline="30000" dirty="0">
                <a:effectLst/>
                <a:latin typeface="Times New Roman" panose="02020603050405020304" pitchFamily="18" charset="0"/>
                <a:cs typeface="Times New Roman" panose="02020603050405020304" pitchFamily="18" charset="0"/>
              </a:rPr>
              <a:t>3</a:t>
            </a:r>
            <a:r>
              <a:rPr lang="en-US" altLang="zh-CN" b="0" i="0" dirty="0">
                <a:effectLst/>
                <a:latin typeface="Times New Roman" panose="02020603050405020304" pitchFamily="18" charset="0"/>
                <a:cs typeface="Times New Roman" panose="02020603050405020304" pitchFamily="18" charset="0"/>
              </a:rPr>
              <a:t>He</a:t>
            </a:r>
            <a:r>
              <a:rPr lang="zh-CN" altLang="en-US" b="0" i="0" dirty="0">
                <a:effectLst/>
                <a:latin typeface="Times New Roman" panose="02020603050405020304" pitchFamily="18" charset="0"/>
                <a:cs typeface="Times New Roman" panose="02020603050405020304" pitchFamily="18" charset="0"/>
              </a:rPr>
              <a:t>管“阵列探测器在核物理研究领域具有广泛应用</a:t>
            </a:r>
            <a:endParaRPr lang="en-US" altLang="zh-CN"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069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A900D2-A507-4243-970F-96D849BCD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594" y="1467011"/>
            <a:ext cx="3653854" cy="3087764"/>
          </a:xfrm>
          <a:prstGeom prst="rect">
            <a:avLst/>
          </a:prstGeom>
        </p:spPr>
      </p:pic>
      <p:sp>
        <p:nvSpPr>
          <p:cNvPr id="2" name="灯片编号占位符 1">
            <a:extLst>
              <a:ext uri="{FF2B5EF4-FFF2-40B4-BE49-F238E27FC236}">
                <a16:creationId xmlns:a16="http://schemas.microsoft.com/office/drawing/2014/main" id="{B48EAF08-C9CF-4CF5-9009-C9726889E0F1}"/>
              </a:ext>
            </a:extLst>
          </p:cNvPr>
          <p:cNvSpPr>
            <a:spLocks noGrp="1"/>
          </p:cNvSpPr>
          <p:nvPr>
            <p:ph type="sldNum" sz="quarter" idx="12"/>
          </p:nvPr>
        </p:nvSpPr>
        <p:spPr/>
        <p:txBody>
          <a:bodyPr/>
          <a:lstStyle/>
          <a:p>
            <a:fld id="{8245A5F4-6044-49C1-B23B-0D7435FEC950}" type="slidenum">
              <a:rPr lang="zh-CN" altLang="en-US" smtClean="0"/>
              <a:pPr/>
              <a:t>7</a:t>
            </a:fld>
            <a:endParaRPr lang="zh-CN" altLang="en-US" dirty="0"/>
          </a:p>
        </p:txBody>
      </p:sp>
      <p:sp>
        <p:nvSpPr>
          <p:cNvPr id="3" name="标题 2">
            <a:extLst>
              <a:ext uri="{FF2B5EF4-FFF2-40B4-BE49-F238E27FC236}">
                <a16:creationId xmlns:a16="http://schemas.microsoft.com/office/drawing/2014/main" id="{1B523F09-49E8-448E-B9AD-92B62D392808}"/>
              </a:ext>
            </a:extLst>
          </p:cNvPr>
          <p:cNvSpPr>
            <a:spLocks noGrp="1"/>
          </p:cNvSpPr>
          <p:nvPr>
            <p:ph type="title"/>
          </p:nvPr>
        </p:nvSpPr>
        <p:spPr/>
        <p:txBody>
          <a:bodyPr/>
          <a:lstStyle/>
          <a:p>
            <a:r>
              <a:rPr lang="zh-CN" altLang="en-US" dirty="0"/>
              <a:t>探测器性能的现状</a:t>
            </a:r>
          </a:p>
        </p:txBody>
      </p:sp>
      <p:sp>
        <p:nvSpPr>
          <p:cNvPr id="4" name="矩形 3"/>
          <p:cNvSpPr/>
          <p:nvPr/>
        </p:nvSpPr>
        <p:spPr>
          <a:xfrm>
            <a:off x="272515" y="1161616"/>
            <a:ext cx="4234151" cy="369332"/>
          </a:xfrm>
          <a:prstGeom prst="rect">
            <a:avLst/>
          </a:prstGeom>
        </p:spPr>
        <p:txBody>
          <a:bodyPr wrap="square">
            <a:spAutoFit/>
          </a:bodyPr>
          <a:lstStyle/>
          <a:p>
            <a:r>
              <a:rPr lang="en-US" altLang="zh-CN" dirty="0">
                <a:latin typeface="宋体" panose="02010600030101010101" pitchFamily="2" charset="-122"/>
                <a:ea typeface="宋体" panose="02010600030101010101" pitchFamily="2" charset="-122"/>
              </a:rPr>
              <a:t>      </a:t>
            </a:r>
            <a:endParaRPr lang="en-US" altLang="zh-CN" dirty="0"/>
          </a:p>
        </p:txBody>
      </p:sp>
      <p:sp>
        <p:nvSpPr>
          <p:cNvPr id="5" name="AutoShape 2">
            <a:extLst>
              <a:ext uri="{FF2B5EF4-FFF2-40B4-BE49-F238E27FC236}">
                <a16:creationId xmlns:a16="http://schemas.microsoft.com/office/drawing/2014/main" id="{5904C7C0-C8D7-4E47-99D1-F2517BC80BFF}"/>
              </a:ext>
            </a:extLst>
          </p:cNvPr>
          <p:cNvSpPr>
            <a:spLocks noChangeAspect="1" noChangeArrowheads="1"/>
          </p:cNvSpPr>
          <p:nvPr/>
        </p:nvSpPr>
        <p:spPr bwMode="auto">
          <a:xfrm>
            <a:off x="2190750" y="1743075"/>
            <a:ext cx="4762500" cy="3371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AutoShape 4" descr="Strategies for Developing Your Ability to Make Wise Judgments - Discernment: Sharpening Your Discernment: The Key to Wise Judgment">
            <a:extLst>
              <a:ext uri="{FF2B5EF4-FFF2-40B4-BE49-F238E27FC236}">
                <a16:creationId xmlns:a16="http://schemas.microsoft.com/office/drawing/2014/main" id="{94E435E3-85E1-4AFD-B7A8-A0CE8F65B9CE}"/>
              </a:ext>
            </a:extLst>
          </p:cNvPr>
          <p:cNvSpPr>
            <a:spLocks noChangeAspect="1" noChangeArrowheads="1"/>
          </p:cNvSpPr>
          <p:nvPr/>
        </p:nvSpPr>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8" name="图片 7">
            <a:extLst>
              <a:ext uri="{FF2B5EF4-FFF2-40B4-BE49-F238E27FC236}">
                <a16:creationId xmlns:a16="http://schemas.microsoft.com/office/drawing/2014/main" id="{6276312E-91F5-490B-A5E2-143147617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sp>
        <p:nvSpPr>
          <p:cNvPr id="13" name="文本框 12">
            <a:extLst>
              <a:ext uri="{FF2B5EF4-FFF2-40B4-BE49-F238E27FC236}">
                <a16:creationId xmlns:a16="http://schemas.microsoft.com/office/drawing/2014/main" id="{CF2B3274-BCA4-4893-917F-59047FC9C9B9}"/>
              </a:ext>
            </a:extLst>
          </p:cNvPr>
          <p:cNvSpPr txBox="1"/>
          <p:nvPr/>
        </p:nvSpPr>
        <p:spPr>
          <a:xfrm>
            <a:off x="482400" y="1015200"/>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出射中子能量</a:t>
            </a:r>
          </a:p>
        </p:txBody>
      </p:sp>
      <p:sp>
        <p:nvSpPr>
          <p:cNvPr id="14" name="文本框 13">
            <a:extLst>
              <a:ext uri="{FF2B5EF4-FFF2-40B4-BE49-F238E27FC236}">
                <a16:creationId xmlns:a16="http://schemas.microsoft.com/office/drawing/2014/main" id="{BF8AD557-952C-4BE8-B9E9-965688546B13}"/>
              </a:ext>
            </a:extLst>
          </p:cNvPr>
          <p:cNvSpPr txBox="1"/>
          <p:nvPr/>
        </p:nvSpPr>
        <p:spPr>
          <a:xfrm>
            <a:off x="4838268" y="1015200"/>
            <a:ext cx="3407806" cy="369332"/>
          </a:xfrm>
          <a:prstGeom prst="rect">
            <a:avLst/>
          </a:prstGeom>
          <a:noFill/>
        </p:spPr>
        <p:txBody>
          <a:bodyPr wrap="square" rtlCol="0">
            <a:spAutoFit/>
          </a:bodyPr>
          <a:lstStyle/>
          <a:p>
            <a:pPr marL="285750" indent="-285750">
              <a:buFont typeface="Wingdings" pitchFamily="2" charset="2"/>
              <a:buChar char="Ø"/>
            </a:pP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探测效率</a:t>
            </a:r>
            <a:r>
              <a:rPr lang="en-US" altLang="zh-CN"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vs</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出射中子角度</a:t>
            </a:r>
          </a:p>
        </p:txBody>
      </p:sp>
      <p:sp>
        <p:nvSpPr>
          <p:cNvPr id="16" name="文本框 15">
            <a:extLst>
              <a:ext uri="{FF2B5EF4-FFF2-40B4-BE49-F238E27FC236}">
                <a16:creationId xmlns:a16="http://schemas.microsoft.com/office/drawing/2014/main" id="{594BB9E4-3D93-438B-AC54-297826CDCC7F}"/>
              </a:ext>
            </a:extLst>
          </p:cNvPr>
          <p:cNvSpPr txBox="1"/>
          <p:nvPr/>
        </p:nvSpPr>
        <p:spPr>
          <a:xfrm>
            <a:off x="938007" y="4701993"/>
            <a:ext cx="3310188" cy="276999"/>
          </a:xfrm>
          <a:prstGeom prst="rect">
            <a:avLst/>
          </a:prstGeom>
          <a:noFill/>
        </p:spPr>
        <p:txBody>
          <a:bodyPr wrap="square">
            <a:spAutoFit/>
          </a:bodyPr>
          <a:lstStyle/>
          <a:p>
            <a:r>
              <a:rPr lang="en-US" altLang="zh-CN" sz="1200" b="0" dirty="0">
                <a:solidFill>
                  <a:srgbClr val="222222"/>
                </a:solidFill>
                <a:effectLst/>
                <a:latin typeface="Times New Roman" panose="02020603050405020304" pitchFamily="18" charset="0"/>
                <a:cs typeface="Times New Roman" panose="02020603050405020304" pitchFamily="18" charset="0"/>
              </a:rPr>
              <a:t>[Journal of Instrumentation 17.05 (2022): P05004.]</a:t>
            </a:r>
            <a:endParaRPr lang="zh-CN" altLang="en-US" sz="12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D7163FFD-74E5-4773-B549-9E833C8521FF}"/>
              </a:ext>
            </a:extLst>
          </p:cNvPr>
          <p:cNvSpPr txBox="1"/>
          <p:nvPr/>
        </p:nvSpPr>
        <p:spPr>
          <a:xfrm>
            <a:off x="5134853" y="4697322"/>
            <a:ext cx="3310188" cy="276999"/>
          </a:xfrm>
          <a:prstGeom prst="rect">
            <a:avLst/>
          </a:prstGeom>
          <a:noFill/>
        </p:spPr>
        <p:txBody>
          <a:bodyPr wrap="square">
            <a:spAutoFit/>
          </a:bodyPr>
          <a:lstStyle/>
          <a:p>
            <a:pPr algn="ctr"/>
            <a:r>
              <a:rPr lang="en-US" altLang="zh-CN" sz="1200" b="0" dirty="0">
                <a:solidFill>
                  <a:srgbClr val="222222"/>
                </a:solidFill>
                <a:effectLst/>
                <a:latin typeface="Times New Roman" panose="02020603050405020304" pitchFamily="18" charset="0"/>
                <a:cs typeface="Times New Roman" panose="02020603050405020304" pitchFamily="18" charset="0"/>
              </a:rPr>
              <a:t>[NIM-A </a:t>
            </a:r>
            <a:r>
              <a:rPr lang="en-US" altLang="zh-CN" sz="1200" dirty="0">
                <a:solidFill>
                  <a:srgbClr val="222222"/>
                </a:solidFill>
                <a:latin typeface="Times New Roman" panose="02020603050405020304" pitchFamily="18" charset="0"/>
                <a:cs typeface="Times New Roman" panose="02020603050405020304" pitchFamily="18" charset="0"/>
              </a:rPr>
              <a:t>745 (2014): 99-105.]</a:t>
            </a:r>
            <a:endParaRPr lang="zh-CN" altLang="en-US" sz="1200" dirty="0">
              <a:solidFill>
                <a:srgbClr val="222222"/>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D50096FF-54E2-49B6-AD7C-4E1BADB1E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20" y="1459003"/>
            <a:ext cx="3824363" cy="3186969"/>
          </a:xfrm>
          <a:prstGeom prst="rect">
            <a:avLst/>
          </a:prstGeom>
        </p:spPr>
      </p:pic>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553494CB-7B67-774D-86C2-22B28A0ED6DC}"/>
                  </a:ext>
                </a:extLst>
              </p:cNvPr>
              <p:cNvSpPr txBox="1"/>
              <p:nvPr/>
            </p:nvSpPr>
            <p:spPr>
              <a:xfrm>
                <a:off x="511853" y="5096925"/>
                <a:ext cx="8181927" cy="1477328"/>
              </a:xfrm>
              <a:prstGeom prst="rect">
                <a:avLst/>
              </a:prstGeom>
              <a:noFill/>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 </a:t>
                </a:r>
                <a:r>
                  <a:rPr lang="zh-CN" altLang="en-US" b="0" i="0" dirty="0">
                    <a:effectLst/>
                    <a:latin typeface="Times New Roman" panose="02020603050405020304" pitchFamily="18" charset="0"/>
                    <a:cs typeface="Times New Roman" panose="02020603050405020304" pitchFamily="18" charset="0"/>
                  </a:rPr>
                  <a:t>大多数“聚乙烯</a:t>
                </a:r>
                <a:r>
                  <a:rPr lang="en-US" altLang="zh-CN" b="0" i="0" dirty="0">
                    <a:effectLst/>
                    <a:latin typeface="Times New Roman" panose="02020603050405020304" pitchFamily="18" charset="0"/>
                    <a:cs typeface="Times New Roman" panose="02020603050405020304" pitchFamily="18" charset="0"/>
                  </a:rPr>
                  <a:t>+</a:t>
                </a:r>
                <a:r>
                  <a:rPr lang="en-US" altLang="zh-CN" b="0" i="0" baseline="30000" dirty="0">
                    <a:effectLst/>
                    <a:latin typeface="Times New Roman" panose="02020603050405020304" pitchFamily="18" charset="0"/>
                    <a:cs typeface="Times New Roman" panose="02020603050405020304" pitchFamily="18" charset="0"/>
                  </a:rPr>
                  <a:t>3</a:t>
                </a:r>
                <a:r>
                  <a:rPr lang="en-US" altLang="zh-CN" b="0" i="0" dirty="0">
                    <a:effectLst/>
                    <a:latin typeface="Times New Roman" panose="02020603050405020304" pitchFamily="18" charset="0"/>
                    <a:cs typeface="Times New Roman" panose="02020603050405020304" pitchFamily="18" charset="0"/>
                  </a:rPr>
                  <a:t>He</a:t>
                </a:r>
                <a:r>
                  <a:rPr lang="zh-CN" altLang="en-US" b="0" i="0" dirty="0">
                    <a:effectLst/>
                    <a:latin typeface="Times New Roman" panose="02020603050405020304" pitchFamily="18" charset="0"/>
                    <a:cs typeface="Times New Roman" panose="02020603050405020304" pitchFamily="18" charset="0"/>
                  </a:rPr>
                  <a:t>管”阵列探测器在</a:t>
                </a:r>
                <a:r>
                  <a:rPr lang="en-US" altLang="zh-CN" b="0" i="0" dirty="0">
                    <a:effectLst/>
                    <a:latin typeface="Times New Roman" panose="02020603050405020304" pitchFamily="18" charset="0"/>
                    <a:cs typeface="Times New Roman" panose="02020603050405020304" pitchFamily="18" charset="0"/>
                  </a:rPr>
                  <a:t>1</a:t>
                </a:r>
                <a:r>
                  <a:rPr lang="zh-CN" altLang="en-US" b="0" i="0" dirty="0">
                    <a:effectLst/>
                    <a:latin typeface="Times New Roman" panose="02020603050405020304" pitchFamily="18" charset="0"/>
                    <a:cs typeface="Times New Roman" panose="02020603050405020304" pitchFamily="18" charset="0"/>
                  </a:rPr>
                  <a:t> </a:t>
                </a:r>
                <a:r>
                  <a:rPr lang="en-US" altLang="zh-CN" b="0" i="0" dirty="0">
                    <a:effectLst/>
                    <a:latin typeface="Times New Roman" panose="02020603050405020304" pitchFamily="18" charset="0"/>
                    <a:cs typeface="Times New Roman" panose="02020603050405020304" pitchFamily="18" charset="0"/>
                  </a:rPr>
                  <a:t>MeV</a:t>
                </a:r>
                <a:r>
                  <a:rPr lang="zh-CN" altLang="en-US" b="0" i="0" dirty="0">
                    <a:effectLst/>
                    <a:latin typeface="Times New Roman" panose="02020603050405020304" pitchFamily="18" charset="0"/>
                    <a:cs typeface="Times New Roman" panose="02020603050405020304" pitchFamily="18" charset="0"/>
                  </a:rPr>
                  <a:t>以上能区探测效率随中子能量增高显著下降</a:t>
                </a:r>
                <a:r>
                  <a:rPr lang="en-US" altLang="zh-CN" b="0" i="0" dirty="0">
                    <a:effectLst/>
                    <a:latin typeface="Times New Roman" panose="02020603050405020304" pitchFamily="18" charset="0"/>
                    <a:cs typeface="Times New Roman" panose="02020603050405020304" pitchFamily="18" charset="0"/>
                  </a:rPr>
                  <a:t>(</a:t>
                </a:r>
                <a:r>
                  <a:rPr lang="zh-CN" altLang="en-US" b="0" i="0" dirty="0">
                    <a:solidFill>
                      <a:srgbClr val="FF0000"/>
                    </a:solidFill>
                    <a:effectLst/>
                    <a:latin typeface="Times New Roman" panose="02020603050405020304" pitchFamily="18" charset="0"/>
                    <a:cs typeface="Times New Roman" panose="02020603050405020304" pitchFamily="18" charset="0"/>
                  </a:rPr>
                  <a:t>大多数材料在</a:t>
                </a:r>
                <a:r>
                  <a:rPr lang="en-US" altLang="zh-CN" b="0" i="0" dirty="0">
                    <a:solidFill>
                      <a:srgbClr val="FF0000"/>
                    </a:solidFill>
                    <a:effectLst/>
                    <a:latin typeface="Times New Roman" panose="02020603050405020304" pitchFamily="18" charset="0"/>
                    <a:cs typeface="Times New Roman" panose="02020603050405020304" pitchFamily="18" charset="0"/>
                  </a:rPr>
                  <a:t>1</a:t>
                </a:r>
                <a:r>
                  <a:rPr lang="zh-CN" altLang="en-US" b="0" i="0" dirty="0">
                    <a:solidFill>
                      <a:srgbClr val="FF0000"/>
                    </a:solidFill>
                    <a:effectLst/>
                    <a:latin typeface="Times New Roman" panose="02020603050405020304" pitchFamily="18" charset="0"/>
                    <a:cs typeface="Times New Roman" panose="02020603050405020304" pitchFamily="18" charset="0"/>
                  </a:rPr>
                  <a:t> </a:t>
                </a:r>
                <a:r>
                  <a:rPr lang="en-US" altLang="zh-CN" b="0" i="0" dirty="0">
                    <a:solidFill>
                      <a:srgbClr val="FF0000"/>
                    </a:solidFill>
                    <a:effectLst/>
                    <a:latin typeface="Times New Roman" panose="02020603050405020304" pitchFamily="18" charset="0"/>
                    <a:cs typeface="Times New Roman" panose="02020603050405020304" pitchFamily="18" charset="0"/>
                  </a:rPr>
                  <a:t>MeV</a:t>
                </a:r>
                <a:r>
                  <a:rPr lang="zh-CN" altLang="en-US" b="0" i="0" dirty="0">
                    <a:solidFill>
                      <a:srgbClr val="FF0000"/>
                    </a:solidFill>
                    <a:effectLst/>
                    <a:latin typeface="Times New Roman" panose="02020603050405020304" pitchFamily="18" charset="0"/>
                    <a:cs typeface="Times New Roman" panose="02020603050405020304" pitchFamily="18" charset="0"/>
                  </a:rPr>
                  <a:t>以上弹散的截面下降</a:t>
                </a:r>
                <a:r>
                  <a:rPr lang="en-US" altLang="zh-CN" b="0" i="0" dirty="0">
                    <a:effectLst/>
                    <a:latin typeface="Times New Roman" panose="02020603050405020304" pitchFamily="18" charset="0"/>
                    <a:cs typeface="Times New Roman" panose="02020603050405020304" pitchFamily="18" charset="0"/>
                  </a:rPr>
                  <a:t>)</a:t>
                </a:r>
                <a:r>
                  <a:rPr lang="zh-CN" altLang="en-US" b="0" i="0" dirty="0">
                    <a:effectLst/>
                    <a:latin typeface="Times New Roman" panose="02020603050405020304" pitchFamily="18" charset="0"/>
                    <a:cs typeface="Times New Roman" panose="02020603050405020304" pitchFamily="18" charset="0"/>
                  </a:rPr>
                  <a:t>，</a:t>
                </a:r>
                <a:r>
                  <a:rPr lang="en-US" altLang="zh-CN" b="0" i="0" dirty="0" err="1">
                    <a:effectLst/>
                    <a:latin typeface="Times New Roman" panose="02020603050405020304" pitchFamily="18" charset="0"/>
                    <a:cs typeface="Times New Roman" panose="02020603050405020304" pitchFamily="18" charset="0"/>
                  </a:rPr>
                  <a:t>HeBGB</a:t>
                </a:r>
                <a:r>
                  <a:rPr lang="zh-CN" altLang="en-US" b="0" i="0" dirty="0">
                    <a:effectLst/>
                    <a:latin typeface="Times New Roman" panose="02020603050405020304" pitchFamily="18" charset="0"/>
                    <a:cs typeface="Times New Roman" panose="02020603050405020304" pitchFamily="18" charset="0"/>
                  </a:rPr>
                  <a:t>探测器的特殊设计使得其在</a:t>
                </a:r>
                <a:r>
                  <a:rPr lang="en-US" altLang="zh-CN" b="0" i="0" dirty="0">
                    <a:effectLst/>
                    <a:latin typeface="Times New Roman" panose="02020603050405020304" pitchFamily="18" charset="0"/>
                    <a:cs typeface="Times New Roman" panose="02020603050405020304" pitchFamily="18" charset="0"/>
                  </a:rPr>
                  <a:t>0-</a:t>
                </a:r>
                <a:r>
                  <a:rPr lang="en-US" altLang="zh-CN" dirty="0">
                    <a:latin typeface="Times New Roman" panose="02020603050405020304" pitchFamily="18" charset="0"/>
                    <a:cs typeface="Times New Roman" panose="02020603050405020304" pitchFamily="18" charset="0"/>
                  </a:rPr>
                  <a:t>9 MeV</a:t>
                </a:r>
                <a:r>
                  <a:rPr lang="zh-CN" altLang="en-US" dirty="0">
                    <a:latin typeface="Times New Roman" panose="02020603050405020304" pitchFamily="18" charset="0"/>
                    <a:cs typeface="Times New Roman" panose="02020603050405020304" pitchFamily="18" charset="0"/>
                  </a:rPr>
                  <a:t>能区具有较好的平坦度</a:t>
                </a:r>
                <a14:m>
                  <m:oMath xmlns:m="http://schemas.openxmlformats.org/officeDocument/2006/math">
                    <m:r>
                      <a:rPr lang="en-US" altLang="zh-CN"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solidFill>
                      <a:srgbClr val="FF0000"/>
                    </a:solidFill>
                    <a:latin typeface="Times New Roman" panose="02020603050405020304" pitchFamily="18" charset="0"/>
                    <a:cs typeface="Times New Roman" panose="02020603050405020304" pitchFamily="18" charset="0"/>
                  </a:rPr>
                  <a:t>1.17</a:t>
                </a:r>
                <a:r>
                  <a:rPr lang="zh-CN" altLang="en-US" dirty="0">
                    <a:latin typeface="Times New Roman" panose="02020603050405020304" pitchFamily="18" charset="0"/>
                    <a:cs typeface="Times New Roman" panose="02020603050405020304" pitchFamily="18" charset="0"/>
                  </a:rPr>
                  <a:t>，但探测效率仅有</a:t>
                </a:r>
                <a:r>
                  <a:rPr lang="en-US" altLang="zh-CN" dirty="0">
                    <a:solidFill>
                      <a:srgbClr val="FF0000"/>
                    </a:solidFill>
                    <a:latin typeface="Times New Roman" panose="02020603050405020304" pitchFamily="18" charset="0"/>
                    <a:cs typeface="Times New Roman" panose="02020603050405020304" pitchFamily="18" charset="0"/>
                  </a:rPr>
                  <a:t>7%</a:t>
                </a:r>
                <a:r>
                  <a:rPr lang="zh-CN" altLang="en-US" dirty="0">
                    <a:latin typeface="Times New Roman" panose="02020603050405020304" pitchFamily="18" charset="0"/>
                    <a:cs typeface="Times New Roman" panose="02020603050405020304" pitchFamily="18" charset="0"/>
                  </a:rPr>
                  <a:t>。</a:t>
                </a:r>
                <a:endParaRPr lang="en-US" altLang="zh-CN" b="0" i="0" dirty="0">
                  <a:effectLst/>
                  <a:latin typeface="Times New Roman" panose="02020603050405020304" pitchFamily="18" charset="0"/>
                  <a:cs typeface="Times New Roman" panose="02020603050405020304" pitchFamily="18" charset="0"/>
                </a:endParaRPr>
              </a:p>
              <a:p>
                <a:r>
                  <a:rPr lang="en-US" altLang="zh-CN" b="0" i="0" dirty="0">
                    <a:effectLst/>
                    <a:latin typeface="Times New Roman" panose="02020603050405020304" pitchFamily="18" charset="0"/>
                    <a:cs typeface="Times New Roman" panose="02020603050405020304" pitchFamily="18" charset="0"/>
                  </a:rPr>
                  <a:t>• </a:t>
                </a:r>
                <a:r>
                  <a:rPr lang="zh-CN" altLang="en-US" b="0" i="0" dirty="0">
                    <a:effectLst/>
                    <a:latin typeface="Times New Roman" panose="02020603050405020304" pitchFamily="18" charset="0"/>
                    <a:cs typeface="Times New Roman" panose="02020603050405020304" pitchFamily="18" charset="0"/>
                  </a:rPr>
                  <a:t>“聚乙烯</a:t>
                </a:r>
                <a:r>
                  <a:rPr lang="en-US" altLang="zh-CN" b="0" i="0" dirty="0">
                    <a:effectLst/>
                    <a:latin typeface="Times New Roman" panose="02020603050405020304" pitchFamily="18" charset="0"/>
                    <a:cs typeface="Times New Roman" panose="02020603050405020304" pitchFamily="18" charset="0"/>
                  </a:rPr>
                  <a:t>+</a:t>
                </a:r>
                <a:r>
                  <a:rPr lang="en-US" altLang="zh-CN" b="0" i="0" baseline="30000" dirty="0">
                    <a:effectLst/>
                    <a:latin typeface="Times New Roman" panose="02020603050405020304" pitchFamily="18" charset="0"/>
                    <a:cs typeface="Times New Roman" panose="02020603050405020304" pitchFamily="18" charset="0"/>
                  </a:rPr>
                  <a:t>3</a:t>
                </a:r>
                <a:r>
                  <a:rPr lang="en-US" altLang="zh-CN" b="0" i="0" dirty="0">
                    <a:effectLst/>
                    <a:latin typeface="Times New Roman" panose="02020603050405020304" pitchFamily="18" charset="0"/>
                    <a:cs typeface="Times New Roman" panose="02020603050405020304" pitchFamily="18" charset="0"/>
                  </a:rPr>
                  <a:t>He</a:t>
                </a:r>
                <a:r>
                  <a:rPr lang="zh-CN" altLang="en-US" b="0" i="0" dirty="0">
                    <a:effectLst/>
                    <a:latin typeface="Times New Roman" panose="02020603050405020304" pitchFamily="18" charset="0"/>
                    <a:cs typeface="Times New Roman" panose="02020603050405020304" pitchFamily="18" charset="0"/>
                  </a:rPr>
                  <a:t>管”探测器的探测效率对</a:t>
                </a:r>
                <a:r>
                  <a:rPr lang="zh-CN" altLang="en-US" dirty="0">
                    <a:latin typeface="Times New Roman" panose="02020603050405020304" pitchFamily="18" charset="0"/>
                    <a:cs typeface="Times New Roman" panose="02020603050405020304" pitchFamily="18" charset="0"/>
                  </a:rPr>
                  <a:t>出射中子的角分布敏感，</a:t>
                </a:r>
                <a:r>
                  <a:rPr lang="en-US" altLang="zh-CN" b="0" i="0" dirty="0" err="1">
                    <a:effectLst/>
                    <a:latin typeface="Times New Roman" panose="02020603050405020304" pitchFamily="18" charset="0"/>
                    <a:cs typeface="Times New Roman" panose="02020603050405020304" pitchFamily="18" charset="0"/>
                  </a:rPr>
                  <a:t>HeBGB</a:t>
                </a:r>
                <a:r>
                  <a:rPr lang="zh-CN" altLang="en-US" b="0" i="0" dirty="0">
                    <a:effectLst/>
                    <a:latin typeface="Times New Roman" panose="02020603050405020304" pitchFamily="18" charset="0"/>
                    <a:cs typeface="Times New Roman" panose="02020603050405020304" pitchFamily="18" charset="0"/>
                  </a:rPr>
                  <a:t>探测器相较具有较宽的角度不敏感区间，但角度不敏感区间随能量变化显著。</a:t>
                </a:r>
                <a:endParaRPr lang="en-US" altLang="zh-CN" b="0" i="0" dirty="0">
                  <a:effectLst/>
                  <a:latin typeface="Times New Roman" panose="02020603050405020304" pitchFamily="18" charset="0"/>
                  <a:cs typeface="Times New Roman" panose="02020603050405020304" pitchFamily="18" charset="0"/>
                </a:endParaRPr>
              </a:p>
            </p:txBody>
          </p:sp>
        </mc:Choice>
        <mc:Fallback>
          <p:sp>
            <p:nvSpPr>
              <p:cNvPr id="15" name="文本框 14">
                <a:extLst>
                  <a:ext uri="{FF2B5EF4-FFF2-40B4-BE49-F238E27FC236}">
                    <a16:creationId xmlns:a16="http://schemas.microsoft.com/office/drawing/2014/main" id="{553494CB-7B67-774D-86C2-22B28A0ED6DC}"/>
                  </a:ext>
                </a:extLst>
              </p:cNvPr>
              <p:cNvSpPr txBox="1">
                <a:spLocks noRot="1" noChangeAspect="1" noMove="1" noResize="1" noEditPoints="1" noAdjustHandles="1" noChangeArrowheads="1" noChangeShapeType="1" noTextEdit="1"/>
              </p:cNvSpPr>
              <p:nvPr/>
            </p:nvSpPr>
            <p:spPr>
              <a:xfrm>
                <a:off x="511853" y="5096925"/>
                <a:ext cx="8181927" cy="1477328"/>
              </a:xfrm>
              <a:prstGeom prst="rect">
                <a:avLst/>
              </a:prstGeom>
              <a:blipFill>
                <a:blip r:embed="rId6"/>
                <a:stretch>
                  <a:fillRect l="-620" t="-2564" r="-310" b="-5128"/>
                </a:stretch>
              </a:blipFill>
            </p:spPr>
            <p:txBody>
              <a:bodyPr/>
              <a:lstStyle/>
              <a:p>
                <a:r>
                  <a:rPr lang="zh-CN" altLang="en-US">
                    <a:noFill/>
                  </a:rPr>
                  <a:t> </a:t>
                </a:r>
              </a:p>
            </p:txBody>
          </p:sp>
        </mc:Fallback>
      </mc:AlternateContent>
      <p:sp>
        <p:nvSpPr>
          <p:cNvPr id="9" name="矩形 8">
            <a:extLst>
              <a:ext uri="{FF2B5EF4-FFF2-40B4-BE49-F238E27FC236}">
                <a16:creationId xmlns:a16="http://schemas.microsoft.com/office/drawing/2014/main" id="{4EE83176-509B-5440-A29E-94A1F019E947}"/>
              </a:ext>
            </a:extLst>
          </p:cNvPr>
          <p:cNvSpPr/>
          <p:nvPr/>
        </p:nvSpPr>
        <p:spPr>
          <a:xfrm>
            <a:off x="4659086" y="4543889"/>
            <a:ext cx="3907971" cy="91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Tree>
    <p:extLst>
      <p:ext uri="{BB962C8B-B14F-4D97-AF65-F5344CB8AC3E}">
        <p14:creationId xmlns:p14="http://schemas.microsoft.com/office/powerpoint/2010/main" val="3677591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48EAF08-C9CF-4CF5-9009-C9726889E0F1}"/>
              </a:ext>
            </a:extLst>
          </p:cNvPr>
          <p:cNvSpPr>
            <a:spLocks noGrp="1"/>
          </p:cNvSpPr>
          <p:nvPr>
            <p:ph type="sldNum" sz="quarter" idx="12"/>
          </p:nvPr>
        </p:nvSpPr>
        <p:spPr/>
        <p:txBody>
          <a:bodyPr/>
          <a:lstStyle/>
          <a:p>
            <a:fld id="{8245A5F4-6044-49C1-B23B-0D7435FEC950}" type="slidenum">
              <a:rPr lang="zh-CN" altLang="en-US" smtClean="0"/>
              <a:pPr/>
              <a:t>8</a:t>
            </a:fld>
            <a:endParaRPr lang="zh-CN" altLang="en-US" dirty="0"/>
          </a:p>
        </p:txBody>
      </p:sp>
      <p:sp>
        <p:nvSpPr>
          <p:cNvPr id="3" name="标题 2">
            <a:extLst>
              <a:ext uri="{FF2B5EF4-FFF2-40B4-BE49-F238E27FC236}">
                <a16:creationId xmlns:a16="http://schemas.microsoft.com/office/drawing/2014/main" id="{1B523F09-49E8-448E-B9AD-92B62D392808}"/>
              </a:ext>
            </a:extLst>
          </p:cNvPr>
          <p:cNvSpPr>
            <a:spLocks noGrp="1"/>
          </p:cNvSpPr>
          <p:nvPr>
            <p:ph type="title"/>
          </p:nvPr>
        </p:nvSpPr>
        <p:spPr/>
        <p:txBody>
          <a:bodyPr/>
          <a:lstStyle/>
          <a:p>
            <a:r>
              <a:rPr lang="en-US" altLang="zh-CN" dirty="0" err="1"/>
              <a:t>HeBGB</a:t>
            </a:r>
            <a:r>
              <a:rPr lang="zh-CN" altLang="en-US" dirty="0"/>
              <a:t>探测器</a:t>
            </a:r>
          </a:p>
        </p:txBody>
      </p:sp>
      <p:sp>
        <p:nvSpPr>
          <p:cNvPr id="4" name="矩形 3"/>
          <p:cNvSpPr/>
          <p:nvPr/>
        </p:nvSpPr>
        <p:spPr>
          <a:xfrm>
            <a:off x="272515" y="1161616"/>
            <a:ext cx="4234151" cy="369332"/>
          </a:xfrm>
          <a:prstGeom prst="rect">
            <a:avLst/>
          </a:prstGeom>
        </p:spPr>
        <p:txBody>
          <a:bodyPr wrap="square">
            <a:spAutoFit/>
          </a:bodyPr>
          <a:lstStyle/>
          <a:p>
            <a:r>
              <a:rPr lang="en-US" altLang="zh-CN" dirty="0">
                <a:latin typeface="宋体" panose="02010600030101010101" pitchFamily="2" charset="-122"/>
                <a:ea typeface="宋体" panose="02010600030101010101" pitchFamily="2" charset="-122"/>
              </a:rPr>
              <a:t>      </a:t>
            </a:r>
            <a:endParaRPr lang="en-US" altLang="zh-CN" dirty="0"/>
          </a:p>
        </p:txBody>
      </p:sp>
      <p:sp>
        <p:nvSpPr>
          <p:cNvPr id="5" name="AutoShape 2">
            <a:extLst>
              <a:ext uri="{FF2B5EF4-FFF2-40B4-BE49-F238E27FC236}">
                <a16:creationId xmlns:a16="http://schemas.microsoft.com/office/drawing/2014/main" id="{5904C7C0-C8D7-4E47-99D1-F2517BC80BFF}"/>
              </a:ext>
            </a:extLst>
          </p:cNvPr>
          <p:cNvSpPr>
            <a:spLocks noChangeAspect="1" noChangeArrowheads="1"/>
          </p:cNvSpPr>
          <p:nvPr/>
        </p:nvSpPr>
        <p:spPr bwMode="auto">
          <a:xfrm>
            <a:off x="2220362" y="1429269"/>
            <a:ext cx="4762500" cy="3371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AutoShape 4" descr="Strategies for Developing Your Ability to Make Wise Judgments - Discernment: Sharpening Your Discernment: The Key to Wise Judgment">
            <a:extLst>
              <a:ext uri="{FF2B5EF4-FFF2-40B4-BE49-F238E27FC236}">
                <a16:creationId xmlns:a16="http://schemas.microsoft.com/office/drawing/2014/main" id="{94E435E3-85E1-4AFD-B7A8-A0CE8F65B9CE}"/>
              </a:ext>
            </a:extLst>
          </p:cNvPr>
          <p:cNvSpPr>
            <a:spLocks noChangeAspect="1" noChangeArrowheads="1"/>
          </p:cNvSpPr>
          <p:nvPr/>
        </p:nvSpPr>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8" name="图片 7">
            <a:extLst>
              <a:ext uri="{FF2B5EF4-FFF2-40B4-BE49-F238E27FC236}">
                <a16:creationId xmlns:a16="http://schemas.microsoft.com/office/drawing/2014/main" id="{6276312E-91F5-490B-A5E2-143147617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sp>
        <p:nvSpPr>
          <p:cNvPr id="13" name="文本框 12">
            <a:extLst>
              <a:ext uri="{FF2B5EF4-FFF2-40B4-BE49-F238E27FC236}">
                <a16:creationId xmlns:a16="http://schemas.microsoft.com/office/drawing/2014/main" id="{CF2B3274-BCA4-4893-917F-59047FC9C9B9}"/>
              </a:ext>
            </a:extLst>
          </p:cNvPr>
          <p:cNvSpPr txBox="1"/>
          <p:nvPr/>
        </p:nvSpPr>
        <p:spPr>
          <a:xfrm>
            <a:off x="482400" y="1015200"/>
            <a:ext cx="3407806" cy="369332"/>
          </a:xfrm>
          <a:prstGeom prst="rect">
            <a:avLst/>
          </a:prstGeom>
          <a:noFill/>
        </p:spPr>
        <p:txBody>
          <a:bodyPr wrap="square" rtlCol="0">
            <a:spAutoFit/>
          </a:bodyPr>
          <a:lstStyle/>
          <a:p>
            <a:pPr marL="285750" indent="-285750">
              <a:buFont typeface="Wingdings" pitchFamily="2" charset="2"/>
              <a:buChar char="Ø"/>
            </a:pPr>
            <a:r>
              <a:rPr lang="en-US" altLang="zh-CN" b="1" dirty="0" err="1">
                <a:solidFill>
                  <a:srgbClr val="1E85B6"/>
                </a:solidFill>
                <a:latin typeface="Times New Roman" panose="02020603050405020304" pitchFamily="18" charset="0"/>
                <a:ea typeface="SimSun" panose="02010600030101010101" pitchFamily="2" charset="-122"/>
                <a:cs typeface="Times New Roman" panose="02020603050405020304" pitchFamily="18" charset="0"/>
              </a:rPr>
              <a:t>HeBGB</a:t>
            </a:r>
            <a:r>
              <a:rPr lang="zh-CN" altLang="en-US" b="1" dirty="0">
                <a:solidFill>
                  <a:srgbClr val="1E85B6"/>
                </a:solidFill>
                <a:latin typeface="Times New Roman" panose="02020603050405020304" pitchFamily="18" charset="0"/>
                <a:ea typeface="SimSun" panose="02010600030101010101" pitchFamily="2" charset="-122"/>
                <a:cs typeface="Times New Roman" panose="02020603050405020304" pitchFamily="18" charset="0"/>
              </a:rPr>
              <a:t>探测器构型</a:t>
            </a:r>
          </a:p>
        </p:txBody>
      </p:sp>
      <p:pic>
        <p:nvPicPr>
          <p:cNvPr id="9" name="图片 8">
            <a:extLst>
              <a:ext uri="{FF2B5EF4-FFF2-40B4-BE49-F238E27FC236}">
                <a16:creationId xmlns:a16="http://schemas.microsoft.com/office/drawing/2014/main" id="{3EEF2E18-4FB8-D548-A4E0-F74716BA1C1C}"/>
              </a:ext>
            </a:extLst>
          </p:cNvPr>
          <p:cNvPicPr>
            <a:picLocks noChangeAspect="1"/>
          </p:cNvPicPr>
          <p:nvPr/>
        </p:nvPicPr>
        <p:blipFill rotWithShape="1">
          <a:blip r:embed="rId4">
            <a:extLst>
              <a:ext uri="{28A0092B-C50C-407E-A947-70E740481C1C}">
                <a14:useLocalDpi xmlns:a14="http://schemas.microsoft.com/office/drawing/2010/main" val="0"/>
              </a:ext>
            </a:extLst>
          </a:blip>
          <a:srcRect t="36313" r="2058"/>
          <a:stretch/>
        </p:blipFill>
        <p:spPr>
          <a:xfrm>
            <a:off x="549766" y="4730001"/>
            <a:ext cx="7597067" cy="963400"/>
          </a:xfrm>
          <a:prstGeom prst="rect">
            <a:avLst/>
          </a:prstGeom>
        </p:spPr>
      </p:pic>
      <p:pic>
        <p:nvPicPr>
          <p:cNvPr id="15" name="图片 14">
            <a:extLst>
              <a:ext uri="{FF2B5EF4-FFF2-40B4-BE49-F238E27FC236}">
                <a16:creationId xmlns:a16="http://schemas.microsoft.com/office/drawing/2014/main" id="{5069FD90-C165-4845-98C3-A606B89D5FC5}"/>
              </a:ext>
            </a:extLst>
          </p:cNvPr>
          <p:cNvPicPr>
            <a:picLocks noChangeAspect="1"/>
          </p:cNvPicPr>
          <p:nvPr/>
        </p:nvPicPr>
        <p:blipFill rotWithShape="1">
          <a:blip r:embed="rId5">
            <a:extLst>
              <a:ext uri="{28A0092B-C50C-407E-A947-70E740481C1C}">
                <a14:useLocalDpi xmlns:a14="http://schemas.microsoft.com/office/drawing/2010/main" val="0"/>
              </a:ext>
            </a:extLst>
          </a:blip>
          <a:srcRect l="46703" t="1" b="7491"/>
          <a:stretch/>
        </p:blipFill>
        <p:spPr>
          <a:xfrm>
            <a:off x="692150" y="1436738"/>
            <a:ext cx="3378200" cy="2849264"/>
          </a:xfrm>
          <a:prstGeom prst="rect">
            <a:avLst/>
          </a:prstGeom>
        </p:spPr>
      </p:pic>
      <p:sp>
        <p:nvSpPr>
          <p:cNvPr id="17" name="文本框 16">
            <a:extLst>
              <a:ext uri="{FF2B5EF4-FFF2-40B4-BE49-F238E27FC236}">
                <a16:creationId xmlns:a16="http://schemas.microsoft.com/office/drawing/2014/main" id="{6FB6C0FC-B828-AE4C-9C90-58A8B40FF289}"/>
              </a:ext>
            </a:extLst>
          </p:cNvPr>
          <p:cNvSpPr txBox="1"/>
          <p:nvPr/>
        </p:nvSpPr>
        <p:spPr>
          <a:xfrm>
            <a:off x="845594" y="4235830"/>
            <a:ext cx="3879852" cy="307777"/>
          </a:xfrm>
          <a:prstGeom prst="rect">
            <a:avLst/>
          </a:prstGeom>
          <a:noFill/>
        </p:spPr>
        <p:txBody>
          <a:bodyPr wrap="square">
            <a:spAutoFit/>
          </a:bodyPr>
          <a:lstStyle/>
          <a:p>
            <a:r>
              <a:rPr lang="en-US" altLang="zh-CN" sz="1400" dirty="0">
                <a:solidFill>
                  <a:srgbClr val="222222"/>
                </a:solidFill>
                <a:latin typeface="Times New Roman" panose="02020603050405020304" pitchFamily="18" charset="0"/>
                <a:cs typeface="Times New Roman" panose="02020603050405020304" pitchFamily="18" charset="0"/>
              </a:rPr>
              <a:t>[</a:t>
            </a:r>
            <a:r>
              <a:rPr lang="en" altLang="zh-CN" sz="1400" b="0" dirty="0">
                <a:solidFill>
                  <a:srgbClr val="222222"/>
                </a:solidFill>
                <a:effectLst/>
                <a:latin typeface="Times New Roman" panose="02020603050405020304" pitchFamily="18" charset="0"/>
                <a:cs typeface="Times New Roman" panose="02020603050405020304" pitchFamily="18" charset="0"/>
              </a:rPr>
              <a:t>Journal of Instrumentation 17.05 (2022): P05004]</a:t>
            </a:r>
            <a:endParaRPr lang="zh-CN" altLang="en-US" sz="1400" dirty="0">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191022C7-8FB5-CD4D-8973-3C1B1750574B}"/>
              </a:ext>
            </a:extLst>
          </p:cNvPr>
          <p:cNvSpPr/>
          <p:nvPr/>
        </p:nvSpPr>
        <p:spPr>
          <a:xfrm>
            <a:off x="562148" y="1618511"/>
            <a:ext cx="330106" cy="276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9" name="图片 18">
            <a:extLst>
              <a:ext uri="{FF2B5EF4-FFF2-40B4-BE49-F238E27FC236}">
                <a16:creationId xmlns:a16="http://schemas.microsoft.com/office/drawing/2014/main" id="{EF7199BC-7FBE-6E41-86BD-63BEB06524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741063"/>
            <a:ext cx="3378200" cy="2235200"/>
          </a:xfrm>
          <a:prstGeom prst="rect">
            <a:avLst/>
          </a:prstGeom>
        </p:spPr>
      </p:pic>
      <p:sp>
        <p:nvSpPr>
          <p:cNvPr id="22" name="文本框 21">
            <a:extLst>
              <a:ext uri="{FF2B5EF4-FFF2-40B4-BE49-F238E27FC236}">
                <a16:creationId xmlns:a16="http://schemas.microsoft.com/office/drawing/2014/main" id="{DE4E2645-AF8E-0244-8814-789F24DCAA3A}"/>
              </a:ext>
            </a:extLst>
          </p:cNvPr>
          <p:cNvSpPr txBox="1"/>
          <p:nvPr/>
        </p:nvSpPr>
        <p:spPr>
          <a:xfrm>
            <a:off x="4878890" y="4180812"/>
            <a:ext cx="3762186" cy="523220"/>
          </a:xfrm>
          <a:prstGeom prst="rect">
            <a:avLst/>
          </a:prstGeom>
          <a:noFill/>
        </p:spPr>
        <p:txBody>
          <a:bodyPr wrap="square">
            <a:spAutoFit/>
          </a:bodyPr>
          <a:lstStyle/>
          <a:p>
            <a:r>
              <a:rPr lang="en-US" altLang="zh-CN" sz="1400" dirty="0">
                <a:solidFill>
                  <a:srgbClr val="222222"/>
                </a:solidFill>
                <a:latin typeface="Times New Roman" panose="02020603050405020304" pitchFamily="18" charset="0"/>
                <a:cs typeface="Times New Roman" panose="02020603050405020304" pitchFamily="18" charset="0"/>
              </a:rPr>
              <a:t>[</a:t>
            </a:r>
            <a:r>
              <a:rPr lang="en" altLang="zh-CN" sz="1400" dirty="0">
                <a:solidFill>
                  <a:srgbClr val="222222"/>
                </a:solidFill>
                <a:latin typeface="Times New Roman" panose="02020603050405020304" pitchFamily="18" charset="0"/>
                <a:cs typeface="Times New Roman" panose="02020603050405020304" pitchFamily="18" charset="0"/>
              </a:rPr>
              <a:t>Zach Meisel</a:t>
            </a:r>
            <a:r>
              <a:rPr lang="en" altLang="zh-CN" sz="1400" dirty="0">
                <a:solidFill>
                  <a:srgbClr val="7C7C7C"/>
                </a:solidFill>
                <a:latin typeface="Consolas" panose="020B0609020204030204" pitchFamily="49" charset="0"/>
                <a:cs typeface="Times New Roman" panose="02020603050405020304" pitchFamily="18" charset="0"/>
              </a:rPr>
              <a:t>,</a:t>
            </a:r>
            <a:r>
              <a:rPr lang="en-US" altLang="zh-CN" sz="1400" b="0" i="0" dirty="0">
                <a:effectLst/>
                <a:latin typeface="Times New Roman" panose="02020603050405020304" pitchFamily="18" charset="0"/>
                <a:cs typeface="Times New Roman" panose="02020603050405020304" pitchFamily="18" charset="0"/>
              </a:rPr>
              <a:t> IAEA technical meeting on (alpha, n) nuclear data</a:t>
            </a:r>
            <a:r>
              <a:rPr lang="en-US" altLang="zh-CN" sz="1400" dirty="0">
                <a:solidFill>
                  <a:srgbClr val="222222"/>
                </a:solidFill>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B45D77C0-C106-FD4D-A129-094E47906ACF}"/>
              </a:ext>
            </a:extLst>
          </p:cNvPr>
          <p:cNvSpPr txBox="1"/>
          <p:nvPr/>
        </p:nvSpPr>
        <p:spPr>
          <a:xfrm>
            <a:off x="865088" y="1467559"/>
            <a:ext cx="1566243" cy="523220"/>
          </a:xfrm>
          <a:prstGeom prst="rect">
            <a:avLst/>
          </a:prstGeom>
          <a:noFill/>
        </p:spPr>
        <p:txBody>
          <a:bodyPr wrap="square">
            <a:spAutoFit/>
          </a:bodyPr>
          <a:lstStyle/>
          <a:p>
            <a:r>
              <a:rPr lang="en-US" altLang="zh-CN" sz="1400" b="1" dirty="0">
                <a:solidFill>
                  <a:srgbClr val="222222"/>
                </a:solidFill>
                <a:latin typeface="Times New Roman" panose="02020603050405020304" pitchFamily="18" charset="0"/>
                <a:cs typeface="Times New Roman" panose="02020603050405020304" pitchFamily="18" charset="0"/>
              </a:rPr>
              <a:t> 18 BF</a:t>
            </a:r>
            <a:r>
              <a:rPr lang="en-US" altLang="zh-CN" sz="1400" b="1" baseline="-25000" dirty="0">
                <a:solidFill>
                  <a:srgbClr val="222222"/>
                </a:solidFill>
                <a:latin typeface="Times New Roman" panose="02020603050405020304" pitchFamily="18" charset="0"/>
                <a:cs typeface="Times New Roman" panose="02020603050405020304" pitchFamily="18" charset="0"/>
              </a:rPr>
              <a:t>3</a:t>
            </a:r>
            <a:r>
              <a:rPr lang="en-US" altLang="zh-CN" sz="1400" b="1" dirty="0">
                <a:solidFill>
                  <a:srgbClr val="222222"/>
                </a:solidFill>
                <a:latin typeface="Times New Roman" panose="02020603050405020304" pitchFamily="18" charset="0"/>
                <a:cs typeface="Times New Roman" panose="02020603050405020304" pitchFamily="18" charset="0"/>
              </a:rPr>
              <a:t> detectors</a:t>
            </a:r>
          </a:p>
          <a:p>
            <a:r>
              <a:rPr lang="en-US" altLang="zh-CN" sz="1400" b="1" dirty="0">
                <a:solidFill>
                  <a:srgbClr val="222222"/>
                </a:solidFill>
                <a:latin typeface="Times New Roman" panose="02020603050405020304" pitchFamily="18" charset="0"/>
                <a:cs typeface="Times New Roman" panose="02020603050405020304" pitchFamily="18" charset="0"/>
              </a:rPr>
              <a:t> 16 </a:t>
            </a:r>
            <a:r>
              <a:rPr lang="en-US" altLang="zh-CN" sz="1400" b="1" baseline="30000" dirty="0">
                <a:solidFill>
                  <a:srgbClr val="222222"/>
                </a:solidFill>
                <a:latin typeface="Times New Roman" panose="02020603050405020304" pitchFamily="18" charset="0"/>
                <a:cs typeface="Times New Roman" panose="02020603050405020304" pitchFamily="18" charset="0"/>
              </a:rPr>
              <a:t>3</a:t>
            </a:r>
            <a:r>
              <a:rPr lang="en-US" altLang="zh-CN" sz="1400" b="1" dirty="0">
                <a:solidFill>
                  <a:srgbClr val="222222"/>
                </a:solidFill>
                <a:latin typeface="Times New Roman" panose="02020603050405020304" pitchFamily="18" charset="0"/>
                <a:cs typeface="Times New Roman" panose="02020603050405020304" pitchFamily="18" charset="0"/>
              </a:rPr>
              <a:t>He detectors</a:t>
            </a:r>
            <a:endParaRPr lang="zh-CN" altLang="en-US" sz="1400" b="1" dirty="0">
              <a:latin typeface="Times New Roman" panose="02020603050405020304" pitchFamily="18" charset="0"/>
              <a:cs typeface="Times New Roman" panose="02020603050405020304" pitchFamily="18" charset="0"/>
            </a:endParaRPr>
          </a:p>
        </p:txBody>
      </p:sp>
      <p:sp>
        <p:nvSpPr>
          <p:cNvPr id="24" name="椭圆 23">
            <a:extLst>
              <a:ext uri="{FF2B5EF4-FFF2-40B4-BE49-F238E27FC236}">
                <a16:creationId xmlns:a16="http://schemas.microsoft.com/office/drawing/2014/main" id="{DEA44D08-669E-E640-B127-0A29263208FF}"/>
              </a:ext>
            </a:extLst>
          </p:cNvPr>
          <p:cNvSpPr/>
          <p:nvPr/>
        </p:nvSpPr>
        <p:spPr>
          <a:xfrm>
            <a:off x="759401" y="1569222"/>
            <a:ext cx="152216" cy="152216"/>
          </a:xfrm>
          <a:prstGeom prst="ellipse">
            <a:avLst/>
          </a:prstGeom>
          <a:solidFill>
            <a:srgbClr val="282E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282EF7"/>
              </a:solidFill>
              <a:highlight>
                <a:srgbClr val="FFFF00"/>
              </a:highlight>
            </a:endParaRPr>
          </a:p>
        </p:txBody>
      </p:sp>
      <p:sp>
        <p:nvSpPr>
          <p:cNvPr id="25" name="椭圆 24">
            <a:extLst>
              <a:ext uri="{FF2B5EF4-FFF2-40B4-BE49-F238E27FC236}">
                <a16:creationId xmlns:a16="http://schemas.microsoft.com/office/drawing/2014/main" id="{C79EB535-F2EE-1748-8631-0F11CC2EB133}"/>
              </a:ext>
            </a:extLst>
          </p:cNvPr>
          <p:cNvSpPr/>
          <p:nvPr/>
        </p:nvSpPr>
        <p:spPr>
          <a:xfrm>
            <a:off x="759401" y="1773695"/>
            <a:ext cx="152216" cy="152216"/>
          </a:xfrm>
          <a:prstGeom prst="ellipse">
            <a:avLst/>
          </a:prstGeom>
          <a:solidFill>
            <a:srgbClr val="00B0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solidFill>
            </a:endParaRPr>
          </a:p>
        </p:txBody>
      </p:sp>
      <p:sp>
        <p:nvSpPr>
          <p:cNvPr id="29" name="矩形 28">
            <a:extLst>
              <a:ext uri="{FF2B5EF4-FFF2-40B4-BE49-F238E27FC236}">
                <a16:creationId xmlns:a16="http://schemas.microsoft.com/office/drawing/2014/main" id="{2C968D24-1B88-5A4D-AC12-BB8DF4693AA6}"/>
              </a:ext>
            </a:extLst>
          </p:cNvPr>
          <p:cNvSpPr/>
          <p:nvPr/>
        </p:nvSpPr>
        <p:spPr>
          <a:xfrm>
            <a:off x="4494284" y="3937180"/>
            <a:ext cx="3652549" cy="99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669467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48EAF08-C9CF-4CF5-9009-C9726889E0F1}"/>
              </a:ext>
            </a:extLst>
          </p:cNvPr>
          <p:cNvSpPr>
            <a:spLocks noGrp="1"/>
          </p:cNvSpPr>
          <p:nvPr>
            <p:ph type="sldNum" sz="quarter" idx="12"/>
          </p:nvPr>
        </p:nvSpPr>
        <p:spPr/>
        <p:txBody>
          <a:bodyPr/>
          <a:lstStyle/>
          <a:p>
            <a:fld id="{8245A5F4-6044-49C1-B23B-0D7435FEC950}" type="slidenum">
              <a:rPr lang="zh-CN" altLang="en-US" smtClean="0"/>
              <a:pPr/>
              <a:t>9</a:t>
            </a:fld>
            <a:endParaRPr lang="zh-CN" altLang="en-US" dirty="0"/>
          </a:p>
        </p:txBody>
      </p:sp>
      <p:sp>
        <p:nvSpPr>
          <p:cNvPr id="3" name="标题 2">
            <a:extLst>
              <a:ext uri="{FF2B5EF4-FFF2-40B4-BE49-F238E27FC236}">
                <a16:creationId xmlns:a16="http://schemas.microsoft.com/office/drawing/2014/main" id="{1B523F09-49E8-448E-B9AD-92B62D392808}"/>
              </a:ext>
            </a:extLst>
          </p:cNvPr>
          <p:cNvSpPr>
            <a:spLocks noGrp="1"/>
          </p:cNvSpPr>
          <p:nvPr>
            <p:ph type="title"/>
          </p:nvPr>
        </p:nvSpPr>
        <p:spPr/>
        <p:txBody>
          <a:bodyPr/>
          <a:lstStyle/>
          <a:p>
            <a:r>
              <a:rPr lang="zh-CN" altLang="en-US" dirty="0"/>
              <a:t>新探测器的需求</a:t>
            </a:r>
          </a:p>
        </p:txBody>
      </p:sp>
      <p:sp>
        <p:nvSpPr>
          <p:cNvPr id="4" name="矩形 3"/>
          <p:cNvSpPr/>
          <p:nvPr/>
        </p:nvSpPr>
        <p:spPr>
          <a:xfrm>
            <a:off x="892254" y="1669528"/>
            <a:ext cx="4234151" cy="369332"/>
          </a:xfrm>
          <a:prstGeom prst="rect">
            <a:avLst/>
          </a:prstGeom>
        </p:spPr>
        <p:txBody>
          <a:bodyPr wrap="square">
            <a:spAutoFit/>
          </a:bodyPr>
          <a:lstStyle/>
          <a:p>
            <a:r>
              <a:rPr lang="en-US" altLang="zh-CN" dirty="0">
                <a:latin typeface="宋体" panose="02010600030101010101" pitchFamily="2" charset="-122"/>
                <a:ea typeface="宋体" panose="02010600030101010101" pitchFamily="2" charset="-122"/>
              </a:rPr>
              <a:t>      </a:t>
            </a:r>
            <a:endParaRPr lang="en-US" altLang="zh-CN" dirty="0"/>
          </a:p>
        </p:txBody>
      </p:sp>
      <p:sp>
        <p:nvSpPr>
          <p:cNvPr id="5" name="AutoShape 2">
            <a:extLst>
              <a:ext uri="{FF2B5EF4-FFF2-40B4-BE49-F238E27FC236}">
                <a16:creationId xmlns:a16="http://schemas.microsoft.com/office/drawing/2014/main" id="{5904C7C0-C8D7-4E47-99D1-F2517BC80BFF}"/>
              </a:ext>
            </a:extLst>
          </p:cNvPr>
          <p:cNvSpPr>
            <a:spLocks noChangeAspect="1" noChangeArrowheads="1"/>
          </p:cNvSpPr>
          <p:nvPr/>
        </p:nvSpPr>
        <p:spPr bwMode="auto">
          <a:xfrm>
            <a:off x="2220362" y="1429269"/>
            <a:ext cx="4762500" cy="3371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AutoShape 4" descr="Strategies for Developing Your Ability to Make Wise Judgments - Discernment: Sharpening Your Discernment: The Key to Wise Judgment">
            <a:extLst>
              <a:ext uri="{FF2B5EF4-FFF2-40B4-BE49-F238E27FC236}">
                <a16:creationId xmlns:a16="http://schemas.microsoft.com/office/drawing/2014/main" id="{94E435E3-85E1-4AFD-B7A8-A0CE8F65B9CE}"/>
              </a:ext>
            </a:extLst>
          </p:cNvPr>
          <p:cNvSpPr>
            <a:spLocks noChangeAspect="1" noChangeArrowheads="1"/>
          </p:cNvSpPr>
          <p:nvPr/>
        </p:nvSpPr>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8" name="图片 7">
            <a:extLst>
              <a:ext uri="{FF2B5EF4-FFF2-40B4-BE49-F238E27FC236}">
                <a16:creationId xmlns:a16="http://schemas.microsoft.com/office/drawing/2014/main" id="{6276312E-91F5-490B-A5E2-143147617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850" y="-6773"/>
            <a:ext cx="3656849" cy="882225"/>
          </a:xfrm>
          <a:prstGeom prst="rect">
            <a:avLst/>
          </a:prstGeom>
        </p:spPr>
      </p:pic>
      <p:sp>
        <p:nvSpPr>
          <p:cNvPr id="29" name="矩形 28">
            <a:extLst>
              <a:ext uri="{FF2B5EF4-FFF2-40B4-BE49-F238E27FC236}">
                <a16:creationId xmlns:a16="http://schemas.microsoft.com/office/drawing/2014/main" id="{2C968D24-1B88-5A4D-AC12-BB8DF4693AA6}"/>
              </a:ext>
            </a:extLst>
          </p:cNvPr>
          <p:cNvSpPr/>
          <p:nvPr/>
        </p:nvSpPr>
        <p:spPr>
          <a:xfrm>
            <a:off x="4494284" y="3937180"/>
            <a:ext cx="3652549" cy="99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a:extLst>
              <a:ext uri="{FF2B5EF4-FFF2-40B4-BE49-F238E27FC236}">
                <a16:creationId xmlns:a16="http://schemas.microsoft.com/office/drawing/2014/main" id="{B334A9FA-C700-904D-AA47-183935F01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5" y="1002037"/>
            <a:ext cx="8982180" cy="4698371"/>
          </a:xfrm>
          <a:prstGeom prst="rect">
            <a:avLst/>
          </a:prstGeom>
        </p:spPr>
      </p:pic>
      <p:sp>
        <p:nvSpPr>
          <p:cNvPr id="26" name="文本框 25">
            <a:extLst>
              <a:ext uri="{FF2B5EF4-FFF2-40B4-BE49-F238E27FC236}">
                <a16:creationId xmlns:a16="http://schemas.microsoft.com/office/drawing/2014/main" id="{41ED0084-2E67-1844-B689-5ED77C2977C1}"/>
              </a:ext>
            </a:extLst>
          </p:cNvPr>
          <p:cNvSpPr txBox="1"/>
          <p:nvPr/>
        </p:nvSpPr>
        <p:spPr>
          <a:xfrm>
            <a:off x="4349257" y="5637397"/>
            <a:ext cx="4239574" cy="276999"/>
          </a:xfrm>
          <a:prstGeom prst="rect">
            <a:avLst/>
          </a:prstGeom>
          <a:noFill/>
        </p:spPr>
        <p:txBody>
          <a:bodyPr wrap="square">
            <a:spAutoFit/>
          </a:bodyPr>
          <a:lstStyle/>
          <a:p>
            <a:r>
              <a:rPr lang="en-US" altLang="zh-CN" sz="1200" b="0" i="0" dirty="0">
                <a:effectLst/>
                <a:latin typeface="Times New Roman" panose="02020603050405020304" pitchFamily="18" charset="0"/>
                <a:cs typeface="Times New Roman" panose="02020603050405020304" pitchFamily="18" charset="0"/>
              </a:rPr>
              <a:t>[Mark Gilbert, IAEA technical meeting on (alpha,</a:t>
            </a:r>
            <a:r>
              <a:rPr lang="zh-CN" altLang="en-US" sz="1200" b="0" i="0" dirty="0">
                <a:effectLst/>
                <a:latin typeface="Times New Roman" panose="02020603050405020304" pitchFamily="18" charset="0"/>
                <a:cs typeface="Times New Roman" panose="02020603050405020304" pitchFamily="18" charset="0"/>
              </a:rPr>
              <a:t> </a:t>
            </a:r>
            <a:r>
              <a:rPr lang="en-US" altLang="zh-CN" sz="1200" b="0" i="0" dirty="0">
                <a:effectLst/>
                <a:latin typeface="Times New Roman" panose="02020603050405020304" pitchFamily="18" charset="0"/>
                <a:cs typeface="Times New Roman" panose="02020603050405020304" pitchFamily="18" charset="0"/>
              </a:rPr>
              <a:t>n) nuclear data]</a:t>
            </a:r>
            <a:r>
              <a:rPr lang="en-US" altLang="zh-CN" sz="1200" dirty="0">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50942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headEnd type="triangle" w="sm" len="med"/>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5394</TotalTime>
  <Words>2080</Words>
  <Application>Microsoft Macintosh PowerPoint</Application>
  <PresentationFormat>全屏显示(4:3)</PresentationFormat>
  <Paragraphs>289</Paragraphs>
  <Slides>27</Slides>
  <Notes>13</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27</vt:i4>
      </vt:variant>
    </vt:vector>
  </HeadingPairs>
  <TitlesOfParts>
    <vt:vector size="44" baseType="lpstr">
      <vt:lpstr>等线</vt:lpstr>
      <vt:lpstr>等线 Light</vt:lpstr>
      <vt:lpstr>黑体</vt:lpstr>
      <vt:lpstr>华文行楷</vt:lpstr>
      <vt:lpstr>宋体</vt:lpstr>
      <vt:lpstr>微软雅黑</vt:lpstr>
      <vt:lpstr>Arial</vt:lpstr>
      <vt:lpstr>Calibri</vt:lpstr>
      <vt:lpstr>Calibri Light</vt:lpstr>
      <vt:lpstr>Cambria Math</vt:lpstr>
      <vt:lpstr>Consolas</vt:lpstr>
      <vt:lpstr>Times</vt:lpstr>
      <vt:lpstr>Times New Roman</vt:lpstr>
      <vt:lpstr>Wingdings</vt:lpstr>
      <vt:lpstr>Wingdings 2</vt:lpstr>
      <vt:lpstr>Office 主题</vt:lpstr>
      <vt:lpstr>Office 主题​​</vt:lpstr>
      <vt:lpstr>PowerPoint 演示文稿</vt:lpstr>
      <vt:lpstr>研究背景</vt:lpstr>
      <vt:lpstr>(alpha, n)截面的测量现状</vt:lpstr>
      <vt:lpstr>(alpha, n)截面的直接测量方法</vt:lpstr>
      <vt:lpstr>“聚乙烯+ 3He”探测器的特点</vt:lpstr>
      <vt:lpstr>“聚乙烯+ 3He”探测器的应用</vt:lpstr>
      <vt:lpstr>探测器性能的现状</vt:lpstr>
      <vt:lpstr>HeBGB探测器</vt:lpstr>
      <vt:lpstr>新探测器的需求</vt:lpstr>
      <vt:lpstr>新探测器设计的灵感</vt:lpstr>
      <vt:lpstr>筛选最佳构型</vt:lpstr>
      <vt:lpstr>探测效率@〖D_2 O〗_th=70 cm</vt:lpstr>
      <vt:lpstr>探测效率@0.8 cm Be+70 cm D2O</vt:lpstr>
      <vt:lpstr>探测效率@6 cm 11B+0.8 cm Be+70 cm D2O</vt:lpstr>
      <vt:lpstr>探测效率的角度依赖</vt:lpstr>
      <vt:lpstr>探测器性能的对比</vt:lpstr>
      <vt:lpstr>探测器的改进1-(_^11)B→(_^nat)Cu</vt:lpstr>
      <vt:lpstr>探测器的改进2-(_^11)B→(_^nat)Cu+D2O→C</vt:lpstr>
      <vt:lpstr>不同构型探测器的性能对比</vt:lpstr>
      <vt:lpstr>总结</vt:lpstr>
      <vt:lpstr>PowerPoint 演示文稿</vt:lpstr>
      <vt:lpstr>兴趣的(alpha,n)反应</vt:lpstr>
      <vt:lpstr>Simulation test by MCNPx</vt:lpstr>
      <vt:lpstr>Neutron energy spectrum</vt:lpstr>
      <vt:lpstr>New gaseous detector for n2EDM</vt:lpstr>
      <vt:lpstr>(alpha,n)@KamLAND</vt:lpstr>
      <vt:lpstr>探测效率vs中子慢化时间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yebing</dc:creator>
  <cp:lastModifiedBy>Microsoft Office User</cp:lastModifiedBy>
  <cp:revision>375</cp:revision>
  <dcterms:created xsi:type="dcterms:W3CDTF">2022-02-18T02:38:35Z</dcterms:created>
  <dcterms:modified xsi:type="dcterms:W3CDTF">2024-05-07T16:23:51Z</dcterms:modified>
</cp:coreProperties>
</file>