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9" r:id="rId5"/>
    <p:sldId id="280" r:id="rId6"/>
    <p:sldId id="281" r:id="rId7"/>
    <p:sldId id="282" r:id="rId8"/>
    <p:sldId id="284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C08D9-0C15-471D-90AB-7E99A28D15A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30C9C-3BCC-4608-943C-920CD85BAF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59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BD68-CE05-48DA-B86A-826153A402B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22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A2DA37-9DFA-4249-9290-1A9646C27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48C9992-BF2A-4A3F-9FA8-1ADF6BFD8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7D3D36-4E6F-4111-AC67-7B960596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61F444-D2E1-4F0C-B77A-FE20D1D1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67F67E-1970-431D-8083-7C9A5C9A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60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F6D16F-C795-4F9C-BE19-243EC4F3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5E5651-1CAC-432D-88BA-3536C6E07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D063B-6F8B-448B-A86F-DF3C3678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6F7E50-774B-4158-B76D-133E7F46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7EDCF1-D208-4215-A64E-0ED57A34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92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617080-5914-4CCA-AC3C-0B34496FBD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1D883AB-A405-410C-82EE-3C24C2AC7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4946E1-EA2C-4221-A74C-C199461E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0CFF69-46F2-4073-828C-EF3E6005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364217-B6CE-4C19-A385-772885FB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52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6E93F3-97A7-4A41-A172-BD8F4102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C270D5-1B5C-45F5-8AD9-21226890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B873E5-5E96-4FB6-B880-C8ECDC7B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44A0E6-542C-4DB7-8510-ECF5E1DA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D38047-0135-4F20-B472-089DDADD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850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12E039-4866-453B-B1B4-34E8F75D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CB04A75-A1A1-466A-9F13-6BC056BC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BD828A-7C07-4270-B523-C0C22ED24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7103A1-43D9-476B-82E8-28208188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3C1D20-9FFB-4C2B-BC81-03DFE861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4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F9F45-E8C1-4FCB-8095-8FFA6068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9D4556-7889-4F96-8DCF-FB7F53455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337B7D-45AB-4B01-949E-964155B03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F6EE8B-5EB5-4C4A-AEAC-7B9E4687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7EEA5D-E0AE-4EDB-9E21-17A0B84C6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5EC7EF-D072-462D-A0B9-DE0A0EE2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70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2A891-D66D-4A55-8AF7-FC2A026F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19E2DB-B2C0-4CF1-90B5-4E4F793E7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5A4B3A-889A-4693-A6DB-07A2817EE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991C5F-9575-4117-B47C-BE125F89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C90EC0-69CE-4D04-BA8B-9CE7937A7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DC9841-BC80-4548-9566-E2DE7B827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9029F36-34A7-4C9D-B912-E40B9C9F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2935DA-6AC3-413A-A8C6-6352F01E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33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91C8E-95A8-437D-B321-7ECCC97D9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C01A94-D0C8-4274-A384-056D0BB0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A64EF4-FC5F-444F-A455-D69B6D0A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202576-411F-4204-B109-EF4C35FF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12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50D0E2-C63C-4035-9ACA-7214AE88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218CFD-07C0-4F0D-B935-54AEB371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030C60-BF74-4BE0-8D4D-021C8982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610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B2D2D-1E36-4552-AC0E-FF75E75B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8A0361-9091-4A0E-ACEE-43433A7C0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7AC94C-1056-498E-8DD8-A6EF1E81F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D2FD3A-684F-43A7-B4D7-466C5294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86F5A4-9232-40CD-B774-0C33E60CE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3DE061-B0B3-46C9-B56F-78381E83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01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297194-D7FD-4FE4-B9C0-22CF8760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5FEB713-390F-49B9-ACBC-5CF69DAF1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CF0EAD-B9ED-4A46-9003-20017582F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828D5B-6F89-444B-8907-EA563514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70720B-4B94-44C5-ADA2-C6009860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369FAD-E55E-49B1-BE8E-2EEF36BCD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79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ED74A4-3959-4ADB-AB90-F963441A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E9D6F4-1ADD-4D89-AD70-40691B2BF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6D2166-8373-4111-AF4F-EC2F18656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7557-96CF-4BF1-81F1-2CC2667600CC}" type="datetimeFigureOut">
              <a:rPr lang="zh-CN" altLang="en-US" smtClean="0"/>
              <a:t>2024-5-9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700B5A-4023-420A-AF9E-0753BD7F3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6153A0-5C6E-4D1A-9E73-F85D5FBFC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57207-080F-4D33-B88E-CB761DAA6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39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521AA13-C359-4E0F-B5E7-A5ED15345581}"/>
              </a:ext>
            </a:extLst>
          </p:cNvPr>
          <p:cNvSpPr txBox="1"/>
          <p:nvPr/>
        </p:nvSpPr>
        <p:spPr>
          <a:xfrm>
            <a:off x="1588418" y="1211765"/>
            <a:ext cx="88046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江门中微子实验低氡超纯水研制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CD36F8-9D35-4774-9B91-83BC8C3FB1AB}"/>
              </a:ext>
            </a:extLst>
          </p:cNvPr>
          <p:cNvSpPr txBox="1"/>
          <p:nvPr/>
        </p:nvSpPr>
        <p:spPr>
          <a:xfrm>
            <a:off x="1963917" y="2466150"/>
            <a:ext cx="78870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郭聪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中国科学院高能物理研究所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EB220B-59B1-4214-93C9-563F4C1CA07E}"/>
              </a:ext>
            </a:extLst>
          </p:cNvPr>
          <p:cNvSpPr txBox="1"/>
          <p:nvPr/>
        </p:nvSpPr>
        <p:spPr>
          <a:xfrm>
            <a:off x="2860249" y="3735923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2024-05-09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C637A5A-E167-4FB4-BB10-A6D73A8F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32" y="4532876"/>
            <a:ext cx="1471805" cy="119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关于印发《高能所“标识”“标准字”的使用规定》的通知">
            <a:extLst>
              <a:ext uri="{FF2B5EF4-FFF2-40B4-BE49-F238E27FC236}">
                <a16:creationId xmlns:a16="http://schemas.microsoft.com/office/drawing/2014/main" id="{3CC353F0-FFF9-4FB4-BA3E-83ED34D2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22" y="4618179"/>
            <a:ext cx="1471805" cy="110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5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B1B0CD6-6AB2-4CB4-B67A-563D394B9456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低氡超纯水研究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484B5A3-7E5B-4E71-AF21-FD999ED73EC8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A0BBC4F-3F89-4C83-8BA3-1FA5B7198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500" y="1436965"/>
            <a:ext cx="7263481" cy="3690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9C3E76C-6C8E-4FAB-AE5A-C85AC880F663}"/>
              </a:ext>
            </a:extLst>
          </p:cNvPr>
          <p:cNvSpPr txBox="1"/>
          <p:nvPr/>
        </p:nvSpPr>
        <p:spPr>
          <a:xfrm>
            <a:off x="721359" y="5370271"/>
            <a:ext cx="10109200" cy="117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预研工作依托江门中微子实验模型探测器水系统开展，主要除氡装置为脱气膜；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50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41A799-BEA6-4E23-B9BD-A07E3D538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4" y="1483359"/>
            <a:ext cx="10773751" cy="481139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9A6E1E3-596B-466E-AAB4-074871A6FB66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低氡超纯水研究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F8295DF-E50C-42BD-A82E-577DC0FF9597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90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0A6CB0C-DB3C-4C64-B7F7-1DC2AC91B6AD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低氡超纯水研究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565EE8-2916-4A6E-A582-01EE57A5735D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D0D9F9E-4422-41CA-9BC5-ABF7F246ECDA}"/>
              </a:ext>
            </a:extLst>
          </p:cNvPr>
          <p:cNvGrpSpPr/>
          <p:nvPr/>
        </p:nvGrpSpPr>
        <p:grpSpPr>
          <a:xfrm>
            <a:off x="369046" y="1667859"/>
            <a:ext cx="5238945" cy="4439760"/>
            <a:chOff x="426564" y="1924883"/>
            <a:chExt cx="4527517" cy="377976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6535BEF-CE96-47CC-81EB-A3A391F3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6564" y="1924883"/>
              <a:ext cx="4527517" cy="3779769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/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A76B6CB-C44A-49E9-A5FC-2BC633B56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564" y="3086735"/>
              <a:ext cx="1367946" cy="192405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87D06B4-A88A-4E61-AA1B-D06E03940DC2}"/>
              </a:ext>
            </a:extLst>
          </p:cNvPr>
          <p:cNvGrpSpPr/>
          <p:nvPr/>
        </p:nvGrpSpPr>
        <p:grpSpPr>
          <a:xfrm>
            <a:off x="5730711" y="1219780"/>
            <a:ext cx="5723642" cy="1812804"/>
            <a:chOff x="6096000" y="2100115"/>
            <a:chExt cx="5029201" cy="1812804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F51BABC-7C69-44DF-8AE4-6D889E99469D}"/>
                </a:ext>
              </a:extLst>
            </p:cNvPr>
            <p:cNvSpPr txBox="1"/>
            <p:nvPr/>
          </p:nvSpPr>
          <p:spPr>
            <a:xfrm>
              <a:off x="6096000" y="2100115"/>
              <a:ext cx="5029201" cy="18128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平衡状态水</a:t>
              </a:r>
              <a:r>
                <a:rPr lang="en-US" altLang="zh-CN" sz="2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/</a:t>
              </a:r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气氡含量之比：</a:t>
              </a:r>
              <a:endPara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marL="457200" indent="-457200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endPara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lvl="1">
                <a:lnSpc>
                  <a:spcPct val="130000"/>
                </a:lnSpc>
              </a:pPr>
              <a:endParaRPr lang="en-US" altLang="zh-CN" sz="4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lvl="1">
                <a:lnSpc>
                  <a:spcPct val="130000"/>
                </a:lnSpc>
              </a:pPr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其中</a:t>
              </a:r>
              <a:r>
                <a:rPr lang="en-US" altLang="zh-CN" sz="24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T</a:t>
              </a:r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为温度，单位是</a:t>
              </a:r>
              <a:r>
                <a:rPr lang="zh-CN" altLang="en-US" sz="24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℃</a:t>
              </a:r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；</a:t>
              </a:r>
              <a:endPara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9836653-21B7-4E51-8DAB-35C5BDC69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76693" y="2813092"/>
              <a:ext cx="3667815" cy="593323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B31D27B-DE44-47F4-93A4-B7B7F4D31326}"/>
              </a:ext>
            </a:extLst>
          </p:cNvPr>
          <p:cNvGrpSpPr/>
          <p:nvPr/>
        </p:nvGrpSpPr>
        <p:grpSpPr>
          <a:xfrm>
            <a:off x="5806011" y="3239057"/>
            <a:ext cx="4873657" cy="3415950"/>
            <a:chOff x="5759663" y="3278768"/>
            <a:chExt cx="4873657" cy="341595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7BB9FB1-1359-4935-820C-6932D4FC4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9663" y="3278768"/>
              <a:ext cx="4873657" cy="3170728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B83EF2E-1868-40C8-BDDE-824671627C36}"/>
                </a:ext>
              </a:extLst>
            </p:cNvPr>
            <p:cNvSpPr txBox="1"/>
            <p:nvPr/>
          </p:nvSpPr>
          <p:spPr>
            <a:xfrm>
              <a:off x="6344239" y="6325386"/>
              <a:ext cx="4025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循环模式下探测器内计数率变化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687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1AF8DB7-96D1-4CBA-B901-9281CAF9175B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低氡超纯水研究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CD5F84-4C9D-4E2E-84E7-DBAA633B9F61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9035D8-50B6-488F-BD49-0585D505A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4" y="1252126"/>
            <a:ext cx="4429759" cy="36014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26190C9-CAFD-4728-9C29-DCBEAAC6C25B}"/>
              </a:ext>
            </a:extLst>
          </p:cNvPr>
          <p:cNvSpPr txBox="1"/>
          <p:nvPr/>
        </p:nvSpPr>
        <p:spPr>
          <a:xfrm>
            <a:off x="436880" y="4939422"/>
            <a:ext cx="11318240" cy="173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气体氡浓度测量：以静电收集为基本原理；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氡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en-US" altLang="zh-CN" sz="2800" baseline="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222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Rn)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子体为带正电粒子，通过外加电场将子体收集到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Si-PIN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表面，进而探测子体衰变产生的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alpha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251CE1E-3D75-4578-AE75-A81160BD1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600" y="1745858"/>
            <a:ext cx="4648120" cy="309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8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0E6EC00-A366-480A-AD9C-49BCEE91C303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低氡超纯水研究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FD86E55-DED4-43DB-B8AF-F97C1F8299EB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436AA5-4E22-41AC-A90D-CFB199CC4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4" y="1519444"/>
            <a:ext cx="6160512" cy="452575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E0E7367-2D70-49BE-9E3C-7D45AF237C7D}"/>
              </a:ext>
            </a:extLst>
          </p:cNvPr>
          <p:cNvSpPr txBox="1"/>
          <p:nvPr/>
        </p:nvSpPr>
        <p:spPr>
          <a:xfrm>
            <a:off x="6989476" y="1940030"/>
            <a:ext cx="5029201" cy="3413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半自动水中氡浓度测量系统：使用气动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VCR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阀门与电磁阀，通过</a:t>
            </a:r>
            <a:r>
              <a:rPr lang="en-US" altLang="zh-CN" sz="2800" dirty="0" err="1">
                <a:latin typeface="华文新魏" panose="02010800040101010101" pitchFamily="2" charset="-122"/>
                <a:ea typeface="华文新魏" panose="02010800040101010101" pitchFamily="2" charset="-122"/>
              </a:rPr>
              <a:t>labview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软件可以远程控制；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该系统对水中氡浓度测量灵敏度为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1mBq/m</a:t>
            </a:r>
            <a:r>
              <a:rPr lang="en-US" altLang="zh-CN" sz="2800" baseline="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788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FB2D97-8208-4567-967A-341AF616B45C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低氡超纯水研究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9C288F-90EC-416D-8C19-210D8DAD6F81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DC7A77B-339A-4E78-BFFB-9B4474C00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5" y="1345306"/>
            <a:ext cx="4442586" cy="2252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65349CD-E7C5-441A-A9F6-0CE13C5E9FA5}"/>
              </a:ext>
            </a:extLst>
          </p:cNvPr>
          <p:cNvSpPr txBox="1"/>
          <p:nvPr/>
        </p:nvSpPr>
        <p:spPr>
          <a:xfrm>
            <a:off x="5746161" y="1345306"/>
            <a:ext cx="6258716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脱气膜是超纯水系统中脱气的常用设备，主要用于脱除水中的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O</a:t>
            </a:r>
            <a:r>
              <a:rPr lang="en-US" altLang="zh-CN" sz="2400" baseline="-250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CO</a:t>
            </a:r>
            <a:r>
              <a:rPr lang="en-US" altLang="zh-CN" sz="2400" baseline="-250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等，可将水中气体降低至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ppb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量级；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脱气膜可以用于水中氡气的脱除；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脱气膜串联使用以提高脱气效率，然而后级脱气膜因为水中气体含量降低会导致效率的下降；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向水中加载低氡气体可以提高脱氡效率；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E5B2D75-10E1-489D-8758-DDE2C6864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298" y="3768623"/>
            <a:ext cx="2680220" cy="29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69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E19F83C-E1B8-444A-B5F5-5A575B7522F4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低氡超纯水研究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74C7FAB-1CBD-4C1D-B150-221DE8C9F99A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43869D-1DBE-4862-B05F-5D1BE15E8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32" y="1268024"/>
            <a:ext cx="3955953" cy="26572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8FB6E4E-5849-4392-A669-65FBE3E815FA}"/>
              </a:ext>
            </a:extLst>
          </p:cNvPr>
          <p:cNvSpPr txBox="1"/>
          <p:nvPr/>
        </p:nvSpPr>
        <p:spPr>
          <a:xfrm>
            <a:off x="6310805" y="1484970"/>
            <a:ext cx="5608320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向水中加入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CO</a:t>
            </a:r>
            <a:r>
              <a:rPr lang="en-US" altLang="zh-CN" sz="2000" baseline="-250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进行原理性验证；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引入微气泡发生器进行气体加载，大幅提高水中气体含量，从而显著提高脱气膜脱氡效率；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59CC5DC-B9E9-4CAE-9239-38FD5AA92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29" y="1767637"/>
            <a:ext cx="2465888" cy="18494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4455D88-00F0-4DDC-9352-D530A7CCE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66" y="4212854"/>
            <a:ext cx="4723120" cy="2399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表格 6">
            <a:extLst>
              <a:ext uri="{FF2B5EF4-FFF2-40B4-BE49-F238E27FC236}">
                <a16:creationId xmlns:a16="http://schemas.microsoft.com/office/drawing/2014/main" id="{A375D4A4-A99D-4F9C-895A-7524F8596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62561"/>
              </p:ext>
            </p:extLst>
          </p:nvPr>
        </p:nvGraphicFramePr>
        <p:xfrm>
          <a:off x="6191085" y="4212854"/>
          <a:ext cx="5847760" cy="2304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4">
                  <a:extLst>
                    <a:ext uri="{9D8B030D-6E8A-4147-A177-3AD203B41FA5}">
                      <a16:colId xmlns:a16="http://schemas.microsoft.com/office/drawing/2014/main" val="1922298578"/>
                    </a:ext>
                  </a:extLst>
                </a:gridCol>
                <a:gridCol w="848413">
                  <a:extLst>
                    <a:ext uri="{9D8B030D-6E8A-4147-A177-3AD203B41FA5}">
                      <a16:colId xmlns:a16="http://schemas.microsoft.com/office/drawing/2014/main" val="2761092802"/>
                    </a:ext>
                  </a:extLst>
                </a:gridCol>
                <a:gridCol w="857839">
                  <a:extLst>
                    <a:ext uri="{9D8B030D-6E8A-4147-A177-3AD203B41FA5}">
                      <a16:colId xmlns:a16="http://schemas.microsoft.com/office/drawing/2014/main" val="206543533"/>
                    </a:ext>
                  </a:extLst>
                </a:gridCol>
                <a:gridCol w="876693">
                  <a:extLst>
                    <a:ext uri="{9D8B030D-6E8A-4147-A177-3AD203B41FA5}">
                      <a16:colId xmlns:a16="http://schemas.microsoft.com/office/drawing/2014/main" val="2572798686"/>
                    </a:ext>
                  </a:extLst>
                </a:gridCol>
                <a:gridCol w="904973">
                  <a:extLst>
                    <a:ext uri="{9D8B030D-6E8A-4147-A177-3AD203B41FA5}">
                      <a16:colId xmlns:a16="http://schemas.microsoft.com/office/drawing/2014/main" val="1578409731"/>
                    </a:ext>
                  </a:extLst>
                </a:gridCol>
                <a:gridCol w="1487948">
                  <a:extLst>
                    <a:ext uri="{9D8B030D-6E8A-4147-A177-3AD203B41FA5}">
                      <a16:colId xmlns:a16="http://schemas.microsoft.com/office/drawing/2014/main" val="3139261714"/>
                    </a:ext>
                  </a:extLst>
                </a:gridCol>
              </a:tblGrid>
              <a:tr h="3520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脱气膜</a:t>
                      </a:r>
                      <a:r>
                        <a:rPr lang="en-US" altLang="zh-CN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脱气膜</a:t>
                      </a:r>
                      <a:r>
                        <a:rPr lang="en-US" altLang="zh-CN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脱气膜</a:t>
                      </a:r>
                      <a:r>
                        <a:rPr lang="en-US" altLang="zh-CN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微气泡</a:t>
                      </a:r>
                      <a:r>
                        <a:rPr lang="en-US" altLang="zh-CN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微气泡</a:t>
                      </a:r>
                      <a:r>
                        <a:rPr lang="en-US" altLang="zh-CN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效率</a:t>
                      </a:r>
                      <a:r>
                        <a:rPr lang="en-US" altLang="zh-CN" sz="16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/%</a:t>
                      </a:r>
                      <a:endParaRPr lang="zh-CN" altLang="en-US" sz="16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9873264"/>
                  </a:ext>
                </a:extLst>
              </a:tr>
              <a:tr h="627749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50.9±4.8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189250"/>
                  </a:ext>
                </a:extLst>
              </a:tr>
              <a:tr h="358714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68.1±3.3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750749"/>
                  </a:ext>
                </a:extLst>
              </a:tr>
              <a:tr h="358714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94.99±0.62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125933"/>
                  </a:ext>
                </a:extLst>
              </a:tr>
              <a:tr h="358714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98.83±0.27</a:t>
                      </a:r>
                      <a:endParaRPr lang="zh-CN" altLang="en-US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533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40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AB83AD3-D166-435D-85EE-3DD55C69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49" y="1685517"/>
            <a:ext cx="4638017" cy="268075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4A90E6-02E6-453B-966A-AAC5A84325CE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低氡超纯水研究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82EE528-BAC4-4EB5-A430-CBC6674B2E1E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80342286-B286-455C-B816-E763ECE59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26452"/>
              </p:ext>
            </p:extLst>
          </p:nvPr>
        </p:nvGraphicFramePr>
        <p:xfrm>
          <a:off x="5222447" y="1291057"/>
          <a:ext cx="6749592" cy="3186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003">
                  <a:extLst>
                    <a:ext uri="{9D8B030D-6E8A-4147-A177-3AD203B41FA5}">
                      <a16:colId xmlns:a16="http://schemas.microsoft.com/office/drawing/2014/main" val="4014038092"/>
                    </a:ext>
                  </a:extLst>
                </a:gridCol>
                <a:gridCol w="2301725">
                  <a:extLst>
                    <a:ext uri="{9D8B030D-6E8A-4147-A177-3AD203B41FA5}">
                      <a16:colId xmlns:a16="http://schemas.microsoft.com/office/drawing/2014/main" val="3890626066"/>
                    </a:ext>
                  </a:extLst>
                </a:gridCol>
                <a:gridCol w="2274040">
                  <a:extLst>
                    <a:ext uri="{9D8B030D-6E8A-4147-A177-3AD203B41FA5}">
                      <a16:colId xmlns:a16="http://schemas.microsoft.com/office/drawing/2014/main" val="3554666332"/>
                    </a:ext>
                  </a:extLst>
                </a:gridCol>
                <a:gridCol w="1696824">
                  <a:extLst>
                    <a:ext uri="{9D8B030D-6E8A-4147-A177-3AD203B41FA5}">
                      <a16:colId xmlns:a16="http://schemas.microsoft.com/office/drawing/2014/main" val="3116585291"/>
                    </a:ext>
                  </a:extLst>
                </a:gridCol>
              </a:tblGrid>
              <a:tr h="626557">
                <a:tc>
                  <a:txBody>
                    <a:bodyPr/>
                    <a:lstStyle/>
                    <a:p>
                      <a:endParaRPr lang="zh-CN" altLang="en-US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原水氡浓度</a:t>
                      </a:r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</a:t>
                      </a:r>
                      <a:r>
                        <a:rPr lang="en-US" altLang="zh-CN" dirty="0" err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mBq</a:t>
                      </a:r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/m</a:t>
                      </a:r>
                      <a:r>
                        <a:rPr lang="en-US" altLang="zh-CN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产水氡浓度</a:t>
                      </a:r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(</a:t>
                      </a:r>
                      <a:r>
                        <a:rPr lang="en-US" altLang="zh-CN" dirty="0" err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mBq</a:t>
                      </a:r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/m</a:t>
                      </a:r>
                      <a:r>
                        <a:rPr lang="en-US" altLang="zh-CN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)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效率</a:t>
                      </a:r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/%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752032"/>
                  </a:ext>
                </a:extLst>
              </a:tr>
              <a:tr h="358033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9126 ± 595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157 ± 24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98.28 ± 0.29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682913"/>
                  </a:ext>
                </a:extLst>
              </a:tr>
              <a:tr h="358033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4578 ± 298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76.0 ± 8.6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98.34 ± 0.22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917422"/>
                  </a:ext>
                </a:extLst>
              </a:tr>
              <a:tr h="358033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1329 ± 91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25.2 ± 4.8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98.10 ± 0.38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604111"/>
                  </a:ext>
                </a:extLst>
              </a:tr>
              <a:tr h="358033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969 ± 75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11.3 ± 2.5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98.83 ±0.27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820849"/>
                  </a:ext>
                </a:extLst>
              </a:tr>
              <a:tr h="358033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665 ± 53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8.1 ± 2.3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98.78 ± 0.35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190859"/>
                  </a:ext>
                </a:extLst>
              </a:tr>
              <a:tr h="358033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560 ± 45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10.5 ± 2.6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98.12 ± 0.49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025438"/>
                  </a:ext>
                </a:extLst>
              </a:tr>
              <a:tr h="358033"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338 ± 25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3.6 ± 2.3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98.93 ± 0.69</a:t>
                      </a:r>
                      <a:endParaRPr lang="zh-CN" altLang="en-US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132488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20C71314-E9C2-42E9-9D4F-30627C88A77C}"/>
              </a:ext>
            </a:extLst>
          </p:cNvPr>
          <p:cNvSpPr txBox="1"/>
          <p:nvPr/>
        </p:nvSpPr>
        <p:spPr>
          <a:xfrm>
            <a:off x="689885" y="4700552"/>
            <a:ext cx="10812229" cy="173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系统除氡效率与微气泡装置的气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-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液流速比相关，最大可达到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98%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系统单次除氡效率与水中氡浓度无关；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多次循环，该系统可将水中的氡浓度降低至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~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0.66mBq/m</a:t>
            </a:r>
            <a:r>
              <a:rPr lang="en-US" altLang="zh-CN" sz="2400" baseline="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192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AB3AE64-C9B8-4D07-829D-B47FB906B62B}"/>
              </a:ext>
            </a:extLst>
          </p:cNvPr>
          <p:cNvSpPr txBox="1"/>
          <p:nvPr/>
        </p:nvSpPr>
        <p:spPr>
          <a:xfrm>
            <a:off x="473698" y="159986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总结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A87768A-15EB-4C52-A277-69FDD7CA0359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1DABF2-D3D1-43ED-B692-C4BA36C5FB96}"/>
              </a:ext>
            </a:extLst>
          </p:cNvPr>
          <p:cNvSpPr txBox="1"/>
          <p:nvPr/>
        </p:nvSpPr>
        <p:spPr>
          <a:xfrm>
            <a:off x="668596" y="1352992"/>
            <a:ext cx="10854807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江门中微子实验以测定中微子质量顺序为主要物理目标，并可精确测量中微子振荡参数；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实验预期事例数很低，对探测器本底要求很高，其中用于反符合探测器的超纯水中氡含量需降低至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10mBq/m</a:t>
            </a:r>
            <a:r>
              <a:rPr lang="en-US" altLang="zh-CN" sz="2400" baseline="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，用于液闪灌装的超纯水氡含量需降低至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5mBq/m</a:t>
            </a:r>
            <a:r>
              <a:rPr lang="en-US" altLang="zh-CN" sz="2400" baseline="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依托于江门中微子模型探测器水系统开展低氡超纯水研究工作，提出加气脱氡的实验思路，引入微气泡装置进行气体加载，将系统单次脱氡效率提高至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~99%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模型探测器多次循环脱氡可将水中氡含量降低至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1mBq/m</a:t>
            </a:r>
            <a:r>
              <a:rPr lang="en-US" altLang="zh-CN" sz="2400" baseline="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以下。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937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4EE11B4-B59C-4DAA-86AB-DC60468B1DAE}"/>
              </a:ext>
            </a:extLst>
          </p:cNvPr>
          <p:cNvSpPr txBox="1"/>
          <p:nvPr/>
        </p:nvSpPr>
        <p:spPr>
          <a:xfrm>
            <a:off x="457202" y="306214"/>
            <a:ext cx="88046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主要内容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B35E36-AD64-4A39-B569-554AF66D0503}"/>
              </a:ext>
            </a:extLst>
          </p:cNvPr>
          <p:cNvSpPr/>
          <p:nvPr/>
        </p:nvSpPr>
        <p:spPr>
          <a:xfrm>
            <a:off x="0" y="1137211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FE9C7B-A07D-4B30-BD7F-5093F25A2D38}"/>
              </a:ext>
            </a:extLst>
          </p:cNvPr>
          <p:cNvSpPr txBox="1"/>
          <p:nvPr/>
        </p:nvSpPr>
        <p:spPr>
          <a:xfrm>
            <a:off x="674019" y="1635393"/>
            <a:ext cx="880463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江门中微子实验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百吨级水系统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低氡超纯水研究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21255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3241AE5-2C9E-4692-BE56-1ED968EBE99A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江门中微子实验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DB0B74-8A6B-41E0-BB60-7A40B43067B5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3762D58-1AFE-4C1D-805A-6675EC5F9C9C}"/>
              </a:ext>
            </a:extLst>
          </p:cNvPr>
          <p:cNvGrpSpPr/>
          <p:nvPr/>
        </p:nvGrpSpPr>
        <p:grpSpPr>
          <a:xfrm>
            <a:off x="6096000" y="2302862"/>
            <a:ext cx="6007282" cy="3267509"/>
            <a:chOff x="5173165" y="1403973"/>
            <a:chExt cx="6342319" cy="3221497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FA13CAB5-BFBA-4AAC-8F1D-F71795E1EEFE}"/>
                </a:ext>
              </a:extLst>
            </p:cNvPr>
            <p:cNvGrpSpPr/>
            <p:nvPr/>
          </p:nvGrpSpPr>
          <p:grpSpPr>
            <a:xfrm>
              <a:off x="5173165" y="1403973"/>
              <a:ext cx="6339656" cy="3210888"/>
              <a:chOff x="5173166" y="1414583"/>
              <a:chExt cx="6339656" cy="3210888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9F8922B-D9AB-412D-AFC8-401B6F26B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3166" y="1414583"/>
                <a:ext cx="6339656" cy="321088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cxnSp>
            <p:nvCxnSpPr>
              <p:cNvPr id="14" name="直接箭头连接符 13">
                <a:extLst>
                  <a:ext uri="{FF2B5EF4-FFF2-40B4-BE49-F238E27FC236}">
                    <a16:creationId xmlns:a16="http://schemas.microsoft.com/office/drawing/2014/main" id="{63B95149-2CBB-4F67-9E10-B3C2254EC879}"/>
                  </a:ext>
                </a:extLst>
              </p:cNvPr>
              <p:cNvCxnSpPr/>
              <p:nvPr/>
            </p:nvCxnSpPr>
            <p:spPr>
              <a:xfrm flipH="1">
                <a:off x="6244936" y="2753591"/>
                <a:ext cx="2514601" cy="1004522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39BF2A7-F2FC-440E-AD0D-0C69CF9EDA0B}"/>
                  </a:ext>
                </a:extLst>
              </p:cNvPr>
              <p:cNvSpPr txBox="1"/>
              <p:nvPr/>
            </p:nvSpPr>
            <p:spPr>
              <a:xfrm rot="20287369">
                <a:off x="8094826" y="2805138"/>
                <a:ext cx="8416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bg1"/>
                    </a:solidFill>
                  </a:rPr>
                  <a:t>252 km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组合 4">
              <a:extLst>
                <a:ext uri="{FF2B5EF4-FFF2-40B4-BE49-F238E27FC236}">
                  <a16:creationId xmlns:a16="http://schemas.microsoft.com/office/drawing/2014/main" id="{40F36B63-1546-4727-9FDB-C04450905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0851" y="3009417"/>
              <a:ext cx="2394633" cy="1616053"/>
              <a:chOff x="132770" y="2021036"/>
              <a:chExt cx="5300204" cy="4288284"/>
            </a:xfrm>
          </p:grpSpPr>
          <p:pic>
            <p:nvPicPr>
              <p:cNvPr id="8" name="Picture 4" descr="allbaseline_dyb2">
                <a:extLst>
                  <a:ext uri="{FF2B5EF4-FFF2-40B4-BE49-F238E27FC236}">
                    <a16:creationId xmlns:a16="http://schemas.microsoft.com/office/drawing/2014/main" id="{8ACCAF56-3672-459F-993D-AC80F53C1F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770" y="2021036"/>
                <a:ext cx="5294310" cy="4288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5">
                <a:extLst>
                  <a:ext uri="{FF2B5EF4-FFF2-40B4-BE49-F238E27FC236}">
                    <a16:creationId xmlns:a16="http://schemas.microsoft.com/office/drawing/2014/main" id="{FD75DB8E-EAC4-4CFF-B340-14A1F246E9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4391" y="3313542"/>
                <a:ext cx="2187478" cy="6844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buFont typeface="Arial" pitchFamily="34" charset="0"/>
                  <a:buChar char="•"/>
                  <a:defRPr sz="32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1pPr>
                <a:lvl2pPr marL="742950" indent="-285750" eaLnBrk="0" hangingPunct="0">
                  <a:buFont typeface="Arial" pitchFamily="34" charset="0"/>
                  <a:buChar char="–"/>
                  <a:defRPr sz="28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 sz="24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3pPr>
                <a:lvl4pPr marL="1600200" indent="-228600" eaLnBrk="0" hangingPunct="0">
                  <a:buFont typeface="Arial" pitchFamily="34" charset="0"/>
                  <a:buChar char="–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4pPr>
                <a:lvl5pPr marL="2057400" indent="-228600" eaLnBrk="0" hangingPunct="0"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r>
                  <a:rPr lang="en-US" altLang="zh-CN" sz="1100" b="1" dirty="0" err="1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</a:rPr>
                  <a:t>Daya</a:t>
                </a:r>
                <a:r>
                  <a:rPr lang="en-US" altLang="zh-CN" sz="1100" b="1" dirty="0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</a:rPr>
                  <a:t> Bay</a:t>
                </a:r>
                <a:endParaRPr lang="zh-CN" altLang="en-US" sz="1100" b="1" dirty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40402C05-EB47-4A03-9695-BE55CD184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4161" y="4965399"/>
                <a:ext cx="142875" cy="14446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buFont typeface="Arial" pitchFamily="34" charset="0"/>
                  <a:buChar char="•"/>
                  <a:defRPr sz="32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1pPr>
                <a:lvl2pPr marL="742950" indent="-285750" eaLnBrk="0" hangingPunct="0">
                  <a:buFont typeface="Arial" pitchFamily="34" charset="0"/>
                  <a:buChar char="–"/>
                  <a:defRPr sz="28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 sz="24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3pPr>
                <a:lvl4pPr marL="1600200" indent="-228600" eaLnBrk="0" hangingPunct="0">
                  <a:buFont typeface="Arial" pitchFamily="34" charset="0"/>
                  <a:buChar char="–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4pPr>
                <a:lvl5pPr marL="2057400" indent="-228600" eaLnBrk="0" hangingPunct="0"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9pPr>
              </a:lstStyle>
              <a:p>
                <a:pPr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>
                  <a:solidFill>
                    <a:srgbClr val="0000CC"/>
                  </a:solidFill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1" name="Text Box 9">
                <a:extLst>
                  <a:ext uri="{FF2B5EF4-FFF2-40B4-BE49-F238E27FC236}">
                    <a16:creationId xmlns:a16="http://schemas.microsoft.com/office/drawing/2014/main" id="{7D50D003-5541-4C44-859C-6C111A6D2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1095" y="2156874"/>
                <a:ext cx="1431879" cy="6642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buFont typeface="Arial" pitchFamily="34" charset="0"/>
                  <a:buChar char="•"/>
                  <a:defRPr sz="32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1pPr>
                <a:lvl2pPr marL="742950" indent="-285750" eaLnBrk="0" hangingPunct="0">
                  <a:buFont typeface="Arial" pitchFamily="34" charset="0"/>
                  <a:buChar char="–"/>
                  <a:defRPr sz="28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2pPr>
                <a:lvl3pPr marL="1143000" indent="-228600" eaLnBrk="0" hangingPunct="0">
                  <a:buFont typeface="Arial" pitchFamily="34" charset="0"/>
                  <a:buChar char="•"/>
                  <a:defRPr sz="24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3pPr>
                <a:lvl4pPr marL="1600200" indent="-228600" eaLnBrk="0" hangingPunct="0">
                  <a:buFont typeface="Arial" pitchFamily="34" charset="0"/>
                  <a:buChar char="–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4pPr>
                <a:lvl5pPr marL="2057400" indent="-228600" eaLnBrk="0" hangingPunct="0"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rgbClr val="0004CD"/>
                    </a:solidFill>
                    <a:latin typeface="Calibri" pitchFamily="34" charset="0"/>
                    <a:ea typeface="楷体" pitchFamily="49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r>
                  <a:rPr lang="en-US" altLang="zh-CN" sz="1050" b="1" dirty="0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</a:rPr>
                  <a:t>JUNO</a:t>
                </a:r>
              </a:p>
            </p:txBody>
          </p:sp>
          <p:sp>
            <p:nvSpPr>
              <p:cNvPr id="12" name="Line 11">
                <a:extLst>
                  <a:ext uri="{FF2B5EF4-FFF2-40B4-BE49-F238E27FC236}">
                    <a16:creationId xmlns:a16="http://schemas.microsoft.com/office/drawing/2014/main" id="{68C878AE-A508-42E1-994A-D8EC4CDCF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598" y="2792443"/>
                <a:ext cx="2288" cy="20368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9900"/>
                  </a:buClr>
                  <a:buSzPct val="75000"/>
                  <a:buFont typeface="Wingdings" pitchFamily="2" charset="2"/>
                  <a:buNone/>
                </a:pPr>
                <a:endParaRPr lang="zh-CN" altLang="en-US" sz="2000" b="1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349C1E92-9D34-45E0-BA62-1F547569F00C}"/>
              </a:ext>
            </a:extLst>
          </p:cNvPr>
          <p:cNvSpPr txBox="1"/>
          <p:nvPr/>
        </p:nvSpPr>
        <p:spPr>
          <a:xfrm>
            <a:off x="339222" y="1157660"/>
            <a:ext cx="5821621" cy="5385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坐标：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817200" lvl="1" indent="-36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广东省江门市开平市金鸡镇打石山下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700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米；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60000" indent="-3600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目标：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817200" lvl="1" indent="-36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测量中微子质量顺序；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817200" lvl="1" indent="-36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精确测量中微子振荡参数；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817200" lvl="1" indent="-36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太阳中微子、大气中微子、地球中微子、超新星中微子探测研究；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817200" lvl="1" indent="-36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稀有事例探测，质子衰变等；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60000" indent="-3600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合作组：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817200" lvl="1" indent="-360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17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个国家，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77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个研究单位，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~670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名科研工作者；</a:t>
            </a:r>
            <a:endParaRPr lang="en-US" altLang="zh-CN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341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组合 128"/>
          <p:cNvGrpSpPr/>
          <p:nvPr/>
        </p:nvGrpSpPr>
        <p:grpSpPr>
          <a:xfrm>
            <a:off x="621809" y="1291472"/>
            <a:ext cx="10637185" cy="5419528"/>
            <a:chOff x="793529" y="889887"/>
            <a:chExt cx="10475686" cy="5754753"/>
          </a:xfrm>
        </p:grpSpPr>
        <p:grpSp>
          <p:nvGrpSpPr>
            <p:cNvPr id="43" name="组合 42"/>
            <p:cNvGrpSpPr/>
            <p:nvPr/>
          </p:nvGrpSpPr>
          <p:grpSpPr>
            <a:xfrm>
              <a:off x="793529" y="889887"/>
              <a:ext cx="10374405" cy="5754753"/>
              <a:chOff x="752889" y="889887"/>
              <a:chExt cx="10374405" cy="5754753"/>
            </a:xfrm>
          </p:grpSpPr>
          <p:pic>
            <p:nvPicPr>
              <p:cNvPr id="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0546" y="889887"/>
                <a:ext cx="5510907" cy="5754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4155440" y="1930400"/>
                <a:ext cx="762000" cy="660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7193280" y="1930400"/>
                <a:ext cx="762000" cy="660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9" name="肘形连接符 8"/>
              <p:cNvCxnSpPr/>
              <p:nvPr/>
            </p:nvCxnSpPr>
            <p:spPr>
              <a:xfrm flipV="1">
                <a:off x="6136640" y="1351280"/>
                <a:ext cx="3545840" cy="751840"/>
              </a:xfrm>
              <a:prstGeom prst="bentConnector3">
                <a:avLst>
                  <a:gd name="adj1" fmla="val 22206"/>
                </a:avLst>
              </a:prstGeom>
              <a:ln w="38100">
                <a:solidFill>
                  <a:srgbClr val="5939F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9682480" y="1166614"/>
                <a:ext cx="1217828" cy="39217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/>
                  <a:t>刻度系统</a:t>
                </a:r>
              </a:p>
            </p:txBody>
          </p:sp>
          <p:cxnSp>
            <p:nvCxnSpPr>
              <p:cNvPr id="16" name="肘形连接符 15"/>
              <p:cNvCxnSpPr>
                <a:cxnSpLocks/>
                <a:endCxn id="18" idx="1"/>
              </p:cNvCxnSpPr>
              <p:nvPr/>
            </p:nvCxnSpPr>
            <p:spPr>
              <a:xfrm flipV="1">
                <a:off x="7526620" y="1803155"/>
                <a:ext cx="2155860" cy="534419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5939F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/>
              <p:cNvSpPr txBox="1"/>
              <p:nvPr/>
            </p:nvSpPr>
            <p:spPr>
              <a:xfrm>
                <a:off x="9682480" y="1607066"/>
                <a:ext cx="1444814" cy="39217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/>
                  <a:t>液闪灌装间</a:t>
                </a:r>
              </a:p>
            </p:txBody>
          </p:sp>
          <p:sp>
            <p:nvSpPr>
              <p:cNvPr id="24" name="流程图: 联系 23"/>
              <p:cNvSpPr/>
              <p:nvPr/>
            </p:nvSpPr>
            <p:spPr>
              <a:xfrm>
                <a:off x="6106160" y="2075935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5" name="流程图: 联系 24"/>
              <p:cNvSpPr/>
              <p:nvPr/>
            </p:nvSpPr>
            <p:spPr>
              <a:xfrm>
                <a:off x="7508240" y="2291081"/>
                <a:ext cx="71120" cy="769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cxnSp>
            <p:nvCxnSpPr>
              <p:cNvPr id="26" name="肘形连接符 25"/>
              <p:cNvCxnSpPr>
                <a:cxnSpLocks/>
              </p:cNvCxnSpPr>
              <p:nvPr/>
            </p:nvCxnSpPr>
            <p:spPr>
              <a:xfrm rot="10800000">
                <a:off x="2551874" y="1410663"/>
                <a:ext cx="2577659" cy="958946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5939F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流程图: 联系 30"/>
              <p:cNvSpPr/>
              <p:nvPr/>
            </p:nvSpPr>
            <p:spPr>
              <a:xfrm>
                <a:off x="5140960" y="2219961"/>
                <a:ext cx="71120" cy="76971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756093" y="1154776"/>
                <a:ext cx="1795781" cy="3921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/>
                  <a:t>顶部径迹探测器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4864734" y="3248527"/>
                <a:ext cx="2661886" cy="369332"/>
              </a:xfrm>
              <a:prstGeom prst="rect">
                <a:avLst/>
              </a:prstGeom>
              <a:solidFill>
                <a:schemeClr val="bg1">
                  <a:alpha val="5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>
                    <a:solidFill>
                      <a:srgbClr val="C00000"/>
                    </a:solidFill>
                  </a:rPr>
                  <a:t>有机玻璃球 </a:t>
                </a:r>
                <a:r>
                  <a:rPr lang="en-US" altLang="zh-CN" b="1" i="1" dirty="0">
                    <a:solidFill>
                      <a:srgbClr val="C00000"/>
                    </a:solidFill>
                  </a:rPr>
                  <a:t>: </a:t>
                </a:r>
                <a:r>
                  <a:rPr lang="el-GR" altLang="zh-CN" b="1" i="1" dirty="0">
                    <a:solidFill>
                      <a:srgbClr val="C00000"/>
                    </a:solidFill>
                  </a:rPr>
                  <a:t>Φ</a:t>
                </a:r>
                <a:r>
                  <a:rPr lang="en-US" altLang="zh-CN" b="1" i="1" dirty="0">
                    <a:solidFill>
                      <a:srgbClr val="C00000"/>
                    </a:solidFill>
                  </a:rPr>
                  <a:t> 35.4m</a:t>
                </a:r>
                <a:endParaRPr lang="zh-CN" altLang="en-US" b="1" i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40" name="直接箭头连接符 39"/>
              <p:cNvCxnSpPr/>
              <p:nvPr/>
            </p:nvCxnSpPr>
            <p:spPr>
              <a:xfrm flipV="1">
                <a:off x="4815840" y="3586481"/>
                <a:ext cx="2570498" cy="1015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箭头连接符 50"/>
              <p:cNvCxnSpPr/>
              <p:nvPr/>
            </p:nvCxnSpPr>
            <p:spPr>
              <a:xfrm flipV="1">
                <a:off x="4315721" y="4592319"/>
                <a:ext cx="3639559" cy="485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/>
              <p:cNvSpPr txBox="1"/>
              <p:nvPr/>
            </p:nvSpPr>
            <p:spPr>
              <a:xfrm>
                <a:off x="759384" y="1941137"/>
                <a:ext cx="1750135" cy="392177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/>
                  <a:t>地磁屏蔽线圈</a:t>
                </a: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753052" y="2630095"/>
                <a:ext cx="1955354" cy="12745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i="1" dirty="0"/>
                  <a:t>中心探测器</a:t>
                </a:r>
                <a:r>
                  <a:rPr lang="en-US" altLang="zh-CN" b="1" i="1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i="1" dirty="0"/>
                  <a:t>2</a:t>
                </a:r>
                <a:r>
                  <a:rPr lang="zh-CN" altLang="en-US" b="1" i="1" dirty="0"/>
                  <a:t>万吨液闪</a:t>
                </a:r>
                <a:endParaRPr lang="en-US" altLang="zh-CN" b="1" i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b="1" i="1" dirty="0"/>
                  <a:t>有机玻璃球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CN" altLang="en-US" b="1" i="1" dirty="0"/>
                  <a:t>不锈钢网架</a:t>
                </a:r>
                <a:endParaRPr lang="en-US" altLang="zh-CN" b="1" i="1" dirty="0"/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752889" y="4063007"/>
                <a:ext cx="2230686" cy="127457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/>
                  <a:t>PMT: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i="1" dirty="0"/>
                  <a:t> 17612 20’’ PMTs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i="1" dirty="0"/>
                  <a:t>25600 3’’ PMTs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b="1" i="1" dirty="0"/>
                  <a:t>78% </a:t>
                </a:r>
                <a:r>
                  <a:rPr lang="zh-CN" altLang="en-US" b="1" i="1" dirty="0"/>
                  <a:t>覆盖率</a:t>
                </a:r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3016" y="2210032"/>
              <a:ext cx="2376199" cy="4414520"/>
            </a:xfrm>
            <a:prstGeom prst="rect">
              <a:avLst/>
            </a:prstGeom>
          </p:spPr>
        </p:pic>
        <p:cxnSp>
          <p:nvCxnSpPr>
            <p:cNvPr id="46" name="直接连接符 45"/>
            <p:cNvCxnSpPr/>
            <p:nvPr/>
          </p:nvCxnSpPr>
          <p:spPr>
            <a:xfrm flipV="1">
              <a:off x="7955280" y="2672080"/>
              <a:ext cx="2032000" cy="1016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7835454" y="6441440"/>
              <a:ext cx="2032000" cy="1016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/>
            <p:cNvCxnSpPr/>
            <p:nvPr/>
          </p:nvCxnSpPr>
          <p:spPr>
            <a:xfrm>
              <a:off x="8604550" y="2672080"/>
              <a:ext cx="0" cy="3779520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49"/>
            <p:cNvSpPr txBox="1"/>
            <p:nvPr/>
          </p:nvSpPr>
          <p:spPr>
            <a:xfrm rot="16200000">
              <a:off x="7288252" y="4195494"/>
              <a:ext cx="2263266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i="1" dirty="0">
                  <a:solidFill>
                    <a:srgbClr val="C00000"/>
                  </a:solidFill>
                </a:rPr>
                <a:t>水池高度 </a:t>
              </a:r>
              <a:r>
                <a:rPr lang="en-US" altLang="zh-CN" b="1" i="1" dirty="0">
                  <a:solidFill>
                    <a:srgbClr val="C00000"/>
                  </a:solidFill>
                </a:rPr>
                <a:t>: 44m</a:t>
              </a:r>
              <a:endParaRPr lang="zh-CN" alt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4291899" y="4198397"/>
              <a:ext cx="3622742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i="1" dirty="0">
                  <a:solidFill>
                    <a:srgbClr val="C00000"/>
                  </a:solidFill>
                </a:rPr>
                <a:t>不锈钢网架</a:t>
              </a:r>
              <a:r>
                <a:rPr lang="en-US" altLang="zh-CN" b="1" i="1" dirty="0">
                  <a:solidFill>
                    <a:srgbClr val="C00000"/>
                  </a:solidFill>
                </a:rPr>
                <a:t>: </a:t>
              </a:r>
              <a:r>
                <a:rPr lang="el-GR" altLang="zh-CN" b="1" i="1" dirty="0">
                  <a:solidFill>
                    <a:srgbClr val="C00000"/>
                  </a:solidFill>
                </a:rPr>
                <a:t>Φ</a:t>
              </a:r>
              <a:r>
                <a:rPr lang="en-US" altLang="zh-CN" b="1" i="1" dirty="0">
                  <a:solidFill>
                    <a:srgbClr val="C00000"/>
                  </a:solidFill>
                </a:rPr>
                <a:t> 40.1m </a:t>
              </a:r>
              <a:endParaRPr lang="zh-CN" alt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59" name="肘形连接符 58"/>
            <p:cNvCxnSpPr>
              <a:cxnSpLocks/>
              <a:endCxn id="61" idx="3"/>
            </p:cNvCxnSpPr>
            <p:nvPr/>
          </p:nvCxnSpPr>
          <p:spPr>
            <a:xfrm rot="10800000">
              <a:off x="2550159" y="2137226"/>
              <a:ext cx="2203003" cy="1222025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5939F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肘形连接符 69"/>
            <p:cNvCxnSpPr>
              <a:cxnSpLocks/>
              <a:endCxn id="79" idx="3"/>
            </p:cNvCxnSpPr>
            <p:nvPr/>
          </p:nvCxnSpPr>
          <p:spPr>
            <a:xfrm rot="10800000">
              <a:off x="2749048" y="3267384"/>
              <a:ext cx="1868785" cy="69940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5939F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肘形连接符 92"/>
            <p:cNvCxnSpPr>
              <a:cxnSpLocks/>
              <a:endCxn id="95" idx="3"/>
            </p:cNvCxnSpPr>
            <p:nvPr/>
          </p:nvCxnSpPr>
          <p:spPr>
            <a:xfrm rot="10800000" flipV="1">
              <a:off x="3024215" y="4643885"/>
              <a:ext cx="1833267" cy="56409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5939F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文本框 118"/>
            <p:cNvSpPr txBox="1"/>
            <p:nvPr/>
          </p:nvSpPr>
          <p:spPr>
            <a:xfrm>
              <a:off x="793529" y="5505272"/>
              <a:ext cx="2305603" cy="98044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b="1" i="1" dirty="0"/>
                <a:t>水契伦科夫探测器</a:t>
              </a:r>
              <a:r>
                <a:rPr lang="en-US" altLang="zh-CN" b="1" i="1" dirty="0"/>
                <a:t>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i="1" dirty="0"/>
                <a:t>3.5</a:t>
              </a:r>
              <a:r>
                <a:rPr lang="zh-CN" altLang="en-US" b="1" i="1" dirty="0"/>
                <a:t>万吨超纯水</a:t>
              </a:r>
              <a:endParaRPr lang="en-US" altLang="zh-CN" b="1" i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i="1" dirty="0"/>
                <a:t>2400 20’’ PMTs</a:t>
              </a:r>
            </a:p>
          </p:txBody>
        </p:sp>
        <p:cxnSp>
          <p:nvCxnSpPr>
            <p:cNvPr id="121" name="直接箭头连接符 120"/>
            <p:cNvCxnSpPr>
              <a:endCxn id="119" idx="3"/>
            </p:cNvCxnSpPr>
            <p:nvPr/>
          </p:nvCxnSpPr>
          <p:spPr>
            <a:xfrm flipH="1">
              <a:off x="3099132" y="5974081"/>
              <a:ext cx="1437717" cy="21412"/>
            </a:xfrm>
            <a:prstGeom prst="straightConnector1">
              <a:avLst/>
            </a:prstGeom>
            <a:ln w="38100">
              <a:solidFill>
                <a:srgbClr val="5939F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文本框 123"/>
            <p:cNvSpPr txBox="1"/>
            <p:nvPr/>
          </p:nvSpPr>
          <p:spPr>
            <a:xfrm>
              <a:off x="5123318" y="5913762"/>
              <a:ext cx="2323561" cy="369332"/>
            </a:xfrm>
            <a:prstGeom prst="rect">
              <a:avLst/>
            </a:prstGeom>
            <a:solidFill>
              <a:schemeClr val="bg1">
                <a:alpha val="59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i="1" dirty="0">
                  <a:solidFill>
                    <a:srgbClr val="C00000"/>
                  </a:solidFill>
                </a:rPr>
                <a:t>水池</a:t>
              </a:r>
              <a:r>
                <a:rPr lang="en-US" altLang="zh-CN" b="1" i="1" dirty="0">
                  <a:solidFill>
                    <a:srgbClr val="C00000"/>
                  </a:solidFill>
                </a:rPr>
                <a:t>: </a:t>
              </a:r>
              <a:r>
                <a:rPr lang="el-GR" altLang="zh-CN" b="1" i="1" dirty="0">
                  <a:solidFill>
                    <a:srgbClr val="C00000"/>
                  </a:solidFill>
                </a:rPr>
                <a:t>Φ</a:t>
              </a:r>
              <a:r>
                <a:rPr lang="en-US" altLang="zh-CN" b="1" i="1" dirty="0">
                  <a:solidFill>
                    <a:srgbClr val="C00000"/>
                  </a:solidFill>
                </a:rPr>
                <a:t> 43.5m </a:t>
              </a:r>
              <a:endParaRPr lang="zh-CN" alt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125" name="直接箭头连接符 124"/>
            <p:cNvCxnSpPr/>
            <p:nvPr/>
          </p:nvCxnSpPr>
          <p:spPr>
            <a:xfrm>
              <a:off x="4300481" y="6283094"/>
              <a:ext cx="3709784" cy="1038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921331" y="6345875"/>
            <a:ext cx="2743200" cy="365125"/>
          </a:xfrm>
        </p:spPr>
        <p:txBody>
          <a:bodyPr/>
          <a:lstStyle/>
          <a:p>
            <a:fld id="{FBFB0D64-DCF4-4391-AB01-5773680752FE}" type="slidenum">
              <a:rPr lang="zh-CN" altLang="en-US" sz="1800" smtClean="0"/>
              <a:t>4</a:t>
            </a:fld>
            <a:endParaRPr lang="zh-CN" altLang="en-US" sz="18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E60F42D-3106-416B-9528-5227B1742066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江门中微子实验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9F0916F-B495-4A16-BCEE-5E7C2137A459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55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33D4B37-EC52-4C89-9B6E-E58ED357128F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江门中微子实验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F3E78FA-FCF2-4ABC-A3DB-3C93B1C7FE9F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表格 15">
            <a:extLst>
              <a:ext uri="{FF2B5EF4-FFF2-40B4-BE49-F238E27FC236}">
                <a16:creationId xmlns:a16="http://schemas.microsoft.com/office/drawing/2014/main" id="{64993EAD-1445-4A5E-80FF-0051CA2C5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205073"/>
              </p:ext>
            </p:extLst>
          </p:nvPr>
        </p:nvGraphicFramePr>
        <p:xfrm>
          <a:off x="680124" y="2056051"/>
          <a:ext cx="529608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042">
                  <a:extLst>
                    <a:ext uri="{9D8B030D-6E8A-4147-A177-3AD203B41FA5}">
                      <a16:colId xmlns:a16="http://schemas.microsoft.com/office/drawing/2014/main" val="4212848465"/>
                    </a:ext>
                  </a:extLst>
                </a:gridCol>
                <a:gridCol w="2648042">
                  <a:extLst>
                    <a:ext uri="{9D8B030D-6E8A-4147-A177-3AD203B41FA5}">
                      <a16:colId xmlns:a16="http://schemas.microsoft.com/office/drawing/2014/main" val="757593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信号来源及预期事例数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33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反应堆中微子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60 IBDs/</a:t>
                      </a: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1591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超新星中微子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5000 IBDs @ 10kpc</a:t>
                      </a:r>
                    </a:p>
                    <a:p>
                      <a:pPr algn="ctr"/>
                      <a:r>
                        <a:rPr lang="en-US" altLang="zh-CN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2300 </a:t>
                      </a: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弹性散射事例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201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弥散超新星中微子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2-4 IBDs/</a:t>
                      </a: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419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太阳中微子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aseline="30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</a:t>
                      </a:r>
                      <a:r>
                        <a:rPr lang="en-US" altLang="zh-CN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B</a:t>
                      </a: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中微子数百个</a:t>
                      </a:r>
                      <a:r>
                        <a:rPr lang="en-US" altLang="zh-CN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406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大气中微子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数百个</a:t>
                      </a:r>
                      <a:r>
                        <a:rPr lang="en-US" altLang="zh-CN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234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地球中微子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~</a:t>
                      </a:r>
                      <a:r>
                        <a:rPr lang="en-US" altLang="zh-CN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400/</a:t>
                      </a:r>
                      <a:r>
                        <a:rPr lang="zh-CN" altLang="en-US" sz="20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9247178"/>
                  </a:ext>
                </a:extLst>
              </a:tr>
            </a:tbl>
          </a:graphicData>
        </a:graphic>
      </p:graphicFrame>
      <p:grpSp>
        <p:nvGrpSpPr>
          <p:cNvPr id="19" name="组合 18">
            <a:extLst>
              <a:ext uri="{FF2B5EF4-FFF2-40B4-BE49-F238E27FC236}">
                <a16:creationId xmlns:a16="http://schemas.microsoft.com/office/drawing/2014/main" id="{8FB06EDF-E890-4294-8111-88EFFFB638B7}"/>
              </a:ext>
            </a:extLst>
          </p:cNvPr>
          <p:cNvGrpSpPr/>
          <p:nvPr/>
        </p:nvGrpSpPr>
        <p:grpSpPr>
          <a:xfrm>
            <a:off x="6185352" y="1734874"/>
            <a:ext cx="5946479" cy="4025658"/>
            <a:chOff x="6096000" y="1638249"/>
            <a:chExt cx="5946479" cy="4025658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A1D26BC4-204B-44DF-8C8C-9019A2921D2A}"/>
                </a:ext>
              </a:extLst>
            </p:cNvPr>
            <p:cNvGrpSpPr/>
            <p:nvPr/>
          </p:nvGrpSpPr>
          <p:grpSpPr>
            <a:xfrm>
              <a:off x="6096000" y="1638249"/>
              <a:ext cx="5946479" cy="4025658"/>
              <a:chOff x="5177149" y="1960363"/>
              <a:chExt cx="5946479" cy="4025658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1535B61F-BDBD-4BC1-B747-CA300A9BEC4B}"/>
                  </a:ext>
                </a:extLst>
              </p:cNvPr>
              <p:cNvGrpSpPr/>
              <p:nvPr/>
            </p:nvGrpSpPr>
            <p:grpSpPr>
              <a:xfrm>
                <a:off x="5177149" y="1960363"/>
                <a:ext cx="5946479" cy="4025658"/>
                <a:chOff x="3896799" y="837398"/>
                <a:chExt cx="6315605" cy="4505292"/>
              </a:xfrm>
            </p:grpSpPr>
            <p:grpSp>
              <p:nvGrpSpPr>
                <p:cNvPr id="5" name="组合 4">
                  <a:extLst>
                    <a:ext uri="{FF2B5EF4-FFF2-40B4-BE49-F238E27FC236}">
                      <a16:creationId xmlns:a16="http://schemas.microsoft.com/office/drawing/2014/main" id="{6A9D0685-8AEF-4A7E-9818-81D3FE6565D4}"/>
                    </a:ext>
                  </a:extLst>
                </p:cNvPr>
                <p:cNvGrpSpPr/>
                <p:nvPr/>
              </p:nvGrpSpPr>
              <p:grpSpPr>
                <a:xfrm>
                  <a:off x="4341053" y="837398"/>
                  <a:ext cx="5871351" cy="4505292"/>
                  <a:chOff x="7122364" y="3929020"/>
                  <a:chExt cx="3470190" cy="2528528"/>
                </a:xfrm>
              </p:grpSpPr>
              <p:pic>
                <p:nvPicPr>
                  <p:cNvPr id="9" name="图片 8">
                    <a:extLst>
                      <a:ext uri="{FF2B5EF4-FFF2-40B4-BE49-F238E27FC236}">
                        <a16:creationId xmlns:a16="http://schemas.microsoft.com/office/drawing/2014/main" id="{9F5EB90D-6C61-4679-B5D8-1DF8B02F68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122364" y="3929020"/>
                    <a:ext cx="3470190" cy="2337067"/>
                  </a:xfrm>
                  <a:prstGeom prst="rect">
                    <a:avLst/>
                  </a:prstGeom>
                </p:spPr>
              </p:pic>
              <p:pic>
                <p:nvPicPr>
                  <p:cNvPr id="10" name="Image 57">
                    <a:extLst>
                      <a:ext uri="{FF2B5EF4-FFF2-40B4-BE49-F238E27FC236}">
                        <a16:creationId xmlns:a16="http://schemas.microsoft.com/office/drawing/2014/main" id="{B5EB731A-1214-46AC-B0CA-E0C5A5B5AB0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8534612" y="5790427"/>
                    <a:ext cx="910957" cy="667121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</p:pic>
            </p:grpSp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519A5513-A9E3-42C3-B489-AD564BCC80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52161" y="1328287"/>
                  <a:ext cx="849456" cy="856716"/>
                </a:xfrm>
                <a:prstGeom prst="rect">
                  <a:avLst/>
                </a:prstGeom>
              </p:spPr>
            </p:pic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2AB47A7A-7B9A-4C90-9342-6EEAEF223D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62375" y="1560936"/>
                  <a:ext cx="1022534" cy="883881"/>
                </a:xfrm>
                <a:prstGeom prst="rect">
                  <a:avLst/>
                </a:prstGeom>
              </p:spPr>
            </p:pic>
            <p:pic>
              <p:nvPicPr>
                <p:cNvPr id="8" name="图片 7">
                  <a:extLst>
                    <a:ext uri="{FF2B5EF4-FFF2-40B4-BE49-F238E27FC236}">
                      <a16:creationId xmlns:a16="http://schemas.microsoft.com/office/drawing/2014/main" id="{A319E9DA-BECB-423C-BBCA-59950A5794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6799" y="3187605"/>
                  <a:ext cx="1422348" cy="1066761"/>
                </a:xfrm>
                <a:prstGeom prst="rect">
                  <a:avLst/>
                </a:prstGeom>
              </p:spPr>
            </p:pic>
          </p:grp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8328DD7-B4D2-49C0-84DD-1D53BCC8EE57}"/>
                  </a:ext>
                </a:extLst>
              </p:cNvPr>
              <p:cNvSpPr txBox="1"/>
              <p:nvPr/>
            </p:nvSpPr>
            <p:spPr>
              <a:xfrm>
                <a:off x="6711885" y="4321282"/>
                <a:ext cx="1171044" cy="3385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0000FF"/>
                    </a:solidFill>
                  </a:rPr>
                  <a:t>26.6 </a:t>
                </a:r>
                <a:r>
                  <a:rPr lang="en-US" altLang="zh-CN" sz="1600" b="1" dirty="0" err="1">
                    <a:solidFill>
                      <a:srgbClr val="0000FF"/>
                    </a:solidFill>
                  </a:rPr>
                  <a:t>GW</a:t>
                </a:r>
                <a:r>
                  <a:rPr lang="en-US" altLang="zh-CN" sz="1600" b="1" baseline="-25000" dirty="0" err="1">
                    <a:solidFill>
                      <a:srgbClr val="0000FF"/>
                    </a:solidFill>
                  </a:rPr>
                  <a:t>th</a:t>
                </a:r>
                <a:endParaRPr lang="zh-CN" altLang="en-US" sz="1600" b="1" baseline="-25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C614069-B019-4D8E-8D2E-73111AB92417}"/>
                </a:ext>
              </a:extLst>
            </p:cNvPr>
            <p:cNvSpPr txBox="1"/>
            <p:nvPr/>
          </p:nvSpPr>
          <p:spPr>
            <a:xfrm>
              <a:off x="6725465" y="3280768"/>
              <a:ext cx="1171044" cy="3077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0000FF"/>
                  </a:solidFill>
                </a:rPr>
                <a:t>100s /year</a:t>
              </a:r>
              <a:endParaRPr lang="zh-CN" altLang="en-US" sz="1400" b="1" dirty="0">
                <a:solidFill>
                  <a:srgbClr val="0000FF"/>
                </a:solidFill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1179BAA-8139-4347-8A15-07C5BB7B0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93017" y="3353946"/>
              <a:ext cx="161925" cy="209550"/>
            </a:xfrm>
            <a:prstGeom prst="rect">
              <a:avLst/>
            </a:prstGeom>
          </p:spPr>
        </p:pic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E4E3B463-3FEE-4815-A0D4-3F43ECAD3B95}"/>
              </a:ext>
            </a:extLst>
          </p:cNvPr>
          <p:cNvSpPr txBox="1"/>
          <p:nvPr/>
        </p:nvSpPr>
        <p:spPr>
          <a:xfrm>
            <a:off x="218620" y="5777459"/>
            <a:ext cx="8207714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zh-CN" altLang="en-US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预期事例数很低，要求探测器本底低</a:t>
            </a:r>
            <a:endParaRPr lang="en-US" altLang="zh-CN" sz="32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276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E61DD4E-18D9-4218-A699-0B2AF0F55658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江门中微子实验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39E0646-586A-4568-9C24-B083A115E5B8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695526B9-4F56-4FD7-AB56-C46F81637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260805"/>
              </p:ext>
            </p:extLst>
          </p:nvPr>
        </p:nvGraphicFramePr>
        <p:xfrm>
          <a:off x="850770" y="1578520"/>
          <a:ext cx="10297869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735">
                  <a:extLst>
                    <a:ext uri="{9D8B030D-6E8A-4147-A177-3AD203B41FA5}">
                      <a16:colId xmlns:a16="http://schemas.microsoft.com/office/drawing/2014/main" val="2126897334"/>
                    </a:ext>
                  </a:extLst>
                </a:gridCol>
                <a:gridCol w="3254259">
                  <a:extLst>
                    <a:ext uri="{9D8B030D-6E8A-4147-A177-3AD203B41FA5}">
                      <a16:colId xmlns:a16="http://schemas.microsoft.com/office/drawing/2014/main" val="3743429129"/>
                    </a:ext>
                  </a:extLst>
                </a:gridCol>
                <a:gridCol w="4316875">
                  <a:extLst>
                    <a:ext uri="{9D8B030D-6E8A-4147-A177-3AD203B41FA5}">
                      <a16:colId xmlns:a16="http://schemas.microsoft.com/office/drawing/2014/main" val="153789002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天然放射性预期本底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材料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质量</a:t>
                      </a:r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计数率（</a:t>
                      </a:r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FV cut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/Hz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364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液闪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2.5 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2.2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3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有机玻璃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610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8.4 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0.4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57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不锈钢支架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1000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15.8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1.1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1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PMT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135.6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26.2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2.8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6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超纯水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3.5</a:t>
                      </a:r>
                      <a:r>
                        <a:rPr lang="zh-CN" altLang="en-US" sz="24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20(1.2)@200mBq/m</a:t>
                      </a:r>
                      <a:r>
                        <a:rPr lang="en-US" altLang="zh-CN" sz="2400" baseline="300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Rn</a:t>
                      </a:r>
                    </a:p>
                    <a:p>
                      <a:pPr algn="ctr"/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1.0(0.06)@10mBq/m</a:t>
                      </a:r>
                      <a:r>
                        <a:rPr lang="en-US" altLang="zh-CN" sz="2400" baseline="300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</a:t>
                      </a:r>
                      <a:r>
                        <a:rPr lang="en-US" altLang="zh-CN" sz="2400" dirty="0">
                          <a:solidFill>
                            <a:srgbClr val="FF0000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Rn</a:t>
                      </a:r>
                      <a:endParaRPr lang="zh-CN" altLang="en-US" sz="2400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748880"/>
                  </a:ext>
                </a:extLst>
              </a:tr>
              <a:tr h="3779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78 (8.4) / 59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altLang="zh-CN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7.2</a:t>
                      </a:r>
                      <a:r>
                        <a:rPr lang="zh-CN" altLang="en-US" sz="2400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986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71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3E8D12D-B657-4377-9409-76207D581E02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江门中微子实验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085F705-BE06-419B-AACC-A97A0A83C1F8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599CCC-997F-41AB-9264-5B2EFC4A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54" y="1829460"/>
            <a:ext cx="5867703" cy="393107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0379E78-C107-43BE-BDDB-E42AE67FA774}"/>
              </a:ext>
            </a:extLst>
          </p:cNvPr>
          <p:cNvSpPr txBox="1"/>
          <p:nvPr/>
        </p:nvSpPr>
        <p:spPr>
          <a:xfrm>
            <a:off x="6239457" y="1482438"/>
            <a:ext cx="586770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超纯水还将用于液闪灌装；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灌装超纯水要求：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U/Th&lt;10</a:t>
            </a:r>
            <a:r>
              <a:rPr lang="en-US" altLang="zh-CN" sz="2400" baseline="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-15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g/g;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Ra&lt;2.5*10</a:t>
            </a:r>
            <a:r>
              <a:rPr lang="en-US" altLang="zh-CN" sz="2400" baseline="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-21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g/g(50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μ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Bq/m</a:t>
            </a:r>
            <a:r>
              <a:rPr lang="en-US" altLang="zh-CN" sz="2400" baseline="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);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Rn &lt; 5mBq/m</a:t>
            </a:r>
            <a:r>
              <a:rPr lang="en-US" altLang="zh-CN" sz="2400" baseline="300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;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水系统要求：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err="1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mBq</a:t>
            </a:r>
            <a:r>
              <a:rPr lang="en-US" altLang="zh-CN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/m</a:t>
            </a:r>
            <a:r>
              <a:rPr lang="en-US" altLang="zh-CN" sz="2800" baseline="300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量级低氡超纯水；</a:t>
            </a:r>
            <a:endParaRPr lang="en-US" altLang="zh-CN" sz="2800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039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19B83ED-000F-4938-B784-CDE6BD9D544A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百吨级水系统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CCA2125-9A44-422F-BF65-42D5917C6DA2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2E16FFD-1CD4-4DC8-A3AA-A487291B60A1}"/>
              </a:ext>
            </a:extLst>
          </p:cNvPr>
          <p:cNvGrpSpPr/>
          <p:nvPr/>
        </p:nvGrpSpPr>
        <p:grpSpPr>
          <a:xfrm>
            <a:off x="859362" y="1335997"/>
            <a:ext cx="4833310" cy="2493847"/>
            <a:chOff x="3968322" y="1067430"/>
            <a:chExt cx="3488568" cy="196231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280DE07-40FA-48FF-9D1A-149B946D4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322" y="1067430"/>
              <a:ext cx="3488568" cy="1962319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22A4B4F-06D6-405B-8643-20AF2821A8F4}"/>
                </a:ext>
              </a:extLst>
            </p:cNvPr>
            <p:cNvSpPr txBox="1"/>
            <p:nvPr/>
          </p:nvSpPr>
          <p:spPr>
            <a:xfrm>
              <a:off x="3991935" y="2694561"/>
              <a:ext cx="1504761" cy="290614"/>
            </a:xfrm>
            <a:prstGeom prst="rect">
              <a:avLst/>
            </a:prstGeom>
            <a:solidFill>
              <a:srgbClr val="FFFF00">
                <a:alpha val="57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地面超纯水房间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8E750F-67B4-43E6-919E-915F05EDA880}"/>
              </a:ext>
            </a:extLst>
          </p:cNvPr>
          <p:cNvGrpSpPr/>
          <p:nvPr/>
        </p:nvGrpSpPr>
        <p:grpSpPr>
          <a:xfrm>
            <a:off x="859362" y="4124117"/>
            <a:ext cx="4833310" cy="2409806"/>
            <a:chOff x="7683810" y="1029226"/>
            <a:chExt cx="4136871" cy="208699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E3713BF-5583-4FBE-8AD6-5E676E2AB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3810" y="1029226"/>
              <a:ext cx="4136871" cy="2086994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75E7311-E6C1-4489-9C8A-2113AC7D1E97}"/>
                </a:ext>
              </a:extLst>
            </p:cNvPr>
            <p:cNvSpPr txBox="1"/>
            <p:nvPr/>
          </p:nvSpPr>
          <p:spPr>
            <a:xfrm>
              <a:off x="7692156" y="2730389"/>
              <a:ext cx="1656223" cy="319857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地下超纯水房间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E1949958-7F4B-47E6-B5D8-B4C7DC121C77}"/>
              </a:ext>
            </a:extLst>
          </p:cNvPr>
          <p:cNvSpPr txBox="1"/>
          <p:nvPr/>
        </p:nvSpPr>
        <p:spPr>
          <a:xfrm>
            <a:off x="5883856" y="1554863"/>
            <a:ext cx="6074463" cy="453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设计指标：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1371600" lvl="2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产水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100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t/h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 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EWII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超纯水；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914400" lvl="1" indent="-45720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组成：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1371600" lvl="2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地面预处理系统：初步过滤，一级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RO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，产生较多废水；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1371600" lvl="2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地下超纯水系统：提升水质，电阻率达到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18MΩ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*cm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，温度控制，除氡，去离子；</a:t>
            </a:r>
            <a:endParaRPr lang="en-US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759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C9A4158-5AE1-4F9B-8665-D5E44E7CBCF5}"/>
              </a:ext>
            </a:extLst>
          </p:cNvPr>
          <p:cNvSpPr txBox="1"/>
          <p:nvPr/>
        </p:nvSpPr>
        <p:spPr>
          <a:xfrm>
            <a:off x="426564" y="212027"/>
            <a:ext cx="6094428" cy="844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百吨级水系统</a:t>
            </a:r>
            <a:endParaRPr lang="en-US" altLang="zh-CN" sz="36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981F843-E62C-463F-9E32-C1C7CD0FE7B0}"/>
              </a:ext>
            </a:extLst>
          </p:cNvPr>
          <p:cNvSpPr/>
          <p:nvPr/>
        </p:nvSpPr>
        <p:spPr>
          <a:xfrm>
            <a:off x="0" y="1097468"/>
            <a:ext cx="12192000" cy="68843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7B30C4C-BDFE-44C7-A158-AC7BEF5FD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44" y="1411652"/>
            <a:ext cx="9652156" cy="5236994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C3273E2D-8D3B-4B73-B3F4-8D3B77E62789}"/>
              </a:ext>
            </a:extLst>
          </p:cNvPr>
          <p:cNvSpPr/>
          <p:nvPr/>
        </p:nvSpPr>
        <p:spPr>
          <a:xfrm>
            <a:off x="7772400" y="4775200"/>
            <a:ext cx="2834640" cy="8534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AB0EBB0-F707-420D-8C5E-E96BC3980C2D}"/>
              </a:ext>
            </a:extLst>
          </p:cNvPr>
          <p:cNvSpPr/>
          <p:nvPr/>
        </p:nvSpPr>
        <p:spPr>
          <a:xfrm>
            <a:off x="3402658" y="5446348"/>
            <a:ext cx="4298622" cy="8534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0154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1023</Words>
  <Application>Microsoft Office PowerPoint</Application>
  <PresentationFormat>宽屏</PresentationFormat>
  <Paragraphs>195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黑体</vt:lpstr>
      <vt:lpstr>华文楷体</vt:lpstr>
      <vt:lpstr>华文新魏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webuser</dc:creator>
  <cp:lastModifiedBy>webuser</cp:lastModifiedBy>
  <cp:revision>51</cp:revision>
  <dcterms:created xsi:type="dcterms:W3CDTF">2024-04-15T09:55:27Z</dcterms:created>
  <dcterms:modified xsi:type="dcterms:W3CDTF">2024-05-09T01:46:18Z</dcterms:modified>
</cp:coreProperties>
</file>