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316" r:id="rId4"/>
    <p:sldId id="293" r:id="rId5"/>
    <p:sldId id="284" r:id="rId6"/>
    <p:sldId id="340" r:id="rId7"/>
    <p:sldId id="290" r:id="rId8"/>
    <p:sldId id="374" r:id="rId9"/>
    <p:sldId id="285" r:id="rId10"/>
    <p:sldId id="375" r:id="rId11"/>
    <p:sldId id="369" r:id="rId12"/>
    <p:sldId id="292" r:id="rId13"/>
    <p:sldId id="266" r:id="rId14"/>
    <p:sldId id="258" r:id="rId15"/>
    <p:sldId id="259" r:id="rId16"/>
    <p:sldId id="262" r:id="rId18"/>
    <p:sldId id="270" r:id="rId19"/>
    <p:sldId id="373" r:id="rId20"/>
    <p:sldId id="271" r:id="rId21"/>
    <p:sldId id="361" r:id="rId22"/>
    <p:sldId id="273" r:id="rId23"/>
    <p:sldId id="265" r:id="rId24"/>
    <p:sldId id="274" r:id="rId25"/>
    <p:sldId id="372" r:id="rId26"/>
    <p:sldId id="267" r:id="rId27"/>
    <p:sldId id="394" r:id="rId28"/>
    <p:sldId id="269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87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1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image" Target="../media/image3.png"/><Relationship Id="rId1" Type="http://schemas.openxmlformats.org/officeDocument/2006/relationships/tags" Target="../tags/tag4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3.png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3.png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" Type="http://schemas.openxmlformats.org/officeDocument/2006/relationships/tags" Target="../tags/tag58.xml"/><Relationship Id="rId1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image" Target="../media/image24.png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tags" Target="../tags/tag63.xm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tags" Target="../tags/tag7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image" Target="../media/image25.png"/><Relationship Id="rId10" Type="http://schemas.openxmlformats.org/officeDocument/2006/relationships/tags" Target="../tags/tag67.xml"/><Relationship Id="rId1" Type="http://schemas.openxmlformats.org/officeDocument/2006/relationships/tags" Target="../tags/tag6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3.png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tags" Target="../tags/tag74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image" Target="../media/image3.png"/><Relationship Id="rId2" Type="http://schemas.openxmlformats.org/officeDocument/2006/relationships/tags" Target="../tags/tag78.xml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image" Target="../media/image3.png"/><Relationship Id="rId1" Type="http://schemas.openxmlformats.org/officeDocument/2006/relationships/tags" Target="../tags/tag81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8" Type="http://schemas.openxmlformats.org/officeDocument/2006/relationships/slideLayout" Target="../slideLayouts/slideLayout1.xml"/><Relationship Id="rId17" Type="http://schemas.openxmlformats.org/officeDocument/2006/relationships/image" Target="../media/image1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8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tags" Target="../tags/tag88.xml"/><Relationship Id="rId2" Type="http://schemas.openxmlformats.org/officeDocument/2006/relationships/image" Target="../media/image3.png"/><Relationship Id="rId1" Type="http://schemas.openxmlformats.org/officeDocument/2006/relationships/tags" Target="../tags/tag8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3.png"/><Relationship Id="rId1" Type="http://schemas.openxmlformats.org/officeDocument/2006/relationships/tags" Target="../tags/tag9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3.png"/><Relationship Id="rId1" Type="http://schemas.openxmlformats.org/officeDocument/2006/relationships/tags" Target="../tags/tag93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3.png"/><Relationship Id="rId1" Type="http://schemas.openxmlformats.org/officeDocument/2006/relationships/tags" Target="../tags/tag100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3.png"/><Relationship Id="rId1" Type="http://schemas.openxmlformats.org/officeDocument/2006/relationships/tags" Target="../tags/tag103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3.png"/><Relationship Id="rId1" Type="http://schemas.openxmlformats.org/officeDocument/2006/relationships/tags" Target="../tags/tag106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image" Target="../media/image3.png"/><Relationship Id="rId1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3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3.png"/><Relationship Id="rId1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3.png"/><Relationship Id="rId1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png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28.xml"/><Relationship Id="rId3" Type="http://schemas.openxmlformats.org/officeDocument/2006/relationships/image" Target="../media/image3.png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tags" Target="../tags/tag31.xml"/><Relationship Id="rId3" Type="http://schemas.openxmlformats.org/officeDocument/2006/relationships/image" Target="../media/image3.png"/><Relationship Id="rId2" Type="http://schemas.openxmlformats.org/officeDocument/2006/relationships/tags" Target="../tags/tag3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tags" Target="../tags/tag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3.png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2" name="直接连接符 31"/>
          <p:cNvCxnSpPr/>
          <p:nvPr>
            <p:custDataLst>
              <p:tags r:id="rId1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370455" y="3429000"/>
            <a:ext cx="70916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基于掺钆液闪测量中国锦屏地下实验室缪子和缪子衍生通量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7555" y="5429885"/>
            <a:ext cx="1005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报告人：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13755" y="5429885"/>
            <a:ext cx="954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彭肖宇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63820" y="6008370"/>
            <a:ext cx="18497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2024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 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.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 5 . 10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635" y="1651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995" y="4072255"/>
            <a:ext cx="2819400" cy="22783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1.5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宇生中子测量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08</a:t>
            </a:r>
            <a:endParaRPr lang="en-US" altLang="zh-CN" b="1" i="1"/>
          </a:p>
        </p:txBody>
      </p:sp>
      <p:pic>
        <p:nvPicPr>
          <p:cNvPr id="20" name="图片 3"/>
          <p:cNvPicPr>
            <a:picLocks noChangeAspect="1"/>
          </p:cNvPicPr>
          <p:nvPr/>
        </p:nvPicPr>
        <p:blipFill>
          <a:blip r:embed="rId5"/>
          <a:srcRect r="1575"/>
          <a:stretch>
            <a:fillRect/>
          </a:stretch>
        </p:blipFill>
        <p:spPr>
          <a:xfrm>
            <a:off x="4020820" y="934085"/>
            <a:ext cx="8055610" cy="446849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4723130" y="5524500"/>
            <a:ext cx="2947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正常信号</a:t>
            </a:r>
            <a:endParaRPr lang="zh-CN" altLang="en-US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  <a:p>
            <a:pPr algn="ctr"/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（在探测器量程内）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50910" y="5524500"/>
            <a:ext cx="3525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饱和信号</a:t>
            </a:r>
            <a:endParaRPr lang="zh-CN" altLang="en-US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  <a:p>
            <a:pPr algn="ctr"/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（超出了探测器量程）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96570" y="1165225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650875" y="1059815"/>
            <a:ext cx="296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环境γ能量很低，Gd俘获中子所产生的γ最高能量也低于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 </a:t>
            </a:r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8.5 MeV</a:t>
            </a:r>
            <a:endParaRPr lang="zh-CN" altLang="en-US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875" y="2262505"/>
            <a:ext cx="312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最小的饱和信号的能量约为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 </a:t>
            </a:r>
            <a:r>
              <a:rPr lang="en-US" altLang="zh-CN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10 </a:t>
            </a:r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MeV</a:t>
            </a:r>
            <a:endParaRPr lang="zh-CN" altLang="en-US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96570" y="2357755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427990" y="4552315"/>
            <a:ext cx="34143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重建</a:t>
            </a:r>
            <a:r>
              <a:rPr lang="en-US" altLang="zh-CN" sz="24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412</a:t>
            </a:r>
            <a:r>
              <a:rPr lang="zh-CN" altLang="en-US" sz="24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天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实验获取的饱和信号以拓展中子能区范围，实现高于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10 MeVee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的中子反冲核能谱测量</a:t>
            </a:r>
            <a:endParaRPr lang="zh-CN" altLang="en-US" sz="24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4330" y="4360545"/>
            <a:ext cx="3488690" cy="22034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4010660" y="763270"/>
            <a:ext cx="10160" cy="5831840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608330" y="2907665"/>
            <a:ext cx="288480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饱和信号被认为全是来自于缪子或其产物在探测器内的能量沉积</a:t>
            </a:r>
            <a:endParaRPr lang="zh-CN" altLang="en-US" sz="2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255" y="2661285"/>
            <a:ext cx="12186285" cy="3214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57675" y="3543300"/>
            <a:ext cx="5262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 b="1" i="1">
                <a:solidFill>
                  <a:srgbClr val="C00000"/>
                </a:solidFill>
              </a:rPr>
              <a:t>饱和信号重建</a:t>
            </a:r>
            <a:endParaRPr lang="zh-CN" sz="4800" b="1" i="1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0595" y="4360545"/>
            <a:ext cx="8701405" cy="755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2430" y="3737610"/>
            <a:ext cx="2264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 i="1">
                <a:solidFill>
                  <a:srgbClr val="C00000"/>
                </a:solidFill>
                <a:latin typeface="华光中雅_CNKI" panose="02000500000000000000" charset="-122"/>
                <a:ea typeface="华光中雅_CNKI" panose="02000500000000000000" charset="-122"/>
              </a:rPr>
              <a:t>/02</a:t>
            </a:r>
            <a:endParaRPr lang="en-US" altLang="zh-CN" sz="8000" b="1" i="1">
              <a:solidFill>
                <a:srgbClr val="C00000"/>
              </a:solidFill>
              <a:latin typeface="华光中雅_CNKI" panose="02000500000000000000" charset="-122"/>
              <a:ea typeface="华光中雅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6965" y="4486910"/>
            <a:ext cx="709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基于掺钆液闪测量中国锦屏地下实验室缪子和缪子衍生通量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09</a:t>
            </a:r>
            <a:endParaRPr lang="en-US" altLang="zh-CN" b="1" i="1"/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35" y="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20065" y="1671955"/>
            <a:ext cx="3395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神经网络训练</a:t>
            </a:r>
            <a:endParaRPr lang="zh-CN" altLang="en-US" sz="36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37895" y="3130550"/>
            <a:ext cx="2560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函数拟合</a:t>
            </a:r>
            <a:endParaRPr lang="zh-CN" altLang="en-US" sz="36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4314825" y="1210945"/>
            <a:ext cx="2152650" cy="461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输入小波形进行训练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169785" y="1149350"/>
            <a:ext cx="1809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获取波形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  <a:p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形态特征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9144635" y="1149350"/>
            <a:ext cx="2643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特征波形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输出</a:t>
            </a:r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4572000" y="3340100"/>
            <a:ext cx="1809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匹配特征波形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6983095" y="3270885"/>
            <a:ext cx="18707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还原饱和信号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9652635" y="3502025"/>
            <a:ext cx="1821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</a:rPr>
              <a:t>偏差评估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26235" y="2317115"/>
            <a:ext cx="842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光琥珀_CNKI" panose="02000500000000000000" charset="-122"/>
                <a:ea typeface="华光琥珀_CNKI" panose="02000500000000000000" charset="-122"/>
              </a:rPr>
              <a:t>＋</a:t>
            </a:r>
            <a:endParaRPr lang="zh-CN" altLang="en-US" sz="44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4314825" y="1068070"/>
            <a:ext cx="2201545" cy="1116330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3427095" y="2364105"/>
            <a:ext cx="664845" cy="6394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314825" y="3204210"/>
            <a:ext cx="2201545" cy="1086485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0"/>
            </p:custDataLst>
          </p:nvPr>
        </p:nvSpPr>
        <p:spPr>
          <a:xfrm>
            <a:off x="6983095" y="1068070"/>
            <a:ext cx="1996440" cy="1116330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1"/>
            </p:custDataLst>
          </p:nvPr>
        </p:nvSpPr>
        <p:spPr>
          <a:xfrm>
            <a:off x="9468485" y="1068070"/>
            <a:ext cx="1996440" cy="1116330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50075" y="3204210"/>
            <a:ext cx="2030095" cy="1086485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9413875" y="3206750"/>
            <a:ext cx="2060575" cy="1086485"/>
          </a:xfrm>
          <a:prstGeom prst="rect">
            <a:avLst/>
          </a:prstGeom>
          <a:noFill/>
          <a:ln w="3810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 rot="5400000">
            <a:off x="7583170" y="4431665"/>
            <a:ext cx="796290" cy="824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8394065" y="4432935"/>
            <a:ext cx="1685925" cy="340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获取重建信息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23945" y="5508625"/>
            <a:ext cx="1593215" cy="2990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911725" y="5397500"/>
            <a:ext cx="7118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信号积分面积、甄别因子、事件能量</a:t>
            </a:r>
            <a:r>
              <a:rPr lang="en-US" altLang="zh-CN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... ... </a:t>
            </a:r>
            <a:endParaRPr lang="zh-CN" altLang="en-US" sz="28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653020" y="2278380"/>
            <a:ext cx="842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华光琥珀_CNKI" panose="02000500000000000000" charset="-122"/>
                <a:ea typeface="华光琥珀_CNKI" panose="02000500000000000000" charset="-122"/>
              </a:rPr>
              <a:t>＋</a:t>
            </a:r>
            <a:endParaRPr lang="zh-CN" altLang="en-US" sz="48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2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13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82245" y="90805"/>
            <a:ext cx="4132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2.1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饱和信号重建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10</a:t>
            </a:r>
            <a:endParaRPr lang="en-US" altLang="zh-CN" b="1" i="1"/>
          </a:p>
        </p:txBody>
      </p:sp>
      <p:sp>
        <p:nvSpPr>
          <p:cNvPr id="14" name="文本框 13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4625" y="819785"/>
            <a:ext cx="2303780" cy="460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神经网络训练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5" name="图片 4" descr="ppt_01"/>
          <p:cNvPicPr>
            <a:picLocks noChangeAspect="1"/>
          </p:cNvPicPr>
          <p:nvPr/>
        </p:nvPicPr>
        <p:blipFill>
          <a:blip r:embed="rId4"/>
          <a:srcRect l="3490" t="12741" r="28568" b="14704"/>
          <a:stretch>
            <a:fillRect/>
          </a:stretch>
        </p:blipFill>
        <p:spPr>
          <a:xfrm>
            <a:off x="4509135" y="1163955"/>
            <a:ext cx="7696200" cy="5443220"/>
          </a:xfrm>
          <a:prstGeom prst="rect">
            <a:avLst/>
          </a:prstGeom>
        </p:spPr>
      </p:pic>
      <p:pic>
        <p:nvPicPr>
          <p:cNvPr id="6" name="图片 5" descr="新建 PPTX 演示文稿_01"/>
          <p:cNvPicPr>
            <a:picLocks noChangeAspect="1"/>
          </p:cNvPicPr>
          <p:nvPr/>
        </p:nvPicPr>
        <p:blipFill>
          <a:blip r:embed="rId5"/>
          <a:srcRect l="25036" t="18213" r="31974" b="42796"/>
          <a:stretch>
            <a:fillRect/>
          </a:stretch>
        </p:blipFill>
        <p:spPr>
          <a:xfrm>
            <a:off x="83185" y="1225550"/>
            <a:ext cx="4425950" cy="2258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4625" y="3625215"/>
            <a:ext cx="2303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函数拟合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92404" y="4317301"/>
                <a:ext cx="3016250" cy="4756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𝑨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𝒑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𝟏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𝒆</m:t>
                          </m:r>
                        </m:e>
                        <m:sup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𝒛</m:t>
                              </m:r>
                            </m:sup>
                          </m:sSup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𝒛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+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4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692404" y="4317301"/>
                <a:ext cx="3016250" cy="475615"/>
              </a:xfrm>
              <a:prstGeom prst="rect">
                <a:avLst/>
              </a:prstGeom>
              <a:blipFill rotWithShape="1">
                <a:blip r:embed="rId8"/>
                <a:stretch>
                  <a:fillRect l="-8" t="-120" r="8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1456309" y="4869116"/>
                <a:ext cx="1602740" cy="841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𝒛</m:t>
                      </m:r>
                      <m:r>
                        <a:rPr lang="en-US" altLang="zh-CN" sz="2400" b="1" i="1">
                          <a:solidFill>
                            <a:srgbClr val="FF000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𝒕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𝒑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𝒑</m:t>
                          </m:r>
                          <m:r>
                            <a:rPr lang="en-US" altLang="zh-CN" sz="2400" b="1" i="1">
                              <a:solidFill>
                                <a:srgbClr val="FF000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altLang="zh-CN" sz="2400" b="1" i="1">
                  <a:solidFill>
                    <a:srgbClr val="FF000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0"/>
                </p:custDataLst>
              </p:nvPr>
            </p:nvSpPr>
            <p:spPr>
              <a:xfrm>
                <a:off x="1456309" y="4869116"/>
                <a:ext cx="1602740" cy="841375"/>
              </a:xfrm>
              <a:prstGeom prst="rect">
                <a:avLst/>
              </a:prstGeom>
              <a:blipFill rotWithShape="1">
                <a:blip r:embed="rId11"/>
                <a:stretch>
                  <a:fillRect l="-16" t="-68" r="16" b="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>
            <p:custDataLst>
              <p:tags r:id="rId12"/>
            </p:custDataLst>
          </p:nvPr>
        </p:nvSpPr>
        <p:spPr>
          <a:xfrm>
            <a:off x="1456055" y="5787390"/>
            <a:ext cx="24282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 i="1">
                <a:solidFill>
                  <a:srgbClr val="FF0000"/>
                </a:solidFill>
              </a:rPr>
              <a:t>par p1,p2,p3</a:t>
            </a:r>
            <a:endParaRPr lang="en-US" altLang="zh-CN" sz="2400" b="1" i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504825" y="4227195"/>
            <a:ext cx="3571240" cy="2124710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>
            <p:custDataLst>
              <p:tags r:id="rId1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2245" y="90805"/>
            <a:ext cx="2941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2.2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函数拟合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11</a:t>
            </a:r>
            <a:endParaRPr lang="en-US" altLang="zh-CN" b="1" i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8065" y="2721610"/>
            <a:ext cx="238760" cy="2190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55365" y="3076575"/>
            <a:ext cx="263525" cy="2463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09135" y="2687320"/>
            <a:ext cx="277495" cy="38925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" name="文本框 2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32" name="直接连接符 31"/>
          <p:cNvCxnSpPr/>
          <p:nvPr>
            <p:custDataLst>
              <p:tags r:id="rId3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18135" y="803910"/>
            <a:ext cx="24110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第一种偏差：</a:t>
            </a:r>
            <a:endParaRPr lang="zh-CN" altLang="en-US" sz="2000"/>
          </a:p>
        </p:txBody>
      </p:sp>
      <p:sp>
        <p:nvSpPr>
          <p:cNvPr id="12" name="文本框 11"/>
          <p:cNvSpPr txBox="1"/>
          <p:nvPr/>
        </p:nvSpPr>
        <p:spPr>
          <a:xfrm>
            <a:off x="1943100" y="803910"/>
            <a:ext cx="27031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华光粗圆_CNKI" panose="02000500000000000000" charset="-122"/>
                <a:ea typeface="华光粗圆_CNKI" panose="02000500000000000000" charset="-122"/>
              </a:rPr>
              <a:t>函数拟合偏差</a:t>
            </a:r>
            <a:endParaRPr lang="zh-CN" altLang="en-US" sz="2000">
              <a:solidFill>
                <a:schemeClr val="tx1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0" y="1202690"/>
            <a:ext cx="5838825" cy="20504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2245" y="90805"/>
            <a:ext cx="2941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2.3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偏差估计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12</a:t>
            </a:r>
            <a:endParaRPr lang="en-US" altLang="zh-CN" b="1" i="1"/>
          </a:p>
        </p:txBody>
      </p:sp>
      <p:sp>
        <p:nvSpPr>
          <p:cNvPr id="13" name="文本框 12"/>
          <p:cNvSpPr txBox="1"/>
          <p:nvPr/>
        </p:nvSpPr>
        <p:spPr>
          <a:xfrm>
            <a:off x="318135" y="3388995"/>
            <a:ext cx="24110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第二种偏差：</a:t>
            </a:r>
            <a:endParaRPr lang="zh-CN" altLang="en-US" sz="2000"/>
          </a:p>
        </p:txBody>
      </p:sp>
      <p:sp>
        <p:nvSpPr>
          <p:cNvPr id="14" name="文本框 13"/>
          <p:cNvSpPr txBox="1"/>
          <p:nvPr/>
        </p:nvSpPr>
        <p:spPr>
          <a:xfrm>
            <a:off x="1943100" y="3388995"/>
            <a:ext cx="270319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华光粗圆_CNKI" panose="02000500000000000000" charset="-122"/>
                <a:ea typeface="华光粗圆_CNKI" panose="02000500000000000000" charset="-122"/>
              </a:rPr>
              <a:t>重建偏差</a:t>
            </a:r>
            <a:endParaRPr lang="zh-CN" altLang="en-US" sz="2000">
              <a:solidFill>
                <a:schemeClr val="tx1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rcRect l="2272" r="1241"/>
          <a:stretch>
            <a:fillRect/>
          </a:stretch>
        </p:blipFill>
        <p:spPr>
          <a:xfrm>
            <a:off x="344170" y="3810000"/>
            <a:ext cx="5492750" cy="3048000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7895" y="3874770"/>
            <a:ext cx="5805170" cy="296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8995" y="1348740"/>
            <a:ext cx="6107430" cy="197231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102985" y="35274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·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1495" y="3111500"/>
            <a:ext cx="277495" cy="2533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2907030" y="3321050"/>
                <a:ext cx="3727450" cy="55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𝑪𝒖𝒕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𝑨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𝟐𝟒𝟒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.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𝟓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𝑨</m:t>
                          </m:r>
                        </m:den>
                      </m:f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𝟏𝟎𝟎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%</m:t>
                      </m:r>
                    </m:oMath>
                  </m:oMathPara>
                </a14:m>
                <a:endParaRPr lang="zh-CN" altLang="en-US" sz="1600" b="1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030" y="3321050"/>
                <a:ext cx="3727450" cy="5537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5454650" y="3319780"/>
                <a:ext cx="4337685" cy="55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𝑩𝒊𝒂𝒔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 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𝒎𝒐𝒅𝒆𝒍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𝒅𝒂𝒕𝒂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𝒅𝒂𝒕𝒂</m:t>
                          </m:r>
                        </m:den>
                      </m:f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𝟏𝟎𝟎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%</m:t>
                      </m:r>
                    </m:oMath>
                  </m:oMathPara>
                </a14:m>
                <a:endParaRPr lang="zh-CN" altLang="en-US" sz="1600" b="1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650" y="3319780"/>
                <a:ext cx="4337685" cy="55499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90170" y="3321050"/>
            <a:ext cx="11944350" cy="0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51300" y="803910"/>
            <a:ext cx="3254375" cy="46672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580765" y="3364865"/>
            <a:ext cx="5612765" cy="51879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974340" y="2879725"/>
            <a:ext cx="2781935" cy="32131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3256280" y="4345305"/>
            <a:ext cx="2432685" cy="2370455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3580765" y="727710"/>
                <a:ext cx="4337685" cy="554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𝑩𝒊𝒂𝒔</m:t>
                          </m:r>
                        </m:e>
                        <m:sub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= </m:t>
                      </m:r>
                      <m:f>
                        <m:fPr>
                          <m:ctrlP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fPr>
                        <m:num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𝒎𝒐𝒅𝒆𝒍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𝒅𝒂𝒕𝒂</m:t>
                          </m:r>
                        </m:num>
                        <m:den>
                          <m:r>
                            <a:rPr lang="en-US" altLang="zh-CN" sz="1600" b="1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𝒅𝒂𝒕𝒂</m:t>
                          </m:r>
                        </m:den>
                      </m:f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×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𝟏𝟎𝟎</m:t>
                      </m:r>
                      <m:r>
                        <a:rPr lang="en-US" altLang="zh-CN" sz="1600" b="1" i="1">
                          <a:latin typeface="Cambria Math" panose="02040503050406030204" charset="0"/>
                          <a:cs typeface="Cambria Math" panose="02040503050406030204" charset="0"/>
                        </a:rPr>
                        <m:t>%</m:t>
                      </m:r>
                    </m:oMath>
                  </m:oMathPara>
                </a14:m>
                <a:endParaRPr lang="zh-CN" altLang="en-US" sz="1600" b="1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765" y="727710"/>
                <a:ext cx="4337685" cy="55499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rcRect r="3099"/>
          <a:stretch>
            <a:fillRect/>
          </a:stretch>
        </p:blipFill>
        <p:spPr>
          <a:xfrm>
            <a:off x="427355" y="3957320"/>
            <a:ext cx="5586095" cy="28898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0" y="735965"/>
            <a:ext cx="5588635" cy="3402330"/>
          </a:xfrm>
          <a:prstGeom prst="rect">
            <a:avLst/>
          </a:prstGeom>
        </p:spPr>
      </p:pic>
      <p:cxnSp>
        <p:nvCxnSpPr>
          <p:cNvPr id="5" name="直接连接符 4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7070" y="62230"/>
            <a:ext cx="5154930" cy="2707005"/>
          </a:xfrm>
          <a:prstGeom prst="rect">
            <a:avLst/>
          </a:prstGeom>
        </p:spPr>
      </p:pic>
      <p:pic>
        <p:nvPicPr>
          <p:cNvPr id="3" name="图片 2" descr="Graph1"/>
          <p:cNvPicPr>
            <a:picLocks noChangeAspect="1"/>
          </p:cNvPicPr>
          <p:nvPr/>
        </p:nvPicPr>
        <p:blipFill>
          <a:blip r:embed="rId5"/>
          <a:srcRect l="4856" t="8880" r="12923" b="4398"/>
          <a:stretch>
            <a:fillRect/>
          </a:stretch>
        </p:blipFill>
        <p:spPr>
          <a:xfrm>
            <a:off x="6910705" y="2631440"/>
            <a:ext cx="5233035" cy="422656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6890385" y="35560"/>
            <a:ext cx="0" cy="6795770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82245" y="90805"/>
            <a:ext cx="4405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2.4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重建事例评估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13</a:t>
            </a:r>
            <a:endParaRPr lang="en-US" altLang="zh-CN" b="1" i="1"/>
          </a:p>
        </p:txBody>
      </p:sp>
      <p:sp>
        <p:nvSpPr>
          <p:cNvPr id="12" name="矩形 11"/>
          <p:cNvSpPr/>
          <p:nvPr/>
        </p:nvSpPr>
        <p:spPr>
          <a:xfrm>
            <a:off x="252730" y="1144905"/>
            <a:ext cx="6100445" cy="54102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52730" y="2470785"/>
            <a:ext cx="6100445" cy="74295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27355" y="4660265"/>
            <a:ext cx="327025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pic>
        <p:nvPicPr>
          <p:cNvPr id="2" name="图片 1" descr="演示文稿1_01"/>
          <p:cNvPicPr>
            <a:picLocks noChangeAspect="1"/>
          </p:cNvPicPr>
          <p:nvPr/>
        </p:nvPicPr>
        <p:blipFill>
          <a:blip r:embed="rId3"/>
          <a:srcRect l="7729" r="12521" b="1852"/>
          <a:stretch>
            <a:fillRect/>
          </a:stretch>
        </p:blipFill>
        <p:spPr>
          <a:xfrm>
            <a:off x="155575" y="506095"/>
            <a:ext cx="9478645" cy="6049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28000" y="5443855"/>
            <a:ext cx="36683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Guo Z , Bathe-Peters L , Chen S ,et al.DOI:10.1088/1674-1137/abccae.</a:t>
            </a:r>
            <a:endParaRPr lang="zh-CN" altLang="en-US">
              <a:solidFill>
                <a:srgbClr val="FFC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128000" y="5443220"/>
            <a:ext cx="3851275" cy="645795"/>
          </a:xfrm>
          <a:prstGeom prst="rect">
            <a:avLst/>
          </a:prstGeom>
          <a:noFill/>
          <a:ln w="38100">
            <a:solidFill>
              <a:srgbClr val="4874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565640" y="2199640"/>
            <a:ext cx="2662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3.53x10</a:t>
            </a:r>
            <a:r>
              <a:rPr lang="zh-CN" altLang="en-US" sz="28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-6</a:t>
            </a:r>
            <a:r>
              <a:rPr lang="zh-CN" altLang="en-US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m</a:t>
            </a:r>
            <a:r>
              <a:rPr lang="zh-CN" altLang="en-US" sz="28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-2</a:t>
            </a:r>
            <a:r>
              <a:rPr lang="zh-CN" altLang="en-US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s</a:t>
            </a:r>
            <a:r>
              <a:rPr lang="zh-CN" altLang="en-US" sz="28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-1</a:t>
            </a:r>
            <a:endParaRPr lang="zh-CN" altLang="en-US" sz="2800" baseline="30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565640" y="1156970"/>
            <a:ext cx="2535555" cy="19780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634220" y="1508760"/>
            <a:ext cx="1554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缪子通量：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5575" y="4475480"/>
            <a:ext cx="2572385" cy="183578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23520" y="4670425"/>
            <a:ext cx="257175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粒子源平面：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  <a:p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PE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室正上方</a:t>
            </a:r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5m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，半径</a:t>
            </a:r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5m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的圆形平面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5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2245" y="90805"/>
            <a:ext cx="60166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2.5 Geant4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模拟</a:t>
            </a:r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-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粒子源设置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14</a:t>
            </a:r>
            <a:endParaRPr lang="en-US" altLang="zh-CN" b="1" i="1"/>
          </a:p>
        </p:txBody>
      </p:sp>
      <p:sp>
        <p:nvSpPr>
          <p:cNvPr id="14" name="文本框 13"/>
          <p:cNvSpPr txBox="1"/>
          <p:nvPr/>
        </p:nvSpPr>
        <p:spPr>
          <a:xfrm>
            <a:off x="7847965" y="4334510"/>
            <a:ext cx="4380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Geant4 Shielding</a:t>
            </a:r>
            <a:r>
              <a:rPr lang="zh-CN" altLang="en-US" sz="28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物理列表</a:t>
            </a:r>
            <a:endParaRPr lang="zh-CN" altLang="en-US" sz="28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34" name="图片 33" descr="演示文稿1_01(3)"/>
          <p:cNvPicPr>
            <a:picLocks noChangeAspect="1"/>
          </p:cNvPicPr>
          <p:nvPr/>
        </p:nvPicPr>
        <p:blipFill>
          <a:blip r:embed="rId1"/>
          <a:srcRect l="3345" r="3411"/>
          <a:stretch>
            <a:fillRect/>
          </a:stretch>
        </p:blipFill>
        <p:spPr>
          <a:xfrm>
            <a:off x="1675130" y="735965"/>
            <a:ext cx="8069580" cy="4337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5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2245" y="90805"/>
            <a:ext cx="553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2.6 </a:t>
            </a:r>
            <a:r>
              <a:rPr lang="zh-CN" sz="3600">
                <a:latin typeface="华光粗圆_CNKI" panose="02000500000000000000" charset="-122"/>
                <a:ea typeface="华光粗圆_CNKI" panose="02000500000000000000" charset="-122"/>
              </a:rPr>
              <a:t>通量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事例模拟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15</a:t>
            </a:r>
            <a:endParaRPr lang="en-US" altLang="zh-CN" b="1" i="1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1620" y="5035550"/>
            <a:ext cx="8915400" cy="18224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17" name="直接连接符 16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新建 PPTX 演示文稿_01"/>
          <p:cNvPicPr>
            <a:picLocks noChangeAspect="1"/>
          </p:cNvPicPr>
          <p:nvPr/>
        </p:nvPicPr>
        <p:blipFill>
          <a:blip r:embed="rId5"/>
          <a:srcRect l="11198" r="22115" b="1944"/>
          <a:stretch>
            <a:fillRect/>
          </a:stretch>
        </p:blipFill>
        <p:spPr>
          <a:xfrm>
            <a:off x="92075" y="920115"/>
            <a:ext cx="6833235" cy="5584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75" y="735965"/>
            <a:ext cx="38703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1000倍实验环境的</a:t>
            </a:r>
            <a:endParaRPr lang="zh-CN" altLang="en-US" sz="32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  <a:p>
            <a:pPr algn="ctr"/>
            <a:r>
              <a:rPr lang="zh-CN" altLang="en-US" sz="32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事例模拟</a:t>
            </a:r>
            <a:endParaRPr lang="zh-CN" altLang="en-US" sz="32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2335" y="845820"/>
            <a:ext cx="4720590" cy="54959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94930" y="4272280"/>
            <a:ext cx="4176395" cy="77216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527290" y="1741170"/>
            <a:ext cx="21907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ea typeface="华光粗圆_CNKI" panose="02000500000000000000" charset="-122"/>
                <a:cs typeface="Times New Roman" panose="02020603050405020304" charset="0"/>
              </a:rPr>
              <a:t>     Edep in LS</a:t>
            </a:r>
            <a:endParaRPr lang="en-US" altLang="zh-CN" sz="2000">
              <a:latin typeface="Times New Roman" panose="02020603050405020304" charset="0"/>
              <a:ea typeface="华光粗圆_CNKI" panose="02000500000000000000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35470" y="2588895"/>
            <a:ext cx="301244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       Muon and electron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2335" y="3512185"/>
            <a:ext cx="205803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         Electron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854315" y="4435475"/>
            <a:ext cx="153606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  Neutron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33260" y="5462270"/>
            <a:ext cx="2914650" cy="706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Other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(pi, proton, alpha ... ...)</a:t>
            </a:r>
            <a:endParaRPr lang="en-US" altLang="zh-CN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245" y="90805"/>
            <a:ext cx="56191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2.7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能量沉积事例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16</a:t>
            </a:r>
            <a:endParaRPr lang="en-US" altLang="zh-CN" b="1" i="1"/>
          </a:p>
        </p:txBody>
      </p:sp>
      <p:sp>
        <p:nvSpPr>
          <p:cNvPr id="12" name="文本框 11"/>
          <p:cNvSpPr txBox="1"/>
          <p:nvPr/>
        </p:nvSpPr>
        <p:spPr>
          <a:xfrm>
            <a:off x="7223760" y="1074420"/>
            <a:ext cx="2587625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ea typeface="华光粗圆_CNKI" panose="02000500000000000000" charset="-122"/>
                <a:cs typeface="Times New Roman" panose="02020603050405020304" charset="0"/>
              </a:rPr>
              <a:t>   </a:t>
            </a:r>
            <a:endParaRPr lang="en-US" altLang="zh-CN" sz="2000">
              <a:latin typeface="Times New Roman" panose="02020603050405020304" charset="0"/>
              <a:ea typeface="华光粗圆_CNKI" panose="02000500000000000000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346315" y="1074420"/>
            <a:ext cx="2190750" cy="3987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sz="2000">
                <a:latin typeface="Times New Roman" panose="02020603050405020304" charset="0"/>
                <a:ea typeface="华光粗圆_CNKI" panose="02000500000000000000" charset="-122"/>
                <a:cs typeface="Times New Roman" panose="02020603050405020304" charset="0"/>
              </a:rPr>
              <a:t>     E / MeV &lt; 1000</a:t>
            </a:r>
            <a:endParaRPr lang="zh-CN" altLang="en-US" sz="2000">
              <a:latin typeface="Times New Roman" panose="02020603050405020304" charset="0"/>
              <a:ea typeface="华光粗圆_CNKI" panose="02000500000000000000" charset="-122"/>
              <a:cs typeface="Times New Roman" panose="0202060305040502030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3"/>
          <p:cNvPicPr>
            <a:picLocks noChangeAspect="1"/>
          </p:cNvPicPr>
          <p:nvPr/>
        </p:nvPicPr>
        <p:blipFill>
          <a:blip r:embed="rId1"/>
          <a:srcRect t="982"/>
          <a:stretch>
            <a:fillRect/>
          </a:stretch>
        </p:blipFill>
        <p:spPr>
          <a:xfrm>
            <a:off x="2805430" y="913765"/>
            <a:ext cx="9236710" cy="54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>
            <p:custDataLst>
              <p:tags r:id="rId5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38760" y="838835"/>
            <a:ext cx="187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模拟能量沉积谱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6205" y="1650365"/>
            <a:ext cx="21240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sym typeface="+mn-ea"/>
              </a:rPr>
              <a:t>重建饱和信号电荷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8590" y="2623185"/>
            <a:ext cx="2214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更高能量的刻度点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2425" y="3415030"/>
            <a:ext cx="17246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修正刻度曲线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7555" y="1022985"/>
            <a:ext cx="842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光琥珀_CNKI" panose="02000500000000000000" charset="-122"/>
                <a:ea typeface="华光琥珀_CNKI" panose="02000500000000000000" charset="-122"/>
              </a:rPr>
              <a:t>＋</a:t>
            </a:r>
            <a:endParaRPr lang="zh-CN" altLang="en-US" sz="44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17" name="右箭头 16"/>
          <p:cNvSpPr/>
          <p:nvPr/>
        </p:nvSpPr>
        <p:spPr>
          <a:xfrm rot="5400000">
            <a:off x="852170" y="2136140"/>
            <a:ext cx="552450" cy="316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6280" y="2841625"/>
            <a:ext cx="84264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光琥珀_CNKI" panose="02000500000000000000" charset="-122"/>
                <a:ea typeface="华光琥珀_CNKI" panose="02000500000000000000" charset="-122"/>
              </a:rPr>
              <a:t>＋</a:t>
            </a:r>
            <a:endParaRPr lang="zh-CN" altLang="en-US" sz="44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5400000">
            <a:off x="800735" y="3912235"/>
            <a:ext cx="552450" cy="31686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47650" y="4485005"/>
            <a:ext cx="2957195" cy="181165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416560" y="4584065"/>
            <a:ext cx="27228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重建饱和信号能谱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</a:rPr>
              <a:t>与模拟的</a:t>
            </a:r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宇宙射线和其诱发的电子的能谱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</a:rPr>
              <a:t>基本一致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2245" y="90805"/>
            <a:ext cx="61347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2.8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饱和信号重建能谱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17</a:t>
            </a:r>
            <a:endParaRPr lang="en-US" altLang="zh-CN" b="1" i="1"/>
          </a:p>
        </p:txBody>
      </p:sp>
      <p:sp>
        <p:nvSpPr>
          <p:cNvPr id="9" name="文本框 8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目录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3345180" y="3460115"/>
            <a:ext cx="5445125" cy="617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6"/>
            </p:custDataLst>
          </p:nvPr>
        </p:nvSpPr>
        <p:spPr>
          <a:xfrm>
            <a:off x="1977390" y="3460115"/>
            <a:ext cx="1257935" cy="6172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7"/>
            </p:custDataLst>
          </p:nvPr>
        </p:nvSpPr>
        <p:spPr>
          <a:xfrm>
            <a:off x="1977390" y="4650105"/>
            <a:ext cx="1257935" cy="6172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椭圆 19"/>
          <p:cNvSpPr/>
          <p:nvPr>
            <p:custDataLst>
              <p:tags r:id="rId8"/>
            </p:custDataLst>
          </p:nvPr>
        </p:nvSpPr>
        <p:spPr>
          <a:xfrm>
            <a:off x="1977390" y="5841365"/>
            <a:ext cx="1257935" cy="6172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>
            <p:custDataLst>
              <p:tags r:id="rId9"/>
            </p:custDataLst>
          </p:nvPr>
        </p:nvSpPr>
        <p:spPr>
          <a:xfrm>
            <a:off x="3345180" y="4613910"/>
            <a:ext cx="5445125" cy="617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10"/>
            </p:custDataLst>
          </p:nvPr>
        </p:nvSpPr>
        <p:spPr>
          <a:xfrm>
            <a:off x="3345180" y="5842635"/>
            <a:ext cx="5445125" cy="617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11"/>
            </p:custDataLst>
          </p:nvPr>
        </p:nvSpPr>
        <p:spPr>
          <a:xfrm>
            <a:off x="2388235" y="3459480"/>
            <a:ext cx="558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>
                <a:latin typeface="华光琥珀_CNKI" panose="02000500000000000000" charset="-122"/>
                <a:ea typeface="华光琥珀_CNKI" panose="02000500000000000000" charset="-122"/>
              </a:rPr>
              <a:t>1</a:t>
            </a:r>
            <a:endParaRPr lang="en-US" altLang="zh-CN" sz="3600" i="1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12"/>
            </p:custDataLst>
          </p:nvPr>
        </p:nvSpPr>
        <p:spPr>
          <a:xfrm>
            <a:off x="2327275" y="4585970"/>
            <a:ext cx="558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>
                <a:latin typeface="华光琥珀_CNKI" panose="02000500000000000000" charset="-122"/>
                <a:ea typeface="华光琥珀_CNKI" panose="02000500000000000000" charset="-122"/>
              </a:rPr>
              <a:t>2</a:t>
            </a:r>
            <a:endParaRPr lang="en-US" altLang="zh-CN" sz="3600" i="1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13"/>
            </p:custDataLst>
          </p:nvPr>
        </p:nvSpPr>
        <p:spPr>
          <a:xfrm>
            <a:off x="2327275" y="5813425"/>
            <a:ext cx="5588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i="1">
                <a:latin typeface="华光琥珀_CNKI" panose="02000500000000000000" charset="-122"/>
                <a:ea typeface="华光琥珀_CNKI" panose="02000500000000000000" charset="-122"/>
              </a:rPr>
              <a:t>3</a:t>
            </a:r>
            <a:endParaRPr lang="en-US" altLang="zh-CN" sz="3600" i="1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33" name="文本框 32"/>
          <p:cNvSpPr txBox="1"/>
          <p:nvPr>
            <p:custDataLst>
              <p:tags r:id="rId14"/>
            </p:custDataLst>
          </p:nvPr>
        </p:nvSpPr>
        <p:spPr>
          <a:xfrm>
            <a:off x="5543550" y="3480435"/>
            <a:ext cx="1047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琥珀_CNKI" panose="02000500000000000000" charset="-122"/>
                <a:ea typeface="华光琥珀_CNKI" panose="02000500000000000000" charset="-122"/>
              </a:rPr>
              <a:t>介绍</a:t>
            </a:r>
            <a:endParaRPr lang="zh-CN" altLang="en-US" sz="28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5"/>
            </p:custDataLst>
          </p:nvPr>
        </p:nvSpPr>
        <p:spPr>
          <a:xfrm>
            <a:off x="4494530" y="4661535"/>
            <a:ext cx="3374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琥珀_CNKI" panose="02000500000000000000" charset="-122"/>
                <a:ea typeface="华光琥珀_CNKI" panose="02000500000000000000" charset="-122"/>
              </a:rPr>
              <a:t>饱和信号重建结果</a:t>
            </a:r>
            <a:endParaRPr lang="en-US" altLang="zh-CN" sz="28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16"/>
            </p:custDataLst>
          </p:nvPr>
        </p:nvSpPr>
        <p:spPr>
          <a:xfrm>
            <a:off x="5132070" y="5880100"/>
            <a:ext cx="19424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latin typeface="华光琥珀_CNKI" panose="02000500000000000000" charset="-122"/>
                <a:ea typeface="华光琥珀_CNKI" panose="02000500000000000000" charset="-122"/>
              </a:rPr>
              <a:t>结果分析</a:t>
            </a:r>
            <a:endParaRPr lang="zh-CN" sz="2800">
              <a:latin typeface="华光琥珀_CNKI" panose="02000500000000000000" charset="-122"/>
              <a:ea typeface="华光琥珀_CNKI" panose="02000500000000000000" charset="-122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7"/>
          <a:stretch>
            <a:fillRect/>
          </a:stretch>
        </p:blipFill>
        <p:spPr>
          <a:xfrm>
            <a:off x="635" y="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0160"/>
            <a:ext cx="12177395" cy="732155"/>
          </a:xfrm>
          <a:prstGeom prst="rect">
            <a:avLst/>
          </a:prstGeom>
        </p:spPr>
      </p:pic>
      <p:cxnSp>
        <p:nvCxnSpPr>
          <p:cNvPr id="32" name="直接连接符 31"/>
          <p:cNvCxnSpPr/>
          <p:nvPr>
            <p:custDataLst>
              <p:tags r:id="rId3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1620"/>
          <a:stretch>
            <a:fillRect/>
          </a:stretch>
        </p:blipFill>
        <p:spPr>
          <a:xfrm>
            <a:off x="105410" y="727710"/>
            <a:ext cx="6734175" cy="61302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6465" y="819150"/>
            <a:ext cx="4550410" cy="5716270"/>
          </a:xfrm>
          <a:prstGeom prst="rect">
            <a:avLst/>
          </a:prstGeom>
        </p:spPr>
      </p:pic>
      <p:cxnSp>
        <p:nvCxnSpPr>
          <p:cNvPr id="11" name="直接连接符 10"/>
          <p:cNvCxnSpPr/>
          <p:nvPr>
            <p:custDataLst>
              <p:tags r:id="rId6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2245" y="90805"/>
            <a:ext cx="2941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2.9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中子评估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18</a:t>
            </a:r>
            <a:endParaRPr lang="en-US" altLang="zh-CN" b="1" i="1"/>
          </a:p>
        </p:txBody>
      </p:sp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69150" y="1978660"/>
            <a:ext cx="1668780" cy="3683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r>
              <a:rPr lang="en-US" altLang="zh-CN" b="1">
                <a:latin typeface="Times New Roman" panose="02020603050405020304" charset="0"/>
                <a:cs typeface="Times New Roman" panose="02020603050405020304" charset="0"/>
              </a:rPr>
              <a:t>(E &gt; 10 MeV)</a:t>
            </a:r>
            <a:endParaRPr lang="en-US" altLang="zh-C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255" y="2661285"/>
            <a:ext cx="12186285" cy="3214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57675" y="354330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 i="1">
                <a:solidFill>
                  <a:srgbClr val="C00000"/>
                </a:solidFill>
              </a:rPr>
              <a:t>结果分析</a:t>
            </a:r>
            <a:endParaRPr lang="zh-CN" altLang="en-US" sz="4800" b="1" i="1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0595" y="4360545"/>
            <a:ext cx="8701405" cy="755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2430" y="3737610"/>
            <a:ext cx="2264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 i="1">
                <a:solidFill>
                  <a:srgbClr val="C00000"/>
                </a:solidFill>
                <a:latin typeface="华光中雅_CNKI" panose="02000500000000000000" charset="-122"/>
                <a:ea typeface="华光中雅_CNKI" panose="02000500000000000000" charset="-122"/>
              </a:rPr>
              <a:t>/03</a:t>
            </a:r>
            <a:endParaRPr lang="en-US" altLang="zh-CN" sz="8000" b="1" i="1">
              <a:solidFill>
                <a:srgbClr val="C00000"/>
              </a:solidFill>
              <a:latin typeface="华光中雅_CNKI" panose="02000500000000000000" charset="-122"/>
              <a:ea typeface="华光中雅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6965" y="4486910"/>
            <a:ext cx="709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基于掺钆液闪测量中国锦屏地下实验室缪子和缪子衍生通量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19</a:t>
            </a:r>
            <a:endParaRPr lang="en-US" altLang="zh-CN" b="1" i="1"/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35" y="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10160"/>
            <a:ext cx="12177395" cy="732155"/>
          </a:xfrm>
          <a:prstGeom prst="rect">
            <a:avLst/>
          </a:prstGeom>
        </p:spPr>
      </p:pic>
      <p:cxnSp>
        <p:nvCxnSpPr>
          <p:cNvPr id="20" name="直接连接符 19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82245" y="90805"/>
            <a:ext cx="54330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3.1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模拟结果比较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8325" y="3180080"/>
            <a:ext cx="4660900" cy="9632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高于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10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MeV</a:t>
            </a:r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的中子事例数：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  <a:p>
            <a:pPr algn="ctr"/>
            <a:r>
              <a:rPr lang="en-US" altLang="zh-CN" sz="28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0.3 events / 412 day</a:t>
            </a:r>
            <a:endParaRPr lang="en-US" altLang="zh-CN" sz="28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6"/>
            </p:custDataLst>
          </p:nvPr>
        </p:nvSpPr>
        <p:spPr>
          <a:xfrm>
            <a:off x="6471285" y="3185160"/>
            <a:ext cx="50698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与重建饱和信号所得出的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0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个中子反冲信号</a:t>
            </a:r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相匹配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7"/>
            </p:custDataLst>
          </p:nvPr>
        </p:nvSpPr>
        <p:spPr>
          <a:xfrm>
            <a:off x="2195195" y="1050290"/>
            <a:ext cx="114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模拟</a:t>
            </a:r>
            <a:endParaRPr lang="en-US" altLang="zh-CN" sz="28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8"/>
            </p:custDataLst>
          </p:nvPr>
        </p:nvSpPr>
        <p:spPr>
          <a:xfrm>
            <a:off x="8434705" y="1050290"/>
            <a:ext cx="114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实验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20</a:t>
            </a:r>
            <a:endParaRPr lang="en-US" altLang="zh-CN" b="1" i="1"/>
          </a:p>
        </p:txBody>
      </p:sp>
      <p:sp>
        <p:nvSpPr>
          <p:cNvPr id="2" name="文本框 1"/>
          <p:cNvSpPr txBox="1"/>
          <p:nvPr/>
        </p:nvSpPr>
        <p:spPr>
          <a:xfrm>
            <a:off x="3254375" y="4951730"/>
            <a:ext cx="52774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atin typeface="华光粗圆_CNKI" panose="02000500000000000000" charset="-122"/>
                <a:ea typeface="华光粗圆_CNKI" panose="02000500000000000000" charset="-122"/>
              </a:rPr>
              <a:t>模拟结果与实验重建事例数的</a:t>
            </a:r>
            <a:r>
              <a:rPr lang="zh-CN" altLang="en-US" sz="32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匹配程度较好</a:t>
            </a:r>
            <a:endParaRPr lang="zh-CN" altLang="en-US" sz="32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53995" y="4543425"/>
            <a:ext cx="5951220" cy="18923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42035" y="2115185"/>
            <a:ext cx="3713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总事例数 </a:t>
            </a:r>
            <a:r>
              <a:rPr lang="en-US" altLang="zh-CN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18.6± 4.3</a:t>
            </a:r>
            <a:endParaRPr lang="en-US" altLang="zh-CN" sz="28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54900" y="2160905"/>
            <a:ext cx="3698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总事例数 </a:t>
            </a:r>
            <a:r>
              <a:rPr lang="en-US" altLang="zh-CN" sz="2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26± 5.1</a:t>
            </a:r>
            <a:endParaRPr lang="en-US" altLang="zh-CN" sz="28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89865" y="1718310"/>
            <a:ext cx="11744960" cy="2032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30505" y="889000"/>
            <a:ext cx="11744960" cy="2032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30505" y="4371975"/>
            <a:ext cx="11744960" cy="2032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82245" y="90805"/>
            <a:ext cx="553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3.2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缪子和电子能量沉积谱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21</a:t>
            </a:r>
            <a:endParaRPr lang="en-US" altLang="zh-CN" b="1" i="1"/>
          </a:p>
        </p:txBody>
      </p:sp>
      <p:pic>
        <p:nvPicPr>
          <p:cNvPr id="2" name="图片 1" descr="-nu_mu"/>
          <p:cNvPicPr>
            <a:picLocks noChangeAspect="1"/>
          </p:cNvPicPr>
          <p:nvPr/>
        </p:nvPicPr>
        <p:blipFill>
          <a:blip r:embed="rId5"/>
          <a:srcRect l="7776" t="9352" r="12831" b="5463"/>
          <a:stretch>
            <a:fillRect/>
          </a:stretch>
        </p:blipFill>
        <p:spPr>
          <a:xfrm>
            <a:off x="727710" y="944245"/>
            <a:ext cx="5071745" cy="4166870"/>
          </a:xfrm>
          <a:prstGeom prst="rect">
            <a:avLst/>
          </a:prstGeom>
        </p:spPr>
      </p:pic>
      <p:pic>
        <p:nvPicPr>
          <p:cNvPr id="6" name="图片 5" descr="Graph3"/>
          <p:cNvPicPr>
            <a:picLocks noChangeAspect="1"/>
          </p:cNvPicPr>
          <p:nvPr/>
        </p:nvPicPr>
        <p:blipFill>
          <a:blip r:embed="rId6"/>
          <a:srcRect l="8705" t="8620" r="38314" b="4056"/>
          <a:stretch>
            <a:fillRect/>
          </a:stretch>
        </p:blipFill>
        <p:spPr>
          <a:xfrm>
            <a:off x="6313805" y="753745"/>
            <a:ext cx="5498465" cy="5770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0265" y="5249545"/>
            <a:ext cx="5183505" cy="11988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26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个饱和事例中没有中子反冲信号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  <a:p>
            <a:pPr algn="ctr"/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  <a:p>
            <a:pPr algn="ctr"/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模拟能谱与重建能谱相吻合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0265" y="5110480"/>
            <a:ext cx="5108575" cy="133794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5570220" y="5210810"/>
            <a:ext cx="5153025" cy="110172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723900" y="5384165"/>
            <a:ext cx="32480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与原本低能区(&lt;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</a:rPr>
              <a:t> 10 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MeV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</a:rPr>
              <a:t>ee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）的中子反冲核结果进行结合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18175" y="5384165"/>
            <a:ext cx="50050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28L</a:t>
            </a:r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，稳定运行</a:t>
            </a:r>
            <a:r>
              <a:rPr lang="en-US" altLang="zh-CN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412</a:t>
            </a:r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天的掺钆液闪里并无高于</a:t>
            </a:r>
            <a:r>
              <a:rPr lang="en-US" altLang="zh-CN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10 MeVee</a:t>
            </a:r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的中子反冲信号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4274185" y="5384165"/>
            <a:ext cx="664845" cy="63944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82245" y="90805"/>
            <a:ext cx="55359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3.3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全能区的中子反冲能谱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22</a:t>
            </a:r>
            <a:endParaRPr lang="en-US" altLang="zh-CN" b="1" i="1"/>
          </a:p>
        </p:txBody>
      </p:sp>
      <p:pic>
        <p:nvPicPr>
          <p:cNvPr id="7" name="图片 6" descr="ppt_01"/>
          <p:cNvPicPr>
            <a:picLocks noChangeAspect="1"/>
          </p:cNvPicPr>
          <p:nvPr/>
        </p:nvPicPr>
        <p:blipFill>
          <a:blip r:embed="rId5"/>
          <a:srcRect t="21115" b="10809"/>
          <a:stretch>
            <a:fillRect/>
          </a:stretch>
        </p:blipFill>
        <p:spPr>
          <a:xfrm>
            <a:off x="294640" y="837565"/>
            <a:ext cx="11108055" cy="42538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726170" y="4568825"/>
            <a:ext cx="3152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 i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</a:rPr>
              <a:t>Preliminary</a:t>
            </a:r>
            <a:endParaRPr lang="en-US" altLang="zh-CN" sz="4000" b="1" i="1">
              <a:solidFill>
                <a:srgbClr val="FFC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31305" y="2548890"/>
            <a:ext cx="40252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(0.00 ± 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2.3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)×10</a:t>
            </a:r>
            <a:r>
              <a:rPr lang="zh-CN" altLang="en-US" sz="24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</a:t>
            </a:r>
            <a:r>
              <a:rPr lang="en-US" altLang="zh-CN" sz="24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7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m</a:t>
            </a:r>
            <a:r>
              <a:rPr lang="zh-CN" altLang="en-US" sz="24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-2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 s</a:t>
            </a:r>
            <a:r>
              <a:rPr lang="zh-CN" altLang="en-US" sz="24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-1</a:t>
            </a:r>
            <a:endParaRPr lang="zh-CN" altLang="en-US" sz="2400" b="1" baseline="30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23</a:t>
            </a:r>
            <a:endParaRPr lang="en-US" altLang="zh-CN" b="1" i="1"/>
          </a:p>
        </p:txBody>
      </p:sp>
      <p:sp>
        <p:nvSpPr>
          <p:cNvPr id="5" name="文本框 4"/>
          <p:cNvSpPr txBox="1"/>
          <p:nvPr/>
        </p:nvSpPr>
        <p:spPr>
          <a:xfrm>
            <a:off x="182245" y="90805"/>
            <a:ext cx="2941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结论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2245" y="1101725"/>
            <a:ext cx="11024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我们从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CJPL</a:t>
            </a:r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里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PE</a:t>
            </a:r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室内运行了</a:t>
            </a:r>
            <a:r>
              <a:rPr lang="en-US" altLang="zh-CN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412</a:t>
            </a:r>
            <a:r>
              <a:rPr lang="zh-CN" altLang="en-US" sz="28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天的掺钆液闪中取得的数据中发现</a:t>
            </a:r>
            <a:endParaRPr lang="zh-CN" altLang="en-US" sz="28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5" y="2120265"/>
            <a:ext cx="385445" cy="3530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5" y="3537585"/>
            <a:ext cx="385445" cy="3530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95" y="4954905"/>
            <a:ext cx="385445" cy="3530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315085" y="2120265"/>
            <a:ext cx="85934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宇宙射线造成的饱和信号事例数为26个，通过重建波形对比与甄别因子判定，我们认为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26个信号都是缪子及其诱发的电子造成的</a:t>
            </a:r>
            <a:endParaRPr lang="zh-CN" altLang="en-US" sz="20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34440" y="3537585"/>
            <a:ext cx="917003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基于Geant4模拟软件，在相同的实验环境下能模拟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得出18.6±4.3个缪子和电子事例数以及 0.3 的中子事例数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，这与实验获取的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26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±5.1个缪子和电子事例数和 0 个中子事例数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相吻合</a:t>
            </a:r>
            <a:endParaRPr lang="zh-CN" altLang="en-US"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234440" y="4954905"/>
            <a:ext cx="90354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掺钆液闪探测器在PE室内运行412天，所测得的能量高于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10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MeV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ee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的中子通量为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(0.00 ± </a:t>
            </a:r>
            <a:r>
              <a:rPr lang="en-US" altLang="zh-CN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2.3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)×10</a:t>
            </a:r>
            <a:r>
              <a:rPr lang="zh-CN" altLang="en-US" sz="20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</a:t>
            </a:r>
            <a:r>
              <a:rPr lang="en-US" altLang="zh-CN" sz="20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7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m</a:t>
            </a:r>
            <a:r>
              <a:rPr lang="zh-CN" altLang="en-US" sz="20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-2</a:t>
            </a:r>
            <a:r>
              <a:rPr lang="zh-CN" altLang="en-US" sz="2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 s</a:t>
            </a:r>
            <a:r>
              <a:rPr lang="zh-CN" altLang="en-US" sz="20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-1</a:t>
            </a:r>
            <a:endParaRPr lang="zh-CN" altLang="en-US" sz="2000" b="1" baseline="30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32" name="直接连接符 31"/>
          <p:cNvCxnSpPr/>
          <p:nvPr>
            <p:custDataLst>
              <p:tags r:id="rId3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377440" y="4304665"/>
            <a:ext cx="803973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i="1">
                <a:latin typeface="华光粗圆_CNKI" panose="02000500000000000000" charset="-122"/>
                <a:ea typeface="华光粗圆_CNKI" panose="02000500000000000000" charset="-122"/>
              </a:rPr>
              <a:t>感谢各位老师和同学的聆听！</a:t>
            </a:r>
            <a:endParaRPr lang="zh-CN" altLang="en-US" sz="4400" i="1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24</a:t>
            </a:r>
            <a:endParaRPr lang="en-US" altLang="zh-CN" b="1" i="1"/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35" y="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7"/>
          <p:cNvSpPr/>
          <p:nvPr/>
        </p:nvSpPr>
        <p:spPr>
          <a:xfrm>
            <a:off x="8255" y="2661285"/>
            <a:ext cx="12186285" cy="3214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257675" y="3543300"/>
            <a:ext cx="5262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4800" b="1" i="1">
                <a:solidFill>
                  <a:srgbClr val="C00000"/>
                </a:solidFill>
              </a:rPr>
              <a:t>介绍</a:t>
            </a:r>
            <a:endParaRPr lang="zh-CN" sz="4800" b="1" i="1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90595" y="4360545"/>
            <a:ext cx="8701405" cy="7556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662430" y="3737610"/>
            <a:ext cx="22644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8000" b="1" i="1">
                <a:solidFill>
                  <a:srgbClr val="C00000"/>
                </a:solidFill>
                <a:latin typeface="华光中雅_CNKI" panose="02000500000000000000" charset="-122"/>
                <a:ea typeface="华光中雅_CNKI" panose="02000500000000000000" charset="-122"/>
              </a:rPr>
              <a:t>/01</a:t>
            </a:r>
            <a:endParaRPr lang="en-US" altLang="zh-CN" sz="8000" b="1" i="1">
              <a:solidFill>
                <a:srgbClr val="C00000"/>
              </a:solidFill>
              <a:latin typeface="华光中雅_CNKI" panose="02000500000000000000" charset="-122"/>
              <a:ea typeface="华光中雅_CNKI" panose="020005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6965" y="4486910"/>
            <a:ext cx="7091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</a:rPr>
              <a:t>基于掺钆液闪测量中国锦屏地下实验室缪子和缪子衍生通量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01</a:t>
            </a:r>
            <a:endParaRPr lang="en-US" altLang="zh-CN" b="1" i="1"/>
          </a:p>
        </p:txBody>
      </p:sp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635" y="0"/>
            <a:ext cx="12191365" cy="33540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82245" y="90805"/>
            <a:ext cx="60204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1.1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地下实验室中的中子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5360" y="2189480"/>
            <a:ext cx="1508760" cy="1330325"/>
          </a:xfrm>
          <a:prstGeom prst="rect">
            <a:avLst/>
          </a:prstGeom>
        </p:spPr>
      </p:pic>
      <p:pic>
        <p:nvPicPr>
          <p:cNvPr id="23" name="图片 22" descr="WPS图片-抠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4625" y="2358390"/>
            <a:ext cx="1558290" cy="12052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218565" y="3009265"/>
            <a:ext cx="6847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无法区分中子和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WIMPs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在探测器内发生的弹性散射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18565" y="3906520"/>
            <a:ext cx="60356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中子在无中微子双β衰变实验中持续贡献γ本底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18565" y="4775200"/>
            <a:ext cx="63900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MeV量级的中子会成为液闪探测中微子的本底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18565" y="5643880"/>
            <a:ext cx="64611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GeV以下的中子构成了大气中微子实验的本底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46405" y="1132840"/>
            <a:ext cx="1808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中子</a:t>
            </a:r>
            <a:endParaRPr lang="zh-CN" altLang="en-US" sz="54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294255" y="1363980"/>
            <a:ext cx="368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穿透性极强</a:t>
            </a:r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+ 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无处不在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182245" y="2189480"/>
            <a:ext cx="908050" cy="55435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1218565" y="218948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地下实验室危险的本底来源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39165" y="3155315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939165" y="398907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939165" y="4877435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39165" y="576580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93916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110680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27444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157924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174688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1914525" y="6258560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507605" y="4775200"/>
            <a:ext cx="45078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对中子本底的理解</a:t>
            </a:r>
            <a:endParaRPr lang="zh-CN" altLang="en-US" sz="40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  <a:p>
            <a:pPr algn="ctr"/>
            <a:r>
              <a:rPr lang="zh-CN" altLang="en-US" sz="40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极为重要</a:t>
            </a:r>
            <a:endParaRPr lang="zh-CN" altLang="en-US" sz="40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507605" y="4691380"/>
            <a:ext cx="4507230" cy="140589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7254240" y="805180"/>
            <a:ext cx="4838065" cy="3032125"/>
          </a:xfrm>
          <a:prstGeom prst="rect">
            <a:avLst/>
          </a:prstGeom>
          <a:noFill/>
          <a:ln w="38100">
            <a:solidFill>
              <a:srgbClr val="4874CB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7325360" y="1729105"/>
            <a:ext cx="1148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4874CB"/>
                </a:solidFill>
                <a:latin typeface="华光粗圆_CNKI" panose="02000500000000000000" charset="-122"/>
                <a:ea typeface="华光粗圆_CNKI" panose="02000500000000000000" charset="-122"/>
              </a:rPr>
              <a:t>中子</a:t>
            </a:r>
            <a:endParaRPr lang="zh-CN" altLang="en-US" sz="2400" b="1">
              <a:solidFill>
                <a:srgbClr val="4874CB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9544685" y="1062990"/>
            <a:ext cx="1101090" cy="101028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6405" y="1729105"/>
            <a:ext cx="1051560" cy="396240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685" y="1085215"/>
            <a:ext cx="1108710" cy="978535"/>
          </a:xfrm>
          <a:prstGeom prst="rect">
            <a:avLst/>
          </a:prstGeom>
        </p:spPr>
      </p:pic>
      <p:cxnSp>
        <p:nvCxnSpPr>
          <p:cNvPr id="57" name="直接连接符 56"/>
          <p:cNvCxnSpPr/>
          <p:nvPr/>
        </p:nvCxnSpPr>
        <p:spPr>
          <a:xfrm>
            <a:off x="9651365" y="1071245"/>
            <a:ext cx="895985" cy="926465"/>
          </a:xfrm>
          <a:prstGeom prst="line">
            <a:avLst/>
          </a:prstGeom>
          <a:ln w="38100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9640570" y="1132840"/>
            <a:ext cx="906780" cy="864870"/>
          </a:xfrm>
          <a:prstGeom prst="line">
            <a:avLst/>
          </a:prstGeom>
          <a:ln w="38100">
            <a:solidFill>
              <a:srgbClr val="FF0000">
                <a:alpha val="52000"/>
              </a:srgb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矩形 58"/>
          <p:cNvSpPr/>
          <p:nvPr/>
        </p:nvSpPr>
        <p:spPr>
          <a:xfrm>
            <a:off x="10807700" y="911225"/>
            <a:ext cx="1161415" cy="2820035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11069955" y="1285240"/>
            <a:ext cx="6153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latin typeface="华光粗圆_CNKI" panose="02000500000000000000" charset="-122"/>
                <a:ea typeface="华光粗圆_CNKI" panose="02000500000000000000" charset="-122"/>
              </a:rPr>
              <a:t>实</a:t>
            </a:r>
            <a:endParaRPr lang="zh-CN" altLang="en-US" sz="4400">
              <a:latin typeface="华光粗圆_CNKI" panose="02000500000000000000" charset="-122"/>
              <a:ea typeface="华光粗圆_CNKI" panose="02000500000000000000" charset="-122"/>
            </a:endParaRPr>
          </a:p>
          <a:p>
            <a:r>
              <a:rPr lang="zh-CN" altLang="en-US" sz="4400">
                <a:latin typeface="华光粗圆_CNKI" panose="02000500000000000000" charset="-122"/>
                <a:ea typeface="华光粗圆_CNKI" panose="02000500000000000000" charset="-122"/>
              </a:rPr>
              <a:t>验</a:t>
            </a:r>
            <a:endParaRPr lang="zh-CN" altLang="en-US" sz="4400">
              <a:latin typeface="华光粗圆_CNKI" panose="02000500000000000000" charset="-122"/>
              <a:ea typeface="华光粗圆_CNKI" panose="02000500000000000000" charset="-122"/>
            </a:endParaRPr>
          </a:p>
          <a:p>
            <a:r>
              <a:rPr lang="zh-CN" altLang="en-US" sz="4400">
                <a:latin typeface="华光粗圆_CNKI" panose="02000500000000000000" charset="-122"/>
                <a:ea typeface="华光粗圆_CNKI" panose="02000500000000000000" charset="-122"/>
              </a:rPr>
              <a:t>室</a:t>
            </a:r>
            <a:endParaRPr lang="zh-CN" altLang="en-US" sz="44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cxnSp>
        <p:nvCxnSpPr>
          <p:cNvPr id="61" name="直接连接符 60"/>
          <p:cNvCxnSpPr>
            <a:stCxn id="53" idx="2"/>
          </p:cNvCxnSpPr>
          <p:nvPr/>
        </p:nvCxnSpPr>
        <p:spPr>
          <a:xfrm flipH="1">
            <a:off x="8391525" y="2125345"/>
            <a:ext cx="200660" cy="212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>
            <a:off x="9999345" y="2087245"/>
            <a:ext cx="99695" cy="257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02</a:t>
            </a:r>
            <a:endParaRPr lang="en-US" altLang="zh-CN" b="1" i="1"/>
          </a:p>
        </p:txBody>
      </p:sp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569720" y="1376680"/>
            <a:ext cx="27336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</a:rPr>
              <a:t>实验室中子来源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1.2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中子背景来源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60780" y="2477770"/>
            <a:ext cx="35509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环境放射性中子（原生中子）</a:t>
            </a:r>
            <a:endParaRPr lang="en-US" altLang="zh-CN" sz="20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69720" y="4618355"/>
            <a:ext cx="27971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缪致中子（宇生中子）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117205" y="1376680"/>
            <a:ext cx="861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</a:rPr>
              <a:t>特征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82245" y="1964055"/>
            <a:ext cx="11854180" cy="6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82245" y="5972175"/>
            <a:ext cx="11854180" cy="6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706870" y="4429760"/>
            <a:ext cx="3438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</a:rPr>
              <a:t>缪子与物质造成的非弹性散射、光核反应等产生的中子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03</a:t>
            </a:r>
            <a:endParaRPr lang="en-US" altLang="zh-CN" b="1" i="1"/>
          </a:p>
        </p:txBody>
      </p:sp>
      <p:cxnSp>
        <p:nvCxnSpPr>
          <p:cNvPr id="10" name="直接连接符 9"/>
          <p:cNvCxnSpPr/>
          <p:nvPr/>
        </p:nvCxnSpPr>
        <p:spPr>
          <a:xfrm>
            <a:off x="182245" y="1248410"/>
            <a:ext cx="11854180" cy="635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5469890" y="2142490"/>
                <a:ext cx="5463540" cy="1724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>
                    <a:latin typeface="华光粗圆_CNKI" panose="02000500000000000000" charset="-122"/>
                    <a:ea typeface="华光粗圆_CNKI" panose="02000500000000000000" charset="-122"/>
                  </a:rPr>
                  <a:t>能量大多在 10 MeV 以下，主要通过材料里 U/Th 污染自发裂变，还有 U/Th 衰变放出 α 粒子，与材料发生 (α,n) ，即</a:t>
                </a:r>
                <a:endParaRPr lang="zh-CN" altLang="en-US" sz="2000">
                  <a:latin typeface="华光粗圆_CNKI" panose="02000500000000000000" charset="-122"/>
                  <a:ea typeface="华光粗圆_CNKI" panose="02000500000000000000" charset="-122"/>
                </a:endParaRPr>
              </a:p>
              <a:p>
                <a:pPr algn="ctr"/>
                <a:endParaRPr lang="zh-CN" altLang="en-US" sz="2000">
                  <a:latin typeface="华光粗圆_CNKI" panose="02000500000000000000" charset="-122"/>
                  <a:ea typeface="华光粗圆_CNKI" panose="02000500000000000000" charset="-122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charset="0"/>
                        <a:ea typeface="华光粗圆_CNKI" panose="02000500000000000000" charset="-122"/>
                        <a:cs typeface="Cambria Math" panose="02040503050406030204" charset="0"/>
                      </a:rPr>
                      <m:t>𝛼</m:t>
                    </m:r>
                    <m:r>
                      <a:rPr lang="en-US" altLang="zh-CN" sz="2400" i="1">
                        <a:latin typeface="Cambria Math" panose="02040503050406030204" charset="0"/>
                        <a:ea typeface="华光粗圆_CNKI" panose="02000500000000000000" charset="-122"/>
                        <a:cs typeface="Cambria Math" panose="02040503050406030204" charset="0"/>
                      </a:rPr>
                      <m:t>+</m:t>
                    </m:r>
                    <m:sPre>
                      <m:sPrePr>
                        <m:ctrlP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𝑍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𝐴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𝑋</m:t>
                        </m:r>
                      </m:e>
                    </m:sPre>
                    <m:r>
                      <a:rPr lang="en-US" altLang="zh-CN" sz="2400" i="1">
                        <a:latin typeface="Cambria Math" panose="02040503050406030204" charset="0"/>
                        <a:ea typeface="华光粗圆_CNKI" panose="02000500000000000000" charset="-122"/>
                        <a:cs typeface="Cambria Math" panose="02040503050406030204" charset="0"/>
                      </a:rPr>
                      <m:t>=</m:t>
                    </m:r>
                    <m:sPre>
                      <m:sPrePr>
                        <m:ctrlP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</m:ctrlPr>
                      </m:sPrePr>
                      <m:sub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𝑍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𝐴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3</m:t>
                        </m:r>
                      </m:sup>
                      <m:e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𝑌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+</m:t>
                        </m:r>
                        <m:r>
                          <a:rPr lang="en-US" altLang="zh-CN" sz="2400" i="1">
                            <a:latin typeface="Cambria Math" panose="02040503050406030204" charset="0"/>
                            <a:ea typeface="华光粗圆_CNKI" panose="02000500000000000000" charset="-122"/>
                            <a:cs typeface="Cambria Math" panose="02040503050406030204" charset="0"/>
                          </a:rPr>
                          <m:t>𝑛</m:t>
                        </m:r>
                      </m:e>
                    </m:sPre>
                  </m:oMath>
                </a14:m>
                <a:r>
                  <a:rPr lang="zh-CN" altLang="en-US" sz="2000">
                    <a:latin typeface="华光粗圆_CNKI" panose="02000500000000000000" charset="-122"/>
                    <a:ea typeface="华光粗圆_CNKI" panose="02000500000000000000" charset="-122"/>
                  </a:rPr>
                  <a:t> </a:t>
                </a:r>
                <a:endParaRPr lang="zh-CN" altLang="en-US" sz="2000">
                  <a:latin typeface="华光粗圆_CNKI" panose="02000500000000000000" charset="-122"/>
                  <a:ea typeface="华光粗圆_CNKI" panose="02000500000000000000" charset="-122"/>
                </a:endParaRPr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890" y="2142490"/>
                <a:ext cx="5463540" cy="172402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/>
        </p:nvSpPr>
        <p:spPr>
          <a:xfrm>
            <a:off x="9793605" y="3001010"/>
            <a:ext cx="2052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产量高但能量大多低于</a:t>
            </a:r>
            <a:r>
              <a:rPr lang="en-US" altLang="zh-CN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10MeV</a:t>
            </a:r>
            <a:endParaRPr lang="en-US" altLang="zh-CN" sz="2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149205" y="5017135"/>
            <a:ext cx="1697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通量低但是能量高</a:t>
            </a:r>
            <a:endParaRPr lang="zh-CN" sz="2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2" name="直接连接符 31"/>
          <p:cNvCxnSpPr/>
          <p:nvPr>
            <p:custDataLst>
              <p:tags r:id="rId1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1.3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中子探测器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" y="4970145"/>
            <a:ext cx="385445" cy="35306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859790" y="4954905"/>
            <a:ext cx="62979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液闪石英容器长度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40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cm 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，直径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3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0 cm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，体积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28 L</a:t>
            </a:r>
            <a:endParaRPr lang="en-US" altLang="zh-CN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" y="5450205"/>
            <a:ext cx="385445" cy="35306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859790" y="5450205"/>
            <a:ext cx="4330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液闪</a:t>
            </a:r>
            <a:r>
              <a:rPr 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EJ-335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内掺有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0.5%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总质量的</a:t>
            </a:r>
            <a:r>
              <a:rPr lang="en-US" altLang="zh-CN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Gd</a:t>
            </a:r>
            <a:endParaRPr lang="en-US" altLang="zh-CN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5" y="5945505"/>
            <a:ext cx="385445" cy="353060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859790" y="5945505"/>
            <a:ext cx="51701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两个R5912-02型PMT用于双端读出信号</a:t>
            </a:r>
            <a:endParaRPr lang="zh-CN" altLang="en-US" sz="20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" y="1095375"/>
            <a:ext cx="6593840" cy="34105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635" y="1095375"/>
            <a:ext cx="5699760" cy="344995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7491730" y="4791075"/>
            <a:ext cx="111760" cy="11176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33030" y="4648200"/>
            <a:ext cx="37858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从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信号波形形状</a:t>
            </a:r>
            <a:r>
              <a:rPr lang="zh-CN" altLang="en-US" sz="20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上判断信号类别</a:t>
            </a:r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4945" y="5459730"/>
            <a:ext cx="2506980" cy="74676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319645" y="5405755"/>
            <a:ext cx="4272915" cy="800735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7491730" y="5610860"/>
            <a:ext cx="1737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n-γ甄别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157720" y="1181100"/>
            <a:ext cx="4826635" cy="290385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82245" y="862965"/>
            <a:ext cx="4312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掺钆液体闪烁体探测器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04</a:t>
            </a:r>
            <a:endParaRPr lang="en-US" altLang="zh-CN" b="1" i="1"/>
          </a:p>
        </p:txBody>
      </p:sp>
      <p:cxnSp>
        <p:nvCxnSpPr>
          <p:cNvPr id="12" name="直接连接符 11"/>
          <p:cNvCxnSpPr/>
          <p:nvPr/>
        </p:nvCxnSpPr>
        <p:spPr>
          <a:xfrm flipH="1">
            <a:off x="6479540" y="727710"/>
            <a:ext cx="10160" cy="5831840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2" name="直接连接符 31"/>
          <p:cNvCxnSpPr/>
          <p:nvPr>
            <p:custDataLst>
              <p:tags r:id="rId1"/>
            </p:custDataLst>
          </p:nvPr>
        </p:nvCxnSpPr>
        <p:spPr>
          <a:xfrm flipV="1">
            <a:off x="635" y="658685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4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1.3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中子探测器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05</a:t>
            </a:r>
            <a:endParaRPr lang="en-US" altLang="zh-CN" b="1" i="1"/>
          </a:p>
        </p:txBody>
      </p:sp>
      <p:sp>
        <p:nvSpPr>
          <p:cNvPr id="3" name="文本框 2"/>
          <p:cNvSpPr txBox="1"/>
          <p:nvPr/>
        </p:nvSpPr>
        <p:spPr>
          <a:xfrm>
            <a:off x="383540" y="871220"/>
            <a:ext cx="1798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</a:rPr>
              <a:t>筛选方法</a:t>
            </a:r>
            <a:endParaRPr lang="zh-CN" altLang="en-US" sz="24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5" y="1734185"/>
            <a:ext cx="385445" cy="3530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665" y="4137025"/>
            <a:ext cx="385445" cy="3530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9665" y="1791335"/>
            <a:ext cx="385445" cy="35306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2745" y="1744345"/>
            <a:ext cx="19011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延迟信号筛选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：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把能量高于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3 MeV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Dis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低于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0.12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的信号判定为由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Gd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俘获而放出的高能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γ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信号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13385" y="4046220"/>
            <a:ext cx="16370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瞬时信号筛选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：把等效电子能量高于0.23 MeVee，且“延迟信号”前一个信号判定为中子反冲信号候选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0364470" y="1791335"/>
            <a:ext cx="18129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时间间隔筛选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：延迟信号和瞬时信号之间间隔大于2微秒且小于40微秒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5" y="4046220"/>
            <a:ext cx="385445" cy="35306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10405110" y="4137025"/>
            <a:ext cx="15335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中子候选事例分区间</a:t>
            </a:r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 (0.1 MeV) 双高斯拟合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860" y="1467485"/>
            <a:ext cx="3951605" cy="257873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705" y="1520190"/>
            <a:ext cx="3900805" cy="261683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1860" y="4046220"/>
            <a:ext cx="3912235" cy="24942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2505" y="3992245"/>
            <a:ext cx="3908425" cy="257302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744345" y="917575"/>
            <a:ext cx="2225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11%左右的探测效率</a:t>
            </a:r>
            <a:endParaRPr lang="zh-CN" altLang="en-US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9701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1.4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测量结果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06</a:t>
            </a:r>
            <a:endParaRPr lang="en-US" altLang="zh-CN" b="1" i="1"/>
          </a:p>
        </p:txBody>
      </p:sp>
      <p:sp>
        <p:nvSpPr>
          <p:cNvPr id="13" name="文本框 12"/>
          <p:cNvSpPr txBox="1"/>
          <p:nvPr/>
        </p:nvSpPr>
        <p:spPr>
          <a:xfrm>
            <a:off x="585470" y="1050925"/>
            <a:ext cx="53263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基于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掺钆液闪探测器与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SAND-II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解谱算法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实现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实验室大厅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和聚乙烯室内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1 - 10 MeV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的极低通量中子能谱测量</a:t>
            </a:r>
            <a:endParaRPr lang="zh-CN" altLang="en-US" sz="24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5000" y="39370"/>
            <a:ext cx="5192395" cy="32226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rcRect l="-325" r="4240"/>
          <a:stretch>
            <a:fillRect/>
          </a:stretch>
        </p:blipFill>
        <p:spPr>
          <a:xfrm>
            <a:off x="6814820" y="3178175"/>
            <a:ext cx="5206365" cy="3352165"/>
          </a:xfrm>
          <a:prstGeom prst="rect">
            <a:avLst/>
          </a:prstGeom>
        </p:spPr>
      </p:pic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788035" y="4158615"/>
            <a:ext cx="6423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(1.51 ± 0.03 (stat.) ±0.10 (syst.))×10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−7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cm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−2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s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−1</a:t>
            </a:r>
            <a:endParaRPr lang="zh-CN" altLang="en-US" sz="2000" baseline="30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31" name="文本框 30"/>
          <p:cNvSpPr txBox="1"/>
          <p:nvPr>
            <p:custDataLst>
              <p:tags r:id="rId8"/>
            </p:custDataLst>
          </p:nvPr>
        </p:nvSpPr>
        <p:spPr>
          <a:xfrm>
            <a:off x="728345" y="5454650"/>
            <a:ext cx="53460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 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(4.9 ± 0.9 (stat.) ±0.5 (syst.))×10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−9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cm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−2</a:t>
            </a:r>
            <a:r>
              <a:rPr lang="zh-CN" altLang="en-US" sz="2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s</a:t>
            </a:r>
            <a:r>
              <a:rPr lang="zh-CN" altLang="en-US" sz="2000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−1</a:t>
            </a:r>
            <a:endParaRPr lang="zh-CN" altLang="en-US" sz="2000" baseline="30000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  <a:sym typeface="+mn-ea"/>
            </a:endParaRPr>
          </a:p>
        </p:txBody>
      </p:sp>
      <p:sp>
        <p:nvSpPr>
          <p:cNvPr id="33" name="文本框 32"/>
          <p:cNvSpPr txBox="1"/>
          <p:nvPr>
            <p:custDataLst>
              <p:tags r:id="rId9"/>
            </p:custDataLst>
          </p:nvPr>
        </p:nvSpPr>
        <p:spPr>
          <a:xfrm>
            <a:off x="788035" y="3591560"/>
            <a:ext cx="22288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  <a:sym typeface="+mn-ea"/>
              </a:rPr>
              <a:t>实验室大厅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  <a:sym typeface="+mn-ea"/>
            </a:endParaRPr>
          </a:p>
        </p:txBody>
      </p:sp>
      <p:sp>
        <p:nvSpPr>
          <p:cNvPr id="36" name="文本框 35"/>
          <p:cNvSpPr txBox="1"/>
          <p:nvPr>
            <p:custDataLst>
              <p:tags r:id="rId10"/>
            </p:custDataLst>
          </p:nvPr>
        </p:nvSpPr>
        <p:spPr>
          <a:xfrm>
            <a:off x="788035" y="4775835"/>
            <a:ext cx="1849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聚乙烯室</a:t>
            </a:r>
            <a:endParaRPr lang="zh-CN" altLang="en-US" sz="2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39" name="矩形 38"/>
          <p:cNvSpPr/>
          <p:nvPr>
            <p:custDataLst>
              <p:tags r:id="rId11"/>
            </p:custDataLst>
          </p:nvPr>
        </p:nvSpPr>
        <p:spPr>
          <a:xfrm>
            <a:off x="668020" y="3507740"/>
            <a:ext cx="5565775" cy="25831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2"/>
            </p:custDataLst>
          </p:nvPr>
        </p:nvSpPr>
        <p:spPr>
          <a:xfrm>
            <a:off x="1501775" y="2473325"/>
            <a:ext cx="3496310" cy="58293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28165" y="2524760"/>
            <a:ext cx="3024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可测量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10</a:t>
            </a:r>
            <a:r>
              <a:rPr lang="en-US" altLang="zh-CN" sz="2400" b="1" baseline="30000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-11</a:t>
            </a:r>
            <a:r>
              <a:rPr lang="en-US" altLang="zh-CN" sz="2400">
                <a:solidFill>
                  <a:schemeClr val="tx1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量级本底</a:t>
            </a:r>
            <a:endParaRPr lang="en-US" altLang="zh-CN" sz="2400">
              <a:solidFill>
                <a:schemeClr val="tx1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28345" y="6190615"/>
            <a:ext cx="71837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</a:rPr>
              <a:t>Du Q , Lin S T , Liu S K ,et al.DOI:10.1016/j.nima.2018.01.098.</a:t>
            </a:r>
            <a:endParaRPr lang="zh-CN" altLang="en-US" sz="2000" b="1">
              <a:solidFill>
                <a:srgbClr val="FFC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4567555" y="6590030"/>
            <a:ext cx="260159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2024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年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5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月</a:t>
            </a:r>
            <a:r>
              <a:rPr lang="en-US" altLang="zh-CN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7-11</a:t>
            </a:r>
            <a:r>
              <a:rPr lang="zh-CN" altLang="en-US" sz="1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日，中国西昌</a:t>
            </a:r>
            <a:endParaRPr lang="zh-CN" altLang="en-US" sz="1400"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77395" cy="732155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3"/>
            </p:custDataLst>
          </p:nvPr>
        </p:nvCxnSpPr>
        <p:spPr>
          <a:xfrm flipV="1">
            <a:off x="-12700" y="727710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 flipV="1">
            <a:off x="635" y="6597015"/>
            <a:ext cx="12204700" cy="825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82245" y="90805"/>
            <a:ext cx="43122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latin typeface="华光粗圆_CNKI" panose="02000500000000000000" charset="-122"/>
                <a:ea typeface="华光粗圆_CNKI" panose="02000500000000000000" charset="-122"/>
              </a:rPr>
              <a:t>1.4 </a:t>
            </a:r>
            <a:r>
              <a:rPr lang="zh-CN" altLang="en-US" sz="3600">
                <a:latin typeface="华光粗圆_CNKI" panose="02000500000000000000" charset="-122"/>
                <a:ea typeface="华光粗圆_CNKI" panose="02000500000000000000" charset="-122"/>
              </a:rPr>
              <a:t>测量结果</a:t>
            </a:r>
            <a:endParaRPr lang="zh-CN" altLang="en-US" sz="3600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44960" y="6563995"/>
            <a:ext cx="460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i="1"/>
              <a:t>07</a:t>
            </a:r>
            <a:endParaRPr lang="en-US" altLang="zh-CN" b="1" i="1"/>
          </a:p>
        </p:txBody>
      </p:sp>
      <p:sp>
        <p:nvSpPr>
          <p:cNvPr id="26" name="文本框 25"/>
          <p:cNvSpPr txBox="1"/>
          <p:nvPr/>
        </p:nvSpPr>
        <p:spPr>
          <a:xfrm>
            <a:off x="283845" y="1038225"/>
            <a:ext cx="62045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使用遗传学算法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，优化能谱连续性，得到了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材料中铀钍含量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原生中子的来源以及产额</a:t>
            </a:r>
            <a:r>
              <a:rPr lang="zh-CN" altLang="en-US" sz="2400"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，实现了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包含误差的</a:t>
            </a:r>
            <a:r>
              <a:rPr lang="en-US" altLang="zh-CN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1 - 10 MeV</a:t>
            </a:r>
            <a:r>
              <a:rPr lang="zh-CN" altLang="en-US" sz="2400" b="1">
                <a:solidFill>
                  <a:srgbClr val="FF0000"/>
                </a:solidFill>
                <a:latin typeface="华光粗圆_CNKI" panose="02000500000000000000" charset="-122"/>
                <a:ea typeface="华光粗圆_CNKI" panose="02000500000000000000" charset="-122"/>
                <a:cs typeface="华光粗圆_CNKI" panose="02000500000000000000" charset="-122"/>
              </a:rPr>
              <a:t>的中子能谱</a:t>
            </a:r>
            <a:endParaRPr lang="zh-CN" altLang="en-US" sz="2400" b="1">
              <a:solidFill>
                <a:srgbClr val="FF0000"/>
              </a:solidFill>
              <a:latin typeface="华光粗圆_CNKI" panose="02000500000000000000" charset="-122"/>
              <a:ea typeface="华光粗圆_CNKI" panose="02000500000000000000" charset="-122"/>
              <a:cs typeface="华光粗圆_CNKI" panose="02000500000000000000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5925" y="0"/>
            <a:ext cx="5318125" cy="327533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335" y="3332480"/>
            <a:ext cx="5560060" cy="32340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rcRect r="3422"/>
          <a:stretch>
            <a:fillRect/>
          </a:stretch>
        </p:blipFill>
        <p:spPr>
          <a:xfrm>
            <a:off x="635" y="4358640"/>
            <a:ext cx="6558915" cy="21120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13865" y="261239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U (μg / kg)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60520" y="2612390"/>
            <a:ext cx="1693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Th (</a:t>
            </a: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  <a:sym typeface="+mn-ea"/>
              </a:rPr>
              <a:t>μg / kg)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8325" y="3067050"/>
            <a:ext cx="732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Al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7845" y="3528695"/>
            <a:ext cx="732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Pb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7845" y="3943350"/>
            <a:ext cx="732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PE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61465" y="3067050"/>
            <a:ext cx="1433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0.0 ± 83.3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17010" y="3067050"/>
            <a:ext cx="2205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1421.6 ± 171.1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43405" y="3521710"/>
            <a:ext cx="7429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0.5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83080" y="3940175"/>
            <a:ext cx="80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25.9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80560" y="3940175"/>
            <a:ext cx="80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en-US" altLang="zh-CN">
                <a:latin typeface="华光粗圆_CNKI" panose="02000500000000000000" charset="-122"/>
                <a:ea typeface="华光粗圆_CNKI" panose="02000500000000000000" charset="-122"/>
              </a:rPr>
              <a:t>5.6</a:t>
            </a:r>
            <a:endParaRPr lang="en-US" altLang="zh-CN"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V="1">
            <a:off x="436245" y="2602230"/>
            <a:ext cx="5821680" cy="762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36245" y="3020060"/>
            <a:ext cx="5821680" cy="762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436245" y="4314190"/>
            <a:ext cx="5821680" cy="762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8580" y="2409190"/>
            <a:ext cx="6548755" cy="403098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82245" y="6507480"/>
            <a:ext cx="89306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</a:rPr>
              <a:t>W.X. Z ,C.H. F ,S.T. L , et al.Journal of</a:t>
            </a:r>
            <a:r>
              <a:rPr lang="en-US" altLang="zh-CN" sz="20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</a:rPr>
              <a:t> </a:t>
            </a:r>
            <a:r>
              <a:rPr lang="zh-CN" altLang="en-US" sz="2000" b="1">
                <a:solidFill>
                  <a:srgbClr val="FFC000"/>
                </a:solidFill>
                <a:latin typeface="华光粗圆_CNKI" panose="02000500000000000000" charset="-122"/>
                <a:ea typeface="华光粗圆_CNKI" panose="02000500000000000000" charset="-122"/>
              </a:rPr>
              <a:t>Instrumentation,2021,16(12):</a:t>
            </a:r>
            <a:endParaRPr lang="zh-CN" altLang="en-US" sz="2000" b="1">
              <a:solidFill>
                <a:srgbClr val="FFC000"/>
              </a:solidFill>
              <a:latin typeface="华光粗圆_CNKI" panose="02000500000000000000" charset="-122"/>
              <a:ea typeface="华光粗圆_CNKI" panose="02000500000000000000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commondata" val="eyJoZGlkIjoiOGQyMmIwNDcxYTM3Y2MxZTM3ZjJjYjc2OGVhNTllNDAifQ=="/>
</p:tagLst>
</file>

<file path=ppt/tags/tag12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3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4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5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6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36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37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38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39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229.35,&quot;left&quot;:52.6,&quot;top&quot;:250.25,&quot;width&quot;:515.2}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2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3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4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5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6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7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8.xml><?xml version="1.0" encoding="utf-8"?>
<p:tagLst xmlns:p="http://schemas.openxmlformats.org/presentationml/2006/main">
  <p:tag name="KSO_WM_DIAGRAM_VIRTUALLY_FRAME" val="{&quot;height&quot;:257.7,&quot;left&quot;:339.75,&quot;top&quot;:84.1,&quot;width&quot;:595.6}"/>
</p:tagLst>
</file>

<file path=ppt/tags/tag59.xml><?xml version="1.0" encoding="utf-8"?>
<p:tagLst xmlns:p="http://schemas.openxmlformats.org/presentationml/2006/main">
  <p:tag name="KSO_WM_DIAGRAM_VIRTUALLY_FRAME" val="{&quot;height&quot;:211.65,&quot;left&quot;:339.75,&quot;top&quot;:84.1,&quot;width&quot;:588.3}"/>
</p:tagLst>
</file>

<file path=ppt/tags/tag6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66.45,&quot;left&quot;:155.7,&quot;top&quot;:272.4,&quot;width&quot;:785.35}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DIAGRAM_VIRTUALLY_FRAME" val="{&quot;height&quot;:269.95,&quot;left&quot;:8.9,&quot;top&quot;:63.5,&quot;width&quot;:907.05}"/>
</p:tagLst>
</file>

<file path=ppt/tags/tag97.xml><?xml version="1.0" encoding="utf-8"?>
<p:tagLst xmlns:p="http://schemas.openxmlformats.org/presentationml/2006/main">
  <p:tag name="KSO_WM_DIAGRAM_VIRTUALLY_FRAME" val="{&quot;height&quot;:269.95,&quot;left&quot;:8.9,&quot;top&quot;:63.5,&quot;width&quot;:907.05}"/>
</p:tagLst>
</file>

<file path=ppt/tags/tag98.xml><?xml version="1.0" encoding="utf-8"?>
<p:tagLst xmlns:p="http://schemas.openxmlformats.org/presentationml/2006/main">
  <p:tag name="KSO_WM_DIAGRAM_VIRTUALLY_FRAME" val="{&quot;height&quot;:269.95,&quot;left&quot;:8.9,&quot;top&quot;:63.5,&quot;width&quot;:907.05}"/>
</p:tagLst>
</file>

<file path=ppt/tags/tag99.xml><?xml version="1.0" encoding="utf-8"?>
<p:tagLst xmlns:p="http://schemas.openxmlformats.org/presentationml/2006/main">
  <p:tag name="KSO_WM_DIAGRAM_VIRTUALLY_FRAME" val="{&quot;height&quot;:269.95,&quot;left&quot;:8.9,&quot;top&quot;:63.5,&quot;width&quot;:907.0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3170</Words>
  <Application>WPS 演示</Application>
  <PresentationFormat>宽屏</PresentationFormat>
  <Paragraphs>431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Arial</vt:lpstr>
      <vt:lpstr>宋体</vt:lpstr>
      <vt:lpstr>Wingdings</vt:lpstr>
      <vt:lpstr>华光粗圆_CNKI</vt:lpstr>
      <vt:lpstr>华光琥珀_CNKI</vt:lpstr>
      <vt:lpstr>华光中雅_CNKI</vt:lpstr>
      <vt:lpstr>Cambria Math</vt:lpstr>
      <vt:lpstr>微软雅黑</vt:lpstr>
      <vt:lpstr>Arial Unicode MS</vt:lpstr>
      <vt:lpstr>Calibri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晨晨晨</cp:lastModifiedBy>
  <cp:revision>152</cp:revision>
  <dcterms:created xsi:type="dcterms:W3CDTF">2023-08-09T12:44:00Z</dcterms:created>
  <dcterms:modified xsi:type="dcterms:W3CDTF">2024-05-09T16:09:03Z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207BB3B3117F42829521DCE925AD4D0B_13</vt:lpwstr>
  </property>
  <property fmtid="{D5CDD505-2E9C-101B-9397-08002B2CF9AE}" pid="3" name="KSOProductBuildVer">
    <vt:lpwstr>2052-12.1.0.16729</vt:lpwstr>
  </property>
</Properties>
</file>