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0" r:id="rId2"/>
    <p:sldId id="261" r:id="rId3"/>
    <p:sldId id="262" r:id="rId4"/>
    <p:sldId id="264" r:id="rId5"/>
    <p:sldId id="290" r:id="rId6"/>
    <p:sldId id="267" r:id="rId7"/>
    <p:sldId id="268" r:id="rId8"/>
    <p:sldId id="291" r:id="rId9"/>
    <p:sldId id="292" r:id="rId10"/>
    <p:sldId id="293" r:id="rId11"/>
    <p:sldId id="294" r:id="rId12"/>
    <p:sldId id="295" r:id="rId13"/>
    <p:sldId id="302" r:id="rId14"/>
    <p:sldId id="271" r:id="rId15"/>
    <p:sldId id="272" r:id="rId16"/>
    <p:sldId id="298" r:id="rId17"/>
    <p:sldId id="299" r:id="rId18"/>
    <p:sldId id="303" r:id="rId19"/>
    <p:sldId id="278" r:id="rId20"/>
    <p:sldId id="287" r:id="rId21"/>
    <p:sldId id="280"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4" pos="3840" userDrawn="1">
          <p15:clr>
            <a:srgbClr val="A4A3A4"/>
          </p15:clr>
        </p15:guide>
        <p15:guide id="5" pos="7061" userDrawn="1">
          <p15:clr>
            <a:srgbClr val="A4A3A4"/>
          </p15:clr>
        </p15:guide>
        <p15:guide id="6" pos="6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17C"/>
    <a:srgbClr val="4EA4DD"/>
    <a:srgbClr val="E8EAE9"/>
    <a:srgbClr val="FFFFFF"/>
    <a:srgbClr val="A5A5A5"/>
    <a:srgbClr val="16A2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96" autoAdjust="0"/>
    <p:restoredTop sz="79310" autoAdjust="0"/>
  </p:normalViewPr>
  <p:slideViewPr>
    <p:cSldViewPr showGuides="1">
      <p:cViewPr varScale="1">
        <p:scale>
          <a:sx n="89" d="100"/>
          <a:sy n="89" d="100"/>
        </p:scale>
        <p:origin x="520" y="60"/>
      </p:cViewPr>
      <p:guideLst>
        <p:guide orient="horz" pos="2160"/>
        <p:guide pos="3840"/>
        <p:guide pos="7061"/>
        <p:guide pos="619"/>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0BA0B-DAEA-4680-AAC1-9E8B91E60633}" type="datetimeFigureOut">
              <a:rPr lang="zh-CN" altLang="en-US" smtClean="0"/>
              <a:t>2024/5/8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7DBA15-3F6E-4149-9019-6609FD57F75E}" type="slidenum">
              <a:rPr lang="zh-CN" altLang="en-US" smtClean="0"/>
              <a:t>‹#›</a:t>
            </a:fld>
            <a:endParaRPr lang="zh-CN" altLang="en-US"/>
          </a:p>
        </p:txBody>
      </p:sp>
    </p:spTree>
    <p:extLst>
      <p:ext uri="{BB962C8B-B14F-4D97-AF65-F5344CB8AC3E}">
        <p14:creationId xmlns:p14="http://schemas.microsoft.com/office/powerpoint/2010/main" val="380283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大家好，我是来自北京大学物理学院的王凡，我这次报告的题目是极低水平氡监测技术及其在低本底实验中的应用。</a:t>
            </a:r>
          </a:p>
        </p:txBody>
      </p:sp>
      <p:sp>
        <p:nvSpPr>
          <p:cNvPr id="4" name="灯片编号占位符 3"/>
          <p:cNvSpPr>
            <a:spLocks noGrp="1"/>
          </p:cNvSpPr>
          <p:nvPr>
            <p:ph type="sldNum" sz="quarter" idx="5"/>
          </p:nvPr>
        </p:nvSpPr>
        <p:spPr/>
        <p:txBody>
          <a:bodyPr/>
          <a:lstStyle/>
          <a:p>
            <a:fld id="{2C7DBA15-3F6E-4149-9019-6609FD57F75E}" type="slidenum">
              <a:rPr lang="zh-CN" altLang="en-US" smtClean="0"/>
              <a:t>1</a:t>
            </a:fld>
            <a:endParaRPr lang="zh-CN" altLang="en-US"/>
          </a:p>
        </p:txBody>
      </p:sp>
    </p:spTree>
    <p:extLst>
      <p:ext uri="{BB962C8B-B14F-4D97-AF65-F5344CB8AC3E}">
        <p14:creationId xmlns:p14="http://schemas.microsoft.com/office/powerpoint/2010/main" val="1301544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对于实验材料的筛选，我们需要测量其氡析出率，其</a:t>
            </a:r>
            <a:r>
              <a:rPr lang="zh-CN" altLang="en-US" sz="1200" dirty="0">
                <a:solidFill>
                  <a:srgbClr val="20517C"/>
                </a:solidFill>
                <a:latin typeface="+mj-ea"/>
                <a:ea typeface="+mj-ea"/>
              </a:rPr>
              <a:t>基本原理是评估材料的最大氡本底贡献，我们将材料放置在高真空密闭罐中，在氮气密闭环境下累积至平衡状态，在析出和衰变平衡之后，将累积罐中的氡转移到测氡仪中得到其</a:t>
            </a:r>
            <a:r>
              <a:rPr lang="zh-CN" altLang="en-US" dirty="0"/>
              <a:t>氡析出率。</a:t>
            </a:r>
            <a:endParaRPr lang="zh-CN" altLang="en-US" sz="1200" dirty="0">
              <a:solidFill>
                <a:srgbClr val="20517C"/>
              </a:solidFill>
              <a:latin typeface="+mj-ea"/>
              <a:ea typeface="+mj-ea"/>
            </a:endParaRPr>
          </a:p>
        </p:txBody>
      </p:sp>
      <p:sp>
        <p:nvSpPr>
          <p:cNvPr id="4" name="灯片编号占位符 3"/>
          <p:cNvSpPr>
            <a:spLocks noGrp="1"/>
          </p:cNvSpPr>
          <p:nvPr>
            <p:ph type="sldNum" sz="quarter" idx="5"/>
          </p:nvPr>
        </p:nvSpPr>
        <p:spPr/>
        <p:txBody>
          <a:bodyPr/>
          <a:lstStyle/>
          <a:p>
            <a:fld id="{2C7DBA15-3F6E-4149-9019-6609FD57F75E}" type="slidenum">
              <a:rPr lang="zh-CN" altLang="en-US" smtClean="0"/>
              <a:t>12</a:t>
            </a:fld>
            <a:endParaRPr lang="zh-CN" altLang="en-US"/>
          </a:p>
        </p:txBody>
      </p:sp>
    </p:spTree>
    <p:extLst>
      <p:ext uri="{BB962C8B-B14F-4D97-AF65-F5344CB8AC3E}">
        <p14:creationId xmlns:p14="http://schemas.microsoft.com/office/powerpoint/2010/main" val="4059104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在析出率测量时，</a:t>
            </a:r>
            <a:r>
              <a:rPr lang="zh-CN" altLang="en-US" sz="1200" dirty="0">
                <a:solidFill>
                  <a:srgbClr val="20517C"/>
                </a:solidFill>
                <a:latin typeface="+mj-ea"/>
                <a:ea typeface="+mj-ea"/>
              </a:rPr>
              <a:t>测量系统自身本底贡献非常关键，所以我们选择小腔室</a:t>
            </a:r>
            <a:r>
              <a:rPr lang="zh-CN" altLang="en-US" dirty="0"/>
              <a:t>，即</a:t>
            </a:r>
            <a:r>
              <a:rPr lang="en-US" altLang="zh-CN" sz="1200" dirty="0">
                <a:solidFill>
                  <a:srgbClr val="20517C"/>
                </a:solidFill>
                <a:latin typeface="+mj-ea"/>
                <a:ea typeface="+mj-ea"/>
              </a:rPr>
              <a:t>CJPL-HR2 (No.1)</a:t>
            </a:r>
            <a:r>
              <a:rPr lang="zh-CN" altLang="en-US" sz="1200" dirty="0">
                <a:solidFill>
                  <a:srgbClr val="20517C"/>
                </a:solidFill>
                <a:latin typeface="+mj-ea"/>
                <a:ea typeface="+mj-ea"/>
              </a:rPr>
              <a:t>和</a:t>
            </a:r>
            <a:r>
              <a:rPr lang="en-US" altLang="zh-CN" sz="1200" dirty="0">
                <a:solidFill>
                  <a:srgbClr val="20517C"/>
                </a:solidFill>
                <a:latin typeface="+mj-ea"/>
                <a:ea typeface="+mj-ea"/>
              </a:rPr>
              <a:t>CJPL-HR2 (No.2)</a:t>
            </a:r>
            <a:r>
              <a:rPr lang="zh-CN" altLang="en-US" sz="1200" dirty="0">
                <a:solidFill>
                  <a:srgbClr val="20517C"/>
                </a:solidFill>
                <a:latin typeface="+mj-ea"/>
                <a:ea typeface="+mj-ea"/>
              </a:rPr>
              <a:t>，其析出率为</a:t>
            </a:r>
            <a:r>
              <a:rPr lang="en-US" altLang="zh-CN" sz="1200" dirty="0">
                <a:solidFill>
                  <a:srgbClr val="20517C"/>
                </a:solidFill>
                <a:latin typeface="+mj-ea"/>
                <a:ea typeface="+mj-ea"/>
              </a:rPr>
              <a:t>10.5 </a:t>
            </a:r>
            <a:r>
              <a:rPr lang="en-US" altLang="zh-CN" sz="1200" dirty="0" err="1">
                <a:solidFill>
                  <a:srgbClr val="20517C"/>
                </a:solidFill>
                <a:latin typeface="+mj-ea"/>
                <a:ea typeface="+mj-ea"/>
              </a:rPr>
              <a:t>μBq</a:t>
            </a:r>
            <a:r>
              <a:rPr lang="zh-CN" altLang="en-US" sz="1200" dirty="0">
                <a:solidFill>
                  <a:srgbClr val="20517C"/>
                </a:solidFill>
                <a:latin typeface="+mj-ea"/>
                <a:ea typeface="+mj-ea"/>
              </a:rPr>
              <a:t>；</a:t>
            </a:r>
            <a:endParaRPr lang="en-US" altLang="zh-CN" sz="1200" dirty="0">
              <a:solidFill>
                <a:srgbClr val="20517C"/>
              </a:solidFill>
              <a:latin typeface="+mj-ea"/>
              <a:ea typeface="+mj-ea"/>
            </a:endParaRPr>
          </a:p>
          <a:p>
            <a:r>
              <a:rPr lang="zh-CN" altLang="en-US" sz="1200" dirty="0">
                <a:solidFill>
                  <a:srgbClr val="20517C"/>
                </a:solidFill>
                <a:latin typeface="+mj-ea"/>
                <a:ea typeface="+mj-ea"/>
              </a:rPr>
              <a:t>对于高真空密闭罐，我们定制了两种不同体积的不锈钢罐用于封装样品，漏率均</a:t>
            </a:r>
            <a:r>
              <a:rPr lang="en-US" altLang="zh-CN" sz="1200" dirty="0">
                <a:solidFill>
                  <a:srgbClr val="20517C"/>
                </a:solidFill>
                <a:latin typeface="+mj-ea"/>
                <a:ea typeface="+mj-ea"/>
              </a:rPr>
              <a:t>&lt;1.0×10</a:t>
            </a:r>
            <a:r>
              <a:rPr lang="en-US" altLang="zh-CN" sz="1200" baseline="30000" dirty="0">
                <a:solidFill>
                  <a:srgbClr val="20517C"/>
                </a:solidFill>
                <a:latin typeface="+mj-ea"/>
                <a:ea typeface="+mj-ea"/>
              </a:rPr>
              <a:t>-9 </a:t>
            </a:r>
            <a:r>
              <a:rPr lang="en-US" altLang="zh-CN" sz="1200" dirty="0">
                <a:solidFill>
                  <a:srgbClr val="20517C"/>
                </a:solidFill>
                <a:latin typeface="+mj-ea"/>
                <a:ea typeface="+mj-ea"/>
              </a:rPr>
              <a:t>Pa·m</a:t>
            </a:r>
            <a:r>
              <a:rPr lang="en-US" altLang="zh-CN" sz="1200" baseline="30000" dirty="0">
                <a:solidFill>
                  <a:srgbClr val="20517C"/>
                </a:solidFill>
                <a:latin typeface="+mj-ea"/>
                <a:ea typeface="+mj-ea"/>
              </a:rPr>
              <a:t>3</a:t>
            </a:r>
            <a:r>
              <a:rPr lang="en-US" altLang="zh-CN" sz="1200" dirty="0">
                <a:solidFill>
                  <a:srgbClr val="20517C"/>
                </a:solidFill>
                <a:latin typeface="+mj-ea"/>
                <a:ea typeface="+mj-ea"/>
              </a:rPr>
              <a:t>/s</a:t>
            </a:r>
            <a:r>
              <a:rPr lang="zh-CN" altLang="en-US" sz="1200" dirty="0">
                <a:solidFill>
                  <a:srgbClr val="20517C"/>
                </a:solidFill>
                <a:latin typeface="+mj-ea"/>
                <a:ea typeface="+mj-ea"/>
              </a:rPr>
              <a:t>，两种累积罐如图所示，体积分别为</a:t>
            </a:r>
            <a:r>
              <a:rPr lang="en-US" altLang="zh-CN" sz="1200" dirty="0">
                <a:solidFill>
                  <a:srgbClr val="20517C"/>
                </a:solidFill>
                <a:latin typeface="+mj-ea"/>
                <a:ea typeface="+mj-ea"/>
              </a:rPr>
              <a:t>1.4L</a:t>
            </a:r>
            <a:r>
              <a:rPr lang="zh-CN" altLang="en-US" sz="1200" dirty="0">
                <a:solidFill>
                  <a:srgbClr val="20517C"/>
                </a:solidFill>
                <a:latin typeface="+mj-ea"/>
                <a:ea typeface="+mj-ea"/>
              </a:rPr>
              <a:t>和</a:t>
            </a:r>
            <a:r>
              <a:rPr lang="en-US" altLang="zh-CN" sz="1200" dirty="0">
                <a:solidFill>
                  <a:srgbClr val="20517C"/>
                </a:solidFill>
                <a:latin typeface="+mj-ea"/>
                <a:ea typeface="+mj-ea"/>
              </a:rPr>
              <a:t>19.6L</a:t>
            </a:r>
            <a:r>
              <a:rPr lang="zh-CN" altLang="en-US" sz="1200" dirty="0">
                <a:solidFill>
                  <a:srgbClr val="20517C"/>
                </a:solidFill>
                <a:latin typeface="+mj-ea"/>
                <a:ea typeface="+mj-ea"/>
              </a:rPr>
              <a:t>，析出率分别为</a:t>
            </a:r>
            <a:r>
              <a:rPr lang="en-US" altLang="zh-CN" sz="1200" dirty="0">
                <a:solidFill>
                  <a:srgbClr val="20517C"/>
                </a:solidFill>
                <a:latin typeface="+mj-ea"/>
                <a:ea typeface="+mj-ea"/>
              </a:rPr>
              <a:t>0.6mBq</a:t>
            </a:r>
            <a:r>
              <a:rPr lang="zh-CN" altLang="en-US" sz="1200" dirty="0">
                <a:solidFill>
                  <a:srgbClr val="20517C"/>
                </a:solidFill>
                <a:latin typeface="+mj-ea"/>
                <a:ea typeface="+mj-ea"/>
              </a:rPr>
              <a:t>和</a:t>
            </a:r>
            <a:r>
              <a:rPr lang="en-US" altLang="zh-CN" sz="1200" dirty="0">
                <a:solidFill>
                  <a:srgbClr val="20517C"/>
                </a:solidFill>
                <a:latin typeface="+mj-ea"/>
                <a:ea typeface="+mj-ea"/>
              </a:rPr>
              <a:t>1.9mBq</a:t>
            </a:r>
            <a:r>
              <a:rPr lang="zh-CN" altLang="en-US" sz="1200" dirty="0">
                <a:solidFill>
                  <a:srgbClr val="20517C"/>
                </a:solidFill>
                <a:latin typeface="+mj-ea"/>
                <a:ea typeface="+mj-ea"/>
              </a:rPr>
              <a:t>，累积罐的析出率高很多，这是因为加工中使用了很多焊接工艺，自身本底控制不住，目前只能达到这个水平；</a:t>
            </a:r>
            <a:endParaRPr lang="en-US" altLang="zh-CN" sz="1200" dirty="0">
              <a:solidFill>
                <a:srgbClr val="20517C"/>
              </a:solidFill>
              <a:latin typeface="+mj-ea"/>
              <a:ea typeface="+mj-ea"/>
            </a:endParaRPr>
          </a:p>
          <a:p>
            <a:r>
              <a:rPr lang="zh-CN" altLang="en-US" sz="1200" dirty="0">
                <a:solidFill>
                  <a:srgbClr val="20517C"/>
                </a:solidFill>
                <a:latin typeface="+mj-ea"/>
                <a:ea typeface="+mj-ea"/>
              </a:rPr>
              <a:t>对于实验材料，我们主要测量了两类，线材类样品，在封装前用超声清洗，金属板类样品，在封装前用乙醇擦拭，并且均用液氮蒸发气体作为</a:t>
            </a:r>
            <a:r>
              <a:rPr lang="en-US" altLang="zh-CN" sz="1200" dirty="0">
                <a:solidFill>
                  <a:srgbClr val="20517C"/>
                </a:solidFill>
                <a:latin typeface="+mj-ea"/>
                <a:ea typeface="+mj-ea"/>
              </a:rPr>
              <a:t>Radon-free</a:t>
            </a:r>
            <a:r>
              <a:rPr lang="zh-CN" altLang="en-US" sz="1200" dirty="0">
                <a:solidFill>
                  <a:srgbClr val="20517C"/>
                </a:solidFill>
                <a:latin typeface="+mj-ea"/>
                <a:ea typeface="+mj-ea"/>
              </a:rPr>
              <a:t>气体，以</a:t>
            </a:r>
            <a:r>
              <a:rPr lang="en-US" altLang="zh-CN" sz="1200" dirty="0">
                <a:solidFill>
                  <a:srgbClr val="20517C"/>
                </a:solidFill>
                <a:latin typeface="+mj-ea"/>
                <a:ea typeface="+mj-ea"/>
              </a:rPr>
              <a:t>30 L/min</a:t>
            </a:r>
            <a:r>
              <a:rPr lang="zh-CN" altLang="en-US" sz="1200" dirty="0">
                <a:solidFill>
                  <a:srgbClr val="20517C"/>
                </a:solidFill>
                <a:latin typeface="+mj-ea"/>
                <a:ea typeface="+mj-ea"/>
              </a:rPr>
              <a:t>流速对样品冲洗</a:t>
            </a:r>
            <a:r>
              <a:rPr lang="en-US" altLang="zh-CN" sz="1200" dirty="0">
                <a:solidFill>
                  <a:srgbClr val="20517C"/>
                </a:solidFill>
                <a:latin typeface="+mj-ea"/>
                <a:ea typeface="+mj-ea"/>
              </a:rPr>
              <a:t>1h</a:t>
            </a:r>
            <a:r>
              <a:rPr lang="zh-CN" altLang="en-US" sz="1200" dirty="0">
                <a:solidFill>
                  <a:srgbClr val="20517C"/>
                </a:solidFill>
                <a:latin typeface="+mj-ea"/>
                <a:ea typeface="+mj-ea"/>
              </a:rPr>
              <a:t>，然后封闭整个系统。</a:t>
            </a:r>
          </a:p>
        </p:txBody>
      </p:sp>
      <p:sp>
        <p:nvSpPr>
          <p:cNvPr id="4" name="灯片编号占位符 3"/>
          <p:cNvSpPr>
            <a:spLocks noGrp="1"/>
          </p:cNvSpPr>
          <p:nvPr>
            <p:ph type="sldNum" sz="quarter" idx="5"/>
          </p:nvPr>
        </p:nvSpPr>
        <p:spPr/>
        <p:txBody>
          <a:bodyPr/>
          <a:lstStyle/>
          <a:p>
            <a:fld id="{2C7DBA15-3F6E-4149-9019-6609FD57F75E}" type="slidenum">
              <a:rPr lang="zh-CN" altLang="en-US" smtClean="0"/>
              <a:t>13</a:t>
            </a:fld>
            <a:endParaRPr lang="zh-CN" altLang="en-US"/>
          </a:p>
        </p:txBody>
      </p:sp>
    </p:spTree>
    <p:extLst>
      <p:ext uri="{BB962C8B-B14F-4D97-AF65-F5344CB8AC3E}">
        <p14:creationId xmlns:p14="http://schemas.microsoft.com/office/powerpoint/2010/main" val="4188859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我们对于两类氮气样品进行了氡浓度测量，一种是氮气瓶中的氮气，一种是液氮蒸发的氮气，它们都是气体介质，对于液氮中氡浓度的评估，我们也是先蒸发成气体，然后对氮气进行测量的。</a:t>
            </a:r>
            <a:endParaRPr lang="en-US" altLang="zh-CN" dirty="0"/>
          </a:p>
          <a:p>
            <a:r>
              <a:rPr lang="zh-CN" altLang="en-US" dirty="0"/>
              <a:t>首先是氮气瓶中的氮气，对</a:t>
            </a:r>
            <a:r>
              <a:rPr lang="en-US" altLang="zh-CN" dirty="0"/>
              <a:t>4</a:t>
            </a:r>
            <a:r>
              <a:rPr lang="zh-CN" altLang="en-US" dirty="0"/>
              <a:t>瓶氮气的</a:t>
            </a:r>
            <a:r>
              <a:rPr lang="zh-CN" altLang="en-US" sz="1200" dirty="0">
                <a:solidFill>
                  <a:srgbClr val="20517C"/>
                </a:solidFill>
                <a:latin typeface="+mj-ea"/>
                <a:ea typeface="+mj-ea"/>
              </a:rPr>
              <a:t>测量结果表明，工业氮气的平均氡浓度为</a:t>
            </a:r>
            <a:r>
              <a:rPr lang="en-US" altLang="zh-CN" sz="1200" dirty="0">
                <a:solidFill>
                  <a:srgbClr val="20517C"/>
                </a:solidFill>
                <a:latin typeface="+mj-ea"/>
                <a:ea typeface="+mj-ea"/>
              </a:rPr>
              <a:t>1.0 </a:t>
            </a:r>
            <a:r>
              <a:rPr lang="en-US" altLang="zh-CN" sz="1200" kern="100" dirty="0" err="1">
                <a:effectLst/>
              </a:rPr>
              <a:t>mBq</a:t>
            </a:r>
            <a:r>
              <a:rPr lang="en-US" altLang="zh-CN" sz="1200" kern="100" dirty="0">
                <a:effectLst/>
              </a:rPr>
              <a:t>/m</a:t>
            </a:r>
            <a:r>
              <a:rPr lang="en-US" altLang="zh-CN" sz="1200" kern="100" baseline="30000" dirty="0">
                <a:effectLst/>
              </a:rPr>
              <a:t>3</a:t>
            </a:r>
            <a:r>
              <a:rPr lang="zh-CN" altLang="en-US" sz="1200" kern="100" dirty="0">
                <a:effectLst/>
              </a:rPr>
              <a:t>，</a:t>
            </a:r>
            <a:r>
              <a:rPr lang="zh-CN" altLang="en-US" sz="1200" dirty="0">
                <a:solidFill>
                  <a:srgbClr val="20517C"/>
                </a:solidFill>
                <a:latin typeface="+mj-ea"/>
                <a:ea typeface="+mj-ea"/>
              </a:rPr>
              <a:t>高纯氮气的平均氡浓度为</a:t>
            </a:r>
            <a:r>
              <a:rPr lang="en-US" altLang="zh-CN" sz="1200" dirty="0">
                <a:solidFill>
                  <a:srgbClr val="20517C"/>
                </a:solidFill>
                <a:latin typeface="+mj-ea"/>
                <a:ea typeface="+mj-ea"/>
              </a:rPr>
              <a:t>1.2 </a:t>
            </a:r>
            <a:r>
              <a:rPr lang="en-US" altLang="zh-CN" sz="1200" kern="100" dirty="0" err="1">
                <a:effectLst/>
              </a:rPr>
              <a:t>mBq</a:t>
            </a:r>
            <a:r>
              <a:rPr lang="en-US" altLang="zh-CN" sz="1200" kern="100" dirty="0">
                <a:effectLst/>
              </a:rPr>
              <a:t>/m</a:t>
            </a:r>
            <a:r>
              <a:rPr lang="en-US" altLang="zh-CN" sz="1200" kern="100" baseline="30000" dirty="0">
                <a:effectLst/>
              </a:rPr>
              <a:t>3</a:t>
            </a:r>
            <a:r>
              <a:rPr lang="zh-CN" altLang="en-US" sz="1200" kern="100" dirty="0">
                <a:effectLst/>
              </a:rPr>
              <a:t>，</a:t>
            </a:r>
            <a:r>
              <a:rPr lang="zh-CN" altLang="en-US" sz="1200" dirty="0">
                <a:solidFill>
                  <a:srgbClr val="20517C"/>
                </a:solidFill>
                <a:latin typeface="+mj-ea"/>
                <a:ea typeface="+mj-ea"/>
              </a:rPr>
              <a:t>它们的氡浓度均在</a:t>
            </a:r>
            <a:r>
              <a:rPr lang="en-US" altLang="zh-CN" sz="1200" dirty="0">
                <a:solidFill>
                  <a:srgbClr val="20517C"/>
                </a:solidFill>
                <a:latin typeface="+mj-ea"/>
                <a:ea typeface="+mj-ea"/>
              </a:rPr>
              <a:t>1 </a:t>
            </a:r>
            <a:r>
              <a:rPr lang="en-US" altLang="zh-CN" sz="1200" dirty="0" err="1">
                <a:solidFill>
                  <a:srgbClr val="20517C"/>
                </a:solidFill>
                <a:latin typeface="+mj-ea"/>
                <a:ea typeface="+mj-ea"/>
              </a:rPr>
              <a:t>mBq</a:t>
            </a:r>
            <a:r>
              <a:rPr lang="en-US" altLang="zh-CN" sz="1200" dirty="0">
                <a:solidFill>
                  <a:srgbClr val="20517C"/>
                </a:solidFill>
                <a:latin typeface="+mj-ea"/>
                <a:ea typeface="+mj-ea"/>
              </a:rPr>
              <a:t>/m</a:t>
            </a:r>
            <a:r>
              <a:rPr lang="en-US" altLang="zh-CN" sz="1200" baseline="30000" dirty="0">
                <a:solidFill>
                  <a:srgbClr val="20517C"/>
                </a:solidFill>
                <a:latin typeface="+mj-ea"/>
                <a:ea typeface="+mj-ea"/>
              </a:rPr>
              <a:t>3</a:t>
            </a:r>
            <a:r>
              <a:rPr lang="zh-CN" altLang="en-US" sz="1200" dirty="0">
                <a:solidFill>
                  <a:srgbClr val="20517C"/>
                </a:solidFill>
                <a:latin typeface="+mj-ea"/>
                <a:ea typeface="+mj-ea"/>
              </a:rPr>
              <a:t>附近，没有显著差异。</a:t>
            </a:r>
            <a:endParaRPr lang="zh-CN" altLang="en-US" dirty="0"/>
          </a:p>
        </p:txBody>
      </p:sp>
      <p:sp>
        <p:nvSpPr>
          <p:cNvPr id="4" name="灯片编号占位符 3"/>
          <p:cNvSpPr>
            <a:spLocks noGrp="1"/>
          </p:cNvSpPr>
          <p:nvPr>
            <p:ph type="sldNum" sz="quarter" idx="5"/>
          </p:nvPr>
        </p:nvSpPr>
        <p:spPr/>
        <p:txBody>
          <a:bodyPr/>
          <a:lstStyle/>
          <a:p>
            <a:fld id="{2C7DBA15-3F6E-4149-9019-6609FD57F75E}" type="slidenum">
              <a:rPr lang="zh-CN" altLang="en-US" smtClean="0"/>
              <a:t>15</a:t>
            </a:fld>
            <a:endParaRPr lang="zh-CN" altLang="en-US"/>
          </a:p>
        </p:txBody>
      </p:sp>
    </p:spTree>
    <p:extLst>
      <p:ext uri="{BB962C8B-B14F-4D97-AF65-F5344CB8AC3E}">
        <p14:creationId xmlns:p14="http://schemas.microsoft.com/office/powerpoint/2010/main" val="2679881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rgbClr val="20517C"/>
                </a:solidFill>
                <a:latin typeface="+mj-ea"/>
                <a:ea typeface="+mj-ea"/>
              </a:rPr>
              <a:t>我们对于两种条件下的液氮蒸发气样品氡浓度进行测量，结果表明，新灌装的液氮蒸发气平均氡浓度为</a:t>
            </a:r>
            <a:r>
              <a:rPr lang="en-US" altLang="zh-CN" sz="1200" dirty="0">
                <a:solidFill>
                  <a:srgbClr val="20517C"/>
                </a:solidFill>
                <a:latin typeface="+mj-ea"/>
                <a:ea typeface="+mj-ea"/>
              </a:rPr>
              <a:t>0.37</a:t>
            </a:r>
            <a:r>
              <a:rPr lang="en-US" altLang="zh-CN" sz="1200" kern="100" dirty="0">
                <a:effectLst/>
              </a:rPr>
              <a:t>mBq/m</a:t>
            </a:r>
            <a:r>
              <a:rPr lang="en-US" altLang="zh-CN" sz="1200" kern="100" baseline="30000" dirty="0">
                <a:effectLst/>
              </a:rPr>
              <a:t>3</a:t>
            </a:r>
            <a:r>
              <a:rPr lang="zh-CN" altLang="en-US" sz="1200" kern="100" dirty="0">
                <a:effectLst/>
              </a:rPr>
              <a:t>，而</a:t>
            </a:r>
            <a:r>
              <a:rPr lang="zh-CN" altLang="en-US" sz="1200" dirty="0">
                <a:solidFill>
                  <a:srgbClr val="20517C"/>
                </a:solidFill>
                <a:latin typeface="+mj-ea"/>
                <a:ea typeface="+mj-ea"/>
              </a:rPr>
              <a:t>静置后液氮蒸发气平均氡浓度为</a:t>
            </a:r>
            <a:r>
              <a:rPr lang="en-US" altLang="zh-CN" sz="1200" dirty="0">
                <a:solidFill>
                  <a:srgbClr val="20517C"/>
                </a:solidFill>
                <a:latin typeface="+mj-ea"/>
                <a:ea typeface="+mj-ea"/>
              </a:rPr>
              <a:t>0.06</a:t>
            </a:r>
            <a:r>
              <a:rPr lang="en-US" altLang="zh-CN" sz="1200" kern="100" dirty="0">
                <a:effectLst/>
              </a:rPr>
              <a:t>mBq/m</a:t>
            </a:r>
            <a:r>
              <a:rPr lang="en-US" altLang="zh-CN" sz="1200" kern="100" baseline="30000" dirty="0">
                <a:effectLst/>
              </a:rPr>
              <a:t>3</a:t>
            </a:r>
            <a:r>
              <a:rPr lang="zh-CN" altLang="en-US" sz="1200" kern="100" dirty="0">
                <a:effectLst/>
              </a:rPr>
              <a:t>，</a:t>
            </a:r>
            <a:r>
              <a:rPr lang="zh-CN" altLang="en-US" sz="1200" dirty="0">
                <a:solidFill>
                  <a:srgbClr val="20517C"/>
                </a:solidFill>
                <a:latin typeface="+mj-ea"/>
                <a:ea typeface="+mj-ea"/>
              </a:rPr>
              <a:t>最低可至</a:t>
            </a:r>
            <a:r>
              <a:rPr lang="en-US" altLang="zh-CN" sz="1200" dirty="0">
                <a:solidFill>
                  <a:srgbClr val="20517C"/>
                </a:solidFill>
                <a:latin typeface="+mj-ea"/>
                <a:ea typeface="+mj-ea"/>
              </a:rPr>
              <a:t>0.04 </a:t>
            </a:r>
            <a:r>
              <a:rPr lang="en-US" altLang="zh-CN" sz="1200" dirty="0" err="1">
                <a:solidFill>
                  <a:srgbClr val="20517C"/>
                </a:solidFill>
                <a:latin typeface="+mj-ea"/>
                <a:ea typeface="+mj-ea"/>
              </a:rPr>
              <a:t>mBq</a:t>
            </a:r>
            <a:r>
              <a:rPr lang="en-US" altLang="zh-CN" sz="1200" dirty="0">
                <a:solidFill>
                  <a:srgbClr val="20517C"/>
                </a:solidFill>
                <a:latin typeface="+mj-ea"/>
                <a:ea typeface="+mj-ea"/>
              </a:rPr>
              <a:t>/m</a:t>
            </a:r>
            <a:r>
              <a:rPr lang="en-US" altLang="zh-CN" sz="1200" baseline="30000" dirty="0">
                <a:solidFill>
                  <a:srgbClr val="20517C"/>
                </a:solidFill>
                <a:latin typeface="+mj-ea"/>
                <a:ea typeface="+mj-ea"/>
              </a:rPr>
              <a:t>3</a:t>
            </a:r>
            <a:r>
              <a:rPr lang="zh-CN" altLang="en-US" sz="1200" dirty="0">
                <a:solidFill>
                  <a:srgbClr val="20517C"/>
                </a:solidFill>
                <a:latin typeface="+mj-ea"/>
                <a:ea typeface="+mj-ea"/>
              </a:rPr>
              <a:t>，在静置后液氮蒸发气氡浓度显著降低，我们猜测可能的原因是灌装过程中引入了空气中的少量氡，静置后这部分氡衰变殆尽，使得氡浓度降低。</a:t>
            </a:r>
            <a:endParaRPr lang="en-US" altLang="zh-CN" sz="1200" dirty="0">
              <a:solidFill>
                <a:srgbClr val="20517C"/>
              </a:solidFill>
              <a:latin typeface="+mj-ea"/>
              <a:ea typeface="+mj-ea"/>
            </a:endParaRPr>
          </a:p>
        </p:txBody>
      </p:sp>
      <p:sp>
        <p:nvSpPr>
          <p:cNvPr id="4" name="灯片编号占位符 3"/>
          <p:cNvSpPr>
            <a:spLocks noGrp="1"/>
          </p:cNvSpPr>
          <p:nvPr>
            <p:ph type="sldNum" sz="quarter" idx="5"/>
          </p:nvPr>
        </p:nvSpPr>
        <p:spPr/>
        <p:txBody>
          <a:bodyPr/>
          <a:lstStyle/>
          <a:p>
            <a:fld id="{2C7DBA15-3F6E-4149-9019-6609FD57F75E}" type="slidenum">
              <a:rPr lang="zh-CN" altLang="en-US" smtClean="0"/>
              <a:t>16</a:t>
            </a:fld>
            <a:endParaRPr lang="zh-CN" altLang="en-US"/>
          </a:p>
        </p:txBody>
      </p:sp>
    </p:spTree>
    <p:extLst>
      <p:ext uri="{BB962C8B-B14F-4D97-AF65-F5344CB8AC3E}">
        <p14:creationId xmlns:p14="http://schemas.microsoft.com/office/powerpoint/2010/main" val="3939474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这里我们给出</a:t>
            </a:r>
            <a:r>
              <a:rPr lang="en-US" altLang="zh-CN" dirty="0"/>
              <a:t>CDEX</a:t>
            </a:r>
            <a:r>
              <a:rPr lang="zh-CN" altLang="en-US" dirty="0"/>
              <a:t>实验组部分实验材料的析出率测量结果，两根同轴线的析出率分别为</a:t>
            </a:r>
            <a:r>
              <a:rPr lang="en-US" altLang="zh-CN" dirty="0"/>
              <a:t>237 </a:t>
            </a:r>
            <a:r>
              <a:rPr lang="en-US" altLang="zh-CN" sz="1200" b="0" kern="100" dirty="0" err="1">
                <a:solidFill>
                  <a:schemeClr val="dk1"/>
                </a:solidFill>
                <a:effectLst/>
                <a:latin typeface="+mn-lt"/>
                <a:ea typeface="+mn-ea"/>
                <a:cs typeface="+mn-cs"/>
              </a:rPr>
              <a:t>μBq</a:t>
            </a:r>
            <a:r>
              <a:rPr lang="en-US" altLang="zh-CN" sz="1200" b="0" kern="100" dirty="0">
                <a:solidFill>
                  <a:schemeClr val="dk1"/>
                </a:solidFill>
                <a:effectLst/>
                <a:latin typeface="+mn-lt"/>
                <a:ea typeface="+mn-ea"/>
                <a:cs typeface="+mn-cs"/>
              </a:rPr>
              <a:t>/m</a:t>
            </a:r>
            <a:r>
              <a:rPr lang="zh-CN" altLang="en-US" sz="1200" b="0" kern="100" dirty="0">
                <a:solidFill>
                  <a:schemeClr val="dk1"/>
                </a:solidFill>
                <a:effectLst/>
                <a:latin typeface="+mn-lt"/>
                <a:ea typeface="+mn-ea"/>
                <a:cs typeface="+mn-cs"/>
              </a:rPr>
              <a:t>和</a:t>
            </a:r>
            <a:r>
              <a:rPr lang="en-US" altLang="zh-CN" dirty="0"/>
              <a:t>424 </a:t>
            </a:r>
            <a:r>
              <a:rPr lang="en-US" altLang="zh-CN" sz="1200" b="0" kern="100" dirty="0" err="1">
                <a:solidFill>
                  <a:schemeClr val="dk1"/>
                </a:solidFill>
                <a:effectLst/>
                <a:latin typeface="+mn-lt"/>
                <a:ea typeface="+mn-ea"/>
                <a:cs typeface="+mn-cs"/>
              </a:rPr>
              <a:t>μBq</a:t>
            </a:r>
            <a:r>
              <a:rPr lang="en-US" altLang="zh-CN" sz="1200" b="0" kern="100" dirty="0">
                <a:solidFill>
                  <a:schemeClr val="dk1"/>
                </a:solidFill>
                <a:effectLst/>
                <a:latin typeface="+mn-lt"/>
                <a:ea typeface="+mn-ea"/>
                <a:cs typeface="+mn-cs"/>
              </a:rPr>
              <a:t>/m</a:t>
            </a:r>
            <a:r>
              <a:rPr lang="zh-CN" altLang="en-US" sz="1200" b="0" kern="100" dirty="0">
                <a:solidFill>
                  <a:schemeClr val="dk1"/>
                </a:solidFill>
                <a:effectLst/>
                <a:latin typeface="+mn-lt"/>
                <a:ea typeface="+mn-ea"/>
                <a:cs typeface="+mn-cs"/>
              </a:rPr>
              <a:t>，</a:t>
            </a:r>
            <a:r>
              <a:rPr lang="en-US" altLang="zh-CN" sz="1200" b="0" kern="100" dirty="0">
                <a:solidFill>
                  <a:schemeClr val="dk1"/>
                </a:solidFill>
                <a:effectLst/>
                <a:latin typeface="+mn-lt"/>
                <a:ea typeface="+mn-ea"/>
                <a:cs typeface="+mn-cs"/>
              </a:rPr>
              <a:t>Times</a:t>
            </a:r>
            <a:r>
              <a:rPr lang="zh-CN" altLang="en-US" sz="1200" kern="100" dirty="0">
                <a:effectLst/>
              </a:rPr>
              <a:t>双纹屏蔽线的析出率为</a:t>
            </a:r>
            <a:r>
              <a:rPr lang="en-US" altLang="zh-CN" sz="1200" kern="100" dirty="0">
                <a:effectLst/>
              </a:rPr>
              <a:t>97</a:t>
            </a:r>
            <a:r>
              <a:rPr lang="en-US" altLang="zh-CN" sz="1200" b="0" kern="100" dirty="0">
                <a:solidFill>
                  <a:schemeClr val="dk1"/>
                </a:solidFill>
                <a:effectLst/>
                <a:latin typeface="+mn-lt"/>
                <a:ea typeface="+mn-ea"/>
                <a:cs typeface="+mn-cs"/>
              </a:rPr>
              <a:t>μBq/m</a:t>
            </a:r>
            <a:r>
              <a:rPr lang="zh-CN" altLang="en-US" sz="1200" b="0" kern="100" dirty="0">
                <a:solidFill>
                  <a:schemeClr val="dk1"/>
                </a:solidFill>
                <a:effectLst/>
                <a:latin typeface="+mn-lt"/>
                <a:ea typeface="+mn-ea"/>
                <a:cs typeface="+mn-cs"/>
              </a:rPr>
              <a:t>，对于两块铜板，由于大累积罐的自身析出为</a:t>
            </a:r>
            <a:r>
              <a:rPr lang="en-US" altLang="zh-CN" sz="1200" b="0" kern="100" dirty="0">
                <a:solidFill>
                  <a:schemeClr val="dk1"/>
                </a:solidFill>
                <a:effectLst/>
                <a:latin typeface="+mn-lt"/>
                <a:ea typeface="+mn-ea"/>
                <a:cs typeface="+mn-cs"/>
              </a:rPr>
              <a:t>1.9 </a:t>
            </a:r>
            <a:r>
              <a:rPr lang="en-US" altLang="zh-CN" sz="1200" b="0" kern="100" dirty="0" err="1">
                <a:solidFill>
                  <a:schemeClr val="dk1"/>
                </a:solidFill>
                <a:effectLst/>
                <a:latin typeface="+mn-lt"/>
                <a:ea typeface="+mn-ea"/>
                <a:cs typeface="+mn-cs"/>
              </a:rPr>
              <a:t>mBq</a:t>
            </a:r>
            <a:r>
              <a:rPr lang="zh-CN" altLang="en-US" sz="1200" b="0" kern="100" dirty="0">
                <a:solidFill>
                  <a:schemeClr val="dk1"/>
                </a:solidFill>
                <a:effectLst/>
                <a:latin typeface="+mn-lt"/>
                <a:ea typeface="+mn-ea"/>
                <a:cs typeface="+mn-cs"/>
              </a:rPr>
              <a:t>，因此</a:t>
            </a:r>
            <a:r>
              <a:rPr lang="zh-CN" altLang="en-US" dirty="0"/>
              <a:t>铜板析出判断限只能是</a:t>
            </a:r>
            <a:r>
              <a:rPr lang="en-US" altLang="zh-CN" dirty="0"/>
              <a:t>1.9 </a:t>
            </a:r>
            <a:r>
              <a:rPr lang="en-US" altLang="zh-CN" dirty="0" err="1"/>
              <a:t>mBq</a:t>
            </a:r>
            <a:r>
              <a:rPr lang="zh-CN" altLang="en-US" dirty="0"/>
              <a:t>。</a:t>
            </a:r>
            <a:endParaRPr lang="en-US" altLang="zh-CN" b="0" dirty="0"/>
          </a:p>
        </p:txBody>
      </p:sp>
      <p:sp>
        <p:nvSpPr>
          <p:cNvPr id="4" name="灯片编号占位符 3"/>
          <p:cNvSpPr>
            <a:spLocks noGrp="1"/>
          </p:cNvSpPr>
          <p:nvPr>
            <p:ph type="sldNum" sz="quarter" idx="5"/>
          </p:nvPr>
        </p:nvSpPr>
        <p:spPr/>
        <p:txBody>
          <a:bodyPr/>
          <a:lstStyle/>
          <a:p>
            <a:fld id="{2C7DBA15-3F6E-4149-9019-6609FD57F75E}" type="slidenum">
              <a:rPr lang="zh-CN" altLang="en-US" smtClean="0"/>
              <a:t>17</a:t>
            </a:fld>
            <a:endParaRPr lang="zh-CN" altLang="en-US"/>
          </a:p>
        </p:txBody>
      </p:sp>
    </p:spTree>
    <p:extLst>
      <p:ext uri="{BB962C8B-B14F-4D97-AF65-F5344CB8AC3E}">
        <p14:creationId xmlns:p14="http://schemas.microsoft.com/office/powerpoint/2010/main" val="3546996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对于线材样品，</a:t>
            </a:r>
            <a:r>
              <a:rPr lang="zh-CN" altLang="en-US" sz="1200" dirty="0">
                <a:solidFill>
                  <a:srgbClr val="20517C"/>
                </a:solidFill>
                <a:latin typeface="+mj-ea"/>
                <a:ea typeface="+mj-ea"/>
              </a:rPr>
              <a:t>我们测得的同轴线析出率比</a:t>
            </a:r>
            <a:r>
              <a:rPr lang="en-US" altLang="zh-CN" sz="1200" dirty="0">
                <a:solidFill>
                  <a:srgbClr val="20517C"/>
                </a:solidFill>
                <a:latin typeface="+mj-ea"/>
                <a:ea typeface="+mj-ea"/>
              </a:rPr>
              <a:t>Xenon1T</a:t>
            </a:r>
            <a:r>
              <a:rPr lang="zh-CN" altLang="en-US" sz="1200" dirty="0">
                <a:solidFill>
                  <a:srgbClr val="20517C"/>
                </a:solidFill>
                <a:latin typeface="+mj-ea"/>
                <a:ea typeface="+mj-ea"/>
              </a:rPr>
              <a:t>实验中测得的高约</a:t>
            </a:r>
            <a:r>
              <a:rPr lang="en-US" altLang="zh-CN" sz="1200" dirty="0">
                <a:solidFill>
                  <a:srgbClr val="20517C"/>
                </a:solidFill>
                <a:latin typeface="+mj-ea"/>
                <a:ea typeface="+mj-ea"/>
              </a:rPr>
              <a:t>3</a:t>
            </a:r>
            <a:r>
              <a:rPr lang="zh-CN" altLang="en-US" sz="1200" dirty="0">
                <a:solidFill>
                  <a:srgbClr val="20517C"/>
                </a:solidFill>
                <a:latin typeface="+mj-ea"/>
                <a:ea typeface="+mj-ea"/>
              </a:rPr>
              <a:t>个数量级，原因有待核实；</a:t>
            </a:r>
            <a:endParaRPr lang="en-US" altLang="zh-CN" sz="1200" dirty="0">
              <a:solidFill>
                <a:srgbClr val="20517C"/>
              </a:solidFill>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对于铜板样品，</a:t>
            </a:r>
            <a:r>
              <a:rPr lang="zh-CN" altLang="en-US" sz="1200" dirty="0">
                <a:solidFill>
                  <a:srgbClr val="20517C"/>
                </a:solidFill>
                <a:latin typeface="+mj-ea"/>
                <a:ea typeface="+mj-ea"/>
              </a:rPr>
              <a:t>由于铜板的析出率可能远低于不锈钢累积腔室（</a:t>
            </a:r>
            <a:r>
              <a:rPr lang="en-US" altLang="zh-CN" sz="1200" dirty="0">
                <a:solidFill>
                  <a:srgbClr val="20517C"/>
                </a:solidFill>
                <a:latin typeface="+mj-ea"/>
                <a:ea typeface="+mj-ea"/>
              </a:rPr>
              <a:t>0.6~1.9 </a:t>
            </a:r>
            <a:r>
              <a:rPr lang="en-US" altLang="zh-CN" sz="1200" dirty="0" err="1">
                <a:solidFill>
                  <a:srgbClr val="20517C"/>
                </a:solidFill>
                <a:latin typeface="+mj-ea"/>
                <a:ea typeface="+mj-ea"/>
              </a:rPr>
              <a:t>mBq</a:t>
            </a:r>
            <a:r>
              <a:rPr lang="zh-CN" altLang="en-US" sz="1200" dirty="0">
                <a:solidFill>
                  <a:srgbClr val="20517C"/>
                </a:solidFill>
                <a:latin typeface="+mj-ea"/>
                <a:ea typeface="+mj-ea"/>
              </a:rPr>
              <a:t>），鉴于测量系统的本底低至</a:t>
            </a:r>
            <a:r>
              <a:rPr lang="en-US" altLang="zh-CN" sz="1200" dirty="0">
                <a:solidFill>
                  <a:srgbClr val="20517C"/>
                </a:solidFill>
                <a:latin typeface="+mj-ea"/>
                <a:ea typeface="+mj-ea"/>
              </a:rPr>
              <a:t>10.5 </a:t>
            </a:r>
            <a:r>
              <a:rPr lang="en-US" altLang="zh-CN" sz="1200" dirty="0" err="1">
                <a:solidFill>
                  <a:srgbClr val="20517C"/>
                </a:solidFill>
                <a:latin typeface="+mj-ea"/>
                <a:ea typeface="+mj-ea"/>
              </a:rPr>
              <a:t>uBq</a:t>
            </a:r>
            <a:r>
              <a:rPr lang="zh-CN" altLang="en-US" sz="1200" dirty="0">
                <a:solidFill>
                  <a:srgbClr val="20517C"/>
                </a:solidFill>
                <a:latin typeface="+mj-ea"/>
                <a:ea typeface="+mj-ea"/>
              </a:rPr>
              <a:t>，后期将铜材料加工成累积罐，直接测量才有可能测量出析出率值。</a:t>
            </a:r>
            <a:endParaRPr lang="en-US" altLang="zh-CN" sz="1200" dirty="0">
              <a:solidFill>
                <a:srgbClr val="20517C"/>
              </a:solidFill>
              <a:latin typeface="+mj-ea"/>
              <a:ea typeface="+mj-ea"/>
            </a:endParaRPr>
          </a:p>
        </p:txBody>
      </p:sp>
      <p:sp>
        <p:nvSpPr>
          <p:cNvPr id="4" name="灯片编号占位符 3"/>
          <p:cNvSpPr>
            <a:spLocks noGrp="1"/>
          </p:cNvSpPr>
          <p:nvPr>
            <p:ph type="sldNum" sz="quarter" idx="5"/>
          </p:nvPr>
        </p:nvSpPr>
        <p:spPr/>
        <p:txBody>
          <a:bodyPr/>
          <a:lstStyle/>
          <a:p>
            <a:fld id="{2C7DBA15-3F6E-4149-9019-6609FD57F75E}" type="slidenum">
              <a:rPr lang="zh-CN" altLang="en-US" smtClean="0"/>
              <a:t>18</a:t>
            </a:fld>
            <a:endParaRPr lang="zh-CN" altLang="en-US"/>
          </a:p>
        </p:txBody>
      </p:sp>
    </p:spTree>
    <p:extLst>
      <p:ext uri="{BB962C8B-B14F-4D97-AF65-F5344CB8AC3E}">
        <p14:creationId xmlns:p14="http://schemas.microsoft.com/office/powerpoint/2010/main" val="2101103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7DBA15-3F6E-4149-9019-6609FD57F75E}" type="slidenum">
              <a:rPr lang="zh-CN" altLang="en-US" smtClean="0"/>
              <a:t>20</a:t>
            </a:fld>
            <a:endParaRPr lang="zh-CN" altLang="en-US"/>
          </a:p>
        </p:txBody>
      </p:sp>
    </p:spTree>
    <p:extLst>
      <p:ext uri="{BB962C8B-B14F-4D97-AF65-F5344CB8AC3E}">
        <p14:creationId xmlns:p14="http://schemas.microsoft.com/office/powerpoint/2010/main" val="3604372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我这次报告分为</a:t>
            </a:r>
            <a:r>
              <a:rPr lang="en-US" altLang="zh-CN" dirty="0"/>
              <a:t>4</a:t>
            </a:r>
            <a:r>
              <a:rPr lang="zh-CN" altLang="en-US" dirty="0"/>
              <a:t>个部分，首先是研究背景，第二部分是北京大学氡监测技术发展现状，第三部分是低本底实验中的应用，最后是总结与展望。</a:t>
            </a:r>
          </a:p>
        </p:txBody>
      </p:sp>
      <p:sp>
        <p:nvSpPr>
          <p:cNvPr id="4" name="灯片编号占位符 3"/>
          <p:cNvSpPr>
            <a:spLocks noGrp="1"/>
          </p:cNvSpPr>
          <p:nvPr>
            <p:ph type="sldNum" sz="quarter" idx="5"/>
          </p:nvPr>
        </p:nvSpPr>
        <p:spPr/>
        <p:txBody>
          <a:bodyPr/>
          <a:lstStyle/>
          <a:p>
            <a:fld id="{2C7DBA15-3F6E-4149-9019-6609FD57F75E}" type="slidenum">
              <a:rPr lang="zh-CN" altLang="en-US" smtClean="0"/>
              <a:t>2</a:t>
            </a:fld>
            <a:endParaRPr lang="zh-CN" altLang="en-US"/>
          </a:p>
        </p:txBody>
      </p:sp>
    </p:spTree>
    <p:extLst>
      <p:ext uri="{BB962C8B-B14F-4D97-AF65-F5344CB8AC3E}">
        <p14:creationId xmlns:p14="http://schemas.microsoft.com/office/powerpoint/2010/main" val="2152757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中国锦屏地下实验室中</a:t>
            </a:r>
            <a:r>
              <a:rPr lang="en-US" altLang="zh-CN" dirty="0"/>
              <a:t>CDEX</a:t>
            </a:r>
            <a:r>
              <a:rPr lang="zh-CN" altLang="en-US" dirty="0"/>
              <a:t>实验的目标是寻找暗物质，其中高纯锗探测器阵列浸泡在直径</a:t>
            </a:r>
            <a:r>
              <a:rPr lang="en-US" altLang="zh-CN" dirty="0"/>
              <a:t>13m</a:t>
            </a:r>
            <a:r>
              <a:rPr lang="zh-CN" altLang="en-US" dirty="0"/>
              <a:t>、高度</a:t>
            </a:r>
            <a:r>
              <a:rPr lang="en-US" altLang="zh-CN" dirty="0"/>
              <a:t>13m</a:t>
            </a:r>
            <a:r>
              <a:rPr lang="zh-CN" altLang="en-US" dirty="0"/>
              <a:t>的大液氮罐中，液氮体积达</a:t>
            </a:r>
            <a:r>
              <a:rPr lang="en-US" altLang="zh-CN" dirty="0"/>
              <a:t>1725m3</a:t>
            </a:r>
            <a:r>
              <a:rPr lang="zh-CN" altLang="en-US" dirty="0"/>
              <a:t>，此类稀有事件搜索实验对于系统本底的要求极高，</a:t>
            </a:r>
            <a:r>
              <a:rPr lang="en-US" altLang="zh-CN" dirty="0"/>
              <a:t>CDEX</a:t>
            </a:r>
            <a:r>
              <a:rPr lang="zh-CN" altLang="en-US" dirty="0"/>
              <a:t>实验对本底来源的模拟显示，最主要本底来源于液氮中的氡；要实现探测器核心区域周围的极低水平氡，我们需要控制</a:t>
            </a:r>
            <a:r>
              <a:rPr lang="en-US" altLang="zh-CN" dirty="0"/>
              <a:t>3</a:t>
            </a:r>
            <a:r>
              <a:rPr lang="zh-CN" altLang="en-US" dirty="0"/>
              <a:t>个点，第一点是对洁净间中氡浓度水平进行连续监测，第二点是对探测器材料析出率进行评估，以便材料筛选，第三点是对既作为冷却也作为屏蔽的液氮中的氡浓度进行取样监测，围绕不同的需求，我们需要开发不同的测量系统。</a:t>
            </a:r>
            <a:endParaRPr lang="en-US" altLang="zh-CN" dirty="0"/>
          </a:p>
          <a:p>
            <a:endParaRPr lang="en-US" altLang="zh-CN" dirty="0"/>
          </a:p>
        </p:txBody>
      </p:sp>
      <p:sp>
        <p:nvSpPr>
          <p:cNvPr id="4" name="灯片编号占位符 3"/>
          <p:cNvSpPr>
            <a:spLocks noGrp="1"/>
          </p:cNvSpPr>
          <p:nvPr>
            <p:ph type="sldNum" sz="quarter" idx="5"/>
          </p:nvPr>
        </p:nvSpPr>
        <p:spPr/>
        <p:txBody>
          <a:bodyPr/>
          <a:lstStyle/>
          <a:p>
            <a:fld id="{2C7DBA15-3F6E-4149-9019-6609FD57F75E}" type="slidenum">
              <a:rPr lang="zh-CN" altLang="en-US" smtClean="0"/>
              <a:t>4</a:t>
            </a:fld>
            <a:endParaRPr lang="zh-CN" altLang="en-US"/>
          </a:p>
        </p:txBody>
      </p:sp>
    </p:spTree>
    <p:extLst>
      <p:ext uri="{BB962C8B-B14F-4D97-AF65-F5344CB8AC3E}">
        <p14:creationId xmlns:p14="http://schemas.microsoft.com/office/powerpoint/2010/main" val="2470750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Arial" panose="020B0604020202020204" pitchFamily="34" charset="0"/>
              <a:buNone/>
            </a:pPr>
            <a:r>
              <a:rPr lang="zh-CN" altLang="en-US" dirty="0"/>
              <a:t>目前极低水平氡探测主要有三种技术路线，第一种是极低本底正比计数管，其优点是本底极低，可低至</a:t>
            </a:r>
            <a:r>
              <a:rPr lang="en-US" altLang="zh-CN" dirty="0"/>
              <a:t>0.05 </a:t>
            </a:r>
            <a:r>
              <a:rPr lang="en-US" altLang="zh-CN" dirty="0" err="1"/>
              <a:t>cpd</a:t>
            </a:r>
            <a:r>
              <a:rPr lang="zh-CN" altLang="en-US" dirty="0"/>
              <a:t>，而缺点是操作复杂，不能进行连续测量；第二种是液体闪烁室，其优点是灵敏度高，可以探测</a:t>
            </a:r>
            <a:r>
              <a:rPr lang="en-US" altLang="zh-CN" sz="1200" dirty="0">
                <a:solidFill>
                  <a:srgbClr val="20517C"/>
                </a:solidFill>
                <a:latin typeface="+mj-ea"/>
                <a:ea typeface="+mj-ea"/>
              </a:rPr>
              <a:t>0.170 </a:t>
            </a:r>
            <a:r>
              <a:rPr lang="en-US" altLang="zh-CN" sz="1200" dirty="0" err="1">
                <a:solidFill>
                  <a:srgbClr val="20517C"/>
                </a:solidFill>
                <a:latin typeface="+mj-ea"/>
                <a:ea typeface="+mj-ea"/>
              </a:rPr>
              <a:t>Bq</a:t>
            </a:r>
            <a:r>
              <a:rPr lang="en-US" altLang="zh-CN" sz="1200" dirty="0">
                <a:solidFill>
                  <a:srgbClr val="20517C"/>
                </a:solidFill>
                <a:latin typeface="+mj-ea"/>
                <a:ea typeface="+mj-ea"/>
              </a:rPr>
              <a:t>/m</a:t>
            </a:r>
            <a:r>
              <a:rPr lang="en-US" altLang="zh-CN" sz="1200" baseline="30000" dirty="0">
                <a:solidFill>
                  <a:srgbClr val="20517C"/>
                </a:solidFill>
                <a:latin typeface="+mj-ea"/>
                <a:ea typeface="+mj-ea"/>
              </a:rPr>
              <a:t>3</a:t>
            </a:r>
            <a:r>
              <a:rPr lang="zh-CN" altLang="en-US" sz="1200" baseline="0" dirty="0">
                <a:solidFill>
                  <a:srgbClr val="20517C"/>
                </a:solidFill>
                <a:latin typeface="+mj-ea"/>
                <a:ea typeface="+mj-ea"/>
              </a:rPr>
              <a:t>浓度的氡，但是也无法进行连续测量；第三种是</a:t>
            </a:r>
            <a:r>
              <a:rPr lang="zh-CN" altLang="en-US" sz="1200" dirty="0">
                <a:solidFill>
                  <a:srgbClr val="20517C"/>
                </a:solidFill>
                <a:latin typeface="+mj-ea"/>
                <a:ea typeface="+mj-ea"/>
              </a:rPr>
              <a:t>静电式测氡技术路线，其优点是既能保证测量本底的要求，同时可以实现高灵敏度连续测量，目前是各大低本底实验室主流的极低水平氡监测技术路线，比如</a:t>
            </a:r>
            <a:r>
              <a:rPr lang="en-US" altLang="zh-CN" sz="1200" dirty="0">
                <a:solidFill>
                  <a:srgbClr val="20517C"/>
                </a:solidFill>
                <a:latin typeface="+mj-ea"/>
                <a:ea typeface="+mj-ea"/>
              </a:rPr>
              <a:t>Super-K</a:t>
            </a:r>
            <a:r>
              <a:rPr lang="zh-CN" altLang="en-US" sz="1200" dirty="0">
                <a:solidFill>
                  <a:srgbClr val="20517C"/>
                </a:solidFill>
                <a:latin typeface="+mj-ea"/>
                <a:ea typeface="+mj-ea"/>
              </a:rPr>
              <a:t>，</a:t>
            </a:r>
            <a:r>
              <a:rPr lang="en-US" altLang="zh-CN" sz="1200" dirty="0" err="1">
                <a:solidFill>
                  <a:srgbClr val="20517C"/>
                </a:solidFill>
                <a:latin typeface="+mj-ea"/>
                <a:ea typeface="+mj-ea"/>
              </a:rPr>
              <a:t>Borexino</a:t>
            </a:r>
            <a:r>
              <a:rPr lang="zh-CN" altLang="en-US" sz="1200" dirty="0">
                <a:solidFill>
                  <a:srgbClr val="20517C"/>
                </a:solidFill>
                <a:latin typeface="+mj-ea"/>
                <a:ea typeface="+mj-ea"/>
              </a:rPr>
              <a:t>实验等。</a:t>
            </a:r>
            <a:r>
              <a:rPr lang="zh-CN" altLang="en-US" sz="1200" baseline="0" dirty="0">
                <a:solidFill>
                  <a:srgbClr val="20517C"/>
                </a:solidFill>
                <a:latin typeface="+mj-ea"/>
                <a:ea typeface="+mj-ea"/>
              </a:rPr>
              <a:t>我们围绕</a:t>
            </a:r>
            <a:r>
              <a:rPr lang="en-US" altLang="zh-CN" sz="1200" baseline="0" dirty="0">
                <a:solidFill>
                  <a:srgbClr val="20517C"/>
                </a:solidFill>
                <a:latin typeface="+mj-ea"/>
                <a:ea typeface="+mj-ea"/>
              </a:rPr>
              <a:t>CDEX</a:t>
            </a:r>
            <a:r>
              <a:rPr lang="zh-CN" altLang="en-US" sz="1200" baseline="0" dirty="0">
                <a:solidFill>
                  <a:srgbClr val="20517C"/>
                </a:solidFill>
                <a:latin typeface="+mj-ea"/>
                <a:ea typeface="+mj-ea"/>
              </a:rPr>
              <a:t>的测量需求，采用静电式测氡技术路线开发我们自己的测量系统。</a:t>
            </a:r>
            <a:endParaRPr lang="en-US" altLang="zh-CN" sz="1200" baseline="0" dirty="0">
              <a:solidFill>
                <a:srgbClr val="20517C"/>
              </a:solidFill>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aseline="0" dirty="0"/>
          </a:p>
        </p:txBody>
      </p:sp>
      <p:sp>
        <p:nvSpPr>
          <p:cNvPr id="4" name="灯片编号占位符 3"/>
          <p:cNvSpPr>
            <a:spLocks noGrp="1"/>
          </p:cNvSpPr>
          <p:nvPr>
            <p:ph type="sldNum" sz="quarter" idx="5"/>
          </p:nvPr>
        </p:nvSpPr>
        <p:spPr/>
        <p:txBody>
          <a:bodyPr/>
          <a:lstStyle/>
          <a:p>
            <a:fld id="{2C7DBA15-3F6E-4149-9019-6609FD57F75E}" type="slidenum">
              <a:rPr lang="zh-CN" altLang="en-US" smtClean="0"/>
              <a:t>5</a:t>
            </a:fld>
            <a:endParaRPr lang="zh-CN" altLang="en-US"/>
          </a:p>
        </p:txBody>
      </p:sp>
    </p:spTree>
    <p:extLst>
      <p:ext uri="{BB962C8B-B14F-4D97-AF65-F5344CB8AC3E}">
        <p14:creationId xmlns:p14="http://schemas.microsoft.com/office/powerpoint/2010/main" val="795773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针对</a:t>
            </a:r>
            <a:r>
              <a:rPr lang="en-US" altLang="zh-CN" dirty="0" err="1"/>
              <a:t>mBq</a:t>
            </a:r>
            <a:r>
              <a:rPr lang="en-US" altLang="zh-CN" dirty="0"/>
              <a:t>/m3</a:t>
            </a:r>
            <a:r>
              <a:rPr lang="zh-CN" altLang="en-US" dirty="0"/>
              <a:t>量级氡浓度测量需求，我们发展了四种体积的静电式测氡仪，它的测量原理是静电采集结合</a:t>
            </a:r>
            <a:r>
              <a:rPr lang="en-US" altLang="zh-CN" dirty="0"/>
              <a:t>alpha</a:t>
            </a:r>
            <a:r>
              <a:rPr lang="zh-CN" altLang="en-US" dirty="0"/>
              <a:t>能谱分析，氡气体在测量腔内衰变产生一系列带正电的短寿命子体，这些子体在静电场的作用下收集到探头表面并</a:t>
            </a:r>
            <a:r>
              <a:rPr lang="en-US" altLang="zh-CN" dirty="0"/>
              <a:t>alpha</a:t>
            </a:r>
            <a:r>
              <a:rPr lang="zh-CN" altLang="en-US" dirty="0"/>
              <a:t>衰变，产生的</a:t>
            </a:r>
            <a:r>
              <a:rPr lang="en-US" altLang="zh-CN" dirty="0"/>
              <a:t>alpha</a:t>
            </a:r>
            <a:r>
              <a:rPr lang="zh-CN" altLang="en-US" dirty="0"/>
              <a:t>粒子直接被探测到，并由核电子学部分给出其能谱，通过分析</a:t>
            </a:r>
            <a:r>
              <a:rPr lang="en-US" altLang="zh-CN" dirty="0"/>
              <a:t>alpha</a:t>
            </a:r>
            <a:r>
              <a:rPr lang="zh-CN" altLang="en-US" dirty="0"/>
              <a:t>能谱可以得到氡浓度；</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在实际测量时，我们设计了两种测量模式，一种是</a:t>
            </a:r>
            <a:r>
              <a:rPr lang="zh-CN" altLang="en-US" sz="1200" dirty="0">
                <a:solidFill>
                  <a:srgbClr val="20517C"/>
                </a:solidFill>
                <a:latin typeface="+mj-ea"/>
                <a:ea typeface="+mj-ea"/>
              </a:rPr>
              <a:t>抓样式</a:t>
            </a:r>
            <a:r>
              <a:rPr lang="zh-CN" altLang="en-US" dirty="0"/>
              <a:t>测量，它要求仪器自身的本底低，我们一般会选择小体积的测氡仪进行抓样式测量，另外一种是连续测量，它要求仪器的灵敏度高，一般会选择大体积的测氡仪进行连续测量；</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对于静电式测氡仪，测量系统控制关键点主要在</a:t>
            </a:r>
            <a:r>
              <a:rPr lang="en-US" altLang="zh-CN" dirty="0"/>
              <a:t>3</a:t>
            </a:r>
            <a:r>
              <a:rPr lang="zh-CN" altLang="en-US" dirty="0"/>
              <a:t>个方面，第一点是材料自身本底，我们采用</a:t>
            </a:r>
            <a:r>
              <a:rPr lang="en-US" altLang="zh-CN" dirty="0"/>
              <a:t>304</a:t>
            </a:r>
            <a:r>
              <a:rPr lang="zh-CN" altLang="en-US" dirty="0"/>
              <a:t>不锈钢，并对腔室内部进行电镀抛光，第二点是系统真空度，我们在安装完成之后都会检漏，要求漏率低于</a:t>
            </a:r>
            <a:r>
              <a:rPr lang="en-US" altLang="zh-CN" sz="1200" dirty="0">
                <a:solidFill>
                  <a:srgbClr val="20517C"/>
                </a:solidFill>
                <a:latin typeface="+mj-ea"/>
                <a:ea typeface="+mj-ea"/>
              </a:rPr>
              <a:t>1.0×10</a:t>
            </a:r>
            <a:r>
              <a:rPr lang="en-US" altLang="zh-CN" sz="1200" baseline="30000" dirty="0">
                <a:solidFill>
                  <a:srgbClr val="20517C"/>
                </a:solidFill>
                <a:latin typeface="+mj-ea"/>
                <a:ea typeface="+mj-ea"/>
              </a:rPr>
              <a:t>-9 </a:t>
            </a:r>
            <a:r>
              <a:rPr lang="en-US" altLang="zh-CN" sz="1200" dirty="0">
                <a:solidFill>
                  <a:srgbClr val="20517C"/>
                </a:solidFill>
                <a:latin typeface="+mj-ea"/>
                <a:ea typeface="+mj-ea"/>
              </a:rPr>
              <a:t>Pa·m</a:t>
            </a:r>
            <a:r>
              <a:rPr lang="en-US" altLang="zh-CN" sz="1200" baseline="30000" dirty="0">
                <a:solidFill>
                  <a:srgbClr val="20517C"/>
                </a:solidFill>
                <a:latin typeface="+mj-ea"/>
                <a:ea typeface="+mj-ea"/>
              </a:rPr>
              <a:t>3</a:t>
            </a:r>
            <a:r>
              <a:rPr lang="en-US" altLang="zh-CN" sz="1200" dirty="0">
                <a:solidFill>
                  <a:srgbClr val="20517C"/>
                </a:solidFill>
                <a:latin typeface="+mj-ea"/>
                <a:ea typeface="+mj-ea"/>
              </a:rPr>
              <a:t>/s</a:t>
            </a:r>
            <a:r>
              <a:rPr lang="zh-CN" altLang="en-US" sz="1200" dirty="0">
                <a:solidFill>
                  <a:srgbClr val="20517C"/>
                </a:solidFill>
                <a:latin typeface="+mj-ea"/>
                <a:ea typeface="+mj-ea"/>
              </a:rPr>
              <a:t>，第三点抑制电子学噪声。</a:t>
            </a:r>
            <a:endParaRPr lang="en-US" altLang="zh-CN" sz="1200" dirty="0">
              <a:solidFill>
                <a:srgbClr val="20517C"/>
              </a:solidFill>
              <a:latin typeface="+mj-ea"/>
              <a:ea typeface="+mj-ea"/>
            </a:endParaRPr>
          </a:p>
        </p:txBody>
      </p:sp>
      <p:sp>
        <p:nvSpPr>
          <p:cNvPr id="4" name="灯片编号占位符 3"/>
          <p:cNvSpPr>
            <a:spLocks noGrp="1"/>
          </p:cNvSpPr>
          <p:nvPr>
            <p:ph type="sldNum" sz="quarter" idx="5"/>
          </p:nvPr>
        </p:nvSpPr>
        <p:spPr/>
        <p:txBody>
          <a:bodyPr/>
          <a:lstStyle/>
          <a:p>
            <a:fld id="{2C7DBA15-3F6E-4149-9019-6609FD57F75E}" type="slidenum">
              <a:rPr lang="zh-CN" altLang="en-US" smtClean="0"/>
              <a:t>7</a:t>
            </a:fld>
            <a:endParaRPr lang="zh-CN" altLang="en-US"/>
          </a:p>
        </p:txBody>
      </p:sp>
    </p:spTree>
    <p:extLst>
      <p:ext uri="{BB962C8B-B14F-4D97-AF65-F5344CB8AC3E}">
        <p14:creationId xmlns:p14="http://schemas.microsoft.com/office/powerpoint/2010/main" val="3600022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对于不同型号的静电式测氡仪，我们需要进行本底和灵敏度标定，对于本底的标定，我们选择</a:t>
            </a:r>
            <a:r>
              <a:rPr lang="en-US" altLang="zh-CN" sz="1200" baseline="30000" dirty="0">
                <a:solidFill>
                  <a:srgbClr val="20517C"/>
                </a:solidFill>
                <a:latin typeface="+mj-ea"/>
                <a:ea typeface="+mj-ea"/>
              </a:rPr>
              <a:t>214</a:t>
            </a:r>
            <a:r>
              <a:rPr lang="en-US" altLang="zh-CN" sz="1200" dirty="0">
                <a:solidFill>
                  <a:srgbClr val="20517C"/>
                </a:solidFill>
                <a:latin typeface="+mj-ea"/>
                <a:ea typeface="+mj-ea"/>
              </a:rPr>
              <a:t>Po</a:t>
            </a:r>
            <a:r>
              <a:rPr lang="zh-CN" altLang="en-US" sz="1200" dirty="0">
                <a:solidFill>
                  <a:srgbClr val="20517C"/>
                </a:solidFill>
                <a:latin typeface="+mj-ea"/>
                <a:ea typeface="+mj-ea"/>
              </a:rPr>
              <a:t>特征能区为感兴趣能区，在标定之前，将通过低温活性炭过滤的液氮蒸发气体视为</a:t>
            </a:r>
            <a:r>
              <a:rPr lang="en-US" altLang="zh-CN" sz="1200" dirty="0">
                <a:solidFill>
                  <a:srgbClr val="20517C"/>
                </a:solidFill>
                <a:latin typeface="+mj-ea"/>
                <a:ea typeface="+mj-ea"/>
              </a:rPr>
              <a:t>Radon-free</a:t>
            </a:r>
            <a:r>
              <a:rPr lang="zh-CN" altLang="en-US" sz="1200" dirty="0">
                <a:solidFill>
                  <a:srgbClr val="20517C"/>
                </a:solidFill>
                <a:latin typeface="+mj-ea"/>
                <a:ea typeface="+mj-ea"/>
              </a:rPr>
              <a:t>气体，对测氡仪洗气封装，我们有两种标定模式，一种本底标定时间为</a:t>
            </a:r>
            <a:r>
              <a:rPr lang="en-US" altLang="zh-CN" sz="1200" dirty="0">
                <a:solidFill>
                  <a:srgbClr val="20517C"/>
                </a:solidFill>
                <a:latin typeface="+mj-ea"/>
                <a:ea typeface="+mj-ea"/>
              </a:rPr>
              <a:t>3</a:t>
            </a:r>
            <a:r>
              <a:rPr lang="zh-CN" altLang="en-US" sz="1200" dirty="0">
                <a:solidFill>
                  <a:srgbClr val="20517C"/>
                </a:solidFill>
                <a:latin typeface="+mj-ea"/>
                <a:ea typeface="+mj-ea"/>
              </a:rPr>
              <a:t>天，匹配</a:t>
            </a:r>
            <a:r>
              <a:rPr lang="en-US" altLang="zh-CN" sz="1200" dirty="0">
                <a:solidFill>
                  <a:srgbClr val="20517C"/>
                </a:solidFill>
                <a:latin typeface="+mj-ea"/>
                <a:ea typeface="+mj-ea"/>
              </a:rPr>
              <a:t>3</a:t>
            </a:r>
            <a:r>
              <a:rPr lang="zh-CN" altLang="en-US" sz="1200" dirty="0">
                <a:solidFill>
                  <a:srgbClr val="20517C"/>
                </a:solidFill>
                <a:latin typeface="+mj-ea"/>
                <a:ea typeface="+mj-ea"/>
              </a:rPr>
              <a:t>天测量周期，另外一种本底标定时间为</a:t>
            </a:r>
            <a:r>
              <a:rPr lang="en-US" altLang="zh-CN" sz="1200" dirty="0">
                <a:solidFill>
                  <a:srgbClr val="20517C"/>
                </a:solidFill>
                <a:latin typeface="+mj-ea"/>
                <a:ea typeface="+mj-ea"/>
              </a:rPr>
              <a:t>30</a:t>
            </a:r>
            <a:r>
              <a:rPr lang="zh-CN" altLang="en-US" sz="1200" dirty="0">
                <a:solidFill>
                  <a:srgbClr val="20517C"/>
                </a:solidFill>
                <a:latin typeface="+mj-ea"/>
                <a:ea typeface="+mj-ea"/>
              </a:rPr>
              <a:t>天，评估测氡仪自身本底析出；</a:t>
            </a:r>
            <a:endParaRPr lang="en-US" altLang="zh-CN" sz="1200" dirty="0">
              <a:solidFill>
                <a:srgbClr val="20517C"/>
              </a:solidFill>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rgbClr val="20517C"/>
                </a:solidFill>
                <a:latin typeface="+mj-ea"/>
                <a:ea typeface="+mj-ea"/>
              </a:rPr>
              <a:t>对于灵敏度的标定，我们选用流气式模式，用</a:t>
            </a:r>
            <a:r>
              <a:rPr lang="en-US" altLang="zh-CN" sz="1200" dirty="0">
                <a:solidFill>
                  <a:srgbClr val="20517C"/>
                </a:solidFill>
                <a:latin typeface="+mj-ea"/>
                <a:ea typeface="+mj-ea"/>
              </a:rPr>
              <a:t>Radon-free</a:t>
            </a:r>
            <a:r>
              <a:rPr lang="zh-CN" altLang="en-US" sz="1200" dirty="0">
                <a:solidFill>
                  <a:srgbClr val="20517C"/>
                </a:solidFill>
                <a:latin typeface="+mj-ea"/>
                <a:ea typeface="+mj-ea"/>
              </a:rPr>
              <a:t>氮气作为载气携带氡经过整个气路，将</a:t>
            </a:r>
            <a:r>
              <a:rPr lang="en-US" altLang="zh-CN" sz="1200" dirty="0" err="1">
                <a:solidFill>
                  <a:srgbClr val="20517C"/>
                </a:solidFill>
                <a:latin typeface="+mj-ea"/>
                <a:ea typeface="+mj-ea"/>
              </a:rPr>
              <a:t>AlphaGUARD</a:t>
            </a:r>
            <a:r>
              <a:rPr lang="en-US" altLang="zh-CN" sz="1200" dirty="0">
                <a:solidFill>
                  <a:srgbClr val="20517C"/>
                </a:solidFill>
                <a:latin typeface="+mj-ea"/>
                <a:ea typeface="+mj-ea"/>
              </a:rPr>
              <a:t> PQ2000</a:t>
            </a:r>
            <a:r>
              <a:rPr lang="zh-CN" altLang="en-US" sz="1200" dirty="0">
                <a:solidFill>
                  <a:srgbClr val="20517C"/>
                </a:solidFill>
                <a:latin typeface="+mj-ea"/>
                <a:ea typeface="+mj-ea"/>
              </a:rPr>
              <a:t>作为转换参考标准，标定时氡源活度约为</a:t>
            </a:r>
            <a:r>
              <a:rPr lang="en-US" altLang="zh-CN" sz="1200" dirty="0">
                <a:solidFill>
                  <a:srgbClr val="20517C"/>
                </a:solidFill>
                <a:latin typeface="+mj-ea"/>
                <a:ea typeface="+mj-ea"/>
              </a:rPr>
              <a:t>3000 </a:t>
            </a:r>
            <a:r>
              <a:rPr lang="en-US" altLang="zh-CN" sz="1200" dirty="0" err="1">
                <a:solidFill>
                  <a:srgbClr val="20517C"/>
                </a:solidFill>
                <a:latin typeface="+mj-ea"/>
                <a:ea typeface="+mj-ea"/>
              </a:rPr>
              <a:t>Bq</a:t>
            </a:r>
            <a:r>
              <a:rPr lang="zh-CN" altLang="en-US" sz="1200" dirty="0">
                <a:solidFill>
                  <a:srgbClr val="20517C"/>
                </a:solidFill>
                <a:latin typeface="+mj-ea"/>
                <a:ea typeface="+mj-ea"/>
              </a:rPr>
              <a:t>，在流速为</a:t>
            </a:r>
            <a:r>
              <a:rPr lang="en-US" altLang="zh-CN" sz="1200" dirty="0">
                <a:solidFill>
                  <a:srgbClr val="20517C"/>
                </a:solidFill>
                <a:latin typeface="+mj-ea"/>
                <a:ea typeface="+mj-ea"/>
              </a:rPr>
              <a:t>2 L/min</a:t>
            </a:r>
            <a:r>
              <a:rPr lang="zh-CN" altLang="en-US" sz="1200" dirty="0">
                <a:solidFill>
                  <a:srgbClr val="20517C"/>
                </a:solidFill>
                <a:latin typeface="+mj-ea"/>
                <a:ea typeface="+mj-ea"/>
              </a:rPr>
              <a:t>时，稳定氡浓度为</a:t>
            </a:r>
            <a:r>
              <a:rPr lang="en-US" altLang="zh-CN" sz="1200" dirty="0">
                <a:solidFill>
                  <a:srgbClr val="20517C"/>
                </a:solidFill>
                <a:latin typeface="+mj-ea"/>
                <a:ea typeface="+mj-ea"/>
              </a:rPr>
              <a:t>200 ± 19 </a:t>
            </a:r>
            <a:r>
              <a:rPr lang="en-US" altLang="zh-CN" sz="1200" dirty="0" err="1">
                <a:solidFill>
                  <a:srgbClr val="20517C"/>
                </a:solidFill>
                <a:latin typeface="+mj-ea"/>
                <a:ea typeface="+mj-ea"/>
              </a:rPr>
              <a:t>Bq</a:t>
            </a:r>
            <a:r>
              <a:rPr lang="en-US" altLang="zh-CN" sz="1200" dirty="0">
                <a:solidFill>
                  <a:srgbClr val="20517C"/>
                </a:solidFill>
                <a:latin typeface="+mj-ea"/>
                <a:ea typeface="+mj-ea"/>
              </a:rPr>
              <a:t>/m3</a:t>
            </a:r>
            <a:r>
              <a:rPr lang="zh-CN" altLang="en-US" sz="1200" dirty="0">
                <a:solidFill>
                  <a:srgbClr val="20517C"/>
                </a:solidFill>
                <a:latin typeface="+mj-ea"/>
                <a:ea typeface="+mj-ea"/>
              </a:rPr>
              <a:t>。</a:t>
            </a:r>
            <a:endParaRPr lang="en-US" altLang="zh-CN" sz="1200" dirty="0">
              <a:solidFill>
                <a:srgbClr val="20517C"/>
              </a:solidFill>
              <a:latin typeface="+mj-ea"/>
              <a:ea typeface="+mj-ea"/>
            </a:endParaRPr>
          </a:p>
          <a:p>
            <a:endParaRPr lang="zh-CN" altLang="en-US" dirty="0"/>
          </a:p>
        </p:txBody>
      </p:sp>
      <p:sp>
        <p:nvSpPr>
          <p:cNvPr id="4" name="灯片编号占位符 3"/>
          <p:cNvSpPr>
            <a:spLocks noGrp="1"/>
          </p:cNvSpPr>
          <p:nvPr>
            <p:ph type="sldNum" sz="quarter" idx="5"/>
          </p:nvPr>
        </p:nvSpPr>
        <p:spPr/>
        <p:txBody>
          <a:bodyPr/>
          <a:lstStyle/>
          <a:p>
            <a:fld id="{2C7DBA15-3F6E-4149-9019-6609FD57F75E}" type="slidenum">
              <a:rPr lang="zh-CN" altLang="en-US" smtClean="0"/>
              <a:t>8</a:t>
            </a:fld>
            <a:endParaRPr lang="zh-CN" altLang="en-US"/>
          </a:p>
        </p:txBody>
      </p:sp>
    </p:spTree>
    <p:extLst>
      <p:ext uri="{BB962C8B-B14F-4D97-AF65-F5344CB8AC3E}">
        <p14:creationId xmlns:p14="http://schemas.microsoft.com/office/powerpoint/2010/main" val="4036414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这里给出标定结果的汇总，对于体积从</a:t>
            </a:r>
            <a:r>
              <a:rPr lang="en-US" altLang="zh-CN" dirty="0"/>
              <a:t>2.6L</a:t>
            </a:r>
            <a:r>
              <a:rPr lang="zh-CN" altLang="en-US" dirty="0"/>
              <a:t>到</a:t>
            </a:r>
            <a:r>
              <a:rPr lang="en-US" altLang="zh-CN" dirty="0"/>
              <a:t>330L</a:t>
            </a:r>
            <a:r>
              <a:rPr lang="zh-CN" altLang="en-US" dirty="0"/>
              <a:t>的测氡仪，一般来说，随着体积的增大，本底和灵敏度会增大，而判断限会降低，我们的本底最低可达</a:t>
            </a:r>
            <a:r>
              <a:rPr lang="en-US" altLang="zh-CN" dirty="0"/>
              <a:t>0.3cpd</a:t>
            </a:r>
            <a:r>
              <a:rPr lang="zh-CN" altLang="en-US" dirty="0"/>
              <a:t>，灵敏度最高可达</a:t>
            </a:r>
            <a:r>
              <a:rPr lang="en-US" altLang="zh-CN" sz="1200" kern="100" dirty="0">
                <a:effectLst/>
              </a:rPr>
              <a:t>387cph/(</a:t>
            </a:r>
            <a:r>
              <a:rPr lang="en-US" altLang="zh-CN" sz="1200" kern="100" dirty="0" err="1">
                <a:effectLst/>
              </a:rPr>
              <a:t>Bq</a:t>
            </a:r>
            <a:r>
              <a:rPr lang="en-US" altLang="zh-CN" sz="1200" kern="100" dirty="0">
                <a:effectLst/>
              </a:rPr>
              <a:t>/m</a:t>
            </a:r>
            <a:r>
              <a:rPr lang="en-US" altLang="zh-CN" sz="1200" kern="100" baseline="30000" dirty="0">
                <a:effectLst/>
              </a:rPr>
              <a:t>3</a:t>
            </a:r>
            <a:r>
              <a:rPr lang="en-US" altLang="zh-CN" sz="1200" kern="100" dirty="0">
                <a:effectLst/>
              </a:rPr>
              <a:t>)</a:t>
            </a:r>
            <a:r>
              <a:rPr lang="zh-CN" altLang="en-US" sz="1200" kern="100" dirty="0">
                <a:effectLst/>
              </a:rPr>
              <a:t>，判断限最低可达</a:t>
            </a:r>
            <a:r>
              <a:rPr lang="en-US" altLang="zh-CN" sz="1200" kern="100" dirty="0">
                <a:effectLst/>
              </a:rPr>
              <a:t>0.41mBq/m</a:t>
            </a:r>
            <a:r>
              <a:rPr lang="en-US" altLang="zh-CN" sz="1200" kern="100" baseline="30000" dirty="0">
                <a:effectLst/>
              </a:rPr>
              <a:t>3</a:t>
            </a:r>
            <a:r>
              <a:rPr lang="zh-CN" altLang="en-US" sz="1200" kern="100" baseline="0" dirty="0">
                <a:effectLst/>
              </a:rPr>
              <a:t>，</a:t>
            </a:r>
            <a:endParaRPr lang="en-US" altLang="zh-CN" sz="1200" kern="100"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00" baseline="0" dirty="0">
                <a:effectLst/>
              </a:rPr>
              <a:t>与国内外同类型静电式测氡仪相比，我们的本底控制接近，考虑测量腔室的体积，灵敏度也可以比拟，判断限同样可达</a:t>
            </a:r>
            <a:r>
              <a:rPr lang="en-US" altLang="zh-CN" sz="1200" kern="100" dirty="0" err="1">
                <a:effectLst/>
              </a:rPr>
              <a:t>mBq</a:t>
            </a:r>
            <a:r>
              <a:rPr lang="en-US" altLang="zh-CN" sz="1200" kern="100" dirty="0">
                <a:effectLst/>
              </a:rPr>
              <a:t>/m</a:t>
            </a:r>
            <a:r>
              <a:rPr lang="en-US" altLang="zh-CN" sz="1200" kern="100" baseline="30000" dirty="0">
                <a:effectLst/>
              </a:rPr>
              <a:t>3</a:t>
            </a:r>
            <a:r>
              <a:rPr lang="zh-CN" altLang="en-US" sz="1200" kern="100" baseline="0" dirty="0">
                <a:effectLst/>
              </a:rPr>
              <a:t>量级。</a:t>
            </a:r>
            <a:endParaRPr lang="en-US" altLang="zh-CN" sz="1200" kern="100" baseline="0" dirty="0">
              <a:effectLst/>
            </a:endParaRPr>
          </a:p>
          <a:p>
            <a:endParaRPr lang="en-US" altLang="zh-CN" dirty="0"/>
          </a:p>
          <a:p>
            <a:endParaRPr lang="en-US" altLang="zh-CN" dirty="0"/>
          </a:p>
        </p:txBody>
      </p:sp>
      <p:sp>
        <p:nvSpPr>
          <p:cNvPr id="4" name="灯片编号占位符 3"/>
          <p:cNvSpPr>
            <a:spLocks noGrp="1"/>
          </p:cNvSpPr>
          <p:nvPr>
            <p:ph type="sldNum" sz="quarter" idx="5"/>
          </p:nvPr>
        </p:nvSpPr>
        <p:spPr/>
        <p:txBody>
          <a:bodyPr/>
          <a:lstStyle/>
          <a:p>
            <a:fld id="{2C7DBA15-3F6E-4149-9019-6609FD57F75E}" type="slidenum">
              <a:rPr lang="zh-CN" altLang="en-US" smtClean="0"/>
              <a:t>9</a:t>
            </a:fld>
            <a:endParaRPr lang="zh-CN" altLang="en-US"/>
          </a:p>
        </p:txBody>
      </p:sp>
    </p:spTree>
    <p:extLst>
      <p:ext uri="{BB962C8B-B14F-4D97-AF65-F5344CB8AC3E}">
        <p14:creationId xmlns:p14="http://schemas.microsoft.com/office/powerpoint/2010/main" val="3558832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为了实现</a:t>
            </a:r>
            <a:r>
              <a:rPr lang="en-US" altLang="zh-CN" dirty="0" err="1"/>
              <a:t>μBq</a:t>
            </a:r>
            <a:r>
              <a:rPr lang="en-US" altLang="zh-CN" dirty="0"/>
              <a:t>/m3</a:t>
            </a:r>
            <a:r>
              <a:rPr lang="zh-CN" altLang="en-US" dirty="0"/>
              <a:t>量级氡浓度测量，低温活性炭富集是一条可行的技术路线，为此我们设计了一套对于样气使用低温活性炭进行吸附转移的流程：在液氮温度下用活性炭大量吸附样气中的氡，然后加热到</a:t>
            </a:r>
            <a:r>
              <a:rPr lang="en-US" altLang="zh-CN" dirty="0"/>
              <a:t>200</a:t>
            </a:r>
            <a:r>
              <a:rPr lang="zh-CN" altLang="en-US" dirty="0"/>
              <a:t>℃，并解吸附至测量腔室中，实现对样气中的氡富集，这里我们选用的是</a:t>
            </a:r>
            <a:r>
              <a:rPr lang="en-US" altLang="zh-CN" dirty="0" err="1"/>
              <a:t>CarboACT</a:t>
            </a:r>
            <a:r>
              <a:rPr lang="zh-CN" altLang="en-US" dirty="0"/>
              <a:t>活性炭，它具有最低的固有本底（</a:t>
            </a:r>
            <a:r>
              <a:rPr lang="en-US" altLang="zh-CN" dirty="0"/>
              <a:t>0.23mBq/kg</a:t>
            </a:r>
            <a:r>
              <a:rPr lang="zh-CN" altLang="en-US" dirty="0"/>
              <a:t>），在</a:t>
            </a:r>
            <a:r>
              <a:rPr lang="en-US" altLang="zh-CN" dirty="0"/>
              <a:t>200</a:t>
            </a:r>
            <a:r>
              <a:rPr lang="zh-CN" altLang="en-US" dirty="0"/>
              <a:t>℃时，它的动力学吸附系数约</a:t>
            </a:r>
            <a:r>
              <a:rPr lang="en-US" altLang="zh-CN" dirty="0"/>
              <a:t>0.4L/g</a:t>
            </a:r>
            <a:r>
              <a:rPr lang="zh-CN" altLang="en-US" dirty="0"/>
              <a:t>，在液氮温度</a:t>
            </a:r>
            <a:r>
              <a:rPr lang="en-US" altLang="zh-CN" dirty="0"/>
              <a:t>77K</a:t>
            </a:r>
            <a:r>
              <a:rPr lang="zh-CN" altLang="en-US" dirty="0"/>
              <a:t>时，它的动力学吸附系数可达</a:t>
            </a:r>
            <a:r>
              <a:rPr lang="en-US" altLang="zh-CN" dirty="0"/>
              <a:t>1.2</a:t>
            </a:r>
            <a:r>
              <a:rPr lang="zh-CN" altLang="en-US" dirty="0"/>
              <a:t>*</a:t>
            </a:r>
            <a:r>
              <a:rPr lang="en-US" altLang="zh-CN" dirty="0"/>
              <a:t>10</a:t>
            </a:r>
            <a:r>
              <a:rPr lang="en-US" altLang="zh-CN" baseline="30000" dirty="0"/>
              <a:t>13</a:t>
            </a:r>
            <a:r>
              <a:rPr lang="en-US" altLang="zh-CN" dirty="0"/>
              <a:t>L/g</a:t>
            </a:r>
            <a:r>
              <a:rPr lang="zh-CN" altLang="en-US" dirty="0"/>
              <a:t>，对于富集装置，我们也评估了其自身的本底析出贡献，分别为</a:t>
            </a:r>
            <a:r>
              <a:rPr lang="en-US" altLang="zh-CN" dirty="0"/>
              <a:t>1.9mBq</a:t>
            </a:r>
            <a:r>
              <a:rPr lang="zh-CN" altLang="en-US" dirty="0"/>
              <a:t>和</a:t>
            </a:r>
            <a:r>
              <a:rPr lang="en-US" altLang="zh-CN" dirty="0"/>
              <a:t>2.0mBq.</a:t>
            </a:r>
          </a:p>
        </p:txBody>
      </p:sp>
      <p:sp>
        <p:nvSpPr>
          <p:cNvPr id="4" name="灯片编号占位符 3"/>
          <p:cNvSpPr>
            <a:spLocks noGrp="1"/>
          </p:cNvSpPr>
          <p:nvPr>
            <p:ph type="sldNum" sz="quarter" idx="5"/>
          </p:nvPr>
        </p:nvSpPr>
        <p:spPr/>
        <p:txBody>
          <a:bodyPr/>
          <a:lstStyle/>
          <a:p>
            <a:fld id="{2C7DBA15-3F6E-4149-9019-6609FD57F75E}" type="slidenum">
              <a:rPr lang="zh-CN" altLang="en-US" smtClean="0"/>
              <a:t>10</a:t>
            </a:fld>
            <a:endParaRPr lang="zh-CN" altLang="en-US"/>
          </a:p>
        </p:txBody>
      </p:sp>
    </p:spTree>
    <p:extLst>
      <p:ext uri="{BB962C8B-B14F-4D97-AF65-F5344CB8AC3E}">
        <p14:creationId xmlns:p14="http://schemas.microsoft.com/office/powerpoint/2010/main" val="1272318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将低温活性炭富集和高灵敏度静电式测氡仪相结合，组成了我们的</a:t>
            </a:r>
            <a:r>
              <a:rPr lang="en-US" altLang="zh-CN" dirty="0" err="1"/>
              <a:t>μBq</a:t>
            </a:r>
            <a:r>
              <a:rPr lang="en-US" altLang="zh-CN" dirty="0"/>
              <a:t>/m3</a:t>
            </a:r>
            <a:r>
              <a:rPr lang="zh-CN" altLang="en-US" dirty="0"/>
              <a:t>量级氡测量系统，以</a:t>
            </a:r>
            <a:r>
              <a:rPr lang="en-US" altLang="zh-CN" dirty="0"/>
              <a:t>CJPL-HR140 (NO.1) </a:t>
            </a:r>
            <a:r>
              <a:rPr lang="zh-CN" altLang="en-US" dirty="0"/>
              <a:t>为例，将流速设置</a:t>
            </a:r>
            <a:r>
              <a:rPr lang="en-US" altLang="zh-CN" dirty="0"/>
              <a:t>20 L/min</a:t>
            </a:r>
            <a:r>
              <a:rPr lang="zh-CN" altLang="en-US" dirty="0"/>
              <a:t>，我们计算了理论上的探测能力，当富集时间为</a:t>
            </a:r>
            <a:r>
              <a:rPr lang="en-US" altLang="zh-CN" dirty="0"/>
              <a:t>3</a:t>
            </a:r>
            <a:r>
              <a:rPr lang="zh-CN" altLang="en-US" dirty="0"/>
              <a:t>天，测量时间为</a:t>
            </a:r>
            <a:r>
              <a:rPr lang="en-US" altLang="zh-CN" dirty="0"/>
              <a:t>3</a:t>
            </a:r>
            <a:r>
              <a:rPr lang="zh-CN" altLang="en-US" dirty="0"/>
              <a:t>天时，系统探测下限可达</a:t>
            </a:r>
            <a:r>
              <a:rPr lang="en-US" altLang="zh-CN" dirty="0"/>
              <a:t>1.8 </a:t>
            </a:r>
            <a:r>
              <a:rPr lang="en-US" altLang="zh-CN" sz="1200" dirty="0" err="1">
                <a:solidFill>
                  <a:srgbClr val="20517C"/>
                </a:solidFill>
              </a:rPr>
              <a:t>μBq</a:t>
            </a:r>
            <a:r>
              <a:rPr lang="en-US" altLang="zh-CN" sz="1200" dirty="0">
                <a:solidFill>
                  <a:srgbClr val="20517C"/>
                </a:solidFill>
              </a:rPr>
              <a:t>/m</a:t>
            </a:r>
            <a:r>
              <a:rPr lang="en-US" altLang="zh-CN" sz="1200" baseline="30000" dirty="0">
                <a:solidFill>
                  <a:srgbClr val="20517C"/>
                </a:solidFill>
              </a:rPr>
              <a:t>3</a:t>
            </a:r>
            <a:r>
              <a:rPr lang="zh-CN" altLang="en-US" sz="1200" baseline="0" dirty="0">
                <a:solidFill>
                  <a:srgbClr val="20517C"/>
                </a:solidFill>
              </a:rPr>
              <a:t>，达到我们的设计目标。</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2C7DBA15-3F6E-4149-9019-6609FD57F75E}" type="slidenum">
              <a:rPr lang="zh-CN" altLang="en-US" smtClean="0"/>
              <a:t>11</a:t>
            </a:fld>
            <a:endParaRPr lang="zh-CN" altLang="en-US"/>
          </a:p>
        </p:txBody>
      </p:sp>
    </p:spTree>
    <p:extLst>
      <p:ext uri="{BB962C8B-B14F-4D97-AF65-F5344CB8AC3E}">
        <p14:creationId xmlns:p14="http://schemas.microsoft.com/office/powerpoint/2010/main" val="2957418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
        <p:nvSpPr>
          <p:cNvPr id="4" name="矩形 3"/>
          <p:cNvSpPr/>
          <p:nvPr userDrawn="1"/>
        </p:nvSpPr>
        <p:spPr>
          <a:xfrm>
            <a:off x="0" y="0"/>
            <a:ext cx="12216680" cy="1725891"/>
          </a:xfrm>
          <a:prstGeom prst="rect">
            <a:avLst/>
          </a:prstGeom>
          <a:solidFill>
            <a:srgbClr val="205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6"/>
          <p:cNvSpPr/>
          <p:nvPr userDrawn="1"/>
        </p:nvSpPr>
        <p:spPr>
          <a:xfrm>
            <a:off x="-24680" y="5301208"/>
            <a:ext cx="12216680" cy="1556792"/>
          </a:xfrm>
          <a:prstGeom prst="rect">
            <a:avLst/>
          </a:prstGeom>
          <a:solidFill>
            <a:srgbClr val="205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KSO_Shape"/>
          <p:cNvSpPr>
            <a:spLocks/>
          </p:cNvSpPr>
          <p:nvPr userDrawn="1"/>
        </p:nvSpPr>
        <p:spPr bwMode="auto">
          <a:xfrm>
            <a:off x="8472264" y="2564904"/>
            <a:ext cx="3313621" cy="2016224"/>
          </a:xfrm>
          <a:custGeom>
            <a:avLst/>
            <a:gdLst>
              <a:gd name="T0" fmla="*/ 1395067 w 3931"/>
              <a:gd name="T1" fmla="*/ 589725 h 2392"/>
              <a:gd name="T2" fmla="*/ 928365 w 3931"/>
              <a:gd name="T3" fmla="*/ 389484 h 2392"/>
              <a:gd name="T4" fmla="*/ 403040 w 3931"/>
              <a:gd name="T5" fmla="*/ 589725 h 2392"/>
              <a:gd name="T6" fmla="*/ 256480 w 3931"/>
              <a:gd name="T7" fmla="*/ 528782 h 2392"/>
              <a:gd name="T8" fmla="*/ 256480 w 3931"/>
              <a:gd name="T9" fmla="*/ 708403 h 2392"/>
              <a:gd name="T10" fmla="*/ 296326 w 3931"/>
              <a:gd name="T11" fmla="*/ 763389 h 2392"/>
              <a:gd name="T12" fmla="*/ 255564 w 3931"/>
              <a:gd name="T13" fmla="*/ 818375 h 2392"/>
              <a:gd name="T14" fmla="*/ 299074 w 3931"/>
              <a:gd name="T15" fmla="*/ 1011742 h 2392"/>
              <a:gd name="T16" fmla="*/ 170834 w 3931"/>
              <a:gd name="T17" fmla="*/ 1011742 h 2392"/>
              <a:gd name="T18" fmla="*/ 214802 w 3931"/>
              <a:gd name="T19" fmla="*/ 817458 h 2392"/>
              <a:gd name="T20" fmla="*/ 179078 w 3931"/>
              <a:gd name="T21" fmla="*/ 763389 h 2392"/>
              <a:gd name="T22" fmla="*/ 213428 w 3931"/>
              <a:gd name="T23" fmla="*/ 709777 h 2392"/>
              <a:gd name="T24" fmla="*/ 213428 w 3931"/>
              <a:gd name="T25" fmla="*/ 510911 h 2392"/>
              <a:gd name="T26" fmla="*/ 0 w 3931"/>
              <a:gd name="T27" fmla="*/ 421559 h 2392"/>
              <a:gd name="T28" fmla="*/ 938899 w 3931"/>
              <a:gd name="T29" fmla="*/ 0 h 2392"/>
              <a:gd name="T30" fmla="*/ 1800397 w 3931"/>
              <a:gd name="T31" fmla="*/ 427058 h 2392"/>
              <a:gd name="T32" fmla="*/ 1395067 w 3931"/>
              <a:gd name="T33" fmla="*/ 589725 h 2392"/>
              <a:gd name="T34" fmla="*/ 917831 w 3931"/>
              <a:gd name="T35" fmla="*/ 491208 h 2392"/>
              <a:gd name="T36" fmla="*/ 1341481 w 3931"/>
              <a:gd name="T37" fmla="*/ 635088 h 2392"/>
              <a:gd name="T38" fmla="*/ 1341481 w 3931"/>
              <a:gd name="T39" fmla="*/ 983791 h 2392"/>
              <a:gd name="T40" fmla="*/ 896306 w 3931"/>
              <a:gd name="T41" fmla="*/ 1096054 h 2392"/>
              <a:gd name="T42" fmla="*/ 503342 w 3931"/>
              <a:gd name="T43" fmla="*/ 983791 h 2392"/>
              <a:gd name="T44" fmla="*/ 503342 w 3931"/>
              <a:gd name="T45" fmla="*/ 635088 h 2392"/>
              <a:gd name="T46" fmla="*/ 917831 w 3931"/>
              <a:gd name="T47" fmla="*/ 491208 h 2392"/>
              <a:gd name="T48" fmla="*/ 912335 w 3931"/>
              <a:gd name="T49" fmla="*/ 1031904 h 2392"/>
              <a:gd name="T50" fmla="*/ 1254003 w 3931"/>
              <a:gd name="T51" fmla="*/ 946675 h 2392"/>
              <a:gd name="T52" fmla="*/ 912335 w 3931"/>
              <a:gd name="T53" fmla="*/ 860989 h 2392"/>
              <a:gd name="T54" fmla="*/ 571126 w 3931"/>
              <a:gd name="T55" fmla="*/ 946675 h 2392"/>
              <a:gd name="T56" fmla="*/ 912335 w 3931"/>
              <a:gd name="T57" fmla="*/ 1031904 h 23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1" h="2392">
                <a:moveTo>
                  <a:pt x="3046" y="1287"/>
                </a:moveTo>
                <a:cubicBezTo>
                  <a:pt x="3046" y="1287"/>
                  <a:pt x="2618" y="850"/>
                  <a:pt x="2027" y="850"/>
                </a:cubicBezTo>
                <a:cubicBezTo>
                  <a:pt x="1450" y="850"/>
                  <a:pt x="880" y="1287"/>
                  <a:pt x="880" y="1287"/>
                </a:cubicBezTo>
                <a:cubicBezTo>
                  <a:pt x="560" y="1154"/>
                  <a:pt x="560" y="1154"/>
                  <a:pt x="560" y="1154"/>
                </a:cubicBezTo>
                <a:cubicBezTo>
                  <a:pt x="560" y="1546"/>
                  <a:pt x="560" y="1546"/>
                  <a:pt x="560" y="1546"/>
                </a:cubicBezTo>
                <a:cubicBezTo>
                  <a:pt x="610" y="1563"/>
                  <a:pt x="647" y="1610"/>
                  <a:pt x="647" y="1666"/>
                </a:cubicBezTo>
                <a:cubicBezTo>
                  <a:pt x="647" y="1723"/>
                  <a:pt x="609" y="1769"/>
                  <a:pt x="558" y="1786"/>
                </a:cubicBezTo>
                <a:cubicBezTo>
                  <a:pt x="653" y="2208"/>
                  <a:pt x="653" y="2208"/>
                  <a:pt x="653" y="2208"/>
                </a:cubicBezTo>
                <a:cubicBezTo>
                  <a:pt x="373" y="2208"/>
                  <a:pt x="373" y="2208"/>
                  <a:pt x="373" y="2208"/>
                </a:cubicBezTo>
                <a:cubicBezTo>
                  <a:pt x="469" y="1784"/>
                  <a:pt x="469" y="1784"/>
                  <a:pt x="469" y="1784"/>
                </a:cubicBezTo>
                <a:cubicBezTo>
                  <a:pt x="423" y="1764"/>
                  <a:pt x="391" y="1719"/>
                  <a:pt x="391" y="1666"/>
                </a:cubicBezTo>
                <a:cubicBezTo>
                  <a:pt x="391" y="1614"/>
                  <a:pt x="422" y="1570"/>
                  <a:pt x="466" y="1549"/>
                </a:cubicBezTo>
                <a:cubicBezTo>
                  <a:pt x="466" y="1115"/>
                  <a:pt x="466" y="1115"/>
                  <a:pt x="466" y="1115"/>
                </a:cubicBezTo>
                <a:cubicBezTo>
                  <a:pt x="0" y="920"/>
                  <a:pt x="0" y="920"/>
                  <a:pt x="0" y="920"/>
                </a:cubicBezTo>
                <a:cubicBezTo>
                  <a:pt x="2050" y="0"/>
                  <a:pt x="2050" y="0"/>
                  <a:pt x="2050" y="0"/>
                </a:cubicBezTo>
                <a:cubicBezTo>
                  <a:pt x="3931" y="932"/>
                  <a:pt x="3931" y="932"/>
                  <a:pt x="3931" y="932"/>
                </a:cubicBezTo>
                <a:lnTo>
                  <a:pt x="3046" y="1287"/>
                </a:lnTo>
                <a:close/>
                <a:moveTo>
                  <a:pt x="2004" y="1072"/>
                </a:moveTo>
                <a:cubicBezTo>
                  <a:pt x="2598" y="1072"/>
                  <a:pt x="2929" y="1386"/>
                  <a:pt x="2929" y="1386"/>
                </a:cubicBezTo>
                <a:cubicBezTo>
                  <a:pt x="2929" y="2147"/>
                  <a:pt x="2929" y="2147"/>
                  <a:pt x="2929" y="2147"/>
                </a:cubicBezTo>
                <a:cubicBezTo>
                  <a:pt x="2929" y="2147"/>
                  <a:pt x="2586" y="2392"/>
                  <a:pt x="1957" y="2392"/>
                </a:cubicBezTo>
                <a:cubicBezTo>
                  <a:pt x="1328" y="2392"/>
                  <a:pt x="1099" y="2147"/>
                  <a:pt x="1099" y="2147"/>
                </a:cubicBezTo>
                <a:cubicBezTo>
                  <a:pt x="1099" y="1386"/>
                  <a:pt x="1099" y="1386"/>
                  <a:pt x="1099" y="1386"/>
                </a:cubicBezTo>
                <a:cubicBezTo>
                  <a:pt x="1099" y="1386"/>
                  <a:pt x="1410" y="1072"/>
                  <a:pt x="2004" y="1072"/>
                </a:cubicBezTo>
                <a:close/>
                <a:moveTo>
                  <a:pt x="1992" y="2252"/>
                </a:moveTo>
                <a:cubicBezTo>
                  <a:pt x="2404" y="2252"/>
                  <a:pt x="2738" y="2168"/>
                  <a:pt x="2738" y="2066"/>
                </a:cubicBezTo>
                <a:cubicBezTo>
                  <a:pt x="2738" y="1963"/>
                  <a:pt x="2404" y="1879"/>
                  <a:pt x="1992" y="1879"/>
                </a:cubicBezTo>
                <a:cubicBezTo>
                  <a:pt x="1581" y="1879"/>
                  <a:pt x="1247" y="1963"/>
                  <a:pt x="1247" y="2066"/>
                </a:cubicBezTo>
                <a:cubicBezTo>
                  <a:pt x="1247" y="2168"/>
                  <a:pt x="1581" y="2252"/>
                  <a:pt x="1992" y="2252"/>
                </a:cubicBezTo>
                <a:close/>
              </a:path>
            </a:pathLst>
          </a:custGeom>
          <a:solidFill>
            <a:srgbClr val="20517C"/>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46" name="文本占位符 145"/>
          <p:cNvSpPr>
            <a:spLocks noGrp="1"/>
          </p:cNvSpPr>
          <p:nvPr>
            <p:ph type="body" sz="quarter" idx="10" hasCustomPrompt="1"/>
          </p:nvPr>
        </p:nvSpPr>
        <p:spPr>
          <a:xfrm>
            <a:off x="839416" y="2924944"/>
            <a:ext cx="6549312" cy="808633"/>
          </a:xfrm>
          <a:prstGeom prst="rect">
            <a:avLst/>
          </a:prstGeom>
        </p:spPr>
        <p:txBody>
          <a:bodyPr/>
          <a:lstStyle>
            <a:lvl1pPr marL="0" indent="0" algn="l">
              <a:buNone/>
              <a:defRPr sz="4800" b="1">
                <a:solidFill>
                  <a:schemeClr val="tx1">
                    <a:lumMod val="85000"/>
                    <a:lumOff val="15000"/>
                  </a:schemeClr>
                </a:solidFill>
                <a:latin typeface="微软雅黑" panose="020B0503020204020204" pitchFamily="34" charset="-122"/>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毕业论文答辩</a:t>
            </a:r>
            <a:r>
              <a:rPr lang="en-US" altLang="zh-CN" dirty="0"/>
              <a:t>PPT</a:t>
            </a:r>
            <a:r>
              <a:rPr lang="zh-CN" altLang="en-US" dirty="0"/>
              <a:t>模板</a:t>
            </a:r>
          </a:p>
        </p:txBody>
      </p:sp>
      <p:sp>
        <p:nvSpPr>
          <p:cNvPr id="149" name="文本占位符 148"/>
          <p:cNvSpPr>
            <a:spLocks noGrp="1"/>
          </p:cNvSpPr>
          <p:nvPr>
            <p:ph type="body" sz="quarter" idx="11" hasCustomPrompt="1"/>
          </p:nvPr>
        </p:nvSpPr>
        <p:spPr>
          <a:xfrm>
            <a:off x="839415" y="3958958"/>
            <a:ext cx="3379105" cy="503237"/>
          </a:xfrm>
          <a:prstGeom prst="rect">
            <a:avLst/>
          </a:prstGeom>
        </p:spPr>
        <p:txBody>
          <a:bodyPr/>
          <a:lstStyle>
            <a:lvl1pPr>
              <a:defRPr sz="2400" b="1">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学院：金融学院</a:t>
            </a:r>
          </a:p>
        </p:txBody>
      </p:sp>
      <p:sp>
        <p:nvSpPr>
          <p:cNvPr id="150" name="文本占位符 148"/>
          <p:cNvSpPr>
            <a:spLocks noGrp="1"/>
          </p:cNvSpPr>
          <p:nvPr>
            <p:ph type="body" sz="quarter" idx="12" hasCustomPrompt="1"/>
          </p:nvPr>
        </p:nvSpPr>
        <p:spPr>
          <a:xfrm>
            <a:off x="4362537" y="3958958"/>
            <a:ext cx="3389647" cy="503237"/>
          </a:xfrm>
          <a:prstGeom prst="rect">
            <a:avLst/>
          </a:prstGeom>
        </p:spPr>
        <p:txBody>
          <a:bodyPr/>
          <a:lstStyle>
            <a:lvl1pPr>
              <a:defRPr sz="2400" b="1">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专业：国际金融</a:t>
            </a:r>
          </a:p>
        </p:txBody>
      </p:sp>
      <p:sp>
        <p:nvSpPr>
          <p:cNvPr id="151" name="文本占位符 148"/>
          <p:cNvSpPr>
            <a:spLocks noGrp="1"/>
          </p:cNvSpPr>
          <p:nvPr>
            <p:ph type="body" sz="quarter" idx="13" hasCustomPrompt="1"/>
          </p:nvPr>
        </p:nvSpPr>
        <p:spPr>
          <a:xfrm>
            <a:off x="6717772" y="5950099"/>
            <a:ext cx="2618588" cy="503237"/>
          </a:xfrm>
          <a:prstGeom prst="rect">
            <a:avLst/>
          </a:prstGeom>
        </p:spPr>
        <p:txBody>
          <a:bodyPr/>
          <a:lstStyle>
            <a:lvl1pPr>
              <a:defRPr sz="2400" b="1">
                <a:solidFill>
                  <a:schemeClr val="bg1"/>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答辩人：北纬君</a:t>
            </a:r>
          </a:p>
        </p:txBody>
      </p:sp>
      <p:sp>
        <p:nvSpPr>
          <p:cNvPr id="152" name="文本占位符 148"/>
          <p:cNvSpPr>
            <a:spLocks noGrp="1"/>
          </p:cNvSpPr>
          <p:nvPr>
            <p:ph type="body" sz="quarter" idx="14" hasCustomPrompt="1"/>
          </p:nvPr>
        </p:nvSpPr>
        <p:spPr>
          <a:xfrm>
            <a:off x="9475105" y="5950099"/>
            <a:ext cx="2716895" cy="503237"/>
          </a:xfrm>
          <a:prstGeom prst="rect">
            <a:avLst/>
          </a:prstGeom>
        </p:spPr>
        <p:txBody>
          <a:bodyPr/>
          <a:lstStyle>
            <a:lvl1pPr marL="0" indent="0">
              <a:buNone/>
              <a:defRPr sz="2400" b="1">
                <a:solidFill>
                  <a:schemeClr val="bg1"/>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指导老师：北纬君</a:t>
            </a:r>
          </a:p>
        </p:txBody>
      </p:sp>
    </p:spTree>
    <p:extLst>
      <p:ext uri="{BB962C8B-B14F-4D97-AF65-F5344CB8AC3E}">
        <p14:creationId xmlns:p14="http://schemas.microsoft.com/office/powerpoint/2010/main" val="3784307866"/>
      </p:ext>
    </p:extLst>
  </p:cSld>
  <p:clrMapOvr>
    <a:masterClrMapping/>
  </p:clrMapOvr>
  <p:extLst>
    <p:ext uri="{DCECCB84-F9BA-43D5-87BE-67443E8EF086}">
      <p15:sldGuideLst xmlns:p15="http://schemas.microsoft.com/office/powerpoint/2012/main">
        <p15:guide id="1" pos="3795">
          <p15:clr>
            <a:srgbClr val="FBAE40"/>
          </p15:clr>
        </p15:guide>
        <p15:guide id="2" pos="717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容页2">
    <p:spTree>
      <p:nvGrpSpPr>
        <p:cNvPr id="1" name=""/>
        <p:cNvGrpSpPr/>
        <p:nvPr/>
      </p:nvGrpSpPr>
      <p:grpSpPr>
        <a:xfrm>
          <a:off x="0" y="0"/>
          <a:ext cx="0" cy="0"/>
          <a:chOff x="0" y="0"/>
          <a:chExt cx="0" cy="0"/>
        </a:xfrm>
      </p:grpSpPr>
      <p:sp>
        <p:nvSpPr>
          <p:cNvPr id="3" name="矩形 2"/>
          <p:cNvSpPr/>
          <p:nvPr userDrawn="1"/>
        </p:nvSpPr>
        <p:spPr>
          <a:xfrm>
            <a:off x="0" y="0"/>
            <a:ext cx="3359696" cy="6858000"/>
          </a:xfrm>
          <a:prstGeom prst="rect">
            <a:avLst/>
          </a:prstGeom>
          <a:solidFill>
            <a:srgbClr val="205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userDrawn="1"/>
        </p:nvSpPr>
        <p:spPr>
          <a:xfrm>
            <a:off x="623392" y="869806"/>
            <a:ext cx="2003884" cy="1015663"/>
          </a:xfrm>
          <a:prstGeom prst="rect">
            <a:avLst/>
          </a:prstGeom>
          <a:noFill/>
        </p:spPr>
        <p:txBody>
          <a:bodyPr wrap="square" rtlCol="0">
            <a:spAutoFit/>
          </a:bodyPr>
          <a:lstStyle/>
          <a:p>
            <a:pPr algn="dist"/>
            <a:r>
              <a:rPr lang="zh-CN" altLang="en-US" sz="6000" b="0" dirty="0">
                <a:solidFill>
                  <a:schemeClr val="bg1"/>
                </a:solidFill>
                <a:latin typeface="微软雅黑" panose="020B0503020204020204" pitchFamily="34" charset="-122"/>
                <a:ea typeface="微软雅黑" panose="020B0503020204020204" pitchFamily="34" charset="-122"/>
              </a:rPr>
              <a:t>目录</a:t>
            </a:r>
          </a:p>
        </p:txBody>
      </p:sp>
      <p:sp>
        <p:nvSpPr>
          <p:cNvPr id="55" name="文本框 54"/>
          <p:cNvSpPr txBox="1"/>
          <p:nvPr userDrawn="1"/>
        </p:nvSpPr>
        <p:spPr>
          <a:xfrm>
            <a:off x="830161" y="1885469"/>
            <a:ext cx="1590346" cy="461665"/>
          </a:xfrm>
          <a:prstGeom prst="rect">
            <a:avLst/>
          </a:prstGeom>
          <a:noFill/>
        </p:spPr>
        <p:txBody>
          <a:bodyPr wrap="square" rtlCol="0">
            <a:spAutoFit/>
          </a:bodyPr>
          <a:lstStyle/>
          <a:p>
            <a:pPr algn="dist"/>
            <a:r>
              <a:rPr lang="en-US" altLang="zh-CN" sz="2400" b="0" dirty="0">
                <a:solidFill>
                  <a:schemeClr val="bg1"/>
                </a:solidFill>
                <a:latin typeface="华文细黑" panose="02010600040101010101" pitchFamily="2" charset="-122"/>
                <a:ea typeface="华文细黑" panose="02010600040101010101" pitchFamily="2" charset="-122"/>
              </a:rPr>
              <a:t>contents</a:t>
            </a:r>
            <a:endParaRPr lang="zh-CN" altLang="en-US" sz="2400" b="0" dirty="0">
              <a:solidFill>
                <a:schemeClr val="bg1"/>
              </a:solidFill>
              <a:latin typeface="华文细黑" panose="02010600040101010101" pitchFamily="2" charset="-122"/>
              <a:ea typeface="华文细黑" panose="02010600040101010101" pitchFamily="2" charset="-122"/>
            </a:endParaRPr>
          </a:p>
        </p:txBody>
      </p:sp>
      <p:sp>
        <p:nvSpPr>
          <p:cNvPr id="56" name="文本占位符 148"/>
          <p:cNvSpPr>
            <a:spLocks noGrp="1"/>
          </p:cNvSpPr>
          <p:nvPr>
            <p:ph type="body" sz="quarter" idx="11" hasCustomPrompt="1"/>
          </p:nvPr>
        </p:nvSpPr>
        <p:spPr>
          <a:xfrm>
            <a:off x="5159896" y="1477535"/>
            <a:ext cx="2232248"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PART  01</a:t>
            </a:r>
            <a:endParaRPr lang="zh-CN" altLang="en-US" dirty="0"/>
          </a:p>
        </p:txBody>
      </p:sp>
      <p:sp>
        <p:nvSpPr>
          <p:cNvPr id="57" name="文本占位符 148"/>
          <p:cNvSpPr>
            <a:spLocks noGrp="1"/>
          </p:cNvSpPr>
          <p:nvPr>
            <p:ph type="body" sz="quarter" idx="12" hasCustomPrompt="1"/>
          </p:nvPr>
        </p:nvSpPr>
        <p:spPr>
          <a:xfrm>
            <a:off x="5159896" y="2242137"/>
            <a:ext cx="2232248"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PART  02</a:t>
            </a:r>
            <a:endParaRPr lang="zh-CN" altLang="en-US" dirty="0"/>
          </a:p>
        </p:txBody>
      </p:sp>
      <p:sp>
        <p:nvSpPr>
          <p:cNvPr id="58" name="文本占位符 148"/>
          <p:cNvSpPr>
            <a:spLocks noGrp="1"/>
          </p:cNvSpPr>
          <p:nvPr>
            <p:ph type="body" sz="quarter" idx="13" hasCustomPrompt="1"/>
          </p:nvPr>
        </p:nvSpPr>
        <p:spPr>
          <a:xfrm>
            <a:off x="5159896" y="3006739"/>
            <a:ext cx="2232248"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PART  03</a:t>
            </a:r>
            <a:endParaRPr lang="zh-CN" altLang="en-US" dirty="0"/>
          </a:p>
        </p:txBody>
      </p:sp>
      <p:sp>
        <p:nvSpPr>
          <p:cNvPr id="59" name="文本占位符 148"/>
          <p:cNvSpPr>
            <a:spLocks noGrp="1"/>
          </p:cNvSpPr>
          <p:nvPr>
            <p:ph type="body" sz="quarter" idx="14" hasCustomPrompt="1"/>
          </p:nvPr>
        </p:nvSpPr>
        <p:spPr>
          <a:xfrm>
            <a:off x="5159896" y="3771341"/>
            <a:ext cx="2232248"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PART  04</a:t>
            </a:r>
            <a:endParaRPr lang="zh-CN" altLang="en-US" dirty="0"/>
          </a:p>
        </p:txBody>
      </p:sp>
      <p:sp>
        <p:nvSpPr>
          <p:cNvPr id="60" name="文本占位符 148"/>
          <p:cNvSpPr>
            <a:spLocks noGrp="1"/>
          </p:cNvSpPr>
          <p:nvPr>
            <p:ph type="body" sz="quarter" idx="15" hasCustomPrompt="1"/>
          </p:nvPr>
        </p:nvSpPr>
        <p:spPr>
          <a:xfrm>
            <a:off x="5159896" y="4535943"/>
            <a:ext cx="2232248"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PART  05</a:t>
            </a:r>
            <a:endParaRPr lang="zh-CN" altLang="en-US" dirty="0"/>
          </a:p>
        </p:txBody>
      </p:sp>
      <p:sp>
        <p:nvSpPr>
          <p:cNvPr id="61" name="文本占位符 148"/>
          <p:cNvSpPr>
            <a:spLocks noGrp="1"/>
          </p:cNvSpPr>
          <p:nvPr>
            <p:ph type="body" sz="quarter" idx="16" hasCustomPrompt="1"/>
          </p:nvPr>
        </p:nvSpPr>
        <p:spPr>
          <a:xfrm>
            <a:off x="5159896" y="5300543"/>
            <a:ext cx="2232248"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PART  06</a:t>
            </a:r>
            <a:endParaRPr lang="zh-CN" altLang="en-US" dirty="0"/>
          </a:p>
        </p:txBody>
      </p:sp>
      <p:cxnSp>
        <p:nvCxnSpPr>
          <p:cNvPr id="16" name="直接连接符 15"/>
          <p:cNvCxnSpPr/>
          <p:nvPr userDrawn="1"/>
        </p:nvCxnSpPr>
        <p:spPr>
          <a:xfrm flipH="1">
            <a:off x="6672064" y="1527938"/>
            <a:ext cx="432048" cy="432048"/>
          </a:xfrm>
          <a:prstGeom prst="line">
            <a:avLst/>
          </a:prstGeom>
          <a:ln>
            <a:solidFill>
              <a:srgbClr val="20517C"/>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userDrawn="1"/>
        </p:nvCxnSpPr>
        <p:spPr>
          <a:xfrm flipH="1">
            <a:off x="6672064" y="2323073"/>
            <a:ext cx="432048" cy="432048"/>
          </a:xfrm>
          <a:prstGeom prst="line">
            <a:avLst/>
          </a:prstGeom>
          <a:ln>
            <a:solidFill>
              <a:srgbClr val="20517C"/>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userDrawn="1"/>
        </p:nvCxnSpPr>
        <p:spPr>
          <a:xfrm flipH="1">
            <a:off x="6672064" y="3077928"/>
            <a:ext cx="432048" cy="432048"/>
          </a:xfrm>
          <a:prstGeom prst="line">
            <a:avLst/>
          </a:prstGeom>
          <a:ln>
            <a:solidFill>
              <a:srgbClr val="20517C"/>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userDrawn="1"/>
        </p:nvCxnSpPr>
        <p:spPr>
          <a:xfrm flipH="1">
            <a:off x="6672064" y="3842530"/>
            <a:ext cx="432048" cy="432048"/>
          </a:xfrm>
          <a:prstGeom prst="line">
            <a:avLst/>
          </a:prstGeom>
          <a:ln>
            <a:solidFill>
              <a:srgbClr val="20517C"/>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userDrawn="1"/>
        </p:nvCxnSpPr>
        <p:spPr>
          <a:xfrm flipH="1">
            <a:off x="6672064" y="4607132"/>
            <a:ext cx="432048" cy="432048"/>
          </a:xfrm>
          <a:prstGeom prst="line">
            <a:avLst/>
          </a:prstGeom>
          <a:ln>
            <a:solidFill>
              <a:srgbClr val="20517C"/>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userDrawn="1"/>
        </p:nvCxnSpPr>
        <p:spPr>
          <a:xfrm flipH="1">
            <a:off x="6672064" y="5397330"/>
            <a:ext cx="432048" cy="432048"/>
          </a:xfrm>
          <a:prstGeom prst="line">
            <a:avLst/>
          </a:prstGeom>
          <a:ln>
            <a:solidFill>
              <a:srgbClr val="20517C"/>
            </a:solidFill>
          </a:ln>
        </p:spPr>
        <p:style>
          <a:lnRef idx="1">
            <a:schemeClr val="accent1"/>
          </a:lnRef>
          <a:fillRef idx="0">
            <a:schemeClr val="accent1"/>
          </a:fillRef>
          <a:effectRef idx="0">
            <a:schemeClr val="accent1"/>
          </a:effectRef>
          <a:fontRef idx="minor">
            <a:schemeClr val="tx1"/>
          </a:fontRef>
        </p:style>
      </p:cxnSp>
      <p:sp>
        <p:nvSpPr>
          <p:cNvPr id="67" name="文本占位符 148"/>
          <p:cNvSpPr>
            <a:spLocks noGrp="1"/>
          </p:cNvSpPr>
          <p:nvPr>
            <p:ph type="body" sz="quarter" idx="17" hasCustomPrompt="1"/>
          </p:nvPr>
        </p:nvSpPr>
        <p:spPr>
          <a:xfrm>
            <a:off x="7392144" y="1477535"/>
            <a:ext cx="2232248"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绪论引言</a:t>
            </a:r>
          </a:p>
        </p:txBody>
      </p:sp>
      <p:sp>
        <p:nvSpPr>
          <p:cNvPr id="68" name="文本占位符 148"/>
          <p:cNvSpPr>
            <a:spLocks noGrp="1"/>
          </p:cNvSpPr>
          <p:nvPr>
            <p:ph type="body" sz="quarter" idx="18" hasCustomPrompt="1"/>
          </p:nvPr>
        </p:nvSpPr>
        <p:spPr>
          <a:xfrm>
            <a:off x="7392144" y="2248623"/>
            <a:ext cx="3168352"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研究思路与方法</a:t>
            </a:r>
          </a:p>
        </p:txBody>
      </p:sp>
      <p:sp>
        <p:nvSpPr>
          <p:cNvPr id="69" name="文本占位符 148"/>
          <p:cNvSpPr>
            <a:spLocks noGrp="1"/>
          </p:cNvSpPr>
          <p:nvPr>
            <p:ph type="body" sz="quarter" idx="19" hasCustomPrompt="1"/>
          </p:nvPr>
        </p:nvSpPr>
        <p:spPr>
          <a:xfrm>
            <a:off x="7392144" y="3003478"/>
            <a:ext cx="3168352"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研究难点</a:t>
            </a:r>
          </a:p>
        </p:txBody>
      </p:sp>
      <p:sp>
        <p:nvSpPr>
          <p:cNvPr id="70" name="文本占位符 148"/>
          <p:cNvSpPr>
            <a:spLocks noGrp="1"/>
          </p:cNvSpPr>
          <p:nvPr>
            <p:ph type="body" sz="quarter" idx="20" hasCustomPrompt="1"/>
          </p:nvPr>
        </p:nvSpPr>
        <p:spPr>
          <a:xfrm>
            <a:off x="7392144" y="3771572"/>
            <a:ext cx="3168352"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研究数据</a:t>
            </a:r>
          </a:p>
        </p:txBody>
      </p:sp>
      <p:sp>
        <p:nvSpPr>
          <p:cNvPr id="71" name="文本占位符 148"/>
          <p:cNvSpPr>
            <a:spLocks noGrp="1"/>
          </p:cNvSpPr>
          <p:nvPr>
            <p:ph type="body" sz="quarter" idx="21" hasCustomPrompt="1"/>
          </p:nvPr>
        </p:nvSpPr>
        <p:spPr>
          <a:xfrm>
            <a:off x="7392144" y="4548742"/>
            <a:ext cx="3168352"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研究应用与成果</a:t>
            </a:r>
          </a:p>
        </p:txBody>
      </p:sp>
      <p:sp>
        <p:nvSpPr>
          <p:cNvPr id="72" name="文本占位符 148"/>
          <p:cNvSpPr>
            <a:spLocks noGrp="1"/>
          </p:cNvSpPr>
          <p:nvPr>
            <p:ph type="body" sz="quarter" idx="22" hasCustomPrompt="1"/>
          </p:nvPr>
        </p:nvSpPr>
        <p:spPr>
          <a:xfrm>
            <a:off x="7392144" y="5301208"/>
            <a:ext cx="3168352"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研究结论</a:t>
            </a:r>
          </a:p>
        </p:txBody>
      </p:sp>
      <p:pic>
        <p:nvPicPr>
          <p:cNvPr id="23" name="图片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2670" y="4853433"/>
            <a:ext cx="1618776" cy="1514192"/>
          </a:xfrm>
          <a:prstGeom prst="rect">
            <a:avLst/>
          </a:prstGeom>
        </p:spPr>
      </p:pic>
    </p:spTree>
    <p:extLst>
      <p:ext uri="{BB962C8B-B14F-4D97-AF65-F5344CB8AC3E}">
        <p14:creationId xmlns:p14="http://schemas.microsoft.com/office/powerpoint/2010/main" val="3494746977"/>
      </p:ext>
    </p:extLst>
  </p:cSld>
  <p:clrMapOvr>
    <a:masterClrMapping/>
  </p:clrMapOvr>
  <p:extLst>
    <p:ext uri="{DCECCB84-F9BA-43D5-87BE-67443E8EF086}">
      <p15:sldGuideLst xmlns:p15="http://schemas.microsoft.com/office/powerpoint/2012/main">
        <p15:guide id="1" pos="3840">
          <p15:clr>
            <a:srgbClr val="FBAE40"/>
          </p15:clr>
        </p15:guide>
        <p15:guide id="2" pos="717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页3">
    <p:spTree>
      <p:nvGrpSpPr>
        <p:cNvPr id="1" name=""/>
        <p:cNvGrpSpPr/>
        <p:nvPr/>
      </p:nvGrpSpPr>
      <p:grpSpPr>
        <a:xfrm>
          <a:off x="0" y="0"/>
          <a:ext cx="0" cy="0"/>
          <a:chOff x="0" y="0"/>
          <a:chExt cx="0" cy="0"/>
        </a:xfrm>
      </p:grpSpPr>
      <p:sp>
        <p:nvSpPr>
          <p:cNvPr id="3" name="椭圆 2"/>
          <p:cNvSpPr/>
          <p:nvPr userDrawn="1"/>
        </p:nvSpPr>
        <p:spPr>
          <a:xfrm>
            <a:off x="5179328" y="1916832"/>
            <a:ext cx="1800200" cy="1800200"/>
          </a:xfrm>
          <a:prstGeom prst="ellipse">
            <a:avLst/>
          </a:prstGeom>
          <a:noFill/>
          <a:ln w="19050">
            <a:solidFill>
              <a:srgbClr val="205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占位符 6"/>
          <p:cNvSpPr>
            <a:spLocks noGrp="1"/>
          </p:cNvSpPr>
          <p:nvPr>
            <p:ph type="body" sz="quarter" idx="10" hasCustomPrompt="1"/>
          </p:nvPr>
        </p:nvSpPr>
        <p:spPr>
          <a:xfrm>
            <a:off x="5612203" y="2421509"/>
            <a:ext cx="1044178" cy="1008063"/>
          </a:xfrm>
          <a:prstGeom prst="rect">
            <a:avLst/>
          </a:prstGeom>
        </p:spPr>
        <p:txBody>
          <a:bodyPr/>
          <a:lstStyle>
            <a:lvl1pPr marL="0" indent="0" algn="dist">
              <a:buNone/>
              <a:defRPr sz="6000">
                <a:solidFill>
                  <a:schemeClr val="tx1">
                    <a:lumMod val="85000"/>
                    <a:lumOff val="15000"/>
                  </a:schemeClr>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01</a:t>
            </a:r>
            <a:endParaRPr lang="zh-CN" altLang="en-US" dirty="0"/>
          </a:p>
        </p:txBody>
      </p:sp>
      <p:sp>
        <p:nvSpPr>
          <p:cNvPr id="55" name="文本占位符 6"/>
          <p:cNvSpPr>
            <a:spLocks noGrp="1"/>
          </p:cNvSpPr>
          <p:nvPr>
            <p:ph type="body" sz="quarter" idx="11" hasCustomPrompt="1"/>
          </p:nvPr>
        </p:nvSpPr>
        <p:spPr>
          <a:xfrm>
            <a:off x="5124013" y="3890952"/>
            <a:ext cx="1891640" cy="496824"/>
          </a:xfrm>
          <a:prstGeom prst="rect">
            <a:avLst/>
          </a:prstGeom>
        </p:spPr>
        <p:txBody>
          <a:bodyPr/>
          <a:lstStyle>
            <a:lvl1pPr marL="0" indent="0" algn="ctr">
              <a:buNone/>
              <a:defRPr sz="2400"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PART ONE</a:t>
            </a:r>
            <a:endParaRPr lang="zh-CN" altLang="en-US" dirty="0"/>
          </a:p>
        </p:txBody>
      </p:sp>
      <p:sp>
        <p:nvSpPr>
          <p:cNvPr id="56" name="文本占位符 6"/>
          <p:cNvSpPr>
            <a:spLocks noGrp="1"/>
          </p:cNvSpPr>
          <p:nvPr>
            <p:ph type="body" sz="quarter" idx="12" hasCustomPrompt="1"/>
          </p:nvPr>
        </p:nvSpPr>
        <p:spPr>
          <a:xfrm>
            <a:off x="3503712" y="4372336"/>
            <a:ext cx="5195640" cy="496824"/>
          </a:xfrm>
          <a:prstGeom prst="rect">
            <a:avLst/>
          </a:prstGeom>
        </p:spPr>
        <p:txBody>
          <a:bodyPr/>
          <a:lstStyle>
            <a:lvl1pPr marL="0" indent="0" algn="ctr">
              <a:buNone/>
              <a:defRPr sz="4000" baseline="0">
                <a:solidFill>
                  <a:srgbClr val="20517C"/>
                </a:solidFill>
                <a:latin typeface="微软雅黑" panose="020B0503020204020204" pitchFamily="34" charset="-122"/>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绪论引言</a:t>
            </a:r>
          </a:p>
        </p:txBody>
      </p:sp>
      <p:sp>
        <p:nvSpPr>
          <p:cNvPr id="57" name="矩形 56"/>
          <p:cNvSpPr/>
          <p:nvPr userDrawn="1"/>
        </p:nvSpPr>
        <p:spPr>
          <a:xfrm>
            <a:off x="-24680" y="0"/>
            <a:ext cx="12216680" cy="1268760"/>
          </a:xfrm>
          <a:prstGeom prst="rect">
            <a:avLst/>
          </a:prstGeom>
          <a:solidFill>
            <a:srgbClr val="205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userDrawn="1"/>
        </p:nvSpPr>
        <p:spPr>
          <a:xfrm>
            <a:off x="-24680" y="5661248"/>
            <a:ext cx="12216680" cy="1195648"/>
          </a:xfrm>
          <a:prstGeom prst="rect">
            <a:avLst/>
          </a:prstGeom>
          <a:solidFill>
            <a:srgbClr val="205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360" y="260648"/>
            <a:ext cx="2232248" cy="685049"/>
          </a:xfrm>
          <a:prstGeom prst="rect">
            <a:avLst/>
          </a:prstGeom>
        </p:spPr>
      </p:pic>
    </p:spTree>
    <p:extLst>
      <p:ext uri="{BB962C8B-B14F-4D97-AF65-F5344CB8AC3E}">
        <p14:creationId xmlns:p14="http://schemas.microsoft.com/office/powerpoint/2010/main" val="2545269805"/>
      </p:ext>
    </p:extLst>
  </p:cSld>
  <p:clrMapOvr>
    <a:masterClrMapping/>
  </p:clrMapOvr>
  <p:extLst>
    <p:ext uri="{DCECCB84-F9BA-43D5-87BE-67443E8EF086}">
      <p15:sldGuideLst xmlns:p15="http://schemas.microsoft.com/office/powerpoint/2012/main">
        <p15:guide id="1" pos="3840">
          <p15:clr>
            <a:srgbClr val="FBAE40"/>
          </p15:clr>
        </p15:guide>
        <p15:guide id="2" pos="717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内容页3">
    <p:spTree>
      <p:nvGrpSpPr>
        <p:cNvPr id="1" name=""/>
        <p:cNvGrpSpPr/>
        <p:nvPr/>
      </p:nvGrpSpPr>
      <p:grpSpPr>
        <a:xfrm>
          <a:off x="0" y="0"/>
          <a:ext cx="0" cy="0"/>
          <a:chOff x="0" y="0"/>
          <a:chExt cx="0" cy="0"/>
        </a:xfrm>
      </p:grpSpPr>
      <p:sp>
        <p:nvSpPr>
          <p:cNvPr id="60" name="矩形 59"/>
          <p:cNvSpPr/>
          <p:nvPr userDrawn="1"/>
        </p:nvSpPr>
        <p:spPr>
          <a:xfrm>
            <a:off x="-24680" y="0"/>
            <a:ext cx="12216680" cy="1124744"/>
          </a:xfrm>
          <a:prstGeom prst="rect">
            <a:avLst/>
          </a:prstGeom>
          <a:solidFill>
            <a:srgbClr val="205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占位符 6"/>
          <p:cNvSpPr>
            <a:spLocks noGrp="1"/>
          </p:cNvSpPr>
          <p:nvPr>
            <p:ph type="body" sz="quarter" idx="10" hasCustomPrompt="1"/>
          </p:nvPr>
        </p:nvSpPr>
        <p:spPr>
          <a:xfrm>
            <a:off x="459944" y="278936"/>
            <a:ext cx="864096" cy="1008063"/>
          </a:xfrm>
          <a:prstGeom prst="rect">
            <a:avLst/>
          </a:prstGeom>
        </p:spPr>
        <p:txBody>
          <a:bodyPr/>
          <a:lstStyle>
            <a:lvl1pPr marL="0" indent="0" algn="dist">
              <a:buNone/>
              <a:defRPr sz="4800" b="1">
                <a:solidFill>
                  <a:schemeClr val="bg1"/>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01</a:t>
            </a:r>
            <a:endParaRPr lang="zh-CN" altLang="en-US" dirty="0"/>
          </a:p>
        </p:txBody>
      </p:sp>
      <p:sp>
        <p:nvSpPr>
          <p:cNvPr id="63" name="文本占位符 6"/>
          <p:cNvSpPr>
            <a:spLocks noGrp="1"/>
          </p:cNvSpPr>
          <p:nvPr>
            <p:ph type="body" sz="quarter" idx="12" hasCustomPrompt="1"/>
          </p:nvPr>
        </p:nvSpPr>
        <p:spPr>
          <a:xfrm>
            <a:off x="1437592" y="348250"/>
            <a:ext cx="4586400" cy="496824"/>
          </a:xfrm>
          <a:prstGeom prst="rect">
            <a:avLst/>
          </a:prstGeom>
        </p:spPr>
        <p:txBody>
          <a:bodyPr/>
          <a:lstStyle>
            <a:lvl1pPr marL="0" indent="0" algn="l">
              <a:buNone/>
              <a:defRPr sz="4000" baseline="0">
                <a:solidFill>
                  <a:schemeClr val="bg1"/>
                </a:solidFill>
                <a:latin typeface="微软雅黑" panose="020B0503020204020204" pitchFamily="34" charset="-122"/>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绪论引言</a:t>
            </a:r>
          </a:p>
        </p:txBody>
      </p:sp>
      <p:cxnSp>
        <p:nvCxnSpPr>
          <p:cNvPr id="64" name="直接连接符 63"/>
          <p:cNvCxnSpPr/>
          <p:nvPr userDrawn="1"/>
        </p:nvCxnSpPr>
        <p:spPr>
          <a:xfrm flipH="1">
            <a:off x="1102301" y="407372"/>
            <a:ext cx="307464" cy="4849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2384" y="260648"/>
            <a:ext cx="2232248" cy="685049"/>
          </a:xfrm>
          <a:prstGeom prst="rect">
            <a:avLst/>
          </a:prstGeom>
        </p:spPr>
      </p:pic>
      <p:sp>
        <p:nvSpPr>
          <p:cNvPr id="2" name="灯片编号占位符 1"/>
          <p:cNvSpPr>
            <a:spLocks noGrp="1"/>
          </p:cNvSpPr>
          <p:nvPr>
            <p:ph type="sldNum" sz="quarter" idx="13"/>
          </p:nvPr>
        </p:nvSpPr>
        <p:spPr>
          <a:xfrm>
            <a:off x="9041432" y="6237312"/>
            <a:ext cx="2743200" cy="437133"/>
          </a:xfrm>
        </p:spPr>
        <p:txBody>
          <a:bodyPr/>
          <a:lstStyle>
            <a:lvl1pPr>
              <a:defRPr sz="1800"/>
            </a:lvl1pPr>
          </a:lstStyle>
          <a:p>
            <a:fld id="{B38E2B37-E96B-4849-B006-9B228B0EB70F}" type="slidenum">
              <a:rPr lang="zh-CN" altLang="en-US" smtClean="0"/>
              <a:pPr/>
              <a:t>‹#›</a:t>
            </a:fld>
            <a:endParaRPr lang="zh-CN" altLang="en-US" dirty="0"/>
          </a:p>
        </p:txBody>
      </p:sp>
    </p:spTree>
    <p:extLst>
      <p:ext uri="{BB962C8B-B14F-4D97-AF65-F5344CB8AC3E}">
        <p14:creationId xmlns:p14="http://schemas.microsoft.com/office/powerpoint/2010/main" val="2473952172"/>
      </p:ext>
    </p:extLst>
  </p:cSld>
  <p:clrMapOvr>
    <a:masterClrMapping/>
  </p:clrMapOvr>
  <p:extLst>
    <p:ext uri="{DCECCB84-F9BA-43D5-87BE-67443E8EF086}">
      <p15:sldGuideLst xmlns:p15="http://schemas.microsoft.com/office/powerpoint/2012/main">
        <p15:guide id="1" pos="3840">
          <p15:clr>
            <a:srgbClr val="FBAE40"/>
          </p15:clr>
        </p15:guide>
        <p15:guide id="2" pos="717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内容页3">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527688"/>
      </p:ext>
    </p:extLst>
  </p:cSld>
  <p:clrMapOvr>
    <a:masterClrMapping/>
  </p:clrMapOvr>
  <p:extLst>
    <p:ext uri="{DCECCB84-F9BA-43D5-87BE-67443E8EF086}">
      <p15:sldGuideLst xmlns:p15="http://schemas.microsoft.com/office/powerpoint/2012/main">
        <p15:guide id="1" pos="3840">
          <p15:clr>
            <a:srgbClr val="FBAE40"/>
          </p15:clr>
        </p15:guide>
        <p15:guide id="2" pos="717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内容页3">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763562"/>
      </p:ext>
    </p:extLst>
  </p:cSld>
  <p:clrMapOvr>
    <a:masterClrMapping/>
  </p:clrMapOvr>
  <p:extLst>
    <p:ext uri="{DCECCB84-F9BA-43D5-87BE-67443E8EF086}">
      <p15:sldGuideLst xmlns:p15="http://schemas.microsoft.com/office/powerpoint/2012/main">
        <p15:guide id="1" pos="3840">
          <p15:clr>
            <a:srgbClr val="FBAE40"/>
          </p15:clr>
        </p15:guide>
        <p15:guide id="2" pos="717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E2B37-E96B-4849-B006-9B228B0EB70F}" type="slidenum">
              <a:rPr lang="zh-CN" altLang="en-US" smtClean="0"/>
              <a:t>‹#›</a:t>
            </a:fld>
            <a:endParaRPr lang="zh-CN" altLang="en-US"/>
          </a:p>
        </p:txBody>
      </p:sp>
    </p:spTree>
    <p:extLst>
      <p:ext uri="{BB962C8B-B14F-4D97-AF65-F5344CB8AC3E}">
        <p14:creationId xmlns:p14="http://schemas.microsoft.com/office/powerpoint/2010/main" val="36149006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slideLayout" Target="../slideLayouts/slideLayout5.xml"/><Relationship Id="rId4" Type="http://schemas.openxmlformats.org/officeDocument/2006/relationships/tags" Target="../tags/tag4.xml"/><Relationship Id="rId9" Type="http://schemas.openxmlformats.org/officeDocument/2006/relationships/tags" Target="../tags/tag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83736" y="2179818"/>
            <a:ext cx="7437131" cy="2520280"/>
          </a:xfrm>
        </p:spPr>
        <p:txBody>
          <a:bodyPr/>
          <a:lstStyle/>
          <a:p>
            <a:r>
              <a:rPr lang="zh-CN" altLang="en-US" dirty="0"/>
              <a:t>极低水平氡监测技术及其在低本底实验中的应用</a:t>
            </a:r>
            <a:endParaRPr lang="en-US" altLang="zh-CN" dirty="0"/>
          </a:p>
          <a:p>
            <a:r>
              <a:rPr lang="en-US" altLang="zh-CN" sz="2400" dirty="0"/>
              <a:t>Ultra-low-level radon monitoring technology and its application in low-background experiments</a:t>
            </a:r>
            <a:endParaRPr lang="zh-CN" altLang="en-US" sz="2400" dirty="0"/>
          </a:p>
          <a:p>
            <a:endParaRPr lang="zh-CN" altLang="en-US" dirty="0"/>
          </a:p>
        </p:txBody>
      </p:sp>
      <p:sp>
        <p:nvSpPr>
          <p:cNvPr id="5" name="文本占位符 4"/>
          <p:cNvSpPr>
            <a:spLocks noGrp="1"/>
          </p:cNvSpPr>
          <p:nvPr>
            <p:ph type="body" sz="quarter" idx="13"/>
          </p:nvPr>
        </p:nvSpPr>
        <p:spPr>
          <a:xfrm>
            <a:off x="649895" y="5813494"/>
            <a:ext cx="3050636" cy="503237"/>
          </a:xfrm>
        </p:spPr>
        <p:txBody>
          <a:bodyPr/>
          <a:lstStyle/>
          <a:p>
            <a:pPr marL="0" indent="0">
              <a:buNone/>
            </a:pPr>
            <a:r>
              <a:rPr lang="zh-CN" altLang="en-US" dirty="0"/>
              <a:t>王凡 张磊 郭秋菊</a:t>
            </a:r>
          </a:p>
        </p:txBody>
      </p:sp>
      <p:sp>
        <p:nvSpPr>
          <p:cNvPr id="6" name="文本占位符 5"/>
          <p:cNvSpPr>
            <a:spLocks noGrp="1"/>
          </p:cNvSpPr>
          <p:nvPr>
            <p:ph type="body" sz="quarter" idx="14"/>
          </p:nvPr>
        </p:nvSpPr>
        <p:spPr>
          <a:xfrm>
            <a:off x="4737552" y="5813495"/>
            <a:ext cx="2716895" cy="503237"/>
          </a:xfrm>
        </p:spPr>
        <p:txBody>
          <a:bodyPr/>
          <a:lstStyle/>
          <a:p>
            <a:r>
              <a:rPr lang="zh-CN" altLang="en-US" dirty="0"/>
              <a:t>北京大学物理学院</a:t>
            </a:r>
          </a:p>
        </p:txBody>
      </p:sp>
      <p:grpSp>
        <p:nvGrpSpPr>
          <p:cNvPr id="7" name="组合 6"/>
          <p:cNvGrpSpPr/>
          <p:nvPr/>
        </p:nvGrpSpPr>
        <p:grpSpPr>
          <a:xfrm>
            <a:off x="551384" y="476673"/>
            <a:ext cx="2808312" cy="794176"/>
            <a:chOff x="479376" y="479847"/>
            <a:chExt cx="4271963" cy="1208088"/>
          </a:xfrm>
        </p:grpSpPr>
        <p:sp>
          <p:nvSpPr>
            <p:cNvPr id="8" name="Freeform 5"/>
            <p:cNvSpPr>
              <a:spLocks/>
            </p:cNvSpPr>
            <p:nvPr userDrawn="1"/>
          </p:nvSpPr>
          <p:spPr bwMode="auto">
            <a:xfrm>
              <a:off x="833389" y="1516485"/>
              <a:ext cx="63500" cy="84138"/>
            </a:xfrm>
            <a:custGeom>
              <a:avLst/>
              <a:gdLst>
                <a:gd name="T0" fmla="*/ 11 w 17"/>
                <a:gd name="T1" fmla="*/ 22 h 22"/>
                <a:gd name="T2" fmla="*/ 11 w 17"/>
                <a:gd name="T3" fmla="*/ 22 h 22"/>
                <a:gd name="T4" fmla="*/ 6 w 17"/>
                <a:gd name="T5" fmla="*/ 20 h 22"/>
                <a:gd name="T6" fmla="*/ 0 w 17"/>
                <a:gd name="T7" fmla="*/ 17 h 22"/>
                <a:gd name="T8" fmla="*/ 0 w 17"/>
                <a:gd name="T9" fmla="*/ 17 h 22"/>
                <a:gd name="T10" fmla="*/ 0 w 17"/>
                <a:gd name="T11" fmla="*/ 16 h 22"/>
                <a:gd name="T12" fmla="*/ 0 w 17"/>
                <a:gd name="T13" fmla="*/ 16 h 22"/>
                <a:gd name="T14" fmla="*/ 2 w 17"/>
                <a:gd name="T15" fmla="*/ 17 h 22"/>
                <a:gd name="T16" fmla="*/ 3 w 17"/>
                <a:gd name="T17" fmla="*/ 17 h 22"/>
                <a:gd name="T18" fmla="*/ 4 w 17"/>
                <a:gd name="T19" fmla="*/ 17 h 22"/>
                <a:gd name="T20" fmla="*/ 7 w 17"/>
                <a:gd name="T21" fmla="*/ 12 h 22"/>
                <a:gd name="T22" fmla="*/ 8 w 17"/>
                <a:gd name="T23" fmla="*/ 8 h 22"/>
                <a:gd name="T24" fmla="*/ 10 w 17"/>
                <a:gd name="T25" fmla="*/ 4 h 22"/>
                <a:gd name="T26" fmla="*/ 11 w 17"/>
                <a:gd name="T27" fmla="*/ 3 h 22"/>
                <a:gd name="T28" fmla="*/ 11 w 17"/>
                <a:gd name="T29" fmla="*/ 2 h 22"/>
                <a:gd name="T30" fmla="*/ 10 w 17"/>
                <a:gd name="T31" fmla="*/ 2 h 22"/>
                <a:gd name="T32" fmla="*/ 6 w 17"/>
                <a:gd name="T33" fmla="*/ 2 h 22"/>
                <a:gd name="T34" fmla="*/ 6 w 17"/>
                <a:gd name="T35" fmla="*/ 2 h 22"/>
                <a:gd name="T36" fmla="*/ 6 w 17"/>
                <a:gd name="T37" fmla="*/ 0 h 22"/>
                <a:gd name="T38" fmla="*/ 6 w 17"/>
                <a:gd name="T39" fmla="*/ 0 h 22"/>
                <a:gd name="T40" fmla="*/ 16 w 17"/>
                <a:gd name="T41" fmla="*/ 1 h 22"/>
                <a:gd name="T42" fmla="*/ 17 w 17"/>
                <a:gd name="T43" fmla="*/ 1 h 22"/>
                <a:gd name="T44" fmla="*/ 15 w 17"/>
                <a:gd name="T45" fmla="*/ 4 h 22"/>
                <a:gd name="T46" fmla="*/ 14 w 17"/>
                <a:gd name="T47" fmla="*/ 7 h 22"/>
                <a:gd name="T48" fmla="*/ 11 w 17"/>
                <a:gd name="T49" fmla="*/ 13 h 22"/>
                <a:gd name="T50" fmla="*/ 8 w 17"/>
                <a:gd name="T51" fmla="*/ 19 h 22"/>
                <a:gd name="T52" fmla="*/ 9 w 17"/>
                <a:gd name="T53" fmla="*/ 20 h 22"/>
                <a:gd name="T54" fmla="*/ 11 w 17"/>
                <a:gd name="T55" fmla="*/ 21 h 22"/>
                <a:gd name="T56" fmla="*/ 11 w 17"/>
                <a:gd name="T57" fmla="*/ 21 h 22"/>
                <a:gd name="T58" fmla="*/ 11 w 17"/>
                <a:gd name="T5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 h="22">
                  <a:moveTo>
                    <a:pt x="11" y="22"/>
                  </a:moveTo>
                  <a:cubicBezTo>
                    <a:pt x="11" y="22"/>
                    <a:pt x="11" y="22"/>
                    <a:pt x="11" y="22"/>
                  </a:cubicBezTo>
                  <a:cubicBezTo>
                    <a:pt x="9" y="22"/>
                    <a:pt x="8" y="21"/>
                    <a:pt x="6" y="20"/>
                  </a:cubicBezTo>
                  <a:cubicBezTo>
                    <a:pt x="4" y="19"/>
                    <a:pt x="2" y="18"/>
                    <a:pt x="0" y="17"/>
                  </a:cubicBezTo>
                  <a:cubicBezTo>
                    <a:pt x="0" y="17"/>
                    <a:pt x="0" y="17"/>
                    <a:pt x="0" y="17"/>
                  </a:cubicBezTo>
                  <a:cubicBezTo>
                    <a:pt x="0" y="16"/>
                    <a:pt x="0" y="16"/>
                    <a:pt x="0" y="16"/>
                  </a:cubicBezTo>
                  <a:cubicBezTo>
                    <a:pt x="0" y="16"/>
                    <a:pt x="0" y="16"/>
                    <a:pt x="0" y="16"/>
                  </a:cubicBezTo>
                  <a:cubicBezTo>
                    <a:pt x="1" y="16"/>
                    <a:pt x="1" y="17"/>
                    <a:pt x="2" y="17"/>
                  </a:cubicBezTo>
                  <a:cubicBezTo>
                    <a:pt x="3" y="17"/>
                    <a:pt x="3" y="17"/>
                    <a:pt x="3" y="17"/>
                  </a:cubicBezTo>
                  <a:cubicBezTo>
                    <a:pt x="4" y="17"/>
                    <a:pt x="4" y="17"/>
                    <a:pt x="4" y="17"/>
                  </a:cubicBezTo>
                  <a:cubicBezTo>
                    <a:pt x="5" y="17"/>
                    <a:pt x="5" y="15"/>
                    <a:pt x="7" y="12"/>
                  </a:cubicBezTo>
                  <a:cubicBezTo>
                    <a:pt x="8" y="8"/>
                    <a:pt x="8" y="8"/>
                    <a:pt x="8" y="8"/>
                  </a:cubicBezTo>
                  <a:cubicBezTo>
                    <a:pt x="9" y="7"/>
                    <a:pt x="10" y="6"/>
                    <a:pt x="10" y="4"/>
                  </a:cubicBezTo>
                  <a:cubicBezTo>
                    <a:pt x="11" y="3"/>
                    <a:pt x="11" y="3"/>
                    <a:pt x="11" y="3"/>
                  </a:cubicBezTo>
                  <a:cubicBezTo>
                    <a:pt x="11" y="2"/>
                    <a:pt x="11" y="2"/>
                    <a:pt x="11" y="2"/>
                  </a:cubicBezTo>
                  <a:cubicBezTo>
                    <a:pt x="11" y="2"/>
                    <a:pt x="10" y="2"/>
                    <a:pt x="10" y="2"/>
                  </a:cubicBezTo>
                  <a:cubicBezTo>
                    <a:pt x="8" y="2"/>
                    <a:pt x="7" y="2"/>
                    <a:pt x="6" y="2"/>
                  </a:cubicBezTo>
                  <a:cubicBezTo>
                    <a:pt x="6" y="2"/>
                    <a:pt x="6" y="2"/>
                    <a:pt x="6" y="2"/>
                  </a:cubicBezTo>
                  <a:cubicBezTo>
                    <a:pt x="6" y="1"/>
                    <a:pt x="6" y="1"/>
                    <a:pt x="6" y="0"/>
                  </a:cubicBezTo>
                  <a:cubicBezTo>
                    <a:pt x="6" y="0"/>
                    <a:pt x="6" y="0"/>
                    <a:pt x="6" y="0"/>
                  </a:cubicBezTo>
                  <a:cubicBezTo>
                    <a:pt x="9" y="0"/>
                    <a:pt x="13" y="1"/>
                    <a:pt x="16" y="1"/>
                  </a:cubicBezTo>
                  <a:cubicBezTo>
                    <a:pt x="17" y="1"/>
                    <a:pt x="17" y="1"/>
                    <a:pt x="17" y="1"/>
                  </a:cubicBezTo>
                  <a:cubicBezTo>
                    <a:pt x="16" y="2"/>
                    <a:pt x="16" y="2"/>
                    <a:pt x="15" y="4"/>
                  </a:cubicBezTo>
                  <a:cubicBezTo>
                    <a:pt x="15" y="4"/>
                    <a:pt x="14" y="5"/>
                    <a:pt x="14" y="7"/>
                  </a:cubicBezTo>
                  <a:cubicBezTo>
                    <a:pt x="11" y="13"/>
                    <a:pt x="11" y="13"/>
                    <a:pt x="11" y="13"/>
                  </a:cubicBezTo>
                  <a:cubicBezTo>
                    <a:pt x="9" y="17"/>
                    <a:pt x="8" y="19"/>
                    <a:pt x="8" y="19"/>
                  </a:cubicBezTo>
                  <a:cubicBezTo>
                    <a:pt x="8" y="19"/>
                    <a:pt x="8" y="20"/>
                    <a:pt x="9" y="20"/>
                  </a:cubicBezTo>
                  <a:cubicBezTo>
                    <a:pt x="9" y="20"/>
                    <a:pt x="10" y="20"/>
                    <a:pt x="11" y="21"/>
                  </a:cubicBezTo>
                  <a:cubicBezTo>
                    <a:pt x="11" y="21"/>
                    <a:pt x="11" y="21"/>
                    <a:pt x="11" y="21"/>
                  </a:cubicBezTo>
                  <a:lnTo>
                    <a:pt x="11"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 name="Freeform 6"/>
            <p:cNvSpPr>
              <a:spLocks noEditPoints="1"/>
            </p:cNvSpPr>
            <p:nvPr userDrawn="1"/>
          </p:nvSpPr>
          <p:spPr bwMode="auto">
            <a:xfrm>
              <a:off x="976264" y="1554585"/>
              <a:ext cx="63500" cy="84138"/>
            </a:xfrm>
            <a:custGeom>
              <a:avLst/>
              <a:gdLst>
                <a:gd name="T0" fmla="*/ 16 w 17"/>
                <a:gd name="T1" fmla="*/ 16 h 22"/>
                <a:gd name="T2" fmla="*/ 15 w 17"/>
                <a:gd name="T3" fmla="*/ 19 h 22"/>
                <a:gd name="T4" fmla="*/ 10 w 17"/>
                <a:gd name="T5" fmla="*/ 22 h 22"/>
                <a:gd name="T6" fmla="*/ 7 w 17"/>
                <a:gd name="T7" fmla="*/ 22 h 22"/>
                <a:gd name="T8" fmla="*/ 1 w 17"/>
                <a:gd name="T9" fmla="*/ 18 h 22"/>
                <a:gd name="T10" fmla="*/ 1 w 17"/>
                <a:gd name="T11" fmla="*/ 15 h 22"/>
                <a:gd name="T12" fmla="*/ 3 w 17"/>
                <a:gd name="T13" fmla="*/ 11 h 22"/>
                <a:gd name="T14" fmla="*/ 5 w 17"/>
                <a:gd name="T15" fmla="*/ 10 h 22"/>
                <a:gd name="T16" fmla="*/ 3 w 17"/>
                <a:gd name="T17" fmla="*/ 5 h 22"/>
                <a:gd name="T18" fmla="*/ 7 w 17"/>
                <a:gd name="T19" fmla="*/ 0 h 22"/>
                <a:gd name="T20" fmla="*/ 11 w 17"/>
                <a:gd name="T21" fmla="*/ 0 h 22"/>
                <a:gd name="T22" fmla="*/ 15 w 17"/>
                <a:gd name="T23" fmla="*/ 2 h 22"/>
                <a:gd name="T24" fmla="*/ 17 w 17"/>
                <a:gd name="T25" fmla="*/ 5 h 22"/>
                <a:gd name="T26" fmla="*/ 13 w 17"/>
                <a:gd name="T27" fmla="*/ 9 h 22"/>
                <a:gd name="T28" fmla="*/ 16 w 17"/>
                <a:gd name="T29" fmla="*/ 12 h 22"/>
                <a:gd name="T30" fmla="*/ 16 w 17"/>
                <a:gd name="T31" fmla="*/ 16 h 22"/>
                <a:gd name="T32" fmla="*/ 12 w 17"/>
                <a:gd name="T33" fmla="*/ 17 h 22"/>
                <a:gd name="T34" fmla="*/ 10 w 17"/>
                <a:gd name="T35" fmla="*/ 13 h 22"/>
                <a:gd name="T36" fmla="*/ 7 w 17"/>
                <a:gd name="T37" fmla="*/ 11 h 22"/>
                <a:gd name="T38" fmla="*/ 7 w 17"/>
                <a:gd name="T39" fmla="*/ 11 h 22"/>
                <a:gd name="T40" fmla="*/ 4 w 17"/>
                <a:gd name="T41" fmla="*/ 15 h 22"/>
                <a:gd name="T42" fmla="*/ 4 w 17"/>
                <a:gd name="T43" fmla="*/ 18 h 22"/>
                <a:gd name="T44" fmla="*/ 8 w 17"/>
                <a:gd name="T45" fmla="*/ 20 h 22"/>
                <a:gd name="T46" fmla="*/ 11 w 17"/>
                <a:gd name="T47" fmla="*/ 20 h 22"/>
                <a:gd name="T48" fmla="*/ 12 w 17"/>
                <a:gd name="T49" fmla="*/ 17 h 22"/>
                <a:gd name="T50" fmla="*/ 14 w 17"/>
                <a:gd name="T51" fmla="*/ 5 h 22"/>
                <a:gd name="T52" fmla="*/ 13 w 17"/>
                <a:gd name="T53" fmla="*/ 3 h 22"/>
                <a:gd name="T54" fmla="*/ 10 w 17"/>
                <a:gd name="T55" fmla="*/ 1 h 22"/>
                <a:gd name="T56" fmla="*/ 8 w 17"/>
                <a:gd name="T57" fmla="*/ 2 h 22"/>
                <a:gd name="T58" fmla="*/ 6 w 17"/>
                <a:gd name="T59" fmla="*/ 4 h 22"/>
                <a:gd name="T60" fmla="*/ 7 w 17"/>
                <a:gd name="T61" fmla="*/ 6 h 22"/>
                <a:gd name="T62" fmla="*/ 9 w 17"/>
                <a:gd name="T63" fmla="*/ 7 h 22"/>
                <a:gd name="T64" fmla="*/ 10 w 17"/>
                <a:gd name="T65" fmla="*/ 8 h 22"/>
                <a:gd name="T66" fmla="*/ 11 w 17"/>
                <a:gd name="T67" fmla="*/ 9 h 22"/>
                <a:gd name="T68" fmla="*/ 14 w 17"/>
                <a:gd name="T69"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 h="22">
                  <a:moveTo>
                    <a:pt x="16" y="16"/>
                  </a:moveTo>
                  <a:cubicBezTo>
                    <a:pt x="16" y="17"/>
                    <a:pt x="16" y="18"/>
                    <a:pt x="15" y="19"/>
                  </a:cubicBezTo>
                  <a:cubicBezTo>
                    <a:pt x="14" y="20"/>
                    <a:pt x="12" y="22"/>
                    <a:pt x="10" y="22"/>
                  </a:cubicBezTo>
                  <a:cubicBezTo>
                    <a:pt x="9" y="22"/>
                    <a:pt x="8" y="22"/>
                    <a:pt x="7" y="22"/>
                  </a:cubicBezTo>
                  <a:cubicBezTo>
                    <a:pt x="4" y="22"/>
                    <a:pt x="2" y="20"/>
                    <a:pt x="1" y="18"/>
                  </a:cubicBezTo>
                  <a:cubicBezTo>
                    <a:pt x="1" y="18"/>
                    <a:pt x="0" y="16"/>
                    <a:pt x="1" y="15"/>
                  </a:cubicBezTo>
                  <a:cubicBezTo>
                    <a:pt x="1" y="14"/>
                    <a:pt x="2" y="12"/>
                    <a:pt x="3" y="11"/>
                  </a:cubicBezTo>
                  <a:cubicBezTo>
                    <a:pt x="3" y="11"/>
                    <a:pt x="4" y="11"/>
                    <a:pt x="5" y="10"/>
                  </a:cubicBezTo>
                  <a:cubicBezTo>
                    <a:pt x="3" y="9"/>
                    <a:pt x="2" y="7"/>
                    <a:pt x="3" y="5"/>
                  </a:cubicBezTo>
                  <a:cubicBezTo>
                    <a:pt x="3" y="2"/>
                    <a:pt x="4" y="1"/>
                    <a:pt x="7" y="0"/>
                  </a:cubicBezTo>
                  <a:cubicBezTo>
                    <a:pt x="8" y="0"/>
                    <a:pt x="9" y="0"/>
                    <a:pt x="11" y="0"/>
                  </a:cubicBezTo>
                  <a:cubicBezTo>
                    <a:pt x="13" y="0"/>
                    <a:pt x="14" y="1"/>
                    <a:pt x="15" y="2"/>
                  </a:cubicBezTo>
                  <a:cubicBezTo>
                    <a:pt x="16" y="3"/>
                    <a:pt x="17" y="4"/>
                    <a:pt x="17" y="5"/>
                  </a:cubicBezTo>
                  <a:cubicBezTo>
                    <a:pt x="16" y="7"/>
                    <a:pt x="15" y="9"/>
                    <a:pt x="13" y="9"/>
                  </a:cubicBezTo>
                  <a:cubicBezTo>
                    <a:pt x="14" y="10"/>
                    <a:pt x="15" y="11"/>
                    <a:pt x="16" y="12"/>
                  </a:cubicBezTo>
                  <a:cubicBezTo>
                    <a:pt x="16" y="13"/>
                    <a:pt x="16" y="14"/>
                    <a:pt x="16" y="16"/>
                  </a:cubicBezTo>
                  <a:close/>
                  <a:moveTo>
                    <a:pt x="12" y="17"/>
                  </a:moveTo>
                  <a:cubicBezTo>
                    <a:pt x="12" y="15"/>
                    <a:pt x="12" y="14"/>
                    <a:pt x="10" y="13"/>
                  </a:cubicBezTo>
                  <a:cubicBezTo>
                    <a:pt x="9" y="13"/>
                    <a:pt x="8" y="12"/>
                    <a:pt x="7" y="11"/>
                  </a:cubicBezTo>
                  <a:cubicBezTo>
                    <a:pt x="7" y="11"/>
                    <a:pt x="7" y="11"/>
                    <a:pt x="7" y="11"/>
                  </a:cubicBezTo>
                  <a:cubicBezTo>
                    <a:pt x="5" y="12"/>
                    <a:pt x="4" y="13"/>
                    <a:pt x="4" y="15"/>
                  </a:cubicBezTo>
                  <a:cubicBezTo>
                    <a:pt x="4" y="16"/>
                    <a:pt x="4" y="17"/>
                    <a:pt x="4" y="18"/>
                  </a:cubicBezTo>
                  <a:cubicBezTo>
                    <a:pt x="5" y="19"/>
                    <a:pt x="6" y="20"/>
                    <a:pt x="8" y="20"/>
                  </a:cubicBezTo>
                  <a:cubicBezTo>
                    <a:pt x="9" y="20"/>
                    <a:pt x="10" y="20"/>
                    <a:pt x="11" y="20"/>
                  </a:cubicBezTo>
                  <a:cubicBezTo>
                    <a:pt x="12" y="19"/>
                    <a:pt x="12" y="18"/>
                    <a:pt x="12" y="17"/>
                  </a:cubicBezTo>
                  <a:close/>
                  <a:moveTo>
                    <a:pt x="14" y="5"/>
                  </a:moveTo>
                  <a:cubicBezTo>
                    <a:pt x="14" y="4"/>
                    <a:pt x="13" y="3"/>
                    <a:pt x="13" y="3"/>
                  </a:cubicBezTo>
                  <a:cubicBezTo>
                    <a:pt x="12" y="2"/>
                    <a:pt x="11" y="2"/>
                    <a:pt x="10" y="1"/>
                  </a:cubicBezTo>
                  <a:cubicBezTo>
                    <a:pt x="9" y="1"/>
                    <a:pt x="8" y="1"/>
                    <a:pt x="8" y="2"/>
                  </a:cubicBezTo>
                  <a:cubicBezTo>
                    <a:pt x="7" y="2"/>
                    <a:pt x="7" y="3"/>
                    <a:pt x="6" y="4"/>
                  </a:cubicBezTo>
                  <a:cubicBezTo>
                    <a:pt x="6" y="5"/>
                    <a:pt x="7" y="5"/>
                    <a:pt x="7" y="6"/>
                  </a:cubicBezTo>
                  <a:cubicBezTo>
                    <a:pt x="8" y="7"/>
                    <a:pt x="8" y="7"/>
                    <a:pt x="9" y="7"/>
                  </a:cubicBezTo>
                  <a:cubicBezTo>
                    <a:pt x="9" y="8"/>
                    <a:pt x="10" y="8"/>
                    <a:pt x="10" y="8"/>
                  </a:cubicBezTo>
                  <a:cubicBezTo>
                    <a:pt x="11" y="9"/>
                    <a:pt x="11" y="9"/>
                    <a:pt x="11" y="9"/>
                  </a:cubicBezTo>
                  <a:cubicBezTo>
                    <a:pt x="12" y="8"/>
                    <a:pt x="13" y="7"/>
                    <a:pt x="14" y="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7"/>
            <p:cNvSpPr>
              <a:spLocks noEditPoints="1"/>
            </p:cNvSpPr>
            <p:nvPr userDrawn="1"/>
          </p:nvSpPr>
          <p:spPr bwMode="auto">
            <a:xfrm>
              <a:off x="1114376" y="1551410"/>
              <a:ext cx="65088" cy="90488"/>
            </a:xfrm>
            <a:custGeom>
              <a:avLst/>
              <a:gdLst>
                <a:gd name="T0" fmla="*/ 16 w 17"/>
                <a:gd name="T1" fmla="*/ 9 h 24"/>
                <a:gd name="T2" fmla="*/ 16 w 17"/>
                <a:gd name="T3" fmla="*/ 16 h 24"/>
                <a:gd name="T4" fmla="*/ 12 w 17"/>
                <a:gd name="T5" fmla="*/ 21 h 24"/>
                <a:gd name="T6" fmla="*/ 5 w 17"/>
                <a:gd name="T7" fmla="*/ 24 h 24"/>
                <a:gd name="T8" fmla="*/ 4 w 17"/>
                <a:gd name="T9" fmla="*/ 23 h 24"/>
                <a:gd name="T10" fmla="*/ 4 w 17"/>
                <a:gd name="T11" fmla="*/ 22 h 24"/>
                <a:gd name="T12" fmla="*/ 6 w 17"/>
                <a:gd name="T13" fmla="*/ 22 h 24"/>
                <a:gd name="T14" fmla="*/ 10 w 17"/>
                <a:gd name="T15" fmla="*/ 20 h 24"/>
                <a:gd name="T16" fmla="*/ 11 w 17"/>
                <a:gd name="T17" fmla="*/ 17 h 24"/>
                <a:gd name="T18" fmla="*/ 12 w 17"/>
                <a:gd name="T19" fmla="*/ 12 h 24"/>
                <a:gd name="T20" fmla="*/ 9 w 17"/>
                <a:gd name="T21" fmla="*/ 14 h 24"/>
                <a:gd name="T22" fmla="*/ 7 w 17"/>
                <a:gd name="T23" fmla="*/ 15 h 24"/>
                <a:gd name="T24" fmla="*/ 3 w 17"/>
                <a:gd name="T25" fmla="*/ 14 h 24"/>
                <a:gd name="T26" fmla="*/ 1 w 17"/>
                <a:gd name="T27" fmla="*/ 10 h 24"/>
                <a:gd name="T28" fmla="*/ 3 w 17"/>
                <a:gd name="T29" fmla="*/ 2 h 24"/>
                <a:gd name="T30" fmla="*/ 7 w 17"/>
                <a:gd name="T31" fmla="*/ 1 h 24"/>
                <a:gd name="T32" fmla="*/ 15 w 17"/>
                <a:gd name="T33" fmla="*/ 4 h 24"/>
                <a:gd name="T34" fmla="*/ 16 w 17"/>
                <a:gd name="T35" fmla="*/ 9 h 24"/>
                <a:gd name="T36" fmla="*/ 12 w 17"/>
                <a:gd name="T37" fmla="*/ 8 h 24"/>
                <a:gd name="T38" fmla="*/ 10 w 17"/>
                <a:gd name="T39" fmla="*/ 3 h 24"/>
                <a:gd name="T40" fmla="*/ 7 w 17"/>
                <a:gd name="T41" fmla="*/ 2 h 24"/>
                <a:gd name="T42" fmla="*/ 5 w 17"/>
                <a:gd name="T43" fmla="*/ 5 h 24"/>
                <a:gd name="T44" fmla="*/ 5 w 17"/>
                <a:gd name="T45" fmla="*/ 7 h 24"/>
                <a:gd name="T46" fmla="*/ 6 w 17"/>
                <a:gd name="T47" fmla="*/ 11 h 24"/>
                <a:gd name="T48" fmla="*/ 9 w 17"/>
                <a:gd name="T49" fmla="*/ 12 h 24"/>
                <a:gd name="T50" fmla="*/ 12 w 17"/>
                <a:gd name="T51" fmla="*/ 10 h 24"/>
                <a:gd name="T52" fmla="*/ 12 w 17"/>
                <a:gd name="T53"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4">
                  <a:moveTo>
                    <a:pt x="16" y="9"/>
                  </a:moveTo>
                  <a:cubicBezTo>
                    <a:pt x="17" y="11"/>
                    <a:pt x="16" y="14"/>
                    <a:pt x="16" y="16"/>
                  </a:cubicBezTo>
                  <a:cubicBezTo>
                    <a:pt x="15" y="18"/>
                    <a:pt x="13" y="20"/>
                    <a:pt x="12" y="21"/>
                  </a:cubicBezTo>
                  <a:cubicBezTo>
                    <a:pt x="10" y="22"/>
                    <a:pt x="8" y="23"/>
                    <a:pt x="5" y="24"/>
                  </a:cubicBezTo>
                  <a:cubicBezTo>
                    <a:pt x="4" y="23"/>
                    <a:pt x="4" y="23"/>
                    <a:pt x="4" y="23"/>
                  </a:cubicBezTo>
                  <a:cubicBezTo>
                    <a:pt x="4" y="22"/>
                    <a:pt x="4" y="22"/>
                    <a:pt x="4" y="22"/>
                  </a:cubicBezTo>
                  <a:cubicBezTo>
                    <a:pt x="5" y="22"/>
                    <a:pt x="5" y="22"/>
                    <a:pt x="6" y="22"/>
                  </a:cubicBezTo>
                  <a:cubicBezTo>
                    <a:pt x="7" y="22"/>
                    <a:pt x="9" y="21"/>
                    <a:pt x="10" y="20"/>
                  </a:cubicBezTo>
                  <a:cubicBezTo>
                    <a:pt x="10" y="19"/>
                    <a:pt x="11" y="18"/>
                    <a:pt x="11" y="17"/>
                  </a:cubicBezTo>
                  <a:cubicBezTo>
                    <a:pt x="12" y="16"/>
                    <a:pt x="12" y="14"/>
                    <a:pt x="12" y="12"/>
                  </a:cubicBezTo>
                  <a:cubicBezTo>
                    <a:pt x="10" y="13"/>
                    <a:pt x="10" y="14"/>
                    <a:pt x="9" y="14"/>
                  </a:cubicBezTo>
                  <a:cubicBezTo>
                    <a:pt x="9" y="15"/>
                    <a:pt x="8" y="15"/>
                    <a:pt x="7" y="15"/>
                  </a:cubicBezTo>
                  <a:cubicBezTo>
                    <a:pt x="5" y="15"/>
                    <a:pt x="4" y="15"/>
                    <a:pt x="3" y="14"/>
                  </a:cubicBezTo>
                  <a:cubicBezTo>
                    <a:pt x="2" y="13"/>
                    <a:pt x="1" y="12"/>
                    <a:pt x="1" y="10"/>
                  </a:cubicBezTo>
                  <a:cubicBezTo>
                    <a:pt x="0" y="7"/>
                    <a:pt x="1" y="4"/>
                    <a:pt x="3" y="2"/>
                  </a:cubicBezTo>
                  <a:cubicBezTo>
                    <a:pt x="4" y="1"/>
                    <a:pt x="6" y="1"/>
                    <a:pt x="7" y="1"/>
                  </a:cubicBezTo>
                  <a:cubicBezTo>
                    <a:pt x="11" y="0"/>
                    <a:pt x="13" y="1"/>
                    <a:pt x="15" y="4"/>
                  </a:cubicBezTo>
                  <a:cubicBezTo>
                    <a:pt x="16" y="5"/>
                    <a:pt x="16" y="7"/>
                    <a:pt x="16" y="9"/>
                  </a:cubicBezTo>
                  <a:close/>
                  <a:moveTo>
                    <a:pt x="12" y="8"/>
                  </a:moveTo>
                  <a:cubicBezTo>
                    <a:pt x="11" y="6"/>
                    <a:pt x="11" y="4"/>
                    <a:pt x="10" y="3"/>
                  </a:cubicBezTo>
                  <a:cubicBezTo>
                    <a:pt x="9" y="3"/>
                    <a:pt x="8" y="2"/>
                    <a:pt x="7" y="2"/>
                  </a:cubicBezTo>
                  <a:cubicBezTo>
                    <a:pt x="6" y="3"/>
                    <a:pt x="5" y="3"/>
                    <a:pt x="5" y="5"/>
                  </a:cubicBezTo>
                  <a:cubicBezTo>
                    <a:pt x="5" y="5"/>
                    <a:pt x="5" y="6"/>
                    <a:pt x="5" y="7"/>
                  </a:cubicBezTo>
                  <a:cubicBezTo>
                    <a:pt x="5" y="9"/>
                    <a:pt x="6" y="10"/>
                    <a:pt x="6" y="11"/>
                  </a:cubicBezTo>
                  <a:cubicBezTo>
                    <a:pt x="7" y="12"/>
                    <a:pt x="8" y="12"/>
                    <a:pt x="9" y="12"/>
                  </a:cubicBezTo>
                  <a:cubicBezTo>
                    <a:pt x="10" y="12"/>
                    <a:pt x="11" y="11"/>
                    <a:pt x="12" y="10"/>
                  </a:cubicBezTo>
                  <a:cubicBezTo>
                    <a:pt x="12" y="9"/>
                    <a:pt x="12" y="9"/>
                    <a:pt x="12"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8"/>
            <p:cNvSpPr>
              <a:spLocks noEditPoints="1"/>
            </p:cNvSpPr>
            <p:nvPr userDrawn="1"/>
          </p:nvSpPr>
          <p:spPr bwMode="auto">
            <a:xfrm>
              <a:off x="1246139" y="1513310"/>
              <a:ext cx="71438" cy="87313"/>
            </a:xfrm>
            <a:custGeom>
              <a:avLst/>
              <a:gdLst>
                <a:gd name="T0" fmla="*/ 18 w 19"/>
                <a:gd name="T1" fmla="*/ 12 h 23"/>
                <a:gd name="T2" fmla="*/ 19 w 19"/>
                <a:gd name="T3" fmla="*/ 15 h 23"/>
                <a:gd name="T4" fmla="*/ 16 w 19"/>
                <a:gd name="T5" fmla="*/ 21 h 23"/>
                <a:gd name="T6" fmla="*/ 14 w 19"/>
                <a:gd name="T7" fmla="*/ 22 h 23"/>
                <a:gd name="T8" fmla="*/ 7 w 19"/>
                <a:gd name="T9" fmla="*/ 22 h 23"/>
                <a:gd name="T10" fmla="*/ 5 w 19"/>
                <a:gd name="T11" fmla="*/ 20 h 23"/>
                <a:gd name="T12" fmla="*/ 5 w 19"/>
                <a:gd name="T13" fmla="*/ 15 h 23"/>
                <a:gd name="T14" fmla="*/ 6 w 19"/>
                <a:gd name="T15" fmla="*/ 13 h 23"/>
                <a:gd name="T16" fmla="*/ 1 w 19"/>
                <a:gd name="T17" fmla="*/ 10 h 23"/>
                <a:gd name="T18" fmla="*/ 2 w 19"/>
                <a:gd name="T19" fmla="*/ 3 h 23"/>
                <a:gd name="T20" fmla="*/ 6 w 19"/>
                <a:gd name="T21" fmla="*/ 1 h 23"/>
                <a:gd name="T22" fmla="*/ 10 w 19"/>
                <a:gd name="T23" fmla="*/ 1 h 23"/>
                <a:gd name="T24" fmla="*/ 13 w 19"/>
                <a:gd name="T25" fmla="*/ 3 h 23"/>
                <a:gd name="T26" fmla="*/ 12 w 19"/>
                <a:gd name="T27" fmla="*/ 9 h 23"/>
                <a:gd name="T28" fmla="*/ 16 w 19"/>
                <a:gd name="T29" fmla="*/ 9 h 23"/>
                <a:gd name="T30" fmla="*/ 18 w 19"/>
                <a:gd name="T31" fmla="*/ 12 h 23"/>
                <a:gd name="T32" fmla="*/ 11 w 19"/>
                <a:gd name="T33" fmla="*/ 5 h 23"/>
                <a:gd name="T34" fmla="*/ 9 w 19"/>
                <a:gd name="T35" fmla="*/ 3 h 23"/>
                <a:gd name="T36" fmla="*/ 6 w 19"/>
                <a:gd name="T37" fmla="*/ 3 h 23"/>
                <a:gd name="T38" fmla="*/ 4 w 19"/>
                <a:gd name="T39" fmla="*/ 5 h 23"/>
                <a:gd name="T40" fmla="*/ 4 w 19"/>
                <a:gd name="T41" fmla="*/ 7 h 23"/>
                <a:gd name="T42" fmla="*/ 6 w 19"/>
                <a:gd name="T43" fmla="*/ 9 h 23"/>
                <a:gd name="T44" fmla="*/ 8 w 19"/>
                <a:gd name="T45" fmla="*/ 9 h 23"/>
                <a:gd name="T46" fmla="*/ 9 w 19"/>
                <a:gd name="T47" fmla="*/ 9 h 23"/>
                <a:gd name="T48" fmla="*/ 10 w 19"/>
                <a:gd name="T49" fmla="*/ 9 h 23"/>
                <a:gd name="T50" fmla="*/ 11 w 19"/>
                <a:gd name="T51" fmla="*/ 5 h 23"/>
                <a:gd name="T52" fmla="*/ 16 w 19"/>
                <a:gd name="T53" fmla="*/ 15 h 23"/>
                <a:gd name="T54" fmla="*/ 12 w 19"/>
                <a:gd name="T55" fmla="*/ 13 h 23"/>
                <a:gd name="T56" fmla="*/ 9 w 19"/>
                <a:gd name="T57" fmla="*/ 13 h 23"/>
                <a:gd name="T58" fmla="*/ 8 w 19"/>
                <a:gd name="T59" fmla="*/ 13 h 23"/>
                <a:gd name="T60" fmla="*/ 8 w 19"/>
                <a:gd name="T61" fmla="*/ 18 h 23"/>
                <a:gd name="T62" fmla="*/ 9 w 19"/>
                <a:gd name="T63" fmla="*/ 20 h 23"/>
                <a:gd name="T64" fmla="*/ 13 w 19"/>
                <a:gd name="T65" fmla="*/ 20 h 23"/>
                <a:gd name="T66" fmla="*/ 16 w 19"/>
                <a:gd name="T67" fmla="*/ 18 h 23"/>
                <a:gd name="T68" fmla="*/ 16 w 19"/>
                <a:gd name="T6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23">
                  <a:moveTo>
                    <a:pt x="18" y="12"/>
                  </a:moveTo>
                  <a:cubicBezTo>
                    <a:pt x="19" y="13"/>
                    <a:pt x="19" y="14"/>
                    <a:pt x="19" y="15"/>
                  </a:cubicBezTo>
                  <a:cubicBezTo>
                    <a:pt x="19" y="17"/>
                    <a:pt x="18" y="19"/>
                    <a:pt x="16" y="21"/>
                  </a:cubicBezTo>
                  <a:cubicBezTo>
                    <a:pt x="16" y="21"/>
                    <a:pt x="15" y="22"/>
                    <a:pt x="14" y="22"/>
                  </a:cubicBezTo>
                  <a:cubicBezTo>
                    <a:pt x="11" y="23"/>
                    <a:pt x="9" y="23"/>
                    <a:pt x="7" y="22"/>
                  </a:cubicBezTo>
                  <a:cubicBezTo>
                    <a:pt x="6" y="22"/>
                    <a:pt x="5" y="21"/>
                    <a:pt x="5" y="20"/>
                  </a:cubicBezTo>
                  <a:cubicBezTo>
                    <a:pt x="4" y="18"/>
                    <a:pt x="4" y="17"/>
                    <a:pt x="5" y="15"/>
                  </a:cubicBezTo>
                  <a:cubicBezTo>
                    <a:pt x="5" y="15"/>
                    <a:pt x="6" y="14"/>
                    <a:pt x="6" y="13"/>
                  </a:cubicBezTo>
                  <a:cubicBezTo>
                    <a:pt x="4" y="13"/>
                    <a:pt x="2" y="12"/>
                    <a:pt x="1" y="10"/>
                  </a:cubicBezTo>
                  <a:cubicBezTo>
                    <a:pt x="0" y="8"/>
                    <a:pt x="1" y="6"/>
                    <a:pt x="2" y="3"/>
                  </a:cubicBezTo>
                  <a:cubicBezTo>
                    <a:pt x="3" y="3"/>
                    <a:pt x="4" y="2"/>
                    <a:pt x="6" y="1"/>
                  </a:cubicBezTo>
                  <a:cubicBezTo>
                    <a:pt x="7" y="0"/>
                    <a:pt x="9" y="0"/>
                    <a:pt x="10" y="1"/>
                  </a:cubicBezTo>
                  <a:cubicBezTo>
                    <a:pt x="12" y="1"/>
                    <a:pt x="13" y="2"/>
                    <a:pt x="13" y="3"/>
                  </a:cubicBezTo>
                  <a:cubicBezTo>
                    <a:pt x="14" y="5"/>
                    <a:pt x="14" y="7"/>
                    <a:pt x="12" y="9"/>
                  </a:cubicBezTo>
                  <a:cubicBezTo>
                    <a:pt x="14" y="9"/>
                    <a:pt x="15" y="9"/>
                    <a:pt x="16" y="9"/>
                  </a:cubicBezTo>
                  <a:cubicBezTo>
                    <a:pt x="17" y="10"/>
                    <a:pt x="18" y="11"/>
                    <a:pt x="18" y="12"/>
                  </a:cubicBezTo>
                  <a:close/>
                  <a:moveTo>
                    <a:pt x="11" y="5"/>
                  </a:moveTo>
                  <a:cubicBezTo>
                    <a:pt x="10" y="4"/>
                    <a:pt x="10" y="3"/>
                    <a:pt x="9" y="3"/>
                  </a:cubicBezTo>
                  <a:cubicBezTo>
                    <a:pt x="8" y="3"/>
                    <a:pt x="7" y="3"/>
                    <a:pt x="6" y="3"/>
                  </a:cubicBezTo>
                  <a:cubicBezTo>
                    <a:pt x="5" y="4"/>
                    <a:pt x="4" y="4"/>
                    <a:pt x="4" y="5"/>
                  </a:cubicBezTo>
                  <a:cubicBezTo>
                    <a:pt x="4" y="6"/>
                    <a:pt x="4" y="6"/>
                    <a:pt x="4" y="7"/>
                  </a:cubicBezTo>
                  <a:cubicBezTo>
                    <a:pt x="4" y="8"/>
                    <a:pt x="5" y="8"/>
                    <a:pt x="6" y="9"/>
                  </a:cubicBezTo>
                  <a:cubicBezTo>
                    <a:pt x="6" y="9"/>
                    <a:pt x="7" y="9"/>
                    <a:pt x="8" y="9"/>
                  </a:cubicBezTo>
                  <a:cubicBezTo>
                    <a:pt x="8" y="9"/>
                    <a:pt x="9" y="9"/>
                    <a:pt x="9" y="9"/>
                  </a:cubicBezTo>
                  <a:cubicBezTo>
                    <a:pt x="10" y="9"/>
                    <a:pt x="10" y="9"/>
                    <a:pt x="10" y="9"/>
                  </a:cubicBezTo>
                  <a:cubicBezTo>
                    <a:pt x="11" y="8"/>
                    <a:pt x="11" y="6"/>
                    <a:pt x="11" y="5"/>
                  </a:cubicBezTo>
                  <a:close/>
                  <a:moveTo>
                    <a:pt x="16" y="15"/>
                  </a:moveTo>
                  <a:cubicBezTo>
                    <a:pt x="15" y="14"/>
                    <a:pt x="14" y="13"/>
                    <a:pt x="12" y="13"/>
                  </a:cubicBezTo>
                  <a:cubicBezTo>
                    <a:pt x="11" y="13"/>
                    <a:pt x="10" y="13"/>
                    <a:pt x="9" y="13"/>
                  </a:cubicBezTo>
                  <a:cubicBezTo>
                    <a:pt x="8" y="13"/>
                    <a:pt x="8" y="13"/>
                    <a:pt x="8" y="13"/>
                  </a:cubicBezTo>
                  <a:cubicBezTo>
                    <a:pt x="7" y="15"/>
                    <a:pt x="7" y="16"/>
                    <a:pt x="8" y="18"/>
                  </a:cubicBezTo>
                  <a:cubicBezTo>
                    <a:pt x="8" y="19"/>
                    <a:pt x="8" y="20"/>
                    <a:pt x="9" y="20"/>
                  </a:cubicBezTo>
                  <a:cubicBezTo>
                    <a:pt x="10" y="21"/>
                    <a:pt x="12" y="21"/>
                    <a:pt x="13" y="20"/>
                  </a:cubicBezTo>
                  <a:cubicBezTo>
                    <a:pt x="15" y="20"/>
                    <a:pt x="15" y="19"/>
                    <a:pt x="16" y="18"/>
                  </a:cubicBezTo>
                  <a:cubicBezTo>
                    <a:pt x="16" y="17"/>
                    <a:pt x="16" y="16"/>
                    <a:pt x="16"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9"/>
            <p:cNvSpPr>
              <a:spLocks noEditPoints="1"/>
            </p:cNvSpPr>
            <p:nvPr userDrawn="1"/>
          </p:nvSpPr>
          <p:spPr bwMode="auto">
            <a:xfrm>
              <a:off x="479376" y="479847"/>
              <a:ext cx="1200150" cy="1208088"/>
            </a:xfrm>
            <a:custGeom>
              <a:avLst/>
              <a:gdLst>
                <a:gd name="T0" fmla="*/ 97 w 319"/>
                <a:gd name="T1" fmla="*/ 13 h 319"/>
                <a:gd name="T2" fmla="*/ 46 w 319"/>
                <a:gd name="T3" fmla="*/ 47 h 319"/>
                <a:gd name="T4" fmla="*/ 12 w 319"/>
                <a:gd name="T5" fmla="*/ 98 h 319"/>
                <a:gd name="T6" fmla="*/ 0 w 319"/>
                <a:gd name="T7" fmla="*/ 160 h 319"/>
                <a:gd name="T8" fmla="*/ 12 w 319"/>
                <a:gd name="T9" fmla="*/ 222 h 319"/>
                <a:gd name="T10" fmla="*/ 46 w 319"/>
                <a:gd name="T11" fmla="*/ 273 h 319"/>
                <a:gd name="T12" fmla="*/ 97 w 319"/>
                <a:gd name="T13" fmla="*/ 307 h 319"/>
                <a:gd name="T14" fmla="*/ 159 w 319"/>
                <a:gd name="T15" fmla="*/ 319 h 319"/>
                <a:gd name="T16" fmla="*/ 221 w 319"/>
                <a:gd name="T17" fmla="*/ 307 h 319"/>
                <a:gd name="T18" fmla="*/ 272 w 319"/>
                <a:gd name="T19" fmla="*/ 273 h 319"/>
                <a:gd name="T20" fmla="*/ 306 w 319"/>
                <a:gd name="T21" fmla="*/ 222 h 319"/>
                <a:gd name="T22" fmla="*/ 319 w 319"/>
                <a:gd name="T23" fmla="*/ 160 h 319"/>
                <a:gd name="T24" fmla="*/ 306 w 319"/>
                <a:gd name="T25" fmla="*/ 98 h 319"/>
                <a:gd name="T26" fmla="*/ 272 w 319"/>
                <a:gd name="T27" fmla="*/ 47 h 319"/>
                <a:gd name="T28" fmla="*/ 221 w 319"/>
                <a:gd name="T29" fmla="*/ 13 h 319"/>
                <a:gd name="T30" fmla="*/ 159 w 319"/>
                <a:gd name="T31" fmla="*/ 0 h 319"/>
                <a:gd name="T32" fmla="*/ 97 w 319"/>
                <a:gd name="T33" fmla="*/ 13 h 319"/>
                <a:gd name="T34" fmla="*/ 99 w 319"/>
                <a:gd name="T35" fmla="*/ 302 h 319"/>
                <a:gd name="T36" fmla="*/ 50 w 319"/>
                <a:gd name="T37" fmla="*/ 269 h 319"/>
                <a:gd name="T38" fmla="*/ 17 w 319"/>
                <a:gd name="T39" fmla="*/ 220 h 319"/>
                <a:gd name="T40" fmla="*/ 5 w 319"/>
                <a:gd name="T41" fmla="*/ 160 h 319"/>
                <a:gd name="T42" fmla="*/ 17 w 319"/>
                <a:gd name="T43" fmla="*/ 100 h 319"/>
                <a:gd name="T44" fmla="*/ 50 w 319"/>
                <a:gd name="T45" fmla="*/ 51 h 319"/>
                <a:gd name="T46" fmla="*/ 99 w 319"/>
                <a:gd name="T47" fmla="*/ 18 h 319"/>
                <a:gd name="T48" fmla="*/ 159 w 319"/>
                <a:gd name="T49" fmla="*/ 6 h 319"/>
                <a:gd name="T50" fmla="*/ 219 w 319"/>
                <a:gd name="T51" fmla="*/ 18 h 319"/>
                <a:gd name="T52" fmla="*/ 268 w 319"/>
                <a:gd name="T53" fmla="*/ 51 h 319"/>
                <a:gd name="T54" fmla="*/ 301 w 319"/>
                <a:gd name="T55" fmla="*/ 100 h 319"/>
                <a:gd name="T56" fmla="*/ 314 w 319"/>
                <a:gd name="T57" fmla="*/ 160 h 319"/>
                <a:gd name="T58" fmla="*/ 301 w 319"/>
                <a:gd name="T59" fmla="*/ 220 h 319"/>
                <a:gd name="T60" fmla="*/ 268 w 319"/>
                <a:gd name="T61" fmla="*/ 269 h 319"/>
                <a:gd name="T62" fmla="*/ 219 w 319"/>
                <a:gd name="T63" fmla="*/ 302 h 319"/>
                <a:gd name="T64" fmla="*/ 159 w 319"/>
                <a:gd name="T65" fmla="*/ 314 h 319"/>
                <a:gd name="T66" fmla="*/ 99 w 319"/>
                <a:gd name="T67" fmla="*/ 302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319">
                  <a:moveTo>
                    <a:pt x="97" y="13"/>
                  </a:moveTo>
                  <a:cubicBezTo>
                    <a:pt x="78" y="21"/>
                    <a:pt x="61" y="32"/>
                    <a:pt x="46" y="47"/>
                  </a:cubicBezTo>
                  <a:cubicBezTo>
                    <a:pt x="32" y="62"/>
                    <a:pt x="20" y="79"/>
                    <a:pt x="12" y="98"/>
                  </a:cubicBezTo>
                  <a:cubicBezTo>
                    <a:pt x="4" y="117"/>
                    <a:pt x="0" y="138"/>
                    <a:pt x="0" y="160"/>
                  </a:cubicBezTo>
                  <a:cubicBezTo>
                    <a:pt x="0" y="181"/>
                    <a:pt x="4" y="202"/>
                    <a:pt x="12" y="222"/>
                  </a:cubicBezTo>
                  <a:cubicBezTo>
                    <a:pt x="20" y="241"/>
                    <a:pt x="32" y="258"/>
                    <a:pt x="46" y="273"/>
                  </a:cubicBezTo>
                  <a:cubicBezTo>
                    <a:pt x="61" y="287"/>
                    <a:pt x="78" y="299"/>
                    <a:pt x="97" y="307"/>
                  </a:cubicBezTo>
                  <a:cubicBezTo>
                    <a:pt x="117" y="315"/>
                    <a:pt x="138" y="319"/>
                    <a:pt x="159" y="319"/>
                  </a:cubicBezTo>
                  <a:cubicBezTo>
                    <a:pt x="181" y="319"/>
                    <a:pt x="202" y="315"/>
                    <a:pt x="221" y="307"/>
                  </a:cubicBezTo>
                  <a:cubicBezTo>
                    <a:pt x="240" y="299"/>
                    <a:pt x="257" y="287"/>
                    <a:pt x="272" y="273"/>
                  </a:cubicBezTo>
                  <a:cubicBezTo>
                    <a:pt x="287" y="258"/>
                    <a:pt x="298" y="241"/>
                    <a:pt x="306" y="222"/>
                  </a:cubicBezTo>
                  <a:cubicBezTo>
                    <a:pt x="315" y="202"/>
                    <a:pt x="319" y="181"/>
                    <a:pt x="319" y="160"/>
                  </a:cubicBezTo>
                  <a:cubicBezTo>
                    <a:pt x="319" y="138"/>
                    <a:pt x="315" y="117"/>
                    <a:pt x="306" y="98"/>
                  </a:cubicBezTo>
                  <a:cubicBezTo>
                    <a:pt x="298" y="79"/>
                    <a:pt x="287" y="62"/>
                    <a:pt x="272" y="47"/>
                  </a:cubicBezTo>
                  <a:cubicBezTo>
                    <a:pt x="257" y="32"/>
                    <a:pt x="240" y="21"/>
                    <a:pt x="221" y="13"/>
                  </a:cubicBezTo>
                  <a:cubicBezTo>
                    <a:pt x="202" y="5"/>
                    <a:pt x="181" y="0"/>
                    <a:pt x="159" y="0"/>
                  </a:cubicBezTo>
                  <a:cubicBezTo>
                    <a:pt x="138" y="0"/>
                    <a:pt x="117" y="5"/>
                    <a:pt x="97" y="13"/>
                  </a:cubicBezTo>
                  <a:close/>
                  <a:moveTo>
                    <a:pt x="99" y="302"/>
                  </a:moveTo>
                  <a:cubicBezTo>
                    <a:pt x="81" y="294"/>
                    <a:pt x="64" y="283"/>
                    <a:pt x="50" y="269"/>
                  </a:cubicBezTo>
                  <a:cubicBezTo>
                    <a:pt x="36" y="255"/>
                    <a:pt x="25" y="238"/>
                    <a:pt x="17" y="220"/>
                  </a:cubicBezTo>
                  <a:cubicBezTo>
                    <a:pt x="9" y="201"/>
                    <a:pt x="5" y="181"/>
                    <a:pt x="5" y="160"/>
                  </a:cubicBezTo>
                  <a:cubicBezTo>
                    <a:pt x="5" y="139"/>
                    <a:pt x="9" y="119"/>
                    <a:pt x="17" y="100"/>
                  </a:cubicBezTo>
                  <a:cubicBezTo>
                    <a:pt x="25" y="81"/>
                    <a:pt x="36" y="65"/>
                    <a:pt x="50" y="51"/>
                  </a:cubicBezTo>
                  <a:cubicBezTo>
                    <a:pt x="64" y="37"/>
                    <a:pt x="81" y="26"/>
                    <a:pt x="99" y="18"/>
                  </a:cubicBezTo>
                  <a:cubicBezTo>
                    <a:pt x="118" y="10"/>
                    <a:pt x="138" y="6"/>
                    <a:pt x="159" y="6"/>
                  </a:cubicBezTo>
                  <a:cubicBezTo>
                    <a:pt x="180" y="6"/>
                    <a:pt x="200" y="10"/>
                    <a:pt x="219" y="18"/>
                  </a:cubicBezTo>
                  <a:cubicBezTo>
                    <a:pt x="238" y="26"/>
                    <a:pt x="254" y="37"/>
                    <a:pt x="268" y="51"/>
                  </a:cubicBezTo>
                  <a:cubicBezTo>
                    <a:pt x="283" y="65"/>
                    <a:pt x="294" y="81"/>
                    <a:pt x="301" y="100"/>
                  </a:cubicBezTo>
                  <a:cubicBezTo>
                    <a:pt x="309" y="119"/>
                    <a:pt x="314" y="139"/>
                    <a:pt x="314" y="160"/>
                  </a:cubicBezTo>
                  <a:cubicBezTo>
                    <a:pt x="314" y="181"/>
                    <a:pt x="309" y="201"/>
                    <a:pt x="301" y="220"/>
                  </a:cubicBezTo>
                  <a:cubicBezTo>
                    <a:pt x="294" y="238"/>
                    <a:pt x="283" y="255"/>
                    <a:pt x="268" y="269"/>
                  </a:cubicBezTo>
                  <a:cubicBezTo>
                    <a:pt x="254" y="283"/>
                    <a:pt x="238" y="294"/>
                    <a:pt x="219" y="302"/>
                  </a:cubicBezTo>
                  <a:cubicBezTo>
                    <a:pt x="200" y="310"/>
                    <a:pt x="180" y="314"/>
                    <a:pt x="159" y="314"/>
                  </a:cubicBezTo>
                  <a:cubicBezTo>
                    <a:pt x="138" y="314"/>
                    <a:pt x="118" y="310"/>
                    <a:pt x="99" y="3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10"/>
            <p:cNvSpPr>
              <a:spLocks noEditPoints="1"/>
            </p:cNvSpPr>
            <p:nvPr userDrawn="1"/>
          </p:nvSpPr>
          <p:spPr bwMode="auto">
            <a:xfrm>
              <a:off x="633364" y="640185"/>
              <a:ext cx="887413" cy="892175"/>
            </a:xfrm>
            <a:custGeom>
              <a:avLst/>
              <a:gdLst>
                <a:gd name="T0" fmla="*/ 72 w 236"/>
                <a:gd name="T1" fmla="*/ 9 h 236"/>
                <a:gd name="T2" fmla="*/ 35 w 236"/>
                <a:gd name="T3" fmla="*/ 34 h 236"/>
                <a:gd name="T4" fmla="*/ 10 w 236"/>
                <a:gd name="T5" fmla="*/ 72 h 236"/>
                <a:gd name="T6" fmla="*/ 0 w 236"/>
                <a:gd name="T7" fmla="*/ 118 h 236"/>
                <a:gd name="T8" fmla="*/ 10 w 236"/>
                <a:gd name="T9" fmla="*/ 164 h 236"/>
                <a:gd name="T10" fmla="*/ 35 w 236"/>
                <a:gd name="T11" fmla="*/ 201 h 236"/>
                <a:gd name="T12" fmla="*/ 72 w 236"/>
                <a:gd name="T13" fmla="*/ 227 h 236"/>
                <a:gd name="T14" fmla="*/ 118 w 236"/>
                <a:gd name="T15" fmla="*/ 236 h 236"/>
                <a:gd name="T16" fmla="*/ 164 w 236"/>
                <a:gd name="T17" fmla="*/ 227 h 236"/>
                <a:gd name="T18" fmla="*/ 202 w 236"/>
                <a:gd name="T19" fmla="*/ 201 h 236"/>
                <a:gd name="T20" fmla="*/ 227 w 236"/>
                <a:gd name="T21" fmla="*/ 164 h 236"/>
                <a:gd name="T22" fmla="*/ 236 w 236"/>
                <a:gd name="T23" fmla="*/ 118 h 236"/>
                <a:gd name="T24" fmla="*/ 227 w 236"/>
                <a:gd name="T25" fmla="*/ 72 h 236"/>
                <a:gd name="T26" fmla="*/ 202 w 236"/>
                <a:gd name="T27" fmla="*/ 34 h 236"/>
                <a:gd name="T28" fmla="*/ 164 w 236"/>
                <a:gd name="T29" fmla="*/ 9 h 236"/>
                <a:gd name="T30" fmla="*/ 118 w 236"/>
                <a:gd name="T31" fmla="*/ 0 h 236"/>
                <a:gd name="T32" fmla="*/ 72 w 236"/>
                <a:gd name="T33" fmla="*/ 9 h 236"/>
                <a:gd name="T34" fmla="*/ 74 w 236"/>
                <a:gd name="T35" fmla="*/ 223 h 236"/>
                <a:gd name="T36" fmla="*/ 37 w 236"/>
                <a:gd name="T37" fmla="*/ 199 h 236"/>
                <a:gd name="T38" fmla="*/ 13 w 236"/>
                <a:gd name="T39" fmla="*/ 162 h 236"/>
                <a:gd name="T40" fmla="*/ 4 w 236"/>
                <a:gd name="T41" fmla="*/ 118 h 236"/>
                <a:gd name="T42" fmla="*/ 13 w 236"/>
                <a:gd name="T43" fmla="*/ 73 h 236"/>
                <a:gd name="T44" fmla="*/ 37 w 236"/>
                <a:gd name="T45" fmla="*/ 37 h 236"/>
                <a:gd name="T46" fmla="*/ 74 w 236"/>
                <a:gd name="T47" fmla="*/ 12 h 236"/>
                <a:gd name="T48" fmla="*/ 118 w 236"/>
                <a:gd name="T49" fmla="*/ 3 h 236"/>
                <a:gd name="T50" fmla="*/ 163 w 236"/>
                <a:gd name="T51" fmla="*/ 12 h 236"/>
                <a:gd name="T52" fmla="*/ 199 w 236"/>
                <a:gd name="T53" fmla="*/ 37 h 236"/>
                <a:gd name="T54" fmla="*/ 224 w 236"/>
                <a:gd name="T55" fmla="*/ 73 h 236"/>
                <a:gd name="T56" fmla="*/ 233 w 236"/>
                <a:gd name="T57" fmla="*/ 118 h 236"/>
                <a:gd name="T58" fmla="*/ 224 w 236"/>
                <a:gd name="T59" fmla="*/ 162 h 236"/>
                <a:gd name="T60" fmla="*/ 199 w 236"/>
                <a:gd name="T61" fmla="*/ 199 h 236"/>
                <a:gd name="T62" fmla="*/ 163 w 236"/>
                <a:gd name="T63" fmla="*/ 223 h 236"/>
                <a:gd name="T64" fmla="*/ 118 w 236"/>
                <a:gd name="T65" fmla="*/ 232 h 236"/>
                <a:gd name="T66" fmla="*/ 74 w 236"/>
                <a:gd name="T67" fmla="*/ 22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236">
                  <a:moveTo>
                    <a:pt x="72" y="9"/>
                  </a:moveTo>
                  <a:cubicBezTo>
                    <a:pt x="58" y="15"/>
                    <a:pt x="46" y="24"/>
                    <a:pt x="35" y="34"/>
                  </a:cubicBezTo>
                  <a:cubicBezTo>
                    <a:pt x="24" y="45"/>
                    <a:pt x="15" y="58"/>
                    <a:pt x="10" y="72"/>
                  </a:cubicBezTo>
                  <a:cubicBezTo>
                    <a:pt x="3" y="87"/>
                    <a:pt x="0" y="102"/>
                    <a:pt x="0" y="118"/>
                  </a:cubicBezTo>
                  <a:cubicBezTo>
                    <a:pt x="0" y="134"/>
                    <a:pt x="3" y="149"/>
                    <a:pt x="10" y="164"/>
                  </a:cubicBezTo>
                  <a:cubicBezTo>
                    <a:pt x="15" y="178"/>
                    <a:pt x="24" y="190"/>
                    <a:pt x="35" y="201"/>
                  </a:cubicBezTo>
                  <a:cubicBezTo>
                    <a:pt x="46" y="212"/>
                    <a:pt x="58" y="221"/>
                    <a:pt x="72" y="227"/>
                  </a:cubicBezTo>
                  <a:cubicBezTo>
                    <a:pt x="87" y="233"/>
                    <a:pt x="102" y="236"/>
                    <a:pt x="118" y="236"/>
                  </a:cubicBezTo>
                  <a:cubicBezTo>
                    <a:pt x="134" y="236"/>
                    <a:pt x="150" y="233"/>
                    <a:pt x="164" y="227"/>
                  </a:cubicBezTo>
                  <a:cubicBezTo>
                    <a:pt x="178" y="221"/>
                    <a:pt x="191" y="212"/>
                    <a:pt x="202" y="201"/>
                  </a:cubicBezTo>
                  <a:cubicBezTo>
                    <a:pt x="213" y="190"/>
                    <a:pt x="221" y="178"/>
                    <a:pt x="227" y="164"/>
                  </a:cubicBezTo>
                  <a:cubicBezTo>
                    <a:pt x="233" y="149"/>
                    <a:pt x="236" y="134"/>
                    <a:pt x="236" y="118"/>
                  </a:cubicBezTo>
                  <a:cubicBezTo>
                    <a:pt x="236" y="102"/>
                    <a:pt x="233" y="87"/>
                    <a:pt x="227" y="72"/>
                  </a:cubicBezTo>
                  <a:cubicBezTo>
                    <a:pt x="221" y="58"/>
                    <a:pt x="213" y="45"/>
                    <a:pt x="202" y="34"/>
                  </a:cubicBezTo>
                  <a:cubicBezTo>
                    <a:pt x="191" y="24"/>
                    <a:pt x="178" y="15"/>
                    <a:pt x="164" y="9"/>
                  </a:cubicBezTo>
                  <a:cubicBezTo>
                    <a:pt x="150" y="3"/>
                    <a:pt x="134" y="0"/>
                    <a:pt x="118" y="0"/>
                  </a:cubicBezTo>
                  <a:cubicBezTo>
                    <a:pt x="102" y="0"/>
                    <a:pt x="87" y="3"/>
                    <a:pt x="72" y="9"/>
                  </a:cubicBezTo>
                  <a:close/>
                  <a:moveTo>
                    <a:pt x="74" y="223"/>
                  </a:moveTo>
                  <a:cubicBezTo>
                    <a:pt x="60" y="218"/>
                    <a:pt x="48" y="209"/>
                    <a:pt x="37" y="199"/>
                  </a:cubicBezTo>
                  <a:cubicBezTo>
                    <a:pt x="27" y="188"/>
                    <a:pt x="19" y="176"/>
                    <a:pt x="13" y="162"/>
                  </a:cubicBezTo>
                  <a:cubicBezTo>
                    <a:pt x="7" y="148"/>
                    <a:pt x="4" y="133"/>
                    <a:pt x="4" y="118"/>
                  </a:cubicBezTo>
                  <a:cubicBezTo>
                    <a:pt x="4" y="102"/>
                    <a:pt x="7" y="87"/>
                    <a:pt x="13" y="73"/>
                  </a:cubicBezTo>
                  <a:cubicBezTo>
                    <a:pt x="19" y="60"/>
                    <a:pt x="27" y="47"/>
                    <a:pt x="37" y="37"/>
                  </a:cubicBezTo>
                  <a:cubicBezTo>
                    <a:pt x="48" y="26"/>
                    <a:pt x="60" y="18"/>
                    <a:pt x="74" y="12"/>
                  </a:cubicBezTo>
                  <a:cubicBezTo>
                    <a:pt x="88" y="6"/>
                    <a:pt x="103" y="3"/>
                    <a:pt x="118" y="3"/>
                  </a:cubicBezTo>
                  <a:cubicBezTo>
                    <a:pt x="134" y="3"/>
                    <a:pt x="149" y="6"/>
                    <a:pt x="163" y="12"/>
                  </a:cubicBezTo>
                  <a:cubicBezTo>
                    <a:pt x="176" y="18"/>
                    <a:pt x="189" y="26"/>
                    <a:pt x="199" y="37"/>
                  </a:cubicBezTo>
                  <a:cubicBezTo>
                    <a:pt x="210" y="47"/>
                    <a:pt x="218" y="60"/>
                    <a:pt x="224" y="73"/>
                  </a:cubicBezTo>
                  <a:cubicBezTo>
                    <a:pt x="230" y="87"/>
                    <a:pt x="233" y="102"/>
                    <a:pt x="233" y="118"/>
                  </a:cubicBezTo>
                  <a:cubicBezTo>
                    <a:pt x="233" y="133"/>
                    <a:pt x="230" y="148"/>
                    <a:pt x="224" y="162"/>
                  </a:cubicBezTo>
                  <a:cubicBezTo>
                    <a:pt x="218" y="176"/>
                    <a:pt x="210" y="188"/>
                    <a:pt x="199" y="199"/>
                  </a:cubicBezTo>
                  <a:cubicBezTo>
                    <a:pt x="189" y="209"/>
                    <a:pt x="176" y="218"/>
                    <a:pt x="163" y="223"/>
                  </a:cubicBezTo>
                  <a:cubicBezTo>
                    <a:pt x="149" y="229"/>
                    <a:pt x="134" y="232"/>
                    <a:pt x="118" y="232"/>
                  </a:cubicBezTo>
                  <a:cubicBezTo>
                    <a:pt x="103" y="232"/>
                    <a:pt x="88" y="229"/>
                    <a:pt x="74" y="2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 name="Freeform 11"/>
            <p:cNvSpPr>
              <a:spLocks noEditPoints="1"/>
            </p:cNvSpPr>
            <p:nvPr userDrawn="1"/>
          </p:nvSpPr>
          <p:spPr bwMode="auto">
            <a:xfrm>
              <a:off x="558751" y="1237085"/>
              <a:ext cx="93663" cy="79375"/>
            </a:xfrm>
            <a:custGeom>
              <a:avLst/>
              <a:gdLst>
                <a:gd name="T0" fmla="*/ 3 w 25"/>
                <a:gd name="T1" fmla="*/ 1 h 21"/>
                <a:gd name="T2" fmla="*/ 6 w 25"/>
                <a:gd name="T3" fmla="*/ 0 h 21"/>
                <a:gd name="T4" fmla="*/ 9 w 25"/>
                <a:gd name="T5" fmla="*/ 1 h 21"/>
                <a:gd name="T6" fmla="*/ 11 w 25"/>
                <a:gd name="T7" fmla="*/ 4 h 21"/>
                <a:gd name="T8" fmla="*/ 13 w 25"/>
                <a:gd name="T9" fmla="*/ 7 h 21"/>
                <a:gd name="T10" fmla="*/ 13 w 25"/>
                <a:gd name="T11" fmla="*/ 9 h 21"/>
                <a:gd name="T12" fmla="*/ 19 w 25"/>
                <a:gd name="T13" fmla="*/ 7 h 21"/>
                <a:gd name="T14" fmla="*/ 20 w 25"/>
                <a:gd name="T15" fmla="*/ 6 h 21"/>
                <a:gd name="T16" fmla="*/ 20 w 25"/>
                <a:gd name="T17" fmla="*/ 5 h 21"/>
                <a:gd name="T18" fmla="*/ 20 w 25"/>
                <a:gd name="T19" fmla="*/ 4 h 21"/>
                <a:gd name="T20" fmla="*/ 19 w 25"/>
                <a:gd name="T21" fmla="*/ 3 h 21"/>
                <a:gd name="T22" fmla="*/ 21 w 25"/>
                <a:gd name="T23" fmla="*/ 3 h 21"/>
                <a:gd name="T24" fmla="*/ 25 w 25"/>
                <a:gd name="T25" fmla="*/ 14 h 21"/>
                <a:gd name="T26" fmla="*/ 24 w 25"/>
                <a:gd name="T27" fmla="*/ 14 h 21"/>
                <a:gd name="T28" fmla="*/ 23 w 25"/>
                <a:gd name="T29" fmla="*/ 13 h 21"/>
                <a:gd name="T30" fmla="*/ 23 w 25"/>
                <a:gd name="T31" fmla="*/ 12 h 21"/>
                <a:gd name="T32" fmla="*/ 22 w 25"/>
                <a:gd name="T33" fmla="*/ 12 h 21"/>
                <a:gd name="T34" fmla="*/ 21 w 25"/>
                <a:gd name="T35" fmla="*/ 12 h 21"/>
                <a:gd name="T36" fmla="*/ 7 w 25"/>
                <a:gd name="T37" fmla="*/ 17 h 21"/>
                <a:gd name="T38" fmla="*/ 6 w 25"/>
                <a:gd name="T39" fmla="*/ 18 h 21"/>
                <a:gd name="T40" fmla="*/ 6 w 25"/>
                <a:gd name="T41" fmla="*/ 18 h 21"/>
                <a:gd name="T42" fmla="*/ 6 w 25"/>
                <a:gd name="T43" fmla="*/ 20 h 21"/>
                <a:gd name="T44" fmla="*/ 6 w 25"/>
                <a:gd name="T45" fmla="*/ 21 h 21"/>
                <a:gd name="T46" fmla="*/ 5 w 25"/>
                <a:gd name="T47" fmla="*/ 21 h 21"/>
                <a:gd name="T48" fmla="*/ 1 w 25"/>
                <a:gd name="T49" fmla="*/ 10 h 21"/>
                <a:gd name="T50" fmla="*/ 0 w 25"/>
                <a:gd name="T51" fmla="*/ 4 h 21"/>
                <a:gd name="T52" fmla="*/ 3 w 25"/>
                <a:gd name="T53" fmla="*/ 1 h 21"/>
                <a:gd name="T54" fmla="*/ 6 w 25"/>
                <a:gd name="T55" fmla="*/ 6 h 21"/>
                <a:gd name="T56" fmla="*/ 3 w 25"/>
                <a:gd name="T57" fmla="*/ 8 h 21"/>
                <a:gd name="T58" fmla="*/ 3 w 25"/>
                <a:gd name="T59" fmla="*/ 12 h 21"/>
                <a:gd name="T60" fmla="*/ 3 w 25"/>
                <a:gd name="T61" fmla="*/ 13 h 21"/>
                <a:gd name="T62" fmla="*/ 12 w 25"/>
                <a:gd name="T63" fmla="*/ 9 h 21"/>
                <a:gd name="T64" fmla="*/ 12 w 25"/>
                <a:gd name="T65" fmla="*/ 9 h 21"/>
                <a:gd name="T66" fmla="*/ 9 w 25"/>
                <a:gd name="T67" fmla="*/ 6 h 21"/>
                <a:gd name="T68" fmla="*/ 6 w 25"/>
                <a:gd name="T69"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21">
                  <a:moveTo>
                    <a:pt x="3" y="1"/>
                  </a:moveTo>
                  <a:cubicBezTo>
                    <a:pt x="4" y="0"/>
                    <a:pt x="5" y="0"/>
                    <a:pt x="6" y="0"/>
                  </a:cubicBezTo>
                  <a:cubicBezTo>
                    <a:pt x="7" y="0"/>
                    <a:pt x="8" y="1"/>
                    <a:pt x="9" y="1"/>
                  </a:cubicBezTo>
                  <a:cubicBezTo>
                    <a:pt x="10" y="2"/>
                    <a:pt x="10" y="3"/>
                    <a:pt x="11" y="4"/>
                  </a:cubicBezTo>
                  <a:cubicBezTo>
                    <a:pt x="12" y="5"/>
                    <a:pt x="12" y="6"/>
                    <a:pt x="13" y="7"/>
                  </a:cubicBezTo>
                  <a:cubicBezTo>
                    <a:pt x="13" y="9"/>
                    <a:pt x="13" y="9"/>
                    <a:pt x="13" y="9"/>
                  </a:cubicBezTo>
                  <a:cubicBezTo>
                    <a:pt x="19" y="7"/>
                    <a:pt x="19" y="7"/>
                    <a:pt x="19" y="7"/>
                  </a:cubicBezTo>
                  <a:cubicBezTo>
                    <a:pt x="19" y="7"/>
                    <a:pt x="19" y="7"/>
                    <a:pt x="20" y="6"/>
                  </a:cubicBezTo>
                  <a:cubicBezTo>
                    <a:pt x="20" y="6"/>
                    <a:pt x="20" y="6"/>
                    <a:pt x="20" y="5"/>
                  </a:cubicBezTo>
                  <a:cubicBezTo>
                    <a:pt x="20" y="5"/>
                    <a:pt x="20" y="5"/>
                    <a:pt x="20" y="4"/>
                  </a:cubicBezTo>
                  <a:cubicBezTo>
                    <a:pt x="20" y="4"/>
                    <a:pt x="20" y="4"/>
                    <a:pt x="19" y="3"/>
                  </a:cubicBezTo>
                  <a:cubicBezTo>
                    <a:pt x="21" y="3"/>
                    <a:pt x="21" y="3"/>
                    <a:pt x="21" y="3"/>
                  </a:cubicBezTo>
                  <a:cubicBezTo>
                    <a:pt x="25" y="14"/>
                    <a:pt x="25" y="14"/>
                    <a:pt x="25" y="14"/>
                  </a:cubicBezTo>
                  <a:cubicBezTo>
                    <a:pt x="24" y="14"/>
                    <a:pt x="24" y="14"/>
                    <a:pt x="24" y="14"/>
                  </a:cubicBezTo>
                  <a:cubicBezTo>
                    <a:pt x="23" y="14"/>
                    <a:pt x="23" y="13"/>
                    <a:pt x="23" y="13"/>
                  </a:cubicBezTo>
                  <a:cubicBezTo>
                    <a:pt x="23" y="13"/>
                    <a:pt x="23" y="12"/>
                    <a:pt x="23" y="12"/>
                  </a:cubicBezTo>
                  <a:cubicBezTo>
                    <a:pt x="22" y="12"/>
                    <a:pt x="22" y="12"/>
                    <a:pt x="22" y="12"/>
                  </a:cubicBezTo>
                  <a:cubicBezTo>
                    <a:pt x="21" y="12"/>
                    <a:pt x="21" y="12"/>
                    <a:pt x="21" y="12"/>
                  </a:cubicBezTo>
                  <a:cubicBezTo>
                    <a:pt x="7" y="17"/>
                    <a:pt x="7" y="17"/>
                    <a:pt x="7" y="17"/>
                  </a:cubicBezTo>
                  <a:cubicBezTo>
                    <a:pt x="7" y="17"/>
                    <a:pt x="6" y="17"/>
                    <a:pt x="6" y="18"/>
                  </a:cubicBezTo>
                  <a:cubicBezTo>
                    <a:pt x="6" y="18"/>
                    <a:pt x="6" y="18"/>
                    <a:pt x="6" y="18"/>
                  </a:cubicBezTo>
                  <a:cubicBezTo>
                    <a:pt x="6" y="19"/>
                    <a:pt x="6" y="19"/>
                    <a:pt x="6" y="20"/>
                  </a:cubicBezTo>
                  <a:cubicBezTo>
                    <a:pt x="6" y="20"/>
                    <a:pt x="6" y="20"/>
                    <a:pt x="6" y="21"/>
                  </a:cubicBezTo>
                  <a:cubicBezTo>
                    <a:pt x="5" y="21"/>
                    <a:pt x="5" y="21"/>
                    <a:pt x="5" y="21"/>
                  </a:cubicBezTo>
                  <a:cubicBezTo>
                    <a:pt x="1" y="10"/>
                    <a:pt x="1" y="10"/>
                    <a:pt x="1" y="10"/>
                  </a:cubicBezTo>
                  <a:cubicBezTo>
                    <a:pt x="0" y="8"/>
                    <a:pt x="0" y="6"/>
                    <a:pt x="0" y="4"/>
                  </a:cubicBezTo>
                  <a:cubicBezTo>
                    <a:pt x="0" y="3"/>
                    <a:pt x="1" y="1"/>
                    <a:pt x="3" y="1"/>
                  </a:cubicBezTo>
                  <a:close/>
                  <a:moveTo>
                    <a:pt x="6" y="6"/>
                  </a:moveTo>
                  <a:cubicBezTo>
                    <a:pt x="4" y="6"/>
                    <a:pt x="3" y="7"/>
                    <a:pt x="3" y="8"/>
                  </a:cubicBezTo>
                  <a:cubicBezTo>
                    <a:pt x="2" y="9"/>
                    <a:pt x="2" y="10"/>
                    <a:pt x="3" y="12"/>
                  </a:cubicBezTo>
                  <a:cubicBezTo>
                    <a:pt x="3" y="13"/>
                    <a:pt x="3" y="13"/>
                    <a:pt x="3" y="13"/>
                  </a:cubicBezTo>
                  <a:cubicBezTo>
                    <a:pt x="12" y="9"/>
                    <a:pt x="12" y="9"/>
                    <a:pt x="12" y="9"/>
                  </a:cubicBezTo>
                  <a:cubicBezTo>
                    <a:pt x="12" y="9"/>
                    <a:pt x="12" y="9"/>
                    <a:pt x="12" y="9"/>
                  </a:cubicBezTo>
                  <a:cubicBezTo>
                    <a:pt x="11" y="7"/>
                    <a:pt x="10" y="6"/>
                    <a:pt x="9" y="6"/>
                  </a:cubicBezTo>
                  <a:cubicBezTo>
                    <a:pt x="8" y="5"/>
                    <a:pt x="7" y="5"/>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12"/>
            <p:cNvSpPr>
              <a:spLocks/>
            </p:cNvSpPr>
            <p:nvPr userDrawn="1"/>
          </p:nvSpPr>
          <p:spPr bwMode="auto">
            <a:xfrm>
              <a:off x="528589" y="1105322"/>
              <a:ext cx="85725" cy="82550"/>
            </a:xfrm>
            <a:custGeom>
              <a:avLst/>
              <a:gdLst>
                <a:gd name="T0" fmla="*/ 5 w 23"/>
                <a:gd name="T1" fmla="*/ 3 h 22"/>
                <a:gd name="T2" fmla="*/ 5 w 23"/>
                <a:gd name="T3" fmla="*/ 4 h 22"/>
                <a:gd name="T4" fmla="*/ 3 w 23"/>
                <a:gd name="T5" fmla="*/ 6 h 22"/>
                <a:gd name="T6" fmla="*/ 2 w 23"/>
                <a:gd name="T7" fmla="*/ 8 h 22"/>
                <a:gd name="T8" fmla="*/ 2 w 23"/>
                <a:gd name="T9" fmla="*/ 9 h 22"/>
                <a:gd name="T10" fmla="*/ 2 w 23"/>
                <a:gd name="T11" fmla="*/ 10 h 22"/>
                <a:gd name="T12" fmla="*/ 3 w 23"/>
                <a:gd name="T13" fmla="*/ 13 h 22"/>
                <a:gd name="T14" fmla="*/ 11 w 23"/>
                <a:gd name="T15" fmla="*/ 12 h 22"/>
                <a:gd name="T16" fmla="*/ 10 w 23"/>
                <a:gd name="T17" fmla="*/ 10 h 22"/>
                <a:gd name="T18" fmla="*/ 10 w 23"/>
                <a:gd name="T19" fmla="*/ 9 h 22"/>
                <a:gd name="T20" fmla="*/ 9 w 23"/>
                <a:gd name="T21" fmla="*/ 8 h 22"/>
                <a:gd name="T22" fmla="*/ 8 w 23"/>
                <a:gd name="T23" fmla="*/ 7 h 22"/>
                <a:gd name="T24" fmla="*/ 6 w 23"/>
                <a:gd name="T25" fmla="*/ 7 h 22"/>
                <a:gd name="T26" fmla="*/ 6 w 23"/>
                <a:gd name="T27" fmla="*/ 6 h 22"/>
                <a:gd name="T28" fmla="*/ 15 w 23"/>
                <a:gd name="T29" fmla="*/ 5 h 22"/>
                <a:gd name="T30" fmla="*/ 15 w 23"/>
                <a:gd name="T31" fmla="*/ 6 h 22"/>
                <a:gd name="T32" fmla="*/ 13 w 23"/>
                <a:gd name="T33" fmla="*/ 7 h 22"/>
                <a:gd name="T34" fmla="*/ 12 w 23"/>
                <a:gd name="T35" fmla="*/ 7 h 22"/>
                <a:gd name="T36" fmla="*/ 12 w 23"/>
                <a:gd name="T37" fmla="*/ 9 h 22"/>
                <a:gd name="T38" fmla="*/ 12 w 23"/>
                <a:gd name="T39" fmla="*/ 10 h 22"/>
                <a:gd name="T40" fmla="*/ 12 w 23"/>
                <a:gd name="T41" fmla="*/ 12 h 22"/>
                <a:gd name="T42" fmla="*/ 18 w 23"/>
                <a:gd name="T43" fmla="*/ 12 h 22"/>
                <a:gd name="T44" fmla="*/ 19 w 23"/>
                <a:gd name="T45" fmla="*/ 11 h 22"/>
                <a:gd name="T46" fmla="*/ 20 w 23"/>
                <a:gd name="T47" fmla="*/ 11 h 22"/>
                <a:gd name="T48" fmla="*/ 20 w 23"/>
                <a:gd name="T49" fmla="*/ 10 h 22"/>
                <a:gd name="T50" fmla="*/ 20 w 23"/>
                <a:gd name="T51" fmla="*/ 8 h 22"/>
                <a:gd name="T52" fmla="*/ 20 w 23"/>
                <a:gd name="T53" fmla="*/ 7 h 22"/>
                <a:gd name="T54" fmla="*/ 20 w 23"/>
                <a:gd name="T55" fmla="*/ 5 h 22"/>
                <a:gd name="T56" fmla="*/ 20 w 23"/>
                <a:gd name="T57" fmla="*/ 4 h 22"/>
                <a:gd name="T58" fmla="*/ 19 w 23"/>
                <a:gd name="T59" fmla="*/ 4 h 22"/>
                <a:gd name="T60" fmla="*/ 17 w 23"/>
                <a:gd name="T61" fmla="*/ 2 h 22"/>
                <a:gd name="T62" fmla="*/ 14 w 23"/>
                <a:gd name="T63" fmla="*/ 1 h 22"/>
                <a:gd name="T64" fmla="*/ 14 w 23"/>
                <a:gd name="T65" fmla="*/ 0 h 22"/>
                <a:gd name="T66" fmla="*/ 21 w 23"/>
                <a:gd name="T67" fmla="*/ 0 h 22"/>
                <a:gd name="T68" fmla="*/ 23 w 23"/>
                <a:gd name="T69" fmla="*/ 19 h 22"/>
                <a:gd name="T70" fmla="*/ 22 w 23"/>
                <a:gd name="T71" fmla="*/ 20 h 22"/>
                <a:gd name="T72" fmla="*/ 22 w 23"/>
                <a:gd name="T73" fmla="*/ 18 h 22"/>
                <a:gd name="T74" fmla="*/ 21 w 23"/>
                <a:gd name="T75" fmla="*/ 17 h 22"/>
                <a:gd name="T76" fmla="*/ 21 w 23"/>
                <a:gd name="T77" fmla="*/ 17 h 22"/>
                <a:gd name="T78" fmla="*/ 20 w 23"/>
                <a:gd name="T79" fmla="*/ 17 h 22"/>
                <a:gd name="T80" fmla="*/ 5 w 23"/>
                <a:gd name="T81" fmla="*/ 18 h 22"/>
                <a:gd name="T82" fmla="*/ 4 w 23"/>
                <a:gd name="T83" fmla="*/ 19 h 22"/>
                <a:gd name="T84" fmla="*/ 4 w 23"/>
                <a:gd name="T85" fmla="*/ 20 h 22"/>
                <a:gd name="T86" fmla="*/ 3 w 23"/>
                <a:gd name="T87" fmla="*/ 21 h 22"/>
                <a:gd name="T88" fmla="*/ 3 w 23"/>
                <a:gd name="T89" fmla="*/ 22 h 22"/>
                <a:gd name="T90" fmla="*/ 2 w 23"/>
                <a:gd name="T91" fmla="*/ 22 h 22"/>
                <a:gd name="T92" fmla="*/ 0 w 23"/>
                <a:gd name="T93" fmla="*/ 3 h 22"/>
                <a:gd name="T94" fmla="*/ 5 w 23"/>
                <a:gd name="T9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 h="22">
                  <a:moveTo>
                    <a:pt x="5" y="3"/>
                  </a:moveTo>
                  <a:cubicBezTo>
                    <a:pt x="5" y="4"/>
                    <a:pt x="5" y="4"/>
                    <a:pt x="5" y="4"/>
                  </a:cubicBezTo>
                  <a:cubicBezTo>
                    <a:pt x="5" y="4"/>
                    <a:pt x="4" y="5"/>
                    <a:pt x="3" y="6"/>
                  </a:cubicBezTo>
                  <a:cubicBezTo>
                    <a:pt x="2" y="6"/>
                    <a:pt x="2" y="7"/>
                    <a:pt x="2" y="8"/>
                  </a:cubicBezTo>
                  <a:cubicBezTo>
                    <a:pt x="2" y="8"/>
                    <a:pt x="2" y="9"/>
                    <a:pt x="2" y="9"/>
                  </a:cubicBezTo>
                  <a:cubicBezTo>
                    <a:pt x="2" y="10"/>
                    <a:pt x="2" y="10"/>
                    <a:pt x="2" y="10"/>
                  </a:cubicBezTo>
                  <a:cubicBezTo>
                    <a:pt x="3" y="13"/>
                    <a:pt x="3" y="13"/>
                    <a:pt x="3" y="13"/>
                  </a:cubicBezTo>
                  <a:cubicBezTo>
                    <a:pt x="11" y="12"/>
                    <a:pt x="11" y="12"/>
                    <a:pt x="11" y="12"/>
                  </a:cubicBezTo>
                  <a:cubicBezTo>
                    <a:pt x="10" y="10"/>
                    <a:pt x="10" y="10"/>
                    <a:pt x="10" y="10"/>
                  </a:cubicBezTo>
                  <a:cubicBezTo>
                    <a:pt x="10" y="10"/>
                    <a:pt x="10" y="9"/>
                    <a:pt x="10" y="9"/>
                  </a:cubicBezTo>
                  <a:cubicBezTo>
                    <a:pt x="10" y="8"/>
                    <a:pt x="9" y="8"/>
                    <a:pt x="9" y="8"/>
                  </a:cubicBezTo>
                  <a:cubicBezTo>
                    <a:pt x="9" y="8"/>
                    <a:pt x="8" y="7"/>
                    <a:pt x="8" y="7"/>
                  </a:cubicBezTo>
                  <a:cubicBezTo>
                    <a:pt x="7" y="7"/>
                    <a:pt x="7" y="7"/>
                    <a:pt x="6" y="7"/>
                  </a:cubicBezTo>
                  <a:cubicBezTo>
                    <a:pt x="6" y="6"/>
                    <a:pt x="6" y="6"/>
                    <a:pt x="6" y="6"/>
                  </a:cubicBezTo>
                  <a:cubicBezTo>
                    <a:pt x="15" y="5"/>
                    <a:pt x="15" y="5"/>
                    <a:pt x="15" y="5"/>
                  </a:cubicBezTo>
                  <a:cubicBezTo>
                    <a:pt x="15" y="6"/>
                    <a:pt x="15" y="6"/>
                    <a:pt x="15" y="6"/>
                  </a:cubicBezTo>
                  <a:cubicBezTo>
                    <a:pt x="15" y="6"/>
                    <a:pt x="14" y="6"/>
                    <a:pt x="13" y="7"/>
                  </a:cubicBezTo>
                  <a:cubicBezTo>
                    <a:pt x="13" y="7"/>
                    <a:pt x="12" y="7"/>
                    <a:pt x="12" y="7"/>
                  </a:cubicBezTo>
                  <a:cubicBezTo>
                    <a:pt x="12" y="8"/>
                    <a:pt x="12" y="8"/>
                    <a:pt x="12" y="9"/>
                  </a:cubicBezTo>
                  <a:cubicBezTo>
                    <a:pt x="12" y="9"/>
                    <a:pt x="12" y="10"/>
                    <a:pt x="12" y="10"/>
                  </a:cubicBezTo>
                  <a:cubicBezTo>
                    <a:pt x="12" y="12"/>
                    <a:pt x="12" y="12"/>
                    <a:pt x="12" y="12"/>
                  </a:cubicBezTo>
                  <a:cubicBezTo>
                    <a:pt x="18" y="12"/>
                    <a:pt x="18" y="12"/>
                    <a:pt x="18" y="12"/>
                  </a:cubicBezTo>
                  <a:cubicBezTo>
                    <a:pt x="19" y="12"/>
                    <a:pt x="19" y="11"/>
                    <a:pt x="19" y="11"/>
                  </a:cubicBezTo>
                  <a:cubicBezTo>
                    <a:pt x="20" y="11"/>
                    <a:pt x="20" y="11"/>
                    <a:pt x="20" y="11"/>
                  </a:cubicBezTo>
                  <a:cubicBezTo>
                    <a:pt x="20" y="10"/>
                    <a:pt x="20" y="10"/>
                    <a:pt x="20" y="10"/>
                  </a:cubicBezTo>
                  <a:cubicBezTo>
                    <a:pt x="20" y="9"/>
                    <a:pt x="20" y="9"/>
                    <a:pt x="20" y="8"/>
                  </a:cubicBezTo>
                  <a:cubicBezTo>
                    <a:pt x="20" y="8"/>
                    <a:pt x="20" y="7"/>
                    <a:pt x="20" y="7"/>
                  </a:cubicBezTo>
                  <a:cubicBezTo>
                    <a:pt x="20" y="6"/>
                    <a:pt x="20" y="6"/>
                    <a:pt x="20" y="5"/>
                  </a:cubicBezTo>
                  <a:cubicBezTo>
                    <a:pt x="20" y="5"/>
                    <a:pt x="20" y="5"/>
                    <a:pt x="20" y="4"/>
                  </a:cubicBezTo>
                  <a:cubicBezTo>
                    <a:pt x="19" y="4"/>
                    <a:pt x="19" y="4"/>
                    <a:pt x="19" y="4"/>
                  </a:cubicBezTo>
                  <a:cubicBezTo>
                    <a:pt x="19" y="3"/>
                    <a:pt x="18" y="3"/>
                    <a:pt x="17" y="2"/>
                  </a:cubicBezTo>
                  <a:cubicBezTo>
                    <a:pt x="16" y="2"/>
                    <a:pt x="15" y="1"/>
                    <a:pt x="14" y="1"/>
                  </a:cubicBezTo>
                  <a:cubicBezTo>
                    <a:pt x="14" y="0"/>
                    <a:pt x="14" y="0"/>
                    <a:pt x="14" y="0"/>
                  </a:cubicBezTo>
                  <a:cubicBezTo>
                    <a:pt x="21" y="0"/>
                    <a:pt x="21" y="0"/>
                    <a:pt x="21" y="0"/>
                  </a:cubicBezTo>
                  <a:cubicBezTo>
                    <a:pt x="23" y="19"/>
                    <a:pt x="23" y="19"/>
                    <a:pt x="23" y="19"/>
                  </a:cubicBezTo>
                  <a:cubicBezTo>
                    <a:pt x="22" y="20"/>
                    <a:pt x="22" y="20"/>
                    <a:pt x="22" y="20"/>
                  </a:cubicBezTo>
                  <a:cubicBezTo>
                    <a:pt x="22" y="19"/>
                    <a:pt x="22" y="19"/>
                    <a:pt x="22" y="18"/>
                  </a:cubicBezTo>
                  <a:cubicBezTo>
                    <a:pt x="22" y="18"/>
                    <a:pt x="21" y="18"/>
                    <a:pt x="21" y="17"/>
                  </a:cubicBezTo>
                  <a:cubicBezTo>
                    <a:pt x="21" y="17"/>
                    <a:pt x="21" y="17"/>
                    <a:pt x="21" y="17"/>
                  </a:cubicBezTo>
                  <a:cubicBezTo>
                    <a:pt x="20" y="17"/>
                    <a:pt x="20" y="17"/>
                    <a:pt x="20" y="17"/>
                  </a:cubicBezTo>
                  <a:cubicBezTo>
                    <a:pt x="5" y="18"/>
                    <a:pt x="5" y="18"/>
                    <a:pt x="5" y="18"/>
                  </a:cubicBezTo>
                  <a:cubicBezTo>
                    <a:pt x="5" y="18"/>
                    <a:pt x="4" y="19"/>
                    <a:pt x="4" y="19"/>
                  </a:cubicBezTo>
                  <a:cubicBezTo>
                    <a:pt x="4" y="19"/>
                    <a:pt x="4" y="19"/>
                    <a:pt x="4" y="20"/>
                  </a:cubicBezTo>
                  <a:cubicBezTo>
                    <a:pt x="3" y="20"/>
                    <a:pt x="3" y="20"/>
                    <a:pt x="3" y="21"/>
                  </a:cubicBezTo>
                  <a:cubicBezTo>
                    <a:pt x="3" y="21"/>
                    <a:pt x="3" y="21"/>
                    <a:pt x="3" y="22"/>
                  </a:cubicBezTo>
                  <a:cubicBezTo>
                    <a:pt x="2" y="22"/>
                    <a:pt x="2" y="22"/>
                    <a:pt x="2" y="22"/>
                  </a:cubicBezTo>
                  <a:cubicBezTo>
                    <a:pt x="0" y="3"/>
                    <a:pt x="0" y="3"/>
                    <a:pt x="0" y="3"/>
                  </a:cubicBezTo>
                  <a:lnTo>
                    <a:pt x="5" y="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 name="Freeform 13"/>
            <p:cNvSpPr>
              <a:spLocks/>
            </p:cNvSpPr>
            <p:nvPr userDrawn="1"/>
          </p:nvSpPr>
          <p:spPr bwMode="auto">
            <a:xfrm>
              <a:off x="528589" y="960860"/>
              <a:ext cx="90488" cy="98425"/>
            </a:xfrm>
            <a:custGeom>
              <a:avLst/>
              <a:gdLst>
                <a:gd name="T0" fmla="*/ 24 w 24"/>
                <a:gd name="T1" fmla="*/ 2 h 26"/>
                <a:gd name="T2" fmla="*/ 23 w 24"/>
                <a:gd name="T3" fmla="*/ 10 h 26"/>
                <a:gd name="T4" fmla="*/ 18 w 24"/>
                <a:gd name="T5" fmla="*/ 13 h 26"/>
                <a:gd name="T6" fmla="*/ 12 w 24"/>
                <a:gd name="T7" fmla="*/ 16 h 26"/>
                <a:gd name="T8" fmla="*/ 12 w 24"/>
                <a:gd name="T9" fmla="*/ 17 h 26"/>
                <a:gd name="T10" fmla="*/ 19 w 24"/>
                <a:gd name="T11" fmla="*/ 18 h 26"/>
                <a:gd name="T12" fmla="*/ 20 w 24"/>
                <a:gd name="T13" fmla="*/ 18 h 26"/>
                <a:gd name="T14" fmla="*/ 20 w 24"/>
                <a:gd name="T15" fmla="*/ 17 h 26"/>
                <a:gd name="T16" fmla="*/ 21 w 24"/>
                <a:gd name="T17" fmla="*/ 16 h 26"/>
                <a:gd name="T18" fmla="*/ 21 w 24"/>
                <a:gd name="T19" fmla="*/ 15 h 26"/>
                <a:gd name="T20" fmla="*/ 22 w 24"/>
                <a:gd name="T21" fmla="*/ 15 h 26"/>
                <a:gd name="T22" fmla="*/ 21 w 24"/>
                <a:gd name="T23" fmla="*/ 26 h 26"/>
                <a:gd name="T24" fmla="*/ 20 w 24"/>
                <a:gd name="T25" fmla="*/ 26 h 26"/>
                <a:gd name="T26" fmla="*/ 20 w 24"/>
                <a:gd name="T27" fmla="*/ 25 h 26"/>
                <a:gd name="T28" fmla="*/ 20 w 24"/>
                <a:gd name="T29" fmla="*/ 24 h 26"/>
                <a:gd name="T30" fmla="*/ 19 w 24"/>
                <a:gd name="T31" fmla="*/ 23 h 26"/>
                <a:gd name="T32" fmla="*/ 18 w 24"/>
                <a:gd name="T33" fmla="*/ 23 h 26"/>
                <a:gd name="T34" fmla="*/ 3 w 24"/>
                <a:gd name="T35" fmla="*/ 21 h 26"/>
                <a:gd name="T36" fmla="*/ 3 w 24"/>
                <a:gd name="T37" fmla="*/ 21 h 26"/>
                <a:gd name="T38" fmla="*/ 2 w 24"/>
                <a:gd name="T39" fmla="*/ 21 h 26"/>
                <a:gd name="T40" fmla="*/ 1 w 24"/>
                <a:gd name="T41" fmla="*/ 22 h 26"/>
                <a:gd name="T42" fmla="*/ 1 w 24"/>
                <a:gd name="T43" fmla="*/ 23 h 26"/>
                <a:gd name="T44" fmla="*/ 0 w 24"/>
                <a:gd name="T45" fmla="*/ 23 h 26"/>
                <a:gd name="T46" fmla="*/ 1 w 24"/>
                <a:gd name="T47" fmla="*/ 12 h 26"/>
                <a:gd name="T48" fmla="*/ 3 w 24"/>
                <a:gd name="T49" fmla="*/ 12 h 26"/>
                <a:gd name="T50" fmla="*/ 3 w 24"/>
                <a:gd name="T51" fmla="*/ 13 h 26"/>
                <a:gd name="T52" fmla="*/ 3 w 24"/>
                <a:gd name="T53" fmla="*/ 14 h 26"/>
                <a:gd name="T54" fmla="*/ 3 w 24"/>
                <a:gd name="T55" fmla="*/ 15 h 26"/>
                <a:gd name="T56" fmla="*/ 4 w 24"/>
                <a:gd name="T57" fmla="*/ 15 h 26"/>
                <a:gd name="T58" fmla="*/ 11 w 24"/>
                <a:gd name="T59" fmla="*/ 16 h 26"/>
                <a:gd name="T60" fmla="*/ 11 w 24"/>
                <a:gd name="T61" fmla="*/ 16 h 26"/>
                <a:gd name="T62" fmla="*/ 9 w 24"/>
                <a:gd name="T63" fmla="*/ 13 h 26"/>
                <a:gd name="T64" fmla="*/ 7 w 24"/>
                <a:gd name="T65" fmla="*/ 10 h 26"/>
                <a:gd name="T66" fmla="*/ 5 w 24"/>
                <a:gd name="T67" fmla="*/ 8 h 26"/>
                <a:gd name="T68" fmla="*/ 4 w 24"/>
                <a:gd name="T69" fmla="*/ 7 h 26"/>
                <a:gd name="T70" fmla="*/ 3 w 24"/>
                <a:gd name="T71" fmla="*/ 8 h 26"/>
                <a:gd name="T72" fmla="*/ 3 w 24"/>
                <a:gd name="T73" fmla="*/ 9 h 26"/>
                <a:gd name="T74" fmla="*/ 2 w 24"/>
                <a:gd name="T75" fmla="*/ 9 h 26"/>
                <a:gd name="T76" fmla="*/ 3 w 24"/>
                <a:gd name="T77" fmla="*/ 0 h 26"/>
                <a:gd name="T78" fmla="*/ 4 w 24"/>
                <a:gd name="T79" fmla="*/ 0 h 26"/>
                <a:gd name="T80" fmla="*/ 5 w 24"/>
                <a:gd name="T81" fmla="*/ 3 h 26"/>
                <a:gd name="T82" fmla="*/ 6 w 24"/>
                <a:gd name="T83" fmla="*/ 6 h 26"/>
                <a:gd name="T84" fmla="*/ 8 w 24"/>
                <a:gd name="T85" fmla="*/ 9 h 26"/>
                <a:gd name="T86" fmla="*/ 10 w 24"/>
                <a:gd name="T87" fmla="*/ 12 h 26"/>
                <a:gd name="T88" fmla="*/ 15 w 24"/>
                <a:gd name="T89" fmla="*/ 9 h 26"/>
                <a:gd name="T90" fmla="*/ 20 w 24"/>
                <a:gd name="T91" fmla="*/ 6 h 26"/>
                <a:gd name="T92" fmla="*/ 21 w 24"/>
                <a:gd name="T93" fmla="*/ 5 h 26"/>
                <a:gd name="T94" fmla="*/ 22 w 24"/>
                <a:gd name="T95" fmla="*/ 3 h 26"/>
                <a:gd name="T96" fmla="*/ 23 w 24"/>
                <a:gd name="T97" fmla="*/ 2 h 26"/>
                <a:gd name="T98" fmla="*/ 23 w 24"/>
                <a:gd name="T99" fmla="*/ 2 h 26"/>
                <a:gd name="T100" fmla="*/ 24 w 24"/>
                <a:gd name="T10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 h="26">
                  <a:moveTo>
                    <a:pt x="24" y="2"/>
                  </a:moveTo>
                  <a:cubicBezTo>
                    <a:pt x="23" y="10"/>
                    <a:pt x="23" y="10"/>
                    <a:pt x="23" y="10"/>
                  </a:cubicBezTo>
                  <a:cubicBezTo>
                    <a:pt x="21" y="11"/>
                    <a:pt x="19" y="12"/>
                    <a:pt x="18" y="13"/>
                  </a:cubicBezTo>
                  <a:cubicBezTo>
                    <a:pt x="16" y="14"/>
                    <a:pt x="15" y="15"/>
                    <a:pt x="12" y="16"/>
                  </a:cubicBezTo>
                  <a:cubicBezTo>
                    <a:pt x="12" y="17"/>
                    <a:pt x="12" y="17"/>
                    <a:pt x="12" y="17"/>
                  </a:cubicBezTo>
                  <a:cubicBezTo>
                    <a:pt x="19" y="18"/>
                    <a:pt x="19" y="18"/>
                    <a:pt x="19" y="18"/>
                  </a:cubicBezTo>
                  <a:cubicBezTo>
                    <a:pt x="19" y="18"/>
                    <a:pt x="19" y="18"/>
                    <a:pt x="20" y="18"/>
                  </a:cubicBezTo>
                  <a:cubicBezTo>
                    <a:pt x="20" y="17"/>
                    <a:pt x="20" y="17"/>
                    <a:pt x="20" y="17"/>
                  </a:cubicBezTo>
                  <a:cubicBezTo>
                    <a:pt x="21" y="17"/>
                    <a:pt x="21" y="16"/>
                    <a:pt x="21" y="16"/>
                  </a:cubicBezTo>
                  <a:cubicBezTo>
                    <a:pt x="21" y="16"/>
                    <a:pt x="21" y="15"/>
                    <a:pt x="21" y="15"/>
                  </a:cubicBezTo>
                  <a:cubicBezTo>
                    <a:pt x="22" y="15"/>
                    <a:pt x="22" y="15"/>
                    <a:pt x="22" y="15"/>
                  </a:cubicBezTo>
                  <a:cubicBezTo>
                    <a:pt x="21" y="26"/>
                    <a:pt x="21" y="26"/>
                    <a:pt x="21" y="26"/>
                  </a:cubicBezTo>
                  <a:cubicBezTo>
                    <a:pt x="20" y="26"/>
                    <a:pt x="20" y="26"/>
                    <a:pt x="20" y="26"/>
                  </a:cubicBezTo>
                  <a:cubicBezTo>
                    <a:pt x="20" y="26"/>
                    <a:pt x="20" y="25"/>
                    <a:pt x="20" y="25"/>
                  </a:cubicBezTo>
                  <a:cubicBezTo>
                    <a:pt x="20" y="25"/>
                    <a:pt x="20" y="24"/>
                    <a:pt x="20" y="24"/>
                  </a:cubicBezTo>
                  <a:cubicBezTo>
                    <a:pt x="20" y="24"/>
                    <a:pt x="19" y="23"/>
                    <a:pt x="19" y="23"/>
                  </a:cubicBezTo>
                  <a:cubicBezTo>
                    <a:pt x="19" y="23"/>
                    <a:pt x="19" y="23"/>
                    <a:pt x="18" y="23"/>
                  </a:cubicBezTo>
                  <a:cubicBezTo>
                    <a:pt x="3" y="21"/>
                    <a:pt x="3" y="21"/>
                    <a:pt x="3" y="21"/>
                  </a:cubicBezTo>
                  <a:cubicBezTo>
                    <a:pt x="3" y="21"/>
                    <a:pt x="3" y="21"/>
                    <a:pt x="3" y="21"/>
                  </a:cubicBezTo>
                  <a:cubicBezTo>
                    <a:pt x="2" y="21"/>
                    <a:pt x="2" y="21"/>
                    <a:pt x="2" y="21"/>
                  </a:cubicBezTo>
                  <a:cubicBezTo>
                    <a:pt x="2" y="22"/>
                    <a:pt x="1" y="22"/>
                    <a:pt x="1" y="22"/>
                  </a:cubicBezTo>
                  <a:cubicBezTo>
                    <a:pt x="1" y="23"/>
                    <a:pt x="1" y="23"/>
                    <a:pt x="1" y="23"/>
                  </a:cubicBezTo>
                  <a:cubicBezTo>
                    <a:pt x="0" y="23"/>
                    <a:pt x="0" y="23"/>
                    <a:pt x="0" y="23"/>
                  </a:cubicBezTo>
                  <a:cubicBezTo>
                    <a:pt x="1" y="12"/>
                    <a:pt x="1" y="12"/>
                    <a:pt x="1" y="12"/>
                  </a:cubicBezTo>
                  <a:cubicBezTo>
                    <a:pt x="3" y="12"/>
                    <a:pt x="3" y="12"/>
                    <a:pt x="3" y="12"/>
                  </a:cubicBezTo>
                  <a:cubicBezTo>
                    <a:pt x="3" y="12"/>
                    <a:pt x="3" y="13"/>
                    <a:pt x="3" y="13"/>
                  </a:cubicBezTo>
                  <a:cubicBezTo>
                    <a:pt x="3" y="14"/>
                    <a:pt x="3" y="14"/>
                    <a:pt x="3" y="14"/>
                  </a:cubicBezTo>
                  <a:cubicBezTo>
                    <a:pt x="3" y="15"/>
                    <a:pt x="3" y="15"/>
                    <a:pt x="3" y="15"/>
                  </a:cubicBezTo>
                  <a:cubicBezTo>
                    <a:pt x="3" y="15"/>
                    <a:pt x="4" y="15"/>
                    <a:pt x="4" y="15"/>
                  </a:cubicBezTo>
                  <a:cubicBezTo>
                    <a:pt x="11" y="16"/>
                    <a:pt x="11" y="16"/>
                    <a:pt x="11" y="16"/>
                  </a:cubicBezTo>
                  <a:cubicBezTo>
                    <a:pt x="11" y="16"/>
                    <a:pt x="11" y="16"/>
                    <a:pt x="11" y="16"/>
                  </a:cubicBezTo>
                  <a:cubicBezTo>
                    <a:pt x="11" y="15"/>
                    <a:pt x="10" y="14"/>
                    <a:pt x="9" y="13"/>
                  </a:cubicBezTo>
                  <a:cubicBezTo>
                    <a:pt x="8" y="12"/>
                    <a:pt x="8" y="11"/>
                    <a:pt x="7" y="10"/>
                  </a:cubicBezTo>
                  <a:cubicBezTo>
                    <a:pt x="6" y="9"/>
                    <a:pt x="6" y="9"/>
                    <a:pt x="5" y="8"/>
                  </a:cubicBezTo>
                  <a:cubicBezTo>
                    <a:pt x="5" y="8"/>
                    <a:pt x="4" y="7"/>
                    <a:pt x="4" y="7"/>
                  </a:cubicBezTo>
                  <a:cubicBezTo>
                    <a:pt x="4" y="7"/>
                    <a:pt x="4" y="8"/>
                    <a:pt x="3" y="8"/>
                  </a:cubicBezTo>
                  <a:cubicBezTo>
                    <a:pt x="3" y="8"/>
                    <a:pt x="3" y="9"/>
                    <a:pt x="3" y="9"/>
                  </a:cubicBezTo>
                  <a:cubicBezTo>
                    <a:pt x="2" y="9"/>
                    <a:pt x="2" y="9"/>
                    <a:pt x="2" y="9"/>
                  </a:cubicBezTo>
                  <a:cubicBezTo>
                    <a:pt x="3" y="0"/>
                    <a:pt x="3" y="0"/>
                    <a:pt x="3" y="0"/>
                  </a:cubicBezTo>
                  <a:cubicBezTo>
                    <a:pt x="4" y="0"/>
                    <a:pt x="4" y="0"/>
                    <a:pt x="4" y="0"/>
                  </a:cubicBezTo>
                  <a:cubicBezTo>
                    <a:pt x="4" y="2"/>
                    <a:pt x="4" y="2"/>
                    <a:pt x="5" y="3"/>
                  </a:cubicBezTo>
                  <a:cubicBezTo>
                    <a:pt x="5" y="4"/>
                    <a:pt x="5" y="5"/>
                    <a:pt x="6" y="6"/>
                  </a:cubicBezTo>
                  <a:cubicBezTo>
                    <a:pt x="6" y="7"/>
                    <a:pt x="7" y="8"/>
                    <a:pt x="8" y="9"/>
                  </a:cubicBezTo>
                  <a:cubicBezTo>
                    <a:pt x="8" y="9"/>
                    <a:pt x="9" y="10"/>
                    <a:pt x="10" y="12"/>
                  </a:cubicBezTo>
                  <a:cubicBezTo>
                    <a:pt x="11" y="11"/>
                    <a:pt x="13" y="10"/>
                    <a:pt x="15" y="9"/>
                  </a:cubicBezTo>
                  <a:cubicBezTo>
                    <a:pt x="16" y="8"/>
                    <a:pt x="18" y="7"/>
                    <a:pt x="20" y="6"/>
                  </a:cubicBezTo>
                  <a:cubicBezTo>
                    <a:pt x="21" y="5"/>
                    <a:pt x="21" y="5"/>
                    <a:pt x="21" y="5"/>
                  </a:cubicBezTo>
                  <a:cubicBezTo>
                    <a:pt x="22" y="4"/>
                    <a:pt x="22" y="4"/>
                    <a:pt x="22" y="3"/>
                  </a:cubicBezTo>
                  <a:cubicBezTo>
                    <a:pt x="23" y="3"/>
                    <a:pt x="23" y="3"/>
                    <a:pt x="23" y="2"/>
                  </a:cubicBezTo>
                  <a:cubicBezTo>
                    <a:pt x="23" y="2"/>
                    <a:pt x="23" y="2"/>
                    <a:pt x="23" y="2"/>
                  </a:cubicBezTo>
                  <a:lnTo>
                    <a:pt x="2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 name="Freeform 14"/>
            <p:cNvSpPr>
              <a:spLocks/>
            </p:cNvSpPr>
            <p:nvPr userDrawn="1"/>
          </p:nvSpPr>
          <p:spPr bwMode="auto">
            <a:xfrm>
              <a:off x="558751" y="859260"/>
              <a:ext cx="90488" cy="71438"/>
            </a:xfrm>
            <a:custGeom>
              <a:avLst/>
              <a:gdLst>
                <a:gd name="T0" fmla="*/ 24 w 24"/>
                <a:gd name="T1" fmla="*/ 8 h 19"/>
                <a:gd name="T2" fmla="*/ 20 w 24"/>
                <a:gd name="T3" fmla="*/ 19 h 19"/>
                <a:gd name="T4" fmla="*/ 19 w 24"/>
                <a:gd name="T5" fmla="*/ 18 h 19"/>
                <a:gd name="T6" fmla="*/ 19 w 24"/>
                <a:gd name="T7" fmla="*/ 17 h 19"/>
                <a:gd name="T8" fmla="*/ 19 w 24"/>
                <a:gd name="T9" fmla="*/ 16 h 19"/>
                <a:gd name="T10" fmla="*/ 19 w 24"/>
                <a:gd name="T11" fmla="*/ 15 h 19"/>
                <a:gd name="T12" fmla="*/ 18 w 24"/>
                <a:gd name="T13" fmla="*/ 15 h 19"/>
                <a:gd name="T14" fmla="*/ 4 w 24"/>
                <a:gd name="T15" fmla="*/ 9 h 19"/>
                <a:gd name="T16" fmla="*/ 4 w 24"/>
                <a:gd name="T17" fmla="*/ 9 h 19"/>
                <a:gd name="T18" fmla="*/ 3 w 24"/>
                <a:gd name="T19" fmla="*/ 10 h 19"/>
                <a:gd name="T20" fmla="*/ 2 w 24"/>
                <a:gd name="T21" fmla="*/ 10 h 19"/>
                <a:gd name="T22" fmla="*/ 1 w 24"/>
                <a:gd name="T23" fmla="*/ 11 h 19"/>
                <a:gd name="T24" fmla="*/ 0 w 24"/>
                <a:gd name="T25" fmla="*/ 11 h 19"/>
                <a:gd name="T26" fmla="*/ 5 w 24"/>
                <a:gd name="T27" fmla="*/ 0 h 19"/>
                <a:gd name="T28" fmla="*/ 6 w 24"/>
                <a:gd name="T29" fmla="*/ 1 h 19"/>
                <a:gd name="T30" fmla="*/ 5 w 24"/>
                <a:gd name="T31" fmla="*/ 2 h 19"/>
                <a:gd name="T32" fmla="*/ 5 w 24"/>
                <a:gd name="T33" fmla="*/ 3 h 19"/>
                <a:gd name="T34" fmla="*/ 5 w 24"/>
                <a:gd name="T35" fmla="*/ 4 h 19"/>
                <a:gd name="T36" fmla="*/ 6 w 24"/>
                <a:gd name="T37" fmla="*/ 4 h 19"/>
                <a:gd name="T38" fmla="*/ 20 w 24"/>
                <a:gd name="T39" fmla="*/ 10 h 19"/>
                <a:gd name="T40" fmla="*/ 21 w 24"/>
                <a:gd name="T41" fmla="*/ 10 h 19"/>
                <a:gd name="T42" fmla="*/ 22 w 24"/>
                <a:gd name="T43" fmla="*/ 9 h 19"/>
                <a:gd name="T44" fmla="*/ 22 w 24"/>
                <a:gd name="T45" fmla="*/ 9 h 19"/>
                <a:gd name="T46" fmla="*/ 23 w 24"/>
                <a:gd name="T47" fmla="*/ 8 h 19"/>
                <a:gd name="T48" fmla="*/ 24 w 24"/>
                <a:gd name="T4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19">
                  <a:moveTo>
                    <a:pt x="24" y="8"/>
                  </a:moveTo>
                  <a:cubicBezTo>
                    <a:pt x="20" y="19"/>
                    <a:pt x="20" y="19"/>
                    <a:pt x="20" y="19"/>
                  </a:cubicBezTo>
                  <a:cubicBezTo>
                    <a:pt x="19" y="18"/>
                    <a:pt x="19" y="18"/>
                    <a:pt x="19" y="18"/>
                  </a:cubicBezTo>
                  <a:cubicBezTo>
                    <a:pt x="19" y="18"/>
                    <a:pt x="19" y="18"/>
                    <a:pt x="19" y="17"/>
                  </a:cubicBezTo>
                  <a:cubicBezTo>
                    <a:pt x="19" y="17"/>
                    <a:pt x="19" y="16"/>
                    <a:pt x="19" y="16"/>
                  </a:cubicBezTo>
                  <a:cubicBezTo>
                    <a:pt x="19" y="16"/>
                    <a:pt x="19" y="15"/>
                    <a:pt x="19" y="15"/>
                  </a:cubicBezTo>
                  <a:cubicBezTo>
                    <a:pt x="19" y="15"/>
                    <a:pt x="19" y="15"/>
                    <a:pt x="18" y="15"/>
                  </a:cubicBezTo>
                  <a:cubicBezTo>
                    <a:pt x="4" y="9"/>
                    <a:pt x="4" y="9"/>
                    <a:pt x="4" y="9"/>
                  </a:cubicBezTo>
                  <a:cubicBezTo>
                    <a:pt x="4" y="9"/>
                    <a:pt x="4" y="9"/>
                    <a:pt x="4" y="9"/>
                  </a:cubicBezTo>
                  <a:cubicBezTo>
                    <a:pt x="3" y="9"/>
                    <a:pt x="3" y="9"/>
                    <a:pt x="3" y="10"/>
                  </a:cubicBezTo>
                  <a:cubicBezTo>
                    <a:pt x="2" y="10"/>
                    <a:pt x="2" y="10"/>
                    <a:pt x="2" y="10"/>
                  </a:cubicBezTo>
                  <a:cubicBezTo>
                    <a:pt x="2" y="11"/>
                    <a:pt x="1" y="11"/>
                    <a:pt x="1" y="11"/>
                  </a:cubicBezTo>
                  <a:cubicBezTo>
                    <a:pt x="0" y="11"/>
                    <a:pt x="0" y="11"/>
                    <a:pt x="0" y="11"/>
                  </a:cubicBezTo>
                  <a:cubicBezTo>
                    <a:pt x="5" y="0"/>
                    <a:pt x="5" y="0"/>
                    <a:pt x="5" y="0"/>
                  </a:cubicBezTo>
                  <a:cubicBezTo>
                    <a:pt x="6" y="1"/>
                    <a:pt x="6" y="1"/>
                    <a:pt x="6" y="1"/>
                  </a:cubicBezTo>
                  <a:cubicBezTo>
                    <a:pt x="6" y="1"/>
                    <a:pt x="5" y="1"/>
                    <a:pt x="5" y="2"/>
                  </a:cubicBezTo>
                  <a:cubicBezTo>
                    <a:pt x="5" y="2"/>
                    <a:pt x="5" y="2"/>
                    <a:pt x="5" y="3"/>
                  </a:cubicBezTo>
                  <a:cubicBezTo>
                    <a:pt x="5" y="3"/>
                    <a:pt x="5" y="3"/>
                    <a:pt x="5" y="4"/>
                  </a:cubicBezTo>
                  <a:cubicBezTo>
                    <a:pt x="6" y="4"/>
                    <a:pt x="6" y="4"/>
                    <a:pt x="6" y="4"/>
                  </a:cubicBezTo>
                  <a:cubicBezTo>
                    <a:pt x="20" y="10"/>
                    <a:pt x="20" y="10"/>
                    <a:pt x="20" y="10"/>
                  </a:cubicBezTo>
                  <a:cubicBezTo>
                    <a:pt x="20" y="10"/>
                    <a:pt x="21" y="10"/>
                    <a:pt x="21" y="10"/>
                  </a:cubicBezTo>
                  <a:cubicBezTo>
                    <a:pt x="21" y="10"/>
                    <a:pt x="22" y="10"/>
                    <a:pt x="22" y="9"/>
                  </a:cubicBezTo>
                  <a:cubicBezTo>
                    <a:pt x="22" y="9"/>
                    <a:pt x="22" y="9"/>
                    <a:pt x="22" y="9"/>
                  </a:cubicBezTo>
                  <a:cubicBezTo>
                    <a:pt x="23" y="8"/>
                    <a:pt x="23" y="8"/>
                    <a:pt x="23" y="8"/>
                  </a:cubicBezTo>
                  <a:lnTo>
                    <a:pt x="24"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 name="Freeform 15"/>
            <p:cNvSpPr>
              <a:spLocks/>
            </p:cNvSpPr>
            <p:nvPr userDrawn="1"/>
          </p:nvSpPr>
          <p:spPr bwMode="auto">
            <a:xfrm>
              <a:off x="603201" y="725910"/>
              <a:ext cx="112713" cy="122238"/>
            </a:xfrm>
            <a:custGeom>
              <a:avLst/>
              <a:gdLst>
                <a:gd name="T0" fmla="*/ 16 w 30"/>
                <a:gd name="T1" fmla="*/ 0 h 32"/>
                <a:gd name="T2" fmla="*/ 15 w 30"/>
                <a:gd name="T3" fmla="*/ 1 h 32"/>
                <a:gd name="T4" fmla="*/ 15 w 30"/>
                <a:gd name="T5" fmla="*/ 3 h 32"/>
                <a:gd name="T6" fmla="*/ 15 w 30"/>
                <a:gd name="T7" fmla="*/ 4 h 32"/>
                <a:gd name="T8" fmla="*/ 17 w 30"/>
                <a:gd name="T9" fmla="*/ 6 h 32"/>
                <a:gd name="T10" fmla="*/ 30 w 30"/>
                <a:gd name="T11" fmla="*/ 15 h 32"/>
                <a:gd name="T12" fmla="*/ 28 w 30"/>
                <a:gd name="T13" fmla="*/ 17 h 32"/>
                <a:gd name="T14" fmla="*/ 7 w 30"/>
                <a:gd name="T15" fmla="*/ 18 h 32"/>
                <a:gd name="T16" fmla="*/ 15 w 30"/>
                <a:gd name="T17" fmla="*/ 24 h 32"/>
                <a:gd name="T18" fmla="*/ 18 w 30"/>
                <a:gd name="T19" fmla="*/ 25 h 32"/>
                <a:gd name="T20" fmla="*/ 19 w 30"/>
                <a:gd name="T21" fmla="*/ 25 h 32"/>
                <a:gd name="T22" fmla="*/ 21 w 30"/>
                <a:gd name="T23" fmla="*/ 25 h 32"/>
                <a:gd name="T24" fmla="*/ 22 w 30"/>
                <a:gd name="T25" fmla="*/ 24 h 32"/>
                <a:gd name="T26" fmla="*/ 23 w 30"/>
                <a:gd name="T27" fmla="*/ 25 h 32"/>
                <a:gd name="T28" fmla="*/ 17 w 30"/>
                <a:gd name="T29" fmla="*/ 32 h 32"/>
                <a:gd name="T30" fmla="*/ 16 w 30"/>
                <a:gd name="T31" fmla="*/ 31 h 32"/>
                <a:gd name="T32" fmla="*/ 17 w 30"/>
                <a:gd name="T33" fmla="*/ 30 h 32"/>
                <a:gd name="T34" fmla="*/ 17 w 30"/>
                <a:gd name="T35" fmla="*/ 29 h 32"/>
                <a:gd name="T36" fmla="*/ 17 w 30"/>
                <a:gd name="T37" fmla="*/ 27 h 32"/>
                <a:gd name="T38" fmla="*/ 14 w 30"/>
                <a:gd name="T39" fmla="*/ 25 h 32"/>
                <a:gd name="T40" fmla="*/ 6 w 30"/>
                <a:gd name="T41" fmla="*/ 20 h 32"/>
                <a:gd name="T42" fmla="*/ 5 w 30"/>
                <a:gd name="T43" fmla="*/ 19 h 32"/>
                <a:gd name="T44" fmla="*/ 4 w 30"/>
                <a:gd name="T45" fmla="*/ 19 h 32"/>
                <a:gd name="T46" fmla="*/ 2 w 30"/>
                <a:gd name="T47" fmla="*/ 19 h 32"/>
                <a:gd name="T48" fmla="*/ 1 w 30"/>
                <a:gd name="T49" fmla="*/ 20 h 32"/>
                <a:gd name="T50" fmla="*/ 0 w 30"/>
                <a:gd name="T51" fmla="*/ 20 h 32"/>
                <a:gd name="T52" fmla="*/ 5 w 30"/>
                <a:gd name="T53" fmla="*/ 13 h 32"/>
                <a:gd name="T54" fmla="*/ 23 w 30"/>
                <a:gd name="T55" fmla="*/ 12 h 32"/>
                <a:gd name="T56" fmla="*/ 17 w 30"/>
                <a:gd name="T57" fmla="*/ 8 h 32"/>
                <a:gd name="T58" fmla="*/ 14 w 30"/>
                <a:gd name="T59" fmla="*/ 6 h 32"/>
                <a:gd name="T60" fmla="*/ 13 w 30"/>
                <a:gd name="T61" fmla="*/ 6 h 32"/>
                <a:gd name="T62" fmla="*/ 11 w 30"/>
                <a:gd name="T63" fmla="*/ 7 h 32"/>
                <a:gd name="T64" fmla="*/ 10 w 30"/>
                <a:gd name="T65" fmla="*/ 8 h 32"/>
                <a:gd name="T66" fmla="*/ 9 w 30"/>
                <a:gd name="T67" fmla="*/ 7 h 32"/>
                <a:gd name="T68" fmla="*/ 15 w 30"/>
                <a:gd name="T69" fmla="*/ 0 h 32"/>
                <a:gd name="T70" fmla="*/ 16 w 30"/>
                <a:gd name="T7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32">
                  <a:moveTo>
                    <a:pt x="16" y="0"/>
                  </a:moveTo>
                  <a:cubicBezTo>
                    <a:pt x="15" y="1"/>
                    <a:pt x="15" y="1"/>
                    <a:pt x="15" y="1"/>
                  </a:cubicBezTo>
                  <a:cubicBezTo>
                    <a:pt x="15" y="2"/>
                    <a:pt x="15" y="2"/>
                    <a:pt x="15" y="3"/>
                  </a:cubicBezTo>
                  <a:cubicBezTo>
                    <a:pt x="15" y="3"/>
                    <a:pt x="15" y="4"/>
                    <a:pt x="15" y="4"/>
                  </a:cubicBezTo>
                  <a:cubicBezTo>
                    <a:pt x="16" y="5"/>
                    <a:pt x="16" y="5"/>
                    <a:pt x="17" y="6"/>
                  </a:cubicBezTo>
                  <a:cubicBezTo>
                    <a:pt x="30" y="15"/>
                    <a:pt x="30" y="15"/>
                    <a:pt x="30" y="15"/>
                  </a:cubicBezTo>
                  <a:cubicBezTo>
                    <a:pt x="28" y="17"/>
                    <a:pt x="28" y="17"/>
                    <a:pt x="28" y="17"/>
                  </a:cubicBezTo>
                  <a:cubicBezTo>
                    <a:pt x="7" y="18"/>
                    <a:pt x="7" y="18"/>
                    <a:pt x="7" y="18"/>
                  </a:cubicBezTo>
                  <a:cubicBezTo>
                    <a:pt x="15" y="24"/>
                    <a:pt x="15" y="24"/>
                    <a:pt x="15" y="24"/>
                  </a:cubicBezTo>
                  <a:cubicBezTo>
                    <a:pt x="16" y="25"/>
                    <a:pt x="17" y="25"/>
                    <a:pt x="18" y="25"/>
                  </a:cubicBezTo>
                  <a:cubicBezTo>
                    <a:pt x="18" y="26"/>
                    <a:pt x="19" y="26"/>
                    <a:pt x="19" y="25"/>
                  </a:cubicBezTo>
                  <a:cubicBezTo>
                    <a:pt x="20" y="25"/>
                    <a:pt x="20" y="25"/>
                    <a:pt x="21" y="25"/>
                  </a:cubicBezTo>
                  <a:cubicBezTo>
                    <a:pt x="21" y="24"/>
                    <a:pt x="21" y="24"/>
                    <a:pt x="22" y="24"/>
                  </a:cubicBezTo>
                  <a:cubicBezTo>
                    <a:pt x="23" y="25"/>
                    <a:pt x="23" y="25"/>
                    <a:pt x="23" y="25"/>
                  </a:cubicBezTo>
                  <a:cubicBezTo>
                    <a:pt x="17" y="32"/>
                    <a:pt x="17" y="32"/>
                    <a:pt x="17" y="32"/>
                  </a:cubicBezTo>
                  <a:cubicBezTo>
                    <a:pt x="16" y="31"/>
                    <a:pt x="16" y="31"/>
                    <a:pt x="16" y="31"/>
                  </a:cubicBezTo>
                  <a:cubicBezTo>
                    <a:pt x="17" y="31"/>
                    <a:pt x="17" y="30"/>
                    <a:pt x="17" y="30"/>
                  </a:cubicBezTo>
                  <a:cubicBezTo>
                    <a:pt x="17" y="30"/>
                    <a:pt x="17" y="29"/>
                    <a:pt x="17" y="29"/>
                  </a:cubicBezTo>
                  <a:cubicBezTo>
                    <a:pt x="17" y="28"/>
                    <a:pt x="17" y="28"/>
                    <a:pt x="17" y="27"/>
                  </a:cubicBezTo>
                  <a:cubicBezTo>
                    <a:pt x="16" y="27"/>
                    <a:pt x="16" y="26"/>
                    <a:pt x="14" y="25"/>
                  </a:cubicBezTo>
                  <a:cubicBezTo>
                    <a:pt x="6" y="20"/>
                    <a:pt x="6" y="20"/>
                    <a:pt x="6" y="20"/>
                  </a:cubicBezTo>
                  <a:cubicBezTo>
                    <a:pt x="6" y="19"/>
                    <a:pt x="6" y="19"/>
                    <a:pt x="5" y="19"/>
                  </a:cubicBezTo>
                  <a:cubicBezTo>
                    <a:pt x="5" y="19"/>
                    <a:pt x="4" y="19"/>
                    <a:pt x="4" y="19"/>
                  </a:cubicBezTo>
                  <a:cubicBezTo>
                    <a:pt x="3" y="19"/>
                    <a:pt x="3" y="19"/>
                    <a:pt x="2" y="19"/>
                  </a:cubicBezTo>
                  <a:cubicBezTo>
                    <a:pt x="2" y="20"/>
                    <a:pt x="2" y="20"/>
                    <a:pt x="1" y="20"/>
                  </a:cubicBezTo>
                  <a:cubicBezTo>
                    <a:pt x="0" y="20"/>
                    <a:pt x="0" y="20"/>
                    <a:pt x="0" y="20"/>
                  </a:cubicBezTo>
                  <a:cubicBezTo>
                    <a:pt x="5" y="13"/>
                    <a:pt x="5" y="13"/>
                    <a:pt x="5" y="13"/>
                  </a:cubicBezTo>
                  <a:cubicBezTo>
                    <a:pt x="23" y="12"/>
                    <a:pt x="23" y="12"/>
                    <a:pt x="23" y="12"/>
                  </a:cubicBezTo>
                  <a:cubicBezTo>
                    <a:pt x="17" y="8"/>
                    <a:pt x="17" y="8"/>
                    <a:pt x="17" y="8"/>
                  </a:cubicBezTo>
                  <a:cubicBezTo>
                    <a:pt x="16" y="7"/>
                    <a:pt x="15" y="6"/>
                    <a:pt x="14" y="6"/>
                  </a:cubicBezTo>
                  <a:cubicBezTo>
                    <a:pt x="14" y="6"/>
                    <a:pt x="13" y="6"/>
                    <a:pt x="13" y="6"/>
                  </a:cubicBezTo>
                  <a:cubicBezTo>
                    <a:pt x="12" y="6"/>
                    <a:pt x="12" y="6"/>
                    <a:pt x="11" y="7"/>
                  </a:cubicBezTo>
                  <a:cubicBezTo>
                    <a:pt x="11" y="7"/>
                    <a:pt x="11" y="7"/>
                    <a:pt x="10" y="8"/>
                  </a:cubicBezTo>
                  <a:cubicBezTo>
                    <a:pt x="9" y="7"/>
                    <a:pt x="9" y="7"/>
                    <a:pt x="9" y="7"/>
                  </a:cubicBezTo>
                  <a:cubicBezTo>
                    <a:pt x="15" y="0"/>
                    <a:pt x="15" y="0"/>
                    <a:pt x="15" y="0"/>
                  </a:cubicBezTo>
                  <a:lnTo>
                    <a:pt x="1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 name="Freeform 16"/>
            <p:cNvSpPr>
              <a:spLocks/>
            </p:cNvSpPr>
            <p:nvPr userDrawn="1"/>
          </p:nvSpPr>
          <p:spPr bwMode="auto">
            <a:xfrm>
              <a:off x="715914" y="635422"/>
              <a:ext cx="90488" cy="95250"/>
            </a:xfrm>
            <a:custGeom>
              <a:avLst/>
              <a:gdLst>
                <a:gd name="T0" fmla="*/ 22 w 24"/>
                <a:gd name="T1" fmla="*/ 7 h 25"/>
                <a:gd name="T2" fmla="*/ 21 w 24"/>
                <a:gd name="T3" fmla="*/ 8 h 25"/>
                <a:gd name="T4" fmla="*/ 21 w 24"/>
                <a:gd name="T5" fmla="*/ 8 h 25"/>
                <a:gd name="T6" fmla="*/ 21 w 24"/>
                <a:gd name="T7" fmla="*/ 9 h 25"/>
                <a:gd name="T8" fmla="*/ 21 w 24"/>
                <a:gd name="T9" fmla="*/ 10 h 25"/>
                <a:gd name="T10" fmla="*/ 23 w 24"/>
                <a:gd name="T11" fmla="*/ 12 h 25"/>
                <a:gd name="T12" fmla="*/ 23 w 24"/>
                <a:gd name="T13" fmla="*/ 13 h 25"/>
                <a:gd name="T14" fmla="*/ 24 w 24"/>
                <a:gd name="T15" fmla="*/ 14 h 25"/>
                <a:gd name="T16" fmla="*/ 22 w 24"/>
                <a:gd name="T17" fmla="*/ 18 h 25"/>
                <a:gd name="T18" fmla="*/ 18 w 24"/>
                <a:gd name="T19" fmla="*/ 22 h 25"/>
                <a:gd name="T20" fmla="*/ 14 w 24"/>
                <a:gd name="T21" fmla="*/ 24 h 25"/>
                <a:gd name="T22" fmla="*/ 10 w 24"/>
                <a:gd name="T23" fmla="*/ 25 h 25"/>
                <a:gd name="T24" fmla="*/ 6 w 24"/>
                <a:gd name="T25" fmla="*/ 23 h 25"/>
                <a:gd name="T26" fmla="*/ 3 w 24"/>
                <a:gd name="T27" fmla="*/ 20 h 25"/>
                <a:gd name="T28" fmla="*/ 0 w 24"/>
                <a:gd name="T29" fmla="*/ 16 h 25"/>
                <a:gd name="T30" fmla="*/ 0 w 24"/>
                <a:gd name="T31" fmla="*/ 12 h 25"/>
                <a:gd name="T32" fmla="*/ 1 w 24"/>
                <a:gd name="T33" fmla="*/ 8 h 25"/>
                <a:gd name="T34" fmla="*/ 5 w 24"/>
                <a:gd name="T35" fmla="*/ 4 h 25"/>
                <a:gd name="T36" fmla="*/ 8 w 24"/>
                <a:gd name="T37" fmla="*/ 2 h 25"/>
                <a:gd name="T38" fmla="*/ 10 w 24"/>
                <a:gd name="T39" fmla="*/ 2 h 25"/>
                <a:gd name="T40" fmla="*/ 10 w 24"/>
                <a:gd name="T41" fmla="*/ 0 h 25"/>
                <a:gd name="T42" fmla="*/ 11 w 24"/>
                <a:gd name="T43" fmla="*/ 0 h 25"/>
                <a:gd name="T44" fmla="*/ 16 w 24"/>
                <a:gd name="T45" fmla="*/ 5 h 25"/>
                <a:gd name="T46" fmla="*/ 15 w 24"/>
                <a:gd name="T47" fmla="*/ 6 h 25"/>
                <a:gd name="T48" fmla="*/ 10 w 24"/>
                <a:gd name="T49" fmla="*/ 4 h 25"/>
                <a:gd name="T50" fmla="*/ 6 w 24"/>
                <a:gd name="T51" fmla="*/ 5 h 25"/>
                <a:gd name="T52" fmla="*/ 4 w 24"/>
                <a:gd name="T53" fmla="*/ 10 h 25"/>
                <a:gd name="T54" fmla="*/ 7 w 24"/>
                <a:gd name="T55" fmla="*/ 16 h 25"/>
                <a:gd name="T56" fmla="*/ 13 w 24"/>
                <a:gd name="T57" fmla="*/ 21 h 25"/>
                <a:gd name="T58" fmla="*/ 18 w 24"/>
                <a:gd name="T59" fmla="*/ 20 h 25"/>
                <a:gd name="T60" fmla="*/ 19 w 24"/>
                <a:gd name="T61" fmla="*/ 18 h 25"/>
                <a:gd name="T62" fmla="*/ 20 w 24"/>
                <a:gd name="T63" fmla="*/ 17 h 25"/>
                <a:gd name="T64" fmla="*/ 17 w 24"/>
                <a:gd name="T65" fmla="*/ 13 h 25"/>
                <a:gd name="T66" fmla="*/ 17 w 24"/>
                <a:gd name="T67" fmla="*/ 13 h 25"/>
                <a:gd name="T68" fmla="*/ 16 w 24"/>
                <a:gd name="T69" fmla="*/ 13 h 25"/>
                <a:gd name="T70" fmla="*/ 14 w 24"/>
                <a:gd name="T71" fmla="*/ 13 h 25"/>
                <a:gd name="T72" fmla="*/ 13 w 24"/>
                <a:gd name="T73" fmla="*/ 14 h 25"/>
                <a:gd name="T74" fmla="*/ 13 w 24"/>
                <a:gd name="T75" fmla="*/ 13 h 25"/>
                <a:gd name="T76" fmla="*/ 21 w 24"/>
                <a:gd name="T77" fmla="*/ 6 h 25"/>
                <a:gd name="T78" fmla="*/ 22 w 24"/>
                <a:gd name="T79"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 h="25">
                  <a:moveTo>
                    <a:pt x="22" y="7"/>
                  </a:moveTo>
                  <a:cubicBezTo>
                    <a:pt x="22" y="7"/>
                    <a:pt x="22" y="7"/>
                    <a:pt x="21" y="8"/>
                  </a:cubicBezTo>
                  <a:cubicBezTo>
                    <a:pt x="21" y="8"/>
                    <a:pt x="21" y="8"/>
                    <a:pt x="21" y="8"/>
                  </a:cubicBezTo>
                  <a:cubicBezTo>
                    <a:pt x="21" y="9"/>
                    <a:pt x="21" y="9"/>
                    <a:pt x="21" y="9"/>
                  </a:cubicBezTo>
                  <a:cubicBezTo>
                    <a:pt x="21" y="10"/>
                    <a:pt x="21" y="10"/>
                    <a:pt x="21" y="10"/>
                  </a:cubicBezTo>
                  <a:cubicBezTo>
                    <a:pt x="23" y="12"/>
                    <a:pt x="23" y="12"/>
                    <a:pt x="23" y="12"/>
                  </a:cubicBezTo>
                  <a:cubicBezTo>
                    <a:pt x="23" y="12"/>
                    <a:pt x="23" y="13"/>
                    <a:pt x="23" y="13"/>
                  </a:cubicBezTo>
                  <a:cubicBezTo>
                    <a:pt x="24" y="13"/>
                    <a:pt x="24" y="13"/>
                    <a:pt x="24" y="14"/>
                  </a:cubicBezTo>
                  <a:cubicBezTo>
                    <a:pt x="24" y="15"/>
                    <a:pt x="23" y="16"/>
                    <a:pt x="22" y="18"/>
                  </a:cubicBezTo>
                  <a:cubicBezTo>
                    <a:pt x="21" y="19"/>
                    <a:pt x="19" y="21"/>
                    <a:pt x="18" y="22"/>
                  </a:cubicBezTo>
                  <a:cubicBezTo>
                    <a:pt x="17" y="23"/>
                    <a:pt x="16" y="23"/>
                    <a:pt x="14" y="24"/>
                  </a:cubicBezTo>
                  <a:cubicBezTo>
                    <a:pt x="13" y="24"/>
                    <a:pt x="12" y="25"/>
                    <a:pt x="10" y="25"/>
                  </a:cubicBezTo>
                  <a:cubicBezTo>
                    <a:pt x="9" y="24"/>
                    <a:pt x="8" y="24"/>
                    <a:pt x="6" y="23"/>
                  </a:cubicBezTo>
                  <a:cubicBezTo>
                    <a:pt x="5" y="23"/>
                    <a:pt x="4" y="22"/>
                    <a:pt x="3" y="20"/>
                  </a:cubicBezTo>
                  <a:cubicBezTo>
                    <a:pt x="2" y="19"/>
                    <a:pt x="1" y="18"/>
                    <a:pt x="0" y="16"/>
                  </a:cubicBezTo>
                  <a:cubicBezTo>
                    <a:pt x="0" y="15"/>
                    <a:pt x="0" y="13"/>
                    <a:pt x="0" y="12"/>
                  </a:cubicBezTo>
                  <a:cubicBezTo>
                    <a:pt x="0" y="10"/>
                    <a:pt x="1" y="9"/>
                    <a:pt x="1" y="8"/>
                  </a:cubicBezTo>
                  <a:cubicBezTo>
                    <a:pt x="2" y="6"/>
                    <a:pt x="3" y="5"/>
                    <a:pt x="5" y="4"/>
                  </a:cubicBezTo>
                  <a:cubicBezTo>
                    <a:pt x="6" y="3"/>
                    <a:pt x="7" y="3"/>
                    <a:pt x="8" y="2"/>
                  </a:cubicBezTo>
                  <a:cubicBezTo>
                    <a:pt x="9" y="2"/>
                    <a:pt x="9" y="2"/>
                    <a:pt x="10" y="2"/>
                  </a:cubicBezTo>
                  <a:cubicBezTo>
                    <a:pt x="10" y="0"/>
                    <a:pt x="10" y="0"/>
                    <a:pt x="10" y="0"/>
                  </a:cubicBezTo>
                  <a:cubicBezTo>
                    <a:pt x="11" y="0"/>
                    <a:pt x="11" y="0"/>
                    <a:pt x="11" y="0"/>
                  </a:cubicBezTo>
                  <a:cubicBezTo>
                    <a:pt x="16" y="5"/>
                    <a:pt x="16" y="5"/>
                    <a:pt x="16" y="5"/>
                  </a:cubicBezTo>
                  <a:cubicBezTo>
                    <a:pt x="15" y="6"/>
                    <a:pt x="15" y="6"/>
                    <a:pt x="15" y="6"/>
                  </a:cubicBezTo>
                  <a:cubicBezTo>
                    <a:pt x="13" y="5"/>
                    <a:pt x="11" y="4"/>
                    <a:pt x="10" y="4"/>
                  </a:cubicBezTo>
                  <a:cubicBezTo>
                    <a:pt x="8" y="4"/>
                    <a:pt x="7" y="4"/>
                    <a:pt x="6" y="5"/>
                  </a:cubicBezTo>
                  <a:cubicBezTo>
                    <a:pt x="4" y="6"/>
                    <a:pt x="4" y="8"/>
                    <a:pt x="4" y="10"/>
                  </a:cubicBezTo>
                  <a:cubicBezTo>
                    <a:pt x="4" y="12"/>
                    <a:pt x="5" y="14"/>
                    <a:pt x="7" y="16"/>
                  </a:cubicBezTo>
                  <a:cubicBezTo>
                    <a:pt x="9" y="19"/>
                    <a:pt x="11" y="20"/>
                    <a:pt x="13" y="21"/>
                  </a:cubicBezTo>
                  <a:cubicBezTo>
                    <a:pt x="15" y="22"/>
                    <a:pt x="16" y="21"/>
                    <a:pt x="18" y="20"/>
                  </a:cubicBezTo>
                  <a:cubicBezTo>
                    <a:pt x="18" y="20"/>
                    <a:pt x="19" y="19"/>
                    <a:pt x="19" y="18"/>
                  </a:cubicBezTo>
                  <a:cubicBezTo>
                    <a:pt x="20" y="18"/>
                    <a:pt x="20" y="17"/>
                    <a:pt x="20" y="17"/>
                  </a:cubicBezTo>
                  <a:cubicBezTo>
                    <a:pt x="17" y="13"/>
                    <a:pt x="17" y="13"/>
                    <a:pt x="17" y="13"/>
                  </a:cubicBezTo>
                  <a:cubicBezTo>
                    <a:pt x="17" y="13"/>
                    <a:pt x="17" y="13"/>
                    <a:pt x="17" y="13"/>
                  </a:cubicBezTo>
                  <a:cubicBezTo>
                    <a:pt x="16" y="13"/>
                    <a:pt x="16" y="13"/>
                    <a:pt x="16" y="13"/>
                  </a:cubicBezTo>
                  <a:cubicBezTo>
                    <a:pt x="15" y="13"/>
                    <a:pt x="15" y="13"/>
                    <a:pt x="14" y="13"/>
                  </a:cubicBezTo>
                  <a:cubicBezTo>
                    <a:pt x="14" y="13"/>
                    <a:pt x="14" y="14"/>
                    <a:pt x="13" y="14"/>
                  </a:cubicBezTo>
                  <a:cubicBezTo>
                    <a:pt x="13" y="13"/>
                    <a:pt x="13" y="13"/>
                    <a:pt x="13" y="13"/>
                  </a:cubicBezTo>
                  <a:cubicBezTo>
                    <a:pt x="21" y="6"/>
                    <a:pt x="21" y="6"/>
                    <a:pt x="21" y="6"/>
                  </a:cubicBezTo>
                  <a:lnTo>
                    <a:pt x="22"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 name="Freeform 17"/>
            <p:cNvSpPr>
              <a:spLocks/>
            </p:cNvSpPr>
            <p:nvPr userDrawn="1"/>
          </p:nvSpPr>
          <p:spPr bwMode="auto">
            <a:xfrm>
              <a:off x="893714" y="536997"/>
              <a:ext cx="88900" cy="95250"/>
            </a:xfrm>
            <a:custGeom>
              <a:avLst/>
              <a:gdLst>
                <a:gd name="T0" fmla="*/ 24 w 24"/>
                <a:gd name="T1" fmla="*/ 1 h 25"/>
                <a:gd name="T2" fmla="*/ 23 w 24"/>
                <a:gd name="T3" fmla="*/ 2 h 25"/>
                <a:gd name="T4" fmla="*/ 22 w 24"/>
                <a:gd name="T5" fmla="*/ 3 h 25"/>
                <a:gd name="T6" fmla="*/ 21 w 24"/>
                <a:gd name="T7" fmla="*/ 4 h 25"/>
                <a:gd name="T8" fmla="*/ 22 w 24"/>
                <a:gd name="T9" fmla="*/ 7 h 25"/>
                <a:gd name="T10" fmla="*/ 24 w 24"/>
                <a:gd name="T11" fmla="*/ 15 h 25"/>
                <a:gd name="T12" fmla="*/ 23 w 24"/>
                <a:gd name="T13" fmla="*/ 21 h 25"/>
                <a:gd name="T14" fmla="*/ 17 w 24"/>
                <a:gd name="T15" fmla="*/ 24 h 25"/>
                <a:gd name="T16" fmla="*/ 10 w 24"/>
                <a:gd name="T17" fmla="*/ 24 h 25"/>
                <a:gd name="T18" fmla="*/ 6 w 24"/>
                <a:gd name="T19" fmla="*/ 19 h 25"/>
                <a:gd name="T20" fmla="*/ 4 w 24"/>
                <a:gd name="T21" fmla="*/ 9 h 25"/>
                <a:gd name="T22" fmla="*/ 3 w 24"/>
                <a:gd name="T23" fmla="*/ 8 h 25"/>
                <a:gd name="T24" fmla="*/ 2 w 24"/>
                <a:gd name="T25" fmla="*/ 8 h 25"/>
                <a:gd name="T26" fmla="*/ 1 w 24"/>
                <a:gd name="T27" fmla="*/ 8 h 25"/>
                <a:gd name="T28" fmla="*/ 0 w 24"/>
                <a:gd name="T29" fmla="*/ 8 h 25"/>
                <a:gd name="T30" fmla="*/ 0 w 24"/>
                <a:gd name="T31" fmla="*/ 7 h 25"/>
                <a:gd name="T32" fmla="*/ 11 w 24"/>
                <a:gd name="T33" fmla="*/ 4 h 25"/>
                <a:gd name="T34" fmla="*/ 11 w 24"/>
                <a:gd name="T35" fmla="*/ 5 h 25"/>
                <a:gd name="T36" fmla="*/ 10 w 24"/>
                <a:gd name="T37" fmla="*/ 5 h 25"/>
                <a:gd name="T38" fmla="*/ 9 w 24"/>
                <a:gd name="T39" fmla="*/ 6 h 25"/>
                <a:gd name="T40" fmla="*/ 9 w 24"/>
                <a:gd name="T41" fmla="*/ 7 h 25"/>
                <a:gd name="T42" fmla="*/ 9 w 24"/>
                <a:gd name="T43" fmla="*/ 8 h 25"/>
                <a:gd name="T44" fmla="*/ 11 w 24"/>
                <a:gd name="T45" fmla="*/ 18 h 25"/>
                <a:gd name="T46" fmla="*/ 14 w 24"/>
                <a:gd name="T47" fmla="*/ 22 h 25"/>
                <a:gd name="T48" fmla="*/ 18 w 24"/>
                <a:gd name="T49" fmla="*/ 22 h 25"/>
                <a:gd name="T50" fmla="*/ 22 w 24"/>
                <a:gd name="T51" fmla="*/ 20 h 25"/>
                <a:gd name="T52" fmla="*/ 22 w 24"/>
                <a:gd name="T53" fmla="*/ 15 h 25"/>
                <a:gd name="T54" fmla="*/ 20 w 24"/>
                <a:gd name="T55" fmla="*/ 8 h 25"/>
                <a:gd name="T56" fmla="*/ 19 w 24"/>
                <a:gd name="T57" fmla="*/ 5 h 25"/>
                <a:gd name="T58" fmla="*/ 18 w 24"/>
                <a:gd name="T59" fmla="*/ 4 h 25"/>
                <a:gd name="T60" fmla="*/ 17 w 24"/>
                <a:gd name="T61" fmla="*/ 4 h 25"/>
                <a:gd name="T62" fmla="*/ 15 w 24"/>
                <a:gd name="T63" fmla="*/ 4 h 25"/>
                <a:gd name="T64" fmla="*/ 15 w 24"/>
                <a:gd name="T65" fmla="*/ 3 h 25"/>
                <a:gd name="T66" fmla="*/ 24 w 24"/>
                <a:gd name="T67" fmla="*/ 0 h 25"/>
                <a:gd name="T68" fmla="*/ 24 w 24"/>
                <a:gd name="T69"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5">
                  <a:moveTo>
                    <a:pt x="24" y="1"/>
                  </a:moveTo>
                  <a:cubicBezTo>
                    <a:pt x="24" y="2"/>
                    <a:pt x="23" y="2"/>
                    <a:pt x="23" y="2"/>
                  </a:cubicBezTo>
                  <a:cubicBezTo>
                    <a:pt x="22" y="2"/>
                    <a:pt x="22" y="3"/>
                    <a:pt x="22" y="3"/>
                  </a:cubicBezTo>
                  <a:cubicBezTo>
                    <a:pt x="21" y="3"/>
                    <a:pt x="21" y="4"/>
                    <a:pt x="21" y="4"/>
                  </a:cubicBezTo>
                  <a:cubicBezTo>
                    <a:pt x="21" y="5"/>
                    <a:pt x="21" y="6"/>
                    <a:pt x="22" y="7"/>
                  </a:cubicBezTo>
                  <a:cubicBezTo>
                    <a:pt x="24" y="15"/>
                    <a:pt x="24" y="15"/>
                    <a:pt x="24" y="15"/>
                  </a:cubicBezTo>
                  <a:cubicBezTo>
                    <a:pt x="24" y="17"/>
                    <a:pt x="24" y="19"/>
                    <a:pt x="23" y="21"/>
                  </a:cubicBezTo>
                  <a:cubicBezTo>
                    <a:pt x="22" y="22"/>
                    <a:pt x="20" y="24"/>
                    <a:pt x="17" y="24"/>
                  </a:cubicBezTo>
                  <a:cubicBezTo>
                    <a:pt x="15" y="25"/>
                    <a:pt x="12" y="25"/>
                    <a:pt x="10" y="24"/>
                  </a:cubicBezTo>
                  <a:cubicBezTo>
                    <a:pt x="8" y="23"/>
                    <a:pt x="7" y="22"/>
                    <a:pt x="6" y="19"/>
                  </a:cubicBezTo>
                  <a:cubicBezTo>
                    <a:pt x="4" y="9"/>
                    <a:pt x="4" y="9"/>
                    <a:pt x="4" y="9"/>
                  </a:cubicBezTo>
                  <a:cubicBezTo>
                    <a:pt x="3" y="9"/>
                    <a:pt x="3" y="8"/>
                    <a:pt x="3" y="8"/>
                  </a:cubicBezTo>
                  <a:cubicBezTo>
                    <a:pt x="3" y="8"/>
                    <a:pt x="3" y="8"/>
                    <a:pt x="2" y="8"/>
                  </a:cubicBezTo>
                  <a:cubicBezTo>
                    <a:pt x="2" y="8"/>
                    <a:pt x="2" y="8"/>
                    <a:pt x="1" y="8"/>
                  </a:cubicBezTo>
                  <a:cubicBezTo>
                    <a:pt x="1" y="8"/>
                    <a:pt x="1" y="8"/>
                    <a:pt x="0" y="8"/>
                  </a:cubicBezTo>
                  <a:cubicBezTo>
                    <a:pt x="0" y="7"/>
                    <a:pt x="0" y="7"/>
                    <a:pt x="0" y="7"/>
                  </a:cubicBezTo>
                  <a:cubicBezTo>
                    <a:pt x="11" y="4"/>
                    <a:pt x="11" y="4"/>
                    <a:pt x="11" y="4"/>
                  </a:cubicBezTo>
                  <a:cubicBezTo>
                    <a:pt x="11" y="5"/>
                    <a:pt x="11" y="5"/>
                    <a:pt x="11" y="5"/>
                  </a:cubicBezTo>
                  <a:cubicBezTo>
                    <a:pt x="11" y="5"/>
                    <a:pt x="10" y="5"/>
                    <a:pt x="10" y="5"/>
                  </a:cubicBezTo>
                  <a:cubicBezTo>
                    <a:pt x="10" y="5"/>
                    <a:pt x="9" y="6"/>
                    <a:pt x="9" y="6"/>
                  </a:cubicBezTo>
                  <a:cubicBezTo>
                    <a:pt x="9" y="6"/>
                    <a:pt x="9" y="6"/>
                    <a:pt x="9" y="7"/>
                  </a:cubicBezTo>
                  <a:cubicBezTo>
                    <a:pt x="9" y="7"/>
                    <a:pt x="9" y="7"/>
                    <a:pt x="9" y="8"/>
                  </a:cubicBezTo>
                  <a:cubicBezTo>
                    <a:pt x="11" y="18"/>
                    <a:pt x="11" y="18"/>
                    <a:pt x="11" y="18"/>
                  </a:cubicBezTo>
                  <a:cubicBezTo>
                    <a:pt x="12" y="20"/>
                    <a:pt x="13" y="21"/>
                    <a:pt x="14" y="22"/>
                  </a:cubicBezTo>
                  <a:cubicBezTo>
                    <a:pt x="15" y="22"/>
                    <a:pt x="16" y="23"/>
                    <a:pt x="18" y="22"/>
                  </a:cubicBezTo>
                  <a:cubicBezTo>
                    <a:pt x="20" y="22"/>
                    <a:pt x="21" y="21"/>
                    <a:pt x="22" y="20"/>
                  </a:cubicBezTo>
                  <a:cubicBezTo>
                    <a:pt x="22" y="18"/>
                    <a:pt x="22" y="17"/>
                    <a:pt x="22" y="15"/>
                  </a:cubicBezTo>
                  <a:cubicBezTo>
                    <a:pt x="20" y="8"/>
                    <a:pt x="20" y="8"/>
                    <a:pt x="20" y="8"/>
                  </a:cubicBezTo>
                  <a:cubicBezTo>
                    <a:pt x="20" y="7"/>
                    <a:pt x="19" y="6"/>
                    <a:pt x="19" y="5"/>
                  </a:cubicBezTo>
                  <a:cubicBezTo>
                    <a:pt x="19" y="5"/>
                    <a:pt x="18" y="4"/>
                    <a:pt x="18" y="4"/>
                  </a:cubicBezTo>
                  <a:cubicBezTo>
                    <a:pt x="18" y="4"/>
                    <a:pt x="17" y="4"/>
                    <a:pt x="17" y="4"/>
                  </a:cubicBezTo>
                  <a:cubicBezTo>
                    <a:pt x="16" y="4"/>
                    <a:pt x="15" y="4"/>
                    <a:pt x="15" y="4"/>
                  </a:cubicBezTo>
                  <a:cubicBezTo>
                    <a:pt x="15" y="3"/>
                    <a:pt x="15" y="3"/>
                    <a:pt x="15" y="3"/>
                  </a:cubicBezTo>
                  <a:cubicBezTo>
                    <a:pt x="24" y="0"/>
                    <a:pt x="24" y="0"/>
                    <a:pt x="24" y="0"/>
                  </a:cubicBezTo>
                  <a:lnTo>
                    <a:pt x="24" y="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 name="Freeform 18"/>
            <p:cNvSpPr>
              <a:spLocks/>
            </p:cNvSpPr>
            <p:nvPr userDrawn="1"/>
          </p:nvSpPr>
          <p:spPr bwMode="auto">
            <a:xfrm>
              <a:off x="1039764" y="529060"/>
              <a:ext cx="93663" cy="84138"/>
            </a:xfrm>
            <a:custGeom>
              <a:avLst/>
              <a:gdLst>
                <a:gd name="T0" fmla="*/ 25 w 25"/>
                <a:gd name="T1" fmla="*/ 2 h 22"/>
                <a:gd name="T2" fmla="*/ 24 w 25"/>
                <a:gd name="T3" fmla="*/ 2 h 22"/>
                <a:gd name="T4" fmla="*/ 22 w 25"/>
                <a:gd name="T5" fmla="*/ 3 h 22"/>
                <a:gd name="T6" fmla="*/ 21 w 25"/>
                <a:gd name="T7" fmla="*/ 4 h 22"/>
                <a:gd name="T8" fmla="*/ 21 w 25"/>
                <a:gd name="T9" fmla="*/ 7 h 22"/>
                <a:gd name="T10" fmla="*/ 21 w 25"/>
                <a:gd name="T11" fmla="*/ 22 h 22"/>
                <a:gd name="T12" fmla="*/ 18 w 25"/>
                <a:gd name="T13" fmla="*/ 22 h 22"/>
                <a:gd name="T14" fmla="*/ 5 w 25"/>
                <a:gd name="T15" fmla="*/ 5 h 22"/>
                <a:gd name="T16" fmla="*/ 5 w 25"/>
                <a:gd name="T17" fmla="*/ 15 h 22"/>
                <a:gd name="T18" fmla="*/ 5 w 25"/>
                <a:gd name="T19" fmla="*/ 18 h 22"/>
                <a:gd name="T20" fmla="*/ 6 w 25"/>
                <a:gd name="T21" fmla="*/ 20 h 22"/>
                <a:gd name="T22" fmla="*/ 7 w 25"/>
                <a:gd name="T23" fmla="*/ 20 h 22"/>
                <a:gd name="T24" fmla="*/ 9 w 25"/>
                <a:gd name="T25" fmla="*/ 21 h 22"/>
                <a:gd name="T26" fmla="*/ 9 w 25"/>
                <a:gd name="T27" fmla="*/ 22 h 22"/>
                <a:gd name="T28" fmla="*/ 0 w 25"/>
                <a:gd name="T29" fmla="*/ 22 h 22"/>
                <a:gd name="T30" fmla="*/ 0 w 25"/>
                <a:gd name="T31" fmla="*/ 20 h 22"/>
                <a:gd name="T32" fmla="*/ 1 w 25"/>
                <a:gd name="T33" fmla="*/ 20 h 22"/>
                <a:gd name="T34" fmla="*/ 2 w 25"/>
                <a:gd name="T35" fmla="*/ 20 h 22"/>
                <a:gd name="T36" fmla="*/ 3 w 25"/>
                <a:gd name="T37" fmla="*/ 18 h 22"/>
                <a:gd name="T38" fmla="*/ 3 w 25"/>
                <a:gd name="T39" fmla="*/ 15 h 22"/>
                <a:gd name="T40" fmla="*/ 4 w 25"/>
                <a:gd name="T41" fmla="*/ 5 h 22"/>
                <a:gd name="T42" fmla="*/ 3 w 25"/>
                <a:gd name="T43" fmla="*/ 4 h 22"/>
                <a:gd name="T44" fmla="*/ 3 w 25"/>
                <a:gd name="T45" fmla="*/ 3 h 22"/>
                <a:gd name="T46" fmla="*/ 2 w 25"/>
                <a:gd name="T47" fmla="*/ 2 h 22"/>
                <a:gd name="T48" fmla="*/ 0 w 25"/>
                <a:gd name="T49" fmla="*/ 2 h 22"/>
                <a:gd name="T50" fmla="*/ 0 w 25"/>
                <a:gd name="T51" fmla="*/ 0 h 22"/>
                <a:gd name="T52" fmla="*/ 8 w 25"/>
                <a:gd name="T53" fmla="*/ 1 h 22"/>
                <a:gd name="T54" fmla="*/ 19 w 25"/>
                <a:gd name="T55" fmla="*/ 15 h 22"/>
                <a:gd name="T56" fmla="*/ 19 w 25"/>
                <a:gd name="T57" fmla="*/ 7 h 22"/>
                <a:gd name="T58" fmla="*/ 19 w 25"/>
                <a:gd name="T59" fmla="*/ 4 h 22"/>
                <a:gd name="T60" fmla="*/ 18 w 25"/>
                <a:gd name="T61" fmla="*/ 3 h 22"/>
                <a:gd name="T62" fmla="*/ 17 w 25"/>
                <a:gd name="T63" fmla="*/ 2 h 22"/>
                <a:gd name="T64" fmla="*/ 16 w 25"/>
                <a:gd name="T65" fmla="*/ 2 h 22"/>
                <a:gd name="T66" fmla="*/ 16 w 25"/>
                <a:gd name="T67" fmla="*/ 1 h 22"/>
                <a:gd name="T68" fmla="*/ 25 w 25"/>
                <a:gd name="T69" fmla="*/ 1 h 22"/>
                <a:gd name="T70" fmla="*/ 25 w 25"/>
                <a:gd name="T71"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 h="22">
                  <a:moveTo>
                    <a:pt x="25" y="2"/>
                  </a:moveTo>
                  <a:cubicBezTo>
                    <a:pt x="24" y="2"/>
                    <a:pt x="24" y="2"/>
                    <a:pt x="24" y="2"/>
                  </a:cubicBezTo>
                  <a:cubicBezTo>
                    <a:pt x="23" y="2"/>
                    <a:pt x="23" y="2"/>
                    <a:pt x="22" y="3"/>
                  </a:cubicBezTo>
                  <a:cubicBezTo>
                    <a:pt x="22" y="3"/>
                    <a:pt x="22" y="3"/>
                    <a:pt x="21" y="4"/>
                  </a:cubicBezTo>
                  <a:cubicBezTo>
                    <a:pt x="21" y="5"/>
                    <a:pt x="21" y="6"/>
                    <a:pt x="21" y="7"/>
                  </a:cubicBezTo>
                  <a:cubicBezTo>
                    <a:pt x="21" y="22"/>
                    <a:pt x="21" y="22"/>
                    <a:pt x="21" y="22"/>
                  </a:cubicBezTo>
                  <a:cubicBezTo>
                    <a:pt x="18" y="22"/>
                    <a:pt x="18" y="22"/>
                    <a:pt x="18" y="22"/>
                  </a:cubicBezTo>
                  <a:cubicBezTo>
                    <a:pt x="5" y="5"/>
                    <a:pt x="5" y="5"/>
                    <a:pt x="5" y="5"/>
                  </a:cubicBezTo>
                  <a:cubicBezTo>
                    <a:pt x="5" y="15"/>
                    <a:pt x="5" y="15"/>
                    <a:pt x="5" y="15"/>
                  </a:cubicBezTo>
                  <a:cubicBezTo>
                    <a:pt x="5" y="17"/>
                    <a:pt x="5" y="18"/>
                    <a:pt x="5" y="18"/>
                  </a:cubicBezTo>
                  <a:cubicBezTo>
                    <a:pt x="6" y="19"/>
                    <a:pt x="6" y="19"/>
                    <a:pt x="6" y="20"/>
                  </a:cubicBezTo>
                  <a:cubicBezTo>
                    <a:pt x="6" y="20"/>
                    <a:pt x="7" y="20"/>
                    <a:pt x="7" y="20"/>
                  </a:cubicBezTo>
                  <a:cubicBezTo>
                    <a:pt x="8" y="20"/>
                    <a:pt x="9" y="20"/>
                    <a:pt x="9" y="21"/>
                  </a:cubicBezTo>
                  <a:cubicBezTo>
                    <a:pt x="9" y="22"/>
                    <a:pt x="9" y="22"/>
                    <a:pt x="9" y="22"/>
                  </a:cubicBezTo>
                  <a:cubicBezTo>
                    <a:pt x="0" y="22"/>
                    <a:pt x="0" y="22"/>
                    <a:pt x="0" y="22"/>
                  </a:cubicBezTo>
                  <a:cubicBezTo>
                    <a:pt x="0" y="20"/>
                    <a:pt x="0" y="20"/>
                    <a:pt x="0" y="20"/>
                  </a:cubicBezTo>
                  <a:cubicBezTo>
                    <a:pt x="0" y="20"/>
                    <a:pt x="1" y="20"/>
                    <a:pt x="1" y="20"/>
                  </a:cubicBezTo>
                  <a:cubicBezTo>
                    <a:pt x="2" y="20"/>
                    <a:pt x="2" y="20"/>
                    <a:pt x="2" y="20"/>
                  </a:cubicBezTo>
                  <a:cubicBezTo>
                    <a:pt x="3" y="19"/>
                    <a:pt x="3" y="19"/>
                    <a:pt x="3" y="18"/>
                  </a:cubicBezTo>
                  <a:cubicBezTo>
                    <a:pt x="3" y="18"/>
                    <a:pt x="3" y="17"/>
                    <a:pt x="3" y="15"/>
                  </a:cubicBezTo>
                  <a:cubicBezTo>
                    <a:pt x="4" y="5"/>
                    <a:pt x="4" y="5"/>
                    <a:pt x="4" y="5"/>
                  </a:cubicBezTo>
                  <a:cubicBezTo>
                    <a:pt x="4" y="5"/>
                    <a:pt x="4" y="5"/>
                    <a:pt x="3" y="4"/>
                  </a:cubicBezTo>
                  <a:cubicBezTo>
                    <a:pt x="3" y="4"/>
                    <a:pt x="3" y="3"/>
                    <a:pt x="3" y="3"/>
                  </a:cubicBezTo>
                  <a:cubicBezTo>
                    <a:pt x="2" y="3"/>
                    <a:pt x="2" y="2"/>
                    <a:pt x="2" y="2"/>
                  </a:cubicBezTo>
                  <a:cubicBezTo>
                    <a:pt x="1" y="2"/>
                    <a:pt x="1" y="2"/>
                    <a:pt x="0" y="2"/>
                  </a:cubicBezTo>
                  <a:cubicBezTo>
                    <a:pt x="0" y="0"/>
                    <a:pt x="0" y="0"/>
                    <a:pt x="0" y="0"/>
                  </a:cubicBezTo>
                  <a:cubicBezTo>
                    <a:pt x="8" y="1"/>
                    <a:pt x="8" y="1"/>
                    <a:pt x="8" y="1"/>
                  </a:cubicBezTo>
                  <a:cubicBezTo>
                    <a:pt x="19" y="15"/>
                    <a:pt x="19" y="15"/>
                    <a:pt x="19" y="15"/>
                  </a:cubicBezTo>
                  <a:cubicBezTo>
                    <a:pt x="19" y="7"/>
                    <a:pt x="19" y="7"/>
                    <a:pt x="19" y="7"/>
                  </a:cubicBezTo>
                  <a:cubicBezTo>
                    <a:pt x="19" y="6"/>
                    <a:pt x="19" y="5"/>
                    <a:pt x="19" y="4"/>
                  </a:cubicBezTo>
                  <a:cubicBezTo>
                    <a:pt x="19" y="4"/>
                    <a:pt x="19" y="3"/>
                    <a:pt x="18" y="3"/>
                  </a:cubicBezTo>
                  <a:cubicBezTo>
                    <a:pt x="18" y="3"/>
                    <a:pt x="18" y="2"/>
                    <a:pt x="17" y="2"/>
                  </a:cubicBezTo>
                  <a:cubicBezTo>
                    <a:pt x="17" y="2"/>
                    <a:pt x="16" y="2"/>
                    <a:pt x="16" y="2"/>
                  </a:cubicBezTo>
                  <a:cubicBezTo>
                    <a:pt x="16" y="1"/>
                    <a:pt x="16" y="1"/>
                    <a:pt x="16" y="1"/>
                  </a:cubicBezTo>
                  <a:cubicBezTo>
                    <a:pt x="25" y="1"/>
                    <a:pt x="25" y="1"/>
                    <a:pt x="25" y="1"/>
                  </a:cubicBezTo>
                  <a:lnTo>
                    <a:pt x="25"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 name="Freeform 19"/>
            <p:cNvSpPr>
              <a:spLocks/>
            </p:cNvSpPr>
            <p:nvPr userDrawn="1"/>
          </p:nvSpPr>
          <p:spPr bwMode="auto">
            <a:xfrm>
              <a:off x="1174701" y="544935"/>
              <a:ext cx="63500" cy="87313"/>
            </a:xfrm>
            <a:custGeom>
              <a:avLst/>
              <a:gdLst>
                <a:gd name="T0" fmla="*/ 11 w 17"/>
                <a:gd name="T1" fmla="*/ 23 h 23"/>
                <a:gd name="T2" fmla="*/ 0 w 17"/>
                <a:gd name="T3" fmla="*/ 20 h 23"/>
                <a:gd name="T4" fmla="*/ 0 w 17"/>
                <a:gd name="T5" fmla="*/ 19 h 23"/>
                <a:gd name="T6" fmla="*/ 2 w 17"/>
                <a:gd name="T7" fmla="*/ 19 h 23"/>
                <a:gd name="T8" fmla="*/ 3 w 17"/>
                <a:gd name="T9" fmla="*/ 19 h 23"/>
                <a:gd name="T10" fmla="*/ 3 w 17"/>
                <a:gd name="T11" fmla="*/ 19 h 23"/>
                <a:gd name="T12" fmla="*/ 4 w 17"/>
                <a:gd name="T13" fmla="*/ 18 h 23"/>
                <a:gd name="T14" fmla="*/ 8 w 17"/>
                <a:gd name="T15" fmla="*/ 4 h 23"/>
                <a:gd name="T16" fmla="*/ 8 w 17"/>
                <a:gd name="T17" fmla="*/ 3 h 23"/>
                <a:gd name="T18" fmla="*/ 7 w 17"/>
                <a:gd name="T19" fmla="*/ 2 h 23"/>
                <a:gd name="T20" fmla="*/ 6 w 17"/>
                <a:gd name="T21" fmla="*/ 1 h 23"/>
                <a:gd name="T22" fmla="*/ 5 w 17"/>
                <a:gd name="T23" fmla="*/ 1 h 23"/>
                <a:gd name="T24" fmla="*/ 5 w 17"/>
                <a:gd name="T25" fmla="*/ 0 h 23"/>
                <a:gd name="T26" fmla="*/ 17 w 17"/>
                <a:gd name="T27" fmla="*/ 3 h 23"/>
                <a:gd name="T28" fmla="*/ 16 w 17"/>
                <a:gd name="T29" fmla="*/ 4 h 23"/>
                <a:gd name="T30" fmla="*/ 15 w 17"/>
                <a:gd name="T31" fmla="*/ 4 h 23"/>
                <a:gd name="T32" fmla="*/ 14 w 17"/>
                <a:gd name="T33" fmla="*/ 4 h 23"/>
                <a:gd name="T34" fmla="*/ 13 w 17"/>
                <a:gd name="T35" fmla="*/ 4 h 23"/>
                <a:gd name="T36" fmla="*/ 13 w 17"/>
                <a:gd name="T37" fmla="*/ 5 h 23"/>
                <a:gd name="T38" fmla="*/ 9 w 17"/>
                <a:gd name="T39" fmla="*/ 19 h 23"/>
                <a:gd name="T40" fmla="*/ 9 w 17"/>
                <a:gd name="T41" fmla="*/ 20 h 23"/>
                <a:gd name="T42" fmla="*/ 10 w 17"/>
                <a:gd name="T43" fmla="*/ 21 h 23"/>
                <a:gd name="T44" fmla="*/ 11 w 17"/>
                <a:gd name="T45" fmla="*/ 22 h 23"/>
                <a:gd name="T46" fmla="*/ 12 w 17"/>
                <a:gd name="T47" fmla="*/ 22 h 23"/>
                <a:gd name="T48" fmla="*/ 11 w 17"/>
                <a:gd name="T4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3">
                  <a:moveTo>
                    <a:pt x="11" y="23"/>
                  </a:moveTo>
                  <a:cubicBezTo>
                    <a:pt x="0" y="20"/>
                    <a:pt x="0" y="20"/>
                    <a:pt x="0" y="20"/>
                  </a:cubicBezTo>
                  <a:cubicBezTo>
                    <a:pt x="0" y="19"/>
                    <a:pt x="0" y="19"/>
                    <a:pt x="0" y="19"/>
                  </a:cubicBezTo>
                  <a:cubicBezTo>
                    <a:pt x="1" y="19"/>
                    <a:pt x="1" y="19"/>
                    <a:pt x="2" y="19"/>
                  </a:cubicBezTo>
                  <a:cubicBezTo>
                    <a:pt x="2" y="19"/>
                    <a:pt x="2" y="19"/>
                    <a:pt x="3" y="19"/>
                  </a:cubicBezTo>
                  <a:cubicBezTo>
                    <a:pt x="3" y="19"/>
                    <a:pt x="3" y="19"/>
                    <a:pt x="3" y="19"/>
                  </a:cubicBezTo>
                  <a:cubicBezTo>
                    <a:pt x="4" y="19"/>
                    <a:pt x="4" y="19"/>
                    <a:pt x="4" y="18"/>
                  </a:cubicBezTo>
                  <a:cubicBezTo>
                    <a:pt x="8" y="4"/>
                    <a:pt x="8" y="4"/>
                    <a:pt x="8" y="4"/>
                  </a:cubicBezTo>
                  <a:cubicBezTo>
                    <a:pt x="8" y="3"/>
                    <a:pt x="8" y="3"/>
                    <a:pt x="8" y="3"/>
                  </a:cubicBezTo>
                  <a:cubicBezTo>
                    <a:pt x="8" y="3"/>
                    <a:pt x="7" y="2"/>
                    <a:pt x="7" y="2"/>
                  </a:cubicBezTo>
                  <a:cubicBezTo>
                    <a:pt x="7" y="2"/>
                    <a:pt x="7" y="2"/>
                    <a:pt x="6" y="1"/>
                  </a:cubicBezTo>
                  <a:cubicBezTo>
                    <a:pt x="6" y="1"/>
                    <a:pt x="5" y="1"/>
                    <a:pt x="5" y="1"/>
                  </a:cubicBezTo>
                  <a:cubicBezTo>
                    <a:pt x="5" y="0"/>
                    <a:pt x="5" y="0"/>
                    <a:pt x="5" y="0"/>
                  </a:cubicBezTo>
                  <a:cubicBezTo>
                    <a:pt x="17" y="3"/>
                    <a:pt x="17" y="3"/>
                    <a:pt x="17" y="3"/>
                  </a:cubicBezTo>
                  <a:cubicBezTo>
                    <a:pt x="16" y="4"/>
                    <a:pt x="16" y="4"/>
                    <a:pt x="16" y="4"/>
                  </a:cubicBezTo>
                  <a:cubicBezTo>
                    <a:pt x="16" y="4"/>
                    <a:pt x="16" y="4"/>
                    <a:pt x="15" y="4"/>
                  </a:cubicBezTo>
                  <a:cubicBezTo>
                    <a:pt x="15" y="4"/>
                    <a:pt x="14" y="4"/>
                    <a:pt x="14" y="4"/>
                  </a:cubicBezTo>
                  <a:cubicBezTo>
                    <a:pt x="14" y="4"/>
                    <a:pt x="13" y="4"/>
                    <a:pt x="13" y="4"/>
                  </a:cubicBezTo>
                  <a:cubicBezTo>
                    <a:pt x="13" y="4"/>
                    <a:pt x="13" y="5"/>
                    <a:pt x="13" y="5"/>
                  </a:cubicBezTo>
                  <a:cubicBezTo>
                    <a:pt x="9" y="19"/>
                    <a:pt x="9" y="19"/>
                    <a:pt x="9" y="19"/>
                  </a:cubicBezTo>
                  <a:cubicBezTo>
                    <a:pt x="9" y="20"/>
                    <a:pt x="9" y="20"/>
                    <a:pt x="9" y="20"/>
                  </a:cubicBezTo>
                  <a:cubicBezTo>
                    <a:pt x="9" y="21"/>
                    <a:pt x="9" y="21"/>
                    <a:pt x="10" y="21"/>
                  </a:cubicBezTo>
                  <a:cubicBezTo>
                    <a:pt x="10" y="21"/>
                    <a:pt x="10" y="21"/>
                    <a:pt x="11" y="22"/>
                  </a:cubicBezTo>
                  <a:cubicBezTo>
                    <a:pt x="11" y="22"/>
                    <a:pt x="11" y="22"/>
                    <a:pt x="12" y="22"/>
                  </a:cubicBezTo>
                  <a:lnTo>
                    <a:pt x="11" y="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 name="Freeform 20"/>
            <p:cNvSpPr>
              <a:spLocks/>
            </p:cNvSpPr>
            <p:nvPr userDrawn="1"/>
          </p:nvSpPr>
          <p:spPr bwMode="auto">
            <a:xfrm>
              <a:off x="1292176" y="575097"/>
              <a:ext cx="82550" cy="95250"/>
            </a:xfrm>
            <a:custGeom>
              <a:avLst/>
              <a:gdLst>
                <a:gd name="T0" fmla="*/ 22 w 22"/>
                <a:gd name="T1" fmla="*/ 12 h 25"/>
                <a:gd name="T2" fmla="*/ 21 w 22"/>
                <a:gd name="T3" fmla="*/ 12 h 25"/>
                <a:gd name="T4" fmla="*/ 20 w 22"/>
                <a:gd name="T5" fmla="*/ 12 h 25"/>
                <a:gd name="T6" fmla="*/ 19 w 22"/>
                <a:gd name="T7" fmla="*/ 12 h 25"/>
                <a:gd name="T8" fmla="*/ 17 w 22"/>
                <a:gd name="T9" fmla="*/ 13 h 25"/>
                <a:gd name="T10" fmla="*/ 15 w 22"/>
                <a:gd name="T11" fmla="*/ 15 h 25"/>
                <a:gd name="T12" fmla="*/ 11 w 22"/>
                <a:gd name="T13" fmla="*/ 18 h 25"/>
                <a:gd name="T14" fmla="*/ 7 w 22"/>
                <a:gd name="T15" fmla="*/ 21 h 25"/>
                <a:gd name="T16" fmla="*/ 3 w 22"/>
                <a:gd name="T17" fmla="*/ 25 h 25"/>
                <a:gd name="T18" fmla="*/ 0 w 22"/>
                <a:gd name="T19" fmla="*/ 24 h 25"/>
                <a:gd name="T20" fmla="*/ 1 w 22"/>
                <a:gd name="T21" fmla="*/ 12 h 25"/>
                <a:gd name="T22" fmla="*/ 2 w 22"/>
                <a:gd name="T23" fmla="*/ 5 h 25"/>
                <a:gd name="T24" fmla="*/ 2 w 22"/>
                <a:gd name="T25" fmla="*/ 3 h 25"/>
                <a:gd name="T26" fmla="*/ 1 w 22"/>
                <a:gd name="T27" fmla="*/ 2 h 25"/>
                <a:gd name="T28" fmla="*/ 1 w 22"/>
                <a:gd name="T29" fmla="*/ 1 h 25"/>
                <a:gd name="T30" fmla="*/ 0 w 22"/>
                <a:gd name="T31" fmla="*/ 1 h 25"/>
                <a:gd name="T32" fmla="*/ 1 w 22"/>
                <a:gd name="T33" fmla="*/ 0 h 25"/>
                <a:gd name="T34" fmla="*/ 11 w 22"/>
                <a:gd name="T35" fmla="*/ 5 h 25"/>
                <a:gd name="T36" fmla="*/ 10 w 22"/>
                <a:gd name="T37" fmla="*/ 6 h 25"/>
                <a:gd name="T38" fmla="*/ 8 w 22"/>
                <a:gd name="T39" fmla="*/ 5 h 25"/>
                <a:gd name="T40" fmla="*/ 7 w 22"/>
                <a:gd name="T41" fmla="*/ 6 h 25"/>
                <a:gd name="T42" fmla="*/ 7 w 22"/>
                <a:gd name="T43" fmla="*/ 6 h 25"/>
                <a:gd name="T44" fmla="*/ 7 w 22"/>
                <a:gd name="T45" fmla="*/ 6 h 25"/>
                <a:gd name="T46" fmla="*/ 6 w 22"/>
                <a:gd name="T47" fmla="*/ 11 h 25"/>
                <a:gd name="T48" fmla="*/ 6 w 22"/>
                <a:gd name="T49" fmla="*/ 21 h 25"/>
                <a:gd name="T50" fmla="*/ 11 w 22"/>
                <a:gd name="T51" fmla="*/ 16 h 25"/>
                <a:gd name="T52" fmla="*/ 14 w 22"/>
                <a:gd name="T53" fmla="*/ 13 h 25"/>
                <a:gd name="T54" fmla="*/ 16 w 22"/>
                <a:gd name="T55" fmla="*/ 12 h 25"/>
                <a:gd name="T56" fmla="*/ 17 w 22"/>
                <a:gd name="T57" fmla="*/ 11 h 25"/>
                <a:gd name="T58" fmla="*/ 16 w 22"/>
                <a:gd name="T59" fmla="*/ 10 h 25"/>
                <a:gd name="T60" fmla="*/ 14 w 22"/>
                <a:gd name="T61" fmla="*/ 8 h 25"/>
                <a:gd name="T62" fmla="*/ 15 w 22"/>
                <a:gd name="T63" fmla="*/ 7 h 25"/>
                <a:gd name="T64" fmla="*/ 22 w 22"/>
                <a:gd name="T65" fmla="*/ 11 h 25"/>
                <a:gd name="T66" fmla="*/ 22 w 22"/>
                <a:gd name="T6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25">
                  <a:moveTo>
                    <a:pt x="22" y="12"/>
                  </a:moveTo>
                  <a:cubicBezTo>
                    <a:pt x="22" y="12"/>
                    <a:pt x="21" y="12"/>
                    <a:pt x="21" y="12"/>
                  </a:cubicBezTo>
                  <a:cubicBezTo>
                    <a:pt x="21" y="12"/>
                    <a:pt x="20" y="12"/>
                    <a:pt x="20" y="12"/>
                  </a:cubicBezTo>
                  <a:cubicBezTo>
                    <a:pt x="19" y="12"/>
                    <a:pt x="19" y="12"/>
                    <a:pt x="19" y="12"/>
                  </a:cubicBezTo>
                  <a:cubicBezTo>
                    <a:pt x="18" y="12"/>
                    <a:pt x="18" y="13"/>
                    <a:pt x="17" y="13"/>
                  </a:cubicBezTo>
                  <a:cubicBezTo>
                    <a:pt x="17" y="13"/>
                    <a:pt x="16" y="14"/>
                    <a:pt x="15" y="15"/>
                  </a:cubicBezTo>
                  <a:cubicBezTo>
                    <a:pt x="14" y="16"/>
                    <a:pt x="13" y="17"/>
                    <a:pt x="11" y="18"/>
                  </a:cubicBezTo>
                  <a:cubicBezTo>
                    <a:pt x="10" y="19"/>
                    <a:pt x="9" y="20"/>
                    <a:pt x="7" y="21"/>
                  </a:cubicBezTo>
                  <a:cubicBezTo>
                    <a:pt x="6" y="23"/>
                    <a:pt x="4" y="24"/>
                    <a:pt x="3" y="25"/>
                  </a:cubicBezTo>
                  <a:cubicBezTo>
                    <a:pt x="0" y="24"/>
                    <a:pt x="0" y="24"/>
                    <a:pt x="0" y="24"/>
                  </a:cubicBezTo>
                  <a:cubicBezTo>
                    <a:pt x="1" y="20"/>
                    <a:pt x="1" y="16"/>
                    <a:pt x="1" y="12"/>
                  </a:cubicBezTo>
                  <a:cubicBezTo>
                    <a:pt x="2" y="9"/>
                    <a:pt x="2" y="6"/>
                    <a:pt x="2" y="5"/>
                  </a:cubicBezTo>
                  <a:cubicBezTo>
                    <a:pt x="2" y="4"/>
                    <a:pt x="2" y="4"/>
                    <a:pt x="2" y="3"/>
                  </a:cubicBezTo>
                  <a:cubicBezTo>
                    <a:pt x="2" y="3"/>
                    <a:pt x="2" y="3"/>
                    <a:pt x="1" y="2"/>
                  </a:cubicBezTo>
                  <a:cubicBezTo>
                    <a:pt x="1" y="2"/>
                    <a:pt x="1" y="2"/>
                    <a:pt x="1" y="1"/>
                  </a:cubicBezTo>
                  <a:cubicBezTo>
                    <a:pt x="1" y="1"/>
                    <a:pt x="0" y="1"/>
                    <a:pt x="0" y="1"/>
                  </a:cubicBezTo>
                  <a:cubicBezTo>
                    <a:pt x="1" y="0"/>
                    <a:pt x="1" y="0"/>
                    <a:pt x="1" y="0"/>
                  </a:cubicBezTo>
                  <a:cubicBezTo>
                    <a:pt x="11" y="5"/>
                    <a:pt x="11" y="5"/>
                    <a:pt x="11" y="5"/>
                  </a:cubicBezTo>
                  <a:cubicBezTo>
                    <a:pt x="10" y="6"/>
                    <a:pt x="10" y="6"/>
                    <a:pt x="10" y="6"/>
                  </a:cubicBezTo>
                  <a:cubicBezTo>
                    <a:pt x="9" y="6"/>
                    <a:pt x="8" y="5"/>
                    <a:pt x="8" y="5"/>
                  </a:cubicBezTo>
                  <a:cubicBezTo>
                    <a:pt x="8" y="5"/>
                    <a:pt x="7" y="5"/>
                    <a:pt x="7" y="6"/>
                  </a:cubicBezTo>
                  <a:cubicBezTo>
                    <a:pt x="7" y="6"/>
                    <a:pt x="7" y="6"/>
                    <a:pt x="7" y="6"/>
                  </a:cubicBezTo>
                  <a:cubicBezTo>
                    <a:pt x="7" y="6"/>
                    <a:pt x="7" y="6"/>
                    <a:pt x="7" y="6"/>
                  </a:cubicBezTo>
                  <a:cubicBezTo>
                    <a:pt x="7" y="7"/>
                    <a:pt x="7" y="9"/>
                    <a:pt x="6" y="11"/>
                  </a:cubicBezTo>
                  <a:cubicBezTo>
                    <a:pt x="6" y="13"/>
                    <a:pt x="6" y="16"/>
                    <a:pt x="6" y="21"/>
                  </a:cubicBezTo>
                  <a:cubicBezTo>
                    <a:pt x="8" y="19"/>
                    <a:pt x="9" y="18"/>
                    <a:pt x="11" y="16"/>
                  </a:cubicBezTo>
                  <a:cubicBezTo>
                    <a:pt x="12" y="15"/>
                    <a:pt x="13" y="14"/>
                    <a:pt x="14" y="13"/>
                  </a:cubicBezTo>
                  <a:cubicBezTo>
                    <a:pt x="15" y="13"/>
                    <a:pt x="15" y="12"/>
                    <a:pt x="16" y="12"/>
                  </a:cubicBezTo>
                  <a:cubicBezTo>
                    <a:pt x="16" y="12"/>
                    <a:pt x="16" y="11"/>
                    <a:pt x="17" y="11"/>
                  </a:cubicBezTo>
                  <a:cubicBezTo>
                    <a:pt x="17" y="11"/>
                    <a:pt x="17" y="10"/>
                    <a:pt x="16" y="10"/>
                  </a:cubicBezTo>
                  <a:cubicBezTo>
                    <a:pt x="16" y="10"/>
                    <a:pt x="15" y="9"/>
                    <a:pt x="14" y="8"/>
                  </a:cubicBezTo>
                  <a:cubicBezTo>
                    <a:pt x="15" y="7"/>
                    <a:pt x="15" y="7"/>
                    <a:pt x="15" y="7"/>
                  </a:cubicBezTo>
                  <a:cubicBezTo>
                    <a:pt x="22" y="11"/>
                    <a:pt x="22" y="11"/>
                    <a:pt x="22" y="11"/>
                  </a:cubicBezTo>
                  <a:lnTo>
                    <a:pt x="2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 name="Freeform 21"/>
            <p:cNvSpPr>
              <a:spLocks/>
            </p:cNvSpPr>
            <p:nvPr userDrawn="1"/>
          </p:nvSpPr>
          <p:spPr bwMode="auto">
            <a:xfrm>
              <a:off x="1366789" y="651297"/>
              <a:ext cx="104775" cy="109538"/>
            </a:xfrm>
            <a:custGeom>
              <a:avLst/>
              <a:gdLst>
                <a:gd name="T0" fmla="*/ 25 w 28"/>
                <a:gd name="T1" fmla="*/ 17 h 29"/>
                <a:gd name="T2" fmla="*/ 24 w 28"/>
                <a:gd name="T3" fmla="*/ 16 h 29"/>
                <a:gd name="T4" fmla="*/ 24 w 28"/>
                <a:gd name="T5" fmla="*/ 13 h 29"/>
                <a:gd name="T6" fmla="*/ 24 w 28"/>
                <a:gd name="T7" fmla="*/ 11 h 29"/>
                <a:gd name="T8" fmla="*/ 23 w 28"/>
                <a:gd name="T9" fmla="*/ 10 h 29"/>
                <a:gd name="T10" fmla="*/ 22 w 28"/>
                <a:gd name="T11" fmla="*/ 9 h 29"/>
                <a:gd name="T12" fmla="*/ 20 w 28"/>
                <a:gd name="T13" fmla="*/ 7 h 29"/>
                <a:gd name="T14" fmla="*/ 14 w 28"/>
                <a:gd name="T15" fmla="*/ 13 h 29"/>
                <a:gd name="T16" fmla="*/ 16 w 28"/>
                <a:gd name="T17" fmla="*/ 14 h 29"/>
                <a:gd name="T18" fmla="*/ 17 w 28"/>
                <a:gd name="T19" fmla="*/ 15 h 29"/>
                <a:gd name="T20" fmla="*/ 19 w 28"/>
                <a:gd name="T21" fmla="*/ 15 h 29"/>
                <a:gd name="T22" fmla="*/ 20 w 28"/>
                <a:gd name="T23" fmla="*/ 15 h 29"/>
                <a:gd name="T24" fmla="*/ 21 w 28"/>
                <a:gd name="T25" fmla="*/ 14 h 29"/>
                <a:gd name="T26" fmla="*/ 22 w 28"/>
                <a:gd name="T27" fmla="*/ 15 h 29"/>
                <a:gd name="T28" fmla="*/ 16 w 28"/>
                <a:gd name="T29" fmla="*/ 21 h 29"/>
                <a:gd name="T30" fmla="*/ 15 w 28"/>
                <a:gd name="T31" fmla="*/ 21 h 29"/>
                <a:gd name="T32" fmla="*/ 16 w 28"/>
                <a:gd name="T33" fmla="*/ 19 h 29"/>
                <a:gd name="T34" fmla="*/ 16 w 28"/>
                <a:gd name="T35" fmla="*/ 18 h 29"/>
                <a:gd name="T36" fmla="*/ 16 w 28"/>
                <a:gd name="T37" fmla="*/ 16 h 29"/>
                <a:gd name="T38" fmla="*/ 15 w 28"/>
                <a:gd name="T39" fmla="*/ 15 h 29"/>
                <a:gd name="T40" fmla="*/ 13 w 28"/>
                <a:gd name="T41" fmla="*/ 14 h 29"/>
                <a:gd name="T42" fmla="*/ 9 w 28"/>
                <a:gd name="T43" fmla="*/ 18 h 29"/>
                <a:gd name="T44" fmla="*/ 8 w 28"/>
                <a:gd name="T45" fmla="*/ 20 h 29"/>
                <a:gd name="T46" fmla="*/ 8 w 28"/>
                <a:gd name="T47" fmla="*/ 21 h 29"/>
                <a:gd name="T48" fmla="*/ 9 w 28"/>
                <a:gd name="T49" fmla="*/ 21 h 29"/>
                <a:gd name="T50" fmla="*/ 10 w 28"/>
                <a:gd name="T51" fmla="*/ 23 h 29"/>
                <a:gd name="T52" fmla="*/ 11 w 28"/>
                <a:gd name="T53" fmla="*/ 24 h 29"/>
                <a:gd name="T54" fmla="*/ 12 w 28"/>
                <a:gd name="T55" fmla="*/ 24 h 29"/>
                <a:gd name="T56" fmla="*/ 13 w 28"/>
                <a:gd name="T57" fmla="*/ 25 h 29"/>
                <a:gd name="T58" fmla="*/ 14 w 28"/>
                <a:gd name="T59" fmla="*/ 25 h 29"/>
                <a:gd name="T60" fmla="*/ 16 w 28"/>
                <a:gd name="T61" fmla="*/ 25 h 29"/>
                <a:gd name="T62" fmla="*/ 19 w 28"/>
                <a:gd name="T63" fmla="*/ 24 h 29"/>
                <a:gd name="T64" fmla="*/ 20 w 28"/>
                <a:gd name="T65" fmla="*/ 25 h 29"/>
                <a:gd name="T66" fmla="*/ 15 w 28"/>
                <a:gd name="T67" fmla="*/ 29 h 29"/>
                <a:gd name="T68" fmla="*/ 0 w 28"/>
                <a:gd name="T69" fmla="*/ 16 h 29"/>
                <a:gd name="T70" fmla="*/ 1 w 28"/>
                <a:gd name="T71" fmla="*/ 15 h 29"/>
                <a:gd name="T72" fmla="*/ 2 w 28"/>
                <a:gd name="T73" fmla="*/ 16 h 29"/>
                <a:gd name="T74" fmla="*/ 3 w 28"/>
                <a:gd name="T75" fmla="*/ 16 h 29"/>
                <a:gd name="T76" fmla="*/ 4 w 28"/>
                <a:gd name="T77" fmla="*/ 16 h 29"/>
                <a:gd name="T78" fmla="*/ 5 w 28"/>
                <a:gd name="T79" fmla="*/ 16 h 29"/>
                <a:gd name="T80" fmla="*/ 15 w 28"/>
                <a:gd name="T81" fmla="*/ 5 h 29"/>
                <a:gd name="T82" fmla="*/ 15 w 28"/>
                <a:gd name="T83" fmla="*/ 4 h 29"/>
                <a:gd name="T84" fmla="*/ 15 w 28"/>
                <a:gd name="T85" fmla="*/ 3 h 29"/>
                <a:gd name="T86" fmla="*/ 14 w 28"/>
                <a:gd name="T87" fmla="*/ 2 h 29"/>
                <a:gd name="T88" fmla="*/ 14 w 28"/>
                <a:gd name="T89" fmla="*/ 1 h 29"/>
                <a:gd name="T90" fmla="*/ 15 w 28"/>
                <a:gd name="T91" fmla="*/ 0 h 29"/>
                <a:gd name="T92" fmla="*/ 28 w 28"/>
                <a:gd name="T93" fmla="*/ 13 h 29"/>
                <a:gd name="T94" fmla="*/ 25 w 28"/>
                <a:gd name="T95"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 h="29">
                  <a:moveTo>
                    <a:pt x="25" y="17"/>
                  </a:moveTo>
                  <a:cubicBezTo>
                    <a:pt x="24" y="16"/>
                    <a:pt x="24" y="16"/>
                    <a:pt x="24" y="16"/>
                  </a:cubicBezTo>
                  <a:cubicBezTo>
                    <a:pt x="24" y="15"/>
                    <a:pt x="24" y="14"/>
                    <a:pt x="24" y="13"/>
                  </a:cubicBezTo>
                  <a:cubicBezTo>
                    <a:pt x="24" y="12"/>
                    <a:pt x="24" y="11"/>
                    <a:pt x="24" y="11"/>
                  </a:cubicBezTo>
                  <a:cubicBezTo>
                    <a:pt x="24" y="10"/>
                    <a:pt x="23" y="10"/>
                    <a:pt x="23" y="10"/>
                  </a:cubicBezTo>
                  <a:cubicBezTo>
                    <a:pt x="23" y="9"/>
                    <a:pt x="22" y="9"/>
                    <a:pt x="22" y="9"/>
                  </a:cubicBezTo>
                  <a:cubicBezTo>
                    <a:pt x="20" y="7"/>
                    <a:pt x="20" y="7"/>
                    <a:pt x="20" y="7"/>
                  </a:cubicBezTo>
                  <a:cubicBezTo>
                    <a:pt x="14" y="13"/>
                    <a:pt x="14" y="13"/>
                    <a:pt x="14" y="13"/>
                  </a:cubicBezTo>
                  <a:cubicBezTo>
                    <a:pt x="16" y="14"/>
                    <a:pt x="16" y="14"/>
                    <a:pt x="16" y="14"/>
                  </a:cubicBezTo>
                  <a:cubicBezTo>
                    <a:pt x="16" y="15"/>
                    <a:pt x="17" y="15"/>
                    <a:pt x="17" y="15"/>
                  </a:cubicBezTo>
                  <a:cubicBezTo>
                    <a:pt x="18" y="15"/>
                    <a:pt x="18" y="15"/>
                    <a:pt x="19" y="15"/>
                  </a:cubicBezTo>
                  <a:cubicBezTo>
                    <a:pt x="19" y="15"/>
                    <a:pt x="19" y="15"/>
                    <a:pt x="20" y="15"/>
                  </a:cubicBezTo>
                  <a:cubicBezTo>
                    <a:pt x="20" y="15"/>
                    <a:pt x="21" y="14"/>
                    <a:pt x="21" y="14"/>
                  </a:cubicBezTo>
                  <a:cubicBezTo>
                    <a:pt x="22" y="15"/>
                    <a:pt x="22" y="15"/>
                    <a:pt x="22" y="15"/>
                  </a:cubicBezTo>
                  <a:cubicBezTo>
                    <a:pt x="16" y="21"/>
                    <a:pt x="16" y="21"/>
                    <a:pt x="16" y="21"/>
                  </a:cubicBezTo>
                  <a:cubicBezTo>
                    <a:pt x="15" y="21"/>
                    <a:pt x="15" y="21"/>
                    <a:pt x="15" y="21"/>
                  </a:cubicBezTo>
                  <a:cubicBezTo>
                    <a:pt x="16" y="20"/>
                    <a:pt x="16" y="20"/>
                    <a:pt x="16" y="19"/>
                  </a:cubicBezTo>
                  <a:cubicBezTo>
                    <a:pt x="16" y="19"/>
                    <a:pt x="16" y="18"/>
                    <a:pt x="16" y="18"/>
                  </a:cubicBezTo>
                  <a:cubicBezTo>
                    <a:pt x="16" y="17"/>
                    <a:pt x="16" y="17"/>
                    <a:pt x="16" y="16"/>
                  </a:cubicBezTo>
                  <a:cubicBezTo>
                    <a:pt x="16" y="16"/>
                    <a:pt x="15" y="16"/>
                    <a:pt x="15" y="15"/>
                  </a:cubicBezTo>
                  <a:cubicBezTo>
                    <a:pt x="13" y="14"/>
                    <a:pt x="13" y="14"/>
                    <a:pt x="13" y="14"/>
                  </a:cubicBezTo>
                  <a:cubicBezTo>
                    <a:pt x="9" y="18"/>
                    <a:pt x="9" y="18"/>
                    <a:pt x="9" y="18"/>
                  </a:cubicBezTo>
                  <a:cubicBezTo>
                    <a:pt x="9" y="19"/>
                    <a:pt x="9" y="19"/>
                    <a:pt x="8" y="20"/>
                  </a:cubicBezTo>
                  <a:cubicBezTo>
                    <a:pt x="8" y="20"/>
                    <a:pt x="8" y="20"/>
                    <a:pt x="8" y="21"/>
                  </a:cubicBezTo>
                  <a:cubicBezTo>
                    <a:pt x="8" y="21"/>
                    <a:pt x="8" y="21"/>
                    <a:pt x="9" y="21"/>
                  </a:cubicBezTo>
                  <a:cubicBezTo>
                    <a:pt x="9" y="22"/>
                    <a:pt x="9" y="22"/>
                    <a:pt x="10" y="23"/>
                  </a:cubicBezTo>
                  <a:cubicBezTo>
                    <a:pt x="10" y="23"/>
                    <a:pt x="11" y="23"/>
                    <a:pt x="11" y="24"/>
                  </a:cubicBezTo>
                  <a:cubicBezTo>
                    <a:pt x="11" y="24"/>
                    <a:pt x="12" y="24"/>
                    <a:pt x="12" y="24"/>
                  </a:cubicBezTo>
                  <a:cubicBezTo>
                    <a:pt x="12" y="25"/>
                    <a:pt x="13" y="25"/>
                    <a:pt x="13" y="25"/>
                  </a:cubicBezTo>
                  <a:cubicBezTo>
                    <a:pt x="13" y="25"/>
                    <a:pt x="14" y="25"/>
                    <a:pt x="14" y="25"/>
                  </a:cubicBezTo>
                  <a:cubicBezTo>
                    <a:pt x="14" y="25"/>
                    <a:pt x="15" y="25"/>
                    <a:pt x="16" y="25"/>
                  </a:cubicBezTo>
                  <a:cubicBezTo>
                    <a:pt x="18" y="24"/>
                    <a:pt x="18" y="24"/>
                    <a:pt x="19" y="24"/>
                  </a:cubicBezTo>
                  <a:cubicBezTo>
                    <a:pt x="20" y="25"/>
                    <a:pt x="20" y="25"/>
                    <a:pt x="20" y="25"/>
                  </a:cubicBezTo>
                  <a:cubicBezTo>
                    <a:pt x="15" y="29"/>
                    <a:pt x="15" y="29"/>
                    <a:pt x="15" y="29"/>
                  </a:cubicBezTo>
                  <a:cubicBezTo>
                    <a:pt x="0" y="16"/>
                    <a:pt x="0" y="16"/>
                    <a:pt x="0" y="16"/>
                  </a:cubicBezTo>
                  <a:cubicBezTo>
                    <a:pt x="1" y="15"/>
                    <a:pt x="1" y="15"/>
                    <a:pt x="1" y="15"/>
                  </a:cubicBezTo>
                  <a:cubicBezTo>
                    <a:pt x="1" y="15"/>
                    <a:pt x="2" y="15"/>
                    <a:pt x="2" y="16"/>
                  </a:cubicBezTo>
                  <a:cubicBezTo>
                    <a:pt x="2" y="16"/>
                    <a:pt x="3" y="16"/>
                    <a:pt x="3" y="16"/>
                  </a:cubicBezTo>
                  <a:cubicBezTo>
                    <a:pt x="3" y="16"/>
                    <a:pt x="4" y="16"/>
                    <a:pt x="4" y="16"/>
                  </a:cubicBezTo>
                  <a:cubicBezTo>
                    <a:pt x="4" y="16"/>
                    <a:pt x="4" y="16"/>
                    <a:pt x="5" y="16"/>
                  </a:cubicBezTo>
                  <a:cubicBezTo>
                    <a:pt x="15" y="5"/>
                    <a:pt x="15" y="5"/>
                    <a:pt x="15" y="5"/>
                  </a:cubicBezTo>
                  <a:cubicBezTo>
                    <a:pt x="15" y="4"/>
                    <a:pt x="15" y="4"/>
                    <a:pt x="15" y="4"/>
                  </a:cubicBezTo>
                  <a:cubicBezTo>
                    <a:pt x="15" y="4"/>
                    <a:pt x="15" y="3"/>
                    <a:pt x="15" y="3"/>
                  </a:cubicBezTo>
                  <a:cubicBezTo>
                    <a:pt x="15" y="3"/>
                    <a:pt x="15" y="2"/>
                    <a:pt x="14" y="2"/>
                  </a:cubicBezTo>
                  <a:cubicBezTo>
                    <a:pt x="14" y="2"/>
                    <a:pt x="14" y="1"/>
                    <a:pt x="14" y="1"/>
                  </a:cubicBezTo>
                  <a:cubicBezTo>
                    <a:pt x="15" y="0"/>
                    <a:pt x="15" y="0"/>
                    <a:pt x="15" y="0"/>
                  </a:cubicBezTo>
                  <a:cubicBezTo>
                    <a:pt x="28" y="13"/>
                    <a:pt x="28" y="13"/>
                    <a:pt x="28" y="13"/>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 name="Freeform 22"/>
            <p:cNvSpPr>
              <a:spLocks noEditPoints="1"/>
            </p:cNvSpPr>
            <p:nvPr userDrawn="1"/>
          </p:nvSpPr>
          <p:spPr bwMode="auto">
            <a:xfrm>
              <a:off x="1452514" y="749722"/>
              <a:ext cx="98425" cy="120650"/>
            </a:xfrm>
            <a:custGeom>
              <a:avLst/>
              <a:gdLst>
                <a:gd name="T0" fmla="*/ 13 w 26"/>
                <a:gd name="T1" fmla="*/ 32 h 32"/>
                <a:gd name="T2" fmla="*/ 8 w 26"/>
                <a:gd name="T3" fmla="*/ 25 h 32"/>
                <a:gd name="T4" fmla="*/ 11 w 26"/>
                <a:gd name="T5" fmla="*/ 20 h 32"/>
                <a:gd name="T6" fmla="*/ 12 w 26"/>
                <a:gd name="T7" fmla="*/ 14 h 32"/>
                <a:gd name="T8" fmla="*/ 12 w 26"/>
                <a:gd name="T9" fmla="*/ 14 h 32"/>
                <a:gd name="T10" fmla="*/ 7 w 26"/>
                <a:gd name="T11" fmla="*/ 17 h 32"/>
                <a:gd name="T12" fmla="*/ 6 w 26"/>
                <a:gd name="T13" fmla="*/ 18 h 32"/>
                <a:gd name="T14" fmla="*/ 6 w 26"/>
                <a:gd name="T15" fmla="*/ 19 h 32"/>
                <a:gd name="T16" fmla="*/ 6 w 26"/>
                <a:gd name="T17" fmla="*/ 20 h 32"/>
                <a:gd name="T18" fmla="*/ 7 w 26"/>
                <a:gd name="T19" fmla="*/ 21 h 32"/>
                <a:gd name="T20" fmla="*/ 6 w 26"/>
                <a:gd name="T21" fmla="*/ 21 h 32"/>
                <a:gd name="T22" fmla="*/ 0 w 26"/>
                <a:gd name="T23" fmla="*/ 12 h 32"/>
                <a:gd name="T24" fmla="*/ 0 w 26"/>
                <a:gd name="T25" fmla="*/ 11 h 32"/>
                <a:gd name="T26" fmla="*/ 1 w 26"/>
                <a:gd name="T27" fmla="*/ 12 h 32"/>
                <a:gd name="T28" fmla="*/ 2 w 26"/>
                <a:gd name="T29" fmla="*/ 13 h 32"/>
                <a:gd name="T30" fmla="*/ 3 w 26"/>
                <a:gd name="T31" fmla="*/ 13 h 32"/>
                <a:gd name="T32" fmla="*/ 4 w 26"/>
                <a:gd name="T33" fmla="*/ 13 h 32"/>
                <a:gd name="T34" fmla="*/ 16 w 26"/>
                <a:gd name="T35" fmla="*/ 5 h 32"/>
                <a:gd name="T36" fmla="*/ 17 w 26"/>
                <a:gd name="T37" fmla="*/ 4 h 32"/>
                <a:gd name="T38" fmla="*/ 17 w 26"/>
                <a:gd name="T39" fmla="*/ 3 h 32"/>
                <a:gd name="T40" fmla="*/ 17 w 26"/>
                <a:gd name="T41" fmla="*/ 2 h 32"/>
                <a:gd name="T42" fmla="*/ 16 w 26"/>
                <a:gd name="T43" fmla="*/ 1 h 32"/>
                <a:gd name="T44" fmla="*/ 17 w 26"/>
                <a:gd name="T45" fmla="*/ 0 h 32"/>
                <a:gd name="T46" fmla="*/ 24 w 26"/>
                <a:gd name="T47" fmla="*/ 10 h 32"/>
                <a:gd name="T48" fmla="*/ 26 w 26"/>
                <a:gd name="T49" fmla="*/ 16 h 32"/>
                <a:gd name="T50" fmla="*/ 24 w 26"/>
                <a:gd name="T51" fmla="*/ 20 h 32"/>
                <a:gd name="T52" fmla="*/ 20 w 26"/>
                <a:gd name="T53" fmla="*/ 21 h 32"/>
                <a:gd name="T54" fmla="*/ 16 w 26"/>
                <a:gd name="T55" fmla="*/ 19 h 32"/>
                <a:gd name="T56" fmla="*/ 15 w 26"/>
                <a:gd name="T57" fmla="*/ 22 h 32"/>
                <a:gd name="T58" fmla="*/ 14 w 26"/>
                <a:gd name="T59" fmla="*/ 26 h 32"/>
                <a:gd name="T60" fmla="*/ 13 w 26"/>
                <a:gd name="T61" fmla="*/ 28 h 32"/>
                <a:gd name="T62" fmla="*/ 13 w 26"/>
                <a:gd name="T63" fmla="*/ 30 h 32"/>
                <a:gd name="T64" fmla="*/ 13 w 26"/>
                <a:gd name="T65" fmla="*/ 31 h 32"/>
                <a:gd name="T66" fmla="*/ 14 w 26"/>
                <a:gd name="T67" fmla="*/ 31 h 32"/>
                <a:gd name="T68" fmla="*/ 13 w 26"/>
                <a:gd name="T69" fmla="*/ 32 h 32"/>
                <a:gd name="T70" fmla="*/ 20 w 26"/>
                <a:gd name="T71" fmla="*/ 15 h 32"/>
                <a:gd name="T72" fmla="*/ 22 w 26"/>
                <a:gd name="T73" fmla="*/ 12 h 32"/>
                <a:gd name="T74" fmla="*/ 21 w 26"/>
                <a:gd name="T75" fmla="*/ 9 h 32"/>
                <a:gd name="T76" fmla="*/ 21 w 26"/>
                <a:gd name="T77" fmla="*/ 8 h 32"/>
                <a:gd name="T78" fmla="*/ 13 w 26"/>
                <a:gd name="T79" fmla="*/ 13 h 32"/>
                <a:gd name="T80" fmla="*/ 14 w 26"/>
                <a:gd name="T81" fmla="*/ 14 h 32"/>
                <a:gd name="T82" fmla="*/ 17 w 26"/>
                <a:gd name="T83" fmla="*/ 16 h 32"/>
                <a:gd name="T84" fmla="*/ 20 w 26"/>
                <a:gd name="T85"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 h="32">
                  <a:moveTo>
                    <a:pt x="13" y="32"/>
                  </a:moveTo>
                  <a:cubicBezTo>
                    <a:pt x="8" y="25"/>
                    <a:pt x="8" y="25"/>
                    <a:pt x="8" y="25"/>
                  </a:cubicBezTo>
                  <a:cubicBezTo>
                    <a:pt x="9" y="23"/>
                    <a:pt x="10" y="21"/>
                    <a:pt x="11" y="20"/>
                  </a:cubicBezTo>
                  <a:cubicBezTo>
                    <a:pt x="11" y="18"/>
                    <a:pt x="12" y="16"/>
                    <a:pt x="12" y="14"/>
                  </a:cubicBezTo>
                  <a:cubicBezTo>
                    <a:pt x="12" y="14"/>
                    <a:pt x="12" y="14"/>
                    <a:pt x="12" y="14"/>
                  </a:cubicBezTo>
                  <a:cubicBezTo>
                    <a:pt x="7" y="17"/>
                    <a:pt x="7" y="17"/>
                    <a:pt x="7" y="17"/>
                  </a:cubicBezTo>
                  <a:cubicBezTo>
                    <a:pt x="6" y="17"/>
                    <a:pt x="6" y="18"/>
                    <a:pt x="6" y="18"/>
                  </a:cubicBezTo>
                  <a:cubicBezTo>
                    <a:pt x="6" y="18"/>
                    <a:pt x="6" y="18"/>
                    <a:pt x="6" y="19"/>
                  </a:cubicBezTo>
                  <a:cubicBezTo>
                    <a:pt x="6" y="19"/>
                    <a:pt x="6" y="19"/>
                    <a:pt x="6" y="20"/>
                  </a:cubicBezTo>
                  <a:cubicBezTo>
                    <a:pt x="6" y="20"/>
                    <a:pt x="6" y="20"/>
                    <a:pt x="7" y="21"/>
                  </a:cubicBezTo>
                  <a:cubicBezTo>
                    <a:pt x="6" y="21"/>
                    <a:pt x="6" y="21"/>
                    <a:pt x="6" y="21"/>
                  </a:cubicBezTo>
                  <a:cubicBezTo>
                    <a:pt x="0" y="12"/>
                    <a:pt x="0" y="12"/>
                    <a:pt x="0" y="12"/>
                  </a:cubicBezTo>
                  <a:cubicBezTo>
                    <a:pt x="0" y="11"/>
                    <a:pt x="0" y="11"/>
                    <a:pt x="0" y="11"/>
                  </a:cubicBezTo>
                  <a:cubicBezTo>
                    <a:pt x="1" y="11"/>
                    <a:pt x="1" y="12"/>
                    <a:pt x="1" y="12"/>
                  </a:cubicBezTo>
                  <a:cubicBezTo>
                    <a:pt x="2" y="12"/>
                    <a:pt x="2" y="13"/>
                    <a:pt x="2" y="13"/>
                  </a:cubicBezTo>
                  <a:cubicBezTo>
                    <a:pt x="2" y="13"/>
                    <a:pt x="3" y="13"/>
                    <a:pt x="3" y="13"/>
                  </a:cubicBezTo>
                  <a:cubicBezTo>
                    <a:pt x="3" y="13"/>
                    <a:pt x="3" y="13"/>
                    <a:pt x="4" y="13"/>
                  </a:cubicBezTo>
                  <a:cubicBezTo>
                    <a:pt x="16" y="5"/>
                    <a:pt x="16" y="5"/>
                    <a:pt x="16" y="5"/>
                  </a:cubicBezTo>
                  <a:cubicBezTo>
                    <a:pt x="16" y="5"/>
                    <a:pt x="17" y="4"/>
                    <a:pt x="17" y="4"/>
                  </a:cubicBezTo>
                  <a:cubicBezTo>
                    <a:pt x="17" y="4"/>
                    <a:pt x="17" y="4"/>
                    <a:pt x="17" y="3"/>
                  </a:cubicBezTo>
                  <a:cubicBezTo>
                    <a:pt x="17" y="3"/>
                    <a:pt x="17" y="2"/>
                    <a:pt x="17" y="2"/>
                  </a:cubicBezTo>
                  <a:cubicBezTo>
                    <a:pt x="16" y="2"/>
                    <a:pt x="16" y="1"/>
                    <a:pt x="16" y="1"/>
                  </a:cubicBezTo>
                  <a:cubicBezTo>
                    <a:pt x="17" y="0"/>
                    <a:pt x="17" y="0"/>
                    <a:pt x="17" y="0"/>
                  </a:cubicBezTo>
                  <a:cubicBezTo>
                    <a:pt x="24" y="10"/>
                    <a:pt x="24" y="10"/>
                    <a:pt x="24" y="10"/>
                  </a:cubicBezTo>
                  <a:cubicBezTo>
                    <a:pt x="25" y="13"/>
                    <a:pt x="26" y="14"/>
                    <a:pt x="26" y="16"/>
                  </a:cubicBezTo>
                  <a:cubicBezTo>
                    <a:pt x="26" y="18"/>
                    <a:pt x="25" y="19"/>
                    <a:pt x="24" y="20"/>
                  </a:cubicBezTo>
                  <a:cubicBezTo>
                    <a:pt x="23" y="21"/>
                    <a:pt x="21" y="21"/>
                    <a:pt x="20" y="21"/>
                  </a:cubicBezTo>
                  <a:cubicBezTo>
                    <a:pt x="19" y="20"/>
                    <a:pt x="18" y="20"/>
                    <a:pt x="16" y="19"/>
                  </a:cubicBezTo>
                  <a:cubicBezTo>
                    <a:pt x="16" y="20"/>
                    <a:pt x="15" y="21"/>
                    <a:pt x="15" y="22"/>
                  </a:cubicBezTo>
                  <a:cubicBezTo>
                    <a:pt x="14" y="24"/>
                    <a:pt x="14" y="25"/>
                    <a:pt x="14" y="26"/>
                  </a:cubicBezTo>
                  <a:cubicBezTo>
                    <a:pt x="13" y="27"/>
                    <a:pt x="13" y="27"/>
                    <a:pt x="13" y="28"/>
                  </a:cubicBezTo>
                  <a:cubicBezTo>
                    <a:pt x="13" y="29"/>
                    <a:pt x="13" y="30"/>
                    <a:pt x="13" y="30"/>
                  </a:cubicBezTo>
                  <a:cubicBezTo>
                    <a:pt x="13" y="30"/>
                    <a:pt x="13" y="30"/>
                    <a:pt x="13" y="31"/>
                  </a:cubicBezTo>
                  <a:cubicBezTo>
                    <a:pt x="13" y="31"/>
                    <a:pt x="14" y="31"/>
                    <a:pt x="14" y="31"/>
                  </a:cubicBezTo>
                  <a:lnTo>
                    <a:pt x="13" y="32"/>
                  </a:lnTo>
                  <a:close/>
                  <a:moveTo>
                    <a:pt x="20" y="15"/>
                  </a:moveTo>
                  <a:cubicBezTo>
                    <a:pt x="21" y="14"/>
                    <a:pt x="22" y="13"/>
                    <a:pt x="22" y="12"/>
                  </a:cubicBezTo>
                  <a:cubicBezTo>
                    <a:pt x="22" y="11"/>
                    <a:pt x="22" y="10"/>
                    <a:pt x="21" y="9"/>
                  </a:cubicBezTo>
                  <a:cubicBezTo>
                    <a:pt x="21" y="8"/>
                    <a:pt x="21" y="8"/>
                    <a:pt x="21" y="8"/>
                  </a:cubicBezTo>
                  <a:cubicBezTo>
                    <a:pt x="13" y="13"/>
                    <a:pt x="13" y="13"/>
                    <a:pt x="13" y="13"/>
                  </a:cubicBezTo>
                  <a:cubicBezTo>
                    <a:pt x="14" y="14"/>
                    <a:pt x="14" y="14"/>
                    <a:pt x="14" y="14"/>
                  </a:cubicBezTo>
                  <a:cubicBezTo>
                    <a:pt x="15" y="15"/>
                    <a:pt x="16" y="16"/>
                    <a:pt x="17" y="16"/>
                  </a:cubicBezTo>
                  <a:cubicBezTo>
                    <a:pt x="18" y="16"/>
                    <a:pt x="19" y="16"/>
                    <a:pt x="20"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 name="Freeform 23"/>
            <p:cNvSpPr>
              <a:spLocks/>
            </p:cNvSpPr>
            <p:nvPr userDrawn="1"/>
          </p:nvSpPr>
          <p:spPr bwMode="auto">
            <a:xfrm>
              <a:off x="1512839" y="884660"/>
              <a:ext cx="95250" cy="76200"/>
            </a:xfrm>
            <a:custGeom>
              <a:avLst/>
              <a:gdLst>
                <a:gd name="T0" fmla="*/ 2 w 25"/>
                <a:gd name="T1" fmla="*/ 13 h 20"/>
                <a:gd name="T2" fmla="*/ 2 w 25"/>
                <a:gd name="T3" fmla="*/ 10 h 20"/>
                <a:gd name="T4" fmla="*/ 2 w 25"/>
                <a:gd name="T5" fmla="*/ 7 h 20"/>
                <a:gd name="T6" fmla="*/ 1 w 25"/>
                <a:gd name="T7" fmla="*/ 6 h 20"/>
                <a:gd name="T8" fmla="*/ 0 w 25"/>
                <a:gd name="T9" fmla="*/ 5 h 20"/>
                <a:gd name="T10" fmla="*/ 7 w 25"/>
                <a:gd name="T11" fmla="*/ 2 h 20"/>
                <a:gd name="T12" fmla="*/ 8 w 25"/>
                <a:gd name="T13" fmla="*/ 4 h 20"/>
                <a:gd name="T14" fmla="*/ 6 w 25"/>
                <a:gd name="T15" fmla="*/ 5 h 20"/>
                <a:gd name="T16" fmla="*/ 4 w 25"/>
                <a:gd name="T17" fmla="*/ 7 h 20"/>
                <a:gd name="T18" fmla="*/ 4 w 25"/>
                <a:gd name="T19" fmla="*/ 10 h 20"/>
                <a:gd name="T20" fmla="*/ 4 w 25"/>
                <a:gd name="T21" fmla="*/ 13 h 20"/>
                <a:gd name="T22" fmla="*/ 6 w 25"/>
                <a:gd name="T23" fmla="*/ 15 h 20"/>
                <a:gd name="T24" fmla="*/ 8 w 25"/>
                <a:gd name="T25" fmla="*/ 15 h 20"/>
                <a:gd name="T26" fmla="*/ 10 w 25"/>
                <a:gd name="T27" fmla="*/ 14 h 20"/>
                <a:gd name="T28" fmla="*/ 11 w 25"/>
                <a:gd name="T29" fmla="*/ 11 h 20"/>
                <a:gd name="T30" fmla="*/ 11 w 25"/>
                <a:gd name="T31" fmla="*/ 8 h 20"/>
                <a:gd name="T32" fmla="*/ 11 w 25"/>
                <a:gd name="T33" fmla="*/ 6 h 20"/>
                <a:gd name="T34" fmla="*/ 12 w 25"/>
                <a:gd name="T35" fmla="*/ 3 h 20"/>
                <a:gd name="T36" fmla="*/ 15 w 25"/>
                <a:gd name="T37" fmla="*/ 0 h 20"/>
                <a:gd name="T38" fmla="*/ 17 w 25"/>
                <a:gd name="T39" fmla="*/ 0 h 20"/>
                <a:gd name="T40" fmla="*/ 20 w 25"/>
                <a:gd name="T41" fmla="*/ 1 h 20"/>
                <a:gd name="T42" fmla="*/ 22 w 25"/>
                <a:gd name="T43" fmla="*/ 3 h 20"/>
                <a:gd name="T44" fmla="*/ 23 w 25"/>
                <a:gd name="T45" fmla="*/ 6 h 20"/>
                <a:gd name="T46" fmla="*/ 24 w 25"/>
                <a:gd name="T47" fmla="*/ 9 h 20"/>
                <a:gd name="T48" fmla="*/ 24 w 25"/>
                <a:gd name="T49" fmla="*/ 12 h 20"/>
                <a:gd name="T50" fmla="*/ 25 w 25"/>
                <a:gd name="T51" fmla="*/ 12 h 20"/>
                <a:gd name="T52" fmla="*/ 25 w 25"/>
                <a:gd name="T53" fmla="*/ 14 h 20"/>
                <a:gd name="T54" fmla="*/ 19 w 25"/>
                <a:gd name="T55" fmla="*/ 16 h 20"/>
                <a:gd name="T56" fmla="*/ 18 w 25"/>
                <a:gd name="T57" fmla="*/ 15 h 20"/>
                <a:gd name="T58" fmla="*/ 20 w 25"/>
                <a:gd name="T59" fmla="*/ 13 h 20"/>
                <a:gd name="T60" fmla="*/ 22 w 25"/>
                <a:gd name="T61" fmla="*/ 11 h 20"/>
                <a:gd name="T62" fmla="*/ 22 w 25"/>
                <a:gd name="T63" fmla="*/ 9 h 20"/>
                <a:gd name="T64" fmla="*/ 22 w 25"/>
                <a:gd name="T65" fmla="*/ 7 h 20"/>
                <a:gd name="T66" fmla="*/ 20 w 25"/>
                <a:gd name="T67" fmla="*/ 5 h 20"/>
                <a:gd name="T68" fmla="*/ 18 w 25"/>
                <a:gd name="T69" fmla="*/ 4 h 20"/>
                <a:gd name="T70" fmla="*/ 16 w 25"/>
                <a:gd name="T71" fmla="*/ 6 h 20"/>
                <a:gd name="T72" fmla="*/ 16 w 25"/>
                <a:gd name="T73" fmla="*/ 9 h 20"/>
                <a:gd name="T74" fmla="*/ 16 w 25"/>
                <a:gd name="T75" fmla="*/ 11 h 20"/>
                <a:gd name="T76" fmla="*/ 16 w 25"/>
                <a:gd name="T77" fmla="*/ 13 h 20"/>
                <a:gd name="T78" fmla="*/ 15 w 25"/>
                <a:gd name="T79" fmla="*/ 17 h 20"/>
                <a:gd name="T80" fmla="*/ 12 w 25"/>
                <a:gd name="T81" fmla="*/ 20 h 20"/>
                <a:gd name="T82" fmla="*/ 9 w 25"/>
                <a:gd name="T83" fmla="*/ 20 h 20"/>
                <a:gd name="T84" fmla="*/ 6 w 25"/>
                <a:gd name="T85" fmla="*/ 19 h 20"/>
                <a:gd name="T86" fmla="*/ 4 w 25"/>
                <a:gd name="T87" fmla="*/ 17 h 20"/>
                <a:gd name="T88" fmla="*/ 2 w 25"/>
                <a:gd name="T8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 h="20">
                  <a:moveTo>
                    <a:pt x="2" y="13"/>
                  </a:moveTo>
                  <a:cubicBezTo>
                    <a:pt x="2" y="12"/>
                    <a:pt x="2" y="11"/>
                    <a:pt x="2" y="10"/>
                  </a:cubicBezTo>
                  <a:cubicBezTo>
                    <a:pt x="2" y="9"/>
                    <a:pt x="2" y="8"/>
                    <a:pt x="2" y="7"/>
                  </a:cubicBezTo>
                  <a:cubicBezTo>
                    <a:pt x="1" y="6"/>
                    <a:pt x="1" y="6"/>
                    <a:pt x="1" y="6"/>
                  </a:cubicBezTo>
                  <a:cubicBezTo>
                    <a:pt x="0" y="5"/>
                    <a:pt x="0" y="5"/>
                    <a:pt x="0" y="5"/>
                  </a:cubicBezTo>
                  <a:cubicBezTo>
                    <a:pt x="7" y="2"/>
                    <a:pt x="7" y="2"/>
                    <a:pt x="7" y="2"/>
                  </a:cubicBezTo>
                  <a:cubicBezTo>
                    <a:pt x="8" y="4"/>
                    <a:pt x="8" y="4"/>
                    <a:pt x="8" y="4"/>
                  </a:cubicBezTo>
                  <a:cubicBezTo>
                    <a:pt x="7" y="4"/>
                    <a:pt x="7" y="5"/>
                    <a:pt x="6" y="5"/>
                  </a:cubicBezTo>
                  <a:cubicBezTo>
                    <a:pt x="5" y="6"/>
                    <a:pt x="5" y="7"/>
                    <a:pt x="4" y="7"/>
                  </a:cubicBezTo>
                  <a:cubicBezTo>
                    <a:pt x="4" y="8"/>
                    <a:pt x="4" y="9"/>
                    <a:pt x="4" y="10"/>
                  </a:cubicBezTo>
                  <a:cubicBezTo>
                    <a:pt x="3" y="11"/>
                    <a:pt x="4" y="12"/>
                    <a:pt x="4" y="13"/>
                  </a:cubicBezTo>
                  <a:cubicBezTo>
                    <a:pt x="4" y="14"/>
                    <a:pt x="5" y="15"/>
                    <a:pt x="6" y="15"/>
                  </a:cubicBezTo>
                  <a:cubicBezTo>
                    <a:pt x="7" y="16"/>
                    <a:pt x="7" y="16"/>
                    <a:pt x="8" y="15"/>
                  </a:cubicBezTo>
                  <a:cubicBezTo>
                    <a:pt x="9" y="15"/>
                    <a:pt x="10" y="15"/>
                    <a:pt x="10" y="14"/>
                  </a:cubicBezTo>
                  <a:cubicBezTo>
                    <a:pt x="10" y="13"/>
                    <a:pt x="11" y="12"/>
                    <a:pt x="11" y="11"/>
                  </a:cubicBezTo>
                  <a:cubicBezTo>
                    <a:pt x="11" y="10"/>
                    <a:pt x="11" y="9"/>
                    <a:pt x="11" y="8"/>
                  </a:cubicBezTo>
                  <a:cubicBezTo>
                    <a:pt x="11" y="8"/>
                    <a:pt x="11" y="7"/>
                    <a:pt x="11" y="6"/>
                  </a:cubicBezTo>
                  <a:cubicBezTo>
                    <a:pt x="11" y="5"/>
                    <a:pt x="11" y="3"/>
                    <a:pt x="12" y="3"/>
                  </a:cubicBezTo>
                  <a:cubicBezTo>
                    <a:pt x="13" y="2"/>
                    <a:pt x="14" y="1"/>
                    <a:pt x="15" y="0"/>
                  </a:cubicBezTo>
                  <a:cubicBezTo>
                    <a:pt x="16" y="0"/>
                    <a:pt x="16" y="0"/>
                    <a:pt x="17" y="0"/>
                  </a:cubicBezTo>
                  <a:cubicBezTo>
                    <a:pt x="18" y="0"/>
                    <a:pt x="19" y="1"/>
                    <a:pt x="20" y="1"/>
                  </a:cubicBezTo>
                  <a:cubicBezTo>
                    <a:pt x="20" y="1"/>
                    <a:pt x="21" y="2"/>
                    <a:pt x="22" y="3"/>
                  </a:cubicBezTo>
                  <a:cubicBezTo>
                    <a:pt x="22" y="4"/>
                    <a:pt x="23" y="5"/>
                    <a:pt x="23" y="6"/>
                  </a:cubicBezTo>
                  <a:cubicBezTo>
                    <a:pt x="24" y="7"/>
                    <a:pt x="24" y="8"/>
                    <a:pt x="24" y="9"/>
                  </a:cubicBezTo>
                  <a:cubicBezTo>
                    <a:pt x="24" y="10"/>
                    <a:pt x="24" y="11"/>
                    <a:pt x="24" y="12"/>
                  </a:cubicBezTo>
                  <a:cubicBezTo>
                    <a:pt x="25" y="12"/>
                    <a:pt x="25" y="12"/>
                    <a:pt x="25" y="12"/>
                  </a:cubicBezTo>
                  <a:cubicBezTo>
                    <a:pt x="25" y="14"/>
                    <a:pt x="25" y="14"/>
                    <a:pt x="25" y="14"/>
                  </a:cubicBezTo>
                  <a:cubicBezTo>
                    <a:pt x="19" y="16"/>
                    <a:pt x="19" y="16"/>
                    <a:pt x="19" y="16"/>
                  </a:cubicBezTo>
                  <a:cubicBezTo>
                    <a:pt x="18" y="15"/>
                    <a:pt x="18" y="15"/>
                    <a:pt x="18" y="15"/>
                  </a:cubicBezTo>
                  <a:cubicBezTo>
                    <a:pt x="19" y="14"/>
                    <a:pt x="19" y="14"/>
                    <a:pt x="20" y="13"/>
                  </a:cubicBezTo>
                  <a:cubicBezTo>
                    <a:pt x="21" y="12"/>
                    <a:pt x="21" y="12"/>
                    <a:pt x="22" y="11"/>
                  </a:cubicBezTo>
                  <a:cubicBezTo>
                    <a:pt x="22" y="11"/>
                    <a:pt x="22" y="10"/>
                    <a:pt x="22" y="9"/>
                  </a:cubicBezTo>
                  <a:cubicBezTo>
                    <a:pt x="22" y="8"/>
                    <a:pt x="22" y="8"/>
                    <a:pt x="22" y="7"/>
                  </a:cubicBezTo>
                  <a:cubicBezTo>
                    <a:pt x="22" y="6"/>
                    <a:pt x="21" y="5"/>
                    <a:pt x="20" y="5"/>
                  </a:cubicBezTo>
                  <a:cubicBezTo>
                    <a:pt x="20" y="4"/>
                    <a:pt x="19" y="4"/>
                    <a:pt x="18" y="4"/>
                  </a:cubicBezTo>
                  <a:cubicBezTo>
                    <a:pt x="17" y="5"/>
                    <a:pt x="17" y="5"/>
                    <a:pt x="16" y="6"/>
                  </a:cubicBezTo>
                  <a:cubicBezTo>
                    <a:pt x="16" y="7"/>
                    <a:pt x="16" y="8"/>
                    <a:pt x="16" y="9"/>
                  </a:cubicBezTo>
                  <a:cubicBezTo>
                    <a:pt x="16" y="10"/>
                    <a:pt x="16" y="11"/>
                    <a:pt x="16" y="11"/>
                  </a:cubicBezTo>
                  <a:cubicBezTo>
                    <a:pt x="16" y="12"/>
                    <a:pt x="16" y="13"/>
                    <a:pt x="16" y="13"/>
                  </a:cubicBezTo>
                  <a:cubicBezTo>
                    <a:pt x="16" y="15"/>
                    <a:pt x="15" y="16"/>
                    <a:pt x="15" y="17"/>
                  </a:cubicBezTo>
                  <a:cubicBezTo>
                    <a:pt x="14" y="18"/>
                    <a:pt x="13" y="19"/>
                    <a:pt x="12" y="20"/>
                  </a:cubicBezTo>
                  <a:cubicBezTo>
                    <a:pt x="11" y="20"/>
                    <a:pt x="10" y="20"/>
                    <a:pt x="9" y="20"/>
                  </a:cubicBezTo>
                  <a:cubicBezTo>
                    <a:pt x="8" y="20"/>
                    <a:pt x="7" y="19"/>
                    <a:pt x="6" y="19"/>
                  </a:cubicBezTo>
                  <a:cubicBezTo>
                    <a:pt x="6" y="18"/>
                    <a:pt x="5" y="18"/>
                    <a:pt x="4" y="17"/>
                  </a:cubicBezTo>
                  <a:cubicBezTo>
                    <a:pt x="3" y="16"/>
                    <a:pt x="3" y="15"/>
                    <a:pt x="2"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 name="Freeform 24"/>
            <p:cNvSpPr>
              <a:spLocks/>
            </p:cNvSpPr>
            <p:nvPr userDrawn="1"/>
          </p:nvSpPr>
          <p:spPr bwMode="auto">
            <a:xfrm>
              <a:off x="1543001" y="1006897"/>
              <a:ext cx="82550" cy="52388"/>
            </a:xfrm>
            <a:custGeom>
              <a:avLst/>
              <a:gdLst>
                <a:gd name="T0" fmla="*/ 1 w 22"/>
                <a:gd name="T1" fmla="*/ 14 h 14"/>
                <a:gd name="T2" fmla="*/ 0 w 22"/>
                <a:gd name="T3" fmla="*/ 2 h 14"/>
                <a:gd name="T4" fmla="*/ 1 w 22"/>
                <a:gd name="T5" fmla="*/ 2 h 14"/>
                <a:gd name="T6" fmla="*/ 2 w 22"/>
                <a:gd name="T7" fmla="*/ 3 h 14"/>
                <a:gd name="T8" fmla="*/ 2 w 22"/>
                <a:gd name="T9" fmla="*/ 4 h 14"/>
                <a:gd name="T10" fmla="*/ 3 w 22"/>
                <a:gd name="T11" fmla="*/ 5 h 14"/>
                <a:gd name="T12" fmla="*/ 3 w 22"/>
                <a:gd name="T13" fmla="*/ 5 h 14"/>
                <a:gd name="T14" fmla="*/ 18 w 22"/>
                <a:gd name="T15" fmla="*/ 3 h 14"/>
                <a:gd name="T16" fmla="*/ 19 w 22"/>
                <a:gd name="T17" fmla="*/ 3 h 14"/>
                <a:gd name="T18" fmla="*/ 20 w 22"/>
                <a:gd name="T19" fmla="*/ 2 h 14"/>
                <a:gd name="T20" fmla="*/ 20 w 22"/>
                <a:gd name="T21" fmla="*/ 1 h 14"/>
                <a:gd name="T22" fmla="*/ 20 w 22"/>
                <a:gd name="T23" fmla="*/ 0 h 14"/>
                <a:gd name="T24" fmla="*/ 21 w 22"/>
                <a:gd name="T25" fmla="*/ 0 h 14"/>
                <a:gd name="T26" fmla="*/ 22 w 22"/>
                <a:gd name="T27" fmla="*/ 12 h 14"/>
                <a:gd name="T28" fmla="*/ 21 w 22"/>
                <a:gd name="T29" fmla="*/ 12 h 14"/>
                <a:gd name="T30" fmla="*/ 21 w 22"/>
                <a:gd name="T31" fmla="*/ 11 h 14"/>
                <a:gd name="T32" fmla="*/ 21 w 22"/>
                <a:gd name="T33" fmla="*/ 9 h 14"/>
                <a:gd name="T34" fmla="*/ 20 w 22"/>
                <a:gd name="T35" fmla="*/ 9 h 14"/>
                <a:gd name="T36" fmla="*/ 19 w 22"/>
                <a:gd name="T37" fmla="*/ 9 h 14"/>
                <a:gd name="T38" fmla="*/ 4 w 22"/>
                <a:gd name="T39" fmla="*/ 10 h 14"/>
                <a:gd name="T40" fmla="*/ 3 w 22"/>
                <a:gd name="T41" fmla="*/ 11 h 14"/>
                <a:gd name="T42" fmla="*/ 3 w 22"/>
                <a:gd name="T43" fmla="*/ 11 h 14"/>
                <a:gd name="T44" fmla="*/ 3 w 22"/>
                <a:gd name="T45" fmla="*/ 12 h 14"/>
                <a:gd name="T46" fmla="*/ 3 w 22"/>
                <a:gd name="T47" fmla="*/ 14 h 14"/>
                <a:gd name="T48" fmla="*/ 1 w 22"/>
                <a:gd name="T4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14">
                  <a:moveTo>
                    <a:pt x="1" y="14"/>
                  </a:moveTo>
                  <a:cubicBezTo>
                    <a:pt x="0" y="2"/>
                    <a:pt x="0" y="2"/>
                    <a:pt x="0" y="2"/>
                  </a:cubicBezTo>
                  <a:cubicBezTo>
                    <a:pt x="1" y="2"/>
                    <a:pt x="1" y="2"/>
                    <a:pt x="1" y="2"/>
                  </a:cubicBezTo>
                  <a:cubicBezTo>
                    <a:pt x="1" y="2"/>
                    <a:pt x="1" y="3"/>
                    <a:pt x="2" y="3"/>
                  </a:cubicBezTo>
                  <a:cubicBezTo>
                    <a:pt x="2" y="4"/>
                    <a:pt x="2" y="4"/>
                    <a:pt x="2" y="4"/>
                  </a:cubicBezTo>
                  <a:cubicBezTo>
                    <a:pt x="2" y="5"/>
                    <a:pt x="2" y="5"/>
                    <a:pt x="3" y="5"/>
                  </a:cubicBezTo>
                  <a:cubicBezTo>
                    <a:pt x="3" y="5"/>
                    <a:pt x="3" y="5"/>
                    <a:pt x="3" y="5"/>
                  </a:cubicBezTo>
                  <a:cubicBezTo>
                    <a:pt x="18" y="3"/>
                    <a:pt x="18" y="3"/>
                    <a:pt x="18" y="3"/>
                  </a:cubicBezTo>
                  <a:cubicBezTo>
                    <a:pt x="19" y="3"/>
                    <a:pt x="19" y="3"/>
                    <a:pt x="19" y="3"/>
                  </a:cubicBezTo>
                  <a:cubicBezTo>
                    <a:pt x="19" y="3"/>
                    <a:pt x="20" y="3"/>
                    <a:pt x="20" y="2"/>
                  </a:cubicBezTo>
                  <a:cubicBezTo>
                    <a:pt x="20" y="2"/>
                    <a:pt x="20" y="2"/>
                    <a:pt x="20" y="1"/>
                  </a:cubicBezTo>
                  <a:cubicBezTo>
                    <a:pt x="20" y="1"/>
                    <a:pt x="20" y="0"/>
                    <a:pt x="20" y="0"/>
                  </a:cubicBezTo>
                  <a:cubicBezTo>
                    <a:pt x="21" y="0"/>
                    <a:pt x="21" y="0"/>
                    <a:pt x="21" y="0"/>
                  </a:cubicBezTo>
                  <a:cubicBezTo>
                    <a:pt x="22" y="12"/>
                    <a:pt x="22" y="12"/>
                    <a:pt x="22" y="12"/>
                  </a:cubicBezTo>
                  <a:cubicBezTo>
                    <a:pt x="21" y="12"/>
                    <a:pt x="21" y="12"/>
                    <a:pt x="21" y="12"/>
                  </a:cubicBezTo>
                  <a:cubicBezTo>
                    <a:pt x="21" y="11"/>
                    <a:pt x="21" y="11"/>
                    <a:pt x="21" y="11"/>
                  </a:cubicBezTo>
                  <a:cubicBezTo>
                    <a:pt x="21" y="10"/>
                    <a:pt x="21" y="10"/>
                    <a:pt x="21" y="9"/>
                  </a:cubicBezTo>
                  <a:cubicBezTo>
                    <a:pt x="20" y="9"/>
                    <a:pt x="20" y="9"/>
                    <a:pt x="20" y="9"/>
                  </a:cubicBezTo>
                  <a:cubicBezTo>
                    <a:pt x="20" y="9"/>
                    <a:pt x="19" y="9"/>
                    <a:pt x="19" y="9"/>
                  </a:cubicBezTo>
                  <a:cubicBezTo>
                    <a:pt x="4" y="10"/>
                    <a:pt x="4" y="10"/>
                    <a:pt x="4" y="10"/>
                  </a:cubicBezTo>
                  <a:cubicBezTo>
                    <a:pt x="4" y="10"/>
                    <a:pt x="3" y="10"/>
                    <a:pt x="3" y="11"/>
                  </a:cubicBezTo>
                  <a:cubicBezTo>
                    <a:pt x="3" y="11"/>
                    <a:pt x="3" y="11"/>
                    <a:pt x="3" y="11"/>
                  </a:cubicBezTo>
                  <a:cubicBezTo>
                    <a:pt x="3" y="12"/>
                    <a:pt x="3" y="12"/>
                    <a:pt x="3" y="12"/>
                  </a:cubicBezTo>
                  <a:cubicBezTo>
                    <a:pt x="3" y="13"/>
                    <a:pt x="3" y="13"/>
                    <a:pt x="3" y="14"/>
                  </a:cubicBezTo>
                  <a:lnTo>
                    <a:pt x="1" y="1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8" name="Freeform 25"/>
            <p:cNvSpPr>
              <a:spLocks/>
            </p:cNvSpPr>
            <p:nvPr userDrawn="1"/>
          </p:nvSpPr>
          <p:spPr bwMode="auto">
            <a:xfrm>
              <a:off x="1543001" y="1108497"/>
              <a:ext cx="87313" cy="79375"/>
            </a:xfrm>
            <a:custGeom>
              <a:avLst/>
              <a:gdLst>
                <a:gd name="T0" fmla="*/ 14 w 23"/>
                <a:gd name="T1" fmla="*/ 21 h 21"/>
                <a:gd name="T2" fmla="*/ 14 w 23"/>
                <a:gd name="T3" fmla="*/ 20 h 21"/>
                <a:gd name="T4" fmla="*/ 17 w 23"/>
                <a:gd name="T5" fmla="*/ 18 h 21"/>
                <a:gd name="T6" fmla="*/ 19 w 23"/>
                <a:gd name="T7" fmla="*/ 17 h 21"/>
                <a:gd name="T8" fmla="*/ 20 w 23"/>
                <a:gd name="T9" fmla="*/ 16 h 21"/>
                <a:gd name="T10" fmla="*/ 20 w 23"/>
                <a:gd name="T11" fmla="*/ 14 h 21"/>
                <a:gd name="T12" fmla="*/ 20 w 23"/>
                <a:gd name="T13" fmla="*/ 14 h 21"/>
                <a:gd name="T14" fmla="*/ 3 w 23"/>
                <a:gd name="T15" fmla="*/ 12 h 21"/>
                <a:gd name="T16" fmla="*/ 3 w 23"/>
                <a:gd name="T17" fmla="*/ 12 h 21"/>
                <a:gd name="T18" fmla="*/ 2 w 23"/>
                <a:gd name="T19" fmla="*/ 13 h 21"/>
                <a:gd name="T20" fmla="*/ 1 w 23"/>
                <a:gd name="T21" fmla="*/ 14 h 21"/>
                <a:gd name="T22" fmla="*/ 1 w 23"/>
                <a:gd name="T23" fmla="*/ 15 h 21"/>
                <a:gd name="T24" fmla="*/ 0 w 23"/>
                <a:gd name="T25" fmla="*/ 15 h 21"/>
                <a:gd name="T26" fmla="*/ 1 w 23"/>
                <a:gd name="T27" fmla="*/ 3 h 21"/>
                <a:gd name="T28" fmla="*/ 2 w 23"/>
                <a:gd name="T29" fmla="*/ 3 h 21"/>
                <a:gd name="T30" fmla="*/ 2 w 23"/>
                <a:gd name="T31" fmla="*/ 4 h 21"/>
                <a:gd name="T32" fmla="*/ 2 w 23"/>
                <a:gd name="T33" fmla="*/ 5 h 21"/>
                <a:gd name="T34" fmla="*/ 3 w 23"/>
                <a:gd name="T35" fmla="*/ 6 h 21"/>
                <a:gd name="T36" fmla="*/ 4 w 23"/>
                <a:gd name="T37" fmla="*/ 7 h 21"/>
                <a:gd name="T38" fmla="*/ 20 w 23"/>
                <a:gd name="T39" fmla="*/ 9 h 21"/>
                <a:gd name="T40" fmla="*/ 21 w 23"/>
                <a:gd name="T41" fmla="*/ 8 h 21"/>
                <a:gd name="T42" fmla="*/ 21 w 23"/>
                <a:gd name="T43" fmla="*/ 7 h 21"/>
                <a:gd name="T44" fmla="*/ 21 w 23"/>
                <a:gd name="T45" fmla="*/ 5 h 21"/>
                <a:gd name="T46" fmla="*/ 19 w 23"/>
                <a:gd name="T47" fmla="*/ 3 h 21"/>
                <a:gd name="T48" fmla="*/ 17 w 23"/>
                <a:gd name="T49" fmla="*/ 2 h 21"/>
                <a:gd name="T50" fmla="*/ 17 w 23"/>
                <a:gd name="T51" fmla="*/ 0 h 21"/>
                <a:gd name="T52" fmla="*/ 23 w 23"/>
                <a:gd name="T53" fmla="*/ 1 h 21"/>
                <a:gd name="T54" fmla="*/ 20 w 23"/>
                <a:gd name="T55" fmla="*/ 21 h 21"/>
                <a:gd name="T56" fmla="*/ 14 w 23"/>
                <a:gd name="T5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 h="21">
                  <a:moveTo>
                    <a:pt x="14" y="21"/>
                  </a:moveTo>
                  <a:cubicBezTo>
                    <a:pt x="14" y="20"/>
                    <a:pt x="14" y="20"/>
                    <a:pt x="14" y="20"/>
                  </a:cubicBezTo>
                  <a:cubicBezTo>
                    <a:pt x="15" y="19"/>
                    <a:pt x="16" y="19"/>
                    <a:pt x="17" y="18"/>
                  </a:cubicBezTo>
                  <a:cubicBezTo>
                    <a:pt x="19" y="18"/>
                    <a:pt x="19" y="17"/>
                    <a:pt x="19" y="17"/>
                  </a:cubicBezTo>
                  <a:cubicBezTo>
                    <a:pt x="19" y="16"/>
                    <a:pt x="19" y="16"/>
                    <a:pt x="20" y="16"/>
                  </a:cubicBezTo>
                  <a:cubicBezTo>
                    <a:pt x="20" y="15"/>
                    <a:pt x="20" y="15"/>
                    <a:pt x="20" y="14"/>
                  </a:cubicBezTo>
                  <a:cubicBezTo>
                    <a:pt x="20" y="14"/>
                    <a:pt x="20" y="14"/>
                    <a:pt x="20" y="14"/>
                  </a:cubicBezTo>
                  <a:cubicBezTo>
                    <a:pt x="3" y="12"/>
                    <a:pt x="3" y="12"/>
                    <a:pt x="3" y="12"/>
                  </a:cubicBezTo>
                  <a:cubicBezTo>
                    <a:pt x="3" y="12"/>
                    <a:pt x="3" y="12"/>
                    <a:pt x="3" y="12"/>
                  </a:cubicBezTo>
                  <a:cubicBezTo>
                    <a:pt x="2" y="12"/>
                    <a:pt x="2" y="12"/>
                    <a:pt x="2" y="13"/>
                  </a:cubicBezTo>
                  <a:cubicBezTo>
                    <a:pt x="2" y="13"/>
                    <a:pt x="2" y="13"/>
                    <a:pt x="1" y="14"/>
                  </a:cubicBezTo>
                  <a:cubicBezTo>
                    <a:pt x="1" y="14"/>
                    <a:pt x="1" y="14"/>
                    <a:pt x="1" y="15"/>
                  </a:cubicBezTo>
                  <a:cubicBezTo>
                    <a:pt x="0" y="15"/>
                    <a:pt x="0" y="15"/>
                    <a:pt x="0" y="15"/>
                  </a:cubicBezTo>
                  <a:cubicBezTo>
                    <a:pt x="1" y="3"/>
                    <a:pt x="1" y="3"/>
                    <a:pt x="1" y="3"/>
                  </a:cubicBezTo>
                  <a:cubicBezTo>
                    <a:pt x="2" y="3"/>
                    <a:pt x="2" y="3"/>
                    <a:pt x="2" y="3"/>
                  </a:cubicBezTo>
                  <a:cubicBezTo>
                    <a:pt x="2" y="3"/>
                    <a:pt x="2" y="4"/>
                    <a:pt x="2" y="4"/>
                  </a:cubicBezTo>
                  <a:cubicBezTo>
                    <a:pt x="2" y="5"/>
                    <a:pt x="2" y="5"/>
                    <a:pt x="2" y="5"/>
                  </a:cubicBezTo>
                  <a:cubicBezTo>
                    <a:pt x="3" y="6"/>
                    <a:pt x="3" y="6"/>
                    <a:pt x="3" y="6"/>
                  </a:cubicBezTo>
                  <a:cubicBezTo>
                    <a:pt x="3" y="6"/>
                    <a:pt x="4" y="6"/>
                    <a:pt x="4" y="7"/>
                  </a:cubicBezTo>
                  <a:cubicBezTo>
                    <a:pt x="20" y="9"/>
                    <a:pt x="20" y="9"/>
                    <a:pt x="20" y="9"/>
                  </a:cubicBezTo>
                  <a:cubicBezTo>
                    <a:pt x="21" y="8"/>
                    <a:pt x="21" y="8"/>
                    <a:pt x="21" y="8"/>
                  </a:cubicBezTo>
                  <a:cubicBezTo>
                    <a:pt x="21" y="7"/>
                    <a:pt x="21" y="7"/>
                    <a:pt x="21" y="7"/>
                  </a:cubicBezTo>
                  <a:cubicBezTo>
                    <a:pt x="21" y="6"/>
                    <a:pt x="21" y="6"/>
                    <a:pt x="21" y="5"/>
                  </a:cubicBezTo>
                  <a:cubicBezTo>
                    <a:pt x="21" y="5"/>
                    <a:pt x="20" y="4"/>
                    <a:pt x="19" y="3"/>
                  </a:cubicBezTo>
                  <a:cubicBezTo>
                    <a:pt x="18" y="3"/>
                    <a:pt x="17" y="2"/>
                    <a:pt x="17" y="2"/>
                  </a:cubicBezTo>
                  <a:cubicBezTo>
                    <a:pt x="17" y="0"/>
                    <a:pt x="17" y="0"/>
                    <a:pt x="17" y="0"/>
                  </a:cubicBezTo>
                  <a:cubicBezTo>
                    <a:pt x="23" y="1"/>
                    <a:pt x="23" y="1"/>
                    <a:pt x="23" y="1"/>
                  </a:cubicBezTo>
                  <a:cubicBezTo>
                    <a:pt x="20" y="21"/>
                    <a:pt x="20" y="21"/>
                    <a:pt x="20" y="21"/>
                  </a:cubicBezTo>
                  <a:lnTo>
                    <a:pt x="14" y="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 name="Freeform 26"/>
            <p:cNvSpPr>
              <a:spLocks/>
            </p:cNvSpPr>
            <p:nvPr userDrawn="1"/>
          </p:nvSpPr>
          <p:spPr bwMode="auto">
            <a:xfrm>
              <a:off x="1509664" y="1233910"/>
              <a:ext cx="98425" cy="93663"/>
            </a:xfrm>
            <a:custGeom>
              <a:avLst/>
              <a:gdLst>
                <a:gd name="T0" fmla="*/ 16 w 26"/>
                <a:gd name="T1" fmla="*/ 24 h 25"/>
                <a:gd name="T2" fmla="*/ 17 w 26"/>
                <a:gd name="T3" fmla="*/ 23 h 25"/>
                <a:gd name="T4" fmla="*/ 17 w 26"/>
                <a:gd name="T5" fmla="*/ 22 h 25"/>
                <a:gd name="T6" fmla="*/ 16 w 26"/>
                <a:gd name="T7" fmla="*/ 21 h 25"/>
                <a:gd name="T8" fmla="*/ 15 w 26"/>
                <a:gd name="T9" fmla="*/ 19 h 25"/>
                <a:gd name="T10" fmla="*/ 13 w 26"/>
                <a:gd name="T11" fmla="*/ 17 h 25"/>
                <a:gd name="T12" fmla="*/ 11 w 26"/>
                <a:gd name="T13" fmla="*/ 13 h 25"/>
                <a:gd name="T14" fmla="*/ 9 w 26"/>
                <a:gd name="T15" fmla="*/ 11 h 25"/>
                <a:gd name="T16" fmla="*/ 7 w 26"/>
                <a:gd name="T17" fmla="*/ 10 h 25"/>
                <a:gd name="T18" fmla="*/ 4 w 26"/>
                <a:gd name="T19" fmla="*/ 9 h 25"/>
                <a:gd name="T20" fmla="*/ 3 w 26"/>
                <a:gd name="T21" fmla="*/ 9 h 25"/>
                <a:gd name="T22" fmla="*/ 2 w 26"/>
                <a:gd name="T23" fmla="*/ 10 h 25"/>
                <a:gd name="T24" fmla="*/ 2 w 26"/>
                <a:gd name="T25" fmla="*/ 11 h 25"/>
                <a:gd name="T26" fmla="*/ 1 w 26"/>
                <a:gd name="T27" fmla="*/ 12 h 25"/>
                <a:gd name="T28" fmla="*/ 0 w 26"/>
                <a:gd name="T29" fmla="*/ 11 h 25"/>
                <a:gd name="T30" fmla="*/ 4 w 26"/>
                <a:gd name="T31" fmla="*/ 0 h 25"/>
                <a:gd name="T32" fmla="*/ 5 w 26"/>
                <a:gd name="T33" fmla="*/ 1 h 25"/>
                <a:gd name="T34" fmla="*/ 5 w 26"/>
                <a:gd name="T35" fmla="*/ 2 h 25"/>
                <a:gd name="T36" fmla="*/ 5 w 26"/>
                <a:gd name="T37" fmla="*/ 3 h 25"/>
                <a:gd name="T38" fmla="*/ 5 w 26"/>
                <a:gd name="T39" fmla="*/ 4 h 25"/>
                <a:gd name="T40" fmla="*/ 6 w 26"/>
                <a:gd name="T41" fmla="*/ 4 h 25"/>
                <a:gd name="T42" fmla="*/ 9 w 26"/>
                <a:gd name="T43" fmla="*/ 6 h 25"/>
                <a:gd name="T44" fmla="*/ 10 w 26"/>
                <a:gd name="T45" fmla="*/ 6 h 25"/>
                <a:gd name="T46" fmla="*/ 11 w 26"/>
                <a:gd name="T47" fmla="*/ 6 h 25"/>
                <a:gd name="T48" fmla="*/ 12 w 26"/>
                <a:gd name="T49" fmla="*/ 6 h 25"/>
                <a:gd name="T50" fmla="*/ 13 w 26"/>
                <a:gd name="T51" fmla="*/ 6 h 25"/>
                <a:gd name="T52" fmla="*/ 17 w 26"/>
                <a:gd name="T53" fmla="*/ 5 h 25"/>
                <a:gd name="T54" fmla="*/ 21 w 26"/>
                <a:gd name="T55" fmla="*/ 4 h 25"/>
                <a:gd name="T56" fmla="*/ 23 w 26"/>
                <a:gd name="T57" fmla="*/ 4 h 25"/>
                <a:gd name="T58" fmla="*/ 24 w 26"/>
                <a:gd name="T59" fmla="*/ 3 h 25"/>
                <a:gd name="T60" fmla="*/ 25 w 26"/>
                <a:gd name="T61" fmla="*/ 3 h 25"/>
                <a:gd name="T62" fmla="*/ 25 w 26"/>
                <a:gd name="T63" fmla="*/ 2 h 25"/>
                <a:gd name="T64" fmla="*/ 26 w 26"/>
                <a:gd name="T65" fmla="*/ 2 h 25"/>
                <a:gd name="T66" fmla="*/ 22 w 26"/>
                <a:gd name="T67" fmla="*/ 13 h 25"/>
                <a:gd name="T68" fmla="*/ 21 w 26"/>
                <a:gd name="T69" fmla="*/ 13 h 25"/>
                <a:gd name="T70" fmla="*/ 21 w 26"/>
                <a:gd name="T71" fmla="*/ 11 h 25"/>
                <a:gd name="T72" fmla="*/ 21 w 26"/>
                <a:gd name="T73" fmla="*/ 10 h 25"/>
                <a:gd name="T74" fmla="*/ 20 w 26"/>
                <a:gd name="T75" fmla="*/ 10 h 25"/>
                <a:gd name="T76" fmla="*/ 19 w 26"/>
                <a:gd name="T77" fmla="*/ 10 h 25"/>
                <a:gd name="T78" fmla="*/ 16 w 26"/>
                <a:gd name="T79" fmla="*/ 11 h 25"/>
                <a:gd name="T80" fmla="*/ 11 w 26"/>
                <a:gd name="T81" fmla="*/ 11 h 25"/>
                <a:gd name="T82" fmla="*/ 16 w 26"/>
                <a:gd name="T83" fmla="*/ 17 h 25"/>
                <a:gd name="T84" fmla="*/ 17 w 26"/>
                <a:gd name="T85" fmla="*/ 19 h 25"/>
                <a:gd name="T86" fmla="*/ 18 w 26"/>
                <a:gd name="T87" fmla="*/ 19 h 25"/>
                <a:gd name="T88" fmla="*/ 19 w 26"/>
                <a:gd name="T89" fmla="*/ 17 h 25"/>
                <a:gd name="T90" fmla="*/ 20 w 26"/>
                <a:gd name="T91" fmla="*/ 17 h 25"/>
                <a:gd name="T92" fmla="*/ 18 w 26"/>
                <a:gd name="T93" fmla="*/ 25 h 25"/>
                <a:gd name="T94" fmla="*/ 16 w 26"/>
                <a:gd name="T95"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 h="25">
                  <a:moveTo>
                    <a:pt x="16" y="24"/>
                  </a:moveTo>
                  <a:cubicBezTo>
                    <a:pt x="17" y="24"/>
                    <a:pt x="17" y="23"/>
                    <a:pt x="17" y="23"/>
                  </a:cubicBezTo>
                  <a:cubicBezTo>
                    <a:pt x="17" y="23"/>
                    <a:pt x="17" y="23"/>
                    <a:pt x="17" y="22"/>
                  </a:cubicBezTo>
                  <a:cubicBezTo>
                    <a:pt x="16" y="22"/>
                    <a:pt x="16" y="21"/>
                    <a:pt x="16" y="21"/>
                  </a:cubicBezTo>
                  <a:cubicBezTo>
                    <a:pt x="16" y="20"/>
                    <a:pt x="16" y="20"/>
                    <a:pt x="15" y="19"/>
                  </a:cubicBezTo>
                  <a:cubicBezTo>
                    <a:pt x="15" y="19"/>
                    <a:pt x="14" y="18"/>
                    <a:pt x="13" y="17"/>
                  </a:cubicBezTo>
                  <a:cubicBezTo>
                    <a:pt x="12" y="15"/>
                    <a:pt x="12" y="14"/>
                    <a:pt x="11" y="13"/>
                  </a:cubicBezTo>
                  <a:cubicBezTo>
                    <a:pt x="10" y="12"/>
                    <a:pt x="10" y="12"/>
                    <a:pt x="9" y="11"/>
                  </a:cubicBezTo>
                  <a:cubicBezTo>
                    <a:pt x="9" y="11"/>
                    <a:pt x="8" y="11"/>
                    <a:pt x="7" y="10"/>
                  </a:cubicBezTo>
                  <a:cubicBezTo>
                    <a:pt x="4" y="9"/>
                    <a:pt x="4" y="9"/>
                    <a:pt x="4" y="9"/>
                  </a:cubicBezTo>
                  <a:cubicBezTo>
                    <a:pt x="4" y="9"/>
                    <a:pt x="4" y="9"/>
                    <a:pt x="3" y="9"/>
                  </a:cubicBezTo>
                  <a:cubicBezTo>
                    <a:pt x="3" y="9"/>
                    <a:pt x="3" y="9"/>
                    <a:pt x="2" y="10"/>
                  </a:cubicBezTo>
                  <a:cubicBezTo>
                    <a:pt x="2" y="10"/>
                    <a:pt x="2" y="10"/>
                    <a:pt x="2" y="11"/>
                  </a:cubicBezTo>
                  <a:cubicBezTo>
                    <a:pt x="1" y="11"/>
                    <a:pt x="1" y="11"/>
                    <a:pt x="1" y="12"/>
                  </a:cubicBezTo>
                  <a:cubicBezTo>
                    <a:pt x="0" y="11"/>
                    <a:pt x="0" y="11"/>
                    <a:pt x="0" y="11"/>
                  </a:cubicBezTo>
                  <a:cubicBezTo>
                    <a:pt x="4" y="0"/>
                    <a:pt x="4" y="0"/>
                    <a:pt x="4" y="0"/>
                  </a:cubicBezTo>
                  <a:cubicBezTo>
                    <a:pt x="5" y="1"/>
                    <a:pt x="5" y="1"/>
                    <a:pt x="5" y="1"/>
                  </a:cubicBezTo>
                  <a:cubicBezTo>
                    <a:pt x="5" y="1"/>
                    <a:pt x="5" y="1"/>
                    <a:pt x="5" y="2"/>
                  </a:cubicBezTo>
                  <a:cubicBezTo>
                    <a:pt x="5" y="2"/>
                    <a:pt x="5" y="3"/>
                    <a:pt x="5" y="3"/>
                  </a:cubicBezTo>
                  <a:cubicBezTo>
                    <a:pt x="5" y="3"/>
                    <a:pt x="5" y="4"/>
                    <a:pt x="5" y="4"/>
                  </a:cubicBezTo>
                  <a:cubicBezTo>
                    <a:pt x="5" y="4"/>
                    <a:pt x="6" y="4"/>
                    <a:pt x="6" y="4"/>
                  </a:cubicBezTo>
                  <a:cubicBezTo>
                    <a:pt x="9" y="6"/>
                    <a:pt x="9" y="6"/>
                    <a:pt x="9" y="6"/>
                  </a:cubicBezTo>
                  <a:cubicBezTo>
                    <a:pt x="10" y="6"/>
                    <a:pt x="10" y="6"/>
                    <a:pt x="10" y="6"/>
                  </a:cubicBezTo>
                  <a:cubicBezTo>
                    <a:pt x="11" y="6"/>
                    <a:pt x="11" y="6"/>
                    <a:pt x="11" y="6"/>
                  </a:cubicBezTo>
                  <a:cubicBezTo>
                    <a:pt x="11" y="6"/>
                    <a:pt x="11" y="6"/>
                    <a:pt x="12" y="6"/>
                  </a:cubicBezTo>
                  <a:cubicBezTo>
                    <a:pt x="12" y="6"/>
                    <a:pt x="12" y="6"/>
                    <a:pt x="13" y="6"/>
                  </a:cubicBezTo>
                  <a:cubicBezTo>
                    <a:pt x="14" y="6"/>
                    <a:pt x="16" y="5"/>
                    <a:pt x="17" y="5"/>
                  </a:cubicBezTo>
                  <a:cubicBezTo>
                    <a:pt x="19" y="5"/>
                    <a:pt x="20" y="5"/>
                    <a:pt x="21" y="4"/>
                  </a:cubicBezTo>
                  <a:cubicBezTo>
                    <a:pt x="22" y="4"/>
                    <a:pt x="22" y="4"/>
                    <a:pt x="23" y="4"/>
                  </a:cubicBezTo>
                  <a:cubicBezTo>
                    <a:pt x="23" y="4"/>
                    <a:pt x="24" y="4"/>
                    <a:pt x="24" y="3"/>
                  </a:cubicBezTo>
                  <a:cubicBezTo>
                    <a:pt x="24" y="3"/>
                    <a:pt x="24" y="3"/>
                    <a:pt x="25" y="3"/>
                  </a:cubicBezTo>
                  <a:cubicBezTo>
                    <a:pt x="25" y="2"/>
                    <a:pt x="25" y="2"/>
                    <a:pt x="25" y="2"/>
                  </a:cubicBezTo>
                  <a:cubicBezTo>
                    <a:pt x="26" y="2"/>
                    <a:pt x="26" y="2"/>
                    <a:pt x="26" y="2"/>
                  </a:cubicBezTo>
                  <a:cubicBezTo>
                    <a:pt x="22" y="13"/>
                    <a:pt x="22" y="13"/>
                    <a:pt x="22" y="13"/>
                  </a:cubicBezTo>
                  <a:cubicBezTo>
                    <a:pt x="21" y="13"/>
                    <a:pt x="21" y="13"/>
                    <a:pt x="21" y="13"/>
                  </a:cubicBezTo>
                  <a:cubicBezTo>
                    <a:pt x="21" y="12"/>
                    <a:pt x="21" y="11"/>
                    <a:pt x="21" y="11"/>
                  </a:cubicBezTo>
                  <a:cubicBezTo>
                    <a:pt x="21" y="10"/>
                    <a:pt x="21" y="10"/>
                    <a:pt x="21" y="10"/>
                  </a:cubicBezTo>
                  <a:cubicBezTo>
                    <a:pt x="21" y="10"/>
                    <a:pt x="21" y="10"/>
                    <a:pt x="20" y="10"/>
                  </a:cubicBezTo>
                  <a:cubicBezTo>
                    <a:pt x="20" y="10"/>
                    <a:pt x="19" y="10"/>
                    <a:pt x="19" y="10"/>
                  </a:cubicBezTo>
                  <a:cubicBezTo>
                    <a:pt x="18" y="10"/>
                    <a:pt x="17" y="10"/>
                    <a:pt x="16" y="11"/>
                  </a:cubicBezTo>
                  <a:cubicBezTo>
                    <a:pt x="14" y="11"/>
                    <a:pt x="13" y="11"/>
                    <a:pt x="11" y="11"/>
                  </a:cubicBezTo>
                  <a:cubicBezTo>
                    <a:pt x="13" y="14"/>
                    <a:pt x="15" y="16"/>
                    <a:pt x="16" y="17"/>
                  </a:cubicBezTo>
                  <a:cubicBezTo>
                    <a:pt x="16" y="18"/>
                    <a:pt x="17" y="19"/>
                    <a:pt x="17" y="19"/>
                  </a:cubicBezTo>
                  <a:cubicBezTo>
                    <a:pt x="18" y="19"/>
                    <a:pt x="18" y="19"/>
                    <a:pt x="18" y="19"/>
                  </a:cubicBezTo>
                  <a:cubicBezTo>
                    <a:pt x="19" y="18"/>
                    <a:pt x="19" y="18"/>
                    <a:pt x="19" y="17"/>
                  </a:cubicBezTo>
                  <a:cubicBezTo>
                    <a:pt x="20" y="17"/>
                    <a:pt x="20" y="17"/>
                    <a:pt x="20" y="17"/>
                  </a:cubicBezTo>
                  <a:cubicBezTo>
                    <a:pt x="18" y="25"/>
                    <a:pt x="18" y="25"/>
                    <a:pt x="18" y="25"/>
                  </a:cubicBezTo>
                  <a:lnTo>
                    <a:pt x="16" y="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 name="Freeform 27"/>
            <p:cNvSpPr>
              <a:spLocks noEditPoints="1"/>
            </p:cNvSpPr>
            <p:nvPr userDrawn="1"/>
          </p:nvSpPr>
          <p:spPr bwMode="auto">
            <a:xfrm>
              <a:off x="671464" y="673522"/>
              <a:ext cx="815975" cy="820738"/>
            </a:xfrm>
            <a:custGeom>
              <a:avLst/>
              <a:gdLst>
                <a:gd name="T0" fmla="*/ 108 w 217"/>
                <a:gd name="T1" fmla="*/ 217 h 217"/>
                <a:gd name="T2" fmla="*/ 108 w 217"/>
                <a:gd name="T3" fmla="*/ 0 h 217"/>
                <a:gd name="T4" fmla="*/ 92 w 217"/>
                <a:gd name="T5" fmla="*/ 18 h 217"/>
                <a:gd name="T6" fmla="*/ 84 w 217"/>
                <a:gd name="T7" fmla="*/ 38 h 217"/>
                <a:gd name="T8" fmla="*/ 27 w 217"/>
                <a:gd name="T9" fmla="*/ 67 h 217"/>
                <a:gd name="T10" fmla="*/ 38 w 217"/>
                <a:gd name="T11" fmla="*/ 80 h 217"/>
                <a:gd name="T12" fmla="*/ 84 w 217"/>
                <a:gd name="T13" fmla="*/ 74 h 217"/>
                <a:gd name="T14" fmla="*/ 21 w 217"/>
                <a:gd name="T15" fmla="*/ 128 h 217"/>
                <a:gd name="T16" fmla="*/ 23 w 217"/>
                <a:gd name="T17" fmla="*/ 139 h 217"/>
                <a:gd name="T18" fmla="*/ 63 w 217"/>
                <a:gd name="T19" fmla="*/ 104 h 217"/>
                <a:gd name="T20" fmla="*/ 101 w 217"/>
                <a:gd name="T21" fmla="*/ 80 h 217"/>
                <a:gd name="T22" fmla="*/ 101 w 217"/>
                <a:gd name="T23" fmla="*/ 27 h 217"/>
                <a:gd name="T24" fmla="*/ 92 w 217"/>
                <a:gd name="T25" fmla="*/ 18 h 217"/>
                <a:gd name="T26" fmla="*/ 116 w 217"/>
                <a:gd name="T27" fmla="*/ 27 h 217"/>
                <a:gd name="T28" fmla="*/ 116 w 217"/>
                <a:gd name="T29" fmla="*/ 80 h 217"/>
                <a:gd name="T30" fmla="*/ 154 w 217"/>
                <a:gd name="T31" fmla="*/ 104 h 217"/>
                <a:gd name="T32" fmla="*/ 193 w 217"/>
                <a:gd name="T33" fmla="*/ 139 h 217"/>
                <a:gd name="T34" fmla="*/ 196 w 217"/>
                <a:gd name="T35" fmla="*/ 128 h 217"/>
                <a:gd name="T36" fmla="*/ 133 w 217"/>
                <a:gd name="T37" fmla="*/ 74 h 217"/>
                <a:gd name="T38" fmla="*/ 178 w 217"/>
                <a:gd name="T39" fmla="*/ 80 h 217"/>
                <a:gd name="T40" fmla="*/ 189 w 217"/>
                <a:gd name="T41" fmla="*/ 67 h 217"/>
                <a:gd name="T42" fmla="*/ 133 w 217"/>
                <a:gd name="T43" fmla="*/ 38 h 217"/>
                <a:gd name="T44" fmla="*/ 124 w 217"/>
                <a:gd name="T45" fmla="*/ 18 h 217"/>
                <a:gd name="T46" fmla="*/ 176 w 217"/>
                <a:gd name="T47" fmla="*/ 164 h 217"/>
                <a:gd name="T48" fmla="*/ 148 w 217"/>
                <a:gd name="T49" fmla="*/ 122 h 217"/>
                <a:gd name="T50" fmla="*/ 117 w 217"/>
                <a:gd name="T51" fmla="*/ 105 h 217"/>
                <a:gd name="T52" fmla="*/ 108 w 217"/>
                <a:gd name="T53" fmla="*/ 92 h 217"/>
                <a:gd name="T54" fmla="*/ 100 w 217"/>
                <a:gd name="T55" fmla="*/ 105 h 217"/>
                <a:gd name="T56" fmla="*/ 68 w 217"/>
                <a:gd name="T57" fmla="*/ 122 h 217"/>
                <a:gd name="T58" fmla="*/ 41 w 217"/>
                <a:gd name="T59" fmla="*/ 164 h 217"/>
                <a:gd name="T60" fmla="*/ 56 w 217"/>
                <a:gd name="T61" fmla="*/ 171 h 217"/>
                <a:gd name="T62" fmla="*/ 100 w 217"/>
                <a:gd name="T63" fmla="*/ 122 h 217"/>
                <a:gd name="T64" fmla="*/ 95 w 217"/>
                <a:gd name="T65" fmla="*/ 143 h 217"/>
                <a:gd name="T66" fmla="*/ 82 w 217"/>
                <a:gd name="T67" fmla="*/ 154 h 217"/>
                <a:gd name="T68" fmla="*/ 75 w 217"/>
                <a:gd name="T69" fmla="*/ 194 h 217"/>
                <a:gd name="T70" fmla="*/ 95 w 217"/>
                <a:gd name="T71" fmla="*/ 164 h 217"/>
                <a:gd name="T72" fmla="*/ 121 w 217"/>
                <a:gd name="T73" fmla="*/ 164 h 217"/>
                <a:gd name="T74" fmla="*/ 141 w 217"/>
                <a:gd name="T75" fmla="*/ 194 h 217"/>
                <a:gd name="T76" fmla="*/ 134 w 217"/>
                <a:gd name="T77" fmla="*/ 154 h 217"/>
                <a:gd name="T78" fmla="*/ 122 w 217"/>
                <a:gd name="T79" fmla="*/ 143 h 217"/>
                <a:gd name="T80" fmla="*/ 117 w 217"/>
                <a:gd name="T81" fmla="*/ 122 h 217"/>
                <a:gd name="T82" fmla="*/ 160 w 217"/>
                <a:gd name="T83" fmla="*/ 171 h 217"/>
                <a:gd name="T84" fmla="*/ 176 w 217"/>
                <a:gd name="T85"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7" h="217">
                  <a:moveTo>
                    <a:pt x="217" y="109"/>
                  </a:moveTo>
                  <a:cubicBezTo>
                    <a:pt x="217" y="169"/>
                    <a:pt x="168" y="217"/>
                    <a:pt x="108" y="217"/>
                  </a:cubicBezTo>
                  <a:cubicBezTo>
                    <a:pt x="48" y="217"/>
                    <a:pt x="0" y="169"/>
                    <a:pt x="0" y="109"/>
                  </a:cubicBezTo>
                  <a:cubicBezTo>
                    <a:pt x="0" y="49"/>
                    <a:pt x="48" y="0"/>
                    <a:pt x="108" y="0"/>
                  </a:cubicBezTo>
                  <a:cubicBezTo>
                    <a:pt x="168" y="0"/>
                    <a:pt x="217" y="49"/>
                    <a:pt x="217" y="109"/>
                  </a:cubicBezTo>
                  <a:close/>
                  <a:moveTo>
                    <a:pt x="92" y="18"/>
                  </a:moveTo>
                  <a:cubicBezTo>
                    <a:pt x="88" y="18"/>
                    <a:pt x="84" y="22"/>
                    <a:pt x="84" y="27"/>
                  </a:cubicBezTo>
                  <a:cubicBezTo>
                    <a:pt x="84" y="38"/>
                    <a:pt x="84" y="38"/>
                    <a:pt x="84" y="38"/>
                  </a:cubicBezTo>
                  <a:cubicBezTo>
                    <a:pt x="75" y="40"/>
                    <a:pt x="66" y="43"/>
                    <a:pt x="57" y="48"/>
                  </a:cubicBezTo>
                  <a:cubicBezTo>
                    <a:pt x="46" y="53"/>
                    <a:pt x="36" y="60"/>
                    <a:pt x="27" y="67"/>
                  </a:cubicBezTo>
                  <a:cubicBezTo>
                    <a:pt x="24" y="70"/>
                    <a:pt x="23" y="75"/>
                    <a:pt x="26" y="79"/>
                  </a:cubicBezTo>
                  <a:cubicBezTo>
                    <a:pt x="29" y="82"/>
                    <a:pt x="35" y="83"/>
                    <a:pt x="38" y="80"/>
                  </a:cubicBezTo>
                  <a:cubicBezTo>
                    <a:pt x="52" y="68"/>
                    <a:pt x="68" y="59"/>
                    <a:pt x="84" y="55"/>
                  </a:cubicBezTo>
                  <a:cubicBezTo>
                    <a:pt x="84" y="74"/>
                    <a:pt x="84" y="74"/>
                    <a:pt x="84" y="74"/>
                  </a:cubicBezTo>
                  <a:cubicBezTo>
                    <a:pt x="73" y="77"/>
                    <a:pt x="62" y="83"/>
                    <a:pt x="52" y="92"/>
                  </a:cubicBezTo>
                  <a:cubicBezTo>
                    <a:pt x="41" y="101"/>
                    <a:pt x="30" y="113"/>
                    <a:pt x="21" y="128"/>
                  </a:cubicBezTo>
                  <a:cubicBezTo>
                    <a:pt x="20" y="129"/>
                    <a:pt x="19" y="131"/>
                    <a:pt x="19" y="132"/>
                  </a:cubicBezTo>
                  <a:cubicBezTo>
                    <a:pt x="19" y="135"/>
                    <a:pt x="21" y="138"/>
                    <a:pt x="23" y="139"/>
                  </a:cubicBezTo>
                  <a:cubicBezTo>
                    <a:pt x="27" y="142"/>
                    <a:pt x="32" y="141"/>
                    <a:pt x="35" y="137"/>
                  </a:cubicBezTo>
                  <a:cubicBezTo>
                    <a:pt x="43" y="124"/>
                    <a:pt x="53" y="113"/>
                    <a:pt x="63" y="104"/>
                  </a:cubicBezTo>
                  <a:cubicBezTo>
                    <a:pt x="73" y="96"/>
                    <a:pt x="84" y="90"/>
                    <a:pt x="94" y="88"/>
                  </a:cubicBezTo>
                  <a:cubicBezTo>
                    <a:pt x="99" y="87"/>
                    <a:pt x="101" y="83"/>
                    <a:pt x="101" y="80"/>
                  </a:cubicBezTo>
                  <a:cubicBezTo>
                    <a:pt x="101" y="80"/>
                    <a:pt x="101" y="78"/>
                    <a:pt x="101" y="76"/>
                  </a:cubicBezTo>
                  <a:cubicBezTo>
                    <a:pt x="101" y="63"/>
                    <a:pt x="101" y="27"/>
                    <a:pt x="101" y="27"/>
                  </a:cubicBezTo>
                  <a:cubicBezTo>
                    <a:pt x="101" y="27"/>
                    <a:pt x="101" y="27"/>
                    <a:pt x="101" y="27"/>
                  </a:cubicBezTo>
                  <a:cubicBezTo>
                    <a:pt x="101" y="22"/>
                    <a:pt x="97" y="18"/>
                    <a:pt x="92" y="18"/>
                  </a:cubicBezTo>
                  <a:close/>
                  <a:moveTo>
                    <a:pt x="116" y="27"/>
                  </a:moveTo>
                  <a:cubicBezTo>
                    <a:pt x="116" y="27"/>
                    <a:pt x="116" y="27"/>
                    <a:pt x="116" y="27"/>
                  </a:cubicBezTo>
                  <a:cubicBezTo>
                    <a:pt x="116" y="27"/>
                    <a:pt x="116" y="63"/>
                    <a:pt x="116" y="76"/>
                  </a:cubicBezTo>
                  <a:cubicBezTo>
                    <a:pt x="116" y="78"/>
                    <a:pt x="116" y="80"/>
                    <a:pt x="116" y="80"/>
                  </a:cubicBezTo>
                  <a:cubicBezTo>
                    <a:pt x="116" y="83"/>
                    <a:pt x="118" y="87"/>
                    <a:pt x="122" y="88"/>
                  </a:cubicBezTo>
                  <a:cubicBezTo>
                    <a:pt x="132" y="90"/>
                    <a:pt x="143" y="96"/>
                    <a:pt x="154" y="104"/>
                  </a:cubicBezTo>
                  <a:cubicBezTo>
                    <a:pt x="164" y="113"/>
                    <a:pt x="173" y="124"/>
                    <a:pt x="182" y="137"/>
                  </a:cubicBezTo>
                  <a:cubicBezTo>
                    <a:pt x="184" y="141"/>
                    <a:pt x="189" y="142"/>
                    <a:pt x="193" y="139"/>
                  </a:cubicBezTo>
                  <a:cubicBezTo>
                    <a:pt x="196" y="138"/>
                    <a:pt x="197" y="135"/>
                    <a:pt x="197" y="132"/>
                  </a:cubicBezTo>
                  <a:cubicBezTo>
                    <a:pt x="197" y="131"/>
                    <a:pt x="197" y="129"/>
                    <a:pt x="196" y="128"/>
                  </a:cubicBezTo>
                  <a:cubicBezTo>
                    <a:pt x="186" y="113"/>
                    <a:pt x="176" y="101"/>
                    <a:pt x="164" y="92"/>
                  </a:cubicBezTo>
                  <a:cubicBezTo>
                    <a:pt x="154" y="83"/>
                    <a:pt x="144" y="77"/>
                    <a:pt x="133" y="74"/>
                  </a:cubicBezTo>
                  <a:cubicBezTo>
                    <a:pt x="133" y="55"/>
                    <a:pt x="133" y="55"/>
                    <a:pt x="133" y="55"/>
                  </a:cubicBezTo>
                  <a:cubicBezTo>
                    <a:pt x="148" y="59"/>
                    <a:pt x="165" y="68"/>
                    <a:pt x="178" y="80"/>
                  </a:cubicBezTo>
                  <a:cubicBezTo>
                    <a:pt x="182" y="83"/>
                    <a:pt x="187" y="82"/>
                    <a:pt x="190" y="79"/>
                  </a:cubicBezTo>
                  <a:cubicBezTo>
                    <a:pt x="193" y="75"/>
                    <a:pt x="193" y="70"/>
                    <a:pt x="189" y="67"/>
                  </a:cubicBezTo>
                  <a:cubicBezTo>
                    <a:pt x="180" y="60"/>
                    <a:pt x="170" y="53"/>
                    <a:pt x="160" y="48"/>
                  </a:cubicBezTo>
                  <a:cubicBezTo>
                    <a:pt x="151" y="43"/>
                    <a:pt x="142" y="40"/>
                    <a:pt x="133" y="38"/>
                  </a:cubicBezTo>
                  <a:cubicBezTo>
                    <a:pt x="133" y="27"/>
                    <a:pt x="133" y="27"/>
                    <a:pt x="133" y="27"/>
                  </a:cubicBezTo>
                  <a:cubicBezTo>
                    <a:pt x="133" y="22"/>
                    <a:pt x="129" y="18"/>
                    <a:pt x="124" y="18"/>
                  </a:cubicBezTo>
                  <a:cubicBezTo>
                    <a:pt x="119" y="18"/>
                    <a:pt x="116" y="22"/>
                    <a:pt x="116" y="27"/>
                  </a:cubicBezTo>
                  <a:close/>
                  <a:moveTo>
                    <a:pt x="176" y="164"/>
                  </a:moveTo>
                  <a:cubicBezTo>
                    <a:pt x="172" y="156"/>
                    <a:pt x="168" y="148"/>
                    <a:pt x="164" y="141"/>
                  </a:cubicBezTo>
                  <a:cubicBezTo>
                    <a:pt x="159" y="134"/>
                    <a:pt x="154" y="128"/>
                    <a:pt x="148" y="122"/>
                  </a:cubicBezTo>
                  <a:cubicBezTo>
                    <a:pt x="142" y="117"/>
                    <a:pt x="136" y="112"/>
                    <a:pt x="130" y="110"/>
                  </a:cubicBezTo>
                  <a:cubicBezTo>
                    <a:pt x="126" y="108"/>
                    <a:pt x="121" y="106"/>
                    <a:pt x="117" y="105"/>
                  </a:cubicBezTo>
                  <a:cubicBezTo>
                    <a:pt x="117" y="100"/>
                    <a:pt x="117" y="100"/>
                    <a:pt x="117" y="100"/>
                  </a:cubicBezTo>
                  <a:cubicBezTo>
                    <a:pt x="117" y="96"/>
                    <a:pt x="113" y="92"/>
                    <a:pt x="108" y="92"/>
                  </a:cubicBezTo>
                  <a:cubicBezTo>
                    <a:pt x="104" y="92"/>
                    <a:pt x="100" y="96"/>
                    <a:pt x="100" y="100"/>
                  </a:cubicBezTo>
                  <a:cubicBezTo>
                    <a:pt x="100" y="105"/>
                    <a:pt x="100" y="105"/>
                    <a:pt x="100" y="105"/>
                  </a:cubicBezTo>
                  <a:cubicBezTo>
                    <a:pt x="95" y="106"/>
                    <a:pt x="91" y="108"/>
                    <a:pt x="87" y="110"/>
                  </a:cubicBezTo>
                  <a:cubicBezTo>
                    <a:pt x="80" y="112"/>
                    <a:pt x="74" y="117"/>
                    <a:pt x="68" y="122"/>
                  </a:cubicBezTo>
                  <a:cubicBezTo>
                    <a:pt x="63" y="128"/>
                    <a:pt x="58" y="134"/>
                    <a:pt x="53" y="141"/>
                  </a:cubicBezTo>
                  <a:cubicBezTo>
                    <a:pt x="48" y="148"/>
                    <a:pt x="44" y="156"/>
                    <a:pt x="41" y="164"/>
                  </a:cubicBezTo>
                  <a:cubicBezTo>
                    <a:pt x="39" y="168"/>
                    <a:pt x="41" y="173"/>
                    <a:pt x="45" y="175"/>
                  </a:cubicBezTo>
                  <a:cubicBezTo>
                    <a:pt x="49" y="177"/>
                    <a:pt x="54" y="175"/>
                    <a:pt x="56" y="171"/>
                  </a:cubicBezTo>
                  <a:cubicBezTo>
                    <a:pt x="63" y="155"/>
                    <a:pt x="71" y="143"/>
                    <a:pt x="80" y="134"/>
                  </a:cubicBezTo>
                  <a:cubicBezTo>
                    <a:pt x="86" y="128"/>
                    <a:pt x="93" y="124"/>
                    <a:pt x="100" y="122"/>
                  </a:cubicBezTo>
                  <a:cubicBezTo>
                    <a:pt x="100" y="136"/>
                    <a:pt x="100" y="136"/>
                    <a:pt x="100" y="136"/>
                  </a:cubicBezTo>
                  <a:cubicBezTo>
                    <a:pt x="100" y="141"/>
                    <a:pt x="96" y="142"/>
                    <a:pt x="95" y="143"/>
                  </a:cubicBezTo>
                  <a:cubicBezTo>
                    <a:pt x="94" y="144"/>
                    <a:pt x="93" y="144"/>
                    <a:pt x="93" y="145"/>
                  </a:cubicBezTo>
                  <a:cubicBezTo>
                    <a:pt x="89" y="147"/>
                    <a:pt x="86" y="150"/>
                    <a:pt x="82" y="154"/>
                  </a:cubicBezTo>
                  <a:cubicBezTo>
                    <a:pt x="76" y="162"/>
                    <a:pt x="71" y="173"/>
                    <a:pt x="69" y="185"/>
                  </a:cubicBezTo>
                  <a:cubicBezTo>
                    <a:pt x="68" y="189"/>
                    <a:pt x="71" y="193"/>
                    <a:pt x="75" y="194"/>
                  </a:cubicBezTo>
                  <a:cubicBezTo>
                    <a:pt x="80" y="195"/>
                    <a:pt x="84" y="193"/>
                    <a:pt x="85" y="188"/>
                  </a:cubicBezTo>
                  <a:cubicBezTo>
                    <a:pt x="87" y="179"/>
                    <a:pt x="91" y="170"/>
                    <a:pt x="95" y="164"/>
                  </a:cubicBezTo>
                  <a:cubicBezTo>
                    <a:pt x="98" y="161"/>
                    <a:pt x="103" y="156"/>
                    <a:pt x="108" y="156"/>
                  </a:cubicBezTo>
                  <a:cubicBezTo>
                    <a:pt x="114" y="156"/>
                    <a:pt x="119" y="161"/>
                    <a:pt x="121" y="164"/>
                  </a:cubicBezTo>
                  <a:cubicBezTo>
                    <a:pt x="126" y="170"/>
                    <a:pt x="129" y="179"/>
                    <a:pt x="131" y="188"/>
                  </a:cubicBezTo>
                  <a:cubicBezTo>
                    <a:pt x="132" y="193"/>
                    <a:pt x="137" y="195"/>
                    <a:pt x="141" y="194"/>
                  </a:cubicBezTo>
                  <a:cubicBezTo>
                    <a:pt x="146" y="193"/>
                    <a:pt x="149" y="189"/>
                    <a:pt x="148" y="185"/>
                  </a:cubicBezTo>
                  <a:cubicBezTo>
                    <a:pt x="145" y="173"/>
                    <a:pt x="140" y="162"/>
                    <a:pt x="134" y="154"/>
                  </a:cubicBezTo>
                  <a:cubicBezTo>
                    <a:pt x="131" y="150"/>
                    <a:pt x="127" y="147"/>
                    <a:pt x="124" y="145"/>
                  </a:cubicBezTo>
                  <a:cubicBezTo>
                    <a:pt x="123" y="144"/>
                    <a:pt x="122" y="144"/>
                    <a:pt x="122" y="143"/>
                  </a:cubicBezTo>
                  <a:cubicBezTo>
                    <a:pt x="120" y="142"/>
                    <a:pt x="117" y="141"/>
                    <a:pt x="117" y="136"/>
                  </a:cubicBezTo>
                  <a:cubicBezTo>
                    <a:pt x="117" y="122"/>
                    <a:pt x="117" y="122"/>
                    <a:pt x="117" y="122"/>
                  </a:cubicBezTo>
                  <a:cubicBezTo>
                    <a:pt x="124" y="124"/>
                    <a:pt x="130" y="128"/>
                    <a:pt x="137" y="134"/>
                  </a:cubicBezTo>
                  <a:cubicBezTo>
                    <a:pt x="146" y="143"/>
                    <a:pt x="154" y="155"/>
                    <a:pt x="160" y="171"/>
                  </a:cubicBezTo>
                  <a:cubicBezTo>
                    <a:pt x="162" y="175"/>
                    <a:pt x="167" y="177"/>
                    <a:pt x="171" y="175"/>
                  </a:cubicBezTo>
                  <a:cubicBezTo>
                    <a:pt x="176" y="173"/>
                    <a:pt x="178" y="168"/>
                    <a:pt x="176" y="1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28"/>
            <p:cNvSpPr>
              <a:spLocks noEditPoints="1"/>
            </p:cNvSpPr>
            <p:nvPr userDrawn="1"/>
          </p:nvSpPr>
          <p:spPr bwMode="auto">
            <a:xfrm>
              <a:off x="1924001" y="1452985"/>
              <a:ext cx="146050" cy="192088"/>
            </a:xfrm>
            <a:custGeom>
              <a:avLst/>
              <a:gdLst>
                <a:gd name="T0" fmla="*/ 39 w 39"/>
                <a:gd name="T1" fmla="*/ 13 h 51"/>
                <a:gd name="T2" fmla="*/ 37 w 39"/>
                <a:gd name="T3" fmla="*/ 20 h 51"/>
                <a:gd name="T4" fmla="*/ 33 w 39"/>
                <a:gd name="T5" fmla="*/ 25 h 51"/>
                <a:gd name="T6" fmla="*/ 27 w 39"/>
                <a:gd name="T7" fmla="*/ 28 h 51"/>
                <a:gd name="T8" fmla="*/ 20 w 39"/>
                <a:gd name="T9" fmla="*/ 29 h 51"/>
                <a:gd name="T10" fmla="*/ 14 w 39"/>
                <a:gd name="T11" fmla="*/ 29 h 51"/>
                <a:gd name="T12" fmla="*/ 14 w 39"/>
                <a:gd name="T13" fmla="*/ 44 h 51"/>
                <a:gd name="T14" fmla="*/ 15 w 39"/>
                <a:gd name="T15" fmla="*/ 47 h 51"/>
                <a:gd name="T16" fmla="*/ 17 w 39"/>
                <a:gd name="T17" fmla="*/ 48 h 51"/>
                <a:gd name="T18" fmla="*/ 19 w 39"/>
                <a:gd name="T19" fmla="*/ 49 h 51"/>
                <a:gd name="T20" fmla="*/ 22 w 39"/>
                <a:gd name="T21" fmla="*/ 49 h 51"/>
                <a:gd name="T22" fmla="*/ 22 w 39"/>
                <a:gd name="T23" fmla="*/ 51 h 51"/>
                <a:gd name="T24" fmla="*/ 0 w 39"/>
                <a:gd name="T25" fmla="*/ 51 h 51"/>
                <a:gd name="T26" fmla="*/ 0 w 39"/>
                <a:gd name="T27" fmla="*/ 49 h 51"/>
                <a:gd name="T28" fmla="*/ 3 w 39"/>
                <a:gd name="T29" fmla="*/ 49 h 51"/>
                <a:gd name="T30" fmla="*/ 5 w 39"/>
                <a:gd name="T31" fmla="*/ 48 h 51"/>
                <a:gd name="T32" fmla="*/ 6 w 39"/>
                <a:gd name="T33" fmla="*/ 47 h 51"/>
                <a:gd name="T34" fmla="*/ 7 w 39"/>
                <a:gd name="T35" fmla="*/ 44 h 51"/>
                <a:gd name="T36" fmla="*/ 7 w 39"/>
                <a:gd name="T37" fmla="*/ 8 h 51"/>
                <a:gd name="T38" fmla="*/ 6 w 39"/>
                <a:gd name="T39" fmla="*/ 5 h 51"/>
                <a:gd name="T40" fmla="*/ 5 w 39"/>
                <a:gd name="T41" fmla="*/ 4 h 51"/>
                <a:gd name="T42" fmla="*/ 2 w 39"/>
                <a:gd name="T43" fmla="*/ 3 h 51"/>
                <a:gd name="T44" fmla="*/ 0 w 39"/>
                <a:gd name="T45" fmla="*/ 3 h 51"/>
                <a:gd name="T46" fmla="*/ 0 w 39"/>
                <a:gd name="T47" fmla="*/ 0 h 51"/>
                <a:gd name="T48" fmla="*/ 23 w 39"/>
                <a:gd name="T49" fmla="*/ 0 h 51"/>
                <a:gd name="T50" fmla="*/ 35 w 39"/>
                <a:gd name="T51" fmla="*/ 4 h 51"/>
                <a:gd name="T52" fmla="*/ 39 w 39"/>
                <a:gd name="T53" fmla="*/ 13 h 51"/>
                <a:gd name="T54" fmla="*/ 28 w 39"/>
                <a:gd name="T55" fmla="*/ 22 h 51"/>
                <a:gd name="T56" fmla="*/ 30 w 39"/>
                <a:gd name="T57" fmla="*/ 18 h 51"/>
                <a:gd name="T58" fmla="*/ 30 w 39"/>
                <a:gd name="T59" fmla="*/ 15 h 51"/>
                <a:gd name="T60" fmla="*/ 30 w 39"/>
                <a:gd name="T61" fmla="*/ 11 h 51"/>
                <a:gd name="T62" fmla="*/ 28 w 39"/>
                <a:gd name="T63" fmla="*/ 7 h 51"/>
                <a:gd name="T64" fmla="*/ 25 w 39"/>
                <a:gd name="T65" fmla="*/ 4 h 51"/>
                <a:gd name="T66" fmla="*/ 20 w 39"/>
                <a:gd name="T67" fmla="*/ 3 h 51"/>
                <a:gd name="T68" fmla="*/ 14 w 39"/>
                <a:gd name="T69" fmla="*/ 3 h 51"/>
                <a:gd name="T70" fmla="*/ 14 w 39"/>
                <a:gd name="T71" fmla="*/ 26 h 51"/>
                <a:gd name="T72" fmla="*/ 18 w 39"/>
                <a:gd name="T73" fmla="*/ 26 h 51"/>
                <a:gd name="T74" fmla="*/ 24 w 39"/>
                <a:gd name="T75" fmla="*/ 25 h 51"/>
                <a:gd name="T76" fmla="*/ 28 w 39"/>
                <a:gd name="T77" fmla="*/ 2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9" h="51">
                  <a:moveTo>
                    <a:pt x="39" y="13"/>
                  </a:moveTo>
                  <a:cubicBezTo>
                    <a:pt x="39" y="16"/>
                    <a:pt x="38" y="18"/>
                    <a:pt x="37" y="20"/>
                  </a:cubicBezTo>
                  <a:cubicBezTo>
                    <a:pt x="36" y="22"/>
                    <a:pt x="35" y="24"/>
                    <a:pt x="33" y="25"/>
                  </a:cubicBezTo>
                  <a:cubicBezTo>
                    <a:pt x="31" y="27"/>
                    <a:pt x="29" y="28"/>
                    <a:pt x="27" y="28"/>
                  </a:cubicBezTo>
                  <a:cubicBezTo>
                    <a:pt x="25" y="29"/>
                    <a:pt x="23" y="29"/>
                    <a:pt x="20" y="29"/>
                  </a:cubicBezTo>
                  <a:cubicBezTo>
                    <a:pt x="14" y="29"/>
                    <a:pt x="14" y="29"/>
                    <a:pt x="14" y="29"/>
                  </a:cubicBezTo>
                  <a:cubicBezTo>
                    <a:pt x="14" y="44"/>
                    <a:pt x="14" y="44"/>
                    <a:pt x="14" y="44"/>
                  </a:cubicBezTo>
                  <a:cubicBezTo>
                    <a:pt x="14" y="45"/>
                    <a:pt x="15" y="46"/>
                    <a:pt x="15" y="47"/>
                  </a:cubicBezTo>
                  <a:cubicBezTo>
                    <a:pt x="15" y="47"/>
                    <a:pt x="16" y="48"/>
                    <a:pt x="17" y="48"/>
                  </a:cubicBezTo>
                  <a:cubicBezTo>
                    <a:pt x="17" y="48"/>
                    <a:pt x="18" y="48"/>
                    <a:pt x="19" y="49"/>
                  </a:cubicBezTo>
                  <a:cubicBezTo>
                    <a:pt x="20" y="49"/>
                    <a:pt x="21" y="49"/>
                    <a:pt x="22" y="49"/>
                  </a:cubicBezTo>
                  <a:cubicBezTo>
                    <a:pt x="22" y="51"/>
                    <a:pt x="22" y="51"/>
                    <a:pt x="22" y="51"/>
                  </a:cubicBezTo>
                  <a:cubicBezTo>
                    <a:pt x="0" y="51"/>
                    <a:pt x="0" y="51"/>
                    <a:pt x="0" y="51"/>
                  </a:cubicBezTo>
                  <a:cubicBezTo>
                    <a:pt x="0" y="49"/>
                    <a:pt x="0" y="49"/>
                    <a:pt x="0" y="49"/>
                  </a:cubicBezTo>
                  <a:cubicBezTo>
                    <a:pt x="1" y="49"/>
                    <a:pt x="2" y="49"/>
                    <a:pt x="3" y="49"/>
                  </a:cubicBezTo>
                  <a:cubicBezTo>
                    <a:pt x="4" y="48"/>
                    <a:pt x="4" y="48"/>
                    <a:pt x="5" y="48"/>
                  </a:cubicBezTo>
                  <a:cubicBezTo>
                    <a:pt x="6" y="48"/>
                    <a:pt x="6" y="47"/>
                    <a:pt x="6" y="47"/>
                  </a:cubicBezTo>
                  <a:cubicBezTo>
                    <a:pt x="7" y="46"/>
                    <a:pt x="7" y="45"/>
                    <a:pt x="7" y="44"/>
                  </a:cubicBezTo>
                  <a:cubicBezTo>
                    <a:pt x="7" y="8"/>
                    <a:pt x="7" y="8"/>
                    <a:pt x="7" y="8"/>
                  </a:cubicBezTo>
                  <a:cubicBezTo>
                    <a:pt x="7" y="7"/>
                    <a:pt x="7" y="6"/>
                    <a:pt x="6" y="5"/>
                  </a:cubicBezTo>
                  <a:cubicBezTo>
                    <a:pt x="6" y="5"/>
                    <a:pt x="6" y="4"/>
                    <a:pt x="5" y="4"/>
                  </a:cubicBezTo>
                  <a:cubicBezTo>
                    <a:pt x="4" y="4"/>
                    <a:pt x="3" y="3"/>
                    <a:pt x="2" y="3"/>
                  </a:cubicBezTo>
                  <a:cubicBezTo>
                    <a:pt x="1" y="3"/>
                    <a:pt x="0" y="3"/>
                    <a:pt x="0" y="3"/>
                  </a:cubicBezTo>
                  <a:cubicBezTo>
                    <a:pt x="0" y="0"/>
                    <a:pt x="0" y="0"/>
                    <a:pt x="0" y="0"/>
                  </a:cubicBezTo>
                  <a:cubicBezTo>
                    <a:pt x="23" y="0"/>
                    <a:pt x="23" y="0"/>
                    <a:pt x="23" y="0"/>
                  </a:cubicBezTo>
                  <a:cubicBezTo>
                    <a:pt x="28" y="0"/>
                    <a:pt x="32" y="2"/>
                    <a:pt x="35" y="4"/>
                  </a:cubicBezTo>
                  <a:cubicBezTo>
                    <a:pt x="37" y="6"/>
                    <a:pt x="39" y="9"/>
                    <a:pt x="39" y="13"/>
                  </a:cubicBezTo>
                  <a:close/>
                  <a:moveTo>
                    <a:pt x="28" y="22"/>
                  </a:moveTo>
                  <a:cubicBezTo>
                    <a:pt x="29" y="21"/>
                    <a:pt x="29" y="19"/>
                    <a:pt x="30" y="18"/>
                  </a:cubicBezTo>
                  <a:cubicBezTo>
                    <a:pt x="30" y="17"/>
                    <a:pt x="30" y="16"/>
                    <a:pt x="30" y="15"/>
                  </a:cubicBezTo>
                  <a:cubicBezTo>
                    <a:pt x="30" y="13"/>
                    <a:pt x="30" y="12"/>
                    <a:pt x="30" y="11"/>
                  </a:cubicBezTo>
                  <a:cubicBezTo>
                    <a:pt x="29" y="9"/>
                    <a:pt x="29" y="8"/>
                    <a:pt x="28" y="7"/>
                  </a:cubicBezTo>
                  <a:cubicBezTo>
                    <a:pt x="27" y="6"/>
                    <a:pt x="26" y="5"/>
                    <a:pt x="25" y="4"/>
                  </a:cubicBezTo>
                  <a:cubicBezTo>
                    <a:pt x="23" y="4"/>
                    <a:pt x="22" y="3"/>
                    <a:pt x="20" y="3"/>
                  </a:cubicBezTo>
                  <a:cubicBezTo>
                    <a:pt x="14" y="3"/>
                    <a:pt x="14" y="3"/>
                    <a:pt x="14" y="3"/>
                  </a:cubicBezTo>
                  <a:cubicBezTo>
                    <a:pt x="14" y="26"/>
                    <a:pt x="14" y="26"/>
                    <a:pt x="14" y="26"/>
                  </a:cubicBezTo>
                  <a:cubicBezTo>
                    <a:pt x="18" y="26"/>
                    <a:pt x="18" y="26"/>
                    <a:pt x="18" y="26"/>
                  </a:cubicBezTo>
                  <a:cubicBezTo>
                    <a:pt x="21" y="26"/>
                    <a:pt x="23" y="25"/>
                    <a:pt x="24" y="25"/>
                  </a:cubicBezTo>
                  <a:cubicBezTo>
                    <a:pt x="26" y="24"/>
                    <a:pt x="27" y="23"/>
                    <a:pt x="28"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2" name="Freeform 29"/>
            <p:cNvSpPr>
              <a:spLocks/>
            </p:cNvSpPr>
            <p:nvPr userDrawn="1"/>
          </p:nvSpPr>
          <p:spPr bwMode="auto">
            <a:xfrm>
              <a:off x="2089101" y="1452985"/>
              <a:ext cx="165100" cy="192088"/>
            </a:xfrm>
            <a:custGeom>
              <a:avLst/>
              <a:gdLst>
                <a:gd name="T0" fmla="*/ 44 w 44"/>
                <a:gd name="T1" fmla="*/ 36 h 51"/>
                <a:gd name="T2" fmla="*/ 43 w 44"/>
                <a:gd name="T3" fmla="*/ 51 h 51"/>
                <a:gd name="T4" fmla="*/ 0 w 44"/>
                <a:gd name="T5" fmla="*/ 51 h 51"/>
                <a:gd name="T6" fmla="*/ 0 w 44"/>
                <a:gd name="T7" fmla="*/ 49 h 51"/>
                <a:gd name="T8" fmla="*/ 3 w 44"/>
                <a:gd name="T9" fmla="*/ 49 h 51"/>
                <a:gd name="T10" fmla="*/ 6 w 44"/>
                <a:gd name="T11" fmla="*/ 48 h 51"/>
                <a:gd name="T12" fmla="*/ 7 w 44"/>
                <a:gd name="T13" fmla="*/ 47 h 51"/>
                <a:gd name="T14" fmla="*/ 8 w 44"/>
                <a:gd name="T15" fmla="*/ 44 h 51"/>
                <a:gd name="T16" fmla="*/ 8 w 44"/>
                <a:gd name="T17" fmla="*/ 8 h 51"/>
                <a:gd name="T18" fmla="*/ 7 w 44"/>
                <a:gd name="T19" fmla="*/ 6 h 51"/>
                <a:gd name="T20" fmla="*/ 6 w 44"/>
                <a:gd name="T21" fmla="*/ 4 h 51"/>
                <a:gd name="T22" fmla="*/ 3 w 44"/>
                <a:gd name="T23" fmla="*/ 3 h 51"/>
                <a:gd name="T24" fmla="*/ 0 w 44"/>
                <a:gd name="T25" fmla="*/ 3 h 51"/>
                <a:gd name="T26" fmla="*/ 0 w 44"/>
                <a:gd name="T27" fmla="*/ 0 h 51"/>
                <a:gd name="T28" fmla="*/ 40 w 44"/>
                <a:gd name="T29" fmla="*/ 0 h 51"/>
                <a:gd name="T30" fmla="*/ 40 w 44"/>
                <a:gd name="T31" fmla="*/ 13 h 51"/>
                <a:gd name="T32" fmla="*/ 37 w 44"/>
                <a:gd name="T33" fmla="*/ 13 h 51"/>
                <a:gd name="T34" fmla="*/ 34 w 44"/>
                <a:gd name="T35" fmla="*/ 7 h 51"/>
                <a:gd name="T36" fmla="*/ 29 w 44"/>
                <a:gd name="T37" fmla="*/ 4 h 51"/>
                <a:gd name="T38" fmla="*/ 27 w 44"/>
                <a:gd name="T39" fmla="*/ 4 h 51"/>
                <a:gd name="T40" fmla="*/ 23 w 44"/>
                <a:gd name="T41" fmla="*/ 3 h 51"/>
                <a:gd name="T42" fmla="*/ 15 w 44"/>
                <a:gd name="T43" fmla="*/ 3 h 51"/>
                <a:gd name="T44" fmla="*/ 15 w 44"/>
                <a:gd name="T45" fmla="*/ 24 h 51"/>
                <a:gd name="T46" fmla="*/ 21 w 44"/>
                <a:gd name="T47" fmla="*/ 24 h 51"/>
                <a:gd name="T48" fmla="*/ 25 w 44"/>
                <a:gd name="T49" fmla="*/ 23 h 51"/>
                <a:gd name="T50" fmla="*/ 27 w 44"/>
                <a:gd name="T51" fmla="*/ 21 h 51"/>
                <a:gd name="T52" fmla="*/ 29 w 44"/>
                <a:gd name="T53" fmla="*/ 19 h 51"/>
                <a:gd name="T54" fmla="*/ 29 w 44"/>
                <a:gd name="T55" fmla="*/ 15 h 51"/>
                <a:gd name="T56" fmla="*/ 32 w 44"/>
                <a:gd name="T57" fmla="*/ 15 h 51"/>
                <a:gd name="T58" fmla="*/ 32 w 44"/>
                <a:gd name="T59" fmla="*/ 35 h 51"/>
                <a:gd name="T60" fmla="*/ 29 w 44"/>
                <a:gd name="T61" fmla="*/ 35 h 51"/>
                <a:gd name="T62" fmla="*/ 29 w 44"/>
                <a:gd name="T63" fmla="*/ 32 h 51"/>
                <a:gd name="T64" fmla="*/ 27 w 44"/>
                <a:gd name="T65" fmla="*/ 29 h 51"/>
                <a:gd name="T66" fmla="*/ 25 w 44"/>
                <a:gd name="T67" fmla="*/ 27 h 51"/>
                <a:gd name="T68" fmla="*/ 21 w 44"/>
                <a:gd name="T69" fmla="*/ 27 h 51"/>
                <a:gd name="T70" fmla="*/ 15 w 44"/>
                <a:gd name="T71" fmla="*/ 27 h 51"/>
                <a:gd name="T72" fmla="*/ 15 w 44"/>
                <a:gd name="T73" fmla="*/ 42 h 51"/>
                <a:gd name="T74" fmla="*/ 16 w 44"/>
                <a:gd name="T75" fmla="*/ 45 h 51"/>
                <a:gd name="T76" fmla="*/ 17 w 44"/>
                <a:gd name="T77" fmla="*/ 47 h 51"/>
                <a:gd name="T78" fmla="*/ 19 w 44"/>
                <a:gd name="T79" fmla="*/ 48 h 51"/>
                <a:gd name="T80" fmla="*/ 24 w 44"/>
                <a:gd name="T81" fmla="*/ 48 h 51"/>
                <a:gd name="T82" fmla="*/ 27 w 44"/>
                <a:gd name="T83" fmla="*/ 48 h 51"/>
                <a:gd name="T84" fmla="*/ 30 w 44"/>
                <a:gd name="T85" fmla="*/ 48 h 51"/>
                <a:gd name="T86" fmla="*/ 33 w 44"/>
                <a:gd name="T87" fmla="*/ 48 h 51"/>
                <a:gd name="T88" fmla="*/ 35 w 44"/>
                <a:gd name="T89" fmla="*/ 47 h 51"/>
                <a:gd name="T90" fmla="*/ 39 w 44"/>
                <a:gd name="T91" fmla="*/ 42 h 51"/>
                <a:gd name="T92" fmla="*/ 41 w 44"/>
                <a:gd name="T93" fmla="*/ 36 h 51"/>
                <a:gd name="T94" fmla="*/ 44 w 44"/>
                <a:gd name="T95"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 h="51">
                  <a:moveTo>
                    <a:pt x="44" y="36"/>
                  </a:moveTo>
                  <a:cubicBezTo>
                    <a:pt x="43" y="51"/>
                    <a:pt x="43" y="51"/>
                    <a:pt x="43" y="51"/>
                  </a:cubicBezTo>
                  <a:cubicBezTo>
                    <a:pt x="0" y="51"/>
                    <a:pt x="0" y="51"/>
                    <a:pt x="0" y="51"/>
                  </a:cubicBezTo>
                  <a:cubicBezTo>
                    <a:pt x="0" y="49"/>
                    <a:pt x="0" y="49"/>
                    <a:pt x="0" y="49"/>
                  </a:cubicBezTo>
                  <a:cubicBezTo>
                    <a:pt x="1" y="49"/>
                    <a:pt x="2" y="49"/>
                    <a:pt x="3" y="49"/>
                  </a:cubicBezTo>
                  <a:cubicBezTo>
                    <a:pt x="4" y="48"/>
                    <a:pt x="5" y="48"/>
                    <a:pt x="6" y="48"/>
                  </a:cubicBezTo>
                  <a:cubicBezTo>
                    <a:pt x="6" y="48"/>
                    <a:pt x="7" y="47"/>
                    <a:pt x="7" y="47"/>
                  </a:cubicBezTo>
                  <a:cubicBezTo>
                    <a:pt x="7" y="46"/>
                    <a:pt x="8" y="45"/>
                    <a:pt x="8" y="44"/>
                  </a:cubicBezTo>
                  <a:cubicBezTo>
                    <a:pt x="8" y="8"/>
                    <a:pt x="8" y="8"/>
                    <a:pt x="8" y="8"/>
                  </a:cubicBezTo>
                  <a:cubicBezTo>
                    <a:pt x="8" y="7"/>
                    <a:pt x="8" y="6"/>
                    <a:pt x="7" y="6"/>
                  </a:cubicBezTo>
                  <a:cubicBezTo>
                    <a:pt x="7" y="5"/>
                    <a:pt x="6" y="5"/>
                    <a:pt x="6" y="4"/>
                  </a:cubicBezTo>
                  <a:cubicBezTo>
                    <a:pt x="5" y="4"/>
                    <a:pt x="4" y="4"/>
                    <a:pt x="3" y="3"/>
                  </a:cubicBezTo>
                  <a:cubicBezTo>
                    <a:pt x="2" y="3"/>
                    <a:pt x="1" y="3"/>
                    <a:pt x="0" y="3"/>
                  </a:cubicBezTo>
                  <a:cubicBezTo>
                    <a:pt x="0" y="0"/>
                    <a:pt x="0" y="0"/>
                    <a:pt x="0" y="0"/>
                  </a:cubicBezTo>
                  <a:cubicBezTo>
                    <a:pt x="40" y="0"/>
                    <a:pt x="40" y="0"/>
                    <a:pt x="40" y="0"/>
                  </a:cubicBezTo>
                  <a:cubicBezTo>
                    <a:pt x="40" y="13"/>
                    <a:pt x="40" y="13"/>
                    <a:pt x="40" y="13"/>
                  </a:cubicBezTo>
                  <a:cubicBezTo>
                    <a:pt x="37" y="13"/>
                    <a:pt x="37" y="13"/>
                    <a:pt x="37" y="13"/>
                  </a:cubicBezTo>
                  <a:cubicBezTo>
                    <a:pt x="37" y="11"/>
                    <a:pt x="36" y="9"/>
                    <a:pt x="34" y="7"/>
                  </a:cubicBezTo>
                  <a:cubicBezTo>
                    <a:pt x="32" y="5"/>
                    <a:pt x="31" y="4"/>
                    <a:pt x="29" y="4"/>
                  </a:cubicBezTo>
                  <a:cubicBezTo>
                    <a:pt x="29" y="4"/>
                    <a:pt x="28" y="4"/>
                    <a:pt x="27" y="4"/>
                  </a:cubicBezTo>
                  <a:cubicBezTo>
                    <a:pt x="26" y="3"/>
                    <a:pt x="25" y="3"/>
                    <a:pt x="23" y="3"/>
                  </a:cubicBezTo>
                  <a:cubicBezTo>
                    <a:pt x="15" y="3"/>
                    <a:pt x="15" y="3"/>
                    <a:pt x="15" y="3"/>
                  </a:cubicBezTo>
                  <a:cubicBezTo>
                    <a:pt x="15" y="24"/>
                    <a:pt x="15" y="24"/>
                    <a:pt x="15" y="24"/>
                  </a:cubicBezTo>
                  <a:cubicBezTo>
                    <a:pt x="21" y="24"/>
                    <a:pt x="21" y="24"/>
                    <a:pt x="21" y="24"/>
                  </a:cubicBezTo>
                  <a:cubicBezTo>
                    <a:pt x="23" y="24"/>
                    <a:pt x="24" y="23"/>
                    <a:pt x="25" y="23"/>
                  </a:cubicBezTo>
                  <a:cubicBezTo>
                    <a:pt x="26" y="23"/>
                    <a:pt x="27" y="22"/>
                    <a:pt x="27" y="21"/>
                  </a:cubicBezTo>
                  <a:cubicBezTo>
                    <a:pt x="28" y="21"/>
                    <a:pt x="28" y="20"/>
                    <a:pt x="29" y="19"/>
                  </a:cubicBezTo>
                  <a:cubicBezTo>
                    <a:pt x="29" y="17"/>
                    <a:pt x="29" y="16"/>
                    <a:pt x="29" y="15"/>
                  </a:cubicBezTo>
                  <a:cubicBezTo>
                    <a:pt x="32" y="15"/>
                    <a:pt x="32" y="15"/>
                    <a:pt x="32" y="15"/>
                  </a:cubicBezTo>
                  <a:cubicBezTo>
                    <a:pt x="32" y="35"/>
                    <a:pt x="32" y="35"/>
                    <a:pt x="32" y="35"/>
                  </a:cubicBezTo>
                  <a:cubicBezTo>
                    <a:pt x="29" y="35"/>
                    <a:pt x="29" y="35"/>
                    <a:pt x="29" y="35"/>
                  </a:cubicBezTo>
                  <a:cubicBezTo>
                    <a:pt x="29" y="34"/>
                    <a:pt x="29" y="33"/>
                    <a:pt x="29" y="32"/>
                  </a:cubicBezTo>
                  <a:cubicBezTo>
                    <a:pt x="28" y="30"/>
                    <a:pt x="28" y="29"/>
                    <a:pt x="27" y="29"/>
                  </a:cubicBezTo>
                  <a:cubicBezTo>
                    <a:pt x="27" y="28"/>
                    <a:pt x="26" y="27"/>
                    <a:pt x="25" y="27"/>
                  </a:cubicBezTo>
                  <a:cubicBezTo>
                    <a:pt x="24" y="27"/>
                    <a:pt x="23" y="27"/>
                    <a:pt x="21" y="27"/>
                  </a:cubicBezTo>
                  <a:cubicBezTo>
                    <a:pt x="15" y="27"/>
                    <a:pt x="15" y="27"/>
                    <a:pt x="15" y="27"/>
                  </a:cubicBezTo>
                  <a:cubicBezTo>
                    <a:pt x="15" y="42"/>
                    <a:pt x="15" y="42"/>
                    <a:pt x="15" y="42"/>
                  </a:cubicBezTo>
                  <a:cubicBezTo>
                    <a:pt x="15" y="43"/>
                    <a:pt x="15" y="44"/>
                    <a:pt x="16" y="45"/>
                  </a:cubicBezTo>
                  <a:cubicBezTo>
                    <a:pt x="16" y="46"/>
                    <a:pt x="16" y="47"/>
                    <a:pt x="17" y="47"/>
                  </a:cubicBezTo>
                  <a:cubicBezTo>
                    <a:pt x="17" y="48"/>
                    <a:pt x="18" y="48"/>
                    <a:pt x="19" y="48"/>
                  </a:cubicBezTo>
                  <a:cubicBezTo>
                    <a:pt x="20" y="48"/>
                    <a:pt x="22" y="48"/>
                    <a:pt x="24" y="48"/>
                  </a:cubicBezTo>
                  <a:cubicBezTo>
                    <a:pt x="25" y="48"/>
                    <a:pt x="26" y="48"/>
                    <a:pt x="27" y="48"/>
                  </a:cubicBezTo>
                  <a:cubicBezTo>
                    <a:pt x="28" y="48"/>
                    <a:pt x="29" y="48"/>
                    <a:pt x="30" y="48"/>
                  </a:cubicBezTo>
                  <a:cubicBezTo>
                    <a:pt x="31" y="48"/>
                    <a:pt x="32" y="48"/>
                    <a:pt x="33" y="48"/>
                  </a:cubicBezTo>
                  <a:cubicBezTo>
                    <a:pt x="34" y="48"/>
                    <a:pt x="35" y="47"/>
                    <a:pt x="35" y="47"/>
                  </a:cubicBezTo>
                  <a:cubicBezTo>
                    <a:pt x="36" y="46"/>
                    <a:pt x="37" y="44"/>
                    <a:pt x="39" y="42"/>
                  </a:cubicBezTo>
                  <a:cubicBezTo>
                    <a:pt x="40" y="39"/>
                    <a:pt x="41" y="38"/>
                    <a:pt x="41" y="36"/>
                  </a:cubicBezTo>
                  <a:lnTo>
                    <a:pt x="44" y="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3" name="Freeform 30"/>
            <p:cNvSpPr>
              <a:spLocks/>
            </p:cNvSpPr>
            <p:nvPr userDrawn="1"/>
          </p:nvSpPr>
          <p:spPr bwMode="auto">
            <a:xfrm>
              <a:off x="2265314" y="1452985"/>
              <a:ext cx="184150" cy="192088"/>
            </a:xfrm>
            <a:custGeom>
              <a:avLst/>
              <a:gdLst>
                <a:gd name="T0" fmla="*/ 49 w 49"/>
                <a:gd name="T1" fmla="*/ 51 h 51"/>
                <a:gd name="T2" fmla="*/ 35 w 49"/>
                <a:gd name="T3" fmla="*/ 51 h 51"/>
                <a:gd name="T4" fmla="*/ 26 w 49"/>
                <a:gd name="T5" fmla="*/ 39 h 51"/>
                <a:gd name="T6" fmla="*/ 15 w 49"/>
                <a:gd name="T7" fmla="*/ 27 h 51"/>
                <a:gd name="T8" fmla="*/ 14 w 49"/>
                <a:gd name="T9" fmla="*/ 27 h 51"/>
                <a:gd name="T10" fmla="*/ 14 w 49"/>
                <a:gd name="T11" fmla="*/ 44 h 51"/>
                <a:gd name="T12" fmla="*/ 14 w 49"/>
                <a:gd name="T13" fmla="*/ 46 h 51"/>
                <a:gd name="T14" fmla="*/ 16 w 49"/>
                <a:gd name="T15" fmla="*/ 48 h 51"/>
                <a:gd name="T16" fmla="*/ 18 w 49"/>
                <a:gd name="T17" fmla="*/ 48 h 51"/>
                <a:gd name="T18" fmla="*/ 21 w 49"/>
                <a:gd name="T19" fmla="*/ 49 h 51"/>
                <a:gd name="T20" fmla="*/ 21 w 49"/>
                <a:gd name="T21" fmla="*/ 51 h 51"/>
                <a:gd name="T22" fmla="*/ 0 w 49"/>
                <a:gd name="T23" fmla="*/ 51 h 51"/>
                <a:gd name="T24" fmla="*/ 0 w 49"/>
                <a:gd name="T25" fmla="*/ 49 h 51"/>
                <a:gd name="T26" fmla="*/ 2 w 49"/>
                <a:gd name="T27" fmla="*/ 49 h 51"/>
                <a:gd name="T28" fmla="*/ 4 w 49"/>
                <a:gd name="T29" fmla="*/ 48 h 51"/>
                <a:gd name="T30" fmla="*/ 6 w 49"/>
                <a:gd name="T31" fmla="*/ 47 h 51"/>
                <a:gd name="T32" fmla="*/ 6 w 49"/>
                <a:gd name="T33" fmla="*/ 45 h 51"/>
                <a:gd name="T34" fmla="*/ 6 w 49"/>
                <a:gd name="T35" fmla="*/ 8 h 51"/>
                <a:gd name="T36" fmla="*/ 6 w 49"/>
                <a:gd name="T37" fmla="*/ 6 h 51"/>
                <a:gd name="T38" fmla="*/ 4 w 49"/>
                <a:gd name="T39" fmla="*/ 4 h 51"/>
                <a:gd name="T40" fmla="*/ 2 w 49"/>
                <a:gd name="T41" fmla="*/ 3 h 51"/>
                <a:gd name="T42" fmla="*/ 0 w 49"/>
                <a:gd name="T43" fmla="*/ 3 h 51"/>
                <a:gd name="T44" fmla="*/ 0 w 49"/>
                <a:gd name="T45" fmla="*/ 0 h 51"/>
                <a:gd name="T46" fmla="*/ 21 w 49"/>
                <a:gd name="T47" fmla="*/ 0 h 51"/>
                <a:gd name="T48" fmla="*/ 21 w 49"/>
                <a:gd name="T49" fmla="*/ 3 h 51"/>
                <a:gd name="T50" fmla="*/ 18 w 49"/>
                <a:gd name="T51" fmla="*/ 3 h 51"/>
                <a:gd name="T52" fmla="*/ 16 w 49"/>
                <a:gd name="T53" fmla="*/ 4 h 51"/>
                <a:gd name="T54" fmla="*/ 14 w 49"/>
                <a:gd name="T55" fmla="*/ 5 h 51"/>
                <a:gd name="T56" fmla="*/ 14 w 49"/>
                <a:gd name="T57" fmla="*/ 8 h 51"/>
                <a:gd name="T58" fmla="*/ 14 w 49"/>
                <a:gd name="T59" fmla="*/ 25 h 51"/>
                <a:gd name="T60" fmla="*/ 15 w 49"/>
                <a:gd name="T61" fmla="*/ 25 h 51"/>
                <a:gd name="T62" fmla="*/ 21 w 49"/>
                <a:gd name="T63" fmla="*/ 19 h 51"/>
                <a:gd name="T64" fmla="*/ 27 w 49"/>
                <a:gd name="T65" fmla="*/ 14 h 51"/>
                <a:gd name="T66" fmla="*/ 31 w 49"/>
                <a:gd name="T67" fmla="*/ 8 h 51"/>
                <a:gd name="T68" fmla="*/ 32 w 49"/>
                <a:gd name="T69" fmla="*/ 5 h 51"/>
                <a:gd name="T70" fmla="*/ 32 w 49"/>
                <a:gd name="T71" fmla="*/ 4 h 51"/>
                <a:gd name="T72" fmla="*/ 30 w 49"/>
                <a:gd name="T73" fmla="*/ 3 h 51"/>
                <a:gd name="T74" fmla="*/ 28 w 49"/>
                <a:gd name="T75" fmla="*/ 3 h 51"/>
                <a:gd name="T76" fmla="*/ 27 w 49"/>
                <a:gd name="T77" fmla="*/ 3 h 51"/>
                <a:gd name="T78" fmla="*/ 27 w 49"/>
                <a:gd name="T79" fmla="*/ 0 h 51"/>
                <a:gd name="T80" fmla="*/ 46 w 49"/>
                <a:gd name="T81" fmla="*/ 0 h 51"/>
                <a:gd name="T82" fmla="*/ 46 w 49"/>
                <a:gd name="T83" fmla="*/ 3 h 51"/>
                <a:gd name="T84" fmla="*/ 46 w 49"/>
                <a:gd name="T85" fmla="*/ 3 h 51"/>
                <a:gd name="T86" fmla="*/ 45 w 49"/>
                <a:gd name="T87" fmla="*/ 3 h 51"/>
                <a:gd name="T88" fmla="*/ 44 w 49"/>
                <a:gd name="T89" fmla="*/ 3 h 51"/>
                <a:gd name="T90" fmla="*/ 42 w 49"/>
                <a:gd name="T91" fmla="*/ 4 h 51"/>
                <a:gd name="T92" fmla="*/ 40 w 49"/>
                <a:gd name="T93" fmla="*/ 4 h 51"/>
                <a:gd name="T94" fmla="*/ 38 w 49"/>
                <a:gd name="T95" fmla="*/ 6 h 51"/>
                <a:gd name="T96" fmla="*/ 30 w 49"/>
                <a:gd name="T97" fmla="*/ 15 h 51"/>
                <a:gd name="T98" fmla="*/ 22 w 49"/>
                <a:gd name="T99" fmla="*/ 23 h 51"/>
                <a:gd name="T100" fmla="*/ 31 w 49"/>
                <a:gd name="T101" fmla="*/ 34 h 51"/>
                <a:gd name="T102" fmla="*/ 39 w 49"/>
                <a:gd name="T103" fmla="*/ 43 h 51"/>
                <a:gd name="T104" fmla="*/ 42 w 49"/>
                <a:gd name="T105" fmla="*/ 46 h 51"/>
                <a:gd name="T106" fmla="*/ 44 w 49"/>
                <a:gd name="T107" fmla="*/ 48 h 51"/>
                <a:gd name="T108" fmla="*/ 47 w 49"/>
                <a:gd name="T109" fmla="*/ 49 h 51"/>
                <a:gd name="T110" fmla="*/ 49 w 49"/>
                <a:gd name="T111" fmla="*/ 49 h 51"/>
                <a:gd name="T112" fmla="*/ 49 w 49"/>
                <a:gd name="T11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 h="51">
                  <a:moveTo>
                    <a:pt x="49" y="51"/>
                  </a:moveTo>
                  <a:cubicBezTo>
                    <a:pt x="35" y="51"/>
                    <a:pt x="35" y="51"/>
                    <a:pt x="35" y="51"/>
                  </a:cubicBezTo>
                  <a:cubicBezTo>
                    <a:pt x="32" y="47"/>
                    <a:pt x="29" y="43"/>
                    <a:pt x="26" y="39"/>
                  </a:cubicBezTo>
                  <a:cubicBezTo>
                    <a:pt x="22" y="35"/>
                    <a:pt x="19" y="30"/>
                    <a:pt x="15" y="27"/>
                  </a:cubicBezTo>
                  <a:cubicBezTo>
                    <a:pt x="14" y="27"/>
                    <a:pt x="14" y="27"/>
                    <a:pt x="14" y="27"/>
                  </a:cubicBezTo>
                  <a:cubicBezTo>
                    <a:pt x="14" y="44"/>
                    <a:pt x="14" y="44"/>
                    <a:pt x="14" y="44"/>
                  </a:cubicBezTo>
                  <a:cubicBezTo>
                    <a:pt x="14" y="45"/>
                    <a:pt x="14" y="46"/>
                    <a:pt x="14" y="46"/>
                  </a:cubicBezTo>
                  <a:cubicBezTo>
                    <a:pt x="15" y="47"/>
                    <a:pt x="15" y="47"/>
                    <a:pt x="16" y="48"/>
                  </a:cubicBezTo>
                  <a:cubicBezTo>
                    <a:pt x="16" y="48"/>
                    <a:pt x="17" y="48"/>
                    <a:pt x="18" y="48"/>
                  </a:cubicBezTo>
                  <a:cubicBezTo>
                    <a:pt x="19" y="49"/>
                    <a:pt x="20" y="49"/>
                    <a:pt x="21" y="49"/>
                  </a:cubicBezTo>
                  <a:cubicBezTo>
                    <a:pt x="21" y="51"/>
                    <a:pt x="21" y="51"/>
                    <a:pt x="21" y="51"/>
                  </a:cubicBezTo>
                  <a:cubicBezTo>
                    <a:pt x="0" y="51"/>
                    <a:pt x="0" y="51"/>
                    <a:pt x="0" y="51"/>
                  </a:cubicBezTo>
                  <a:cubicBezTo>
                    <a:pt x="0" y="49"/>
                    <a:pt x="0" y="49"/>
                    <a:pt x="0" y="49"/>
                  </a:cubicBezTo>
                  <a:cubicBezTo>
                    <a:pt x="0" y="49"/>
                    <a:pt x="1" y="49"/>
                    <a:pt x="2" y="49"/>
                  </a:cubicBezTo>
                  <a:cubicBezTo>
                    <a:pt x="3" y="49"/>
                    <a:pt x="4" y="48"/>
                    <a:pt x="4" y="48"/>
                  </a:cubicBezTo>
                  <a:cubicBezTo>
                    <a:pt x="5" y="48"/>
                    <a:pt x="6" y="47"/>
                    <a:pt x="6" y="47"/>
                  </a:cubicBezTo>
                  <a:cubicBezTo>
                    <a:pt x="6" y="46"/>
                    <a:pt x="6" y="45"/>
                    <a:pt x="6" y="45"/>
                  </a:cubicBezTo>
                  <a:cubicBezTo>
                    <a:pt x="6" y="8"/>
                    <a:pt x="6" y="8"/>
                    <a:pt x="6" y="8"/>
                  </a:cubicBezTo>
                  <a:cubicBezTo>
                    <a:pt x="6" y="7"/>
                    <a:pt x="6" y="6"/>
                    <a:pt x="6" y="6"/>
                  </a:cubicBezTo>
                  <a:cubicBezTo>
                    <a:pt x="6" y="5"/>
                    <a:pt x="5" y="5"/>
                    <a:pt x="4" y="4"/>
                  </a:cubicBezTo>
                  <a:cubicBezTo>
                    <a:pt x="4" y="4"/>
                    <a:pt x="3" y="4"/>
                    <a:pt x="2" y="3"/>
                  </a:cubicBezTo>
                  <a:cubicBezTo>
                    <a:pt x="1" y="3"/>
                    <a:pt x="0" y="3"/>
                    <a:pt x="0" y="3"/>
                  </a:cubicBezTo>
                  <a:cubicBezTo>
                    <a:pt x="0" y="0"/>
                    <a:pt x="0" y="0"/>
                    <a:pt x="0" y="0"/>
                  </a:cubicBezTo>
                  <a:cubicBezTo>
                    <a:pt x="21" y="0"/>
                    <a:pt x="21" y="0"/>
                    <a:pt x="21" y="0"/>
                  </a:cubicBezTo>
                  <a:cubicBezTo>
                    <a:pt x="21" y="3"/>
                    <a:pt x="21" y="3"/>
                    <a:pt x="21" y="3"/>
                  </a:cubicBezTo>
                  <a:cubicBezTo>
                    <a:pt x="20" y="3"/>
                    <a:pt x="19" y="3"/>
                    <a:pt x="18" y="3"/>
                  </a:cubicBezTo>
                  <a:cubicBezTo>
                    <a:pt x="17" y="4"/>
                    <a:pt x="17" y="4"/>
                    <a:pt x="16" y="4"/>
                  </a:cubicBezTo>
                  <a:cubicBezTo>
                    <a:pt x="15" y="4"/>
                    <a:pt x="15" y="5"/>
                    <a:pt x="14" y="5"/>
                  </a:cubicBezTo>
                  <a:cubicBezTo>
                    <a:pt x="14" y="6"/>
                    <a:pt x="14" y="7"/>
                    <a:pt x="14" y="8"/>
                  </a:cubicBezTo>
                  <a:cubicBezTo>
                    <a:pt x="14" y="25"/>
                    <a:pt x="14" y="25"/>
                    <a:pt x="14" y="25"/>
                  </a:cubicBezTo>
                  <a:cubicBezTo>
                    <a:pt x="15" y="25"/>
                    <a:pt x="15" y="25"/>
                    <a:pt x="15" y="25"/>
                  </a:cubicBezTo>
                  <a:cubicBezTo>
                    <a:pt x="17" y="23"/>
                    <a:pt x="19" y="21"/>
                    <a:pt x="21" y="19"/>
                  </a:cubicBezTo>
                  <a:cubicBezTo>
                    <a:pt x="23" y="17"/>
                    <a:pt x="25" y="16"/>
                    <a:pt x="27" y="14"/>
                  </a:cubicBezTo>
                  <a:cubicBezTo>
                    <a:pt x="29" y="11"/>
                    <a:pt x="30" y="10"/>
                    <a:pt x="31" y="8"/>
                  </a:cubicBezTo>
                  <a:cubicBezTo>
                    <a:pt x="32" y="7"/>
                    <a:pt x="32" y="6"/>
                    <a:pt x="32" y="5"/>
                  </a:cubicBezTo>
                  <a:cubicBezTo>
                    <a:pt x="32" y="4"/>
                    <a:pt x="32" y="4"/>
                    <a:pt x="32" y="4"/>
                  </a:cubicBezTo>
                  <a:cubicBezTo>
                    <a:pt x="31" y="4"/>
                    <a:pt x="31" y="4"/>
                    <a:pt x="30" y="3"/>
                  </a:cubicBezTo>
                  <a:cubicBezTo>
                    <a:pt x="29" y="3"/>
                    <a:pt x="29" y="3"/>
                    <a:pt x="28" y="3"/>
                  </a:cubicBezTo>
                  <a:cubicBezTo>
                    <a:pt x="28" y="3"/>
                    <a:pt x="27" y="3"/>
                    <a:pt x="27" y="3"/>
                  </a:cubicBezTo>
                  <a:cubicBezTo>
                    <a:pt x="27" y="0"/>
                    <a:pt x="27" y="0"/>
                    <a:pt x="27" y="0"/>
                  </a:cubicBezTo>
                  <a:cubicBezTo>
                    <a:pt x="46" y="0"/>
                    <a:pt x="46" y="0"/>
                    <a:pt x="46" y="0"/>
                  </a:cubicBezTo>
                  <a:cubicBezTo>
                    <a:pt x="46" y="3"/>
                    <a:pt x="46" y="3"/>
                    <a:pt x="46" y="3"/>
                  </a:cubicBezTo>
                  <a:cubicBezTo>
                    <a:pt x="46" y="3"/>
                    <a:pt x="46" y="3"/>
                    <a:pt x="46" y="3"/>
                  </a:cubicBezTo>
                  <a:cubicBezTo>
                    <a:pt x="45" y="3"/>
                    <a:pt x="45" y="3"/>
                    <a:pt x="45" y="3"/>
                  </a:cubicBezTo>
                  <a:cubicBezTo>
                    <a:pt x="44" y="3"/>
                    <a:pt x="44" y="3"/>
                    <a:pt x="44" y="3"/>
                  </a:cubicBezTo>
                  <a:cubicBezTo>
                    <a:pt x="43" y="3"/>
                    <a:pt x="43" y="3"/>
                    <a:pt x="42" y="4"/>
                  </a:cubicBezTo>
                  <a:cubicBezTo>
                    <a:pt x="42" y="4"/>
                    <a:pt x="41" y="4"/>
                    <a:pt x="40" y="4"/>
                  </a:cubicBezTo>
                  <a:cubicBezTo>
                    <a:pt x="39" y="5"/>
                    <a:pt x="38" y="5"/>
                    <a:pt x="38" y="6"/>
                  </a:cubicBezTo>
                  <a:cubicBezTo>
                    <a:pt x="35" y="9"/>
                    <a:pt x="33" y="12"/>
                    <a:pt x="30" y="15"/>
                  </a:cubicBezTo>
                  <a:cubicBezTo>
                    <a:pt x="27" y="18"/>
                    <a:pt x="25" y="20"/>
                    <a:pt x="22" y="23"/>
                  </a:cubicBezTo>
                  <a:cubicBezTo>
                    <a:pt x="26" y="27"/>
                    <a:pt x="29" y="31"/>
                    <a:pt x="31" y="34"/>
                  </a:cubicBezTo>
                  <a:cubicBezTo>
                    <a:pt x="33" y="36"/>
                    <a:pt x="36" y="40"/>
                    <a:pt x="39" y="43"/>
                  </a:cubicBezTo>
                  <a:cubicBezTo>
                    <a:pt x="40" y="44"/>
                    <a:pt x="41" y="45"/>
                    <a:pt x="42" y="46"/>
                  </a:cubicBezTo>
                  <a:cubicBezTo>
                    <a:pt x="43" y="47"/>
                    <a:pt x="44" y="47"/>
                    <a:pt x="44" y="48"/>
                  </a:cubicBezTo>
                  <a:cubicBezTo>
                    <a:pt x="45" y="48"/>
                    <a:pt x="46" y="48"/>
                    <a:pt x="47" y="49"/>
                  </a:cubicBezTo>
                  <a:cubicBezTo>
                    <a:pt x="48" y="49"/>
                    <a:pt x="48" y="49"/>
                    <a:pt x="49" y="49"/>
                  </a:cubicBezTo>
                  <a:lnTo>
                    <a:pt x="4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4" name="Freeform 31"/>
            <p:cNvSpPr>
              <a:spLocks/>
            </p:cNvSpPr>
            <p:nvPr userDrawn="1"/>
          </p:nvSpPr>
          <p:spPr bwMode="auto">
            <a:xfrm>
              <a:off x="2460576" y="1452985"/>
              <a:ext cx="87313" cy="192088"/>
            </a:xfrm>
            <a:custGeom>
              <a:avLst/>
              <a:gdLst>
                <a:gd name="T0" fmla="*/ 23 w 23"/>
                <a:gd name="T1" fmla="*/ 51 h 51"/>
                <a:gd name="T2" fmla="*/ 0 w 23"/>
                <a:gd name="T3" fmla="*/ 51 h 51"/>
                <a:gd name="T4" fmla="*/ 0 w 23"/>
                <a:gd name="T5" fmla="*/ 49 h 51"/>
                <a:gd name="T6" fmla="*/ 2 w 23"/>
                <a:gd name="T7" fmla="*/ 49 h 51"/>
                <a:gd name="T8" fmla="*/ 5 w 23"/>
                <a:gd name="T9" fmla="*/ 48 h 51"/>
                <a:gd name="T10" fmla="*/ 7 w 23"/>
                <a:gd name="T11" fmla="*/ 47 h 51"/>
                <a:gd name="T12" fmla="*/ 7 w 23"/>
                <a:gd name="T13" fmla="*/ 45 h 51"/>
                <a:gd name="T14" fmla="*/ 7 w 23"/>
                <a:gd name="T15" fmla="*/ 8 h 51"/>
                <a:gd name="T16" fmla="*/ 7 w 23"/>
                <a:gd name="T17" fmla="*/ 6 h 51"/>
                <a:gd name="T18" fmla="*/ 5 w 23"/>
                <a:gd name="T19" fmla="*/ 4 h 51"/>
                <a:gd name="T20" fmla="*/ 2 w 23"/>
                <a:gd name="T21" fmla="*/ 3 h 51"/>
                <a:gd name="T22" fmla="*/ 0 w 23"/>
                <a:gd name="T23" fmla="*/ 3 h 51"/>
                <a:gd name="T24" fmla="*/ 0 w 23"/>
                <a:gd name="T25" fmla="*/ 0 h 51"/>
                <a:gd name="T26" fmla="*/ 23 w 23"/>
                <a:gd name="T27" fmla="*/ 0 h 51"/>
                <a:gd name="T28" fmla="*/ 23 w 23"/>
                <a:gd name="T29" fmla="*/ 3 h 51"/>
                <a:gd name="T30" fmla="*/ 20 w 23"/>
                <a:gd name="T31" fmla="*/ 3 h 51"/>
                <a:gd name="T32" fmla="*/ 17 w 23"/>
                <a:gd name="T33" fmla="*/ 4 h 51"/>
                <a:gd name="T34" fmla="*/ 15 w 23"/>
                <a:gd name="T35" fmla="*/ 5 h 51"/>
                <a:gd name="T36" fmla="*/ 15 w 23"/>
                <a:gd name="T37" fmla="*/ 7 h 51"/>
                <a:gd name="T38" fmla="*/ 15 w 23"/>
                <a:gd name="T39" fmla="*/ 44 h 51"/>
                <a:gd name="T40" fmla="*/ 15 w 23"/>
                <a:gd name="T41" fmla="*/ 46 h 51"/>
                <a:gd name="T42" fmla="*/ 17 w 23"/>
                <a:gd name="T43" fmla="*/ 48 h 51"/>
                <a:gd name="T44" fmla="*/ 20 w 23"/>
                <a:gd name="T45" fmla="*/ 48 h 51"/>
                <a:gd name="T46" fmla="*/ 23 w 23"/>
                <a:gd name="T47" fmla="*/ 49 h 51"/>
                <a:gd name="T48" fmla="*/ 23 w 23"/>
                <a:gd name="T4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51">
                  <a:moveTo>
                    <a:pt x="23" y="51"/>
                  </a:moveTo>
                  <a:cubicBezTo>
                    <a:pt x="0" y="51"/>
                    <a:pt x="0" y="51"/>
                    <a:pt x="0" y="51"/>
                  </a:cubicBezTo>
                  <a:cubicBezTo>
                    <a:pt x="0" y="49"/>
                    <a:pt x="0" y="49"/>
                    <a:pt x="0" y="49"/>
                  </a:cubicBezTo>
                  <a:cubicBezTo>
                    <a:pt x="0" y="49"/>
                    <a:pt x="1" y="49"/>
                    <a:pt x="2" y="49"/>
                  </a:cubicBezTo>
                  <a:cubicBezTo>
                    <a:pt x="4" y="49"/>
                    <a:pt x="4" y="48"/>
                    <a:pt x="5" y="48"/>
                  </a:cubicBezTo>
                  <a:cubicBezTo>
                    <a:pt x="6" y="48"/>
                    <a:pt x="6" y="47"/>
                    <a:pt x="7" y="47"/>
                  </a:cubicBezTo>
                  <a:cubicBezTo>
                    <a:pt x="7" y="46"/>
                    <a:pt x="7" y="46"/>
                    <a:pt x="7" y="45"/>
                  </a:cubicBezTo>
                  <a:cubicBezTo>
                    <a:pt x="7" y="8"/>
                    <a:pt x="7" y="8"/>
                    <a:pt x="7" y="8"/>
                  </a:cubicBezTo>
                  <a:cubicBezTo>
                    <a:pt x="7" y="7"/>
                    <a:pt x="7" y="6"/>
                    <a:pt x="7" y="6"/>
                  </a:cubicBezTo>
                  <a:cubicBezTo>
                    <a:pt x="7" y="5"/>
                    <a:pt x="6" y="5"/>
                    <a:pt x="5" y="4"/>
                  </a:cubicBezTo>
                  <a:cubicBezTo>
                    <a:pt x="4" y="4"/>
                    <a:pt x="3" y="4"/>
                    <a:pt x="2" y="3"/>
                  </a:cubicBezTo>
                  <a:cubicBezTo>
                    <a:pt x="1" y="3"/>
                    <a:pt x="0" y="3"/>
                    <a:pt x="0" y="3"/>
                  </a:cubicBezTo>
                  <a:cubicBezTo>
                    <a:pt x="0" y="0"/>
                    <a:pt x="0" y="0"/>
                    <a:pt x="0" y="0"/>
                  </a:cubicBezTo>
                  <a:cubicBezTo>
                    <a:pt x="23" y="0"/>
                    <a:pt x="23" y="0"/>
                    <a:pt x="23" y="0"/>
                  </a:cubicBezTo>
                  <a:cubicBezTo>
                    <a:pt x="23" y="3"/>
                    <a:pt x="23" y="3"/>
                    <a:pt x="23" y="3"/>
                  </a:cubicBezTo>
                  <a:cubicBezTo>
                    <a:pt x="22" y="3"/>
                    <a:pt x="21" y="3"/>
                    <a:pt x="20" y="3"/>
                  </a:cubicBezTo>
                  <a:cubicBezTo>
                    <a:pt x="19" y="3"/>
                    <a:pt x="18" y="4"/>
                    <a:pt x="17" y="4"/>
                  </a:cubicBezTo>
                  <a:cubicBezTo>
                    <a:pt x="16" y="4"/>
                    <a:pt x="16" y="5"/>
                    <a:pt x="15" y="5"/>
                  </a:cubicBezTo>
                  <a:cubicBezTo>
                    <a:pt x="15" y="6"/>
                    <a:pt x="15" y="7"/>
                    <a:pt x="15" y="7"/>
                  </a:cubicBezTo>
                  <a:cubicBezTo>
                    <a:pt x="15" y="44"/>
                    <a:pt x="15" y="44"/>
                    <a:pt x="15" y="44"/>
                  </a:cubicBezTo>
                  <a:cubicBezTo>
                    <a:pt x="15" y="45"/>
                    <a:pt x="15" y="46"/>
                    <a:pt x="15" y="46"/>
                  </a:cubicBezTo>
                  <a:cubicBezTo>
                    <a:pt x="16" y="47"/>
                    <a:pt x="16" y="47"/>
                    <a:pt x="17" y="48"/>
                  </a:cubicBezTo>
                  <a:cubicBezTo>
                    <a:pt x="18" y="48"/>
                    <a:pt x="18" y="48"/>
                    <a:pt x="20" y="48"/>
                  </a:cubicBezTo>
                  <a:cubicBezTo>
                    <a:pt x="21" y="49"/>
                    <a:pt x="22" y="49"/>
                    <a:pt x="23" y="49"/>
                  </a:cubicBezTo>
                  <a:lnTo>
                    <a:pt x="23"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5" name="Freeform 32"/>
            <p:cNvSpPr>
              <a:spLocks/>
            </p:cNvSpPr>
            <p:nvPr userDrawn="1"/>
          </p:nvSpPr>
          <p:spPr bwMode="auto">
            <a:xfrm>
              <a:off x="2554239" y="1452985"/>
              <a:ext cx="207963" cy="196850"/>
            </a:xfrm>
            <a:custGeom>
              <a:avLst/>
              <a:gdLst>
                <a:gd name="T0" fmla="*/ 55 w 55"/>
                <a:gd name="T1" fmla="*/ 3 h 52"/>
                <a:gd name="T2" fmla="*/ 51 w 55"/>
                <a:gd name="T3" fmla="*/ 4 h 52"/>
                <a:gd name="T4" fmla="*/ 48 w 55"/>
                <a:gd name="T5" fmla="*/ 5 h 52"/>
                <a:gd name="T6" fmla="*/ 47 w 55"/>
                <a:gd name="T7" fmla="*/ 8 h 52"/>
                <a:gd name="T8" fmla="*/ 46 w 55"/>
                <a:gd name="T9" fmla="*/ 15 h 52"/>
                <a:gd name="T10" fmla="*/ 46 w 55"/>
                <a:gd name="T11" fmla="*/ 52 h 52"/>
                <a:gd name="T12" fmla="*/ 43 w 55"/>
                <a:gd name="T13" fmla="*/ 52 h 52"/>
                <a:gd name="T14" fmla="*/ 12 w 55"/>
                <a:gd name="T15" fmla="*/ 10 h 52"/>
                <a:gd name="T16" fmla="*/ 12 w 55"/>
                <a:gd name="T17" fmla="*/ 37 h 52"/>
                <a:gd name="T18" fmla="*/ 13 w 55"/>
                <a:gd name="T19" fmla="*/ 43 h 52"/>
                <a:gd name="T20" fmla="*/ 14 w 55"/>
                <a:gd name="T21" fmla="*/ 47 h 52"/>
                <a:gd name="T22" fmla="*/ 18 w 55"/>
                <a:gd name="T23" fmla="*/ 48 h 52"/>
                <a:gd name="T24" fmla="*/ 21 w 55"/>
                <a:gd name="T25" fmla="*/ 49 h 52"/>
                <a:gd name="T26" fmla="*/ 21 w 55"/>
                <a:gd name="T27" fmla="*/ 51 h 52"/>
                <a:gd name="T28" fmla="*/ 0 w 55"/>
                <a:gd name="T29" fmla="*/ 51 h 52"/>
                <a:gd name="T30" fmla="*/ 0 w 55"/>
                <a:gd name="T31" fmla="*/ 49 h 52"/>
                <a:gd name="T32" fmla="*/ 4 w 55"/>
                <a:gd name="T33" fmla="*/ 48 h 52"/>
                <a:gd name="T34" fmla="*/ 7 w 55"/>
                <a:gd name="T35" fmla="*/ 47 h 52"/>
                <a:gd name="T36" fmla="*/ 8 w 55"/>
                <a:gd name="T37" fmla="*/ 44 h 52"/>
                <a:gd name="T38" fmla="*/ 9 w 55"/>
                <a:gd name="T39" fmla="*/ 37 h 52"/>
                <a:gd name="T40" fmla="*/ 9 w 55"/>
                <a:gd name="T41" fmla="*/ 12 h 52"/>
                <a:gd name="T42" fmla="*/ 8 w 55"/>
                <a:gd name="T43" fmla="*/ 9 h 52"/>
                <a:gd name="T44" fmla="*/ 7 w 55"/>
                <a:gd name="T45" fmla="*/ 6 h 52"/>
                <a:gd name="T46" fmla="*/ 3 w 55"/>
                <a:gd name="T47" fmla="*/ 4 h 52"/>
                <a:gd name="T48" fmla="*/ 0 w 55"/>
                <a:gd name="T49" fmla="*/ 3 h 52"/>
                <a:gd name="T50" fmla="*/ 0 w 55"/>
                <a:gd name="T51" fmla="*/ 0 h 52"/>
                <a:gd name="T52" fmla="*/ 14 w 55"/>
                <a:gd name="T53" fmla="*/ 0 h 52"/>
                <a:gd name="T54" fmla="*/ 43 w 55"/>
                <a:gd name="T55" fmla="*/ 39 h 52"/>
                <a:gd name="T56" fmla="*/ 43 w 55"/>
                <a:gd name="T57" fmla="*/ 15 h 52"/>
                <a:gd name="T58" fmla="*/ 42 w 55"/>
                <a:gd name="T59" fmla="*/ 8 h 52"/>
                <a:gd name="T60" fmla="*/ 41 w 55"/>
                <a:gd name="T61" fmla="*/ 5 h 52"/>
                <a:gd name="T62" fmla="*/ 37 w 55"/>
                <a:gd name="T63" fmla="*/ 4 h 52"/>
                <a:gd name="T64" fmla="*/ 34 w 55"/>
                <a:gd name="T65" fmla="*/ 3 h 52"/>
                <a:gd name="T66" fmla="*/ 34 w 55"/>
                <a:gd name="T67" fmla="*/ 0 h 52"/>
                <a:gd name="T68" fmla="*/ 55 w 55"/>
                <a:gd name="T69" fmla="*/ 0 h 52"/>
                <a:gd name="T70" fmla="*/ 55 w 55"/>
                <a:gd name="T71"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 h="52">
                  <a:moveTo>
                    <a:pt x="55" y="3"/>
                  </a:moveTo>
                  <a:cubicBezTo>
                    <a:pt x="54" y="3"/>
                    <a:pt x="53" y="3"/>
                    <a:pt x="51" y="4"/>
                  </a:cubicBezTo>
                  <a:cubicBezTo>
                    <a:pt x="50" y="4"/>
                    <a:pt x="49" y="4"/>
                    <a:pt x="48" y="5"/>
                  </a:cubicBezTo>
                  <a:cubicBezTo>
                    <a:pt x="48" y="5"/>
                    <a:pt x="47" y="6"/>
                    <a:pt x="47" y="8"/>
                  </a:cubicBezTo>
                  <a:cubicBezTo>
                    <a:pt x="46" y="10"/>
                    <a:pt x="46" y="12"/>
                    <a:pt x="46" y="15"/>
                  </a:cubicBezTo>
                  <a:cubicBezTo>
                    <a:pt x="46" y="52"/>
                    <a:pt x="46" y="52"/>
                    <a:pt x="46" y="52"/>
                  </a:cubicBezTo>
                  <a:cubicBezTo>
                    <a:pt x="43" y="52"/>
                    <a:pt x="43" y="52"/>
                    <a:pt x="43" y="52"/>
                  </a:cubicBezTo>
                  <a:cubicBezTo>
                    <a:pt x="12" y="10"/>
                    <a:pt x="12" y="10"/>
                    <a:pt x="12" y="10"/>
                  </a:cubicBezTo>
                  <a:cubicBezTo>
                    <a:pt x="12" y="37"/>
                    <a:pt x="12" y="37"/>
                    <a:pt x="12" y="37"/>
                  </a:cubicBezTo>
                  <a:cubicBezTo>
                    <a:pt x="12" y="39"/>
                    <a:pt x="12" y="42"/>
                    <a:pt x="13" y="43"/>
                  </a:cubicBezTo>
                  <a:cubicBezTo>
                    <a:pt x="13" y="45"/>
                    <a:pt x="14" y="46"/>
                    <a:pt x="14" y="47"/>
                  </a:cubicBezTo>
                  <a:cubicBezTo>
                    <a:pt x="15" y="47"/>
                    <a:pt x="16" y="48"/>
                    <a:pt x="18" y="48"/>
                  </a:cubicBezTo>
                  <a:cubicBezTo>
                    <a:pt x="20" y="49"/>
                    <a:pt x="21" y="49"/>
                    <a:pt x="21" y="49"/>
                  </a:cubicBezTo>
                  <a:cubicBezTo>
                    <a:pt x="21" y="51"/>
                    <a:pt x="21" y="51"/>
                    <a:pt x="21" y="51"/>
                  </a:cubicBezTo>
                  <a:cubicBezTo>
                    <a:pt x="0" y="51"/>
                    <a:pt x="0" y="51"/>
                    <a:pt x="0" y="51"/>
                  </a:cubicBezTo>
                  <a:cubicBezTo>
                    <a:pt x="0" y="49"/>
                    <a:pt x="0" y="49"/>
                    <a:pt x="0" y="49"/>
                  </a:cubicBezTo>
                  <a:cubicBezTo>
                    <a:pt x="1" y="49"/>
                    <a:pt x="2" y="49"/>
                    <a:pt x="4" y="48"/>
                  </a:cubicBezTo>
                  <a:cubicBezTo>
                    <a:pt x="5" y="48"/>
                    <a:pt x="6" y="47"/>
                    <a:pt x="7" y="47"/>
                  </a:cubicBezTo>
                  <a:cubicBezTo>
                    <a:pt x="7" y="46"/>
                    <a:pt x="8" y="45"/>
                    <a:pt x="8" y="44"/>
                  </a:cubicBezTo>
                  <a:cubicBezTo>
                    <a:pt x="9" y="43"/>
                    <a:pt x="9" y="40"/>
                    <a:pt x="9" y="37"/>
                  </a:cubicBezTo>
                  <a:cubicBezTo>
                    <a:pt x="9" y="12"/>
                    <a:pt x="9" y="12"/>
                    <a:pt x="9" y="12"/>
                  </a:cubicBezTo>
                  <a:cubicBezTo>
                    <a:pt x="9" y="11"/>
                    <a:pt x="9" y="10"/>
                    <a:pt x="8" y="9"/>
                  </a:cubicBezTo>
                  <a:cubicBezTo>
                    <a:pt x="8" y="7"/>
                    <a:pt x="7" y="7"/>
                    <a:pt x="7" y="6"/>
                  </a:cubicBezTo>
                  <a:cubicBezTo>
                    <a:pt x="6" y="5"/>
                    <a:pt x="5" y="5"/>
                    <a:pt x="3" y="4"/>
                  </a:cubicBezTo>
                  <a:cubicBezTo>
                    <a:pt x="2" y="3"/>
                    <a:pt x="0" y="3"/>
                    <a:pt x="0" y="3"/>
                  </a:cubicBezTo>
                  <a:cubicBezTo>
                    <a:pt x="0" y="0"/>
                    <a:pt x="0" y="0"/>
                    <a:pt x="0" y="0"/>
                  </a:cubicBezTo>
                  <a:cubicBezTo>
                    <a:pt x="14" y="0"/>
                    <a:pt x="14" y="0"/>
                    <a:pt x="14" y="0"/>
                  </a:cubicBezTo>
                  <a:cubicBezTo>
                    <a:pt x="43" y="39"/>
                    <a:pt x="43" y="39"/>
                    <a:pt x="43" y="39"/>
                  </a:cubicBezTo>
                  <a:cubicBezTo>
                    <a:pt x="43" y="15"/>
                    <a:pt x="43" y="15"/>
                    <a:pt x="43" y="15"/>
                  </a:cubicBezTo>
                  <a:cubicBezTo>
                    <a:pt x="43" y="12"/>
                    <a:pt x="43" y="10"/>
                    <a:pt x="42" y="8"/>
                  </a:cubicBezTo>
                  <a:cubicBezTo>
                    <a:pt x="42" y="7"/>
                    <a:pt x="41" y="6"/>
                    <a:pt x="41" y="5"/>
                  </a:cubicBezTo>
                  <a:cubicBezTo>
                    <a:pt x="40" y="5"/>
                    <a:pt x="39" y="4"/>
                    <a:pt x="37" y="4"/>
                  </a:cubicBezTo>
                  <a:cubicBezTo>
                    <a:pt x="36" y="3"/>
                    <a:pt x="35" y="3"/>
                    <a:pt x="34" y="3"/>
                  </a:cubicBezTo>
                  <a:cubicBezTo>
                    <a:pt x="34" y="0"/>
                    <a:pt x="34" y="0"/>
                    <a:pt x="34" y="0"/>
                  </a:cubicBezTo>
                  <a:cubicBezTo>
                    <a:pt x="55" y="0"/>
                    <a:pt x="55" y="0"/>
                    <a:pt x="55" y="0"/>
                  </a:cubicBezTo>
                  <a:lnTo>
                    <a:pt x="55" y="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33"/>
            <p:cNvSpPr>
              <a:spLocks/>
            </p:cNvSpPr>
            <p:nvPr userDrawn="1"/>
          </p:nvSpPr>
          <p:spPr bwMode="auto">
            <a:xfrm>
              <a:off x="2773314" y="1449810"/>
              <a:ext cx="187325" cy="203200"/>
            </a:xfrm>
            <a:custGeom>
              <a:avLst/>
              <a:gdLst>
                <a:gd name="T0" fmla="*/ 50 w 50"/>
                <a:gd name="T1" fmla="*/ 32 h 54"/>
                <a:gd name="T2" fmla="*/ 48 w 50"/>
                <a:gd name="T3" fmla="*/ 32 h 54"/>
                <a:gd name="T4" fmla="*/ 45 w 50"/>
                <a:gd name="T5" fmla="*/ 33 h 54"/>
                <a:gd name="T6" fmla="*/ 44 w 50"/>
                <a:gd name="T7" fmla="*/ 35 h 54"/>
                <a:gd name="T8" fmla="*/ 43 w 50"/>
                <a:gd name="T9" fmla="*/ 37 h 54"/>
                <a:gd name="T10" fmla="*/ 43 w 50"/>
                <a:gd name="T11" fmla="*/ 41 h 54"/>
                <a:gd name="T12" fmla="*/ 43 w 50"/>
                <a:gd name="T13" fmla="*/ 47 h 54"/>
                <a:gd name="T14" fmla="*/ 43 w 50"/>
                <a:gd name="T15" fmla="*/ 49 h 54"/>
                <a:gd name="T16" fmla="*/ 34 w 50"/>
                <a:gd name="T17" fmla="*/ 52 h 54"/>
                <a:gd name="T18" fmla="*/ 25 w 50"/>
                <a:gd name="T19" fmla="*/ 54 h 54"/>
                <a:gd name="T20" fmla="*/ 15 w 50"/>
                <a:gd name="T21" fmla="*/ 52 h 54"/>
                <a:gd name="T22" fmla="*/ 7 w 50"/>
                <a:gd name="T23" fmla="*/ 47 h 54"/>
                <a:gd name="T24" fmla="*/ 2 w 50"/>
                <a:gd name="T25" fmla="*/ 38 h 54"/>
                <a:gd name="T26" fmla="*/ 0 w 50"/>
                <a:gd name="T27" fmla="*/ 27 h 54"/>
                <a:gd name="T28" fmla="*/ 2 w 50"/>
                <a:gd name="T29" fmla="*/ 17 h 54"/>
                <a:gd name="T30" fmla="*/ 7 w 50"/>
                <a:gd name="T31" fmla="*/ 8 h 54"/>
                <a:gd name="T32" fmla="*/ 15 w 50"/>
                <a:gd name="T33" fmla="*/ 2 h 54"/>
                <a:gd name="T34" fmla="*/ 25 w 50"/>
                <a:gd name="T35" fmla="*/ 0 h 54"/>
                <a:gd name="T36" fmla="*/ 33 w 50"/>
                <a:gd name="T37" fmla="*/ 1 h 54"/>
                <a:gd name="T38" fmla="*/ 39 w 50"/>
                <a:gd name="T39" fmla="*/ 4 h 54"/>
                <a:gd name="T40" fmla="*/ 40 w 50"/>
                <a:gd name="T41" fmla="*/ 1 h 54"/>
                <a:gd name="T42" fmla="*/ 43 w 50"/>
                <a:gd name="T43" fmla="*/ 1 h 54"/>
                <a:gd name="T44" fmla="*/ 43 w 50"/>
                <a:gd name="T45" fmla="*/ 19 h 54"/>
                <a:gd name="T46" fmla="*/ 40 w 50"/>
                <a:gd name="T47" fmla="*/ 19 h 54"/>
                <a:gd name="T48" fmla="*/ 38 w 50"/>
                <a:gd name="T49" fmla="*/ 13 h 54"/>
                <a:gd name="T50" fmla="*/ 36 w 50"/>
                <a:gd name="T51" fmla="*/ 8 h 54"/>
                <a:gd name="T52" fmla="*/ 31 w 50"/>
                <a:gd name="T53" fmla="*/ 5 h 54"/>
                <a:gd name="T54" fmla="*/ 25 w 50"/>
                <a:gd name="T55" fmla="*/ 3 h 54"/>
                <a:gd name="T56" fmla="*/ 18 w 50"/>
                <a:gd name="T57" fmla="*/ 5 h 54"/>
                <a:gd name="T58" fmla="*/ 13 w 50"/>
                <a:gd name="T59" fmla="*/ 10 h 54"/>
                <a:gd name="T60" fmla="*/ 10 w 50"/>
                <a:gd name="T61" fmla="*/ 17 h 54"/>
                <a:gd name="T62" fmla="*/ 9 w 50"/>
                <a:gd name="T63" fmla="*/ 27 h 54"/>
                <a:gd name="T64" fmla="*/ 10 w 50"/>
                <a:gd name="T65" fmla="*/ 36 h 54"/>
                <a:gd name="T66" fmla="*/ 13 w 50"/>
                <a:gd name="T67" fmla="*/ 44 h 54"/>
                <a:gd name="T68" fmla="*/ 19 w 50"/>
                <a:gd name="T69" fmla="*/ 49 h 54"/>
                <a:gd name="T70" fmla="*/ 26 w 50"/>
                <a:gd name="T71" fmla="*/ 50 h 54"/>
                <a:gd name="T72" fmla="*/ 32 w 50"/>
                <a:gd name="T73" fmla="*/ 49 h 54"/>
                <a:gd name="T74" fmla="*/ 36 w 50"/>
                <a:gd name="T75" fmla="*/ 47 h 54"/>
                <a:gd name="T76" fmla="*/ 36 w 50"/>
                <a:gd name="T77" fmla="*/ 44 h 54"/>
                <a:gd name="T78" fmla="*/ 36 w 50"/>
                <a:gd name="T79" fmla="*/ 40 h 54"/>
                <a:gd name="T80" fmla="*/ 36 w 50"/>
                <a:gd name="T81" fmla="*/ 38 h 54"/>
                <a:gd name="T82" fmla="*/ 36 w 50"/>
                <a:gd name="T83" fmla="*/ 35 h 54"/>
                <a:gd name="T84" fmla="*/ 34 w 50"/>
                <a:gd name="T85" fmla="*/ 33 h 54"/>
                <a:gd name="T86" fmla="*/ 31 w 50"/>
                <a:gd name="T87" fmla="*/ 32 h 54"/>
                <a:gd name="T88" fmla="*/ 28 w 50"/>
                <a:gd name="T89" fmla="*/ 32 h 54"/>
                <a:gd name="T90" fmla="*/ 28 w 50"/>
                <a:gd name="T91" fmla="*/ 29 h 54"/>
                <a:gd name="T92" fmla="*/ 50 w 50"/>
                <a:gd name="T93" fmla="*/ 29 h 54"/>
                <a:gd name="T94" fmla="*/ 50 w 50"/>
                <a:gd name="T95"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 h="54">
                  <a:moveTo>
                    <a:pt x="50" y="32"/>
                  </a:moveTo>
                  <a:cubicBezTo>
                    <a:pt x="49" y="32"/>
                    <a:pt x="49" y="32"/>
                    <a:pt x="48" y="32"/>
                  </a:cubicBezTo>
                  <a:cubicBezTo>
                    <a:pt x="47" y="32"/>
                    <a:pt x="46" y="33"/>
                    <a:pt x="45" y="33"/>
                  </a:cubicBezTo>
                  <a:cubicBezTo>
                    <a:pt x="44" y="33"/>
                    <a:pt x="44" y="34"/>
                    <a:pt x="44" y="35"/>
                  </a:cubicBezTo>
                  <a:cubicBezTo>
                    <a:pt x="43" y="35"/>
                    <a:pt x="43" y="36"/>
                    <a:pt x="43" y="37"/>
                  </a:cubicBezTo>
                  <a:cubicBezTo>
                    <a:pt x="43" y="41"/>
                    <a:pt x="43" y="41"/>
                    <a:pt x="43" y="41"/>
                  </a:cubicBezTo>
                  <a:cubicBezTo>
                    <a:pt x="43" y="44"/>
                    <a:pt x="43" y="46"/>
                    <a:pt x="43" y="47"/>
                  </a:cubicBezTo>
                  <a:cubicBezTo>
                    <a:pt x="43" y="48"/>
                    <a:pt x="43" y="48"/>
                    <a:pt x="43" y="49"/>
                  </a:cubicBezTo>
                  <a:cubicBezTo>
                    <a:pt x="40" y="51"/>
                    <a:pt x="37" y="52"/>
                    <a:pt x="34" y="52"/>
                  </a:cubicBezTo>
                  <a:cubicBezTo>
                    <a:pt x="31" y="53"/>
                    <a:pt x="28" y="54"/>
                    <a:pt x="25" y="54"/>
                  </a:cubicBezTo>
                  <a:cubicBezTo>
                    <a:pt x="21" y="54"/>
                    <a:pt x="18" y="53"/>
                    <a:pt x="15" y="52"/>
                  </a:cubicBezTo>
                  <a:cubicBezTo>
                    <a:pt x="12" y="51"/>
                    <a:pt x="10" y="49"/>
                    <a:pt x="7" y="47"/>
                  </a:cubicBezTo>
                  <a:cubicBezTo>
                    <a:pt x="5" y="44"/>
                    <a:pt x="3" y="41"/>
                    <a:pt x="2" y="38"/>
                  </a:cubicBezTo>
                  <a:cubicBezTo>
                    <a:pt x="1" y="35"/>
                    <a:pt x="0" y="31"/>
                    <a:pt x="0" y="27"/>
                  </a:cubicBezTo>
                  <a:cubicBezTo>
                    <a:pt x="0" y="23"/>
                    <a:pt x="1" y="20"/>
                    <a:pt x="2" y="17"/>
                  </a:cubicBezTo>
                  <a:cubicBezTo>
                    <a:pt x="3" y="13"/>
                    <a:pt x="5" y="10"/>
                    <a:pt x="7" y="8"/>
                  </a:cubicBezTo>
                  <a:cubicBezTo>
                    <a:pt x="10" y="5"/>
                    <a:pt x="12" y="4"/>
                    <a:pt x="15" y="2"/>
                  </a:cubicBezTo>
                  <a:cubicBezTo>
                    <a:pt x="19" y="1"/>
                    <a:pt x="22" y="0"/>
                    <a:pt x="25" y="0"/>
                  </a:cubicBezTo>
                  <a:cubicBezTo>
                    <a:pt x="28" y="0"/>
                    <a:pt x="31" y="1"/>
                    <a:pt x="33" y="1"/>
                  </a:cubicBezTo>
                  <a:cubicBezTo>
                    <a:pt x="35" y="2"/>
                    <a:pt x="37" y="3"/>
                    <a:pt x="39" y="4"/>
                  </a:cubicBezTo>
                  <a:cubicBezTo>
                    <a:pt x="40" y="1"/>
                    <a:pt x="40" y="1"/>
                    <a:pt x="40" y="1"/>
                  </a:cubicBezTo>
                  <a:cubicBezTo>
                    <a:pt x="43" y="1"/>
                    <a:pt x="43" y="1"/>
                    <a:pt x="43" y="1"/>
                  </a:cubicBezTo>
                  <a:cubicBezTo>
                    <a:pt x="43" y="19"/>
                    <a:pt x="43" y="19"/>
                    <a:pt x="43" y="19"/>
                  </a:cubicBezTo>
                  <a:cubicBezTo>
                    <a:pt x="40" y="19"/>
                    <a:pt x="40" y="19"/>
                    <a:pt x="40" y="19"/>
                  </a:cubicBezTo>
                  <a:cubicBezTo>
                    <a:pt x="40" y="17"/>
                    <a:pt x="39" y="15"/>
                    <a:pt x="38" y="13"/>
                  </a:cubicBezTo>
                  <a:cubicBezTo>
                    <a:pt x="38" y="12"/>
                    <a:pt x="37" y="10"/>
                    <a:pt x="36" y="8"/>
                  </a:cubicBezTo>
                  <a:cubicBezTo>
                    <a:pt x="34" y="7"/>
                    <a:pt x="33" y="6"/>
                    <a:pt x="31" y="5"/>
                  </a:cubicBezTo>
                  <a:cubicBezTo>
                    <a:pt x="30" y="4"/>
                    <a:pt x="28" y="3"/>
                    <a:pt x="25" y="3"/>
                  </a:cubicBezTo>
                  <a:cubicBezTo>
                    <a:pt x="23" y="3"/>
                    <a:pt x="20" y="4"/>
                    <a:pt x="18" y="5"/>
                  </a:cubicBezTo>
                  <a:cubicBezTo>
                    <a:pt x="16" y="6"/>
                    <a:pt x="15" y="7"/>
                    <a:pt x="13" y="10"/>
                  </a:cubicBezTo>
                  <a:cubicBezTo>
                    <a:pt x="12" y="12"/>
                    <a:pt x="11" y="14"/>
                    <a:pt x="10" y="17"/>
                  </a:cubicBezTo>
                  <a:cubicBezTo>
                    <a:pt x="9" y="20"/>
                    <a:pt x="9" y="23"/>
                    <a:pt x="9" y="27"/>
                  </a:cubicBezTo>
                  <a:cubicBezTo>
                    <a:pt x="9" y="30"/>
                    <a:pt x="9" y="33"/>
                    <a:pt x="10" y="36"/>
                  </a:cubicBezTo>
                  <a:cubicBezTo>
                    <a:pt x="11" y="39"/>
                    <a:pt x="12" y="41"/>
                    <a:pt x="13" y="44"/>
                  </a:cubicBezTo>
                  <a:cubicBezTo>
                    <a:pt x="15" y="46"/>
                    <a:pt x="17" y="47"/>
                    <a:pt x="19" y="49"/>
                  </a:cubicBezTo>
                  <a:cubicBezTo>
                    <a:pt x="21" y="50"/>
                    <a:pt x="24" y="50"/>
                    <a:pt x="26" y="50"/>
                  </a:cubicBezTo>
                  <a:cubicBezTo>
                    <a:pt x="28" y="50"/>
                    <a:pt x="30" y="50"/>
                    <a:pt x="32" y="49"/>
                  </a:cubicBezTo>
                  <a:cubicBezTo>
                    <a:pt x="34" y="49"/>
                    <a:pt x="35" y="48"/>
                    <a:pt x="36" y="47"/>
                  </a:cubicBezTo>
                  <a:cubicBezTo>
                    <a:pt x="36" y="46"/>
                    <a:pt x="36" y="45"/>
                    <a:pt x="36" y="44"/>
                  </a:cubicBezTo>
                  <a:cubicBezTo>
                    <a:pt x="36" y="42"/>
                    <a:pt x="36" y="41"/>
                    <a:pt x="36" y="40"/>
                  </a:cubicBezTo>
                  <a:cubicBezTo>
                    <a:pt x="36" y="38"/>
                    <a:pt x="36" y="38"/>
                    <a:pt x="36" y="38"/>
                  </a:cubicBezTo>
                  <a:cubicBezTo>
                    <a:pt x="36" y="37"/>
                    <a:pt x="36" y="36"/>
                    <a:pt x="36" y="35"/>
                  </a:cubicBezTo>
                  <a:cubicBezTo>
                    <a:pt x="35" y="34"/>
                    <a:pt x="35" y="34"/>
                    <a:pt x="34" y="33"/>
                  </a:cubicBezTo>
                  <a:cubicBezTo>
                    <a:pt x="33" y="33"/>
                    <a:pt x="32" y="33"/>
                    <a:pt x="31" y="32"/>
                  </a:cubicBezTo>
                  <a:cubicBezTo>
                    <a:pt x="29" y="32"/>
                    <a:pt x="28" y="32"/>
                    <a:pt x="28" y="32"/>
                  </a:cubicBezTo>
                  <a:cubicBezTo>
                    <a:pt x="28" y="29"/>
                    <a:pt x="28" y="29"/>
                    <a:pt x="28" y="29"/>
                  </a:cubicBezTo>
                  <a:cubicBezTo>
                    <a:pt x="50" y="29"/>
                    <a:pt x="50" y="29"/>
                    <a:pt x="50" y="29"/>
                  </a:cubicBezTo>
                  <a:lnTo>
                    <a:pt x="50" y="3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7" name="Freeform 34"/>
            <p:cNvSpPr>
              <a:spLocks/>
            </p:cNvSpPr>
            <p:nvPr userDrawn="1"/>
          </p:nvSpPr>
          <p:spPr bwMode="auto">
            <a:xfrm>
              <a:off x="3040014" y="1452985"/>
              <a:ext cx="195263" cy="200025"/>
            </a:xfrm>
            <a:custGeom>
              <a:avLst/>
              <a:gdLst>
                <a:gd name="T0" fmla="*/ 52 w 52"/>
                <a:gd name="T1" fmla="*/ 3 h 53"/>
                <a:gd name="T2" fmla="*/ 49 w 52"/>
                <a:gd name="T3" fmla="*/ 3 h 53"/>
                <a:gd name="T4" fmla="*/ 46 w 52"/>
                <a:gd name="T5" fmla="*/ 5 h 53"/>
                <a:gd name="T6" fmla="*/ 44 w 52"/>
                <a:gd name="T7" fmla="*/ 8 h 53"/>
                <a:gd name="T8" fmla="*/ 44 w 52"/>
                <a:gd name="T9" fmla="*/ 14 h 53"/>
                <a:gd name="T10" fmla="*/ 44 w 52"/>
                <a:gd name="T11" fmla="*/ 36 h 53"/>
                <a:gd name="T12" fmla="*/ 42 w 52"/>
                <a:gd name="T13" fmla="*/ 44 h 53"/>
                <a:gd name="T14" fmla="*/ 37 w 52"/>
                <a:gd name="T15" fmla="*/ 49 h 53"/>
                <a:gd name="T16" fmla="*/ 31 w 52"/>
                <a:gd name="T17" fmla="*/ 52 h 53"/>
                <a:gd name="T18" fmla="*/ 25 w 52"/>
                <a:gd name="T19" fmla="*/ 53 h 53"/>
                <a:gd name="T20" fmla="*/ 17 w 52"/>
                <a:gd name="T21" fmla="*/ 51 h 53"/>
                <a:gd name="T22" fmla="*/ 11 w 52"/>
                <a:gd name="T23" fmla="*/ 48 h 53"/>
                <a:gd name="T24" fmla="*/ 8 w 52"/>
                <a:gd name="T25" fmla="*/ 43 h 53"/>
                <a:gd name="T26" fmla="*/ 6 w 52"/>
                <a:gd name="T27" fmla="*/ 38 h 53"/>
                <a:gd name="T28" fmla="*/ 6 w 52"/>
                <a:gd name="T29" fmla="*/ 8 h 53"/>
                <a:gd name="T30" fmla="*/ 6 w 52"/>
                <a:gd name="T31" fmla="*/ 6 h 53"/>
                <a:gd name="T32" fmla="*/ 4 w 52"/>
                <a:gd name="T33" fmla="*/ 4 h 53"/>
                <a:gd name="T34" fmla="*/ 2 w 52"/>
                <a:gd name="T35" fmla="*/ 3 h 53"/>
                <a:gd name="T36" fmla="*/ 0 w 52"/>
                <a:gd name="T37" fmla="*/ 3 h 53"/>
                <a:gd name="T38" fmla="*/ 0 w 52"/>
                <a:gd name="T39" fmla="*/ 0 h 53"/>
                <a:gd name="T40" fmla="*/ 21 w 52"/>
                <a:gd name="T41" fmla="*/ 0 h 53"/>
                <a:gd name="T42" fmla="*/ 21 w 52"/>
                <a:gd name="T43" fmla="*/ 3 h 53"/>
                <a:gd name="T44" fmla="*/ 18 w 52"/>
                <a:gd name="T45" fmla="*/ 3 h 53"/>
                <a:gd name="T46" fmla="*/ 16 w 52"/>
                <a:gd name="T47" fmla="*/ 4 h 53"/>
                <a:gd name="T48" fmla="*/ 14 w 52"/>
                <a:gd name="T49" fmla="*/ 5 h 53"/>
                <a:gd name="T50" fmla="*/ 14 w 52"/>
                <a:gd name="T51" fmla="*/ 8 h 53"/>
                <a:gd name="T52" fmla="*/ 14 w 52"/>
                <a:gd name="T53" fmla="*/ 36 h 53"/>
                <a:gd name="T54" fmla="*/ 15 w 52"/>
                <a:gd name="T55" fmla="*/ 40 h 53"/>
                <a:gd name="T56" fmla="*/ 16 w 52"/>
                <a:gd name="T57" fmla="*/ 44 h 53"/>
                <a:gd name="T58" fmla="*/ 20 w 52"/>
                <a:gd name="T59" fmla="*/ 47 h 53"/>
                <a:gd name="T60" fmla="*/ 27 w 52"/>
                <a:gd name="T61" fmla="*/ 49 h 53"/>
                <a:gd name="T62" fmla="*/ 33 w 52"/>
                <a:gd name="T63" fmla="*/ 47 h 53"/>
                <a:gd name="T64" fmla="*/ 38 w 52"/>
                <a:gd name="T65" fmla="*/ 44 h 53"/>
                <a:gd name="T66" fmla="*/ 40 w 52"/>
                <a:gd name="T67" fmla="*/ 40 h 53"/>
                <a:gd name="T68" fmla="*/ 40 w 52"/>
                <a:gd name="T69" fmla="*/ 36 h 53"/>
                <a:gd name="T70" fmla="*/ 40 w 52"/>
                <a:gd name="T71" fmla="*/ 15 h 53"/>
                <a:gd name="T72" fmla="*/ 40 w 52"/>
                <a:gd name="T73" fmla="*/ 8 h 53"/>
                <a:gd name="T74" fmla="*/ 38 w 52"/>
                <a:gd name="T75" fmla="*/ 5 h 53"/>
                <a:gd name="T76" fmla="*/ 35 w 52"/>
                <a:gd name="T77" fmla="*/ 4 h 53"/>
                <a:gd name="T78" fmla="*/ 31 w 52"/>
                <a:gd name="T79" fmla="*/ 3 h 53"/>
                <a:gd name="T80" fmla="*/ 31 w 52"/>
                <a:gd name="T81" fmla="*/ 0 h 53"/>
                <a:gd name="T82" fmla="*/ 52 w 52"/>
                <a:gd name="T83" fmla="*/ 0 h 53"/>
                <a:gd name="T84" fmla="*/ 52 w 52"/>
                <a:gd name="T85"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 h="53">
                  <a:moveTo>
                    <a:pt x="52" y="3"/>
                  </a:moveTo>
                  <a:cubicBezTo>
                    <a:pt x="51" y="3"/>
                    <a:pt x="50" y="3"/>
                    <a:pt x="49" y="3"/>
                  </a:cubicBezTo>
                  <a:cubicBezTo>
                    <a:pt x="48" y="4"/>
                    <a:pt x="47" y="4"/>
                    <a:pt x="46" y="5"/>
                  </a:cubicBezTo>
                  <a:cubicBezTo>
                    <a:pt x="45" y="5"/>
                    <a:pt x="45" y="6"/>
                    <a:pt x="44" y="8"/>
                  </a:cubicBezTo>
                  <a:cubicBezTo>
                    <a:pt x="44" y="10"/>
                    <a:pt x="44" y="12"/>
                    <a:pt x="44" y="14"/>
                  </a:cubicBezTo>
                  <a:cubicBezTo>
                    <a:pt x="44" y="36"/>
                    <a:pt x="44" y="36"/>
                    <a:pt x="44" y="36"/>
                  </a:cubicBezTo>
                  <a:cubicBezTo>
                    <a:pt x="44" y="39"/>
                    <a:pt x="43" y="42"/>
                    <a:pt x="42" y="44"/>
                  </a:cubicBezTo>
                  <a:cubicBezTo>
                    <a:pt x="41" y="46"/>
                    <a:pt x="39" y="48"/>
                    <a:pt x="37" y="49"/>
                  </a:cubicBezTo>
                  <a:cubicBezTo>
                    <a:pt x="36" y="50"/>
                    <a:pt x="34" y="51"/>
                    <a:pt x="31" y="52"/>
                  </a:cubicBezTo>
                  <a:cubicBezTo>
                    <a:pt x="29" y="52"/>
                    <a:pt x="27" y="53"/>
                    <a:pt x="25" y="53"/>
                  </a:cubicBezTo>
                  <a:cubicBezTo>
                    <a:pt x="22" y="53"/>
                    <a:pt x="20" y="52"/>
                    <a:pt x="17" y="51"/>
                  </a:cubicBezTo>
                  <a:cubicBezTo>
                    <a:pt x="15" y="51"/>
                    <a:pt x="13" y="49"/>
                    <a:pt x="11" y="48"/>
                  </a:cubicBezTo>
                  <a:cubicBezTo>
                    <a:pt x="10" y="47"/>
                    <a:pt x="8" y="45"/>
                    <a:pt x="8" y="43"/>
                  </a:cubicBezTo>
                  <a:cubicBezTo>
                    <a:pt x="7" y="42"/>
                    <a:pt x="6" y="40"/>
                    <a:pt x="6" y="38"/>
                  </a:cubicBezTo>
                  <a:cubicBezTo>
                    <a:pt x="6" y="8"/>
                    <a:pt x="6" y="8"/>
                    <a:pt x="6" y="8"/>
                  </a:cubicBezTo>
                  <a:cubicBezTo>
                    <a:pt x="6" y="7"/>
                    <a:pt x="6" y="6"/>
                    <a:pt x="6" y="6"/>
                  </a:cubicBezTo>
                  <a:cubicBezTo>
                    <a:pt x="6" y="5"/>
                    <a:pt x="5" y="5"/>
                    <a:pt x="4" y="4"/>
                  </a:cubicBezTo>
                  <a:cubicBezTo>
                    <a:pt x="4" y="4"/>
                    <a:pt x="3" y="4"/>
                    <a:pt x="2" y="3"/>
                  </a:cubicBezTo>
                  <a:cubicBezTo>
                    <a:pt x="1" y="3"/>
                    <a:pt x="0" y="3"/>
                    <a:pt x="0" y="3"/>
                  </a:cubicBezTo>
                  <a:cubicBezTo>
                    <a:pt x="0" y="0"/>
                    <a:pt x="0" y="0"/>
                    <a:pt x="0" y="0"/>
                  </a:cubicBezTo>
                  <a:cubicBezTo>
                    <a:pt x="21" y="0"/>
                    <a:pt x="21" y="0"/>
                    <a:pt x="21" y="0"/>
                  </a:cubicBezTo>
                  <a:cubicBezTo>
                    <a:pt x="21" y="3"/>
                    <a:pt x="21" y="3"/>
                    <a:pt x="21" y="3"/>
                  </a:cubicBezTo>
                  <a:cubicBezTo>
                    <a:pt x="20" y="3"/>
                    <a:pt x="19" y="3"/>
                    <a:pt x="18" y="3"/>
                  </a:cubicBezTo>
                  <a:cubicBezTo>
                    <a:pt x="17" y="4"/>
                    <a:pt x="17" y="4"/>
                    <a:pt x="16" y="4"/>
                  </a:cubicBezTo>
                  <a:cubicBezTo>
                    <a:pt x="15" y="4"/>
                    <a:pt x="15" y="5"/>
                    <a:pt x="14" y="5"/>
                  </a:cubicBezTo>
                  <a:cubicBezTo>
                    <a:pt x="14" y="6"/>
                    <a:pt x="14" y="7"/>
                    <a:pt x="14" y="8"/>
                  </a:cubicBezTo>
                  <a:cubicBezTo>
                    <a:pt x="14" y="36"/>
                    <a:pt x="14" y="36"/>
                    <a:pt x="14" y="36"/>
                  </a:cubicBezTo>
                  <a:cubicBezTo>
                    <a:pt x="14" y="37"/>
                    <a:pt x="14" y="38"/>
                    <a:pt x="15" y="40"/>
                  </a:cubicBezTo>
                  <a:cubicBezTo>
                    <a:pt x="15" y="41"/>
                    <a:pt x="15" y="43"/>
                    <a:pt x="16" y="44"/>
                  </a:cubicBezTo>
                  <a:cubicBezTo>
                    <a:pt x="17" y="45"/>
                    <a:pt x="19" y="46"/>
                    <a:pt x="20" y="47"/>
                  </a:cubicBezTo>
                  <a:cubicBezTo>
                    <a:pt x="22" y="48"/>
                    <a:pt x="24" y="49"/>
                    <a:pt x="27" y="49"/>
                  </a:cubicBezTo>
                  <a:cubicBezTo>
                    <a:pt x="29" y="49"/>
                    <a:pt x="32" y="48"/>
                    <a:pt x="33" y="47"/>
                  </a:cubicBezTo>
                  <a:cubicBezTo>
                    <a:pt x="35" y="46"/>
                    <a:pt x="37" y="45"/>
                    <a:pt x="38" y="44"/>
                  </a:cubicBezTo>
                  <a:cubicBezTo>
                    <a:pt x="39" y="43"/>
                    <a:pt x="39" y="41"/>
                    <a:pt x="40" y="40"/>
                  </a:cubicBezTo>
                  <a:cubicBezTo>
                    <a:pt x="40" y="39"/>
                    <a:pt x="40" y="37"/>
                    <a:pt x="40" y="36"/>
                  </a:cubicBezTo>
                  <a:cubicBezTo>
                    <a:pt x="40" y="15"/>
                    <a:pt x="40" y="15"/>
                    <a:pt x="40" y="15"/>
                  </a:cubicBezTo>
                  <a:cubicBezTo>
                    <a:pt x="40" y="12"/>
                    <a:pt x="40" y="10"/>
                    <a:pt x="40" y="8"/>
                  </a:cubicBezTo>
                  <a:cubicBezTo>
                    <a:pt x="39" y="7"/>
                    <a:pt x="39" y="6"/>
                    <a:pt x="38" y="5"/>
                  </a:cubicBezTo>
                  <a:cubicBezTo>
                    <a:pt x="37" y="4"/>
                    <a:pt x="36" y="4"/>
                    <a:pt x="35" y="4"/>
                  </a:cubicBezTo>
                  <a:cubicBezTo>
                    <a:pt x="33" y="3"/>
                    <a:pt x="32" y="3"/>
                    <a:pt x="31" y="3"/>
                  </a:cubicBezTo>
                  <a:cubicBezTo>
                    <a:pt x="31" y="0"/>
                    <a:pt x="31" y="0"/>
                    <a:pt x="31" y="0"/>
                  </a:cubicBezTo>
                  <a:cubicBezTo>
                    <a:pt x="52" y="0"/>
                    <a:pt x="52" y="0"/>
                    <a:pt x="52" y="0"/>
                  </a:cubicBezTo>
                  <a:lnTo>
                    <a:pt x="52" y="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8" name="Freeform 35"/>
            <p:cNvSpPr>
              <a:spLocks/>
            </p:cNvSpPr>
            <p:nvPr userDrawn="1"/>
          </p:nvSpPr>
          <p:spPr bwMode="auto">
            <a:xfrm>
              <a:off x="3243214" y="1452985"/>
              <a:ext cx="206375" cy="196850"/>
            </a:xfrm>
            <a:custGeom>
              <a:avLst/>
              <a:gdLst>
                <a:gd name="T0" fmla="*/ 55 w 55"/>
                <a:gd name="T1" fmla="*/ 3 h 52"/>
                <a:gd name="T2" fmla="*/ 52 w 55"/>
                <a:gd name="T3" fmla="*/ 4 h 52"/>
                <a:gd name="T4" fmla="*/ 49 w 55"/>
                <a:gd name="T5" fmla="*/ 5 h 52"/>
                <a:gd name="T6" fmla="*/ 48 w 55"/>
                <a:gd name="T7" fmla="*/ 8 h 52"/>
                <a:gd name="T8" fmla="*/ 47 w 55"/>
                <a:gd name="T9" fmla="*/ 15 h 52"/>
                <a:gd name="T10" fmla="*/ 47 w 55"/>
                <a:gd name="T11" fmla="*/ 52 h 52"/>
                <a:gd name="T12" fmla="*/ 44 w 55"/>
                <a:gd name="T13" fmla="*/ 52 h 52"/>
                <a:gd name="T14" fmla="*/ 13 w 55"/>
                <a:gd name="T15" fmla="*/ 10 h 52"/>
                <a:gd name="T16" fmla="*/ 13 w 55"/>
                <a:gd name="T17" fmla="*/ 37 h 52"/>
                <a:gd name="T18" fmla="*/ 14 w 55"/>
                <a:gd name="T19" fmla="*/ 43 h 52"/>
                <a:gd name="T20" fmla="*/ 15 w 55"/>
                <a:gd name="T21" fmla="*/ 47 h 52"/>
                <a:gd name="T22" fmla="*/ 19 w 55"/>
                <a:gd name="T23" fmla="*/ 48 h 52"/>
                <a:gd name="T24" fmla="*/ 22 w 55"/>
                <a:gd name="T25" fmla="*/ 49 h 52"/>
                <a:gd name="T26" fmla="*/ 22 w 55"/>
                <a:gd name="T27" fmla="*/ 51 h 52"/>
                <a:gd name="T28" fmla="*/ 1 w 55"/>
                <a:gd name="T29" fmla="*/ 51 h 52"/>
                <a:gd name="T30" fmla="*/ 1 w 55"/>
                <a:gd name="T31" fmla="*/ 49 h 52"/>
                <a:gd name="T32" fmla="*/ 5 w 55"/>
                <a:gd name="T33" fmla="*/ 48 h 52"/>
                <a:gd name="T34" fmla="*/ 7 w 55"/>
                <a:gd name="T35" fmla="*/ 47 h 52"/>
                <a:gd name="T36" fmla="*/ 9 w 55"/>
                <a:gd name="T37" fmla="*/ 44 h 52"/>
                <a:gd name="T38" fmla="*/ 10 w 55"/>
                <a:gd name="T39" fmla="*/ 37 h 52"/>
                <a:gd name="T40" fmla="*/ 10 w 55"/>
                <a:gd name="T41" fmla="*/ 12 h 52"/>
                <a:gd name="T42" fmla="*/ 9 w 55"/>
                <a:gd name="T43" fmla="*/ 9 h 52"/>
                <a:gd name="T44" fmla="*/ 8 w 55"/>
                <a:gd name="T45" fmla="*/ 6 h 52"/>
                <a:gd name="T46" fmla="*/ 4 w 55"/>
                <a:gd name="T47" fmla="*/ 4 h 52"/>
                <a:gd name="T48" fmla="*/ 0 w 55"/>
                <a:gd name="T49" fmla="*/ 3 h 52"/>
                <a:gd name="T50" fmla="*/ 0 w 55"/>
                <a:gd name="T51" fmla="*/ 0 h 52"/>
                <a:gd name="T52" fmla="*/ 15 w 55"/>
                <a:gd name="T53" fmla="*/ 0 h 52"/>
                <a:gd name="T54" fmla="*/ 44 w 55"/>
                <a:gd name="T55" fmla="*/ 39 h 52"/>
                <a:gd name="T56" fmla="*/ 44 w 55"/>
                <a:gd name="T57" fmla="*/ 15 h 52"/>
                <a:gd name="T58" fmla="*/ 43 w 55"/>
                <a:gd name="T59" fmla="*/ 8 h 52"/>
                <a:gd name="T60" fmla="*/ 41 w 55"/>
                <a:gd name="T61" fmla="*/ 5 h 52"/>
                <a:gd name="T62" fmla="*/ 38 w 55"/>
                <a:gd name="T63" fmla="*/ 4 h 52"/>
                <a:gd name="T64" fmla="*/ 35 w 55"/>
                <a:gd name="T65" fmla="*/ 3 h 52"/>
                <a:gd name="T66" fmla="*/ 35 w 55"/>
                <a:gd name="T67" fmla="*/ 0 h 52"/>
                <a:gd name="T68" fmla="*/ 55 w 55"/>
                <a:gd name="T69" fmla="*/ 0 h 52"/>
                <a:gd name="T70" fmla="*/ 55 w 55"/>
                <a:gd name="T71"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 h="52">
                  <a:moveTo>
                    <a:pt x="55" y="3"/>
                  </a:moveTo>
                  <a:cubicBezTo>
                    <a:pt x="55" y="3"/>
                    <a:pt x="54" y="3"/>
                    <a:pt x="52" y="4"/>
                  </a:cubicBezTo>
                  <a:cubicBezTo>
                    <a:pt x="51" y="4"/>
                    <a:pt x="50" y="4"/>
                    <a:pt x="49" y="5"/>
                  </a:cubicBezTo>
                  <a:cubicBezTo>
                    <a:pt x="48" y="5"/>
                    <a:pt x="48" y="6"/>
                    <a:pt x="48" y="8"/>
                  </a:cubicBezTo>
                  <a:cubicBezTo>
                    <a:pt x="47" y="10"/>
                    <a:pt x="47" y="12"/>
                    <a:pt x="47" y="15"/>
                  </a:cubicBezTo>
                  <a:cubicBezTo>
                    <a:pt x="47" y="52"/>
                    <a:pt x="47" y="52"/>
                    <a:pt x="47" y="52"/>
                  </a:cubicBezTo>
                  <a:cubicBezTo>
                    <a:pt x="44" y="52"/>
                    <a:pt x="44" y="52"/>
                    <a:pt x="44" y="52"/>
                  </a:cubicBezTo>
                  <a:cubicBezTo>
                    <a:pt x="13" y="10"/>
                    <a:pt x="13" y="10"/>
                    <a:pt x="13" y="10"/>
                  </a:cubicBezTo>
                  <a:cubicBezTo>
                    <a:pt x="13" y="37"/>
                    <a:pt x="13" y="37"/>
                    <a:pt x="13" y="37"/>
                  </a:cubicBezTo>
                  <a:cubicBezTo>
                    <a:pt x="13" y="39"/>
                    <a:pt x="13" y="42"/>
                    <a:pt x="14" y="43"/>
                  </a:cubicBezTo>
                  <a:cubicBezTo>
                    <a:pt x="14" y="45"/>
                    <a:pt x="15" y="46"/>
                    <a:pt x="15" y="47"/>
                  </a:cubicBezTo>
                  <a:cubicBezTo>
                    <a:pt x="16" y="47"/>
                    <a:pt x="17" y="48"/>
                    <a:pt x="19" y="48"/>
                  </a:cubicBezTo>
                  <a:cubicBezTo>
                    <a:pt x="20" y="49"/>
                    <a:pt x="22" y="49"/>
                    <a:pt x="22" y="49"/>
                  </a:cubicBezTo>
                  <a:cubicBezTo>
                    <a:pt x="22" y="51"/>
                    <a:pt x="22" y="51"/>
                    <a:pt x="22" y="51"/>
                  </a:cubicBezTo>
                  <a:cubicBezTo>
                    <a:pt x="1" y="51"/>
                    <a:pt x="1" y="51"/>
                    <a:pt x="1" y="51"/>
                  </a:cubicBezTo>
                  <a:cubicBezTo>
                    <a:pt x="1" y="49"/>
                    <a:pt x="1" y="49"/>
                    <a:pt x="1" y="49"/>
                  </a:cubicBezTo>
                  <a:cubicBezTo>
                    <a:pt x="2" y="49"/>
                    <a:pt x="3" y="49"/>
                    <a:pt x="5" y="48"/>
                  </a:cubicBezTo>
                  <a:cubicBezTo>
                    <a:pt x="6" y="48"/>
                    <a:pt x="7" y="47"/>
                    <a:pt x="7" y="47"/>
                  </a:cubicBezTo>
                  <a:cubicBezTo>
                    <a:pt x="8" y="46"/>
                    <a:pt x="9" y="45"/>
                    <a:pt x="9" y="44"/>
                  </a:cubicBezTo>
                  <a:cubicBezTo>
                    <a:pt x="9" y="43"/>
                    <a:pt x="10" y="40"/>
                    <a:pt x="10" y="37"/>
                  </a:cubicBezTo>
                  <a:cubicBezTo>
                    <a:pt x="10" y="12"/>
                    <a:pt x="10" y="12"/>
                    <a:pt x="10" y="12"/>
                  </a:cubicBezTo>
                  <a:cubicBezTo>
                    <a:pt x="10" y="11"/>
                    <a:pt x="9" y="10"/>
                    <a:pt x="9" y="9"/>
                  </a:cubicBezTo>
                  <a:cubicBezTo>
                    <a:pt x="9" y="7"/>
                    <a:pt x="8" y="7"/>
                    <a:pt x="8" y="6"/>
                  </a:cubicBezTo>
                  <a:cubicBezTo>
                    <a:pt x="7" y="5"/>
                    <a:pt x="6" y="5"/>
                    <a:pt x="4" y="4"/>
                  </a:cubicBezTo>
                  <a:cubicBezTo>
                    <a:pt x="3" y="3"/>
                    <a:pt x="1" y="3"/>
                    <a:pt x="0" y="3"/>
                  </a:cubicBezTo>
                  <a:cubicBezTo>
                    <a:pt x="0" y="0"/>
                    <a:pt x="0" y="0"/>
                    <a:pt x="0" y="0"/>
                  </a:cubicBezTo>
                  <a:cubicBezTo>
                    <a:pt x="15" y="0"/>
                    <a:pt x="15" y="0"/>
                    <a:pt x="15" y="0"/>
                  </a:cubicBezTo>
                  <a:cubicBezTo>
                    <a:pt x="44" y="39"/>
                    <a:pt x="44" y="39"/>
                    <a:pt x="44" y="39"/>
                  </a:cubicBezTo>
                  <a:cubicBezTo>
                    <a:pt x="44" y="15"/>
                    <a:pt x="44" y="15"/>
                    <a:pt x="44" y="15"/>
                  </a:cubicBezTo>
                  <a:cubicBezTo>
                    <a:pt x="44" y="12"/>
                    <a:pt x="43" y="10"/>
                    <a:pt x="43" y="8"/>
                  </a:cubicBezTo>
                  <a:cubicBezTo>
                    <a:pt x="43" y="7"/>
                    <a:pt x="42" y="6"/>
                    <a:pt x="41" y="5"/>
                  </a:cubicBezTo>
                  <a:cubicBezTo>
                    <a:pt x="41" y="5"/>
                    <a:pt x="40" y="4"/>
                    <a:pt x="38" y="4"/>
                  </a:cubicBezTo>
                  <a:cubicBezTo>
                    <a:pt x="37" y="3"/>
                    <a:pt x="36" y="3"/>
                    <a:pt x="35" y="3"/>
                  </a:cubicBezTo>
                  <a:cubicBezTo>
                    <a:pt x="35" y="0"/>
                    <a:pt x="35" y="0"/>
                    <a:pt x="35" y="0"/>
                  </a:cubicBezTo>
                  <a:cubicBezTo>
                    <a:pt x="55" y="0"/>
                    <a:pt x="55" y="0"/>
                    <a:pt x="55" y="0"/>
                  </a:cubicBezTo>
                  <a:lnTo>
                    <a:pt x="55" y="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36"/>
            <p:cNvSpPr>
              <a:spLocks/>
            </p:cNvSpPr>
            <p:nvPr userDrawn="1"/>
          </p:nvSpPr>
          <p:spPr bwMode="auto">
            <a:xfrm>
              <a:off x="3457526" y="1452985"/>
              <a:ext cx="85725" cy="192088"/>
            </a:xfrm>
            <a:custGeom>
              <a:avLst/>
              <a:gdLst>
                <a:gd name="T0" fmla="*/ 23 w 23"/>
                <a:gd name="T1" fmla="*/ 51 h 51"/>
                <a:gd name="T2" fmla="*/ 0 w 23"/>
                <a:gd name="T3" fmla="*/ 51 h 51"/>
                <a:gd name="T4" fmla="*/ 0 w 23"/>
                <a:gd name="T5" fmla="*/ 49 h 51"/>
                <a:gd name="T6" fmla="*/ 3 w 23"/>
                <a:gd name="T7" fmla="*/ 49 h 51"/>
                <a:gd name="T8" fmla="*/ 6 w 23"/>
                <a:gd name="T9" fmla="*/ 48 h 51"/>
                <a:gd name="T10" fmla="*/ 8 w 23"/>
                <a:gd name="T11" fmla="*/ 47 h 51"/>
                <a:gd name="T12" fmla="*/ 8 w 23"/>
                <a:gd name="T13" fmla="*/ 45 h 51"/>
                <a:gd name="T14" fmla="*/ 8 w 23"/>
                <a:gd name="T15" fmla="*/ 8 h 51"/>
                <a:gd name="T16" fmla="*/ 8 w 23"/>
                <a:gd name="T17" fmla="*/ 6 h 51"/>
                <a:gd name="T18" fmla="*/ 6 w 23"/>
                <a:gd name="T19" fmla="*/ 4 h 51"/>
                <a:gd name="T20" fmla="*/ 3 w 23"/>
                <a:gd name="T21" fmla="*/ 3 h 51"/>
                <a:gd name="T22" fmla="*/ 0 w 23"/>
                <a:gd name="T23" fmla="*/ 3 h 51"/>
                <a:gd name="T24" fmla="*/ 0 w 23"/>
                <a:gd name="T25" fmla="*/ 0 h 51"/>
                <a:gd name="T26" fmla="*/ 23 w 23"/>
                <a:gd name="T27" fmla="*/ 0 h 51"/>
                <a:gd name="T28" fmla="*/ 23 w 23"/>
                <a:gd name="T29" fmla="*/ 3 h 51"/>
                <a:gd name="T30" fmla="*/ 21 w 23"/>
                <a:gd name="T31" fmla="*/ 3 h 51"/>
                <a:gd name="T32" fmla="*/ 18 w 23"/>
                <a:gd name="T33" fmla="*/ 4 h 51"/>
                <a:gd name="T34" fmla="*/ 16 w 23"/>
                <a:gd name="T35" fmla="*/ 5 h 51"/>
                <a:gd name="T36" fmla="*/ 16 w 23"/>
                <a:gd name="T37" fmla="*/ 7 h 51"/>
                <a:gd name="T38" fmla="*/ 16 w 23"/>
                <a:gd name="T39" fmla="*/ 44 h 51"/>
                <a:gd name="T40" fmla="*/ 16 w 23"/>
                <a:gd name="T41" fmla="*/ 46 h 51"/>
                <a:gd name="T42" fmla="*/ 18 w 23"/>
                <a:gd name="T43" fmla="*/ 48 h 51"/>
                <a:gd name="T44" fmla="*/ 20 w 23"/>
                <a:gd name="T45" fmla="*/ 48 h 51"/>
                <a:gd name="T46" fmla="*/ 23 w 23"/>
                <a:gd name="T47" fmla="*/ 49 h 51"/>
                <a:gd name="T48" fmla="*/ 23 w 23"/>
                <a:gd name="T4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51">
                  <a:moveTo>
                    <a:pt x="23" y="51"/>
                  </a:moveTo>
                  <a:cubicBezTo>
                    <a:pt x="0" y="51"/>
                    <a:pt x="0" y="51"/>
                    <a:pt x="0" y="51"/>
                  </a:cubicBezTo>
                  <a:cubicBezTo>
                    <a:pt x="0" y="49"/>
                    <a:pt x="0" y="49"/>
                    <a:pt x="0" y="49"/>
                  </a:cubicBezTo>
                  <a:cubicBezTo>
                    <a:pt x="1" y="49"/>
                    <a:pt x="2" y="49"/>
                    <a:pt x="3" y="49"/>
                  </a:cubicBezTo>
                  <a:cubicBezTo>
                    <a:pt x="4" y="49"/>
                    <a:pt x="5" y="48"/>
                    <a:pt x="6" y="48"/>
                  </a:cubicBezTo>
                  <a:cubicBezTo>
                    <a:pt x="7" y="48"/>
                    <a:pt x="7" y="47"/>
                    <a:pt x="8" y="47"/>
                  </a:cubicBezTo>
                  <a:cubicBezTo>
                    <a:pt x="8" y="46"/>
                    <a:pt x="8" y="46"/>
                    <a:pt x="8" y="45"/>
                  </a:cubicBezTo>
                  <a:cubicBezTo>
                    <a:pt x="8" y="8"/>
                    <a:pt x="8" y="8"/>
                    <a:pt x="8" y="8"/>
                  </a:cubicBezTo>
                  <a:cubicBezTo>
                    <a:pt x="8" y="7"/>
                    <a:pt x="8" y="6"/>
                    <a:pt x="8" y="6"/>
                  </a:cubicBezTo>
                  <a:cubicBezTo>
                    <a:pt x="7" y="5"/>
                    <a:pt x="7" y="5"/>
                    <a:pt x="6" y="4"/>
                  </a:cubicBezTo>
                  <a:cubicBezTo>
                    <a:pt x="5" y="4"/>
                    <a:pt x="4" y="4"/>
                    <a:pt x="3" y="3"/>
                  </a:cubicBezTo>
                  <a:cubicBezTo>
                    <a:pt x="2" y="3"/>
                    <a:pt x="1" y="3"/>
                    <a:pt x="0" y="3"/>
                  </a:cubicBezTo>
                  <a:cubicBezTo>
                    <a:pt x="0" y="0"/>
                    <a:pt x="0" y="0"/>
                    <a:pt x="0" y="0"/>
                  </a:cubicBezTo>
                  <a:cubicBezTo>
                    <a:pt x="23" y="0"/>
                    <a:pt x="23" y="0"/>
                    <a:pt x="23" y="0"/>
                  </a:cubicBezTo>
                  <a:cubicBezTo>
                    <a:pt x="23" y="3"/>
                    <a:pt x="23" y="3"/>
                    <a:pt x="23" y="3"/>
                  </a:cubicBezTo>
                  <a:cubicBezTo>
                    <a:pt x="23" y="3"/>
                    <a:pt x="22" y="3"/>
                    <a:pt x="21" y="3"/>
                  </a:cubicBezTo>
                  <a:cubicBezTo>
                    <a:pt x="20" y="3"/>
                    <a:pt x="19" y="4"/>
                    <a:pt x="18" y="4"/>
                  </a:cubicBezTo>
                  <a:cubicBezTo>
                    <a:pt x="17" y="4"/>
                    <a:pt x="16" y="5"/>
                    <a:pt x="16" y="5"/>
                  </a:cubicBezTo>
                  <a:cubicBezTo>
                    <a:pt x="16" y="6"/>
                    <a:pt x="16" y="7"/>
                    <a:pt x="16" y="7"/>
                  </a:cubicBezTo>
                  <a:cubicBezTo>
                    <a:pt x="16" y="44"/>
                    <a:pt x="16" y="44"/>
                    <a:pt x="16" y="44"/>
                  </a:cubicBezTo>
                  <a:cubicBezTo>
                    <a:pt x="16" y="45"/>
                    <a:pt x="16" y="46"/>
                    <a:pt x="16" y="46"/>
                  </a:cubicBezTo>
                  <a:cubicBezTo>
                    <a:pt x="17" y="47"/>
                    <a:pt x="17" y="47"/>
                    <a:pt x="18" y="48"/>
                  </a:cubicBezTo>
                  <a:cubicBezTo>
                    <a:pt x="19" y="48"/>
                    <a:pt x="19" y="48"/>
                    <a:pt x="20" y="48"/>
                  </a:cubicBezTo>
                  <a:cubicBezTo>
                    <a:pt x="22" y="49"/>
                    <a:pt x="23" y="49"/>
                    <a:pt x="23" y="49"/>
                  </a:cubicBezTo>
                  <a:lnTo>
                    <a:pt x="23"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37"/>
            <p:cNvSpPr>
              <a:spLocks/>
            </p:cNvSpPr>
            <p:nvPr userDrawn="1"/>
          </p:nvSpPr>
          <p:spPr bwMode="auto">
            <a:xfrm>
              <a:off x="3551189" y="1452985"/>
              <a:ext cx="195263" cy="196850"/>
            </a:xfrm>
            <a:custGeom>
              <a:avLst/>
              <a:gdLst>
                <a:gd name="T0" fmla="*/ 52 w 52"/>
                <a:gd name="T1" fmla="*/ 3 h 52"/>
                <a:gd name="T2" fmla="*/ 50 w 52"/>
                <a:gd name="T3" fmla="*/ 3 h 52"/>
                <a:gd name="T4" fmla="*/ 48 w 52"/>
                <a:gd name="T5" fmla="*/ 4 h 52"/>
                <a:gd name="T6" fmla="*/ 46 w 52"/>
                <a:gd name="T7" fmla="*/ 6 h 52"/>
                <a:gd name="T8" fmla="*/ 44 w 52"/>
                <a:gd name="T9" fmla="*/ 9 h 52"/>
                <a:gd name="T10" fmla="*/ 37 w 52"/>
                <a:gd name="T11" fmla="*/ 27 h 52"/>
                <a:gd name="T12" fmla="*/ 27 w 52"/>
                <a:gd name="T13" fmla="*/ 52 h 52"/>
                <a:gd name="T14" fmla="*/ 24 w 52"/>
                <a:gd name="T15" fmla="*/ 52 h 52"/>
                <a:gd name="T16" fmla="*/ 14 w 52"/>
                <a:gd name="T17" fmla="*/ 25 h 52"/>
                <a:gd name="T18" fmla="*/ 8 w 52"/>
                <a:gd name="T19" fmla="*/ 8 h 52"/>
                <a:gd name="T20" fmla="*/ 7 w 52"/>
                <a:gd name="T21" fmla="*/ 6 h 52"/>
                <a:gd name="T22" fmla="*/ 5 w 52"/>
                <a:gd name="T23" fmla="*/ 4 h 52"/>
                <a:gd name="T24" fmla="*/ 2 w 52"/>
                <a:gd name="T25" fmla="*/ 3 h 52"/>
                <a:gd name="T26" fmla="*/ 0 w 52"/>
                <a:gd name="T27" fmla="*/ 3 h 52"/>
                <a:gd name="T28" fmla="*/ 0 w 52"/>
                <a:gd name="T29" fmla="*/ 0 h 52"/>
                <a:gd name="T30" fmla="*/ 21 w 52"/>
                <a:gd name="T31" fmla="*/ 0 h 52"/>
                <a:gd name="T32" fmla="*/ 21 w 52"/>
                <a:gd name="T33" fmla="*/ 3 h 52"/>
                <a:gd name="T34" fmla="*/ 17 w 52"/>
                <a:gd name="T35" fmla="*/ 4 h 52"/>
                <a:gd name="T36" fmla="*/ 15 w 52"/>
                <a:gd name="T37" fmla="*/ 5 h 52"/>
                <a:gd name="T38" fmla="*/ 15 w 52"/>
                <a:gd name="T39" fmla="*/ 6 h 52"/>
                <a:gd name="T40" fmla="*/ 15 w 52"/>
                <a:gd name="T41" fmla="*/ 7 h 52"/>
                <a:gd name="T42" fmla="*/ 20 w 52"/>
                <a:gd name="T43" fmla="*/ 18 h 52"/>
                <a:gd name="T44" fmla="*/ 28 w 52"/>
                <a:gd name="T45" fmla="*/ 41 h 52"/>
                <a:gd name="T46" fmla="*/ 34 w 52"/>
                <a:gd name="T47" fmla="*/ 25 h 52"/>
                <a:gd name="T48" fmla="*/ 39 w 52"/>
                <a:gd name="T49" fmla="*/ 13 h 52"/>
                <a:gd name="T50" fmla="*/ 41 w 52"/>
                <a:gd name="T51" fmla="*/ 8 h 52"/>
                <a:gd name="T52" fmla="*/ 41 w 52"/>
                <a:gd name="T53" fmla="*/ 6 h 52"/>
                <a:gd name="T54" fmla="*/ 40 w 52"/>
                <a:gd name="T55" fmla="*/ 5 h 52"/>
                <a:gd name="T56" fmla="*/ 38 w 52"/>
                <a:gd name="T57" fmla="*/ 4 h 52"/>
                <a:gd name="T58" fmla="*/ 36 w 52"/>
                <a:gd name="T59" fmla="*/ 3 h 52"/>
                <a:gd name="T60" fmla="*/ 33 w 52"/>
                <a:gd name="T61" fmla="*/ 3 h 52"/>
                <a:gd name="T62" fmla="*/ 33 w 52"/>
                <a:gd name="T63" fmla="*/ 0 h 52"/>
                <a:gd name="T64" fmla="*/ 52 w 52"/>
                <a:gd name="T65" fmla="*/ 0 h 52"/>
                <a:gd name="T66" fmla="*/ 52 w 52"/>
                <a:gd name="T6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52">
                  <a:moveTo>
                    <a:pt x="52" y="3"/>
                  </a:moveTo>
                  <a:cubicBezTo>
                    <a:pt x="52" y="3"/>
                    <a:pt x="51" y="3"/>
                    <a:pt x="50" y="3"/>
                  </a:cubicBezTo>
                  <a:cubicBezTo>
                    <a:pt x="49" y="4"/>
                    <a:pt x="48" y="4"/>
                    <a:pt x="48" y="4"/>
                  </a:cubicBezTo>
                  <a:cubicBezTo>
                    <a:pt x="47" y="5"/>
                    <a:pt x="46" y="6"/>
                    <a:pt x="46" y="6"/>
                  </a:cubicBezTo>
                  <a:cubicBezTo>
                    <a:pt x="45" y="7"/>
                    <a:pt x="45" y="8"/>
                    <a:pt x="44" y="9"/>
                  </a:cubicBezTo>
                  <a:cubicBezTo>
                    <a:pt x="43" y="13"/>
                    <a:pt x="40" y="19"/>
                    <a:pt x="37" y="27"/>
                  </a:cubicBezTo>
                  <a:cubicBezTo>
                    <a:pt x="34" y="35"/>
                    <a:pt x="31" y="43"/>
                    <a:pt x="27" y="52"/>
                  </a:cubicBezTo>
                  <a:cubicBezTo>
                    <a:pt x="24" y="52"/>
                    <a:pt x="24" y="52"/>
                    <a:pt x="24" y="52"/>
                  </a:cubicBezTo>
                  <a:cubicBezTo>
                    <a:pt x="21" y="43"/>
                    <a:pt x="17" y="34"/>
                    <a:pt x="14" y="25"/>
                  </a:cubicBezTo>
                  <a:cubicBezTo>
                    <a:pt x="11" y="17"/>
                    <a:pt x="9" y="11"/>
                    <a:pt x="8" y="8"/>
                  </a:cubicBezTo>
                  <a:cubicBezTo>
                    <a:pt x="7" y="7"/>
                    <a:pt x="7" y="6"/>
                    <a:pt x="7" y="6"/>
                  </a:cubicBezTo>
                  <a:cubicBezTo>
                    <a:pt x="6" y="5"/>
                    <a:pt x="5" y="5"/>
                    <a:pt x="5" y="4"/>
                  </a:cubicBezTo>
                  <a:cubicBezTo>
                    <a:pt x="4" y="4"/>
                    <a:pt x="3" y="4"/>
                    <a:pt x="2" y="3"/>
                  </a:cubicBezTo>
                  <a:cubicBezTo>
                    <a:pt x="2" y="3"/>
                    <a:pt x="1" y="3"/>
                    <a:pt x="0" y="3"/>
                  </a:cubicBezTo>
                  <a:cubicBezTo>
                    <a:pt x="0" y="0"/>
                    <a:pt x="0" y="0"/>
                    <a:pt x="0" y="0"/>
                  </a:cubicBezTo>
                  <a:cubicBezTo>
                    <a:pt x="21" y="0"/>
                    <a:pt x="21" y="0"/>
                    <a:pt x="21" y="0"/>
                  </a:cubicBezTo>
                  <a:cubicBezTo>
                    <a:pt x="21" y="3"/>
                    <a:pt x="21" y="3"/>
                    <a:pt x="21" y="3"/>
                  </a:cubicBezTo>
                  <a:cubicBezTo>
                    <a:pt x="20" y="3"/>
                    <a:pt x="18" y="3"/>
                    <a:pt x="17" y="4"/>
                  </a:cubicBezTo>
                  <a:cubicBezTo>
                    <a:pt x="16" y="4"/>
                    <a:pt x="15" y="4"/>
                    <a:pt x="15" y="5"/>
                  </a:cubicBezTo>
                  <a:cubicBezTo>
                    <a:pt x="15" y="5"/>
                    <a:pt x="15" y="6"/>
                    <a:pt x="15" y="6"/>
                  </a:cubicBezTo>
                  <a:cubicBezTo>
                    <a:pt x="15" y="6"/>
                    <a:pt x="15" y="7"/>
                    <a:pt x="15" y="7"/>
                  </a:cubicBezTo>
                  <a:cubicBezTo>
                    <a:pt x="16" y="9"/>
                    <a:pt x="18" y="13"/>
                    <a:pt x="20" y="18"/>
                  </a:cubicBezTo>
                  <a:cubicBezTo>
                    <a:pt x="22" y="24"/>
                    <a:pt x="24" y="31"/>
                    <a:pt x="28" y="41"/>
                  </a:cubicBezTo>
                  <a:cubicBezTo>
                    <a:pt x="30" y="36"/>
                    <a:pt x="32" y="31"/>
                    <a:pt x="34" y="25"/>
                  </a:cubicBezTo>
                  <a:cubicBezTo>
                    <a:pt x="37" y="19"/>
                    <a:pt x="38" y="15"/>
                    <a:pt x="39" y="13"/>
                  </a:cubicBezTo>
                  <a:cubicBezTo>
                    <a:pt x="40" y="11"/>
                    <a:pt x="40" y="9"/>
                    <a:pt x="41" y="8"/>
                  </a:cubicBezTo>
                  <a:cubicBezTo>
                    <a:pt x="41" y="7"/>
                    <a:pt x="41" y="7"/>
                    <a:pt x="41" y="6"/>
                  </a:cubicBezTo>
                  <a:cubicBezTo>
                    <a:pt x="41" y="6"/>
                    <a:pt x="40" y="5"/>
                    <a:pt x="40" y="5"/>
                  </a:cubicBezTo>
                  <a:cubicBezTo>
                    <a:pt x="40" y="4"/>
                    <a:pt x="39" y="4"/>
                    <a:pt x="38" y="4"/>
                  </a:cubicBezTo>
                  <a:cubicBezTo>
                    <a:pt x="37" y="4"/>
                    <a:pt x="36" y="3"/>
                    <a:pt x="36" y="3"/>
                  </a:cubicBezTo>
                  <a:cubicBezTo>
                    <a:pt x="35" y="3"/>
                    <a:pt x="34" y="3"/>
                    <a:pt x="33" y="3"/>
                  </a:cubicBezTo>
                  <a:cubicBezTo>
                    <a:pt x="33" y="0"/>
                    <a:pt x="33" y="0"/>
                    <a:pt x="33" y="0"/>
                  </a:cubicBezTo>
                  <a:cubicBezTo>
                    <a:pt x="52" y="0"/>
                    <a:pt x="52" y="0"/>
                    <a:pt x="52" y="0"/>
                  </a:cubicBezTo>
                  <a:lnTo>
                    <a:pt x="52" y="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1" name="Freeform 38"/>
            <p:cNvSpPr>
              <a:spLocks/>
            </p:cNvSpPr>
            <p:nvPr userDrawn="1"/>
          </p:nvSpPr>
          <p:spPr bwMode="auto">
            <a:xfrm>
              <a:off x="3754389" y="1452985"/>
              <a:ext cx="161925" cy="192088"/>
            </a:xfrm>
            <a:custGeom>
              <a:avLst/>
              <a:gdLst>
                <a:gd name="T0" fmla="*/ 43 w 43"/>
                <a:gd name="T1" fmla="*/ 36 h 51"/>
                <a:gd name="T2" fmla="*/ 42 w 43"/>
                <a:gd name="T3" fmla="*/ 51 h 51"/>
                <a:gd name="T4" fmla="*/ 0 w 43"/>
                <a:gd name="T5" fmla="*/ 51 h 51"/>
                <a:gd name="T6" fmla="*/ 0 w 43"/>
                <a:gd name="T7" fmla="*/ 49 h 51"/>
                <a:gd name="T8" fmla="*/ 3 w 43"/>
                <a:gd name="T9" fmla="*/ 49 h 51"/>
                <a:gd name="T10" fmla="*/ 5 w 43"/>
                <a:gd name="T11" fmla="*/ 48 h 51"/>
                <a:gd name="T12" fmla="*/ 6 w 43"/>
                <a:gd name="T13" fmla="*/ 47 h 51"/>
                <a:gd name="T14" fmla="*/ 7 w 43"/>
                <a:gd name="T15" fmla="*/ 44 h 51"/>
                <a:gd name="T16" fmla="*/ 7 w 43"/>
                <a:gd name="T17" fmla="*/ 8 h 51"/>
                <a:gd name="T18" fmla="*/ 7 w 43"/>
                <a:gd name="T19" fmla="*/ 6 h 51"/>
                <a:gd name="T20" fmla="*/ 5 w 43"/>
                <a:gd name="T21" fmla="*/ 4 h 51"/>
                <a:gd name="T22" fmla="*/ 2 w 43"/>
                <a:gd name="T23" fmla="*/ 3 h 51"/>
                <a:gd name="T24" fmla="*/ 0 w 43"/>
                <a:gd name="T25" fmla="*/ 3 h 51"/>
                <a:gd name="T26" fmla="*/ 0 w 43"/>
                <a:gd name="T27" fmla="*/ 0 h 51"/>
                <a:gd name="T28" fmla="*/ 39 w 43"/>
                <a:gd name="T29" fmla="*/ 0 h 51"/>
                <a:gd name="T30" fmla="*/ 39 w 43"/>
                <a:gd name="T31" fmla="*/ 13 h 51"/>
                <a:gd name="T32" fmla="*/ 36 w 43"/>
                <a:gd name="T33" fmla="*/ 13 h 51"/>
                <a:gd name="T34" fmla="*/ 33 w 43"/>
                <a:gd name="T35" fmla="*/ 7 h 51"/>
                <a:gd name="T36" fmla="*/ 29 w 43"/>
                <a:gd name="T37" fmla="*/ 4 h 51"/>
                <a:gd name="T38" fmla="*/ 26 w 43"/>
                <a:gd name="T39" fmla="*/ 4 h 51"/>
                <a:gd name="T40" fmla="*/ 23 w 43"/>
                <a:gd name="T41" fmla="*/ 3 h 51"/>
                <a:gd name="T42" fmla="*/ 15 w 43"/>
                <a:gd name="T43" fmla="*/ 3 h 51"/>
                <a:gd name="T44" fmla="*/ 15 w 43"/>
                <a:gd name="T45" fmla="*/ 24 h 51"/>
                <a:gd name="T46" fmla="*/ 20 w 43"/>
                <a:gd name="T47" fmla="*/ 24 h 51"/>
                <a:gd name="T48" fmla="*/ 24 w 43"/>
                <a:gd name="T49" fmla="*/ 23 h 51"/>
                <a:gd name="T50" fmla="*/ 27 w 43"/>
                <a:gd name="T51" fmla="*/ 21 h 51"/>
                <a:gd name="T52" fmla="*/ 28 w 43"/>
                <a:gd name="T53" fmla="*/ 19 h 51"/>
                <a:gd name="T54" fmla="*/ 29 w 43"/>
                <a:gd name="T55" fmla="*/ 15 h 51"/>
                <a:gd name="T56" fmla="*/ 31 w 43"/>
                <a:gd name="T57" fmla="*/ 15 h 51"/>
                <a:gd name="T58" fmla="*/ 31 w 43"/>
                <a:gd name="T59" fmla="*/ 35 h 51"/>
                <a:gd name="T60" fmla="*/ 29 w 43"/>
                <a:gd name="T61" fmla="*/ 35 h 51"/>
                <a:gd name="T62" fmla="*/ 28 w 43"/>
                <a:gd name="T63" fmla="*/ 32 h 51"/>
                <a:gd name="T64" fmla="*/ 27 w 43"/>
                <a:gd name="T65" fmla="*/ 29 h 51"/>
                <a:gd name="T66" fmla="*/ 24 w 43"/>
                <a:gd name="T67" fmla="*/ 27 h 51"/>
                <a:gd name="T68" fmla="*/ 20 w 43"/>
                <a:gd name="T69" fmla="*/ 27 h 51"/>
                <a:gd name="T70" fmla="*/ 15 w 43"/>
                <a:gd name="T71" fmla="*/ 27 h 51"/>
                <a:gd name="T72" fmla="*/ 15 w 43"/>
                <a:gd name="T73" fmla="*/ 42 h 51"/>
                <a:gd name="T74" fmla="*/ 15 w 43"/>
                <a:gd name="T75" fmla="*/ 45 h 51"/>
                <a:gd name="T76" fmla="*/ 16 w 43"/>
                <a:gd name="T77" fmla="*/ 47 h 51"/>
                <a:gd name="T78" fmla="*/ 19 w 43"/>
                <a:gd name="T79" fmla="*/ 48 h 51"/>
                <a:gd name="T80" fmla="*/ 23 w 43"/>
                <a:gd name="T81" fmla="*/ 48 h 51"/>
                <a:gd name="T82" fmla="*/ 26 w 43"/>
                <a:gd name="T83" fmla="*/ 48 h 51"/>
                <a:gd name="T84" fmla="*/ 30 w 43"/>
                <a:gd name="T85" fmla="*/ 48 h 51"/>
                <a:gd name="T86" fmla="*/ 32 w 43"/>
                <a:gd name="T87" fmla="*/ 48 h 51"/>
                <a:gd name="T88" fmla="*/ 34 w 43"/>
                <a:gd name="T89" fmla="*/ 47 h 51"/>
                <a:gd name="T90" fmla="*/ 38 w 43"/>
                <a:gd name="T91" fmla="*/ 42 h 51"/>
                <a:gd name="T92" fmla="*/ 40 w 43"/>
                <a:gd name="T93" fmla="*/ 36 h 51"/>
                <a:gd name="T94" fmla="*/ 43 w 43"/>
                <a:gd name="T95"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51">
                  <a:moveTo>
                    <a:pt x="43" y="36"/>
                  </a:moveTo>
                  <a:cubicBezTo>
                    <a:pt x="42" y="51"/>
                    <a:pt x="42" y="51"/>
                    <a:pt x="42" y="51"/>
                  </a:cubicBezTo>
                  <a:cubicBezTo>
                    <a:pt x="0" y="51"/>
                    <a:pt x="0" y="51"/>
                    <a:pt x="0" y="51"/>
                  </a:cubicBezTo>
                  <a:cubicBezTo>
                    <a:pt x="0" y="49"/>
                    <a:pt x="0" y="49"/>
                    <a:pt x="0" y="49"/>
                  </a:cubicBezTo>
                  <a:cubicBezTo>
                    <a:pt x="0" y="49"/>
                    <a:pt x="1" y="49"/>
                    <a:pt x="3" y="49"/>
                  </a:cubicBezTo>
                  <a:cubicBezTo>
                    <a:pt x="4" y="48"/>
                    <a:pt x="5" y="48"/>
                    <a:pt x="5" y="48"/>
                  </a:cubicBezTo>
                  <a:cubicBezTo>
                    <a:pt x="6" y="48"/>
                    <a:pt x="6" y="47"/>
                    <a:pt x="6" y="47"/>
                  </a:cubicBezTo>
                  <a:cubicBezTo>
                    <a:pt x="7" y="46"/>
                    <a:pt x="7" y="45"/>
                    <a:pt x="7" y="44"/>
                  </a:cubicBezTo>
                  <a:cubicBezTo>
                    <a:pt x="7" y="8"/>
                    <a:pt x="7" y="8"/>
                    <a:pt x="7" y="8"/>
                  </a:cubicBezTo>
                  <a:cubicBezTo>
                    <a:pt x="7" y="7"/>
                    <a:pt x="7" y="6"/>
                    <a:pt x="7" y="6"/>
                  </a:cubicBezTo>
                  <a:cubicBezTo>
                    <a:pt x="6" y="5"/>
                    <a:pt x="6" y="5"/>
                    <a:pt x="5" y="4"/>
                  </a:cubicBezTo>
                  <a:cubicBezTo>
                    <a:pt x="4" y="4"/>
                    <a:pt x="3" y="4"/>
                    <a:pt x="2" y="3"/>
                  </a:cubicBezTo>
                  <a:cubicBezTo>
                    <a:pt x="1" y="3"/>
                    <a:pt x="0" y="3"/>
                    <a:pt x="0" y="3"/>
                  </a:cubicBezTo>
                  <a:cubicBezTo>
                    <a:pt x="0" y="0"/>
                    <a:pt x="0" y="0"/>
                    <a:pt x="0" y="0"/>
                  </a:cubicBezTo>
                  <a:cubicBezTo>
                    <a:pt x="39" y="0"/>
                    <a:pt x="39" y="0"/>
                    <a:pt x="39" y="0"/>
                  </a:cubicBezTo>
                  <a:cubicBezTo>
                    <a:pt x="39" y="13"/>
                    <a:pt x="39" y="13"/>
                    <a:pt x="39" y="13"/>
                  </a:cubicBezTo>
                  <a:cubicBezTo>
                    <a:pt x="36" y="13"/>
                    <a:pt x="36" y="13"/>
                    <a:pt x="36" y="13"/>
                  </a:cubicBezTo>
                  <a:cubicBezTo>
                    <a:pt x="36" y="11"/>
                    <a:pt x="35" y="9"/>
                    <a:pt x="33" y="7"/>
                  </a:cubicBezTo>
                  <a:cubicBezTo>
                    <a:pt x="32" y="5"/>
                    <a:pt x="30" y="4"/>
                    <a:pt x="29" y="4"/>
                  </a:cubicBezTo>
                  <a:cubicBezTo>
                    <a:pt x="28" y="4"/>
                    <a:pt x="27" y="4"/>
                    <a:pt x="26" y="4"/>
                  </a:cubicBezTo>
                  <a:cubicBezTo>
                    <a:pt x="25" y="3"/>
                    <a:pt x="24" y="3"/>
                    <a:pt x="23" y="3"/>
                  </a:cubicBezTo>
                  <a:cubicBezTo>
                    <a:pt x="15" y="3"/>
                    <a:pt x="15" y="3"/>
                    <a:pt x="15" y="3"/>
                  </a:cubicBezTo>
                  <a:cubicBezTo>
                    <a:pt x="15" y="24"/>
                    <a:pt x="15" y="24"/>
                    <a:pt x="15" y="24"/>
                  </a:cubicBezTo>
                  <a:cubicBezTo>
                    <a:pt x="20" y="24"/>
                    <a:pt x="20" y="24"/>
                    <a:pt x="20" y="24"/>
                  </a:cubicBezTo>
                  <a:cubicBezTo>
                    <a:pt x="22" y="24"/>
                    <a:pt x="23" y="23"/>
                    <a:pt x="24" y="23"/>
                  </a:cubicBezTo>
                  <a:cubicBezTo>
                    <a:pt x="25" y="23"/>
                    <a:pt x="26" y="22"/>
                    <a:pt x="27" y="21"/>
                  </a:cubicBezTo>
                  <a:cubicBezTo>
                    <a:pt x="27" y="21"/>
                    <a:pt x="28" y="20"/>
                    <a:pt x="28" y="19"/>
                  </a:cubicBezTo>
                  <a:cubicBezTo>
                    <a:pt x="28" y="17"/>
                    <a:pt x="28" y="16"/>
                    <a:pt x="29" y="15"/>
                  </a:cubicBezTo>
                  <a:cubicBezTo>
                    <a:pt x="31" y="15"/>
                    <a:pt x="31" y="15"/>
                    <a:pt x="31" y="15"/>
                  </a:cubicBezTo>
                  <a:cubicBezTo>
                    <a:pt x="31" y="35"/>
                    <a:pt x="31" y="35"/>
                    <a:pt x="31" y="35"/>
                  </a:cubicBezTo>
                  <a:cubicBezTo>
                    <a:pt x="29" y="35"/>
                    <a:pt x="29" y="35"/>
                    <a:pt x="29" y="35"/>
                  </a:cubicBezTo>
                  <a:cubicBezTo>
                    <a:pt x="29" y="34"/>
                    <a:pt x="28" y="33"/>
                    <a:pt x="28" y="32"/>
                  </a:cubicBezTo>
                  <a:cubicBezTo>
                    <a:pt x="27" y="30"/>
                    <a:pt x="27" y="29"/>
                    <a:pt x="27" y="29"/>
                  </a:cubicBezTo>
                  <a:cubicBezTo>
                    <a:pt x="26" y="28"/>
                    <a:pt x="25" y="27"/>
                    <a:pt x="24" y="27"/>
                  </a:cubicBezTo>
                  <a:cubicBezTo>
                    <a:pt x="23" y="27"/>
                    <a:pt x="22" y="27"/>
                    <a:pt x="20" y="27"/>
                  </a:cubicBezTo>
                  <a:cubicBezTo>
                    <a:pt x="15" y="27"/>
                    <a:pt x="15" y="27"/>
                    <a:pt x="15" y="27"/>
                  </a:cubicBezTo>
                  <a:cubicBezTo>
                    <a:pt x="15" y="42"/>
                    <a:pt x="15" y="42"/>
                    <a:pt x="15" y="42"/>
                  </a:cubicBezTo>
                  <a:cubicBezTo>
                    <a:pt x="15" y="43"/>
                    <a:pt x="15" y="44"/>
                    <a:pt x="15" y="45"/>
                  </a:cubicBezTo>
                  <a:cubicBezTo>
                    <a:pt x="15" y="46"/>
                    <a:pt x="16" y="47"/>
                    <a:pt x="16" y="47"/>
                  </a:cubicBezTo>
                  <a:cubicBezTo>
                    <a:pt x="17" y="48"/>
                    <a:pt x="18" y="48"/>
                    <a:pt x="19" y="48"/>
                  </a:cubicBezTo>
                  <a:cubicBezTo>
                    <a:pt x="20" y="48"/>
                    <a:pt x="21" y="48"/>
                    <a:pt x="23" y="48"/>
                  </a:cubicBezTo>
                  <a:cubicBezTo>
                    <a:pt x="24" y="48"/>
                    <a:pt x="25" y="48"/>
                    <a:pt x="26" y="48"/>
                  </a:cubicBezTo>
                  <a:cubicBezTo>
                    <a:pt x="28" y="48"/>
                    <a:pt x="29" y="48"/>
                    <a:pt x="30" y="48"/>
                  </a:cubicBezTo>
                  <a:cubicBezTo>
                    <a:pt x="31" y="48"/>
                    <a:pt x="31" y="48"/>
                    <a:pt x="32" y="48"/>
                  </a:cubicBezTo>
                  <a:cubicBezTo>
                    <a:pt x="33" y="48"/>
                    <a:pt x="34" y="47"/>
                    <a:pt x="34" y="47"/>
                  </a:cubicBezTo>
                  <a:cubicBezTo>
                    <a:pt x="36" y="46"/>
                    <a:pt x="37" y="44"/>
                    <a:pt x="38" y="42"/>
                  </a:cubicBezTo>
                  <a:cubicBezTo>
                    <a:pt x="39" y="39"/>
                    <a:pt x="40" y="38"/>
                    <a:pt x="40" y="36"/>
                  </a:cubicBezTo>
                  <a:lnTo>
                    <a:pt x="43" y="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2" name="Freeform 39"/>
            <p:cNvSpPr>
              <a:spLocks noEditPoints="1"/>
            </p:cNvSpPr>
            <p:nvPr userDrawn="1"/>
          </p:nvSpPr>
          <p:spPr bwMode="auto">
            <a:xfrm>
              <a:off x="3935364" y="1452985"/>
              <a:ext cx="187325" cy="192088"/>
            </a:xfrm>
            <a:custGeom>
              <a:avLst/>
              <a:gdLst>
                <a:gd name="T0" fmla="*/ 50 w 50"/>
                <a:gd name="T1" fmla="*/ 51 h 51"/>
                <a:gd name="T2" fmla="*/ 36 w 50"/>
                <a:gd name="T3" fmla="*/ 51 h 51"/>
                <a:gd name="T4" fmla="*/ 28 w 50"/>
                <a:gd name="T5" fmla="*/ 39 h 51"/>
                <a:gd name="T6" fmla="*/ 20 w 50"/>
                <a:gd name="T7" fmla="*/ 28 h 51"/>
                <a:gd name="T8" fmla="*/ 15 w 50"/>
                <a:gd name="T9" fmla="*/ 28 h 51"/>
                <a:gd name="T10" fmla="*/ 15 w 50"/>
                <a:gd name="T11" fmla="*/ 44 h 51"/>
                <a:gd name="T12" fmla="*/ 15 w 50"/>
                <a:gd name="T13" fmla="*/ 47 h 51"/>
                <a:gd name="T14" fmla="*/ 17 w 50"/>
                <a:gd name="T15" fmla="*/ 48 h 51"/>
                <a:gd name="T16" fmla="*/ 19 w 50"/>
                <a:gd name="T17" fmla="*/ 49 h 51"/>
                <a:gd name="T18" fmla="*/ 22 w 50"/>
                <a:gd name="T19" fmla="*/ 49 h 51"/>
                <a:gd name="T20" fmla="*/ 22 w 50"/>
                <a:gd name="T21" fmla="*/ 51 h 51"/>
                <a:gd name="T22" fmla="*/ 0 w 50"/>
                <a:gd name="T23" fmla="*/ 51 h 51"/>
                <a:gd name="T24" fmla="*/ 0 w 50"/>
                <a:gd name="T25" fmla="*/ 49 h 51"/>
                <a:gd name="T26" fmla="*/ 3 w 50"/>
                <a:gd name="T27" fmla="*/ 49 h 51"/>
                <a:gd name="T28" fmla="*/ 5 w 50"/>
                <a:gd name="T29" fmla="*/ 48 h 51"/>
                <a:gd name="T30" fmla="*/ 6 w 50"/>
                <a:gd name="T31" fmla="*/ 47 h 51"/>
                <a:gd name="T32" fmla="*/ 7 w 50"/>
                <a:gd name="T33" fmla="*/ 44 h 51"/>
                <a:gd name="T34" fmla="*/ 7 w 50"/>
                <a:gd name="T35" fmla="*/ 8 h 51"/>
                <a:gd name="T36" fmla="*/ 7 w 50"/>
                <a:gd name="T37" fmla="*/ 5 h 51"/>
                <a:gd name="T38" fmla="*/ 5 w 50"/>
                <a:gd name="T39" fmla="*/ 4 h 51"/>
                <a:gd name="T40" fmla="*/ 3 w 50"/>
                <a:gd name="T41" fmla="*/ 3 h 51"/>
                <a:gd name="T42" fmla="*/ 0 w 50"/>
                <a:gd name="T43" fmla="*/ 3 h 51"/>
                <a:gd name="T44" fmla="*/ 0 w 50"/>
                <a:gd name="T45" fmla="*/ 0 h 51"/>
                <a:gd name="T46" fmla="*/ 24 w 50"/>
                <a:gd name="T47" fmla="*/ 0 h 51"/>
                <a:gd name="T48" fmla="*/ 30 w 50"/>
                <a:gd name="T49" fmla="*/ 1 h 51"/>
                <a:gd name="T50" fmla="*/ 35 w 50"/>
                <a:gd name="T51" fmla="*/ 3 h 51"/>
                <a:gd name="T52" fmla="*/ 38 w 50"/>
                <a:gd name="T53" fmla="*/ 7 h 51"/>
                <a:gd name="T54" fmla="*/ 40 w 50"/>
                <a:gd name="T55" fmla="*/ 13 h 51"/>
                <a:gd name="T56" fmla="*/ 39 w 50"/>
                <a:gd name="T57" fmla="*/ 18 h 51"/>
                <a:gd name="T58" fmla="*/ 36 w 50"/>
                <a:gd name="T59" fmla="*/ 22 h 51"/>
                <a:gd name="T60" fmla="*/ 32 w 50"/>
                <a:gd name="T61" fmla="*/ 24 h 51"/>
                <a:gd name="T62" fmla="*/ 27 w 50"/>
                <a:gd name="T63" fmla="*/ 26 h 51"/>
                <a:gd name="T64" fmla="*/ 34 w 50"/>
                <a:gd name="T65" fmla="*/ 35 h 51"/>
                <a:gd name="T66" fmla="*/ 40 w 50"/>
                <a:gd name="T67" fmla="*/ 43 h 51"/>
                <a:gd name="T68" fmla="*/ 43 w 50"/>
                <a:gd name="T69" fmla="*/ 46 h 51"/>
                <a:gd name="T70" fmla="*/ 45 w 50"/>
                <a:gd name="T71" fmla="*/ 48 h 51"/>
                <a:gd name="T72" fmla="*/ 47 w 50"/>
                <a:gd name="T73" fmla="*/ 49 h 51"/>
                <a:gd name="T74" fmla="*/ 50 w 50"/>
                <a:gd name="T75" fmla="*/ 49 h 51"/>
                <a:gd name="T76" fmla="*/ 50 w 50"/>
                <a:gd name="T77" fmla="*/ 51 h 51"/>
                <a:gd name="T78" fmla="*/ 31 w 50"/>
                <a:gd name="T79" fmla="*/ 13 h 51"/>
                <a:gd name="T80" fmla="*/ 28 w 50"/>
                <a:gd name="T81" fmla="*/ 6 h 51"/>
                <a:gd name="T82" fmla="*/ 21 w 50"/>
                <a:gd name="T83" fmla="*/ 3 h 51"/>
                <a:gd name="T84" fmla="*/ 15 w 50"/>
                <a:gd name="T85" fmla="*/ 3 h 51"/>
                <a:gd name="T86" fmla="*/ 15 w 50"/>
                <a:gd name="T87" fmla="*/ 25 h 51"/>
                <a:gd name="T88" fmla="*/ 19 w 50"/>
                <a:gd name="T89" fmla="*/ 25 h 51"/>
                <a:gd name="T90" fmla="*/ 28 w 50"/>
                <a:gd name="T91" fmla="*/ 22 h 51"/>
                <a:gd name="T92" fmla="*/ 31 w 50"/>
                <a:gd name="T93"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 h="51">
                  <a:moveTo>
                    <a:pt x="50" y="51"/>
                  </a:moveTo>
                  <a:cubicBezTo>
                    <a:pt x="36" y="51"/>
                    <a:pt x="36" y="51"/>
                    <a:pt x="36" y="51"/>
                  </a:cubicBezTo>
                  <a:cubicBezTo>
                    <a:pt x="33" y="47"/>
                    <a:pt x="30" y="43"/>
                    <a:pt x="28" y="39"/>
                  </a:cubicBezTo>
                  <a:cubicBezTo>
                    <a:pt x="25" y="36"/>
                    <a:pt x="23" y="32"/>
                    <a:pt x="20" y="28"/>
                  </a:cubicBezTo>
                  <a:cubicBezTo>
                    <a:pt x="15" y="28"/>
                    <a:pt x="15" y="28"/>
                    <a:pt x="15" y="28"/>
                  </a:cubicBezTo>
                  <a:cubicBezTo>
                    <a:pt x="15" y="44"/>
                    <a:pt x="15" y="44"/>
                    <a:pt x="15" y="44"/>
                  </a:cubicBezTo>
                  <a:cubicBezTo>
                    <a:pt x="15" y="45"/>
                    <a:pt x="15" y="46"/>
                    <a:pt x="15" y="47"/>
                  </a:cubicBezTo>
                  <a:cubicBezTo>
                    <a:pt x="15" y="47"/>
                    <a:pt x="16" y="48"/>
                    <a:pt x="17" y="48"/>
                  </a:cubicBezTo>
                  <a:cubicBezTo>
                    <a:pt x="17" y="48"/>
                    <a:pt x="18" y="48"/>
                    <a:pt x="19" y="49"/>
                  </a:cubicBezTo>
                  <a:cubicBezTo>
                    <a:pt x="20" y="49"/>
                    <a:pt x="21" y="49"/>
                    <a:pt x="22" y="49"/>
                  </a:cubicBezTo>
                  <a:cubicBezTo>
                    <a:pt x="22" y="51"/>
                    <a:pt x="22" y="51"/>
                    <a:pt x="22" y="51"/>
                  </a:cubicBezTo>
                  <a:cubicBezTo>
                    <a:pt x="0" y="51"/>
                    <a:pt x="0" y="51"/>
                    <a:pt x="0" y="51"/>
                  </a:cubicBezTo>
                  <a:cubicBezTo>
                    <a:pt x="0" y="49"/>
                    <a:pt x="0" y="49"/>
                    <a:pt x="0" y="49"/>
                  </a:cubicBezTo>
                  <a:cubicBezTo>
                    <a:pt x="1" y="49"/>
                    <a:pt x="2" y="49"/>
                    <a:pt x="3" y="49"/>
                  </a:cubicBezTo>
                  <a:cubicBezTo>
                    <a:pt x="4" y="48"/>
                    <a:pt x="4" y="48"/>
                    <a:pt x="5" y="48"/>
                  </a:cubicBezTo>
                  <a:cubicBezTo>
                    <a:pt x="6" y="48"/>
                    <a:pt x="6" y="47"/>
                    <a:pt x="6" y="47"/>
                  </a:cubicBezTo>
                  <a:cubicBezTo>
                    <a:pt x="7" y="46"/>
                    <a:pt x="7" y="45"/>
                    <a:pt x="7" y="44"/>
                  </a:cubicBezTo>
                  <a:cubicBezTo>
                    <a:pt x="7" y="8"/>
                    <a:pt x="7" y="8"/>
                    <a:pt x="7" y="8"/>
                  </a:cubicBezTo>
                  <a:cubicBezTo>
                    <a:pt x="7" y="7"/>
                    <a:pt x="7" y="6"/>
                    <a:pt x="7" y="5"/>
                  </a:cubicBezTo>
                  <a:cubicBezTo>
                    <a:pt x="6" y="5"/>
                    <a:pt x="6" y="4"/>
                    <a:pt x="5" y="4"/>
                  </a:cubicBezTo>
                  <a:cubicBezTo>
                    <a:pt x="4" y="4"/>
                    <a:pt x="4" y="4"/>
                    <a:pt x="3" y="3"/>
                  </a:cubicBezTo>
                  <a:cubicBezTo>
                    <a:pt x="2" y="3"/>
                    <a:pt x="1" y="3"/>
                    <a:pt x="0" y="3"/>
                  </a:cubicBezTo>
                  <a:cubicBezTo>
                    <a:pt x="0" y="0"/>
                    <a:pt x="0" y="0"/>
                    <a:pt x="0" y="0"/>
                  </a:cubicBezTo>
                  <a:cubicBezTo>
                    <a:pt x="24" y="0"/>
                    <a:pt x="24" y="0"/>
                    <a:pt x="24" y="0"/>
                  </a:cubicBezTo>
                  <a:cubicBezTo>
                    <a:pt x="26" y="0"/>
                    <a:pt x="28" y="1"/>
                    <a:pt x="30" y="1"/>
                  </a:cubicBezTo>
                  <a:cubicBezTo>
                    <a:pt x="32" y="2"/>
                    <a:pt x="33" y="2"/>
                    <a:pt x="35" y="3"/>
                  </a:cubicBezTo>
                  <a:cubicBezTo>
                    <a:pt x="36" y="4"/>
                    <a:pt x="38" y="6"/>
                    <a:pt x="38" y="7"/>
                  </a:cubicBezTo>
                  <a:cubicBezTo>
                    <a:pt x="39" y="9"/>
                    <a:pt x="40" y="10"/>
                    <a:pt x="40" y="13"/>
                  </a:cubicBezTo>
                  <a:cubicBezTo>
                    <a:pt x="40" y="15"/>
                    <a:pt x="39" y="16"/>
                    <a:pt x="39" y="18"/>
                  </a:cubicBezTo>
                  <a:cubicBezTo>
                    <a:pt x="38" y="19"/>
                    <a:pt x="37" y="21"/>
                    <a:pt x="36" y="22"/>
                  </a:cubicBezTo>
                  <a:cubicBezTo>
                    <a:pt x="35" y="23"/>
                    <a:pt x="34" y="24"/>
                    <a:pt x="32" y="24"/>
                  </a:cubicBezTo>
                  <a:cubicBezTo>
                    <a:pt x="31" y="25"/>
                    <a:pt x="29" y="26"/>
                    <a:pt x="27" y="26"/>
                  </a:cubicBezTo>
                  <a:cubicBezTo>
                    <a:pt x="30" y="30"/>
                    <a:pt x="32" y="32"/>
                    <a:pt x="34" y="35"/>
                  </a:cubicBezTo>
                  <a:cubicBezTo>
                    <a:pt x="35" y="37"/>
                    <a:pt x="37" y="40"/>
                    <a:pt x="40" y="43"/>
                  </a:cubicBezTo>
                  <a:cubicBezTo>
                    <a:pt x="41" y="44"/>
                    <a:pt x="42" y="46"/>
                    <a:pt x="43" y="46"/>
                  </a:cubicBezTo>
                  <a:cubicBezTo>
                    <a:pt x="43" y="47"/>
                    <a:pt x="44" y="47"/>
                    <a:pt x="45" y="48"/>
                  </a:cubicBezTo>
                  <a:cubicBezTo>
                    <a:pt x="46" y="48"/>
                    <a:pt x="47" y="48"/>
                    <a:pt x="47" y="49"/>
                  </a:cubicBezTo>
                  <a:cubicBezTo>
                    <a:pt x="48" y="49"/>
                    <a:pt x="49" y="49"/>
                    <a:pt x="50" y="49"/>
                  </a:cubicBezTo>
                  <a:lnTo>
                    <a:pt x="50" y="51"/>
                  </a:lnTo>
                  <a:close/>
                  <a:moveTo>
                    <a:pt x="31" y="13"/>
                  </a:moveTo>
                  <a:cubicBezTo>
                    <a:pt x="31" y="10"/>
                    <a:pt x="30" y="8"/>
                    <a:pt x="28" y="6"/>
                  </a:cubicBezTo>
                  <a:cubicBezTo>
                    <a:pt x="26" y="4"/>
                    <a:pt x="24" y="3"/>
                    <a:pt x="21" y="3"/>
                  </a:cubicBezTo>
                  <a:cubicBezTo>
                    <a:pt x="15" y="3"/>
                    <a:pt x="15" y="3"/>
                    <a:pt x="15" y="3"/>
                  </a:cubicBezTo>
                  <a:cubicBezTo>
                    <a:pt x="15" y="25"/>
                    <a:pt x="15" y="25"/>
                    <a:pt x="15" y="25"/>
                  </a:cubicBezTo>
                  <a:cubicBezTo>
                    <a:pt x="19" y="25"/>
                    <a:pt x="19" y="25"/>
                    <a:pt x="19" y="25"/>
                  </a:cubicBezTo>
                  <a:cubicBezTo>
                    <a:pt x="23" y="25"/>
                    <a:pt x="25" y="24"/>
                    <a:pt x="28" y="22"/>
                  </a:cubicBezTo>
                  <a:cubicBezTo>
                    <a:pt x="30" y="20"/>
                    <a:pt x="31" y="17"/>
                    <a:pt x="31"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3" name="Freeform 40"/>
            <p:cNvSpPr>
              <a:spLocks/>
            </p:cNvSpPr>
            <p:nvPr userDrawn="1"/>
          </p:nvSpPr>
          <p:spPr bwMode="auto">
            <a:xfrm>
              <a:off x="4130626" y="1449810"/>
              <a:ext cx="131763" cy="203200"/>
            </a:xfrm>
            <a:custGeom>
              <a:avLst/>
              <a:gdLst>
                <a:gd name="T0" fmla="*/ 31 w 35"/>
                <a:gd name="T1" fmla="*/ 29 h 54"/>
                <a:gd name="T2" fmla="*/ 34 w 35"/>
                <a:gd name="T3" fmla="*/ 33 h 54"/>
                <a:gd name="T4" fmla="*/ 35 w 35"/>
                <a:gd name="T5" fmla="*/ 38 h 54"/>
                <a:gd name="T6" fmla="*/ 30 w 35"/>
                <a:gd name="T7" fmla="*/ 49 h 54"/>
                <a:gd name="T8" fmla="*/ 17 w 35"/>
                <a:gd name="T9" fmla="*/ 54 h 54"/>
                <a:gd name="T10" fmla="*/ 10 w 35"/>
                <a:gd name="T11" fmla="*/ 52 h 54"/>
                <a:gd name="T12" fmla="*/ 5 w 35"/>
                <a:gd name="T13" fmla="*/ 50 h 54"/>
                <a:gd name="T14" fmla="*/ 3 w 35"/>
                <a:gd name="T15" fmla="*/ 52 h 54"/>
                <a:gd name="T16" fmla="*/ 0 w 35"/>
                <a:gd name="T17" fmla="*/ 52 h 54"/>
                <a:gd name="T18" fmla="*/ 0 w 35"/>
                <a:gd name="T19" fmla="*/ 35 h 54"/>
                <a:gd name="T20" fmla="*/ 2 w 35"/>
                <a:gd name="T21" fmla="*/ 35 h 54"/>
                <a:gd name="T22" fmla="*/ 5 w 35"/>
                <a:gd name="T23" fmla="*/ 41 h 54"/>
                <a:gd name="T24" fmla="*/ 8 w 35"/>
                <a:gd name="T25" fmla="*/ 46 h 54"/>
                <a:gd name="T26" fmla="*/ 12 w 35"/>
                <a:gd name="T27" fmla="*/ 49 h 54"/>
                <a:gd name="T28" fmla="*/ 18 w 35"/>
                <a:gd name="T29" fmla="*/ 50 h 54"/>
                <a:gd name="T30" fmla="*/ 22 w 35"/>
                <a:gd name="T31" fmla="*/ 50 h 54"/>
                <a:gd name="T32" fmla="*/ 25 w 35"/>
                <a:gd name="T33" fmla="*/ 48 h 54"/>
                <a:gd name="T34" fmla="*/ 27 w 35"/>
                <a:gd name="T35" fmla="*/ 45 h 54"/>
                <a:gd name="T36" fmla="*/ 28 w 35"/>
                <a:gd name="T37" fmla="*/ 41 h 54"/>
                <a:gd name="T38" fmla="*/ 26 w 35"/>
                <a:gd name="T39" fmla="*/ 36 h 54"/>
                <a:gd name="T40" fmla="*/ 21 w 35"/>
                <a:gd name="T41" fmla="*/ 32 h 54"/>
                <a:gd name="T42" fmla="*/ 15 w 35"/>
                <a:gd name="T43" fmla="*/ 30 h 54"/>
                <a:gd name="T44" fmla="*/ 10 w 35"/>
                <a:gd name="T45" fmla="*/ 28 h 54"/>
                <a:gd name="T46" fmla="*/ 3 w 35"/>
                <a:gd name="T47" fmla="*/ 22 h 54"/>
                <a:gd name="T48" fmla="*/ 1 w 35"/>
                <a:gd name="T49" fmla="*/ 14 h 54"/>
                <a:gd name="T50" fmla="*/ 2 w 35"/>
                <a:gd name="T51" fmla="*/ 9 h 54"/>
                <a:gd name="T52" fmla="*/ 6 w 35"/>
                <a:gd name="T53" fmla="*/ 4 h 54"/>
                <a:gd name="T54" fmla="*/ 11 w 35"/>
                <a:gd name="T55" fmla="*/ 1 h 54"/>
                <a:gd name="T56" fmla="*/ 16 w 35"/>
                <a:gd name="T57" fmla="*/ 0 h 54"/>
                <a:gd name="T58" fmla="*/ 23 w 35"/>
                <a:gd name="T59" fmla="*/ 1 h 54"/>
                <a:gd name="T60" fmla="*/ 28 w 35"/>
                <a:gd name="T61" fmla="*/ 4 h 54"/>
                <a:gd name="T62" fmla="*/ 29 w 35"/>
                <a:gd name="T63" fmla="*/ 1 h 54"/>
                <a:gd name="T64" fmla="*/ 32 w 35"/>
                <a:gd name="T65" fmla="*/ 1 h 54"/>
                <a:gd name="T66" fmla="*/ 32 w 35"/>
                <a:gd name="T67" fmla="*/ 18 h 54"/>
                <a:gd name="T68" fmla="*/ 30 w 35"/>
                <a:gd name="T69" fmla="*/ 18 h 54"/>
                <a:gd name="T70" fmla="*/ 28 w 35"/>
                <a:gd name="T71" fmla="*/ 13 h 54"/>
                <a:gd name="T72" fmla="*/ 25 w 35"/>
                <a:gd name="T73" fmla="*/ 8 h 54"/>
                <a:gd name="T74" fmla="*/ 21 w 35"/>
                <a:gd name="T75" fmla="*/ 5 h 54"/>
                <a:gd name="T76" fmla="*/ 16 w 35"/>
                <a:gd name="T77" fmla="*/ 3 h 54"/>
                <a:gd name="T78" fmla="*/ 10 w 35"/>
                <a:gd name="T79" fmla="*/ 6 h 54"/>
                <a:gd name="T80" fmla="*/ 8 w 35"/>
                <a:gd name="T81" fmla="*/ 11 h 54"/>
                <a:gd name="T82" fmla="*/ 9 w 35"/>
                <a:gd name="T83" fmla="*/ 17 h 54"/>
                <a:gd name="T84" fmla="*/ 14 w 35"/>
                <a:gd name="T85" fmla="*/ 20 h 54"/>
                <a:gd name="T86" fmla="*/ 19 w 35"/>
                <a:gd name="T87" fmla="*/ 22 h 54"/>
                <a:gd name="T88" fmla="*/ 24 w 35"/>
                <a:gd name="T89" fmla="*/ 24 h 54"/>
                <a:gd name="T90" fmla="*/ 28 w 35"/>
                <a:gd name="T91" fmla="*/ 26 h 54"/>
                <a:gd name="T92" fmla="*/ 31 w 35"/>
                <a:gd name="T93" fmla="*/ 2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 h="54">
                  <a:moveTo>
                    <a:pt x="31" y="29"/>
                  </a:moveTo>
                  <a:cubicBezTo>
                    <a:pt x="32" y="30"/>
                    <a:pt x="33" y="32"/>
                    <a:pt x="34" y="33"/>
                  </a:cubicBezTo>
                  <a:cubicBezTo>
                    <a:pt x="34" y="34"/>
                    <a:pt x="35" y="36"/>
                    <a:pt x="35" y="38"/>
                  </a:cubicBezTo>
                  <a:cubicBezTo>
                    <a:pt x="35" y="43"/>
                    <a:pt x="33" y="46"/>
                    <a:pt x="30" y="49"/>
                  </a:cubicBezTo>
                  <a:cubicBezTo>
                    <a:pt x="26" y="52"/>
                    <a:pt x="22" y="54"/>
                    <a:pt x="17" y="54"/>
                  </a:cubicBezTo>
                  <a:cubicBezTo>
                    <a:pt x="15" y="54"/>
                    <a:pt x="13" y="53"/>
                    <a:pt x="10" y="52"/>
                  </a:cubicBezTo>
                  <a:cubicBezTo>
                    <a:pt x="8" y="52"/>
                    <a:pt x="6" y="51"/>
                    <a:pt x="5" y="50"/>
                  </a:cubicBezTo>
                  <a:cubicBezTo>
                    <a:pt x="3" y="52"/>
                    <a:pt x="3" y="52"/>
                    <a:pt x="3" y="52"/>
                  </a:cubicBezTo>
                  <a:cubicBezTo>
                    <a:pt x="0" y="52"/>
                    <a:pt x="0" y="52"/>
                    <a:pt x="0" y="52"/>
                  </a:cubicBezTo>
                  <a:cubicBezTo>
                    <a:pt x="0" y="35"/>
                    <a:pt x="0" y="35"/>
                    <a:pt x="0" y="35"/>
                  </a:cubicBezTo>
                  <a:cubicBezTo>
                    <a:pt x="2" y="35"/>
                    <a:pt x="2" y="35"/>
                    <a:pt x="2" y="35"/>
                  </a:cubicBezTo>
                  <a:cubicBezTo>
                    <a:pt x="3" y="37"/>
                    <a:pt x="4" y="39"/>
                    <a:pt x="5" y="41"/>
                  </a:cubicBezTo>
                  <a:cubicBezTo>
                    <a:pt x="5" y="43"/>
                    <a:pt x="6" y="44"/>
                    <a:pt x="8" y="46"/>
                  </a:cubicBezTo>
                  <a:cubicBezTo>
                    <a:pt x="9" y="47"/>
                    <a:pt x="10" y="48"/>
                    <a:pt x="12" y="49"/>
                  </a:cubicBezTo>
                  <a:cubicBezTo>
                    <a:pt x="14" y="50"/>
                    <a:pt x="16" y="50"/>
                    <a:pt x="18" y="50"/>
                  </a:cubicBezTo>
                  <a:cubicBezTo>
                    <a:pt x="20" y="50"/>
                    <a:pt x="21" y="50"/>
                    <a:pt x="22" y="50"/>
                  </a:cubicBezTo>
                  <a:cubicBezTo>
                    <a:pt x="23" y="49"/>
                    <a:pt x="24" y="49"/>
                    <a:pt x="25" y="48"/>
                  </a:cubicBezTo>
                  <a:cubicBezTo>
                    <a:pt x="26" y="47"/>
                    <a:pt x="27" y="46"/>
                    <a:pt x="27" y="45"/>
                  </a:cubicBezTo>
                  <a:cubicBezTo>
                    <a:pt x="27" y="44"/>
                    <a:pt x="28" y="43"/>
                    <a:pt x="28" y="41"/>
                  </a:cubicBezTo>
                  <a:cubicBezTo>
                    <a:pt x="28" y="39"/>
                    <a:pt x="27" y="37"/>
                    <a:pt x="26" y="36"/>
                  </a:cubicBezTo>
                  <a:cubicBezTo>
                    <a:pt x="25" y="34"/>
                    <a:pt x="23" y="33"/>
                    <a:pt x="21" y="32"/>
                  </a:cubicBezTo>
                  <a:cubicBezTo>
                    <a:pt x="19" y="31"/>
                    <a:pt x="17" y="30"/>
                    <a:pt x="15" y="30"/>
                  </a:cubicBezTo>
                  <a:cubicBezTo>
                    <a:pt x="13" y="29"/>
                    <a:pt x="12" y="28"/>
                    <a:pt x="10" y="28"/>
                  </a:cubicBezTo>
                  <a:cubicBezTo>
                    <a:pt x="7" y="26"/>
                    <a:pt x="5" y="25"/>
                    <a:pt x="3" y="22"/>
                  </a:cubicBezTo>
                  <a:cubicBezTo>
                    <a:pt x="2" y="20"/>
                    <a:pt x="1" y="18"/>
                    <a:pt x="1" y="14"/>
                  </a:cubicBezTo>
                  <a:cubicBezTo>
                    <a:pt x="1" y="12"/>
                    <a:pt x="1" y="10"/>
                    <a:pt x="2" y="9"/>
                  </a:cubicBezTo>
                  <a:cubicBezTo>
                    <a:pt x="3" y="7"/>
                    <a:pt x="4" y="6"/>
                    <a:pt x="6" y="4"/>
                  </a:cubicBezTo>
                  <a:cubicBezTo>
                    <a:pt x="7" y="3"/>
                    <a:pt x="9" y="2"/>
                    <a:pt x="11" y="1"/>
                  </a:cubicBezTo>
                  <a:cubicBezTo>
                    <a:pt x="12" y="1"/>
                    <a:pt x="14" y="0"/>
                    <a:pt x="16" y="0"/>
                  </a:cubicBezTo>
                  <a:cubicBezTo>
                    <a:pt x="19" y="0"/>
                    <a:pt x="21" y="1"/>
                    <a:pt x="23" y="1"/>
                  </a:cubicBezTo>
                  <a:cubicBezTo>
                    <a:pt x="25" y="2"/>
                    <a:pt x="26" y="3"/>
                    <a:pt x="28" y="4"/>
                  </a:cubicBezTo>
                  <a:cubicBezTo>
                    <a:pt x="29" y="1"/>
                    <a:pt x="29" y="1"/>
                    <a:pt x="29" y="1"/>
                  </a:cubicBezTo>
                  <a:cubicBezTo>
                    <a:pt x="32" y="1"/>
                    <a:pt x="32" y="1"/>
                    <a:pt x="32" y="1"/>
                  </a:cubicBezTo>
                  <a:cubicBezTo>
                    <a:pt x="32" y="18"/>
                    <a:pt x="32" y="18"/>
                    <a:pt x="32" y="18"/>
                  </a:cubicBezTo>
                  <a:cubicBezTo>
                    <a:pt x="30" y="18"/>
                    <a:pt x="30" y="18"/>
                    <a:pt x="30" y="18"/>
                  </a:cubicBezTo>
                  <a:cubicBezTo>
                    <a:pt x="29" y="16"/>
                    <a:pt x="28" y="15"/>
                    <a:pt x="28" y="13"/>
                  </a:cubicBezTo>
                  <a:cubicBezTo>
                    <a:pt x="27" y="11"/>
                    <a:pt x="26" y="9"/>
                    <a:pt x="25" y="8"/>
                  </a:cubicBezTo>
                  <a:cubicBezTo>
                    <a:pt x="24" y="7"/>
                    <a:pt x="23" y="6"/>
                    <a:pt x="21" y="5"/>
                  </a:cubicBezTo>
                  <a:cubicBezTo>
                    <a:pt x="20" y="4"/>
                    <a:pt x="18" y="3"/>
                    <a:pt x="16" y="3"/>
                  </a:cubicBezTo>
                  <a:cubicBezTo>
                    <a:pt x="14" y="3"/>
                    <a:pt x="12" y="4"/>
                    <a:pt x="10" y="6"/>
                  </a:cubicBezTo>
                  <a:cubicBezTo>
                    <a:pt x="9" y="7"/>
                    <a:pt x="8" y="9"/>
                    <a:pt x="8" y="11"/>
                  </a:cubicBezTo>
                  <a:cubicBezTo>
                    <a:pt x="8" y="13"/>
                    <a:pt x="8" y="15"/>
                    <a:pt x="9" y="17"/>
                  </a:cubicBezTo>
                  <a:cubicBezTo>
                    <a:pt x="10" y="18"/>
                    <a:pt x="12" y="19"/>
                    <a:pt x="14" y="20"/>
                  </a:cubicBezTo>
                  <a:cubicBezTo>
                    <a:pt x="16" y="21"/>
                    <a:pt x="17" y="22"/>
                    <a:pt x="19" y="22"/>
                  </a:cubicBezTo>
                  <a:cubicBezTo>
                    <a:pt x="21" y="23"/>
                    <a:pt x="22" y="24"/>
                    <a:pt x="24" y="24"/>
                  </a:cubicBezTo>
                  <a:cubicBezTo>
                    <a:pt x="25" y="25"/>
                    <a:pt x="27" y="26"/>
                    <a:pt x="28" y="26"/>
                  </a:cubicBezTo>
                  <a:cubicBezTo>
                    <a:pt x="29" y="27"/>
                    <a:pt x="30" y="28"/>
                    <a:pt x="31"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4" name="Freeform 41"/>
            <p:cNvSpPr>
              <a:spLocks/>
            </p:cNvSpPr>
            <p:nvPr userDrawn="1"/>
          </p:nvSpPr>
          <p:spPr bwMode="auto">
            <a:xfrm>
              <a:off x="4281439" y="1452985"/>
              <a:ext cx="85725" cy="192088"/>
            </a:xfrm>
            <a:custGeom>
              <a:avLst/>
              <a:gdLst>
                <a:gd name="T0" fmla="*/ 23 w 23"/>
                <a:gd name="T1" fmla="*/ 51 h 51"/>
                <a:gd name="T2" fmla="*/ 0 w 23"/>
                <a:gd name="T3" fmla="*/ 51 h 51"/>
                <a:gd name="T4" fmla="*/ 0 w 23"/>
                <a:gd name="T5" fmla="*/ 49 h 51"/>
                <a:gd name="T6" fmla="*/ 3 w 23"/>
                <a:gd name="T7" fmla="*/ 49 h 51"/>
                <a:gd name="T8" fmla="*/ 6 w 23"/>
                <a:gd name="T9" fmla="*/ 48 h 51"/>
                <a:gd name="T10" fmla="*/ 7 w 23"/>
                <a:gd name="T11" fmla="*/ 47 h 51"/>
                <a:gd name="T12" fmla="*/ 8 w 23"/>
                <a:gd name="T13" fmla="*/ 45 h 51"/>
                <a:gd name="T14" fmla="*/ 8 w 23"/>
                <a:gd name="T15" fmla="*/ 8 h 51"/>
                <a:gd name="T16" fmla="*/ 7 w 23"/>
                <a:gd name="T17" fmla="*/ 6 h 51"/>
                <a:gd name="T18" fmla="*/ 6 w 23"/>
                <a:gd name="T19" fmla="*/ 4 h 51"/>
                <a:gd name="T20" fmla="*/ 3 w 23"/>
                <a:gd name="T21" fmla="*/ 3 h 51"/>
                <a:gd name="T22" fmla="*/ 0 w 23"/>
                <a:gd name="T23" fmla="*/ 3 h 51"/>
                <a:gd name="T24" fmla="*/ 0 w 23"/>
                <a:gd name="T25" fmla="*/ 0 h 51"/>
                <a:gd name="T26" fmla="*/ 23 w 23"/>
                <a:gd name="T27" fmla="*/ 0 h 51"/>
                <a:gd name="T28" fmla="*/ 23 w 23"/>
                <a:gd name="T29" fmla="*/ 3 h 51"/>
                <a:gd name="T30" fmla="*/ 20 w 23"/>
                <a:gd name="T31" fmla="*/ 3 h 51"/>
                <a:gd name="T32" fmla="*/ 18 w 23"/>
                <a:gd name="T33" fmla="*/ 4 h 51"/>
                <a:gd name="T34" fmla="*/ 16 w 23"/>
                <a:gd name="T35" fmla="*/ 5 h 51"/>
                <a:gd name="T36" fmla="*/ 15 w 23"/>
                <a:gd name="T37" fmla="*/ 7 h 51"/>
                <a:gd name="T38" fmla="*/ 15 w 23"/>
                <a:gd name="T39" fmla="*/ 44 h 51"/>
                <a:gd name="T40" fmla="*/ 16 w 23"/>
                <a:gd name="T41" fmla="*/ 46 h 51"/>
                <a:gd name="T42" fmla="*/ 18 w 23"/>
                <a:gd name="T43" fmla="*/ 48 h 51"/>
                <a:gd name="T44" fmla="*/ 20 w 23"/>
                <a:gd name="T45" fmla="*/ 48 h 51"/>
                <a:gd name="T46" fmla="*/ 23 w 23"/>
                <a:gd name="T47" fmla="*/ 49 h 51"/>
                <a:gd name="T48" fmla="*/ 23 w 23"/>
                <a:gd name="T4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51">
                  <a:moveTo>
                    <a:pt x="23" y="51"/>
                  </a:moveTo>
                  <a:cubicBezTo>
                    <a:pt x="0" y="51"/>
                    <a:pt x="0" y="51"/>
                    <a:pt x="0" y="51"/>
                  </a:cubicBezTo>
                  <a:cubicBezTo>
                    <a:pt x="0" y="49"/>
                    <a:pt x="0" y="49"/>
                    <a:pt x="0" y="49"/>
                  </a:cubicBezTo>
                  <a:cubicBezTo>
                    <a:pt x="1" y="49"/>
                    <a:pt x="2" y="49"/>
                    <a:pt x="3" y="49"/>
                  </a:cubicBezTo>
                  <a:cubicBezTo>
                    <a:pt x="4" y="49"/>
                    <a:pt x="5" y="48"/>
                    <a:pt x="6" y="48"/>
                  </a:cubicBezTo>
                  <a:cubicBezTo>
                    <a:pt x="6" y="48"/>
                    <a:pt x="7" y="47"/>
                    <a:pt x="7" y="47"/>
                  </a:cubicBezTo>
                  <a:cubicBezTo>
                    <a:pt x="8" y="46"/>
                    <a:pt x="8" y="46"/>
                    <a:pt x="8" y="45"/>
                  </a:cubicBezTo>
                  <a:cubicBezTo>
                    <a:pt x="8" y="8"/>
                    <a:pt x="8" y="8"/>
                    <a:pt x="8" y="8"/>
                  </a:cubicBezTo>
                  <a:cubicBezTo>
                    <a:pt x="8" y="7"/>
                    <a:pt x="8" y="6"/>
                    <a:pt x="7" y="6"/>
                  </a:cubicBezTo>
                  <a:cubicBezTo>
                    <a:pt x="7" y="5"/>
                    <a:pt x="7" y="5"/>
                    <a:pt x="6" y="4"/>
                  </a:cubicBezTo>
                  <a:cubicBezTo>
                    <a:pt x="5" y="4"/>
                    <a:pt x="4" y="4"/>
                    <a:pt x="3" y="3"/>
                  </a:cubicBezTo>
                  <a:cubicBezTo>
                    <a:pt x="2" y="3"/>
                    <a:pt x="1" y="3"/>
                    <a:pt x="0" y="3"/>
                  </a:cubicBezTo>
                  <a:cubicBezTo>
                    <a:pt x="0" y="0"/>
                    <a:pt x="0" y="0"/>
                    <a:pt x="0" y="0"/>
                  </a:cubicBezTo>
                  <a:cubicBezTo>
                    <a:pt x="23" y="0"/>
                    <a:pt x="23" y="0"/>
                    <a:pt x="23" y="0"/>
                  </a:cubicBezTo>
                  <a:cubicBezTo>
                    <a:pt x="23" y="3"/>
                    <a:pt x="23" y="3"/>
                    <a:pt x="23" y="3"/>
                  </a:cubicBezTo>
                  <a:cubicBezTo>
                    <a:pt x="22" y="3"/>
                    <a:pt x="21" y="3"/>
                    <a:pt x="20" y="3"/>
                  </a:cubicBezTo>
                  <a:cubicBezTo>
                    <a:pt x="19" y="3"/>
                    <a:pt x="19" y="4"/>
                    <a:pt x="18" y="4"/>
                  </a:cubicBezTo>
                  <a:cubicBezTo>
                    <a:pt x="17" y="4"/>
                    <a:pt x="16" y="5"/>
                    <a:pt x="16" y="5"/>
                  </a:cubicBezTo>
                  <a:cubicBezTo>
                    <a:pt x="16" y="6"/>
                    <a:pt x="15" y="7"/>
                    <a:pt x="15" y="7"/>
                  </a:cubicBezTo>
                  <a:cubicBezTo>
                    <a:pt x="15" y="44"/>
                    <a:pt x="15" y="44"/>
                    <a:pt x="15" y="44"/>
                  </a:cubicBezTo>
                  <a:cubicBezTo>
                    <a:pt x="15" y="45"/>
                    <a:pt x="16" y="46"/>
                    <a:pt x="16" y="46"/>
                  </a:cubicBezTo>
                  <a:cubicBezTo>
                    <a:pt x="16" y="47"/>
                    <a:pt x="17" y="47"/>
                    <a:pt x="18" y="48"/>
                  </a:cubicBezTo>
                  <a:cubicBezTo>
                    <a:pt x="18" y="48"/>
                    <a:pt x="19" y="48"/>
                    <a:pt x="20" y="48"/>
                  </a:cubicBezTo>
                  <a:cubicBezTo>
                    <a:pt x="21" y="49"/>
                    <a:pt x="22" y="49"/>
                    <a:pt x="23" y="49"/>
                  </a:cubicBezTo>
                  <a:lnTo>
                    <a:pt x="23"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5" name="Freeform 42"/>
            <p:cNvSpPr>
              <a:spLocks/>
            </p:cNvSpPr>
            <p:nvPr userDrawn="1"/>
          </p:nvSpPr>
          <p:spPr bwMode="auto">
            <a:xfrm>
              <a:off x="4383039" y="1452985"/>
              <a:ext cx="165100" cy="192088"/>
            </a:xfrm>
            <a:custGeom>
              <a:avLst/>
              <a:gdLst>
                <a:gd name="T0" fmla="*/ 44 w 44"/>
                <a:gd name="T1" fmla="*/ 14 h 51"/>
                <a:gd name="T2" fmla="*/ 42 w 44"/>
                <a:gd name="T3" fmla="*/ 14 h 51"/>
                <a:gd name="T4" fmla="*/ 40 w 44"/>
                <a:gd name="T5" fmla="*/ 11 h 51"/>
                <a:gd name="T6" fmla="*/ 38 w 44"/>
                <a:gd name="T7" fmla="*/ 8 h 51"/>
                <a:gd name="T8" fmla="*/ 36 w 44"/>
                <a:gd name="T9" fmla="*/ 5 h 51"/>
                <a:gd name="T10" fmla="*/ 34 w 44"/>
                <a:gd name="T11" fmla="*/ 4 h 51"/>
                <a:gd name="T12" fmla="*/ 31 w 44"/>
                <a:gd name="T13" fmla="*/ 3 h 51"/>
                <a:gd name="T14" fmla="*/ 28 w 44"/>
                <a:gd name="T15" fmla="*/ 3 h 51"/>
                <a:gd name="T16" fmla="*/ 26 w 44"/>
                <a:gd name="T17" fmla="*/ 3 h 51"/>
                <a:gd name="T18" fmla="*/ 26 w 44"/>
                <a:gd name="T19" fmla="*/ 44 h 51"/>
                <a:gd name="T20" fmla="*/ 26 w 44"/>
                <a:gd name="T21" fmla="*/ 46 h 51"/>
                <a:gd name="T22" fmla="*/ 28 w 44"/>
                <a:gd name="T23" fmla="*/ 48 h 51"/>
                <a:gd name="T24" fmla="*/ 31 w 44"/>
                <a:gd name="T25" fmla="*/ 48 h 51"/>
                <a:gd name="T26" fmla="*/ 34 w 44"/>
                <a:gd name="T27" fmla="*/ 49 h 51"/>
                <a:gd name="T28" fmla="*/ 34 w 44"/>
                <a:gd name="T29" fmla="*/ 51 h 51"/>
                <a:gd name="T30" fmla="*/ 10 w 44"/>
                <a:gd name="T31" fmla="*/ 51 h 51"/>
                <a:gd name="T32" fmla="*/ 10 w 44"/>
                <a:gd name="T33" fmla="*/ 49 h 51"/>
                <a:gd name="T34" fmla="*/ 13 w 44"/>
                <a:gd name="T35" fmla="*/ 49 h 51"/>
                <a:gd name="T36" fmla="*/ 16 w 44"/>
                <a:gd name="T37" fmla="*/ 48 h 51"/>
                <a:gd name="T38" fmla="*/ 17 w 44"/>
                <a:gd name="T39" fmla="*/ 47 h 51"/>
                <a:gd name="T40" fmla="*/ 18 w 44"/>
                <a:gd name="T41" fmla="*/ 44 h 51"/>
                <a:gd name="T42" fmla="*/ 18 w 44"/>
                <a:gd name="T43" fmla="*/ 3 h 51"/>
                <a:gd name="T44" fmla="*/ 16 w 44"/>
                <a:gd name="T45" fmla="*/ 3 h 51"/>
                <a:gd name="T46" fmla="*/ 13 w 44"/>
                <a:gd name="T47" fmla="*/ 3 h 51"/>
                <a:gd name="T48" fmla="*/ 10 w 44"/>
                <a:gd name="T49" fmla="*/ 4 h 51"/>
                <a:gd name="T50" fmla="*/ 7 w 44"/>
                <a:gd name="T51" fmla="*/ 5 h 51"/>
                <a:gd name="T52" fmla="*/ 5 w 44"/>
                <a:gd name="T53" fmla="*/ 8 h 51"/>
                <a:gd name="T54" fmla="*/ 3 w 44"/>
                <a:gd name="T55" fmla="*/ 11 h 51"/>
                <a:gd name="T56" fmla="*/ 2 w 44"/>
                <a:gd name="T57" fmla="*/ 14 h 51"/>
                <a:gd name="T58" fmla="*/ 0 w 44"/>
                <a:gd name="T59" fmla="*/ 14 h 51"/>
                <a:gd name="T60" fmla="*/ 0 w 44"/>
                <a:gd name="T61" fmla="*/ 0 h 51"/>
                <a:gd name="T62" fmla="*/ 44 w 44"/>
                <a:gd name="T63" fmla="*/ 0 h 51"/>
                <a:gd name="T64" fmla="*/ 44 w 44"/>
                <a:gd name="T65"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51">
                  <a:moveTo>
                    <a:pt x="44" y="14"/>
                  </a:moveTo>
                  <a:cubicBezTo>
                    <a:pt x="42" y="14"/>
                    <a:pt x="42" y="14"/>
                    <a:pt x="42" y="14"/>
                  </a:cubicBezTo>
                  <a:cubicBezTo>
                    <a:pt x="41" y="13"/>
                    <a:pt x="41" y="12"/>
                    <a:pt x="40" y="11"/>
                  </a:cubicBezTo>
                  <a:cubicBezTo>
                    <a:pt x="40" y="10"/>
                    <a:pt x="39" y="9"/>
                    <a:pt x="38" y="8"/>
                  </a:cubicBezTo>
                  <a:cubicBezTo>
                    <a:pt x="38" y="7"/>
                    <a:pt x="37" y="6"/>
                    <a:pt x="36" y="5"/>
                  </a:cubicBezTo>
                  <a:cubicBezTo>
                    <a:pt x="35" y="4"/>
                    <a:pt x="34" y="4"/>
                    <a:pt x="34" y="4"/>
                  </a:cubicBezTo>
                  <a:cubicBezTo>
                    <a:pt x="33" y="3"/>
                    <a:pt x="32" y="3"/>
                    <a:pt x="31" y="3"/>
                  </a:cubicBezTo>
                  <a:cubicBezTo>
                    <a:pt x="30" y="3"/>
                    <a:pt x="29" y="3"/>
                    <a:pt x="28" y="3"/>
                  </a:cubicBezTo>
                  <a:cubicBezTo>
                    <a:pt x="26" y="3"/>
                    <a:pt x="26" y="3"/>
                    <a:pt x="26" y="3"/>
                  </a:cubicBezTo>
                  <a:cubicBezTo>
                    <a:pt x="26" y="44"/>
                    <a:pt x="26" y="44"/>
                    <a:pt x="26" y="44"/>
                  </a:cubicBezTo>
                  <a:cubicBezTo>
                    <a:pt x="26" y="45"/>
                    <a:pt x="26" y="46"/>
                    <a:pt x="26" y="46"/>
                  </a:cubicBezTo>
                  <a:cubicBezTo>
                    <a:pt x="26" y="47"/>
                    <a:pt x="27" y="47"/>
                    <a:pt x="28" y="48"/>
                  </a:cubicBezTo>
                  <a:cubicBezTo>
                    <a:pt x="28" y="48"/>
                    <a:pt x="29" y="48"/>
                    <a:pt x="31" y="48"/>
                  </a:cubicBezTo>
                  <a:cubicBezTo>
                    <a:pt x="32" y="49"/>
                    <a:pt x="33" y="49"/>
                    <a:pt x="34" y="49"/>
                  </a:cubicBezTo>
                  <a:cubicBezTo>
                    <a:pt x="34" y="51"/>
                    <a:pt x="34" y="51"/>
                    <a:pt x="34" y="51"/>
                  </a:cubicBezTo>
                  <a:cubicBezTo>
                    <a:pt x="10" y="51"/>
                    <a:pt x="10" y="51"/>
                    <a:pt x="10" y="51"/>
                  </a:cubicBezTo>
                  <a:cubicBezTo>
                    <a:pt x="10" y="49"/>
                    <a:pt x="10" y="49"/>
                    <a:pt x="10" y="49"/>
                  </a:cubicBezTo>
                  <a:cubicBezTo>
                    <a:pt x="10" y="49"/>
                    <a:pt x="11" y="49"/>
                    <a:pt x="13" y="49"/>
                  </a:cubicBezTo>
                  <a:cubicBezTo>
                    <a:pt x="14" y="48"/>
                    <a:pt x="15" y="48"/>
                    <a:pt x="16" y="48"/>
                  </a:cubicBezTo>
                  <a:cubicBezTo>
                    <a:pt x="16" y="48"/>
                    <a:pt x="17" y="47"/>
                    <a:pt x="17" y="47"/>
                  </a:cubicBezTo>
                  <a:cubicBezTo>
                    <a:pt x="18" y="46"/>
                    <a:pt x="18" y="45"/>
                    <a:pt x="18" y="44"/>
                  </a:cubicBezTo>
                  <a:cubicBezTo>
                    <a:pt x="18" y="3"/>
                    <a:pt x="18" y="3"/>
                    <a:pt x="18" y="3"/>
                  </a:cubicBezTo>
                  <a:cubicBezTo>
                    <a:pt x="16" y="3"/>
                    <a:pt x="16" y="3"/>
                    <a:pt x="16" y="3"/>
                  </a:cubicBezTo>
                  <a:cubicBezTo>
                    <a:pt x="15" y="3"/>
                    <a:pt x="14" y="3"/>
                    <a:pt x="13" y="3"/>
                  </a:cubicBezTo>
                  <a:cubicBezTo>
                    <a:pt x="12" y="3"/>
                    <a:pt x="11" y="3"/>
                    <a:pt x="10" y="4"/>
                  </a:cubicBezTo>
                  <a:cubicBezTo>
                    <a:pt x="9" y="4"/>
                    <a:pt x="8" y="4"/>
                    <a:pt x="7" y="5"/>
                  </a:cubicBezTo>
                  <a:cubicBezTo>
                    <a:pt x="7" y="6"/>
                    <a:pt x="6" y="7"/>
                    <a:pt x="5" y="8"/>
                  </a:cubicBezTo>
                  <a:cubicBezTo>
                    <a:pt x="4" y="9"/>
                    <a:pt x="4" y="10"/>
                    <a:pt x="3" y="11"/>
                  </a:cubicBezTo>
                  <a:cubicBezTo>
                    <a:pt x="3" y="13"/>
                    <a:pt x="2" y="14"/>
                    <a:pt x="2" y="14"/>
                  </a:cubicBezTo>
                  <a:cubicBezTo>
                    <a:pt x="0" y="14"/>
                    <a:pt x="0" y="14"/>
                    <a:pt x="0" y="14"/>
                  </a:cubicBezTo>
                  <a:cubicBezTo>
                    <a:pt x="0" y="0"/>
                    <a:pt x="0" y="0"/>
                    <a:pt x="0" y="0"/>
                  </a:cubicBezTo>
                  <a:cubicBezTo>
                    <a:pt x="44" y="0"/>
                    <a:pt x="44" y="0"/>
                    <a:pt x="44" y="0"/>
                  </a:cubicBezTo>
                  <a:lnTo>
                    <a:pt x="44" y="1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6" name="Freeform 43"/>
            <p:cNvSpPr>
              <a:spLocks/>
            </p:cNvSpPr>
            <p:nvPr userDrawn="1"/>
          </p:nvSpPr>
          <p:spPr bwMode="auto">
            <a:xfrm>
              <a:off x="4559251" y="1452985"/>
              <a:ext cx="184150" cy="192088"/>
            </a:xfrm>
            <a:custGeom>
              <a:avLst/>
              <a:gdLst>
                <a:gd name="T0" fmla="*/ 49 w 49"/>
                <a:gd name="T1" fmla="*/ 3 h 51"/>
                <a:gd name="T2" fmla="*/ 47 w 49"/>
                <a:gd name="T3" fmla="*/ 4 h 51"/>
                <a:gd name="T4" fmla="*/ 45 w 49"/>
                <a:gd name="T5" fmla="*/ 4 h 51"/>
                <a:gd name="T6" fmla="*/ 43 w 49"/>
                <a:gd name="T7" fmla="*/ 6 h 51"/>
                <a:gd name="T8" fmla="*/ 41 w 49"/>
                <a:gd name="T9" fmla="*/ 8 h 51"/>
                <a:gd name="T10" fmla="*/ 36 w 49"/>
                <a:gd name="T11" fmla="*/ 16 h 51"/>
                <a:gd name="T12" fmla="*/ 30 w 49"/>
                <a:gd name="T13" fmla="*/ 26 h 51"/>
                <a:gd name="T14" fmla="*/ 28 w 49"/>
                <a:gd name="T15" fmla="*/ 30 h 51"/>
                <a:gd name="T16" fmla="*/ 28 w 49"/>
                <a:gd name="T17" fmla="*/ 34 h 51"/>
                <a:gd name="T18" fmla="*/ 28 w 49"/>
                <a:gd name="T19" fmla="*/ 44 h 51"/>
                <a:gd name="T20" fmla="*/ 29 w 49"/>
                <a:gd name="T21" fmla="*/ 46 h 51"/>
                <a:gd name="T22" fmla="*/ 30 w 49"/>
                <a:gd name="T23" fmla="*/ 48 h 51"/>
                <a:gd name="T24" fmla="*/ 33 w 49"/>
                <a:gd name="T25" fmla="*/ 48 h 51"/>
                <a:gd name="T26" fmla="*/ 36 w 49"/>
                <a:gd name="T27" fmla="*/ 49 h 51"/>
                <a:gd name="T28" fmla="*/ 36 w 49"/>
                <a:gd name="T29" fmla="*/ 51 h 51"/>
                <a:gd name="T30" fmla="*/ 12 w 49"/>
                <a:gd name="T31" fmla="*/ 51 h 51"/>
                <a:gd name="T32" fmla="*/ 12 w 49"/>
                <a:gd name="T33" fmla="*/ 49 h 51"/>
                <a:gd name="T34" fmla="*/ 15 w 49"/>
                <a:gd name="T35" fmla="*/ 49 h 51"/>
                <a:gd name="T36" fmla="*/ 18 w 49"/>
                <a:gd name="T37" fmla="*/ 48 h 51"/>
                <a:gd name="T38" fmla="*/ 20 w 49"/>
                <a:gd name="T39" fmla="*/ 47 h 51"/>
                <a:gd name="T40" fmla="*/ 20 w 49"/>
                <a:gd name="T41" fmla="*/ 44 h 51"/>
                <a:gd name="T42" fmla="*/ 20 w 49"/>
                <a:gd name="T43" fmla="*/ 32 h 51"/>
                <a:gd name="T44" fmla="*/ 20 w 49"/>
                <a:gd name="T45" fmla="*/ 30 h 51"/>
                <a:gd name="T46" fmla="*/ 18 w 49"/>
                <a:gd name="T47" fmla="*/ 26 h 51"/>
                <a:gd name="T48" fmla="*/ 13 w 49"/>
                <a:gd name="T49" fmla="*/ 17 h 51"/>
                <a:gd name="T50" fmla="*/ 9 w 49"/>
                <a:gd name="T51" fmla="*/ 9 h 51"/>
                <a:gd name="T52" fmla="*/ 7 w 49"/>
                <a:gd name="T53" fmla="*/ 6 h 51"/>
                <a:gd name="T54" fmla="*/ 5 w 49"/>
                <a:gd name="T55" fmla="*/ 4 h 51"/>
                <a:gd name="T56" fmla="*/ 2 w 49"/>
                <a:gd name="T57" fmla="*/ 3 h 51"/>
                <a:gd name="T58" fmla="*/ 0 w 49"/>
                <a:gd name="T59" fmla="*/ 3 h 51"/>
                <a:gd name="T60" fmla="*/ 0 w 49"/>
                <a:gd name="T61" fmla="*/ 0 h 51"/>
                <a:gd name="T62" fmla="*/ 22 w 49"/>
                <a:gd name="T63" fmla="*/ 0 h 51"/>
                <a:gd name="T64" fmla="*/ 22 w 49"/>
                <a:gd name="T65" fmla="*/ 3 h 51"/>
                <a:gd name="T66" fmla="*/ 17 w 49"/>
                <a:gd name="T67" fmla="*/ 4 h 51"/>
                <a:gd name="T68" fmla="*/ 15 w 49"/>
                <a:gd name="T69" fmla="*/ 5 h 51"/>
                <a:gd name="T70" fmla="*/ 16 w 49"/>
                <a:gd name="T71" fmla="*/ 6 h 51"/>
                <a:gd name="T72" fmla="*/ 16 w 49"/>
                <a:gd name="T73" fmla="*/ 7 h 51"/>
                <a:gd name="T74" fmla="*/ 17 w 49"/>
                <a:gd name="T75" fmla="*/ 9 h 51"/>
                <a:gd name="T76" fmla="*/ 18 w 49"/>
                <a:gd name="T77" fmla="*/ 11 h 51"/>
                <a:gd name="T78" fmla="*/ 22 w 49"/>
                <a:gd name="T79" fmla="*/ 18 h 51"/>
                <a:gd name="T80" fmla="*/ 26 w 49"/>
                <a:gd name="T81" fmla="*/ 26 h 51"/>
                <a:gd name="T82" fmla="*/ 35 w 49"/>
                <a:gd name="T83" fmla="*/ 12 h 51"/>
                <a:gd name="T84" fmla="*/ 38 w 49"/>
                <a:gd name="T85" fmla="*/ 6 h 51"/>
                <a:gd name="T86" fmla="*/ 37 w 49"/>
                <a:gd name="T87" fmla="*/ 4 h 51"/>
                <a:gd name="T88" fmla="*/ 36 w 49"/>
                <a:gd name="T89" fmla="*/ 4 h 51"/>
                <a:gd name="T90" fmla="*/ 34 w 49"/>
                <a:gd name="T91" fmla="*/ 3 h 51"/>
                <a:gd name="T92" fmla="*/ 31 w 49"/>
                <a:gd name="T93" fmla="*/ 3 h 51"/>
                <a:gd name="T94" fmla="*/ 31 w 49"/>
                <a:gd name="T95" fmla="*/ 0 h 51"/>
                <a:gd name="T96" fmla="*/ 49 w 49"/>
                <a:gd name="T97" fmla="*/ 0 h 51"/>
                <a:gd name="T98" fmla="*/ 49 w 49"/>
                <a:gd name="T9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51">
                  <a:moveTo>
                    <a:pt x="49" y="3"/>
                  </a:moveTo>
                  <a:cubicBezTo>
                    <a:pt x="49" y="3"/>
                    <a:pt x="48" y="3"/>
                    <a:pt x="47" y="4"/>
                  </a:cubicBezTo>
                  <a:cubicBezTo>
                    <a:pt x="46" y="4"/>
                    <a:pt x="46" y="4"/>
                    <a:pt x="45" y="4"/>
                  </a:cubicBezTo>
                  <a:cubicBezTo>
                    <a:pt x="44" y="5"/>
                    <a:pt x="44" y="5"/>
                    <a:pt x="43" y="6"/>
                  </a:cubicBezTo>
                  <a:cubicBezTo>
                    <a:pt x="43" y="6"/>
                    <a:pt x="42" y="7"/>
                    <a:pt x="41" y="8"/>
                  </a:cubicBezTo>
                  <a:cubicBezTo>
                    <a:pt x="39" y="11"/>
                    <a:pt x="38" y="13"/>
                    <a:pt x="36" y="16"/>
                  </a:cubicBezTo>
                  <a:cubicBezTo>
                    <a:pt x="35" y="19"/>
                    <a:pt x="33" y="22"/>
                    <a:pt x="30" y="26"/>
                  </a:cubicBezTo>
                  <a:cubicBezTo>
                    <a:pt x="29" y="28"/>
                    <a:pt x="29" y="29"/>
                    <a:pt x="28" y="30"/>
                  </a:cubicBezTo>
                  <a:cubicBezTo>
                    <a:pt x="28" y="31"/>
                    <a:pt x="28" y="32"/>
                    <a:pt x="28" y="34"/>
                  </a:cubicBezTo>
                  <a:cubicBezTo>
                    <a:pt x="28" y="44"/>
                    <a:pt x="28" y="44"/>
                    <a:pt x="28" y="44"/>
                  </a:cubicBezTo>
                  <a:cubicBezTo>
                    <a:pt x="28" y="45"/>
                    <a:pt x="28" y="46"/>
                    <a:pt x="29" y="46"/>
                  </a:cubicBezTo>
                  <a:cubicBezTo>
                    <a:pt x="29" y="47"/>
                    <a:pt x="29" y="47"/>
                    <a:pt x="30" y="48"/>
                  </a:cubicBezTo>
                  <a:cubicBezTo>
                    <a:pt x="31" y="48"/>
                    <a:pt x="32" y="48"/>
                    <a:pt x="33" y="48"/>
                  </a:cubicBezTo>
                  <a:cubicBezTo>
                    <a:pt x="34" y="49"/>
                    <a:pt x="35" y="49"/>
                    <a:pt x="36" y="49"/>
                  </a:cubicBezTo>
                  <a:cubicBezTo>
                    <a:pt x="36" y="51"/>
                    <a:pt x="36" y="51"/>
                    <a:pt x="36" y="51"/>
                  </a:cubicBezTo>
                  <a:cubicBezTo>
                    <a:pt x="12" y="51"/>
                    <a:pt x="12" y="51"/>
                    <a:pt x="12" y="51"/>
                  </a:cubicBezTo>
                  <a:cubicBezTo>
                    <a:pt x="12" y="49"/>
                    <a:pt x="12" y="49"/>
                    <a:pt x="12" y="49"/>
                  </a:cubicBezTo>
                  <a:cubicBezTo>
                    <a:pt x="13" y="49"/>
                    <a:pt x="14" y="49"/>
                    <a:pt x="15" y="49"/>
                  </a:cubicBezTo>
                  <a:cubicBezTo>
                    <a:pt x="17" y="48"/>
                    <a:pt x="18" y="48"/>
                    <a:pt x="18" y="48"/>
                  </a:cubicBezTo>
                  <a:cubicBezTo>
                    <a:pt x="19" y="48"/>
                    <a:pt x="20" y="47"/>
                    <a:pt x="20" y="47"/>
                  </a:cubicBezTo>
                  <a:cubicBezTo>
                    <a:pt x="20" y="46"/>
                    <a:pt x="20" y="45"/>
                    <a:pt x="20" y="44"/>
                  </a:cubicBezTo>
                  <a:cubicBezTo>
                    <a:pt x="20" y="32"/>
                    <a:pt x="20" y="32"/>
                    <a:pt x="20" y="32"/>
                  </a:cubicBezTo>
                  <a:cubicBezTo>
                    <a:pt x="20" y="32"/>
                    <a:pt x="20" y="31"/>
                    <a:pt x="20" y="30"/>
                  </a:cubicBezTo>
                  <a:cubicBezTo>
                    <a:pt x="19" y="29"/>
                    <a:pt x="19" y="28"/>
                    <a:pt x="18" y="26"/>
                  </a:cubicBezTo>
                  <a:cubicBezTo>
                    <a:pt x="17" y="24"/>
                    <a:pt x="15" y="21"/>
                    <a:pt x="13" y="17"/>
                  </a:cubicBezTo>
                  <a:cubicBezTo>
                    <a:pt x="12" y="14"/>
                    <a:pt x="10" y="11"/>
                    <a:pt x="9" y="9"/>
                  </a:cubicBezTo>
                  <a:cubicBezTo>
                    <a:pt x="8" y="8"/>
                    <a:pt x="7" y="7"/>
                    <a:pt x="7" y="6"/>
                  </a:cubicBezTo>
                  <a:cubicBezTo>
                    <a:pt x="6" y="5"/>
                    <a:pt x="5" y="5"/>
                    <a:pt x="5" y="4"/>
                  </a:cubicBezTo>
                  <a:cubicBezTo>
                    <a:pt x="4" y="4"/>
                    <a:pt x="3" y="4"/>
                    <a:pt x="2" y="3"/>
                  </a:cubicBezTo>
                  <a:cubicBezTo>
                    <a:pt x="2" y="3"/>
                    <a:pt x="1" y="3"/>
                    <a:pt x="0" y="3"/>
                  </a:cubicBezTo>
                  <a:cubicBezTo>
                    <a:pt x="0" y="0"/>
                    <a:pt x="0" y="0"/>
                    <a:pt x="0" y="0"/>
                  </a:cubicBezTo>
                  <a:cubicBezTo>
                    <a:pt x="22" y="0"/>
                    <a:pt x="22" y="0"/>
                    <a:pt x="22" y="0"/>
                  </a:cubicBezTo>
                  <a:cubicBezTo>
                    <a:pt x="22" y="3"/>
                    <a:pt x="22" y="3"/>
                    <a:pt x="22" y="3"/>
                  </a:cubicBezTo>
                  <a:cubicBezTo>
                    <a:pt x="20" y="3"/>
                    <a:pt x="18" y="3"/>
                    <a:pt x="17" y="4"/>
                  </a:cubicBezTo>
                  <a:cubicBezTo>
                    <a:pt x="16" y="4"/>
                    <a:pt x="15" y="4"/>
                    <a:pt x="15" y="5"/>
                  </a:cubicBezTo>
                  <a:cubicBezTo>
                    <a:pt x="15" y="5"/>
                    <a:pt x="15" y="5"/>
                    <a:pt x="16" y="6"/>
                  </a:cubicBezTo>
                  <a:cubicBezTo>
                    <a:pt x="16" y="6"/>
                    <a:pt x="16" y="6"/>
                    <a:pt x="16" y="7"/>
                  </a:cubicBezTo>
                  <a:cubicBezTo>
                    <a:pt x="16" y="7"/>
                    <a:pt x="17" y="8"/>
                    <a:pt x="17" y="9"/>
                  </a:cubicBezTo>
                  <a:cubicBezTo>
                    <a:pt x="18" y="10"/>
                    <a:pt x="18" y="11"/>
                    <a:pt x="18" y="11"/>
                  </a:cubicBezTo>
                  <a:cubicBezTo>
                    <a:pt x="20" y="13"/>
                    <a:pt x="21" y="16"/>
                    <a:pt x="22" y="18"/>
                  </a:cubicBezTo>
                  <a:cubicBezTo>
                    <a:pt x="23" y="20"/>
                    <a:pt x="25" y="23"/>
                    <a:pt x="26" y="26"/>
                  </a:cubicBezTo>
                  <a:cubicBezTo>
                    <a:pt x="30" y="20"/>
                    <a:pt x="33" y="15"/>
                    <a:pt x="35" y="12"/>
                  </a:cubicBezTo>
                  <a:cubicBezTo>
                    <a:pt x="37" y="8"/>
                    <a:pt x="38" y="6"/>
                    <a:pt x="38" y="6"/>
                  </a:cubicBezTo>
                  <a:cubicBezTo>
                    <a:pt x="38" y="5"/>
                    <a:pt x="38" y="5"/>
                    <a:pt x="37" y="4"/>
                  </a:cubicBezTo>
                  <a:cubicBezTo>
                    <a:pt x="37" y="4"/>
                    <a:pt x="36" y="4"/>
                    <a:pt x="36" y="4"/>
                  </a:cubicBezTo>
                  <a:cubicBezTo>
                    <a:pt x="35" y="3"/>
                    <a:pt x="34" y="3"/>
                    <a:pt x="34" y="3"/>
                  </a:cubicBezTo>
                  <a:cubicBezTo>
                    <a:pt x="33" y="3"/>
                    <a:pt x="32" y="3"/>
                    <a:pt x="31" y="3"/>
                  </a:cubicBezTo>
                  <a:cubicBezTo>
                    <a:pt x="31" y="0"/>
                    <a:pt x="31" y="0"/>
                    <a:pt x="31" y="0"/>
                  </a:cubicBezTo>
                  <a:cubicBezTo>
                    <a:pt x="49" y="0"/>
                    <a:pt x="49" y="0"/>
                    <a:pt x="49" y="0"/>
                  </a:cubicBezTo>
                  <a:lnTo>
                    <a:pt x="49" y="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7" name="Freeform 44"/>
            <p:cNvSpPr>
              <a:spLocks/>
            </p:cNvSpPr>
            <p:nvPr userDrawn="1"/>
          </p:nvSpPr>
          <p:spPr bwMode="auto">
            <a:xfrm>
              <a:off x="2306589" y="714797"/>
              <a:ext cx="327025" cy="461963"/>
            </a:xfrm>
            <a:custGeom>
              <a:avLst/>
              <a:gdLst>
                <a:gd name="T0" fmla="*/ 67 w 87"/>
                <a:gd name="T1" fmla="*/ 93 h 122"/>
                <a:gd name="T2" fmla="*/ 63 w 87"/>
                <a:gd name="T3" fmla="*/ 93 h 122"/>
                <a:gd name="T4" fmla="*/ 50 w 87"/>
                <a:gd name="T5" fmla="*/ 98 h 122"/>
                <a:gd name="T6" fmla="*/ 33 w 87"/>
                <a:gd name="T7" fmla="*/ 98 h 122"/>
                <a:gd name="T8" fmla="*/ 33 w 87"/>
                <a:gd name="T9" fmla="*/ 97 h 122"/>
                <a:gd name="T10" fmla="*/ 44 w 87"/>
                <a:gd name="T11" fmla="*/ 86 h 122"/>
                <a:gd name="T12" fmla="*/ 44 w 87"/>
                <a:gd name="T13" fmla="*/ 73 h 122"/>
                <a:gd name="T14" fmla="*/ 59 w 87"/>
                <a:gd name="T15" fmla="*/ 68 h 122"/>
                <a:gd name="T16" fmla="*/ 71 w 87"/>
                <a:gd name="T17" fmla="*/ 63 h 122"/>
                <a:gd name="T18" fmla="*/ 80 w 87"/>
                <a:gd name="T19" fmla="*/ 51 h 122"/>
                <a:gd name="T20" fmla="*/ 81 w 87"/>
                <a:gd name="T21" fmla="*/ 44 h 122"/>
                <a:gd name="T22" fmla="*/ 81 w 87"/>
                <a:gd name="T23" fmla="*/ 41 h 122"/>
                <a:gd name="T24" fmla="*/ 68 w 87"/>
                <a:gd name="T25" fmla="*/ 36 h 122"/>
                <a:gd name="T26" fmla="*/ 64 w 87"/>
                <a:gd name="T27" fmla="*/ 31 h 122"/>
                <a:gd name="T28" fmla="*/ 63 w 87"/>
                <a:gd name="T29" fmla="*/ 28 h 122"/>
                <a:gd name="T30" fmla="*/ 62 w 87"/>
                <a:gd name="T31" fmla="*/ 27 h 122"/>
                <a:gd name="T32" fmla="*/ 58 w 87"/>
                <a:gd name="T33" fmla="*/ 28 h 122"/>
                <a:gd name="T34" fmla="*/ 57 w 87"/>
                <a:gd name="T35" fmla="*/ 29 h 122"/>
                <a:gd name="T36" fmla="*/ 57 w 87"/>
                <a:gd name="T37" fmla="*/ 30 h 122"/>
                <a:gd name="T38" fmla="*/ 57 w 87"/>
                <a:gd name="T39" fmla="*/ 41 h 122"/>
                <a:gd name="T40" fmla="*/ 49 w 87"/>
                <a:gd name="T41" fmla="*/ 46 h 122"/>
                <a:gd name="T42" fmla="*/ 44 w 87"/>
                <a:gd name="T43" fmla="*/ 52 h 122"/>
                <a:gd name="T44" fmla="*/ 39 w 87"/>
                <a:gd name="T45" fmla="*/ 50 h 122"/>
                <a:gd name="T46" fmla="*/ 22 w 87"/>
                <a:gd name="T47" fmla="*/ 8 h 122"/>
                <a:gd name="T48" fmla="*/ 13 w 87"/>
                <a:gd name="T49" fmla="*/ 0 h 122"/>
                <a:gd name="T50" fmla="*/ 9 w 87"/>
                <a:gd name="T51" fmla="*/ 11 h 122"/>
                <a:gd name="T52" fmla="*/ 9 w 87"/>
                <a:gd name="T53" fmla="*/ 13 h 122"/>
                <a:gd name="T54" fmla="*/ 3 w 87"/>
                <a:gd name="T55" fmla="*/ 38 h 122"/>
                <a:gd name="T56" fmla="*/ 0 w 87"/>
                <a:gd name="T57" fmla="*/ 53 h 122"/>
                <a:gd name="T58" fmla="*/ 7 w 87"/>
                <a:gd name="T59" fmla="*/ 81 h 122"/>
                <a:gd name="T60" fmla="*/ 8 w 87"/>
                <a:gd name="T61" fmla="*/ 91 h 122"/>
                <a:gd name="T62" fmla="*/ 21 w 87"/>
                <a:gd name="T63" fmla="*/ 117 h 122"/>
                <a:gd name="T64" fmla="*/ 41 w 87"/>
                <a:gd name="T65" fmla="*/ 119 h 122"/>
                <a:gd name="T66" fmla="*/ 46 w 87"/>
                <a:gd name="T67" fmla="*/ 115 h 122"/>
                <a:gd name="T68" fmla="*/ 53 w 87"/>
                <a:gd name="T69" fmla="*/ 115 h 122"/>
                <a:gd name="T70" fmla="*/ 72 w 87"/>
                <a:gd name="T71" fmla="*/ 110 h 122"/>
                <a:gd name="T72" fmla="*/ 82 w 87"/>
                <a:gd name="T73" fmla="*/ 104 h 122"/>
                <a:gd name="T74" fmla="*/ 87 w 87"/>
                <a:gd name="T75" fmla="*/ 94 h 122"/>
                <a:gd name="T76" fmla="*/ 86 w 87"/>
                <a:gd name="T77" fmla="*/ 88 h 122"/>
                <a:gd name="T78" fmla="*/ 67 w 87"/>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7" h="122">
                  <a:moveTo>
                    <a:pt x="67" y="93"/>
                  </a:moveTo>
                  <a:cubicBezTo>
                    <a:pt x="66" y="93"/>
                    <a:pt x="64" y="93"/>
                    <a:pt x="63" y="93"/>
                  </a:cubicBezTo>
                  <a:cubicBezTo>
                    <a:pt x="59" y="95"/>
                    <a:pt x="54" y="96"/>
                    <a:pt x="50" y="98"/>
                  </a:cubicBezTo>
                  <a:cubicBezTo>
                    <a:pt x="45" y="99"/>
                    <a:pt x="38" y="102"/>
                    <a:pt x="33" y="98"/>
                  </a:cubicBezTo>
                  <a:cubicBezTo>
                    <a:pt x="33" y="98"/>
                    <a:pt x="33" y="98"/>
                    <a:pt x="33" y="97"/>
                  </a:cubicBezTo>
                  <a:cubicBezTo>
                    <a:pt x="37" y="93"/>
                    <a:pt x="37" y="90"/>
                    <a:pt x="44" y="86"/>
                  </a:cubicBezTo>
                  <a:cubicBezTo>
                    <a:pt x="44" y="82"/>
                    <a:pt x="46" y="76"/>
                    <a:pt x="44" y="73"/>
                  </a:cubicBezTo>
                  <a:cubicBezTo>
                    <a:pt x="44" y="66"/>
                    <a:pt x="53" y="69"/>
                    <a:pt x="59" y="68"/>
                  </a:cubicBezTo>
                  <a:cubicBezTo>
                    <a:pt x="63" y="67"/>
                    <a:pt x="68" y="65"/>
                    <a:pt x="71" y="63"/>
                  </a:cubicBezTo>
                  <a:cubicBezTo>
                    <a:pt x="75" y="61"/>
                    <a:pt x="78" y="56"/>
                    <a:pt x="80" y="51"/>
                  </a:cubicBezTo>
                  <a:cubicBezTo>
                    <a:pt x="81" y="50"/>
                    <a:pt x="80" y="46"/>
                    <a:pt x="81" y="44"/>
                  </a:cubicBezTo>
                  <a:cubicBezTo>
                    <a:pt x="81" y="43"/>
                    <a:pt x="81" y="42"/>
                    <a:pt x="81" y="41"/>
                  </a:cubicBezTo>
                  <a:cubicBezTo>
                    <a:pt x="81" y="40"/>
                    <a:pt x="70" y="37"/>
                    <a:pt x="68" y="36"/>
                  </a:cubicBezTo>
                  <a:cubicBezTo>
                    <a:pt x="67" y="35"/>
                    <a:pt x="64" y="33"/>
                    <a:pt x="64" y="31"/>
                  </a:cubicBezTo>
                  <a:cubicBezTo>
                    <a:pt x="63" y="30"/>
                    <a:pt x="64" y="29"/>
                    <a:pt x="63" y="28"/>
                  </a:cubicBezTo>
                  <a:cubicBezTo>
                    <a:pt x="63" y="27"/>
                    <a:pt x="62" y="27"/>
                    <a:pt x="62" y="27"/>
                  </a:cubicBezTo>
                  <a:cubicBezTo>
                    <a:pt x="59" y="27"/>
                    <a:pt x="59" y="27"/>
                    <a:pt x="58" y="28"/>
                  </a:cubicBezTo>
                  <a:cubicBezTo>
                    <a:pt x="58" y="29"/>
                    <a:pt x="57" y="29"/>
                    <a:pt x="57" y="29"/>
                  </a:cubicBezTo>
                  <a:cubicBezTo>
                    <a:pt x="57" y="30"/>
                    <a:pt x="57" y="30"/>
                    <a:pt x="57" y="30"/>
                  </a:cubicBezTo>
                  <a:cubicBezTo>
                    <a:pt x="57" y="34"/>
                    <a:pt x="57" y="37"/>
                    <a:pt x="57" y="41"/>
                  </a:cubicBezTo>
                  <a:cubicBezTo>
                    <a:pt x="56" y="43"/>
                    <a:pt x="51" y="45"/>
                    <a:pt x="49" y="46"/>
                  </a:cubicBezTo>
                  <a:cubicBezTo>
                    <a:pt x="47" y="48"/>
                    <a:pt x="45" y="50"/>
                    <a:pt x="44" y="52"/>
                  </a:cubicBezTo>
                  <a:cubicBezTo>
                    <a:pt x="41" y="52"/>
                    <a:pt x="41" y="51"/>
                    <a:pt x="39" y="50"/>
                  </a:cubicBezTo>
                  <a:cubicBezTo>
                    <a:pt x="36" y="32"/>
                    <a:pt x="34" y="17"/>
                    <a:pt x="22" y="8"/>
                  </a:cubicBezTo>
                  <a:cubicBezTo>
                    <a:pt x="19" y="6"/>
                    <a:pt x="17" y="2"/>
                    <a:pt x="13" y="0"/>
                  </a:cubicBezTo>
                  <a:cubicBezTo>
                    <a:pt x="12" y="4"/>
                    <a:pt x="10" y="7"/>
                    <a:pt x="9" y="11"/>
                  </a:cubicBezTo>
                  <a:cubicBezTo>
                    <a:pt x="9" y="12"/>
                    <a:pt x="9" y="13"/>
                    <a:pt x="9" y="13"/>
                  </a:cubicBezTo>
                  <a:cubicBezTo>
                    <a:pt x="7" y="21"/>
                    <a:pt x="5" y="30"/>
                    <a:pt x="3" y="38"/>
                  </a:cubicBezTo>
                  <a:cubicBezTo>
                    <a:pt x="3" y="40"/>
                    <a:pt x="0" y="51"/>
                    <a:pt x="0" y="53"/>
                  </a:cubicBezTo>
                  <a:cubicBezTo>
                    <a:pt x="2" y="62"/>
                    <a:pt x="5" y="73"/>
                    <a:pt x="7" y="81"/>
                  </a:cubicBezTo>
                  <a:cubicBezTo>
                    <a:pt x="8" y="85"/>
                    <a:pt x="7" y="88"/>
                    <a:pt x="8" y="91"/>
                  </a:cubicBezTo>
                  <a:cubicBezTo>
                    <a:pt x="10" y="98"/>
                    <a:pt x="16" y="114"/>
                    <a:pt x="21" y="117"/>
                  </a:cubicBezTo>
                  <a:cubicBezTo>
                    <a:pt x="26" y="120"/>
                    <a:pt x="34" y="122"/>
                    <a:pt x="41" y="119"/>
                  </a:cubicBezTo>
                  <a:cubicBezTo>
                    <a:pt x="43" y="118"/>
                    <a:pt x="45" y="115"/>
                    <a:pt x="46" y="115"/>
                  </a:cubicBezTo>
                  <a:cubicBezTo>
                    <a:pt x="49" y="115"/>
                    <a:pt x="51" y="115"/>
                    <a:pt x="53" y="115"/>
                  </a:cubicBezTo>
                  <a:cubicBezTo>
                    <a:pt x="59" y="113"/>
                    <a:pt x="66" y="111"/>
                    <a:pt x="72" y="110"/>
                  </a:cubicBezTo>
                  <a:cubicBezTo>
                    <a:pt x="74" y="109"/>
                    <a:pt x="80" y="106"/>
                    <a:pt x="82" y="104"/>
                  </a:cubicBezTo>
                  <a:cubicBezTo>
                    <a:pt x="84" y="102"/>
                    <a:pt x="84" y="97"/>
                    <a:pt x="87" y="94"/>
                  </a:cubicBezTo>
                  <a:cubicBezTo>
                    <a:pt x="87" y="91"/>
                    <a:pt x="87" y="90"/>
                    <a:pt x="86" y="88"/>
                  </a:cubicBezTo>
                  <a:cubicBezTo>
                    <a:pt x="78" y="88"/>
                    <a:pt x="73" y="91"/>
                    <a:pt x="67"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45"/>
            <p:cNvSpPr>
              <a:spLocks noEditPoints="1"/>
            </p:cNvSpPr>
            <p:nvPr userDrawn="1"/>
          </p:nvSpPr>
          <p:spPr bwMode="auto">
            <a:xfrm>
              <a:off x="1919239" y="627485"/>
              <a:ext cx="282575" cy="644525"/>
            </a:xfrm>
            <a:custGeom>
              <a:avLst/>
              <a:gdLst>
                <a:gd name="T0" fmla="*/ 74 w 75"/>
                <a:gd name="T1" fmla="*/ 59 h 170"/>
                <a:gd name="T2" fmla="*/ 73 w 75"/>
                <a:gd name="T3" fmla="*/ 42 h 170"/>
                <a:gd name="T4" fmla="*/ 72 w 75"/>
                <a:gd name="T5" fmla="*/ 30 h 170"/>
                <a:gd name="T6" fmla="*/ 42 w 75"/>
                <a:gd name="T7" fmla="*/ 7 h 170"/>
                <a:gd name="T8" fmla="*/ 33 w 75"/>
                <a:gd name="T9" fmla="*/ 1 h 170"/>
                <a:gd name="T10" fmla="*/ 30 w 75"/>
                <a:gd name="T11" fmla="*/ 4 h 170"/>
                <a:gd name="T12" fmla="*/ 37 w 75"/>
                <a:gd name="T13" fmla="*/ 16 h 170"/>
                <a:gd name="T14" fmla="*/ 42 w 75"/>
                <a:gd name="T15" fmla="*/ 23 h 170"/>
                <a:gd name="T16" fmla="*/ 51 w 75"/>
                <a:gd name="T17" fmla="*/ 35 h 170"/>
                <a:gd name="T18" fmla="*/ 52 w 75"/>
                <a:gd name="T19" fmla="*/ 71 h 170"/>
                <a:gd name="T20" fmla="*/ 52 w 75"/>
                <a:gd name="T21" fmla="*/ 80 h 170"/>
                <a:gd name="T22" fmla="*/ 51 w 75"/>
                <a:gd name="T23" fmla="*/ 90 h 170"/>
                <a:gd name="T24" fmla="*/ 44 w 75"/>
                <a:gd name="T25" fmla="*/ 86 h 170"/>
                <a:gd name="T26" fmla="*/ 39 w 75"/>
                <a:gd name="T27" fmla="*/ 85 h 170"/>
                <a:gd name="T28" fmla="*/ 33 w 75"/>
                <a:gd name="T29" fmla="*/ 81 h 170"/>
                <a:gd name="T30" fmla="*/ 26 w 75"/>
                <a:gd name="T31" fmla="*/ 80 h 170"/>
                <a:gd name="T32" fmla="*/ 17 w 75"/>
                <a:gd name="T33" fmla="*/ 77 h 170"/>
                <a:gd name="T34" fmla="*/ 14 w 75"/>
                <a:gd name="T35" fmla="*/ 79 h 170"/>
                <a:gd name="T36" fmla="*/ 19 w 75"/>
                <a:gd name="T37" fmla="*/ 88 h 170"/>
                <a:gd name="T38" fmla="*/ 19 w 75"/>
                <a:gd name="T39" fmla="*/ 91 h 170"/>
                <a:gd name="T40" fmla="*/ 21 w 75"/>
                <a:gd name="T41" fmla="*/ 101 h 170"/>
                <a:gd name="T42" fmla="*/ 18 w 75"/>
                <a:gd name="T43" fmla="*/ 112 h 170"/>
                <a:gd name="T44" fmla="*/ 2 w 75"/>
                <a:gd name="T45" fmla="*/ 143 h 170"/>
                <a:gd name="T46" fmla="*/ 1 w 75"/>
                <a:gd name="T47" fmla="*/ 144 h 170"/>
                <a:gd name="T48" fmla="*/ 1 w 75"/>
                <a:gd name="T49" fmla="*/ 146 h 170"/>
                <a:gd name="T50" fmla="*/ 6 w 75"/>
                <a:gd name="T51" fmla="*/ 169 h 170"/>
                <a:gd name="T52" fmla="*/ 7 w 75"/>
                <a:gd name="T53" fmla="*/ 170 h 170"/>
                <a:gd name="T54" fmla="*/ 15 w 75"/>
                <a:gd name="T55" fmla="*/ 170 h 170"/>
                <a:gd name="T56" fmla="*/ 24 w 75"/>
                <a:gd name="T57" fmla="*/ 161 h 170"/>
                <a:gd name="T58" fmla="*/ 36 w 75"/>
                <a:gd name="T59" fmla="*/ 153 h 170"/>
                <a:gd name="T60" fmla="*/ 38 w 75"/>
                <a:gd name="T61" fmla="*/ 151 h 170"/>
                <a:gd name="T62" fmla="*/ 50 w 75"/>
                <a:gd name="T63" fmla="*/ 141 h 170"/>
                <a:gd name="T64" fmla="*/ 51 w 75"/>
                <a:gd name="T65" fmla="*/ 141 h 170"/>
                <a:gd name="T66" fmla="*/ 51 w 75"/>
                <a:gd name="T67" fmla="*/ 147 h 170"/>
                <a:gd name="T68" fmla="*/ 53 w 75"/>
                <a:gd name="T69" fmla="*/ 165 h 170"/>
                <a:gd name="T70" fmla="*/ 58 w 75"/>
                <a:gd name="T71" fmla="*/ 164 h 170"/>
                <a:gd name="T72" fmla="*/ 65 w 75"/>
                <a:gd name="T73" fmla="*/ 154 h 170"/>
                <a:gd name="T74" fmla="*/ 72 w 75"/>
                <a:gd name="T75" fmla="*/ 124 h 170"/>
                <a:gd name="T76" fmla="*/ 72 w 75"/>
                <a:gd name="T77" fmla="*/ 113 h 170"/>
                <a:gd name="T78" fmla="*/ 74 w 75"/>
                <a:gd name="T79" fmla="*/ 80 h 170"/>
                <a:gd name="T80" fmla="*/ 75 w 75"/>
                <a:gd name="T81" fmla="*/ 66 h 170"/>
                <a:gd name="T82" fmla="*/ 74 w 75"/>
                <a:gd name="T83" fmla="*/ 59 h 170"/>
                <a:gd name="T84" fmla="*/ 51 w 75"/>
                <a:gd name="T85" fmla="*/ 122 h 170"/>
                <a:gd name="T86" fmla="*/ 51 w 75"/>
                <a:gd name="T87" fmla="*/ 128 h 170"/>
                <a:gd name="T88" fmla="*/ 44 w 75"/>
                <a:gd name="T89" fmla="*/ 132 h 170"/>
                <a:gd name="T90" fmla="*/ 40 w 75"/>
                <a:gd name="T91" fmla="*/ 136 h 170"/>
                <a:gd name="T92" fmla="*/ 31 w 75"/>
                <a:gd name="T93" fmla="*/ 139 h 170"/>
                <a:gd name="T94" fmla="*/ 24 w 75"/>
                <a:gd name="T95" fmla="*/ 144 h 170"/>
                <a:gd name="T96" fmla="*/ 13 w 75"/>
                <a:gd name="T97" fmla="*/ 146 h 170"/>
                <a:gd name="T98" fmla="*/ 12 w 75"/>
                <a:gd name="T99" fmla="*/ 145 h 170"/>
                <a:gd name="T100" fmla="*/ 17 w 75"/>
                <a:gd name="T101" fmla="*/ 135 h 170"/>
                <a:gd name="T102" fmla="*/ 30 w 75"/>
                <a:gd name="T103" fmla="*/ 118 h 170"/>
                <a:gd name="T104" fmla="*/ 31 w 75"/>
                <a:gd name="T105" fmla="*/ 115 h 170"/>
                <a:gd name="T106" fmla="*/ 36 w 75"/>
                <a:gd name="T107" fmla="*/ 108 h 170"/>
                <a:gd name="T108" fmla="*/ 49 w 75"/>
                <a:gd name="T109" fmla="*/ 99 h 170"/>
                <a:gd name="T110" fmla="*/ 51 w 75"/>
                <a:gd name="T111" fmla="*/ 99 h 170"/>
                <a:gd name="T112" fmla="*/ 51 w 75"/>
                <a:gd name="T113" fmla="*/ 114 h 170"/>
                <a:gd name="T114" fmla="*/ 51 w 75"/>
                <a:gd name="T115" fmla="*/ 12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 h="170">
                  <a:moveTo>
                    <a:pt x="74" y="59"/>
                  </a:moveTo>
                  <a:cubicBezTo>
                    <a:pt x="74" y="53"/>
                    <a:pt x="74" y="46"/>
                    <a:pt x="73" y="42"/>
                  </a:cubicBezTo>
                  <a:cubicBezTo>
                    <a:pt x="72" y="38"/>
                    <a:pt x="74" y="33"/>
                    <a:pt x="72" y="30"/>
                  </a:cubicBezTo>
                  <a:cubicBezTo>
                    <a:pt x="68" y="20"/>
                    <a:pt x="51" y="12"/>
                    <a:pt x="42" y="7"/>
                  </a:cubicBezTo>
                  <a:cubicBezTo>
                    <a:pt x="38" y="5"/>
                    <a:pt x="38" y="2"/>
                    <a:pt x="33" y="1"/>
                  </a:cubicBezTo>
                  <a:cubicBezTo>
                    <a:pt x="32" y="0"/>
                    <a:pt x="30" y="3"/>
                    <a:pt x="30" y="4"/>
                  </a:cubicBezTo>
                  <a:cubicBezTo>
                    <a:pt x="29" y="10"/>
                    <a:pt x="34" y="12"/>
                    <a:pt x="37" y="16"/>
                  </a:cubicBezTo>
                  <a:cubicBezTo>
                    <a:pt x="39" y="18"/>
                    <a:pt x="40" y="21"/>
                    <a:pt x="42" y="23"/>
                  </a:cubicBezTo>
                  <a:cubicBezTo>
                    <a:pt x="45" y="27"/>
                    <a:pt x="49" y="30"/>
                    <a:pt x="51" y="35"/>
                  </a:cubicBezTo>
                  <a:cubicBezTo>
                    <a:pt x="54" y="43"/>
                    <a:pt x="54" y="63"/>
                    <a:pt x="52" y="71"/>
                  </a:cubicBezTo>
                  <a:cubicBezTo>
                    <a:pt x="52" y="74"/>
                    <a:pt x="52" y="77"/>
                    <a:pt x="52" y="80"/>
                  </a:cubicBezTo>
                  <a:cubicBezTo>
                    <a:pt x="52" y="84"/>
                    <a:pt x="51" y="87"/>
                    <a:pt x="51" y="90"/>
                  </a:cubicBezTo>
                  <a:cubicBezTo>
                    <a:pt x="49" y="89"/>
                    <a:pt x="47" y="87"/>
                    <a:pt x="44" y="86"/>
                  </a:cubicBezTo>
                  <a:cubicBezTo>
                    <a:pt x="43" y="86"/>
                    <a:pt x="41" y="85"/>
                    <a:pt x="39" y="85"/>
                  </a:cubicBezTo>
                  <a:cubicBezTo>
                    <a:pt x="37" y="84"/>
                    <a:pt x="36" y="82"/>
                    <a:pt x="33" y="81"/>
                  </a:cubicBezTo>
                  <a:cubicBezTo>
                    <a:pt x="31" y="80"/>
                    <a:pt x="28" y="81"/>
                    <a:pt x="26" y="80"/>
                  </a:cubicBezTo>
                  <a:cubicBezTo>
                    <a:pt x="23" y="79"/>
                    <a:pt x="22" y="77"/>
                    <a:pt x="17" y="77"/>
                  </a:cubicBezTo>
                  <a:cubicBezTo>
                    <a:pt x="16" y="77"/>
                    <a:pt x="14" y="78"/>
                    <a:pt x="14" y="79"/>
                  </a:cubicBezTo>
                  <a:cubicBezTo>
                    <a:pt x="15" y="83"/>
                    <a:pt x="18" y="84"/>
                    <a:pt x="19" y="88"/>
                  </a:cubicBezTo>
                  <a:cubicBezTo>
                    <a:pt x="19" y="89"/>
                    <a:pt x="19" y="90"/>
                    <a:pt x="19" y="91"/>
                  </a:cubicBezTo>
                  <a:cubicBezTo>
                    <a:pt x="20" y="94"/>
                    <a:pt x="21" y="98"/>
                    <a:pt x="21" y="101"/>
                  </a:cubicBezTo>
                  <a:cubicBezTo>
                    <a:pt x="22" y="106"/>
                    <a:pt x="19" y="109"/>
                    <a:pt x="18" y="112"/>
                  </a:cubicBezTo>
                  <a:cubicBezTo>
                    <a:pt x="14" y="124"/>
                    <a:pt x="12" y="137"/>
                    <a:pt x="2" y="143"/>
                  </a:cubicBezTo>
                  <a:cubicBezTo>
                    <a:pt x="2" y="144"/>
                    <a:pt x="2" y="144"/>
                    <a:pt x="1" y="144"/>
                  </a:cubicBezTo>
                  <a:cubicBezTo>
                    <a:pt x="1" y="145"/>
                    <a:pt x="1" y="146"/>
                    <a:pt x="1" y="146"/>
                  </a:cubicBezTo>
                  <a:cubicBezTo>
                    <a:pt x="1" y="153"/>
                    <a:pt x="0" y="167"/>
                    <a:pt x="6" y="169"/>
                  </a:cubicBezTo>
                  <a:cubicBezTo>
                    <a:pt x="7" y="170"/>
                    <a:pt x="7" y="170"/>
                    <a:pt x="7" y="170"/>
                  </a:cubicBezTo>
                  <a:cubicBezTo>
                    <a:pt x="8" y="170"/>
                    <a:pt x="14" y="170"/>
                    <a:pt x="15" y="170"/>
                  </a:cubicBezTo>
                  <a:cubicBezTo>
                    <a:pt x="17" y="169"/>
                    <a:pt x="21" y="162"/>
                    <a:pt x="24" y="161"/>
                  </a:cubicBezTo>
                  <a:cubicBezTo>
                    <a:pt x="28" y="158"/>
                    <a:pt x="32" y="156"/>
                    <a:pt x="36" y="153"/>
                  </a:cubicBezTo>
                  <a:cubicBezTo>
                    <a:pt x="37" y="152"/>
                    <a:pt x="38" y="151"/>
                    <a:pt x="38" y="151"/>
                  </a:cubicBezTo>
                  <a:cubicBezTo>
                    <a:pt x="42" y="148"/>
                    <a:pt x="46" y="144"/>
                    <a:pt x="50" y="141"/>
                  </a:cubicBezTo>
                  <a:cubicBezTo>
                    <a:pt x="50" y="141"/>
                    <a:pt x="51" y="141"/>
                    <a:pt x="51" y="141"/>
                  </a:cubicBezTo>
                  <a:cubicBezTo>
                    <a:pt x="51" y="142"/>
                    <a:pt x="52" y="146"/>
                    <a:pt x="51" y="147"/>
                  </a:cubicBezTo>
                  <a:cubicBezTo>
                    <a:pt x="51" y="155"/>
                    <a:pt x="50" y="160"/>
                    <a:pt x="53" y="165"/>
                  </a:cubicBezTo>
                  <a:cubicBezTo>
                    <a:pt x="55" y="165"/>
                    <a:pt x="57" y="165"/>
                    <a:pt x="58" y="164"/>
                  </a:cubicBezTo>
                  <a:cubicBezTo>
                    <a:pt x="62" y="163"/>
                    <a:pt x="63" y="157"/>
                    <a:pt x="65" y="154"/>
                  </a:cubicBezTo>
                  <a:cubicBezTo>
                    <a:pt x="69" y="145"/>
                    <a:pt x="70" y="134"/>
                    <a:pt x="72" y="124"/>
                  </a:cubicBezTo>
                  <a:cubicBezTo>
                    <a:pt x="72" y="120"/>
                    <a:pt x="72" y="117"/>
                    <a:pt x="72" y="113"/>
                  </a:cubicBezTo>
                  <a:cubicBezTo>
                    <a:pt x="75" y="103"/>
                    <a:pt x="74" y="91"/>
                    <a:pt x="74" y="80"/>
                  </a:cubicBezTo>
                  <a:cubicBezTo>
                    <a:pt x="74" y="75"/>
                    <a:pt x="74" y="71"/>
                    <a:pt x="75" y="66"/>
                  </a:cubicBezTo>
                  <a:cubicBezTo>
                    <a:pt x="74" y="64"/>
                    <a:pt x="74" y="61"/>
                    <a:pt x="74" y="59"/>
                  </a:cubicBezTo>
                  <a:close/>
                  <a:moveTo>
                    <a:pt x="51" y="122"/>
                  </a:moveTo>
                  <a:cubicBezTo>
                    <a:pt x="51" y="124"/>
                    <a:pt x="51" y="126"/>
                    <a:pt x="51" y="128"/>
                  </a:cubicBezTo>
                  <a:cubicBezTo>
                    <a:pt x="50" y="130"/>
                    <a:pt x="46" y="131"/>
                    <a:pt x="44" y="132"/>
                  </a:cubicBezTo>
                  <a:cubicBezTo>
                    <a:pt x="43" y="133"/>
                    <a:pt x="41" y="135"/>
                    <a:pt x="40" y="136"/>
                  </a:cubicBezTo>
                  <a:cubicBezTo>
                    <a:pt x="37" y="137"/>
                    <a:pt x="34" y="137"/>
                    <a:pt x="31" y="139"/>
                  </a:cubicBezTo>
                  <a:cubicBezTo>
                    <a:pt x="29" y="140"/>
                    <a:pt x="26" y="142"/>
                    <a:pt x="24" y="144"/>
                  </a:cubicBezTo>
                  <a:cubicBezTo>
                    <a:pt x="22" y="145"/>
                    <a:pt x="16" y="148"/>
                    <a:pt x="13" y="146"/>
                  </a:cubicBezTo>
                  <a:cubicBezTo>
                    <a:pt x="12" y="146"/>
                    <a:pt x="12" y="145"/>
                    <a:pt x="12" y="145"/>
                  </a:cubicBezTo>
                  <a:cubicBezTo>
                    <a:pt x="12" y="141"/>
                    <a:pt x="15" y="138"/>
                    <a:pt x="17" y="135"/>
                  </a:cubicBezTo>
                  <a:cubicBezTo>
                    <a:pt x="21" y="129"/>
                    <a:pt x="26" y="124"/>
                    <a:pt x="30" y="118"/>
                  </a:cubicBezTo>
                  <a:cubicBezTo>
                    <a:pt x="30" y="117"/>
                    <a:pt x="31" y="116"/>
                    <a:pt x="31" y="115"/>
                  </a:cubicBezTo>
                  <a:cubicBezTo>
                    <a:pt x="32" y="113"/>
                    <a:pt x="35" y="111"/>
                    <a:pt x="36" y="108"/>
                  </a:cubicBezTo>
                  <a:cubicBezTo>
                    <a:pt x="44" y="108"/>
                    <a:pt x="48" y="104"/>
                    <a:pt x="49" y="99"/>
                  </a:cubicBezTo>
                  <a:cubicBezTo>
                    <a:pt x="50" y="99"/>
                    <a:pt x="51" y="99"/>
                    <a:pt x="51" y="99"/>
                  </a:cubicBezTo>
                  <a:cubicBezTo>
                    <a:pt x="51" y="104"/>
                    <a:pt x="52" y="109"/>
                    <a:pt x="51" y="114"/>
                  </a:cubicBezTo>
                  <a:cubicBezTo>
                    <a:pt x="51" y="117"/>
                    <a:pt x="52" y="121"/>
                    <a:pt x="51" y="1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9" name="Freeform 46"/>
            <p:cNvSpPr>
              <a:spLocks/>
            </p:cNvSpPr>
            <p:nvPr userDrawn="1"/>
          </p:nvSpPr>
          <p:spPr bwMode="auto">
            <a:xfrm>
              <a:off x="4246514" y="684635"/>
              <a:ext cx="158750" cy="219075"/>
            </a:xfrm>
            <a:custGeom>
              <a:avLst/>
              <a:gdLst>
                <a:gd name="T0" fmla="*/ 14 w 42"/>
                <a:gd name="T1" fmla="*/ 25 h 58"/>
                <a:gd name="T2" fmla="*/ 19 w 42"/>
                <a:gd name="T3" fmla="*/ 30 h 58"/>
                <a:gd name="T4" fmla="*/ 28 w 42"/>
                <a:gd name="T5" fmla="*/ 58 h 58"/>
                <a:gd name="T6" fmla="*/ 42 w 42"/>
                <a:gd name="T7" fmla="*/ 47 h 58"/>
                <a:gd name="T8" fmla="*/ 25 w 42"/>
                <a:gd name="T9" fmla="*/ 15 h 58"/>
                <a:gd name="T10" fmla="*/ 13 w 42"/>
                <a:gd name="T11" fmla="*/ 9 h 58"/>
                <a:gd name="T12" fmla="*/ 2 w 42"/>
                <a:gd name="T13" fmla="*/ 0 h 58"/>
                <a:gd name="T14" fmla="*/ 0 w 42"/>
                <a:gd name="T15" fmla="*/ 2 h 58"/>
                <a:gd name="T16" fmla="*/ 0 w 42"/>
                <a:gd name="T17" fmla="*/ 9 h 58"/>
                <a:gd name="T18" fmla="*/ 5 w 42"/>
                <a:gd name="T19" fmla="*/ 13 h 58"/>
                <a:gd name="T20" fmla="*/ 14 w 42"/>
                <a:gd name="T21"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58">
                  <a:moveTo>
                    <a:pt x="14" y="25"/>
                  </a:moveTo>
                  <a:cubicBezTo>
                    <a:pt x="15" y="27"/>
                    <a:pt x="18" y="28"/>
                    <a:pt x="19" y="30"/>
                  </a:cubicBezTo>
                  <a:cubicBezTo>
                    <a:pt x="24" y="37"/>
                    <a:pt x="25" y="50"/>
                    <a:pt x="28" y="58"/>
                  </a:cubicBezTo>
                  <a:cubicBezTo>
                    <a:pt x="35" y="58"/>
                    <a:pt x="39" y="51"/>
                    <a:pt x="42" y="47"/>
                  </a:cubicBezTo>
                  <a:cubicBezTo>
                    <a:pt x="42" y="36"/>
                    <a:pt x="31" y="19"/>
                    <a:pt x="25" y="15"/>
                  </a:cubicBezTo>
                  <a:cubicBezTo>
                    <a:pt x="21" y="12"/>
                    <a:pt x="17" y="11"/>
                    <a:pt x="13" y="9"/>
                  </a:cubicBezTo>
                  <a:cubicBezTo>
                    <a:pt x="9" y="6"/>
                    <a:pt x="7" y="2"/>
                    <a:pt x="2" y="0"/>
                  </a:cubicBezTo>
                  <a:cubicBezTo>
                    <a:pt x="2" y="0"/>
                    <a:pt x="0" y="2"/>
                    <a:pt x="0" y="2"/>
                  </a:cubicBezTo>
                  <a:cubicBezTo>
                    <a:pt x="0" y="5"/>
                    <a:pt x="0" y="7"/>
                    <a:pt x="0" y="9"/>
                  </a:cubicBezTo>
                  <a:cubicBezTo>
                    <a:pt x="2" y="10"/>
                    <a:pt x="3" y="12"/>
                    <a:pt x="5" y="13"/>
                  </a:cubicBezTo>
                  <a:cubicBezTo>
                    <a:pt x="8" y="17"/>
                    <a:pt x="11" y="21"/>
                    <a:pt x="14"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47"/>
            <p:cNvSpPr>
              <a:spLocks noEditPoints="1"/>
            </p:cNvSpPr>
            <p:nvPr userDrawn="1"/>
          </p:nvSpPr>
          <p:spPr bwMode="auto">
            <a:xfrm>
              <a:off x="4276676" y="529060"/>
              <a:ext cx="474663" cy="533400"/>
            </a:xfrm>
            <a:custGeom>
              <a:avLst/>
              <a:gdLst>
                <a:gd name="T0" fmla="*/ 120 w 126"/>
                <a:gd name="T1" fmla="*/ 50 h 141"/>
                <a:gd name="T2" fmla="*/ 114 w 126"/>
                <a:gd name="T3" fmla="*/ 33 h 141"/>
                <a:gd name="T4" fmla="*/ 105 w 126"/>
                <a:gd name="T5" fmla="*/ 32 h 141"/>
                <a:gd name="T6" fmla="*/ 79 w 126"/>
                <a:gd name="T7" fmla="*/ 40 h 141"/>
                <a:gd name="T8" fmla="*/ 86 w 126"/>
                <a:gd name="T9" fmla="*/ 19 h 141"/>
                <a:gd name="T10" fmla="*/ 82 w 126"/>
                <a:gd name="T11" fmla="*/ 1 h 141"/>
                <a:gd name="T12" fmla="*/ 67 w 126"/>
                <a:gd name="T13" fmla="*/ 30 h 141"/>
                <a:gd name="T14" fmla="*/ 46 w 126"/>
                <a:gd name="T15" fmla="*/ 34 h 141"/>
                <a:gd name="T16" fmla="*/ 48 w 126"/>
                <a:gd name="T17" fmla="*/ 44 h 141"/>
                <a:gd name="T18" fmla="*/ 50 w 126"/>
                <a:gd name="T19" fmla="*/ 52 h 141"/>
                <a:gd name="T20" fmla="*/ 60 w 126"/>
                <a:gd name="T21" fmla="*/ 54 h 141"/>
                <a:gd name="T22" fmla="*/ 43 w 126"/>
                <a:gd name="T23" fmla="*/ 66 h 141"/>
                <a:gd name="T24" fmla="*/ 46 w 126"/>
                <a:gd name="T25" fmla="*/ 72 h 141"/>
                <a:gd name="T26" fmla="*/ 37 w 126"/>
                <a:gd name="T27" fmla="*/ 90 h 141"/>
                <a:gd name="T28" fmla="*/ 53 w 126"/>
                <a:gd name="T29" fmla="*/ 79 h 141"/>
                <a:gd name="T30" fmla="*/ 62 w 126"/>
                <a:gd name="T31" fmla="*/ 90 h 141"/>
                <a:gd name="T32" fmla="*/ 79 w 126"/>
                <a:gd name="T33" fmla="*/ 90 h 141"/>
                <a:gd name="T34" fmla="*/ 73 w 126"/>
                <a:gd name="T35" fmla="*/ 94 h 141"/>
                <a:gd name="T36" fmla="*/ 37 w 126"/>
                <a:gd name="T37" fmla="*/ 113 h 141"/>
                <a:gd name="T38" fmla="*/ 0 w 126"/>
                <a:gd name="T39" fmla="*/ 135 h 141"/>
                <a:gd name="T40" fmla="*/ 0 w 126"/>
                <a:gd name="T41" fmla="*/ 139 h 141"/>
                <a:gd name="T42" fmla="*/ 68 w 126"/>
                <a:gd name="T43" fmla="*/ 111 h 141"/>
                <a:gd name="T44" fmla="*/ 85 w 126"/>
                <a:gd name="T45" fmla="*/ 98 h 141"/>
                <a:gd name="T46" fmla="*/ 83 w 126"/>
                <a:gd name="T47" fmla="*/ 104 h 141"/>
                <a:gd name="T48" fmla="*/ 75 w 126"/>
                <a:gd name="T49" fmla="*/ 114 h 141"/>
                <a:gd name="T50" fmla="*/ 61 w 126"/>
                <a:gd name="T51" fmla="*/ 127 h 141"/>
                <a:gd name="T52" fmla="*/ 78 w 126"/>
                <a:gd name="T53" fmla="*/ 124 h 141"/>
                <a:gd name="T54" fmla="*/ 92 w 126"/>
                <a:gd name="T55" fmla="*/ 116 h 141"/>
                <a:gd name="T56" fmla="*/ 100 w 126"/>
                <a:gd name="T57" fmla="*/ 87 h 141"/>
                <a:gd name="T58" fmla="*/ 100 w 126"/>
                <a:gd name="T59" fmla="*/ 78 h 141"/>
                <a:gd name="T60" fmla="*/ 81 w 126"/>
                <a:gd name="T61" fmla="*/ 80 h 141"/>
                <a:gd name="T62" fmla="*/ 75 w 126"/>
                <a:gd name="T63" fmla="*/ 63 h 141"/>
                <a:gd name="T64" fmla="*/ 68 w 126"/>
                <a:gd name="T65" fmla="*/ 74 h 141"/>
                <a:gd name="T66" fmla="*/ 76 w 126"/>
                <a:gd name="T67" fmla="*/ 48 h 141"/>
                <a:gd name="T68" fmla="*/ 86 w 126"/>
                <a:gd name="T6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 h="141">
                  <a:moveTo>
                    <a:pt x="100" y="78"/>
                  </a:moveTo>
                  <a:cubicBezTo>
                    <a:pt x="106" y="69"/>
                    <a:pt x="115" y="61"/>
                    <a:pt x="120" y="50"/>
                  </a:cubicBezTo>
                  <a:cubicBezTo>
                    <a:pt x="121" y="47"/>
                    <a:pt x="126" y="39"/>
                    <a:pt x="123" y="35"/>
                  </a:cubicBezTo>
                  <a:cubicBezTo>
                    <a:pt x="121" y="33"/>
                    <a:pt x="117" y="34"/>
                    <a:pt x="114" y="33"/>
                  </a:cubicBezTo>
                  <a:cubicBezTo>
                    <a:pt x="113" y="33"/>
                    <a:pt x="112" y="31"/>
                    <a:pt x="111" y="31"/>
                  </a:cubicBezTo>
                  <a:cubicBezTo>
                    <a:pt x="109" y="30"/>
                    <a:pt x="106" y="32"/>
                    <a:pt x="105" y="32"/>
                  </a:cubicBezTo>
                  <a:cubicBezTo>
                    <a:pt x="100" y="34"/>
                    <a:pt x="95" y="35"/>
                    <a:pt x="90" y="37"/>
                  </a:cubicBezTo>
                  <a:cubicBezTo>
                    <a:pt x="88" y="38"/>
                    <a:pt x="81" y="41"/>
                    <a:pt x="79" y="40"/>
                  </a:cubicBezTo>
                  <a:cubicBezTo>
                    <a:pt x="78" y="40"/>
                    <a:pt x="78" y="39"/>
                    <a:pt x="77" y="39"/>
                  </a:cubicBezTo>
                  <a:cubicBezTo>
                    <a:pt x="78" y="31"/>
                    <a:pt x="84" y="26"/>
                    <a:pt x="86" y="19"/>
                  </a:cubicBezTo>
                  <a:cubicBezTo>
                    <a:pt x="87" y="17"/>
                    <a:pt x="90" y="12"/>
                    <a:pt x="88" y="10"/>
                  </a:cubicBezTo>
                  <a:cubicBezTo>
                    <a:pt x="88" y="6"/>
                    <a:pt x="84" y="3"/>
                    <a:pt x="82" y="1"/>
                  </a:cubicBezTo>
                  <a:cubicBezTo>
                    <a:pt x="81" y="0"/>
                    <a:pt x="78" y="1"/>
                    <a:pt x="78" y="3"/>
                  </a:cubicBezTo>
                  <a:cubicBezTo>
                    <a:pt x="78" y="14"/>
                    <a:pt x="73" y="26"/>
                    <a:pt x="67" y="30"/>
                  </a:cubicBezTo>
                  <a:cubicBezTo>
                    <a:pt x="65" y="31"/>
                    <a:pt x="63" y="31"/>
                    <a:pt x="60" y="32"/>
                  </a:cubicBezTo>
                  <a:cubicBezTo>
                    <a:pt x="56" y="33"/>
                    <a:pt x="51" y="38"/>
                    <a:pt x="46" y="34"/>
                  </a:cubicBezTo>
                  <a:cubicBezTo>
                    <a:pt x="44" y="34"/>
                    <a:pt x="43" y="34"/>
                    <a:pt x="42" y="35"/>
                  </a:cubicBezTo>
                  <a:cubicBezTo>
                    <a:pt x="42" y="40"/>
                    <a:pt x="45" y="43"/>
                    <a:pt x="48" y="44"/>
                  </a:cubicBezTo>
                  <a:cubicBezTo>
                    <a:pt x="49" y="45"/>
                    <a:pt x="52" y="45"/>
                    <a:pt x="55" y="44"/>
                  </a:cubicBezTo>
                  <a:cubicBezTo>
                    <a:pt x="54" y="48"/>
                    <a:pt x="52" y="51"/>
                    <a:pt x="50" y="52"/>
                  </a:cubicBezTo>
                  <a:cubicBezTo>
                    <a:pt x="50" y="54"/>
                    <a:pt x="50" y="55"/>
                    <a:pt x="50" y="56"/>
                  </a:cubicBezTo>
                  <a:cubicBezTo>
                    <a:pt x="55" y="57"/>
                    <a:pt x="56" y="54"/>
                    <a:pt x="60" y="54"/>
                  </a:cubicBezTo>
                  <a:cubicBezTo>
                    <a:pt x="59" y="59"/>
                    <a:pt x="55" y="61"/>
                    <a:pt x="53" y="65"/>
                  </a:cubicBezTo>
                  <a:cubicBezTo>
                    <a:pt x="50" y="66"/>
                    <a:pt x="46" y="66"/>
                    <a:pt x="43" y="66"/>
                  </a:cubicBezTo>
                  <a:cubicBezTo>
                    <a:pt x="43" y="66"/>
                    <a:pt x="43" y="67"/>
                    <a:pt x="43" y="67"/>
                  </a:cubicBezTo>
                  <a:cubicBezTo>
                    <a:pt x="43" y="70"/>
                    <a:pt x="44" y="71"/>
                    <a:pt x="46" y="72"/>
                  </a:cubicBezTo>
                  <a:cubicBezTo>
                    <a:pt x="45" y="77"/>
                    <a:pt x="41" y="80"/>
                    <a:pt x="39" y="84"/>
                  </a:cubicBezTo>
                  <a:cubicBezTo>
                    <a:pt x="38" y="85"/>
                    <a:pt x="35" y="87"/>
                    <a:pt x="37" y="90"/>
                  </a:cubicBezTo>
                  <a:cubicBezTo>
                    <a:pt x="37" y="91"/>
                    <a:pt x="38" y="91"/>
                    <a:pt x="39" y="91"/>
                  </a:cubicBezTo>
                  <a:cubicBezTo>
                    <a:pt x="44" y="87"/>
                    <a:pt x="51" y="85"/>
                    <a:pt x="53" y="79"/>
                  </a:cubicBezTo>
                  <a:cubicBezTo>
                    <a:pt x="60" y="79"/>
                    <a:pt x="60" y="81"/>
                    <a:pt x="64" y="83"/>
                  </a:cubicBezTo>
                  <a:cubicBezTo>
                    <a:pt x="64" y="86"/>
                    <a:pt x="63" y="88"/>
                    <a:pt x="62" y="90"/>
                  </a:cubicBezTo>
                  <a:cubicBezTo>
                    <a:pt x="62" y="92"/>
                    <a:pt x="62" y="93"/>
                    <a:pt x="62" y="94"/>
                  </a:cubicBezTo>
                  <a:cubicBezTo>
                    <a:pt x="67" y="94"/>
                    <a:pt x="75" y="87"/>
                    <a:pt x="79" y="90"/>
                  </a:cubicBezTo>
                  <a:cubicBezTo>
                    <a:pt x="79" y="90"/>
                    <a:pt x="79" y="90"/>
                    <a:pt x="79" y="90"/>
                  </a:cubicBezTo>
                  <a:cubicBezTo>
                    <a:pt x="79" y="92"/>
                    <a:pt x="76" y="93"/>
                    <a:pt x="73" y="94"/>
                  </a:cubicBezTo>
                  <a:cubicBezTo>
                    <a:pt x="69" y="97"/>
                    <a:pt x="63" y="99"/>
                    <a:pt x="58" y="101"/>
                  </a:cubicBezTo>
                  <a:cubicBezTo>
                    <a:pt x="51" y="105"/>
                    <a:pt x="43" y="109"/>
                    <a:pt x="37" y="113"/>
                  </a:cubicBezTo>
                  <a:cubicBezTo>
                    <a:pt x="35" y="114"/>
                    <a:pt x="33" y="114"/>
                    <a:pt x="31" y="115"/>
                  </a:cubicBezTo>
                  <a:cubicBezTo>
                    <a:pt x="21" y="121"/>
                    <a:pt x="11" y="129"/>
                    <a:pt x="0" y="135"/>
                  </a:cubicBezTo>
                  <a:cubicBezTo>
                    <a:pt x="0" y="135"/>
                    <a:pt x="0" y="135"/>
                    <a:pt x="0" y="135"/>
                  </a:cubicBezTo>
                  <a:cubicBezTo>
                    <a:pt x="0" y="137"/>
                    <a:pt x="0" y="138"/>
                    <a:pt x="0" y="139"/>
                  </a:cubicBezTo>
                  <a:cubicBezTo>
                    <a:pt x="14" y="141"/>
                    <a:pt x="24" y="135"/>
                    <a:pt x="34" y="132"/>
                  </a:cubicBezTo>
                  <a:cubicBezTo>
                    <a:pt x="46" y="127"/>
                    <a:pt x="58" y="118"/>
                    <a:pt x="68" y="111"/>
                  </a:cubicBezTo>
                  <a:cubicBezTo>
                    <a:pt x="71" y="109"/>
                    <a:pt x="74" y="104"/>
                    <a:pt x="77" y="102"/>
                  </a:cubicBezTo>
                  <a:cubicBezTo>
                    <a:pt x="80" y="100"/>
                    <a:pt x="82" y="100"/>
                    <a:pt x="85" y="98"/>
                  </a:cubicBezTo>
                  <a:cubicBezTo>
                    <a:pt x="85" y="98"/>
                    <a:pt x="86" y="98"/>
                    <a:pt x="87" y="98"/>
                  </a:cubicBezTo>
                  <a:cubicBezTo>
                    <a:pt x="86" y="101"/>
                    <a:pt x="84" y="102"/>
                    <a:pt x="83" y="104"/>
                  </a:cubicBezTo>
                  <a:cubicBezTo>
                    <a:pt x="83" y="105"/>
                    <a:pt x="82" y="106"/>
                    <a:pt x="82" y="107"/>
                  </a:cubicBezTo>
                  <a:cubicBezTo>
                    <a:pt x="79" y="109"/>
                    <a:pt x="77" y="111"/>
                    <a:pt x="75" y="114"/>
                  </a:cubicBezTo>
                  <a:cubicBezTo>
                    <a:pt x="74" y="115"/>
                    <a:pt x="73" y="117"/>
                    <a:pt x="71" y="118"/>
                  </a:cubicBezTo>
                  <a:cubicBezTo>
                    <a:pt x="68" y="121"/>
                    <a:pt x="64" y="124"/>
                    <a:pt x="61" y="127"/>
                  </a:cubicBezTo>
                  <a:cubicBezTo>
                    <a:pt x="61" y="128"/>
                    <a:pt x="61" y="130"/>
                    <a:pt x="62" y="132"/>
                  </a:cubicBezTo>
                  <a:cubicBezTo>
                    <a:pt x="69" y="131"/>
                    <a:pt x="73" y="126"/>
                    <a:pt x="78" y="124"/>
                  </a:cubicBezTo>
                  <a:cubicBezTo>
                    <a:pt x="81" y="123"/>
                    <a:pt x="84" y="122"/>
                    <a:pt x="87" y="121"/>
                  </a:cubicBezTo>
                  <a:cubicBezTo>
                    <a:pt x="89" y="119"/>
                    <a:pt x="90" y="117"/>
                    <a:pt x="92" y="116"/>
                  </a:cubicBezTo>
                  <a:cubicBezTo>
                    <a:pt x="101" y="109"/>
                    <a:pt x="108" y="105"/>
                    <a:pt x="107" y="89"/>
                  </a:cubicBezTo>
                  <a:cubicBezTo>
                    <a:pt x="104" y="88"/>
                    <a:pt x="101" y="88"/>
                    <a:pt x="100" y="87"/>
                  </a:cubicBezTo>
                  <a:cubicBezTo>
                    <a:pt x="97" y="87"/>
                    <a:pt x="93" y="87"/>
                    <a:pt x="90" y="87"/>
                  </a:cubicBezTo>
                  <a:cubicBezTo>
                    <a:pt x="92" y="82"/>
                    <a:pt x="97" y="82"/>
                    <a:pt x="100" y="78"/>
                  </a:cubicBezTo>
                  <a:close/>
                  <a:moveTo>
                    <a:pt x="86" y="72"/>
                  </a:moveTo>
                  <a:cubicBezTo>
                    <a:pt x="84" y="75"/>
                    <a:pt x="83" y="77"/>
                    <a:pt x="81" y="80"/>
                  </a:cubicBezTo>
                  <a:cubicBezTo>
                    <a:pt x="80" y="80"/>
                    <a:pt x="80" y="80"/>
                    <a:pt x="79" y="79"/>
                  </a:cubicBezTo>
                  <a:cubicBezTo>
                    <a:pt x="78" y="73"/>
                    <a:pt x="77" y="68"/>
                    <a:pt x="75" y="63"/>
                  </a:cubicBezTo>
                  <a:cubicBezTo>
                    <a:pt x="74" y="63"/>
                    <a:pt x="73" y="63"/>
                    <a:pt x="72" y="64"/>
                  </a:cubicBezTo>
                  <a:cubicBezTo>
                    <a:pt x="69" y="66"/>
                    <a:pt x="71" y="72"/>
                    <a:pt x="68" y="74"/>
                  </a:cubicBezTo>
                  <a:cubicBezTo>
                    <a:pt x="66" y="76"/>
                    <a:pt x="63" y="71"/>
                    <a:pt x="62" y="70"/>
                  </a:cubicBezTo>
                  <a:cubicBezTo>
                    <a:pt x="63" y="61"/>
                    <a:pt x="72" y="54"/>
                    <a:pt x="76" y="48"/>
                  </a:cubicBezTo>
                  <a:cubicBezTo>
                    <a:pt x="85" y="48"/>
                    <a:pt x="91" y="52"/>
                    <a:pt x="99" y="52"/>
                  </a:cubicBezTo>
                  <a:cubicBezTo>
                    <a:pt x="98" y="63"/>
                    <a:pt x="90" y="66"/>
                    <a:pt x="86" y="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1" name="Freeform 48"/>
            <p:cNvSpPr>
              <a:spLocks/>
            </p:cNvSpPr>
            <p:nvPr userDrawn="1"/>
          </p:nvSpPr>
          <p:spPr bwMode="auto">
            <a:xfrm>
              <a:off x="4240164" y="867197"/>
              <a:ext cx="71438" cy="120650"/>
            </a:xfrm>
            <a:custGeom>
              <a:avLst/>
              <a:gdLst>
                <a:gd name="T0" fmla="*/ 2 w 19"/>
                <a:gd name="T1" fmla="*/ 24 h 32"/>
                <a:gd name="T2" fmla="*/ 7 w 19"/>
                <a:gd name="T3" fmla="*/ 32 h 32"/>
                <a:gd name="T4" fmla="*/ 12 w 19"/>
                <a:gd name="T5" fmla="*/ 32 h 32"/>
                <a:gd name="T6" fmla="*/ 18 w 19"/>
                <a:gd name="T7" fmla="*/ 19 h 32"/>
                <a:gd name="T8" fmla="*/ 5 w 19"/>
                <a:gd name="T9" fmla="*/ 0 h 32"/>
                <a:gd name="T10" fmla="*/ 1 w 19"/>
                <a:gd name="T11" fmla="*/ 0 h 32"/>
                <a:gd name="T12" fmla="*/ 2 w 19"/>
                <a:gd name="T13" fmla="*/ 15 h 32"/>
                <a:gd name="T14" fmla="*/ 2 w 19"/>
                <a:gd name="T15" fmla="*/ 24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2">
                  <a:moveTo>
                    <a:pt x="2" y="24"/>
                  </a:moveTo>
                  <a:cubicBezTo>
                    <a:pt x="3" y="26"/>
                    <a:pt x="6" y="29"/>
                    <a:pt x="7" y="32"/>
                  </a:cubicBezTo>
                  <a:cubicBezTo>
                    <a:pt x="9" y="32"/>
                    <a:pt x="10" y="32"/>
                    <a:pt x="12" y="32"/>
                  </a:cubicBezTo>
                  <a:cubicBezTo>
                    <a:pt x="15" y="29"/>
                    <a:pt x="17" y="25"/>
                    <a:pt x="18" y="19"/>
                  </a:cubicBezTo>
                  <a:cubicBezTo>
                    <a:pt x="19" y="14"/>
                    <a:pt x="9" y="1"/>
                    <a:pt x="5" y="0"/>
                  </a:cubicBezTo>
                  <a:cubicBezTo>
                    <a:pt x="4" y="0"/>
                    <a:pt x="2" y="0"/>
                    <a:pt x="1" y="0"/>
                  </a:cubicBezTo>
                  <a:cubicBezTo>
                    <a:pt x="0" y="3"/>
                    <a:pt x="2" y="12"/>
                    <a:pt x="2" y="15"/>
                  </a:cubicBezTo>
                  <a:cubicBezTo>
                    <a:pt x="2" y="18"/>
                    <a:pt x="2" y="21"/>
                    <a:pt x="2" y="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49"/>
            <p:cNvSpPr>
              <a:spLocks/>
            </p:cNvSpPr>
            <p:nvPr userDrawn="1"/>
          </p:nvSpPr>
          <p:spPr bwMode="auto">
            <a:xfrm>
              <a:off x="4210001" y="1051347"/>
              <a:ext cx="398463" cy="265113"/>
            </a:xfrm>
            <a:custGeom>
              <a:avLst/>
              <a:gdLst>
                <a:gd name="T0" fmla="*/ 87 w 106"/>
                <a:gd name="T1" fmla="*/ 0 h 70"/>
                <a:gd name="T2" fmla="*/ 63 w 106"/>
                <a:gd name="T3" fmla="*/ 7 h 70"/>
                <a:gd name="T4" fmla="*/ 38 w 106"/>
                <a:gd name="T5" fmla="*/ 16 h 70"/>
                <a:gd name="T6" fmla="*/ 22 w 106"/>
                <a:gd name="T7" fmla="*/ 24 h 70"/>
                <a:gd name="T8" fmla="*/ 17 w 106"/>
                <a:gd name="T9" fmla="*/ 25 h 70"/>
                <a:gd name="T10" fmla="*/ 10 w 106"/>
                <a:gd name="T11" fmla="*/ 29 h 70"/>
                <a:gd name="T12" fmla="*/ 4 w 106"/>
                <a:gd name="T13" fmla="*/ 30 h 70"/>
                <a:gd name="T14" fmla="*/ 0 w 106"/>
                <a:gd name="T15" fmla="*/ 35 h 70"/>
                <a:gd name="T16" fmla="*/ 6 w 106"/>
                <a:gd name="T17" fmla="*/ 49 h 70"/>
                <a:gd name="T18" fmla="*/ 7 w 106"/>
                <a:gd name="T19" fmla="*/ 52 h 70"/>
                <a:gd name="T20" fmla="*/ 10 w 106"/>
                <a:gd name="T21" fmla="*/ 54 h 70"/>
                <a:gd name="T22" fmla="*/ 20 w 106"/>
                <a:gd name="T23" fmla="*/ 51 h 70"/>
                <a:gd name="T24" fmla="*/ 41 w 106"/>
                <a:gd name="T25" fmla="*/ 37 h 70"/>
                <a:gd name="T26" fmla="*/ 51 w 106"/>
                <a:gd name="T27" fmla="*/ 32 h 70"/>
                <a:gd name="T28" fmla="*/ 59 w 106"/>
                <a:gd name="T29" fmla="*/ 31 h 70"/>
                <a:gd name="T30" fmla="*/ 69 w 106"/>
                <a:gd name="T31" fmla="*/ 28 h 70"/>
                <a:gd name="T32" fmla="*/ 71 w 106"/>
                <a:gd name="T33" fmla="*/ 31 h 70"/>
                <a:gd name="T34" fmla="*/ 70 w 106"/>
                <a:gd name="T35" fmla="*/ 40 h 70"/>
                <a:gd name="T36" fmla="*/ 72 w 106"/>
                <a:gd name="T37" fmla="*/ 47 h 70"/>
                <a:gd name="T38" fmla="*/ 69 w 106"/>
                <a:gd name="T39" fmla="*/ 51 h 70"/>
                <a:gd name="T40" fmla="*/ 54 w 106"/>
                <a:gd name="T41" fmla="*/ 56 h 70"/>
                <a:gd name="T42" fmla="*/ 44 w 106"/>
                <a:gd name="T43" fmla="*/ 56 h 70"/>
                <a:gd name="T44" fmla="*/ 43 w 106"/>
                <a:gd name="T45" fmla="*/ 56 h 70"/>
                <a:gd name="T46" fmla="*/ 44 w 106"/>
                <a:gd name="T47" fmla="*/ 60 h 70"/>
                <a:gd name="T48" fmla="*/ 52 w 106"/>
                <a:gd name="T49" fmla="*/ 63 h 70"/>
                <a:gd name="T50" fmla="*/ 67 w 106"/>
                <a:gd name="T51" fmla="*/ 67 h 70"/>
                <a:gd name="T52" fmla="*/ 71 w 106"/>
                <a:gd name="T53" fmla="*/ 63 h 70"/>
                <a:gd name="T54" fmla="*/ 80 w 106"/>
                <a:gd name="T55" fmla="*/ 62 h 70"/>
                <a:gd name="T56" fmla="*/ 83 w 106"/>
                <a:gd name="T57" fmla="*/ 56 h 70"/>
                <a:gd name="T58" fmla="*/ 86 w 106"/>
                <a:gd name="T59" fmla="*/ 49 h 70"/>
                <a:gd name="T60" fmla="*/ 85 w 106"/>
                <a:gd name="T61" fmla="*/ 42 h 70"/>
                <a:gd name="T62" fmla="*/ 84 w 106"/>
                <a:gd name="T63" fmla="*/ 37 h 70"/>
                <a:gd name="T64" fmla="*/ 80 w 106"/>
                <a:gd name="T65" fmla="*/ 25 h 70"/>
                <a:gd name="T66" fmla="*/ 81 w 106"/>
                <a:gd name="T67" fmla="*/ 23 h 70"/>
                <a:gd name="T68" fmla="*/ 97 w 106"/>
                <a:gd name="T69" fmla="*/ 21 h 70"/>
                <a:gd name="T70" fmla="*/ 104 w 106"/>
                <a:gd name="T71" fmla="*/ 15 h 70"/>
                <a:gd name="T72" fmla="*/ 106 w 106"/>
                <a:gd name="T73" fmla="*/ 9 h 70"/>
                <a:gd name="T74" fmla="*/ 103 w 106"/>
                <a:gd name="T75" fmla="*/ 2 h 70"/>
                <a:gd name="T76" fmla="*/ 87 w 106"/>
                <a:gd name="T7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70">
                  <a:moveTo>
                    <a:pt x="87" y="0"/>
                  </a:moveTo>
                  <a:cubicBezTo>
                    <a:pt x="83" y="4"/>
                    <a:pt x="69" y="4"/>
                    <a:pt x="63" y="7"/>
                  </a:cubicBezTo>
                  <a:cubicBezTo>
                    <a:pt x="55" y="10"/>
                    <a:pt x="47" y="13"/>
                    <a:pt x="38" y="16"/>
                  </a:cubicBezTo>
                  <a:cubicBezTo>
                    <a:pt x="33" y="19"/>
                    <a:pt x="27" y="22"/>
                    <a:pt x="22" y="24"/>
                  </a:cubicBezTo>
                  <a:cubicBezTo>
                    <a:pt x="20" y="24"/>
                    <a:pt x="19" y="25"/>
                    <a:pt x="17" y="25"/>
                  </a:cubicBezTo>
                  <a:cubicBezTo>
                    <a:pt x="15" y="26"/>
                    <a:pt x="13" y="28"/>
                    <a:pt x="10" y="29"/>
                  </a:cubicBezTo>
                  <a:cubicBezTo>
                    <a:pt x="8" y="30"/>
                    <a:pt x="6" y="30"/>
                    <a:pt x="4" y="30"/>
                  </a:cubicBezTo>
                  <a:cubicBezTo>
                    <a:pt x="2" y="31"/>
                    <a:pt x="1" y="33"/>
                    <a:pt x="0" y="35"/>
                  </a:cubicBezTo>
                  <a:cubicBezTo>
                    <a:pt x="0" y="42"/>
                    <a:pt x="4" y="45"/>
                    <a:pt x="6" y="49"/>
                  </a:cubicBezTo>
                  <a:cubicBezTo>
                    <a:pt x="6" y="50"/>
                    <a:pt x="6" y="51"/>
                    <a:pt x="7" y="52"/>
                  </a:cubicBezTo>
                  <a:cubicBezTo>
                    <a:pt x="7" y="53"/>
                    <a:pt x="9" y="54"/>
                    <a:pt x="10" y="54"/>
                  </a:cubicBezTo>
                  <a:cubicBezTo>
                    <a:pt x="14" y="54"/>
                    <a:pt x="18" y="52"/>
                    <a:pt x="20" y="51"/>
                  </a:cubicBezTo>
                  <a:cubicBezTo>
                    <a:pt x="28" y="47"/>
                    <a:pt x="34" y="41"/>
                    <a:pt x="41" y="37"/>
                  </a:cubicBezTo>
                  <a:cubicBezTo>
                    <a:pt x="44" y="35"/>
                    <a:pt x="48" y="33"/>
                    <a:pt x="51" y="32"/>
                  </a:cubicBezTo>
                  <a:cubicBezTo>
                    <a:pt x="54" y="31"/>
                    <a:pt x="56" y="32"/>
                    <a:pt x="59" y="31"/>
                  </a:cubicBezTo>
                  <a:cubicBezTo>
                    <a:pt x="64" y="29"/>
                    <a:pt x="62" y="26"/>
                    <a:pt x="69" y="28"/>
                  </a:cubicBezTo>
                  <a:cubicBezTo>
                    <a:pt x="70" y="29"/>
                    <a:pt x="71" y="30"/>
                    <a:pt x="71" y="31"/>
                  </a:cubicBezTo>
                  <a:cubicBezTo>
                    <a:pt x="72" y="34"/>
                    <a:pt x="70" y="38"/>
                    <a:pt x="70" y="40"/>
                  </a:cubicBezTo>
                  <a:cubicBezTo>
                    <a:pt x="71" y="43"/>
                    <a:pt x="72" y="43"/>
                    <a:pt x="72" y="47"/>
                  </a:cubicBezTo>
                  <a:cubicBezTo>
                    <a:pt x="71" y="48"/>
                    <a:pt x="70" y="50"/>
                    <a:pt x="69" y="51"/>
                  </a:cubicBezTo>
                  <a:cubicBezTo>
                    <a:pt x="65" y="54"/>
                    <a:pt x="59" y="55"/>
                    <a:pt x="54" y="56"/>
                  </a:cubicBezTo>
                  <a:cubicBezTo>
                    <a:pt x="51" y="57"/>
                    <a:pt x="46" y="55"/>
                    <a:pt x="44" y="56"/>
                  </a:cubicBezTo>
                  <a:cubicBezTo>
                    <a:pt x="43" y="56"/>
                    <a:pt x="43" y="56"/>
                    <a:pt x="43" y="56"/>
                  </a:cubicBezTo>
                  <a:cubicBezTo>
                    <a:pt x="43" y="58"/>
                    <a:pt x="43" y="59"/>
                    <a:pt x="44" y="60"/>
                  </a:cubicBezTo>
                  <a:cubicBezTo>
                    <a:pt x="45" y="64"/>
                    <a:pt x="47" y="62"/>
                    <a:pt x="52" y="63"/>
                  </a:cubicBezTo>
                  <a:cubicBezTo>
                    <a:pt x="56" y="65"/>
                    <a:pt x="60" y="70"/>
                    <a:pt x="67" y="67"/>
                  </a:cubicBezTo>
                  <a:cubicBezTo>
                    <a:pt x="68" y="66"/>
                    <a:pt x="69" y="64"/>
                    <a:pt x="71" y="63"/>
                  </a:cubicBezTo>
                  <a:cubicBezTo>
                    <a:pt x="74" y="62"/>
                    <a:pt x="77" y="64"/>
                    <a:pt x="80" y="62"/>
                  </a:cubicBezTo>
                  <a:cubicBezTo>
                    <a:pt x="82" y="61"/>
                    <a:pt x="82" y="58"/>
                    <a:pt x="83" y="56"/>
                  </a:cubicBezTo>
                  <a:cubicBezTo>
                    <a:pt x="84" y="54"/>
                    <a:pt x="86" y="52"/>
                    <a:pt x="86" y="49"/>
                  </a:cubicBezTo>
                  <a:cubicBezTo>
                    <a:pt x="87" y="46"/>
                    <a:pt x="85" y="44"/>
                    <a:pt x="85" y="42"/>
                  </a:cubicBezTo>
                  <a:cubicBezTo>
                    <a:pt x="84" y="40"/>
                    <a:pt x="84" y="39"/>
                    <a:pt x="84" y="37"/>
                  </a:cubicBezTo>
                  <a:cubicBezTo>
                    <a:pt x="82" y="33"/>
                    <a:pt x="80" y="31"/>
                    <a:pt x="80" y="25"/>
                  </a:cubicBezTo>
                  <a:cubicBezTo>
                    <a:pt x="79" y="24"/>
                    <a:pt x="80" y="23"/>
                    <a:pt x="81" y="23"/>
                  </a:cubicBezTo>
                  <a:cubicBezTo>
                    <a:pt x="86" y="22"/>
                    <a:pt x="91" y="21"/>
                    <a:pt x="97" y="21"/>
                  </a:cubicBezTo>
                  <a:cubicBezTo>
                    <a:pt x="99" y="19"/>
                    <a:pt x="102" y="17"/>
                    <a:pt x="104" y="15"/>
                  </a:cubicBezTo>
                  <a:cubicBezTo>
                    <a:pt x="105" y="13"/>
                    <a:pt x="105" y="10"/>
                    <a:pt x="106" y="9"/>
                  </a:cubicBezTo>
                  <a:cubicBezTo>
                    <a:pt x="106" y="5"/>
                    <a:pt x="104" y="4"/>
                    <a:pt x="103" y="2"/>
                  </a:cubicBezTo>
                  <a:cubicBezTo>
                    <a:pt x="96" y="2"/>
                    <a:pt x="93" y="0"/>
                    <a:pt x="8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3" name="Freeform 50"/>
            <p:cNvSpPr>
              <a:spLocks/>
            </p:cNvSpPr>
            <p:nvPr userDrawn="1"/>
          </p:nvSpPr>
          <p:spPr bwMode="auto">
            <a:xfrm>
              <a:off x="3400376" y="624310"/>
              <a:ext cx="557213" cy="593725"/>
            </a:xfrm>
            <a:custGeom>
              <a:avLst/>
              <a:gdLst>
                <a:gd name="T0" fmla="*/ 143 w 148"/>
                <a:gd name="T1" fmla="*/ 58 h 157"/>
                <a:gd name="T2" fmla="*/ 146 w 148"/>
                <a:gd name="T3" fmla="*/ 53 h 157"/>
                <a:gd name="T4" fmla="*/ 145 w 148"/>
                <a:gd name="T5" fmla="*/ 47 h 157"/>
                <a:gd name="T6" fmla="*/ 119 w 148"/>
                <a:gd name="T7" fmla="*/ 62 h 157"/>
                <a:gd name="T8" fmla="*/ 106 w 148"/>
                <a:gd name="T9" fmla="*/ 70 h 157"/>
                <a:gd name="T10" fmla="*/ 106 w 148"/>
                <a:gd name="T11" fmla="*/ 70 h 157"/>
                <a:gd name="T12" fmla="*/ 105 w 148"/>
                <a:gd name="T13" fmla="*/ 40 h 157"/>
                <a:gd name="T14" fmla="*/ 105 w 148"/>
                <a:gd name="T15" fmla="*/ 29 h 157"/>
                <a:gd name="T16" fmla="*/ 107 w 148"/>
                <a:gd name="T17" fmla="*/ 26 h 157"/>
                <a:gd name="T18" fmla="*/ 106 w 148"/>
                <a:gd name="T19" fmla="*/ 14 h 157"/>
                <a:gd name="T20" fmla="*/ 96 w 148"/>
                <a:gd name="T21" fmla="*/ 7 h 157"/>
                <a:gd name="T22" fmla="*/ 90 w 148"/>
                <a:gd name="T23" fmla="*/ 2 h 157"/>
                <a:gd name="T24" fmla="*/ 79 w 148"/>
                <a:gd name="T25" fmla="*/ 0 h 157"/>
                <a:gd name="T26" fmla="*/ 75 w 148"/>
                <a:gd name="T27" fmla="*/ 2 h 157"/>
                <a:gd name="T28" fmla="*/ 84 w 148"/>
                <a:gd name="T29" fmla="*/ 33 h 157"/>
                <a:gd name="T30" fmla="*/ 85 w 148"/>
                <a:gd name="T31" fmla="*/ 66 h 157"/>
                <a:gd name="T32" fmla="*/ 82 w 148"/>
                <a:gd name="T33" fmla="*/ 84 h 157"/>
                <a:gd name="T34" fmla="*/ 63 w 148"/>
                <a:gd name="T35" fmla="*/ 93 h 157"/>
                <a:gd name="T36" fmla="*/ 53 w 148"/>
                <a:gd name="T37" fmla="*/ 97 h 157"/>
                <a:gd name="T38" fmla="*/ 42 w 148"/>
                <a:gd name="T39" fmla="*/ 100 h 157"/>
                <a:gd name="T40" fmla="*/ 24 w 148"/>
                <a:gd name="T41" fmla="*/ 110 h 157"/>
                <a:gd name="T42" fmla="*/ 19 w 148"/>
                <a:gd name="T43" fmla="*/ 111 h 157"/>
                <a:gd name="T44" fmla="*/ 12 w 148"/>
                <a:gd name="T45" fmla="*/ 114 h 157"/>
                <a:gd name="T46" fmla="*/ 9 w 148"/>
                <a:gd name="T47" fmla="*/ 114 h 157"/>
                <a:gd name="T48" fmla="*/ 4 w 148"/>
                <a:gd name="T49" fmla="*/ 108 h 157"/>
                <a:gd name="T50" fmla="*/ 2 w 148"/>
                <a:gd name="T51" fmla="*/ 107 h 157"/>
                <a:gd name="T52" fmla="*/ 1 w 148"/>
                <a:gd name="T53" fmla="*/ 109 h 157"/>
                <a:gd name="T54" fmla="*/ 6 w 148"/>
                <a:gd name="T55" fmla="*/ 134 h 157"/>
                <a:gd name="T56" fmla="*/ 36 w 148"/>
                <a:gd name="T57" fmla="*/ 125 h 157"/>
                <a:gd name="T58" fmla="*/ 47 w 148"/>
                <a:gd name="T59" fmla="*/ 119 h 157"/>
                <a:gd name="T60" fmla="*/ 55 w 148"/>
                <a:gd name="T61" fmla="*/ 112 h 157"/>
                <a:gd name="T62" fmla="*/ 59 w 148"/>
                <a:gd name="T63" fmla="*/ 111 h 157"/>
                <a:gd name="T64" fmla="*/ 78 w 148"/>
                <a:gd name="T65" fmla="*/ 105 h 157"/>
                <a:gd name="T66" fmla="*/ 57 w 148"/>
                <a:gd name="T67" fmla="*/ 140 h 157"/>
                <a:gd name="T68" fmla="*/ 52 w 148"/>
                <a:gd name="T69" fmla="*/ 142 h 157"/>
                <a:gd name="T70" fmla="*/ 47 w 148"/>
                <a:gd name="T71" fmla="*/ 145 h 157"/>
                <a:gd name="T72" fmla="*/ 44 w 148"/>
                <a:gd name="T73" fmla="*/ 145 h 157"/>
                <a:gd name="T74" fmla="*/ 37 w 148"/>
                <a:gd name="T75" fmla="*/ 149 h 157"/>
                <a:gd name="T76" fmla="*/ 33 w 148"/>
                <a:gd name="T77" fmla="*/ 156 h 157"/>
                <a:gd name="T78" fmla="*/ 33 w 148"/>
                <a:gd name="T79" fmla="*/ 157 h 157"/>
                <a:gd name="T80" fmla="*/ 83 w 148"/>
                <a:gd name="T81" fmla="*/ 136 h 157"/>
                <a:gd name="T82" fmla="*/ 97 w 148"/>
                <a:gd name="T83" fmla="*/ 123 h 157"/>
                <a:gd name="T84" fmla="*/ 103 w 148"/>
                <a:gd name="T85" fmla="*/ 99 h 157"/>
                <a:gd name="T86" fmla="*/ 105 w 148"/>
                <a:gd name="T87" fmla="*/ 89 h 157"/>
                <a:gd name="T88" fmla="*/ 115 w 148"/>
                <a:gd name="T89" fmla="*/ 82 h 157"/>
                <a:gd name="T90" fmla="*/ 121 w 148"/>
                <a:gd name="T91" fmla="*/ 76 h 157"/>
                <a:gd name="T92" fmla="*/ 135 w 148"/>
                <a:gd name="T93" fmla="*/ 66 h 157"/>
                <a:gd name="T94" fmla="*/ 143 w 148"/>
                <a:gd name="T95" fmla="*/ 5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 h="157">
                  <a:moveTo>
                    <a:pt x="143" y="58"/>
                  </a:moveTo>
                  <a:cubicBezTo>
                    <a:pt x="144" y="56"/>
                    <a:pt x="144" y="54"/>
                    <a:pt x="146" y="53"/>
                  </a:cubicBezTo>
                  <a:cubicBezTo>
                    <a:pt x="148" y="52"/>
                    <a:pt x="146" y="47"/>
                    <a:pt x="145" y="47"/>
                  </a:cubicBezTo>
                  <a:cubicBezTo>
                    <a:pt x="129" y="43"/>
                    <a:pt x="127" y="55"/>
                    <a:pt x="119" y="62"/>
                  </a:cubicBezTo>
                  <a:cubicBezTo>
                    <a:pt x="115" y="65"/>
                    <a:pt x="110" y="67"/>
                    <a:pt x="106" y="70"/>
                  </a:cubicBezTo>
                  <a:cubicBezTo>
                    <a:pt x="106" y="70"/>
                    <a:pt x="106" y="70"/>
                    <a:pt x="106" y="70"/>
                  </a:cubicBezTo>
                  <a:cubicBezTo>
                    <a:pt x="104" y="61"/>
                    <a:pt x="105" y="50"/>
                    <a:pt x="105" y="40"/>
                  </a:cubicBezTo>
                  <a:cubicBezTo>
                    <a:pt x="105" y="36"/>
                    <a:pt x="105" y="32"/>
                    <a:pt x="105" y="29"/>
                  </a:cubicBezTo>
                  <a:cubicBezTo>
                    <a:pt x="105" y="28"/>
                    <a:pt x="107" y="27"/>
                    <a:pt x="107" y="26"/>
                  </a:cubicBezTo>
                  <a:cubicBezTo>
                    <a:pt x="109" y="23"/>
                    <a:pt x="108" y="17"/>
                    <a:pt x="106" y="14"/>
                  </a:cubicBezTo>
                  <a:cubicBezTo>
                    <a:pt x="104" y="10"/>
                    <a:pt x="99" y="9"/>
                    <a:pt x="96" y="7"/>
                  </a:cubicBezTo>
                  <a:cubicBezTo>
                    <a:pt x="94" y="5"/>
                    <a:pt x="92" y="3"/>
                    <a:pt x="90" y="2"/>
                  </a:cubicBezTo>
                  <a:cubicBezTo>
                    <a:pt x="86" y="1"/>
                    <a:pt x="82" y="2"/>
                    <a:pt x="79" y="0"/>
                  </a:cubicBezTo>
                  <a:cubicBezTo>
                    <a:pt x="77" y="0"/>
                    <a:pt x="77" y="1"/>
                    <a:pt x="75" y="2"/>
                  </a:cubicBezTo>
                  <a:cubicBezTo>
                    <a:pt x="72" y="12"/>
                    <a:pt x="81" y="26"/>
                    <a:pt x="84" y="33"/>
                  </a:cubicBezTo>
                  <a:cubicBezTo>
                    <a:pt x="86" y="39"/>
                    <a:pt x="86" y="59"/>
                    <a:pt x="85" y="66"/>
                  </a:cubicBezTo>
                  <a:cubicBezTo>
                    <a:pt x="83" y="72"/>
                    <a:pt x="85" y="80"/>
                    <a:pt x="82" y="84"/>
                  </a:cubicBezTo>
                  <a:cubicBezTo>
                    <a:pt x="81" y="86"/>
                    <a:pt x="66" y="91"/>
                    <a:pt x="63" y="93"/>
                  </a:cubicBezTo>
                  <a:cubicBezTo>
                    <a:pt x="60" y="94"/>
                    <a:pt x="56" y="96"/>
                    <a:pt x="53" y="97"/>
                  </a:cubicBezTo>
                  <a:cubicBezTo>
                    <a:pt x="49" y="98"/>
                    <a:pt x="45" y="98"/>
                    <a:pt x="42" y="100"/>
                  </a:cubicBezTo>
                  <a:cubicBezTo>
                    <a:pt x="37" y="103"/>
                    <a:pt x="30" y="109"/>
                    <a:pt x="24" y="110"/>
                  </a:cubicBezTo>
                  <a:cubicBezTo>
                    <a:pt x="23" y="111"/>
                    <a:pt x="21" y="111"/>
                    <a:pt x="19" y="111"/>
                  </a:cubicBezTo>
                  <a:cubicBezTo>
                    <a:pt x="17" y="112"/>
                    <a:pt x="14" y="113"/>
                    <a:pt x="12" y="114"/>
                  </a:cubicBezTo>
                  <a:cubicBezTo>
                    <a:pt x="11" y="114"/>
                    <a:pt x="9" y="114"/>
                    <a:pt x="9" y="114"/>
                  </a:cubicBezTo>
                  <a:cubicBezTo>
                    <a:pt x="7" y="112"/>
                    <a:pt x="5" y="110"/>
                    <a:pt x="4" y="108"/>
                  </a:cubicBezTo>
                  <a:cubicBezTo>
                    <a:pt x="3" y="107"/>
                    <a:pt x="2" y="107"/>
                    <a:pt x="2" y="107"/>
                  </a:cubicBezTo>
                  <a:cubicBezTo>
                    <a:pt x="2" y="107"/>
                    <a:pt x="1" y="108"/>
                    <a:pt x="1" y="109"/>
                  </a:cubicBezTo>
                  <a:cubicBezTo>
                    <a:pt x="1" y="122"/>
                    <a:pt x="0" y="125"/>
                    <a:pt x="6" y="134"/>
                  </a:cubicBezTo>
                  <a:cubicBezTo>
                    <a:pt x="19" y="137"/>
                    <a:pt x="28" y="131"/>
                    <a:pt x="36" y="125"/>
                  </a:cubicBezTo>
                  <a:cubicBezTo>
                    <a:pt x="40" y="123"/>
                    <a:pt x="43" y="121"/>
                    <a:pt x="47" y="119"/>
                  </a:cubicBezTo>
                  <a:cubicBezTo>
                    <a:pt x="50" y="117"/>
                    <a:pt x="52" y="113"/>
                    <a:pt x="55" y="112"/>
                  </a:cubicBezTo>
                  <a:cubicBezTo>
                    <a:pt x="56" y="111"/>
                    <a:pt x="58" y="111"/>
                    <a:pt x="59" y="111"/>
                  </a:cubicBezTo>
                  <a:cubicBezTo>
                    <a:pt x="65" y="109"/>
                    <a:pt x="70" y="105"/>
                    <a:pt x="78" y="105"/>
                  </a:cubicBezTo>
                  <a:cubicBezTo>
                    <a:pt x="78" y="119"/>
                    <a:pt x="66" y="134"/>
                    <a:pt x="57" y="140"/>
                  </a:cubicBezTo>
                  <a:cubicBezTo>
                    <a:pt x="55" y="141"/>
                    <a:pt x="54" y="142"/>
                    <a:pt x="52" y="142"/>
                  </a:cubicBezTo>
                  <a:cubicBezTo>
                    <a:pt x="51" y="143"/>
                    <a:pt x="49" y="144"/>
                    <a:pt x="47" y="145"/>
                  </a:cubicBezTo>
                  <a:cubicBezTo>
                    <a:pt x="46" y="145"/>
                    <a:pt x="45" y="145"/>
                    <a:pt x="44" y="145"/>
                  </a:cubicBezTo>
                  <a:cubicBezTo>
                    <a:pt x="42" y="146"/>
                    <a:pt x="39" y="148"/>
                    <a:pt x="37" y="149"/>
                  </a:cubicBezTo>
                  <a:cubicBezTo>
                    <a:pt x="34" y="152"/>
                    <a:pt x="34" y="154"/>
                    <a:pt x="33" y="156"/>
                  </a:cubicBezTo>
                  <a:cubicBezTo>
                    <a:pt x="33" y="157"/>
                    <a:pt x="33" y="157"/>
                    <a:pt x="33" y="157"/>
                  </a:cubicBezTo>
                  <a:cubicBezTo>
                    <a:pt x="56" y="157"/>
                    <a:pt x="70" y="147"/>
                    <a:pt x="83" y="136"/>
                  </a:cubicBezTo>
                  <a:cubicBezTo>
                    <a:pt x="88" y="132"/>
                    <a:pt x="94" y="129"/>
                    <a:pt x="97" y="123"/>
                  </a:cubicBezTo>
                  <a:cubicBezTo>
                    <a:pt x="100" y="115"/>
                    <a:pt x="101" y="106"/>
                    <a:pt x="103" y="99"/>
                  </a:cubicBezTo>
                  <a:cubicBezTo>
                    <a:pt x="104" y="96"/>
                    <a:pt x="104" y="93"/>
                    <a:pt x="105" y="89"/>
                  </a:cubicBezTo>
                  <a:cubicBezTo>
                    <a:pt x="106" y="87"/>
                    <a:pt x="112" y="84"/>
                    <a:pt x="115" y="82"/>
                  </a:cubicBezTo>
                  <a:cubicBezTo>
                    <a:pt x="117" y="80"/>
                    <a:pt x="119" y="78"/>
                    <a:pt x="121" y="76"/>
                  </a:cubicBezTo>
                  <a:cubicBezTo>
                    <a:pt x="126" y="72"/>
                    <a:pt x="131" y="69"/>
                    <a:pt x="135" y="66"/>
                  </a:cubicBezTo>
                  <a:cubicBezTo>
                    <a:pt x="138" y="64"/>
                    <a:pt x="142" y="61"/>
                    <a:pt x="143" y="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4" name="Freeform 51"/>
            <p:cNvSpPr>
              <a:spLocks/>
            </p:cNvSpPr>
            <p:nvPr userDrawn="1"/>
          </p:nvSpPr>
          <p:spPr bwMode="auto">
            <a:xfrm>
              <a:off x="3886151" y="1062460"/>
              <a:ext cx="120650" cy="152400"/>
            </a:xfrm>
            <a:custGeom>
              <a:avLst/>
              <a:gdLst>
                <a:gd name="T0" fmla="*/ 15 w 32"/>
                <a:gd name="T1" fmla="*/ 8 h 40"/>
                <a:gd name="T2" fmla="*/ 1 w 32"/>
                <a:gd name="T3" fmla="*/ 0 h 40"/>
                <a:gd name="T4" fmla="*/ 0 w 32"/>
                <a:gd name="T5" fmla="*/ 1 h 40"/>
                <a:gd name="T6" fmla="*/ 4 w 32"/>
                <a:gd name="T7" fmla="*/ 20 h 40"/>
                <a:gd name="T8" fmla="*/ 5 w 32"/>
                <a:gd name="T9" fmla="*/ 24 h 40"/>
                <a:gd name="T10" fmla="*/ 7 w 32"/>
                <a:gd name="T11" fmla="*/ 34 h 40"/>
                <a:gd name="T12" fmla="*/ 19 w 32"/>
                <a:gd name="T13" fmla="*/ 38 h 40"/>
                <a:gd name="T14" fmla="*/ 32 w 32"/>
                <a:gd name="T15" fmla="*/ 29 h 40"/>
                <a:gd name="T16" fmla="*/ 15 w 32"/>
                <a:gd name="T17"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40">
                  <a:moveTo>
                    <a:pt x="15" y="8"/>
                  </a:moveTo>
                  <a:cubicBezTo>
                    <a:pt x="11" y="5"/>
                    <a:pt x="9" y="0"/>
                    <a:pt x="1" y="0"/>
                  </a:cubicBezTo>
                  <a:cubicBezTo>
                    <a:pt x="1" y="0"/>
                    <a:pt x="0" y="0"/>
                    <a:pt x="0" y="1"/>
                  </a:cubicBezTo>
                  <a:cubicBezTo>
                    <a:pt x="0" y="11"/>
                    <a:pt x="1" y="12"/>
                    <a:pt x="4" y="20"/>
                  </a:cubicBezTo>
                  <a:cubicBezTo>
                    <a:pt x="4" y="21"/>
                    <a:pt x="4" y="22"/>
                    <a:pt x="5" y="24"/>
                  </a:cubicBezTo>
                  <a:cubicBezTo>
                    <a:pt x="6" y="26"/>
                    <a:pt x="10" y="30"/>
                    <a:pt x="7" y="34"/>
                  </a:cubicBezTo>
                  <a:cubicBezTo>
                    <a:pt x="8" y="38"/>
                    <a:pt x="14" y="40"/>
                    <a:pt x="19" y="38"/>
                  </a:cubicBezTo>
                  <a:cubicBezTo>
                    <a:pt x="24" y="37"/>
                    <a:pt x="29" y="33"/>
                    <a:pt x="32" y="29"/>
                  </a:cubicBezTo>
                  <a:cubicBezTo>
                    <a:pt x="32" y="18"/>
                    <a:pt x="22" y="13"/>
                    <a:pt x="15"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5" name="Freeform 52"/>
            <p:cNvSpPr>
              <a:spLocks/>
            </p:cNvSpPr>
            <p:nvPr userDrawn="1"/>
          </p:nvSpPr>
          <p:spPr bwMode="auto">
            <a:xfrm>
              <a:off x="2990801" y="517947"/>
              <a:ext cx="176213" cy="182563"/>
            </a:xfrm>
            <a:custGeom>
              <a:avLst/>
              <a:gdLst>
                <a:gd name="T0" fmla="*/ 6 w 47"/>
                <a:gd name="T1" fmla="*/ 16 h 48"/>
                <a:gd name="T2" fmla="*/ 8 w 47"/>
                <a:gd name="T3" fmla="*/ 18 h 48"/>
                <a:gd name="T4" fmla="*/ 12 w 47"/>
                <a:gd name="T5" fmla="*/ 27 h 48"/>
                <a:gd name="T6" fmla="*/ 10 w 47"/>
                <a:gd name="T7" fmla="*/ 44 h 48"/>
                <a:gd name="T8" fmla="*/ 12 w 47"/>
                <a:gd name="T9" fmla="*/ 48 h 48"/>
                <a:gd name="T10" fmla="*/ 28 w 47"/>
                <a:gd name="T11" fmla="*/ 37 h 48"/>
                <a:gd name="T12" fmla="*/ 46 w 47"/>
                <a:gd name="T13" fmla="*/ 22 h 48"/>
                <a:gd name="T14" fmla="*/ 43 w 47"/>
                <a:gd name="T15" fmla="*/ 18 h 48"/>
                <a:gd name="T16" fmla="*/ 32 w 47"/>
                <a:gd name="T17" fmla="*/ 10 h 48"/>
                <a:gd name="T18" fmla="*/ 26 w 47"/>
                <a:gd name="T19" fmla="*/ 8 h 48"/>
                <a:gd name="T20" fmla="*/ 5 w 47"/>
                <a:gd name="T21" fmla="*/ 0 h 48"/>
                <a:gd name="T22" fmla="*/ 5 w 47"/>
                <a:gd name="T23" fmla="*/ 11 h 48"/>
                <a:gd name="T24" fmla="*/ 6 w 47"/>
                <a:gd name="T25"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48">
                  <a:moveTo>
                    <a:pt x="6" y="16"/>
                  </a:moveTo>
                  <a:cubicBezTo>
                    <a:pt x="7" y="17"/>
                    <a:pt x="7" y="17"/>
                    <a:pt x="8" y="18"/>
                  </a:cubicBezTo>
                  <a:cubicBezTo>
                    <a:pt x="9" y="20"/>
                    <a:pt x="11" y="24"/>
                    <a:pt x="12" y="27"/>
                  </a:cubicBezTo>
                  <a:cubicBezTo>
                    <a:pt x="14" y="32"/>
                    <a:pt x="14" y="41"/>
                    <a:pt x="10" y="44"/>
                  </a:cubicBezTo>
                  <a:cubicBezTo>
                    <a:pt x="10" y="44"/>
                    <a:pt x="10" y="48"/>
                    <a:pt x="12" y="48"/>
                  </a:cubicBezTo>
                  <a:cubicBezTo>
                    <a:pt x="19" y="48"/>
                    <a:pt x="26" y="43"/>
                    <a:pt x="28" y="37"/>
                  </a:cubicBezTo>
                  <a:cubicBezTo>
                    <a:pt x="40" y="38"/>
                    <a:pt x="47" y="34"/>
                    <a:pt x="46" y="22"/>
                  </a:cubicBezTo>
                  <a:cubicBezTo>
                    <a:pt x="45" y="21"/>
                    <a:pt x="45" y="19"/>
                    <a:pt x="43" y="18"/>
                  </a:cubicBezTo>
                  <a:cubicBezTo>
                    <a:pt x="40" y="15"/>
                    <a:pt x="36" y="12"/>
                    <a:pt x="32" y="10"/>
                  </a:cubicBezTo>
                  <a:cubicBezTo>
                    <a:pt x="30" y="9"/>
                    <a:pt x="28" y="9"/>
                    <a:pt x="26" y="8"/>
                  </a:cubicBezTo>
                  <a:cubicBezTo>
                    <a:pt x="20" y="4"/>
                    <a:pt x="15" y="0"/>
                    <a:pt x="5" y="0"/>
                  </a:cubicBezTo>
                  <a:cubicBezTo>
                    <a:pt x="0" y="6"/>
                    <a:pt x="3" y="6"/>
                    <a:pt x="5" y="11"/>
                  </a:cubicBezTo>
                  <a:cubicBezTo>
                    <a:pt x="5" y="13"/>
                    <a:pt x="6" y="15"/>
                    <a:pt x="6"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6" name="Freeform 53"/>
            <p:cNvSpPr>
              <a:spLocks/>
            </p:cNvSpPr>
            <p:nvPr userDrawn="1"/>
          </p:nvSpPr>
          <p:spPr bwMode="auto">
            <a:xfrm>
              <a:off x="2900314" y="722735"/>
              <a:ext cx="304800" cy="161925"/>
            </a:xfrm>
            <a:custGeom>
              <a:avLst/>
              <a:gdLst>
                <a:gd name="T0" fmla="*/ 20 w 81"/>
                <a:gd name="T1" fmla="*/ 42 h 43"/>
                <a:gd name="T2" fmla="*/ 34 w 81"/>
                <a:gd name="T3" fmla="*/ 41 h 43"/>
                <a:gd name="T4" fmla="*/ 55 w 81"/>
                <a:gd name="T5" fmla="*/ 21 h 43"/>
                <a:gd name="T6" fmla="*/ 69 w 81"/>
                <a:gd name="T7" fmla="*/ 11 h 43"/>
                <a:gd name="T8" fmla="*/ 75 w 81"/>
                <a:gd name="T9" fmla="*/ 10 h 43"/>
                <a:gd name="T10" fmla="*/ 81 w 81"/>
                <a:gd name="T11" fmla="*/ 4 h 43"/>
                <a:gd name="T12" fmla="*/ 79 w 81"/>
                <a:gd name="T13" fmla="*/ 0 h 43"/>
                <a:gd name="T14" fmla="*/ 74 w 81"/>
                <a:gd name="T15" fmla="*/ 0 h 43"/>
                <a:gd name="T16" fmla="*/ 65 w 81"/>
                <a:gd name="T17" fmla="*/ 1 h 43"/>
                <a:gd name="T18" fmla="*/ 50 w 81"/>
                <a:gd name="T19" fmla="*/ 7 h 43"/>
                <a:gd name="T20" fmla="*/ 46 w 81"/>
                <a:gd name="T21" fmla="*/ 7 h 43"/>
                <a:gd name="T22" fmla="*/ 2 w 81"/>
                <a:gd name="T23" fmla="*/ 25 h 43"/>
                <a:gd name="T24" fmla="*/ 2 w 81"/>
                <a:gd name="T25" fmla="*/ 32 h 43"/>
                <a:gd name="T26" fmla="*/ 20 w 81"/>
                <a:gd name="T2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43">
                  <a:moveTo>
                    <a:pt x="20" y="42"/>
                  </a:moveTo>
                  <a:cubicBezTo>
                    <a:pt x="24" y="43"/>
                    <a:pt x="31" y="42"/>
                    <a:pt x="34" y="41"/>
                  </a:cubicBezTo>
                  <a:cubicBezTo>
                    <a:pt x="41" y="38"/>
                    <a:pt x="49" y="25"/>
                    <a:pt x="55" y="21"/>
                  </a:cubicBezTo>
                  <a:cubicBezTo>
                    <a:pt x="60" y="18"/>
                    <a:pt x="64" y="13"/>
                    <a:pt x="69" y="11"/>
                  </a:cubicBezTo>
                  <a:cubicBezTo>
                    <a:pt x="71" y="11"/>
                    <a:pt x="73" y="10"/>
                    <a:pt x="75" y="10"/>
                  </a:cubicBezTo>
                  <a:cubicBezTo>
                    <a:pt x="77" y="8"/>
                    <a:pt x="79" y="6"/>
                    <a:pt x="81" y="4"/>
                  </a:cubicBezTo>
                  <a:cubicBezTo>
                    <a:pt x="81" y="1"/>
                    <a:pt x="80" y="0"/>
                    <a:pt x="79" y="0"/>
                  </a:cubicBezTo>
                  <a:cubicBezTo>
                    <a:pt x="77" y="0"/>
                    <a:pt x="76" y="0"/>
                    <a:pt x="74" y="0"/>
                  </a:cubicBezTo>
                  <a:cubicBezTo>
                    <a:pt x="71" y="1"/>
                    <a:pt x="67" y="1"/>
                    <a:pt x="65" y="1"/>
                  </a:cubicBezTo>
                  <a:cubicBezTo>
                    <a:pt x="60" y="3"/>
                    <a:pt x="54" y="5"/>
                    <a:pt x="50" y="7"/>
                  </a:cubicBezTo>
                  <a:cubicBezTo>
                    <a:pt x="48" y="7"/>
                    <a:pt x="47" y="7"/>
                    <a:pt x="46" y="7"/>
                  </a:cubicBezTo>
                  <a:cubicBezTo>
                    <a:pt x="31" y="12"/>
                    <a:pt x="16" y="19"/>
                    <a:pt x="2" y="25"/>
                  </a:cubicBezTo>
                  <a:cubicBezTo>
                    <a:pt x="2" y="27"/>
                    <a:pt x="0" y="30"/>
                    <a:pt x="2" y="32"/>
                  </a:cubicBezTo>
                  <a:cubicBezTo>
                    <a:pt x="3" y="37"/>
                    <a:pt x="15" y="41"/>
                    <a:pt x="20" y="4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7" name="Freeform 54"/>
            <p:cNvSpPr>
              <a:spLocks/>
            </p:cNvSpPr>
            <p:nvPr userDrawn="1"/>
          </p:nvSpPr>
          <p:spPr bwMode="auto">
            <a:xfrm>
              <a:off x="2798714" y="892597"/>
              <a:ext cx="395288" cy="439738"/>
            </a:xfrm>
            <a:custGeom>
              <a:avLst/>
              <a:gdLst>
                <a:gd name="T0" fmla="*/ 76 w 105"/>
                <a:gd name="T1" fmla="*/ 37 h 116"/>
                <a:gd name="T2" fmla="*/ 78 w 105"/>
                <a:gd name="T3" fmla="*/ 32 h 116"/>
                <a:gd name="T4" fmla="*/ 88 w 105"/>
                <a:gd name="T5" fmla="*/ 23 h 116"/>
                <a:gd name="T6" fmla="*/ 92 w 105"/>
                <a:gd name="T7" fmla="*/ 19 h 116"/>
                <a:gd name="T8" fmla="*/ 105 w 105"/>
                <a:gd name="T9" fmla="*/ 8 h 116"/>
                <a:gd name="T10" fmla="*/ 81 w 105"/>
                <a:gd name="T11" fmla="*/ 1 h 116"/>
                <a:gd name="T12" fmla="*/ 71 w 105"/>
                <a:gd name="T13" fmla="*/ 8 h 116"/>
                <a:gd name="T14" fmla="*/ 57 w 105"/>
                <a:gd name="T15" fmla="*/ 16 h 116"/>
                <a:gd name="T16" fmla="*/ 33 w 105"/>
                <a:gd name="T17" fmla="*/ 20 h 116"/>
                <a:gd name="T18" fmla="*/ 28 w 105"/>
                <a:gd name="T19" fmla="*/ 19 h 116"/>
                <a:gd name="T20" fmla="*/ 26 w 105"/>
                <a:gd name="T21" fmla="*/ 30 h 116"/>
                <a:gd name="T22" fmla="*/ 27 w 105"/>
                <a:gd name="T23" fmla="*/ 63 h 116"/>
                <a:gd name="T24" fmla="*/ 33 w 105"/>
                <a:gd name="T25" fmla="*/ 74 h 116"/>
                <a:gd name="T26" fmla="*/ 47 w 105"/>
                <a:gd name="T27" fmla="*/ 56 h 116"/>
                <a:gd name="T28" fmla="*/ 47 w 105"/>
                <a:gd name="T29" fmla="*/ 53 h 116"/>
                <a:gd name="T30" fmla="*/ 47 w 105"/>
                <a:gd name="T31" fmla="*/ 43 h 116"/>
                <a:gd name="T32" fmla="*/ 57 w 105"/>
                <a:gd name="T33" fmla="*/ 42 h 116"/>
                <a:gd name="T34" fmla="*/ 56 w 105"/>
                <a:gd name="T35" fmla="*/ 60 h 116"/>
                <a:gd name="T36" fmla="*/ 30 w 105"/>
                <a:gd name="T37" fmla="*/ 81 h 116"/>
                <a:gd name="T38" fmla="*/ 20 w 105"/>
                <a:gd name="T39" fmla="*/ 86 h 116"/>
                <a:gd name="T40" fmla="*/ 12 w 105"/>
                <a:gd name="T41" fmla="*/ 91 h 116"/>
                <a:gd name="T42" fmla="*/ 1 w 105"/>
                <a:gd name="T43" fmla="*/ 92 h 116"/>
                <a:gd name="T44" fmla="*/ 35 w 105"/>
                <a:gd name="T45" fmla="*/ 95 h 116"/>
                <a:gd name="T46" fmla="*/ 43 w 105"/>
                <a:gd name="T47" fmla="*/ 85 h 116"/>
                <a:gd name="T48" fmla="*/ 50 w 105"/>
                <a:gd name="T49" fmla="*/ 79 h 116"/>
                <a:gd name="T50" fmla="*/ 56 w 105"/>
                <a:gd name="T51" fmla="*/ 77 h 116"/>
                <a:gd name="T52" fmla="*/ 56 w 105"/>
                <a:gd name="T53" fmla="*/ 92 h 116"/>
                <a:gd name="T54" fmla="*/ 49 w 105"/>
                <a:gd name="T55" fmla="*/ 96 h 116"/>
                <a:gd name="T56" fmla="*/ 58 w 105"/>
                <a:gd name="T57" fmla="*/ 103 h 116"/>
                <a:gd name="T58" fmla="*/ 61 w 105"/>
                <a:gd name="T59" fmla="*/ 111 h 116"/>
                <a:gd name="T60" fmla="*/ 71 w 105"/>
                <a:gd name="T61" fmla="*/ 115 h 116"/>
                <a:gd name="T62" fmla="*/ 67 w 105"/>
                <a:gd name="T63" fmla="*/ 78 h 116"/>
                <a:gd name="T64" fmla="*/ 72 w 105"/>
                <a:gd name="T65" fmla="*/ 57 h 116"/>
                <a:gd name="T66" fmla="*/ 93 w 105"/>
                <a:gd name="T67" fmla="*/ 4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5" h="116">
                  <a:moveTo>
                    <a:pt x="91" y="36"/>
                  </a:moveTo>
                  <a:cubicBezTo>
                    <a:pt x="86" y="36"/>
                    <a:pt x="81" y="35"/>
                    <a:pt x="76" y="37"/>
                  </a:cubicBezTo>
                  <a:cubicBezTo>
                    <a:pt x="74" y="38"/>
                    <a:pt x="73" y="39"/>
                    <a:pt x="71" y="40"/>
                  </a:cubicBezTo>
                  <a:cubicBezTo>
                    <a:pt x="71" y="37"/>
                    <a:pt x="77" y="34"/>
                    <a:pt x="78" y="32"/>
                  </a:cubicBezTo>
                  <a:cubicBezTo>
                    <a:pt x="80" y="30"/>
                    <a:pt x="81" y="28"/>
                    <a:pt x="83" y="26"/>
                  </a:cubicBezTo>
                  <a:cubicBezTo>
                    <a:pt x="85" y="25"/>
                    <a:pt x="87" y="24"/>
                    <a:pt x="88" y="23"/>
                  </a:cubicBezTo>
                  <a:cubicBezTo>
                    <a:pt x="89" y="22"/>
                    <a:pt x="89" y="20"/>
                    <a:pt x="90" y="19"/>
                  </a:cubicBezTo>
                  <a:cubicBezTo>
                    <a:pt x="91" y="19"/>
                    <a:pt x="92" y="19"/>
                    <a:pt x="92" y="19"/>
                  </a:cubicBezTo>
                  <a:cubicBezTo>
                    <a:pt x="94" y="18"/>
                    <a:pt x="94" y="16"/>
                    <a:pt x="95" y="15"/>
                  </a:cubicBezTo>
                  <a:cubicBezTo>
                    <a:pt x="99" y="12"/>
                    <a:pt x="102" y="12"/>
                    <a:pt x="105" y="8"/>
                  </a:cubicBezTo>
                  <a:cubicBezTo>
                    <a:pt x="105" y="7"/>
                    <a:pt x="104" y="5"/>
                    <a:pt x="103" y="4"/>
                  </a:cubicBezTo>
                  <a:cubicBezTo>
                    <a:pt x="100" y="2"/>
                    <a:pt x="86" y="0"/>
                    <a:pt x="81" y="1"/>
                  </a:cubicBezTo>
                  <a:cubicBezTo>
                    <a:pt x="79" y="2"/>
                    <a:pt x="75" y="4"/>
                    <a:pt x="73" y="5"/>
                  </a:cubicBezTo>
                  <a:cubicBezTo>
                    <a:pt x="72" y="6"/>
                    <a:pt x="71" y="7"/>
                    <a:pt x="71" y="8"/>
                  </a:cubicBezTo>
                  <a:cubicBezTo>
                    <a:pt x="68" y="9"/>
                    <a:pt x="66" y="9"/>
                    <a:pt x="64" y="9"/>
                  </a:cubicBezTo>
                  <a:cubicBezTo>
                    <a:pt x="61" y="11"/>
                    <a:pt x="59" y="14"/>
                    <a:pt x="57" y="16"/>
                  </a:cubicBezTo>
                  <a:cubicBezTo>
                    <a:pt x="51" y="20"/>
                    <a:pt x="46" y="23"/>
                    <a:pt x="40" y="26"/>
                  </a:cubicBezTo>
                  <a:cubicBezTo>
                    <a:pt x="38" y="27"/>
                    <a:pt x="35" y="21"/>
                    <a:pt x="33" y="20"/>
                  </a:cubicBezTo>
                  <a:cubicBezTo>
                    <a:pt x="32" y="19"/>
                    <a:pt x="30" y="19"/>
                    <a:pt x="29" y="18"/>
                  </a:cubicBezTo>
                  <a:cubicBezTo>
                    <a:pt x="28" y="19"/>
                    <a:pt x="28" y="19"/>
                    <a:pt x="28" y="19"/>
                  </a:cubicBezTo>
                  <a:cubicBezTo>
                    <a:pt x="27" y="19"/>
                    <a:pt x="27" y="19"/>
                    <a:pt x="26" y="20"/>
                  </a:cubicBezTo>
                  <a:cubicBezTo>
                    <a:pt x="26" y="23"/>
                    <a:pt x="27" y="27"/>
                    <a:pt x="26" y="30"/>
                  </a:cubicBezTo>
                  <a:cubicBezTo>
                    <a:pt x="25" y="37"/>
                    <a:pt x="22" y="50"/>
                    <a:pt x="24" y="59"/>
                  </a:cubicBezTo>
                  <a:cubicBezTo>
                    <a:pt x="25" y="60"/>
                    <a:pt x="26" y="62"/>
                    <a:pt x="27" y="63"/>
                  </a:cubicBezTo>
                  <a:cubicBezTo>
                    <a:pt x="28" y="65"/>
                    <a:pt x="27" y="66"/>
                    <a:pt x="28" y="68"/>
                  </a:cubicBezTo>
                  <a:cubicBezTo>
                    <a:pt x="29" y="70"/>
                    <a:pt x="32" y="71"/>
                    <a:pt x="33" y="74"/>
                  </a:cubicBezTo>
                  <a:cubicBezTo>
                    <a:pt x="37" y="73"/>
                    <a:pt x="44" y="61"/>
                    <a:pt x="47" y="56"/>
                  </a:cubicBezTo>
                  <a:cubicBezTo>
                    <a:pt x="47" y="56"/>
                    <a:pt x="47" y="56"/>
                    <a:pt x="47" y="56"/>
                  </a:cubicBezTo>
                  <a:cubicBezTo>
                    <a:pt x="47" y="55"/>
                    <a:pt x="47" y="54"/>
                    <a:pt x="47" y="53"/>
                  </a:cubicBezTo>
                  <a:cubicBezTo>
                    <a:pt x="47" y="53"/>
                    <a:pt x="47" y="53"/>
                    <a:pt x="47" y="53"/>
                  </a:cubicBezTo>
                  <a:cubicBezTo>
                    <a:pt x="47" y="53"/>
                    <a:pt x="47" y="53"/>
                    <a:pt x="47" y="53"/>
                  </a:cubicBezTo>
                  <a:cubicBezTo>
                    <a:pt x="47" y="50"/>
                    <a:pt x="47" y="46"/>
                    <a:pt x="47" y="43"/>
                  </a:cubicBezTo>
                  <a:cubicBezTo>
                    <a:pt x="49" y="42"/>
                    <a:pt x="52" y="42"/>
                    <a:pt x="53" y="41"/>
                  </a:cubicBezTo>
                  <a:cubicBezTo>
                    <a:pt x="55" y="41"/>
                    <a:pt x="56" y="41"/>
                    <a:pt x="57" y="42"/>
                  </a:cubicBezTo>
                  <a:cubicBezTo>
                    <a:pt x="57" y="43"/>
                    <a:pt x="52" y="55"/>
                    <a:pt x="51" y="56"/>
                  </a:cubicBezTo>
                  <a:cubicBezTo>
                    <a:pt x="52" y="59"/>
                    <a:pt x="54" y="60"/>
                    <a:pt x="56" y="60"/>
                  </a:cubicBezTo>
                  <a:cubicBezTo>
                    <a:pt x="55" y="66"/>
                    <a:pt x="49" y="68"/>
                    <a:pt x="45" y="70"/>
                  </a:cubicBezTo>
                  <a:cubicBezTo>
                    <a:pt x="40" y="74"/>
                    <a:pt x="35" y="77"/>
                    <a:pt x="30" y="81"/>
                  </a:cubicBezTo>
                  <a:cubicBezTo>
                    <a:pt x="28" y="82"/>
                    <a:pt x="26" y="82"/>
                    <a:pt x="24" y="83"/>
                  </a:cubicBezTo>
                  <a:cubicBezTo>
                    <a:pt x="23" y="84"/>
                    <a:pt x="22" y="86"/>
                    <a:pt x="20" y="86"/>
                  </a:cubicBezTo>
                  <a:cubicBezTo>
                    <a:pt x="18" y="87"/>
                    <a:pt x="16" y="88"/>
                    <a:pt x="14" y="89"/>
                  </a:cubicBezTo>
                  <a:cubicBezTo>
                    <a:pt x="13" y="90"/>
                    <a:pt x="13" y="91"/>
                    <a:pt x="12" y="91"/>
                  </a:cubicBezTo>
                  <a:cubicBezTo>
                    <a:pt x="10" y="92"/>
                    <a:pt x="8" y="90"/>
                    <a:pt x="7" y="90"/>
                  </a:cubicBezTo>
                  <a:cubicBezTo>
                    <a:pt x="4" y="90"/>
                    <a:pt x="3" y="91"/>
                    <a:pt x="1" y="92"/>
                  </a:cubicBezTo>
                  <a:cubicBezTo>
                    <a:pt x="0" y="103"/>
                    <a:pt x="5" y="114"/>
                    <a:pt x="17" y="114"/>
                  </a:cubicBezTo>
                  <a:cubicBezTo>
                    <a:pt x="23" y="107"/>
                    <a:pt x="29" y="102"/>
                    <a:pt x="35" y="95"/>
                  </a:cubicBezTo>
                  <a:cubicBezTo>
                    <a:pt x="37" y="93"/>
                    <a:pt x="39" y="92"/>
                    <a:pt x="40" y="90"/>
                  </a:cubicBezTo>
                  <a:cubicBezTo>
                    <a:pt x="42" y="88"/>
                    <a:pt x="42" y="87"/>
                    <a:pt x="43" y="85"/>
                  </a:cubicBezTo>
                  <a:cubicBezTo>
                    <a:pt x="44" y="84"/>
                    <a:pt x="45" y="85"/>
                    <a:pt x="46" y="84"/>
                  </a:cubicBezTo>
                  <a:cubicBezTo>
                    <a:pt x="47" y="82"/>
                    <a:pt x="49" y="81"/>
                    <a:pt x="50" y="79"/>
                  </a:cubicBezTo>
                  <a:cubicBezTo>
                    <a:pt x="52" y="78"/>
                    <a:pt x="53" y="78"/>
                    <a:pt x="54" y="76"/>
                  </a:cubicBezTo>
                  <a:cubicBezTo>
                    <a:pt x="55" y="76"/>
                    <a:pt x="55" y="76"/>
                    <a:pt x="56" y="77"/>
                  </a:cubicBezTo>
                  <a:cubicBezTo>
                    <a:pt x="57" y="78"/>
                    <a:pt x="57" y="81"/>
                    <a:pt x="58" y="82"/>
                  </a:cubicBezTo>
                  <a:cubicBezTo>
                    <a:pt x="58" y="86"/>
                    <a:pt x="58" y="91"/>
                    <a:pt x="56" y="92"/>
                  </a:cubicBezTo>
                  <a:cubicBezTo>
                    <a:pt x="54" y="92"/>
                    <a:pt x="53" y="93"/>
                    <a:pt x="52" y="93"/>
                  </a:cubicBezTo>
                  <a:cubicBezTo>
                    <a:pt x="51" y="94"/>
                    <a:pt x="50" y="95"/>
                    <a:pt x="49" y="96"/>
                  </a:cubicBezTo>
                  <a:cubicBezTo>
                    <a:pt x="49" y="97"/>
                    <a:pt x="49" y="98"/>
                    <a:pt x="49" y="99"/>
                  </a:cubicBezTo>
                  <a:cubicBezTo>
                    <a:pt x="49" y="100"/>
                    <a:pt x="57" y="102"/>
                    <a:pt x="58" y="103"/>
                  </a:cubicBezTo>
                  <a:cubicBezTo>
                    <a:pt x="59" y="103"/>
                    <a:pt x="61" y="106"/>
                    <a:pt x="61" y="107"/>
                  </a:cubicBezTo>
                  <a:cubicBezTo>
                    <a:pt x="61" y="108"/>
                    <a:pt x="61" y="109"/>
                    <a:pt x="61" y="111"/>
                  </a:cubicBezTo>
                  <a:cubicBezTo>
                    <a:pt x="62" y="112"/>
                    <a:pt x="64" y="113"/>
                    <a:pt x="65" y="115"/>
                  </a:cubicBezTo>
                  <a:cubicBezTo>
                    <a:pt x="66" y="115"/>
                    <a:pt x="69" y="116"/>
                    <a:pt x="71" y="115"/>
                  </a:cubicBezTo>
                  <a:cubicBezTo>
                    <a:pt x="71" y="115"/>
                    <a:pt x="71" y="114"/>
                    <a:pt x="72" y="114"/>
                  </a:cubicBezTo>
                  <a:cubicBezTo>
                    <a:pt x="72" y="101"/>
                    <a:pt x="71" y="89"/>
                    <a:pt x="67" y="78"/>
                  </a:cubicBezTo>
                  <a:cubicBezTo>
                    <a:pt x="66" y="75"/>
                    <a:pt x="61" y="69"/>
                    <a:pt x="64" y="64"/>
                  </a:cubicBezTo>
                  <a:cubicBezTo>
                    <a:pt x="64" y="57"/>
                    <a:pt x="68" y="59"/>
                    <a:pt x="72" y="57"/>
                  </a:cubicBezTo>
                  <a:cubicBezTo>
                    <a:pt x="78" y="54"/>
                    <a:pt x="83" y="51"/>
                    <a:pt x="89" y="47"/>
                  </a:cubicBezTo>
                  <a:cubicBezTo>
                    <a:pt x="90" y="45"/>
                    <a:pt x="91" y="43"/>
                    <a:pt x="93" y="41"/>
                  </a:cubicBezTo>
                  <a:cubicBezTo>
                    <a:pt x="93" y="39"/>
                    <a:pt x="92" y="38"/>
                    <a:pt x="91"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8" name="Freeform 55"/>
            <p:cNvSpPr>
              <a:spLocks/>
            </p:cNvSpPr>
            <p:nvPr userDrawn="1"/>
          </p:nvSpPr>
          <p:spPr bwMode="auto">
            <a:xfrm>
              <a:off x="3138439" y="1097385"/>
              <a:ext cx="119063" cy="147638"/>
            </a:xfrm>
            <a:custGeom>
              <a:avLst/>
              <a:gdLst>
                <a:gd name="T0" fmla="*/ 27 w 32"/>
                <a:gd name="T1" fmla="*/ 12 h 39"/>
                <a:gd name="T2" fmla="*/ 6 w 32"/>
                <a:gd name="T3" fmla="*/ 0 h 39"/>
                <a:gd name="T4" fmla="*/ 2 w 32"/>
                <a:gd name="T5" fmla="*/ 0 h 39"/>
                <a:gd name="T6" fmla="*/ 5 w 32"/>
                <a:gd name="T7" fmla="*/ 23 h 39"/>
                <a:gd name="T8" fmla="*/ 8 w 32"/>
                <a:gd name="T9" fmla="*/ 27 h 39"/>
                <a:gd name="T10" fmla="*/ 17 w 32"/>
                <a:gd name="T11" fmla="*/ 36 h 39"/>
                <a:gd name="T12" fmla="*/ 30 w 32"/>
                <a:gd name="T13" fmla="*/ 31 h 39"/>
                <a:gd name="T14" fmla="*/ 31 w 32"/>
                <a:gd name="T15" fmla="*/ 18 h 39"/>
                <a:gd name="T16" fmla="*/ 27 w 32"/>
                <a:gd name="T17"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9">
                  <a:moveTo>
                    <a:pt x="27" y="12"/>
                  </a:moveTo>
                  <a:cubicBezTo>
                    <a:pt x="22" y="5"/>
                    <a:pt x="17" y="0"/>
                    <a:pt x="6" y="0"/>
                  </a:cubicBezTo>
                  <a:cubicBezTo>
                    <a:pt x="5" y="0"/>
                    <a:pt x="3" y="0"/>
                    <a:pt x="2" y="0"/>
                  </a:cubicBezTo>
                  <a:cubicBezTo>
                    <a:pt x="0" y="9"/>
                    <a:pt x="0" y="17"/>
                    <a:pt x="5" y="23"/>
                  </a:cubicBezTo>
                  <a:cubicBezTo>
                    <a:pt x="6" y="25"/>
                    <a:pt x="7" y="26"/>
                    <a:pt x="8" y="27"/>
                  </a:cubicBezTo>
                  <a:cubicBezTo>
                    <a:pt x="11" y="30"/>
                    <a:pt x="12" y="34"/>
                    <a:pt x="17" y="36"/>
                  </a:cubicBezTo>
                  <a:cubicBezTo>
                    <a:pt x="22" y="39"/>
                    <a:pt x="27" y="33"/>
                    <a:pt x="30" y="31"/>
                  </a:cubicBezTo>
                  <a:cubicBezTo>
                    <a:pt x="30" y="29"/>
                    <a:pt x="32" y="21"/>
                    <a:pt x="31" y="18"/>
                  </a:cubicBezTo>
                  <a:cubicBezTo>
                    <a:pt x="31" y="15"/>
                    <a:pt x="28" y="14"/>
                    <a:pt x="27"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63" name="文本占位符 5">
            <a:extLst>
              <a:ext uri="{FF2B5EF4-FFF2-40B4-BE49-F238E27FC236}">
                <a16:creationId xmlns:a16="http://schemas.microsoft.com/office/drawing/2014/main" id="{51D06783-2118-4E35-A018-4F967DCCBB9A}"/>
              </a:ext>
            </a:extLst>
          </p:cNvPr>
          <p:cNvSpPr txBox="1">
            <a:spLocks/>
          </p:cNvSpPr>
          <p:nvPr/>
        </p:nvSpPr>
        <p:spPr>
          <a:xfrm>
            <a:off x="8825210" y="5813493"/>
            <a:ext cx="2716895" cy="5032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华文细黑" panose="02010600040101010101" pitchFamily="2" charset="-122"/>
                <a:ea typeface="华文细黑" panose="02010600040101010101" pitchFamily="2"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2024</a:t>
            </a:r>
            <a:r>
              <a:rPr lang="zh-CN" altLang="en-US" dirty="0"/>
              <a:t>年</a:t>
            </a:r>
            <a:r>
              <a:rPr lang="en-US" altLang="zh-CN" dirty="0"/>
              <a:t>5</a:t>
            </a:r>
            <a:r>
              <a:rPr lang="zh-CN" altLang="en-US" dirty="0"/>
              <a:t>月</a:t>
            </a:r>
            <a:r>
              <a:rPr lang="en-US" altLang="zh-CN" dirty="0"/>
              <a:t>9</a:t>
            </a:r>
            <a:r>
              <a:rPr lang="zh-CN" altLang="en-US" dirty="0"/>
              <a:t>日</a:t>
            </a:r>
          </a:p>
        </p:txBody>
      </p:sp>
      <p:sp>
        <p:nvSpPr>
          <p:cNvPr id="64" name="文本占位符 5">
            <a:extLst>
              <a:ext uri="{FF2B5EF4-FFF2-40B4-BE49-F238E27FC236}">
                <a16:creationId xmlns:a16="http://schemas.microsoft.com/office/drawing/2014/main" id="{7EE25613-8647-4A55-B573-BA29E1E0EE4A}"/>
              </a:ext>
            </a:extLst>
          </p:cNvPr>
          <p:cNvSpPr txBox="1">
            <a:spLocks/>
          </p:cNvSpPr>
          <p:nvPr/>
        </p:nvSpPr>
        <p:spPr>
          <a:xfrm>
            <a:off x="4377839" y="540209"/>
            <a:ext cx="7833219" cy="6524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华文细黑" panose="02010600040101010101" pitchFamily="2" charset="-122"/>
                <a:ea typeface="华文细黑" panose="02010600040101010101" pitchFamily="2"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ltLang="en-US" sz="1400" dirty="0"/>
              <a:t>第三届地下和空间粒子物理与宇宙物理前沿问题研讨会</a:t>
            </a:r>
          </a:p>
          <a:p>
            <a:pPr algn="r"/>
            <a:r>
              <a:rPr lang="zh-CN" altLang="en-US" sz="1400" dirty="0"/>
              <a:t>（</a:t>
            </a:r>
            <a:r>
              <a:rPr lang="en-US" altLang="zh-CN" sz="1400" dirty="0"/>
              <a:t>Conference on frontiers of underground and space particle physics and </a:t>
            </a:r>
            <a:r>
              <a:rPr lang="en-US" altLang="zh-CN" sz="1400" dirty="0" err="1"/>
              <a:t>cosmophysics</a:t>
            </a:r>
            <a:r>
              <a:rPr lang="zh-CN" altLang="en-US" sz="1400" dirty="0"/>
              <a:t>）</a:t>
            </a:r>
          </a:p>
        </p:txBody>
      </p:sp>
    </p:spTree>
    <p:extLst>
      <p:ext uri="{BB962C8B-B14F-4D97-AF65-F5344CB8AC3E}">
        <p14:creationId xmlns:p14="http://schemas.microsoft.com/office/powerpoint/2010/main" val="1750707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02</a:t>
            </a:r>
            <a:endParaRPr lang="zh-CN" altLang="en-US" dirty="0"/>
          </a:p>
        </p:txBody>
      </p:sp>
      <p:sp>
        <p:nvSpPr>
          <p:cNvPr id="3" name="文本占位符 2"/>
          <p:cNvSpPr>
            <a:spLocks noGrp="1"/>
          </p:cNvSpPr>
          <p:nvPr>
            <p:ph type="body" sz="quarter" idx="12"/>
          </p:nvPr>
        </p:nvSpPr>
        <p:spPr>
          <a:xfrm>
            <a:off x="1437592" y="348250"/>
            <a:ext cx="6821482" cy="496824"/>
          </a:xfrm>
        </p:spPr>
        <p:txBody>
          <a:bodyPr/>
          <a:lstStyle/>
          <a:p>
            <a:r>
              <a:rPr lang="zh-CN" altLang="en-US" dirty="0"/>
              <a:t>北京大学氡监测技术发展现状</a:t>
            </a:r>
          </a:p>
          <a:p>
            <a:endParaRPr lang="zh-CN" altLang="en-US" dirty="0"/>
          </a:p>
        </p:txBody>
      </p:sp>
      <p:sp>
        <p:nvSpPr>
          <p:cNvPr id="5" name="灯片编号占位符 4"/>
          <p:cNvSpPr>
            <a:spLocks noGrp="1"/>
          </p:cNvSpPr>
          <p:nvPr>
            <p:ph type="sldNum" sz="quarter" idx="13"/>
          </p:nvPr>
        </p:nvSpPr>
        <p:spPr/>
        <p:txBody>
          <a:bodyPr/>
          <a:lstStyle/>
          <a:p>
            <a:fld id="{B38E2B37-E96B-4849-B006-9B228B0EB70F}" type="slidenum">
              <a:rPr lang="zh-CN" altLang="en-US" smtClean="0"/>
              <a:pPr/>
              <a:t>10</a:t>
            </a:fld>
            <a:endParaRPr lang="zh-CN" altLang="en-US" dirty="0"/>
          </a:p>
        </p:txBody>
      </p:sp>
      <p:sp>
        <p:nvSpPr>
          <p:cNvPr id="24" name="文本占位符 2">
            <a:extLst>
              <a:ext uri="{FF2B5EF4-FFF2-40B4-BE49-F238E27FC236}">
                <a16:creationId xmlns:a16="http://schemas.microsoft.com/office/drawing/2014/main" id="{FFA2E62B-4354-4A37-B350-C1C854043525}"/>
              </a:ext>
            </a:extLst>
          </p:cNvPr>
          <p:cNvSpPr txBox="1">
            <a:spLocks/>
          </p:cNvSpPr>
          <p:nvPr/>
        </p:nvSpPr>
        <p:spPr>
          <a:xfrm>
            <a:off x="459944" y="1162627"/>
            <a:ext cx="6572160" cy="4968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dirty="0">
                <a:solidFill>
                  <a:srgbClr val="20517C"/>
                </a:solidFill>
              </a:rPr>
              <a:t>2.3 </a:t>
            </a:r>
            <a:r>
              <a:rPr lang="zh-CN" altLang="en-US" sz="2800" dirty="0">
                <a:solidFill>
                  <a:srgbClr val="20517C"/>
                </a:solidFill>
              </a:rPr>
              <a:t>低温活性炭富集</a:t>
            </a:r>
          </a:p>
          <a:p>
            <a:endParaRPr lang="zh-CN" altLang="en-US" dirty="0"/>
          </a:p>
        </p:txBody>
      </p:sp>
      <p:pic>
        <p:nvPicPr>
          <p:cNvPr id="9" name="图片 8">
            <a:extLst>
              <a:ext uri="{FF2B5EF4-FFF2-40B4-BE49-F238E27FC236}">
                <a16:creationId xmlns:a16="http://schemas.microsoft.com/office/drawing/2014/main" id="{51CB4627-5EDF-489E-93A6-75F87E4A69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7471" y="1304730"/>
            <a:ext cx="2685973" cy="3468494"/>
          </a:xfrm>
          <a:prstGeom prst="rect">
            <a:avLst/>
          </a:prstGeom>
        </p:spPr>
      </p:pic>
      <p:pic>
        <p:nvPicPr>
          <p:cNvPr id="10" name="图片 9">
            <a:extLst>
              <a:ext uri="{FF2B5EF4-FFF2-40B4-BE49-F238E27FC236}">
                <a16:creationId xmlns:a16="http://schemas.microsoft.com/office/drawing/2014/main" id="{252BB2CB-C298-4927-8467-3D4B1AE6FAC4}"/>
              </a:ext>
            </a:extLst>
          </p:cNvPr>
          <p:cNvPicPr/>
          <p:nvPr/>
        </p:nvPicPr>
        <p:blipFill rotWithShape="1">
          <a:blip r:embed="rId4" cstate="print">
            <a:extLst>
              <a:ext uri="{28A0092B-C50C-407E-A947-70E740481C1C}">
                <a14:useLocalDpi xmlns:a14="http://schemas.microsoft.com/office/drawing/2010/main" val="0"/>
              </a:ext>
            </a:extLst>
          </a:blip>
          <a:srcRect l="11122" r="9519"/>
          <a:stretch/>
        </p:blipFill>
        <p:spPr bwMode="auto">
          <a:xfrm>
            <a:off x="9768408" y="1286999"/>
            <a:ext cx="2152649" cy="2765743"/>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62BF6D21-3364-4A48-9FCB-30DE9B68EE08}"/>
                  </a:ext>
                </a:extLst>
              </p:cNvPr>
              <p:cNvSpPr txBox="1"/>
              <p:nvPr/>
            </p:nvSpPr>
            <p:spPr>
              <a:xfrm>
                <a:off x="9837429" y="4149080"/>
                <a:ext cx="2152649" cy="2215991"/>
              </a:xfrm>
              <a:prstGeom prst="rect">
                <a:avLst/>
              </a:prstGeom>
              <a:noFill/>
            </p:spPr>
            <p:txBody>
              <a:bodyPr wrap="square" rtlCol="0">
                <a:spAutoFit/>
              </a:bodyPr>
              <a:lstStyle/>
              <a:p>
                <a:pPr>
                  <a:lnSpc>
                    <a:spcPts val="2400"/>
                  </a:lnSpc>
                </a:pPr>
                <a:r>
                  <a:rPr lang="en-US" altLang="zh-CN" dirty="0"/>
                  <a:t>CarboACT</a:t>
                </a:r>
                <a:r>
                  <a:rPr lang="zh-CN" altLang="en-US" dirty="0"/>
                  <a:t>活性炭</a:t>
                </a:r>
                <a:endParaRPr lang="en-US" altLang="zh-CN" dirty="0"/>
              </a:p>
              <a:p>
                <a:pPr>
                  <a:lnSpc>
                    <a:spcPts val="2400"/>
                  </a:lnSpc>
                </a:pPr>
                <a:r>
                  <a:rPr lang="zh-CN" altLang="en-US" dirty="0"/>
                  <a:t>动力学吸附系数：</a:t>
                </a:r>
                <a:endParaRPr lang="en-US" altLang="zh-CN" dirty="0"/>
              </a:p>
              <a:p>
                <a:pPr>
                  <a:lnSpc>
                    <a:spcPts val="2400"/>
                  </a:lnSpc>
                </a:pPr>
                <a:r>
                  <a:rPr lang="en-US" altLang="zh-CN" dirty="0"/>
                  <a:t>200℃:</a:t>
                </a:r>
              </a:p>
              <a:p>
                <a:pPr>
                  <a:lnSpc>
                    <a:spcPts val="2400"/>
                  </a:lnSpc>
                </a:pPr>
                <a14:m>
                  <m:oMathPara xmlns:m="http://schemas.openxmlformats.org/officeDocument/2006/math">
                    <m:oMathParaPr>
                      <m:jc m:val="centerGroup"/>
                    </m:oMathParaPr>
                    <m:oMath xmlns:m="http://schemas.openxmlformats.org/officeDocument/2006/math">
                      <m:r>
                        <a:rPr lang="en-US" altLang="zh-CN" b="0" i="0" smtClean="0">
                          <a:latin typeface="Cambria Math" panose="02040503050406030204" pitchFamily="18" charset="0"/>
                        </a:rPr>
                        <m:t>0.4 </m:t>
                      </m:r>
                      <m:r>
                        <a:rPr lang="en-US" altLang="zh-CN" b="0" i="1" smtClean="0">
                          <a:latin typeface="Cambria Math" panose="02040503050406030204" pitchFamily="18" charset="0"/>
                          <a:ea typeface="Cambria Math" panose="02040503050406030204" pitchFamily="18" charset="0"/>
                        </a:rPr>
                        <m:t>±0.1 </m:t>
                      </m:r>
                      <m:r>
                        <a:rPr lang="en-US" altLang="zh-CN" b="0" i="1">
                          <a:latin typeface="Cambria Math" panose="02040503050406030204" pitchFamily="18" charset="0"/>
                        </a:rPr>
                        <m:t>𝐿</m:t>
                      </m:r>
                      <m:r>
                        <a:rPr lang="en-US" altLang="zh-CN" b="0">
                          <a:latin typeface="Cambria Math" panose="02040503050406030204" pitchFamily="18" charset="0"/>
                        </a:rPr>
                        <m:t>/</m:t>
                      </m:r>
                      <m:r>
                        <a:rPr lang="en-US" altLang="zh-CN" b="0" i="1">
                          <a:latin typeface="Cambria Math" panose="02040503050406030204" pitchFamily="18" charset="0"/>
                        </a:rPr>
                        <m:t>𝑔</m:t>
                      </m:r>
                    </m:oMath>
                  </m:oMathPara>
                </a14:m>
                <a:endParaRPr lang="en-US" altLang="zh-CN" dirty="0"/>
              </a:p>
              <a:p>
                <a:pPr>
                  <a:lnSpc>
                    <a:spcPts val="2400"/>
                  </a:lnSpc>
                </a:pPr>
                <a:r>
                  <a:rPr lang="en-US" altLang="zh-CN" dirty="0"/>
                  <a:t>77K: </a:t>
                </a:r>
              </a:p>
              <a:p>
                <a:pPr>
                  <a:lnSpc>
                    <a:spcPts val="2400"/>
                  </a:lnSpc>
                </a:pPr>
                <a14:m>
                  <m:oMathPara xmlns:m="http://schemas.openxmlformats.org/officeDocument/2006/math">
                    <m:oMathParaPr>
                      <m:jc m:val="centerGroup"/>
                    </m:oMathParaPr>
                    <m:oMath xmlns:m="http://schemas.openxmlformats.org/officeDocument/2006/math">
                      <m:r>
                        <a:rPr lang="en-US" altLang="zh-CN" b="0" i="1">
                          <a:latin typeface="Cambria Math" panose="02040503050406030204" pitchFamily="18" charset="0"/>
                        </a:rPr>
                        <m:t>1</m:t>
                      </m:r>
                      <m:r>
                        <a:rPr lang="en-US" altLang="zh-CN" b="0">
                          <a:latin typeface="Cambria Math" panose="02040503050406030204" pitchFamily="18" charset="0"/>
                        </a:rPr>
                        <m:t>.</m:t>
                      </m:r>
                      <m:r>
                        <a:rPr lang="en-US" altLang="zh-CN" b="0" i="1">
                          <a:latin typeface="Cambria Math" panose="02040503050406030204" pitchFamily="18" charset="0"/>
                        </a:rPr>
                        <m:t>2</m:t>
                      </m:r>
                      <m:r>
                        <a:rPr lang="en-US" altLang="zh-CN" b="0">
                          <a:latin typeface="Cambria Math" panose="02040503050406030204" pitchFamily="18" charset="0"/>
                        </a:rPr>
                        <m:t>×</m:t>
                      </m:r>
                      <m:sSup>
                        <m:sSupPr>
                          <m:ctrlPr>
                            <a:rPr lang="zh-CN" altLang="zh-CN" i="1">
                              <a:latin typeface="Cambria Math" panose="02040503050406030204" pitchFamily="18" charset="0"/>
                            </a:rPr>
                          </m:ctrlPr>
                        </m:sSupPr>
                        <m:e>
                          <m:r>
                            <a:rPr lang="en-US" altLang="zh-CN" b="0" i="1">
                              <a:latin typeface="Cambria Math" panose="02040503050406030204" pitchFamily="18" charset="0"/>
                            </a:rPr>
                            <m:t>10</m:t>
                          </m:r>
                        </m:e>
                        <m:sup>
                          <m:r>
                            <a:rPr lang="en-US" altLang="zh-CN" b="0" i="1">
                              <a:latin typeface="Cambria Math" panose="02040503050406030204" pitchFamily="18" charset="0"/>
                            </a:rPr>
                            <m:t>13</m:t>
                          </m:r>
                        </m:sup>
                      </m:sSup>
                      <m:r>
                        <a:rPr lang="en-US" altLang="zh-CN" b="0">
                          <a:latin typeface="Cambria Math" panose="02040503050406030204" pitchFamily="18" charset="0"/>
                        </a:rPr>
                        <m:t> (</m:t>
                      </m:r>
                      <m:r>
                        <a:rPr lang="en-US" altLang="zh-CN" b="0" i="1">
                          <a:latin typeface="Cambria Math" panose="02040503050406030204" pitchFamily="18" charset="0"/>
                        </a:rPr>
                        <m:t>𝐿</m:t>
                      </m:r>
                      <m:r>
                        <a:rPr lang="en-US" altLang="zh-CN" b="0">
                          <a:latin typeface="Cambria Math" panose="02040503050406030204" pitchFamily="18" charset="0"/>
                        </a:rPr>
                        <m:t>/</m:t>
                      </m:r>
                      <m:r>
                        <a:rPr lang="en-US" altLang="zh-CN" b="0" i="1">
                          <a:latin typeface="Cambria Math" panose="02040503050406030204" pitchFamily="18" charset="0"/>
                        </a:rPr>
                        <m:t>𝑔</m:t>
                      </m:r>
                      <m:r>
                        <a:rPr lang="en-US" altLang="zh-CN" b="0">
                          <a:latin typeface="Cambria Math" panose="02040503050406030204" pitchFamily="18" charset="0"/>
                        </a:rPr>
                        <m:t>)</m:t>
                      </m:r>
                    </m:oMath>
                  </m:oMathPara>
                </a14:m>
                <a:endParaRPr lang="zh-CN" altLang="en-US" dirty="0"/>
              </a:p>
              <a:p>
                <a:endParaRPr lang="zh-CN" altLang="en-US" dirty="0"/>
              </a:p>
            </p:txBody>
          </p:sp>
        </mc:Choice>
        <mc:Fallback xmlns="">
          <p:sp>
            <p:nvSpPr>
              <p:cNvPr id="7" name="文本框 6">
                <a:extLst>
                  <a:ext uri="{FF2B5EF4-FFF2-40B4-BE49-F238E27FC236}">
                    <a16:creationId xmlns:a16="http://schemas.microsoft.com/office/drawing/2014/main" id="{62BF6D21-3364-4A48-9FCB-30DE9B68EE08}"/>
                  </a:ext>
                </a:extLst>
              </p:cNvPr>
              <p:cNvSpPr txBox="1">
                <a:spLocks noRot="1" noChangeAspect="1" noMove="1" noResize="1" noEditPoints="1" noAdjustHandles="1" noChangeArrowheads="1" noChangeShapeType="1" noTextEdit="1"/>
              </p:cNvSpPr>
              <p:nvPr/>
            </p:nvSpPr>
            <p:spPr>
              <a:xfrm>
                <a:off x="9837429" y="4149080"/>
                <a:ext cx="2152649" cy="2215991"/>
              </a:xfrm>
              <a:prstGeom prst="rect">
                <a:avLst/>
              </a:prstGeom>
              <a:blipFill>
                <a:blip r:embed="rId5"/>
                <a:stretch>
                  <a:fillRect l="-2550" t="-1102"/>
                </a:stretch>
              </a:blipFill>
            </p:spPr>
            <p:txBody>
              <a:bodyPr/>
              <a:lstStyle/>
              <a:p>
                <a:r>
                  <a:rPr lang="zh-CN" altLang="en-US">
                    <a:noFill/>
                  </a:rPr>
                  <a:t> </a:t>
                </a:r>
              </a:p>
            </p:txBody>
          </p:sp>
        </mc:Fallback>
      </mc:AlternateContent>
      <p:pic>
        <p:nvPicPr>
          <p:cNvPr id="12" name="图片 11">
            <a:extLst>
              <a:ext uri="{FF2B5EF4-FFF2-40B4-BE49-F238E27FC236}">
                <a16:creationId xmlns:a16="http://schemas.microsoft.com/office/drawing/2014/main" id="{9A5FB0B1-FCB8-4AC6-AC0F-6B90900A71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107" y="1728765"/>
            <a:ext cx="5831379" cy="4334086"/>
          </a:xfrm>
          <a:prstGeom prst="rect">
            <a:avLst/>
          </a:prstGeom>
        </p:spPr>
      </p:pic>
      <p:sp>
        <p:nvSpPr>
          <p:cNvPr id="14" name="文本框 13">
            <a:extLst>
              <a:ext uri="{FF2B5EF4-FFF2-40B4-BE49-F238E27FC236}">
                <a16:creationId xmlns:a16="http://schemas.microsoft.com/office/drawing/2014/main" id="{E89CF0B5-4034-4A01-8354-90316BFAD679}"/>
              </a:ext>
            </a:extLst>
          </p:cNvPr>
          <p:cNvSpPr txBox="1"/>
          <p:nvPr/>
        </p:nvSpPr>
        <p:spPr>
          <a:xfrm>
            <a:off x="1335568" y="6237312"/>
            <a:ext cx="4104456" cy="369332"/>
          </a:xfrm>
          <a:prstGeom prst="rect">
            <a:avLst/>
          </a:prstGeom>
          <a:noFill/>
        </p:spPr>
        <p:txBody>
          <a:bodyPr wrap="square" rtlCol="0">
            <a:spAutoFit/>
          </a:bodyPr>
          <a:lstStyle/>
          <a:p>
            <a:pPr algn="ctr">
              <a:lnSpc>
                <a:spcPct val="90000"/>
              </a:lnSpc>
              <a:spcBef>
                <a:spcPts val="1000"/>
              </a:spcBef>
            </a:pPr>
            <a:r>
              <a:rPr lang="zh-CN" altLang="en-US" sz="2000" dirty="0">
                <a:solidFill>
                  <a:srgbClr val="20517C"/>
                </a:solidFill>
                <a:latin typeface="+mj-ea"/>
                <a:ea typeface="+mj-ea"/>
              </a:rPr>
              <a:t>低温活性炭富集装置吸附转移流程</a:t>
            </a: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EFAB35F5-102E-4912-9A6D-BB167B5C7959}"/>
                  </a:ext>
                </a:extLst>
              </p:cNvPr>
              <p:cNvSpPr txBox="1"/>
              <p:nvPr/>
            </p:nvSpPr>
            <p:spPr>
              <a:xfrm>
                <a:off x="6729986" y="4941320"/>
                <a:ext cx="2901997" cy="1508105"/>
              </a:xfrm>
              <a:prstGeom prst="rect">
                <a:avLst/>
              </a:prstGeom>
              <a:noFill/>
            </p:spPr>
            <p:txBody>
              <a:bodyPr wrap="square" rtlCol="0">
                <a:spAutoFit/>
              </a:bodyPr>
              <a:lstStyle/>
              <a:p>
                <a:pPr>
                  <a:lnSpc>
                    <a:spcPts val="2400"/>
                  </a:lnSpc>
                </a:pPr>
                <a:r>
                  <a:rPr lang="zh-CN" altLang="en-US" dirty="0"/>
                  <a:t>自身本底贡献分别为</a:t>
                </a:r>
                <a:endParaRPr lang="en-US" altLang="zh-CN" dirty="0"/>
              </a:p>
              <a:p>
                <a:r>
                  <a:rPr lang="zh-CN" altLang="en-US" dirty="0"/>
                  <a:t>富集装置</a:t>
                </a:r>
                <a:r>
                  <a:rPr lang="en-US" altLang="zh-CN" dirty="0"/>
                  <a:t>1</a:t>
                </a:r>
                <a:r>
                  <a:rPr lang="zh-CN" altLang="en-US" dirty="0"/>
                  <a:t>：</a:t>
                </a:r>
                <a:endParaRPr lang="en-US" altLang="zh-CN" dirty="0"/>
              </a:p>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1.9</m:t>
                      </m:r>
                      <m:r>
                        <a:rPr lang="en-US" altLang="zh-CN" b="0" i="1" smtClean="0">
                          <a:latin typeface="Cambria Math" panose="02040503050406030204" pitchFamily="18" charset="0"/>
                          <a:ea typeface="Cambria Math" panose="02040503050406030204" pitchFamily="18" charset="0"/>
                        </a:rPr>
                        <m:t>±0.3 </m:t>
                      </m:r>
                      <m:r>
                        <a:rPr lang="en-US" altLang="zh-CN" b="0" i="1" smtClean="0">
                          <a:latin typeface="Cambria Math" panose="02040503050406030204" pitchFamily="18" charset="0"/>
                          <a:ea typeface="Cambria Math" panose="02040503050406030204" pitchFamily="18" charset="0"/>
                        </a:rPr>
                        <m:t>𝑚𝐵𝑞</m:t>
                      </m:r>
                    </m:oMath>
                  </m:oMathPara>
                </a14:m>
                <a:endParaRPr lang="en-US" altLang="zh-CN" i="1" dirty="0"/>
              </a:p>
              <a:p>
                <a:r>
                  <a:rPr lang="zh-CN" altLang="en-US" dirty="0"/>
                  <a:t>富集装置</a:t>
                </a:r>
                <a:r>
                  <a:rPr lang="en-US" altLang="zh-CN" dirty="0"/>
                  <a:t>2</a:t>
                </a:r>
                <a:r>
                  <a:rPr lang="zh-CN" altLang="en-US" dirty="0"/>
                  <a:t>：</a:t>
                </a:r>
                <a:endParaRPr lang="en-US" altLang="zh-CN" dirty="0"/>
              </a:p>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2</m:t>
                      </m:r>
                      <m:r>
                        <a:rPr lang="en-US" altLang="zh-CN" b="0" i="1" smtClean="0">
                          <a:latin typeface="Cambria Math" panose="02040503050406030204" pitchFamily="18" charset="0"/>
                        </a:rPr>
                        <m:t>.0</m:t>
                      </m:r>
                      <m:r>
                        <a:rPr lang="en-US" altLang="zh-CN" b="0" i="1" smtClean="0">
                          <a:latin typeface="Cambria Math" panose="02040503050406030204" pitchFamily="18" charset="0"/>
                          <a:ea typeface="Cambria Math" panose="02040503050406030204" pitchFamily="18" charset="0"/>
                        </a:rPr>
                        <m:t>±0.3 </m:t>
                      </m:r>
                      <m:r>
                        <a:rPr lang="en-US" altLang="zh-CN" b="0" i="1" smtClean="0">
                          <a:latin typeface="Cambria Math" panose="02040503050406030204" pitchFamily="18" charset="0"/>
                          <a:ea typeface="Cambria Math" panose="02040503050406030204" pitchFamily="18" charset="0"/>
                        </a:rPr>
                        <m:t>𝑚𝐵𝑞</m:t>
                      </m:r>
                    </m:oMath>
                  </m:oMathPara>
                </a14:m>
                <a:endParaRPr lang="en-US" altLang="zh-CN" i="1" dirty="0"/>
              </a:p>
            </p:txBody>
          </p:sp>
        </mc:Choice>
        <mc:Fallback xmlns="">
          <p:sp>
            <p:nvSpPr>
              <p:cNvPr id="15" name="文本框 14">
                <a:extLst>
                  <a:ext uri="{FF2B5EF4-FFF2-40B4-BE49-F238E27FC236}">
                    <a16:creationId xmlns:a16="http://schemas.microsoft.com/office/drawing/2014/main" id="{EFAB35F5-102E-4912-9A6D-BB167B5C7959}"/>
                  </a:ext>
                </a:extLst>
              </p:cNvPr>
              <p:cNvSpPr txBox="1">
                <a:spLocks noRot="1" noChangeAspect="1" noMove="1" noResize="1" noEditPoints="1" noAdjustHandles="1" noChangeArrowheads="1" noChangeShapeType="1" noTextEdit="1"/>
              </p:cNvSpPr>
              <p:nvPr/>
            </p:nvSpPr>
            <p:spPr>
              <a:xfrm>
                <a:off x="6729986" y="4941320"/>
                <a:ext cx="2901997" cy="1508105"/>
              </a:xfrm>
              <a:prstGeom prst="rect">
                <a:avLst/>
              </a:prstGeom>
              <a:blipFill>
                <a:blip r:embed="rId7"/>
                <a:stretch>
                  <a:fillRect l="-1681" t="-1619" b="-283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08680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02</a:t>
            </a:r>
            <a:endParaRPr lang="zh-CN" altLang="en-US" dirty="0"/>
          </a:p>
        </p:txBody>
      </p:sp>
      <p:sp>
        <p:nvSpPr>
          <p:cNvPr id="3" name="文本占位符 2"/>
          <p:cNvSpPr>
            <a:spLocks noGrp="1"/>
          </p:cNvSpPr>
          <p:nvPr>
            <p:ph type="body" sz="quarter" idx="12"/>
          </p:nvPr>
        </p:nvSpPr>
        <p:spPr>
          <a:xfrm>
            <a:off x="1437592" y="348250"/>
            <a:ext cx="6821482" cy="496824"/>
          </a:xfrm>
        </p:spPr>
        <p:txBody>
          <a:bodyPr/>
          <a:lstStyle/>
          <a:p>
            <a:r>
              <a:rPr lang="zh-CN" altLang="en-US" dirty="0"/>
              <a:t>北京大学氡监测技术发展现状</a:t>
            </a:r>
          </a:p>
          <a:p>
            <a:endParaRPr lang="zh-CN" altLang="en-US" dirty="0"/>
          </a:p>
        </p:txBody>
      </p:sp>
      <p:sp>
        <p:nvSpPr>
          <p:cNvPr id="5" name="灯片编号占位符 4"/>
          <p:cNvSpPr>
            <a:spLocks noGrp="1"/>
          </p:cNvSpPr>
          <p:nvPr>
            <p:ph type="sldNum" sz="quarter" idx="13"/>
          </p:nvPr>
        </p:nvSpPr>
        <p:spPr/>
        <p:txBody>
          <a:bodyPr/>
          <a:lstStyle/>
          <a:p>
            <a:fld id="{B38E2B37-E96B-4849-B006-9B228B0EB70F}" type="slidenum">
              <a:rPr lang="zh-CN" altLang="en-US" smtClean="0"/>
              <a:pPr/>
              <a:t>11</a:t>
            </a:fld>
            <a:endParaRPr lang="zh-CN" altLang="en-US" dirty="0"/>
          </a:p>
        </p:txBody>
      </p:sp>
      <p:sp>
        <p:nvSpPr>
          <p:cNvPr id="24" name="文本占位符 2">
            <a:extLst>
              <a:ext uri="{FF2B5EF4-FFF2-40B4-BE49-F238E27FC236}">
                <a16:creationId xmlns:a16="http://schemas.microsoft.com/office/drawing/2014/main" id="{FFA2E62B-4354-4A37-B350-C1C854043525}"/>
              </a:ext>
            </a:extLst>
          </p:cNvPr>
          <p:cNvSpPr txBox="1">
            <a:spLocks/>
          </p:cNvSpPr>
          <p:nvPr/>
        </p:nvSpPr>
        <p:spPr>
          <a:xfrm>
            <a:off x="459944" y="1162627"/>
            <a:ext cx="6572160" cy="4968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dirty="0">
                <a:solidFill>
                  <a:srgbClr val="20517C"/>
                </a:solidFill>
              </a:rPr>
              <a:t>2.4 </a:t>
            </a:r>
            <a:r>
              <a:rPr lang="en-US" altLang="zh-CN" sz="2800" dirty="0" err="1">
                <a:solidFill>
                  <a:srgbClr val="20517C"/>
                </a:solidFill>
              </a:rPr>
              <a:t>μBq</a:t>
            </a:r>
            <a:r>
              <a:rPr lang="en-US" altLang="zh-CN" sz="2800" dirty="0">
                <a:solidFill>
                  <a:srgbClr val="20517C"/>
                </a:solidFill>
              </a:rPr>
              <a:t>/m</a:t>
            </a:r>
            <a:r>
              <a:rPr lang="en-US" altLang="zh-CN" sz="2800" baseline="30000" dirty="0">
                <a:solidFill>
                  <a:srgbClr val="20517C"/>
                </a:solidFill>
              </a:rPr>
              <a:t>3</a:t>
            </a:r>
            <a:r>
              <a:rPr lang="zh-CN" altLang="en-US" sz="2800" dirty="0">
                <a:solidFill>
                  <a:srgbClr val="20517C"/>
                </a:solidFill>
              </a:rPr>
              <a:t>量级氡浓度测量</a:t>
            </a:r>
          </a:p>
          <a:p>
            <a:endParaRPr lang="zh-CN" altLang="en-US" dirty="0"/>
          </a:p>
        </p:txBody>
      </p:sp>
      <p:pic>
        <p:nvPicPr>
          <p:cNvPr id="6" name="图片 5">
            <a:extLst>
              <a:ext uri="{FF2B5EF4-FFF2-40B4-BE49-F238E27FC236}">
                <a16:creationId xmlns:a16="http://schemas.microsoft.com/office/drawing/2014/main" id="{BA478DF2-F167-45BD-8EB3-C2B8680265C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61947" y="1916832"/>
            <a:ext cx="6192688" cy="3859896"/>
          </a:xfrm>
          <a:prstGeom prst="rect">
            <a:avLst/>
          </a:prstGeom>
        </p:spPr>
      </p:pic>
      <p:graphicFrame>
        <p:nvGraphicFramePr>
          <p:cNvPr id="4" name="表格 3">
            <a:extLst>
              <a:ext uri="{FF2B5EF4-FFF2-40B4-BE49-F238E27FC236}">
                <a16:creationId xmlns:a16="http://schemas.microsoft.com/office/drawing/2014/main" id="{FA03E69F-DA8D-46A8-A950-957BAB477729}"/>
              </a:ext>
            </a:extLst>
          </p:cNvPr>
          <p:cNvGraphicFramePr>
            <a:graphicFrameLocks noGrp="1"/>
          </p:cNvGraphicFramePr>
          <p:nvPr>
            <p:extLst>
              <p:ext uri="{D42A27DB-BD31-4B8C-83A1-F6EECF244321}">
                <p14:modId xmlns:p14="http://schemas.microsoft.com/office/powerpoint/2010/main" val="359205753"/>
              </p:ext>
            </p:extLst>
          </p:nvPr>
        </p:nvGraphicFramePr>
        <p:xfrm>
          <a:off x="6736871" y="1368771"/>
          <a:ext cx="5204459" cy="3859900"/>
        </p:xfrm>
        <a:graphic>
          <a:graphicData uri="http://schemas.openxmlformats.org/drawingml/2006/table">
            <a:tbl>
              <a:tblPr firstRow="1" firstCol="1" bandRow="1">
                <a:tableStyleId>{5C22544A-7EE6-4342-B048-85BDC9FD1C3A}</a:tableStyleId>
              </a:tblPr>
              <a:tblGrid>
                <a:gridCol w="1178132">
                  <a:extLst>
                    <a:ext uri="{9D8B030D-6E8A-4147-A177-3AD203B41FA5}">
                      <a16:colId xmlns:a16="http://schemas.microsoft.com/office/drawing/2014/main" val="3653634089"/>
                    </a:ext>
                  </a:extLst>
                </a:gridCol>
                <a:gridCol w="959425">
                  <a:extLst>
                    <a:ext uri="{9D8B030D-6E8A-4147-A177-3AD203B41FA5}">
                      <a16:colId xmlns:a16="http://schemas.microsoft.com/office/drawing/2014/main" val="3333798793"/>
                    </a:ext>
                  </a:extLst>
                </a:gridCol>
                <a:gridCol w="1178132">
                  <a:extLst>
                    <a:ext uri="{9D8B030D-6E8A-4147-A177-3AD203B41FA5}">
                      <a16:colId xmlns:a16="http://schemas.microsoft.com/office/drawing/2014/main" val="1096708456"/>
                    </a:ext>
                  </a:extLst>
                </a:gridCol>
                <a:gridCol w="944385">
                  <a:extLst>
                    <a:ext uri="{9D8B030D-6E8A-4147-A177-3AD203B41FA5}">
                      <a16:colId xmlns:a16="http://schemas.microsoft.com/office/drawing/2014/main" val="3374659393"/>
                    </a:ext>
                  </a:extLst>
                </a:gridCol>
                <a:gridCol w="944385">
                  <a:extLst>
                    <a:ext uri="{9D8B030D-6E8A-4147-A177-3AD203B41FA5}">
                      <a16:colId xmlns:a16="http://schemas.microsoft.com/office/drawing/2014/main" val="354608443"/>
                    </a:ext>
                  </a:extLst>
                </a:gridCol>
              </a:tblGrid>
              <a:tr h="350900">
                <a:tc rowSpan="3">
                  <a:txBody>
                    <a:bodyPr/>
                    <a:lstStyle/>
                    <a:p>
                      <a:pPr algn="ctr">
                        <a:lnSpc>
                          <a:spcPct val="150000"/>
                        </a:lnSpc>
                      </a:pPr>
                      <a:r>
                        <a:rPr lang="zh-CN" altLang="en-US" sz="1400" kern="100" dirty="0">
                          <a:effectLst/>
                          <a:latin typeface="等线" panose="02010600030101010101" pitchFamily="2" charset="-122"/>
                          <a:ea typeface="等线" panose="02010600030101010101" pitchFamily="2" charset="-122"/>
                          <a:cs typeface="Times New Roman" panose="02020603050405020304" pitchFamily="18" charset="0"/>
                        </a:rPr>
                        <a:t>富集时间</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rowSpan="3">
                  <a:txBody>
                    <a:bodyPr/>
                    <a:lstStyle/>
                    <a:p>
                      <a:pPr algn="ctr">
                        <a:lnSpc>
                          <a:spcPct val="150000"/>
                        </a:lnSpc>
                      </a:pPr>
                      <a:r>
                        <a:rPr lang="zh-CN" altLang="en-US" sz="1200" kern="100" dirty="0">
                          <a:effectLst/>
                        </a:rPr>
                        <a:t>富集因子</a:t>
                      </a:r>
                      <a:r>
                        <a:rPr lang="en-US" sz="1200" kern="100" dirty="0">
                          <a:effectLst/>
                        </a:rPr>
                        <a:t>K</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gridSpan="3">
                  <a:txBody>
                    <a:bodyPr/>
                    <a:lstStyle/>
                    <a:p>
                      <a:pPr algn="ctr">
                        <a:lnSpc>
                          <a:spcPct val="150000"/>
                        </a:lnSpc>
                      </a:pPr>
                      <a:r>
                        <a:rPr lang="zh-CN" altLang="en-US" sz="1400" kern="100" dirty="0">
                          <a:effectLst/>
                        </a:rPr>
                        <a:t>测量时间</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482388849"/>
                  </a:ext>
                </a:extLst>
              </a:tr>
              <a:tr h="350900">
                <a:tc vMerge="1">
                  <a:txBody>
                    <a:bodyPr/>
                    <a:lstStyle/>
                    <a:p>
                      <a:endParaRPr lang="zh-CN" altLang="en-US"/>
                    </a:p>
                  </a:txBody>
                  <a:tcPr/>
                </a:tc>
                <a:tc vMerge="1">
                  <a:txBody>
                    <a:bodyPr/>
                    <a:lstStyle/>
                    <a:p>
                      <a:endParaRPr lang="zh-CN" altLang="en-US"/>
                    </a:p>
                  </a:txBody>
                  <a:tcPr/>
                </a:tc>
                <a:tc>
                  <a:txBody>
                    <a:bodyPr/>
                    <a:lstStyle/>
                    <a:p>
                      <a:pPr algn="ctr">
                        <a:lnSpc>
                          <a:spcPct val="150000"/>
                        </a:lnSpc>
                      </a:pPr>
                      <a:r>
                        <a:rPr lang="en-US" sz="1200" b="1" kern="100" dirty="0">
                          <a:effectLst/>
                        </a:rPr>
                        <a:t>1 day</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dirty="0">
                          <a:effectLst/>
                        </a:rPr>
                        <a:t>2 days</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a:effectLst/>
                        </a:rPr>
                        <a:t>3 days</a:t>
                      </a:r>
                      <a:endParaRPr lang="zh-CN" sz="105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70670836"/>
                  </a:ext>
                </a:extLst>
              </a:tr>
              <a:tr h="350900">
                <a:tc vMerge="1">
                  <a:txBody>
                    <a:bodyPr/>
                    <a:lstStyle/>
                    <a:p>
                      <a:endParaRPr lang="zh-CN" altLang="en-US"/>
                    </a:p>
                  </a:txBody>
                  <a:tcPr/>
                </a:tc>
                <a:tc vMerge="1">
                  <a:txBody>
                    <a:bodyPr/>
                    <a:lstStyle/>
                    <a:p>
                      <a:endParaRPr lang="zh-CN" altLang="en-US"/>
                    </a:p>
                  </a:txBody>
                  <a:tcPr/>
                </a:tc>
                <a:tc gridSpan="3">
                  <a:txBody>
                    <a:bodyPr/>
                    <a:lstStyle/>
                    <a:p>
                      <a:pPr algn="ctr">
                        <a:lnSpc>
                          <a:spcPct val="150000"/>
                        </a:lnSpc>
                      </a:pPr>
                      <a:r>
                        <a:rPr lang="en-US" sz="1200" b="1" kern="100" dirty="0">
                          <a:effectLst/>
                        </a:rPr>
                        <a:t>LLD (</a:t>
                      </a:r>
                      <a:r>
                        <a:rPr lang="en-US" sz="1200" b="1" kern="100" dirty="0" err="1">
                          <a:effectLst/>
                        </a:rPr>
                        <a:t>mBq</a:t>
                      </a:r>
                      <a:r>
                        <a:rPr lang="en-US" sz="1200" b="1" kern="100" dirty="0">
                          <a:effectLst/>
                        </a:rPr>
                        <a:t>/m</a:t>
                      </a:r>
                      <a:r>
                        <a:rPr lang="en-US" sz="1200" b="1" kern="100" baseline="30000" dirty="0">
                          <a:effectLst/>
                        </a:rPr>
                        <a:t>3</a:t>
                      </a:r>
                      <a:r>
                        <a:rPr lang="en-US" sz="1200" b="1" kern="100" dirty="0">
                          <a:effectLst/>
                        </a:rPr>
                        <a:t>)</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944377951"/>
                  </a:ext>
                </a:extLst>
              </a:tr>
              <a:tr h="350900">
                <a:tc>
                  <a:txBody>
                    <a:bodyPr/>
                    <a:lstStyle/>
                    <a:p>
                      <a:pPr algn="ctr">
                        <a:lnSpc>
                          <a:spcPct val="150000"/>
                        </a:lnSpc>
                      </a:pPr>
                      <a:r>
                        <a:rPr lang="en-US" sz="1200" kern="100">
                          <a:effectLst/>
                        </a:rPr>
                        <a:t>0 hour</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dirty="0">
                          <a:effectLst/>
                        </a:rPr>
                        <a:t>1.0</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a:effectLst/>
                        </a:rPr>
                        <a:t>1.77</a:t>
                      </a:r>
                      <a:endParaRPr lang="zh-CN" sz="105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dirty="0">
                          <a:effectLst/>
                        </a:rPr>
                        <a:t>1.13</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a:effectLst/>
                        </a:rPr>
                        <a:t>0.87</a:t>
                      </a:r>
                      <a:endParaRPr lang="zh-CN" sz="105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92744090"/>
                  </a:ext>
                </a:extLst>
              </a:tr>
              <a:tr h="350900">
                <a:tc>
                  <a:txBody>
                    <a:bodyPr/>
                    <a:lstStyle/>
                    <a:p>
                      <a:pPr algn="ctr">
                        <a:lnSpc>
                          <a:spcPct val="150000"/>
                        </a:lnSpc>
                      </a:pPr>
                      <a:r>
                        <a:rPr lang="en-US" sz="1200" kern="100">
                          <a:effectLst/>
                        </a:rPr>
                        <a:t>1 hour</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dirty="0">
                          <a:effectLst/>
                        </a:rPr>
                        <a:t>8.6</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a:effectLst/>
                        </a:rPr>
                        <a:t>0.21</a:t>
                      </a:r>
                      <a:endParaRPr lang="zh-CN" sz="105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dirty="0">
                          <a:effectLst/>
                        </a:rPr>
                        <a:t>0.13</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a:effectLst/>
                        </a:rPr>
                        <a:t>0.10</a:t>
                      </a:r>
                      <a:endParaRPr lang="zh-CN" sz="105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618396790"/>
                  </a:ext>
                </a:extLst>
              </a:tr>
              <a:tr h="350900">
                <a:tc>
                  <a:txBody>
                    <a:bodyPr/>
                    <a:lstStyle/>
                    <a:p>
                      <a:pPr algn="ctr">
                        <a:lnSpc>
                          <a:spcPct val="150000"/>
                        </a:lnSpc>
                      </a:pPr>
                      <a:r>
                        <a:rPr lang="en-US" sz="1200" kern="100">
                          <a:effectLst/>
                        </a:rPr>
                        <a:t>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dirty="0">
                          <a:effectLst/>
                        </a:rPr>
                        <a:t> </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gridSpan="3">
                  <a:txBody>
                    <a:bodyPr/>
                    <a:lstStyle/>
                    <a:p>
                      <a:pPr algn="ctr">
                        <a:lnSpc>
                          <a:spcPct val="150000"/>
                        </a:lnSpc>
                      </a:pPr>
                      <a:r>
                        <a:rPr lang="en-US" sz="1200" b="1" kern="100" dirty="0">
                          <a:effectLst/>
                        </a:rPr>
                        <a:t>LLD (</a:t>
                      </a:r>
                      <a:r>
                        <a:rPr lang="en-US" sz="1200" b="1" kern="100" dirty="0" err="1">
                          <a:effectLst/>
                        </a:rPr>
                        <a:t>μBq</a:t>
                      </a:r>
                      <a:r>
                        <a:rPr lang="en-US" sz="1200" b="1" kern="100" dirty="0">
                          <a:effectLst/>
                        </a:rPr>
                        <a:t>/m</a:t>
                      </a:r>
                      <a:r>
                        <a:rPr lang="en-US" sz="1200" b="1" kern="100" baseline="30000" dirty="0">
                          <a:effectLst/>
                        </a:rPr>
                        <a:t>3</a:t>
                      </a:r>
                      <a:r>
                        <a:rPr lang="en-US" sz="1200" b="1" kern="100" dirty="0">
                          <a:effectLst/>
                        </a:rPr>
                        <a:t>)</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15116154"/>
                  </a:ext>
                </a:extLst>
              </a:tr>
              <a:tr h="350900">
                <a:tc>
                  <a:txBody>
                    <a:bodyPr/>
                    <a:lstStyle/>
                    <a:p>
                      <a:pPr algn="ctr">
                        <a:lnSpc>
                          <a:spcPct val="150000"/>
                        </a:lnSpc>
                      </a:pPr>
                      <a:r>
                        <a:rPr lang="en-US" sz="1200" kern="100">
                          <a:effectLst/>
                        </a:rPr>
                        <a:t>12 hours</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dirty="0">
                          <a:effectLst/>
                        </a:rPr>
                        <a:t>99</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a:effectLst/>
                        </a:rPr>
                        <a:t>17.9</a:t>
                      </a:r>
                      <a:endParaRPr lang="zh-CN" sz="105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dirty="0">
                          <a:effectLst/>
                        </a:rPr>
                        <a:t>11.4</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a:effectLst/>
                        </a:rPr>
                        <a:t>8.9</a:t>
                      </a:r>
                      <a:endParaRPr lang="zh-CN" sz="105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715413050"/>
                  </a:ext>
                </a:extLst>
              </a:tr>
              <a:tr h="350900">
                <a:tc>
                  <a:txBody>
                    <a:bodyPr/>
                    <a:lstStyle/>
                    <a:p>
                      <a:pPr algn="ctr">
                        <a:lnSpc>
                          <a:spcPct val="150000"/>
                        </a:lnSpc>
                      </a:pPr>
                      <a:r>
                        <a:rPr lang="en-US" sz="1200" kern="100">
                          <a:effectLst/>
                        </a:rPr>
                        <a:t>1 day</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dirty="0">
                          <a:effectLst/>
                        </a:rPr>
                        <a:t>189</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dirty="0">
                          <a:effectLst/>
                        </a:rPr>
                        <a:t>9.4</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dirty="0">
                          <a:effectLst/>
                        </a:rPr>
                        <a:t>6.0</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a:effectLst/>
                        </a:rPr>
                        <a:t>4.6</a:t>
                      </a:r>
                      <a:endParaRPr lang="zh-CN" sz="105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86564517"/>
                  </a:ext>
                </a:extLst>
              </a:tr>
              <a:tr h="350900">
                <a:tc>
                  <a:txBody>
                    <a:bodyPr/>
                    <a:lstStyle/>
                    <a:p>
                      <a:pPr algn="ctr">
                        <a:lnSpc>
                          <a:spcPct val="150000"/>
                        </a:lnSpc>
                      </a:pPr>
                      <a:r>
                        <a:rPr lang="en-US" sz="1200" kern="100">
                          <a:effectLst/>
                        </a:rPr>
                        <a:t>3 days</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dirty="0">
                          <a:effectLst/>
                        </a:rPr>
                        <a:t>477</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a:effectLst/>
                        </a:rPr>
                        <a:t>3.7</a:t>
                      </a:r>
                      <a:endParaRPr lang="zh-CN" sz="105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a:effectLst/>
                        </a:rPr>
                        <a:t>2.4</a:t>
                      </a:r>
                      <a:endParaRPr lang="zh-CN" sz="105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dirty="0">
                          <a:solidFill>
                            <a:srgbClr val="FF0000"/>
                          </a:solidFill>
                          <a:effectLst/>
                        </a:rPr>
                        <a:t>1.8</a:t>
                      </a:r>
                      <a:endParaRPr lang="zh-CN" sz="1100" b="1"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867663498"/>
                  </a:ext>
                </a:extLst>
              </a:tr>
              <a:tr h="350900">
                <a:tc>
                  <a:txBody>
                    <a:bodyPr/>
                    <a:lstStyle/>
                    <a:p>
                      <a:pPr algn="ctr">
                        <a:lnSpc>
                          <a:spcPct val="150000"/>
                        </a:lnSpc>
                      </a:pPr>
                      <a:r>
                        <a:rPr lang="en-US" sz="1200" kern="100">
                          <a:effectLst/>
                        </a:rPr>
                        <a:t>5 days</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dirty="0">
                          <a:effectLst/>
                        </a:rPr>
                        <a:t>678</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a:effectLst/>
                        </a:rPr>
                        <a:t>2.6</a:t>
                      </a:r>
                      <a:endParaRPr lang="zh-CN" sz="105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a:effectLst/>
                        </a:rPr>
                        <a:t>1.7</a:t>
                      </a:r>
                      <a:endParaRPr lang="zh-CN" sz="105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dirty="0">
                          <a:effectLst/>
                        </a:rPr>
                        <a:t>1.3</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58628357"/>
                  </a:ext>
                </a:extLst>
              </a:tr>
              <a:tr h="350900">
                <a:tc>
                  <a:txBody>
                    <a:bodyPr/>
                    <a:lstStyle/>
                    <a:p>
                      <a:pPr algn="ctr">
                        <a:lnSpc>
                          <a:spcPct val="150000"/>
                        </a:lnSpc>
                      </a:pPr>
                      <a:r>
                        <a:rPr lang="en-US" sz="1200" kern="100">
                          <a:effectLst/>
                        </a:rPr>
                        <a:t>7 days</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dirty="0">
                          <a:effectLst/>
                        </a:rPr>
                        <a:t>818</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a:effectLst/>
                        </a:rPr>
                        <a:t>2.2</a:t>
                      </a:r>
                      <a:endParaRPr lang="zh-CN" sz="105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a:effectLst/>
                        </a:rPr>
                        <a:t>1.4</a:t>
                      </a:r>
                      <a:endParaRPr lang="zh-CN" sz="105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200" b="1" kern="100" dirty="0">
                          <a:effectLst/>
                        </a:rPr>
                        <a:t>1.1</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88629943"/>
                  </a:ext>
                </a:extLst>
              </a:tr>
            </a:tbl>
          </a:graphicData>
        </a:graphic>
      </p:graphicFrame>
      <p:sp>
        <p:nvSpPr>
          <p:cNvPr id="8" name="文本框 7">
            <a:extLst>
              <a:ext uri="{FF2B5EF4-FFF2-40B4-BE49-F238E27FC236}">
                <a16:creationId xmlns:a16="http://schemas.microsoft.com/office/drawing/2014/main" id="{989E2937-91D7-4D78-970A-EF807CAA57E4}"/>
              </a:ext>
            </a:extLst>
          </p:cNvPr>
          <p:cNvSpPr txBox="1"/>
          <p:nvPr/>
        </p:nvSpPr>
        <p:spPr>
          <a:xfrm>
            <a:off x="1465060" y="5914146"/>
            <a:ext cx="3786461" cy="646331"/>
          </a:xfrm>
          <a:prstGeom prst="rect">
            <a:avLst/>
          </a:prstGeom>
          <a:noFill/>
        </p:spPr>
        <p:txBody>
          <a:bodyPr wrap="square" rtlCol="0">
            <a:spAutoFit/>
          </a:bodyPr>
          <a:lstStyle/>
          <a:p>
            <a:pPr algn="ctr">
              <a:lnSpc>
                <a:spcPct val="90000"/>
              </a:lnSpc>
              <a:spcBef>
                <a:spcPts val="1000"/>
              </a:spcBef>
            </a:pPr>
            <a:r>
              <a:rPr lang="zh-CN" altLang="en-US" sz="2000" dirty="0">
                <a:solidFill>
                  <a:srgbClr val="20517C"/>
                </a:solidFill>
                <a:latin typeface="+mj-ea"/>
                <a:ea typeface="+mj-ea"/>
              </a:rPr>
              <a:t>低温活性炭富集</a:t>
            </a:r>
            <a:r>
              <a:rPr lang="en-US" altLang="zh-CN" sz="2000" dirty="0">
                <a:solidFill>
                  <a:srgbClr val="20517C"/>
                </a:solidFill>
                <a:latin typeface="+mj-ea"/>
                <a:ea typeface="+mj-ea"/>
              </a:rPr>
              <a:t>+</a:t>
            </a:r>
            <a:r>
              <a:rPr lang="zh-CN" altLang="en-US" sz="2000" dirty="0">
                <a:solidFill>
                  <a:srgbClr val="20517C"/>
                </a:solidFill>
                <a:latin typeface="+mj-ea"/>
                <a:ea typeface="+mj-ea"/>
              </a:rPr>
              <a:t>高灵敏度静电式测氡仪</a:t>
            </a:r>
          </a:p>
        </p:txBody>
      </p:sp>
      <p:sp>
        <p:nvSpPr>
          <p:cNvPr id="9" name="文本框 8">
            <a:extLst>
              <a:ext uri="{FF2B5EF4-FFF2-40B4-BE49-F238E27FC236}">
                <a16:creationId xmlns:a16="http://schemas.microsoft.com/office/drawing/2014/main" id="{BBBCFB4E-DDF1-415D-AE5F-3FE6CF355607}"/>
              </a:ext>
            </a:extLst>
          </p:cNvPr>
          <p:cNvSpPr txBox="1"/>
          <p:nvPr/>
        </p:nvSpPr>
        <p:spPr>
          <a:xfrm>
            <a:off x="6884634" y="5356769"/>
            <a:ext cx="5045419" cy="1299908"/>
          </a:xfrm>
          <a:prstGeom prst="rect">
            <a:avLst/>
          </a:prstGeom>
          <a:noFill/>
        </p:spPr>
        <p:txBody>
          <a:bodyPr wrap="square" rtlCol="0">
            <a:spAutoFit/>
          </a:bodyPr>
          <a:lstStyle/>
          <a:p>
            <a:pPr>
              <a:lnSpc>
                <a:spcPts val="2400"/>
              </a:lnSpc>
            </a:pPr>
            <a:r>
              <a:rPr lang="zh-CN" altLang="en-US" dirty="0"/>
              <a:t>将低温活性炭富集与</a:t>
            </a:r>
            <a:r>
              <a:rPr lang="en-US" altLang="zh-CN" dirty="0"/>
              <a:t>CJPL-HR140 (NO.1) </a:t>
            </a:r>
            <a:r>
              <a:rPr lang="zh-CN" altLang="en-US" dirty="0"/>
              <a:t>组合，流速设置</a:t>
            </a:r>
            <a:r>
              <a:rPr lang="en-US" altLang="zh-CN" dirty="0"/>
              <a:t>20 L/min</a:t>
            </a:r>
            <a:r>
              <a:rPr lang="zh-CN" altLang="en-US" dirty="0"/>
              <a:t>，其探测下限计算如上</a:t>
            </a:r>
            <a:endParaRPr lang="en-US" altLang="zh-CN" dirty="0"/>
          </a:p>
          <a:p>
            <a:pPr marL="285750" indent="-285750">
              <a:lnSpc>
                <a:spcPts val="2400"/>
              </a:lnSpc>
              <a:buFont typeface="Arial" panose="020B0604020202020204" pitchFamily="34" charset="0"/>
              <a:buChar char="•"/>
            </a:pPr>
            <a:r>
              <a:rPr lang="zh-CN" altLang="en-US" dirty="0"/>
              <a:t>当富集时间为</a:t>
            </a:r>
            <a:r>
              <a:rPr lang="en-US" altLang="zh-CN" dirty="0"/>
              <a:t>3</a:t>
            </a:r>
            <a:r>
              <a:rPr lang="zh-CN" altLang="en-US" dirty="0"/>
              <a:t>天，测量时间为</a:t>
            </a:r>
            <a:r>
              <a:rPr lang="en-US" altLang="zh-CN" dirty="0"/>
              <a:t>3</a:t>
            </a:r>
            <a:r>
              <a:rPr lang="zh-CN" altLang="en-US" dirty="0"/>
              <a:t>天时，系统探测下限可达</a:t>
            </a:r>
            <a:r>
              <a:rPr lang="en-US" altLang="zh-CN" dirty="0"/>
              <a:t>1.8 </a:t>
            </a:r>
            <a:r>
              <a:rPr lang="en-US" altLang="zh-CN" sz="1800" dirty="0" err="1">
                <a:solidFill>
                  <a:srgbClr val="20517C"/>
                </a:solidFill>
              </a:rPr>
              <a:t>μBq</a:t>
            </a:r>
            <a:r>
              <a:rPr lang="en-US" altLang="zh-CN" sz="1800" dirty="0">
                <a:solidFill>
                  <a:srgbClr val="20517C"/>
                </a:solidFill>
              </a:rPr>
              <a:t>/m</a:t>
            </a:r>
            <a:r>
              <a:rPr lang="en-US" altLang="zh-CN" sz="1800" baseline="30000" dirty="0">
                <a:solidFill>
                  <a:srgbClr val="20517C"/>
                </a:solidFill>
              </a:rPr>
              <a:t>3</a:t>
            </a:r>
            <a:endParaRPr lang="en-US" altLang="zh-CN" dirty="0"/>
          </a:p>
        </p:txBody>
      </p:sp>
    </p:spTree>
    <p:extLst>
      <p:ext uri="{BB962C8B-B14F-4D97-AF65-F5344CB8AC3E}">
        <p14:creationId xmlns:p14="http://schemas.microsoft.com/office/powerpoint/2010/main" val="671108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02</a:t>
            </a:r>
            <a:endParaRPr lang="zh-CN" altLang="en-US" dirty="0"/>
          </a:p>
        </p:txBody>
      </p:sp>
      <p:sp>
        <p:nvSpPr>
          <p:cNvPr id="3" name="文本占位符 2"/>
          <p:cNvSpPr>
            <a:spLocks noGrp="1"/>
          </p:cNvSpPr>
          <p:nvPr>
            <p:ph type="body" sz="quarter" idx="12"/>
          </p:nvPr>
        </p:nvSpPr>
        <p:spPr>
          <a:xfrm>
            <a:off x="1437592" y="348250"/>
            <a:ext cx="6821482" cy="496824"/>
          </a:xfrm>
        </p:spPr>
        <p:txBody>
          <a:bodyPr/>
          <a:lstStyle/>
          <a:p>
            <a:r>
              <a:rPr lang="zh-CN" altLang="en-US" dirty="0"/>
              <a:t>北京大学氡监测技术发展现状</a:t>
            </a:r>
          </a:p>
          <a:p>
            <a:endParaRPr lang="zh-CN" altLang="en-US" dirty="0"/>
          </a:p>
        </p:txBody>
      </p:sp>
      <p:sp>
        <p:nvSpPr>
          <p:cNvPr id="5" name="灯片编号占位符 4"/>
          <p:cNvSpPr>
            <a:spLocks noGrp="1"/>
          </p:cNvSpPr>
          <p:nvPr>
            <p:ph type="sldNum" sz="quarter" idx="13"/>
          </p:nvPr>
        </p:nvSpPr>
        <p:spPr/>
        <p:txBody>
          <a:bodyPr/>
          <a:lstStyle/>
          <a:p>
            <a:fld id="{B38E2B37-E96B-4849-B006-9B228B0EB70F}" type="slidenum">
              <a:rPr lang="zh-CN" altLang="en-US" smtClean="0"/>
              <a:pPr/>
              <a:t>12</a:t>
            </a:fld>
            <a:endParaRPr lang="zh-CN" altLang="en-US" dirty="0"/>
          </a:p>
        </p:txBody>
      </p:sp>
      <p:sp>
        <p:nvSpPr>
          <p:cNvPr id="24" name="文本占位符 2">
            <a:extLst>
              <a:ext uri="{FF2B5EF4-FFF2-40B4-BE49-F238E27FC236}">
                <a16:creationId xmlns:a16="http://schemas.microsoft.com/office/drawing/2014/main" id="{FFA2E62B-4354-4A37-B350-C1C854043525}"/>
              </a:ext>
            </a:extLst>
          </p:cNvPr>
          <p:cNvSpPr txBox="1">
            <a:spLocks/>
          </p:cNvSpPr>
          <p:nvPr/>
        </p:nvSpPr>
        <p:spPr>
          <a:xfrm>
            <a:off x="459944" y="1162627"/>
            <a:ext cx="6572160" cy="4968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dirty="0">
                <a:solidFill>
                  <a:srgbClr val="20517C"/>
                </a:solidFill>
              </a:rPr>
              <a:t>2.5  </a:t>
            </a:r>
            <a:r>
              <a:rPr lang="zh-CN" altLang="en-US" sz="2800" dirty="0">
                <a:solidFill>
                  <a:srgbClr val="20517C"/>
                </a:solidFill>
              </a:rPr>
              <a:t>析出率测量</a:t>
            </a:r>
          </a:p>
          <a:p>
            <a:endParaRPr lang="zh-CN" altLang="en-US" dirty="0"/>
          </a:p>
        </p:txBody>
      </p:sp>
      <p:pic>
        <p:nvPicPr>
          <p:cNvPr id="10" name="图片 9">
            <a:extLst>
              <a:ext uri="{FF2B5EF4-FFF2-40B4-BE49-F238E27FC236}">
                <a16:creationId xmlns:a16="http://schemas.microsoft.com/office/drawing/2014/main" id="{FC859079-5849-4676-9BB8-93C3276FD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4387" y="1844824"/>
            <a:ext cx="5337613" cy="4003210"/>
          </a:xfrm>
          <a:prstGeom prst="rect">
            <a:avLst/>
          </a:prstGeom>
        </p:spPr>
      </p:pic>
      <p:sp>
        <p:nvSpPr>
          <p:cNvPr id="12" name="内容占位符 2">
            <a:extLst>
              <a:ext uri="{FF2B5EF4-FFF2-40B4-BE49-F238E27FC236}">
                <a16:creationId xmlns:a16="http://schemas.microsoft.com/office/drawing/2014/main" id="{4C05EC60-8C50-4DF1-86A4-9B69D0BE7118}"/>
              </a:ext>
            </a:extLst>
          </p:cNvPr>
          <p:cNvSpPr txBox="1">
            <a:spLocks/>
          </p:cNvSpPr>
          <p:nvPr/>
        </p:nvSpPr>
        <p:spPr>
          <a:xfrm>
            <a:off x="3550716" y="6223910"/>
            <a:ext cx="5090568" cy="4968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zh-CN" altLang="en-US" sz="2000" dirty="0">
                <a:solidFill>
                  <a:srgbClr val="20517C"/>
                </a:solidFill>
                <a:latin typeface="+mj-ea"/>
                <a:ea typeface="+mj-ea"/>
              </a:rPr>
              <a:t>析出率测量：评估材料的最大氡本底贡献</a:t>
            </a:r>
            <a:endParaRPr lang="en-US" altLang="zh-CN" sz="2000" dirty="0">
              <a:solidFill>
                <a:srgbClr val="20517C"/>
              </a:solidFill>
              <a:latin typeface="+mj-ea"/>
              <a:ea typeface="+mj-ea"/>
            </a:endParaRPr>
          </a:p>
        </p:txBody>
      </p:sp>
      <p:pic>
        <p:nvPicPr>
          <p:cNvPr id="7" name="图片 6">
            <a:extLst>
              <a:ext uri="{FF2B5EF4-FFF2-40B4-BE49-F238E27FC236}">
                <a16:creationId xmlns:a16="http://schemas.microsoft.com/office/drawing/2014/main" id="{AC9591FC-ECAE-4C7C-85CA-95E9F61896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336" y="1661923"/>
            <a:ext cx="6608104" cy="4263908"/>
          </a:xfrm>
          <a:prstGeom prst="rect">
            <a:avLst/>
          </a:prstGeom>
        </p:spPr>
      </p:pic>
      <p:cxnSp>
        <p:nvCxnSpPr>
          <p:cNvPr id="9" name="直接箭头连接符 8">
            <a:extLst>
              <a:ext uri="{FF2B5EF4-FFF2-40B4-BE49-F238E27FC236}">
                <a16:creationId xmlns:a16="http://schemas.microsoft.com/office/drawing/2014/main" id="{427D6E8A-B441-4884-BA0E-371A9AD0A593}"/>
              </a:ext>
            </a:extLst>
          </p:cNvPr>
          <p:cNvCxnSpPr/>
          <p:nvPr/>
        </p:nvCxnSpPr>
        <p:spPr>
          <a:xfrm>
            <a:off x="4583832" y="3140968"/>
            <a:ext cx="0" cy="57606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60911B12-E5D3-4F55-9B7F-5D37AFCC4ABF}"/>
              </a:ext>
            </a:extLst>
          </p:cNvPr>
          <p:cNvCxnSpPr/>
          <p:nvPr/>
        </p:nvCxnSpPr>
        <p:spPr>
          <a:xfrm>
            <a:off x="6312024" y="3140968"/>
            <a:ext cx="0" cy="57606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416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02</a:t>
            </a:r>
            <a:endParaRPr lang="zh-CN" altLang="en-US" dirty="0"/>
          </a:p>
        </p:txBody>
      </p:sp>
      <p:sp>
        <p:nvSpPr>
          <p:cNvPr id="3" name="文本占位符 2"/>
          <p:cNvSpPr>
            <a:spLocks noGrp="1"/>
          </p:cNvSpPr>
          <p:nvPr>
            <p:ph type="body" sz="quarter" idx="12"/>
          </p:nvPr>
        </p:nvSpPr>
        <p:spPr>
          <a:xfrm>
            <a:off x="1437592" y="348250"/>
            <a:ext cx="6821482" cy="496824"/>
          </a:xfrm>
        </p:spPr>
        <p:txBody>
          <a:bodyPr/>
          <a:lstStyle/>
          <a:p>
            <a:r>
              <a:rPr lang="zh-CN" altLang="en-US" dirty="0"/>
              <a:t>北京大学氡监测技术发展现状</a:t>
            </a:r>
          </a:p>
          <a:p>
            <a:endParaRPr lang="zh-CN" altLang="en-US" dirty="0"/>
          </a:p>
        </p:txBody>
      </p:sp>
      <p:sp>
        <p:nvSpPr>
          <p:cNvPr id="5" name="灯片编号占位符 4"/>
          <p:cNvSpPr>
            <a:spLocks noGrp="1"/>
          </p:cNvSpPr>
          <p:nvPr>
            <p:ph type="sldNum" sz="quarter" idx="13"/>
          </p:nvPr>
        </p:nvSpPr>
        <p:spPr/>
        <p:txBody>
          <a:bodyPr/>
          <a:lstStyle/>
          <a:p>
            <a:fld id="{B38E2B37-E96B-4849-B006-9B228B0EB70F}" type="slidenum">
              <a:rPr lang="zh-CN" altLang="en-US" smtClean="0"/>
              <a:pPr/>
              <a:t>13</a:t>
            </a:fld>
            <a:endParaRPr lang="zh-CN" altLang="en-US" dirty="0"/>
          </a:p>
        </p:txBody>
      </p:sp>
      <p:sp>
        <p:nvSpPr>
          <p:cNvPr id="24" name="文本占位符 2">
            <a:extLst>
              <a:ext uri="{FF2B5EF4-FFF2-40B4-BE49-F238E27FC236}">
                <a16:creationId xmlns:a16="http://schemas.microsoft.com/office/drawing/2014/main" id="{FFA2E62B-4354-4A37-B350-C1C854043525}"/>
              </a:ext>
            </a:extLst>
          </p:cNvPr>
          <p:cNvSpPr txBox="1">
            <a:spLocks/>
          </p:cNvSpPr>
          <p:nvPr/>
        </p:nvSpPr>
        <p:spPr>
          <a:xfrm>
            <a:off x="459944" y="1162627"/>
            <a:ext cx="6572160" cy="4968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dirty="0">
                <a:solidFill>
                  <a:srgbClr val="20517C"/>
                </a:solidFill>
              </a:rPr>
              <a:t>2.5  </a:t>
            </a:r>
            <a:r>
              <a:rPr lang="zh-CN" altLang="en-US" sz="2800" dirty="0">
                <a:solidFill>
                  <a:srgbClr val="20517C"/>
                </a:solidFill>
              </a:rPr>
              <a:t>析出率测量</a:t>
            </a:r>
          </a:p>
          <a:p>
            <a:endParaRPr lang="zh-CN" altLang="en-US" dirty="0"/>
          </a:p>
        </p:txBody>
      </p:sp>
      <p:pic>
        <p:nvPicPr>
          <p:cNvPr id="8" name="图片 7">
            <a:extLst>
              <a:ext uri="{FF2B5EF4-FFF2-40B4-BE49-F238E27FC236}">
                <a16:creationId xmlns:a16="http://schemas.microsoft.com/office/drawing/2014/main" id="{FD0D1BDB-31CE-4E41-B990-0D26AF11D39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2890" y="3135653"/>
            <a:ext cx="1656184" cy="2202080"/>
          </a:xfrm>
          <a:prstGeom prst="rect">
            <a:avLst/>
          </a:prstGeom>
          <a:noFill/>
          <a:ln>
            <a:noFill/>
          </a:ln>
        </p:spPr>
      </p:pic>
      <p:pic>
        <p:nvPicPr>
          <p:cNvPr id="9" name="图片 8">
            <a:extLst>
              <a:ext uri="{FF2B5EF4-FFF2-40B4-BE49-F238E27FC236}">
                <a16:creationId xmlns:a16="http://schemas.microsoft.com/office/drawing/2014/main" id="{ADD68FD0-21F5-4257-88C0-58822DC0F82C}"/>
              </a:ext>
            </a:extLst>
          </p:cNvPr>
          <p:cNvPicPr/>
          <p:nvPr/>
        </p:nvPicPr>
        <p:blipFill rotWithShape="1">
          <a:blip r:embed="rId4" cstate="print">
            <a:extLst>
              <a:ext uri="{28A0092B-C50C-407E-A947-70E740481C1C}">
                <a14:useLocalDpi xmlns:a14="http://schemas.microsoft.com/office/drawing/2010/main" val="0"/>
              </a:ext>
            </a:extLst>
          </a:blip>
          <a:srcRect l="2541" t="16247" r="2250" b="21027"/>
          <a:stretch/>
        </p:blipFill>
        <p:spPr>
          <a:xfrm>
            <a:off x="623392" y="3546354"/>
            <a:ext cx="3078498" cy="1114245"/>
          </a:xfrm>
          <a:prstGeom prst="rect">
            <a:avLst/>
          </a:prstGeom>
        </p:spPr>
      </p:pic>
      <p:sp>
        <p:nvSpPr>
          <p:cNvPr id="12" name="内容占位符 2">
            <a:extLst>
              <a:ext uri="{FF2B5EF4-FFF2-40B4-BE49-F238E27FC236}">
                <a16:creationId xmlns:a16="http://schemas.microsoft.com/office/drawing/2014/main" id="{4C05EC60-8C50-4DF1-86A4-9B69D0BE7118}"/>
              </a:ext>
            </a:extLst>
          </p:cNvPr>
          <p:cNvSpPr txBox="1">
            <a:spLocks/>
          </p:cNvSpPr>
          <p:nvPr/>
        </p:nvSpPr>
        <p:spPr>
          <a:xfrm>
            <a:off x="459944" y="1769112"/>
            <a:ext cx="11180672" cy="496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olidFill>
                  <a:srgbClr val="20517C"/>
                </a:solidFill>
                <a:latin typeface="+mj-ea"/>
                <a:ea typeface="+mj-ea"/>
              </a:rPr>
              <a:t>测量时使用</a:t>
            </a:r>
            <a:r>
              <a:rPr lang="en-US" altLang="zh-CN" sz="2000" dirty="0">
                <a:solidFill>
                  <a:srgbClr val="20517C"/>
                </a:solidFill>
                <a:latin typeface="+mj-ea"/>
                <a:ea typeface="+mj-ea"/>
              </a:rPr>
              <a:t>CJPL-HR2 (No.1)</a:t>
            </a:r>
            <a:r>
              <a:rPr lang="zh-CN" altLang="en-US" sz="2000" dirty="0">
                <a:solidFill>
                  <a:srgbClr val="20517C"/>
                </a:solidFill>
                <a:latin typeface="+mj-ea"/>
                <a:ea typeface="+mj-ea"/>
              </a:rPr>
              <a:t>和</a:t>
            </a:r>
            <a:r>
              <a:rPr lang="en-US" altLang="zh-CN" sz="2000" dirty="0">
                <a:solidFill>
                  <a:srgbClr val="20517C"/>
                </a:solidFill>
                <a:latin typeface="+mj-ea"/>
                <a:ea typeface="+mj-ea"/>
              </a:rPr>
              <a:t>CJPL-HR2 (No.2)</a:t>
            </a:r>
            <a:r>
              <a:rPr lang="zh-CN" altLang="en-US" sz="2000" dirty="0">
                <a:solidFill>
                  <a:srgbClr val="20517C"/>
                </a:solidFill>
                <a:latin typeface="+mj-ea"/>
                <a:ea typeface="+mj-ea"/>
              </a:rPr>
              <a:t>，其析出率为</a:t>
            </a:r>
            <a:r>
              <a:rPr lang="en-US" altLang="zh-CN" sz="2000" dirty="0">
                <a:solidFill>
                  <a:srgbClr val="20517C"/>
                </a:solidFill>
                <a:latin typeface="+mj-ea"/>
                <a:ea typeface="+mj-ea"/>
              </a:rPr>
              <a:t>10.5 </a:t>
            </a:r>
            <a:r>
              <a:rPr lang="en-US" altLang="zh-CN" sz="2000" dirty="0" err="1">
                <a:solidFill>
                  <a:srgbClr val="20517C"/>
                </a:solidFill>
                <a:latin typeface="+mj-ea"/>
                <a:ea typeface="+mj-ea"/>
              </a:rPr>
              <a:t>μBq</a:t>
            </a:r>
            <a:endParaRPr lang="en-US" altLang="zh-CN" sz="2000" dirty="0">
              <a:solidFill>
                <a:srgbClr val="20517C"/>
              </a:solidFill>
              <a:latin typeface="+mj-ea"/>
              <a:ea typeface="+mj-ea"/>
            </a:endParaRPr>
          </a:p>
        </p:txBody>
      </p:sp>
      <p:sp>
        <p:nvSpPr>
          <p:cNvPr id="11" name="内容占位符 2">
            <a:extLst>
              <a:ext uri="{FF2B5EF4-FFF2-40B4-BE49-F238E27FC236}">
                <a16:creationId xmlns:a16="http://schemas.microsoft.com/office/drawing/2014/main" id="{7767FDD8-F10E-4D49-8537-313A4A47F7F0}"/>
              </a:ext>
            </a:extLst>
          </p:cNvPr>
          <p:cNvSpPr txBox="1">
            <a:spLocks/>
          </p:cNvSpPr>
          <p:nvPr/>
        </p:nvSpPr>
        <p:spPr>
          <a:xfrm>
            <a:off x="459944" y="5641483"/>
            <a:ext cx="11180672" cy="8556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olidFill>
                  <a:srgbClr val="20517C"/>
                </a:solidFill>
                <a:latin typeface="+mj-ea"/>
                <a:ea typeface="+mj-ea"/>
              </a:rPr>
              <a:t>对于线材类样品，在封装前用超声清洗；对于金属板类样品，在封装前用乙醇擦拭</a:t>
            </a:r>
            <a:endParaRPr lang="en-US" altLang="zh-CN" sz="2000" dirty="0">
              <a:solidFill>
                <a:srgbClr val="20517C"/>
              </a:solidFill>
              <a:latin typeface="+mj-ea"/>
              <a:ea typeface="+mj-ea"/>
            </a:endParaRPr>
          </a:p>
          <a:p>
            <a:pPr marL="0" indent="0">
              <a:buNone/>
            </a:pPr>
            <a:r>
              <a:rPr lang="zh-CN" altLang="en-US" sz="2000" dirty="0">
                <a:solidFill>
                  <a:srgbClr val="20517C"/>
                </a:solidFill>
                <a:latin typeface="+mj-ea"/>
                <a:ea typeface="+mj-ea"/>
              </a:rPr>
              <a:t>   均用液氮蒸发气体作为</a:t>
            </a:r>
            <a:r>
              <a:rPr lang="en-US" altLang="zh-CN" sz="2000" dirty="0">
                <a:solidFill>
                  <a:srgbClr val="20517C"/>
                </a:solidFill>
                <a:latin typeface="+mj-ea"/>
                <a:ea typeface="+mj-ea"/>
              </a:rPr>
              <a:t>Radon-free</a:t>
            </a:r>
            <a:r>
              <a:rPr lang="zh-CN" altLang="en-US" sz="2000" dirty="0">
                <a:solidFill>
                  <a:srgbClr val="20517C"/>
                </a:solidFill>
                <a:latin typeface="+mj-ea"/>
                <a:ea typeface="+mj-ea"/>
              </a:rPr>
              <a:t>气体，以</a:t>
            </a:r>
            <a:r>
              <a:rPr lang="en-US" altLang="zh-CN" sz="2000" dirty="0">
                <a:solidFill>
                  <a:srgbClr val="20517C"/>
                </a:solidFill>
                <a:latin typeface="+mj-ea"/>
                <a:ea typeface="+mj-ea"/>
              </a:rPr>
              <a:t>30 L/min</a:t>
            </a:r>
            <a:r>
              <a:rPr lang="zh-CN" altLang="en-US" sz="2000" dirty="0">
                <a:solidFill>
                  <a:srgbClr val="20517C"/>
                </a:solidFill>
                <a:latin typeface="+mj-ea"/>
                <a:ea typeface="+mj-ea"/>
              </a:rPr>
              <a:t>流速对样品冲洗</a:t>
            </a:r>
            <a:r>
              <a:rPr lang="en-US" altLang="zh-CN" sz="2000" dirty="0">
                <a:solidFill>
                  <a:srgbClr val="20517C"/>
                </a:solidFill>
                <a:latin typeface="+mj-ea"/>
                <a:ea typeface="+mj-ea"/>
              </a:rPr>
              <a:t>1h</a:t>
            </a:r>
            <a:r>
              <a:rPr lang="zh-CN" altLang="en-US" sz="2000" dirty="0">
                <a:solidFill>
                  <a:srgbClr val="20517C"/>
                </a:solidFill>
                <a:latin typeface="+mj-ea"/>
                <a:ea typeface="+mj-ea"/>
              </a:rPr>
              <a:t>，然后封闭整个系统</a:t>
            </a:r>
            <a:endParaRPr lang="en-US" altLang="zh-CN" sz="2000" dirty="0">
              <a:solidFill>
                <a:srgbClr val="20517C"/>
              </a:solidFill>
              <a:latin typeface="+mj-ea"/>
              <a:ea typeface="+mj-ea"/>
            </a:endParaRPr>
          </a:p>
        </p:txBody>
      </p:sp>
      <p:sp>
        <p:nvSpPr>
          <p:cNvPr id="14" name="内容占位符 2">
            <a:extLst>
              <a:ext uri="{FF2B5EF4-FFF2-40B4-BE49-F238E27FC236}">
                <a16:creationId xmlns:a16="http://schemas.microsoft.com/office/drawing/2014/main" id="{912FAE42-FC56-4A5C-A8ED-49F161166942}"/>
              </a:ext>
            </a:extLst>
          </p:cNvPr>
          <p:cNvSpPr txBox="1">
            <a:spLocks/>
          </p:cNvSpPr>
          <p:nvPr/>
        </p:nvSpPr>
        <p:spPr>
          <a:xfrm>
            <a:off x="459309" y="2567416"/>
            <a:ext cx="11180672" cy="496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olidFill>
                  <a:srgbClr val="20517C"/>
                </a:solidFill>
                <a:latin typeface="+mj-ea"/>
                <a:ea typeface="+mj-ea"/>
              </a:rPr>
              <a:t>定制了两种不同体积的不锈钢罐体用于封装样品，漏率均</a:t>
            </a:r>
            <a:r>
              <a:rPr lang="en-US" altLang="zh-CN" sz="2000" dirty="0">
                <a:solidFill>
                  <a:srgbClr val="20517C"/>
                </a:solidFill>
                <a:latin typeface="+mj-ea"/>
                <a:ea typeface="+mj-ea"/>
              </a:rPr>
              <a:t>&lt;1.0×10</a:t>
            </a:r>
            <a:r>
              <a:rPr lang="en-US" altLang="zh-CN" sz="2000" baseline="30000" dirty="0">
                <a:solidFill>
                  <a:srgbClr val="20517C"/>
                </a:solidFill>
                <a:latin typeface="+mj-ea"/>
                <a:ea typeface="+mj-ea"/>
              </a:rPr>
              <a:t>-9 </a:t>
            </a:r>
            <a:r>
              <a:rPr lang="en-US" altLang="zh-CN" sz="2000" dirty="0">
                <a:solidFill>
                  <a:srgbClr val="20517C"/>
                </a:solidFill>
                <a:latin typeface="+mj-ea"/>
                <a:ea typeface="+mj-ea"/>
              </a:rPr>
              <a:t>Pa·m</a:t>
            </a:r>
            <a:r>
              <a:rPr lang="en-US" altLang="zh-CN" sz="2000" baseline="30000" dirty="0">
                <a:solidFill>
                  <a:srgbClr val="20517C"/>
                </a:solidFill>
                <a:latin typeface="+mj-ea"/>
                <a:ea typeface="+mj-ea"/>
              </a:rPr>
              <a:t>3</a:t>
            </a:r>
            <a:r>
              <a:rPr lang="en-US" altLang="zh-CN" sz="2000" dirty="0">
                <a:solidFill>
                  <a:srgbClr val="20517C"/>
                </a:solidFill>
                <a:latin typeface="+mj-ea"/>
                <a:ea typeface="+mj-ea"/>
              </a:rPr>
              <a:t>/s</a:t>
            </a:r>
            <a:r>
              <a:rPr lang="zh-CN" altLang="en-US" sz="2000" dirty="0">
                <a:solidFill>
                  <a:srgbClr val="20517C"/>
                </a:solidFill>
                <a:latin typeface="+mj-ea"/>
                <a:ea typeface="+mj-ea"/>
              </a:rPr>
              <a:t>，并评估自身析出</a:t>
            </a:r>
            <a:endParaRPr lang="en-US" altLang="zh-CN" sz="2000" dirty="0">
              <a:solidFill>
                <a:srgbClr val="20517C"/>
              </a:solidFill>
              <a:latin typeface="+mj-ea"/>
              <a:ea typeface="+mj-ea"/>
            </a:endParaRPr>
          </a:p>
        </p:txBody>
      </p:sp>
      <p:sp>
        <p:nvSpPr>
          <p:cNvPr id="15" name="内容占位符 2">
            <a:extLst>
              <a:ext uri="{FF2B5EF4-FFF2-40B4-BE49-F238E27FC236}">
                <a16:creationId xmlns:a16="http://schemas.microsoft.com/office/drawing/2014/main" id="{4CD1F9EE-A3A2-45E3-BBE4-BF336203D119}"/>
              </a:ext>
            </a:extLst>
          </p:cNvPr>
          <p:cNvSpPr txBox="1">
            <a:spLocks/>
          </p:cNvSpPr>
          <p:nvPr/>
        </p:nvSpPr>
        <p:spPr>
          <a:xfrm>
            <a:off x="8400256" y="3606786"/>
            <a:ext cx="1937968" cy="1205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dirty="0">
                <a:solidFill>
                  <a:srgbClr val="20517C"/>
                </a:solidFill>
                <a:latin typeface="+mj-ea"/>
                <a:ea typeface="+mj-ea"/>
              </a:rPr>
              <a:t>体积：</a:t>
            </a:r>
            <a:r>
              <a:rPr lang="en-US" altLang="zh-CN" sz="2000" dirty="0">
                <a:solidFill>
                  <a:srgbClr val="20517C"/>
                </a:solidFill>
                <a:latin typeface="+mj-ea"/>
                <a:ea typeface="+mj-ea"/>
              </a:rPr>
              <a:t>19.6 L</a:t>
            </a:r>
          </a:p>
          <a:p>
            <a:pPr marL="0" indent="0">
              <a:buNone/>
            </a:pPr>
            <a:r>
              <a:rPr lang="zh-CN" altLang="en-US" sz="2000" dirty="0">
                <a:solidFill>
                  <a:srgbClr val="20517C"/>
                </a:solidFill>
                <a:latin typeface="+mj-ea"/>
                <a:ea typeface="+mj-ea"/>
              </a:rPr>
              <a:t>析出率：</a:t>
            </a:r>
            <a:endParaRPr lang="en-US" altLang="zh-CN" sz="2000" dirty="0">
              <a:solidFill>
                <a:srgbClr val="20517C"/>
              </a:solidFill>
              <a:latin typeface="+mj-ea"/>
              <a:ea typeface="+mj-ea"/>
            </a:endParaRPr>
          </a:p>
          <a:p>
            <a:pPr marL="0" indent="0">
              <a:buNone/>
            </a:pPr>
            <a:r>
              <a:rPr lang="en-US" altLang="zh-CN" sz="2000" dirty="0">
                <a:solidFill>
                  <a:srgbClr val="20517C"/>
                </a:solidFill>
                <a:latin typeface="+mj-ea"/>
                <a:ea typeface="+mj-ea"/>
              </a:rPr>
              <a:t>1.9</a:t>
            </a:r>
            <a:r>
              <a:rPr lang="en-US" altLang="zh-CN" sz="2000" b="1" kern="100" dirty="0">
                <a:solidFill>
                  <a:schemeClr val="dk1"/>
                </a:solidFill>
                <a:effectLst/>
                <a:latin typeface="+mn-lt"/>
                <a:ea typeface="+mn-ea"/>
                <a:cs typeface="+mn-cs"/>
              </a:rPr>
              <a:t>±1.2 </a:t>
            </a:r>
            <a:r>
              <a:rPr lang="en-US" altLang="zh-CN" sz="2000" dirty="0" err="1">
                <a:solidFill>
                  <a:srgbClr val="20517C"/>
                </a:solidFill>
                <a:latin typeface="+mj-ea"/>
                <a:ea typeface="+mj-ea"/>
              </a:rPr>
              <a:t>mBq</a:t>
            </a:r>
            <a:endParaRPr lang="en-US" altLang="zh-CN" sz="2000" dirty="0">
              <a:solidFill>
                <a:srgbClr val="20517C"/>
              </a:solidFill>
              <a:latin typeface="+mj-ea"/>
              <a:ea typeface="+mj-ea"/>
            </a:endParaRPr>
          </a:p>
        </p:txBody>
      </p:sp>
      <p:sp>
        <p:nvSpPr>
          <p:cNvPr id="16" name="内容占位符 2">
            <a:extLst>
              <a:ext uri="{FF2B5EF4-FFF2-40B4-BE49-F238E27FC236}">
                <a16:creationId xmlns:a16="http://schemas.microsoft.com/office/drawing/2014/main" id="{1256F8F2-CF30-429F-B534-CE197B07484A}"/>
              </a:ext>
            </a:extLst>
          </p:cNvPr>
          <p:cNvSpPr txBox="1">
            <a:spLocks/>
          </p:cNvSpPr>
          <p:nvPr/>
        </p:nvSpPr>
        <p:spPr>
          <a:xfrm>
            <a:off x="3779368" y="3548824"/>
            <a:ext cx="1937968" cy="1205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dirty="0">
                <a:solidFill>
                  <a:srgbClr val="20517C"/>
                </a:solidFill>
                <a:latin typeface="+mj-ea"/>
                <a:ea typeface="+mj-ea"/>
              </a:rPr>
              <a:t>体积：</a:t>
            </a:r>
            <a:r>
              <a:rPr lang="en-US" altLang="zh-CN" sz="2000" dirty="0">
                <a:solidFill>
                  <a:srgbClr val="20517C"/>
                </a:solidFill>
                <a:latin typeface="+mj-ea"/>
                <a:ea typeface="+mj-ea"/>
              </a:rPr>
              <a:t>1.4 L</a:t>
            </a:r>
          </a:p>
          <a:p>
            <a:pPr marL="0" indent="0">
              <a:buNone/>
            </a:pPr>
            <a:r>
              <a:rPr lang="zh-CN" altLang="en-US" sz="2000" dirty="0">
                <a:solidFill>
                  <a:srgbClr val="20517C"/>
                </a:solidFill>
                <a:latin typeface="+mj-ea"/>
                <a:ea typeface="+mj-ea"/>
              </a:rPr>
              <a:t>析出率：</a:t>
            </a:r>
            <a:endParaRPr lang="en-US" altLang="zh-CN" sz="2000" dirty="0">
              <a:solidFill>
                <a:srgbClr val="20517C"/>
              </a:solidFill>
              <a:latin typeface="+mj-ea"/>
              <a:ea typeface="+mj-ea"/>
            </a:endParaRPr>
          </a:p>
          <a:p>
            <a:pPr marL="0" indent="0">
              <a:buNone/>
            </a:pPr>
            <a:r>
              <a:rPr lang="en-US" altLang="zh-CN" sz="2000" dirty="0">
                <a:solidFill>
                  <a:srgbClr val="20517C"/>
                </a:solidFill>
                <a:latin typeface="+mj-ea"/>
                <a:ea typeface="+mj-ea"/>
              </a:rPr>
              <a:t>0.6</a:t>
            </a:r>
            <a:r>
              <a:rPr lang="en-US" altLang="zh-CN" sz="2000" b="1" kern="100" dirty="0">
                <a:solidFill>
                  <a:schemeClr val="dk1"/>
                </a:solidFill>
                <a:effectLst/>
                <a:latin typeface="+mn-lt"/>
                <a:ea typeface="+mn-ea"/>
                <a:cs typeface="+mn-cs"/>
              </a:rPr>
              <a:t>±0.2 </a:t>
            </a:r>
            <a:r>
              <a:rPr lang="en-US" altLang="zh-CN" sz="2000" dirty="0" err="1">
                <a:solidFill>
                  <a:srgbClr val="20517C"/>
                </a:solidFill>
                <a:latin typeface="+mj-ea"/>
                <a:ea typeface="+mj-ea"/>
              </a:rPr>
              <a:t>mBq</a:t>
            </a:r>
            <a:endParaRPr lang="en-US" altLang="zh-CN" sz="2000" dirty="0">
              <a:solidFill>
                <a:srgbClr val="20517C"/>
              </a:solidFill>
              <a:latin typeface="+mj-ea"/>
              <a:ea typeface="+mj-ea"/>
            </a:endParaRPr>
          </a:p>
        </p:txBody>
      </p:sp>
    </p:spTree>
    <p:extLst>
      <p:ext uri="{BB962C8B-B14F-4D97-AF65-F5344CB8AC3E}">
        <p14:creationId xmlns:p14="http://schemas.microsoft.com/office/powerpoint/2010/main" val="1968845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03</a:t>
            </a:r>
            <a:endParaRPr lang="zh-CN" altLang="en-US" dirty="0"/>
          </a:p>
        </p:txBody>
      </p:sp>
      <p:sp>
        <p:nvSpPr>
          <p:cNvPr id="3" name="文本占位符 2"/>
          <p:cNvSpPr>
            <a:spLocks noGrp="1"/>
          </p:cNvSpPr>
          <p:nvPr>
            <p:ph type="body" sz="quarter" idx="11"/>
          </p:nvPr>
        </p:nvSpPr>
        <p:spPr>
          <a:xfrm>
            <a:off x="4915406" y="3890952"/>
            <a:ext cx="2340139" cy="496824"/>
          </a:xfrm>
        </p:spPr>
        <p:txBody>
          <a:bodyPr/>
          <a:lstStyle/>
          <a:p>
            <a:r>
              <a:rPr lang="en-US" altLang="zh-CN" dirty="0"/>
              <a:t>PART  THREE</a:t>
            </a:r>
            <a:endParaRPr lang="zh-CN" altLang="en-US" dirty="0"/>
          </a:p>
        </p:txBody>
      </p:sp>
      <p:sp>
        <p:nvSpPr>
          <p:cNvPr id="4" name="文本占位符 3"/>
          <p:cNvSpPr>
            <a:spLocks noGrp="1"/>
          </p:cNvSpPr>
          <p:nvPr>
            <p:ph type="body" sz="quarter" idx="12"/>
          </p:nvPr>
        </p:nvSpPr>
        <p:spPr/>
        <p:txBody>
          <a:bodyPr/>
          <a:lstStyle/>
          <a:p>
            <a:r>
              <a:rPr lang="zh-CN" altLang="en-US" dirty="0"/>
              <a:t>低本底实验中的应用</a:t>
            </a:r>
          </a:p>
        </p:txBody>
      </p:sp>
    </p:spTree>
    <p:extLst>
      <p:ext uri="{BB962C8B-B14F-4D97-AF65-F5344CB8AC3E}">
        <p14:creationId xmlns:p14="http://schemas.microsoft.com/office/powerpoint/2010/main" val="695332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03</a:t>
            </a:r>
            <a:endParaRPr lang="zh-CN" altLang="en-US" dirty="0"/>
          </a:p>
        </p:txBody>
      </p:sp>
      <p:sp>
        <p:nvSpPr>
          <p:cNvPr id="3" name="文本占位符 2"/>
          <p:cNvSpPr>
            <a:spLocks noGrp="1"/>
          </p:cNvSpPr>
          <p:nvPr>
            <p:ph type="body" sz="quarter" idx="12"/>
          </p:nvPr>
        </p:nvSpPr>
        <p:spPr>
          <a:xfrm>
            <a:off x="1437592" y="348250"/>
            <a:ext cx="5308524" cy="496824"/>
          </a:xfrm>
        </p:spPr>
        <p:txBody>
          <a:bodyPr/>
          <a:lstStyle/>
          <a:p>
            <a:r>
              <a:rPr lang="zh-CN" altLang="en-US" dirty="0"/>
              <a:t>低本底实验室中的应用</a:t>
            </a:r>
          </a:p>
        </p:txBody>
      </p:sp>
      <p:sp>
        <p:nvSpPr>
          <p:cNvPr id="6" name="灯片编号占位符 5"/>
          <p:cNvSpPr>
            <a:spLocks noGrp="1"/>
          </p:cNvSpPr>
          <p:nvPr>
            <p:ph type="sldNum" sz="quarter" idx="13"/>
          </p:nvPr>
        </p:nvSpPr>
        <p:spPr/>
        <p:txBody>
          <a:bodyPr/>
          <a:lstStyle/>
          <a:p>
            <a:fld id="{B38E2B37-E96B-4849-B006-9B228B0EB70F}" type="slidenum">
              <a:rPr lang="zh-CN" altLang="en-US" smtClean="0"/>
              <a:pPr/>
              <a:t>15</a:t>
            </a:fld>
            <a:endParaRPr lang="zh-CN" altLang="en-US" dirty="0"/>
          </a:p>
        </p:txBody>
      </p:sp>
      <p:sp>
        <p:nvSpPr>
          <p:cNvPr id="32" name="文本占位符 2">
            <a:extLst>
              <a:ext uri="{FF2B5EF4-FFF2-40B4-BE49-F238E27FC236}">
                <a16:creationId xmlns:a16="http://schemas.microsoft.com/office/drawing/2014/main" id="{62D4CBB3-4C68-41DC-BE55-DFA9ECE21FF0}"/>
              </a:ext>
            </a:extLst>
          </p:cNvPr>
          <p:cNvSpPr txBox="1">
            <a:spLocks/>
          </p:cNvSpPr>
          <p:nvPr/>
        </p:nvSpPr>
        <p:spPr>
          <a:xfrm>
            <a:off x="459944" y="1162627"/>
            <a:ext cx="6572160" cy="4968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dirty="0">
                <a:solidFill>
                  <a:srgbClr val="20517C"/>
                </a:solidFill>
              </a:rPr>
              <a:t>3.1  </a:t>
            </a:r>
            <a:r>
              <a:rPr lang="zh-CN" altLang="en-US" sz="2800" dirty="0">
                <a:solidFill>
                  <a:srgbClr val="20517C"/>
                </a:solidFill>
              </a:rPr>
              <a:t>氮气样品中氡浓度测量结果</a:t>
            </a:r>
          </a:p>
          <a:p>
            <a:endParaRPr lang="zh-CN" altLang="en-US" dirty="0"/>
          </a:p>
        </p:txBody>
      </p:sp>
      <p:graphicFrame>
        <p:nvGraphicFramePr>
          <p:cNvPr id="7" name="表格 6">
            <a:extLst>
              <a:ext uri="{FF2B5EF4-FFF2-40B4-BE49-F238E27FC236}">
                <a16:creationId xmlns:a16="http://schemas.microsoft.com/office/drawing/2014/main" id="{36A6BBBC-B729-4061-BE8D-B3D805AF6AED}"/>
              </a:ext>
            </a:extLst>
          </p:cNvPr>
          <p:cNvGraphicFramePr>
            <a:graphicFrameLocks noGrp="1"/>
          </p:cNvGraphicFramePr>
          <p:nvPr>
            <p:extLst>
              <p:ext uri="{D42A27DB-BD31-4B8C-83A1-F6EECF244321}">
                <p14:modId xmlns:p14="http://schemas.microsoft.com/office/powerpoint/2010/main" val="289428369"/>
              </p:ext>
            </p:extLst>
          </p:nvPr>
        </p:nvGraphicFramePr>
        <p:xfrm>
          <a:off x="301718" y="1977004"/>
          <a:ext cx="7580272" cy="4385956"/>
        </p:xfrm>
        <a:graphic>
          <a:graphicData uri="http://schemas.openxmlformats.org/drawingml/2006/table">
            <a:tbl>
              <a:tblPr firstRow="1" firstCol="1" bandRow="1">
                <a:tableStyleId>{5C22544A-7EE6-4342-B048-85BDC9FD1C3A}</a:tableStyleId>
              </a:tblPr>
              <a:tblGrid>
                <a:gridCol w="1577351">
                  <a:extLst>
                    <a:ext uri="{9D8B030D-6E8A-4147-A177-3AD203B41FA5}">
                      <a16:colId xmlns:a16="http://schemas.microsoft.com/office/drawing/2014/main" val="1918874370"/>
                    </a:ext>
                  </a:extLst>
                </a:gridCol>
                <a:gridCol w="1577351">
                  <a:extLst>
                    <a:ext uri="{9D8B030D-6E8A-4147-A177-3AD203B41FA5}">
                      <a16:colId xmlns:a16="http://schemas.microsoft.com/office/drawing/2014/main" val="1867917578"/>
                    </a:ext>
                  </a:extLst>
                </a:gridCol>
                <a:gridCol w="1546793">
                  <a:extLst>
                    <a:ext uri="{9D8B030D-6E8A-4147-A177-3AD203B41FA5}">
                      <a16:colId xmlns:a16="http://schemas.microsoft.com/office/drawing/2014/main" val="146904609"/>
                    </a:ext>
                  </a:extLst>
                </a:gridCol>
                <a:gridCol w="1509943">
                  <a:extLst>
                    <a:ext uri="{9D8B030D-6E8A-4147-A177-3AD203B41FA5}">
                      <a16:colId xmlns:a16="http://schemas.microsoft.com/office/drawing/2014/main" val="4192246017"/>
                    </a:ext>
                  </a:extLst>
                </a:gridCol>
                <a:gridCol w="1368834">
                  <a:extLst>
                    <a:ext uri="{9D8B030D-6E8A-4147-A177-3AD203B41FA5}">
                      <a16:colId xmlns:a16="http://schemas.microsoft.com/office/drawing/2014/main" val="4040925777"/>
                    </a:ext>
                  </a:extLst>
                </a:gridCol>
              </a:tblGrid>
              <a:tr h="1188000">
                <a:tc>
                  <a:txBody>
                    <a:bodyPr/>
                    <a:lstStyle/>
                    <a:p>
                      <a:pPr algn="ctr">
                        <a:lnSpc>
                          <a:spcPct val="150000"/>
                        </a:lnSpc>
                      </a:pPr>
                      <a:r>
                        <a:rPr lang="zh-CN" altLang="en-US" sz="1400" kern="100" dirty="0">
                          <a:effectLst/>
                          <a:latin typeface="等线" panose="02010600030101010101" pitchFamily="2" charset="-122"/>
                          <a:ea typeface="等线" panose="02010600030101010101" pitchFamily="2" charset="-122"/>
                          <a:cs typeface="Times New Roman" panose="02020603050405020304" pitchFamily="18" charset="0"/>
                        </a:rPr>
                        <a:t>氮气样品类型</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zh-CN" altLang="en-US" sz="1400" kern="100" dirty="0">
                          <a:effectLst/>
                        </a:rPr>
                        <a:t>氮气样品</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zh-CN" altLang="en-US" sz="1400" kern="100" dirty="0">
                          <a:effectLst/>
                        </a:rPr>
                        <a:t>采样体积</a:t>
                      </a:r>
                      <a:endParaRPr lang="en-US" altLang="zh-CN" sz="1400" kern="100" dirty="0">
                        <a:effectLst/>
                      </a:endParaRPr>
                    </a:p>
                    <a:p>
                      <a:pPr algn="ctr">
                        <a:lnSpc>
                          <a:spcPct val="150000"/>
                        </a:lnSpc>
                      </a:pPr>
                      <a:r>
                        <a:rPr lang="en-US" sz="1400" kern="100" dirty="0">
                          <a:effectLst/>
                        </a:rPr>
                        <a:t>(m</a:t>
                      </a:r>
                      <a:r>
                        <a:rPr lang="en-US" sz="1400" kern="100" baseline="30000" dirty="0">
                          <a:effectLst/>
                        </a:rPr>
                        <a:t>3</a:t>
                      </a:r>
                      <a:r>
                        <a:rPr lang="en-US" sz="1400" kern="100" dirty="0">
                          <a:effectLst/>
                        </a:rPr>
                        <a:t>)</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zh-CN" altLang="en-US" sz="1400" kern="100" dirty="0">
                          <a:effectLst/>
                        </a:rPr>
                        <a:t>氡浓度</a:t>
                      </a:r>
                      <a:endParaRPr lang="en-US" altLang="zh-CN" sz="1400" kern="100" dirty="0">
                        <a:effectLst/>
                      </a:endParaRPr>
                    </a:p>
                    <a:p>
                      <a:pPr algn="ctr">
                        <a:lnSpc>
                          <a:spcPct val="150000"/>
                        </a:lnSpc>
                      </a:pPr>
                      <a:r>
                        <a:rPr lang="en-US" sz="1400" kern="100" dirty="0">
                          <a:effectLst/>
                        </a:rPr>
                        <a:t>(</a:t>
                      </a:r>
                      <a:r>
                        <a:rPr lang="en-US" sz="1400" kern="100" dirty="0" err="1">
                          <a:effectLst/>
                        </a:rPr>
                        <a:t>mBq</a:t>
                      </a:r>
                      <a:r>
                        <a:rPr lang="en-US" sz="1400" kern="100" dirty="0">
                          <a:effectLst/>
                        </a:rPr>
                        <a:t>/m</a:t>
                      </a:r>
                      <a:r>
                        <a:rPr lang="en-US" sz="1400" kern="100" baseline="30000" dirty="0">
                          <a:effectLst/>
                        </a:rPr>
                        <a:t>3</a:t>
                      </a:r>
                      <a:r>
                        <a:rPr lang="en-US" sz="1400" kern="100" dirty="0">
                          <a:effectLst/>
                        </a:rPr>
                        <a:t>)</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zh-CN" altLang="en-US" sz="1400" kern="100" dirty="0">
                          <a:effectLst/>
                        </a:rPr>
                        <a:t>平均氡浓度</a:t>
                      </a:r>
                      <a:endParaRPr lang="en-US" altLang="zh-CN" sz="1400" kern="100" dirty="0">
                        <a:effectLst/>
                      </a:endParaRPr>
                    </a:p>
                    <a:p>
                      <a:pPr algn="ctr">
                        <a:lnSpc>
                          <a:spcPct val="150000"/>
                        </a:lnSpc>
                      </a:pPr>
                      <a:r>
                        <a:rPr lang="en-US" sz="1400" kern="100" dirty="0">
                          <a:effectLst/>
                        </a:rPr>
                        <a:t>(</a:t>
                      </a:r>
                      <a:r>
                        <a:rPr lang="en-US" sz="1400" kern="100" dirty="0" err="1">
                          <a:effectLst/>
                        </a:rPr>
                        <a:t>mBq</a:t>
                      </a:r>
                      <a:r>
                        <a:rPr lang="en-US" sz="1400" kern="100" dirty="0">
                          <a:effectLst/>
                        </a:rPr>
                        <a:t>/m</a:t>
                      </a:r>
                      <a:r>
                        <a:rPr lang="en-US" sz="1400" kern="100" baseline="30000" dirty="0">
                          <a:effectLst/>
                        </a:rPr>
                        <a:t>3</a:t>
                      </a:r>
                      <a:r>
                        <a:rPr lang="en-US" sz="1400" kern="100" dirty="0">
                          <a:effectLst/>
                        </a:rPr>
                        <a:t>)</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983470156"/>
                  </a:ext>
                </a:extLst>
              </a:tr>
              <a:tr h="420545">
                <a:tc rowSpan="3">
                  <a:txBody>
                    <a:bodyPr/>
                    <a:lstStyle/>
                    <a:p>
                      <a:pPr algn="ctr">
                        <a:lnSpc>
                          <a:spcPct val="150000"/>
                        </a:lnSpc>
                      </a:pPr>
                      <a:r>
                        <a:rPr lang="zh-CN" altLang="en-US" sz="1400" kern="100" dirty="0">
                          <a:effectLst/>
                        </a:rPr>
                        <a:t>工业氮气</a:t>
                      </a:r>
                      <a:r>
                        <a:rPr lang="en-US" sz="1400" kern="100" dirty="0">
                          <a:effectLst/>
                        </a:rPr>
                        <a:t>(3N)</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rowSpan="2">
                  <a:txBody>
                    <a:bodyPr/>
                    <a:lstStyle/>
                    <a:p>
                      <a:pPr algn="ctr">
                        <a:lnSpc>
                          <a:spcPct val="150000"/>
                        </a:lnSpc>
                      </a:pPr>
                      <a:r>
                        <a:rPr lang="zh-CN" altLang="en-US" sz="1400" b="1" kern="100" dirty="0">
                          <a:effectLst/>
                        </a:rPr>
                        <a:t>氮气瓶</a:t>
                      </a:r>
                      <a:r>
                        <a:rPr lang="en-US" sz="1400" b="1" kern="100" dirty="0">
                          <a:effectLst/>
                        </a:rPr>
                        <a:t>1</a:t>
                      </a:r>
                      <a:endParaRPr lang="zh-CN" sz="11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dirty="0">
                          <a:effectLst/>
                        </a:rPr>
                        <a:t>2.65 ± 0.13</a:t>
                      </a:r>
                      <a:endParaRPr lang="zh-CN" sz="11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dirty="0">
                          <a:effectLst/>
                        </a:rPr>
                        <a:t>0.9 ± 0.2</a:t>
                      </a:r>
                      <a:endParaRPr lang="zh-CN" sz="11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rowSpan="3">
                  <a:txBody>
                    <a:bodyPr/>
                    <a:lstStyle/>
                    <a:p>
                      <a:pPr algn="ctr">
                        <a:lnSpc>
                          <a:spcPct val="150000"/>
                        </a:lnSpc>
                      </a:pPr>
                      <a:r>
                        <a:rPr lang="en-US" sz="1600" b="1" kern="100" dirty="0">
                          <a:solidFill>
                            <a:srgbClr val="FF0000"/>
                          </a:solidFill>
                          <a:effectLst/>
                        </a:rPr>
                        <a:t>1.0 ± 0.1</a:t>
                      </a:r>
                      <a:endParaRPr lang="zh-CN" sz="1200" b="1"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03369048"/>
                  </a:ext>
                </a:extLst>
              </a:tr>
              <a:tr h="420545">
                <a:tc vMerge="1">
                  <a:txBody>
                    <a:bodyPr/>
                    <a:lstStyle/>
                    <a:p>
                      <a:endParaRPr lang="zh-CN" altLang="en-US"/>
                    </a:p>
                  </a:txBody>
                  <a:tcPr/>
                </a:tc>
                <a:tc vMerge="1">
                  <a:txBody>
                    <a:bodyPr/>
                    <a:lstStyle/>
                    <a:p>
                      <a:endParaRPr lang="zh-CN" altLang="en-US"/>
                    </a:p>
                  </a:txBody>
                  <a:tcPr/>
                </a:tc>
                <a:tc>
                  <a:txBody>
                    <a:bodyPr/>
                    <a:lstStyle/>
                    <a:p>
                      <a:pPr algn="ctr">
                        <a:lnSpc>
                          <a:spcPct val="150000"/>
                        </a:lnSpc>
                      </a:pPr>
                      <a:r>
                        <a:rPr lang="en-US" sz="1400" b="1" kern="100" dirty="0">
                          <a:effectLst/>
                        </a:rPr>
                        <a:t>2.00 ± 0.10</a:t>
                      </a:r>
                      <a:endParaRPr lang="zh-CN" sz="11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a:effectLst/>
                        </a:rPr>
                        <a:t>1.1 ± 0.2</a:t>
                      </a:r>
                      <a:endParaRPr lang="zh-CN" sz="11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vMerge="1">
                  <a:txBody>
                    <a:bodyPr/>
                    <a:lstStyle/>
                    <a:p>
                      <a:endParaRPr lang="zh-CN" altLang="en-US"/>
                    </a:p>
                  </a:txBody>
                  <a:tcPr/>
                </a:tc>
                <a:extLst>
                  <a:ext uri="{0D108BD9-81ED-4DB2-BD59-A6C34878D82A}">
                    <a16:rowId xmlns:a16="http://schemas.microsoft.com/office/drawing/2014/main" val="2803457883"/>
                  </a:ext>
                </a:extLst>
              </a:tr>
              <a:tr h="674686">
                <a:tc vMerge="1">
                  <a:txBody>
                    <a:bodyPr/>
                    <a:lstStyle/>
                    <a:p>
                      <a:endParaRPr lang="zh-CN" altLang="en-US"/>
                    </a:p>
                  </a:txBody>
                  <a:tcPr/>
                </a:tc>
                <a:tc>
                  <a:txBody>
                    <a:bodyPr/>
                    <a:lstStyle/>
                    <a:p>
                      <a:pPr algn="ctr">
                        <a:lnSpc>
                          <a:spcPct val="150000"/>
                        </a:lnSpc>
                      </a:pPr>
                      <a:r>
                        <a:rPr lang="zh-CN" altLang="en-US" sz="1400" b="1" kern="100" dirty="0">
                          <a:effectLst/>
                        </a:rPr>
                        <a:t>氮气瓶</a:t>
                      </a:r>
                      <a:r>
                        <a:rPr lang="en-US" sz="1400" b="1" kern="100" dirty="0">
                          <a:effectLst/>
                        </a:rPr>
                        <a:t>2</a:t>
                      </a:r>
                      <a:endParaRPr lang="zh-CN" sz="11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dirty="0">
                          <a:effectLst/>
                        </a:rPr>
                        <a:t>2.47 ± 0.12</a:t>
                      </a:r>
                      <a:endParaRPr lang="zh-CN" sz="11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dirty="0">
                          <a:effectLst/>
                        </a:rPr>
                        <a:t>0.9 ± 0.2</a:t>
                      </a:r>
                      <a:endParaRPr lang="zh-CN" sz="11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vMerge="1">
                  <a:txBody>
                    <a:bodyPr/>
                    <a:lstStyle/>
                    <a:p>
                      <a:endParaRPr lang="zh-CN" altLang="en-US"/>
                    </a:p>
                  </a:txBody>
                  <a:tcPr/>
                </a:tc>
                <a:extLst>
                  <a:ext uri="{0D108BD9-81ED-4DB2-BD59-A6C34878D82A}">
                    <a16:rowId xmlns:a16="http://schemas.microsoft.com/office/drawing/2014/main" val="1106818304"/>
                  </a:ext>
                </a:extLst>
              </a:tr>
              <a:tr h="420545">
                <a:tc rowSpan="4">
                  <a:txBody>
                    <a:bodyPr/>
                    <a:lstStyle/>
                    <a:p>
                      <a:pPr algn="ctr">
                        <a:lnSpc>
                          <a:spcPct val="150000"/>
                        </a:lnSpc>
                      </a:pPr>
                      <a:r>
                        <a:rPr lang="zh-CN" altLang="en-US" sz="1400" kern="100" dirty="0">
                          <a:effectLst/>
                        </a:rPr>
                        <a:t>高纯氮气</a:t>
                      </a:r>
                      <a:r>
                        <a:rPr lang="en-US" sz="1400" kern="100" dirty="0">
                          <a:effectLst/>
                        </a:rPr>
                        <a:t>(4N)</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rowSpan="2">
                  <a:txBody>
                    <a:bodyPr/>
                    <a:lstStyle/>
                    <a:p>
                      <a:pPr algn="ctr">
                        <a:lnSpc>
                          <a:spcPct val="150000"/>
                        </a:lnSpc>
                      </a:pPr>
                      <a:r>
                        <a:rPr lang="zh-CN" altLang="en-US" sz="1400" b="1" kern="100" dirty="0">
                          <a:effectLst/>
                        </a:rPr>
                        <a:t>氮气瓶</a:t>
                      </a:r>
                      <a:r>
                        <a:rPr lang="en-US" sz="1400" b="1" kern="100" dirty="0">
                          <a:effectLst/>
                        </a:rPr>
                        <a:t>3</a:t>
                      </a:r>
                      <a:endParaRPr lang="zh-CN" sz="11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a:effectLst/>
                        </a:rPr>
                        <a:t>2.55 ± 0.13</a:t>
                      </a:r>
                      <a:endParaRPr lang="zh-CN" sz="11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dirty="0">
                          <a:effectLst/>
                        </a:rPr>
                        <a:t>1.9 ± 0.2</a:t>
                      </a:r>
                      <a:endParaRPr lang="zh-CN" sz="11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rowSpan="4">
                  <a:txBody>
                    <a:bodyPr/>
                    <a:lstStyle/>
                    <a:p>
                      <a:pPr algn="ctr">
                        <a:lnSpc>
                          <a:spcPct val="150000"/>
                        </a:lnSpc>
                      </a:pPr>
                      <a:r>
                        <a:rPr lang="en-US" sz="1600" b="1" kern="100" dirty="0">
                          <a:solidFill>
                            <a:srgbClr val="FF0000"/>
                          </a:solidFill>
                          <a:effectLst/>
                        </a:rPr>
                        <a:t>1.2 ± 0.1</a:t>
                      </a:r>
                      <a:endParaRPr lang="zh-CN" sz="1200" b="1"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659179394"/>
                  </a:ext>
                </a:extLst>
              </a:tr>
              <a:tr h="420545">
                <a:tc vMerge="1">
                  <a:txBody>
                    <a:bodyPr/>
                    <a:lstStyle/>
                    <a:p>
                      <a:endParaRPr lang="zh-CN" altLang="en-US"/>
                    </a:p>
                  </a:txBody>
                  <a:tcPr/>
                </a:tc>
                <a:tc vMerge="1">
                  <a:txBody>
                    <a:bodyPr/>
                    <a:lstStyle/>
                    <a:p>
                      <a:endParaRPr lang="zh-CN" altLang="en-US"/>
                    </a:p>
                  </a:txBody>
                  <a:tcPr/>
                </a:tc>
                <a:tc>
                  <a:txBody>
                    <a:bodyPr/>
                    <a:lstStyle/>
                    <a:p>
                      <a:pPr algn="ctr">
                        <a:lnSpc>
                          <a:spcPct val="150000"/>
                        </a:lnSpc>
                      </a:pPr>
                      <a:r>
                        <a:rPr lang="en-US" sz="1400" b="1" kern="100">
                          <a:effectLst/>
                        </a:rPr>
                        <a:t>2.30 ± 0.12</a:t>
                      </a:r>
                      <a:endParaRPr lang="zh-CN" sz="11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dirty="0">
                          <a:effectLst/>
                        </a:rPr>
                        <a:t>1.5 ± 0.2</a:t>
                      </a:r>
                      <a:endParaRPr lang="zh-CN" sz="11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vMerge="1">
                  <a:txBody>
                    <a:bodyPr/>
                    <a:lstStyle/>
                    <a:p>
                      <a:endParaRPr lang="zh-CN" altLang="en-US"/>
                    </a:p>
                  </a:txBody>
                  <a:tcPr/>
                </a:tc>
                <a:extLst>
                  <a:ext uri="{0D108BD9-81ED-4DB2-BD59-A6C34878D82A}">
                    <a16:rowId xmlns:a16="http://schemas.microsoft.com/office/drawing/2014/main" val="3130428504"/>
                  </a:ext>
                </a:extLst>
              </a:tr>
              <a:tr h="420545">
                <a:tc vMerge="1">
                  <a:txBody>
                    <a:bodyPr/>
                    <a:lstStyle/>
                    <a:p>
                      <a:endParaRPr lang="zh-CN" altLang="en-US"/>
                    </a:p>
                  </a:txBody>
                  <a:tcPr/>
                </a:tc>
                <a:tc rowSpan="2">
                  <a:txBody>
                    <a:bodyPr/>
                    <a:lstStyle/>
                    <a:p>
                      <a:pPr algn="ctr">
                        <a:lnSpc>
                          <a:spcPct val="150000"/>
                        </a:lnSpc>
                      </a:pPr>
                      <a:r>
                        <a:rPr lang="zh-CN" altLang="en-US" sz="1400" b="1" kern="100" dirty="0">
                          <a:effectLst/>
                        </a:rPr>
                        <a:t>氮气瓶</a:t>
                      </a:r>
                      <a:r>
                        <a:rPr lang="en-US" sz="1400" b="1" kern="100" dirty="0">
                          <a:effectLst/>
                        </a:rPr>
                        <a:t>4</a:t>
                      </a:r>
                      <a:endParaRPr lang="zh-CN" sz="11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a:effectLst/>
                        </a:rPr>
                        <a:t>2.63 ± 0.13</a:t>
                      </a:r>
                      <a:endParaRPr lang="zh-CN" sz="11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dirty="0">
                          <a:effectLst/>
                        </a:rPr>
                        <a:t>0.7 ± 0.1</a:t>
                      </a:r>
                      <a:endParaRPr lang="zh-CN" sz="11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vMerge="1">
                  <a:txBody>
                    <a:bodyPr/>
                    <a:lstStyle/>
                    <a:p>
                      <a:endParaRPr lang="zh-CN" altLang="en-US"/>
                    </a:p>
                  </a:txBody>
                  <a:tcPr/>
                </a:tc>
                <a:extLst>
                  <a:ext uri="{0D108BD9-81ED-4DB2-BD59-A6C34878D82A}">
                    <a16:rowId xmlns:a16="http://schemas.microsoft.com/office/drawing/2014/main" val="928508727"/>
                  </a:ext>
                </a:extLst>
              </a:tr>
              <a:tr h="420545">
                <a:tc vMerge="1">
                  <a:txBody>
                    <a:bodyPr/>
                    <a:lstStyle/>
                    <a:p>
                      <a:endParaRPr lang="zh-CN" altLang="en-US"/>
                    </a:p>
                  </a:txBody>
                  <a:tcPr/>
                </a:tc>
                <a:tc vMerge="1">
                  <a:txBody>
                    <a:bodyPr/>
                    <a:lstStyle/>
                    <a:p>
                      <a:endParaRPr lang="zh-CN" altLang="en-US"/>
                    </a:p>
                  </a:txBody>
                  <a:tcPr/>
                </a:tc>
                <a:tc>
                  <a:txBody>
                    <a:bodyPr/>
                    <a:lstStyle/>
                    <a:p>
                      <a:pPr algn="ctr">
                        <a:lnSpc>
                          <a:spcPct val="150000"/>
                        </a:lnSpc>
                      </a:pPr>
                      <a:r>
                        <a:rPr lang="en-US" sz="1400" b="1" kern="100">
                          <a:effectLst/>
                        </a:rPr>
                        <a:t>2.74 ± 0.14</a:t>
                      </a:r>
                      <a:endParaRPr lang="zh-CN" sz="11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dirty="0">
                          <a:effectLst/>
                        </a:rPr>
                        <a:t>0.6 ± 0.1</a:t>
                      </a:r>
                      <a:endParaRPr lang="zh-CN" sz="11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vMerge="1">
                  <a:txBody>
                    <a:bodyPr/>
                    <a:lstStyle/>
                    <a:p>
                      <a:endParaRPr lang="zh-CN" altLang="en-US"/>
                    </a:p>
                  </a:txBody>
                  <a:tcPr/>
                </a:tc>
                <a:extLst>
                  <a:ext uri="{0D108BD9-81ED-4DB2-BD59-A6C34878D82A}">
                    <a16:rowId xmlns:a16="http://schemas.microsoft.com/office/drawing/2014/main" val="1691689328"/>
                  </a:ext>
                </a:extLst>
              </a:tr>
            </a:tbl>
          </a:graphicData>
        </a:graphic>
      </p:graphicFrame>
      <p:pic>
        <p:nvPicPr>
          <p:cNvPr id="8" name="图片 7">
            <a:extLst>
              <a:ext uri="{FF2B5EF4-FFF2-40B4-BE49-F238E27FC236}">
                <a16:creationId xmlns:a16="http://schemas.microsoft.com/office/drawing/2014/main" id="{D3A6A5F4-3558-4447-AF89-662BE34329DD}"/>
              </a:ext>
            </a:extLst>
          </p:cNvPr>
          <p:cNvPicPr>
            <a:picLocks noChangeAspect="1"/>
          </p:cNvPicPr>
          <p:nvPr/>
        </p:nvPicPr>
        <p:blipFill rotWithShape="1">
          <a:blip r:embed="rId3"/>
          <a:srcRect t="23732"/>
          <a:stretch/>
        </p:blipFill>
        <p:spPr>
          <a:xfrm>
            <a:off x="8330896" y="1295400"/>
            <a:ext cx="3585487" cy="3646132"/>
          </a:xfrm>
          <a:prstGeom prst="rect">
            <a:avLst/>
          </a:prstGeom>
        </p:spPr>
      </p:pic>
      <p:sp>
        <p:nvSpPr>
          <p:cNvPr id="33" name="内容占位符 2">
            <a:extLst>
              <a:ext uri="{FF2B5EF4-FFF2-40B4-BE49-F238E27FC236}">
                <a16:creationId xmlns:a16="http://schemas.microsoft.com/office/drawing/2014/main" id="{5386462D-9C85-4EBD-B497-4AC59CFCF197}"/>
              </a:ext>
            </a:extLst>
          </p:cNvPr>
          <p:cNvSpPr txBox="1">
            <a:spLocks/>
          </p:cNvSpPr>
          <p:nvPr/>
        </p:nvSpPr>
        <p:spPr>
          <a:xfrm>
            <a:off x="8312499" y="5212830"/>
            <a:ext cx="3630483" cy="12430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dirty="0">
                <a:solidFill>
                  <a:srgbClr val="20517C"/>
                </a:solidFill>
                <a:latin typeface="+mj-ea"/>
                <a:ea typeface="+mj-ea"/>
              </a:rPr>
              <a:t>对工业氮气和高纯氮气的测量结果表明，两种氮气样品的氡浓度均在</a:t>
            </a:r>
            <a:r>
              <a:rPr lang="en-US" altLang="zh-CN" sz="2000" dirty="0">
                <a:solidFill>
                  <a:srgbClr val="20517C"/>
                </a:solidFill>
                <a:latin typeface="+mj-ea"/>
                <a:ea typeface="+mj-ea"/>
              </a:rPr>
              <a:t>1 </a:t>
            </a:r>
            <a:r>
              <a:rPr lang="en-US" altLang="zh-CN" sz="2000" dirty="0" err="1">
                <a:solidFill>
                  <a:srgbClr val="20517C"/>
                </a:solidFill>
                <a:latin typeface="+mj-ea"/>
                <a:ea typeface="+mj-ea"/>
              </a:rPr>
              <a:t>mBq</a:t>
            </a:r>
            <a:r>
              <a:rPr lang="en-US" altLang="zh-CN" sz="2000" dirty="0">
                <a:solidFill>
                  <a:srgbClr val="20517C"/>
                </a:solidFill>
                <a:latin typeface="+mj-ea"/>
                <a:ea typeface="+mj-ea"/>
              </a:rPr>
              <a:t>/m</a:t>
            </a:r>
            <a:r>
              <a:rPr lang="en-US" altLang="zh-CN" sz="2000" baseline="30000" dirty="0">
                <a:solidFill>
                  <a:srgbClr val="20517C"/>
                </a:solidFill>
                <a:latin typeface="+mj-ea"/>
                <a:ea typeface="+mj-ea"/>
              </a:rPr>
              <a:t>3</a:t>
            </a:r>
            <a:r>
              <a:rPr lang="zh-CN" altLang="en-US" sz="2000" dirty="0">
                <a:solidFill>
                  <a:srgbClr val="20517C"/>
                </a:solidFill>
                <a:latin typeface="+mj-ea"/>
                <a:ea typeface="+mj-ea"/>
              </a:rPr>
              <a:t>附近，没有显著差异</a:t>
            </a:r>
            <a:endParaRPr lang="en-US" altLang="zh-CN" sz="2000" dirty="0">
              <a:solidFill>
                <a:srgbClr val="20517C"/>
              </a:solidFill>
              <a:latin typeface="+mj-ea"/>
              <a:ea typeface="+mj-ea"/>
            </a:endParaRPr>
          </a:p>
        </p:txBody>
      </p:sp>
    </p:spTree>
    <p:extLst>
      <p:ext uri="{BB962C8B-B14F-4D97-AF65-F5344CB8AC3E}">
        <p14:creationId xmlns:p14="http://schemas.microsoft.com/office/powerpoint/2010/main" val="4289098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03</a:t>
            </a:r>
            <a:endParaRPr lang="zh-CN" altLang="en-US" dirty="0"/>
          </a:p>
        </p:txBody>
      </p:sp>
      <p:sp>
        <p:nvSpPr>
          <p:cNvPr id="3" name="文本占位符 2"/>
          <p:cNvSpPr>
            <a:spLocks noGrp="1"/>
          </p:cNvSpPr>
          <p:nvPr>
            <p:ph type="body" sz="quarter" idx="12"/>
          </p:nvPr>
        </p:nvSpPr>
        <p:spPr>
          <a:xfrm>
            <a:off x="1437592" y="348250"/>
            <a:ext cx="5308524" cy="496824"/>
          </a:xfrm>
        </p:spPr>
        <p:txBody>
          <a:bodyPr/>
          <a:lstStyle/>
          <a:p>
            <a:r>
              <a:rPr lang="zh-CN" altLang="en-US" dirty="0"/>
              <a:t>低本底实验室中的应用</a:t>
            </a:r>
          </a:p>
        </p:txBody>
      </p:sp>
      <p:sp>
        <p:nvSpPr>
          <p:cNvPr id="6" name="灯片编号占位符 5"/>
          <p:cNvSpPr>
            <a:spLocks noGrp="1"/>
          </p:cNvSpPr>
          <p:nvPr>
            <p:ph type="sldNum" sz="quarter" idx="13"/>
          </p:nvPr>
        </p:nvSpPr>
        <p:spPr/>
        <p:txBody>
          <a:bodyPr/>
          <a:lstStyle/>
          <a:p>
            <a:fld id="{B38E2B37-E96B-4849-B006-9B228B0EB70F}" type="slidenum">
              <a:rPr lang="zh-CN" altLang="en-US" smtClean="0"/>
              <a:pPr/>
              <a:t>16</a:t>
            </a:fld>
            <a:endParaRPr lang="zh-CN" altLang="en-US" dirty="0"/>
          </a:p>
        </p:txBody>
      </p:sp>
      <p:sp>
        <p:nvSpPr>
          <p:cNvPr id="32" name="文本占位符 2">
            <a:extLst>
              <a:ext uri="{FF2B5EF4-FFF2-40B4-BE49-F238E27FC236}">
                <a16:creationId xmlns:a16="http://schemas.microsoft.com/office/drawing/2014/main" id="{62D4CBB3-4C68-41DC-BE55-DFA9ECE21FF0}"/>
              </a:ext>
            </a:extLst>
          </p:cNvPr>
          <p:cNvSpPr txBox="1">
            <a:spLocks/>
          </p:cNvSpPr>
          <p:nvPr/>
        </p:nvSpPr>
        <p:spPr>
          <a:xfrm>
            <a:off x="459944" y="1162627"/>
            <a:ext cx="6572160" cy="4968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dirty="0">
                <a:solidFill>
                  <a:srgbClr val="20517C"/>
                </a:solidFill>
              </a:rPr>
              <a:t>3.2  </a:t>
            </a:r>
            <a:r>
              <a:rPr lang="zh-CN" altLang="en-US" sz="2800" dirty="0">
                <a:solidFill>
                  <a:srgbClr val="20517C"/>
                </a:solidFill>
              </a:rPr>
              <a:t>液氮蒸发气中氡浓度测量结果</a:t>
            </a:r>
          </a:p>
          <a:p>
            <a:endParaRPr lang="zh-CN" altLang="en-US" dirty="0"/>
          </a:p>
        </p:txBody>
      </p:sp>
      <p:graphicFrame>
        <p:nvGraphicFramePr>
          <p:cNvPr id="4" name="表格 3">
            <a:extLst>
              <a:ext uri="{FF2B5EF4-FFF2-40B4-BE49-F238E27FC236}">
                <a16:creationId xmlns:a16="http://schemas.microsoft.com/office/drawing/2014/main" id="{E13FE27C-56F5-438E-A025-19619170DB98}"/>
              </a:ext>
            </a:extLst>
          </p:cNvPr>
          <p:cNvGraphicFramePr>
            <a:graphicFrameLocks noGrp="1"/>
          </p:cNvGraphicFramePr>
          <p:nvPr>
            <p:extLst>
              <p:ext uri="{D42A27DB-BD31-4B8C-83A1-F6EECF244321}">
                <p14:modId xmlns:p14="http://schemas.microsoft.com/office/powerpoint/2010/main" val="2507053119"/>
              </p:ext>
            </p:extLst>
          </p:nvPr>
        </p:nvGraphicFramePr>
        <p:xfrm>
          <a:off x="515379" y="4013377"/>
          <a:ext cx="11161241" cy="2796643"/>
        </p:xfrm>
        <a:graphic>
          <a:graphicData uri="http://schemas.openxmlformats.org/drawingml/2006/table">
            <a:tbl>
              <a:tblPr firstRow="1" firstCol="1" bandRow="1">
                <a:tableStyleId>{5C22544A-7EE6-4342-B048-85BDC9FD1C3A}</a:tableStyleId>
              </a:tblPr>
              <a:tblGrid>
                <a:gridCol w="2391471">
                  <a:extLst>
                    <a:ext uri="{9D8B030D-6E8A-4147-A177-3AD203B41FA5}">
                      <a16:colId xmlns:a16="http://schemas.microsoft.com/office/drawing/2014/main" val="929143005"/>
                    </a:ext>
                  </a:extLst>
                </a:gridCol>
                <a:gridCol w="2720846">
                  <a:extLst>
                    <a:ext uri="{9D8B030D-6E8A-4147-A177-3AD203B41FA5}">
                      <a16:colId xmlns:a16="http://schemas.microsoft.com/office/drawing/2014/main" val="3904596547"/>
                    </a:ext>
                  </a:extLst>
                </a:gridCol>
                <a:gridCol w="3434228">
                  <a:extLst>
                    <a:ext uri="{9D8B030D-6E8A-4147-A177-3AD203B41FA5}">
                      <a16:colId xmlns:a16="http://schemas.microsoft.com/office/drawing/2014/main" val="3480656268"/>
                    </a:ext>
                  </a:extLst>
                </a:gridCol>
                <a:gridCol w="2614696">
                  <a:extLst>
                    <a:ext uri="{9D8B030D-6E8A-4147-A177-3AD203B41FA5}">
                      <a16:colId xmlns:a16="http://schemas.microsoft.com/office/drawing/2014/main" val="2154006813"/>
                    </a:ext>
                  </a:extLst>
                </a:gridCol>
              </a:tblGrid>
              <a:tr h="723713">
                <a:tc>
                  <a:txBody>
                    <a:bodyPr/>
                    <a:lstStyle/>
                    <a:p>
                      <a:pPr algn="ctr">
                        <a:lnSpc>
                          <a:spcPct val="150000"/>
                        </a:lnSpc>
                      </a:pPr>
                      <a:r>
                        <a:rPr lang="zh-CN" altLang="en-US" sz="1400" kern="100" dirty="0">
                          <a:effectLst/>
                          <a:latin typeface="等线" panose="02010600030101010101" pitchFamily="2" charset="-122"/>
                          <a:ea typeface="等线" panose="02010600030101010101" pitchFamily="2" charset="-122"/>
                          <a:cs typeface="Times New Roman" panose="02020603050405020304" pitchFamily="18" charset="0"/>
                        </a:rPr>
                        <a:t>液氮</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zh-CN" altLang="en-US" sz="1400" kern="100" dirty="0">
                          <a:effectLst/>
                        </a:rPr>
                        <a:t>采样体积</a:t>
                      </a:r>
                      <a:r>
                        <a:rPr lang="en-US" altLang="zh-CN" sz="1400" kern="100" dirty="0">
                          <a:effectLst/>
                        </a:rPr>
                        <a:t> </a:t>
                      </a:r>
                      <a:r>
                        <a:rPr lang="en-US" sz="1400" kern="100" dirty="0">
                          <a:effectLst/>
                        </a:rPr>
                        <a:t>(m</a:t>
                      </a:r>
                      <a:r>
                        <a:rPr lang="en-US" sz="1400" kern="100" baseline="30000" dirty="0">
                          <a:effectLst/>
                        </a:rPr>
                        <a:t>3</a:t>
                      </a:r>
                      <a:r>
                        <a:rPr lang="en-US" sz="1400" kern="100" dirty="0">
                          <a:effectLst/>
                        </a:rPr>
                        <a:t>)</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zh-CN" altLang="en-US" sz="1400" kern="100" dirty="0">
                          <a:effectLst/>
                        </a:rPr>
                        <a:t>氡浓度</a:t>
                      </a:r>
                      <a:r>
                        <a:rPr lang="en-US" altLang="zh-CN" sz="1400" kern="100" dirty="0">
                          <a:effectLst/>
                        </a:rPr>
                        <a:t> </a:t>
                      </a:r>
                      <a:r>
                        <a:rPr lang="en-US" sz="1400" kern="100" dirty="0">
                          <a:effectLst/>
                        </a:rPr>
                        <a:t>(</a:t>
                      </a:r>
                      <a:r>
                        <a:rPr lang="en-US" sz="1400" kern="100" dirty="0" err="1">
                          <a:effectLst/>
                        </a:rPr>
                        <a:t>mBq</a:t>
                      </a:r>
                      <a:r>
                        <a:rPr lang="en-US" sz="1400" kern="100" dirty="0">
                          <a:effectLst/>
                        </a:rPr>
                        <a:t>/m</a:t>
                      </a:r>
                      <a:r>
                        <a:rPr lang="en-US" sz="1400" kern="100" baseline="30000" dirty="0">
                          <a:effectLst/>
                        </a:rPr>
                        <a:t>3</a:t>
                      </a:r>
                      <a:r>
                        <a:rPr lang="en-US" sz="1400" kern="100" dirty="0">
                          <a:effectLst/>
                        </a:rPr>
                        <a:t>)</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zh-CN" altLang="en-US" sz="1400" kern="100" dirty="0">
                          <a:effectLst/>
                        </a:rPr>
                        <a:t>平均氡浓度</a:t>
                      </a:r>
                      <a:r>
                        <a:rPr lang="en-US" altLang="zh-CN" sz="1400" kern="100" dirty="0">
                          <a:effectLst/>
                        </a:rPr>
                        <a:t> </a:t>
                      </a:r>
                      <a:r>
                        <a:rPr lang="en-US" sz="1400" kern="100" dirty="0">
                          <a:effectLst/>
                        </a:rPr>
                        <a:t>(</a:t>
                      </a:r>
                      <a:r>
                        <a:rPr lang="en-US" sz="1400" kern="100" dirty="0" err="1">
                          <a:effectLst/>
                        </a:rPr>
                        <a:t>mBq</a:t>
                      </a:r>
                      <a:r>
                        <a:rPr lang="en-US" sz="1400" kern="100" dirty="0">
                          <a:effectLst/>
                        </a:rPr>
                        <a:t>/m</a:t>
                      </a:r>
                      <a:r>
                        <a:rPr lang="en-US" sz="1400" kern="100" baseline="30000" dirty="0">
                          <a:effectLst/>
                        </a:rPr>
                        <a:t>3</a:t>
                      </a:r>
                      <a:r>
                        <a:rPr lang="en-US" sz="1400" kern="100" dirty="0">
                          <a:effectLst/>
                        </a:rPr>
                        <a:t>)</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780405355"/>
                  </a:ext>
                </a:extLst>
              </a:tr>
              <a:tr h="414586">
                <a:tc rowSpan="3">
                  <a:txBody>
                    <a:bodyPr/>
                    <a:lstStyle/>
                    <a:p>
                      <a:pPr algn="ctr">
                        <a:lnSpc>
                          <a:spcPct val="150000"/>
                        </a:lnSpc>
                      </a:pPr>
                      <a:r>
                        <a:rPr lang="zh-CN" altLang="en-US" sz="1400" kern="100" dirty="0">
                          <a:effectLst/>
                        </a:rPr>
                        <a:t>新灌装的</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dirty="0">
                          <a:effectLst/>
                        </a:rPr>
                        <a:t>17.99 ± 0.90</a:t>
                      </a:r>
                      <a:endParaRPr lang="zh-CN" sz="14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dirty="0">
                          <a:effectLst/>
                        </a:rPr>
                        <a:t>0.22 ± 0.03</a:t>
                      </a:r>
                      <a:endParaRPr lang="zh-CN" sz="14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rowSpan="3">
                  <a:txBody>
                    <a:bodyPr/>
                    <a:lstStyle/>
                    <a:p>
                      <a:pPr algn="ctr">
                        <a:lnSpc>
                          <a:spcPct val="150000"/>
                        </a:lnSpc>
                      </a:pPr>
                      <a:r>
                        <a:rPr lang="en-US" sz="1600" b="1" kern="100" dirty="0">
                          <a:solidFill>
                            <a:srgbClr val="FF0000"/>
                          </a:solidFill>
                          <a:effectLst/>
                        </a:rPr>
                        <a:t>0.37 ± 0.03</a:t>
                      </a:r>
                      <a:endParaRPr lang="zh-CN" sz="1600" b="1"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36882407"/>
                  </a:ext>
                </a:extLst>
              </a:tr>
              <a:tr h="414586">
                <a:tc vMerge="1">
                  <a:txBody>
                    <a:bodyPr/>
                    <a:lstStyle/>
                    <a:p>
                      <a:endParaRPr lang="zh-CN" altLang="en-US"/>
                    </a:p>
                  </a:txBody>
                  <a:tcPr/>
                </a:tc>
                <a:tc>
                  <a:txBody>
                    <a:bodyPr/>
                    <a:lstStyle/>
                    <a:p>
                      <a:pPr algn="ctr">
                        <a:lnSpc>
                          <a:spcPct val="150000"/>
                        </a:lnSpc>
                      </a:pPr>
                      <a:r>
                        <a:rPr lang="en-US" sz="1400" b="1" kern="100" dirty="0">
                          <a:effectLst/>
                        </a:rPr>
                        <a:t>8.73 ± 0.44</a:t>
                      </a:r>
                      <a:endParaRPr lang="zh-CN" sz="14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dirty="0">
                          <a:effectLst/>
                        </a:rPr>
                        <a:t>0.62 ± 0.07</a:t>
                      </a:r>
                      <a:endParaRPr lang="zh-CN" sz="14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vMerge="1">
                  <a:txBody>
                    <a:bodyPr/>
                    <a:lstStyle/>
                    <a:p>
                      <a:endParaRPr lang="zh-CN" altLang="en-US"/>
                    </a:p>
                  </a:txBody>
                  <a:tcPr/>
                </a:tc>
                <a:extLst>
                  <a:ext uri="{0D108BD9-81ED-4DB2-BD59-A6C34878D82A}">
                    <a16:rowId xmlns:a16="http://schemas.microsoft.com/office/drawing/2014/main" val="3902233403"/>
                  </a:ext>
                </a:extLst>
              </a:tr>
              <a:tr h="414586">
                <a:tc vMerge="1">
                  <a:txBody>
                    <a:bodyPr/>
                    <a:lstStyle/>
                    <a:p>
                      <a:endParaRPr lang="zh-CN" altLang="en-US"/>
                    </a:p>
                  </a:txBody>
                  <a:tcPr/>
                </a:tc>
                <a:tc>
                  <a:txBody>
                    <a:bodyPr/>
                    <a:lstStyle/>
                    <a:p>
                      <a:pPr algn="ctr">
                        <a:lnSpc>
                          <a:spcPct val="150000"/>
                        </a:lnSpc>
                      </a:pPr>
                      <a:r>
                        <a:rPr lang="en-US" sz="1400" b="1" kern="100">
                          <a:effectLst/>
                        </a:rPr>
                        <a:t>6.09 ± 0.30</a:t>
                      </a:r>
                      <a:endParaRPr lang="zh-CN" sz="14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dirty="0">
                          <a:effectLst/>
                        </a:rPr>
                        <a:t>0.28 ± 0.07</a:t>
                      </a:r>
                      <a:endParaRPr lang="zh-CN" sz="14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vMerge="1">
                  <a:txBody>
                    <a:bodyPr/>
                    <a:lstStyle/>
                    <a:p>
                      <a:endParaRPr lang="zh-CN" altLang="en-US"/>
                    </a:p>
                  </a:txBody>
                  <a:tcPr/>
                </a:tc>
                <a:extLst>
                  <a:ext uri="{0D108BD9-81ED-4DB2-BD59-A6C34878D82A}">
                    <a16:rowId xmlns:a16="http://schemas.microsoft.com/office/drawing/2014/main" val="409914611"/>
                  </a:ext>
                </a:extLst>
              </a:tr>
              <a:tr h="414586">
                <a:tc rowSpan="2">
                  <a:txBody>
                    <a:bodyPr/>
                    <a:lstStyle/>
                    <a:p>
                      <a:pPr algn="ctr">
                        <a:lnSpc>
                          <a:spcPct val="150000"/>
                        </a:lnSpc>
                      </a:pPr>
                      <a:r>
                        <a:rPr lang="zh-CN" altLang="en-US" sz="1400" kern="100" dirty="0">
                          <a:effectLst/>
                        </a:rPr>
                        <a:t>静置（超过</a:t>
                      </a:r>
                      <a:r>
                        <a:rPr lang="en-US" altLang="zh-CN" sz="1400" kern="100" dirty="0">
                          <a:effectLst/>
                        </a:rPr>
                        <a:t>1</a:t>
                      </a:r>
                      <a:r>
                        <a:rPr lang="zh-CN" altLang="en-US" sz="1400" kern="100" dirty="0">
                          <a:effectLst/>
                        </a:rPr>
                        <a:t>个月时间）</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a:effectLst/>
                        </a:rPr>
                        <a:t>7.03 ± 0.35</a:t>
                      </a:r>
                      <a:endParaRPr lang="zh-CN" sz="14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dirty="0">
                          <a:solidFill>
                            <a:srgbClr val="FF0000"/>
                          </a:solidFill>
                          <a:effectLst/>
                        </a:rPr>
                        <a:t>0.04 ± 0.02</a:t>
                      </a:r>
                      <a:endParaRPr lang="zh-CN" sz="1400" b="1"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rowSpan="2">
                  <a:txBody>
                    <a:bodyPr/>
                    <a:lstStyle/>
                    <a:p>
                      <a:pPr algn="ctr">
                        <a:lnSpc>
                          <a:spcPct val="150000"/>
                        </a:lnSpc>
                      </a:pPr>
                      <a:r>
                        <a:rPr lang="en-US" sz="1600" b="1" kern="100" dirty="0">
                          <a:solidFill>
                            <a:srgbClr val="FF0000"/>
                          </a:solidFill>
                          <a:effectLst/>
                        </a:rPr>
                        <a:t>0.06 ± 0.02</a:t>
                      </a:r>
                      <a:endParaRPr lang="zh-CN" sz="1600" b="1"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993958875"/>
                  </a:ext>
                </a:extLst>
              </a:tr>
              <a:tr h="414586">
                <a:tc vMerge="1">
                  <a:txBody>
                    <a:bodyPr/>
                    <a:lstStyle/>
                    <a:p>
                      <a:endParaRPr lang="zh-CN" altLang="en-US"/>
                    </a:p>
                  </a:txBody>
                  <a:tcPr/>
                </a:tc>
                <a:tc>
                  <a:txBody>
                    <a:bodyPr/>
                    <a:lstStyle/>
                    <a:p>
                      <a:pPr algn="ctr">
                        <a:lnSpc>
                          <a:spcPct val="150000"/>
                        </a:lnSpc>
                      </a:pPr>
                      <a:r>
                        <a:rPr lang="en-US" sz="1400" b="1" kern="100">
                          <a:effectLst/>
                        </a:rPr>
                        <a:t>5.72 ± 0.29</a:t>
                      </a:r>
                      <a:endParaRPr lang="zh-CN" sz="14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sz="1400" b="1" kern="100" dirty="0">
                          <a:effectLst/>
                        </a:rPr>
                        <a:t>0.07 ± 0.03</a:t>
                      </a:r>
                      <a:endParaRPr lang="zh-CN" sz="14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vMerge="1">
                  <a:txBody>
                    <a:bodyPr/>
                    <a:lstStyle/>
                    <a:p>
                      <a:endParaRPr lang="zh-CN" altLang="en-US"/>
                    </a:p>
                  </a:txBody>
                  <a:tcPr/>
                </a:tc>
                <a:extLst>
                  <a:ext uri="{0D108BD9-81ED-4DB2-BD59-A6C34878D82A}">
                    <a16:rowId xmlns:a16="http://schemas.microsoft.com/office/drawing/2014/main" val="939656672"/>
                  </a:ext>
                </a:extLst>
              </a:tr>
            </a:tbl>
          </a:graphicData>
        </a:graphic>
      </p:graphicFrame>
      <p:pic>
        <p:nvPicPr>
          <p:cNvPr id="10" name="图片 9">
            <a:extLst>
              <a:ext uri="{FF2B5EF4-FFF2-40B4-BE49-F238E27FC236}">
                <a16:creationId xmlns:a16="http://schemas.microsoft.com/office/drawing/2014/main" id="{6A0D2E88-5C1B-4B7B-B36B-2FEA4FE1B041}"/>
              </a:ext>
            </a:extLst>
          </p:cNvPr>
          <p:cNvPicPr/>
          <p:nvPr/>
        </p:nvPicPr>
        <p:blipFill>
          <a:blip r:embed="rId3"/>
          <a:stretch>
            <a:fillRect/>
          </a:stretch>
        </p:blipFill>
        <p:spPr>
          <a:xfrm>
            <a:off x="7032104" y="154211"/>
            <a:ext cx="5159896" cy="3859166"/>
          </a:xfrm>
          <a:prstGeom prst="rect">
            <a:avLst/>
          </a:prstGeom>
        </p:spPr>
      </p:pic>
      <p:sp>
        <p:nvSpPr>
          <p:cNvPr id="11" name="内容占位符 2">
            <a:extLst>
              <a:ext uri="{FF2B5EF4-FFF2-40B4-BE49-F238E27FC236}">
                <a16:creationId xmlns:a16="http://schemas.microsoft.com/office/drawing/2014/main" id="{BF03AC1B-F759-4A9A-BB70-A053B6831C58}"/>
              </a:ext>
            </a:extLst>
          </p:cNvPr>
          <p:cNvSpPr txBox="1">
            <a:spLocks/>
          </p:cNvSpPr>
          <p:nvPr/>
        </p:nvSpPr>
        <p:spPr>
          <a:xfrm>
            <a:off x="480438" y="1795637"/>
            <a:ext cx="5904657" cy="20801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dirty="0">
                <a:solidFill>
                  <a:srgbClr val="20517C"/>
                </a:solidFill>
                <a:latin typeface="+mj-ea"/>
                <a:ea typeface="+mj-ea"/>
              </a:rPr>
              <a:t>对于两种条件下的液氮蒸发气样品氡浓度进行测量，结果表明：</a:t>
            </a:r>
            <a:endParaRPr lang="en-US" altLang="zh-CN" sz="2000" dirty="0">
              <a:solidFill>
                <a:srgbClr val="20517C"/>
              </a:solidFill>
              <a:latin typeface="+mj-ea"/>
              <a:ea typeface="+mj-ea"/>
            </a:endParaRPr>
          </a:p>
          <a:p>
            <a:r>
              <a:rPr lang="zh-CN" altLang="en-US" sz="2000" dirty="0">
                <a:solidFill>
                  <a:srgbClr val="20517C"/>
                </a:solidFill>
                <a:latin typeface="+mj-ea"/>
                <a:ea typeface="+mj-ea"/>
              </a:rPr>
              <a:t>静置后液氮蒸发气氡浓度明显低于新灌装的液氮，平均浓度为其</a:t>
            </a:r>
            <a:r>
              <a:rPr lang="en-US" altLang="zh-CN" sz="2000" dirty="0">
                <a:solidFill>
                  <a:srgbClr val="20517C"/>
                </a:solidFill>
                <a:latin typeface="+mj-ea"/>
                <a:ea typeface="+mj-ea"/>
              </a:rPr>
              <a:t>1/6</a:t>
            </a:r>
            <a:r>
              <a:rPr lang="zh-CN" altLang="en-US" sz="2000" dirty="0">
                <a:solidFill>
                  <a:srgbClr val="20517C"/>
                </a:solidFill>
                <a:latin typeface="+mj-ea"/>
                <a:ea typeface="+mj-ea"/>
              </a:rPr>
              <a:t>，最低可至</a:t>
            </a:r>
            <a:r>
              <a:rPr lang="en-US" altLang="zh-CN" sz="2000" dirty="0">
                <a:solidFill>
                  <a:srgbClr val="20517C"/>
                </a:solidFill>
                <a:latin typeface="+mj-ea"/>
                <a:ea typeface="+mj-ea"/>
              </a:rPr>
              <a:t>0.04 </a:t>
            </a:r>
            <a:r>
              <a:rPr lang="en-US" altLang="zh-CN" sz="2000" dirty="0" err="1">
                <a:solidFill>
                  <a:srgbClr val="20517C"/>
                </a:solidFill>
                <a:latin typeface="+mj-ea"/>
                <a:ea typeface="+mj-ea"/>
              </a:rPr>
              <a:t>mBq</a:t>
            </a:r>
            <a:r>
              <a:rPr lang="en-US" altLang="zh-CN" sz="2000" dirty="0">
                <a:solidFill>
                  <a:srgbClr val="20517C"/>
                </a:solidFill>
                <a:latin typeface="+mj-ea"/>
                <a:ea typeface="+mj-ea"/>
              </a:rPr>
              <a:t>/m</a:t>
            </a:r>
            <a:r>
              <a:rPr lang="en-US" altLang="zh-CN" sz="2000" baseline="30000" dirty="0">
                <a:solidFill>
                  <a:srgbClr val="20517C"/>
                </a:solidFill>
                <a:latin typeface="+mj-ea"/>
                <a:ea typeface="+mj-ea"/>
              </a:rPr>
              <a:t>3</a:t>
            </a:r>
          </a:p>
          <a:p>
            <a:r>
              <a:rPr lang="zh-CN" altLang="en-US" sz="2000" dirty="0">
                <a:solidFill>
                  <a:srgbClr val="20517C"/>
                </a:solidFill>
                <a:latin typeface="+mj-ea"/>
                <a:ea typeface="+mj-ea"/>
              </a:rPr>
              <a:t>可能的原因是灌装过程中引入了空气中的少量氡，静置后这部分氡衰变殆尽</a:t>
            </a:r>
            <a:endParaRPr lang="en-US" altLang="zh-CN" sz="2000" dirty="0">
              <a:solidFill>
                <a:srgbClr val="20517C"/>
              </a:solidFill>
              <a:latin typeface="+mj-ea"/>
              <a:ea typeface="+mj-ea"/>
            </a:endParaRPr>
          </a:p>
        </p:txBody>
      </p:sp>
    </p:spTree>
    <p:extLst>
      <p:ext uri="{BB962C8B-B14F-4D97-AF65-F5344CB8AC3E}">
        <p14:creationId xmlns:p14="http://schemas.microsoft.com/office/powerpoint/2010/main" val="2582429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03</a:t>
            </a:r>
            <a:endParaRPr lang="zh-CN" altLang="en-US" dirty="0"/>
          </a:p>
        </p:txBody>
      </p:sp>
      <p:sp>
        <p:nvSpPr>
          <p:cNvPr id="3" name="文本占位符 2"/>
          <p:cNvSpPr>
            <a:spLocks noGrp="1"/>
          </p:cNvSpPr>
          <p:nvPr>
            <p:ph type="body" sz="quarter" idx="12"/>
          </p:nvPr>
        </p:nvSpPr>
        <p:spPr>
          <a:xfrm>
            <a:off x="1437592" y="348250"/>
            <a:ext cx="5308524" cy="496824"/>
          </a:xfrm>
        </p:spPr>
        <p:txBody>
          <a:bodyPr/>
          <a:lstStyle/>
          <a:p>
            <a:r>
              <a:rPr lang="zh-CN" altLang="en-US" dirty="0"/>
              <a:t>低本底实验室中的应用</a:t>
            </a:r>
          </a:p>
        </p:txBody>
      </p:sp>
      <p:sp>
        <p:nvSpPr>
          <p:cNvPr id="6" name="灯片编号占位符 5"/>
          <p:cNvSpPr>
            <a:spLocks noGrp="1"/>
          </p:cNvSpPr>
          <p:nvPr>
            <p:ph type="sldNum" sz="quarter" idx="13"/>
          </p:nvPr>
        </p:nvSpPr>
        <p:spPr/>
        <p:txBody>
          <a:bodyPr/>
          <a:lstStyle/>
          <a:p>
            <a:fld id="{B38E2B37-E96B-4849-B006-9B228B0EB70F}" type="slidenum">
              <a:rPr lang="zh-CN" altLang="en-US" smtClean="0"/>
              <a:pPr/>
              <a:t>17</a:t>
            </a:fld>
            <a:endParaRPr lang="zh-CN" altLang="en-US" dirty="0"/>
          </a:p>
        </p:txBody>
      </p:sp>
      <p:sp>
        <p:nvSpPr>
          <p:cNvPr id="32" name="文本占位符 2">
            <a:extLst>
              <a:ext uri="{FF2B5EF4-FFF2-40B4-BE49-F238E27FC236}">
                <a16:creationId xmlns:a16="http://schemas.microsoft.com/office/drawing/2014/main" id="{62D4CBB3-4C68-41DC-BE55-DFA9ECE21FF0}"/>
              </a:ext>
            </a:extLst>
          </p:cNvPr>
          <p:cNvSpPr txBox="1">
            <a:spLocks/>
          </p:cNvSpPr>
          <p:nvPr/>
        </p:nvSpPr>
        <p:spPr>
          <a:xfrm>
            <a:off x="459944" y="1162627"/>
            <a:ext cx="6572160" cy="4968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dirty="0">
                <a:solidFill>
                  <a:srgbClr val="20517C"/>
                </a:solidFill>
              </a:rPr>
              <a:t>3.3  </a:t>
            </a:r>
            <a:r>
              <a:rPr lang="zh-CN" altLang="en-US" sz="2800" dirty="0">
                <a:solidFill>
                  <a:srgbClr val="20517C"/>
                </a:solidFill>
              </a:rPr>
              <a:t>析出率测量结果</a:t>
            </a:r>
          </a:p>
          <a:p>
            <a:endParaRPr lang="zh-CN" altLang="en-US" dirty="0"/>
          </a:p>
        </p:txBody>
      </p:sp>
      <p:pic>
        <p:nvPicPr>
          <p:cNvPr id="5" name="图片 4">
            <a:extLst>
              <a:ext uri="{FF2B5EF4-FFF2-40B4-BE49-F238E27FC236}">
                <a16:creationId xmlns:a16="http://schemas.microsoft.com/office/drawing/2014/main" id="{0AA58C23-0789-4C2C-A156-8A4168E5DA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603" t="27411" r="26259" b="37475"/>
          <a:stretch/>
        </p:blipFill>
        <p:spPr>
          <a:xfrm>
            <a:off x="9408368" y="354149"/>
            <a:ext cx="2520000" cy="1574998"/>
          </a:xfrm>
          <a:prstGeom prst="rect">
            <a:avLst/>
          </a:prstGeom>
        </p:spPr>
      </p:pic>
      <p:pic>
        <p:nvPicPr>
          <p:cNvPr id="10" name="图片 9">
            <a:extLst>
              <a:ext uri="{FF2B5EF4-FFF2-40B4-BE49-F238E27FC236}">
                <a16:creationId xmlns:a16="http://schemas.microsoft.com/office/drawing/2014/main" id="{DD6A8724-E925-48E0-816E-D69176E7CE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777" t="24362" r="27616" b="48064"/>
          <a:stretch/>
        </p:blipFill>
        <p:spPr>
          <a:xfrm>
            <a:off x="9408368" y="3790712"/>
            <a:ext cx="2520000" cy="1574997"/>
          </a:xfrm>
          <a:prstGeom prst="rect">
            <a:avLst/>
          </a:prstGeom>
        </p:spPr>
      </p:pic>
      <p:pic>
        <p:nvPicPr>
          <p:cNvPr id="12" name="图片 11">
            <a:extLst>
              <a:ext uri="{FF2B5EF4-FFF2-40B4-BE49-F238E27FC236}">
                <a16:creationId xmlns:a16="http://schemas.microsoft.com/office/drawing/2014/main" id="{82259840-9441-4ABA-AD17-AF26C91F0A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888" t="25764" r="25178" b="44909"/>
          <a:stretch/>
        </p:blipFill>
        <p:spPr>
          <a:xfrm>
            <a:off x="9410607" y="5412843"/>
            <a:ext cx="2520000" cy="1261602"/>
          </a:xfrm>
          <a:prstGeom prst="rect">
            <a:avLst/>
          </a:prstGeom>
        </p:spPr>
      </p:pic>
      <p:graphicFrame>
        <p:nvGraphicFramePr>
          <p:cNvPr id="17" name="表格 16">
            <a:extLst>
              <a:ext uri="{FF2B5EF4-FFF2-40B4-BE49-F238E27FC236}">
                <a16:creationId xmlns:a16="http://schemas.microsoft.com/office/drawing/2014/main" id="{ED6F08CF-C6C2-48A9-8C72-A14AA7F543CB}"/>
              </a:ext>
            </a:extLst>
          </p:cNvPr>
          <p:cNvGraphicFramePr>
            <a:graphicFrameLocks noGrp="1"/>
          </p:cNvGraphicFramePr>
          <p:nvPr>
            <p:extLst>
              <p:ext uri="{D42A27DB-BD31-4B8C-83A1-F6EECF244321}">
                <p14:modId xmlns:p14="http://schemas.microsoft.com/office/powerpoint/2010/main" val="2389169069"/>
              </p:ext>
            </p:extLst>
          </p:nvPr>
        </p:nvGraphicFramePr>
        <p:xfrm>
          <a:off x="394356" y="1810492"/>
          <a:ext cx="8638956" cy="3960440"/>
        </p:xfrm>
        <a:graphic>
          <a:graphicData uri="http://schemas.openxmlformats.org/drawingml/2006/table">
            <a:tbl>
              <a:tblPr firstRow="1" firstCol="1" bandRow="1">
                <a:tableStyleId>{5C22544A-7EE6-4342-B048-85BDC9FD1C3A}</a:tableStyleId>
              </a:tblPr>
              <a:tblGrid>
                <a:gridCol w="1893842">
                  <a:extLst>
                    <a:ext uri="{9D8B030D-6E8A-4147-A177-3AD203B41FA5}">
                      <a16:colId xmlns:a16="http://schemas.microsoft.com/office/drawing/2014/main" val="844607971"/>
                    </a:ext>
                  </a:extLst>
                </a:gridCol>
                <a:gridCol w="1496369">
                  <a:extLst>
                    <a:ext uri="{9D8B030D-6E8A-4147-A177-3AD203B41FA5}">
                      <a16:colId xmlns:a16="http://schemas.microsoft.com/office/drawing/2014/main" val="3711068936"/>
                    </a:ext>
                  </a:extLst>
                </a:gridCol>
                <a:gridCol w="1496369">
                  <a:extLst>
                    <a:ext uri="{9D8B030D-6E8A-4147-A177-3AD203B41FA5}">
                      <a16:colId xmlns:a16="http://schemas.microsoft.com/office/drawing/2014/main" val="225297361"/>
                    </a:ext>
                  </a:extLst>
                </a:gridCol>
                <a:gridCol w="1998818">
                  <a:extLst>
                    <a:ext uri="{9D8B030D-6E8A-4147-A177-3AD203B41FA5}">
                      <a16:colId xmlns:a16="http://schemas.microsoft.com/office/drawing/2014/main" val="3265228602"/>
                    </a:ext>
                  </a:extLst>
                </a:gridCol>
                <a:gridCol w="1753558">
                  <a:extLst>
                    <a:ext uri="{9D8B030D-6E8A-4147-A177-3AD203B41FA5}">
                      <a16:colId xmlns:a16="http://schemas.microsoft.com/office/drawing/2014/main" val="1647123063"/>
                    </a:ext>
                  </a:extLst>
                </a:gridCol>
              </a:tblGrid>
              <a:tr h="1014625">
                <a:tc>
                  <a:txBody>
                    <a:bodyPr/>
                    <a:lstStyle/>
                    <a:p>
                      <a:pPr algn="ctr">
                        <a:lnSpc>
                          <a:spcPct val="150000"/>
                        </a:lnSpc>
                      </a:pPr>
                      <a:r>
                        <a:rPr lang="zh-CN" altLang="en-US" sz="1400" kern="100" dirty="0">
                          <a:effectLst/>
                        </a:rPr>
                        <a:t>样品种类</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zh-CN" altLang="en-US" sz="1400" kern="100" dirty="0">
                          <a:effectLst/>
                        </a:rPr>
                        <a:t>样品参数</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zh-CN" altLang="en-US" sz="1400" kern="100" dirty="0">
                          <a:effectLst/>
                          <a:latin typeface="等线" panose="02010600030101010101" pitchFamily="2" charset="-122"/>
                          <a:ea typeface="等线" panose="02010600030101010101" pitchFamily="2" charset="-122"/>
                          <a:cs typeface="Times New Roman" panose="02020603050405020304" pitchFamily="18" charset="0"/>
                        </a:rPr>
                        <a:t>总析出量</a:t>
                      </a:r>
                      <a:endPar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lnSpc>
                          <a:spcPct val="150000"/>
                        </a:lnSpc>
                      </a:pP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400" kern="100" dirty="0" err="1">
                          <a:effectLst/>
                          <a:latin typeface="等线" panose="02010600030101010101" pitchFamily="2" charset="-122"/>
                          <a:ea typeface="等线" panose="02010600030101010101" pitchFamily="2" charset="-122"/>
                          <a:cs typeface="Times New Roman" panose="02020603050405020304" pitchFamily="18" charset="0"/>
                        </a:rPr>
                        <a:t>mBq</a:t>
                      </a: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a:t>
                      </a:r>
                    </a:p>
                  </a:txBody>
                  <a:tcPr marL="66312" marR="66312" marT="0" marB="0" anchor="ctr"/>
                </a:tc>
                <a:tc>
                  <a:txBody>
                    <a:bodyPr/>
                    <a:lstStyle/>
                    <a:p>
                      <a:pPr algn="ctr">
                        <a:lnSpc>
                          <a:spcPct val="150000"/>
                        </a:lnSpc>
                      </a:pPr>
                      <a:r>
                        <a:rPr lang="zh-CN" altLang="en-US" sz="1400" kern="100" dirty="0">
                          <a:effectLst/>
                          <a:latin typeface="等线" panose="02010600030101010101" pitchFamily="2" charset="-122"/>
                          <a:ea typeface="等线" panose="02010600030101010101" pitchFamily="2" charset="-122"/>
                          <a:cs typeface="Times New Roman" panose="02020603050405020304" pitchFamily="18" charset="0"/>
                        </a:rPr>
                        <a:t>单位长度或面积析出率</a:t>
                      </a:r>
                      <a:endPar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zh-CN" altLang="en-US" sz="1400" kern="100" dirty="0">
                          <a:effectLst/>
                          <a:latin typeface="等线" panose="02010600030101010101" pitchFamily="2" charset="-122"/>
                          <a:ea typeface="等线" panose="02010600030101010101" pitchFamily="2" charset="-122"/>
                          <a:cs typeface="Times New Roman" panose="02020603050405020304" pitchFamily="18" charset="0"/>
                        </a:rPr>
                        <a:t>测量系统的探测能力</a:t>
                      </a:r>
                      <a:endPar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extLst>
                  <a:ext uri="{0D108BD9-81ED-4DB2-BD59-A6C34878D82A}">
                    <a16:rowId xmlns:a16="http://schemas.microsoft.com/office/drawing/2014/main" val="2810629122"/>
                  </a:ext>
                </a:extLst>
              </a:tr>
              <a:tr h="589163">
                <a:tc>
                  <a:txBody>
                    <a:bodyPr/>
                    <a:lstStyle/>
                    <a:p>
                      <a:pPr algn="ctr">
                        <a:lnSpc>
                          <a:spcPct val="150000"/>
                        </a:lnSpc>
                      </a:pPr>
                      <a:r>
                        <a:rPr lang="zh-CN" altLang="en-US" sz="1400" kern="100" dirty="0">
                          <a:effectLst/>
                        </a:rPr>
                        <a:t>东方旭普</a:t>
                      </a:r>
                      <a:r>
                        <a:rPr lang="en-US" sz="1400" kern="100" dirty="0">
                          <a:effectLst/>
                        </a:rPr>
                        <a:t>RG316</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sz="1400" b="1" kern="100" dirty="0">
                          <a:effectLst/>
                        </a:rPr>
                        <a:t>20 m</a:t>
                      </a:r>
                      <a:endParaRPr lang="zh-CN" sz="14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4.7 ± 0.6</a:t>
                      </a:r>
                      <a:endParaRPr lang="zh-CN" altLang="en-US" sz="1400" b="1" kern="100" dirty="0">
                        <a:solidFill>
                          <a:schemeClr val="dk1"/>
                        </a:solidFill>
                        <a:effectLst/>
                        <a:latin typeface="+mn-lt"/>
                        <a:ea typeface="+mn-ea"/>
                        <a:cs typeface="+mn-cs"/>
                      </a:endParaRPr>
                    </a:p>
                  </a:txBody>
                  <a:tcPr marL="66312" marR="66312" marT="0" marB="0" anchor="ctr"/>
                </a:tc>
                <a:tc>
                  <a:txBody>
                    <a:bodyPr/>
                    <a:lstStyle/>
                    <a:p>
                      <a:pPr marL="0" algn="ctr" defTabSz="914400" rtl="0" eaLnBrk="1" fontAlgn="ctr" latinLnBrk="0" hangingPunct="1">
                        <a:lnSpc>
                          <a:spcPct val="150000"/>
                        </a:lnSpc>
                      </a:pPr>
                      <a:r>
                        <a:rPr lang="en-US" altLang="zh-CN" sz="1400" b="1" kern="100" dirty="0">
                          <a:solidFill>
                            <a:schemeClr val="dk1"/>
                          </a:solidFill>
                          <a:effectLst/>
                          <a:latin typeface="+mn-lt"/>
                          <a:ea typeface="+mn-ea"/>
                          <a:cs typeface="+mn-cs"/>
                        </a:rPr>
                        <a:t>237 ± 30 </a:t>
                      </a:r>
                      <a:r>
                        <a:rPr lang="en-US" altLang="zh-CN" sz="1400" b="1" kern="100" dirty="0" err="1">
                          <a:solidFill>
                            <a:schemeClr val="dk1"/>
                          </a:solidFill>
                          <a:effectLst/>
                          <a:latin typeface="+mn-lt"/>
                          <a:ea typeface="+mn-ea"/>
                          <a:cs typeface="+mn-cs"/>
                        </a:rPr>
                        <a:t>μBq</a:t>
                      </a:r>
                      <a:r>
                        <a:rPr lang="en-US" altLang="zh-CN" sz="1400" b="1" kern="100" dirty="0">
                          <a:solidFill>
                            <a:schemeClr val="dk1"/>
                          </a:solidFill>
                          <a:effectLst/>
                          <a:latin typeface="+mn-lt"/>
                          <a:ea typeface="+mn-ea"/>
                          <a:cs typeface="+mn-cs"/>
                        </a:rPr>
                        <a:t>/m</a:t>
                      </a:r>
                    </a:p>
                  </a:txBody>
                  <a:tcPr marL="6350" marR="6350" marT="6350" marB="0" anchor="ctr"/>
                </a:tc>
                <a:tc rowSpan="3">
                  <a:txBody>
                    <a:bodyPr/>
                    <a:lstStyle/>
                    <a:p>
                      <a:pPr marL="0" algn="ctr" defTabSz="914400" rtl="0" eaLnBrk="1" fontAlgn="ctr" latinLnBrk="0" hangingPunct="1">
                        <a:lnSpc>
                          <a:spcPct val="150000"/>
                        </a:lnSpc>
                      </a:pPr>
                      <a:r>
                        <a:rPr lang="en-US" altLang="zh-CN" sz="1400" b="1" kern="100" dirty="0">
                          <a:solidFill>
                            <a:schemeClr val="dk1"/>
                          </a:solidFill>
                          <a:effectLst/>
                          <a:latin typeface="+mn-lt"/>
                          <a:ea typeface="+mn-ea"/>
                          <a:cs typeface="+mn-cs"/>
                        </a:rPr>
                        <a:t>0.6 </a:t>
                      </a:r>
                      <a:r>
                        <a:rPr lang="en-US" altLang="zh-CN" sz="1400" b="1" kern="100" dirty="0" err="1">
                          <a:solidFill>
                            <a:schemeClr val="dk1"/>
                          </a:solidFill>
                          <a:effectLst/>
                          <a:latin typeface="+mn-lt"/>
                          <a:ea typeface="+mn-ea"/>
                          <a:cs typeface="+mn-cs"/>
                        </a:rPr>
                        <a:t>mBq</a:t>
                      </a:r>
                      <a:endParaRPr lang="en-US" altLang="zh-CN" sz="1400" b="1" kern="100" dirty="0">
                        <a:solidFill>
                          <a:schemeClr val="dk1"/>
                        </a:solidFill>
                        <a:effectLst/>
                        <a:latin typeface="+mn-lt"/>
                        <a:ea typeface="+mn-ea"/>
                        <a:cs typeface="+mn-cs"/>
                      </a:endParaRPr>
                    </a:p>
                  </a:txBody>
                  <a:tcPr marL="6350" marR="6350" marT="6350" marB="0" anchor="ctr"/>
                </a:tc>
                <a:extLst>
                  <a:ext uri="{0D108BD9-81ED-4DB2-BD59-A6C34878D82A}">
                    <a16:rowId xmlns:a16="http://schemas.microsoft.com/office/drawing/2014/main" val="661033439"/>
                  </a:ext>
                </a:extLst>
              </a:tr>
              <a:tr h="589163">
                <a:tc>
                  <a:txBody>
                    <a:bodyPr/>
                    <a:lstStyle/>
                    <a:p>
                      <a:pPr marL="0" algn="ctr" defTabSz="914400" rtl="0" eaLnBrk="1" latinLnBrk="0" hangingPunct="1">
                        <a:lnSpc>
                          <a:spcPct val="150000"/>
                        </a:lnSpc>
                      </a:pPr>
                      <a:r>
                        <a:rPr lang="zh-CN" altLang="en-US" sz="1400" b="1" kern="100" dirty="0">
                          <a:solidFill>
                            <a:schemeClr val="lt1"/>
                          </a:solidFill>
                          <a:effectLst/>
                          <a:latin typeface="+mn-lt"/>
                          <a:ea typeface="+mn-ea"/>
                          <a:cs typeface="+mn-cs"/>
                        </a:rPr>
                        <a:t>哈伯斯特</a:t>
                      </a:r>
                      <a:r>
                        <a:rPr lang="en-US" altLang="zh-CN" sz="1400" b="1" kern="100" dirty="0">
                          <a:solidFill>
                            <a:schemeClr val="lt1"/>
                          </a:solidFill>
                          <a:effectLst/>
                          <a:latin typeface="+mn-lt"/>
                          <a:ea typeface="+mn-ea"/>
                          <a:cs typeface="+mn-cs"/>
                        </a:rPr>
                        <a:t>RG316</a:t>
                      </a:r>
                      <a:endParaRPr lang="zh-CN" altLang="en-US" sz="1400" b="1" kern="100" dirty="0">
                        <a:solidFill>
                          <a:schemeClr val="lt1"/>
                        </a:solidFill>
                        <a:effectLst/>
                        <a:latin typeface="+mn-lt"/>
                        <a:ea typeface="+mn-ea"/>
                        <a:cs typeface="+mn-cs"/>
                      </a:endParaRPr>
                    </a:p>
                  </a:txBody>
                  <a:tcPr marL="66312" marR="66312" marT="0" marB="0" anchor="ctr"/>
                </a:tc>
                <a:tc>
                  <a:txBody>
                    <a:bodyPr/>
                    <a:lstStyle/>
                    <a:p>
                      <a:pPr algn="ctr">
                        <a:lnSpc>
                          <a:spcPct val="150000"/>
                        </a:lnSpc>
                      </a:pPr>
                      <a:r>
                        <a:rPr lang="en-US" altLang="zh-CN" sz="1400" b="1" kern="100" dirty="0">
                          <a:effectLst/>
                        </a:rPr>
                        <a:t>20 m</a:t>
                      </a:r>
                      <a:endParaRPr lang="zh-CN" altLang="zh-CN" sz="14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8.5 ± 1.8</a:t>
                      </a:r>
                      <a:endParaRPr lang="zh-CN" altLang="zh-CN" sz="1400" b="1" kern="100" dirty="0">
                        <a:solidFill>
                          <a:schemeClr val="dk1"/>
                        </a:solidFill>
                        <a:effectLst/>
                        <a:latin typeface="+mn-lt"/>
                        <a:ea typeface="+mn-ea"/>
                        <a:cs typeface="+mn-cs"/>
                      </a:endParaRPr>
                    </a:p>
                  </a:txBody>
                  <a:tcPr marL="66312" marR="66312" marT="0" marB="0" anchor="ct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lang="en-US" altLang="zh-CN" sz="1400" b="1" kern="100" dirty="0">
                          <a:solidFill>
                            <a:schemeClr val="dk1"/>
                          </a:solidFill>
                          <a:effectLst/>
                          <a:latin typeface="+mn-lt"/>
                          <a:ea typeface="+mn-ea"/>
                          <a:cs typeface="+mn-cs"/>
                        </a:rPr>
                        <a:t>424 ± 92 </a:t>
                      </a:r>
                      <a:r>
                        <a:rPr lang="en-US" altLang="zh-CN" sz="1400" b="1" kern="100" dirty="0" err="1">
                          <a:solidFill>
                            <a:schemeClr val="dk1"/>
                          </a:solidFill>
                          <a:effectLst/>
                          <a:latin typeface="+mn-lt"/>
                          <a:ea typeface="+mn-ea"/>
                          <a:cs typeface="+mn-cs"/>
                        </a:rPr>
                        <a:t>μBq</a:t>
                      </a:r>
                      <a:r>
                        <a:rPr lang="en-US" altLang="zh-CN" sz="1400" b="1" kern="100" dirty="0">
                          <a:solidFill>
                            <a:schemeClr val="dk1"/>
                          </a:solidFill>
                          <a:effectLst/>
                          <a:latin typeface="+mn-lt"/>
                          <a:ea typeface="+mn-ea"/>
                          <a:cs typeface="+mn-cs"/>
                        </a:rPr>
                        <a:t>/m </a:t>
                      </a:r>
                    </a:p>
                  </a:txBody>
                  <a:tcPr marL="6350" marR="6350" marT="6350" marB="0" anchor="ctr"/>
                </a:tc>
                <a:tc vMerge="1">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endParaRPr lang="en-US" altLang="zh-CN" sz="1400" b="1" kern="100" dirty="0">
                        <a:solidFill>
                          <a:schemeClr val="dk1"/>
                        </a:solidFill>
                        <a:effectLst/>
                        <a:latin typeface="+mn-lt"/>
                        <a:ea typeface="+mn-ea"/>
                        <a:cs typeface="+mn-cs"/>
                      </a:endParaRPr>
                    </a:p>
                  </a:txBody>
                  <a:tcPr marL="6350" marR="6350" marT="6350" marB="0" anchor="ctr"/>
                </a:tc>
                <a:extLst>
                  <a:ext uri="{0D108BD9-81ED-4DB2-BD59-A6C34878D82A}">
                    <a16:rowId xmlns:a16="http://schemas.microsoft.com/office/drawing/2014/main" val="3142832273"/>
                  </a:ext>
                </a:extLst>
              </a:tr>
              <a:tr h="589163">
                <a:tc>
                  <a:txBody>
                    <a:bodyPr/>
                    <a:lstStyle/>
                    <a:p>
                      <a:pPr algn="ctr">
                        <a:lnSpc>
                          <a:spcPct val="150000"/>
                        </a:lnSpc>
                      </a:pPr>
                      <a:r>
                        <a:rPr lang="en-US" sz="1400" kern="100" dirty="0">
                          <a:effectLst/>
                        </a:rPr>
                        <a:t>Times</a:t>
                      </a:r>
                      <a:r>
                        <a:rPr lang="zh-CN" altLang="en-US" sz="1400" kern="100" dirty="0">
                          <a:effectLst/>
                        </a:rPr>
                        <a:t>双纹屏蔽线</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altLang="zh-CN" sz="1400" b="1" kern="100" dirty="0">
                          <a:effectLst/>
                        </a:rPr>
                        <a:t>20 m</a:t>
                      </a:r>
                      <a:endParaRPr lang="zh-CN" altLang="zh-CN" sz="14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1.9 ± 0.4</a:t>
                      </a:r>
                      <a:endParaRPr lang="zh-CN" altLang="zh-CN" sz="1400" b="1" kern="100" dirty="0">
                        <a:solidFill>
                          <a:schemeClr val="dk1"/>
                        </a:solidFill>
                        <a:effectLst/>
                        <a:latin typeface="+mn-lt"/>
                        <a:ea typeface="+mn-ea"/>
                        <a:cs typeface="+mn-cs"/>
                      </a:endParaRPr>
                    </a:p>
                  </a:txBody>
                  <a:tcPr marL="66312" marR="66312" marT="0" marB="0" anchor="ctr"/>
                </a:tc>
                <a:tc>
                  <a:txBody>
                    <a:bodyPr/>
                    <a:lstStyle/>
                    <a:p>
                      <a:pPr marL="0" algn="ctr" defTabSz="914400" rtl="0" eaLnBrk="1" fontAlgn="ctr" latinLnBrk="0" hangingPunct="1">
                        <a:lnSpc>
                          <a:spcPct val="150000"/>
                        </a:lnSpc>
                      </a:pPr>
                      <a:r>
                        <a:rPr lang="en-US" altLang="zh-CN" sz="1400" b="1" kern="100" dirty="0">
                          <a:solidFill>
                            <a:schemeClr val="dk1"/>
                          </a:solidFill>
                          <a:effectLst/>
                          <a:latin typeface="+mn-lt"/>
                          <a:ea typeface="+mn-ea"/>
                          <a:cs typeface="+mn-cs"/>
                        </a:rPr>
                        <a:t>97 ± 18 </a:t>
                      </a:r>
                      <a:r>
                        <a:rPr lang="en-US" altLang="zh-CN" sz="1400" b="1" kern="100" dirty="0" err="1">
                          <a:solidFill>
                            <a:schemeClr val="dk1"/>
                          </a:solidFill>
                          <a:effectLst/>
                          <a:latin typeface="+mn-lt"/>
                          <a:ea typeface="+mn-ea"/>
                          <a:cs typeface="+mn-cs"/>
                        </a:rPr>
                        <a:t>μBq</a:t>
                      </a:r>
                      <a:r>
                        <a:rPr lang="en-US" altLang="zh-CN" sz="1400" b="1" kern="100" dirty="0">
                          <a:solidFill>
                            <a:schemeClr val="dk1"/>
                          </a:solidFill>
                          <a:effectLst/>
                          <a:latin typeface="+mn-lt"/>
                          <a:ea typeface="+mn-ea"/>
                          <a:cs typeface="+mn-cs"/>
                        </a:rPr>
                        <a:t>/m</a:t>
                      </a:r>
                    </a:p>
                  </a:txBody>
                  <a:tcPr marL="6350" marR="6350" marT="6350" marB="0" anchor="ctr"/>
                </a:tc>
                <a:tc vMerge="1">
                  <a:txBody>
                    <a:bodyPr/>
                    <a:lstStyle/>
                    <a:p>
                      <a:pPr marL="0" algn="ctr" defTabSz="914400" rtl="0" eaLnBrk="1" fontAlgn="ctr" latinLnBrk="0" hangingPunct="1">
                        <a:lnSpc>
                          <a:spcPct val="150000"/>
                        </a:lnSpc>
                      </a:pPr>
                      <a:endParaRPr lang="en-US" altLang="zh-CN" sz="1400" b="1" kern="100" dirty="0">
                        <a:solidFill>
                          <a:schemeClr val="dk1"/>
                        </a:solidFill>
                        <a:effectLst/>
                        <a:latin typeface="+mn-lt"/>
                        <a:ea typeface="+mn-ea"/>
                        <a:cs typeface="+mn-cs"/>
                      </a:endParaRPr>
                    </a:p>
                  </a:txBody>
                  <a:tcPr marL="6350" marR="6350" marT="6350" marB="0" anchor="ctr"/>
                </a:tc>
                <a:extLst>
                  <a:ext uri="{0D108BD9-81ED-4DB2-BD59-A6C34878D82A}">
                    <a16:rowId xmlns:a16="http://schemas.microsoft.com/office/drawing/2014/main" val="3508387448"/>
                  </a:ext>
                </a:extLst>
              </a:tr>
              <a:tr h="589163">
                <a:tc>
                  <a:txBody>
                    <a:bodyPr/>
                    <a:lstStyle/>
                    <a:p>
                      <a:pPr algn="ctr">
                        <a:lnSpc>
                          <a:spcPct val="150000"/>
                        </a:lnSpc>
                      </a:pPr>
                      <a:r>
                        <a:rPr lang="zh-CN" altLang="en-US" sz="1400" kern="100" dirty="0">
                          <a:effectLst/>
                        </a:rPr>
                        <a:t>铜板</a:t>
                      </a:r>
                      <a:r>
                        <a:rPr lang="en-US" altLang="zh-CN" sz="1400" kern="100" dirty="0">
                          <a:effectLst/>
                        </a:rPr>
                        <a:t>1</a:t>
                      </a:r>
                      <a:r>
                        <a:rPr lang="zh-CN" altLang="en-US" sz="1400" kern="100" dirty="0">
                          <a:effectLst/>
                        </a:rPr>
                        <a:t>号</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sz="1400" b="1" kern="100" dirty="0">
                          <a:effectLst/>
                        </a:rPr>
                        <a:t>750 cm</a:t>
                      </a:r>
                      <a:r>
                        <a:rPr lang="en-US" sz="1400" b="1" kern="100" baseline="30000" dirty="0">
                          <a:effectLst/>
                        </a:rPr>
                        <a:t>2</a:t>
                      </a:r>
                      <a:endParaRPr lang="zh-CN" sz="1400" b="1" kern="100" baseline="300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&lt; 1.9</a:t>
                      </a:r>
                      <a:endParaRPr lang="zh-CN" altLang="en-US" sz="1400" b="1" kern="100" dirty="0">
                        <a:solidFill>
                          <a:schemeClr val="dk1"/>
                        </a:solidFill>
                        <a:effectLst/>
                        <a:latin typeface="+mn-lt"/>
                        <a:ea typeface="+mn-ea"/>
                        <a:cs typeface="+mn-cs"/>
                      </a:endParaRPr>
                    </a:p>
                  </a:txBody>
                  <a:tcPr marL="66312" marR="66312" marT="0" marB="0" anchor="ctr"/>
                </a:tc>
                <a:tc>
                  <a:txBody>
                    <a:bodyPr/>
                    <a:lstStyle/>
                    <a:p>
                      <a:pPr marL="0" algn="ctr" defTabSz="914400" rtl="0" eaLnBrk="1" fontAlgn="ctr" latinLnBrk="0" hangingPunct="1">
                        <a:lnSpc>
                          <a:spcPct val="150000"/>
                        </a:lnSpc>
                      </a:pPr>
                      <a:r>
                        <a:rPr lang="en-US" altLang="zh-CN" sz="1400" b="1" kern="100" dirty="0">
                          <a:solidFill>
                            <a:schemeClr val="dk1"/>
                          </a:solidFill>
                          <a:effectLst/>
                          <a:latin typeface="+mn-lt"/>
                          <a:ea typeface="+mn-ea"/>
                          <a:cs typeface="+mn-cs"/>
                        </a:rPr>
                        <a:t>&lt;25 </a:t>
                      </a:r>
                      <a:r>
                        <a:rPr lang="en-US" altLang="zh-CN" sz="1400" b="1" kern="100" dirty="0" err="1">
                          <a:solidFill>
                            <a:schemeClr val="dk1"/>
                          </a:solidFill>
                          <a:effectLst/>
                          <a:latin typeface="+mn-lt"/>
                          <a:ea typeface="+mn-ea"/>
                          <a:cs typeface="+mn-cs"/>
                        </a:rPr>
                        <a:t>mBq</a:t>
                      </a:r>
                      <a:r>
                        <a:rPr lang="en-US" altLang="zh-CN" sz="1400" b="1" kern="100" dirty="0">
                          <a:solidFill>
                            <a:schemeClr val="dk1"/>
                          </a:solidFill>
                          <a:effectLst/>
                          <a:latin typeface="+mn-lt"/>
                          <a:ea typeface="+mn-ea"/>
                          <a:cs typeface="+mn-cs"/>
                        </a:rPr>
                        <a:t>/m</a:t>
                      </a:r>
                      <a:r>
                        <a:rPr lang="en-US" altLang="zh-CN" sz="1400" b="1" kern="100" baseline="30000" dirty="0">
                          <a:solidFill>
                            <a:schemeClr val="dk1"/>
                          </a:solidFill>
                          <a:effectLst/>
                          <a:latin typeface="+mn-lt"/>
                          <a:ea typeface="+mn-ea"/>
                          <a:cs typeface="+mn-cs"/>
                        </a:rPr>
                        <a:t>2</a:t>
                      </a:r>
                    </a:p>
                  </a:txBody>
                  <a:tcPr marL="6350" marR="6350" marT="6350" marB="0" anchor="ctr"/>
                </a:tc>
                <a:tc rowSpan="2">
                  <a:txBody>
                    <a:bodyPr/>
                    <a:lstStyle/>
                    <a:p>
                      <a:pPr marL="0" algn="ctr" defTabSz="914400" rtl="0" eaLnBrk="1" fontAlgn="ctr" latinLnBrk="0" hangingPunct="1">
                        <a:lnSpc>
                          <a:spcPct val="150000"/>
                        </a:lnSpc>
                      </a:pPr>
                      <a:r>
                        <a:rPr lang="en-US" altLang="zh-CN" sz="1400" b="1" kern="100" dirty="0">
                          <a:solidFill>
                            <a:schemeClr val="dk1"/>
                          </a:solidFill>
                          <a:effectLst/>
                          <a:latin typeface="+mn-lt"/>
                          <a:ea typeface="+mn-ea"/>
                          <a:cs typeface="+mn-cs"/>
                        </a:rPr>
                        <a:t>1.9 </a:t>
                      </a:r>
                      <a:r>
                        <a:rPr lang="en-US" altLang="zh-CN" sz="1400" b="1" kern="100" dirty="0" err="1">
                          <a:solidFill>
                            <a:schemeClr val="dk1"/>
                          </a:solidFill>
                          <a:effectLst/>
                          <a:latin typeface="+mn-lt"/>
                          <a:ea typeface="+mn-ea"/>
                          <a:cs typeface="+mn-cs"/>
                        </a:rPr>
                        <a:t>mBq</a:t>
                      </a:r>
                      <a:endParaRPr lang="en-US" altLang="zh-CN" sz="1400" b="1" kern="100" dirty="0">
                        <a:solidFill>
                          <a:schemeClr val="dk1"/>
                        </a:solidFill>
                        <a:effectLst/>
                        <a:latin typeface="+mn-lt"/>
                        <a:ea typeface="+mn-ea"/>
                        <a:cs typeface="+mn-cs"/>
                      </a:endParaRPr>
                    </a:p>
                  </a:txBody>
                  <a:tcPr marL="6350" marR="6350" marT="6350" marB="0" anchor="ctr"/>
                </a:tc>
                <a:extLst>
                  <a:ext uri="{0D108BD9-81ED-4DB2-BD59-A6C34878D82A}">
                    <a16:rowId xmlns:a16="http://schemas.microsoft.com/office/drawing/2014/main" val="1258001560"/>
                  </a:ext>
                </a:extLst>
              </a:tr>
              <a:tr h="589163">
                <a:tc>
                  <a:txBody>
                    <a:bodyPr/>
                    <a:lstStyle/>
                    <a:p>
                      <a:pPr algn="ctr">
                        <a:lnSpc>
                          <a:spcPct val="150000"/>
                        </a:lnSpc>
                      </a:pPr>
                      <a:r>
                        <a:rPr lang="zh-CN" altLang="en-US" sz="1400" kern="100" dirty="0">
                          <a:effectLst/>
                        </a:rPr>
                        <a:t>铜板</a:t>
                      </a:r>
                      <a:r>
                        <a:rPr lang="en-US" altLang="zh-CN" sz="1400" kern="100" dirty="0">
                          <a:effectLst/>
                        </a:rPr>
                        <a:t>2</a:t>
                      </a:r>
                      <a:r>
                        <a:rPr lang="zh-CN" altLang="en-US" sz="1400" kern="100" dirty="0">
                          <a:effectLst/>
                        </a:rPr>
                        <a:t>号</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altLang="zh-CN" sz="1400" b="1" kern="100" dirty="0">
                          <a:effectLst/>
                        </a:rPr>
                        <a:t>750 cm</a:t>
                      </a:r>
                      <a:r>
                        <a:rPr lang="en-US" altLang="zh-CN" sz="1400" b="1" kern="100" baseline="30000" dirty="0">
                          <a:effectLst/>
                        </a:rPr>
                        <a:t>2</a:t>
                      </a:r>
                      <a:endParaRPr lang="zh-CN" altLang="zh-CN" sz="1400" b="1" kern="100" baseline="300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&lt; 1.9</a:t>
                      </a:r>
                      <a:endParaRPr lang="zh-CN" altLang="zh-CN" sz="1400" b="1" kern="100" dirty="0">
                        <a:solidFill>
                          <a:schemeClr val="dk1"/>
                        </a:solidFill>
                        <a:effectLst/>
                        <a:latin typeface="+mn-lt"/>
                        <a:ea typeface="+mn-ea"/>
                        <a:cs typeface="+mn-cs"/>
                      </a:endParaRPr>
                    </a:p>
                  </a:txBody>
                  <a:tcPr marL="66312" marR="66312" marT="0" marB="0" anchor="ctr"/>
                </a:tc>
                <a:tc>
                  <a:txBody>
                    <a:bodyPr/>
                    <a:lstStyle/>
                    <a:p>
                      <a:pPr marL="0" algn="ctr" defTabSz="914400" rtl="0" eaLnBrk="1" fontAlgn="ctr" latinLnBrk="0" hangingPunct="1">
                        <a:lnSpc>
                          <a:spcPct val="150000"/>
                        </a:lnSpc>
                      </a:pPr>
                      <a:r>
                        <a:rPr lang="en-US" altLang="zh-CN" sz="1400" b="1" kern="100" dirty="0">
                          <a:solidFill>
                            <a:schemeClr val="dk1"/>
                          </a:solidFill>
                          <a:effectLst/>
                          <a:latin typeface="+mn-lt"/>
                          <a:ea typeface="+mn-ea"/>
                          <a:cs typeface="+mn-cs"/>
                        </a:rPr>
                        <a:t>&lt;25 </a:t>
                      </a:r>
                      <a:r>
                        <a:rPr lang="en-US" altLang="zh-CN" sz="1400" b="1" kern="100" dirty="0" err="1">
                          <a:solidFill>
                            <a:schemeClr val="dk1"/>
                          </a:solidFill>
                          <a:effectLst/>
                          <a:latin typeface="+mn-lt"/>
                          <a:ea typeface="+mn-ea"/>
                          <a:cs typeface="+mn-cs"/>
                        </a:rPr>
                        <a:t>mBq</a:t>
                      </a:r>
                      <a:r>
                        <a:rPr lang="en-US" altLang="zh-CN" sz="1400" b="1" kern="100" dirty="0">
                          <a:solidFill>
                            <a:schemeClr val="dk1"/>
                          </a:solidFill>
                          <a:effectLst/>
                          <a:latin typeface="+mn-lt"/>
                          <a:ea typeface="+mn-ea"/>
                          <a:cs typeface="+mn-cs"/>
                        </a:rPr>
                        <a:t>/m</a:t>
                      </a:r>
                      <a:r>
                        <a:rPr lang="en-US" altLang="zh-CN" sz="1400" b="1" kern="100" baseline="30000" dirty="0">
                          <a:solidFill>
                            <a:schemeClr val="dk1"/>
                          </a:solidFill>
                          <a:effectLst/>
                          <a:latin typeface="+mn-lt"/>
                          <a:ea typeface="+mn-ea"/>
                          <a:cs typeface="+mn-cs"/>
                        </a:rPr>
                        <a:t>2</a:t>
                      </a:r>
                    </a:p>
                  </a:txBody>
                  <a:tcPr marL="6350" marR="6350" marT="6350" marB="0" anchor="ctr"/>
                </a:tc>
                <a:tc vMerge="1">
                  <a:txBody>
                    <a:bodyPr/>
                    <a:lstStyle/>
                    <a:p>
                      <a:pPr marL="0" algn="ctr" defTabSz="914400" rtl="0" eaLnBrk="1" fontAlgn="ctr" latinLnBrk="0" hangingPunct="1">
                        <a:lnSpc>
                          <a:spcPct val="150000"/>
                        </a:lnSpc>
                      </a:pPr>
                      <a:endParaRPr lang="en-US" altLang="zh-CN" sz="1400" b="1" kern="100" baseline="30000" dirty="0">
                        <a:solidFill>
                          <a:schemeClr val="dk1"/>
                        </a:solidFill>
                        <a:effectLst/>
                        <a:latin typeface="+mn-lt"/>
                        <a:ea typeface="+mn-ea"/>
                        <a:cs typeface="+mn-cs"/>
                      </a:endParaRPr>
                    </a:p>
                  </a:txBody>
                  <a:tcPr marL="6350" marR="6350" marT="6350" marB="0" anchor="ctr"/>
                </a:tc>
                <a:extLst>
                  <a:ext uri="{0D108BD9-81ED-4DB2-BD59-A6C34878D82A}">
                    <a16:rowId xmlns:a16="http://schemas.microsoft.com/office/drawing/2014/main" val="55594015"/>
                  </a:ext>
                </a:extLst>
              </a:tr>
            </a:tbl>
          </a:graphicData>
        </a:graphic>
      </p:graphicFrame>
      <p:sp>
        <p:nvSpPr>
          <p:cNvPr id="11" name="内容占位符 2">
            <a:extLst>
              <a:ext uri="{FF2B5EF4-FFF2-40B4-BE49-F238E27FC236}">
                <a16:creationId xmlns:a16="http://schemas.microsoft.com/office/drawing/2014/main" id="{CBE0C4D6-4A60-4243-B2AD-23F20009F352}"/>
              </a:ext>
            </a:extLst>
          </p:cNvPr>
          <p:cNvSpPr txBox="1">
            <a:spLocks/>
          </p:cNvSpPr>
          <p:nvPr/>
        </p:nvSpPr>
        <p:spPr>
          <a:xfrm>
            <a:off x="407368" y="5890336"/>
            <a:ext cx="8464400" cy="6939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dirty="0">
                <a:solidFill>
                  <a:srgbClr val="20517C"/>
                </a:solidFill>
                <a:latin typeface="+mj-ea"/>
                <a:ea typeface="+mj-ea"/>
              </a:rPr>
              <a:t>对于</a:t>
            </a:r>
            <a:r>
              <a:rPr lang="en-US" altLang="zh-CN" sz="2000" dirty="0">
                <a:solidFill>
                  <a:srgbClr val="20517C"/>
                </a:solidFill>
                <a:latin typeface="+mj-ea"/>
                <a:ea typeface="+mj-ea"/>
              </a:rPr>
              <a:t>CDEX</a:t>
            </a:r>
            <a:r>
              <a:rPr lang="zh-CN" altLang="en-US" sz="2000" dirty="0">
                <a:solidFill>
                  <a:srgbClr val="20517C"/>
                </a:solidFill>
                <a:latin typeface="+mj-ea"/>
                <a:ea typeface="+mj-ea"/>
              </a:rPr>
              <a:t>实验组给出的实验材料，包括使用过的两种同轴线、</a:t>
            </a:r>
            <a:r>
              <a:rPr lang="en-US" altLang="zh-CN" sz="2000" dirty="0">
                <a:solidFill>
                  <a:srgbClr val="20517C"/>
                </a:solidFill>
                <a:latin typeface="+mj-ea"/>
                <a:ea typeface="+mj-ea"/>
              </a:rPr>
              <a:t>Times</a:t>
            </a:r>
            <a:r>
              <a:rPr lang="zh-CN" altLang="en-US" sz="2000" dirty="0">
                <a:solidFill>
                  <a:srgbClr val="20517C"/>
                </a:solidFill>
                <a:latin typeface="+mj-ea"/>
                <a:ea typeface="+mj-ea"/>
              </a:rPr>
              <a:t>双纹屏蔽线以及经过表面处理的两块铜板进行析出率测量，结果如上表所示</a:t>
            </a:r>
            <a:endParaRPr lang="en-US" altLang="zh-CN" sz="2000" dirty="0">
              <a:solidFill>
                <a:srgbClr val="20517C"/>
              </a:solidFill>
              <a:latin typeface="+mj-ea"/>
              <a:ea typeface="+mj-ea"/>
            </a:endParaRPr>
          </a:p>
        </p:txBody>
      </p:sp>
      <p:pic>
        <p:nvPicPr>
          <p:cNvPr id="7" name="图片 6">
            <a:extLst>
              <a:ext uri="{FF2B5EF4-FFF2-40B4-BE49-F238E27FC236}">
                <a16:creationId xmlns:a16="http://schemas.microsoft.com/office/drawing/2014/main" id="{BF149EEB-CD7C-4F28-8D65-B05D75A145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313" t="18500" r="27950" b="41929"/>
          <a:stretch/>
        </p:blipFill>
        <p:spPr>
          <a:xfrm>
            <a:off x="9399537" y="1951675"/>
            <a:ext cx="2520000" cy="1791903"/>
          </a:xfrm>
          <a:prstGeom prst="rect">
            <a:avLst/>
          </a:prstGeom>
        </p:spPr>
      </p:pic>
      <p:sp>
        <p:nvSpPr>
          <p:cNvPr id="4" name="矩形 3">
            <a:extLst>
              <a:ext uri="{FF2B5EF4-FFF2-40B4-BE49-F238E27FC236}">
                <a16:creationId xmlns:a16="http://schemas.microsoft.com/office/drawing/2014/main" id="{161BF1CB-928A-49E4-8DDC-954D361BD454}"/>
              </a:ext>
            </a:extLst>
          </p:cNvPr>
          <p:cNvSpPr/>
          <p:nvPr/>
        </p:nvSpPr>
        <p:spPr>
          <a:xfrm>
            <a:off x="5519936" y="2924944"/>
            <a:ext cx="1512168" cy="27704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4515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03</a:t>
            </a:r>
            <a:endParaRPr lang="zh-CN" altLang="en-US" dirty="0"/>
          </a:p>
        </p:txBody>
      </p:sp>
      <p:sp>
        <p:nvSpPr>
          <p:cNvPr id="3" name="文本占位符 2"/>
          <p:cNvSpPr>
            <a:spLocks noGrp="1"/>
          </p:cNvSpPr>
          <p:nvPr>
            <p:ph type="body" sz="quarter" idx="12"/>
          </p:nvPr>
        </p:nvSpPr>
        <p:spPr>
          <a:xfrm>
            <a:off x="1437592" y="348250"/>
            <a:ext cx="5308524" cy="496824"/>
          </a:xfrm>
        </p:spPr>
        <p:txBody>
          <a:bodyPr/>
          <a:lstStyle/>
          <a:p>
            <a:r>
              <a:rPr lang="zh-CN" altLang="en-US" dirty="0"/>
              <a:t>低本底实验室中的应用</a:t>
            </a:r>
          </a:p>
        </p:txBody>
      </p:sp>
      <p:sp>
        <p:nvSpPr>
          <p:cNvPr id="6" name="灯片编号占位符 5"/>
          <p:cNvSpPr>
            <a:spLocks noGrp="1"/>
          </p:cNvSpPr>
          <p:nvPr>
            <p:ph type="sldNum" sz="quarter" idx="13"/>
          </p:nvPr>
        </p:nvSpPr>
        <p:spPr/>
        <p:txBody>
          <a:bodyPr/>
          <a:lstStyle/>
          <a:p>
            <a:fld id="{B38E2B37-E96B-4849-B006-9B228B0EB70F}" type="slidenum">
              <a:rPr lang="zh-CN" altLang="en-US" smtClean="0"/>
              <a:pPr/>
              <a:t>18</a:t>
            </a:fld>
            <a:endParaRPr lang="zh-CN" altLang="en-US" dirty="0"/>
          </a:p>
        </p:txBody>
      </p:sp>
      <p:sp>
        <p:nvSpPr>
          <p:cNvPr id="32" name="文本占位符 2">
            <a:extLst>
              <a:ext uri="{FF2B5EF4-FFF2-40B4-BE49-F238E27FC236}">
                <a16:creationId xmlns:a16="http://schemas.microsoft.com/office/drawing/2014/main" id="{62D4CBB3-4C68-41DC-BE55-DFA9ECE21FF0}"/>
              </a:ext>
            </a:extLst>
          </p:cNvPr>
          <p:cNvSpPr txBox="1">
            <a:spLocks/>
          </p:cNvSpPr>
          <p:nvPr/>
        </p:nvSpPr>
        <p:spPr>
          <a:xfrm>
            <a:off x="459944" y="1162627"/>
            <a:ext cx="6572160" cy="4968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dirty="0">
                <a:solidFill>
                  <a:srgbClr val="20517C"/>
                </a:solidFill>
              </a:rPr>
              <a:t>3.3  </a:t>
            </a:r>
            <a:r>
              <a:rPr lang="zh-CN" altLang="en-US" sz="2800" dirty="0">
                <a:solidFill>
                  <a:srgbClr val="20517C"/>
                </a:solidFill>
              </a:rPr>
              <a:t>析出率测量结果</a:t>
            </a:r>
          </a:p>
          <a:p>
            <a:endParaRPr lang="zh-CN" altLang="en-US" dirty="0"/>
          </a:p>
        </p:txBody>
      </p:sp>
      <p:pic>
        <p:nvPicPr>
          <p:cNvPr id="9" name="图片 8">
            <a:extLst>
              <a:ext uri="{FF2B5EF4-FFF2-40B4-BE49-F238E27FC236}">
                <a16:creationId xmlns:a16="http://schemas.microsoft.com/office/drawing/2014/main" id="{D89327B0-91C0-40C6-BBD8-5DA3732F99AC}"/>
              </a:ext>
            </a:extLst>
          </p:cNvPr>
          <p:cNvPicPr>
            <a:picLocks noChangeAspect="1"/>
          </p:cNvPicPr>
          <p:nvPr/>
        </p:nvPicPr>
        <p:blipFill rotWithShape="1">
          <a:blip r:embed="rId3"/>
          <a:srcRect b="85402"/>
          <a:stretch/>
        </p:blipFill>
        <p:spPr>
          <a:xfrm>
            <a:off x="0" y="1619064"/>
            <a:ext cx="8280000" cy="718261"/>
          </a:xfrm>
          <a:prstGeom prst="rect">
            <a:avLst/>
          </a:prstGeom>
        </p:spPr>
      </p:pic>
      <p:pic>
        <p:nvPicPr>
          <p:cNvPr id="14" name="图片 13">
            <a:extLst>
              <a:ext uri="{FF2B5EF4-FFF2-40B4-BE49-F238E27FC236}">
                <a16:creationId xmlns:a16="http://schemas.microsoft.com/office/drawing/2014/main" id="{C02160BB-F888-4480-9A19-A695B2161123}"/>
              </a:ext>
            </a:extLst>
          </p:cNvPr>
          <p:cNvPicPr>
            <a:picLocks noChangeAspect="1"/>
          </p:cNvPicPr>
          <p:nvPr/>
        </p:nvPicPr>
        <p:blipFill>
          <a:blip r:embed="rId4"/>
          <a:stretch>
            <a:fillRect/>
          </a:stretch>
        </p:blipFill>
        <p:spPr>
          <a:xfrm>
            <a:off x="0" y="5284449"/>
            <a:ext cx="8280000" cy="630237"/>
          </a:xfrm>
          <a:prstGeom prst="rect">
            <a:avLst/>
          </a:prstGeom>
        </p:spPr>
      </p:pic>
      <p:sp>
        <p:nvSpPr>
          <p:cNvPr id="18" name="内容占位符 2">
            <a:extLst>
              <a:ext uri="{FF2B5EF4-FFF2-40B4-BE49-F238E27FC236}">
                <a16:creationId xmlns:a16="http://schemas.microsoft.com/office/drawing/2014/main" id="{818C82C8-97E5-485F-95A2-F3B3D39F17F6}"/>
              </a:ext>
            </a:extLst>
          </p:cNvPr>
          <p:cNvSpPr txBox="1">
            <a:spLocks/>
          </p:cNvSpPr>
          <p:nvPr/>
        </p:nvSpPr>
        <p:spPr>
          <a:xfrm>
            <a:off x="0" y="5944989"/>
            <a:ext cx="5760640" cy="6777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dirty="0">
                <a:solidFill>
                  <a:srgbClr val="20517C"/>
                </a:solidFill>
                <a:latin typeface="+mj-ea"/>
                <a:ea typeface="+mj-ea"/>
              </a:rPr>
              <a:t>我们测得的同轴线析出率比</a:t>
            </a:r>
            <a:r>
              <a:rPr lang="en-US" altLang="zh-CN" sz="2000" dirty="0">
                <a:solidFill>
                  <a:srgbClr val="20517C"/>
                </a:solidFill>
                <a:latin typeface="+mj-ea"/>
                <a:ea typeface="+mj-ea"/>
              </a:rPr>
              <a:t>Xenon1T</a:t>
            </a:r>
            <a:r>
              <a:rPr lang="zh-CN" altLang="en-US" sz="2000" dirty="0">
                <a:solidFill>
                  <a:srgbClr val="20517C"/>
                </a:solidFill>
                <a:latin typeface="+mj-ea"/>
                <a:ea typeface="+mj-ea"/>
              </a:rPr>
              <a:t>实验中测得的高约</a:t>
            </a:r>
            <a:r>
              <a:rPr lang="en-US" altLang="zh-CN" sz="2000" dirty="0">
                <a:solidFill>
                  <a:srgbClr val="20517C"/>
                </a:solidFill>
                <a:latin typeface="+mj-ea"/>
                <a:ea typeface="+mj-ea"/>
              </a:rPr>
              <a:t>3</a:t>
            </a:r>
            <a:r>
              <a:rPr lang="zh-CN" altLang="en-US" sz="2000" dirty="0">
                <a:solidFill>
                  <a:srgbClr val="20517C"/>
                </a:solidFill>
                <a:latin typeface="+mj-ea"/>
                <a:ea typeface="+mj-ea"/>
              </a:rPr>
              <a:t>个数量级，原因有待核实</a:t>
            </a:r>
            <a:endParaRPr lang="en-US" altLang="zh-CN" sz="2000" dirty="0">
              <a:solidFill>
                <a:srgbClr val="20517C"/>
              </a:solidFill>
              <a:latin typeface="+mj-ea"/>
              <a:ea typeface="+mj-ea"/>
            </a:endParaRPr>
          </a:p>
        </p:txBody>
      </p:sp>
      <p:pic>
        <p:nvPicPr>
          <p:cNvPr id="12" name="图片 11">
            <a:extLst>
              <a:ext uri="{FF2B5EF4-FFF2-40B4-BE49-F238E27FC236}">
                <a16:creationId xmlns:a16="http://schemas.microsoft.com/office/drawing/2014/main" id="{1165792F-D33D-4CD6-8065-A7093BC41C58}"/>
              </a:ext>
            </a:extLst>
          </p:cNvPr>
          <p:cNvPicPr>
            <a:picLocks noChangeAspect="1"/>
          </p:cNvPicPr>
          <p:nvPr/>
        </p:nvPicPr>
        <p:blipFill rotWithShape="1">
          <a:blip r:embed="rId3"/>
          <a:srcRect t="38618"/>
          <a:stretch/>
        </p:blipFill>
        <p:spPr>
          <a:xfrm>
            <a:off x="0" y="2297754"/>
            <a:ext cx="8280000" cy="3020205"/>
          </a:xfrm>
          <a:prstGeom prst="rect">
            <a:avLst/>
          </a:prstGeom>
        </p:spPr>
      </p:pic>
      <p:sp>
        <p:nvSpPr>
          <p:cNvPr id="4" name="矩形 3">
            <a:extLst>
              <a:ext uri="{FF2B5EF4-FFF2-40B4-BE49-F238E27FC236}">
                <a16:creationId xmlns:a16="http://schemas.microsoft.com/office/drawing/2014/main" id="{43F84EB4-E62D-4C07-A548-B76BC821456D}"/>
              </a:ext>
            </a:extLst>
          </p:cNvPr>
          <p:cNvSpPr/>
          <p:nvPr/>
        </p:nvSpPr>
        <p:spPr>
          <a:xfrm>
            <a:off x="4973678" y="2313378"/>
            <a:ext cx="978305" cy="35638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78F02AA2-EBC4-4391-9816-80674B4F294E}"/>
              </a:ext>
            </a:extLst>
          </p:cNvPr>
          <p:cNvPicPr>
            <a:picLocks noChangeAspect="1"/>
          </p:cNvPicPr>
          <p:nvPr/>
        </p:nvPicPr>
        <p:blipFill>
          <a:blip r:embed="rId5"/>
          <a:stretch>
            <a:fillRect/>
          </a:stretch>
        </p:blipFill>
        <p:spPr>
          <a:xfrm>
            <a:off x="6325822" y="1805010"/>
            <a:ext cx="5865556" cy="2665244"/>
          </a:xfrm>
          <a:prstGeom prst="rect">
            <a:avLst/>
          </a:prstGeom>
        </p:spPr>
      </p:pic>
      <p:sp>
        <p:nvSpPr>
          <p:cNvPr id="13" name="矩形 12">
            <a:extLst>
              <a:ext uri="{FF2B5EF4-FFF2-40B4-BE49-F238E27FC236}">
                <a16:creationId xmlns:a16="http://schemas.microsoft.com/office/drawing/2014/main" id="{5638BE8E-B93A-4170-8AEA-B01DBA27210A}"/>
              </a:ext>
            </a:extLst>
          </p:cNvPr>
          <p:cNvSpPr/>
          <p:nvPr/>
        </p:nvSpPr>
        <p:spPr>
          <a:xfrm>
            <a:off x="11136560" y="2297753"/>
            <a:ext cx="1054818" cy="18513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CBE0C4D6-4A60-4243-B2AD-23F20009F352}"/>
              </a:ext>
            </a:extLst>
          </p:cNvPr>
          <p:cNvSpPr txBox="1">
            <a:spLocks/>
          </p:cNvSpPr>
          <p:nvPr/>
        </p:nvSpPr>
        <p:spPr>
          <a:xfrm>
            <a:off x="6486292" y="5349177"/>
            <a:ext cx="5544616" cy="12949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dirty="0">
                <a:solidFill>
                  <a:srgbClr val="20517C"/>
                </a:solidFill>
                <a:latin typeface="+mj-ea"/>
                <a:ea typeface="+mj-ea"/>
              </a:rPr>
              <a:t>由于铜板的析出率可能远低于不锈钢累积腔室（</a:t>
            </a:r>
            <a:r>
              <a:rPr lang="en-US" altLang="zh-CN" sz="2000" dirty="0">
                <a:solidFill>
                  <a:srgbClr val="20517C"/>
                </a:solidFill>
                <a:latin typeface="+mj-ea"/>
                <a:ea typeface="+mj-ea"/>
              </a:rPr>
              <a:t>0.6~1.9 </a:t>
            </a:r>
            <a:r>
              <a:rPr lang="en-US" altLang="zh-CN" sz="2000" dirty="0" err="1">
                <a:solidFill>
                  <a:srgbClr val="20517C"/>
                </a:solidFill>
                <a:latin typeface="+mj-ea"/>
                <a:ea typeface="+mj-ea"/>
              </a:rPr>
              <a:t>mBq</a:t>
            </a:r>
            <a:r>
              <a:rPr lang="zh-CN" altLang="en-US" sz="2000" dirty="0">
                <a:solidFill>
                  <a:srgbClr val="20517C"/>
                </a:solidFill>
                <a:latin typeface="+mj-ea"/>
                <a:ea typeface="+mj-ea"/>
              </a:rPr>
              <a:t>），鉴于测量系统的本底低至</a:t>
            </a:r>
            <a:r>
              <a:rPr lang="en-US" altLang="zh-CN" sz="2000" dirty="0">
                <a:solidFill>
                  <a:srgbClr val="20517C"/>
                </a:solidFill>
                <a:latin typeface="+mj-ea"/>
                <a:ea typeface="+mj-ea"/>
              </a:rPr>
              <a:t>10.5 </a:t>
            </a:r>
            <a:r>
              <a:rPr lang="en-US" altLang="zh-CN" sz="2000" dirty="0" err="1">
                <a:solidFill>
                  <a:srgbClr val="20517C"/>
                </a:solidFill>
                <a:latin typeface="+mj-ea"/>
                <a:ea typeface="+mj-ea"/>
              </a:rPr>
              <a:t>uBq</a:t>
            </a:r>
            <a:r>
              <a:rPr lang="zh-CN" altLang="en-US" sz="2000" dirty="0">
                <a:solidFill>
                  <a:srgbClr val="20517C"/>
                </a:solidFill>
                <a:latin typeface="+mj-ea"/>
                <a:ea typeface="+mj-ea"/>
              </a:rPr>
              <a:t>，后期将铜材料加工成累积罐，直接测量才有可能测量出析出率值</a:t>
            </a:r>
            <a:endParaRPr lang="en-US" altLang="zh-CN" sz="2000" dirty="0">
              <a:solidFill>
                <a:srgbClr val="20517C"/>
              </a:solidFill>
              <a:latin typeface="+mj-ea"/>
              <a:ea typeface="+mj-ea"/>
            </a:endParaRPr>
          </a:p>
        </p:txBody>
      </p:sp>
      <p:sp>
        <p:nvSpPr>
          <p:cNvPr id="5" name="文本框 4">
            <a:extLst>
              <a:ext uri="{FF2B5EF4-FFF2-40B4-BE49-F238E27FC236}">
                <a16:creationId xmlns:a16="http://schemas.microsoft.com/office/drawing/2014/main" id="{0A28BBAB-5239-4F91-84EB-E5F4DB16DEA8}"/>
              </a:ext>
            </a:extLst>
          </p:cNvPr>
          <p:cNvSpPr txBox="1"/>
          <p:nvPr/>
        </p:nvSpPr>
        <p:spPr>
          <a:xfrm>
            <a:off x="8292063" y="4457951"/>
            <a:ext cx="3738845" cy="461665"/>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E. </a:t>
            </a:r>
            <a:r>
              <a:rPr lang="en-US" altLang="zh-CN" sz="1200" dirty="0" err="1">
                <a:latin typeface="Times New Roman" panose="02020603050405020304" pitchFamily="18" charset="0"/>
                <a:cs typeface="Times New Roman" panose="02020603050405020304" pitchFamily="18" charset="0"/>
              </a:rPr>
              <a:t>Aprile</a:t>
            </a:r>
            <a:r>
              <a:rPr lang="en-US" altLang="zh-CN" sz="1200" dirty="0">
                <a:latin typeface="Times New Roman" panose="02020603050405020304" pitchFamily="18" charset="0"/>
                <a:cs typeface="Times New Roman" panose="02020603050405020304" pitchFamily="18" charset="0"/>
              </a:rPr>
              <a:t> et al., 2021. </a:t>
            </a:r>
            <a:r>
              <a:rPr lang="en-US" altLang="zh-CN" sz="1200" baseline="30000" dirty="0">
                <a:latin typeface="Times New Roman" panose="02020603050405020304" pitchFamily="18" charset="0"/>
                <a:cs typeface="Times New Roman" panose="02020603050405020304" pitchFamily="18" charset="0"/>
              </a:rPr>
              <a:t>222</a:t>
            </a:r>
            <a:r>
              <a:rPr lang="en-US" altLang="zh-CN" sz="1200" dirty="0">
                <a:latin typeface="Times New Roman" panose="02020603050405020304" pitchFamily="18" charset="0"/>
                <a:cs typeface="Times New Roman" panose="02020603050405020304" pitchFamily="18" charset="0"/>
              </a:rPr>
              <a:t>Rn  emanation measurements for the XENON1T experiment. Eur. Phys. J. C 81, 337.</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8065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04</a:t>
            </a:r>
            <a:endParaRPr lang="zh-CN" altLang="en-US" dirty="0"/>
          </a:p>
        </p:txBody>
      </p:sp>
      <p:sp>
        <p:nvSpPr>
          <p:cNvPr id="3" name="文本占位符 2"/>
          <p:cNvSpPr>
            <a:spLocks noGrp="1"/>
          </p:cNvSpPr>
          <p:nvPr>
            <p:ph type="body" sz="quarter" idx="11"/>
          </p:nvPr>
        </p:nvSpPr>
        <p:spPr>
          <a:xfrm>
            <a:off x="4915406" y="3890952"/>
            <a:ext cx="2340139" cy="496824"/>
          </a:xfrm>
        </p:spPr>
        <p:txBody>
          <a:bodyPr/>
          <a:lstStyle/>
          <a:p>
            <a:r>
              <a:rPr lang="en-US" altLang="zh-CN" dirty="0"/>
              <a:t>PART  FOUR</a:t>
            </a:r>
            <a:endParaRPr lang="zh-CN" altLang="en-US" dirty="0"/>
          </a:p>
        </p:txBody>
      </p:sp>
      <p:sp>
        <p:nvSpPr>
          <p:cNvPr id="4" name="文本占位符 3"/>
          <p:cNvSpPr>
            <a:spLocks noGrp="1"/>
          </p:cNvSpPr>
          <p:nvPr>
            <p:ph type="body" sz="quarter" idx="12"/>
          </p:nvPr>
        </p:nvSpPr>
        <p:spPr/>
        <p:txBody>
          <a:bodyPr/>
          <a:lstStyle/>
          <a:p>
            <a:r>
              <a:rPr lang="zh-CN" altLang="en-US" dirty="0"/>
              <a:t>总结与展望</a:t>
            </a:r>
          </a:p>
        </p:txBody>
      </p:sp>
    </p:spTree>
    <p:extLst>
      <p:ext uri="{BB962C8B-B14F-4D97-AF65-F5344CB8AC3E}">
        <p14:creationId xmlns:p14="http://schemas.microsoft.com/office/powerpoint/2010/main" val="512416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PART  01</a:t>
            </a:r>
            <a:endParaRPr lang="zh-CN" altLang="en-US" dirty="0"/>
          </a:p>
        </p:txBody>
      </p:sp>
      <p:sp>
        <p:nvSpPr>
          <p:cNvPr id="3" name="文本占位符 2"/>
          <p:cNvSpPr>
            <a:spLocks noGrp="1"/>
          </p:cNvSpPr>
          <p:nvPr>
            <p:ph type="body" sz="quarter" idx="12"/>
          </p:nvPr>
        </p:nvSpPr>
        <p:spPr/>
        <p:txBody>
          <a:bodyPr/>
          <a:lstStyle/>
          <a:p>
            <a:r>
              <a:rPr lang="en-US" altLang="zh-CN" dirty="0"/>
              <a:t>PART  02</a:t>
            </a:r>
            <a:endParaRPr lang="zh-CN" altLang="en-US" dirty="0"/>
          </a:p>
        </p:txBody>
      </p:sp>
      <p:sp>
        <p:nvSpPr>
          <p:cNvPr id="19" name="文本占位符 18">
            <a:extLst>
              <a:ext uri="{FF2B5EF4-FFF2-40B4-BE49-F238E27FC236}">
                <a16:creationId xmlns:a16="http://schemas.microsoft.com/office/drawing/2014/main" id="{D8618C89-554E-4F58-AA6E-43BD5299E1AD}"/>
              </a:ext>
            </a:extLst>
          </p:cNvPr>
          <p:cNvSpPr>
            <a:spLocks noGrp="1"/>
          </p:cNvSpPr>
          <p:nvPr>
            <p:ph type="body" sz="quarter" idx="14"/>
          </p:nvPr>
        </p:nvSpPr>
        <p:spPr/>
        <p:txBody>
          <a:bodyPr/>
          <a:lstStyle/>
          <a:p>
            <a:r>
              <a:rPr lang="en-US" altLang="zh-CN" dirty="0"/>
              <a:t>PART  03</a:t>
            </a:r>
            <a:endParaRPr lang="zh-CN" altLang="en-US" dirty="0"/>
          </a:p>
        </p:txBody>
      </p:sp>
      <p:sp>
        <p:nvSpPr>
          <p:cNvPr id="21" name="文本占位符 20">
            <a:extLst>
              <a:ext uri="{FF2B5EF4-FFF2-40B4-BE49-F238E27FC236}">
                <a16:creationId xmlns:a16="http://schemas.microsoft.com/office/drawing/2014/main" id="{A6E63782-64A3-46B2-9079-42FC2546F933}"/>
              </a:ext>
            </a:extLst>
          </p:cNvPr>
          <p:cNvSpPr>
            <a:spLocks noGrp="1"/>
          </p:cNvSpPr>
          <p:nvPr>
            <p:ph type="body" sz="quarter" idx="16"/>
          </p:nvPr>
        </p:nvSpPr>
        <p:spPr/>
        <p:txBody>
          <a:bodyPr/>
          <a:lstStyle/>
          <a:p>
            <a:r>
              <a:rPr lang="en-US" altLang="zh-CN" dirty="0"/>
              <a:t>PART  04</a:t>
            </a:r>
            <a:endParaRPr lang="zh-CN" altLang="en-US" dirty="0"/>
          </a:p>
        </p:txBody>
      </p:sp>
      <p:sp>
        <p:nvSpPr>
          <p:cNvPr id="8" name="文本占位符 7"/>
          <p:cNvSpPr>
            <a:spLocks noGrp="1"/>
          </p:cNvSpPr>
          <p:nvPr>
            <p:ph type="body" sz="quarter" idx="17"/>
          </p:nvPr>
        </p:nvSpPr>
        <p:spPr/>
        <p:txBody>
          <a:bodyPr/>
          <a:lstStyle/>
          <a:p>
            <a:r>
              <a:rPr lang="zh-CN" altLang="en-US" dirty="0"/>
              <a:t>研究背景</a:t>
            </a:r>
          </a:p>
        </p:txBody>
      </p:sp>
      <p:sp>
        <p:nvSpPr>
          <p:cNvPr id="9" name="文本占位符 8"/>
          <p:cNvSpPr>
            <a:spLocks noGrp="1"/>
          </p:cNvSpPr>
          <p:nvPr>
            <p:ph type="body" sz="quarter" idx="18"/>
          </p:nvPr>
        </p:nvSpPr>
        <p:spPr/>
        <p:txBody>
          <a:bodyPr/>
          <a:lstStyle/>
          <a:p>
            <a:r>
              <a:rPr lang="zh-CN" altLang="en-US" dirty="0"/>
              <a:t>北京大学氡监测技术发展现状</a:t>
            </a:r>
          </a:p>
        </p:txBody>
      </p:sp>
      <p:sp>
        <p:nvSpPr>
          <p:cNvPr id="11" name="文本占位符 10">
            <a:extLst>
              <a:ext uri="{FF2B5EF4-FFF2-40B4-BE49-F238E27FC236}">
                <a16:creationId xmlns:a16="http://schemas.microsoft.com/office/drawing/2014/main" id="{87A00ED7-9EB3-4147-9917-661D6BB4229C}"/>
              </a:ext>
            </a:extLst>
          </p:cNvPr>
          <p:cNvSpPr>
            <a:spLocks noGrp="1"/>
          </p:cNvSpPr>
          <p:nvPr>
            <p:ph type="body" sz="quarter" idx="20"/>
          </p:nvPr>
        </p:nvSpPr>
        <p:spPr/>
        <p:txBody>
          <a:bodyPr/>
          <a:lstStyle/>
          <a:p>
            <a:r>
              <a:rPr lang="zh-CN" altLang="en-US" dirty="0"/>
              <a:t>低本底实验中的应用</a:t>
            </a:r>
          </a:p>
        </p:txBody>
      </p:sp>
      <p:sp>
        <p:nvSpPr>
          <p:cNvPr id="23" name="文本占位符 22">
            <a:extLst>
              <a:ext uri="{FF2B5EF4-FFF2-40B4-BE49-F238E27FC236}">
                <a16:creationId xmlns:a16="http://schemas.microsoft.com/office/drawing/2014/main" id="{4E8820C4-9E04-4588-BE56-C708683C2ED9}"/>
              </a:ext>
            </a:extLst>
          </p:cNvPr>
          <p:cNvSpPr>
            <a:spLocks noGrp="1"/>
          </p:cNvSpPr>
          <p:nvPr>
            <p:ph type="body" sz="quarter" idx="22"/>
          </p:nvPr>
        </p:nvSpPr>
        <p:spPr/>
        <p:txBody>
          <a:bodyPr/>
          <a:lstStyle/>
          <a:p>
            <a:r>
              <a:rPr lang="zh-CN" altLang="en-US" dirty="0"/>
              <a:t>总结与展望</a:t>
            </a:r>
          </a:p>
          <a:p>
            <a:endParaRPr lang="zh-CN" altLang="en-US" dirty="0"/>
          </a:p>
        </p:txBody>
      </p:sp>
    </p:spTree>
    <p:extLst>
      <p:ext uri="{BB962C8B-B14F-4D97-AF65-F5344CB8AC3E}">
        <p14:creationId xmlns:p14="http://schemas.microsoft.com/office/powerpoint/2010/main" val="3214876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04</a:t>
            </a:r>
            <a:endParaRPr lang="zh-CN" altLang="en-US" dirty="0"/>
          </a:p>
        </p:txBody>
      </p:sp>
      <p:sp>
        <p:nvSpPr>
          <p:cNvPr id="3" name="文本占位符 2"/>
          <p:cNvSpPr>
            <a:spLocks noGrp="1"/>
          </p:cNvSpPr>
          <p:nvPr>
            <p:ph type="body" sz="quarter" idx="12"/>
          </p:nvPr>
        </p:nvSpPr>
        <p:spPr/>
        <p:txBody>
          <a:bodyPr/>
          <a:lstStyle/>
          <a:p>
            <a:r>
              <a:rPr lang="zh-CN" altLang="en-US" dirty="0"/>
              <a:t>总结与展望</a:t>
            </a:r>
          </a:p>
        </p:txBody>
      </p:sp>
      <p:sp>
        <p:nvSpPr>
          <p:cNvPr id="15" name="灯片编号占位符 14"/>
          <p:cNvSpPr>
            <a:spLocks noGrp="1"/>
          </p:cNvSpPr>
          <p:nvPr>
            <p:ph type="sldNum" sz="quarter" idx="13"/>
          </p:nvPr>
        </p:nvSpPr>
        <p:spPr/>
        <p:txBody>
          <a:bodyPr/>
          <a:lstStyle/>
          <a:p>
            <a:fld id="{B38E2B37-E96B-4849-B006-9B228B0EB70F}" type="slidenum">
              <a:rPr lang="zh-CN" altLang="en-US" smtClean="0"/>
              <a:pPr/>
              <a:t>20</a:t>
            </a:fld>
            <a:endParaRPr lang="zh-CN" altLang="en-US" dirty="0"/>
          </a:p>
        </p:txBody>
      </p:sp>
      <p:sp>
        <p:nvSpPr>
          <p:cNvPr id="4" name="文本框 3">
            <a:extLst>
              <a:ext uri="{FF2B5EF4-FFF2-40B4-BE49-F238E27FC236}">
                <a16:creationId xmlns:a16="http://schemas.microsoft.com/office/drawing/2014/main" id="{3B6733C0-95D8-4AC6-93F5-CBCD88615CB0}"/>
              </a:ext>
            </a:extLst>
          </p:cNvPr>
          <p:cNvSpPr txBox="1"/>
          <p:nvPr/>
        </p:nvSpPr>
        <p:spPr>
          <a:xfrm>
            <a:off x="773980" y="1628800"/>
            <a:ext cx="10644040" cy="4372479"/>
          </a:xfrm>
          <a:prstGeom prst="rect">
            <a:avLst/>
          </a:prstGeom>
          <a:noFill/>
        </p:spPr>
        <p:txBody>
          <a:bodyPr wrap="square" rtlCol="0">
            <a:spAutoFit/>
          </a:bodyPr>
          <a:lstStyle/>
          <a:p>
            <a:pPr>
              <a:lnSpc>
                <a:spcPts val="2800"/>
              </a:lnSpc>
            </a:pPr>
            <a:r>
              <a:rPr lang="zh-CN" altLang="en-US" sz="2000" dirty="0">
                <a:latin typeface="+mj-ea"/>
                <a:ea typeface="+mj-ea"/>
              </a:rPr>
              <a:t>一、总结</a:t>
            </a:r>
            <a:endParaRPr lang="en-US" altLang="zh-CN" sz="2000" dirty="0">
              <a:latin typeface="+mj-ea"/>
              <a:ea typeface="+mj-ea"/>
            </a:endParaRPr>
          </a:p>
          <a:p>
            <a:pPr marL="342900" indent="-342900">
              <a:lnSpc>
                <a:spcPts val="2800"/>
              </a:lnSpc>
              <a:buAutoNum type="arabicPeriod"/>
            </a:pPr>
            <a:r>
              <a:rPr lang="zh-CN" altLang="en-US" sz="2000" dirty="0">
                <a:latin typeface="+mj-ea"/>
                <a:ea typeface="+mj-ea"/>
              </a:rPr>
              <a:t>开发了</a:t>
            </a:r>
            <a:r>
              <a:rPr lang="en-US" altLang="zh-CN" sz="2000" dirty="0">
                <a:latin typeface="+mj-ea"/>
                <a:ea typeface="+mj-ea"/>
              </a:rPr>
              <a:t>4</a:t>
            </a:r>
            <a:r>
              <a:rPr lang="zh-CN" altLang="en-US" sz="2000" dirty="0">
                <a:latin typeface="+mj-ea"/>
                <a:ea typeface="+mj-ea"/>
              </a:rPr>
              <a:t>种不同体积的高灵敏度静电式测氡仪，实现对</a:t>
            </a:r>
            <a:r>
              <a:rPr lang="en-US" altLang="zh-CN" sz="2000" dirty="0" err="1">
                <a:latin typeface="+mj-ea"/>
                <a:ea typeface="+mj-ea"/>
              </a:rPr>
              <a:t>mBq</a:t>
            </a:r>
            <a:r>
              <a:rPr lang="en-US" altLang="zh-CN" sz="2000" dirty="0">
                <a:latin typeface="+mj-ea"/>
                <a:ea typeface="+mj-ea"/>
              </a:rPr>
              <a:t>/m</a:t>
            </a:r>
            <a:r>
              <a:rPr lang="en-US" altLang="zh-CN" sz="2000" baseline="30000" dirty="0">
                <a:latin typeface="+mj-ea"/>
                <a:ea typeface="+mj-ea"/>
              </a:rPr>
              <a:t>3</a:t>
            </a:r>
            <a:r>
              <a:rPr lang="zh-CN" altLang="en-US" sz="2000" dirty="0">
                <a:latin typeface="+mj-ea"/>
                <a:ea typeface="+mj-ea"/>
              </a:rPr>
              <a:t>量级氡浓度连续测量；结合低温活性炭富集系统，实现对</a:t>
            </a:r>
            <a:r>
              <a:rPr lang="en-US" altLang="zh-CN" sz="2000" dirty="0" err="1">
                <a:latin typeface="+mj-ea"/>
                <a:ea typeface="+mj-ea"/>
              </a:rPr>
              <a:t>μBq</a:t>
            </a:r>
            <a:r>
              <a:rPr lang="en-US" altLang="zh-CN" sz="2000" dirty="0">
                <a:latin typeface="+mj-ea"/>
                <a:ea typeface="+mj-ea"/>
              </a:rPr>
              <a:t>/m</a:t>
            </a:r>
            <a:r>
              <a:rPr lang="en-US" altLang="zh-CN" sz="2000" baseline="30000" dirty="0">
                <a:latin typeface="+mj-ea"/>
                <a:ea typeface="+mj-ea"/>
              </a:rPr>
              <a:t>3</a:t>
            </a:r>
            <a:r>
              <a:rPr lang="zh-CN" altLang="en-US" sz="2000" dirty="0">
                <a:latin typeface="+mj-ea"/>
                <a:ea typeface="+mj-ea"/>
              </a:rPr>
              <a:t>量级氡抓样式测量；</a:t>
            </a:r>
            <a:endParaRPr lang="en-US" altLang="zh-CN" sz="2000" dirty="0">
              <a:latin typeface="+mj-ea"/>
              <a:ea typeface="+mj-ea"/>
            </a:endParaRPr>
          </a:p>
          <a:p>
            <a:pPr marL="342900" indent="-342900">
              <a:lnSpc>
                <a:spcPts val="2800"/>
              </a:lnSpc>
              <a:buAutoNum type="arabicPeriod"/>
            </a:pPr>
            <a:r>
              <a:rPr lang="zh-CN" altLang="en-US" sz="2000" dirty="0">
                <a:latin typeface="+mj-ea"/>
                <a:ea typeface="+mj-ea"/>
              </a:rPr>
              <a:t>对氮气和液氮进行氡浓度评估，工业氮气和高纯氮气</a:t>
            </a:r>
            <a:r>
              <a:rPr lang="zh-CN" altLang="en-US" sz="2000" dirty="0">
                <a:solidFill>
                  <a:srgbClr val="20517C"/>
                </a:solidFill>
                <a:latin typeface="+mj-ea"/>
                <a:ea typeface="+mj-ea"/>
              </a:rPr>
              <a:t>氡浓度均在</a:t>
            </a:r>
            <a:r>
              <a:rPr lang="en-US" altLang="zh-CN" sz="2000" dirty="0">
                <a:solidFill>
                  <a:srgbClr val="20517C"/>
                </a:solidFill>
                <a:latin typeface="+mj-ea"/>
                <a:ea typeface="+mj-ea"/>
              </a:rPr>
              <a:t>1 </a:t>
            </a:r>
            <a:r>
              <a:rPr lang="en-US" altLang="zh-CN" sz="2000" dirty="0" err="1">
                <a:solidFill>
                  <a:srgbClr val="20517C"/>
                </a:solidFill>
                <a:latin typeface="+mj-ea"/>
                <a:ea typeface="+mj-ea"/>
              </a:rPr>
              <a:t>mBq</a:t>
            </a:r>
            <a:r>
              <a:rPr lang="en-US" altLang="zh-CN" sz="2000" dirty="0">
                <a:solidFill>
                  <a:srgbClr val="20517C"/>
                </a:solidFill>
                <a:latin typeface="+mj-ea"/>
                <a:ea typeface="+mj-ea"/>
              </a:rPr>
              <a:t>/m</a:t>
            </a:r>
            <a:r>
              <a:rPr lang="en-US" altLang="zh-CN" sz="2000" baseline="30000" dirty="0">
                <a:solidFill>
                  <a:srgbClr val="20517C"/>
                </a:solidFill>
                <a:latin typeface="+mj-ea"/>
                <a:ea typeface="+mj-ea"/>
              </a:rPr>
              <a:t>3</a:t>
            </a:r>
            <a:r>
              <a:rPr lang="zh-CN" altLang="en-US" sz="2000" dirty="0">
                <a:solidFill>
                  <a:srgbClr val="20517C"/>
                </a:solidFill>
                <a:latin typeface="+mj-ea"/>
                <a:ea typeface="+mj-ea"/>
              </a:rPr>
              <a:t>附近，静置后液氮中氡浓度为</a:t>
            </a:r>
            <a:r>
              <a:rPr lang="en-US" altLang="zh-CN" sz="2000" dirty="0">
                <a:solidFill>
                  <a:srgbClr val="20517C"/>
                </a:solidFill>
                <a:latin typeface="+mj-ea"/>
                <a:ea typeface="+mj-ea"/>
              </a:rPr>
              <a:t>0.042 </a:t>
            </a:r>
            <a:r>
              <a:rPr lang="en-US" altLang="zh-CN" sz="2000" kern="100" dirty="0" err="1">
                <a:effectLst/>
                <a:latin typeface="+mj-ea"/>
                <a:ea typeface="+mj-ea"/>
              </a:rPr>
              <a:t>mBq</a:t>
            </a:r>
            <a:r>
              <a:rPr lang="en-US" altLang="zh-CN" sz="2000" kern="100" dirty="0">
                <a:effectLst/>
                <a:latin typeface="+mj-ea"/>
                <a:ea typeface="+mj-ea"/>
              </a:rPr>
              <a:t>/L</a:t>
            </a:r>
            <a:r>
              <a:rPr lang="zh-CN" altLang="en-US" sz="2000" kern="100" dirty="0">
                <a:effectLst/>
                <a:latin typeface="+mj-ea"/>
                <a:ea typeface="+mj-ea"/>
              </a:rPr>
              <a:t>；</a:t>
            </a:r>
            <a:endParaRPr lang="en-US" altLang="zh-CN" sz="2000" baseline="30000" dirty="0">
              <a:latin typeface="+mj-ea"/>
              <a:ea typeface="+mj-ea"/>
            </a:endParaRPr>
          </a:p>
          <a:p>
            <a:pPr marL="342900" indent="-342900">
              <a:lnSpc>
                <a:spcPts val="2800"/>
              </a:lnSpc>
              <a:buAutoNum type="arabicPeriod"/>
            </a:pPr>
            <a:r>
              <a:rPr lang="zh-CN" altLang="en-US" sz="2000" dirty="0">
                <a:latin typeface="+mj-ea"/>
                <a:ea typeface="+mj-ea"/>
              </a:rPr>
              <a:t>对实验材料进行析出率评估，线材析出率为</a:t>
            </a:r>
            <a:r>
              <a:rPr lang="en-US" altLang="zh-CN" sz="2000" dirty="0">
                <a:latin typeface="+mj-ea"/>
                <a:ea typeface="+mj-ea"/>
              </a:rPr>
              <a:t>97 ~ 424 </a:t>
            </a:r>
            <a:r>
              <a:rPr lang="el-GR" altLang="zh-CN" sz="2000" dirty="0">
                <a:latin typeface="+mj-ea"/>
                <a:ea typeface="+mj-ea"/>
              </a:rPr>
              <a:t>μ</a:t>
            </a:r>
            <a:r>
              <a:rPr lang="en-US" altLang="zh-CN" sz="2000" dirty="0" err="1">
                <a:latin typeface="+mj-ea"/>
                <a:ea typeface="+mj-ea"/>
              </a:rPr>
              <a:t>Bq</a:t>
            </a:r>
            <a:r>
              <a:rPr lang="en-US" altLang="zh-CN" sz="2000" dirty="0">
                <a:latin typeface="+mj-ea"/>
                <a:ea typeface="+mj-ea"/>
              </a:rPr>
              <a:t>/m</a:t>
            </a:r>
            <a:r>
              <a:rPr lang="zh-CN" altLang="en-US" sz="2000" dirty="0">
                <a:latin typeface="+mj-ea"/>
                <a:ea typeface="+mj-ea"/>
              </a:rPr>
              <a:t>，比</a:t>
            </a:r>
            <a:r>
              <a:rPr lang="en-US" altLang="zh-CN" sz="2000" dirty="0">
                <a:latin typeface="+mj-ea"/>
                <a:ea typeface="+mj-ea"/>
              </a:rPr>
              <a:t>Xenon1T</a:t>
            </a:r>
            <a:r>
              <a:rPr lang="zh-CN" altLang="en-US" sz="2000" dirty="0">
                <a:latin typeface="+mj-ea"/>
                <a:ea typeface="+mj-ea"/>
              </a:rPr>
              <a:t>结果高约</a:t>
            </a:r>
            <a:r>
              <a:rPr lang="en-US" altLang="zh-CN" sz="2000" dirty="0">
                <a:latin typeface="+mj-ea"/>
                <a:ea typeface="+mj-ea"/>
              </a:rPr>
              <a:t>3</a:t>
            </a:r>
            <a:r>
              <a:rPr lang="zh-CN" altLang="en-US" sz="2000" dirty="0">
                <a:latin typeface="+mj-ea"/>
                <a:ea typeface="+mj-ea"/>
              </a:rPr>
              <a:t>个数量级，原因有待核实；铜板析出率均低于</a:t>
            </a:r>
            <a:r>
              <a:rPr lang="en-US" altLang="zh-CN" sz="2000" dirty="0">
                <a:latin typeface="+mj-ea"/>
                <a:ea typeface="+mj-ea"/>
              </a:rPr>
              <a:t>25 </a:t>
            </a:r>
            <a:r>
              <a:rPr lang="en-US" altLang="zh-CN" sz="2000" dirty="0" err="1">
                <a:latin typeface="+mj-ea"/>
                <a:ea typeface="+mj-ea"/>
              </a:rPr>
              <a:t>mBq</a:t>
            </a:r>
            <a:r>
              <a:rPr lang="en-US" altLang="zh-CN" sz="2000" dirty="0">
                <a:latin typeface="+mj-ea"/>
                <a:ea typeface="+mj-ea"/>
              </a:rPr>
              <a:t>/m</a:t>
            </a:r>
            <a:r>
              <a:rPr lang="en-US" altLang="zh-CN" sz="2000" baseline="30000" dirty="0">
                <a:latin typeface="+mj-ea"/>
                <a:ea typeface="+mj-ea"/>
              </a:rPr>
              <a:t>2</a:t>
            </a:r>
            <a:r>
              <a:rPr lang="zh-CN" altLang="en-US" sz="2000" dirty="0">
                <a:latin typeface="+mj-ea"/>
                <a:ea typeface="+mj-ea"/>
              </a:rPr>
              <a:t>，需加工铜制累积罐。</a:t>
            </a:r>
            <a:endParaRPr lang="en-US" altLang="zh-CN" sz="2000" dirty="0">
              <a:latin typeface="+mj-ea"/>
              <a:ea typeface="+mj-ea"/>
            </a:endParaRPr>
          </a:p>
          <a:p>
            <a:pPr>
              <a:lnSpc>
                <a:spcPts val="2800"/>
              </a:lnSpc>
            </a:pPr>
            <a:endParaRPr lang="en-US" altLang="zh-CN" sz="2000" dirty="0">
              <a:latin typeface="+mj-ea"/>
              <a:ea typeface="+mj-ea"/>
            </a:endParaRPr>
          </a:p>
          <a:p>
            <a:pPr>
              <a:lnSpc>
                <a:spcPts val="2800"/>
              </a:lnSpc>
            </a:pPr>
            <a:r>
              <a:rPr lang="zh-CN" altLang="en-US" sz="2000" dirty="0">
                <a:latin typeface="+mj-ea"/>
                <a:ea typeface="+mj-ea"/>
              </a:rPr>
              <a:t>二、展望</a:t>
            </a:r>
            <a:endParaRPr lang="en-US" altLang="zh-CN" sz="2000" dirty="0">
              <a:latin typeface="+mj-ea"/>
              <a:ea typeface="+mj-ea"/>
            </a:endParaRPr>
          </a:p>
          <a:p>
            <a:pPr>
              <a:lnSpc>
                <a:spcPts val="2800"/>
              </a:lnSpc>
            </a:pPr>
            <a:r>
              <a:rPr lang="en-US" altLang="zh-CN" sz="2000" dirty="0">
                <a:latin typeface="+mj-ea"/>
                <a:ea typeface="+mj-ea"/>
              </a:rPr>
              <a:t>1.  </a:t>
            </a:r>
            <a:r>
              <a:rPr lang="zh-CN" altLang="en-US" sz="2000" dirty="0">
                <a:latin typeface="+mj-ea"/>
                <a:ea typeface="+mj-ea"/>
              </a:rPr>
              <a:t>未来将进一步降低富集系统和累积系统本底，有效提升析出率测量灵敏度；</a:t>
            </a:r>
            <a:endParaRPr lang="en-US" altLang="zh-CN" sz="2000" dirty="0">
              <a:latin typeface="+mj-ea"/>
              <a:ea typeface="+mj-ea"/>
            </a:endParaRPr>
          </a:p>
          <a:p>
            <a:pPr>
              <a:lnSpc>
                <a:spcPts val="2800"/>
              </a:lnSpc>
            </a:pPr>
            <a:r>
              <a:rPr lang="en-US" altLang="zh-CN" sz="2000" dirty="0">
                <a:latin typeface="+mj-ea"/>
                <a:ea typeface="+mj-ea"/>
              </a:rPr>
              <a:t>2.  </a:t>
            </a:r>
            <a:r>
              <a:rPr lang="zh-CN" altLang="en-US" sz="2000" dirty="0">
                <a:latin typeface="+mj-ea"/>
                <a:ea typeface="+mj-ea"/>
              </a:rPr>
              <a:t>探索极低本底高灵敏氡测量系统在地下低本底实验中的应用，如洁净间的在线连续监测、材料氡析出率测量和液氮中氡的测量等。</a:t>
            </a:r>
          </a:p>
        </p:txBody>
      </p:sp>
    </p:spTree>
    <p:extLst>
      <p:ext uri="{BB962C8B-B14F-4D97-AF65-F5344CB8AC3E}">
        <p14:creationId xmlns:p14="http://schemas.microsoft.com/office/powerpoint/2010/main" val="388058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a:spLocks noChangeArrowheads="1"/>
          </p:cNvSpPr>
          <p:nvPr>
            <p:custDataLst>
              <p:tags r:id="rId1"/>
            </p:custDataLst>
          </p:nvPr>
        </p:nvSpPr>
        <p:spPr bwMode="auto">
          <a:xfrm>
            <a:off x="2565399" y="2348880"/>
            <a:ext cx="7023102" cy="13985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Arial Narrow" panose="020B0606020202030204"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Arial Narrow" panose="020B0606020202030204"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Arial Narrow" panose="020B0606020202030204"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Arial Narrow" panose="020B0606020202030204" pitchFamily="34" charset="0"/>
                <a:ea typeface="微软雅黑" panose="020B0503020204020204" pitchFamily="34" charset="-122"/>
              </a:defRPr>
            </a:lvl9pPr>
          </a:lstStyle>
          <a:p>
            <a:pPr algn="ctr" eaLnBrk="1" hangingPunct="1">
              <a:buFont typeface="Arial" panose="020B0604020202020204" pitchFamily="34" charset="0"/>
              <a:buNone/>
              <a:defRPr/>
            </a:pPr>
            <a:r>
              <a:rPr lang="zh-CN" altLang="en-US" sz="8000" dirty="0">
                <a:solidFill>
                  <a:srgbClr val="FFFFFF"/>
                </a:solidFill>
              </a:rPr>
              <a:t>请您批评指正</a:t>
            </a:r>
          </a:p>
        </p:txBody>
      </p:sp>
      <p:cxnSp>
        <p:nvCxnSpPr>
          <p:cNvPr id="3" name="直接连接符 6"/>
          <p:cNvCxnSpPr>
            <a:cxnSpLocks noChangeShapeType="1"/>
          </p:cNvCxnSpPr>
          <p:nvPr>
            <p:custDataLst>
              <p:tags r:id="rId2"/>
            </p:custDataLst>
          </p:nvPr>
        </p:nvCxnSpPr>
        <p:spPr bwMode="auto">
          <a:xfrm>
            <a:off x="2565399" y="3771280"/>
            <a:ext cx="7023102" cy="0"/>
          </a:xfrm>
          <a:prstGeom prst="line">
            <a:avLst/>
          </a:prstGeom>
          <a:noFill/>
          <a:ln w="12700">
            <a:solidFill>
              <a:schemeClr val="accent1">
                <a:lumMod val="60000"/>
                <a:lumOff val="40000"/>
              </a:schemeClr>
            </a:solidFill>
            <a:round/>
            <a:headEnd/>
            <a:tailEnd/>
          </a:ln>
          <a:extLst>
            <a:ext uri="{909E8E84-426E-40DD-AFC4-6F175D3DCCD1}">
              <a14:hiddenFill xmlns:a14="http://schemas.microsoft.com/office/drawing/2010/main">
                <a:noFill/>
              </a14:hiddenFill>
            </a:ext>
          </a:extLst>
        </p:spPr>
      </p:cxnSp>
      <p:cxnSp>
        <p:nvCxnSpPr>
          <p:cNvPr id="4" name="直接连接符 8"/>
          <p:cNvCxnSpPr>
            <a:cxnSpLocks noChangeShapeType="1"/>
          </p:cNvCxnSpPr>
          <p:nvPr>
            <p:custDataLst>
              <p:tags r:id="rId3"/>
            </p:custDataLst>
          </p:nvPr>
        </p:nvCxnSpPr>
        <p:spPr bwMode="auto">
          <a:xfrm>
            <a:off x="2639616" y="5346700"/>
            <a:ext cx="6696075" cy="0"/>
          </a:xfrm>
          <a:prstGeom prst="line">
            <a:avLst/>
          </a:prstGeom>
          <a:noFill/>
          <a:ln w="12700">
            <a:solidFill>
              <a:schemeClr val="accent1">
                <a:lumMod val="40000"/>
                <a:lumOff val="60000"/>
              </a:schemeClr>
            </a:solidFill>
            <a:round/>
            <a:headEnd/>
            <a:tailEnd/>
          </a:ln>
          <a:extLst>
            <a:ext uri="{909E8E84-426E-40DD-AFC4-6F175D3DCCD1}">
              <a14:hiddenFill xmlns:a14="http://schemas.microsoft.com/office/drawing/2010/main">
                <a:noFill/>
              </a14:hiddenFill>
            </a:ext>
          </a:extLst>
        </p:spPr>
      </p:cxnSp>
      <p:sp>
        <p:nvSpPr>
          <p:cNvPr id="5" name="KSO_Shape"/>
          <p:cNvSpPr>
            <a:spLocks/>
          </p:cNvSpPr>
          <p:nvPr>
            <p:custDataLst>
              <p:tags r:id="rId4"/>
            </p:custDataLst>
          </p:nvPr>
        </p:nvSpPr>
        <p:spPr bwMode="auto">
          <a:xfrm>
            <a:off x="2685654" y="5026025"/>
            <a:ext cx="198437" cy="234950"/>
          </a:xfrm>
          <a:custGeom>
            <a:avLst/>
            <a:gdLst>
              <a:gd name="T0" fmla="*/ 163869 w 396520"/>
              <a:gd name="T1" fmla="*/ 157531 h 469210"/>
              <a:gd name="T2" fmla="*/ 197203 w 396520"/>
              <a:gd name="T3" fmla="*/ 191182 h 469210"/>
              <a:gd name="T4" fmla="*/ 188663 w 396520"/>
              <a:gd name="T5" fmla="*/ 220796 h 469210"/>
              <a:gd name="T6" fmla="*/ 176400 w 396520"/>
              <a:gd name="T7" fmla="*/ 192013 h 469210"/>
              <a:gd name="T8" fmla="*/ 143709 w 396520"/>
              <a:gd name="T9" fmla="*/ 169539 h 469210"/>
              <a:gd name="T10" fmla="*/ 163869 w 396520"/>
              <a:gd name="T11" fmla="*/ 157531 h 469210"/>
              <a:gd name="T12" fmla="*/ 22203 w 396520"/>
              <a:gd name="T13" fmla="*/ 4729 h 469210"/>
              <a:gd name="T14" fmla="*/ 49402 w 396520"/>
              <a:gd name="T15" fmla="*/ 52023 h 469210"/>
              <a:gd name="T16" fmla="*/ 51452 w 396520"/>
              <a:gd name="T17" fmla="*/ 86564 h 469210"/>
              <a:gd name="T18" fmla="*/ 46881 w 396520"/>
              <a:gd name="T19" fmla="*/ 96015 h 469210"/>
              <a:gd name="T20" fmla="*/ 120289 w 396520"/>
              <a:gd name="T21" fmla="*/ 174879 h 469210"/>
              <a:gd name="T22" fmla="*/ 137905 w 396520"/>
              <a:gd name="T23" fmla="*/ 173809 h 469210"/>
              <a:gd name="T24" fmla="*/ 138065 w 396520"/>
              <a:gd name="T25" fmla="*/ 174087 h 469210"/>
              <a:gd name="T26" fmla="*/ 173909 w 396520"/>
              <a:gd name="T27" fmla="*/ 194551 h 469210"/>
              <a:gd name="T28" fmla="*/ 185865 w 396520"/>
              <a:gd name="T29" fmla="*/ 224388 h 469210"/>
              <a:gd name="T30" fmla="*/ 144208 w 396520"/>
              <a:gd name="T31" fmla="*/ 234424 h 469210"/>
              <a:gd name="T32" fmla="*/ 332 w 396520"/>
              <a:gd name="T33" fmla="*/ 44981 h 469210"/>
              <a:gd name="T34" fmla="*/ 7156 w 396520"/>
              <a:gd name="T35" fmla="*/ 19804 h 469210"/>
              <a:gd name="T36" fmla="*/ 22203 w 396520"/>
              <a:gd name="T37" fmla="*/ 4729 h 469210"/>
              <a:gd name="T38" fmla="*/ 42959 w 396520"/>
              <a:gd name="T39" fmla="*/ 3 h 469210"/>
              <a:gd name="T40" fmla="*/ 74047 w 396520"/>
              <a:gd name="T41" fmla="*/ 64172 h 469210"/>
              <a:gd name="T42" fmla="*/ 54657 w 396520"/>
              <a:gd name="T43" fmla="*/ 84102 h 469210"/>
              <a:gd name="T44" fmla="*/ 52683 w 396520"/>
              <a:gd name="T45" fmla="*/ 50586 h 469210"/>
              <a:gd name="T46" fmla="*/ 27613 w 396520"/>
              <a:gd name="T47" fmla="*/ 2556 h 469210"/>
              <a:gd name="T48" fmla="*/ 42959 w 396520"/>
              <a:gd name="T49" fmla="*/ 3 h 4692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96520" h="469210">
                <a:moveTo>
                  <a:pt x="327445" y="314600"/>
                </a:moveTo>
                <a:cubicBezTo>
                  <a:pt x="356349" y="319254"/>
                  <a:pt x="385797" y="360745"/>
                  <a:pt x="394054" y="381803"/>
                </a:cubicBezTo>
                <a:cubicBezTo>
                  <a:pt x="402312" y="402860"/>
                  <a:pt x="388098" y="427511"/>
                  <a:pt x="376990" y="440944"/>
                </a:cubicBezTo>
                <a:cubicBezTo>
                  <a:pt x="373700" y="421882"/>
                  <a:pt x="364955" y="401443"/>
                  <a:pt x="352485" y="383463"/>
                </a:cubicBezTo>
                <a:cubicBezTo>
                  <a:pt x="332676" y="354903"/>
                  <a:pt x="307287" y="337803"/>
                  <a:pt x="287162" y="338581"/>
                </a:cubicBezTo>
                <a:cubicBezTo>
                  <a:pt x="300917" y="326499"/>
                  <a:pt x="298542" y="309947"/>
                  <a:pt x="327445" y="314600"/>
                </a:cubicBezTo>
                <a:close/>
                <a:moveTo>
                  <a:pt x="44367" y="9445"/>
                </a:moveTo>
                <a:cubicBezTo>
                  <a:pt x="65307" y="7976"/>
                  <a:pt x="88582" y="48300"/>
                  <a:pt x="98716" y="103893"/>
                </a:cubicBezTo>
                <a:cubicBezTo>
                  <a:pt x="103023" y="127522"/>
                  <a:pt x="104507" y="151694"/>
                  <a:pt x="102812" y="172874"/>
                </a:cubicBezTo>
                <a:cubicBezTo>
                  <a:pt x="96419" y="177933"/>
                  <a:pt x="92462" y="183883"/>
                  <a:pt x="93679" y="191748"/>
                </a:cubicBezTo>
                <a:cubicBezTo>
                  <a:pt x="97962" y="219449"/>
                  <a:pt x="202914" y="329063"/>
                  <a:pt x="240363" y="349244"/>
                </a:cubicBezTo>
                <a:cubicBezTo>
                  <a:pt x="253454" y="356299"/>
                  <a:pt x="265280" y="353652"/>
                  <a:pt x="275564" y="347108"/>
                </a:cubicBezTo>
                <a:lnTo>
                  <a:pt x="275884" y="347663"/>
                </a:lnTo>
                <a:cubicBezTo>
                  <a:pt x="293996" y="337193"/>
                  <a:pt x="324545" y="354625"/>
                  <a:pt x="347507" y="388530"/>
                </a:cubicBezTo>
                <a:cubicBezTo>
                  <a:pt x="360303" y="407426"/>
                  <a:pt x="369015" y="429003"/>
                  <a:pt x="371399" y="448117"/>
                </a:cubicBezTo>
                <a:cubicBezTo>
                  <a:pt x="347296" y="472826"/>
                  <a:pt x="310581" y="469765"/>
                  <a:pt x="288158" y="468159"/>
                </a:cubicBezTo>
                <a:cubicBezTo>
                  <a:pt x="253182" y="465654"/>
                  <a:pt x="-15065" y="364036"/>
                  <a:pt x="664" y="89829"/>
                </a:cubicBezTo>
                <a:cubicBezTo>
                  <a:pt x="3125" y="70964"/>
                  <a:pt x="7079" y="53749"/>
                  <a:pt x="14299" y="39550"/>
                </a:cubicBezTo>
                <a:cubicBezTo>
                  <a:pt x="20978" y="26415"/>
                  <a:pt x="30453" y="15861"/>
                  <a:pt x="44367" y="9445"/>
                </a:cubicBezTo>
                <a:close/>
                <a:moveTo>
                  <a:pt x="85842" y="6"/>
                </a:moveTo>
                <a:cubicBezTo>
                  <a:pt x="147282" y="-938"/>
                  <a:pt x="156451" y="106342"/>
                  <a:pt x="147962" y="128156"/>
                </a:cubicBezTo>
                <a:cubicBezTo>
                  <a:pt x="140696" y="146825"/>
                  <a:pt x="125598" y="157194"/>
                  <a:pt x="109217" y="167957"/>
                </a:cubicBezTo>
                <a:cubicBezTo>
                  <a:pt x="111214" y="147002"/>
                  <a:pt x="109601" y="123749"/>
                  <a:pt x="105273" y="101024"/>
                </a:cubicBezTo>
                <a:cubicBezTo>
                  <a:pt x="95931" y="51971"/>
                  <a:pt x="75887" y="14560"/>
                  <a:pt x="55177" y="5105"/>
                </a:cubicBezTo>
                <a:cubicBezTo>
                  <a:pt x="63799" y="1769"/>
                  <a:pt x="73998" y="188"/>
                  <a:pt x="85842" y="6"/>
                </a:cubicBezTo>
                <a:close/>
              </a:path>
            </a:pathLst>
          </a:custGeom>
          <a:solidFill>
            <a:schemeClr val="accent1">
              <a:lumMod val="40000"/>
              <a:lumOff val="60000"/>
            </a:schemeClr>
          </a:solidFill>
          <a:ln>
            <a:noFill/>
          </a:ln>
        </p:spPr>
        <p:txBody>
          <a:bodyPr anchor="ctr"/>
          <a:lstStyle/>
          <a:p>
            <a:pPr>
              <a:defRPr/>
            </a:pPr>
            <a:endParaRPr lang="zh-CN" altLang="en-US"/>
          </a:p>
        </p:txBody>
      </p:sp>
      <p:sp>
        <p:nvSpPr>
          <p:cNvPr id="6" name="文本框 13"/>
          <p:cNvSpPr txBox="1">
            <a:spLocks noChangeArrowheads="1"/>
          </p:cNvSpPr>
          <p:nvPr>
            <p:custDataLst>
              <p:tags r:id="rId5"/>
            </p:custDataLst>
          </p:nvPr>
        </p:nvSpPr>
        <p:spPr bwMode="auto">
          <a:xfrm>
            <a:off x="2923779" y="4989514"/>
            <a:ext cx="1258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 typeface="Arial" panose="020B0604020202020204" pitchFamily="34" charset="0"/>
              <a:buNone/>
              <a:defRPr/>
            </a:pPr>
            <a:r>
              <a:rPr lang="en-US" altLang="zh-CN" sz="1400" b="1" dirty="0">
                <a:solidFill>
                  <a:schemeClr val="tx1">
                    <a:lumMod val="50000"/>
                    <a:lumOff val="50000"/>
                  </a:schemeClr>
                </a:solidFill>
                <a:latin typeface="Bell MT" panose="02020503060305020303" pitchFamily="18" charset="0"/>
                <a:ea typeface="GungsuhChe" panose="02030609000101010101" pitchFamily="49" charset="-127"/>
              </a:rPr>
              <a:t>13161891898</a:t>
            </a:r>
          </a:p>
        </p:txBody>
      </p:sp>
      <p:sp>
        <p:nvSpPr>
          <p:cNvPr id="7" name="文本框 14"/>
          <p:cNvSpPr txBox="1">
            <a:spLocks noChangeArrowheads="1"/>
          </p:cNvSpPr>
          <p:nvPr>
            <p:custDataLst>
              <p:tags r:id="rId6"/>
            </p:custDataLst>
          </p:nvPr>
        </p:nvSpPr>
        <p:spPr bwMode="auto">
          <a:xfrm>
            <a:off x="5486004" y="4989514"/>
            <a:ext cx="1101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 typeface="Arial" panose="020B0604020202020204" pitchFamily="34" charset="0"/>
              <a:buNone/>
              <a:defRPr/>
            </a:pPr>
            <a:r>
              <a:rPr lang="en-US" altLang="zh-CN" sz="1400" b="1" dirty="0">
                <a:solidFill>
                  <a:schemeClr val="tx1">
                    <a:lumMod val="50000"/>
                    <a:lumOff val="50000"/>
                  </a:schemeClr>
                </a:solidFill>
                <a:latin typeface="Bell MT" panose="02020503060305020303" pitchFamily="18" charset="0"/>
                <a:ea typeface="GungsuhChe" panose="02030609000101010101" pitchFamily="49" charset="-127"/>
              </a:rPr>
              <a:t>Fan Wang</a:t>
            </a:r>
            <a:endParaRPr lang="zh-CN" altLang="en-US" sz="1400" b="1" dirty="0">
              <a:solidFill>
                <a:schemeClr val="tx1">
                  <a:lumMod val="50000"/>
                  <a:lumOff val="50000"/>
                </a:schemeClr>
              </a:solidFill>
              <a:latin typeface="Bell MT" panose="02020503060305020303" pitchFamily="18" charset="0"/>
              <a:ea typeface="GungsuhChe" panose="02030609000101010101" pitchFamily="49" charset="-127"/>
            </a:endParaRPr>
          </a:p>
        </p:txBody>
      </p:sp>
      <p:sp>
        <p:nvSpPr>
          <p:cNvPr id="8" name="KSO_Shape"/>
          <p:cNvSpPr>
            <a:spLocks/>
          </p:cNvSpPr>
          <p:nvPr>
            <p:custDataLst>
              <p:tags r:id="rId7"/>
            </p:custDataLst>
          </p:nvPr>
        </p:nvSpPr>
        <p:spPr bwMode="auto">
          <a:xfrm>
            <a:off x="5182790" y="5019675"/>
            <a:ext cx="266700" cy="249238"/>
          </a:xfrm>
          <a:custGeom>
            <a:avLst/>
            <a:gdLst>
              <a:gd name="T0" fmla="*/ 223637 w 969654"/>
              <a:gd name="T1" fmla="*/ 134460 h 903534"/>
              <a:gd name="T2" fmla="*/ 213735 w 969654"/>
              <a:gd name="T3" fmla="*/ 144391 h 903534"/>
              <a:gd name="T4" fmla="*/ 223637 w 969654"/>
              <a:gd name="T5" fmla="*/ 154321 h 903534"/>
              <a:gd name="T6" fmla="*/ 233539 w 969654"/>
              <a:gd name="T7" fmla="*/ 144391 h 903534"/>
              <a:gd name="T8" fmla="*/ 223637 w 969654"/>
              <a:gd name="T9" fmla="*/ 134460 h 903534"/>
              <a:gd name="T10" fmla="*/ 166943 w 969654"/>
              <a:gd name="T11" fmla="*/ 134460 h 903534"/>
              <a:gd name="T12" fmla="*/ 157041 w 969654"/>
              <a:gd name="T13" fmla="*/ 144391 h 903534"/>
              <a:gd name="T14" fmla="*/ 166943 w 969654"/>
              <a:gd name="T15" fmla="*/ 154321 h 903534"/>
              <a:gd name="T16" fmla="*/ 176844 w 969654"/>
              <a:gd name="T17" fmla="*/ 144391 h 903534"/>
              <a:gd name="T18" fmla="*/ 166943 w 969654"/>
              <a:gd name="T19" fmla="*/ 134460 h 903534"/>
              <a:gd name="T20" fmla="*/ 190152 w 969654"/>
              <a:gd name="T21" fmla="*/ 92826 h 903534"/>
              <a:gd name="T22" fmla="*/ 248025 w 969654"/>
              <a:gd name="T23" fmla="*/ 116438 h 903534"/>
              <a:gd name="T24" fmla="*/ 242364 w 969654"/>
              <a:gd name="T25" fmla="*/ 213591 h 903534"/>
              <a:gd name="T26" fmla="*/ 249150 w 969654"/>
              <a:gd name="T27" fmla="*/ 249238 h 903534"/>
              <a:gd name="T28" fmla="*/ 217953 w 969654"/>
              <a:gd name="T29" fmla="*/ 227454 h 903534"/>
              <a:gd name="T30" fmla="*/ 126458 w 969654"/>
              <a:gd name="T31" fmla="*/ 196700 h 903534"/>
              <a:gd name="T32" fmla="*/ 152643 w 969654"/>
              <a:gd name="T33" fmla="*/ 102965 h 903534"/>
              <a:gd name="T34" fmla="*/ 190152 w 969654"/>
              <a:gd name="T35" fmla="*/ 92826 h 903534"/>
              <a:gd name="T36" fmla="*/ 150691 w 969654"/>
              <a:gd name="T37" fmla="*/ 51657 h 903534"/>
              <a:gd name="T38" fmla="*/ 135838 w 969654"/>
              <a:gd name="T39" fmla="*/ 66553 h 903534"/>
              <a:gd name="T40" fmla="*/ 150691 w 969654"/>
              <a:gd name="T41" fmla="*/ 81449 h 903534"/>
              <a:gd name="T42" fmla="*/ 165543 w 969654"/>
              <a:gd name="T43" fmla="*/ 66553 h 903534"/>
              <a:gd name="T44" fmla="*/ 150691 w 969654"/>
              <a:gd name="T45" fmla="*/ 51657 h 903534"/>
              <a:gd name="T46" fmla="*/ 80987 w 969654"/>
              <a:gd name="T47" fmla="*/ 51657 h 903534"/>
              <a:gd name="T48" fmla="*/ 66135 w 969654"/>
              <a:gd name="T49" fmla="*/ 66553 h 903534"/>
              <a:gd name="T50" fmla="*/ 80987 w 969654"/>
              <a:gd name="T51" fmla="*/ 81449 h 903534"/>
              <a:gd name="T52" fmla="*/ 95840 w 969654"/>
              <a:gd name="T53" fmla="*/ 66553 h 903534"/>
              <a:gd name="T54" fmla="*/ 80987 w 969654"/>
              <a:gd name="T55" fmla="*/ 51657 h 903534"/>
              <a:gd name="T56" fmla="*/ 112370 w 969654"/>
              <a:gd name="T57" fmla="*/ 46 h 903534"/>
              <a:gd name="T58" fmla="*/ 152140 w 969654"/>
              <a:gd name="T59" fmla="*/ 5186 h 903534"/>
              <a:gd name="T60" fmla="*/ 231114 w 969654"/>
              <a:gd name="T61" fmla="*/ 103570 h 903534"/>
              <a:gd name="T62" fmla="*/ 147265 w 969654"/>
              <a:gd name="T63" fmla="*/ 98616 h 903534"/>
              <a:gd name="T64" fmla="*/ 121080 w 969654"/>
              <a:gd name="T65" fmla="*/ 192351 h 903534"/>
              <a:gd name="T66" fmla="*/ 131581 w 969654"/>
              <a:gd name="T67" fmla="*/ 204006 h 903534"/>
              <a:gd name="T68" fmla="*/ 100853 w 969654"/>
              <a:gd name="T69" fmla="*/ 204512 h 903534"/>
              <a:gd name="T70" fmla="*/ 67582 w 969654"/>
              <a:gd name="T71" fmla="*/ 231046 h 903534"/>
              <a:gd name="T72" fmla="*/ 58922 w 969654"/>
              <a:gd name="T73" fmla="*/ 192121 h 903534"/>
              <a:gd name="T74" fmla="*/ 14972 w 969654"/>
              <a:gd name="T75" fmla="*/ 52230 h 903534"/>
              <a:gd name="T76" fmla="*/ 112370 w 969654"/>
              <a:gd name="T77" fmla="*/ 46 h 9035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accent1">
              <a:lumMod val="40000"/>
              <a:lumOff val="60000"/>
            </a:schemeClr>
          </a:solidFill>
          <a:ln>
            <a:noFill/>
          </a:ln>
        </p:spPr>
        <p:txBody>
          <a:bodyPr anchor="ctr"/>
          <a:lstStyle/>
          <a:p>
            <a:pPr>
              <a:defRPr/>
            </a:pPr>
            <a:endParaRPr lang="zh-CN" altLang="en-US"/>
          </a:p>
        </p:txBody>
      </p:sp>
      <p:sp>
        <p:nvSpPr>
          <p:cNvPr id="9" name="KSO_Shape"/>
          <p:cNvSpPr>
            <a:spLocks/>
          </p:cNvSpPr>
          <p:nvPr>
            <p:custDataLst>
              <p:tags r:id="rId8"/>
            </p:custDataLst>
          </p:nvPr>
        </p:nvSpPr>
        <p:spPr bwMode="auto">
          <a:xfrm>
            <a:off x="7557690" y="5062539"/>
            <a:ext cx="261938" cy="198437"/>
          </a:xfrm>
          <a:custGeom>
            <a:avLst/>
            <a:gdLst>
              <a:gd name="T0" fmla="*/ 181753 w 529316"/>
              <a:gd name="T1" fmla="*/ 97121 h 401026"/>
              <a:gd name="T2" fmla="*/ 175821 w 529316"/>
              <a:gd name="T3" fmla="*/ 103053 h 401026"/>
              <a:gd name="T4" fmla="*/ 230155 w 529316"/>
              <a:gd name="T5" fmla="*/ 157383 h 401026"/>
              <a:gd name="T6" fmla="*/ 230971 w 529316"/>
              <a:gd name="T7" fmla="*/ 158698 h 401026"/>
              <a:gd name="T8" fmla="*/ 243335 w 529316"/>
              <a:gd name="T9" fmla="*/ 158698 h 401026"/>
              <a:gd name="T10" fmla="*/ 181753 w 529316"/>
              <a:gd name="T11" fmla="*/ 97121 h 401026"/>
              <a:gd name="T12" fmla="*/ 80185 w 529316"/>
              <a:gd name="T13" fmla="*/ 97121 h 401026"/>
              <a:gd name="T14" fmla="*/ 18603 w 529316"/>
              <a:gd name="T15" fmla="*/ 158698 h 401026"/>
              <a:gd name="T16" fmla="*/ 30967 w 529316"/>
              <a:gd name="T17" fmla="*/ 158698 h 401026"/>
              <a:gd name="T18" fmla="*/ 31782 w 529316"/>
              <a:gd name="T19" fmla="*/ 157384 h 401026"/>
              <a:gd name="T20" fmla="*/ 86117 w 529316"/>
              <a:gd name="T21" fmla="*/ 103053 h 401026"/>
              <a:gd name="T22" fmla="*/ 80185 w 529316"/>
              <a:gd name="T23" fmla="*/ 97121 h 401026"/>
              <a:gd name="T24" fmla="*/ 22936 w 529316"/>
              <a:gd name="T25" fmla="*/ 39740 h 401026"/>
              <a:gd name="T26" fmla="*/ 110251 w 529316"/>
              <a:gd name="T27" fmla="*/ 127047 h 401026"/>
              <a:gd name="T28" fmla="*/ 130396 w 529316"/>
              <a:gd name="T29" fmla="*/ 135392 h 401026"/>
              <a:gd name="T30" fmla="*/ 130969 w 529316"/>
              <a:gd name="T31" fmla="*/ 135336 h 401026"/>
              <a:gd name="T32" fmla="*/ 151687 w 529316"/>
              <a:gd name="T33" fmla="*/ 127047 h 401026"/>
              <a:gd name="T34" fmla="*/ 239002 w 529316"/>
              <a:gd name="T35" fmla="*/ 39740 h 401026"/>
              <a:gd name="T36" fmla="*/ 227136 w 529316"/>
              <a:gd name="T37" fmla="*/ 39740 h 401026"/>
              <a:gd name="T38" fmla="*/ 148906 w 529316"/>
              <a:gd name="T39" fmla="*/ 117964 h 401026"/>
              <a:gd name="T40" fmla="*/ 130969 w 529316"/>
              <a:gd name="T41" fmla="*/ 125140 h 401026"/>
              <a:gd name="T42" fmla="*/ 130473 w 529316"/>
              <a:gd name="T43" fmla="*/ 125188 h 401026"/>
              <a:gd name="T44" fmla="*/ 113032 w 529316"/>
              <a:gd name="T45" fmla="*/ 117964 h 401026"/>
              <a:gd name="T46" fmla="*/ 34802 w 529316"/>
              <a:gd name="T47" fmla="*/ 39740 h 401026"/>
              <a:gd name="T48" fmla="*/ 22936 w 529316"/>
              <a:gd name="T49" fmla="*/ 39740 h 401026"/>
              <a:gd name="T50" fmla="*/ 45535 w 529316"/>
              <a:gd name="T51" fmla="*/ 0 h 401026"/>
              <a:gd name="T52" fmla="*/ 216403 w 529316"/>
              <a:gd name="T53" fmla="*/ 0 h 401026"/>
              <a:gd name="T54" fmla="*/ 261938 w 529316"/>
              <a:gd name="T55" fmla="*/ 45531 h 401026"/>
              <a:gd name="T56" fmla="*/ 261938 w 529316"/>
              <a:gd name="T57" fmla="*/ 152906 h 401026"/>
              <a:gd name="T58" fmla="*/ 216403 w 529316"/>
              <a:gd name="T59" fmla="*/ 198437 h 401026"/>
              <a:gd name="T60" fmla="*/ 45535 w 529316"/>
              <a:gd name="T61" fmla="*/ 198437 h 401026"/>
              <a:gd name="T62" fmla="*/ 0 w 529316"/>
              <a:gd name="T63" fmla="*/ 152906 h 401026"/>
              <a:gd name="T64" fmla="*/ 0 w 529316"/>
              <a:gd name="T65" fmla="*/ 45531 h 401026"/>
              <a:gd name="T66" fmla="*/ 45535 w 529316"/>
              <a:gd name="T67" fmla="*/ 0 h 4010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29316" h="401026">
                <a:moveTo>
                  <a:pt x="367281" y="196274"/>
                </a:moveTo>
                <a:lnTo>
                  <a:pt x="355293" y="208263"/>
                </a:lnTo>
                <a:lnTo>
                  <a:pt x="465090" y="318060"/>
                </a:lnTo>
                <a:cubicBezTo>
                  <a:pt x="465822" y="318792"/>
                  <a:pt x="466527" y="319541"/>
                  <a:pt x="466739" y="320716"/>
                </a:cubicBezTo>
                <a:lnTo>
                  <a:pt x="491723" y="320716"/>
                </a:lnTo>
                <a:lnTo>
                  <a:pt x="367281" y="196274"/>
                </a:lnTo>
                <a:close/>
                <a:moveTo>
                  <a:pt x="162035" y="196274"/>
                </a:moveTo>
                <a:lnTo>
                  <a:pt x="37593" y="320716"/>
                </a:lnTo>
                <a:lnTo>
                  <a:pt x="62577" y="320716"/>
                </a:lnTo>
                <a:lnTo>
                  <a:pt x="64225" y="318061"/>
                </a:lnTo>
                <a:lnTo>
                  <a:pt x="174023" y="208263"/>
                </a:lnTo>
                <a:lnTo>
                  <a:pt x="162035" y="196274"/>
                </a:lnTo>
                <a:close/>
                <a:moveTo>
                  <a:pt x="46349" y="80311"/>
                </a:moveTo>
                <a:lnTo>
                  <a:pt x="222791" y="256753"/>
                </a:lnTo>
                <a:cubicBezTo>
                  <a:pt x="234032" y="267995"/>
                  <a:pt x="248767" y="273616"/>
                  <a:pt x="263500" y="273616"/>
                </a:cubicBezTo>
                <a:cubicBezTo>
                  <a:pt x="263887" y="273616"/>
                  <a:pt x="264274" y="273611"/>
                  <a:pt x="264659" y="273504"/>
                </a:cubicBezTo>
                <a:cubicBezTo>
                  <a:pt x="279774" y="273906"/>
                  <a:pt x="294989" y="268289"/>
                  <a:pt x="306525" y="256753"/>
                </a:cubicBezTo>
                <a:lnTo>
                  <a:pt x="482968" y="80311"/>
                </a:lnTo>
                <a:lnTo>
                  <a:pt x="458990" y="80311"/>
                </a:lnTo>
                <a:lnTo>
                  <a:pt x="300904" y="238397"/>
                </a:lnTo>
                <a:cubicBezTo>
                  <a:pt x="290917" y="248385"/>
                  <a:pt x="277745" y="253247"/>
                  <a:pt x="264659" y="252899"/>
                </a:cubicBezTo>
                <a:cubicBezTo>
                  <a:pt x="264325" y="252991"/>
                  <a:pt x="263990" y="252995"/>
                  <a:pt x="263656" y="252995"/>
                </a:cubicBezTo>
                <a:cubicBezTo>
                  <a:pt x="250900" y="252995"/>
                  <a:pt x="238144" y="248128"/>
                  <a:pt x="228412" y="238397"/>
                </a:cubicBezTo>
                <a:lnTo>
                  <a:pt x="70326" y="80311"/>
                </a:lnTo>
                <a:lnTo>
                  <a:pt x="46349" y="80311"/>
                </a:lnTo>
                <a:close/>
                <a:moveTo>
                  <a:pt x="92015" y="0"/>
                </a:moveTo>
                <a:lnTo>
                  <a:pt x="437301" y="0"/>
                </a:lnTo>
                <a:cubicBezTo>
                  <a:pt x="488119" y="0"/>
                  <a:pt x="529316" y="41197"/>
                  <a:pt x="529316" y="92015"/>
                </a:cubicBezTo>
                <a:lnTo>
                  <a:pt x="529316" y="309011"/>
                </a:lnTo>
                <a:cubicBezTo>
                  <a:pt x="529316" y="359829"/>
                  <a:pt x="488119" y="401026"/>
                  <a:pt x="437301" y="401026"/>
                </a:cubicBezTo>
                <a:lnTo>
                  <a:pt x="92015" y="401026"/>
                </a:lnTo>
                <a:cubicBezTo>
                  <a:pt x="41197" y="401026"/>
                  <a:pt x="0" y="359829"/>
                  <a:pt x="0" y="309011"/>
                </a:cubicBezTo>
                <a:lnTo>
                  <a:pt x="0" y="92015"/>
                </a:lnTo>
                <a:cubicBezTo>
                  <a:pt x="0" y="41197"/>
                  <a:pt x="41197" y="0"/>
                  <a:pt x="92015" y="0"/>
                </a:cubicBezTo>
                <a:close/>
              </a:path>
            </a:pathLst>
          </a:custGeom>
          <a:solidFill>
            <a:schemeClr val="accent1">
              <a:lumMod val="40000"/>
              <a:lumOff val="60000"/>
            </a:schemeClr>
          </a:solidFill>
          <a:ln>
            <a:noFill/>
          </a:ln>
        </p:spPr>
        <p:txBody>
          <a:bodyPr anchor="ctr"/>
          <a:lstStyle/>
          <a:p>
            <a:pPr>
              <a:defRPr/>
            </a:pPr>
            <a:endParaRPr lang="zh-CN" altLang="en-US"/>
          </a:p>
        </p:txBody>
      </p:sp>
      <p:sp>
        <p:nvSpPr>
          <p:cNvPr id="10" name="文本框 17"/>
          <p:cNvSpPr txBox="1">
            <a:spLocks noChangeArrowheads="1"/>
          </p:cNvSpPr>
          <p:nvPr>
            <p:custDataLst>
              <p:tags r:id="rId9"/>
            </p:custDataLst>
          </p:nvPr>
        </p:nvSpPr>
        <p:spPr bwMode="auto">
          <a:xfrm>
            <a:off x="7822804" y="4989514"/>
            <a:ext cx="21616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 typeface="Arial" panose="020B0604020202020204" pitchFamily="34" charset="0"/>
              <a:buNone/>
              <a:defRPr/>
            </a:pPr>
            <a:r>
              <a:rPr lang="en-US" altLang="zh-CN" sz="1400" b="1" dirty="0">
                <a:solidFill>
                  <a:schemeClr val="tx1">
                    <a:lumMod val="50000"/>
                    <a:lumOff val="50000"/>
                  </a:schemeClr>
                </a:solidFill>
                <a:latin typeface="Bell MT" panose="02020503060305020303" pitchFamily="18" charset="0"/>
                <a:ea typeface="GungsuhChe" panose="02030609000101010101" pitchFamily="49" charset="-127"/>
              </a:rPr>
              <a:t>2101110130@pku.edu.cn</a:t>
            </a:r>
            <a:endParaRPr lang="zh-CN" altLang="en-US" sz="1400" b="1" dirty="0">
              <a:solidFill>
                <a:schemeClr val="tx1">
                  <a:lumMod val="50000"/>
                  <a:lumOff val="50000"/>
                </a:schemeClr>
              </a:solidFill>
              <a:latin typeface="Bell MT" panose="02020503060305020303" pitchFamily="18" charset="0"/>
              <a:ea typeface="GungsuhChe" panose="02030609000101010101" pitchFamily="49" charset="-127"/>
            </a:endParaRPr>
          </a:p>
        </p:txBody>
      </p:sp>
    </p:spTree>
    <p:extLst>
      <p:ext uri="{BB962C8B-B14F-4D97-AF65-F5344CB8AC3E}">
        <p14:creationId xmlns:p14="http://schemas.microsoft.com/office/powerpoint/2010/main" val="1934310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01</a:t>
            </a:r>
            <a:endParaRPr lang="zh-CN" altLang="en-US" dirty="0"/>
          </a:p>
        </p:txBody>
      </p:sp>
      <p:sp>
        <p:nvSpPr>
          <p:cNvPr id="3" name="文本占位符 2"/>
          <p:cNvSpPr>
            <a:spLocks noGrp="1"/>
          </p:cNvSpPr>
          <p:nvPr>
            <p:ph type="body" sz="quarter" idx="11"/>
          </p:nvPr>
        </p:nvSpPr>
        <p:spPr/>
        <p:txBody>
          <a:bodyPr/>
          <a:lstStyle/>
          <a:p>
            <a:r>
              <a:rPr lang="en-US" altLang="zh-CN" dirty="0"/>
              <a:t>PART  ONE</a:t>
            </a:r>
            <a:endParaRPr lang="zh-CN" altLang="en-US" dirty="0"/>
          </a:p>
        </p:txBody>
      </p:sp>
      <p:sp>
        <p:nvSpPr>
          <p:cNvPr id="4" name="文本占位符 3"/>
          <p:cNvSpPr>
            <a:spLocks noGrp="1"/>
          </p:cNvSpPr>
          <p:nvPr>
            <p:ph type="body" sz="quarter" idx="12"/>
          </p:nvPr>
        </p:nvSpPr>
        <p:spPr/>
        <p:txBody>
          <a:bodyPr/>
          <a:lstStyle/>
          <a:p>
            <a:r>
              <a:rPr lang="zh-CN" altLang="en-US" dirty="0"/>
              <a:t>研究背景</a:t>
            </a:r>
          </a:p>
          <a:p>
            <a:endParaRPr lang="zh-CN" altLang="en-US" dirty="0"/>
          </a:p>
        </p:txBody>
      </p:sp>
    </p:spTree>
    <p:extLst>
      <p:ext uri="{BB962C8B-B14F-4D97-AF65-F5344CB8AC3E}">
        <p14:creationId xmlns:p14="http://schemas.microsoft.com/office/powerpoint/2010/main" val="107633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01</a:t>
            </a:r>
            <a:endParaRPr lang="zh-CN" altLang="en-US" dirty="0"/>
          </a:p>
        </p:txBody>
      </p:sp>
      <p:sp>
        <p:nvSpPr>
          <p:cNvPr id="3" name="文本占位符 2"/>
          <p:cNvSpPr>
            <a:spLocks noGrp="1"/>
          </p:cNvSpPr>
          <p:nvPr>
            <p:ph type="body" sz="quarter" idx="12"/>
          </p:nvPr>
        </p:nvSpPr>
        <p:spPr/>
        <p:txBody>
          <a:bodyPr/>
          <a:lstStyle/>
          <a:p>
            <a:r>
              <a:rPr lang="zh-CN" altLang="en-US" dirty="0"/>
              <a:t>研究背景</a:t>
            </a:r>
          </a:p>
          <a:p>
            <a:endParaRPr lang="zh-CN" altLang="en-US" dirty="0"/>
          </a:p>
        </p:txBody>
      </p:sp>
      <p:sp>
        <p:nvSpPr>
          <p:cNvPr id="6" name="灯片编号占位符 5"/>
          <p:cNvSpPr>
            <a:spLocks noGrp="1"/>
          </p:cNvSpPr>
          <p:nvPr>
            <p:ph type="sldNum" sz="quarter" idx="13"/>
          </p:nvPr>
        </p:nvSpPr>
        <p:spPr/>
        <p:txBody>
          <a:bodyPr/>
          <a:lstStyle/>
          <a:p>
            <a:fld id="{B38E2B37-E96B-4849-B006-9B228B0EB70F}" type="slidenum">
              <a:rPr lang="zh-CN" altLang="en-US" smtClean="0"/>
              <a:pPr/>
              <a:t>4</a:t>
            </a:fld>
            <a:endParaRPr lang="zh-CN" altLang="en-US" dirty="0"/>
          </a:p>
        </p:txBody>
      </p:sp>
      <p:sp>
        <p:nvSpPr>
          <p:cNvPr id="20" name="文本占位符 2">
            <a:extLst>
              <a:ext uri="{FF2B5EF4-FFF2-40B4-BE49-F238E27FC236}">
                <a16:creationId xmlns:a16="http://schemas.microsoft.com/office/drawing/2014/main" id="{DC46CCB5-9F0D-4E20-AB09-B14FE48451E9}"/>
              </a:ext>
            </a:extLst>
          </p:cNvPr>
          <p:cNvSpPr txBox="1">
            <a:spLocks/>
          </p:cNvSpPr>
          <p:nvPr/>
        </p:nvSpPr>
        <p:spPr>
          <a:xfrm>
            <a:off x="459944" y="1162627"/>
            <a:ext cx="6572160" cy="4968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dirty="0">
                <a:solidFill>
                  <a:srgbClr val="20517C"/>
                </a:solidFill>
              </a:rPr>
              <a:t>1.1  CJPL</a:t>
            </a:r>
            <a:r>
              <a:rPr lang="zh-CN" altLang="en-US" sz="2800" dirty="0">
                <a:solidFill>
                  <a:srgbClr val="20517C"/>
                </a:solidFill>
              </a:rPr>
              <a:t>地下实验室</a:t>
            </a:r>
            <a:r>
              <a:rPr lang="en-US" altLang="zh-CN" sz="2800" dirty="0">
                <a:solidFill>
                  <a:srgbClr val="20517C"/>
                </a:solidFill>
              </a:rPr>
              <a:t>CDEX</a:t>
            </a:r>
            <a:r>
              <a:rPr lang="zh-CN" altLang="en-US" sz="2800" dirty="0">
                <a:solidFill>
                  <a:srgbClr val="20517C"/>
                </a:solidFill>
              </a:rPr>
              <a:t>组氡探测需求</a:t>
            </a:r>
          </a:p>
          <a:p>
            <a:endParaRPr lang="zh-CN" altLang="en-US" dirty="0"/>
          </a:p>
        </p:txBody>
      </p:sp>
      <p:pic>
        <p:nvPicPr>
          <p:cNvPr id="21" name="图片 20">
            <a:extLst>
              <a:ext uri="{FF2B5EF4-FFF2-40B4-BE49-F238E27FC236}">
                <a16:creationId xmlns:a16="http://schemas.microsoft.com/office/drawing/2014/main" id="{8A312A17-0AED-4D7F-8C53-DFDB8F4E9DE7}"/>
              </a:ext>
            </a:extLst>
          </p:cNvPr>
          <p:cNvPicPr>
            <a:picLocks noChangeAspect="1"/>
          </p:cNvPicPr>
          <p:nvPr/>
        </p:nvPicPr>
        <p:blipFill rotWithShape="1">
          <a:blip r:embed="rId3"/>
          <a:srcRect l="5229" t="916" r="8977" b="38293"/>
          <a:stretch/>
        </p:blipFill>
        <p:spPr>
          <a:xfrm>
            <a:off x="623391" y="1659451"/>
            <a:ext cx="4930427" cy="2714969"/>
          </a:xfrm>
          <a:prstGeom prst="rect">
            <a:avLst/>
          </a:prstGeom>
        </p:spPr>
      </p:pic>
      <p:pic>
        <p:nvPicPr>
          <p:cNvPr id="24" name="图片 23">
            <a:extLst>
              <a:ext uri="{FF2B5EF4-FFF2-40B4-BE49-F238E27FC236}">
                <a16:creationId xmlns:a16="http://schemas.microsoft.com/office/drawing/2014/main" id="{0E597D42-6347-4EAD-932B-2A0EAEFD9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2144" y="1247866"/>
            <a:ext cx="2404687" cy="2714968"/>
          </a:xfrm>
          <a:prstGeom prst="rect">
            <a:avLst/>
          </a:prstGeom>
        </p:spPr>
      </p:pic>
      <p:pic>
        <p:nvPicPr>
          <p:cNvPr id="25" name="图片 24">
            <a:extLst>
              <a:ext uri="{FF2B5EF4-FFF2-40B4-BE49-F238E27FC236}">
                <a16:creationId xmlns:a16="http://schemas.microsoft.com/office/drawing/2014/main" id="{5EC87DB0-2B10-43FA-85A7-7EF19877F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4046" y="1241602"/>
            <a:ext cx="1556397" cy="2738854"/>
          </a:xfrm>
          <a:prstGeom prst="rect">
            <a:avLst/>
          </a:prstGeom>
          <a:ln w="12700">
            <a:solidFill>
              <a:srgbClr val="002060"/>
            </a:solidFill>
          </a:ln>
        </p:spPr>
      </p:pic>
      <p:sp>
        <p:nvSpPr>
          <p:cNvPr id="26" name="矩形 25">
            <a:extLst>
              <a:ext uri="{FF2B5EF4-FFF2-40B4-BE49-F238E27FC236}">
                <a16:creationId xmlns:a16="http://schemas.microsoft.com/office/drawing/2014/main" id="{AF5C84B6-B0F5-46F4-B92B-05C1A7554665}"/>
              </a:ext>
            </a:extLst>
          </p:cNvPr>
          <p:cNvSpPr/>
          <p:nvPr/>
        </p:nvSpPr>
        <p:spPr>
          <a:xfrm>
            <a:off x="7732201" y="3982176"/>
            <a:ext cx="4131920" cy="307777"/>
          </a:xfrm>
          <a:prstGeom prst="rect">
            <a:avLst/>
          </a:prstGeom>
          <a:ln w="12700">
            <a:solidFill>
              <a:schemeClr val="tx1"/>
            </a:solidFill>
          </a:ln>
        </p:spPr>
        <p:txBody>
          <a:bodyPr wrap="square">
            <a:spAutoFit/>
          </a:bodyPr>
          <a:lstStyle/>
          <a:p>
            <a:pPr algn="ctr"/>
            <a:r>
              <a:rPr lang="en-US" altLang="zh-CN" sz="1400" dirty="0">
                <a:latin typeface="+mj-ea"/>
                <a:ea typeface="+mj-ea"/>
              </a:rPr>
              <a:t>CDEX-100</a:t>
            </a:r>
            <a:r>
              <a:rPr lang="zh-CN" altLang="en-US" sz="1400" dirty="0">
                <a:latin typeface="+mj-ea"/>
                <a:ea typeface="+mj-ea"/>
              </a:rPr>
              <a:t>本底来源及构成比例（模拟结果）</a:t>
            </a:r>
          </a:p>
        </p:txBody>
      </p:sp>
      <p:pic>
        <p:nvPicPr>
          <p:cNvPr id="27" name="图片 26">
            <a:extLst>
              <a:ext uri="{FF2B5EF4-FFF2-40B4-BE49-F238E27FC236}">
                <a16:creationId xmlns:a16="http://schemas.microsoft.com/office/drawing/2014/main" id="{AEAF746A-6E1C-4CF6-95C1-C4B32AECAA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0509" y="4389142"/>
            <a:ext cx="3291811" cy="2468858"/>
          </a:xfrm>
          <a:prstGeom prst="rect">
            <a:avLst/>
          </a:prstGeom>
        </p:spPr>
      </p:pic>
      <p:sp>
        <p:nvSpPr>
          <p:cNvPr id="28" name="内容占位符 2">
            <a:extLst>
              <a:ext uri="{FF2B5EF4-FFF2-40B4-BE49-F238E27FC236}">
                <a16:creationId xmlns:a16="http://schemas.microsoft.com/office/drawing/2014/main" id="{50388635-1A15-4A89-90AC-C706F503EAE2}"/>
              </a:ext>
            </a:extLst>
          </p:cNvPr>
          <p:cNvSpPr txBox="1">
            <a:spLocks/>
          </p:cNvSpPr>
          <p:nvPr/>
        </p:nvSpPr>
        <p:spPr>
          <a:xfrm>
            <a:off x="5519936" y="4581129"/>
            <a:ext cx="6381625" cy="2016224"/>
          </a:xfrm>
          <a:prstGeom prst="rect">
            <a:avLst/>
          </a:prstGeom>
          <a:solidFill>
            <a:schemeClr val="bg1">
              <a:lumMod val="95000"/>
            </a:schemeClr>
          </a:solidFill>
          <a:ln w="28575">
            <a:solidFill>
              <a:srgbClr val="00206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err="1">
                <a:solidFill>
                  <a:srgbClr val="FF0000"/>
                </a:solidFill>
                <a:latin typeface="+mj-ea"/>
                <a:ea typeface="+mj-ea"/>
                <a:cs typeface="Times New Roman" panose="02020603050405020304" pitchFamily="18" charset="0"/>
              </a:rPr>
              <a:t>mBq</a:t>
            </a:r>
            <a:r>
              <a:rPr lang="en-US" altLang="zh-CN" sz="2400" dirty="0">
                <a:solidFill>
                  <a:srgbClr val="FF0000"/>
                </a:solidFill>
                <a:latin typeface="+mj-ea"/>
                <a:ea typeface="+mj-ea"/>
                <a:cs typeface="Times New Roman" panose="02020603050405020304" pitchFamily="18" charset="0"/>
              </a:rPr>
              <a:t>/m</a:t>
            </a:r>
            <a:r>
              <a:rPr lang="en-US" altLang="zh-CN" sz="2400" baseline="30000" dirty="0">
                <a:solidFill>
                  <a:srgbClr val="FF0000"/>
                </a:solidFill>
                <a:latin typeface="+mj-ea"/>
                <a:ea typeface="+mj-ea"/>
                <a:cs typeface="Times New Roman" panose="02020603050405020304" pitchFamily="18" charset="0"/>
              </a:rPr>
              <a:t>3</a:t>
            </a:r>
            <a:r>
              <a:rPr lang="zh-CN" altLang="en-US" sz="2400" dirty="0">
                <a:solidFill>
                  <a:srgbClr val="20517C"/>
                </a:solidFill>
                <a:latin typeface="+mj-ea"/>
                <a:ea typeface="+mj-ea"/>
                <a:cs typeface="Times New Roman" panose="02020603050405020304" pitchFamily="18" charset="0"/>
              </a:rPr>
              <a:t>量级高灵敏度氡探测</a:t>
            </a:r>
            <a:r>
              <a:rPr lang="en-US" altLang="zh-CN" sz="2400" dirty="0">
                <a:solidFill>
                  <a:srgbClr val="20517C"/>
                </a:solidFill>
                <a:latin typeface="+mj-ea"/>
                <a:ea typeface="+mj-ea"/>
                <a:cs typeface="Times New Roman" panose="02020603050405020304" pitchFamily="18" charset="0"/>
              </a:rPr>
              <a:t>——</a:t>
            </a:r>
            <a:r>
              <a:rPr lang="zh-CN" altLang="en-US" sz="2400" dirty="0">
                <a:solidFill>
                  <a:srgbClr val="20517C"/>
                </a:solidFill>
                <a:latin typeface="+mj-ea"/>
                <a:ea typeface="+mj-ea"/>
                <a:cs typeface="Times New Roman" panose="02020603050405020304" pitchFamily="18" charset="0"/>
              </a:rPr>
              <a:t>氡洁净间</a:t>
            </a:r>
            <a:r>
              <a:rPr lang="en-US" altLang="zh-CN" sz="2400" dirty="0">
                <a:solidFill>
                  <a:srgbClr val="20517C"/>
                </a:solidFill>
                <a:latin typeface="+mj-ea"/>
                <a:ea typeface="+mj-ea"/>
                <a:cs typeface="Times New Roman" panose="02020603050405020304" pitchFamily="18" charset="0"/>
              </a:rPr>
              <a:t>Radon-free room</a:t>
            </a:r>
          </a:p>
          <a:p>
            <a:r>
              <a:rPr lang="el-GR" altLang="zh-CN" sz="2400" dirty="0">
                <a:solidFill>
                  <a:srgbClr val="FF0000"/>
                </a:solidFill>
                <a:latin typeface="+mj-ea"/>
                <a:ea typeface="+mj-ea"/>
                <a:cs typeface="Times New Roman" panose="02020603050405020304" pitchFamily="18" charset="0"/>
              </a:rPr>
              <a:t>μ</a:t>
            </a:r>
            <a:r>
              <a:rPr lang="en-US" altLang="zh-CN" sz="2400" dirty="0" err="1">
                <a:solidFill>
                  <a:srgbClr val="FF0000"/>
                </a:solidFill>
                <a:latin typeface="+mj-ea"/>
                <a:ea typeface="+mj-ea"/>
                <a:cs typeface="Times New Roman" panose="02020603050405020304" pitchFamily="18" charset="0"/>
              </a:rPr>
              <a:t>Bq</a:t>
            </a:r>
            <a:r>
              <a:rPr lang="en-US" altLang="zh-CN" sz="2400" dirty="0">
                <a:solidFill>
                  <a:srgbClr val="FF0000"/>
                </a:solidFill>
                <a:latin typeface="+mj-ea"/>
                <a:ea typeface="+mj-ea"/>
                <a:cs typeface="Times New Roman" panose="02020603050405020304" pitchFamily="18" charset="0"/>
              </a:rPr>
              <a:t>/m</a:t>
            </a:r>
            <a:r>
              <a:rPr lang="en-US" altLang="zh-CN" sz="2400" baseline="30000" dirty="0">
                <a:solidFill>
                  <a:srgbClr val="FF0000"/>
                </a:solidFill>
                <a:latin typeface="+mj-ea"/>
                <a:ea typeface="+mj-ea"/>
                <a:cs typeface="Times New Roman" panose="02020603050405020304" pitchFamily="18" charset="0"/>
              </a:rPr>
              <a:t>3</a:t>
            </a:r>
            <a:r>
              <a:rPr lang="zh-CN" altLang="en-US" sz="2400" dirty="0">
                <a:solidFill>
                  <a:srgbClr val="20517C"/>
                </a:solidFill>
                <a:latin typeface="+mj-ea"/>
                <a:ea typeface="+mj-ea"/>
                <a:cs typeface="Times New Roman" panose="02020603050405020304" pitchFamily="18" charset="0"/>
              </a:rPr>
              <a:t>量级极高灵敏度氡探测</a:t>
            </a:r>
            <a:r>
              <a:rPr lang="en-US" altLang="zh-CN" sz="2400" dirty="0">
                <a:solidFill>
                  <a:srgbClr val="20517C"/>
                </a:solidFill>
                <a:latin typeface="+mj-ea"/>
                <a:ea typeface="+mj-ea"/>
                <a:cs typeface="Times New Roman" panose="02020603050405020304" pitchFamily="18" charset="0"/>
              </a:rPr>
              <a:t>——</a:t>
            </a:r>
            <a:r>
              <a:rPr lang="zh-CN" altLang="en-US" sz="2400" dirty="0">
                <a:solidFill>
                  <a:srgbClr val="20517C"/>
                </a:solidFill>
                <a:latin typeface="+mj-ea"/>
                <a:ea typeface="+mj-ea"/>
                <a:cs typeface="Times New Roman" panose="02020603050405020304" pitchFamily="18" charset="0"/>
              </a:rPr>
              <a:t>探测装置核心区域载液中</a:t>
            </a:r>
            <a:endParaRPr lang="en-US" altLang="zh-CN" sz="2400" dirty="0">
              <a:solidFill>
                <a:srgbClr val="20517C"/>
              </a:solidFill>
              <a:latin typeface="+mj-ea"/>
              <a:ea typeface="+mj-ea"/>
              <a:cs typeface="Times New Roman" panose="02020603050405020304" pitchFamily="18" charset="0"/>
            </a:endParaRPr>
          </a:p>
          <a:p>
            <a:r>
              <a:rPr lang="zh-CN" altLang="en-US" sz="2400" dirty="0">
                <a:solidFill>
                  <a:srgbClr val="20517C"/>
                </a:solidFill>
                <a:latin typeface="+mj-ea"/>
                <a:ea typeface="+mj-ea"/>
                <a:cs typeface="Times New Roman" panose="02020603050405020304" pitchFamily="18" charset="0"/>
              </a:rPr>
              <a:t>实验材料析出率评估</a:t>
            </a:r>
            <a:r>
              <a:rPr lang="en-US" altLang="zh-CN" sz="2400" dirty="0">
                <a:solidFill>
                  <a:srgbClr val="20517C"/>
                </a:solidFill>
                <a:latin typeface="+mj-ea"/>
                <a:ea typeface="+mj-ea"/>
                <a:cs typeface="Times New Roman" panose="02020603050405020304" pitchFamily="18" charset="0"/>
              </a:rPr>
              <a:t>——</a:t>
            </a:r>
            <a:r>
              <a:rPr lang="zh-CN" altLang="en-US" sz="2400" dirty="0">
                <a:solidFill>
                  <a:srgbClr val="20517C"/>
                </a:solidFill>
                <a:latin typeface="+mj-ea"/>
                <a:ea typeface="+mj-ea"/>
                <a:cs typeface="Times New Roman" panose="02020603050405020304" pitchFamily="18" charset="0"/>
              </a:rPr>
              <a:t>整个实验区域</a:t>
            </a:r>
            <a:endParaRPr lang="en-US" altLang="zh-CN" sz="2400" dirty="0">
              <a:solidFill>
                <a:srgbClr val="20517C"/>
              </a:solidFill>
              <a:latin typeface="+mj-ea"/>
              <a:ea typeface="+mj-ea"/>
              <a:cs typeface="Times New Roman" panose="02020603050405020304" pitchFamily="18" charset="0"/>
            </a:endParaRPr>
          </a:p>
        </p:txBody>
      </p:sp>
      <p:sp>
        <p:nvSpPr>
          <p:cNvPr id="29" name="矩形 28">
            <a:extLst>
              <a:ext uri="{FF2B5EF4-FFF2-40B4-BE49-F238E27FC236}">
                <a16:creationId xmlns:a16="http://schemas.microsoft.com/office/drawing/2014/main" id="{17C051A0-D98F-4B09-A695-CD487705D4D4}"/>
              </a:ext>
            </a:extLst>
          </p:cNvPr>
          <p:cNvSpPr/>
          <p:nvPr/>
        </p:nvSpPr>
        <p:spPr>
          <a:xfrm>
            <a:off x="650479" y="5301208"/>
            <a:ext cx="1111697" cy="646331"/>
          </a:xfrm>
          <a:prstGeom prst="rect">
            <a:avLst/>
          </a:prstGeom>
          <a:ln w="12700">
            <a:solidFill>
              <a:schemeClr val="tx1"/>
            </a:solidFill>
          </a:ln>
        </p:spPr>
        <p:txBody>
          <a:bodyPr wrap="square">
            <a:spAutoFit/>
          </a:bodyPr>
          <a:lstStyle/>
          <a:p>
            <a:pPr algn="ctr"/>
            <a:r>
              <a:rPr lang="zh-CN" altLang="en-US" dirty="0">
                <a:latin typeface="+mj-ea"/>
                <a:ea typeface="+mj-ea"/>
              </a:rPr>
              <a:t>液氮体积</a:t>
            </a:r>
            <a:endParaRPr lang="en-US" altLang="zh-CN" dirty="0">
              <a:latin typeface="+mj-ea"/>
              <a:ea typeface="+mj-ea"/>
            </a:endParaRPr>
          </a:p>
          <a:p>
            <a:pPr algn="ctr"/>
            <a:r>
              <a:rPr lang="en-US" altLang="zh-CN" dirty="0">
                <a:latin typeface="+mj-ea"/>
                <a:ea typeface="+mj-ea"/>
              </a:rPr>
              <a:t>1725 m</a:t>
            </a:r>
            <a:r>
              <a:rPr lang="en-US" altLang="zh-CN" baseline="30000" dirty="0">
                <a:latin typeface="+mj-ea"/>
                <a:ea typeface="+mj-ea"/>
              </a:rPr>
              <a:t>3</a:t>
            </a:r>
            <a:endParaRPr lang="zh-CN" altLang="en-US" baseline="30000" dirty="0">
              <a:latin typeface="+mj-ea"/>
              <a:ea typeface="+mj-ea"/>
            </a:endParaRPr>
          </a:p>
        </p:txBody>
      </p:sp>
    </p:spTree>
    <p:extLst>
      <p:ext uri="{BB962C8B-B14F-4D97-AF65-F5344CB8AC3E}">
        <p14:creationId xmlns:p14="http://schemas.microsoft.com/office/powerpoint/2010/main" val="2646511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01</a:t>
            </a:r>
            <a:endParaRPr lang="zh-CN" altLang="en-US" dirty="0"/>
          </a:p>
        </p:txBody>
      </p:sp>
      <p:sp>
        <p:nvSpPr>
          <p:cNvPr id="3" name="文本占位符 2"/>
          <p:cNvSpPr>
            <a:spLocks noGrp="1"/>
          </p:cNvSpPr>
          <p:nvPr>
            <p:ph type="body" sz="quarter" idx="12"/>
          </p:nvPr>
        </p:nvSpPr>
        <p:spPr/>
        <p:txBody>
          <a:bodyPr/>
          <a:lstStyle/>
          <a:p>
            <a:r>
              <a:rPr lang="zh-CN" altLang="en-US" dirty="0"/>
              <a:t>研究背景</a:t>
            </a:r>
          </a:p>
          <a:p>
            <a:endParaRPr lang="zh-CN" altLang="en-US" dirty="0"/>
          </a:p>
        </p:txBody>
      </p:sp>
      <p:sp>
        <p:nvSpPr>
          <p:cNvPr id="6" name="灯片编号占位符 5"/>
          <p:cNvSpPr>
            <a:spLocks noGrp="1"/>
          </p:cNvSpPr>
          <p:nvPr>
            <p:ph type="sldNum" sz="quarter" idx="13"/>
          </p:nvPr>
        </p:nvSpPr>
        <p:spPr/>
        <p:txBody>
          <a:bodyPr/>
          <a:lstStyle/>
          <a:p>
            <a:fld id="{B38E2B37-E96B-4849-B006-9B228B0EB70F}" type="slidenum">
              <a:rPr lang="zh-CN" altLang="en-US" smtClean="0"/>
              <a:pPr/>
              <a:t>5</a:t>
            </a:fld>
            <a:endParaRPr lang="zh-CN" altLang="en-US" dirty="0"/>
          </a:p>
        </p:txBody>
      </p:sp>
      <p:sp>
        <p:nvSpPr>
          <p:cNvPr id="20" name="文本占位符 2">
            <a:extLst>
              <a:ext uri="{FF2B5EF4-FFF2-40B4-BE49-F238E27FC236}">
                <a16:creationId xmlns:a16="http://schemas.microsoft.com/office/drawing/2014/main" id="{DC46CCB5-9F0D-4E20-AB09-B14FE48451E9}"/>
              </a:ext>
            </a:extLst>
          </p:cNvPr>
          <p:cNvSpPr txBox="1">
            <a:spLocks/>
          </p:cNvSpPr>
          <p:nvPr/>
        </p:nvSpPr>
        <p:spPr>
          <a:xfrm>
            <a:off x="459944" y="1162627"/>
            <a:ext cx="6572160" cy="4968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dirty="0">
                <a:solidFill>
                  <a:srgbClr val="20517C"/>
                </a:solidFill>
              </a:rPr>
              <a:t>1.2  </a:t>
            </a:r>
            <a:r>
              <a:rPr lang="zh-CN" altLang="en-US" sz="2800" dirty="0">
                <a:solidFill>
                  <a:srgbClr val="20517C"/>
                </a:solidFill>
              </a:rPr>
              <a:t>极低水平氡监测技术发展现状</a:t>
            </a:r>
          </a:p>
          <a:p>
            <a:endParaRPr lang="zh-CN" altLang="en-US" dirty="0"/>
          </a:p>
        </p:txBody>
      </p:sp>
      <p:sp>
        <p:nvSpPr>
          <p:cNvPr id="13" name="内容占位符 2">
            <a:extLst>
              <a:ext uri="{FF2B5EF4-FFF2-40B4-BE49-F238E27FC236}">
                <a16:creationId xmlns:a16="http://schemas.microsoft.com/office/drawing/2014/main" id="{8DE3CC0D-CE9F-4FAB-A534-620437DBB60E}"/>
              </a:ext>
            </a:extLst>
          </p:cNvPr>
          <p:cNvSpPr txBox="1">
            <a:spLocks/>
          </p:cNvSpPr>
          <p:nvPr/>
        </p:nvSpPr>
        <p:spPr>
          <a:xfrm>
            <a:off x="623392" y="1924059"/>
            <a:ext cx="2808312" cy="22884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dirty="0">
                <a:solidFill>
                  <a:srgbClr val="20517C"/>
                </a:solidFill>
                <a:latin typeface="+mj-ea"/>
                <a:ea typeface="+mj-ea"/>
              </a:rPr>
              <a:t>1. </a:t>
            </a:r>
            <a:r>
              <a:rPr lang="zh-CN" altLang="en-US" sz="2000" dirty="0">
                <a:solidFill>
                  <a:srgbClr val="20517C"/>
                </a:solidFill>
                <a:latin typeface="+mj-ea"/>
                <a:ea typeface="+mj-ea"/>
              </a:rPr>
              <a:t>极低本底正比计数管</a:t>
            </a:r>
            <a:endParaRPr lang="en-US" altLang="zh-CN" sz="2000" dirty="0">
              <a:solidFill>
                <a:srgbClr val="20517C"/>
              </a:solidFill>
              <a:latin typeface="+mj-ea"/>
              <a:ea typeface="+mj-ea"/>
            </a:endParaRPr>
          </a:p>
          <a:p>
            <a:pPr marL="0" indent="0">
              <a:buNone/>
            </a:pPr>
            <a:endParaRPr lang="en-US" altLang="zh-CN" sz="2000" dirty="0">
              <a:solidFill>
                <a:srgbClr val="20517C"/>
              </a:solidFill>
              <a:latin typeface="+mj-ea"/>
              <a:ea typeface="+mj-ea"/>
            </a:endParaRPr>
          </a:p>
          <a:p>
            <a:pPr marL="0" indent="0">
              <a:buNone/>
            </a:pPr>
            <a:r>
              <a:rPr lang="zh-CN" altLang="en-US" sz="2000" dirty="0">
                <a:solidFill>
                  <a:srgbClr val="20517C"/>
                </a:solidFill>
                <a:latin typeface="+mj-ea"/>
                <a:ea typeface="+mj-ea"/>
              </a:rPr>
              <a:t>优点：本底极低，可低至</a:t>
            </a:r>
            <a:r>
              <a:rPr lang="en-US" altLang="zh-CN" sz="2000" dirty="0">
                <a:solidFill>
                  <a:srgbClr val="20517C"/>
                </a:solidFill>
                <a:latin typeface="+mj-ea"/>
                <a:ea typeface="+mj-ea"/>
              </a:rPr>
              <a:t>0.05 </a:t>
            </a:r>
            <a:r>
              <a:rPr lang="en-US" altLang="zh-CN" sz="2000" dirty="0" err="1">
                <a:solidFill>
                  <a:srgbClr val="20517C"/>
                </a:solidFill>
                <a:latin typeface="+mj-ea"/>
                <a:ea typeface="+mj-ea"/>
              </a:rPr>
              <a:t>cpd</a:t>
            </a:r>
            <a:r>
              <a:rPr lang="zh-CN" altLang="en-US" sz="2000" dirty="0">
                <a:solidFill>
                  <a:srgbClr val="20517C"/>
                </a:solidFill>
                <a:latin typeface="+mj-ea"/>
                <a:ea typeface="+mj-ea"/>
              </a:rPr>
              <a:t>（</a:t>
            </a:r>
            <a:r>
              <a:rPr lang="en-US" altLang="zh-CN" sz="2000" dirty="0" err="1">
                <a:solidFill>
                  <a:srgbClr val="20517C"/>
                </a:solidFill>
                <a:latin typeface="+mj-ea"/>
                <a:ea typeface="+mj-ea"/>
              </a:rPr>
              <a:t>Borexino</a:t>
            </a:r>
            <a:r>
              <a:rPr lang="zh-CN" altLang="en-US" sz="2000" dirty="0">
                <a:solidFill>
                  <a:srgbClr val="20517C"/>
                </a:solidFill>
                <a:latin typeface="+mj-ea"/>
                <a:ea typeface="+mj-ea"/>
              </a:rPr>
              <a:t>）</a:t>
            </a:r>
            <a:endParaRPr lang="en-US" altLang="zh-CN" sz="2000" dirty="0">
              <a:solidFill>
                <a:srgbClr val="20517C"/>
              </a:solidFill>
              <a:latin typeface="+mj-ea"/>
              <a:ea typeface="+mj-ea"/>
            </a:endParaRPr>
          </a:p>
          <a:p>
            <a:pPr marL="0" indent="0">
              <a:buNone/>
            </a:pPr>
            <a:r>
              <a:rPr lang="zh-CN" altLang="en-US" sz="2000" dirty="0">
                <a:solidFill>
                  <a:srgbClr val="20517C"/>
                </a:solidFill>
                <a:latin typeface="+mj-ea"/>
                <a:ea typeface="+mj-ea"/>
              </a:rPr>
              <a:t>缺点：操作复杂，不能进行连续测量</a:t>
            </a:r>
            <a:endParaRPr lang="en-US" altLang="zh-CN" sz="2000" dirty="0">
              <a:solidFill>
                <a:srgbClr val="20517C"/>
              </a:solidFill>
              <a:latin typeface="+mj-ea"/>
              <a:ea typeface="+mj-ea"/>
            </a:endParaRPr>
          </a:p>
          <a:p>
            <a:pPr marL="0" indent="0">
              <a:buFont typeface="Arial" panose="020B0604020202020204" pitchFamily="34" charset="0"/>
              <a:buNone/>
            </a:pPr>
            <a:r>
              <a:rPr lang="en-US" altLang="zh-CN" sz="2000" dirty="0">
                <a:solidFill>
                  <a:srgbClr val="20517C"/>
                </a:solidFill>
                <a:latin typeface="+mj-ea"/>
                <a:ea typeface="+mj-ea"/>
              </a:rPr>
              <a:t>	</a:t>
            </a:r>
          </a:p>
          <a:p>
            <a:pPr marL="0" indent="0">
              <a:buFont typeface="Arial" panose="020B0604020202020204" pitchFamily="34" charset="0"/>
              <a:buNone/>
            </a:pPr>
            <a:endParaRPr lang="en-US" altLang="zh-CN" sz="2000" dirty="0">
              <a:solidFill>
                <a:srgbClr val="20517C"/>
              </a:solidFill>
              <a:latin typeface="+mj-ea"/>
              <a:ea typeface="+mj-ea"/>
            </a:endParaRPr>
          </a:p>
        </p:txBody>
      </p:sp>
      <p:sp>
        <p:nvSpPr>
          <p:cNvPr id="8" name="内容占位符 2">
            <a:extLst>
              <a:ext uri="{FF2B5EF4-FFF2-40B4-BE49-F238E27FC236}">
                <a16:creationId xmlns:a16="http://schemas.microsoft.com/office/drawing/2014/main" id="{D0BE4691-676D-4228-B737-6889C576EC4C}"/>
              </a:ext>
            </a:extLst>
          </p:cNvPr>
          <p:cNvSpPr txBox="1">
            <a:spLocks/>
          </p:cNvSpPr>
          <p:nvPr/>
        </p:nvSpPr>
        <p:spPr>
          <a:xfrm>
            <a:off x="4036673" y="1924059"/>
            <a:ext cx="3240360" cy="2144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dirty="0">
                <a:solidFill>
                  <a:srgbClr val="20517C"/>
                </a:solidFill>
                <a:latin typeface="+mj-ea"/>
                <a:ea typeface="+mj-ea"/>
              </a:rPr>
              <a:t>2. </a:t>
            </a:r>
            <a:r>
              <a:rPr lang="zh-CN" altLang="en-US" sz="2000" dirty="0">
                <a:solidFill>
                  <a:srgbClr val="20517C"/>
                </a:solidFill>
                <a:latin typeface="+mj-ea"/>
                <a:ea typeface="+mj-ea"/>
              </a:rPr>
              <a:t>液体闪烁室 </a:t>
            </a:r>
            <a:endParaRPr lang="en-US" altLang="zh-CN" sz="2000" dirty="0">
              <a:solidFill>
                <a:srgbClr val="20517C"/>
              </a:solidFill>
              <a:latin typeface="+mj-ea"/>
              <a:ea typeface="+mj-ea"/>
            </a:endParaRPr>
          </a:p>
          <a:p>
            <a:pPr marL="0" indent="0">
              <a:buFont typeface="Arial" panose="020B0604020202020204" pitchFamily="34" charset="0"/>
              <a:buNone/>
            </a:pPr>
            <a:endParaRPr lang="en-US" altLang="zh-CN" sz="2000" dirty="0">
              <a:solidFill>
                <a:srgbClr val="20517C"/>
              </a:solidFill>
              <a:latin typeface="+mj-ea"/>
              <a:ea typeface="+mj-ea"/>
            </a:endParaRPr>
          </a:p>
          <a:p>
            <a:pPr marL="0" indent="0">
              <a:buFont typeface="Arial" panose="020B0604020202020204" pitchFamily="34" charset="0"/>
              <a:buNone/>
            </a:pPr>
            <a:r>
              <a:rPr lang="zh-CN" altLang="en-US" sz="2000" dirty="0">
                <a:solidFill>
                  <a:srgbClr val="20517C"/>
                </a:solidFill>
                <a:latin typeface="+mj-ea"/>
                <a:ea typeface="+mj-ea"/>
              </a:rPr>
              <a:t>优点：灵敏度高，可探测</a:t>
            </a:r>
            <a:r>
              <a:rPr lang="en-US" altLang="zh-CN" sz="2000" dirty="0">
                <a:solidFill>
                  <a:srgbClr val="20517C"/>
                </a:solidFill>
                <a:latin typeface="+mj-ea"/>
                <a:ea typeface="+mj-ea"/>
              </a:rPr>
              <a:t>0.170 </a:t>
            </a:r>
            <a:r>
              <a:rPr lang="en-US" altLang="zh-CN" sz="2000" dirty="0" err="1">
                <a:solidFill>
                  <a:srgbClr val="20517C"/>
                </a:solidFill>
                <a:latin typeface="+mj-ea"/>
                <a:ea typeface="+mj-ea"/>
              </a:rPr>
              <a:t>Bq</a:t>
            </a:r>
            <a:r>
              <a:rPr lang="en-US" altLang="zh-CN" sz="2000" dirty="0">
                <a:solidFill>
                  <a:srgbClr val="20517C"/>
                </a:solidFill>
                <a:latin typeface="+mj-ea"/>
                <a:ea typeface="+mj-ea"/>
              </a:rPr>
              <a:t>/m</a:t>
            </a:r>
            <a:r>
              <a:rPr lang="en-US" altLang="zh-CN" sz="2000" baseline="30000" dirty="0">
                <a:solidFill>
                  <a:srgbClr val="20517C"/>
                </a:solidFill>
                <a:latin typeface="+mj-ea"/>
                <a:ea typeface="+mj-ea"/>
              </a:rPr>
              <a:t>3</a:t>
            </a:r>
            <a:r>
              <a:rPr lang="en-US" altLang="zh-CN" sz="2000" dirty="0">
                <a:solidFill>
                  <a:srgbClr val="20517C"/>
                </a:solidFill>
                <a:latin typeface="+mj-ea"/>
                <a:ea typeface="+mj-ea"/>
              </a:rPr>
              <a:t>(GALLEX)</a:t>
            </a:r>
          </a:p>
          <a:p>
            <a:pPr marL="0" indent="0">
              <a:buFont typeface="Arial" panose="020B0604020202020204" pitchFamily="34" charset="0"/>
              <a:buNone/>
            </a:pPr>
            <a:r>
              <a:rPr lang="zh-CN" altLang="en-US" sz="2000" dirty="0">
                <a:solidFill>
                  <a:srgbClr val="20517C"/>
                </a:solidFill>
                <a:latin typeface="+mj-ea"/>
                <a:ea typeface="+mj-ea"/>
              </a:rPr>
              <a:t>缺点：不能进行连续测量</a:t>
            </a:r>
            <a:r>
              <a:rPr lang="en-US" altLang="zh-CN" sz="2000" dirty="0">
                <a:solidFill>
                  <a:srgbClr val="20517C"/>
                </a:solidFill>
                <a:latin typeface="+mj-ea"/>
                <a:ea typeface="+mj-ea"/>
              </a:rPr>
              <a:t>	</a:t>
            </a:r>
          </a:p>
          <a:p>
            <a:pPr marL="0" indent="0">
              <a:buFont typeface="Arial" panose="020B0604020202020204" pitchFamily="34" charset="0"/>
              <a:buNone/>
            </a:pPr>
            <a:endParaRPr lang="en-US" altLang="zh-CN" sz="2000" dirty="0">
              <a:solidFill>
                <a:srgbClr val="20517C"/>
              </a:solidFill>
              <a:latin typeface="+mj-ea"/>
              <a:ea typeface="+mj-ea"/>
            </a:endParaRPr>
          </a:p>
        </p:txBody>
      </p:sp>
      <p:sp>
        <p:nvSpPr>
          <p:cNvPr id="9" name="内容占位符 2">
            <a:extLst>
              <a:ext uri="{FF2B5EF4-FFF2-40B4-BE49-F238E27FC236}">
                <a16:creationId xmlns:a16="http://schemas.microsoft.com/office/drawing/2014/main" id="{46619DD5-72FC-48E0-95F1-DAFF39D03BBE}"/>
              </a:ext>
            </a:extLst>
          </p:cNvPr>
          <p:cNvSpPr txBox="1">
            <a:spLocks/>
          </p:cNvSpPr>
          <p:nvPr/>
        </p:nvSpPr>
        <p:spPr>
          <a:xfrm>
            <a:off x="8081146" y="1389982"/>
            <a:ext cx="4062297" cy="25133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dirty="0">
                <a:solidFill>
                  <a:srgbClr val="20517C"/>
                </a:solidFill>
                <a:latin typeface="+mj-ea"/>
                <a:ea typeface="+mj-ea"/>
              </a:rPr>
              <a:t>3. </a:t>
            </a:r>
            <a:r>
              <a:rPr lang="zh-CN" altLang="en-US" sz="2000" dirty="0">
                <a:solidFill>
                  <a:srgbClr val="20517C"/>
                </a:solidFill>
                <a:latin typeface="+mj-ea"/>
                <a:ea typeface="+mj-ea"/>
              </a:rPr>
              <a:t>静电式测氡技术路线</a:t>
            </a:r>
            <a:endParaRPr lang="en-US" altLang="zh-CN" sz="2000" dirty="0">
              <a:solidFill>
                <a:srgbClr val="20517C"/>
              </a:solidFill>
              <a:latin typeface="+mj-ea"/>
              <a:ea typeface="+mj-ea"/>
            </a:endParaRPr>
          </a:p>
          <a:p>
            <a:pPr marL="0" indent="0">
              <a:buFont typeface="Arial" panose="020B0604020202020204" pitchFamily="34" charset="0"/>
              <a:buNone/>
            </a:pPr>
            <a:endParaRPr lang="en-US" altLang="zh-CN" sz="2000" dirty="0">
              <a:solidFill>
                <a:srgbClr val="20517C"/>
              </a:solidFill>
              <a:latin typeface="+mj-ea"/>
              <a:ea typeface="+mj-ea"/>
            </a:endParaRPr>
          </a:p>
          <a:p>
            <a:pPr marL="0" indent="0">
              <a:buFont typeface="Arial" panose="020B0604020202020204" pitchFamily="34" charset="0"/>
              <a:buNone/>
            </a:pPr>
            <a:r>
              <a:rPr lang="zh-CN" altLang="en-US" sz="2000" dirty="0">
                <a:solidFill>
                  <a:srgbClr val="20517C"/>
                </a:solidFill>
                <a:latin typeface="+mj-ea"/>
                <a:ea typeface="+mj-ea"/>
              </a:rPr>
              <a:t>优点：既能保证测量本底的要求，同时可以实现高灵敏度连续测量</a:t>
            </a:r>
            <a:endParaRPr lang="en-US" altLang="zh-CN" sz="2000" dirty="0">
              <a:solidFill>
                <a:srgbClr val="20517C"/>
              </a:solidFill>
              <a:latin typeface="+mj-ea"/>
              <a:ea typeface="+mj-ea"/>
            </a:endParaRPr>
          </a:p>
          <a:p>
            <a:pPr marL="0" indent="0">
              <a:buFont typeface="Arial" panose="020B0604020202020204" pitchFamily="34" charset="0"/>
              <a:buNone/>
            </a:pPr>
            <a:r>
              <a:rPr lang="zh-CN" altLang="en-US" sz="2000" dirty="0">
                <a:solidFill>
                  <a:srgbClr val="20517C"/>
                </a:solidFill>
                <a:latin typeface="+mj-ea"/>
                <a:ea typeface="+mj-ea"/>
              </a:rPr>
              <a:t>目前是各大低本底实验室主流的极低水平氡监测技术路线，比如</a:t>
            </a:r>
            <a:r>
              <a:rPr lang="en-US" altLang="zh-CN" sz="2000" dirty="0">
                <a:solidFill>
                  <a:srgbClr val="20517C"/>
                </a:solidFill>
                <a:latin typeface="+mj-ea"/>
                <a:ea typeface="+mj-ea"/>
              </a:rPr>
              <a:t>Super-K</a:t>
            </a:r>
            <a:r>
              <a:rPr lang="zh-CN" altLang="en-US" sz="2000" dirty="0">
                <a:solidFill>
                  <a:srgbClr val="20517C"/>
                </a:solidFill>
                <a:latin typeface="+mj-ea"/>
                <a:ea typeface="+mj-ea"/>
              </a:rPr>
              <a:t>，</a:t>
            </a:r>
            <a:r>
              <a:rPr lang="en-US" altLang="zh-CN" sz="2000" dirty="0" err="1">
                <a:solidFill>
                  <a:srgbClr val="20517C"/>
                </a:solidFill>
                <a:latin typeface="+mj-ea"/>
                <a:ea typeface="+mj-ea"/>
              </a:rPr>
              <a:t>Borexino</a:t>
            </a:r>
            <a:r>
              <a:rPr lang="zh-CN" altLang="en-US" sz="2000" dirty="0">
                <a:solidFill>
                  <a:srgbClr val="20517C"/>
                </a:solidFill>
                <a:latin typeface="+mj-ea"/>
                <a:ea typeface="+mj-ea"/>
              </a:rPr>
              <a:t>实验等</a:t>
            </a:r>
            <a:endParaRPr lang="en-US" altLang="zh-CN" sz="2000" dirty="0">
              <a:solidFill>
                <a:srgbClr val="20517C"/>
              </a:solidFill>
              <a:latin typeface="+mj-ea"/>
              <a:ea typeface="+mj-ea"/>
            </a:endParaRPr>
          </a:p>
          <a:p>
            <a:pPr marL="0" indent="0">
              <a:buFont typeface="Arial" panose="020B0604020202020204" pitchFamily="34" charset="0"/>
              <a:buNone/>
            </a:pPr>
            <a:r>
              <a:rPr lang="en-US" altLang="zh-CN" sz="2000" dirty="0">
                <a:solidFill>
                  <a:srgbClr val="20517C"/>
                </a:solidFill>
                <a:latin typeface="+mj-ea"/>
                <a:ea typeface="+mj-ea"/>
              </a:rPr>
              <a:t>	</a:t>
            </a:r>
          </a:p>
          <a:p>
            <a:pPr marL="0" indent="0">
              <a:buFont typeface="Arial" panose="020B0604020202020204" pitchFamily="34" charset="0"/>
              <a:buNone/>
            </a:pPr>
            <a:endParaRPr lang="en-US" altLang="zh-CN" sz="2000" dirty="0">
              <a:solidFill>
                <a:srgbClr val="20517C"/>
              </a:solidFill>
              <a:latin typeface="+mj-ea"/>
              <a:ea typeface="+mj-ea"/>
            </a:endParaRPr>
          </a:p>
        </p:txBody>
      </p:sp>
      <p:pic>
        <p:nvPicPr>
          <p:cNvPr id="5" name="图片 4">
            <a:extLst>
              <a:ext uri="{FF2B5EF4-FFF2-40B4-BE49-F238E27FC236}">
                <a16:creationId xmlns:a16="http://schemas.microsoft.com/office/drawing/2014/main" id="{1C672895-E8A4-4A37-BAB6-10981A39FFA0}"/>
              </a:ext>
            </a:extLst>
          </p:cNvPr>
          <p:cNvPicPr>
            <a:picLocks noChangeAspect="1"/>
          </p:cNvPicPr>
          <p:nvPr/>
        </p:nvPicPr>
        <p:blipFill>
          <a:blip r:embed="rId3"/>
          <a:stretch>
            <a:fillRect/>
          </a:stretch>
        </p:blipFill>
        <p:spPr>
          <a:xfrm>
            <a:off x="8186" y="4616013"/>
            <a:ext cx="3935760" cy="1482160"/>
          </a:xfrm>
          <a:prstGeom prst="rect">
            <a:avLst/>
          </a:prstGeom>
        </p:spPr>
      </p:pic>
      <p:pic>
        <p:nvPicPr>
          <p:cNvPr id="11" name="图片 10">
            <a:extLst>
              <a:ext uri="{FF2B5EF4-FFF2-40B4-BE49-F238E27FC236}">
                <a16:creationId xmlns:a16="http://schemas.microsoft.com/office/drawing/2014/main" id="{45C563EC-2F90-444B-9687-68AF8AAE5B04}"/>
              </a:ext>
            </a:extLst>
          </p:cNvPr>
          <p:cNvPicPr>
            <a:picLocks noChangeAspect="1"/>
          </p:cNvPicPr>
          <p:nvPr/>
        </p:nvPicPr>
        <p:blipFill>
          <a:blip r:embed="rId4"/>
          <a:stretch>
            <a:fillRect/>
          </a:stretch>
        </p:blipFill>
        <p:spPr>
          <a:xfrm>
            <a:off x="4036673" y="4214730"/>
            <a:ext cx="3935760" cy="2340086"/>
          </a:xfrm>
          <a:prstGeom prst="rect">
            <a:avLst/>
          </a:prstGeom>
        </p:spPr>
      </p:pic>
      <p:pic>
        <p:nvPicPr>
          <p:cNvPr id="14" name="图片 13">
            <a:extLst>
              <a:ext uri="{FF2B5EF4-FFF2-40B4-BE49-F238E27FC236}">
                <a16:creationId xmlns:a16="http://schemas.microsoft.com/office/drawing/2014/main" id="{50A7D690-E312-40DB-8F53-BA5B05AB9137}"/>
              </a:ext>
            </a:extLst>
          </p:cNvPr>
          <p:cNvPicPr>
            <a:picLocks noChangeAspect="1"/>
          </p:cNvPicPr>
          <p:nvPr/>
        </p:nvPicPr>
        <p:blipFill>
          <a:blip r:embed="rId5"/>
          <a:stretch>
            <a:fillRect/>
          </a:stretch>
        </p:blipFill>
        <p:spPr>
          <a:xfrm>
            <a:off x="8572292" y="3918725"/>
            <a:ext cx="3080007" cy="2876735"/>
          </a:xfrm>
          <a:prstGeom prst="rect">
            <a:avLst/>
          </a:prstGeom>
        </p:spPr>
      </p:pic>
    </p:spTree>
    <p:extLst>
      <p:ext uri="{BB962C8B-B14F-4D97-AF65-F5344CB8AC3E}">
        <p14:creationId xmlns:p14="http://schemas.microsoft.com/office/powerpoint/2010/main" val="4217905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02</a:t>
            </a:r>
            <a:endParaRPr lang="zh-CN" altLang="en-US" dirty="0"/>
          </a:p>
        </p:txBody>
      </p:sp>
      <p:sp>
        <p:nvSpPr>
          <p:cNvPr id="3" name="文本占位符 2"/>
          <p:cNvSpPr>
            <a:spLocks noGrp="1"/>
          </p:cNvSpPr>
          <p:nvPr>
            <p:ph type="body" sz="quarter" idx="11"/>
          </p:nvPr>
        </p:nvSpPr>
        <p:spPr/>
        <p:txBody>
          <a:bodyPr/>
          <a:lstStyle/>
          <a:p>
            <a:r>
              <a:rPr lang="en-US" altLang="zh-CN" dirty="0"/>
              <a:t>PART  TWO</a:t>
            </a:r>
            <a:endParaRPr lang="zh-CN" altLang="en-US" dirty="0"/>
          </a:p>
        </p:txBody>
      </p:sp>
      <p:sp>
        <p:nvSpPr>
          <p:cNvPr id="4" name="文本占位符 3"/>
          <p:cNvSpPr>
            <a:spLocks noGrp="1"/>
          </p:cNvSpPr>
          <p:nvPr>
            <p:ph type="body" sz="quarter" idx="12"/>
          </p:nvPr>
        </p:nvSpPr>
        <p:spPr>
          <a:xfrm>
            <a:off x="3503712" y="4372336"/>
            <a:ext cx="5195640" cy="1144896"/>
          </a:xfrm>
        </p:spPr>
        <p:txBody>
          <a:bodyPr/>
          <a:lstStyle/>
          <a:p>
            <a:r>
              <a:rPr lang="zh-CN" altLang="en-US" dirty="0"/>
              <a:t>北京大学氡监测技术发展现状</a:t>
            </a:r>
          </a:p>
          <a:p>
            <a:endParaRPr lang="zh-CN" altLang="en-US" dirty="0"/>
          </a:p>
        </p:txBody>
      </p:sp>
    </p:spTree>
    <p:extLst>
      <p:ext uri="{BB962C8B-B14F-4D97-AF65-F5344CB8AC3E}">
        <p14:creationId xmlns:p14="http://schemas.microsoft.com/office/powerpoint/2010/main" val="4126853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02</a:t>
            </a:r>
            <a:endParaRPr lang="zh-CN" altLang="en-US" dirty="0"/>
          </a:p>
        </p:txBody>
      </p:sp>
      <p:sp>
        <p:nvSpPr>
          <p:cNvPr id="3" name="文本占位符 2"/>
          <p:cNvSpPr>
            <a:spLocks noGrp="1"/>
          </p:cNvSpPr>
          <p:nvPr>
            <p:ph type="body" sz="quarter" idx="12"/>
          </p:nvPr>
        </p:nvSpPr>
        <p:spPr>
          <a:xfrm>
            <a:off x="1437592" y="348250"/>
            <a:ext cx="6821482" cy="496824"/>
          </a:xfrm>
        </p:spPr>
        <p:txBody>
          <a:bodyPr/>
          <a:lstStyle/>
          <a:p>
            <a:r>
              <a:rPr lang="zh-CN" altLang="en-US" dirty="0"/>
              <a:t>北京大学氡监测技术发展现状</a:t>
            </a:r>
          </a:p>
          <a:p>
            <a:endParaRPr lang="zh-CN" altLang="en-US" dirty="0"/>
          </a:p>
        </p:txBody>
      </p:sp>
      <p:sp>
        <p:nvSpPr>
          <p:cNvPr id="5" name="灯片编号占位符 4"/>
          <p:cNvSpPr>
            <a:spLocks noGrp="1"/>
          </p:cNvSpPr>
          <p:nvPr>
            <p:ph type="sldNum" sz="quarter" idx="13"/>
          </p:nvPr>
        </p:nvSpPr>
        <p:spPr/>
        <p:txBody>
          <a:bodyPr/>
          <a:lstStyle/>
          <a:p>
            <a:fld id="{B38E2B37-E96B-4849-B006-9B228B0EB70F}" type="slidenum">
              <a:rPr lang="zh-CN" altLang="en-US" smtClean="0"/>
              <a:pPr/>
              <a:t>7</a:t>
            </a:fld>
            <a:endParaRPr lang="zh-CN" altLang="en-US" dirty="0"/>
          </a:p>
        </p:txBody>
      </p:sp>
      <p:sp>
        <p:nvSpPr>
          <p:cNvPr id="24" name="文本占位符 2">
            <a:extLst>
              <a:ext uri="{FF2B5EF4-FFF2-40B4-BE49-F238E27FC236}">
                <a16:creationId xmlns:a16="http://schemas.microsoft.com/office/drawing/2014/main" id="{FFA2E62B-4354-4A37-B350-C1C854043525}"/>
              </a:ext>
            </a:extLst>
          </p:cNvPr>
          <p:cNvSpPr txBox="1">
            <a:spLocks/>
          </p:cNvSpPr>
          <p:nvPr/>
        </p:nvSpPr>
        <p:spPr>
          <a:xfrm>
            <a:off x="459944" y="1162627"/>
            <a:ext cx="6572160" cy="4968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dirty="0">
                <a:solidFill>
                  <a:srgbClr val="20517C"/>
                </a:solidFill>
              </a:rPr>
              <a:t>2.1  </a:t>
            </a:r>
            <a:r>
              <a:rPr lang="en-US" altLang="zh-CN" sz="2800" dirty="0" err="1">
                <a:solidFill>
                  <a:srgbClr val="20517C"/>
                </a:solidFill>
              </a:rPr>
              <a:t>mBq</a:t>
            </a:r>
            <a:r>
              <a:rPr lang="en-US" altLang="zh-CN" sz="2800" dirty="0">
                <a:solidFill>
                  <a:srgbClr val="20517C"/>
                </a:solidFill>
              </a:rPr>
              <a:t>/m</a:t>
            </a:r>
            <a:r>
              <a:rPr lang="en-US" altLang="zh-CN" sz="2800" baseline="30000" dirty="0">
                <a:solidFill>
                  <a:srgbClr val="20517C"/>
                </a:solidFill>
              </a:rPr>
              <a:t>3</a:t>
            </a:r>
            <a:r>
              <a:rPr lang="zh-CN" altLang="en-US" sz="2800" dirty="0">
                <a:solidFill>
                  <a:srgbClr val="20517C"/>
                </a:solidFill>
              </a:rPr>
              <a:t>量级氡浓度测量</a:t>
            </a:r>
          </a:p>
          <a:p>
            <a:endParaRPr lang="zh-CN" altLang="en-US" dirty="0"/>
          </a:p>
        </p:txBody>
      </p:sp>
      <p:pic>
        <p:nvPicPr>
          <p:cNvPr id="25" name="图片 24">
            <a:extLst>
              <a:ext uri="{FF2B5EF4-FFF2-40B4-BE49-F238E27FC236}">
                <a16:creationId xmlns:a16="http://schemas.microsoft.com/office/drawing/2014/main" id="{4C01943F-43D5-4D32-975F-F02B5B6770D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603883" y="1484784"/>
            <a:ext cx="6311123" cy="4392488"/>
          </a:xfrm>
          <a:prstGeom prst="rect">
            <a:avLst/>
          </a:prstGeom>
        </p:spPr>
      </p:pic>
      <p:sp>
        <p:nvSpPr>
          <p:cNvPr id="30" name="内容占位符 2">
            <a:extLst>
              <a:ext uri="{FF2B5EF4-FFF2-40B4-BE49-F238E27FC236}">
                <a16:creationId xmlns:a16="http://schemas.microsoft.com/office/drawing/2014/main" id="{6FD729C3-96C3-482C-84BD-174BDCF4EECC}"/>
              </a:ext>
            </a:extLst>
          </p:cNvPr>
          <p:cNvSpPr txBox="1">
            <a:spLocks/>
          </p:cNvSpPr>
          <p:nvPr/>
        </p:nvSpPr>
        <p:spPr>
          <a:xfrm>
            <a:off x="491315" y="2037802"/>
            <a:ext cx="5112568" cy="43435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zh-CN" altLang="en-US" sz="2000" dirty="0">
                <a:solidFill>
                  <a:srgbClr val="20517C"/>
                </a:solidFill>
                <a:latin typeface="+mj-ea"/>
                <a:ea typeface="+mj-ea"/>
              </a:rPr>
              <a:t>测量原理：静电采集</a:t>
            </a:r>
            <a:r>
              <a:rPr lang="en-US" altLang="zh-CN" sz="2000" dirty="0">
                <a:solidFill>
                  <a:srgbClr val="20517C"/>
                </a:solidFill>
                <a:latin typeface="+mj-ea"/>
                <a:ea typeface="+mj-ea"/>
              </a:rPr>
              <a:t>+alpha</a:t>
            </a:r>
            <a:r>
              <a:rPr lang="zh-CN" altLang="en-US" sz="2000" dirty="0">
                <a:solidFill>
                  <a:srgbClr val="20517C"/>
                </a:solidFill>
                <a:latin typeface="+mj-ea"/>
                <a:ea typeface="+mj-ea"/>
              </a:rPr>
              <a:t>能谱分析</a:t>
            </a:r>
            <a:endParaRPr lang="en-US" altLang="zh-CN" sz="2000" dirty="0">
              <a:solidFill>
                <a:srgbClr val="20517C"/>
              </a:solidFill>
              <a:latin typeface="+mj-ea"/>
              <a:ea typeface="+mj-ea"/>
            </a:endParaRPr>
          </a:p>
          <a:p>
            <a:pPr marL="0" indent="0">
              <a:buNone/>
            </a:pPr>
            <a:endParaRPr lang="en-US" altLang="zh-CN" sz="2000" dirty="0">
              <a:solidFill>
                <a:srgbClr val="20517C"/>
              </a:solidFill>
              <a:latin typeface="+mj-ea"/>
              <a:ea typeface="+mj-ea"/>
            </a:endParaRPr>
          </a:p>
          <a:p>
            <a:pPr>
              <a:buFont typeface="Wingdings" panose="05000000000000000000" pitchFamily="2" charset="2"/>
              <a:buChar char="Ø"/>
            </a:pPr>
            <a:r>
              <a:rPr lang="zh-CN" altLang="en-US" sz="2000" dirty="0">
                <a:solidFill>
                  <a:srgbClr val="20517C"/>
                </a:solidFill>
                <a:latin typeface="+mj-ea"/>
                <a:ea typeface="+mj-ea"/>
              </a:rPr>
              <a:t>测量模式</a:t>
            </a:r>
            <a:endParaRPr lang="en-US" altLang="zh-CN" sz="2000" dirty="0">
              <a:solidFill>
                <a:srgbClr val="20517C"/>
              </a:solidFill>
              <a:latin typeface="+mj-ea"/>
              <a:ea typeface="+mj-ea"/>
            </a:endParaRPr>
          </a:p>
          <a:p>
            <a:r>
              <a:rPr lang="zh-CN" altLang="en-US" sz="2000" dirty="0">
                <a:solidFill>
                  <a:srgbClr val="20517C"/>
                </a:solidFill>
                <a:latin typeface="+mj-ea"/>
                <a:ea typeface="+mj-ea"/>
              </a:rPr>
              <a:t>抓样式测量：小体积测氡仪</a:t>
            </a:r>
            <a:r>
              <a:rPr lang="en-US" altLang="zh-CN" sz="2000" dirty="0">
                <a:solidFill>
                  <a:srgbClr val="20517C"/>
                </a:solidFill>
                <a:latin typeface="+mj-ea"/>
                <a:ea typeface="+mj-ea"/>
              </a:rPr>
              <a:t>——</a:t>
            </a:r>
            <a:r>
              <a:rPr lang="zh-CN" altLang="en-US" sz="2000" dirty="0">
                <a:solidFill>
                  <a:srgbClr val="20517C"/>
                </a:solidFill>
                <a:latin typeface="+mj-ea"/>
                <a:ea typeface="+mj-ea"/>
              </a:rPr>
              <a:t>低本底</a:t>
            </a:r>
            <a:endParaRPr lang="en-US" altLang="zh-CN" sz="2000" dirty="0">
              <a:solidFill>
                <a:srgbClr val="20517C"/>
              </a:solidFill>
              <a:latin typeface="+mj-ea"/>
              <a:ea typeface="+mj-ea"/>
            </a:endParaRPr>
          </a:p>
          <a:p>
            <a:r>
              <a:rPr lang="zh-CN" altLang="en-US" sz="2000" dirty="0">
                <a:solidFill>
                  <a:srgbClr val="20517C"/>
                </a:solidFill>
                <a:latin typeface="+mj-ea"/>
                <a:ea typeface="+mj-ea"/>
              </a:rPr>
              <a:t>连续测量：大体积测氡仪</a:t>
            </a:r>
            <a:r>
              <a:rPr lang="en-US" altLang="zh-CN" sz="2000" dirty="0">
                <a:solidFill>
                  <a:srgbClr val="20517C"/>
                </a:solidFill>
                <a:latin typeface="+mj-ea"/>
                <a:ea typeface="+mj-ea"/>
              </a:rPr>
              <a:t>——</a:t>
            </a:r>
            <a:r>
              <a:rPr lang="zh-CN" altLang="en-US" sz="2000" dirty="0">
                <a:solidFill>
                  <a:srgbClr val="20517C"/>
                </a:solidFill>
                <a:latin typeface="+mj-ea"/>
                <a:ea typeface="+mj-ea"/>
              </a:rPr>
              <a:t>高灵敏度</a:t>
            </a:r>
            <a:endParaRPr lang="en-US" altLang="zh-CN" sz="2000" dirty="0">
              <a:solidFill>
                <a:srgbClr val="20517C"/>
              </a:solidFill>
              <a:latin typeface="+mj-ea"/>
              <a:ea typeface="+mj-ea"/>
            </a:endParaRPr>
          </a:p>
          <a:p>
            <a:pPr marL="0" indent="0">
              <a:buFont typeface="Arial" panose="020B0604020202020204" pitchFamily="34" charset="0"/>
              <a:buNone/>
            </a:pPr>
            <a:r>
              <a:rPr lang="en-US" altLang="zh-CN" sz="2000" dirty="0">
                <a:solidFill>
                  <a:srgbClr val="20517C"/>
                </a:solidFill>
                <a:latin typeface="+mj-ea"/>
                <a:ea typeface="+mj-ea"/>
              </a:rPr>
              <a:t>	</a:t>
            </a:r>
          </a:p>
          <a:p>
            <a:pPr>
              <a:buFont typeface="Wingdings" panose="05000000000000000000" pitchFamily="2" charset="2"/>
              <a:buChar char="Ø"/>
            </a:pPr>
            <a:r>
              <a:rPr lang="zh-CN" altLang="en-US" sz="2000" dirty="0">
                <a:solidFill>
                  <a:srgbClr val="20517C"/>
                </a:solidFill>
                <a:latin typeface="+mj-ea"/>
                <a:ea typeface="+mj-ea"/>
              </a:rPr>
              <a:t>测量系统控制关键点：</a:t>
            </a:r>
            <a:endParaRPr lang="en-US" altLang="zh-CN" sz="2000" dirty="0">
              <a:solidFill>
                <a:srgbClr val="20517C"/>
              </a:solidFill>
              <a:latin typeface="+mj-ea"/>
              <a:ea typeface="+mj-ea"/>
            </a:endParaRPr>
          </a:p>
          <a:p>
            <a:r>
              <a:rPr lang="zh-CN" altLang="en-US" sz="2000" dirty="0">
                <a:solidFill>
                  <a:srgbClr val="20517C"/>
                </a:solidFill>
                <a:latin typeface="+mj-ea"/>
                <a:ea typeface="+mj-ea"/>
              </a:rPr>
              <a:t>材料自身本底：不锈钢</a:t>
            </a:r>
            <a:r>
              <a:rPr lang="en-US" altLang="zh-CN" sz="2000" dirty="0">
                <a:solidFill>
                  <a:srgbClr val="20517C"/>
                </a:solidFill>
                <a:latin typeface="+mj-ea"/>
                <a:ea typeface="+mj-ea"/>
              </a:rPr>
              <a:t>+</a:t>
            </a:r>
            <a:r>
              <a:rPr lang="zh-CN" altLang="en-US" sz="2000" dirty="0">
                <a:solidFill>
                  <a:srgbClr val="20517C"/>
                </a:solidFill>
                <a:latin typeface="+mj-ea"/>
                <a:ea typeface="+mj-ea"/>
              </a:rPr>
              <a:t>抛光</a:t>
            </a:r>
            <a:endParaRPr lang="en-US" altLang="zh-CN" sz="2000" dirty="0">
              <a:solidFill>
                <a:srgbClr val="20517C"/>
              </a:solidFill>
              <a:latin typeface="+mj-ea"/>
              <a:ea typeface="+mj-ea"/>
            </a:endParaRPr>
          </a:p>
          <a:p>
            <a:r>
              <a:rPr lang="zh-CN" altLang="en-US" sz="2000" dirty="0">
                <a:solidFill>
                  <a:srgbClr val="20517C"/>
                </a:solidFill>
                <a:latin typeface="+mj-ea"/>
                <a:ea typeface="+mj-ea"/>
              </a:rPr>
              <a:t>系统真空度：漏率</a:t>
            </a:r>
            <a:r>
              <a:rPr lang="en-US" altLang="zh-CN" sz="2000" dirty="0">
                <a:solidFill>
                  <a:srgbClr val="20517C"/>
                </a:solidFill>
                <a:latin typeface="+mj-ea"/>
                <a:ea typeface="+mj-ea"/>
              </a:rPr>
              <a:t>&lt;1.0×10</a:t>
            </a:r>
            <a:r>
              <a:rPr lang="en-US" altLang="zh-CN" sz="2000" baseline="30000" dirty="0">
                <a:solidFill>
                  <a:srgbClr val="20517C"/>
                </a:solidFill>
                <a:latin typeface="+mj-ea"/>
                <a:ea typeface="+mj-ea"/>
              </a:rPr>
              <a:t>-9 </a:t>
            </a:r>
            <a:r>
              <a:rPr lang="en-US" altLang="zh-CN" sz="2000" dirty="0">
                <a:solidFill>
                  <a:srgbClr val="20517C"/>
                </a:solidFill>
                <a:latin typeface="+mj-ea"/>
                <a:ea typeface="+mj-ea"/>
              </a:rPr>
              <a:t>Pa·m</a:t>
            </a:r>
            <a:r>
              <a:rPr lang="en-US" altLang="zh-CN" sz="2000" baseline="30000" dirty="0">
                <a:solidFill>
                  <a:srgbClr val="20517C"/>
                </a:solidFill>
                <a:latin typeface="+mj-ea"/>
                <a:ea typeface="+mj-ea"/>
              </a:rPr>
              <a:t>3</a:t>
            </a:r>
            <a:r>
              <a:rPr lang="en-US" altLang="zh-CN" sz="2000" dirty="0">
                <a:solidFill>
                  <a:srgbClr val="20517C"/>
                </a:solidFill>
                <a:latin typeface="+mj-ea"/>
                <a:ea typeface="+mj-ea"/>
              </a:rPr>
              <a:t>/s</a:t>
            </a:r>
          </a:p>
          <a:p>
            <a:r>
              <a:rPr lang="zh-CN" altLang="en-US" sz="2000" dirty="0">
                <a:solidFill>
                  <a:srgbClr val="20517C"/>
                </a:solidFill>
                <a:latin typeface="+mj-ea"/>
                <a:ea typeface="+mj-ea"/>
              </a:rPr>
              <a:t>抑制电子学噪声</a:t>
            </a:r>
            <a:endParaRPr lang="en-US" altLang="zh-CN" sz="2000" dirty="0">
              <a:solidFill>
                <a:srgbClr val="20517C"/>
              </a:solidFill>
              <a:latin typeface="+mj-ea"/>
              <a:ea typeface="+mj-ea"/>
            </a:endParaRPr>
          </a:p>
        </p:txBody>
      </p:sp>
      <p:sp>
        <p:nvSpPr>
          <p:cNvPr id="8" name="文本框 7">
            <a:extLst>
              <a:ext uri="{FF2B5EF4-FFF2-40B4-BE49-F238E27FC236}">
                <a16:creationId xmlns:a16="http://schemas.microsoft.com/office/drawing/2014/main" id="{8B6EA3E3-B9C4-4CA7-A6C4-9BAC218799F5}"/>
              </a:ext>
            </a:extLst>
          </p:cNvPr>
          <p:cNvSpPr txBox="1"/>
          <p:nvPr/>
        </p:nvSpPr>
        <p:spPr>
          <a:xfrm>
            <a:off x="6684567" y="6014763"/>
            <a:ext cx="4149754" cy="369332"/>
          </a:xfrm>
          <a:prstGeom prst="rect">
            <a:avLst/>
          </a:prstGeom>
          <a:noFill/>
        </p:spPr>
        <p:txBody>
          <a:bodyPr wrap="square" rtlCol="0">
            <a:spAutoFit/>
          </a:bodyPr>
          <a:lstStyle/>
          <a:p>
            <a:r>
              <a:rPr lang="zh-CN" altLang="en-US" dirty="0">
                <a:latin typeface="+mj-ea"/>
                <a:ea typeface="+mj-ea"/>
              </a:rPr>
              <a:t>四种体积静电式测氡仪原理图与实物图</a:t>
            </a:r>
          </a:p>
        </p:txBody>
      </p:sp>
    </p:spTree>
    <p:extLst>
      <p:ext uri="{BB962C8B-B14F-4D97-AF65-F5344CB8AC3E}">
        <p14:creationId xmlns:p14="http://schemas.microsoft.com/office/powerpoint/2010/main" val="3424662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02</a:t>
            </a:r>
            <a:endParaRPr lang="zh-CN" altLang="en-US" dirty="0"/>
          </a:p>
        </p:txBody>
      </p:sp>
      <p:sp>
        <p:nvSpPr>
          <p:cNvPr id="3" name="文本占位符 2"/>
          <p:cNvSpPr>
            <a:spLocks noGrp="1"/>
          </p:cNvSpPr>
          <p:nvPr>
            <p:ph type="body" sz="quarter" idx="12"/>
          </p:nvPr>
        </p:nvSpPr>
        <p:spPr>
          <a:xfrm>
            <a:off x="1437592" y="348250"/>
            <a:ext cx="6821482" cy="496824"/>
          </a:xfrm>
        </p:spPr>
        <p:txBody>
          <a:bodyPr/>
          <a:lstStyle/>
          <a:p>
            <a:r>
              <a:rPr lang="zh-CN" altLang="en-US" dirty="0"/>
              <a:t>北京大学氡监测技术发展现状</a:t>
            </a:r>
          </a:p>
          <a:p>
            <a:endParaRPr lang="zh-CN" altLang="en-US" dirty="0"/>
          </a:p>
        </p:txBody>
      </p:sp>
      <p:sp>
        <p:nvSpPr>
          <p:cNvPr id="5" name="灯片编号占位符 4"/>
          <p:cNvSpPr>
            <a:spLocks noGrp="1"/>
          </p:cNvSpPr>
          <p:nvPr>
            <p:ph type="sldNum" sz="quarter" idx="13"/>
          </p:nvPr>
        </p:nvSpPr>
        <p:spPr/>
        <p:txBody>
          <a:bodyPr/>
          <a:lstStyle/>
          <a:p>
            <a:fld id="{B38E2B37-E96B-4849-B006-9B228B0EB70F}" type="slidenum">
              <a:rPr lang="zh-CN" altLang="en-US" smtClean="0"/>
              <a:pPr/>
              <a:t>8</a:t>
            </a:fld>
            <a:endParaRPr lang="zh-CN" altLang="en-US" dirty="0"/>
          </a:p>
        </p:txBody>
      </p:sp>
      <p:sp>
        <p:nvSpPr>
          <p:cNvPr id="24" name="文本占位符 2">
            <a:extLst>
              <a:ext uri="{FF2B5EF4-FFF2-40B4-BE49-F238E27FC236}">
                <a16:creationId xmlns:a16="http://schemas.microsoft.com/office/drawing/2014/main" id="{FFA2E62B-4354-4A37-B350-C1C854043525}"/>
              </a:ext>
            </a:extLst>
          </p:cNvPr>
          <p:cNvSpPr txBox="1">
            <a:spLocks/>
          </p:cNvSpPr>
          <p:nvPr/>
        </p:nvSpPr>
        <p:spPr>
          <a:xfrm>
            <a:off x="459944" y="1162627"/>
            <a:ext cx="6572160" cy="4968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dirty="0">
                <a:solidFill>
                  <a:srgbClr val="20517C"/>
                </a:solidFill>
              </a:rPr>
              <a:t>2.2  </a:t>
            </a:r>
            <a:r>
              <a:rPr lang="zh-CN" altLang="en-US" sz="2800" dirty="0">
                <a:solidFill>
                  <a:srgbClr val="20517C"/>
                </a:solidFill>
              </a:rPr>
              <a:t>本底与灵敏度标定</a:t>
            </a:r>
          </a:p>
          <a:p>
            <a:endParaRPr lang="zh-CN" altLang="en-US" dirty="0"/>
          </a:p>
        </p:txBody>
      </p:sp>
      <p:pic>
        <p:nvPicPr>
          <p:cNvPr id="6" name="图片 5">
            <a:extLst>
              <a:ext uri="{FF2B5EF4-FFF2-40B4-BE49-F238E27FC236}">
                <a16:creationId xmlns:a16="http://schemas.microsoft.com/office/drawing/2014/main" id="{86AF3CB1-1E78-49D8-BE5C-95A3B71E2ED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231153" y="4689806"/>
            <a:ext cx="5850374" cy="1728192"/>
          </a:xfrm>
          <a:prstGeom prst="rect">
            <a:avLst/>
          </a:prstGeom>
        </p:spPr>
      </p:pic>
      <p:pic>
        <p:nvPicPr>
          <p:cNvPr id="7" name="图片 6">
            <a:extLst>
              <a:ext uri="{FF2B5EF4-FFF2-40B4-BE49-F238E27FC236}">
                <a16:creationId xmlns:a16="http://schemas.microsoft.com/office/drawing/2014/main" id="{F900C914-001D-4345-820A-45F3BFC8CC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888088" y="1304098"/>
            <a:ext cx="4536504" cy="2966842"/>
          </a:xfrm>
          <a:prstGeom prst="rect">
            <a:avLst/>
          </a:prstGeom>
          <a:noFill/>
          <a:ln>
            <a:noFill/>
          </a:ln>
        </p:spPr>
      </p:pic>
      <p:sp>
        <p:nvSpPr>
          <p:cNvPr id="8" name="内容占位符 2">
            <a:extLst>
              <a:ext uri="{FF2B5EF4-FFF2-40B4-BE49-F238E27FC236}">
                <a16:creationId xmlns:a16="http://schemas.microsoft.com/office/drawing/2014/main" id="{ABD60B5B-75B5-4AB0-BBF6-EC7D0C6D9462}"/>
              </a:ext>
            </a:extLst>
          </p:cNvPr>
          <p:cNvSpPr txBox="1">
            <a:spLocks/>
          </p:cNvSpPr>
          <p:nvPr/>
        </p:nvSpPr>
        <p:spPr>
          <a:xfrm>
            <a:off x="459944" y="1788833"/>
            <a:ext cx="5636056" cy="4964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zh-CN" altLang="en-US" sz="2000" dirty="0">
                <a:solidFill>
                  <a:srgbClr val="20517C"/>
                </a:solidFill>
                <a:latin typeface="+mj-ea"/>
                <a:ea typeface="+mj-ea"/>
              </a:rPr>
              <a:t>本底标定</a:t>
            </a:r>
            <a:endParaRPr lang="en-US" altLang="zh-CN" sz="2000" dirty="0">
              <a:solidFill>
                <a:srgbClr val="20517C"/>
              </a:solidFill>
              <a:latin typeface="+mj-ea"/>
              <a:ea typeface="+mj-ea"/>
            </a:endParaRPr>
          </a:p>
          <a:p>
            <a:r>
              <a:rPr lang="zh-CN" altLang="en-US" sz="2000" dirty="0">
                <a:solidFill>
                  <a:srgbClr val="20517C"/>
                </a:solidFill>
                <a:latin typeface="+mj-ea"/>
                <a:ea typeface="+mj-ea"/>
              </a:rPr>
              <a:t>选择</a:t>
            </a:r>
            <a:r>
              <a:rPr lang="en-US" altLang="zh-CN" sz="2000" baseline="30000" dirty="0">
                <a:solidFill>
                  <a:srgbClr val="20517C"/>
                </a:solidFill>
                <a:latin typeface="+mj-ea"/>
                <a:ea typeface="+mj-ea"/>
              </a:rPr>
              <a:t>214</a:t>
            </a:r>
            <a:r>
              <a:rPr lang="en-US" altLang="zh-CN" sz="2000" dirty="0">
                <a:solidFill>
                  <a:srgbClr val="20517C"/>
                </a:solidFill>
                <a:latin typeface="+mj-ea"/>
                <a:ea typeface="+mj-ea"/>
              </a:rPr>
              <a:t>Po</a:t>
            </a:r>
            <a:r>
              <a:rPr lang="zh-CN" altLang="en-US" sz="2000" dirty="0">
                <a:solidFill>
                  <a:srgbClr val="20517C"/>
                </a:solidFill>
                <a:latin typeface="+mj-ea"/>
                <a:ea typeface="+mj-ea"/>
              </a:rPr>
              <a:t>特征能区为感兴趣能区</a:t>
            </a:r>
            <a:endParaRPr lang="en-US" altLang="zh-CN" sz="2000" dirty="0">
              <a:solidFill>
                <a:srgbClr val="20517C"/>
              </a:solidFill>
              <a:latin typeface="+mj-ea"/>
              <a:ea typeface="+mj-ea"/>
            </a:endParaRPr>
          </a:p>
          <a:p>
            <a:r>
              <a:rPr lang="zh-CN" altLang="en-US" sz="2000" dirty="0">
                <a:solidFill>
                  <a:srgbClr val="20517C"/>
                </a:solidFill>
                <a:latin typeface="+mj-ea"/>
                <a:ea typeface="+mj-ea"/>
              </a:rPr>
              <a:t>将通过低温活性炭过滤的液氮蒸发气体视为</a:t>
            </a:r>
            <a:r>
              <a:rPr lang="en-US" altLang="zh-CN" sz="2000" dirty="0">
                <a:solidFill>
                  <a:srgbClr val="20517C"/>
                </a:solidFill>
                <a:latin typeface="+mj-ea"/>
                <a:ea typeface="+mj-ea"/>
              </a:rPr>
              <a:t>Radon-free</a:t>
            </a:r>
            <a:r>
              <a:rPr lang="zh-CN" altLang="en-US" sz="2000" dirty="0">
                <a:solidFill>
                  <a:srgbClr val="20517C"/>
                </a:solidFill>
                <a:latin typeface="+mj-ea"/>
                <a:ea typeface="+mj-ea"/>
              </a:rPr>
              <a:t>气体，对测氡仪洗气封装</a:t>
            </a:r>
            <a:endParaRPr lang="en-US" altLang="zh-CN" sz="2000" dirty="0">
              <a:solidFill>
                <a:srgbClr val="20517C"/>
              </a:solidFill>
              <a:latin typeface="+mj-ea"/>
              <a:ea typeface="+mj-ea"/>
            </a:endParaRPr>
          </a:p>
          <a:p>
            <a:r>
              <a:rPr lang="zh-CN" altLang="en-US" sz="2000" dirty="0">
                <a:solidFill>
                  <a:srgbClr val="20517C"/>
                </a:solidFill>
                <a:latin typeface="+mj-ea"/>
                <a:ea typeface="+mj-ea"/>
              </a:rPr>
              <a:t>两种标定模式，本底标定时间为</a:t>
            </a:r>
            <a:r>
              <a:rPr lang="en-US" altLang="zh-CN" sz="2000" dirty="0">
                <a:solidFill>
                  <a:srgbClr val="20517C"/>
                </a:solidFill>
                <a:latin typeface="+mj-ea"/>
                <a:ea typeface="+mj-ea"/>
              </a:rPr>
              <a:t>3</a:t>
            </a:r>
            <a:r>
              <a:rPr lang="zh-CN" altLang="en-US" sz="2000" dirty="0">
                <a:solidFill>
                  <a:srgbClr val="20517C"/>
                </a:solidFill>
                <a:latin typeface="+mj-ea"/>
                <a:ea typeface="+mj-ea"/>
              </a:rPr>
              <a:t>天，匹配</a:t>
            </a:r>
            <a:r>
              <a:rPr lang="en-US" altLang="zh-CN" sz="2000" dirty="0">
                <a:solidFill>
                  <a:srgbClr val="20517C"/>
                </a:solidFill>
                <a:latin typeface="+mj-ea"/>
                <a:ea typeface="+mj-ea"/>
              </a:rPr>
              <a:t>3</a:t>
            </a:r>
            <a:r>
              <a:rPr lang="zh-CN" altLang="en-US" sz="2000" dirty="0">
                <a:solidFill>
                  <a:srgbClr val="20517C"/>
                </a:solidFill>
                <a:latin typeface="+mj-ea"/>
                <a:ea typeface="+mj-ea"/>
              </a:rPr>
              <a:t>天测量周期；本底标定时间为</a:t>
            </a:r>
            <a:r>
              <a:rPr lang="en-US" altLang="zh-CN" sz="2000" dirty="0">
                <a:solidFill>
                  <a:srgbClr val="20517C"/>
                </a:solidFill>
                <a:latin typeface="+mj-ea"/>
                <a:ea typeface="+mj-ea"/>
              </a:rPr>
              <a:t>30</a:t>
            </a:r>
            <a:r>
              <a:rPr lang="zh-CN" altLang="en-US" sz="2000" dirty="0">
                <a:solidFill>
                  <a:srgbClr val="20517C"/>
                </a:solidFill>
                <a:latin typeface="+mj-ea"/>
                <a:ea typeface="+mj-ea"/>
              </a:rPr>
              <a:t>天，评估测氡仪自身本底析出</a:t>
            </a:r>
            <a:endParaRPr lang="en-US" altLang="zh-CN" sz="2000" dirty="0">
              <a:solidFill>
                <a:srgbClr val="20517C"/>
              </a:solidFill>
              <a:latin typeface="+mj-ea"/>
              <a:ea typeface="+mj-ea"/>
            </a:endParaRPr>
          </a:p>
          <a:p>
            <a:pPr marL="0" indent="0">
              <a:buNone/>
            </a:pPr>
            <a:endParaRPr lang="en-US" altLang="zh-CN" sz="2000" dirty="0">
              <a:solidFill>
                <a:srgbClr val="20517C"/>
              </a:solidFill>
              <a:latin typeface="+mj-ea"/>
              <a:ea typeface="+mj-ea"/>
            </a:endParaRPr>
          </a:p>
          <a:p>
            <a:pPr>
              <a:buFont typeface="Wingdings" panose="05000000000000000000" pitchFamily="2" charset="2"/>
              <a:buChar char="Ø"/>
            </a:pPr>
            <a:r>
              <a:rPr lang="zh-CN" altLang="en-US" sz="2000" dirty="0">
                <a:solidFill>
                  <a:srgbClr val="20517C"/>
                </a:solidFill>
                <a:latin typeface="+mj-ea"/>
                <a:ea typeface="+mj-ea"/>
              </a:rPr>
              <a:t>灵敏度标定</a:t>
            </a:r>
            <a:endParaRPr lang="en-US" altLang="zh-CN" sz="2000" dirty="0">
              <a:solidFill>
                <a:srgbClr val="20517C"/>
              </a:solidFill>
              <a:latin typeface="+mj-ea"/>
              <a:ea typeface="+mj-ea"/>
            </a:endParaRPr>
          </a:p>
          <a:p>
            <a:r>
              <a:rPr lang="zh-CN" altLang="en-US" sz="2000" dirty="0">
                <a:solidFill>
                  <a:srgbClr val="20517C"/>
                </a:solidFill>
                <a:latin typeface="+mj-ea"/>
                <a:ea typeface="+mj-ea"/>
              </a:rPr>
              <a:t>流气式模式：</a:t>
            </a:r>
            <a:r>
              <a:rPr lang="en-US" altLang="zh-CN" sz="2000" dirty="0">
                <a:solidFill>
                  <a:srgbClr val="20517C"/>
                </a:solidFill>
                <a:latin typeface="+mj-ea"/>
                <a:ea typeface="+mj-ea"/>
              </a:rPr>
              <a:t>Radon-free</a:t>
            </a:r>
            <a:r>
              <a:rPr lang="zh-CN" altLang="en-US" sz="2000" dirty="0">
                <a:solidFill>
                  <a:srgbClr val="20517C"/>
                </a:solidFill>
                <a:latin typeface="+mj-ea"/>
                <a:ea typeface="+mj-ea"/>
              </a:rPr>
              <a:t>氮气作为载气</a:t>
            </a:r>
            <a:endParaRPr lang="en-US" altLang="zh-CN" sz="2000" dirty="0">
              <a:solidFill>
                <a:srgbClr val="20517C"/>
              </a:solidFill>
              <a:latin typeface="+mj-ea"/>
              <a:ea typeface="+mj-ea"/>
            </a:endParaRPr>
          </a:p>
          <a:p>
            <a:r>
              <a:rPr lang="en-US" altLang="zh-CN" sz="2000" dirty="0" err="1">
                <a:solidFill>
                  <a:srgbClr val="20517C"/>
                </a:solidFill>
                <a:latin typeface="+mj-ea"/>
                <a:ea typeface="+mj-ea"/>
              </a:rPr>
              <a:t>AlphaGUARD</a:t>
            </a:r>
            <a:r>
              <a:rPr lang="en-US" altLang="zh-CN" sz="2000" dirty="0">
                <a:solidFill>
                  <a:srgbClr val="20517C"/>
                </a:solidFill>
                <a:latin typeface="+mj-ea"/>
                <a:ea typeface="+mj-ea"/>
              </a:rPr>
              <a:t> PQ2000</a:t>
            </a:r>
            <a:r>
              <a:rPr lang="zh-CN" altLang="en-US" sz="2000" dirty="0">
                <a:solidFill>
                  <a:srgbClr val="20517C"/>
                </a:solidFill>
                <a:latin typeface="+mj-ea"/>
                <a:ea typeface="+mj-ea"/>
              </a:rPr>
              <a:t>作为转换参考标准</a:t>
            </a:r>
            <a:endParaRPr lang="en-US" altLang="zh-CN" sz="2000" dirty="0">
              <a:solidFill>
                <a:srgbClr val="20517C"/>
              </a:solidFill>
              <a:latin typeface="+mj-ea"/>
              <a:ea typeface="+mj-ea"/>
            </a:endParaRPr>
          </a:p>
          <a:p>
            <a:r>
              <a:rPr lang="zh-CN" altLang="en-US" sz="2000" dirty="0">
                <a:solidFill>
                  <a:srgbClr val="20517C"/>
                </a:solidFill>
                <a:latin typeface="+mj-ea"/>
                <a:ea typeface="+mj-ea"/>
              </a:rPr>
              <a:t>氡源活度约为</a:t>
            </a:r>
            <a:r>
              <a:rPr lang="en-US" altLang="zh-CN" sz="2000" dirty="0">
                <a:solidFill>
                  <a:srgbClr val="20517C"/>
                </a:solidFill>
                <a:latin typeface="+mj-ea"/>
                <a:ea typeface="+mj-ea"/>
              </a:rPr>
              <a:t>3000 </a:t>
            </a:r>
            <a:r>
              <a:rPr lang="en-US" altLang="zh-CN" sz="2000" dirty="0" err="1">
                <a:solidFill>
                  <a:srgbClr val="20517C"/>
                </a:solidFill>
                <a:latin typeface="+mj-ea"/>
                <a:ea typeface="+mj-ea"/>
              </a:rPr>
              <a:t>Bq</a:t>
            </a:r>
            <a:r>
              <a:rPr lang="zh-CN" altLang="en-US" sz="2000" dirty="0">
                <a:solidFill>
                  <a:srgbClr val="20517C"/>
                </a:solidFill>
                <a:latin typeface="+mj-ea"/>
                <a:ea typeface="+mj-ea"/>
              </a:rPr>
              <a:t>，在流速为</a:t>
            </a:r>
            <a:r>
              <a:rPr lang="en-US" altLang="zh-CN" sz="2000" dirty="0">
                <a:solidFill>
                  <a:srgbClr val="20517C"/>
                </a:solidFill>
                <a:latin typeface="+mj-ea"/>
                <a:ea typeface="+mj-ea"/>
              </a:rPr>
              <a:t>2 L/min</a:t>
            </a:r>
            <a:r>
              <a:rPr lang="zh-CN" altLang="en-US" sz="2000" dirty="0">
                <a:solidFill>
                  <a:srgbClr val="20517C"/>
                </a:solidFill>
                <a:latin typeface="+mj-ea"/>
                <a:ea typeface="+mj-ea"/>
              </a:rPr>
              <a:t>时，稳定氡浓度为</a:t>
            </a:r>
            <a:r>
              <a:rPr lang="en-US" altLang="zh-CN" sz="2000" dirty="0">
                <a:solidFill>
                  <a:srgbClr val="20517C"/>
                </a:solidFill>
                <a:latin typeface="+mj-ea"/>
                <a:ea typeface="+mj-ea"/>
              </a:rPr>
              <a:t>200 ± 19 </a:t>
            </a:r>
            <a:r>
              <a:rPr lang="en-US" altLang="zh-CN" sz="2000" dirty="0" err="1">
                <a:solidFill>
                  <a:srgbClr val="20517C"/>
                </a:solidFill>
                <a:latin typeface="+mj-ea"/>
                <a:ea typeface="+mj-ea"/>
              </a:rPr>
              <a:t>Bq</a:t>
            </a:r>
            <a:r>
              <a:rPr lang="en-US" altLang="zh-CN" sz="2000" dirty="0">
                <a:solidFill>
                  <a:srgbClr val="20517C"/>
                </a:solidFill>
                <a:latin typeface="+mj-ea"/>
                <a:ea typeface="+mj-ea"/>
              </a:rPr>
              <a:t>/m</a:t>
            </a:r>
            <a:r>
              <a:rPr lang="en-US" altLang="zh-CN" sz="2000" baseline="30000" dirty="0">
                <a:solidFill>
                  <a:srgbClr val="20517C"/>
                </a:solidFill>
                <a:latin typeface="+mj-ea"/>
                <a:ea typeface="+mj-ea"/>
              </a:rPr>
              <a:t>3</a:t>
            </a:r>
          </a:p>
        </p:txBody>
      </p:sp>
    </p:spTree>
    <p:extLst>
      <p:ext uri="{BB962C8B-B14F-4D97-AF65-F5344CB8AC3E}">
        <p14:creationId xmlns:p14="http://schemas.microsoft.com/office/powerpoint/2010/main" val="1630405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02</a:t>
            </a:r>
            <a:endParaRPr lang="zh-CN" altLang="en-US" dirty="0"/>
          </a:p>
        </p:txBody>
      </p:sp>
      <p:sp>
        <p:nvSpPr>
          <p:cNvPr id="3" name="文本占位符 2"/>
          <p:cNvSpPr>
            <a:spLocks noGrp="1"/>
          </p:cNvSpPr>
          <p:nvPr>
            <p:ph type="body" sz="quarter" idx="12"/>
          </p:nvPr>
        </p:nvSpPr>
        <p:spPr>
          <a:xfrm>
            <a:off x="1437592" y="348250"/>
            <a:ext cx="6821482" cy="496824"/>
          </a:xfrm>
        </p:spPr>
        <p:txBody>
          <a:bodyPr/>
          <a:lstStyle/>
          <a:p>
            <a:r>
              <a:rPr lang="zh-CN" altLang="en-US" dirty="0"/>
              <a:t>北京大学氡监测技术发展现状</a:t>
            </a:r>
          </a:p>
          <a:p>
            <a:endParaRPr lang="zh-CN" altLang="en-US" dirty="0"/>
          </a:p>
        </p:txBody>
      </p:sp>
      <p:sp>
        <p:nvSpPr>
          <p:cNvPr id="5" name="灯片编号占位符 4"/>
          <p:cNvSpPr>
            <a:spLocks noGrp="1"/>
          </p:cNvSpPr>
          <p:nvPr>
            <p:ph type="sldNum" sz="quarter" idx="13"/>
          </p:nvPr>
        </p:nvSpPr>
        <p:spPr/>
        <p:txBody>
          <a:bodyPr/>
          <a:lstStyle/>
          <a:p>
            <a:fld id="{B38E2B37-E96B-4849-B006-9B228B0EB70F}" type="slidenum">
              <a:rPr lang="zh-CN" altLang="en-US" smtClean="0"/>
              <a:pPr/>
              <a:t>9</a:t>
            </a:fld>
            <a:endParaRPr lang="zh-CN" altLang="en-US" dirty="0"/>
          </a:p>
        </p:txBody>
      </p:sp>
      <p:sp>
        <p:nvSpPr>
          <p:cNvPr id="24" name="文本占位符 2">
            <a:extLst>
              <a:ext uri="{FF2B5EF4-FFF2-40B4-BE49-F238E27FC236}">
                <a16:creationId xmlns:a16="http://schemas.microsoft.com/office/drawing/2014/main" id="{FFA2E62B-4354-4A37-B350-C1C854043525}"/>
              </a:ext>
            </a:extLst>
          </p:cNvPr>
          <p:cNvSpPr txBox="1">
            <a:spLocks/>
          </p:cNvSpPr>
          <p:nvPr/>
        </p:nvSpPr>
        <p:spPr>
          <a:xfrm>
            <a:off x="459944" y="1162627"/>
            <a:ext cx="6572160" cy="4968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dirty="0">
                <a:solidFill>
                  <a:srgbClr val="20517C"/>
                </a:solidFill>
              </a:rPr>
              <a:t>2.3  4</a:t>
            </a:r>
            <a:r>
              <a:rPr lang="zh-CN" altLang="en-US" sz="2800" dirty="0">
                <a:solidFill>
                  <a:srgbClr val="20517C"/>
                </a:solidFill>
              </a:rPr>
              <a:t>种静电式测氡仪性能参数</a:t>
            </a:r>
          </a:p>
          <a:p>
            <a:endParaRPr lang="zh-CN" altLang="en-US" dirty="0"/>
          </a:p>
        </p:txBody>
      </p:sp>
      <p:graphicFrame>
        <p:nvGraphicFramePr>
          <p:cNvPr id="4" name="表格 3">
            <a:extLst>
              <a:ext uri="{FF2B5EF4-FFF2-40B4-BE49-F238E27FC236}">
                <a16:creationId xmlns:a16="http://schemas.microsoft.com/office/drawing/2014/main" id="{F6DD924B-BFEA-4F04-8924-3F0730DF6374}"/>
              </a:ext>
            </a:extLst>
          </p:cNvPr>
          <p:cNvGraphicFramePr>
            <a:graphicFrameLocks noGrp="1"/>
          </p:cNvGraphicFramePr>
          <p:nvPr>
            <p:extLst>
              <p:ext uri="{D42A27DB-BD31-4B8C-83A1-F6EECF244321}">
                <p14:modId xmlns:p14="http://schemas.microsoft.com/office/powerpoint/2010/main" val="3923753204"/>
              </p:ext>
            </p:extLst>
          </p:nvPr>
        </p:nvGraphicFramePr>
        <p:xfrm>
          <a:off x="348787" y="1707311"/>
          <a:ext cx="11494425" cy="4077071"/>
        </p:xfrm>
        <a:graphic>
          <a:graphicData uri="http://schemas.openxmlformats.org/drawingml/2006/table">
            <a:tbl>
              <a:tblPr firstRow="1" firstCol="1" bandRow="1">
                <a:tableStyleId>{5C22544A-7EE6-4342-B048-85BDC9FD1C3A}</a:tableStyleId>
              </a:tblPr>
              <a:tblGrid>
                <a:gridCol w="2117178">
                  <a:extLst>
                    <a:ext uri="{9D8B030D-6E8A-4147-A177-3AD203B41FA5}">
                      <a16:colId xmlns:a16="http://schemas.microsoft.com/office/drawing/2014/main" val="844607971"/>
                    </a:ext>
                  </a:extLst>
                </a:gridCol>
                <a:gridCol w="1058590">
                  <a:extLst>
                    <a:ext uri="{9D8B030D-6E8A-4147-A177-3AD203B41FA5}">
                      <a16:colId xmlns:a16="http://schemas.microsoft.com/office/drawing/2014/main" val="1347629872"/>
                    </a:ext>
                  </a:extLst>
                </a:gridCol>
                <a:gridCol w="1167098">
                  <a:extLst>
                    <a:ext uri="{9D8B030D-6E8A-4147-A177-3AD203B41FA5}">
                      <a16:colId xmlns:a16="http://schemas.microsoft.com/office/drawing/2014/main" val="4223028254"/>
                    </a:ext>
                  </a:extLst>
                </a:gridCol>
                <a:gridCol w="1058590">
                  <a:extLst>
                    <a:ext uri="{9D8B030D-6E8A-4147-A177-3AD203B41FA5}">
                      <a16:colId xmlns:a16="http://schemas.microsoft.com/office/drawing/2014/main" val="3711068936"/>
                    </a:ext>
                  </a:extLst>
                </a:gridCol>
                <a:gridCol w="1058590">
                  <a:extLst>
                    <a:ext uri="{9D8B030D-6E8A-4147-A177-3AD203B41FA5}">
                      <a16:colId xmlns:a16="http://schemas.microsoft.com/office/drawing/2014/main" val="3265228602"/>
                    </a:ext>
                  </a:extLst>
                </a:gridCol>
                <a:gridCol w="1858611">
                  <a:extLst>
                    <a:ext uri="{9D8B030D-6E8A-4147-A177-3AD203B41FA5}">
                      <a16:colId xmlns:a16="http://schemas.microsoft.com/office/drawing/2014/main" val="1371771438"/>
                    </a:ext>
                  </a:extLst>
                </a:gridCol>
                <a:gridCol w="1587884">
                  <a:extLst>
                    <a:ext uri="{9D8B030D-6E8A-4147-A177-3AD203B41FA5}">
                      <a16:colId xmlns:a16="http://schemas.microsoft.com/office/drawing/2014/main" val="1403285455"/>
                    </a:ext>
                  </a:extLst>
                </a:gridCol>
                <a:gridCol w="1587884">
                  <a:extLst>
                    <a:ext uri="{9D8B030D-6E8A-4147-A177-3AD203B41FA5}">
                      <a16:colId xmlns:a16="http://schemas.microsoft.com/office/drawing/2014/main" val="2039952698"/>
                    </a:ext>
                  </a:extLst>
                </a:gridCol>
              </a:tblGrid>
              <a:tr h="1003315">
                <a:tc>
                  <a:txBody>
                    <a:bodyPr/>
                    <a:lstStyle/>
                    <a:p>
                      <a:pPr algn="ctr">
                        <a:lnSpc>
                          <a:spcPct val="150000"/>
                        </a:lnSpc>
                      </a:pPr>
                      <a:r>
                        <a:rPr lang="zh-CN" altLang="en-US" sz="1400" kern="100" dirty="0">
                          <a:effectLst/>
                        </a:rPr>
                        <a:t>型号</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zh-CN" altLang="en-US" sz="1400" kern="100" dirty="0">
                          <a:effectLst/>
                          <a:latin typeface="等线" panose="02010600030101010101" pitchFamily="2" charset="-122"/>
                          <a:ea typeface="等线" panose="02010600030101010101" pitchFamily="2" charset="-122"/>
                          <a:cs typeface="Times New Roman" panose="02020603050405020304" pitchFamily="18" charset="0"/>
                        </a:rPr>
                        <a:t>体积</a:t>
                      </a:r>
                      <a:endPar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lnSpc>
                          <a:spcPct val="150000"/>
                        </a:lnSpc>
                      </a:pP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(L)</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zh-CN" altLang="en-US" sz="1400" kern="100" dirty="0">
                          <a:effectLst/>
                          <a:latin typeface="等线" panose="02010600030101010101" pitchFamily="2" charset="-122"/>
                          <a:ea typeface="等线" panose="02010600030101010101" pitchFamily="2" charset="-122"/>
                          <a:cs typeface="Times New Roman" panose="02020603050405020304" pitchFamily="18" charset="0"/>
                        </a:rPr>
                        <a:t>负高压</a:t>
                      </a:r>
                      <a:endPar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lnSpc>
                          <a:spcPct val="150000"/>
                        </a:lnSpc>
                      </a:pP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(kV)</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zh-CN" altLang="en-US" sz="1400" kern="100" dirty="0">
                          <a:effectLst/>
                        </a:rPr>
                        <a:t>本底</a:t>
                      </a:r>
                      <a:endParaRPr lang="en-US" altLang="zh-CN" sz="1400" kern="100" dirty="0">
                        <a:effectLst/>
                      </a:endParaRPr>
                    </a:p>
                    <a:p>
                      <a:pPr algn="ctr">
                        <a:lnSpc>
                          <a:spcPct val="150000"/>
                        </a:lnSpc>
                      </a:pPr>
                      <a:r>
                        <a:rPr lang="en-US" altLang="zh-CN" sz="1400" kern="100" dirty="0">
                          <a:effectLst/>
                        </a:rPr>
                        <a:t>(3d)</a:t>
                      </a:r>
                    </a:p>
                    <a:p>
                      <a:pPr algn="ctr">
                        <a:lnSpc>
                          <a:spcPct val="150000"/>
                        </a:lnSpc>
                      </a:pPr>
                      <a:r>
                        <a:rPr lang="en-US" sz="1400" kern="100" dirty="0">
                          <a:effectLst/>
                        </a:rPr>
                        <a:t>(</a:t>
                      </a:r>
                      <a:r>
                        <a:rPr lang="en-US" sz="1400" kern="100" dirty="0" err="1">
                          <a:effectLst/>
                        </a:rPr>
                        <a:t>cpd</a:t>
                      </a:r>
                      <a:r>
                        <a:rPr lang="en-US" sz="1400" kern="100" dirty="0">
                          <a:effectLst/>
                        </a:rPr>
                        <a:t>)</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zh-CN" altLang="en-US" sz="1400" kern="100" dirty="0">
                          <a:effectLst/>
                          <a:latin typeface="等线" panose="02010600030101010101" pitchFamily="2" charset="-122"/>
                          <a:ea typeface="等线" panose="02010600030101010101" pitchFamily="2" charset="-122"/>
                          <a:cs typeface="Times New Roman" panose="02020603050405020304" pitchFamily="18" charset="0"/>
                        </a:rPr>
                        <a:t>析出率</a:t>
                      </a:r>
                      <a:endPar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lnSpc>
                          <a:spcPct val="150000"/>
                        </a:lnSpc>
                      </a:pP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(30d)</a:t>
                      </a:r>
                    </a:p>
                    <a:p>
                      <a:pPr algn="ctr">
                        <a:lnSpc>
                          <a:spcPct val="150000"/>
                        </a:lnSpc>
                      </a:pPr>
                      <a:r>
                        <a:rPr lang="zh-CN" altLang="en-US" sz="1400" kern="100" dirty="0">
                          <a:effectLst/>
                          <a:latin typeface="等线" panose="02010600030101010101" pitchFamily="2" charset="-122"/>
                          <a:ea typeface="等线" panose="02010600030101010101" pitchFamily="2" charset="-122"/>
                          <a:cs typeface="Times New Roman" panose="02020603050405020304" pitchFamily="18" charset="0"/>
                        </a:rPr>
                        <a:t>（</a:t>
                      </a:r>
                      <a:r>
                        <a:rPr lang="el-GR" altLang="zh-CN" sz="1400" kern="100" dirty="0">
                          <a:effectLst/>
                          <a:latin typeface="等线" panose="02010600030101010101" pitchFamily="2" charset="-122"/>
                          <a:ea typeface="等线" panose="02010600030101010101" pitchFamily="2" charset="-122"/>
                          <a:cs typeface="Times New Roman" panose="02020603050405020304" pitchFamily="18" charset="0"/>
                        </a:rPr>
                        <a:t>μ</a:t>
                      </a:r>
                      <a:r>
                        <a:rPr lang="en-US" altLang="zh-CN" sz="1400" kern="100" dirty="0" err="1">
                          <a:effectLst/>
                          <a:latin typeface="等线" panose="02010600030101010101" pitchFamily="2" charset="-122"/>
                          <a:ea typeface="等线" panose="02010600030101010101" pitchFamily="2" charset="-122"/>
                          <a:cs typeface="Times New Roman" panose="02020603050405020304" pitchFamily="18" charset="0"/>
                        </a:rPr>
                        <a:t>Bq</a:t>
                      </a:r>
                      <a:r>
                        <a:rPr lang="zh-CN" altLang="en-US" sz="1400" kern="100" dirty="0">
                          <a:effectLst/>
                          <a:latin typeface="等线" panose="02010600030101010101" pitchFamily="2" charset="-122"/>
                          <a:ea typeface="等线" panose="02010600030101010101" pitchFamily="2" charset="-122"/>
                          <a:cs typeface="Times New Roman" panose="02020603050405020304" pitchFamily="18" charset="0"/>
                        </a:rPr>
                        <a:t>）</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zh-CN" altLang="en-US" sz="1400" kern="100" dirty="0">
                          <a:effectLst/>
                        </a:rPr>
                        <a:t>灵敏度</a:t>
                      </a:r>
                      <a:endParaRPr lang="en-US" altLang="zh-CN" sz="1400" kern="100" dirty="0">
                        <a:effectLst/>
                      </a:endParaRPr>
                    </a:p>
                    <a:p>
                      <a:pPr algn="ctr">
                        <a:lnSpc>
                          <a:spcPct val="150000"/>
                        </a:lnSpc>
                      </a:pPr>
                      <a:r>
                        <a:rPr lang="en-US" sz="1400" kern="100" dirty="0">
                          <a:effectLst/>
                        </a:rPr>
                        <a:t>[</a:t>
                      </a:r>
                      <a:r>
                        <a:rPr lang="en-US" altLang="zh-CN" sz="1400" kern="100" dirty="0" err="1">
                          <a:effectLst/>
                        </a:rPr>
                        <a:t>cph</a:t>
                      </a:r>
                      <a:r>
                        <a:rPr lang="en-US" sz="1400" kern="100" dirty="0">
                          <a:effectLst/>
                        </a:rPr>
                        <a:t>/(</a:t>
                      </a:r>
                      <a:r>
                        <a:rPr lang="en-US" sz="1400" kern="100" dirty="0" err="1">
                          <a:effectLst/>
                        </a:rPr>
                        <a:t>Bq</a:t>
                      </a:r>
                      <a:r>
                        <a:rPr lang="en-US" sz="1400" kern="100" dirty="0">
                          <a:effectLst/>
                        </a:rPr>
                        <a:t>/m</a:t>
                      </a:r>
                      <a:r>
                        <a:rPr lang="en-US" sz="1400" kern="100" baseline="30000" dirty="0">
                          <a:effectLst/>
                        </a:rPr>
                        <a:t>3</a:t>
                      </a:r>
                      <a:r>
                        <a:rPr lang="en-US" sz="1400" kern="100" dirty="0">
                          <a:effectLst/>
                        </a:rPr>
                        <a:t>)]</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zh-CN" altLang="en-US" sz="1400" kern="100" dirty="0">
                          <a:effectLst/>
                        </a:rPr>
                        <a:t>探测下限</a:t>
                      </a:r>
                      <a:r>
                        <a:rPr lang="en-US" sz="1400" kern="100" dirty="0">
                          <a:effectLst/>
                        </a:rPr>
                        <a:t>LLD (72h)</a:t>
                      </a:r>
                      <a:endParaRPr lang="zh-CN" sz="1400" kern="100" dirty="0">
                        <a:effectLst/>
                      </a:endParaRPr>
                    </a:p>
                    <a:p>
                      <a:pPr algn="ctr">
                        <a:lnSpc>
                          <a:spcPct val="150000"/>
                        </a:lnSpc>
                      </a:pPr>
                      <a:r>
                        <a:rPr lang="en-US" sz="1400" kern="100" dirty="0">
                          <a:effectLst/>
                        </a:rPr>
                        <a:t>(</a:t>
                      </a:r>
                      <a:r>
                        <a:rPr lang="en-US" sz="1400" kern="100" dirty="0" err="1">
                          <a:effectLst/>
                        </a:rPr>
                        <a:t>mBq</a:t>
                      </a:r>
                      <a:r>
                        <a:rPr lang="en-US" sz="1400" kern="100" dirty="0">
                          <a:effectLst/>
                        </a:rPr>
                        <a:t>/m</a:t>
                      </a:r>
                      <a:r>
                        <a:rPr lang="en-US" sz="1400" kern="100" baseline="30000" dirty="0">
                          <a:effectLst/>
                        </a:rPr>
                        <a:t>3</a:t>
                      </a:r>
                      <a:r>
                        <a:rPr lang="en-US" sz="1400" kern="100" dirty="0">
                          <a:effectLst/>
                        </a:rPr>
                        <a:t>)</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zh-CN" altLang="en-US" sz="1400" kern="100" dirty="0">
                          <a:effectLst/>
                        </a:rPr>
                        <a:t>判断限</a:t>
                      </a:r>
                      <a:r>
                        <a:rPr lang="en-US" sz="1400" kern="100" dirty="0">
                          <a:effectLst/>
                        </a:rPr>
                        <a:t>L</a:t>
                      </a:r>
                      <a:r>
                        <a:rPr lang="en-US" sz="1400" kern="100" baseline="-25000" dirty="0">
                          <a:effectLst/>
                        </a:rPr>
                        <a:t>C</a:t>
                      </a:r>
                      <a:endParaRPr lang="zh-CN" sz="1400" kern="100" dirty="0">
                        <a:effectLst/>
                      </a:endParaRPr>
                    </a:p>
                    <a:p>
                      <a:pPr algn="ctr">
                        <a:lnSpc>
                          <a:spcPct val="150000"/>
                        </a:lnSpc>
                      </a:pPr>
                      <a:r>
                        <a:rPr lang="en-US" sz="1400" kern="100" dirty="0">
                          <a:effectLst/>
                        </a:rPr>
                        <a:t>(</a:t>
                      </a:r>
                      <a:r>
                        <a:rPr lang="en-US" sz="1400" kern="100" dirty="0" err="1">
                          <a:effectLst/>
                        </a:rPr>
                        <a:t>mBq</a:t>
                      </a:r>
                      <a:r>
                        <a:rPr lang="en-US" sz="1400" kern="100" dirty="0">
                          <a:effectLst/>
                        </a:rPr>
                        <a:t>/m</a:t>
                      </a:r>
                      <a:r>
                        <a:rPr lang="en-US" sz="1400" kern="100" baseline="30000" dirty="0">
                          <a:effectLst/>
                        </a:rPr>
                        <a:t>3</a:t>
                      </a:r>
                      <a:r>
                        <a:rPr lang="en-US" sz="1400" kern="100" dirty="0">
                          <a:effectLst/>
                        </a:rPr>
                        <a:t>)</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extLst>
                  <a:ext uri="{0D108BD9-81ED-4DB2-BD59-A6C34878D82A}">
                    <a16:rowId xmlns:a16="http://schemas.microsoft.com/office/drawing/2014/main" val="2810629122"/>
                  </a:ext>
                </a:extLst>
              </a:tr>
              <a:tr h="439108">
                <a:tc>
                  <a:txBody>
                    <a:bodyPr/>
                    <a:lstStyle/>
                    <a:p>
                      <a:pPr algn="ctr">
                        <a:lnSpc>
                          <a:spcPct val="150000"/>
                        </a:lnSpc>
                      </a:pPr>
                      <a:r>
                        <a:rPr lang="en-US" sz="1200" kern="100" dirty="0">
                          <a:effectLst/>
                        </a:rPr>
                        <a:t>CJPL-HR2 (No.1)</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2.6</a:t>
                      </a:r>
                      <a:endParaRPr lang="zh-CN" altLang="en-US" sz="1400" b="1" kern="100" dirty="0">
                        <a:solidFill>
                          <a:schemeClr val="dk1"/>
                        </a:solidFill>
                        <a:effectLst/>
                        <a:latin typeface="+mn-lt"/>
                        <a:ea typeface="+mn-ea"/>
                        <a:cs typeface="+mn-cs"/>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-1.8</a:t>
                      </a:r>
                      <a:endParaRPr lang="zh-CN" altLang="en-US" sz="1400" b="1" kern="100" dirty="0">
                        <a:solidFill>
                          <a:schemeClr val="dk1"/>
                        </a:solidFill>
                        <a:effectLst/>
                        <a:latin typeface="+mn-lt"/>
                        <a:ea typeface="+mn-ea"/>
                        <a:cs typeface="+mn-cs"/>
                      </a:endParaRPr>
                    </a:p>
                  </a:txBody>
                  <a:tcPr marL="66312" marR="66312" marT="0" marB="0" anchor="ctr"/>
                </a:tc>
                <a:tc>
                  <a:txBody>
                    <a:bodyPr/>
                    <a:lstStyle/>
                    <a:p>
                      <a:pPr algn="ctr">
                        <a:lnSpc>
                          <a:spcPct val="150000"/>
                        </a:lnSpc>
                      </a:pPr>
                      <a:r>
                        <a:rPr lang="en-US" sz="1400" b="1" kern="100" dirty="0">
                          <a:effectLst/>
                        </a:rPr>
                        <a:t>0.7</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fontAlgn="ctr" latinLnBrk="0" hangingPunct="1">
                        <a:lnSpc>
                          <a:spcPct val="150000"/>
                        </a:lnSpc>
                      </a:pPr>
                      <a:r>
                        <a:rPr lang="en-US" altLang="zh-CN" sz="1400" b="1" kern="100" dirty="0">
                          <a:solidFill>
                            <a:schemeClr val="dk1"/>
                          </a:solidFill>
                          <a:effectLst/>
                          <a:latin typeface="+mn-lt"/>
                          <a:ea typeface="+mn-ea"/>
                          <a:cs typeface="+mn-cs"/>
                        </a:rPr>
                        <a:t>10.5 </a:t>
                      </a:r>
                    </a:p>
                  </a:txBody>
                  <a:tcPr marL="6350" marR="6350" marT="6350" marB="0" anchor="ctr"/>
                </a:tc>
                <a:tc>
                  <a:txBody>
                    <a:bodyPr/>
                    <a:lstStyle/>
                    <a:p>
                      <a:pPr algn="ctr">
                        <a:lnSpc>
                          <a:spcPct val="150000"/>
                        </a:lnSpc>
                      </a:pPr>
                      <a:r>
                        <a:rPr lang="en-US" sz="1400" b="1" kern="100" dirty="0">
                          <a:effectLst/>
                        </a:rPr>
                        <a:t>2.1 ± 0.2</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sz="1400" b="1" kern="100" dirty="0">
                          <a:effectLst/>
                        </a:rPr>
                        <a:t>62.49</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sz="1400" b="1" kern="100">
                          <a:effectLst/>
                        </a:rPr>
                        <a:t>27.22</a:t>
                      </a:r>
                      <a:endParaRPr lang="zh-CN" sz="1050" b="1" kern="10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extLst>
                  <a:ext uri="{0D108BD9-81ED-4DB2-BD59-A6C34878D82A}">
                    <a16:rowId xmlns:a16="http://schemas.microsoft.com/office/drawing/2014/main" val="2264989828"/>
                  </a:ext>
                </a:extLst>
              </a:tr>
              <a:tr h="439108">
                <a:tc>
                  <a:txBody>
                    <a:bodyPr/>
                    <a:lstStyle/>
                    <a:p>
                      <a:pPr algn="ctr">
                        <a:lnSpc>
                          <a:spcPct val="150000"/>
                        </a:lnSpc>
                      </a:pPr>
                      <a:r>
                        <a:rPr lang="en-US" sz="1200" kern="100" dirty="0">
                          <a:effectLst/>
                        </a:rPr>
                        <a:t>CJPL-HR2 (No.2)</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2.6</a:t>
                      </a:r>
                      <a:endParaRPr lang="zh-CN" altLang="en-US" sz="1400" b="1" kern="100" dirty="0">
                        <a:solidFill>
                          <a:schemeClr val="dk1"/>
                        </a:solidFill>
                        <a:effectLst/>
                        <a:latin typeface="+mn-lt"/>
                        <a:ea typeface="+mn-ea"/>
                        <a:cs typeface="+mn-cs"/>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-1.8</a:t>
                      </a:r>
                      <a:endParaRPr lang="zh-CN" altLang="en-US" sz="1400" b="1" kern="100" dirty="0">
                        <a:solidFill>
                          <a:schemeClr val="dk1"/>
                        </a:solidFill>
                        <a:effectLst/>
                        <a:latin typeface="+mn-lt"/>
                        <a:ea typeface="+mn-ea"/>
                        <a:cs typeface="+mn-cs"/>
                      </a:endParaRPr>
                    </a:p>
                  </a:txBody>
                  <a:tcPr marL="66312" marR="66312" marT="0" marB="0" anchor="ctr"/>
                </a:tc>
                <a:tc>
                  <a:txBody>
                    <a:bodyPr/>
                    <a:lstStyle/>
                    <a:p>
                      <a:pPr algn="ctr">
                        <a:lnSpc>
                          <a:spcPct val="150000"/>
                        </a:lnSpc>
                      </a:pPr>
                      <a:r>
                        <a:rPr lang="en-US" sz="1400" b="1" kern="100" dirty="0">
                          <a:effectLst/>
                        </a:rPr>
                        <a:t>0.7</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fontAlgn="ctr" latinLnBrk="0" hangingPunct="1">
                        <a:lnSpc>
                          <a:spcPct val="150000"/>
                        </a:lnSpc>
                      </a:pPr>
                      <a:r>
                        <a:rPr lang="en-US" altLang="zh-CN" sz="1400" b="1" kern="100" dirty="0">
                          <a:solidFill>
                            <a:schemeClr val="dk1"/>
                          </a:solidFill>
                          <a:effectLst/>
                          <a:latin typeface="+mn-lt"/>
                          <a:ea typeface="+mn-ea"/>
                          <a:cs typeface="+mn-cs"/>
                        </a:rPr>
                        <a:t>10.5 </a:t>
                      </a:r>
                    </a:p>
                  </a:txBody>
                  <a:tcPr marL="6350" marR="6350" marT="6350" marB="0" anchor="ctr"/>
                </a:tc>
                <a:tc>
                  <a:txBody>
                    <a:bodyPr/>
                    <a:lstStyle/>
                    <a:p>
                      <a:pPr algn="ctr">
                        <a:lnSpc>
                          <a:spcPct val="150000"/>
                        </a:lnSpc>
                      </a:pPr>
                      <a:r>
                        <a:rPr lang="en-US" sz="1400" b="1" kern="100" dirty="0">
                          <a:effectLst/>
                        </a:rPr>
                        <a:t>2.1 ± 0.2</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sz="1400" b="1" kern="100" dirty="0">
                          <a:effectLst/>
                        </a:rPr>
                        <a:t>62.49</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sz="1400" b="1" kern="100" dirty="0">
                          <a:effectLst/>
                        </a:rPr>
                        <a:t>27.22</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extLst>
                  <a:ext uri="{0D108BD9-81ED-4DB2-BD59-A6C34878D82A}">
                    <a16:rowId xmlns:a16="http://schemas.microsoft.com/office/drawing/2014/main" val="2219805607"/>
                  </a:ext>
                </a:extLst>
              </a:tr>
              <a:tr h="439108">
                <a:tc>
                  <a:txBody>
                    <a:bodyPr/>
                    <a:lstStyle/>
                    <a:p>
                      <a:pPr algn="ctr">
                        <a:lnSpc>
                          <a:spcPct val="150000"/>
                        </a:lnSpc>
                      </a:pPr>
                      <a:r>
                        <a:rPr lang="en-US" sz="1200" kern="100" dirty="0">
                          <a:effectLst/>
                        </a:rPr>
                        <a:t>CJPL-HR20 (No.1)</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23.7</a:t>
                      </a:r>
                      <a:endParaRPr lang="zh-CN" altLang="en-US" sz="1400" b="1" kern="100" dirty="0">
                        <a:solidFill>
                          <a:schemeClr val="dk1"/>
                        </a:solidFill>
                        <a:effectLst/>
                        <a:latin typeface="+mn-lt"/>
                        <a:ea typeface="+mn-ea"/>
                        <a:cs typeface="+mn-cs"/>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-2</a:t>
                      </a:r>
                      <a:endParaRPr lang="zh-CN" altLang="en-US" sz="1400" b="1" kern="100" dirty="0">
                        <a:solidFill>
                          <a:schemeClr val="dk1"/>
                        </a:solidFill>
                        <a:effectLst/>
                        <a:latin typeface="+mn-lt"/>
                        <a:ea typeface="+mn-ea"/>
                        <a:cs typeface="+mn-cs"/>
                      </a:endParaRPr>
                    </a:p>
                  </a:txBody>
                  <a:tcPr marL="66312" marR="66312" marT="0" marB="0" anchor="ctr"/>
                </a:tc>
                <a:tc>
                  <a:txBody>
                    <a:bodyPr/>
                    <a:lstStyle/>
                    <a:p>
                      <a:pPr algn="ctr">
                        <a:lnSpc>
                          <a:spcPct val="150000"/>
                        </a:lnSpc>
                      </a:pPr>
                      <a:r>
                        <a:rPr lang="en-US" sz="1400" b="1" kern="100" dirty="0">
                          <a:effectLst/>
                        </a:rPr>
                        <a:t>0.3</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fontAlgn="ctr" latinLnBrk="0" hangingPunct="1">
                        <a:lnSpc>
                          <a:spcPct val="150000"/>
                        </a:lnSpc>
                      </a:pPr>
                      <a:r>
                        <a:rPr lang="en-US" altLang="zh-CN" sz="1400" b="1" kern="100" dirty="0">
                          <a:solidFill>
                            <a:schemeClr val="dk1"/>
                          </a:solidFill>
                          <a:effectLst/>
                          <a:latin typeface="+mn-lt"/>
                          <a:ea typeface="+mn-ea"/>
                          <a:cs typeface="+mn-cs"/>
                        </a:rPr>
                        <a:t>4.5 </a:t>
                      </a:r>
                    </a:p>
                  </a:txBody>
                  <a:tcPr marL="6350" marR="6350" marT="6350" marB="0" anchor="ctr"/>
                </a:tc>
                <a:tc>
                  <a:txBody>
                    <a:bodyPr/>
                    <a:lstStyle/>
                    <a:p>
                      <a:pPr algn="ctr">
                        <a:lnSpc>
                          <a:spcPct val="150000"/>
                        </a:lnSpc>
                      </a:pPr>
                      <a:r>
                        <a:rPr lang="en-US" sz="1400" b="1" kern="100">
                          <a:effectLst/>
                        </a:rPr>
                        <a:t>19.8 ± 0.9</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sz="1400" b="1" kern="100" dirty="0">
                          <a:effectLst/>
                        </a:rPr>
                        <a:t>5.00</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sz="1400" b="1" kern="100" dirty="0">
                          <a:effectLst/>
                        </a:rPr>
                        <a:t>1.89</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extLst>
                  <a:ext uri="{0D108BD9-81ED-4DB2-BD59-A6C34878D82A}">
                    <a16:rowId xmlns:a16="http://schemas.microsoft.com/office/drawing/2014/main" val="661033439"/>
                  </a:ext>
                </a:extLst>
              </a:tr>
              <a:tr h="439108">
                <a:tc>
                  <a:txBody>
                    <a:bodyPr/>
                    <a:lstStyle/>
                    <a:p>
                      <a:pPr algn="ctr">
                        <a:lnSpc>
                          <a:spcPct val="150000"/>
                        </a:lnSpc>
                      </a:pPr>
                      <a:r>
                        <a:rPr lang="en-US" sz="1200" kern="100" dirty="0">
                          <a:effectLst/>
                        </a:rPr>
                        <a:t>CJPL-HR20 (No.2)</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23.9</a:t>
                      </a:r>
                      <a:endParaRPr lang="zh-CN" altLang="en-US" sz="1400" b="1" kern="100" dirty="0">
                        <a:solidFill>
                          <a:schemeClr val="dk1"/>
                        </a:solidFill>
                        <a:effectLst/>
                        <a:latin typeface="+mn-lt"/>
                        <a:ea typeface="+mn-ea"/>
                        <a:cs typeface="+mn-cs"/>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-2</a:t>
                      </a:r>
                      <a:endParaRPr lang="zh-CN" altLang="en-US" sz="1400" b="1" kern="100" dirty="0">
                        <a:solidFill>
                          <a:schemeClr val="dk1"/>
                        </a:solidFill>
                        <a:effectLst/>
                        <a:latin typeface="+mn-lt"/>
                        <a:ea typeface="+mn-ea"/>
                        <a:cs typeface="+mn-cs"/>
                      </a:endParaRPr>
                    </a:p>
                  </a:txBody>
                  <a:tcPr marL="66312" marR="66312" marT="0" marB="0" anchor="ctr"/>
                </a:tc>
                <a:tc>
                  <a:txBody>
                    <a:bodyPr/>
                    <a:lstStyle/>
                    <a:p>
                      <a:pPr algn="ctr">
                        <a:lnSpc>
                          <a:spcPct val="150000"/>
                        </a:lnSpc>
                      </a:pPr>
                      <a:r>
                        <a:rPr lang="en-US" sz="1400" b="1" kern="100" dirty="0">
                          <a:effectLst/>
                        </a:rPr>
                        <a:t>1.0</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fontAlgn="ctr" latinLnBrk="0" hangingPunct="1">
                        <a:lnSpc>
                          <a:spcPct val="150000"/>
                        </a:lnSpc>
                      </a:pPr>
                      <a:r>
                        <a:rPr lang="en-US" altLang="zh-CN" sz="1400" b="1" kern="100" dirty="0">
                          <a:solidFill>
                            <a:schemeClr val="dk1"/>
                          </a:solidFill>
                          <a:effectLst/>
                          <a:latin typeface="+mn-lt"/>
                          <a:ea typeface="+mn-ea"/>
                          <a:cs typeface="+mn-cs"/>
                        </a:rPr>
                        <a:t>14.9 </a:t>
                      </a:r>
                    </a:p>
                  </a:txBody>
                  <a:tcPr marL="6350" marR="6350" marT="6350" marB="0" anchor="ctr"/>
                </a:tc>
                <a:tc>
                  <a:txBody>
                    <a:bodyPr/>
                    <a:lstStyle/>
                    <a:p>
                      <a:pPr algn="ctr">
                        <a:lnSpc>
                          <a:spcPct val="150000"/>
                        </a:lnSpc>
                      </a:pPr>
                      <a:r>
                        <a:rPr lang="en-US" sz="1400" b="1" kern="100" dirty="0">
                          <a:effectLst/>
                        </a:rPr>
                        <a:t>22.3 ± 1.0</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sz="1400" b="1" kern="100" dirty="0">
                          <a:effectLst/>
                        </a:rPr>
                        <a:t>6.70</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sz="1400" b="1" kern="100" dirty="0">
                          <a:effectLst/>
                        </a:rPr>
                        <a:t>3.06</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extLst>
                  <a:ext uri="{0D108BD9-81ED-4DB2-BD59-A6C34878D82A}">
                    <a16:rowId xmlns:a16="http://schemas.microsoft.com/office/drawing/2014/main" val="3142832273"/>
                  </a:ext>
                </a:extLst>
              </a:tr>
              <a:tr h="439108">
                <a:tc>
                  <a:txBody>
                    <a:bodyPr/>
                    <a:lstStyle/>
                    <a:p>
                      <a:pPr algn="ctr">
                        <a:lnSpc>
                          <a:spcPct val="150000"/>
                        </a:lnSpc>
                      </a:pPr>
                      <a:r>
                        <a:rPr lang="en-US" sz="1200" kern="100" dirty="0">
                          <a:effectLst/>
                        </a:rPr>
                        <a:t>CJPL-HR140 (No.1)</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139.7</a:t>
                      </a:r>
                      <a:endParaRPr lang="zh-CN" altLang="en-US" sz="1400" b="1" kern="100" dirty="0">
                        <a:solidFill>
                          <a:schemeClr val="dk1"/>
                        </a:solidFill>
                        <a:effectLst/>
                        <a:latin typeface="+mn-lt"/>
                        <a:ea typeface="+mn-ea"/>
                        <a:cs typeface="+mn-cs"/>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-3</a:t>
                      </a:r>
                      <a:endParaRPr lang="zh-CN" altLang="en-US" sz="1400" b="1" kern="100" dirty="0">
                        <a:solidFill>
                          <a:schemeClr val="dk1"/>
                        </a:solidFill>
                        <a:effectLst/>
                        <a:latin typeface="+mn-lt"/>
                        <a:ea typeface="+mn-ea"/>
                        <a:cs typeface="+mn-cs"/>
                      </a:endParaRPr>
                    </a:p>
                  </a:txBody>
                  <a:tcPr marL="66312" marR="66312" marT="0" marB="0" anchor="ctr"/>
                </a:tc>
                <a:tc>
                  <a:txBody>
                    <a:bodyPr/>
                    <a:lstStyle/>
                    <a:p>
                      <a:pPr algn="ctr">
                        <a:lnSpc>
                          <a:spcPct val="150000"/>
                        </a:lnSpc>
                      </a:pPr>
                      <a:r>
                        <a:rPr lang="en-US" sz="1400" b="1" kern="100" dirty="0">
                          <a:effectLst/>
                        </a:rPr>
                        <a:t>1.3</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fontAlgn="ctr" latinLnBrk="0" hangingPunct="1">
                        <a:lnSpc>
                          <a:spcPct val="150000"/>
                        </a:lnSpc>
                      </a:pPr>
                      <a:r>
                        <a:rPr lang="en-US" altLang="zh-CN" sz="1400" b="1" kern="100" dirty="0">
                          <a:solidFill>
                            <a:schemeClr val="dk1"/>
                          </a:solidFill>
                          <a:effectLst/>
                          <a:latin typeface="+mn-lt"/>
                          <a:ea typeface="+mn-ea"/>
                          <a:cs typeface="+mn-cs"/>
                        </a:rPr>
                        <a:t>19.4 </a:t>
                      </a:r>
                    </a:p>
                  </a:txBody>
                  <a:tcPr marL="6350" marR="6350" marT="6350" marB="0" anchor="ctr"/>
                </a:tc>
                <a:tc>
                  <a:txBody>
                    <a:bodyPr/>
                    <a:lstStyle/>
                    <a:p>
                      <a:pPr algn="ctr">
                        <a:lnSpc>
                          <a:spcPct val="150000"/>
                        </a:lnSpc>
                      </a:pPr>
                      <a:r>
                        <a:rPr lang="en-US" sz="1400" b="1" kern="100" dirty="0">
                          <a:effectLst/>
                        </a:rPr>
                        <a:t>188.8 ± 4.2</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sz="1400" b="1" kern="100" dirty="0">
                          <a:effectLst/>
                        </a:rPr>
                        <a:t>0.87</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sz="1400" b="1" kern="100" dirty="0">
                          <a:effectLst/>
                        </a:rPr>
                        <a:t>0.41</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extLst>
                  <a:ext uri="{0D108BD9-81ED-4DB2-BD59-A6C34878D82A}">
                    <a16:rowId xmlns:a16="http://schemas.microsoft.com/office/drawing/2014/main" val="3508387448"/>
                  </a:ext>
                </a:extLst>
              </a:tr>
              <a:tr h="439108">
                <a:tc>
                  <a:txBody>
                    <a:bodyPr/>
                    <a:lstStyle/>
                    <a:p>
                      <a:pPr algn="ctr">
                        <a:lnSpc>
                          <a:spcPct val="150000"/>
                        </a:lnSpc>
                      </a:pPr>
                      <a:r>
                        <a:rPr lang="en-US" sz="1200" kern="100" dirty="0">
                          <a:effectLst/>
                        </a:rPr>
                        <a:t>CJPL-HR140 (No.2)</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139.5</a:t>
                      </a:r>
                      <a:endParaRPr lang="zh-CN" altLang="en-US" sz="1400" b="1" kern="100" dirty="0">
                        <a:solidFill>
                          <a:schemeClr val="dk1"/>
                        </a:solidFill>
                        <a:effectLst/>
                        <a:latin typeface="+mn-lt"/>
                        <a:ea typeface="+mn-ea"/>
                        <a:cs typeface="+mn-cs"/>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-3</a:t>
                      </a:r>
                      <a:endParaRPr lang="zh-CN" altLang="en-US" sz="1400" b="1" kern="100" dirty="0">
                        <a:solidFill>
                          <a:schemeClr val="dk1"/>
                        </a:solidFill>
                        <a:effectLst/>
                        <a:latin typeface="+mn-lt"/>
                        <a:ea typeface="+mn-ea"/>
                        <a:cs typeface="+mn-cs"/>
                      </a:endParaRPr>
                    </a:p>
                  </a:txBody>
                  <a:tcPr marL="66312" marR="66312" marT="0" marB="0" anchor="ctr"/>
                </a:tc>
                <a:tc>
                  <a:txBody>
                    <a:bodyPr/>
                    <a:lstStyle/>
                    <a:p>
                      <a:pPr algn="ctr">
                        <a:lnSpc>
                          <a:spcPct val="150000"/>
                        </a:lnSpc>
                      </a:pPr>
                      <a:r>
                        <a:rPr lang="en-US" sz="1400" b="1" kern="100" dirty="0">
                          <a:effectLst/>
                        </a:rPr>
                        <a:t>3.3</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fontAlgn="ctr" latinLnBrk="0" hangingPunct="1">
                        <a:lnSpc>
                          <a:spcPct val="150000"/>
                        </a:lnSpc>
                      </a:pPr>
                      <a:r>
                        <a:rPr lang="en-US" altLang="zh-CN" sz="1400" b="1" kern="100" dirty="0">
                          <a:solidFill>
                            <a:schemeClr val="dk1"/>
                          </a:solidFill>
                          <a:effectLst/>
                          <a:latin typeface="+mn-lt"/>
                          <a:ea typeface="+mn-ea"/>
                          <a:cs typeface="+mn-cs"/>
                        </a:rPr>
                        <a:t>49.3 </a:t>
                      </a:r>
                    </a:p>
                  </a:txBody>
                  <a:tcPr marL="6350" marR="6350" marT="6350" marB="0" anchor="ctr"/>
                </a:tc>
                <a:tc>
                  <a:txBody>
                    <a:bodyPr/>
                    <a:lstStyle/>
                    <a:p>
                      <a:pPr algn="ctr">
                        <a:lnSpc>
                          <a:spcPct val="150000"/>
                        </a:lnSpc>
                      </a:pPr>
                      <a:r>
                        <a:rPr lang="en-US" sz="1400" b="1" kern="100">
                          <a:effectLst/>
                        </a:rPr>
                        <a:t>183.6 ± 1.6</a:t>
                      </a:r>
                      <a:endParaRPr lang="zh-CN" sz="1050" b="1" kern="10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sz="1400" b="1" kern="100" dirty="0">
                          <a:effectLst/>
                        </a:rPr>
                        <a:t>1.31</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sz="1400" b="1" kern="100" dirty="0">
                          <a:effectLst/>
                        </a:rPr>
                        <a:t>0.68</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extLst>
                  <a:ext uri="{0D108BD9-81ED-4DB2-BD59-A6C34878D82A}">
                    <a16:rowId xmlns:a16="http://schemas.microsoft.com/office/drawing/2014/main" val="1258001560"/>
                  </a:ext>
                </a:extLst>
              </a:tr>
              <a:tr h="439108">
                <a:tc>
                  <a:txBody>
                    <a:bodyPr/>
                    <a:lstStyle/>
                    <a:p>
                      <a:pPr algn="ctr">
                        <a:lnSpc>
                          <a:spcPct val="150000"/>
                        </a:lnSpc>
                      </a:pPr>
                      <a:r>
                        <a:rPr lang="en-US" sz="1200" kern="100" dirty="0">
                          <a:effectLst/>
                        </a:rPr>
                        <a:t>CJPL-HR300</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329.2</a:t>
                      </a:r>
                      <a:endParaRPr lang="zh-CN" altLang="en-US" sz="1400" b="1" kern="100" dirty="0">
                        <a:solidFill>
                          <a:schemeClr val="dk1"/>
                        </a:solidFill>
                        <a:effectLst/>
                        <a:latin typeface="+mn-lt"/>
                        <a:ea typeface="+mn-ea"/>
                        <a:cs typeface="+mn-cs"/>
                      </a:endParaRPr>
                    </a:p>
                  </a:txBody>
                  <a:tcPr marL="66312" marR="66312" marT="0" marB="0" anchor="ctr"/>
                </a:tc>
                <a:tc>
                  <a:txBody>
                    <a:bodyPr/>
                    <a:lstStyle/>
                    <a:p>
                      <a:pPr marL="0" algn="ctr" defTabSz="914400" rtl="0" eaLnBrk="1" latinLnBrk="0" hangingPunct="1">
                        <a:lnSpc>
                          <a:spcPct val="150000"/>
                        </a:lnSpc>
                      </a:pPr>
                      <a:r>
                        <a:rPr lang="en-US" altLang="zh-CN" sz="1400" b="1" kern="100" dirty="0">
                          <a:solidFill>
                            <a:schemeClr val="dk1"/>
                          </a:solidFill>
                          <a:effectLst/>
                          <a:latin typeface="+mn-lt"/>
                          <a:ea typeface="+mn-ea"/>
                          <a:cs typeface="+mn-cs"/>
                        </a:rPr>
                        <a:t>-5</a:t>
                      </a:r>
                      <a:endParaRPr lang="zh-CN" altLang="en-US" sz="1400" b="1" kern="100" dirty="0">
                        <a:solidFill>
                          <a:schemeClr val="dk1"/>
                        </a:solidFill>
                        <a:effectLst/>
                        <a:latin typeface="+mn-lt"/>
                        <a:ea typeface="+mn-ea"/>
                        <a:cs typeface="+mn-cs"/>
                      </a:endParaRPr>
                    </a:p>
                  </a:txBody>
                  <a:tcPr marL="66312" marR="66312" marT="0" marB="0" anchor="ctr"/>
                </a:tc>
                <a:tc>
                  <a:txBody>
                    <a:bodyPr/>
                    <a:lstStyle/>
                    <a:p>
                      <a:pPr algn="ctr">
                        <a:lnSpc>
                          <a:spcPct val="150000"/>
                        </a:lnSpc>
                      </a:pPr>
                      <a:r>
                        <a:rPr lang="en-US" sz="1400" b="1" kern="100" dirty="0">
                          <a:effectLst/>
                        </a:rPr>
                        <a:t>6.3</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marL="0" algn="ctr" defTabSz="914400" rtl="0" eaLnBrk="1" fontAlgn="ctr" latinLnBrk="0" hangingPunct="1">
                        <a:lnSpc>
                          <a:spcPct val="150000"/>
                        </a:lnSpc>
                      </a:pPr>
                      <a:r>
                        <a:rPr lang="en-US" altLang="zh-CN" sz="1400" b="1" kern="100" dirty="0">
                          <a:solidFill>
                            <a:schemeClr val="dk1"/>
                          </a:solidFill>
                          <a:effectLst/>
                          <a:latin typeface="+mn-lt"/>
                          <a:ea typeface="+mn-ea"/>
                          <a:cs typeface="+mn-cs"/>
                        </a:rPr>
                        <a:t>94.1 </a:t>
                      </a:r>
                    </a:p>
                  </a:txBody>
                  <a:tcPr marL="6350" marR="6350" marT="6350" marB="0" anchor="ctr"/>
                </a:tc>
                <a:tc>
                  <a:txBody>
                    <a:bodyPr/>
                    <a:lstStyle/>
                    <a:p>
                      <a:pPr algn="ctr">
                        <a:lnSpc>
                          <a:spcPct val="150000"/>
                        </a:lnSpc>
                      </a:pPr>
                      <a:r>
                        <a:rPr lang="en-US" sz="1400" b="1" kern="100">
                          <a:effectLst/>
                        </a:rPr>
                        <a:t>387 ± 7</a:t>
                      </a:r>
                      <a:endParaRPr lang="zh-CN" sz="1050" b="1" kern="10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sz="1400" b="1" kern="100" dirty="0">
                          <a:effectLst/>
                        </a:rPr>
                        <a:t>0.82</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tc>
                  <a:txBody>
                    <a:bodyPr/>
                    <a:lstStyle/>
                    <a:p>
                      <a:pPr algn="ctr">
                        <a:lnSpc>
                          <a:spcPct val="150000"/>
                        </a:lnSpc>
                      </a:pPr>
                      <a:r>
                        <a:rPr lang="en-US" sz="1400" b="1" kern="100" dirty="0">
                          <a:effectLst/>
                        </a:rPr>
                        <a:t>0.44</a:t>
                      </a:r>
                      <a:endParaRPr lang="zh-CN" sz="105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6312" marR="66312" marT="0" marB="0" anchor="ctr"/>
                </a:tc>
                <a:extLst>
                  <a:ext uri="{0D108BD9-81ED-4DB2-BD59-A6C34878D82A}">
                    <a16:rowId xmlns:a16="http://schemas.microsoft.com/office/drawing/2014/main" val="55594015"/>
                  </a:ext>
                </a:extLst>
              </a:tr>
            </a:tbl>
          </a:graphicData>
        </a:graphic>
      </p:graphicFrame>
      <p:sp>
        <p:nvSpPr>
          <p:cNvPr id="6" name="文本框 5">
            <a:extLst>
              <a:ext uri="{FF2B5EF4-FFF2-40B4-BE49-F238E27FC236}">
                <a16:creationId xmlns:a16="http://schemas.microsoft.com/office/drawing/2014/main" id="{94761FF7-43D1-4F1D-BD23-836DB1A7BF54}"/>
              </a:ext>
            </a:extLst>
          </p:cNvPr>
          <p:cNvSpPr txBox="1"/>
          <p:nvPr/>
        </p:nvSpPr>
        <p:spPr>
          <a:xfrm>
            <a:off x="219072" y="5880614"/>
            <a:ext cx="11017224" cy="684355"/>
          </a:xfrm>
          <a:prstGeom prst="rect">
            <a:avLst/>
          </a:prstGeom>
          <a:noFill/>
        </p:spPr>
        <p:txBody>
          <a:bodyPr wrap="square" rtlCol="0">
            <a:spAutoFit/>
          </a:bodyPr>
          <a:lstStyle/>
          <a:p>
            <a:pPr>
              <a:lnSpc>
                <a:spcPts val="2400"/>
              </a:lnSpc>
            </a:pPr>
            <a:r>
              <a:rPr lang="en-US" altLang="zh-CN" dirty="0"/>
              <a:t>Super-K</a:t>
            </a:r>
            <a:r>
              <a:rPr lang="zh-CN" altLang="en-US" dirty="0"/>
              <a:t>实验中</a:t>
            </a:r>
            <a:r>
              <a:rPr lang="en-US" altLang="zh-CN" dirty="0"/>
              <a:t>80L</a:t>
            </a:r>
            <a:r>
              <a:rPr lang="zh-CN" altLang="en-US" dirty="0"/>
              <a:t>测氡仪本底为</a:t>
            </a:r>
            <a:r>
              <a:rPr lang="en-US" altLang="zh-CN" dirty="0"/>
              <a:t>0.74 </a:t>
            </a:r>
            <a:r>
              <a:rPr lang="en-US" altLang="zh-CN" dirty="0" err="1"/>
              <a:t>cpd</a:t>
            </a:r>
            <a:r>
              <a:rPr lang="zh-CN" altLang="en-US" dirty="0"/>
              <a:t>，灵敏度为</a:t>
            </a:r>
            <a:r>
              <a:rPr lang="en-US" altLang="zh-CN" dirty="0"/>
              <a:t>93.8 </a:t>
            </a:r>
            <a:r>
              <a:rPr lang="en-US" altLang="zh-CN" sz="1800" kern="100" dirty="0" err="1">
                <a:effectLst/>
              </a:rPr>
              <a:t>cph</a:t>
            </a:r>
            <a:r>
              <a:rPr lang="en-US" altLang="zh-CN" sz="1800" kern="100" dirty="0">
                <a:effectLst/>
              </a:rPr>
              <a:t>/(</a:t>
            </a:r>
            <a:r>
              <a:rPr lang="en-US" altLang="zh-CN" sz="1800" kern="100" dirty="0" err="1">
                <a:effectLst/>
              </a:rPr>
              <a:t>Bq</a:t>
            </a:r>
            <a:r>
              <a:rPr lang="en-US" altLang="zh-CN" sz="1800" kern="100" dirty="0">
                <a:effectLst/>
              </a:rPr>
              <a:t>/m</a:t>
            </a:r>
            <a:r>
              <a:rPr lang="en-US" altLang="zh-CN" sz="1800" kern="100" baseline="30000" dirty="0">
                <a:effectLst/>
              </a:rPr>
              <a:t>3</a:t>
            </a:r>
            <a:r>
              <a:rPr lang="en-US" altLang="zh-CN" sz="1800" kern="100" dirty="0">
                <a:effectLst/>
              </a:rPr>
              <a:t>)</a:t>
            </a:r>
            <a:r>
              <a:rPr lang="zh-CN" altLang="en-US" sz="1800" kern="100" dirty="0">
                <a:effectLst/>
              </a:rPr>
              <a:t>，判断限</a:t>
            </a:r>
            <a:r>
              <a:rPr lang="en-US" altLang="zh-CN" sz="1800" kern="100" dirty="0">
                <a:effectLst/>
              </a:rPr>
              <a:t>Lc</a:t>
            </a:r>
            <a:r>
              <a:rPr lang="zh-CN" altLang="en-US" sz="1800" kern="100" dirty="0">
                <a:effectLst/>
              </a:rPr>
              <a:t>为</a:t>
            </a:r>
            <a:r>
              <a:rPr lang="en-US" altLang="zh-CN" sz="1800" kern="100" dirty="0">
                <a:effectLst/>
              </a:rPr>
              <a:t>0.54 </a:t>
            </a:r>
            <a:r>
              <a:rPr lang="en-US" altLang="zh-CN" sz="1800" kern="100" dirty="0" err="1">
                <a:effectLst/>
              </a:rPr>
              <a:t>mBq</a:t>
            </a:r>
            <a:r>
              <a:rPr lang="en-US" altLang="zh-CN" sz="1800" kern="100" dirty="0">
                <a:effectLst/>
              </a:rPr>
              <a:t>/m</a:t>
            </a:r>
            <a:r>
              <a:rPr lang="en-US" altLang="zh-CN" sz="1800" kern="100" baseline="30000" dirty="0">
                <a:effectLst/>
              </a:rPr>
              <a:t>3</a:t>
            </a:r>
          </a:p>
          <a:p>
            <a:pPr>
              <a:lnSpc>
                <a:spcPts val="2400"/>
              </a:lnSpc>
            </a:pPr>
            <a:r>
              <a:rPr lang="en-US" altLang="zh-CN" dirty="0" err="1"/>
              <a:t>Borexino</a:t>
            </a:r>
            <a:r>
              <a:rPr lang="zh-CN" altLang="en-US" dirty="0"/>
              <a:t>实验中</a:t>
            </a:r>
            <a:r>
              <a:rPr lang="en-US" altLang="zh-CN" dirty="0"/>
              <a:t>418L</a:t>
            </a:r>
            <a:r>
              <a:rPr lang="zh-CN" altLang="en-US" dirty="0"/>
              <a:t>测氡仪本底</a:t>
            </a:r>
            <a:r>
              <a:rPr lang="en-US" altLang="zh-CN" dirty="0"/>
              <a:t>&lt;2 </a:t>
            </a:r>
            <a:r>
              <a:rPr lang="en-US" altLang="zh-CN" dirty="0" err="1"/>
              <a:t>cpd</a:t>
            </a:r>
            <a:r>
              <a:rPr lang="zh-CN" altLang="en-US" dirty="0"/>
              <a:t>，灵敏度为</a:t>
            </a:r>
            <a:r>
              <a:rPr lang="en-US" altLang="zh-CN" dirty="0"/>
              <a:t>1125 </a:t>
            </a:r>
            <a:r>
              <a:rPr lang="en-US" altLang="zh-CN" sz="1800" kern="100" dirty="0" err="1">
                <a:effectLst/>
              </a:rPr>
              <a:t>cph</a:t>
            </a:r>
            <a:r>
              <a:rPr lang="en-US" altLang="zh-CN" sz="1800" kern="100" dirty="0">
                <a:effectLst/>
              </a:rPr>
              <a:t>/(</a:t>
            </a:r>
            <a:r>
              <a:rPr lang="en-US" altLang="zh-CN" sz="1800" kern="100" dirty="0" err="1">
                <a:effectLst/>
              </a:rPr>
              <a:t>Bq</a:t>
            </a:r>
            <a:r>
              <a:rPr lang="en-US" altLang="zh-CN" sz="1800" kern="100" dirty="0">
                <a:effectLst/>
              </a:rPr>
              <a:t>/m</a:t>
            </a:r>
            <a:r>
              <a:rPr lang="en-US" altLang="zh-CN" sz="1800" kern="100" baseline="30000" dirty="0">
                <a:effectLst/>
              </a:rPr>
              <a:t>3</a:t>
            </a:r>
            <a:r>
              <a:rPr lang="en-US" altLang="zh-CN" sz="1800" kern="100" dirty="0">
                <a:effectLst/>
              </a:rPr>
              <a:t>)</a:t>
            </a:r>
            <a:r>
              <a:rPr lang="zh-CN" altLang="en-US" sz="1800" kern="100" dirty="0">
                <a:effectLst/>
              </a:rPr>
              <a:t>，判断限</a:t>
            </a:r>
            <a:r>
              <a:rPr lang="en-US" altLang="zh-CN" sz="1800" kern="100" dirty="0">
                <a:effectLst/>
              </a:rPr>
              <a:t>Lc</a:t>
            </a:r>
            <a:r>
              <a:rPr lang="zh-CN" altLang="en-US" sz="1800" kern="100" dirty="0">
                <a:effectLst/>
              </a:rPr>
              <a:t>为</a:t>
            </a:r>
            <a:r>
              <a:rPr lang="en-US" altLang="zh-CN" kern="100" dirty="0"/>
              <a:t>&lt;1 </a:t>
            </a:r>
            <a:r>
              <a:rPr lang="en-US" altLang="zh-CN" sz="1800" kern="100" dirty="0" err="1">
                <a:effectLst/>
              </a:rPr>
              <a:t>mBq</a:t>
            </a:r>
            <a:r>
              <a:rPr lang="en-US" altLang="zh-CN" sz="1800" kern="100" dirty="0">
                <a:effectLst/>
              </a:rPr>
              <a:t>/m</a:t>
            </a:r>
            <a:r>
              <a:rPr lang="en-US" altLang="zh-CN" sz="1800" kern="100" baseline="30000" dirty="0">
                <a:effectLst/>
              </a:rPr>
              <a:t>3</a:t>
            </a:r>
          </a:p>
        </p:txBody>
      </p:sp>
      <p:sp>
        <p:nvSpPr>
          <p:cNvPr id="7" name="矩形 6">
            <a:extLst>
              <a:ext uri="{FF2B5EF4-FFF2-40B4-BE49-F238E27FC236}">
                <a16:creationId xmlns:a16="http://schemas.microsoft.com/office/drawing/2014/main" id="{C170C89A-7682-4C1E-9057-4ECD5E3B5D07}"/>
              </a:ext>
            </a:extLst>
          </p:cNvPr>
          <p:cNvSpPr/>
          <p:nvPr/>
        </p:nvSpPr>
        <p:spPr>
          <a:xfrm>
            <a:off x="7145254" y="2775132"/>
            <a:ext cx="1182993" cy="30060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AC0E99CD-BB5B-45E4-979D-091F2B2173CC}"/>
              </a:ext>
            </a:extLst>
          </p:cNvPr>
          <p:cNvSpPr/>
          <p:nvPr/>
        </p:nvSpPr>
        <p:spPr>
          <a:xfrm>
            <a:off x="4943872" y="2775132"/>
            <a:ext cx="504056" cy="30060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F11233A7-25E8-42B8-9DA0-9D21C5D4B797}"/>
              </a:ext>
            </a:extLst>
          </p:cNvPr>
          <p:cNvSpPr/>
          <p:nvPr/>
        </p:nvSpPr>
        <p:spPr>
          <a:xfrm>
            <a:off x="10704512" y="2759468"/>
            <a:ext cx="720080" cy="30060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946706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508133540"/>
  <p:tag name="MH_LIBRARY" val="GRAPHIC"/>
  <p:tag name="MH_ORDER" val="矩形 4"/>
</p:tagLst>
</file>

<file path=ppt/tags/tag2.xml><?xml version="1.0" encoding="utf-8"?>
<p:tagLst xmlns:a="http://schemas.openxmlformats.org/drawingml/2006/main" xmlns:r="http://schemas.openxmlformats.org/officeDocument/2006/relationships" xmlns:p="http://schemas.openxmlformats.org/presentationml/2006/main">
  <p:tag name="MH" val="20160508133540"/>
  <p:tag name="MH_LIBRARY" val="GRAPHIC"/>
  <p:tag name="MH_ORDER" val="直接连接符 6"/>
</p:tagLst>
</file>

<file path=ppt/tags/tag3.xml><?xml version="1.0" encoding="utf-8"?>
<p:tagLst xmlns:a="http://schemas.openxmlformats.org/drawingml/2006/main" xmlns:r="http://schemas.openxmlformats.org/officeDocument/2006/relationships" xmlns:p="http://schemas.openxmlformats.org/presentationml/2006/main">
  <p:tag name="MH" val="20160508133540"/>
  <p:tag name="MH_LIBRARY" val="GRAPHIC"/>
  <p:tag name="MH_ORDER" val="直接连接符 8"/>
</p:tagLst>
</file>

<file path=ppt/tags/tag4.xml><?xml version="1.0" encoding="utf-8"?>
<p:tagLst xmlns:a="http://schemas.openxmlformats.org/drawingml/2006/main" xmlns:r="http://schemas.openxmlformats.org/officeDocument/2006/relationships" xmlns:p="http://schemas.openxmlformats.org/presentationml/2006/main">
  <p:tag name="MH" val="20160508133540"/>
  <p:tag name="MH_LIBRARY" val="GRAPHIC"/>
  <p:tag name="MH_ORDER" val="Shape"/>
</p:tagLst>
</file>

<file path=ppt/tags/tag5.xml><?xml version="1.0" encoding="utf-8"?>
<p:tagLst xmlns:a="http://schemas.openxmlformats.org/drawingml/2006/main" xmlns:r="http://schemas.openxmlformats.org/officeDocument/2006/relationships" xmlns:p="http://schemas.openxmlformats.org/presentationml/2006/main">
  <p:tag name="MH" val="20160508133540"/>
  <p:tag name="MH_LIBRARY" val="GRAPHIC"/>
  <p:tag name="MH_ORDER" val="文本框 13"/>
</p:tagLst>
</file>

<file path=ppt/tags/tag6.xml><?xml version="1.0" encoding="utf-8"?>
<p:tagLst xmlns:a="http://schemas.openxmlformats.org/drawingml/2006/main" xmlns:r="http://schemas.openxmlformats.org/officeDocument/2006/relationships" xmlns:p="http://schemas.openxmlformats.org/presentationml/2006/main">
  <p:tag name="MH" val="20160508133540"/>
  <p:tag name="MH_LIBRARY" val="GRAPHIC"/>
  <p:tag name="MH_ORDER" val="文本框 14"/>
</p:tagLst>
</file>

<file path=ppt/tags/tag7.xml><?xml version="1.0" encoding="utf-8"?>
<p:tagLst xmlns:a="http://schemas.openxmlformats.org/drawingml/2006/main" xmlns:r="http://schemas.openxmlformats.org/officeDocument/2006/relationships" xmlns:p="http://schemas.openxmlformats.org/presentationml/2006/main">
  <p:tag name="MH" val="20160508133540"/>
  <p:tag name="MH_LIBRARY" val="GRAPHIC"/>
  <p:tag name="MH_ORDER" val="Shape"/>
</p:tagLst>
</file>

<file path=ppt/tags/tag8.xml><?xml version="1.0" encoding="utf-8"?>
<p:tagLst xmlns:a="http://schemas.openxmlformats.org/drawingml/2006/main" xmlns:r="http://schemas.openxmlformats.org/officeDocument/2006/relationships" xmlns:p="http://schemas.openxmlformats.org/presentationml/2006/main">
  <p:tag name="MH" val="20160508133540"/>
  <p:tag name="MH_LIBRARY" val="GRAPHIC"/>
  <p:tag name="MH_ORDER" val="Shape"/>
</p:tagLst>
</file>

<file path=ppt/tags/tag9.xml><?xml version="1.0" encoding="utf-8"?>
<p:tagLst xmlns:a="http://schemas.openxmlformats.org/drawingml/2006/main" xmlns:r="http://schemas.openxmlformats.org/officeDocument/2006/relationships" xmlns:p="http://schemas.openxmlformats.org/presentationml/2006/main">
  <p:tag name="MH" val="20160508133540"/>
  <p:tag name="MH_LIBRARY" val="GRAPHIC"/>
  <p:tag name="MH_ORDER" val="文本框 17"/>
</p:tagLst>
</file>

<file path=ppt/theme/theme1.xml><?xml version="1.0" encoding="utf-8"?>
<a:theme xmlns:a="http://schemas.openxmlformats.org/drawingml/2006/main" name="Office 主题">
  <a:themeElements>
    <a:clrScheme name="自定义 2">
      <a:dk1>
        <a:srgbClr val="20517C"/>
      </a:dk1>
      <a:lt1>
        <a:srgbClr val="FFFFFF"/>
      </a:lt1>
      <a:dk2>
        <a:srgbClr val="20517C"/>
      </a:dk2>
      <a:lt2>
        <a:srgbClr val="FFFFFF"/>
      </a:lt2>
      <a:accent1>
        <a:srgbClr val="20517C"/>
      </a:accent1>
      <a:accent2>
        <a:srgbClr val="FFFFFF"/>
      </a:accent2>
      <a:accent3>
        <a:srgbClr val="A5A5A5"/>
      </a:accent3>
      <a:accent4>
        <a:srgbClr val="FFC000"/>
      </a:accent4>
      <a:accent5>
        <a:srgbClr val="4472C4"/>
      </a:accent5>
      <a:accent6>
        <a:srgbClr val="70AD47"/>
      </a:accent6>
      <a:hlink>
        <a:srgbClr val="0563C1"/>
      </a:hlink>
      <a:folHlink>
        <a:srgbClr val="954F72"/>
      </a:folHlink>
    </a:clrScheme>
    <a:fontScheme name="论文答辩主题字体">
      <a:majorFont>
        <a:latin typeface="华文细黑"/>
        <a:ea typeface="微软雅黑"/>
        <a:cs typeface=""/>
      </a:majorFont>
      <a:minorFont>
        <a:latin typeface="华文细黑"/>
        <a:ea typeface="华文细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A000120150327A04KPBG</Template>
  <TotalTime>4165</TotalTime>
  <Words>3566</Words>
  <Application>Microsoft Office PowerPoint</Application>
  <PresentationFormat>宽屏</PresentationFormat>
  <Paragraphs>403</Paragraphs>
  <Slides>21</Slides>
  <Notes>16</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21</vt:i4>
      </vt:variant>
    </vt:vector>
  </HeadingPairs>
  <TitlesOfParts>
    <vt:vector size="33" baseType="lpstr">
      <vt:lpstr>等线</vt:lpstr>
      <vt:lpstr>华文细黑</vt:lpstr>
      <vt:lpstr>宋体</vt:lpstr>
      <vt:lpstr>微软雅黑</vt:lpstr>
      <vt:lpstr>Arial</vt:lpstr>
      <vt:lpstr>Arial Narrow</vt:lpstr>
      <vt:lpstr>Bell MT</vt:lpstr>
      <vt:lpstr>Calibri</vt:lpstr>
      <vt:lpstr>Cambria Math</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李尽沙</dc:creator>
  <cp:lastModifiedBy>wang fan</cp:lastModifiedBy>
  <cp:revision>414</cp:revision>
  <dcterms:created xsi:type="dcterms:W3CDTF">2015-05-14T07:52:23Z</dcterms:created>
  <dcterms:modified xsi:type="dcterms:W3CDTF">2024-05-08T13:19:38Z</dcterms:modified>
</cp:coreProperties>
</file>