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489" r:id="rId4"/>
    <p:sldId id="1416" r:id="rId5"/>
    <p:sldId id="1417" r:id="rId6"/>
    <p:sldId id="1425" r:id="rId7"/>
    <p:sldId id="1418" r:id="rId8"/>
    <p:sldId id="1420" r:id="rId9"/>
    <p:sldId id="1419" r:id="rId10"/>
    <p:sldId id="1421" r:id="rId11"/>
    <p:sldId id="1422" r:id="rId12"/>
    <p:sldId id="1424" r:id="rId13"/>
    <p:sldId id="1430" r:id="rId14"/>
    <p:sldId id="1431" r:id="rId15"/>
    <p:sldId id="1426" r:id="rId16"/>
    <p:sldId id="1428" r:id="rId17"/>
    <p:sldId id="1435" r:id="rId18"/>
    <p:sldId id="1436" r:id="rId19"/>
    <p:sldId id="1429" r:id="rId20"/>
    <p:sldId id="1437" r:id="rId21"/>
    <p:sldId id="1432" r:id="rId22"/>
    <p:sldId id="1440" r:id="rId23"/>
    <p:sldId id="1434" r:id="rId24"/>
    <p:sldId id="1414" r:id="rId25"/>
    <p:sldId id="1438" r:id="rId26"/>
    <p:sldId id="1439" r:id="rId27"/>
    <p:sldId id="144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75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3673" autoAdjust="0"/>
  </p:normalViewPr>
  <p:slideViewPr>
    <p:cSldViewPr snapToGrid="0">
      <p:cViewPr varScale="1">
        <p:scale>
          <a:sx n="66" d="100"/>
          <a:sy n="66" d="100"/>
        </p:scale>
        <p:origin x="5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FF990F5-70CC-4420-BFFF-407F45288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4E282F-4CEB-498A-88E7-71FE9366B6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73B50-2CCB-42E3-B00A-25A271ABF094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C54E8F-348D-4A32-8D97-304F19CE60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230F064-CD6E-418A-AFE0-551FD5702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BC033-6C28-4611-B5BC-88D001BC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75168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41FD-91ED-487F-B889-613281B0C339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A0A15-883B-405F-91BD-6C7CD949E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3426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A0A15-883B-405F-91BD-6C7CD949E5A7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BDFC56-FD59-417F-AE18-2DC79D9120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4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1F1F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2723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1F1F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89762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1F1F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641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1963" y="1714489"/>
            <a:ext cx="10363200" cy="2090735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44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87408-06D0-4A85-AE71-724C4E754D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9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1873" y="154000"/>
            <a:ext cx="1050246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9031" y="1609089"/>
            <a:ext cx="11333937" cy="2355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5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F1F1F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61F6AA-2FBA-441F-B71E-28771F33AC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5" y="0"/>
            <a:ext cx="107647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8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  <p:sldLayoutId id="2147483692" r:id="rId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4776BA-0D0C-4A61-BDBB-8ABD09925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34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CCE136-AF10-462F-8CFA-E2E9A2222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50" y="35395"/>
            <a:ext cx="4092117" cy="8006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335" y="1982278"/>
            <a:ext cx="12192000" cy="1107996"/>
          </a:xfrm>
        </p:spPr>
        <p:txBody>
          <a:bodyPr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effectLst/>
              </a:rPr>
              <a:t>Ultra-high light yield scintillation crystals detector based on low-temperature </a:t>
            </a:r>
            <a:r>
              <a:rPr lang="en-US" altLang="zh-CN" sz="3600" dirty="0" err="1">
                <a:solidFill>
                  <a:schemeClr val="tx1"/>
                </a:solidFill>
                <a:effectLst/>
              </a:rPr>
              <a:t>CsI</a:t>
            </a:r>
            <a:r>
              <a:rPr lang="en-US" altLang="zh-CN" sz="3600" dirty="0">
                <a:solidFill>
                  <a:schemeClr val="tx1"/>
                </a:solidFill>
                <a:effectLst/>
              </a:rPr>
              <a:t> and </a:t>
            </a:r>
            <a:r>
              <a:rPr lang="en-US" altLang="zh-CN" sz="3600" dirty="0" err="1">
                <a:solidFill>
                  <a:schemeClr val="tx1"/>
                </a:solidFill>
                <a:effectLst/>
              </a:rPr>
              <a:t>SiPMs</a:t>
            </a:r>
            <a:r>
              <a:rPr lang="en-US" altLang="zh-CN" sz="3600" dirty="0">
                <a:solidFill>
                  <a:schemeClr val="tx1"/>
                </a:solidFill>
                <a:effectLst/>
              </a:rPr>
              <a:t> for </a:t>
            </a:r>
            <a:r>
              <a:rPr lang="en-US" altLang="zh-CN" sz="3600" dirty="0" err="1">
                <a:solidFill>
                  <a:schemeClr val="tx1"/>
                </a:solidFill>
                <a:effectLst/>
              </a:rPr>
              <a:t>CEνNS</a:t>
            </a:r>
            <a:r>
              <a:rPr lang="en-US" altLang="zh-CN" sz="3600" dirty="0">
                <a:solidFill>
                  <a:schemeClr val="tx1"/>
                </a:solidFill>
                <a:effectLst/>
              </a:rPr>
              <a:t> detection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188919" y="3697916"/>
            <a:ext cx="5814161" cy="1077218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孙希磊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IHEP</a:t>
            </a:r>
          </a:p>
          <a:p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2024.05.08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西昌</a:t>
            </a:r>
            <a:endParaRPr lang="en-US" altLang="zh-CN" sz="2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CFC3EA-612B-4966-B55F-A2F642B5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7408-06D0-4A85-AE71-724C4E754D56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TPB wavelength shifter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10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49" y="949855"/>
            <a:ext cx="11380477" cy="22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Shift 340nm to 420 nm, match the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sensitive spectrum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 is enhanced at LT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Widely used in liquid argon detectors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69C792-E406-4362-941C-6CD5FAF0788F}"/>
              </a:ext>
            </a:extLst>
          </p:cNvPr>
          <p:cNvGrpSpPr/>
          <p:nvPr/>
        </p:nvGrpSpPr>
        <p:grpSpPr>
          <a:xfrm>
            <a:off x="557049" y="3217131"/>
            <a:ext cx="11490178" cy="3535002"/>
            <a:chOff x="507067" y="2803698"/>
            <a:chExt cx="11126666" cy="310760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ABD747-0092-444D-AF48-1452C71A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67" y="2973599"/>
              <a:ext cx="2770017" cy="250011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9D5627A-22F2-46A9-8084-A96E3BB6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181" y="2882199"/>
              <a:ext cx="4235668" cy="302910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D12CE79-CE02-4863-89D3-011259F55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986" y="2803698"/>
              <a:ext cx="3851747" cy="3029106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24B2D4E-2199-4EC2-AC2B-351F0E5D6A69}"/>
                </a:ext>
              </a:extLst>
            </p:cNvPr>
            <p:cNvSpPr txBox="1"/>
            <p:nvPr/>
          </p:nvSpPr>
          <p:spPr>
            <a:xfrm>
              <a:off x="6556765" y="5591227"/>
              <a:ext cx="438534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altLang="zh-CN" sz="1200" b="0" i="0" u="none" strike="noStrike" baseline="0" dirty="0">
                  <a:latin typeface="ArialUnicodeMS"/>
                </a:rPr>
                <a:t>R Francini et al 2013 JINST 8 P09006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06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 err="1"/>
              <a:t>SiPMs</a:t>
            </a:r>
            <a:r>
              <a:rPr lang="en-US" altLang="zh-CN" b="1" dirty="0"/>
              <a:t> Performance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11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3"/>
            <a:ext cx="11296394" cy="212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PDE 50-60% at 420 nm 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DCR reduced by 7 orders, &lt; 0.01 CPS/mm</a:t>
            </a:r>
            <a:r>
              <a:rPr lang="en-US" altLang="zh-CN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 77K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Optical cross talk, acts as a photon amplifier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5734FA7-7C7A-4171-92D2-491D6C31E6ED}"/>
              </a:ext>
            </a:extLst>
          </p:cNvPr>
          <p:cNvGrpSpPr/>
          <p:nvPr/>
        </p:nvGrpSpPr>
        <p:grpSpPr>
          <a:xfrm>
            <a:off x="1007481" y="3076341"/>
            <a:ext cx="4123907" cy="3632713"/>
            <a:chOff x="854627" y="2920308"/>
            <a:chExt cx="4192937" cy="37865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122C3C6-E843-424E-87F9-2860C9BE3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27" y="2920308"/>
              <a:ext cx="4192937" cy="36352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6702C20-7101-480A-A22A-1E09B951406B}"/>
                </a:ext>
              </a:extLst>
            </p:cNvPr>
            <p:cNvSpPr txBox="1"/>
            <p:nvPr/>
          </p:nvSpPr>
          <p:spPr>
            <a:xfrm>
              <a:off x="1257951" y="6491440"/>
              <a:ext cx="265120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b="1" i="0" u="none" strike="noStrike" baseline="0" dirty="0">
                  <a:latin typeface="Arial,Bold"/>
                </a:rPr>
                <a:t>AFBR-S4N66P014M  </a:t>
              </a:r>
              <a:r>
                <a:rPr lang="en-US" altLang="zh-CN" sz="800" b="0" i="0" u="none" strike="noStrike" baseline="0" dirty="0">
                  <a:latin typeface="Arial" panose="020B0604020202020204" pitchFamily="34" charset="0"/>
                </a:rPr>
                <a:t>NUV-MT Silicon Photomultiplier</a:t>
              </a:r>
              <a:endParaRPr lang="zh-CN" altLang="en-US" dirty="0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B892B9E-EA2D-4A18-BD82-6FBACFE7D6FC}"/>
              </a:ext>
            </a:extLst>
          </p:cNvPr>
          <p:cNvGrpSpPr/>
          <p:nvPr/>
        </p:nvGrpSpPr>
        <p:grpSpPr>
          <a:xfrm>
            <a:off x="5600232" y="2810199"/>
            <a:ext cx="5807669" cy="4047801"/>
            <a:chOff x="5963917" y="3174107"/>
            <a:chExt cx="5255463" cy="357802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BA42A34-1AB2-4EC5-881B-4E75AAC06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917" y="3174107"/>
              <a:ext cx="5053321" cy="3270723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462FDC27-6000-4B60-8080-3F1456FD77DE}"/>
                </a:ext>
              </a:extLst>
            </p:cNvPr>
            <p:cNvSpPr txBox="1"/>
            <p:nvPr/>
          </p:nvSpPr>
          <p:spPr>
            <a:xfrm>
              <a:off x="9401090" y="6382801"/>
              <a:ext cx="18182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altLang="zh-CN" dirty="0"/>
                <a:t>Alberto Gola FBK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34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18385CF-4D88-423C-AF21-AECE2C0E5C58}"/>
              </a:ext>
            </a:extLst>
          </p:cNvPr>
          <p:cNvGrpSpPr/>
          <p:nvPr/>
        </p:nvGrpSpPr>
        <p:grpSpPr>
          <a:xfrm>
            <a:off x="522015" y="3940312"/>
            <a:ext cx="11147970" cy="2768742"/>
            <a:chOff x="666750" y="3940314"/>
            <a:chExt cx="11147970" cy="276874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FF5B3AD-C912-4292-AE68-4513086D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50" y="3940314"/>
              <a:ext cx="6466407" cy="276874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664166-1C9F-4892-AFC8-9400BD6F0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5186" y="3940314"/>
              <a:ext cx="4559534" cy="2768742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Prototype detector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12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3"/>
            <a:ext cx="11296394" cy="24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crystal 5x5x5 cm, 0.56kg, polished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Packaging with Teflon reflective film without TPB</a:t>
            </a:r>
          </a:p>
          <a:p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array, 5x5 cm, two end readout, with TPB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Cooling to 77 K with liquid nitrogen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 temperature front-end amplifier circuit</a:t>
            </a:r>
          </a:p>
          <a:p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96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 err="1"/>
              <a:t>SiPMs</a:t>
            </a:r>
            <a:r>
              <a:rPr lang="en-US" altLang="zh-CN" b="1" dirty="0"/>
              <a:t> array performance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13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802461" y="859878"/>
            <a:ext cx="11389539" cy="23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preamplifier run stably at low temperatures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 photoelectron resolution is very good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Consistency of the two arrays is very good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DCR ~0.1 Hz/mm</a:t>
            </a:r>
            <a:r>
              <a:rPr lang="en-US" altLang="zh-CN" sz="2400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@35V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bisa</a:t>
            </a:r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D054FAC-4E81-4D1F-82BC-1B90F492EFCD}"/>
              </a:ext>
            </a:extLst>
          </p:cNvPr>
          <p:cNvGrpSpPr/>
          <p:nvPr/>
        </p:nvGrpSpPr>
        <p:grpSpPr>
          <a:xfrm>
            <a:off x="525602" y="3180118"/>
            <a:ext cx="11160683" cy="3471268"/>
            <a:chOff x="0" y="2732905"/>
            <a:chExt cx="11219380" cy="333032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F30F925-70C5-4D9C-A637-50BEAAA5F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32905"/>
              <a:ext cx="5830132" cy="333032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C6A6E10-A86D-48C4-84EB-FB5F3120F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881" y="2779184"/>
              <a:ext cx="6788499" cy="314976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1D5D499-3175-4E45-AA6C-D9D53984380E}"/>
              </a:ext>
            </a:extLst>
          </p:cNvPr>
          <p:cNvSpPr txBox="1"/>
          <p:nvPr/>
        </p:nvSpPr>
        <p:spPr>
          <a:xfrm>
            <a:off x="6012347" y="6352040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66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Waveform performance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14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802461" y="859879"/>
            <a:ext cx="11389539" cy="20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Decay time ~1 µs, Pulse Width ~3 µs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 width &lt;5 mV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973E4C-C303-4014-99B1-AD52DFD30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21" y="2349690"/>
            <a:ext cx="9595795" cy="45058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7ABA202-540E-4C81-A74D-1308122BA8B3}"/>
              </a:ext>
            </a:extLst>
          </p:cNvPr>
          <p:cNvSpPr txBox="1"/>
          <p:nvPr/>
        </p:nvSpPr>
        <p:spPr>
          <a:xfrm>
            <a:off x="7468005" y="6269341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56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Energy spectrum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15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59879"/>
            <a:ext cx="11389539" cy="139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 with </a:t>
            </a:r>
            <a:r>
              <a:rPr lang="en-US" altLang="zh-CN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241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 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energy resolution, fine structures are clearly visible</a:t>
            </a:r>
          </a:p>
          <a:p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D573F3-867B-409D-990A-2579511450A1}"/>
              </a:ext>
            </a:extLst>
          </p:cNvPr>
          <p:cNvGrpSpPr/>
          <p:nvPr/>
        </p:nvGrpSpPr>
        <p:grpSpPr>
          <a:xfrm>
            <a:off x="225298" y="2385459"/>
            <a:ext cx="11741403" cy="4093211"/>
            <a:chOff x="221741" y="2836334"/>
            <a:chExt cx="11563587" cy="34298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086374A-0CD8-48CA-9B41-C20E3BBC6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41" y="2836334"/>
              <a:ext cx="5528587" cy="342980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71250AE-48FA-4D93-BD37-B0E6974A0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821" y="2986090"/>
              <a:ext cx="5970507" cy="3077144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DE18F51-F342-4488-8647-3F114F4D8A81}"/>
              </a:ext>
            </a:extLst>
          </p:cNvPr>
          <p:cNvSpPr txBox="1"/>
          <p:nvPr/>
        </p:nvSpPr>
        <p:spPr>
          <a:xfrm>
            <a:off x="4741617" y="6025191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43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534B-CAC9-4CD9-A9A0-0911A8495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83" y="2460888"/>
            <a:ext cx="6503960" cy="423678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Luminescence linearity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16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59879"/>
            <a:ext cx="11389539" cy="139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luminescence linearity, no drop down below 10keV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Significantly better than LaBr</a:t>
            </a:r>
            <a:r>
              <a:rPr lang="en-US" altLang="zh-CN" b="1" kern="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NaI:Tl</a:t>
            </a:r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89FFD68-65C9-4DFB-80E7-C22F2A71D1C5}"/>
              </a:ext>
            </a:extLst>
          </p:cNvPr>
          <p:cNvGrpSpPr/>
          <p:nvPr/>
        </p:nvGrpSpPr>
        <p:grpSpPr>
          <a:xfrm>
            <a:off x="513992" y="2585892"/>
            <a:ext cx="5389318" cy="4052779"/>
            <a:chOff x="2507226" y="2161446"/>
            <a:chExt cx="4896102" cy="368895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6191D8C-ECAA-4B1E-B152-33E43E61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226" y="2161446"/>
              <a:ext cx="4896102" cy="360698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9016DF8-BFDD-4CDE-AD96-64A84CF09CB6}"/>
                </a:ext>
              </a:extLst>
            </p:cNvPr>
            <p:cNvSpPr txBox="1"/>
            <p:nvPr/>
          </p:nvSpPr>
          <p:spPr>
            <a:xfrm>
              <a:off x="2745607" y="5514224"/>
              <a:ext cx="4483510" cy="336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131413"/>
                  </a:solidFill>
                  <a:latin typeface="Times-Roman"/>
                </a:rPr>
                <a:t>Nuclear Science and Techniques (2024) 35:23</a:t>
              </a:r>
              <a:endParaRPr lang="zh-CN" altLang="en-US" dirty="0">
                <a:solidFill>
                  <a:srgbClr val="131413"/>
                </a:solidFill>
                <a:latin typeface="Times-Roman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9BA2F48-8C19-4D42-9788-FCC8A51E08A1}"/>
              </a:ext>
            </a:extLst>
          </p:cNvPr>
          <p:cNvSpPr txBox="1"/>
          <p:nvPr/>
        </p:nvSpPr>
        <p:spPr>
          <a:xfrm>
            <a:off x="5963917" y="6300540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89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5D1321C-38E3-4F02-A652-6D658EDAD414}"/>
              </a:ext>
            </a:extLst>
          </p:cNvPr>
          <p:cNvGrpSpPr/>
          <p:nvPr/>
        </p:nvGrpSpPr>
        <p:grpSpPr>
          <a:xfrm>
            <a:off x="445811" y="2902071"/>
            <a:ext cx="11517333" cy="3763770"/>
            <a:chOff x="221741" y="2046454"/>
            <a:chExt cx="11704205" cy="375257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35387EB-7F4C-4F64-AE17-076F0CEE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41" y="2046454"/>
              <a:ext cx="5544060" cy="375257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CCF1FEA-9E9F-4A5B-A277-62C474892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821" y="2167467"/>
              <a:ext cx="6111125" cy="3631565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Influence of </a:t>
            </a:r>
            <a:r>
              <a:rPr lang="en-US" altLang="zh-CN" b="1" dirty="0" err="1"/>
              <a:t>SiPMs</a:t>
            </a:r>
            <a:r>
              <a:rPr lang="en-US" altLang="zh-CN" b="1" dirty="0"/>
              <a:t> Cross Talk and After Pulse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17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59879"/>
            <a:ext cx="11389539" cy="262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CT, AP significantly increasing the measured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number</a:t>
            </a:r>
            <a:endParaRPr lang="en-US" altLang="zh-CN" b="1" kern="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Internal CT, AP triples the number of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at 37 V</a:t>
            </a:r>
            <a:r>
              <a:rPr lang="en-US" altLang="zh-CN" b="1" kern="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bias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External CT 1.4 times the number of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at 37 V</a:t>
            </a:r>
            <a:r>
              <a:rPr lang="en-US" altLang="zh-CN" b="1" kern="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E4322F-2DAE-4645-86DA-366A879ECBCC}"/>
              </a:ext>
            </a:extLst>
          </p:cNvPr>
          <p:cNvSpPr txBox="1"/>
          <p:nvPr/>
        </p:nvSpPr>
        <p:spPr>
          <a:xfrm>
            <a:off x="5016454" y="6454007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50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8663DF-D511-4E69-952A-617A209F9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54" y="1322054"/>
            <a:ext cx="8357526" cy="524327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Influence of TPB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18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59879"/>
            <a:ext cx="11389539" cy="139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Photoelectrons number is doubled with TPB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A3A4AF1-B93D-4405-A158-2B9206EF19CD}"/>
              </a:ext>
            </a:extLst>
          </p:cNvPr>
          <p:cNvSpPr txBox="1"/>
          <p:nvPr/>
        </p:nvSpPr>
        <p:spPr>
          <a:xfrm>
            <a:off x="5016454" y="6339723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50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592DBA5-BD09-420C-B9AA-45F6891709A2}"/>
              </a:ext>
            </a:extLst>
          </p:cNvPr>
          <p:cNvGrpSpPr/>
          <p:nvPr/>
        </p:nvGrpSpPr>
        <p:grpSpPr>
          <a:xfrm>
            <a:off x="599768" y="3284751"/>
            <a:ext cx="11086517" cy="3499811"/>
            <a:chOff x="51629" y="2410683"/>
            <a:chExt cx="11457429" cy="388048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E9CEA8-FB5F-4CDD-A733-3177525B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125" y="2410683"/>
              <a:ext cx="4973933" cy="388048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A74CB6-FA65-411D-A3BB-3348F2518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9" y="2763727"/>
              <a:ext cx="6351594" cy="3219390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Light yield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19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59879"/>
            <a:ext cx="11389539" cy="290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measured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number increases significantly with increasing bias voltage, 30 to 122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/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keVee</a:t>
            </a:r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122.7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keVee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 world record</a:t>
            </a:r>
            <a:endParaRPr lang="en-US" altLang="zh-CN" b="1" kern="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30.1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keVee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after CT subtract (50% PDE at LT?)</a:t>
            </a:r>
          </a:p>
          <a:p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31495-49C1-4D02-926D-370B55520CA9}"/>
              </a:ext>
            </a:extLst>
          </p:cNvPr>
          <p:cNvSpPr txBox="1"/>
          <p:nvPr/>
        </p:nvSpPr>
        <p:spPr>
          <a:xfrm>
            <a:off x="5084135" y="6415231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38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6" y="142914"/>
            <a:ext cx="10883604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B9D049BE-D4A8-44B1-81F1-5489620F3985}"/>
              </a:ext>
            </a:extLst>
          </p:cNvPr>
          <p:cNvSpPr txBox="1">
            <a:spLocks/>
          </p:cNvSpPr>
          <p:nvPr/>
        </p:nvSpPr>
        <p:spPr bwMode="auto">
          <a:xfrm>
            <a:off x="609600" y="993427"/>
            <a:ext cx="10972800" cy="54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Successes and Challenges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Ultra-high light yield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solutions</a:t>
            </a:r>
          </a:p>
          <a:p>
            <a:pPr lvl="0">
              <a:defRPr/>
            </a:pP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Prototype detector performance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Potential for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CEvNS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Other Potential Applications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Summary 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74675"/>
          </a:xfrm>
        </p:spPr>
        <p:txBody>
          <a:bodyPr/>
          <a:lstStyle/>
          <a:p>
            <a:r>
              <a:rPr lang="en-US" altLang="zh-CN" b="1" dirty="0"/>
              <a:t>Outline</a:t>
            </a:r>
            <a:endParaRPr lang="zh-CN" altLang="en-US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0"/>
    </mc:Choice>
    <mc:Fallback xmlns="">
      <p:transition spd="slow" advTm="2866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Issue of </a:t>
            </a:r>
            <a:r>
              <a:rPr lang="en-US" altLang="zh-CN" b="1" dirty="0" err="1"/>
              <a:t>SiPMs</a:t>
            </a:r>
            <a:r>
              <a:rPr lang="en-US" altLang="zh-CN" b="1" dirty="0"/>
              <a:t> </a:t>
            </a:r>
            <a:r>
              <a:rPr lang="en-US" altLang="zh-CN" b="1" dirty="0" err="1"/>
              <a:t>eCT</a:t>
            </a:r>
            <a:r>
              <a:rPr lang="en-US" altLang="zh-CN" b="1" dirty="0"/>
              <a:t> coincidence events 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20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44687"/>
            <a:ext cx="11389539" cy="29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Events rate of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eCT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coincidence is very high 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orders larger than accidental coincidence of DCR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Big issue for low threshold detectors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Need do further study, single-ended readout, correlation with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iCT</a:t>
            </a:r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CD91D7-82F1-4374-8E5E-5DA10270E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92" y="3028422"/>
            <a:ext cx="9222657" cy="36102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DC3AADC-0B5E-4E59-BCF4-69196A4DC3BF}"/>
              </a:ext>
            </a:extLst>
          </p:cNvPr>
          <p:cNvSpPr txBox="1"/>
          <p:nvPr/>
        </p:nvSpPr>
        <p:spPr>
          <a:xfrm>
            <a:off x="4677788" y="6382802"/>
            <a:ext cx="3323211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800" b="0" i="0" u="none" strike="noStrike" baseline="0" dirty="0">
                <a:solidFill>
                  <a:srgbClr val="131413"/>
                </a:solidFill>
                <a:latin typeface="Times-Roman"/>
              </a:rPr>
              <a:t>Eur. Phys. J. C (2024) 84:440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82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ED87812-D45E-4E96-9D26-1B3F66E59F6F}"/>
              </a:ext>
            </a:extLst>
          </p:cNvPr>
          <p:cNvGrpSpPr/>
          <p:nvPr/>
        </p:nvGrpSpPr>
        <p:grpSpPr>
          <a:xfrm>
            <a:off x="167778" y="2679618"/>
            <a:ext cx="11592278" cy="4143720"/>
            <a:chOff x="439069" y="3222851"/>
            <a:chExt cx="10186599" cy="349365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658BA4C-0BB4-4BE8-9041-37048165A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676" y="3470244"/>
              <a:ext cx="4626992" cy="315747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2AEDE79-BB87-46EB-9861-73A1B70A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9" y="3222851"/>
              <a:ext cx="5450630" cy="3315691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7C09EF3-CE40-4DCE-B80A-387FA5BF296E}"/>
                </a:ext>
              </a:extLst>
            </p:cNvPr>
            <p:cNvSpPr txBox="1"/>
            <p:nvPr/>
          </p:nvSpPr>
          <p:spPr>
            <a:xfrm>
              <a:off x="4699795" y="6405116"/>
              <a:ext cx="2920239" cy="311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zh-CN" sz="1800" b="0" i="0" u="none" strike="noStrike" baseline="0" dirty="0">
                  <a:solidFill>
                    <a:srgbClr val="131413"/>
                  </a:solidFill>
                  <a:latin typeface="Times-Roman"/>
                </a:rPr>
                <a:t>Eur. Phys. J. C (2024) 84:440</a:t>
              </a:r>
              <a:endParaRPr lang="zh-CN" altLang="en-US" dirty="0"/>
            </a:p>
          </p:txBody>
        </p:sp>
      </p:grpSp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Potentials for the </a:t>
            </a:r>
            <a:r>
              <a:rPr lang="en-US" altLang="zh-CN" b="1" dirty="0" err="1"/>
              <a:t>reactorCEvNS</a:t>
            </a:r>
            <a:r>
              <a:rPr lang="en-US" altLang="zh-CN" b="1" dirty="0"/>
              <a:t> detection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21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44687"/>
            <a:ext cx="11389539" cy="29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 m distance to  4.6 GW</a:t>
            </a:r>
            <a:r>
              <a:rPr lang="en-US" altLang="zh-CN" sz="2400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reactor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Threshold 2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QF=0.06, DCR= 0.1 CPS/mm</a:t>
            </a:r>
            <a:r>
              <a:rPr lang="en-US" altLang="zh-CN" sz="2400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DCR dominant background,</a:t>
            </a:r>
            <a:r>
              <a:rPr lang="en-US" altLang="zh-CN" sz="2400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55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E63CEE4-7C25-43F8-8238-4D528B8DB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6" y="3098801"/>
            <a:ext cx="6034261" cy="3759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46008B-C9C9-4015-A808-8BE51A3CC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27" y="3311262"/>
            <a:ext cx="5376358" cy="354673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Potentials for the reactor </a:t>
            </a:r>
            <a:r>
              <a:rPr lang="en-US" altLang="zh-CN" b="1" dirty="0" err="1"/>
              <a:t>CEvNS</a:t>
            </a:r>
            <a:r>
              <a:rPr lang="en-US" altLang="zh-CN" b="1" dirty="0"/>
              <a:t> detection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22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44688"/>
            <a:ext cx="11389539" cy="23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 m distance to a 4.6 GW</a:t>
            </a:r>
            <a:r>
              <a:rPr lang="en-US" altLang="zh-CN" sz="2400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reactor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Threshold 2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</a:t>
            </a:r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If QF ~15%?, DCR~0.01?,</a:t>
            </a: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better</a:t>
            </a: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sensitivity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Good chance for reactor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CEvNS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observation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42E1577-3E57-4222-B060-88BEF94CA27E}"/>
              </a:ext>
            </a:extLst>
          </p:cNvPr>
          <p:cNvSpPr txBox="1"/>
          <p:nvPr/>
        </p:nvSpPr>
        <p:spPr>
          <a:xfrm rot="20039864">
            <a:off x="2034298" y="4716789"/>
            <a:ext cx="2116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2800" dirty="0">
                <a:solidFill>
                  <a:srgbClr val="131413"/>
                </a:solidFill>
                <a:latin typeface="Times-Roman"/>
              </a:rPr>
              <a:t>Preliminary</a:t>
            </a:r>
            <a:endParaRPr lang="zh-CN" altLang="en-US" sz="28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758190B-8AA1-48B6-B0CB-17B724CDE17B}"/>
              </a:ext>
            </a:extLst>
          </p:cNvPr>
          <p:cNvSpPr txBox="1"/>
          <p:nvPr/>
        </p:nvSpPr>
        <p:spPr>
          <a:xfrm rot="20078865">
            <a:off x="8274231" y="4823023"/>
            <a:ext cx="2116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2800" dirty="0">
                <a:solidFill>
                  <a:srgbClr val="131413"/>
                </a:solidFill>
                <a:latin typeface="Times-Roman"/>
              </a:rPr>
              <a:t>Preliminary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03FD676-1AA0-4B68-A8F0-B79BDA6AB109}"/>
              </a:ext>
            </a:extLst>
          </p:cNvPr>
          <p:cNvSpPr txBox="1"/>
          <p:nvPr/>
        </p:nvSpPr>
        <p:spPr>
          <a:xfrm>
            <a:off x="6906839" y="4366377"/>
            <a:ext cx="20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With 10</a:t>
            </a:r>
            <a:r>
              <a:rPr lang="en-US" altLang="zh-CN" baseline="30000" dirty="0"/>
              <a:t>4</a:t>
            </a:r>
            <a:r>
              <a:rPr lang="en-US" altLang="zh-CN" dirty="0"/>
              <a:t> </a:t>
            </a:r>
            <a:r>
              <a:rPr lang="en-US" altLang="zh-CN" dirty="0" err="1"/>
              <a:t>eCT</a:t>
            </a:r>
            <a:r>
              <a:rPr lang="en-US" altLang="zh-CN" dirty="0"/>
              <a:t> coin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30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830F9E-A183-479A-9F9C-797CDD0A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2" y="2332532"/>
            <a:ext cx="5908379" cy="4419601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Other Potential Applications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23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8454" y="844688"/>
            <a:ext cx="11483546" cy="165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Dark matter searches, better than RT NaI(Tl), </a:t>
            </a:r>
            <a:r>
              <a:rPr lang="en-US" altLang="zh-CN" sz="32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(Tl)</a:t>
            </a:r>
          </a:p>
          <a:p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Gamma ray spectrometer, no intrinsic BKG like LaBr</a:t>
            </a:r>
            <a:r>
              <a:rPr lang="en-US" altLang="zh-CN" sz="3200" b="1" kern="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C66BB9-34FF-41AA-BADA-28718FB22B6E}"/>
              </a:ext>
            </a:extLst>
          </p:cNvPr>
          <p:cNvSpPr txBox="1"/>
          <p:nvPr/>
        </p:nvSpPr>
        <p:spPr>
          <a:xfrm>
            <a:off x="1064110" y="6212860"/>
            <a:ext cx="39722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b="0" i="0" cap="all" dirty="0">
                <a:solidFill>
                  <a:srgbClr val="000000"/>
                </a:solidFill>
                <a:effectLst/>
                <a:latin typeface="proxima-nova"/>
              </a:rPr>
              <a:t>UNIVERSITY OF CALIFORNIA, BERKELEY</a:t>
            </a:r>
            <a:endParaRPr lang="zh-CN" altLang="en-US" sz="105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914CA78-7208-4C6C-8CFA-83C30A4B1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58" y="2516898"/>
            <a:ext cx="4100780" cy="36959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BC2C95D-91C4-42B0-90CD-53411AED0962}"/>
              </a:ext>
            </a:extLst>
          </p:cNvPr>
          <p:cNvSpPr txBox="1"/>
          <p:nvPr/>
        </p:nvSpPr>
        <p:spPr>
          <a:xfrm>
            <a:off x="6284069" y="5932429"/>
            <a:ext cx="4089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Journal of Radiation Protection and Research 2018; 43(3): 85-96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2916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53998"/>
          </a:xfrm>
        </p:spPr>
        <p:txBody>
          <a:bodyPr/>
          <a:lstStyle/>
          <a:p>
            <a:r>
              <a:rPr lang="en-US" altLang="zh-CN" b="1" dirty="0"/>
              <a:t>Summary</a:t>
            </a:r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24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22E0B4C-2924-4801-8E38-2740B41A1002}"/>
              </a:ext>
            </a:extLst>
          </p:cNvPr>
          <p:cNvSpPr txBox="1">
            <a:spLocks/>
          </p:cNvSpPr>
          <p:nvPr/>
        </p:nvSpPr>
        <p:spPr bwMode="auto">
          <a:xfrm>
            <a:off x="613305" y="1052423"/>
            <a:ext cx="11186160" cy="537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Rich physics with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CEvNS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, very challenging</a:t>
            </a:r>
          </a:p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Ultra-high light yield solution is proposed </a:t>
            </a:r>
          </a:p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The prototype detector works well </a:t>
            </a:r>
          </a:p>
          <a:p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eCT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issue need further study </a:t>
            </a:r>
          </a:p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Application potential remains to be developed</a:t>
            </a:r>
          </a:p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Good chance for reactor </a:t>
            </a:r>
            <a:r>
              <a:rPr lang="en-US" altLang="zh-C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CEvNS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detection</a:t>
            </a:r>
          </a:p>
          <a:p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6"/>
    </mc:Choice>
    <mc:Fallback xmlns="">
      <p:transition spd="slow" advTm="2817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81A6825-E2F4-44A5-9540-B164901FA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25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E12B0B-E72B-4A04-AE52-9D5DD88535D4}"/>
              </a:ext>
            </a:extLst>
          </p:cNvPr>
          <p:cNvSpPr txBox="1"/>
          <p:nvPr/>
        </p:nvSpPr>
        <p:spPr>
          <a:xfrm>
            <a:off x="3028335" y="3044279"/>
            <a:ext cx="70300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00B050"/>
                </a:solidFill>
              </a:rPr>
              <a:t>Thank you for your attention!</a:t>
            </a:r>
            <a:endParaRPr lang="zh-CN" altLang="en-US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6"/>
    </mc:Choice>
    <mc:Fallback xmlns="">
      <p:transition spd="slow" advTm="2817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53998"/>
          </a:xfrm>
        </p:spPr>
        <p:txBody>
          <a:bodyPr/>
          <a:lstStyle/>
          <a:p>
            <a:r>
              <a:rPr lang="en-US" altLang="zh-CN" b="1" dirty="0"/>
              <a:t>Summary</a:t>
            </a:r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26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7765F79-DA7C-4A03-A9B3-42ACC6217958}"/>
              </a:ext>
            </a:extLst>
          </p:cNvPr>
          <p:cNvGrpSpPr/>
          <p:nvPr/>
        </p:nvGrpSpPr>
        <p:grpSpPr>
          <a:xfrm>
            <a:off x="764934" y="1337247"/>
            <a:ext cx="10819446" cy="3426583"/>
            <a:chOff x="886366" y="2165246"/>
            <a:chExt cx="10819446" cy="342658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FEE1A31-CDE0-4CEB-8B17-79A5E8BD6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66" y="2165246"/>
              <a:ext cx="10819446" cy="3237673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4A87CDB-4066-4678-B670-44C5CA6C9EAE}"/>
                </a:ext>
              </a:extLst>
            </p:cNvPr>
            <p:cNvSpPr txBox="1"/>
            <p:nvPr/>
          </p:nvSpPr>
          <p:spPr>
            <a:xfrm>
              <a:off x="7949726" y="5214010"/>
              <a:ext cx="3383621" cy="377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i="0" dirty="0">
                  <a:effectLst/>
                  <a:latin typeface="BlinkMacSystemFont"/>
                </a:rPr>
                <a:t>DOI: </a:t>
              </a:r>
              <a:r>
                <a:rPr lang="en-US" altLang="zh-CN" i="0" u="none" strike="noStrike" dirty="0">
                  <a:effectLst/>
                  <a:latin typeface="BlinkMacSystemFont"/>
                </a:rPr>
                <a:t>10.1002/adma.202304938</a:t>
              </a:r>
              <a:endParaRPr lang="en-US" altLang="zh-CN" i="0" dirty="0">
                <a:effectLst/>
                <a:latin typeface="BlinkMacSystemFo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1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6"/>
    </mc:Choice>
    <mc:Fallback xmlns="">
      <p:transition spd="slow" advTm="2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3B831A-262C-4EB3-8277-B0748254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0AE942-31D5-453F-86D5-3983F5719B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pc="-5" smtClean="0"/>
              <a:t>27</a:t>
            </a:fld>
            <a:endParaRPr lang="en-US" altLang="zh-CN" spc="-5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7A524DA-E82F-44CE-AAFC-3C04A33D8CAC}"/>
              </a:ext>
            </a:extLst>
          </p:cNvPr>
          <p:cNvGrpSpPr/>
          <p:nvPr/>
        </p:nvGrpSpPr>
        <p:grpSpPr>
          <a:xfrm>
            <a:off x="280176" y="957749"/>
            <a:ext cx="11631648" cy="5468113"/>
            <a:chOff x="127256" y="966216"/>
            <a:chExt cx="11631648" cy="546811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9775673-279F-4ACD-86CD-936B075A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56" y="966216"/>
              <a:ext cx="11631648" cy="5468113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BC10E3B-55A1-4E3D-914E-B598C8BF1EAD}"/>
                </a:ext>
              </a:extLst>
            </p:cNvPr>
            <p:cNvSpPr txBox="1"/>
            <p:nvPr/>
          </p:nvSpPr>
          <p:spPr>
            <a:xfrm>
              <a:off x="10176933" y="6064997"/>
              <a:ext cx="1413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From Jing Liu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3766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74675"/>
          </a:xfrm>
        </p:spPr>
        <p:txBody>
          <a:bodyPr/>
          <a:lstStyle/>
          <a:p>
            <a:r>
              <a:rPr lang="en-US" altLang="zh-CN" b="1" dirty="0" err="1"/>
              <a:t>CEvNS</a:t>
            </a: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3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4"/>
            <a:ext cx="10972800" cy="179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Theoretical prediction, about 50 years ago</a:t>
            </a:r>
          </a:p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confirmation, 2017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ACB6E5-9DF7-415D-AFB8-462E846B4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734" y="2000342"/>
            <a:ext cx="3177822" cy="37010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7F7DA4-A174-4E76-B664-097C56A8A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34" y="2302981"/>
            <a:ext cx="6822600" cy="15153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FAFB996-3B54-4B52-ADC8-52745919F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20" y="3929371"/>
            <a:ext cx="5442628" cy="270930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09C742C-353D-480B-A54F-B4A307D09236}"/>
              </a:ext>
            </a:extLst>
          </p:cNvPr>
          <p:cNvSpPr txBox="1"/>
          <p:nvPr/>
        </p:nvSpPr>
        <p:spPr>
          <a:xfrm>
            <a:off x="7316994" y="5572225"/>
            <a:ext cx="45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Akimovet al.,Science357, 1123–1126 (2017)</a:t>
            </a:r>
          </a:p>
        </p:txBody>
      </p:sp>
    </p:spTree>
    <p:extLst>
      <p:ext uri="{BB962C8B-B14F-4D97-AF65-F5344CB8AC3E}">
        <p14:creationId xmlns:p14="http://schemas.microsoft.com/office/powerpoint/2010/main" val="2680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74675"/>
          </a:xfrm>
        </p:spPr>
        <p:txBody>
          <a:bodyPr/>
          <a:lstStyle/>
          <a:p>
            <a:r>
              <a:rPr lang="en-US" altLang="zh-CN" b="1" dirty="0"/>
              <a:t>The </a:t>
            </a:r>
            <a:r>
              <a:rPr lang="en-US" altLang="zh-CN" b="1" dirty="0" err="1"/>
              <a:t>CEvNS</a:t>
            </a:r>
            <a:r>
              <a:rPr lang="en-US" altLang="zh-CN" b="1" dirty="0"/>
              <a:t> Physics </a:t>
            </a: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4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702730" y="879913"/>
            <a:ext cx="109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Rich physics, E</a:t>
            </a:r>
            <a:r>
              <a:rPr lang="el-GR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&lt;50 MeV</a:t>
            </a:r>
          </a:p>
          <a:p>
            <a:pPr lvl="0"/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ECDC26B6-9C47-4DFA-97B3-A0EA1F724FCF}"/>
              </a:ext>
            </a:extLst>
          </p:cNvPr>
          <p:cNvGrpSpPr/>
          <p:nvPr/>
        </p:nvGrpSpPr>
        <p:grpSpPr>
          <a:xfrm>
            <a:off x="2122209" y="1587470"/>
            <a:ext cx="7950971" cy="5231510"/>
            <a:chOff x="2428472" y="1587470"/>
            <a:chExt cx="7950971" cy="5231510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50468863-8897-4263-A66E-7CB12E23FB55}"/>
                </a:ext>
              </a:extLst>
            </p:cNvPr>
            <p:cNvGrpSpPr/>
            <p:nvPr/>
          </p:nvGrpSpPr>
          <p:grpSpPr>
            <a:xfrm>
              <a:off x="2428472" y="1587470"/>
              <a:ext cx="7950971" cy="5231510"/>
              <a:chOff x="2416136" y="1660432"/>
              <a:chExt cx="7950971" cy="5231510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C2AF91C7-40A3-4849-8E2D-A5C02608BA7E}"/>
                  </a:ext>
                </a:extLst>
              </p:cNvPr>
              <p:cNvSpPr txBox="1"/>
              <p:nvPr/>
            </p:nvSpPr>
            <p:spPr>
              <a:xfrm>
                <a:off x="5466118" y="6522610"/>
                <a:ext cx="21209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rgbClr val="0000FF"/>
                    </a:solidFill>
                  </a:rPr>
                  <a:t>Reactor monitoring</a:t>
                </a:r>
              </a:p>
            </p:txBody>
          </p:sp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3EE044D8-58A7-46E8-BECC-D17C144ABA5D}"/>
                  </a:ext>
                </a:extLst>
              </p:cNvPr>
              <p:cNvGrpSpPr/>
              <p:nvPr/>
            </p:nvGrpSpPr>
            <p:grpSpPr>
              <a:xfrm>
                <a:off x="2416136" y="1660432"/>
                <a:ext cx="7950971" cy="4993066"/>
                <a:chOff x="2416136" y="1660432"/>
                <a:chExt cx="7950971" cy="4993066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F97DB48A-A803-4CB9-948B-A0F9A98326CB}"/>
                    </a:ext>
                  </a:extLst>
                </p:cNvPr>
                <p:cNvGrpSpPr/>
                <p:nvPr/>
              </p:nvGrpSpPr>
              <p:grpSpPr>
                <a:xfrm>
                  <a:off x="2566830" y="5255407"/>
                  <a:ext cx="3274586" cy="1398091"/>
                  <a:chOff x="240635" y="4209396"/>
                  <a:chExt cx="4510906" cy="1988918"/>
                </a:xfrm>
              </p:grpSpPr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C500F6EF-978D-4C76-95D1-D73C27B6B9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57724" y="4209396"/>
                    <a:ext cx="2171451" cy="1523472"/>
                  </a:xfrm>
                  <a:prstGeom prst="rect">
                    <a:avLst/>
                  </a:prstGeom>
                </p:spPr>
              </p:pic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5B1F4A14-4D04-4689-9A6D-E6E9F19F1781}"/>
                      </a:ext>
                    </a:extLst>
                  </p:cNvPr>
                  <p:cNvSpPr txBox="1"/>
                  <p:nvPr/>
                </p:nvSpPr>
                <p:spPr>
                  <a:xfrm>
                    <a:off x="240635" y="5672904"/>
                    <a:ext cx="4510906" cy="5254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0000FF"/>
                        </a:solidFill>
                      </a:rPr>
                      <a:t>N</a:t>
                    </a:r>
                    <a:r>
                      <a:rPr lang="zh-CN" altLang="en-US" dirty="0">
                        <a:solidFill>
                          <a:srgbClr val="0000FF"/>
                        </a:solidFill>
                      </a:rPr>
                      <a:t>eutrino Magnetic </a:t>
                    </a:r>
                    <a:r>
                      <a:rPr lang="en-US" altLang="zh-CN" dirty="0">
                        <a:solidFill>
                          <a:srgbClr val="0000FF"/>
                        </a:solidFill>
                      </a:rPr>
                      <a:t>M</a:t>
                    </a:r>
                    <a:r>
                      <a:rPr lang="zh-CN" altLang="en-US" dirty="0">
                        <a:solidFill>
                          <a:srgbClr val="0000FF"/>
                        </a:solidFill>
                      </a:rPr>
                      <a:t>oment </a:t>
                    </a:r>
                  </a:p>
                </p:txBody>
              </p:sp>
            </p:grp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BD7C756B-6D6C-43AC-8DF6-D920D7986336}"/>
                    </a:ext>
                  </a:extLst>
                </p:cNvPr>
                <p:cNvGrpSpPr/>
                <p:nvPr/>
              </p:nvGrpSpPr>
              <p:grpSpPr>
                <a:xfrm>
                  <a:off x="7062036" y="1660432"/>
                  <a:ext cx="1471327" cy="1277265"/>
                  <a:chOff x="8656377" y="4143303"/>
                  <a:chExt cx="2138540" cy="1968166"/>
                </a:xfrm>
              </p:grpSpPr>
              <p:pic>
                <p:nvPicPr>
                  <p:cNvPr id="10" name="图片 9">
                    <a:extLst>
                      <a:ext uri="{FF2B5EF4-FFF2-40B4-BE49-F238E27FC236}">
                        <a16:creationId xmlns:a16="http://schemas.microsoft.com/office/drawing/2014/main" id="{6AD7CC54-0488-478B-AC1A-8FF7B154DB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56377" y="4143303"/>
                    <a:ext cx="2074378" cy="1548775"/>
                  </a:xfrm>
                  <a:prstGeom prst="rect">
                    <a:avLst/>
                  </a:prstGeom>
                </p:spPr>
              </p:pic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0591734B-9798-4E45-8E35-F807F9801E1E}"/>
                      </a:ext>
                    </a:extLst>
                  </p:cNvPr>
                  <p:cNvSpPr txBox="1"/>
                  <p:nvPr/>
                </p:nvSpPr>
                <p:spPr>
                  <a:xfrm>
                    <a:off x="8720539" y="5542357"/>
                    <a:ext cx="2074378" cy="5691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0000FF"/>
                        </a:solidFill>
                      </a:rPr>
                      <a:t>S</a:t>
                    </a:r>
                    <a:r>
                      <a:rPr lang="zh-CN" altLang="en-US" dirty="0">
                        <a:solidFill>
                          <a:srgbClr val="0000FF"/>
                        </a:solidFill>
                      </a:rPr>
                      <a:t>upernova</a:t>
                    </a:r>
                  </a:p>
                </p:txBody>
              </p: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0169DCEC-380C-4D6E-BF73-B1C67366DFBD}"/>
                    </a:ext>
                  </a:extLst>
                </p:cNvPr>
                <p:cNvGrpSpPr/>
                <p:nvPr/>
              </p:nvGrpSpPr>
              <p:grpSpPr>
                <a:xfrm>
                  <a:off x="7944451" y="3148424"/>
                  <a:ext cx="2422656" cy="1635081"/>
                  <a:chOff x="7425198" y="1852365"/>
                  <a:chExt cx="3242941" cy="2370316"/>
                </a:xfrm>
              </p:grpSpPr>
              <p:pic>
                <p:nvPicPr>
                  <p:cNvPr id="26" name="图片 25">
                    <a:extLst>
                      <a:ext uri="{FF2B5EF4-FFF2-40B4-BE49-F238E27FC236}">
                        <a16:creationId xmlns:a16="http://schemas.microsoft.com/office/drawing/2014/main" id="{3DA1635F-2EF2-429F-960B-C12A0CC4A5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701044" y="1852365"/>
                    <a:ext cx="2841730" cy="1970703"/>
                  </a:xfrm>
                  <a:prstGeom prst="rect">
                    <a:avLst/>
                  </a:prstGeom>
                </p:spPr>
              </p:pic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9F931C0F-F8AB-4979-BC09-142B9887339A}"/>
                      </a:ext>
                    </a:extLst>
                  </p:cNvPr>
                  <p:cNvSpPr txBox="1"/>
                  <p:nvPr/>
                </p:nvSpPr>
                <p:spPr>
                  <a:xfrm>
                    <a:off x="7425198" y="3687274"/>
                    <a:ext cx="3242941" cy="535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0000FF"/>
                        </a:solidFill>
                      </a:rPr>
                      <a:t>WIMPs direct detection</a:t>
                    </a:r>
                    <a:endParaRPr lang="zh-CN" altLang="en-US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4AAD16FD-BE0D-4E8A-A2A2-E4D2934BC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95964" y="3513111"/>
                  <a:ext cx="1235439" cy="1261304"/>
                </a:xfrm>
                <a:prstGeom prst="rect">
                  <a:avLst/>
                </a:prstGeom>
              </p:spPr>
            </p:pic>
            <p:grpSp>
              <p:nvGrpSpPr>
                <p:cNvPr id="41" name="组合 40">
                  <a:extLst>
                    <a:ext uri="{FF2B5EF4-FFF2-40B4-BE49-F238E27FC236}">
                      <a16:creationId xmlns:a16="http://schemas.microsoft.com/office/drawing/2014/main" id="{C47A2551-9099-40B7-8DD5-A8EC3B5D8C87}"/>
                    </a:ext>
                  </a:extLst>
                </p:cNvPr>
                <p:cNvGrpSpPr/>
                <p:nvPr/>
              </p:nvGrpSpPr>
              <p:grpSpPr>
                <a:xfrm>
                  <a:off x="2416136" y="3095973"/>
                  <a:ext cx="2708585" cy="1920990"/>
                  <a:chOff x="1222901" y="2525255"/>
                  <a:chExt cx="2708585" cy="1920990"/>
                </a:xfrm>
              </p:grpSpPr>
              <p:pic>
                <p:nvPicPr>
                  <p:cNvPr id="38" name="图片 37">
                    <a:extLst>
                      <a:ext uri="{FF2B5EF4-FFF2-40B4-BE49-F238E27FC236}">
                        <a16:creationId xmlns:a16="http://schemas.microsoft.com/office/drawing/2014/main" id="{B59AC83C-0E53-4EF7-93EA-832340AA9C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22901" y="2525255"/>
                    <a:ext cx="2372550" cy="1456317"/>
                  </a:xfrm>
                  <a:prstGeom prst="rect">
                    <a:avLst/>
                  </a:prstGeom>
                </p:spPr>
              </p:pic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6011CAE3-1F24-405D-B882-E3FB41B85859}"/>
                      </a:ext>
                    </a:extLst>
                  </p:cNvPr>
                  <p:cNvSpPr txBox="1"/>
                  <p:nvPr/>
                </p:nvSpPr>
                <p:spPr>
                  <a:xfrm>
                    <a:off x="1558936" y="3799914"/>
                    <a:ext cx="2372550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zh-CN" altLang="en-US" dirty="0">
                        <a:solidFill>
                          <a:srgbClr val="0000FF"/>
                        </a:solidFill>
                      </a:rPr>
                      <a:t>SM precision tests (Weinberg-angle)</a:t>
                    </a:r>
                  </a:p>
                </p:txBody>
              </p:sp>
            </p:grpSp>
            <p:grpSp>
              <p:nvGrpSpPr>
                <p:cNvPr id="48" name="组合 47">
                  <a:extLst>
                    <a:ext uri="{FF2B5EF4-FFF2-40B4-BE49-F238E27FC236}">
                      <a16:creationId xmlns:a16="http://schemas.microsoft.com/office/drawing/2014/main" id="{8ED853A6-92C2-4BE0-B462-30CC25718EFE}"/>
                    </a:ext>
                  </a:extLst>
                </p:cNvPr>
                <p:cNvGrpSpPr/>
                <p:nvPr/>
              </p:nvGrpSpPr>
              <p:grpSpPr>
                <a:xfrm>
                  <a:off x="3729979" y="1700612"/>
                  <a:ext cx="2372550" cy="1203413"/>
                  <a:chOff x="3946756" y="1798432"/>
                  <a:chExt cx="2372550" cy="1203413"/>
                </a:xfrm>
              </p:grpSpPr>
              <p:pic>
                <p:nvPicPr>
                  <p:cNvPr id="32" name="图片 31">
                    <a:extLst>
                      <a:ext uri="{FF2B5EF4-FFF2-40B4-BE49-F238E27FC236}">
                        <a16:creationId xmlns:a16="http://schemas.microsoft.com/office/drawing/2014/main" id="{6649C25F-52DE-49BC-BC99-FB005172BE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37503" y="1798432"/>
                    <a:ext cx="1879145" cy="1029789"/>
                  </a:xfrm>
                  <a:prstGeom prst="rect">
                    <a:avLst/>
                  </a:prstGeom>
                </p:spPr>
              </p:pic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7C0CFC75-335A-4DBB-9E66-27BA03B0825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6756" y="2632513"/>
                    <a:ext cx="237255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zh-CN" altLang="en-US" dirty="0">
                        <a:solidFill>
                          <a:srgbClr val="0000FF"/>
                        </a:solidFill>
                      </a:rPr>
                      <a:t>Sterile Neutrino Search</a:t>
                    </a:r>
                  </a:p>
                </p:txBody>
              </p:sp>
            </p:grpSp>
            <p:grpSp>
              <p:nvGrpSpPr>
                <p:cNvPr id="54" name="组合 53">
                  <a:extLst>
                    <a:ext uri="{FF2B5EF4-FFF2-40B4-BE49-F238E27FC236}">
                      <a16:creationId xmlns:a16="http://schemas.microsoft.com/office/drawing/2014/main" id="{D3324C9E-0C53-4028-A3A1-7F2BCFF9574E}"/>
                    </a:ext>
                  </a:extLst>
                </p:cNvPr>
                <p:cNvGrpSpPr/>
                <p:nvPr/>
              </p:nvGrpSpPr>
              <p:grpSpPr>
                <a:xfrm>
                  <a:off x="7728876" y="4906888"/>
                  <a:ext cx="2603596" cy="1690430"/>
                  <a:chOff x="7861412" y="5107237"/>
                  <a:chExt cx="2603596" cy="1690430"/>
                </a:xfrm>
              </p:grpSpPr>
              <p:grpSp>
                <p:nvGrpSpPr>
                  <p:cNvPr id="49" name="组合 48">
                    <a:extLst>
                      <a:ext uri="{FF2B5EF4-FFF2-40B4-BE49-F238E27FC236}">
                        <a16:creationId xmlns:a16="http://schemas.microsoft.com/office/drawing/2014/main" id="{05764A13-6928-4105-9D93-280FE0BEE051}"/>
                      </a:ext>
                    </a:extLst>
                  </p:cNvPr>
                  <p:cNvGrpSpPr/>
                  <p:nvPr/>
                </p:nvGrpSpPr>
                <p:grpSpPr>
                  <a:xfrm>
                    <a:off x="7861412" y="5107237"/>
                    <a:ext cx="2603596" cy="1690430"/>
                    <a:chOff x="8002253" y="5138076"/>
                    <a:chExt cx="2603596" cy="1690430"/>
                  </a:xfrm>
                </p:grpSpPr>
                <p:sp>
                  <p:nvSpPr>
                    <p:cNvPr id="43" name="文本框 42">
                      <a:extLst>
                        <a:ext uri="{FF2B5EF4-FFF2-40B4-BE49-F238E27FC236}">
                          <a16:creationId xmlns:a16="http://schemas.microsoft.com/office/drawing/2014/main" id="{FDF5AABC-D7BD-4394-8270-E3E29A4973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02253" y="6459174"/>
                      <a:ext cx="26035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zh-CN" altLang="en-US" dirty="0">
                          <a:solidFill>
                            <a:srgbClr val="0000FF"/>
                          </a:solidFill>
                        </a:rPr>
                        <a:t>onstrain </a:t>
                      </a:r>
                      <a:r>
                        <a:rPr lang="en-US" altLang="zh-CN" dirty="0">
                          <a:solidFill>
                            <a:srgbClr val="0000FF"/>
                          </a:solidFill>
                        </a:rPr>
                        <a:t>NSI </a:t>
                      </a:r>
                      <a:r>
                        <a:rPr lang="zh-CN" altLang="en-US" dirty="0">
                          <a:solidFill>
                            <a:srgbClr val="0000FF"/>
                          </a:solidFill>
                        </a:rPr>
                        <a:t>parameters</a:t>
                      </a:r>
                    </a:p>
                  </p:txBody>
                </p:sp>
                <p:pic>
                  <p:nvPicPr>
                    <p:cNvPr id="45" name="图片 44">
                      <a:extLst>
                        <a:ext uri="{FF2B5EF4-FFF2-40B4-BE49-F238E27FC236}">
                          <a16:creationId xmlns:a16="http://schemas.microsoft.com/office/drawing/2014/main" id="{C135D2BD-8352-442C-90BD-F7C5F3B8F3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8147376" y="5138076"/>
                      <a:ext cx="1832809" cy="142791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3" name="图片 52">
                    <a:extLst>
                      <a:ext uri="{FF2B5EF4-FFF2-40B4-BE49-F238E27FC236}">
                        <a16:creationId xmlns:a16="http://schemas.microsoft.com/office/drawing/2014/main" id="{72A65E6D-7675-4B94-805A-572DB3F7B7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60762" y="5275689"/>
                    <a:ext cx="855106" cy="122259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5A5F927F-2F88-46BB-BDC3-9D27F0D4326D}"/>
                    </a:ext>
                  </a:extLst>
                </p:cNvPr>
                <p:cNvSpPr/>
                <p:nvPr/>
              </p:nvSpPr>
              <p:spPr>
                <a:xfrm>
                  <a:off x="5608507" y="3285490"/>
                  <a:ext cx="1587980" cy="1641093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箭头: 右 56">
                  <a:extLst>
                    <a:ext uri="{FF2B5EF4-FFF2-40B4-BE49-F238E27FC236}">
                      <a16:creationId xmlns:a16="http://schemas.microsoft.com/office/drawing/2014/main" id="{D25C7479-6E79-4070-B443-F8FF191FD51F}"/>
                    </a:ext>
                  </a:extLst>
                </p:cNvPr>
                <p:cNvSpPr/>
                <p:nvPr/>
              </p:nvSpPr>
              <p:spPr>
                <a:xfrm rot="21404033">
                  <a:off x="7326182" y="3813857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箭头: 右 57">
                  <a:extLst>
                    <a:ext uri="{FF2B5EF4-FFF2-40B4-BE49-F238E27FC236}">
                      <a16:creationId xmlns:a16="http://schemas.microsoft.com/office/drawing/2014/main" id="{10797414-6C94-49EE-8805-B037A97C3132}"/>
                    </a:ext>
                  </a:extLst>
                </p:cNvPr>
                <p:cNvSpPr/>
                <p:nvPr/>
              </p:nvSpPr>
              <p:spPr>
                <a:xfrm rot="13859736">
                  <a:off x="5504491" y="2935796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箭头: 右 58">
                  <a:extLst>
                    <a:ext uri="{FF2B5EF4-FFF2-40B4-BE49-F238E27FC236}">
                      <a16:creationId xmlns:a16="http://schemas.microsoft.com/office/drawing/2014/main" id="{31FD725E-F118-4CFB-B8AF-900536F90198}"/>
                    </a:ext>
                  </a:extLst>
                </p:cNvPr>
                <p:cNvSpPr/>
                <p:nvPr/>
              </p:nvSpPr>
              <p:spPr>
                <a:xfrm rot="7977113">
                  <a:off x="5255603" y="4757155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箭头: 右 59">
                  <a:extLst>
                    <a:ext uri="{FF2B5EF4-FFF2-40B4-BE49-F238E27FC236}">
                      <a16:creationId xmlns:a16="http://schemas.microsoft.com/office/drawing/2014/main" id="{D09EFBAB-2123-4EE1-8607-067A8E2CA817}"/>
                    </a:ext>
                  </a:extLst>
                </p:cNvPr>
                <p:cNvSpPr/>
                <p:nvPr/>
              </p:nvSpPr>
              <p:spPr>
                <a:xfrm rot="5400000">
                  <a:off x="6206202" y="5114536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箭头: 右 60">
                  <a:extLst>
                    <a:ext uri="{FF2B5EF4-FFF2-40B4-BE49-F238E27FC236}">
                      <a16:creationId xmlns:a16="http://schemas.microsoft.com/office/drawing/2014/main" id="{681DB31E-5EB0-42C8-81F1-6B291853843B}"/>
                    </a:ext>
                  </a:extLst>
                </p:cNvPr>
                <p:cNvSpPr/>
                <p:nvPr/>
              </p:nvSpPr>
              <p:spPr>
                <a:xfrm rot="2033171">
                  <a:off x="7045741" y="4743872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箭头: 右 61">
                  <a:extLst>
                    <a:ext uri="{FF2B5EF4-FFF2-40B4-BE49-F238E27FC236}">
                      <a16:creationId xmlns:a16="http://schemas.microsoft.com/office/drawing/2014/main" id="{94DDB096-614A-4786-8F9D-5987243C50DD}"/>
                    </a:ext>
                  </a:extLst>
                </p:cNvPr>
                <p:cNvSpPr/>
                <p:nvPr/>
              </p:nvSpPr>
              <p:spPr>
                <a:xfrm rot="11240575">
                  <a:off x="4890400" y="3813858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箭头: 右 62">
                  <a:extLst>
                    <a:ext uri="{FF2B5EF4-FFF2-40B4-BE49-F238E27FC236}">
                      <a16:creationId xmlns:a16="http://schemas.microsoft.com/office/drawing/2014/main" id="{98F11235-FAD3-41FF-AB56-AF372F505E5E}"/>
                    </a:ext>
                  </a:extLst>
                </p:cNvPr>
                <p:cNvSpPr/>
                <p:nvPr/>
              </p:nvSpPr>
              <p:spPr>
                <a:xfrm rot="18058896">
                  <a:off x="6767611" y="2952605"/>
                  <a:ext cx="541425" cy="35698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2FB4FFC4-CBB8-408B-9203-30CAEDDF6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823" y="5577898"/>
              <a:ext cx="1663557" cy="941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74675"/>
          </a:xfrm>
        </p:spPr>
        <p:txBody>
          <a:bodyPr/>
          <a:lstStyle/>
          <a:p>
            <a:r>
              <a:rPr lang="en-US" altLang="zh-CN" b="1" dirty="0"/>
              <a:t>Signals of </a:t>
            </a:r>
            <a:r>
              <a:rPr lang="en-US" altLang="zh-CN" b="1" dirty="0" err="1"/>
              <a:t>CEvNS</a:t>
            </a: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5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4"/>
            <a:ext cx="10972800" cy="276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Nuclear recoil, ~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keVnr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10’s of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keVnr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like WIMPs </a:t>
            </a:r>
          </a:p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Cross section is large ~ 10</a:t>
            </a:r>
            <a:r>
              <a:rPr lang="en-US" altLang="zh-CN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-38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cm</a:t>
            </a:r>
            <a:r>
              <a:rPr lang="en-US" altLang="zh-CN" b="1" kern="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 orders larger than IBD</a:t>
            </a:r>
          </a:p>
          <a:p>
            <a:pPr lvl="0"/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13BD28-512C-4B3B-AF8B-457782D9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3674824"/>
            <a:ext cx="5686649" cy="190503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431E34D1-FF11-4C67-84C8-ED0D93E27403}"/>
              </a:ext>
            </a:extLst>
          </p:cNvPr>
          <p:cNvGrpSpPr/>
          <p:nvPr/>
        </p:nvGrpSpPr>
        <p:grpSpPr>
          <a:xfrm>
            <a:off x="6682844" y="2448232"/>
            <a:ext cx="5135530" cy="4409768"/>
            <a:chOff x="6969023" y="3002406"/>
            <a:chExt cx="4438878" cy="3772578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61C5C0B-F5D7-4664-86C6-E74B02053E3B}"/>
                </a:ext>
              </a:extLst>
            </p:cNvPr>
            <p:cNvSpPr txBox="1"/>
            <p:nvPr/>
          </p:nvSpPr>
          <p:spPr>
            <a:xfrm>
              <a:off x="8219089" y="6536689"/>
              <a:ext cx="2971442" cy="238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d7835f12"/>
                </a:rPr>
                <a:t>Akimov 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0b7bb6fa.I"/>
                </a:rPr>
                <a:t>et al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d7835f12"/>
                </a:rPr>
                <a:t>., 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0b7bb6fa.I"/>
                </a:rPr>
                <a:t>Science 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82e34213.B"/>
                </a:rPr>
                <a:t>357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d7835f12"/>
                </a:rPr>
                <a:t>, 1123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d7835f12+20"/>
                </a:rPr>
                <a:t>–</a:t>
              </a:r>
              <a:r>
                <a:rPr lang="fr-FR" altLang="zh-CN" sz="1000" b="0" i="0" u="none" strike="noStrike" baseline="0" dirty="0">
                  <a:solidFill>
                    <a:srgbClr val="231F20"/>
                  </a:solidFill>
                  <a:latin typeface="AdvTTd7835f12"/>
                </a:rPr>
                <a:t>1126 (2017)</a:t>
              </a:r>
              <a:endParaRPr lang="zh-CN" altLang="en-US" sz="2400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465A6B8-2FE5-42D9-9FD6-B4E501AFF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23" y="3031309"/>
              <a:ext cx="4438878" cy="350538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3ABFAE4-85CC-499D-B239-4C74A9E11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533" y="3002406"/>
              <a:ext cx="254013" cy="285765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D756A142-420F-4D29-BECC-047134C07E12}"/>
              </a:ext>
            </a:extLst>
          </p:cNvPr>
          <p:cNvSpPr txBox="1"/>
          <p:nvPr/>
        </p:nvSpPr>
        <p:spPr>
          <a:xfrm>
            <a:off x="708454" y="5561395"/>
            <a:ext cx="3205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ArialMT"/>
              </a:rPr>
              <a:t>J. Link </a:t>
            </a:r>
            <a:r>
              <a:rPr lang="en-US" altLang="zh-CN" sz="1800" b="0" i="1" u="none" strike="noStrike" baseline="0" dirty="0">
                <a:latin typeface="Arial-ItalicMT"/>
              </a:rPr>
              <a:t>Science </a:t>
            </a:r>
            <a:r>
              <a:rPr lang="en-US" altLang="zh-CN" sz="1800" b="0" i="0" u="none" strike="noStrike" baseline="0" dirty="0">
                <a:latin typeface="ArialMT"/>
              </a:rPr>
              <a:t>Perspectives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94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A3EA12C6-2C76-4FBC-BC6A-BA275BFF47F2}"/>
              </a:ext>
            </a:extLst>
          </p:cNvPr>
          <p:cNvGrpSpPr/>
          <p:nvPr/>
        </p:nvGrpSpPr>
        <p:grpSpPr>
          <a:xfrm>
            <a:off x="2501848" y="1435510"/>
            <a:ext cx="7989171" cy="5357050"/>
            <a:chOff x="2501848" y="2005188"/>
            <a:chExt cx="7438565" cy="47873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6018B8A-6F2D-4A23-9647-CFAF3001A652}"/>
                </a:ext>
              </a:extLst>
            </p:cNvPr>
            <p:cNvGrpSpPr/>
            <p:nvPr/>
          </p:nvGrpSpPr>
          <p:grpSpPr>
            <a:xfrm>
              <a:off x="2568823" y="2005188"/>
              <a:ext cx="7371590" cy="4633484"/>
              <a:chOff x="1996534" y="1808352"/>
              <a:chExt cx="7636571" cy="5239942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519A6FC4-7AC0-4E0A-8766-C2D9A6320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6534" y="1808352"/>
                <a:ext cx="7636571" cy="5239942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6FF6E822-CC42-426F-9687-6EF939BFC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4819" y="4187521"/>
                <a:ext cx="1040904" cy="325939"/>
              </a:xfrm>
              <a:prstGeom prst="rect">
                <a:avLst/>
              </a:prstGeom>
            </p:spPr>
          </p:pic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C53DAC9-F627-425A-829E-0E5A9ECCB6AA}"/>
                </a:ext>
              </a:extLst>
            </p:cNvPr>
            <p:cNvSpPr txBox="1"/>
            <p:nvPr/>
          </p:nvSpPr>
          <p:spPr>
            <a:xfrm>
              <a:off x="2501848" y="6484783"/>
              <a:ext cx="37062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/>
                <a:t>ar5iv.labs.arxiv.org/html/1509.08767</a:t>
              </a: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1348F55-02E0-470D-8E66-7DE73A0B10B1}"/>
                </a:ext>
              </a:extLst>
            </p:cNvPr>
            <p:cNvSpPr/>
            <p:nvPr/>
          </p:nvSpPr>
          <p:spPr>
            <a:xfrm>
              <a:off x="8042787" y="4729316"/>
              <a:ext cx="1897625" cy="12746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</p:grpSp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74675"/>
          </a:xfrm>
        </p:spPr>
        <p:txBody>
          <a:bodyPr/>
          <a:lstStyle/>
          <a:p>
            <a:r>
              <a:rPr lang="en-US" altLang="zh-CN" b="1" dirty="0"/>
              <a:t>Detection technology of </a:t>
            </a:r>
            <a:r>
              <a:rPr lang="en-US" altLang="zh-CN" b="1" dirty="0" err="1"/>
              <a:t>CEvNS</a:t>
            </a: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6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4"/>
            <a:ext cx="10972800" cy="10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Photons, Phonons, Electrons</a:t>
            </a:r>
          </a:p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same as WIMPs</a:t>
            </a:r>
          </a:p>
          <a:p>
            <a:pPr lvl="0"/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4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59A890F9-1940-4F0B-B12E-447A37B15460}"/>
              </a:ext>
            </a:extLst>
          </p:cNvPr>
          <p:cNvGrpSpPr/>
          <p:nvPr/>
        </p:nvGrpSpPr>
        <p:grpSpPr>
          <a:xfrm>
            <a:off x="5490831" y="3308109"/>
            <a:ext cx="1357587" cy="3444024"/>
            <a:chOff x="5696572" y="3265030"/>
            <a:chExt cx="1357587" cy="34440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6CBB799-DC63-4507-ABAB-FCE4A806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696572" y="3265030"/>
              <a:ext cx="1357587" cy="1399358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68BF6B0-2E3E-455D-A556-E3F590541AF9}"/>
                </a:ext>
              </a:extLst>
            </p:cNvPr>
            <p:cNvSpPr/>
            <p:nvPr/>
          </p:nvSpPr>
          <p:spPr>
            <a:xfrm>
              <a:off x="5981227" y="4466508"/>
              <a:ext cx="788276" cy="224254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574675"/>
          </a:xfrm>
        </p:spPr>
        <p:txBody>
          <a:bodyPr/>
          <a:lstStyle/>
          <a:p>
            <a:r>
              <a:rPr lang="en-US" altLang="zh-CN" b="1" dirty="0"/>
              <a:t>Successes and Challenges</a:t>
            </a:r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7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3"/>
            <a:ext cx="10972800" cy="34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lvl="0"/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First successful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CEvNS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detector,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(Na)+PMT at RT</a:t>
            </a:r>
          </a:p>
          <a:p>
            <a:pPr lvl="0"/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Diameter 11 cm, length 34 cm, mass 14.57 kg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LY ~40000 photons/MeV, 420nm 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QE ~33%, ~13.3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keVee</a:t>
            </a:r>
            <a:endParaRPr lang="en-US" altLang="zh-CN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QF ~8.8%, ~1.17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keVnr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BF6BB63-E203-4CA7-81D0-E347669E9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3" y="3855951"/>
            <a:ext cx="2241051" cy="28531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FE84EB7-FFB3-4823-B4C8-D9B46498C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711" y="2704703"/>
            <a:ext cx="3100127" cy="408933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09C80E2-C9D6-473A-91DE-6D03BBCB6D6D}"/>
              </a:ext>
            </a:extLst>
          </p:cNvPr>
          <p:cNvSpPr txBox="1"/>
          <p:nvPr/>
        </p:nvSpPr>
        <p:spPr>
          <a:xfrm>
            <a:off x="7537711" y="6382801"/>
            <a:ext cx="3181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u="none" strike="noStrike" baseline="0" dirty="0" err="1">
                <a:latin typeface="Verdana-Bold"/>
              </a:rPr>
              <a:t>Jonghee</a:t>
            </a:r>
            <a:r>
              <a:rPr lang="en-US" altLang="zh-CN" sz="1800" i="0" u="none" strike="noStrike" baseline="0" dirty="0">
                <a:latin typeface="Verdana-Bold"/>
              </a:rPr>
              <a:t> </a:t>
            </a:r>
            <a:r>
              <a:rPr lang="en-US" altLang="zh-CN" sz="1800" i="0" u="none" strike="noStrike" baseline="0" dirty="0" err="1">
                <a:latin typeface="Verdana-Bold"/>
              </a:rPr>
              <a:t>Yoo</a:t>
            </a:r>
            <a:r>
              <a:rPr lang="en-US" altLang="zh-CN" sz="1800" i="0" u="none" strike="noStrike" baseline="0" dirty="0">
                <a:latin typeface="Verdana-Bold"/>
              </a:rPr>
              <a:t>’ report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72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Ultra-high light yield solutions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8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3"/>
            <a:ext cx="11525250" cy="319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lvl="0"/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 temperature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CsI+SiPM+TPB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solution</a:t>
            </a:r>
          </a:p>
          <a:p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LY &gt;100000 photons/MeV, 2.5 times better than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(Na)</a:t>
            </a:r>
          </a:p>
          <a:p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PDE 50%-60%, 2 times better than PMT</a:t>
            </a:r>
          </a:p>
          <a:p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Expected ~50-60 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p.e.</a:t>
            </a:r>
            <a:r>
              <a:rPr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keVee</a:t>
            </a:r>
            <a:endParaRPr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CBA1C1C-E90C-48F9-B9DC-D6E37AACE258}"/>
              </a:ext>
            </a:extLst>
          </p:cNvPr>
          <p:cNvGrpSpPr/>
          <p:nvPr/>
        </p:nvGrpSpPr>
        <p:grpSpPr>
          <a:xfrm>
            <a:off x="1211982" y="3619583"/>
            <a:ext cx="10007398" cy="3130631"/>
            <a:chOff x="1650124" y="4108171"/>
            <a:chExt cx="8776138" cy="269841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5CA6C7FE-8D4C-4ACD-A3AA-1D988E1B929F}"/>
                </a:ext>
              </a:extLst>
            </p:cNvPr>
            <p:cNvSpPr/>
            <p:nvPr/>
          </p:nvSpPr>
          <p:spPr>
            <a:xfrm>
              <a:off x="1650124" y="4108171"/>
              <a:ext cx="8776138" cy="260691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A0718E8-0C9D-4D6C-987B-346FF9ADFE8C}"/>
                </a:ext>
              </a:extLst>
            </p:cNvPr>
            <p:cNvGrpSpPr/>
            <p:nvPr/>
          </p:nvGrpSpPr>
          <p:grpSpPr>
            <a:xfrm>
              <a:off x="2081832" y="4441184"/>
              <a:ext cx="8136460" cy="2043025"/>
              <a:chOff x="1346517" y="4381596"/>
              <a:chExt cx="10159666" cy="250309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C021D9B3-8A29-4B9E-8742-F39DDCD3E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17" y="4381596"/>
                <a:ext cx="2144471" cy="191470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0DD93DE-E544-467D-8888-677DFC0CB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2700" y="4469581"/>
                <a:ext cx="3543483" cy="162568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BA35F74F-C944-4610-9BD6-C1A182E54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3640" y="4448245"/>
                <a:ext cx="1842695" cy="1830882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4606F87-35BA-45EC-92FB-1469B62C0641}"/>
                  </a:ext>
                </a:extLst>
              </p:cNvPr>
              <p:cNvSpPr txBox="1"/>
              <p:nvPr/>
            </p:nvSpPr>
            <p:spPr>
              <a:xfrm>
                <a:off x="9257461" y="6236453"/>
                <a:ext cx="1842695" cy="390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TPB</a:t>
                </a:r>
                <a:r>
                  <a:rPr lang="zh-CN" altLang="en-US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:r>
                  <a:rPr lang="en-US" altLang="zh-CN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WLS</a:t>
                </a:r>
                <a:r>
                  <a:rPr lang="zh-CN" altLang="en-US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zh-CN" altLang="en-US" dirty="0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6A87C57-3D55-41E2-81E2-73A00014F5DE}"/>
                  </a:ext>
                </a:extLst>
              </p:cNvPr>
              <p:cNvSpPr txBox="1"/>
              <p:nvPr/>
            </p:nvSpPr>
            <p:spPr>
              <a:xfrm>
                <a:off x="5659819" y="6279127"/>
                <a:ext cx="1277021" cy="421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SiPM</a:t>
                </a:r>
                <a:endParaRPr lang="zh-CN" altLang="en-US" dirty="0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34BC5AC-1163-4E81-817D-C7CE2115B152}"/>
                  </a:ext>
                </a:extLst>
              </p:cNvPr>
              <p:cNvSpPr txBox="1"/>
              <p:nvPr/>
            </p:nvSpPr>
            <p:spPr>
              <a:xfrm>
                <a:off x="2028497" y="6463058"/>
                <a:ext cx="1168411" cy="421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CsI</a:t>
                </a:r>
                <a:endParaRPr lang="zh-CN" altLang="en-US" dirty="0"/>
              </a:p>
            </p:txBody>
          </p:sp>
          <p:sp>
            <p:nvSpPr>
              <p:cNvPr id="21" name="加号 20">
                <a:extLst>
                  <a:ext uri="{FF2B5EF4-FFF2-40B4-BE49-F238E27FC236}">
                    <a16:creationId xmlns:a16="http://schemas.microsoft.com/office/drawing/2014/main" id="{782776BD-5DFB-4989-8121-211F34DE24C7}"/>
                  </a:ext>
                </a:extLst>
              </p:cNvPr>
              <p:cNvSpPr/>
              <p:nvPr/>
            </p:nvSpPr>
            <p:spPr>
              <a:xfrm>
                <a:off x="4049651" y="5034044"/>
                <a:ext cx="725214" cy="659284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加号 25">
                <a:extLst>
                  <a:ext uri="{FF2B5EF4-FFF2-40B4-BE49-F238E27FC236}">
                    <a16:creationId xmlns:a16="http://schemas.microsoft.com/office/drawing/2014/main" id="{D4E6D7A2-02C9-4535-9056-67FB3162BB0A}"/>
                  </a:ext>
                </a:extLst>
              </p:cNvPr>
              <p:cNvSpPr/>
              <p:nvPr/>
            </p:nvSpPr>
            <p:spPr>
              <a:xfrm>
                <a:off x="7155737" y="5009307"/>
                <a:ext cx="725214" cy="659284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21B32DB-78E4-48DF-A0D9-D26F31E2EC91}"/>
                </a:ext>
              </a:extLst>
            </p:cNvPr>
            <p:cNvSpPr txBox="1"/>
            <p:nvPr/>
          </p:nvSpPr>
          <p:spPr>
            <a:xfrm>
              <a:off x="4810386" y="6283361"/>
              <a:ext cx="3399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dirty="0"/>
                <a:t>L</a:t>
              </a:r>
              <a:r>
                <a:rPr lang="zh-CN" altLang="en-US" sz="2800" b="1" dirty="0"/>
                <a:t>ow 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1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741" y="794766"/>
            <a:ext cx="11186160" cy="0"/>
          </a:xfrm>
          <a:custGeom>
            <a:avLst/>
            <a:gdLst/>
            <a:ahLst/>
            <a:cxnLst/>
            <a:rect l="l" t="t" r="r" b="b"/>
            <a:pathLst>
              <a:path w="11186160">
                <a:moveTo>
                  <a:pt x="0" y="0"/>
                </a:moveTo>
                <a:lnTo>
                  <a:pt x="11186033" y="0"/>
                </a:lnTo>
              </a:path>
            </a:pathLst>
          </a:custGeom>
          <a:ln w="38100">
            <a:solidFill>
              <a:srgbClr val="DB312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5775" y="142914"/>
            <a:ext cx="10883605" cy="586740"/>
          </a:xfrm>
          <a:custGeom>
            <a:avLst/>
            <a:gdLst/>
            <a:ahLst/>
            <a:cxnLst/>
            <a:rect l="l" t="t" r="r" b="b"/>
            <a:pathLst>
              <a:path w="4596765" h="586740">
                <a:moveTo>
                  <a:pt x="4498594" y="0"/>
                </a:moveTo>
                <a:lnTo>
                  <a:pt x="97790" y="0"/>
                </a:lnTo>
                <a:lnTo>
                  <a:pt x="59728" y="7689"/>
                </a:lnTo>
                <a:lnTo>
                  <a:pt x="28644" y="28654"/>
                </a:lnTo>
                <a:lnTo>
                  <a:pt x="7685" y="59739"/>
                </a:lnTo>
                <a:lnTo>
                  <a:pt x="0" y="97789"/>
                </a:lnTo>
                <a:lnTo>
                  <a:pt x="0" y="488949"/>
                </a:lnTo>
                <a:lnTo>
                  <a:pt x="7685" y="527000"/>
                </a:lnTo>
                <a:lnTo>
                  <a:pt x="28644" y="558085"/>
                </a:lnTo>
                <a:lnTo>
                  <a:pt x="59728" y="579050"/>
                </a:lnTo>
                <a:lnTo>
                  <a:pt x="97790" y="586739"/>
                </a:lnTo>
                <a:lnTo>
                  <a:pt x="4498594" y="586739"/>
                </a:lnTo>
                <a:lnTo>
                  <a:pt x="4536644" y="579050"/>
                </a:lnTo>
                <a:lnTo>
                  <a:pt x="4567729" y="558085"/>
                </a:lnTo>
                <a:lnTo>
                  <a:pt x="4588694" y="527000"/>
                </a:lnTo>
                <a:lnTo>
                  <a:pt x="4596383" y="488949"/>
                </a:lnTo>
                <a:lnTo>
                  <a:pt x="4596383" y="97789"/>
                </a:lnTo>
                <a:lnTo>
                  <a:pt x="4588694" y="59739"/>
                </a:lnTo>
                <a:lnTo>
                  <a:pt x="4567729" y="28654"/>
                </a:lnTo>
                <a:lnTo>
                  <a:pt x="4536644" y="7689"/>
                </a:lnTo>
                <a:lnTo>
                  <a:pt x="4498594" y="0"/>
                </a:lnTo>
                <a:close/>
              </a:path>
            </a:pathLst>
          </a:custGeom>
          <a:solidFill>
            <a:srgbClr val="245F9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50093159-08B5-45D6-8F64-976FD589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148946"/>
            <a:ext cx="10510926" cy="1107996"/>
          </a:xfrm>
        </p:spPr>
        <p:txBody>
          <a:bodyPr/>
          <a:lstStyle/>
          <a:p>
            <a:r>
              <a:rPr lang="en-US" altLang="zh-CN" b="1" dirty="0"/>
              <a:t>Pure </a:t>
            </a:r>
            <a:r>
              <a:rPr lang="en-US" altLang="zh-CN" b="1" dirty="0" err="1"/>
              <a:t>CsI</a:t>
            </a:r>
            <a:r>
              <a:rPr lang="en-US" altLang="zh-CN" b="1" dirty="0"/>
              <a:t> crystals</a:t>
            </a:r>
            <a:br>
              <a:rPr lang="en-US" altLang="zh-CN" b="1" dirty="0"/>
            </a:br>
            <a:endParaRPr lang="zh-CN" altLang="en-US" b="1" dirty="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B579C49-191A-44DA-A450-5972393C2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686285" y="6638672"/>
            <a:ext cx="276859" cy="226922"/>
          </a:xfrm>
        </p:spPr>
        <p:txBody>
          <a:bodyPr/>
          <a:lstStyle/>
          <a:p>
            <a:pPr marL="25400">
              <a:lnSpc>
                <a:spcPts val="1864"/>
              </a:lnSpc>
            </a:pPr>
            <a:fld id="{81D60167-4931-47E6-BA6A-407CBD079E47}" type="slidenum">
              <a:rPr lang="en-US" altLang="zh-CN" sz="1400" spc="-5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9</a:t>
            </a:fld>
            <a:endParaRPr lang="en-US" altLang="zh-CN" sz="1400" spc="-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D48FB89-1EEF-435B-8827-B4046BADA846}"/>
              </a:ext>
            </a:extLst>
          </p:cNvPr>
          <p:cNvSpPr txBox="1">
            <a:spLocks/>
          </p:cNvSpPr>
          <p:nvPr/>
        </p:nvSpPr>
        <p:spPr bwMode="auto">
          <a:xfrm>
            <a:off x="666750" y="854033"/>
            <a:ext cx="10972800" cy="28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微软雅黑" pitchFamily="34" charset="-122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  <a:cs typeface="微软雅黑" pitchFamily="34" charset="-122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  <a:cs typeface="微软雅黑" pitchFamily="34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LY be significantly improved at LT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brightest scintillator, 310-340 nm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QF&gt;100% for alpha/gamma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QF for nuclear recoil/gamma 10%, 20%???</a:t>
            </a:r>
          </a:p>
          <a:p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LY of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(Na), </a:t>
            </a:r>
            <a:r>
              <a:rPr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(Tl) is reduced at LT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BFDD109-3A67-411D-B24C-77E81F52AEE7}"/>
              </a:ext>
            </a:extLst>
          </p:cNvPr>
          <p:cNvGrpSpPr/>
          <p:nvPr/>
        </p:nvGrpSpPr>
        <p:grpSpPr>
          <a:xfrm>
            <a:off x="1158240" y="3765925"/>
            <a:ext cx="10528045" cy="2960201"/>
            <a:chOff x="813773" y="3147233"/>
            <a:chExt cx="11314961" cy="330496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83D928E-8677-4561-ABB5-F6C720FAC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823" y="3289738"/>
              <a:ext cx="3666928" cy="289665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39BEB54-B53C-4580-AEC3-564D4AB7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26" y="3147233"/>
              <a:ext cx="3447012" cy="301738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6F93BB6-CF86-4163-823A-9EEC00D0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761" y="3173511"/>
              <a:ext cx="3524464" cy="301738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E81070D-A11E-4BD3-AAE4-BF2F26349067}"/>
                </a:ext>
              </a:extLst>
            </p:cNvPr>
            <p:cNvSpPr txBox="1"/>
            <p:nvPr/>
          </p:nvSpPr>
          <p:spPr>
            <a:xfrm>
              <a:off x="5927631" y="6160117"/>
              <a:ext cx="6201103" cy="292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100" i="0" u="none" strike="noStrike" baseline="0" dirty="0">
                  <a:latin typeface="LMRoman10-Bold-Identity-H"/>
                </a:rPr>
                <a:t>New Physics: </a:t>
              </a:r>
              <a:r>
                <a:rPr lang="en-US" altLang="zh-CN" sz="1100" i="0" u="none" strike="noStrike" baseline="0" dirty="0" err="1">
                  <a:latin typeface="LMRoman10-Bold-Identity-H"/>
                </a:rPr>
                <a:t>Sae</a:t>
              </a:r>
              <a:r>
                <a:rPr lang="en-US" altLang="zh-CN" sz="1100" i="0" u="none" strike="noStrike" baseline="0" dirty="0">
                  <a:latin typeface="LMRoman10-Bold-Identity-H"/>
                </a:rPr>
                <a:t> </a:t>
              </a:r>
              <a:r>
                <a:rPr lang="en-US" altLang="zh-CN" sz="1100" i="0" u="none" strike="noStrike" baseline="0" dirty="0" err="1">
                  <a:latin typeface="LMRoman10-Bold-Identity-H"/>
                </a:rPr>
                <a:t>Mulli</a:t>
              </a:r>
              <a:r>
                <a:rPr lang="en-US" altLang="zh-CN" sz="1100" i="0" u="none" strike="noStrike" baseline="0" dirty="0" err="1">
                  <a:latin typeface="LMRoman10-Regular-Identity-H"/>
                </a:rPr>
                <a:t>,Vol</a:t>
              </a:r>
              <a:r>
                <a:rPr lang="en-US" altLang="zh-CN" sz="1100" i="0" u="none" strike="noStrike" baseline="0" dirty="0">
                  <a:latin typeface="LMRoman10-Regular-Identity-H"/>
                </a:rPr>
                <a:t>. 71, No. 5, May 2021, pp. 469475</a:t>
              </a:r>
              <a:endParaRPr lang="zh-CN" altLang="en-US" sz="1100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F417FB3-20A0-4BBA-BE33-D9FF6AAE1E54}"/>
                </a:ext>
              </a:extLst>
            </p:cNvPr>
            <p:cNvSpPr txBox="1"/>
            <p:nvPr/>
          </p:nvSpPr>
          <p:spPr>
            <a:xfrm>
              <a:off x="813773" y="6154426"/>
              <a:ext cx="4210616" cy="274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/>
                <a:t>IEEE TRANSACTIONS ON NUCLEAR SCIENCE, VOL. 37, NO. 2, APRIL 1990</a:t>
              </a:r>
              <a:endParaRPr lang="zh-CN" altLang="en-US" sz="10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8EC5D5E-3C8B-441B-AA98-600AEA1FA8E6}"/>
              </a:ext>
            </a:extLst>
          </p:cNvPr>
          <p:cNvGrpSpPr/>
          <p:nvPr/>
        </p:nvGrpSpPr>
        <p:grpSpPr>
          <a:xfrm>
            <a:off x="8061435" y="925327"/>
            <a:ext cx="3493472" cy="2968237"/>
            <a:chOff x="7866597" y="1001447"/>
            <a:chExt cx="3810196" cy="287669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2DEE52EE-07E1-4834-852C-04837D261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6597" y="1001447"/>
              <a:ext cx="3810196" cy="2876698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2E99C8A-040D-475B-BD4F-CC5B2B221854}"/>
                </a:ext>
              </a:extLst>
            </p:cNvPr>
            <p:cNvSpPr txBox="1"/>
            <p:nvPr/>
          </p:nvSpPr>
          <p:spPr>
            <a:xfrm>
              <a:off x="8088986" y="3576283"/>
              <a:ext cx="1994985" cy="253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50" b="0" i="0" u="none" strike="noStrike" baseline="0" dirty="0">
                  <a:solidFill>
                    <a:srgbClr val="131413"/>
                  </a:solidFill>
                  <a:latin typeface="MyriadPro-SemiCn"/>
                </a:rPr>
                <a:t>RDTM (2018) 2:15</a:t>
              </a:r>
              <a:endParaRPr lang="zh-CN" altLang="en-US" sz="1050" dirty="0"/>
            </a:p>
          </p:txBody>
        </p:sp>
      </p:grp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C891989-FD4B-4C15-87EA-120337A61055}"/>
              </a:ext>
            </a:extLst>
          </p:cNvPr>
          <p:cNvCxnSpPr/>
          <p:nvPr/>
        </p:nvCxnSpPr>
        <p:spPr>
          <a:xfrm>
            <a:off x="5545667" y="4309533"/>
            <a:ext cx="226906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DA65D69-AA94-4831-9E30-1E4B167A7274}"/>
              </a:ext>
            </a:extLst>
          </p:cNvPr>
          <p:cNvCxnSpPr/>
          <p:nvPr/>
        </p:nvCxnSpPr>
        <p:spPr>
          <a:xfrm>
            <a:off x="8602127" y="4326463"/>
            <a:ext cx="226906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2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4"/>
    </mc:Choice>
    <mc:Fallback xmlns="">
      <p:transition spd="slow" advTm="4426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48869</TotalTime>
  <Words>1050</Words>
  <Application>Microsoft Office PowerPoint</Application>
  <PresentationFormat>宽屏</PresentationFormat>
  <Paragraphs>173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2" baseType="lpstr">
      <vt:lpstr>AdvTT0b7bb6fa.I</vt:lpstr>
      <vt:lpstr>AdvTT82e34213.B</vt:lpstr>
      <vt:lpstr>AdvTTd7835f12</vt:lpstr>
      <vt:lpstr>AdvTTd7835f12+20</vt:lpstr>
      <vt:lpstr>Arial,Bold</vt:lpstr>
      <vt:lpstr>Arial-ItalicMT</vt:lpstr>
      <vt:lpstr>ArialMT</vt:lpstr>
      <vt:lpstr>ArialUnicodeMS</vt:lpstr>
      <vt:lpstr>BlinkMacSystemFont</vt:lpstr>
      <vt:lpstr>LMRoman10-Bold-Identity-H</vt:lpstr>
      <vt:lpstr>LMRoman10-Regular-Identity-H</vt:lpstr>
      <vt:lpstr>MyriadPro-SemiCn</vt:lpstr>
      <vt:lpstr>proxima-nova</vt:lpstr>
      <vt:lpstr>Times-Roman</vt:lpstr>
      <vt:lpstr>Verdana-Bold</vt:lpstr>
      <vt:lpstr>等线</vt:lpstr>
      <vt:lpstr>宋体</vt:lpstr>
      <vt:lpstr>微软雅黑</vt:lpstr>
      <vt:lpstr>Adobe Devanagari</vt:lpstr>
      <vt:lpstr>Arial</vt:lpstr>
      <vt:lpstr>Calibri</vt:lpstr>
      <vt:lpstr>georgia</vt:lpstr>
      <vt:lpstr>Times New Roman</vt:lpstr>
      <vt:lpstr>Wingdings</vt:lpstr>
      <vt:lpstr>Office Theme</vt:lpstr>
      <vt:lpstr>Ultra-high light yield scintillation crystals detector based on low-temperature CsI and SiPMs for CEνNS detection</vt:lpstr>
      <vt:lpstr>Outline</vt:lpstr>
      <vt:lpstr>CEvNS</vt:lpstr>
      <vt:lpstr>The CEvNS Physics </vt:lpstr>
      <vt:lpstr>Signals of CEvNS</vt:lpstr>
      <vt:lpstr>Detection technology of CEvNS</vt:lpstr>
      <vt:lpstr>Successes and Challenges</vt:lpstr>
      <vt:lpstr>Ultra-high light yield solutions </vt:lpstr>
      <vt:lpstr>Pure CsI crystals </vt:lpstr>
      <vt:lpstr>TPB wavelength shifter </vt:lpstr>
      <vt:lpstr>SiPMs Performance </vt:lpstr>
      <vt:lpstr>Prototype detector </vt:lpstr>
      <vt:lpstr>SiPMs array performance </vt:lpstr>
      <vt:lpstr>Waveform performance </vt:lpstr>
      <vt:lpstr>Energy spectrum </vt:lpstr>
      <vt:lpstr>Luminescence linearity </vt:lpstr>
      <vt:lpstr>Influence of SiPMs Cross Talk and After Pulse </vt:lpstr>
      <vt:lpstr>Influence of TPB </vt:lpstr>
      <vt:lpstr>Light yield </vt:lpstr>
      <vt:lpstr>Issue of SiPMs eCT coincidence events  </vt:lpstr>
      <vt:lpstr>Potentials for the reactorCEvNS detection </vt:lpstr>
      <vt:lpstr>Potentials for the reactor CEvNS detection </vt:lpstr>
      <vt:lpstr>Other Potential Applications </vt:lpstr>
      <vt:lpstr>Summary</vt:lpstr>
      <vt:lpstr>PowerPoint 演示文稿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考核报告2020</dc:title>
  <dc:creator>Sun Xilei</dc:creator>
  <cp:lastModifiedBy>sunxl</cp:lastModifiedBy>
  <cp:revision>1155</cp:revision>
  <dcterms:created xsi:type="dcterms:W3CDTF">2020-06-12T02:18:22Z</dcterms:created>
  <dcterms:modified xsi:type="dcterms:W3CDTF">2024-05-08T05:36:41Z</dcterms:modified>
</cp:coreProperties>
</file>