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3" r:id="rId3"/>
    <p:sldId id="324" r:id="rId4"/>
    <p:sldId id="327" r:id="rId5"/>
    <p:sldId id="308" r:id="rId6"/>
    <p:sldId id="315" r:id="rId7"/>
    <p:sldId id="314" r:id="rId8"/>
    <p:sldId id="316" r:id="rId9"/>
    <p:sldId id="317" r:id="rId10"/>
    <p:sldId id="321" r:id="rId11"/>
    <p:sldId id="329" r:id="rId12"/>
    <p:sldId id="320" r:id="rId13"/>
    <p:sldId id="3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78"/>
    <p:restoredTop sz="97872"/>
  </p:normalViewPr>
  <p:slideViewPr>
    <p:cSldViewPr snapToGrid="0">
      <p:cViewPr varScale="1">
        <p:scale>
          <a:sx n="132" d="100"/>
          <a:sy n="132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7711-7F9E-ED23-9256-1CB5951FE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612DC-98B6-2833-8294-4548BEEAE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CDF85-5458-90AD-CE1E-B0E29A96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E5A-7B2E-D244-872A-1AF12F846CD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6B6CE-E5BF-4712-E9FD-D6BB88BD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28F9C-49B8-3E25-09CA-36D2192E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D53-9771-064B-A050-81B361CE2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9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9C26-BC0C-AC72-C91A-B1A1CA1C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12E9D-B6F4-C2C4-D0D8-ACAEFC49F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A0B03-6C6A-B734-8A9D-C685A979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E5A-7B2E-D244-872A-1AF12F846CD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17779-F598-FD70-DE07-5AC69A8E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E068B-6CEF-077E-09F8-713F398F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D53-9771-064B-A050-81B361CE2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7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DAC8DD-F8B4-7D2E-126F-25DFD7F85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B41E8-9964-F797-0232-74A6EF76E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3A0C0-225D-A918-E9C2-E7D3EEF5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E5A-7B2E-D244-872A-1AF12F846CD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E6425-AA9D-0363-FA86-0ADDF96E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F52E4-3035-1BE5-A79D-D844B1F2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D53-9771-064B-A050-81B361CE2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7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CE16-124F-0BFF-B297-A341F40A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DC469-1011-F5EC-925A-6F9067979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682DA-D7A3-3D14-DEBA-68304A74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E5A-7B2E-D244-872A-1AF12F846CD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FD316-B5FC-02A1-6D16-751841F8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C461-5416-C194-2CEA-3CD79ED8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D53-9771-064B-A050-81B361CE2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6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84A0-FD24-36B2-ED84-FC483369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CBD4A-D24F-F6C7-81BE-BBA16CB27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D71B8-7B80-8A32-F9A9-C393C65C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E5A-7B2E-D244-872A-1AF12F846CD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84994-C6AB-A301-B4B2-BA860152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A0CE0-7691-F2D5-FFEB-F3CF89BD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D53-9771-064B-A050-81B361CE2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9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BCAE-1E87-D15E-497F-77D89B62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2C4B-9D8B-E836-0CF2-5AA71595D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FF394-C386-611A-74F0-B96EBA680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DFD3E-236E-EAF9-8849-EE6BB9E8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E5A-7B2E-D244-872A-1AF12F846CD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9D538-FEC5-B4ED-3D45-D7E22CEF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5F37E-7D24-7209-1D94-788E870C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D53-9771-064B-A050-81B361CE2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5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FA53-F87F-F6C2-9F41-DE0B08C2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EB558-C98A-0D18-E5B2-1A0A68A25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BBB66-77B2-2FCA-B95E-9CFE5917F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84FB4-C317-EAC7-4D42-385452D40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006CB-7BD3-8D33-39CA-2A1D0E9D1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ADA5A-5477-1AED-6631-7CCCB86C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E5A-7B2E-D244-872A-1AF12F846CD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892FF-61AF-5855-9A41-A932C6C7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E7A1DC-55AF-23C1-0066-B7E523F7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D53-9771-064B-A050-81B361CE2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D0C8-77A1-5E5E-C1F5-F9A186B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F9D71-16D8-1A04-DA8D-2FEBE208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E5A-7B2E-D244-872A-1AF12F846CD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CB547-88AF-A52B-742F-CF8ADB86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0B627-824A-432A-DAAD-6FAB66D0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D53-9771-064B-A050-81B361CE2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75549-C6EC-2D9E-7B77-BF4DD9CB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E5A-7B2E-D244-872A-1AF12F846CD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4FA4B-608B-C888-DC91-AE316237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413BD-932A-09D8-C959-85D7024B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D53-9771-064B-A050-81B361CE2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9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611B-19EE-C1E8-AC2F-76BDDC10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40F3E-2D6A-63CA-14C1-1E1F33262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982E2-E52E-25B9-B3D4-1B1A1DCFC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B2B7B-F585-DE0F-9F43-9C80EF5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E5A-7B2E-D244-872A-1AF12F846CD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071EB-3E25-325C-F9C2-8B50F4A0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EF90C-68F3-3F76-8905-B066899B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D53-9771-064B-A050-81B361CE2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4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8BD7-1F29-554A-76CD-D5D5E5A5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4BCAE-E913-408D-7742-50D19C10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FB5B8-C308-7241-AA6A-A89B2D731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82DA5-ED0B-D18C-6138-22507C8E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BE5A-7B2E-D244-872A-1AF12F846CD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14CEB-7A16-5BBB-F3D6-66929250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794C5-0AA5-AA20-3ED8-55EB13D9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FD53-9771-064B-A050-81B361CE2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2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3C3F0-54CA-A320-CA10-E718F805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00461-DC7E-4482-32F8-FC19B9364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44474-7934-7C80-54DA-B557E911E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BE5A-7B2E-D244-872A-1AF12F846CD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D6D9B-FD35-A275-F6BB-4BB34E5EE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BF00-67DF-2D02-0F7E-4BA9FC469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5FD53-9771-064B-A050-81B361CE2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6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0676-B929-C18B-12CC-1350F9E30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918" y="4572000"/>
            <a:ext cx="9318171" cy="1352390"/>
          </a:xfrm>
        </p:spPr>
        <p:txBody>
          <a:bodyPr>
            <a:normAutofit/>
          </a:bodyPr>
          <a:lstStyle/>
          <a:p>
            <a:r>
              <a:rPr lang="en-US" sz="4400" dirty="0"/>
              <a:t>Life in Radiation Facility </a:t>
            </a:r>
            <a:br>
              <a:rPr lang="en-US" sz="4400" dirty="0"/>
            </a:br>
            <a:r>
              <a:rPr lang="en-US" sz="4400" dirty="0"/>
              <a:t>LRF @ CJPL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27D70-38F2-B89D-5836-0EFCB3D7E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8890" y="6065623"/>
            <a:ext cx="6154220" cy="543616"/>
          </a:xfrm>
        </p:spPr>
        <p:txBody>
          <a:bodyPr>
            <a:normAutofit/>
          </a:bodyPr>
          <a:lstStyle/>
          <a:p>
            <a:r>
              <a:rPr lang="zh-CN" altLang="en-US" dirty="0"/>
              <a:t>研究辐射生命交互的设施 </a:t>
            </a:r>
            <a:r>
              <a:rPr lang="en-US" altLang="zh-CN" dirty="0"/>
              <a:t>@</a:t>
            </a:r>
            <a:r>
              <a:rPr lang="zh-CN" altLang="en-US" dirty="0"/>
              <a:t> 锦屏地下实验室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DE267-82DD-52BA-26BC-B29263133C0F}"/>
              </a:ext>
            </a:extLst>
          </p:cNvPr>
          <p:cNvSpPr txBox="1"/>
          <p:nvPr/>
        </p:nvSpPr>
        <p:spPr>
          <a:xfrm>
            <a:off x="987414" y="706386"/>
            <a:ext cx="101819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sz="48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关于</a:t>
            </a:r>
            <a:r>
              <a:rPr lang="zh-CN" sz="48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深地平台辐射生物学</a:t>
            </a:r>
            <a:r>
              <a:rPr lang="zh-CN" sz="48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设施的设想</a:t>
            </a:r>
            <a:endParaRPr lang="en-US" altLang="zh-CN" sz="4800" b="1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8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r>
              <a:rPr lang="en-US" alt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王浩</a:t>
            </a:r>
            <a:r>
              <a:rPr lang="en-US" altLang="zh-CN" sz="3200" kern="100" dirty="0">
                <a:latin typeface="Calibri" panose="020F050202020403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          </a:t>
            </a:r>
            <a:r>
              <a:rPr lang="en-US" alt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    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付琪镔</a:t>
            </a:r>
            <a:r>
              <a:rPr lang="en-US" alt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kern="100" baseline="30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吴李君</a:t>
            </a:r>
            <a:r>
              <a:rPr lang="en-US" alt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3200" kern="100" baseline="30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王宇钢</a:t>
            </a:r>
            <a:r>
              <a:rPr lang="en-US" altLang="zh-CN" sz="3200" kern="100" baseline="300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altLang="zh-CN" sz="3600" kern="100" baseline="30000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sz="2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散裂中子源</a:t>
            </a:r>
            <a:r>
              <a:rPr lang="en-US" sz="2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sz="2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中山大学</a:t>
            </a:r>
            <a:r>
              <a:rPr lang="en-US" sz="2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sz="2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安徽大学</a:t>
            </a:r>
            <a:r>
              <a:rPr lang="en-US" sz="2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sz="2400" kern="1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北京大学</a:t>
            </a:r>
            <a:endParaRPr lang="en-US" sz="24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1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42BF-CA0C-BC26-F99D-408EA322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715171" cy="1325563"/>
          </a:xfrm>
        </p:spPr>
        <p:txBody>
          <a:bodyPr/>
          <a:lstStyle/>
          <a:p>
            <a:r>
              <a:rPr lang="zh-CN" altLang="en-US" dirty="0"/>
              <a:t>讨论</a:t>
            </a:r>
            <a:r>
              <a:rPr lang="en-US" altLang="zh-CN" dirty="0"/>
              <a:t>1</a:t>
            </a:r>
            <a:r>
              <a:rPr lang="zh-CN" altLang="en-US" dirty="0"/>
              <a:t>：设备和功能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34198-6398-DB94-81EE-E35D27B3D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088"/>
            <a:ext cx="10884613" cy="25913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dirty="0"/>
              <a:t> 自动化培养和生命维持能力；合成、微生物、细胞、动植物</a:t>
            </a:r>
            <a:r>
              <a:rPr lang="en-US" altLang="zh-CN" dirty="0"/>
              <a:t>…</a:t>
            </a:r>
            <a:r>
              <a:rPr lang="zh-CN" altLang="en-US" dirty="0"/>
              <a:t> 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辐射源及辐射效应测量能力；特定高 </a:t>
            </a:r>
            <a:r>
              <a:rPr lang="en-US" dirty="0"/>
              <a:t>Z </a:t>
            </a:r>
            <a:r>
              <a:rPr lang="zh-CN" altLang="en-US" dirty="0"/>
              <a:t>高 </a:t>
            </a:r>
            <a:r>
              <a:rPr lang="en-US" dirty="0"/>
              <a:t>E </a:t>
            </a:r>
            <a:r>
              <a:rPr lang="zh-CN" altLang="en-US" dirty="0"/>
              <a:t>，多源组合</a:t>
            </a:r>
            <a:r>
              <a:rPr lang="en-US" altLang="zh-CN" dirty="0"/>
              <a:t>…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高灵敏度、多模态辐射测量；长期监测，特殊要求</a:t>
            </a:r>
            <a:r>
              <a:rPr lang="en-US" altLang="zh-CN" dirty="0"/>
              <a:t>…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环境综合监测与控制；匹配控制和模拟、环境和空间</a:t>
            </a:r>
            <a:r>
              <a:rPr lang="en-US" altLang="zh-CN" dirty="0"/>
              <a:t>…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集成和数字孪生、数据、仿真、建模和机器智能</a:t>
            </a:r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3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05EC-9580-A80F-CA40-9368CA8C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2524"/>
            <a:ext cx="10515600" cy="1218569"/>
          </a:xfrm>
        </p:spPr>
        <p:txBody>
          <a:bodyPr/>
          <a:lstStyle/>
          <a:p>
            <a:r>
              <a:rPr lang="zh-CN" altLang="en-US" dirty="0">
                <a:latin typeface="+mj-ea"/>
              </a:rPr>
              <a:t>探测例</a:t>
            </a:r>
            <a:r>
              <a:rPr lang="en-US" altLang="zh-CN" dirty="0">
                <a:latin typeface="+mj-ea"/>
              </a:rPr>
              <a:t>1</a:t>
            </a:r>
            <a:r>
              <a:rPr lang="zh-CN" altLang="en-US" dirty="0">
                <a:latin typeface="+mj-ea"/>
              </a:rPr>
              <a:t>：精准微剂量计</a:t>
            </a:r>
            <a:endParaRPr lang="en-US" dirty="0">
              <a:latin typeface="+mj-ea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C8E22AE1-89B5-DF9F-9867-BF0E23430817}"/>
              </a:ext>
            </a:extLst>
          </p:cNvPr>
          <p:cNvSpPr/>
          <p:nvPr/>
        </p:nvSpPr>
        <p:spPr>
          <a:xfrm>
            <a:off x="838200" y="1724118"/>
            <a:ext cx="11285497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zh-CN" altLang="en-US" sz="2800" dirty="0"/>
              <a:t> 高灵敏度</a:t>
            </a:r>
            <a:r>
              <a:rPr lang="en-US" altLang="zh-CN" sz="2800" dirty="0"/>
              <a:t>&amp;</a:t>
            </a:r>
            <a:r>
              <a:rPr lang="zh-CN" altLang="en-US" sz="2800" dirty="0"/>
              <a:t>准确性：极低辐射背景～</a:t>
            </a:r>
            <a:r>
              <a:rPr lang="en-US" altLang="zh-CN" sz="2800" dirty="0"/>
              <a:t>27</a:t>
            </a:r>
            <a:r>
              <a:rPr lang="zh-CN" altLang="en-US" sz="2800" dirty="0"/>
              <a:t> </a:t>
            </a:r>
            <a:r>
              <a:rPr lang="en-US" altLang="zh-CN" sz="2800" dirty="0" err="1"/>
              <a:t>nSv</a:t>
            </a:r>
            <a:r>
              <a:rPr lang="en-US" altLang="zh-CN" sz="2800" dirty="0"/>
              <a:t>/h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zh-CN" altLang="en-US" sz="2800" dirty="0"/>
              <a:t> 能量沉积空间分布：细胞和亚细胞水平的空间分布</a:t>
            </a:r>
            <a:endParaRPr lang="en-US" altLang="zh-CN" sz="2800" dirty="0"/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zh-CN" altLang="en-US" sz="2800" dirty="0"/>
              <a:t> 有效统计意义：大灵敏体积，</a:t>
            </a:r>
            <a:r>
              <a:rPr lang="en-US" altLang="zh-CN" sz="2800" dirty="0" err="1"/>
              <a:t>eg.</a:t>
            </a:r>
            <a:r>
              <a:rPr lang="en-US" altLang="zh-CN" sz="2800" dirty="0"/>
              <a:t> </a:t>
            </a:r>
            <a:r>
              <a:rPr lang="en-US" altLang="zh-CN" sz="2800" dirty="0">
                <a:latin typeface="Symbol" pitchFamily="2" charset="2"/>
              </a:rPr>
              <a:t>f</a:t>
            </a:r>
            <a:r>
              <a:rPr lang="zh-CN" altLang="en-US" sz="2800" dirty="0"/>
              <a:t>～ </a:t>
            </a:r>
            <a:r>
              <a:rPr lang="en-US" altLang="zh-CN" sz="2800" dirty="0"/>
              <a:t>10</a:t>
            </a:r>
            <a:r>
              <a:rPr lang="zh-CN" altLang="en-US" sz="2800" dirty="0"/>
              <a:t> </a:t>
            </a:r>
            <a:r>
              <a:rPr lang="en-US" altLang="zh-CN" sz="2800" dirty="0"/>
              <a:t>cm</a:t>
            </a:r>
            <a:r>
              <a:rPr lang="zh-CN" altLang="en-US" sz="2800" dirty="0"/>
              <a:t>，</a:t>
            </a:r>
            <a:r>
              <a:rPr lang="en-US" altLang="zh-CN" sz="2800" dirty="0"/>
              <a:t>N</a:t>
            </a:r>
            <a:r>
              <a:rPr lang="zh-CN" altLang="en-US" sz="2800" dirty="0"/>
              <a:t>～</a:t>
            </a:r>
            <a:r>
              <a:rPr lang="en-US" altLang="zh-CN" sz="2800" dirty="0"/>
              <a:t>1.2×10^5</a:t>
            </a:r>
            <a:r>
              <a:rPr lang="zh-CN" altLang="en-US" sz="2800" dirty="0"/>
              <a:t> </a:t>
            </a:r>
            <a:r>
              <a:rPr lang="en-US" altLang="zh-CN" sz="2800" dirty="0"/>
              <a:t>/day</a:t>
            </a:r>
            <a:r>
              <a:rPr lang="zh-CN" altLang="en-US" sz="2800" dirty="0"/>
              <a:t> </a:t>
            </a:r>
            <a:endParaRPr lang="en-US" altLang="zh-CN" sz="2800" dirty="0"/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zh-CN" altLang="en-US" sz="2800" dirty="0"/>
              <a:t> 持续监测，远程控制，实时数据，模拟分析</a:t>
            </a: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4770E40B-D1D0-D37D-3682-D4943B2E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45" y="3956702"/>
            <a:ext cx="9003163" cy="27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6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F10D-340B-C355-ADD4-D2A0A078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437"/>
            <a:ext cx="10515600" cy="1325563"/>
          </a:xfrm>
        </p:spPr>
        <p:txBody>
          <a:bodyPr/>
          <a:lstStyle/>
          <a:p>
            <a:r>
              <a:rPr lang="zh-CN" altLang="en-US" dirty="0"/>
              <a:t>讨论</a:t>
            </a:r>
            <a:r>
              <a:rPr lang="en-US" altLang="zh-CN" dirty="0"/>
              <a:t>2</a:t>
            </a:r>
            <a:r>
              <a:rPr lang="zh-CN" altLang="en-US" dirty="0"/>
              <a:t>：可能的发展途径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D944-1916-4E47-2B66-8E5D3F0AE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54089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dirty="0"/>
              <a:t> 渐方案 </a:t>
            </a:r>
            <a:r>
              <a:rPr lang="en-US" altLang="zh-CN" dirty="0"/>
              <a:t>—</a:t>
            </a:r>
            <a:r>
              <a:rPr lang="zh-CN" altLang="en-US" dirty="0"/>
              <a:t> 基于当前研究，利用深地空间发展能力，开拓方向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弱方案 </a:t>
            </a:r>
            <a:r>
              <a:rPr lang="en-US" altLang="zh-CN" dirty="0"/>
              <a:t>—</a:t>
            </a:r>
            <a:r>
              <a:rPr lang="zh-CN" altLang="en-US" dirty="0"/>
              <a:t> 独特研究所需的关键要素和基本实验能力，即插即用</a:t>
            </a:r>
            <a:endParaRPr lang="en-US" altLang="zh-CN" dirty="0"/>
          </a:p>
          <a:p>
            <a:pPr marL="231775" indent="-223838">
              <a:buFont typeface="Wingdings" pitchFamily="2" charset="2"/>
              <a:buChar char="q"/>
            </a:pPr>
            <a:r>
              <a:rPr lang="zh-CN" altLang="en-US" dirty="0"/>
              <a:t> 强方案 </a:t>
            </a:r>
            <a:r>
              <a:rPr lang="en-US" altLang="zh-CN" dirty="0"/>
              <a:t>—</a:t>
            </a:r>
            <a:r>
              <a:rPr lang="zh-CN" altLang="en-US" dirty="0"/>
              <a:t> 由国家和国际计划支持先进仪器建设，开展尖端研究， 实现广泛的国际合作，快速走向国际前沿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组方案 </a:t>
            </a:r>
            <a:r>
              <a:rPr lang="en-US" altLang="zh-CN" dirty="0"/>
              <a:t>—</a:t>
            </a:r>
            <a:r>
              <a:rPr lang="zh-CN" altLang="en-US" dirty="0"/>
              <a:t> 混合功能，能力强，应变快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6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16BB-BD4B-8944-33FB-6B2DAD6D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讨论</a:t>
            </a:r>
            <a:r>
              <a:rPr lang="en-US" altLang="zh-CN" dirty="0"/>
              <a:t>3</a:t>
            </a:r>
            <a:r>
              <a:rPr lang="zh-CN" altLang="en-US" dirty="0"/>
              <a:t>：学科建设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CEC8C-F660-34D4-A226-565472FE6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1895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dirty="0"/>
              <a:t> 成员和团体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科学基础、应用技术、产业方向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人才和学生培养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交流、传播、出版平台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战略合作伙伴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大型项目和国家计划</a:t>
            </a:r>
          </a:p>
        </p:txBody>
      </p:sp>
    </p:spTree>
    <p:extLst>
      <p:ext uri="{BB962C8B-B14F-4D97-AF65-F5344CB8AC3E}">
        <p14:creationId xmlns:p14="http://schemas.microsoft.com/office/powerpoint/2010/main" val="42352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D821-0131-011C-C6CD-7165335B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设施的背景和定位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B0ABA-A958-6C3A-B328-F91BE1AA5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141413" cy="24806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dirty="0"/>
              <a:t> 旨在提升和扩大中国辐射生物学和辐射医学研究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为广大科研界提供特低背景辐射的公共用户设施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为开展有价值的科学研究提供可持续的合作平台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为国内和国际辐射生物学界提供独特的科研能力</a:t>
            </a:r>
          </a:p>
        </p:txBody>
      </p:sp>
    </p:spTree>
    <p:extLst>
      <p:ext uri="{BB962C8B-B14F-4D97-AF65-F5344CB8AC3E}">
        <p14:creationId xmlns:p14="http://schemas.microsoft.com/office/powerpoint/2010/main" val="270235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558D-4BD8-AE1B-B910-4765CCA6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– DISCOVER22 @ LNGS</a:t>
            </a:r>
            <a:r>
              <a:rPr lang="zh-CN" altLang="en-US" dirty="0"/>
              <a:t> 意大利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788D-E50C-40F0-190B-F37D2C987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39" y="1360367"/>
            <a:ext cx="11152261" cy="2028869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zh-CN" altLang="en-US" dirty="0"/>
              <a:t> </a:t>
            </a:r>
            <a:r>
              <a:rPr lang="en-US" dirty="0"/>
              <a:t>DISCOVER22: DNA Damage and Immune System Cooperation in </a:t>
            </a:r>
            <a:r>
              <a:rPr lang="en-US" dirty="0" err="1"/>
              <a:t>VEry</a:t>
            </a:r>
            <a:r>
              <a:rPr lang="en-US" dirty="0"/>
              <a:t> low Radiation environment 2022 </a:t>
            </a:r>
            <a:endParaRPr lang="en-US" dirty="0">
              <a:solidFill>
                <a:srgbClr val="161C1C"/>
              </a:solidFill>
              <a:effectLst/>
            </a:endParaRPr>
          </a:p>
          <a:p>
            <a:pPr lvl="1">
              <a:buFont typeface="Wingdings" pitchFamily="2" charset="2"/>
              <a:buChar char="q"/>
            </a:pPr>
            <a:r>
              <a:rPr lang="zh-CN" altLang="en-US" dirty="0">
                <a:solidFill>
                  <a:srgbClr val="161C1C"/>
                </a:solidFill>
              </a:rPr>
              <a:t> </a:t>
            </a:r>
            <a:r>
              <a:rPr lang="en-US" dirty="0">
                <a:solidFill>
                  <a:srgbClr val="161C1C"/>
                </a:solidFill>
              </a:rPr>
              <a:t>Investigates</a:t>
            </a:r>
            <a:r>
              <a:rPr lang="en-US" dirty="0">
                <a:solidFill>
                  <a:srgbClr val="161C1C"/>
                </a:solidFill>
                <a:effectLst/>
              </a:rPr>
              <a:t> how the low radiation background modulates the Immune System (IS) response in in vitro and in vivo models. 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zh-CN" altLang="en-US" dirty="0"/>
              <a:t> </a:t>
            </a:r>
            <a:r>
              <a:rPr lang="en-US" dirty="0"/>
              <a:t>3 years (2022-2025), 5 experiments</a:t>
            </a:r>
          </a:p>
        </p:txBody>
      </p:sp>
      <p:pic>
        <p:nvPicPr>
          <p:cNvPr id="2050" name="Picture 2" descr="header">
            <a:extLst>
              <a:ext uri="{FF2B5EF4-FFF2-40B4-BE49-F238E27FC236}">
                <a16:creationId xmlns:a16="http://schemas.microsoft.com/office/drawing/2014/main" id="{74224A80-DA96-3404-9DDD-0365F57C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42" y="4287407"/>
            <a:ext cx="6188484" cy="25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ermatura website">
            <a:extLst>
              <a:ext uri="{FF2B5EF4-FFF2-40B4-BE49-F238E27FC236}">
                <a16:creationId xmlns:a16="http://schemas.microsoft.com/office/drawing/2014/main" id="{8F4996AE-BDC0-D4AB-2801-4DA1EF1EA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7468" y="5293415"/>
            <a:ext cx="2112667" cy="14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809B4E63-5E3B-A7A9-270F-FC43BC9CDA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250" y="2889264"/>
            <a:ext cx="2704779" cy="28596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DA3839D-346E-75DA-8E9B-B82C4FE02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4172" y="3058915"/>
            <a:ext cx="3211927" cy="21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8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558D-4BD8-AE1B-B910-4765CCA6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2 –  REPAIR @ SNOLAB</a:t>
            </a:r>
            <a:r>
              <a:rPr lang="zh-CN" altLang="en-US" dirty="0"/>
              <a:t> 加拿大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788D-E50C-40F0-190B-F37D2C987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59" y="1422138"/>
            <a:ext cx="11356361" cy="1980359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REPAIR: </a:t>
            </a:r>
            <a:r>
              <a:rPr lang="en-US" dirty="0">
                <a:effectLst/>
              </a:rPr>
              <a:t>Researching the Effects of the Presence and Absence of Ionizing Radiation 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zh-CN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Studies the effect of very low background radiation levels on living organisms. It looks for cancer risk and DNA changes in human cells, and whole-organism development and growth in lake whitefish embryos.</a:t>
            </a: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1D9422-1E89-2A52-8F7A-E4F6625E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9" y="3832735"/>
            <a:ext cx="2071344" cy="276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E22B4B6-3CC7-572A-7933-111019CA4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3166" y="4975925"/>
            <a:ext cx="3327521" cy="18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A2F72E0-2845-E190-3908-40FEE1C4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4976" y="3264116"/>
            <a:ext cx="2911421" cy="20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omputer screen shot of a machine&#10;&#10;Description automatically generated">
            <a:extLst>
              <a:ext uri="{FF2B5EF4-FFF2-40B4-BE49-F238E27FC236}">
                <a16:creationId xmlns:a16="http://schemas.microsoft.com/office/drawing/2014/main" id="{93F360ED-72BC-14E7-A6F1-5795F8B0FB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0772" y="3035514"/>
            <a:ext cx="5403632" cy="38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00A2-330C-F80C-D99E-55D52739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02"/>
            <a:ext cx="10515600" cy="1325563"/>
          </a:xfrm>
        </p:spPr>
        <p:txBody>
          <a:bodyPr/>
          <a:lstStyle/>
          <a:p>
            <a:r>
              <a:rPr lang="zh-CN" altLang="en-US" dirty="0"/>
              <a:t>科学课题例举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D44E9-BA2E-BC3B-0751-D73845D15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167"/>
            <a:ext cx="10515600" cy="22383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dirty="0"/>
              <a:t> 环境和防护 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en-US" altLang="zh-CN" dirty="0"/>
              <a:t> </a:t>
            </a:r>
            <a:r>
              <a:rPr lang="zh-CN" altLang="en-US" dirty="0"/>
              <a:t>放射与核医学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外空间风险解析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生命起源和进化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0D08-3D68-7EA2-0801-379B832D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环境和防护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A51579-DA56-6224-CB9C-7A1F56AA0ED9}"/>
              </a:ext>
            </a:extLst>
          </p:cNvPr>
          <p:cNvSpPr txBox="1">
            <a:spLocks/>
          </p:cNvSpPr>
          <p:nvPr/>
        </p:nvSpPr>
        <p:spPr>
          <a:xfrm>
            <a:off x="838200" y="1536864"/>
            <a:ext cx="10515600" cy="324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zh-CN" altLang="en-US" dirty="0"/>
              <a:t> 主题：环境辐射的生物影响及健康防护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样本：基于问题的模式生物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环境：模式自然及职业环境构造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源</a:t>
            </a:r>
            <a:r>
              <a:rPr lang="en-US" altLang="zh-CN" dirty="0"/>
              <a:t>&amp;</a:t>
            </a:r>
            <a:r>
              <a:rPr lang="zh-CN" altLang="en-US" dirty="0"/>
              <a:t>屏蔽：用于比对的相应环境辐射和屏蔽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探测：大动态范围和灵活优化的辐射测量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空间：</a:t>
            </a:r>
            <a:r>
              <a:rPr lang="en-US" altLang="zh-CN" dirty="0"/>
              <a:t> 4 X 12 X 12 m^3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360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07F1-BC44-BCF4-819E-91E2692E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放射与核医学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8019A3-F4CD-6AF6-0111-2C55521F399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324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zh-CN" altLang="en-US" dirty="0"/>
              <a:t> 主题：辐射致病机理及放疗效果研究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样本：模式细胞；组织和器官的等效构造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环境：人体生理环境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源</a:t>
            </a:r>
            <a:r>
              <a:rPr lang="en-US" altLang="zh-CN" dirty="0"/>
              <a:t>&amp;</a:t>
            </a:r>
            <a:r>
              <a:rPr lang="zh-CN" altLang="en-US" dirty="0"/>
              <a:t>屏蔽：致</a:t>
            </a:r>
            <a:r>
              <a:rPr lang="en-US" altLang="zh-CN" dirty="0"/>
              <a:t>/</a:t>
            </a:r>
            <a:r>
              <a:rPr lang="zh-CN" altLang="en-US" dirty="0"/>
              <a:t>治病辐射源及相应屏蔽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探测：诊断成像及治疗计量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空间：</a:t>
            </a:r>
            <a:r>
              <a:rPr lang="en-US" altLang="zh-CN" dirty="0"/>
              <a:t> 4 X 12 X 12 m^3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707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1FB9-A55C-0D01-6058-E2FA5136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外空间风险解析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FC6B40-4C64-4869-3421-9B188841C91B}"/>
              </a:ext>
            </a:extLst>
          </p:cNvPr>
          <p:cNvSpPr txBox="1">
            <a:spLocks/>
          </p:cNvSpPr>
          <p:nvPr/>
        </p:nvSpPr>
        <p:spPr>
          <a:xfrm>
            <a:off x="838200" y="1624559"/>
            <a:ext cx="10515600" cy="324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zh-CN" altLang="en-US" dirty="0"/>
              <a:t> 主题：解析空间辐射风险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样本：模式生物；等效构造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环境：外太空环境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源</a:t>
            </a:r>
            <a:r>
              <a:rPr lang="en-US" altLang="zh-CN" dirty="0"/>
              <a:t>&amp;</a:t>
            </a:r>
            <a:r>
              <a:rPr lang="zh-CN" altLang="en-US" dirty="0"/>
              <a:t>屏蔽：独特辐射源及其复合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探测：相对应的多模态探测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空间：</a:t>
            </a:r>
            <a:r>
              <a:rPr lang="en-US" altLang="zh-CN" dirty="0"/>
              <a:t>4 X 12 X 12 m^3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352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A104-942D-3606-8686-2643B13C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746"/>
            <a:ext cx="10515600" cy="1325563"/>
          </a:xfrm>
        </p:spPr>
        <p:txBody>
          <a:bodyPr/>
          <a:lstStyle/>
          <a:p>
            <a:r>
              <a:rPr lang="zh-CN" altLang="en-US" dirty="0"/>
              <a:t>生命起源和进化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596EC-FE58-6A85-3626-16D3A6B2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309"/>
            <a:ext cx="10515600" cy="324995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zh-CN" altLang="en-US" dirty="0"/>
              <a:t> 主题：探究辐射在生命起源和演化中的作用和后果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样本：多种同位素标记的合成生物及微生物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环境：模拟古地球及极端环境和控制</a:t>
            </a:r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源</a:t>
            </a:r>
            <a:r>
              <a:rPr lang="en-US" altLang="zh-CN" dirty="0"/>
              <a:t>&amp;</a:t>
            </a:r>
            <a:r>
              <a:rPr lang="zh-CN" altLang="en-US" dirty="0"/>
              <a:t>屏蔽：结合太空与早期地球辐射多模态辐射和屏蔽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探测：纳</a:t>
            </a:r>
            <a:r>
              <a:rPr lang="en-US" altLang="zh-CN" dirty="0"/>
              <a:t>-</a:t>
            </a:r>
            <a:r>
              <a:rPr lang="zh-CN" altLang="en-US" dirty="0"/>
              <a:t>微</a:t>
            </a:r>
            <a:r>
              <a:rPr lang="en-US" altLang="zh-CN" dirty="0"/>
              <a:t>-</a:t>
            </a:r>
            <a:r>
              <a:rPr lang="zh-CN" altLang="en-US" dirty="0"/>
              <a:t>宏剂量的时间和空间分布</a:t>
            </a:r>
            <a:endParaRPr lang="en-US" altLang="zh-CN" dirty="0"/>
          </a:p>
          <a:p>
            <a:pPr>
              <a:buFont typeface="Wingdings" pitchFamily="2" charset="2"/>
              <a:buChar char="q"/>
            </a:pPr>
            <a:r>
              <a:rPr lang="zh-CN" altLang="en-US" dirty="0"/>
              <a:t> 空间：</a:t>
            </a:r>
            <a:r>
              <a:rPr lang="en-US" altLang="zh-CN" dirty="0"/>
              <a:t> 3 X 12 X 12 m^3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614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72909</TotalTime>
  <Words>790</Words>
  <Application>Microsoft Macintosh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Symbol</vt:lpstr>
      <vt:lpstr>Wingdings</vt:lpstr>
      <vt:lpstr>Office Theme</vt:lpstr>
      <vt:lpstr>Life in Radiation Facility  LRF @ CJPL</vt:lpstr>
      <vt:lpstr>设施的背景和定位</vt:lpstr>
      <vt:lpstr>Case 1 – DISCOVER22 @ LNGS 意大利 </vt:lpstr>
      <vt:lpstr>Case 2 –  REPAIR @ SNOLAB 加拿大</vt:lpstr>
      <vt:lpstr>科学课题例举</vt:lpstr>
      <vt:lpstr>环境和防护 </vt:lpstr>
      <vt:lpstr>放射与核医学</vt:lpstr>
      <vt:lpstr>外空间风险解析</vt:lpstr>
      <vt:lpstr>生命起源和进化 </vt:lpstr>
      <vt:lpstr>讨论1：设备和功能</vt:lpstr>
      <vt:lpstr>探测例1：精准微剂量计</vt:lpstr>
      <vt:lpstr>讨论2：可能的发展途径</vt:lpstr>
      <vt:lpstr>讨论3：学科建设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conscious aging</dc:title>
  <dc:creator>Howard Wang</dc:creator>
  <cp:lastModifiedBy>Howard Wang</cp:lastModifiedBy>
  <cp:revision>132</cp:revision>
  <dcterms:created xsi:type="dcterms:W3CDTF">2023-06-04T02:09:58Z</dcterms:created>
  <dcterms:modified xsi:type="dcterms:W3CDTF">2024-05-07T16:25:55Z</dcterms:modified>
</cp:coreProperties>
</file>