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3" r:id="rId2"/>
  </p:sldMasterIdLst>
  <p:notesMasterIdLst>
    <p:notesMasterId r:id="rId34"/>
  </p:notesMasterIdLst>
  <p:sldIdLst>
    <p:sldId id="256" r:id="rId3"/>
    <p:sldId id="654" r:id="rId4"/>
    <p:sldId id="657" r:id="rId5"/>
    <p:sldId id="658" r:id="rId6"/>
    <p:sldId id="659" r:id="rId7"/>
    <p:sldId id="5909" r:id="rId8"/>
    <p:sldId id="660" r:id="rId9"/>
    <p:sldId id="662" r:id="rId10"/>
    <p:sldId id="5904" r:id="rId11"/>
    <p:sldId id="5910" r:id="rId12"/>
    <p:sldId id="5911" r:id="rId13"/>
    <p:sldId id="5912" r:id="rId14"/>
    <p:sldId id="5913" r:id="rId15"/>
    <p:sldId id="609" r:id="rId16"/>
    <p:sldId id="640" r:id="rId17"/>
    <p:sldId id="5899" r:id="rId18"/>
    <p:sldId id="2477" r:id="rId19"/>
    <p:sldId id="5891" r:id="rId20"/>
    <p:sldId id="5894" r:id="rId21"/>
    <p:sldId id="5893" r:id="rId22"/>
    <p:sldId id="259" r:id="rId23"/>
    <p:sldId id="2197" r:id="rId24"/>
    <p:sldId id="258" r:id="rId25"/>
    <p:sldId id="5914" r:id="rId26"/>
    <p:sldId id="5903" r:id="rId27"/>
    <p:sldId id="5887" r:id="rId28"/>
    <p:sldId id="5905" r:id="rId29"/>
    <p:sldId id="649" r:id="rId30"/>
    <p:sldId id="655" r:id="rId31"/>
    <p:sldId id="664" r:id="rId32"/>
    <p:sldId id="41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4660"/>
  </p:normalViewPr>
  <p:slideViewPr>
    <p:cSldViewPr snapToGrid="0">
      <p:cViewPr varScale="1">
        <p:scale>
          <a:sx n="109" d="100"/>
          <a:sy n="109" d="100"/>
        </p:scale>
        <p:origin x="3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D036D-4DFB-479F-963F-A767E6DBF519}" type="datetimeFigureOut">
              <a:rPr lang="zh-CN" altLang="en-US" smtClean="0"/>
              <a:t>2024/5/6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6448D-D2DB-4973-BE81-43DBBB84201C}" type="slidenum">
              <a:rPr lang="zh-CN" altLang="en-US" smtClean="0"/>
              <a:t>‹#›</a:t>
            </a:fld>
            <a:endParaRPr lang="zh-CN" altLang="en-US"/>
          </a:p>
        </p:txBody>
      </p:sp>
    </p:spTree>
    <p:extLst>
      <p:ext uri="{BB962C8B-B14F-4D97-AF65-F5344CB8AC3E}">
        <p14:creationId xmlns:p14="http://schemas.microsoft.com/office/powerpoint/2010/main" val="281558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D156448D-D2DB-4973-BE81-43DBBB84201C}" type="slidenum">
              <a:rPr lang="zh-CN" altLang="en-US" smtClean="0"/>
              <a:t>1</a:t>
            </a:fld>
            <a:endParaRPr lang="zh-CN" altLang="en-US"/>
          </a:p>
        </p:txBody>
      </p:sp>
    </p:spTree>
    <p:extLst>
      <p:ext uri="{BB962C8B-B14F-4D97-AF65-F5344CB8AC3E}">
        <p14:creationId xmlns:p14="http://schemas.microsoft.com/office/powerpoint/2010/main" val="34191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2016</a:t>
            </a:r>
            <a:r>
              <a:rPr lang="zh-CN" altLang="en-US" dirty="0"/>
              <a:t>年的第四版热流汇编之后，西藏地区开展一系列新的钻井测温，</a:t>
            </a:r>
            <a:r>
              <a:rPr lang="en-US" altLang="zh-CN" dirty="0"/>
              <a:t>2023</a:t>
            </a:r>
            <a:r>
              <a:rPr lang="zh-CN" altLang="en-US" dirty="0"/>
              <a:t>年我们重点基金项目组在华钰矿区开展测量，获取西藏最南的热流测点。西藏热流测点覆盖率大大提高。</a:t>
            </a:r>
          </a:p>
        </p:txBody>
      </p:sp>
      <p:sp>
        <p:nvSpPr>
          <p:cNvPr id="4" name="灯片编号占位符 3"/>
          <p:cNvSpPr>
            <a:spLocks noGrp="1"/>
          </p:cNvSpPr>
          <p:nvPr>
            <p:ph type="sldNum" sz="quarter" idx="5"/>
          </p:nvPr>
        </p:nvSpPr>
        <p:spPr/>
        <p:txBody>
          <a:bodyPr/>
          <a:lstStyle/>
          <a:p>
            <a:fld id="{D156448D-D2DB-4973-BE81-43DBBB84201C}" type="slidenum">
              <a:rPr lang="zh-CN" altLang="en-US" smtClean="0"/>
              <a:t>17</a:t>
            </a:fld>
            <a:endParaRPr lang="zh-CN" altLang="en-US"/>
          </a:p>
        </p:txBody>
      </p:sp>
    </p:spTree>
    <p:extLst>
      <p:ext uri="{BB962C8B-B14F-4D97-AF65-F5344CB8AC3E}">
        <p14:creationId xmlns:p14="http://schemas.microsoft.com/office/powerpoint/2010/main" val="340387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56448D-D2DB-4973-BE81-43DBBB84201C}" type="slidenum">
              <a:rPr lang="zh-CN" altLang="en-US" smtClean="0"/>
              <a:t>19</a:t>
            </a:fld>
            <a:endParaRPr lang="zh-CN" altLang="en-US"/>
          </a:p>
        </p:txBody>
      </p:sp>
    </p:spTree>
    <p:extLst>
      <p:ext uri="{BB962C8B-B14F-4D97-AF65-F5344CB8AC3E}">
        <p14:creationId xmlns:p14="http://schemas.microsoft.com/office/powerpoint/2010/main" val="65089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56448D-D2DB-4973-BE81-43DBBB84201C}" type="slidenum">
              <a:rPr lang="zh-CN" altLang="en-US" smtClean="0"/>
              <a:t>20</a:t>
            </a:fld>
            <a:endParaRPr lang="zh-CN" altLang="en-US"/>
          </a:p>
        </p:txBody>
      </p:sp>
    </p:spTree>
    <p:extLst>
      <p:ext uri="{BB962C8B-B14F-4D97-AF65-F5344CB8AC3E}">
        <p14:creationId xmlns:p14="http://schemas.microsoft.com/office/powerpoint/2010/main" val="65089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endParaRPr lang="en-US" altLang="zh-CN" dirty="0"/>
          </a:p>
        </p:txBody>
      </p:sp>
      <p:sp>
        <p:nvSpPr>
          <p:cNvPr id="4" name="灯片编号占位符 3"/>
          <p:cNvSpPr>
            <a:spLocks noGrp="1"/>
          </p:cNvSpPr>
          <p:nvPr>
            <p:ph type="sldNum" sz="quarter" idx="5"/>
          </p:nvPr>
        </p:nvSpPr>
        <p:spPr/>
        <p:txBody>
          <a:bodyPr/>
          <a:lstStyle/>
          <a:p>
            <a:fld id="{D9F3F2CE-909D-4581-8BA8-8DCD318820E5}" type="slidenum">
              <a:rPr lang="zh-CN" altLang="en-US" smtClean="0"/>
              <a:pPr/>
              <a:t>22</a:t>
            </a:fld>
            <a:endParaRPr lang="zh-CN" altLang="en-US"/>
          </a:p>
        </p:txBody>
      </p:sp>
    </p:spTree>
    <p:extLst>
      <p:ext uri="{BB962C8B-B14F-4D97-AF65-F5344CB8AC3E}">
        <p14:creationId xmlns:p14="http://schemas.microsoft.com/office/powerpoint/2010/main" val="48220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为了解答以上三个问题，最关键的是要获地高精度的稳态的钻井温度数据，</a:t>
            </a:r>
          </a:p>
        </p:txBody>
      </p:sp>
      <p:sp>
        <p:nvSpPr>
          <p:cNvPr id="4" name="Slide Number Placeholder 3"/>
          <p:cNvSpPr>
            <a:spLocks noGrp="1"/>
          </p:cNvSpPr>
          <p:nvPr>
            <p:ph type="sldNum" sz="quarter" idx="10"/>
          </p:nvPr>
        </p:nvSpPr>
        <p:spPr/>
        <p:txBody>
          <a:bodyPr/>
          <a:lstStyle/>
          <a:p>
            <a:fld id="{D156448D-D2DB-4973-BE81-43DBBB84201C}" type="slidenum">
              <a:rPr lang="zh-CN" altLang="en-US" smtClean="0"/>
              <a:t>28</a:t>
            </a:fld>
            <a:endParaRPr lang="zh-CN" altLang="en-US"/>
          </a:p>
        </p:txBody>
      </p:sp>
    </p:spTree>
    <p:extLst>
      <p:ext uri="{BB962C8B-B14F-4D97-AF65-F5344CB8AC3E}">
        <p14:creationId xmlns:p14="http://schemas.microsoft.com/office/powerpoint/2010/main" val="169036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3285161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2399783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2297232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53723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10302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42623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4030382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3259158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24805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36920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253376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122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2273327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15640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314109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2693535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3097433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898269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773539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6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14750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7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1912587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8_标题和内容">
    <p:spTree>
      <p:nvGrpSpPr>
        <p:cNvPr id="1" name=""/>
        <p:cNvGrpSpPr/>
        <p:nvPr/>
      </p:nvGrpSpPr>
      <p:grpSpPr>
        <a:xfrm>
          <a:off x="0" y="0"/>
          <a:ext cx="0" cy="0"/>
          <a:chOff x="0" y="0"/>
          <a:chExt cx="0" cy="0"/>
        </a:xfrm>
      </p:grpSpPr>
      <p:sp>
        <p:nvSpPr>
          <p:cNvPr id="4" name="TextBox 3"/>
          <p:cNvSpPr txBox="1"/>
          <p:nvPr/>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sp>
        <p:nvSpPr>
          <p:cNvPr id="2" name="标题 1"/>
          <p:cNvSpPr>
            <a:spLocks noGrp="1"/>
          </p:cNvSpPr>
          <p:nvPr>
            <p:ph type="title"/>
          </p:nvPr>
        </p:nvSpPr>
        <p:spPr>
          <a:xfrm>
            <a:off x="838200" y="366185"/>
            <a:ext cx="10515600" cy="1325033"/>
          </a:xfrm>
          <a:prstGeom prst="rect">
            <a:avLst/>
          </a:prstGeom>
        </p:spPr>
        <p:txBody>
          <a:bodyPr/>
          <a:lstStyle/>
          <a:p>
            <a:r>
              <a:rPr lang="en-US" altLang="zh-CN"/>
              <a:t>Click to edit Master title style</a:t>
            </a:r>
            <a:endParaRPr lang="zh-CN" altLang="en-US"/>
          </a:p>
        </p:txBody>
      </p:sp>
      <p:cxnSp>
        <p:nvCxnSpPr>
          <p:cNvPr id="9" name="直接连接符 8"/>
          <p:cNvCxnSpPr/>
          <p:nvPr/>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2CA77376-FA7B-4614-A81D-277CF65245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
        <p:nvSpPr>
          <p:cNvPr id="6" name="TextBox 5">
            <a:extLst>
              <a:ext uri="{FF2B5EF4-FFF2-40B4-BE49-F238E27FC236}">
                <a16:creationId xmlns:a16="http://schemas.microsoft.com/office/drawing/2014/main" id="{89312CAE-1634-459B-B90E-E9EF651C4ADB}"/>
              </a:ext>
            </a:extLst>
          </p:cNvPr>
          <p:cNvSpPr txBox="1"/>
          <p:nvPr userDrawn="1"/>
        </p:nvSpPr>
        <p:spPr>
          <a:xfrm>
            <a:off x="76772" y="117401"/>
            <a:ext cx="1701001" cy="676832"/>
          </a:xfrm>
          <a:prstGeom prst="rect">
            <a:avLst/>
          </a:prstGeom>
          <a:noFill/>
        </p:spPr>
        <p:txBody>
          <a:bodyPr wrap="square" lIns="121647" tIns="60823" rIns="121647" bIns="60823" rtlCol="0">
            <a:spAutoFit/>
          </a:bodyPr>
          <a:lstStyle/>
          <a:p>
            <a:endParaRPr lang="zh-CN" altLang="en-US" sz="3600" b="1" spc="-151" dirty="0">
              <a:solidFill>
                <a:schemeClr val="accent1"/>
              </a:solidFill>
              <a:effectLst/>
              <a:latin typeface="Arial Black" pitchFamily="34" charset="0"/>
              <a:ea typeface="微软雅黑" pitchFamily="34" charset="-122"/>
            </a:endParaRPr>
          </a:p>
        </p:txBody>
      </p:sp>
      <p:cxnSp>
        <p:nvCxnSpPr>
          <p:cNvPr id="7" name="直接连接符 8">
            <a:extLst>
              <a:ext uri="{FF2B5EF4-FFF2-40B4-BE49-F238E27FC236}">
                <a16:creationId xmlns:a16="http://schemas.microsoft.com/office/drawing/2014/main" id="{98AC3275-6565-4965-B367-BDED22C03A8A}"/>
              </a:ext>
            </a:extLst>
          </p:cNvPr>
          <p:cNvCxnSpPr/>
          <p:nvPr userDrawn="1"/>
        </p:nvCxnSpPr>
        <p:spPr>
          <a:xfrm>
            <a:off x="0" y="971921"/>
            <a:ext cx="12192000" cy="0"/>
          </a:xfrm>
          <a:prstGeom prst="line">
            <a:avLst/>
          </a:prstGeom>
          <a:ln w="47625"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图片 4">
            <a:extLst>
              <a:ext uri="{FF2B5EF4-FFF2-40B4-BE49-F238E27FC236}">
                <a16:creationId xmlns:a16="http://schemas.microsoft.com/office/drawing/2014/main" id="{7E8DA15C-292E-4AB7-A4C0-C4A31C0DC2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3" y="36292"/>
            <a:ext cx="882421" cy="878109"/>
          </a:xfrm>
          <a:prstGeom prst="rect">
            <a:avLst/>
          </a:prstGeom>
        </p:spPr>
      </p:pic>
    </p:spTree>
    <p:extLst>
      <p:ext uri="{BB962C8B-B14F-4D97-AF65-F5344CB8AC3E}">
        <p14:creationId xmlns:p14="http://schemas.microsoft.com/office/powerpoint/2010/main" val="49050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3286719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5CC3C8A4-5ECF-4FBE-8E9E-2BD13A813E90}" type="slidenum">
              <a:rPr lang="en-US" altLang="zh-CN"/>
              <a:t>‹#›</a:t>
            </a:fld>
            <a:endParaRPr lang="en-US" altLang="zh-CN"/>
          </a:p>
        </p:txBody>
      </p:sp>
    </p:spTree>
    <p:extLst>
      <p:ext uri="{BB962C8B-B14F-4D97-AF65-F5344CB8AC3E}">
        <p14:creationId xmlns:p14="http://schemas.microsoft.com/office/powerpoint/2010/main" val="95613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a:defRPr/>
            </a:pPr>
            <a:endParaRPr lang="zh-CN" altLang="zh-CN" sz="2400">
              <a:latin typeface="Times New Roman" panose="02020603050405020304" pitchFamily="18" charset="0"/>
            </a:endParaRPr>
          </a:p>
        </p:txBody>
      </p:sp>
      <p:sp>
        <p:nvSpPr>
          <p:cNvPr id="405506" name="Rectangle 2"/>
          <p:cNvSpPr>
            <a:spLocks noGrp="1" noChangeArrowheads="1"/>
          </p:cNvSpPr>
          <p:nvPr>
            <p:ph type="ctrTitle"/>
          </p:nvPr>
        </p:nvSpPr>
        <p:spPr>
          <a:xfrm>
            <a:off x="914400" y="990600"/>
            <a:ext cx="10363200" cy="1371600"/>
          </a:xfrm>
        </p:spPr>
        <p:txBody>
          <a:bodyPr/>
          <a:lstStyle>
            <a:lvl1pPr>
              <a:defRPr sz="4000"/>
            </a:lvl1pPr>
          </a:lstStyle>
          <a:p>
            <a:r>
              <a:rPr lang="zh-CN" altLang="en-US"/>
              <a:t>单击此处编辑母版标题样式</a:t>
            </a:r>
          </a:p>
        </p:txBody>
      </p:sp>
      <p:sp>
        <p:nvSpPr>
          <p:cNvPr id="405507" name="Rectangle 3"/>
          <p:cNvSpPr>
            <a:spLocks noGrp="1" noChangeArrowheads="1"/>
          </p:cNvSpPr>
          <p:nvPr>
            <p:ph type="subTitle" idx="1"/>
          </p:nvPr>
        </p:nvSpPr>
        <p:spPr>
          <a:xfrm>
            <a:off x="1930400" y="3429000"/>
            <a:ext cx="9347200" cy="1600200"/>
          </a:xfrm>
        </p:spPr>
        <p:txBody>
          <a:bodyPr/>
          <a:lstStyle>
            <a:lvl1pPr marL="0" indent="0">
              <a:buFont typeface="Wingdings" panose="05000000000000000000" pitchFamily="2" charset="2"/>
              <a:buNone/>
              <a:defRPr sz="2800"/>
            </a:lvl1pPr>
          </a:lstStyle>
          <a:p>
            <a:r>
              <a:rPr lang="zh-CN" altLang="en-US"/>
              <a:t>单击此处编辑母版副标题样式</a:t>
            </a:r>
          </a:p>
        </p:txBody>
      </p:sp>
      <p:sp>
        <p:nvSpPr>
          <p:cNvPr id="5" name="Rectangle 9"/>
          <p:cNvSpPr>
            <a:spLocks noGrp="1" noChangeArrowheads="1"/>
          </p:cNvSpPr>
          <p:nvPr>
            <p:ph type="dt" sz="half" idx="10"/>
          </p:nvPr>
        </p:nvSpPr>
        <p:spPr>
          <a:xfrm>
            <a:off x="914400" y="6248400"/>
            <a:ext cx="2540000" cy="457200"/>
          </a:xfrm>
        </p:spPr>
        <p:txBody>
          <a:bodyPr/>
          <a:lstStyle>
            <a:lvl1pPr>
              <a:defRPr/>
            </a:lvl1pPr>
          </a:lstStyle>
          <a:p>
            <a:pPr>
              <a:defRPr/>
            </a:pPr>
            <a:endParaRPr lang="en-US" altLang="zh-CN"/>
          </a:p>
        </p:txBody>
      </p:sp>
      <p:sp>
        <p:nvSpPr>
          <p:cNvPr id="6" name="Rectangle 10"/>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zh-CN"/>
          </a:p>
        </p:txBody>
      </p:sp>
      <p:sp>
        <p:nvSpPr>
          <p:cNvPr id="7" name="Rectangle 11"/>
          <p:cNvSpPr>
            <a:spLocks noGrp="1" noChangeArrowheads="1"/>
          </p:cNvSpPr>
          <p:nvPr>
            <p:ph type="sldNum" sz="quarter" idx="12"/>
          </p:nvPr>
        </p:nvSpPr>
        <p:spPr>
          <a:xfrm>
            <a:off x="8737600" y="6248400"/>
            <a:ext cx="2540000" cy="457200"/>
          </a:xfrm>
        </p:spPr>
        <p:txBody>
          <a:bodyPr/>
          <a:lstStyle>
            <a:lvl1pPr>
              <a:defRPr/>
            </a:lvl1pPr>
          </a:lstStyle>
          <a:p>
            <a:pPr>
              <a:defRPr/>
            </a:pPr>
            <a:fld id="{418B53FB-BEEC-4999-8D79-D5816BFF9778}" type="slidenum">
              <a:rPr lang="en-US" altLang="zh-CN"/>
              <a:t>‹#›</a:t>
            </a:fld>
            <a:endParaRPr lang="en-US" altLang="zh-CN"/>
          </a:p>
        </p:txBody>
      </p:sp>
    </p:spTree>
    <p:extLst>
      <p:ext uri="{BB962C8B-B14F-4D97-AF65-F5344CB8AC3E}">
        <p14:creationId xmlns:p14="http://schemas.microsoft.com/office/powerpoint/2010/main" val="158362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5CC3C8A4-5ECF-4FBE-8E9E-2BD13A813E90}" type="slidenum">
              <a:rPr lang="en-US" altLang="zh-CN"/>
              <a:t>‹#›</a:t>
            </a:fld>
            <a:endParaRPr lang="en-US" altLang="zh-CN"/>
          </a:p>
        </p:txBody>
      </p:sp>
    </p:spTree>
    <p:extLst>
      <p:ext uri="{BB962C8B-B14F-4D97-AF65-F5344CB8AC3E}">
        <p14:creationId xmlns:p14="http://schemas.microsoft.com/office/powerpoint/2010/main" val="2937938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15FC0761-F66A-4615-A4CE-19C185BFBEF3}" type="slidenum">
              <a:rPr lang="en-US" altLang="zh-CN"/>
              <a:t>‹#›</a:t>
            </a:fld>
            <a:endParaRPr lang="en-US" altLang="zh-CN"/>
          </a:p>
        </p:txBody>
      </p:sp>
    </p:spTree>
    <p:extLst>
      <p:ext uri="{BB962C8B-B14F-4D97-AF65-F5344CB8AC3E}">
        <p14:creationId xmlns:p14="http://schemas.microsoft.com/office/powerpoint/2010/main" val="219715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AE53D4E0-4462-40FD-8405-29DDC4EB19F3}" type="slidenum">
              <a:rPr lang="en-US" altLang="zh-CN"/>
              <a:t>‹#›</a:t>
            </a:fld>
            <a:endParaRPr lang="en-US" altLang="zh-CN"/>
          </a:p>
        </p:txBody>
      </p:sp>
    </p:spTree>
    <p:extLst>
      <p:ext uri="{BB962C8B-B14F-4D97-AF65-F5344CB8AC3E}">
        <p14:creationId xmlns:p14="http://schemas.microsoft.com/office/powerpoint/2010/main" val="864522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p:txBody>
          <a:bodyPr/>
          <a:lstStyle>
            <a:lvl1pPr>
              <a:defRPr/>
            </a:lvl1pPr>
          </a:lstStyle>
          <a:p>
            <a:pPr>
              <a:defRPr/>
            </a:pPr>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p:txBody>
          <a:bodyPr/>
          <a:lstStyle>
            <a:lvl1pPr>
              <a:defRPr/>
            </a:lvl1pPr>
          </a:lstStyle>
          <a:p>
            <a:pPr>
              <a:defRPr/>
            </a:pPr>
            <a:fld id="{47B1E676-F3A7-4F2A-A010-4F7592AC6368}" type="slidenum">
              <a:rPr lang="en-US" altLang="zh-CN"/>
              <a:t>‹#›</a:t>
            </a:fld>
            <a:endParaRPr lang="en-US" altLang="zh-CN"/>
          </a:p>
        </p:txBody>
      </p:sp>
    </p:spTree>
    <p:extLst>
      <p:ext uri="{BB962C8B-B14F-4D97-AF65-F5344CB8AC3E}">
        <p14:creationId xmlns:p14="http://schemas.microsoft.com/office/powerpoint/2010/main" val="1410660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pPr>
              <a:defRPr/>
            </a:pPr>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defRPr/>
            </a:lvl1pPr>
          </a:lstStyle>
          <a:p>
            <a:pPr>
              <a:defRPr/>
            </a:pPr>
            <a:fld id="{2AA5B3E9-C3D1-49B5-A1A9-1A8B0FBD5B02}" type="slidenum">
              <a:rPr lang="en-US" altLang="zh-CN"/>
              <a:t>‹#›</a:t>
            </a:fld>
            <a:endParaRPr lang="en-US" altLang="zh-CN"/>
          </a:p>
        </p:txBody>
      </p:sp>
    </p:spTree>
    <p:extLst>
      <p:ext uri="{BB962C8B-B14F-4D97-AF65-F5344CB8AC3E}">
        <p14:creationId xmlns:p14="http://schemas.microsoft.com/office/powerpoint/2010/main" val="3590552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p:txBody>
          <a:bodyPr/>
          <a:lstStyle>
            <a:lvl1pPr>
              <a:defRPr/>
            </a:lvl1pPr>
          </a:lstStyle>
          <a:p>
            <a:pPr>
              <a:defRPr/>
            </a:pPr>
            <a:fld id="{0A67EC84-75E9-4A1B-ACC4-5CEAB2FF55A4}" type="slidenum">
              <a:rPr lang="en-US" altLang="zh-CN"/>
              <a:t>‹#›</a:t>
            </a:fld>
            <a:endParaRPr lang="en-US" altLang="zh-CN"/>
          </a:p>
        </p:txBody>
      </p:sp>
    </p:spTree>
    <p:extLst>
      <p:ext uri="{BB962C8B-B14F-4D97-AF65-F5344CB8AC3E}">
        <p14:creationId xmlns:p14="http://schemas.microsoft.com/office/powerpoint/2010/main" val="143547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1BBC3E17-7CFB-4513-9288-2A019874990B}" type="slidenum">
              <a:rPr lang="en-US" altLang="zh-CN"/>
              <a:t>‹#›</a:t>
            </a:fld>
            <a:endParaRPr lang="en-US" altLang="zh-CN"/>
          </a:p>
        </p:txBody>
      </p:sp>
    </p:spTree>
    <p:extLst>
      <p:ext uri="{BB962C8B-B14F-4D97-AF65-F5344CB8AC3E}">
        <p14:creationId xmlns:p14="http://schemas.microsoft.com/office/powerpoint/2010/main" val="4268078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13D2A9A8-B909-4FDA-BF14-3E28D2F480F0}" type="slidenum">
              <a:rPr lang="en-US" altLang="zh-CN"/>
              <a:t>‹#›</a:t>
            </a:fld>
            <a:endParaRPr lang="en-US" altLang="zh-CN"/>
          </a:p>
        </p:txBody>
      </p:sp>
    </p:spTree>
    <p:extLst>
      <p:ext uri="{BB962C8B-B14F-4D97-AF65-F5344CB8AC3E}">
        <p14:creationId xmlns:p14="http://schemas.microsoft.com/office/powerpoint/2010/main" val="292370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2488075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03319E1F-43BA-44FB-A1F0-B0FADDD30457}" type="slidenum">
              <a:rPr lang="en-US" altLang="zh-CN"/>
              <a:t>‹#›</a:t>
            </a:fld>
            <a:endParaRPr lang="en-US" altLang="zh-CN"/>
          </a:p>
        </p:txBody>
      </p:sp>
    </p:spTree>
    <p:extLst>
      <p:ext uri="{BB962C8B-B14F-4D97-AF65-F5344CB8AC3E}">
        <p14:creationId xmlns:p14="http://schemas.microsoft.com/office/powerpoint/2010/main" val="4154185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65118" y="304800"/>
            <a:ext cx="2669116"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55651" y="304800"/>
            <a:ext cx="7806267" cy="5715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EF0ADAEF-DA08-4D1A-879D-450B921FB0DD}" type="slidenum">
              <a:rPr lang="en-US" altLang="zh-CN"/>
              <a:t>‹#›</a:t>
            </a:fld>
            <a:endParaRPr lang="en-US" altLang="zh-CN"/>
          </a:p>
        </p:txBody>
      </p:sp>
    </p:spTree>
    <p:extLst>
      <p:ext uri="{BB962C8B-B14F-4D97-AF65-F5344CB8AC3E}">
        <p14:creationId xmlns:p14="http://schemas.microsoft.com/office/powerpoint/2010/main" val="3966692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766233" y="304801"/>
            <a:ext cx="10668000" cy="1216025"/>
          </a:xfrm>
        </p:spPr>
        <p:txBody>
          <a:bodyPr/>
          <a:lstStyle/>
          <a:p>
            <a:r>
              <a:rPr lang="zh-CN" altLang="en-US"/>
              <a:t>单击此处编辑母版标题样式</a:t>
            </a:r>
          </a:p>
        </p:txBody>
      </p:sp>
      <p:sp>
        <p:nvSpPr>
          <p:cNvPr id="3" name="图表占位符 2"/>
          <p:cNvSpPr>
            <a:spLocks noGrp="1"/>
          </p:cNvSpPr>
          <p:nvPr>
            <p:ph type="chart" idx="1"/>
          </p:nvPr>
        </p:nvSpPr>
        <p:spPr>
          <a:xfrm>
            <a:off x="755651" y="1752600"/>
            <a:ext cx="10668000" cy="4267200"/>
          </a:xfrm>
        </p:spPr>
        <p:txBody>
          <a:bodyPr/>
          <a:lstStyle/>
          <a:p>
            <a:pPr lvl="0"/>
            <a:endParaRPr lang="zh-CN" altLang="en-US" noProof="0"/>
          </a:p>
        </p:txBody>
      </p:sp>
      <p:sp>
        <p:nvSpPr>
          <p:cNvPr id="4" name="Rectangle 6"/>
          <p:cNvSpPr>
            <a:spLocks noGrp="1" noChangeArrowheads="1"/>
          </p:cNvSpPr>
          <p:nvPr>
            <p:ph type="dt" sz="half" idx="10"/>
          </p:nvPr>
        </p:nvSpPr>
        <p:spPr/>
        <p:txBody>
          <a:bodyPr/>
          <a:lstStyle>
            <a:lvl1pPr>
              <a:defRPr/>
            </a:lvl1pPr>
          </a:lstStyle>
          <a:p>
            <a:pPr>
              <a:defRPr/>
            </a:pPr>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E4CCE8A3-781C-4ECA-B2A7-6263A33E27DF}" type="slidenum">
              <a:rPr lang="en-US" altLang="zh-CN"/>
              <a:t>‹#›</a:t>
            </a:fld>
            <a:endParaRPr lang="en-US" altLang="zh-CN"/>
          </a:p>
        </p:txBody>
      </p:sp>
    </p:spTree>
    <p:extLst>
      <p:ext uri="{BB962C8B-B14F-4D97-AF65-F5344CB8AC3E}">
        <p14:creationId xmlns:p14="http://schemas.microsoft.com/office/powerpoint/2010/main" val="3485925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55651" y="304800"/>
            <a:ext cx="10678583"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6"/>
          <p:cNvSpPr>
            <a:spLocks noGrp="1" noChangeArrowheads="1"/>
          </p:cNvSpPr>
          <p:nvPr>
            <p:ph type="dt" sz="half" idx="10"/>
          </p:nvPr>
        </p:nvSpPr>
        <p:spPr/>
        <p:txBody>
          <a:bodyPr/>
          <a:lstStyle>
            <a:lvl1pPr>
              <a:defRPr/>
            </a:lvl1pPr>
          </a:lstStyle>
          <a:p>
            <a:pPr>
              <a:defRPr/>
            </a:pPr>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defRPr/>
            </a:lvl1pPr>
          </a:lstStyle>
          <a:p>
            <a:pPr>
              <a:defRPr/>
            </a:pPr>
            <a:fld id="{73DC20F6-FCB9-423C-8A35-96B743B6C9AA}" type="slidenum">
              <a:rPr lang="en-US" altLang="zh-CN"/>
              <a:t>‹#›</a:t>
            </a:fld>
            <a:endParaRPr lang="en-US" altLang="zh-CN"/>
          </a:p>
        </p:txBody>
      </p:sp>
    </p:spTree>
    <p:extLst>
      <p:ext uri="{BB962C8B-B14F-4D97-AF65-F5344CB8AC3E}">
        <p14:creationId xmlns:p14="http://schemas.microsoft.com/office/powerpoint/2010/main" val="3399960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609600" y="115888"/>
            <a:ext cx="10972800" cy="1143000"/>
          </a:xfrm>
          <a:prstGeom prst="rect">
            <a:avLst/>
          </a:prstGeom>
        </p:spPr>
        <p:txBody>
          <a:bodyPr/>
          <a:lstStyle/>
          <a:p>
            <a:r>
              <a:rPr lang="zh-CN" altLang="en-US"/>
              <a:t>单击此处编辑母版标题样式</a:t>
            </a:r>
          </a:p>
        </p:txBody>
      </p:sp>
      <p:sp>
        <p:nvSpPr>
          <p:cNvPr id="3" name="SmartArt 占位符 2"/>
          <p:cNvSpPr>
            <a:spLocks noGrp="1"/>
          </p:cNvSpPr>
          <p:nvPr>
            <p:ph type="pic" idx="1"/>
          </p:nvPr>
        </p:nvSpPr>
        <p:spPr>
          <a:xfrm>
            <a:off x="609600" y="1600201"/>
            <a:ext cx="10972800" cy="4525963"/>
          </a:xfrm>
          <a:prstGeom prst="rect">
            <a:avLst/>
          </a:prstGeom>
        </p:spPr>
        <p:txBody>
          <a:bodyPr/>
          <a:lstStyle/>
          <a:p>
            <a:pPr lvl="0"/>
            <a:endParaRPr lang="zh-CN" altLang="en-US" noProof="0"/>
          </a:p>
        </p:txBody>
      </p:sp>
      <p:sp>
        <p:nvSpPr>
          <p:cNvPr id="4" name="矩形 4"/>
          <p:cNvSpPr>
            <a:spLocks noGrp="1" noChangeArrowheads="1"/>
          </p:cNvSpPr>
          <p:nvPr>
            <p:ph type="dt" sz="half" idx="10"/>
          </p:nvPr>
        </p:nvSpPr>
        <p:spPr>
          <a:xfrm>
            <a:off x="609600" y="6245225"/>
            <a:ext cx="2844800" cy="476250"/>
          </a:xfrm>
        </p:spPr>
        <p:txBody>
          <a:bodyPr/>
          <a:lstStyle>
            <a:lvl1pPr>
              <a:defRPr/>
            </a:lvl1pPr>
          </a:lstStyle>
          <a:p>
            <a:pPr>
              <a:defRPr/>
            </a:pPr>
            <a:fld id="{A7107DBF-E9B6-4BC6-86C6-F7CC2C600114}" type="datetimeFigureOut">
              <a:rPr lang="zh-CN" altLang="en-US"/>
              <a:t>2024/5/6</a:t>
            </a:fld>
            <a:endParaRPr lang="en-US" altLang="zh-CN"/>
          </a:p>
        </p:txBody>
      </p:sp>
      <p:sp>
        <p:nvSpPr>
          <p:cNvPr id="5" name="矩形 5"/>
          <p:cNvSpPr>
            <a:spLocks noGrp="1" noChangeArrowheads="1"/>
          </p:cNvSpPr>
          <p:nvPr>
            <p:ph type="ftr" sz="quarter" idx="11"/>
          </p:nvPr>
        </p:nvSpPr>
        <p:spPr/>
        <p:txBody>
          <a:bodyPr/>
          <a:lstStyle>
            <a:lvl1pPr>
              <a:defRPr/>
            </a:lvl1pPr>
          </a:lstStyle>
          <a:p>
            <a:pPr>
              <a:defRPr/>
            </a:pPr>
            <a:endParaRPr lang="en-US" altLang="zh-CN"/>
          </a:p>
        </p:txBody>
      </p:sp>
      <p:sp>
        <p:nvSpPr>
          <p:cNvPr id="6" name="矩形 6"/>
          <p:cNvSpPr>
            <a:spLocks noGrp="1" noChangeArrowheads="1"/>
          </p:cNvSpPr>
          <p:nvPr>
            <p:ph type="sldNum" sz="quarter" idx="12"/>
          </p:nvPr>
        </p:nvSpPr>
        <p:spPr>
          <a:xfrm>
            <a:off x="8737600" y="6245225"/>
            <a:ext cx="2844800" cy="476250"/>
          </a:xfrm>
        </p:spPr>
        <p:txBody>
          <a:bodyPr/>
          <a:lstStyle>
            <a:lvl1pPr>
              <a:defRPr/>
            </a:lvl1pPr>
          </a:lstStyle>
          <a:p>
            <a:pPr>
              <a:defRPr/>
            </a:pPr>
            <a:fld id="{FEE75B6C-20EB-48C7-AD6D-C0188D0024BA}" type="slidenum">
              <a:rPr lang="zh-CN" altLang="en-US"/>
              <a:t>‹#›</a:t>
            </a:fld>
            <a:endParaRPr lang="en-US" altLang="zh-CN"/>
          </a:p>
        </p:txBody>
      </p:sp>
    </p:spTree>
    <p:extLst>
      <p:ext uri="{BB962C8B-B14F-4D97-AF65-F5344CB8AC3E}">
        <p14:creationId xmlns:p14="http://schemas.microsoft.com/office/powerpoint/2010/main" val="37754737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37847" y="1066800"/>
            <a:ext cx="10363200" cy="914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7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89784" y="1981200"/>
            <a:ext cx="5087816" cy="4114800"/>
          </a:xfrm>
        </p:spPr>
        <p:txBody>
          <a:bodyPr/>
          <a:lstStyle/>
          <a:p>
            <a:pPr lvl="0"/>
            <a:endParaRPr lang="en-GB" noProof="0"/>
          </a:p>
        </p:txBody>
      </p:sp>
    </p:spTree>
    <p:extLst>
      <p:ext uri="{BB962C8B-B14F-4D97-AF65-F5344CB8AC3E}">
        <p14:creationId xmlns:p14="http://schemas.microsoft.com/office/powerpoint/2010/main" val="3807725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xfrm>
            <a:off x="243773" y="45757"/>
            <a:ext cx="11704320" cy="640080"/>
          </a:xfrm>
          <a:noFill/>
        </p:spPr>
        <p:txBody>
          <a:bodyPr anchor="b"/>
          <a:lstStyle>
            <a:lvl1pPr>
              <a:lnSpc>
                <a:spcPct val="100000"/>
              </a:lnSpc>
              <a:defRPr>
                <a:solidFill>
                  <a:schemeClr val="bg2">
                    <a:lumMod val="10000"/>
                  </a:schemeClr>
                </a:solidFill>
              </a:defRPr>
            </a:lvl1pPr>
          </a:lstStyle>
          <a:p>
            <a:r>
              <a:rPr lang="en-US" dirty="0"/>
              <a:t>Click to edit Master title style</a:t>
            </a:r>
          </a:p>
        </p:txBody>
      </p:sp>
      <p:sp>
        <p:nvSpPr>
          <p:cNvPr id="3" name="TextBox 2"/>
          <p:cNvSpPr txBox="1"/>
          <p:nvPr userDrawn="1"/>
        </p:nvSpPr>
        <p:spPr>
          <a:xfrm>
            <a:off x="178249" y="3994059"/>
            <a:ext cx="1219200" cy="914400"/>
          </a:xfrm>
          <a:prstGeom prst="rect">
            <a:avLst/>
          </a:prstGeom>
        </p:spPr>
        <p:txBody>
          <a:bodyPr vert="horz" wrap="none" lIns="91440" tIns="45720" rIns="91440" bIns="45720" rtlCol="0">
            <a:normAutofit/>
          </a:bodyPr>
          <a:lstStyle/>
          <a:p>
            <a:pPr defTabSz="457200">
              <a:spcBef>
                <a:spcPct val="20000"/>
              </a:spcBef>
              <a:buFont typeface="Arial" panose="020B0604020202020204"/>
              <a:buNone/>
            </a:pPr>
            <a:endParaRPr lang="en-US" sz="2325" b="1" dirty="0">
              <a:solidFill>
                <a:srgbClr val="FFFFFF"/>
              </a:solidFill>
              <a:latin typeface="Arial Narrow" panose="020B0606020202030204"/>
              <a:cs typeface="Arial Narrow" panose="020B0606020202030204"/>
            </a:endParaRPr>
          </a:p>
        </p:txBody>
      </p:sp>
      <p:sp>
        <p:nvSpPr>
          <p:cNvPr id="5" name="Content Placeholder 4"/>
          <p:cNvSpPr>
            <a:spLocks noGrp="1"/>
          </p:cNvSpPr>
          <p:nvPr>
            <p:ph sz="quarter" idx="10"/>
          </p:nvPr>
        </p:nvSpPr>
        <p:spPr>
          <a:xfrm>
            <a:off x="243904" y="868708"/>
            <a:ext cx="1170432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502505"/>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914400" y="19812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9812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fontAlgn="base">
              <a:spcBef>
                <a:spcPct val="0"/>
              </a:spcBef>
              <a:spcAft>
                <a:spcPct val="0"/>
              </a:spcAft>
              <a:defRPr/>
            </a:pPr>
            <a:endParaRPr kumimoji="1" lang="en-US" altLang="zh-CN" sz="1400">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400" fontAlgn="base">
              <a:spcBef>
                <a:spcPct val="0"/>
              </a:spcBef>
              <a:spcAft>
                <a:spcPct val="0"/>
              </a:spcAft>
              <a:defRPr/>
            </a:pPr>
            <a:endParaRPr kumimoji="1" lang="en-US" altLang="zh-CN" sz="1400">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en-US" altLang="zh-CN" sz="1400" dirty="0">
                <a:ea typeface="宋体" panose="02010600030101010101" pitchFamily="2" charset="-122"/>
              </a:rPr>
              <a:t>‹#›</a:t>
            </a:fld>
            <a:endParaRPr lang="en-US" altLang="zh-CN" sz="1400" dirty="0">
              <a:ea typeface="宋体" panose="02010600030101010101" pitchFamily="2" charset="-122"/>
            </a:endParaRPr>
          </a:p>
        </p:txBody>
      </p:sp>
    </p:spTree>
    <p:extLst>
      <p:ext uri="{BB962C8B-B14F-4D97-AF65-F5344CB8AC3E}">
        <p14:creationId xmlns:p14="http://schemas.microsoft.com/office/powerpoint/2010/main" val="1458853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2_标题和内容">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a:xfrm>
            <a:off x="519914" y="333376"/>
            <a:ext cx="5376333" cy="431329"/>
          </a:xfrm>
          <a:prstGeom prst="rect">
            <a:avLst/>
          </a:prstGeom>
        </p:spPr>
        <p:txBody>
          <a:bodyPr/>
          <a:lstStyle>
            <a:lvl1pPr marL="0" indent="0">
              <a:spcBef>
                <a:spcPts val="0"/>
              </a:spcBef>
              <a:buNone/>
              <a:defRPr sz="2400" b="1"/>
            </a:lvl1pPr>
          </a:lstStyle>
          <a:p>
            <a:pPr lvl="0" fontAlgn="base"/>
            <a:r>
              <a:rPr lang="zh-CN" altLang="en-US" strike="noStrike" noProof="1"/>
              <a:t>单击此处编辑母版文本样式</a:t>
            </a:r>
          </a:p>
        </p:txBody>
      </p:sp>
    </p:spTree>
    <p:extLst>
      <p:ext uri="{BB962C8B-B14F-4D97-AF65-F5344CB8AC3E}">
        <p14:creationId xmlns:p14="http://schemas.microsoft.com/office/powerpoint/2010/main" val="3342131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255954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339344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183994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209239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DF77F2A6-1CB0-4B9D-954A-1439798EE0F9}"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335715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7F2A6-1CB0-4B9D-954A-1439798EE0F9}" type="datetimeFigureOut">
              <a:rPr lang="zh-CN" altLang="en-US" smtClean="0"/>
              <a:t>2024/5/6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0A97-DB58-4737-AA56-21616088FADE}" type="slidenum">
              <a:rPr lang="zh-CN" altLang="en-US" smtClean="0"/>
              <a:t>‹#›</a:t>
            </a:fld>
            <a:endParaRPr lang="zh-CN" altLang="en-US"/>
          </a:p>
        </p:txBody>
      </p:sp>
    </p:spTree>
    <p:extLst>
      <p:ext uri="{BB962C8B-B14F-4D97-AF65-F5344CB8AC3E}">
        <p14:creationId xmlns:p14="http://schemas.microsoft.com/office/powerpoint/2010/main" val="36504916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66233" y="304801"/>
            <a:ext cx="10668000" cy="1216025"/>
          </a:xfrm>
          <a:prstGeom prst="rect">
            <a:avLst/>
          </a:prstGeom>
          <a:noFill/>
          <a:ln w="9525">
            <a:noFill/>
            <a:miter lim="800000"/>
          </a:ln>
        </p:spPr>
        <p:txBody>
          <a:bodyPr vert="horz" wrap="square" lIns="91440" tIns="45720" rIns="91440" bIns="45720" numCol="1" anchor="b" anchorCtr="0" compatLnSpc="1"/>
          <a:lstStyle/>
          <a:p>
            <a:pPr lvl="0"/>
            <a:r>
              <a:rPr lang="zh-CN" altLang="en-US"/>
              <a:t>单击此处编辑母版标题样式</a:t>
            </a:r>
          </a:p>
        </p:txBody>
      </p:sp>
      <p:sp>
        <p:nvSpPr>
          <p:cNvPr id="5123" name="Rectangle 3"/>
          <p:cNvSpPr>
            <a:spLocks noGrp="1" noChangeArrowheads="1"/>
          </p:cNvSpPr>
          <p:nvPr>
            <p:ph type="body" idx="1"/>
          </p:nvPr>
        </p:nvSpPr>
        <p:spPr bwMode="auto">
          <a:xfrm>
            <a:off x="755651" y="1752600"/>
            <a:ext cx="10668000" cy="4267200"/>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04484"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a:defRPr/>
            </a:pPr>
            <a:endParaRPr lang="zh-CN" altLang="zh-CN" sz="2400">
              <a:latin typeface="Times New Roman" panose="02020603050405020304" pitchFamily="18" charset="0"/>
            </a:endParaRPr>
          </a:p>
        </p:txBody>
      </p:sp>
      <p:sp>
        <p:nvSpPr>
          <p:cNvPr id="404485" name="Line 5"/>
          <p:cNvSpPr>
            <a:spLocks noChangeShapeType="1"/>
          </p:cNvSpPr>
          <p:nvPr/>
        </p:nvSpPr>
        <p:spPr bwMode="auto">
          <a:xfrm flipV="1">
            <a:off x="812800" y="6172200"/>
            <a:ext cx="10566400" cy="0"/>
          </a:xfrm>
          <a:prstGeom prst="line">
            <a:avLst/>
          </a:prstGeom>
          <a:noFill/>
          <a:ln w="3175">
            <a:solidFill>
              <a:schemeClr val="accent2"/>
            </a:solidFill>
            <a:round/>
          </a:ln>
          <a:effectLst/>
        </p:spPr>
        <p:txBody>
          <a:bodyPr/>
          <a:lstStyle/>
          <a:p>
            <a:pPr>
              <a:defRPr/>
            </a:pPr>
            <a:endParaRPr lang="zh-CN" altLang="en-US" sz="1800"/>
          </a:p>
        </p:txBody>
      </p:sp>
      <p:sp>
        <p:nvSpPr>
          <p:cNvPr id="404486" name="Rectangle 6"/>
          <p:cNvSpPr>
            <a:spLocks noGrp="1" noChangeArrowheads="1"/>
          </p:cNvSpPr>
          <p:nvPr>
            <p:ph type="dt" sz="half" idx="2"/>
          </p:nvPr>
        </p:nvSpPr>
        <p:spPr bwMode="auto">
          <a:xfrm>
            <a:off x="812800" y="6245225"/>
            <a:ext cx="2641600" cy="476250"/>
          </a:xfrm>
          <a:prstGeom prst="rect">
            <a:avLst/>
          </a:prstGeom>
          <a:noFill/>
          <a:ln w="9525">
            <a:noFill/>
            <a:miter lim="800000"/>
          </a:ln>
          <a:effectLst/>
        </p:spPr>
        <p:txBody>
          <a:bodyPr vert="horz" wrap="square" lIns="91440" tIns="45720" rIns="91440" bIns="45720" numCol="1" anchor="t" anchorCtr="0" compatLnSpc="1"/>
          <a:lstStyle>
            <a:lvl1pPr>
              <a:defRPr sz="1200"/>
            </a:lvl1pPr>
          </a:lstStyle>
          <a:p>
            <a:pPr>
              <a:defRPr/>
            </a:pPr>
            <a:endParaRPr lang="en-US" altLang="zh-CN"/>
          </a:p>
        </p:txBody>
      </p:sp>
      <p:sp>
        <p:nvSpPr>
          <p:cNvPr id="404487" name="Rectangle 7"/>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200"/>
            </a:lvl1pPr>
          </a:lstStyle>
          <a:p>
            <a:pPr>
              <a:defRPr/>
            </a:pPr>
            <a:endParaRPr lang="en-US" altLang="zh-CN"/>
          </a:p>
        </p:txBody>
      </p:sp>
      <p:sp>
        <p:nvSpPr>
          <p:cNvPr id="404488" name="Rectangle 8"/>
          <p:cNvSpPr>
            <a:spLocks noGrp="1" noChangeArrowheads="1"/>
          </p:cNvSpPr>
          <p:nvPr>
            <p:ph type="sldNum" sz="quarter" idx="4"/>
          </p:nvPr>
        </p:nvSpPr>
        <p:spPr bwMode="auto">
          <a:xfrm>
            <a:off x="8737600" y="6245225"/>
            <a:ext cx="2641600" cy="476250"/>
          </a:xfrm>
          <a:prstGeom prst="rect">
            <a:avLst/>
          </a:prstGeom>
          <a:noFill/>
          <a:ln w="9525">
            <a:noFill/>
            <a:miter lim="800000"/>
          </a:ln>
          <a:effectLst/>
        </p:spPr>
        <p:txBody>
          <a:bodyPr vert="horz" wrap="square" lIns="91440" tIns="45720" rIns="91440" bIns="45720" numCol="1" anchor="t" anchorCtr="0" compatLnSpc="1"/>
          <a:lstStyle>
            <a:lvl1pPr algn="r">
              <a:defRPr sz="1200"/>
            </a:lvl1pPr>
          </a:lstStyle>
          <a:p>
            <a:pPr>
              <a:defRPr/>
            </a:pPr>
            <a:fld id="{1A9615D5-8D8B-45A8-B2E8-51F12E55C731}" type="slidenum">
              <a:rPr lang="en-US" altLang="zh-CN"/>
              <a:t>‹#›</a:t>
            </a:fld>
            <a:endParaRPr lang="en-US" altLang="zh-CN"/>
          </a:p>
        </p:txBody>
      </p:sp>
    </p:spTree>
    <p:extLst>
      <p:ext uri="{BB962C8B-B14F-4D97-AF65-F5344CB8AC3E}">
        <p14:creationId xmlns:p14="http://schemas.microsoft.com/office/powerpoint/2010/main" val="172669457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mn-ea"/>
        </a:defRPr>
      </a:lvl2pPr>
      <a:lvl3pPr marL="1304925" indent="-395605"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mn-ea"/>
        </a:defRPr>
      </a:lvl3pPr>
      <a:lvl4pPr marL="1694180"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mn-ea"/>
        </a:defRPr>
      </a:lvl4pPr>
      <a:lvl5pPr marL="2094230" indent="-398780"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5pPr>
      <a:lvl6pPr marL="25514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6pPr>
      <a:lvl7pPr marL="30086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7pPr>
      <a:lvl8pPr marL="34658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8pPr>
      <a:lvl9pPr marL="3923030" indent="-398780" algn="l" rtl="0" fontAlgn="base">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hfdb.xy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hyperlink" Target="mailto:jiangguangzheng@cdut.edu.c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72D2394-2520-46E5-863A-174DED681488}"/>
              </a:ext>
            </a:extLst>
          </p:cNvPr>
          <p:cNvSpPr txBox="1">
            <a:spLocks noChangeArrowheads="1"/>
          </p:cNvSpPr>
          <p:nvPr/>
        </p:nvSpPr>
        <p:spPr bwMode="auto">
          <a:xfrm>
            <a:off x="0" y="2164080"/>
            <a:ext cx="12192000" cy="1865376"/>
          </a:xfrm>
          <a:prstGeom prst="rect">
            <a:avLst/>
          </a:prstGeom>
          <a:solidFill>
            <a:schemeClr val="bg1">
              <a:lumMod val="85000"/>
            </a:schemeClr>
          </a:solidFill>
          <a:ln w="9525">
            <a:noFill/>
            <a:miter lim="800000"/>
            <a:headEnd/>
            <a:tailEnd/>
          </a:ln>
        </p:spPr>
        <p:txBody>
          <a:bodyPr anchor="ctr"/>
          <a:lstStyle/>
          <a:p>
            <a:pPr algn="ctr" eaLnBrk="1" hangingPunct="1">
              <a:lnSpc>
                <a:spcPct val="150000"/>
              </a:lnSpc>
              <a:defRPr/>
            </a:pPr>
            <a:endParaRPr lang="zh-CN" altLang="en-US" b="1" dirty="0">
              <a:solidFill>
                <a:srgbClr val="C00000"/>
              </a:solidFill>
              <a:latin typeface="Arial" pitchFamily="34" charset="0"/>
              <a:ea typeface="微软雅黑" pitchFamily="34" charset="-122"/>
            </a:endParaRPr>
          </a:p>
        </p:txBody>
      </p:sp>
      <p:sp>
        <p:nvSpPr>
          <p:cNvPr id="2" name="标题 1">
            <a:extLst>
              <a:ext uri="{FF2B5EF4-FFF2-40B4-BE49-F238E27FC236}">
                <a16:creationId xmlns:a16="http://schemas.microsoft.com/office/drawing/2014/main" id="{46B90768-CD31-450D-A167-FBF2CD9510AA}"/>
              </a:ext>
            </a:extLst>
          </p:cNvPr>
          <p:cNvSpPr>
            <a:spLocks noGrp="1"/>
          </p:cNvSpPr>
          <p:nvPr>
            <p:ph type="ctrTitle"/>
          </p:nvPr>
        </p:nvSpPr>
        <p:spPr>
          <a:xfrm>
            <a:off x="844189" y="2750954"/>
            <a:ext cx="10782299" cy="675832"/>
          </a:xfrm>
        </p:spPr>
        <p:txBody>
          <a:bodyPr>
            <a:noAutofit/>
          </a:bodyPr>
          <a:lstStyle/>
          <a:p>
            <a:pPr>
              <a:lnSpc>
                <a:spcPct val="150000"/>
              </a:lnSpc>
            </a:pPr>
            <a:r>
              <a:rPr lang="zh-CN" altLang="en-US" sz="3200" b="1" dirty="0">
                <a:solidFill>
                  <a:srgbClr val="FF0000"/>
                </a:solidFill>
                <a:latin typeface="微软雅黑" panose="020B0503020204020204" pitchFamily="34" charset="-122"/>
                <a:ea typeface="微软雅黑" panose="020B0503020204020204" pitchFamily="34" charset="-122"/>
              </a:rPr>
              <a:t>青藏高原东南部岩石圈热结构及构造意义</a:t>
            </a:r>
          </a:p>
        </p:txBody>
      </p:sp>
      <p:sp>
        <p:nvSpPr>
          <p:cNvPr id="3" name="副标题 2">
            <a:extLst>
              <a:ext uri="{FF2B5EF4-FFF2-40B4-BE49-F238E27FC236}">
                <a16:creationId xmlns:a16="http://schemas.microsoft.com/office/drawing/2014/main" id="{F1FD00F6-8424-4990-BFEC-87D38E1126F0}"/>
              </a:ext>
            </a:extLst>
          </p:cNvPr>
          <p:cNvSpPr>
            <a:spLocks noGrp="1"/>
          </p:cNvSpPr>
          <p:nvPr>
            <p:ph type="subTitle" idx="1"/>
          </p:nvPr>
        </p:nvSpPr>
        <p:spPr>
          <a:xfrm>
            <a:off x="0" y="3959120"/>
            <a:ext cx="12192000" cy="1288497"/>
          </a:xfrm>
        </p:spPr>
        <p:txBody>
          <a:bodyPr>
            <a:normAutofit/>
          </a:bodyPr>
          <a:lstStyle/>
          <a:p>
            <a:endParaRPr lang="en-US" altLang="zh-CN" sz="2800" b="1" dirty="0">
              <a:latin typeface="微软雅黑" panose="020B0503020204020204" pitchFamily="34" charset="-122"/>
              <a:ea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rPr>
              <a:t>左银辉  姜光政  习宇飞  张超  胡圣标 </a:t>
            </a:r>
          </a:p>
        </p:txBody>
      </p:sp>
      <p:sp>
        <p:nvSpPr>
          <p:cNvPr id="6" name="Rectangle 7">
            <a:extLst>
              <a:ext uri="{FF2B5EF4-FFF2-40B4-BE49-F238E27FC236}">
                <a16:creationId xmlns:a16="http://schemas.microsoft.com/office/drawing/2014/main" id="{9537C8F9-BB42-4487-9172-75D982FEDEAC}"/>
              </a:ext>
            </a:extLst>
          </p:cNvPr>
          <p:cNvSpPr>
            <a:spLocks noRot="1"/>
          </p:cNvSpPr>
          <p:nvPr/>
        </p:nvSpPr>
        <p:spPr>
          <a:xfrm>
            <a:off x="1530350" y="6148950"/>
            <a:ext cx="9144000" cy="596900"/>
          </a:xfrm>
          <a:prstGeom prst="rect">
            <a:avLst/>
          </a:prstGeom>
          <a:noFill/>
          <a:ln w="9525">
            <a:noFill/>
          </a:ln>
        </p:spPr>
        <p:txBody>
          <a:bodyPr anchor="ctr"/>
          <a:lstStyle/>
          <a:p>
            <a:pPr lvl="0" algn="ctr" eaLnBrk="1" hangingPunct="1">
              <a:buNone/>
            </a:pPr>
            <a:endParaRPr lang="en-US" altLang="zh-CN" b="1" dirty="0">
              <a:latin typeface="微软雅黑" panose="020B0503020204020204" pitchFamily="34" charset="-122"/>
              <a:ea typeface="微软雅黑" panose="020B0503020204020204" pitchFamily="34" charset="-122"/>
            </a:endParaRPr>
          </a:p>
          <a:p>
            <a:pPr lvl="0" algn="ctr" eaLnBrk="1" hangingPunct="1">
              <a:buNone/>
            </a:pPr>
            <a:r>
              <a:rPr lang="en-US" altLang="zh-CN" sz="2000" dirty="0">
                <a:latin typeface="微软雅黑" panose="020B0503020204020204" pitchFamily="34" charset="-122"/>
                <a:ea typeface="微软雅黑" panose="020B0503020204020204" pitchFamily="34" charset="-122"/>
              </a:rPr>
              <a:t>2024</a:t>
            </a:r>
            <a:r>
              <a:rPr lang="zh-CN" altLang="en-US" sz="2000" dirty="0">
                <a:latin typeface="微软雅黑" panose="020B0503020204020204" pitchFamily="34" charset="-122"/>
                <a:ea typeface="微软雅黑" panose="020B0503020204020204" pitchFamily="34" charset="-122"/>
              </a:rPr>
              <a:t>年 </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月 </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西昌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pic>
        <p:nvPicPr>
          <p:cNvPr id="8" name="Picture 2">
            <a:extLst>
              <a:ext uri="{FF2B5EF4-FFF2-40B4-BE49-F238E27FC236}">
                <a16:creationId xmlns:a16="http://schemas.microsoft.com/office/drawing/2014/main" id="{A35B6C16-6773-4CD1-A266-FE6E1B79E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643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4C0667B4-1DDE-4AE7-A02A-8B7CA141E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711" y="0"/>
            <a:ext cx="1131024" cy="1131024"/>
          </a:xfrm>
          <a:prstGeom prst="rect">
            <a:avLst/>
          </a:prstGeom>
        </p:spPr>
      </p:pic>
      <p:sp>
        <p:nvSpPr>
          <p:cNvPr id="13" name="矩形 12">
            <a:extLst>
              <a:ext uri="{FF2B5EF4-FFF2-40B4-BE49-F238E27FC236}">
                <a16:creationId xmlns:a16="http://schemas.microsoft.com/office/drawing/2014/main" id="{CC6F12F1-1B3B-43EC-A4E4-10069100DB37}"/>
              </a:ext>
            </a:extLst>
          </p:cNvPr>
          <p:cNvSpPr/>
          <p:nvPr/>
        </p:nvSpPr>
        <p:spPr>
          <a:xfrm>
            <a:off x="228131" y="413918"/>
            <a:ext cx="7571303" cy="461665"/>
          </a:xfrm>
          <a:prstGeom prst="rect">
            <a:avLst/>
          </a:prstGeom>
        </p:spPr>
        <p:txBody>
          <a:bodyPr wrap="none">
            <a:spAutoFit/>
          </a:bodyPr>
          <a:lstStyle/>
          <a:p>
            <a:r>
              <a:rPr lang="zh-CN" altLang="en-US" sz="2400" b="1" dirty="0"/>
              <a:t>第三届地下和空间粒子物理与宇宙物理前沿问题研讨会</a:t>
            </a:r>
            <a:endParaRPr lang="en-US" altLang="zh-CN" sz="2400" b="1" dirty="0"/>
          </a:p>
        </p:txBody>
      </p:sp>
      <p:sp>
        <p:nvSpPr>
          <p:cNvPr id="4" name="TextBox 3">
            <a:extLst>
              <a:ext uri="{FF2B5EF4-FFF2-40B4-BE49-F238E27FC236}">
                <a16:creationId xmlns:a16="http://schemas.microsoft.com/office/drawing/2014/main" id="{22FD18AB-54DC-493D-A3B7-CCE6E53829CD}"/>
              </a:ext>
            </a:extLst>
          </p:cNvPr>
          <p:cNvSpPr txBox="1"/>
          <p:nvPr/>
        </p:nvSpPr>
        <p:spPr>
          <a:xfrm>
            <a:off x="6350" y="5131400"/>
            <a:ext cx="12192000" cy="1200329"/>
          </a:xfrm>
          <a:prstGeom prst="rect">
            <a:avLst/>
          </a:prstGeom>
          <a:noFill/>
        </p:spPr>
        <p:txBody>
          <a:bodyPr wrap="square" rtlCol="0">
            <a:spAutoFit/>
          </a:bodyPr>
          <a:lstStyle/>
          <a:p>
            <a:pPr algn="ctr"/>
            <a:r>
              <a:rPr lang="zh-CN" altLang="en-US" sz="2400" dirty="0">
                <a:latin typeface="华文隶书" panose="02010800040101010101" pitchFamily="2" charset="-122"/>
                <a:ea typeface="华文隶书" panose="02010800040101010101" pitchFamily="2" charset="-122"/>
              </a:rPr>
              <a:t>成都理工大学</a:t>
            </a:r>
            <a:endParaRPr lang="en-US" altLang="zh-CN" sz="2400" dirty="0">
              <a:latin typeface="华文隶书" panose="02010800040101010101" pitchFamily="2" charset="-122"/>
              <a:ea typeface="华文隶书" panose="02010800040101010101" pitchFamily="2" charset="-122"/>
            </a:endParaRPr>
          </a:p>
          <a:p>
            <a:pPr algn="ctr"/>
            <a:r>
              <a:rPr lang="zh-CN" altLang="en-US" sz="2400" dirty="0">
                <a:latin typeface="华文隶书" panose="02010800040101010101" pitchFamily="2" charset="-122"/>
                <a:ea typeface="华文隶书" panose="02010800040101010101" pitchFamily="2" charset="-122"/>
              </a:rPr>
              <a:t>中国地质科学院水位地质环境地质研究所</a:t>
            </a:r>
            <a:endParaRPr lang="en-US" altLang="zh-CN" sz="2400" dirty="0">
              <a:latin typeface="华文隶书" panose="02010800040101010101" pitchFamily="2" charset="-122"/>
              <a:ea typeface="华文隶书" panose="02010800040101010101" pitchFamily="2" charset="-122"/>
            </a:endParaRPr>
          </a:p>
          <a:p>
            <a:pPr algn="ctr"/>
            <a:r>
              <a:rPr lang="zh-CN" altLang="en-US" sz="2400" dirty="0">
                <a:latin typeface="华文隶书" panose="02010800040101010101" pitchFamily="2" charset="-122"/>
                <a:ea typeface="华文隶书" panose="02010800040101010101" pitchFamily="2" charset="-122"/>
              </a:rPr>
              <a:t>中国科学院地质与地球物理研究所</a:t>
            </a:r>
            <a:endParaRPr lang="en-US" altLang="zh-CN" sz="2400" dirty="0">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4078093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7AF304-6BF0-4A6E-8E3E-C4A3FB3C6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8735280-25D9-46DC-BC9E-7F3D9905749C}"/>
              </a:ext>
            </a:extLst>
          </p:cNvPr>
          <p:cNvSpPr txBox="1">
            <a:spLocks noChangeArrowheads="1"/>
          </p:cNvSpPr>
          <p:nvPr/>
        </p:nvSpPr>
        <p:spPr bwMode="auto">
          <a:xfrm>
            <a:off x="973747" y="696301"/>
            <a:ext cx="6991349" cy="369570"/>
          </a:xfrm>
          <a:prstGeom prst="rect">
            <a:avLst/>
          </a:prstGeom>
          <a:noFill/>
          <a:ln w="9525">
            <a:noFill/>
            <a:miter lim="800000"/>
          </a:ln>
        </p:spPr>
        <p:txBody>
          <a:bodyPr wrap="square">
            <a:spAutoFit/>
          </a:bodyPr>
          <a:lstStyle/>
          <a:p>
            <a:pPr algn="ctr">
              <a:defRPr/>
            </a:pPr>
            <a:r>
              <a:rPr kumimoji="1" lang="zh-CN" altLang="en-US" sz="1800" b="1" dirty="0">
                <a:latin typeface="+mn-ea"/>
                <a:ea typeface="+mn-ea"/>
              </a:rPr>
              <a:t>中国大地热流数据汇编历程</a:t>
            </a:r>
          </a:p>
        </p:txBody>
      </p:sp>
      <p:sp>
        <p:nvSpPr>
          <p:cNvPr id="5" name="Rectangle 8">
            <a:extLst>
              <a:ext uri="{FF2B5EF4-FFF2-40B4-BE49-F238E27FC236}">
                <a16:creationId xmlns:a16="http://schemas.microsoft.com/office/drawing/2014/main" id="{1A8261CF-C39F-4FE4-9A8F-7D5E8A9CAE9C}"/>
              </a:ext>
            </a:extLst>
          </p:cNvPr>
          <p:cNvSpPr>
            <a:spLocks noChangeArrowheads="1"/>
          </p:cNvSpPr>
          <p:nvPr/>
        </p:nvSpPr>
        <p:spPr bwMode="auto">
          <a:xfrm>
            <a:off x="2272323" y="3236301"/>
            <a:ext cx="3860800" cy="457200"/>
          </a:xfrm>
          <a:prstGeom prst="rect">
            <a:avLst/>
          </a:prstGeom>
          <a:noFill/>
          <a:ln w="9525">
            <a:noFill/>
            <a:miter lim="800000"/>
          </a:ln>
        </p:spPr>
        <p:txBody>
          <a:bodyPr wrap="none">
            <a:spAutoFit/>
          </a:bodyPr>
          <a:lstStyle/>
          <a:p>
            <a:pPr algn="ctr"/>
            <a:r>
              <a:rPr kumimoji="1" lang="zh-CN" altLang="en-US" sz="2400" b="1" dirty="0">
                <a:solidFill>
                  <a:schemeClr val="bg1"/>
                </a:solidFill>
                <a:latin typeface="Times New Roman" panose="02020603050405020304" pitchFamily="18" charset="0"/>
              </a:rPr>
              <a:t>中国大地热流数据汇编历程</a:t>
            </a:r>
          </a:p>
        </p:txBody>
      </p:sp>
      <p:graphicFrame>
        <p:nvGraphicFramePr>
          <p:cNvPr id="7" name="表格 6">
            <a:extLst>
              <a:ext uri="{FF2B5EF4-FFF2-40B4-BE49-F238E27FC236}">
                <a16:creationId xmlns:a16="http://schemas.microsoft.com/office/drawing/2014/main" id="{28768C5F-AEDD-4243-9117-3CD698053BD9}"/>
              </a:ext>
            </a:extLst>
          </p:cNvPr>
          <p:cNvGraphicFramePr>
            <a:graphicFrameLocks noGrp="1"/>
          </p:cNvGraphicFramePr>
          <p:nvPr>
            <p:extLst>
              <p:ext uri="{D42A27DB-BD31-4B8C-83A1-F6EECF244321}">
                <p14:modId xmlns:p14="http://schemas.microsoft.com/office/powerpoint/2010/main" val="1360084253"/>
              </p:ext>
            </p:extLst>
          </p:nvPr>
        </p:nvGraphicFramePr>
        <p:xfrm>
          <a:off x="973748" y="1058251"/>
          <a:ext cx="6991349" cy="2251710"/>
        </p:xfrm>
        <a:graphic>
          <a:graphicData uri="http://schemas.openxmlformats.org/drawingml/2006/table">
            <a:tbl>
              <a:tblPr/>
              <a:tblGrid>
                <a:gridCol w="3429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1437849">
                  <a:extLst>
                    <a:ext uri="{9D8B030D-6E8A-4147-A177-3AD203B41FA5}">
                      <a16:colId xmlns:a16="http://schemas.microsoft.com/office/drawing/2014/main" val="20002"/>
                    </a:ext>
                  </a:extLst>
                </a:gridCol>
                <a:gridCol w="3688814">
                  <a:extLst>
                    <a:ext uri="{9D8B030D-6E8A-4147-A177-3AD203B41FA5}">
                      <a16:colId xmlns:a16="http://schemas.microsoft.com/office/drawing/2014/main" val="20003"/>
                    </a:ext>
                  </a:extLst>
                </a:gridCol>
                <a:gridCol w="759786">
                  <a:extLst>
                    <a:ext uri="{9D8B030D-6E8A-4147-A177-3AD203B41FA5}">
                      <a16:colId xmlns:a16="http://schemas.microsoft.com/office/drawing/2014/main" val="20004"/>
                    </a:ext>
                  </a:extLst>
                </a:gridCol>
              </a:tblGrid>
              <a:tr h="171450">
                <a:tc>
                  <a:txBody>
                    <a:bodyPr/>
                    <a:lstStyle/>
                    <a:p>
                      <a:pPr algn="just">
                        <a:spcAft>
                          <a:spcPts val="0"/>
                        </a:spcAft>
                      </a:pPr>
                      <a:r>
                        <a:rPr lang="en-US" sz="1050" b="1" kern="100" dirty="0">
                          <a:solidFill>
                            <a:srgbClr val="000000"/>
                          </a:solidFill>
                          <a:latin typeface="宋体" panose="02010600030101010101" pitchFamily="2" charset="-122"/>
                          <a:ea typeface="宋体" panose="02010600030101010101" pitchFamily="2" charset="-122"/>
                          <a:cs typeface="Times New Roman" panose="02020603050405020304"/>
                        </a:rPr>
                        <a:t>No</a:t>
                      </a:r>
                      <a:endParaRPr lang="zh-CN" sz="1050" b="1"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50" b="1" kern="100" dirty="0">
                          <a:solidFill>
                            <a:srgbClr val="000000"/>
                          </a:solidFill>
                          <a:latin typeface="Times New Roman" panose="02020603050405020304"/>
                          <a:ea typeface="宋体" panose="02010600030101010101" pitchFamily="2" charset="-122"/>
                          <a:cs typeface="Times New Roman" panose="02020603050405020304"/>
                        </a:rPr>
                        <a:t>汇编时间</a:t>
                      </a:r>
                      <a:endParaRPr lang="zh-CN" sz="1050" b="1"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50" b="1" kern="100" dirty="0">
                          <a:solidFill>
                            <a:srgbClr val="000000"/>
                          </a:solidFill>
                          <a:latin typeface="Times New Roman" panose="02020603050405020304"/>
                          <a:ea typeface="宋体" panose="02010600030101010101" pitchFamily="2" charset="-122"/>
                          <a:cs typeface="Times New Roman" panose="02020603050405020304"/>
                        </a:rPr>
                        <a:t>汇编人</a:t>
                      </a:r>
                      <a:endParaRPr lang="zh-CN" sz="1050" b="1"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50" b="1" kern="100" dirty="0">
                          <a:solidFill>
                            <a:srgbClr val="000000"/>
                          </a:solidFill>
                          <a:latin typeface="Times New Roman" panose="02020603050405020304"/>
                          <a:ea typeface="宋体" panose="02010600030101010101" pitchFamily="2" charset="-122"/>
                          <a:cs typeface="Times New Roman" panose="02020603050405020304"/>
                        </a:rPr>
                        <a:t>发表刊物和时间</a:t>
                      </a:r>
                      <a:endParaRPr lang="zh-CN" sz="1050" b="1"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1" kern="100" dirty="0">
                          <a:solidFill>
                            <a:srgbClr val="000000"/>
                          </a:solidFill>
                          <a:latin typeface="Times New Roman" panose="02020603050405020304"/>
                          <a:ea typeface="宋体" panose="02010600030101010101" pitchFamily="2" charset="-122"/>
                          <a:cs typeface="Times New Roman" panose="02020603050405020304"/>
                        </a:rPr>
                        <a:t>热流数量</a:t>
                      </a:r>
                      <a:endParaRPr lang="zh-CN" sz="1050" b="1"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1988</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汪集暘、黄少鹏</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a:solidFill>
                            <a:srgbClr val="000000"/>
                          </a:solidFill>
                          <a:latin typeface="Times New Roman" panose="02020603050405020304"/>
                          <a:ea typeface="宋体" panose="02010600030101010101" pitchFamily="2" charset="-122"/>
                          <a:cs typeface="Times New Roman" panose="02020603050405020304"/>
                        </a:rPr>
                        <a:t>地质科学</a:t>
                      </a:r>
                      <a:r>
                        <a:rPr lang="en-US" sz="1050" b="0" kern="100">
                          <a:solidFill>
                            <a:srgbClr val="000000"/>
                          </a:solidFill>
                          <a:latin typeface="Times New Roman" panose="02020603050405020304"/>
                          <a:ea typeface="宋体" panose="02010600030101010101" pitchFamily="2" charset="-122"/>
                          <a:cs typeface="Times New Roman" panose="02020603050405020304"/>
                        </a:rPr>
                        <a:t>,1988,2:196-204</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167</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1990</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汪集暘、黄少鹏</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a:solidFill>
                            <a:srgbClr val="000000"/>
                          </a:solidFill>
                          <a:latin typeface="Times New Roman" panose="02020603050405020304"/>
                          <a:ea typeface="宋体" panose="02010600030101010101" pitchFamily="2" charset="-122"/>
                          <a:cs typeface="Times New Roman" panose="02020603050405020304"/>
                        </a:rPr>
                        <a:t>地震地质</a:t>
                      </a:r>
                      <a:r>
                        <a:rPr lang="en-US" sz="1050" b="0" kern="100">
                          <a:solidFill>
                            <a:srgbClr val="000000"/>
                          </a:solidFill>
                          <a:latin typeface="Times New Roman" panose="02020603050405020304"/>
                          <a:ea typeface="宋体" panose="02010600030101010101" pitchFamily="2" charset="-122"/>
                          <a:cs typeface="Times New Roman" panose="02020603050405020304"/>
                        </a:rPr>
                        <a:t>,1990,12:351-366</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366</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3</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1992</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Huang S and Wang J</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b="0" kern="100" dirty="0">
                          <a:solidFill>
                            <a:srgbClr val="000000"/>
                          </a:solidFill>
                          <a:latin typeface="Arial" panose="020B0604020202020204"/>
                          <a:ea typeface="宋体" panose="02010600030101010101" pitchFamily="2" charset="-122"/>
                          <a:cs typeface="Times New Roman" panose="02020603050405020304"/>
                        </a:rPr>
                        <a:t>Advances in </a:t>
                      </a:r>
                      <a:r>
                        <a:rPr lang="en-US" sz="1050" b="0" kern="100" dirty="0" err="1">
                          <a:solidFill>
                            <a:srgbClr val="000000"/>
                          </a:solidFill>
                          <a:latin typeface="Arial" panose="020B0604020202020204"/>
                          <a:ea typeface="宋体" panose="02010600030101010101" pitchFamily="2" charset="-122"/>
                          <a:cs typeface="Times New Roman" panose="02020603050405020304"/>
                        </a:rPr>
                        <a:t>Geoscience</a:t>
                      </a:r>
                      <a:r>
                        <a:rPr lang="en-US" sz="1050" b="0" kern="100" dirty="0">
                          <a:solidFill>
                            <a:srgbClr val="000000"/>
                          </a:solidFill>
                          <a:latin typeface="Arial" panose="020B0604020202020204"/>
                          <a:ea typeface="宋体" panose="02010600030101010101" pitchFamily="2" charset="-122"/>
                          <a:cs typeface="Times New Roman" panose="02020603050405020304"/>
                        </a:rPr>
                        <a:t> (2), Press, , 1992, pp. 361-372</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441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4</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1994</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汪集暘、黄少鹏等</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中国地球物理图集</a:t>
                      </a:r>
                      <a:r>
                        <a:rPr lang="en-US" sz="1050" b="0" kern="100" dirty="0">
                          <a:solidFill>
                            <a:srgbClr val="000000"/>
                          </a:solidFill>
                          <a:latin typeface="Times New Roman" panose="02020603050405020304"/>
                          <a:ea typeface="宋体" panose="02010600030101010101" pitchFamily="2" charset="-122"/>
                          <a:cs typeface="Times New Roman" panose="02020603050405020304"/>
                        </a:rPr>
                        <a:t>.</a:t>
                      </a:r>
                      <a:r>
                        <a:rPr lang="zh-CN" sz="1050" b="0" kern="100" dirty="0">
                          <a:solidFill>
                            <a:srgbClr val="000000"/>
                          </a:solidFill>
                          <a:latin typeface="Times New Roman" panose="02020603050405020304"/>
                          <a:ea typeface="宋体" panose="02010600030101010101" pitchFamily="2" charset="-122"/>
                          <a:cs typeface="Times New Roman" panose="02020603050405020304"/>
                        </a:rPr>
                        <a:t>北京</a:t>
                      </a:r>
                      <a:r>
                        <a:rPr lang="en-US" sz="1050" b="0" kern="100" dirty="0">
                          <a:solidFill>
                            <a:srgbClr val="000000"/>
                          </a:solidFill>
                          <a:latin typeface="Times New Roman" panose="02020603050405020304"/>
                          <a:ea typeface="宋体" panose="02010600030101010101" pitchFamily="2" charset="-122"/>
                          <a:cs typeface="Times New Roman" panose="02020603050405020304"/>
                        </a:rPr>
                        <a:t>:</a:t>
                      </a:r>
                      <a:r>
                        <a:rPr lang="zh-CN" sz="1050" b="0" kern="100" dirty="0">
                          <a:solidFill>
                            <a:srgbClr val="000000"/>
                          </a:solidFill>
                          <a:latin typeface="Times New Roman" panose="02020603050405020304"/>
                          <a:ea typeface="宋体" panose="02010600030101010101" pitchFamily="2" charset="-122"/>
                          <a:cs typeface="Times New Roman" panose="02020603050405020304"/>
                        </a:rPr>
                        <a:t>地质出版社</a:t>
                      </a:r>
                      <a:r>
                        <a:rPr lang="en-US" sz="1050" b="0" kern="100" dirty="0">
                          <a:solidFill>
                            <a:srgbClr val="000000"/>
                          </a:solidFill>
                          <a:latin typeface="Times New Roman" panose="02020603050405020304"/>
                          <a:ea typeface="宋体" panose="02010600030101010101" pitchFamily="2" charset="-122"/>
                          <a:cs typeface="Times New Roman" panose="02020603050405020304"/>
                        </a:rPr>
                        <a:t>,1996,188</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485</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5</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1995</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b="0" kern="100" dirty="0" err="1">
                          <a:solidFill>
                            <a:srgbClr val="000000"/>
                          </a:solidFill>
                          <a:latin typeface="宋体" panose="02010600030101010101" pitchFamily="2" charset="-122"/>
                          <a:ea typeface="宋体" panose="02010600030101010101" pitchFamily="2" charset="-122"/>
                          <a:cs typeface="Times New Roman" panose="02020603050405020304"/>
                        </a:rPr>
                        <a:t>Xiong</a:t>
                      </a: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 L, Liu J. et al.</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b="0" kern="100" dirty="0">
                          <a:solidFill>
                            <a:srgbClr val="000000"/>
                          </a:solidFill>
                          <a:latin typeface="Arial" panose="020B0604020202020204"/>
                          <a:ea typeface="宋体" panose="02010600030101010101" pitchFamily="2" charset="-122"/>
                          <a:cs typeface="Times New Roman" panose="02020603050405020304"/>
                        </a:rPr>
                        <a:t>Proceedings of the World Geothermal Congress, , 1995, 479-483</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681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0040">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6</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2000</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050" b="0" kern="100" dirty="0" err="1">
                          <a:solidFill>
                            <a:srgbClr val="000000"/>
                          </a:solidFill>
                          <a:latin typeface="宋体" panose="02010600030101010101" pitchFamily="2" charset="-122"/>
                          <a:ea typeface="宋体" panose="02010600030101010101" pitchFamily="2" charset="-122"/>
                          <a:cs typeface="Times New Roman" panose="02020603050405020304"/>
                        </a:rPr>
                        <a:t>Hu</a:t>
                      </a: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 </a:t>
                      </a:r>
                      <a:r>
                        <a:rPr lang="en-US" sz="1050" b="0" kern="100" dirty="0" err="1">
                          <a:solidFill>
                            <a:srgbClr val="000000"/>
                          </a:solidFill>
                          <a:latin typeface="宋体" panose="02010600030101010101" pitchFamily="2" charset="-122"/>
                          <a:ea typeface="宋体" panose="02010600030101010101" pitchFamily="2" charset="-122"/>
                          <a:cs typeface="Times New Roman" panose="02020603050405020304"/>
                        </a:rPr>
                        <a:t>S</a:t>
                      </a:r>
                      <a:r>
                        <a:rPr lang="en-US" altLang="zh-CN" sz="1050" b="0" kern="100" dirty="0" err="1">
                          <a:solidFill>
                            <a:srgbClr val="000000"/>
                          </a:solidFill>
                          <a:latin typeface="宋体" panose="02010600030101010101" pitchFamily="2" charset="-122"/>
                          <a:ea typeface="宋体" panose="02010600030101010101" pitchFamily="2" charset="-122"/>
                          <a:cs typeface="Times New Roman" panose="02020603050405020304"/>
                        </a:rPr>
                        <a:t>hengbiao</a:t>
                      </a:r>
                      <a:r>
                        <a:rPr lang="en-US" sz="1050" b="0" kern="100" dirty="0" err="1">
                          <a:solidFill>
                            <a:srgbClr val="000000"/>
                          </a:solidFill>
                          <a:latin typeface="宋体" panose="02010600030101010101" pitchFamily="2" charset="-122"/>
                          <a:ea typeface="宋体" panose="02010600030101010101" pitchFamily="2" charset="-122"/>
                          <a:cs typeface="Times New Roman" panose="02020603050405020304"/>
                        </a:rPr>
                        <a:t>,et</a:t>
                      </a: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 al.</a:t>
                      </a:r>
                      <a:endParaRPr lang="zh-CN" sz="1050" b="0" kern="100" dirty="0">
                        <a:latin typeface="Times New Roman" panose="02020603050405020304"/>
                        <a:ea typeface="宋体" panose="02010600030101010101" pitchFamily="2" charset="-122"/>
                        <a:cs typeface="Times New Roman" panose="02020603050405020304"/>
                      </a:endParaRPr>
                    </a:p>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胡圣标等</a:t>
                      </a:r>
                      <a:r>
                        <a:rPr lang="zh-CN" altLang="en-US" sz="1050" b="0" kern="100" dirty="0">
                          <a:solidFill>
                            <a:srgbClr val="000000"/>
                          </a:solidFill>
                          <a:latin typeface="Times New Roman" panose="02020603050405020304"/>
                          <a:ea typeface="宋体" panose="02010600030101010101" pitchFamily="2" charset="-122"/>
                          <a:cs typeface="Times New Roman" panose="02020603050405020304"/>
                        </a:rPr>
                        <a:t>，</a:t>
                      </a:r>
                      <a:r>
                        <a:rPr lang="en-US" altLang="zh-CN" sz="1050" b="0" kern="100" dirty="0">
                          <a:solidFill>
                            <a:srgbClr val="000000"/>
                          </a:solidFill>
                          <a:latin typeface="Times New Roman" panose="02020603050405020304"/>
                          <a:ea typeface="宋体" panose="02010600030101010101" pitchFamily="2" charset="-122"/>
                          <a:cs typeface="Times New Roman" panose="02020603050405020304"/>
                        </a:rPr>
                        <a:t>2001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Earth and Planetary Science Letters, 2000,</a:t>
                      </a:r>
                      <a:r>
                        <a:rPr lang="en-US" sz="1050" b="0" kern="100" dirty="0">
                          <a:solidFill>
                            <a:srgbClr val="000000"/>
                          </a:solidFill>
                          <a:latin typeface="Times New Roman" panose="02020603050405020304"/>
                          <a:ea typeface="宋体" panose="02010600030101010101" pitchFamily="2" charset="-122"/>
                          <a:cs typeface="Times New Roman" panose="02020603050405020304"/>
                        </a:rPr>
                        <a:t> 179 (2), 407-419</a:t>
                      </a:r>
                      <a:r>
                        <a:rPr lang="zh-CN" altLang="en-US" sz="1050" b="0" kern="100" dirty="0">
                          <a:solidFill>
                            <a:srgbClr val="000000"/>
                          </a:solidFill>
                          <a:latin typeface="Times New Roman" panose="02020603050405020304"/>
                          <a:ea typeface="宋体" panose="02010600030101010101" pitchFamily="2" charset="-122"/>
                          <a:cs typeface="Times New Roman" panose="02020603050405020304"/>
                        </a:rPr>
                        <a:t>；</a:t>
                      </a:r>
                      <a:r>
                        <a:rPr lang="zh-CN" sz="1050" b="0" kern="100" dirty="0">
                          <a:solidFill>
                            <a:srgbClr val="000000"/>
                          </a:solidFill>
                          <a:latin typeface="Times New Roman" panose="02020603050405020304"/>
                          <a:ea typeface="宋体" panose="02010600030101010101" pitchFamily="2" charset="-122"/>
                          <a:cs typeface="Times New Roman" panose="02020603050405020304"/>
                        </a:rPr>
                        <a:t>地球物理学报</a:t>
                      </a:r>
                      <a:r>
                        <a:rPr lang="en-US" sz="1050" b="0" kern="100" dirty="0">
                          <a:solidFill>
                            <a:srgbClr val="000000"/>
                          </a:solidFill>
                          <a:latin typeface="Times New Roman" panose="02020603050405020304"/>
                          <a:ea typeface="宋体" panose="02010600030101010101" pitchFamily="2" charset="-122"/>
                          <a:cs typeface="Times New Roman" panose="02020603050405020304"/>
                        </a:rPr>
                        <a:t>, 2001</a:t>
                      </a:r>
                      <a:r>
                        <a:rPr lang="zh-CN" sz="1050" b="0" kern="100" dirty="0">
                          <a:solidFill>
                            <a:srgbClr val="000000"/>
                          </a:solidFill>
                          <a:latin typeface="Times New Roman" panose="02020603050405020304"/>
                          <a:ea typeface="宋体" panose="02010600030101010101" pitchFamily="2" charset="-122"/>
                          <a:cs typeface="Times New Roman" panose="02020603050405020304"/>
                        </a:rPr>
                        <a:t>，</a:t>
                      </a:r>
                      <a:r>
                        <a:rPr lang="en-US" sz="1050" b="0" kern="100" dirty="0">
                          <a:solidFill>
                            <a:srgbClr val="000000"/>
                          </a:solidFill>
                          <a:latin typeface="Times New Roman" panose="02020603050405020304"/>
                          <a:ea typeface="宋体" panose="02010600030101010101" pitchFamily="2" charset="-122"/>
                          <a:cs typeface="Times New Roman" panose="02020603050405020304"/>
                        </a:rPr>
                        <a:t>44(5): 611-626.</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862</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7</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2011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汪集暘等</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科技导报</a:t>
                      </a:r>
                      <a:r>
                        <a:rPr lang="en-US" sz="1050" b="0" kern="100" dirty="0">
                          <a:solidFill>
                            <a:srgbClr val="000000"/>
                          </a:solidFill>
                          <a:latin typeface="Times New Roman" panose="02020603050405020304"/>
                          <a:ea typeface="宋体" panose="02010600030101010101" pitchFamily="2" charset="-122"/>
                          <a:cs typeface="Times New Roman" panose="02020603050405020304"/>
                        </a:rPr>
                        <a:t>, 30(32): 25-31.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921</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8</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2013</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赵平</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中国地调局：《中国大陆地区热流分布特征及其研究》</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977</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9</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2013</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黄方</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博士论文：《鄂尔多斯盆地深部热结构特征及其对华北克拉通破坏的启示》</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1098</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ctr">
                        <a:spcAft>
                          <a:spcPts val="0"/>
                        </a:spcAft>
                      </a:pPr>
                      <a:r>
                        <a:rPr lang="en-US" sz="1050" b="0" kern="100">
                          <a:solidFill>
                            <a:srgbClr val="000000"/>
                          </a:solidFill>
                          <a:latin typeface="宋体" panose="02010600030101010101" pitchFamily="2" charset="-122"/>
                          <a:ea typeface="宋体" panose="02010600030101010101" pitchFamily="2" charset="-122"/>
                          <a:cs typeface="Times New Roman" panose="02020603050405020304"/>
                        </a:rPr>
                        <a:t>10</a:t>
                      </a:r>
                      <a:endParaRPr lang="zh-CN" sz="1050" b="0" kern="10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2016</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姜光政等</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b="0" kern="100" dirty="0">
                          <a:solidFill>
                            <a:srgbClr val="000000"/>
                          </a:solidFill>
                          <a:latin typeface="Times New Roman" panose="02020603050405020304"/>
                          <a:ea typeface="宋体" panose="02010600030101010101" pitchFamily="2" charset="-122"/>
                          <a:cs typeface="Times New Roman" panose="02020603050405020304"/>
                        </a:rPr>
                        <a:t>地球物理学报</a:t>
                      </a:r>
                      <a:r>
                        <a:rPr lang="en-US" sz="1050" b="0" kern="100" dirty="0">
                          <a:solidFill>
                            <a:srgbClr val="000000"/>
                          </a:solidFill>
                          <a:latin typeface="Times New Roman" panose="02020603050405020304"/>
                          <a:ea typeface="宋体" panose="02010600030101010101" pitchFamily="2" charset="-122"/>
                          <a:cs typeface="Times New Roman" panose="02020603050405020304"/>
                        </a:rPr>
                        <a:t>,2016</a:t>
                      </a:r>
                      <a:r>
                        <a:rPr lang="zh-CN" sz="1050" b="0" kern="100" dirty="0">
                          <a:solidFill>
                            <a:srgbClr val="000000"/>
                          </a:solidFill>
                          <a:latin typeface="Times New Roman" panose="02020603050405020304"/>
                          <a:ea typeface="宋体" panose="02010600030101010101" pitchFamily="2" charset="-122"/>
                          <a:cs typeface="Times New Roman" panose="02020603050405020304"/>
                        </a:rPr>
                        <a:t>，</a:t>
                      </a:r>
                      <a:r>
                        <a:rPr lang="en-US" sz="1050" b="0" kern="100" dirty="0">
                          <a:solidFill>
                            <a:srgbClr val="000000"/>
                          </a:solidFill>
                          <a:latin typeface="Times New Roman" panose="02020603050405020304"/>
                          <a:ea typeface="宋体" panose="02010600030101010101" pitchFamily="2" charset="-122"/>
                          <a:cs typeface="Times New Roman" panose="02020603050405020304"/>
                        </a:rPr>
                        <a:t>59(8): 2892</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0" kern="100" dirty="0">
                          <a:solidFill>
                            <a:srgbClr val="000000"/>
                          </a:solidFill>
                          <a:latin typeface="宋体" panose="02010600030101010101" pitchFamily="2" charset="-122"/>
                          <a:ea typeface="宋体" panose="02010600030101010101" pitchFamily="2" charset="-122"/>
                          <a:cs typeface="Times New Roman" panose="02020603050405020304"/>
                        </a:rPr>
                        <a:t>1230</a:t>
                      </a:r>
                      <a:endParaRPr lang="zh-CN" sz="1050" b="0" kern="100" dirty="0">
                        <a:latin typeface="Times New Roman" panose="020206030504050203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8" name="Picture 3">
            <a:extLst>
              <a:ext uri="{FF2B5EF4-FFF2-40B4-BE49-F238E27FC236}">
                <a16:creationId xmlns:a16="http://schemas.microsoft.com/office/drawing/2014/main" id="{A5469015-EB62-44DA-ABBA-0705358B5554}"/>
              </a:ext>
            </a:extLst>
          </p:cNvPr>
          <p:cNvPicPr>
            <a:picLocks noChangeAspect="1" noChangeArrowheads="1"/>
          </p:cNvPicPr>
          <p:nvPr/>
        </p:nvPicPr>
        <p:blipFill>
          <a:blip r:embed="rId3"/>
          <a:srcRect/>
          <a:stretch>
            <a:fillRect/>
          </a:stretch>
        </p:blipFill>
        <p:spPr bwMode="auto">
          <a:xfrm>
            <a:off x="369228" y="3635081"/>
            <a:ext cx="7725410" cy="3055865"/>
          </a:xfrm>
          <a:prstGeom prst="rect">
            <a:avLst/>
          </a:prstGeom>
          <a:noFill/>
          <a:ln w="9525">
            <a:noFill/>
            <a:miter lim="800000"/>
            <a:headEnd/>
            <a:tailEnd/>
          </a:ln>
          <a:effectLst/>
        </p:spPr>
      </p:pic>
      <p:sp>
        <p:nvSpPr>
          <p:cNvPr id="9" name="文本框 2">
            <a:extLst>
              <a:ext uri="{FF2B5EF4-FFF2-40B4-BE49-F238E27FC236}">
                <a16:creationId xmlns:a16="http://schemas.microsoft.com/office/drawing/2014/main" id="{8DFE4184-672E-4F2E-A93F-7615569C53C5}"/>
              </a:ext>
            </a:extLst>
          </p:cNvPr>
          <p:cNvSpPr txBox="1">
            <a:spLocks noChangeArrowheads="1"/>
          </p:cNvSpPr>
          <p:nvPr/>
        </p:nvSpPr>
        <p:spPr bwMode="auto">
          <a:xfrm>
            <a:off x="8094639" y="778721"/>
            <a:ext cx="3688046" cy="400110"/>
          </a:xfrm>
          <a:prstGeom prst="rect">
            <a:avLst/>
          </a:prstGeom>
          <a:noFill/>
          <a:ln w="9525">
            <a:noFill/>
            <a:miter lim="800000"/>
          </a:ln>
        </p:spPr>
        <p:txBody>
          <a:bodyPr wrap="square">
            <a:spAutoFit/>
          </a:bodyPr>
          <a:lstStyle/>
          <a:p>
            <a:pPr algn="ctr"/>
            <a:r>
              <a:rPr lang="zh-CN" altLang="en-US" sz="2000" b="1" dirty="0">
                <a:solidFill>
                  <a:srgbClr val="000000"/>
                </a:solidFill>
              </a:rPr>
              <a:t>中国大陆地区热流测点分布图</a:t>
            </a:r>
          </a:p>
        </p:txBody>
      </p:sp>
      <p:pic>
        <p:nvPicPr>
          <p:cNvPr id="10" name="图片 1">
            <a:extLst>
              <a:ext uri="{FF2B5EF4-FFF2-40B4-BE49-F238E27FC236}">
                <a16:creationId xmlns:a16="http://schemas.microsoft.com/office/drawing/2014/main" id="{FC13084B-8594-4321-8B61-E34781283F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5477" y="1206347"/>
            <a:ext cx="3688046" cy="267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a:extLst>
              <a:ext uri="{FF2B5EF4-FFF2-40B4-BE49-F238E27FC236}">
                <a16:creationId xmlns:a16="http://schemas.microsoft.com/office/drawing/2014/main" id="{A18D9B74-86D6-4E3D-8CD9-02F477A440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5477" y="3912785"/>
            <a:ext cx="3688046" cy="25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BBB43A67-3A65-472A-837B-6B0986BCC3EA}"/>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Tree>
    <p:extLst>
      <p:ext uri="{BB962C8B-B14F-4D97-AF65-F5344CB8AC3E}">
        <p14:creationId xmlns:p14="http://schemas.microsoft.com/office/powerpoint/2010/main" val="3496952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7AF304-6BF0-4A6E-8E3E-C4A3FB3C6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1A8261CF-C39F-4FE4-9A8F-7D5E8A9CAE9C}"/>
              </a:ext>
            </a:extLst>
          </p:cNvPr>
          <p:cNvSpPr>
            <a:spLocks noChangeArrowheads="1"/>
          </p:cNvSpPr>
          <p:nvPr/>
        </p:nvSpPr>
        <p:spPr bwMode="auto">
          <a:xfrm>
            <a:off x="2272323" y="3236301"/>
            <a:ext cx="3860800" cy="457200"/>
          </a:xfrm>
          <a:prstGeom prst="rect">
            <a:avLst/>
          </a:prstGeom>
          <a:noFill/>
          <a:ln w="9525">
            <a:noFill/>
            <a:miter lim="800000"/>
          </a:ln>
        </p:spPr>
        <p:txBody>
          <a:bodyPr wrap="none">
            <a:spAutoFit/>
          </a:bodyPr>
          <a:lstStyle/>
          <a:p>
            <a:pPr algn="ctr"/>
            <a:r>
              <a:rPr kumimoji="1" lang="zh-CN" altLang="en-US" sz="2400" b="1" dirty="0">
                <a:solidFill>
                  <a:schemeClr val="bg1"/>
                </a:solidFill>
                <a:latin typeface="Times New Roman" panose="02020603050405020304" pitchFamily="18" charset="0"/>
              </a:rPr>
              <a:t>中国大地热流数据汇编历程</a:t>
            </a:r>
          </a:p>
        </p:txBody>
      </p:sp>
      <p:graphicFrame>
        <p:nvGraphicFramePr>
          <p:cNvPr id="15" name="表格 14">
            <a:extLst>
              <a:ext uri="{FF2B5EF4-FFF2-40B4-BE49-F238E27FC236}">
                <a16:creationId xmlns:a16="http://schemas.microsoft.com/office/drawing/2014/main" id="{4FE3F866-3B35-4A39-8996-33B7A57CA0F0}"/>
              </a:ext>
            </a:extLst>
          </p:cNvPr>
          <p:cNvGraphicFramePr>
            <a:graphicFrameLocks noGrp="1"/>
          </p:cNvGraphicFramePr>
          <p:nvPr>
            <p:extLst>
              <p:ext uri="{D42A27DB-BD31-4B8C-83A1-F6EECF244321}">
                <p14:modId xmlns:p14="http://schemas.microsoft.com/office/powerpoint/2010/main" val="2927288449"/>
              </p:ext>
            </p:extLst>
          </p:nvPr>
        </p:nvGraphicFramePr>
        <p:xfrm>
          <a:off x="4105031" y="2365126"/>
          <a:ext cx="7817338" cy="4125266"/>
        </p:xfrm>
        <a:graphic>
          <a:graphicData uri="http://schemas.openxmlformats.org/drawingml/2006/table">
            <a:tbl>
              <a:tblPr firstRow="1" firstCol="1" bandRow="1"/>
              <a:tblGrid>
                <a:gridCol w="2378022">
                  <a:extLst>
                    <a:ext uri="{9D8B030D-6E8A-4147-A177-3AD203B41FA5}">
                      <a16:colId xmlns:a16="http://schemas.microsoft.com/office/drawing/2014/main" val="20000"/>
                    </a:ext>
                  </a:extLst>
                </a:gridCol>
                <a:gridCol w="2378022">
                  <a:extLst>
                    <a:ext uri="{9D8B030D-6E8A-4147-A177-3AD203B41FA5}">
                      <a16:colId xmlns:a16="http://schemas.microsoft.com/office/drawing/2014/main" val="20001"/>
                    </a:ext>
                  </a:extLst>
                </a:gridCol>
                <a:gridCol w="1857564">
                  <a:extLst>
                    <a:ext uri="{9D8B030D-6E8A-4147-A177-3AD203B41FA5}">
                      <a16:colId xmlns:a16="http://schemas.microsoft.com/office/drawing/2014/main" val="20002"/>
                    </a:ext>
                  </a:extLst>
                </a:gridCol>
                <a:gridCol w="1203730">
                  <a:extLst>
                    <a:ext uri="{9D8B030D-6E8A-4147-A177-3AD203B41FA5}">
                      <a16:colId xmlns:a16="http://schemas.microsoft.com/office/drawing/2014/main" val="20003"/>
                    </a:ext>
                  </a:extLst>
                </a:gridCol>
              </a:tblGrid>
              <a:tr h="215039">
                <a:tc rowSpan="2"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ctr">
                        <a:lnSpc>
                          <a:spcPct val="100000"/>
                        </a:lnSpc>
                        <a:spcAft>
                          <a:spcPts val="0"/>
                        </a:spcAft>
                      </a:pPr>
                      <a:r>
                        <a:rPr lang="en-US" sz="1200" kern="100" dirty="0">
                          <a:solidFill>
                            <a:schemeClr val="tx1"/>
                          </a:solidFill>
                          <a:effectLst/>
                        </a:rPr>
                        <a:t>Name</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A3B2C1"/>
                    </a:solidFill>
                  </a:tcPr>
                </a:tc>
                <a:tc rowSpan="2" hMerge="1">
                  <a:txBody>
                    <a:bodyPr/>
                    <a:lstStyle/>
                    <a:p>
                      <a:endParaRPr lang="zh-CN" altLang="en-US"/>
                    </a:p>
                  </a:txBody>
                  <a:tcPr/>
                </a:tc>
                <a:tc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ctr">
                        <a:lnSpc>
                          <a:spcPct val="100000"/>
                        </a:lnSpc>
                        <a:spcAft>
                          <a:spcPts val="0"/>
                        </a:spcAft>
                      </a:pPr>
                      <a:r>
                        <a:rPr lang="en-US" sz="1200" kern="100" dirty="0">
                          <a:solidFill>
                            <a:schemeClr val="tx1"/>
                          </a:solidFill>
                          <a:effectLst/>
                        </a:rPr>
                        <a:t>Heat flow (mW m</a:t>
                      </a:r>
                      <a:r>
                        <a:rPr lang="en-US" sz="1200" kern="100" baseline="30000" dirty="0">
                          <a:solidFill>
                            <a:schemeClr val="tx1"/>
                          </a:solidFill>
                          <a:effectLst/>
                        </a:rPr>
                        <a:t>-2</a:t>
                      </a:r>
                      <a:r>
                        <a:rPr lang="en-US" sz="1200" kern="100" dirty="0">
                          <a:solidFill>
                            <a:schemeClr val="tx1"/>
                          </a:solidFill>
                          <a:effectLst/>
                        </a:rPr>
                        <a:t>)</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A3B2C1"/>
                    </a:solidFill>
                  </a:tcPr>
                </a:tc>
                <a:tc hMerge="1">
                  <a:txBody>
                    <a:bodyPr/>
                    <a:lstStyle/>
                    <a:p>
                      <a:endParaRPr lang="zh-CN" altLang="en-US"/>
                    </a:p>
                  </a:txBody>
                  <a:tcPr/>
                </a:tc>
                <a:extLst>
                  <a:ext uri="{0D108BD9-81ED-4DB2-BD59-A6C34878D82A}">
                    <a16:rowId xmlns:a16="http://schemas.microsoft.com/office/drawing/2014/main" val="10000"/>
                  </a:ext>
                </a:extLst>
              </a:tr>
              <a:tr h="90175">
                <a:tc gridSpan="2" vMerge="1">
                  <a:txBody>
                    <a:bodyPr/>
                    <a:lstStyle/>
                    <a:p>
                      <a:endParaRPr lang="zh-CN" altLang="en-US"/>
                    </a:p>
                  </a:txBody>
                  <a:tcPr/>
                </a:tc>
                <a:tc hMerge="1"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ctr">
                        <a:lnSpc>
                          <a:spcPct val="100000"/>
                        </a:lnSpc>
                        <a:spcAft>
                          <a:spcPts val="0"/>
                        </a:spcAft>
                      </a:pPr>
                      <a:r>
                        <a:rPr lang="en-US" sz="1200" kern="100" dirty="0" err="1">
                          <a:solidFill>
                            <a:schemeClr val="tx1"/>
                          </a:solidFill>
                          <a:effectLst/>
                        </a:rPr>
                        <a:t>Mean±SD</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solidFill>
                            <a:schemeClr val="tx1"/>
                          </a:solidFill>
                          <a:effectLst/>
                        </a:rPr>
                        <a:t> </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extLst>
                  <a:ext uri="{0D108BD9-81ED-4DB2-BD59-A6C34878D82A}">
                    <a16:rowId xmlns:a16="http://schemas.microsoft.com/office/drawing/2014/main" val="10001"/>
                  </a:ext>
                </a:extLst>
              </a:tr>
              <a:tr h="286719">
                <a:tc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ctr">
                        <a:lnSpc>
                          <a:spcPct val="100000"/>
                        </a:lnSpc>
                        <a:spcAft>
                          <a:spcPts val="0"/>
                        </a:spcAft>
                      </a:pPr>
                      <a:r>
                        <a:rPr lang="en-US" sz="1200" kern="100" dirty="0">
                          <a:solidFill>
                            <a:schemeClr val="tx1"/>
                          </a:solidFill>
                          <a:effectLst/>
                        </a:rPr>
                        <a:t>         North China Craton</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ap="flat" cmpd="sng" algn="ctr">
                      <a:solidFill>
                        <a:srgbClr val="000000"/>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ctr">
                        <a:lnSpc>
                          <a:spcPct val="100000"/>
                        </a:lnSpc>
                        <a:spcAft>
                          <a:spcPts val="0"/>
                        </a:spcAft>
                      </a:pPr>
                      <a:r>
                        <a:rPr lang="en-US" sz="1200" kern="100" dirty="0">
                          <a:effectLst/>
                        </a:rPr>
                        <a:t>61.8±14.2</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hMerge="1">
                  <a:txBody>
                    <a:bodyPr/>
                    <a:lstStyle/>
                    <a:p>
                      <a:endParaRPr lang="zh-CN" altLang="en-US"/>
                    </a:p>
                  </a:txBody>
                  <a:tcPr/>
                </a:tc>
                <a:extLst>
                  <a:ext uri="{0D108BD9-81ED-4DB2-BD59-A6C34878D82A}">
                    <a16:rowId xmlns:a16="http://schemas.microsoft.com/office/drawing/2014/main" val="10002"/>
                  </a:ext>
                </a:extLst>
              </a:tr>
              <a:tr h="286719">
                <a:tc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ctr">
                        <a:lnSpc>
                          <a:spcPct val="100000"/>
                        </a:lnSpc>
                        <a:spcAft>
                          <a:spcPts val="0"/>
                        </a:spcAft>
                      </a:pPr>
                      <a:r>
                        <a:rPr lang="en-US" sz="1200" kern="100" dirty="0">
                          <a:solidFill>
                            <a:schemeClr val="tx1"/>
                          </a:solidFill>
                          <a:effectLst/>
                        </a:rPr>
                        <a:t>Tarim Craton </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44.2±9.9</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hMerge="1">
                  <a:txBody>
                    <a:bodyPr/>
                    <a:lstStyle/>
                    <a:p>
                      <a:endParaRPr lang="zh-CN" altLang="en-US"/>
                    </a:p>
                  </a:txBody>
                  <a:tcPr/>
                </a:tc>
                <a:extLst>
                  <a:ext uri="{0D108BD9-81ED-4DB2-BD59-A6C34878D82A}">
                    <a16:rowId xmlns:a16="http://schemas.microsoft.com/office/drawing/2014/main" val="10003"/>
                  </a:ext>
                </a:extLst>
              </a:tr>
              <a:tr h="286719">
                <a:tc rowSpan="3">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just">
                        <a:lnSpc>
                          <a:spcPct val="100000"/>
                        </a:lnSpc>
                        <a:spcAft>
                          <a:spcPts val="0"/>
                        </a:spcAft>
                      </a:pPr>
                      <a:r>
                        <a:rPr lang="en-US" sz="1200" kern="100" dirty="0">
                          <a:solidFill>
                            <a:schemeClr val="tx1"/>
                          </a:solidFill>
                          <a:effectLst/>
                        </a:rPr>
                        <a:t>Yangtze Craton</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Lower Yangtze Block</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a:effectLst/>
                        </a:rPr>
                        <a:t>63.5±11.9</a:t>
                      </a:r>
                      <a:endParaRPr lang="zh-CN"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rowSpan="3">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a:effectLst/>
                        </a:rPr>
                        <a:t>61.2±13.5</a:t>
                      </a:r>
                      <a:endParaRPr lang="zh-CN"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extLst>
                  <a:ext uri="{0D108BD9-81ED-4DB2-BD59-A6C34878D82A}">
                    <a16:rowId xmlns:a16="http://schemas.microsoft.com/office/drawing/2014/main" val="10004"/>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Upper-Yangtze </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52.7±9.5</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vMerge="1">
                  <a:txBody>
                    <a:bodyPr/>
                    <a:lstStyle/>
                    <a:p>
                      <a:endParaRPr lang="zh-CN" altLang="en-US"/>
                    </a:p>
                  </a:txBody>
                  <a:tcPr/>
                </a:tc>
                <a:extLst>
                  <a:ext uri="{0D108BD9-81ED-4DB2-BD59-A6C34878D82A}">
                    <a16:rowId xmlns:a16="http://schemas.microsoft.com/office/drawing/2014/main" val="10005"/>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West</a:t>
                      </a:r>
                      <a:r>
                        <a:rPr lang="en-US" sz="1200" kern="100" baseline="0" dirty="0">
                          <a:effectLst/>
                        </a:rPr>
                        <a:t> </a:t>
                      </a:r>
                      <a:r>
                        <a:rPr lang="en-US" sz="1200" kern="100" dirty="0">
                          <a:effectLst/>
                        </a:rPr>
                        <a:t>Upper-Yangtze </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74±15.5</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vMerge="1">
                  <a:txBody>
                    <a:bodyPr/>
                    <a:lstStyle/>
                    <a:p>
                      <a:endParaRPr lang="zh-CN" altLang="en-US"/>
                    </a:p>
                  </a:txBody>
                  <a:tcPr/>
                </a:tc>
                <a:extLst>
                  <a:ext uri="{0D108BD9-81ED-4DB2-BD59-A6C34878D82A}">
                    <a16:rowId xmlns:a16="http://schemas.microsoft.com/office/drawing/2014/main" val="10006"/>
                  </a:ext>
                </a:extLst>
              </a:tr>
              <a:tr h="286719">
                <a:tc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just">
                        <a:lnSpc>
                          <a:spcPct val="100000"/>
                        </a:lnSpc>
                        <a:spcAft>
                          <a:spcPts val="0"/>
                        </a:spcAft>
                      </a:pPr>
                      <a:r>
                        <a:rPr lang="en-US" sz="1200" kern="100" dirty="0">
                          <a:solidFill>
                            <a:schemeClr val="tx1"/>
                          </a:solidFill>
                          <a:effectLst/>
                        </a:rPr>
                        <a:t>Central China </a:t>
                      </a:r>
                      <a:r>
                        <a:rPr lang="en-US" sz="1200" kern="100" dirty="0" err="1">
                          <a:solidFill>
                            <a:schemeClr val="tx1"/>
                          </a:solidFill>
                          <a:effectLst/>
                        </a:rPr>
                        <a:t>Orogen</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ctr">
                        <a:lnSpc>
                          <a:spcPct val="100000"/>
                        </a:lnSpc>
                        <a:spcAft>
                          <a:spcPts val="0"/>
                        </a:spcAft>
                      </a:pPr>
                      <a:r>
                        <a:rPr lang="en-US" sz="1200" kern="100" dirty="0">
                          <a:effectLst/>
                        </a:rPr>
                        <a:t>59.4±14.6</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hMerge="1">
                  <a:txBody>
                    <a:bodyPr/>
                    <a:lstStyle/>
                    <a:p>
                      <a:endParaRPr lang="zh-CN" altLang="en-US"/>
                    </a:p>
                  </a:txBody>
                  <a:tcPr/>
                </a:tc>
                <a:extLst>
                  <a:ext uri="{0D108BD9-81ED-4DB2-BD59-A6C34878D82A}">
                    <a16:rowId xmlns:a16="http://schemas.microsoft.com/office/drawing/2014/main" val="10007"/>
                  </a:ext>
                </a:extLst>
              </a:tr>
              <a:tr h="286719">
                <a:tc row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just">
                        <a:lnSpc>
                          <a:spcPct val="100000"/>
                        </a:lnSpc>
                        <a:spcAft>
                          <a:spcPts val="0"/>
                        </a:spcAft>
                      </a:pPr>
                      <a:r>
                        <a:rPr lang="en-US" sz="1200" kern="100" dirty="0">
                          <a:solidFill>
                            <a:schemeClr val="tx1"/>
                          </a:solidFill>
                          <a:effectLst/>
                        </a:rPr>
                        <a:t>Central Asian </a:t>
                      </a:r>
                      <a:r>
                        <a:rPr lang="en-US" sz="1200" kern="100" dirty="0" err="1">
                          <a:solidFill>
                            <a:schemeClr val="tx1"/>
                          </a:solidFill>
                          <a:effectLst/>
                        </a:rPr>
                        <a:t>Orogen</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 Eastern part</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67.3±16.4</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rowSpan="2">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a:effectLst/>
                        </a:rPr>
                        <a:t>54.4±14.2</a:t>
                      </a:r>
                      <a:endParaRPr lang="zh-CN"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extLst>
                  <a:ext uri="{0D108BD9-81ED-4DB2-BD59-A6C34878D82A}">
                    <a16:rowId xmlns:a16="http://schemas.microsoft.com/office/drawing/2014/main" val="10008"/>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altLang="zh-CN" sz="1200" kern="100" dirty="0">
                          <a:effectLst/>
                        </a:rPr>
                        <a:t>W</a:t>
                      </a:r>
                      <a:r>
                        <a:rPr lang="en-US" sz="1200" kern="100" dirty="0">
                          <a:effectLst/>
                        </a:rPr>
                        <a:t>estern part</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48.0±12.6</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vMerge="1">
                  <a:txBody>
                    <a:bodyPr/>
                    <a:lstStyle/>
                    <a:p>
                      <a:endParaRPr lang="zh-CN" altLang="en-US"/>
                    </a:p>
                  </a:txBody>
                  <a:tcPr/>
                </a:tc>
                <a:extLst>
                  <a:ext uri="{0D108BD9-81ED-4DB2-BD59-A6C34878D82A}">
                    <a16:rowId xmlns:a16="http://schemas.microsoft.com/office/drawing/2014/main" val="10009"/>
                  </a:ext>
                </a:extLst>
              </a:tr>
              <a:tr h="286719">
                <a:tc gridSpan="2">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just">
                        <a:lnSpc>
                          <a:spcPct val="100000"/>
                        </a:lnSpc>
                        <a:spcAft>
                          <a:spcPts val="0"/>
                        </a:spcAft>
                      </a:pPr>
                      <a:r>
                        <a:rPr lang="en-US" sz="1200" kern="100" dirty="0">
                          <a:solidFill>
                            <a:schemeClr val="tx1"/>
                          </a:solidFill>
                          <a:effectLst/>
                        </a:rPr>
                        <a:t>South china </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solidFill>
                  </a:tcPr>
                </a:tc>
                <a:tc hMerge="1">
                  <a:txBody>
                    <a:bodyPr/>
                    <a:lstStyle/>
                    <a:p>
                      <a:endParaRPr lang="zh-CN" altLang="en-US"/>
                    </a:p>
                  </a:txBody>
                  <a:tcPr/>
                </a:tc>
                <a:tc gridSpan="2">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ctr">
                        <a:lnSpc>
                          <a:spcPct val="100000"/>
                        </a:lnSpc>
                        <a:spcAft>
                          <a:spcPts val="0"/>
                        </a:spcAft>
                      </a:pPr>
                      <a:r>
                        <a:rPr lang="en-US" sz="1200" kern="100" dirty="0">
                          <a:effectLst/>
                        </a:rPr>
                        <a:t>69.4±11.0</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hMerge="1">
                  <a:txBody>
                    <a:bodyPr/>
                    <a:lstStyle/>
                    <a:p>
                      <a:endParaRPr lang="zh-CN" altLang="en-US"/>
                    </a:p>
                  </a:txBody>
                  <a:tcPr/>
                </a:tc>
                <a:extLst>
                  <a:ext uri="{0D108BD9-81ED-4DB2-BD59-A6C34878D82A}">
                    <a16:rowId xmlns:a16="http://schemas.microsoft.com/office/drawing/2014/main" val="10010"/>
                  </a:ext>
                </a:extLst>
              </a:tr>
              <a:tr h="286719">
                <a:tc rowSpan="4">
                  <a:txBody>
                    <a:bodyPr/>
                    <a:lstStyle>
                      <a:lvl1pPr marL="0" algn="l" defTabSz="914400" rtl="0" eaLnBrk="1" latinLnBrk="0" hangingPunct="1">
                        <a:defRPr sz="1800" b="1" kern="1200">
                          <a:solidFill>
                            <a:schemeClr val="lt1"/>
                          </a:solidFill>
                          <a:latin typeface="Verdana"/>
                          <a:ea typeface="宋体"/>
                        </a:defRPr>
                      </a:lvl1pPr>
                      <a:lvl2pPr marL="457200" algn="l" defTabSz="914400" rtl="0" eaLnBrk="1" latinLnBrk="0" hangingPunct="1">
                        <a:defRPr sz="1800" b="1" kern="1200">
                          <a:solidFill>
                            <a:schemeClr val="lt1"/>
                          </a:solidFill>
                          <a:latin typeface="Verdana"/>
                          <a:ea typeface="宋体"/>
                        </a:defRPr>
                      </a:lvl2pPr>
                      <a:lvl3pPr marL="914400" algn="l" defTabSz="914400" rtl="0" eaLnBrk="1" latinLnBrk="0" hangingPunct="1">
                        <a:defRPr sz="1800" b="1" kern="1200">
                          <a:solidFill>
                            <a:schemeClr val="lt1"/>
                          </a:solidFill>
                          <a:latin typeface="Verdana"/>
                          <a:ea typeface="宋体"/>
                        </a:defRPr>
                      </a:lvl3pPr>
                      <a:lvl4pPr marL="1371600" algn="l" defTabSz="914400" rtl="0" eaLnBrk="1" latinLnBrk="0" hangingPunct="1">
                        <a:defRPr sz="1800" b="1" kern="1200">
                          <a:solidFill>
                            <a:schemeClr val="lt1"/>
                          </a:solidFill>
                          <a:latin typeface="Verdana"/>
                          <a:ea typeface="宋体"/>
                        </a:defRPr>
                      </a:lvl4pPr>
                      <a:lvl5pPr marL="1828800" algn="l" defTabSz="914400" rtl="0" eaLnBrk="1" latinLnBrk="0" hangingPunct="1">
                        <a:defRPr sz="1800" b="1" kern="1200">
                          <a:solidFill>
                            <a:schemeClr val="lt1"/>
                          </a:solidFill>
                          <a:latin typeface="Verdana"/>
                          <a:ea typeface="宋体"/>
                        </a:defRPr>
                      </a:lvl5pPr>
                      <a:lvl6pPr marL="2286000" algn="l" defTabSz="914400" rtl="0" eaLnBrk="1" latinLnBrk="0" hangingPunct="1">
                        <a:defRPr sz="1800" b="1" kern="1200">
                          <a:solidFill>
                            <a:schemeClr val="lt1"/>
                          </a:solidFill>
                          <a:latin typeface="Verdana"/>
                          <a:ea typeface="宋体"/>
                        </a:defRPr>
                      </a:lvl6pPr>
                      <a:lvl7pPr marL="2743200" algn="l" defTabSz="914400" rtl="0" eaLnBrk="1" latinLnBrk="0" hangingPunct="1">
                        <a:defRPr sz="1800" b="1" kern="1200">
                          <a:solidFill>
                            <a:schemeClr val="lt1"/>
                          </a:solidFill>
                          <a:latin typeface="Verdana"/>
                          <a:ea typeface="宋体"/>
                        </a:defRPr>
                      </a:lvl7pPr>
                      <a:lvl8pPr marL="3200400" algn="l" defTabSz="914400" rtl="0" eaLnBrk="1" latinLnBrk="0" hangingPunct="1">
                        <a:defRPr sz="1800" b="1" kern="1200">
                          <a:solidFill>
                            <a:schemeClr val="lt1"/>
                          </a:solidFill>
                          <a:latin typeface="Verdana"/>
                          <a:ea typeface="宋体"/>
                        </a:defRPr>
                      </a:lvl8pPr>
                      <a:lvl9pPr marL="3657600" algn="l" defTabSz="914400" rtl="0" eaLnBrk="1" latinLnBrk="0" hangingPunct="1">
                        <a:defRPr sz="1800" b="1" kern="1200">
                          <a:solidFill>
                            <a:schemeClr val="lt1"/>
                          </a:solidFill>
                          <a:latin typeface="Verdana"/>
                          <a:ea typeface="宋体"/>
                        </a:defRPr>
                      </a:lvl9pPr>
                    </a:lstStyle>
                    <a:p>
                      <a:pPr indent="0" algn="just">
                        <a:lnSpc>
                          <a:spcPct val="100000"/>
                        </a:lnSpc>
                        <a:spcAft>
                          <a:spcPts val="0"/>
                        </a:spcAft>
                      </a:pPr>
                      <a:r>
                        <a:rPr lang="en-US" sz="1200" kern="100" dirty="0">
                          <a:solidFill>
                            <a:schemeClr val="tx1"/>
                          </a:solidFill>
                          <a:effectLst/>
                        </a:rPr>
                        <a:t>Tibet-</a:t>
                      </a:r>
                      <a:r>
                        <a:rPr lang="en-US" sz="1200" kern="100" dirty="0" err="1">
                          <a:solidFill>
                            <a:schemeClr val="tx1"/>
                          </a:solidFill>
                          <a:effectLst/>
                        </a:rPr>
                        <a:t>Sanjiang</a:t>
                      </a:r>
                      <a:r>
                        <a:rPr lang="en-US" sz="1200" kern="100" dirty="0">
                          <a:solidFill>
                            <a:schemeClr val="tx1"/>
                          </a:solidFill>
                          <a:effectLst/>
                        </a:rPr>
                        <a:t> </a:t>
                      </a:r>
                      <a:r>
                        <a:rPr lang="en-US" sz="1200" kern="100" dirty="0" err="1">
                          <a:solidFill>
                            <a:schemeClr val="tx1"/>
                          </a:solidFill>
                          <a:effectLst/>
                        </a:rPr>
                        <a:t>Orogen</a:t>
                      </a:r>
                      <a:endParaRPr lang="zh-CN" sz="16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B2C1"/>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High Himalaya </a:t>
                      </a:r>
                      <a:r>
                        <a:rPr lang="en-US" sz="1200" kern="100" dirty="0" err="1">
                          <a:effectLst/>
                        </a:rPr>
                        <a:t>Orogen</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90.8±4.7</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rowSpan="4">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a:effectLst/>
                        </a:rPr>
                        <a:t>78.3±23.6</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B2C1">
                        <a:tint val="40000"/>
                      </a:srgbClr>
                    </a:solidFill>
                  </a:tcPr>
                </a:tc>
                <a:extLst>
                  <a:ext uri="{0D108BD9-81ED-4DB2-BD59-A6C34878D82A}">
                    <a16:rowId xmlns:a16="http://schemas.microsoft.com/office/drawing/2014/main" val="10011"/>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a:effectLst/>
                        </a:rPr>
                        <a:t>Lassa Block  </a:t>
                      </a:r>
                      <a:endParaRPr lang="zh-CN"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86.6 25.9</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20000"/>
                      </a:srgbClr>
                    </a:solidFill>
                  </a:tcPr>
                </a:tc>
                <a:tc vMerge="1">
                  <a:txBody>
                    <a:bodyPr/>
                    <a:lstStyle/>
                    <a:p>
                      <a:endParaRPr lang="zh-CN" altLang="en-US"/>
                    </a:p>
                  </a:txBody>
                  <a:tcPr/>
                </a:tc>
                <a:extLst>
                  <a:ext uri="{0D108BD9-81ED-4DB2-BD59-A6C34878D82A}">
                    <a16:rowId xmlns:a16="http://schemas.microsoft.com/office/drawing/2014/main" val="10012"/>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a:effectLst/>
                        </a:rPr>
                        <a:t>Qiangtang Block</a:t>
                      </a:r>
                      <a:endParaRPr lang="zh-CN"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67.0±21.9</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B2C1">
                        <a:tint val="40000"/>
                      </a:srgbClr>
                    </a:solidFill>
                  </a:tcPr>
                </a:tc>
                <a:tc vMerge="1">
                  <a:txBody>
                    <a:bodyPr/>
                    <a:lstStyle/>
                    <a:p>
                      <a:endParaRPr lang="zh-CN" altLang="en-US"/>
                    </a:p>
                  </a:txBody>
                  <a:tcPr/>
                </a:tc>
                <a:extLst>
                  <a:ext uri="{0D108BD9-81ED-4DB2-BD59-A6C34878D82A}">
                    <a16:rowId xmlns:a16="http://schemas.microsoft.com/office/drawing/2014/main" val="10013"/>
                  </a:ext>
                </a:extLst>
              </a:tr>
              <a:tr h="286719">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200" kern="100" dirty="0" err="1">
                          <a:effectLst/>
                        </a:rPr>
                        <a:t>Songan-Ganzi</a:t>
                      </a:r>
                      <a:r>
                        <a:rPr lang="en-US" sz="1200" kern="100" dirty="0">
                          <a:effectLst/>
                        </a:rPr>
                        <a:t> Block</a:t>
                      </a:r>
                      <a:endParaRPr lang="zh-CN"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B2C1">
                        <a:tint val="20000"/>
                      </a:srgbClr>
                    </a:solidFill>
                  </a:tcPr>
                </a:tc>
                <a:tc>
                  <a:txBody>
                    <a:bodyPr/>
                    <a:lstStyle>
                      <a:lvl1pPr marL="0" algn="l" defTabSz="914400" rtl="0" eaLnBrk="1" latinLnBrk="0" hangingPunct="1">
                        <a:defRPr sz="1800" kern="1200">
                          <a:solidFill>
                            <a:schemeClr val="dk1"/>
                          </a:solidFill>
                          <a:latin typeface="Verdana"/>
                          <a:ea typeface="宋体"/>
                        </a:defRPr>
                      </a:lvl1pPr>
                      <a:lvl2pPr marL="457200" algn="l" defTabSz="914400" rtl="0" eaLnBrk="1" latinLnBrk="0" hangingPunct="1">
                        <a:defRPr sz="1800" kern="1200">
                          <a:solidFill>
                            <a:schemeClr val="dk1"/>
                          </a:solidFill>
                          <a:latin typeface="Verdana"/>
                          <a:ea typeface="宋体"/>
                        </a:defRPr>
                      </a:lvl2pPr>
                      <a:lvl3pPr marL="914400" algn="l" defTabSz="914400" rtl="0" eaLnBrk="1" latinLnBrk="0" hangingPunct="1">
                        <a:defRPr sz="1800" kern="1200">
                          <a:solidFill>
                            <a:schemeClr val="dk1"/>
                          </a:solidFill>
                          <a:latin typeface="Verdana"/>
                          <a:ea typeface="宋体"/>
                        </a:defRPr>
                      </a:lvl3pPr>
                      <a:lvl4pPr marL="1371600" algn="l" defTabSz="914400" rtl="0" eaLnBrk="1" latinLnBrk="0" hangingPunct="1">
                        <a:defRPr sz="1800" kern="1200">
                          <a:solidFill>
                            <a:schemeClr val="dk1"/>
                          </a:solidFill>
                          <a:latin typeface="Verdana"/>
                          <a:ea typeface="宋体"/>
                        </a:defRPr>
                      </a:lvl4pPr>
                      <a:lvl5pPr marL="1828800" algn="l" defTabSz="914400" rtl="0" eaLnBrk="1" latinLnBrk="0" hangingPunct="1">
                        <a:defRPr sz="1800" kern="1200">
                          <a:solidFill>
                            <a:schemeClr val="dk1"/>
                          </a:solidFill>
                          <a:latin typeface="Verdana"/>
                          <a:ea typeface="宋体"/>
                        </a:defRPr>
                      </a:lvl5pPr>
                      <a:lvl6pPr marL="2286000" algn="l" defTabSz="914400" rtl="0" eaLnBrk="1" latinLnBrk="0" hangingPunct="1">
                        <a:defRPr sz="1800" kern="1200">
                          <a:solidFill>
                            <a:schemeClr val="dk1"/>
                          </a:solidFill>
                          <a:latin typeface="Verdana"/>
                          <a:ea typeface="宋体"/>
                        </a:defRPr>
                      </a:lvl6pPr>
                      <a:lvl7pPr marL="2743200" algn="l" defTabSz="914400" rtl="0" eaLnBrk="1" latinLnBrk="0" hangingPunct="1">
                        <a:defRPr sz="1800" kern="1200">
                          <a:solidFill>
                            <a:schemeClr val="dk1"/>
                          </a:solidFill>
                          <a:latin typeface="Verdana"/>
                          <a:ea typeface="宋体"/>
                        </a:defRPr>
                      </a:lvl7pPr>
                      <a:lvl8pPr marL="3200400" algn="l" defTabSz="914400" rtl="0" eaLnBrk="1" latinLnBrk="0" hangingPunct="1">
                        <a:defRPr sz="1800" kern="1200">
                          <a:solidFill>
                            <a:schemeClr val="dk1"/>
                          </a:solidFill>
                          <a:latin typeface="Verdana"/>
                          <a:ea typeface="宋体"/>
                        </a:defRPr>
                      </a:lvl8pPr>
                      <a:lvl9pPr marL="3657600" algn="l" defTabSz="914400" rtl="0" eaLnBrk="1" latinLnBrk="0" hangingPunct="1">
                        <a:defRPr sz="1800" kern="1200">
                          <a:solidFill>
                            <a:schemeClr val="dk1"/>
                          </a:solidFill>
                          <a:latin typeface="Verdana"/>
                          <a:ea typeface="宋体"/>
                        </a:defRPr>
                      </a:lvl9pPr>
                    </a:lstStyle>
                    <a:p>
                      <a:pPr indent="0" algn="just">
                        <a:lnSpc>
                          <a:spcPct val="100000"/>
                        </a:lnSpc>
                        <a:spcAft>
                          <a:spcPts val="0"/>
                        </a:spcAft>
                      </a:pPr>
                      <a:r>
                        <a:rPr lang="en-US" sz="1400" b="1" kern="100" dirty="0">
                          <a:solidFill>
                            <a:srgbClr val="C00000"/>
                          </a:solidFill>
                          <a:effectLst/>
                        </a:rPr>
                        <a:t>57.0±26.7</a:t>
                      </a:r>
                      <a:endParaRPr lang="zh-CN" sz="18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168" marR="64168" marT="0" marB="0" anchor="b">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3B2C1">
                        <a:tint val="20000"/>
                      </a:srgbClr>
                    </a:solidFill>
                  </a:tcPr>
                </a:tc>
                <a:tc vMerge="1">
                  <a:txBody>
                    <a:bodyPr/>
                    <a:lstStyle/>
                    <a:p>
                      <a:endParaRPr lang="zh-CN" altLang="en-US"/>
                    </a:p>
                  </a:txBody>
                  <a:tcPr/>
                </a:tc>
                <a:extLst>
                  <a:ext uri="{0D108BD9-81ED-4DB2-BD59-A6C34878D82A}">
                    <a16:rowId xmlns:a16="http://schemas.microsoft.com/office/drawing/2014/main" val="10014"/>
                  </a:ext>
                </a:extLst>
              </a:tr>
            </a:tbl>
          </a:graphicData>
        </a:graphic>
      </p:graphicFrame>
      <p:pic>
        <p:nvPicPr>
          <p:cNvPr id="16" name="图片 15">
            <a:extLst>
              <a:ext uri="{FF2B5EF4-FFF2-40B4-BE49-F238E27FC236}">
                <a16:creationId xmlns:a16="http://schemas.microsoft.com/office/drawing/2014/main" id="{43863840-C12A-4909-8956-A7D18A580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585" y="848887"/>
            <a:ext cx="3771900" cy="2842435"/>
          </a:xfrm>
          <a:prstGeom prst="rect">
            <a:avLst/>
          </a:prstGeom>
        </p:spPr>
      </p:pic>
      <p:sp>
        <p:nvSpPr>
          <p:cNvPr id="17" name="文本框 2">
            <a:extLst>
              <a:ext uri="{FF2B5EF4-FFF2-40B4-BE49-F238E27FC236}">
                <a16:creationId xmlns:a16="http://schemas.microsoft.com/office/drawing/2014/main" id="{7C6B9F2C-EC9B-46DD-89BC-A195C0B430ED}"/>
              </a:ext>
            </a:extLst>
          </p:cNvPr>
          <p:cNvSpPr txBox="1">
            <a:spLocks noChangeArrowheads="1"/>
          </p:cNvSpPr>
          <p:nvPr/>
        </p:nvSpPr>
        <p:spPr bwMode="auto">
          <a:xfrm>
            <a:off x="5438775" y="1793698"/>
            <a:ext cx="5521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panose="020B0604020202020204" pitchFamily="34" charset="0"/>
                <a:ea typeface="宋体" panose="02010600030101010101" pitchFamily="2" charset="-122"/>
              </a:defRPr>
            </a:lvl1pPr>
            <a:lvl2pPr eaLnBrk="0" hangingPunct="0">
              <a:defRPr sz="2200">
                <a:solidFill>
                  <a:schemeClr val="tx1"/>
                </a:solidFill>
                <a:latin typeface="Arial" panose="020B0604020202020204" pitchFamily="34" charset="0"/>
                <a:ea typeface="宋体" panose="02010600030101010101" pitchFamily="2" charset="-122"/>
              </a:defRPr>
            </a:lvl2pPr>
            <a:lvl3pPr eaLnBrk="0" hangingPunct="0">
              <a:defRPr sz="2200">
                <a:solidFill>
                  <a:schemeClr val="tx1"/>
                </a:solidFill>
                <a:latin typeface="Arial" panose="020B0604020202020204" pitchFamily="34" charset="0"/>
                <a:ea typeface="宋体" panose="02010600030101010101" pitchFamily="2" charset="-122"/>
              </a:defRPr>
            </a:lvl3pPr>
            <a:lvl4pPr eaLnBrk="0" hangingPunct="0">
              <a:defRPr sz="2200">
                <a:solidFill>
                  <a:schemeClr val="tx1"/>
                </a:solidFill>
                <a:latin typeface="Arial" panose="020B0604020202020204" pitchFamily="34" charset="0"/>
                <a:ea typeface="宋体" panose="02010600030101010101" pitchFamily="2" charset="-122"/>
              </a:defRPr>
            </a:lvl4pPr>
            <a:lvl5pPr eaLnBrk="0" hangingPunct="0">
              <a:defRPr sz="2200">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rgbClr val="000000"/>
                </a:solidFill>
                <a:latin typeface="宋体" panose="02010600030101010101" pitchFamily="2" charset="-122"/>
              </a:rPr>
              <a:t>中国大陆地区主要构造单元热流</a:t>
            </a:r>
          </a:p>
        </p:txBody>
      </p:sp>
      <p:sp>
        <p:nvSpPr>
          <p:cNvPr id="18" name="矩形 17">
            <a:extLst>
              <a:ext uri="{FF2B5EF4-FFF2-40B4-BE49-F238E27FC236}">
                <a16:creationId xmlns:a16="http://schemas.microsoft.com/office/drawing/2014/main" id="{3A12AB08-A755-4581-8C55-4A06B7D1B5BE}"/>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Tree>
    <p:extLst>
      <p:ext uri="{BB962C8B-B14F-4D97-AF65-F5344CB8AC3E}">
        <p14:creationId xmlns:p14="http://schemas.microsoft.com/office/powerpoint/2010/main" val="110972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7AF304-6BF0-4A6E-8E3E-C4A3FB3C6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1A8261CF-C39F-4FE4-9A8F-7D5E8A9CAE9C}"/>
              </a:ext>
            </a:extLst>
          </p:cNvPr>
          <p:cNvSpPr>
            <a:spLocks noChangeArrowheads="1"/>
          </p:cNvSpPr>
          <p:nvPr/>
        </p:nvSpPr>
        <p:spPr bwMode="auto">
          <a:xfrm>
            <a:off x="2272323" y="3236301"/>
            <a:ext cx="3860800" cy="457200"/>
          </a:xfrm>
          <a:prstGeom prst="rect">
            <a:avLst/>
          </a:prstGeom>
          <a:noFill/>
          <a:ln w="9525">
            <a:noFill/>
            <a:miter lim="800000"/>
          </a:ln>
        </p:spPr>
        <p:txBody>
          <a:bodyPr wrap="none">
            <a:spAutoFit/>
          </a:bodyPr>
          <a:lstStyle/>
          <a:p>
            <a:pPr algn="ctr"/>
            <a:r>
              <a:rPr kumimoji="1" lang="zh-CN" altLang="en-US" sz="2400" b="1" dirty="0">
                <a:solidFill>
                  <a:schemeClr val="bg1"/>
                </a:solidFill>
                <a:latin typeface="Times New Roman" panose="02020603050405020304" pitchFamily="18" charset="0"/>
              </a:rPr>
              <a:t>中国大地热流数据汇编历程</a:t>
            </a:r>
          </a:p>
        </p:txBody>
      </p:sp>
      <p:pic>
        <p:nvPicPr>
          <p:cNvPr id="9" name="图片 8">
            <a:extLst>
              <a:ext uri="{FF2B5EF4-FFF2-40B4-BE49-F238E27FC236}">
                <a16:creationId xmlns:a16="http://schemas.microsoft.com/office/drawing/2014/main" id="{12A3ACA5-4010-4630-8839-72AE4E65C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354" y="1470235"/>
            <a:ext cx="7559500" cy="5157324"/>
          </a:xfrm>
          <a:prstGeom prst="rect">
            <a:avLst/>
          </a:prstGeom>
        </p:spPr>
      </p:pic>
      <p:sp>
        <p:nvSpPr>
          <p:cNvPr id="4" name="矩形 3">
            <a:extLst>
              <a:ext uri="{FF2B5EF4-FFF2-40B4-BE49-F238E27FC236}">
                <a16:creationId xmlns:a16="http://schemas.microsoft.com/office/drawing/2014/main" id="{15362E8F-B4D6-4B97-9C1D-2751E0AE5EF4}"/>
              </a:ext>
            </a:extLst>
          </p:cNvPr>
          <p:cNvSpPr/>
          <p:nvPr/>
        </p:nvSpPr>
        <p:spPr>
          <a:xfrm>
            <a:off x="3165181" y="860084"/>
            <a:ext cx="4964821" cy="369332"/>
          </a:xfrm>
          <a:prstGeom prst="rect">
            <a:avLst/>
          </a:prstGeom>
        </p:spPr>
        <p:txBody>
          <a:bodyPr wrap="none">
            <a:spAutoFit/>
          </a:bodyPr>
          <a:lstStyle/>
          <a:p>
            <a:pPr algn="ctr">
              <a:defRPr/>
            </a:pPr>
            <a:r>
              <a:rPr lang="zh-CN" altLang="en-US" b="1" dirty="0">
                <a:latin typeface="+mn-ea"/>
              </a:rPr>
              <a:t>总体热流格局：“</a:t>
            </a:r>
            <a:r>
              <a:rPr lang="zh-CN" altLang="zh-CN" b="1" dirty="0">
                <a:latin typeface="+mn-ea"/>
              </a:rPr>
              <a:t>东高、</a:t>
            </a:r>
            <a:r>
              <a:rPr lang="zh-CN" altLang="en-US" b="1" dirty="0">
                <a:latin typeface="+mn-ea"/>
              </a:rPr>
              <a:t>中低、</a:t>
            </a:r>
            <a:r>
              <a:rPr lang="zh-CN" altLang="zh-CN" b="1" dirty="0">
                <a:latin typeface="+mn-ea"/>
              </a:rPr>
              <a:t>西南高、西北低</a:t>
            </a:r>
            <a:r>
              <a:rPr lang="zh-CN" altLang="en-US" b="1" dirty="0">
                <a:latin typeface="+mn-ea"/>
              </a:rPr>
              <a:t>”</a:t>
            </a:r>
          </a:p>
        </p:txBody>
      </p:sp>
      <p:sp>
        <p:nvSpPr>
          <p:cNvPr id="11" name="矩形 10">
            <a:extLst>
              <a:ext uri="{FF2B5EF4-FFF2-40B4-BE49-F238E27FC236}">
                <a16:creationId xmlns:a16="http://schemas.microsoft.com/office/drawing/2014/main" id="{8D282AFE-4B96-4348-A39D-326F5EBE366A}"/>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Tree>
    <p:extLst>
      <p:ext uri="{BB962C8B-B14F-4D97-AF65-F5344CB8AC3E}">
        <p14:creationId xmlns:p14="http://schemas.microsoft.com/office/powerpoint/2010/main" val="326488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7AF304-6BF0-4A6E-8E3E-C4A3FB3C6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8">
            <a:extLst>
              <a:ext uri="{FF2B5EF4-FFF2-40B4-BE49-F238E27FC236}">
                <a16:creationId xmlns:a16="http://schemas.microsoft.com/office/drawing/2014/main" id="{8410CEE1-FC8E-4537-BF5E-DE083B7F626C}"/>
              </a:ext>
            </a:extLst>
          </p:cNvPr>
          <p:cNvSpPr txBox="1">
            <a:spLocks noChangeArrowheads="1"/>
          </p:cNvSpPr>
          <p:nvPr/>
        </p:nvSpPr>
        <p:spPr bwMode="auto">
          <a:xfrm>
            <a:off x="1561123" y="761980"/>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latin typeface="微软雅黑" panose="020B0503020204020204" pitchFamily="34" charset="-122"/>
                <a:ea typeface="微软雅黑" panose="020B0503020204020204" pitchFamily="34" charset="-122"/>
              </a:rPr>
              <a:t>主要沉积盆地热状态</a:t>
            </a:r>
          </a:p>
        </p:txBody>
      </p:sp>
      <p:sp>
        <p:nvSpPr>
          <p:cNvPr id="5" name="Rectangle 8">
            <a:extLst>
              <a:ext uri="{FF2B5EF4-FFF2-40B4-BE49-F238E27FC236}">
                <a16:creationId xmlns:a16="http://schemas.microsoft.com/office/drawing/2014/main" id="{1A8261CF-C39F-4FE4-9A8F-7D5E8A9CAE9C}"/>
              </a:ext>
            </a:extLst>
          </p:cNvPr>
          <p:cNvSpPr>
            <a:spLocks noChangeArrowheads="1"/>
          </p:cNvSpPr>
          <p:nvPr/>
        </p:nvSpPr>
        <p:spPr bwMode="auto">
          <a:xfrm>
            <a:off x="2272323" y="3236301"/>
            <a:ext cx="3860800" cy="457200"/>
          </a:xfrm>
          <a:prstGeom prst="rect">
            <a:avLst/>
          </a:prstGeom>
          <a:noFill/>
          <a:ln w="9525">
            <a:noFill/>
            <a:miter lim="800000"/>
          </a:ln>
        </p:spPr>
        <p:txBody>
          <a:bodyPr wrap="none">
            <a:spAutoFit/>
          </a:bodyPr>
          <a:lstStyle/>
          <a:p>
            <a:pPr algn="ctr"/>
            <a:r>
              <a:rPr kumimoji="1" lang="zh-CN" altLang="en-US" sz="2400" b="1" dirty="0">
                <a:solidFill>
                  <a:schemeClr val="bg1"/>
                </a:solidFill>
                <a:latin typeface="Times New Roman" panose="02020603050405020304" pitchFamily="18" charset="0"/>
              </a:rPr>
              <a:t>中国大地热流数据汇编历程</a:t>
            </a:r>
          </a:p>
        </p:txBody>
      </p:sp>
      <p:pic>
        <p:nvPicPr>
          <p:cNvPr id="9" name="图片 8">
            <a:extLst>
              <a:ext uri="{FF2B5EF4-FFF2-40B4-BE49-F238E27FC236}">
                <a16:creationId xmlns:a16="http://schemas.microsoft.com/office/drawing/2014/main" id="{17C2F961-4843-4484-BF69-0BD77069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00" y="1343037"/>
            <a:ext cx="5417946" cy="5232438"/>
          </a:xfrm>
          <a:prstGeom prst="rect">
            <a:avLst/>
          </a:prstGeom>
        </p:spPr>
      </p:pic>
      <p:pic>
        <p:nvPicPr>
          <p:cNvPr id="10" name="图片 9">
            <a:extLst>
              <a:ext uri="{FF2B5EF4-FFF2-40B4-BE49-F238E27FC236}">
                <a16:creationId xmlns:a16="http://schemas.microsoft.com/office/drawing/2014/main" id="{4E2D7DDF-9751-4978-972C-FBEF01DC1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815300"/>
            <a:ext cx="5769923" cy="4348108"/>
          </a:xfrm>
          <a:prstGeom prst="rect">
            <a:avLst/>
          </a:prstGeom>
        </p:spPr>
      </p:pic>
      <p:sp>
        <p:nvSpPr>
          <p:cNvPr id="11" name="矩形 10">
            <a:extLst>
              <a:ext uri="{FF2B5EF4-FFF2-40B4-BE49-F238E27FC236}">
                <a16:creationId xmlns:a16="http://schemas.microsoft.com/office/drawing/2014/main" id="{57E4D8C2-C53A-4145-96F8-FEE952B4254F}"/>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Tree>
    <p:extLst>
      <p:ext uri="{BB962C8B-B14F-4D97-AF65-F5344CB8AC3E}">
        <p14:creationId xmlns:p14="http://schemas.microsoft.com/office/powerpoint/2010/main" val="223777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100" name="组合 66"/>
          <p:cNvGrpSpPr/>
          <p:nvPr/>
        </p:nvGrpSpPr>
        <p:grpSpPr bwMode="auto">
          <a:xfrm>
            <a:off x="2545078" y="5051425"/>
            <a:ext cx="4981135" cy="1625600"/>
            <a:chOff x="2278380" y="5051425"/>
            <a:chExt cx="4692650" cy="1625600"/>
          </a:xfrm>
        </p:grpSpPr>
        <p:sp>
          <p:nvSpPr>
            <p:cNvPr id="64" name="Rectangle 35"/>
            <p:cNvSpPr>
              <a:spLocks noChangeArrowheads="1"/>
            </p:cNvSpPr>
            <p:nvPr/>
          </p:nvSpPr>
          <p:spPr bwMode="auto">
            <a:xfrm>
              <a:off x="2278380" y="5051425"/>
              <a:ext cx="4692650" cy="1625600"/>
            </a:xfrm>
            <a:prstGeom prst="rect">
              <a:avLst/>
            </a:prstGeom>
            <a:solidFill>
              <a:schemeClr val="bg1"/>
            </a:solidFill>
            <a:ln w="9525">
              <a:solidFill>
                <a:schemeClr val="tx1"/>
              </a:solidFill>
              <a:miter lim="800000"/>
            </a:ln>
          </p:spPr>
          <p:txBody>
            <a:bodyPr wrap="none" anchor="ctr"/>
            <a:lstStyle/>
            <a:p>
              <a:pPr eaLnBrk="0" hangingPunct="0">
                <a:defRPr/>
              </a:pPr>
              <a:endParaRPr lang="zh-CN" altLang="en-US" sz="2400" dirty="0">
                <a:solidFill>
                  <a:schemeClr val="tx1">
                    <a:lumMod val="95000"/>
                    <a:lumOff val="5000"/>
                  </a:schemeClr>
                </a:solidFill>
              </a:endParaRPr>
            </a:p>
          </p:txBody>
        </p:sp>
        <p:sp>
          <p:nvSpPr>
            <p:cNvPr id="132108" name="Rectangle 36"/>
            <p:cNvSpPr>
              <a:spLocks noChangeArrowheads="1"/>
            </p:cNvSpPr>
            <p:nvPr/>
          </p:nvSpPr>
          <p:spPr bwMode="auto">
            <a:xfrm>
              <a:off x="3349625" y="5344795"/>
              <a:ext cx="1305560" cy="751205"/>
            </a:xfrm>
            <a:prstGeom prst="rect">
              <a:avLst/>
            </a:prstGeom>
            <a:solidFill>
              <a:srgbClr val="FF0000"/>
            </a:solidFill>
            <a:ln w="9525">
              <a:solidFill>
                <a:schemeClr val="tx1"/>
              </a:solidFill>
              <a:miter lim="800000"/>
            </a:ln>
            <a:effectLst>
              <a:prstShdw prst="shdw17" dist="17961" dir="2700000">
                <a:srgbClr val="009900"/>
              </a:prstShdw>
            </a:effectLst>
          </p:spPr>
          <p:txBody>
            <a:bodyPr wrap="none" anchor="ctr"/>
            <a:lstStyle/>
            <a:p>
              <a:endParaRPr lang="zh-CN" altLang="en-US"/>
            </a:p>
          </p:txBody>
        </p:sp>
        <p:sp>
          <p:nvSpPr>
            <p:cNvPr id="132109" name="Rectangle 37"/>
            <p:cNvSpPr>
              <a:spLocks noChangeArrowheads="1"/>
            </p:cNvSpPr>
            <p:nvPr/>
          </p:nvSpPr>
          <p:spPr bwMode="auto">
            <a:xfrm>
              <a:off x="4662805" y="5665470"/>
              <a:ext cx="908050" cy="430530"/>
            </a:xfrm>
            <a:prstGeom prst="rect">
              <a:avLst/>
            </a:prstGeom>
            <a:solidFill>
              <a:srgbClr val="FFC000"/>
            </a:solidFill>
            <a:ln w="9525">
              <a:solidFill>
                <a:schemeClr val="tx1"/>
              </a:solidFill>
              <a:miter lim="800000"/>
            </a:ln>
            <a:effectLst>
              <a:prstShdw prst="shdw17" dist="17961" dir="2700000">
                <a:srgbClr val="009900"/>
              </a:prstShdw>
            </a:effectLst>
          </p:spPr>
          <p:txBody>
            <a:bodyPr wrap="none" anchor="ctr"/>
            <a:lstStyle/>
            <a:p>
              <a:endParaRPr lang="zh-CN" altLang="en-US"/>
            </a:p>
          </p:txBody>
        </p:sp>
        <p:sp>
          <p:nvSpPr>
            <p:cNvPr id="132110" name="Rectangle 38"/>
            <p:cNvSpPr>
              <a:spLocks noChangeArrowheads="1"/>
            </p:cNvSpPr>
            <p:nvPr/>
          </p:nvSpPr>
          <p:spPr bwMode="auto">
            <a:xfrm>
              <a:off x="5570855" y="5935345"/>
              <a:ext cx="1340485" cy="152400"/>
            </a:xfrm>
            <a:prstGeom prst="rect">
              <a:avLst/>
            </a:prstGeom>
            <a:solidFill>
              <a:srgbClr val="FF0000"/>
            </a:solidFill>
            <a:ln w="9525">
              <a:solidFill>
                <a:schemeClr val="tx1"/>
              </a:solidFill>
              <a:miter lim="800000"/>
            </a:ln>
            <a:effectLst>
              <a:prstShdw prst="shdw17" dist="17961" dir="2700000">
                <a:srgbClr val="009900"/>
              </a:prstShdw>
            </a:effectLst>
          </p:spPr>
          <p:txBody>
            <a:bodyPr wrap="none" anchor="ctr"/>
            <a:lstStyle/>
            <a:p>
              <a:endParaRPr lang="zh-CN" altLang="en-US"/>
            </a:p>
          </p:txBody>
        </p:sp>
        <p:sp>
          <p:nvSpPr>
            <p:cNvPr id="132111" name="Text Box 39"/>
            <p:cNvSpPr txBox="1">
              <a:spLocks noChangeArrowheads="1"/>
            </p:cNvSpPr>
            <p:nvPr/>
          </p:nvSpPr>
          <p:spPr bwMode="auto">
            <a:xfrm>
              <a:off x="4707890" y="5384800"/>
              <a:ext cx="785793" cy="307777"/>
            </a:xfrm>
            <a:prstGeom prst="rect">
              <a:avLst/>
            </a:prstGeom>
            <a:noFill/>
            <a:ln w="9525">
              <a:noFill/>
              <a:miter lim="800000"/>
            </a:ln>
          </p:spPr>
          <p:txBody>
            <a:bodyPr wrap="none">
              <a:spAutoFit/>
            </a:bodyPr>
            <a:lstStyle/>
            <a:p>
              <a:pPr eaLnBrk="0" hangingPunct="0"/>
              <a:r>
                <a:rPr lang="en-US" altLang="zh-CN" sz="1400" b="1"/>
                <a:t>~2000m</a:t>
              </a:r>
            </a:p>
          </p:txBody>
        </p:sp>
        <p:sp>
          <p:nvSpPr>
            <p:cNvPr id="132112" name="Text Box 40"/>
            <p:cNvSpPr txBox="1">
              <a:spLocks noChangeArrowheads="1"/>
            </p:cNvSpPr>
            <p:nvPr/>
          </p:nvSpPr>
          <p:spPr bwMode="auto">
            <a:xfrm>
              <a:off x="5947410" y="5627370"/>
              <a:ext cx="785793" cy="307777"/>
            </a:xfrm>
            <a:prstGeom prst="rect">
              <a:avLst/>
            </a:prstGeom>
            <a:noFill/>
            <a:ln w="9525">
              <a:noFill/>
              <a:miter lim="800000"/>
            </a:ln>
          </p:spPr>
          <p:txBody>
            <a:bodyPr wrap="none">
              <a:spAutoFit/>
            </a:bodyPr>
            <a:lstStyle/>
            <a:p>
              <a:pPr eaLnBrk="0" hangingPunct="0"/>
              <a:r>
                <a:rPr lang="en-US" altLang="zh-CN" sz="1400" b="1"/>
                <a:t>&lt;1000m</a:t>
              </a:r>
            </a:p>
          </p:txBody>
        </p:sp>
        <p:grpSp>
          <p:nvGrpSpPr>
            <p:cNvPr id="132113" name="组合 23"/>
            <p:cNvGrpSpPr/>
            <p:nvPr/>
          </p:nvGrpSpPr>
          <p:grpSpPr bwMode="auto">
            <a:xfrm>
              <a:off x="3568700" y="6124575"/>
              <a:ext cx="796290" cy="483870"/>
              <a:chOff x="3568700" y="6124575"/>
              <a:chExt cx="796290" cy="483870"/>
            </a:xfrm>
          </p:grpSpPr>
          <p:sp>
            <p:nvSpPr>
              <p:cNvPr id="132123" name="Oval 41"/>
              <p:cNvSpPr>
                <a:spLocks noChangeArrowheads="1"/>
              </p:cNvSpPr>
              <p:nvPr/>
            </p:nvSpPr>
            <p:spPr bwMode="auto">
              <a:xfrm>
                <a:off x="3845560" y="6124575"/>
                <a:ext cx="267970" cy="483870"/>
              </a:xfrm>
              <a:prstGeom prst="ellipse">
                <a:avLst/>
              </a:prstGeom>
              <a:solidFill>
                <a:srgbClr val="00FF00"/>
              </a:solidFill>
              <a:ln w="9525">
                <a:solidFill>
                  <a:schemeClr val="tx1"/>
                </a:solidFill>
                <a:round/>
              </a:ln>
            </p:spPr>
            <p:txBody>
              <a:bodyPr wrap="none" anchor="ctr"/>
              <a:lstStyle/>
              <a:p>
                <a:endParaRPr lang="zh-CN" altLang="en-US"/>
              </a:p>
            </p:txBody>
          </p:sp>
          <p:sp>
            <p:nvSpPr>
              <p:cNvPr id="132124" name="Line 43"/>
              <p:cNvSpPr>
                <a:spLocks noChangeShapeType="1"/>
              </p:cNvSpPr>
              <p:nvPr/>
            </p:nvSpPr>
            <p:spPr bwMode="auto">
              <a:xfrm>
                <a:off x="3568700" y="6365875"/>
                <a:ext cx="267970" cy="0"/>
              </a:xfrm>
              <a:prstGeom prst="line">
                <a:avLst/>
              </a:prstGeom>
              <a:noFill/>
              <a:ln w="38100">
                <a:solidFill>
                  <a:srgbClr val="FF3300"/>
                </a:solidFill>
                <a:round/>
                <a:tailEnd type="triangle" w="med" len="med"/>
              </a:ln>
            </p:spPr>
            <p:txBody>
              <a:bodyPr/>
              <a:lstStyle/>
              <a:p>
                <a:endParaRPr lang="zh-CN" altLang="en-US"/>
              </a:p>
            </p:txBody>
          </p:sp>
          <p:sp>
            <p:nvSpPr>
              <p:cNvPr id="132125" name="Line 44"/>
              <p:cNvSpPr>
                <a:spLocks noChangeShapeType="1"/>
              </p:cNvSpPr>
              <p:nvPr/>
            </p:nvSpPr>
            <p:spPr bwMode="auto">
              <a:xfrm flipH="1" flipV="1">
                <a:off x="4113530" y="6360795"/>
                <a:ext cx="251460" cy="0"/>
              </a:xfrm>
              <a:prstGeom prst="line">
                <a:avLst/>
              </a:prstGeom>
              <a:noFill/>
              <a:ln w="38100">
                <a:solidFill>
                  <a:srgbClr val="FF3300"/>
                </a:solidFill>
                <a:round/>
                <a:tailEnd type="triangle" w="med" len="med"/>
              </a:ln>
            </p:spPr>
            <p:txBody>
              <a:bodyPr/>
              <a:lstStyle/>
              <a:p>
                <a:endParaRPr lang="zh-CN" altLang="en-US"/>
              </a:p>
            </p:txBody>
          </p:sp>
        </p:grpSp>
        <p:grpSp>
          <p:nvGrpSpPr>
            <p:cNvPr id="132114" name="组合 24"/>
            <p:cNvGrpSpPr/>
            <p:nvPr/>
          </p:nvGrpSpPr>
          <p:grpSpPr bwMode="auto">
            <a:xfrm>
              <a:off x="5614035" y="6232525"/>
              <a:ext cx="1275080" cy="213995"/>
              <a:chOff x="5614035" y="6232525"/>
              <a:chExt cx="1275080" cy="213995"/>
            </a:xfrm>
          </p:grpSpPr>
          <p:sp>
            <p:nvSpPr>
              <p:cNvPr id="132120" name="Oval 42"/>
              <p:cNvSpPr>
                <a:spLocks noChangeArrowheads="1"/>
              </p:cNvSpPr>
              <p:nvPr/>
            </p:nvSpPr>
            <p:spPr bwMode="auto">
              <a:xfrm>
                <a:off x="5882640" y="6232525"/>
                <a:ext cx="738505" cy="213995"/>
              </a:xfrm>
              <a:prstGeom prst="ellipse">
                <a:avLst/>
              </a:prstGeom>
              <a:solidFill>
                <a:srgbClr val="00FF00"/>
              </a:solidFill>
              <a:ln w="9525">
                <a:solidFill>
                  <a:schemeClr val="tx1"/>
                </a:solidFill>
                <a:round/>
              </a:ln>
            </p:spPr>
            <p:txBody>
              <a:bodyPr wrap="none" anchor="ctr"/>
              <a:lstStyle/>
              <a:p>
                <a:endParaRPr lang="zh-CN" altLang="en-US"/>
              </a:p>
            </p:txBody>
          </p:sp>
          <p:sp>
            <p:nvSpPr>
              <p:cNvPr id="132121" name="Line 45"/>
              <p:cNvSpPr>
                <a:spLocks noChangeShapeType="1"/>
              </p:cNvSpPr>
              <p:nvPr/>
            </p:nvSpPr>
            <p:spPr bwMode="auto">
              <a:xfrm flipH="1">
                <a:off x="5614035" y="6339840"/>
                <a:ext cx="267970" cy="0"/>
              </a:xfrm>
              <a:prstGeom prst="line">
                <a:avLst/>
              </a:prstGeom>
              <a:noFill/>
              <a:ln w="38100">
                <a:solidFill>
                  <a:srgbClr val="FF3300"/>
                </a:solidFill>
                <a:round/>
                <a:tailEnd type="triangle" w="med" len="med"/>
              </a:ln>
            </p:spPr>
            <p:txBody>
              <a:bodyPr/>
              <a:lstStyle/>
              <a:p>
                <a:endParaRPr lang="zh-CN" altLang="en-US"/>
              </a:p>
            </p:txBody>
          </p:sp>
          <p:sp>
            <p:nvSpPr>
              <p:cNvPr id="132122" name="Line 46"/>
              <p:cNvSpPr>
                <a:spLocks noChangeShapeType="1"/>
              </p:cNvSpPr>
              <p:nvPr/>
            </p:nvSpPr>
            <p:spPr bwMode="auto">
              <a:xfrm flipV="1">
                <a:off x="6620510" y="6339840"/>
                <a:ext cx="267970" cy="6985"/>
              </a:xfrm>
              <a:prstGeom prst="line">
                <a:avLst/>
              </a:prstGeom>
              <a:noFill/>
              <a:ln w="38100">
                <a:solidFill>
                  <a:srgbClr val="FF3300"/>
                </a:solidFill>
                <a:round/>
                <a:tailEnd type="triangle" w="med" len="med"/>
              </a:ln>
            </p:spPr>
            <p:txBody>
              <a:bodyPr/>
              <a:lstStyle/>
              <a:p>
                <a:endParaRPr lang="zh-CN" altLang="en-US"/>
              </a:p>
            </p:txBody>
          </p:sp>
        </p:grpSp>
        <p:sp>
          <p:nvSpPr>
            <p:cNvPr id="132115" name="Oval 47"/>
            <p:cNvSpPr>
              <a:spLocks noChangeArrowheads="1"/>
            </p:cNvSpPr>
            <p:nvPr/>
          </p:nvSpPr>
          <p:spPr bwMode="auto">
            <a:xfrm>
              <a:off x="4938395" y="6178550"/>
              <a:ext cx="353695" cy="387350"/>
            </a:xfrm>
            <a:prstGeom prst="ellipse">
              <a:avLst/>
            </a:prstGeom>
            <a:solidFill>
              <a:srgbClr val="00FF00"/>
            </a:solidFill>
            <a:ln w="9525">
              <a:solidFill>
                <a:schemeClr val="tx1"/>
              </a:solidFill>
              <a:round/>
            </a:ln>
          </p:spPr>
          <p:txBody>
            <a:bodyPr wrap="none" anchor="ctr"/>
            <a:lstStyle/>
            <a:p>
              <a:endParaRPr lang="zh-CN" altLang="en-US"/>
            </a:p>
          </p:txBody>
        </p:sp>
        <p:sp>
          <p:nvSpPr>
            <p:cNvPr id="74" name="Text Box 49"/>
            <p:cNvSpPr txBox="1">
              <a:spLocks noChangeArrowheads="1"/>
            </p:cNvSpPr>
            <p:nvPr/>
          </p:nvSpPr>
          <p:spPr bwMode="auto">
            <a:xfrm>
              <a:off x="2292350" y="6107430"/>
              <a:ext cx="1125220" cy="523875"/>
            </a:xfrm>
            <a:prstGeom prst="rect">
              <a:avLst/>
            </a:prstGeom>
            <a:solidFill>
              <a:srgbClr val="0099FF"/>
            </a:solidFill>
            <a:ln w="9525">
              <a:noFill/>
              <a:miter lim="800000"/>
            </a:ln>
            <a:effectLst>
              <a:outerShdw dist="35921" dir="2700000" algn="ctr" rotWithShape="0">
                <a:schemeClr val="bg2"/>
              </a:outerShdw>
            </a:effectLst>
          </p:spPr>
          <p:txBody>
            <a:bodyPr>
              <a:spAutoFit/>
            </a:bodyPr>
            <a:lstStyle/>
            <a:p>
              <a:pPr algn="ctr" eaLnBrk="0" hangingPunct="0">
                <a:defRPr/>
              </a:pPr>
              <a:r>
                <a:rPr lang="zh-CN" altLang="en-US" sz="1400" b="1" dirty="0"/>
                <a:t>新生代</a:t>
              </a:r>
              <a:endParaRPr lang="en-US" altLang="zh-CN" sz="1400" b="1" dirty="0"/>
            </a:p>
            <a:p>
              <a:pPr algn="ctr" eaLnBrk="0" hangingPunct="0">
                <a:defRPr/>
              </a:pPr>
              <a:r>
                <a:rPr lang="zh-CN" altLang="en-US" sz="1400" b="1" dirty="0"/>
                <a:t>岩石圈变形</a:t>
              </a:r>
            </a:p>
          </p:txBody>
        </p:sp>
        <p:sp>
          <p:nvSpPr>
            <p:cNvPr id="132117" name="Text Box 50"/>
            <p:cNvSpPr txBox="1">
              <a:spLocks noChangeArrowheads="1"/>
            </p:cNvSpPr>
            <p:nvPr/>
          </p:nvSpPr>
          <p:spPr bwMode="auto">
            <a:xfrm>
              <a:off x="3602355" y="5051425"/>
              <a:ext cx="785793" cy="307777"/>
            </a:xfrm>
            <a:prstGeom prst="rect">
              <a:avLst/>
            </a:prstGeom>
            <a:noFill/>
            <a:ln w="9525">
              <a:noFill/>
              <a:miter lim="800000"/>
            </a:ln>
          </p:spPr>
          <p:txBody>
            <a:bodyPr wrap="none">
              <a:spAutoFit/>
            </a:bodyPr>
            <a:lstStyle/>
            <a:p>
              <a:pPr eaLnBrk="0" hangingPunct="0"/>
              <a:r>
                <a:rPr lang="en-US" altLang="zh-CN" sz="1400" b="1"/>
                <a:t>~5000m</a:t>
              </a:r>
            </a:p>
          </p:txBody>
        </p:sp>
        <p:sp>
          <p:nvSpPr>
            <p:cNvPr id="132118" name="Text Box 57"/>
            <p:cNvSpPr txBox="1">
              <a:spLocks noChangeArrowheads="1"/>
            </p:cNvSpPr>
            <p:nvPr/>
          </p:nvSpPr>
          <p:spPr bwMode="auto">
            <a:xfrm>
              <a:off x="3101340" y="6230620"/>
              <a:ext cx="184731" cy="369332"/>
            </a:xfrm>
            <a:prstGeom prst="rect">
              <a:avLst/>
            </a:prstGeom>
            <a:noFill/>
            <a:ln w="9525">
              <a:noFill/>
              <a:miter lim="800000"/>
            </a:ln>
          </p:spPr>
          <p:txBody>
            <a:bodyPr wrap="none">
              <a:spAutoFit/>
            </a:bodyPr>
            <a:lstStyle/>
            <a:p>
              <a:pPr eaLnBrk="0" hangingPunct="0"/>
              <a:endParaRPr lang="zh-CN" altLang="en-US" b="1">
                <a:solidFill>
                  <a:schemeClr val="bg1"/>
                </a:solidFill>
                <a:latin typeface="Arial Narrow" panose="020B0606020202030204" pitchFamily="34" charset="0"/>
              </a:endParaRPr>
            </a:p>
          </p:txBody>
        </p:sp>
        <p:sp>
          <p:nvSpPr>
            <p:cNvPr id="132119" name="矩形 120"/>
            <p:cNvSpPr>
              <a:spLocks noChangeArrowheads="1"/>
            </p:cNvSpPr>
            <p:nvPr/>
          </p:nvSpPr>
          <p:spPr bwMode="auto">
            <a:xfrm>
              <a:off x="2536190" y="5499100"/>
              <a:ext cx="807085" cy="461645"/>
            </a:xfrm>
            <a:prstGeom prst="rect">
              <a:avLst/>
            </a:prstGeom>
            <a:noFill/>
            <a:ln w="9525">
              <a:noFill/>
              <a:miter lim="800000"/>
            </a:ln>
          </p:spPr>
          <p:txBody>
            <a:bodyPr wrap="none">
              <a:spAutoFit/>
            </a:bodyPr>
            <a:lstStyle/>
            <a:p>
              <a:pPr eaLnBrk="0" hangingPunct="0"/>
              <a:r>
                <a:rPr lang="zh-CN" altLang="en-US" sz="2400" b="1">
                  <a:solidFill>
                    <a:srgbClr val="0D0D0D"/>
                  </a:solidFill>
                  <a:latin typeface="华文中宋" panose="02010600040101010101" pitchFamily="2" charset="-122"/>
                  <a:ea typeface="华文中宋" panose="02010600040101010101" pitchFamily="2" charset="-122"/>
                </a:rPr>
                <a:t>高程</a:t>
              </a:r>
            </a:p>
          </p:txBody>
        </p:sp>
      </p:grpSp>
      <p:sp>
        <p:nvSpPr>
          <p:cNvPr id="52260" name="TextBox 65"/>
          <p:cNvSpPr txBox="1">
            <a:spLocks noChangeArrowheads="1"/>
          </p:cNvSpPr>
          <p:nvPr/>
        </p:nvSpPr>
        <p:spPr bwMode="auto">
          <a:xfrm>
            <a:off x="2545079" y="806450"/>
            <a:ext cx="4706620" cy="400050"/>
          </a:xfrm>
          <a:prstGeom prst="rect">
            <a:avLst/>
          </a:prstGeom>
          <a:solidFill>
            <a:schemeClr val="bg1">
              <a:lumMod val="95000"/>
            </a:schemeClr>
          </a:solidFill>
          <a:ln w="9525">
            <a:noFill/>
            <a:miter lim="800000"/>
          </a:ln>
        </p:spPr>
        <p:txBody>
          <a:bodyPr>
            <a:spAutoFit/>
          </a:bodyPr>
          <a:lstStyle/>
          <a:p>
            <a:pPr algn="ctr">
              <a:defRPr/>
            </a:pPr>
            <a:r>
              <a:rPr lang="zh-CN" altLang="en-US" sz="2000" dirty="0">
                <a:latin typeface="华文中宋" panose="02010600040101010101" pitchFamily="2" charset="-122"/>
                <a:ea typeface="华文中宋" panose="02010600040101010101" pitchFamily="2" charset="-122"/>
              </a:rPr>
              <a:t>  </a:t>
            </a:r>
            <a:r>
              <a:rPr lang="zh-CN" altLang="en-US" sz="2000" b="1"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西北</a:t>
            </a:r>
            <a:r>
              <a:rPr lang="zh-CN" altLang="en-US" sz="2000" b="1" dirty="0">
                <a:latin typeface="华文中宋" panose="02010600040101010101" pitchFamily="2" charset="-122"/>
                <a:ea typeface="华文中宋" panose="02010600040101010101" pitchFamily="2" charset="-122"/>
              </a:rPr>
              <a:t>部</a:t>
            </a:r>
            <a:r>
              <a:rPr lang="en-US" altLang="zh-CN" sz="2000" b="1" dirty="0">
                <a:latin typeface="华文中宋" panose="02010600040101010101" pitchFamily="2" charset="-122"/>
                <a:ea typeface="华文中宋" panose="02010600040101010101" pitchFamily="2" charset="-122"/>
              </a:rPr>
              <a:t>:</a:t>
            </a:r>
            <a:r>
              <a:rPr lang="zh-CN" altLang="en-US" sz="2000" dirty="0">
                <a:solidFill>
                  <a:srgbClr val="00B0F0"/>
                </a:solidFill>
                <a:latin typeface="华文中宋" panose="02010600040101010101" pitchFamily="2" charset="-122"/>
                <a:ea typeface="华文中宋" panose="02010600040101010101" pitchFamily="2" charset="-122"/>
              </a:rPr>
              <a:t>冷</a:t>
            </a:r>
            <a:r>
              <a:rPr lang="zh-CN" altLang="en-US" sz="2000" dirty="0">
                <a:solidFill>
                  <a:srgbClr val="0099FF"/>
                </a:solidFill>
                <a:latin typeface="华文中宋" panose="02010600040101010101" pitchFamily="2" charset="-122"/>
                <a:ea typeface="华文中宋" panose="02010600040101010101" pitchFamily="2" charset="-122"/>
              </a:rPr>
              <a:t>壳冷幔</a:t>
            </a:r>
            <a:r>
              <a:rPr lang="zh-CN" altLang="en-US" sz="2000" dirty="0">
                <a:latin typeface="华文中宋" panose="02010600040101010101" pitchFamily="2" charset="-122"/>
                <a:ea typeface="华文中宋" panose="02010600040101010101" pitchFamily="2" charset="-122"/>
              </a:rPr>
              <a:t>  </a:t>
            </a:r>
            <a:r>
              <a:rPr lang="zh-CN" altLang="en-US" sz="2000" b="1"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中部</a:t>
            </a:r>
            <a:r>
              <a:rPr lang="zh-CN" altLang="en-US" sz="2000" b="1" dirty="0">
                <a:latin typeface="华文中宋" panose="02010600040101010101" pitchFamily="2" charset="-122"/>
                <a:ea typeface="华文中宋" panose="02010600040101010101" pitchFamily="2" charset="-122"/>
              </a:rPr>
              <a:t>地区</a:t>
            </a:r>
            <a:r>
              <a:rPr lang="en-US" altLang="zh-CN" sz="2000" b="1" dirty="0">
                <a:latin typeface="华文中宋" panose="02010600040101010101" pitchFamily="2" charset="-122"/>
                <a:ea typeface="华文中宋" panose="02010600040101010101" pitchFamily="2" charset="-122"/>
              </a:rPr>
              <a:t>: </a:t>
            </a:r>
            <a:r>
              <a:rPr lang="zh-CN" altLang="en-US" sz="2000" dirty="0">
                <a:solidFill>
                  <a:srgbClr val="FFC000"/>
                </a:solidFill>
                <a:latin typeface="华文中宋" panose="02010600040101010101" pitchFamily="2" charset="-122"/>
                <a:ea typeface="华文中宋" panose="02010600040101010101" pitchFamily="2" charset="-122"/>
              </a:rPr>
              <a:t>温壳温幔</a:t>
            </a:r>
            <a:endParaRPr lang="zh-CN" altLang="en-US" sz="2000" dirty="0">
              <a:latin typeface="华文中宋" panose="02010600040101010101" pitchFamily="2" charset="-122"/>
              <a:ea typeface="华文中宋" panose="02010600040101010101" pitchFamily="2" charset="-122"/>
            </a:endParaRPr>
          </a:p>
        </p:txBody>
      </p:sp>
      <p:sp>
        <p:nvSpPr>
          <p:cNvPr id="69" name="TextBox 68"/>
          <p:cNvSpPr txBox="1"/>
          <p:nvPr/>
        </p:nvSpPr>
        <p:spPr>
          <a:xfrm>
            <a:off x="550613" y="3107495"/>
            <a:ext cx="1466850" cy="1169670"/>
          </a:xfrm>
          <a:prstGeom prst="rect">
            <a:avLst/>
          </a:prstGeom>
          <a:solidFill>
            <a:schemeClr val="bg1">
              <a:lumMod val="95000"/>
            </a:schemeClr>
          </a:solidFill>
        </p:spPr>
        <p:txBody>
          <a:bodyPr wrap="none">
            <a:spAutoFit/>
          </a:bodyPr>
          <a:lstStyle/>
          <a:p>
            <a:pPr>
              <a:spcAft>
                <a:spcPts val="1200"/>
              </a:spcAft>
              <a:defRPr/>
            </a:pPr>
            <a:r>
              <a:rPr lang="zh-CN" altLang="en-US" sz="2000" b="1"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西南</a:t>
            </a:r>
            <a:r>
              <a:rPr lang="zh-CN" altLang="en-US" sz="2000" b="1" dirty="0">
                <a:latin typeface="华文中宋" panose="02010600040101010101" pitchFamily="2" charset="-122"/>
                <a:ea typeface="华文中宋" panose="02010600040101010101" pitchFamily="2" charset="-122"/>
              </a:rPr>
              <a:t>地区：</a:t>
            </a:r>
            <a:endParaRPr lang="en-US" altLang="zh-CN" sz="2000" b="1" dirty="0">
              <a:latin typeface="华文中宋" panose="02010600040101010101" pitchFamily="2" charset="-122"/>
              <a:ea typeface="华文中宋" panose="02010600040101010101" pitchFamily="2" charset="-122"/>
            </a:endParaRPr>
          </a:p>
          <a:p>
            <a:pPr>
              <a:defRPr/>
            </a:pPr>
            <a:r>
              <a:rPr lang="zh-CN" altLang="en-US" sz="2000" dirty="0">
                <a:latin typeface="华文中宋" panose="02010600040101010101" pitchFamily="2" charset="-122"/>
                <a:ea typeface="华文中宋" panose="02010600040101010101" pitchFamily="2" charset="-122"/>
              </a:rPr>
              <a:t>   地壳增厚</a:t>
            </a:r>
            <a:endParaRPr lang="en-US" altLang="zh-CN" sz="2000" dirty="0">
              <a:latin typeface="华文中宋" panose="02010600040101010101" pitchFamily="2" charset="-122"/>
              <a:ea typeface="华文中宋" panose="02010600040101010101" pitchFamily="2" charset="-122"/>
            </a:endParaRPr>
          </a:p>
          <a:p>
            <a:pPr>
              <a:defRPr/>
            </a:pPr>
            <a:r>
              <a:rPr lang="zh-CN" altLang="en-US" sz="2000" dirty="0">
                <a:solidFill>
                  <a:srgbClr val="FF0000"/>
                </a:solidFill>
                <a:latin typeface="华文中宋" panose="02010600040101010101" pitchFamily="2" charset="-122"/>
                <a:ea typeface="华文中宋" panose="02010600040101010101" pitchFamily="2" charset="-122"/>
              </a:rPr>
              <a:t>   热壳</a:t>
            </a:r>
            <a:r>
              <a:rPr lang="zh-CN" altLang="en-US" sz="2000" dirty="0">
                <a:solidFill>
                  <a:srgbClr val="0099FF"/>
                </a:solidFill>
                <a:latin typeface="华文中宋" panose="02010600040101010101" pitchFamily="2" charset="-122"/>
                <a:ea typeface="华文中宋" panose="02010600040101010101" pitchFamily="2" charset="-122"/>
              </a:rPr>
              <a:t>冷幔</a:t>
            </a:r>
          </a:p>
        </p:txBody>
      </p:sp>
      <p:pic>
        <p:nvPicPr>
          <p:cNvPr id="72" name="Picture 4"/>
          <p:cNvPicPr>
            <a:picLocks noChangeAspect="1" noChangeArrowheads="1"/>
          </p:cNvPicPr>
          <p:nvPr/>
        </p:nvPicPr>
        <p:blipFill>
          <a:blip r:embed="rId2"/>
          <a:srcRect l="36614" t="20924" r="33734" b="42102"/>
          <a:stretch>
            <a:fillRect/>
          </a:stretch>
        </p:blipFill>
        <p:spPr bwMode="auto">
          <a:xfrm>
            <a:off x="137228" y="685552"/>
            <a:ext cx="2293620" cy="1964055"/>
          </a:xfrm>
          <a:prstGeom prst="rect">
            <a:avLst/>
          </a:prstGeom>
          <a:solidFill>
            <a:schemeClr val="bg1">
              <a:lumMod val="65000"/>
            </a:schemeClr>
          </a:solidFill>
        </p:spPr>
      </p:pic>
      <p:sp>
        <p:nvSpPr>
          <p:cNvPr id="70" name="TextBox 69"/>
          <p:cNvSpPr txBox="1"/>
          <p:nvPr/>
        </p:nvSpPr>
        <p:spPr>
          <a:xfrm>
            <a:off x="476822" y="4694555"/>
            <a:ext cx="1711325" cy="1169670"/>
          </a:xfrm>
          <a:prstGeom prst="rect">
            <a:avLst/>
          </a:prstGeom>
          <a:solidFill>
            <a:schemeClr val="bg1">
              <a:lumMod val="95000"/>
            </a:schemeClr>
          </a:solidFill>
        </p:spPr>
        <p:txBody>
          <a:bodyPr wrap="none">
            <a:spAutoFit/>
          </a:bodyPr>
          <a:lstStyle/>
          <a:p>
            <a:pPr>
              <a:spcAft>
                <a:spcPts val="1200"/>
              </a:spcAft>
              <a:defRPr/>
            </a:pPr>
            <a:r>
              <a:rPr lang="zh-CN" altLang="en-US" sz="2000" b="1"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东部</a:t>
            </a:r>
            <a:r>
              <a:rPr lang="zh-CN" altLang="en-US" sz="2000" b="1" dirty="0">
                <a:latin typeface="华文中宋" panose="02010600040101010101" pitchFamily="2" charset="-122"/>
                <a:ea typeface="华文中宋" panose="02010600040101010101" pitchFamily="2" charset="-122"/>
              </a:rPr>
              <a:t>地区：</a:t>
            </a:r>
            <a:endParaRPr lang="en-US" altLang="zh-CN" sz="2000" b="1" dirty="0">
              <a:latin typeface="华文中宋" panose="02010600040101010101" pitchFamily="2" charset="-122"/>
              <a:ea typeface="华文中宋" panose="02010600040101010101" pitchFamily="2" charset="-122"/>
            </a:endParaRPr>
          </a:p>
          <a:p>
            <a:pPr>
              <a:defRPr/>
            </a:pPr>
            <a:r>
              <a:rPr lang="zh-CN" altLang="en-US" sz="2000" dirty="0">
                <a:latin typeface="华文中宋" panose="02010600040101010101" pitchFamily="2" charset="-122"/>
                <a:ea typeface="华文中宋" panose="02010600040101010101" pitchFamily="2" charset="-122"/>
              </a:rPr>
              <a:t>   岩石圈减薄</a:t>
            </a:r>
            <a:endParaRPr lang="en-US" altLang="zh-CN" sz="2000" dirty="0">
              <a:latin typeface="华文中宋" panose="02010600040101010101" pitchFamily="2" charset="-122"/>
              <a:ea typeface="华文中宋" panose="02010600040101010101" pitchFamily="2" charset="-122"/>
            </a:endParaRPr>
          </a:p>
          <a:p>
            <a:pPr>
              <a:defRPr/>
            </a:pPr>
            <a:r>
              <a:rPr lang="zh-CN" altLang="en-US" sz="2000" dirty="0">
                <a:solidFill>
                  <a:srgbClr val="FF3300"/>
                </a:solidFill>
                <a:latin typeface="华文中宋" panose="02010600040101010101" pitchFamily="2" charset="-122"/>
                <a:ea typeface="华文中宋" panose="02010600040101010101" pitchFamily="2" charset="-122"/>
              </a:rPr>
              <a:t>   热幔</a:t>
            </a:r>
            <a:r>
              <a:rPr lang="zh-CN" altLang="en-US" sz="2000" dirty="0">
                <a:solidFill>
                  <a:srgbClr val="0099FF"/>
                </a:solidFill>
                <a:latin typeface="华文中宋" panose="02010600040101010101" pitchFamily="2" charset="-122"/>
                <a:ea typeface="华文中宋" panose="02010600040101010101" pitchFamily="2" charset="-122"/>
              </a:rPr>
              <a:t>冷壳</a:t>
            </a:r>
          </a:p>
        </p:txBody>
      </p:sp>
      <p:sp>
        <p:nvSpPr>
          <p:cNvPr id="132105" name="TextBox 72"/>
          <p:cNvSpPr txBox="1">
            <a:spLocks noChangeArrowheads="1"/>
          </p:cNvSpPr>
          <p:nvPr/>
        </p:nvSpPr>
        <p:spPr bwMode="auto">
          <a:xfrm>
            <a:off x="1541779" y="1529081"/>
            <a:ext cx="264816" cy="276999"/>
          </a:xfrm>
          <a:prstGeom prst="rect">
            <a:avLst/>
          </a:prstGeom>
          <a:noFill/>
          <a:ln w="9525">
            <a:noFill/>
            <a:miter lim="800000"/>
          </a:ln>
        </p:spPr>
        <p:txBody>
          <a:bodyPr wrap="none">
            <a:spAutoFit/>
          </a:bodyPr>
          <a:lstStyle/>
          <a:p>
            <a:r>
              <a:rPr lang="en-US" altLang="zh-CN" sz="1200" dirty="0"/>
              <a:t>K</a:t>
            </a:r>
            <a:endParaRPr lang="zh-CN" altLang="en-US" sz="1200"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782" y="1283838"/>
            <a:ext cx="5034431" cy="3659002"/>
          </a:xfrm>
          <a:prstGeom prst="rect">
            <a:avLst/>
          </a:prstGeom>
        </p:spPr>
      </p:pic>
      <p:pic>
        <p:nvPicPr>
          <p:cNvPr id="30" name="Picture 2">
            <a:extLst>
              <a:ext uri="{FF2B5EF4-FFF2-40B4-BE49-F238E27FC236}">
                <a16:creationId xmlns:a16="http://schemas.microsoft.com/office/drawing/2014/main" id="{7C5FA5FA-F9B5-4FC8-B723-5E189B282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a:extLst>
              <a:ext uri="{FF2B5EF4-FFF2-40B4-BE49-F238E27FC236}">
                <a16:creationId xmlns:a16="http://schemas.microsoft.com/office/drawing/2014/main" id="{FBF43496-374E-4BB3-B26F-2FE62A9F6B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4798"/>
          <a:stretch/>
        </p:blipFill>
        <p:spPr>
          <a:xfrm>
            <a:off x="7673098" y="1231529"/>
            <a:ext cx="4381674" cy="3038176"/>
          </a:xfrm>
          <a:prstGeom prst="rect">
            <a:avLst/>
          </a:prstGeom>
        </p:spPr>
      </p:pic>
      <p:pic>
        <p:nvPicPr>
          <p:cNvPr id="34" name="图片 33">
            <a:extLst>
              <a:ext uri="{FF2B5EF4-FFF2-40B4-BE49-F238E27FC236}">
                <a16:creationId xmlns:a16="http://schemas.microsoft.com/office/drawing/2014/main" id="{CB4AF65D-9445-4C73-9EB1-B62337F727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706"/>
          <a:stretch/>
        </p:blipFill>
        <p:spPr>
          <a:xfrm>
            <a:off x="7829848" y="4856376"/>
            <a:ext cx="4224924" cy="1507643"/>
          </a:xfrm>
          <a:prstGeom prst="rect">
            <a:avLst/>
          </a:prstGeom>
        </p:spPr>
      </p:pic>
      <p:sp>
        <p:nvSpPr>
          <p:cNvPr id="35" name="矩形 34">
            <a:extLst>
              <a:ext uri="{FF2B5EF4-FFF2-40B4-BE49-F238E27FC236}">
                <a16:creationId xmlns:a16="http://schemas.microsoft.com/office/drawing/2014/main" id="{04688397-A9D8-4FB8-80B6-66BDDF0BE94C}"/>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Tree>
  </p:cSld>
  <p:clrMapOvr>
    <a:masterClrMapping/>
  </p:clrMapOvr>
  <mc:AlternateContent xmlns:mc="http://schemas.openxmlformats.org/markup-compatibility/2006" xmlns:p14="http://schemas.microsoft.com/office/powerpoint/2010/main">
    <mc:Choice Requires="p14">
      <p:transition spd="slow" p14:dur="2000" advTm="364"/>
    </mc:Choice>
    <mc:Fallback xmlns="">
      <p:transition spd="slow" advTm="364"/>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8" name="Picture 7"/>
          <p:cNvPicPr>
            <a:picLocks noChangeAspect="1" noChangeArrowheads="1"/>
          </p:cNvPicPr>
          <p:nvPr/>
        </p:nvPicPr>
        <p:blipFill>
          <a:blip r:embed="rId2"/>
          <a:srcRect l="15007" t="37695" r="35481" b="29622"/>
          <a:stretch>
            <a:fillRect/>
          </a:stretch>
        </p:blipFill>
        <p:spPr bwMode="auto">
          <a:xfrm>
            <a:off x="6959083" y="1648517"/>
            <a:ext cx="4479059" cy="2217443"/>
          </a:xfrm>
          <a:prstGeom prst="rect">
            <a:avLst/>
          </a:prstGeom>
          <a:noFill/>
          <a:ln w="9525">
            <a:noFill/>
            <a:miter lim="800000"/>
            <a:headEnd/>
            <a:tailEnd/>
          </a:ln>
        </p:spPr>
      </p:pic>
      <p:pic>
        <p:nvPicPr>
          <p:cNvPr id="141319" name="Picture 4"/>
          <p:cNvPicPr>
            <a:picLocks noChangeAspect="1" noChangeArrowheads="1"/>
          </p:cNvPicPr>
          <p:nvPr/>
        </p:nvPicPr>
        <p:blipFill>
          <a:blip r:embed="rId3"/>
          <a:srcRect/>
          <a:stretch>
            <a:fillRect/>
          </a:stretch>
        </p:blipFill>
        <p:spPr bwMode="auto">
          <a:xfrm>
            <a:off x="7862875" y="3917322"/>
            <a:ext cx="2490557" cy="2246249"/>
          </a:xfrm>
          <a:prstGeom prst="rect">
            <a:avLst/>
          </a:prstGeom>
          <a:noFill/>
          <a:ln w="9525">
            <a:noFill/>
            <a:miter lim="800000"/>
            <a:headEnd/>
            <a:tailEnd/>
          </a:ln>
        </p:spPr>
      </p:pic>
      <p:sp>
        <p:nvSpPr>
          <p:cNvPr id="2" name="文本框 1"/>
          <p:cNvSpPr txBox="1"/>
          <p:nvPr/>
        </p:nvSpPr>
        <p:spPr>
          <a:xfrm>
            <a:off x="257907" y="5963516"/>
            <a:ext cx="6861174" cy="400110"/>
          </a:xfrm>
          <a:prstGeom prst="rect">
            <a:avLst/>
          </a:prstGeom>
          <a:noFill/>
        </p:spPr>
        <p:txBody>
          <a:bodyPr wrap="none" rtlCol="0">
            <a:spAutoFit/>
          </a:bodyPr>
          <a:lstStyle/>
          <a:p>
            <a:pPr defTabSz="914400" fontAlgn="base">
              <a:spcBef>
                <a:spcPct val="0"/>
              </a:spcBef>
              <a:spcAft>
                <a:spcPct val="0"/>
              </a:spcAft>
            </a:pPr>
            <a:r>
              <a:rPr lang="zh-CN" altLang="en-US" sz="20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中国中部与西北部</a:t>
            </a:r>
            <a:r>
              <a:rPr lang="zh-CN" altLang="en-US" sz="2000" dirty="0">
                <a:solidFill>
                  <a:srgbClr val="000000"/>
                </a:solidFill>
                <a:latin typeface="Verdana" panose="020B0604030504040204" pitchFamily="34" charset="0"/>
                <a:ea typeface="宋体" panose="02010600030101010101" pitchFamily="2" charset="-122"/>
              </a:rPr>
              <a:t>：中新生代稳定克拉通地区</a:t>
            </a:r>
            <a:r>
              <a:rPr lang="en-US" altLang="en-US" sz="2000" b="1" dirty="0">
                <a:solidFill>
                  <a:srgbClr val="FF0000"/>
                </a:solidFill>
                <a:effectLst>
                  <a:outerShdw blurRad="38100" dist="38100" dir="2700000" algn="tl">
                    <a:srgbClr val="C0C0C0"/>
                  </a:outerShdw>
                </a:effectLst>
                <a:latin typeface="Verdana" panose="020B0604030504040204" pitchFamily="34" charset="0"/>
                <a:ea typeface="宋体" panose="02010600030101010101" pitchFamily="2" charset="-122"/>
              </a:rPr>
              <a:t>→</a:t>
            </a:r>
            <a:r>
              <a:rPr lang="zh-CN" altLang="en-US" sz="2000" b="1" dirty="0">
                <a:solidFill>
                  <a:srgbClr val="FF0000"/>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rPr>
              <a:t>无异常热源</a:t>
            </a:r>
          </a:p>
        </p:txBody>
      </p:sp>
      <p:sp>
        <p:nvSpPr>
          <p:cNvPr id="9" name="文本框 3">
            <a:extLst>
              <a:ext uri="{FF2B5EF4-FFF2-40B4-BE49-F238E27FC236}">
                <a16:creationId xmlns:a16="http://schemas.microsoft.com/office/drawing/2014/main" id="{B8471F9F-F9D5-44A8-917C-49E76E691273}"/>
              </a:ext>
            </a:extLst>
          </p:cNvPr>
          <p:cNvSpPr txBox="1"/>
          <p:nvPr/>
        </p:nvSpPr>
        <p:spPr>
          <a:xfrm>
            <a:off x="1683663" y="937807"/>
            <a:ext cx="9147810" cy="491490"/>
          </a:xfrm>
          <a:prstGeom prst="rect">
            <a:avLst/>
          </a:prstGeom>
          <a:noFill/>
        </p:spPr>
        <p:txBody>
          <a:bodyPr wrap="square" rtlCol="0" anchor="t">
            <a:spAutoFit/>
          </a:bodyPr>
          <a:lstStyle/>
          <a:p>
            <a:pPr algn="ctr" defTabSz="914400" fontAlgn="base">
              <a:spcBef>
                <a:spcPct val="0"/>
              </a:spcBef>
              <a:spcAft>
                <a:spcPct val="0"/>
              </a:spcAft>
            </a:pPr>
            <a:r>
              <a:rPr lang="zh-CN" altLang="en-US" sz="2600" b="1" dirty="0">
                <a:solidFill>
                  <a:srgbClr val="000000"/>
                </a:solidFill>
                <a:latin typeface="华文中宋" panose="02010600040101010101" pitchFamily="2" charset="-122"/>
                <a:ea typeface="华文中宋" panose="02010600040101010101" pitchFamily="2" charset="-122"/>
                <a:sym typeface="+mn-ea"/>
              </a:rPr>
              <a:t>中国大陆地区热状态形成的构造</a:t>
            </a:r>
            <a:r>
              <a:rPr lang="en-US" altLang="zh-CN" sz="2600" b="1" dirty="0">
                <a:solidFill>
                  <a:srgbClr val="000000"/>
                </a:solidFill>
                <a:latin typeface="华文中宋" panose="02010600040101010101" pitchFamily="2" charset="-122"/>
                <a:ea typeface="华文中宋" panose="02010600040101010101" pitchFamily="2" charset="-122"/>
                <a:sym typeface="+mn-ea"/>
              </a:rPr>
              <a:t>-</a:t>
            </a:r>
            <a:r>
              <a:rPr lang="zh-CN" altLang="en-US" sz="2600" b="1" dirty="0">
                <a:solidFill>
                  <a:srgbClr val="000000"/>
                </a:solidFill>
                <a:latin typeface="华文中宋" panose="02010600040101010101" pitchFamily="2" charset="-122"/>
                <a:ea typeface="华文中宋" panose="02010600040101010101" pitchFamily="2" charset="-122"/>
                <a:sym typeface="+mn-ea"/>
              </a:rPr>
              <a:t>热机理</a:t>
            </a:r>
            <a:endParaRPr lang="zh-CN" altLang="en-US" sz="2600" dirty="0">
              <a:solidFill>
                <a:srgbClr val="000000"/>
              </a:solidFill>
              <a:latin typeface="Verdana" panose="020B0604030504040204" pitchFamily="34" charset="0"/>
              <a:ea typeface="宋体" panose="02010600030101010101" pitchFamily="2" charset="-122"/>
            </a:endParaRPr>
          </a:p>
        </p:txBody>
      </p:sp>
      <p:pic>
        <p:nvPicPr>
          <p:cNvPr id="10" name="Picture 2">
            <a:extLst>
              <a:ext uri="{FF2B5EF4-FFF2-40B4-BE49-F238E27FC236}">
                <a16:creationId xmlns:a16="http://schemas.microsoft.com/office/drawing/2014/main" id="{B3C5C85E-E11E-4087-BE73-DC66EB711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8814199C-B90D-4912-AC3A-E57DC1AE0474}"/>
              </a:ext>
            </a:extLst>
          </p:cNvPr>
          <p:cNvSpPr/>
          <p:nvPr/>
        </p:nvSpPr>
        <p:spPr>
          <a:xfrm>
            <a:off x="0" y="93652"/>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cs typeface="+mj-cs"/>
              </a:rPr>
              <a:t>二、中国大陆岩石圈热结构特征</a:t>
            </a:r>
            <a:endParaRPr lang="zh-CN" altLang="en-US" sz="1400" dirty="0"/>
          </a:p>
        </p:txBody>
      </p:sp>
      <p:sp>
        <p:nvSpPr>
          <p:cNvPr id="4" name="矩形 3">
            <a:extLst>
              <a:ext uri="{FF2B5EF4-FFF2-40B4-BE49-F238E27FC236}">
                <a16:creationId xmlns:a16="http://schemas.microsoft.com/office/drawing/2014/main" id="{04B7DAEF-318F-4A47-A4D4-3A92BA3A276A}"/>
              </a:ext>
            </a:extLst>
          </p:cNvPr>
          <p:cNvSpPr/>
          <p:nvPr/>
        </p:nvSpPr>
        <p:spPr>
          <a:xfrm>
            <a:off x="293077" y="4403323"/>
            <a:ext cx="6790835" cy="400110"/>
          </a:xfrm>
          <a:prstGeom prst="rect">
            <a:avLst/>
          </a:prstGeom>
        </p:spPr>
        <p:txBody>
          <a:bodyPr wrap="square">
            <a:spAutoFit/>
          </a:bodyPr>
          <a:lstStyle/>
          <a:p>
            <a:pPr lvl="0" defTabSz="914400" fontAlgn="base">
              <a:spcBef>
                <a:spcPct val="0"/>
              </a:spcBef>
              <a:spcAft>
                <a:spcPct val="0"/>
              </a:spcAft>
              <a:defRPr/>
            </a:pPr>
            <a:r>
              <a:rPr lang="zh-CN" altLang="en-US" sz="20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中国东部</a:t>
            </a:r>
            <a:r>
              <a:rPr lang="en-US" altLang="zh-CN" sz="2000" dirty="0">
                <a:solidFill>
                  <a:srgbClr val="000000"/>
                </a:solidFill>
                <a:latin typeface="华文中宋" panose="02010600040101010101" pitchFamily="2" charset="-122"/>
                <a:ea typeface="华文中宋" panose="02010600040101010101" pitchFamily="2" charset="-122"/>
              </a:rPr>
              <a:t>: </a:t>
            </a:r>
            <a:r>
              <a:rPr lang="zh-CN" altLang="en-US" sz="2000" dirty="0">
                <a:solidFill>
                  <a:srgbClr val="000000"/>
                </a:solidFill>
                <a:latin typeface="Verdana" panose="020B0604030504040204" pitchFamily="34" charset="0"/>
                <a:ea typeface="宋体" panose="02010600030101010101" pitchFamily="2" charset="-122"/>
              </a:rPr>
              <a:t>岩石圈减薄、裂谷作用、基性火山活动</a:t>
            </a:r>
            <a:r>
              <a:rPr lang="en-US" altLang="en-US" sz="2000" b="1" dirty="0">
                <a:solidFill>
                  <a:srgbClr val="FF0000"/>
                </a:solidFill>
                <a:effectLst>
                  <a:outerShdw blurRad="38100" dist="38100" dir="2700000" algn="tl">
                    <a:srgbClr val="C0C0C0"/>
                  </a:outerShdw>
                </a:effectLst>
                <a:latin typeface="Verdana" panose="020B0604030504040204" pitchFamily="34" charset="0"/>
                <a:ea typeface="宋体" panose="02010600030101010101" pitchFamily="2" charset="-122"/>
              </a:rPr>
              <a:t>→</a:t>
            </a:r>
            <a:r>
              <a:rPr lang="zh-CN" altLang="en-US" sz="2000" b="1" dirty="0">
                <a:solidFill>
                  <a:srgbClr val="FF0000"/>
                </a:solidFill>
                <a:effectLst>
                  <a:outerShdw blurRad="38100" dist="38100" dir="2700000" algn="tl">
                    <a:srgbClr val="C0C0C0"/>
                  </a:outerShdw>
                </a:effectLst>
                <a:latin typeface="Verdana" panose="020B0604030504040204" pitchFamily="34" charset="0"/>
                <a:ea typeface="宋体" panose="02010600030101010101" pitchFamily="2" charset="-122"/>
              </a:rPr>
              <a:t>幔源热：</a:t>
            </a:r>
            <a:endParaRPr lang="zh-CN" altLang="en-US" sz="2000" b="1" dirty="0">
              <a:solidFill>
                <a:srgbClr val="000000"/>
              </a:solidFill>
              <a:effectLst>
                <a:outerShdw blurRad="38100" dist="38100" dir="2700000" algn="tl">
                  <a:srgbClr val="C0C0C0"/>
                </a:outerShdw>
              </a:effectLst>
              <a:latin typeface="Verdana" panose="020B0604030504040204" pitchFamily="34" charset="0"/>
              <a:ea typeface="宋体" panose="02010600030101010101" pitchFamily="2" charset="-122"/>
            </a:endParaRPr>
          </a:p>
        </p:txBody>
      </p:sp>
      <p:sp>
        <p:nvSpPr>
          <p:cNvPr id="5" name="矩形 4"/>
          <p:cNvSpPr/>
          <p:nvPr/>
        </p:nvSpPr>
        <p:spPr>
          <a:xfrm>
            <a:off x="222738" y="2107389"/>
            <a:ext cx="9144000" cy="400110"/>
          </a:xfrm>
          <a:prstGeom prst="rect">
            <a:avLst/>
          </a:prstGeom>
        </p:spPr>
        <p:txBody>
          <a:bodyPr>
            <a:spAutoFit/>
          </a:bodyPr>
          <a:lstStyle/>
          <a:p>
            <a:pPr defTabSz="914400" fontAlgn="base">
              <a:spcBef>
                <a:spcPct val="0"/>
              </a:spcBef>
              <a:spcAft>
                <a:spcPct val="0"/>
              </a:spcAft>
              <a:defRPr/>
            </a:pPr>
            <a:r>
              <a:rPr lang="zh-CN" altLang="en-US" sz="20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青藏高原</a:t>
            </a:r>
            <a:r>
              <a:rPr lang="en-US" altLang="zh-CN" sz="2000" dirty="0">
                <a:solidFill>
                  <a:srgbClr val="000000"/>
                </a:solidFill>
                <a:latin typeface="华文中宋" panose="02010600040101010101" pitchFamily="2" charset="-122"/>
                <a:ea typeface="华文中宋" panose="02010600040101010101" pitchFamily="2" charset="-122"/>
              </a:rPr>
              <a:t>: </a:t>
            </a:r>
            <a:r>
              <a:rPr lang="zh-CN" altLang="en-US" sz="2000" dirty="0">
                <a:solidFill>
                  <a:srgbClr val="000000"/>
                </a:solidFill>
                <a:latin typeface="Verdana" panose="020B0604030504040204" pitchFamily="34" charset="0"/>
                <a:ea typeface="宋体" panose="02010600030101010101" pitchFamily="2" charset="-122"/>
              </a:rPr>
              <a:t>地壳增厚、剪切、快速抬升、局部熔融</a:t>
            </a:r>
            <a:r>
              <a:rPr lang="en-US" altLang="en-US" sz="2000" b="1" dirty="0">
                <a:solidFill>
                  <a:srgbClr val="FF0000"/>
                </a:solidFill>
                <a:effectLst>
                  <a:outerShdw blurRad="38100" dist="38100" dir="2700000" algn="tl">
                    <a:srgbClr val="C0C0C0"/>
                  </a:outerShdw>
                </a:effectLst>
                <a:latin typeface="Verdana" panose="020B0604030504040204" pitchFamily="34" charset="0"/>
                <a:ea typeface="宋体" panose="02010600030101010101" pitchFamily="2" charset="-122"/>
              </a:rPr>
              <a:t>→</a:t>
            </a:r>
            <a:r>
              <a:rPr lang="zh-CN" altLang="en-US" sz="2000" b="1" dirty="0">
                <a:solidFill>
                  <a:srgbClr val="FF0000"/>
                </a:solidFill>
                <a:effectLst>
                  <a:outerShdw blurRad="38100" dist="38100" dir="2700000" algn="tl">
                    <a:srgbClr val="C0C0C0"/>
                  </a:outerShdw>
                </a:effectLst>
                <a:latin typeface="Verdana" panose="020B0604030504040204" pitchFamily="34" charset="0"/>
                <a:ea typeface="宋体" panose="02010600030101010101" pitchFamily="2" charset="-122"/>
              </a:rPr>
              <a:t>壳源热</a:t>
            </a:r>
            <a:r>
              <a:rPr lang="zh-CN" altLang="en-US" sz="2000" b="1" dirty="0">
                <a:solidFill>
                  <a:srgbClr val="000000"/>
                </a:solidFill>
                <a:effectLst>
                  <a:outerShdw blurRad="38100" dist="38100" dir="2700000" algn="tl">
                    <a:srgbClr val="C0C0C0"/>
                  </a:outerShdw>
                </a:effectLst>
                <a:latin typeface="Verdana" panose="020B0604030504040204" pitchFamily="34" charset="0"/>
                <a:ea typeface="宋体" panose="02010600030101010101" pitchFamily="2" charset="-122"/>
              </a:rPr>
              <a:t>；</a:t>
            </a:r>
            <a:endParaRPr lang="en-US" altLang="zh-CN" sz="2000" b="1" dirty="0">
              <a:solidFill>
                <a:srgbClr val="000000"/>
              </a:solidFill>
              <a:effectLst>
                <a:outerShdw blurRad="38100" dist="38100" dir="2700000" algn="tl">
                  <a:srgbClr val="C0C0C0"/>
                </a:outerShdw>
              </a:effectLst>
              <a:latin typeface="Verdana" panose="020B0604030504040204" pitchFamily="34" charset="0"/>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8">
            <a:extLst>
              <a:ext uri="{FF2B5EF4-FFF2-40B4-BE49-F238E27FC236}">
                <a16:creationId xmlns:a16="http://schemas.microsoft.com/office/drawing/2014/main" id="{E73810A7-444C-4ABF-B946-3604020A9CEA}"/>
              </a:ext>
            </a:extLst>
          </p:cNvPr>
          <p:cNvSpPr txBox="1">
            <a:spLocks noChangeArrowheads="1"/>
          </p:cNvSpPr>
          <p:nvPr/>
        </p:nvSpPr>
        <p:spPr bwMode="auto">
          <a:xfrm>
            <a:off x="-42463" y="49036"/>
            <a:ext cx="12192000"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汇报提纲</a:t>
            </a:r>
          </a:p>
        </p:txBody>
      </p:sp>
      <p:pic>
        <p:nvPicPr>
          <p:cNvPr id="4" name="Picture 2">
            <a:extLst>
              <a:ext uri="{FF2B5EF4-FFF2-40B4-BE49-F238E27FC236}">
                <a16:creationId xmlns:a16="http://schemas.microsoft.com/office/drawing/2014/main" id="{B98F52BD-6665-4302-A3B6-E0D87489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98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E09F2618-AFC3-4C0F-A442-8C6B8F754267}"/>
              </a:ext>
            </a:extLst>
          </p:cNvPr>
          <p:cNvSpPr>
            <a:spLocks noGrp="1"/>
          </p:cNvSpPr>
          <p:nvPr>
            <p:ph type="ctrTitle"/>
          </p:nvPr>
        </p:nvSpPr>
        <p:spPr>
          <a:xfrm>
            <a:off x="3528391" y="1721418"/>
            <a:ext cx="7681801" cy="3903878"/>
          </a:xfrm>
        </p:spPr>
        <p:txBody>
          <a:bodyPr>
            <a:noAutofit/>
          </a:bodyPr>
          <a:lstStyle/>
          <a:p>
            <a:pPr algn="l">
              <a:lnSpc>
                <a:spcPct val="200000"/>
              </a:lnSpc>
            </a:pPr>
            <a:r>
              <a:rPr lang="zh-CN" altLang="en-US" sz="3200" dirty="0">
                <a:latin typeface="微软雅黑" panose="020B0503020204020204" pitchFamily="34" charset="-122"/>
                <a:ea typeface="微软雅黑" panose="020B0503020204020204" pitchFamily="34" charset="-122"/>
              </a:rPr>
              <a:t>一、引言</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二、中国大陆岩石圈热结构特征</a:t>
            </a:r>
            <a:br>
              <a:rPr lang="en-US" altLang="zh-CN" sz="3200" dirty="0">
                <a:latin typeface="微软雅黑" panose="020B0503020204020204" pitchFamily="34" charset="-122"/>
                <a:ea typeface="微软雅黑" panose="020B0503020204020204" pitchFamily="34" charset="-122"/>
              </a:rPr>
            </a:br>
            <a:r>
              <a:rPr lang="zh-CN" altLang="en-US" sz="3200" b="1" dirty="0">
                <a:solidFill>
                  <a:srgbClr val="FF0000"/>
                </a:solidFill>
                <a:latin typeface="微软雅黑" panose="020B0503020204020204" pitchFamily="34" charset="-122"/>
                <a:ea typeface="微软雅黑" panose="020B0503020204020204" pitchFamily="34" charset="-122"/>
              </a:rPr>
              <a:t>三、青藏高原东南部与热结构进展</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四、结论与展望</a:t>
            </a:r>
          </a:p>
        </p:txBody>
      </p:sp>
    </p:spTree>
    <p:extLst>
      <p:ext uri="{BB962C8B-B14F-4D97-AF65-F5344CB8AC3E}">
        <p14:creationId xmlns:p14="http://schemas.microsoft.com/office/powerpoint/2010/main" val="115224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12ADCCE7-6532-4035-842D-90A783A29E28}"/>
              </a:ext>
            </a:extLst>
          </p:cNvPr>
          <p:cNvSpPr>
            <a:spLocks noChangeArrowheads="1"/>
          </p:cNvSpPr>
          <p:nvPr/>
        </p:nvSpPr>
        <p:spPr bwMode="auto">
          <a:xfrm>
            <a:off x="1722607" y="755412"/>
            <a:ext cx="9144000" cy="523220"/>
          </a:xfrm>
          <a:prstGeom prst="rect">
            <a:avLst/>
          </a:prstGeom>
          <a:noFill/>
          <a:ln w="9525">
            <a:noFill/>
            <a:miter lim="800000"/>
          </a:ln>
        </p:spPr>
        <p:txBody>
          <a:bodyPr>
            <a:spAutoFit/>
          </a:bodyPr>
          <a:lstStyle/>
          <a:p>
            <a:pPr algn="ctr" defTabSz="914400" fontAlgn="base">
              <a:spcBef>
                <a:spcPct val="0"/>
              </a:spcBef>
              <a:spcAft>
                <a:spcPct val="0"/>
              </a:spcAft>
              <a:defRPr/>
            </a:pPr>
            <a:r>
              <a:rPr lang="zh-CN" altLang="en-US" sz="2800" b="1" dirty="0">
                <a:latin typeface="华文宋体" panose="02010600040101010101" pitchFamily="2" charset="-122"/>
                <a:ea typeface="华文宋体" panose="02010600040101010101" pitchFamily="2" charset="-122"/>
              </a:rPr>
              <a:t>青藏高原新增钻井温度测井</a:t>
            </a:r>
          </a:p>
        </p:txBody>
      </p:sp>
      <p:pic>
        <p:nvPicPr>
          <p:cNvPr id="21" name="Picture 2">
            <a:extLst>
              <a:ext uri="{FF2B5EF4-FFF2-40B4-BE49-F238E27FC236}">
                <a16:creationId xmlns:a16="http://schemas.microsoft.com/office/drawing/2014/main" id="{987B4A65-A3B8-4C8D-B2A5-C167140A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60C5CB53-41B3-4856-B1C3-E6C8F2B868EE}"/>
              </a:ext>
            </a:extLst>
          </p:cNvPr>
          <p:cNvGrpSpPr/>
          <p:nvPr/>
        </p:nvGrpSpPr>
        <p:grpSpPr>
          <a:xfrm>
            <a:off x="1992824" y="1395681"/>
            <a:ext cx="8656532" cy="5112568"/>
            <a:chOff x="1831956" y="1124744"/>
            <a:chExt cx="8656532" cy="5112568"/>
          </a:xfrm>
        </p:grpSpPr>
        <p:pic>
          <p:nvPicPr>
            <p:cNvPr id="9" name="图片 8">
              <a:extLst>
                <a:ext uri="{FF2B5EF4-FFF2-40B4-BE49-F238E27FC236}">
                  <a16:creationId xmlns:a16="http://schemas.microsoft.com/office/drawing/2014/main" id="{504D4D49-345F-47C7-810C-F0C79BD45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956" y="1124744"/>
              <a:ext cx="8528089" cy="5112568"/>
            </a:xfrm>
            <a:prstGeom prst="rect">
              <a:avLst/>
            </a:prstGeom>
          </p:spPr>
        </p:pic>
        <p:sp>
          <p:nvSpPr>
            <p:cNvPr id="14" name="矩形 13">
              <a:extLst>
                <a:ext uri="{FF2B5EF4-FFF2-40B4-BE49-F238E27FC236}">
                  <a16:creationId xmlns:a16="http://schemas.microsoft.com/office/drawing/2014/main" id="{9A6C772B-F8C1-440D-9916-1EAAA579F14D}"/>
                </a:ext>
              </a:extLst>
            </p:cNvPr>
            <p:cNvSpPr/>
            <p:nvPr/>
          </p:nvSpPr>
          <p:spPr>
            <a:xfrm>
              <a:off x="5862559" y="2996952"/>
              <a:ext cx="864096"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6D2ADA8-B9DE-47A8-8428-0E26C5CE60F3}"/>
                </a:ext>
              </a:extLst>
            </p:cNvPr>
            <p:cNvSpPr txBox="1"/>
            <p:nvPr/>
          </p:nvSpPr>
          <p:spPr>
            <a:xfrm>
              <a:off x="5358503" y="2545103"/>
              <a:ext cx="1872208" cy="523220"/>
            </a:xfrm>
            <a:prstGeom prst="rect">
              <a:avLst/>
            </a:prstGeom>
            <a:noFill/>
          </p:spPr>
          <p:txBody>
            <a:bodyPr wrap="square" rtlCol="0">
              <a:spAutoFit/>
            </a:bodyPr>
            <a:lstStyle/>
            <a:p>
              <a:pPr algn="ctr"/>
              <a:r>
                <a:rPr lang="zh-CN" altLang="en-US" sz="1400" b="1" dirty="0"/>
                <a:t>王剑</a:t>
              </a:r>
              <a:r>
                <a:rPr lang="en-US" altLang="zh-CN" sz="1400" b="1" dirty="0"/>
                <a:t>/</a:t>
              </a:r>
              <a:r>
                <a:rPr lang="zh-CN" altLang="en-US" sz="1400" b="1" dirty="0"/>
                <a:t>金春爽</a:t>
              </a:r>
              <a:endParaRPr lang="en-US" altLang="zh-CN" sz="1400" b="1" dirty="0"/>
            </a:p>
            <a:p>
              <a:pPr algn="ctr"/>
              <a:r>
                <a:rPr lang="zh-CN" altLang="en-US" sz="1400" b="1" dirty="0"/>
                <a:t>羌塘盆地</a:t>
              </a:r>
            </a:p>
          </p:txBody>
        </p:sp>
        <p:sp>
          <p:nvSpPr>
            <p:cNvPr id="3" name="星形: 五角 2">
              <a:extLst>
                <a:ext uri="{FF2B5EF4-FFF2-40B4-BE49-F238E27FC236}">
                  <a16:creationId xmlns:a16="http://schemas.microsoft.com/office/drawing/2014/main" id="{2E8BA2C9-6343-4038-9E27-9C24CEC59565}"/>
                </a:ext>
              </a:extLst>
            </p:cNvPr>
            <p:cNvSpPr/>
            <p:nvPr/>
          </p:nvSpPr>
          <p:spPr>
            <a:xfrm>
              <a:off x="4871864" y="3356992"/>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 name="星形: 五角 7">
              <a:extLst>
                <a:ext uri="{FF2B5EF4-FFF2-40B4-BE49-F238E27FC236}">
                  <a16:creationId xmlns:a16="http://schemas.microsoft.com/office/drawing/2014/main" id="{04D2C5E7-AAC3-417C-BD6D-449100ED17B5}"/>
                </a:ext>
              </a:extLst>
            </p:cNvPr>
            <p:cNvSpPr/>
            <p:nvPr/>
          </p:nvSpPr>
          <p:spPr>
            <a:xfrm>
              <a:off x="6994377" y="4475714"/>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0" name="星形: 五角 9">
              <a:extLst>
                <a:ext uri="{FF2B5EF4-FFF2-40B4-BE49-F238E27FC236}">
                  <a16:creationId xmlns:a16="http://schemas.microsoft.com/office/drawing/2014/main" id="{0B71872C-E79D-49A9-B5F2-8E4C82EDBF0F}"/>
                </a:ext>
              </a:extLst>
            </p:cNvPr>
            <p:cNvSpPr/>
            <p:nvPr/>
          </p:nvSpPr>
          <p:spPr>
            <a:xfrm>
              <a:off x="4735736" y="3282950"/>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 name="矩形 6">
              <a:extLst>
                <a:ext uri="{FF2B5EF4-FFF2-40B4-BE49-F238E27FC236}">
                  <a16:creationId xmlns:a16="http://schemas.microsoft.com/office/drawing/2014/main" id="{1293B11D-6EFD-4D73-906C-E40A45F689EF}"/>
                </a:ext>
              </a:extLst>
            </p:cNvPr>
            <p:cNvSpPr/>
            <p:nvPr/>
          </p:nvSpPr>
          <p:spPr>
            <a:xfrm>
              <a:off x="4511824" y="3140969"/>
              <a:ext cx="720080" cy="524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DD81795-3F7A-4DEF-AF01-176A79526B1E}"/>
                </a:ext>
              </a:extLst>
            </p:cNvPr>
            <p:cNvSpPr/>
            <p:nvPr/>
          </p:nvSpPr>
          <p:spPr>
            <a:xfrm>
              <a:off x="6822373" y="4434852"/>
              <a:ext cx="524577" cy="228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1891D39-2930-4847-B2BC-B4BB0534401E}"/>
                </a:ext>
              </a:extLst>
            </p:cNvPr>
            <p:cNvSpPr txBox="1"/>
            <p:nvPr/>
          </p:nvSpPr>
          <p:spPr>
            <a:xfrm>
              <a:off x="3935760" y="2662695"/>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赵平</a:t>
              </a:r>
              <a:endParaRPr lang="en-US" altLang="zh-CN" sz="1400" b="1" dirty="0"/>
            </a:p>
            <a:p>
              <a:pPr algn="ctr"/>
              <a:r>
                <a:rPr lang="zh-CN" altLang="en-US" sz="1400" b="1" dirty="0"/>
                <a:t>多龙矿区</a:t>
              </a:r>
            </a:p>
          </p:txBody>
        </p:sp>
        <p:sp>
          <p:nvSpPr>
            <p:cNvPr id="15" name="文本框 14">
              <a:extLst>
                <a:ext uri="{FF2B5EF4-FFF2-40B4-BE49-F238E27FC236}">
                  <a16:creationId xmlns:a16="http://schemas.microsoft.com/office/drawing/2014/main" id="{7EEADB73-98F9-4E30-9608-EA6B682FF099}"/>
                </a:ext>
              </a:extLst>
            </p:cNvPr>
            <p:cNvSpPr txBox="1"/>
            <p:nvPr/>
          </p:nvSpPr>
          <p:spPr>
            <a:xfrm>
              <a:off x="6130281" y="3970766"/>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赵平</a:t>
              </a:r>
              <a:endParaRPr lang="en-US" altLang="zh-CN" sz="1400" b="1" dirty="0"/>
            </a:p>
            <a:p>
              <a:pPr algn="ctr"/>
              <a:r>
                <a:rPr lang="zh-CN" altLang="en-US" sz="1400" b="1" dirty="0"/>
                <a:t>拉孜矿区</a:t>
              </a:r>
            </a:p>
          </p:txBody>
        </p:sp>
        <p:sp>
          <p:nvSpPr>
            <p:cNvPr id="16" name="星形: 五角 15">
              <a:extLst>
                <a:ext uri="{FF2B5EF4-FFF2-40B4-BE49-F238E27FC236}">
                  <a16:creationId xmlns:a16="http://schemas.microsoft.com/office/drawing/2014/main" id="{4C5AAF01-49BA-4E26-BAC3-DFF2F678B0DC}"/>
                </a:ext>
              </a:extLst>
            </p:cNvPr>
            <p:cNvSpPr/>
            <p:nvPr/>
          </p:nvSpPr>
          <p:spPr>
            <a:xfrm>
              <a:off x="9552384" y="4221088"/>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星形: 五角 16">
              <a:extLst>
                <a:ext uri="{FF2B5EF4-FFF2-40B4-BE49-F238E27FC236}">
                  <a16:creationId xmlns:a16="http://schemas.microsoft.com/office/drawing/2014/main" id="{D82B4D2B-D280-470C-9FC1-BA25F228E3E6}"/>
                </a:ext>
              </a:extLst>
            </p:cNvPr>
            <p:cNvSpPr/>
            <p:nvPr/>
          </p:nvSpPr>
          <p:spPr>
            <a:xfrm>
              <a:off x="9416256" y="4147046"/>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矩形 17">
              <a:extLst>
                <a:ext uri="{FF2B5EF4-FFF2-40B4-BE49-F238E27FC236}">
                  <a16:creationId xmlns:a16="http://schemas.microsoft.com/office/drawing/2014/main" id="{D9332C1A-2C98-49F3-AC1C-CE6F5CE575B1}"/>
                </a:ext>
              </a:extLst>
            </p:cNvPr>
            <p:cNvSpPr/>
            <p:nvPr/>
          </p:nvSpPr>
          <p:spPr>
            <a:xfrm>
              <a:off x="9192344" y="4005065"/>
              <a:ext cx="720080" cy="524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2EEBAA1-CB71-496F-AA5F-C27F28BDEF98}"/>
                </a:ext>
              </a:extLst>
            </p:cNvPr>
            <p:cNvSpPr txBox="1"/>
            <p:nvPr/>
          </p:nvSpPr>
          <p:spPr>
            <a:xfrm>
              <a:off x="8616280" y="3500640"/>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刘峰</a:t>
              </a:r>
              <a:endParaRPr lang="en-US" altLang="zh-CN" sz="1400" b="1" dirty="0"/>
            </a:p>
            <a:p>
              <a:pPr algn="ctr"/>
              <a:r>
                <a:rPr lang="zh-CN" altLang="en-US" sz="1400" b="1" dirty="0"/>
                <a:t>川西地热带</a:t>
              </a:r>
            </a:p>
          </p:txBody>
        </p:sp>
        <p:sp>
          <p:nvSpPr>
            <p:cNvPr id="22" name="矩形 21">
              <a:extLst>
                <a:ext uri="{FF2B5EF4-FFF2-40B4-BE49-F238E27FC236}">
                  <a16:creationId xmlns:a16="http://schemas.microsoft.com/office/drawing/2014/main" id="{303D1DAB-D039-4513-BA1F-1D24B638026B}"/>
                </a:ext>
              </a:extLst>
            </p:cNvPr>
            <p:cNvSpPr/>
            <p:nvPr/>
          </p:nvSpPr>
          <p:spPr>
            <a:xfrm>
              <a:off x="7956550" y="4112402"/>
              <a:ext cx="407600" cy="343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1A7632F4-7D33-47A3-AD07-2640BDCCE213}"/>
                </a:ext>
              </a:extLst>
            </p:cNvPr>
            <p:cNvSpPr txBox="1"/>
            <p:nvPr/>
          </p:nvSpPr>
          <p:spPr>
            <a:xfrm>
              <a:off x="7563558" y="3568452"/>
              <a:ext cx="1267125" cy="523220"/>
            </a:xfrm>
            <a:prstGeom prst="rect">
              <a:avLst/>
            </a:prstGeom>
            <a:noFill/>
          </p:spPr>
          <p:txBody>
            <a:bodyPr wrap="square" rtlCol="0">
              <a:spAutoFit/>
            </a:bodyPr>
            <a:lstStyle/>
            <a:p>
              <a:pPr algn="ctr"/>
              <a:r>
                <a:rPr lang="zh-CN" altLang="en-US" sz="1400" b="1" dirty="0"/>
                <a:t>常帅鹏等</a:t>
              </a:r>
              <a:endParaRPr lang="en-US" altLang="zh-CN" sz="1400" b="1" dirty="0"/>
            </a:p>
            <a:p>
              <a:pPr algn="ctr"/>
              <a:r>
                <a:rPr lang="zh-CN" altLang="en-US" sz="1400" b="1" dirty="0"/>
                <a:t>通麦大桥</a:t>
              </a:r>
            </a:p>
          </p:txBody>
        </p:sp>
        <p:sp>
          <p:nvSpPr>
            <p:cNvPr id="24" name="矩形 23">
              <a:extLst>
                <a:ext uri="{FF2B5EF4-FFF2-40B4-BE49-F238E27FC236}">
                  <a16:creationId xmlns:a16="http://schemas.microsoft.com/office/drawing/2014/main" id="{5DCC7309-5024-49B1-8E6F-64A9F9F06599}"/>
                </a:ext>
              </a:extLst>
            </p:cNvPr>
            <p:cNvSpPr/>
            <p:nvPr/>
          </p:nvSpPr>
          <p:spPr>
            <a:xfrm>
              <a:off x="6526203" y="5131408"/>
              <a:ext cx="720080" cy="1906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8F9A9AE-1E46-4C32-A0B4-C8A4E5A510A1}"/>
                </a:ext>
              </a:extLst>
            </p:cNvPr>
            <p:cNvSpPr txBox="1"/>
            <p:nvPr/>
          </p:nvSpPr>
          <p:spPr>
            <a:xfrm>
              <a:off x="6027587" y="5311778"/>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黄天明</a:t>
              </a:r>
              <a:endParaRPr lang="en-US" altLang="zh-CN" sz="1400" b="1" dirty="0"/>
            </a:p>
            <a:p>
              <a:pPr algn="ctr"/>
              <a:r>
                <a:rPr lang="zh-CN" altLang="en-US" sz="1400" b="1" dirty="0"/>
                <a:t>华钰矿区</a:t>
              </a:r>
            </a:p>
          </p:txBody>
        </p:sp>
        <p:sp>
          <p:nvSpPr>
            <p:cNvPr id="26" name="星形: 五角 25">
              <a:extLst>
                <a:ext uri="{FF2B5EF4-FFF2-40B4-BE49-F238E27FC236}">
                  <a16:creationId xmlns:a16="http://schemas.microsoft.com/office/drawing/2014/main" id="{52FF883A-9E6C-4B49-8D94-F861AB47E748}"/>
                </a:ext>
              </a:extLst>
            </p:cNvPr>
            <p:cNvSpPr/>
            <p:nvPr/>
          </p:nvSpPr>
          <p:spPr>
            <a:xfrm>
              <a:off x="6870671" y="5159155"/>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27" name="星形: 五角 26">
            <a:extLst>
              <a:ext uri="{FF2B5EF4-FFF2-40B4-BE49-F238E27FC236}">
                <a16:creationId xmlns:a16="http://schemas.microsoft.com/office/drawing/2014/main" id="{C7140A2A-FA71-4B9D-AA21-E8E131E59E69}"/>
              </a:ext>
            </a:extLst>
          </p:cNvPr>
          <p:cNvSpPr/>
          <p:nvPr/>
        </p:nvSpPr>
        <p:spPr>
          <a:xfrm>
            <a:off x="8213972" y="4452129"/>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 name="矩形 5">
            <a:extLst>
              <a:ext uri="{FF2B5EF4-FFF2-40B4-BE49-F238E27FC236}">
                <a16:creationId xmlns:a16="http://schemas.microsoft.com/office/drawing/2014/main" id="{B5407709-2CAE-4E76-9DEF-9E0D0203713B}"/>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305460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3FB0772-A8A4-4BA8-8F01-FB5456B4C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CE69B8BD-82C7-4BB9-A046-0F6E53782370}"/>
              </a:ext>
            </a:extLst>
          </p:cNvPr>
          <p:cNvPicPr>
            <a:picLocks noChangeAspect="1"/>
          </p:cNvPicPr>
          <p:nvPr/>
        </p:nvPicPr>
        <p:blipFill>
          <a:blip r:embed="rId3"/>
          <a:stretch>
            <a:fillRect/>
          </a:stretch>
        </p:blipFill>
        <p:spPr>
          <a:xfrm>
            <a:off x="5896" y="2045077"/>
            <a:ext cx="5909733" cy="4389750"/>
          </a:xfrm>
          <a:prstGeom prst="rect">
            <a:avLst/>
          </a:prstGeom>
        </p:spPr>
      </p:pic>
      <p:pic>
        <p:nvPicPr>
          <p:cNvPr id="7" name="图片 6">
            <a:extLst>
              <a:ext uri="{FF2B5EF4-FFF2-40B4-BE49-F238E27FC236}">
                <a16:creationId xmlns:a16="http://schemas.microsoft.com/office/drawing/2014/main" id="{5A656BFE-9740-4034-8228-BFD7FCDF2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629" y="2048872"/>
            <a:ext cx="6087610" cy="4305485"/>
          </a:xfrm>
          <a:prstGeom prst="rect">
            <a:avLst/>
          </a:prstGeom>
        </p:spPr>
      </p:pic>
      <p:sp>
        <p:nvSpPr>
          <p:cNvPr id="8" name="矩形 7">
            <a:extLst>
              <a:ext uri="{FF2B5EF4-FFF2-40B4-BE49-F238E27FC236}">
                <a16:creationId xmlns:a16="http://schemas.microsoft.com/office/drawing/2014/main" id="{D6EDA276-CC38-4037-842F-DA498A09316C}"/>
              </a:ext>
            </a:extLst>
          </p:cNvPr>
          <p:cNvSpPr/>
          <p:nvPr/>
        </p:nvSpPr>
        <p:spPr>
          <a:xfrm>
            <a:off x="348343" y="3805657"/>
            <a:ext cx="2403566" cy="15849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4CBE92FD-F6B2-41D0-942F-08AC0AE493F0}"/>
              </a:ext>
            </a:extLst>
          </p:cNvPr>
          <p:cNvSpPr/>
          <p:nvPr/>
        </p:nvSpPr>
        <p:spPr>
          <a:xfrm>
            <a:off x="6295706" y="3805650"/>
            <a:ext cx="2403566" cy="15849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43A1E8A-DEF2-4734-9029-11C28BA6BD12}"/>
              </a:ext>
            </a:extLst>
          </p:cNvPr>
          <p:cNvSpPr>
            <a:spLocks noChangeArrowheads="1"/>
          </p:cNvSpPr>
          <p:nvPr/>
        </p:nvSpPr>
        <p:spPr bwMode="auto">
          <a:xfrm>
            <a:off x="1524000" y="809417"/>
            <a:ext cx="9144000" cy="523220"/>
          </a:xfrm>
          <a:prstGeom prst="rect">
            <a:avLst/>
          </a:prstGeom>
          <a:noFill/>
          <a:ln w="9525">
            <a:noFill/>
            <a:miter lim="800000"/>
          </a:ln>
        </p:spPr>
        <p:txBody>
          <a:bodyPr>
            <a:spAutoFit/>
          </a:bodyPr>
          <a:lstStyle/>
          <a:p>
            <a:pPr lvl="0" algn="ctr" rtl="0" eaLnBrk="1" hangingPunct="1">
              <a:defRPr/>
            </a:pPr>
            <a:r>
              <a:rPr lang="zh-CN" altLang="en-US" sz="2800" b="1" dirty="0">
                <a:latin typeface="华文中宋" panose="02010600040101010101" pitchFamily="2" charset="-122"/>
                <a:ea typeface="华文中宋" panose="02010600040101010101" pitchFamily="2" charset="-122"/>
              </a:rPr>
              <a:t>中国大陆热流分布图对比</a:t>
            </a:r>
          </a:p>
        </p:txBody>
      </p:sp>
      <p:sp>
        <p:nvSpPr>
          <p:cNvPr id="11" name="矩形 10">
            <a:extLst>
              <a:ext uri="{FF2B5EF4-FFF2-40B4-BE49-F238E27FC236}">
                <a16:creationId xmlns:a16="http://schemas.microsoft.com/office/drawing/2014/main" id="{75113323-5604-40DD-9B82-01B85DC2AFDC}"/>
              </a:ext>
            </a:extLst>
          </p:cNvPr>
          <p:cNvSpPr>
            <a:spLocks noChangeArrowheads="1"/>
          </p:cNvSpPr>
          <p:nvPr/>
        </p:nvSpPr>
        <p:spPr bwMode="auto">
          <a:xfrm>
            <a:off x="348343" y="1586503"/>
            <a:ext cx="5504408" cy="492443"/>
          </a:xfrm>
          <a:prstGeom prst="rect">
            <a:avLst/>
          </a:prstGeom>
          <a:noFill/>
          <a:ln w="9525">
            <a:noFill/>
            <a:miter lim="800000"/>
          </a:ln>
        </p:spPr>
        <p:txBody>
          <a:bodyPr wrap="square">
            <a:spAutoFit/>
          </a:bodyPr>
          <a:lstStyle/>
          <a:p>
            <a:pPr lvl="0" algn="ctr" rtl="0" eaLnBrk="1" hangingPunct="1">
              <a:defRPr/>
            </a:pPr>
            <a:r>
              <a:rPr lang="zh-CN" altLang="en-US" sz="2600" b="1" dirty="0">
                <a:solidFill>
                  <a:srgbClr val="C00000"/>
                </a:solidFill>
                <a:latin typeface="华文中宋" panose="02010600040101010101" pitchFamily="2" charset="-122"/>
                <a:ea typeface="华文中宋" panose="02010600040101010101" pitchFamily="2" charset="-122"/>
              </a:rPr>
              <a:t>胡圣标等，</a:t>
            </a:r>
            <a:r>
              <a:rPr lang="en-US" altLang="zh-CN" sz="2600" b="1" dirty="0">
                <a:solidFill>
                  <a:srgbClr val="C00000"/>
                </a:solidFill>
                <a:latin typeface="华文中宋" panose="02010600040101010101" pitchFamily="2" charset="-122"/>
                <a:ea typeface="华文中宋" panose="02010600040101010101" pitchFamily="2" charset="-122"/>
              </a:rPr>
              <a:t>2011</a:t>
            </a:r>
            <a:r>
              <a:rPr lang="zh-CN" altLang="en-US" sz="2600" b="1" dirty="0">
                <a:solidFill>
                  <a:srgbClr val="C00000"/>
                </a:solidFill>
                <a:latin typeface="华文中宋" panose="02010600040101010101" pitchFamily="2" charset="-122"/>
                <a:ea typeface="华文中宋" panose="02010600040101010101" pitchFamily="2" charset="-122"/>
              </a:rPr>
              <a:t>年</a:t>
            </a:r>
          </a:p>
        </p:txBody>
      </p:sp>
      <p:sp>
        <p:nvSpPr>
          <p:cNvPr id="12" name="矩形 11">
            <a:extLst>
              <a:ext uri="{FF2B5EF4-FFF2-40B4-BE49-F238E27FC236}">
                <a16:creationId xmlns:a16="http://schemas.microsoft.com/office/drawing/2014/main" id="{16FAD3FF-72D1-44EE-AED0-B95F0A588B31}"/>
              </a:ext>
            </a:extLst>
          </p:cNvPr>
          <p:cNvSpPr>
            <a:spLocks noChangeArrowheads="1"/>
          </p:cNvSpPr>
          <p:nvPr/>
        </p:nvSpPr>
        <p:spPr bwMode="auto">
          <a:xfrm>
            <a:off x="6096000" y="1528291"/>
            <a:ext cx="5504408" cy="492443"/>
          </a:xfrm>
          <a:prstGeom prst="rect">
            <a:avLst/>
          </a:prstGeom>
          <a:noFill/>
          <a:ln w="9525">
            <a:noFill/>
            <a:miter lim="800000"/>
          </a:ln>
        </p:spPr>
        <p:txBody>
          <a:bodyPr wrap="square">
            <a:spAutoFit/>
          </a:bodyPr>
          <a:lstStyle/>
          <a:p>
            <a:pPr lvl="0" algn="ctr" rtl="0" eaLnBrk="1" hangingPunct="1">
              <a:defRPr/>
            </a:pPr>
            <a:r>
              <a:rPr lang="zh-CN" altLang="en-US" sz="2600" b="1" dirty="0">
                <a:solidFill>
                  <a:srgbClr val="C00000"/>
                </a:solidFill>
                <a:latin typeface="华文中宋" panose="02010600040101010101" pitchFamily="2" charset="-122"/>
                <a:ea typeface="华文中宋" panose="02010600040101010101" pitchFamily="2" charset="-122"/>
              </a:rPr>
              <a:t>姜光政等，</a:t>
            </a:r>
            <a:r>
              <a:rPr lang="en-US" altLang="zh-CN" sz="2600" b="1" dirty="0">
                <a:solidFill>
                  <a:srgbClr val="C00000"/>
                </a:solidFill>
                <a:latin typeface="华文中宋" panose="02010600040101010101" pitchFamily="2" charset="-122"/>
                <a:ea typeface="华文中宋" panose="02010600040101010101" pitchFamily="2" charset="-122"/>
              </a:rPr>
              <a:t>2019</a:t>
            </a:r>
            <a:r>
              <a:rPr lang="zh-CN" altLang="en-US" sz="2600" b="1" dirty="0">
                <a:solidFill>
                  <a:srgbClr val="C00000"/>
                </a:solidFill>
                <a:latin typeface="华文中宋" panose="02010600040101010101" pitchFamily="2" charset="-122"/>
                <a:ea typeface="华文中宋" panose="02010600040101010101" pitchFamily="2" charset="-122"/>
              </a:rPr>
              <a:t>年</a:t>
            </a:r>
          </a:p>
        </p:txBody>
      </p:sp>
      <p:sp>
        <p:nvSpPr>
          <p:cNvPr id="13" name="矩形 12">
            <a:extLst>
              <a:ext uri="{FF2B5EF4-FFF2-40B4-BE49-F238E27FC236}">
                <a16:creationId xmlns:a16="http://schemas.microsoft.com/office/drawing/2014/main" id="{B2F41FF2-AACB-4F99-BB65-11147E38D992}"/>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15404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12ADCCE7-6532-4035-842D-90A783A29E28}"/>
              </a:ext>
            </a:extLst>
          </p:cNvPr>
          <p:cNvSpPr>
            <a:spLocks noChangeArrowheads="1"/>
          </p:cNvSpPr>
          <p:nvPr/>
        </p:nvSpPr>
        <p:spPr bwMode="auto">
          <a:xfrm>
            <a:off x="0" y="938297"/>
            <a:ext cx="12191999" cy="523220"/>
          </a:xfrm>
          <a:prstGeom prst="rect">
            <a:avLst/>
          </a:prstGeom>
          <a:noFill/>
          <a:ln w="9525">
            <a:noFill/>
            <a:miter lim="800000"/>
          </a:ln>
        </p:spPr>
        <p:txBody>
          <a:bodyPr wrap="square">
            <a:spAutoFit/>
          </a:bodyPr>
          <a:lstStyle/>
          <a:p>
            <a:pPr algn="ctr" defTabSz="914400" fontAlgn="base">
              <a:spcBef>
                <a:spcPct val="0"/>
              </a:spcBef>
              <a:spcAft>
                <a:spcPct val="0"/>
              </a:spcAft>
              <a:defRPr/>
            </a:pPr>
            <a:r>
              <a:rPr lang="zh-CN" altLang="en-US" sz="2800" b="1" dirty="0">
                <a:latin typeface="华文宋体" panose="02010600040101010101" pitchFamily="2" charset="-122"/>
                <a:ea typeface="华文宋体" panose="02010600040101010101" pitchFamily="2" charset="-122"/>
              </a:rPr>
              <a:t>青藏高原热流分布图与温泉分布关系（热流数据</a:t>
            </a:r>
            <a:r>
              <a:rPr lang="en-US" altLang="zh-CN" sz="2800" b="1" dirty="0">
                <a:latin typeface="华文宋体" panose="02010600040101010101" pitchFamily="2" charset="-122"/>
                <a:ea typeface="华文宋体" panose="02010600040101010101" pitchFamily="2" charset="-122"/>
              </a:rPr>
              <a:t>2019</a:t>
            </a:r>
            <a:r>
              <a:rPr lang="zh-CN" altLang="en-US" sz="2800" b="1" dirty="0">
                <a:latin typeface="华文宋体" panose="02010600040101010101" pitchFamily="2" charset="-122"/>
                <a:ea typeface="华文宋体" panose="02010600040101010101" pitchFamily="2" charset="-122"/>
              </a:rPr>
              <a:t>年）</a:t>
            </a:r>
          </a:p>
        </p:txBody>
      </p:sp>
      <p:pic>
        <p:nvPicPr>
          <p:cNvPr id="21" name="Picture 2">
            <a:extLst>
              <a:ext uri="{FF2B5EF4-FFF2-40B4-BE49-F238E27FC236}">
                <a16:creationId xmlns:a16="http://schemas.microsoft.com/office/drawing/2014/main" id="{987B4A65-A3B8-4C8D-B2A5-C167140A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a:extLst>
              <a:ext uri="{FF2B5EF4-FFF2-40B4-BE49-F238E27FC236}">
                <a16:creationId xmlns:a16="http://schemas.microsoft.com/office/drawing/2014/main" id="{7EEC4AF1-B3DF-4932-BE87-82ECF9FF0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525" y="1556855"/>
            <a:ext cx="7467615" cy="5330963"/>
          </a:xfrm>
          <a:prstGeom prst="rect">
            <a:avLst/>
          </a:prstGeom>
        </p:spPr>
      </p:pic>
      <p:sp>
        <p:nvSpPr>
          <p:cNvPr id="6" name="矩形 5">
            <a:extLst>
              <a:ext uri="{FF2B5EF4-FFF2-40B4-BE49-F238E27FC236}">
                <a16:creationId xmlns:a16="http://schemas.microsoft.com/office/drawing/2014/main" id="{4B6E14D3-AF7B-4F29-A45F-E7CEB9935A9F}"/>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12012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B90768-CD31-450D-A167-FBF2CD9510AA}"/>
              </a:ext>
            </a:extLst>
          </p:cNvPr>
          <p:cNvSpPr>
            <a:spLocks noGrp="1"/>
          </p:cNvSpPr>
          <p:nvPr>
            <p:ph type="ctrTitle"/>
          </p:nvPr>
        </p:nvSpPr>
        <p:spPr>
          <a:xfrm>
            <a:off x="3528391" y="1721418"/>
            <a:ext cx="7681801" cy="3903878"/>
          </a:xfrm>
        </p:spPr>
        <p:txBody>
          <a:bodyPr>
            <a:noAutofit/>
          </a:bodyPr>
          <a:lstStyle/>
          <a:p>
            <a:pPr algn="l">
              <a:lnSpc>
                <a:spcPct val="200000"/>
              </a:lnSpc>
            </a:pPr>
            <a:r>
              <a:rPr lang="zh-CN" altLang="en-US" sz="3200" b="1" dirty="0">
                <a:solidFill>
                  <a:srgbClr val="FF0000"/>
                </a:solidFill>
                <a:latin typeface="微软雅黑" panose="020B0503020204020204" pitchFamily="34" charset="-122"/>
                <a:ea typeface="微软雅黑" panose="020B0503020204020204" pitchFamily="34" charset="-122"/>
              </a:rPr>
              <a:t>一、引言</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二、中国大陆岩石圈热结构特征</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三、青藏高原东南部与热结构进展</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四、结论与展望</a:t>
            </a:r>
          </a:p>
        </p:txBody>
      </p:sp>
      <p:sp>
        <p:nvSpPr>
          <p:cNvPr id="5" name="TextBox 38">
            <a:extLst>
              <a:ext uri="{FF2B5EF4-FFF2-40B4-BE49-F238E27FC236}">
                <a16:creationId xmlns:a16="http://schemas.microsoft.com/office/drawing/2014/main" id="{E73810A7-444C-4ABF-B946-3604020A9CEA}"/>
              </a:ext>
            </a:extLst>
          </p:cNvPr>
          <p:cNvSpPr txBox="1">
            <a:spLocks noChangeArrowheads="1"/>
          </p:cNvSpPr>
          <p:nvPr/>
        </p:nvSpPr>
        <p:spPr bwMode="auto">
          <a:xfrm>
            <a:off x="-42463" y="49036"/>
            <a:ext cx="12192000"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汇报提纲</a:t>
            </a:r>
          </a:p>
        </p:txBody>
      </p:sp>
      <p:pic>
        <p:nvPicPr>
          <p:cNvPr id="4" name="Picture 2">
            <a:extLst>
              <a:ext uri="{FF2B5EF4-FFF2-40B4-BE49-F238E27FC236}">
                <a16:creationId xmlns:a16="http://schemas.microsoft.com/office/drawing/2014/main" id="{B98F52BD-6665-4302-A3B6-E0D87489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98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8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a:extLst>
              <a:ext uri="{FF2B5EF4-FFF2-40B4-BE49-F238E27FC236}">
                <a16:creationId xmlns:a16="http://schemas.microsoft.com/office/drawing/2014/main" id="{12ADCCE7-6532-4035-842D-90A783A29E28}"/>
              </a:ext>
            </a:extLst>
          </p:cNvPr>
          <p:cNvSpPr>
            <a:spLocks noChangeArrowheads="1"/>
          </p:cNvSpPr>
          <p:nvPr/>
        </p:nvSpPr>
        <p:spPr bwMode="auto">
          <a:xfrm>
            <a:off x="0" y="938297"/>
            <a:ext cx="12191999" cy="523220"/>
          </a:xfrm>
          <a:prstGeom prst="rect">
            <a:avLst/>
          </a:prstGeom>
          <a:noFill/>
          <a:ln w="9525">
            <a:noFill/>
            <a:miter lim="800000"/>
          </a:ln>
        </p:spPr>
        <p:txBody>
          <a:bodyPr wrap="square">
            <a:spAutoFit/>
          </a:bodyPr>
          <a:lstStyle/>
          <a:p>
            <a:pPr algn="ctr" defTabSz="914400" fontAlgn="base">
              <a:spcBef>
                <a:spcPct val="0"/>
              </a:spcBef>
              <a:spcAft>
                <a:spcPct val="0"/>
              </a:spcAft>
              <a:defRPr/>
            </a:pPr>
            <a:r>
              <a:rPr lang="zh-CN" altLang="en-US" sz="2800" b="1" dirty="0">
                <a:latin typeface="华文宋体" panose="02010600040101010101" pitchFamily="2" charset="-122"/>
                <a:ea typeface="华文宋体" panose="02010600040101010101" pitchFamily="2" charset="-122"/>
              </a:rPr>
              <a:t>新增的热流测点不断验证与更新青藏高原热流分布格局的认识</a:t>
            </a:r>
          </a:p>
        </p:txBody>
      </p:sp>
      <p:pic>
        <p:nvPicPr>
          <p:cNvPr id="21" name="Picture 2">
            <a:extLst>
              <a:ext uri="{FF2B5EF4-FFF2-40B4-BE49-F238E27FC236}">
                <a16:creationId xmlns:a16="http://schemas.microsoft.com/office/drawing/2014/main" id="{987B4A65-A3B8-4C8D-B2A5-C167140A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60C5CB53-41B3-4856-B1C3-E6C8F2B868EE}"/>
              </a:ext>
            </a:extLst>
          </p:cNvPr>
          <p:cNvGrpSpPr/>
          <p:nvPr/>
        </p:nvGrpSpPr>
        <p:grpSpPr>
          <a:xfrm>
            <a:off x="1992824" y="1569861"/>
            <a:ext cx="8656532" cy="5112568"/>
            <a:chOff x="1831956" y="1124744"/>
            <a:chExt cx="8656532" cy="5112568"/>
          </a:xfrm>
        </p:grpSpPr>
        <p:pic>
          <p:nvPicPr>
            <p:cNvPr id="9" name="图片 8">
              <a:extLst>
                <a:ext uri="{FF2B5EF4-FFF2-40B4-BE49-F238E27FC236}">
                  <a16:creationId xmlns:a16="http://schemas.microsoft.com/office/drawing/2014/main" id="{504D4D49-345F-47C7-810C-F0C79BD45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956" y="1124744"/>
              <a:ext cx="8528089" cy="5112568"/>
            </a:xfrm>
            <a:prstGeom prst="rect">
              <a:avLst/>
            </a:prstGeom>
          </p:spPr>
        </p:pic>
        <p:sp>
          <p:nvSpPr>
            <p:cNvPr id="14" name="矩形 13">
              <a:extLst>
                <a:ext uri="{FF2B5EF4-FFF2-40B4-BE49-F238E27FC236}">
                  <a16:creationId xmlns:a16="http://schemas.microsoft.com/office/drawing/2014/main" id="{9A6C772B-F8C1-440D-9916-1EAAA579F14D}"/>
                </a:ext>
              </a:extLst>
            </p:cNvPr>
            <p:cNvSpPr/>
            <p:nvPr/>
          </p:nvSpPr>
          <p:spPr>
            <a:xfrm>
              <a:off x="5862559" y="2996952"/>
              <a:ext cx="864096"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6D2ADA8-B9DE-47A8-8428-0E26C5CE60F3}"/>
                </a:ext>
              </a:extLst>
            </p:cNvPr>
            <p:cNvSpPr txBox="1"/>
            <p:nvPr/>
          </p:nvSpPr>
          <p:spPr>
            <a:xfrm>
              <a:off x="5358503" y="2545103"/>
              <a:ext cx="1872208" cy="523220"/>
            </a:xfrm>
            <a:prstGeom prst="rect">
              <a:avLst/>
            </a:prstGeom>
            <a:noFill/>
          </p:spPr>
          <p:txBody>
            <a:bodyPr wrap="square" rtlCol="0">
              <a:spAutoFit/>
            </a:bodyPr>
            <a:lstStyle/>
            <a:p>
              <a:pPr algn="ctr"/>
              <a:r>
                <a:rPr lang="zh-CN" altLang="en-US" sz="1400" b="1" dirty="0"/>
                <a:t>王剑</a:t>
              </a:r>
              <a:r>
                <a:rPr lang="en-US" altLang="zh-CN" sz="1400" b="1" dirty="0"/>
                <a:t>/</a:t>
              </a:r>
              <a:r>
                <a:rPr lang="zh-CN" altLang="en-US" sz="1400" b="1" dirty="0"/>
                <a:t>金春爽</a:t>
              </a:r>
              <a:endParaRPr lang="en-US" altLang="zh-CN" sz="1400" b="1" dirty="0"/>
            </a:p>
            <a:p>
              <a:pPr algn="ctr"/>
              <a:r>
                <a:rPr lang="zh-CN" altLang="en-US" sz="1400" b="1" dirty="0"/>
                <a:t>羌塘盆地</a:t>
              </a:r>
            </a:p>
          </p:txBody>
        </p:sp>
        <p:sp>
          <p:nvSpPr>
            <p:cNvPr id="3" name="星形: 五角 2">
              <a:extLst>
                <a:ext uri="{FF2B5EF4-FFF2-40B4-BE49-F238E27FC236}">
                  <a16:creationId xmlns:a16="http://schemas.microsoft.com/office/drawing/2014/main" id="{2E8BA2C9-6343-4038-9E27-9C24CEC59565}"/>
                </a:ext>
              </a:extLst>
            </p:cNvPr>
            <p:cNvSpPr/>
            <p:nvPr/>
          </p:nvSpPr>
          <p:spPr>
            <a:xfrm>
              <a:off x="4871864" y="3356992"/>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 name="星形: 五角 7">
              <a:extLst>
                <a:ext uri="{FF2B5EF4-FFF2-40B4-BE49-F238E27FC236}">
                  <a16:creationId xmlns:a16="http://schemas.microsoft.com/office/drawing/2014/main" id="{04D2C5E7-AAC3-417C-BD6D-449100ED17B5}"/>
                </a:ext>
              </a:extLst>
            </p:cNvPr>
            <p:cNvSpPr/>
            <p:nvPr/>
          </p:nvSpPr>
          <p:spPr>
            <a:xfrm>
              <a:off x="6994377" y="4475714"/>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0" name="星形: 五角 9">
              <a:extLst>
                <a:ext uri="{FF2B5EF4-FFF2-40B4-BE49-F238E27FC236}">
                  <a16:creationId xmlns:a16="http://schemas.microsoft.com/office/drawing/2014/main" id="{0B71872C-E79D-49A9-B5F2-8E4C82EDBF0F}"/>
                </a:ext>
              </a:extLst>
            </p:cNvPr>
            <p:cNvSpPr/>
            <p:nvPr/>
          </p:nvSpPr>
          <p:spPr>
            <a:xfrm>
              <a:off x="4735736" y="3282950"/>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 name="矩形 6">
              <a:extLst>
                <a:ext uri="{FF2B5EF4-FFF2-40B4-BE49-F238E27FC236}">
                  <a16:creationId xmlns:a16="http://schemas.microsoft.com/office/drawing/2014/main" id="{1293B11D-6EFD-4D73-906C-E40A45F689EF}"/>
                </a:ext>
              </a:extLst>
            </p:cNvPr>
            <p:cNvSpPr/>
            <p:nvPr/>
          </p:nvSpPr>
          <p:spPr>
            <a:xfrm>
              <a:off x="4511824" y="3140969"/>
              <a:ext cx="720080" cy="524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DD81795-3F7A-4DEF-AF01-176A79526B1E}"/>
                </a:ext>
              </a:extLst>
            </p:cNvPr>
            <p:cNvSpPr/>
            <p:nvPr/>
          </p:nvSpPr>
          <p:spPr>
            <a:xfrm>
              <a:off x="6822373" y="4434852"/>
              <a:ext cx="524577" cy="228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1891D39-2930-4847-B2BC-B4BB0534401E}"/>
                </a:ext>
              </a:extLst>
            </p:cNvPr>
            <p:cNvSpPr txBox="1"/>
            <p:nvPr/>
          </p:nvSpPr>
          <p:spPr>
            <a:xfrm>
              <a:off x="3935760" y="2662695"/>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赵平</a:t>
              </a:r>
              <a:endParaRPr lang="en-US" altLang="zh-CN" sz="1400" b="1" dirty="0"/>
            </a:p>
            <a:p>
              <a:pPr algn="ctr"/>
              <a:r>
                <a:rPr lang="zh-CN" altLang="en-US" sz="1400" b="1" dirty="0"/>
                <a:t>多龙矿区</a:t>
              </a:r>
            </a:p>
          </p:txBody>
        </p:sp>
        <p:sp>
          <p:nvSpPr>
            <p:cNvPr id="15" name="文本框 14">
              <a:extLst>
                <a:ext uri="{FF2B5EF4-FFF2-40B4-BE49-F238E27FC236}">
                  <a16:creationId xmlns:a16="http://schemas.microsoft.com/office/drawing/2014/main" id="{7EEADB73-98F9-4E30-9608-EA6B682FF099}"/>
                </a:ext>
              </a:extLst>
            </p:cNvPr>
            <p:cNvSpPr txBox="1"/>
            <p:nvPr/>
          </p:nvSpPr>
          <p:spPr>
            <a:xfrm>
              <a:off x="6130281" y="3970766"/>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赵平</a:t>
              </a:r>
              <a:endParaRPr lang="en-US" altLang="zh-CN" sz="1400" b="1" dirty="0"/>
            </a:p>
            <a:p>
              <a:pPr algn="ctr"/>
              <a:r>
                <a:rPr lang="zh-CN" altLang="en-US" sz="1400" b="1" dirty="0"/>
                <a:t>拉孜矿区</a:t>
              </a:r>
            </a:p>
          </p:txBody>
        </p:sp>
        <p:sp>
          <p:nvSpPr>
            <p:cNvPr id="16" name="星形: 五角 15">
              <a:extLst>
                <a:ext uri="{FF2B5EF4-FFF2-40B4-BE49-F238E27FC236}">
                  <a16:creationId xmlns:a16="http://schemas.microsoft.com/office/drawing/2014/main" id="{4C5AAF01-49BA-4E26-BAC3-DFF2F678B0DC}"/>
                </a:ext>
              </a:extLst>
            </p:cNvPr>
            <p:cNvSpPr/>
            <p:nvPr/>
          </p:nvSpPr>
          <p:spPr>
            <a:xfrm>
              <a:off x="9552384" y="4221088"/>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星形: 五角 16">
              <a:extLst>
                <a:ext uri="{FF2B5EF4-FFF2-40B4-BE49-F238E27FC236}">
                  <a16:creationId xmlns:a16="http://schemas.microsoft.com/office/drawing/2014/main" id="{D82B4D2B-D280-470C-9FC1-BA25F228E3E6}"/>
                </a:ext>
              </a:extLst>
            </p:cNvPr>
            <p:cNvSpPr/>
            <p:nvPr/>
          </p:nvSpPr>
          <p:spPr>
            <a:xfrm>
              <a:off x="9416256" y="4147046"/>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矩形 17">
              <a:extLst>
                <a:ext uri="{FF2B5EF4-FFF2-40B4-BE49-F238E27FC236}">
                  <a16:creationId xmlns:a16="http://schemas.microsoft.com/office/drawing/2014/main" id="{D9332C1A-2C98-49F3-AC1C-CE6F5CE575B1}"/>
                </a:ext>
              </a:extLst>
            </p:cNvPr>
            <p:cNvSpPr/>
            <p:nvPr/>
          </p:nvSpPr>
          <p:spPr>
            <a:xfrm>
              <a:off x="9192344" y="4005065"/>
              <a:ext cx="720080" cy="524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2EEBAA1-CB71-496F-AA5F-C27F28BDEF98}"/>
                </a:ext>
              </a:extLst>
            </p:cNvPr>
            <p:cNvSpPr txBox="1"/>
            <p:nvPr/>
          </p:nvSpPr>
          <p:spPr>
            <a:xfrm>
              <a:off x="8616280" y="3500640"/>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刘峰</a:t>
              </a:r>
              <a:endParaRPr lang="en-US" altLang="zh-CN" sz="1400" b="1" dirty="0"/>
            </a:p>
            <a:p>
              <a:pPr algn="ctr"/>
              <a:r>
                <a:rPr lang="zh-CN" altLang="en-US" sz="1400" b="1" dirty="0"/>
                <a:t>川西地热带</a:t>
              </a:r>
            </a:p>
          </p:txBody>
        </p:sp>
        <p:sp>
          <p:nvSpPr>
            <p:cNvPr id="22" name="矩形 21">
              <a:extLst>
                <a:ext uri="{FF2B5EF4-FFF2-40B4-BE49-F238E27FC236}">
                  <a16:creationId xmlns:a16="http://schemas.microsoft.com/office/drawing/2014/main" id="{303D1DAB-D039-4513-BA1F-1D24B638026B}"/>
                </a:ext>
              </a:extLst>
            </p:cNvPr>
            <p:cNvSpPr/>
            <p:nvPr/>
          </p:nvSpPr>
          <p:spPr>
            <a:xfrm>
              <a:off x="7956550" y="4112402"/>
              <a:ext cx="407600" cy="343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1A7632F4-7D33-47A3-AD07-2640BDCCE213}"/>
                </a:ext>
              </a:extLst>
            </p:cNvPr>
            <p:cNvSpPr txBox="1"/>
            <p:nvPr/>
          </p:nvSpPr>
          <p:spPr>
            <a:xfrm>
              <a:off x="7563558" y="3568452"/>
              <a:ext cx="1267125" cy="523220"/>
            </a:xfrm>
            <a:prstGeom prst="rect">
              <a:avLst/>
            </a:prstGeom>
            <a:noFill/>
          </p:spPr>
          <p:txBody>
            <a:bodyPr wrap="square" rtlCol="0">
              <a:spAutoFit/>
            </a:bodyPr>
            <a:lstStyle/>
            <a:p>
              <a:pPr algn="ctr"/>
              <a:r>
                <a:rPr lang="zh-CN" altLang="en-US" sz="1400" b="1" dirty="0"/>
                <a:t>常帅鹏等</a:t>
              </a:r>
              <a:endParaRPr lang="en-US" altLang="zh-CN" sz="1400" b="1" dirty="0"/>
            </a:p>
            <a:p>
              <a:pPr algn="ctr"/>
              <a:r>
                <a:rPr lang="zh-CN" altLang="en-US" sz="1400" b="1" dirty="0"/>
                <a:t>通麦大桥</a:t>
              </a:r>
            </a:p>
          </p:txBody>
        </p:sp>
        <p:sp>
          <p:nvSpPr>
            <p:cNvPr id="24" name="矩形 23">
              <a:extLst>
                <a:ext uri="{FF2B5EF4-FFF2-40B4-BE49-F238E27FC236}">
                  <a16:creationId xmlns:a16="http://schemas.microsoft.com/office/drawing/2014/main" id="{5DCC7309-5024-49B1-8E6F-64A9F9F06599}"/>
                </a:ext>
              </a:extLst>
            </p:cNvPr>
            <p:cNvSpPr/>
            <p:nvPr/>
          </p:nvSpPr>
          <p:spPr>
            <a:xfrm>
              <a:off x="6526203" y="5131408"/>
              <a:ext cx="720080" cy="1906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8F9A9AE-1E46-4C32-A0B4-C8A4E5A510A1}"/>
                </a:ext>
              </a:extLst>
            </p:cNvPr>
            <p:cNvSpPr txBox="1"/>
            <p:nvPr/>
          </p:nvSpPr>
          <p:spPr>
            <a:xfrm>
              <a:off x="6027587" y="5311778"/>
              <a:ext cx="1872208" cy="523220"/>
            </a:xfrm>
            <a:prstGeom prst="rect">
              <a:avLst/>
            </a:prstGeom>
            <a:noFill/>
          </p:spPr>
          <p:txBody>
            <a:bodyPr wrap="square" rtlCol="0">
              <a:spAutoFit/>
            </a:bodyPr>
            <a:lstStyle/>
            <a:p>
              <a:pPr algn="ctr"/>
              <a:r>
                <a:rPr lang="zh-CN" altLang="en-US" sz="1400" b="1" dirty="0"/>
                <a:t>姜光政</a:t>
              </a:r>
              <a:r>
                <a:rPr lang="en-US" altLang="zh-CN" sz="1400" b="1" dirty="0"/>
                <a:t>/</a:t>
              </a:r>
              <a:r>
                <a:rPr lang="zh-CN" altLang="en-US" sz="1400" b="1" dirty="0"/>
                <a:t>黄天明</a:t>
              </a:r>
              <a:endParaRPr lang="en-US" altLang="zh-CN" sz="1400" b="1" dirty="0"/>
            </a:p>
            <a:p>
              <a:pPr algn="ctr"/>
              <a:r>
                <a:rPr lang="zh-CN" altLang="en-US" sz="1400" b="1" dirty="0"/>
                <a:t>华钰矿区</a:t>
              </a:r>
            </a:p>
          </p:txBody>
        </p:sp>
        <p:sp>
          <p:nvSpPr>
            <p:cNvPr id="26" name="星形: 五角 25">
              <a:extLst>
                <a:ext uri="{FF2B5EF4-FFF2-40B4-BE49-F238E27FC236}">
                  <a16:creationId xmlns:a16="http://schemas.microsoft.com/office/drawing/2014/main" id="{52FF883A-9E6C-4B49-8D94-F861AB47E748}"/>
                </a:ext>
              </a:extLst>
            </p:cNvPr>
            <p:cNvSpPr/>
            <p:nvPr/>
          </p:nvSpPr>
          <p:spPr>
            <a:xfrm>
              <a:off x="6870671" y="5159155"/>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27" name="星形: 五角 26">
            <a:extLst>
              <a:ext uri="{FF2B5EF4-FFF2-40B4-BE49-F238E27FC236}">
                <a16:creationId xmlns:a16="http://schemas.microsoft.com/office/drawing/2014/main" id="{C7140A2A-FA71-4B9D-AA21-E8E131E59E69}"/>
              </a:ext>
            </a:extLst>
          </p:cNvPr>
          <p:cNvSpPr/>
          <p:nvPr/>
        </p:nvSpPr>
        <p:spPr>
          <a:xfrm>
            <a:off x="8213972" y="4521801"/>
            <a:ext cx="144016" cy="14401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1" name="文本框 10">
            <a:extLst>
              <a:ext uri="{FF2B5EF4-FFF2-40B4-BE49-F238E27FC236}">
                <a16:creationId xmlns:a16="http://schemas.microsoft.com/office/drawing/2014/main" id="{6DC5DE60-1DF6-492B-BB8F-56AA72DE7AFE}"/>
              </a:ext>
            </a:extLst>
          </p:cNvPr>
          <p:cNvSpPr txBox="1"/>
          <p:nvPr/>
        </p:nvSpPr>
        <p:spPr>
          <a:xfrm>
            <a:off x="4011939" y="3991714"/>
            <a:ext cx="1743765"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50-75mW/m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6511F816-04A8-4971-929F-66AE9072F700}"/>
              </a:ext>
            </a:extLst>
          </p:cNvPr>
          <p:cNvSpPr txBox="1"/>
          <p:nvPr/>
        </p:nvSpPr>
        <p:spPr>
          <a:xfrm>
            <a:off x="5696738" y="3531058"/>
            <a:ext cx="1458508"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55mW/m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C223E926-EA95-4A1D-9061-4CFBB6C12773}"/>
              </a:ext>
            </a:extLst>
          </p:cNvPr>
          <p:cNvSpPr txBox="1"/>
          <p:nvPr/>
        </p:nvSpPr>
        <p:spPr>
          <a:xfrm>
            <a:off x="7556726" y="5495105"/>
            <a:ext cx="1458508"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55mW/m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55A65F7F-C305-40AD-8916-77D5B70560B3}"/>
              </a:ext>
            </a:extLst>
          </p:cNvPr>
          <p:cNvSpPr txBox="1"/>
          <p:nvPr/>
        </p:nvSpPr>
        <p:spPr>
          <a:xfrm>
            <a:off x="6516275" y="5019544"/>
            <a:ext cx="1458508"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60mW/m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691EFDD2-6BA1-451C-8243-5AB2CFDE4A16}"/>
              </a:ext>
            </a:extLst>
          </p:cNvPr>
          <p:cNvSpPr txBox="1"/>
          <p:nvPr/>
        </p:nvSpPr>
        <p:spPr>
          <a:xfrm>
            <a:off x="9015234" y="4831727"/>
            <a:ext cx="1743765"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55-95mW/m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D97340A6-1709-4B63-B807-4D358B2F9534}"/>
              </a:ext>
            </a:extLst>
          </p:cNvPr>
          <p:cNvSpPr txBox="1"/>
          <p:nvPr/>
        </p:nvSpPr>
        <p:spPr>
          <a:xfrm>
            <a:off x="7617335" y="4714873"/>
            <a:ext cx="1397899" cy="369332"/>
          </a:xfrm>
          <a:prstGeom prst="rect">
            <a:avLst/>
          </a:prstGeom>
          <a:solidFill>
            <a:srgbClr val="FFFF00"/>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85mW/m</a:t>
            </a:r>
            <a:r>
              <a:rPr lang="en-US" altLang="zh-CN" b="1" baseline="30000" dirty="0">
                <a:latin typeface="微软雅黑" panose="020B0503020204020204" pitchFamily="34" charset="-122"/>
                <a:ea typeface="微软雅黑" panose="020B0503020204020204" pitchFamily="34" charset="-122"/>
              </a:rPr>
              <a:t>2</a:t>
            </a:r>
            <a:endParaRPr lang="zh-CN" altLang="en-US" b="1" baseline="30000"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D8C2E08A-E703-4C3D-830B-9973BF27A6DC}"/>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55364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CBE3E3-79FB-4661-A835-493EB2D5409B}"/>
              </a:ext>
            </a:extLst>
          </p:cNvPr>
          <p:cNvPicPr>
            <a:picLocks noChangeAspect="1"/>
          </p:cNvPicPr>
          <p:nvPr/>
        </p:nvPicPr>
        <p:blipFill>
          <a:blip r:embed="rId2"/>
          <a:stretch>
            <a:fillRect/>
          </a:stretch>
        </p:blipFill>
        <p:spPr>
          <a:xfrm>
            <a:off x="5305027" y="2536699"/>
            <a:ext cx="5433439" cy="4221006"/>
          </a:xfrm>
          <a:prstGeom prst="rect">
            <a:avLst/>
          </a:prstGeom>
        </p:spPr>
      </p:pic>
      <p:pic>
        <p:nvPicPr>
          <p:cNvPr id="3" name="Picture 8">
            <a:extLst>
              <a:ext uri="{FF2B5EF4-FFF2-40B4-BE49-F238E27FC236}">
                <a16:creationId xmlns:a16="http://schemas.microsoft.com/office/drawing/2014/main" id="{72EF7B8A-C737-48FE-99EF-6AB276AA5D97}"/>
              </a:ext>
            </a:extLst>
          </p:cNvPr>
          <p:cNvPicPr>
            <a:picLocks noChangeAspect="1"/>
          </p:cNvPicPr>
          <p:nvPr/>
        </p:nvPicPr>
        <p:blipFill>
          <a:blip r:embed="rId3"/>
          <a:stretch>
            <a:fillRect/>
          </a:stretch>
        </p:blipFill>
        <p:spPr>
          <a:xfrm>
            <a:off x="298171" y="997501"/>
            <a:ext cx="5182406" cy="3702666"/>
          </a:xfrm>
          <a:prstGeom prst="rect">
            <a:avLst/>
          </a:prstGeom>
        </p:spPr>
      </p:pic>
      <p:pic>
        <p:nvPicPr>
          <p:cNvPr id="5" name="Picture 2">
            <a:extLst>
              <a:ext uri="{FF2B5EF4-FFF2-40B4-BE49-F238E27FC236}">
                <a16:creationId xmlns:a16="http://schemas.microsoft.com/office/drawing/2014/main" id="{96D96163-C078-4BBB-9270-6EC468557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0C9778D9-79CE-4CA5-9448-F5C01056F7CC}"/>
              </a:ext>
            </a:extLst>
          </p:cNvPr>
          <p:cNvPicPr>
            <a:picLocks noChangeAspect="1"/>
          </p:cNvPicPr>
          <p:nvPr/>
        </p:nvPicPr>
        <p:blipFill>
          <a:blip r:embed="rId5"/>
          <a:stretch>
            <a:fillRect/>
          </a:stretch>
        </p:blipFill>
        <p:spPr>
          <a:xfrm>
            <a:off x="8800937" y="80167"/>
            <a:ext cx="3326234" cy="3060597"/>
          </a:xfrm>
          <a:prstGeom prst="rect">
            <a:avLst/>
          </a:prstGeom>
        </p:spPr>
      </p:pic>
      <p:sp>
        <p:nvSpPr>
          <p:cNvPr id="8" name="文本框 7">
            <a:extLst>
              <a:ext uri="{FF2B5EF4-FFF2-40B4-BE49-F238E27FC236}">
                <a16:creationId xmlns:a16="http://schemas.microsoft.com/office/drawing/2014/main" id="{6E98C916-D1DD-4BF8-A6EF-9CDC23196770}"/>
              </a:ext>
            </a:extLst>
          </p:cNvPr>
          <p:cNvSpPr txBox="1"/>
          <p:nvPr/>
        </p:nvSpPr>
        <p:spPr>
          <a:xfrm>
            <a:off x="1524000" y="4966340"/>
            <a:ext cx="2195010" cy="1569660"/>
          </a:xfrm>
          <a:prstGeom prst="rect">
            <a:avLst/>
          </a:prstGeom>
          <a:noFill/>
        </p:spPr>
        <p:txBody>
          <a:bodyPr wrap="square" rtlCol="0">
            <a:spAutoFit/>
          </a:bodyPr>
          <a:lstStyle/>
          <a:p>
            <a:pPr algn="ctr"/>
            <a:r>
              <a:rPr lang="en-US" altLang="zh-CN" sz="3200" b="1" dirty="0">
                <a:solidFill>
                  <a:srgbClr val="00B0F0"/>
                </a:solidFill>
              </a:rPr>
              <a:t>50mW/m</a:t>
            </a:r>
            <a:r>
              <a:rPr lang="en-US" altLang="zh-CN" sz="3200" b="1" baseline="30000" dirty="0">
                <a:solidFill>
                  <a:srgbClr val="00B0F0"/>
                </a:solidFill>
              </a:rPr>
              <a:t>2</a:t>
            </a:r>
          </a:p>
          <a:p>
            <a:pPr algn="ctr"/>
            <a:r>
              <a:rPr lang="en-US" altLang="zh-CN" sz="3200" dirty="0"/>
              <a:t>Vs.</a:t>
            </a:r>
          </a:p>
          <a:p>
            <a:pPr algn="ctr"/>
            <a:r>
              <a:rPr lang="en-US" altLang="zh-CN" sz="3200" b="1" dirty="0">
                <a:solidFill>
                  <a:srgbClr val="FF0000"/>
                </a:solidFill>
              </a:rPr>
              <a:t>90mW/m</a:t>
            </a:r>
            <a:r>
              <a:rPr lang="en-US" altLang="zh-CN" sz="3200" b="1" baseline="30000" dirty="0">
                <a:solidFill>
                  <a:srgbClr val="FF0000"/>
                </a:solidFill>
              </a:rPr>
              <a:t>2</a:t>
            </a:r>
          </a:p>
        </p:txBody>
      </p:sp>
      <p:sp>
        <p:nvSpPr>
          <p:cNvPr id="9" name="矩形 8">
            <a:extLst>
              <a:ext uri="{FF2B5EF4-FFF2-40B4-BE49-F238E27FC236}">
                <a16:creationId xmlns:a16="http://schemas.microsoft.com/office/drawing/2014/main" id="{570E998E-0EAE-471B-BD4B-BEB97643EBC1}"/>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353457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9F33477-9286-438A-8E6A-D2EC0D322E4A}"/>
              </a:ext>
            </a:extLst>
          </p:cNvPr>
          <p:cNvPicPr>
            <a:picLocks noChangeAspect="1"/>
          </p:cNvPicPr>
          <p:nvPr/>
        </p:nvPicPr>
        <p:blipFill>
          <a:blip r:embed="rId3"/>
          <a:stretch>
            <a:fillRect/>
          </a:stretch>
        </p:blipFill>
        <p:spPr>
          <a:xfrm>
            <a:off x="5753856" y="1396011"/>
            <a:ext cx="5750160" cy="3846227"/>
          </a:xfrm>
          <a:prstGeom prst="rect">
            <a:avLst/>
          </a:prstGeom>
        </p:spPr>
      </p:pic>
      <p:sp>
        <p:nvSpPr>
          <p:cNvPr id="17" name="TextBox 6">
            <a:extLst>
              <a:ext uri="{FF2B5EF4-FFF2-40B4-BE49-F238E27FC236}">
                <a16:creationId xmlns:a16="http://schemas.microsoft.com/office/drawing/2014/main" id="{C739C019-E55B-4A0A-9E6F-CC735D5F7B01}"/>
              </a:ext>
            </a:extLst>
          </p:cNvPr>
          <p:cNvSpPr txBox="1"/>
          <p:nvPr/>
        </p:nvSpPr>
        <p:spPr>
          <a:xfrm>
            <a:off x="6476227" y="5269807"/>
            <a:ext cx="5242008" cy="1289712"/>
          </a:xfrm>
          <a:prstGeom prst="rect">
            <a:avLst/>
          </a:prstGeom>
          <a:solidFill>
            <a:schemeClr val="bg1">
              <a:lumMod val="85000"/>
            </a:schemeClr>
          </a:solidFill>
        </p:spPr>
        <p:txBody>
          <a:bodyPr wrap="square" rtlCol="0">
            <a:spAutoFit/>
          </a:bodyPr>
          <a:lstStyle/>
          <a:p>
            <a:pPr marL="285750" indent="-285750">
              <a:lnSpc>
                <a:spcPct val="150000"/>
              </a:lnSpc>
              <a:buFont typeface="Wingdings" panose="05000000000000000000" pitchFamily="2" charset="2"/>
              <a:buChar char="n"/>
            </a:pPr>
            <a:r>
              <a:rPr lang="zh-CN" altLang="en-US"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温度线性增加说明测井段流体活动弱，地温梯度可以外推；</a:t>
            </a:r>
            <a:endParaRPr lang="en-US" altLang="zh-CN"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n"/>
            </a:pPr>
            <a:r>
              <a:rPr lang="zh-CN" altLang="en-US"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若外推</a:t>
            </a:r>
            <a:r>
              <a:rPr lang="en-US" altLang="zh-CN"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3km</a:t>
            </a:r>
            <a:r>
              <a:rPr lang="zh-CN" altLang="en-US"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，地层温度可到达</a:t>
            </a:r>
            <a:r>
              <a:rPr lang="en-US" altLang="zh-CN"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145</a:t>
            </a:r>
            <a:r>
              <a:rPr lang="zh-CN" altLang="en-US"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rPr>
              <a:t>℃（传导）；</a:t>
            </a:r>
            <a:endParaRPr lang="en-US" altLang="zh-CN"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C20509DB-992F-41FD-9762-38C17C1F3792}"/>
              </a:ext>
            </a:extLst>
          </p:cNvPr>
          <p:cNvSpPr txBox="1"/>
          <p:nvPr/>
        </p:nvSpPr>
        <p:spPr>
          <a:xfrm>
            <a:off x="999832" y="1449558"/>
            <a:ext cx="3849629" cy="1422762"/>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800</a:t>
            </a: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米深度温度超过</a:t>
            </a:r>
            <a:r>
              <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70</a:t>
            </a: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ü"/>
            </a:pP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平均地温梯度</a:t>
            </a:r>
            <a:r>
              <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45</a:t>
            </a: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/km;</a:t>
            </a:r>
          </a:p>
          <a:p>
            <a:pPr marL="285750" indent="-285750">
              <a:lnSpc>
                <a:spcPct val="150000"/>
              </a:lnSpc>
              <a:buFont typeface="Wingdings" panose="05000000000000000000" pitchFamily="2" charset="2"/>
              <a:buChar char="ü"/>
            </a:pP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热流值约为</a:t>
            </a:r>
            <a:r>
              <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85. 0mW/m</a:t>
            </a:r>
            <a:r>
              <a:rPr lang="en-US" altLang="zh-CN" sz="2000" b="1" baseline="30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2</a:t>
            </a:r>
          </a:p>
        </p:txBody>
      </p:sp>
      <p:sp>
        <p:nvSpPr>
          <p:cNvPr id="27" name="文本框 26">
            <a:extLst>
              <a:ext uri="{FF2B5EF4-FFF2-40B4-BE49-F238E27FC236}">
                <a16:creationId xmlns:a16="http://schemas.microsoft.com/office/drawing/2014/main" id="{E902AE55-8BDE-44D3-B92D-F8FC83EA3C36}"/>
              </a:ext>
            </a:extLst>
          </p:cNvPr>
          <p:cNvSpPr txBox="1"/>
          <p:nvPr/>
        </p:nvSpPr>
        <p:spPr>
          <a:xfrm>
            <a:off x="3577423" y="836813"/>
            <a:ext cx="4860898" cy="461665"/>
          </a:xfrm>
          <a:prstGeom prst="rect">
            <a:avLst/>
          </a:prstGeom>
          <a:noFill/>
        </p:spPr>
        <p:txBody>
          <a:bodyPr wrap="square">
            <a:spAutoFit/>
          </a:bodyPr>
          <a:lstStyle/>
          <a:p>
            <a:pPr algn="ctr"/>
            <a:r>
              <a:rPr lang="zh-CN" altLang="en-US" sz="2400" b="1" dirty="0"/>
              <a:t>通麦至鲁朗段深孔实测地温曲线</a:t>
            </a:r>
          </a:p>
        </p:txBody>
      </p:sp>
      <p:sp>
        <p:nvSpPr>
          <p:cNvPr id="29" name="文本框 28">
            <a:extLst>
              <a:ext uri="{FF2B5EF4-FFF2-40B4-BE49-F238E27FC236}">
                <a16:creationId xmlns:a16="http://schemas.microsoft.com/office/drawing/2014/main" id="{4EA4DB7E-FF40-466A-9C9E-4B2C110CF185}"/>
              </a:ext>
            </a:extLst>
          </p:cNvPr>
          <p:cNvSpPr txBox="1"/>
          <p:nvPr/>
        </p:nvSpPr>
        <p:spPr>
          <a:xfrm>
            <a:off x="6476227" y="3950259"/>
            <a:ext cx="2827020" cy="523220"/>
          </a:xfrm>
          <a:prstGeom prst="rect">
            <a:avLst/>
          </a:prstGeom>
          <a:noFill/>
        </p:spPr>
        <p:txBody>
          <a:bodyPr wrap="square">
            <a:spAutoFit/>
          </a:bodyPr>
          <a:lstStyle/>
          <a:p>
            <a:pPr algn="ctr" defTabSz="684185">
              <a:defRPr/>
            </a:pPr>
            <a:r>
              <a:rPr lang="zh-CN" altLang="en-US" sz="1400" i="1" dirty="0">
                <a:solidFill>
                  <a:srgbClr val="FF0000"/>
                </a:solidFill>
                <a:latin typeface="华文楷体" panose="02010600040101010101" pitchFamily="2" charset="-122"/>
                <a:ea typeface="华文楷体" panose="02010600040101010101" pitchFamily="2" charset="-122"/>
              </a:rPr>
              <a:t>静井时间短，真实地层地温梯度大于测量结果！</a:t>
            </a:r>
            <a:endParaRPr lang="en-US" altLang="zh-CN" sz="1400" i="1" dirty="0">
              <a:solidFill>
                <a:srgbClr val="FF0000"/>
              </a:solidFill>
              <a:latin typeface="华文楷体" panose="02010600040101010101" pitchFamily="2" charset="-122"/>
              <a:ea typeface="华文楷体" panose="02010600040101010101" pitchFamily="2" charset="-122"/>
            </a:endParaRPr>
          </a:p>
        </p:txBody>
      </p:sp>
      <p:sp>
        <p:nvSpPr>
          <p:cNvPr id="30" name="矩形 4">
            <a:extLst>
              <a:ext uri="{FF2B5EF4-FFF2-40B4-BE49-F238E27FC236}">
                <a16:creationId xmlns:a16="http://schemas.microsoft.com/office/drawing/2014/main" id="{334A2D96-9AF1-416A-948B-F348BE85F030}"/>
              </a:ext>
            </a:extLst>
          </p:cNvPr>
          <p:cNvSpPr/>
          <p:nvPr/>
        </p:nvSpPr>
        <p:spPr>
          <a:xfrm>
            <a:off x="10142485" y="6470283"/>
            <a:ext cx="1887055" cy="400110"/>
          </a:xfrm>
          <a:prstGeom prst="rect">
            <a:avLst/>
          </a:prstGeom>
        </p:spPr>
        <p:txBody>
          <a:bodyPr wrap="none">
            <a:spAutoFit/>
          </a:bodyPr>
          <a:lstStyle/>
          <a:p>
            <a:r>
              <a:rPr lang="en-US" altLang="zh-CN" sz="2000" dirty="0"/>
              <a:t>(</a:t>
            </a:r>
            <a:r>
              <a:rPr lang="zh-CN" altLang="en-US" sz="2000" dirty="0"/>
              <a:t>常帅鹏，</a:t>
            </a:r>
            <a:r>
              <a:rPr lang="en-US" altLang="zh-CN" sz="2000" dirty="0"/>
              <a:t>2021)</a:t>
            </a:r>
            <a:endParaRPr lang="zh-CN" altLang="en-US" sz="2000" dirty="0"/>
          </a:p>
        </p:txBody>
      </p:sp>
      <p:sp>
        <p:nvSpPr>
          <p:cNvPr id="20" name="Rectangle 2">
            <a:extLst>
              <a:ext uri="{FF2B5EF4-FFF2-40B4-BE49-F238E27FC236}">
                <a16:creationId xmlns:a16="http://schemas.microsoft.com/office/drawing/2014/main" id="{97BFF40A-9604-4A00-9AA4-4F754D67221B}"/>
              </a:ext>
            </a:extLst>
          </p:cNvPr>
          <p:cNvSpPr txBox="1">
            <a:spLocks noChangeArrowheads="1"/>
          </p:cNvSpPr>
          <p:nvPr/>
        </p:nvSpPr>
        <p:spPr>
          <a:xfrm>
            <a:off x="1524000" y="771206"/>
            <a:ext cx="2350462" cy="44473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zh-CN" altLang="en-US" sz="1800" b="1" dirty="0">
              <a:solidFill>
                <a:srgbClr val="CD0A2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8" name="直接连接符 17">
            <a:extLst>
              <a:ext uri="{FF2B5EF4-FFF2-40B4-BE49-F238E27FC236}">
                <a16:creationId xmlns:a16="http://schemas.microsoft.com/office/drawing/2014/main" id="{82C497D8-3EDC-4B6E-9013-B70B4C7861E9}"/>
              </a:ext>
            </a:extLst>
          </p:cNvPr>
          <p:cNvCxnSpPr>
            <a:cxnSpLocks/>
          </p:cNvCxnSpPr>
          <p:nvPr/>
        </p:nvCxnSpPr>
        <p:spPr>
          <a:xfrm flipH="1">
            <a:off x="8759689" y="2098189"/>
            <a:ext cx="62951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6AD9AD31-5499-4A52-A691-FEC1E6B40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CBB5A2B2-D2CC-4A72-B346-0A3ABCA7EFEB}"/>
              </a:ext>
            </a:extLst>
          </p:cNvPr>
          <p:cNvPicPr>
            <a:picLocks noChangeAspect="1"/>
          </p:cNvPicPr>
          <p:nvPr/>
        </p:nvPicPr>
        <p:blipFill>
          <a:blip r:embed="rId5"/>
          <a:stretch>
            <a:fillRect/>
          </a:stretch>
        </p:blipFill>
        <p:spPr>
          <a:xfrm>
            <a:off x="95437" y="2900280"/>
            <a:ext cx="6000563" cy="3770058"/>
          </a:xfrm>
          <a:prstGeom prst="rect">
            <a:avLst/>
          </a:prstGeom>
        </p:spPr>
      </p:pic>
      <p:sp>
        <p:nvSpPr>
          <p:cNvPr id="14" name="矩形 13">
            <a:extLst>
              <a:ext uri="{FF2B5EF4-FFF2-40B4-BE49-F238E27FC236}">
                <a16:creationId xmlns:a16="http://schemas.microsoft.com/office/drawing/2014/main" id="{E8A1B3A2-2B36-491D-A7D9-D78C76E30032}"/>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310691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41541709-AF75-4532-A5A7-9130DDA293FC}"/>
              </a:ext>
            </a:extLst>
          </p:cNvPr>
          <p:cNvSpPr txBox="1"/>
          <p:nvPr/>
        </p:nvSpPr>
        <p:spPr>
          <a:xfrm>
            <a:off x="1220413" y="1189351"/>
            <a:ext cx="4624466" cy="338554"/>
          </a:xfrm>
          <a:prstGeom prst="rect">
            <a:avLst/>
          </a:prstGeom>
          <a:noFill/>
        </p:spPr>
        <p:txBody>
          <a:bodyPr wrap="square">
            <a:spAutoFit/>
          </a:bodyPr>
          <a:lstStyle/>
          <a:p>
            <a:r>
              <a:rPr lang="zh-CN" altLang="en-US" sz="1600"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川西高原花岗岩放射性生热率分布特征</a:t>
            </a:r>
            <a:endParaRPr lang="zh-CN" altLang="en-US" sz="1600"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5CA33829-2A3E-4258-8CB1-FBE6D0ED896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198497" y="1624152"/>
            <a:ext cx="6313714" cy="4198032"/>
          </a:xfrm>
          <a:prstGeom prst="rect">
            <a:avLst/>
          </a:prstGeom>
          <a:noFill/>
          <a:ln>
            <a:noFill/>
          </a:ln>
        </p:spPr>
      </p:pic>
      <p:sp>
        <p:nvSpPr>
          <p:cNvPr id="6" name="文本框 5">
            <a:extLst>
              <a:ext uri="{FF2B5EF4-FFF2-40B4-BE49-F238E27FC236}">
                <a16:creationId xmlns:a16="http://schemas.microsoft.com/office/drawing/2014/main" id="{5D1AA845-7670-4E85-87CE-6CA2FA9AC4FB}"/>
              </a:ext>
            </a:extLst>
          </p:cNvPr>
          <p:cNvSpPr txBox="1"/>
          <p:nvPr/>
        </p:nvSpPr>
        <p:spPr>
          <a:xfrm>
            <a:off x="6726114" y="4128676"/>
            <a:ext cx="5465886" cy="2049279"/>
          </a:xfrm>
          <a:prstGeom prst="rect">
            <a:avLst/>
          </a:prstGeom>
          <a:noFill/>
        </p:spPr>
        <p:txBody>
          <a:bodyPr wrap="square" rtlCol="0">
            <a:spAutoFit/>
          </a:bodyPr>
          <a:lstStyle/>
          <a:p>
            <a:pPr marL="285750" indent="-285750" algn="just" eaLnBrk="0" hangingPunct="0">
              <a:lnSpc>
                <a:spcPct val="150000"/>
              </a:lnSpc>
              <a:spcBef>
                <a:spcPts val="600"/>
              </a:spcBef>
              <a:buClr>
                <a:srgbClr val="FF0000"/>
              </a:buClr>
              <a:buSzPct val="100000"/>
              <a:buFont typeface="Wingdings" panose="05000000000000000000" pitchFamily="2" charset="2"/>
              <a:buChar char="l"/>
              <a:defRP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花岗岩放射性生热率介于：</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0.14~15.3</a:t>
            </a:r>
            <a:r>
              <a:rPr 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16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μW</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/m³</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sz="16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eaLnBrk="0" hangingPunct="0">
              <a:lnSpc>
                <a:spcPct val="150000"/>
              </a:lnSpc>
              <a:spcBef>
                <a:spcPts val="600"/>
              </a:spcBef>
              <a:buClr>
                <a:srgbClr val="FF0000"/>
              </a:buClr>
              <a:buSzPct val="100000"/>
              <a:buFont typeface="Wingdings" panose="05000000000000000000" pitchFamily="2" charset="2"/>
              <a:buChar char="l"/>
              <a:defRPr/>
            </a:pPr>
            <a:r>
              <a:rPr sz="1600" b="1" dirty="0" err="1">
                <a:latin typeface="Times New Roman" panose="02020603050405020304" pitchFamily="18" charset="0"/>
                <a:ea typeface="微软雅黑" panose="020B0503020204020204" pitchFamily="34" charset="-122"/>
                <a:cs typeface="Times New Roman" panose="02020603050405020304" pitchFamily="18" charset="0"/>
                <a:sym typeface="+mn-ea"/>
              </a:rPr>
              <a:t>术平均值</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为</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3.99±2.83</a:t>
            </a:r>
            <a:r>
              <a:rPr 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16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μW</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/m³</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，为地壳平均水平</a:t>
            </a:r>
            <a:r>
              <a:rPr 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2.04±1.83μW/m³</a:t>
            </a:r>
            <a:r>
              <a:rPr 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的</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1.96倍</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，同时也</a:t>
            </a:r>
            <a:r>
              <a:rPr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略高于</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全球中、新生代花岗岩的平均</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放射性生热率</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值</a:t>
            </a:r>
            <a:r>
              <a:rPr 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sz="1600" b="1" dirty="0">
                <a:latin typeface="Times New Roman" panose="02020603050405020304" pitchFamily="18" charset="0"/>
                <a:ea typeface="微软雅黑" panose="020B0503020204020204" pitchFamily="34" charset="-122"/>
                <a:cs typeface="Times New Roman" panose="02020603050405020304" pitchFamily="18" charset="0"/>
                <a:sym typeface="+mn-ea"/>
              </a:rPr>
              <a:t>3.09±1.62μW/m³</a:t>
            </a:r>
            <a:r>
              <a:rPr 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eaLnBrk="0" hangingPunct="0">
              <a:lnSpc>
                <a:spcPct val="150000"/>
              </a:lnSpc>
              <a:spcBef>
                <a:spcPts val="600"/>
              </a:spcBef>
              <a:buClr>
                <a:srgbClr val="FF0000"/>
              </a:buClr>
              <a:buSzPct val="100000"/>
              <a:buFont typeface="Wingdings" panose="05000000000000000000" pitchFamily="2" charset="2"/>
              <a:buChar char="l"/>
              <a:defRPr/>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地壳加厚和放射性元素富集是高热流重要因素</a:t>
            </a:r>
            <a:endParaRPr 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7" name="图片 6">
            <a:extLst>
              <a:ext uri="{FF2B5EF4-FFF2-40B4-BE49-F238E27FC236}">
                <a16:creationId xmlns:a16="http://schemas.microsoft.com/office/drawing/2014/main" id="{01F95081-915B-4C6F-97E6-2EB737DFF26B}"/>
              </a:ext>
            </a:extLst>
          </p:cNvPr>
          <p:cNvPicPr/>
          <p:nvPr/>
        </p:nvPicPr>
        <p:blipFill>
          <a:blip r:embed="rId3" cstate="print">
            <a:extLst>
              <a:ext uri="{28A0092B-C50C-407E-A947-70E740481C1C}">
                <a14:useLocalDpi xmlns:a14="http://schemas.microsoft.com/office/drawing/2010/main" val="0"/>
              </a:ext>
            </a:extLst>
          </a:blip>
          <a:srcRect l="683" t="8098" r="507" b="1405"/>
          <a:stretch>
            <a:fillRect/>
          </a:stretch>
        </p:blipFill>
        <p:spPr>
          <a:xfrm>
            <a:off x="6856652" y="833933"/>
            <a:ext cx="4562972" cy="3141082"/>
          </a:xfrm>
          <a:prstGeom prst="rect">
            <a:avLst/>
          </a:prstGeom>
          <a:noFill/>
          <a:ln w="9525" cap="flat" cmpd="sng" algn="ctr">
            <a:noFill/>
            <a:prstDash val="solid"/>
            <a:round/>
            <a:headEnd type="none" w="med" len="med"/>
            <a:tailEnd type="none" w="med" len="med"/>
          </a:ln>
        </p:spPr>
      </p:pic>
      <p:pic>
        <p:nvPicPr>
          <p:cNvPr id="8" name="Picture 2">
            <a:extLst>
              <a:ext uri="{FF2B5EF4-FFF2-40B4-BE49-F238E27FC236}">
                <a16:creationId xmlns:a16="http://schemas.microsoft.com/office/drawing/2014/main" id="{277E582A-AAF7-467C-B24E-45B0B7699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1EB97BCA-900E-4587-ACF1-5C4A6514E0A4}"/>
              </a:ext>
            </a:extLst>
          </p:cNvPr>
          <p:cNvSpPr txBox="1"/>
          <p:nvPr/>
        </p:nvSpPr>
        <p:spPr>
          <a:xfrm>
            <a:off x="2535116" y="6110599"/>
            <a:ext cx="2168769" cy="369332"/>
          </a:xfrm>
          <a:prstGeom prst="rect">
            <a:avLst/>
          </a:prstGeom>
          <a:noFill/>
        </p:spPr>
        <p:txBody>
          <a:bodyPr wrap="square" rtlCol="0">
            <a:spAutoFit/>
          </a:bodyPr>
          <a:lstStyle/>
          <a:p>
            <a:r>
              <a:rPr lang="zh-CN" altLang="en-US" dirty="0"/>
              <a:t>张超等，</a:t>
            </a:r>
            <a:r>
              <a:rPr lang="en-US" altLang="zh-CN" dirty="0"/>
              <a:t>2024</a:t>
            </a:r>
            <a:endParaRPr lang="zh-CN" altLang="en-US" dirty="0"/>
          </a:p>
        </p:txBody>
      </p:sp>
      <p:sp>
        <p:nvSpPr>
          <p:cNvPr id="12" name="矩形 11">
            <a:extLst>
              <a:ext uri="{FF2B5EF4-FFF2-40B4-BE49-F238E27FC236}">
                <a16:creationId xmlns:a16="http://schemas.microsoft.com/office/drawing/2014/main" id="{B2586908-6262-4EEE-B6E0-D9773D7AC445}"/>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53042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B8F424B-2F21-4C40-B38A-EF9E27AC2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80CE76B9-DF40-41B5-BC6C-4897FAD2465D}"/>
              </a:ext>
            </a:extLst>
          </p:cNvPr>
          <p:cNvPicPr>
            <a:picLocks noChangeAspect="1"/>
          </p:cNvPicPr>
          <p:nvPr/>
        </p:nvPicPr>
        <p:blipFill>
          <a:blip r:embed="rId3"/>
          <a:stretch>
            <a:fillRect/>
          </a:stretch>
        </p:blipFill>
        <p:spPr>
          <a:xfrm>
            <a:off x="3740777" y="2488067"/>
            <a:ext cx="8451223" cy="4369933"/>
          </a:xfrm>
          <a:prstGeom prst="rect">
            <a:avLst/>
          </a:prstGeom>
        </p:spPr>
      </p:pic>
      <p:pic>
        <p:nvPicPr>
          <p:cNvPr id="3" name="图片 2">
            <a:extLst>
              <a:ext uri="{FF2B5EF4-FFF2-40B4-BE49-F238E27FC236}">
                <a16:creationId xmlns:a16="http://schemas.microsoft.com/office/drawing/2014/main" id="{A18FDB77-E56E-460A-AB9A-C7A2F3C7AB17}"/>
              </a:ext>
            </a:extLst>
          </p:cNvPr>
          <p:cNvPicPr>
            <a:picLocks noChangeAspect="1"/>
          </p:cNvPicPr>
          <p:nvPr/>
        </p:nvPicPr>
        <p:blipFill>
          <a:blip r:embed="rId4"/>
          <a:stretch>
            <a:fillRect/>
          </a:stretch>
        </p:blipFill>
        <p:spPr>
          <a:xfrm>
            <a:off x="142580" y="1519161"/>
            <a:ext cx="4134921" cy="3026463"/>
          </a:xfrm>
          <a:prstGeom prst="rect">
            <a:avLst/>
          </a:prstGeom>
        </p:spPr>
      </p:pic>
      <p:sp>
        <p:nvSpPr>
          <p:cNvPr id="4" name="矩形 3">
            <a:extLst>
              <a:ext uri="{FF2B5EF4-FFF2-40B4-BE49-F238E27FC236}">
                <a16:creationId xmlns:a16="http://schemas.microsoft.com/office/drawing/2014/main" id="{C1CFF928-857D-4A4F-96BD-A52F1659EB22}"/>
              </a:ext>
            </a:extLst>
          </p:cNvPr>
          <p:cNvSpPr/>
          <p:nvPr/>
        </p:nvSpPr>
        <p:spPr>
          <a:xfrm>
            <a:off x="1234454" y="6023729"/>
            <a:ext cx="1951175" cy="400110"/>
          </a:xfrm>
          <a:prstGeom prst="rect">
            <a:avLst/>
          </a:prstGeom>
        </p:spPr>
        <p:txBody>
          <a:bodyPr wrap="none">
            <a:spAutoFit/>
          </a:bodyPr>
          <a:lstStyle/>
          <a:p>
            <a:r>
              <a:rPr lang="en-US" altLang="zh-CN" sz="2000" b="1" dirty="0"/>
              <a:t>(</a:t>
            </a:r>
            <a:r>
              <a:rPr lang="zh-CN" altLang="en-US" sz="2000" b="1" dirty="0"/>
              <a:t>徐明，等</a:t>
            </a:r>
            <a:r>
              <a:rPr lang="en-US" altLang="zh-CN" sz="2000" b="1" dirty="0"/>
              <a:t>,2011)</a:t>
            </a:r>
            <a:endParaRPr lang="zh-CN" altLang="en-US" sz="2000" b="1" dirty="0"/>
          </a:p>
        </p:txBody>
      </p:sp>
      <p:sp>
        <p:nvSpPr>
          <p:cNvPr id="7" name="文本框 6">
            <a:extLst>
              <a:ext uri="{FF2B5EF4-FFF2-40B4-BE49-F238E27FC236}">
                <a16:creationId xmlns:a16="http://schemas.microsoft.com/office/drawing/2014/main" id="{30D96916-0329-4B49-ADE3-7FF2E88F65A4}"/>
              </a:ext>
            </a:extLst>
          </p:cNvPr>
          <p:cNvSpPr txBox="1"/>
          <p:nvPr/>
        </p:nvSpPr>
        <p:spPr>
          <a:xfrm>
            <a:off x="3185629" y="836813"/>
            <a:ext cx="5817694" cy="461665"/>
          </a:xfrm>
          <a:prstGeom prst="rect">
            <a:avLst/>
          </a:prstGeom>
          <a:noFill/>
        </p:spPr>
        <p:txBody>
          <a:bodyPr wrap="square">
            <a:spAutoFit/>
          </a:bodyPr>
          <a:lstStyle/>
          <a:p>
            <a:pPr algn="ctr"/>
            <a:r>
              <a:rPr lang="zh-CN" altLang="en-US" sz="2400" b="1" dirty="0"/>
              <a:t>阿坝</a:t>
            </a:r>
            <a:r>
              <a:rPr lang="en-US" altLang="zh-CN" sz="2400" b="1" dirty="0"/>
              <a:t>-</a:t>
            </a:r>
            <a:r>
              <a:rPr lang="zh-CN" altLang="en-US" sz="2400" b="1" dirty="0"/>
              <a:t>简阳地学剖面深部温度及热结构</a:t>
            </a:r>
          </a:p>
        </p:txBody>
      </p:sp>
      <p:sp>
        <p:nvSpPr>
          <p:cNvPr id="8" name="矩形 7">
            <a:extLst>
              <a:ext uri="{FF2B5EF4-FFF2-40B4-BE49-F238E27FC236}">
                <a16:creationId xmlns:a16="http://schemas.microsoft.com/office/drawing/2014/main" id="{EB6FA1F9-0E87-49EF-9363-D2C98F5B96D0}"/>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845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B8F424B-2F21-4C40-B38A-EF9E27AC2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9183BF58-8EF1-4370-B7FE-93BB29E201EB}"/>
              </a:ext>
            </a:extLst>
          </p:cNvPr>
          <p:cNvSpPr txBox="1"/>
          <p:nvPr/>
        </p:nvSpPr>
        <p:spPr>
          <a:xfrm>
            <a:off x="1269357" y="947392"/>
            <a:ext cx="4826643" cy="461665"/>
          </a:xfrm>
          <a:prstGeom prst="rect">
            <a:avLst/>
          </a:prstGeom>
          <a:noFill/>
        </p:spPr>
        <p:txBody>
          <a:bodyPr wrap="square" rtlCol="0">
            <a:spAutoFit/>
          </a:bodyPr>
          <a:lstStyle/>
          <a:p>
            <a:r>
              <a:rPr lang="zh-CN" altLang="en-US" sz="2400" b="1" dirty="0"/>
              <a:t>热均衡模型计算的热岩石圈厚度</a:t>
            </a:r>
          </a:p>
        </p:txBody>
      </p:sp>
      <p:pic>
        <p:nvPicPr>
          <p:cNvPr id="7" name="图片 6">
            <a:extLst>
              <a:ext uri="{FF2B5EF4-FFF2-40B4-BE49-F238E27FC236}">
                <a16:creationId xmlns:a16="http://schemas.microsoft.com/office/drawing/2014/main" id="{03E5735F-2652-4D30-9536-E0E6B4875882}"/>
              </a:ext>
            </a:extLst>
          </p:cNvPr>
          <p:cNvPicPr>
            <a:picLocks noChangeAspect="1"/>
          </p:cNvPicPr>
          <p:nvPr/>
        </p:nvPicPr>
        <p:blipFill rotWithShape="1">
          <a:blip r:embed="rId3"/>
          <a:srcRect t="49567"/>
          <a:stretch/>
        </p:blipFill>
        <p:spPr>
          <a:xfrm>
            <a:off x="208061" y="1409057"/>
            <a:ext cx="6217778" cy="5046740"/>
          </a:xfrm>
          <a:prstGeom prst="rect">
            <a:avLst/>
          </a:prstGeom>
        </p:spPr>
      </p:pic>
      <p:sp>
        <p:nvSpPr>
          <p:cNvPr id="9" name="文本框 8">
            <a:extLst>
              <a:ext uri="{FF2B5EF4-FFF2-40B4-BE49-F238E27FC236}">
                <a16:creationId xmlns:a16="http://schemas.microsoft.com/office/drawing/2014/main" id="{B036C57C-7947-41A8-A072-032E976432EF}"/>
              </a:ext>
            </a:extLst>
          </p:cNvPr>
          <p:cNvSpPr txBox="1"/>
          <p:nvPr/>
        </p:nvSpPr>
        <p:spPr>
          <a:xfrm>
            <a:off x="4562568" y="6455797"/>
            <a:ext cx="2028190" cy="275590"/>
          </a:xfrm>
          <a:prstGeom prst="rect">
            <a:avLst/>
          </a:prstGeom>
          <a:noFill/>
        </p:spPr>
        <p:txBody>
          <a:bodyPr wrap="square" rtlCol="0">
            <a:spAutoFit/>
          </a:bodyPr>
          <a:lstStyle/>
          <a:p>
            <a:r>
              <a:rPr lang="en-US" altLang="zh-CN" sz="1200" b="1" i="1" dirty="0">
                <a:solidFill>
                  <a:srgbClr val="3366CC"/>
                </a:solidFill>
                <a:latin typeface="Arial" panose="020B0604020202020204" pitchFamily="34" charset="0"/>
                <a:sym typeface="+mn-ea"/>
              </a:rPr>
              <a:t>(Xia., 2023, JGR</a:t>
            </a:r>
            <a:r>
              <a:rPr lang="zh-CN" altLang="en-US" sz="1200" b="1" i="1" dirty="0">
                <a:solidFill>
                  <a:srgbClr val="3366CC"/>
                </a:solidFill>
                <a:latin typeface="Arial" panose="020B0604020202020204" pitchFamily="34" charset="0"/>
                <a:sym typeface="+mn-ea"/>
              </a:rPr>
              <a:t>）</a:t>
            </a:r>
          </a:p>
        </p:txBody>
      </p:sp>
      <p:pic>
        <p:nvPicPr>
          <p:cNvPr id="8" name="图片 7">
            <a:extLst>
              <a:ext uri="{FF2B5EF4-FFF2-40B4-BE49-F238E27FC236}">
                <a16:creationId xmlns:a16="http://schemas.microsoft.com/office/drawing/2014/main" id="{FDAA3AB5-BEE3-462D-B816-33E7B31F3F1E}"/>
              </a:ext>
            </a:extLst>
          </p:cNvPr>
          <p:cNvPicPr>
            <a:picLocks noChangeAspect="1"/>
          </p:cNvPicPr>
          <p:nvPr/>
        </p:nvPicPr>
        <p:blipFill>
          <a:blip r:embed="rId4"/>
          <a:stretch>
            <a:fillRect/>
          </a:stretch>
        </p:blipFill>
        <p:spPr>
          <a:xfrm>
            <a:off x="6590758" y="1792474"/>
            <a:ext cx="5614075" cy="4005471"/>
          </a:xfrm>
          <a:prstGeom prst="rect">
            <a:avLst/>
          </a:prstGeom>
        </p:spPr>
      </p:pic>
      <p:sp>
        <p:nvSpPr>
          <p:cNvPr id="12" name="矩形 11">
            <a:extLst>
              <a:ext uri="{FF2B5EF4-FFF2-40B4-BE49-F238E27FC236}">
                <a16:creationId xmlns:a16="http://schemas.microsoft.com/office/drawing/2014/main" id="{34DEDF21-4B4E-448E-BE3D-E008010E063D}"/>
              </a:ext>
            </a:extLst>
          </p:cNvPr>
          <p:cNvSpPr/>
          <p:nvPr/>
        </p:nvSpPr>
        <p:spPr>
          <a:xfrm>
            <a:off x="6746885" y="949680"/>
            <a:ext cx="5109091" cy="461665"/>
          </a:xfrm>
          <a:prstGeom prst="rect">
            <a:avLst/>
          </a:prstGeom>
        </p:spPr>
        <p:txBody>
          <a:bodyPr wrap="none">
            <a:spAutoFit/>
          </a:bodyPr>
          <a:lstStyle/>
          <a:p>
            <a:r>
              <a:rPr lang="zh-CN" altLang="en-US" sz="2400" b="1" dirty="0"/>
              <a:t>青藏高原热流分布图与温泉分布关系</a:t>
            </a:r>
          </a:p>
        </p:txBody>
      </p:sp>
      <p:sp>
        <p:nvSpPr>
          <p:cNvPr id="13" name="矩形 12">
            <a:extLst>
              <a:ext uri="{FF2B5EF4-FFF2-40B4-BE49-F238E27FC236}">
                <a16:creationId xmlns:a16="http://schemas.microsoft.com/office/drawing/2014/main" id="{72D61879-C8BB-40EE-B5E4-915908FF8FB4}"/>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557393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F924F94-369D-44BC-8615-2E554E8950DD}"/>
              </a:ext>
            </a:extLst>
          </p:cNvPr>
          <p:cNvGrpSpPr/>
          <p:nvPr/>
        </p:nvGrpSpPr>
        <p:grpSpPr>
          <a:xfrm>
            <a:off x="77350" y="1807543"/>
            <a:ext cx="6422396" cy="5192932"/>
            <a:chOff x="695739" y="955863"/>
            <a:chExt cx="8194293" cy="5705061"/>
          </a:xfrm>
        </p:grpSpPr>
        <p:pic>
          <p:nvPicPr>
            <p:cNvPr id="5" name="图片 4">
              <a:extLst>
                <a:ext uri="{FF2B5EF4-FFF2-40B4-BE49-F238E27FC236}">
                  <a16:creationId xmlns:a16="http://schemas.microsoft.com/office/drawing/2014/main" id="{23A65229-A6B6-451D-B015-D7AFFBF4ED88}"/>
                </a:ext>
              </a:extLst>
            </p:cNvPr>
            <p:cNvPicPr>
              <a:picLocks noChangeAspect="1"/>
            </p:cNvPicPr>
            <p:nvPr/>
          </p:nvPicPr>
          <p:blipFill>
            <a:blip r:embed="rId2"/>
            <a:stretch>
              <a:fillRect/>
            </a:stretch>
          </p:blipFill>
          <p:spPr>
            <a:xfrm>
              <a:off x="695739" y="955863"/>
              <a:ext cx="8194293" cy="5705061"/>
            </a:xfrm>
            <a:prstGeom prst="rect">
              <a:avLst/>
            </a:prstGeom>
            <a:noFill/>
            <a:ln w="9525">
              <a:noFill/>
            </a:ln>
          </p:spPr>
        </p:pic>
        <p:sp>
          <p:nvSpPr>
            <p:cNvPr id="6" name="任意多边形 1370121">
              <a:extLst>
                <a:ext uri="{FF2B5EF4-FFF2-40B4-BE49-F238E27FC236}">
                  <a16:creationId xmlns:a16="http://schemas.microsoft.com/office/drawing/2014/main" id="{1AC654E3-74DA-49BD-BA68-6DF6CF55EBF9}"/>
                </a:ext>
              </a:extLst>
            </p:cNvPr>
            <p:cNvSpPr/>
            <p:nvPr/>
          </p:nvSpPr>
          <p:spPr>
            <a:xfrm>
              <a:off x="2062227" y="1914250"/>
              <a:ext cx="5042571" cy="1408248"/>
            </a:xfrm>
            <a:custGeom>
              <a:avLst/>
              <a:gdLst/>
              <a:ahLst/>
              <a:cxnLst/>
              <a:rect l="0" t="0" r="0" b="0"/>
              <a:pathLst>
                <a:path w="2241" h="692">
                  <a:moveTo>
                    <a:pt x="9" y="327"/>
                  </a:moveTo>
                  <a:cubicBezTo>
                    <a:pt x="0" y="284"/>
                    <a:pt x="18" y="267"/>
                    <a:pt x="30" y="231"/>
                  </a:cubicBezTo>
                  <a:cubicBezTo>
                    <a:pt x="33" y="207"/>
                    <a:pt x="33" y="204"/>
                    <a:pt x="48" y="189"/>
                  </a:cubicBezTo>
                  <a:cubicBezTo>
                    <a:pt x="53" y="174"/>
                    <a:pt x="62" y="165"/>
                    <a:pt x="75" y="156"/>
                  </a:cubicBezTo>
                  <a:cubicBezTo>
                    <a:pt x="94" y="128"/>
                    <a:pt x="120" y="107"/>
                    <a:pt x="153" y="99"/>
                  </a:cubicBezTo>
                  <a:cubicBezTo>
                    <a:pt x="173" y="85"/>
                    <a:pt x="148" y="101"/>
                    <a:pt x="180" y="90"/>
                  </a:cubicBezTo>
                  <a:cubicBezTo>
                    <a:pt x="196" y="85"/>
                    <a:pt x="209" y="71"/>
                    <a:pt x="225" y="66"/>
                  </a:cubicBezTo>
                  <a:cubicBezTo>
                    <a:pt x="254" y="37"/>
                    <a:pt x="313" y="27"/>
                    <a:pt x="351" y="24"/>
                  </a:cubicBezTo>
                  <a:cubicBezTo>
                    <a:pt x="369" y="18"/>
                    <a:pt x="378" y="10"/>
                    <a:pt x="393" y="0"/>
                  </a:cubicBezTo>
                  <a:cubicBezTo>
                    <a:pt x="414" y="2"/>
                    <a:pt x="431" y="6"/>
                    <a:pt x="450" y="12"/>
                  </a:cubicBezTo>
                  <a:cubicBezTo>
                    <a:pt x="501" y="9"/>
                    <a:pt x="540" y="6"/>
                    <a:pt x="591" y="9"/>
                  </a:cubicBezTo>
                  <a:cubicBezTo>
                    <a:pt x="620" y="19"/>
                    <a:pt x="650" y="22"/>
                    <a:pt x="681" y="24"/>
                  </a:cubicBezTo>
                  <a:cubicBezTo>
                    <a:pt x="734" y="35"/>
                    <a:pt x="760" y="42"/>
                    <a:pt x="819" y="45"/>
                  </a:cubicBezTo>
                  <a:cubicBezTo>
                    <a:pt x="863" y="52"/>
                    <a:pt x="906" y="62"/>
                    <a:pt x="951" y="66"/>
                  </a:cubicBezTo>
                  <a:cubicBezTo>
                    <a:pt x="1010" y="86"/>
                    <a:pt x="1065" y="112"/>
                    <a:pt x="1128" y="120"/>
                  </a:cubicBezTo>
                  <a:cubicBezTo>
                    <a:pt x="1145" y="126"/>
                    <a:pt x="1162" y="134"/>
                    <a:pt x="1179" y="138"/>
                  </a:cubicBezTo>
                  <a:cubicBezTo>
                    <a:pt x="1200" y="152"/>
                    <a:pt x="1224" y="151"/>
                    <a:pt x="1248" y="153"/>
                  </a:cubicBezTo>
                  <a:cubicBezTo>
                    <a:pt x="1268" y="166"/>
                    <a:pt x="1292" y="157"/>
                    <a:pt x="1314" y="153"/>
                  </a:cubicBezTo>
                  <a:cubicBezTo>
                    <a:pt x="1338" y="137"/>
                    <a:pt x="1361" y="130"/>
                    <a:pt x="1389" y="126"/>
                  </a:cubicBezTo>
                  <a:cubicBezTo>
                    <a:pt x="1415" y="117"/>
                    <a:pt x="1443" y="114"/>
                    <a:pt x="1470" y="111"/>
                  </a:cubicBezTo>
                  <a:cubicBezTo>
                    <a:pt x="1473" y="110"/>
                    <a:pt x="1476" y="109"/>
                    <a:pt x="1479" y="108"/>
                  </a:cubicBezTo>
                  <a:cubicBezTo>
                    <a:pt x="1482" y="106"/>
                    <a:pt x="1484" y="102"/>
                    <a:pt x="1488" y="102"/>
                  </a:cubicBezTo>
                  <a:cubicBezTo>
                    <a:pt x="1537" y="101"/>
                    <a:pt x="1586" y="104"/>
                    <a:pt x="1635" y="105"/>
                  </a:cubicBezTo>
                  <a:cubicBezTo>
                    <a:pt x="1696" y="125"/>
                    <a:pt x="1719" y="132"/>
                    <a:pt x="1791" y="135"/>
                  </a:cubicBezTo>
                  <a:cubicBezTo>
                    <a:pt x="1833" y="149"/>
                    <a:pt x="1867" y="148"/>
                    <a:pt x="1914" y="150"/>
                  </a:cubicBezTo>
                  <a:cubicBezTo>
                    <a:pt x="1938" y="158"/>
                    <a:pt x="1962" y="159"/>
                    <a:pt x="1986" y="165"/>
                  </a:cubicBezTo>
                  <a:cubicBezTo>
                    <a:pt x="2013" y="172"/>
                    <a:pt x="2026" y="177"/>
                    <a:pt x="2055" y="180"/>
                  </a:cubicBezTo>
                  <a:cubicBezTo>
                    <a:pt x="2065" y="186"/>
                    <a:pt x="2072" y="196"/>
                    <a:pt x="2082" y="201"/>
                  </a:cubicBezTo>
                  <a:cubicBezTo>
                    <a:pt x="2101" y="210"/>
                    <a:pt x="2121" y="207"/>
                    <a:pt x="2139" y="219"/>
                  </a:cubicBezTo>
                  <a:cubicBezTo>
                    <a:pt x="2147" y="231"/>
                    <a:pt x="2154" y="246"/>
                    <a:pt x="2166" y="255"/>
                  </a:cubicBezTo>
                  <a:cubicBezTo>
                    <a:pt x="2172" y="259"/>
                    <a:pt x="2184" y="267"/>
                    <a:pt x="2184" y="267"/>
                  </a:cubicBezTo>
                  <a:cubicBezTo>
                    <a:pt x="2195" y="284"/>
                    <a:pt x="2198" y="299"/>
                    <a:pt x="2217" y="309"/>
                  </a:cubicBezTo>
                  <a:cubicBezTo>
                    <a:pt x="2219" y="312"/>
                    <a:pt x="2220" y="315"/>
                    <a:pt x="2223" y="318"/>
                  </a:cubicBezTo>
                  <a:cubicBezTo>
                    <a:pt x="2226" y="321"/>
                    <a:pt x="2230" y="321"/>
                    <a:pt x="2232" y="324"/>
                  </a:cubicBezTo>
                  <a:cubicBezTo>
                    <a:pt x="2236" y="329"/>
                    <a:pt x="2237" y="336"/>
                    <a:pt x="2241" y="342"/>
                  </a:cubicBezTo>
                  <a:cubicBezTo>
                    <a:pt x="2227" y="406"/>
                    <a:pt x="2239" y="447"/>
                    <a:pt x="2181" y="486"/>
                  </a:cubicBezTo>
                  <a:cubicBezTo>
                    <a:pt x="2173" y="497"/>
                    <a:pt x="2169" y="498"/>
                    <a:pt x="2157" y="504"/>
                  </a:cubicBezTo>
                  <a:cubicBezTo>
                    <a:pt x="2154" y="506"/>
                    <a:pt x="2151" y="508"/>
                    <a:pt x="2148" y="510"/>
                  </a:cubicBezTo>
                  <a:cubicBezTo>
                    <a:pt x="2145" y="513"/>
                    <a:pt x="2143" y="517"/>
                    <a:pt x="2139" y="519"/>
                  </a:cubicBezTo>
                  <a:cubicBezTo>
                    <a:pt x="2121" y="529"/>
                    <a:pt x="2096" y="532"/>
                    <a:pt x="2076" y="534"/>
                  </a:cubicBezTo>
                  <a:cubicBezTo>
                    <a:pt x="2030" y="549"/>
                    <a:pt x="1984" y="550"/>
                    <a:pt x="1935" y="552"/>
                  </a:cubicBezTo>
                  <a:cubicBezTo>
                    <a:pt x="1903" y="560"/>
                    <a:pt x="1908" y="558"/>
                    <a:pt x="1860" y="555"/>
                  </a:cubicBezTo>
                  <a:cubicBezTo>
                    <a:pt x="1687" y="562"/>
                    <a:pt x="1600" y="565"/>
                    <a:pt x="1380" y="567"/>
                  </a:cubicBezTo>
                  <a:cubicBezTo>
                    <a:pt x="1335" y="576"/>
                    <a:pt x="1291" y="584"/>
                    <a:pt x="1245" y="588"/>
                  </a:cubicBezTo>
                  <a:cubicBezTo>
                    <a:pt x="1224" y="593"/>
                    <a:pt x="1204" y="595"/>
                    <a:pt x="1182" y="597"/>
                  </a:cubicBezTo>
                  <a:cubicBezTo>
                    <a:pt x="1142" y="607"/>
                    <a:pt x="1101" y="607"/>
                    <a:pt x="1059" y="609"/>
                  </a:cubicBezTo>
                  <a:cubicBezTo>
                    <a:pt x="1043" y="612"/>
                    <a:pt x="1027" y="616"/>
                    <a:pt x="1011" y="618"/>
                  </a:cubicBezTo>
                  <a:cubicBezTo>
                    <a:pt x="980" y="634"/>
                    <a:pt x="901" y="632"/>
                    <a:pt x="870" y="633"/>
                  </a:cubicBezTo>
                  <a:cubicBezTo>
                    <a:pt x="838" y="681"/>
                    <a:pt x="782" y="673"/>
                    <a:pt x="732" y="690"/>
                  </a:cubicBezTo>
                  <a:cubicBezTo>
                    <a:pt x="688" y="689"/>
                    <a:pt x="636" y="692"/>
                    <a:pt x="591" y="681"/>
                  </a:cubicBezTo>
                  <a:cubicBezTo>
                    <a:pt x="531" y="666"/>
                    <a:pt x="472" y="645"/>
                    <a:pt x="411" y="639"/>
                  </a:cubicBezTo>
                  <a:cubicBezTo>
                    <a:pt x="383" y="630"/>
                    <a:pt x="351" y="629"/>
                    <a:pt x="321" y="624"/>
                  </a:cubicBezTo>
                  <a:cubicBezTo>
                    <a:pt x="304" y="621"/>
                    <a:pt x="306" y="621"/>
                    <a:pt x="288" y="615"/>
                  </a:cubicBezTo>
                  <a:cubicBezTo>
                    <a:pt x="285" y="614"/>
                    <a:pt x="279" y="612"/>
                    <a:pt x="279" y="612"/>
                  </a:cubicBezTo>
                  <a:cubicBezTo>
                    <a:pt x="271" y="600"/>
                    <a:pt x="265" y="594"/>
                    <a:pt x="252" y="588"/>
                  </a:cubicBezTo>
                  <a:cubicBezTo>
                    <a:pt x="243" y="574"/>
                    <a:pt x="236" y="570"/>
                    <a:pt x="219" y="567"/>
                  </a:cubicBezTo>
                  <a:cubicBezTo>
                    <a:pt x="196" y="552"/>
                    <a:pt x="167" y="549"/>
                    <a:pt x="144" y="534"/>
                  </a:cubicBezTo>
                  <a:cubicBezTo>
                    <a:pt x="128" y="510"/>
                    <a:pt x="149" y="539"/>
                    <a:pt x="129" y="519"/>
                  </a:cubicBezTo>
                  <a:cubicBezTo>
                    <a:pt x="118" y="508"/>
                    <a:pt x="119" y="496"/>
                    <a:pt x="105" y="486"/>
                  </a:cubicBezTo>
                  <a:cubicBezTo>
                    <a:pt x="96" y="473"/>
                    <a:pt x="82" y="467"/>
                    <a:pt x="72" y="453"/>
                  </a:cubicBezTo>
                  <a:cubicBezTo>
                    <a:pt x="64" y="429"/>
                    <a:pt x="68" y="405"/>
                    <a:pt x="45" y="390"/>
                  </a:cubicBezTo>
                  <a:cubicBezTo>
                    <a:pt x="26" y="362"/>
                    <a:pt x="6" y="344"/>
                    <a:pt x="6" y="309"/>
                  </a:cubicBezTo>
                  <a:lnTo>
                    <a:pt x="25" y="273"/>
                  </a:lnTo>
                </a:path>
              </a:pathLst>
            </a:custGeom>
            <a:noFill/>
            <a:ln w="38100" cap="flat" cmpd="sng">
              <a:solidFill>
                <a:srgbClr val="0000FF"/>
              </a:solidFill>
              <a:prstDash val="dash"/>
              <a:headEnd type="none" w="med" len="med"/>
              <a:tailEnd type="none" w="med" len="med"/>
            </a:ln>
          </p:spPr>
          <p:txBody>
            <a:bodyPr/>
            <a:lstStyle/>
            <a:p>
              <a:endParaRPr lang="zh-CN" altLang="en-US"/>
            </a:p>
          </p:txBody>
        </p:sp>
      </p:grpSp>
      <p:sp>
        <p:nvSpPr>
          <p:cNvPr id="8" name="矩形 7">
            <a:extLst>
              <a:ext uri="{FF2B5EF4-FFF2-40B4-BE49-F238E27FC236}">
                <a16:creationId xmlns:a16="http://schemas.microsoft.com/office/drawing/2014/main" id="{4DF84733-3049-4FE7-8AF0-82DC757634C4}"/>
              </a:ext>
            </a:extLst>
          </p:cNvPr>
          <p:cNvSpPr/>
          <p:nvPr/>
        </p:nvSpPr>
        <p:spPr>
          <a:xfrm>
            <a:off x="1434609" y="2982281"/>
            <a:ext cx="2855264" cy="830866"/>
          </a:xfrm>
          <a:prstGeom prst="rect">
            <a:avLst/>
          </a:prstGeom>
          <a:noFill/>
          <a:ln w="9525">
            <a:noFill/>
          </a:ln>
        </p:spPr>
        <p:txBody>
          <a:bodyPr wrap="square">
            <a:spAutoFit/>
          </a:bodyPr>
          <a:lstStyle/>
          <a:p>
            <a:pPr algn="ctr"/>
            <a:r>
              <a:rPr lang="zh-CN" altLang="en-US" sz="2400" b="1" dirty="0">
                <a:solidFill>
                  <a:srgbClr val="0000FF"/>
                </a:solidFill>
                <a:latin typeface="Arial" panose="020B0604020202020204" pitchFamily="34" charset="0"/>
                <a:ea typeface="华文新魏" panose="02010800040101010101" pitchFamily="2" charset="-122"/>
              </a:rPr>
              <a:t>上地幔顶部</a:t>
            </a:r>
            <a:r>
              <a:rPr lang="en-US" altLang="zh-CN" sz="2400" b="1" dirty="0">
                <a:solidFill>
                  <a:srgbClr val="0000FF"/>
                </a:solidFill>
                <a:latin typeface="Arial" panose="020B0604020202020204" pitchFamily="34" charset="0"/>
                <a:ea typeface="华文新魏" panose="02010800040101010101" pitchFamily="2" charset="-122"/>
              </a:rPr>
              <a:t>Sn</a:t>
            </a:r>
            <a:r>
              <a:rPr lang="zh-CN" altLang="en-US" sz="2400" b="1" dirty="0">
                <a:solidFill>
                  <a:srgbClr val="0000FF"/>
                </a:solidFill>
                <a:latin typeface="Arial" panose="020B0604020202020204" pitchFamily="34" charset="0"/>
                <a:ea typeface="华文新魏" panose="02010800040101010101" pitchFamily="2" charset="-122"/>
              </a:rPr>
              <a:t>波不发育区</a:t>
            </a:r>
          </a:p>
        </p:txBody>
      </p:sp>
      <p:sp>
        <p:nvSpPr>
          <p:cNvPr id="9" name="文本框 8">
            <a:extLst>
              <a:ext uri="{FF2B5EF4-FFF2-40B4-BE49-F238E27FC236}">
                <a16:creationId xmlns:a16="http://schemas.microsoft.com/office/drawing/2014/main" id="{B036C57C-7947-41A8-A072-032E976432EF}"/>
              </a:ext>
            </a:extLst>
          </p:cNvPr>
          <p:cNvSpPr txBox="1"/>
          <p:nvPr/>
        </p:nvSpPr>
        <p:spPr>
          <a:xfrm>
            <a:off x="4741741" y="6257746"/>
            <a:ext cx="2028190" cy="275590"/>
          </a:xfrm>
          <a:prstGeom prst="rect">
            <a:avLst/>
          </a:prstGeom>
          <a:noFill/>
        </p:spPr>
        <p:txBody>
          <a:bodyPr wrap="square" rtlCol="0">
            <a:spAutoFit/>
          </a:bodyPr>
          <a:lstStyle/>
          <a:p>
            <a:r>
              <a:rPr lang="en-US" altLang="zh-CN" sz="1200" b="1" i="1" dirty="0">
                <a:solidFill>
                  <a:srgbClr val="3366CC"/>
                </a:solidFill>
                <a:latin typeface="Arial" panose="020B0604020202020204" pitchFamily="34" charset="0"/>
                <a:sym typeface="+mn-ea"/>
              </a:rPr>
              <a:t>(Yang et al., 2012, JGR</a:t>
            </a:r>
            <a:r>
              <a:rPr lang="zh-CN" altLang="en-US" sz="1200" b="1" i="1" dirty="0">
                <a:solidFill>
                  <a:srgbClr val="3366CC"/>
                </a:solidFill>
                <a:latin typeface="Arial" panose="020B0604020202020204" pitchFamily="34" charset="0"/>
                <a:sym typeface="+mn-ea"/>
              </a:rPr>
              <a:t>）</a:t>
            </a:r>
          </a:p>
        </p:txBody>
      </p:sp>
      <p:pic>
        <p:nvPicPr>
          <p:cNvPr id="10" name="Picture 2">
            <a:extLst>
              <a:ext uri="{FF2B5EF4-FFF2-40B4-BE49-F238E27FC236}">
                <a16:creationId xmlns:a16="http://schemas.microsoft.com/office/drawing/2014/main" id="{6B8F424B-2F21-4C40-B38A-EF9E27AC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5843487A-9121-4C55-827E-2A588E9CAD38}"/>
              </a:ext>
            </a:extLst>
          </p:cNvPr>
          <p:cNvPicPr>
            <a:picLocks noChangeAspect="1"/>
          </p:cNvPicPr>
          <p:nvPr/>
        </p:nvPicPr>
        <p:blipFill>
          <a:blip r:embed="rId4"/>
          <a:stretch>
            <a:fillRect/>
          </a:stretch>
        </p:blipFill>
        <p:spPr>
          <a:xfrm>
            <a:off x="6361043" y="1762657"/>
            <a:ext cx="5830957" cy="4160210"/>
          </a:xfrm>
          <a:prstGeom prst="rect">
            <a:avLst/>
          </a:prstGeom>
        </p:spPr>
      </p:pic>
      <p:sp>
        <p:nvSpPr>
          <p:cNvPr id="15" name="矩形 14">
            <a:extLst>
              <a:ext uri="{FF2B5EF4-FFF2-40B4-BE49-F238E27FC236}">
                <a16:creationId xmlns:a16="http://schemas.microsoft.com/office/drawing/2014/main" id="{2918D551-64E7-4613-8719-61FB5CEC598B}"/>
              </a:ext>
            </a:extLst>
          </p:cNvPr>
          <p:cNvSpPr/>
          <p:nvPr/>
        </p:nvSpPr>
        <p:spPr>
          <a:xfrm>
            <a:off x="6755677" y="1026903"/>
            <a:ext cx="5109091" cy="461665"/>
          </a:xfrm>
          <a:prstGeom prst="rect">
            <a:avLst/>
          </a:prstGeom>
        </p:spPr>
        <p:txBody>
          <a:bodyPr wrap="none">
            <a:spAutoFit/>
          </a:bodyPr>
          <a:lstStyle/>
          <a:p>
            <a:r>
              <a:rPr lang="zh-CN" altLang="en-US" sz="2400" b="1" dirty="0"/>
              <a:t>青藏高原热流分布图与温泉分布关系</a:t>
            </a:r>
          </a:p>
        </p:txBody>
      </p:sp>
      <p:sp>
        <p:nvSpPr>
          <p:cNvPr id="16" name="矩形 15">
            <a:extLst>
              <a:ext uri="{FF2B5EF4-FFF2-40B4-BE49-F238E27FC236}">
                <a16:creationId xmlns:a16="http://schemas.microsoft.com/office/drawing/2014/main" id="{A25AB050-CC82-4E0A-B873-B0148FBB6FB7}"/>
              </a:ext>
            </a:extLst>
          </p:cNvPr>
          <p:cNvSpPr/>
          <p:nvPr/>
        </p:nvSpPr>
        <p:spPr>
          <a:xfrm>
            <a:off x="646745" y="1026903"/>
            <a:ext cx="5376368" cy="461665"/>
          </a:xfrm>
          <a:prstGeom prst="rect">
            <a:avLst/>
          </a:prstGeom>
        </p:spPr>
        <p:txBody>
          <a:bodyPr wrap="square">
            <a:spAutoFit/>
          </a:bodyPr>
          <a:lstStyle/>
          <a:p>
            <a:pPr algn="ctr"/>
            <a:r>
              <a:rPr lang="zh-CN" altLang="en-US" sz="2400" b="1" dirty="0"/>
              <a:t>青藏高原</a:t>
            </a:r>
            <a:r>
              <a:rPr lang="en-US" altLang="zh-CN" sz="2400" b="1" dirty="0"/>
              <a:t>Vs</a:t>
            </a:r>
            <a:r>
              <a:rPr lang="zh-CN" altLang="en-US" sz="2400" b="1" dirty="0"/>
              <a:t>波速异常</a:t>
            </a:r>
          </a:p>
        </p:txBody>
      </p:sp>
      <p:sp>
        <p:nvSpPr>
          <p:cNvPr id="13" name="矩形 12">
            <a:extLst>
              <a:ext uri="{FF2B5EF4-FFF2-40B4-BE49-F238E27FC236}">
                <a16:creationId xmlns:a16="http://schemas.microsoft.com/office/drawing/2014/main" id="{6D0514C3-EEA6-4DFB-9360-7EEFD53C157F}"/>
              </a:ext>
            </a:extLst>
          </p:cNvPr>
          <p:cNvSpPr/>
          <p:nvPr/>
        </p:nvSpPr>
        <p:spPr>
          <a:xfrm>
            <a:off x="0" y="89326"/>
            <a:ext cx="12192000" cy="461665"/>
          </a:xfrm>
          <a:prstGeom prst="rect">
            <a:avLst/>
          </a:prstGeom>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三、青藏高原东南部与热结构进展</a:t>
            </a:r>
            <a:endParaRPr lang="zh-CN" altLang="en-US" sz="2400" dirty="0"/>
          </a:p>
        </p:txBody>
      </p:sp>
    </p:spTree>
    <p:extLst>
      <p:ext uri="{BB962C8B-B14F-4D97-AF65-F5344CB8AC3E}">
        <p14:creationId xmlns:p14="http://schemas.microsoft.com/office/powerpoint/2010/main" val="847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8">
            <a:extLst>
              <a:ext uri="{FF2B5EF4-FFF2-40B4-BE49-F238E27FC236}">
                <a16:creationId xmlns:a16="http://schemas.microsoft.com/office/drawing/2014/main" id="{E73810A7-444C-4ABF-B946-3604020A9CEA}"/>
              </a:ext>
            </a:extLst>
          </p:cNvPr>
          <p:cNvSpPr txBox="1">
            <a:spLocks noChangeArrowheads="1"/>
          </p:cNvSpPr>
          <p:nvPr/>
        </p:nvSpPr>
        <p:spPr bwMode="auto">
          <a:xfrm>
            <a:off x="-42463" y="49036"/>
            <a:ext cx="12192000"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汇报提纲</a:t>
            </a:r>
          </a:p>
        </p:txBody>
      </p:sp>
      <p:pic>
        <p:nvPicPr>
          <p:cNvPr id="4" name="Picture 2">
            <a:extLst>
              <a:ext uri="{FF2B5EF4-FFF2-40B4-BE49-F238E27FC236}">
                <a16:creationId xmlns:a16="http://schemas.microsoft.com/office/drawing/2014/main" id="{B98F52BD-6665-4302-A3B6-E0D87489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98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766C7AF6-C54C-4F8C-91EA-496F1D522B17}"/>
              </a:ext>
            </a:extLst>
          </p:cNvPr>
          <p:cNvSpPr>
            <a:spLocks noGrp="1"/>
          </p:cNvSpPr>
          <p:nvPr>
            <p:ph type="ctrTitle"/>
          </p:nvPr>
        </p:nvSpPr>
        <p:spPr>
          <a:xfrm>
            <a:off x="3528391" y="1721418"/>
            <a:ext cx="7681801" cy="3903878"/>
          </a:xfrm>
        </p:spPr>
        <p:txBody>
          <a:bodyPr>
            <a:noAutofit/>
          </a:bodyPr>
          <a:lstStyle/>
          <a:p>
            <a:pPr algn="l">
              <a:lnSpc>
                <a:spcPct val="200000"/>
              </a:lnSpc>
            </a:pPr>
            <a:r>
              <a:rPr lang="zh-CN" altLang="en-US" sz="3200" dirty="0">
                <a:latin typeface="微软雅黑" panose="020B0503020204020204" pitchFamily="34" charset="-122"/>
                <a:ea typeface="微软雅黑" panose="020B0503020204020204" pitchFamily="34" charset="-122"/>
              </a:rPr>
              <a:t>一、引言</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二、中国大陆岩石圈热结构特征</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三、青藏高原东南部与热结构进展</a:t>
            </a:r>
            <a:br>
              <a:rPr lang="en-US" altLang="zh-CN" sz="3200" dirty="0">
                <a:latin typeface="微软雅黑" panose="020B0503020204020204" pitchFamily="34" charset="-122"/>
                <a:ea typeface="微软雅黑" panose="020B0503020204020204" pitchFamily="34" charset="-122"/>
              </a:rPr>
            </a:br>
            <a:r>
              <a:rPr lang="zh-CN" altLang="en-US" sz="3200" b="1" dirty="0">
                <a:solidFill>
                  <a:srgbClr val="FF0000"/>
                </a:solidFill>
                <a:latin typeface="微软雅黑" panose="020B0503020204020204" pitchFamily="34" charset="-122"/>
                <a:ea typeface="微软雅黑" panose="020B0503020204020204" pitchFamily="34" charset="-122"/>
              </a:rPr>
              <a:t>四、结论与展望</a:t>
            </a:r>
          </a:p>
        </p:txBody>
      </p:sp>
    </p:spTree>
    <p:extLst>
      <p:ext uri="{BB962C8B-B14F-4D97-AF65-F5344CB8AC3E}">
        <p14:creationId xmlns:p14="http://schemas.microsoft.com/office/powerpoint/2010/main" val="2386679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3577" y="865632"/>
            <a:ext cx="11529059" cy="662554"/>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结  论</a:t>
            </a:r>
            <a:endParaRPr lang="zh-CN" altLang="en-US" sz="2800" dirty="0">
              <a:latin typeface="微软雅黑" panose="020B0503020204020204" pitchFamily="34" charset="-122"/>
              <a:ea typeface="微软雅黑" panose="020B0503020204020204" pitchFamily="34" charset="-122"/>
            </a:endParaRPr>
          </a:p>
        </p:txBody>
      </p:sp>
      <p:pic>
        <p:nvPicPr>
          <p:cNvPr id="8" name="Picture 2">
            <a:extLst>
              <a:ext uri="{FF2B5EF4-FFF2-40B4-BE49-F238E27FC236}">
                <a16:creationId xmlns:a16="http://schemas.microsoft.com/office/drawing/2014/main" id="{B3BD31B6-D1C5-4F4D-9BBB-057BB30A5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a:extLst>
              <a:ext uri="{FF2B5EF4-FFF2-40B4-BE49-F238E27FC236}">
                <a16:creationId xmlns:a16="http://schemas.microsoft.com/office/drawing/2014/main" id="{5BEABF48-1EBE-40E7-BEF7-D2EEF21A262E}"/>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四、讨论与展望</a:t>
            </a:r>
          </a:p>
        </p:txBody>
      </p:sp>
      <p:sp>
        <p:nvSpPr>
          <p:cNvPr id="2" name="文本框 1">
            <a:extLst>
              <a:ext uri="{FF2B5EF4-FFF2-40B4-BE49-F238E27FC236}">
                <a16:creationId xmlns:a16="http://schemas.microsoft.com/office/drawing/2014/main" id="{0E9F61B4-7B0B-4F9D-87B5-68F14A3BFDAB}"/>
              </a:ext>
            </a:extLst>
          </p:cNvPr>
          <p:cNvSpPr txBox="1"/>
          <p:nvPr/>
        </p:nvSpPr>
        <p:spPr>
          <a:xfrm>
            <a:off x="1441938" y="1916723"/>
            <a:ext cx="9777047" cy="2959721"/>
          </a:xfrm>
          <a:prstGeom prst="rect">
            <a:avLst/>
          </a:prstGeom>
          <a:noFill/>
        </p:spPr>
        <p:txBody>
          <a:bodyPr wrap="square" rtlCol="0">
            <a:spAutoFit/>
          </a:bodyPr>
          <a:lstStyle/>
          <a:p>
            <a:pPr marL="342900" indent="-342900">
              <a:lnSpc>
                <a:spcPct val="150000"/>
              </a:lnSpc>
              <a:spcBef>
                <a:spcPts val="1200"/>
              </a:spcBef>
              <a:buAutoNum type="arabicPeriod"/>
            </a:pPr>
            <a:r>
              <a:rPr lang="zh-CN" altLang="en-US" sz="2400" dirty="0"/>
              <a:t>中国大陆地区总体上热流呈现</a:t>
            </a:r>
            <a:r>
              <a:rPr lang="zh-CN" altLang="en-US" sz="2400" b="1" dirty="0">
                <a:latin typeface="+mn-ea"/>
              </a:rPr>
              <a:t>“</a:t>
            </a:r>
            <a:r>
              <a:rPr lang="zh-CN" altLang="zh-CN" sz="2400" b="1" dirty="0">
                <a:latin typeface="+mn-ea"/>
              </a:rPr>
              <a:t>东高、</a:t>
            </a:r>
            <a:r>
              <a:rPr lang="zh-CN" altLang="en-US" sz="2400" b="1" dirty="0">
                <a:latin typeface="+mn-ea"/>
              </a:rPr>
              <a:t>中低、</a:t>
            </a:r>
            <a:r>
              <a:rPr lang="zh-CN" altLang="zh-CN" sz="2400" b="1" dirty="0">
                <a:latin typeface="+mn-ea"/>
              </a:rPr>
              <a:t>西南高、西北低</a:t>
            </a:r>
            <a:r>
              <a:rPr lang="zh-CN" altLang="en-US" sz="2400" b="1" dirty="0">
                <a:latin typeface="+mn-ea"/>
              </a:rPr>
              <a:t>”，东部高热流受控于太平洋板块俯冲与回撤相关的岩石圈减薄，幔源热为主；西南的高热流受控于大陆碰撞的地壳增厚，桥源热为主</a:t>
            </a:r>
            <a:endParaRPr lang="en-US" altLang="zh-CN" sz="2400" b="1" dirty="0">
              <a:latin typeface="+mn-ea"/>
            </a:endParaRPr>
          </a:p>
          <a:p>
            <a:pPr marL="342900" indent="-342900">
              <a:lnSpc>
                <a:spcPct val="150000"/>
              </a:lnSpc>
              <a:spcBef>
                <a:spcPts val="1200"/>
              </a:spcBef>
              <a:buAutoNum type="arabicPeriod"/>
            </a:pPr>
            <a:r>
              <a:rPr lang="zh-CN" altLang="en-US" sz="2400" dirty="0"/>
              <a:t>青藏高原总体表现为高热流，平均热流值大于</a:t>
            </a:r>
            <a:r>
              <a:rPr lang="en-US" altLang="zh-CN" sz="2400" dirty="0"/>
              <a:t>90mW/m</a:t>
            </a:r>
            <a:r>
              <a:rPr lang="en-US" altLang="zh-CN" sz="2400" baseline="30000" dirty="0"/>
              <a:t>2</a:t>
            </a:r>
            <a:r>
              <a:rPr lang="zh-CN" altLang="en-US" sz="2400" dirty="0"/>
              <a:t>，但表现出明显的各项异性特征，在川西青藏高原和盆地的过渡区表现尤为明显。</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8">
            <a:extLst>
              <a:ext uri="{FF2B5EF4-FFF2-40B4-BE49-F238E27FC236}">
                <a16:creationId xmlns:a16="http://schemas.microsoft.com/office/drawing/2014/main" id="{5D1F2E77-F680-467F-8284-7B397BF258EE}"/>
              </a:ext>
            </a:extLst>
          </p:cNvPr>
          <p:cNvSpPr txBox="1">
            <a:spLocks noChangeArrowheads="1"/>
          </p:cNvSpPr>
          <p:nvPr/>
        </p:nvSpPr>
        <p:spPr bwMode="auto">
          <a:xfrm>
            <a:off x="1394460" y="648367"/>
            <a:ext cx="9144000"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800" b="1" dirty="0">
                <a:solidFill>
                  <a:srgbClr val="FF0000"/>
                </a:solidFill>
                <a:latin typeface="微软雅黑" panose="020B0503020204020204" pitchFamily="34" charset="-122"/>
                <a:ea typeface="微软雅黑" panose="020B0503020204020204" pitchFamily="34" charset="-122"/>
              </a:rPr>
              <a:t>展 望</a:t>
            </a:r>
          </a:p>
        </p:txBody>
      </p:sp>
      <p:sp>
        <p:nvSpPr>
          <p:cNvPr id="5" name="文本框 4">
            <a:extLst>
              <a:ext uri="{FF2B5EF4-FFF2-40B4-BE49-F238E27FC236}">
                <a16:creationId xmlns:a16="http://schemas.microsoft.com/office/drawing/2014/main" id="{3382454B-E95E-4DB0-B8CE-27630C4460DF}"/>
              </a:ext>
            </a:extLst>
          </p:cNvPr>
          <p:cNvSpPr txBox="1"/>
          <p:nvPr/>
        </p:nvSpPr>
        <p:spPr>
          <a:xfrm>
            <a:off x="1394460" y="1410651"/>
            <a:ext cx="10353040" cy="4509761"/>
          </a:xfrm>
          <a:prstGeom prst="rect">
            <a:avLst/>
          </a:prstGeom>
          <a:solidFill>
            <a:schemeClr val="bg2"/>
          </a:solidFill>
          <a:ln>
            <a:solidFill>
              <a:srgbClr val="0070C0"/>
            </a:solidFill>
          </a:ln>
        </p:spPr>
        <p:txBody>
          <a:bodyPr wrap="square" rtlCol="0">
            <a:spAutoFit/>
          </a:bodyPr>
          <a:lstStyle/>
          <a:p>
            <a:pPr>
              <a:lnSpc>
                <a:spcPct val="200000"/>
              </a:lnSpc>
            </a:pPr>
            <a:r>
              <a:rPr lang="zh-CN" altLang="en-US" sz="2400" b="1" dirty="0">
                <a:latin typeface="微软雅黑" panose="020B0503020204020204" pitchFamily="34" charset="-122"/>
                <a:ea typeface="微软雅黑" panose="020B0503020204020204" pitchFamily="34" charset="-122"/>
              </a:rPr>
              <a:t>钻孔地热测量打开了地球深部热状态的窗口，不断探索探索地热数据多维度、高精度的解译，不断探索地热多学科交叉研究是未来重要的研究方向</a:t>
            </a:r>
            <a:endParaRPr lang="en-US" altLang="zh-CN" sz="2400" b="1" dirty="0">
              <a:latin typeface="微软雅黑" panose="020B0503020204020204" pitchFamily="34" charset="-122"/>
              <a:ea typeface="微软雅黑" panose="020B0503020204020204" pitchFamily="34" charset="-122"/>
            </a:endParaRPr>
          </a:p>
          <a:p>
            <a:endParaRPr lang="en-US" altLang="zh-CN" sz="28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800" b="1" dirty="0">
                <a:solidFill>
                  <a:srgbClr val="FF0000"/>
                </a:solidFill>
                <a:latin typeface="微软雅黑" panose="020B0503020204020204" pitchFamily="34" charset="-122"/>
                <a:ea typeface="微软雅黑" panose="020B0503020204020204" pitchFamily="34" charset="-122"/>
              </a:rPr>
              <a:t>古气候重建</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800" b="1" dirty="0">
                <a:solidFill>
                  <a:srgbClr val="FF0000"/>
                </a:solidFill>
                <a:latin typeface="微软雅黑" panose="020B0503020204020204" pitchFamily="34" charset="-122"/>
                <a:ea typeface="微软雅黑" panose="020B0503020204020204" pitchFamily="34" charset="-122"/>
              </a:rPr>
              <a:t>地热流体示踪</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800" b="1" dirty="0">
                <a:solidFill>
                  <a:srgbClr val="FF0000"/>
                </a:solidFill>
                <a:latin typeface="微软雅黑" panose="020B0503020204020204" pitchFamily="34" charset="-122"/>
                <a:ea typeface="微软雅黑" panose="020B0503020204020204" pitchFamily="34" charset="-122"/>
              </a:rPr>
              <a:t>地热与地球中微子</a:t>
            </a:r>
            <a:endParaRPr lang="en-US" altLang="zh-CN" sz="2800" b="1"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800" b="1" dirty="0">
                <a:solidFill>
                  <a:srgbClr val="FF0000"/>
                </a:solidFill>
                <a:latin typeface="微软雅黑" panose="020B0503020204020204" pitchFamily="34" charset="-122"/>
                <a:ea typeface="微软雅黑" panose="020B0503020204020204" pitchFamily="34" charset="-122"/>
              </a:rPr>
              <a:t>地热与地震</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火山</a:t>
            </a:r>
          </a:p>
        </p:txBody>
      </p:sp>
      <p:pic>
        <p:nvPicPr>
          <p:cNvPr id="6" name="Picture 2">
            <a:extLst>
              <a:ext uri="{FF2B5EF4-FFF2-40B4-BE49-F238E27FC236}">
                <a16:creationId xmlns:a16="http://schemas.microsoft.com/office/drawing/2014/main" id="{B28EC2BE-1758-4090-9D71-CF7CF1C63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8">
            <a:extLst>
              <a:ext uri="{FF2B5EF4-FFF2-40B4-BE49-F238E27FC236}">
                <a16:creationId xmlns:a16="http://schemas.microsoft.com/office/drawing/2014/main" id="{E4EB9950-5A05-41CF-B4CF-65121C5F7BE0}"/>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四、讨论与展望</a:t>
            </a:r>
          </a:p>
        </p:txBody>
      </p:sp>
      <p:pic>
        <p:nvPicPr>
          <p:cNvPr id="8" name="图片 7">
            <a:extLst>
              <a:ext uri="{FF2B5EF4-FFF2-40B4-BE49-F238E27FC236}">
                <a16:creationId xmlns:a16="http://schemas.microsoft.com/office/drawing/2014/main" id="{374AE5AD-AF0B-49EC-B853-8D45047C81DE}"/>
              </a:ext>
            </a:extLst>
          </p:cNvPr>
          <p:cNvPicPr>
            <a:picLocks noChangeAspect="1"/>
          </p:cNvPicPr>
          <p:nvPr/>
        </p:nvPicPr>
        <p:blipFill>
          <a:blip r:embed="rId3"/>
          <a:stretch>
            <a:fillRect/>
          </a:stretch>
        </p:blipFill>
        <p:spPr>
          <a:xfrm>
            <a:off x="6570980" y="3464661"/>
            <a:ext cx="5067742" cy="3167338"/>
          </a:xfrm>
          <a:prstGeom prst="rect">
            <a:avLst/>
          </a:prstGeom>
        </p:spPr>
      </p:pic>
      <p:sp>
        <p:nvSpPr>
          <p:cNvPr id="9" name="文本框 8">
            <a:extLst>
              <a:ext uri="{FF2B5EF4-FFF2-40B4-BE49-F238E27FC236}">
                <a16:creationId xmlns:a16="http://schemas.microsoft.com/office/drawing/2014/main" id="{8CC74DE2-B1B6-45B3-9AEA-D6F2BC7CFE63}"/>
              </a:ext>
            </a:extLst>
          </p:cNvPr>
          <p:cNvSpPr txBox="1"/>
          <p:nvPr/>
        </p:nvSpPr>
        <p:spPr>
          <a:xfrm>
            <a:off x="6997979" y="3454722"/>
            <a:ext cx="4727576"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中国地热数据库（</a:t>
            </a:r>
            <a:r>
              <a:rPr lang="en-US" altLang="zh-CN" sz="2000" b="1" dirty="0">
                <a:latin typeface="微软雅黑" panose="020B0503020204020204" pitchFamily="34" charset="-122"/>
                <a:ea typeface="微软雅黑" panose="020B0503020204020204" pitchFamily="34" charset="-122"/>
                <a:hlinkClick r:id="rId4"/>
              </a:rPr>
              <a:t>http://chfdb.xyz/</a:t>
            </a:r>
            <a:r>
              <a:rPr lang="zh-CN" altLang="en-US" sz="2000" b="1"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9899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45918D31-45CB-4CEB-A747-CD335063395E}"/>
              </a:ext>
            </a:extLst>
          </p:cNvPr>
          <p:cNvSpPr txBox="1"/>
          <p:nvPr/>
        </p:nvSpPr>
        <p:spPr>
          <a:xfrm>
            <a:off x="0" y="924802"/>
            <a:ext cx="12192000"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大地热流的概念</a:t>
            </a:r>
          </a:p>
        </p:txBody>
      </p:sp>
      <p:sp>
        <p:nvSpPr>
          <p:cNvPr id="9" name="Rectangle 1">
            <a:extLst>
              <a:ext uri="{FF2B5EF4-FFF2-40B4-BE49-F238E27FC236}">
                <a16:creationId xmlns:a16="http://schemas.microsoft.com/office/drawing/2014/main" id="{7DD6D95B-9B72-4851-8EA5-6FA6396067FA}"/>
              </a:ext>
            </a:extLst>
          </p:cNvPr>
          <p:cNvSpPr>
            <a:spLocks noChangeArrowheads="1"/>
          </p:cNvSpPr>
          <p:nvPr/>
        </p:nvSpPr>
        <p:spPr bwMode="auto">
          <a:xfrm>
            <a:off x="377372" y="1511663"/>
            <a:ext cx="8845724" cy="19405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50000"/>
              </a:lnSpc>
              <a:spcBef>
                <a:spcPct val="0"/>
              </a:spcBef>
              <a:spcAft>
                <a:spcPct val="0"/>
              </a:spcAft>
              <a:buClrTx/>
              <a:buSzTx/>
              <a:buFontTx/>
              <a:buNone/>
              <a:tabLst/>
            </a:pPr>
            <a:r>
              <a:rPr kumimoji="0" lang="zh-CN" sz="2400" b="1" u="none" strike="noStrike" cap="none" normalizeH="0" baseline="0" dirty="0">
                <a:ln>
                  <a:noFill/>
                </a:ln>
                <a:solidFill>
                  <a:srgbClr val="FF0000"/>
                </a:solidFill>
                <a:effectLst/>
                <a:latin typeface="Calibri" pitchFamily="34" charset="0"/>
                <a:ea typeface="宋体" pitchFamily="2" charset="-122"/>
                <a:cs typeface="Times New Roman" pitchFamily="18" charset="0"/>
              </a:rPr>
              <a:t>大地热流密度</a:t>
            </a:r>
            <a:r>
              <a:rPr kumimoji="0" lang="en-US" altLang="zh-CN"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a:t>
            </a:r>
            <a:r>
              <a:rPr kumimoji="0" lang="en-US" altLang="zh-CN" sz="2400" b="0" i="0" u="none" strike="noStrike" cap="none" normalizeH="0" baseline="0" dirty="0">
                <a:ln>
                  <a:noFill/>
                </a:ln>
                <a:solidFill>
                  <a:srgbClr val="000000"/>
                </a:solidFill>
                <a:effectLst/>
                <a:latin typeface="Calibri" pitchFamily="34" charset="0"/>
                <a:ea typeface="宋体" pitchFamily="2" charset="-122"/>
                <a:cs typeface="Arial" pitchFamily="34" charset="0"/>
              </a:rPr>
              <a:t>Terrestrial Heat Flow Density</a:t>
            </a:r>
            <a:r>
              <a:rPr kumimoji="0" lang="en-US" altLang="zh-CN"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a:t>
            </a:r>
            <a:r>
              <a:rPr kumimoji="0" lang="zh-CN" altLang="en-US"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，简称大地热流或热流</a:t>
            </a:r>
            <a:r>
              <a:rPr kumimoji="0" lang="en-US" altLang="zh-CN"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(Heat Flow)</a:t>
            </a:r>
            <a:r>
              <a:rPr kumimoji="0" lang="zh-CN" altLang="en-US"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，是</a:t>
            </a:r>
            <a:r>
              <a:rPr kumimoji="0" lang="zh-CN" altLang="en-US" sz="2400" b="1" i="0" u="none" strike="noStrike" cap="none" normalizeH="0" baseline="0" dirty="0">
                <a:ln>
                  <a:noFill/>
                </a:ln>
                <a:effectLst/>
                <a:latin typeface="Calibri" pitchFamily="34" charset="0"/>
                <a:ea typeface="宋体" pitchFamily="2" charset="-122"/>
                <a:cs typeface="Times New Roman" pitchFamily="18" charset="0"/>
              </a:rPr>
              <a:t>指单位面积、单位时间内</a:t>
            </a:r>
            <a:r>
              <a:rPr kumimoji="0" lang="zh-CN" altLang="en-US"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rPr>
              <a:t>由地球内部传输至地表，尔后散发到太空中去的热量。</a:t>
            </a:r>
            <a:endParaRPr kumimoji="0" lang="en-US" altLang="zh-CN" sz="2400" b="0" i="0" u="none" strike="noStrike" cap="none" normalizeH="0" baseline="0" dirty="0">
              <a:ln>
                <a:noFill/>
              </a:ln>
              <a:solidFill>
                <a:srgbClr val="000000"/>
              </a:solidFill>
              <a:effectLst/>
              <a:latin typeface="Calibri" pitchFamily="34" charset="0"/>
              <a:ea typeface="宋体" pitchFamily="2" charset="-122"/>
              <a:cs typeface="Times New Roman" pitchFamily="18" charset="0"/>
            </a:endParaRPr>
          </a:p>
          <a:p>
            <a:pPr marL="0" marR="0" lvl="0" indent="304800" algn="l" defTabSz="914400" rtl="0" eaLnBrk="1" fontAlgn="base" latinLnBrk="0" hangingPunct="1">
              <a:lnSpc>
                <a:spcPct val="150000"/>
              </a:lnSpc>
              <a:spcBef>
                <a:spcPct val="0"/>
              </a:spcBef>
              <a:spcAft>
                <a:spcPct val="0"/>
              </a:spcAft>
              <a:buClrTx/>
              <a:buSzTx/>
              <a:buFontTx/>
              <a:buNone/>
              <a:tabLst/>
            </a:pPr>
            <a:endParaRPr kumimoji="0" lang="en-US" altLang="zh-CN" sz="900" b="0" i="0" u="none" strike="noStrike" cap="none" normalizeH="0" baseline="0" dirty="0">
              <a:ln>
                <a:noFill/>
              </a:ln>
              <a:solidFill>
                <a:srgbClr val="000000"/>
              </a:solidFill>
              <a:effectLst/>
              <a:latin typeface="Calibri" pitchFamily="34" charset="0"/>
              <a:ea typeface="宋体" pitchFamily="2" charset="-122"/>
              <a:cs typeface="Times New Roman" pitchFamily="18" charset="0"/>
            </a:endParaRPr>
          </a:p>
        </p:txBody>
      </p:sp>
      <p:sp>
        <p:nvSpPr>
          <p:cNvPr id="11" name="矩形 10">
            <a:extLst>
              <a:ext uri="{FF2B5EF4-FFF2-40B4-BE49-F238E27FC236}">
                <a16:creationId xmlns:a16="http://schemas.microsoft.com/office/drawing/2014/main" id="{C693138A-DF02-4E7B-AFB9-BA9CDBD81348}"/>
              </a:ext>
            </a:extLst>
          </p:cNvPr>
          <p:cNvSpPr/>
          <p:nvPr/>
        </p:nvSpPr>
        <p:spPr>
          <a:xfrm>
            <a:off x="455755" y="5481162"/>
            <a:ext cx="8161471" cy="1113766"/>
          </a:xfrm>
          <a:prstGeom prst="rect">
            <a:avLst/>
          </a:prstGeom>
        </p:spPr>
        <p:txBody>
          <a:bodyPr wrap="square">
            <a:spAutoFit/>
          </a:bodyPr>
          <a:lstStyle/>
          <a:p>
            <a:pPr>
              <a:lnSpc>
                <a:spcPct val="150000"/>
              </a:lnSpc>
            </a:pPr>
            <a:r>
              <a:rPr lang="zh-CN" altLang="en-US" sz="2400" dirty="0">
                <a:solidFill>
                  <a:srgbClr val="000000"/>
                </a:solidFill>
                <a:latin typeface="黑体" panose="02010609060101010101" pitchFamily="49" charset="-122"/>
                <a:ea typeface="黑体" panose="02010609060101010101" pitchFamily="49" charset="-122"/>
                <a:cs typeface="Times New Roman" pitchFamily="18" charset="0"/>
              </a:rPr>
              <a:t>大地热流是一个综合性热参数，比其它更基础的地热参数</a:t>
            </a:r>
            <a:r>
              <a:rPr lang="en-US" altLang="zh-CN" sz="2400" dirty="0">
                <a:solidFill>
                  <a:srgbClr val="000000"/>
                </a:solidFill>
                <a:latin typeface="黑体" panose="02010609060101010101" pitchFamily="49" charset="-122"/>
                <a:ea typeface="黑体" panose="02010609060101010101" pitchFamily="49" charset="-122"/>
                <a:cs typeface="Times New Roman" pitchFamily="18" charset="0"/>
              </a:rPr>
              <a:t>(</a:t>
            </a:r>
            <a:r>
              <a:rPr lang="zh-CN" altLang="en-US" sz="2400" dirty="0">
                <a:solidFill>
                  <a:srgbClr val="000000"/>
                </a:solidFill>
                <a:latin typeface="黑体" panose="02010609060101010101" pitchFamily="49" charset="-122"/>
                <a:ea typeface="黑体" panose="02010609060101010101" pitchFamily="49" charset="-122"/>
                <a:cs typeface="Times New Roman" pitchFamily="18" charset="0"/>
              </a:rPr>
              <a:t>如温度、地温梯度</a:t>
            </a:r>
            <a:r>
              <a:rPr lang="en-US" altLang="zh-CN" sz="2400" dirty="0">
                <a:solidFill>
                  <a:srgbClr val="000000"/>
                </a:solidFill>
                <a:latin typeface="黑体" panose="02010609060101010101" pitchFamily="49" charset="-122"/>
                <a:ea typeface="黑体" panose="02010609060101010101" pitchFamily="49" charset="-122"/>
                <a:cs typeface="Times New Roman" pitchFamily="18" charset="0"/>
              </a:rPr>
              <a:t>)</a:t>
            </a:r>
            <a:r>
              <a:rPr lang="zh-CN" altLang="en-US" sz="2400" dirty="0">
                <a:solidFill>
                  <a:srgbClr val="000000"/>
                </a:solidFill>
                <a:latin typeface="黑体" panose="02010609060101010101" pitchFamily="49" charset="-122"/>
                <a:ea typeface="黑体" panose="02010609060101010101" pitchFamily="49" charset="-122"/>
                <a:cs typeface="Times New Roman" pitchFamily="18" charset="0"/>
              </a:rPr>
              <a:t>更能确切地反映一个地区的热状态特征。</a:t>
            </a:r>
            <a:endParaRPr lang="zh-CN" altLang="en-US" sz="2400" dirty="0">
              <a:latin typeface="黑体" panose="02010609060101010101" pitchFamily="49" charset="-122"/>
              <a:ea typeface="黑体" panose="02010609060101010101" pitchFamily="49" charset="-122"/>
            </a:endParaRPr>
          </a:p>
        </p:txBody>
      </p:sp>
      <p:pic>
        <p:nvPicPr>
          <p:cNvPr id="12" name="Picture 2">
            <a:extLst>
              <a:ext uri="{FF2B5EF4-FFF2-40B4-BE49-F238E27FC236}">
                <a16:creationId xmlns:a16="http://schemas.microsoft.com/office/drawing/2014/main" id="{2CBBD59B-32A4-41F9-ADD7-0DB38B55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a:extLst>
              <a:ext uri="{FF2B5EF4-FFF2-40B4-BE49-F238E27FC236}">
                <a16:creationId xmlns:a16="http://schemas.microsoft.com/office/drawing/2014/main" id="{3751673A-F60E-4C5E-8188-6875563995CC}"/>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sp>
        <p:nvSpPr>
          <p:cNvPr id="14" name="矩形 13">
            <a:extLst>
              <a:ext uri="{FF2B5EF4-FFF2-40B4-BE49-F238E27FC236}">
                <a16:creationId xmlns:a16="http://schemas.microsoft.com/office/drawing/2014/main" id="{2B80545E-1C8A-40CD-8C5B-1B8679524008}"/>
              </a:ext>
            </a:extLst>
          </p:cNvPr>
          <p:cNvSpPr/>
          <p:nvPr/>
        </p:nvSpPr>
        <p:spPr>
          <a:xfrm>
            <a:off x="605891" y="4223204"/>
            <a:ext cx="7614921" cy="1292662"/>
          </a:xfrm>
          <a:prstGeom prst="rect">
            <a:avLst/>
          </a:prstGeom>
          <a:solidFill>
            <a:schemeClr val="accent6">
              <a:lumMod val="20000"/>
              <a:lumOff val="80000"/>
            </a:schemeClr>
          </a:solidFill>
          <a:ln>
            <a:solidFill>
              <a:srgbClr val="0070C0"/>
            </a:solidFill>
          </a:ln>
        </p:spPr>
        <p:txBody>
          <a:bodyPr wrap="square">
            <a:spAutoFit/>
          </a:bodyPr>
          <a:lstStyle/>
          <a:p>
            <a:pPr>
              <a:spcBef>
                <a:spcPts val="1200"/>
              </a:spcBef>
            </a:pPr>
            <a:r>
              <a:rPr lang="zh-CN" altLang="en-US" b="1" dirty="0">
                <a:latin typeface="微软雅黑" panose="020B0503020204020204" pitchFamily="34" charset="-122"/>
                <a:ea typeface="微软雅黑" panose="020B0503020204020204" pitchFamily="34" charset="-122"/>
              </a:rPr>
              <a:t>地表大地热流：</a:t>
            </a:r>
            <a:endParaRPr lang="en-US" altLang="zh-CN" b="1" dirty="0">
              <a:latin typeface="微软雅黑" panose="020B0503020204020204" pitchFamily="34" charset="-122"/>
              <a:ea typeface="微软雅黑" panose="020B0503020204020204" pitchFamily="34" charset="-122"/>
            </a:endParaRPr>
          </a:p>
          <a:p>
            <a:pPr lvl="2">
              <a:spcBef>
                <a:spcPts val="1200"/>
              </a:spcBef>
              <a:buFont typeface="Wingdings" panose="05000000000000000000" pitchFamily="2" charset="2"/>
              <a:buChar char="Ø"/>
            </a:pPr>
            <a:r>
              <a:rPr lang="zh-CN" altLang="en-US" sz="2000" dirty="0">
                <a:latin typeface="黑体等线"/>
                <a:ea typeface="宋体" panose="02010600030101010101" pitchFamily="2" charset="-122"/>
              </a:rPr>
              <a:t>以</a:t>
            </a:r>
            <a:r>
              <a:rPr lang="zh-CN" altLang="en-US" sz="2000" dirty="0">
                <a:solidFill>
                  <a:srgbClr val="FF0000"/>
                </a:solidFill>
                <a:latin typeface="黑体等线"/>
                <a:ea typeface="宋体" panose="02010600030101010101" pitchFamily="2" charset="-122"/>
              </a:rPr>
              <a:t>传导的形式</a:t>
            </a:r>
            <a:r>
              <a:rPr lang="zh-CN" altLang="en-US" sz="2000" dirty="0">
                <a:latin typeface="黑体等线"/>
                <a:ea typeface="宋体" panose="02010600030101010101" pitchFamily="2" charset="-122"/>
              </a:rPr>
              <a:t>单位时间内通过单位地球表面积的热量</a:t>
            </a:r>
            <a:endParaRPr lang="en-US" altLang="zh-CN" sz="2000" dirty="0">
              <a:latin typeface="黑体等线"/>
              <a:ea typeface="宋体" panose="02010600030101010101" pitchFamily="2" charset="-122"/>
            </a:endParaRPr>
          </a:p>
          <a:p>
            <a:pPr lvl="2">
              <a:spcBef>
                <a:spcPts val="1200"/>
              </a:spcBef>
              <a:buFont typeface="Wingdings" panose="05000000000000000000" pitchFamily="2" charset="2"/>
              <a:buChar char="Ø"/>
            </a:pPr>
            <a:r>
              <a:rPr lang="en-US" altLang="zh-CN" sz="2000" b="1" dirty="0">
                <a:latin typeface="黑体等线"/>
                <a:ea typeface="宋体" panose="02010600030101010101" pitchFamily="2" charset="-122"/>
              </a:rPr>
              <a:t>q=K×(dT/</a:t>
            </a:r>
            <a:r>
              <a:rPr lang="en-US" altLang="zh-CN" sz="2000" b="1" dirty="0" err="1">
                <a:latin typeface="黑体等线"/>
                <a:ea typeface="宋体" panose="02010600030101010101" pitchFamily="2" charset="-122"/>
              </a:rPr>
              <a:t>dz</a:t>
            </a:r>
            <a:r>
              <a:rPr lang="en-US" altLang="zh-CN" sz="2000" b="1" dirty="0">
                <a:latin typeface="黑体等线"/>
                <a:ea typeface="宋体" panose="02010600030101010101" pitchFamily="2" charset="-122"/>
              </a:rPr>
              <a:t>)</a:t>
            </a:r>
          </a:p>
        </p:txBody>
      </p:sp>
      <p:sp>
        <p:nvSpPr>
          <p:cNvPr id="15" name="矩形 14">
            <a:extLst>
              <a:ext uri="{FF2B5EF4-FFF2-40B4-BE49-F238E27FC236}">
                <a16:creationId xmlns:a16="http://schemas.microsoft.com/office/drawing/2014/main" id="{F7596EEA-6C58-48B7-B25E-1843B77BA5BE}"/>
              </a:ext>
            </a:extLst>
          </p:cNvPr>
          <p:cNvSpPr/>
          <p:nvPr/>
        </p:nvSpPr>
        <p:spPr>
          <a:xfrm>
            <a:off x="605891" y="3551674"/>
            <a:ext cx="7614921" cy="400110"/>
          </a:xfrm>
          <a:prstGeom prst="rect">
            <a:avLst/>
          </a:prstGeom>
          <a:solidFill>
            <a:schemeClr val="accent6">
              <a:lumMod val="20000"/>
              <a:lumOff val="80000"/>
            </a:schemeClr>
          </a:solidFill>
          <a:ln>
            <a:solidFill>
              <a:srgbClr val="0070C0"/>
            </a:solidFill>
          </a:ln>
        </p:spPr>
        <p:txBody>
          <a:bodyPr wrap="square">
            <a:spAutoFit/>
          </a:bodyPr>
          <a:lstStyle/>
          <a:p>
            <a:pPr>
              <a:spcBef>
                <a:spcPts val="1200"/>
              </a:spcBef>
            </a:pPr>
            <a:r>
              <a:rPr lang="zh-CN" altLang="en-US" sz="2000" b="1" dirty="0">
                <a:latin typeface="微软雅黑" panose="020B0503020204020204" pitchFamily="34" charset="-122"/>
                <a:ea typeface="微软雅黑" panose="020B0503020204020204" pitchFamily="34" charset="-122"/>
              </a:rPr>
              <a:t>钻井稳态温度测量</a:t>
            </a:r>
            <a:endParaRPr lang="en-US" altLang="zh-CN" sz="2000" b="1" dirty="0">
              <a:latin typeface="微软雅黑" panose="020B0503020204020204" pitchFamily="34" charset="-122"/>
              <a:ea typeface="微软雅黑" panose="020B0503020204020204" pitchFamily="34" charset="-122"/>
            </a:endParaRPr>
          </a:p>
        </p:txBody>
      </p:sp>
      <p:pic>
        <p:nvPicPr>
          <p:cNvPr id="16" name="Picture 2">
            <a:extLst>
              <a:ext uri="{FF2B5EF4-FFF2-40B4-BE49-F238E27FC236}">
                <a16:creationId xmlns:a16="http://schemas.microsoft.com/office/drawing/2014/main" id="{248683D8-39AE-4BF3-B587-08718ED4F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541" y="990522"/>
            <a:ext cx="2084192" cy="1620000"/>
          </a:xfrm>
          <a:prstGeom prst="rect">
            <a:avLst/>
          </a:prstGeom>
        </p:spPr>
      </p:pic>
      <p:pic>
        <p:nvPicPr>
          <p:cNvPr id="17" name="Picture 5">
            <a:extLst>
              <a:ext uri="{FF2B5EF4-FFF2-40B4-BE49-F238E27FC236}">
                <a16:creationId xmlns:a16="http://schemas.microsoft.com/office/drawing/2014/main" id="{69970DF8-0092-47A3-95D7-47F38671B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48"/>
          <a:stretch>
            <a:fillRect/>
          </a:stretch>
        </p:blipFill>
        <p:spPr bwMode="auto">
          <a:xfrm>
            <a:off x="9283497" y="2958282"/>
            <a:ext cx="2342367"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id="{2D32FD27-AF99-457E-AD84-4A7335AC6115}"/>
              </a:ext>
            </a:extLst>
          </p:cNvPr>
          <p:cNvSpPr txBox="1"/>
          <p:nvPr/>
        </p:nvSpPr>
        <p:spPr>
          <a:xfrm>
            <a:off x="9951978" y="709249"/>
            <a:ext cx="1005403" cy="338554"/>
          </a:xfrm>
          <a:prstGeom prst="rect">
            <a:avLst/>
          </a:prstGeom>
          <a:noFill/>
        </p:spPr>
        <p:txBody>
          <a:bodyPr wrap="none" rtlCol="0">
            <a:spAutoFit/>
          </a:bodyPr>
          <a:lstStyle/>
          <a:p>
            <a:r>
              <a:rPr lang="zh-CN" altLang="en-US" sz="1600" b="1" dirty="0"/>
              <a:t>热流通量</a:t>
            </a:r>
          </a:p>
        </p:txBody>
      </p:sp>
      <p:sp>
        <p:nvSpPr>
          <p:cNvPr id="19" name="文本框 18">
            <a:extLst>
              <a:ext uri="{FF2B5EF4-FFF2-40B4-BE49-F238E27FC236}">
                <a16:creationId xmlns:a16="http://schemas.microsoft.com/office/drawing/2014/main" id="{751C7D38-C151-4396-B376-73C1CB07DA32}"/>
              </a:ext>
            </a:extLst>
          </p:cNvPr>
          <p:cNvSpPr txBox="1"/>
          <p:nvPr/>
        </p:nvSpPr>
        <p:spPr>
          <a:xfrm>
            <a:off x="9897647" y="2740000"/>
            <a:ext cx="1415772" cy="338554"/>
          </a:xfrm>
          <a:prstGeom prst="rect">
            <a:avLst/>
          </a:prstGeom>
          <a:noFill/>
        </p:spPr>
        <p:txBody>
          <a:bodyPr wrap="none" rtlCol="0">
            <a:spAutoFit/>
          </a:bodyPr>
          <a:lstStyle/>
          <a:p>
            <a:r>
              <a:rPr lang="zh-CN" altLang="en-US" sz="1600" b="1" dirty="0"/>
              <a:t>钻孔温度采集</a:t>
            </a:r>
          </a:p>
        </p:txBody>
      </p:sp>
      <p:pic>
        <p:nvPicPr>
          <p:cNvPr id="20" name="Picture 6" descr="DSC00930">
            <a:extLst>
              <a:ext uri="{FF2B5EF4-FFF2-40B4-BE49-F238E27FC236}">
                <a16:creationId xmlns:a16="http://schemas.microsoft.com/office/drawing/2014/main" id="{055A4D3A-6599-4361-8E5E-7BFF96FEAC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3497" y="5038785"/>
            <a:ext cx="2711617"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a:extLst>
              <a:ext uri="{FF2B5EF4-FFF2-40B4-BE49-F238E27FC236}">
                <a16:creationId xmlns:a16="http://schemas.microsoft.com/office/drawing/2014/main" id="{F0F05D61-F7C3-42A2-815C-4400C6C5D3AC}"/>
              </a:ext>
            </a:extLst>
          </p:cNvPr>
          <p:cNvSpPr txBox="1"/>
          <p:nvPr/>
        </p:nvSpPr>
        <p:spPr>
          <a:xfrm>
            <a:off x="9767159" y="4700231"/>
            <a:ext cx="1620957" cy="338554"/>
          </a:xfrm>
          <a:prstGeom prst="rect">
            <a:avLst/>
          </a:prstGeom>
          <a:noFill/>
        </p:spPr>
        <p:txBody>
          <a:bodyPr wrap="none" rtlCol="0">
            <a:spAutoFit/>
          </a:bodyPr>
          <a:lstStyle/>
          <a:p>
            <a:r>
              <a:rPr lang="zh-CN" altLang="en-US" sz="1600" b="1" dirty="0"/>
              <a:t>热物性参数测试</a:t>
            </a:r>
          </a:p>
        </p:txBody>
      </p:sp>
    </p:spTree>
    <p:extLst>
      <p:ext uri="{BB962C8B-B14F-4D97-AF65-F5344CB8AC3E}">
        <p14:creationId xmlns:p14="http://schemas.microsoft.com/office/powerpoint/2010/main" val="430778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DF61FC-5A5F-48E3-9EA0-A40FDB037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8">
            <a:extLst>
              <a:ext uri="{FF2B5EF4-FFF2-40B4-BE49-F238E27FC236}">
                <a16:creationId xmlns:a16="http://schemas.microsoft.com/office/drawing/2014/main" id="{26C76144-8EE5-4C5A-B083-E9797FA69821}"/>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四、讨论与展望</a:t>
            </a:r>
          </a:p>
        </p:txBody>
      </p:sp>
      <p:sp>
        <p:nvSpPr>
          <p:cNvPr id="6" name="矩形 5">
            <a:extLst>
              <a:ext uri="{FF2B5EF4-FFF2-40B4-BE49-F238E27FC236}">
                <a16:creationId xmlns:a16="http://schemas.microsoft.com/office/drawing/2014/main" id="{F982E09B-AE49-432F-8A46-97E3C97C8B66}"/>
              </a:ext>
            </a:extLst>
          </p:cNvPr>
          <p:cNvSpPr/>
          <p:nvPr/>
        </p:nvSpPr>
        <p:spPr>
          <a:xfrm>
            <a:off x="704842" y="1142346"/>
            <a:ext cx="10782316"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青藏高原热结构已经获得越来越多的关注，成为理论地热一个新的研究热点</a:t>
            </a:r>
            <a:endParaRPr lang="zh-CN" altLang="en-US" sz="2400" dirty="0">
              <a:solidFill>
                <a:srgbClr val="FF0000"/>
              </a:solidFill>
            </a:endParaRPr>
          </a:p>
        </p:txBody>
      </p:sp>
      <p:pic>
        <p:nvPicPr>
          <p:cNvPr id="2" name="图片 1">
            <a:extLst>
              <a:ext uri="{FF2B5EF4-FFF2-40B4-BE49-F238E27FC236}">
                <a16:creationId xmlns:a16="http://schemas.microsoft.com/office/drawing/2014/main" id="{89D82ADA-2A0C-4C27-8312-EBAD6801DDEC}"/>
              </a:ext>
            </a:extLst>
          </p:cNvPr>
          <p:cNvPicPr>
            <a:picLocks noChangeAspect="1"/>
          </p:cNvPicPr>
          <p:nvPr/>
        </p:nvPicPr>
        <p:blipFill>
          <a:blip r:embed="rId3"/>
          <a:stretch>
            <a:fillRect/>
          </a:stretch>
        </p:blipFill>
        <p:spPr>
          <a:xfrm>
            <a:off x="317500" y="1995153"/>
            <a:ext cx="5778500" cy="3481571"/>
          </a:xfrm>
          <a:prstGeom prst="rect">
            <a:avLst/>
          </a:prstGeom>
        </p:spPr>
      </p:pic>
      <p:pic>
        <p:nvPicPr>
          <p:cNvPr id="3" name="图片 2">
            <a:extLst>
              <a:ext uri="{FF2B5EF4-FFF2-40B4-BE49-F238E27FC236}">
                <a16:creationId xmlns:a16="http://schemas.microsoft.com/office/drawing/2014/main" id="{E215EC50-39D6-4E2E-B288-3684AF042130}"/>
              </a:ext>
            </a:extLst>
          </p:cNvPr>
          <p:cNvPicPr>
            <a:picLocks noChangeAspect="1"/>
          </p:cNvPicPr>
          <p:nvPr/>
        </p:nvPicPr>
        <p:blipFill>
          <a:blip r:embed="rId4"/>
          <a:stretch>
            <a:fillRect/>
          </a:stretch>
        </p:blipFill>
        <p:spPr>
          <a:xfrm>
            <a:off x="6375400" y="1995152"/>
            <a:ext cx="5757984" cy="3481571"/>
          </a:xfrm>
          <a:prstGeom prst="rect">
            <a:avLst/>
          </a:prstGeom>
        </p:spPr>
      </p:pic>
      <p:sp>
        <p:nvSpPr>
          <p:cNvPr id="7" name="文本框 6">
            <a:extLst>
              <a:ext uri="{FF2B5EF4-FFF2-40B4-BE49-F238E27FC236}">
                <a16:creationId xmlns:a16="http://schemas.microsoft.com/office/drawing/2014/main" id="{7DEC2F53-EBD2-4CD6-AE38-ED203AC3B764}"/>
              </a:ext>
            </a:extLst>
          </p:cNvPr>
          <p:cNvSpPr txBox="1"/>
          <p:nvPr/>
        </p:nvSpPr>
        <p:spPr>
          <a:xfrm>
            <a:off x="317500" y="5873262"/>
            <a:ext cx="5778500" cy="369332"/>
          </a:xfrm>
          <a:prstGeom prst="rect">
            <a:avLst/>
          </a:prstGeom>
          <a:noFill/>
        </p:spPr>
        <p:txBody>
          <a:bodyPr wrap="square" rtlCol="0">
            <a:spAutoFit/>
          </a:bodyPr>
          <a:lstStyle/>
          <a:p>
            <a:pPr algn="ctr"/>
            <a:r>
              <a:rPr lang="zh-CN" altLang="en-US" dirty="0"/>
              <a:t>欧洲地球科学联合会主席</a:t>
            </a:r>
            <a:r>
              <a:rPr lang="en-US" altLang="zh-CN" dirty="0"/>
              <a:t>Hans</a:t>
            </a:r>
            <a:r>
              <a:rPr lang="zh-CN" altLang="en-US" dirty="0"/>
              <a:t>教授</a:t>
            </a:r>
          </a:p>
        </p:txBody>
      </p:sp>
      <p:sp>
        <p:nvSpPr>
          <p:cNvPr id="8" name="文本框 7">
            <a:extLst>
              <a:ext uri="{FF2B5EF4-FFF2-40B4-BE49-F238E27FC236}">
                <a16:creationId xmlns:a16="http://schemas.microsoft.com/office/drawing/2014/main" id="{5C767376-8C78-4081-8C56-AEFF6204FE94}"/>
              </a:ext>
            </a:extLst>
          </p:cNvPr>
          <p:cNvSpPr txBox="1"/>
          <p:nvPr/>
        </p:nvSpPr>
        <p:spPr>
          <a:xfrm>
            <a:off x="6375400" y="5867864"/>
            <a:ext cx="5757983" cy="369332"/>
          </a:xfrm>
          <a:prstGeom prst="rect">
            <a:avLst/>
          </a:prstGeom>
          <a:noFill/>
        </p:spPr>
        <p:txBody>
          <a:bodyPr wrap="square" rtlCol="0">
            <a:spAutoFit/>
          </a:bodyPr>
          <a:lstStyle/>
          <a:p>
            <a:pPr algn="ctr"/>
            <a:r>
              <a:rPr lang="zh-CN" altLang="en-US" dirty="0"/>
              <a:t>中国科学院侯增谦院士</a:t>
            </a:r>
          </a:p>
        </p:txBody>
      </p:sp>
    </p:spTree>
    <p:extLst>
      <p:ext uri="{BB962C8B-B14F-4D97-AF65-F5344CB8AC3E}">
        <p14:creationId xmlns:p14="http://schemas.microsoft.com/office/powerpoint/2010/main" val="127371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TextBox 3">
            <a:extLst>
              <a:ext uri="{FF2B5EF4-FFF2-40B4-BE49-F238E27FC236}">
                <a16:creationId xmlns:a16="http://schemas.microsoft.com/office/drawing/2014/main" id="{2A1F9636-3F78-4DF8-A583-D4589CABDF86}"/>
              </a:ext>
            </a:extLst>
          </p:cNvPr>
          <p:cNvSpPr txBox="1">
            <a:spLocks noChangeArrowheads="1"/>
          </p:cNvSpPr>
          <p:nvPr/>
        </p:nvSpPr>
        <p:spPr bwMode="auto">
          <a:xfrm>
            <a:off x="3634155" y="1854784"/>
            <a:ext cx="612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dist">
              <a:spcBef>
                <a:spcPct val="0"/>
              </a:spcBef>
              <a:buFontTx/>
              <a:buNone/>
            </a:pPr>
            <a:r>
              <a:rPr lang="zh-CN" altLang="en-US" sz="4800" b="1" dirty="0">
                <a:solidFill>
                  <a:srgbClr val="C00000"/>
                </a:solidFill>
                <a:latin typeface="微软雅黑" panose="020B0503020204020204" pitchFamily="34" charset="-122"/>
                <a:ea typeface="微软雅黑" panose="020B0503020204020204" pitchFamily="34" charset="-122"/>
              </a:rPr>
              <a:t>敬请批评指正！</a:t>
            </a:r>
            <a:endParaRPr lang="en-US" altLang="zh-CN" sz="4800" b="1" dirty="0">
              <a:solidFill>
                <a:srgbClr val="C00000"/>
              </a:solidFill>
              <a:latin typeface="微软雅黑" panose="020B0503020204020204" pitchFamily="34" charset="-122"/>
              <a:ea typeface="微软雅黑" panose="020B0503020204020204" pitchFamily="34" charset="-122"/>
            </a:endParaRPr>
          </a:p>
        </p:txBody>
      </p:sp>
      <p:sp>
        <p:nvSpPr>
          <p:cNvPr id="5" name="TextBox 3">
            <a:extLst>
              <a:ext uri="{FF2B5EF4-FFF2-40B4-BE49-F238E27FC236}">
                <a16:creationId xmlns:a16="http://schemas.microsoft.com/office/drawing/2014/main" id="{9BB26061-F2DC-43F5-B30E-A17CA2A3A3A4}"/>
              </a:ext>
            </a:extLst>
          </p:cNvPr>
          <p:cNvSpPr txBox="1">
            <a:spLocks noChangeArrowheads="1"/>
          </p:cNvSpPr>
          <p:nvPr/>
        </p:nvSpPr>
        <p:spPr bwMode="auto">
          <a:xfrm>
            <a:off x="709051" y="3794078"/>
            <a:ext cx="11338560"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800" b="1" dirty="0">
                <a:latin typeface="微软雅黑" panose="020B0503020204020204" pitchFamily="34" charset="-122"/>
                <a:ea typeface="微软雅黑" panose="020B0503020204020204" pitchFamily="34" charset="-122"/>
              </a:rPr>
              <a:t>左银辉：</a:t>
            </a:r>
            <a:r>
              <a:rPr lang="en-US" altLang="zh-CN" sz="2800" b="1" dirty="0">
                <a:latin typeface="微软雅黑" panose="020B0503020204020204" pitchFamily="34" charset="-122"/>
                <a:ea typeface="微软雅黑" panose="020B0503020204020204" pitchFamily="34" charset="-122"/>
              </a:rPr>
              <a:t>107018411@qq.com</a:t>
            </a:r>
          </a:p>
          <a:p>
            <a:pPr algn="ctr">
              <a:lnSpc>
                <a:spcPct val="150000"/>
              </a:lnSpc>
              <a:spcBef>
                <a:spcPct val="0"/>
              </a:spcBef>
              <a:buFontTx/>
              <a:buNone/>
            </a:pPr>
            <a:r>
              <a:rPr lang="zh-CN" altLang="en-US" sz="2800" b="1" dirty="0">
                <a:latin typeface="微软雅黑" panose="020B0503020204020204" pitchFamily="34" charset="-122"/>
                <a:ea typeface="微软雅黑" panose="020B0503020204020204" pitchFamily="34" charset="-122"/>
              </a:rPr>
              <a:t>姜光政  </a:t>
            </a:r>
            <a:r>
              <a:rPr lang="en-US" altLang="zh-CN"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hlinkClick r:id="rId2">
                  <a:extLst>
                    <a:ext uri="{A12FA001-AC4F-418D-AE19-62706E023703}">
                      <ahyp:hlinkClr xmlns:ahyp="http://schemas.microsoft.com/office/drawing/2018/hyperlinkcolor" val="tx"/>
                    </a:ext>
                  </a:extLst>
                </a:hlinkClick>
              </a:rPr>
              <a:t>jiangguangzheng@cdut.edu.cn</a:t>
            </a:r>
            <a:endParaRPr lang="en-US" altLang="zh-CN"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4225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CBBD59B-32A4-41F9-ADD7-0DB38B55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a:extLst>
              <a:ext uri="{FF2B5EF4-FFF2-40B4-BE49-F238E27FC236}">
                <a16:creationId xmlns:a16="http://schemas.microsoft.com/office/drawing/2014/main" id="{3751673A-F60E-4C5E-8188-6875563995CC}"/>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sp>
        <p:nvSpPr>
          <p:cNvPr id="14" name="Rectangle 1">
            <a:extLst>
              <a:ext uri="{FF2B5EF4-FFF2-40B4-BE49-F238E27FC236}">
                <a16:creationId xmlns:a16="http://schemas.microsoft.com/office/drawing/2014/main" id="{355EBB0F-865F-41D4-8E82-44DB969994AC}"/>
              </a:ext>
            </a:extLst>
          </p:cNvPr>
          <p:cNvSpPr>
            <a:spLocks noChangeArrowheads="1"/>
          </p:cNvSpPr>
          <p:nvPr/>
        </p:nvSpPr>
        <p:spPr bwMode="auto">
          <a:xfrm>
            <a:off x="192315" y="737096"/>
            <a:ext cx="11901714" cy="2221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50000"/>
              </a:lnSpc>
              <a:spcBef>
                <a:spcPct val="0"/>
              </a:spcBef>
              <a:spcAft>
                <a:spcPct val="0"/>
              </a:spcAft>
              <a:buClrTx/>
              <a:buSzTx/>
              <a:buFontTx/>
              <a:buNone/>
              <a:tabLst/>
            </a:pPr>
            <a:r>
              <a:rPr lang="zh-CN" altLang="en-US" sz="2400" b="1" dirty="0">
                <a:solidFill>
                  <a:srgbClr val="000000"/>
                </a:solidFill>
                <a:latin typeface="Calibri" pitchFamily="34" charset="0"/>
                <a:ea typeface="宋体" pitchFamily="2" charset="-122"/>
                <a:cs typeface="Times New Roman" pitchFamily="18" charset="0"/>
              </a:rPr>
              <a:t>在理论上，</a:t>
            </a:r>
            <a:r>
              <a:rPr lang="zh-CN" altLang="en-US" sz="2400" dirty="0">
                <a:solidFill>
                  <a:srgbClr val="000000"/>
                </a:solidFill>
                <a:latin typeface="Calibri" pitchFamily="34" charset="0"/>
                <a:ea typeface="宋体" pitchFamily="2" charset="-122"/>
                <a:cs typeface="Times New Roman" pitchFamily="18" charset="0"/>
              </a:rPr>
              <a:t>它对地壳的热状态与活动性、地壳与上地幔的热结构及其与某些地球物理场关系等理论问题的研究具有重要意义。</a:t>
            </a:r>
            <a:endParaRPr lang="en-US" altLang="zh-CN" sz="2400" dirty="0">
              <a:solidFill>
                <a:srgbClr val="000000"/>
              </a:solidFill>
              <a:latin typeface="Calibri" pitchFamily="34" charset="0"/>
              <a:ea typeface="宋体" pitchFamily="2" charset="-122"/>
              <a:cs typeface="Times New Roman" pitchFamily="18" charset="0"/>
            </a:endParaRPr>
          </a:p>
          <a:p>
            <a:pPr indent="304800" defTabSz="914400" eaLnBrk="0" fontAlgn="base" hangingPunct="0">
              <a:lnSpc>
                <a:spcPct val="150000"/>
              </a:lnSpc>
              <a:spcBef>
                <a:spcPct val="0"/>
              </a:spcBef>
              <a:spcAft>
                <a:spcPct val="0"/>
              </a:spcAft>
            </a:pPr>
            <a:r>
              <a:rPr lang="zh-CN" altLang="en-US" sz="2400" b="1" dirty="0">
                <a:solidFill>
                  <a:srgbClr val="000000"/>
                </a:solidFill>
                <a:latin typeface="黑体" panose="02010609060101010101" pitchFamily="49" charset="-122"/>
                <a:ea typeface="黑体" panose="02010609060101010101" pitchFamily="49" charset="-122"/>
                <a:cs typeface="Times New Roman" pitchFamily="18" charset="0"/>
              </a:rPr>
              <a:t>在应用上，</a:t>
            </a:r>
            <a:r>
              <a:rPr lang="zh-CN" altLang="en-US" sz="2400" dirty="0">
                <a:solidFill>
                  <a:srgbClr val="000000"/>
                </a:solidFill>
                <a:latin typeface="黑体" panose="02010609060101010101" pitchFamily="49" charset="-122"/>
                <a:ea typeface="黑体" panose="02010609060101010101" pitchFamily="49" charset="-122"/>
                <a:cs typeface="Times New Roman" pitchFamily="18" charset="0"/>
              </a:rPr>
              <a:t>它是地热资源潜力与资源量评价、油气生成能力与生油过程分析、矿山深部地温预测与热害防治等方面研究的一个基础参数。</a:t>
            </a:r>
            <a:endParaRPr lang="en-US" altLang="zh-CN" sz="2400" dirty="0">
              <a:solidFill>
                <a:srgbClr val="000000"/>
              </a:solidFill>
              <a:latin typeface="黑体" panose="02010609060101010101" pitchFamily="49" charset="-122"/>
              <a:ea typeface="黑体" panose="02010609060101010101" pitchFamily="49" charset="-122"/>
              <a:cs typeface="Times New Roman" pitchFamily="18" charset="0"/>
            </a:endParaRPr>
          </a:p>
        </p:txBody>
      </p:sp>
      <p:pic>
        <p:nvPicPr>
          <p:cNvPr id="15" name="Picture 4">
            <a:extLst>
              <a:ext uri="{FF2B5EF4-FFF2-40B4-BE49-F238E27FC236}">
                <a16:creationId xmlns:a16="http://schemas.microsoft.com/office/drawing/2014/main" id="{D1812B87-4B8F-4E10-BFC1-F6A1563C87D8}"/>
              </a:ext>
            </a:extLst>
          </p:cNvPr>
          <p:cNvPicPr>
            <a:picLocks noChangeAspect="1" noChangeArrowheads="1"/>
          </p:cNvPicPr>
          <p:nvPr/>
        </p:nvPicPr>
        <p:blipFill>
          <a:blip r:embed="rId3"/>
          <a:srcRect l="19487" t="15065" r="19954" b="19792"/>
          <a:stretch>
            <a:fillRect/>
          </a:stretch>
        </p:blipFill>
        <p:spPr bwMode="auto">
          <a:xfrm>
            <a:off x="4129315" y="3693676"/>
            <a:ext cx="4027714" cy="2784014"/>
          </a:xfrm>
          <a:prstGeom prst="rect">
            <a:avLst/>
          </a:prstGeom>
          <a:noFill/>
          <a:ln w="9525">
            <a:noFill/>
            <a:miter lim="800000"/>
            <a:headEnd/>
            <a:tailEnd/>
          </a:ln>
        </p:spPr>
      </p:pic>
      <p:grpSp>
        <p:nvGrpSpPr>
          <p:cNvPr id="16" name="Group 4">
            <a:extLst>
              <a:ext uri="{FF2B5EF4-FFF2-40B4-BE49-F238E27FC236}">
                <a16:creationId xmlns:a16="http://schemas.microsoft.com/office/drawing/2014/main" id="{85ED1119-A210-42AC-90CD-055AA119ADE8}"/>
              </a:ext>
            </a:extLst>
          </p:cNvPr>
          <p:cNvGrpSpPr>
            <a:grpSpLocks noChangeAspect="1"/>
          </p:cNvGrpSpPr>
          <p:nvPr/>
        </p:nvGrpSpPr>
        <p:grpSpPr bwMode="auto">
          <a:xfrm>
            <a:off x="98653" y="3838819"/>
            <a:ext cx="3803650" cy="2232025"/>
            <a:chOff x="117" y="2798"/>
            <a:chExt cx="2396" cy="1406"/>
          </a:xfrm>
        </p:grpSpPr>
        <p:sp>
          <p:nvSpPr>
            <p:cNvPr id="17" name="AutoShape 3">
              <a:extLst>
                <a:ext uri="{FF2B5EF4-FFF2-40B4-BE49-F238E27FC236}">
                  <a16:creationId xmlns:a16="http://schemas.microsoft.com/office/drawing/2014/main" id="{DE757FB8-7192-4A43-A6C4-A9BCFE01A030}"/>
                </a:ext>
              </a:extLst>
            </p:cNvPr>
            <p:cNvSpPr>
              <a:spLocks noChangeAspect="1" noChangeArrowheads="1" noTextEdit="1"/>
            </p:cNvSpPr>
            <p:nvPr/>
          </p:nvSpPr>
          <p:spPr bwMode="auto">
            <a:xfrm>
              <a:off x="117" y="2798"/>
              <a:ext cx="2396" cy="1406"/>
            </a:xfrm>
            <a:prstGeom prst="rect">
              <a:avLst/>
            </a:prstGeom>
            <a:solidFill>
              <a:srgbClr val="EDEDED"/>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18" name="Picture 5">
              <a:extLst>
                <a:ext uri="{FF2B5EF4-FFF2-40B4-BE49-F238E27FC236}">
                  <a16:creationId xmlns:a16="http://schemas.microsoft.com/office/drawing/2014/main" id="{0EDB268D-30D5-43D9-ADC2-DA6E4BB07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 y="2798"/>
              <a:ext cx="2464"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矩形 18">
            <a:extLst>
              <a:ext uri="{FF2B5EF4-FFF2-40B4-BE49-F238E27FC236}">
                <a16:creationId xmlns:a16="http://schemas.microsoft.com/office/drawing/2014/main" id="{56B3420C-588C-478C-97F9-F7B02067AE0B}"/>
              </a:ext>
            </a:extLst>
          </p:cNvPr>
          <p:cNvSpPr/>
          <p:nvPr/>
        </p:nvSpPr>
        <p:spPr>
          <a:xfrm>
            <a:off x="58058" y="3196944"/>
            <a:ext cx="3701143"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地球热量平衡</a:t>
            </a:r>
            <a:endParaRPr lang="zh-CN" altLang="en-US" sz="2400" dirty="0">
              <a:solidFill>
                <a:srgbClr val="FF0000"/>
              </a:solidFill>
            </a:endParaRPr>
          </a:p>
        </p:txBody>
      </p:sp>
      <p:sp>
        <p:nvSpPr>
          <p:cNvPr id="20" name="矩形 19">
            <a:extLst>
              <a:ext uri="{FF2B5EF4-FFF2-40B4-BE49-F238E27FC236}">
                <a16:creationId xmlns:a16="http://schemas.microsoft.com/office/drawing/2014/main" id="{E0781520-C84B-4DBC-982D-402075947AE3}"/>
              </a:ext>
            </a:extLst>
          </p:cNvPr>
          <p:cNvSpPr/>
          <p:nvPr/>
        </p:nvSpPr>
        <p:spPr>
          <a:xfrm>
            <a:off x="4137157" y="3110914"/>
            <a:ext cx="3701143"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地球内部温度分布</a:t>
            </a:r>
            <a:endParaRPr lang="zh-CN" altLang="en-US" sz="2400" dirty="0">
              <a:solidFill>
                <a:srgbClr val="FF0000"/>
              </a:solidFill>
            </a:endParaRPr>
          </a:p>
        </p:txBody>
      </p:sp>
      <p:sp>
        <p:nvSpPr>
          <p:cNvPr id="21" name="矩形 20">
            <a:extLst>
              <a:ext uri="{FF2B5EF4-FFF2-40B4-BE49-F238E27FC236}">
                <a16:creationId xmlns:a16="http://schemas.microsoft.com/office/drawing/2014/main" id="{1D4225A9-C928-4A46-AC7D-0E01035F91E1}"/>
              </a:ext>
            </a:extLst>
          </p:cNvPr>
          <p:cNvSpPr/>
          <p:nvPr/>
        </p:nvSpPr>
        <p:spPr>
          <a:xfrm>
            <a:off x="633370" y="6293024"/>
            <a:ext cx="183255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(Lay et al., 2000)</a:t>
            </a:r>
            <a:endParaRPr lang="zh-CN" altLang="en-US" b="1"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8A19C24E-8638-4278-BC55-273AE75D6AFA}"/>
              </a:ext>
            </a:extLst>
          </p:cNvPr>
          <p:cNvSpPr/>
          <p:nvPr/>
        </p:nvSpPr>
        <p:spPr>
          <a:xfrm>
            <a:off x="5415826" y="6477690"/>
            <a:ext cx="183255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(Lay et al., 2000)</a:t>
            </a:r>
            <a:endParaRPr lang="zh-CN" altLang="en-US" b="1" dirty="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394B9B07-C2C3-40D7-AB24-A7A53A3B9927}"/>
              </a:ext>
            </a:extLst>
          </p:cNvPr>
          <p:cNvSpPr/>
          <p:nvPr/>
        </p:nvSpPr>
        <p:spPr>
          <a:xfrm>
            <a:off x="9443540" y="6398531"/>
            <a:ext cx="2029402"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a:t>
            </a:r>
            <a:r>
              <a:rPr lang="en-US" altLang="zh-CN" b="1" dirty="0" err="1">
                <a:latin typeface="Times New Roman" panose="02020603050405020304" pitchFamily="18" charset="0"/>
                <a:cs typeface="Times New Roman" panose="02020603050405020304" pitchFamily="18" charset="0"/>
              </a:rPr>
              <a:t>Lucazeau</a:t>
            </a:r>
            <a:r>
              <a:rPr lang="en-US" altLang="zh-CN" b="1" dirty="0">
                <a:latin typeface="Times New Roman" panose="02020603050405020304" pitchFamily="18" charset="0"/>
                <a:cs typeface="Times New Roman" panose="02020603050405020304" pitchFamily="18" charset="0"/>
              </a:rPr>
              <a:t>, F,2019)</a:t>
            </a:r>
            <a:endParaRPr lang="zh-CN" altLang="en-US" b="1"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9850FCC4-4041-4C28-BFC7-68653BAC997F}"/>
              </a:ext>
            </a:extLst>
          </p:cNvPr>
          <p:cNvSpPr/>
          <p:nvPr/>
        </p:nvSpPr>
        <p:spPr>
          <a:xfrm>
            <a:off x="8216256" y="3027831"/>
            <a:ext cx="3701143"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全球热流分布图</a:t>
            </a:r>
            <a:endParaRPr lang="zh-CN" altLang="en-US" sz="2400" dirty="0">
              <a:solidFill>
                <a:srgbClr val="FF0000"/>
              </a:solidFill>
            </a:endParaRPr>
          </a:p>
        </p:txBody>
      </p:sp>
      <p:pic>
        <p:nvPicPr>
          <p:cNvPr id="4" name="图片 3">
            <a:extLst>
              <a:ext uri="{FF2B5EF4-FFF2-40B4-BE49-F238E27FC236}">
                <a16:creationId xmlns:a16="http://schemas.microsoft.com/office/drawing/2014/main" id="{1C9D2657-E0BD-4E14-819E-7B1F6065E11F}"/>
              </a:ext>
            </a:extLst>
          </p:cNvPr>
          <p:cNvPicPr>
            <a:picLocks noChangeAspect="1"/>
          </p:cNvPicPr>
          <p:nvPr/>
        </p:nvPicPr>
        <p:blipFill rotWithShape="1">
          <a:blip r:embed="rId5"/>
          <a:srcRect b="70707"/>
          <a:stretch/>
        </p:blipFill>
        <p:spPr>
          <a:xfrm>
            <a:off x="8261049" y="3899143"/>
            <a:ext cx="3656350" cy="1923567"/>
          </a:xfrm>
          <a:prstGeom prst="rect">
            <a:avLst/>
          </a:prstGeom>
        </p:spPr>
      </p:pic>
    </p:spTree>
    <p:extLst>
      <p:ext uri="{BB962C8B-B14F-4D97-AF65-F5344CB8AC3E}">
        <p14:creationId xmlns:p14="http://schemas.microsoft.com/office/powerpoint/2010/main" val="169002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CBBD59B-32A4-41F9-ADD7-0DB38B55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a:extLst>
              <a:ext uri="{FF2B5EF4-FFF2-40B4-BE49-F238E27FC236}">
                <a16:creationId xmlns:a16="http://schemas.microsoft.com/office/drawing/2014/main" id="{3751673A-F60E-4C5E-8188-6875563995CC}"/>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sp>
        <p:nvSpPr>
          <p:cNvPr id="23" name="矩形 4">
            <a:extLst>
              <a:ext uri="{FF2B5EF4-FFF2-40B4-BE49-F238E27FC236}">
                <a16:creationId xmlns:a16="http://schemas.microsoft.com/office/drawing/2014/main" id="{9613BCAD-EAEB-482A-A751-35BEBFCBBB6E}"/>
              </a:ext>
            </a:extLst>
          </p:cNvPr>
          <p:cNvSpPr>
            <a:spLocks noChangeArrowheads="1"/>
          </p:cNvSpPr>
          <p:nvPr/>
        </p:nvSpPr>
        <p:spPr bwMode="auto">
          <a:xfrm>
            <a:off x="212437" y="907905"/>
            <a:ext cx="469749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200"/>
              </a:spcBef>
              <a:buFontTx/>
              <a:buNone/>
            </a:pPr>
            <a:r>
              <a:rPr lang="zh-CN" altLang="en-US" sz="2000" b="1" dirty="0">
                <a:latin typeface="微软雅黑" panose="020B0503020204020204" pitchFamily="34" charset="-122"/>
                <a:ea typeface="微软雅黑" panose="020B0503020204020204" pitchFamily="34" charset="-122"/>
              </a:rPr>
              <a:t>岩石圈热结构概念：</a:t>
            </a:r>
            <a:endParaRPr lang="en-US" altLang="zh-CN" sz="2000" b="1" dirty="0">
              <a:latin typeface="微软雅黑" panose="020B0503020204020204" pitchFamily="34" charset="-122"/>
              <a:ea typeface="微软雅黑" panose="020B0503020204020204" pitchFamily="34" charset="-122"/>
            </a:endParaRPr>
          </a:p>
          <a:p>
            <a:pPr>
              <a:lnSpc>
                <a:spcPct val="150000"/>
              </a:lnSpc>
              <a:spcBef>
                <a:spcPts val="1200"/>
              </a:spcBef>
              <a:buClr>
                <a:srgbClr val="FF0000"/>
              </a:buClr>
              <a:buFont typeface="Wingdings" pitchFamily="2" charset="2"/>
              <a:buChar char="Ø"/>
            </a:pPr>
            <a:r>
              <a:rPr lang="en-US" altLang="zh-CN" sz="1800" dirty="0">
                <a:ea typeface="楷体_GB2312"/>
                <a:cs typeface="Times New Roman" pitchFamily="18" charset="0"/>
              </a:rPr>
              <a:t>Blackwell(1971)</a:t>
            </a:r>
            <a:r>
              <a:rPr lang="zh-CN" altLang="zh-CN" sz="1800" dirty="0">
                <a:ea typeface="楷体_GB2312"/>
                <a:cs typeface="Times New Roman" pitchFamily="18" charset="0"/>
              </a:rPr>
              <a:t>正式提出热结构一词，以表征大陆地区</a:t>
            </a:r>
            <a:r>
              <a:rPr lang="zh-CN" altLang="zh-CN" sz="1800" dirty="0">
                <a:solidFill>
                  <a:srgbClr val="FF0000"/>
                </a:solidFill>
                <a:ea typeface="楷体_GB2312"/>
                <a:cs typeface="Times New Roman" pitchFamily="18" charset="0"/>
              </a:rPr>
              <a:t>壳、幔热流构成和配分</a:t>
            </a:r>
            <a:r>
              <a:rPr lang="zh-CN" altLang="zh-CN" sz="1800" dirty="0">
                <a:ea typeface="楷体_GB2312"/>
                <a:cs typeface="Times New Roman" pitchFamily="18" charset="0"/>
              </a:rPr>
              <a:t>情况</a:t>
            </a:r>
            <a:endParaRPr lang="en-US" altLang="zh-CN" sz="1800" dirty="0">
              <a:ea typeface="楷体_GB2312"/>
              <a:cs typeface="Times New Roman" pitchFamily="18" charset="0"/>
            </a:endParaRPr>
          </a:p>
          <a:p>
            <a:pPr>
              <a:lnSpc>
                <a:spcPct val="150000"/>
              </a:lnSpc>
              <a:spcBef>
                <a:spcPts val="1200"/>
              </a:spcBef>
              <a:buClr>
                <a:srgbClr val="FF0000"/>
              </a:buClr>
              <a:buFont typeface="Wingdings" pitchFamily="2" charset="2"/>
              <a:buChar char="Ø"/>
            </a:pPr>
            <a:r>
              <a:rPr lang="zh-CN" altLang="zh-CN" sz="1800" dirty="0">
                <a:ea typeface="楷体_GB2312"/>
                <a:cs typeface="Times New Roman" pitchFamily="18" charset="0"/>
              </a:rPr>
              <a:t>汪集</a:t>
            </a:r>
            <a:r>
              <a:rPr lang="zh-CN" altLang="en-US" sz="1800" dirty="0">
                <a:ea typeface="楷体_GB2312"/>
                <a:cs typeface="Times New Roman" pitchFamily="18" charset="0"/>
              </a:rPr>
              <a:t>暘</a:t>
            </a:r>
            <a:r>
              <a:rPr lang="zh-CN" altLang="zh-CN" sz="1800" dirty="0">
                <a:ea typeface="楷体_GB2312"/>
                <a:cs typeface="Times New Roman" pitchFamily="18" charset="0"/>
              </a:rPr>
              <a:t>和汪缉安</a:t>
            </a:r>
            <a:r>
              <a:rPr lang="en-US" altLang="zh-CN" sz="1800" dirty="0">
                <a:ea typeface="楷体_GB2312"/>
                <a:cs typeface="Times New Roman" pitchFamily="18" charset="0"/>
              </a:rPr>
              <a:t>(1986)</a:t>
            </a:r>
            <a:r>
              <a:rPr lang="zh-CN" altLang="en-US" sz="1800" dirty="0">
                <a:ea typeface="楷体_GB2312"/>
                <a:cs typeface="Times New Roman" pitchFamily="18" charset="0"/>
              </a:rPr>
              <a:t>对</a:t>
            </a:r>
            <a:r>
              <a:rPr lang="zh-CN" altLang="zh-CN" sz="1800" dirty="0">
                <a:ea typeface="楷体_GB2312"/>
                <a:cs typeface="Times New Roman" pitchFamily="18" charset="0"/>
              </a:rPr>
              <a:t>热结构概念进行</a:t>
            </a:r>
            <a:r>
              <a:rPr lang="zh-CN" altLang="en-US" sz="1800" dirty="0">
                <a:ea typeface="楷体_GB2312"/>
                <a:cs typeface="Times New Roman" pitchFamily="18" charset="0"/>
              </a:rPr>
              <a:t>了</a:t>
            </a:r>
            <a:r>
              <a:rPr lang="zh-CN" altLang="zh-CN" sz="1800" dirty="0">
                <a:ea typeface="楷体_GB2312"/>
                <a:cs typeface="Times New Roman" pitchFamily="18" charset="0"/>
              </a:rPr>
              <a:t>补充和引申：热结构不单指一个地区壳、幔两部分热流的构成和配分，而且还应当包括地壳内不同岩层之间的热流构成和配分比例，应当将</a:t>
            </a:r>
            <a:r>
              <a:rPr lang="zh-CN" altLang="zh-CN" sz="1800" dirty="0">
                <a:solidFill>
                  <a:srgbClr val="FF0000"/>
                </a:solidFill>
                <a:ea typeface="楷体_GB2312"/>
                <a:cs typeface="Times New Roman" pitchFamily="18" charset="0"/>
              </a:rPr>
              <a:t>地壳温度</a:t>
            </a:r>
            <a:r>
              <a:rPr lang="zh-CN" altLang="zh-CN" sz="1800" dirty="0">
                <a:ea typeface="楷体_GB2312"/>
                <a:cs typeface="Times New Roman" pitchFamily="18" charset="0"/>
              </a:rPr>
              <a:t>也考虑进去</a:t>
            </a:r>
            <a:endParaRPr lang="en-US" altLang="zh-CN" sz="1800" dirty="0">
              <a:ea typeface="楷体_GB2312"/>
              <a:cs typeface="Times New Roman" pitchFamily="18" charset="0"/>
            </a:endParaRPr>
          </a:p>
          <a:p>
            <a:pPr>
              <a:lnSpc>
                <a:spcPct val="150000"/>
              </a:lnSpc>
              <a:spcBef>
                <a:spcPts val="1200"/>
              </a:spcBef>
              <a:buClr>
                <a:srgbClr val="FF0000"/>
              </a:buClr>
              <a:buFont typeface="Wingdings" pitchFamily="2" charset="2"/>
              <a:buChar char="Ø"/>
            </a:pPr>
            <a:r>
              <a:rPr lang="zh-CN" altLang="en-US" sz="1800" dirty="0">
                <a:ea typeface="楷体_GB2312"/>
                <a:cs typeface="Times New Roman" pitchFamily="18" charset="0"/>
              </a:rPr>
              <a:t>胡圣标等（</a:t>
            </a:r>
            <a:r>
              <a:rPr lang="en-US" altLang="zh-CN" sz="1800" dirty="0">
                <a:ea typeface="楷体_GB2312"/>
                <a:cs typeface="Times New Roman" pitchFamily="18" charset="0"/>
              </a:rPr>
              <a:t>1994</a:t>
            </a:r>
            <a:r>
              <a:rPr lang="zh-CN" altLang="en-US" sz="1800" dirty="0">
                <a:ea typeface="楷体_GB2312"/>
                <a:cs typeface="Times New Roman" pitchFamily="18" charset="0"/>
              </a:rPr>
              <a:t>）、</a:t>
            </a:r>
            <a:r>
              <a:rPr lang="en-US" altLang="zh-CN" sz="1800" dirty="0">
                <a:ea typeface="楷体_GB2312"/>
                <a:cs typeface="Times New Roman" pitchFamily="18" charset="0"/>
              </a:rPr>
              <a:t>Wang </a:t>
            </a:r>
            <a:r>
              <a:rPr lang="en-US" altLang="zh-CN" sz="1800" dirty="0" err="1">
                <a:ea typeface="楷体_GB2312"/>
                <a:cs typeface="Times New Roman" pitchFamily="18" charset="0"/>
              </a:rPr>
              <a:t>Jiyang</a:t>
            </a:r>
            <a:r>
              <a:rPr lang="en-US" altLang="zh-CN" sz="1800" dirty="0">
                <a:ea typeface="楷体_GB2312"/>
                <a:cs typeface="Times New Roman" pitchFamily="18" charset="0"/>
              </a:rPr>
              <a:t>(1996)</a:t>
            </a:r>
            <a:r>
              <a:rPr lang="zh-CN" altLang="en-US" sz="1800" dirty="0">
                <a:ea typeface="楷体_GB2312"/>
                <a:cs typeface="Times New Roman" pitchFamily="18" charset="0"/>
              </a:rPr>
              <a:t>、</a:t>
            </a:r>
            <a:r>
              <a:rPr lang="en-US" altLang="zh-CN" sz="1800" dirty="0">
                <a:ea typeface="楷体_GB2312"/>
                <a:cs typeface="Times New Roman" pitchFamily="18" charset="0"/>
              </a:rPr>
              <a:t> </a:t>
            </a:r>
            <a:r>
              <a:rPr lang="zh-CN" altLang="en-US" sz="1800" dirty="0">
                <a:ea typeface="楷体_GB2312"/>
                <a:cs typeface="Times New Roman" pitchFamily="18" charset="0"/>
              </a:rPr>
              <a:t>何丽娟等（</a:t>
            </a:r>
            <a:r>
              <a:rPr lang="en-US" altLang="zh-CN" sz="1800" dirty="0">
                <a:ea typeface="楷体_GB2312"/>
                <a:cs typeface="Times New Roman" pitchFamily="18" charset="0"/>
              </a:rPr>
              <a:t>2001</a:t>
            </a:r>
            <a:r>
              <a:rPr lang="zh-CN" altLang="en-US" sz="1800" dirty="0">
                <a:ea typeface="楷体_GB2312"/>
                <a:cs typeface="Times New Roman" pitchFamily="18" charset="0"/>
              </a:rPr>
              <a:t>）将岩石圈热结构研究进一步拓展到</a:t>
            </a:r>
            <a:r>
              <a:rPr lang="zh-CN" altLang="en-US" sz="1800" dirty="0">
                <a:solidFill>
                  <a:srgbClr val="FF0000"/>
                </a:solidFill>
                <a:ea typeface="楷体_GB2312"/>
                <a:cs typeface="Times New Roman" pitchFamily="18" charset="0"/>
              </a:rPr>
              <a:t>“热”岩石圈厚度</a:t>
            </a:r>
            <a:r>
              <a:rPr lang="zh-CN" altLang="en-US" sz="1800" dirty="0">
                <a:ea typeface="楷体_GB2312"/>
                <a:cs typeface="Times New Roman" pitchFamily="18" charset="0"/>
              </a:rPr>
              <a:t>研究</a:t>
            </a:r>
            <a:endParaRPr lang="en-US" altLang="zh-CN" sz="1800" dirty="0">
              <a:ea typeface="楷体_GB2312"/>
              <a:cs typeface="Times New Roman" pitchFamily="18" charset="0"/>
            </a:endParaRPr>
          </a:p>
          <a:p>
            <a:pPr>
              <a:spcBef>
                <a:spcPct val="0"/>
              </a:spcBef>
              <a:buFontTx/>
              <a:buNone/>
            </a:pPr>
            <a:endParaRPr lang="zh-CN" altLang="en-US" sz="24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659070E3-056E-4F93-92F1-85BAEB884218}"/>
              </a:ext>
            </a:extLst>
          </p:cNvPr>
          <p:cNvSpPr txBox="1"/>
          <p:nvPr/>
        </p:nvSpPr>
        <p:spPr>
          <a:xfrm>
            <a:off x="4822389" y="5015905"/>
            <a:ext cx="7275826" cy="446276"/>
          </a:xfrm>
          <a:prstGeom prst="rect">
            <a:avLst/>
          </a:prstGeom>
          <a:solidFill>
            <a:srgbClr val="FFC000"/>
          </a:solidFill>
        </p:spPr>
        <p:txBody>
          <a:bodyPr wrap="square" rtlCol="0">
            <a:spAutoFit/>
          </a:bodyPr>
          <a:lstStyle/>
          <a:p>
            <a:r>
              <a:rPr lang="zh-CN" altLang="en-US" sz="2300" b="1" dirty="0">
                <a:latin typeface="黑体等线"/>
              </a:rPr>
              <a:t>岩石圈热结构</a:t>
            </a:r>
            <a:r>
              <a:rPr lang="en-US" altLang="zh-CN" sz="2300" dirty="0">
                <a:latin typeface="黑体等线"/>
              </a:rPr>
              <a:t>=</a:t>
            </a:r>
            <a:r>
              <a:rPr lang="zh-CN" altLang="en-US" sz="2300" b="1" dirty="0">
                <a:solidFill>
                  <a:srgbClr val="FF0000"/>
                </a:solidFill>
                <a:latin typeface="黑体等线"/>
              </a:rPr>
              <a:t>温度结构</a:t>
            </a:r>
            <a:r>
              <a:rPr lang="en-US" altLang="zh-CN" sz="2300" b="1" dirty="0">
                <a:latin typeface="黑体等线"/>
              </a:rPr>
              <a:t>+</a:t>
            </a:r>
            <a:r>
              <a:rPr lang="zh-CN" altLang="en-US" sz="2300" b="1" dirty="0">
                <a:solidFill>
                  <a:srgbClr val="FF0000"/>
                </a:solidFill>
                <a:latin typeface="黑体等线"/>
              </a:rPr>
              <a:t>壳</a:t>
            </a:r>
            <a:r>
              <a:rPr lang="en-US" altLang="zh-CN" sz="2300" b="1" dirty="0">
                <a:solidFill>
                  <a:srgbClr val="FF0000"/>
                </a:solidFill>
                <a:latin typeface="黑体等线"/>
              </a:rPr>
              <a:t>/</a:t>
            </a:r>
            <a:r>
              <a:rPr lang="zh-CN" altLang="en-US" sz="2300" b="1" dirty="0">
                <a:solidFill>
                  <a:srgbClr val="FF0000"/>
                </a:solidFill>
                <a:latin typeface="黑体等线"/>
              </a:rPr>
              <a:t>幔热流构成</a:t>
            </a:r>
            <a:r>
              <a:rPr lang="en-US" altLang="zh-CN" sz="2300" b="1" dirty="0">
                <a:latin typeface="黑体等线"/>
              </a:rPr>
              <a:t>+</a:t>
            </a:r>
            <a:r>
              <a:rPr lang="zh-CN" altLang="en-US" sz="2300" b="1" dirty="0">
                <a:solidFill>
                  <a:srgbClr val="FF0000"/>
                </a:solidFill>
                <a:latin typeface="黑体等线"/>
              </a:rPr>
              <a:t>热岩石圈厚度</a:t>
            </a:r>
          </a:p>
        </p:txBody>
      </p:sp>
      <p:pic>
        <p:nvPicPr>
          <p:cNvPr id="25" name="图片 24">
            <a:extLst>
              <a:ext uri="{FF2B5EF4-FFF2-40B4-BE49-F238E27FC236}">
                <a16:creationId xmlns:a16="http://schemas.microsoft.com/office/drawing/2014/main" id="{DECFB577-FC04-44DC-8DE3-9AD5621F2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596" y="1298583"/>
            <a:ext cx="7165404" cy="3450096"/>
          </a:xfrm>
          <a:prstGeom prst="rect">
            <a:avLst/>
          </a:prstGeom>
        </p:spPr>
      </p:pic>
      <p:sp>
        <p:nvSpPr>
          <p:cNvPr id="2" name="矩形 1">
            <a:extLst>
              <a:ext uri="{FF2B5EF4-FFF2-40B4-BE49-F238E27FC236}">
                <a16:creationId xmlns:a16="http://schemas.microsoft.com/office/drawing/2014/main" id="{F4BDDCCB-2997-44C2-9878-C877C8BBA502}"/>
              </a:ext>
            </a:extLst>
          </p:cNvPr>
          <p:cNvSpPr/>
          <p:nvPr/>
        </p:nvSpPr>
        <p:spPr>
          <a:xfrm>
            <a:off x="461819" y="5819891"/>
            <a:ext cx="11268361" cy="777008"/>
          </a:xfrm>
          <a:prstGeom prst="rect">
            <a:avLst/>
          </a:prstGeom>
        </p:spPr>
        <p:txBody>
          <a:bodyPr wrap="square">
            <a:spAutoFit/>
          </a:bodyPr>
          <a:lstStyle/>
          <a:p>
            <a:pPr marL="342900" indent="-342900">
              <a:lnSpc>
                <a:spcPct val="130000"/>
              </a:lnSpc>
              <a:spcBef>
                <a:spcPts val="600"/>
              </a:spcBef>
              <a:buClr>
                <a:srgbClr val="C00000"/>
              </a:buClr>
              <a:buFont typeface="Wingdings" panose="05000000000000000000" pitchFamily="2" charset="2"/>
              <a:buChar char="l"/>
            </a:pPr>
            <a:r>
              <a:rPr lang="zh-CN" altLang="en-US" b="1" dirty="0">
                <a:solidFill>
                  <a:srgbClr val="002060"/>
                </a:solidFill>
                <a:latin typeface="Arial" panose="020B0604020202020204" pitchFamily="34" charset="0"/>
                <a:ea typeface="微软雅黑" panose="020B0503020204020204" pitchFamily="34" charset="-122"/>
                <a:cs typeface="Arial" panose="020B0604020202020204" pitchFamily="34" charset="0"/>
              </a:rPr>
              <a:t>岩石圈的热决定岩石圈的流变和物理性质，影响构造变形特征和地质演化，对地球动力学过程有重要影响，是</a:t>
            </a:r>
            <a:r>
              <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地球科学的基础课题</a:t>
            </a:r>
            <a:endPar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28366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164971-DB6A-41E4-94C6-DE561C3DB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8">
            <a:extLst>
              <a:ext uri="{FF2B5EF4-FFF2-40B4-BE49-F238E27FC236}">
                <a16:creationId xmlns:a16="http://schemas.microsoft.com/office/drawing/2014/main" id="{8A9D2C53-33BB-4E15-8135-ECBB78F4B286}"/>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sp>
        <p:nvSpPr>
          <p:cNvPr id="4" name="Rectangle 13">
            <a:extLst>
              <a:ext uri="{FF2B5EF4-FFF2-40B4-BE49-F238E27FC236}">
                <a16:creationId xmlns:a16="http://schemas.microsoft.com/office/drawing/2014/main" id="{EC8010A7-2E2A-4D7E-92C6-0660F9E8088C}"/>
              </a:ext>
            </a:extLst>
          </p:cNvPr>
          <p:cNvSpPr/>
          <p:nvPr/>
        </p:nvSpPr>
        <p:spPr>
          <a:xfrm>
            <a:off x="1134658" y="1785518"/>
            <a:ext cx="3408947" cy="83334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a:extLst>
              <a:ext uri="{FF2B5EF4-FFF2-40B4-BE49-F238E27FC236}">
                <a16:creationId xmlns:a16="http://schemas.microsoft.com/office/drawing/2014/main" id="{F1EEEDB5-8172-4BBD-9090-8FE0DC46AA72}"/>
              </a:ext>
            </a:extLst>
          </p:cNvPr>
          <p:cNvSpPr/>
          <p:nvPr/>
        </p:nvSpPr>
        <p:spPr>
          <a:xfrm>
            <a:off x="1134658" y="3815891"/>
            <a:ext cx="3408947" cy="83334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6" name="TextBox 3">
                <a:extLst>
                  <a:ext uri="{FF2B5EF4-FFF2-40B4-BE49-F238E27FC236}">
                    <a16:creationId xmlns:a16="http://schemas.microsoft.com/office/drawing/2014/main" id="{85730933-FC25-495B-BC13-2B6A0D7A76B8}"/>
                  </a:ext>
                </a:extLst>
              </p:cNvPr>
              <p:cNvSpPr txBox="1"/>
              <p:nvPr/>
            </p:nvSpPr>
            <p:spPr>
              <a:xfrm>
                <a:off x="1574486" y="1785518"/>
                <a:ext cx="2489271" cy="553998"/>
              </a:xfrm>
              <a:prstGeom prst="rect">
                <a:avLst/>
              </a:prstGeom>
              <a:noFill/>
            </p:spPr>
            <p:txBody>
              <a:bodyPr wrap="none" lIns="0" tIns="0" rIns="0" bIns="0" rtlCol="0">
                <a:spAutoFit/>
              </a:bodyPr>
              <a:lstStyle/>
              <a:p>
                <a14:m>
                  <m:oMath xmlns:m="http://schemas.openxmlformats.org/officeDocument/2006/math">
                    <m:sSub>
                      <m:sSubPr>
                        <m:ctrlPr>
                          <a:rPr lang="en-US" altLang="zh-CN" sz="3600" i="1" smtClean="0">
                            <a:solidFill>
                              <a:srgbClr val="FF0000"/>
                            </a:solidFill>
                            <a:latin typeface="Cambria Math" panose="02040503050406030204" pitchFamily="18" charset="0"/>
                          </a:rPr>
                        </m:ctrlPr>
                      </m:sSubPr>
                      <m:e>
                        <m:r>
                          <a:rPr lang="en-US" altLang="zh-CN" sz="3600" i="1">
                            <a:solidFill>
                              <a:srgbClr val="FF0000"/>
                            </a:solidFill>
                            <a:latin typeface="Cambria Math" panose="02040503050406030204" pitchFamily="18" charset="0"/>
                          </a:rPr>
                          <m:t>𝑞</m:t>
                        </m:r>
                      </m:e>
                      <m:sub>
                        <m:r>
                          <a:rPr lang="en-US" altLang="zh-CN" sz="3600" i="1">
                            <a:solidFill>
                              <a:srgbClr val="FF0000"/>
                            </a:solidFill>
                            <a:latin typeface="Cambria Math" panose="02040503050406030204" pitchFamily="18" charset="0"/>
                          </a:rPr>
                          <m:t>𝑠</m:t>
                        </m:r>
                      </m:sub>
                    </m:sSub>
                  </m:oMath>
                </a14:m>
                <a:r>
                  <a:rPr lang="en-US" altLang="zh-CN" sz="3600" dirty="0"/>
                  <a:t> =  </a:t>
                </a:r>
                <a14:m>
                  <m:oMath xmlns:m="http://schemas.openxmlformats.org/officeDocument/2006/math">
                    <m:sSub>
                      <m:sSubPr>
                        <m:ctrlPr>
                          <a:rPr lang="en-US" altLang="zh-CN" sz="3600" i="1">
                            <a:latin typeface="Cambria Math" panose="02040503050406030204" pitchFamily="18" charset="0"/>
                          </a:rPr>
                        </m:ctrlPr>
                      </m:sSubPr>
                      <m:e>
                        <m:r>
                          <a:rPr lang="en-US" altLang="zh-CN" sz="3600" i="1">
                            <a:latin typeface="Cambria Math" panose="02040503050406030204" pitchFamily="18" charset="0"/>
                          </a:rPr>
                          <m:t>𝑞</m:t>
                        </m:r>
                      </m:e>
                      <m:sub>
                        <m:r>
                          <m:rPr>
                            <m:sty m:val="p"/>
                          </m:rPr>
                          <a:rPr lang="en-US" altLang="zh-CN" sz="3600" i="1">
                            <a:latin typeface="Cambria Math" panose="02040503050406030204" pitchFamily="18" charset="0"/>
                          </a:rPr>
                          <m:t>c</m:t>
                        </m:r>
                        <m:r>
                          <a:rPr lang="en-US" altLang="zh-CN" sz="3600" b="0" i="1" smtClean="0">
                            <a:latin typeface="Cambria Math" panose="02040503050406030204" pitchFamily="18" charset="0"/>
                          </a:rPr>
                          <m:t> </m:t>
                        </m:r>
                      </m:sub>
                    </m:sSub>
                  </m:oMath>
                </a14:m>
                <a:r>
                  <a:rPr lang="en-US" altLang="zh-CN" sz="3600" dirty="0"/>
                  <a:t>+  </a:t>
                </a:r>
                <a14:m>
                  <m:oMath xmlns:m="http://schemas.openxmlformats.org/officeDocument/2006/math">
                    <m:sSub>
                      <m:sSubPr>
                        <m:ctrlPr>
                          <a:rPr lang="en-US" altLang="zh-CN" sz="3600" i="1" smtClean="0">
                            <a:solidFill>
                              <a:srgbClr val="FF0000"/>
                            </a:solidFill>
                            <a:latin typeface="Cambria Math" panose="02040503050406030204" pitchFamily="18" charset="0"/>
                          </a:rPr>
                        </m:ctrlPr>
                      </m:sSubPr>
                      <m:e>
                        <m:r>
                          <a:rPr lang="en-US" altLang="zh-CN" sz="3600" i="1">
                            <a:solidFill>
                              <a:srgbClr val="FF0000"/>
                            </a:solidFill>
                            <a:latin typeface="Cambria Math" panose="02040503050406030204" pitchFamily="18" charset="0"/>
                          </a:rPr>
                          <m:t>𝑞</m:t>
                        </m:r>
                      </m:e>
                      <m:sub>
                        <m:r>
                          <a:rPr lang="en-US" altLang="zh-CN" sz="3600" b="0" i="1" smtClean="0">
                            <a:solidFill>
                              <a:srgbClr val="FF0000"/>
                            </a:solidFill>
                            <a:latin typeface="Cambria Math" panose="02040503050406030204" pitchFamily="18" charset="0"/>
                          </a:rPr>
                          <m:t>𝑚</m:t>
                        </m:r>
                      </m:sub>
                    </m:sSub>
                  </m:oMath>
                </a14:m>
                <a:endParaRPr lang="zh-CN" altLang="en-US" sz="4800" dirty="0"/>
              </a:p>
            </p:txBody>
          </p:sp>
        </mc:Choice>
        <mc:Fallback>
          <p:sp>
            <p:nvSpPr>
              <p:cNvPr id="6" name="TextBox 3">
                <a:extLst>
                  <a:ext uri="{FF2B5EF4-FFF2-40B4-BE49-F238E27FC236}">
                    <a16:creationId xmlns:a16="http://schemas.microsoft.com/office/drawing/2014/main" id="{85730933-FC25-495B-BC13-2B6A0D7A76B8}"/>
                  </a:ext>
                </a:extLst>
              </p:cNvPr>
              <p:cNvSpPr txBox="1">
                <a:spLocks noRot="1" noChangeAspect="1" noMove="1" noResize="1" noEditPoints="1" noAdjustHandles="1" noChangeArrowheads="1" noChangeShapeType="1" noTextEdit="1"/>
              </p:cNvSpPr>
              <p:nvPr/>
            </p:nvSpPr>
            <p:spPr>
              <a:xfrm>
                <a:off x="1574486" y="1785518"/>
                <a:ext cx="2489271" cy="553998"/>
              </a:xfrm>
              <a:prstGeom prst="rect">
                <a:avLst/>
              </a:prstGeom>
              <a:blipFill>
                <a:blip r:embed="rId3"/>
                <a:stretch>
                  <a:fillRect t="-25275" b="-4835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TextBox 7">
                <a:extLst>
                  <a:ext uri="{FF2B5EF4-FFF2-40B4-BE49-F238E27FC236}">
                    <a16:creationId xmlns:a16="http://schemas.microsoft.com/office/drawing/2014/main" id="{03CDFAF3-49F7-48A3-A7FF-DC7533999F24}"/>
                  </a:ext>
                </a:extLst>
              </p:cNvPr>
              <p:cNvSpPr txBox="1"/>
              <p:nvPr/>
            </p:nvSpPr>
            <p:spPr>
              <a:xfrm>
                <a:off x="1448006" y="3914065"/>
                <a:ext cx="2508635" cy="492443"/>
              </a:xfrm>
              <a:prstGeom prst="rect">
                <a:avLst/>
              </a:prstGeom>
              <a:noFill/>
            </p:spPr>
            <p:txBody>
              <a:bodyPr wrap="none" lIns="0" tIns="0" rIns="0" bIns="0" rtlCol="0">
                <a:spAutoFit/>
              </a:bodyPr>
              <a:lstStyle/>
              <a:p>
                <a14:m>
                  <m:oMath xmlns:m="http://schemas.openxmlformats.org/officeDocument/2006/math">
                    <m:sSub>
                      <m:sSubPr>
                        <m:ctrlPr>
                          <a:rPr lang="en-US" altLang="zh-CN" sz="3200" i="1" smtClean="0">
                            <a:latin typeface="Cambria Math" panose="02040503050406030204" pitchFamily="18" charset="0"/>
                          </a:rPr>
                        </m:ctrlPr>
                      </m:sSubPr>
                      <m:e>
                        <m:r>
                          <a:rPr lang="en-US" altLang="zh-CN" sz="3200" i="1">
                            <a:latin typeface="Cambria Math" panose="02040503050406030204" pitchFamily="18" charset="0"/>
                          </a:rPr>
                          <m:t>𝑞</m:t>
                        </m:r>
                      </m:e>
                      <m:sub>
                        <m:r>
                          <a:rPr lang="en-US" altLang="zh-CN" sz="3200" b="0" i="1" smtClean="0">
                            <a:latin typeface="Cambria Math" panose="02040503050406030204" pitchFamily="18" charset="0"/>
                          </a:rPr>
                          <m:t>𝑐</m:t>
                        </m:r>
                      </m:sub>
                    </m:sSub>
                  </m:oMath>
                </a14:m>
                <a:r>
                  <a:rPr lang="en-US" altLang="zh-CN" sz="3200" dirty="0"/>
                  <a:t>=</a:t>
                </a:r>
                <a14:m>
                  <m:oMath xmlns:m="http://schemas.openxmlformats.org/officeDocument/2006/math">
                    <m:nary>
                      <m:naryPr>
                        <m:chr m:val="∑"/>
                        <m:ctrlPr>
                          <a:rPr lang="en-US" altLang="zh-CN" sz="3200" i="1" dirty="0" smtClean="0">
                            <a:latin typeface="Cambria Math" panose="02040503050406030204" pitchFamily="18" charset="0"/>
                          </a:rPr>
                        </m:ctrlPr>
                      </m:naryPr>
                      <m:sub>
                        <m:r>
                          <m:rPr>
                            <m:brk m:alnAt="23"/>
                          </m:rPr>
                          <a:rPr lang="en-US" altLang="zh-CN" sz="3200" b="0" i="1" dirty="0" smtClean="0">
                            <a:latin typeface="Cambria Math" panose="02040503050406030204" pitchFamily="18" charset="0"/>
                          </a:rPr>
                          <m:t>0</m:t>
                        </m:r>
                      </m:sub>
                      <m:sup>
                        <m:r>
                          <a:rPr lang="en-US" altLang="zh-CN" sz="3200" b="0" i="1" dirty="0" smtClean="0">
                            <a:latin typeface="Cambria Math" panose="02040503050406030204" pitchFamily="18" charset="0"/>
                          </a:rPr>
                          <m:t>𝑛</m:t>
                        </m:r>
                      </m:sup>
                      <m:e>
                        <m:r>
                          <a:rPr lang="en-US" altLang="zh-CN" sz="3200" b="0" i="1" dirty="0" smtClean="0">
                            <a:latin typeface="Cambria Math" panose="02040503050406030204" pitchFamily="18" charset="0"/>
                          </a:rPr>
                          <m:t>(</m:t>
                        </m:r>
                        <m:sSub>
                          <m:sSubPr>
                            <m:ctrlPr>
                              <a:rPr lang="en-US" altLang="zh-CN" sz="3200" b="1" i="1" dirty="0" smtClean="0">
                                <a:solidFill>
                                  <a:srgbClr val="FF0000"/>
                                </a:solidFill>
                                <a:latin typeface="Cambria Math" panose="02040503050406030204" pitchFamily="18" charset="0"/>
                              </a:rPr>
                            </m:ctrlPr>
                          </m:sSubPr>
                          <m:e>
                            <m:r>
                              <a:rPr lang="en-US" altLang="zh-CN" sz="3200" b="1" i="1" dirty="0">
                                <a:solidFill>
                                  <a:srgbClr val="FF0000"/>
                                </a:solidFill>
                                <a:latin typeface="Cambria Math" panose="02040503050406030204" pitchFamily="18" charset="0"/>
                              </a:rPr>
                              <m:t>𝑨</m:t>
                            </m:r>
                          </m:e>
                          <m:sub>
                            <m:r>
                              <a:rPr lang="en-US" altLang="zh-CN" sz="3200" b="1" i="1" dirty="0">
                                <a:solidFill>
                                  <a:srgbClr val="FF0000"/>
                                </a:solidFill>
                                <a:latin typeface="Cambria Math" panose="02040503050406030204" pitchFamily="18" charset="0"/>
                              </a:rPr>
                              <m:t>𝒊</m:t>
                            </m:r>
                          </m:sub>
                        </m:sSub>
                        <m:r>
                          <a:rPr lang="en-US" altLang="zh-CN" sz="3200" i="1" dirty="0">
                            <a:latin typeface="Cambria Math" panose="02040503050406030204" pitchFamily="18" charset="0"/>
                          </a:rPr>
                          <m:t>·</m:t>
                        </m:r>
                        <m:sSub>
                          <m:sSubPr>
                            <m:ctrlPr>
                              <a:rPr lang="en-US" altLang="zh-CN" sz="3200" i="1" dirty="0">
                                <a:latin typeface="Cambria Math" panose="02040503050406030204" pitchFamily="18" charset="0"/>
                              </a:rPr>
                            </m:ctrlPr>
                          </m:sSubPr>
                          <m:e>
                            <m:r>
                              <a:rPr lang="en-US" altLang="zh-CN" sz="3200" b="0" i="1" dirty="0" smtClean="0">
                                <a:latin typeface="Cambria Math" panose="02040503050406030204" pitchFamily="18" charset="0"/>
                              </a:rPr>
                              <m:t>𝐷</m:t>
                            </m:r>
                          </m:e>
                          <m:sub>
                            <m:r>
                              <a:rPr lang="en-US" altLang="zh-CN" sz="3200" i="1" dirty="0">
                                <a:latin typeface="Cambria Math" panose="02040503050406030204" pitchFamily="18" charset="0"/>
                              </a:rPr>
                              <m:t>𝑖</m:t>
                            </m:r>
                          </m:sub>
                        </m:sSub>
                        <m:r>
                          <a:rPr lang="en-US" altLang="zh-CN" sz="3200" b="0" i="1" dirty="0" smtClean="0">
                            <a:latin typeface="Cambria Math" panose="02040503050406030204" pitchFamily="18" charset="0"/>
                          </a:rPr>
                          <m:t>)</m:t>
                        </m:r>
                      </m:e>
                    </m:nary>
                  </m:oMath>
                </a14:m>
                <a:endParaRPr lang="zh-CN" altLang="en-US" sz="4400" dirty="0"/>
              </a:p>
            </p:txBody>
          </p:sp>
        </mc:Choice>
        <mc:Fallback>
          <p:sp>
            <p:nvSpPr>
              <p:cNvPr id="7" name="TextBox 7">
                <a:extLst>
                  <a:ext uri="{FF2B5EF4-FFF2-40B4-BE49-F238E27FC236}">
                    <a16:creationId xmlns:a16="http://schemas.microsoft.com/office/drawing/2014/main" id="{03CDFAF3-49F7-48A3-A7FF-DC7533999F24}"/>
                  </a:ext>
                </a:extLst>
              </p:cNvPr>
              <p:cNvSpPr txBox="1">
                <a:spLocks noRot="1" noChangeAspect="1" noMove="1" noResize="1" noEditPoints="1" noAdjustHandles="1" noChangeArrowheads="1" noChangeShapeType="1" noTextEdit="1"/>
              </p:cNvSpPr>
              <p:nvPr/>
            </p:nvSpPr>
            <p:spPr>
              <a:xfrm>
                <a:off x="1448006" y="3914065"/>
                <a:ext cx="2508635" cy="492443"/>
              </a:xfrm>
              <a:prstGeom prst="rect">
                <a:avLst/>
              </a:prstGeom>
              <a:blipFill>
                <a:blip r:embed="rId4"/>
                <a:stretch>
                  <a:fillRect t="-23457" b="-50617"/>
                </a:stretch>
              </a:blipFill>
            </p:spPr>
            <p:txBody>
              <a:bodyPr/>
              <a:lstStyle/>
              <a:p>
                <a:r>
                  <a:rPr lang="zh-CN" altLang="en-US">
                    <a:noFill/>
                  </a:rPr>
                  <a:t> </a:t>
                </a:r>
              </a:p>
            </p:txBody>
          </p:sp>
        </mc:Fallback>
      </mc:AlternateContent>
      <p:sp>
        <p:nvSpPr>
          <p:cNvPr id="8" name="TextBox 4">
            <a:extLst>
              <a:ext uri="{FF2B5EF4-FFF2-40B4-BE49-F238E27FC236}">
                <a16:creationId xmlns:a16="http://schemas.microsoft.com/office/drawing/2014/main" id="{4D36362C-5D4E-420D-90F6-360B835759BE}"/>
              </a:ext>
            </a:extLst>
          </p:cNvPr>
          <p:cNvSpPr txBox="1"/>
          <p:nvPr/>
        </p:nvSpPr>
        <p:spPr>
          <a:xfrm>
            <a:off x="695073" y="955871"/>
            <a:ext cx="4185761"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“回剥法”计算壳、幔热流：</a:t>
            </a:r>
          </a:p>
        </p:txBody>
      </p:sp>
      <p:cxnSp>
        <p:nvCxnSpPr>
          <p:cNvPr id="11" name="Straight Arrow Connector 6">
            <a:extLst>
              <a:ext uri="{FF2B5EF4-FFF2-40B4-BE49-F238E27FC236}">
                <a16:creationId xmlns:a16="http://schemas.microsoft.com/office/drawing/2014/main" id="{62F8B534-7840-48B5-A66D-E3C2876FA050}"/>
              </a:ext>
            </a:extLst>
          </p:cNvPr>
          <p:cNvCxnSpPr/>
          <p:nvPr/>
        </p:nvCxnSpPr>
        <p:spPr>
          <a:xfrm>
            <a:off x="1781243" y="2349141"/>
            <a:ext cx="0" cy="6247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7">
            <a:extLst>
              <a:ext uri="{FF2B5EF4-FFF2-40B4-BE49-F238E27FC236}">
                <a16:creationId xmlns:a16="http://schemas.microsoft.com/office/drawing/2014/main" id="{5A306F89-7F1A-46E6-9134-9E60619F3031}"/>
              </a:ext>
            </a:extLst>
          </p:cNvPr>
          <p:cNvCxnSpPr/>
          <p:nvPr/>
        </p:nvCxnSpPr>
        <p:spPr>
          <a:xfrm>
            <a:off x="3685442" y="2349141"/>
            <a:ext cx="0" cy="6247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5">
            <a:extLst>
              <a:ext uri="{FF2B5EF4-FFF2-40B4-BE49-F238E27FC236}">
                <a16:creationId xmlns:a16="http://schemas.microsoft.com/office/drawing/2014/main" id="{02DB41A3-6DD9-485B-A8B0-6552B8ABA0F2}"/>
              </a:ext>
            </a:extLst>
          </p:cNvPr>
          <p:cNvSpPr txBox="1"/>
          <p:nvPr/>
        </p:nvSpPr>
        <p:spPr>
          <a:xfrm>
            <a:off x="1227245" y="3042482"/>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地表可测</a:t>
            </a:r>
          </a:p>
        </p:txBody>
      </p:sp>
      <p:sp>
        <p:nvSpPr>
          <p:cNvPr id="14" name="TextBox 19">
            <a:extLst>
              <a:ext uri="{FF2B5EF4-FFF2-40B4-BE49-F238E27FC236}">
                <a16:creationId xmlns:a16="http://schemas.microsoft.com/office/drawing/2014/main" id="{10D1528E-4DBA-43A6-9B2A-EF90E92DFEF6}"/>
              </a:ext>
            </a:extLst>
          </p:cNvPr>
          <p:cNvSpPr txBox="1"/>
          <p:nvPr/>
        </p:nvSpPr>
        <p:spPr>
          <a:xfrm>
            <a:off x="2617176" y="2921618"/>
            <a:ext cx="2134285"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与岩石圈底界埋深相关</a:t>
            </a:r>
            <a:r>
              <a:rPr lang="en-US" altLang="zh-CN" b="1" dirty="0">
                <a:latin typeface="微软雅黑" panose="020B0503020204020204" pitchFamily="34" charset="-122"/>
                <a:ea typeface="微软雅黑" panose="020B0503020204020204" pitchFamily="34" charset="-122"/>
              </a:rPr>
              <a:t>/1300</a:t>
            </a:r>
            <a:r>
              <a:rPr lang="zh-CN" altLang="en-US" b="1" dirty="0">
                <a:latin typeface="微软雅黑" panose="020B0503020204020204" pitchFamily="34" charset="-122"/>
                <a:ea typeface="微软雅黑" panose="020B0503020204020204" pitchFamily="34" charset="-122"/>
              </a:rPr>
              <a:t>等温面</a:t>
            </a:r>
          </a:p>
        </p:txBody>
      </p:sp>
      <p:pic>
        <p:nvPicPr>
          <p:cNvPr id="17" name="Picture 2">
            <a:extLst>
              <a:ext uri="{FF2B5EF4-FFF2-40B4-BE49-F238E27FC236}">
                <a16:creationId xmlns:a16="http://schemas.microsoft.com/office/drawing/2014/main" id="{86C4B622-1C69-4A9C-B695-273E3E13B6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8707" y="3627291"/>
            <a:ext cx="6284453" cy="192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9" name="Rectangle 3">
                <a:extLst>
                  <a:ext uri="{FF2B5EF4-FFF2-40B4-BE49-F238E27FC236}">
                    <a16:creationId xmlns:a16="http://schemas.microsoft.com/office/drawing/2014/main" id="{5FC95538-C85D-48FA-8F80-E82A8866B567}"/>
                  </a:ext>
                </a:extLst>
              </p:cNvPr>
              <p:cNvSpPr/>
              <p:nvPr/>
            </p:nvSpPr>
            <p:spPr>
              <a:xfrm>
                <a:off x="5873387" y="5727426"/>
                <a:ext cx="5931631" cy="835165"/>
              </a:xfrm>
              <a:prstGeom prst="rect">
                <a:avLst/>
              </a:prstGeom>
              <a:solidFill>
                <a:srgbClr val="FFC000"/>
              </a:solidFill>
            </p:spPr>
            <p:txBody>
              <a:bodyPr wrap="square">
                <a:spAutoFit/>
              </a:bodyPr>
              <a:lstStyle/>
              <a:p>
                <a:pPr algn="ctr" defTabSz="914400"/>
                <a:r>
                  <a:rPr lang="zh-CN" altLang="en-US" sz="2400" dirty="0">
                    <a:solidFill>
                      <a:prstClr val="black"/>
                    </a:solidFill>
                    <a:ea typeface="宋体" panose="02010600030101010101" pitchFamily="2" charset="-122"/>
                    <a:cs typeface="Times New Roman" panose="02020603050405020304" pitchFamily="18" charset="0"/>
                  </a:rPr>
                  <a:t>生热率</a:t>
                </a:r>
                <a14:m>
                  <m:oMath xmlns:m="http://schemas.openxmlformats.org/officeDocument/2006/math">
                    <m:r>
                      <a:rPr lang="zh-CN" altLang="en-US" sz="2400" i="1">
                        <a:solidFill>
                          <a:prstClr val="black"/>
                        </a:solidFill>
                        <a:latin typeface="Cambria Math" panose="02040503050406030204" pitchFamily="18" charset="0"/>
                        <a:cs typeface="Times New Roman" panose="02020603050405020304" pitchFamily="18" charset="0"/>
                      </a:rPr>
                      <m:t>：</m:t>
                    </m:r>
                  </m:oMath>
                </a14:m>
                <a:endParaRPr lang="en-US" altLang="zh-CN" sz="2400" i="1" dirty="0">
                  <a:solidFill>
                    <a:prstClr val="black"/>
                  </a:solidFill>
                  <a:latin typeface="Cambria Math" panose="02040503050406030204" pitchFamily="18" charset="0"/>
                  <a:cs typeface="Times New Roman" panose="02020603050405020304" pitchFamily="18" charset="0"/>
                </a:endParaRPr>
              </a:p>
              <a:p>
                <a:pPr algn="ctr" defTabSz="914400"/>
                <a14:m>
                  <m:oMathPara xmlns:m="http://schemas.openxmlformats.org/officeDocument/2006/math">
                    <m:oMathParaPr>
                      <m:jc m:val="centerGroup"/>
                    </m:oMathParaPr>
                    <m:oMath xmlns:m="http://schemas.openxmlformats.org/officeDocument/2006/math">
                      <m:r>
                        <m:rPr>
                          <m:sty m:val="p"/>
                        </m:rPr>
                        <a:rPr lang="en-US" altLang="zh-CN" sz="2400">
                          <a:solidFill>
                            <a:prstClr val="black"/>
                          </a:solidFill>
                          <a:latin typeface="Cambria Math" panose="02040503050406030204" pitchFamily="18" charset="0"/>
                          <a:cs typeface="Times New Roman" panose="02020603050405020304" pitchFamily="18" charset="0"/>
                        </a:rPr>
                        <m:t>A</m:t>
                      </m:r>
                      <m:r>
                        <a:rPr lang="en-US" altLang="zh-CN" sz="2400">
                          <a:solidFill>
                            <a:prstClr val="black"/>
                          </a:solidFill>
                          <a:latin typeface="Cambria Math" panose="02040503050406030204" pitchFamily="18" charset="0"/>
                          <a:cs typeface="Times New Roman" panose="02020603050405020304" pitchFamily="18" charset="0"/>
                        </a:rPr>
                        <m:t>=</m:t>
                      </m:r>
                      <m:sSup>
                        <m:sSupPr>
                          <m:ctrlPr>
                            <a:rPr lang="zh-CN" altLang="zh-CN" sz="2400" i="1">
                              <a:solidFill>
                                <a:prstClr val="black"/>
                              </a:solidFill>
                              <a:latin typeface="Cambria Math" panose="02040503050406030204" pitchFamily="18" charset="0"/>
                              <a:ea typeface="Cambria Math" panose="02040503050406030204" pitchFamily="18" charset="0"/>
                            </a:rPr>
                          </m:ctrlPr>
                        </m:sSupPr>
                        <m:e>
                          <m:r>
                            <a:rPr lang="en-US" altLang="zh-CN" sz="2400">
                              <a:solidFill>
                                <a:prstClr val="black"/>
                              </a:solidFill>
                              <a:latin typeface="Cambria Math" panose="02040503050406030204" pitchFamily="18" charset="0"/>
                              <a:cs typeface="Times New Roman" panose="02020603050405020304" pitchFamily="18" charset="0"/>
                            </a:rPr>
                            <m:t>10</m:t>
                          </m:r>
                        </m:e>
                        <m:sup>
                          <m:r>
                            <a:rPr lang="en-US" altLang="zh-CN" sz="2400" i="1">
                              <a:solidFill>
                                <a:prstClr val="black"/>
                              </a:solidFill>
                              <a:latin typeface="Cambria Math" panose="02040503050406030204" pitchFamily="18" charset="0"/>
                              <a:cs typeface="Times New Roman" panose="02020603050405020304" pitchFamily="18" charset="0"/>
                            </a:rPr>
                            <m:t>−</m:t>
                          </m:r>
                          <m:r>
                            <a:rPr lang="en-US" altLang="zh-CN" sz="2400">
                              <a:solidFill>
                                <a:prstClr val="black"/>
                              </a:solidFill>
                              <a:latin typeface="Cambria Math" panose="02040503050406030204" pitchFamily="18" charset="0"/>
                              <a:cs typeface="Times New Roman" panose="02020603050405020304" pitchFamily="18" charset="0"/>
                            </a:rPr>
                            <m:t>5</m:t>
                          </m:r>
                        </m:sup>
                      </m:sSup>
                      <m:r>
                        <m:rPr>
                          <m:sty m:val="p"/>
                        </m:rPr>
                        <a:rPr lang="en-US" altLang="zh-CN" sz="2400">
                          <a:solidFill>
                            <a:prstClr val="black"/>
                          </a:solidFill>
                          <a:latin typeface="Cambria Math" panose="02040503050406030204" pitchFamily="18" charset="0"/>
                          <a:cs typeface="Times New Roman" panose="02020603050405020304" pitchFamily="18" charset="0"/>
                        </a:rPr>
                        <m:t>ρ</m:t>
                      </m:r>
                      <m:r>
                        <a:rPr lang="en-US" altLang="zh-CN" sz="2400">
                          <a:solidFill>
                            <a:prstClr val="black"/>
                          </a:solidFill>
                          <a:latin typeface="Cambria Math" panose="02040503050406030204" pitchFamily="18" charset="0"/>
                          <a:cs typeface="Times New Roman" panose="02020603050405020304" pitchFamily="18" charset="0"/>
                        </a:rPr>
                        <m:t>(9.25</m:t>
                      </m:r>
                      <m:sSub>
                        <m:sSubPr>
                          <m:ctrlPr>
                            <a:rPr lang="zh-CN" altLang="zh-CN" sz="2400" i="1">
                              <a:solidFill>
                                <a:prstClr val="black"/>
                              </a:solidFill>
                              <a:latin typeface="Cambria Math" panose="02040503050406030204" pitchFamily="18" charset="0"/>
                              <a:ea typeface="Cambria Math" panose="02040503050406030204" pitchFamily="18" charset="0"/>
                            </a:rPr>
                          </m:ctrlPr>
                        </m:sSubPr>
                        <m:e>
                          <m:r>
                            <m:rPr>
                              <m:sty m:val="p"/>
                            </m:rPr>
                            <a:rPr lang="en-US" altLang="zh-CN" sz="2400">
                              <a:solidFill>
                                <a:prstClr val="black"/>
                              </a:solidFill>
                              <a:latin typeface="Cambria Math" panose="02040503050406030204" pitchFamily="18" charset="0"/>
                              <a:cs typeface="Times New Roman" panose="02020603050405020304" pitchFamily="18" charset="0"/>
                            </a:rPr>
                            <m:t>C</m:t>
                          </m:r>
                        </m:e>
                        <m:sub>
                          <m:r>
                            <m:rPr>
                              <m:sty m:val="p"/>
                            </m:rPr>
                            <a:rPr lang="en-US" altLang="zh-CN" sz="2400">
                              <a:solidFill>
                                <a:prstClr val="black"/>
                              </a:solidFill>
                              <a:latin typeface="Cambria Math" panose="02040503050406030204" pitchFamily="18" charset="0"/>
                              <a:cs typeface="Times New Roman" panose="02020603050405020304" pitchFamily="18" charset="0"/>
                            </a:rPr>
                            <m:t>U</m:t>
                          </m:r>
                        </m:sub>
                      </m:sSub>
                      <m:r>
                        <a:rPr lang="en-US" altLang="zh-CN" sz="2400">
                          <a:solidFill>
                            <a:prstClr val="black"/>
                          </a:solidFill>
                          <a:latin typeface="Cambria Math" panose="02040503050406030204" pitchFamily="18" charset="0"/>
                          <a:cs typeface="Times New Roman" panose="02020603050405020304" pitchFamily="18" charset="0"/>
                        </a:rPr>
                        <m:t>+2.56</m:t>
                      </m:r>
                      <m:sSub>
                        <m:sSubPr>
                          <m:ctrlPr>
                            <a:rPr lang="zh-CN" altLang="zh-CN" sz="2400" i="1">
                              <a:solidFill>
                                <a:prstClr val="black"/>
                              </a:solidFill>
                              <a:latin typeface="Cambria Math" panose="02040503050406030204" pitchFamily="18" charset="0"/>
                              <a:ea typeface="Cambria Math" panose="02040503050406030204" pitchFamily="18" charset="0"/>
                            </a:rPr>
                          </m:ctrlPr>
                        </m:sSubPr>
                        <m:e>
                          <m:r>
                            <m:rPr>
                              <m:sty m:val="p"/>
                            </m:rPr>
                            <a:rPr lang="en-US" altLang="zh-CN" sz="2400">
                              <a:solidFill>
                                <a:prstClr val="black"/>
                              </a:solidFill>
                              <a:latin typeface="Cambria Math" panose="02040503050406030204" pitchFamily="18" charset="0"/>
                              <a:cs typeface="Times New Roman" panose="02020603050405020304" pitchFamily="18" charset="0"/>
                            </a:rPr>
                            <m:t>C</m:t>
                          </m:r>
                        </m:e>
                        <m:sub>
                          <m:r>
                            <m:rPr>
                              <m:sty m:val="p"/>
                            </m:rPr>
                            <a:rPr lang="en-US" altLang="zh-CN" sz="2400">
                              <a:solidFill>
                                <a:prstClr val="black"/>
                              </a:solidFill>
                              <a:latin typeface="Cambria Math" panose="02040503050406030204" pitchFamily="18" charset="0"/>
                              <a:cs typeface="Times New Roman" panose="02020603050405020304" pitchFamily="18" charset="0"/>
                            </a:rPr>
                            <m:t>Th</m:t>
                          </m:r>
                        </m:sub>
                      </m:sSub>
                      <m:r>
                        <a:rPr lang="en-US" altLang="zh-CN" sz="2400">
                          <a:solidFill>
                            <a:prstClr val="black"/>
                          </a:solidFill>
                          <a:latin typeface="Cambria Math" panose="02040503050406030204" pitchFamily="18" charset="0"/>
                          <a:cs typeface="Times New Roman" panose="02020603050405020304" pitchFamily="18" charset="0"/>
                        </a:rPr>
                        <m:t>+3.48</m:t>
                      </m:r>
                      <m:sSub>
                        <m:sSubPr>
                          <m:ctrlPr>
                            <a:rPr lang="zh-CN" altLang="zh-CN" sz="2400" i="1">
                              <a:solidFill>
                                <a:prstClr val="black"/>
                              </a:solidFill>
                              <a:latin typeface="Cambria Math" panose="02040503050406030204" pitchFamily="18" charset="0"/>
                              <a:ea typeface="Cambria Math" panose="02040503050406030204" pitchFamily="18" charset="0"/>
                            </a:rPr>
                          </m:ctrlPr>
                        </m:sSubPr>
                        <m:e>
                          <m:r>
                            <m:rPr>
                              <m:sty m:val="p"/>
                            </m:rPr>
                            <a:rPr lang="en-US" altLang="zh-CN" sz="2400">
                              <a:solidFill>
                                <a:prstClr val="black"/>
                              </a:solidFill>
                              <a:latin typeface="Cambria Math" panose="02040503050406030204" pitchFamily="18" charset="0"/>
                              <a:cs typeface="Times New Roman" panose="02020603050405020304" pitchFamily="18" charset="0"/>
                            </a:rPr>
                            <m:t>C</m:t>
                          </m:r>
                        </m:e>
                        <m:sub>
                          <m:r>
                            <m:rPr>
                              <m:sty m:val="p"/>
                            </m:rPr>
                            <a:rPr lang="en-US" altLang="zh-CN" sz="2400">
                              <a:solidFill>
                                <a:prstClr val="black"/>
                              </a:solidFill>
                              <a:latin typeface="Cambria Math" panose="02040503050406030204" pitchFamily="18" charset="0"/>
                              <a:cs typeface="Times New Roman" panose="02020603050405020304" pitchFamily="18" charset="0"/>
                            </a:rPr>
                            <m:t>K</m:t>
                          </m:r>
                        </m:sub>
                      </m:sSub>
                      <m:r>
                        <a:rPr lang="en-US" altLang="zh-CN" sz="2400">
                          <a:solidFill>
                            <a:prstClr val="black"/>
                          </a:solidFill>
                          <a:latin typeface="Cambria Math" panose="02040503050406030204" pitchFamily="18" charset="0"/>
                          <a:cs typeface="Times New Roman" panose="02020603050405020304" pitchFamily="18" charset="0"/>
                        </a:rPr>
                        <m:t>)</m:t>
                      </m:r>
                    </m:oMath>
                  </m:oMathPara>
                </a14:m>
                <a:endParaRPr lang="zh-CN" altLang="en-US" sz="2400" dirty="0">
                  <a:solidFill>
                    <a:prstClr val="black"/>
                  </a:solidFill>
                  <a:ea typeface="宋体" panose="02010600030101010101" pitchFamily="2" charset="-122"/>
                </a:endParaRPr>
              </a:p>
            </p:txBody>
          </p:sp>
        </mc:Choice>
        <mc:Fallback>
          <p:sp>
            <p:nvSpPr>
              <p:cNvPr id="19" name="Rectangle 3">
                <a:extLst>
                  <a:ext uri="{FF2B5EF4-FFF2-40B4-BE49-F238E27FC236}">
                    <a16:creationId xmlns:a16="http://schemas.microsoft.com/office/drawing/2014/main" id="{5FC95538-C85D-48FA-8F80-E82A8866B567}"/>
                  </a:ext>
                </a:extLst>
              </p:cNvPr>
              <p:cNvSpPr>
                <a:spLocks noRot="1" noChangeAspect="1" noMove="1" noResize="1" noEditPoints="1" noAdjustHandles="1" noChangeArrowheads="1" noChangeShapeType="1" noTextEdit="1"/>
              </p:cNvSpPr>
              <p:nvPr/>
            </p:nvSpPr>
            <p:spPr>
              <a:xfrm>
                <a:off x="5873387" y="5727426"/>
                <a:ext cx="5931631" cy="835165"/>
              </a:xfrm>
              <a:prstGeom prst="rect">
                <a:avLst/>
              </a:prstGeom>
              <a:blipFill>
                <a:blip r:embed="rId6"/>
                <a:stretch>
                  <a:fillRect t="-8029" b="-9489"/>
                </a:stretch>
              </a:blipFill>
            </p:spPr>
            <p:txBody>
              <a:bodyPr/>
              <a:lstStyle/>
              <a:p>
                <a:r>
                  <a:rPr lang="zh-CN" altLang="en-US">
                    <a:noFill/>
                  </a:rPr>
                  <a:t> </a:t>
                </a:r>
              </a:p>
            </p:txBody>
          </p:sp>
        </mc:Fallback>
      </mc:AlternateContent>
      <p:sp>
        <p:nvSpPr>
          <p:cNvPr id="20" name="矩形 19">
            <a:extLst>
              <a:ext uri="{FF2B5EF4-FFF2-40B4-BE49-F238E27FC236}">
                <a16:creationId xmlns:a16="http://schemas.microsoft.com/office/drawing/2014/main" id="{3EA401D1-B4D1-428D-B16B-072A37FAC56C}"/>
              </a:ext>
            </a:extLst>
          </p:cNvPr>
          <p:cNvSpPr/>
          <p:nvPr/>
        </p:nvSpPr>
        <p:spPr>
          <a:xfrm>
            <a:off x="298840" y="5072031"/>
            <a:ext cx="5277207" cy="1422954"/>
          </a:xfrm>
          <a:prstGeom prst="rect">
            <a:avLst/>
          </a:prstGeom>
        </p:spPr>
        <p:txBody>
          <a:bodyPr wrap="square">
            <a:spAutoFit/>
          </a:bodyPr>
          <a:lstStyle/>
          <a:p>
            <a:pPr>
              <a:lnSpc>
                <a:spcPct val="150000"/>
              </a:lnSpc>
            </a:pPr>
            <a:r>
              <a:rPr lang="zh-CN" altLang="en-US" sz="2000" dirty="0">
                <a:solidFill>
                  <a:srgbClr val="333333"/>
                </a:solidFill>
                <a:latin typeface="微软雅黑" panose="020B0503020204020204" pitchFamily="34" charset="-122"/>
                <a:ea typeface="微软雅黑" panose="020B0503020204020204" pitchFamily="34" charset="-122"/>
              </a:rPr>
              <a:t>岩石放射性生热率是指单位体积的岩石在</a:t>
            </a:r>
            <a:r>
              <a:rPr lang="zh-CN" altLang="en-US" sz="2000" dirty="0">
                <a:solidFill>
                  <a:srgbClr val="FF0000"/>
                </a:solidFill>
                <a:latin typeface="微软雅黑" panose="020B0503020204020204" pitchFamily="34" charset="-122"/>
                <a:ea typeface="微软雅黑" panose="020B0503020204020204" pitchFamily="34" charset="-122"/>
              </a:rPr>
              <a:t>单位时间内由其所含的放射性元素衰变而产生的</a:t>
            </a:r>
            <a:r>
              <a:rPr lang="zh-CN" altLang="en-US" sz="2000" b="1" dirty="0">
                <a:solidFill>
                  <a:srgbClr val="FF0000"/>
                </a:solidFill>
                <a:latin typeface="微软雅黑" panose="020B0503020204020204" pitchFamily="34" charset="-122"/>
                <a:ea typeface="微软雅黑" panose="020B0503020204020204" pitchFamily="34" charset="-122"/>
              </a:rPr>
              <a:t>热量</a:t>
            </a:r>
            <a:r>
              <a:rPr lang="zh-CN" altLang="en-US" sz="2000" dirty="0">
                <a:solidFill>
                  <a:srgbClr val="333333"/>
                </a:solidFill>
                <a:latin typeface="微软雅黑" panose="020B0503020204020204" pitchFamily="34" charset="-122"/>
                <a:ea typeface="微软雅黑" panose="020B0503020204020204" pitchFamily="34" charset="-122"/>
              </a:rPr>
              <a:t>即为岩石放射性生热率，单位</a:t>
            </a:r>
            <a:r>
              <a:rPr lang="en-US" altLang="zh-CN" sz="2000" dirty="0">
                <a:solidFill>
                  <a:srgbClr val="333333"/>
                </a:solidFill>
                <a:latin typeface="微软雅黑" panose="020B0503020204020204" pitchFamily="34" charset="-122"/>
                <a:ea typeface="微软雅黑" panose="020B0503020204020204" pitchFamily="34" charset="-122"/>
              </a:rPr>
              <a:t>μW/m</a:t>
            </a:r>
            <a:r>
              <a:rPr lang="en-US" altLang="zh-CN" sz="2000" baseline="30000" dirty="0">
                <a:solidFill>
                  <a:srgbClr val="333333"/>
                </a:solidFill>
                <a:latin typeface="微软雅黑" panose="020B0503020204020204" pitchFamily="34" charset="-122"/>
                <a:ea typeface="微软雅黑" panose="020B0503020204020204" pitchFamily="34" charset="-122"/>
              </a:rPr>
              <a:t>3</a:t>
            </a:r>
            <a:r>
              <a:rPr lang="zh-CN" altLang="en-US" sz="2000" dirty="0">
                <a:solidFill>
                  <a:srgbClr val="333333"/>
                </a:solidFill>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EDD09ADD-33ED-42D8-9337-25AAB512CA06}"/>
              </a:ext>
            </a:extLst>
          </p:cNvPr>
          <p:cNvPicPr>
            <a:picLocks noChangeAspect="1"/>
          </p:cNvPicPr>
          <p:nvPr/>
        </p:nvPicPr>
        <p:blipFill>
          <a:blip r:embed="rId7"/>
          <a:stretch>
            <a:fillRect/>
          </a:stretch>
        </p:blipFill>
        <p:spPr>
          <a:xfrm>
            <a:off x="7030974" y="866356"/>
            <a:ext cx="3232523" cy="2760935"/>
          </a:xfrm>
          <a:prstGeom prst="rect">
            <a:avLst/>
          </a:prstGeom>
        </p:spPr>
      </p:pic>
    </p:spTree>
    <p:extLst>
      <p:ext uri="{BB962C8B-B14F-4D97-AF65-F5344CB8AC3E}">
        <p14:creationId xmlns:p14="http://schemas.microsoft.com/office/powerpoint/2010/main" val="1836299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CBBD59B-32A4-41F9-ADD7-0DB38B55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8">
            <a:extLst>
              <a:ext uri="{FF2B5EF4-FFF2-40B4-BE49-F238E27FC236}">
                <a16:creationId xmlns:a16="http://schemas.microsoft.com/office/drawing/2014/main" id="{3751673A-F60E-4C5E-8188-6875563995CC}"/>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pic>
        <p:nvPicPr>
          <p:cNvPr id="3" name="图片 2">
            <a:extLst>
              <a:ext uri="{FF2B5EF4-FFF2-40B4-BE49-F238E27FC236}">
                <a16:creationId xmlns:a16="http://schemas.microsoft.com/office/drawing/2014/main" id="{DAEBB23C-DF7E-4CCC-9344-6F971DB12E91}"/>
              </a:ext>
            </a:extLst>
          </p:cNvPr>
          <p:cNvPicPr>
            <a:picLocks noChangeAspect="1"/>
          </p:cNvPicPr>
          <p:nvPr/>
        </p:nvPicPr>
        <p:blipFill>
          <a:blip r:embed="rId3"/>
          <a:stretch>
            <a:fillRect/>
          </a:stretch>
        </p:blipFill>
        <p:spPr>
          <a:xfrm>
            <a:off x="59871" y="1700291"/>
            <a:ext cx="6179426" cy="4090909"/>
          </a:xfrm>
          <a:prstGeom prst="rect">
            <a:avLst/>
          </a:prstGeom>
        </p:spPr>
      </p:pic>
      <p:sp>
        <p:nvSpPr>
          <p:cNvPr id="9" name="矩形 8">
            <a:extLst>
              <a:ext uri="{FF2B5EF4-FFF2-40B4-BE49-F238E27FC236}">
                <a16:creationId xmlns:a16="http://schemas.microsoft.com/office/drawing/2014/main" id="{5C584ADD-10FF-4DE1-9C9B-F30EA20F8247}"/>
              </a:ext>
            </a:extLst>
          </p:cNvPr>
          <p:cNvSpPr/>
          <p:nvPr/>
        </p:nvSpPr>
        <p:spPr>
          <a:xfrm>
            <a:off x="927084" y="1198557"/>
            <a:ext cx="4572000"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全球热流测点分布图（</a:t>
            </a:r>
            <a:r>
              <a:rPr lang="en-US" altLang="zh-CN" sz="2400" dirty="0">
                <a:solidFill>
                  <a:srgbClr val="FF0000"/>
                </a:solidFill>
                <a:latin typeface="黑体" panose="02010609060101010101" pitchFamily="49" charset="-122"/>
                <a:ea typeface="黑体" panose="02010609060101010101" pitchFamily="49" charset="-122"/>
                <a:cs typeface="Times New Roman" pitchFamily="18" charset="0"/>
              </a:rPr>
              <a:t>2023</a:t>
            </a: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a:t>
            </a:r>
            <a:endParaRPr lang="zh-CN" altLang="en-US" sz="2400" dirty="0">
              <a:solidFill>
                <a:srgbClr val="FF0000"/>
              </a:solidFill>
            </a:endParaRPr>
          </a:p>
        </p:txBody>
      </p:sp>
      <p:pic>
        <p:nvPicPr>
          <p:cNvPr id="4" name="图片 3">
            <a:extLst>
              <a:ext uri="{FF2B5EF4-FFF2-40B4-BE49-F238E27FC236}">
                <a16:creationId xmlns:a16="http://schemas.microsoft.com/office/drawing/2014/main" id="{3674F585-4ACF-4C5F-9083-DB8038FF4A35}"/>
              </a:ext>
            </a:extLst>
          </p:cNvPr>
          <p:cNvPicPr>
            <a:picLocks noChangeAspect="1"/>
          </p:cNvPicPr>
          <p:nvPr/>
        </p:nvPicPr>
        <p:blipFill>
          <a:blip r:embed="rId4"/>
          <a:stretch>
            <a:fillRect/>
          </a:stretch>
        </p:blipFill>
        <p:spPr>
          <a:xfrm>
            <a:off x="6169505" y="1698322"/>
            <a:ext cx="6013424" cy="4000008"/>
          </a:xfrm>
          <a:prstGeom prst="rect">
            <a:avLst/>
          </a:prstGeom>
        </p:spPr>
      </p:pic>
      <p:sp>
        <p:nvSpPr>
          <p:cNvPr id="14" name="矩形 13">
            <a:extLst>
              <a:ext uri="{FF2B5EF4-FFF2-40B4-BE49-F238E27FC236}">
                <a16:creationId xmlns:a16="http://schemas.microsoft.com/office/drawing/2014/main" id="{6556F375-A45C-4E5F-BF66-67778A705DB8}"/>
              </a:ext>
            </a:extLst>
          </p:cNvPr>
          <p:cNvSpPr/>
          <p:nvPr/>
        </p:nvSpPr>
        <p:spPr>
          <a:xfrm>
            <a:off x="6502400" y="1096170"/>
            <a:ext cx="4914900"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中国陆区热流分布图</a:t>
            </a:r>
            <a:r>
              <a:rPr lang="en-US" altLang="zh-CN" sz="2400" dirty="0">
                <a:solidFill>
                  <a:srgbClr val="FF0000"/>
                </a:solidFill>
                <a:latin typeface="黑体" panose="02010609060101010101" pitchFamily="49" charset="-122"/>
                <a:ea typeface="黑体" panose="02010609060101010101" pitchFamily="49" charset="-122"/>
                <a:cs typeface="Times New Roman" pitchFamily="18" charset="0"/>
              </a:rPr>
              <a:t>(2019)</a:t>
            </a:r>
            <a:endParaRPr lang="zh-CN" altLang="en-US" sz="2400" dirty="0">
              <a:solidFill>
                <a:srgbClr val="FF0000"/>
              </a:solidFill>
            </a:endParaRPr>
          </a:p>
        </p:txBody>
      </p:sp>
      <p:sp>
        <p:nvSpPr>
          <p:cNvPr id="5" name="矩形 4">
            <a:extLst>
              <a:ext uri="{FF2B5EF4-FFF2-40B4-BE49-F238E27FC236}">
                <a16:creationId xmlns:a16="http://schemas.microsoft.com/office/drawing/2014/main" id="{CA356E79-622A-4AB0-B663-39A70103E07C}"/>
              </a:ext>
            </a:extLst>
          </p:cNvPr>
          <p:cNvSpPr/>
          <p:nvPr/>
        </p:nvSpPr>
        <p:spPr>
          <a:xfrm>
            <a:off x="927084" y="5957540"/>
            <a:ext cx="5020862" cy="400110"/>
          </a:xfrm>
          <a:prstGeom prst="rect">
            <a:avLst/>
          </a:prstGeom>
        </p:spPr>
        <p:txBody>
          <a:bodyPr wrap="none">
            <a:spAutoFit/>
          </a:bodyPr>
          <a:lstStyle/>
          <a:p>
            <a:r>
              <a:rPr lang="zh-CN" altLang="en-US" sz="2000" b="1" dirty="0"/>
              <a:t>国际热流委员会</a:t>
            </a:r>
            <a:r>
              <a:rPr lang="en-US" altLang="zh-CN" sz="2000" b="1" dirty="0"/>
              <a:t>: https://www.ihfc-iugg.org/</a:t>
            </a:r>
            <a:endParaRPr lang="zh-CN" altLang="en-US" sz="2000" b="1" dirty="0"/>
          </a:p>
        </p:txBody>
      </p:sp>
      <p:sp>
        <p:nvSpPr>
          <p:cNvPr id="15" name="矩形 14">
            <a:extLst>
              <a:ext uri="{FF2B5EF4-FFF2-40B4-BE49-F238E27FC236}">
                <a16:creationId xmlns:a16="http://schemas.microsoft.com/office/drawing/2014/main" id="{9532E7CB-004D-425D-AA5F-23EC810E9B59}"/>
              </a:ext>
            </a:extLst>
          </p:cNvPr>
          <p:cNvSpPr/>
          <p:nvPr/>
        </p:nvSpPr>
        <p:spPr>
          <a:xfrm>
            <a:off x="6904518" y="5957540"/>
            <a:ext cx="4984185" cy="400110"/>
          </a:xfrm>
          <a:prstGeom prst="rect">
            <a:avLst/>
          </a:prstGeom>
        </p:spPr>
        <p:txBody>
          <a:bodyPr wrap="none">
            <a:spAutoFit/>
          </a:bodyPr>
          <a:lstStyle/>
          <a:p>
            <a:r>
              <a:rPr lang="zh-CN" altLang="en-US" sz="2000" b="1" dirty="0"/>
              <a:t>地球物理学会地热专委会</a:t>
            </a:r>
            <a:r>
              <a:rPr lang="en-US" altLang="zh-CN" sz="2000" b="1" dirty="0"/>
              <a:t>: http://chfdb.xyz/</a:t>
            </a:r>
            <a:endParaRPr lang="zh-CN" altLang="en-US" sz="2000" b="1" dirty="0"/>
          </a:p>
        </p:txBody>
      </p:sp>
      <p:sp>
        <p:nvSpPr>
          <p:cNvPr id="2" name="矩形 1">
            <a:extLst>
              <a:ext uri="{FF2B5EF4-FFF2-40B4-BE49-F238E27FC236}">
                <a16:creationId xmlns:a16="http://schemas.microsoft.com/office/drawing/2014/main" id="{E88B8A24-B1A9-4F55-BD0A-C228A14003CA}"/>
              </a:ext>
            </a:extLst>
          </p:cNvPr>
          <p:cNvSpPr/>
          <p:nvPr/>
        </p:nvSpPr>
        <p:spPr>
          <a:xfrm>
            <a:off x="4065104" y="3429000"/>
            <a:ext cx="288235" cy="208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6AD2C34D-5C60-4691-A1EC-962AC5BF8C67}"/>
              </a:ext>
            </a:extLst>
          </p:cNvPr>
          <p:cNvSpPr/>
          <p:nvPr/>
        </p:nvSpPr>
        <p:spPr>
          <a:xfrm>
            <a:off x="6760400" y="3324638"/>
            <a:ext cx="2105304" cy="1316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655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DF61FC-5A5F-48E3-9EA0-A40FDB037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60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8">
            <a:extLst>
              <a:ext uri="{FF2B5EF4-FFF2-40B4-BE49-F238E27FC236}">
                <a16:creationId xmlns:a16="http://schemas.microsoft.com/office/drawing/2014/main" id="{26C76144-8EE5-4C5A-B083-E9797FA69821}"/>
              </a:ext>
            </a:extLst>
          </p:cNvPr>
          <p:cNvSpPr txBox="1">
            <a:spLocks noChangeArrowheads="1"/>
          </p:cNvSpPr>
          <p:nvPr/>
        </p:nvSpPr>
        <p:spPr bwMode="auto">
          <a:xfrm>
            <a:off x="1524000" y="1"/>
            <a:ext cx="9144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ct val="0"/>
              </a:spcBef>
              <a:buFontTx/>
              <a:buNone/>
            </a:pPr>
            <a:r>
              <a:rPr lang="zh-CN" altLang="en-US" sz="2400" b="1" dirty="0">
                <a:solidFill>
                  <a:srgbClr val="FF0000"/>
                </a:solidFill>
                <a:latin typeface="微软雅黑" panose="020B0503020204020204" pitchFamily="34" charset="-122"/>
                <a:ea typeface="微软雅黑" panose="020B0503020204020204" pitchFamily="34" charset="-122"/>
              </a:rPr>
              <a:t>一、引言</a:t>
            </a:r>
          </a:p>
        </p:txBody>
      </p:sp>
      <p:sp>
        <p:nvSpPr>
          <p:cNvPr id="6" name="矩形 5">
            <a:extLst>
              <a:ext uri="{FF2B5EF4-FFF2-40B4-BE49-F238E27FC236}">
                <a16:creationId xmlns:a16="http://schemas.microsoft.com/office/drawing/2014/main" id="{F982E09B-AE49-432F-8A46-97E3C97C8B66}"/>
              </a:ext>
            </a:extLst>
          </p:cNvPr>
          <p:cNvSpPr/>
          <p:nvPr/>
        </p:nvSpPr>
        <p:spPr>
          <a:xfrm>
            <a:off x="984242" y="928112"/>
            <a:ext cx="10782316" cy="461665"/>
          </a:xfrm>
          <a:prstGeom prst="rect">
            <a:avLst/>
          </a:prstGeom>
        </p:spPr>
        <p:txBody>
          <a:bodyPr wrap="square">
            <a:spAutoFit/>
          </a:bodyPr>
          <a:lstStyle/>
          <a:p>
            <a:pPr algn="ctr"/>
            <a:r>
              <a:rPr lang="zh-CN" altLang="en-US" sz="2400" dirty="0">
                <a:solidFill>
                  <a:srgbClr val="FF0000"/>
                </a:solidFill>
                <a:latin typeface="黑体" panose="02010609060101010101" pitchFamily="49" charset="-122"/>
                <a:ea typeface="黑体" panose="02010609060101010101" pitchFamily="49" charset="-122"/>
                <a:cs typeface="Times New Roman" pitchFamily="18" charset="0"/>
              </a:rPr>
              <a:t>热是青藏高原深部结构和动力学过程的指示剂</a:t>
            </a:r>
            <a:endParaRPr lang="zh-CN" altLang="en-US" sz="2400" dirty="0">
              <a:solidFill>
                <a:srgbClr val="FF0000"/>
              </a:solidFill>
            </a:endParaRPr>
          </a:p>
        </p:txBody>
      </p:sp>
      <p:pic>
        <p:nvPicPr>
          <p:cNvPr id="7" name="图片 6">
            <a:extLst>
              <a:ext uri="{FF2B5EF4-FFF2-40B4-BE49-F238E27FC236}">
                <a16:creationId xmlns:a16="http://schemas.microsoft.com/office/drawing/2014/main" id="{6240AA88-4F95-4BEA-930F-D7B75569A42C}"/>
              </a:ext>
            </a:extLst>
          </p:cNvPr>
          <p:cNvPicPr>
            <a:picLocks noChangeAspect="1"/>
          </p:cNvPicPr>
          <p:nvPr/>
        </p:nvPicPr>
        <p:blipFill>
          <a:blip r:embed="rId3"/>
          <a:stretch>
            <a:fillRect/>
          </a:stretch>
        </p:blipFill>
        <p:spPr>
          <a:xfrm>
            <a:off x="839440" y="1848583"/>
            <a:ext cx="5697923" cy="4660529"/>
          </a:xfrm>
          <a:prstGeom prst="rect">
            <a:avLst/>
          </a:prstGeom>
        </p:spPr>
      </p:pic>
      <p:sp>
        <p:nvSpPr>
          <p:cNvPr id="8" name="矩形 7">
            <a:extLst>
              <a:ext uri="{FF2B5EF4-FFF2-40B4-BE49-F238E27FC236}">
                <a16:creationId xmlns:a16="http://schemas.microsoft.com/office/drawing/2014/main" id="{73CD075E-E8A6-4B3B-A502-03F422F985F8}"/>
              </a:ext>
            </a:extLst>
          </p:cNvPr>
          <p:cNvSpPr/>
          <p:nvPr/>
        </p:nvSpPr>
        <p:spPr>
          <a:xfrm>
            <a:off x="839440" y="6488668"/>
            <a:ext cx="6096000" cy="369332"/>
          </a:xfrm>
          <a:prstGeom prst="rect">
            <a:avLst/>
          </a:prstGeom>
        </p:spPr>
        <p:txBody>
          <a:bodyPr>
            <a:spAutoFit/>
          </a:bodyPr>
          <a:lstStyle/>
          <a:p>
            <a:r>
              <a:rPr lang="en-US" altLang="zh-CN" dirty="0"/>
              <a:t>(http://www.geo.arizona.edu/~ozcar/models~1.html)</a:t>
            </a:r>
            <a:endParaRPr lang="zh-CN" altLang="en-US" dirty="0"/>
          </a:p>
        </p:txBody>
      </p:sp>
      <p:sp>
        <p:nvSpPr>
          <p:cNvPr id="9" name="矩形 8">
            <a:extLst>
              <a:ext uri="{FF2B5EF4-FFF2-40B4-BE49-F238E27FC236}">
                <a16:creationId xmlns:a16="http://schemas.microsoft.com/office/drawing/2014/main" id="{22D38FA2-A00A-4F92-80EA-409A92FF3589}"/>
              </a:ext>
            </a:extLst>
          </p:cNvPr>
          <p:cNvSpPr/>
          <p:nvPr/>
        </p:nvSpPr>
        <p:spPr>
          <a:xfrm>
            <a:off x="2512704" y="1419125"/>
            <a:ext cx="2749471" cy="400110"/>
          </a:xfrm>
          <a:prstGeom prst="rect">
            <a:avLst/>
          </a:prstGeom>
        </p:spPr>
        <p:txBody>
          <a:bodyPr wrap="none">
            <a:spAutoFit/>
          </a:bodyPr>
          <a:lstStyle/>
          <a:p>
            <a:r>
              <a:rPr lang="zh-CN" altLang="en-US" sz="2000" dirty="0">
                <a:solidFill>
                  <a:srgbClr val="FF0000"/>
                </a:solidFill>
              </a:rPr>
              <a:t>青藏高原碰撞模式示意</a:t>
            </a:r>
          </a:p>
        </p:txBody>
      </p:sp>
      <p:pic>
        <p:nvPicPr>
          <p:cNvPr id="11" name="图片 10">
            <a:extLst>
              <a:ext uri="{FF2B5EF4-FFF2-40B4-BE49-F238E27FC236}">
                <a16:creationId xmlns:a16="http://schemas.microsoft.com/office/drawing/2014/main" id="{54901458-87CC-4E2B-9E96-23933E27EC9F}"/>
              </a:ext>
            </a:extLst>
          </p:cNvPr>
          <p:cNvPicPr>
            <a:picLocks noChangeAspect="1"/>
          </p:cNvPicPr>
          <p:nvPr/>
        </p:nvPicPr>
        <p:blipFill>
          <a:blip r:embed="rId4"/>
          <a:stretch>
            <a:fillRect/>
          </a:stretch>
        </p:blipFill>
        <p:spPr>
          <a:xfrm>
            <a:off x="6935439" y="2672081"/>
            <a:ext cx="5256560" cy="2825401"/>
          </a:xfrm>
          <a:prstGeom prst="rect">
            <a:avLst/>
          </a:prstGeom>
        </p:spPr>
      </p:pic>
      <p:sp>
        <p:nvSpPr>
          <p:cNvPr id="12" name="矩形 11">
            <a:extLst>
              <a:ext uri="{FF2B5EF4-FFF2-40B4-BE49-F238E27FC236}">
                <a16:creationId xmlns:a16="http://schemas.microsoft.com/office/drawing/2014/main" id="{A8A6E1AF-6B39-49D0-88CC-89A24CC2503D}"/>
              </a:ext>
            </a:extLst>
          </p:cNvPr>
          <p:cNvSpPr/>
          <p:nvPr/>
        </p:nvSpPr>
        <p:spPr>
          <a:xfrm>
            <a:off x="8550540" y="6119336"/>
            <a:ext cx="2828531" cy="369332"/>
          </a:xfrm>
          <a:prstGeom prst="rect">
            <a:avLst/>
          </a:prstGeom>
        </p:spPr>
        <p:txBody>
          <a:bodyPr wrap="none">
            <a:spAutoFit/>
          </a:bodyPr>
          <a:lstStyle/>
          <a:p>
            <a:r>
              <a:rPr lang="zh-CN" altLang="en-US" dirty="0"/>
              <a:t>（</a:t>
            </a:r>
            <a:r>
              <a:rPr lang="en-US" altLang="zh-CN" dirty="0" err="1"/>
              <a:t>Jiangtao</a:t>
            </a:r>
            <a:r>
              <a:rPr lang="en-US" altLang="zh-CN" dirty="0"/>
              <a:t> Li.,</a:t>
            </a:r>
            <a:r>
              <a:rPr lang="zh-CN" altLang="en-US" dirty="0"/>
              <a:t> </a:t>
            </a:r>
            <a:r>
              <a:rPr lang="en-US" altLang="zh-CN" dirty="0"/>
              <a:t>et</a:t>
            </a:r>
            <a:r>
              <a:rPr lang="zh-CN" altLang="en-US" dirty="0"/>
              <a:t> </a:t>
            </a:r>
            <a:r>
              <a:rPr lang="en-US" altLang="zh-CN" dirty="0"/>
              <a:t>al,</a:t>
            </a:r>
            <a:r>
              <a:rPr lang="zh-CN" altLang="en-US" dirty="0"/>
              <a:t> </a:t>
            </a:r>
            <a:r>
              <a:rPr lang="en-US" altLang="zh-CN" dirty="0"/>
              <a:t>2017 </a:t>
            </a:r>
            <a:r>
              <a:rPr lang="zh-CN" altLang="en-US" dirty="0"/>
              <a:t>）</a:t>
            </a:r>
          </a:p>
        </p:txBody>
      </p:sp>
      <p:sp>
        <p:nvSpPr>
          <p:cNvPr id="13" name="矩形 12">
            <a:extLst>
              <a:ext uri="{FF2B5EF4-FFF2-40B4-BE49-F238E27FC236}">
                <a16:creationId xmlns:a16="http://schemas.microsoft.com/office/drawing/2014/main" id="{8069EF69-3178-44E2-BFC5-2F63DA4E3660}"/>
              </a:ext>
            </a:extLst>
          </p:cNvPr>
          <p:cNvSpPr/>
          <p:nvPr/>
        </p:nvSpPr>
        <p:spPr>
          <a:xfrm>
            <a:off x="8188983" y="1833454"/>
            <a:ext cx="2749471" cy="400110"/>
          </a:xfrm>
          <a:prstGeom prst="rect">
            <a:avLst/>
          </a:prstGeom>
        </p:spPr>
        <p:txBody>
          <a:bodyPr wrap="none">
            <a:spAutoFit/>
          </a:bodyPr>
          <a:lstStyle/>
          <a:p>
            <a:r>
              <a:rPr lang="zh-CN" altLang="en-US" sz="2000" dirty="0">
                <a:solidFill>
                  <a:srgbClr val="FF0000"/>
                </a:solidFill>
              </a:rPr>
              <a:t>青藏高原板片撕裂模型</a:t>
            </a:r>
          </a:p>
        </p:txBody>
      </p:sp>
    </p:spTree>
    <p:extLst>
      <p:ext uri="{BB962C8B-B14F-4D97-AF65-F5344CB8AC3E}">
        <p14:creationId xmlns:p14="http://schemas.microsoft.com/office/powerpoint/2010/main" val="358261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8">
            <a:extLst>
              <a:ext uri="{FF2B5EF4-FFF2-40B4-BE49-F238E27FC236}">
                <a16:creationId xmlns:a16="http://schemas.microsoft.com/office/drawing/2014/main" id="{E73810A7-444C-4ABF-B946-3604020A9CEA}"/>
              </a:ext>
            </a:extLst>
          </p:cNvPr>
          <p:cNvSpPr txBox="1">
            <a:spLocks noChangeArrowheads="1"/>
          </p:cNvSpPr>
          <p:nvPr/>
        </p:nvSpPr>
        <p:spPr bwMode="auto">
          <a:xfrm>
            <a:off x="-42463" y="49036"/>
            <a:ext cx="12192000"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汇报提纲</a:t>
            </a:r>
          </a:p>
        </p:txBody>
      </p:sp>
      <p:pic>
        <p:nvPicPr>
          <p:cNvPr id="4" name="Picture 2">
            <a:extLst>
              <a:ext uri="{FF2B5EF4-FFF2-40B4-BE49-F238E27FC236}">
                <a16:creationId xmlns:a16="http://schemas.microsoft.com/office/drawing/2014/main" id="{B98F52BD-6665-4302-A3B6-E0D87489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985"/>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id="{C47023BA-0387-4410-A266-DA3DCD3714D1}"/>
              </a:ext>
            </a:extLst>
          </p:cNvPr>
          <p:cNvSpPr>
            <a:spLocks noGrp="1"/>
          </p:cNvSpPr>
          <p:nvPr>
            <p:ph type="ctrTitle"/>
          </p:nvPr>
        </p:nvSpPr>
        <p:spPr>
          <a:xfrm>
            <a:off x="3528391" y="1721418"/>
            <a:ext cx="7681801" cy="3903878"/>
          </a:xfrm>
        </p:spPr>
        <p:txBody>
          <a:bodyPr>
            <a:noAutofit/>
          </a:bodyPr>
          <a:lstStyle/>
          <a:p>
            <a:pPr algn="l">
              <a:lnSpc>
                <a:spcPct val="200000"/>
              </a:lnSpc>
            </a:pPr>
            <a:r>
              <a:rPr lang="zh-CN" altLang="en-US" sz="3200" dirty="0">
                <a:latin typeface="微软雅黑" panose="020B0503020204020204" pitchFamily="34" charset="-122"/>
                <a:ea typeface="微软雅黑" panose="020B0503020204020204" pitchFamily="34" charset="-122"/>
              </a:rPr>
              <a:t>一、引言</a:t>
            </a:r>
            <a:br>
              <a:rPr lang="en-US" altLang="zh-CN" sz="3200" dirty="0">
                <a:latin typeface="微软雅黑" panose="020B0503020204020204" pitchFamily="34" charset="-122"/>
                <a:ea typeface="微软雅黑" panose="020B0503020204020204" pitchFamily="34" charset="-122"/>
              </a:rPr>
            </a:br>
            <a:r>
              <a:rPr lang="zh-CN" altLang="en-US" sz="3200" b="1" dirty="0">
                <a:solidFill>
                  <a:srgbClr val="FF0000"/>
                </a:solidFill>
                <a:latin typeface="微软雅黑" panose="020B0503020204020204" pitchFamily="34" charset="-122"/>
                <a:ea typeface="微软雅黑" panose="020B0503020204020204" pitchFamily="34" charset="-122"/>
              </a:rPr>
              <a:t>二、中国大陆岩石圈热结构特征</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三、青藏高原东南部与热结构进展</a:t>
            </a:r>
            <a:br>
              <a:rPr lang="en-US" altLang="zh-CN"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四、结论与展望</a:t>
            </a:r>
          </a:p>
        </p:txBody>
      </p:sp>
    </p:spTree>
    <p:extLst>
      <p:ext uri="{BB962C8B-B14F-4D97-AF65-F5344CB8AC3E}">
        <p14:creationId xmlns:p14="http://schemas.microsoft.com/office/powerpoint/2010/main" val="171084666"/>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7316</TotalTime>
  <Words>1857</Words>
  <Application>Microsoft Office PowerPoint</Application>
  <PresentationFormat>宽屏</PresentationFormat>
  <Paragraphs>288</Paragraphs>
  <Slides>31</Slides>
  <Notes>6</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31</vt:i4>
      </vt:variant>
    </vt:vector>
  </HeadingPairs>
  <TitlesOfParts>
    <vt:vector size="54" baseType="lpstr">
      <vt:lpstr>等线</vt:lpstr>
      <vt:lpstr>等线 Light</vt:lpstr>
      <vt:lpstr>黑体</vt:lpstr>
      <vt:lpstr>黑体等线</vt:lpstr>
      <vt:lpstr>华文楷体</vt:lpstr>
      <vt:lpstr>华文隶书</vt:lpstr>
      <vt:lpstr>华文宋体</vt:lpstr>
      <vt:lpstr>华文新魏</vt:lpstr>
      <vt:lpstr>华文中宋</vt:lpstr>
      <vt:lpstr>楷体_GB2312</vt:lpstr>
      <vt:lpstr>宋体</vt:lpstr>
      <vt:lpstr>微软雅黑</vt:lpstr>
      <vt:lpstr>Arial</vt:lpstr>
      <vt:lpstr>Arial Black</vt:lpstr>
      <vt:lpstr>Arial Narrow</vt:lpstr>
      <vt:lpstr>Calibri</vt:lpstr>
      <vt:lpstr>Calibri Light</vt:lpstr>
      <vt:lpstr>Cambria Math</vt:lpstr>
      <vt:lpstr>Times New Roman</vt:lpstr>
      <vt:lpstr>Verdana</vt:lpstr>
      <vt:lpstr>Wingdings</vt:lpstr>
      <vt:lpstr>Office 主题​​</vt:lpstr>
      <vt:lpstr>Profile</vt:lpstr>
      <vt:lpstr>青藏高原东南部岩石圈热结构及构造意义</vt:lpstr>
      <vt:lpstr>一、引言 二、中国大陆岩石圈热结构特征 三、青藏高原东南部与热结构进展 四、结论与展望</vt:lpstr>
      <vt:lpstr>PowerPoint 演示文稿</vt:lpstr>
      <vt:lpstr>PowerPoint 演示文稿</vt:lpstr>
      <vt:lpstr>PowerPoint 演示文稿</vt:lpstr>
      <vt:lpstr>PowerPoint 演示文稿</vt:lpstr>
      <vt:lpstr>PowerPoint 演示文稿</vt:lpstr>
      <vt:lpstr>PowerPoint 演示文稿</vt:lpstr>
      <vt:lpstr>一、引言 二、中国大陆岩石圈热结构特征 三、青藏高原东南部与热结构进展 四、结论与展望</vt:lpstr>
      <vt:lpstr>PowerPoint 演示文稿</vt:lpstr>
      <vt:lpstr>PowerPoint 演示文稿</vt:lpstr>
      <vt:lpstr>PowerPoint 演示文稿</vt:lpstr>
      <vt:lpstr>PowerPoint 演示文稿</vt:lpstr>
      <vt:lpstr>PowerPoint 演示文稿</vt:lpstr>
      <vt:lpstr>PowerPoint 演示文稿</vt:lpstr>
      <vt:lpstr>一、引言 二、中国大陆岩石圈热结构特征 三、青藏高原东南部与热结构进展 四、结论与展望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一、引言 二、中国大陆岩石圈热结构特征 三、青藏高原东南部与热结构进展 四、结论与展望</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俯冲带岩石圈热结构</dc:title>
  <dc:creator>jiang guangzheng</dc:creator>
  <cp:lastModifiedBy>HY-PC</cp:lastModifiedBy>
  <cp:revision>211</cp:revision>
  <dcterms:created xsi:type="dcterms:W3CDTF">2020-09-25T08:04:21Z</dcterms:created>
  <dcterms:modified xsi:type="dcterms:W3CDTF">2024-05-07T08:32:48Z</dcterms:modified>
</cp:coreProperties>
</file>