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5" r:id="rId3"/>
    <p:sldId id="298" r:id="rId4"/>
    <p:sldId id="258" r:id="rId5"/>
    <p:sldId id="297" r:id="rId6"/>
    <p:sldId id="263" r:id="rId7"/>
    <p:sldId id="257" r:id="rId8"/>
    <p:sldId id="295" r:id="rId9"/>
    <p:sldId id="260" r:id="rId10"/>
    <p:sldId id="259" r:id="rId11"/>
    <p:sldId id="276" r:id="rId12"/>
    <p:sldId id="282" r:id="rId13"/>
    <p:sldId id="278" r:id="rId14"/>
    <p:sldId id="279" r:id="rId15"/>
    <p:sldId id="261" r:id="rId16"/>
    <p:sldId id="264" r:id="rId17"/>
    <p:sldId id="289" r:id="rId18"/>
    <p:sldId id="286" r:id="rId19"/>
    <p:sldId id="287" r:id="rId20"/>
    <p:sldId id="288" r:id="rId21"/>
    <p:sldId id="280" r:id="rId22"/>
    <p:sldId id="268" r:id="rId23"/>
    <p:sldId id="269" r:id="rId24"/>
    <p:sldId id="262" r:id="rId25"/>
    <p:sldId id="285" r:id="rId26"/>
    <p:sldId id="283" r:id="rId27"/>
    <p:sldId id="294" r:id="rId28"/>
    <p:sldId id="265" r:id="rId29"/>
    <p:sldId id="270" r:id="rId30"/>
    <p:sldId id="292" r:id="rId31"/>
    <p:sldId id="293" r:id="rId32"/>
    <p:sldId id="296" r:id="rId33"/>
    <p:sldId id="291" r:id="rId34"/>
    <p:sldId id="284" r:id="rId35"/>
    <p:sldId id="299" r:id="rId36"/>
    <p:sldId id="27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660"/>
  </p:normalViewPr>
  <p:slideViewPr>
    <p:cSldViewPr snapToGrid="0">
      <p:cViewPr varScale="1">
        <p:scale>
          <a:sx n="76" d="100"/>
          <a:sy n="76" d="100"/>
        </p:scale>
        <p:origin x="16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40CB5-FCC9-416E-98A3-28D193C6C9F3}" type="datetimeFigureOut">
              <a:rPr lang="zh-CN" altLang="en-US" smtClean="0"/>
              <a:t>2024/5/6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63072-DD61-49AD-9FB0-7C46D3E62D9D}" type="slidenum">
              <a:rPr lang="zh-CN" altLang="en-US" smtClean="0"/>
              <a:t>‹#›</a:t>
            </a:fld>
            <a:endParaRPr lang="zh-CN" altLang="en-US"/>
          </a:p>
        </p:txBody>
      </p:sp>
    </p:spTree>
    <p:extLst>
      <p:ext uri="{BB962C8B-B14F-4D97-AF65-F5344CB8AC3E}">
        <p14:creationId xmlns:p14="http://schemas.microsoft.com/office/powerpoint/2010/main" val="81274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自从上次合作组会：</a:t>
            </a:r>
          </a:p>
          <a:p>
            <a:r>
              <a:rPr lang="en-US" dirty="0"/>
              <a:t>安装，高压，读出，触发，数据存储方式，270全部读出的读出板问题</a:t>
            </a:r>
          </a:p>
          <a:p>
            <a:r>
              <a:rPr lang="en-US" dirty="0"/>
              <a:t>模拟：几何，反符合效率</a:t>
            </a:r>
          </a:p>
          <a:p>
            <a:r>
              <a:rPr lang="en-US" dirty="0"/>
              <a:t>低温液闪：大装置，小装置，光纤</a:t>
            </a:r>
          </a:p>
          <a:p>
            <a:r>
              <a:rPr lang="en-US" dirty="0"/>
              <a:t>水基液闪：与mingfang的讨论</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 https://arxiv.org/abs/1805.11142</a:t>
            </a:r>
          </a:p>
          <a:p>
            <a:r>
              <a:rPr lang="en-US" dirty="0"/>
              <a:t>% nEXO Pre-Conceptual Design Report</a:t>
            </a:r>
          </a:p>
          <a:p>
            <a:r>
              <a:rPr lang="en-US" dirty="0"/>
              <a:t>% Kharusi:2018eqi.pdf</a:t>
            </a:r>
          </a:p>
          <a:p>
            <a:r>
              <a:rPr lang="en-US" dirty="0"/>
              <a:t>% page 30: the LXe TPC located inside a vacuum insulated cryostat filled with HFE-7000 refrigerant fluid, doubling as the innermost γ-ray shield.</a:t>
            </a:r>
          </a:p>
          <a:p>
            <a:r>
              <a:rPr lang="en-US" dirty="0"/>
              <a:t>% page 33: As successfully done in EXO-200, the innermost shielding layer will consist of a bath of HFE-7000 2, at least 76 cm thick in all directions. The HFE-7000 results in very small temperature gradients across the TPC vessel, which is too thin to achieve this goal conductivity.</a:t>
            </a:r>
          </a:p>
          <a:p>
            <a:endParaRPr lang="en-US" dirty="0"/>
          </a:p>
          <a:p>
            <a:r>
              <a:rPr lang="en-US" dirty="0"/>
              <a:t>% https://iopscience.iop.org/article/10.1088/1748-0221/7/05/P05010/pdf</a:t>
            </a:r>
          </a:p>
          <a:p>
            <a:r>
              <a:rPr lang="en-US" dirty="0"/>
              <a:t>% The EXO-200 detector, part I: detector design and construction</a:t>
            </a:r>
          </a:p>
          <a:p>
            <a:r>
              <a:rPr lang="en-US" dirty="0"/>
              <a:t>% The inner cryostat contains an ultra-clean, dense (ρ = 1.8 g/cm2 at 170 K) fluid (HFE-7000 [20]), providing both shielding and thermal uniformity. The fluid also transfers the pressure load to the 25 mm thick inner cryostat copper vessel that is designed to tolerate absolute implosive (explosive) loads &gt;100 kPa (&gt;300 kPa).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36AAD-22B5-EDCB-F3CD-46CEA5980AF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8E65974-87EC-C6FA-4CFD-8DE075FE0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BD9AA7D-2A5A-95BA-3725-C5B61FB835F4}"/>
              </a:ext>
            </a:extLst>
          </p:cNvPr>
          <p:cNvSpPr>
            <a:spLocks noGrp="1"/>
          </p:cNvSpPr>
          <p:nvPr>
            <p:ph type="dt" sz="half" idx="10"/>
          </p:nvPr>
        </p:nvSpPr>
        <p:spPr/>
        <p:txBody>
          <a:bodyPr/>
          <a:lstStyle/>
          <a:p>
            <a:fld id="{D9E89AA5-4E71-4D19-A0ED-9B897607D317}" type="datetime1">
              <a:rPr lang="zh-CN" altLang="en-US" smtClean="0"/>
              <a:t>2024/5/7</a:t>
            </a:fld>
            <a:endParaRPr lang="zh-CN" altLang="en-US"/>
          </a:p>
        </p:txBody>
      </p:sp>
      <p:sp>
        <p:nvSpPr>
          <p:cNvPr id="5" name="页脚占位符 4">
            <a:extLst>
              <a:ext uri="{FF2B5EF4-FFF2-40B4-BE49-F238E27FC236}">
                <a16:creationId xmlns:a16="http://schemas.microsoft.com/office/drawing/2014/main" id="{DD40C4D7-CBFD-E507-FFED-2D00964DA3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6A496B-459D-590E-0AE3-6EA6AD473CFB}"/>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3987551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3163BC-F97C-F6F1-31C5-28596E467D1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C0C51B-B08A-06BA-B2A8-55E411C461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9D1542-8A75-60A5-2025-84BEA207D5BA}"/>
              </a:ext>
            </a:extLst>
          </p:cNvPr>
          <p:cNvSpPr>
            <a:spLocks noGrp="1"/>
          </p:cNvSpPr>
          <p:nvPr>
            <p:ph type="dt" sz="half" idx="10"/>
          </p:nvPr>
        </p:nvSpPr>
        <p:spPr/>
        <p:txBody>
          <a:bodyPr/>
          <a:lstStyle/>
          <a:p>
            <a:fld id="{2F42EEAF-BF04-43D2-807C-8EAF88D1725E}" type="datetime1">
              <a:rPr lang="zh-CN" altLang="en-US" smtClean="0"/>
              <a:t>2024/5/7</a:t>
            </a:fld>
            <a:endParaRPr lang="zh-CN" altLang="en-US"/>
          </a:p>
        </p:txBody>
      </p:sp>
      <p:sp>
        <p:nvSpPr>
          <p:cNvPr id="5" name="页脚占位符 4">
            <a:extLst>
              <a:ext uri="{FF2B5EF4-FFF2-40B4-BE49-F238E27FC236}">
                <a16:creationId xmlns:a16="http://schemas.microsoft.com/office/drawing/2014/main" id="{46ED7FF5-55D0-2C7B-99DA-567BB9B564F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614013-013A-9513-8D0F-B336265AFEB5}"/>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157190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3512A9-F222-D535-5333-8970BBE2E6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A3779A-9926-9221-3008-CBEEADE72F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2C2F19-44D6-ED6C-2B94-E7275B4326DE}"/>
              </a:ext>
            </a:extLst>
          </p:cNvPr>
          <p:cNvSpPr>
            <a:spLocks noGrp="1"/>
          </p:cNvSpPr>
          <p:nvPr>
            <p:ph type="dt" sz="half" idx="10"/>
          </p:nvPr>
        </p:nvSpPr>
        <p:spPr/>
        <p:txBody>
          <a:bodyPr/>
          <a:lstStyle/>
          <a:p>
            <a:fld id="{2FE7B73F-6BD5-465B-9E2E-85FE0595FD0D}" type="datetime1">
              <a:rPr lang="zh-CN" altLang="en-US" smtClean="0"/>
              <a:t>2024/5/7</a:t>
            </a:fld>
            <a:endParaRPr lang="zh-CN" altLang="en-US"/>
          </a:p>
        </p:txBody>
      </p:sp>
      <p:sp>
        <p:nvSpPr>
          <p:cNvPr id="5" name="页脚占位符 4">
            <a:extLst>
              <a:ext uri="{FF2B5EF4-FFF2-40B4-BE49-F238E27FC236}">
                <a16:creationId xmlns:a16="http://schemas.microsoft.com/office/drawing/2014/main" id="{8C90E13F-D8C2-4B0B-B63A-83A845FDBF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6C1E48-3D63-82A6-3ABB-7C7DDF05E8F5}"/>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323169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53151-03CF-F70B-0A65-4D15B74D7452}"/>
              </a:ext>
            </a:extLst>
          </p:cNvPr>
          <p:cNvSpPr>
            <a:spLocks noGrp="1"/>
          </p:cNvSpPr>
          <p:nvPr>
            <p:ph type="title"/>
          </p:nvPr>
        </p:nvSpPr>
        <p:spPr>
          <a:xfrm>
            <a:off x="838200" y="365126"/>
            <a:ext cx="10515600" cy="694610"/>
          </a:xfr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06A348-57B5-483C-34D6-46CA2087F489}"/>
              </a:ext>
            </a:extLst>
          </p:cNvPr>
          <p:cNvSpPr>
            <a:spLocks noGrp="1"/>
          </p:cNvSpPr>
          <p:nvPr>
            <p:ph idx="1"/>
          </p:nvPr>
        </p:nvSpPr>
        <p:spPr>
          <a:xfrm>
            <a:off x="838200" y="1180848"/>
            <a:ext cx="10515600" cy="518361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FBE7D7-1D5F-92CE-F021-EC027259205E}"/>
              </a:ext>
            </a:extLst>
          </p:cNvPr>
          <p:cNvSpPr>
            <a:spLocks noGrp="1"/>
          </p:cNvSpPr>
          <p:nvPr>
            <p:ph type="dt" sz="half" idx="10"/>
          </p:nvPr>
        </p:nvSpPr>
        <p:spPr>
          <a:xfrm>
            <a:off x="838200" y="6492874"/>
            <a:ext cx="2743200" cy="228601"/>
          </a:xfrm>
        </p:spPr>
        <p:txBody>
          <a:bodyPr/>
          <a:lstStyle/>
          <a:p>
            <a:fld id="{11D23509-8C01-4831-A44A-0A2FAEB3FF9D}" type="datetime1">
              <a:rPr lang="zh-CN" altLang="en-US" smtClean="0"/>
              <a:t>2024/5/7</a:t>
            </a:fld>
            <a:endParaRPr lang="zh-CN" altLang="en-US"/>
          </a:p>
        </p:txBody>
      </p:sp>
      <p:sp>
        <p:nvSpPr>
          <p:cNvPr id="5" name="页脚占位符 4">
            <a:extLst>
              <a:ext uri="{FF2B5EF4-FFF2-40B4-BE49-F238E27FC236}">
                <a16:creationId xmlns:a16="http://schemas.microsoft.com/office/drawing/2014/main" id="{5A971BC7-AC6B-65D7-E9EB-D6C428B23AD2}"/>
              </a:ext>
            </a:extLst>
          </p:cNvPr>
          <p:cNvSpPr>
            <a:spLocks noGrp="1"/>
          </p:cNvSpPr>
          <p:nvPr>
            <p:ph type="ftr" sz="quarter" idx="11"/>
          </p:nvPr>
        </p:nvSpPr>
        <p:spPr>
          <a:xfrm>
            <a:off x="4038600" y="6492874"/>
            <a:ext cx="4114800" cy="228601"/>
          </a:xfrm>
        </p:spPr>
        <p:txBody>
          <a:bodyPr/>
          <a:lstStyle/>
          <a:p>
            <a:endParaRPr lang="zh-CN" altLang="en-US"/>
          </a:p>
        </p:txBody>
      </p:sp>
      <p:sp>
        <p:nvSpPr>
          <p:cNvPr id="6" name="灯片编号占位符 5">
            <a:extLst>
              <a:ext uri="{FF2B5EF4-FFF2-40B4-BE49-F238E27FC236}">
                <a16:creationId xmlns:a16="http://schemas.microsoft.com/office/drawing/2014/main" id="{FDC4D67D-1AD3-344C-B937-40C6556A27D3}"/>
              </a:ext>
            </a:extLst>
          </p:cNvPr>
          <p:cNvSpPr>
            <a:spLocks noGrp="1"/>
          </p:cNvSpPr>
          <p:nvPr>
            <p:ph type="sldNum" sz="quarter" idx="12"/>
          </p:nvPr>
        </p:nvSpPr>
        <p:spPr>
          <a:xfrm>
            <a:off x="8610600" y="6492874"/>
            <a:ext cx="2743200" cy="228601"/>
          </a:xfrm>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63189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30D652-0005-BDE1-4F4B-316BFAFB63B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071E72-AD64-0420-4AF9-90277C15F4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27D31F9-BB98-9A74-A2CE-F5CA1CC23350}"/>
              </a:ext>
            </a:extLst>
          </p:cNvPr>
          <p:cNvSpPr>
            <a:spLocks noGrp="1"/>
          </p:cNvSpPr>
          <p:nvPr>
            <p:ph type="dt" sz="half" idx="10"/>
          </p:nvPr>
        </p:nvSpPr>
        <p:spPr/>
        <p:txBody>
          <a:bodyPr/>
          <a:lstStyle/>
          <a:p>
            <a:fld id="{04196799-D56E-485A-B927-549498678765}" type="datetime1">
              <a:rPr lang="zh-CN" altLang="en-US" smtClean="0"/>
              <a:t>2024/5/7</a:t>
            </a:fld>
            <a:endParaRPr lang="zh-CN" altLang="en-US"/>
          </a:p>
        </p:txBody>
      </p:sp>
      <p:sp>
        <p:nvSpPr>
          <p:cNvPr id="5" name="页脚占位符 4">
            <a:extLst>
              <a:ext uri="{FF2B5EF4-FFF2-40B4-BE49-F238E27FC236}">
                <a16:creationId xmlns:a16="http://schemas.microsoft.com/office/drawing/2014/main" id="{517E0860-58BF-DBA0-B558-72623145DA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A640D4-2924-2255-874C-03A629F182E5}"/>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291591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A43546-8AF7-5E07-4F8B-A2CF143D89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DEEFCA-1E62-B9C8-7EF1-4393624D6C6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6CE47-9AA7-613E-8458-B1A61E5806E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B65E1F3-4DAE-9BD2-DA19-02CCC1683FD4}"/>
              </a:ext>
            </a:extLst>
          </p:cNvPr>
          <p:cNvSpPr>
            <a:spLocks noGrp="1"/>
          </p:cNvSpPr>
          <p:nvPr>
            <p:ph type="dt" sz="half" idx="10"/>
          </p:nvPr>
        </p:nvSpPr>
        <p:spPr/>
        <p:txBody>
          <a:bodyPr/>
          <a:lstStyle/>
          <a:p>
            <a:fld id="{1C65CB0D-74F1-4159-B4EC-EF8D083D2E4D}" type="datetime1">
              <a:rPr lang="zh-CN" altLang="en-US" smtClean="0"/>
              <a:t>2024/5/7</a:t>
            </a:fld>
            <a:endParaRPr lang="zh-CN" altLang="en-US"/>
          </a:p>
        </p:txBody>
      </p:sp>
      <p:sp>
        <p:nvSpPr>
          <p:cNvPr id="6" name="页脚占位符 5">
            <a:extLst>
              <a:ext uri="{FF2B5EF4-FFF2-40B4-BE49-F238E27FC236}">
                <a16:creationId xmlns:a16="http://schemas.microsoft.com/office/drawing/2014/main" id="{B02B5F5C-5D0A-C4BA-9FCF-51FD8531F6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F7EBEE-FBA7-0E5E-3D9C-D742B62B7016}"/>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53079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00DDED-43FB-5852-1AD4-1137A58780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381B00-71A9-36A9-591E-76B42564A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08A9296-BD63-140E-91A4-A0176CDD4F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6F14922-88EC-57E4-605B-1C41728E88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CA10111-9E19-6BA3-D182-000987C04B1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1F0128-7F02-01E9-1289-402B69010EFF}"/>
              </a:ext>
            </a:extLst>
          </p:cNvPr>
          <p:cNvSpPr>
            <a:spLocks noGrp="1"/>
          </p:cNvSpPr>
          <p:nvPr>
            <p:ph type="dt" sz="half" idx="10"/>
          </p:nvPr>
        </p:nvSpPr>
        <p:spPr/>
        <p:txBody>
          <a:bodyPr/>
          <a:lstStyle/>
          <a:p>
            <a:fld id="{69B7DEF2-968A-454C-9098-C17D42F7581A}" type="datetime1">
              <a:rPr lang="zh-CN" altLang="en-US" smtClean="0"/>
              <a:t>2024/5/7</a:t>
            </a:fld>
            <a:endParaRPr lang="zh-CN" altLang="en-US"/>
          </a:p>
        </p:txBody>
      </p:sp>
      <p:sp>
        <p:nvSpPr>
          <p:cNvPr id="8" name="页脚占位符 7">
            <a:extLst>
              <a:ext uri="{FF2B5EF4-FFF2-40B4-BE49-F238E27FC236}">
                <a16:creationId xmlns:a16="http://schemas.microsoft.com/office/drawing/2014/main" id="{2E863258-5820-B229-8D91-CABB82A0E31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E50D7D6-51CC-F124-684B-80B819239D31}"/>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318002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4DAD0-5712-65D2-AB78-1B4BBEA4869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09CF873-2384-7EB7-0E96-91FE7C417E32}"/>
              </a:ext>
            </a:extLst>
          </p:cNvPr>
          <p:cNvSpPr>
            <a:spLocks noGrp="1"/>
          </p:cNvSpPr>
          <p:nvPr>
            <p:ph type="dt" sz="half" idx="10"/>
          </p:nvPr>
        </p:nvSpPr>
        <p:spPr/>
        <p:txBody>
          <a:bodyPr/>
          <a:lstStyle/>
          <a:p>
            <a:fld id="{D00A33BF-425A-48E0-9EFB-3CFC4250F81C}" type="datetime1">
              <a:rPr lang="zh-CN" altLang="en-US" smtClean="0"/>
              <a:t>2024/5/7</a:t>
            </a:fld>
            <a:endParaRPr lang="zh-CN" altLang="en-US"/>
          </a:p>
        </p:txBody>
      </p:sp>
      <p:sp>
        <p:nvSpPr>
          <p:cNvPr id="4" name="页脚占位符 3">
            <a:extLst>
              <a:ext uri="{FF2B5EF4-FFF2-40B4-BE49-F238E27FC236}">
                <a16:creationId xmlns:a16="http://schemas.microsoft.com/office/drawing/2014/main" id="{176EAC60-2A15-7439-2EB6-6D97038A617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8ED8E3-C894-71E3-DFAE-9903A3305753}"/>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100484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1895B5-52A7-7C89-A060-199F52F98F8D}"/>
              </a:ext>
            </a:extLst>
          </p:cNvPr>
          <p:cNvSpPr>
            <a:spLocks noGrp="1"/>
          </p:cNvSpPr>
          <p:nvPr>
            <p:ph type="dt" sz="half" idx="10"/>
          </p:nvPr>
        </p:nvSpPr>
        <p:spPr/>
        <p:txBody>
          <a:bodyPr/>
          <a:lstStyle/>
          <a:p>
            <a:fld id="{DF4A9358-BF67-4E90-BBE0-8F4EE96E3E0A}" type="datetime1">
              <a:rPr lang="zh-CN" altLang="en-US" smtClean="0"/>
              <a:t>2024/5/7</a:t>
            </a:fld>
            <a:endParaRPr lang="zh-CN" altLang="en-US"/>
          </a:p>
        </p:txBody>
      </p:sp>
      <p:sp>
        <p:nvSpPr>
          <p:cNvPr id="3" name="页脚占位符 2">
            <a:extLst>
              <a:ext uri="{FF2B5EF4-FFF2-40B4-BE49-F238E27FC236}">
                <a16:creationId xmlns:a16="http://schemas.microsoft.com/office/drawing/2014/main" id="{C0DB295B-F0CA-64F5-6680-967C6F12949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56D1C73-6F66-420C-8530-29A6409EDD85}"/>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236123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12FD52-F303-B571-7079-23D4F64B9AA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33C023-9C8C-1053-1F46-6B6A1D6F2D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BE00BB4-1881-2C0C-00D0-01B8B9983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9A25DF-59E6-BAB3-DD91-978BE234CB64}"/>
              </a:ext>
            </a:extLst>
          </p:cNvPr>
          <p:cNvSpPr>
            <a:spLocks noGrp="1"/>
          </p:cNvSpPr>
          <p:nvPr>
            <p:ph type="dt" sz="half" idx="10"/>
          </p:nvPr>
        </p:nvSpPr>
        <p:spPr/>
        <p:txBody>
          <a:bodyPr/>
          <a:lstStyle/>
          <a:p>
            <a:fld id="{6B3BAC26-A145-4C90-8A5E-65637999F3C5}" type="datetime1">
              <a:rPr lang="zh-CN" altLang="en-US" smtClean="0"/>
              <a:t>2024/5/7</a:t>
            </a:fld>
            <a:endParaRPr lang="zh-CN" altLang="en-US"/>
          </a:p>
        </p:txBody>
      </p:sp>
      <p:sp>
        <p:nvSpPr>
          <p:cNvPr id="6" name="页脚占位符 5">
            <a:extLst>
              <a:ext uri="{FF2B5EF4-FFF2-40B4-BE49-F238E27FC236}">
                <a16:creationId xmlns:a16="http://schemas.microsoft.com/office/drawing/2014/main" id="{8E497726-B006-D812-B03E-AF571F2EC8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9C8A33-A111-6673-A8CA-3B280A807A75}"/>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116568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D8746E-0E56-0250-F2EB-008F7BEC273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B7801CB-2F23-3D14-5305-9EDE0E6ED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328D2C7-4BAF-A8D7-EA95-7FE404310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C496F5-0208-E510-0025-1F99669C3F3D}"/>
              </a:ext>
            </a:extLst>
          </p:cNvPr>
          <p:cNvSpPr>
            <a:spLocks noGrp="1"/>
          </p:cNvSpPr>
          <p:nvPr>
            <p:ph type="dt" sz="half" idx="10"/>
          </p:nvPr>
        </p:nvSpPr>
        <p:spPr/>
        <p:txBody>
          <a:bodyPr/>
          <a:lstStyle/>
          <a:p>
            <a:fld id="{9D096F90-B99F-4AFB-B46C-01F39CAF025C}" type="datetime1">
              <a:rPr lang="zh-CN" altLang="en-US" smtClean="0"/>
              <a:t>2024/5/7</a:t>
            </a:fld>
            <a:endParaRPr lang="zh-CN" altLang="en-US"/>
          </a:p>
        </p:txBody>
      </p:sp>
      <p:sp>
        <p:nvSpPr>
          <p:cNvPr id="6" name="页脚占位符 5">
            <a:extLst>
              <a:ext uri="{FF2B5EF4-FFF2-40B4-BE49-F238E27FC236}">
                <a16:creationId xmlns:a16="http://schemas.microsoft.com/office/drawing/2014/main" id="{A3624A60-F75B-D5AA-C7D0-193675891A2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737FB1-5BBC-7F9D-377C-AF1B610A9169}"/>
              </a:ext>
            </a:extLst>
          </p:cNvPr>
          <p:cNvSpPr>
            <a:spLocks noGrp="1"/>
          </p:cNvSpPr>
          <p:nvPr>
            <p:ph type="sldNum" sz="quarter" idx="12"/>
          </p:nvPr>
        </p:nvSpPr>
        <p:spPr/>
        <p:txBody>
          <a:body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222276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06D0EE-C1C3-BB44-7904-B8E13E6C1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651EF0F-533E-3374-A988-A283AA68A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6040BF-0F43-FA56-070E-A89C5B122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78634-3A2C-4384-AA6E-A6C0743CFA90}" type="datetime1">
              <a:rPr lang="zh-CN" altLang="en-US" smtClean="0"/>
              <a:t>2024/5/7</a:t>
            </a:fld>
            <a:endParaRPr lang="zh-CN" altLang="en-US"/>
          </a:p>
        </p:txBody>
      </p:sp>
      <p:sp>
        <p:nvSpPr>
          <p:cNvPr id="5" name="页脚占位符 4">
            <a:extLst>
              <a:ext uri="{FF2B5EF4-FFF2-40B4-BE49-F238E27FC236}">
                <a16:creationId xmlns:a16="http://schemas.microsoft.com/office/drawing/2014/main" id="{97F2F490-0789-A8FA-0245-578F0D408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64EB56F-3EB9-61DB-4616-E28AF3A95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6A062-9C63-4257-A66F-D902857C47AB}" type="slidenum">
              <a:rPr lang="zh-CN" altLang="en-US" smtClean="0"/>
              <a:t>‹#›</a:t>
            </a:fld>
            <a:endParaRPr lang="zh-CN" altLang="en-US"/>
          </a:p>
        </p:txBody>
      </p:sp>
    </p:spTree>
    <p:extLst>
      <p:ext uri="{BB962C8B-B14F-4D97-AF65-F5344CB8AC3E}">
        <p14:creationId xmlns:p14="http://schemas.microsoft.com/office/powerpoint/2010/main" val="2832370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7BEF9-7FB3-815C-6AF7-6D47102FC184}"/>
              </a:ext>
            </a:extLst>
          </p:cNvPr>
          <p:cNvSpPr>
            <a:spLocks noGrp="1"/>
          </p:cNvSpPr>
          <p:nvPr>
            <p:ph type="ctrTitle"/>
          </p:nvPr>
        </p:nvSpPr>
        <p:spPr/>
        <p:txBody>
          <a:bodyPr/>
          <a:lstStyle/>
          <a:p>
            <a:r>
              <a:rPr lang="en-US" altLang="zh-CN" dirty="0"/>
              <a:t>Veto Development for the PandaX Experiment</a:t>
            </a:r>
            <a:endParaRPr lang="zh-CN" altLang="en-US" dirty="0"/>
          </a:p>
        </p:txBody>
      </p:sp>
      <p:sp>
        <p:nvSpPr>
          <p:cNvPr id="3" name="副标题 2">
            <a:extLst>
              <a:ext uri="{FF2B5EF4-FFF2-40B4-BE49-F238E27FC236}">
                <a16:creationId xmlns:a16="http://schemas.microsoft.com/office/drawing/2014/main" id="{86B9EB44-2187-A3D7-8115-AE9F2D45BA77}"/>
              </a:ext>
            </a:extLst>
          </p:cNvPr>
          <p:cNvSpPr>
            <a:spLocks noGrp="1"/>
          </p:cNvSpPr>
          <p:nvPr>
            <p:ph type="subTitle" idx="1"/>
          </p:nvPr>
        </p:nvSpPr>
        <p:spPr/>
        <p:txBody>
          <a:bodyPr/>
          <a:lstStyle/>
          <a:p>
            <a:r>
              <a:rPr lang="en-US" altLang="zh-CN" dirty="0"/>
              <a:t>Junting Huang for the PandaX Collaboration</a:t>
            </a:r>
          </a:p>
          <a:p>
            <a:r>
              <a:rPr lang="en-US" altLang="zh-CN" dirty="0"/>
              <a:t>Shanghai Jiao Tong University</a:t>
            </a:r>
          </a:p>
          <a:p>
            <a:r>
              <a:rPr lang="en-US" altLang="zh-CN" dirty="0"/>
              <a:t>COUSP Conference,</a:t>
            </a:r>
            <a:r>
              <a:rPr lang="zh-CN" altLang="en-US"/>
              <a:t> </a:t>
            </a:r>
            <a:r>
              <a:rPr lang="en-US" altLang="zh-CN" dirty="0"/>
              <a:t>Xichang, 2024</a:t>
            </a:r>
          </a:p>
          <a:p>
            <a:endParaRPr lang="en-US" altLang="zh-CN" dirty="0"/>
          </a:p>
          <a:p>
            <a:endParaRPr lang="zh-CN" altLang="en-US" dirty="0"/>
          </a:p>
        </p:txBody>
      </p:sp>
      <p:pic>
        <p:nvPicPr>
          <p:cNvPr id="12" name="图片 11">
            <a:extLst>
              <a:ext uri="{FF2B5EF4-FFF2-40B4-BE49-F238E27FC236}">
                <a16:creationId xmlns:a16="http://schemas.microsoft.com/office/drawing/2014/main" id="{BEAED73B-EE01-CF43-E1CA-F2F80AC89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876" y="5190601"/>
            <a:ext cx="2567361" cy="791697"/>
          </a:xfrm>
          <a:prstGeom prst="rect">
            <a:avLst/>
          </a:prstGeom>
        </p:spPr>
      </p:pic>
      <p:pic>
        <p:nvPicPr>
          <p:cNvPr id="14" name="图片 13">
            <a:extLst>
              <a:ext uri="{FF2B5EF4-FFF2-40B4-BE49-F238E27FC236}">
                <a16:creationId xmlns:a16="http://schemas.microsoft.com/office/drawing/2014/main" id="{71E72574-9585-A080-8535-0427B3458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801" y="5152032"/>
            <a:ext cx="1107021" cy="1107021"/>
          </a:xfrm>
          <a:prstGeom prst="rect">
            <a:avLst/>
          </a:prstGeom>
        </p:spPr>
      </p:pic>
      <p:sp>
        <p:nvSpPr>
          <p:cNvPr id="4" name="灯片编号占位符 3">
            <a:extLst>
              <a:ext uri="{FF2B5EF4-FFF2-40B4-BE49-F238E27FC236}">
                <a16:creationId xmlns:a16="http://schemas.microsoft.com/office/drawing/2014/main" id="{0B358849-6C54-CB4D-5496-406871695361}"/>
              </a:ext>
            </a:extLst>
          </p:cNvPr>
          <p:cNvSpPr>
            <a:spLocks noGrp="1"/>
          </p:cNvSpPr>
          <p:nvPr>
            <p:ph type="sldNum" sz="quarter" idx="12"/>
          </p:nvPr>
        </p:nvSpPr>
        <p:spPr/>
        <p:txBody>
          <a:bodyPr/>
          <a:lstStyle/>
          <a:p>
            <a:fld id="{DE76A062-9C63-4257-A66F-D902857C47AB}" type="slidenum">
              <a:rPr lang="zh-CN" altLang="en-US" smtClean="0"/>
              <a:t>1</a:t>
            </a:fld>
            <a:endParaRPr lang="zh-CN" altLang="en-US"/>
          </a:p>
        </p:txBody>
      </p:sp>
    </p:spTree>
    <p:extLst>
      <p:ext uri="{BB962C8B-B14F-4D97-AF65-F5344CB8AC3E}">
        <p14:creationId xmlns:p14="http://schemas.microsoft.com/office/powerpoint/2010/main" val="399247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Cosmic Ray Veto</a:t>
            </a:r>
          </a:p>
        </p:txBody>
      </p:sp>
      <p:pic>
        <p:nvPicPr>
          <p:cNvPr id="4" name="Picture 3"/>
          <p:cNvPicPr>
            <a:picLocks noChangeAspect="1"/>
          </p:cNvPicPr>
          <p:nvPr/>
        </p:nvPicPr>
        <p:blipFill>
          <a:blip r:embed="rId2"/>
          <a:stretch>
            <a:fillRect/>
          </a:stretch>
        </p:blipFill>
        <p:spPr>
          <a:xfrm>
            <a:off x="6601968" y="2380615"/>
            <a:ext cx="4934634" cy="3703320"/>
          </a:xfrm>
          <a:prstGeom prst="rect">
            <a:avLst/>
          </a:prstGeom>
        </p:spPr>
      </p:pic>
      <p:pic>
        <p:nvPicPr>
          <p:cNvPr id="5" name="Content Placeholder 4"/>
          <p:cNvPicPr>
            <a:picLocks noGrp="1" noChangeAspect="1"/>
          </p:cNvPicPr>
          <p:nvPr>
            <p:ph idx="1"/>
          </p:nvPr>
        </p:nvPicPr>
        <p:blipFill>
          <a:blip r:embed="rId3"/>
          <a:stretch>
            <a:fillRect/>
          </a:stretch>
        </p:blipFill>
        <p:spPr>
          <a:xfrm>
            <a:off x="795528" y="2380615"/>
            <a:ext cx="4935114" cy="3703320"/>
          </a:xfrm>
          <a:prstGeom prst="rect">
            <a:avLst/>
          </a:prstGeom>
        </p:spPr>
      </p:pic>
      <p:sp>
        <p:nvSpPr>
          <p:cNvPr id="6" name="Text Box 5"/>
          <p:cNvSpPr txBox="1"/>
          <p:nvPr/>
        </p:nvSpPr>
        <p:spPr>
          <a:xfrm>
            <a:off x="1972310" y="6191885"/>
            <a:ext cx="2442845" cy="368300"/>
          </a:xfrm>
          <a:prstGeom prst="rect">
            <a:avLst/>
          </a:prstGeom>
          <a:noFill/>
        </p:spPr>
        <p:txBody>
          <a:bodyPr wrap="none" rtlCol="0">
            <a:spAutoFit/>
          </a:bodyPr>
          <a:lstStyle/>
          <a:p>
            <a:r>
              <a:rPr lang="en-US" dirty="0"/>
              <a:t>side of the water tank</a:t>
            </a:r>
          </a:p>
        </p:txBody>
      </p:sp>
      <p:sp>
        <p:nvSpPr>
          <p:cNvPr id="7" name="Text Box 6"/>
          <p:cNvSpPr txBox="1"/>
          <p:nvPr/>
        </p:nvSpPr>
        <p:spPr>
          <a:xfrm>
            <a:off x="7789545" y="6191885"/>
            <a:ext cx="2765425" cy="368300"/>
          </a:xfrm>
          <a:prstGeom prst="rect">
            <a:avLst/>
          </a:prstGeom>
          <a:noFill/>
        </p:spPr>
        <p:txBody>
          <a:bodyPr wrap="none" rtlCol="0">
            <a:spAutoFit/>
          </a:bodyPr>
          <a:lstStyle/>
          <a:p>
            <a:r>
              <a:rPr lang="en-US" dirty="0"/>
              <a:t>bottom of the water tank</a:t>
            </a:r>
          </a:p>
        </p:txBody>
      </p:sp>
      <p:sp>
        <p:nvSpPr>
          <p:cNvPr id="8" name="Slide Number Placeholder 7"/>
          <p:cNvSpPr>
            <a:spLocks noGrp="1"/>
          </p:cNvSpPr>
          <p:nvPr>
            <p:ph type="sldNum" sz="quarter" idx="12"/>
          </p:nvPr>
        </p:nvSpPr>
        <p:spPr/>
        <p:txBody>
          <a:bodyPr/>
          <a:lstStyle/>
          <a:p>
            <a:fld id="{565CE74E-AB26-4998-AD42-012C4C1AD076}" type="slidenum">
              <a:rPr lang="zh-CN" altLang="en-US" smtClean="0"/>
              <a:t>10</a:t>
            </a:fld>
            <a:endParaRPr lang="zh-CN" altLang="en-US"/>
          </a:p>
        </p:txBody>
      </p:sp>
      <p:sp>
        <p:nvSpPr>
          <p:cNvPr id="3" name="Text Box 2"/>
          <p:cNvSpPr txBox="1"/>
          <p:nvPr/>
        </p:nvSpPr>
        <p:spPr>
          <a:xfrm>
            <a:off x="584200" y="1114425"/>
            <a:ext cx="10871887" cy="954107"/>
          </a:xfrm>
          <a:prstGeom prst="rect">
            <a:avLst/>
          </a:prstGeom>
          <a:noFill/>
        </p:spPr>
        <p:txBody>
          <a:bodyPr wrap="none" rtlCol="0">
            <a:spAutoFit/>
          </a:bodyPr>
          <a:lstStyle/>
          <a:p>
            <a:pPr marL="342900" indent="-342900" algn="l">
              <a:buFont typeface="Arial" panose="02080604020202020204" pitchFamily="34" charset="0"/>
              <a:buChar char="•"/>
            </a:pPr>
            <a:r>
              <a:rPr lang="en-US" sz="2800" dirty="0">
                <a:sym typeface="+mn-ea"/>
              </a:rPr>
              <a:t>outer layer: </a:t>
            </a:r>
            <a:r>
              <a:rPr lang="en-US" sz="2800" dirty="0">
                <a:solidFill>
                  <a:schemeClr val="accent2"/>
                </a:solidFill>
                <a:sym typeface="+mn-ea"/>
              </a:rPr>
              <a:t>105 PMTs</a:t>
            </a:r>
            <a:r>
              <a:rPr lang="en-US" sz="2800" dirty="0">
                <a:sym typeface="+mn-ea"/>
              </a:rPr>
              <a:t>, side and bottom</a:t>
            </a:r>
          </a:p>
          <a:p>
            <a:pPr marL="342900" indent="-342900" algn="l">
              <a:buFont typeface="Arial" panose="02080604020202020204" pitchFamily="34" charset="0"/>
              <a:buChar char="•"/>
            </a:pPr>
            <a:r>
              <a:rPr lang="en-US" sz="2800" dirty="0">
                <a:sym typeface="+mn-ea"/>
              </a:rPr>
              <a:t>use black PEs to reduce reflections for better timing measurement</a:t>
            </a: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Readout</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11</a:t>
            </a:fld>
            <a:endParaRPr lang="zh-CN" altLang="en-US"/>
          </a:p>
        </p:txBody>
      </p:sp>
      <p:pic>
        <p:nvPicPr>
          <p:cNvPr id="6" name="Content Placeholder 5" descr="92_1713502631_hd"/>
          <p:cNvPicPr>
            <a:picLocks noGrp="1" noChangeAspect="1"/>
          </p:cNvPicPr>
          <p:nvPr>
            <p:ph idx="1"/>
          </p:nvPr>
        </p:nvPicPr>
        <p:blipFill>
          <a:blip r:embed="rId2"/>
          <a:stretch>
            <a:fillRect/>
          </a:stretch>
        </p:blipFill>
        <p:spPr>
          <a:xfrm>
            <a:off x="7251065" y="1121403"/>
            <a:ext cx="3980969" cy="5309803"/>
          </a:xfrm>
          <a:prstGeom prst="rect">
            <a:avLst/>
          </a:prstGeom>
        </p:spPr>
      </p:pic>
      <p:sp>
        <p:nvSpPr>
          <p:cNvPr id="7" name="Text Box 6"/>
          <p:cNvSpPr txBox="1"/>
          <p:nvPr/>
        </p:nvSpPr>
        <p:spPr>
          <a:xfrm>
            <a:off x="854709" y="952828"/>
            <a:ext cx="6378510" cy="5746701"/>
          </a:xfrm>
          <a:prstGeom prst="rect">
            <a:avLst/>
          </a:prstGeom>
          <a:noFill/>
        </p:spPr>
        <p:txBody>
          <a:bodyPr wrap="square" rtlCol="0">
            <a:spAutoFit/>
          </a:bodyPr>
          <a:lstStyle/>
          <a:p>
            <a:pPr marL="285750" indent="-285750">
              <a:lnSpc>
                <a:spcPct val="120000"/>
              </a:lnSpc>
              <a:buFont typeface="Arial" panose="02080604020202020204" pitchFamily="34" charset="0"/>
              <a:buChar char="•"/>
            </a:pPr>
            <a:r>
              <a:rPr lang="en-US" sz="2800" dirty="0">
                <a:solidFill>
                  <a:schemeClr val="accent2"/>
                </a:solidFill>
              </a:rPr>
              <a:t>ADC boards:</a:t>
            </a:r>
            <a:r>
              <a:rPr lang="en-US" sz="2800" dirty="0"/>
              <a:t> made in SJTU (Yong Yang), 500 M</a:t>
            </a:r>
            <a:r>
              <a:rPr lang="en-US" altLang="zh-CN" sz="2800" dirty="0"/>
              <a:t>Hz sampling rate,</a:t>
            </a:r>
            <a:r>
              <a:rPr lang="en-US" sz="2800" dirty="0"/>
              <a:t> 16 boards (</a:t>
            </a:r>
            <a:r>
              <a:rPr lang="en-US" sz="2800" dirty="0">
                <a:sym typeface="+mn-ea"/>
              </a:rPr>
              <a:t>128 channels) available, the rest will put in production this year</a:t>
            </a:r>
            <a:endParaRPr lang="en-US" sz="2800" dirty="0"/>
          </a:p>
          <a:p>
            <a:pPr marL="285750" indent="-285750">
              <a:lnSpc>
                <a:spcPct val="120000"/>
              </a:lnSpc>
              <a:buFont typeface="Arial" panose="02080604020202020204" pitchFamily="34" charset="0"/>
              <a:buChar char="•"/>
            </a:pPr>
            <a:r>
              <a:rPr lang="en-US" sz="2800" dirty="0">
                <a:solidFill>
                  <a:schemeClr val="accent2"/>
                </a:solidFill>
              </a:rPr>
              <a:t>trigger boards:</a:t>
            </a:r>
            <a:r>
              <a:rPr lang="en-US" sz="2800" dirty="0"/>
              <a:t> made in SJTU (Yong Yang), sliding window, total charge in 40 ns, under testing</a:t>
            </a:r>
          </a:p>
          <a:p>
            <a:pPr marL="285750" indent="-285750">
              <a:lnSpc>
                <a:spcPct val="120000"/>
              </a:lnSpc>
              <a:buFont typeface="Arial" panose="02080604020202020204" pitchFamily="34" charset="0"/>
              <a:buChar char="•"/>
            </a:pPr>
            <a:r>
              <a:rPr lang="en-US" sz="2800" dirty="0">
                <a:solidFill>
                  <a:schemeClr val="accent2"/>
                </a:solidFill>
              </a:rPr>
              <a:t>DAQ control:</a:t>
            </a:r>
            <a:r>
              <a:rPr lang="en-US" sz="2800" dirty="0"/>
              <a:t> together with LXe detector to ensure synchronization</a:t>
            </a:r>
          </a:p>
          <a:p>
            <a:pPr marL="285750" indent="-285750">
              <a:lnSpc>
                <a:spcPct val="120000"/>
              </a:lnSpc>
              <a:buFont typeface="Arial" panose="02080604020202020204" pitchFamily="34" charset="0"/>
              <a:buChar char="•"/>
            </a:pPr>
            <a:r>
              <a:rPr lang="en-US" sz="2800" dirty="0">
                <a:solidFill>
                  <a:schemeClr val="accent2"/>
                </a:solidFill>
              </a:rPr>
              <a:t>data saving:</a:t>
            </a:r>
            <a:r>
              <a:rPr lang="en-US" sz="2800" dirty="0"/>
              <a:t> separate from LXe detector, working in progress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Waveforms</a:t>
            </a:r>
          </a:p>
        </p:txBody>
      </p:sp>
      <p:sp>
        <p:nvSpPr>
          <p:cNvPr id="3" name="Content Placeholder 2"/>
          <p:cNvSpPr>
            <a:spLocks noGrp="1"/>
          </p:cNvSpPr>
          <p:nvPr>
            <p:ph idx="1"/>
          </p:nvPr>
        </p:nvSpPr>
        <p:spPr/>
        <p:txBody>
          <a:bodyPr/>
          <a:lstStyle/>
          <a:p>
            <a:r>
              <a:rPr lang="en-US" dirty="0"/>
              <a:t>can see </a:t>
            </a:r>
            <a:r>
              <a:rPr lang="en-US" dirty="0">
                <a:solidFill>
                  <a:schemeClr val="accent2"/>
                </a:solidFill>
              </a:rPr>
              <a:t>coincidences</a:t>
            </a:r>
            <a:r>
              <a:rPr lang="en-US" dirty="0"/>
              <a:t> every 10-20 seconds with oscilloscope</a:t>
            </a:r>
          </a:p>
          <a:p>
            <a:r>
              <a:rPr lang="en-US" altLang="zh-CN" dirty="0">
                <a:sym typeface="+mn-ea"/>
              </a:rPr>
              <a:t>self-triggering test: 30 ADC threshold, 8 channels, bandwidth is about 13 MB/s, single channel trigger rate </a:t>
            </a:r>
            <a:r>
              <a:rPr lang="en-US" altLang="zh-CN" dirty="0">
                <a:solidFill>
                  <a:schemeClr val="accent2"/>
                </a:solidFill>
                <a:sym typeface="+mn-ea"/>
              </a:rPr>
              <a:t>4-20 kHz</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12</a:t>
            </a:fld>
            <a:endParaRPr lang="zh-CN" altLang="en-US"/>
          </a:p>
        </p:txBody>
      </p:sp>
      <p:pic>
        <p:nvPicPr>
          <p:cNvPr id="9" name="Picture 8"/>
          <p:cNvPicPr>
            <a:picLocks noChangeAspect="1"/>
          </p:cNvPicPr>
          <p:nvPr/>
        </p:nvPicPr>
        <p:blipFill>
          <a:blip r:embed="rId2"/>
          <a:srcRect/>
          <a:stretch>
            <a:fillRect/>
          </a:stretch>
        </p:blipFill>
        <p:spPr>
          <a:xfrm>
            <a:off x="966470" y="3013075"/>
            <a:ext cx="4826635" cy="3050540"/>
          </a:xfrm>
          <a:prstGeom prst="rect">
            <a:avLst/>
          </a:prstGeom>
        </p:spPr>
      </p:pic>
      <p:pic>
        <p:nvPicPr>
          <p:cNvPr id="11" name="Picture 10"/>
          <p:cNvPicPr>
            <a:picLocks noChangeAspect="1"/>
          </p:cNvPicPr>
          <p:nvPr/>
        </p:nvPicPr>
        <p:blipFill>
          <a:blip r:embed="rId3"/>
          <a:srcRect t="835"/>
          <a:stretch>
            <a:fillRect/>
          </a:stretch>
        </p:blipFill>
        <p:spPr>
          <a:xfrm>
            <a:off x="6306820" y="2802890"/>
            <a:ext cx="4926965" cy="35458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Upgrade with Water-Based Liquid Scintillator</a:t>
            </a:r>
          </a:p>
        </p:txBody>
      </p:sp>
      <p:sp>
        <p:nvSpPr>
          <p:cNvPr id="3" name="Content Placeholder 2"/>
          <p:cNvSpPr>
            <a:spLocks noGrp="1"/>
          </p:cNvSpPr>
          <p:nvPr>
            <p:ph idx="1"/>
          </p:nvPr>
        </p:nvSpPr>
        <p:spPr/>
        <p:txBody>
          <a:bodyPr/>
          <a:lstStyle/>
          <a:p>
            <a:r>
              <a:rPr lang="en-US" dirty="0"/>
              <a:t>currently, 0.9 kton water Cherenkov detector</a:t>
            </a:r>
          </a:p>
          <a:p>
            <a:r>
              <a:rPr lang="en-US" dirty="0"/>
              <a:t>hope to blend 5% water-based liquid scintillator (WbLS) to improve veto efficiency</a:t>
            </a:r>
          </a:p>
          <a:p>
            <a:r>
              <a:rPr lang="en-US" altLang="zh-CN" dirty="0"/>
              <a:t>possible source from</a:t>
            </a:r>
            <a:r>
              <a:rPr lang="en-US" dirty="0"/>
              <a:t> </a:t>
            </a:r>
            <a:r>
              <a:rPr lang="en-US" altLang="zh-CN" dirty="0"/>
              <a:t>BNL (</a:t>
            </a:r>
            <a:r>
              <a:rPr lang="en-US" dirty="0"/>
              <a:t>Minfang Yeh)</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13</a:t>
            </a:fld>
            <a:endParaRPr lang="zh-CN" altLang="en-US"/>
          </a:p>
        </p:txBody>
      </p:sp>
      <p:pic>
        <p:nvPicPr>
          <p:cNvPr id="11" name="Picture 10"/>
          <p:cNvPicPr>
            <a:picLocks noChangeAspect="1"/>
          </p:cNvPicPr>
          <p:nvPr/>
        </p:nvPicPr>
        <p:blipFill>
          <a:blip r:embed="rId2"/>
          <a:stretch>
            <a:fillRect/>
          </a:stretch>
        </p:blipFill>
        <p:spPr>
          <a:xfrm>
            <a:off x="962112" y="3260856"/>
            <a:ext cx="10073772" cy="2849858"/>
          </a:xfrm>
          <a:prstGeom prst="rect">
            <a:avLst/>
          </a:prstGeom>
        </p:spPr>
      </p:pic>
      <p:sp>
        <p:nvSpPr>
          <p:cNvPr id="5" name="文本框 4">
            <a:extLst>
              <a:ext uri="{FF2B5EF4-FFF2-40B4-BE49-F238E27FC236}">
                <a16:creationId xmlns:a16="http://schemas.microsoft.com/office/drawing/2014/main" id="{A34F423E-01F8-B93C-052C-A38D7C1AF892}"/>
              </a:ext>
            </a:extLst>
          </p:cNvPr>
          <p:cNvSpPr txBox="1"/>
          <p:nvPr/>
        </p:nvSpPr>
        <p:spPr>
          <a:xfrm>
            <a:off x="1166648" y="6249381"/>
            <a:ext cx="10269132" cy="369332"/>
          </a:xfrm>
          <a:prstGeom prst="rect">
            <a:avLst/>
          </a:prstGeom>
          <a:noFill/>
        </p:spPr>
        <p:txBody>
          <a:bodyPr wrap="square" rtlCol="0">
            <a:spAutoFit/>
          </a:bodyPr>
          <a:lstStyle/>
          <a:p>
            <a:r>
              <a:rPr lang="en-US" altLang="zh-CN" dirty="0"/>
              <a:t>an early formula for WbLS, NIM A 660 (2011) 51, M. Yeh </a:t>
            </a:r>
            <a:r>
              <a:rPr lang="en-US" altLang="zh-CN" i="1" dirty="0"/>
              <a:t>et al.</a:t>
            </a:r>
            <a:endParaRPr lang="zh-CN" altLang="en-US"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Optical Simulations in Geant4</a:t>
            </a:r>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14</a:t>
            </a:fld>
            <a:endParaRPr lang="zh-CN" altLang="en-US"/>
          </a:p>
        </p:txBody>
      </p:sp>
      <p:pic>
        <p:nvPicPr>
          <p:cNvPr id="7" name="Picture 6"/>
          <p:cNvPicPr>
            <a:picLocks noChangeAspect="1"/>
          </p:cNvPicPr>
          <p:nvPr/>
        </p:nvPicPr>
        <p:blipFill>
          <a:blip r:embed="rId2"/>
          <a:srcRect l="30909" t="26142" r="30511" b="5422"/>
          <a:stretch>
            <a:fillRect/>
          </a:stretch>
        </p:blipFill>
        <p:spPr>
          <a:xfrm>
            <a:off x="6597015" y="1201420"/>
            <a:ext cx="4483100" cy="4612005"/>
          </a:xfrm>
          <a:prstGeom prst="rect">
            <a:avLst/>
          </a:prstGeom>
        </p:spPr>
      </p:pic>
      <p:pic>
        <p:nvPicPr>
          <p:cNvPr id="8" name="Content Placeholder 3"/>
          <p:cNvPicPr>
            <a:picLocks noChangeAspect="1"/>
          </p:cNvPicPr>
          <p:nvPr/>
        </p:nvPicPr>
        <p:blipFill>
          <a:blip r:embed="rId3"/>
          <a:srcRect l="32957" t="40989" r="34324" b="6931"/>
          <a:stretch>
            <a:fillRect/>
          </a:stretch>
        </p:blipFill>
        <p:spPr bwMode="auto">
          <a:xfrm>
            <a:off x="949325" y="1201420"/>
            <a:ext cx="4989830" cy="46208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Neutron Veto Efficiency</a:t>
            </a:r>
          </a:p>
        </p:txBody>
      </p:sp>
      <p:sp>
        <p:nvSpPr>
          <p:cNvPr id="3" name="Content Placeholder 2"/>
          <p:cNvSpPr>
            <a:spLocks noGrp="1"/>
          </p:cNvSpPr>
          <p:nvPr>
            <p:ph idx="1"/>
          </p:nvPr>
        </p:nvSpPr>
        <p:spPr>
          <a:xfrm>
            <a:off x="838200" y="1201420"/>
            <a:ext cx="10568305" cy="5147310"/>
          </a:xfrm>
        </p:spPr>
        <p:txBody>
          <a:bodyPr/>
          <a:lstStyle/>
          <a:p>
            <a:r>
              <a:rPr lang="en-US" dirty="0"/>
              <a:t>neutrons from </a:t>
            </a:r>
            <a:r>
              <a:rPr lang="en-US" baseline="30000" dirty="0">
                <a:sym typeface="+mn-ea"/>
              </a:rPr>
              <a:t>238</a:t>
            </a:r>
            <a:r>
              <a:rPr lang="en-US" dirty="0"/>
              <a:t>U fission in LXe container, &gt; 1 keV in LXe</a:t>
            </a:r>
          </a:p>
          <a:p>
            <a:r>
              <a:rPr lang="en-US" dirty="0">
                <a:sym typeface="+mn-ea"/>
              </a:rPr>
              <a:t>WbLS: </a:t>
            </a:r>
            <a:r>
              <a:rPr lang="en-US" dirty="0">
                <a:solidFill>
                  <a:schemeClr val="accent2"/>
                </a:solidFill>
                <a:sym typeface="+mn-ea"/>
              </a:rPr>
              <a:t>500 photons / MeV</a:t>
            </a:r>
            <a:r>
              <a:rPr lang="en-US" dirty="0">
                <a:sym typeface="+mn-ea"/>
              </a:rPr>
              <a:t> (about 5% blending)</a:t>
            </a:r>
            <a:endParaRPr lang="en-US" dirty="0"/>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15</a:t>
            </a:fld>
            <a:endParaRPr lang="zh-CN" altLang="en-US"/>
          </a:p>
        </p:txBody>
      </p:sp>
      <p:pic>
        <p:nvPicPr>
          <p:cNvPr id="4" name="Picture 3"/>
          <p:cNvPicPr>
            <a:picLocks noChangeAspect="1"/>
          </p:cNvPicPr>
          <p:nvPr/>
        </p:nvPicPr>
        <p:blipFill>
          <a:blip r:embed="rId2"/>
          <a:stretch>
            <a:fillRect/>
          </a:stretch>
        </p:blipFill>
        <p:spPr>
          <a:xfrm>
            <a:off x="1092835" y="2228215"/>
            <a:ext cx="9796780" cy="44291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Gamma Veto Efficiency</a:t>
            </a:r>
          </a:p>
        </p:txBody>
      </p:sp>
      <p:sp>
        <p:nvSpPr>
          <p:cNvPr id="3" name="Content Placeholder 2"/>
          <p:cNvSpPr>
            <a:spLocks noGrp="1"/>
          </p:cNvSpPr>
          <p:nvPr>
            <p:ph idx="1"/>
          </p:nvPr>
        </p:nvSpPr>
        <p:spPr/>
        <p:txBody>
          <a:bodyPr/>
          <a:lstStyle/>
          <a:p>
            <a:r>
              <a:rPr lang="en-US" dirty="0"/>
              <a:t>simulated gammas from </a:t>
            </a:r>
            <a:r>
              <a:rPr lang="en-US" baseline="30000" dirty="0">
                <a:sym typeface="+mn-ea"/>
              </a:rPr>
              <a:t>238</a:t>
            </a:r>
            <a:r>
              <a:rPr lang="en-US" dirty="0"/>
              <a:t>U decay in LXe container</a:t>
            </a:r>
          </a:p>
          <a:p>
            <a:r>
              <a:rPr lang="en-US" dirty="0"/>
              <a:t>the efficiency is much lower compared to that of neutron</a:t>
            </a:r>
          </a:p>
          <a:p>
            <a:pPr marL="0" indent="0">
              <a:buNone/>
            </a:pPr>
            <a:endParaRPr lang="en-US" dirty="0"/>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16</a:t>
            </a:fld>
            <a:endParaRPr lang="zh-CN" altLang="en-US"/>
          </a:p>
        </p:txBody>
      </p:sp>
      <p:pic>
        <p:nvPicPr>
          <p:cNvPr id="7" name="Picture 6"/>
          <p:cNvPicPr>
            <a:picLocks noChangeAspect="1"/>
          </p:cNvPicPr>
          <p:nvPr/>
        </p:nvPicPr>
        <p:blipFill>
          <a:blip r:embed="rId2"/>
          <a:stretch>
            <a:fillRect/>
          </a:stretch>
        </p:blipFill>
        <p:spPr>
          <a:xfrm>
            <a:off x="1062355" y="2179955"/>
            <a:ext cx="9796780" cy="44291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Muon Simulation</a:t>
            </a:r>
          </a:p>
        </p:txBody>
      </p:sp>
      <p:sp>
        <p:nvSpPr>
          <p:cNvPr id="3" name="Content Placeholder 2"/>
          <p:cNvSpPr>
            <a:spLocks noGrp="1"/>
          </p:cNvSpPr>
          <p:nvPr>
            <p:ph idx="1"/>
          </p:nvPr>
        </p:nvSpPr>
        <p:spPr/>
        <p:txBody>
          <a:bodyPr/>
          <a:lstStyle/>
          <a:p>
            <a:r>
              <a:rPr lang="en-US" dirty="0"/>
              <a:t>Ziyi Guo </a:t>
            </a:r>
            <a:r>
              <a:rPr lang="en-US" i="1" dirty="0"/>
              <a:t>et al.</a:t>
            </a:r>
            <a:r>
              <a:rPr lang="en-US" dirty="0"/>
              <a:t> arXiv:2007.15925</a:t>
            </a:r>
          </a:p>
          <a:p>
            <a:r>
              <a:rPr lang="en-US" dirty="0"/>
              <a:t>sampled the energy and theta distribution, assume flat phi distribution for an approximation</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17</a:t>
            </a:fld>
            <a:endParaRPr lang="zh-CN" altLang="en-US"/>
          </a:p>
        </p:txBody>
      </p:sp>
      <p:pic>
        <p:nvPicPr>
          <p:cNvPr id="5" name="Picture 4"/>
          <p:cNvPicPr>
            <a:picLocks noChangeAspect="1"/>
          </p:cNvPicPr>
          <p:nvPr/>
        </p:nvPicPr>
        <p:blipFill>
          <a:blip r:embed="rId2"/>
          <a:stretch>
            <a:fillRect/>
          </a:stretch>
        </p:blipFill>
        <p:spPr>
          <a:xfrm>
            <a:off x="1122680" y="2707005"/>
            <a:ext cx="4815840" cy="3767455"/>
          </a:xfrm>
          <a:prstGeom prst="rect">
            <a:avLst/>
          </a:prstGeom>
        </p:spPr>
      </p:pic>
      <p:pic>
        <p:nvPicPr>
          <p:cNvPr id="6" name="Picture 5"/>
          <p:cNvPicPr>
            <a:picLocks noChangeAspect="1"/>
          </p:cNvPicPr>
          <p:nvPr/>
        </p:nvPicPr>
        <p:blipFill>
          <a:blip r:embed="rId3"/>
          <a:stretch>
            <a:fillRect/>
          </a:stretch>
        </p:blipFill>
        <p:spPr>
          <a:xfrm>
            <a:off x="6004560" y="2917825"/>
            <a:ext cx="5340350" cy="35909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Event Display of a Muon Event</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18</a:t>
            </a:fld>
            <a:endParaRPr lang="zh-CN" altLang="en-US"/>
          </a:p>
        </p:txBody>
      </p:sp>
      <p:pic>
        <p:nvPicPr>
          <p:cNvPr id="5" name="Content Placeholder 4"/>
          <p:cNvPicPr>
            <a:picLocks noGrp="1" noChangeAspect="1"/>
          </p:cNvPicPr>
          <p:nvPr>
            <p:ph idx="1"/>
          </p:nvPr>
        </p:nvPicPr>
        <p:blipFill>
          <a:blip r:embed="rId2"/>
          <a:stretch>
            <a:fillRect/>
          </a:stretch>
        </p:blipFill>
        <p:spPr>
          <a:xfrm>
            <a:off x="1822450" y="1026160"/>
            <a:ext cx="8334375" cy="5810250"/>
          </a:xfrm>
          <a:prstGeom prst="rect">
            <a:avLst/>
          </a:prstGeom>
        </p:spPr>
      </p:pic>
      <p:sp>
        <p:nvSpPr>
          <p:cNvPr id="3" name="矩形 2">
            <a:extLst>
              <a:ext uri="{FF2B5EF4-FFF2-40B4-BE49-F238E27FC236}">
                <a16:creationId xmlns:a16="http://schemas.microsoft.com/office/drawing/2014/main" id="{105DD886-D52D-AB28-1395-0536AA0362B2}"/>
              </a:ext>
            </a:extLst>
          </p:cNvPr>
          <p:cNvSpPr/>
          <p:nvPr/>
        </p:nvSpPr>
        <p:spPr>
          <a:xfrm>
            <a:off x="1362141" y="6325126"/>
            <a:ext cx="8287954" cy="495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79B17D6-8929-B996-1B8D-7AAE6BE23C67}"/>
              </a:ext>
            </a:extLst>
          </p:cNvPr>
          <p:cNvSpPr txBox="1"/>
          <p:nvPr/>
        </p:nvSpPr>
        <p:spPr>
          <a:xfrm>
            <a:off x="3384572" y="6211450"/>
            <a:ext cx="1458595" cy="400110"/>
          </a:xfrm>
          <a:prstGeom prst="rect">
            <a:avLst/>
          </a:prstGeom>
          <a:noFill/>
        </p:spPr>
        <p:txBody>
          <a:bodyPr wrap="square" rtlCol="0">
            <a:spAutoFit/>
          </a:bodyPr>
          <a:lstStyle/>
          <a:p>
            <a:r>
              <a:rPr lang="en-US" altLang="zh-CN" sz="2000" dirty="0"/>
              <a:t>inner layer</a:t>
            </a:r>
            <a:endParaRPr lang="zh-CN" altLang="en-US" sz="2000"/>
          </a:p>
        </p:txBody>
      </p:sp>
      <p:sp>
        <p:nvSpPr>
          <p:cNvPr id="7" name="文本框 6">
            <a:extLst>
              <a:ext uri="{FF2B5EF4-FFF2-40B4-BE49-F238E27FC236}">
                <a16:creationId xmlns:a16="http://schemas.microsoft.com/office/drawing/2014/main" id="{AD37A767-188E-F06A-51C8-C88054DC76FD}"/>
              </a:ext>
            </a:extLst>
          </p:cNvPr>
          <p:cNvSpPr txBox="1"/>
          <p:nvPr/>
        </p:nvSpPr>
        <p:spPr>
          <a:xfrm>
            <a:off x="7715568" y="6211450"/>
            <a:ext cx="1458595" cy="400110"/>
          </a:xfrm>
          <a:prstGeom prst="rect">
            <a:avLst/>
          </a:prstGeom>
          <a:noFill/>
        </p:spPr>
        <p:txBody>
          <a:bodyPr wrap="square" rtlCol="0">
            <a:spAutoFit/>
          </a:bodyPr>
          <a:lstStyle/>
          <a:p>
            <a:r>
              <a:rPr lang="en-US" altLang="zh-CN" sz="2000" dirty="0"/>
              <a:t>outer layer</a:t>
            </a:r>
            <a:endParaRPr lang="zh-CN" altLang="en-US"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Muon Tagging Efficiency</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19</a:t>
            </a:fld>
            <a:endParaRPr lang="zh-CN" altLang="en-US"/>
          </a:p>
        </p:txBody>
      </p:sp>
      <p:pic>
        <p:nvPicPr>
          <p:cNvPr id="5" name="Content Placeholder 4"/>
          <p:cNvPicPr>
            <a:picLocks noGrp="1" noChangeAspect="1"/>
          </p:cNvPicPr>
          <p:nvPr>
            <p:ph idx="1"/>
          </p:nvPr>
        </p:nvPicPr>
        <p:blipFill>
          <a:blip r:embed="rId2"/>
          <a:stretch>
            <a:fillRect/>
          </a:stretch>
        </p:blipFill>
        <p:spPr>
          <a:xfrm>
            <a:off x="950595" y="2019300"/>
            <a:ext cx="9357995" cy="4801235"/>
          </a:xfrm>
          <a:prstGeom prst="rect">
            <a:avLst/>
          </a:prstGeom>
        </p:spPr>
      </p:pic>
      <p:sp>
        <p:nvSpPr>
          <p:cNvPr id="6" name="Text Box 5"/>
          <p:cNvSpPr txBox="1"/>
          <p:nvPr/>
        </p:nvSpPr>
        <p:spPr>
          <a:xfrm>
            <a:off x="1084580" y="1266825"/>
            <a:ext cx="8565515" cy="953135"/>
          </a:xfrm>
          <a:prstGeom prst="rect">
            <a:avLst/>
          </a:prstGeom>
          <a:noFill/>
        </p:spPr>
        <p:txBody>
          <a:bodyPr wrap="none" rtlCol="0">
            <a:spAutoFit/>
          </a:bodyPr>
          <a:lstStyle/>
          <a:p>
            <a:pPr marL="285750" indent="-285750">
              <a:buFont typeface="Arial" panose="02080604020202020204" pitchFamily="34" charset="0"/>
              <a:buChar char="•"/>
            </a:pPr>
            <a:r>
              <a:rPr lang="en-US" sz="2800" dirty="0"/>
              <a:t>require 100 MeV energy deposition in water</a:t>
            </a:r>
          </a:p>
          <a:p>
            <a:pPr marL="285750" indent="-285750">
              <a:buFont typeface="Arial" panose="02080604020202020204" pitchFamily="34" charset="0"/>
              <a:buChar char="•"/>
            </a:pPr>
            <a:r>
              <a:rPr lang="en-US" sz="2800" dirty="0"/>
              <a:t>count number of fired PMTs (inner and outer layer)</a:t>
            </a:r>
          </a:p>
        </p:txBody>
      </p:sp>
      <p:sp>
        <p:nvSpPr>
          <p:cNvPr id="3" name="矩形 2">
            <a:extLst>
              <a:ext uri="{FF2B5EF4-FFF2-40B4-BE49-F238E27FC236}">
                <a16:creationId xmlns:a16="http://schemas.microsoft.com/office/drawing/2014/main" id="{3C4502AD-FE44-FFDD-480E-87951F7818FF}"/>
              </a:ext>
            </a:extLst>
          </p:cNvPr>
          <p:cNvSpPr/>
          <p:nvPr/>
        </p:nvSpPr>
        <p:spPr>
          <a:xfrm>
            <a:off x="1049020" y="6047652"/>
            <a:ext cx="9558020" cy="2286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D817B31-947E-9EB4-46F9-1C69F8C315AC}"/>
              </a:ext>
            </a:extLst>
          </p:cNvPr>
          <p:cNvSpPr/>
          <p:nvPr/>
        </p:nvSpPr>
        <p:spPr>
          <a:xfrm>
            <a:off x="1362141" y="6325126"/>
            <a:ext cx="8287954" cy="495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Outline</a:t>
            </a:r>
          </a:p>
        </p:txBody>
      </p:sp>
      <p:sp>
        <p:nvSpPr>
          <p:cNvPr id="3" name="Content Placeholder 2"/>
          <p:cNvSpPr>
            <a:spLocks noGrp="1"/>
          </p:cNvSpPr>
          <p:nvPr>
            <p:ph idx="1"/>
          </p:nvPr>
        </p:nvSpPr>
        <p:spPr/>
        <p:txBody>
          <a:bodyPr/>
          <a:lstStyle/>
          <a:p>
            <a:pPr>
              <a:lnSpc>
                <a:spcPct val="130000"/>
              </a:lnSpc>
            </a:pPr>
            <a:r>
              <a:rPr lang="en-US" sz="3200" dirty="0"/>
              <a:t>introduction</a:t>
            </a:r>
          </a:p>
          <a:p>
            <a:pPr>
              <a:lnSpc>
                <a:spcPct val="130000"/>
              </a:lnSpc>
            </a:pPr>
            <a:r>
              <a:rPr lang="en-US" sz="3200" dirty="0"/>
              <a:t>detector installation</a:t>
            </a:r>
          </a:p>
          <a:p>
            <a:pPr>
              <a:lnSpc>
                <a:spcPct val="130000"/>
              </a:lnSpc>
            </a:pPr>
            <a:r>
              <a:rPr lang="en-US" sz="3200" dirty="0"/>
              <a:t>Geant4 optical simulation</a:t>
            </a:r>
          </a:p>
          <a:p>
            <a:pPr>
              <a:lnSpc>
                <a:spcPct val="130000"/>
              </a:lnSpc>
            </a:pPr>
            <a:r>
              <a:rPr lang="en-US" sz="3200" dirty="0"/>
              <a:t>cold liquid scintillator R&amp;D</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a:t>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Muon Tagging Efficiency</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20</a:t>
            </a:fld>
            <a:endParaRPr lang="zh-CN" altLang="en-US"/>
          </a:p>
        </p:txBody>
      </p:sp>
      <p:pic>
        <p:nvPicPr>
          <p:cNvPr id="7" name="Content Placeholder 6"/>
          <p:cNvPicPr>
            <a:picLocks noGrp="1" noChangeAspect="1"/>
          </p:cNvPicPr>
          <p:nvPr>
            <p:ph idx="1"/>
          </p:nvPr>
        </p:nvPicPr>
        <p:blipFill>
          <a:blip r:embed="rId2"/>
          <a:stretch>
            <a:fillRect/>
          </a:stretch>
        </p:blipFill>
        <p:spPr>
          <a:xfrm>
            <a:off x="1049020" y="2077720"/>
            <a:ext cx="9141460" cy="4688840"/>
          </a:xfrm>
          <a:prstGeom prst="rect">
            <a:avLst/>
          </a:prstGeom>
        </p:spPr>
      </p:pic>
      <p:sp>
        <p:nvSpPr>
          <p:cNvPr id="8" name="Text Box 7"/>
          <p:cNvSpPr txBox="1"/>
          <p:nvPr/>
        </p:nvSpPr>
        <p:spPr>
          <a:xfrm>
            <a:off x="1084580" y="1266825"/>
            <a:ext cx="7706995" cy="953135"/>
          </a:xfrm>
          <a:prstGeom prst="rect">
            <a:avLst/>
          </a:prstGeom>
          <a:noFill/>
        </p:spPr>
        <p:txBody>
          <a:bodyPr wrap="none" rtlCol="0">
            <a:spAutoFit/>
          </a:bodyPr>
          <a:lstStyle/>
          <a:p>
            <a:pPr marL="285750" indent="-285750">
              <a:buFont typeface="Arial" panose="02080604020202020204" pitchFamily="34" charset="0"/>
              <a:buChar char="•"/>
            </a:pPr>
            <a:r>
              <a:rPr lang="en-US" sz="2800" dirty="0"/>
              <a:t>require 5 fired PMTs in the inner layer</a:t>
            </a:r>
          </a:p>
          <a:p>
            <a:pPr marL="285750" indent="-285750">
              <a:buFont typeface="Arial" panose="02080604020202020204" pitchFamily="34" charset="0"/>
              <a:buChar char="•"/>
            </a:pPr>
            <a:r>
              <a:rPr lang="en-US" sz="2800" dirty="0"/>
              <a:t>count number of fired PMTs in the outer layer</a:t>
            </a:r>
          </a:p>
        </p:txBody>
      </p:sp>
      <p:sp>
        <p:nvSpPr>
          <p:cNvPr id="3" name="矩形 2">
            <a:extLst>
              <a:ext uri="{FF2B5EF4-FFF2-40B4-BE49-F238E27FC236}">
                <a16:creationId xmlns:a16="http://schemas.microsoft.com/office/drawing/2014/main" id="{83143CF7-9B5F-D7AD-310E-D86B52E93B54}"/>
              </a:ext>
            </a:extLst>
          </p:cNvPr>
          <p:cNvSpPr/>
          <p:nvPr/>
        </p:nvSpPr>
        <p:spPr>
          <a:xfrm>
            <a:off x="1049020" y="6047652"/>
            <a:ext cx="9558020" cy="2286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AE747B2-860B-1053-098C-471B5D8498A0}"/>
              </a:ext>
            </a:extLst>
          </p:cNvPr>
          <p:cNvSpPr/>
          <p:nvPr/>
        </p:nvSpPr>
        <p:spPr>
          <a:xfrm>
            <a:off x="1362141" y="6325126"/>
            <a:ext cx="8287954" cy="495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Cold Liquid Scintillator R&amp;D</a:t>
            </a:r>
          </a:p>
        </p:txBody>
      </p:sp>
      <p:sp>
        <p:nvSpPr>
          <p:cNvPr id="8" name="Text Placeholder 7"/>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21</a:t>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Cold Liquid Scintillator Veto</a:t>
            </a:r>
          </a:p>
        </p:txBody>
      </p:sp>
      <p:sp>
        <p:nvSpPr>
          <p:cNvPr id="3" name="Content Placeholder 2"/>
          <p:cNvSpPr>
            <a:spLocks noGrp="1"/>
          </p:cNvSpPr>
          <p:nvPr>
            <p:ph idx="1"/>
          </p:nvPr>
        </p:nvSpPr>
        <p:spPr>
          <a:xfrm>
            <a:off x="838200" y="1201420"/>
            <a:ext cx="6638290" cy="5147310"/>
          </a:xfrm>
        </p:spPr>
        <p:txBody>
          <a:bodyPr>
            <a:normAutofit/>
          </a:bodyPr>
          <a:lstStyle/>
          <a:p>
            <a:pPr>
              <a:lnSpc>
                <a:spcPct val="100000"/>
              </a:lnSpc>
            </a:pPr>
            <a:r>
              <a:rPr lang="en-US" dirty="0"/>
              <a:t>LAB-based liquid scintillator becomes semi-transparent and viscous at liquid xenon temperature (about -100 ℃) </a:t>
            </a:r>
          </a:p>
          <a:p>
            <a:pPr lvl="1">
              <a:lnSpc>
                <a:spcPct val="100000"/>
              </a:lnSpc>
            </a:pPr>
            <a:r>
              <a:rPr lang="en-US" dirty="0">
                <a:solidFill>
                  <a:schemeClr val="accent2"/>
                </a:solidFill>
              </a:rPr>
              <a:t>pressure balance:</a:t>
            </a:r>
            <a:r>
              <a:rPr lang="en-US" dirty="0"/>
              <a:t> like refrigerant fluid (</a:t>
            </a:r>
            <a:r>
              <a:rPr lang="en-US" dirty="0">
                <a:sym typeface="+mn-ea"/>
              </a:rPr>
              <a:t>HFE-7000)</a:t>
            </a:r>
            <a:r>
              <a:rPr lang="en-US" dirty="0"/>
              <a:t> used in EXO, make thinner liquid xenon container</a:t>
            </a:r>
          </a:p>
          <a:p>
            <a:pPr lvl="1">
              <a:lnSpc>
                <a:spcPct val="100000"/>
              </a:lnSpc>
            </a:pPr>
            <a:r>
              <a:rPr lang="en-US" dirty="0">
                <a:solidFill>
                  <a:schemeClr val="accent2"/>
                </a:solidFill>
              </a:rPr>
              <a:t>veto: </a:t>
            </a:r>
            <a:r>
              <a:rPr lang="en-US" dirty="0"/>
              <a:t>use wavelength shifting fibers for light detection, as in LiquidO</a:t>
            </a:r>
          </a:p>
          <a:p>
            <a:pPr>
              <a:lnSpc>
                <a:spcPct val="100000"/>
              </a:lnSpc>
            </a:pPr>
            <a:r>
              <a:rPr lang="en-US" dirty="0"/>
              <a:t>TAO performed R&amp;D under -50 ℃</a:t>
            </a:r>
          </a:p>
          <a:p>
            <a:pPr>
              <a:lnSpc>
                <a:spcPct val="100000"/>
              </a:lnSpc>
            </a:pPr>
            <a:r>
              <a:rPr lang="en-US" dirty="0">
                <a:solidFill>
                  <a:schemeClr val="accent2"/>
                </a:solidFill>
              </a:rPr>
              <a:t>high viscosity, small heat conductivity, need to consider thermal uniformity</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22</a:t>
            </a:fld>
            <a:endParaRPr lang="zh-CN" altLang="en-US"/>
          </a:p>
        </p:txBody>
      </p:sp>
      <p:pic>
        <p:nvPicPr>
          <p:cNvPr id="8"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765" y="1144905"/>
            <a:ext cx="4634230" cy="49631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Visual Inspections</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23</a:t>
            </a:fld>
            <a:endParaRPr lang="zh-CN" altLang="en-US"/>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05" y="1129030"/>
            <a:ext cx="3830955" cy="5108575"/>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568" b="911"/>
          <a:stretch>
            <a:fillRect/>
          </a:stretch>
        </p:blipFill>
        <p:spPr>
          <a:xfrm>
            <a:off x="5657215" y="1129030"/>
            <a:ext cx="5476875" cy="51250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 Small Setup for Cold LS R&amp;D</a:t>
            </a:r>
          </a:p>
        </p:txBody>
      </p:sp>
      <p:sp>
        <p:nvSpPr>
          <p:cNvPr id="2" name="Content Placeholder 1"/>
          <p:cNvSpPr>
            <a:spLocks noGrp="1"/>
          </p:cNvSpPr>
          <p:nvPr>
            <p:ph idx="1"/>
          </p:nvPr>
        </p:nvSpPr>
        <p:spPr/>
        <p:txBody>
          <a:bodyPr/>
          <a:lstStyle/>
          <a:p>
            <a:r>
              <a:rPr lang="en-US" dirty="0"/>
              <a:t>made a 10 cm scale setup, to be cooled to </a:t>
            </a:r>
            <a:r>
              <a:rPr lang="en-US" altLang="zh-CN" dirty="0"/>
              <a:t>-100 ℃</a:t>
            </a:r>
            <a:endParaRPr lang="en-US" dirty="0"/>
          </a:p>
          <a:p>
            <a:r>
              <a:rPr lang="en-US" dirty="0"/>
              <a:t>study the light yield and transparency under </a:t>
            </a:r>
            <a:r>
              <a:rPr lang="en-US" altLang="zh-CN" dirty="0"/>
              <a:t>about</a:t>
            </a:r>
            <a:endParaRPr lang="en-US" dirty="0"/>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24</a:t>
            </a:fld>
            <a:endParaRPr lang="zh-CN" alt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7460" y="2411095"/>
            <a:ext cx="3030220" cy="40424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709" r="18065" b="622"/>
          <a:stretch>
            <a:fillRect/>
          </a:stretch>
        </p:blipFill>
        <p:spPr>
          <a:xfrm>
            <a:off x="1010285" y="2411095"/>
            <a:ext cx="5572760" cy="404241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Meter-Scale Setup</a:t>
            </a:r>
          </a:p>
        </p:txBody>
      </p:sp>
      <p:sp>
        <p:nvSpPr>
          <p:cNvPr id="3" name="Content Placeholder 2"/>
          <p:cNvSpPr>
            <a:spLocks noGrp="1"/>
          </p:cNvSpPr>
          <p:nvPr>
            <p:ph idx="1"/>
          </p:nvPr>
        </p:nvSpPr>
        <p:spPr>
          <a:xfrm>
            <a:off x="838200" y="1201420"/>
            <a:ext cx="6107430" cy="5147310"/>
          </a:xfrm>
        </p:spPr>
        <p:txBody>
          <a:bodyPr/>
          <a:lstStyle/>
          <a:p>
            <a:r>
              <a:rPr lang="en-US" dirty="0"/>
              <a:t>a meter-scale cryostat is under design by Shanli (</a:t>
            </a:r>
            <a:r>
              <a:rPr lang="en-US" dirty="0">
                <a:sym typeface="+mn-ea"/>
              </a:rPr>
              <a:t>company)</a:t>
            </a:r>
          </a:p>
          <a:p>
            <a:r>
              <a:rPr lang="en-US" dirty="0">
                <a:sym typeface="+mn-ea"/>
              </a:rPr>
              <a:t>ordered WLS fibers (1 mm in diameter, 1 km) and a refrigerator</a:t>
            </a:r>
          </a:p>
          <a:p>
            <a:r>
              <a:rPr lang="en-US" dirty="0">
                <a:sym typeface="+mn-ea"/>
              </a:rPr>
              <a:t>2 cm spacing, 16 fibers per SiPM, require 120 SiPM</a:t>
            </a:r>
          </a:p>
          <a:p>
            <a:endParaRPr lang="en-US" dirty="0">
              <a:sym typeface="+mn-ea"/>
            </a:endParaRPr>
          </a:p>
          <a:p>
            <a:endParaRPr lang="en-US" dirty="0"/>
          </a:p>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25</a:t>
            </a:fld>
            <a:endParaRPr lang="zh-CN" alt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940" y="850207"/>
            <a:ext cx="3938199" cy="5555673"/>
          </a:xfrm>
          <a:prstGeom prst="rect">
            <a:avLst/>
          </a:prstGeom>
        </p:spPr>
      </p:pic>
      <p:pic>
        <p:nvPicPr>
          <p:cNvPr id="5" name="Content Placeholder 3"/>
          <p:cNvPicPr>
            <a:picLocks noChangeAspect="1"/>
          </p:cNvPicPr>
          <p:nvPr/>
        </p:nvPicPr>
        <p:blipFill>
          <a:blip r:embed="rId3"/>
          <a:srcRect l="4067" b="2420"/>
          <a:stretch>
            <a:fillRect/>
          </a:stretch>
        </p:blipFill>
        <p:spPr>
          <a:xfrm>
            <a:off x="1642110" y="3794760"/>
            <a:ext cx="3699510" cy="30213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Fiber Readout R&amp;D</a:t>
            </a:r>
          </a:p>
        </p:txBody>
      </p:sp>
      <p:sp>
        <p:nvSpPr>
          <p:cNvPr id="3" name="Content Placeholder 2"/>
          <p:cNvSpPr>
            <a:spLocks noGrp="1"/>
          </p:cNvSpPr>
          <p:nvPr>
            <p:ph idx="1"/>
          </p:nvPr>
        </p:nvSpPr>
        <p:spPr/>
        <p:txBody>
          <a:bodyPr/>
          <a:lstStyle/>
          <a:p>
            <a:r>
              <a:rPr lang="en-US" dirty="0"/>
              <a:t>4 SiPM (6 x 6 mm) and the readout boards</a:t>
            </a:r>
          </a:p>
          <a:p>
            <a:r>
              <a:rPr lang="en-US" dirty="0"/>
              <a:t>several meters of wavelength shifting fiber</a:t>
            </a:r>
          </a:p>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26</a:t>
            </a:fld>
            <a:endParaRPr lang="zh-CN" altLang="en-US"/>
          </a:p>
        </p:txBody>
      </p:sp>
      <p:pic>
        <p:nvPicPr>
          <p:cNvPr id="5" name="Picture 4"/>
          <p:cNvPicPr>
            <a:picLocks noChangeAspect="1"/>
          </p:cNvPicPr>
          <p:nvPr/>
        </p:nvPicPr>
        <p:blipFill>
          <a:blip r:embed="rId2"/>
          <a:srcRect t="6611" b="28852"/>
          <a:stretch>
            <a:fillRect/>
          </a:stretch>
        </p:blipFill>
        <p:spPr>
          <a:xfrm>
            <a:off x="6854190" y="2460625"/>
            <a:ext cx="3214370" cy="3688080"/>
          </a:xfrm>
          <a:prstGeom prst="rect">
            <a:avLst/>
          </a:prstGeom>
        </p:spPr>
      </p:pic>
      <p:pic>
        <p:nvPicPr>
          <p:cNvPr id="6" name="Picture 5"/>
          <p:cNvPicPr>
            <a:picLocks noChangeAspect="1"/>
          </p:cNvPicPr>
          <p:nvPr/>
        </p:nvPicPr>
        <p:blipFill>
          <a:blip r:embed="rId3"/>
          <a:srcRect t="24250" r="495" b="34355"/>
          <a:stretch>
            <a:fillRect/>
          </a:stretch>
        </p:blipFill>
        <p:spPr>
          <a:xfrm>
            <a:off x="1010285" y="2460625"/>
            <a:ext cx="4986020" cy="36880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Optical Simulations </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27</a:t>
            </a:fld>
            <a:endParaRPr lang="zh-CN" altLang="en-US"/>
          </a:p>
        </p:txBody>
      </p:sp>
      <p:pic>
        <p:nvPicPr>
          <p:cNvPr id="6" name="Content Placeholder 5"/>
          <p:cNvPicPr>
            <a:picLocks noGrp="1" noChangeAspect="1"/>
          </p:cNvPicPr>
          <p:nvPr>
            <p:ph idx="1"/>
          </p:nvPr>
        </p:nvPicPr>
        <p:blipFill>
          <a:blip r:embed="rId2"/>
          <a:stretch>
            <a:fillRect/>
          </a:stretch>
        </p:blipFill>
        <p:spPr>
          <a:xfrm>
            <a:off x="747395" y="2417445"/>
            <a:ext cx="9950450" cy="4224655"/>
          </a:xfrm>
          <a:prstGeom prst="rect">
            <a:avLst/>
          </a:prstGeom>
        </p:spPr>
      </p:pic>
      <p:sp>
        <p:nvSpPr>
          <p:cNvPr id="7" name="Text Box 6"/>
          <p:cNvSpPr txBox="1"/>
          <p:nvPr/>
        </p:nvSpPr>
        <p:spPr>
          <a:xfrm>
            <a:off x="838200" y="1033780"/>
            <a:ext cx="9979660" cy="1383665"/>
          </a:xfrm>
          <a:prstGeom prst="rect">
            <a:avLst/>
          </a:prstGeom>
          <a:noFill/>
        </p:spPr>
        <p:txBody>
          <a:bodyPr wrap="square" rtlCol="0">
            <a:spAutoFit/>
          </a:bodyPr>
          <a:lstStyle/>
          <a:p>
            <a:pPr marL="285750" indent="-285750">
              <a:buFont typeface="Arial" panose="02080604020202020204" pitchFamily="34" charset="0"/>
              <a:buChar char="•"/>
            </a:pPr>
            <a:r>
              <a:rPr lang="en-US" sz="2800" dirty="0"/>
              <a:t>2.2 MeV electrons, distance to photosensor (APD) is 15 cm</a:t>
            </a:r>
          </a:p>
          <a:p>
            <a:pPr marL="285750" indent="-285750">
              <a:buFont typeface="Arial" panose="02080604020202020204" pitchFamily="34" charset="0"/>
              <a:buChar char="•"/>
            </a:pPr>
            <a:r>
              <a:rPr lang="en-US" sz="2800" dirty="0"/>
              <a:t>light yield: </a:t>
            </a:r>
            <a:r>
              <a:rPr lang="en-US" sz="2800" dirty="0">
                <a:solidFill>
                  <a:schemeClr val="accent2"/>
                </a:solidFill>
              </a:rPr>
              <a:t>10000 photons / MeV</a:t>
            </a:r>
            <a:endParaRPr lang="en-US" sz="2800" dirty="0"/>
          </a:p>
          <a:p>
            <a:pPr marL="285750" indent="-285750">
              <a:buFont typeface="Arial" panose="02080604020202020204" pitchFamily="34" charset="0"/>
              <a:buChar char="•"/>
            </a:pPr>
            <a:r>
              <a:rPr lang="en-US" sz="2800" dirty="0"/>
              <a:t>scanned Mie scattering length for different transparencies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and Plan</a:t>
            </a:r>
          </a:p>
        </p:txBody>
      </p:sp>
      <p:sp>
        <p:nvSpPr>
          <p:cNvPr id="3" name="Content Placeholder 2"/>
          <p:cNvSpPr>
            <a:spLocks noGrp="1"/>
          </p:cNvSpPr>
          <p:nvPr>
            <p:ph idx="1"/>
          </p:nvPr>
        </p:nvSpPr>
        <p:spPr/>
        <p:txBody>
          <a:bodyPr>
            <a:normAutofit/>
          </a:bodyPr>
          <a:lstStyle/>
          <a:p>
            <a:r>
              <a:rPr lang="en-US" dirty="0">
                <a:solidFill>
                  <a:schemeClr val="accent2"/>
                </a:solidFill>
              </a:rPr>
              <a:t>instrumented</a:t>
            </a:r>
            <a:r>
              <a:rPr lang="en-US" dirty="0"/>
              <a:t> the 0.9 kton water shielding with 270 PMTs, working on the readout, plan to start data taking this summer</a:t>
            </a:r>
          </a:p>
          <a:p>
            <a:r>
              <a:rPr lang="en-US" dirty="0">
                <a:sym typeface="+mn-ea"/>
              </a:rPr>
              <a:t>estimated the veto efficiency with </a:t>
            </a:r>
            <a:r>
              <a:rPr lang="en-US" dirty="0">
                <a:solidFill>
                  <a:schemeClr val="accent2"/>
                </a:solidFill>
              </a:rPr>
              <a:t>optical simulations</a:t>
            </a:r>
            <a:endParaRPr lang="en-US" dirty="0"/>
          </a:p>
          <a:p>
            <a:r>
              <a:rPr lang="en-US" dirty="0">
                <a:solidFill>
                  <a:schemeClr val="tx1"/>
                </a:solidFill>
              </a:rPr>
              <a:t>consider using </a:t>
            </a:r>
            <a:r>
              <a:rPr lang="en-US" dirty="0">
                <a:solidFill>
                  <a:schemeClr val="accent2"/>
                </a:solidFill>
              </a:rPr>
              <a:t>water-based liquid scintillator</a:t>
            </a:r>
            <a:r>
              <a:rPr lang="en-US" dirty="0">
                <a:solidFill>
                  <a:schemeClr val="tx1"/>
                </a:solidFill>
              </a:rPr>
              <a:t>: 5% blending </a:t>
            </a:r>
            <a:r>
              <a:rPr lang="en-US" dirty="0"/>
              <a:t>(500 photons / MeV) can significantly improve veto efficiency</a:t>
            </a:r>
          </a:p>
          <a:p>
            <a:r>
              <a:rPr lang="en-US" dirty="0">
                <a:solidFill>
                  <a:schemeClr val="accent2"/>
                </a:solidFill>
              </a:rPr>
              <a:t>cold liquid scintillator R&amp;D</a:t>
            </a:r>
            <a:endParaRPr lang="en-US" dirty="0">
              <a:solidFill>
                <a:schemeClr val="tx1"/>
              </a:solidFill>
            </a:endParaRPr>
          </a:p>
          <a:p>
            <a:pPr lvl="1"/>
            <a:r>
              <a:rPr lang="en-US" altLang="zh-CN" dirty="0">
                <a:solidFill>
                  <a:schemeClr val="tx1"/>
                </a:solidFill>
              </a:rPr>
              <a:t>performed an optical simulation</a:t>
            </a:r>
            <a:endParaRPr lang="en-US" sz="2400" dirty="0">
              <a:solidFill>
                <a:schemeClr val="tx1"/>
              </a:solidFill>
            </a:endParaRPr>
          </a:p>
          <a:p>
            <a:pPr lvl="1"/>
            <a:r>
              <a:rPr lang="en-US" sz="2400" dirty="0">
                <a:solidFill>
                  <a:schemeClr val="tx1"/>
                </a:solidFill>
              </a:rPr>
              <a:t>10 cm scale setup: do measurement once refrigerator is available</a:t>
            </a:r>
          </a:p>
          <a:p>
            <a:pPr lvl="1"/>
            <a:r>
              <a:rPr lang="en-US" dirty="0">
                <a:solidFill>
                  <a:schemeClr val="tx1"/>
                </a:solidFill>
              </a:rPr>
              <a:t>meter scale setup: under design</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28</a:t>
            </a:fld>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Backup</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29</a:t>
            </a:fld>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ECC9C8-7861-94D4-0FF3-AC1A8416DF81}"/>
              </a:ext>
            </a:extLst>
          </p:cNvPr>
          <p:cNvSpPr>
            <a:spLocks noGrp="1"/>
          </p:cNvSpPr>
          <p:nvPr>
            <p:ph type="title"/>
          </p:nvPr>
        </p:nvSpPr>
        <p:spPr/>
        <p:txBody>
          <a:bodyPr>
            <a:normAutofit fontScale="90000"/>
          </a:bodyPr>
          <a:lstStyle/>
          <a:p>
            <a:r>
              <a:rPr lang="en-US" altLang="zh-CN" dirty="0"/>
              <a:t>PandaX Experiment</a:t>
            </a:r>
            <a:endParaRPr lang="zh-CN" altLang="en-US" dirty="0"/>
          </a:p>
        </p:txBody>
      </p:sp>
      <p:sp>
        <p:nvSpPr>
          <p:cNvPr id="4" name="TextBox 8">
            <a:extLst>
              <a:ext uri="{FF2B5EF4-FFF2-40B4-BE49-F238E27FC236}">
                <a16:creationId xmlns:a16="http://schemas.microsoft.com/office/drawing/2014/main" id="{011341BD-AC8A-D6FA-A4D2-E704F7FA5625}"/>
              </a:ext>
            </a:extLst>
          </p:cNvPr>
          <p:cNvSpPr txBox="1"/>
          <p:nvPr/>
        </p:nvSpPr>
        <p:spPr>
          <a:xfrm>
            <a:off x="813504" y="1075317"/>
            <a:ext cx="10540295" cy="2246769"/>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nature of dark matter and neutrinos</a:t>
            </a:r>
          </a:p>
          <a:p>
            <a:pPr marL="457200" indent="-457200">
              <a:buFont typeface="Arial" panose="020B0604020202020204" pitchFamily="34" charset="0"/>
              <a:buChar char="•"/>
            </a:pPr>
            <a:r>
              <a:rPr lang="en-US" altLang="zh-CN" sz="2800" dirty="0"/>
              <a:t>liquid xenon (LXe)</a:t>
            </a:r>
            <a:r>
              <a:rPr lang="zh-CN" altLang="en-US" sz="2800"/>
              <a:t> </a:t>
            </a:r>
            <a:r>
              <a:rPr lang="en-US" altLang="zh-CN" sz="2800" dirty="0"/>
              <a:t>time projection chamber, multi-purpose</a:t>
            </a:r>
          </a:p>
          <a:p>
            <a:pPr marL="800100" lvl="1" indent="-342900">
              <a:buFont typeface="Arial" charset="0"/>
              <a:buChar char="•"/>
            </a:pPr>
            <a:r>
              <a:rPr lang="en-US" altLang="zh-CN" sz="2800" dirty="0"/>
              <a:t>search for weakly interacting massive particles</a:t>
            </a:r>
            <a:r>
              <a:rPr lang="zh-CN" altLang="en-US" sz="2800" dirty="0"/>
              <a:t>（</a:t>
            </a:r>
            <a:r>
              <a:rPr lang="en-US" altLang="zh-CN" sz="2800" dirty="0"/>
              <a:t>WIMPs</a:t>
            </a:r>
            <a:r>
              <a:rPr lang="zh-CN" altLang="en-US" sz="2800" dirty="0"/>
              <a:t>）</a:t>
            </a:r>
            <a:endParaRPr lang="en-US" altLang="zh-CN" sz="2800" dirty="0"/>
          </a:p>
          <a:p>
            <a:pPr marL="800100" lvl="1" indent="-342900">
              <a:buFont typeface="Arial" charset="0"/>
              <a:buChar char="•"/>
            </a:pPr>
            <a:r>
              <a:rPr lang="en-US" altLang="zh-CN" sz="2800" dirty="0"/>
              <a:t>search for </a:t>
            </a:r>
            <a:r>
              <a:rPr lang="en-US" altLang="zh-CN" sz="2800" baseline="30000" dirty="0"/>
              <a:t>136</a:t>
            </a:r>
            <a:r>
              <a:rPr lang="en-US" altLang="zh-CN" sz="2800" dirty="0"/>
              <a:t>Xe neutrinoless double-beta decay</a:t>
            </a:r>
            <a:r>
              <a:rPr lang="zh-CN" altLang="en-US" sz="2800" dirty="0"/>
              <a:t>（</a:t>
            </a:r>
            <a:r>
              <a:rPr lang="en-US" altLang="zh-CN" sz="2800" dirty="0"/>
              <a:t>0νββ</a:t>
            </a:r>
            <a:r>
              <a:rPr lang="zh-CN" altLang="en-US" sz="2800"/>
              <a:t>）</a:t>
            </a:r>
            <a:endParaRPr lang="en-US" altLang="zh-CN" sz="2800" dirty="0"/>
          </a:p>
          <a:p>
            <a:pPr marL="342900" indent="-342900">
              <a:buFont typeface="Arial" charset="0"/>
              <a:buChar char="•"/>
            </a:pPr>
            <a:endParaRPr lang="en-US" altLang="zh-CN" sz="2800" dirty="0"/>
          </a:p>
        </p:txBody>
      </p:sp>
      <p:pic>
        <p:nvPicPr>
          <p:cNvPr id="5" name="图形 4">
            <a:extLst>
              <a:ext uri="{FF2B5EF4-FFF2-40B4-BE49-F238E27FC236}">
                <a16:creationId xmlns:a16="http://schemas.microsoft.com/office/drawing/2014/main" id="{782187E0-7B4D-D8B4-113B-44336DF888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7590" y="3102579"/>
            <a:ext cx="2261952" cy="3555157"/>
          </a:xfrm>
          <a:prstGeom prst="rect">
            <a:avLst/>
          </a:prstGeom>
        </p:spPr>
      </p:pic>
      <p:pic>
        <p:nvPicPr>
          <p:cNvPr id="6" name="图形 5">
            <a:extLst>
              <a:ext uri="{FF2B5EF4-FFF2-40B4-BE49-F238E27FC236}">
                <a16:creationId xmlns:a16="http://schemas.microsoft.com/office/drawing/2014/main" id="{689024AF-0A22-4BA4-3571-DAC2594EECAE}"/>
              </a:ext>
            </a:extLst>
          </p:cNvPr>
          <p:cNvPicPr>
            <a:picLocks noChangeAspect="1"/>
          </p:cNvPicPr>
          <p:nvPr/>
        </p:nvPicPr>
        <p:blipFill>
          <a:blip r:embed="rId4">
            <a:alphaModFix/>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2320" y="2974492"/>
            <a:ext cx="3957456" cy="3805648"/>
          </a:xfrm>
          <a:prstGeom prst="rect">
            <a:avLst/>
          </a:prstGeom>
        </p:spPr>
      </p:pic>
      <p:pic>
        <p:nvPicPr>
          <p:cNvPr id="7" name="图片 6">
            <a:extLst>
              <a:ext uri="{FF2B5EF4-FFF2-40B4-BE49-F238E27FC236}">
                <a16:creationId xmlns:a16="http://schemas.microsoft.com/office/drawing/2014/main" id="{E097A67A-71A7-0169-F457-ACFE46DD0E7A}"/>
              </a:ext>
            </a:extLst>
          </p:cNvPr>
          <p:cNvPicPr>
            <a:picLocks noChangeAspect="1"/>
          </p:cNvPicPr>
          <p:nvPr/>
        </p:nvPicPr>
        <p:blipFill>
          <a:blip r:embed="rId6"/>
          <a:stretch>
            <a:fillRect/>
          </a:stretch>
        </p:blipFill>
        <p:spPr>
          <a:xfrm>
            <a:off x="9437752" y="3287061"/>
            <a:ext cx="1295408" cy="1620863"/>
          </a:xfrm>
          <a:prstGeom prst="rect">
            <a:avLst/>
          </a:prstGeom>
        </p:spPr>
      </p:pic>
      <p:pic>
        <p:nvPicPr>
          <p:cNvPr id="8" name="图片 7">
            <a:extLst>
              <a:ext uri="{FF2B5EF4-FFF2-40B4-BE49-F238E27FC236}">
                <a16:creationId xmlns:a16="http://schemas.microsoft.com/office/drawing/2014/main" id="{44815187-78A0-CC4A-4180-7720917B57D9}"/>
              </a:ext>
            </a:extLst>
          </p:cNvPr>
          <p:cNvPicPr>
            <a:picLocks noChangeAspect="1"/>
          </p:cNvPicPr>
          <p:nvPr/>
        </p:nvPicPr>
        <p:blipFill rotWithShape="1">
          <a:blip r:embed="rId7">
            <a:extLst>
              <a:ext uri="{28A0092B-C50C-407E-A947-70E740481C1C}">
                <a14:useLocalDpi xmlns:a14="http://schemas.microsoft.com/office/drawing/2010/main" val="0"/>
              </a:ext>
            </a:extLst>
          </a:blip>
          <a:srcRect l="-1" t="1" r="50789" b="-3005"/>
          <a:stretch/>
        </p:blipFill>
        <p:spPr>
          <a:xfrm>
            <a:off x="1020771" y="3102579"/>
            <a:ext cx="2466838" cy="1855552"/>
          </a:xfrm>
          <a:prstGeom prst="rect">
            <a:avLst/>
          </a:prstGeom>
        </p:spPr>
      </p:pic>
      <p:pic>
        <p:nvPicPr>
          <p:cNvPr id="9" name="图片 8">
            <a:extLst>
              <a:ext uri="{FF2B5EF4-FFF2-40B4-BE49-F238E27FC236}">
                <a16:creationId xmlns:a16="http://schemas.microsoft.com/office/drawing/2014/main" id="{8AF4CA85-DA66-EFBF-338E-64512B077AFB}"/>
              </a:ext>
            </a:extLst>
          </p:cNvPr>
          <p:cNvPicPr>
            <a:picLocks noChangeAspect="1"/>
          </p:cNvPicPr>
          <p:nvPr/>
        </p:nvPicPr>
        <p:blipFill rotWithShape="1">
          <a:blip r:embed="rId7">
            <a:extLst>
              <a:ext uri="{28A0092B-C50C-407E-A947-70E740481C1C}">
                <a14:useLocalDpi xmlns:a14="http://schemas.microsoft.com/office/drawing/2010/main" val="0"/>
              </a:ext>
            </a:extLst>
          </a:blip>
          <a:srcRect l="52011" r="1" b="751"/>
          <a:stretch/>
        </p:blipFill>
        <p:spPr>
          <a:xfrm>
            <a:off x="965867" y="4832009"/>
            <a:ext cx="2466838" cy="1833496"/>
          </a:xfrm>
          <a:prstGeom prst="rect">
            <a:avLst/>
          </a:prstGeom>
        </p:spPr>
      </p:pic>
      <p:sp>
        <p:nvSpPr>
          <p:cNvPr id="3" name="灯片编号占位符 2">
            <a:extLst>
              <a:ext uri="{FF2B5EF4-FFF2-40B4-BE49-F238E27FC236}">
                <a16:creationId xmlns:a16="http://schemas.microsoft.com/office/drawing/2014/main" id="{59203719-5D1B-5CBB-E750-D62F14FF7E49}"/>
              </a:ext>
            </a:extLst>
          </p:cNvPr>
          <p:cNvSpPr>
            <a:spLocks noGrp="1"/>
          </p:cNvSpPr>
          <p:nvPr>
            <p:ph type="sldNum" sz="quarter" idx="12"/>
          </p:nvPr>
        </p:nvSpPr>
        <p:spPr/>
        <p:txBody>
          <a:bodyPr/>
          <a:lstStyle/>
          <a:p>
            <a:fld id="{DE76A062-9C63-4257-A66F-D902857C47AB}" type="slidenum">
              <a:rPr lang="zh-CN" altLang="en-US" smtClean="0"/>
              <a:t>3</a:t>
            </a:fld>
            <a:endParaRPr lang="zh-CN" altLang="en-US"/>
          </a:p>
        </p:txBody>
      </p:sp>
    </p:spTree>
    <p:extLst>
      <p:ext uri="{BB962C8B-B14F-4D97-AF65-F5344CB8AC3E}">
        <p14:creationId xmlns:p14="http://schemas.microsoft.com/office/powerpoint/2010/main" val="1956835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Veto Efficiency with Water</a:t>
            </a:r>
          </a:p>
        </p:txBody>
      </p:sp>
      <p:sp>
        <p:nvSpPr>
          <p:cNvPr id="3" name="Content Placeholder 2"/>
          <p:cNvSpPr>
            <a:spLocks noGrp="1"/>
          </p:cNvSpPr>
          <p:nvPr>
            <p:ph idx="1"/>
          </p:nvPr>
        </p:nvSpPr>
        <p:spPr>
          <a:xfrm>
            <a:off x="838200" y="1201420"/>
            <a:ext cx="10568305" cy="5147310"/>
          </a:xfrm>
        </p:spPr>
        <p:txBody>
          <a:bodyPr/>
          <a:lstStyle/>
          <a:p>
            <a:r>
              <a:rPr lang="en-US" dirty="0"/>
              <a:t>neutron capture on hydrogen, emitting 2.2 MeV gamma</a:t>
            </a:r>
          </a:p>
          <a:p>
            <a:r>
              <a:rPr lang="en-US" dirty="0"/>
              <a:t>simulated neutrons and gammas from U238 in LXe container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95" y="2143125"/>
            <a:ext cx="4765273" cy="4572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615" y="2143125"/>
            <a:ext cx="4764903" cy="4572000"/>
          </a:xfrm>
          <a:prstGeom prst="rect">
            <a:avLst/>
          </a:prstGeom>
        </p:spPr>
      </p:pic>
      <p:sp>
        <p:nvSpPr>
          <p:cNvPr id="7" name="Slide Number Placeholder 6"/>
          <p:cNvSpPr>
            <a:spLocks noGrp="1"/>
          </p:cNvSpPr>
          <p:nvPr>
            <p:ph type="sldNum" sz="quarter" idx="12"/>
          </p:nvPr>
        </p:nvSpPr>
        <p:spPr/>
        <p:txBody>
          <a:bodyPr/>
          <a:lstStyle/>
          <a:p>
            <a:fld id="{565CE74E-AB26-4998-AD42-012C4C1AD076}" type="slidenum">
              <a:rPr lang="zh-CN" altLang="en-US" smtClean="0"/>
              <a:t>30</a:t>
            </a:fld>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ym typeface="+mn-ea"/>
              </a:rPr>
              <a:t>Water-Based Liquid Scintillator</a:t>
            </a:r>
            <a:endParaRPr lang="en-US" dirty="0"/>
          </a:p>
        </p:txBody>
      </p:sp>
      <p:sp>
        <p:nvSpPr>
          <p:cNvPr id="3" name="Content Placeholder 2"/>
          <p:cNvSpPr>
            <a:spLocks noGrp="1"/>
          </p:cNvSpPr>
          <p:nvPr>
            <p:ph idx="1"/>
          </p:nvPr>
        </p:nvSpPr>
        <p:spPr/>
        <p:txBody>
          <a:bodyPr/>
          <a:lstStyle/>
          <a:p>
            <a:r>
              <a:rPr lang="en-US" dirty="0"/>
              <a:t>replace water with water-based liquid scintillator</a:t>
            </a:r>
          </a:p>
          <a:p>
            <a:r>
              <a:rPr lang="en-US" dirty="0"/>
              <a:t>200 photons per MeV (about 5% blending)</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2" y="2139696"/>
            <a:ext cx="4765301"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536" y="2139696"/>
            <a:ext cx="4765303" cy="4572000"/>
          </a:xfrm>
          <a:prstGeom prst="rect">
            <a:avLst/>
          </a:prstGeom>
        </p:spPr>
      </p:pic>
      <p:sp>
        <p:nvSpPr>
          <p:cNvPr id="6" name="Slide Number Placeholder 5"/>
          <p:cNvSpPr>
            <a:spLocks noGrp="1"/>
          </p:cNvSpPr>
          <p:nvPr>
            <p:ph type="sldNum" sz="quarter" idx="12"/>
          </p:nvPr>
        </p:nvSpPr>
        <p:spPr/>
        <p:txBody>
          <a:bodyPr/>
          <a:lstStyle/>
          <a:p>
            <a:fld id="{565CE74E-AB26-4998-AD42-012C4C1AD076}" type="slidenum">
              <a:rPr lang="zh-CN" altLang="en-US" smtClean="0"/>
              <a:t>31</a:t>
            </a:fld>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Neutron and Gamma Simulation</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32</a:t>
            </a:fld>
            <a:endParaRPr lang="zh-CN" altLang="en-US"/>
          </a:p>
        </p:txBody>
      </p:sp>
      <p:pic>
        <p:nvPicPr>
          <p:cNvPr id="5" name="Content Placeholder 4"/>
          <p:cNvPicPr>
            <a:picLocks noGrp="1" noChangeAspect="1"/>
          </p:cNvPicPr>
          <p:nvPr>
            <p:ph idx="1"/>
          </p:nvPr>
        </p:nvPicPr>
        <p:blipFill>
          <a:blip r:embed="rId2"/>
          <a:stretch>
            <a:fillRect/>
          </a:stretch>
        </p:blipFill>
        <p:spPr>
          <a:xfrm>
            <a:off x="963930" y="1273175"/>
            <a:ext cx="9872980" cy="49053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Muon Simulation</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33</a:t>
            </a:fld>
            <a:endParaRPr lang="zh-CN" altLang="en-US"/>
          </a:p>
        </p:txBody>
      </p:sp>
      <p:pic>
        <p:nvPicPr>
          <p:cNvPr id="5" name="Content Placeholder 4"/>
          <p:cNvPicPr>
            <a:picLocks noGrp="1" noChangeAspect="1"/>
          </p:cNvPicPr>
          <p:nvPr>
            <p:ph idx="1"/>
          </p:nvPr>
        </p:nvPicPr>
        <p:blipFill>
          <a:blip r:embed="rId2"/>
          <a:stretch>
            <a:fillRect/>
          </a:stretch>
        </p:blipFill>
        <p:spPr>
          <a:xfrm>
            <a:off x="2249170" y="890270"/>
            <a:ext cx="6640830" cy="3349625"/>
          </a:xfrm>
          <a:prstGeom prst="rect">
            <a:avLst/>
          </a:prstGeom>
        </p:spPr>
      </p:pic>
      <p:pic>
        <p:nvPicPr>
          <p:cNvPr id="7" name="Picture 6"/>
          <p:cNvPicPr>
            <a:picLocks noChangeAspect="1"/>
          </p:cNvPicPr>
          <p:nvPr/>
        </p:nvPicPr>
        <p:blipFill>
          <a:blip r:embed="rId3"/>
          <a:stretch>
            <a:fillRect/>
          </a:stretch>
        </p:blipFill>
        <p:spPr>
          <a:xfrm>
            <a:off x="5560060" y="4168140"/>
            <a:ext cx="2788285" cy="2662555"/>
          </a:xfrm>
          <a:prstGeom prst="rect">
            <a:avLst/>
          </a:prstGeom>
        </p:spPr>
      </p:pic>
      <p:pic>
        <p:nvPicPr>
          <p:cNvPr id="10" name="Picture 9"/>
          <p:cNvPicPr>
            <a:picLocks noChangeAspect="1"/>
          </p:cNvPicPr>
          <p:nvPr/>
        </p:nvPicPr>
        <p:blipFill>
          <a:blip r:embed="rId4"/>
          <a:stretch>
            <a:fillRect/>
          </a:stretch>
        </p:blipFill>
        <p:spPr>
          <a:xfrm>
            <a:off x="2466340" y="4102100"/>
            <a:ext cx="2831465" cy="27031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ym typeface="+mn-ea"/>
              </a:rPr>
              <a:t>Fiber Readout R&amp;D</a:t>
            </a:r>
            <a:endParaRPr lang="en-US" dirty="0"/>
          </a:p>
        </p:txBody>
      </p:sp>
      <p:sp>
        <p:nvSpPr>
          <p:cNvPr id="3" name="Content Placeholder 2"/>
          <p:cNvSpPr>
            <a:spLocks noGrp="1"/>
          </p:cNvSpPr>
          <p:nvPr>
            <p:ph idx="1"/>
          </p:nvPr>
        </p:nvSpPr>
        <p:spPr/>
        <p:txBody>
          <a:bodyPr/>
          <a:lstStyle/>
          <a:p>
            <a:r>
              <a:rPr lang="en-US" dirty="0">
                <a:sym typeface="+mn-ea"/>
              </a:rPr>
              <a:t>a small setup: </a:t>
            </a:r>
            <a:r>
              <a:rPr lang="en-US" dirty="0">
                <a:solidFill>
                  <a:schemeClr val="accent2"/>
                </a:solidFill>
                <a:sym typeface="+mn-ea"/>
              </a:rPr>
              <a:t>semi-transparent liquid scintillator + fiber</a:t>
            </a:r>
            <a:r>
              <a:rPr lang="en-US" dirty="0">
                <a:sym typeface="+mn-ea"/>
              </a:rPr>
              <a:t> </a:t>
            </a:r>
            <a:endParaRPr lang="en-US" dirty="0"/>
          </a:p>
          <a:p>
            <a:r>
              <a:rPr lang="en-US" dirty="0"/>
              <a:t>coupling between SiPM and fiber, liquid scintillator container</a:t>
            </a:r>
          </a:p>
          <a:p>
            <a:r>
              <a:rPr lang="en-US" dirty="0"/>
              <a:t>submitted the job to Yuan</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34</a:t>
            </a:fld>
            <a:endParaRPr lang="zh-CN" altLang="en-US"/>
          </a:p>
        </p:txBody>
      </p:sp>
      <p:pic>
        <p:nvPicPr>
          <p:cNvPr id="20" name="图片 11"/>
          <p:cNvPicPr>
            <a:picLocks noChangeAspect="1"/>
          </p:cNvPicPr>
          <p:nvPr/>
        </p:nvPicPr>
        <p:blipFill>
          <a:blip r:embed="rId2"/>
          <a:stretch>
            <a:fillRect/>
          </a:stretch>
        </p:blipFill>
        <p:spPr>
          <a:xfrm>
            <a:off x="922020" y="2969260"/>
            <a:ext cx="6226810" cy="3329305"/>
          </a:xfrm>
          <a:prstGeom prst="rect">
            <a:avLst/>
          </a:prstGeom>
          <a:noFill/>
          <a:ln>
            <a:noFill/>
          </a:ln>
        </p:spPr>
      </p:pic>
      <p:pic>
        <p:nvPicPr>
          <p:cNvPr id="19" name="图片 10"/>
          <p:cNvPicPr>
            <a:picLocks noChangeAspect="1"/>
          </p:cNvPicPr>
          <p:nvPr/>
        </p:nvPicPr>
        <p:blipFill>
          <a:blip r:embed="rId3"/>
          <a:stretch>
            <a:fillRect/>
          </a:stretch>
        </p:blipFill>
        <p:spPr>
          <a:xfrm>
            <a:off x="7491095" y="2969260"/>
            <a:ext cx="4110355" cy="33674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A58F9-BD32-74F5-60CC-2B7C64467D58}"/>
              </a:ext>
            </a:extLst>
          </p:cNvPr>
          <p:cNvSpPr>
            <a:spLocks noGrp="1"/>
          </p:cNvSpPr>
          <p:nvPr>
            <p:ph type="title"/>
          </p:nvPr>
        </p:nvSpPr>
        <p:spPr/>
        <p:txBody>
          <a:bodyPr>
            <a:normAutofit fontScale="90000"/>
          </a:bodyPr>
          <a:lstStyle/>
          <a:p>
            <a:endParaRPr lang="zh-CN" altLang="en-US"/>
          </a:p>
        </p:txBody>
      </p:sp>
      <p:sp>
        <p:nvSpPr>
          <p:cNvPr id="3" name="内容占位符 2">
            <a:extLst>
              <a:ext uri="{FF2B5EF4-FFF2-40B4-BE49-F238E27FC236}">
                <a16:creationId xmlns:a16="http://schemas.microsoft.com/office/drawing/2014/main" id="{CD181610-1495-C382-A050-CFF9C6A481FF}"/>
              </a:ext>
            </a:extLst>
          </p:cNvPr>
          <p:cNvSpPr>
            <a:spLocks noGrp="1"/>
          </p:cNvSpPr>
          <p:nvPr>
            <p:ph idx="1"/>
          </p:nvPr>
        </p:nvSpPr>
        <p:spPr/>
        <p:txBody>
          <a:bodyPr/>
          <a:lstStyle/>
          <a:p>
            <a:endParaRPr lang="zh-CN" altLang="en-US"/>
          </a:p>
        </p:txBody>
      </p:sp>
      <p:pic>
        <p:nvPicPr>
          <p:cNvPr id="4" name="Picture 7">
            <a:extLst>
              <a:ext uri="{FF2B5EF4-FFF2-40B4-BE49-F238E27FC236}">
                <a16:creationId xmlns:a16="http://schemas.microsoft.com/office/drawing/2014/main" id="{42A49F52-66B8-3BB9-129B-1996A18DBB72}"/>
              </a:ext>
            </a:extLst>
          </p:cNvPr>
          <p:cNvPicPr>
            <a:picLocks noChangeAspect="1"/>
          </p:cNvPicPr>
          <p:nvPr/>
        </p:nvPicPr>
        <p:blipFill>
          <a:blip r:embed="rId2"/>
          <a:stretch>
            <a:fillRect/>
          </a:stretch>
        </p:blipFill>
        <p:spPr>
          <a:xfrm>
            <a:off x="1933685" y="1371622"/>
            <a:ext cx="7301230" cy="4209415"/>
          </a:xfrm>
          <a:prstGeom prst="rect">
            <a:avLst/>
          </a:prstGeom>
        </p:spPr>
      </p:pic>
      <p:sp>
        <p:nvSpPr>
          <p:cNvPr id="5" name="灯片编号占位符 4">
            <a:extLst>
              <a:ext uri="{FF2B5EF4-FFF2-40B4-BE49-F238E27FC236}">
                <a16:creationId xmlns:a16="http://schemas.microsoft.com/office/drawing/2014/main" id="{0CC96A6F-629F-DF81-6886-454A6FEF8F79}"/>
              </a:ext>
            </a:extLst>
          </p:cNvPr>
          <p:cNvSpPr>
            <a:spLocks noGrp="1"/>
          </p:cNvSpPr>
          <p:nvPr>
            <p:ph type="sldNum" sz="quarter" idx="12"/>
          </p:nvPr>
        </p:nvSpPr>
        <p:spPr/>
        <p:txBody>
          <a:bodyPr/>
          <a:lstStyle/>
          <a:p>
            <a:fld id="{DE76A062-9C63-4257-A66F-D902857C47AB}" type="slidenum">
              <a:rPr lang="zh-CN" altLang="en-US" smtClean="0"/>
              <a:t>35</a:t>
            </a:fld>
            <a:endParaRPr lang="zh-CN" altLang="en-US"/>
          </a:p>
        </p:txBody>
      </p:sp>
    </p:spTree>
    <p:extLst>
      <p:ext uri="{BB962C8B-B14F-4D97-AF65-F5344CB8AC3E}">
        <p14:creationId xmlns:p14="http://schemas.microsoft.com/office/powerpoint/2010/main" val="3325226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voltage</a:t>
            </a:r>
          </a:p>
        </p:txBody>
      </p:sp>
      <p:sp>
        <p:nvSpPr>
          <p:cNvPr id="3" name="Content Placeholder 2"/>
          <p:cNvSpPr>
            <a:spLocks noGrp="1"/>
          </p:cNvSpPr>
          <p:nvPr>
            <p:ph idx="1"/>
          </p:nvPr>
        </p:nvSpPr>
        <p:spPr/>
        <p:txBody>
          <a:bodyPr/>
          <a:lstStyle/>
          <a:p>
            <a:r>
              <a:rPr lang="en-US" altLang="zh-CN" dirty="0"/>
              <a:t>positive, separate from signal</a:t>
            </a:r>
          </a:p>
          <a:p>
            <a:r>
              <a:rPr lang="en-US" altLang="zh-CN" dirty="0"/>
              <a:t>CAEN high voltage boards</a:t>
            </a: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36</a:t>
            </a:fld>
            <a:endParaRPr lang="zh-CN" altLang="en-US"/>
          </a:p>
        </p:txBody>
      </p:sp>
      <p:pic>
        <p:nvPicPr>
          <p:cNvPr id="8" name="Picture 7" descr="119_1713505167_hd"/>
          <p:cNvPicPr>
            <a:picLocks noChangeAspect="1"/>
          </p:cNvPicPr>
          <p:nvPr/>
        </p:nvPicPr>
        <p:blipFill>
          <a:blip r:embed="rId2"/>
          <a:stretch>
            <a:fillRect/>
          </a:stretch>
        </p:blipFill>
        <p:spPr>
          <a:xfrm>
            <a:off x="1028821" y="2607855"/>
            <a:ext cx="4472858" cy="3357168"/>
          </a:xfrm>
          <a:prstGeom prst="rect">
            <a:avLst/>
          </a:prstGeom>
        </p:spPr>
      </p:pic>
      <p:pic>
        <p:nvPicPr>
          <p:cNvPr id="9" name="Picture 8" descr="118_1713505133_hd"/>
          <p:cNvPicPr>
            <a:picLocks noChangeAspect="1"/>
          </p:cNvPicPr>
          <p:nvPr/>
        </p:nvPicPr>
        <p:blipFill>
          <a:blip r:embed="rId3"/>
          <a:stretch>
            <a:fillRect/>
          </a:stretch>
        </p:blipFill>
        <p:spPr>
          <a:xfrm>
            <a:off x="6096000" y="2608577"/>
            <a:ext cx="4472858" cy="3356446"/>
          </a:xfrm>
          <a:prstGeom prst="rect">
            <a:avLst/>
          </a:prstGeom>
        </p:spPr>
      </p:pic>
    </p:spTree>
    <p:extLst>
      <p:ext uri="{BB962C8B-B14F-4D97-AF65-F5344CB8AC3E}">
        <p14:creationId xmlns:p14="http://schemas.microsoft.com/office/powerpoint/2010/main" val="375489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Water Shielding in PandaX</a:t>
            </a:r>
          </a:p>
        </p:txBody>
      </p:sp>
      <p:sp>
        <p:nvSpPr>
          <p:cNvPr id="3" name="Content Placeholder 2"/>
          <p:cNvSpPr>
            <a:spLocks noGrp="1"/>
          </p:cNvSpPr>
          <p:nvPr>
            <p:ph idx="1"/>
          </p:nvPr>
        </p:nvSpPr>
        <p:spPr>
          <a:xfrm>
            <a:off x="838199" y="1201420"/>
            <a:ext cx="7252663" cy="5147310"/>
          </a:xfrm>
        </p:spPr>
        <p:txBody>
          <a:bodyPr/>
          <a:lstStyle/>
          <a:p>
            <a:r>
              <a:rPr lang="en-US" dirty="0"/>
              <a:t>use </a:t>
            </a:r>
            <a:r>
              <a:rPr lang="en-US" dirty="0">
                <a:solidFill>
                  <a:schemeClr val="accent2"/>
                </a:solidFill>
              </a:rPr>
              <a:t>0.9 kton water</a:t>
            </a:r>
            <a:r>
              <a:rPr lang="en-US" dirty="0"/>
              <a:t> in a stainless steel tank to shield environmental gammas and neutrons</a:t>
            </a:r>
          </a:p>
          <a:p>
            <a:r>
              <a:rPr lang="en-US" altLang="zh-CN" dirty="0"/>
              <a:t>liquid xenon detector is located at the center of the water shielding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565" y="3986362"/>
            <a:ext cx="2776626" cy="26368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565" y="1087202"/>
            <a:ext cx="2776626" cy="28283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42" y="3268810"/>
            <a:ext cx="6992345" cy="3354435"/>
          </a:xfrm>
          <a:prstGeom prst="rect">
            <a:avLst/>
          </a:prstGeom>
        </p:spPr>
      </p:pic>
      <p:sp>
        <p:nvSpPr>
          <p:cNvPr id="7" name="Slide Number Placeholder 6"/>
          <p:cNvSpPr>
            <a:spLocks noGrp="1"/>
          </p:cNvSpPr>
          <p:nvPr>
            <p:ph type="sldNum" sz="quarter" idx="12"/>
          </p:nvPr>
        </p:nvSpPr>
        <p:spPr/>
        <p:txBody>
          <a:bodyPr/>
          <a:lstStyle/>
          <a:p>
            <a:fld id="{565CE74E-AB26-4998-AD42-012C4C1AD076}" type="slidenum">
              <a:rPr lang="zh-CN" altLang="en-US" smtClean="0"/>
              <a:t>4</a:t>
            </a:fld>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6C07D-3413-28A5-986D-2055642584B6}"/>
              </a:ext>
            </a:extLst>
          </p:cNvPr>
          <p:cNvSpPr>
            <a:spLocks noGrp="1"/>
          </p:cNvSpPr>
          <p:nvPr>
            <p:ph type="title"/>
          </p:nvPr>
        </p:nvSpPr>
        <p:spPr/>
        <p:txBody>
          <a:bodyPr>
            <a:normAutofit fontScale="90000"/>
          </a:bodyPr>
          <a:lstStyle/>
          <a:p>
            <a:r>
              <a:rPr lang="en-US" altLang="zh-CN" dirty="0"/>
              <a:t>Background: Gamma,</a:t>
            </a:r>
            <a:r>
              <a:rPr lang="zh-CN" altLang="en-US"/>
              <a:t> </a:t>
            </a:r>
            <a:r>
              <a:rPr lang="en-US" altLang="zh-CN" dirty="0"/>
              <a:t>Neutron, Cosmic Ray</a:t>
            </a:r>
            <a:endParaRPr lang="zh-CN" altLang="en-US" dirty="0"/>
          </a:p>
        </p:txBody>
      </p:sp>
      <p:sp>
        <p:nvSpPr>
          <p:cNvPr id="4" name="Rectangle 2">
            <a:extLst>
              <a:ext uri="{FF2B5EF4-FFF2-40B4-BE49-F238E27FC236}">
                <a16:creationId xmlns:a16="http://schemas.microsoft.com/office/drawing/2014/main" id="{EA017D79-F6BB-B754-5B0F-8D6FF72CB361}"/>
              </a:ext>
            </a:extLst>
          </p:cNvPr>
          <p:cNvSpPr/>
          <p:nvPr/>
        </p:nvSpPr>
        <p:spPr>
          <a:xfrm>
            <a:off x="4505060" y="2230836"/>
            <a:ext cx="2882096" cy="3970116"/>
          </a:xfrm>
          <a:prstGeom prst="rect">
            <a:avLst/>
          </a:pr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5" name="Rectangle 3">
            <a:extLst>
              <a:ext uri="{FF2B5EF4-FFF2-40B4-BE49-F238E27FC236}">
                <a16:creationId xmlns:a16="http://schemas.microsoft.com/office/drawing/2014/main" id="{0F7FCB15-BB00-2F71-F636-6FA70A29A1B4}"/>
              </a:ext>
            </a:extLst>
          </p:cNvPr>
          <p:cNvSpPr/>
          <p:nvPr/>
        </p:nvSpPr>
        <p:spPr>
          <a:xfrm>
            <a:off x="5078006" y="2913742"/>
            <a:ext cx="1746600" cy="2604304"/>
          </a:xfrm>
          <a:prstGeom prst="rect">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11">
            <a:extLst>
              <a:ext uri="{FF2B5EF4-FFF2-40B4-BE49-F238E27FC236}">
                <a16:creationId xmlns:a16="http://schemas.microsoft.com/office/drawing/2014/main" id="{46D4CCD4-F96B-52AF-02CA-B30EBFB5E2CE}"/>
              </a:ext>
            </a:extLst>
          </p:cNvPr>
          <p:cNvGrpSpPr/>
          <p:nvPr/>
        </p:nvGrpSpPr>
        <p:grpSpPr>
          <a:xfrm>
            <a:off x="2198012" y="987919"/>
            <a:ext cx="1884889" cy="5532699"/>
            <a:chOff x="690828" y="868101"/>
            <a:chExt cx="1884889" cy="5532699"/>
          </a:xfrm>
        </p:grpSpPr>
        <p:cxnSp>
          <p:nvCxnSpPr>
            <p:cNvPr id="7" name="Straight Arrow Connector 11">
              <a:extLst>
                <a:ext uri="{FF2B5EF4-FFF2-40B4-BE49-F238E27FC236}">
                  <a16:creationId xmlns:a16="http://schemas.microsoft.com/office/drawing/2014/main" id="{F7E5A932-319D-332B-BF8B-F2867F3AC138}"/>
                </a:ext>
              </a:extLst>
            </p:cNvPr>
            <p:cNvCxnSpPr/>
            <p:nvPr/>
          </p:nvCxnSpPr>
          <p:spPr>
            <a:xfrm flipH="1">
              <a:off x="690828" y="868101"/>
              <a:ext cx="1884889" cy="55326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12">
              <a:extLst>
                <a:ext uri="{FF2B5EF4-FFF2-40B4-BE49-F238E27FC236}">
                  <a16:creationId xmlns:a16="http://schemas.microsoft.com/office/drawing/2014/main" id="{25A8CBD6-CC11-0AA7-9690-752A8B38AAD9}"/>
                </a:ext>
              </a:extLst>
            </p:cNvPr>
            <p:cNvSpPr txBox="1"/>
            <p:nvPr/>
          </p:nvSpPr>
          <p:spPr>
            <a:xfrm>
              <a:off x="1774860" y="877353"/>
              <a:ext cx="764953" cy="369332"/>
            </a:xfrm>
            <a:prstGeom prst="rect">
              <a:avLst/>
            </a:prstGeom>
            <a:noFill/>
          </p:spPr>
          <p:txBody>
            <a:bodyPr wrap="none" rtlCol="0">
              <a:spAutoFit/>
            </a:bodyPr>
            <a:lstStyle/>
            <a:p>
              <a:r>
                <a:rPr lang="en-US" altLang="zh-CN" dirty="0">
                  <a:solidFill>
                    <a:schemeClr val="accent1"/>
                  </a:solidFill>
                </a:rPr>
                <a:t>muon</a:t>
              </a:r>
              <a:endParaRPr lang="en-US" dirty="0">
                <a:solidFill>
                  <a:schemeClr val="accent1"/>
                </a:solidFill>
              </a:endParaRPr>
            </a:p>
          </p:txBody>
        </p:sp>
      </p:grpSp>
      <p:sp>
        <p:nvSpPr>
          <p:cNvPr id="9" name="TextBox 13">
            <a:extLst>
              <a:ext uri="{FF2B5EF4-FFF2-40B4-BE49-F238E27FC236}">
                <a16:creationId xmlns:a16="http://schemas.microsoft.com/office/drawing/2014/main" id="{30D8CD59-C4EC-BE1F-7803-EF6BC3266E3B}"/>
              </a:ext>
            </a:extLst>
          </p:cNvPr>
          <p:cNvSpPr txBox="1"/>
          <p:nvPr/>
        </p:nvSpPr>
        <p:spPr>
          <a:xfrm>
            <a:off x="6155192" y="1837156"/>
            <a:ext cx="965329" cy="369332"/>
          </a:xfrm>
          <a:prstGeom prst="rect">
            <a:avLst/>
          </a:prstGeom>
          <a:noFill/>
        </p:spPr>
        <p:txBody>
          <a:bodyPr wrap="none" rtlCol="0">
            <a:spAutoFit/>
          </a:bodyPr>
          <a:lstStyle/>
          <a:p>
            <a:r>
              <a:rPr lang="en-US" altLang="zh-CN" dirty="0"/>
              <a:t>cryostat</a:t>
            </a:r>
            <a:endParaRPr lang="en-US" dirty="0"/>
          </a:p>
        </p:txBody>
      </p:sp>
      <p:sp>
        <p:nvSpPr>
          <p:cNvPr id="10" name="TextBox 14">
            <a:extLst>
              <a:ext uri="{FF2B5EF4-FFF2-40B4-BE49-F238E27FC236}">
                <a16:creationId xmlns:a16="http://schemas.microsoft.com/office/drawing/2014/main" id="{681502CF-BFB0-E06D-4A77-DEDC5B4EC63E}"/>
              </a:ext>
            </a:extLst>
          </p:cNvPr>
          <p:cNvSpPr txBox="1"/>
          <p:nvPr/>
        </p:nvSpPr>
        <p:spPr>
          <a:xfrm>
            <a:off x="5930770" y="2544410"/>
            <a:ext cx="1399742" cy="369332"/>
          </a:xfrm>
          <a:prstGeom prst="rect">
            <a:avLst/>
          </a:prstGeom>
          <a:noFill/>
        </p:spPr>
        <p:txBody>
          <a:bodyPr wrap="none" rtlCol="0">
            <a:spAutoFit/>
          </a:bodyPr>
          <a:lstStyle/>
          <a:p>
            <a:r>
              <a:rPr lang="en-US" altLang="zh-CN" dirty="0">
                <a:solidFill>
                  <a:srgbClr val="7030A0"/>
                </a:solidFill>
              </a:rPr>
              <a:t>liquid xenon</a:t>
            </a:r>
            <a:endParaRPr lang="en-US" dirty="0">
              <a:solidFill>
                <a:srgbClr val="7030A0"/>
              </a:solidFill>
            </a:endParaRPr>
          </a:p>
        </p:txBody>
      </p:sp>
      <p:grpSp>
        <p:nvGrpSpPr>
          <p:cNvPr id="11" name="Group 110">
            <a:extLst>
              <a:ext uri="{FF2B5EF4-FFF2-40B4-BE49-F238E27FC236}">
                <a16:creationId xmlns:a16="http://schemas.microsoft.com/office/drawing/2014/main" id="{C1A7E008-AF7B-D96E-5312-E309D4F03464}"/>
              </a:ext>
            </a:extLst>
          </p:cNvPr>
          <p:cNvGrpSpPr/>
          <p:nvPr/>
        </p:nvGrpSpPr>
        <p:grpSpPr>
          <a:xfrm>
            <a:off x="6338893" y="4771645"/>
            <a:ext cx="2173742" cy="1052432"/>
            <a:chOff x="4831709" y="4651827"/>
            <a:chExt cx="2173742" cy="1052432"/>
          </a:xfrm>
        </p:grpSpPr>
        <p:cxnSp>
          <p:nvCxnSpPr>
            <p:cNvPr id="12" name="Straight Arrow Connector 33">
              <a:extLst>
                <a:ext uri="{FF2B5EF4-FFF2-40B4-BE49-F238E27FC236}">
                  <a16:creationId xmlns:a16="http://schemas.microsoft.com/office/drawing/2014/main" id="{A553113F-B85E-9CCF-01AB-AC716BBAF823}"/>
                </a:ext>
              </a:extLst>
            </p:cNvPr>
            <p:cNvCxnSpPr/>
            <p:nvPr/>
          </p:nvCxnSpPr>
          <p:spPr>
            <a:xfrm flipV="1">
              <a:off x="4831709" y="5039170"/>
              <a:ext cx="217880" cy="36113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34">
              <a:extLst>
                <a:ext uri="{FF2B5EF4-FFF2-40B4-BE49-F238E27FC236}">
                  <a16:creationId xmlns:a16="http://schemas.microsoft.com/office/drawing/2014/main" id="{BE6B9899-C79F-2E8F-29CE-B8F043C4D602}"/>
                </a:ext>
              </a:extLst>
            </p:cNvPr>
            <p:cNvCxnSpPr/>
            <p:nvPr/>
          </p:nvCxnSpPr>
          <p:spPr>
            <a:xfrm>
              <a:off x="5023948" y="5049333"/>
              <a:ext cx="1301315" cy="17040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42">
              <a:extLst>
                <a:ext uri="{FF2B5EF4-FFF2-40B4-BE49-F238E27FC236}">
                  <a16:creationId xmlns:a16="http://schemas.microsoft.com/office/drawing/2014/main" id="{1A50F5F8-3030-68BD-21AC-366E562FFDFE}"/>
                </a:ext>
              </a:extLst>
            </p:cNvPr>
            <p:cNvCxnSpPr/>
            <p:nvPr/>
          </p:nvCxnSpPr>
          <p:spPr>
            <a:xfrm flipV="1">
              <a:off x="6325263" y="4987157"/>
              <a:ext cx="288007" cy="24974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44">
              <a:extLst>
                <a:ext uri="{FF2B5EF4-FFF2-40B4-BE49-F238E27FC236}">
                  <a16:creationId xmlns:a16="http://schemas.microsoft.com/office/drawing/2014/main" id="{63A30AF3-15C1-CBA3-4124-8046F3073C2C}"/>
                </a:ext>
              </a:extLst>
            </p:cNvPr>
            <p:cNvCxnSpPr/>
            <p:nvPr/>
          </p:nvCxnSpPr>
          <p:spPr>
            <a:xfrm>
              <a:off x="6571253" y="4993837"/>
              <a:ext cx="255605" cy="9066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46">
              <a:extLst>
                <a:ext uri="{FF2B5EF4-FFF2-40B4-BE49-F238E27FC236}">
                  <a16:creationId xmlns:a16="http://schemas.microsoft.com/office/drawing/2014/main" id="{692B371A-03EA-A495-5308-93711CE06178}"/>
                </a:ext>
              </a:extLst>
            </p:cNvPr>
            <p:cNvCxnSpPr/>
            <p:nvPr/>
          </p:nvCxnSpPr>
          <p:spPr>
            <a:xfrm flipV="1">
              <a:off x="6797980" y="4835205"/>
              <a:ext cx="127803" cy="24306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48">
              <a:extLst>
                <a:ext uri="{FF2B5EF4-FFF2-40B4-BE49-F238E27FC236}">
                  <a16:creationId xmlns:a16="http://schemas.microsoft.com/office/drawing/2014/main" id="{B7C0071D-00E0-EF1B-9F0E-67EA75408AB3}"/>
                </a:ext>
              </a:extLst>
            </p:cNvPr>
            <p:cNvCxnSpPr/>
            <p:nvPr/>
          </p:nvCxnSpPr>
          <p:spPr>
            <a:xfrm flipH="1" flipV="1">
              <a:off x="6690404" y="4828972"/>
              <a:ext cx="224397" cy="31367"/>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Explosion 1 50">
              <a:extLst>
                <a:ext uri="{FF2B5EF4-FFF2-40B4-BE49-F238E27FC236}">
                  <a16:creationId xmlns:a16="http://schemas.microsoft.com/office/drawing/2014/main" id="{3B471A50-33EA-912E-1AF0-245198A7FB76}"/>
                </a:ext>
              </a:extLst>
            </p:cNvPr>
            <p:cNvSpPr/>
            <p:nvPr/>
          </p:nvSpPr>
          <p:spPr>
            <a:xfrm>
              <a:off x="6532539" y="4651827"/>
              <a:ext cx="248351" cy="248351"/>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76">
              <a:extLst>
                <a:ext uri="{FF2B5EF4-FFF2-40B4-BE49-F238E27FC236}">
                  <a16:creationId xmlns:a16="http://schemas.microsoft.com/office/drawing/2014/main" id="{50B9C7D4-6822-E993-2227-DAB84B45C4C5}"/>
                </a:ext>
              </a:extLst>
            </p:cNvPr>
            <p:cNvSpPr txBox="1"/>
            <p:nvPr/>
          </p:nvSpPr>
          <p:spPr>
            <a:xfrm>
              <a:off x="6036916" y="5334927"/>
              <a:ext cx="968535" cy="369332"/>
            </a:xfrm>
            <a:prstGeom prst="rect">
              <a:avLst/>
            </a:prstGeom>
            <a:noFill/>
          </p:spPr>
          <p:txBody>
            <a:bodyPr wrap="none" rtlCol="0">
              <a:spAutoFit/>
            </a:bodyPr>
            <a:lstStyle/>
            <a:p>
              <a:r>
                <a:rPr lang="en-US" dirty="0">
                  <a:solidFill>
                    <a:srgbClr val="C00000"/>
                  </a:solidFill>
                </a:rPr>
                <a:t>neutron</a:t>
              </a:r>
            </a:p>
          </p:txBody>
        </p:sp>
        <p:sp>
          <p:nvSpPr>
            <p:cNvPr id="20" name="Explosion 1 101">
              <a:extLst>
                <a:ext uri="{FF2B5EF4-FFF2-40B4-BE49-F238E27FC236}">
                  <a16:creationId xmlns:a16="http://schemas.microsoft.com/office/drawing/2014/main" id="{B8E373A4-21D2-9851-3CBD-8043104E4AB0}"/>
                </a:ext>
              </a:extLst>
            </p:cNvPr>
            <p:cNvSpPr/>
            <p:nvPr/>
          </p:nvSpPr>
          <p:spPr>
            <a:xfrm>
              <a:off x="4935739" y="4908447"/>
              <a:ext cx="165665" cy="165665"/>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109">
            <a:extLst>
              <a:ext uri="{FF2B5EF4-FFF2-40B4-BE49-F238E27FC236}">
                <a16:creationId xmlns:a16="http://schemas.microsoft.com/office/drawing/2014/main" id="{788B5A8A-2B78-8739-2CD8-4C5E811E0755}"/>
              </a:ext>
            </a:extLst>
          </p:cNvPr>
          <p:cNvGrpSpPr/>
          <p:nvPr/>
        </p:nvGrpSpPr>
        <p:grpSpPr>
          <a:xfrm>
            <a:off x="6205853" y="3342512"/>
            <a:ext cx="2704734" cy="1345281"/>
            <a:chOff x="4698669" y="3222694"/>
            <a:chExt cx="2704734" cy="1345281"/>
          </a:xfrm>
        </p:grpSpPr>
        <p:cxnSp>
          <p:nvCxnSpPr>
            <p:cNvPr id="22" name="Straight Arrow Connector 17">
              <a:extLst>
                <a:ext uri="{FF2B5EF4-FFF2-40B4-BE49-F238E27FC236}">
                  <a16:creationId xmlns:a16="http://schemas.microsoft.com/office/drawing/2014/main" id="{A4656D2F-7AFF-0196-BCA3-6C9B0E0B439B}"/>
                </a:ext>
              </a:extLst>
            </p:cNvPr>
            <p:cNvCxnSpPr/>
            <p:nvPr/>
          </p:nvCxnSpPr>
          <p:spPr>
            <a:xfrm flipH="1" flipV="1">
              <a:off x="4826458" y="4114014"/>
              <a:ext cx="464263" cy="453961"/>
            </a:xfrm>
            <a:prstGeom prst="straightConnector1">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18">
              <a:extLst>
                <a:ext uri="{FF2B5EF4-FFF2-40B4-BE49-F238E27FC236}">
                  <a16:creationId xmlns:a16="http://schemas.microsoft.com/office/drawing/2014/main" id="{68F60C32-2466-BB2F-05B3-24EB557D15D0}"/>
                </a:ext>
              </a:extLst>
            </p:cNvPr>
            <p:cNvCxnSpPr>
              <a:endCxn id="24" idx="1"/>
            </p:cNvCxnSpPr>
            <p:nvPr/>
          </p:nvCxnSpPr>
          <p:spPr>
            <a:xfrm flipV="1">
              <a:off x="4826458" y="3463601"/>
              <a:ext cx="1887104" cy="653849"/>
            </a:xfrm>
            <a:prstGeom prst="straightConnector1">
              <a:avLst/>
            </a:prstGeom>
            <a:ln w="508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4" name="Explosion 2 32">
              <a:extLst>
                <a:ext uri="{FF2B5EF4-FFF2-40B4-BE49-F238E27FC236}">
                  <a16:creationId xmlns:a16="http://schemas.microsoft.com/office/drawing/2014/main" id="{AA2CD358-596E-8414-F742-28175B60E8B2}"/>
                </a:ext>
              </a:extLst>
            </p:cNvPr>
            <p:cNvSpPr/>
            <p:nvPr/>
          </p:nvSpPr>
          <p:spPr>
            <a:xfrm>
              <a:off x="6713562" y="3222694"/>
              <a:ext cx="404100" cy="404100"/>
            </a:xfrm>
            <a:prstGeom prst="irregularSeal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85">
              <a:extLst>
                <a:ext uri="{FF2B5EF4-FFF2-40B4-BE49-F238E27FC236}">
                  <a16:creationId xmlns:a16="http://schemas.microsoft.com/office/drawing/2014/main" id="{9C0F16EB-2A3D-BF9B-93DD-C16ECB59BFD7}"/>
                </a:ext>
              </a:extLst>
            </p:cNvPr>
            <p:cNvSpPr txBox="1"/>
            <p:nvPr/>
          </p:nvSpPr>
          <p:spPr>
            <a:xfrm>
              <a:off x="6466928" y="3670348"/>
              <a:ext cx="936475" cy="369332"/>
            </a:xfrm>
            <a:prstGeom prst="rect">
              <a:avLst/>
            </a:prstGeom>
            <a:noFill/>
          </p:spPr>
          <p:txBody>
            <a:bodyPr wrap="none" rtlCol="0">
              <a:spAutoFit/>
            </a:bodyPr>
            <a:lstStyle/>
            <a:p>
              <a:r>
                <a:rPr lang="en-US" altLang="zh-CN" dirty="0">
                  <a:solidFill>
                    <a:schemeClr val="accent5"/>
                  </a:solidFill>
                </a:rPr>
                <a:t>gamma</a:t>
              </a:r>
              <a:endParaRPr lang="en-US" dirty="0">
                <a:solidFill>
                  <a:schemeClr val="accent5"/>
                </a:solidFill>
              </a:endParaRPr>
            </a:p>
          </p:txBody>
        </p:sp>
        <p:sp>
          <p:nvSpPr>
            <p:cNvPr id="26" name="Explosion 2 102">
              <a:extLst>
                <a:ext uri="{FF2B5EF4-FFF2-40B4-BE49-F238E27FC236}">
                  <a16:creationId xmlns:a16="http://schemas.microsoft.com/office/drawing/2014/main" id="{C8418F2B-A84D-7BC1-AC5F-F2F9FBB82273}"/>
                </a:ext>
              </a:extLst>
            </p:cNvPr>
            <p:cNvSpPr/>
            <p:nvPr/>
          </p:nvSpPr>
          <p:spPr>
            <a:xfrm>
              <a:off x="4698669" y="3990090"/>
              <a:ext cx="171835" cy="171835"/>
            </a:xfrm>
            <a:prstGeom prst="irregularSeal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107">
            <a:extLst>
              <a:ext uri="{FF2B5EF4-FFF2-40B4-BE49-F238E27FC236}">
                <a16:creationId xmlns:a16="http://schemas.microsoft.com/office/drawing/2014/main" id="{2620DEDC-F717-8271-1EB0-396DB3D4EE89}"/>
              </a:ext>
            </a:extLst>
          </p:cNvPr>
          <p:cNvGrpSpPr/>
          <p:nvPr/>
        </p:nvGrpSpPr>
        <p:grpSpPr>
          <a:xfrm>
            <a:off x="3502879" y="2462330"/>
            <a:ext cx="5516308" cy="1379293"/>
            <a:chOff x="1995695" y="2342512"/>
            <a:chExt cx="5516308" cy="1379293"/>
          </a:xfrm>
        </p:grpSpPr>
        <p:cxnSp>
          <p:nvCxnSpPr>
            <p:cNvPr id="28" name="Straight Arrow Connector 5">
              <a:extLst>
                <a:ext uri="{FF2B5EF4-FFF2-40B4-BE49-F238E27FC236}">
                  <a16:creationId xmlns:a16="http://schemas.microsoft.com/office/drawing/2014/main" id="{3CD52936-A5B7-73C7-8A6A-439ACFEBC399}"/>
                </a:ext>
              </a:extLst>
            </p:cNvPr>
            <p:cNvCxnSpPr>
              <a:stCxn id="30" idx="2"/>
            </p:cNvCxnSpPr>
            <p:nvPr/>
          </p:nvCxnSpPr>
          <p:spPr>
            <a:xfrm>
              <a:off x="2386187" y="3180924"/>
              <a:ext cx="2052737" cy="388504"/>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6">
              <a:extLst>
                <a:ext uri="{FF2B5EF4-FFF2-40B4-BE49-F238E27FC236}">
                  <a16:creationId xmlns:a16="http://schemas.microsoft.com/office/drawing/2014/main" id="{63A74AA9-0A8B-C43A-5429-C06EC371ABDE}"/>
                </a:ext>
              </a:extLst>
            </p:cNvPr>
            <p:cNvCxnSpPr/>
            <p:nvPr/>
          </p:nvCxnSpPr>
          <p:spPr>
            <a:xfrm flipV="1">
              <a:off x="4426761" y="2342512"/>
              <a:ext cx="3085242" cy="1226916"/>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9">
              <a:extLst>
                <a:ext uri="{FF2B5EF4-FFF2-40B4-BE49-F238E27FC236}">
                  <a16:creationId xmlns:a16="http://schemas.microsoft.com/office/drawing/2014/main" id="{FC8348D9-74D4-E851-C749-F970ED54E219}"/>
                </a:ext>
              </a:extLst>
            </p:cNvPr>
            <p:cNvSpPr txBox="1"/>
            <p:nvPr/>
          </p:nvSpPr>
          <p:spPr>
            <a:xfrm>
              <a:off x="1995695" y="2811592"/>
              <a:ext cx="780983" cy="369332"/>
            </a:xfrm>
            <a:prstGeom prst="rect">
              <a:avLst/>
            </a:prstGeom>
            <a:noFill/>
            <a:ln>
              <a:noFill/>
            </a:ln>
          </p:spPr>
          <p:txBody>
            <a:bodyPr wrap="none" rtlCol="0">
              <a:spAutoFit/>
            </a:bodyPr>
            <a:lstStyle/>
            <a:p>
              <a:r>
                <a:rPr lang="en-US" altLang="zh-CN" dirty="0">
                  <a:solidFill>
                    <a:schemeClr val="accent2"/>
                  </a:solidFill>
                </a:rPr>
                <a:t>WIMP</a:t>
              </a:r>
              <a:endParaRPr lang="en-US" dirty="0">
                <a:solidFill>
                  <a:schemeClr val="accent2"/>
                </a:solidFill>
              </a:endParaRPr>
            </a:p>
          </p:txBody>
        </p:sp>
        <p:sp>
          <p:nvSpPr>
            <p:cNvPr id="31" name="Explosion 1 103">
              <a:extLst>
                <a:ext uri="{FF2B5EF4-FFF2-40B4-BE49-F238E27FC236}">
                  <a16:creationId xmlns:a16="http://schemas.microsoft.com/office/drawing/2014/main" id="{5499EE55-2D53-6E52-D134-4F4986C04820}"/>
                </a:ext>
              </a:extLst>
            </p:cNvPr>
            <p:cNvSpPr/>
            <p:nvPr/>
          </p:nvSpPr>
          <p:spPr>
            <a:xfrm>
              <a:off x="4289483" y="3556140"/>
              <a:ext cx="165665" cy="165665"/>
            </a:xfrm>
            <a:prstGeom prst="irregularSeal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112">
            <a:extLst>
              <a:ext uri="{FF2B5EF4-FFF2-40B4-BE49-F238E27FC236}">
                <a16:creationId xmlns:a16="http://schemas.microsoft.com/office/drawing/2014/main" id="{26DC0BC9-4FF4-6BC6-EC2D-05FE69F69FF7}"/>
              </a:ext>
            </a:extLst>
          </p:cNvPr>
          <p:cNvGrpSpPr/>
          <p:nvPr/>
        </p:nvGrpSpPr>
        <p:grpSpPr>
          <a:xfrm>
            <a:off x="4032439" y="1471942"/>
            <a:ext cx="1867507" cy="1930842"/>
            <a:chOff x="2525255" y="1352124"/>
            <a:chExt cx="1867507" cy="1930842"/>
          </a:xfrm>
        </p:grpSpPr>
        <p:cxnSp>
          <p:nvCxnSpPr>
            <p:cNvPr id="33" name="Straight Arrow Connector 53">
              <a:extLst>
                <a:ext uri="{FF2B5EF4-FFF2-40B4-BE49-F238E27FC236}">
                  <a16:creationId xmlns:a16="http://schemas.microsoft.com/office/drawing/2014/main" id="{A9E184F4-EEE8-A394-39BF-C5D97FA9E0FE}"/>
                </a:ext>
              </a:extLst>
            </p:cNvPr>
            <p:cNvCxnSpPr/>
            <p:nvPr/>
          </p:nvCxnSpPr>
          <p:spPr>
            <a:xfrm>
              <a:off x="2525255" y="1352124"/>
              <a:ext cx="351882" cy="45872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4">
              <a:extLst>
                <a:ext uri="{FF2B5EF4-FFF2-40B4-BE49-F238E27FC236}">
                  <a16:creationId xmlns:a16="http://schemas.microsoft.com/office/drawing/2014/main" id="{F1FEEB04-870A-52E6-3763-56951225AF00}"/>
                </a:ext>
              </a:extLst>
            </p:cNvPr>
            <p:cNvCxnSpPr/>
            <p:nvPr/>
          </p:nvCxnSpPr>
          <p:spPr>
            <a:xfrm>
              <a:off x="2855323" y="1790599"/>
              <a:ext cx="420112" cy="32025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5">
              <a:extLst>
                <a:ext uri="{FF2B5EF4-FFF2-40B4-BE49-F238E27FC236}">
                  <a16:creationId xmlns:a16="http://schemas.microsoft.com/office/drawing/2014/main" id="{66377F25-3577-016A-BABF-5471EFF63E0E}"/>
                </a:ext>
              </a:extLst>
            </p:cNvPr>
            <p:cNvCxnSpPr/>
            <p:nvPr/>
          </p:nvCxnSpPr>
          <p:spPr>
            <a:xfrm flipV="1">
              <a:off x="3928002" y="2436348"/>
              <a:ext cx="464760" cy="71767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74">
              <a:extLst>
                <a:ext uri="{FF2B5EF4-FFF2-40B4-BE49-F238E27FC236}">
                  <a16:creationId xmlns:a16="http://schemas.microsoft.com/office/drawing/2014/main" id="{3201391F-4297-5B72-9993-951BF2595AF5}"/>
                </a:ext>
              </a:extLst>
            </p:cNvPr>
            <p:cNvCxnSpPr/>
            <p:nvPr/>
          </p:nvCxnSpPr>
          <p:spPr>
            <a:xfrm>
              <a:off x="3298037" y="2116098"/>
              <a:ext cx="626779" cy="103792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89">
              <a:extLst>
                <a:ext uri="{FF2B5EF4-FFF2-40B4-BE49-F238E27FC236}">
                  <a16:creationId xmlns:a16="http://schemas.microsoft.com/office/drawing/2014/main" id="{40D72163-6A1F-C764-F771-926611652C56}"/>
                </a:ext>
              </a:extLst>
            </p:cNvPr>
            <p:cNvSpPr txBox="1"/>
            <p:nvPr/>
          </p:nvSpPr>
          <p:spPr>
            <a:xfrm>
              <a:off x="2808738" y="1362432"/>
              <a:ext cx="968535" cy="369332"/>
            </a:xfrm>
            <a:prstGeom prst="rect">
              <a:avLst/>
            </a:prstGeom>
            <a:noFill/>
          </p:spPr>
          <p:txBody>
            <a:bodyPr wrap="none" rtlCol="0">
              <a:spAutoFit/>
            </a:bodyPr>
            <a:lstStyle/>
            <a:p>
              <a:r>
                <a:rPr lang="en-US" altLang="zh-CN" dirty="0">
                  <a:solidFill>
                    <a:srgbClr val="C00000"/>
                  </a:solidFill>
                </a:rPr>
                <a:t>neutron</a:t>
              </a:r>
              <a:endParaRPr lang="en-US" dirty="0">
                <a:solidFill>
                  <a:srgbClr val="C00000"/>
                </a:solidFill>
              </a:endParaRPr>
            </a:p>
          </p:txBody>
        </p:sp>
        <p:sp>
          <p:nvSpPr>
            <p:cNvPr id="38" name="Explosion 1 105">
              <a:extLst>
                <a:ext uri="{FF2B5EF4-FFF2-40B4-BE49-F238E27FC236}">
                  <a16:creationId xmlns:a16="http://schemas.microsoft.com/office/drawing/2014/main" id="{73DDA6EB-31F9-8E0D-0127-1324B7881487}"/>
                </a:ext>
              </a:extLst>
            </p:cNvPr>
            <p:cNvSpPr/>
            <p:nvPr/>
          </p:nvSpPr>
          <p:spPr>
            <a:xfrm>
              <a:off x="3842493" y="3117301"/>
              <a:ext cx="165665" cy="165665"/>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108">
            <a:extLst>
              <a:ext uri="{FF2B5EF4-FFF2-40B4-BE49-F238E27FC236}">
                <a16:creationId xmlns:a16="http://schemas.microsoft.com/office/drawing/2014/main" id="{8A0BB6CD-203F-C0E7-A98C-4DFD31E8DF13}"/>
              </a:ext>
            </a:extLst>
          </p:cNvPr>
          <p:cNvGrpSpPr/>
          <p:nvPr/>
        </p:nvGrpSpPr>
        <p:grpSpPr>
          <a:xfrm>
            <a:off x="5244128" y="4248859"/>
            <a:ext cx="522061" cy="753917"/>
            <a:chOff x="3736944" y="4129041"/>
            <a:chExt cx="522061" cy="753917"/>
          </a:xfrm>
        </p:grpSpPr>
        <p:cxnSp>
          <p:nvCxnSpPr>
            <p:cNvPr id="40" name="Straight Arrow Connector 95">
              <a:extLst>
                <a:ext uri="{FF2B5EF4-FFF2-40B4-BE49-F238E27FC236}">
                  <a16:creationId xmlns:a16="http://schemas.microsoft.com/office/drawing/2014/main" id="{34ADA936-E57D-D1C8-6DFB-ADA6CE8CFB1E}"/>
                </a:ext>
              </a:extLst>
            </p:cNvPr>
            <p:cNvCxnSpPr/>
            <p:nvPr/>
          </p:nvCxnSpPr>
          <p:spPr>
            <a:xfrm flipH="1" flipV="1">
              <a:off x="3997050" y="4619484"/>
              <a:ext cx="192581" cy="171246"/>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97">
              <a:extLst>
                <a:ext uri="{FF2B5EF4-FFF2-40B4-BE49-F238E27FC236}">
                  <a16:creationId xmlns:a16="http://schemas.microsoft.com/office/drawing/2014/main" id="{CBBB6D9F-7A9D-66A9-53C5-66F397E530D5}"/>
                </a:ext>
              </a:extLst>
            </p:cNvPr>
            <p:cNvCxnSpPr/>
            <p:nvPr/>
          </p:nvCxnSpPr>
          <p:spPr>
            <a:xfrm flipH="1" flipV="1">
              <a:off x="4104915" y="4442369"/>
              <a:ext cx="67042" cy="355014"/>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99">
              <a:extLst>
                <a:ext uri="{FF2B5EF4-FFF2-40B4-BE49-F238E27FC236}">
                  <a16:creationId xmlns:a16="http://schemas.microsoft.com/office/drawing/2014/main" id="{DA803461-C480-3034-EB50-7239689E8A2C}"/>
                </a:ext>
              </a:extLst>
            </p:cNvPr>
            <p:cNvSpPr/>
            <p:nvPr/>
          </p:nvSpPr>
          <p:spPr>
            <a:xfrm>
              <a:off x="3736944" y="4428051"/>
              <a:ext cx="317716" cy="369332"/>
            </a:xfrm>
            <a:prstGeom prst="rect">
              <a:avLst/>
            </a:prstGeom>
          </p:spPr>
          <p:txBody>
            <a:bodyPr wrap="none">
              <a:spAutoFit/>
            </a:bodyPr>
            <a:lstStyle/>
            <a:p>
              <a:r>
                <a:rPr lang="en-US" altLang="zh-CN" dirty="0">
                  <a:solidFill>
                    <a:schemeClr val="accent2"/>
                  </a:solidFill>
                </a:rPr>
                <a:t>β</a:t>
              </a:r>
              <a:endParaRPr lang="en-US" dirty="0">
                <a:solidFill>
                  <a:schemeClr val="accent2"/>
                </a:solidFill>
              </a:endParaRPr>
            </a:p>
          </p:txBody>
        </p:sp>
        <p:sp>
          <p:nvSpPr>
            <p:cNvPr id="43" name="Rectangle 100">
              <a:extLst>
                <a:ext uri="{FF2B5EF4-FFF2-40B4-BE49-F238E27FC236}">
                  <a16:creationId xmlns:a16="http://schemas.microsoft.com/office/drawing/2014/main" id="{D2423AE9-EE12-6D05-51FA-4B24A21E1C6A}"/>
                </a:ext>
              </a:extLst>
            </p:cNvPr>
            <p:cNvSpPr/>
            <p:nvPr/>
          </p:nvSpPr>
          <p:spPr>
            <a:xfrm>
              <a:off x="3924069" y="4129041"/>
              <a:ext cx="317716" cy="369332"/>
            </a:xfrm>
            <a:prstGeom prst="rect">
              <a:avLst/>
            </a:prstGeom>
          </p:spPr>
          <p:txBody>
            <a:bodyPr wrap="none">
              <a:spAutoFit/>
            </a:bodyPr>
            <a:lstStyle/>
            <a:p>
              <a:r>
                <a:rPr lang="en-US" altLang="zh-CN" dirty="0">
                  <a:solidFill>
                    <a:schemeClr val="accent2"/>
                  </a:solidFill>
                </a:rPr>
                <a:t>β</a:t>
              </a:r>
              <a:endParaRPr lang="en-US" dirty="0">
                <a:solidFill>
                  <a:schemeClr val="accent2"/>
                </a:solidFill>
              </a:endParaRPr>
            </a:p>
          </p:txBody>
        </p:sp>
        <p:sp>
          <p:nvSpPr>
            <p:cNvPr id="44" name="Explosion 1 106">
              <a:extLst>
                <a:ext uri="{FF2B5EF4-FFF2-40B4-BE49-F238E27FC236}">
                  <a16:creationId xmlns:a16="http://schemas.microsoft.com/office/drawing/2014/main" id="{81FE9831-A2CA-FBCB-A1F0-BBA21CF9E61C}"/>
                </a:ext>
              </a:extLst>
            </p:cNvPr>
            <p:cNvSpPr/>
            <p:nvPr/>
          </p:nvSpPr>
          <p:spPr>
            <a:xfrm>
              <a:off x="4093340" y="4717293"/>
              <a:ext cx="165665" cy="165665"/>
            </a:xfrm>
            <a:prstGeom prst="irregularSeal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grpSp>
      <p:grpSp>
        <p:nvGrpSpPr>
          <p:cNvPr id="45" name="Group 113">
            <a:extLst>
              <a:ext uri="{FF2B5EF4-FFF2-40B4-BE49-F238E27FC236}">
                <a16:creationId xmlns:a16="http://schemas.microsoft.com/office/drawing/2014/main" id="{5F68431E-EFBC-3FFC-E693-0C0C320B7BB3}"/>
              </a:ext>
            </a:extLst>
          </p:cNvPr>
          <p:cNvGrpSpPr/>
          <p:nvPr/>
        </p:nvGrpSpPr>
        <p:grpSpPr>
          <a:xfrm>
            <a:off x="2992331" y="4215894"/>
            <a:ext cx="4338181" cy="2354390"/>
            <a:chOff x="1837591" y="2476201"/>
            <a:chExt cx="4338181" cy="2354390"/>
          </a:xfrm>
        </p:grpSpPr>
        <p:cxnSp>
          <p:nvCxnSpPr>
            <p:cNvPr id="46" name="Straight Arrow Connector 114">
              <a:extLst>
                <a:ext uri="{FF2B5EF4-FFF2-40B4-BE49-F238E27FC236}">
                  <a16:creationId xmlns:a16="http://schemas.microsoft.com/office/drawing/2014/main" id="{AFB3C85B-B5FA-E451-3D35-D4FF7D03CBFD}"/>
                </a:ext>
              </a:extLst>
            </p:cNvPr>
            <p:cNvCxnSpPr/>
            <p:nvPr/>
          </p:nvCxnSpPr>
          <p:spPr>
            <a:xfrm>
              <a:off x="2402217" y="3180924"/>
              <a:ext cx="2036707" cy="388504"/>
            </a:xfrm>
            <a:prstGeom prst="straightConnector1">
              <a:avLst/>
            </a:prstGeom>
            <a:ln w="50800">
              <a:solidFill>
                <a:schemeClr val="accent6">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115">
              <a:extLst>
                <a:ext uri="{FF2B5EF4-FFF2-40B4-BE49-F238E27FC236}">
                  <a16:creationId xmlns:a16="http://schemas.microsoft.com/office/drawing/2014/main" id="{C5EBE4CD-DF68-49E8-E18D-42724F609A7E}"/>
                </a:ext>
              </a:extLst>
            </p:cNvPr>
            <p:cNvCxnSpPr/>
            <p:nvPr/>
          </p:nvCxnSpPr>
          <p:spPr>
            <a:xfrm>
              <a:off x="4426761" y="3569428"/>
              <a:ext cx="1749011" cy="1261163"/>
            </a:xfrm>
            <a:prstGeom prst="straightConnector1">
              <a:avLst/>
            </a:prstGeom>
            <a:solidFill>
              <a:schemeClr val="accent6">
                <a:lumMod val="75000"/>
                <a:lumOff val="25000"/>
              </a:schemeClr>
            </a:solidFill>
            <a:ln w="50800">
              <a:solidFill>
                <a:schemeClr val="accent6">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116">
              <a:extLst>
                <a:ext uri="{FF2B5EF4-FFF2-40B4-BE49-F238E27FC236}">
                  <a16:creationId xmlns:a16="http://schemas.microsoft.com/office/drawing/2014/main" id="{7636CA7F-F323-C757-60FE-EAA2330C97FD}"/>
                </a:ext>
              </a:extLst>
            </p:cNvPr>
            <p:cNvSpPr txBox="1"/>
            <p:nvPr/>
          </p:nvSpPr>
          <p:spPr>
            <a:xfrm>
              <a:off x="1837591" y="2476201"/>
              <a:ext cx="1521751" cy="646331"/>
            </a:xfrm>
            <a:prstGeom prst="rect">
              <a:avLst/>
            </a:prstGeom>
            <a:noFill/>
            <a:ln>
              <a:noFill/>
            </a:ln>
          </p:spPr>
          <p:txBody>
            <a:bodyPr wrap="square" rtlCol="0">
              <a:spAutoFit/>
            </a:bodyPr>
            <a:lstStyle/>
            <a:p>
              <a:r>
                <a:rPr lang="en-US" altLang="zh-CN" dirty="0">
                  <a:solidFill>
                    <a:schemeClr val="accent6">
                      <a:lumMod val="75000"/>
                      <a:lumOff val="25000"/>
                    </a:schemeClr>
                  </a:solidFill>
                </a:rPr>
                <a:t>atmospheric neutrinos</a:t>
              </a:r>
              <a:endParaRPr lang="en-US" dirty="0">
                <a:solidFill>
                  <a:schemeClr val="accent6">
                    <a:lumMod val="75000"/>
                    <a:lumOff val="25000"/>
                  </a:schemeClr>
                </a:solidFill>
              </a:endParaRPr>
            </a:p>
          </p:txBody>
        </p:sp>
        <p:sp>
          <p:nvSpPr>
            <p:cNvPr id="49" name="Explosion 1 117">
              <a:extLst>
                <a:ext uri="{FF2B5EF4-FFF2-40B4-BE49-F238E27FC236}">
                  <a16:creationId xmlns:a16="http://schemas.microsoft.com/office/drawing/2014/main" id="{3F512A07-E9A5-3630-34AB-AA49917FCB2B}"/>
                </a:ext>
              </a:extLst>
            </p:cNvPr>
            <p:cNvSpPr/>
            <p:nvPr/>
          </p:nvSpPr>
          <p:spPr>
            <a:xfrm>
              <a:off x="4335783" y="3428816"/>
              <a:ext cx="165665" cy="165665"/>
            </a:xfrm>
            <a:prstGeom prst="irregularSeal1">
              <a:avLst/>
            </a:prstGeom>
            <a:solidFill>
              <a:schemeClr val="accent6">
                <a:lumMod val="75000"/>
                <a:lumOff val="25000"/>
              </a:schemeClr>
            </a:solidFill>
            <a:ln>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灯片编号占位符 2">
            <a:extLst>
              <a:ext uri="{FF2B5EF4-FFF2-40B4-BE49-F238E27FC236}">
                <a16:creationId xmlns:a16="http://schemas.microsoft.com/office/drawing/2014/main" id="{C51B1B22-253F-6A39-74C0-1C94F20DAF24}"/>
              </a:ext>
            </a:extLst>
          </p:cNvPr>
          <p:cNvSpPr>
            <a:spLocks noGrp="1"/>
          </p:cNvSpPr>
          <p:nvPr>
            <p:ph type="sldNum" sz="quarter" idx="12"/>
          </p:nvPr>
        </p:nvSpPr>
        <p:spPr/>
        <p:txBody>
          <a:bodyPr/>
          <a:lstStyle/>
          <a:p>
            <a:fld id="{DE76A062-9C63-4257-A66F-D902857C47AB}" type="slidenum">
              <a:rPr lang="zh-CN" altLang="en-US" smtClean="0"/>
              <a:t>5</a:t>
            </a:fld>
            <a:endParaRPr lang="zh-CN" altLang="en-US"/>
          </a:p>
        </p:txBody>
      </p:sp>
    </p:spTree>
    <p:extLst>
      <p:ext uri="{BB962C8B-B14F-4D97-AF65-F5344CB8AC3E}">
        <p14:creationId xmlns:p14="http://schemas.microsoft.com/office/powerpoint/2010/main" val="35322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Upgrade Water Shielding into a Veto Detector</a:t>
            </a:r>
          </a:p>
        </p:txBody>
      </p:sp>
      <p:sp>
        <p:nvSpPr>
          <p:cNvPr id="3" name="Content Placeholder 2"/>
          <p:cNvSpPr>
            <a:spLocks noGrp="1"/>
          </p:cNvSpPr>
          <p:nvPr>
            <p:ph idx="1"/>
          </p:nvPr>
        </p:nvSpPr>
        <p:spPr/>
        <p:txBody>
          <a:bodyPr/>
          <a:lstStyle/>
          <a:p>
            <a:r>
              <a:rPr lang="en-US" dirty="0"/>
              <a:t>instrument the water shielding with PMTs to form an active veto for </a:t>
            </a:r>
            <a:r>
              <a:rPr lang="en-US" dirty="0">
                <a:solidFill>
                  <a:schemeClr val="accent2"/>
                </a:solidFill>
              </a:rPr>
              <a:t>gammas, neutrons, and cosmic rays</a:t>
            </a:r>
            <a:endParaRPr lang="en-US" dirty="0"/>
          </a:p>
          <a:p>
            <a:r>
              <a:rPr lang="en-US" dirty="0"/>
              <a:t>water-based liquid scintillator, cold liquid scintillator</a:t>
            </a:r>
          </a:p>
        </p:txBody>
      </p:sp>
      <p:grpSp>
        <p:nvGrpSpPr>
          <p:cNvPr id="4" name="Group 3"/>
          <p:cNvGrpSpPr/>
          <p:nvPr/>
        </p:nvGrpSpPr>
        <p:grpSpPr>
          <a:xfrm>
            <a:off x="849076" y="2789526"/>
            <a:ext cx="11445875" cy="3250565"/>
            <a:chOff x="-1083" y="4499"/>
            <a:chExt cx="18025" cy="5119"/>
          </a:xfrm>
        </p:grpSpPr>
        <p:sp>
          <p:nvSpPr>
            <p:cNvPr id="163" name="Rectangles 2"/>
            <p:cNvSpPr/>
            <p:nvPr/>
          </p:nvSpPr>
          <p:spPr>
            <a:xfrm>
              <a:off x="3943" y="4499"/>
              <a:ext cx="5040" cy="5044"/>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s 3"/>
            <p:cNvSpPr/>
            <p:nvPr/>
          </p:nvSpPr>
          <p:spPr>
            <a:xfrm>
              <a:off x="5414" y="5929"/>
              <a:ext cx="2033" cy="241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s 5"/>
            <p:cNvSpPr/>
            <p:nvPr/>
          </p:nvSpPr>
          <p:spPr>
            <a:xfrm>
              <a:off x="6085" y="6695"/>
              <a:ext cx="676" cy="827"/>
            </a:xfrm>
            <a:prstGeom prst="rect">
              <a:avLst/>
            </a:prstGeom>
            <a:solidFill>
              <a:schemeClr val="bg1">
                <a:lumMod val="65000"/>
              </a:schemeClr>
            </a:solidFill>
            <a:ln>
              <a:solidFill>
                <a:schemeClr val="bg1">
                  <a:lumMod val="65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67" name="Text Box 7"/>
            <p:cNvSpPr txBox="1"/>
            <p:nvPr/>
          </p:nvSpPr>
          <p:spPr>
            <a:xfrm>
              <a:off x="-1066" y="5280"/>
              <a:ext cx="3052" cy="630"/>
            </a:xfrm>
            <a:prstGeom prst="rect">
              <a:avLst/>
            </a:prstGeom>
            <a:noFill/>
          </p:spPr>
          <p:txBody>
            <a:bodyPr wrap="square" rtlCol="0">
              <a:spAutoFit/>
            </a:bodyPr>
            <a:lstStyle/>
            <a:p>
              <a:r>
                <a:rPr lang="en-US" altLang="zh-CN" sz="2000" dirty="0">
                  <a:solidFill>
                    <a:schemeClr val="accent2"/>
                  </a:solidFill>
                </a:rPr>
                <a:t>water</a:t>
              </a:r>
              <a:r>
                <a:rPr lang="zh-CN" altLang="en-US" sz="2000" dirty="0">
                  <a:solidFill>
                    <a:schemeClr val="accent2"/>
                  </a:solidFill>
                </a:rPr>
                <a:t> </a:t>
              </a:r>
              <a:r>
                <a:rPr lang="en-US" altLang="zh-CN" sz="2000" dirty="0">
                  <a:solidFill>
                    <a:schemeClr val="accent2"/>
                  </a:solidFill>
                </a:rPr>
                <a:t>shielding</a:t>
              </a:r>
            </a:p>
          </p:txBody>
        </p:sp>
        <p:sp>
          <p:nvSpPr>
            <p:cNvPr id="201" name="Text Box 56"/>
            <p:cNvSpPr txBox="1"/>
            <p:nvPr/>
          </p:nvSpPr>
          <p:spPr>
            <a:xfrm>
              <a:off x="504" y="7702"/>
              <a:ext cx="2019" cy="582"/>
            </a:xfrm>
            <a:prstGeom prst="rect">
              <a:avLst/>
            </a:prstGeom>
            <a:noFill/>
          </p:spPr>
          <p:txBody>
            <a:bodyPr wrap="square" rtlCol="0">
              <a:spAutoFit/>
            </a:bodyPr>
            <a:lstStyle/>
            <a:p>
              <a:r>
                <a:rPr lang="en-US" altLang="zh-CN" b="1" dirty="0">
                  <a:solidFill>
                    <a:srgbClr val="0070C0"/>
                  </a:solidFill>
                </a:rPr>
                <a:t> </a:t>
              </a:r>
              <a:endParaRPr lang="zh-CN" altLang="en-US" b="1" dirty="0">
                <a:solidFill>
                  <a:srgbClr val="0070C0"/>
                </a:solidFill>
              </a:endParaRPr>
            </a:p>
          </p:txBody>
        </p:sp>
        <p:cxnSp>
          <p:nvCxnSpPr>
            <p:cNvPr id="10" name="Straight Arrow Connector 9"/>
            <p:cNvCxnSpPr/>
            <p:nvPr/>
          </p:nvCxnSpPr>
          <p:spPr>
            <a:xfrm flipH="1">
              <a:off x="1805" y="5626"/>
              <a:ext cx="2142" cy="3"/>
            </a:xfrm>
            <a:prstGeom prst="straightConnector1">
              <a:avLst/>
            </a:prstGeom>
            <a:ln w="254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57" y="6454"/>
              <a:ext cx="1654" cy="630"/>
            </a:xfrm>
            <a:prstGeom prst="rect">
              <a:avLst/>
            </a:prstGeom>
            <a:noFill/>
          </p:spPr>
          <p:txBody>
            <a:bodyPr wrap="none" rtlCol="0">
              <a:spAutoFit/>
            </a:bodyPr>
            <a:lstStyle/>
            <a:p>
              <a:r>
                <a:rPr lang="en-US" altLang="zh-CN" sz="2000" dirty="0">
                  <a:solidFill>
                    <a:schemeClr val="accent3"/>
                  </a:solidFill>
                </a:rPr>
                <a:t>cryostat</a:t>
              </a:r>
              <a:endParaRPr lang="zh-CN" altLang="en-US" sz="2000" dirty="0">
                <a:solidFill>
                  <a:schemeClr val="accent3"/>
                </a:solidFill>
              </a:endParaRPr>
            </a:p>
          </p:txBody>
        </p:sp>
        <p:grpSp>
          <p:nvGrpSpPr>
            <p:cNvPr id="7" name="组合 6"/>
            <p:cNvGrpSpPr/>
            <p:nvPr/>
          </p:nvGrpSpPr>
          <p:grpSpPr>
            <a:xfrm>
              <a:off x="-1083" y="5854"/>
              <a:ext cx="8610" cy="2564"/>
              <a:chOff x="-419732" y="3437065"/>
              <a:chExt cx="5464964" cy="1628426"/>
            </a:xfrm>
          </p:grpSpPr>
          <p:sp>
            <p:nvSpPr>
              <p:cNvPr id="181" name="Chord 180"/>
              <p:cNvSpPr/>
              <p:nvPr/>
            </p:nvSpPr>
            <p:spPr>
              <a:xfrm rot="10800000">
                <a:off x="3948781" y="4967066"/>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Chord 181"/>
              <p:cNvSpPr/>
              <p:nvPr/>
            </p:nvSpPr>
            <p:spPr>
              <a:xfrm rot="10800000">
                <a:off x="4315305" y="496853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Chord 182"/>
              <p:cNvSpPr/>
              <p:nvPr/>
            </p:nvSpPr>
            <p:spPr>
              <a:xfrm rot="10800000">
                <a:off x="4675219" y="496853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Chord 183"/>
              <p:cNvSpPr/>
              <p:nvPr/>
            </p:nvSpPr>
            <p:spPr>
              <a:xfrm rot="16200000">
                <a:off x="3652036" y="4690887"/>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Chord 184"/>
              <p:cNvSpPr/>
              <p:nvPr/>
            </p:nvSpPr>
            <p:spPr>
              <a:xfrm rot="16200000">
                <a:off x="3653505" y="4373576"/>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Chord 185"/>
              <p:cNvSpPr/>
              <p:nvPr/>
            </p:nvSpPr>
            <p:spPr>
              <a:xfrm rot="16200000">
                <a:off x="3653505" y="4028352"/>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Chord 186"/>
              <p:cNvSpPr/>
              <p:nvPr/>
            </p:nvSpPr>
            <p:spPr>
              <a:xfrm rot="16200000">
                <a:off x="3653505" y="3699288"/>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Chord 187"/>
              <p:cNvSpPr/>
              <p:nvPr/>
            </p:nvSpPr>
            <p:spPr>
              <a:xfrm>
                <a:off x="3948781" y="343706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Chord 188"/>
              <p:cNvSpPr/>
              <p:nvPr/>
            </p:nvSpPr>
            <p:spPr>
              <a:xfrm>
                <a:off x="4315305" y="343706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Chord 189"/>
              <p:cNvSpPr/>
              <p:nvPr/>
            </p:nvSpPr>
            <p:spPr>
              <a:xfrm>
                <a:off x="4675219" y="343706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Chord 190"/>
              <p:cNvSpPr/>
              <p:nvPr/>
            </p:nvSpPr>
            <p:spPr>
              <a:xfrm rot="5400000">
                <a:off x="4944420" y="3699288"/>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Chord 191"/>
              <p:cNvSpPr/>
              <p:nvPr/>
            </p:nvSpPr>
            <p:spPr>
              <a:xfrm rot="5400000">
                <a:off x="4944053" y="4028352"/>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Chord 192"/>
              <p:cNvSpPr/>
              <p:nvPr/>
            </p:nvSpPr>
            <p:spPr>
              <a:xfrm rot="5400000">
                <a:off x="4945889" y="4373576"/>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Chord 193"/>
              <p:cNvSpPr/>
              <p:nvPr/>
            </p:nvSpPr>
            <p:spPr>
              <a:xfrm rot="5400000">
                <a:off x="4946256" y="4690887"/>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Arrow Connector 78"/>
              <p:cNvCxnSpPr>
                <a:cxnSpLocks/>
              </p:cNvCxnSpPr>
              <p:nvPr/>
            </p:nvCxnSpPr>
            <p:spPr>
              <a:xfrm flipH="1">
                <a:off x="1459031" y="4729270"/>
                <a:ext cx="2291982" cy="0"/>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19732" y="4546593"/>
                <a:ext cx="1985984" cy="400172"/>
              </a:xfrm>
              <a:prstGeom prst="rect">
                <a:avLst/>
              </a:prstGeom>
              <a:noFill/>
            </p:spPr>
            <p:txBody>
              <a:bodyPr wrap="square" rtlCol="0">
                <a:spAutoFit/>
              </a:bodyPr>
              <a:lstStyle/>
              <a:p>
                <a:r>
                  <a:rPr lang="en-US" altLang="zh-CN" sz="2000" dirty="0">
                    <a:solidFill>
                      <a:srgbClr val="0070C0"/>
                    </a:solidFill>
                    <a:latin typeface="+mn-ea"/>
                  </a:rPr>
                  <a:t>inner layer PMT</a:t>
                </a:r>
              </a:p>
            </p:txBody>
          </p:sp>
        </p:grpSp>
        <p:grpSp>
          <p:nvGrpSpPr>
            <p:cNvPr id="9" name="组合 8"/>
            <p:cNvGrpSpPr/>
            <p:nvPr/>
          </p:nvGrpSpPr>
          <p:grpSpPr>
            <a:xfrm>
              <a:off x="7012" y="5795"/>
              <a:ext cx="9930" cy="1113"/>
              <a:chOff x="4717985" y="3403175"/>
              <a:chExt cx="6305360" cy="707910"/>
            </a:xfrm>
          </p:grpSpPr>
          <p:sp>
            <p:nvSpPr>
              <p:cNvPr id="168" name="Text Box 8"/>
              <p:cNvSpPr txBox="1"/>
              <p:nvPr/>
            </p:nvSpPr>
            <p:spPr>
              <a:xfrm>
                <a:off x="6312808" y="3403175"/>
                <a:ext cx="4710537" cy="707910"/>
              </a:xfrm>
              <a:prstGeom prst="rect">
                <a:avLst/>
              </a:prstGeom>
              <a:noFill/>
            </p:spPr>
            <p:txBody>
              <a:bodyPr wrap="square" rtlCol="0">
                <a:spAutoFit/>
              </a:bodyPr>
              <a:lstStyle/>
              <a:p>
                <a:r>
                  <a:rPr lang="en-US" altLang="zh-CN" sz="2000" dirty="0">
                    <a:solidFill>
                      <a:srgbClr val="0070C0"/>
                    </a:solidFill>
                    <a:latin typeface="+mn-ea"/>
                  </a:rPr>
                  <a:t>1. neutrons and gammas</a:t>
                </a:r>
              </a:p>
              <a:p>
                <a:r>
                  <a:rPr lang="en-US" altLang="zh-CN" sz="2000" dirty="0">
                    <a:solidFill>
                      <a:srgbClr val="0070C0"/>
                    </a:solidFill>
                    <a:latin typeface="+mj-ea"/>
                    <a:ea typeface="+mj-ea"/>
                  </a:rPr>
                  <a:t>    </a:t>
                </a:r>
              </a:p>
            </p:txBody>
          </p:sp>
          <p:cxnSp>
            <p:nvCxnSpPr>
              <p:cNvPr id="102" name="Straight Arrow Connector 101"/>
              <p:cNvCxnSpPr/>
              <p:nvPr/>
            </p:nvCxnSpPr>
            <p:spPr>
              <a:xfrm flipV="1">
                <a:off x="4717985" y="3631968"/>
                <a:ext cx="1613714" cy="40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cxnSp>
          <p:nvCxnSpPr>
            <p:cNvPr id="83" name="Elbow Connector 82"/>
            <p:cNvCxnSpPr>
              <a:stCxn id="165" idx="1"/>
              <a:endCxn id="15" idx="3"/>
            </p:cNvCxnSpPr>
            <p:nvPr/>
          </p:nvCxnSpPr>
          <p:spPr>
            <a:xfrm rot="10800000">
              <a:off x="597" y="6769"/>
              <a:ext cx="5488" cy="340"/>
            </a:xfrm>
            <a:prstGeom prst="bentConnector3">
              <a:avLst>
                <a:gd name="adj1" fmla="val 50000"/>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38" name="组合 12"/>
            <p:cNvGrpSpPr/>
            <p:nvPr/>
          </p:nvGrpSpPr>
          <p:grpSpPr>
            <a:xfrm>
              <a:off x="-1083" y="5350"/>
              <a:ext cx="10141" cy="4268"/>
              <a:chOff x="-422473" y="3116629"/>
              <a:chExt cx="6439778" cy="2710041"/>
            </a:xfrm>
          </p:grpSpPr>
          <p:sp>
            <p:nvSpPr>
              <p:cNvPr id="39" name="Chord 38"/>
              <p:cNvSpPr/>
              <p:nvPr/>
            </p:nvSpPr>
            <p:spPr>
              <a:xfrm rot="10800000">
                <a:off x="3975075" y="5729714"/>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ord 39"/>
              <p:cNvSpPr/>
              <p:nvPr/>
            </p:nvSpPr>
            <p:spPr>
              <a:xfrm rot="10800000">
                <a:off x="3272285" y="5729714"/>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ord 40"/>
              <p:cNvSpPr/>
              <p:nvPr/>
            </p:nvSpPr>
            <p:spPr>
              <a:xfrm rot="10800000">
                <a:off x="4662079" y="5729714"/>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ord 41"/>
              <p:cNvSpPr/>
              <p:nvPr/>
            </p:nvSpPr>
            <p:spPr>
              <a:xfrm rot="16200000">
                <a:off x="2717928" y="5086010"/>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ord 42"/>
              <p:cNvSpPr/>
              <p:nvPr/>
            </p:nvSpPr>
            <p:spPr>
              <a:xfrm rot="16200000">
                <a:off x="2717928" y="4421972"/>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ord 43"/>
              <p:cNvSpPr/>
              <p:nvPr/>
            </p:nvSpPr>
            <p:spPr>
              <a:xfrm rot="16200000">
                <a:off x="2717928" y="3770534"/>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ord 45"/>
              <p:cNvSpPr/>
              <p:nvPr/>
            </p:nvSpPr>
            <p:spPr>
              <a:xfrm rot="16200000">
                <a:off x="2717928" y="3118649"/>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hord 46"/>
              <p:cNvSpPr/>
              <p:nvPr/>
            </p:nvSpPr>
            <p:spPr>
              <a:xfrm rot="10800000">
                <a:off x="5385983" y="5727468"/>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422473" y="4973171"/>
                <a:ext cx="2045858" cy="400089"/>
              </a:xfrm>
              <a:prstGeom prst="rect">
                <a:avLst/>
              </a:prstGeom>
              <a:noFill/>
            </p:spPr>
            <p:txBody>
              <a:bodyPr wrap="square" rtlCol="0">
                <a:spAutoFit/>
              </a:bodyPr>
              <a:lstStyle/>
              <a:p>
                <a:r>
                  <a:rPr lang="en-US" altLang="zh-CN" sz="2000" dirty="0">
                    <a:solidFill>
                      <a:srgbClr val="0070C0"/>
                    </a:solidFill>
                    <a:latin typeface="+mn-ea"/>
                  </a:rPr>
                  <a:t>outer layer PMT</a:t>
                </a:r>
                <a:endParaRPr lang="zh-CN" altLang="en-US" sz="2000" dirty="0">
                  <a:solidFill>
                    <a:srgbClr val="0070C0"/>
                  </a:solidFill>
                  <a:latin typeface="+mn-ea"/>
                </a:endParaRPr>
              </a:p>
            </p:txBody>
          </p:sp>
          <p:cxnSp>
            <p:nvCxnSpPr>
              <p:cNvPr id="53" name="Straight Arrow Connector 52"/>
              <p:cNvCxnSpPr/>
              <p:nvPr/>
            </p:nvCxnSpPr>
            <p:spPr>
              <a:xfrm flipH="1">
                <a:off x="1478015" y="5134484"/>
                <a:ext cx="1291615" cy="14845"/>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Chord 53"/>
              <p:cNvSpPr/>
              <p:nvPr/>
            </p:nvSpPr>
            <p:spPr>
              <a:xfrm rot="5400000" flipH="1">
                <a:off x="5918329" y="5091653"/>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hord 54"/>
              <p:cNvSpPr/>
              <p:nvPr/>
            </p:nvSpPr>
            <p:spPr>
              <a:xfrm rot="5400000" flipH="1">
                <a:off x="5918329" y="4427615"/>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hord 55"/>
              <p:cNvSpPr/>
              <p:nvPr/>
            </p:nvSpPr>
            <p:spPr>
              <a:xfrm rot="5400000" flipH="1">
                <a:off x="5918329" y="3776177"/>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hord 56"/>
              <p:cNvSpPr/>
              <p:nvPr/>
            </p:nvSpPr>
            <p:spPr>
              <a:xfrm rot="5400000" flipH="1">
                <a:off x="5918329" y="3124292"/>
                <a:ext cx="100996" cy="96956"/>
              </a:xfrm>
              <a:prstGeom prst="chord">
                <a:avLst>
                  <a:gd name="adj1" fmla="val 71115"/>
                  <a:gd name="adj2" fmla="val 1070711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组合 13"/>
            <p:cNvGrpSpPr/>
            <p:nvPr/>
          </p:nvGrpSpPr>
          <p:grpSpPr>
            <a:xfrm>
              <a:off x="8192" y="6795"/>
              <a:ext cx="8500" cy="1115"/>
              <a:chOff x="5467166" y="4033357"/>
              <a:chExt cx="5397466" cy="708021"/>
            </a:xfrm>
          </p:grpSpPr>
          <p:cxnSp>
            <p:nvCxnSpPr>
              <p:cNvPr id="59" name="Straight Arrow Connector 58"/>
              <p:cNvCxnSpPr/>
              <p:nvPr/>
            </p:nvCxnSpPr>
            <p:spPr>
              <a:xfrm>
                <a:off x="5467166" y="4212800"/>
                <a:ext cx="86453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0" name="Text Box 8"/>
              <p:cNvSpPr txBox="1"/>
              <p:nvPr/>
            </p:nvSpPr>
            <p:spPr>
              <a:xfrm>
                <a:off x="6307483" y="4033357"/>
                <a:ext cx="4557149" cy="708021"/>
              </a:xfrm>
              <a:prstGeom prst="rect">
                <a:avLst/>
              </a:prstGeom>
              <a:noFill/>
            </p:spPr>
            <p:txBody>
              <a:bodyPr wrap="square" rtlCol="0">
                <a:spAutoFit/>
              </a:bodyPr>
              <a:lstStyle/>
              <a:p>
                <a:r>
                  <a:rPr lang="en-US" altLang="zh-CN" sz="2000" dirty="0">
                    <a:solidFill>
                      <a:srgbClr val="0070C0"/>
                    </a:solidFill>
                    <a:latin typeface="+mn-ea"/>
                  </a:rPr>
                  <a:t>2. muons and atmospheric neutrinos</a:t>
                </a:r>
              </a:p>
              <a:p>
                <a:r>
                  <a:rPr lang="zh-CN" altLang="en-US" sz="2000">
                    <a:solidFill>
                      <a:srgbClr val="0070C0"/>
                    </a:solidFill>
                    <a:latin typeface="+mj-ea"/>
                    <a:ea typeface="+mj-ea"/>
                  </a:rPr>
                  <a:t>    </a:t>
                </a:r>
                <a:endParaRPr lang="en-US" altLang="zh-CN" sz="2000" dirty="0">
                  <a:solidFill>
                    <a:srgbClr val="0070C0"/>
                  </a:solidFill>
                  <a:latin typeface="+mj-ea"/>
                  <a:ea typeface="+mj-ea"/>
                </a:endParaRPr>
              </a:p>
            </p:txBody>
          </p:sp>
        </p:grpSp>
        <p:grpSp>
          <p:nvGrpSpPr>
            <p:cNvPr id="61" name="组合 20"/>
            <p:cNvGrpSpPr/>
            <p:nvPr/>
          </p:nvGrpSpPr>
          <p:grpSpPr>
            <a:xfrm>
              <a:off x="6086" y="6671"/>
              <a:ext cx="9650" cy="1723"/>
              <a:chOff x="4129769" y="3970654"/>
              <a:chExt cx="6127803" cy="1097798"/>
            </a:xfrm>
          </p:grpSpPr>
          <p:sp>
            <p:nvSpPr>
              <p:cNvPr id="62" name="Text Box 8"/>
              <p:cNvSpPr txBox="1"/>
              <p:nvPr/>
            </p:nvSpPr>
            <p:spPr>
              <a:xfrm>
                <a:off x="6331654" y="4561115"/>
                <a:ext cx="3925918" cy="507337"/>
              </a:xfrm>
              <a:prstGeom prst="rect">
                <a:avLst/>
              </a:prstGeom>
              <a:noFill/>
            </p:spPr>
            <p:txBody>
              <a:bodyPr wrap="square" rtlCol="0">
                <a:spAutoFit/>
              </a:bodyPr>
              <a:lstStyle/>
              <a:p>
                <a:pPr>
                  <a:lnSpc>
                    <a:spcPct val="150000"/>
                  </a:lnSpc>
                </a:pPr>
                <a:r>
                  <a:rPr lang="en-US" altLang="zh-CN" sz="2000" dirty="0">
                    <a:solidFill>
                      <a:srgbClr val="0070C0"/>
                    </a:solidFill>
                    <a:latin typeface="+mn-ea"/>
                  </a:rPr>
                  <a:t>3. cold liquid scintillator veto R&amp;D</a:t>
                </a:r>
              </a:p>
            </p:txBody>
          </p:sp>
          <p:sp>
            <p:nvSpPr>
              <p:cNvPr id="63" name="Rectangles 5"/>
              <p:cNvSpPr/>
              <p:nvPr/>
            </p:nvSpPr>
            <p:spPr>
              <a:xfrm>
                <a:off x="4129769" y="3970654"/>
                <a:ext cx="429323" cy="525243"/>
              </a:xfrm>
              <a:prstGeom prst="rect">
                <a:avLst/>
              </a:prstGeom>
              <a:solidFill>
                <a:schemeClr val="accent3"/>
              </a:solidFill>
              <a:ln>
                <a:solidFill>
                  <a:schemeClr val="accent3">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 name="Elbow Connector 73"/>
              <p:cNvCxnSpPr>
                <a:cxnSpLocks/>
                <a:stCxn id="63" idx="2"/>
              </p:cNvCxnSpPr>
              <p:nvPr/>
            </p:nvCxnSpPr>
            <p:spPr>
              <a:xfrm rot="16200000" flipH="1">
                <a:off x="5165999" y="3674329"/>
                <a:ext cx="358693" cy="2001829"/>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1028" y="5845"/>
              <a:ext cx="7582" cy="1453"/>
              <a:chOff x="-382139" y="3422841"/>
              <a:chExt cx="4809091" cy="920190"/>
            </a:xfrm>
          </p:grpSpPr>
          <p:sp>
            <p:nvSpPr>
              <p:cNvPr id="66" name="Rectangles 6"/>
              <p:cNvSpPr/>
              <p:nvPr/>
            </p:nvSpPr>
            <p:spPr>
              <a:xfrm>
                <a:off x="4269398" y="4117901"/>
                <a:ext cx="157554" cy="22513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Elbow Connector 66"/>
              <p:cNvCxnSpPr>
                <a:cxnSpLocks/>
                <a:stCxn id="66" idx="0"/>
                <a:endCxn id="68" idx="3"/>
              </p:cNvCxnSpPr>
              <p:nvPr/>
            </p:nvCxnSpPr>
            <p:spPr>
              <a:xfrm rot="16200000" flipV="1">
                <a:off x="3001189" y="2770916"/>
                <a:ext cx="494924" cy="2199047"/>
              </a:xfrm>
              <a:prstGeom prst="bentConnector2">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82139" y="3422841"/>
                <a:ext cx="2531267" cy="400271"/>
              </a:xfrm>
              <a:prstGeom prst="rect">
                <a:avLst/>
              </a:prstGeom>
              <a:noFill/>
            </p:spPr>
            <p:txBody>
              <a:bodyPr wrap="none" rtlCol="0">
                <a:spAutoFit/>
              </a:bodyPr>
              <a:lstStyle/>
              <a:p>
                <a:r>
                  <a:rPr lang="en-US" altLang="zh-CN" sz="2000" dirty="0">
                    <a:solidFill>
                      <a:srgbClr val="7030A0"/>
                    </a:solidFill>
                    <a:latin typeface="+mn-ea"/>
                  </a:rPr>
                  <a:t>liquid xenon detector</a:t>
                </a:r>
              </a:p>
            </p:txBody>
          </p:sp>
        </p:grpSp>
      </p:grpSp>
      <p:sp>
        <p:nvSpPr>
          <p:cNvPr id="8" name="Slide Number Placeholder 7"/>
          <p:cNvSpPr>
            <a:spLocks noGrp="1"/>
          </p:cNvSpPr>
          <p:nvPr>
            <p:ph type="sldNum" sz="quarter" idx="12"/>
          </p:nvPr>
        </p:nvSpPr>
        <p:spPr>
          <a:xfrm>
            <a:off x="8578794" y="6357702"/>
            <a:ext cx="2743200" cy="228601"/>
          </a:xfrm>
        </p:spPr>
        <p:txBody>
          <a:bodyPr/>
          <a:lstStyle/>
          <a:p>
            <a:fld id="{565CE74E-AB26-4998-AD42-012C4C1AD076}" type="slidenum">
              <a:rPr lang="zh-CN" altLang="en-US" smtClean="0"/>
              <a:t>6</a:t>
            </a:fld>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Upgrade the Water Shielding into a Veto</a:t>
            </a:r>
          </a:p>
        </p:txBody>
      </p:sp>
      <p:sp>
        <p:nvSpPr>
          <p:cNvPr id="3" name="Content Placeholder 2"/>
          <p:cNvSpPr>
            <a:spLocks noGrp="1"/>
          </p:cNvSpPr>
          <p:nvPr>
            <p:ph idx="1"/>
          </p:nvPr>
        </p:nvSpPr>
        <p:spPr>
          <a:xfrm>
            <a:off x="838200" y="1201420"/>
            <a:ext cx="6645910" cy="5147310"/>
          </a:xfrm>
        </p:spPr>
        <p:txBody>
          <a:bodyPr/>
          <a:lstStyle/>
          <a:p>
            <a:r>
              <a:rPr lang="en-US" dirty="0"/>
              <a:t>installed 270 8-inch PMTs in late 2023</a:t>
            </a:r>
          </a:p>
          <a:p>
            <a:r>
              <a:rPr lang="en-US" dirty="0">
                <a:solidFill>
                  <a:schemeClr val="accent2"/>
                </a:solidFill>
              </a:rPr>
              <a:t>inner layer: </a:t>
            </a:r>
            <a:r>
              <a:rPr lang="en-US" dirty="0"/>
              <a:t>2 m radius, about 1 m to the outer surface of the LXe cryostat</a:t>
            </a:r>
          </a:p>
          <a:p>
            <a:r>
              <a:rPr lang="en-US" dirty="0">
                <a:solidFill>
                  <a:schemeClr val="accent2"/>
                </a:solidFill>
              </a:rPr>
              <a:t>outer layer: </a:t>
            </a:r>
            <a:r>
              <a:rPr lang="en-US" dirty="0"/>
              <a:t>5 m radius</a:t>
            </a:r>
          </a:p>
        </p:txBody>
      </p:sp>
      <p:pic>
        <p:nvPicPr>
          <p:cNvPr id="5" name="Picture 4"/>
          <p:cNvPicPr>
            <a:picLocks noChangeAspect="1"/>
          </p:cNvPicPr>
          <p:nvPr/>
        </p:nvPicPr>
        <p:blipFill>
          <a:blip r:embed="rId2"/>
          <a:stretch>
            <a:fillRect/>
          </a:stretch>
        </p:blipFill>
        <p:spPr>
          <a:xfrm>
            <a:off x="7649845" y="1005205"/>
            <a:ext cx="4088130" cy="5650230"/>
          </a:xfrm>
          <a:prstGeom prst="rect">
            <a:avLst/>
          </a:prstGeom>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695" y="3032760"/>
            <a:ext cx="3952240" cy="3723005"/>
          </a:xfrm>
          <a:prstGeom prst="rect">
            <a:avLst/>
          </a:prstGeom>
        </p:spPr>
      </p:pic>
      <p:sp>
        <p:nvSpPr>
          <p:cNvPr id="11" name="Slide Number Placeholder 10"/>
          <p:cNvSpPr>
            <a:spLocks noGrp="1"/>
          </p:cNvSpPr>
          <p:nvPr>
            <p:ph type="sldNum" sz="quarter" idx="12"/>
          </p:nvPr>
        </p:nvSpPr>
        <p:spPr/>
        <p:txBody>
          <a:bodyPr/>
          <a:lstStyle/>
          <a:p>
            <a:fld id="{565CE74E-AB26-4998-AD42-012C4C1AD076}" type="slidenum">
              <a:rPr lang="zh-CN" altLang="en-US" smtClean="0"/>
              <a:t>7</a:t>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zh-CN" dirty="0">
                <a:sym typeface="+mn-ea"/>
              </a:rPr>
              <a:t>8-inch MCP PMTs from NNVT</a:t>
            </a:r>
            <a:endParaRPr lang="en-US" dirty="0"/>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8</a:t>
            </a:fld>
            <a:endParaRPr lang="zh-CN" altLang="en-US"/>
          </a:p>
        </p:txBody>
      </p:sp>
      <p:pic>
        <p:nvPicPr>
          <p:cNvPr id="7" name="Picture 6"/>
          <p:cNvPicPr>
            <a:picLocks noChangeAspect="1"/>
          </p:cNvPicPr>
          <p:nvPr/>
        </p:nvPicPr>
        <p:blipFill>
          <a:blip r:embed="rId2"/>
          <a:stretch>
            <a:fillRect/>
          </a:stretch>
        </p:blipFill>
        <p:spPr>
          <a:xfrm>
            <a:off x="748665" y="1465316"/>
            <a:ext cx="8821420" cy="4431030"/>
          </a:xfrm>
          <a:prstGeom prst="rect">
            <a:avLst/>
          </a:prstGeom>
        </p:spPr>
      </p:pic>
      <p:pic>
        <p:nvPicPr>
          <p:cNvPr id="3" name="图片 2">
            <a:extLst>
              <a:ext uri="{FF2B5EF4-FFF2-40B4-BE49-F238E27FC236}">
                <a16:creationId xmlns:a16="http://schemas.microsoft.com/office/drawing/2014/main" id="{C1E43CEC-3E4F-F5DF-9700-C5FB5464D1CC}"/>
              </a:ext>
            </a:extLst>
          </p:cNvPr>
          <p:cNvPicPr>
            <a:picLocks noChangeAspect="1"/>
          </p:cNvPicPr>
          <p:nvPr/>
        </p:nvPicPr>
        <p:blipFill>
          <a:blip r:embed="rId3"/>
          <a:stretch>
            <a:fillRect/>
          </a:stretch>
        </p:blipFill>
        <p:spPr>
          <a:xfrm>
            <a:off x="4069841" y="1635583"/>
            <a:ext cx="7069556" cy="41897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Neutron and Gamma Veto</a:t>
            </a:r>
          </a:p>
        </p:txBody>
      </p:sp>
      <p:pic>
        <p:nvPicPr>
          <p:cNvPr id="4" name="Content Placeholder 3"/>
          <p:cNvPicPr>
            <a:picLocks noGrp="1" noChangeAspect="1"/>
          </p:cNvPicPr>
          <p:nvPr>
            <p:ph idx="1"/>
          </p:nvPr>
        </p:nvPicPr>
        <p:blipFill>
          <a:blip r:embed="rId2"/>
          <a:stretch>
            <a:fillRect/>
          </a:stretch>
        </p:blipFill>
        <p:spPr>
          <a:xfrm>
            <a:off x="793750" y="2377440"/>
            <a:ext cx="4935855" cy="3703955"/>
          </a:xfrm>
          <a:prstGeom prst="rect">
            <a:avLst/>
          </a:prstGeom>
        </p:spPr>
      </p:pic>
      <p:pic>
        <p:nvPicPr>
          <p:cNvPr id="5" name="Picture 4"/>
          <p:cNvPicPr>
            <a:picLocks noChangeAspect="1"/>
          </p:cNvPicPr>
          <p:nvPr/>
        </p:nvPicPr>
        <p:blipFill>
          <a:blip r:embed="rId3"/>
          <a:stretch>
            <a:fillRect/>
          </a:stretch>
        </p:blipFill>
        <p:spPr>
          <a:xfrm>
            <a:off x="6600190" y="2377440"/>
            <a:ext cx="4923790" cy="3692525"/>
          </a:xfrm>
          <a:prstGeom prst="rect">
            <a:avLst/>
          </a:prstGeom>
        </p:spPr>
      </p:pic>
      <p:sp>
        <p:nvSpPr>
          <p:cNvPr id="6" name="Text Box 5"/>
          <p:cNvSpPr txBox="1"/>
          <p:nvPr/>
        </p:nvSpPr>
        <p:spPr>
          <a:xfrm>
            <a:off x="2147570" y="6190488"/>
            <a:ext cx="2154555" cy="368300"/>
          </a:xfrm>
          <a:prstGeom prst="rect">
            <a:avLst/>
          </a:prstGeom>
          <a:noFill/>
        </p:spPr>
        <p:txBody>
          <a:bodyPr wrap="none" rtlCol="0">
            <a:spAutoFit/>
          </a:bodyPr>
          <a:lstStyle/>
          <a:p>
            <a:r>
              <a:rPr lang="en-US" dirty="0"/>
              <a:t>above the platform</a:t>
            </a:r>
          </a:p>
        </p:txBody>
      </p:sp>
      <p:sp>
        <p:nvSpPr>
          <p:cNvPr id="7" name="Text Box 6"/>
          <p:cNvSpPr txBox="1"/>
          <p:nvPr/>
        </p:nvSpPr>
        <p:spPr>
          <a:xfrm>
            <a:off x="7995920" y="6190488"/>
            <a:ext cx="2132330" cy="368300"/>
          </a:xfrm>
          <a:prstGeom prst="rect">
            <a:avLst/>
          </a:prstGeom>
          <a:noFill/>
        </p:spPr>
        <p:txBody>
          <a:bodyPr wrap="none" rtlCol="0">
            <a:spAutoFit/>
          </a:bodyPr>
          <a:lstStyle/>
          <a:p>
            <a:r>
              <a:rPr lang="en-US" dirty="0"/>
              <a:t>below the platform</a:t>
            </a:r>
          </a:p>
        </p:txBody>
      </p:sp>
      <p:sp>
        <p:nvSpPr>
          <p:cNvPr id="8" name="Slide Number Placeholder 7"/>
          <p:cNvSpPr>
            <a:spLocks noGrp="1"/>
          </p:cNvSpPr>
          <p:nvPr>
            <p:ph type="sldNum" sz="quarter" idx="12"/>
          </p:nvPr>
        </p:nvSpPr>
        <p:spPr>
          <a:xfrm>
            <a:off x="8547735" y="6348730"/>
            <a:ext cx="2743200" cy="267970"/>
          </a:xfrm>
        </p:spPr>
        <p:txBody>
          <a:bodyPr/>
          <a:lstStyle/>
          <a:p>
            <a:fld id="{565CE74E-AB26-4998-AD42-012C4C1AD076}" type="slidenum">
              <a:rPr lang="zh-CN" altLang="en-US" smtClean="0"/>
              <a:t>9</a:t>
            </a:fld>
            <a:endParaRPr lang="zh-CN" altLang="en-US"/>
          </a:p>
        </p:txBody>
      </p:sp>
      <p:sp>
        <p:nvSpPr>
          <p:cNvPr id="3" name="Text Box 2"/>
          <p:cNvSpPr txBox="1"/>
          <p:nvPr/>
        </p:nvSpPr>
        <p:spPr>
          <a:xfrm>
            <a:off x="584200" y="1114425"/>
            <a:ext cx="10796545" cy="954107"/>
          </a:xfrm>
          <a:prstGeom prst="rect">
            <a:avLst/>
          </a:prstGeom>
          <a:noFill/>
        </p:spPr>
        <p:txBody>
          <a:bodyPr wrap="none" rtlCol="0">
            <a:spAutoFit/>
          </a:bodyPr>
          <a:lstStyle/>
          <a:p>
            <a:pPr marL="342900" indent="-342900">
              <a:buFont typeface="Arial" panose="02080604020202020204" pitchFamily="34" charset="0"/>
              <a:buChar char="•"/>
            </a:pPr>
            <a:r>
              <a:rPr lang="en-US" altLang="zh-CN" sz="2800" dirty="0">
                <a:sym typeface="+mn-ea"/>
              </a:rPr>
              <a:t>inner layer: </a:t>
            </a:r>
            <a:r>
              <a:rPr lang="en-US" altLang="zh-CN" sz="2800" dirty="0">
                <a:solidFill>
                  <a:schemeClr val="accent2"/>
                </a:solidFill>
                <a:sym typeface="+mn-ea"/>
              </a:rPr>
              <a:t>165 PMTs</a:t>
            </a:r>
            <a:r>
              <a:rPr lang="en-US" altLang="zh-CN" sz="2800" dirty="0">
                <a:sym typeface="+mn-ea"/>
              </a:rPr>
              <a:t>, </a:t>
            </a:r>
            <a:r>
              <a:rPr lang="en-US" altLang="zh-CN" sz="2800" dirty="0"/>
              <a:t>divided by the platform, optically decoupled</a:t>
            </a:r>
          </a:p>
          <a:p>
            <a:pPr marL="342900" indent="-342900">
              <a:buFont typeface="Arial" panose="02080604020202020204" pitchFamily="34" charset="0"/>
              <a:buChar char="•"/>
            </a:pPr>
            <a:r>
              <a:rPr lang="en-US" altLang="zh-CN" sz="2800" dirty="0"/>
              <a:t>use Tyvek paper to increase light detection efficiency</a:t>
            </a:r>
            <a:endParaRPr lang="en-US" sz="2800" dirty="0"/>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7994</TotalTime>
  <Words>1220</Words>
  <Application>Microsoft Office PowerPoint</Application>
  <PresentationFormat>宽屏</PresentationFormat>
  <Paragraphs>186</Paragraphs>
  <Slides>36</Slides>
  <Notes>2</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36</vt:i4>
      </vt:variant>
    </vt:vector>
  </HeadingPairs>
  <TitlesOfParts>
    <vt:vector size="40" baseType="lpstr">
      <vt:lpstr>等线</vt:lpstr>
      <vt:lpstr>等线 Light</vt:lpstr>
      <vt:lpstr>Arial</vt:lpstr>
      <vt:lpstr>Office 主题​​</vt:lpstr>
      <vt:lpstr>Veto Development for the PandaX Experiment</vt:lpstr>
      <vt:lpstr>Outline</vt:lpstr>
      <vt:lpstr>PandaX Experiment</vt:lpstr>
      <vt:lpstr>Water Shielding in PandaX</vt:lpstr>
      <vt:lpstr>Background: Gamma, Neutron, Cosmic Ray</vt:lpstr>
      <vt:lpstr>Upgrade Water Shielding into a Veto Detector</vt:lpstr>
      <vt:lpstr>Upgrade the Water Shielding into a Veto</vt:lpstr>
      <vt:lpstr>8-inch MCP PMTs from NNVT</vt:lpstr>
      <vt:lpstr>Neutron and Gamma Veto</vt:lpstr>
      <vt:lpstr>Cosmic Ray Veto</vt:lpstr>
      <vt:lpstr>Readout</vt:lpstr>
      <vt:lpstr>Waveforms</vt:lpstr>
      <vt:lpstr>Upgrade with Water-Based Liquid Scintillator</vt:lpstr>
      <vt:lpstr>Optical Simulations in Geant4</vt:lpstr>
      <vt:lpstr>Neutron Veto Efficiency</vt:lpstr>
      <vt:lpstr>Gamma Veto Efficiency</vt:lpstr>
      <vt:lpstr>Muon Simulation</vt:lpstr>
      <vt:lpstr>Event Display of a Muon Event</vt:lpstr>
      <vt:lpstr>Muon Tagging Efficiency</vt:lpstr>
      <vt:lpstr>Muon Tagging Efficiency</vt:lpstr>
      <vt:lpstr>Cold Liquid Scintillator R&amp;D</vt:lpstr>
      <vt:lpstr>Cold Liquid Scintillator Veto</vt:lpstr>
      <vt:lpstr>Visual Inspections</vt:lpstr>
      <vt:lpstr>A Small Setup for Cold LS R&amp;D</vt:lpstr>
      <vt:lpstr>Meter-Scale Setup</vt:lpstr>
      <vt:lpstr>Fiber Readout R&amp;D</vt:lpstr>
      <vt:lpstr>Optical Simulations </vt:lpstr>
      <vt:lpstr>Summary and Plan</vt:lpstr>
      <vt:lpstr>Backup</vt:lpstr>
      <vt:lpstr>Veto Efficiency with Water</vt:lpstr>
      <vt:lpstr>Water-Based Liquid Scintillator</vt:lpstr>
      <vt:lpstr>Neutron and Gamma Simulation</vt:lpstr>
      <vt:lpstr>Muon Simulation</vt:lpstr>
      <vt:lpstr>Fiber Readout R&amp;D</vt:lpstr>
      <vt:lpstr>PowerPoint 演示文稿</vt:lpstr>
      <vt:lpstr>High voltage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Veto Development for the PandaX Experiment</dc:title>
  <dc:creator>Junting Huang</dc:creator>
  <cp:lastModifiedBy>Junting Huang</cp:lastModifiedBy>
  <cp:revision>83</cp:revision>
  <dcterms:created xsi:type="dcterms:W3CDTF">2024-04-15T04:18:52Z</dcterms:created>
  <dcterms:modified xsi:type="dcterms:W3CDTF">2024-05-08T00:41:48Z</dcterms:modified>
</cp:coreProperties>
</file>