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41"/>
  </p:handoutMasterIdLst>
  <p:sldIdLst>
    <p:sldId id="256" r:id="rId4"/>
    <p:sldId id="274" r:id="rId6"/>
    <p:sldId id="275" r:id="rId7"/>
    <p:sldId id="342" r:id="rId8"/>
    <p:sldId id="337" r:id="rId9"/>
    <p:sldId id="403" r:id="rId10"/>
    <p:sldId id="463" r:id="rId11"/>
    <p:sldId id="452" r:id="rId12"/>
    <p:sldId id="464" r:id="rId13"/>
    <p:sldId id="410" r:id="rId14"/>
    <p:sldId id="407" r:id="rId15"/>
    <p:sldId id="444" r:id="rId16"/>
    <p:sldId id="400" r:id="rId17"/>
    <p:sldId id="401" r:id="rId18"/>
    <p:sldId id="457" r:id="rId19"/>
    <p:sldId id="458" r:id="rId20"/>
    <p:sldId id="459" r:id="rId21"/>
    <p:sldId id="462" r:id="rId22"/>
    <p:sldId id="427" r:id="rId23"/>
    <p:sldId id="461" r:id="rId24"/>
    <p:sldId id="343" r:id="rId25"/>
    <p:sldId id="361" r:id="rId26"/>
    <p:sldId id="375" r:id="rId27"/>
    <p:sldId id="376" r:id="rId28"/>
    <p:sldId id="377" r:id="rId29"/>
    <p:sldId id="378" r:id="rId30"/>
    <p:sldId id="453" r:id="rId31"/>
    <p:sldId id="454" r:id="rId32"/>
    <p:sldId id="497" r:id="rId33"/>
    <p:sldId id="498" r:id="rId34"/>
    <p:sldId id="446" r:id="rId35"/>
    <p:sldId id="367" r:id="rId36"/>
    <p:sldId id="440" r:id="rId37"/>
    <p:sldId id="394" r:id="rId38"/>
    <p:sldId id="456" r:id="rId39"/>
    <p:sldId id="442" r:id="rId40"/>
  </p:sldIdLst>
  <p:sldSz cx="12192000" cy="6858000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AB17708-D866-4E50-B8E5-3C113C347306}">
          <p14:sldIdLst>
            <p14:sldId id="256"/>
            <p14:sldId id="274"/>
          </p14:sldIdLst>
        </p14:section>
        <p14:section name="背景及意义" id="{0033B3F4-C58E-4CEA-8F8C-0F8A197EA3E9}">
          <p14:sldIdLst>
            <p14:sldId id="275"/>
            <p14:sldId id="342"/>
            <p14:sldId id="337"/>
            <p14:sldId id="403"/>
          </p14:sldIdLst>
        </p14:section>
        <p14:section name="宇宙线各向异性" id="{624B1825-5176-4BB3-B2C5-549D26E369D5}">
          <p14:sldIdLst>
            <p14:sldId id="463"/>
            <p14:sldId id="452"/>
            <p14:sldId id="464"/>
            <p14:sldId id="410"/>
            <p14:sldId id="407"/>
            <p14:sldId id="444"/>
            <p14:sldId id="400"/>
            <p14:sldId id="401"/>
            <p14:sldId id="457"/>
          </p14:sldIdLst>
        </p14:section>
        <p14:section name="LHAASO-KM2A观测结果" id="{9021BFB5-D742-42FF-8174-5004317C9F18}">
          <p14:sldIdLst>
            <p14:sldId id="458"/>
            <p14:sldId id="459"/>
            <p14:sldId id="462"/>
            <p14:sldId id="427"/>
            <p14:sldId id="461"/>
            <p14:sldId id="343"/>
            <p14:sldId id="361"/>
            <p14:sldId id="375"/>
            <p14:sldId id="376"/>
            <p14:sldId id="377"/>
            <p14:sldId id="378"/>
            <p14:sldId id="453"/>
            <p14:sldId id="454"/>
            <p14:sldId id="497"/>
            <p14:sldId id="498"/>
            <p14:sldId id="446"/>
            <p14:sldId id="367"/>
            <p14:sldId id="440"/>
            <p14:sldId id="394"/>
            <p14:sldId id="456"/>
            <p14:sldId id="442"/>
          </p14:sldIdLst>
        </p14:section>
        <p14:section name="beckup" id="{9F7E77B1-504D-4F73-BBA9-2EFA795E388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伟燕 张" initials="伟燕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472C4"/>
    <a:srgbClr val="2B4B7C"/>
    <a:srgbClr val="994040"/>
    <a:srgbClr val="FF0202"/>
    <a:srgbClr val="5C6E99"/>
    <a:srgbClr val="A9AB89"/>
    <a:srgbClr val="AECA68"/>
    <a:srgbClr val="5CF8B5"/>
    <a:srgbClr val="AEC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8" autoAdjust="0"/>
    <p:restoredTop sz="91795" autoAdjust="0"/>
  </p:normalViewPr>
  <p:slideViewPr>
    <p:cSldViewPr snapToGrid="0" showGuides="1">
      <p:cViewPr varScale="1">
        <p:scale>
          <a:sx n="103" d="100"/>
          <a:sy n="103" d="100"/>
        </p:scale>
        <p:origin x="408" y="114"/>
      </p:cViewPr>
      <p:guideLst>
        <p:guide orient="horz" pos="2121"/>
        <p:guide pos="3840"/>
      </p:guideLst>
    </p:cSldViewPr>
  </p:slideViewPr>
  <p:outlineViewPr>
    <p:cViewPr>
      <p:scale>
        <a:sx n="33" d="100"/>
        <a:sy n="33" d="100"/>
      </p:scale>
      <p:origin x="0" y="-5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9196"/>
    </p:cViewPr>
  </p:sorterViewPr>
  <p:notesViewPr>
    <p:cSldViewPr snapToGrid="0">
      <p:cViewPr varScale="1">
        <p:scale>
          <a:sx n="86" d="100"/>
          <a:sy n="86" d="100"/>
        </p:scale>
        <p:origin x="31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6" Type="http://schemas.openxmlformats.org/officeDocument/2006/relationships/tags" Target="tags/tag1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34E07-DD4F-4B88-83EB-2159BAFB9E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4C62A-28A8-45F1-939B-CD5DD90BD6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396AB-63ED-41BD-9CFA-2222560006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CE2E-5EB8-452C-9FB4-28FDE029D3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程序地址：</a:t>
            </a:r>
            <a:r>
              <a:rPr lang="en-US" altLang="zh-CN" dirty="0"/>
              <a:t>/</a:t>
            </a:r>
            <a:r>
              <a:rPr lang="en-US" altLang="zh-CN" dirty="0" err="1"/>
              <a:t>afs</a:t>
            </a:r>
            <a:r>
              <a:rPr lang="en-US" altLang="zh-CN" dirty="0"/>
              <a:t>/ihep.ac.cn/users/z/</a:t>
            </a:r>
            <a:r>
              <a:rPr lang="en-US" altLang="zh-CN" dirty="0" err="1"/>
              <a:t>zhangweiyan</a:t>
            </a:r>
            <a:r>
              <a:rPr lang="en-US" altLang="zh-CN" dirty="0"/>
              <a:t>/home/</a:t>
            </a:r>
            <a:r>
              <a:rPr lang="en-US" altLang="zh-CN" dirty="0" err="1"/>
              <a:t>CR_ligth_anisotropy</a:t>
            </a:r>
            <a:r>
              <a:rPr lang="en-US" altLang="zh-CN" dirty="0"/>
              <a:t>/</a:t>
            </a:r>
            <a:r>
              <a:rPr lang="en-US" altLang="zh-CN" dirty="0" err="1"/>
              <a:t>LAS_light_zwy</a:t>
            </a:r>
            <a:r>
              <a:rPr lang="en-US" altLang="zh-CN" dirty="0"/>
              <a:t>/experiment/280R500_P_correct/draw/2021-2023/compare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程序地址：</a:t>
            </a:r>
            <a:r>
              <a:rPr lang="en-US" altLang="zh-CN" dirty="0"/>
              <a:t>/</a:t>
            </a:r>
            <a:r>
              <a:rPr lang="en-US" altLang="zh-CN" dirty="0" err="1"/>
              <a:t>afs</a:t>
            </a:r>
            <a:r>
              <a:rPr lang="en-US" altLang="zh-CN" dirty="0"/>
              <a:t>/ihep.ac.cn/users/z/</a:t>
            </a:r>
            <a:r>
              <a:rPr lang="en-US" altLang="zh-CN" dirty="0" err="1"/>
              <a:t>zhangweiyan</a:t>
            </a:r>
            <a:r>
              <a:rPr lang="en-US" altLang="zh-CN" dirty="0"/>
              <a:t>/home/</a:t>
            </a:r>
            <a:r>
              <a:rPr lang="en-US" altLang="zh-CN" dirty="0" err="1"/>
              <a:t>CR_ligth_anisotropy</a:t>
            </a:r>
            <a:r>
              <a:rPr lang="en-US" altLang="zh-CN" dirty="0"/>
              <a:t>/</a:t>
            </a:r>
            <a:r>
              <a:rPr lang="en-US" altLang="zh-CN" dirty="0" err="1"/>
              <a:t>LAS_light_zwy</a:t>
            </a:r>
            <a:r>
              <a:rPr lang="en-US" altLang="zh-CN" dirty="0"/>
              <a:t>/experiment/280R500_P_correct/draw/2021-2023/compare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程序地址：</a:t>
            </a:r>
            <a:r>
              <a:rPr lang="en-US" altLang="zh-CN" dirty="0"/>
              <a:t>/</a:t>
            </a:r>
            <a:r>
              <a:rPr lang="en-US" altLang="zh-CN" dirty="0" err="1"/>
              <a:t>afs</a:t>
            </a:r>
            <a:r>
              <a:rPr lang="en-US" altLang="zh-CN" dirty="0"/>
              <a:t>/ihep.ac.cn/users/z/</a:t>
            </a:r>
            <a:r>
              <a:rPr lang="en-US" altLang="zh-CN" dirty="0" err="1"/>
              <a:t>zhangweiyan</a:t>
            </a:r>
            <a:r>
              <a:rPr lang="en-US" altLang="zh-CN" dirty="0"/>
              <a:t>/home/</a:t>
            </a:r>
            <a:r>
              <a:rPr lang="en-US" altLang="zh-CN" dirty="0" err="1"/>
              <a:t>CR_ligth_anisotropy</a:t>
            </a:r>
            <a:r>
              <a:rPr lang="en-US" altLang="zh-CN" dirty="0"/>
              <a:t>/</a:t>
            </a:r>
            <a:r>
              <a:rPr lang="en-US" altLang="zh-CN" dirty="0" err="1"/>
              <a:t>LAS_light_zwy</a:t>
            </a:r>
            <a:r>
              <a:rPr lang="en-US" altLang="zh-CN" dirty="0"/>
              <a:t>/experiment/280R500_P_correct/draw/2021-2023/compare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6A12-969C-4AA4-9038-C136396A73B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615D-49A4-475C-A1B5-BFFE8C83EA4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C843-1C5A-46FB-831E-0C911CDB21D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6A12-969C-4AA4-9038-C136396A73B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9074-F425-4692-ACA2-F669C273287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05DD-A48A-4C41-9F70-033A2DDEE3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0459-F7B0-4086-848A-69B03298B4F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B7EE-12CF-4076-8AE8-EC5296CA732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3774-0536-4BFF-9167-4849483F108F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6AA-97EC-4C84-ACA7-0EB4A0C98A31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F12D-33F0-4FAF-9E06-BC1EB8EB72A8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9074-F425-4692-ACA2-F669C273287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1BA0-43D8-4E9F-AF1F-933336FE667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615D-49A4-475C-A1B5-BFFE8C83EA4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C843-1C5A-46FB-831E-0C911CDB21D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05DD-A48A-4C41-9F70-033A2DDEE31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0459-F7B0-4086-848A-69B03298B4F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B7EE-12CF-4076-8AE8-EC5296CA732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3774-0536-4BFF-9167-4849483F108F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6AA-97EC-4C84-ACA7-0EB4A0C98A31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F12D-33F0-4FAF-9E06-BC1EB8EB72A8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1BA0-43D8-4E9F-AF1F-933336FE667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第三届地下和空间粒子物理与宇宙物理前沿问题研讨会</a:t>
            </a:r>
            <a:r>
              <a:rPr lang="en-US" altLang="zh-CN"/>
              <a:t>COUSP2024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8069-DF78-491F-A491-18406C14A5E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8069-DF78-491F-A491-18406C14A5E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GIF"/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GIF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GIF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GIF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1.GIF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image" Target="../media/image4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GIF"/><Relationship Id="rId1" Type="http://schemas.openxmlformats.org/officeDocument/2006/relationships/image" Target="../media/image31.GIF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33575" y="213710"/>
            <a:ext cx="9144000" cy="2387600"/>
          </a:xfrm>
        </p:spPr>
        <p:txBody>
          <a:bodyPr anchor="ctr">
            <a:normAutofit/>
          </a:bodyPr>
          <a:lstStyle/>
          <a:p>
            <a:r>
              <a:rPr lang="zh-CN" altLang="en-US" sz="4500" spc="-51" dirty="0">
                <a:solidFill>
                  <a:schemeClr val="accent1"/>
                </a:solidFill>
              </a:rPr>
              <a:t>基于</a:t>
            </a:r>
            <a:r>
              <a:rPr lang="en-US" altLang="zh-CN" sz="4500" spc="-51" dirty="0">
                <a:solidFill>
                  <a:schemeClr val="accent1"/>
                </a:solidFill>
              </a:rPr>
              <a:t>LHAASO-KM2A</a:t>
            </a:r>
            <a:r>
              <a:rPr lang="zh-CN" altLang="en-US" sz="4500" spc="-51" dirty="0">
                <a:solidFill>
                  <a:schemeClr val="accent1"/>
                </a:solidFill>
              </a:rPr>
              <a:t>对宇宙线大尺度各向异性的观测</a:t>
            </a:r>
            <a:endParaRPr lang="zh-CN" altLang="en-US" sz="4500" spc="-51" dirty="0">
              <a:solidFill>
                <a:schemeClr val="accent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6644" y="2164416"/>
            <a:ext cx="7499446" cy="1092716"/>
          </a:xfrm>
        </p:spPr>
        <p:txBody>
          <a:bodyPr anchor="ctr"/>
          <a:lstStyle/>
          <a:p>
            <a:r>
              <a:rPr lang="zh-CN" altLang="en-US" dirty="0">
                <a:solidFill>
                  <a:srgbClr val="4472C4"/>
                </a:solidFill>
              </a:rPr>
              <a:t>张伟燕</a:t>
            </a:r>
            <a:r>
              <a:rPr lang="en-US" altLang="zh-CN" baseline="30000" dirty="0">
                <a:solidFill>
                  <a:srgbClr val="4472C4"/>
                </a:solidFill>
              </a:rPr>
              <a:t>a</a:t>
            </a:r>
            <a:r>
              <a:rPr lang="zh-CN" altLang="en-US" dirty="0">
                <a:solidFill>
                  <a:srgbClr val="4472C4"/>
                </a:solidFill>
              </a:rPr>
              <a:t>、崔树旺</a:t>
            </a:r>
            <a:r>
              <a:rPr lang="en-US" altLang="zh-CN" baseline="30000" dirty="0">
                <a:solidFill>
                  <a:srgbClr val="4472C4"/>
                </a:solidFill>
              </a:rPr>
              <a:t>a</a:t>
            </a:r>
            <a:r>
              <a:rPr lang="zh-CN" altLang="en-US" dirty="0">
                <a:solidFill>
                  <a:srgbClr val="4472C4"/>
                </a:solidFill>
              </a:rPr>
              <a:t>、高卫</a:t>
            </a:r>
            <a:r>
              <a:rPr lang="en-US" altLang="zh-CN" baseline="30000" dirty="0">
                <a:solidFill>
                  <a:srgbClr val="4472C4"/>
                </a:solidFill>
              </a:rPr>
              <a:t>b</a:t>
            </a:r>
            <a:r>
              <a:rPr lang="zh-CN" altLang="en-US" baseline="30000" dirty="0">
                <a:solidFill>
                  <a:srgbClr val="4472C4"/>
                </a:solidFill>
              </a:rPr>
              <a:t>、</a:t>
            </a:r>
            <a:r>
              <a:rPr lang="en-US" altLang="zh-CN" baseline="30000" dirty="0">
                <a:solidFill>
                  <a:srgbClr val="4472C4"/>
                </a:solidFill>
              </a:rPr>
              <a:t>c </a:t>
            </a:r>
            <a:r>
              <a:rPr lang="zh-CN" altLang="en-US" dirty="0">
                <a:solidFill>
                  <a:srgbClr val="4472C4"/>
                </a:solidFill>
              </a:rPr>
              <a:t>、吕洪魁</a:t>
            </a:r>
            <a:r>
              <a:rPr lang="en-US" altLang="zh-CN" baseline="30000" dirty="0">
                <a:solidFill>
                  <a:srgbClr val="4472C4"/>
                </a:solidFill>
              </a:rPr>
              <a:t>b</a:t>
            </a:r>
            <a:r>
              <a:rPr lang="zh-CN" altLang="en-US" baseline="30000" dirty="0">
                <a:solidFill>
                  <a:srgbClr val="4472C4"/>
                </a:solidFill>
              </a:rPr>
              <a:t>、</a:t>
            </a:r>
            <a:r>
              <a:rPr lang="en-US" altLang="zh-CN" baseline="30000" dirty="0">
                <a:solidFill>
                  <a:srgbClr val="4472C4"/>
                </a:solidFill>
              </a:rPr>
              <a:t>c</a:t>
            </a:r>
            <a:endParaRPr lang="en-US" altLang="zh-CN" baseline="30000" dirty="0">
              <a:solidFill>
                <a:srgbClr val="4472C4"/>
              </a:solidFill>
            </a:endParaRP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0167200" y="276487"/>
            <a:ext cx="1800000" cy="2924203"/>
            <a:chOff x="-99680" y="3058115"/>
            <a:chExt cx="2339028" cy="379988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2715" y="3058115"/>
              <a:ext cx="1293220" cy="1260000"/>
            </a:xfrm>
            <a:prstGeom prst="rect">
              <a:avLst/>
            </a:prstGeom>
          </p:spPr>
        </p:pic>
        <p:pic>
          <p:nvPicPr>
            <p:cNvPr id="1026" name="Picture 2" descr="中科院高能物理研究所_广州市瑞鲁夫环保科技有限公司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9" r="26461" b="50000"/>
            <a:stretch>
              <a:fillRect/>
            </a:stretch>
          </p:blipFill>
          <p:spPr bwMode="auto">
            <a:xfrm>
              <a:off x="-99680" y="4472057"/>
              <a:ext cx="2258009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itl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21"/>
            <a:stretch>
              <a:fillRect/>
            </a:stretch>
          </p:blipFill>
          <p:spPr bwMode="auto">
            <a:xfrm>
              <a:off x="233265" y="5706000"/>
              <a:ext cx="2006083" cy="11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文本框 7"/>
          <p:cNvSpPr txBox="1"/>
          <p:nvPr/>
        </p:nvSpPr>
        <p:spPr>
          <a:xfrm>
            <a:off x="1336644" y="4217735"/>
            <a:ext cx="6040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rgbClr val="2B4B7C"/>
                </a:solidFill>
              </a:rPr>
              <a:t>a.Hebei</a:t>
            </a:r>
            <a:r>
              <a:rPr lang="en-US" altLang="zh-CN" sz="1600" dirty="0">
                <a:solidFill>
                  <a:srgbClr val="2B4B7C"/>
                </a:solidFill>
              </a:rPr>
              <a:t> Normal University, College of Physics </a:t>
            </a:r>
            <a:endParaRPr lang="en-US" altLang="zh-CN" sz="1600" dirty="0">
              <a:solidFill>
                <a:srgbClr val="2B4B7C"/>
              </a:solidFill>
            </a:endParaRPr>
          </a:p>
          <a:p>
            <a:r>
              <a:rPr lang="en-US" altLang="zh-CN" sz="1600" dirty="0">
                <a:solidFill>
                  <a:srgbClr val="2B4B7C"/>
                </a:solidFill>
              </a:rPr>
              <a:t>050024, </a:t>
            </a:r>
            <a:r>
              <a:rPr lang="en-US" altLang="zh-CN" sz="1600" dirty="0" err="1">
                <a:solidFill>
                  <a:srgbClr val="2B4B7C"/>
                </a:solidFill>
              </a:rPr>
              <a:t>Shĳiazhuang</a:t>
            </a:r>
            <a:r>
              <a:rPr lang="en-US" altLang="zh-CN" sz="1600" dirty="0">
                <a:solidFill>
                  <a:srgbClr val="2B4B7C"/>
                </a:solidFill>
              </a:rPr>
              <a:t>, China</a:t>
            </a:r>
            <a:endParaRPr lang="en-US" altLang="zh-CN" sz="1600" dirty="0">
              <a:solidFill>
                <a:srgbClr val="2B4B7C"/>
              </a:solidFill>
            </a:endParaRPr>
          </a:p>
          <a:p>
            <a:r>
              <a:rPr lang="en-US" altLang="zh-CN" sz="1600" dirty="0" err="1">
                <a:solidFill>
                  <a:srgbClr val="2B4B7C"/>
                </a:solidFill>
              </a:rPr>
              <a:t>b.Institute</a:t>
            </a:r>
            <a:r>
              <a:rPr lang="en-US" altLang="zh-CN" sz="1600" dirty="0">
                <a:solidFill>
                  <a:srgbClr val="2B4B7C"/>
                </a:solidFill>
              </a:rPr>
              <a:t> of High Energy Physics, Chinese Academy of Sciences,</a:t>
            </a:r>
            <a:endParaRPr lang="en-US" altLang="zh-CN" sz="1600" dirty="0">
              <a:solidFill>
                <a:srgbClr val="2B4B7C"/>
              </a:solidFill>
            </a:endParaRPr>
          </a:p>
          <a:p>
            <a:r>
              <a:rPr lang="en-US" altLang="zh-CN" sz="1600" dirty="0">
                <a:solidFill>
                  <a:srgbClr val="2B4B7C"/>
                </a:solidFill>
              </a:rPr>
              <a:t>100049, </a:t>
            </a:r>
            <a:r>
              <a:rPr lang="en-US" altLang="zh-CN" sz="1600" dirty="0" err="1">
                <a:solidFill>
                  <a:srgbClr val="2B4B7C"/>
                </a:solidFill>
              </a:rPr>
              <a:t>Beĳing</a:t>
            </a:r>
            <a:r>
              <a:rPr lang="en-US" altLang="zh-CN" sz="1600" dirty="0">
                <a:solidFill>
                  <a:srgbClr val="2B4B7C"/>
                </a:solidFill>
              </a:rPr>
              <a:t>, China </a:t>
            </a:r>
            <a:endParaRPr lang="en-US" altLang="zh-CN" sz="1600" dirty="0">
              <a:solidFill>
                <a:srgbClr val="2B4B7C"/>
              </a:solidFill>
            </a:endParaRPr>
          </a:p>
          <a:p>
            <a:r>
              <a:rPr lang="en-US" altLang="zh-CN" sz="1600" dirty="0" err="1">
                <a:solidFill>
                  <a:srgbClr val="2B4B7C"/>
                </a:solidFill>
              </a:rPr>
              <a:t>c.TIANFU</a:t>
            </a:r>
            <a:r>
              <a:rPr lang="en-US" altLang="zh-CN" sz="1600" dirty="0">
                <a:solidFill>
                  <a:srgbClr val="2B4B7C"/>
                </a:solidFill>
              </a:rPr>
              <a:t> Cosmic Ray Research Center, </a:t>
            </a:r>
            <a:endParaRPr lang="en-US" altLang="zh-CN" sz="1600" dirty="0">
              <a:solidFill>
                <a:srgbClr val="2B4B7C"/>
              </a:solidFill>
            </a:endParaRPr>
          </a:p>
          <a:p>
            <a:r>
              <a:rPr lang="en-US" altLang="zh-CN" sz="1600" dirty="0">
                <a:solidFill>
                  <a:srgbClr val="2B4B7C"/>
                </a:solidFill>
              </a:rPr>
              <a:t>610000, Chengdu, China</a:t>
            </a:r>
            <a:endParaRPr lang="en-US" altLang="zh-CN" sz="1600" dirty="0">
              <a:solidFill>
                <a:srgbClr val="2B4B7C"/>
              </a:solidFill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77" y="1311403"/>
            <a:ext cx="324000" cy="324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441" y="2399526"/>
            <a:ext cx="4721119" cy="378722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49680" y="1151624"/>
            <a:ext cx="9063243" cy="124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</a:rPr>
              <a:t>	</a:t>
            </a:r>
            <a:r>
              <a:rPr lang="zh-CN" altLang="en-US" sz="2000" dirty="0">
                <a:solidFill>
                  <a:schemeClr val="accent1"/>
                </a:solidFill>
              </a:rPr>
              <a:t>大尺度各向异性：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algn="just"/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TeV-PeV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宇宙线的各向异性随能量发生明显的演化特征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1712683" y="3356486"/>
                <a:ext cx="1815723" cy="2331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1"/>
                    </a:solidFill>
                  </a:rPr>
                  <a:t>A </a:t>
                </a:r>
                <a:r>
                  <a:rPr lang="zh-CN" altLang="en-US" b="1" dirty="0">
                    <a:solidFill>
                      <a:schemeClr val="accent1"/>
                    </a:solidFill>
                  </a:rPr>
                  <a:t>：</a:t>
                </a:r>
                <a:endParaRPr lang="en-US" altLang="zh-CN" b="1" dirty="0">
                  <a:solidFill>
                    <a:schemeClr val="accent1"/>
                  </a:solidFill>
                </a:endParaRPr>
              </a:p>
              <a:p>
                <a:r>
                  <a:rPr lang="zh-CN" altLang="en-US" b="1" dirty="0">
                    <a:solidFill>
                      <a:schemeClr val="accent1"/>
                    </a:solidFill>
                  </a:rPr>
                  <a:t>一阶谐波的振幅</a:t>
                </a:r>
                <a:endParaRPr lang="en-US" altLang="zh-CN" b="1" dirty="0">
                  <a:solidFill>
                    <a:schemeClr val="accent1"/>
                  </a:solidFill>
                </a:endParaRPr>
              </a:p>
              <a:p>
                <a:endParaRPr lang="en-US" altLang="zh-CN" b="1" dirty="0">
                  <a:solidFill>
                    <a:srgbClr val="FFC000"/>
                  </a:solidFill>
                </a:endParaRPr>
              </a:p>
              <a:p>
                <a:endParaRPr lang="en-US" altLang="zh-CN" b="1" dirty="0">
                  <a:solidFill>
                    <a:srgbClr val="FFC000"/>
                  </a:solidFill>
                </a:endParaRPr>
              </a:p>
              <a:p>
                <a:endParaRPr lang="en-US" altLang="zh-CN" b="1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zh-CN" b="1" dirty="0">
                    <a:solidFill>
                      <a:schemeClr val="accent1"/>
                    </a:solidFill>
                  </a:rPr>
                  <a:t> </a:t>
                </a:r>
                <a:r>
                  <a:rPr lang="zh-CN" altLang="en-US" b="1" dirty="0">
                    <a:solidFill>
                      <a:schemeClr val="accent1"/>
                    </a:solidFill>
                  </a:rPr>
                  <a:t>：</a:t>
                </a:r>
                <a:endParaRPr lang="en-US" altLang="zh-CN" b="1" dirty="0">
                  <a:solidFill>
                    <a:schemeClr val="accent1"/>
                  </a:solidFill>
                </a:endParaRPr>
              </a:p>
              <a:p>
                <a:r>
                  <a:rPr lang="en-US" altLang="zh-CN" b="1" dirty="0">
                    <a:solidFill>
                      <a:schemeClr val="accent1"/>
                    </a:solidFill>
                  </a:rPr>
                  <a:t> </a:t>
                </a:r>
                <a:r>
                  <a:rPr lang="zh-CN" altLang="en-US" b="1" dirty="0">
                    <a:solidFill>
                      <a:schemeClr val="accent1"/>
                    </a:solidFill>
                  </a:rPr>
                  <a:t>赤道坐标系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zh-CN" altLang="en-US" b="1" dirty="0">
                    <a:solidFill>
                      <a:schemeClr val="accent1"/>
                    </a:solidFill>
                  </a:rPr>
                  <a:t>方向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683" y="3356486"/>
                <a:ext cx="1815723" cy="2331985"/>
              </a:xfrm>
              <a:prstGeom prst="rect">
                <a:avLst/>
              </a:prstGeom>
              <a:blipFill rotWithShape="1">
                <a:blip r:embed="rId3"/>
                <a:stretch>
                  <a:fillRect l="-5" t="-22" r="19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宇宙线各向异性</a:t>
            </a:r>
            <a:endParaRPr lang="zh-CN" altLang="en-US" sz="4400" dirty="0">
              <a:solidFill>
                <a:schemeClr val="accent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: 形状 15"/>
          <p:cNvSpPr/>
          <p:nvPr/>
        </p:nvSpPr>
        <p:spPr>
          <a:xfrm>
            <a:off x="0" y="-5187"/>
            <a:ext cx="12192000" cy="6858000"/>
          </a:xfrm>
          <a:custGeom>
            <a:avLst/>
            <a:gdLst>
              <a:gd name="connsiteX0" fmla="*/ 5508349 w 12192000"/>
              <a:gd name="connsiteY0" fmla="*/ 3141516 h 6858000"/>
              <a:gd name="connsiteX1" fmla="*/ 5282101 w 12192000"/>
              <a:gd name="connsiteY1" fmla="*/ 3367764 h 6858000"/>
              <a:gd name="connsiteX2" fmla="*/ 5282101 w 12192000"/>
              <a:gd name="connsiteY2" fmla="*/ 5962895 h 6858000"/>
              <a:gd name="connsiteX3" fmla="*/ 5508349 w 12192000"/>
              <a:gd name="connsiteY3" fmla="*/ 6189143 h 6858000"/>
              <a:gd name="connsiteX4" fmla="*/ 6413312 w 12192000"/>
              <a:gd name="connsiteY4" fmla="*/ 6189143 h 6858000"/>
              <a:gd name="connsiteX5" fmla="*/ 6639560 w 12192000"/>
              <a:gd name="connsiteY5" fmla="*/ 5962895 h 6858000"/>
              <a:gd name="connsiteX6" fmla="*/ 6639560 w 12192000"/>
              <a:gd name="connsiteY6" fmla="*/ 3367764 h 6858000"/>
              <a:gd name="connsiteX7" fmla="*/ 6413312 w 12192000"/>
              <a:gd name="connsiteY7" fmla="*/ 3141516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5508349" y="3141516"/>
                </a:moveTo>
                <a:cubicBezTo>
                  <a:pt x="5383396" y="3141516"/>
                  <a:pt x="5282101" y="3242811"/>
                  <a:pt x="5282101" y="3367764"/>
                </a:cubicBezTo>
                <a:lnTo>
                  <a:pt x="5282101" y="5962895"/>
                </a:lnTo>
                <a:cubicBezTo>
                  <a:pt x="5282101" y="6087848"/>
                  <a:pt x="5383396" y="6189143"/>
                  <a:pt x="5508349" y="6189143"/>
                </a:cubicBezTo>
                <a:lnTo>
                  <a:pt x="6413312" y="6189143"/>
                </a:lnTo>
                <a:cubicBezTo>
                  <a:pt x="6538265" y="6189143"/>
                  <a:pt x="6639560" y="6087848"/>
                  <a:pt x="6639560" y="5962895"/>
                </a:cubicBezTo>
                <a:lnTo>
                  <a:pt x="6639560" y="3367764"/>
                </a:lnTo>
                <a:cubicBezTo>
                  <a:pt x="6639560" y="3242811"/>
                  <a:pt x="6538265" y="3141516"/>
                  <a:pt x="6413312" y="314151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77" y="1311403"/>
            <a:ext cx="324000" cy="324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441" y="2399526"/>
            <a:ext cx="4721119" cy="378722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49680" y="1151624"/>
            <a:ext cx="9063243" cy="124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</a:rPr>
              <a:t>	</a:t>
            </a:r>
            <a:r>
              <a:rPr lang="zh-CN" altLang="en-US" sz="2000" dirty="0">
                <a:solidFill>
                  <a:schemeClr val="accent1"/>
                </a:solidFill>
              </a:rPr>
              <a:t>大尺度各向异性：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algn="just"/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TeV-PeV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宇宙线的各向异性随能量发生明显的演化特征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1712683" y="3356486"/>
                <a:ext cx="1815723" cy="2331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1"/>
                    </a:solidFill>
                  </a:rPr>
                  <a:t>A </a:t>
                </a:r>
                <a:r>
                  <a:rPr lang="zh-CN" altLang="en-US" b="1" dirty="0">
                    <a:solidFill>
                      <a:schemeClr val="accent1"/>
                    </a:solidFill>
                  </a:rPr>
                  <a:t>：</a:t>
                </a:r>
                <a:endParaRPr lang="en-US" altLang="zh-CN" b="1" dirty="0">
                  <a:solidFill>
                    <a:schemeClr val="accent1"/>
                  </a:solidFill>
                </a:endParaRPr>
              </a:p>
              <a:p>
                <a:r>
                  <a:rPr lang="zh-CN" altLang="en-US" b="1" dirty="0">
                    <a:solidFill>
                      <a:schemeClr val="accent1"/>
                    </a:solidFill>
                  </a:rPr>
                  <a:t>一阶谐波的振幅</a:t>
                </a:r>
                <a:endParaRPr lang="en-US" altLang="zh-CN" b="1" dirty="0">
                  <a:solidFill>
                    <a:schemeClr val="accent1"/>
                  </a:solidFill>
                </a:endParaRPr>
              </a:p>
              <a:p>
                <a:endParaRPr lang="en-US" altLang="zh-CN" b="1" dirty="0">
                  <a:solidFill>
                    <a:srgbClr val="FFC000"/>
                  </a:solidFill>
                </a:endParaRPr>
              </a:p>
              <a:p>
                <a:endParaRPr lang="en-US" altLang="zh-CN" b="1" dirty="0">
                  <a:solidFill>
                    <a:srgbClr val="FFC000"/>
                  </a:solidFill>
                </a:endParaRPr>
              </a:p>
              <a:p>
                <a:endParaRPr lang="en-US" altLang="zh-CN" b="1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zh-CN" b="1" dirty="0">
                    <a:solidFill>
                      <a:schemeClr val="accent1"/>
                    </a:solidFill>
                  </a:rPr>
                  <a:t> </a:t>
                </a:r>
                <a:r>
                  <a:rPr lang="zh-CN" altLang="en-US" b="1" dirty="0">
                    <a:solidFill>
                      <a:schemeClr val="accent1"/>
                    </a:solidFill>
                  </a:rPr>
                  <a:t>：</a:t>
                </a:r>
                <a:endParaRPr lang="en-US" altLang="zh-CN" b="1" dirty="0">
                  <a:solidFill>
                    <a:schemeClr val="accent1"/>
                  </a:solidFill>
                </a:endParaRPr>
              </a:p>
              <a:p>
                <a:r>
                  <a:rPr lang="en-US" altLang="zh-CN" b="1" dirty="0">
                    <a:solidFill>
                      <a:schemeClr val="accent1"/>
                    </a:solidFill>
                  </a:rPr>
                  <a:t> </a:t>
                </a:r>
                <a:r>
                  <a:rPr lang="zh-CN" altLang="en-US" b="1" dirty="0">
                    <a:solidFill>
                      <a:schemeClr val="accent1"/>
                    </a:solidFill>
                  </a:rPr>
                  <a:t>赤道坐标系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zh-CN" altLang="en-US" b="1" dirty="0">
                    <a:solidFill>
                      <a:schemeClr val="accent1"/>
                    </a:solidFill>
                  </a:rPr>
                  <a:t>方向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683" y="3356486"/>
                <a:ext cx="1815723" cy="2331985"/>
              </a:xfrm>
              <a:prstGeom prst="rect">
                <a:avLst/>
              </a:prstGeom>
              <a:blipFill rotWithShape="1">
                <a:blip r:embed="rId3"/>
                <a:stretch>
                  <a:fillRect l="-5" t="-22" r="19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宇宙线各向异性</a:t>
            </a:r>
            <a:endParaRPr lang="zh-CN" altLang="en-US" sz="4400" dirty="0">
              <a:solidFill>
                <a:schemeClr val="accent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: 形状 15"/>
          <p:cNvSpPr/>
          <p:nvPr/>
        </p:nvSpPr>
        <p:spPr>
          <a:xfrm>
            <a:off x="0" y="-533"/>
            <a:ext cx="12192000" cy="6858000"/>
          </a:xfrm>
          <a:custGeom>
            <a:avLst/>
            <a:gdLst>
              <a:gd name="connsiteX0" fmla="*/ 4991459 w 12192000"/>
              <a:gd name="connsiteY0" fmla="*/ 3113224 h 6858000"/>
              <a:gd name="connsiteX1" fmla="*/ 4765211 w 12192000"/>
              <a:gd name="connsiteY1" fmla="*/ 3339472 h 6858000"/>
              <a:gd name="connsiteX2" fmla="*/ 4765211 w 12192000"/>
              <a:gd name="connsiteY2" fmla="*/ 5934603 h 6858000"/>
              <a:gd name="connsiteX3" fmla="*/ 4991459 w 12192000"/>
              <a:gd name="connsiteY3" fmla="*/ 6160851 h 6858000"/>
              <a:gd name="connsiteX4" fmla="*/ 5896422 w 12192000"/>
              <a:gd name="connsiteY4" fmla="*/ 6160851 h 6858000"/>
              <a:gd name="connsiteX5" fmla="*/ 6122670 w 12192000"/>
              <a:gd name="connsiteY5" fmla="*/ 5934603 h 6858000"/>
              <a:gd name="connsiteX6" fmla="*/ 6122670 w 12192000"/>
              <a:gd name="connsiteY6" fmla="*/ 3339472 h 6858000"/>
              <a:gd name="connsiteX7" fmla="*/ 5896422 w 12192000"/>
              <a:gd name="connsiteY7" fmla="*/ 3113224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4991459" y="3113224"/>
                </a:moveTo>
                <a:cubicBezTo>
                  <a:pt x="4866506" y="3113224"/>
                  <a:pt x="4765211" y="3214519"/>
                  <a:pt x="4765211" y="3339472"/>
                </a:cubicBezTo>
                <a:lnTo>
                  <a:pt x="4765211" y="5934603"/>
                </a:lnTo>
                <a:cubicBezTo>
                  <a:pt x="4765211" y="6059556"/>
                  <a:pt x="4866506" y="6160851"/>
                  <a:pt x="4991459" y="6160851"/>
                </a:cubicBezTo>
                <a:lnTo>
                  <a:pt x="5896422" y="6160851"/>
                </a:lnTo>
                <a:cubicBezTo>
                  <a:pt x="6021375" y="6160851"/>
                  <a:pt x="6122670" y="6059556"/>
                  <a:pt x="6122670" y="5934603"/>
                </a:cubicBezTo>
                <a:lnTo>
                  <a:pt x="6122670" y="3339472"/>
                </a:lnTo>
                <a:cubicBezTo>
                  <a:pt x="6122670" y="3214519"/>
                  <a:pt x="6021375" y="3113224"/>
                  <a:pt x="5896422" y="31132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390915" y="3356486"/>
            <a:ext cx="34962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</a:rPr>
              <a:t>高能区测量困难，缺乏精确测量结果</a:t>
            </a:r>
            <a:endParaRPr lang="en-US" altLang="zh-CN" sz="2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bg1"/>
                </a:solidFill>
              </a:rPr>
              <a:t>混合成分的各向异性的能量依赖，不同实验结果存在差异</a:t>
            </a:r>
            <a:endParaRPr lang="en-US" altLang="zh-CN" sz="2200" dirty="0">
              <a:solidFill>
                <a:schemeClr val="bg1"/>
              </a:solidFill>
            </a:endParaRPr>
          </a:p>
          <a:p>
            <a:endParaRPr lang="en-US" altLang="zh-CN" sz="2200" dirty="0">
              <a:solidFill>
                <a:schemeClr val="bg1"/>
              </a:solidFill>
            </a:endParaRPr>
          </a:p>
          <a:p>
            <a:endParaRPr lang="zh-CN" alt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/>
          <a:srcRect b="14003"/>
          <a:stretch>
            <a:fillRect/>
          </a:stretch>
        </p:blipFill>
        <p:spPr>
          <a:xfrm>
            <a:off x="2129786" y="2677278"/>
            <a:ext cx="6136031" cy="294109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35" y="1291186"/>
            <a:ext cx="360000" cy="360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249680" y="1151624"/>
            <a:ext cx="9063243" cy="96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</a:rPr>
              <a:t>	</a:t>
            </a:r>
            <a:r>
              <a:rPr lang="zh-CN" altLang="en-US" sz="2000" dirty="0">
                <a:solidFill>
                  <a:schemeClr val="accent1"/>
                </a:solidFill>
              </a:rPr>
              <a:t>大尺度各向异性：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</a:rPr>
              <a:t>考虑临近源贡献的空间依赖传播模型预期的分成分各向异性：</a:t>
            </a:r>
            <a:r>
              <a:rPr lang="zh-CN" altLang="en-US" sz="2000" dirty="0">
                <a:solidFill>
                  <a:schemeClr val="bg1"/>
                </a:solidFill>
              </a:rPr>
              <a:t>越晚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13409" y="5713573"/>
            <a:ext cx="374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altLang="zh-CN" sz="1200" b="0" i="0" dirty="0">
                <a:solidFill>
                  <a:srgbClr val="333333"/>
                </a:solidFill>
                <a:effectLst/>
                <a:latin typeface="-apple-system"/>
              </a:rPr>
              <a:t>Bing-Qiang Qiao </a:t>
            </a:r>
            <a:r>
              <a:rPr lang="da-DK" altLang="zh-CN" sz="1200" b="0" i="1" dirty="0">
                <a:solidFill>
                  <a:srgbClr val="333333"/>
                </a:solidFill>
                <a:effectLst/>
                <a:latin typeface="-apple-system"/>
              </a:rPr>
              <a:t>et al</a:t>
            </a:r>
            <a:r>
              <a:rPr lang="da-DK" altLang="zh-CN" sz="1200" b="0" i="0" dirty="0">
                <a:solidFill>
                  <a:srgbClr val="333333"/>
                </a:solidFill>
                <a:effectLst/>
                <a:latin typeface="-apple-system"/>
              </a:rPr>
              <a:t> JCAP12(2019)007</a:t>
            </a:r>
            <a:endParaRPr lang="zh-CN" altLang="en-US" sz="1200" dirty="0"/>
          </a:p>
        </p:txBody>
      </p:sp>
      <p:sp>
        <p:nvSpPr>
          <p:cNvPr id="8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宇宙线各向异性</a:t>
            </a:r>
            <a:endParaRPr lang="zh-CN" altLang="en-US" sz="4400" dirty="0">
              <a:solidFill>
                <a:schemeClr val="accent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/>
          <a:srcRect b="14003"/>
          <a:stretch>
            <a:fillRect/>
          </a:stretch>
        </p:blipFill>
        <p:spPr>
          <a:xfrm>
            <a:off x="2129786" y="2677278"/>
            <a:ext cx="6136031" cy="294109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35" y="1291186"/>
            <a:ext cx="360000" cy="36000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宇宙线各向异性</a:t>
            </a:r>
            <a:endParaRPr lang="zh-CN" altLang="en-US" sz="4400" dirty="0">
              <a:solidFill>
                <a:schemeClr val="accent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>
            <a:off x="0" y="1359"/>
            <a:ext cx="12192000" cy="6858000"/>
          </a:xfrm>
          <a:custGeom>
            <a:avLst/>
            <a:gdLst>
              <a:gd name="connsiteX0" fmla="*/ 3711402 w 12192000"/>
              <a:gd name="connsiteY0" fmla="*/ 3879945 h 6858000"/>
              <a:gd name="connsiteX1" fmla="*/ 3648066 w 12192000"/>
              <a:gd name="connsiteY1" fmla="*/ 4003411 h 6858000"/>
              <a:gd name="connsiteX2" fmla="*/ 3990911 w 12192000"/>
              <a:gd name="connsiteY2" fmla="*/ 4358997 h 6858000"/>
              <a:gd name="connsiteX3" fmla="*/ 4220743 w 12192000"/>
              <a:gd name="connsiteY3" fmla="*/ 3976196 h 6858000"/>
              <a:gd name="connsiteX4" fmla="*/ 4115122 w 12192000"/>
              <a:gd name="connsiteY4" fmla="*/ 3932129 h 6858000"/>
              <a:gd name="connsiteX5" fmla="*/ 3995759 w 12192000"/>
              <a:gd name="connsiteY5" fmla="*/ 4153757 h 6858000"/>
              <a:gd name="connsiteX6" fmla="*/ 6019380 w 12192000"/>
              <a:gd name="connsiteY6" fmla="*/ 3628869 h 6858000"/>
              <a:gd name="connsiteX7" fmla="*/ 6019380 w 12192000"/>
              <a:gd name="connsiteY7" fmla="*/ 3768416 h 6858000"/>
              <a:gd name="connsiteX8" fmla="*/ 6565346 w 12192000"/>
              <a:gd name="connsiteY8" fmla="*/ 3824976 h 6858000"/>
              <a:gd name="connsiteX9" fmla="*/ 6885859 w 12192000"/>
              <a:gd name="connsiteY9" fmla="*/ 4379778 h 6858000"/>
              <a:gd name="connsiteX10" fmla="*/ 7002191 w 12192000"/>
              <a:gd name="connsiteY10" fmla="*/ 4266657 h 6858000"/>
              <a:gd name="connsiteX11" fmla="*/ 6662827 w 12192000"/>
              <a:gd name="connsiteY11" fmla="*/ 3694856 h 6858000"/>
              <a:gd name="connsiteX12" fmla="*/ 0 w 12192000"/>
              <a:gd name="connsiteY12" fmla="*/ 0 h 6858000"/>
              <a:gd name="connsiteX13" fmla="*/ 12192000 w 12192000"/>
              <a:gd name="connsiteY13" fmla="*/ 0 h 6858000"/>
              <a:gd name="connsiteX14" fmla="*/ 12192000 w 12192000"/>
              <a:gd name="connsiteY14" fmla="*/ 6858000 h 6858000"/>
              <a:gd name="connsiteX15" fmla="*/ 0 w 12192000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711402" y="3879945"/>
                </a:moveTo>
                <a:lnTo>
                  <a:pt x="3648066" y="4003411"/>
                </a:lnTo>
                <a:lnTo>
                  <a:pt x="3990911" y="4358997"/>
                </a:lnTo>
                <a:lnTo>
                  <a:pt x="4220743" y="3976196"/>
                </a:lnTo>
                <a:lnTo>
                  <a:pt x="4115122" y="3932129"/>
                </a:lnTo>
                <a:lnTo>
                  <a:pt x="3995759" y="4153757"/>
                </a:lnTo>
                <a:close/>
                <a:moveTo>
                  <a:pt x="6019380" y="3628869"/>
                </a:moveTo>
                <a:lnTo>
                  <a:pt x="6019380" y="3768416"/>
                </a:lnTo>
                <a:lnTo>
                  <a:pt x="6565346" y="3824976"/>
                </a:lnTo>
                <a:lnTo>
                  <a:pt x="6885859" y="4379778"/>
                </a:lnTo>
                <a:lnTo>
                  <a:pt x="7002191" y="4266657"/>
                </a:lnTo>
                <a:lnTo>
                  <a:pt x="6662827" y="369485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249680" y="1151624"/>
            <a:ext cx="9063243" cy="143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</a:rPr>
              <a:t>	</a:t>
            </a:r>
            <a:r>
              <a:rPr lang="zh-CN" altLang="en-US" sz="2000" dirty="0">
                <a:solidFill>
                  <a:schemeClr val="accent1"/>
                </a:solidFill>
              </a:rPr>
              <a:t>大尺度各向异性：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</a:rPr>
              <a:t>考虑临近源贡献的空间依赖传播模型预期的分成分各向异性：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成分越重，各向异性振幅相位的反转位置出现越晚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13409" y="5713573"/>
            <a:ext cx="374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altLang="zh-CN" sz="1200" b="0" i="0" dirty="0">
                <a:solidFill>
                  <a:srgbClr val="333333"/>
                </a:solidFill>
                <a:effectLst/>
                <a:latin typeface="-apple-system"/>
              </a:rPr>
              <a:t>Bing-Qiang Qiao </a:t>
            </a:r>
            <a:r>
              <a:rPr lang="da-DK" altLang="zh-CN" sz="1200" b="0" i="1" dirty="0">
                <a:solidFill>
                  <a:srgbClr val="333333"/>
                </a:solidFill>
                <a:effectLst/>
                <a:latin typeface="-apple-system"/>
              </a:rPr>
              <a:t>et al</a:t>
            </a:r>
            <a:r>
              <a:rPr lang="da-DK" altLang="zh-CN" sz="1200" b="0" i="0" dirty="0">
                <a:solidFill>
                  <a:srgbClr val="333333"/>
                </a:solidFill>
                <a:effectLst/>
                <a:latin typeface="-apple-system"/>
              </a:rPr>
              <a:t> JCAP12(2019)007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/>
          <a:srcRect b="14154"/>
          <a:stretch>
            <a:fillRect/>
          </a:stretch>
        </p:blipFill>
        <p:spPr>
          <a:xfrm>
            <a:off x="2129786" y="2677278"/>
            <a:ext cx="6136031" cy="2935921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宇宙线各向异性</a:t>
            </a:r>
            <a:endParaRPr lang="zh-CN" altLang="en-US" sz="4400" dirty="0">
              <a:solidFill>
                <a:schemeClr val="accent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>
            <a:off x="0" y="-6513"/>
            <a:ext cx="12192000" cy="6886281"/>
          </a:xfrm>
          <a:custGeom>
            <a:avLst/>
            <a:gdLst>
              <a:gd name="connsiteX0" fmla="*/ 4302419 w 12192000"/>
              <a:gd name="connsiteY0" fmla="*/ 3917653 h 6858000"/>
              <a:gd name="connsiteX1" fmla="*/ 4239083 w 12192000"/>
              <a:gd name="connsiteY1" fmla="*/ 4041119 h 6858000"/>
              <a:gd name="connsiteX2" fmla="*/ 4581928 w 12192000"/>
              <a:gd name="connsiteY2" fmla="*/ 4396705 h 6858000"/>
              <a:gd name="connsiteX3" fmla="*/ 4811760 w 12192000"/>
              <a:gd name="connsiteY3" fmla="*/ 4013904 h 6858000"/>
              <a:gd name="connsiteX4" fmla="*/ 4706139 w 12192000"/>
              <a:gd name="connsiteY4" fmla="*/ 3969837 h 6858000"/>
              <a:gd name="connsiteX5" fmla="*/ 4586776 w 12192000"/>
              <a:gd name="connsiteY5" fmla="*/ 4191465 h 6858000"/>
              <a:gd name="connsiteX6" fmla="*/ 6583247 w 12192000"/>
              <a:gd name="connsiteY6" fmla="*/ 3626942 h 6858000"/>
              <a:gd name="connsiteX7" fmla="*/ 6583247 w 12192000"/>
              <a:gd name="connsiteY7" fmla="*/ 3766489 h 6858000"/>
              <a:gd name="connsiteX8" fmla="*/ 7129213 w 12192000"/>
              <a:gd name="connsiteY8" fmla="*/ 3823049 h 6858000"/>
              <a:gd name="connsiteX9" fmla="*/ 7449726 w 12192000"/>
              <a:gd name="connsiteY9" fmla="*/ 4377851 h 6858000"/>
              <a:gd name="connsiteX10" fmla="*/ 7566058 w 12192000"/>
              <a:gd name="connsiteY10" fmla="*/ 4264730 h 6858000"/>
              <a:gd name="connsiteX11" fmla="*/ 7226694 w 12192000"/>
              <a:gd name="connsiteY11" fmla="*/ 3692929 h 6858000"/>
              <a:gd name="connsiteX12" fmla="*/ 0 w 12192000"/>
              <a:gd name="connsiteY12" fmla="*/ 0 h 6858000"/>
              <a:gd name="connsiteX13" fmla="*/ 12192000 w 12192000"/>
              <a:gd name="connsiteY13" fmla="*/ 0 h 6858000"/>
              <a:gd name="connsiteX14" fmla="*/ 12192000 w 12192000"/>
              <a:gd name="connsiteY14" fmla="*/ 6858000 h 6858000"/>
              <a:gd name="connsiteX15" fmla="*/ 0 w 12192000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4302419" y="3917653"/>
                </a:moveTo>
                <a:lnTo>
                  <a:pt x="4239083" y="4041119"/>
                </a:lnTo>
                <a:lnTo>
                  <a:pt x="4581928" y="4396705"/>
                </a:lnTo>
                <a:lnTo>
                  <a:pt x="4811760" y="4013904"/>
                </a:lnTo>
                <a:lnTo>
                  <a:pt x="4706139" y="3969837"/>
                </a:lnTo>
                <a:lnTo>
                  <a:pt x="4586776" y="4191465"/>
                </a:lnTo>
                <a:close/>
                <a:moveTo>
                  <a:pt x="6583247" y="3626942"/>
                </a:moveTo>
                <a:lnTo>
                  <a:pt x="6583247" y="3766489"/>
                </a:lnTo>
                <a:lnTo>
                  <a:pt x="7129213" y="3823049"/>
                </a:lnTo>
                <a:lnTo>
                  <a:pt x="7449726" y="4377851"/>
                </a:lnTo>
                <a:lnTo>
                  <a:pt x="7566058" y="4264730"/>
                </a:lnTo>
                <a:lnTo>
                  <a:pt x="7226694" y="369292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35" y="1291186"/>
            <a:ext cx="360000" cy="360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49680" y="1151624"/>
            <a:ext cx="9063243" cy="143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</a:rPr>
              <a:t>	</a:t>
            </a:r>
            <a:r>
              <a:rPr lang="zh-CN" altLang="en-US" sz="2000" dirty="0">
                <a:solidFill>
                  <a:schemeClr val="accent1"/>
                </a:solidFill>
              </a:rPr>
              <a:t>大尺度各向异性：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</a:rPr>
              <a:t>考虑临近源贡献的空间依赖传播模型预期的分成分各向异性： 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成分越重，各向异性振幅相位的反转位置出现越晚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97471" y="3346147"/>
            <a:ext cx="1931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需要实验观测验证、限制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但是</a:t>
            </a:r>
            <a:r>
              <a:rPr lang="zh-CN" altLang="en-US" dirty="0">
                <a:solidFill>
                  <a:srgbClr val="FFFF00"/>
                </a:solidFill>
              </a:rPr>
              <a:t>至今仍没有分成分各向异性测量结果</a:t>
            </a:r>
            <a:r>
              <a:rPr lang="zh-CN" altLang="en-US" dirty="0">
                <a:solidFill>
                  <a:schemeClr val="bg1"/>
                </a:solidFill>
              </a:rPr>
              <a:t>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13409" y="5713573"/>
            <a:ext cx="374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altLang="zh-CN" sz="1200" b="0" i="0" dirty="0">
                <a:solidFill>
                  <a:srgbClr val="333333"/>
                </a:solidFill>
                <a:effectLst/>
                <a:latin typeface="-apple-system"/>
              </a:rPr>
              <a:t>Bing-Qiang Qiao </a:t>
            </a:r>
            <a:r>
              <a:rPr lang="da-DK" altLang="zh-CN" sz="1200" b="0" i="1" dirty="0">
                <a:solidFill>
                  <a:srgbClr val="333333"/>
                </a:solidFill>
                <a:effectLst/>
                <a:latin typeface="-apple-system"/>
              </a:rPr>
              <a:t>et al</a:t>
            </a:r>
            <a:r>
              <a:rPr lang="da-DK" altLang="zh-CN" sz="1200" b="0" i="0" dirty="0">
                <a:solidFill>
                  <a:srgbClr val="333333"/>
                </a:solidFill>
                <a:effectLst/>
                <a:latin typeface="-apple-system"/>
              </a:rPr>
              <a:t> JCAP12(2019)007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2990" y="2896510"/>
            <a:ext cx="714375" cy="400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769" y="3479003"/>
            <a:ext cx="790575" cy="457200"/>
          </a:xfrm>
          <a:prstGeom prst="rect">
            <a:avLst/>
          </a:prstGeom>
        </p:spPr>
      </p:pic>
      <p:sp>
        <p:nvSpPr>
          <p:cNvPr id="36" name="矩形: 圆角 35"/>
          <p:cNvSpPr/>
          <p:nvPr/>
        </p:nvSpPr>
        <p:spPr>
          <a:xfrm>
            <a:off x="6005845" y="4005148"/>
            <a:ext cx="1740923" cy="220775"/>
          </a:xfrm>
          <a:prstGeom prst="round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88430" y="1825964"/>
            <a:ext cx="5072533" cy="2353786"/>
            <a:chOff x="1234388" y="2545586"/>
            <a:chExt cx="5072533" cy="2353786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605" y="2633844"/>
              <a:ext cx="360000" cy="360000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1234388" y="2545586"/>
              <a:ext cx="5072533" cy="2353786"/>
              <a:chOff x="1053502" y="1251583"/>
              <a:chExt cx="5072533" cy="2353786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481005" y="1251583"/>
                <a:ext cx="4645030" cy="2353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accent1"/>
                    </a:solidFill>
                  </a:rPr>
                  <a:t>	</a:t>
                </a:r>
                <a:r>
                  <a:rPr lang="zh-CN" altLang="en-US" sz="2000" dirty="0">
                    <a:solidFill>
                      <a:schemeClr val="accent1"/>
                    </a:solidFill>
                  </a:rPr>
                  <a:t>宇宙线各向异性的可能起因：</a:t>
                </a:r>
                <a:endParaRPr lang="en-US" altLang="zh-CN" sz="2000" dirty="0">
                  <a:solidFill>
                    <a:schemeClr val="accent1"/>
                  </a:solidFill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accent1"/>
                    </a:solidFill>
                  </a:rPr>
                  <a:t>宇宙线传播</a:t>
                </a:r>
                <a:endParaRPr lang="en-US" altLang="zh-CN" sz="2000" dirty="0">
                  <a:solidFill>
                    <a:schemeClr val="accent1"/>
                  </a:solidFill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accent1"/>
                    </a:solidFill>
                  </a:rPr>
                  <a:t>宇宙线源分布不均</a:t>
                </a:r>
                <a:endParaRPr lang="en-US" altLang="zh-CN" sz="2000" dirty="0">
                  <a:solidFill>
                    <a:schemeClr val="accent1"/>
                  </a:solidFill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accent1"/>
                    </a:solidFill>
                  </a:rPr>
                  <a:t>局部磁场环境的再加速</a:t>
                </a:r>
                <a:endParaRPr lang="en-US" altLang="zh-CN" sz="2000" dirty="0">
                  <a:solidFill>
                    <a:schemeClr val="accent1"/>
                  </a:solidFill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2000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502" y="1978476"/>
                <a:ext cx="900000" cy="900000"/>
              </a:xfrm>
              <a:prstGeom prst="rect">
                <a:avLst/>
              </a:prstGeom>
            </p:spPr>
          </p:pic>
        </p:grpSp>
      </p:grpSp>
      <p:grpSp>
        <p:nvGrpSpPr>
          <p:cNvPr id="6" name="组合 5"/>
          <p:cNvGrpSpPr/>
          <p:nvPr/>
        </p:nvGrpSpPr>
        <p:grpSpPr>
          <a:xfrm>
            <a:off x="1322147" y="276404"/>
            <a:ext cx="9063243" cy="1319336"/>
            <a:chOff x="1249680" y="1072035"/>
            <a:chExt cx="9063243" cy="1319336"/>
          </a:xfrm>
        </p:grpSpPr>
        <p:sp>
          <p:nvSpPr>
            <p:cNvPr id="24" name="文本框 23"/>
            <p:cNvSpPr txBox="1"/>
            <p:nvPr/>
          </p:nvSpPr>
          <p:spPr>
            <a:xfrm>
              <a:off x="1249680" y="1072035"/>
              <a:ext cx="9063243" cy="1319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accent1"/>
                  </a:solidFill>
                </a:rPr>
                <a:t>	</a:t>
              </a:r>
              <a:r>
                <a:rPr lang="zh-CN" altLang="en-US" sz="2800" dirty="0">
                  <a:solidFill>
                    <a:schemeClr val="accent1"/>
                  </a:solidFill>
                </a:rPr>
                <a:t>大尺度各向异性：</a:t>
              </a:r>
              <a:endParaRPr lang="en-US" altLang="zh-CN" sz="2800" dirty="0">
                <a:solidFill>
                  <a:schemeClr val="accent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zh-CN" sz="2800" dirty="0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963" y="1344061"/>
              <a:ext cx="324000" cy="324000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7535385" y="1783112"/>
            <a:ext cx="3115490" cy="1892121"/>
            <a:chOff x="8119984" y="4172432"/>
            <a:chExt cx="3115490" cy="1892121"/>
          </a:xfrm>
        </p:grpSpPr>
        <p:sp>
          <p:nvSpPr>
            <p:cNvPr id="27" name="文本框 26"/>
            <p:cNvSpPr txBox="1"/>
            <p:nvPr/>
          </p:nvSpPr>
          <p:spPr>
            <a:xfrm>
              <a:off x="8119984" y="4172432"/>
              <a:ext cx="3115490" cy="1892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accent1"/>
                  </a:solidFill>
                </a:rPr>
                <a:t>	</a:t>
              </a:r>
              <a:r>
                <a:rPr lang="zh-CN" altLang="en-US" sz="2000" dirty="0">
                  <a:solidFill>
                    <a:schemeClr val="accent2"/>
                  </a:solidFill>
                </a:rPr>
                <a:t>宇宙线各向异性</a:t>
              </a:r>
              <a:r>
                <a:rPr lang="zh-CN" altLang="en-US" sz="2000" dirty="0">
                  <a:solidFill>
                    <a:schemeClr val="accent1"/>
                  </a:solidFill>
                </a:rPr>
                <a:t>是起源与传播过程的最终表现，是探究宇宙线起源与传播的重要途径。</a:t>
              </a:r>
              <a:endParaRPr lang="en-US" altLang="zh-CN" sz="2000" dirty="0">
                <a:solidFill>
                  <a:schemeClr val="accent1"/>
                </a:solidFill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1300" y="4172432"/>
              <a:ext cx="540000" cy="540000"/>
            </a:xfrm>
            <a:prstGeom prst="rect">
              <a:avLst/>
            </a:prstGeom>
            <a:effectLst>
              <a:glow rad="152400">
                <a:schemeClr val="bg1">
                  <a:alpha val="40000"/>
                </a:schemeClr>
              </a:glow>
            </a:effectLst>
          </p:spPr>
        </p:pic>
      </p:grpSp>
      <p:sp>
        <p:nvSpPr>
          <p:cNvPr id="8" name="箭头: 丁字 7"/>
          <p:cNvSpPr/>
          <p:nvPr/>
        </p:nvSpPr>
        <p:spPr>
          <a:xfrm flipV="1">
            <a:off x="1264227" y="4284721"/>
            <a:ext cx="9663546" cy="69128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778828" y="5271655"/>
            <a:ext cx="463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4472C4"/>
                </a:solidFill>
              </a:rPr>
              <a:t>可靠的实验观测为基础</a:t>
            </a:r>
            <a:endParaRPr lang="en-US" altLang="zh-CN" sz="2400" dirty="0">
              <a:solidFill>
                <a:srgbClr val="4472C4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89" y="1608158"/>
            <a:ext cx="5285423" cy="364964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accent1"/>
                </a:solidFill>
              </a:rPr>
              <a:t>LHAASO-KM2A</a:t>
            </a:r>
            <a:r>
              <a:rPr lang="zh-CN" altLang="en-US" sz="4400" dirty="0">
                <a:solidFill>
                  <a:schemeClr val="accent1"/>
                </a:solidFill>
              </a:rPr>
              <a:t>观测结果</a:t>
            </a:r>
            <a:endParaRPr lang="en-US" altLang="zh-CN" sz="4400" dirty="0">
              <a:solidFill>
                <a:schemeClr val="accent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4700" y="573722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/>
              <a:t>Chinese Physics C Vol. 46, No. 3 (2022) 035001</a:t>
            </a:r>
            <a:endParaRPr lang="zh-CN" altLang="en-US" sz="1200" dirty="0"/>
          </a:p>
        </p:txBody>
      </p:sp>
      <p:sp>
        <p:nvSpPr>
          <p:cNvPr id="18" name="文本框 17"/>
          <p:cNvSpPr txBox="1"/>
          <p:nvPr/>
        </p:nvSpPr>
        <p:spPr>
          <a:xfrm>
            <a:off x="6338207" y="1865217"/>
            <a:ext cx="4849338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en-US" sz="2400" dirty="0"/>
              <a:t>LHAASO</a:t>
            </a:r>
            <a:r>
              <a:rPr lang="zh-CN" altLang="en-US" sz="2400" dirty="0"/>
              <a:t>阵列布局</a:t>
            </a:r>
            <a:r>
              <a:rPr lang="en-US" altLang="zh-CN" sz="2400" dirty="0"/>
              <a:t>:</a:t>
            </a:r>
            <a:endParaRPr lang="en-US" altLang="zh-CN" sz="2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accent1"/>
                </a:solidFill>
              </a:rPr>
              <a:t>平方公里阵列(KM2A)</a:t>
            </a:r>
            <a:r>
              <a:rPr lang="en-US" altLang="zh-CN" sz="2000" dirty="0"/>
              <a:t>: 5249EDs  1188MDs</a:t>
            </a:r>
            <a:endParaRPr lang="en-US" altLang="zh-CN" sz="20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水切伦科夫探测器阵列(WCDA): 3120cells,78,000m2</a:t>
            </a:r>
            <a:endParaRPr lang="en-US" altLang="zh-CN" sz="20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广角切伦科夫望远镜阵列(WFCTA): 18台望远镜</a:t>
            </a:r>
            <a:endParaRPr lang="en-US" altLang="zh-CN" sz="2000" dirty="0"/>
          </a:p>
          <a:p>
            <a:pPr lvl="1">
              <a:lnSpc>
                <a:spcPct val="150000"/>
              </a:lnSpc>
            </a:pPr>
            <a:endParaRPr lang="en-US" altLang="zh-CN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</a:rPr>
              <a:t>LHAASO</a:t>
            </a:r>
            <a:r>
              <a:rPr lang="zh-CN" altLang="en-US" sz="4400" dirty="0">
                <a:solidFill>
                  <a:schemeClr val="bg1"/>
                </a:solidFill>
              </a:rPr>
              <a:t>阵列</a:t>
            </a:r>
            <a:r>
              <a:rPr lang="en-US" altLang="zh-CN" sz="4400" dirty="0">
                <a:solidFill>
                  <a:schemeClr val="bg1"/>
                </a:solidFill>
              </a:rPr>
              <a:t>-KM2A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668188" y="4986010"/>
            <a:ext cx="1772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1188</a:t>
            </a:r>
            <a:r>
              <a:rPr lang="zh-CN" altLang="en-US" dirty="0">
                <a:solidFill>
                  <a:schemeClr val="bg1"/>
                </a:solidFill>
              </a:rPr>
              <a:t>台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38207" y="1865217"/>
            <a:ext cx="4849338" cy="336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	KM2A</a:t>
            </a:r>
            <a:r>
              <a:rPr lang="zh-CN" altLang="en-US" sz="2400" dirty="0"/>
              <a:t>优势</a:t>
            </a:r>
            <a:r>
              <a:rPr lang="en-US" altLang="zh-CN" sz="2400" dirty="0"/>
              <a:t>:</a:t>
            </a:r>
            <a:endParaRPr lang="en-US" altLang="zh-CN" sz="2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有效面积大保障统计量</a:t>
            </a:r>
            <a:endParaRPr lang="en-US" altLang="zh-CN" sz="20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4410m</a:t>
            </a:r>
            <a:r>
              <a:rPr lang="zh-CN" altLang="en-US" sz="2000" dirty="0"/>
              <a:t>的高海拔对应</a:t>
            </a:r>
            <a:r>
              <a:rPr lang="en-US" altLang="zh-CN" sz="2000" dirty="0" err="1"/>
              <a:t>PeV</a:t>
            </a:r>
            <a:r>
              <a:rPr lang="zh-CN" altLang="en-US" sz="2000" dirty="0"/>
              <a:t>的簇射极大位置，实现</a:t>
            </a:r>
            <a:r>
              <a:rPr lang="en-US" altLang="zh-CN" sz="2000" dirty="0" err="1"/>
              <a:t>PeV</a:t>
            </a:r>
            <a:r>
              <a:rPr lang="zh-CN" altLang="en-US" sz="2000" dirty="0"/>
              <a:t>能段精确测量</a:t>
            </a:r>
            <a:endParaRPr lang="en-US" altLang="zh-CN" sz="20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能量覆盖范围</a:t>
            </a:r>
            <a:r>
              <a:rPr lang="en-US" altLang="zh-CN" sz="2000" dirty="0"/>
              <a:t>20TeV~100PeV</a:t>
            </a:r>
            <a:endParaRPr lang="en-US" altLang="zh-CN" sz="20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ED+MD: </a:t>
            </a:r>
            <a:r>
              <a:rPr lang="zh-CN" altLang="en-US" sz="2000" dirty="0"/>
              <a:t>电磁成分与缪子成分</a:t>
            </a:r>
            <a:endParaRPr lang="en-US" altLang="zh-CN" sz="2000" dirty="0"/>
          </a:p>
          <a:p>
            <a:pPr lvl="1">
              <a:lnSpc>
                <a:spcPct val="150000"/>
              </a:lnSpc>
            </a:pPr>
            <a:endParaRPr lang="en-US" altLang="zh-CN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2080" y="1575537"/>
            <a:ext cx="4320000" cy="4225438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1402080" y="11346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 1"/>
          <p:cNvSpPr txBox="1"/>
          <p:nvPr/>
        </p:nvSpPr>
        <p:spPr>
          <a:xfrm>
            <a:off x="1402080" y="3247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accent1"/>
                </a:solidFill>
              </a:rPr>
              <a:t>LHAASO-KM2A</a:t>
            </a:r>
            <a:endParaRPr lang="en-US" altLang="zh-CN" sz="4400" dirty="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0188" y="580097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/>
              <a:t>Chinese Physics C Vol. 46, No. 3 (2022) 035001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</a:rPr>
              <a:t>LHAASO</a:t>
            </a:r>
            <a:r>
              <a:rPr lang="zh-CN" altLang="en-US" sz="4400" dirty="0">
                <a:solidFill>
                  <a:schemeClr val="bg1"/>
                </a:solidFill>
              </a:rPr>
              <a:t>阵列</a:t>
            </a:r>
            <a:r>
              <a:rPr lang="en-US" altLang="zh-CN" sz="4400" dirty="0">
                <a:solidFill>
                  <a:schemeClr val="bg1"/>
                </a:solidFill>
              </a:rPr>
              <a:t>-KM2A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668188" y="4986010"/>
            <a:ext cx="1772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1188</a:t>
            </a:r>
            <a:r>
              <a:rPr lang="zh-CN" altLang="en-US" dirty="0">
                <a:solidFill>
                  <a:schemeClr val="bg1"/>
                </a:solidFill>
              </a:rPr>
              <a:t>台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402080" y="11346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 1"/>
          <p:cNvSpPr txBox="1"/>
          <p:nvPr/>
        </p:nvSpPr>
        <p:spPr>
          <a:xfrm>
            <a:off x="1402080" y="3247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accent1"/>
                </a:solidFill>
              </a:rPr>
              <a:t>LHAASO-KM2A</a:t>
            </a:r>
            <a:endParaRPr lang="en-US" altLang="zh-CN" sz="4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469922" y="1819889"/>
                <a:ext cx="4976988" cy="3851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	KM2A</a:t>
                </a:r>
                <a:r>
                  <a:rPr lang="zh-CN" altLang="en-US" sz="2400" dirty="0">
                    <a:solidFill>
                      <a:schemeClr val="tx1"/>
                    </a:solidFill>
                  </a:rPr>
                  <a:t>阵列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:</a:t>
                </a:r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000" dirty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ED: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𝑁𝑒</m:t>
                    </m:r>
                  </m:oMath>
                </a14:m>
                <a:r>
                  <a:rPr lang="en-US" altLang="zh-CN" sz="2000" dirty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endParaRPr lang="en-US" altLang="zh-CN" sz="20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2000" dirty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重建簇射方向、芯位、发展年龄、能量</a:t>
                </a:r>
                <a:endParaRPr lang="en-US" altLang="zh-CN" sz="20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000" dirty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MD: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sty m:val="p"/>
                      </m:rPr>
                      <a:rPr lang="en-US" altLang="zh-CN" sz="20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altLang="zh-CN" sz="2000" dirty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endParaRPr lang="en-US" altLang="zh-CN" sz="20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2000" dirty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宇宙线成分区分</a:t>
                </a:r>
                <a:endParaRPr lang="en-US" altLang="zh-CN" sz="20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2000" dirty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能量重建：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sz="2000" i="1" dirty="0">
                    <a:solidFill>
                      <a:schemeClr val="tx1"/>
                    </a:solidFill>
                  </a:rPr>
                  <a:t>+c</a:t>
                </a:r>
                <a:endParaRPr lang="en-US" altLang="zh-CN" sz="20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zh-CN" sz="20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zh-CN" sz="20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922" y="1819889"/>
                <a:ext cx="4976988" cy="3851247"/>
              </a:xfrm>
              <a:prstGeom prst="rect">
                <a:avLst/>
              </a:prstGeom>
              <a:blipFill rotWithShape="1">
                <a:blip r:embed="rId1"/>
                <a:stretch>
                  <a:fillRect l="-11" t="-16" r="8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1575537"/>
            <a:ext cx="4320000" cy="422543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20188" y="580097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/>
              <a:t>Chinese Physics C Vol. 46, No. 3 (2022) 035001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4" name="文本框 53"/>
          <p:cNvSpPr txBox="1"/>
          <p:nvPr/>
        </p:nvSpPr>
        <p:spPr>
          <a:xfrm>
            <a:off x="7429500" y="4035904"/>
            <a:ext cx="328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1249680" y="1248922"/>
                <a:ext cx="4761703" cy="125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" indent="-91440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l"/>
                </a:pPr>
                <a:r>
                  <a:rPr lang="en-US" altLang="zh-CN" sz="2000" cap="all" dirty="0">
                    <a:solidFill>
                      <a:schemeClr val="accent1"/>
                    </a:solidFill>
                  </a:rPr>
                  <a:t> </a:t>
                </a:r>
                <a:r>
                  <a:rPr lang="zh-CN" altLang="en-US" sz="2000" cap="all" dirty="0">
                    <a:solidFill>
                      <a:schemeClr val="accent1"/>
                    </a:solidFill>
                  </a:rPr>
                  <a:t>能量重建</a:t>
                </a:r>
                <a:endParaRPr lang="en-US" altLang="zh-CN" sz="2000" cap="all" dirty="0">
                  <a:solidFill>
                    <a:schemeClr val="accent1"/>
                  </a:solidFill>
                </a:endParaRP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sz="2000" i="1" dirty="0"/>
                  <a:t>+c </a:t>
                </a:r>
                <a:r>
                  <a:rPr lang="zh-CN" altLang="en-US" sz="2000" dirty="0"/>
                  <a:t>成分弱依赖</a:t>
                </a:r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dirty="0"/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" y="1248922"/>
                <a:ext cx="4761703" cy="1250086"/>
              </a:xfrm>
              <a:prstGeom prst="rect">
                <a:avLst/>
              </a:prstGeom>
              <a:blipFill rotWithShape="1">
                <a:blip r:embed="rId1"/>
                <a:stretch>
                  <a:fillRect t="-41" r="10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accent1"/>
                </a:solidFill>
              </a:rPr>
              <a:t>LHAASO-KM2A</a:t>
            </a:r>
            <a:r>
              <a:rPr lang="en-US" altLang="zh-CN" sz="3600" dirty="0">
                <a:solidFill>
                  <a:schemeClr val="accent1"/>
                </a:solidFill>
              </a:rPr>
              <a:t>—</a:t>
            </a:r>
            <a:r>
              <a:rPr lang="zh-CN" altLang="en-US" sz="3600" dirty="0">
                <a:solidFill>
                  <a:schemeClr val="accent1"/>
                </a:solidFill>
              </a:rPr>
              <a:t>能量重建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2319525"/>
            <a:ext cx="4542854" cy="343275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622320" y="1141722"/>
            <a:ext cx="4320000" cy="4610561"/>
            <a:chOff x="6914483" y="1141722"/>
            <a:chExt cx="4320000" cy="461056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4483" y="4258148"/>
              <a:ext cx="4320000" cy="149413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4483" y="1141722"/>
              <a:ext cx="4320000" cy="31181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  <a:ea typeface="黑体" panose="02010609060101010101" pitchFamily="49" charset="-122"/>
              </a:rPr>
              <a:t>目录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内容占位符 2"/>
          <p:cNvSpPr txBox="1"/>
          <p:nvPr/>
        </p:nvSpPr>
        <p:spPr>
          <a:xfrm>
            <a:off x="1249680" y="1761737"/>
            <a:ext cx="9745980" cy="41072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ea typeface="黑体" panose="02010609060101010101" pitchFamily="49" charset="-122"/>
              </a:rPr>
              <a:t>  背景及意义</a:t>
            </a:r>
            <a:endParaRPr lang="en-US" altLang="zh-CN" sz="2800" dirty="0"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ea typeface="黑体" panose="02010609060101010101" pitchFamily="49" charset="-122"/>
              </a:rPr>
              <a:t>  宇宙线各向异性</a:t>
            </a:r>
            <a:endParaRPr lang="en-US" altLang="zh-CN" sz="2800" dirty="0"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ea typeface="黑体" panose="02010609060101010101" pitchFamily="49" charset="-122"/>
              </a:rPr>
              <a:t>  LHAASO-KM2A</a:t>
            </a:r>
            <a:r>
              <a:rPr lang="zh-CN" altLang="en-US" sz="2800" dirty="0">
                <a:ea typeface="黑体" panose="02010609060101010101" pitchFamily="49" charset="-122"/>
              </a:rPr>
              <a:t>观测结果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总结与展望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4" name="文本框 53"/>
          <p:cNvSpPr txBox="1"/>
          <p:nvPr/>
        </p:nvSpPr>
        <p:spPr>
          <a:xfrm>
            <a:off x="7429500" y="4035904"/>
            <a:ext cx="328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2319525"/>
            <a:ext cx="4542854" cy="343275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622320" y="1141722"/>
            <a:ext cx="4320000" cy="4610561"/>
            <a:chOff x="6914483" y="1141722"/>
            <a:chExt cx="4320000" cy="461056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4483" y="4258148"/>
              <a:ext cx="4320000" cy="149413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4483" y="1141722"/>
              <a:ext cx="4320000" cy="3118197"/>
            </a:xfrm>
            <a:prstGeom prst="rect">
              <a:avLst/>
            </a:prstGeom>
          </p:spPr>
        </p:pic>
      </p:grpSp>
      <p:sp>
        <p:nvSpPr>
          <p:cNvPr id="32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accent1"/>
                </a:solidFill>
              </a:rPr>
              <a:t>LHAASO-KM2A</a:t>
            </a:r>
            <a:r>
              <a:rPr lang="en-US" altLang="zh-CN" sz="3600" dirty="0">
                <a:solidFill>
                  <a:schemeClr val="accent1"/>
                </a:solidFill>
              </a:rPr>
              <a:t>—</a:t>
            </a:r>
            <a:r>
              <a:rPr lang="zh-CN" altLang="en-US" sz="3600" dirty="0">
                <a:solidFill>
                  <a:schemeClr val="accent1"/>
                </a:solidFill>
              </a:rPr>
              <a:t>能量重建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29" name="任意多边形: 形状 28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113578 w 12192000"/>
              <a:gd name="connsiteY0" fmla="*/ 4530249 h 6858000"/>
              <a:gd name="connsiteX1" fmla="*/ 6951803 w 12192000"/>
              <a:gd name="connsiteY1" fmla="*/ 4716993 h 6858000"/>
              <a:gd name="connsiteX2" fmla="*/ 7113578 w 12192000"/>
              <a:gd name="connsiteY2" fmla="*/ 4903737 h 6858000"/>
              <a:gd name="connsiteX3" fmla="*/ 7275353 w 12192000"/>
              <a:gd name="connsiteY3" fmla="*/ 4716993 h 6858000"/>
              <a:gd name="connsiteX4" fmla="*/ 7113578 w 12192000"/>
              <a:gd name="connsiteY4" fmla="*/ 4530249 h 6858000"/>
              <a:gd name="connsiteX5" fmla="*/ 7042214 w 12192000"/>
              <a:gd name="connsiteY5" fmla="*/ 2216243 h 6858000"/>
              <a:gd name="connsiteX6" fmla="*/ 6880439 w 12192000"/>
              <a:gd name="connsiteY6" fmla="*/ 2402987 h 6858000"/>
              <a:gd name="connsiteX7" fmla="*/ 7042214 w 12192000"/>
              <a:gd name="connsiteY7" fmla="*/ 2589731 h 6858000"/>
              <a:gd name="connsiteX8" fmla="*/ 7203989 w 12192000"/>
              <a:gd name="connsiteY8" fmla="*/ 2402987 h 6858000"/>
              <a:gd name="connsiteX9" fmla="*/ 7042214 w 12192000"/>
              <a:gd name="connsiteY9" fmla="*/ 2216243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7113578" y="4530249"/>
                </a:moveTo>
                <a:cubicBezTo>
                  <a:pt x="7024232" y="4530249"/>
                  <a:pt x="6951803" y="4613857"/>
                  <a:pt x="6951803" y="4716993"/>
                </a:cubicBezTo>
                <a:cubicBezTo>
                  <a:pt x="6951803" y="4820129"/>
                  <a:pt x="7024232" y="4903737"/>
                  <a:pt x="7113578" y="4903737"/>
                </a:cubicBezTo>
                <a:cubicBezTo>
                  <a:pt x="7202924" y="4903737"/>
                  <a:pt x="7275353" y="4820129"/>
                  <a:pt x="7275353" y="4716993"/>
                </a:cubicBezTo>
                <a:cubicBezTo>
                  <a:pt x="7275353" y="4613857"/>
                  <a:pt x="7202924" y="4530249"/>
                  <a:pt x="7113578" y="4530249"/>
                </a:cubicBezTo>
                <a:close/>
                <a:moveTo>
                  <a:pt x="7042214" y="2216243"/>
                </a:moveTo>
                <a:cubicBezTo>
                  <a:pt x="6952868" y="2216243"/>
                  <a:pt x="6880439" y="2299851"/>
                  <a:pt x="6880439" y="2402987"/>
                </a:cubicBezTo>
                <a:cubicBezTo>
                  <a:pt x="6880439" y="2506123"/>
                  <a:pt x="6952868" y="2589731"/>
                  <a:pt x="7042214" y="2589731"/>
                </a:cubicBezTo>
                <a:cubicBezTo>
                  <a:pt x="7131560" y="2589731"/>
                  <a:pt x="7203989" y="2506123"/>
                  <a:pt x="7203989" y="2402987"/>
                </a:cubicBezTo>
                <a:cubicBezTo>
                  <a:pt x="7203989" y="2299851"/>
                  <a:pt x="7131560" y="2216243"/>
                  <a:pt x="7042214" y="22162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49680" y="1248922"/>
            <a:ext cx="4761703" cy="131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CN" sz="2000" cap="all" dirty="0">
                <a:solidFill>
                  <a:schemeClr val="accent1"/>
                </a:solidFill>
              </a:rPr>
              <a:t> </a:t>
            </a:r>
            <a:r>
              <a:rPr lang="zh-CN" altLang="en-US" sz="2000" cap="all" dirty="0">
                <a:solidFill>
                  <a:schemeClr val="accent1"/>
                </a:solidFill>
              </a:rPr>
              <a:t>能量重建</a:t>
            </a:r>
            <a:endParaRPr lang="zh-CN" altLang="en-US" sz="2000" cap="all" dirty="0">
              <a:solidFill>
                <a:schemeClr val="accent1"/>
              </a:solidFill>
            </a:endParaRPr>
          </a:p>
          <a:p>
            <a:pPr marL="34290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charset="0"/>
              <a:buChar char="Ø"/>
            </a:pPr>
            <a:r>
              <a:rPr lang="zh-CN" altLang="en-US" sz="2000" cap="all" dirty="0">
                <a:solidFill>
                  <a:schemeClr val="bg1"/>
                </a:solidFill>
              </a:rPr>
              <a:t>分辨率和偏差随着能量的升高而降低。</a:t>
            </a:r>
            <a:endParaRPr lang="zh-CN" altLang="en-US" sz="2000" cap="all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0" cap="all" dirty="0">
              <a:solidFill>
                <a:schemeClr val="bg1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7653130" y="2402987"/>
            <a:ext cx="0" cy="1557296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8620539" y="3181635"/>
            <a:ext cx="0" cy="778648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10058400" y="3796748"/>
            <a:ext cx="0" cy="163535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7653130" y="4830417"/>
            <a:ext cx="0" cy="639820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8620539" y="5005215"/>
            <a:ext cx="0" cy="465022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10058400" y="5237726"/>
            <a:ext cx="0" cy="232511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文本占位符 3"/>
          <p:cNvSpPr txBox="1"/>
          <p:nvPr/>
        </p:nvSpPr>
        <p:spPr>
          <a:xfrm>
            <a:off x="1150445" y="1250625"/>
            <a:ext cx="4937760" cy="73628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zh-CN" cap="all" dirty="0">
                <a:solidFill>
                  <a:schemeClr val="tx2"/>
                </a:solidFill>
              </a:rPr>
              <a:t> </a:t>
            </a:r>
            <a:r>
              <a:rPr lang="zh-CN" altLang="en-US" cap="all" dirty="0">
                <a:solidFill>
                  <a:schemeClr val="accent1"/>
                </a:solidFill>
              </a:rPr>
              <a:t>数据选择</a:t>
            </a:r>
            <a:endParaRPr lang="zh-CN" altLang="en-US" cap="al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内容占位符 4"/>
              <p:cNvSpPr txBox="1"/>
              <p:nvPr/>
            </p:nvSpPr>
            <p:spPr>
              <a:xfrm>
                <a:off x="1445222" y="1819693"/>
                <a:ext cx="3476848" cy="2121122"/>
              </a:xfrm>
              <a:prstGeom prst="rect">
                <a:avLst/>
              </a:prstGeom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17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705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93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81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9982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99845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9987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9895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Tx/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 Zenith &lt;40 degree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>
                  <a:buClrTx/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 core selection:280-500m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>
                  <a:buClrTx/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 err="1">
                    <a:solidFill>
                      <a:schemeClr val="tx1"/>
                    </a:solidFill>
                  </a:rPr>
                  <a:t>NfiltE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20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>
                  <a:buClrTx/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 log(E/GeV)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4.5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>
                  <a:buClrTx/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 2021.08.01 to 2023.07.31</a:t>
                </a:r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内容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222" y="1819693"/>
                <a:ext cx="3476848" cy="2121122"/>
              </a:xfrm>
              <a:prstGeom prst="rect">
                <a:avLst/>
              </a:prstGeom>
              <a:blipFill rotWithShape="1">
                <a:blip r:embed="rId1"/>
                <a:stretch>
                  <a:fillRect l="-17" t="-20" r="5" b="-3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21"/>
              <p:cNvGraphicFramePr>
                <a:graphicFrameLocks noGrp="1"/>
              </p:cNvGraphicFramePr>
              <p:nvPr/>
            </p:nvGraphicFramePr>
            <p:xfrm>
              <a:off x="283676" y="4945563"/>
              <a:ext cx="11624648" cy="9518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3081"/>
                    <a:gridCol w="1453081"/>
                    <a:gridCol w="1453081"/>
                    <a:gridCol w="1453081"/>
                    <a:gridCol w="1453081"/>
                    <a:gridCol w="1453081"/>
                    <a:gridCol w="1453081"/>
                    <a:gridCol w="1453081"/>
                  </a:tblGrid>
                  <a:tr h="59532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𝒓𝒆𝒄</m:t>
                                    </m:r>
                                  </m:sub>
                                </m:sSub>
                                <m:r>
                                  <a:rPr lang="en-US" altLang="zh-CN" sz="16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𝑮𝒆𝑽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 anchorCtr="1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4.50-4.75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4.75-5.00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5.00-5.25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5.25-5.50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5.50-5.75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5.75-6.00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&gt;=6.00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356540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accent1"/>
                              </a:solidFill>
                            </a:rPr>
                            <a:t>NUM(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b="1" dirty="0">
                              <a:solidFill>
                                <a:schemeClr val="accent1"/>
                              </a:solidFill>
                            </a:rPr>
                            <a:t>)</a:t>
                          </a:r>
                          <a:endParaRPr lang="zh-CN" altLang="en-US" sz="16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 anchorCtr="1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115.01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89.03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37.52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14.58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5.41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1.97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1.11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21"/>
              <p:cNvGraphicFramePr>
                <a:graphicFrameLocks noGrp="1"/>
              </p:cNvGraphicFramePr>
              <p:nvPr/>
            </p:nvGraphicFramePr>
            <p:xfrm>
              <a:off x="283676" y="4945563"/>
              <a:ext cx="11624648" cy="9518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3081"/>
                    <a:gridCol w="1453081"/>
                    <a:gridCol w="1453081"/>
                    <a:gridCol w="1453081"/>
                    <a:gridCol w="1453081"/>
                    <a:gridCol w="1453081"/>
                    <a:gridCol w="1453081"/>
                    <a:gridCol w="1453081"/>
                  </a:tblGrid>
                  <a:tr h="59563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4.50-4.75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4.75-5.00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5.00-5.25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5.25-5.50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5.50-5.75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5.75-6.00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&gt;=6.00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3562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115.01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89.03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37.52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14.58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5.41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1.97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1.11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Fallback>
      </mc:AlternateContent>
      <p:grpSp>
        <p:nvGrpSpPr>
          <p:cNvPr id="15" name="组合 14"/>
          <p:cNvGrpSpPr/>
          <p:nvPr/>
        </p:nvGrpSpPr>
        <p:grpSpPr>
          <a:xfrm>
            <a:off x="6088205" y="1122916"/>
            <a:ext cx="3597863" cy="3471002"/>
            <a:chOff x="5834742" y="669615"/>
            <a:chExt cx="6241143" cy="601153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742" y="669615"/>
              <a:ext cx="6241143" cy="6011536"/>
            </a:xfrm>
            <a:prstGeom prst="rect">
              <a:avLst/>
            </a:prstGeom>
          </p:spPr>
        </p:pic>
        <p:sp>
          <p:nvSpPr>
            <p:cNvPr id="17" name="圆: 空心 16"/>
            <p:cNvSpPr/>
            <p:nvPr/>
          </p:nvSpPr>
          <p:spPr>
            <a:xfrm>
              <a:off x="7034137" y="1823558"/>
              <a:ext cx="3809999" cy="3679374"/>
            </a:xfrm>
            <a:prstGeom prst="donut">
              <a:avLst>
                <a:gd name="adj" fmla="val 22649"/>
              </a:avLst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accent1"/>
                </a:solidFill>
              </a:rPr>
              <a:t>LHAASO-KM2A</a:t>
            </a:r>
            <a:r>
              <a:rPr lang="en-US" altLang="zh-CN" sz="3600" dirty="0">
                <a:solidFill>
                  <a:schemeClr val="accent1"/>
                </a:solidFill>
              </a:rPr>
              <a:t>—</a:t>
            </a:r>
            <a:r>
              <a:rPr lang="zh-CN" altLang="en-US" sz="3600" dirty="0">
                <a:solidFill>
                  <a:schemeClr val="accent1"/>
                </a:solidFill>
              </a:rPr>
              <a:t>实验数据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观测结果</a:t>
            </a:r>
            <a:r>
              <a:rPr lang="en-US" altLang="zh-CN" sz="3600" dirty="0">
                <a:solidFill>
                  <a:schemeClr val="accent1"/>
                </a:solidFill>
              </a:rPr>
              <a:t>——</a:t>
            </a:r>
            <a:r>
              <a:rPr lang="zh-CN" altLang="en-US" sz="3600" dirty="0">
                <a:solidFill>
                  <a:schemeClr val="accent1"/>
                </a:solidFill>
              </a:rPr>
              <a:t>全粒子</a:t>
            </a:r>
            <a:r>
              <a:rPr lang="en-US" altLang="zh-CN" sz="3600" dirty="0">
                <a:solidFill>
                  <a:schemeClr val="accent1"/>
                </a:solidFill>
              </a:rPr>
              <a:t>@30°</a:t>
            </a:r>
            <a:r>
              <a:rPr lang="zh-CN" altLang="en-US" sz="3600" dirty="0">
                <a:solidFill>
                  <a:schemeClr val="accent1"/>
                </a:solidFill>
              </a:rPr>
              <a:t>平滑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9283" y="1539794"/>
            <a:ext cx="2934061" cy="432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065" y="1539794"/>
            <a:ext cx="2506356" cy="432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143" y="1539794"/>
            <a:ext cx="2506356" cy="432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7594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Relative intensity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922376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Significance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7092547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Sidereal Time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9590384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Anti-Sidereal Time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555725"/>
            <a:ext cx="2931429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观测结果</a:t>
            </a:r>
            <a:r>
              <a:rPr lang="en-US" altLang="zh-CN" sz="3600" dirty="0">
                <a:solidFill>
                  <a:schemeClr val="accent1"/>
                </a:solidFill>
              </a:rPr>
              <a:t>——</a:t>
            </a:r>
            <a:r>
              <a:rPr lang="zh-CN" altLang="en-US" sz="3600" dirty="0">
                <a:solidFill>
                  <a:schemeClr val="accent1"/>
                </a:solidFill>
              </a:rPr>
              <a:t>全粒子</a:t>
            </a:r>
            <a:r>
              <a:rPr lang="en-US" altLang="zh-CN" sz="3600" dirty="0">
                <a:solidFill>
                  <a:schemeClr val="accent1"/>
                </a:solidFill>
              </a:rPr>
              <a:t>@30°</a:t>
            </a:r>
            <a:r>
              <a:rPr lang="zh-CN" altLang="en-US" sz="3600" dirty="0">
                <a:solidFill>
                  <a:schemeClr val="accent1"/>
                </a:solidFill>
              </a:rPr>
              <a:t>平滑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9283" y="1539794"/>
            <a:ext cx="2934061" cy="432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065" y="1539794"/>
            <a:ext cx="2506356" cy="432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143" y="1539794"/>
            <a:ext cx="2506356" cy="432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7594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Relative intensity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922376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Significance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7092547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Sidereal Time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9590384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Anti-Sidereal Time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555725"/>
            <a:ext cx="2931429" cy="4320000"/>
          </a:xfrm>
          <a:prstGeom prst="rect">
            <a:avLst/>
          </a:prstGeom>
        </p:spPr>
      </p:pic>
      <p:sp>
        <p:nvSpPr>
          <p:cNvPr id="17" name="任意多边形: 形状 1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07835 w 12192000"/>
              <a:gd name="connsiteY0" fmla="*/ 1343054 h 6858000"/>
              <a:gd name="connsiteX1" fmla="*/ 319254 w 12192000"/>
              <a:gd name="connsiteY1" fmla="*/ 1831635 h 6858000"/>
              <a:gd name="connsiteX2" fmla="*/ 319254 w 12192000"/>
              <a:gd name="connsiteY2" fmla="*/ 5867769 h 6858000"/>
              <a:gd name="connsiteX3" fmla="*/ 807835 w 12192000"/>
              <a:gd name="connsiteY3" fmla="*/ 6356350 h 6858000"/>
              <a:gd name="connsiteX4" fmla="*/ 2762102 w 12192000"/>
              <a:gd name="connsiteY4" fmla="*/ 6356350 h 6858000"/>
              <a:gd name="connsiteX5" fmla="*/ 3250683 w 12192000"/>
              <a:gd name="connsiteY5" fmla="*/ 5867769 h 6858000"/>
              <a:gd name="connsiteX6" fmla="*/ 3250683 w 12192000"/>
              <a:gd name="connsiteY6" fmla="*/ 1831635 h 6858000"/>
              <a:gd name="connsiteX7" fmla="*/ 2762102 w 12192000"/>
              <a:gd name="connsiteY7" fmla="*/ 1343054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7835" y="1343054"/>
                </a:moveTo>
                <a:cubicBezTo>
                  <a:pt x="537999" y="1343054"/>
                  <a:pt x="319254" y="1561799"/>
                  <a:pt x="319254" y="1831635"/>
                </a:cubicBezTo>
                <a:lnTo>
                  <a:pt x="319254" y="5867769"/>
                </a:lnTo>
                <a:cubicBezTo>
                  <a:pt x="319254" y="6137605"/>
                  <a:pt x="537999" y="6356350"/>
                  <a:pt x="807835" y="6356350"/>
                </a:cubicBezTo>
                <a:lnTo>
                  <a:pt x="2762102" y="6356350"/>
                </a:lnTo>
                <a:cubicBezTo>
                  <a:pt x="3031938" y="6356350"/>
                  <a:pt x="3250683" y="6137605"/>
                  <a:pt x="3250683" y="5867769"/>
                </a:cubicBezTo>
                <a:lnTo>
                  <a:pt x="3250683" y="1831635"/>
                </a:lnTo>
                <a:cubicBezTo>
                  <a:pt x="3250683" y="1561799"/>
                  <a:pt x="3031938" y="1343054"/>
                  <a:pt x="2762102" y="134305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观测结果</a:t>
            </a:r>
            <a:r>
              <a:rPr lang="en-US" altLang="zh-CN" sz="3600" dirty="0">
                <a:solidFill>
                  <a:schemeClr val="accent1"/>
                </a:solidFill>
              </a:rPr>
              <a:t>——</a:t>
            </a:r>
            <a:r>
              <a:rPr lang="zh-CN" altLang="en-US" sz="3600" dirty="0">
                <a:solidFill>
                  <a:schemeClr val="accent1"/>
                </a:solidFill>
              </a:rPr>
              <a:t>全粒子</a:t>
            </a:r>
            <a:r>
              <a:rPr lang="en-US" altLang="zh-CN" sz="3600" dirty="0">
                <a:solidFill>
                  <a:schemeClr val="accent1"/>
                </a:solidFill>
              </a:rPr>
              <a:t>@30°</a:t>
            </a:r>
            <a:r>
              <a:rPr lang="zh-CN" altLang="en-US" sz="3600" dirty="0">
                <a:solidFill>
                  <a:schemeClr val="accent1"/>
                </a:solidFill>
              </a:rPr>
              <a:t>平滑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9283" y="1539794"/>
            <a:ext cx="2934061" cy="432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065" y="1539794"/>
            <a:ext cx="2506356" cy="432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143" y="1539794"/>
            <a:ext cx="2506356" cy="432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7594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Relative intensity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922376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Significance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7092547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Sidereal Time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9590384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Anti-Sidereal Time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555725"/>
            <a:ext cx="2931429" cy="4320000"/>
          </a:xfrm>
          <a:prstGeom prst="rect">
            <a:avLst/>
          </a:prstGeom>
        </p:spPr>
      </p:pic>
      <p:sp>
        <p:nvSpPr>
          <p:cNvPr id="17" name="任意多边形: 形状 1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971659 w 12192000"/>
              <a:gd name="connsiteY0" fmla="*/ 1343054 h 6858000"/>
              <a:gd name="connsiteX1" fmla="*/ 3483078 w 12192000"/>
              <a:gd name="connsiteY1" fmla="*/ 1831635 h 6858000"/>
              <a:gd name="connsiteX2" fmla="*/ 3483078 w 12192000"/>
              <a:gd name="connsiteY2" fmla="*/ 5867769 h 6858000"/>
              <a:gd name="connsiteX3" fmla="*/ 3971659 w 12192000"/>
              <a:gd name="connsiteY3" fmla="*/ 6356350 h 6858000"/>
              <a:gd name="connsiteX4" fmla="*/ 5925927 w 12192000"/>
              <a:gd name="connsiteY4" fmla="*/ 6356350 h 6858000"/>
              <a:gd name="connsiteX5" fmla="*/ 6414507 w 12192000"/>
              <a:gd name="connsiteY5" fmla="*/ 5867769 h 6858000"/>
              <a:gd name="connsiteX6" fmla="*/ 6414507 w 12192000"/>
              <a:gd name="connsiteY6" fmla="*/ 1831635 h 6858000"/>
              <a:gd name="connsiteX7" fmla="*/ 5925927 w 12192000"/>
              <a:gd name="connsiteY7" fmla="*/ 1343054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3971659" y="1343054"/>
                </a:moveTo>
                <a:cubicBezTo>
                  <a:pt x="3701823" y="1343054"/>
                  <a:pt x="3483078" y="1561799"/>
                  <a:pt x="3483078" y="1831635"/>
                </a:cubicBezTo>
                <a:lnTo>
                  <a:pt x="3483078" y="5867769"/>
                </a:lnTo>
                <a:cubicBezTo>
                  <a:pt x="3483078" y="6137605"/>
                  <a:pt x="3701823" y="6356350"/>
                  <a:pt x="3971659" y="6356350"/>
                </a:cubicBezTo>
                <a:lnTo>
                  <a:pt x="5925927" y="6356350"/>
                </a:lnTo>
                <a:cubicBezTo>
                  <a:pt x="6195762" y="6356350"/>
                  <a:pt x="6414507" y="6137605"/>
                  <a:pt x="6414507" y="5867769"/>
                </a:cubicBezTo>
                <a:lnTo>
                  <a:pt x="6414507" y="1831635"/>
                </a:lnTo>
                <a:cubicBezTo>
                  <a:pt x="6414507" y="1561799"/>
                  <a:pt x="6195762" y="1343054"/>
                  <a:pt x="5925927" y="134305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264" y="837887"/>
            <a:ext cx="2531325" cy="1653702"/>
          </a:xfrm>
          <a:prstGeom prst="ellipse">
            <a:avLst/>
          </a:prstGeom>
        </p:spPr>
      </p:pic>
      <p:cxnSp>
        <p:nvCxnSpPr>
          <p:cNvPr id="21" name="直接箭头连接符 20"/>
          <p:cNvCxnSpPr/>
          <p:nvPr/>
        </p:nvCxnSpPr>
        <p:spPr>
          <a:xfrm flipV="1">
            <a:off x="6281928" y="1627632"/>
            <a:ext cx="1280160" cy="20116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观测结果</a:t>
            </a:r>
            <a:r>
              <a:rPr lang="en-US" altLang="zh-CN" sz="3600" dirty="0">
                <a:solidFill>
                  <a:schemeClr val="accent1"/>
                </a:solidFill>
              </a:rPr>
              <a:t>——</a:t>
            </a:r>
            <a:r>
              <a:rPr lang="zh-CN" altLang="en-US" sz="3600" dirty="0">
                <a:solidFill>
                  <a:schemeClr val="accent1"/>
                </a:solidFill>
              </a:rPr>
              <a:t>全粒子</a:t>
            </a:r>
            <a:r>
              <a:rPr lang="en-US" altLang="zh-CN" sz="3600" dirty="0">
                <a:solidFill>
                  <a:schemeClr val="accent1"/>
                </a:solidFill>
              </a:rPr>
              <a:t>@30°</a:t>
            </a:r>
            <a:r>
              <a:rPr lang="zh-CN" altLang="en-US" sz="3600" dirty="0">
                <a:solidFill>
                  <a:schemeClr val="accent1"/>
                </a:solidFill>
              </a:rPr>
              <a:t>平滑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9283" y="1539794"/>
            <a:ext cx="2934061" cy="432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065" y="1539794"/>
            <a:ext cx="2506356" cy="432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143" y="1539794"/>
            <a:ext cx="2506356" cy="432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7594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Relative intensity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922376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Significance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7092547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Sidereal Time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9590384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Anti-Sidereal Time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555725"/>
            <a:ext cx="2931429" cy="4320000"/>
          </a:xfrm>
          <a:prstGeom prst="rect">
            <a:avLst/>
          </a:prstGeom>
        </p:spPr>
      </p:pic>
      <p:sp>
        <p:nvSpPr>
          <p:cNvPr id="17" name="任意多边形: 形状 1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879451 w 12192000"/>
              <a:gd name="connsiteY0" fmla="*/ 1343054 h 6858000"/>
              <a:gd name="connsiteX1" fmla="*/ 6390870 w 12192000"/>
              <a:gd name="connsiteY1" fmla="*/ 1831635 h 6858000"/>
              <a:gd name="connsiteX2" fmla="*/ 6390870 w 12192000"/>
              <a:gd name="connsiteY2" fmla="*/ 5867769 h 6858000"/>
              <a:gd name="connsiteX3" fmla="*/ 6879451 w 12192000"/>
              <a:gd name="connsiteY3" fmla="*/ 6356350 h 6858000"/>
              <a:gd name="connsiteX4" fmla="*/ 8833718 w 12192000"/>
              <a:gd name="connsiteY4" fmla="*/ 6356350 h 6858000"/>
              <a:gd name="connsiteX5" fmla="*/ 9322299 w 12192000"/>
              <a:gd name="connsiteY5" fmla="*/ 5867769 h 6858000"/>
              <a:gd name="connsiteX6" fmla="*/ 9322299 w 12192000"/>
              <a:gd name="connsiteY6" fmla="*/ 1831635 h 6858000"/>
              <a:gd name="connsiteX7" fmla="*/ 8833718 w 12192000"/>
              <a:gd name="connsiteY7" fmla="*/ 1343054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879451" y="1343054"/>
                </a:moveTo>
                <a:cubicBezTo>
                  <a:pt x="6609615" y="1343054"/>
                  <a:pt x="6390870" y="1561799"/>
                  <a:pt x="6390870" y="1831635"/>
                </a:cubicBezTo>
                <a:lnTo>
                  <a:pt x="6390870" y="5867769"/>
                </a:lnTo>
                <a:cubicBezTo>
                  <a:pt x="6390870" y="6137605"/>
                  <a:pt x="6609615" y="6356350"/>
                  <a:pt x="6879451" y="6356350"/>
                </a:cubicBezTo>
                <a:lnTo>
                  <a:pt x="8833718" y="6356350"/>
                </a:lnTo>
                <a:cubicBezTo>
                  <a:pt x="9103554" y="6356350"/>
                  <a:pt x="9322299" y="6137605"/>
                  <a:pt x="9322299" y="5867769"/>
                </a:cubicBezTo>
                <a:lnTo>
                  <a:pt x="9322299" y="1831635"/>
                </a:lnTo>
                <a:cubicBezTo>
                  <a:pt x="9322299" y="1561799"/>
                  <a:pt x="9103554" y="1343054"/>
                  <a:pt x="8833718" y="134305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288332" y="1253286"/>
                <a:ext cx="6096000" cy="1230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FFFFFF"/>
                    </a:solidFill>
                  </a:rPr>
                  <a:t>沿赤经方向的相对强度</a:t>
                </a:r>
                <a:endParaRPr lang="en-US" altLang="zh-CN" sz="2400" b="0" i="1" dirty="0">
                  <a:solidFill>
                    <a:srgbClr val="FFFFFF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𝑅𝑎</m:t>
                          </m:r>
                        </m:e>
                      </m:d>
                      <m:r>
                        <a:rPr lang="en-US" altLang="zh-CN" sz="240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altLang="zh-CN" sz="24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𝑅𝑎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240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𝑏𝑘𝑔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𝑅𝑎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2400" b="0" dirty="0">
                  <a:solidFill>
                    <a:srgbClr val="FFFFFF"/>
                  </a:solidFill>
                </a:endParaRPr>
              </a:p>
              <a:p>
                <a:pPr algn="ctr"/>
                <a:endParaRPr lang="en-US" altLang="zh-CN" sz="2400" b="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32" y="1253286"/>
                <a:ext cx="6096000" cy="1230401"/>
              </a:xfrm>
              <a:prstGeom prst="rect">
                <a:avLst/>
              </a:prstGeom>
              <a:blipFill rotWithShape="1">
                <a:blip r:embed="rId5"/>
                <a:stretch>
                  <a:fillRect l="-1" t="-35" r="1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25" y="3657386"/>
            <a:ext cx="7618323" cy="2099776"/>
          </a:xfrm>
          <a:prstGeom prst="rect">
            <a:avLst/>
          </a:prstGeom>
        </p:spPr>
      </p:pic>
      <p:cxnSp>
        <p:nvCxnSpPr>
          <p:cNvPr id="21" name="直接箭头连接符 20"/>
          <p:cNvCxnSpPr/>
          <p:nvPr/>
        </p:nvCxnSpPr>
        <p:spPr>
          <a:xfrm flipH="1">
            <a:off x="6814418" y="1741340"/>
            <a:ext cx="1711155" cy="21607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观测结果</a:t>
            </a:r>
            <a:r>
              <a:rPr lang="en-US" altLang="zh-CN" sz="3600" dirty="0">
                <a:solidFill>
                  <a:schemeClr val="accent1"/>
                </a:solidFill>
              </a:rPr>
              <a:t>——</a:t>
            </a:r>
            <a:r>
              <a:rPr lang="zh-CN" altLang="en-US" sz="3600" dirty="0">
                <a:solidFill>
                  <a:schemeClr val="accent1"/>
                </a:solidFill>
              </a:rPr>
              <a:t>全粒子</a:t>
            </a:r>
            <a:r>
              <a:rPr lang="en-US" altLang="zh-CN" sz="3600" dirty="0">
                <a:solidFill>
                  <a:schemeClr val="accent1"/>
                </a:solidFill>
              </a:rPr>
              <a:t>@30°</a:t>
            </a:r>
            <a:r>
              <a:rPr lang="zh-CN" altLang="en-US" sz="3600" dirty="0">
                <a:solidFill>
                  <a:schemeClr val="accent1"/>
                </a:solidFill>
              </a:rPr>
              <a:t>平滑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9283" y="1539794"/>
            <a:ext cx="2934061" cy="432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065" y="1539794"/>
            <a:ext cx="2506356" cy="432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143" y="1539794"/>
            <a:ext cx="2506356" cy="432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7594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Relative intensity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922376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Significance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7092547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Sidereal Time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9590384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Anti-Sidereal Time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555725"/>
            <a:ext cx="2931429" cy="4320000"/>
          </a:xfrm>
          <a:prstGeom prst="rect">
            <a:avLst/>
          </a:prstGeom>
        </p:spPr>
      </p:pic>
      <p:sp>
        <p:nvSpPr>
          <p:cNvPr id="17" name="任意多边形: 形状 1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9677515 w 12192000"/>
              <a:gd name="connsiteY0" fmla="*/ 1343054 h 6858000"/>
              <a:gd name="connsiteX1" fmla="*/ 9188934 w 12192000"/>
              <a:gd name="connsiteY1" fmla="*/ 1831635 h 6858000"/>
              <a:gd name="connsiteX2" fmla="*/ 9188934 w 12192000"/>
              <a:gd name="connsiteY2" fmla="*/ 5867769 h 6858000"/>
              <a:gd name="connsiteX3" fmla="*/ 9677515 w 12192000"/>
              <a:gd name="connsiteY3" fmla="*/ 6356350 h 6858000"/>
              <a:gd name="connsiteX4" fmla="*/ 11631782 w 12192000"/>
              <a:gd name="connsiteY4" fmla="*/ 6356350 h 6858000"/>
              <a:gd name="connsiteX5" fmla="*/ 12120363 w 12192000"/>
              <a:gd name="connsiteY5" fmla="*/ 5867769 h 6858000"/>
              <a:gd name="connsiteX6" fmla="*/ 12120363 w 12192000"/>
              <a:gd name="connsiteY6" fmla="*/ 1831635 h 6858000"/>
              <a:gd name="connsiteX7" fmla="*/ 11631782 w 12192000"/>
              <a:gd name="connsiteY7" fmla="*/ 1343054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677515" y="1343054"/>
                </a:moveTo>
                <a:cubicBezTo>
                  <a:pt x="9407679" y="1343054"/>
                  <a:pt x="9188934" y="1561799"/>
                  <a:pt x="9188934" y="1831635"/>
                </a:cubicBezTo>
                <a:lnTo>
                  <a:pt x="9188934" y="5867769"/>
                </a:lnTo>
                <a:cubicBezTo>
                  <a:pt x="9188934" y="6137605"/>
                  <a:pt x="9407679" y="6356350"/>
                  <a:pt x="9677515" y="6356350"/>
                </a:cubicBezTo>
                <a:lnTo>
                  <a:pt x="11631782" y="6356350"/>
                </a:lnTo>
                <a:cubicBezTo>
                  <a:pt x="11901618" y="6356350"/>
                  <a:pt x="12120363" y="6137605"/>
                  <a:pt x="12120363" y="5867769"/>
                </a:cubicBezTo>
                <a:lnTo>
                  <a:pt x="12120363" y="1831635"/>
                </a:lnTo>
                <a:cubicBezTo>
                  <a:pt x="12120363" y="1561799"/>
                  <a:pt x="11901618" y="1343054"/>
                  <a:pt x="11631782" y="134305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62" y="1200755"/>
            <a:ext cx="8149237" cy="2228245"/>
          </a:xfrm>
          <a:prstGeom prst="rect">
            <a:avLst/>
          </a:prstGeom>
        </p:spPr>
      </p:pic>
      <p:cxnSp>
        <p:nvCxnSpPr>
          <p:cNvPr id="20" name="直接箭头连接符 19"/>
          <p:cNvCxnSpPr/>
          <p:nvPr/>
        </p:nvCxnSpPr>
        <p:spPr>
          <a:xfrm flipH="1">
            <a:off x="8515350" y="1714500"/>
            <a:ext cx="2819402" cy="952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889000" y="3893038"/>
            <a:ext cx="726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</a:rPr>
              <a:t>Anti-sidereal time(364.2422):</a:t>
            </a:r>
            <a:r>
              <a:rPr lang="zh-CN" altLang="en-US" sz="2400" b="1" dirty="0">
                <a:solidFill>
                  <a:srgbClr val="FFFFFF"/>
                </a:solidFill>
              </a:rPr>
              <a:t>虚构的时间尺度</a:t>
            </a:r>
            <a:endParaRPr lang="en-US" altLang="zh-CN" sz="2400" b="1" dirty="0">
              <a:solidFill>
                <a:srgbClr val="FFFFFF"/>
              </a:solidFill>
            </a:endParaRPr>
          </a:p>
          <a:p>
            <a:r>
              <a:rPr lang="zh-CN" altLang="en-US" sz="2400" b="1" dirty="0">
                <a:solidFill>
                  <a:srgbClr val="FFFFFF"/>
                </a:solidFill>
              </a:rPr>
              <a:t>振幅用于估计恒星时的系统误差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19972"/>
            <a:ext cx="6011748" cy="432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19972"/>
            <a:ext cx="6011748" cy="4320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-41364" y="143540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/>
              <a:t>一阶振幅</a:t>
            </a:r>
            <a:r>
              <a:rPr lang="en-US" altLang="zh-CN" sz="1800" dirty="0"/>
              <a:t>vs E</a:t>
            </a:r>
            <a:endParaRPr lang="zh-CN" altLang="en-US" sz="1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053112" y="143540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/>
              <a:t>一阶相位</a:t>
            </a:r>
            <a:r>
              <a:rPr lang="en-US" altLang="zh-CN" sz="1800" dirty="0"/>
              <a:t>vs E</a:t>
            </a:r>
            <a:endParaRPr lang="zh-CN" altLang="en-US" sz="1800" dirty="0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2446674" y="4162425"/>
            <a:ext cx="489750" cy="3810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2405748" y="4558665"/>
            <a:ext cx="608502" cy="14287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观测结果</a:t>
            </a:r>
            <a:r>
              <a:rPr lang="en-US" altLang="zh-CN" sz="3600" dirty="0">
                <a:solidFill>
                  <a:schemeClr val="accent1"/>
                </a:solidFill>
              </a:rPr>
              <a:t>——</a:t>
            </a:r>
            <a:r>
              <a:rPr lang="zh-CN" altLang="en-US" sz="3600" dirty="0">
                <a:solidFill>
                  <a:schemeClr val="accent1"/>
                </a:solidFill>
              </a:rPr>
              <a:t>全粒子</a:t>
            </a:r>
            <a:r>
              <a:rPr lang="en-US" altLang="zh-CN" sz="3600" dirty="0">
                <a:solidFill>
                  <a:schemeClr val="accent1"/>
                </a:solidFill>
              </a:rPr>
              <a:t>@30°</a:t>
            </a:r>
            <a:r>
              <a:rPr lang="zh-CN" altLang="en-US" sz="3600" dirty="0">
                <a:solidFill>
                  <a:schemeClr val="accent1"/>
                </a:solidFill>
              </a:rPr>
              <a:t>平滑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 rot="19020000">
            <a:off x="925830" y="3283585"/>
            <a:ext cx="45307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accent3">
                    <a:alpha val="40000"/>
                  </a:schemeClr>
                </a:solidFill>
              </a:rPr>
              <a:t>preliminary</a:t>
            </a:r>
            <a:endParaRPr lang="zh-CN" altLang="en-US" sz="6600">
              <a:solidFill>
                <a:schemeClr val="accent3">
                  <a:alpha val="40000"/>
                </a:schemeClr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 rot="19020000">
            <a:off x="7054215" y="3115945"/>
            <a:ext cx="45307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accent3">
                    <a:alpha val="40000"/>
                  </a:schemeClr>
                </a:solidFill>
              </a:rPr>
              <a:t>preliminary</a:t>
            </a:r>
            <a:endParaRPr lang="zh-CN" altLang="en-US" sz="6600">
              <a:solidFill>
                <a:schemeClr val="accent3">
                  <a:alpha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19972"/>
            <a:ext cx="6011748" cy="432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19972"/>
            <a:ext cx="6011748" cy="4320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-41364" y="143540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/>
              <a:t>一阶振幅</a:t>
            </a:r>
            <a:r>
              <a:rPr lang="en-US" altLang="zh-CN" sz="1800" dirty="0"/>
              <a:t>vs E</a:t>
            </a:r>
            <a:endParaRPr lang="zh-CN" altLang="en-US" sz="1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053112" y="143540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/>
              <a:t>一阶相位</a:t>
            </a:r>
            <a:r>
              <a:rPr lang="en-US" altLang="zh-CN" sz="1800" dirty="0"/>
              <a:t>vs E</a:t>
            </a:r>
            <a:endParaRPr lang="zh-CN" altLang="en-US" sz="1800" dirty="0"/>
          </a:p>
        </p:txBody>
      </p:sp>
      <p:sp>
        <p:nvSpPr>
          <p:cNvPr id="16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观测结果</a:t>
            </a:r>
            <a:r>
              <a:rPr lang="en-US" altLang="zh-CN" sz="3600" dirty="0">
                <a:solidFill>
                  <a:schemeClr val="accent1"/>
                </a:solidFill>
              </a:rPr>
              <a:t>——</a:t>
            </a:r>
            <a:r>
              <a:rPr lang="zh-CN" altLang="en-US" sz="3600" dirty="0">
                <a:solidFill>
                  <a:schemeClr val="accent1"/>
                </a:solidFill>
              </a:rPr>
              <a:t>全粒子</a:t>
            </a:r>
            <a:r>
              <a:rPr lang="en-US" altLang="zh-CN" sz="3600" dirty="0">
                <a:solidFill>
                  <a:schemeClr val="accent1"/>
                </a:solidFill>
              </a:rPr>
              <a:t>@30°</a:t>
            </a:r>
            <a:r>
              <a:rPr lang="zh-CN" altLang="en-US" sz="3600" dirty="0">
                <a:solidFill>
                  <a:schemeClr val="accent1"/>
                </a:solidFill>
              </a:rPr>
              <a:t>平滑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28" name="任意多边形: 形状 2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032005 w 12192000"/>
              <a:gd name="connsiteY0" fmla="*/ 3779520 h 6858000"/>
              <a:gd name="connsiteX1" fmla="*/ 1792224 w 12192000"/>
              <a:gd name="connsiteY1" fmla="*/ 4019301 h 6858000"/>
              <a:gd name="connsiteX2" fmla="*/ 1792224 w 12192000"/>
              <a:gd name="connsiteY2" fmla="*/ 5520939 h 6858000"/>
              <a:gd name="connsiteX3" fmla="*/ 2032005 w 12192000"/>
              <a:gd name="connsiteY3" fmla="*/ 5760720 h 6858000"/>
              <a:gd name="connsiteX4" fmla="*/ 2991099 w 12192000"/>
              <a:gd name="connsiteY4" fmla="*/ 5760720 h 6858000"/>
              <a:gd name="connsiteX5" fmla="*/ 3230880 w 12192000"/>
              <a:gd name="connsiteY5" fmla="*/ 5520939 h 6858000"/>
              <a:gd name="connsiteX6" fmla="*/ 3230880 w 12192000"/>
              <a:gd name="connsiteY6" fmla="*/ 4019301 h 6858000"/>
              <a:gd name="connsiteX7" fmla="*/ 2991099 w 12192000"/>
              <a:gd name="connsiteY7" fmla="*/ 3779520 h 6858000"/>
              <a:gd name="connsiteX8" fmla="*/ 8036025 w 12192000"/>
              <a:gd name="connsiteY8" fmla="*/ 3760889 h 6858000"/>
              <a:gd name="connsiteX9" fmla="*/ 7796244 w 12192000"/>
              <a:gd name="connsiteY9" fmla="*/ 4000670 h 6858000"/>
              <a:gd name="connsiteX10" fmla="*/ 7796244 w 12192000"/>
              <a:gd name="connsiteY10" fmla="*/ 5502308 h 6858000"/>
              <a:gd name="connsiteX11" fmla="*/ 8036025 w 12192000"/>
              <a:gd name="connsiteY11" fmla="*/ 5742089 h 6858000"/>
              <a:gd name="connsiteX12" fmla="*/ 8995119 w 12192000"/>
              <a:gd name="connsiteY12" fmla="*/ 5742089 h 6858000"/>
              <a:gd name="connsiteX13" fmla="*/ 9234900 w 12192000"/>
              <a:gd name="connsiteY13" fmla="*/ 5502308 h 6858000"/>
              <a:gd name="connsiteX14" fmla="*/ 9234900 w 12192000"/>
              <a:gd name="connsiteY14" fmla="*/ 4000670 h 6858000"/>
              <a:gd name="connsiteX15" fmla="*/ 8995119 w 12192000"/>
              <a:gd name="connsiteY15" fmla="*/ 3760889 h 6858000"/>
              <a:gd name="connsiteX16" fmla="*/ 0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0 h 6858000"/>
              <a:gd name="connsiteX19" fmla="*/ 0 w 121920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2032005" y="3779520"/>
                </a:moveTo>
                <a:cubicBezTo>
                  <a:pt x="1899578" y="3779520"/>
                  <a:pt x="1792224" y="3886874"/>
                  <a:pt x="1792224" y="4019301"/>
                </a:cubicBezTo>
                <a:lnTo>
                  <a:pt x="1792224" y="5520939"/>
                </a:lnTo>
                <a:cubicBezTo>
                  <a:pt x="1792224" y="5653366"/>
                  <a:pt x="1899578" y="5760720"/>
                  <a:pt x="2032005" y="5760720"/>
                </a:cubicBezTo>
                <a:lnTo>
                  <a:pt x="2991099" y="5760720"/>
                </a:lnTo>
                <a:cubicBezTo>
                  <a:pt x="3123526" y="5760720"/>
                  <a:pt x="3230880" y="5653366"/>
                  <a:pt x="3230880" y="5520939"/>
                </a:cubicBezTo>
                <a:lnTo>
                  <a:pt x="3230880" y="4019301"/>
                </a:lnTo>
                <a:cubicBezTo>
                  <a:pt x="3230880" y="3886874"/>
                  <a:pt x="3123526" y="3779520"/>
                  <a:pt x="2991099" y="3779520"/>
                </a:cubicBezTo>
                <a:close/>
                <a:moveTo>
                  <a:pt x="8036025" y="3760889"/>
                </a:moveTo>
                <a:cubicBezTo>
                  <a:pt x="7903598" y="3760889"/>
                  <a:pt x="7796244" y="3868243"/>
                  <a:pt x="7796244" y="4000670"/>
                </a:cubicBezTo>
                <a:lnTo>
                  <a:pt x="7796244" y="5502308"/>
                </a:lnTo>
                <a:cubicBezTo>
                  <a:pt x="7796244" y="5634735"/>
                  <a:pt x="7903598" y="5742089"/>
                  <a:pt x="8036025" y="5742089"/>
                </a:cubicBezTo>
                <a:lnTo>
                  <a:pt x="8995119" y="5742089"/>
                </a:lnTo>
                <a:cubicBezTo>
                  <a:pt x="9127546" y="5742089"/>
                  <a:pt x="9234900" y="5634735"/>
                  <a:pt x="9234900" y="5502308"/>
                </a:cubicBezTo>
                <a:lnTo>
                  <a:pt x="9234900" y="4000670"/>
                </a:lnTo>
                <a:cubicBezTo>
                  <a:pt x="9234900" y="3868243"/>
                  <a:pt x="9127546" y="3760889"/>
                  <a:pt x="8995119" y="376088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2446674" y="4162425"/>
            <a:ext cx="489750" cy="3810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2405748" y="4558665"/>
            <a:ext cx="608502" cy="14287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923925" y="2898806"/>
            <a:ext cx="4886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</a:rPr>
              <a:t>与其他实验相比，</a:t>
            </a:r>
            <a:r>
              <a:rPr lang="en-US" altLang="zh-CN" sz="2200" dirty="0">
                <a:solidFill>
                  <a:schemeClr val="bg1"/>
                </a:solidFill>
              </a:rPr>
              <a:t>100TeV</a:t>
            </a:r>
            <a:r>
              <a:rPr lang="zh-CN" altLang="en-US" sz="2200" dirty="0">
                <a:solidFill>
                  <a:schemeClr val="bg1"/>
                </a:solidFill>
              </a:rPr>
              <a:t>以后振幅增长较缓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58025" y="2901010"/>
            <a:ext cx="4886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</a:rPr>
              <a:t>相位在</a:t>
            </a:r>
            <a:r>
              <a:rPr lang="en-US" altLang="zh-CN" sz="2200" dirty="0">
                <a:solidFill>
                  <a:schemeClr val="bg1"/>
                </a:solidFill>
              </a:rPr>
              <a:t>1PeV</a:t>
            </a:r>
            <a:r>
              <a:rPr lang="zh-CN" altLang="en-US" sz="2200" dirty="0">
                <a:solidFill>
                  <a:schemeClr val="bg1"/>
                </a:solidFill>
              </a:rPr>
              <a:t>以后缓慢靠近银心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文本占位符 3"/>
          <p:cNvSpPr txBox="1"/>
          <p:nvPr/>
        </p:nvSpPr>
        <p:spPr>
          <a:xfrm>
            <a:off x="1150445" y="1250625"/>
            <a:ext cx="4937760" cy="73628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zh-CN" cap="all" dirty="0">
                <a:solidFill>
                  <a:schemeClr val="tx2"/>
                </a:solidFill>
              </a:rPr>
              <a:t> </a:t>
            </a:r>
            <a:r>
              <a:rPr lang="zh-CN" altLang="en-US" cap="all" dirty="0">
                <a:solidFill>
                  <a:schemeClr val="accent1"/>
                </a:solidFill>
              </a:rPr>
              <a:t>数据选择</a:t>
            </a:r>
            <a:endParaRPr lang="zh-CN" altLang="en-US" cap="al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内容占位符 4"/>
              <p:cNvSpPr txBox="1"/>
              <p:nvPr/>
            </p:nvSpPr>
            <p:spPr>
              <a:xfrm>
                <a:off x="1562735" y="1685290"/>
                <a:ext cx="3312795" cy="1323975"/>
              </a:xfrm>
              <a:prstGeom prst="rect">
                <a:avLst/>
              </a:prstGeom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17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705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93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81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9982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99845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9987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9895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Tx/>
                  <a:buFont typeface="Wingdings" panose="05000000000000000000" pitchFamily="2" charset="2"/>
                  <a:buChar char="Ø"/>
                </a:pPr>
                <a:r>
                  <a:rPr lang="zh-CN" altLang="en-US" sz="1800" dirty="0">
                    <a:solidFill>
                      <a:schemeClr val="tx1"/>
                    </a:solidFill>
                  </a:rPr>
                  <a:t>成分挑选参数：</a:t>
                </a:r>
                <a:endParaRPr lang="en-US" altLang="zh-CN" sz="1800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85</m:t>
                          </m:r>
                        </m:sup>
                      </m:sSubSup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800" dirty="0">
                  <a:solidFill>
                    <a:schemeClr val="tx1"/>
                  </a:solidFill>
                </a:endParaRPr>
              </a:p>
              <a:p>
                <a:pPr>
                  <a:buClrTx/>
                  <a:buFont typeface="Wingdings" panose="05000000000000000000" pitchFamily="2" charset="2"/>
                  <a:buChar char="Ø"/>
                </a:pPr>
                <a:r>
                  <a:rPr lang="zh-CN" altLang="en-US" sz="1800" dirty="0">
                    <a:solidFill>
                      <a:schemeClr val="tx1"/>
                    </a:solidFill>
                  </a:rPr>
                  <a:t>轻成分：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sub>
                    </m:sSub>
                  </m:oMath>
                </a14:m>
                <a:endParaRPr lang="en-US" altLang="zh-CN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内容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735" y="1685290"/>
                <a:ext cx="3312795" cy="13239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轻成分各向异性</a:t>
            </a:r>
            <a:endParaRPr lang="en-US" altLang="zh-CN" sz="4400" dirty="0">
              <a:solidFill>
                <a:schemeClr val="accent1"/>
              </a:solidFill>
            </a:endParaRPr>
          </a:p>
        </p:txBody>
      </p: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6306185" y="3033070"/>
            <a:ext cx="4623362" cy="2880000"/>
            <a:chOff x="3609751" y="2412000"/>
            <a:chExt cx="4972498" cy="3600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9751" y="2412000"/>
              <a:ext cx="4972498" cy="3600000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4202906" y="2680867"/>
              <a:ext cx="1272019" cy="360000"/>
              <a:chOff x="4202906" y="2680867"/>
              <a:chExt cx="1272019" cy="360000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FF020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4925" y="2680867"/>
                <a:ext cx="360000" cy="360000"/>
              </a:xfrm>
              <a:prstGeom prst="rect">
                <a:avLst/>
              </a:prstGeom>
            </p:spPr>
          </p:pic>
          <p:cxnSp>
            <p:nvCxnSpPr>
              <p:cNvPr id="25" name="直接连接符 24"/>
              <p:cNvCxnSpPr/>
              <p:nvPr/>
            </p:nvCxnSpPr>
            <p:spPr>
              <a:xfrm flipH="1">
                <a:off x="4202906" y="2860867"/>
                <a:ext cx="1092019" cy="0"/>
              </a:xfrm>
              <a:prstGeom prst="line">
                <a:avLst/>
              </a:prstGeom>
              <a:ln w="12700">
                <a:solidFill>
                  <a:srgbClr val="99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/>
          </p:nvGrpSpPr>
          <p:grpSpPr>
            <a:xfrm>
              <a:off x="4202906" y="3385217"/>
              <a:ext cx="1272019" cy="360000"/>
              <a:chOff x="4202906" y="2680867"/>
              <a:chExt cx="1272019" cy="360000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FF020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4925" y="2680867"/>
                <a:ext cx="360000" cy="360000"/>
              </a:xfrm>
              <a:prstGeom prst="rect">
                <a:avLst/>
              </a:prstGeom>
            </p:spPr>
          </p:pic>
          <p:cxnSp>
            <p:nvCxnSpPr>
              <p:cNvPr id="23" name="直接连接符 22"/>
              <p:cNvCxnSpPr/>
              <p:nvPr/>
            </p:nvCxnSpPr>
            <p:spPr>
              <a:xfrm flipH="1">
                <a:off x="4202906" y="2860867"/>
                <a:ext cx="1092019" cy="0"/>
              </a:xfrm>
              <a:prstGeom prst="line">
                <a:avLst/>
              </a:prstGeom>
              <a:ln w="12700">
                <a:solidFill>
                  <a:srgbClr val="99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4202906" y="3799303"/>
              <a:ext cx="1272019" cy="360000"/>
              <a:chOff x="4202906" y="2680867"/>
              <a:chExt cx="1272019" cy="360000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FF020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4925" y="2680867"/>
                <a:ext cx="360000" cy="360000"/>
              </a:xfrm>
              <a:prstGeom prst="rect">
                <a:avLst/>
              </a:prstGeom>
            </p:spPr>
          </p:pic>
          <p:cxnSp>
            <p:nvCxnSpPr>
              <p:cNvPr id="21" name="直接连接符 20"/>
              <p:cNvCxnSpPr/>
              <p:nvPr/>
            </p:nvCxnSpPr>
            <p:spPr>
              <a:xfrm flipH="1">
                <a:off x="4202906" y="2860867"/>
                <a:ext cx="1092019" cy="0"/>
              </a:xfrm>
              <a:prstGeom prst="line">
                <a:avLst/>
              </a:prstGeom>
              <a:ln w="12700">
                <a:solidFill>
                  <a:srgbClr val="99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图片 25"/>
          <p:cNvPicPr/>
          <p:nvPr/>
        </p:nvPicPr>
        <p:blipFill>
          <a:blip r:embed="rId4"/>
          <a:stretch>
            <a:fillRect/>
          </a:stretch>
        </p:blipFill>
        <p:spPr>
          <a:xfrm>
            <a:off x="1150621" y="3033070"/>
            <a:ext cx="4608000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背景及意义</a:t>
            </a:r>
            <a:endParaRPr lang="zh-CN" altLang="en-US" sz="4400" dirty="0">
              <a:solidFill>
                <a:schemeClr val="accent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9681" y="1500420"/>
            <a:ext cx="4645030" cy="235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</a:rPr>
              <a:t>	</a:t>
            </a:r>
            <a:r>
              <a:rPr lang="zh-CN" altLang="en-US" sz="2000" dirty="0">
                <a:solidFill>
                  <a:schemeClr val="accent1"/>
                </a:solidFill>
              </a:rPr>
              <a:t>宇宙线：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宇宙空间高能粒子</a:t>
            </a:r>
            <a:endParaRPr lang="zh-CN" altLang="en-US" sz="20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1"/>
                </a:solidFill>
              </a:rPr>
              <a:t>质子，</a:t>
            </a:r>
            <a:r>
              <a:rPr lang="en-US" altLang="zh-CN" sz="2000" dirty="0" err="1">
                <a:solidFill>
                  <a:schemeClr val="accent1"/>
                </a:solidFill>
              </a:rPr>
              <a:t>He~Fe</a:t>
            </a:r>
            <a:r>
              <a:rPr lang="zh-CN" altLang="en-US" sz="2000" dirty="0">
                <a:solidFill>
                  <a:schemeClr val="accent1"/>
                </a:solidFill>
              </a:rPr>
              <a:t>核</a:t>
            </a:r>
            <a:r>
              <a:rPr lang="zh-CN" altLang="en-US" sz="2000" dirty="0"/>
              <a:t>和电子、光子，中微子</a:t>
            </a:r>
            <a:endParaRPr lang="zh-CN" altLang="en-US" sz="20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7240" y="5749207"/>
            <a:ext cx="1348760" cy="720546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35" y="1649403"/>
            <a:ext cx="360000" cy="360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90" y="2896510"/>
            <a:ext cx="714375" cy="400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769" y="3479003"/>
            <a:ext cx="790575" cy="4572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420" y="1904815"/>
            <a:ext cx="1323975" cy="428625"/>
          </a:xfrm>
          <a:prstGeom prst="rect">
            <a:avLst/>
          </a:prstGeom>
        </p:spPr>
      </p:pic>
      <p:sp>
        <p:nvSpPr>
          <p:cNvPr id="36" name="矩形: 圆角 35"/>
          <p:cNvSpPr/>
          <p:nvPr/>
        </p:nvSpPr>
        <p:spPr>
          <a:xfrm>
            <a:off x="6005845" y="4005148"/>
            <a:ext cx="1740923" cy="220775"/>
          </a:xfrm>
          <a:prstGeom prst="round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: 圆角 55"/>
          <p:cNvSpPr/>
          <p:nvPr/>
        </p:nvSpPr>
        <p:spPr>
          <a:xfrm>
            <a:off x="10096500" y="4275922"/>
            <a:ext cx="1314454" cy="4087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0"/>
          <a:stretch>
            <a:fillRect/>
          </a:stretch>
        </p:blipFill>
        <p:spPr>
          <a:xfrm>
            <a:off x="5761719" y="2119127"/>
            <a:ext cx="5233941" cy="28123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983704" y="5000411"/>
            <a:ext cx="3253791" cy="407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/>
              <a:t>MOSKALENKO I V Propagation of cosmic rays:</a:t>
            </a:r>
            <a:endParaRPr lang="en-US" altLang="zh-CN" sz="1000" dirty="0"/>
          </a:p>
          <a:p>
            <a:pPr algn="ctr"/>
            <a:r>
              <a:rPr lang="en-US" altLang="zh-CN" sz="1000" dirty="0"/>
              <a:t> Nuclear physics in cosmic-ray studies 2005</a:t>
            </a:r>
            <a:endParaRPr lang="zh-CN" altLang="en-US" sz="1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文本占位符 3"/>
          <p:cNvSpPr txBox="1"/>
          <p:nvPr/>
        </p:nvSpPr>
        <p:spPr>
          <a:xfrm>
            <a:off x="1150445" y="1250625"/>
            <a:ext cx="4937760" cy="73628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zh-CN" cap="all" dirty="0">
                <a:solidFill>
                  <a:schemeClr val="tx2"/>
                </a:solidFill>
              </a:rPr>
              <a:t> </a:t>
            </a:r>
            <a:r>
              <a:rPr lang="zh-CN" altLang="en-US" cap="all" dirty="0">
                <a:solidFill>
                  <a:schemeClr val="accent1"/>
                </a:solidFill>
              </a:rPr>
              <a:t>数据选择</a:t>
            </a:r>
            <a:endParaRPr lang="zh-CN" altLang="en-US" cap="all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内容占位符 4"/>
              <p:cNvSpPr txBox="1"/>
              <p:nvPr/>
            </p:nvSpPr>
            <p:spPr>
              <a:xfrm>
                <a:off x="1562735" y="1685290"/>
                <a:ext cx="7592060" cy="1323975"/>
              </a:xfrm>
              <a:prstGeom prst="rect">
                <a:avLst/>
              </a:prstGeom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17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705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93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81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9982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99845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9987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9895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Tx/>
                  <a:buFont typeface="Wingdings" panose="05000000000000000000" pitchFamily="2" charset="2"/>
                  <a:buChar char="Ø"/>
                </a:pPr>
                <a:r>
                  <a:rPr lang="zh-CN" altLang="en-US" sz="1800" dirty="0">
                    <a:solidFill>
                      <a:schemeClr val="tx1"/>
                    </a:solidFill>
                  </a:rPr>
                  <a:t>轻成分：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sub>
                    </m:sSub>
                  </m:oMath>
                </a14:m>
                <a:endParaRPr lang="en-US" altLang="zh-CN" sz="1800" b="0" i="1">
                  <a:latin typeface="Cambria Math" panose="02040503050406030204" pitchFamily="18" charset="0"/>
                </a:endParaRPr>
              </a:p>
              <a:p>
                <a:pPr>
                  <a:buClrTx/>
                  <a:buFont typeface="Wingdings" panose="05000000000000000000" pitchFamily="2" charset="2"/>
                  <a:buChar char="Ø"/>
                </a:pPr>
                <a:r>
                  <a:rPr lang="zh-CN" altLang="en-US" sz="1800" dirty="0">
                    <a:solidFill>
                      <a:schemeClr val="tx1"/>
                    </a:solidFill>
                  </a:rPr>
                  <a:t>全粒子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cut</a:t>
                </a:r>
                <a:endParaRPr lang="en-US" altLang="zh-CN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内容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735" y="1685290"/>
                <a:ext cx="7592060" cy="13239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21"/>
              <p:cNvGraphicFramePr>
                <a:graphicFrameLocks noGrp="1"/>
              </p:cNvGraphicFramePr>
              <p:nvPr/>
            </p:nvGraphicFramePr>
            <p:xfrm>
              <a:off x="429489" y="5695902"/>
              <a:ext cx="11215256" cy="731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65565"/>
                    <a:gridCol w="1238249"/>
                    <a:gridCol w="1401907"/>
                    <a:gridCol w="1401907"/>
                    <a:gridCol w="1401907"/>
                    <a:gridCol w="1401907"/>
                    <a:gridCol w="1401907"/>
                    <a:gridCol w="1401907"/>
                  </a:tblGrid>
                  <a:tr h="390993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𝒓𝒆𝒄</m:t>
                                    </m:r>
                                  </m:sub>
                                </m:sSub>
                                <m:r>
                                  <a:rPr lang="en-US" altLang="zh-CN" sz="16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𝑮𝒆𝑽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 anchorCtr="1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4.50-4.75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4.75-5.00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5.00-5.25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5.25-5.50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5.50-5.75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5.75-6.00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&gt;=6.00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234167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accent1"/>
                              </a:solidFill>
                            </a:rPr>
                            <a:t>NUM(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b="1" dirty="0">
                              <a:solidFill>
                                <a:schemeClr val="accent1"/>
                              </a:solidFill>
                            </a:rPr>
                            <a:t>)</a:t>
                          </a:r>
                          <a:endParaRPr lang="zh-CN" altLang="en-US" sz="16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 anchorCtr="1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53.99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52.80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22.68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8.83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3.34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1.23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0.61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21"/>
              <p:cNvGraphicFramePr>
                <a:graphicFrameLocks noGrp="1"/>
              </p:cNvGraphicFramePr>
              <p:nvPr/>
            </p:nvGraphicFramePr>
            <p:xfrm>
              <a:off x="429489" y="5695902"/>
              <a:ext cx="11215256" cy="731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65565"/>
                    <a:gridCol w="1238249"/>
                    <a:gridCol w="1401907"/>
                    <a:gridCol w="1401907"/>
                    <a:gridCol w="1401907"/>
                    <a:gridCol w="1401907"/>
                    <a:gridCol w="1401907"/>
                    <a:gridCol w="1401907"/>
                  </a:tblGrid>
                  <a:tr h="391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4.50-4.75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4.75-5.00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5.00-5.25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5.25-5.50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5.50-5.75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5.75-6.00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&gt;=6.00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3530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53.99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52.80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22.68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8.83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3.34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1.23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/>
                            <a:t>0.61</a:t>
                          </a:r>
                          <a:endParaRPr lang="zh-CN" altLang="en-US" sz="1600" b="1" dirty="0"/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641" y="2565527"/>
            <a:ext cx="4542926" cy="2880000"/>
          </a:xfrm>
          <a:prstGeom prst="rect">
            <a:avLst/>
          </a:prstGeom>
        </p:spPr>
      </p:pic>
      <p:sp>
        <p:nvSpPr>
          <p:cNvPr id="2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轻成分各向异性</a:t>
            </a:r>
            <a:endParaRPr lang="en-US" altLang="zh-CN" sz="4400" dirty="0">
              <a:solidFill>
                <a:schemeClr val="accent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405" y="2565527"/>
            <a:ext cx="3840000" cy="2880000"/>
          </a:xfrm>
          <a:prstGeom prst="rect">
            <a:avLst/>
          </a:prstGeom>
        </p:spPr>
      </p:pic>
      <p:sp>
        <p:nvSpPr>
          <p:cNvPr id="11" name="任意多边形 10"/>
          <p:cNvSpPr/>
          <p:nvPr/>
        </p:nvSpPr>
        <p:spPr>
          <a:xfrm>
            <a:off x="0" y="15240"/>
            <a:ext cx="12191365" cy="68262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9" h="10750">
                <a:moveTo>
                  <a:pt x="2487" y="5216"/>
                </a:moveTo>
                <a:cubicBezTo>
                  <a:pt x="2409" y="5216"/>
                  <a:pt x="2346" y="5279"/>
                  <a:pt x="2346" y="5357"/>
                </a:cubicBezTo>
                <a:lnTo>
                  <a:pt x="2346" y="5921"/>
                </a:lnTo>
                <a:cubicBezTo>
                  <a:pt x="2346" y="5999"/>
                  <a:pt x="2409" y="6062"/>
                  <a:pt x="2487" y="6062"/>
                </a:cubicBezTo>
                <a:lnTo>
                  <a:pt x="7413" y="6062"/>
                </a:lnTo>
                <a:cubicBezTo>
                  <a:pt x="7491" y="6062"/>
                  <a:pt x="7554" y="5999"/>
                  <a:pt x="7554" y="5921"/>
                </a:cubicBezTo>
                <a:lnTo>
                  <a:pt x="7554" y="5357"/>
                </a:lnTo>
                <a:cubicBezTo>
                  <a:pt x="7554" y="5279"/>
                  <a:pt x="7491" y="5216"/>
                  <a:pt x="7413" y="5216"/>
                </a:cubicBezTo>
                <a:lnTo>
                  <a:pt x="2487" y="5216"/>
                </a:lnTo>
                <a:close/>
                <a:moveTo>
                  <a:pt x="10303" y="4756"/>
                </a:moveTo>
                <a:cubicBezTo>
                  <a:pt x="10225" y="4756"/>
                  <a:pt x="10162" y="4819"/>
                  <a:pt x="10162" y="4897"/>
                </a:cubicBezTo>
                <a:lnTo>
                  <a:pt x="10162" y="5461"/>
                </a:lnTo>
                <a:cubicBezTo>
                  <a:pt x="10162" y="5539"/>
                  <a:pt x="10225" y="5602"/>
                  <a:pt x="10303" y="5602"/>
                </a:cubicBezTo>
                <a:lnTo>
                  <a:pt x="17176" y="5602"/>
                </a:lnTo>
                <a:cubicBezTo>
                  <a:pt x="17254" y="5602"/>
                  <a:pt x="17317" y="5539"/>
                  <a:pt x="17317" y="5461"/>
                </a:cubicBezTo>
                <a:lnTo>
                  <a:pt x="17317" y="4897"/>
                </a:lnTo>
                <a:cubicBezTo>
                  <a:pt x="17317" y="4819"/>
                  <a:pt x="17254" y="4756"/>
                  <a:pt x="17176" y="4756"/>
                </a:cubicBezTo>
                <a:lnTo>
                  <a:pt x="10303" y="4756"/>
                </a:lnTo>
                <a:close/>
                <a:moveTo>
                  <a:pt x="0" y="0"/>
                </a:moveTo>
                <a:lnTo>
                  <a:pt x="19199" y="0"/>
                </a:lnTo>
                <a:lnTo>
                  <a:pt x="19199" y="10750"/>
                </a:lnTo>
                <a:lnTo>
                  <a:pt x="0" y="1075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箭头: 右 4"/>
          <p:cNvSpPr/>
          <p:nvPr/>
        </p:nvSpPr>
        <p:spPr>
          <a:xfrm>
            <a:off x="5407832" y="3428711"/>
            <a:ext cx="509156" cy="325582"/>
          </a:xfrm>
          <a:prstGeom prst="right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67594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Relative intensity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922376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Significance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7092547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Sidereal Time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9590384" y="5893687"/>
            <a:ext cx="20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Anti-Sidereal Time</a:t>
            </a:r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540800"/>
            <a:ext cx="2931428" cy="432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13" y="1540800"/>
            <a:ext cx="2934062" cy="432000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观测结果</a:t>
            </a:r>
            <a:r>
              <a:rPr lang="en-US" altLang="zh-CN" sz="3600" dirty="0">
                <a:solidFill>
                  <a:schemeClr val="accent1"/>
                </a:solidFill>
              </a:rPr>
              <a:t>——90%</a:t>
            </a:r>
            <a:r>
              <a:rPr lang="zh-CN" altLang="en-US" sz="3600" dirty="0">
                <a:solidFill>
                  <a:schemeClr val="accent1"/>
                </a:solidFill>
              </a:rPr>
              <a:t>轻成分</a:t>
            </a:r>
            <a:r>
              <a:rPr lang="en-US" altLang="zh-CN" sz="3600" dirty="0">
                <a:solidFill>
                  <a:schemeClr val="accent1"/>
                </a:solidFill>
              </a:rPr>
              <a:t>@30°</a:t>
            </a:r>
            <a:r>
              <a:rPr lang="zh-CN" altLang="en-US" sz="3600" dirty="0">
                <a:solidFill>
                  <a:schemeClr val="accent1"/>
                </a:solidFill>
              </a:rPr>
              <a:t>平滑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98" y="1573574"/>
            <a:ext cx="2506356" cy="432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644" y="1573687"/>
            <a:ext cx="2506356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观测结果</a:t>
            </a:r>
            <a:r>
              <a:rPr lang="en-US" altLang="zh-CN" sz="3600" dirty="0">
                <a:solidFill>
                  <a:schemeClr val="accent1"/>
                </a:solidFill>
              </a:rPr>
              <a:t>——90%</a:t>
            </a:r>
            <a:r>
              <a:rPr lang="zh-CN" altLang="en-US" sz="3600" dirty="0">
                <a:solidFill>
                  <a:schemeClr val="accent1"/>
                </a:solidFill>
              </a:rPr>
              <a:t>轻成分</a:t>
            </a:r>
            <a:r>
              <a:rPr lang="en-US" altLang="zh-CN" sz="3600" dirty="0">
                <a:solidFill>
                  <a:schemeClr val="accent1"/>
                </a:solidFill>
              </a:rPr>
              <a:t>@30°</a:t>
            </a:r>
            <a:r>
              <a:rPr lang="zh-CN" altLang="en-US" sz="3600" dirty="0">
                <a:solidFill>
                  <a:schemeClr val="accent1"/>
                </a:solidFill>
              </a:rPr>
              <a:t>平滑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67594" y="5893687"/>
            <a:ext cx="2047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全粒子</a:t>
            </a:r>
            <a:r>
              <a:rPr lang="en-US" altLang="zh-CN" sz="1600" dirty="0"/>
              <a:t>Relative intensity</a:t>
            </a:r>
            <a:endParaRPr lang="zh-CN" altLang="en-US" sz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555725"/>
            <a:ext cx="2931429" cy="4320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919745" y="5877756"/>
            <a:ext cx="2047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90%</a:t>
            </a:r>
            <a:r>
              <a:rPr lang="zh-CN" altLang="en-US" sz="1600" dirty="0"/>
              <a:t>轻成分</a:t>
            </a:r>
            <a:r>
              <a:rPr lang="en-US" altLang="zh-CN" sz="1600" dirty="0"/>
              <a:t>Relative intensity</a:t>
            </a:r>
            <a:endParaRPr lang="zh-CN" altLang="en-US" sz="1600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15" y="1573687"/>
            <a:ext cx="2931428" cy="4320000"/>
          </a:xfrm>
          <a:prstGeom prst="rect">
            <a:avLst/>
          </a:prstGeom>
        </p:spPr>
      </p:pic>
      <p:sp>
        <p:nvSpPr>
          <p:cNvPr id="37" name="任意多边形: 形状 36"/>
          <p:cNvSpPr/>
          <p:nvPr/>
        </p:nvSpPr>
        <p:spPr>
          <a:xfrm>
            <a:off x="2" y="0"/>
            <a:ext cx="12191999" cy="6858000"/>
          </a:xfrm>
          <a:custGeom>
            <a:avLst/>
            <a:gdLst>
              <a:gd name="connsiteX0" fmla="*/ 2144591 w 12191999"/>
              <a:gd name="connsiteY0" fmla="*/ 2702189 h 6858000"/>
              <a:gd name="connsiteX1" fmla="*/ 1981049 w 12191999"/>
              <a:gd name="connsiteY1" fmla="*/ 2865730 h 6858000"/>
              <a:gd name="connsiteX2" fmla="*/ 1981049 w 12191999"/>
              <a:gd name="connsiteY2" fmla="*/ 5730146 h 6858000"/>
              <a:gd name="connsiteX3" fmla="*/ 2144591 w 12191999"/>
              <a:gd name="connsiteY3" fmla="*/ 5893687 h 6858000"/>
              <a:gd name="connsiteX4" fmla="*/ 2798734 w 12191999"/>
              <a:gd name="connsiteY4" fmla="*/ 5893687 h 6858000"/>
              <a:gd name="connsiteX5" fmla="*/ 2962275 w 12191999"/>
              <a:gd name="connsiteY5" fmla="*/ 5730146 h 6858000"/>
              <a:gd name="connsiteX6" fmla="*/ 2962275 w 12191999"/>
              <a:gd name="connsiteY6" fmla="*/ 2865730 h 6858000"/>
              <a:gd name="connsiteX7" fmla="*/ 2798734 w 12191999"/>
              <a:gd name="connsiteY7" fmla="*/ 2702189 h 6858000"/>
              <a:gd name="connsiteX8" fmla="*/ 5348158 w 12191999"/>
              <a:gd name="connsiteY8" fmla="*/ 2158465 h 6858000"/>
              <a:gd name="connsiteX9" fmla="*/ 5184618 w 12191999"/>
              <a:gd name="connsiteY9" fmla="*/ 2322006 h 6858000"/>
              <a:gd name="connsiteX10" fmla="*/ 5184618 w 12191999"/>
              <a:gd name="connsiteY10" fmla="*/ 5748108 h 6858000"/>
              <a:gd name="connsiteX11" fmla="*/ 5348158 w 12191999"/>
              <a:gd name="connsiteY11" fmla="*/ 5911649 h 6858000"/>
              <a:gd name="connsiteX12" fmla="*/ 6002301 w 12191999"/>
              <a:gd name="connsiteY12" fmla="*/ 5911649 h 6858000"/>
              <a:gd name="connsiteX13" fmla="*/ 6165842 w 12191999"/>
              <a:gd name="connsiteY13" fmla="*/ 5748108 h 6858000"/>
              <a:gd name="connsiteX14" fmla="*/ 6165842 w 12191999"/>
              <a:gd name="connsiteY14" fmla="*/ 2322006 h 6858000"/>
              <a:gd name="connsiteX15" fmla="*/ 6002301 w 12191999"/>
              <a:gd name="connsiteY15" fmla="*/ 2158465 h 6858000"/>
              <a:gd name="connsiteX16" fmla="*/ 3853482 w 12191999"/>
              <a:gd name="connsiteY16" fmla="*/ 1573688 h 6858000"/>
              <a:gd name="connsiteX17" fmla="*/ 3756018 w 12191999"/>
              <a:gd name="connsiteY17" fmla="*/ 1671153 h 6858000"/>
              <a:gd name="connsiteX18" fmla="*/ 3756018 w 12191999"/>
              <a:gd name="connsiteY18" fmla="*/ 2060999 h 6858000"/>
              <a:gd name="connsiteX19" fmla="*/ 3853482 w 12191999"/>
              <a:gd name="connsiteY19" fmla="*/ 2158464 h 6858000"/>
              <a:gd name="connsiteX20" fmla="*/ 4639777 w 12191999"/>
              <a:gd name="connsiteY20" fmla="*/ 2158464 h 6858000"/>
              <a:gd name="connsiteX21" fmla="*/ 4737242 w 12191999"/>
              <a:gd name="connsiteY21" fmla="*/ 2060999 h 6858000"/>
              <a:gd name="connsiteX22" fmla="*/ 4737242 w 12191999"/>
              <a:gd name="connsiteY22" fmla="*/ 1671153 h 6858000"/>
              <a:gd name="connsiteX23" fmla="*/ 4639777 w 12191999"/>
              <a:gd name="connsiteY23" fmla="*/ 1573688 h 6858000"/>
              <a:gd name="connsiteX24" fmla="*/ 715990 w 12191999"/>
              <a:gd name="connsiteY24" fmla="*/ 1555725 h 6858000"/>
              <a:gd name="connsiteX25" fmla="*/ 552449 w 12191999"/>
              <a:gd name="connsiteY25" fmla="*/ 1719266 h 6858000"/>
              <a:gd name="connsiteX26" fmla="*/ 552449 w 12191999"/>
              <a:gd name="connsiteY26" fmla="*/ 2579651 h 6858000"/>
              <a:gd name="connsiteX27" fmla="*/ 715990 w 12191999"/>
              <a:gd name="connsiteY27" fmla="*/ 2743192 h 6858000"/>
              <a:gd name="connsiteX28" fmla="*/ 1370133 w 12191999"/>
              <a:gd name="connsiteY28" fmla="*/ 2743192 h 6858000"/>
              <a:gd name="connsiteX29" fmla="*/ 1533674 w 12191999"/>
              <a:gd name="connsiteY29" fmla="*/ 2579651 h 6858000"/>
              <a:gd name="connsiteX30" fmla="*/ 1533674 w 12191999"/>
              <a:gd name="connsiteY30" fmla="*/ 1719266 h 6858000"/>
              <a:gd name="connsiteX31" fmla="*/ 1370133 w 12191999"/>
              <a:gd name="connsiteY31" fmla="*/ 1555725 h 6858000"/>
              <a:gd name="connsiteX32" fmla="*/ 4579820 w 12191999"/>
              <a:gd name="connsiteY32" fmla="*/ 276230 h 6858000"/>
              <a:gd name="connsiteX33" fmla="*/ 4467223 w 12191999"/>
              <a:gd name="connsiteY33" fmla="*/ 388827 h 6858000"/>
              <a:gd name="connsiteX34" fmla="*/ 4467223 w 12191999"/>
              <a:gd name="connsiteY34" fmla="*/ 839199 h 6858000"/>
              <a:gd name="connsiteX35" fmla="*/ 4579820 w 12191999"/>
              <a:gd name="connsiteY35" fmla="*/ 951796 h 6858000"/>
              <a:gd name="connsiteX36" fmla="*/ 10107726 w 12191999"/>
              <a:gd name="connsiteY36" fmla="*/ 951796 h 6858000"/>
              <a:gd name="connsiteX37" fmla="*/ 10220323 w 12191999"/>
              <a:gd name="connsiteY37" fmla="*/ 839199 h 6858000"/>
              <a:gd name="connsiteX38" fmla="*/ 10220323 w 12191999"/>
              <a:gd name="connsiteY38" fmla="*/ 388827 h 6858000"/>
              <a:gd name="connsiteX39" fmla="*/ 10107726 w 12191999"/>
              <a:gd name="connsiteY39" fmla="*/ 276230 h 6858000"/>
              <a:gd name="connsiteX40" fmla="*/ 0 w 12191999"/>
              <a:gd name="connsiteY40" fmla="*/ 0 h 6858000"/>
              <a:gd name="connsiteX41" fmla="*/ 12191999 w 12191999"/>
              <a:gd name="connsiteY41" fmla="*/ 0 h 6858000"/>
              <a:gd name="connsiteX42" fmla="*/ 12191999 w 12191999"/>
              <a:gd name="connsiteY42" fmla="*/ 6858000 h 6858000"/>
              <a:gd name="connsiteX43" fmla="*/ 0 w 12191999"/>
              <a:gd name="connsiteY4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8000">
                <a:moveTo>
                  <a:pt x="2144591" y="2702189"/>
                </a:moveTo>
                <a:cubicBezTo>
                  <a:pt x="2054269" y="2702189"/>
                  <a:pt x="1981049" y="2775409"/>
                  <a:pt x="1981049" y="2865730"/>
                </a:cubicBezTo>
                <a:lnTo>
                  <a:pt x="1981049" y="5730146"/>
                </a:lnTo>
                <a:cubicBezTo>
                  <a:pt x="1981049" y="5820467"/>
                  <a:pt x="2054269" y="5893687"/>
                  <a:pt x="2144591" y="5893687"/>
                </a:cubicBezTo>
                <a:lnTo>
                  <a:pt x="2798734" y="5893687"/>
                </a:lnTo>
                <a:cubicBezTo>
                  <a:pt x="2889054" y="5893687"/>
                  <a:pt x="2962275" y="5820467"/>
                  <a:pt x="2962275" y="5730146"/>
                </a:cubicBezTo>
                <a:lnTo>
                  <a:pt x="2962275" y="2865730"/>
                </a:lnTo>
                <a:cubicBezTo>
                  <a:pt x="2962275" y="2775409"/>
                  <a:pt x="2889054" y="2702189"/>
                  <a:pt x="2798734" y="2702189"/>
                </a:cubicBezTo>
                <a:close/>
                <a:moveTo>
                  <a:pt x="5348158" y="2158465"/>
                </a:moveTo>
                <a:cubicBezTo>
                  <a:pt x="5257837" y="2158465"/>
                  <a:pt x="5184618" y="2231684"/>
                  <a:pt x="5184618" y="2322006"/>
                </a:cubicBezTo>
                <a:lnTo>
                  <a:pt x="5184618" y="5748108"/>
                </a:lnTo>
                <a:cubicBezTo>
                  <a:pt x="5184618" y="5838429"/>
                  <a:pt x="5257837" y="5911649"/>
                  <a:pt x="5348158" y="5911649"/>
                </a:cubicBezTo>
                <a:lnTo>
                  <a:pt x="6002301" y="5911649"/>
                </a:lnTo>
                <a:cubicBezTo>
                  <a:pt x="6092622" y="5911649"/>
                  <a:pt x="6165842" y="5838429"/>
                  <a:pt x="6165842" y="5748108"/>
                </a:cubicBezTo>
                <a:lnTo>
                  <a:pt x="6165842" y="2322006"/>
                </a:lnTo>
                <a:cubicBezTo>
                  <a:pt x="6165842" y="2231684"/>
                  <a:pt x="6092622" y="2158465"/>
                  <a:pt x="6002301" y="2158465"/>
                </a:cubicBezTo>
                <a:close/>
                <a:moveTo>
                  <a:pt x="3853482" y="1573688"/>
                </a:moveTo>
                <a:cubicBezTo>
                  <a:pt x="3799655" y="1573688"/>
                  <a:pt x="3756018" y="1617325"/>
                  <a:pt x="3756018" y="1671153"/>
                </a:cubicBezTo>
                <a:lnTo>
                  <a:pt x="3756018" y="2060999"/>
                </a:lnTo>
                <a:cubicBezTo>
                  <a:pt x="3756018" y="2114828"/>
                  <a:pt x="3799655" y="2158464"/>
                  <a:pt x="3853482" y="2158464"/>
                </a:cubicBezTo>
                <a:lnTo>
                  <a:pt x="4639777" y="2158464"/>
                </a:lnTo>
                <a:cubicBezTo>
                  <a:pt x="4693605" y="2158464"/>
                  <a:pt x="4737242" y="2114828"/>
                  <a:pt x="4737242" y="2060999"/>
                </a:cubicBezTo>
                <a:lnTo>
                  <a:pt x="4737242" y="1671153"/>
                </a:lnTo>
                <a:cubicBezTo>
                  <a:pt x="4737242" y="1617325"/>
                  <a:pt x="4693605" y="1573688"/>
                  <a:pt x="4639777" y="1573688"/>
                </a:cubicBezTo>
                <a:close/>
                <a:moveTo>
                  <a:pt x="715990" y="1555725"/>
                </a:moveTo>
                <a:cubicBezTo>
                  <a:pt x="625669" y="1555725"/>
                  <a:pt x="552449" y="1628945"/>
                  <a:pt x="552449" y="1719266"/>
                </a:cubicBezTo>
                <a:lnTo>
                  <a:pt x="552449" y="2579651"/>
                </a:lnTo>
                <a:cubicBezTo>
                  <a:pt x="552449" y="2669972"/>
                  <a:pt x="625669" y="2743192"/>
                  <a:pt x="715990" y="2743192"/>
                </a:cubicBezTo>
                <a:lnTo>
                  <a:pt x="1370133" y="2743192"/>
                </a:lnTo>
                <a:cubicBezTo>
                  <a:pt x="1460454" y="2743192"/>
                  <a:pt x="1533674" y="2669972"/>
                  <a:pt x="1533674" y="2579651"/>
                </a:cubicBezTo>
                <a:lnTo>
                  <a:pt x="1533674" y="1719266"/>
                </a:lnTo>
                <a:cubicBezTo>
                  <a:pt x="1533674" y="1628945"/>
                  <a:pt x="1460454" y="1555725"/>
                  <a:pt x="1370133" y="1555725"/>
                </a:cubicBezTo>
                <a:close/>
                <a:moveTo>
                  <a:pt x="4579820" y="276230"/>
                </a:moveTo>
                <a:cubicBezTo>
                  <a:pt x="4517634" y="276230"/>
                  <a:pt x="4467223" y="326641"/>
                  <a:pt x="4467223" y="388827"/>
                </a:cubicBezTo>
                <a:lnTo>
                  <a:pt x="4467223" y="839199"/>
                </a:lnTo>
                <a:cubicBezTo>
                  <a:pt x="4467223" y="901385"/>
                  <a:pt x="4517634" y="951796"/>
                  <a:pt x="4579820" y="951796"/>
                </a:cubicBezTo>
                <a:lnTo>
                  <a:pt x="10107726" y="951796"/>
                </a:lnTo>
                <a:cubicBezTo>
                  <a:pt x="10169912" y="951796"/>
                  <a:pt x="10220323" y="901385"/>
                  <a:pt x="10220323" y="839199"/>
                </a:cubicBezTo>
                <a:lnTo>
                  <a:pt x="10220323" y="388827"/>
                </a:lnTo>
                <a:cubicBezTo>
                  <a:pt x="10220323" y="326641"/>
                  <a:pt x="10169912" y="276230"/>
                  <a:pt x="10107726" y="276230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140097" y="2266263"/>
            <a:ext cx="3855563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各向异性结构随能量演化：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</a:rPr>
              <a:t>全粒子在</a:t>
            </a:r>
            <a:r>
              <a:rPr lang="en-US" altLang="zh-CN" sz="2400" b="1" dirty="0">
                <a:solidFill>
                  <a:schemeClr val="bg1"/>
                </a:solidFill>
              </a:rPr>
              <a:t>100TeV</a:t>
            </a:r>
            <a:r>
              <a:rPr lang="zh-CN" altLang="en-US" sz="2400" b="1" dirty="0">
                <a:solidFill>
                  <a:schemeClr val="bg1"/>
                </a:solidFill>
              </a:rPr>
              <a:t>相位出现反转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</a:rPr>
              <a:t>90%</a:t>
            </a:r>
            <a:r>
              <a:rPr lang="zh-CN" altLang="en-US" sz="2400" b="1" dirty="0">
                <a:solidFill>
                  <a:schemeClr val="bg1"/>
                </a:solidFill>
              </a:rPr>
              <a:t>轻成分在</a:t>
            </a:r>
            <a:r>
              <a:rPr lang="en-US" altLang="zh-CN" sz="2400" b="1" dirty="0">
                <a:solidFill>
                  <a:schemeClr val="bg1"/>
                </a:solidFill>
              </a:rPr>
              <a:t>70TeV</a:t>
            </a:r>
            <a:r>
              <a:rPr lang="zh-CN" altLang="en-US" sz="2400" b="1" dirty="0">
                <a:solidFill>
                  <a:schemeClr val="bg1"/>
                </a:solidFill>
              </a:rPr>
              <a:t>相位出现反转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17057"/>
            <a:ext cx="6011748" cy="432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254" y="1617057"/>
            <a:ext cx="6011748" cy="432000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观测结果</a:t>
            </a:r>
            <a:r>
              <a:rPr lang="en-US" altLang="zh-CN" sz="3600" dirty="0">
                <a:solidFill>
                  <a:schemeClr val="accent1"/>
                </a:solidFill>
              </a:rPr>
              <a:t>——90%</a:t>
            </a:r>
            <a:r>
              <a:rPr lang="zh-CN" altLang="en-US" sz="3600" dirty="0">
                <a:solidFill>
                  <a:schemeClr val="accent1"/>
                </a:solidFill>
              </a:rPr>
              <a:t>轻成分</a:t>
            </a:r>
            <a:r>
              <a:rPr lang="en-US" altLang="zh-CN" sz="3600" dirty="0">
                <a:solidFill>
                  <a:schemeClr val="accent1"/>
                </a:solidFill>
              </a:rPr>
              <a:t>@30°</a:t>
            </a:r>
            <a:r>
              <a:rPr lang="zh-CN" altLang="en-US" sz="3600" dirty="0">
                <a:solidFill>
                  <a:schemeClr val="accent1"/>
                </a:solidFill>
              </a:rPr>
              <a:t>平滑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0138" y="1066800"/>
            <a:ext cx="9991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accent1"/>
                </a:solidFill>
              </a:rPr>
              <a:t>轻成分振幅出现拐折的的位置在更低能位置；轻成分相位反转更早，变化更大</a:t>
            </a:r>
            <a:endParaRPr lang="zh-CN" altLang="en-US" sz="2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 rot="19020000">
            <a:off x="740410" y="3223895"/>
            <a:ext cx="45307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accent3">
                    <a:alpha val="40000"/>
                  </a:schemeClr>
                </a:solidFill>
              </a:rPr>
              <a:t>preliminary</a:t>
            </a:r>
            <a:endParaRPr lang="zh-CN" altLang="en-US" sz="6600">
              <a:solidFill>
                <a:schemeClr val="accent3">
                  <a:alpha val="40000"/>
                </a:schemeClr>
              </a:solidFill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 rot="19020000">
            <a:off x="7331710" y="3100705"/>
            <a:ext cx="45307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accent3">
                    <a:alpha val="40000"/>
                  </a:schemeClr>
                </a:solidFill>
              </a:rPr>
              <a:t>preliminary</a:t>
            </a:r>
            <a:endParaRPr lang="zh-CN" altLang="en-US" sz="6600">
              <a:solidFill>
                <a:schemeClr val="accent3">
                  <a:alpha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17057"/>
            <a:ext cx="6011748" cy="4320000"/>
          </a:xfrm>
          <a:prstGeom prst="rect">
            <a:avLst/>
          </a:prstGeom>
        </p:spPr>
      </p:pic>
      <p:sp>
        <p:nvSpPr>
          <p:cNvPr id="12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观测结果</a:t>
            </a:r>
            <a:r>
              <a:rPr lang="en-US" altLang="zh-CN" sz="3600" dirty="0">
                <a:solidFill>
                  <a:schemeClr val="accent1"/>
                </a:solidFill>
              </a:rPr>
              <a:t>——90%</a:t>
            </a:r>
            <a:r>
              <a:rPr lang="zh-CN" altLang="en-US" sz="3600" dirty="0">
                <a:solidFill>
                  <a:schemeClr val="accent1"/>
                </a:solidFill>
              </a:rPr>
              <a:t>轻成分</a:t>
            </a:r>
            <a:r>
              <a:rPr lang="en-US" altLang="zh-CN" sz="3600" dirty="0">
                <a:solidFill>
                  <a:schemeClr val="accent1"/>
                </a:solidFill>
              </a:rPr>
              <a:t>@30°</a:t>
            </a:r>
            <a:r>
              <a:rPr lang="zh-CN" altLang="en-US" sz="3600" dirty="0">
                <a:solidFill>
                  <a:schemeClr val="accent1"/>
                </a:solidFill>
              </a:rPr>
              <a:t>平滑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254" y="1617057"/>
            <a:ext cx="6011748" cy="4320000"/>
          </a:xfrm>
          <a:prstGeom prst="rect">
            <a:avLst/>
          </a:prstGeom>
        </p:spPr>
      </p:pic>
      <p:sp>
        <p:nvSpPr>
          <p:cNvPr id="19" name="任意多边形: 形状 18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156753 w 12192000"/>
              <a:gd name="connsiteY0" fmla="*/ 3746500 h 6858000"/>
              <a:gd name="connsiteX1" fmla="*/ 7916748 w 12192000"/>
              <a:gd name="connsiteY1" fmla="*/ 3986505 h 6858000"/>
              <a:gd name="connsiteX2" fmla="*/ 7916748 w 12192000"/>
              <a:gd name="connsiteY2" fmla="*/ 4946495 h 6858000"/>
              <a:gd name="connsiteX3" fmla="*/ 8156753 w 12192000"/>
              <a:gd name="connsiteY3" fmla="*/ 5186500 h 6858000"/>
              <a:gd name="connsiteX4" fmla="*/ 9251543 w 12192000"/>
              <a:gd name="connsiteY4" fmla="*/ 5186500 h 6858000"/>
              <a:gd name="connsiteX5" fmla="*/ 9491548 w 12192000"/>
              <a:gd name="connsiteY5" fmla="*/ 4946495 h 6858000"/>
              <a:gd name="connsiteX6" fmla="*/ 9491548 w 12192000"/>
              <a:gd name="connsiteY6" fmla="*/ 3986505 h 6858000"/>
              <a:gd name="connsiteX7" fmla="*/ 9251543 w 12192000"/>
              <a:gd name="connsiteY7" fmla="*/ 3746500 h 6858000"/>
              <a:gd name="connsiteX8" fmla="*/ 1992605 w 12192000"/>
              <a:gd name="connsiteY8" fmla="*/ 3746500 h 6858000"/>
              <a:gd name="connsiteX9" fmla="*/ 1752600 w 12192000"/>
              <a:gd name="connsiteY9" fmla="*/ 3986505 h 6858000"/>
              <a:gd name="connsiteX10" fmla="*/ 1752600 w 12192000"/>
              <a:gd name="connsiteY10" fmla="*/ 4946495 h 6858000"/>
              <a:gd name="connsiteX11" fmla="*/ 1992605 w 12192000"/>
              <a:gd name="connsiteY11" fmla="*/ 5186500 h 6858000"/>
              <a:gd name="connsiteX12" fmla="*/ 3087395 w 12192000"/>
              <a:gd name="connsiteY12" fmla="*/ 5186500 h 6858000"/>
              <a:gd name="connsiteX13" fmla="*/ 3327400 w 12192000"/>
              <a:gd name="connsiteY13" fmla="*/ 4946495 h 6858000"/>
              <a:gd name="connsiteX14" fmla="*/ 3327400 w 12192000"/>
              <a:gd name="connsiteY14" fmla="*/ 3986505 h 6858000"/>
              <a:gd name="connsiteX15" fmla="*/ 3087395 w 12192000"/>
              <a:gd name="connsiteY15" fmla="*/ 3746500 h 6858000"/>
              <a:gd name="connsiteX16" fmla="*/ 0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0 h 6858000"/>
              <a:gd name="connsiteX19" fmla="*/ 0 w 121920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8156753" y="3746500"/>
                </a:moveTo>
                <a:cubicBezTo>
                  <a:pt x="8024202" y="3746500"/>
                  <a:pt x="7916748" y="3853954"/>
                  <a:pt x="7916748" y="3986505"/>
                </a:cubicBezTo>
                <a:lnTo>
                  <a:pt x="7916748" y="4946495"/>
                </a:lnTo>
                <a:cubicBezTo>
                  <a:pt x="7916748" y="5079046"/>
                  <a:pt x="8024202" y="5186500"/>
                  <a:pt x="8156753" y="5186500"/>
                </a:cubicBezTo>
                <a:lnTo>
                  <a:pt x="9251543" y="5186500"/>
                </a:lnTo>
                <a:cubicBezTo>
                  <a:pt x="9384094" y="5186500"/>
                  <a:pt x="9491548" y="5079046"/>
                  <a:pt x="9491548" y="4946495"/>
                </a:cubicBezTo>
                <a:lnTo>
                  <a:pt x="9491548" y="3986505"/>
                </a:lnTo>
                <a:cubicBezTo>
                  <a:pt x="9491548" y="3853954"/>
                  <a:pt x="9384094" y="3746500"/>
                  <a:pt x="9251543" y="3746500"/>
                </a:cubicBezTo>
                <a:close/>
                <a:moveTo>
                  <a:pt x="1992605" y="3746500"/>
                </a:moveTo>
                <a:cubicBezTo>
                  <a:pt x="1860054" y="3746500"/>
                  <a:pt x="1752600" y="3853954"/>
                  <a:pt x="1752600" y="3986505"/>
                </a:cubicBezTo>
                <a:lnTo>
                  <a:pt x="1752600" y="4946495"/>
                </a:lnTo>
                <a:cubicBezTo>
                  <a:pt x="1752600" y="5079046"/>
                  <a:pt x="1860054" y="5186500"/>
                  <a:pt x="1992605" y="5186500"/>
                </a:cubicBezTo>
                <a:lnTo>
                  <a:pt x="3087395" y="5186500"/>
                </a:lnTo>
                <a:cubicBezTo>
                  <a:pt x="3219946" y="5186500"/>
                  <a:pt x="3327400" y="5079046"/>
                  <a:pt x="3327400" y="4946495"/>
                </a:cubicBezTo>
                <a:lnTo>
                  <a:pt x="3327400" y="3986505"/>
                </a:lnTo>
                <a:cubicBezTo>
                  <a:pt x="3327400" y="3853954"/>
                  <a:pt x="3219946" y="3746500"/>
                  <a:pt x="3087395" y="37465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70050" y="2656736"/>
            <a:ext cx="309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</a:rPr>
              <a:t>轻成分振幅在更低能量开始拐折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23152" y="2656736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</a:rPr>
              <a:t>轻成分相位在更低能量开始拐折，偏离银心更远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17057"/>
            <a:ext cx="6011748" cy="4320000"/>
          </a:xfrm>
          <a:prstGeom prst="rect">
            <a:avLst/>
          </a:prstGeom>
        </p:spPr>
      </p:pic>
      <p:sp>
        <p:nvSpPr>
          <p:cNvPr id="12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观测结果</a:t>
            </a:r>
            <a:r>
              <a:rPr lang="en-US" altLang="zh-CN" sz="3600" dirty="0">
                <a:solidFill>
                  <a:schemeClr val="accent1"/>
                </a:solidFill>
              </a:rPr>
              <a:t>——90%</a:t>
            </a:r>
            <a:r>
              <a:rPr lang="zh-CN" altLang="en-US" sz="3600" dirty="0">
                <a:solidFill>
                  <a:schemeClr val="accent1"/>
                </a:solidFill>
              </a:rPr>
              <a:t>轻成分</a:t>
            </a:r>
            <a:r>
              <a:rPr lang="en-US" altLang="zh-CN" sz="3600" dirty="0">
                <a:solidFill>
                  <a:schemeClr val="accent1"/>
                </a:solidFill>
              </a:rPr>
              <a:t>@30°</a:t>
            </a:r>
            <a:r>
              <a:rPr lang="zh-CN" altLang="en-US" sz="3600" dirty="0">
                <a:solidFill>
                  <a:schemeClr val="accent1"/>
                </a:solidFill>
              </a:rPr>
              <a:t>平滑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254" y="1617057"/>
            <a:ext cx="6011748" cy="4320000"/>
          </a:xfrm>
          <a:prstGeom prst="rect">
            <a:avLst/>
          </a:prstGeom>
        </p:spPr>
      </p:pic>
      <p:sp>
        <p:nvSpPr>
          <p:cNvPr id="19" name="任意多边形: 形状 18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156753 w 12192000"/>
              <a:gd name="connsiteY0" fmla="*/ 3746500 h 6858000"/>
              <a:gd name="connsiteX1" fmla="*/ 7916748 w 12192000"/>
              <a:gd name="connsiteY1" fmla="*/ 3986505 h 6858000"/>
              <a:gd name="connsiteX2" fmla="*/ 7916748 w 12192000"/>
              <a:gd name="connsiteY2" fmla="*/ 4946495 h 6858000"/>
              <a:gd name="connsiteX3" fmla="*/ 8156753 w 12192000"/>
              <a:gd name="connsiteY3" fmla="*/ 5186500 h 6858000"/>
              <a:gd name="connsiteX4" fmla="*/ 9251543 w 12192000"/>
              <a:gd name="connsiteY4" fmla="*/ 5186500 h 6858000"/>
              <a:gd name="connsiteX5" fmla="*/ 9491548 w 12192000"/>
              <a:gd name="connsiteY5" fmla="*/ 4946495 h 6858000"/>
              <a:gd name="connsiteX6" fmla="*/ 9491548 w 12192000"/>
              <a:gd name="connsiteY6" fmla="*/ 3986505 h 6858000"/>
              <a:gd name="connsiteX7" fmla="*/ 9251543 w 12192000"/>
              <a:gd name="connsiteY7" fmla="*/ 3746500 h 6858000"/>
              <a:gd name="connsiteX8" fmla="*/ 1992605 w 12192000"/>
              <a:gd name="connsiteY8" fmla="*/ 3746500 h 6858000"/>
              <a:gd name="connsiteX9" fmla="*/ 1752600 w 12192000"/>
              <a:gd name="connsiteY9" fmla="*/ 3986505 h 6858000"/>
              <a:gd name="connsiteX10" fmla="*/ 1752600 w 12192000"/>
              <a:gd name="connsiteY10" fmla="*/ 4946495 h 6858000"/>
              <a:gd name="connsiteX11" fmla="*/ 1992605 w 12192000"/>
              <a:gd name="connsiteY11" fmla="*/ 5186500 h 6858000"/>
              <a:gd name="connsiteX12" fmla="*/ 3087395 w 12192000"/>
              <a:gd name="connsiteY12" fmla="*/ 5186500 h 6858000"/>
              <a:gd name="connsiteX13" fmla="*/ 3327400 w 12192000"/>
              <a:gd name="connsiteY13" fmla="*/ 4946495 h 6858000"/>
              <a:gd name="connsiteX14" fmla="*/ 3327400 w 12192000"/>
              <a:gd name="connsiteY14" fmla="*/ 3986505 h 6858000"/>
              <a:gd name="connsiteX15" fmla="*/ 3087395 w 12192000"/>
              <a:gd name="connsiteY15" fmla="*/ 3746500 h 6858000"/>
              <a:gd name="connsiteX16" fmla="*/ 0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0 h 6858000"/>
              <a:gd name="connsiteX19" fmla="*/ 0 w 121920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8156753" y="3746500"/>
                </a:moveTo>
                <a:cubicBezTo>
                  <a:pt x="8024202" y="3746500"/>
                  <a:pt x="7916748" y="3853954"/>
                  <a:pt x="7916748" y="3986505"/>
                </a:cubicBezTo>
                <a:lnTo>
                  <a:pt x="7916748" y="4946495"/>
                </a:lnTo>
                <a:cubicBezTo>
                  <a:pt x="7916748" y="5079046"/>
                  <a:pt x="8024202" y="5186500"/>
                  <a:pt x="8156753" y="5186500"/>
                </a:cubicBezTo>
                <a:lnTo>
                  <a:pt x="9251543" y="5186500"/>
                </a:lnTo>
                <a:cubicBezTo>
                  <a:pt x="9384094" y="5186500"/>
                  <a:pt x="9491548" y="5079046"/>
                  <a:pt x="9491548" y="4946495"/>
                </a:cubicBezTo>
                <a:lnTo>
                  <a:pt x="9491548" y="3986505"/>
                </a:lnTo>
                <a:cubicBezTo>
                  <a:pt x="9491548" y="3853954"/>
                  <a:pt x="9384094" y="3746500"/>
                  <a:pt x="9251543" y="3746500"/>
                </a:cubicBezTo>
                <a:close/>
                <a:moveTo>
                  <a:pt x="1992605" y="3746500"/>
                </a:moveTo>
                <a:cubicBezTo>
                  <a:pt x="1860054" y="3746500"/>
                  <a:pt x="1752600" y="3853954"/>
                  <a:pt x="1752600" y="3986505"/>
                </a:cubicBezTo>
                <a:lnTo>
                  <a:pt x="1752600" y="4946495"/>
                </a:lnTo>
                <a:cubicBezTo>
                  <a:pt x="1752600" y="5079046"/>
                  <a:pt x="1860054" y="5186500"/>
                  <a:pt x="1992605" y="5186500"/>
                </a:cubicBezTo>
                <a:lnTo>
                  <a:pt x="3087395" y="5186500"/>
                </a:lnTo>
                <a:cubicBezTo>
                  <a:pt x="3219946" y="5186500"/>
                  <a:pt x="3327400" y="5079046"/>
                  <a:pt x="3327400" y="4946495"/>
                </a:cubicBezTo>
                <a:lnTo>
                  <a:pt x="3327400" y="3986505"/>
                </a:lnTo>
                <a:cubicBezTo>
                  <a:pt x="3327400" y="3853954"/>
                  <a:pt x="3219946" y="3746500"/>
                  <a:pt x="3087395" y="37465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70050" y="2656736"/>
            <a:ext cx="309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</a:rPr>
              <a:t>轻成分振幅在更低能量开始拐折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23152" y="2656736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</a:rPr>
              <a:t>轻成分相位在更低能量开始拐折，偏离银心更远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21"/>
              <p:cNvGraphicFramePr>
                <a:graphicFrameLocks noGrp="1"/>
              </p:cNvGraphicFramePr>
              <p:nvPr/>
            </p:nvGraphicFramePr>
            <p:xfrm>
              <a:off x="1323821" y="5577366"/>
              <a:ext cx="3814338" cy="9518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71446"/>
                    <a:gridCol w="1271446"/>
                    <a:gridCol w="1271446"/>
                  </a:tblGrid>
                  <a:tr h="59532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𝑟𝑒𝑐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bg1"/>
                              </a:solidFill>
                            </a:rPr>
                            <a:t>5.75-6.00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bg1"/>
                              </a:solidFill>
                            </a:rPr>
                            <a:t>&gt;=6.00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</a:tr>
                  <a:tr h="356540">
                    <a:tc>
                      <a:txBody>
                        <a:bodyPr/>
                        <a:lstStyle/>
                        <a:p>
                          <a:r>
                            <a:rPr lang="en-US" altLang="zh-CN" sz="1600" b="0" dirty="0">
                              <a:solidFill>
                                <a:schemeClr val="bg1"/>
                              </a:solidFill>
                            </a:rPr>
                            <a:t>NUM(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b="0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C00000"/>
                              </a:solidFill>
                            </a:rPr>
                            <a:t>1.23</a:t>
                          </a:r>
                          <a:endParaRPr lang="zh-CN" altLang="en-U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C00000"/>
                              </a:solidFill>
                            </a:rPr>
                            <a:t>0.61</a:t>
                          </a:r>
                          <a:endParaRPr lang="zh-CN" altLang="en-U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21"/>
              <p:cNvGraphicFramePr>
                <a:graphicFrameLocks noGrp="1"/>
              </p:cNvGraphicFramePr>
              <p:nvPr/>
            </p:nvGraphicFramePr>
            <p:xfrm>
              <a:off x="1323821" y="5577366"/>
              <a:ext cx="3814338" cy="9518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71446"/>
                    <a:gridCol w="1271446"/>
                    <a:gridCol w="1271446"/>
                  </a:tblGrid>
                  <a:tr h="59563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bg1"/>
                              </a:solidFill>
                            </a:rPr>
                            <a:t>5.75-6.00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>
                              <a:solidFill>
                                <a:schemeClr val="bg1"/>
                              </a:solidFill>
                            </a:rPr>
                            <a:t>&gt;=6.00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</a:tr>
                  <a:tr h="3562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C00000"/>
                              </a:solidFill>
                            </a:rPr>
                            <a:t>1.23</a:t>
                          </a:r>
                          <a:endParaRPr lang="zh-CN" altLang="en-U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C00000"/>
                              </a:solidFill>
                            </a:rPr>
                            <a:t>0.61</a:t>
                          </a:r>
                          <a:endParaRPr lang="zh-CN" altLang="en-U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文本框 14"/>
          <p:cNvSpPr txBox="1"/>
          <p:nvPr/>
        </p:nvSpPr>
        <p:spPr>
          <a:xfrm>
            <a:off x="5589770" y="5627869"/>
            <a:ext cx="6041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后两能区：事例数少，统计误差较大，需要更长时间的事例积累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accent1"/>
                </a:solidFill>
              </a:rPr>
              <a:t>总结与展望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4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KM2A在40TeV ~ 1.5PeV的</a:t>
            </a:r>
            <a:r>
              <a:rPr lang="zh-CN" altLang="en-US" sz="2400" dirty="0">
                <a:solidFill>
                  <a:srgbClr val="000000"/>
                </a:solidFill>
                <a:latin typeface="Gilroy"/>
              </a:rPr>
              <a:t>大能量范围内观测到宇宙射线的各向异性</a:t>
            </a:r>
            <a:endParaRPr lang="en-US" altLang="zh-CN" sz="2400" dirty="0">
              <a:solidFill>
                <a:srgbClr val="000000"/>
              </a:solidFill>
              <a:latin typeface="Gilroy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ea typeface="+mn-lt"/>
                <a:cs typeface="+mn-lt"/>
              </a:rPr>
              <a:t>与其他实验相比，在</a:t>
            </a:r>
            <a:r>
              <a:rPr lang="en-US" altLang="zh-CN" sz="2000" dirty="0">
                <a:solidFill>
                  <a:srgbClr val="000000"/>
                </a:solidFill>
                <a:ea typeface="+mn-lt"/>
                <a:cs typeface="+mn-lt"/>
              </a:rPr>
              <a:t>100 </a:t>
            </a:r>
            <a:r>
              <a:rPr lang="en-US" altLang="zh-CN" sz="2000" dirty="0" err="1">
                <a:solidFill>
                  <a:srgbClr val="000000"/>
                </a:solidFill>
                <a:ea typeface="+mn-lt"/>
                <a:cs typeface="+mn-lt"/>
              </a:rPr>
              <a:t>TeV</a:t>
            </a:r>
            <a:r>
              <a:rPr lang="zh-CN" altLang="en-US" sz="2000" dirty="0">
                <a:solidFill>
                  <a:srgbClr val="000000"/>
                </a:solidFill>
                <a:ea typeface="+mn-lt"/>
                <a:cs typeface="+mn-lt"/>
              </a:rPr>
              <a:t>以上，各向异性一阶振幅随能量的增加更为平缓。</a:t>
            </a:r>
            <a:endParaRPr lang="en-US" altLang="zh-CN" sz="2000" dirty="0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ea typeface="+mn-lt"/>
                <a:cs typeface="+mn-lt"/>
              </a:rPr>
              <a:t>相位随着能量增加的方向移动也更加平缓，在</a:t>
            </a:r>
            <a:r>
              <a:rPr lang="en-US" altLang="zh-CN" sz="2000" dirty="0">
                <a:solidFill>
                  <a:srgbClr val="000000"/>
                </a:solidFill>
                <a:ea typeface="+mn-lt"/>
                <a:cs typeface="+mn-lt"/>
              </a:rPr>
              <a:t>1PeV</a:t>
            </a:r>
            <a:r>
              <a:rPr lang="zh-CN" altLang="en-US" sz="2000" dirty="0">
                <a:solidFill>
                  <a:srgbClr val="000000"/>
                </a:solidFill>
                <a:ea typeface="+mn-lt"/>
                <a:cs typeface="+mn-lt"/>
              </a:rPr>
              <a:t>左右，相位仍然在银心赤经附近。</a:t>
            </a:r>
            <a:endParaRPr lang="en-US" altLang="zh-CN" sz="2000" dirty="0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ea typeface="+mn-lt"/>
                <a:cs typeface="+mn-lt"/>
              </a:rPr>
              <a:t>初步测量了宇宙射线</a:t>
            </a:r>
            <a:r>
              <a:rPr lang="en-US" altLang="zh-CN" sz="2000" dirty="0">
                <a:solidFill>
                  <a:srgbClr val="000000"/>
                </a:solidFill>
                <a:ea typeface="+mn-lt"/>
                <a:cs typeface="+mn-lt"/>
              </a:rPr>
              <a:t>90%</a:t>
            </a:r>
            <a:r>
              <a:rPr lang="zh-CN" altLang="en-US" sz="2000" dirty="0">
                <a:solidFill>
                  <a:srgbClr val="000000"/>
                </a:solidFill>
                <a:ea typeface="+mn-lt"/>
                <a:cs typeface="+mn-lt"/>
              </a:rPr>
              <a:t>纯度的轻成分各向异性，</a:t>
            </a:r>
            <a:r>
              <a:rPr lang="zh-CN" altLang="en-US" sz="2000" dirty="0">
                <a:ea typeface="+mn-lt"/>
                <a:cs typeface="+mn-lt"/>
              </a:rPr>
              <a:t>振幅和相位相较于全粒子在更低能量发生变化</a:t>
            </a:r>
            <a:endParaRPr lang="en-US" altLang="zh-CN" sz="2000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下一步：深入研究分成分各向异性；积累统计量，提高</a:t>
            </a:r>
            <a:r>
              <a:rPr lang="en-US" altLang="zh-CN" sz="2400" dirty="0" err="1"/>
              <a:t>PeV</a:t>
            </a:r>
            <a:r>
              <a:rPr lang="zh-CN" altLang="en-US" sz="2400" dirty="0"/>
              <a:t>能区测量精度。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35" y="1649403"/>
            <a:ext cx="360000" cy="360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90" y="2896510"/>
            <a:ext cx="714375" cy="400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769" y="3479003"/>
            <a:ext cx="790575" cy="457200"/>
          </a:xfrm>
          <a:prstGeom prst="rect">
            <a:avLst/>
          </a:prstGeom>
        </p:spPr>
      </p:pic>
      <p:sp>
        <p:nvSpPr>
          <p:cNvPr id="36" name="矩形: 圆角 35"/>
          <p:cNvSpPr/>
          <p:nvPr/>
        </p:nvSpPr>
        <p:spPr>
          <a:xfrm>
            <a:off x="6005845" y="4005148"/>
            <a:ext cx="1740923" cy="220775"/>
          </a:xfrm>
          <a:prstGeom prst="round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0"/>
          <a:stretch>
            <a:fillRect/>
          </a:stretch>
        </p:blipFill>
        <p:spPr>
          <a:xfrm>
            <a:off x="5761719" y="2119127"/>
            <a:ext cx="5233941" cy="2812339"/>
          </a:xfrm>
          <a:prstGeom prst="rect">
            <a:avLst/>
          </a:prstGeom>
        </p:spPr>
      </p:pic>
      <p:sp>
        <p:nvSpPr>
          <p:cNvPr id="12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背景及意义</a:t>
            </a:r>
            <a:endParaRPr lang="zh-CN" altLang="en-US" sz="4400" dirty="0">
              <a:solidFill>
                <a:schemeClr val="accent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/>
        </p:nvSpPr>
        <p:spPr>
          <a:xfrm>
            <a:off x="0" y="-122"/>
            <a:ext cx="12192000" cy="6858000"/>
          </a:xfrm>
          <a:custGeom>
            <a:avLst/>
            <a:gdLst>
              <a:gd name="connsiteX0" fmla="*/ 6864996 w 12192000"/>
              <a:gd name="connsiteY0" fmla="*/ 2167750 h 6858000"/>
              <a:gd name="connsiteX1" fmla="*/ 6096000 w 12192000"/>
              <a:gd name="connsiteY1" fmla="*/ 2837816 h 6858000"/>
              <a:gd name="connsiteX2" fmla="*/ 6864996 w 12192000"/>
              <a:gd name="connsiteY2" fmla="*/ 3507882 h 6858000"/>
              <a:gd name="connsiteX3" fmla="*/ 7633992 w 12192000"/>
              <a:gd name="connsiteY3" fmla="*/ 2837816 h 6858000"/>
              <a:gd name="connsiteX4" fmla="*/ 6864996 w 12192000"/>
              <a:gd name="connsiteY4" fmla="*/ 216775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864996" y="2167750"/>
                </a:moveTo>
                <a:cubicBezTo>
                  <a:pt x="6440291" y="2167750"/>
                  <a:pt x="6096000" y="2467749"/>
                  <a:pt x="6096000" y="2837816"/>
                </a:cubicBezTo>
                <a:cubicBezTo>
                  <a:pt x="6096000" y="3207883"/>
                  <a:pt x="6440291" y="3507882"/>
                  <a:pt x="6864996" y="3507882"/>
                </a:cubicBezTo>
                <a:cubicBezTo>
                  <a:pt x="7289701" y="3507882"/>
                  <a:pt x="7633992" y="3207883"/>
                  <a:pt x="7633992" y="2837816"/>
                </a:cubicBezTo>
                <a:cubicBezTo>
                  <a:pt x="7633992" y="2467749"/>
                  <a:pt x="7289701" y="2167750"/>
                  <a:pt x="6864996" y="21677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49681" y="1500420"/>
            <a:ext cx="4645030" cy="235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</a:rPr>
              <a:t>	</a:t>
            </a:r>
            <a:r>
              <a:rPr lang="zh-CN" altLang="en-US" sz="2000" dirty="0">
                <a:solidFill>
                  <a:schemeClr val="bg1"/>
                </a:solidFill>
              </a:rPr>
              <a:t>宇宙线：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</a:rPr>
              <a:t>起源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</a:rPr>
              <a:t>加速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</a:rPr>
              <a:t>传播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6" y="2227313"/>
            <a:ext cx="900000" cy="900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983704" y="5000411"/>
            <a:ext cx="3253791" cy="407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/>
              <a:t>MOSKALENKO I V Propagation of cosmic rays:</a:t>
            </a:r>
            <a:endParaRPr lang="en-US" altLang="zh-CN" sz="1000" dirty="0"/>
          </a:p>
          <a:p>
            <a:pPr algn="ctr"/>
            <a:r>
              <a:rPr lang="en-US" altLang="zh-CN" sz="1000" dirty="0"/>
              <a:t> Nuclear physics in cosmic-ray studies 2005</a:t>
            </a:r>
            <a:endParaRPr lang="zh-CN" alt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35" y="1649403"/>
            <a:ext cx="360000" cy="360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90" y="2896510"/>
            <a:ext cx="714375" cy="400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769" y="3479003"/>
            <a:ext cx="790575" cy="457200"/>
          </a:xfrm>
          <a:prstGeom prst="rect">
            <a:avLst/>
          </a:prstGeom>
        </p:spPr>
      </p:pic>
      <p:sp>
        <p:nvSpPr>
          <p:cNvPr id="36" name="矩形: 圆角 35"/>
          <p:cNvSpPr/>
          <p:nvPr/>
        </p:nvSpPr>
        <p:spPr>
          <a:xfrm>
            <a:off x="6005845" y="4005148"/>
            <a:ext cx="1740923" cy="220775"/>
          </a:xfrm>
          <a:prstGeom prst="round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0"/>
          <a:stretch>
            <a:fillRect/>
          </a:stretch>
        </p:blipFill>
        <p:spPr>
          <a:xfrm>
            <a:off x="5761719" y="2119127"/>
            <a:ext cx="5233941" cy="281233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983704" y="5000411"/>
            <a:ext cx="3253791" cy="407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/>
              <a:t>MOSKALENKO I V Propagation of cosmic rays:</a:t>
            </a:r>
            <a:endParaRPr lang="en-US" altLang="zh-CN" sz="1000" dirty="0"/>
          </a:p>
          <a:p>
            <a:pPr algn="ctr"/>
            <a:r>
              <a:rPr lang="en-US" altLang="zh-CN" sz="1000" dirty="0"/>
              <a:t> Nuclear physics in cosmic-ray studies 2005</a:t>
            </a:r>
            <a:endParaRPr lang="zh-CN" altLang="en-US" sz="1000" dirty="0"/>
          </a:p>
        </p:txBody>
      </p:sp>
      <p:sp>
        <p:nvSpPr>
          <p:cNvPr id="13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背景及意义</a:t>
            </a:r>
            <a:endParaRPr lang="zh-CN" altLang="en-US" sz="4400" dirty="0">
              <a:solidFill>
                <a:schemeClr val="accent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任意多边形: 形状 17"/>
          <p:cNvSpPr/>
          <p:nvPr/>
        </p:nvSpPr>
        <p:spPr>
          <a:xfrm>
            <a:off x="0" y="-1358"/>
            <a:ext cx="12192000" cy="6858000"/>
          </a:xfrm>
          <a:custGeom>
            <a:avLst/>
            <a:gdLst>
              <a:gd name="connsiteX0" fmla="*/ 6741656 w 12192000"/>
              <a:gd name="connsiteY0" fmla="*/ 2864705 h 6858000"/>
              <a:gd name="connsiteX1" fmla="*/ 8658878 w 12192000"/>
              <a:gd name="connsiteY1" fmla="*/ 4546665 h 6858000"/>
              <a:gd name="connsiteX2" fmla="*/ 9192457 w 12192000"/>
              <a:gd name="connsiteY2" fmla="*/ 3570614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6741656" y="2864705"/>
                </a:moveTo>
                <a:lnTo>
                  <a:pt x="8658878" y="4546665"/>
                </a:lnTo>
                <a:lnTo>
                  <a:pt x="9192457" y="357061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6" y="2227313"/>
            <a:ext cx="900000" cy="90000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249681" y="1500420"/>
            <a:ext cx="4645030" cy="2815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</a:rPr>
              <a:t>	</a:t>
            </a:r>
            <a:r>
              <a:rPr lang="zh-CN" altLang="en-US" sz="2000" dirty="0">
                <a:solidFill>
                  <a:schemeClr val="bg1"/>
                </a:solidFill>
              </a:rPr>
              <a:t>宇宙线：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</a:rPr>
              <a:t>起源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</a:rPr>
              <a:t>加速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</a:rPr>
              <a:t>传播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</a:rPr>
              <a:t>带电粒子丧失原有信息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35" y="1649403"/>
            <a:ext cx="360000" cy="360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90" y="2896510"/>
            <a:ext cx="714375" cy="400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769" y="3479003"/>
            <a:ext cx="790575" cy="457200"/>
          </a:xfrm>
          <a:prstGeom prst="rect">
            <a:avLst/>
          </a:prstGeom>
        </p:spPr>
      </p:pic>
      <p:sp>
        <p:nvSpPr>
          <p:cNvPr id="36" name="矩形: 圆角 35"/>
          <p:cNvSpPr/>
          <p:nvPr/>
        </p:nvSpPr>
        <p:spPr>
          <a:xfrm>
            <a:off x="6005845" y="4005148"/>
            <a:ext cx="1740923" cy="220775"/>
          </a:xfrm>
          <a:prstGeom prst="round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6" y="2227313"/>
            <a:ext cx="900000" cy="90000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249681" y="1500420"/>
            <a:ext cx="4645030" cy="1892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</a:rPr>
              <a:t>	</a:t>
            </a:r>
            <a:r>
              <a:rPr lang="zh-CN" altLang="en-US" sz="2000" dirty="0">
                <a:solidFill>
                  <a:schemeClr val="accent1"/>
                </a:solidFill>
              </a:rPr>
              <a:t>宇宙线：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1"/>
                </a:solidFill>
              </a:rPr>
              <a:t>起源：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1"/>
                </a:solidFill>
              </a:rPr>
              <a:t>加速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1"/>
                </a:solidFill>
              </a:rPr>
              <a:t>传播</a:t>
            </a:r>
            <a:endParaRPr lang="en-US" altLang="zh-CN" sz="2000" dirty="0">
              <a:solidFill>
                <a:schemeClr val="accent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249056" y="2041540"/>
            <a:ext cx="5337451" cy="3240000"/>
            <a:chOff x="2779574" y="2635725"/>
            <a:chExt cx="5337451" cy="32400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9574" y="2635725"/>
              <a:ext cx="5337451" cy="3240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79574" y="3473657"/>
              <a:ext cx="789190" cy="4572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79574" y="4027125"/>
              <a:ext cx="789190" cy="457200"/>
            </a:xfrm>
            <a:prstGeom prst="rect">
              <a:avLst/>
            </a:prstGeom>
          </p:spPr>
        </p:pic>
      </p:grpSp>
      <p:sp>
        <p:nvSpPr>
          <p:cNvPr id="1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背景及意义</a:t>
            </a:r>
            <a:endParaRPr lang="zh-CN" altLang="en-US" sz="44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2336" y="3910685"/>
            <a:ext cx="349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测量宇宙线的能谱、成分与</a:t>
            </a:r>
            <a:r>
              <a:rPr lang="zh-CN" altLang="en-US" dirty="0">
                <a:solidFill>
                  <a:schemeClr val="accent2"/>
                </a:solidFill>
              </a:rPr>
              <a:t>方向</a:t>
            </a:r>
            <a:r>
              <a:rPr lang="zh-CN" altLang="en-US" dirty="0"/>
              <a:t>是探索三个基本问题的重要途径。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35" y="1649403"/>
            <a:ext cx="360000" cy="360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90" y="2896510"/>
            <a:ext cx="714375" cy="400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769" y="3479003"/>
            <a:ext cx="790575" cy="457200"/>
          </a:xfrm>
          <a:prstGeom prst="rect">
            <a:avLst/>
          </a:prstGeom>
        </p:spPr>
      </p:pic>
      <p:sp>
        <p:nvSpPr>
          <p:cNvPr id="36" name="矩形: 圆角 35"/>
          <p:cNvSpPr/>
          <p:nvPr/>
        </p:nvSpPr>
        <p:spPr>
          <a:xfrm>
            <a:off x="6005845" y="4005148"/>
            <a:ext cx="1740923" cy="220775"/>
          </a:xfrm>
          <a:prstGeom prst="round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6" y="2227313"/>
            <a:ext cx="900000" cy="90000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249681" y="1500420"/>
            <a:ext cx="4645030" cy="1892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</a:rPr>
              <a:t>	</a:t>
            </a:r>
            <a:r>
              <a:rPr lang="zh-CN" altLang="en-US" sz="2000" dirty="0">
                <a:solidFill>
                  <a:schemeClr val="accent1"/>
                </a:solidFill>
              </a:rPr>
              <a:t>宇宙线：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1"/>
                </a:solidFill>
              </a:rPr>
              <a:t>起源：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1"/>
                </a:solidFill>
              </a:rPr>
              <a:t>加速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1"/>
                </a:solidFill>
              </a:rPr>
              <a:t>传播</a:t>
            </a:r>
            <a:endParaRPr lang="en-US" altLang="zh-CN" sz="2000" dirty="0">
              <a:solidFill>
                <a:schemeClr val="accent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249056" y="2041540"/>
            <a:ext cx="5337451" cy="3240000"/>
            <a:chOff x="2779574" y="2635725"/>
            <a:chExt cx="5337451" cy="32400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9574" y="2635725"/>
              <a:ext cx="5337451" cy="3240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79574" y="3473657"/>
              <a:ext cx="789190" cy="4572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79574" y="4027125"/>
              <a:ext cx="789190" cy="457200"/>
            </a:xfrm>
            <a:prstGeom prst="rect">
              <a:avLst/>
            </a:prstGeom>
          </p:spPr>
        </p:pic>
      </p:grpSp>
      <p:sp>
        <p:nvSpPr>
          <p:cNvPr id="1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宇宙线各向异性</a:t>
            </a:r>
            <a:endParaRPr lang="zh-CN" altLang="en-US" sz="44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2336" y="3910685"/>
            <a:ext cx="349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测量宇宙线的能谱、成分与</a:t>
            </a:r>
            <a:r>
              <a:rPr lang="zh-CN" altLang="en-US" dirty="0">
                <a:solidFill>
                  <a:schemeClr val="accent2"/>
                </a:solidFill>
              </a:rPr>
              <a:t>方向</a:t>
            </a:r>
            <a:r>
              <a:rPr lang="zh-CN" altLang="en-US" dirty="0"/>
              <a:t>是探索三个基本问题的重要途径。</a:t>
            </a:r>
            <a:endParaRPr lang="zh-CN" altLang="en-US" dirty="0"/>
          </a:p>
        </p:txBody>
      </p:sp>
      <p:sp>
        <p:nvSpPr>
          <p:cNvPr id="21" name="任意多边形: 形状 20"/>
          <p:cNvSpPr/>
          <p:nvPr/>
        </p:nvSpPr>
        <p:spPr>
          <a:xfrm>
            <a:off x="2" y="0"/>
            <a:ext cx="12191999" cy="6858000"/>
          </a:xfrm>
          <a:custGeom>
            <a:avLst/>
            <a:gdLst>
              <a:gd name="connsiteX0" fmla="*/ 7900755 w 12191999"/>
              <a:gd name="connsiteY0" fmla="*/ 4162425 h 6858000"/>
              <a:gd name="connsiteX1" fmla="*/ 7857098 w 12191999"/>
              <a:gd name="connsiteY1" fmla="*/ 4206082 h 6858000"/>
              <a:gd name="connsiteX2" fmla="*/ 7857098 w 12191999"/>
              <a:gd name="connsiteY2" fmla="*/ 4380706 h 6858000"/>
              <a:gd name="connsiteX3" fmla="*/ 7900755 w 12191999"/>
              <a:gd name="connsiteY3" fmla="*/ 4424363 h 6858000"/>
              <a:gd name="connsiteX4" fmla="*/ 9924255 w 12191999"/>
              <a:gd name="connsiteY4" fmla="*/ 4424363 h 6858000"/>
              <a:gd name="connsiteX5" fmla="*/ 9967912 w 12191999"/>
              <a:gd name="connsiteY5" fmla="*/ 4380706 h 6858000"/>
              <a:gd name="connsiteX6" fmla="*/ 9967912 w 12191999"/>
              <a:gd name="connsiteY6" fmla="*/ 4206082 h 6858000"/>
              <a:gd name="connsiteX7" fmla="*/ 9924255 w 12191999"/>
              <a:gd name="connsiteY7" fmla="*/ 4162425 h 6858000"/>
              <a:gd name="connsiteX8" fmla="*/ 10014865 w 12191999"/>
              <a:gd name="connsiteY8" fmla="*/ 2513456 h 6858000"/>
              <a:gd name="connsiteX9" fmla="*/ 9518428 w 12191999"/>
              <a:gd name="connsiteY9" fmla="*/ 3127313 h 6858000"/>
              <a:gd name="connsiteX10" fmla="*/ 10014865 w 12191999"/>
              <a:gd name="connsiteY10" fmla="*/ 3741170 h 6858000"/>
              <a:gd name="connsiteX11" fmla="*/ 10511302 w 12191999"/>
              <a:gd name="connsiteY11" fmla="*/ 3127313 h 6858000"/>
              <a:gd name="connsiteX12" fmla="*/ 10014865 w 12191999"/>
              <a:gd name="connsiteY12" fmla="*/ 2513456 h 6858000"/>
              <a:gd name="connsiteX13" fmla="*/ 8742711 w 12191999"/>
              <a:gd name="connsiteY13" fmla="*/ 2141732 h 6858000"/>
              <a:gd name="connsiteX14" fmla="*/ 8049323 w 12191999"/>
              <a:gd name="connsiteY14" fmla="*/ 3073440 h 6858000"/>
              <a:gd name="connsiteX15" fmla="*/ 8742711 w 12191999"/>
              <a:gd name="connsiteY15" fmla="*/ 4005148 h 6858000"/>
              <a:gd name="connsiteX16" fmla="*/ 9436099 w 12191999"/>
              <a:gd name="connsiteY16" fmla="*/ 3073440 h 6858000"/>
              <a:gd name="connsiteX17" fmla="*/ 8742711 w 12191999"/>
              <a:gd name="connsiteY17" fmla="*/ 2141732 h 6858000"/>
              <a:gd name="connsiteX18" fmla="*/ 0 w 12191999"/>
              <a:gd name="connsiteY18" fmla="*/ 0 h 6858000"/>
              <a:gd name="connsiteX19" fmla="*/ 12191999 w 12191999"/>
              <a:gd name="connsiteY19" fmla="*/ 0 h 6858000"/>
              <a:gd name="connsiteX20" fmla="*/ 12191999 w 12191999"/>
              <a:gd name="connsiteY20" fmla="*/ 6858000 h 6858000"/>
              <a:gd name="connsiteX21" fmla="*/ 0 w 12191999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6858000">
                <a:moveTo>
                  <a:pt x="7900755" y="4162425"/>
                </a:moveTo>
                <a:cubicBezTo>
                  <a:pt x="7876644" y="4162425"/>
                  <a:pt x="7857098" y="4181971"/>
                  <a:pt x="7857098" y="4206082"/>
                </a:cubicBezTo>
                <a:lnTo>
                  <a:pt x="7857098" y="4380706"/>
                </a:lnTo>
                <a:cubicBezTo>
                  <a:pt x="7857098" y="4404817"/>
                  <a:pt x="7876644" y="4424363"/>
                  <a:pt x="7900755" y="4424363"/>
                </a:cubicBezTo>
                <a:lnTo>
                  <a:pt x="9924255" y="4424363"/>
                </a:lnTo>
                <a:cubicBezTo>
                  <a:pt x="9948366" y="4424363"/>
                  <a:pt x="9967912" y="4404817"/>
                  <a:pt x="9967912" y="4380706"/>
                </a:cubicBezTo>
                <a:lnTo>
                  <a:pt x="9967912" y="4206082"/>
                </a:lnTo>
                <a:cubicBezTo>
                  <a:pt x="9967912" y="4181971"/>
                  <a:pt x="9948366" y="4162425"/>
                  <a:pt x="9924255" y="4162425"/>
                </a:cubicBezTo>
                <a:close/>
                <a:moveTo>
                  <a:pt x="10014865" y="2513456"/>
                </a:moveTo>
                <a:cubicBezTo>
                  <a:pt x="9740690" y="2513456"/>
                  <a:pt x="9518428" y="2788289"/>
                  <a:pt x="9518428" y="3127313"/>
                </a:cubicBezTo>
                <a:cubicBezTo>
                  <a:pt x="9518428" y="3466337"/>
                  <a:pt x="9740690" y="3741170"/>
                  <a:pt x="10014865" y="3741170"/>
                </a:cubicBezTo>
                <a:cubicBezTo>
                  <a:pt x="10289040" y="3741170"/>
                  <a:pt x="10511302" y="3466337"/>
                  <a:pt x="10511302" y="3127313"/>
                </a:cubicBezTo>
                <a:cubicBezTo>
                  <a:pt x="10511302" y="2788289"/>
                  <a:pt x="10289040" y="2513456"/>
                  <a:pt x="10014865" y="2513456"/>
                </a:cubicBezTo>
                <a:close/>
                <a:moveTo>
                  <a:pt x="8742711" y="2141732"/>
                </a:moveTo>
                <a:cubicBezTo>
                  <a:pt x="8359763" y="2141732"/>
                  <a:pt x="8049323" y="2558872"/>
                  <a:pt x="8049323" y="3073440"/>
                </a:cubicBezTo>
                <a:cubicBezTo>
                  <a:pt x="8049323" y="3588008"/>
                  <a:pt x="8359763" y="4005148"/>
                  <a:pt x="8742711" y="4005148"/>
                </a:cubicBezTo>
                <a:cubicBezTo>
                  <a:pt x="9125659" y="4005148"/>
                  <a:pt x="9436099" y="3588008"/>
                  <a:pt x="9436099" y="3073440"/>
                </a:cubicBezTo>
                <a:cubicBezTo>
                  <a:pt x="9436099" y="2558872"/>
                  <a:pt x="9125659" y="2141732"/>
                  <a:pt x="8742711" y="2141732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17648" y="4761838"/>
            <a:ext cx="504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到达方向分布：微弱的各向异性分布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77" y="1311403"/>
            <a:ext cx="324000" cy="324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441" y="2399526"/>
            <a:ext cx="4721119" cy="378722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49680" y="1151624"/>
            <a:ext cx="9063243" cy="124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</a:rPr>
              <a:t>	</a:t>
            </a:r>
            <a:r>
              <a:rPr lang="zh-CN" altLang="en-US" sz="2000" dirty="0">
                <a:solidFill>
                  <a:schemeClr val="accent1"/>
                </a:solidFill>
              </a:rPr>
              <a:t>大尺度各向异性：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algn="just"/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TeV-PeV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宇宙线的各向异性随能量发生明显的演化特征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1712683" y="3356486"/>
                <a:ext cx="1815723" cy="2331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1"/>
                    </a:solidFill>
                  </a:rPr>
                  <a:t>A </a:t>
                </a:r>
                <a:r>
                  <a:rPr lang="zh-CN" altLang="en-US" b="1" dirty="0">
                    <a:solidFill>
                      <a:schemeClr val="accent1"/>
                    </a:solidFill>
                  </a:rPr>
                  <a:t>：</a:t>
                </a:r>
                <a:endParaRPr lang="en-US" altLang="zh-CN" b="1" dirty="0">
                  <a:solidFill>
                    <a:schemeClr val="accent1"/>
                  </a:solidFill>
                </a:endParaRPr>
              </a:p>
              <a:p>
                <a:r>
                  <a:rPr lang="zh-CN" altLang="en-US" b="1" dirty="0">
                    <a:solidFill>
                      <a:schemeClr val="accent1"/>
                    </a:solidFill>
                  </a:rPr>
                  <a:t>一阶谐波的振幅</a:t>
                </a:r>
                <a:endParaRPr lang="en-US" altLang="zh-CN" b="1" dirty="0">
                  <a:solidFill>
                    <a:schemeClr val="accent1"/>
                  </a:solidFill>
                </a:endParaRPr>
              </a:p>
              <a:p>
                <a:endParaRPr lang="en-US" altLang="zh-CN" b="1" dirty="0">
                  <a:solidFill>
                    <a:srgbClr val="FFC000"/>
                  </a:solidFill>
                </a:endParaRPr>
              </a:p>
              <a:p>
                <a:endParaRPr lang="en-US" altLang="zh-CN" b="1" dirty="0">
                  <a:solidFill>
                    <a:srgbClr val="FFC000"/>
                  </a:solidFill>
                </a:endParaRPr>
              </a:p>
              <a:p>
                <a:endParaRPr lang="en-US" altLang="zh-CN" b="1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zh-CN" b="1" dirty="0">
                    <a:solidFill>
                      <a:schemeClr val="accent1"/>
                    </a:solidFill>
                  </a:rPr>
                  <a:t> </a:t>
                </a:r>
                <a:r>
                  <a:rPr lang="zh-CN" altLang="en-US" b="1" dirty="0">
                    <a:solidFill>
                      <a:schemeClr val="accent1"/>
                    </a:solidFill>
                  </a:rPr>
                  <a:t>：</a:t>
                </a:r>
                <a:endParaRPr lang="en-US" altLang="zh-CN" b="1" dirty="0">
                  <a:solidFill>
                    <a:schemeClr val="accent1"/>
                  </a:solidFill>
                </a:endParaRPr>
              </a:p>
              <a:p>
                <a:r>
                  <a:rPr lang="en-US" altLang="zh-CN" b="1" dirty="0">
                    <a:solidFill>
                      <a:schemeClr val="accent1"/>
                    </a:solidFill>
                  </a:rPr>
                  <a:t> </a:t>
                </a:r>
                <a:r>
                  <a:rPr lang="zh-CN" altLang="en-US" b="1" dirty="0">
                    <a:solidFill>
                      <a:schemeClr val="accent1"/>
                    </a:solidFill>
                  </a:rPr>
                  <a:t>赤道坐标系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zh-CN" altLang="en-US" b="1" dirty="0">
                    <a:solidFill>
                      <a:schemeClr val="accent1"/>
                    </a:solidFill>
                  </a:rPr>
                  <a:t>方向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683" y="3356486"/>
                <a:ext cx="1815723" cy="2331985"/>
              </a:xfrm>
              <a:prstGeom prst="rect">
                <a:avLst/>
              </a:prstGeom>
              <a:blipFill rotWithShape="1">
                <a:blip r:embed="rId3"/>
                <a:stretch>
                  <a:fillRect l="-5" t="-22" r="19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宇宙线各向异性</a:t>
            </a:r>
            <a:endParaRPr lang="zh-CN" altLang="en-US" sz="4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2705-EA43-4230-9A7D-96FD10EC46D6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77" y="1311403"/>
            <a:ext cx="324000" cy="324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441" y="2399526"/>
            <a:ext cx="4721119" cy="378722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49680" y="1151624"/>
            <a:ext cx="9063243" cy="124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</a:rPr>
              <a:t>	</a:t>
            </a:r>
            <a:r>
              <a:rPr lang="zh-CN" altLang="en-US" sz="2000" dirty="0">
                <a:solidFill>
                  <a:schemeClr val="accent1"/>
                </a:solidFill>
              </a:rPr>
              <a:t>大尺度各向异性：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algn="just"/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TeV-PeV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宇宙线的各向异性随能量发生明显的演化特征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1712683" y="3356486"/>
                <a:ext cx="1815723" cy="2331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1"/>
                    </a:solidFill>
                  </a:rPr>
                  <a:t>A </a:t>
                </a:r>
                <a:r>
                  <a:rPr lang="zh-CN" altLang="en-US" b="1" dirty="0">
                    <a:solidFill>
                      <a:schemeClr val="accent1"/>
                    </a:solidFill>
                  </a:rPr>
                  <a:t>：</a:t>
                </a:r>
                <a:endParaRPr lang="en-US" altLang="zh-CN" b="1" dirty="0">
                  <a:solidFill>
                    <a:schemeClr val="accent1"/>
                  </a:solidFill>
                </a:endParaRPr>
              </a:p>
              <a:p>
                <a:r>
                  <a:rPr lang="zh-CN" altLang="en-US" b="1" dirty="0">
                    <a:solidFill>
                      <a:schemeClr val="accent1"/>
                    </a:solidFill>
                  </a:rPr>
                  <a:t>一阶谐波的振幅</a:t>
                </a:r>
                <a:endParaRPr lang="en-US" altLang="zh-CN" b="1" dirty="0">
                  <a:solidFill>
                    <a:schemeClr val="accent1"/>
                  </a:solidFill>
                </a:endParaRPr>
              </a:p>
              <a:p>
                <a:endParaRPr lang="en-US" altLang="zh-CN" b="1" dirty="0">
                  <a:solidFill>
                    <a:srgbClr val="FFC000"/>
                  </a:solidFill>
                </a:endParaRPr>
              </a:p>
              <a:p>
                <a:endParaRPr lang="en-US" altLang="zh-CN" b="1" dirty="0">
                  <a:solidFill>
                    <a:srgbClr val="FFC000"/>
                  </a:solidFill>
                </a:endParaRPr>
              </a:p>
              <a:p>
                <a:endParaRPr lang="en-US" altLang="zh-CN" b="1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zh-CN" b="1" dirty="0">
                    <a:solidFill>
                      <a:schemeClr val="accent1"/>
                    </a:solidFill>
                  </a:rPr>
                  <a:t> </a:t>
                </a:r>
                <a:r>
                  <a:rPr lang="zh-CN" altLang="en-US" b="1" dirty="0">
                    <a:solidFill>
                      <a:schemeClr val="accent1"/>
                    </a:solidFill>
                  </a:rPr>
                  <a:t>：</a:t>
                </a:r>
                <a:endParaRPr lang="en-US" altLang="zh-CN" b="1" dirty="0">
                  <a:solidFill>
                    <a:schemeClr val="accent1"/>
                  </a:solidFill>
                </a:endParaRPr>
              </a:p>
              <a:p>
                <a:r>
                  <a:rPr lang="en-US" altLang="zh-CN" b="1" dirty="0">
                    <a:solidFill>
                      <a:schemeClr val="accent1"/>
                    </a:solidFill>
                  </a:rPr>
                  <a:t> </a:t>
                </a:r>
                <a:r>
                  <a:rPr lang="zh-CN" altLang="en-US" b="1" dirty="0">
                    <a:solidFill>
                      <a:schemeClr val="accent1"/>
                    </a:solidFill>
                  </a:rPr>
                  <a:t>赤道坐标系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zh-CN" altLang="en-US" b="1" dirty="0">
                    <a:solidFill>
                      <a:schemeClr val="accent1"/>
                    </a:solidFill>
                  </a:rPr>
                  <a:t>方向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683" y="3356486"/>
                <a:ext cx="1815723" cy="2331985"/>
              </a:xfrm>
              <a:prstGeom prst="rect">
                <a:avLst/>
              </a:prstGeom>
              <a:blipFill rotWithShape="1">
                <a:blip r:embed="rId3"/>
                <a:stretch>
                  <a:fillRect l="-5" t="-22" r="19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/>
          <p:nvPr/>
        </p:nvCxnSpPr>
        <p:spPr>
          <a:xfrm>
            <a:off x="1249680" y="982275"/>
            <a:ext cx="9745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1249680" y="172333"/>
            <a:ext cx="9745980" cy="77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宇宙线各向异性</a:t>
            </a:r>
            <a:endParaRPr lang="zh-CN" altLang="en-US" sz="4400" dirty="0">
              <a:solidFill>
                <a:schemeClr val="accent1"/>
              </a:solidFill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0" y="-8441"/>
            <a:ext cx="12192000" cy="6858000"/>
          </a:xfrm>
          <a:custGeom>
            <a:avLst/>
            <a:gdLst>
              <a:gd name="connsiteX0" fmla="*/ 4464409 w 12192000"/>
              <a:gd name="connsiteY0" fmla="*/ 3141516 h 6858000"/>
              <a:gd name="connsiteX1" fmla="*/ 4238161 w 12192000"/>
              <a:gd name="connsiteY1" fmla="*/ 3367764 h 6858000"/>
              <a:gd name="connsiteX2" fmla="*/ 4238161 w 12192000"/>
              <a:gd name="connsiteY2" fmla="*/ 5962895 h 6858000"/>
              <a:gd name="connsiteX3" fmla="*/ 4464409 w 12192000"/>
              <a:gd name="connsiteY3" fmla="*/ 6189143 h 6858000"/>
              <a:gd name="connsiteX4" fmla="*/ 5369372 w 12192000"/>
              <a:gd name="connsiteY4" fmla="*/ 6189143 h 6858000"/>
              <a:gd name="connsiteX5" fmla="*/ 5595620 w 12192000"/>
              <a:gd name="connsiteY5" fmla="*/ 5962895 h 6858000"/>
              <a:gd name="connsiteX6" fmla="*/ 5595620 w 12192000"/>
              <a:gd name="connsiteY6" fmla="*/ 3367764 h 6858000"/>
              <a:gd name="connsiteX7" fmla="*/ 5369372 w 12192000"/>
              <a:gd name="connsiteY7" fmla="*/ 3141516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4464409" y="3141516"/>
                </a:moveTo>
                <a:cubicBezTo>
                  <a:pt x="4339456" y="3141516"/>
                  <a:pt x="4238161" y="3242811"/>
                  <a:pt x="4238161" y="3367764"/>
                </a:cubicBezTo>
                <a:lnTo>
                  <a:pt x="4238161" y="5962895"/>
                </a:lnTo>
                <a:cubicBezTo>
                  <a:pt x="4238161" y="6087848"/>
                  <a:pt x="4339456" y="6189143"/>
                  <a:pt x="4464409" y="6189143"/>
                </a:cubicBezTo>
                <a:lnTo>
                  <a:pt x="5369372" y="6189143"/>
                </a:lnTo>
                <a:cubicBezTo>
                  <a:pt x="5494325" y="6189143"/>
                  <a:pt x="5595620" y="6087848"/>
                  <a:pt x="5595620" y="5962895"/>
                </a:cubicBezTo>
                <a:lnTo>
                  <a:pt x="5595620" y="3367764"/>
                </a:lnTo>
                <a:cubicBezTo>
                  <a:pt x="5595620" y="3242811"/>
                  <a:pt x="5494325" y="3141516"/>
                  <a:pt x="5369372" y="314151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WQ5NjY4NDAyMTJjNjBmNmYxYWQ0YzNkZWI4ZDQ4OW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3823</Words>
  <Application>WPS 演示</Application>
  <PresentationFormat>宽屏</PresentationFormat>
  <Paragraphs>529</Paragraphs>
  <Slides>36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4" baseType="lpstr">
      <vt:lpstr>Arial</vt:lpstr>
      <vt:lpstr>宋体</vt:lpstr>
      <vt:lpstr>Wingdings</vt:lpstr>
      <vt:lpstr>黑体</vt:lpstr>
      <vt:lpstr>Calibri</vt:lpstr>
      <vt:lpstr>等线</vt:lpstr>
      <vt:lpstr>Times New Roman</vt:lpstr>
      <vt:lpstr>Cambria Math</vt:lpstr>
      <vt:lpstr>等线 Light</vt:lpstr>
      <vt:lpstr>微软雅黑</vt:lpstr>
      <vt:lpstr>Arial Unicode MS</vt:lpstr>
      <vt:lpstr>-apple-system</vt:lpstr>
      <vt:lpstr>Segoe Print</vt:lpstr>
      <vt:lpstr>Wingdings</vt:lpstr>
      <vt:lpstr>Gilroy</vt:lpstr>
      <vt:lpstr>幼圆</vt:lpstr>
      <vt:lpstr>Office 主题​​</vt:lpstr>
      <vt:lpstr>1_Office 主题​​</vt:lpstr>
      <vt:lpstr>基于LHAASO-KM2A对宇宙线大尺度各向异性的观测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伟燕 张</dc:creator>
  <cp:lastModifiedBy>张伟燕</cp:lastModifiedBy>
  <cp:revision>1322</cp:revision>
  <dcterms:created xsi:type="dcterms:W3CDTF">2024-04-11T03:16:00Z</dcterms:created>
  <dcterms:modified xsi:type="dcterms:W3CDTF">2024-05-09T07:03:47Z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E3E34A40AEF142E8B6FCD50CA8708B58_12</vt:lpwstr>
  </property>
  <property fmtid="{D5CDD505-2E9C-101B-9397-08002B2CF9AE}" pid="3" name="KSOProductBuildVer">
    <vt:lpwstr>2052-12.1.0.16417</vt:lpwstr>
  </property>
</Properties>
</file>