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2"/>
  </p:notesMasterIdLst>
  <p:handoutMasterIdLst>
    <p:handoutMasterId r:id="rId53"/>
  </p:handoutMasterIdLst>
  <p:sldIdLst>
    <p:sldId id="360" r:id="rId2"/>
    <p:sldId id="369" r:id="rId3"/>
    <p:sldId id="357" r:id="rId4"/>
    <p:sldId id="602" r:id="rId5"/>
    <p:sldId id="606" r:id="rId6"/>
    <p:sldId id="260" r:id="rId7"/>
    <p:sldId id="600" r:id="rId8"/>
    <p:sldId id="607" r:id="rId9"/>
    <p:sldId id="263" r:id="rId10"/>
    <p:sldId id="609" r:id="rId11"/>
    <p:sldId id="610" r:id="rId12"/>
    <p:sldId id="620" r:id="rId13"/>
    <p:sldId id="621" r:id="rId14"/>
    <p:sldId id="622" r:id="rId15"/>
    <p:sldId id="322" r:id="rId16"/>
    <p:sldId id="323" r:id="rId17"/>
    <p:sldId id="324" r:id="rId18"/>
    <p:sldId id="643" r:id="rId19"/>
    <p:sldId id="325" r:id="rId20"/>
    <p:sldId id="326" r:id="rId21"/>
    <p:sldId id="631" r:id="rId22"/>
    <p:sldId id="632" r:id="rId23"/>
    <p:sldId id="623" r:id="rId24"/>
    <p:sldId id="320" r:id="rId25"/>
    <p:sldId id="634" r:id="rId26"/>
    <p:sldId id="625" r:id="rId27"/>
    <p:sldId id="626" r:id="rId28"/>
    <p:sldId id="629" r:id="rId29"/>
    <p:sldId id="613" r:id="rId30"/>
    <p:sldId id="280" r:id="rId31"/>
    <p:sldId id="281" r:id="rId32"/>
    <p:sldId id="282" r:id="rId33"/>
    <p:sldId id="283" r:id="rId34"/>
    <p:sldId id="284" r:id="rId35"/>
    <p:sldId id="614" r:id="rId36"/>
    <p:sldId id="286" r:id="rId37"/>
    <p:sldId id="287" r:id="rId38"/>
    <p:sldId id="344" r:id="rId39"/>
    <p:sldId id="640" r:id="rId40"/>
    <p:sldId id="624" r:id="rId41"/>
    <p:sldId id="318" r:id="rId42"/>
    <p:sldId id="329" r:id="rId43"/>
    <p:sldId id="615" r:id="rId44"/>
    <p:sldId id="289" r:id="rId45"/>
    <p:sldId id="642" r:id="rId46"/>
    <p:sldId id="630" r:id="rId47"/>
    <p:sldId id="641" r:id="rId48"/>
    <p:sldId id="311" r:id="rId49"/>
    <p:sldId id="636" r:id="rId50"/>
    <p:sldId id="639" r:id="rId51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楷体" pitchFamily="49" charset="-122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楷体" pitchFamily="49" charset="-122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楷体" pitchFamily="49" charset="-122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楷体" pitchFamily="49" charset="-122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楷体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00"/>
    <a:srgbClr val="FF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1" autoAdjust="0"/>
    <p:restoredTop sz="93148"/>
  </p:normalViewPr>
  <p:slideViewPr>
    <p:cSldViewPr>
      <p:cViewPr varScale="1">
        <p:scale>
          <a:sx n="81" d="100"/>
          <a:sy n="81" d="100"/>
        </p:scale>
        <p:origin x="184" y="448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a typeface="宋体" pitchFamily="2" charset="-122"/>
              </a:defRPr>
            </a:lvl1pPr>
          </a:lstStyle>
          <a:p>
            <a:fld id="{118D2B28-70C7-4DAF-BC47-DBD7BCAF881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5315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单击以编辑母版文本样式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a typeface="宋体" pitchFamily="2" charset="-122"/>
              </a:defRPr>
            </a:lvl1pPr>
          </a:lstStyle>
          <a:p>
            <a:fld id="{92646918-00A3-4ABF-A59A-B3ABE22D44C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067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6918-00A3-4ABF-A59A-B3ABE22D44C4}" type="slidenum">
              <a:rPr lang="en-US" altLang="zh-CN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918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46918-00A3-4ABF-A59A-B3ABE22D44C4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43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D18AAF00-12D2-4520-AB42-C35B46432CCF}" type="slidenum">
              <a:rPr lang="en-US" altLang="zh-CN" sz="1200"/>
              <a:pPr eaLnBrk="1" hangingPunct="1"/>
              <a:t>29</a:t>
            </a:fld>
            <a:endParaRPr lang="en-US" altLang="zh-CN" sz="1200"/>
          </a:p>
        </p:txBody>
      </p:sp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fld id="{0AF22D07-DB15-4518-9E8C-125811A09062}" type="slidenum">
              <a:rPr kumimoji="1" lang="en-US" altLang="zh-CN" sz="1200">
                <a:latin typeface="Times New Roman" pitchFamily="18" charset="0"/>
              </a:rPr>
              <a:pPr algn="r" eaLnBrk="1" hangingPunct="1"/>
              <a:t>29</a:t>
            </a:fld>
            <a:endParaRPr kumimoji="1" lang="en-US" altLang="zh-CN" sz="1200">
              <a:latin typeface="Times New Roman" pitchFamily="18" charset="0"/>
            </a:endParaRP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865188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865188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865188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865188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865188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/>
            <a:fld id="{310CDF2C-BD84-416D-BDDA-8DE1FC5238C5}" type="slidenum">
              <a:rPr lang="en-US" altLang="zh-CN" sz="1100">
                <a:solidFill>
                  <a:srgbClr val="EEECE1"/>
                </a:solidFill>
              </a:rPr>
              <a:pPr algn="r"/>
              <a:t>29</a:t>
            </a:fld>
            <a:endParaRPr lang="en-US" altLang="zh-CN" sz="1100">
              <a:solidFill>
                <a:srgbClr val="EEECE1"/>
              </a:solidFill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39" tIns="45270" rIns="90539" bIns="45270"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5026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F77B0734-967D-4B16-A5A3-3EA04F71F78A}" type="slidenum">
              <a:rPr lang="en-US" altLang="zh-CN" sz="1200"/>
              <a:pPr eaLnBrk="1" hangingPunct="1"/>
              <a:t>34</a:t>
            </a:fld>
            <a:endParaRPr lang="en-US" altLang="zh-CN" sz="1200"/>
          </a:p>
        </p:txBody>
      </p:sp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fld id="{6AEA7125-10F8-4954-B609-52717E87ABAE}" type="slidenum">
              <a:rPr kumimoji="1" lang="en-US" altLang="zh-CN" sz="1200">
                <a:solidFill>
                  <a:srgbClr val="000000"/>
                </a:solidFill>
              </a:rPr>
              <a:pPr algn="r" eaLnBrk="1" hangingPunct="1"/>
              <a:t>34</a:t>
            </a:fld>
            <a:endParaRPr kumimoji="1" lang="en-US" altLang="zh-CN" sz="1200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201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15D5CF5-CEDD-4BC2-8894-C2A606A1CDF6}" type="slidenum">
              <a:rPr lang="en-US" altLang="zh-CN" sz="1200"/>
              <a:pPr eaLnBrk="1" hangingPunct="1"/>
              <a:t>35</a:t>
            </a:fld>
            <a:endParaRPr lang="en-US" altLang="zh-CN" sz="1200"/>
          </a:p>
        </p:txBody>
      </p:sp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fld id="{C590A5C4-E71B-4921-80C4-E98D47E6C7ED}" type="slidenum">
              <a:rPr kumimoji="1" lang="en-US" altLang="zh-CN" sz="1200">
                <a:solidFill>
                  <a:srgbClr val="000000"/>
                </a:solidFill>
              </a:rPr>
              <a:pPr algn="r" eaLnBrk="1" hangingPunct="1"/>
              <a:t>35</a:t>
            </a:fld>
            <a:endParaRPr kumimoji="1" lang="en-US" altLang="zh-CN" sz="120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999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2F66932B-3768-4DA2-BBA9-FEEC122AF0E0}" type="slidenum">
              <a:rPr lang="en-US" altLang="zh-CN" sz="1200"/>
              <a:pPr eaLnBrk="1" hangingPunct="1"/>
              <a:t>36</a:t>
            </a:fld>
            <a:endParaRPr lang="en-US" altLang="zh-CN" sz="1200"/>
          </a:p>
        </p:txBody>
      </p:sp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fld id="{B91BEB5F-18E4-48EC-8923-CE83B4F520E1}" type="slidenum">
              <a:rPr kumimoji="1" lang="en-US" altLang="zh-CN" sz="1200">
                <a:solidFill>
                  <a:srgbClr val="000000"/>
                </a:solidFill>
              </a:rPr>
              <a:pPr algn="r" eaLnBrk="1" hangingPunct="1"/>
              <a:t>36</a:t>
            </a:fld>
            <a:endParaRPr kumimoji="1" lang="en-US" altLang="zh-CN" sz="1200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5014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5BBC9E30-3855-460C-BB03-A5111BA210D2}" type="slidenum">
              <a:rPr lang="en-US" altLang="zh-CN" sz="1200"/>
              <a:pPr eaLnBrk="1" hangingPunct="1"/>
              <a:t>43</a:t>
            </a:fld>
            <a:endParaRPr lang="en-US" altLang="zh-CN" sz="1200"/>
          </a:p>
        </p:txBody>
      </p:sp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fld id="{32B76AD6-4AE6-4011-91A1-E471ABA6DED3}" type="slidenum">
              <a:rPr kumimoji="1" lang="en-US" altLang="zh-CN" sz="1200">
                <a:solidFill>
                  <a:srgbClr val="000000"/>
                </a:solidFill>
              </a:rPr>
              <a:pPr algn="r" eaLnBrk="1" hangingPunct="1"/>
              <a:t>43</a:t>
            </a:fld>
            <a:endParaRPr kumimoji="1" lang="en-US" altLang="zh-CN" sz="120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50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3201" y="1371600"/>
            <a:ext cx="11595100" cy="21336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998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5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5708651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524000"/>
            <a:ext cx="5710767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7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1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6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4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83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3351" y="609600"/>
            <a:ext cx="2904067" cy="566578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609600"/>
            <a:ext cx="8515351" cy="566578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609600"/>
            <a:ext cx="11595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524000"/>
            <a:ext cx="11622617" cy="47513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6384926"/>
            <a:ext cx="12192000" cy="473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r">
              <a:defRPr/>
            </a:pPr>
            <a:r>
              <a:rPr lang="zh-CN" altLang="en-US" sz="2000">
                <a:solidFill>
                  <a:schemeClr val="folHlink"/>
                </a:solidFill>
                <a:latin typeface="Castellar" pitchFamily="18" charset="0"/>
              </a:rPr>
              <a:t>中国科学技术大学地球和空间科学学院</a:t>
            </a:r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57150" cmpd="thickThin">
            <a:solidFill>
              <a:srgbClr val="E1FAB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033" name="Date Placeholder 1"/>
          <p:cNvSpPr txBox="1">
            <a:spLocks noGrp="1"/>
          </p:cNvSpPr>
          <p:nvPr/>
        </p:nvSpPr>
        <p:spPr bwMode="auto">
          <a:xfrm>
            <a:off x="0" y="0"/>
            <a:ext cx="12192000" cy="4762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 b="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latin typeface="Brush Script MT" pitchFamily="66" charset="0"/>
                <a:cs typeface="Arial" charset="0"/>
              </a:rPr>
              <a:t>地球中微子暑期学校                                                                                       </a:t>
            </a:r>
            <a:r>
              <a:rPr lang="en-US" altLang="zh-CN" sz="2400" b="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latin typeface="Brush Script MT" pitchFamily="66" charset="0"/>
                <a:cs typeface="Arial" charset="0"/>
              </a:rPr>
              <a:t>2024.08</a:t>
            </a:r>
            <a:r>
              <a:rPr lang="zh-CN" altLang="en-US" sz="2400" b="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latin typeface="Brush Script MT" pitchFamily="66" charset="0"/>
                <a:cs typeface="Arial" charset="0"/>
              </a:rPr>
              <a:t> 北京 </a:t>
            </a:r>
            <a:endParaRPr lang="en-US" altLang="zh-CN" sz="2400" b="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latin typeface="Brush Script MT" pitchFamily="66" charset="0"/>
              <a:cs typeface="Arial" charset="0"/>
            </a:endParaRPr>
          </a:p>
        </p:txBody>
      </p:sp>
      <p:sp>
        <p:nvSpPr>
          <p:cNvPr id="1031" name="Line 6"/>
          <p:cNvSpPr>
            <a:spLocks noChangeShapeType="1"/>
          </p:cNvSpPr>
          <p:nvPr/>
        </p:nvSpPr>
        <p:spPr bwMode="auto">
          <a:xfrm>
            <a:off x="0" y="381000"/>
            <a:ext cx="12192000" cy="0"/>
          </a:xfrm>
          <a:prstGeom prst="line">
            <a:avLst/>
          </a:prstGeom>
          <a:noFill/>
          <a:ln w="57150" cmpd="thinThick">
            <a:solidFill>
              <a:srgbClr val="C1BAF8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楷体_GB2312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楷体_GB2312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楷体_GB2312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楷体_GB2312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楷体_GB2312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7200" dirty="0">
                <a:solidFill>
                  <a:srgbClr val="000000"/>
                </a:solidFill>
                <a:latin typeface="+mn-lt"/>
              </a:rPr>
              <a:t>地球的圈层结构与物质组成</a:t>
            </a:r>
            <a:endParaRPr lang="zh-CN" altLang="en-US" dirty="0">
              <a:latin typeface="+mn-lt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2895600" y="3958108"/>
            <a:ext cx="6400800" cy="2135188"/>
          </a:xfrm>
        </p:spPr>
        <p:txBody>
          <a:bodyPr/>
          <a:lstStyle/>
          <a:p>
            <a:pPr eaLnBrk="1" hangingPunct="1"/>
            <a:r>
              <a:rPr lang="zh-CN" altLang="en-US" b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黄金水</a:t>
            </a:r>
            <a:endParaRPr lang="en-US" altLang="zh-CN" b="1" dirty="0">
              <a:latin typeface="STHeiti" panose="02010600040101010101" pitchFamily="2" charset="-122"/>
              <a:ea typeface="STHeiti" panose="02010600040101010101" pitchFamily="2" charset="-122"/>
              <a:cs typeface="Arial" panose="020B0604020202020204" pitchFamily="34" charset="0"/>
            </a:endParaRPr>
          </a:p>
          <a:p>
            <a:pPr eaLnBrk="1" hangingPunct="1"/>
            <a:r>
              <a:rPr lang="zh-CN" altLang="en-US" b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中国科学技术大学</a:t>
            </a:r>
          </a:p>
          <a:p>
            <a:pPr eaLnBrk="1" hangingPunct="1"/>
            <a:r>
              <a:rPr lang="zh-CN" altLang="en-US" b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安徽合肥</a:t>
            </a:r>
          </a:p>
        </p:txBody>
      </p:sp>
    </p:spTree>
    <p:extLst>
      <p:ext uri="{BB962C8B-B14F-4D97-AF65-F5344CB8AC3E}">
        <p14:creationId xmlns:p14="http://schemas.microsoft.com/office/powerpoint/2010/main" val="1366509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25613" y="550139"/>
            <a:ext cx="8696325" cy="863600"/>
          </a:xfrm>
        </p:spPr>
        <p:txBody>
          <a:bodyPr/>
          <a:lstStyle/>
          <a:p>
            <a:pPr eaLnBrk="1" hangingPunct="1"/>
            <a:r>
              <a:rPr lang="en-US" altLang="zh-CN" dirty="0"/>
              <a:t>Great Debate</a:t>
            </a:r>
          </a:p>
        </p:txBody>
      </p:sp>
      <p:pic>
        <p:nvPicPr>
          <p:cNvPr id="68610" name="Picture 4" descr="wege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91" y="1708197"/>
            <a:ext cx="284797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5" descr="Jeffreys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92" y="1669473"/>
            <a:ext cx="31956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5694623" y="5715000"/>
            <a:ext cx="372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ea typeface="华文隶书" pitchFamily="2" charset="-122"/>
              </a:rPr>
              <a:t>Sir. Harold Jeffreys(1891-1989)</a:t>
            </a:r>
            <a:endParaRPr lang="zh-CN" altLang="en-US" sz="2000" dirty="0">
              <a:ea typeface="华文隶书" pitchFamily="2" charset="-122"/>
            </a:endParaRPr>
          </a:p>
        </p:txBody>
      </p:sp>
      <p:sp>
        <p:nvSpPr>
          <p:cNvPr id="68613" name="Rectangle 7"/>
          <p:cNvSpPr>
            <a:spLocks noChangeArrowheads="1"/>
          </p:cNvSpPr>
          <p:nvPr/>
        </p:nvSpPr>
        <p:spPr bwMode="auto">
          <a:xfrm>
            <a:off x="2405385" y="5715000"/>
            <a:ext cx="333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ea typeface="华文隶书" pitchFamily="2" charset="-122"/>
              </a:rPr>
              <a:t>Alfred Wegener(1880-1930)</a:t>
            </a:r>
            <a:endParaRPr lang="zh-CN" altLang="en-US" sz="2000" dirty="0">
              <a:ea typeface="华文隶书" pitchFamily="2" charset="-122"/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2FD18CCA-53D7-907A-7C9E-35D9F88A4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74" y="1268760"/>
            <a:ext cx="2334518" cy="489412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1600" dirty="0"/>
              <a:t>1904, </a:t>
            </a:r>
            <a:r>
              <a:rPr lang="en-US" altLang="zh-CN" sz="1600" dirty="0" err="1"/>
              <a:t>Ph.D</a:t>
            </a:r>
            <a:r>
              <a:rPr lang="en-US" altLang="zh-CN" sz="1600" dirty="0"/>
              <a:t> in astronomy from the University of Berlin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1600" dirty="0"/>
              <a:t>1906, first expedition to Greenland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1600" dirty="0"/>
              <a:t>1907, tutor at University of Marburg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1600" dirty="0"/>
              <a:t>1912-1913, two times to Greenland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1600" dirty="0"/>
              <a:t>1914, drafted into the German army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1600" dirty="0"/>
              <a:t>1924, professor at University of Graz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CN" sz="1600" dirty="0"/>
              <a:t>1930, last expedition to Greenland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76F4E21-E437-6485-4A82-A8FA968C7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360" y="1124743"/>
            <a:ext cx="2808312" cy="511256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1600" i="1" dirty="0"/>
              <a:t>Royal Astronomical Society, the Royal Society of London Royal Medal (1937)</a:t>
            </a:r>
            <a:endParaRPr lang="en-US" altLang="zh-CN" sz="16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1600" dirty="0">
                <a:latin typeface="Bookman Old Style" pitchFamily="18" charset="0"/>
              </a:rPr>
              <a:t>      ... for distinguished work in geophysics and his important contributions to the astronomy of the solar system.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altLang="zh-CN" sz="1600" dirty="0">
              <a:latin typeface="Bookman Old Style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1600" i="1" dirty="0"/>
              <a:t>Royal Society of London Copley Medal in 1960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1600" dirty="0">
                <a:latin typeface="Bookman Old Style" pitchFamily="18" charset="0"/>
              </a:rPr>
              <a:t>     ... in recognition of his distinguished work in many branches of geophysics, and also in the theory of probability and astronomy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altLang="zh-CN" sz="16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1600" dirty="0"/>
              <a:t> </a:t>
            </a:r>
            <a:r>
              <a:rPr lang="en-US" altLang="zh-CN" sz="1600" dirty="0">
                <a:latin typeface="Book Antiqua" pitchFamily="18" charset="0"/>
              </a:rPr>
              <a:t>&lt;&lt;</a:t>
            </a:r>
            <a:r>
              <a:rPr lang="en-US" altLang="zh-CN" sz="1600" i="1" dirty="0">
                <a:latin typeface="Book Antiqua" pitchFamily="18" charset="0"/>
              </a:rPr>
              <a:t>The Earth: Its Origin, History and Physical Constitution</a:t>
            </a:r>
            <a:r>
              <a:rPr lang="en-US" altLang="zh-CN" sz="1600" dirty="0">
                <a:latin typeface="Book Antiqua" pitchFamily="18" charset="0"/>
              </a:rPr>
              <a:t>&gt;&gt; (1924)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80622" y="421355"/>
            <a:ext cx="2999177" cy="863600"/>
          </a:xfrm>
        </p:spPr>
        <p:txBody>
          <a:bodyPr/>
          <a:lstStyle/>
          <a:p>
            <a:pPr eaLnBrk="1" hangingPunct="1"/>
            <a:r>
              <a:rPr lang="en-US" altLang="zh-CN" sz="3200" dirty="0"/>
              <a:t>Great Debate </a:t>
            </a:r>
          </a:p>
        </p:txBody>
      </p:sp>
      <p:sp>
        <p:nvSpPr>
          <p:cNvPr id="69636" name="Rectangle 11"/>
          <p:cNvSpPr>
            <a:spLocks noChangeArrowheads="1"/>
          </p:cNvSpPr>
          <p:nvPr/>
        </p:nvSpPr>
        <p:spPr bwMode="auto">
          <a:xfrm>
            <a:off x="203556" y="501057"/>
            <a:ext cx="4812324" cy="55133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dirty="0">
                <a:ea typeface="黑体" pitchFamily="49" charset="-122"/>
              </a:rPr>
              <a:t>大陆漂移</a:t>
            </a:r>
            <a:endParaRPr lang="zh-CN" altLang="en-US" dirty="0"/>
          </a:p>
          <a:p>
            <a:pPr>
              <a:spcBef>
                <a:spcPct val="20000"/>
              </a:spcBef>
            </a:pPr>
            <a:r>
              <a:rPr lang="zh-CN" altLang="en-US" dirty="0"/>
              <a:t>证据：大陆架形状、古生物化石、岩石山脉、沉积、古气候等</a:t>
            </a:r>
          </a:p>
          <a:p>
            <a:pPr>
              <a:spcBef>
                <a:spcPct val="20000"/>
              </a:spcBef>
            </a:pPr>
            <a:r>
              <a:rPr lang="zh-CN" altLang="en-US" dirty="0"/>
              <a:t>问题：大陆漂移的力学机制是什么？</a:t>
            </a:r>
            <a:endParaRPr lang="en-US" altLang="zh-CN" dirty="0"/>
          </a:p>
          <a:p>
            <a:pPr>
              <a:spcBef>
                <a:spcPct val="20000"/>
              </a:spcBef>
            </a:pPr>
            <a:r>
              <a:rPr lang="en-US" altLang="zh-CN" dirty="0"/>
              <a:t>Wegner</a:t>
            </a:r>
            <a:r>
              <a:rPr lang="zh-CN" altLang="en-US" dirty="0"/>
              <a:t>的答案：月亮的潮汐力足以推动大陆穿过海洋地壳运动</a:t>
            </a:r>
          </a:p>
          <a:p>
            <a:pPr>
              <a:spcBef>
                <a:spcPct val="20000"/>
              </a:spcBef>
            </a:pPr>
            <a:r>
              <a:rPr lang="en-US" altLang="zh-CN" dirty="0"/>
              <a:t>Jeffreys</a:t>
            </a:r>
            <a:r>
              <a:rPr lang="zh-CN" altLang="en-US" dirty="0"/>
              <a:t>的答案</a:t>
            </a:r>
            <a:r>
              <a:rPr lang="en-US" altLang="zh-CN" dirty="0"/>
              <a:t>: </a:t>
            </a:r>
            <a:r>
              <a:rPr lang="zh-CN" altLang="en-US" dirty="0"/>
              <a:t>巨大的大陆固态岩石穿过海床而不使其破裂，物理上是不可能的。</a:t>
            </a:r>
          </a:p>
          <a:p>
            <a:pPr>
              <a:spcBef>
                <a:spcPct val="20000"/>
              </a:spcBef>
            </a:pPr>
            <a:r>
              <a:rPr lang="en-US" altLang="zh-CN" i="1" dirty="0"/>
              <a:t>         It is physically impossible for a large mass of solid rock to plow through the sea floor without breaking up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3" name="Picture 2" descr="Fig1">
            <a:extLst>
              <a:ext uri="{FF2B5EF4-FFF2-40B4-BE49-F238E27FC236}">
                <a16:creationId xmlns:a16="http://schemas.microsoft.com/office/drawing/2014/main" id="{9C5C750F-265C-5D7F-E73D-132ADA7AB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2"/>
          <a:stretch/>
        </p:blipFill>
        <p:spPr bwMode="auto">
          <a:xfrm>
            <a:off x="8942015" y="476672"/>
            <a:ext cx="3130649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9" descr="F1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/>
          <a:stretch>
            <a:fillRect/>
          </a:stretch>
        </p:blipFill>
        <p:spPr bwMode="auto">
          <a:xfrm>
            <a:off x="5087888" y="1235216"/>
            <a:ext cx="3962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M地球剖面NEW">
            <a:extLst>
              <a:ext uri="{FF2B5EF4-FFF2-40B4-BE49-F238E27FC236}">
                <a16:creationId xmlns:a16="http://schemas.microsoft.com/office/drawing/2014/main" id="{B3D70F7D-D819-EC3C-5E7F-850325ECC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2238" y="3500707"/>
            <a:ext cx="4111795" cy="24153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AutoShape 3"/>
          <p:cNvSpPr>
            <a:spLocks noChangeAspect="1" noChangeArrowheads="1" noTextEdit="1"/>
          </p:cNvSpPr>
          <p:nvPr/>
        </p:nvSpPr>
        <p:spPr bwMode="auto">
          <a:xfrm>
            <a:off x="2276525" y="1775753"/>
            <a:ext cx="4495801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962A6A03-B7B6-C542-9625-18AFCFEC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r="4063" b="21747"/>
          <a:stretch/>
        </p:blipFill>
        <p:spPr bwMode="auto">
          <a:xfrm>
            <a:off x="767409" y="620688"/>
            <a:ext cx="6480720" cy="574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1" name="Picture 6" descr="earth interior - pro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785" r="3223" b="1785"/>
          <a:stretch>
            <a:fillRect/>
          </a:stretch>
        </p:blipFill>
        <p:spPr bwMode="auto">
          <a:xfrm>
            <a:off x="6034682" y="1862523"/>
            <a:ext cx="4813846" cy="440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0" y="404664"/>
            <a:ext cx="5760640" cy="720080"/>
          </a:xfrm>
        </p:spPr>
        <p:txBody>
          <a:bodyPr/>
          <a:lstStyle/>
          <a:p>
            <a:pPr eaLnBrk="1" hangingPunct="1"/>
            <a:r>
              <a:rPr lang="zh-CN" altLang="en-US" dirty="0"/>
              <a:t>地球的层状结构与物质组成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FF3291-B96E-8925-4DBD-AAD30D66A8A0}"/>
              </a:ext>
            </a:extLst>
          </p:cNvPr>
          <p:cNvSpPr/>
          <p:nvPr/>
        </p:nvSpPr>
        <p:spPr>
          <a:xfrm>
            <a:off x="479376" y="4225541"/>
            <a:ext cx="2304256" cy="2096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000" b="1" dirty="0">
                <a:latin typeface="STHeiti" panose="02010600040101010101" pitchFamily="2" charset="-122"/>
                <a:ea typeface="STHeiti" panose="02010600040101010101" pitchFamily="2" charset="-122"/>
              </a:rPr>
              <a:t>不连续面</a:t>
            </a:r>
            <a:r>
              <a:rPr lang="zh-CN" altLang="en-US" sz="2000" dirty="0"/>
              <a:t>：</a:t>
            </a:r>
            <a:endParaRPr lang="en-US" altLang="zh-CN" sz="2000" dirty="0"/>
          </a:p>
          <a:p>
            <a:pPr eaLnBrk="1" hangingPunct="1">
              <a:lnSpc>
                <a:spcPct val="110000"/>
              </a:lnSpc>
            </a:pPr>
            <a:r>
              <a:rPr lang="en-US" altLang="zh-CN" sz="2000" dirty="0"/>
              <a:t>Moho</a:t>
            </a:r>
            <a:r>
              <a:rPr lang="zh-CN" altLang="en-US" sz="2000" dirty="0"/>
              <a:t>（莫霍面）</a:t>
            </a:r>
            <a:endParaRPr lang="en-US" altLang="zh-CN" sz="2000" dirty="0"/>
          </a:p>
          <a:p>
            <a:pPr eaLnBrk="1" hangingPunct="1">
              <a:lnSpc>
                <a:spcPct val="110000"/>
              </a:lnSpc>
            </a:pPr>
            <a:r>
              <a:rPr lang="en-US" altLang="zh-CN" sz="2000" dirty="0"/>
              <a:t>410km</a:t>
            </a:r>
            <a:r>
              <a:rPr lang="zh-CN" altLang="en-US" sz="2000" dirty="0"/>
              <a:t>相变面</a:t>
            </a:r>
            <a:endParaRPr lang="en-US" altLang="zh-CN" sz="2000" dirty="0"/>
          </a:p>
          <a:p>
            <a:pPr eaLnBrk="1" hangingPunct="1">
              <a:lnSpc>
                <a:spcPct val="110000"/>
              </a:lnSpc>
            </a:pPr>
            <a:r>
              <a:rPr lang="en-US" altLang="zh-CN" sz="2000" dirty="0"/>
              <a:t>660km</a:t>
            </a:r>
            <a:r>
              <a:rPr lang="zh-CN" altLang="en-US" sz="2000" dirty="0"/>
              <a:t>相变面</a:t>
            </a:r>
            <a:endParaRPr lang="en-US" altLang="zh-CN" sz="2000" dirty="0"/>
          </a:p>
          <a:p>
            <a:pPr eaLnBrk="1" hangingPunct="1">
              <a:lnSpc>
                <a:spcPct val="110000"/>
              </a:lnSpc>
            </a:pPr>
            <a:r>
              <a:rPr lang="en-US" altLang="zh-CN" sz="2000" dirty="0"/>
              <a:t>CMB</a:t>
            </a:r>
            <a:r>
              <a:rPr lang="zh-CN" altLang="en-US" sz="2000" dirty="0"/>
              <a:t>（核幔边界）</a:t>
            </a:r>
            <a:endParaRPr lang="en-US" altLang="zh-CN" sz="2000" dirty="0"/>
          </a:p>
          <a:p>
            <a:pPr eaLnBrk="1" hangingPunct="1">
              <a:lnSpc>
                <a:spcPct val="110000"/>
              </a:lnSpc>
            </a:pPr>
            <a:r>
              <a:rPr lang="zh-CN" altLang="en-US" sz="2000" dirty="0"/>
              <a:t>内外核边界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344679"/>
            <a:ext cx="11595100" cy="863600"/>
          </a:xfrm>
        </p:spPr>
        <p:txBody>
          <a:bodyPr/>
          <a:lstStyle/>
          <a:p>
            <a:pPr eaLnBrk="1" hangingPunct="1"/>
            <a:r>
              <a:rPr lang="zh-CN" altLang="en-US" dirty="0"/>
              <a:t>地球的主要分层结构</a:t>
            </a:r>
          </a:p>
        </p:txBody>
      </p:sp>
      <p:sp>
        <p:nvSpPr>
          <p:cNvPr id="118787" name="AutoShape 3"/>
          <p:cNvSpPr>
            <a:spLocks noChangeAspect="1" noChangeArrowheads="1" noTextEdit="1"/>
          </p:cNvSpPr>
          <p:nvPr/>
        </p:nvSpPr>
        <p:spPr bwMode="auto">
          <a:xfrm>
            <a:off x="1676401" y="1524000"/>
            <a:ext cx="86899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0769A-A5CF-7943-A00A-E8A469963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r="3843"/>
          <a:stretch/>
        </p:blipFill>
        <p:spPr bwMode="auto">
          <a:xfrm>
            <a:off x="2545079" y="1208279"/>
            <a:ext cx="8587648" cy="46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22B784-6A2A-6843-AD56-2381216370BF}"/>
              </a:ext>
            </a:extLst>
          </p:cNvPr>
          <p:cNvSpPr/>
          <p:nvPr/>
        </p:nvSpPr>
        <p:spPr>
          <a:xfrm>
            <a:off x="1127448" y="2852936"/>
            <a:ext cx="1582421" cy="249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10000"/>
              </a:lnSpc>
            </a:pPr>
            <a:r>
              <a:rPr lang="zh-CN" altLang="en-US" sz="2000" dirty="0"/>
              <a:t>海洋地壳</a:t>
            </a:r>
            <a:endParaRPr lang="en-US" altLang="zh-CN" sz="2000" dirty="0"/>
          </a:p>
          <a:p>
            <a:pPr algn="r" eaLnBrk="1" hangingPunct="1">
              <a:lnSpc>
                <a:spcPct val="110000"/>
              </a:lnSpc>
            </a:pPr>
            <a:r>
              <a:rPr lang="zh-CN" altLang="en-US" sz="2000" dirty="0"/>
              <a:t>大陆地壳</a:t>
            </a:r>
            <a:endParaRPr lang="en-US" altLang="zh-CN" sz="2000" dirty="0"/>
          </a:p>
          <a:p>
            <a:pPr algn="r" eaLnBrk="1" hangingPunct="1">
              <a:lnSpc>
                <a:spcPct val="110000"/>
              </a:lnSpc>
            </a:pPr>
            <a:r>
              <a:rPr lang="zh-CN" altLang="en-US" sz="2000" dirty="0"/>
              <a:t>上地幔</a:t>
            </a:r>
            <a:endParaRPr lang="en-US" altLang="zh-CN" sz="2000" dirty="0"/>
          </a:p>
          <a:p>
            <a:pPr algn="r" eaLnBrk="1" hangingPunct="1">
              <a:lnSpc>
                <a:spcPct val="110000"/>
              </a:lnSpc>
            </a:pPr>
            <a:r>
              <a:rPr lang="zh-CN" altLang="en-US" sz="2000" dirty="0"/>
              <a:t>过渡带</a:t>
            </a:r>
            <a:endParaRPr lang="en-US" altLang="zh-CN" sz="2000" dirty="0"/>
          </a:p>
          <a:p>
            <a:pPr algn="r" eaLnBrk="1" hangingPunct="1">
              <a:lnSpc>
                <a:spcPct val="110000"/>
              </a:lnSpc>
            </a:pPr>
            <a:r>
              <a:rPr lang="zh-CN" altLang="en-US" sz="2000" dirty="0"/>
              <a:t>下地幔</a:t>
            </a:r>
            <a:endParaRPr lang="en-US" altLang="zh-CN" sz="2000" dirty="0"/>
          </a:p>
          <a:p>
            <a:pPr algn="r" eaLnBrk="1" hangingPunct="1">
              <a:lnSpc>
                <a:spcPct val="110000"/>
              </a:lnSpc>
            </a:pPr>
            <a:r>
              <a:rPr lang="zh-CN" altLang="en-US" sz="2000" dirty="0"/>
              <a:t>外核</a:t>
            </a:r>
            <a:endParaRPr lang="en-US" altLang="zh-CN" sz="2000" dirty="0"/>
          </a:p>
          <a:p>
            <a:pPr algn="r" eaLnBrk="1" hangingPunct="1">
              <a:lnSpc>
                <a:spcPct val="110000"/>
              </a:lnSpc>
            </a:pPr>
            <a:r>
              <a:rPr lang="zh-CN" altLang="en-US" sz="2000" dirty="0"/>
              <a:t>内核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896D6C-84E9-2348-8ED2-8AE5523212E3}"/>
              </a:ext>
            </a:extLst>
          </p:cNvPr>
          <p:cNvSpPr/>
          <p:nvPr/>
        </p:nvSpPr>
        <p:spPr>
          <a:xfrm>
            <a:off x="2507960" y="5834380"/>
            <a:ext cx="7176080" cy="465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dirty="0"/>
              <a:t>岩石圈：地壳</a:t>
            </a:r>
            <a:r>
              <a:rPr lang="en-US" altLang="zh-CN" dirty="0"/>
              <a:t>+</a:t>
            </a:r>
            <a:r>
              <a:rPr lang="zh-CN" altLang="en-US" dirty="0"/>
              <a:t>岩石圈地幔（～</a:t>
            </a:r>
            <a:r>
              <a:rPr lang="en-US" altLang="zh-CN" dirty="0"/>
              <a:t>100km</a:t>
            </a:r>
            <a:r>
              <a:rPr lang="zh-CN" altLang="en-US" dirty="0"/>
              <a:t>）；软流圈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7FB67-EBDD-3095-8CF5-D713DCEE143B}"/>
              </a:ext>
            </a:extLst>
          </p:cNvPr>
          <p:cNvSpPr txBox="1"/>
          <p:nvPr/>
        </p:nvSpPr>
        <p:spPr>
          <a:xfrm>
            <a:off x="910050" y="2852936"/>
            <a:ext cx="647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地壳</a:t>
            </a:r>
            <a:endParaRPr lang="en-CN" sz="20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68450" y="609600"/>
            <a:ext cx="8566150" cy="863600"/>
          </a:xfrm>
        </p:spPr>
        <p:txBody>
          <a:bodyPr/>
          <a:lstStyle/>
          <a:p>
            <a:pPr eaLnBrk="1" hangingPunct="1"/>
            <a:r>
              <a:rPr lang="zh-CN" altLang="en-US"/>
              <a:t>地球的层状结构与组成：地壳</a:t>
            </a:r>
          </a:p>
        </p:txBody>
      </p:sp>
      <p:sp>
        <p:nvSpPr>
          <p:cNvPr id="11981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7010400" y="1905000"/>
            <a:ext cx="3276600" cy="3733800"/>
          </a:xfrm>
        </p:spPr>
        <p:txBody>
          <a:bodyPr/>
          <a:lstStyle/>
          <a:p>
            <a:pPr eaLnBrk="1" hangingPunct="1"/>
            <a:r>
              <a:rPr lang="zh-CN" altLang="en-US" sz="2800" b="1">
                <a:ea typeface="ヒラギノ角ゴ Pro W3" pitchFamily="-128" charset="-128"/>
              </a:rPr>
              <a:t>地壳是人类唯一能见的地球部分。包括洋壳和陆壳。岩石圈是由地壳和岩石圈地幔组成的坚硬外层</a:t>
            </a:r>
            <a:r>
              <a:rPr lang="zh-CN" altLang="en-US" sz="2800">
                <a:ea typeface="ヒラギノ角ゴ Pro W3" pitchFamily="-128" charset="-128"/>
              </a:rPr>
              <a:t>。</a:t>
            </a:r>
          </a:p>
          <a:p>
            <a:pPr eaLnBrk="1" hangingPunct="1"/>
            <a:r>
              <a:rPr lang="zh-CN" altLang="en-US" sz="2800">
                <a:ea typeface="ヒラギノ角ゴ Pro W3" pitchFamily="-128" charset="-128"/>
              </a:rPr>
              <a:t>岩石圈可以破裂并发生相互运动</a:t>
            </a:r>
          </a:p>
        </p:txBody>
      </p:sp>
      <p:pic>
        <p:nvPicPr>
          <p:cNvPr id="119811" name="Picture 2" descr="4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47850"/>
            <a:ext cx="50292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25259" y="688147"/>
            <a:ext cx="6427325" cy="202077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400" b="1" dirty="0">
                <a:ea typeface="ヒラギノ角ゴ Pro W3" pitchFamily="-128" charset="-128"/>
              </a:rPr>
              <a:t>Oceanic crust </a:t>
            </a:r>
            <a:br>
              <a:rPr lang="en-US" altLang="zh-CN" sz="2400" b="1" dirty="0">
                <a:ea typeface="ヒラギノ角ゴ Pro W3" pitchFamily="-128" charset="-128"/>
              </a:rPr>
            </a:br>
            <a:r>
              <a:rPr lang="zh-CN" altLang="en-US" sz="2400" b="1" dirty="0">
                <a:ea typeface="ヒラギノ角ゴ Pro W3" pitchFamily="-128" charset="-128"/>
              </a:rPr>
              <a:t>玄武质；密度相对较大； </a:t>
            </a:r>
            <a:r>
              <a:rPr lang="en-US" altLang="zh-CN" sz="2400" b="1" dirty="0">
                <a:ea typeface="ヒラギノ角ゴ Pro W3" pitchFamily="-128" charset="-128"/>
              </a:rPr>
              <a:t>0~10km </a:t>
            </a:r>
            <a:r>
              <a:rPr lang="zh-CN" altLang="en-US" sz="2400" b="1" dirty="0">
                <a:ea typeface="ヒラギノ角ゴ Pro W3" pitchFamily="-128" charset="-128"/>
              </a:rPr>
              <a:t>厚；地球质量的</a:t>
            </a:r>
            <a:r>
              <a:rPr lang="en-US" altLang="zh-CN" sz="2400" b="1" dirty="0">
                <a:ea typeface="ヒラギノ角ゴ Pro W3" pitchFamily="-128" charset="-128"/>
              </a:rPr>
              <a:t>0.099% </a:t>
            </a:r>
            <a:r>
              <a:rPr lang="zh-CN" altLang="en-US" sz="2400" b="1" dirty="0">
                <a:ea typeface="ヒラギノ角ゴ Pro W3" pitchFamily="-128" charset="-128"/>
              </a:rPr>
              <a:t>；</a:t>
            </a:r>
          </a:p>
          <a:p>
            <a:pPr eaLnBrk="1" hangingPunct="1"/>
            <a:r>
              <a:rPr lang="zh-CN" altLang="en-US" sz="2400" b="1" dirty="0">
                <a:ea typeface="ヒラギノ角ゴ Pro W3" pitchFamily="-128" charset="-128"/>
              </a:rPr>
              <a:t>海底扩张：洋脊系统 </a:t>
            </a:r>
            <a:r>
              <a:rPr lang="en-US" altLang="zh-CN" sz="2400" b="1" dirty="0">
                <a:ea typeface="ヒラギノ角ゴ Pro W3" pitchFamily="-128" charset="-128"/>
              </a:rPr>
              <a:t>(40,000km</a:t>
            </a:r>
            <a:r>
              <a:rPr lang="zh-CN" altLang="en-US" sz="2400" b="1" dirty="0">
                <a:ea typeface="ヒラギノ角ゴ Pro W3" pitchFamily="-128" charset="-128"/>
              </a:rPr>
              <a:t>长的火山组成</a:t>
            </a:r>
            <a:r>
              <a:rPr lang="en-US" altLang="zh-CN" sz="2400" b="1" dirty="0">
                <a:ea typeface="ヒラギノ角ゴ Pro W3" pitchFamily="-128" charset="-128"/>
              </a:rPr>
              <a:t>) </a:t>
            </a:r>
            <a:r>
              <a:rPr lang="zh-CN" altLang="en-US" sz="2400" b="1" dirty="0">
                <a:ea typeface="ヒラギノ角ゴ Pro W3" pitchFamily="-128" charset="-128"/>
              </a:rPr>
              <a:t>产生新地壳 </a:t>
            </a:r>
            <a:r>
              <a:rPr lang="en-US" altLang="zh-CN" sz="2400" b="1" dirty="0">
                <a:ea typeface="ヒラギノ角ゴ Pro W3" pitchFamily="-128" charset="-128"/>
              </a:rPr>
              <a:t>17 km</a:t>
            </a:r>
            <a:r>
              <a:rPr lang="en-US" altLang="zh-CN" sz="2400" b="1" baseline="30000" dirty="0">
                <a:ea typeface="ヒラギノ角ゴ Pro W3" pitchFamily="-128" charset="-128"/>
              </a:rPr>
              <a:t>3</a:t>
            </a:r>
            <a:r>
              <a:rPr lang="en-US" altLang="zh-CN" sz="2400" b="1" dirty="0">
                <a:ea typeface="ヒラギノ角ゴ Pro W3" pitchFamily="-128" charset="-128"/>
              </a:rPr>
              <a:t>/year</a:t>
            </a:r>
            <a:r>
              <a:rPr lang="zh-CN" altLang="en-US" sz="2400" b="1" dirty="0">
                <a:ea typeface="ヒラギノ角ゴ Pro W3" pitchFamily="-128" charset="-128"/>
              </a:rPr>
              <a:t>） </a:t>
            </a:r>
          </a:p>
        </p:txBody>
      </p:sp>
      <p:sp>
        <p:nvSpPr>
          <p:cNvPr id="120836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2189369" y="654531"/>
            <a:ext cx="2741613" cy="561975"/>
          </a:xfrm>
        </p:spPr>
        <p:txBody>
          <a:bodyPr/>
          <a:lstStyle/>
          <a:p>
            <a:pPr eaLnBrk="1" hangingPunct="1"/>
            <a:r>
              <a:rPr lang="zh-CN" altLang="en-US" dirty="0"/>
              <a:t>洋壳</a:t>
            </a:r>
          </a:p>
        </p:txBody>
      </p:sp>
      <p:pic>
        <p:nvPicPr>
          <p:cNvPr id="120837" name="Picture 4" descr="bl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229" y="3088394"/>
            <a:ext cx="3952874" cy="308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10"/>
          <p:cNvSpPr>
            <a:spLocks noChangeArrowheads="1"/>
          </p:cNvSpPr>
          <p:nvPr/>
        </p:nvSpPr>
        <p:spPr bwMode="auto">
          <a:xfrm>
            <a:off x="10488488" y="2889957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chemeClr val="tx2"/>
                </a:solidFill>
              </a:rPr>
              <a:t>海底年龄</a:t>
            </a:r>
          </a:p>
        </p:txBody>
      </p:sp>
      <p:pic>
        <p:nvPicPr>
          <p:cNvPr id="120833" name="Picture 12" descr="age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3376" r="3751" b="3030"/>
          <a:stretch>
            <a:fillRect/>
          </a:stretch>
        </p:blipFill>
        <p:spPr bwMode="auto">
          <a:xfrm>
            <a:off x="7501230" y="3320643"/>
            <a:ext cx="4267200" cy="284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35" name="Group 11"/>
          <p:cNvGrpSpPr>
            <a:grpSpLocks/>
          </p:cNvGrpSpPr>
          <p:nvPr/>
        </p:nvGrpSpPr>
        <p:grpSpPr bwMode="auto">
          <a:xfrm>
            <a:off x="46208" y="1765015"/>
            <a:ext cx="4465616" cy="4400428"/>
            <a:chOff x="2928" y="240"/>
            <a:chExt cx="2490" cy="1781"/>
          </a:xfrm>
        </p:grpSpPr>
        <p:pic>
          <p:nvPicPr>
            <p:cNvPr id="12083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40"/>
              <a:ext cx="2490" cy="1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0840" name="Rectangle 6"/>
            <p:cNvSpPr>
              <a:spLocks noChangeArrowheads="1"/>
            </p:cNvSpPr>
            <p:nvPr/>
          </p:nvSpPr>
          <p:spPr bwMode="auto">
            <a:xfrm>
              <a:off x="3618" y="1093"/>
              <a:ext cx="555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dirty="0"/>
                <a:t>玄武岩</a:t>
              </a:r>
            </a:p>
          </p:txBody>
        </p:sp>
        <p:sp>
          <p:nvSpPr>
            <p:cNvPr id="120841" name="Rectangle 7"/>
            <p:cNvSpPr>
              <a:spLocks noChangeArrowheads="1"/>
            </p:cNvSpPr>
            <p:nvPr/>
          </p:nvSpPr>
          <p:spPr bwMode="auto">
            <a:xfrm>
              <a:off x="3546" y="1481"/>
              <a:ext cx="456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/>
                <a:t>辉长岩</a:t>
              </a:r>
            </a:p>
          </p:txBody>
        </p:sp>
        <p:sp>
          <p:nvSpPr>
            <p:cNvPr id="120842" name="Rectangle 8"/>
            <p:cNvSpPr>
              <a:spLocks noChangeArrowheads="1"/>
            </p:cNvSpPr>
            <p:nvPr/>
          </p:nvSpPr>
          <p:spPr bwMode="auto">
            <a:xfrm>
              <a:off x="3648" y="1855"/>
              <a:ext cx="456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dirty="0"/>
                <a:t>橄榄岩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138799" y="1382689"/>
            <a:ext cx="4724400" cy="175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2000" b="1" dirty="0">
                <a:ea typeface="ヒラギノ角ゴ Pro W3" pitchFamily="-128" charset="-128"/>
              </a:rPr>
              <a:t>相对较轻</a:t>
            </a:r>
            <a:r>
              <a:rPr lang="en-US" altLang="zh-CN" sz="2000" b="1" dirty="0">
                <a:ea typeface="ヒラギノ角ゴ Pro W3" pitchFamily="-128" charset="-128"/>
              </a:rPr>
              <a:t>; </a:t>
            </a:r>
            <a:r>
              <a:rPr lang="zh-CN" altLang="en-US" sz="2000" b="1" dirty="0">
                <a:ea typeface="ヒラギノ角ゴ Pro W3" pitchFamily="-128" charset="-128"/>
              </a:rPr>
              <a:t>主要由花岗岩（</a:t>
            </a:r>
            <a:r>
              <a:rPr lang="en-US" altLang="zh-CN" sz="2000" b="1" dirty="0">
                <a:ea typeface="ヒラギノ角ゴ Pro W3" pitchFamily="-128" charset="-128"/>
              </a:rPr>
              <a:t>granite</a:t>
            </a:r>
            <a:r>
              <a:rPr lang="zh-CN" altLang="en-US" sz="2000" b="1" dirty="0">
                <a:ea typeface="ヒラギノ角ゴ Pro W3" pitchFamily="-128" charset="-128"/>
              </a:rPr>
              <a:t>）组成</a:t>
            </a:r>
            <a:r>
              <a:rPr lang="en-US" altLang="zh-CN" sz="2000" b="1" dirty="0">
                <a:ea typeface="ヒラギノ角ゴ Pro W3" pitchFamily="-128" charset="-128"/>
              </a:rPr>
              <a:t>,</a:t>
            </a:r>
            <a:r>
              <a:rPr lang="zh-CN" altLang="en-US" sz="2000" b="1" dirty="0">
                <a:ea typeface="ヒラギノ角ゴ Pro W3" pitchFamily="-128" charset="-128"/>
              </a:rPr>
              <a:t>富含石英（</a:t>
            </a:r>
            <a:r>
              <a:rPr lang="en-US" altLang="zh-CN" sz="2000" b="1" dirty="0">
                <a:ea typeface="ヒラギノ角ゴ Pro W3" pitchFamily="-128" charset="-128"/>
              </a:rPr>
              <a:t>quartz</a:t>
            </a:r>
            <a:r>
              <a:rPr lang="zh-CN" altLang="en-US" sz="2000" b="1" dirty="0">
                <a:ea typeface="ヒラギノ角ゴ Pro W3" pitchFamily="-128" charset="-128"/>
              </a:rPr>
              <a:t>）和长石（</a:t>
            </a:r>
            <a:r>
              <a:rPr lang="en-US" altLang="zh-CN" sz="2000" b="1" dirty="0">
                <a:ea typeface="ヒラギノ角ゴ Pro W3" pitchFamily="-128" charset="-128"/>
              </a:rPr>
              <a:t>feldspars </a:t>
            </a:r>
            <a:r>
              <a:rPr lang="zh-CN" altLang="en-US" sz="2000" b="1" dirty="0">
                <a:ea typeface="ヒラギノ角ゴ Pro W3" pitchFamily="-128" charset="-128"/>
              </a:rPr>
              <a:t>），可厚达 </a:t>
            </a:r>
            <a:r>
              <a:rPr lang="en-US" altLang="zh-CN" sz="2000" b="1" dirty="0">
                <a:ea typeface="ヒラギノ角ゴ Pro W3" pitchFamily="-128" charset="-128"/>
              </a:rPr>
              <a:t>65km</a:t>
            </a:r>
            <a:r>
              <a:rPr lang="zh-CN" altLang="en-US" sz="2000" b="1" dirty="0">
                <a:ea typeface="ヒラギノ角ゴ Pro W3" pitchFamily="-128" charset="-128"/>
              </a:rPr>
              <a:t>；地球质量的</a:t>
            </a:r>
            <a:r>
              <a:rPr lang="en-US" altLang="zh-CN" sz="2000" b="1" dirty="0">
                <a:ea typeface="ヒラギノ角ゴ Pro W3" pitchFamily="-128" charset="-128"/>
              </a:rPr>
              <a:t>0.374% </a:t>
            </a:r>
            <a:r>
              <a:rPr lang="zh-CN" altLang="en-US" sz="2000" b="1" dirty="0">
                <a:ea typeface="ヒラギノ角ゴ Pro W3" pitchFamily="-128" charset="-128"/>
              </a:rPr>
              <a:t>；</a:t>
            </a:r>
            <a:endParaRPr lang="zh-CN" altLang="en-US" sz="2000" dirty="0">
              <a:ea typeface="ヒラギノ角ゴ Pro W3" pitchFamily="-128" charset="-128"/>
            </a:endParaRPr>
          </a:p>
          <a:p>
            <a:pPr eaLnBrk="1" hangingPunct="1">
              <a:buFont typeface="Wingdings" pitchFamily="2" charset="2"/>
              <a:buChar char="p"/>
            </a:pPr>
            <a:r>
              <a:rPr lang="zh-CN" altLang="en-US" sz="2000" b="1" dirty="0">
                <a:ea typeface="ヒラギノ角ゴ Pro W3" pitchFamily="-128" charset="-128"/>
              </a:rPr>
              <a:t>大陆漂移（大陆岩石圈厚度约</a:t>
            </a:r>
            <a:r>
              <a:rPr lang="en-US" altLang="zh-CN" sz="2000" b="1" dirty="0">
                <a:ea typeface="ヒラギノ角ゴ Pro W3" pitchFamily="-128" charset="-128"/>
              </a:rPr>
              <a:t>150 km)</a:t>
            </a:r>
          </a:p>
        </p:txBody>
      </p:sp>
      <p:sp>
        <p:nvSpPr>
          <p:cNvPr id="12185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34026" y="495832"/>
            <a:ext cx="1403350" cy="685800"/>
          </a:xfrm>
        </p:spPr>
        <p:txBody>
          <a:bodyPr/>
          <a:lstStyle/>
          <a:p>
            <a:pPr eaLnBrk="1" hangingPunct="1"/>
            <a:r>
              <a:rPr lang="zh-CN" altLang="en-US" dirty="0"/>
              <a:t>陆壳</a:t>
            </a:r>
          </a:p>
        </p:txBody>
      </p:sp>
      <p:pic>
        <p:nvPicPr>
          <p:cNvPr id="121861" name="Picture 3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9"/>
          <a:stretch>
            <a:fillRect/>
          </a:stretch>
        </p:blipFill>
        <p:spPr bwMode="auto">
          <a:xfrm>
            <a:off x="191344" y="497298"/>
            <a:ext cx="2696946" cy="408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7D5214C-E7B0-3DF0-E579-644C93417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15" y="-54720"/>
            <a:ext cx="3373485" cy="353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C86BF71C-64FD-9CE8-AEB7-21DF29533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540" r="28" b="6654"/>
          <a:stretch/>
        </p:blipFill>
        <p:spPr bwMode="auto">
          <a:xfrm>
            <a:off x="6502258" y="3486231"/>
            <a:ext cx="5688632" cy="291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69" y="3415534"/>
            <a:ext cx="47244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7600" y="404664"/>
            <a:ext cx="4267200" cy="914400"/>
          </a:xfrm>
        </p:spPr>
        <p:txBody>
          <a:bodyPr/>
          <a:lstStyle/>
          <a:p>
            <a:pPr eaLnBrk="1" hangingPunct="1"/>
            <a:r>
              <a:rPr lang="zh-CN" altLang="en-US"/>
              <a:t>陆壳</a:t>
            </a:r>
          </a:p>
        </p:txBody>
      </p:sp>
      <p:pic>
        <p:nvPicPr>
          <p:cNvPr id="12288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4448" b="6302"/>
          <a:stretch>
            <a:fillRect/>
          </a:stretch>
        </p:blipFill>
        <p:spPr>
          <a:xfrm>
            <a:off x="6518276" y="1338333"/>
            <a:ext cx="4978324" cy="3386067"/>
          </a:xfrm>
        </p:spPr>
      </p:pic>
      <p:pic>
        <p:nvPicPr>
          <p:cNvPr id="122883" name="Picture 3" descr="Age_distrib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370950"/>
            <a:ext cx="5974543" cy="364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1905000" y="4953001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chemeClr val="tx2"/>
                </a:solidFill>
              </a:rPr>
              <a:t>地壳年龄</a:t>
            </a:r>
          </a:p>
        </p:txBody>
      </p:sp>
      <p:sp>
        <p:nvSpPr>
          <p:cNvPr id="122885" name="Rectangle 6"/>
          <p:cNvSpPr>
            <a:spLocks noChangeArrowheads="1"/>
          </p:cNvSpPr>
          <p:nvPr/>
        </p:nvSpPr>
        <p:spPr bwMode="auto">
          <a:xfrm>
            <a:off x="6553200" y="4937126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/>
              <a:t>地壳厚度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D6A6BD-49DA-D457-0623-1DB71EEE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492896"/>
            <a:ext cx="11496600" cy="37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C67756E8-066F-F2CD-CAF9-380891415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235"/>
          <a:stretch/>
        </p:blipFill>
        <p:spPr bwMode="auto">
          <a:xfrm>
            <a:off x="551384" y="842665"/>
            <a:ext cx="813117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4797A98C-5761-52D5-4494-B07E16846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559" y="1015527"/>
            <a:ext cx="331236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b="1" dirty="0">
                <a:solidFill>
                  <a:srgbClr val="00B0F0"/>
                </a:solidFill>
              </a:rPr>
              <a:t>G-discontinuity</a:t>
            </a:r>
            <a:r>
              <a:rPr lang="en-US" altLang="zh-CN" sz="2200" dirty="0"/>
              <a:t> </a:t>
            </a:r>
            <a:r>
              <a:rPr lang="zh-CN" altLang="en-US" sz="2200" dirty="0"/>
              <a:t>（</a:t>
            </a:r>
            <a:r>
              <a:rPr lang="en-US" altLang="zh-CN" sz="2200" b="1" dirty="0">
                <a:solidFill>
                  <a:srgbClr val="00B0F0"/>
                </a:solidFill>
              </a:rPr>
              <a:t>LAB</a:t>
            </a:r>
            <a:r>
              <a:rPr lang="en-US" altLang="zh-CN" sz="2200" dirty="0"/>
              <a:t> -</a:t>
            </a:r>
            <a:r>
              <a:rPr lang="zh-CN" altLang="en-US" sz="2200" dirty="0"/>
              <a:t> </a:t>
            </a:r>
            <a:r>
              <a:rPr lang="en-US" altLang="zh-CN" sz="2200" dirty="0" err="1"/>
              <a:t>Litheosphere</a:t>
            </a:r>
            <a:r>
              <a:rPr lang="en-US" altLang="zh-CN" sz="2200" dirty="0"/>
              <a:t>-asthenosphere boundary)</a:t>
            </a: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800DF793-AFA2-0148-5278-6B87ADAA4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473" y="2276872"/>
            <a:ext cx="36274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b="1" dirty="0">
                <a:solidFill>
                  <a:srgbClr val="00B0F0"/>
                </a:solidFill>
              </a:rPr>
              <a:t>LCL</a:t>
            </a:r>
            <a:r>
              <a:rPr lang="en-US" altLang="zh-CN" sz="2200" dirty="0"/>
              <a:t>: low-conductivity layer</a:t>
            </a:r>
            <a:endParaRPr lang="en-US" altLang="zh-CN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b="1" dirty="0">
                <a:solidFill>
                  <a:srgbClr val="00B0F0"/>
                </a:solidFill>
              </a:rPr>
              <a:t>HCL</a:t>
            </a:r>
            <a:r>
              <a:rPr lang="en-US" altLang="zh-CN" sz="2200" dirty="0"/>
              <a:t>: high-conductivity layer</a:t>
            </a: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0ECDF1A6-2BD7-85C3-6CE0-C80BB494B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6085036"/>
            <a:ext cx="272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err="1"/>
              <a:t>Kawakatsu</a:t>
            </a:r>
            <a:r>
              <a:rPr lang="en-US" altLang="zh-CN" sz="1800" dirty="0"/>
              <a:t> and Utada 2017</a:t>
            </a:r>
            <a:endParaRPr lang="zh-CN" altLang="en-US" sz="1800" dirty="0"/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E52A40CE-D025-AE33-9BA6-2E73ABD94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473" y="3361887"/>
            <a:ext cx="347352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B0F0"/>
                </a:solidFill>
              </a:rPr>
              <a:t>TBL</a:t>
            </a:r>
            <a:r>
              <a:rPr lang="en-US" altLang="zh-CN" sz="2200" dirty="0"/>
              <a:t>: </a:t>
            </a:r>
            <a:r>
              <a:rPr lang="en-US" altLang="zh-CN" sz="2200" b="1" dirty="0">
                <a:solidFill>
                  <a:srgbClr val="00B0F0"/>
                </a:solidFill>
              </a:rPr>
              <a:t>Thermal Boundary Layer</a:t>
            </a:r>
            <a:r>
              <a:rPr lang="en-US" altLang="zh-CN" sz="2200" dirty="0"/>
              <a:t>, small-scale convection might be taking place to transport heat from below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B050"/>
                </a:solidFill>
              </a:rPr>
              <a:t>MBL</a:t>
            </a:r>
            <a:r>
              <a:rPr lang="en-US" altLang="zh-CN" sz="2200" dirty="0"/>
              <a:t>: </a:t>
            </a:r>
            <a:r>
              <a:rPr lang="en-US" altLang="zh-CN" sz="2200" b="1" dirty="0">
                <a:solidFill>
                  <a:srgbClr val="00B050"/>
                </a:solidFill>
              </a:rPr>
              <a:t>Mechanical Boundary Layer</a:t>
            </a:r>
            <a:r>
              <a:rPr lang="en-US" altLang="zh-CN" sz="2200" dirty="0"/>
              <a:t>, may be equated with the lithosphere</a:t>
            </a:r>
            <a:endParaRPr lang="zh-CN" altLang="en-US" sz="220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417E25-7AC7-EFA0-F701-C7B0949A2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30560"/>
            <a:ext cx="8686800" cy="51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  <a:ea typeface="黑体" pitchFamily="49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  <a:ea typeface="黑体" pitchFamily="49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  <a:ea typeface="黑体" pitchFamily="49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  <a:ea typeface="黑体" pitchFamily="49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  <a:ea typeface="黑体" pitchFamily="49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  <a:ea typeface="黑体" pitchFamily="49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  <a:ea typeface="黑体" pitchFamily="49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r>
              <a:rPr kumimoji="0" lang="zh-CN" altLang="en-US" sz="2800" kern="0" dirty="0"/>
              <a:t>地球的层状结构与组成：地幔岩石圈</a:t>
            </a:r>
          </a:p>
        </p:txBody>
      </p:sp>
    </p:spTree>
    <p:extLst>
      <p:ext uri="{BB962C8B-B14F-4D97-AF65-F5344CB8AC3E}">
        <p14:creationId xmlns:p14="http://schemas.microsoft.com/office/powerpoint/2010/main" val="893513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27448" y="404664"/>
            <a:ext cx="9721080" cy="701177"/>
          </a:xfrm>
        </p:spPr>
        <p:txBody>
          <a:bodyPr/>
          <a:lstStyle/>
          <a:p>
            <a:pPr eaLnBrk="1" hangingPunct="1"/>
            <a:r>
              <a:rPr lang="zh-CN" altLang="en-US" dirty="0"/>
              <a:t>地球的层状结构与组成：地幔软流圈</a:t>
            </a:r>
          </a:p>
        </p:txBody>
      </p:sp>
      <p:sp>
        <p:nvSpPr>
          <p:cNvPr id="123906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429672"/>
            <a:ext cx="4648200" cy="91440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 b="1">
                <a:ea typeface="ヒラギノ角ゴ Pro W3" pitchFamily="-128" charset="-128"/>
              </a:rPr>
              <a:t>地球质量的</a:t>
            </a:r>
            <a:r>
              <a:rPr lang="en-US" altLang="zh-CN" sz="2400" b="1">
                <a:ea typeface="ヒラギノ角ゴ Pro W3" pitchFamily="-128" charset="-128"/>
              </a:rPr>
              <a:t>10.3%;</a:t>
            </a:r>
            <a:r>
              <a:rPr lang="en-US" altLang="zh-CN" sz="2400">
                <a:ea typeface="ヒラギノ角ゴ Pro W3" pitchFamily="-128" charset="-128"/>
              </a:rPr>
              <a:t> </a:t>
            </a:r>
            <a:r>
              <a:rPr lang="en-US" altLang="zh-CN" sz="2400" b="1">
                <a:ea typeface="ヒラギノ角ゴ Pro W3" pitchFamily="-128" charset="-128"/>
              </a:rPr>
              <a:t>10~400 km</a:t>
            </a:r>
            <a:r>
              <a:rPr lang="zh-CN" altLang="en-US" sz="2400" b="1">
                <a:ea typeface="ヒラギノ角ゴ Pro W3" pitchFamily="-128" charset="-128"/>
              </a:rPr>
              <a:t>厚</a:t>
            </a:r>
          </a:p>
          <a:p>
            <a:pPr marL="0" indent="0"/>
            <a:r>
              <a:rPr lang="zh-CN" altLang="en-US" sz="2400">
                <a:ea typeface="ヒラギノ角ゴ Pro W3" pitchFamily="-128" charset="-128"/>
              </a:rPr>
              <a:t>富含水或部分熔融</a:t>
            </a:r>
          </a:p>
        </p:txBody>
      </p:sp>
      <p:pic>
        <p:nvPicPr>
          <p:cNvPr id="12390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00" y="1227137"/>
            <a:ext cx="2936741" cy="492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3908" name="Group 12"/>
          <p:cNvGrpSpPr>
            <a:grpSpLocks/>
          </p:cNvGrpSpPr>
          <p:nvPr/>
        </p:nvGrpSpPr>
        <p:grpSpPr bwMode="auto">
          <a:xfrm>
            <a:off x="874712" y="2710528"/>
            <a:ext cx="6157392" cy="3244184"/>
            <a:chOff x="0" y="2112"/>
            <a:chExt cx="3554" cy="1712"/>
          </a:xfrm>
        </p:grpSpPr>
        <p:grpSp>
          <p:nvGrpSpPr>
            <p:cNvPr id="123909" name="Group 10"/>
            <p:cNvGrpSpPr>
              <a:grpSpLocks/>
            </p:cNvGrpSpPr>
            <p:nvPr/>
          </p:nvGrpSpPr>
          <p:grpSpPr bwMode="auto">
            <a:xfrm>
              <a:off x="0" y="2112"/>
              <a:ext cx="3554" cy="1712"/>
              <a:chOff x="240" y="1728"/>
              <a:chExt cx="3338" cy="1568"/>
            </a:xfrm>
          </p:grpSpPr>
          <p:pic>
            <p:nvPicPr>
              <p:cNvPr id="12391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1728"/>
                <a:ext cx="3338" cy="1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12" name="Rectangle 4"/>
              <p:cNvSpPr>
                <a:spLocks noChangeArrowheads="1"/>
              </p:cNvSpPr>
              <p:nvPr/>
            </p:nvSpPr>
            <p:spPr bwMode="auto">
              <a:xfrm>
                <a:off x="1104" y="2688"/>
                <a:ext cx="47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600"/>
                  <a:t>斜辉石</a:t>
                </a:r>
              </a:p>
            </p:txBody>
          </p:sp>
          <p:sp>
            <p:nvSpPr>
              <p:cNvPr id="123913" name="Rectangle 5"/>
              <p:cNvSpPr>
                <a:spLocks noChangeArrowheads="1"/>
              </p:cNvSpPr>
              <p:nvPr/>
            </p:nvSpPr>
            <p:spPr bwMode="auto">
              <a:xfrm>
                <a:off x="1152" y="2551"/>
                <a:ext cx="508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600" dirty="0"/>
                  <a:t>正辉石 </a:t>
                </a:r>
              </a:p>
            </p:txBody>
          </p:sp>
          <p:sp>
            <p:nvSpPr>
              <p:cNvPr id="123914" name="Rectangle 6"/>
              <p:cNvSpPr>
                <a:spLocks noChangeArrowheads="1"/>
              </p:cNvSpPr>
              <p:nvPr/>
            </p:nvSpPr>
            <p:spPr bwMode="auto">
              <a:xfrm>
                <a:off x="816" y="2832"/>
                <a:ext cx="59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600" dirty="0"/>
                  <a:t>石榴子石</a:t>
                </a:r>
              </a:p>
            </p:txBody>
          </p:sp>
          <p:sp>
            <p:nvSpPr>
              <p:cNvPr id="123915" name="Rectangle 7"/>
              <p:cNvSpPr>
                <a:spLocks noChangeArrowheads="1"/>
              </p:cNvSpPr>
              <p:nvPr/>
            </p:nvSpPr>
            <p:spPr bwMode="auto">
              <a:xfrm>
                <a:off x="806" y="2403"/>
                <a:ext cx="47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1600" dirty="0"/>
                  <a:t>橄榄石</a:t>
                </a:r>
              </a:p>
            </p:txBody>
          </p:sp>
        </p:grpSp>
        <p:sp>
          <p:nvSpPr>
            <p:cNvPr id="123910" name="Rectangle 11"/>
            <p:cNvSpPr>
              <a:spLocks noChangeArrowheads="1"/>
            </p:cNvSpPr>
            <p:nvPr/>
          </p:nvSpPr>
          <p:spPr bwMode="auto">
            <a:xfrm>
              <a:off x="365" y="2151"/>
              <a:ext cx="520" cy="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zh-CN" sz="1800"/>
                <a:t>         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457200"/>
            <a:ext cx="8991600" cy="152400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黑体" pitchFamily="49" charset="-122"/>
              </a:rPr>
              <a:t>波在地球内部的传播</a:t>
            </a:r>
            <a:br>
              <a:rPr lang="zh-CN" altLang="en-US" dirty="0">
                <a:latin typeface="黑体" pitchFamily="49" charset="-122"/>
              </a:rPr>
            </a:br>
            <a:r>
              <a:rPr lang="en-US" altLang="zh-CN" sz="2400" dirty="0"/>
              <a:t>P, PP, S, and Surface Waves</a:t>
            </a:r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4" y="2204864"/>
            <a:ext cx="11089232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996952"/>
            <a:ext cx="4114800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609600"/>
            <a:ext cx="8458200" cy="558800"/>
          </a:xfrm>
        </p:spPr>
        <p:txBody>
          <a:bodyPr/>
          <a:lstStyle/>
          <a:p>
            <a:pPr eaLnBrk="1" hangingPunct="1"/>
            <a:r>
              <a:rPr lang="zh-CN" altLang="en-US"/>
              <a:t>地球的层状结构与组成：转换带</a:t>
            </a:r>
          </a:p>
        </p:txBody>
      </p:sp>
      <p:sp>
        <p:nvSpPr>
          <p:cNvPr id="124931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943100" y="1468437"/>
            <a:ext cx="4038600" cy="822325"/>
          </a:xfrm>
        </p:spPr>
        <p:txBody>
          <a:bodyPr/>
          <a:lstStyle/>
          <a:p>
            <a:pPr eaLnBrk="1" hangingPunct="1"/>
            <a:r>
              <a:rPr lang="zh-CN" altLang="en-US" sz="2400" b="1" dirty="0">
                <a:ea typeface="ヒラギノ角ゴ Pro W3" pitchFamily="-128" charset="-128"/>
              </a:rPr>
              <a:t>地球质量的</a:t>
            </a:r>
            <a:r>
              <a:rPr lang="en-US" altLang="zh-CN" sz="2400" b="1" dirty="0">
                <a:ea typeface="ヒラギノ角ゴ Pro W3" pitchFamily="-128" charset="-128"/>
              </a:rPr>
              <a:t>7.5%;</a:t>
            </a:r>
            <a:r>
              <a:rPr lang="en-US" altLang="zh-CN" sz="2400" dirty="0">
                <a:ea typeface="ヒラギノ角ゴ Pro W3" pitchFamily="-128" charset="-128"/>
              </a:rPr>
              <a:t> </a:t>
            </a:r>
            <a:r>
              <a:rPr lang="zh-CN" altLang="en-US" sz="2400" dirty="0">
                <a:ea typeface="ヒラギノ角ゴ Pro W3" pitchFamily="-128" charset="-128"/>
              </a:rPr>
              <a:t>厚约</a:t>
            </a:r>
            <a:r>
              <a:rPr lang="en-US" altLang="zh-CN" sz="2400" dirty="0">
                <a:ea typeface="ヒラギノ角ゴ Pro W3" pitchFamily="-128" charset="-128"/>
              </a:rPr>
              <a:t>250km</a:t>
            </a:r>
            <a:r>
              <a:rPr lang="zh-CN" altLang="en-US" sz="2400" dirty="0">
                <a:ea typeface="ヒラギノ角ゴ Pro W3" pitchFamily="-128" charset="-128"/>
              </a:rPr>
              <a:t>（</a:t>
            </a:r>
            <a:r>
              <a:rPr lang="en-US" altLang="zh-CN" sz="2400" b="1" dirty="0">
                <a:ea typeface="ヒラギノ角ゴ Pro W3" pitchFamily="-128" charset="-128"/>
              </a:rPr>
              <a:t>410~660km</a:t>
            </a:r>
            <a:r>
              <a:rPr lang="zh-CN" altLang="en-US" sz="2400" b="1" dirty="0">
                <a:ea typeface="ヒラギノ角ゴ Pro W3" pitchFamily="-128" charset="-128"/>
              </a:rPr>
              <a:t>）</a:t>
            </a:r>
          </a:p>
        </p:txBody>
      </p:sp>
      <p:grpSp>
        <p:nvGrpSpPr>
          <p:cNvPr id="124932" name="Group 13"/>
          <p:cNvGrpSpPr>
            <a:grpSpLocks/>
          </p:cNvGrpSpPr>
          <p:nvPr/>
        </p:nvGrpSpPr>
        <p:grpSpPr bwMode="auto">
          <a:xfrm>
            <a:off x="1934021" y="5949280"/>
            <a:ext cx="4017963" cy="369887"/>
            <a:chOff x="192" y="3657"/>
            <a:chExt cx="2531" cy="233"/>
          </a:xfrm>
        </p:grpSpPr>
        <p:sp>
          <p:nvSpPr>
            <p:cNvPr id="124941" name="Rectangle 9"/>
            <p:cNvSpPr>
              <a:spLocks noChangeArrowheads="1"/>
            </p:cNvSpPr>
            <p:nvPr/>
          </p:nvSpPr>
          <p:spPr bwMode="auto">
            <a:xfrm>
              <a:off x="1488" y="3657"/>
              <a:ext cx="123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cs typeface="Arial" pitchFamily="34" charset="0"/>
                </a:rPr>
                <a:t>Olivine  -&gt; spinel </a:t>
              </a:r>
            </a:p>
          </p:txBody>
        </p:sp>
        <p:sp>
          <p:nvSpPr>
            <p:cNvPr id="124942" name="Rectangle 11"/>
            <p:cNvSpPr>
              <a:spLocks noChangeArrowheads="1"/>
            </p:cNvSpPr>
            <p:nvPr/>
          </p:nvSpPr>
          <p:spPr bwMode="auto">
            <a:xfrm>
              <a:off x="192" y="3657"/>
              <a:ext cx="1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800">
                  <a:cs typeface="Arial" pitchFamily="34" charset="0"/>
                </a:rPr>
                <a:t>橄榄石</a:t>
              </a:r>
              <a:r>
                <a:rPr lang="en-US" altLang="zh-CN" sz="1800">
                  <a:cs typeface="Arial" pitchFamily="34" charset="0"/>
                </a:rPr>
                <a:t>-&gt;</a:t>
              </a:r>
              <a:r>
                <a:rPr lang="zh-CN" altLang="en-US" sz="1800">
                  <a:cs typeface="Arial" pitchFamily="34" charset="0"/>
                </a:rPr>
                <a:t>尖晶石</a:t>
              </a:r>
            </a:p>
          </p:txBody>
        </p:sp>
      </p:grpSp>
      <p:grpSp>
        <p:nvGrpSpPr>
          <p:cNvPr id="124933" name="Group 12"/>
          <p:cNvGrpSpPr>
            <a:grpSpLocks/>
          </p:cNvGrpSpPr>
          <p:nvPr/>
        </p:nvGrpSpPr>
        <p:grpSpPr bwMode="auto">
          <a:xfrm>
            <a:off x="7086600" y="5743575"/>
            <a:ext cx="2178050" cy="660400"/>
            <a:chOff x="3504" y="3417"/>
            <a:chExt cx="1372" cy="416"/>
          </a:xfrm>
        </p:grpSpPr>
        <p:sp>
          <p:nvSpPr>
            <p:cNvPr id="124939" name="Rectangle 5"/>
            <p:cNvSpPr>
              <a:spLocks noChangeArrowheads="1"/>
            </p:cNvSpPr>
            <p:nvPr/>
          </p:nvSpPr>
          <p:spPr bwMode="auto">
            <a:xfrm>
              <a:off x="3504" y="3600"/>
              <a:ext cx="137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cs typeface="Arial" pitchFamily="34" charset="0"/>
                </a:rPr>
                <a:t>spinel -&gt; perovskite</a:t>
              </a:r>
            </a:p>
          </p:txBody>
        </p:sp>
        <p:sp>
          <p:nvSpPr>
            <p:cNvPr id="124940" name="Rectangle 7"/>
            <p:cNvSpPr>
              <a:spLocks noChangeArrowheads="1"/>
            </p:cNvSpPr>
            <p:nvPr/>
          </p:nvSpPr>
          <p:spPr bwMode="auto">
            <a:xfrm>
              <a:off x="3504" y="3417"/>
              <a:ext cx="11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800">
                  <a:cs typeface="Arial" pitchFamily="34" charset="0"/>
                </a:rPr>
                <a:t>尖晶石 </a:t>
              </a:r>
              <a:r>
                <a:rPr lang="en-US" altLang="zh-CN" sz="1800">
                  <a:cs typeface="Arial" pitchFamily="34" charset="0"/>
                </a:rPr>
                <a:t>-&gt; </a:t>
              </a:r>
              <a:r>
                <a:rPr lang="zh-CN" altLang="en-US" sz="1800">
                  <a:cs typeface="Arial" pitchFamily="34" charset="0"/>
                </a:rPr>
                <a:t>钙钛矿</a:t>
              </a:r>
            </a:p>
          </p:txBody>
        </p:sp>
      </p:grpSp>
      <p:grpSp>
        <p:nvGrpSpPr>
          <p:cNvPr id="124934" name="Group 4"/>
          <p:cNvGrpSpPr>
            <a:grpSpLocks noChangeAspect="1"/>
          </p:cNvGrpSpPr>
          <p:nvPr/>
        </p:nvGrpSpPr>
        <p:grpSpPr bwMode="auto">
          <a:xfrm>
            <a:off x="7086601" y="1676400"/>
            <a:ext cx="3313113" cy="4114800"/>
            <a:chOff x="3504" y="1056"/>
            <a:chExt cx="2087" cy="2592"/>
          </a:xfrm>
        </p:grpSpPr>
        <p:pic>
          <p:nvPicPr>
            <p:cNvPr id="12493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056"/>
              <a:ext cx="2093" cy="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3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04" y="1056"/>
              <a:ext cx="2087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24935" name="Rectangle 6"/>
          <p:cNvSpPr>
            <a:spLocks noChangeArrowheads="1"/>
          </p:cNvSpPr>
          <p:nvPr/>
        </p:nvSpPr>
        <p:spPr bwMode="auto">
          <a:xfrm>
            <a:off x="1905000" y="2590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/>
              <a:t>410km</a:t>
            </a:r>
            <a:r>
              <a:rPr lang="zh-CN" altLang="en-US"/>
              <a:t>相变面</a:t>
            </a:r>
          </a:p>
        </p:txBody>
      </p:sp>
      <p:sp>
        <p:nvSpPr>
          <p:cNvPr id="124936" name="Rectangle 6"/>
          <p:cNvSpPr>
            <a:spLocks noChangeArrowheads="1"/>
          </p:cNvSpPr>
          <p:nvPr/>
        </p:nvSpPr>
        <p:spPr bwMode="auto">
          <a:xfrm>
            <a:off x="6248400" y="2514601"/>
            <a:ext cx="121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/>
              <a:t>660km </a:t>
            </a:r>
            <a:r>
              <a:rPr lang="zh-CN" altLang="en-US"/>
              <a:t>相变面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3BCAA29-F073-45A7-8E50-72729963DD9B}"/>
              </a:ext>
            </a:extLst>
          </p:cNvPr>
          <p:cNvSpPr txBox="1"/>
          <p:nvPr/>
        </p:nvSpPr>
        <p:spPr>
          <a:xfrm>
            <a:off x="1847528" y="686364"/>
            <a:ext cx="89289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latin typeface="+mn-lt"/>
                <a:ea typeface="+mn-ea"/>
              </a:rPr>
              <a:t>Phase Relations in the </a:t>
            </a:r>
            <a:r>
              <a:rPr lang="en-US" altLang="zh-CN" sz="2600" b="1" dirty="0"/>
              <a:t>(Mg</a:t>
            </a:r>
            <a:r>
              <a:rPr lang="en-US" altLang="zh-CN" sz="2600" b="1" baseline="-25000" dirty="0"/>
              <a:t>0.9</a:t>
            </a:r>
            <a:r>
              <a:rPr lang="en-US" altLang="zh-CN" sz="2600" b="1" dirty="0"/>
              <a:t>Fe</a:t>
            </a:r>
            <a:r>
              <a:rPr lang="en-US" altLang="zh-CN" sz="2600" b="1" baseline="-25000" dirty="0"/>
              <a:t>0.1</a:t>
            </a:r>
            <a:r>
              <a:rPr lang="en-US" altLang="zh-CN" sz="2600" b="1" dirty="0"/>
              <a:t>)</a:t>
            </a:r>
            <a:r>
              <a:rPr lang="en-US" altLang="zh-CN" sz="2600" b="1" baseline="-25000" dirty="0"/>
              <a:t> 2</a:t>
            </a:r>
            <a:r>
              <a:rPr lang="en-US" altLang="zh-CN" sz="2600" b="1" dirty="0"/>
              <a:t>SiO</a:t>
            </a:r>
            <a:r>
              <a:rPr lang="en-US" altLang="zh-CN" sz="2600" b="1" baseline="-25000" dirty="0"/>
              <a:t>4 </a:t>
            </a:r>
            <a:r>
              <a:rPr lang="en-US" altLang="zh-CN" sz="2600" b="1" dirty="0">
                <a:latin typeface="+mn-lt"/>
                <a:ea typeface="+mn-ea"/>
              </a:rPr>
              <a:t>-olivine system</a:t>
            </a:r>
            <a:endParaRPr lang="zh-CN" altLang="en-US" sz="2600" b="1" dirty="0">
              <a:latin typeface="+mn-lt"/>
              <a:ea typeface="+mn-ea"/>
            </a:endParaRPr>
          </a:p>
        </p:txBody>
      </p:sp>
      <p:pic>
        <p:nvPicPr>
          <p:cNvPr id="37891" name="图片 2">
            <a:extLst>
              <a:ext uri="{FF2B5EF4-FFF2-40B4-BE49-F238E27FC236}">
                <a16:creationId xmlns:a16="http://schemas.microsoft.com/office/drawing/2014/main" id="{E2C77135-D56D-4D8B-B23A-7B57EB97F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60" y="2559611"/>
            <a:ext cx="5674840" cy="361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灯片编号占位符 4">
            <a:extLst>
              <a:ext uri="{FF2B5EF4-FFF2-40B4-BE49-F238E27FC236}">
                <a16:creationId xmlns:a16="http://schemas.microsoft.com/office/drawing/2014/main" id="{02C8BD05-2ACE-4C55-B1D4-2FD2F54FE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CFB69ED-72EF-4E7B-B13A-4990890BBF44}" type="slidenum">
              <a:rPr lang="zh-CN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26833F-DDE2-4F44-83C6-DB8FD60768EF}"/>
              </a:ext>
            </a:extLst>
          </p:cNvPr>
          <p:cNvSpPr txBox="1"/>
          <p:nvPr/>
        </p:nvSpPr>
        <p:spPr>
          <a:xfrm flipH="1">
            <a:off x="195630" y="1647321"/>
            <a:ext cx="62772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Olivine</a:t>
            </a:r>
            <a:r>
              <a:rPr lang="zh-CN" altLang="en-US" dirty="0"/>
              <a:t>（橄榄石）</a:t>
            </a:r>
            <a:r>
              <a:rPr lang="en-US" altLang="zh-CN" dirty="0"/>
              <a:t> [</a:t>
            </a:r>
            <a:r>
              <a:rPr lang="en-US" altLang="zh-CN" b="1" dirty="0">
                <a:solidFill>
                  <a:srgbClr val="00B0F0"/>
                </a:solidFill>
              </a:rPr>
              <a:t>(Mg</a:t>
            </a:r>
            <a:r>
              <a:rPr lang="en-US" altLang="zh-CN" b="1" baseline="-25000" dirty="0">
                <a:solidFill>
                  <a:srgbClr val="00B0F0"/>
                </a:solidFill>
              </a:rPr>
              <a:t>0.9</a:t>
            </a:r>
            <a:r>
              <a:rPr lang="en-US" altLang="zh-CN" b="1" dirty="0">
                <a:solidFill>
                  <a:srgbClr val="00B0F0"/>
                </a:solidFill>
              </a:rPr>
              <a:t>Fe</a:t>
            </a:r>
            <a:r>
              <a:rPr lang="en-US" altLang="zh-CN" b="1" baseline="-25000" dirty="0">
                <a:solidFill>
                  <a:srgbClr val="00B0F0"/>
                </a:solidFill>
              </a:rPr>
              <a:t>0.1</a:t>
            </a:r>
            <a:r>
              <a:rPr lang="en-US" altLang="zh-CN" b="1" dirty="0">
                <a:solidFill>
                  <a:srgbClr val="00B0F0"/>
                </a:solidFill>
              </a:rPr>
              <a:t>)</a:t>
            </a:r>
            <a:r>
              <a:rPr lang="en-US" altLang="zh-CN" b="1" baseline="-25000" dirty="0">
                <a:solidFill>
                  <a:srgbClr val="00B0F0"/>
                </a:solidFill>
              </a:rPr>
              <a:t> 2</a:t>
            </a:r>
            <a:r>
              <a:rPr lang="en-US" altLang="zh-CN" b="1" dirty="0">
                <a:solidFill>
                  <a:srgbClr val="00B0F0"/>
                </a:solidFill>
              </a:rPr>
              <a:t>SiO</a:t>
            </a:r>
            <a:r>
              <a:rPr lang="en-US" altLang="zh-CN" b="1" baseline="-25000" dirty="0">
                <a:solidFill>
                  <a:srgbClr val="00B0F0"/>
                </a:solidFill>
              </a:rPr>
              <a:t>4</a:t>
            </a:r>
            <a:r>
              <a:rPr lang="en-US" altLang="zh-CN" dirty="0"/>
              <a:t>],</a:t>
            </a:r>
            <a:r>
              <a:rPr lang="zh-CN" altLang="en-US" dirty="0"/>
              <a:t> </a:t>
            </a:r>
            <a:r>
              <a:rPr lang="en-US" altLang="zh-CN" dirty="0" err="1"/>
              <a:t>wadsleyite</a:t>
            </a:r>
            <a:r>
              <a:rPr lang="zh-CN" altLang="en-US" dirty="0"/>
              <a:t>（瓦兹</a:t>
            </a:r>
            <a:r>
              <a:rPr lang="zh-CN" altLang="en-CN" dirty="0"/>
              <a:t>利石</a:t>
            </a:r>
            <a:r>
              <a:rPr lang="zh-CN" altLang="en-US" dirty="0"/>
              <a:t>）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ringwoodite</a:t>
            </a:r>
            <a:r>
              <a:rPr lang="zh-CN" altLang="en-US" dirty="0"/>
              <a:t>   （林伍德石）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composition but different structure.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CN" dirty="0" err="1"/>
              <a:t>Wadsleyite</a:t>
            </a:r>
            <a:r>
              <a:rPr lang="en-US" altLang="zh-CN" dirty="0"/>
              <a:t> and ringwoodite are called high-pressure polymorphs</a:t>
            </a:r>
            <a:r>
              <a:rPr lang="zh-CN" altLang="en-US" dirty="0"/>
              <a:t>（同质异型）</a:t>
            </a:r>
            <a:r>
              <a:rPr lang="en-US" altLang="zh-CN" dirty="0"/>
              <a:t> of olivine</a:t>
            </a:r>
          </a:p>
          <a:p>
            <a:pPr>
              <a:defRPr/>
            </a:pPr>
            <a:endParaRPr lang="en-US" altLang="zh-CN" dirty="0"/>
          </a:p>
          <a:p>
            <a:pPr>
              <a:defRPr/>
            </a:pPr>
            <a:r>
              <a:rPr lang="en-US" altLang="zh-CN" dirty="0"/>
              <a:t>410-km: </a:t>
            </a:r>
            <a:r>
              <a:rPr lang="en-US" altLang="zh-CN" b="1" dirty="0">
                <a:solidFill>
                  <a:srgbClr val="00B0F0"/>
                </a:solidFill>
              </a:rPr>
              <a:t>Olivine to </a:t>
            </a:r>
            <a:r>
              <a:rPr lang="en-US" altLang="zh-CN" b="1" dirty="0" err="1">
                <a:solidFill>
                  <a:srgbClr val="00B0F0"/>
                </a:solidFill>
              </a:rPr>
              <a:t>Wadsleyite</a:t>
            </a:r>
            <a:r>
              <a:rPr lang="en-US" altLang="zh-CN" dirty="0"/>
              <a:t> phase transition </a:t>
            </a:r>
          </a:p>
          <a:p>
            <a:pPr>
              <a:defRPr/>
            </a:pPr>
            <a:r>
              <a:rPr lang="en-US" altLang="zh-CN" dirty="0"/>
              <a:t>520-km: </a:t>
            </a:r>
            <a:r>
              <a:rPr lang="en-US" altLang="zh-CN" b="1" dirty="0" err="1">
                <a:solidFill>
                  <a:srgbClr val="00B050"/>
                </a:solidFill>
              </a:rPr>
              <a:t>Wadsleyite</a:t>
            </a:r>
            <a:r>
              <a:rPr lang="en-US" altLang="zh-CN" b="1" dirty="0">
                <a:solidFill>
                  <a:srgbClr val="00B050"/>
                </a:solidFill>
              </a:rPr>
              <a:t> to Ringwoodite</a:t>
            </a:r>
            <a:r>
              <a:rPr lang="en-US" altLang="zh-CN" dirty="0"/>
              <a:t> phase transition</a:t>
            </a:r>
          </a:p>
          <a:p>
            <a:pPr>
              <a:defRPr/>
            </a:pPr>
            <a:r>
              <a:rPr lang="en-US" altLang="zh-CN" dirty="0"/>
              <a:t>660-km: </a:t>
            </a:r>
            <a:r>
              <a:rPr lang="en-US" altLang="zh-CN" b="1" dirty="0">
                <a:solidFill>
                  <a:srgbClr val="FF0000"/>
                </a:solidFill>
              </a:rPr>
              <a:t>Decomposition of Ringwoodite</a:t>
            </a:r>
            <a:r>
              <a:rPr lang="en-US" altLang="zh-CN" dirty="0"/>
              <a:t> (More complex)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4336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图片 2">
            <a:extLst>
              <a:ext uri="{FF2B5EF4-FFF2-40B4-BE49-F238E27FC236}">
                <a16:creationId xmlns:a16="http://schemas.microsoft.com/office/drawing/2014/main" id="{B4DCA88C-0294-47D2-9A75-013CA385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62" y="1058068"/>
            <a:ext cx="5697537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BBD0B69-8A6C-4EF8-8A34-EBEAAC819A0E}"/>
              </a:ext>
            </a:extLst>
          </p:cNvPr>
          <p:cNvSpPr txBox="1"/>
          <p:nvPr/>
        </p:nvSpPr>
        <p:spPr>
          <a:xfrm>
            <a:off x="2279576" y="488285"/>
            <a:ext cx="7388946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600" b="1" dirty="0"/>
              <a:t>Hot or Cold  -- Thinner or Thicker Transition zone</a:t>
            </a:r>
            <a:endParaRPr lang="zh-CN" altLang="en-US" sz="2600" b="1" dirty="0"/>
          </a:p>
        </p:txBody>
      </p:sp>
      <p:sp>
        <p:nvSpPr>
          <p:cNvPr id="39941" name="文本框 7">
            <a:extLst>
              <a:ext uri="{FF2B5EF4-FFF2-40B4-BE49-F238E27FC236}">
                <a16:creationId xmlns:a16="http://schemas.microsoft.com/office/drawing/2014/main" id="{4F7312C3-5A64-4CFC-88A7-23588E96F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71" y="4317205"/>
            <a:ext cx="43660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/>
              <a:t>The phase transition from olivine (</a:t>
            </a:r>
            <a:r>
              <a:rPr lang="en-US" altLang="zh-CN" sz="2400" dirty="0" err="1"/>
              <a:t>wadsleyite</a:t>
            </a:r>
            <a:r>
              <a:rPr lang="en-US" altLang="zh-CN" sz="2400" dirty="0"/>
              <a:t>) to </a:t>
            </a:r>
            <a:r>
              <a:rPr lang="en-US" altLang="zh-CN" sz="2400" dirty="0" err="1"/>
              <a:t>wadsleyite</a:t>
            </a:r>
            <a:r>
              <a:rPr lang="en-US" altLang="zh-CN" sz="2400" dirty="0"/>
              <a:t> (ringwoodite) strongly replies on the mantle temperature</a:t>
            </a:r>
            <a:endParaRPr lang="zh-CN" altLang="en-US" sz="2400" dirty="0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E6D026D-619D-409B-A6E7-0C67152B3628}"/>
              </a:ext>
            </a:extLst>
          </p:cNvPr>
          <p:cNvCxnSpPr>
            <a:cxnSpLocks/>
          </p:cNvCxnSpPr>
          <p:nvPr/>
        </p:nvCxnSpPr>
        <p:spPr>
          <a:xfrm flipV="1">
            <a:off x="6909351" y="1724551"/>
            <a:ext cx="698817" cy="294976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文本框 10">
            <a:extLst>
              <a:ext uri="{FF2B5EF4-FFF2-40B4-BE49-F238E27FC236}">
                <a16:creationId xmlns:a16="http://schemas.microsoft.com/office/drawing/2014/main" id="{498CBBFF-53FB-4C0F-BD12-551FAC2AB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674319"/>
            <a:ext cx="26811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Clapeyron Slope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b="1" dirty="0">
                <a:solidFill>
                  <a:srgbClr val="00B0F0"/>
                </a:solidFill>
              </a:rPr>
              <a:t>Negative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/>
              <a:t>Deeper 660-km in colder area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16298FA1-2F23-4F23-B0A7-C3814E66AD7D}"/>
              </a:ext>
            </a:extLst>
          </p:cNvPr>
          <p:cNvCxnSpPr>
            <a:cxnSpLocks/>
          </p:cNvCxnSpPr>
          <p:nvPr/>
        </p:nvCxnSpPr>
        <p:spPr>
          <a:xfrm flipH="1" flipV="1">
            <a:off x="9155113" y="3107187"/>
            <a:ext cx="685303" cy="17927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5" name="文本框 16">
            <a:extLst>
              <a:ext uri="{FF2B5EF4-FFF2-40B4-BE49-F238E27FC236}">
                <a16:creationId xmlns:a16="http://schemas.microsoft.com/office/drawing/2014/main" id="{E3926892-3A6D-421F-8290-D1723E66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945" y="4899962"/>
            <a:ext cx="2468684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b="1" dirty="0">
                <a:solidFill>
                  <a:srgbClr val="00B050"/>
                </a:solidFill>
              </a:rPr>
              <a:t>Positive</a:t>
            </a:r>
            <a:endParaRPr lang="zh-CN" altLang="en-US" sz="22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/>
              <a:t>Shallower 410-km in colder area</a:t>
            </a:r>
            <a:endParaRPr lang="zh-CN" altLang="en-US" sz="2200" dirty="0"/>
          </a:p>
        </p:txBody>
      </p:sp>
      <p:grpSp>
        <p:nvGrpSpPr>
          <p:cNvPr id="39946" name="组合 18">
            <a:extLst>
              <a:ext uri="{FF2B5EF4-FFF2-40B4-BE49-F238E27FC236}">
                <a16:creationId xmlns:a16="http://schemas.microsoft.com/office/drawing/2014/main" id="{796B7D11-A87D-4F01-8CCC-5D6CDFA8F553}"/>
              </a:ext>
            </a:extLst>
          </p:cNvPr>
          <p:cNvGrpSpPr>
            <a:grpSpLocks/>
          </p:cNvGrpSpPr>
          <p:nvPr/>
        </p:nvGrpSpPr>
        <p:grpSpPr bwMode="auto">
          <a:xfrm>
            <a:off x="746585" y="1417276"/>
            <a:ext cx="4167680" cy="2571181"/>
            <a:chOff x="865974" y="878902"/>
            <a:chExt cx="3810000" cy="2173995"/>
          </a:xfrm>
        </p:grpSpPr>
        <p:pic>
          <p:nvPicPr>
            <p:cNvPr id="39947" name="图片 5">
              <a:extLst>
                <a:ext uri="{FF2B5EF4-FFF2-40B4-BE49-F238E27FC236}">
                  <a16:creationId xmlns:a16="http://schemas.microsoft.com/office/drawing/2014/main" id="{1897AA44-2259-476A-A9B2-81B454769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974" y="1147897"/>
              <a:ext cx="3810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8" name="文本框 17">
              <a:extLst>
                <a:ext uri="{FF2B5EF4-FFF2-40B4-BE49-F238E27FC236}">
                  <a16:creationId xmlns:a16="http://schemas.microsoft.com/office/drawing/2014/main" id="{500245CD-CA4F-41E5-A9C7-028E4F4F5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843" y="878902"/>
              <a:ext cx="25987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00B0F0"/>
                  </a:solidFill>
                </a:rPr>
                <a:t>Cold                               </a:t>
              </a:r>
              <a:r>
                <a:rPr lang="en-US" altLang="zh-CN" sz="1800" b="1">
                  <a:solidFill>
                    <a:srgbClr val="FF0000"/>
                  </a:solidFill>
                </a:rPr>
                <a:t>Hot</a:t>
              </a:r>
              <a:endParaRPr lang="zh-CN" altLang="en-US" sz="1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07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609600"/>
            <a:ext cx="8534400" cy="508000"/>
          </a:xfrm>
        </p:spPr>
        <p:txBody>
          <a:bodyPr/>
          <a:lstStyle/>
          <a:p>
            <a:pPr eaLnBrk="1" hangingPunct="1"/>
            <a:r>
              <a:rPr lang="zh-CN" altLang="en-US"/>
              <a:t>地球的层状结构与组成：下地幔</a:t>
            </a:r>
          </a:p>
        </p:txBody>
      </p:sp>
      <p:sp>
        <p:nvSpPr>
          <p:cNvPr id="12595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839416" y="4953000"/>
            <a:ext cx="5458196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z="2400" b="1" dirty="0">
                <a:ea typeface="ヒラギノ角ゴ Pro W3" pitchFamily="-128" charset="-128"/>
              </a:rPr>
              <a:t>下地幔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dirty="0">
                <a:ea typeface="ヒラギノ角ゴ Pro W3" pitchFamily="-128" charset="-128"/>
              </a:rPr>
              <a:t>    </a:t>
            </a:r>
            <a:r>
              <a:rPr lang="zh-CN" altLang="en-US" sz="2000" b="1" dirty="0">
                <a:ea typeface="ヒラギノ角ゴ Pro W3" pitchFamily="-128" charset="-128"/>
              </a:rPr>
              <a:t>地球质量的</a:t>
            </a:r>
            <a:r>
              <a:rPr lang="en-US" altLang="zh-CN" sz="2000" b="1" dirty="0">
                <a:ea typeface="ヒラギノ角ゴ Pro W3" pitchFamily="-128" charset="-128"/>
              </a:rPr>
              <a:t>49.2%;</a:t>
            </a:r>
            <a:r>
              <a:rPr lang="en-US" altLang="zh-CN" sz="2000" dirty="0">
                <a:ea typeface="ヒラギノ角ゴ Pro W3" pitchFamily="-128" charset="-128"/>
              </a:rPr>
              <a:t> </a:t>
            </a:r>
            <a:r>
              <a:rPr lang="en-US" altLang="zh-CN" sz="2000" b="1" dirty="0">
                <a:ea typeface="ヒラギノ角ゴ Pro W3" pitchFamily="-128" charset="-128"/>
              </a:rPr>
              <a:t>650-2,890 km</a:t>
            </a:r>
            <a:r>
              <a:rPr lang="zh-CN" altLang="en-US" sz="2000" b="1" dirty="0">
                <a:ea typeface="ヒラギノ角ゴ Pro W3" pitchFamily="-128" charset="-128"/>
              </a:rPr>
              <a:t>深；主要由钙钛矿（</a:t>
            </a:r>
            <a:r>
              <a:rPr lang="en-US" altLang="zh-CN" sz="2000" b="1" dirty="0">
                <a:ea typeface="ヒラギノ角ゴ Pro W3" pitchFamily="-128" charset="-128"/>
              </a:rPr>
              <a:t>bridgmanite</a:t>
            </a:r>
            <a:r>
              <a:rPr lang="zh-CN" altLang="en-US" sz="2000" b="1" dirty="0">
                <a:ea typeface="ヒラギノ角ゴ Pro W3" pitchFamily="-128" charset="-128"/>
              </a:rPr>
              <a:t>）组成。</a:t>
            </a:r>
          </a:p>
        </p:txBody>
      </p:sp>
      <p:sp>
        <p:nvSpPr>
          <p:cNvPr id="125955" name="Rectangle 3"/>
          <p:cNvSpPr txBox="1">
            <a:spLocks noChangeArrowheads="1"/>
          </p:cNvSpPr>
          <p:nvPr/>
        </p:nvSpPr>
        <p:spPr bwMode="auto">
          <a:xfrm>
            <a:off x="6553200" y="5029200"/>
            <a:ext cx="381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zh-CN" altLang="en-US" sz="2000" b="1" dirty="0">
                <a:solidFill>
                  <a:schemeClr val="tx2"/>
                </a:solidFill>
              </a:rPr>
              <a:t>地球质量的</a:t>
            </a:r>
            <a:r>
              <a:rPr lang="en-US" altLang="zh-CN" sz="2000" b="1" dirty="0">
                <a:solidFill>
                  <a:schemeClr val="tx2"/>
                </a:solidFill>
              </a:rPr>
              <a:t>3%;</a:t>
            </a:r>
            <a:r>
              <a:rPr lang="en-US" altLang="zh-CN" sz="200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US" altLang="zh-CN" sz="2000" b="1" dirty="0">
                <a:solidFill>
                  <a:schemeClr val="tx2"/>
                </a:solidFill>
              </a:rPr>
              <a:t>2,700-2,890 km</a:t>
            </a:r>
            <a:r>
              <a:rPr lang="en-US" altLang="zh-CN" sz="2000" dirty="0">
                <a:solidFill>
                  <a:schemeClr val="tx2"/>
                </a:solidFill>
              </a:rPr>
              <a:t> </a:t>
            </a:r>
            <a:r>
              <a:rPr lang="zh-CN" altLang="en-US" sz="2000" dirty="0">
                <a:solidFill>
                  <a:schemeClr val="tx2"/>
                </a:solidFill>
              </a:rPr>
              <a:t>深。通常作为下地幔的一部分，但可能含过钙钛矿或其他不同组分</a:t>
            </a:r>
          </a:p>
        </p:txBody>
      </p:sp>
      <p:sp>
        <p:nvSpPr>
          <p:cNvPr id="125956" name="Rectangle 2"/>
          <p:cNvSpPr txBox="1">
            <a:spLocks noChangeArrowheads="1"/>
          </p:cNvSpPr>
          <p:nvPr/>
        </p:nvSpPr>
        <p:spPr bwMode="auto">
          <a:xfrm>
            <a:off x="6629400" y="4495800"/>
            <a:ext cx="2667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tx2"/>
                </a:solidFill>
              </a:rPr>
              <a:t>D”</a:t>
            </a:r>
            <a:r>
              <a:rPr lang="zh-CN" altLang="en-US" sz="2800">
                <a:solidFill>
                  <a:schemeClr val="tx2"/>
                </a:solidFill>
              </a:rPr>
              <a:t>和</a:t>
            </a:r>
            <a:r>
              <a:rPr lang="en-US" altLang="zh-CN" sz="2800">
                <a:solidFill>
                  <a:schemeClr val="tx2"/>
                </a:solidFill>
              </a:rPr>
              <a:t>CMB</a:t>
            </a:r>
          </a:p>
        </p:txBody>
      </p:sp>
      <p:pic>
        <p:nvPicPr>
          <p:cNvPr id="125957" name="Picture 7" descr="Earth Interior - sl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9"/>
          <a:stretch>
            <a:fillRect/>
          </a:stretch>
        </p:blipFill>
        <p:spPr bwMode="auto">
          <a:xfrm>
            <a:off x="1981200" y="1219200"/>
            <a:ext cx="38862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958" name="Group 4"/>
          <p:cNvGrpSpPr>
            <a:grpSpLocks noChangeAspect="1"/>
          </p:cNvGrpSpPr>
          <p:nvPr/>
        </p:nvGrpSpPr>
        <p:grpSpPr bwMode="auto">
          <a:xfrm>
            <a:off x="6477000" y="1219200"/>
            <a:ext cx="3074988" cy="3276600"/>
            <a:chOff x="3120" y="768"/>
            <a:chExt cx="1937" cy="2064"/>
          </a:xfrm>
        </p:grpSpPr>
        <p:sp>
          <p:nvSpPr>
            <p:cNvPr id="12595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20" y="768"/>
              <a:ext cx="1937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2596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768"/>
              <a:ext cx="1942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F5847BB-04EA-4774-90BB-EE72A0ADDB4C}"/>
              </a:ext>
            </a:extLst>
          </p:cNvPr>
          <p:cNvSpPr txBox="1"/>
          <p:nvPr/>
        </p:nvSpPr>
        <p:spPr>
          <a:xfrm>
            <a:off x="2184897" y="524662"/>
            <a:ext cx="7822206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latin typeface="+mn-lt"/>
                <a:ea typeface="+mn-ea"/>
              </a:rPr>
              <a:t>Mineralogy of Upper Mantle and Transition Zone</a:t>
            </a:r>
            <a:endParaRPr lang="zh-CN" altLang="en-US" sz="2600" b="1" dirty="0">
              <a:latin typeface="+mn-lt"/>
              <a:ea typeface="+mn-ea"/>
            </a:endParaRPr>
          </a:p>
        </p:txBody>
      </p:sp>
      <p:grpSp>
        <p:nvGrpSpPr>
          <p:cNvPr id="34819" name="组合 5">
            <a:extLst>
              <a:ext uri="{FF2B5EF4-FFF2-40B4-BE49-F238E27FC236}">
                <a16:creationId xmlns:a16="http://schemas.microsoft.com/office/drawing/2014/main" id="{7712F4E6-BE0D-418C-90B8-26D80B939006}"/>
              </a:ext>
            </a:extLst>
          </p:cNvPr>
          <p:cNvGrpSpPr>
            <a:grpSpLocks/>
          </p:cNvGrpSpPr>
          <p:nvPr/>
        </p:nvGrpSpPr>
        <p:grpSpPr bwMode="auto">
          <a:xfrm>
            <a:off x="5917209" y="1125014"/>
            <a:ext cx="5849938" cy="5208324"/>
            <a:chOff x="1912620" y="1264016"/>
            <a:chExt cx="5856492" cy="4651425"/>
          </a:xfrm>
        </p:grpSpPr>
        <p:pic>
          <p:nvPicPr>
            <p:cNvPr id="34821" name="图片 3">
              <a:extLst>
                <a:ext uri="{FF2B5EF4-FFF2-40B4-BE49-F238E27FC236}">
                  <a16:creationId xmlns:a16="http://schemas.microsoft.com/office/drawing/2014/main" id="{7A37E336-8CCC-420C-843F-0E00DF75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45"/>
            <a:stretch>
              <a:fillRect/>
            </a:stretch>
          </p:blipFill>
          <p:spPr bwMode="auto">
            <a:xfrm>
              <a:off x="2118360" y="1264016"/>
              <a:ext cx="5650752" cy="465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6F5689A-97DE-4A76-B3B5-CA90B52A37E8}"/>
                </a:ext>
              </a:extLst>
            </p:cNvPr>
            <p:cNvSpPr/>
            <p:nvPr/>
          </p:nvSpPr>
          <p:spPr>
            <a:xfrm>
              <a:off x="1912620" y="1348199"/>
              <a:ext cx="449823" cy="2362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4820" name="灯片编号占位符 1">
            <a:extLst>
              <a:ext uri="{FF2B5EF4-FFF2-40B4-BE49-F238E27FC236}">
                <a16:creationId xmlns:a16="http://schemas.microsoft.com/office/drawing/2014/main" id="{E7F0DC15-9F63-44D8-9139-822702CD3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CFB69ED-72EF-4E7B-B13A-4990890BBF44}" type="slidenum">
              <a:rPr lang="zh-CN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711C7D32-77C0-8D17-BCED-AB8D5F563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6" b="41612"/>
          <a:stretch>
            <a:fillRect/>
          </a:stretch>
        </p:blipFill>
        <p:spPr bwMode="auto">
          <a:xfrm>
            <a:off x="810152" y="1546735"/>
            <a:ext cx="5107057" cy="382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33479F-7E29-8790-3182-F3A3A714ABCE}"/>
              </a:ext>
            </a:extLst>
          </p:cNvPr>
          <p:cNvSpPr txBox="1"/>
          <p:nvPr/>
        </p:nvSpPr>
        <p:spPr>
          <a:xfrm>
            <a:off x="588658" y="5548904"/>
            <a:ext cx="5492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橄榄石 瓦兹</a:t>
            </a:r>
            <a:r>
              <a:rPr lang="zh-CN" altLang="en-CN" sz="2000" dirty="0"/>
              <a:t>利石</a:t>
            </a:r>
            <a:r>
              <a:rPr lang="zh-CN" altLang="en-US" sz="2000" dirty="0"/>
              <a:t> 林伍德石 正辉石 斜辉石 石榴子石（镁铁榴石）铁方镁石 布</a:t>
            </a:r>
            <a:r>
              <a:rPr lang="zh-CN" altLang="en-CN" sz="2000" dirty="0"/>
              <a:t>里</a:t>
            </a:r>
            <a:r>
              <a:rPr lang="zh-CN" altLang="en-US" sz="2000" dirty="0"/>
              <a:t>基曼石 </a:t>
            </a:r>
          </a:p>
        </p:txBody>
      </p:sp>
    </p:spTree>
    <p:extLst>
      <p:ext uri="{BB962C8B-B14F-4D97-AF65-F5344CB8AC3E}">
        <p14:creationId xmlns:p14="http://schemas.microsoft.com/office/powerpoint/2010/main" val="355072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图片 2">
            <a:extLst>
              <a:ext uri="{FF2B5EF4-FFF2-40B4-BE49-F238E27FC236}">
                <a16:creationId xmlns:a16="http://schemas.microsoft.com/office/drawing/2014/main" id="{A9F3FD23-18F1-4BEE-9D13-761069EC6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11" y="875126"/>
            <a:ext cx="8234738" cy="37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矩形 3">
            <a:extLst>
              <a:ext uri="{FF2B5EF4-FFF2-40B4-BE49-F238E27FC236}">
                <a16:creationId xmlns:a16="http://schemas.microsoft.com/office/drawing/2014/main" id="{0B81421C-7461-44F1-AD25-F14F2E947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5902871"/>
            <a:ext cx="2973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/>
              <a:t>Garnero </a:t>
            </a:r>
            <a:r>
              <a:rPr lang="en-US" altLang="zh-CN" sz="1800" dirty="0"/>
              <a:t>and </a:t>
            </a:r>
            <a:r>
              <a:rPr lang="zh-CN" altLang="en-US" sz="1800" dirty="0"/>
              <a:t>McNamara </a:t>
            </a:r>
            <a:r>
              <a:rPr lang="en-US" altLang="zh-CN" sz="1800" dirty="0"/>
              <a:t>2008</a:t>
            </a:r>
            <a:endParaRPr lang="zh-CN" altLang="en-US" sz="1800" dirty="0"/>
          </a:p>
        </p:txBody>
      </p:sp>
      <p:sp>
        <p:nvSpPr>
          <p:cNvPr id="41989" name="灯片编号占位符 4">
            <a:extLst>
              <a:ext uri="{FF2B5EF4-FFF2-40B4-BE49-F238E27FC236}">
                <a16:creationId xmlns:a16="http://schemas.microsoft.com/office/drawing/2014/main" id="{E7576D55-5827-4FD6-81E2-61FC2A523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CFB69ED-72EF-4E7B-B13A-4990890BBF44}" type="slidenum">
              <a:rPr lang="zh-CN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E7FDB8-9263-4FA1-BFE4-4301AC52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4579895"/>
            <a:ext cx="573514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D” discontinuity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Large low shear velocity provinces (LLSVPs)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Ultra low-velocity zone (ULVZ)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Shear-wave anisotropy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 err="1"/>
              <a:t>pPv</a:t>
            </a:r>
            <a:endParaRPr lang="en-US" altLang="zh-CN" sz="2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A22CFF-8BB0-4CFF-B689-53E26D6F228D}"/>
              </a:ext>
            </a:extLst>
          </p:cNvPr>
          <p:cNvSpPr txBox="1"/>
          <p:nvPr/>
        </p:nvSpPr>
        <p:spPr>
          <a:xfrm>
            <a:off x="3538193" y="586829"/>
            <a:ext cx="423385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+mn-lt"/>
                <a:ea typeface="+mn-ea"/>
              </a:rPr>
              <a:t>Bottom of the Lower Mantle</a:t>
            </a:r>
            <a:endParaRPr lang="zh-CN" altLang="en-US" b="1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4777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533400"/>
            <a:ext cx="6705600" cy="660400"/>
          </a:xfrm>
        </p:spPr>
        <p:txBody>
          <a:bodyPr/>
          <a:lstStyle/>
          <a:p>
            <a:pPr eaLnBrk="1" hangingPunct="1"/>
            <a:r>
              <a:rPr lang="zh-CN" altLang="en-US"/>
              <a:t>地球的层状结构与组成：地核</a:t>
            </a:r>
          </a:p>
        </p:txBody>
      </p:sp>
      <p:sp>
        <p:nvSpPr>
          <p:cNvPr id="12902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1493362"/>
            <a:ext cx="5547141" cy="83820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 dirty="0">
                <a:ea typeface="+mj-ea"/>
                <a:cs typeface="Arial" pitchFamily="34" charset="0"/>
              </a:rPr>
              <a:t>外核： </a:t>
            </a:r>
            <a:r>
              <a:rPr lang="zh-CN" altLang="en-US" sz="2000" dirty="0">
                <a:ea typeface="+mj-ea"/>
                <a:cs typeface="Arial" pitchFamily="34" charset="0"/>
              </a:rPr>
              <a:t>地球质量的</a:t>
            </a:r>
            <a:r>
              <a:rPr lang="en-US" altLang="zh-CN" sz="2000" dirty="0">
                <a:ea typeface="+mj-ea"/>
                <a:cs typeface="Arial" pitchFamily="34" charset="0"/>
              </a:rPr>
              <a:t>30.8%</a:t>
            </a:r>
            <a:r>
              <a:rPr lang="zh-CN" altLang="en-US" sz="2000" dirty="0">
                <a:ea typeface="+mj-ea"/>
                <a:cs typeface="Arial" pitchFamily="34" charset="0"/>
              </a:rPr>
              <a:t>； </a:t>
            </a:r>
            <a:r>
              <a:rPr lang="en-US" altLang="zh-CN" sz="2000" dirty="0">
                <a:ea typeface="+mj-ea"/>
                <a:cs typeface="Arial" pitchFamily="34" charset="0"/>
              </a:rPr>
              <a:t>2,890 ~ 5,150 km</a:t>
            </a:r>
            <a:r>
              <a:rPr lang="zh-CN" altLang="en-US" sz="2000" dirty="0">
                <a:ea typeface="+mj-ea"/>
                <a:cs typeface="Arial" pitchFamily="34" charset="0"/>
              </a:rPr>
              <a:t>深；主要由液态铁组成。</a:t>
            </a:r>
          </a:p>
        </p:txBody>
      </p:sp>
      <p:sp>
        <p:nvSpPr>
          <p:cNvPr id="129027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58458" y="2381726"/>
            <a:ext cx="5547141" cy="83820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 dirty="0">
                <a:ea typeface="Heiti SC Medium" pitchFamily="2" charset="-128"/>
                <a:cs typeface="Arial" pitchFamily="34" charset="0"/>
              </a:rPr>
              <a:t>内核：</a:t>
            </a:r>
            <a:r>
              <a:rPr lang="zh-CN" altLang="en-US" sz="2000" dirty="0">
                <a:ea typeface="Heiti SC Medium" pitchFamily="2" charset="-128"/>
                <a:cs typeface="Arial" pitchFamily="34" charset="0"/>
              </a:rPr>
              <a:t>地球质量的</a:t>
            </a:r>
            <a:r>
              <a:rPr lang="en-US" altLang="zh-CN" sz="2000" dirty="0">
                <a:ea typeface="Heiti SC Medium" pitchFamily="2" charset="-128"/>
                <a:cs typeface="Arial" pitchFamily="34" charset="0"/>
              </a:rPr>
              <a:t>1.7% </a:t>
            </a:r>
            <a:r>
              <a:rPr lang="zh-CN" altLang="en-US" sz="2000" dirty="0">
                <a:ea typeface="Heiti SC Medium" pitchFamily="2" charset="-128"/>
                <a:cs typeface="Arial" pitchFamily="34" charset="0"/>
              </a:rPr>
              <a:t>； </a:t>
            </a:r>
            <a:r>
              <a:rPr lang="en-US" altLang="zh-CN" sz="2000" dirty="0">
                <a:ea typeface="Heiti SC Medium" pitchFamily="2" charset="-128"/>
                <a:cs typeface="Arial" pitchFamily="34" charset="0"/>
              </a:rPr>
              <a:t>5,150 ~ 6,370 km</a:t>
            </a:r>
            <a:r>
              <a:rPr lang="zh-CN" altLang="en-US" sz="2000" dirty="0">
                <a:ea typeface="Heiti SC Medium" pitchFamily="2" charset="-128"/>
                <a:cs typeface="Arial" pitchFamily="34" charset="0"/>
              </a:rPr>
              <a:t>深；固态铁镍组成；非常高温（</a:t>
            </a:r>
            <a:r>
              <a:rPr lang="en-US" altLang="zh-CN" sz="2000" dirty="0">
                <a:ea typeface="Heiti SC Medium" pitchFamily="2" charset="-128"/>
                <a:cs typeface="Arial" pitchFamily="34" charset="0"/>
              </a:rPr>
              <a:t>~5500 </a:t>
            </a:r>
            <a:r>
              <a:rPr lang="zh-CN" altLang="en-US" sz="2000" dirty="0">
                <a:ea typeface="Heiti SC Medium" pitchFamily="2" charset="-128"/>
                <a:cs typeface="Arial" pitchFamily="34" charset="0"/>
              </a:rPr>
              <a:t>摄氏度）</a:t>
            </a:r>
            <a:endParaRPr lang="zh-CN" altLang="en-US" dirty="0">
              <a:ea typeface="Heiti SC Medium" pitchFamily="2" charset="-128"/>
              <a:cs typeface="Arial" pitchFamily="34" charset="0"/>
            </a:endParaRPr>
          </a:p>
        </p:txBody>
      </p:sp>
      <p:pic>
        <p:nvPicPr>
          <p:cNvPr id="129028" name="Picture 10" descr="sm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143000"/>
            <a:ext cx="396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9029" name="Group 12"/>
          <p:cNvGrpSpPr>
            <a:grpSpLocks/>
          </p:cNvGrpSpPr>
          <p:nvPr/>
        </p:nvGrpSpPr>
        <p:grpSpPr bwMode="auto">
          <a:xfrm>
            <a:off x="1676400" y="3962400"/>
            <a:ext cx="8915400" cy="2362200"/>
            <a:chOff x="48" y="2448"/>
            <a:chExt cx="5712" cy="1536"/>
          </a:xfrm>
        </p:grpSpPr>
        <p:pic>
          <p:nvPicPr>
            <p:cNvPr id="129031" name="Picture 9" descr="fiel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448"/>
              <a:ext cx="1399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9" y="2448"/>
              <a:ext cx="1399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903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" y="2448"/>
              <a:ext cx="1446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9034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448"/>
              <a:ext cx="1344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9030" name="Rectangle 11"/>
          <p:cNvSpPr>
            <a:spLocks noChangeArrowheads="1"/>
          </p:cNvSpPr>
          <p:nvPr/>
        </p:nvSpPr>
        <p:spPr bwMode="auto">
          <a:xfrm>
            <a:off x="1676400" y="3519488"/>
            <a:ext cx="2262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/>
              <a:t>外核的对流产生磁场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457201"/>
            <a:ext cx="7010400" cy="595535"/>
          </a:xfrm>
        </p:spPr>
        <p:txBody>
          <a:bodyPr/>
          <a:lstStyle/>
          <a:p>
            <a:pPr eaLnBrk="1" hangingPunct="1"/>
            <a:r>
              <a:rPr lang="en-US" altLang="zh-CN" dirty="0"/>
              <a:t>PREM</a:t>
            </a:r>
            <a:r>
              <a:rPr lang="zh-CN" altLang="en-US" dirty="0"/>
              <a:t>模型（全球）</a:t>
            </a:r>
          </a:p>
        </p:txBody>
      </p:sp>
      <p:grpSp>
        <p:nvGrpSpPr>
          <p:cNvPr id="130050" name="Group 4"/>
          <p:cNvGrpSpPr>
            <a:grpSpLocks noChangeAspect="1"/>
          </p:cNvGrpSpPr>
          <p:nvPr/>
        </p:nvGrpSpPr>
        <p:grpSpPr bwMode="auto">
          <a:xfrm>
            <a:off x="335360" y="1268760"/>
            <a:ext cx="7637462" cy="4648200"/>
            <a:chOff x="576" y="912"/>
            <a:chExt cx="4512" cy="2746"/>
          </a:xfrm>
        </p:grpSpPr>
        <p:sp>
          <p:nvSpPr>
            <p:cNvPr id="1300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576" y="912"/>
              <a:ext cx="4512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005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912"/>
              <a:ext cx="4519" cy="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DBCFA84E-DCEC-2F7F-8F95-496DA5F1B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091" y="1772816"/>
            <a:ext cx="7842250" cy="44958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1986AF-5FCE-467C-6868-4D404338A8FA}"/>
              </a:ext>
            </a:extLst>
          </p:cNvPr>
          <p:cNvSpPr txBox="1"/>
          <p:nvPr/>
        </p:nvSpPr>
        <p:spPr>
          <a:xfrm>
            <a:off x="4160096" y="5589240"/>
            <a:ext cx="1437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（局部）</a:t>
            </a:r>
            <a:endParaRPr lang="en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地球内部的横向不均匀性</a:t>
            </a:r>
          </a:p>
        </p:txBody>
      </p:sp>
      <p:pic>
        <p:nvPicPr>
          <p:cNvPr id="133122" name="Picture 4" descr="5_1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76962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339298"/>
              </p:ext>
            </p:extLst>
          </p:nvPr>
        </p:nvGraphicFramePr>
        <p:xfrm>
          <a:off x="3984914" y="1773192"/>
          <a:ext cx="2362200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336597" imgH="10904762" progId="MSPhotoEd.3">
                  <p:embed/>
                </p:oleObj>
              </mc:Choice>
              <mc:Fallback>
                <p:oleObj name="Photo Editor Photo" r:id="rId3" imgW="12336597" imgH="10904762" progId="MSPhotoEd.3">
                  <p:embed/>
                  <p:pic>
                    <p:nvPicPr>
                      <p:cNvPr id="8089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914" y="1773192"/>
                        <a:ext cx="2362200" cy="208915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898" name="Picture 14" descr="bglobemoviegifsicl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22987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19" descr="ALLTibet200km_notex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3530" r="9727" b="10941"/>
          <a:stretch>
            <a:fillRect/>
          </a:stretch>
        </p:blipFill>
        <p:spPr bwMode="auto">
          <a:xfrm>
            <a:off x="1703513" y="3841560"/>
            <a:ext cx="3672408" cy="253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Line 31"/>
          <p:cNvSpPr>
            <a:spLocks noChangeShapeType="1"/>
          </p:cNvSpPr>
          <p:nvPr/>
        </p:nvSpPr>
        <p:spPr bwMode="auto">
          <a:xfrm>
            <a:off x="3004128" y="1946925"/>
            <a:ext cx="2117436" cy="77137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0901" name="Line 32"/>
          <p:cNvSpPr>
            <a:spLocks noChangeShapeType="1"/>
          </p:cNvSpPr>
          <p:nvPr/>
        </p:nvSpPr>
        <p:spPr bwMode="auto">
          <a:xfrm>
            <a:off x="3429000" y="2862263"/>
            <a:ext cx="381000" cy="17526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0902" name="Rectangle 41"/>
          <p:cNvSpPr>
            <a:spLocks noChangeArrowheads="1"/>
          </p:cNvSpPr>
          <p:nvPr/>
        </p:nvSpPr>
        <p:spPr bwMode="auto">
          <a:xfrm>
            <a:off x="2822864" y="1712986"/>
            <a:ext cx="266700" cy="38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endParaRPr lang="en-US" altLang="zh-CN">
              <a:solidFill>
                <a:srgbClr val="808080"/>
              </a:solidFill>
            </a:endParaRPr>
          </a:p>
        </p:txBody>
      </p:sp>
      <p:sp>
        <p:nvSpPr>
          <p:cNvPr id="80903" name="Rectangle 42"/>
          <p:cNvSpPr>
            <a:spLocks noChangeArrowheads="1"/>
          </p:cNvSpPr>
          <p:nvPr/>
        </p:nvSpPr>
        <p:spPr bwMode="auto">
          <a:xfrm>
            <a:off x="3352800" y="2709863"/>
            <a:ext cx="304800" cy="152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endParaRPr lang="en-US" altLang="zh-CN">
              <a:solidFill>
                <a:srgbClr val="808080"/>
              </a:solidFill>
            </a:endParaRPr>
          </a:p>
        </p:txBody>
      </p:sp>
      <p:sp>
        <p:nvSpPr>
          <p:cNvPr id="80904" name="Line 43"/>
          <p:cNvSpPr>
            <a:spLocks noChangeShapeType="1"/>
          </p:cNvSpPr>
          <p:nvPr/>
        </p:nvSpPr>
        <p:spPr bwMode="auto">
          <a:xfrm>
            <a:off x="3429000" y="2862263"/>
            <a:ext cx="152400" cy="685800"/>
          </a:xfrm>
          <a:prstGeom prst="line">
            <a:avLst/>
          </a:prstGeom>
          <a:noFill/>
          <a:ln w="1016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0905" name="TextBox 50"/>
          <p:cNvSpPr txBox="1">
            <a:spLocks noChangeArrowheads="1"/>
          </p:cNvSpPr>
          <p:nvPr/>
        </p:nvSpPr>
        <p:spPr bwMode="auto">
          <a:xfrm>
            <a:off x="5715001" y="4648200"/>
            <a:ext cx="4392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/>
              <a:t>地震研究显示地球内部存在各种尺度上的不均匀性</a:t>
            </a:r>
          </a:p>
        </p:txBody>
      </p:sp>
      <p:pic>
        <p:nvPicPr>
          <p:cNvPr id="16" name="Picture 2" descr="Scan Tom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1" y="1600201"/>
            <a:ext cx="3343275" cy="2435225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80907" name="Picture 14" descr="bglobemoviegifsicl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4" y="2438400"/>
            <a:ext cx="3571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8" name="Rectangle 18"/>
          <p:cNvSpPr>
            <a:spLocks noChangeArrowheads="1"/>
          </p:cNvSpPr>
          <p:nvPr/>
        </p:nvSpPr>
        <p:spPr bwMode="auto">
          <a:xfrm>
            <a:off x="2057401" y="476250"/>
            <a:ext cx="82153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600">
                <a:ea typeface="黑体" pitchFamily="49" charset="-122"/>
              </a:rPr>
              <a:t>地球内部非均匀性与层析成像</a:t>
            </a:r>
            <a:endParaRPr lang="zh-CN" altLang="en-US" sz="3600">
              <a:solidFill>
                <a:schemeClr val="bg1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4400275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457200"/>
            <a:ext cx="8305800" cy="1066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黑体" pitchFamily="49" charset="-122"/>
              </a:rPr>
              <a:t>P</a:t>
            </a:r>
            <a:r>
              <a:rPr lang="zh-CN" altLang="en-US">
                <a:latin typeface="黑体" pitchFamily="49" charset="-122"/>
              </a:rPr>
              <a:t>波和</a:t>
            </a:r>
            <a:r>
              <a:rPr lang="en-US" altLang="zh-CN">
                <a:latin typeface="黑体" pitchFamily="49" charset="-122"/>
              </a:rPr>
              <a:t>S</a:t>
            </a:r>
            <a:r>
              <a:rPr lang="zh-CN" altLang="en-US">
                <a:latin typeface="黑体" pitchFamily="49" charset="-122"/>
              </a:rPr>
              <a:t>波的震动图像</a:t>
            </a:r>
            <a:endParaRPr lang="zh-CN" altLang="en-US">
              <a:ea typeface="宋体" pitchFamily="2" charset="-122"/>
            </a:endParaRPr>
          </a:p>
        </p:txBody>
      </p:sp>
      <p:pic>
        <p:nvPicPr>
          <p:cNvPr id="24578" name="Picture 4" descr="2_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71700"/>
            <a:ext cx="79629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1676" y="609600"/>
            <a:ext cx="8696325" cy="660400"/>
          </a:xfrm>
        </p:spPr>
        <p:txBody>
          <a:bodyPr/>
          <a:lstStyle/>
          <a:p>
            <a:pPr eaLnBrk="1" hangingPunct="1"/>
            <a:r>
              <a:rPr lang="zh-CN" altLang="en-US" sz="4400"/>
              <a:t>地震层析成像</a:t>
            </a:r>
          </a:p>
        </p:txBody>
      </p:sp>
      <p:pic>
        <p:nvPicPr>
          <p:cNvPr id="82946" name="Picture 3" descr="seisto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r="2631" b="37686"/>
          <a:stretch>
            <a:fillRect/>
          </a:stretch>
        </p:blipFill>
        <p:spPr bwMode="auto">
          <a:xfrm>
            <a:off x="1676400" y="1931988"/>
            <a:ext cx="50292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 descr="tom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t="26245" r="19836" b="26622"/>
          <a:stretch>
            <a:fillRect/>
          </a:stretch>
        </p:blipFill>
        <p:spPr bwMode="auto">
          <a:xfrm>
            <a:off x="6705600" y="1676400"/>
            <a:ext cx="3733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349154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5" descr="tomo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35" y="506801"/>
            <a:ext cx="4676327" cy="58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4" descr="tomo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94" y="501045"/>
            <a:ext cx="4819742" cy="58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695792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l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21503" r="6287" b="24602"/>
          <a:stretch>
            <a:fillRect/>
          </a:stretch>
        </p:blipFill>
        <p:spPr bwMode="auto">
          <a:xfrm>
            <a:off x="1390279" y="1628800"/>
            <a:ext cx="5451724" cy="410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306070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6502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globalto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876300"/>
            <a:ext cx="8340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5"/>
          <p:cNvSpPr>
            <a:spLocks noChangeArrowheads="1"/>
          </p:cNvSpPr>
          <p:nvPr/>
        </p:nvSpPr>
        <p:spPr bwMode="auto">
          <a:xfrm>
            <a:off x="5867400" y="762001"/>
            <a:ext cx="958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800">
                <a:solidFill>
                  <a:schemeClr val="tx2"/>
                </a:solidFill>
                <a:ea typeface="华文隶书" pitchFamily="2" charset="-122"/>
              </a:rPr>
              <a:t>350 km</a:t>
            </a:r>
            <a:endParaRPr lang="en-US" altLang="zh-CN" sz="1800">
              <a:solidFill>
                <a:schemeClr val="tx2"/>
              </a:solidFill>
              <a:ea typeface="华文隶书" pitchFamily="2" charset="-122"/>
            </a:endParaRPr>
          </a:p>
        </p:txBody>
      </p:sp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2286000" y="762001"/>
            <a:ext cx="831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800">
                <a:solidFill>
                  <a:schemeClr val="tx2"/>
                </a:solidFill>
                <a:ea typeface="华文隶书" pitchFamily="2" charset="-122"/>
              </a:rPr>
              <a:t>70 km</a:t>
            </a:r>
            <a:endParaRPr lang="en-US" altLang="zh-CN" sz="1800">
              <a:solidFill>
                <a:schemeClr val="tx2"/>
              </a:solidFill>
              <a:ea typeface="华文隶书" pitchFamily="2" charset="-122"/>
            </a:endParaRPr>
          </a:p>
        </p:txBody>
      </p:sp>
      <p:sp>
        <p:nvSpPr>
          <p:cNvPr id="86020" name="Rectangle 7"/>
          <p:cNvSpPr>
            <a:spLocks noChangeArrowheads="1"/>
          </p:cNvSpPr>
          <p:nvPr/>
        </p:nvSpPr>
        <p:spPr bwMode="auto">
          <a:xfrm>
            <a:off x="5791200" y="3443288"/>
            <a:ext cx="1085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800">
                <a:solidFill>
                  <a:schemeClr val="tx2"/>
                </a:solidFill>
                <a:ea typeface="华文隶书" pitchFamily="2" charset="-122"/>
              </a:rPr>
              <a:t>2800 km</a:t>
            </a:r>
            <a:endParaRPr lang="en-US" altLang="zh-CN" sz="1800">
              <a:solidFill>
                <a:schemeClr val="tx2"/>
              </a:solidFill>
              <a:ea typeface="华文隶书" pitchFamily="2" charset="-122"/>
            </a:endParaRPr>
          </a:p>
        </p:txBody>
      </p:sp>
      <p:sp>
        <p:nvSpPr>
          <p:cNvPr id="86021" name="Rectangle 8"/>
          <p:cNvSpPr>
            <a:spLocks noChangeArrowheads="1"/>
          </p:cNvSpPr>
          <p:nvPr/>
        </p:nvSpPr>
        <p:spPr bwMode="auto">
          <a:xfrm>
            <a:off x="1962150" y="3443288"/>
            <a:ext cx="1085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800">
                <a:solidFill>
                  <a:schemeClr val="tx2"/>
                </a:solidFill>
                <a:ea typeface="华文隶书" pitchFamily="2" charset="-122"/>
              </a:rPr>
              <a:t>1300 km</a:t>
            </a:r>
            <a:endParaRPr lang="en-US" altLang="zh-CN" sz="1800">
              <a:solidFill>
                <a:schemeClr val="tx2"/>
              </a:solidFill>
              <a:ea typeface="华文隶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3637226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 idx="4294967295"/>
          </p:nvPr>
        </p:nvSpPr>
        <p:spPr>
          <a:xfrm>
            <a:off x="1971676" y="609600"/>
            <a:ext cx="8696325" cy="863600"/>
          </a:xfrm>
        </p:spPr>
        <p:txBody>
          <a:bodyPr/>
          <a:lstStyle/>
          <a:p>
            <a:pPr eaLnBrk="1" hangingPunct="1"/>
            <a:r>
              <a:rPr lang="zh-CN" altLang="en-US"/>
              <a:t>地球深部研究的最新进展</a:t>
            </a:r>
            <a:br>
              <a:rPr lang="zh-CN" altLang="en-US"/>
            </a:br>
            <a:r>
              <a:rPr lang="en-US" altLang="zh-CN" sz="3000"/>
              <a:t>----</a:t>
            </a:r>
            <a:r>
              <a:rPr lang="zh-CN" altLang="en-US" sz="3000"/>
              <a:t>西太平洋俯冲板块</a:t>
            </a:r>
            <a:endParaRPr lang="en-US" altLang="zh-CN" sz="3000"/>
          </a:p>
        </p:txBody>
      </p:sp>
      <p:pic>
        <p:nvPicPr>
          <p:cNvPr id="87042" name="Picture 2" descr="xcross_500km_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3367089"/>
            <a:ext cx="4427537" cy="2720975"/>
          </a:xfrm>
        </p:spPr>
      </p:pic>
      <p:pic>
        <p:nvPicPr>
          <p:cNvPr id="87043" name="Picture 3" descr="crossmap_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300538"/>
            <a:ext cx="2952750" cy="1808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pacifi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1" b="36978"/>
          <a:stretch>
            <a:fillRect/>
          </a:stretch>
        </p:blipFill>
        <p:spPr bwMode="auto">
          <a:xfrm>
            <a:off x="1847850" y="1989138"/>
            <a:ext cx="4859338" cy="2184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Line 7"/>
          <p:cNvSpPr>
            <a:spLocks noChangeShapeType="1"/>
          </p:cNvSpPr>
          <p:nvPr/>
        </p:nvSpPr>
        <p:spPr bwMode="auto">
          <a:xfrm flipV="1">
            <a:off x="8683625" y="6032500"/>
            <a:ext cx="457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7046" name="Line 8"/>
          <p:cNvSpPr>
            <a:spLocks noChangeShapeType="1"/>
          </p:cNvSpPr>
          <p:nvPr/>
        </p:nvSpPr>
        <p:spPr bwMode="auto">
          <a:xfrm flipV="1">
            <a:off x="9137650" y="6029326"/>
            <a:ext cx="3810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7047" name="Line 9"/>
          <p:cNvSpPr>
            <a:spLocks noChangeShapeType="1"/>
          </p:cNvSpPr>
          <p:nvPr/>
        </p:nvSpPr>
        <p:spPr bwMode="auto">
          <a:xfrm>
            <a:off x="9518650" y="6029325"/>
            <a:ext cx="6096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7048" name="TextBox 10"/>
          <p:cNvSpPr txBox="1">
            <a:spLocks noChangeArrowheads="1"/>
          </p:cNvSpPr>
          <p:nvPr/>
        </p:nvSpPr>
        <p:spPr bwMode="auto">
          <a:xfrm>
            <a:off x="7761289" y="6121400"/>
            <a:ext cx="274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/>
              <a:t>Li and Van der Hilst (JGR, 2010)</a:t>
            </a:r>
          </a:p>
        </p:txBody>
      </p:sp>
      <p:sp>
        <p:nvSpPr>
          <p:cNvPr id="87049" name="Rectangle 12"/>
          <p:cNvSpPr>
            <a:spLocks noChangeArrowheads="1"/>
          </p:cNvSpPr>
          <p:nvPr/>
        </p:nvSpPr>
        <p:spPr bwMode="auto">
          <a:xfrm>
            <a:off x="2286001" y="3810000"/>
            <a:ext cx="233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600">
                <a:solidFill>
                  <a:schemeClr val="tx2"/>
                </a:solidFill>
                <a:latin typeface="华文隶书" pitchFamily="2" charset="-122"/>
                <a:ea typeface="华文隶书" pitchFamily="2" charset="-122"/>
              </a:rPr>
              <a:t> </a:t>
            </a:r>
            <a:endParaRPr lang="zh-CN" altLang="en-US" sz="1600">
              <a:solidFill>
                <a:schemeClr val="tx2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303479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89" name="Group 1"/>
          <p:cNvGrpSpPr>
            <a:grpSpLocks/>
          </p:cNvGrpSpPr>
          <p:nvPr/>
        </p:nvGrpSpPr>
        <p:grpSpPr bwMode="auto">
          <a:xfrm>
            <a:off x="6745288" y="1600201"/>
            <a:ext cx="3313112" cy="4740275"/>
            <a:chOff x="4643438" y="428625"/>
            <a:chExt cx="4025900" cy="6019800"/>
          </a:xfrm>
        </p:grpSpPr>
        <p:pic>
          <p:nvPicPr>
            <p:cNvPr id="89093" name="Picture 2" descr="Science New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428625"/>
              <a:ext cx="4025900" cy="601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3171" name="Text Box 3"/>
            <p:cNvSpPr txBox="1">
              <a:spLocks noChangeArrowheads="1"/>
            </p:cNvSpPr>
            <p:nvPr/>
          </p:nvSpPr>
          <p:spPr bwMode="auto">
            <a:xfrm>
              <a:off x="4871064" y="4847715"/>
              <a:ext cx="1720701" cy="427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6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700 km depth</a:t>
              </a:r>
            </a:p>
          </p:txBody>
        </p:sp>
        <p:sp>
          <p:nvSpPr>
            <p:cNvPr id="903172" name="Text Box 4"/>
            <p:cNvSpPr txBox="1">
              <a:spLocks noChangeArrowheads="1"/>
            </p:cNvSpPr>
            <p:nvPr/>
          </p:nvSpPr>
          <p:spPr bwMode="auto">
            <a:xfrm>
              <a:off x="5633033" y="3369981"/>
              <a:ext cx="1170926" cy="427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6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1000 km</a:t>
              </a:r>
            </a:p>
          </p:txBody>
        </p:sp>
        <p:sp>
          <p:nvSpPr>
            <p:cNvPr id="903173" name="Text Box 5"/>
            <p:cNvSpPr txBox="1">
              <a:spLocks noChangeArrowheads="1"/>
            </p:cNvSpPr>
            <p:nvPr/>
          </p:nvSpPr>
          <p:spPr bwMode="auto">
            <a:xfrm>
              <a:off x="6167377" y="2454714"/>
              <a:ext cx="771615" cy="427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6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1300</a:t>
              </a:r>
            </a:p>
          </p:txBody>
        </p:sp>
        <p:sp>
          <p:nvSpPr>
            <p:cNvPr id="903174" name="Text Box 6"/>
            <p:cNvSpPr txBox="1">
              <a:spLocks noChangeArrowheads="1"/>
            </p:cNvSpPr>
            <p:nvPr/>
          </p:nvSpPr>
          <p:spPr bwMode="auto">
            <a:xfrm>
              <a:off x="6854115" y="1537429"/>
              <a:ext cx="771615" cy="427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6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</a:t>
              </a:r>
              <a:r>
                <a:rPr lang="en-US" altLang="ja-JP" sz="16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MS PGothic" pitchFamily="34" charset="-128"/>
                </a:rPr>
                <a:t>600</a:t>
              </a:r>
              <a:endParaRPr lang="en-US" altLang="zh-CN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903175" name="Text Box 7"/>
          <p:cNvSpPr txBox="1">
            <a:spLocks noChangeArrowheads="1"/>
          </p:cNvSpPr>
          <p:nvPr/>
        </p:nvSpPr>
        <p:spPr bwMode="auto">
          <a:xfrm>
            <a:off x="-973138" y="4287839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endParaRPr lang="zh-CN" altLang="zh-CN" sz="4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9091" name="Picture 9" descr="americaR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452938" cy="4724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2" name="Title 2"/>
          <p:cNvSpPr>
            <a:spLocks noGrp="1"/>
          </p:cNvSpPr>
          <p:nvPr>
            <p:ph type="title" idx="4294967295"/>
          </p:nvPr>
        </p:nvSpPr>
        <p:spPr>
          <a:xfrm>
            <a:off x="1971676" y="609600"/>
            <a:ext cx="8696325" cy="863600"/>
          </a:xfrm>
        </p:spPr>
        <p:txBody>
          <a:bodyPr/>
          <a:lstStyle/>
          <a:p>
            <a:pPr eaLnBrk="1" hangingPunct="1"/>
            <a:r>
              <a:rPr lang="zh-CN" altLang="en-US"/>
              <a:t>地球深部研究的最新进展</a:t>
            </a:r>
            <a:br>
              <a:rPr lang="zh-CN" altLang="en-US"/>
            </a:br>
            <a:r>
              <a:rPr lang="en-US" altLang="zh-CN" sz="3000"/>
              <a:t>----</a:t>
            </a:r>
            <a:r>
              <a:rPr lang="zh-CN" altLang="en-US" sz="3000"/>
              <a:t>东太平洋俯冲板块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012889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1"/>
          <p:cNvGrpSpPr>
            <a:grpSpLocks/>
          </p:cNvGrpSpPr>
          <p:nvPr/>
        </p:nvGrpSpPr>
        <p:grpSpPr bwMode="auto">
          <a:xfrm>
            <a:off x="2773363" y="1806575"/>
            <a:ext cx="7042150" cy="4286250"/>
            <a:chOff x="914400" y="854075"/>
            <a:chExt cx="7315200" cy="4702175"/>
          </a:xfrm>
        </p:grpSpPr>
        <p:pic>
          <p:nvPicPr>
            <p:cNvPr id="91140" name="Picture 2" descr="pacifi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854075"/>
              <a:ext cx="7315200" cy="4702175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41" name="Text Box 4"/>
            <p:cNvSpPr txBox="1">
              <a:spLocks noChangeArrowheads="1"/>
            </p:cNvSpPr>
            <p:nvPr/>
          </p:nvSpPr>
          <p:spPr bwMode="auto">
            <a:xfrm>
              <a:off x="3033713" y="2260600"/>
              <a:ext cx="624767" cy="30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200">
                  <a:solidFill>
                    <a:srgbClr val="000000"/>
                  </a:solidFill>
                </a:rPr>
                <a:t>Japan</a:t>
              </a:r>
            </a:p>
          </p:txBody>
        </p:sp>
        <p:sp>
          <p:nvSpPr>
            <p:cNvPr id="91142" name="Text Box 5"/>
            <p:cNvSpPr txBox="1">
              <a:spLocks noChangeArrowheads="1"/>
            </p:cNvSpPr>
            <p:nvPr/>
          </p:nvSpPr>
          <p:spPr bwMode="auto">
            <a:xfrm>
              <a:off x="5207000" y="2312988"/>
              <a:ext cx="1325332" cy="30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200">
                  <a:solidFill>
                    <a:srgbClr val="000000"/>
                  </a:solidFill>
                </a:rPr>
                <a:t>Central America</a:t>
              </a:r>
            </a:p>
          </p:txBody>
        </p:sp>
        <p:sp>
          <p:nvSpPr>
            <p:cNvPr id="91143" name="Text Box 6"/>
            <p:cNvSpPr txBox="1">
              <a:spLocks noChangeArrowheads="1"/>
            </p:cNvSpPr>
            <p:nvPr/>
          </p:nvSpPr>
          <p:spPr bwMode="auto">
            <a:xfrm>
              <a:off x="4232275" y="3733801"/>
              <a:ext cx="856225" cy="30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200">
                  <a:solidFill>
                    <a:srgbClr val="000000"/>
                  </a:solidFill>
                </a:rPr>
                <a:t>Izu Bonin</a:t>
              </a:r>
            </a:p>
          </p:txBody>
        </p:sp>
        <p:sp>
          <p:nvSpPr>
            <p:cNvPr id="91144" name="Text Box 7"/>
            <p:cNvSpPr txBox="1">
              <a:spLocks noChangeArrowheads="1"/>
            </p:cNvSpPr>
            <p:nvPr/>
          </p:nvSpPr>
          <p:spPr bwMode="auto">
            <a:xfrm>
              <a:off x="1998663" y="3873501"/>
              <a:ext cx="881201" cy="30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200">
                  <a:solidFill>
                    <a:srgbClr val="000000"/>
                  </a:solidFill>
                </a:rPr>
                <a:t>Indonesia</a:t>
              </a:r>
            </a:p>
          </p:txBody>
        </p:sp>
        <p:sp>
          <p:nvSpPr>
            <p:cNvPr id="91145" name="Text Box 8"/>
            <p:cNvSpPr txBox="1">
              <a:spLocks noChangeArrowheads="1"/>
            </p:cNvSpPr>
            <p:nvPr/>
          </p:nvSpPr>
          <p:spPr bwMode="auto">
            <a:xfrm>
              <a:off x="5489575" y="5105400"/>
              <a:ext cx="881801" cy="30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200">
                  <a:solidFill>
                    <a:srgbClr val="000000"/>
                  </a:solidFill>
                </a:rPr>
                <a:t>Fiji-Tonga</a:t>
              </a:r>
            </a:p>
          </p:txBody>
        </p:sp>
      </p:grpSp>
      <p:sp>
        <p:nvSpPr>
          <p:cNvPr id="91138" name="Text Box 11"/>
          <p:cNvSpPr txBox="1">
            <a:spLocks noChangeArrowheads="1"/>
          </p:cNvSpPr>
          <p:nvPr/>
        </p:nvSpPr>
        <p:spPr bwMode="auto">
          <a:xfrm rot="-5400000">
            <a:off x="8720932" y="4523582"/>
            <a:ext cx="2687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1400">
                <a:cs typeface="Arial" pitchFamily="34" charset="0"/>
              </a:rPr>
              <a:t>(Karason &amp; Van der Hilst, 2000)</a:t>
            </a:r>
          </a:p>
        </p:txBody>
      </p:sp>
      <p:sp>
        <p:nvSpPr>
          <p:cNvPr id="91139" name="Title 2"/>
          <p:cNvSpPr>
            <a:spLocks noGrp="1"/>
          </p:cNvSpPr>
          <p:nvPr>
            <p:ph type="title" idx="4294967295"/>
          </p:nvPr>
        </p:nvSpPr>
        <p:spPr>
          <a:xfrm>
            <a:off x="1524000" y="333375"/>
            <a:ext cx="8172450" cy="1295400"/>
          </a:xfrm>
        </p:spPr>
        <p:txBody>
          <a:bodyPr/>
          <a:lstStyle/>
          <a:p>
            <a:pPr eaLnBrk="1" hangingPunct="1"/>
            <a:r>
              <a:rPr lang="zh-CN" altLang="en-US"/>
              <a:t>地球深部研究的最新进展</a:t>
            </a:r>
            <a:br>
              <a:rPr lang="zh-CN" altLang="en-US"/>
            </a:br>
            <a:r>
              <a:rPr lang="en-US" altLang="zh-CN" sz="3000"/>
              <a:t>----</a:t>
            </a:r>
            <a:r>
              <a:rPr lang="zh-CN" altLang="en-US" sz="3000"/>
              <a:t>板块可到达地幔深部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226036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260350"/>
            <a:ext cx="8101013" cy="1295400"/>
          </a:xfrm>
        </p:spPr>
        <p:txBody>
          <a:bodyPr/>
          <a:lstStyle/>
          <a:p>
            <a:pPr eaLnBrk="1" hangingPunct="1"/>
            <a:r>
              <a:rPr lang="zh-CN" altLang="en-US"/>
              <a:t>地球深部研究的最新进展</a:t>
            </a:r>
            <a:br>
              <a:rPr lang="zh-CN" altLang="en-US"/>
            </a:br>
            <a:r>
              <a:rPr lang="en-US" altLang="zh-CN" sz="3000"/>
              <a:t>----</a:t>
            </a:r>
            <a:r>
              <a:rPr lang="zh-CN" altLang="en-US" sz="3000"/>
              <a:t>地幔热柱可能来源于地幔深部</a:t>
            </a:r>
            <a:endParaRPr lang="en-US" altLang="zh-CN" sz="3000"/>
          </a:p>
        </p:txBody>
      </p:sp>
      <p:pic>
        <p:nvPicPr>
          <p:cNvPr id="931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600200"/>
            <a:ext cx="48291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7" name="Text Box 6"/>
          <p:cNvSpPr txBox="1">
            <a:spLocks noChangeArrowheads="1"/>
          </p:cNvSpPr>
          <p:nvPr/>
        </p:nvSpPr>
        <p:spPr bwMode="auto">
          <a:xfrm>
            <a:off x="2362201" y="6096000"/>
            <a:ext cx="2030413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zh-CN" sz="1400">
                <a:solidFill>
                  <a:schemeClr val="tx2"/>
                </a:solidFill>
              </a:rPr>
              <a:t>Cao et al. Science 2011</a:t>
            </a:r>
          </a:p>
        </p:txBody>
      </p:sp>
      <p:pic>
        <p:nvPicPr>
          <p:cNvPr id="931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52801"/>
            <a:ext cx="4800600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519238"/>
            <a:ext cx="2533650" cy="480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0" name="Rectangle 8"/>
          <p:cNvSpPr>
            <a:spLocks noChangeArrowheads="1"/>
          </p:cNvSpPr>
          <p:nvPr/>
        </p:nvSpPr>
        <p:spPr bwMode="auto">
          <a:xfrm>
            <a:off x="7443788" y="6172200"/>
            <a:ext cx="3071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400"/>
              <a:t>De Paolo and Manga, Science, 2003</a:t>
            </a:r>
            <a:endParaRPr lang="en-US" altLang="zh-CN" sz="1400"/>
          </a:p>
        </p:txBody>
      </p:sp>
      <p:sp>
        <p:nvSpPr>
          <p:cNvPr id="93191" name="Rectangle 10"/>
          <p:cNvSpPr>
            <a:spLocks noChangeArrowheads="1"/>
          </p:cNvSpPr>
          <p:nvPr/>
        </p:nvSpPr>
        <p:spPr bwMode="auto">
          <a:xfrm>
            <a:off x="2209801" y="1524000"/>
            <a:ext cx="233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600">
                <a:solidFill>
                  <a:schemeClr val="tx2"/>
                </a:solidFill>
                <a:latin typeface="华文隶书" pitchFamily="2" charset="-122"/>
                <a:ea typeface="华文隶书" pitchFamily="2" charset="-122"/>
              </a:rPr>
              <a:t> </a:t>
            </a:r>
            <a:endParaRPr lang="zh-CN" altLang="en-US" sz="1600">
              <a:solidFill>
                <a:schemeClr val="tx2"/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93192" name="Rectangle 11"/>
          <p:cNvSpPr>
            <a:spLocks noChangeArrowheads="1"/>
          </p:cNvSpPr>
          <p:nvPr/>
        </p:nvSpPr>
        <p:spPr bwMode="auto">
          <a:xfrm>
            <a:off x="4495801" y="1492250"/>
            <a:ext cx="233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600">
                <a:solidFill>
                  <a:schemeClr val="tx2"/>
                </a:solidFill>
                <a:latin typeface="华文隶书" pitchFamily="2" charset="-122"/>
                <a:ea typeface="华文隶书" pitchFamily="2" charset="-122"/>
              </a:rPr>
              <a:t> </a:t>
            </a:r>
            <a:endParaRPr lang="zh-CN" altLang="en-US" sz="1600">
              <a:solidFill>
                <a:schemeClr val="tx2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060098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">
            <a:extLst>
              <a:ext uri="{FF2B5EF4-FFF2-40B4-BE49-F238E27FC236}">
                <a16:creationId xmlns:a16="http://schemas.microsoft.com/office/drawing/2014/main" id="{F3C3D31B-F347-480D-9C59-BF2B5B64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196752"/>
            <a:ext cx="6062662" cy="41402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FF08DCE-E22C-0BEF-994A-3CAF353E5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988840"/>
            <a:ext cx="478847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510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图片 2">
            <a:extLst>
              <a:ext uri="{FF2B5EF4-FFF2-40B4-BE49-F238E27FC236}">
                <a16:creationId xmlns:a16="http://schemas.microsoft.com/office/drawing/2014/main" id="{A9F3FD23-18F1-4BEE-9D13-761069EC6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11" y="875126"/>
            <a:ext cx="8234738" cy="37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矩形 3">
            <a:extLst>
              <a:ext uri="{FF2B5EF4-FFF2-40B4-BE49-F238E27FC236}">
                <a16:creationId xmlns:a16="http://schemas.microsoft.com/office/drawing/2014/main" id="{0B81421C-7461-44F1-AD25-F14F2E947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5902871"/>
            <a:ext cx="2973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/>
              <a:t>Garnero </a:t>
            </a:r>
            <a:r>
              <a:rPr lang="en-US" altLang="zh-CN" sz="1800" dirty="0"/>
              <a:t>and </a:t>
            </a:r>
            <a:r>
              <a:rPr lang="zh-CN" altLang="en-US" sz="1800" dirty="0"/>
              <a:t>McNamara </a:t>
            </a:r>
            <a:r>
              <a:rPr lang="en-US" altLang="zh-CN" sz="1800" dirty="0"/>
              <a:t>2008</a:t>
            </a:r>
            <a:endParaRPr lang="zh-CN" altLang="en-US" sz="1800" dirty="0"/>
          </a:p>
        </p:txBody>
      </p:sp>
      <p:sp>
        <p:nvSpPr>
          <p:cNvPr id="41989" name="灯片编号占位符 4">
            <a:extLst>
              <a:ext uri="{FF2B5EF4-FFF2-40B4-BE49-F238E27FC236}">
                <a16:creationId xmlns:a16="http://schemas.microsoft.com/office/drawing/2014/main" id="{E7576D55-5827-4FD6-81E2-61FC2A523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CFB69ED-72EF-4E7B-B13A-4990890BBF44}" type="slidenum">
              <a:rPr lang="zh-CN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E7FDB8-9263-4FA1-BFE4-4301AC52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4579895"/>
            <a:ext cx="573514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D” discontinuity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Large low shear velocity provinces (LLSVPs)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Ultra low-velocity zone (ULVZ)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Shear-wave anisotropy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 err="1"/>
              <a:t>pPv</a:t>
            </a:r>
            <a:endParaRPr lang="en-US" altLang="zh-CN" sz="2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A22CFF-8BB0-4CFF-B689-53E26D6F228D}"/>
              </a:ext>
            </a:extLst>
          </p:cNvPr>
          <p:cNvSpPr txBox="1"/>
          <p:nvPr/>
        </p:nvSpPr>
        <p:spPr>
          <a:xfrm>
            <a:off x="3538193" y="586829"/>
            <a:ext cx="423385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+mn-lt"/>
                <a:ea typeface="+mn-ea"/>
              </a:rPr>
              <a:t>Bottom of the Lower Mantle</a:t>
            </a:r>
            <a:endParaRPr lang="zh-CN" altLang="en-US" b="1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7975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98" y="1976161"/>
            <a:ext cx="6502206" cy="424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609601"/>
            <a:ext cx="8458200" cy="574675"/>
          </a:xfrm>
        </p:spPr>
        <p:txBody>
          <a:bodyPr/>
          <a:lstStyle/>
          <a:p>
            <a:pPr eaLnBrk="1" hangingPunct="1"/>
            <a:r>
              <a:rPr lang="zh-CN" altLang="en-US">
                <a:latin typeface="黑体" pitchFamily="49" charset="-122"/>
              </a:rPr>
              <a:t>波在地球内部的传播：地震波震相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91344" y="1700808"/>
            <a:ext cx="67710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latin typeface="Times New Roman" pitchFamily="18" charset="0"/>
              </a:rPr>
              <a:t>标识不同路径及性质的波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A9E32CB-F069-048D-4A74-CC2E959C4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649" y="1790700"/>
            <a:ext cx="2956938" cy="207034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楷体_GB2312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kumimoji="0" lang="en-GB" altLang="zh-CN" sz="2400" kern="0" dirty="0">
                <a:ea typeface="宋体" pitchFamily="2" charset="-122"/>
              </a:rPr>
              <a:t>P	</a:t>
            </a:r>
            <a:r>
              <a:rPr kumimoji="0" lang="zh-CN" altLang="en-GB" sz="2400" kern="0" dirty="0">
                <a:ea typeface="宋体" pitchFamily="2" charset="-122"/>
              </a:rPr>
              <a:t>地幔中的</a:t>
            </a:r>
            <a:r>
              <a:rPr kumimoji="0" lang="en-GB" altLang="zh-CN" sz="2400" kern="0" dirty="0">
                <a:ea typeface="宋体" pitchFamily="2" charset="-122"/>
              </a:rPr>
              <a:t>P</a:t>
            </a:r>
            <a:r>
              <a:rPr kumimoji="0" lang="zh-CN" altLang="en-GB" sz="2400" kern="0" dirty="0">
                <a:ea typeface="宋体" pitchFamily="2" charset="-122"/>
              </a:rPr>
              <a:t>波</a:t>
            </a:r>
            <a:endParaRPr kumimoji="0" lang="zh-CN" altLang="en-US" sz="2400" kern="0" dirty="0"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kumimoji="0" lang="en-GB" altLang="zh-CN" sz="2400" kern="0" dirty="0">
                <a:ea typeface="宋体" pitchFamily="2" charset="-122"/>
              </a:rPr>
              <a:t>S	</a:t>
            </a:r>
            <a:r>
              <a:rPr kumimoji="0" lang="zh-CN" altLang="en-GB" sz="2400" kern="0" dirty="0">
                <a:ea typeface="宋体" pitchFamily="2" charset="-122"/>
              </a:rPr>
              <a:t>地幔中的</a:t>
            </a:r>
            <a:r>
              <a:rPr kumimoji="0" lang="en-GB" altLang="zh-CN" sz="2400" kern="0" dirty="0">
                <a:ea typeface="宋体" pitchFamily="2" charset="-122"/>
              </a:rPr>
              <a:t>S</a:t>
            </a:r>
            <a:r>
              <a:rPr kumimoji="0" lang="zh-CN" altLang="en-GB" sz="2400" kern="0" dirty="0">
                <a:ea typeface="宋体" pitchFamily="2" charset="-122"/>
              </a:rPr>
              <a:t>波</a:t>
            </a:r>
            <a:endParaRPr kumimoji="0" lang="zh-CN" altLang="en-US" sz="2400" kern="0" dirty="0"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kumimoji="0" lang="en-GB" altLang="zh-CN" sz="2400" kern="0" dirty="0">
                <a:ea typeface="宋体" pitchFamily="2" charset="-122"/>
              </a:rPr>
              <a:t>K 	</a:t>
            </a:r>
            <a:r>
              <a:rPr kumimoji="0" lang="zh-CN" altLang="en-GB" sz="2400" kern="0" dirty="0">
                <a:ea typeface="宋体" pitchFamily="2" charset="-122"/>
              </a:rPr>
              <a:t>外核中的</a:t>
            </a:r>
            <a:r>
              <a:rPr kumimoji="0" lang="en-GB" altLang="zh-CN" sz="2400" kern="0" dirty="0">
                <a:ea typeface="宋体" pitchFamily="2" charset="-122"/>
              </a:rPr>
              <a:t>P</a:t>
            </a:r>
            <a:r>
              <a:rPr kumimoji="0" lang="zh-CN" altLang="en-GB" sz="2400" kern="0" dirty="0">
                <a:ea typeface="宋体" pitchFamily="2" charset="-122"/>
              </a:rPr>
              <a:t>波</a:t>
            </a:r>
            <a:endParaRPr kumimoji="0" lang="zh-CN" altLang="en-US" sz="2400" kern="0" dirty="0"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kumimoji="0" lang="en-GB" altLang="zh-CN" sz="2400" kern="0" dirty="0">
                <a:ea typeface="宋体" pitchFamily="2" charset="-122"/>
              </a:rPr>
              <a:t>I	</a:t>
            </a:r>
            <a:r>
              <a:rPr kumimoji="0" lang="zh-CN" altLang="en-GB" sz="2400" kern="0" dirty="0">
                <a:ea typeface="宋体" pitchFamily="2" charset="-122"/>
              </a:rPr>
              <a:t>内核中的</a:t>
            </a:r>
            <a:r>
              <a:rPr kumimoji="0" lang="en-GB" altLang="zh-CN" sz="2400" kern="0" dirty="0">
                <a:ea typeface="宋体" pitchFamily="2" charset="-122"/>
              </a:rPr>
              <a:t>P</a:t>
            </a:r>
            <a:r>
              <a:rPr kumimoji="0" lang="zh-CN" altLang="en-GB" sz="2400" kern="0" dirty="0">
                <a:ea typeface="宋体" pitchFamily="2" charset="-122"/>
              </a:rPr>
              <a:t>波</a:t>
            </a:r>
            <a:endParaRPr kumimoji="0" lang="zh-CN" altLang="en-US" sz="2400" kern="0" dirty="0"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kumimoji="0" lang="en-GB" altLang="zh-CN" sz="2400" kern="0" dirty="0">
                <a:ea typeface="宋体" pitchFamily="2" charset="-122"/>
              </a:rPr>
              <a:t>J	</a:t>
            </a:r>
            <a:r>
              <a:rPr kumimoji="0" lang="zh-CN" altLang="en-GB" sz="2400" kern="0" dirty="0">
                <a:ea typeface="宋体" pitchFamily="2" charset="-122"/>
              </a:rPr>
              <a:t>内核中的</a:t>
            </a:r>
            <a:r>
              <a:rPr kumimoji="0" lang="en-GB" altLang="zh-CN" sz="2400" kern="0" dirty="0">
                <a:ea typeface="宋体" pitchFamily="2" charset="-122"/>
              </a:rPr>
              <a:t>S</a:t>
            </a:r>
            <a:r>
              <a:rPr kumimoji="0" lang="zh-CN" altLang="en-GB" sz="2400" kern="0" dirty="0">
                <a:ea typeface="宋体" pitchFamily="2" charset="-122"/>
              </a:rPr>
              <a:t>波</a:t>
            </a:r>
            <a:endParaRPr kumimoji="0" lang="zh-CN" altLang="en-US" sz="2400" kern="0" dirty="0">
              <a:ea typeface="宋体" pitchFamily="2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kumimoji="0" lang="zh-CN" altLang="en-US" sz="2400" kern="0" dirty="0">
              <a:ea typeface="宋体" pitchFamily="2" charset="-122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D83FA2-6ADC-3AAE-06E7-222BF9862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360" y="1790700"/>
            <a:ext cx="2548308" cy="4086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GB" altLang="zh-CN" dirty="0">
                <a:solidFill>
                  <a:schemeClr val="tx2"/>
                </a:solidFill>
              </a:rPr>
              <a:t>c</a:t>
            </a:r>
            <a:r>
              <a:rPr lang="zh-CN" altLang="en-GB" dirty="0">
                <a:solidFill>
                  <a:schemeClr val="tx2"/>
                </a:solidFill>
              </a:rPr>
              <a:t>核幔边界反射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GB" altLang="zh-CN" dirty="0" err="1">
                <a:solidFill>
                  <a:schemeClr val="tx2"/>
                </a:solidFill>
              </a:rPr>
              <a:t>i</a:t>
            </a:r>
            <a:r>
              <a:rPr lang="zh-CN" altLang="en-GB" dirty="0">
                <a:solidFill>
                  <a:schemeClr val="tx2"/>
                </a:solidFill>
              </a:rPr>
              <a:t>内外</a:t>
            </a:r>
            <a:r>
              <a:rPr lang="zh-CN" altLang="en-US" dirty="0">
                <a:solidFill>
                  <a:schemeClr val="tx2"/>
                </a:solidFill>
              </a:rPr>
              <a:t>核</a:t>
            </a:r>
            <a:r>
              <a:rPr lang="zh-CN" altLang="en-GB" dirty="0">
                <a:solidFill>
                  <a:schemeClr val="tx2"/>
                </a:solidFill>
              </a:rPr>
              <a:t>边界反射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GB" altLang="zh-CN" dirty="0">
                <a:solidFill>
                  <a:schemeClr val="tx2"/>
                </a:solidFill>
              </a:rPr>
              <a:t>p</a:t>
            </a:r>
            <a:r>
              <a:rPr lang="zh-CN" altLang="en-GB" dirty="0">
                <a:solidFill>
                  <a:schemeClr val="tx2"/>
                </a:solidFill>
              </a:rPr>
              <a:t>从地表反射向下传播的</a:t>
            </a:r>
            <a:r>
              <a:rPr lang="en-GB" altLang="zh-CN" dirty="0">
                <a:solidFill>
                  <a:schemeClr val="tx2"/>
                </a:solidFill>
              </a:rPr>
              <a:t>P</a:t>
            </a:r>
            <a:r>
              <a:rPr lang="zh-CN" altLang="en-GB" dirty="0">
                <a:solidFill>
                  <a:schemeClr val="tx2"/>
                </a:solidFill>
              </a:rPr>
              <a:t>波</a:t>
            </a:r>
            <a:endParaRPr lang="zh-CN" altLang="en-US" dirty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GB" altLang="zh-CN" dirty="0">
                <a:solidFill>
                  <a:schemeClr val="tx2"/>
                </a:solidFill>
              </a:rPr>
              <a:t>s</a:t>
            </a:r>
            <a:r>
              <a:rPr lang="zh-CN" altLang="en-GB" dirty="0">
                <a:solidFill>
                  <a:schemeClr val="tx2"/>
                </a:solidFill>
              </a:rPr>
              <a:t>从地表反射向下传播的</a:t>
            </a:r>
            <a:r>
              <a:rPr lang="en-GB" altLang="zh-CN" dirty="0">
                <a:solidFill>
                  <a:schemeClr val="tx2"/>
                </a:solidFill>
              </a:rPr>
              <a:t>S</a:t>
            </a:r>
            <a:r>
              <a:rPr lang="zh-CN" altLang="en-GB" dirty="0">
                <a:solidFill>
                  <a:schemeClr val="tx2"/>
                </a:solidFill>
              </a:rPr>
              <a:t>波</a:t>
            </a:r>
            <a:endParaRPr lang="en-GB" altLang="zh-CN" dirty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GB" altLang="zh-CN" dirty="0">
                <a:solidFill>
                  <a:schemeClr val="tx2"/>
                </a:solidFill>
              </a:rPr>
              <a:t>LQ	Love </a:t>
            </a:r>
            <a:r>
              <a:rPr lang="zh-CN" altLang="en-GB" dirty="0">
                <a:solidFill>
                  <a:schemeClr val="tx2"/>
                </a:solidFill>
              </a:rPr>
              <a:t>面波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GB" altLang="zh-CN" dirty="0">
                <a:solidFill>
                  <a:schemeClr val="tx2"/>
                </a:solidFill>
              </a:rPr>
              <a:t>LR	Rayleigh</a:t>
            </a:r>
            <a:r>
              <a:rPr lang="zh-CN" altLang="en-GB" dirty="0">
                <a:solidFill>
                  <a:schemeClr val="tx2"/>
                </a:solidFill>
              </a:rPr>
              <a:t>面波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433F68-D448-3CA6-72EF-3C8928148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"/>
          <a:stretch/>
        </p:blipFill>
        <p:spPr bwMode="auto">
          <a:xfrm>
            <a:off x="97988" y="1052736"/>
            <a:ext cx="5781988" cy="442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07E272-ED4C-476B-F18A-7248C1CD2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51" y="1822831"/>
            <a:ext cx="5961531" cy="365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C030178D-E27F-4A03-8E0D-F78BF120E9B1}"/>
              </a:ext>
            </a:extLst>
          </p:cNvPr>
          <p:cNvSpPr txBox="1"/>
          <p:nvPr/>
        </p:nvSpPr>
        <p:spPr>
          <a:xfrm>
            <a:off x="2423592" y="518544"/>
            <a:ext cx="80933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latin typeface="+mn-lt"/>
                <a:ea typeface="+mn-ea"/>
              </a:rPr>
              <a:t>Large Low-Shear-Velocity Provinces (LLSVPs)</a:t>
            </a:r>
            <a:endParaRPr lang="zh-CN" altLang="en-US" sz="2800" b="1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905848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985EB98-AFB2-4C2B-BF4B-EAD9C03F5DA2}"/>
              </a:ext>
            </a:extLst>
          </p:cNvPr>
          <p:cNvSpPr txBox="1"/>
          <p:nvPr/>
        </p:nvSpPr>
        <p:spPr>
          <a:xfrm>
            <a:off x="3474974" y="471239"/>
            <a:ext cx="425892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latin typeface="+mn-lt"/>
                <a:ea typeface="+mn-ea"/>
              </a:rPr>
              <a:t>Ultra-Low Velocity Zone</a:t>
            </a:r>
            <a:endParaRPr lang="zh-CN" altLang="en-US" sz="2800" b="1" dirty="0">
              <a:latin typeface="+mn-lt"/>
              <a:ea typeface="+mn-ea"/>
            </a:endParaRPr>
          </a:p>
        </p:txBody>
      </p:sp>
      <p:sp>
        <p:nvSpPr>
          <p:cNvPr id="69635" name="矩形 6">
            <a:extLst>
              <a:ext uri="{FF2B5EF4-FFF2-40B4-BE49-F238E27FC236}">
                <a16:creationId xmlns:a16="http://schemas.microsoft.com/office/drawing/2014/main" id="{A8E6023A-3541-4B3F-BF54-EA5F936C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6518276"/>
            <a:ext cx="1954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Arial Unicode MS" pitchFamily="34" charset="-122"/>
                <a:ea typeface="Arial Unicode MS" pitchFamily="34" charset="-122"/>
              </a:rPr>
              <a:t>Yu and Garnero, 2018</a:t>
            </a:r>
            <a:endParaRPr lang="zh-CN" altLang="en-US" sz="1400">
              <a:latin typeface="Arial Unicode MS" pitchFamily="34" charset="-122"/>
              <a:ea typeface="Arial Unicode MS" pitchFamily="34" charset="-122"/>
            </a:endParaRPr>
          </a:p>
        </p:txBody>
      </p:sp>
      <p:sp>
        <p:nvSpPr>
          <p:cNvPr id="69636" name="灯片编号占位符 4">
            <a:extLst>
              <a:ext uri="{FF2B5EF4-FFF2-40B4-BE49-F238E27FC236}">
                <a16:creationId xmlns:a16="http://schemas.microsoft.com/office/drawing/2014/main" id="{3FE0AB48-FC51-4487-B485-9122D698A7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CFB69ED-72EF-4E7B-B13A-4990890BBF44}" type="slidenum">
              <a:rPr lang="zh-CN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69637" name="图片 5">
            <a:extLst>
              <a:ext uri="{FF2B5EF4-FFF2-40B4-BE49-F238E27FC236}">
                <a16:creationId xmlns:a16="http://schemas.microsoft.com/office/drawing/2014/main" id="{132AE884-D586-4029-A104-9BB707A1B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3" y="2160560"/>
            <a:ext cx="5716238" cy="272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8AAF0C5E-8A02-C164-C588-70E4EBF71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43" y="1772816"/>
            <a:ext cx="5583237" cy="350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037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EB950-B56B-C155-AFB9-6ECDE3F52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7"/>
          <a:stretch/>
        </p:blipFill>
        <p:spPr bwMode="auto">
          <a:xfrm>
            <a:off x="1716326" y="476672"/>
            <a:ext cx="8340114" cy="57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56785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09" name="Group 3"/>
          <p:cNvGrpSpPr>
            <a:grpSpLocks/>
          </p:cNvGrpSpPr>
          <p:nvPr/>
        </p:nvGrpSpPr>
        <p:grpSpPr bwMode="auto">
          <a:xfrm>
            <a:off x="1055440" y="980728"/>
            <a:ext cx="9865096" cy="5472608"/>
            <a:chOff x="204" y="1162"/>
            <a:chExt cx="5556" cy="2532"/>
          </a:xfrm>
        </p:grpSpPr>
        <p:pic>
          <p:nvPicPr>
            <p:cNvPr id="94212" name="Picture 3" descr="SCIfigure3_talk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5" t="38934" r="41489" b="31496"/>
            <a:stretch>
              <a:fillRect/>
            </a:stretch>
          </p:blipFill>
          <p:spPr bwMode="auto">
            <a:xfrm>
              <a:off x="340" y="2076"/>
              <a:ext cx="3157" cy="1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4213" name="Freeform 4"/>
            <p:cNvSpPr>
              <a:spLocks/>
            </p:cNvSpPr>
            <p:nvPr/>
          </p:nvSpPr>
          <p:spPr bwMode="auto">
            <a:xfrm>
              <a:off x="450" y="2239"/>
              <a:ext cx="2024" cy="234"/>
            </a:xfrm>
            <a:custGeom>
              <a:avLst/>
              <a:gdLst>
                <a:gd name="T0" fmla="*/ 0 w 2025"/>
                <a:gd name="T1" fmla="*/ 2147483647 h 234"/>
                <a:gd name="T2" fmla="*/ 2136902325 w 2025"/>
                <a:gd name="T3" fmla="*/ 2147483647 h 234"/>
                <a:gd name="T4" fmla="*/ 2136902325 w 2025"/>
                <a:gd name="T5" fmla="*/ 2147483647 h 234"/>
                <a:gd name="T6" fmla="*/ 2136902325 w 2025"/>
                <a:gd name="T7" fmla="*/ 2147483647 h 234"/>
                <a:gd name="T8" fmla="*/ 2136902325 w 2025"/>
                <a:gd name="T9" fmla="*/ 2147483647 h 234"/>
                <a:gd name="T10" fmla="*/ 2136902325 w 2025"/>
                <a:gd name="T11" fmla="*/ 2147483647 h 234"/>
                <a:gd name="T12" fmla="*/ 2136902325 w 2025"/>
                <a:gd name="T13" fmla="*/ 2147483647 h 234"/>
                <a:gd name="T14" fmla="*/ 2136902325 w 2025"/>
                <a:gd name="T15" fmla="*/ 2147483647 h 234"/>
                <a:gd name="T16" fmla="*/ 2136902325 w 2025"/>
                <a:gd name="T17" fmla="*/ 2147483647 h 234"/>
                <a:gd name="T18" fmla="*/ 2136902325 w 2025"/>
                <a:gd name="T19" fmla="*/ 2147483647 h 234"/>
                <a:gd name="T20" fmla="*/ 2136902325 w 2025"/>
                <a:gd name="T21" fmla="*/ 2147483647 h 234"/>
                <a:gd name="T22" fmla="*/ 2136902325 w 2025"/>
                <a:gd name="T23" fmla="*/ 2147483647 h 234"/>
                <a:gd name="T24" fmla="*/ 2136902325 w 2025"/>
                <a:gd name="T25" fmla="*/ 0 h 234"/>
                <a:gd name="T26" fmla="*/ 2136902325 w 2025"/>
                <a:gd name="T27" fmla="*/ 2147483647 h 234"/>
                <a:gd name="T28" fmla="*/ 2136902325 w 2025"/>
                <a:gd name="T29" fmla="*/ 2147483647 h 234"/>
                <a:gd name="T30" fmla="*/ 2136902325 w 2025"/>
                <a:gd name="T31" fmla="*/ 2147483647 h 234"/>
                <a:gd name="T32" fmla="*/ 2136902325 w 2025"/>
                <a:gd name="T33" fmla="*/ 2147483647 h 234"/>
                <a:gd name="T34" fmla="*/ 2136902325 w 2025"/>
                <a:gd name="T35" fmla="*/ 2147483647 h 2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25"/>
                <a:gd name="T55" fmla="*/ 0 h 234"/>
                <a:gd name="T56" fmla="*/ 2025 w 2025"/>
                <a:gd name="T57" fmla="*/ 234 h 2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25" h="234">
                  <a:moveTo>
                    <a:pt x="0" y="186"/>
                  </a:moveTo>
                  <a:cubicBezTo>
                    <a:pt x="72" y="234"/>
                    <a:pt x="172" y="193"/>
                    <a:pt x="258" y="192"/>
                  </a:cubicBezTo>
                  <a:cubicBezTo>
                    <a:pt x="273" y="187"/>
                    <a:pt x="291" y="187"/>
                    <a:pt x="306" y="180"/>
                  </a:cubicBezTo>
                  <a:cubicBezTo>
                    <a:pt x="315" y="176"/>
                    <a:pt x="333" y="168"/>
                    <a:pt x="333" y="168"/>
                  </a:cubicBezTo>
                  <a:cubicBezTo>
                    <a:pt x="431" y="170"/>
                    <a:pt x="527" y="175"/>
                    <a:pt x="624" y="165"/>
                  </a:cubicBezTo>
                  <a:cubicBezTo>
                    <a:pt x="634" y="162"/>
                    <a:pt x="641" y="156"/>
                    <a:pt x="651" y="153"/>
                  </a:cubicBezTo>
                  <a:cubicBezTo>
                    <a:pt x="674" y="147"/>
                    <a:pt x="692" y="145"/>
                    <a:pt x="711" y="132"/>
                  </a:cubicBezTo>
                  <a:cubicBezTo>
                    <a:pt x="775" y="143"/>
                    <a:pt x="799" y="105"/>
                    <a:pt x="852" y="87"/>
                  </a:cubicBezTo>
                  <a:cubicBezTo>
                    <a:pt x="873" y="55"/>
                    <a:pt x="932" y="64"/>
                    <a:pt x="960" y="63"/>
                  </a:cubicBezTo>
                  <a:cubicBezTo>
                    <a:pt x="1056" y="31"/>
                    <a:pt x="1023" y="39"/>
                    <a:pt x="1173" y="36"/>
                  </a:cubicBezTo>
                  <a:cubicBezTo>
                    <a:pt x="1228" y="22"/>
                    <a:pt x="1356" y="26"/>
                    <a:pt x="1416" y="24"/>
                  </a:cubicBezTo>
                  <a:cubicBezTo>
                    <a:pt x="1425" y="18"/>
                    <a:pt x="1434" y="12"/>
                    <a:pt x="1443" y="6"/>
                  </a:cubicBezTo>
                  <a:cubicBezTo>
                    <a:pt x="1446" y="4"/>
                    <a:pt x="1452" y="0"/>
                    <a:pt x="1452" y="0"/>
                  </a:cubicBezTo>
                  <a:cubicBezTo>
                    <a:pt x="1466" y="2"/>
                    <a:pt x="1478" y="11"/>
                    <a:pt x="1491" y="12"/>
                  </a:cubicBezTo>
                  <a:cubicBezTo>
                    <a:pt x="1523" y="15"/>
                    <a:pt x="1555" y="15"/>
                    <a:pt x="1587" y="18"/>
                  </a:cubicBezTo>
                  <a:cubicBezTo>
                    <a:pt x="1677" y="16"/>
                    <a:pt x="1701" y="14"/>
                    <a:pt x="1767" y="3"/>
                  </a:cubicBezTo>
                  <a:cubicBezTo>
                    <a:pt x="1845" y="6"/>
                    <a:pt x="1920" y="15"/>
                    <a:pt x="1998" y="18"/>
                  </a:cubicBezTo>
                  <a:cubicBezTo>
                    <a:pt x="2011" y="22"/>
                    <a:pt x="2009" y="36"/>
                    <a:pt x="2025" y="36"/>
                  </a:cubicBezTo>
                </a:path>
              </a:pathLst>
            </a:custGeom>
            <a:noFill/>
            <a:ln w="5715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214" name="Freeform 5"/>
            <p:cNvSpPr>
              <a:spLocks/>
            </p:cNvSpPr>
            <p:nvPr/>
          </p:nvSpPr>
          <p:spPr bwMode="auto">
            <a:xfrm>
              <a:off x="2426" y="2251"/>
              <a:ext cx="729" cy="150"/>
            </a:xfrm>
            <a:custGeom>
              <a:avLst/>
              <a:gdLst>
                <a:gd name="T0" fmla="*/ 0 w 729"/>
                <a:gd name="T1" fmla="*/ 0 h 150"/>
                <a:gd name="T2" fmla="*/ 2147483647 w 729"/>
                <a:gd name="T3" fmla="*/ 2147483647 h 150"/>
                <a:gd name="T4" fmla="*/ 2147483647 w 729"/>
                <a:gd name="T5" fmla="*/ 2147483647 h 150"/>
                <a:gd name="T6" fmla="*/ 2147483647 w 729"/>
                <a:gd name="T7" fmla="*/ 2147483647 h 150"/>
                <a:gd name="T8" fmla="*/ 2147483647 w 729"/>
                <a:gd name="T9" fmla="*/ 2147483647 h 150"/>
                <a:gd name="T10" fmla="*/ 2147483647 w 729"/>
                <a:gd name="T11" fmla="*/ 2147483647 h 150"/>
                <a:gd name="T12" fmla="*/ 2147483647 w 729"/>
                <a:gd name="T13" fmla="*/ 2147483647 h 150"/>
                <a:gd name="T14" fmla="*/ 2147483647 w 729"/>
                <a:gd name="T15" fmla="*/ 2147483647 h 150"/>
                <a:gd name="T16" fmla="*/ 2147483647 w 729"/>
                <a:gd name="T17" fmla="*/ 2147483647 h 150"/>
                <a:gd name="T18" fmla="*/ 2147483647 w 729"/>
                <a:gd name="T19" fmla="*/ 2147483647 h 150"/>
                <a:gd name="T20" fmla="*/ 2147483647 w 729"/>
                <a:gd name="T21" fmla="*/ 2147483647 h 1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9"/>
                <a:gd name="T34" fmla="*/ 0 h 150"/>
                <a:gd name="T35" fmla="*/ 729 w 729"/>
                <a:gd name="T36" fmla="*/ 150 h 1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9" h="150">
                  <a:moveTo>
                    <a:pt x="0" y="0"/>
                  </a:moveTo>
                  <a:cubicBezTo>
                    <a:pt x="38" y="13"/>
                    <a:pt x="6" y="8"/>
                    <a:pt x="81" y="12"/>
                  </a:cubicBezTo>
                  <a:cubicBezTo>
                    <a:pt x="102" y="19"/>
                    <a:pt x="94" y="14"/>
                    <a:pt x="108" y="24"/>
                  </a:cubicBezTo>
                  <a:cubicBezTo>
                    <a:pt x="123" y="46"/>
                    <a:pt x="157" y="41"/>
                    <a:pt x="180" y="42"/>
                  </a:cubicBezTo>
                  <a:cubicBezTo>
                    <a:pt x="204" y="48"/>
                    <a:pt x="228" y="55"/>
                    <a:pt x="252" y="60"/>
                  </a:cubicBezTo>
                  <a:cubicBezTo>
                    <a:pt x="290" y="85"/>
                    <a:pt x="341" y="82"/>
                    <a:pt x="384" y="84"/>
                  </a:cubicBezTo>
                  <a:cubicBezTo>
                    <a:pt x="400" y="89"/>
                    <a:pt x="415" y="91"/>
                    <a:pt x="432" y="93"/>
                  </a:cubicBezTo>
                  <a:cubicBezTo>
                    <a:pt x="460" y="102"/>
                    <a:pt x="444" y="98"/>
                    <a:pt x="483" y="102"/>
                  </a:cubicBezTo>
                  <a:cubicBezTo>
                    <a:pt x="516" y="109"/>
                    <a:pt x="551" y="124"/>
                    <a:pt x="585" y="126"/>
                  </a:cubicBezTo>
                  <a:cubicBezTo>
                    <a:pt x="616" y="128"/>
                    <a:pt x="647" y="128"/>
                    <a:pt x="678" y="129"/>
                  </a:cubicBezTo>
                  <a:cubicBezTo>
                    <a:pt x="696" y="135"/>
                    <a:pt x="710" y="150"/>
                    <a:pt x="729" y="150"/>
                  </a:cubicBezTo>
                </a:path>
              </a:pathLst>
            </a:custGeom>
            <a:solidFill>
              <a:schemeClr val="accent2"/>
            </a:solidFill>
            <a:ln w="57150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215" name="Freeform 6"/>
            <p:cNvSpPr>
              <a:spLocks/>
            </p:cNvSpPr>
            <p:nvPr/>
          </p:nvSpPr>
          <p:spPr bwMode="auto">
            <a:xfrm>
              <a:off x="648" y="2446"/>
              <a:ext cx="924" cy="129"/>
            </a:xfrm>
            <a:custGeom>
              <a:avLst/>
              <a:gdLst>
                <a:gd name="T0" fmla="*/ 0 w 924"/>
                <a:gd name="T1" fmla="*/ 0 h 129"/>
                <a:gd name="T2" fmla="*/ 2147483647 w 924"/>
                <a:gd name="T3" fmla="*/ 2147483647 h 129"/>
                <a:gd name="T4" fmla="*/ 2147483647 w 924"/>
                <a:gd name="T5" fmla="*/ 2147483647 h 129"/>
                <a:gd name="T6" fmla="*/ 2147483647 w 924"/>
                <a:gd name="T7" fmla="*/ 2147483647 h 129"/>
                <a:gd name="T8" fmla="*/ 2147483647 w 924"/>
                <a:gd name="T9" fmla="*/ 2147483647 h 129"/>
                <a:gd name="T10" fmla="*/ 2147483647 w 924"/>
                <a:gd name="T11" fmla="*/ 2147483647 h 129"/>
                <a:gd name="T12" fmla="*/ 2147483647 w 924"/>
                <a:gd name="T13" fmla="*/ 2147483647 h 129"/>
                <a:gd name="T14" fmla="*/ 2147483647 w 924"/>
                <a:gd name="T15" fmla="*/ 2147483647 h 129"/>
                <a:gd name="T16" fmla="*/ 2147483647 w 924"/>
                <a:gd name="T17" fmla="*/ 2147483647 h 129"/>
                <a:gd name="T18" fmla="*/ 2147483647 w 924"/>
                <a:gd name="T19" fmla="*/ 2147483647 h 129"/>
                <a:gd name="T20" fmla="*/ 2147483647 w 924"/>
                <a:gd name="T21" fmla="*/ 2147483647 h 1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4"/>
                <a:gd name="T34" fmla="*/ 0 h 129"/>
                <a:gd name="T35" fmla="*/ 924 w 924"/>
                <a:gd name="T36" fmla="*/ 129 h 1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4" h="129">
                  <a:moveTo>
                    <a:pt x="0" y="0"/>
                  </a:moveTo>
                  <a:cubicBezTo>
                    <a:pt x="51" y="5"/>
                    <a:pt x="101" y="23"/>
                    <a:pt x="150" y="39"/>
                  </a:cubicBezTo>
                  <a:cubicBezTo>
                    <a:pt x="167" y="45"/>
                    <a:pt x="186" y="63"/>
                    <a:pt x="204" y="63"/>
                  </a:cubicBezTo>
                  <a:cubicBezTo>
                    <a:pt x="272" y="64"/>
                    <a:pt x="340" y="65"/>
                    <a:pt x="408" y="66"/>
                  </a:cubicBezTo>
                  <a:cubicBezTo>
                    <a:pt x="418" y="67"/>
                    <a:pt x="428" y="68"/>
                    <a:pt x="438" y="69"/>
                  </a:cubicBezTo>
                  <a:cubicBezTo>
                    <a:pt x="462" y="70"/>
                    <a:pt x="486" y="70"/>
                    <a:pt x="510" y="72"/>
                  </a:cubicBezTo>
                  <a:cubicBezTo>
                    <a:pt x="532" y="74"/>
                    <a:pt x="554" y="89"/>
                    <a:pt x="576" y="90"/>
                  </a:cubicBezTo>
                  <a:cubicBezTo>
                    <a:pt x="609" y="92"/>
                    <a:pt x="642" y="92"/>
                    <a:pt x="675" y="93"/>
                  </a:cubicBezTo>
                  <a:cubicBezTo>
                    <a:pt x="721" y="108"/>
                    <a:pt x="687" y="99"/>
                    <a:pt x="783" y="102"/>
                  </a:cubicBezTo>
                  <a:cubicBezTo>
                    <a:pt x="817" y="124"/>
                    <a:pt x="842" y="118"/>
                    <a:pt x="888" y="120"/>
                  </a:cubicBezTo>
                  <a:cubicBezTo>
                    <a:pt x="899" y="124"/>
                    <a:pt x="912" y="129"/>
                    <a:pt x="924" y="129"/>
                  </a:cubicBezTo>
                </a:path>
              </a:pathLst>
            </a:custGeom>
            <a:noFill/>
            <a:ln w="57150">
              <a:solidFill>
                <a:srgbClr val="FF505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216" name="Freeform 7"/>
            <p:cNvSpPr>
              <a:spLocks/>
            </p:cNvSpPr>
            <p:nvPr/>
          </p:nvSpPr>
          <p:spPr bwMode="auto">
            <a:xfrm>
              <a:off x="2603" y="2446"/>
              <a:ext cx="552" cy="117"/>
            </a:xfrm>
            <a:custGeom>
              <a:avLst/>
              <a:gdLst>
                <a:gd name="T0" fmla="*/ 0 w 552"/>
                <a:gd name="T1" fmla="*/ 2147483647 h 117"/>
                <a:gd name="T2" fmla="*/ 2147483647 w 552"/>
                <a:gd name="T3" fmla="*/ 2147483647 h 117"/>
                <a:gd name="T4" fmla="*/ 2147483647 w 552"/>
                <a:gd name="T5" fmla="*/ 2147483647 h 117"/>
                <a:gd name="T6" fmla="*/ 2147483647 w 552"/>
                <a:gd name="T7" fmla="*/ 2147483647 h 117"/>
                <a:gd name="T8" fmla="*/ 2147483647 w 552"/>
                <a:gd name="T9" fmla="*/ 2147483647 h 117"/>
                <a:gd name="T10" fmla="*/ 2147483647 w 552"/>
                <a:gd name="T11" fmla="*/ 0 h 1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2"/>
                <a:gd name="T19" fmla="*/ 0 h 117"/>
                <a:gd name="T20" fmla="*/ 552 w 552"/>
                <a:gd name="T21" fmla="*/ 117 h 1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2" h="117">
                  <a:moveTo>
                    <a:pt x="0" y="117"/>
                  </a:moveTo>
                  <a:cubicBezTo>
                    <a:pt x="33" y="109"/>
                    <a:pt x="62" y="102"/>
                    <a:pt x="96" y="99"/>
                  </a:cubicBezTo>
                  <a:cubicBezTo>
                    <a:pt x="141" y="84"/>
                    <a:pt x="263" y="88"/>
                    <a:pt x="285" y="87"/>
                  </a:cubicBezTo>
                  <a:cubicBezTo>
                    <a:pt x="330" y="72"/>
                    <a:pt x="379" y="63"/>
                    <a:pt x="426" y="54"/>
                  </a:cubicBezTo>
                  <a:cubicBezTo>
                    <a:pt x="444" y="45"/>
                    <a:pt x="464" y="42"/>
                    <a:pt x="483" y="36"/>
                  </a:cubicBezTo>
                  <a:cubicBezTo>
                    <a:pt x="494" y="20"/>
                    <a:pt x="531" y="0"/>
                    <a:pt x="552" y="0"/>
                  </a:cubicBezTo>
                </a:path>
              </a:pathLst>
            </a:custGeom>
            <a:noFill/>
            <a:ln w="57150">
              <a:solidFill>
                <a:srgbClr val="FF505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217" name="Line 8"/>
            <p:cNvSpPr>
              <a:spLocks noChangeShapeType="1"/>
            </p:cNvSpPr>
            <p:nvPr/>
          </p:nvSpPr>
          <p:spPr bwMode="auto">
            <a:xfrm>
              <a:off x="1572" y="2572"/>
              <a:ext cx="1103" cy="0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218" name="Rectangle 9"/>
            <p:cNvSpPr>
              <a:spLocks noChangeArrowheads="1"/>
            </p:cNvSpPr>
            <p:nvPr/>
          </p:nvSpPr>
          <p:spPr bwMode="auto">
            <a:xfrm>
              <a:off x="204" y="1162"/>
              <a:ext cx="3253" cy="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3200" dirty="0"/>
                <a:t>         Phase transitions?</a:t>
              </a:r>
            </a:p>
            <a:p>
              <a:pPr eaLnBrk="1" hangingPunct="1"/>
              <a:r>
                <a:rPr lang="en-US" altLang="zh-CN" sz="1600" dirty="0"/>
                <a:t>      </a:t>
              </a:r>
              <a:r>
                <a:rPr lang="en-US" altLang="zh-CN" sz="1400" dirty="0"/>
                <a:t>(NB D” is perhaps not just a simple </a:t>
              </a:r>
              <a:r>
                <a:rPr lang="en-US" altLang="zh-CN" sz="1400" dirty="0" err="1"/>
                <a:t>Pv</a:t>
              </a:r>
              <a:r>
                <a:rPr lang="en-US" altLang="zh-CN" sz="1400" dirty="0"/>
                <a:t> </a:t>
              </a:r>
              <a:r>
                <a:rPr lang="en-US" altLang="zh-CN" sz="1400" dirty="0">
                  <a:sym typeface="Wingdings" pitchFamily="2" charset="2"/>
                </a:rPr>
                <a:t> </a:t>
              </a:r>
              <a:r>
                <a:rPr lang="en-US" altLang="zh-CN" sz="1400" dirty="0" err="1">
                  <a:sym typeface="Wingdings" pitchFamily="2" charset="2"/>
                </a:rPr>
                <a:t>pPV</a:t>
              </a:r>
              <a:r>
                <a:rPr lang="en-US" altLang="zh-CN" sz="1400" dirty="0">
                  <a:sym typeface="Wingdings" pitchFamily="2" charset="2"/>
                </a:rPr>
                <a:t> transition</a:t>
              </a:r>
              <a:r>
                <a:rPr lang="en-US" altLang="zh-CN" sz="1400" dirty="0"/>
                <a:t>)</a:t>
              </a:r>
              <a:r>
                <a:rPr lang="en-US" altLang="zh-CN" sz="1000" dirty="0"/>
                <a:t> </a:t>
              </a:r>
            </a:p>
          </p:txBody>
        </p:sp>
        <p:sp>
          <p:nvSpPr>
            <p:cNvPr id="94219" name="Rectangle 12"/>
            <p:cNvSpPr>
              <a:spLocks noChangeArrowheads="1"/>
            </p:cNvSpPr>
            <p:nvPr/>
          </p:nvSpPr>
          <p:spPr bwMode="auto">
            <a:xfrm>
              <a:off x="210" y="1870"/>
              <a:ext cx="3215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zh-CN" sz="1800">
                <a:solidFill>
                  <a:srgbClr val="000000"/>
                </a:solidFill>
              </a:endParaRPr>
            </a:p>
          </p:txBody>
        </p:sp>
        <p:sp>
          <p:nvSpPr>
            <p:cNvPr id="94220" name="Rectangle 13"/>
            <p:cNvSpPr>
              <a:spLocks noChangeArrowheads="1"/>
            </p:cNvSpPr>
            <p:nvPr/>
          </p:nvSpPr>
          <p:spPr bwMode="auto">
            <a:xfrm>
              <a:off x="223" y="1870"/>
              <a:ext cx="3215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zh-CN" sz="1800">
                <a:solidFill>
                  <a:srgbClr val="000000"/>
                </a:solidFill>
              </a:endParaRPr>
            </a:p>
          </p:txBody>
        </p:sp>
        <p:sp>
          <p:nvSpPr>
            <p:cNvPr id="94221" name="Text Box 14"/>
            <p:cNvSpPr txBox="1">
              <a:spLocks noChangeArrowheads="1"/>
            </p:cNvSpPr>
            <p:nvPr/>
          </p:nvSpPr>
          <p:spPr bwMode="auto">
            <a:xfrm>
              <a:off x="738" y="1870"/>
              <a:ext cx="18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>
                  <a:solidFill>
                    <a:schemeClr val="tx2"/>
                  </a:solidFill>
                  <a:cs typeface="Arial" pitchFamily="34" charset="0"/>
                </a:rPr>
                <a:t>Van der Hilst </a:t>
              </a:r>
              <a:r>
                <a:rPr lang="en-US" altLang="zh-CN" sz="1400" i="1">
                  <a:solidFill>
                    <a:schemeClr val="tx2"/>
                  </a:solidFill>
                  <a:cs typeface="Arial" pitchFamily="34" charset="0"/>
                </a:rPr>
                <a:t>et al</a:t>
              </a:r>
              <a:r>
                <a:rPr lang="en-US" altLang="zh-CN" sz="1400">
                  <a:solidFill>
                    <a:schemeClr val="tx2"/>
                  </a:solidFill>
                  <a:cs typeface="Arial" pitchFamily="34" charset="0"/>
                </a:rPr>
                <a:t> (</a:t>
              </a:r>
              <a:r>
                <a:rPr lang="en-US" altLang="zh-CN" sz="1400" i="1">
                  <a:solidFill>
                    <a:schemeClr val="tx2"/>
                  </a:solidFill>
                  <a:cs typeface="Arial" pitchFamily="34" charset="0"/>
                </a:rPr>
                <a:t>Science, </a:t>
              </a:r>
              <a:r>
                <a:rPr lang="en-US" altLang="zh-CN" sz="1400">
                  <a:solidFill>
                    <a:schemeClr val="tx2"/>
                  </a:solidFill>
                  <a:cs typeface="Arial" pitchFamily="34" charset="0"/>
                </a:rPr>
                <a:t>2007)</a:t>
              </a:r>
            </a:p>
          </p:txBody>
        </p:sp>
        <p:pic>
          <p:nvPicPr>
            <p:cNvPr id="94222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" y="1390"/>
              <a:ext cx="2239" cy="2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223" name="Text Box 18"/>
            <p:cNvSpPr txBox="1">
              <a:spLocks noChangeArrowheads="1"/>
            </p:cNvSpPr>
            <p:nvPr/>
          </p:nvSpPr>
          <p:spPr bwMode="auto">
            <a:xfrm>
              <a:off x="3914" y="1469"/>
              <a:ext cx="153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400">
                  <a:cs typeface="Arial" pitchFamily="34" charset="0"/>
                </a:rPr>
                <a:t>Hernlund et al (Nature,2005)</a:t>
              </a:r>
            </a:p>
          </p:txBody>
        </p:sp>
        <p:sp>
          <p:nvSpPr>
            <p:cNvPr id="94224" name="Line 19"/>
            <p:cNvSpPr>
              <a:spLocks noChangeShapeType="1"/>
            </p:cNvSpPr>
            <p:nvPr/>
          </p:nvSpPr>
          <p:spPr bwMode="auto">
            <a:xfrm>
              <a:off x="3089" y="2542"/>
              <a:ext cx="2112" cy="184"/>
            </a:xfrm>
            <a:prstGeom prst="line">
              <a:avLst/>
            </a:prstGeom>
            <a:noFill/>
            <a:ln w="57150">
              <a:solidFill>
                <a:srgbClr val="FF5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225" name="Line 21"/>
            <p:cNvSpPr>
              <a:spLocks noChangeShapeType="1"/>
            </p:cNvSpPr>
            <p:nvPr/>
          </p:nvSpPr>
          <p:spPr bwMode="auto">
            <a:xfrm flipV="1">
              <a:off x="3185" y="2390"/>
              <a:ext cx="2112" cy="8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94226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" y="2302"/>
              <a:ext cx="16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27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" y="2638"/>
              <a:ext cx="16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28" name="Oval 24"/>
            <p:cNvSpPr>
              <a:spLocks noChangeArrowheads="1"/>
            </p:cNvSpPr>
            <p:nvPr/>
          </p:nvSpPr>
          <p:spPr bwMode="auto">
            <a:xfrm>
              <a:off x="5297" y="2302"/>
              <a:ext cx="336" cy="192"/>
            </a:xfrm>
            <a:prstGeom prst="ellips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zh-CN" sz="1800">
                <a:solidFill>
                  <a:srgbClr val="000000"/>
                </a:solidFill>
              </a:endParaRPr>
            </a:p>
          </p:txBody>
        </p:sp>
        <p:sp>
          <p:nvSpPr>
            <p:cNvPr id="94229" name="Oval 25"/>
            <p:cNvSpPr>
              <a:spLocks noChangeArrowheads="1"/>
            </p:cNvSpPr>
            <p:nvPr/>
          </p:nvSpPr>
          <p:spPr bwMode="auto">
            <a:xfrm>
              <a:off x="5201" y="2622"/>
              <a:ext cx="336" cy="192"/>
            </a:xfrm>
            <a:prstGeom prst="ellips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zh-CN" sz="1800">
                <a:solidFill>
                  <a:srgbClr val="000000"/>
                </a:solidFill>
              </a:endParaRPr>
            </a:p>
          </p:txBody>
        </p:sp>
        <p:sp>
          <p:nvSpPr>
            <p:cNvPr id="94230" name="Line 30"/>
            <p:cNvSpPr>
              <a:spLocks noChangeShapeType="1"/>
            </p:cNvSpPr>
            <p:nvPr/>
          </p:nvSpPr>
          <p:spPr bwMode="auto">
            <a:xfrm>
              <a:off x="3900" y="2150"/>
              <a:ext cx="953" cy="77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231" name="Text Box 31"/>
            <p:cNvSpPr txBox="1">
              <a:spLocks noChangeArrowheads="1"/>
            </p:cNvSpPr>
            <p:nvPr/>
          </p:nvSpPr>
          <p:spPr bwMode="auto">
            <a:xfrm>
              <a:off x="3525" y="2721"/>
              <a:ext cx="40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600">
                  <a:solidFill>
                    <a:srgbClr val="000000"/>
                  </a:solidFill>
                </a:rPr>
                <a:t>CMB</a:t>
              </a:r>
            </a:p>
          </p:txBody>
        </p:sp>
      </p:grpSp>
      <p:sp>
        <p:nvSpPr>
          <p:cNvPr id="94210" name="Title 2"/>
          <p:cNvSpPr>
            <a:spLocks noGrp="1"/>
          </p:cNvSpPr>
          <p:nvPr>
            <p:ph type="title" idx="4294967295"/>
          </p:nvPr>
        </p:nvSpPr>
        <p:spPr>
          <a:xfrm>
            <a:off x="1971676" y="433898"/>
            <a:ext cx="8696325" cy="762967"/>
          </a:xfrm>
        </p:spPr>
        <p:txBody>
          <a:bodyPr/>
          <a:lstStyle/>
          <a:p>
            <a:pPr eaLnBrk="1" hangingPunct="1"/>
            <a:r>
              <a:rPr lang="zh-CN" altLang="en-US" sz="3200" dirty="0"/>
              <a:t>地幔底部过钙钛矿相变</a:t>
            </a:r>
            <a:endParaRPr lang="en-US" altLang="zh-CN" sz="4400" dirty="0"/>
          </a:p>
        </p:txBody>
      </p:sp>
      <p:sp>
        <p:nvSpPr>
          <p:cNvPr id="94211" name="Rectangle 27"/>
          <p:cNvSpPr>
            <a:spLocks noChangeArrowheads="1"/>
          </p:cNvSpPr>
          <p:nvPr/>
        </p:nvSpPr>
        <p:spPr bwMode="auto">
          <a:xfrm>
            <a:off x="2133601" y="3505200"/>
            <a:ext cx="233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GB" altLang="zh-CN" sz="1600">
                <a:solidFill>
                  <a:schemeClr val="tx2"/>
                </a:solidFill>
                <a:latin typeface="华文隶书" pitchFamily="2" charset="-122"/>
                <a:ea typeface="华文隶书" pitchFamily="2" charset="-122"/>
              </a:rPr>
              <a:t> </a:t>
            </a:r>
            <a:endParaRPr lang="zh-CN" altLang="en-US" sz="1600">
              <a:solidFill>
                <a:schemeClr val="tx2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653754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6" descr="C:\Talks\InnerCore\WenNiuICB\map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685800"/>
            <a:ext cx="6731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1"/>
          <p:cNvSpPr>
            <a:spLocks noChangeArrowheads="1"/>
          </p:cNvSpPr>
          <p:nvPr/>
        </p:nvSpPr>
        <p:spPr bwMode="auto">
          <a:xfrm>
            <a:off x="8721725" y="1055633"/>
            <a:ext cx="172878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/>
              <a:t>地球内核存在东西半球差异：</a:t>
            </a:r>
          </a:p>
          <a:p>
            <a:pPr eaLnBrk="1" hangingPunct="1"/>
            <a:endParaRPr lang="zh-CN" altLang="en-US"/>
          </a:p>
          <a:p>
            <a:pPr eaLnBrk="1" hangingPunct="1"/>
            <a:r>
              <a:rPr lang="zh-CN" altLang="en-US"/>
              <a:t>和西半球</a:t>
            </a:r>
            <a:r>
              <a:rPr lang="en-US" altLang="ja-JP"/>
              <a:t> (180E</a:t>
            </a:r>
            <a:r>
              <a:rPr lang="zh-CN" altLang="en-US"/>
              <a:t>－</a:t>
            </a:r>
            <a:r>
              <a:rPr lang="en-US" altLang="zh-CN"/>
              <a:t>40E</a:t>
            </a:r>
            <a:r>
              <a:rPr lang="en-US" altLang="ja-JP"/>
              <a:t>)</a:t>
            </a:r>
            <a:r>
              <a:rPr lang="zh-CN" altLang="en-US"/>
              <a:t>相比，东半球</a:t>
            </a:r>
            <a:r>
              <a:rPr lang="en-US" altLang="ja-JP"/>
              <a:t> (40E – 180E) </a:t>
            </a:r>
            <a:r>
              <a:rPr lang="zh-CN" altLang="en-US"/>
              <a:t>地震波波速快</a:t>
            </a:r>
            <a:r>
              <a:rPr lang="en-US" altLang="zh-CN"/>
              <a:t>(</a:t>
            </a:r>
            <a:r>
              <a:rPr lang="zh-CN" altLang="en-US"/>
              <a:t>～</a:t>
            </a:r>
            <a:r>
              <a:rPr lang="en-US" altLang="zh-CN"/>
              <a:t>1</a:t>
            </a:r>
            <a:r>
              <a:rPr lang="zh-CN" altLang="en-US"/>
              <a:t>％</a:t>
            </a:r>
            <a:r>
              <a:rPr lang="en-US" altLang="zh-CN"/>
              <a:t>)</a:t>
            </a:r>
            <a:r>
              <a:rPr lang="zh-CN" altLang="en-US"/>
              <a:t>， 衰减强。</a:t>
            </a:r>
          </a:p>
        </p:txBody>
      </p:sp>
    </p:spTree>
    <p:extLst>
      <p:ext uri="{BB962C8B-B14F-4D97-AF65-F5344CB8AC3E}">
        <p14:creationId xmlns:p14="http://schemas.microsoft.com/office/powerpoint/2010/main" val="159168354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6B84DF7-0AC3-7C6C-3D1D-1861817A7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904" y="815341"/>
            <a:ext cx="6336704" cy="80233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楷体_GB2312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2700" indent="-12700">
              <a:buNone/>
            </a:pPr>
            <a:r>
              <a:rPr kumimoji="0" lang="zh-CN" altLang="en-US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陆壳：</a:t>
            </a:r>
            <a:r>
              <a:rPr kumimoji="0" lang="zh-CN" altLang="en-CN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长</a:t>
            </a:r>
            <a:r>
              <a:rPr kumimoji="0" lang="zh-CN" altLang="en-US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英</a:t>
            </a:r>
            <a:r>
              <a:rPr kumimoji="0" lang="zh-CN" altLang="en-CN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质</a:t>
            </a:r>
            <a:r>
              <a:rPr kumimoji="0" lang="zh-CN" altLang="en-US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，主要由花岗岩（</a:t>
            </a:r>
            <a:r>
              <a:rPr kumimoji="0" lang="en-US" altLang="zh-CN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granite</a:t>
            </a:r>
            <a:r>
              <a:rPr kumimoji="0" lang="zh-CN" altLang="en-US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）组成</a:t>
            </a:r>
            <a:r>
              <a:rPr kumimoji="0" lang="en-US" altLang="zh-CN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,</a:t>
            </a:r>
            <a:r>
              <a:rPr kumimoji="0" lang="zh-CN" altLang="en-US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富含石英（</a:t>
            </a:r>
            <a:r>
              <a:rPr kumimoji="0" lang="en-US" altLang="zh-CN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quartz</a:t>
            </a:r>
            <a:r>
              <a:rPr kumimoji="0" lang="zh-CN" altLang="en-US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）和长石（</a:t>
            </a:r>
            <a:r>
              <a:rPr kumimoji="0" lang="en-US" altLang="zh-CN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feldspars </a:t>
            </a:r>
            <a:r>
              <a:rPr kumimoji="0" lang="zh-CN" altLang="en-US" sz="2400" b="1" kern="0" dirty="0">
                <a:latin typeface="STHeiti" panose="02010600040101010101" pitchFamily="2" charset="-122"/>
                <a:ea typeface="STHeiti" panose="02010600040101010101" pitchFamily="2" charset="-122"/>
              </a:rPr>
              <a:t>）</a:t>
            </a:r>
            <a:endParaRPr kumimoji="0" lang="en-US" altLang="zh-CN" sz="2400" b="1" kern="0" dirty="0">
              <a:latin typeface="STHeiti" panose="02010600040101010101" pitchFamily="2" charset="-122"/>
              <a:ea typeface="STHeiti" panose="02010600040101010101" pitchFamily="2" charset="-122"/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114A29D0-0C4F-0B22-6AFD-070E84D78C68}"/>
              </a:ext>
            </a:extLst>
          </p:cNvPr>
          <p:cNvGrpSpPr>
            <a:grpSpLocks/>
          </p:cNvGrpSpPr>
          <p:nvPr/>
        </p:nvGrpSpPr>
        <p:grpSpPr bwMode="auto">
          <a:xfrm>
            <a:off x="46208" y="1765015"/>
            <a:ext cx="4465616" cy="4400428"/>
            <a:chOff x="2928" y="240"/>
            <a:chExt cx="2490" cy="1781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9836100-CA95-1534-00A1-BFD25F9F6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40"/>
              <a:ext cx="2490" cy="1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130FE8-84CF-7032-BCF6-8F4BE1170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8" y="1093"/>
              <a:ext cx="555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dirty="0"/>
                <a:t>玄武岩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5C44D5-B671-D565-65C5-312A6CF9A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" y="1481"/>
              <a:ext cx="456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/>
                <a:t>辉长岩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DB182F-59B1-8D73-0112-4F90DFCE5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855"/>
              <a:ext cx="456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dirty="0"/>
                <a:t>橄榄岩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44B990D-FE5E-D7C9-5488-8F2F753F7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706" y="964766"/>
            <a:ext cx="2451128" cy="50348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楷体_GB2312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kumimoji="0" lang="zh-CN" altLang="en-CN" sz="2400" b="1" kern="0" dirty="0">
                <a:ea typeface="ヒラギノ角ゴ Pro W3" pitchFamily="-128" charset="-128"/>
              </a:rPr>
              <a:t>洋壳</a:t>
            </a:r>
            <a:r>
              <a:rPr kumimoji="0" lang="zh-CN" altLang="en-US" sz="2400" b="1" kern="0" dirty="0">
                <a:ea typeface="ヒラギノ角ゴ Pro W3" pitchFamily="-128" charset="-128"/>
              </a:rPr>
              <a:t>：玄武质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0EC7B504-47ED-9D92-9CB9-A1FB1E0CD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r="4063" b="21747"/>
          <a:stretch/>
        </p:blipFill>
        <p:spPr bwMode="auto">
          <a:xfrm>
            <a:off x="6023992" y="1779279"/>
            <a:ext cx="5112568" cy="453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627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C67756E8-066F-F2CD-CAF9-380891415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235"/>
          <a:stretch/>
        </p:blipFill>
        <p:spPr bwMode="auto">
          <a:xfrm>
            <a:off x="551384" y="551656"/>
            <a:ext cx="813117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4797A98C-5761-52D5-4494-B07E16846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559" y="943519"/>
            <a:ext cx="331236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b="1" dirty="0">
                <a:solidFill>
                  <a:srgbClr val="00B0F0"/>
                </a:solidFill>
              </a:rPr>
              <a:t>G-discontinuity</a:t>
            </a:r>
            <a:r>
              <a:rPr lang="en-US" altLang="zh-CN" sz="2200" dirty="0"/>
              <a:t> </a:t>
            </a:r>
            <a:r>
              <a:rPr lang="zh-CN" altLang="en-US" sz="2200" dirty="0"/>
              <a:t>（</a:t>
            </a:r>
            <a:r>
              <a:rPr lang="en-US" altLang="zh-CN" sz="2200" b="1" dirty="0">
                <a:solidFill>
                  <a:srgbClr val="00B0F0"/>
                </a:solidFill>
              </a:rPr>
              <a:t>LAB</a:t>
            </a:r>
            <a:r>
              <a:rPr lang="en-US" altLang="zh-CN" sz="2200" dirty="0"/>
              <a:t> -</a:t>
            </a:r>
            <a:r>
              <a:rPr lang="zh-CN" altLang="en-US" sz="2200" dirty="0"/>
              <a:t> </a:t>
            </a:r>
            <a:r>
              <a:rPr lang="en-US" altLang="zh-CN" sz="2200" dirty="0" err="1"/>
              <a:t>Litheosphere</a:t>
            </a:r>
            <a:r>
              <a:rPr lang="en-US" altLang="zh-CN" sz="2200" dirty="0"/>
              <a:t>-asthenosphere boundary)</a:t>
            </a: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800DF793-AFA2-0148-5278-6B87ADAA4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473" y="2204864"/>
            <a:ext cx="36274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b="1" dirty="0">
                <a:solidFill>
                  <a:srgbClr val="00B0F0"/>
                </a:solidFill>
              </a:rPr>
              <a:t>LCL</a:t>
            </a:r>
            <a:r>
              <a:rPr lang="en-US" altLang="zh-CN" sz="2200" dirty="0"/>
              <a:t>: low-conductivity layer</a:t>
            </a:r>
            <a:endParaRPr lang="en-US" altLang="zh-CN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b="1" dirty="0">
                <a:solidFill>
                  <a:srgbClr val="00B0F0"/>
                </a:solidFill>
              </a:rPr>
              <a:t>HCL</a:t>
            </a:r>
            <a:r>
              <a:rPr lang="en-US" altLang="zh-CN" sz="2200" dirty="0"/>
              <a:t>: high-conductivity layer</a:t>
            </a: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0ECDF1A6-2BD7-85C3-6CE0-C80BB494B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6013028"/>
            <a:ext cx="272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err="1"/>
              <a:t>Kawakatsu</a:t>
            </a:r>
            <a:r>
              <a:rPr lang="en-US" altLang="zh-CN" sz="1800" dirty="0"/>
              <a:t> and Utada 2017</a:t>
            </a:r>
            <a:endParaRPr lang="zh-CN" altLang="en-US" sz="1800" dirty="0"/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E52A40CE-D025-AE33-9BA6-2E73ABD94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473" y="3289879"/>
            <a:ext cx="347352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B0F0"/>
                </a:solidFill>
              </a:rPr>
              <a:t>TBL</a:t>
            </a:r>
            <a:r>
              <a:rPr lang="en-US" altLang="zh-CN" sz="2200" dirty="0"/>
              <a:t>: </a:t>
            </a:r>
            <a:r>
              <a:rPr lang="en-US" altLang="zh-CN" sz="2200" b="1" dirty="0">
                <a:solidFill>
                  <a:srgbClr val="00B0F0"/>
                </a:solidFill>
              </a:rPr>
              <a:t>Thermal Boundary Layer</a:t>
            </a:r>
            <a:r>
              <a:rPr lang="en-US" altLang="zh-CN" sz="2200" dirty="0"/>
              <a:t>, small-scale convection might be taking place to transport heat from below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B050"/>
                </a:solidFill>
              </a:rPr>
              <a:t>MBL</a:t>
            </a:r>
            <a:r>
              <a:rPr lang="en-US" altLang="zh-CN" sz="2200" dirty="0"/>
              <a:t>: </a:t>
            </a:r>
            <a:r>
              <a:rPr lang="en-US" altLang="zh-CN" sz="2200" b="1" dirty="0">
                <a:solidFill>
                  <a:srgbClr val="00B050"/>
                </a:solidFill>
              </a:rPr>
              <a:t>Mechanical Boundary Layer</a:t>
            </a:r>
            <a:r>
              <a:rPr lang="en-US" altLang="zh-CN" sz="2200" dirty="0"/>
              <a:t>, may be equated with the lithosphere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150283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142F6C16-7E6E-EE56-AA6A-516DCA899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6" b="41612"/>
          <a:stretch>
            <a:fillRect/>
          </a:stretch>
        </p:blipFill>
        <p:spPr bwMode="auto">
          <a:xfrm>
            <a:off x="6600056" y="1052736"/>
            <a:ext cx="5107057" cy="382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CF3ECA-6E38-4100-0C4A-E3623CFDA171}"/>
              </a:ext>
            </a:extLst>
          </p:cNvPr>
          <p:cNvSpPr txBox="1"/>
          <p:nvPr/>
        </p:nvSpPr>
        <p:spPr>
          <a:xfrm>
            <a:off x="6378562" y="5054905"/>
            <a:ext cx="5492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橄榄石 瓦兹</a:t>
            </a:r>
            <a:r>
              <a:rPr lang="zh-CN" altLang="en-CN" sz="2000" dirty="0"/>
              <a:t>利石</a:t>
            </a:r>
            <a:r>
              <a:rPr lang="zh-CN" altLang="en-US" sz="2000" dirty="0"/>
              <a:t> 林伍德石 正辉石 斜辉石 石榴子石（镁铁榴石）铁方镁石 布</a:t>
            </a:r>
            <a:r>
              <a:rPr lang="zh-CN" altLang="en-CN" sz="2000" dirty="0"/>
              <a:t>里</a:t>
            </a:r>
            <a:r>
              <a:rPr lang="zh-CN" altLang="en-US" sz="2000" dirty="0"/>
              <a:t>基曼石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61D36C-7BF7-F068-E75A-9F9397F8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10009"/>
            <a:ext cx="4464763" cy="468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389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4D8BB03-C538-F1B8-2C9D-60004A5A3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1" y="609600"/>
            <a:ext cx="8696325" cy="609600"/>
          </a:xfrm>
        </p:spPr>
        <p:txBody>
          <a:bodyPr/>
          <a:lstStyle/>
          <a:p>
            <a:pPr eaLnBrk="1" hangingPunct="1"/>
            <a:r>
              <a:rPr lang="zh-CN" altLang="en-US"/>
              <a:t>地幔内部化学不均匀性</a:t>
            </a:r>
            <a:endParaRPr lang="en-US" altLang="zh-CN" sz="4000"/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BD05EC25-DCA7-9C38-2F94-66878A09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670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">
            <a:extLst>
              <a:ext uri="{FF2B5EF4-FFF2-40B4-BE49-F238E27FC236}">
                <a16:creationId xmlns:a16="http://schemas.microsoft.com/office/drawing/2014/main" id="{56D60450-363C-6E5F-8174-7D1C77290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1779589"/>
            <a:ext cx="308032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/>
              <a:t>Incompatible elements</a:t>
            </a:r>
            <a:r>
              <a:rPr lang="zh-CN" altLang="en-US" dirty="0"/>
              <a:t>（不相容元素）</a:t>
            </a:r>
            <a:r>
              <a:rPr lang="en-US" altLang="zh-CN" sz="2800" dirty="0"/>
              <a:t>:</a:t>
            </a:r>
          </a:p>
          <a:p>
            <a:pPr eaLnBrk="1" hangingPunct="1"/>
            <a:endParaRPr lang="en-US" altLang="zh-CN" sz="2800" dirty="0"/>
          </a:p>
          <a:p>
            <a:pPr eaLnBrk="1" hangingPunct="1"/>
            <a:r>
              <a:rPr lang="zh-CN" altLang="en-US" dirty="0"/>
              <a:t>亏值的</a:t>
            </a:r>
            <a:r>
              <a:rPr lang="en-US" altLang="zh-CN" dirty="0"/>
              <a:t> MORB </a:t>
            </a:r>
          </a:p>
          <a:p>
            <a:pPr eaLnBrk="1" hangingPunct="1"/>
            <a:r>
              <a:rPr lang="zh-CN" altLang="en-US" dirty="0"/>
              <a:t>和</a:t>
            </a:r>
            <a:endParaRPr lang="en-US" altLang="zh-CN" dirty="0"/>
          </a:p>
          <a:p>
            <a:pPr eaLnBrk="1" hangingPunct="1"/>
            <a:r>
              <a:rPr lang="zh-CN" altLang="en-US" dirty="0"/>
              <a:t>富集的</a:t>
            </a:r>
            <a:r>
              <a:rPr lang="en-US" altLang="zh-CN" dirty="0"/>
              <a:t>OIB</a:t>
            </a:r>
          </a:p>
          <a:p>
            <a:pPr eaLnBrk="1" hangingPunct="1"/>
            <a:endParaRPr lang="en-US" altLang="zh-CN" dirty="0"/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b="1" dirty="0"/>
              <a:t>     Hoffmann,</a:t>
            </a:r>
            <a:r>
              <a:rPr lang="en-US" altLang="zh-CN" b="1" i="1" dirty="0"/>
              <a:t> </a:t>
            </a:r>
            <a:r>
              <a:rPr lang="en-US" altLang="zh-CN" b="1" dirty="0"/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1179958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5_1_02">
            <a:extLst>
              <a:ext uri="{FF2B5EF4-FFF2-40B4-BE49-F238E27FC236}">
                <a16:creationId xmlns:a16="http://schemas.microsoft.com/office/drawing/2014/main" id="{AB54D532-6ABE-EF0A-8BE5-55EE813A3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476672"/>
            <a:ext cx="76962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ield">
            <a:extLst>
              <a:ext uri="{FF2B5EF4-FFF2-40B4-BE49-F238E27FC236}">
                <a16:creationId xmlns:a16="http://schemas.microsoft.com/office/drawing/2014/main" id="{4026B182-1DB0-44BB-FDD6-A4276719C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493989"/>
            <a:ext cx="2592288" cy="280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17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51869" y="476672"/>
            <a:ext cx="7796212" cy="739775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黑体" pitchFamily="49" charset="-122"/>
              </a:rPr>
              <a:t>利用地震波透视地球</a:t>
            </a:r>
          </a:p>
        </p:txBody>
      </p:sp>
      <p:pic>
        <p:nvPicPr>
          <p:cNvPr id="61442" name="Picture 3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464" y="1231758"/>
            <a:ext cx="9649072" cy="5051733"/>
          </a:xfrm>
          <a:ln>
            <a:solidFill>
              <a:schemeClr val="bg1"/>
            </a:solidFill>
          </a:ln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71EDB6D4-18B8-B6D9-3CF0-A38587F7F1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83" y="836712"/>
            <a:ext cx="7637462" cy="4648200"/>
            <a:chOff x="576" y="912"/>
            <a:chExt cx="4512" cy="2746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6F152539-5C72-D7C3-4283-40095667AD1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76" y="912"/>
              <a:ext cx="4512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3724DD5A-3B39-519D-51C0-C12C75A9C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912"/>
              <a:ext cx="4519" cy="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7" descr="Earth Interior - slice">
            <a:extLst>
              <a:ext uri="{FF2B5EF4-FFF2-40B4-BE49-F238E27FC236}">
                <a16:creationId xmlns:a16="http://schemas.microsoft.com/office/drawing/2014/main" id="{2A3313A8-AB3B-1373-7CDC-717F8BEC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9"/>
          <a:stretch>
            <a:fillRect/>
          </a:stretch>
        </p:blipFill>
        <p:spPr bwMode="auto">
          <a:xfrm>
            <a:off x="7643645" y="1158630"/>
            <a:ext cx="4276912" cy="400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645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 idx="4294967295"/>
          </p:nvPr>
        </p:nvSpPr>
        <p:spPr>
          <a:xfrm>
            <a:off x="1844249" y="404664"/>
            <a:ext cx="8696325" cy="863600"/>
          </a:xfrm>
        </p:spPr>
        <p:txBody>
          <a:bodyPr/>
          <a:lstStyle/>
          <a:p>
            <a:pPr eaLnBrk="1" hangingPunct="1"/>
            <a:r>
              <a:rPr lang="en-US" altLang="zh-CN" dirty="0">
                <a:latin typeface="黑体" pitchFamily="49" charset="-122"/>
              </a:rPr>
              <a:t>B</a:t>
            </a:r>
            <a:r>
              <a:rPr lang="zh-CN" altLang="en-US" dirty="0">
                <a:latin typeface="黑体" pitchFamily="49" charset="-122"/>
              </a:rPr>
              <a:t>超、</a:t>
            </a:r>
            <a:r>
              <a:rPr lang="en-US" altLang="zh-CN" dirty="0">
                <a:latin typeface="黑体" pitchFamily="49" charset="-122"/>
              </a:rPr>
              <a:t>X</a:t>
            </a:r>
            <a:r>
              <a:rPr lang="zh-CN" altLang="en-US" dirty="0">
                <a:latin typeface="黑体" pitchFamily="49" charset="-122"/>
              </a:rPr>
              <a:t>光胸透与医学</a:t>
            </a:r>
            <a:r>
              <a:rPr lang="en-US" altLang="zh-CN" dirty="0">
                <a:latin typeface="黑体" pitchFamily="49" charset="-122"/>
              </a:rPr>
              <a:t>CT</a:t>
            </a:r>
          </a:p>
        </p:txBody>
      </p:sp>
      <p:pic>
        <p:nvPicPr>
          <p:cNvPr id="63490" name="Picture 2" descr="2003626161317225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81" y="1314450"/>
            <a:ext cx="6236819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2" descr="BC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93" y="1314451"/>
            <a:ext cx="2941963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Scan Tom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3680" y="3815382"/>
            <a:ext cx="3424808" cy="2493938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63493" name="Picture 2" descr="CT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3789040"/>
            <a:ext cx="3083024" cy="252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4" descr="ANd9GcRc5d5g4T7aPTJ1pH3uMx9GzDErFwKdx-zAFihl6PtOwiVXQnF4Y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76" y="3741929"/>
            <a:ext cx="2633960" cy="263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A3DDC9C-5D60-A5A5-A9A4-C14BDD11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27099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zh-CN" dirty="0">
                <a:effectLst/>
                <a:ea typeface="STHeiti" panose="02010600040101010101" pitchFamily="2" charset="-122"/>
                <a:cs typeface="Times New Roman" panose="02020603050405020304" pitchFamily="18" charset="0"/>
              </a:rPr>
              <a:t>地球的圈</a:t>
            </a:r>
            <a:r>
              <a:rPr lang="zh-CN" dirty="0">
                <a:effectLst/>
                <a:ea typeface="STHeiti" panose="02010600040101010101" pitchFamily="2" charset="-122"/>
                <a:cs typeface="Microsoft YaHei" panose="020B0503020204020204" pitchFamily="34" charset="-122"/>
              </a:rPr>
              <a:t>层结</a:t>
            </a:r>
            <a:r>
              <a:rPr lang="zh-CN" dirty="0">
                <a:effectLst/>
                <a:ea typeface="STHeiti" panose="02010600040101010101" pitchFamily="2" charset="-122"/>
                <a:cs typeface="Times New Roman" panose="02020603050405020304" pitchFamily="18" charset="0"/>
              </a:rPr>
              <a:t>构与非均匀性</a:t>
            </a:r>
            <a:r>
              <a:rPr lang="en-CN" dirty="0">
                <a:effectLst/>
              </a:rPr>
              <a:t>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zh-CN" dirty="0">
                <a:solidFill>
                  <a:schemeClr val="accent5"/>
                </a:solidFill>
                <a:effectLst/>
                <a:latin typeface="Cambria" panose="02040503050406030204" pitchFamily="18" charset="0"/>
                <a:ea typeface="STHeiti" panose="02010600040101010101" pitchFamily="2" charset="-122"/>
                <a:cs typeface="Times New Roman" panose="02020603050405020304" pitchFamily="18" charset="0"/>
              </a:rPr>
              <a:t>地球的</a:t>
            </a:r>
            <a:r>
              <a:rPr lang="zh-CN" altLang="en-US" dirty="0">
                <a:solidFill>
                  <a:schemeClr val="accent5"/>
                </a:solidFill>
                <a:latin typeface="Cambria" panose="02040503050406030204" pitchFamily="18" charset="0"/>
                <a:ea typeface="STHeiti" panose="02010600040101010101" pitchFamily="2" charset="-122"/>
                <a:cs typeface="Times New Roman" panose="02020603050405020304" pitchFamily="18" charset="0"/>
              </a:rPr>
              <a:t>放射性生热</a:t>
            </a:r>
            <a:r>
              <a:rPr lang="zh-CN" dirty="0">
                <a:solidFill>
                  <a:schemeClr val="accent5"/>
                </a:solidFill>
                <a:effectLst/>
                <a:latin typeface="Cambria" panose="02040503050406030204" pitchFamily="18" charset="0"/>
                <a:ea typeface="STHeiti" panose="02010600040101010101" pitchFamily="2" charset="-122"/>
                <a:cs typeface="Times New Roman" panose="02020603050405020304" pitchFamily="18" charset="0"/>
              </a:rPr>
              <a:t>与构造演化</a:t>
            </a:r>
            <a:endParaRPr lang="en-CN" dirty="0">
              <a:solidFill>
                <a:schemeClr val="accent5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559472-5F89-2934-6894-D1E64C2B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solidFill>
                  <a:srgbClr val="000000"/>
                </a:solidFill>
                <a:latin typeface="+mn-lt"/>
              </a:rPr>
              <a:t>地球的圈层结构与物质组成</a:t>
            </a:r>
            <a:endParaRPr lang="en-CN" sz="4000" dirty="0"/>
          </a:p>
        </p:txBody>
      </p:sp>
    </p:spTree>
    <p:extLst>
      <p:ext uri="{BB962C8B-B14F-4D97-AF65-F5344CB8AC3E}">
        <p14:creationId xmlns:p14="http://schemas.microsoft.com/office/powerpoint/2010/main" val="451545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7" descr="Earth Interior - sl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9"/>
          <a:stretch>
            <a:fillRect/>
          </a:stretch>
        </p:blipFill>
        <p:spPr bwMode="auto">
          <a:xfrm>
            <a:off x="1559497" y="1352913"/>
            <a:ext cx="4231704" cy="39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6" descr="earth interior - prof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35463"/>
            <a:ext cx="4389992" cy="39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47837" y="545793"/>
            <a:ext cx="8696325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3200" dirty="0"/>
              <a:t>地球的圈层结构</a:t>
            </a:r>
            <a:r>
              <a:rPr lang="en-US" altLang="zh-CN" sz="3200" dirty="0"/>
              <a:t> </a:t>
            </a:r>
            <a:r>
              <a:rPr lang="en-US" altLang="zh-CN" sz="2700" dirty="0"/>
              <a:t>The Earth is concentrically layered</a:t>
            </a:r>
          </a:p>
        </p:txBody>
      </p:sp>
      <p:sp>
        <p:nvSpPr>
          <p:cNvPr id="64516" name="Rectangle 6"/>
          <p:cNvSpPr>
            <a:spLocks noChangeArrowheads="1"/>
          </p:cNvSpPr>
          <p:nvPr/>
        </p:nvSpPr>
        <p:spPr bwMode="auto">
          <a:xfrm>
            <a:off x="2209800" y="5406315"/>
            <a:ext cx="7772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latin typeface="楷体_GB2312" charset="0"/>
              </a:rPr>
              <a:t>1906</a:t>
            </a:r>
            <a:r>
              <a:rPr lang="zh-CN" altLang="en-US" dirty="0">
                <a:latin typeface="楷体_GB2312" charset="0"/>
              </a:rPr>
              <a:t>年发现液态地核；</a:t>
            </a:r>
            <a:r>
              <a:rPr lang="en-US" altLang="zh-CN" dirty="0">
                <a:latin typeface="楷体_GB2312" charset="0"/>
              </a:rPr>
              <a:t>1909</a:t>
            </a:r>
            <a:r>
              <a:rPr lang="zh-CN" altLang="en-US" dirty="0">
                <a:latin typeface="楷体_GB2312" charset="0"/>
              </a:rPr>
              <a:t>年发现壳幔边界；</a:t>
            </a:r>
            <a:r>
              <a:rPr lang="en-US" altLang="zh-CN" dirty="0">
                <a:latin typeface="楷体_GB2312" charset="0"/>
              </a:rPr>
              <a:t>1913</a:t>
            </a:r>
            <a:r>
              <a:rPr lang="zh-CN" altLang="en-US" dirty="0">
                <a:latin typeface="楷体_GB2312" charset="0"/>
              </a:rPr>
              <a:t>年计算出核幔边界的深度为</a:t>
            </a:r>
            <a:r>
              <a:rPr lang="en-US" altLang="zh-CN" dirty="0">
                <a:latin typeface="楷体_GB2312" charset="0"/>
              </a:rPr>
              <a:t>2900 km</a:t>
            </a:r>
            <a:r>
              <a:rPr lang="zh-CN" altLang="en-US" dirty="0">
                <a:latin typeface="楷体_GB2312" charset="0"/>
              </a:rPr>
              <a:t>；</a:t>
            </a:r>
            <a:r>
              <a:rPr lang="en-US" altLang="zh-CN" dirty="0">
                <a:latin typeface="楷体_GB2312" charset="0"/>
              </a:rPr>
              <a:t>1936</a:t>
            </a:r>
            <a:r>
              <a:rPr lang="zh-CN" altLang="en-US" dirty="0">
                <a:latin typeface="楷体_GB2312" charset="0"/>
              </a:rPr>
              <a:t>年发现固态内核。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F9319-6E29-6BFB-065D-E24D1E82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599216"/>
            <a:ext cx="685552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47837" y="414688"/>
            <a:ext cx="8696325" cy="714375"/>
          </a:xfrm>
        </p:spPr>
        <p:txBody>
          <a:bodyPr/>
          <a:lstStyle/>
          <a:p>
            <a:pPr eaLnBrk="1" hangingPunct="1"/>
            <a:r>
              <a:rPr lang="zh-CN" altLang="en-US" sz="4000" dirty="0"/>
              <a:t>地球的圈层结构（</a:t>
            </a:r>
            <a:r>
              <a:rPr lang="en-US" altLang="zh-CN" dirty="0"/>
              <a:t>PREM</a:t>
            </a:r>
            <a:r>
              <a:rPr lang="zh-CN" altLang="en-US" dirty="0"/>
              <a:t>模型）</a:t>
            </a:r>
          </a:p>
        </p:txBody>
      </p:sp>
      <p:pic>
        <p:nvPicPr>
          <p:cNvPr id="65539" name="Picture 7" descr="Earth Interior - sli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" b="3429"/>
          <a:stretch/>
        </p:blipFill>
        <p:spPr bwMode="auto">
          <a:xfrm>
            <a:off x="223995" y="1253480"/>
            <a:ext cx="5321034" cy="498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7"/>
          <p:cNvSpPr>
            <a:spLocks noChangeArrowheads="1"/>
          </p:cNvSpPr>
          <p:nvPr/>
        </p:nvSpPr>
        <p:spPr bwMode="auto">
          <a:xfrm>
            <a:off x="4439816" y="5809960"/>
            <a:ext cx="601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latin typeface="楷体_GB2312" charset="0"/>
              </a:rPr>
              <a:t>钢</a:t>
            </a:r>
            <a:r>
              <a:rPr lang="en-US" altLang="zh-CN" dirty="0">
                <a:latin typeface="楷体_GB2312" charset="0"/>
              </a:rPr>
              <a:t>: P</a:t>
            </a:r>
            <a:r>
              <a:rPr lang="zh-CN" altLang="en-US" dirty="0">
                <a:latin typeface="楷体_GB2312" charset="0"/>
              </a:rPr>
              <a:t>波速度</a:t>
            </a:r>
            <a:r>
              <a:rPr lang="en-US" altLang="zh-CN" dirty="0">
                <a:latin typeface="楷体_GB2312" charset="0"/>
              </a:rPr>
              <a:t>6.1 km/s</a:t>
            </a:r>
            <a:r>
              <a:rPr lang="zh-CN" altLang="en-US" dirty="0">
                <a:latin typeface="楷体_GB2312" charset="0"/>
              </a:rPr>
              <a:t>，</a:t>
            </a:r>
            <a:r>
              <a:rPr lang="en-US" altLang="zh-CN" dirty="0">
                <a:latin typeface="楷体_GB2312" charset="0"/>
              </a:rPr>
              <a:t>S</a:t>
            </a:r>
            <a:r>
              <a:rPr lang="zh-CN" altLang="en-US" dirty="0">
                <a:latin typeface="楷体_GB2312" charset="0"/>
              </a:rPr>
              <a:t>波速度</a:t>
            </a:r>
            <a:r>
              <a:rPr lang="en-US" altLang="zh-CN" dirty="0">
                <a:latin typeface="楷体_GB2312" charset="0"/>
              </a:rPr>
              <a:t>3.5 km/s</a:t>
            </a:r>
            <a:r>
              <a:rPr lang="zh-CN" altLang="en-US" dirty="0">
                <a:latin typeface="楷体_GB2312" charset="0"/>
              </a:rPr>
              <a:t>。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地球科学概论">
  <a:themeElements>
    <a:clrScheme name="黄金水2010_HBCrat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黄金水2010_HBCraton">
      <a:majorFont>
        <a:latin typeface="Arial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华文隶书" pitchFamily="2" charset="-122"/>
            <a:ea typeface="华文隶书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华文隶书" pitchFamily="2" charset="-122"/>
            <a:ea typeface="华文隶书" pitchFamily="2" charset="-122"/>
          </a:defRPr>
        </a:defPPr>
      </a:lstStyle>
    </a:lnDef>
  </a:objectDefaults>
  <a:extraClrSchemeLst>
    <a:extraClrScheme>
      <a:clrScheme name="黄金水2010_HBCrat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黄金水2010_HBCrat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黄金水2010_HBCrat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黄金水2010_HBCrat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黄金水2010_HBCrat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黄金水2010_HBCrat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黄金水2010_HBCrat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黄金水2010_HBCrat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黄金水2010_HBCrat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黄金水2010_HBCrat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黄金水2010_HBCrat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黄金水2010_HBCrat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地球科学概论</Template>
  <TotalTime>3238</TotalTime>
  <Words>1606</Words>
  <Application>Microsoft Macintosh PowerPoint</Application>
  <PresentationFormat>Widescreen</PresentationFormat>
  <Paragraphs>231</Paragraphs>
  <Slides>50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Arial Unicode MS</vt:lpstr>
      <vt:lpstr>Brush Script MT</vt:lpstr>
      <vt:lpstr>楷体_GB2312</vt:lpstr>
      <vt:lpstr>黑体</vt:lpstr>
      <vt:lpstr>STHeiti</vt:lpstr>
      <vt:lpstr>华文隶书</vt:lpstr>
      <vt:lpstr>Arial</vt:lpstr>
      <vt:lpstr>Book Antiqua</vt:lpstr>
      <vt:lpstr>Bookman Old Style</vt:lpstr>
      <vt:lpstr>Calibri</vt:lpstr>
      <vt:lpstr>Cambria</vt:lpstr>
      <vt:lpstr>Castellar</vt:lpstr>
      <vt:lpstr>Times New Roman</vt:lpstr>
      <vt:lpstr>Wingdings</vt:lpstr>
      <vt:lpstr>地球科学概论</vt:lpstr>
      <vt:lpstr>Photo Editor Photo</vt:lpstr>
      <vt:lpstr>地球的圈层结构与物质组成</vt:lpstr>
      <vt:lpstr>波在地球内部的传播 P, PP, S, and Surface Waves</vt:lpstr>
      <vt:lpstr>P波和S波的震动图像</vt:lpstr>
      <vt:lpstr>波在地球内部的传播：地震波震相</vt:lpstr>
      <vt:lpstr>利用地震波透视地球</vt:lpstr>
      <vt:lpstr>B超、X光胸透与医学CT</vt:lpstr>
      <vt:lpstr>地球的圈层结构与物质组成</vt:lpstr>
      <vt:lpstr>地球的圈层结构 The Earth is concentrically layered</vt:lpstr>
      <vt:lpstr>地球的圈层结构（PREM模型）</vt:lpstr>
      <vt:lpstr>Great Debate</vt:lpstr>
      <vt:lpstr>Great Debate </vt:lpstr>
      <vt:lpstr>地球的层状结构与物质组成</vt:lpstr>
      <vt:lpstr>地球的主要分层结构</vt:lpstr>
      <vt:lpstr>地球的层状结构与组成：地壳</vt:lpstr>
      <vt:lpstr>洋壳</vt:lpstr>
      <vt:lpstr>陆壳</vt:lpstr>
      <vt:lpstr>陆壳</vt:lpstr>
      <vt:lpstr>PowerPoint Presentation</vt:lpstr>
      <vt:lpstr>地球的层状结构与组成：地幔软流圈</vt:lpstr>
      <vt:lpstr>地球的层状结构与组成：转换带</vt:lpstr>
      <vt:lpstr>PowerPoint Presentation</vt:lpstr>
      <vt:lpstr>PowerPoint Presentation</vt:lpstr>
      <vt:lpstr>地球的层状结构与组成：下地幔</vt:lpstr>
      <vt:lpstr>PowerPoint Presentation</vt:lpstr>
      <vt:lpstr>PowerPoint Presentation</vt:lpstr>
      <vt:lpstr>地球的层状结构与组成：地核</vt:lpstr>
      <vt:lpstr>PREM模型（全球）</vt:lpstr>
      <vt:lpstr>地球内部的横向不均匀性</vt:lpstr>
      <vt:lpstr>PowerPoint Presentation</vt:lpstr>
      <vt:lpstr>地震层析成像</vt:lpstr>
      <vt:lpstr>PowerPoint Presentation</vt:lpstr>
      <vt:lpstr>PowerPoint Presentation</vt:lpstr>
      <vt:lpstr>PowerPoint Presentation</vt:lpstr>
      <vt:lpstr>地球深部研究的最新进展 ----西太平洋俯冲板块</vt:lpstr>
      <vt:lpstr>地球深部研究的最新进展 ----东太平洋俯冲板块</vt:lpstr>
      <vt:lpstr>地球深部研究的最新进展 ----板块可到达地幔深部</vt:lpstr>
      <vt:lpstr>地球深部研究的最新进展 ----地幔热柱可能来源于地幔深部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地幔底部过钙钛矿相变</vt:lpstr>
      <vt:lpstr>PowerPoint Presentation</vt:lpstr>
      <vt:lpstr>PowerPoint Presentation</vt:lpstr>
      <vt:lpstr>PowerPoint Presentation</vt:lpstr>
      <vt:lpstr>PowerPoint Presentation</vt:lpstr>
      <vt:lpstr>地幔内部化学不均匀性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第二章  行星地球简史 </dc:title>
  <dc:creator>Jinshui</dc:creator>
  <cp:lastModifiedBy>Microsoft Office User</cp:lastModifiedBy>
  <cp:revision>151</cp:revision>
  <cp:lastPrinted>2015-09-23T07:55:47Z</cp:lastPrinted>
  <dcterms:created xsi:type="dcterms:W3CDTF">2000-01-13T01:50:30Z</dcterms:created>
  <dcterms:modified xsi:type="dcterms:W3CDTF">2024-08-26T13:40:41Z</dcterms:modified>
</cp:coreProperties>
</file>