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6"/>
  </p:notesMasterIdLst>
  <p:sldIdLst>
    <p:sldId id="256" r:id="rId2"/>
    <p:sldId id="257" r:id="rId3"/>
    <p:sldId id="258" r:id="rId4"/>
    <p:sldId id="259" r:id="rId5"/>
    <p:sldId id="263" r:id="rId6"/>
    <p:sldId id="260" r:id="rId7"/>
    <p:sldId id="261" r:id="rId8"/>
    <p:sldId id="262" r:id="rId9"/>
    <p:sldId id="264" r:id="rId10"/>
    <p:sldId id="265" r:id="rId11"/>
    <p:sldId id="279" r:id="rId12"/>
    <p:sldId id="266" r:id="rId13"/>
    <p:sldId id="267" r:id="rId14"/>
    <p:sldId id="270" r:id="rId15"/>
    <p:sldId id="268" r:id="rId16"/>
    <p:sldId id="269" r:id="rId17"/>
    <p:sldId id="271" r:id="rId18"/>
    <p:sldId id="272" r:id="rId19"/>
    <p:sldId id="273" r:id="rId20"/>
    <p:sldId id="274" r:id="rId21"/>
    <p:sldId id="275" r:id="rId22"/>
    <p:sldId id="276" r:id="rId23"/>
    <p:sldId id="277" r:id="rId24"/>
    <p:sldId id="278" r:id="rId25"/>
    <p:sldId id="280" r:id="rId26"/>
    <p:sldId id="282" r:id="rId27"/>
    <p:sldId id="281" r:id="rId28"/>
    <p:sldId id="283" r:id="rId29"/>
    <p:sldId id="284" r:id="rId30"/>
    <p:sldId id="285" r:id="rId31"/>
    <p:sldId id="286" r:id="rId32"/>
    <p:sldId id="298" r:id="rId33"/>
    <p:sldId id="290" r:id="rId34"/>
    <p:sldId id="291" r:id="rId35"/>
    <p:sldId id="287" r:id="rId36"/>
    <p:sldId id="288" r:id="rId37"/>
    <p:sldId id="292" r:id="rId38"/>
    <p:sldId id="297" r:id="rId39"/>
    <p:sldId id="289" r:id="rId40"/>
    <p:sldId id="956" r:id="rId41"/>
    <p:sldId id="293" r:id="rId42"/>
    <p:sldId id="294" r:id="rId43"/>
    <p:sldId id="957" r:id="rId44"/>
    <p:sldId id="295" r:id="rId45"/>
    <p:sldId id="296" r:id="rId46"/>
    <p:sldId id="940" r:id="rId47"/>
    <p:sldId id="301" r:id="rId48"/>
    <p:sldId id="307" r:id="rId49"/>
    <p:sldId id="314" r:id="rId50"/>
    <p:sldId id="311" r:id="rId51"/>
    <p:sldId id="312" r:id="rId52"/>
    <p:sldId id="303" r:id="rId53"/>
    <p:sldId id="946" r:id="rId54"/>
    <p:sldId id="306" r:id="rId55"/>
    <p:sldId id="300" r:id="rId56"/>
    <p:sldId id="302" r:id="rId57"/>
    <p:sldId id="304" r:id="rId58"/>
    <p:sldId id="308" r:id="rId59"/>
    <p:sldId id="939" r:id="rId60"/>
    <p:sldId id="950" r:id="rId61"/>
    <p:sldId id="942" r:id="rId62"/>
    <p:sldId id="305" r:id="rId63"/>
    <p:sldId id="949" r:id="rId64"/>
    <p:sldId id="309" r:id="rId65"/>
    <p:sldId id="941" r:id="rId66"/>
    <p:sldId id="945" r:id="rId67"/>
    <p:sldId id="951" r:id="rId68"/>
    <p:sldId id="944" r:id="rId69"/>
    <p:sldId id="947" r:id="rId70"/>
    <p:sldId id="952" r:id="rId71"/>
    <p:sldId id="954" r:id="rId72"/>
    <p:sldId id="953" r:id="rId73"/>
    <p:sldId id="955" r:id="rId74"/>
    <p:sldId id="310" r:id="rId7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44A"/>
    <a:srgbClr val="003A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6939" autoAdjust="0"/>
  </p:normalViewPr>
  <p:slideViewPr>
    <p:cSldViewPr snapToGrid="0">
      <p:cViewPr varScale="1">
        <p:scale>
          <a:sx n="77" d="100"/>
          <a:sy n="77" d="100"/>
        </p:scale>
        <p:origin x="723"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A2AD6-7B89-468C-A856-1A485AB5B550}" type="datetimeFigureOut">
              <a:rPr lang="zh-CN" altLang="en-US" smtClean="0"/>
              <a:t>2024/8/28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252D4-B8F9-4EB4-9B5B-8504AAB43AD3}" type="slidenum">
              <a:rPr lang="zh-CN" altLang="en-US" smtClean="0"/>
              <a:t>‹#›</a:t>
            </a:fld>
            <a:endParaRPr lang="zh-CN" altLang="en-US"/>
          </a:p>
        </p:txBody>
      </p:sp>
    </p:spTree>
    <p:extLst>
      <p:ext uri="{BB962C8B-B14F-4D97-AF65-F5344CB8AC3E}">
        <p14:creationId xmlns:p14="http://schemas.microsoft.com/office/powerpoint/2010/main" val="895994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9F231D-BA40-4201-B2C1-B16BC3E7821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78BFE44-A7D0-44DB-A3B3-26A294F626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14F88D9-59DC-4DA6-B06C-ABE37A39955D}"/>
              </a:ext>
            </a:extLst>
          </p:cNvPr>
          <p:cNvSpPr>
            <a:spLocks noGrp="1"/>
          </p:cNvSpPr>
          <p:nvPr>
            <p:ph type="dt" sz="half" idx="10"/>
          </p:nvPr>
        </p:nvSpPr>
        <p:spPr/>
        <p:txBody>
          <a:bodyPr/>
          <a:lstStyle/>
          <a:p>
            <a:r>
              <a:rPr lang="zh-CN" altLang="en-US"/>
              <a:t>凌家杰 （中山大学）</a:t>
            </a:r>
          </a:p>
        </p:txBody>
      </p:sp>
      <p:sp>
        <p:nvSpPr>
          <p:cNvPr id="5" name="页脚占位符 4">
            <a:extLst>
              <a:ext uri="{FF2B5EF4-FFF2-40B4-BE49-F238E27FC236}">
                <a16:creationId xmlns:a16="http://schemas.microsoft.com/office/drawing/2014/main" id="{876D764B-93CA-4EB0-BCFC-C1D2351FCC4A}"/>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6" name="灯片编号占位符 5">
            <a:extLst>
              <a:ext uri="{FF2B5EF4-FFF2-40B4-BE49-F238E27FC236}">
                <a16:creationId xmlns:a16="http://schemas.microsoft.com/office/drawing/2014/main" id="{169EFD46-2BB2-4B9A-8867-1F1ED97D633D}"/>
              </a:ext>
            </a:extLst>
          </p:cNvPr>
          <p:cNvSpPr>
            <a:spLocks noGrp="1"/>
          </p:cNvSpPr>
          <p:nvPr>
            <p:ph type="sldNum" sz="quarter" idx="12"/>
          </p:nvPr>
        </p:nvSpPr>
        <p:spPr/>
        <p:txBody>
          <a:bodyPr/>
          <a:lstStyle/>
          <a:p>
            <a:fld id="{E97CB520-44B3-4597-B659-C13B2A85B42A}" type="slidenum">
              <a:rPr lang="zh-CN" altLang="en-US" smtClean="0"/>
              <a:t>‹#›</a:t>
            </a:fld>
            <a:endParaRPr lang="zh-CN" altLang="en-US"/>
          </a:p>
        </p:txBody>
      </p:sp>
    </p:spTree>
    <p:extLst>
      <p:ext uri="{BB962C8B-B14F-4D97-AF65-F5344CB8AC3E}">
        <p14:creationId xmlns:p14="http://schemas.microsoft.com/office/powerpoint/2010/main" val="351862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5D2A51-6AFD-42E4-AE4C-151A4391267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60F0815-CEE9-40B8-971B-44502B2DEFC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60B7D74-9067-4666-8315-7B169A042A01}"/>
              </a:ext>
            </a:extLst>
          </p:cNvPr>
          <p:cNvSpPr>
            <a:spLocks noGrp="1"/>
          </p:cNvSpPr>
          <p:nvPr>
            <p:ph type="dt" sz="half" idx="10"/>
          </p:nvPr>
        </p:nvSpPr>
        <p:spPr/>
        <p:txBody>
          <a:bodyPr/>
          <a:lstStyle/>
          <a:p>
            <a:r>
              <a:rPr lang="zh-CN" altLang="en-US"/>
              <a:t>凌家杰 （中山大学）</a:t>
            </a:r>
          </a:p>
        </p:txBody>
      </p:sp>
      <p:sp>
        <p:nvSpPr>
          <p:cNvPr id="5" name="页脚占位符 4">
            <a:extLst>
              <a:ext uri="{FF2B5EF4-FFF2-40B4-BE49-F238E27FC236}">
                <a16:creationId xmlns:a16="http://schemas.microsoft.com/office/drawing/2014/main" id="{675A9914-ADBE-464E-A4B3-530E776361F4}"/>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6" name="灯片编号占位符 5">
            <a:extLst>
              <a:ext uri="{FF2B5EF4-FFF2-40B4-BE49-F238E27FC236}">
                <a16:creationId xmlns:a16="http://schemas.microsoft.com/office/drawing/2014/main" id="{B4B477A7-567F-411E-86B6-46D9D75F3278}"/>
              </a:ext>
            </a:extLst>
          </p:cNvPr>
          <p:cNvSpPr>
            <a:spLocks noGrp="1"/>
          </p:cNvSpPr>
          <p:nvPr>
            <p:ph type="sldNum" sz="quarter" idx="12"/>
          </p:nvPr>
        </p:nvSpPr>
        <p:spPr/>
        <p:txBody>
          <a:bodyPr/>
          <a:lstStyle/>
          <a:p>
            <a:fld id="{E97CB520-44B3-4597-B659-C13B2A85B42A}" type="slidenum">
              <a:rPr lang="zh-CN" altLang="en-US" smtClean="0"/>
              <a:t>‹#›</a:t>
            </a:fld>
            <a:endParaRPr lang="zh-CN" altLang="en-US"/>
          </a:p>
        </p:txBody>
      </p:sp>
    </p:spTree>
    <p:extLst>
      <p:ext uri="{BB962C8B-B14F-4D97-AF65-F5344CB8AC3E}">
        <p14:creationId xmlns:p14="http://schemas.microsoft.com/office/powerpoint/2010/main" val="2909123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8F0B32F-B0BA-4033-9271-C06DDC07655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BBC29B9-2513-43B0-80D3-F6BD6BCA0B1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F0C325-96AA-4070-9160-C41CDC6EF3EA}"/>
              </a:ext>
            </a:extLst>
          </p:cNvPr>
          <p:cNvSpPr>
            <a:spLocks noGrp="1"/>
          </p:cNvSpPr>
          <p:nvPr>
            <p:ph type="dt" sz="half" idx="10"/>
          </p:nvPr>
        </p:nvSpPr>
        <p:spPr/>
        <p:txBody>
          <a:bodyPr/>
          <a:lstStyle/>
          <a:p>
            <a:r>
              <a:rPr lang="zh-CN" altLang="en-US"/>
              <a:t>凌家杰 （中山大学）</a:t>
            </a:r>
          </a:p>
        </p:txBody>
      </p:sp>
      <p:sp>
        <p:nvSpPr>
          <p:cNvPr id="5" name="页脚占位符 4">
            <a:extLst>
              <a:ext uri="{FF2B5EF4-FFF2-40B4-BE49-F238E27FC236}">
                <a16:creationId xmlns:a16="http://schemas.microsoft.com/office/drawing/2014/main" id="{029CCE36-D299-4292-93E9-35DE74B2F0B4}"/>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6" name="灯片编号占位符 5">
            <a:extLst>
              <a:ext uri="{FF2B5EF4-FFF2-40B4-BE49-F238E27FC236}">
                <a16:creationId xmlns:a16="http://schemas.microsoft.com/office/drawing/2014/main" id="{21BCEA30-315B-4A73-A9AD-0101F1A7379C}"/>
              </a:ext>
            </a:extLst>
          </p:cNvPr>
          <p:cNvSpPr>
            <a:spLocks noGrp="1"/>
          </p:cNvSpPr>
          <p:nvPr>
            <p:ph type="sldNum" sz="quarter" idx="12"/>
          </p:nvPr>
        </p:nvSpPr>
        <p:spPr/>
        <p:txBody>
          <a:bodyPr/>
          <a:lstStyle/>
          <a:p>
            <a:fld id="{E97CB520-44B3-4597-B659-C13B2A85B42A}" type="slidenum">
              <a:rPr lang="zh-CN" altLang="en-US" smtClean="0"/>
              <a:t>‹#›</a:t>
            </a:fld>
            <a:endParaRPr lang="zh-CN" altLang="en-US"/>
          </a:p>
        </p:txBody>
      </p:sp>
    </p:spTree>
    <p:extLst>
      <p:ext uri="{BB962C8B-B14F-4D97-AF65-F5344CB8AC3E}">
        <p14:creationId xmlns:p14="http://schemas.microsoft.com/office/powerpoint/2010/main" val="425275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D78AAE-A9D2-47DA-BED1-4F4D1764FE7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59C697-9384-4155-99E4-E9DD45EA1AE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CD7658C-404A-44AA-A5BA-6BD8010A1FA0}"/>
              </a:ext>
            </a:extLst>
          </p:cNvPr>
          <p:cNvSpPr>
            <a:spLocks noGrp="1"/>
          </p:cNvSpPr>
          <p:nvPr>
            <p:ph type="dt" sz="half" idx="10"/>
          </p:nvPr>
        </p:nvSpPr>
        <p:spPr/>
        <p:txBody>
          <a:bodyPr/>
          <a:lstStyle/>
          <a:p>
            <a:r>
              <a:rPr lang="zh-CN" altLang="en-US"/>
              <a:t>凌家杰 （中山大学）</a:t>
            </a:r>
          </a:p>
        </p:txBody>
      </p:sp>
      <p:sp>
        <p:nvSpPr>
          <p:cNvPr id="5" name="页脚占位符 4">
            <a:extLst>
              <a:ext uri="{FF2B5EF4-FFF2-40B4-BE49-F238E27FC236}">
                <a16:creationId xmlns:a16="http://schemas.microsoft.com/office/drawing/2014/main" id="{C313D4B4-DD79-414D-B7CF-1F74F4FCA1C3}"/>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6" name="灯片编号占位符 5">
            <a:extLst>
              <a:ext uri="{FF2B5EF4-FFF2-40B4-BE49-F238E27FC236}">
                <a16:creationId xmlns:a16="http://schemas.microsoft.com/office/drawing/2014/main" id="{C1FB6EE3-CED7-4426-80BA-99FCCF408C66}"/>
              </a:ext>
            </a:extLst>
          </p:cNvPr>
          <p:cNvSpPr>
            <a:spLocks noGrp="1"/>
          </p:cNvSpPr>
          <p:nvPr>
            <p:ph type="sldNum" sz="quarter" idx="12"/>
          </p:nvPr>
        </p:nvSpPr>
        <p:spPr/>
        <p:txBody>
          <a:bodyPr/>
          <a:lstStyle/>
          <a:p>
            <a:fld id="{E97CB520-44B3-4597-B659-C13B2A85B42A}" type="slidenum">
              <a:rPr lang="zh-CN" altLang="en-US" smtClean="0"/>
              <a:t>‹#›</a:t>
            </a:fld>
            <a:endParaRPr lang="zh-CN" altLang="en-US"/>
          </a:p>
        </p:txBody>
      </p:sp>
    </p:spTree>
    <p:extLst>
      <p:ext uri="{BB962C8B-B14F-4D97-AF65-F5344CB8AC3E}">
        <p14:creationId xmlns:p14="http://schemas.microsoft.com/office/powerpoint/2010/main" val="2941910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DD2B7E-F4EE-4F07-944B-F6463D84C99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098FA58-3106-4BE5-9024-915F2778CA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12EDAE-BE07-4DDE-9793-ECEB6B0C0415}"/>
              </a:ext>
            </a:extLst>
          </p:cNvPr>
          <p:cNvSpPr>
            <a:spLocks noGrp="1"/>
          </p:cNvSpPr>
          <p:nvPr>
            <p:ph type="dt" sz="half" idx="10"/>
          </p:nvPr>
        </p:nvSpPr>
        <p:spPr/>
        <p:txBody>
          <a:bodyPr/>
          <a:lstStyle/>
          <a:p>
            <a:r>
              <a:rPr lang="zh-CN" altLang="en-US"/>
              <a:t>凌家杰 （中山大学）</a:t>
            </a:r>
          </a:p>
        </p:txBody>
      </p:sp>
      <p:sp>
        <p:nvSpPr>
          <p:cNvPr id="5" name="页脚占位符 4">
            <a:extLst>
              <a:ext uri="{FF2B5EF4-FFF2-40B4-BE49-F238E27FC236}">
                <a16:creationId xmlns:a16="http://schemas.microsoft.com/office/drawing/2014/main" id="{F2A3A182-4AFE-4382-801A-4F4F70FB0F19}"/>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6" name="灯片编号占位符 5">
            <a:extLst>
              <a:ext uri="{FF2B5EF4-FFF2-40B4-BE49-F238E27FC236}">
                <a16:creationId xmlns:a16="http://schemas.microsoft.com/office/drawing/2014/main" id="{B9358F28-00DD-4DF9-B0D8-DD95ABFB25E8}"/>
              </a:ext>
            </a:extLst>
          </p:cNvPr>
          <p:cNvSpPr>
            <a:spLocks noGrp="1"/>
          </p:cNvSpPr>
          <p:nvPr>
            <p:ph type="sldNum" sz="quarter" idx="12"/>
          </p:nvPr>
        </p:nvSpPr>
        <p:spPr/>
        <p:txBody>
          <a:bodyPr/>
          <a:lstStyle/>
          <a:p>
            <a:fld id="{E97CB520-44B3-4597-B659-C13B2A85B42A}" type="slidenum">
              <a:rPr lang="zh-CN" altLang="en-US" smtClean="0"/>
              <a:t>‹#›</a:t>
            </a:fld>
            <a:endParaRPr lang="zh-CN" altLang="en-US"/>
          </a:p>
        </p:txBody>
      </p:sp>
    </p:spTree>
    <p:extLst>
      <p:ext uri="{BB962C8B-B14F-4D97-AF65-F5344CB8AC3E}">
        <p14:creationId xmlns:p14="http://schemas.microsoft.com/office/powerpoint/2010/main" val="288230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A9FE0-CF6F-425E-A80D-A0F3A6953E2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38C5AE-7784-4F0B-A85A-336FD7E231F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C6CEEA1-4ADC-419A-996E-11446D50651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39F2906-B171-41D7-B8D1-EC7D88BC0CA8}"/>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F79B1431-B33E-4895-95A4-429C810E5DE3}"/>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7" name="灯片编号占位符 6">
            <a:extLst>
              <a:ext uri="{FF2B5EF4-FFF2-40B4-BE49-F238E27FC236}">
                <a16:creationId xmlns:a16="http://schemas.microsoft.com/office/drawing/2014/main" id="{276DA39D-3178-484D-A31F-FE26432F3015}"/>
              </a:ext>
            </a:extLst>
          </p:cNvPr>
          <p:cNvSpPr>
            <a:spLocks noGrp="1"/>
          </p:cNvSpPr>
          <p:nvPr>
            <p:ph type="sldNum" sz="quarter" idx="12"/>
          </p:nvPr>
        </p:nvSpPr>
        <p:spPr/>
        <p:txBody>
          <a:bodyPr/>
          <a:lstStyle/>
          <a:p>
            <a:fld id="{E97CB520-44B3-4597-B659-C13B2A85B42A}" type="slidenum">
              <a:rPr lang="zh-CN" altLang="en-US" smtClean="0"/>
              <a:t>‹#›</a:t>
            </a:fld>
            <a:endParaRPr lang="zh-CN" altLang="en-US"/>
          </a:p>
        </p:txBody>
      </p:sp>
    </p:spTree>
    <p:extLst>
      <p:ext uri="{BB962C8B-B14F-4D97-AF65-F5344CB8AC3E}">
        <p14:creationId xmlns:p14="http://schemas.microsoft.com/office/powerpoint/2010/main" val="2452057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A0EC1A-819C-413B-B9E5-C4FCF19ADA2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876E476-AD18-413F-AADA-A2AF80B816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17885A-083D-4340-8EFC-7D0D7BE7D42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0E9530D-2796-4474-9CF9-6F0F50C6F1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9458DA9-BA7E-4656-805E-21E272F5BEED}"/>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C2139B4E-843A-4345-ACCA-9DFC8EF18B85}"/>
              </a:ext>
            </a:extLst>
          </p:cNvPr>
          <p:cNvSpPr>
            <a:spLocks noGrp="1"/>
          </p:cNvSpPr>
          <p:nvPr>
            <p:ph type="dt" sz="half" idx="10"/>
          </p:nvPr>
        </p:nvSpPr>
        <p:spPr/>
        <p:txBody>
          <a:bodyPr/>
          <a:lstStyle/>
          <a:p>
            <a:r>
              <a:rPr lang="zh-CN" altLang="en-US"/>
              <a:t>凌家杰 （中山大学）</a:t>
            </a:r>
          </a:p>
        </p:txBody>
      </p:sp>
      <p:sp>
        <p:nvSpPr>
          <p:cNvPr id="8" name="页脚占位符 7">
            <a:extLst>
              <a:ext uri="{FF2B5EF4-FFF2-40B4-BE49-F238E27FC236}">
                <a16:creationId xmlns:a16="http://schemas.microsoft.com/office/drawing/2014/main" id="{0F91B6E6-C0CB-4672-ADE0-DE9B3ABF8A90}"/>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9" name="灯片编号占位符 8">
            <a:extLst>
              <a:ext uri="{FF2B5EF4-FFF2-40B4-BE49-F238E27FC236}">
                <a16:creationId xmlns:a16="http://schemas.microsoft.com/office/drawing/2014/main" id="{FAD63134-4EA0-44D0-BE0A-A34A618104A0}"/>
              </a:ext>
            </a:extLst>
          </p:cNvPr>
          <p:cNvSpPr>
            <a:spLocks noGrp="1"/>
          </p:cNvSpPr>
          <p:nvPr>
            <p:ph type="sldNum" sz="quarter" idx="12"/>
          </p:nvPr>
        </p:nvSpPr>
        <p:spPr/>
        <p:txBody>
          <a:bodyPr/>
          <a:lstStyle/>
          <a:p>
            <a:fld id="{E97CB520-44B3-4597-B659-C13B2A85B42A}" type="slidenum">
              <a:rPr lang="zh-CN" altLang="en-US" smtClean="0"/>
              <a:t>‹#›</a:t>
            </a:fld>
            <a:endParaRPr lang="zh-CN" altLang="en-US"/>
          </a:p>
        </p:txBody>
      </p:sp>
    </p:spTree>
    <p:extLst>
      <p:ext uri="{BB962C8B-B14F-4D97-AF65-F5344CB8AC3E}">
        <p14:creationId xmlns:p14="http://schemas.microsoft.com/office/powerpoint/2010/main" val="2838057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C54B97-A9D5-4EFC-AFB5-72133517436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252EC6E-A626-4A6C-B1CC-D1F92021487E}"/>
              </a:ext>
            </a:extLst>
          </p:cNvPr>
          <p:cNvSpPr>
            <a:spLocks noGrp="1"/>
          </p:cNvSpPr>
          <p:nvPr>
            <p:ph type="dt" sz="half" idx="10"/>
          </p:nvPr>
        </p:nvSpPr>
        <p:spPr/>
        <p:txBody>
          <a:bodyPr/>
          <a:lstStyle/>
          <a:p>
            <a:r>
              <a:rPr lang="zh-CN" altLang="en-US"/>
              <a:t>凌家杰 （中山大学）</a:t>
            </a:r>
          </a:p>
        </p:txBody>
      </p:sp>
      <p:sp>
        <p:nvSpPr>
          <p:cNvPr id="4" name="页脚占位符 3">
            <a:extLst>
              <a:ext uri="{FF2B5EF4-FFF2-40B4-BE49-F238E27FC236}">
                <a16:creationId xmlns:a16="http://schemas.microsoft.com/office/drawing/2014/main" id="{5BC78ACB-88EB-4F67-A6FB-4CB9637B1FBB}"/>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5" name="灯片编号占位符 4">
            <a:extLst>
              <a:ext uri="{FF2B5EF4-FFF2-40B4-BE49-F238E27FC236}">
                <a16:creationId xmlns:a16="http://schemas.microsoft.com/office/drawing/2014/main" id="{044837DB-B40B-4C63-9086-56488D336B6F}"/>
              </a:ext>
            </a:extLst>
          </p:cNvPr>
          <p:cNvSpPr>
            <a:spLocks noGrp="1"/>
          </p:cNvSpPr>
          <p:nvPr>
            <p:ph type="sldNum" sz="quarter" idx="12"/>
          </p:nvPr>
        </p:nvSpPr>
        <p:spPr/>
        <p:txBody>
          <a:bodyPr/>
          <a:lstStyle/>
          <a:p>
            <a:fld id="{E97CB520-44B3-4597-B659-C13B2A85B42A}" type="slidenum">
              <a:rPr lang="zh-CN" altLang="en-US" smtClean="0"/>
              <a:t>‹#›</a:t>
            </a:fld>
            <a:endParaRPr lang="zh-CN" altLang="en-US"/>
          </a:p>
        </p:txBody>
      </p:sp>
    </p:spTree>
    <p:extLst>
      <p:ext uri="{BB962C8B-B14F-4D97-AF65-F5344CB8AC3E}">
        <p14:creationId xmlns:p14="http://schemas.microsoft.com/office/powerpoint/2010/main" val="1930071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2208607-4800-4356-9AFD-AE322006E18E}"/>
              </a:ext>
            </a:extLst>
          </p:cNvPr>
          <p:cNvSpPr>
            <a:spLocks noGrp="1"/>
          </p:cNvSpPr>
          <p:nvPr>
            <p:ph type="dt" sz="half" idx="10"/>
          </p:nvPr>
        </p:nvSpPr>
        <p:spPr/>
        <p:txBody>
          <a:bodyPr/>
          <a:lstStyle/>
          <a:p>
            <a:r>
              <a:rPr lang="zh-CN" altLang="en-US"/>
              <a:t>凌家杰 （中山大学）</a:t>
            </a:r>
          </a:p>
        </p:txBody>
      </p:sp>
      <p:sp>
        <p:nvSpPr>
          <p:cNvPr id="3" name="页脚占位符 2">
            <a:extLst>
              <a:ext uri="{FF2B5EF4-FFF2-40B4-BE49-F238E27FC236}">
                <a16:creationId xmlns:a16="http://schemas.microsoft.com/office/drawing/2014/main" id="{186EBF9D-CC10-4A30-9730-8C0827E7D0D7}"/>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4" name="灯片编号占位符 3">
            <a:extLst>
              <a:ext uri="{FF2B5EF4-FFF2-40B4-BE49-F238E27FC236}">
                <a16:creationId xmlns:a16="http://schemas.microsoft.com/office/drawing/2014/main" id="{4AB94D45-A82C-40BD-ADD4-4C8F6A6A4C07}"/>
              </a:ext>
            </a:extLst>
          </p:cNvPr>
          <p:cNvSpPr>
            <a:spLocks noGrp="1"/>
          </p:cNvSpPr>
          <p:nvPr>
            <p:ph type="sldNum" sz="quarter" idx="12"/>
          </p:nvPr>
        </p:nvSpPr>
        <p:spPr/>
        <p:txBody>
          <a:bodyPr/>
          <a:lstStyle/>
          <a:p>
            <a:fld id="{E97CB520-44B3-4597-B659-C13B2A85B42A}" type="slidenum">
              <a:rPr lang="zh-CN" altLang="en-US" smtClean="0"/>
              <a:t>‹#›</a:t>
            </a:fld>
            <a:endParaRPr lang="zh-CN" altLang="en-US"/>
          </a:p>
        </p:txBody>
      </p:sp>
    </p:spTree>
    <p:extLst>
      <p:ext uri="{BB962C8B-B14F-4D97-AF65-F5344CB8AC3E}">
        <p14:creationId xmlns:p14="http://schemas.microsoft.com/office/powerpoint/2010/main" val="808917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F25F0-B0E3-47C2-8949-0B09A1E3C12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2B8C032-85C8-4AFC-A6BF-6E311BF34B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C004A34-5440-44EF-88DC-CA200A42D7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324D311-3834-412C-9A8A-CFE4E7FDAA88}"/>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13213364-46EC-4821-AD93-2200F06B6843}"/>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7" name="灯片编号占位符 6">
            <a:extLst>
              <a:ext uri="{FF2B5EF4-FFF2-40B4-BE49-F238E27FC236}">
                <a16:creationId xmlns:a16="http://schemas.microsoft.com/office/drawing/2014/main" id="{E6D3B105-97FE-439B-ABC9-9F771114D1F5}"/>
              </a:ext>
            </a:extLst>
          </p:cNvPr>
          <p:cNvSpPr>
            <a:spLocks noGrp="1"/>
          </p:cNvSpPr>
          <p:nvPr>
            <p:ph type="sldNum" sz="quarter" idx="12"/>
          </p:nvPr>
        </p:nvSpPr>
        <p:spPr/>
        <p:txBody>
          <a:bodyPr/>
          <a:lstStyle/>
          <a:p>
            <a:fld id="{E97CB520-44B3-4597-B659-C13B2A85B42A}" type="slidenum">
              <a:rPr lang="zh-CN" altLang="en-US" smtClean="0"/>
              <a:t>‹#›</a:t>
            </a:fld>
            <a:endParaRPr lang="zh-CN" altLang="en-US"/>
          </a:p>
        </p:txBody>
      </p:sp>
    </p:spTree>
    <p:extLst>
      <p:ext uri="{BB962C8B-B14F-4D97-AF65-F5344CB8AC3E}">
        <p14:creationId xmlns:p14="http://schemas.microsoft.com/office/powerpoint/2010/main" val="3706588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18487C-7614-4795-9DC2-0266D2FB57E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BF39D2F-8458-4B41-8CF4-9760CC3C06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77FD674-EFBA-4AC2-8766-46FEC257B6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20DCBCE-78F9-4D28-A048-35B79C6417B2}"/>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C8C50098-CBFE-4E4D-A1F8-F1C6B5AB9393}"/>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7" name="灯片编号占位符 6">
            <a:extLst>
              <a:ext uri="{FF2B5EF4-FFF2-40B4-BE49-F238E27FC236}">
                <a16:creationId xmlns:a16="http://schemas.microsoft.com/office/drawing/2014/main" id="{CBFC425C-C6DA-41CA-BE66-58F4C02AEF8A}"/>
              </a:ext>
            </a:extLst>
          </p:cNvPr>
          <p:cNvSpPr>
            <a:spLocks noGrp="1"/>
          </p:cNvSpPr>
          <p:nvPr>
            <p:ph type="sldNum" sz="quarter" idx="12"/>
          </p:nvPr>
        </p:nvSpPr>
        <p:spPr/>
        <p:txBody>
          <a:bodyPr/>
          <a:lstStyle/>
          <a:p>
            <a:fld id="{E97CB520-44B3-4597-B659-C13B2A85B42A}" type="slidenum">
              <a:rPr lang="zh-CN" altLang="en-US" smtClean="0"/>
              <a:t>‹#›</a:t>
            </a:fld>
            <a:endParaRPr lang="zh-CN" altLang="en-US"/>
          </a:p>
        </p:txBody>
      </p:sp>
    </p:spTree>
    <p:extLst>
      <p:ext uri="{BB962C8B-B14F-4D97-AF65-F5344CB8AC3E}">
        <p14:creationId xmlns:p14="http://schemas.microsoft.com/office/powerpoint/2010/main" val="956742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AEB083C-05DD-40FC-8C0C-E7DEC295BB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DEC31B4-60C8-4E00-8803-6B7C215527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D51AE20-1E2E-4416-8804-70E80FADDD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zh-CN" altLang="en-US"/>
              <a:t>凌家杰 （中山大学）</a:t>
            </a:r>
          </a:p>
        </p:txBody>
      </p:sp>
      <p:sp>
        <p:nvSpPr>
          <p:cNvPr id="5" name="页脚占位符 4">
            <a:extLst>
              <a:ext uri="{FF2B5EF4-FFF2-40B4-BE49-F238E27FC236}">
                <a16:creationId xmlns:a16="http://schemas.microsoft.com/office/drawing/2014/main" id="{784E0781-97BB-4BA2-A7CF-829BB52BA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zh-CN" altLang="en-US"/>
              <a:t>地球中微子暑期学校</a:t>
            </a:r>
            <a:r>
              <a:rPr lang="en-US" altLang="zh-CN"/>
              <a:t>2024</a:t>
            </a:r>
            <a:endParaRPr lang="zh-CN" altLang="en-US"/>
          </a:p>
        </p:txBody>
      </p:sp>
      <p:sp>
        <p:nvSpPr>
          <p:cNvPr id="6" name="灯片编号占位符 5">
            <a:extLst>
              <a:ext uri="{FF2B5EF4-FFF2-40B4-BE49-F238E27FC236}">
                <a16:creationId xmlns:a16="http://schemas.microsoft.com/office/drawing/2014/main" id="{817E93F8-983B-4789-B750-74FFF5C54E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CB520-44B3-4597-B659-C13B2A85B42A}" type="slidenum">
              <a:rPr lang="zh-CN" altLang="en-US" smtClean="0"/>
              <a:t>‹#›</a:t>
            </a:fld>
            <a:endParaRPr lang="zh-CN" altLang="en-US"/>
          </a:p>
        </p:txBody>
      </p:sp>
    </p:spTree>
    <p:extLst>
      <p:ext uri="{BB962C8B-B14F-4D97-AF65-F5344CB8AC3E}">
        <p14:creationId xmlns:p14="http://schemas.microsoft.com/office/powerpoint/2010/main" val="2165704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40.png"/><Relationship Id="rId4" Type="http://schemas.openxmlformats.org/officeDocument/2006/relationships/image" Target="../media/image13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8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70.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0.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oleObject" Target="../embeddings/oleObject1.bin"/><Relationship Id="rId7"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7.wmf"/><Relationship Id="rId5" Type="http://schemas.openxmlformats.org/officeDocument/2006/relationships/oleObject" Target="../embeddings/oleObject2.bin"/><Relationship Id="rId4" Type="http://schemas.openxmlformats.org/officeDocument/2006/relationships/image" Target="../media/image86.emf"/><Relationship Id="rId9"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0.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99.tiff"/><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s>
</file>

<file path=ppt/slides/_rels/slide5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10.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png"/></Relationships>
</file>

<file path=ppt/slides/_rels/slide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6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oleObject" Target="../embeddings/oleObject3.bin"/><Relationship Id="rId7"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emf"/></Relationships>
</file>

<file path=ppt/slides/_rels/slide63.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jp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37.png"/></Relationships>
</file>

<file path=ppt/slides/_rels/slide67.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149.jpeg"/></Relationships>
</file>

<file path=ppt/slides/_rels/slide6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gif"/><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65D42F-9AD4-4DD0-9AAD-DEEEDE839C89}"/>
              </a:ext>
            </a:extLst>
          </p:cNvPr>
          <p:cNvSpPr>
            <a:spLocks noGrp="1"/>
          </p:cNvSpPr>
          <p:nvPr>
            <p:ph type="ctrTitle"/>
          </p:nvPr>
        </p:nvSpPr>
        <p:spPr>
          <a:xfrm>
            <a:off x="1524000" y="1315599"/>
            <a:ext cx="9144000" cy="1328363"/>
          </a:xfrm>
        </p:spPr>
        <p:txBody>
          <a:bodyPr/>
          <a:lstStyle/>
          <a:p>
            <a:r>
              <a:rPr lang="zh-CN" altLang="en-US" dirty="0">
                <a:latin typeface="微软雅黑" panose="020B0503020204020204" pitchFamily="34" charset="-122"/>
                <a:ea typeface="微软雅黑" panose="020B0503020204020204" pitchFamily="34" charset="-122"/>
              </a:rPr>
              <a:t>高能物理的实验技术</a:t>
            </a:r>
          </a:p>
        </p:txBody>
      </p:sp>
      <p:sp>
        <p:nvSpPr>
          <p:cNvPr id="3" name="副标题 2">
            <a:extLst>
              <a:ext uri="{FF2B5EF4-FFF2-40B4-BE49-F238E27FC236}">
                <a16:creationId xmlns:a16="http://schemas.microsoft.com/office/drawing/2014/main" id="{31E1BED7-3BB7-457D-BA3A-8673010F20AD}"/>
              </a:ext>
            </a:extLst>
          </p:cNvPr>
          <p:cNvSpPr>
            <a:spLocks noGrp="1"/>
          </p:cNvSpPr>
          <p:nvPr>
            <p:ph type="subTitle" idx="1"/>
          </p:nvPr>
        </p:nvSpPr>
        <p:spPr>
          <a:xfrm>
            <a:off x="1374028" y="2969212"/>
            <a:ext cx="9144000" cy="3299400"/>
          </a:xfrm>
        </p:spPr>
        <p:txBody>
          <a:bodyPr>
            <a:normAutofit/>
          </a:bodyPr>
          <a:lstStyle/>
          <a:p>
            <a:r>
              <a:rPr lang="zh-CN" altLang="en-US" sz="2800" dirty="0">
                <a:latin typeface="微软雅黑" panose="020B0503020204020204" pitchFamily="34" charset="-122"/>
                <a:ea typeface="微软雅黑" panose="020B0503020204020204" pitchFamily="34" charset="-122"/>
              </a:rPr>
              <a:t>凌家杰</a:t>
            </a:r>
            <a:endParaRPr lang="en-US" altLang="zh-CN" sz="2800" dirty="0">
              <a:latin typeface="微软雅黑" panose="020B0503020204020204" pitchFamily="34" charset="-122"/>
              <a:ea typeface="微软雅黑" panose="020B0503020204020204" pitchFamily="34" charset="-122"/>
            </a:endParaRPr>
          </a:p>
          <a:p>
            <a:r>
              <a:rPr lang="zh-CN" altLang="en-US" sz="2800" dirty="0">
                <a:latin typeface="微软雅黑" panose="020B0503020204020204" pitchFamily="34" charset="-122"/>
                <a:ea typeface="微软雅黑" panose="020B0503020204020204" pitchFamily="34" charset="-122"/>
              </a:rPr>
              <a:t>中山大学</a:t>
            </a:r>
            <a:endParaRPr lang="en-US" altLang="zh-CN" sz="2800" dirty="0">
              <a:latin typeface="微软雅黑" panose="020B0503020204020204" pitchFamily="34" charset="-122"/>
              <a:ea typeface="微软雅黑" panose="020B0503020204020204" pitchFamily="34" charset="-122"/>
            </a:endParaRPr>
          </a:p>
          <a:p>
            <a:endParaRPr lang="en-US" altLang="zh-CN" sz="2800" dirty="0">
              <a:latin typeface="微软雅黑" panose="020B0503020204020204" pitchFamily="34" charset="-122"/>
              <a:ea typeface="微软雅黑" panose="020B0503020204020204" pitchFamily="34" charset="-122"/>
            </a:endParaRPr>
          </a:p>
        </p:txBody>
      </p:sp>
      <p:pic>
        <p:nvPicPr>
          <p:cNvPr id="6146" name="Picture 2" descr="https://img2.baidu.com/it/u=3378718990,1335990622&amp;fm=253&amp;fmt=auto&amp;app=138&amp;f=JPEG?w=693&amp;h=500">
            <a:extLst>
              <a:ext uri="{FF2B5EF4-FFF2-40B4-BE49-F238E27FC236}">
                <a16:creationId xmlns:a16="http://schemas.microsoft.com/office/drawing/2014/main" id="{7EE3B090-4CC5-4E0B-8BD6-BF87A38907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721" b="31060"/>
          <a:stretch/>
        </p:blipFill>
        <p:spPr bwMode="auto">
          <a:xfrm>
            <a:off x="8286307" y="204943"/>
            <a:ext cx="3706604" cy="10220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海报">
            <a:extLst>
              <a:ext uri="{FF2B5EF4-FFF2-40B4-BE49-F238E27FC236}">
                <a16:creationId xmlns:a16="http://schemas.microsoft.com/office/drawing/2014/main" id="{C4B6B6F3-CCCC-4E54-85B6-64CF60313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926" y="4157332"/>
            <a:ext cx="6568148" cy="236042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Geoneutrinos confirm that half of the heat from the earth's interior is ...">
            <a:extLst>
              <a:ext uri="{FF2B5EF4-FFF2-40B4-BE49-F238E27FC236}">
                <a16:creationId xmlns:a16="http://schemas.microsoft.com/office/drawing/2014/main" id="{80B64749-790D-4EF5-BE50-B7C6FB02E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89" y="62979"/>
            <a:ext cx="1743125" cy="17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126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6EF051-4E16-423C-843F-040F78142CA4}"/>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问题：</a:t>
            </a:r>
          </a:p>
        </p:txBody>
      </p:sp>
      <p:sp>
        <p:nvSpPr>
          <p:cNvPr id="3" name="内容占位符 2">
            <a:extLst>
              <a:ext uri="{FF2B5EF4-FFF2-40B4-BE49-F238E27FC236}">
                <a16:creationId xmlns:a16="http://schemas.microsoft.com/office/drawing/2014/main" id="{0FD2BA38-F762-411E-B8F7-BB5B20C48F2F}"/>
              </a:ext>
            </a:extLst>
          </p:cNvPr>
          <p:cNvSpPr>
            <a:spLocks noGrp="1"/>
          </p:cNvSpPr>
          <p:nvPr>
            <p:ph idx="1"/>
          </p:nvPr>
        </p:nvSpPr>
        <p:spPr/>
        <p:txBody>
          <a:bodyPr/>
          <a:lstStyle/>
          <a:p>
            <a:r>
              <a:rPr lang="en-US" altLang="zh-CN" dirty="0">
                <a:latin typeface="微软雅黑" panose="020B0503020204020204" pitchFamily="34" charset="-122"/>
                <a:ea typeface="微软雅黑" panose="020B0503020204020204" pitchFamily="34" charset="-122"/>
              </a:rPr>
              <a:t>1 GeV</a:t>
            </a:r>
            <a:r>
              <a:rPr lang="zh-CN" altLang="en-US" dirty="0">
                <a:latin typeface="微软雅黑" panose="020B0503020204020204" pitchFamily="34" charset="-122"/>
                <a:ea typeface="微软雅黑" panose="020B0503020204020204" pitchFamily="34" charset="-122"/>
              </a:rPr>
              <a:t>的</a:t>
            </a:r>
            <a:r>
              <a:rPr lang="en-US" altLang="zh-CN" dirty="0">
                <a:latin typeface="微软雅黑" panose="020B0503020204020204" pitchFamily="34" charset="-122"/>
                <a:ea typeface="微软雅黑" panose="020B0503020204020204" pitchFamily="34" charset="-122"/>
              </a:rPr>
              <a:t>muon</a:t>
            </a:r>
            <a:r>
              <a:rPr lang="zh-CN" altLang="en-US" dirty="0">
                <a:latin typeface="微软雅黑" panose="020B0503020204020204" pitchFamily="34" charset="-122"/>
                <a:ea typeface="微软雅黑" panose="020B0503020204020204" pitchFamily="34" charset="-122"/>
              </a:rPr>
              <a:t>能穿过</a:t>
            </a:r>
            <a:r>
              <a:rPr lang="en-US" altLang="zh-CN" dirty="0">
                <a:latin typeface="微软雅黑" panose="020B0503020204020204" pitchFamily="34" charset="-122"/>
                <a:ea typeface="微软雅黑" panose="020B0503020204020204" pitchFamily="34" charset="-122"/>
              </a:rPr>
              <a:t>1 m</a:t>
            </a:r>
            <a:r>
              <a:rPr lang="zh-CN" altLang="en-US" dirty="0">
                <a:latin typeface="微软雅黑" panose="020B0503020204020204" pitchFamily="34" charset="-122"/>
                <a:ea typeface="微软雅黑" panose="020B0503020204020204" pitchFamily="34" charset="-122"/>
              </a:rPr>
              <a:t>的铁吗？</a:t>
            </a:r>
          </a:p>
        </p:txBody>
      </p:sp>
      <p:pic>
        <p:nvPicPr>
          <p:cNvPr id="4" name="图片 3">
            <a:extLst>
              <a:ext uri="{FF2B5EF4-FFF2-40B4-BE49-F238E27FC236}">
                <a16:creationId xmlns:a16="http://schemas.microsoft.com/office/drawing/2014/main" id="{29F03C51-A3FF-441B-B83A-79CAB734AD43}"/>
              </a:ext>
            </a:extLst>
          </p:cNvPr>
          <p:cNvPicPr>
            <a:picLocks noChangeAspect="1"/>
          </p:cNvPicPr>
          <p:nvPr/>
        </p:nvPicPr>
        <p:blipFill>
          <a:blip r:embed="rId2"/>
          <a:stretch>
            <a:fillRect/>
          </a:stretch>
        </p:blipFill>
        <p:spPr>
          <a:xfrm>
            <a:off x="1169771" y="2636170"/>
            <a:ext cx="4745436" cy="1958068"/>
          </a:xfrm>
          <a:prstGeom prst="rect">
            <a:avLst/>
          </a:prstGeom>
        </p:spPr>
      </p:pic>
      <p:sp>
        <p:nvSpPr>
          <p:cNvPr id="6" name="灯片编号占位符 5">
            <a:extLst>
              <a:ext uri="{FF2B5EF4-FFF2-40B4-BE49-F238E27FC236}">
                <a16:creationId xmlns:a16="http://schemas.microsoft.com/office/drawing/2014/main" id="{384F42B9-EA64-4A8F-B8F3-815845C03817}"/>
              </a:ext>
            </a:extLst>
          </p:cNvPr>
          <p:cNvSpPr>
            <a:spLocks noGrp="1"/>
          </p:cNvSpPr>
          <p:nvPr>
            <p:ph type="sldNum" sz="quarter" idx="12"/>
          </p:nvPr>
        </p:nvSpPr>
        <p:spPr/>
        <p:txBody>
          <a:bodyPr/>
          <a:lstStyle/>
          <a:p>
            <a:fld id="{E97CB520-44B3-4597-B659-C13B2A85B42A}" type="slidenum">
              <a:rPr lang="zh-CN" altLang="en-US" smtClean="0"/>
              <a:t>10</a:t>
            </a:fld>
            <a:endParaRPr lang="zh-CN" altLang="en-US"/>
          </a:p>
        </p:txBody>
      </p:sp>
      <p:sp>
        <p:nvSpPr>
          <p:cNvPr id="7" name="日期占位符 6">
            <a:extLst>
              <a:ext uri="{FF2B5EF4-FFF2-40B4-BE49-F238E27FC236}">
                <a16:creationId xmlns:a16="http://schemas.microsoft.com/office/drawing/2014/main" id="{221A907B-6F56-42CA-AC6D-55CF7D0D4791}"/>
              </a:ext>
            </a:extLst>
          </p:cNvPr>
          <p:cNvSpPr>
            <a:spLocks noGrp="1"/>
          </p:cNvSpPr>
          <p:nvPr>
            <p:ph type="dt" sz="half" idx="10"/>
          </p:nvPr>
        </p:nvSpPr>
        <p:spPr/>
        <p:txBody>
          <a:bodyPr/>
          <a:lstStyle/>
          <a:p>
            <a:r>
              <a:rPr lang="zh-CN" altLang="en-US"/>
              <a:t>凌家杰 （中山大学）</a:t>
            </a:r>
          </a:p>
        </p:txBody>
      </p:sp>
      <p:sp>
        <p:nvSpPr>
          <p:cNvPr id="8" name="页脚占位符 7">
            <a:extLst>
              <a:ext uri="{FF2B5EF4-FFF2-40B4-BE49-F238E27FC236}">
                <a16:creationId xmlns:a16="http://schemas.microsoft.com/office/drawing/2014/main" id="{197123D5-FD79-4F1E-9E86-28202C1F3DE5}"/>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9" name="矩形 8">
            <a:extLst>
              <a:ext uri="{FF2B5EF4-FFF2-40B4-BE49-F238E27FC236}">
                <a16:creationId xmlns:a16="http://schemas.microsoft.com/office/drawing/2014/main" id="{7BEBFDB3-5A9E-4436-8CF5-49E33E33827B}"/>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5" name="图片 4">
            <a:extLst>
              <a:ext uri="{FF2B5EF4-FFF2-40B4-BE49-F238E27FC236}">
                <a16:creationId xmlns:a16="http://schemas.microsoft.com/office/drawing/2014/main" id="{FE4AFE6F-0A91-445A-9F06-DB29930C72AB}"/>
              </a:ext>
            </a:extLst>
          </p:cNvPr>
          <p:cNvPicPr>
            <a:picLocks noChangeAspect="1"/>
          </p:cNvPicPr>
          <p:nvPr/>
        </p:nvPicPr>
        <p:blipFill>
          <a:blip r:embed="rId3"/>
          <a:stretch>
            <a:fillRect/>
          </a:stretch>
        </p:blipFill>
        <p:spPr>
          <a:xfrm>
            <a:off x="7285574" y="1621164"/>
            <a:ext cx="4296826" cy="4760259"/>
          </a:xfrm>
          <a:prstGeom prst="rect">
            <a:avLst/>
          </a:prstGeom>
        </p:spPr>
      </p:pic>
    </p:spTree>
    <p:extLst>
      <p:ext uri="{BB962C8B-B14F-4D97-AF65-F5344CB8AC3E}">
        <p14:creationId xmlns:p14="http://schemas.microsoft.com/office/powerpoint/2010/main" val="115840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127FE3-09DC-46EB-B117-51D72B9159DB}"/>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射程</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4B67C6E8-6AEB-42DB-939E-85C741BC4296}"/>
                  </a:ext>
                </a:extLst>
              </p:cNvPr>
              <p:cNvSpPr>
                <a:spLocks noGrp="1"/>
              </p:cNvSpPr>
              <p:nvPr>
                <p:ph idx="1"/>
              </p:nvPr>
            </p:nvSpPr>
            <p:spPr>
              <a:xfrm>
                <a:off x="838199" y="1825625"/>
                <a:ext cx="5354171" cy="4351338"/>
              </a:xfrm>
            </p:spPr>
            <p:txBody>
              <a:bodyPr/>
              <a:lstStyle/>
              <a:p>
                <a:r>
                  <a:rPr lang="zh-CN" altLang="en-US" dirty="0">
                    <a:latin typeface="微软雅黑" panose="020B0503020204020204" pitchFamily="34" charset="-122"/>
                    <a:ea typeface="微软雅黑" panose="020B0503020204020204" pitchFamily="34" charset="-122"/>
                  </a:rPr>
                  <a:t>射程：一个质量为</a:t>
                </a:r>
                <a:r>
                  <a:rPr lang="en-US" altLang="zh-CN" dirty="0">
                    <a:latin typeface="微软雅黑" panose="020B0503020204020204" pitchFamily="34" charset="-122"/>
                    <a:ea typeface="微软雅黑" panose="020B0503020204020204" pitchFamily="34" charset="-122"/>
                  </a:rPr>
                  <a:t>M,</a:t>
                </a:r>
                <a:r>
                  <a:rPr lang="zh-CN" altLang="en-US" dirty="0">
                    <a:latin typeface="微软雅黑" panose="020B0503020204020204" pitchFamily="34" charset="-122"/>
                    <a:ea typeface="微软雅黑" panose="020B0503020204020204" pitchFamily="34" charset="-122"/>
                  </a:rPr>
                  <a:t>具有初始动能</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en-US" altLang="zh-CN" i="1">
                            <a:latin typeface="Cambria Math" panose="02040503050406030204" pitchFamily="18" charset="0"/>
                          </a:rPr>
                          <m:t>0</m:t>
                        </m:r>
                      </m:sub>
                    </m:sSub>
                  </m:oMath>
                </a14:m>
                <a:r>
                  <a:rPr lang="zh-CN" altLang="en-US" dirty="0">
                    <a:latin typeface="微软雅黑" panose="020B0503020204020204" pitchFamily="34" charset="-122"/>
                    <a:ea typeface="微软雅黑" panose="020B0503020204020204" pitchFamily="34" charset="-122"/>
                  </a:rPr>
                  <a:t>的带电粒子从进入物质损失能量到静止所走过的距离</a:t>
                </a:r>
                <a:endParaRPr lang="en-US" altLang="zh-CN" b="0" dirty="0">
                  <a:latin typeface="微软雅黑" panose="020B0503020204020204" pitchFamily="34" charset="-122"/>
                  <a:ea typeface="微软雅黑" panose="020B0503020204020204" pitchFamily="34" charset="-122"/>
                </a:endParaRPr>
              </a:p>
              <a:p>
                <a:pPr marL="0" indent="0">
                  <a:buNone/>
                </a:pPr>
                <a:r>
                  <a:rPr lang="en-US" altLang="zh-CN" b="0" dirty="0">
                    <a:latin typeface="微软雅黑" panose="020B0503020204020204" pitchFamily="34" charset="-122"/>
                    <a:ea typeface="微软雅黑" panose="020B0503020204020204" pitchFamily="34" charset="-122"/>
                  </a:rPr>
                  <a:t>	</a:t>
                </a:r>
                <a14:m>
                  <m:oMath xmlns:m="http://schemas.openxmlformats.org/officeDocument/2006/math">
                    <m:r>
                      <a:rPr lang="en-US" altLang="zh-CN" b="0" i="1" smtClean="0">
                        <a:latin typeface="Cambria Math" panose="02040503050406030204" pitchFamily="18" charset="0"/>
                      </a:rPr>
                      <m:t>𝑅</m:t>
                    </m:r>
                    <m:r>
                      <a:rPr lang="en-US" altLang="zh-CN" b="0" i="1" smtClean="0">
                        <a:latin typeface="Cambria Math" panose="02040503050406030204" pitchFamily="18" charset="0"/>
                      </a:rPr>
                      <m:t>=</m:t>
                    </m:r>
                    <m:nary>
                      <m:naryPr>
                        <m:ctrlPr>
                          <a:rPr lang="en-US" altLang="zh-CN" b="0" i="1" smtClean="0">
                            <a:latin typeface="Cambria Math" panose="02040503050406030204" pitchFamily="18" charset="0"/>
                          </a:rPr>
                        </m:ctrlPr>
                      </m:naryPr>
                      <m: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0</m:t>
                            </m:r>
                          </m:sub>
                        </m:sSub>
                      </m:sub>
                      <m:sup>
                        <m:r>
                          <a:rPr lang="en-US" altLang="zh-CN" b="0" i="1" smtClean="0">
                            <a:latin typeface="Cambria Math" panose="02040503050406030204" pitchFamily="18" charset="0"/>
                          </a:rPr>
                          <m:t>0</m:t>
                        </m:r>
                      </m:sup>
                      <m:e>
                        <m:r>
                          <a:rPr lang="en-US" altLang="zh-CN" b="0" i="1" smtClean="0">
                            <a:latin typeface="Cambria Math" panose="02040503050406030204" pitchFamily="18" charset="0"/>
                          </a:rPr>
                          <m:t>𝑑𝑥</m:t>
                        </m:r>
                      </m:e>
                    </m:nary>
                    <m:r>
                      <a:rPr lang="en-US" altLang="zh-CN" b="0" i="1" smtClean="0">
                        <a:latin typeface="Cambria Math" panose="02040503050406030204" pitchFamily="18" charset="0"/>
                      </a:rPr>
                      <m:t>=</m:t>
                    </m:r>
                    <m:nary>
                      <m:naryPr>
                        <m:ctrlPr>
                          <a:rPr lang="en-US" altLang="zh-CN" b="0" i="1" smtClean="0">
                            <a:latin typeface="Cambria Math" panose="02040503050406030204" pitchFamily="18" charset="0"/>
                          </a:rPr>
                        </m:ctrlPr>
                      </m:naryPr>
                      <m: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0</m:t>
                            </m:r>
                          </m:sub>
                        </m:sSub>
                      </m:sub>
                      <m:sup>
                        <m:r>
                          <a:rPr lang="en-US" altLang="zh-CN" b="0" i="1" smtClean="0">
                            <a:latin typeface="Cambria Math" panose="02040503050406030204" pitchFamily="18" charset="0"/>
                          </a:rPr>
                          <m:t>0</m:t>
                        </m:r>
                      </m:sup>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𝑑𝐸</m:t>
                            </m:r>
                          </m:num>
                          <m:den>
                            <m:r>
                              <a:rPr lang="en-US" altLang="zh-CN" b="0" i="1" smtClean="0">
                                <a:latin typeface="Cambria Math" panose="02040503050406030204" pitchFamily="18" charset="0"/>
                              </a:rPr>
                              <m:t>𝑑𝐸</m:t>
                            </m:r>
                            <m:r>
                              <a:rPr lang="en-US" altLang="zh-CN" b="0" i="1" smtClean="0">
                                <a:latin typeface="Cambria Math" panose="02040503050406030204" pitchFamily="18" charset="0"/>
                              </a:rPr>
                              <m:t>/</m:t>
                            </m:r>
                            <m:r>
                              <a:rPr lang="en-US" altLang="zh-CN" b="0" i="1" smtClean="0">
                                <a:latin typeface="Cambria Math" panose="02040503050406030204" pitchFamily="18" charset="0"/>
                              </a:rPr>
                              <m:t>𝑑𝑥</m:t>
                            </m:r>
                          </m:den>
                        </m:f>
                      </m:e>
                    </m:nary>
                  </m:oMath>
                </a14:m>
                <a:endParaRPr lang="zh-CN" altLang="en-US" dirty="0">
                  <a:latin typeface="微软雅黑" panose="020B0503020204020204" pitchFamily="34" charset="-122"/>
                  <a:ea typeface="微软雅黑" panose="020B0503020204020204" pitchFamily="34" charset="-122"/>
                </a:endParaRPr>
              </a:p>
            </p:txBody>
          </p:sp>
        </mc:Choice>
        <mc:Fallback xmlns="">
          <p:sp>
            <p:nvSpPr>
              <p:cNvPr id="3" name="内容占位符 2">
                <a:extLst>
                  <a:ext uri="{FF2B5EF4-FFF2-40B4-BE49-F238E27FC236}">
                    <a16:creationId xmlns:a16="http://schemas.microsoft.com/office/drawing/2014/main" id="{4B67C6E8-6AEB-42DB-939E-85C741BC4296}"/>
                  </a:ext>
                </a:extLst>
              </p:cNvPr>
              <p:cNvSpPr>
                <a:spLocks noGrp="1" noRot="1" noChangeAspect="1" noMove="1" noResize="1" noEditPoints="1" noAdjustHandles="1" noChangeArrowheads="1" noChangeShapeType="1" noTextEdit="1"/>
              </p:cNvSpPr>
              <p:nvPr>
                <p:ph idx="1"/>
              </p:nvPr>
            </p:nvSpPr>
            <p:spPr>
              <a:xfrm>
                <a:off x="838199" y="1825625"/>
                <a:ext cx="5354171" cy="4351338"/>
              </a:xfrm>
              <a:blipFill>
                <a:blip r:embed="rId2"/>
                <a:stretch>
                  <a:fillRect l="-1934" t="-2381"/>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F7FCED02-A0FF-464E-9AF0-144345F9B255}"/>
              </a:ext>
            </a:extLst>
          </p:cNvPr>
          <p:cNvSpPr>
            <a:spLocks noGrp="1"/>
          </p:cNvSpPr>
          <p:nvPr>
            <p:ph type="sldNum" sz="quarter" idx="12"/>
          </p:nvPr>
        </p:nvSpPr>
        <p:spPr/>
        <p:txBody>
          <a:bodyPr/>
          <a:lstStyle/>
          <a:p>
            <a:fld id="{E97CB520-44B3-4597-B659-C13B2A85B42A}" type="slidenum">
              <a:rPr lang="zh-CN" altLang="en-US" smtClean="0"/>
              <a:t>11</a:t>
            </a:fld>
            <a:endParaRPr lang="zh-CN" altLang="en-US"/>
          </a:p>
        </p:txBody>
      </p:sp>
      <p:sp>
        <p:nvSpPr>
          <p:cNvPr id="6" name="日期占位符 5">
            <a:extLst>
              <a:ext uri="{FF2B5EF4-FFF2-40B4-BE49-F238E27FC236}">
                <a16:creationId xmlns:a16="http://schemas.microsoft.com/office/drawing/2014/main" id="{3555E2D2-00F2-4392-867D-DD9D3803747F}"/>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042B705D-7CCC-4632-8EFD-09A198C282F8}"/>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B2397606-9581-4EB4-80AD-70CCE0DDA710}"/>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5" name="图片 4">
            <a:extLst>
              <a:ext uri="{FF2B5EF4-FFF2-40B4-BE49-F238E27FC236}">
                <a16:creationId xmlns:a16="http://schemas.microsoft.com/office/drawing/2014/main" id="{FC999D03-F2B8-4CCE-BDD3-3D086B4AE1E1}"/>
              </a:ext>
            </a:extLst>
          </p:cNvPr>
          <p:cNvPicPr>
            <a:picLocks noChangeAspect="1"/>
          </p:cNvPicPr>
          <p:nvPr/>
        </p:nvPicPr>
        <p:blipFill>
          <a:blip r:embed="rId3"/>
          <a:stretch>
            <a:fillRect/>
          </a:stretch>
        </p:blipFill>
        <p:spPr>
          <a:xfrm>
            <a:off x="6715105" y="365125"/>
            <a:ext cx="4638695" cy="5754576"/>
          </a:xfrm>
          <a:prstGeom prst="rect">
            <a:avLst/>
          </a:prstGeom>
        </p:spPr>
      </p:pic>
    </p:spTree>
    <p:extLst>
      <p:ext uri="{BB962C8B-B14F-4D97-AF65-F5344CB8AC3E}">
        <p14:creationId xmlns:p14="http://schemas.microsoft.com/office/powerpoint/2010/main" val="3747286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86E4A5-197A-4626-9F81-5046C9A6AD53}"/>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电离能量损失的分布</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E34FC036-8397-4B7C-9900-1932F8986661}"/>
                  </a:ext>
                </a:extLst>
              </p:cNvPr>
              <p:cNvSpPr>
                <a:spLocks noGrp="1"/>
              </p:cNvSpPr>
              <p:nvPr>
                <p:ph idx="1"/>
              </p:nvPr>
            </p:nvSpPr>
            <p:spPr>
              <a:xfrm>
                <a:off x="838200" y="1825625"/>
                <a:ext cx="6093759" cy="4351338"/>
              </a:xfrm>
            </p:spPr>
            <p:txBody>
              <a:bodyPr/>
              <a:lstStyle/>
              <a:p>
                <a:r>
                  <a:rPr lang="zh-CN" altLang="en-US" dirty="0">
                    <a:latin typeface="微软雅黑" panose="020B0503020204020204" pitchFamily="34" charset="-122"/>
                    <a:ea typeface="微软雅黑" panose="020B0503020204020204" pitchFamily="34" charset="-122"/>
                  </a:rPr>
                  <a:t>在厚度为</a:t>
                </a:r>
                <a14:m>
                  <m:oMath xmlns:m="http://schemas.openxmlformats.org/officeDocument/2006/math">
                    <m:r>
                      <a:rPr lang="zh-CN" altLang="en-US" i="1" smtClean="0">
                        <a:latin typeface="Cambria Math" panose="02040503050406030204" pitchFamily="18" charset="0"/>
                      </a:rPr>
                      <m:t>𝛿</m:t>
                    </m:r>
                    <m:r>
                      <a:rPr lang="en-US" altLang="zh-CN" b="0" i="1" smtClean="0">
                        <a:latin typeface="Cambria Math" panose="02040503050406030204" pitchFamily="18" charset="0"/>
                      </a:rPr>
                      <m:t>𝑥</m:t>
                    </m:r>
                  </m:oMath>
                </a14:m>
                <a:r>
                  <a:rPr lang="zh-CN" altLang="en-US" dirty="0">
                    <a:latin typeface="微软雅黑" panose="020B0503020204020204" pitchFamily="34" charset="-122"/>
                    <a:ea typeface="微软雅黑" panose="020B0503020204020204" pitchFamily="34" charset="-122"/>
                  </a:rPr>
                  <a:t>的介质中，入射粒子的平均电离损失为</a:t>
                </a:r>
                <a14:m>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𝑑𝐸</m:t>
                        </m:r>
                      </m:num>
                      <m:den>
                        <m:r>
                          <a:rPr lang="en-US" altLang="zh-CN" b="0" i="1" smtClean="0">
                            <a:latin typeface="Cambria Math" panose="02040503050406030204" pitchFamily="18" charset="0"/>
                          </a:rPr>
                          <m:t>𝑑𝑥</m:t>
                        </m:r>
                      </m:den>
                    </m:f>
                    <m:r>
                      <a:rPr lang="en-US" altLang="zh-CN" i="1" smtClean="0">
                        <a:latin typeface="Cambria Math" panose="02040503050406030204" pitchFamily="18" charset="0"/>
                        <a:ea typeface="Cambria Math" panose="02040503050406030204" pitchFamily="18" charset="0"/>
                      </a:rPr>
                      <m:t>∙</m:t>
                    </m:r>
                    <m:r>
                      <a:rPr lang="zh-CN" altLang="en-US" i="1" smtClean="0">
                        <a:latin typeface="Cambria Math" panose="02040503050406030204" pitchFamily="18" charset="0"/>
                      </a:rPr>
                      <m:t>𝛿</m:t>
                    </m:r>
                    <m:r>
                      <a:rPr lang="en-US" altLang="zh-CN" b="0" i="1" smtClean="0">
                        <a:latin typeface="Cambria Math" panose="02040503050406030204" pitchFamily="18" charset="0"/>
                      </a:rPr>
                      <m:t>𝑥</m:t>
                    </m:r>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当介质较厚时，电离损失接近高斯分布</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当介质较薄时，相互作用次数少，能量损失的统计涨落很大，在能量大的区域有很长的尾巴</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朗道分布</a:t>
                </a:r>
              </a:p>
            </p:txBody>
          </p:sp>
        </mc:Choice>
        <mc:Fallback xmlns="">
          <p:sp>
            <p:nvSpPr>
              <p:cNvPr id="3" name="内容占位符 2">
                <a:extLst>
                  <a:ext uri="{FF2B5EF4-FFF2-40B4-BE49-F238E27FC236}">
                    <a16:creationId xmlns:a16="http://schemas.microsoft.com/office/drawing/2014/main" id="{E34FC036-8397-4B7C-9900-1932F8986661}"/>
                  </a:ext>
                </a:extLst>
              </p:cNvPr>
              <p:cNvSpPr>
                <a:spLocks noGrp="1" noRot="1" noChangeAspect="1" noMove="1" noResize="1" noEditPoints="1" noAdjustHandles="1" noChangeArrowheads="1" noChangeShapeType="1" noTextEdit="1"/>
              </p:cNvSpPr>
              <p:nvPr>
                <p:ph idx="1"/>
              </p:nvPr>
            </p:nvSpPr>
            <p:spPr>
              <a:xfrm>
                <a:off x="838200" y="1825625"/>
                <a:ext cx="6093759" cy="4351338"/>
              </a:xfrm>
              <a:blipFill>
                <a:blip r:embed="rId2"/>
                <a:stretch>
                  <a:fillRect l="-1802" t="-23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52146106-FFA6-4DF7-ACA2-8894E31EF906}"/>
                  </a:ext>
                </a:extLst>
              </p:cNvPr>
              <p:cNvSpPr txBox="1"/>
              <p:nvPr/>
            </p:nvSpPr>
            <p:spPr>
              <a:xfrm>
                <a:off x="1183562" y="5482759"/>
                <a:ext cx="3055845" cy="7629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𝐿</m:t>
                      </m:r>
                      <m:d>
                        <m:dPr>
                          <m:ctrlPr>
                            <a:rPr lang="en-US" altLang="zh-CN" sz="2400" b="0" i="1" smtClean="0">
                              <a:latin typeface="Cambria Math" panose="02040503050406030204" pitchFamily="18" charset="0"/>
                            </a:rPr>
                          </m:ctrlPr>
                        </m:dPr>
                        <m:e>
                          <m:r>
                            <a:rPr lang="zh-CN" altLang="en-US" sz="2400" b="0" i="1" smtClean="0">
                              <a:latin typeface="Cambria Math" panose="02040503050406030204" pitchFamily="18" charset="0"/>
                            </a:rPr>
                            <m:t>𝜆</m:t>
                          </m:r>
                        </m:e>
                      </m:d>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a:rPr lang="en-US" altLang="zh-CN" sz="2400" b="0" i="1" smtClean="0">
                              <a:latin typeface="Cambria Math" panose="02040503050406030204" pitchFamily="18" charset="0"/>
                            </a:rPr>
                            <m:t>1</m:t>
                          </m:r>
                        </m:num>
                        <m:den>
                          <m:rad>
                            <m:radPr>
                              <m:degHide m:val="on"/>
                              <m:ctrlPr>
                                <a:rPr lang="en-US" altLang="zh-CN" sz="2400" b="0" i="1" smtClean="0">
                                  <a:latin typeface="Cambria Math" panose="02040503050406030204" pitchFamily="18" charset="0"/>
                                </a:rPr>
                              </m:ctrlPr>
                            </m:radPr>
                            <m:deg/>
                            <m:e>
                              <m:r>
                                <a:rPr lang="en-US" altLang="zh-CN" sz="2400" b="0" i="1" smtClean="0">
                                  <a:latin typeface="Cambria Math" panose="02040503050406030204" pitchFamily="18" charset="0"/>
                                </a:rPr>
                                <m:t>2</m:t>
                              </m:r>
                              <m:r>
                                <a:rPr lang="zh-CN" altLang="en-US" sz="2400" b="0" i="1" smtClean="0">
                                  <a:latin typeface="Cambria Math" panose="02040503050406030204" pitchFamily="18" charset="0"/>
                                </a:rPr>
                                <m:t>𝜋</m:t>
                              </m:r>
                            </m:e>
                          </m:rad>
                        </m:den>
                      </m:f>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𝑒</m:t>
                          </m:r>
                        </m:e>
                        <m:sup>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a:rPr lang="en-US" altLang="zh-CN" sz="2400" b="0" i="1" smtClean="0">
                                  <a:latin typeface="Cambria Math" panose="02040503050406030204" pitchFamily="18" charset="0"/>
                                </a:rPr>
                                <m:t>1</m:t>
                              </m:r>
                            </m:num>
                            <m:den>
                              <m:r>
                                <a:rPr lang="en-US" altLang="zh-CN" sz="2400" b="0" i="1" smtClean="0">
                                  <a:latin typeface="Cambria Math" panose="02040503050406030204" pitchFamily="18" charset="0"/>
                                </a:rPr>
                                <m:t>2</m:t>
                              </m:r>
                            </m:den>
                          </m:f>
                          <m:d>
                            <m:dPr>
                              <m:ctrlPr>
                                <a:rPr lang="en-US" altLang="zh-CN" sz="2400" b="0" i="1" smtClean="0">
                                  <a:latin typeface="Cambria Math" panose="02040503050406030204" pitchFamily="18" charset="0"/>
                                </a:rPr>
                              </m:ctrlPr>
                            </m:dPr>
                            <m:e>
                              <m:r>
                                <a:rPr lang="zh-CN" altLang="en-US" sz="2400" b="0" i="1" smtClean="0">
                                  <a:latin typeface="Cambria Math" panose="02040503050406030204" pitchFamily="18" charset="0"/>
                                </a:rPr>
                                <m:t>𝜆</m:t>
                              </m:r>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𝑒</m:t>
                                  </m:r>
                                </m:e>
                                <m:sup>
                                  <m:r>
                                    <a:rPr lang="en-US" altLang="zh-CN" sz="2400" b="0" i="1" smtClean="0">
                                      <a:latin typeface="Cambria Math" panose="02040503050406030204" pitchFamily="18" charset="0"/>
                                    </a:rPr>
                                    <m:t>−</m:t>
                                  </m:r>
                                  <m:r>
                                    <a:rPr lang="zh-CN" altLang="en-US" sz="2400" b="0" i="1" smtClean="0">
                                      <a:latin typeface="Cambria Math" panose="02040503050406030204" pitchFamily="18" charset="0"/>
                                    </a:rPr>
                                    <m:t>𝜆</m:t>
                                  </m:r>
                                </m:sup>
                              </m:sSup>
                            </m:e>
                          </m:d>
                        </m:sup>
                      </m:sSup>
                    </m:oMath>
                  </m:oMathPara>
                </a14:m>
                <a:endParaRPr lang="zh-CN" altLang="en-US" dirty="0"/>
              </a:p>
            </p:txBody>
          </p:sp>
        </mc:Choice>
        <mc:Fallback xmlns="">
          <p:sp>
            <p:nvSpPr>
              <p:cNvPr id="5" name="文本框 4">
                <a:extLst>
                  <a:ext uri="{FF2B5EF4-FFF2-40B4-BE49-F238E27FC236}">
                    <a16:creationId xmlns:a16="http://schemas.microsoft.com/office/drawing/2014/main" id="{52146106-FFA6-4DF7-ACA2-8894E31EF906}"/>
                  </a:ext>
                </a:extLst>
              </p:cNvPr>
              <p:cNvSpPr txBox="1">
                <a:spLocks noRot="1" noChangeAspect="1" noMove="1" noResize="1" noEditPoints="1" noAdjustHandles="1" noChangeArrowheads="1" noChangeShapeType="1" noTextEdit="1"/>
              </p:cNvSpPr>
              <p:nvPr/>
            </p:nvSpPr>
            <p:spPr>
              <a:xfrm>
                <a:off x="1183562" y="5482759"/>
                <a:ext cx="3055845" cy="762966"/>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B73D1437-3E13-4568-8032-71D508F13C4D}"/>
                  </a:ext>
                </a:extLst>
              </p:cNvPr>
              <p:cNvSpPr txBox="1"/>
              <p:nvPr/>
            </p:nvSpPr>
            <p:spPr>
              <a:xfrm>
                <a:off x="4646085" y="5581183"/>
                <a:ext cx="1323889" cy="5661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𝜆</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m:rPr>
                              <m:sty m:val="p"/>
                            </m:rPr>
                            <a:rPr lang="el-GR" altLang="zh-CN" b="0" i="1" smtClean="0">
                              <a:latin typeface="Cambria Math" panose="02040503050406030204" pitchFamily="18" charset="0"/>
                              <a:ea typeface="Cambria Math" panose="02040503050406030204" pitchFamily="18" charset="0"/>
                            </a:rPr>
                            <m:t>Δ</m:t>
                          </m:r>
                          <m:r>
                            <a:rPr lang="en-US" altLang="zh-CN" b="0" i="1" smtClean="0">
                              <a:latin typeface="Cambria Math" panose="02040503050406030204" pitchFamily="18" charset="0"/>
                              <a:ea typeface="Cambria Math" panose="02040503050406030204" pitchFamily="18" charset="0"/>
                            </a:rPr>
                            <m:t>𝐸</m:t>
                          </m:r>
                          <m:r>
                            <a:rPr lang="en-US" altLang="zh-CN" b="0" i="1" smtClean="0">
                              <a:latin typeface="Cambria Math" panose="02040503050406030204" pitchFamily="18" charset="0"/>
                              <a:ea typeface="Cambria Math" panose="02040503050406030204" pitchFamily="18" charset="0"/>
                            </a:rPr>
                            <m:t>−</m:t>
                          </m:r>
                          <m:r>
                            <m:rPr>
                              <m:sty m:val="p"/>
                            </m:rPr>
                            <a:rPr lang="el-GR" altLang="zh-CN" b="0" i="1" smtClean="0">
                              <a:latin typeface="Cambria Math" panose="02040503050406030204" pitchFamily="18" charset="0"/>
                              <a:ea typeface="Cambria Math" panose="02040503050406030204" pitchFamily="18" charset="0"/>
                            </a:rPr>
                            <m:t>Δ</m:t>
                          </m:r>
                          <m:r>
                            <a:rPr lang="en-US" altLang="zh-CN" b="0" i="1" smtClean="0">
                              <a:latin typeface="Cambria Math" panose="02040503050406030204" pitchFamily="18" charset="0"/>
                              <a:ea typeface="Cambria Math" panose="02040503050406030204" pitchFamily="18" charset="0"/>
                            </a:rPr>
                            <m:t>𝑝</m:t>
                          </m:r>
                        </m:num>
                        <m:den>
                          <m:r>
                            <a:rPr lang="zh-CN" altLang="en-US" b="0" i="1" smtClean="0">
                              <a:latin typeface="Cambria Math" panose="02040503050406030204" pitchFamily="18" charset="0"/>
                            </a:rPr>
                            <m:t>𝜉</m:t>
                          </m:r>
                        </m:den>
                      </m:f>
                    </m:oMath>
                  </m:oMathPara>
                </a14:m>
                <a:endParaRPr lang="zh-CN" altLang="en-US" dirty="0"/>
              </a:p>
            </p:txBody>
          </p:sp>
        </mc:Choice>
        <mc:Fallback xmlns="">
          <p:sp>
            <p:nvSpPr>
              <p:cNvPr id="6" name="文本框 5">
                <a:extLst>
                  <a:ext uri="{FF2B5EF4-FFF2-40B4-BE49-F238E27FC236}">
                    <a16:creationId xmlns:a16="http://schemas.microsoft.com/office/drawing/2014/main" id="{B73D1437-3E13-4568-8032-71D508F13C4D}"/>
                  </a:ext>
                </a:extLst>
              </p:cNvPr>
              <p:cNvSpPr txBox="1">
                <a:spLocks noRot="1" noChangeAspect="1" noMove="1" noResize="1" noEditPoints="1" noAdjustHandles="1" noChangeArrowheads="1" noChangeShapeType="1" noTextEdit="1"/>
              </p:cNvSpPr>
              <p:nvPr/>
            </p:nvSpPr>
            <p:spPr>
              <a:xfrm>
                <a:off x="4646085" y="5581183"/>
                <a:ext cx="1323889" cy="566117"/>
              </a:xfrm>
              <a:prstGeom prst="rect">
                <a:avLst/>
              </a:prstGeom>
              <a:blipFill>
                <a:blip r:embed="rId5"/>
                <a:stretch>
                  <a:fillRect/>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13D34011-460A-436C-857B-FEC751825F6C}"/>
              </a:ext>
            </a:extLst>
          </p:cNvPr>
          <p:cNvSpPr txBox="1"/>
          <p:nvPr/>
        </p:nvSpPr>
        <p:spPr>
          <a:xfrm>
            <a:off x="6321925" y="5515080"/>
            <a:ext cx="4202419"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实际能损与最概然能损之间的偏差</a:t>
            </a: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71B8CB91-C382-4533-BC49-01A2BF738F48}"/>
                  </a:ext>
                </a:extLst>
              </p:cNvPr>
              <p:cNvSpPr txBox="1"/>
              <p:nvPr/>
            </p:nvSpPr>
            <p:spPr>
              <a:xfrm>
                <a:off x="6376652" y="6034340"/>
                <a:ext cx="2691037"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𝜉</m:t>
                      </m:r>
                      <m:r>
                        <a:rPr lang="en-US" altLang="zh-CN" b="0" i="0" smtClean="0">
                          <a:latin typeface="Cambria Math" panose="02040503050406030204" pitchFamily="18" charset="0"/>
                        </a:rPr>
                        <m:t>=(</m:t>
                      </m:r>
                      <m:r>
                        <m:rPr>
                          <m:sty m:val="p"/>
                        </m:rPr>
                        <a:rPr lang="en-US" altLang="zh-CN" b="0" i="0" smtClean="0">
                          <a:latin typeface="Cambria Math" panose="02040503050406030204" pitchFamily="18" charset="0"/>
                        </a:rPr>
                        <m:t>K</m:t>
                      </m:r>
                      <m:r>
                        <a:rPr lang="en-US" altLang="zh-CN" b="0" i="0" smtClean="0">
                          <a:latin typeface="Cambria Math" panose="02040503050406030204" pitchFamily="18" charset="0"/>
                        </a:rPr>
                        <m:t>/2)</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𝑧</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r>
                        <a:rPr lang="en-US" altLang="zh-CN" b="0" i="1" smtClean="0">
                          <a:latin typeface="Cambria Math" panose="02040503050406030204" pitchFamily="18" charset="0"/>
                        </a:rPr>
                        <m:t>𝑍</m:t>
                      </m:r>
                      <m:r>
                        <a:rPr lang="en-US" altLang="zh-CN" b="0" i="1" smtClean="0">
                          <a:latin typeface="Cambria Math" panose="02040503050406030204" pitchFamily="18" charset="0"/>
                        </a:rPr>
                        <m:t>/</m:t>
                      </m:r>
                      <m:r>
                        <a:rPr lang="en-US" altLang="zh-CN" b="0" i="1" smtClean="0">
                          <a:latin typeface="Cambria Math" panose="02040503050406030204" pitchFamily="18" charset="0"/>
                        </a:rPr>
                        <m:t>𝐴</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𝛽</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oMath>
                  </m:oMathPara>
                </a14:m>
                <a:endParaRPr lang="zh-CN" altLang="en-US" dirty="0"/>
              </a:p>
            </p:txBody>
          </p:sp>
        </mc:Choice>
        <mc:Fallback xmlns="">
          <p:sp>
            <p:nvSpPr>
              <p:cNvPr id="8" name="文本框 7">
                <a:extLst>
                  <a:ext uri="{FF2B5EF4-FFF2-40B4-BE49-F238E27FC236}">
                    <a16:creationId xmlns:a16="http://schemas.microsoft.com/office/drawing/2014/main" id="{71B8CB91-C382-4533-BC49-01A2BF738F48}"/>
                  </a:ext>
                </a:extLst>
              </p:cNvPr>
              <p:cNvSpPr txBox="1">
                <a:spLocks noRot="1" noChangeAspect="1" noMove="1" noResize="1" noEditPoints="1" noAdjustHandles="1" noChangeArrowheads="1" noChangeShapeType="1" noTextEdit="1"/>
              </p:cNvSpPr>
              <p:nvPr/>
            </p:nvSpPr>
            <p:spPr>
              <a:xfrm>
                <a:off x="6376652" y="6034340"/>
                <a:ext cx="2691037" cy="276999"/>
              </a:xfrm>
              <a:prstGeom prst="rect">
                <a:avLst/>
              </a:prstGeom>
              <a:blipFill>
                <a:blip r:embed="rId6"/>
                <a:stretch>
                  <a:fillRect l="-454" t="-4444" r="-680" b="-35556"/>
                </a:stretch>
              </a:blipFill>
            </p:spPr>
            <p:txBody>
              <a:bodyPr/>
              <a:lstStyle/>
              <a:p>
                <a:r>
                  <a:rPr lang="zh-CN" altLang="en-US">
                    <a:noFill/>
                  </a:rPr>
                  <a:t> </a:t>
                </a:r>
              </a:p>
            </p:txBody>
          </p:sp>
        </mc:Fallback>
      </mc:AlternateContent>
      <p:sp>
        <p:nvSpPr>
          <p:cNvPr id="9" name="灯片编号占位符 8">
            <a:extLst>
              <a:ext uri="{FF2B5EF4-FFF2-40B4-BE49-F238E27FC236}">
                <a16:creationId xmlns:a16="http://schemas.microsoft.com/office/drawing/2014/main" id="{14AFFC41-11C6-48CD-9DFB-7E3FCF01E73B}"/>
              </a:ext>
            </a:extLst>
          </p:cNvPr>
          <p:cNvSpPr>
            <a:spLocks noGrp="1"/>
          </p:cNvSpPr>
          <p:nvPr>
            <p:ph type="sldNum" sz="quarter" idx="12"/>
          </p:nvPr>
        </p:nvSpPr>
        <p:spPr/>
        <p:txBody>
          <a:bodyPr/>
          <a:lstStyle/>
          <a:p>
            <a:fld id="{E97CB520-44B3-4597-B659-C13B2A85B42A}" type="slidenum">
              <a:rPr lang="zh-CN" altLang="en-US" smtClean="0"/>
              <a:t>12</a:t>
            </a:fld>
            <a:endParaRPr lang="zh-CN" altLang="en-US"/>
          </a:p>
        </p:txBody>
      </p:sp>
      <p:sp>
        <p:nvSpPr>
          <p:cNvPr id="10" name="日期占位符 9">
            <a:extLst>
              <a:ext uri="{FF2B5EF4-FFF2-40B4-BE49-F238E27FC236}">
                <a16:creationId xmlns:a16="http://schemas.microsoft.com/office/drawing/2014/main" id="{BE207B6A-CEEE-4D58-B2CA-9AC7C3CB2CB3}"/>
              </a:ext>
            </a:extLst>
          </p:cNvPr>
          <p:cNvSpPr>
            <a:spLocks noGrp="1"/>
          </p:cNvSpPr>
          <p:nvPr>
            <p:ph type="dt" sz="half" idx="10"/>
          </p:nvPr>
        </p:nvSpPr>
        <p:spPr/>
        <p:txBody>
          <a:bodyPr/>
          <a:lstStyle/>
          <a:p>
            <a:r>
              <a:rPr lang="zh-CN" altLang="en-US"/>
              <a:t>凌家杰 （中山大学）</a:t>
            </a:r>
          </a:p>
        </p:txBody>
      </p:sp>
      <p:sp>
        <p:nvSpPr>
          <p:cNvPr id="11" name="页脚占位符 10">
            <a:extLst>
              <a:ext uri="{FF2B5EF4-FFF2-40B4-BE49-F238E27FC236}">
                <a16:creationId xmlns:a16="http://schemas.microsoft.com/office/drawing/2014/main" id="{C8FA2086-69C4-48CF-BAED-1F2B5F6801FD}"/>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12" name="矩形 8">
            <a:extLst>
              <a:ext uri="{FF2B5EF4-FFF2-40B4-BE49-F238E27FC236}">
                <a16:creationId xmlns:a16="http://schemas.microsoft.com/office/drawing/2014/main" id="{5F184A93-1A98-4DAC-BFE4-D3E22DEBEF2D}"/>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4" name="图片 3">
            <a:extLst>
              <a:ext uri="{FF2B5EF4-FFF2-40B4-BE49-F238E27FC236}">
                <a16:creationId xmlns:a16="http://schemas.microsoft.com/office/drawing/2014/main" id="{3F70E440-48D9-4E6C-B8FB-953B2506F5C2}"/>
              </a:ext>
            </a:extLst>
          </p:cNvPr>
          <p:cNvPicPr>
            <a:picLocks noChangeAspect="1"/>
          </p:cNvPicPr>
          <p:nvPr/>
        </p:nvPicPr>
        <p:blipFill>
          <a:blip r:embed="rId7"/>
          <a:stretch>
            <a:fillRect/>
          </a:stretch>
        </p:blipFill>
        <p:spPr>
          <a:xfrm>
            <a:off x="6827284" y="1607186"/>
            <a:ext cx="5086904" cy="3852582"/>
          </a:xfrm>
          <a:prstGeom prst="rect">
            <a:avLst/>
          </a:prstGeom>
        </p:spPr>
      </p:pic>
    </p:spTree>
    <p:extLst>
      <p:ext uri="{BB962C8B-B14F-4D97-AF65-F5344CB8AC3E}">
        <p14:creationId xmlns:p14="http://schemas.microsoft.com/office/powerpoint/2010/main" val="158394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964E3D-A33B-4305-94FA-27021417281A}"/>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“能量损失”小结</a:t>
            </a:r>
          </a:p>
        </p:txBody>
      </p:sp>
      <mc:AlternateContent xmlns:mc="http://schemas.openxmlformats.org/markup-compatibility/2006" xmlns:a14="http://schemas.microsoft.com/office/drawing/2010/main">
        <mc:Choice Requires="a14">
          <p:sp>
            <p:nvSpPr>
              <p:cNvPr id="10" name="内容占位符 9">
                <a:extLst>
                  <a:ext uri="{FF2B5EF4-FFF2-40B4-BE49-F238E27FC236}">
                    <a16:creationId xmlns:a16="http://schemas.microsoft.com/office/drawing/2014/main" id="{B47512F5-C57B-48A4-BECB-3FF20087313B}"/>
                  </a:ext>
                </a:extLst>
              </p:cNvPr>
              <p:cNvSpPr>
                <a:spLocks noGrp="1"/>
              </p:cNvSpPr>
              <p:nvPr>
                <p:ph idx="1"/>
              </p:nvPr>
            </p:nvSpPr>
            <p:spPr/>
            <p:txBody>
              <a:bodyPr/>
              <a:lstStyle/>
              <a:p>
                <a:r>
                  <a:rPr lang="zh-CN" altLang="en-US" dirty="0">
                    <a:latin typeface="微软雅黑" panose="020B0503020204020204" pitchFamily="34" charset="-122"/>
                    <a:ea typeface="微软雅黑" panose="020B0503020204020204" pitchFamily="34" charset="-122"/>
                  </a:rPr>
                  <a:t>能损公式与粒子质量无关，而与粒子速度有关，电荷和速度相等的粒子在同一种物质中电离损失相同</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电离损失与入射粒子的电荷数</a:t>
                </a:r>
                <a14:m>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𝑧</m:t>
                        </m:r>
                      </m:e>
                      <m:sup>
                        <m:r>
                          <a:rPr lang="en-US" altLang="zh-CN" b="0" i="1" smtClean="0">
                            <a:latin typeface="Cambria Math" panose="02040503050406030204" pitchFamily="18" charset="0"/>
                          </a:rPr>
                          <m:t>2</m:t>
                        </m:r>
                      </m:sup>
                    </m:sSup>
                  </m:oMath>
                </a14:m>
                <a:r>
                  <a:rPr lang="zh-CN" altLang="en-US" dirty="0">
                    <a:latin typeface="微软雅黑" panose="020B0503020204020204" pitchFamily="34" charset="-122"/>
                    <a:ea typeface="微软雅黑" panose="020B0503020204020204" pitchFamily="34" charset="-122"/>
                  </a:rPr>
                  <a:t>成正比，与介质的</a:t>
                </a:r>
                <a14:m>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𝑍</m:t>
                        </m:r>
                      </m:num>
                      <m:den>
                        <m:r>
                          <a:rPr lang="en-US" altLang="zh-CN" b="0" i="1" smtClean="0">
                            <a:latin typeface="Cambria Math" panose="02040503050406030204" pitchFamily="18" charset="0"/>
                          </a:rPr>
                          <m:t>𝐴</m:t>
                        </m:r>
                      </m:den>
                    </m:f>
                    <m:r>
                      <a:rPr lang="zh-CN" altLang="en-US" i="1">
                        <a:latin typeface="Cambria Math" panose="02040503050406030204" pitchFamily="18" charset="0"/>
                      </a:rPr>
                      <m:t>成</m:t>
                    </m:r>
                  </m:oMath>
                </a14:m>
                <a:r>
                  <a:rPr lang="zh-CN" altLang="en-US" dirty="0">
                    <a:latin typeface="微软雅黑" panose="020B0503020204020204" pitchFamily="34" charset="-122"/>
                    <a:ea typeface="微软雅黑" panose="020B0503020204020204" pitchFamily="34" charset="-122"/>
                  </a:rPr>
                  <a:t>正比</a:t>
                </a:r>
                <a:endParaRPr lang="en-US" altLang="zh-CN"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mc:Choice>
        <mc:Fallback xmlns="">
          <p:sp>
            <p:nvSpPr>
              <p:cNvPr id="10" name="内容占位符 9">
                <a:extLst>
                  <a:ext uri="{FF2B5EF4-FFF2-40B4-BE49-F238E27FC236}">
                    <a16:creationId xmlns:a16="http://schemas.microsoft.com/office/drawing/2014/main" id="{B47512F5-C57B-48A4-BECB-3FF20087313B}"/>
                  </a:ext>
                </a:extLst>
              </p:cNvPr>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F769BE15-9671-498B-80C7-D266837E4E2D}"/>
                  </a:ext>
                </a:extLst>
              </p:cNvPr>
              <p:cNvSpPr/>
              <p:nvPr/>
            </p:nvSpPr>
            <p:spPr>
              <a:xfrm>
                <a:off x="2104887" y="3586549"/>
                <a:ext cx="6877973" cy="9296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m:t>
                      </m:r>
                      <m:f>
                        <m:fPr>
                          <m:ctrlPr>
                            <a:rPr lang="en-US" altLang="zh-CN" sz="2400" i="1" smtClean="0">
                              <a:latin typeface="Cambria Math" panose="02040503050406030204" pitchFamily="18" charset="0"/>
                            </a:rPr>
                          </m:ctrlPr>
                        </m:fPr>
                        <m:num>
                          <m:r>
                            <a:rPr lang="en-US" altLang="zh-CN" sz="2400" b="0" i="1" smtClean="0">
                              <a:latin typeface="Cambria Math" panose="02040503050406030204" pitchFamily="18" charset="0"/>
                            </a:rPr>
                            <m:t>𝑑𝐸</m:t>
                          </m:r>
                        </m:num>
                        <m:den>
                          <m:r>
                            <a:rPr lang="en-US" altLang="zh-CN" sz="2400" b="0" i="1" smtClean="0">
                              <a:latin typeface="Cambria Math" panose="02040503050406030204" pitchFamily="18" charset="0"/>
                            </a:rPr>
                            <m:t>𝑑𝑥</m:t>
                          </m:r>
                        </m:den>
                      </m:f>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𝐾</m:t>
                      </m:r>
                      <m:sSup>
                        <m:sSupPr>
                          <m:ctrlPr>
                            <a:rPr lang="en-US" altLang="zh-CN" sz="2400" b="0" i="1" smtClean="0">
                              <a:solidFill>
                                <a:srgbClr val="FF0000"/>
                              </a:solidFill>
                              <a:latin typeface="Cambria Math" panose="02040503050406030204" pitchFamily="18" charset="0"/>
                            </a:rPr>
                          </m:ctrlPr>
                        </m:sSupPr>
                        <m:e>
                          <m:r>
                            <a:rPr lang="en-US" altLang="zh-CN" sz="2400" b="0" i="1" smtClean="0">
                              <a:solidFill>
                                <a:srgbClr val="FF0000"/>
                              </a:solidFill>
                              <a:latin typeface="Cambria Math" panose="02040503050406030204" pitchFamily="18" charset="0"/>
                            </a:rPr>
                            <m:t>𝑧</m:t>
                          </m:r>
                        </m:e>
                        <m:sup>
                          <m:r>
                            <a:rPr lang="en-US" altLang="zh-CN" sz="2400" b="0" i="1" smtClean="0">
                              <a:solidFill>
                                <a:srgbClr val="FF0000"/>
                              </a:solidFill>
                              <a:latin typeface="Cambria Math" panose="02040503050406030204" pitchFamily="18" charset="0"/>
                            </a:rPr>
                            <m:t>2</m:t>
                          </m:r>
                        </m:sup>
                      </m:sSup>
                      <m:f>
                        <m:fPr>
                          <m:ctrlPr>
                            <a:rPr lang="en-US" altLang="zh-CN" sz="2400" b="0" i="1" smtClean="0">
                              <a:solidFill>
                                <a:srgbClr val="0070C0"/>
                              </a:solidFill>
                              <a:latin typeface="Cambria Math" panose="02040503050406030204" pitchFamily="18" charset="0"/>
                            </a:rPr>
                          </m:ctrlPr>
                        </m:fPr>
                        <m:num>
                          <m:r>
                            <a:rPr lang="en-US" altLang="zh-CN" sz="2400" b="0" i="1" smtClean="0">
                              <a:solidFill>
                                <a:srgbClr val="0070C0"/>
                              </a:solidFill>
                              <a:latin typeface="Cambria Math" panose="02040503050406030204" pitchFamily="18" charset="0"/>
                            </a:rPr>
                            <m:t>𝑍</m:t>
                          </m:r>
                        </m:num>
                        <m:den>
                          <m:r>
                            <a:rPr lang="en-US" altLang="zh-CN" sz="2400" b="0" i="1" smtClean="0">
                              <a:solidFill>
                                <a:srgbClr val="0070C0"/>
                              </a:solidFill>
                              <a:latin typeface="Cambria Math" panose="02040503050406030204" pitchFamily="18" charset="0"/>
                            </a:rPr>
                            <m:t>𝐴</m:t>
                          </m:r>
                        </m:den>
                      </m:f>
                      <m:f>
                        <m:fPr>
                          <m:ctrlPr>
                            <a:rPr lang="en-US" altLang="zh-CN" sz="2400" b="0" i="1" smtClean="0">
                              <a:solidFill>
                                <a:srgbClr val="00B050"/>
                              </a:solidFill>
                              <a:latin typeface="Cambria Math" panose="02040503050406030204" pitchFamily="18" charset="0"/>
                            </a:rPr>
                          </m:ctrlPr>
                        </m:fPr>
                        <m:num>
                          <m:r>
                            <a:rPr lang="en-US" altLang="zh-CN" sz="2400" b="0" i="1" smtClean="0">
                              <a:solidFill>
                                <a:srgbClr val="00B050"/>
                              </a:solidFill>
                              <a:latin typeface="Cambria Math" panose="02040503050406030204" pitchFamily="18" charset="0"/>
                            </a:rPr>
                            <m:t>1</m:t>
                          </m:r>
                        </m:num>
                        <m:den>
                          <m:sSup>
                            <m:sSupPr>
                              <m:ctrlPr>
                                <a:rPr lang="en-US" altLang="zh-CN" sz="2400" b="0" i="1" smtClean="0">
                                  <a:solidFill>
                                    <a:srgbClr val="00B050"/>
                                  </a:solidFill>
                                  <a:latin typeface="Cambria Math" panose="02040503050406030204" pitchFamily="18" charset="0"/>
                                </a:rPr>
                              </m:ctrlPr>
                            </m:sSupPr>
                            <m:e>
                              <m:r>
                                <a:rPr lang="zh-CN" altLang="en-US" sz="2400" b="0" i="1" smtClean="0">
                                  <a:solidFill>
                                    <a:srgbClr val="00B050"/>
                                  </a:solidFill>
                                  <a:latin typeface="Cambria Math" panose="02040503050406030204" pitchFamily="18" charset="0"/>
                                </a:rPr>
                                <m:t>𝛽</m:t>
                              </m:r>
                            </m:e>
                            <m:sup>
                              <m:r>
                                <a:rPr lang="en-US" altLang="zh-CN" sz="2400" b="0" i="1" smtClean="0">
                                  <a:solidFill>
                                    <a:srgbClr val="00B050"/>
                                  </a:solidFill>
                                  <a:latin typeface="Cambria Math" panose="02040503050406030204" pitchFamily="18" charset="0"/>
                                </a:rPr>
                                <m:t>2</m:t>
                              </m:r>
                            </m:sup>
                          </m:sSup>
                        </m:den>
                      </m:f>
                      <m:d>
                        <m:dPr>
                          <m:ctrlPr>
                            <a:rPr lang="en-US" altLang="zh-CN" sz="2400" b="0" i="1" smtClean="0">
                              <a:latin typeface="Cambria Math" panose="02040503050406030204" pitchFamily="18" charset="0"/>
                            </a:rPr>
                          </m:ctrlPr>
                        </m:dPr>
                        <m:e>
                          <m:f>
                            <m:fPr>
                              <m:ctrlPr>
                                <a:rPr lang="en-US" altLang="zh-CN" sz="2400" b="0" i="1" smtClean="0">
                                  <a:latin typeface="Cambria Math" panose="02040503050406030204" pitchFamily="18" charset="0"/>
                                </a:rPr>
                              </m:ctrlPr>
                            </m:fPr>
                            <m:num>
                              <m:r>
                                <a:rPr lang="en-US" altLang="zh-CN" sz="2400" b="0" i="1" smtClean="0">
                                  <a:latin typeface="Cambria Math" panose="02040503050406030204" pitchFamily="18" charset="0"/>
                                </a:rPr>
                                <m:t>1</m:t>
                              </m:r>
                            </m:num>
                            <m:den>
                              <m:r>
                                <a:rPr lang="en-US" altLang="zh-CN" sz="2400" b="0" i="1" smtClean="0">
                                  <a:latin typeface="Cambria Math" panose="02040503050406030204" pitchFamily="18" charset="0"/>
                                </a:rPr>
                                <m:t>2</m:t>
                              </m:r>
                            </m:den>
                          </m:f>
                          <m:r>
                            <a:rPr lang="en-US" altLang="zh-CN" sz="2400" b="0" i="1" smtClean="0">
                              <a:latin typeface="Cambria Math" panose="02040503050406030204" pitchFamily="18" charset="0"/>
                            </a:rPr>
                            <m:t>𝑙𝑛</m:t>
                          </m:r>
                          <m:f>
                            <m:fPr>
                              <m:ctrlPr>
                                <a:rPr lang="en-US" altLang="zh-CN" sz="2400" b="0" i="1" smtClean="0">
                                  <a:latin typeface="Cambria Math" panose="02040503050406030204" pitchFamily="18" charset="0"/>
                                </a:rPr>
                              </m:ctrlPr>
                            </m:fPr>
                            <m:num>
                              <m:r>
                                <a:rPr lang="en-US" altLang="zh-CN" sz="2400" b="0" i="1" smtClean="0">
                                  <a:latin typeface="Cambria Math" panose="02040503050406030204" pitchFamily="18" charset="0"/>
                                </a:rPr>
                                <m:t>2</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𝑚</m:t>
                                  </m:r>
                                </m:e>
                                <m:sub>
                                  <m:r>
                                    <a:rPr lang="en-US" altLang="zh-CN" sz="2400" b="0" i="1" smtClean="0">
                                      <a:latin typeface="Cambria Math" panose="02040503050406030204" pitchFamily="18" charset="0"/>
                                    </a:rPr>
                                    <m:t>𝑒</m:t>
                                  </m:r>
                                </m:sub>
                              </m:sSub>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𝑐</m:t>
                                  </m:r>
                                </m:e>
                                <m:sup>
                                  <m:r>
                                    <a:rPr lang="en-US" altLang="zh-CN" sz="2400" b="0" i="1" smtClean="0">
                                      <a:latin typeface="Cambria Math" panose="02040503050406030204" pitchFamily="18" charset="0"/>
                                    </a:rPr>
                                    <m:t>2</m:t>
                                  </m:r>
                                </m:sup>
                              </m:sSup>
                              <m:sSup>
                                <m:sSupPr>
                                  <m:ctrlPr>
                                    <a:rPr lang="en-US" altLang="zh-CN" sz="2400" b="0" i="1" smtClean="0">
                                      <a:latin typeface="Cambria Math" panose="02040503050406030204" pitchFamily="18" charset="0"/>
                                    </a:rPr>
                                  </m:ctrlPr>
                                </m:sSupPr>
                                <m:e>
                                  <m:r>
                                    <a:rPr lang="zh-CN" altLang="en-US" sz="2400" b="0" i="1" smtClean="0">
                                      <a:latin typeface="Cambria Math" panose="02040503050406030204" pitchFamily="18" charset="0"/>
                                    </a:rPr>
                                    <m:t>𝛽</m:t>
                                  </m:r>
                                </m:e>
                                <m:sup>
                                  <m:r>
                                    <a:rPr lang="en-US" altLang="zh-CN" sz="2400" b="0" i="1" smtClean="0">
                                      <a:latin typeface="Cambria Math" panose="02040503050406030204" pitchFamily="18" charset="0"/>
                                    </a:rPr>
                                    <m:t>2</m:t>
                                  </m:r>
                                </m:sup>
                              </m:sSup>
                              <m:sSup>
                                <m:sSupPr>
                                  <m:ctrlPr>
                                    <a:rPr lang="en-US" altLang="zh-CN" sz="2400" b="0" i="1" smtClean="0">
                                      <a:latin typeface="Cambria Math" panose="02040503050406030204" pitchFamily="18" charset="0"/>
                                    </a:rPr>
                                  </m:ctrlPr>
                                </m:sSupPr>
                                <m:e>
                                  <m:r>
                                    <a:rPr lang="zh-CN" altLang="en-US" sz="2400" b="0" i="1" smtClean="0">
                                      <a:latin typeface="Cambria Math" panose="02040503050406030204" pitchFamily="18" charset="0"/>
                                    </a:rPr>
                                    <m:t>𝛾</m:t>
                                  </m:r>
                                </m:e>
                                <m:sup>
                                  <m:r>
                                    <a:rPr lang="en-US" altLang="zh-CN" sz="2400" b="0" i="1" smtClean="0">
                                      <a:latin typeface="Cambria Math" panose="02040503050406030204" pitchFamily="18" charset="0"/>
                                    </a:rPr>
                                    <m:t>2</m:t>
                                  </m:r>
                                </m:sup>
                              </m:sSup>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𝑇</m:t>
                                  </m:r>
                                </m:e>
                                <m:sub>
                                  <m:r>
                                    <a:rPr lang="en-US" altLang="zh-CN" sz="2400" b="0" i="1" smtClean="0">
                                      <a:latin typeface="Cambria Math" panose="02040503050406030204" pitchFamily="18" charset="0"/>
                                    </a:rPr>
                                    <m:t>𝑚𝑎𝑥</m:t>
                                  </m:r>
                                </m:sub>
                              </m:sSub>
                            </m:num>
                            <m:den>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𝐼</m:t>
                                  </m:r>
                                </m:e>
                                <m:sup>
                                  <m:r>
                                    <a:rPr lang="en-US" altLang="zh-CN" sz="2400" b="0" i="1" smtClean="0">
                                      <a:latin typeface="Cambria Math" panose="02040503050406030204" pitchFamily="18" charset="0"/>
                                    </a:rPr>
                                    <m:t>2</m:t>
                                  </m:r>
                                </m:sup>
                              </m:sSup>
                            </m:den>
                          </m:f>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zh-CN" altLang="en-US" sz="2400" b="0" i="1" smtClean="0">
                                  <a:latin typeface="Cambria Math" panose="02040503050406030204" pitchFamily="18" charset="0"/>
                                </a:rPr>
                                <m:t>𝛽</m:t>
                              </m:r>
                            </m:e>
                            <m:sup>
                              <m:r>
                                <a:rPr lang="en-US" altLang="zh-CN" sz="2400" b="0" i="1" smtClean="0">
                                  <a:latin typeface="Cambria Math" panose="02040503050406030204" pitchFamily="18" charset="0"/>
                                </a:rPr>
                                <m:t>2</m:t>
                              </m:r>
                            </m:sup>
                          </m:sSup>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a:rPr lang="zh-CN" altLang="en-US" sz="2400" b="0" i="1" smtClean="0">
                                  <a:latin typeface="Cambria Math" panose="02040503050406030204" pitchFamily="18" charset="0"/>
                                </a:rPr>
                                <m:t>𝛿</m:t>
                              </m:r>
                            </m:num>
                            <m:den>
                              <m:r>
                                <a:rPr lang="en-US" altLang="zh-CN" sz="2400" b="0" i="1" smtClean="0">
                                  <a:latin typeface="Cambria Math" panose="02040503050406030204" pitchFamily="18" charset="0"/>
                                </a:rPr>
                                <m:t>2</m:t>
                              </m:r>
                            </m:den>
                          </m:f>
                        </m:e>
                      </m:d>
                    </m:oMath>
                  </m:oMathPara>
                </a14:m>
                <a:endParaRPr lang="zh-CN" altLang="en-US" sz="2400" dirty="0"/>
              </a:p>
            </p:txBody>
          </p:sp>
        </mc:Choice>
        <mc:Fallback xmlns="">
          <p:sp>
            <p:nvSpPr>
              <p:cNvPr id="11" name="矩形 10">
                <a:extLst>
                  <a:ext uri="{FF2B5EF4-FFF2-40B4-BE49-F238E27FC236}">
                    <a16:creationId xmlns:a16="http://schemas.microsoft.com/office/drawing/2014/main" id="{F769BE15-9671-498B-80C7-D266837E4E2D}"/>
                  </a:ext>
                </a:extLst>
              </p:cNvPr>
              <p:cNvSpPr>
                <a:spLocks noRot="1" noChangeAspect="1" noMove="1" noResize="1" noEditPoints="1" noAdjustHandles="1" noChangeArrowheads="1" noChangeShapeType="1" noTextEdit="1"/>
              </p:cNvSpPr>
              <p:nvPr/>
            </p:nvSpPr>
            <p:spPr>
              <a:xfrm>
                <a:off x="2104887" y="3586549"/>
                <a:ext cx="6877973" cy="929678"/>
              </a:xfrm>
              <a:prstGeom prst="rect">
                <a:avLst/>
              </a:prstGeom>
              <a:blipFill>
                <a:blip r:embed="rId3"/>
                <a:stretch>
                  <a:fillRect/>
                </a:stretch>
              </a:blipFill>
            </p:spPr>
            <p:txBody>
              <a:bodyPr/>
              <a:lstStyle/>
              <a:p>
                <a:r>
                  <a:rPr lang="zh-CN" altLang="en-US">
                    <a:noFill/>
                  </a:rPr>
                  <a:t> </a:t>
                </a:r>
              </a:p>
            </p:txBody>
          </p:sp>
        </mc:Fallback>
      </mc:AlternateContent>
      <p:sp>
        <p:nvSpPr>
          <p:cNvPr id="12" name="灯片编号占位符 11">
            <a:extLst>
              <a:ext uri="{FF2B5EF4-FFF2-40B4-BE49-F238E27FC236}">
                <a16:creationId xmlns:a16="http://schemas.microsoft.com/office/drawing/2014/main" id="{0D454207-80C2-4421-8728-0DFDA07885B2}"/>
              </a:ext>
            </a:extLst>
          </p:cNvPr>
          <p:cNvSpPr>
            <a:spLocks noGrp="1"/>
          </p:cNvSpPr>
          <p:nvPr>
            <p:ph type="sldNum" sz="quarter" idx="12"/>
          </p:nvPr>
        </p:nvSpPr>
        <p:spPr/>
        <p:txBody>
          <a:bodyPr/>
          <a:lstStyle/>
          <a:p>
            <a:fld id="{E97CB520-44B3-4597-B659-C13B2A85B42A}" type="slidenum">
              <a:rPr lang="zh-CN" altLang="en-US" smtClean="0"/>
              <a:t>13</a:t>
            </a:fld>
            <a:endParaRPr lang="zh-CN" altLang="en-US"/>
          </a:p>
        </p:txBody>
      </p:sp>
      <p:sp>
        <p:nvSpPr>
          <p:cNvPr id="3" name="日期占位符 2">
            <a:extLst>
              <a:ext uri="{FF2B5EF4-FFF2-40B4-BE49-F238E27FC236}">
                <a16:creationId xmlns:a16="http://schemas.microsoft.com/office/drawing/2014/main" id="{260AEC0F-60DC-45FF-94CF-71001E1FBC49}"/>
              </a:ext>
            </a:extLst>
          </p:cNvPr>
          <p:cNvSpPr>
            <a:spLocks noGrp="1"/>
          </p:cNvSpPr>
          <p:nvPr>
            <p:ph type="dt" sz="half" idx="10"/>
          </p:nvPr>
        </p:nvSpPr>
        <p:spPr/>
        <p:txBody>
          <a:bodyPr/>
          <a:lstStyle/>
          <a:p>
            <a:r>
              <a:rPr lang="zh-CN" altLang="en-US"/>
              <a:t>凌家杰 （中山大学）</a:t>
            </a:r>
          </a:p>
        </p:txBody>
      </p:sp>
      <p:sp>
        <p:nvSpPr>
          <p:cNvPr id="4" name="页脚占位符 3">
            <a:extLst>
              <a:ext uri="{FF2B5EF4-FFF2-40B4-BE49-F238E27FC236}">
                <a16:creationId xmlns:a16="http://schemas.microsoft.com/office/drawing/2014/main" id="{9A4D9B35-0CBB-4474-9868-60AD981B8201}"/>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BC3258F3-C328-434E-9A2F-DB8CAFD73CE0}"/>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1471874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07706F20-2B4B-4850-95DC-850248DC4C09}"/>
              </a:ext>
            </a:extLst>
          </p:cNvPr>
          <p:cNvSpPr>
            <a:spLocks noGrp="1"/>
          </p:cNvSpPr>
          <p:nvPr>
            <p:ph type="sldNum" sz="quarter" idx="12"/>
          </p:nvPr>
        </p:nvSpPr>
        <p:spPr/>
        <p:txBody>
          <a:bodyPr/>
          <a:lstStyle/>
          <a:p>
            <a:fld id="{E97CB520-44B3-4597-B659-C13B2A85B42A}" type="slidenum">
              <a:rPr lang="zh-CN" altLang="en-US" smtClean="0"/>
              <a:t>14</a:t>
            </a:fld>
            <a:endParaRPr lang="zh-CN" altLang="en-US"/>
          </a:p>
        </p:txBody>
      </p:sp>
      <p:sp>
        <p:nvSpPr>
          <p:cNvPr id="6" name="日期占位符 5">
            <a:extLst>
              <a:ext uri="{FF2B5EF4-FFF2-40B4-BE49-F238E27FC236}">
                <a16:creationId xmlns:a16="http://schemas.microsoft.com/office/drawing/2014/main" id="{67620191-A172-4DAF-9E43-A247ADC31655}"/>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4A94D352-BB24-44CB-8AFD-AB0384FF2C5E}"/>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ED99BF48-B13C-41C3-ABEE-246D926EAF4B}"/>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5" name="图片 4">
            <a:extLst>
              <a:ext uri="{FF2B5EF4-FFF2-40B4-BE49-F238E27FC236}">
                <a16:creationId xmlns:a16="http://schemas.microsoft.com/office/drawing/2014/main" id="{C2FF3FA7-B735-4ED0-89ED-6B08DB4EA474}"/>
              </a:ext>
            </a:extLst>
          </p:cNvPr>
          <p:cNvPicPr>
            <a:picLocks noChangeAspect="1"/>
          </p:cNvPicPr>
          <p:nvPr/>
        </p:nvPicPr>
        <p:blipFill>
          <a:blip r:embed="rId2"/>
          <a:stretch>
            <a:fillRect/>
          </a:stretch>
        </p:blipFill>
        <p:spPr>
          <a:xfrm>
            <a:off x="1241699" y="347663"/>
            <a:ext cx="9109562" cy="5829300"/>
          </a:xfrm>
          <a:prstGeom prst="rect">
            <a:avLst/>
          </a:prstGeom>
        </p:spPr>
      </p:pic>
    </p:spTree>
    <p:extLst>
      <p:ext uri="{BB962C8B-B14F-4D97-AF65-F5344CB8AC3E}">
        <p14:creationId xmlns:p14="http://schemas.microsoft.com/office/powerpoint/2010/main" val="1974017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C72E1E-8827-4903-90E0-387DB0256F1C}"/>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多次库伦散射</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339A1A43-DFBC-4123-8E7A-6236037540CA}"/>
                  </a:ext>
                </a:extLst>
              </p:cNvPr>
              <p:cNvSpPr>
                <a:spLocks noGrp="1"/>
              </p:cNvSpPr>
              <p:nvPr>
                <p:ph idx="1"/>
              </p:nvPr>
            </p:nvSpPr>
            <p:spPr>
              <a:xfrm>
                <a:off x="838200" y="1825625"/>
                <a:ext cx="10289241" cy="4351338"/>
              </a:xfrm>
            </p:spPr>
            <p:txBody>
              <a:bodyPr/>
              <a:lstStyle/>
              <a:p>
                <a:r>
                  <a:rPr lang="zh-CN" altLang="en-US" dirty="0">
                    <a:latin typeface="微软雅黑" panose="020B0503020204020204" pitchFamily="34" charset="-122"/>
                    <a:ea typeface="微软雅黑" panose="020B0503020204020204" pitchFamily="34" charset="-122"/>
                  </a:rPr>
                  <a:t>库伦散射：带电粒子穿过物质时受原子核和电子库仑势的影响，偏离原来的运动方向，此称为库伦散射（弹性碰撞）</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带电粒子穿过厚的介质，发生多次小角度库伦散射，彼此独立，粒子穿过整个介质最终的偏转角是小角度散射的总效果。</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二维： </a:t>
                </a:r>
                <a14:m>
                  <m:oMath xmlns:m="http://schemas.openxmlformats.org/officeDocument/2006/math">
                    <m:sSubSup>
                      <m:sSubSupPr>
                        <m:ctrlPr>
                          <a:rPr lang="en-US" altLang="zh-CN" i="1" smtClean="0">
                            <a:latin typeface="Cambria Math" panose="02040503050406030204" pitchFamily="18" charset="0"/>
                          </a:rPr>
                        </m:ctrlPr>
                      </m:sSubSupPr>
                      <m:e>
                        <m:r>
                          <a:rPr lang="zh-CN" altLang="en-US" i="1" smtClean="0">
                            <a:latin typeface="Cambria Math" panose="02040503050406030204" pitchFamily="18" charset="0"/>
                          </a:rPr>
                          <m:t>𝜃</m:t>
                        </m:r>
                      </m:e>
                      <m:sub>
                        <m:r>
                          <a:rPr lang="en-US" altLang="zh-CN" b="0" i="1" smtClean="0">
                            <a:latin typeface="Cambria Math" panose="02040503050406030204" pitchFamily="18" charset="0"/>
                          </a:rPr>
                          <m:t>𝑝𝑙𝑎𝑛𝑒</m:t>
                        </m:r>
                      </m:sub>
                      <m:sup>
                        <m:r>
                          <a:rPr lang="en-US" altLang="zh-CN" b="0" i="1" smtClean="0">
                            <a:latin typeface="Cambria Math" panose="02040503050406030204" pitchFamily="18" charset="0"/>
                          </a:rPr>
                          <m:t>𝑟𝑚𝑠</m:t>
                        </m:r>
                      </m:sup>
                    </m:sSubSup>
                    <m:r>
                      <a:rPr lang="en-US" altLang="zh-CN" b="0" i="1" smtClean="0">
                        <a:latin typeface="Cambria Math" panose="02040503050406030204" pitchFamily="18" charset="0"/>
                      </a:rPr>
                      <m:t>=</m:t>
                    </m:r>
                    <m:rad>
                      <m:radPr>
                        <m:degHide m:val="on"/>
                        <m:ctrlPr>
                          <a:rPr lang="en-US" altLang="zh-CN" b="0" i="1" smtClean="0">
                            <a:latin typeface="Cambria Math" panose="02040503050406030204" pitchFamily="18" charset="0"/>
                          </a:rPr>
                        </m:ctrlPr>
                      </m:radPr>
                      <m:deg/>
                      <m:e>
                        <m:d>
                          <m:dPr>
                            <m:begChr m:val="⟨"/>
                            <m:endChr m:val="⟩"/>
                            <m:ctrlPr>
                              <a:rPr lang="en-US" altLang="zh-CN" b="0" i="1" smtClean="0">
                                <a:latin typeface="Cambria Math" panose="02040503050406030204" pitchFamily="18" charset="0"/>
                              </a:rPr>
                            </m:ctrlPr>
                          </m:dPr>
                          <m:e>
                            <m:sSubSup>
                              <m:sSubSupPr>
                                <m:ctrlPr>
                                  <a:rPr lang="en-US" altLang="zh-CN" b="0" i="1" smtClean="0">
                                    <a:latin typeface="Cambria Math" panose="02040503050406030204" pitchFamily="18" charset="0"/>
                                  </a:rPr>
                                </m:ctrlPr>
                              </m:sSubSupPr>
                              <m:e>
                                <m:r>
                                  <a:rPr lang="zh-CN" altLang="en-US" b="0" i="1" smtClean="0">
                                    <a:latin typeface="Cambria Math" panose="02040503050406030204" pitchFamily="18" charset="0"/>
                                  </a:rPr>
                                  <m:t>𝜃</m:t>
                                </m:r>
                              </m:e>
                              <m:sub>
                                <m:r>
                                  <a:rPr lang="en-US" altLang="zh-CN" b="0" i="1" smtClean="0">
                                    <a:latin typeface="Cambria Math" panose="02040503050406030204" pitchFamily="18" charset="0"/>
                                  </a:rPr>
                                  <m:t>𝑝𝑙𝑎𝑛𝑒</m:t>
                                </m:r>
                              </m:sub>
                              <m:sup>
                                <m:r>
                                  <a:rPr lang="en-US" altLang="zh-CN" b="0" i="1" smtClean="0">
                                    <a:latin typeface="Cambria Math" panose="02040503050406030204" pitchFamily="18" charset="0"/>
                                  </a:rPr>
                                  <m:t>2</m:t>
                                </m:r>
                              </m:sup>
                            </m:sSubSup>
                          </m:e>
                        </m:d>
                      </m:e>
                    </m:rad>
                    <m:r>
                      <a:rPr lang="en-US" altLang="zh-CN" b="0" i="1" smtClean="0">
                        <a:latin typeface="Cambria Math" panose="02040503050406030204" pitchFamily="18" charset="0"/>
                      </a:rPr>
                      <m:t>=</m:t>
                    </m:r>
                    <m:f>
                      <m:fPr>
                        <m:ctrlPr>
                          <a:rPr lang="en-US" altLang="zh-CN" b="0" i="1" smtClean="0">
                            <a:solidFill>
                              <a:srgbClr val="C00000"/>
                            </a:solidFill>
                            <a:latin typeface="Cambria Math" panose="02040503050406030204" pitchFamily="18" charset="0"/>
                          </a:rPr>
                        </m:ctrlPr>
                      </m:fPr>
                      <m:num>
                        <m:r>
                          <a:rPr lang="en-US" altLang="zh-CN" b="0" i="1" smtClean="0">
                            <a:solidFill>
                              <a:srgbClr val="C00000"/>
                            </a:solidFill>
                            <a:latin typeface="Cambria Math" panose="02040503050406030204" pitchFamily="18" charset="0"/>
                          </a:rPr>
                          <m:t>13.6</m:t>
                        </m:r>
                      </m:num>
                      <m:den>
                        <m:r>
                          <a:rPr lang="zh-CN" altLang="en-US" b="0" i="1" smtClean="0">
                            <a:solidFill>
                              <a:srgbClr val="C00000"/>
                            </a:solidFill>
                            <a:latin typeface="Cambria Math" panose="02040503050406030204" pitchFamily="18" charset="0"/>
                          </a:rPr>
                          <m:t>𝛽</m:t>
                        </m:r>
                        <m:r>
                          <a:rPr lang="en-US" altLang="zh-CN" b="0" i="1" smtClean="0">
                            <a:solidFill>
                              <a:srgbClr val="C00000"/>
                            </a:solidFill>
                            <a:latin typeface="Cambria Math" panose="02040503050406030204" pitchFamily="18" charset="0"/>
                          </a:rPr>
                          <m:t>𝑐𝑝</m:t>
                        </m:r>
                      </m:den>
                    </m:f>
                    <m:r>
                      <a:rPr lang="en-US" altLang="zh-CN" b="0" i="1" smtClean="0">
                        <a:solidFill>
                          <a:srgbClr val="C00000"/>
                        </a:solidFill>
                        <a:latin typeface="Cambria Math" panose="02040503050406030204" pitchFamily="18" charset="0"/>
                      </a:rPr>
                      <m:t>𝑧</m:t>
                    </m:r>
                    <m:rad>
                      <m:radPr>
                        <m:degHide m:val="on"/>
                        <m:ctrlPr>
                          <a:rPr lang="en-US" altLang="zh-CN" b="0" i="1" smtClean="0">
                            <a:solidFill>
                              <a:srgbClr val="C00000"/>
                            </a:solidFill>
                            <a:latin typeface="Cambria Math" panose="02040503050406030204" pitchFamily="18" charset="0"/>
                          </a:rPr>
                        </m:ctrlPr>
                      </m:radPr>
                      <m:deg/>
                      <m:e>
                        <m:f>
                          <m:fPr>
                            <m:ctrlPr>
                              <a:rPr lang="en-US" altLang="zh-CN" b="0" i="1" smtClean="0">
                                <a:solidFill>
                                  <a:srgbClr val="C00000"/>
                                </a:solidFill>
                                <a:latin typeface="Cambria Math" panose="02040503050406030204" pitchFamily="18" charset="0"/>
                              </a:rPr>
                            </m:ctrlPr>
                          </m:fPr>
                          <m:num>
                            <m:r>
                              <a:rPr lang="en-US" altLang="zh-CN" b="0" i="1" smtClean="0">
                                <a:solidFill>
                                  <a:srgbClr val="C00000"/>
                                </a:solidFill>
                                <a:latin typeface="Cambria Math" panose="02040503050406030204" pitchFamily="18" charset="0"/>
                              </a:rPr>
                              <m:t>𝑥</m:t>
                            </m:r>
                          </m:num>
                          <m:den>
                            <m:sSub>
                              <m:sSubPr>
                                <m:ctrlPr>
                                  <a:rPr lang="en-US" altLang="zh-CN" b="0" i="1" smtClean="0">
                                    <a:solidFill>
                                      <a:srgbClr val="C00000"/>
                                    </a:solidFill>
                                    <a:latin typeface="Cambria Math" panose="02040503050406030204" pitchFamily="18" charset="0"/>
                                  </a:rPr>
                                </m:ctrlPr>
                              </m:sSubPr>
                              <m:e>
                                <m:r>
                                  <a:rPr lang="en-US" altLang="zh-CN" b="0" i="1" smtClean="0">
                                    <a:solidFill>
                                      <a:srgbClr val="C00000"/>
                                    </a:solidFill>
                                    <a:latin typeface="Cambria Math" panose="02040503050406030204" pitchFamily="18" charset="0"/>
                                  </a:rPr>
                                  <m:t>𝑋</m:t>
                                </m:r>
                              </m:e>
                              <m:sub>
                                <m:r>
                                  <a:rPr lang="en-US" altLang="zh-CN" b="0" i="1" smtClean="0">
                                    <a:solidFill>
                                      <a:srgbClr val="C00000"/>
                                    </a:solidFill>
                                    <a:latin typeface="Cambria Math" panose="02040503050406030204" pitchFamily="18" charset="0"/>
                                  </a:rPr>
                                  <m:t>0</m:t>
                                </m:r>
                              </m:sub>
                            </m:sSub>
                          </m:den>
                        </m:f>
                      </m:e>
                    </m:rad>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1+0.038</m:t>
                        </m:r>
                        <m:r>
                          <a:rPr lang="en-US" altLang="zh-CN" b="0" i="1" smtClean="0">
                            <a:latin typeface="Cambria Math" panose="02040503050406030204" pitchFamily="18" charset="0"/>
                          </a:rPr>
                          <m:t>𝑙𝑛</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𝑥</m:t>
                            </m:r>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0</m:t>
                                </m:r>
                              </m:sub>
                            </m:sSub>
                          </m:den>
                        </m:f>
                      </m:e>
                    </m:d>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三维：</a:t>
                </a:r>
                <a14:m>
                  <m:oMath xmlns:m="http://schemas.openxmlformats.org/officeDocument/2006/math">
                    <m:sSubSup>
                      <m:sSubSupPr>
                        <m:ctrlPr>
                          <a:rPr lang="en-US" altLang="zh-CN" i="1" smtClean="0">
                            <a:latin typeface="Cambria Math" panose="02040503050406030204" pitchFamily="18" charset="0"/>
                          </a:rPr>
                        </m:ctrlPr>
                      </m:sSubSupPr>
                      <m:e>
                        <m:r>
                          <a:rPr lang="zh-CN" altLang="en-US" i="1" smtClean="0">
                            <a:latin typeface="Cambria Math" panose="02040503050406030204" pitchFamily="18" charset="0"/>
                          </a:rPr>
                          <m:t>𝜃</m:t>
                        </m:r>
                      </m:e>
                      <m:sub>
                        <m:r>
                          <a:rPr lang="en-US" altLang="zh-CN" b="0" i="1" smtClean="0">
                            <a:latin typeface="Cambria Math" panose="02040503050406030204" pitchFamily="18" charset="0"/>
                          </a:rPr>
                          <m:t>𝑠𝑝𝑎𝑐𝑒</m:t>
                        </m:r>
                      </m:sub>
                      <m:sup>
                        <m:r>
                          <a:rPr lang="en-US" altLang="zh-CN" b="0" i="1" smtClean="0">
                            <a:latin typeface="Cambria Math" panose="02040503050406030204" pitchFamily="18" charset="0"/>
                          </a:rPr>
                          <m:t>𝑟𝑚𝑠</m:t>
                        </m:r>
                      </m:sup>
                    </m:sSubSup>
                    <m:r>
                      <a:rPr lang="en-US" altLang="zh-CN" b="0" i="1" smtClean="0">
                        <a:latin typeface="Cambria Math" panose="02040503050406030204" pitchFamily="18" charset="0"/>
                      </a:rPr>
                      <m:t>=</m:t>
                    </m:r>
                    <m:rad>
                      <m:radPr>
                        <m:degHide m:val="on"/>
                        <m:ctrlPr>
                          <a:rPr lang="en-US" altLang="zh-CN" b="0" i="1" smtClean="0">
                            <a:latin typeface="Cambria Math" panose="02040503050406030204" pitchFamily="18" charset="0"/>
                          </a:rPr>
                        </m:ctrlPr>
                      </m:radPr>
                      <m:deg/>
                      <m:e>
                        <m:r>
                          <a:rPr lang="en-US" altLang="zh-CN" b="0" i="1" smtClean="0">
                            <a:latin typeface="Cambria Math" panose="02040503050406030204" pitchFamily="18" charset="0"/>
                          </a:rPr>
                          <m:t>2</m:t>
                        </m:r>
                      </m:e>
                    </m:rad>
                    <m:sSubSup>
                      <m:sSubSupPr>
                        <m:ctrlPr>
                          <a:rPr lang="en-US" altLang="zh-CN" i="1" smtClean="0">
                            <a:latin typeface="Cambria Math" panose="02040503050406030204" pitchFamily="18" charset="0"/>
                          </a:rPr>
                        </m:ctrlPr>
                      </m:sSubSupPr>
                      <m:e>
                        <m:r>
                          <a:rPr lang="zh-CN" altLang="en-US" i="1" smtClean="0">
                            <a:latin typeface="Cambria Math" panose="02040503050406030204" pitchFamily="18" charset="0"/>
                          </a:rPr>
                          <m:t>𝜃</m:t>
                        </m:r>
                      </m:e>
                      <m:sub>
                        <m:r>
                          <a:rPr lang="en-US" altLang="zh-CN" b="0" i="1" smtClean="0">
                            <a:latin typeface="Cambria Math" panose="02040503050406030204" pitchFamily="18" charset="0"/>
                          </a:rPr>
                          <m:t>𝑝𝑙𝑎𝑛𝑒</m:t>
                        </m:r>
                      </m:sub>
                      <m:sup>
                        <m:r>
                          <a:rPr lang="en-US" altLang="zh-CN" b="0" i="1" smtClean="0">
                            <a:latin typeface="Cambria Math" panose="02040503050406030204" pitchFamily="18" charset="0"/>
                          </a:rPr>
                          <m:t>𝑟𝑚𝑠</m:t>
                        </m:r>
                      </m:sup>
                    </m:sSubSup>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辐射长度</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0</m:t>
                        </m:r>
                      </m:sub>
                    </m:sSub>
                  </m:oMath>
                </a14:m>
                <a:r>
                  <a:rPr lang="zh-CN" altLang="en-US" dirty="0">
                    <a:latin typeface="微软雅黑" panose="020B0503020204020204" pitchFamily="34" charset="-122"/>
                    <a:ea typeface="微软雅黑" panose="020B0503020204020204" pitchFamily="34" charset="-122"/>
                  </a:rPr>
                  <a:t>与原子序数</a:t>
                </a:r>
                <a14:m>
                  <m:oMath xmlns:m="http://schemas.openxmlformats.org/officeDocument/2006/math">
                    <m:r>
                      <a:rPr lang="en-US" altLang="zh-CN" b="0" i="1" dirty="0" smtClean="0">
                        <a:latin typeface="Cambria Math" panose="02040503050406030204" pitchFamily="18" charset="0"/>
                      </a:rPr>
                      <m:t>𝑍</m:t>
                    </m:r>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𝑍</m:t>
                    </m:r>
                    <m:r>
                      <a:rPr lang="en-US" altLang="zh-CN" b="0" i="1" dirty="0" smtClean="0">
                        <a:latin typeface="Cambria Math" panose="02040503050406030204" pitchFamily="18" charset="0"/>
                      </a:rPr>
                      <m:t>+1)</m:t>
                    </m:r>
                  </m:oMath>
                </a14:m>
                <a:r>
                  <a:rPr lang="zh-CN" altLang="en-US" dirty="0">
                    <a:latin typeface="微软雅黑" panose="020B0503020204020204" pitchFamily="34" charset="-122"/>
                    <a:ea typeface="微软雅黑" panose="020B0503020204020204" pitchFamily="34" charset="-122"/>
                  </a:rPr>
                  <a:t>成反比</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探测器尽量选取原子序数低的材料制作</a:t>
                </a:r>
              </a:p>
            </p:txBody>
          </p:sp>
        </mc:Choice>
        <mc:Fallback xmlns="">
          <p:sp>
            <p:nvSpPr>
              <p:cNvPr id="3" name="内容占位符 2">
                <a:extLst>
                  <a:ext uri="{FF2B5EF4-FFF2-40B4-BE49-F238E27FC236}">
                    <a16:creationId xmlns:a16="http://schemas.microsoft.com/office/drawing/2014/main" id="{339A1A43-DFBC-4123-8E7A-6236037540CA}"/>
                  </a:ext>
                </a:extLst>
              </p:cNvPr>
              <p:cNvSpPr>
                <a:spLocks noGrp="1" noRot="1" noChangeAspect="1" noMove="1" noResize="1" noEditPoints="1" noAdjustHandles="1" noChangeArrowheads="1" noChangeShapeType="1" noTextEdit="1"/>
              </p:cNvSpPr>
              <p:nvPr>
                <p:ph idx="1"/>
              </p:nvPr>
            </p:nvSpPr>
            <p:spPr>
              <a:xfrm>
                <a:off x="838200" y="1825625"/>
                <a:ext cx="10289241" cy="4351338"/>
              </a:xfrm>
              <a:blipFill>
                <a:blip r:embed="rId2"/>
                <a:stretch>
                  <a:fillRect l="-1067" t="-2381" r="-2075"/>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327D28EE-2B8E-4057-B6AD-96FB176438BD}"/>
              </a:ext>
            </a:extLst>
          </p:cNvPr>
          <p:cNvPicPr>
            <a:picLocks noChangeAspect="1"/>
          </p:cNvPicPr>
          <p:nvPr/>
        </p:nvPicPr>
        <p:blipFill>
          <a:blip r:embed="rId3"/>
          <a:stretch>
            <a:fillRect/>
          </a:stretch>
        </p:blipFill>
        <p:spPr>
          <a:xfrm>
            <a:off x="7586922" y="4423313"/>
            <a:ext cx="4172531" cy="1843344"/>
          </a:xfrm>
          <a:prstGeom prst="rect">
            <a:avLst/>
          </a:prstGeom>
        </p:spPr>
      </p:pic>
      <p:sp>
        <p:nvSpPr>
          <p:cNvPr id="5" name="灯片编号占位符 4">
            <a:extLst>
              <a:ext uri="{FF2B5EF4-FFF2-40B4-BE49-F238E27FC236}">
                <a16:creationId xmlns:a16="http://schemas.microsoft.com/office/drawing/2014/main" id="{3258758F-5F96-4F1C-AE15-F74ED8892B4A}"/>
              </a:ext>
            </a:extLst>
          </p:cNvPr>
          <p:cNvSpPr>
            <a:spLocks noGrp="1"/>
          </p:cNvSpPr>
          <p:nvPr>
            <p:ph type="sldNum" sz="quarter" idx="12"/>
          </p:nvPr>
        </p:nvSpPr>
        <p:spPr/>
        <p:txBody>
          <a:bodyPr/>
          <a:lstStyle/>
          <a:p>
            <a:fld id="{E97CB520-44B3-4597-B659-C13B2A85B42A}" type="slidenum">
              <a:rPr lang="zh-CN" altLang="en-US" smtClean="0"/>
              <a:t>15</a:t>
            </a:fld>
            <a:endParaRPr lang="zh-CN" altLang="en-US"/>
          </a:p>
        </p:txBody>
      </p:sp>
      <p:sp>
        <p:nvSpPr>
          <p:cNvPr id="6" name="文本框 5">
            <a:extLst>
              <a:ext uri="{FF2B5EF4-FFF2-40B4-BE49-F238E27FC236}">
                <a16:creationId xmlns:a16="http://schemas.microsoft.com/office/drawing/2014/main" id="{1A728572-1101-443A-89CA-254585C84775}"/>
              </a:ext>
            </a:extLst>
          </p:cNvPr>
          <p:cNvSpPr txBox="1"/>
          <p:nvPr/>
        </p:nvSpPr>
        <p:spPr>
          <a:xfrm>
            <a:off x="5637679" y="2971800"/>
            <a:ext cx="65" cy="276999"/>
          </a:xfrm>
          <a:prstGeom prst="rect">
            <a:avLst/>
          </a:prstGeom>
          <a:noFill/>
        </p:spPr>
        <p:txBody>
          <a:bodyPr wrap="none" lIns="0" tIns="0" rIns="0" bIns="0" rtlCol="0">
            <a:spAutoFit/>
          </a:bodyPr>
          <a:lstStyle/>
          <a:p>
            <a:endParaRPr lang="zh-CN" altLang="en-US" dirty="0"/>
          </a:p>
        </p:txBody>
      </p:sp>
      <p:sp>
        <p:nvSpPr>
          <p:cNvPr id="7" name="日期占位符 6">
            <a:extLst>
              <a:ext uri="{FF2B5EF4-FFF2-40B4-BE49-F238E27FC236}">
                <a16:creationId xmlns:a16="http://schemas.microsoft.com/office/drawing/2014/main" id="{D48873EC-39DC-4D21-8552-C74CA4063E6B}"/>
              </a:ext>
            </a:extLst>
          </p:cNvPr>
          <p:cNvSpPr>
            <a:spLocks noGrp="1"/>
          </p:cNvSpPr>
          <p:nvPr>
            <p:ph type="dt" sz="half" idx="10"/>
          </p:nvPr>
        </p:nvSpPr>
        <p:spPr/>
        <p:txBody>
          <a:bodyPr/>
          <a:lstStyle/>
          <a:p>
            <a:r>
              <a:rPr lang="zh-CN" altLang="en-US"/>
              <a:t>凌家杰 （中山大学）</a:t>
            </a:r>
          </a:p>
        </p:txBody>
      </p:sp>
      <p:sp>
        <p:nvSpPr>
          <p:cNvPr id="8" name="页脚占位符 7">
            <a:extLst>
              <a:ext uri="{FF2B5EF4-FFF2-40B4-BE49-F238E27FC236}">
                <a16:creationId xmlns:a16="http://schemas.microsoft.com/office/drawing/2014/main" id="{3D736A04-60F8-4EEA-A161-4046133A6B2E}"/>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9" name="矩形 8">
            <a:extLst>
              <a:ext uri="{FF2B5EF4-FFF2-40B4-BE49-F238E27FC236}">
                <a16:creationId xmlns:a16="http://schemas.microsoft.com/office/drawing/2014/main" id="{64540B65-7A38-4899-A741-F7ABE9050C03}"/>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1141489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6E190E-1947-4517-8C47-7EF47B758B25}"/>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辐射能量损失</a:t>
            </a:r>
          </a:p>
        </p:txBody>
      </p:sp>
      <p:sp>
        <p:nvSpPr>
          <p:cNvPr id="3" name="内容占位符 2">
            <a:extLst>
              <a:ext uri="{FF2B5EF4-FFF2-40B4-BE49-F238E27FC236}">
                <a16:creationId xmlns:a16="http://schemas.microsoft.com/office/drawing/2014/main" id="{B7E578E1-412D-46FF-922E-ECD12EF1932B}"/>
              </a:ext>
            </a:extLst>
          </p:cNvPr>
          <p:cNvSpPr>
            <a:spLocks noGrp="1"/>
          </p:cNvSpPr>
          <p:nvPr>
            <p:ph idx="1"/>
          </p:nvPr>
        </p:nvSpPr>
        <p:spPr/>
        <p:txBody>
          <a:bodyPr/>
          <a:lstStyle/>
          <a:p>
            <a:r>
              <a:rPr lang="zh-CN" altLang="en-US" dirty="0">
                <a:solidFill>
                  <a:srgbClr val="C00000"/>
                </a:solidFill>
                <a:latin typeface="微软雅黑" panose="020B0503020204020204" pitchFamily="34" charset="-122"/>
                <a:ea typeface="微软雅黑" panose="020B0503020204020204" pitchFamily="34" charset="-122"/>
              </a:rPr>
              <a:t>韧致辐射</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bremsstrahlung</a:t>
            </a:r>
            <a:r>
              <a:rPr lang="zh-CN" altLang="en-US" dirty="0">
                <a:latin typeface="微软雅黑" panose="020B0503020204020204" pitchFamily="34" charset="-122"/>
                <a:ea typeface="微软雅黑" panose="020B0503020204020204" pitchFamily="34" charset="-122"/>
              </a:rPr>
              <a:t>）：当入射带电粒子受介质原子核库伦场作用，其运动速度大小或者方向发生改变，会发出电磁辐射。</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电子对直接产生：入射粒子与介质原子核作用，通过虚光子生产正负电子对。 （只在高能区显著）</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光核作用：入射光子与介质原子核通过交换虚光子发生非弹性散射，原子核被激发。 （贡献很小）</a:t>
            </a:r>
          </a:p>
        </p:txBody>
      </p:sp>
      <p:sp>
        <p:nvSpPr>
          <p:cNvPr id="4" name="灯片编号占位符 3">
            <a:extLst>
              <a:ext uri="{FF2B5EF4-FFF2-40B4-BE49-F238E27FC236}">
                <a16:creationId xmlns:a16="http://schemas.microsoft.com/office/drawing/2014/main" id="{3FE47936-51E8-44AE-847B-DA14B676178B}"/>
              </a:ext>
            </a:extLst>
          </p:cNvPr>
          <p:cNvSpPr>
            <a:spLocks noGrp="1"/>
          </p:cNvSpPr>
          <p:nvPr>
            <p:ph type="sldNum" sz="quarter" idx="12"/>
          </p:nvPr>
        </p:nvSpPr>
        <p:spPr/>
        <p:txBody>
          <a:bodyPr/>
          <a:lstStyle/>
          <a:p>
            <a:fld id="{E97CB520-44B3-4597-B659-C13B2A85B42A}" type="slidenum">
              <a:rPr lang="zh-CN" altLang="en-US" smtClean="0"/>
              <a:t>16</a:t>
            </a:fld>
            <a:endParaRPr lang="zh-CN" altLang="en-US"/>
          </a:p>
        </p:txBody>
      </p:sp>
      <p:pic>
        <p:nvPicPr>
          <p:cNvPr id="6" name="图片 5">
            <a:extLst>
              <a:ext uri="{FF2B5EF4-FFF2-40B4-BE49-F238E27FC236}">
                <a16:creationId xmlns:a16="http://schemas.microsoft.com/office/drawing/2014/main" id="{54635036-1E7A-4BE4-ADB6-0A6E956D2334}"/>
              </a:ext>
            </a:extLst>
          </p:cNvPr>
          <p:cNvPicPr>
            <a:picLocks noChangeAspect="1"/>
          </p:cNvPicPr>
          <p:nvPr/>
        </p:nvPicPr>
        <p:blipFill>
          <a:blip r:embed="rId2"/>
          <a:stretch>
            <a:fillRect/>
          </a:stretch>
        </p:blipFill>
        <p:spPr>
          <a:xfrm>
            <a:off x="4743880" y="4869172"/>
            <a:ext cx="2093664" cy="1522665"/>
          </a:xfrm>
          <a:prstGeom prst="rect">
            <a:avLst/>
          </a:prstGeom>
        </p:spPr>
      </p:pic>
      <p:pic>
        <p:nvPicPr>
          <p:cNvPr id="8" name="图片 7">
            <a:extLst>
              <a:ext uri="{FF2B5EF4-FFF2-40B4-BE49-F238E27FC236}">
                <a16:creationId xmlns:a16="http://schemas.microsoft.com/office/drawing/2014/main" id="{1BCFE660-073B-4BD0-A3D9-03F1844CDF42}"/>
              </a:ext>
            </a:extLst>
          </p:cNvPr>
          <p:cNvPicPr>
            <a:picLocks noChangeAspect="1"/>
          </p:cNvPicPr>
          <p:nvPr/>
        </p:nvPicPr>
        <p:blipFill>
          <a:blip r:embed="rId3"/>
          <a:stretch>
            <a:fillRect/>
          </a:stretch>
        </p:blipFill>
        <p:spPr>
          <a:xfrm>
            <a:off x="1777944" y="4869172"/>
            <a:ext cx="1751649" cy="1442728"/>
          </a:xfrm>
          <a:prstGeom prst="rect">
            <a:avLst/>
          </a:prstGeom>
        </p:spPr>
      </p:pic>
      <p:pic>
        <p:nvPicPr>
          <p:cNvPr id="5" name="图片 4">
            <a:extLst>
              <a:ext uri="{FF2B5EF4-FFF2-40B4-BE49-F238E27FC236}">
                <a16:creationId xmlns:a16="http://schemas.microsoft.com/office/drawing/2014/main" id="{D0F10B6F-010C-446E-91C1-048C6F0A2A8C}"/>
              </a:ext>
            </a:extLst>
          </p:cNvPr>
          <p:cNvPicPr>
            <a:picLocks noChangeAspect="1"/>
          </p:cNvPicPr>
          <p:nvPr/>
        </p:nvPicPr>
        <p:blipFill rotWithShape="1">
          <a:blip r:embed="rId4"/>
          <a:srcRect t="2187"/>
          <a:stretch/>
        </p:blipFill>
        <p:spPr>
          <a:xfrm>
            <a:off x="8321181" y="4830692"/>
            <a:ext cx="1772661" cy="1481208"/>
          </a:xfrm>
          <a:prstGeom prst="rect">
            <a:avLst/>
          </a:prstGeom>
        </p:spPr>
      </p:pic>
      <p:sp>
        <p:nvSpPr>
          <p:cNvPr id="9" name="日期占位符 8">
            <a:extLst>
              <a:ext uri="{FF2B5EF4-FFF2-40B4-BE49-F238E27FC236}">
                <a16:creationId xmlns:a16="http://schemas.microsoft.com/office/drawing/2014/main" id="{2FB48B3D-5414-46F6-B49D-229335EE79ED}"/>
              </a:ext>
            </a:extLst>
          </p:cNvPr>
          <p:cNvSpPr>
            <a:spLocks noGrp="1"/>
          </p:cNvSpPr>
          <p:nvPr>
            <p:ph type="dt" sz="half" idx="10"/>
          </p:nvPr>
        </p:nvSpPr>
        <p:spPr/>
        <p:txBody>
          <a:bodyPr/>
          <a:lstStyle/>
          <a:p>
            <a:r>
              <a:rPr lang="zh-CN" altLang="en-US"/>
              <a:t>凌家杰 （中山大学）</a:t>
            </a:r>
          </a:p>
        </p:txBody>
      </p:sp>
      <p:sp>
        <p:nvSpPr>
          <p:cNvPr id="10" name="页脚占位符 9">
            <a:extLst>
              <a:ext uri="{FF2B5EF4-FFF2-40B4-BE49-F238E27FC236}">
                <a16:creationId xmlns:a16="http://schemas.microsoft.com/office/drawing/2014/main" id="{28B5000A-88E0-4F00-B349-6F74E5EEBFD9}"/>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11" name="矩形 8">
            <a:extLst>
              <a:ext uri="{FF2B5EF4-FFF2-40B4-BE49-F238E27FC236}">
                <a16:creationId xmlns:a16="http://schemas.microsoft.com/office/drawing/2014/main" id="{5346D1D2-72F7-4681-9AAA-069E59E899A1}"/>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3594872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06DB0D-05B3-4CD6-B42A-41A6836A5896}"/>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韧致辐射能量损失</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589F6C5E-C6E0-4629-9468-FC6F315EDD22}"/>
                  </a:ext>
                </a:extLst>
              </p:cNvPr>
              <p:cNvSpPr>
                <a:spLocks noGrp="1"/>
              </p:cNvSpPr>
              <p:nvPr>
                <p:ph idx="1"/>
              </p:nvPr>
            </p:nvSpPr>
            <p:spPr/>
            <p:txBody>
              <a:bodyPr/>
              <a:lstStyle/>
              <a:p>
                <a:r>
                  <a:rPr lang="zh-CN" altLang="en-US" dirty="0">
                    <a:latin typeface="微软雅黑" panose="020B0503020204020204" pitchFamily="34" charset="-122"/>
                    <a:ea typeface="微软雅黑" panose="020B0503020204020204" pitchFamily="34" charset="-122"/>
                  </a:rPr>
                  <a:t>韧致辐射的平均能损 </a:t>
                </a:r>
                <a14:m>
                  <m:oMath xmlns:m="http://schemas.openxmlformats.org/officeDocument/2006/math">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𝑑𝐸</m:t>
                        </m:r>
                      </m:num>
                      <m:den>
                        <m:r>
                          <a:rPr lang="en-US" altLang="zh-CN" b="0" i="1" smtClean="0">
                            <a:latin typeface="Cambria Math" panose="02040503050406030204" pitchFamily="18" charset="0"/>
                          </a:rPr>
                          <m:t>𝑑𝑥</m:t>
                        </m:r>
                      </m:den>
                    </m:f>
                    <m:r>
                      <a:rPr lang="en-US" altLang="zh-CN" b="0" i="1" smtClean="0">
                        <a:latin typeface="Cambria Math" panose="02040503050406030204" pitchFamily="18" charset="0"/>
                      </a:rPr>
                      <m:t>=4</m:t>
                    </m:r>
                    <m:r>
                      <a:rPr lang="zh-CN" altLang="en-US" b="0" i="1" smtClean="0">
                        <a:latin typeface="Cambria Math" panose="02040503050406030204" pitchFamily="18" charset="0"/>
                      </a:rPr>
                      <m:t>𝛼</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𝐴</m:t>
                        </m:r>
                      </m:sub>
                    </m:sSub>
                    <m:f>
                      <m:fPr>
                        <m:ctrlPr>
                          <a:rPr lang="en-US" altLang="zh-CN" b="0" i="1" smtClean="0">
                            <a:latin typeface="Cambria Math" panose="02040503050406030204" pitchFamily="18" charset="0"/>
                          </a:rPr>
                        </m:ctrlPr>
                      </m:fPr>
                      <m:num>
                        <m:sSup>
                          <m:sSupPr>
                            <m:ctrlPr>
                              <a:rPr lang="en-US" altLang="zh-CN" b="0" i="1" smtClean="0">
                                <a:solidFill>
                                  <a:srgbClr val="C00000"/>
                                </a:solidFill>
                                <a:latin typeface="Cambria Math" panose="02040503050406030204" pitchFamily="18" charset="0"/>
                              </a:rPr>
                            </m:ctrlPr>
                          </m:sSupPr>
                          <m:e>
                            <m:r>
                              <m:rPr>
                                <m:sty m:val="p"/>
                              </m:rPr>
                              <a:rPr lang="en-US" altLang="zh-CN" i="1">
                                <a:solidFill>
                                  <a:srgbClr val="C00000"/>
                                </a:solidFill>
                                <a:latin typeface="Cambria Math" panose="02040503050406030204" pitchFamily="18" charset="0"/>
                              </a:rPr>
                              <m:t>Z</m:t>
                            </m:r>
                          </m:e>
                          <m:sup>
                            <m:r>
                              <a:rPr lang="en-US" altLang="zh-CN" b="0" i="1" smtClean="0">
                                <a:solidFill>
                                  <a:srgbClr val="C00000"/>
                                </a:solidFill>
                                <a:latin typeface="Cambria Math" panose="02040503050406030204" pitchFamily="18" charset="0"/>
                              </a:rPr>
                              <m:t>2</m:t>
                            </m:r>
                          </m:sup>
                        </m:sSup>
                      </m:num>
                      <m:den>
                        <m:r>
                          <a:rPr lang="en-US" altLang="zh-CN" b="0" i="1" smtClean="0">
                            <a:latin typeface="Cambria Math" panose="02040503050406030204" pitchFamily="18" charset="0"/>
                          </a:rPr>
                          <m:t>𝐴</m:t>
                        </m:r>
                      </m:den>
                    </m:f>
                    <m:sSup>
                      <m:sSupPr>
                        <m:ctrlPr>
                          <a:rPr lang="en-US" altLang="zh-CN" b="0" i="1" smtClean="0">
                            <a:solidFill>
                              <a:srgbClr val="C00000"/>
                            </a:solidFill>
                            <a:latin typeface="Cambria Math" panose="02040503050406030204" pitchFamily="18" charset="0"/>
                          </a:rPr>
                        </m:ctrlPr>
                      </m:sSupPr>
                      <m:e>
                        <m:r>
                          <a:rPr lang="en-US" altLang="zh-CN" b="0" i="1" smtClean="0">
                            <a:solidFill>
                              <a:srgbClr val="C00000"/>
                            </a:solidFill>
                            <a:latin typeface="Cambria Math" panose="02040503050406030204" pitchFamily="18" charset="0"/>
                          </a:rPr>
                          <m:t>𝑧</m:t>
                        </m:r>
                      </m:e>
                      <m:sup>
                        <m:r>
                          <a:rPr lang="en-US" altLang="zh-CN" b="0" i="1" smtClean="0">
                            <a:solidFill>
                              <a:srgbClr val="C00000"/>
                            </a:solidFill>
                            <a:latin typeface="Cambria Math" panose="02040503050406030204" pitchFamily="18" charset="0"/>
                          </a:rPr>
                          <m:t>2</m:t>
                        </m:r>
                      </m:sup>
                    </m:sSup>
                    <m:sSup>
                      <m:sSupPr>
                        <m:ctrlPr>
                          <a:rPr lang="en-US" altLang="zh-CN" b="0" i="1" smtClean="0">
                            <a:latin typeface="Cambria Math" panose="02040503050406030204" pitchFamily="18" charset="0"/>
                          </a:rPr>
                        </m:ctrlPr>
                      </m:sSupPr>
                      <m:e>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4</m:t>
                                </m:r>
                                <m:r>
                                  <a:rPr lang="zh-CN" altLang="en-US" b="0" i="1" smtClean="0">
                                    <a:latin typeface="Cambria Math" panose="02040503050406030204" pitchFamily="18" charset="0"/>
                                  </a:rPr>
                                  <m:t>𝜋</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𝜖</m:t>
                                    </m:r>
                                  </m:e>
                                  <m:sub>
                                    <m:r>
                                      <a:rPr lang="en-US" altLang="zh-CN" b="0" i="1" smtClean="0">
                                        <a:latin typeface="Cambria Math" panose="02040503050406030204" pitchFamily="18" charset="0"/>
                                      </a:rPr>
                                      <m:t>0</m:t>
                                    </m:r>
                                  </m:sub>
                                </m:sSub>
                              </m:den>
                            </m:f>
                            <m:f>
                              <m:fPr>
                                <m:ctrlPr>
                                  <a:rPr lang="en-US" altLang="zh-CN" b="0" i="1" smtClean="0">
                                    <a:latin typeface="Cambria Math" panose="02040503050406030204" pitchFamily="18" charset="0"/>
                                  </a:rPr>
                                </m:ctrlPr>
                              </m:fPr>
                              <m:num>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𝑒</m:t>
                                    </m:r>
                                  </m:e>
                                  <m:sup>
                                    <m:r>
                                      <a:rPr lang="en-US" altLang="zh-CN" b="0" i="1" smtClean="0">
                                        <a:latin typeface="Cambria Math" panose="02040503050406030204" pitchFamily="18" charset="0"/>
                                      </a:rPr>
                                      <m:t>2</m:t>
                                    </m:r>
                                  </m:sup>
                                </m:sSup>
                              </m:num>
                              <m:den>
                                <m:r>
                                  <a:rPr lang="en-US" altLang="zh-CN" b="0" i="1" smtClean="0">
                                    <a:solidFill>
                                      <a:srgbClr val="0070C0"/>
                                    </a:solidFill>
                                    <a:latin typeface="Cambria Math" panose="02040503050406030204" pitchFamily="18" charset="0"/>
                                  </a:rPr>
                                  <m:t>𝑚</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2</m:t>
                                    </m:r>
                                  </m:sup>
                                </m:sSup>
                              </m:den>
                            </m:f>
                          </m:e>
                        </m:d>
                      </m:e>
                      <m:sup>
                        <m:r>
                          <a:rPr lang="en-US" altLang="zh-CN" b="0" i="1" smtClean="0">
                            <a:latin typeface="Cambria Math" panose="02040503050406030204" pitchFamily="18" charset="0"/>
                          </a:rPr>
                          <m:t>2</m:t>
                        </m:r>
                      </m:sup>
                    </m:sSup>
                    <m:r>
                      <a:rPr lang="en-US" altLang="zh-CN" b="0" i="1" smtClean="0">
                        <a:solidFill>
                          <a:srgbClr val="C00000"/>
                        </a:solidFill>
                        <a:latin typeface="Cambria Math" panose="02040503050406030204" pitchFamily="18" charset="0"/>
                      </a:rPr>
                      <m:t>𝐸</m:t>
                    </m:r>
                    <m:r>
                      <a:rPr lang="en-US" altLang="zh-CN" b="0" i="1" smtClean="0">
                        <a:latin typeface="Cambria Math" panose="02040503050406030204" pitchFamily="18" charset="0"/>
                      </a:rPr>
                      <m:t>𝑙𝑛</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183</m:t>
                        </m:r>
                      </m:num>
                      <m:den>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𝑍</m:t>
                            </m:r>
                          </m:e>
                          <m:sup>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3</m:t>
                                </m:r>
                              </m:den>
                            </m:f>
                          </m:sup>
                        </m:sSup>
                      </m:den>
                    </m:f>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考虑核外电子的贡献 </a:t>
                </a:r>
                <a14:m>
                  <m:oMath xmlns:m="http://schemas.openxmlformats.org/officeDocument/2006/math">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𝑑𝐸</m:t>
                        </m:r>
                      </m:num>
                      <m:den>
                        <m:r>
                          <a:rPr lang="en-US" altLang="zh-CN" b="0" i="1" smtClean="0">
                            <a:latin typeface="Cambria Math" panose="02040503050406030204" pitchFamily="18" charset="0"/>
                          </a:rPr>
                          <m:t>𝑑𝑥</m:t>
                        </m:r>
                      </m:den>
                    </m:f>
                    <m:r>
                      <a:rPr lang="en-US" altLang="zh-CN" b="0" i="1" smtClean="0">
                        <a:latin typeface="Cambria Math" panose="02040503050406030204" pitchFamily="18" charset="0"/>
                      </a:rPr>
                      <m:t>=4</m:t>
                    </m:r>
                    <m:r>
                      <a:rPr lang="zh-CN" altLang="en-US" b="0" i="1" smtClean="0">
                        <a:latin typeface="Cambria Math" panose="02040503050406030204" pitchFamily="18" charset="0"/>
                      </a:rPr>
                      <m:t>𝛼</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𝐴</m:t>
                        </m:r>
                      </m:sub>
                    </m:sSub>
                    <m:f>
                      <m:fPr>
                        <m:ctrlPr>
                          <a:rPr lang="en-US" altLang="zh-CN" b="0" i="1" smtClean="0">
                            <a:latin typeface="Cambria Math" panose="02040503050406030204" pitchFamily="18" charset="0"/>
                          </a:rPr>
                        </m:ctrlPr>
                      </m:fPr>
                      <m:num>
                        <m:r>
                          <m:rPr>
                            <m:sty m:val="p"/>
                          </m:rPr>
                          <a:rPr lang="en-US" altLang="zh-CN" i="1">
                            <a:latin typeface="Cambria Math" panose="02040503050406030204" pitchFamily="18" charset="0"/>
                          </a:rPr>
                          <m:t>Z</m:t>
                        </m:r>
                        <m:r>
                          <a:rPr lang="en-US" altLang="zh-CN" b="0" i="1" smtClean="0">
                            <a:latin typeface="Cambria Math" panose="02040503050406030204" pitchFamily="18" charset="0"/>
                          </a:rPr>
                          <m:t>(</m:t>
                        </m:r>
                        <m:r>
                          <m:rPr>
                            <m:sty m:val="p"/>
                          </m:rPr>
                          <a:rPr lang="en-US" altLang="zh-CN" i="1">
                            <a:latin typeface="Cambria Math" panose="02040503050406030204" pitchFamily="18" charset="0"/>
                          </a:rPr>
                          <m:t>Z</m:t>
                        </m:r>
                        <m:r>
                          <a:rPr lang="en-US" altLang="zh-CN" b="0" i="1" smtClean="0">
                            <a:latin typeface="Cambria Math" panose="02040503050406030204" pitchFamily="18" charset="0"/>
                          </a:rPr>
                          <m:t>+1)</m:t>
                        </m:r>
                      </m:num>
                      <m:den>
                        <m:r>
                          <a:rPr lang="en-US" altLang="zh-CN" b="0" i="1" smtClean="0">
                            <a:latin typeface="Cambria Math" panose="02040503050406030204" pitchFamily="18" charset="0"/>
                          </a:rPr>
                          <m:t>𝐴</m:t>
                        </m:r>
                      </m:den>
                    </m:f>
                    <m:sSup>
                      <m:sSupPr>
                        <m:ctrlPr>
                          <a:rPr lang="en-US" altLang="zh-CN" b="0" i="1" smtClean="0">
                            <a:solidFill>
                              <a:srgbClr val="C00000"/>
                            </a:solidFill>
                            <a:latin typeface="Cambria Math" panose="02040503050406030204" pitchFamily="18" charset="0"/>
                          </a:rPr>
                        </m:ctrlPr>
                      </m:sSupPr>
                      <m:e>
                        <m:r>
                          <a:rPr lang="en-US" altLang="zh-CN" b="0" i="1" smtClean="0">
                            <a:solidFill>
                              <a:srgbClr val="C00000"/>
                            </a:solidFill>
                            <a:latin typeface="Cambria Math" panose="02040503050406030204" pitchFamily="18" charset="0"/>
                          </a:rPr>
                          <m:t>𝑧</m:t>
                        </m:r>
                      </m:e>
                      <m:sup>
                        <m:r>
                          <a:rPr lang="en-US" altLang="zh-CN" b="0" i="1" smtClean="0">
                            <a:solidFill>
                              <a:srgbClr val="C00000"/>
                            </a:solidFill>
                            <a:latin typeface="Cambria Math" panose="02040503050406030204" pitchFamily="18" charset="0"/>
                          </a:rPr>
                          <m:t>2</m:t>
                        </m:r>
                      </m:sup>
                    </m:sSup>
                    <m:sSup>
                      <m:sSupPr>
                        <m:ctrlPr>
                          <a:rPr lang="en-US" altLang="zh-CN" b="0" i="1" smtClean="0">
                            <a:latin typeface="Cambria Math" panose="02040503050406030204" pitchFamily="18" charset="0"/>
                          </a:rPr>
                        </m:ctrlPr>
                      </m:sSupPr>
                      <m:e>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4</m:t>
                                </m:r>
                                <m:r>
                                  <a:rPr lang="zh-CN" altLang="en-US" b="0" i="1" smtClean="0">
                                    <a:latin typeface="Cambria Math" panose="02040503050406030204" pitchFamily="18" charset="0"/>
                                  </a:rPr>
                                  <m:t>𝜋</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𝜖</m:t>
                                    </m:r>
                                  </m:e>
                                  <m:sub>
                                    <m:r>
                                      <a:rPr lang="en-US" altLang="zh-CN" b="0" i="1" smtClean="0">
                                        <a:latin typeface="Cambria Math" panose="02040503050406030204" pitchFamily="18" charset="0"/>
                                      </a:rPr>
                                      <m:t>0</m:t>
                                    </m:r>
                                  </m:sub>
                                </m:sSub>
                              </m:den>
                            </m:f>
                            <m:f>
                              <m:fPr>
                                <m:ctrlPr>
                                  <a:rPr lang="en-US" altLang="zh-CN" b="0" i="1" smtClean="0">
                                    <a:latin typeface="Cambria Math" panose="02040503050406030204" pitchFamily="18" charset="0"/>
                                  </a:rPr>
                                </m:ctrlPr>
                              </m:fPr>
                              <m:num>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𝑒</m:t>
                                    </m:r>
                                  </m:e>
                                  <m:sup>
                                    <m:r>
                                      <a:rPr lang="en-US" altLang="zh-CN" b="0" i="1" smtClean="0">
                                        <a:latin typeface="Cambria Math" panose="02040503050406030204" pitchFamily="18" charset="0"/>
                                      </a:rPr>
                                      <m:t>2</m:t>
                                    </m:r>
                                  </m:sup>
                                </m:sSup>
                              </m:num>
                              <m:den>
                                <m:r>
                                  <a:rPr lang="en-US" altLang="zh-CN" b="0" i="1" smtClean="0">
                                    <a:solidFill>
                                      <a:srgbClr val="0070C0"/>
                                    </a:solidFill>
                                    <a:latin typeface="Cambria Math" panose="02040503050406030204" pitchFamily="18" charset="0"/>
                                  </a:rPr>
                                  <m:t>𝑚</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2</m:t>
                                    </m:r>
                                  </m:sup>
                                </m:sSup>
                              </m:den>
                            </m:f>
                          </m:e>
                        </m:d>
                      </m:e>
                      <m:sup>
                        <m:r>
                          <a:rPr lang="en-US" altLang="zh-CN" b="0" i="1" smtClean="0">
                            <a:latin typeface="Cambria Math" panose="02040503050406030204" pitchFamily="18" charset="0"/>
                          </a:rPr>
                          <m:t>2</m:t>
                        </m:r>
                      </m:sup>
                    </m:sSup>
                    <m:r>
                      <a:rPr lang="en-US" altLang="zh-CN" b="0" i="1" smtClean="0">
                        <a:solidFill>
                          <a:srgbClr val="C00000"/>
                        </a:solidFill>
                        <a:latin typeface="Cambria Math" panose="02040503050406030204" pitchFamily="18" charset="0"/>
                      </a:rPr>
                      <m:t>𝐸</m:t>
                    </m:r>
                    <m:r>
                      <a:rPr lang="en-US" altLang="zh-CN" b="0" i="1" smtClean="0">
                        <a:latin typeface="Cambria Math" panose="02040503050406030204" pitchFamily="18" charset="0"/>
                      </a:rPr>
                      <m:t>𝑙𝑛</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183</m:t>
                        </m:r>
                      </m:num>
                      <m:den>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𝑍</m:t>
                            </m:r>
                          </m:e>
                          <m:sup>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3</m:t>
                                </m:r>
                              </m:den>
                            </m:f>
                          </m:sup>
                        </m:sSup>
                      </m:den>
                    </m:f>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韧致辐射能损的特点</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正比入射粒子能量</a:t>
                </a:r>
                <a:r>
                  <a:rPr lang="en-US" altLang="zh-CN" dirty="0">
                    <a:latin typeface="微软雅黑" panose="020B0503020204020204" pitchFamily="34" charset="-122"/>
                    <a:ea typeface="微软雅黑" panose="020B0503020204020204" pitchFamily="34" charset="-122"/>
                  </a:rPr>
                  <a:t>E </a:t>
                </a:r>
                <a:r>
                  <a:rPr lang="zh-CN" altLang="en-US" dirty="0">
                    <a:latin typeface="微软雅黑" panose="020B0503020204020204" pitchFamily="34" charset="-122"/>
                    <a:ea typeface="微软雅黑" panose="020B0503020204020204" pitchFamily="34" charset="-122"/>
                  </a:rPr>
                  <a:t>（能量越高，辐射越强）</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与介质原子序数的平方</a:t>
                </a:r>
                <a14:m>
                  <m:oMath xmlns:m="http://schemas.openxmlformats.org/officeDocument/2006/math">
                    <m:sSup>
                      <m:sSupPr>
                        <m:ctrlPr>
                          <a:rPr lang="en-US" altLang="zh-CN" i="1" smtClean="0">
                            <a:latin typeface="Cambria Math" panose="02040503050406030204" pitchFamily="18" charset="0"/>
                          </a:rPr>
                        </m:ctrlPr>
                      </m:sSupPr>
                      <m:e>
                        <m:r>
                          <m:rPr>
                            <m:sty m:val="p"/>
                          </m:rPr>
                          <a:rPr lang="en-US" altLang="zh-CN" i="1">
                            <a:latin typeface="Cambria Math" panose="02040503050406030204" pitchFamily="18" charset="0"/>
                          </a:rPr>
                          <m:t>Z</m:t>
                        </m:r>
                      </m:e>
                      <m:sup>
                        <m:r>
                          <a:rPr lang="en-US" altLang="zh-CN" b="0" i="1" smtClean="0">
                            <a:latin typeface="Cambria Math" panose="02040503050406030204" pitchFamily="18" charset="0"/>
                          </a:rPr>
                          <m:t>2</m:t>
                        </m:r>
                      </m:sup>
                    </m:sSup>
                  </m:oMath>
                </a14:m>
                <a:r>
                  <a:rPr lang="zh-CN" altLang="en-US" dirty="0">
                    <a:latin typeface="微软雅黑" panose="020B0503020204020204" pitchFamily="34" charset="-122"/>
                    <a:ea typeface="微软雅黑" panose="020B0503020204020204" pitchFamily="34" charset="-122"/>
                  </a:rPr>
                  <a:t>成正比 （高</a:t>
                </a:r>
                <a:r>
                  <a:rPr lang="en-US" altLang="zh-CN" dirty="0">
                    <a:latin typeface="微软雅黑" panose="020B0503020204020204" pitchFamily="34" charset="-122"/>
                    <a:ea typeface="微软雅黑" panose="020B0503020204020204" pitchFamily="34" charset="-122"/>
                  </a:rPr>
                  <a:t>Z</a:t>
                </a:r>
                <a:r>
                  <a:rPr lang="zh-CN" altLang="en-US" dirty="0">
                    <a:latin typeface="微软雅黑" panose="020B0503020204020204" pitchFamily="34" charset="-122"/>
                    <a:ea typeface="微软雅黑" panose="020B0503020204020204" pitchFamily="34" charset="-122"/>
                  </a:rPr>
                  <a:t>材料容易产生韧致辐射；低</a:t>
                </a:r>
                <a:r>
                  <a:rPr lang="en-US" altLang="zh-CN" dirty="0">
                    <a:latin typeface="微软雅黑" panose="020B0503020204020204" pitchFamily="34" charset="-122"/>
                    <a:ea typeface="微软雅黑" panose="020B0503020204020204" pitchFamily="34" charset="-122"/>
                  </a:rPr>
                  <a:t>Z</a:t>
                </a:r>
                <a:r>
                  <a:rPr lang="zh-CN" altLang="en-US" dirty="0">
                    <a:latin typeface="微软雅黑" panose="020B0503020204020204" pitchFamily="34" charset="-122"/>
                    <a:ea typeface="微软雅黑" panose="020B0503020204020204" pitchFamily="34" charset="-122"/>
                  </a:rPr>
                  <a:t>材料辐射防护；高</a:t>
                </a:r>
                <a:r>
                  <a:rPr lang="en-US" altLang="zh-CN" dirty="0">
                    <a:latin typeface="微软雅黑" panose="020B0503020204020204" pitchFamily="34" charset="-122"/>
                    <a:ea typeface="微软雅黑" panose="020B0503020204020204" pitchFamily="34" charset="-122"/>
                  </a:rPr>
                  <a:t>Z</a:t>
                </a:r>
                <a:r>
                  <a:rPr lang="zh-CN" altLang="en-US" dirty="0">
                    <a:latin typeface="微软雅黑" panose="020B0503020204020204" pitchFamily="34" charset="-122"/>
                    <a:ea typeface="微软雅黑" panose="020B0503020204020204" pitchFamily="34" charset="-122"/>
                  </a:rPr>
                  <a:t>材料产生</a:t>
                </a:r>
                <a:r>
                  <a:rPr lang="en-US" altLang="zh-CN" dirty="0">
                    <a:latin typeface="微软雅黑" panose="020B0503020204020204" pitchFamily="34" charset="-122"/>
                    <a:ea typeface="微软雅黑" panose="020B0503020204020204" pitchFamily="34" charset="-122"/>
                  </a:rPr>
                  <a:t>X</a:t>
                </a:r>
                <a:r>
                  <a:rPr lang="zh-CN" altLang="en-US" dirty="0">
                    <a:latin typeface="微软雅黑" panose="020B0503020204020204" pitchFamily="34" charset="-122"/>
                    <a:ea typeface="微软雅黑" panose="020B0503020204020204" pitchFamily="34" charset="-122"/>
                  </a:rPr>
                  <a:t>射线）</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反比质量平方</a:t>
                </a:r>
                <a14:m>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1</m:t>
                        </m:r>
                      </m:num>
                      <m:den>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𝑚</m:t>
                            </m:r>
                          </m:e>
                          <m:sup>
                            <m:r>
                              <a:rPr lang="en-US" altLang="zh-CN" b="0" i="1" smtClean="0">
                                <a:latin typeface="Cambria Math" panose="02040503050406030204" pitchFamily="18" charset="0"/>
                              </a:rPr>
                              <m:t>2</m:t>
                            </m:r>
                          </m:sup>
                        </m:sSup>
                      </m:den>
                    </m:f>
                  </m:oMath>
                </a14:m>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电子韧致辐射大</a:t>
                </a:r>
                <a:r>
                  <a:rPr lang="en-US" altLang="zh-CN"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mc:Choice>
        <mc:Fallback xmlns="">
          <p:sp>
            <p:nvSpPr>
              <p:cNvPr id="3" name="内容占位符 2">
                <a:extLst>
                  <a:ext uri="{FF2B5EF4-FFF2-40B4-BE49-F238E27FC236}">
                    <a16:creationId xmlns:a16="http://schemas.microsoft.com/office/drawing/2014/main" id="{589F6C5E-C6E0-4629-9468-FC6F315EDD22}"/>
                  </a:ext>
                </a:extLst>
              </p:cNvPr>
              <p:cNvSpPr>
                <a:spLocks noGrp="1" noRot="1" noChangeAspect="1" noMove="1" noResize="1" noEditPoints="1" noAdjustHandles="1" noChangeArrowheads="1" noChangeShapeType="1" noTextEdit="1"/>
              </p:cNvSpPr>
              <p:nvPr>
                <p:ph idx="1"/>
              </p:nvPr>
            </p:nvSpPr>
            <p:spPr>
              <a:blipFill>
                <a:blip r:embed="rId2"/>
                <a:stretch>
                  <a:fillRect l="-1043" r="-696"/>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EA98DD08-6BA6-4AF7-A4AE-B10CF03AC825}"/>
              </a:ext>
            </a:extLst>
          </p:cNvPr>
          <p:cNvSpPr>
            <a:spLocks noGrp="1"/>
          </p:cNvSpPr>
          <p:nvPr>
            <p:ph type="sldNum" sz="quarter" idx="12"/>
          </p:nvPr>
        </p:nvSpPr>
        <p:spPr/>
        <p:txBody>
          <a:bodyPr/>
          <a:lstStyle/>
          <a:p>
            <a:fld id="{E97CB520-44B3-4597-B659-C13B2A85B42A}" type="slidenum">
              <a:rPr lang="zh-CN" altLang="en-US" smtClean="0"/>
              <a:t>17</a:t>
            </a:fld>
            <a:endParaRPr lang="zh-CN" altLang="en-US"/>
          </a:p>
        </p:txBody>
      </p:sp>
      <p:sp>
        <p:nvSpPr>
          <p:cNvPr id="5" name="日期占位符 4">
            <a:extLst>
              <a:ext uri="{FF2B5EF4-FFF2-40B4-BE49-F238E27FC236}">
                <a16:creationId xmlns:a16="http://schemas.microsoft.com/office/drawing/2014/main" id="{9BBACB94-78A2-40DF-A7D9-5331AA036356}"/>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56EE8A74-4A4D-4BF0-824B-8F19CD221F92}"/>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7" name="矩形 8">
            <a:extLst>
              <a:ext uri="{FF2B5EF4-FFF2-40B4-BE49-F238E27FC236}">
                <a16:creationId xmlns:a16="http://schemas.microsoft.com/office/drawing/2014/main" id="{B61048D1-AC45-4104-8D2F-1048EABBE8D3}"/>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3021665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B76ACF-6408-45C4-81AF-D740F7A80FCD}"/>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辐射长度</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DEF36E1F-A564-4AB3-9D7A-E4E463DBE6E6}"/>
                  </a:ext>
                </a:extLst>
              </p:cNvPr>
              <p:cNvSpPr>
                <a:spLocks noGrp="1"/>
              </p:cNvSpPr>
              <p:nvPr>
                <p:ph idx="1"/>
              </p:nvPr>
            </p:nvSpPr>
            <p:spPr/>
            <p:txBody>
              <a:bodyPr/>
              <a:lstStyle/>
              <a:p>
                <a:r>
                  <a:rPr lang="zh-CN" altLang="en-US" dirty="0">
                    <a:latin typeface="微软雅黑" panose="020B0503020204020204" pitchFamily="34" charset="-122"/>
                    <a:ea typeface="微软雅黑" panose="020B0503020204020204" pitchFamily="34" charset="-122"/>
                  </a:rPr>
                  <a:t>将辐射能损公式改为</a:t>
                </a:r>
                <a14:m>
                  <m:oMath xmlns:m="http://schemas.openxmlformats.org/officeDocument/2006/math">
                    <m:r>
                      <a:rPr lang="en-US" altLang="zh-CN" b="0" i="0" smtClean="0">
                        <a:latin typeface="Cambria Math" panose="02040503050406030204" pitchFamily="18" charset="0"/>
                      </a:rPr>
                      <m:t>−</m:t>
                    </m:r>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𝑑𝐸</m:t>
                        </m:r>
                      </m:num>
                      <m:den>
                        <m:r>
                          <a:rPr lang="en-US" altLang="zh-CN" b="0" i="1" smtClean="0">
                            <a:latin typeface="Cambria Math" panose="02040503050406030204" pitchFamily="18" charset="0"/>
                          </a:rPr>
                          <m:t>𝑑𝑥</m:t>
                        </m:r>
                      </m:den>
                    </m:f>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𝐸</m:t>
                        </m:r>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0</m:t>
                            </m:r>
                          </m:sub>
                        </m:sSub>
                      </m:den>
                    </m:f>
                  </m:oMath>
                </a14:m>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则 </a:t>
                </a:r>
                <a14:m>
                  <m:oMath xmlns:m="http://schemas.openxmlformats.org/officeDocument/2006/math">
                    <m:d>
                      <m:dPr>
                        <m:begChr m:val="⟨"/>
                        <m:endChr m:val="⟩"/>
                        <m:ctrlPr>
                          <a:rPr lang="en-US" altLang="zh-CN" i="1" smtClean="0">
                            <a:latin typeface="Cambria Math" panose="02040503050406030204" pitchFamily="18" charset="0"/>
                          </a:rPr>
                        </m:ctrlPr>
                      </m:dPr>
                      <m:e>
                        <m:r>
                          <a:rPr lang="en-US" altLang="zh-CN" b="0" i="1" smtClean="0">
                            <a:latin typeface="Cambria Math" panose="02040503050406030204" pitchFamily="18" charset="0"/>
                          </a:rPr>
                          <m:t>𝐸</m:t>
                        </m:r>
                      </m:e>
                    </m:d>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0</m:t>
                        </m:r>
                      </m:sub>
                    </m:s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𝑒</m:t>
                        </m:r>
                      </m:e>
                      <m:sup>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𝑥</m:t>
                            </m:r>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0</m:t>
                                </m:r>
                              </m:sub>
                            </m:sSub>
                          </m:den>
                        </m:f>
                      </m:sup>
                    </m:sSup>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辐射长度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0</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𝐴</m:t>
                        </m:r>
                      </m:num>
                      <m:den>
                        <m:r>
                          <a:rPr lang="en-US" altLang="zh-CN" b="0" i="1" smtClean="0">
                            <a:latin typeface="Cambria Math" panose="02040503050406030204" pitchFamily="18" charset="0"/>
                          </a:rPr>
                          <m:t>4</m:t>
                        </m:r>
                        <m:r>
                          <a:rPr lang="zh-CN" altLang="en-US" b="0" i="1" smtClean="0">
                            <a:latin typeface="Cambria Math" panose="02040503050406030204" pitchFamily="18" charset="0"/>
                          </a:rPr>
                          <m:t>𝛼</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𝐴</m:t>
                            </m:r>
                          </m:sub>
                        </m:sSub>
                        <m:r>
                          <a:rPr lang="en-US" altLang="zh-CN" b="0" i="1" smtClean="0">
                            <a:latin typeface="Cambria Math" panose="02040503050406030204" pitchFamily="18" charset="0"/>
                          </a:rPr>
                          <m:t>𝑍</m:t>
                        </m:r>
                        <m:r>
                          <a:rPr lang="en-US" altLang="zh-CN" b="0" i="1" smtClean="0">
                            <a:latin typeface="Cambria Math" panose="02040503050406030204" pitchFamily="18" charset="0"/>
                          </a:rPr>
                          <m:t>(</m:t>
                        </m:r>
                        <m:r>
                          <a:rPr lang="en-US" altLang="zh-CN" b="0" i="1" smtClean="0">
                            <a:latin typeface="Cambria Math" panose="02040503050406030204" pitchFamily="18" charset="0"/>
                          </a:rPr>
                          <m:t>𝑍</m:t>
                        </m:r>
                        <m:r>
                          <a:rPr lang="en-US" altLang="zh-CN" b="0" i="1" smtClean="0">
                            <a:latin typeface="Cambria Math" panose="02040503050406030204" pitchFamily="18" charset="0"/>
                          </a:rPr>
                          <m:t>+1)</m:t>
                        </m:r>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𝑒</m:t>
                            </m:r>
                          </m:sub>
                          <m:sup>
                            <m:r>
                              <a:rPr lang="en-US" altLang="zh-CN" b="0" i="1" smtClean="0">
                                <a:latin typeface="Cambria Math" panose="02040503050406030204" pitchFamily="18" charset="0"/>
                              </a:rPr>
                              <m:t>2</m:t>
                            </m:r>
                          </m:sup>
                        </m:sSubSup>
                        <m:r>
                          <m:rPr>
                            <m:sty m:val="p"/>
                          </m:rPr>
                          <a:rPr lang="en-US" altLang="zh-CN" b="0" i="0" smtClean="0">
                            <a:latin typeface="Cambria Math" panose="02040503050406030204" pitchFamily="18" charset="0"/>
                          </a:rPr>
                          <m:t>ln</m:t>
                        </m:r>
                        <m:r>
                          <a:rPr lang="en-US" altLang="zh-CN" b="0" i="1" smtClean="0">
                            <a:latin typeface="Cambria Math" panose="02040503050406030204" pitchFamily="18" charset="0"/>
                          </a:rPr>
                          <m:t>⁡(183/</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𝑍</m:t>
                            </m:r>
                          </m:e>
                          <m:sup>
                            <m:r>
                              <a:rPr lang="en-US" altLang="zh-CN" b="0" i="1" smtClean="0">
                                <a:latin typeface="Cambria Math" panose="02040503050406030204" pitchFamily="18" charset="0"/>
                              </a:rPr>
                              <m:t>1/3</m:t>
                            </m:r>
                          </m:sup>
                        </m:sSup>
                        <m:r>
                          <a:rPr lang="en-US" altLang="zh-CN" b="0" i="1" smtClean="0">
                            <a:latin typeface="Cambria Math" panose="02040503050406030204" pitchFamily="18" charset="0"/>
                          </a:rPr>
                          <m:t>) </m:t>
                        </m:r>
                      </m:den>
                    </m:f>
                    <m:r>
                      <a:rPr lang="en-US" altLang="zh-CN" b="0" i="1" smtClean="0">
                        <a:latin typeface="Cambria Math" panose="02040503050406030204" pitchFamily="18" charset="0"/>
                      </a:rPr>
                      <m:t>  [</m:t>
                    </m:r>
                    <m:r>
                      <a:rPr lang="en-US" altLang="zh-CN" b="0" i="1" smtClean="0">
                        <a:latin typeface="Cambria Math" panose="02040503050406030204" pitchFamily="18" charset="0"/>
                      </a:rPr>
                      <m:t>𝑔</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𝑐𝑚</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考虑其他因素后，</a:t>
                </a:r>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0</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716.4 </m:t>
                        </m:r>
                        <m:r>
                          <a:rPr lang="en-US" altLang="zh-CN" b="0" i="1" smtClean="0">
                            <a:latin typeface="Cambria Math" panose="02040503050406030204" pitchFamily="18" charset="0"/>
                          </a:rPr>
                          <m:t>𝐴</m:t>
                        </m:r>
                      </m:num>
                      <m:den>
                        <m:r>
                          <a:rPr lang="en-US" altLang="zh-CN" b="0" i="1" smtClean="0">
                            <a:latin typeface="Cambria Math" panose="02040503050406030204" pitchFamily="18" charset="0"/>
                          </a:rPr>
                          <m:t>𝑍</m:t>
                        </m:r>
                        <m:r>
                          <a:rPr lang="en-US" altLang="zh-CN" b="0" i="1" smtClean="0">
                            <a:latin typeface="Cambria Math" panose="02040503050406030204" pitchFamily="18" charset="0"/>
                          </a:rPr>
                          <m:t>(</m:t>
                        </m:r>
                        <m:r>
                          <a:rPr lang="en-US" altLang="zh-CN" b="0" i="1" smtClean="0">
                            <a:latin typeface="Cambria Math" panose="02040503050406030204" pitchFamily="18" charset="0"/>
                          </a:rPr>
                          <m:t>𝑍</m:t>
                        </m:r>
                        <m:r>
                          <a:rPr lang="en-US" altLang="zh-CN" b="0" i="1" smtClean="0">
                            <a:latin typeface="Cambria Math" panose="02040503050406030204" pitchFamily="18" charset="0"/>
                          </a:rPr>
                          <m:t>+1) </m:t>
                        </m:r>
                        <m:r>
                          <m:rPr>
                            <m:sty m:val="p"/>
                          </m:rPr>
                          <a:rPr lang="en-US" altLang="zh-CN" b="0" i="0" smtClean="0">
                            <a:latin typeface="Cambria Math" panose="02040503050406030204" pitchFamily="18" charset="0"/>
                          </a:rPr>
                          <m:t>ln</m:t>
                        </m:r>
                        <m:r>
                          <a:rPr lang="en-US" altLang="zh-CN" b="0" i="1" smtClean="0">
                            <a:latin typeface="Cambria Math" panose="02040503050406030204" pitchFamily="18" charset="0"/>
                          </a:rPr>
                          <m:t>⁡(287/</m:t>
                        </m:r>
                        <m:rad>
                          <m:radPr>
                            <m:degHide m:val="on"/>
                            <m:ctrlPr>
                              <a:rPr lang="en-US" altLang="zh-CN" b="0" i="1" smtClean="0">
                                <a:latin typeface="Cambria Math" panose="02040503050406030204" pitchFamily="18" charset="0"/>
                              </a:rPr>
                            </m:ctrlPr>
                          </m:radPr>
                          <m:deg/>
                          <m:e>
                            <m:r>
                              <a:rPr lang="en-US" altLang="zh-CN" b="0" i="1" smtClean="0">
                                <a:latin typeface="Cambria Math" panose="02040503050406030204" pitchFamily="18" charset="0"/>
                              </a:rPr>
                              <m:t>𝑍</m:t>
                            </m:r>
                          </m:e>
                        </m:rad>
                        <m:r>
                          <a:rPr lang="en-US" altLang="zh-CN" b="0" i="1" smtClean="0">
                            <a:latin typeface="Cambria Math" panose="02040503050406030204" pitchFamily="18" charset="0"/>
                          </a:rPr>
                          <m:t>) </m:t>
                        </m:r>
                      </m:den>
                    </m:f>
                    <m:r>
                      <a:rPr lang="en-US" altLang="zh-CN" b="0" i="1" smtClean="0">
                        <a:latin typeface="Cambria Math" panose="02040503050406030204" pitchFamily="18" charset="0"/>
                      </a:rPr>
                      <m:t> [</m:t>
                    </m:r>
                    <m:r>
                      <a:rPr lang="en-US" altLang="zh-CN" b="0" i="1" smtClean="0">
                        <a:latin typeface="Cambria Math" panose="02040503050406030204" pitchFamily="18" charset="0"/>
                      </a:rPr>
                      <m:t>𝑔</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𝑐𝑚</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oMath>
                </a14:m>
                <a:r>
                  <a:rPr lang="zh-CN" altLang="en-US"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表征物质引起辐射能量损失能力的物理量</a:t>
                </a:r>
                <a:endParaRPr lang="en-US" altLang="zh-CN" dirty="0">
                  <a:latin typeface="微软雅黑" panose="020B0503020204020204" pitchFamily="34" charset="-122"/>
                  <a:ea typeface="微软雅黑" panose="020B0503020204020204" pitchFamily="34" charset="-122"/>
                </a:endParaRPr>
              </a:p>
              <a:p>
                <a:pPr marL="0" indent="0">
                  <a:buNone/>
                </a:pPr>
                <a:r>
                  <a:rPr lang="zh-CN" altLang="en-US" dirty="0">
                    <a:latin typeface="微软雅黑" panose="020B0503020204020204" pitchFamily="34" charset="-122"/>
                    <a:ea typeface="微软雅黑" panose="020B0503020204020204" pitchFamily="34" charset="-122"/>
                  </a:rPr>
                  <a:t> </a:t>
                </a:r>
              </a:p>
            </p:txBody>
          </p:sp>
        </mc:Choice>
        <mc:Fallback xmlns="">
          <p:sp>
            <p:nvSpPr>
              <p:cNvPr id="3" name="内容占位符 2">
                <a:extLst>
                  <a:ext uri="{FF2B5EF4-FFF2-40B4-BE49-F238E27FC236}">
                    <a16:creationId xmlns:a16="http://schemas.microsoft.com/office/drawing/2014/main" id="{DEF36E1F-A564-4AB3-9D7A-E4E463DBE6E6}"/>
                  </a:ext>
                </a:extLst>
              </p:cNvPr>
              <p:cNvSpPr>
                <a:spLocks noGrp="1" noRot="1" noChangeAspect="1" noMove="1" noResize="1" noEditPoints="1" noAdjustHandles="1" noChangeArrowheads="1" noChangeShapeType="1" noTextEdit="1"/>
              </p:cNvSpPr>
              <p:nvPr>
                <p:ph idx="1"/>
              </p:nvPr>
            </p:nvSpPr>
            <p:spPr>
              <a:blipFill>
                <a:blip r:embed="rId2"/>
                <a:stretch>
                  <a:fillRect l="-1043" t="-560"/>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0135DD4E-510E-4C7C-B7AB-CC5C42171BB1}"/>
              </a:ext>
            </a:extLst>
          </p:cNvPr>
          <p:cNvSpPr>
            <a:spLocks noGrp="1"/>
          </p:cNvSpPr>
          <p:nvPr>
            <p:ph type="sldNum" sz="quarter" idx="12"/>
          </p:nvPr>
        </p:nvSpPr>
        <p:spPr/>
        <p:txBody>
          <a:bodyPr/>
          <a:lstStyle/>
          <a:p>
            <a:fld id="{E97CB520-44B3-4597-B659-C13B2A85B42A}" type="slidenum">
              <a:rPr lang="zh-CN" altLang="en-US" smtClean="0"/>
              <a:t>18</a:t>
            </a:fld>
            <a:endParaRPr lang="zh-CN" altLang="en-US"/>
          </a:p>
        </p:txBody>
      </p:sp>
      <p:sp>
        <p:nvSpPr>
          <p:cNvPr id="5" name="日期占位符 4">
            <a:extLst>
              <a:ext uri="{FF2B5EF4-FFF2-40B4-BE49-F238E27FC236}">
                <a16:creationId xmlns:a16="http://schemas.microsoft.com/office/drawing/2014/main" id="{443FE9BF-39EF-42B1-A504-EFBCCFFA301E}"/>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5751C5A6-637A-4221-BF20-C31C47C30200}"/>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7" name="矩形 8">
            <a:extLst>
              <a:ext uri="{FF2B5EF4-FFF2-40B4-BE49-F238E27FC236}">
                <a16:creationId xmlns:a16="http://schemas.microsoft.com/office/drawing/2014/main" id="{38E40DC2-FB71-40BC-A557-83B956D9B8CB}"/>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333455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432D8A-4A60-4D90-8DA7-F6C0FBA59498}"/>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临界能量</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53F3DD50-1E65-462C-935C-CD7E9C520B37}"/>
                  </a:ext>
                </a:extLst>
              </p:cNvPr>
              <p:cNvSpPr>
                <a:spLocks noGrp="1"/>
              </p:cNvSpPr>
              <p:nvPr>
                <p:ph idx="1"/>
              </p:nvPr>
            </p:nvSpPr>
            <p:spPr>
              <a:xfrm>
                <a:off x="838201" y="1825625"/>
                <a:ext cx="6450106" cy="4736540"/>
              </a:xfrm>
            </p:spPr>
            <p:txBody>
              <a:bodyPr>
                <a:normAutofit fontScale="92500"/>
              </a:bodyPr>
              <a:lstStyle/>
              <a:p>
                <a:r>
                  <a:rPr lang="zh-CN" altLang="en-US" dirty="0">
                    <a:latin typeface="微软雅黑" panose="020B0503020204020204" pitchFamily="34" charset="-122"/>
                    <a:ea typeface="微软雅黑" panose="020B0503020204020204" pitchFamily="34" charset="-122"/>
                  </a:rPr>
                  <a:t>韧致辐射能损正比入射粒子能量，电离能损正比能量的对数。</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临界能量</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𝑐</m:t>
                        </m:r>
                      </m:sub>
                    </m:sSub>
                  </m:oMath>
                </a14:m>
                <a:r>
                  <a:rPr lang="en-US" altLang="zh-CN" dirty="0">
                    <a:latin typeface="微软雅黑" panose="020B0503020204020204" pitchFamily="34" charset="-122"/>
                    <a:ea typeface="微软雅黑" panose="020B0503020204020204" pitchFamily="34" charset="-122"/>
                  </a:rPr>
                  <a:t>:</a:t>
                </a:r>
              </a:p>
              <a:p>
                <a:pPr marL="0" indent="0">
                  <a:buNone/>
                </a:pPr>
                <a:r>
                  <a:rPr lang="en-US" altLang="zh-CN" dirty="0">
                    <a:latin typeface="微软雅黑" panose="020B0503020204020204" pitchFamily="34" charset="-122"/>
                    <a:ea typeface="微软雅黑" panose="020B0503020204020204" pitchFamily="34" charset="-122"/>
                  </a:rPr>
                  <a:t>	</a:t>
                </a:r>
                <a14:m>
                  <m:oMath xmlns:m="http://schemas.openxmlformats.org/officeDocument/2006/math">
                    <m:r>
                      <a:rPr lang="en-US" altLang="zh-CN" b="0" i="0" smtClean="0">
                        <a:latin typeface="Cambria Math" panose="02040503050406030204" pitchFamily="18" charset="0"/>
                      </a:rPr>
                      <m:t>−</m:t>
                    </m:r>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𝑑𝐸</m:t>
                        </m:r>
                      </m:num>
                      <m:den>
                        <m:r>
                          <a:rPr lang="en-US" altLang="zh-CN" b="0" i="1" smtClean="0">
                            <a:latin typeface="Cambria Math" panose="02040503050406030204" pitchFamily="18" charset="0"/>
                          </a:rPr>
                          <m:t>𝑑𝑋</m:t>
                        </m:r>
                      </m:den>
                    </m:f>
                    <m:d>
                      <m:dPr>
                        <m:ctrlPr>
                          <a:rPr lang="en-US" altLang="zh-CN" i="1" smtClean="0">
                            <a:latin typeface="Cambria Math" panose="02040503050406030204" pitchFamily="18" charset="0"/>
                          </a:rPr>
                        </m:ctrlPr>
                      </m:dPr>
                      <m:e>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𝑐</m:t>
                            </m:r>
                          </m:sub>
                        </m:sSub>
                      </m:e>
                    </m:d>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m:t>
                        </m:r>
                      </m:e>
                      <m:sub>
                        <m:r>
                          <a:rPr lang="en-US" altLang="zh-CN" b="0" i="1" smtClean="0">
                            <a:latin typeface="Cambria Math" panose="02040503050406030204" pitchFamily="18" charset="0"/>
                          </a:rPr>
                          <m:t>𝑖𝑜𝑛</m:t>
                        </m:r>
                        <m:r>
                          <a:rPr lang="en-US" altLang="zh-CN" b="0" i="1" smtClean="0">
                            <a:latin typeface="Cambria Math" panose="02040503050406030204" pitchFamily="18" charset="0"/>
                          </a:rPr>
                          <m:t>.</m:t>
                        </m:r>
                      </m:sub>
                    </m:sSub>
                    <m:r>
                      <a:rPr lang="en-US" altLang="zh-CN" b="0" i="1" smtClean="0">
                        <a:latin typeface="Cambria Math" panose="02040503050406030204" pitchFamily="18" charset="0"/>
                      </a:rPr>
                      <m:t>=</m:t>
                    </m:r>
                    <m:r>
                      <a:rPr lang="en-US" altLang="zh-CN" b="0" i="0" smtClean="0">
                        <a:latin typeface="Cambria Math" panose="02040503050406030204" pitchFamily="18" charset="0"/>
                      </a:rPr>
                      <m:t>−</m:t>
                    </m:r>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𝑑𝐸</m:t>
                        </m:r>
                      </m:num>
                      <m:den>
                        <m:r>
                          <a:rPr lang="en-US" altLang="zh-CN" b="0" i="1" smtClean="0">
                            <a:latin typeface="Cambria Math" panose="02040503050406030204" pitchFamily="18" charset="0"/>
                          </a:rPr>
                          <m:t>𝑑𝑋</m:t>
                        </m:r>
                      </m:den>
                    </m:f>
                    <m:d>
                      <m:dPr>
                        <m:ctrlPr>
                          <a:rPr lang="en-US" altLang="zh-CN" i="1" smtClean="0">
                            <a:latin typeface="Cambria Math" panose="02040503050406030204" pitchFamily="18" charset="0"/>
                          </a:rPr>
                        </m:ctrlPr>
                      </m:dPr>
                      <m:e>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𝑐</m:t>
                            </m:r>
                          </m:sub>
                        </m:sSub>
                      </m:e>
                    </m:d>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m:t>
                        </m:r>
                      </m:e>
                      <m:sub>
                        <m:r>
                          <a:rPr lang="en-US" altLang="zh-CN" b="0" i="1" smtClean="0">
                            <a:latin typeface="Cambria Math" panose="02040503050406030204" pitchFamily="18" charset="0"/>
                          </a:rPr>
                          <m:t>𝐵𝑟𝑒𝑚𝑠</m:t>
                        </m:r>
                        <m:r>
                          <a:rPr lang="en-US" altLang="zh-CN" b="0" i="1" smtClean="0">
                            <a:latin typeface="Cambria Math" panose="02040503050406030204" pitchFamily="18" charset="0"/>
                          </a:rPr>
                          <m:t>.</m:t>
                        </m:r>
                      </m:sub>
                    </m:sSub>
                  </m:oMath>
                </a14:m>
                <a:r>
                  <a:rPr lang="en-US" altLang="zh-CN" dirty="0">
                    <a:latin typeface="微软雅黑" panose="020B0503020204020204" pitchFamily="34" charset="-122"/>
                    <a:ea typeface="微软雅黑" panose="020B0503020204020204" pitchFamily="34" charset="-122"/>
                  </a:rPr>
                  <a:t>       </a:t>
                </a:r>
              </a:p>
              <a:p>
                <a:pPr marL="0" indent="0">
                  <a:buNone/>
                </a:pP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两种能损相等</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Rossi</a:t>
                </a:r>
                <a:r>
                  <a:rPr lang="zh-CN" altLang="en-US" dirty="0">
                    <a:latin typeface="微软雅黑" panose="020B0503020204020204" pitchFamily="34" charset="-122"/>
                    <a:ea typeface="微软雅黑" panose="020B0503020204020204" pitchFamily="34" charset="-122"/>
                  </a:rPr>
                  <a:t>给出另一种临界能量的定义：入射电子电离能损率等于</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𝐸</m:t>
                    </m:r>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𝑋</m:t>
                        </m:r>
                      </m:e>
                      <m:sub>
                        <m:r>
                          <a:rPr lang="en-US" altLang="zh-CN" b="0" i="1" smtClean="0">
                            <a:latin typeface="Cambria Math" panose="02040503050406030204" pitchFamily="18" charset="0"/>
                            <a:ea typeface="Cambria Math" panose="02040503050406030204" pitchFamily="18" charset="0"/>
                          </a:rPr>
                          <m:t>0</m:t>
                        </m:r>
                      </m:sub>
                    </m:sSub>
                  </m:oMath>
                </a14:m>
                <a:r>
                  <a:rPr lang="zh-CN" altLang="en-US" dirty="0">
                    <a:latin typeface="微软雅黑" panose="020B0503020204020204" pitchFamily="34" charset="-122"/>
                    <a:ea typeface="微软雅黑" panose="020B0503020204020204" pitchFamily="34" charset="-122"/>
                  </a:rPr>
                  <a:t>时具有的能量。</a:t>
                </a:r>
                <a:endParaRPr lang="en-US" altLang="zh-CN" dirty="0">
                  <a:latin typeface="微软雅黑" panose="020B0503020204020204" pitchFamily="34" charset="-122"/>
                  <a:ea typeface="微软雅黑" panose="020B0503020204020204" pitchFamily="34" charset="-122"/>
                </a:endParaRPr>
              </a:p>
              <a:p>
                <a:pPr marL="0" indent="0">
                  <a:buNone/>
                </a:pPr>
                <a:r>
                  <a:rPr lang="zh-CN" altLang="en-US" dirty="0">
                    <a:latin typeface="微软雅黑" panose="020B0503020204020204" pitchFamily="34" charset="-122"/>
                    <a:ea typeface="微软雅黑" panose="020B0503020204020204" pitchFamily="34" charset="-122"/>
                  </a:rPr>
                  <a:t>   对于固态元素</a:t>
                </a:r>
                <a:r>
                  <a:rPr lang="en-US" altLang="zh-CN" dirty="0">
                    <a:latin typeface="微软雅黑" panose="020B0503020204020204" pitchFamily="34" charset="-122"/>
                    <a:ea typeface="微软雅黑" panose="020B0503020204020204" pitchFamily="34" charset="-122"/>
                  </a:rPr>
                  <a:t>,</a:t>
                </a:r>
              </a:p>
              <a:p>
                <a:pPr marL="0" indent="0">
                  <a:buNone/>
                </a:pPr>
                <a:endParaRPr lang="zh-CN" altLang="en-US" dirty="0">
                  <a:latin typeface="微软雅黑" panose="020B0503020204020204" pitchFamily="34" charset="-122"/>
                  <a:ea typeface="微软雅黑" panose="020B0503020204020204" pitchFamily="34" charset="-122"/>
                </a:endParaRPr>
              </a:p>
            </p:txBody>
          </p:sp>
        </mc:Choice>
        <mc:Fallback xmlns="">
          <p:sp>
            <p:nvSpPr>
              <p:cNvPr id="3" name="内容占位符 2">
                <a:extLst>
                  <a:ext uri="{FF2B5EF4-FFF2-40B4-BE49-F238E27FC236}">
                    <a16:creationId xmlns:a16="http://schemas.microsoft.com/office/drawing/2014/main" id="{53F3DD50-1E65-462C-935C-CD7E9C520B37}"/>
                  </a:ext>
                </a:extLst>
              </p:cNvPr>
              <p:cNvSpPr>
                <a:spLocks noGrp="1" noRot="1" noChangeAspect="1" noMove="1" noResize="1" noEditPoints="1" noAdjustHandles="1" noChangeArrowheads="1" noChangeShapeType="1" noTextEdit="1"/>
              </p:cNvSpPr>
              <p:nvPr>
                <p:ph idx="1"/>
              </p:nvPr>
            </p:nvSpPr>
            <p:spPr>
              <a:xfrm>
                <a:off x="838201" y="1825625"/>
                <a:ext cx="6450106" cy="4736540"/>
              </a:xfrm>
              <a:blipFill>
                <a:blip r:embed="rId2"/>
                <a:stretch>
                  <a:fillRect l="-1512" t="-1931" r="-1040"/>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ADCAFB0F-FD92-4B84-A7DF-A7BEDE838509}"/>
              </a:ext>
            </a:extLst>
          </p:cNvPr>
          <p:cNvSpPr>
            <a:spLocks noGrp="1"/>
          </p:cNvSpPr>
          <p:nvPr>
            <p:ph type="sldNum" sz="quarter" idx="12"/>
          </p:nvPr>
        </p:nvSpPr>
        <p:spPr/>
        <p:txBody>
          <a:bodyPr/>
          <a:lstStyle/>
          <a:p>
            <a:fld id="{E97CB520-44B3-4597-B659-C13B2A85B42A}" type="slidenum">
              <a:rPr lang="zh-CN" altLang="en-US" smtClean="0"/>
              <a:t>19</a:t>
            </a:fld>
            <a:endParaRPr lang="zh-CN" altLang="en-US"/>
          </a:p>
        </p:txBody>
      </p:sp>
      <p:pic>
        <p:nvPicPr>
          <p:cNvPr id="5" name="图片 4">
            <a:extLst>
              <a:ext uri="{FF2B5EF4-FFF2-40B4-BE49-F238E27FC236}">
                <a16:creationId xmlns:a16="http://schemas.microsoft.com/office/drawing/2014/main" id="{FAB0E51D-1AC5-42F3-A5EC-3DE0352426EF}"/>
              </a:ext>
            </a:extLst>
          </p:cNvPr>
          <p:cNvPicPr>
            <a:picLocks noChangeAspect="1"/>
          </p:cNvPicPr>
          <p:nvPr/>
        </p:nvPicPr>
        <p:blipFill>
          <a:blip r:embed="rId3"/>
          <a:stretch>
            <a:fillRect/>
          </a:stretch>
        </p:blipFill>
        <p:spPr>
          <a:xfrm>
            <a:off x="7425995" y="1988525"/>
            <a:ext cx="4514993" cy="3475651"/>
          </a:xfrm>
          <a:prstGeom prst="rect">
            <a:avLst/>
          </a:prstGeom>
        </p:spPr>
      </p:pic>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76D8EDAF-DD13-4FCA-BC37-80F7287DBE39}"/>
                  </a:ext>
                </a:extLst>
              </p:cNvPr>
              <p:cNvSpPr txBox="1"/>
              <p:nvPr/>
            </p:nvSpPr>
            <p:spPr>
              <a:xfrm>
                <a:off x="3012700" y="5264521"/>
                <a:ext cx="3291169" cy="7000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𝐸</m:t>
                          </m:r>
                        </m:e>
                        <m:sub>
                          <m:r>
                            <a:rPr lang="en-US" altLang="zh-CN" sz="2400" b="0" i="1" smtClean="0">
                              <a:latin typeface="Cambria Math" panose="02040503050406030204" pitchFamily="18" charset="0"/>
                            </a:rPr>
                            <m:t>𝑐</m:t>
                          </m:r>
                        </m:sub>
                      </m:sSub>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a:rPr lang="en-US" altLang="zh-CN" sz="2400" b="0" i="1" smtClean="0">
                              <a:latin typeface="Cambria Math" panose="02040503050406030204" pitchFamily="18" charset="0"/>
                            </a:rPr>
                            <m:t>610 </m:t>
                          </m:r>
                          <m:r>
                            <a:rPr lang="en-US" altLang="zh-CN" sz="2400" b="0" i="1" smtClean="0">
                              <a:latin typeface="Cambria Math" panose="02040503050406030204" pitchFamily="18" charset="0"/>
                            </a:rPr>
                            <m:t>𝑀𝑒𝑉</m:t>
                          </m:r>
                        </m:num>
                        <m:den>
                          <m:r>
                            <a:rPr lang="en-US" altLang="zh-CN" sz="2400" b="0" i="1" smtClean="0">
                              <a:latin typeface="Cambria Math" panose="02040503050406030204" pitchFamily="18" charset="0"/>
                            </a:rPr>
                            <m:t>𝑍</m:t>
                          </m:r>
                          <m:r>
                            <a:rPr lang="en-US" altLang="zh-CN" sz="2400" b="0" i="1" smtClean="0">
                              <a:latin typeface="Cambria Math" panose="02040503050406030204" pitchFamily="18" charset="0"/>
                            </a:rPr>
                            <m:t>+1.24</m:t>
                          </m:r>
                        </m:den>
                      </m:f>
                    </m:oMath>
                  </m:oMathPara>
                </a14:m>
                <a:endParaRPr lang="zh-CN" altLang="en-US" sz="2400" dirty="0"/>
              </a:p>
            </p:txBody>
          </p:sp>
        </mc:Choice>
        <mc:Fallback xmlns="">
          <p:sp>
            <p:nvSpPr>
              <p:cNvPr id="6" name="文本框 5">
                <a:extLst>
                  <a:ext uri="{FF2B5EF4-FFF2-40B4-BE49-F238E27FC236}">
                    <a16:creationId xmlns:a16="http://schemas.microsoft.com/office/drawing/2014/main" id="{76D8EDAF-DD13-4FCA-BC37-80F7287DBE39}"/>
                  </a:ext>
                </a:extLst>
              </p:cNvPr>
              <p:cNvSpPr txBox="1">
                <a:spLocks noRot="1" noChangeAspect="1" noMove="1" noResize="1" noEditPoints="1" noAdjustHandles="1" noChangeArrowheads="1" noChangeShapeType="1" noTextEdit="1"/>
              </p:cNvSpPr>
              <p:nvPr/>
            </p:nvSpPr>
            <p:spPr>
              <a:xfrm>
                <a:off x="3012700" y="5264521"/>
                <a:ext cx="3291169" cy="700063"/>
              </a:xfrm>
              <a:prstGeom prst="rect">
                <a:avLst/>
              </a:prstGeom>
              <a:blipFill>
                <a:blip r:embed="rId4"/>
                <a:stretch>
                  <a:fillRect/>
                </a:stretch>
              </a:blipFill>
            </p:spPr>
            <p:txBody>
              <a:bodyPr/>
              <a:lstStyle/>
              <a:p>
                <a:r>
                  <a:rPr lang="zh-CN" altLang="en-US">
                    <a:noFill/>
                  </a:rPr>
                  <a:t> </a:t>
                </a:r>
              </a:p>
            </p:txBody>
          </p:sp>
        </mc:Fallback>
      </mc:AlternateContent>
      <p:sp>
        <p:nvSpPr>
          <p:cNvPr id="7" name="日期占位符 6">
            <a:extLst>
              <a:ext uri="{FF2B5EF4-FFF2-40B4-BE49-F238E27FC236}">
                <a16:creationId xmlns:a16="http://schemas.microsoft.com/office/drawing/2014/main" id="{A6DD0E6D-AE0D-40DC-B9B6-F463E02A9698}"/>
              </a:ext>
            </a:extLst>
          </p:cNvPr>
          <p:cNvSpPr>
            <a:spLocks noGrp="1"/>
          </p:cNvSpPr>
          <p:nvPr>
            <p:ph type="dt" sz="half" idx="10"/>
          </p:nvPr>
        </p:nvSpPr>
        <p:spPr/>
        <p:txBody>
          <a:bodyPr/>
          <a:lstStyle/>
          <a:p>
            <a:r>
              <a:rPr lang="zh-CN" altLang="en-US"/>
              <a:t>凌家杰 （中山大学）</a:t>
            </a:r>
          </a:p>
        </p:txBody>
      </p:sp>
      <p:sp>
        <p:nvSpPr>
          <p:cNvPr id="8" name="页脚占位符 7">
            <a:extLst>
              <a:ext uri="{FF2B5EF4-FFF2-40B4-BE49-F238E27FC236}">
                <a16:creationId xmlns:a16="http://schemas.microsoft.com/office/drawing/2014/main" id="{D12E6A1C-8518-4DBB-A9C1-5F154800222E}"/>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9" name="矩形 8">
            <a:extLst>
              <a:ext uri="{FF2B5EF4-FFF2-40B4-BE49-F238E27FC236}">
                <a16:creationId xmlns:a16="http://schemas.microsoft.com/office/drawing/2014/main" id="{1DA7E8CB-8DCA-4EC4-AB9B-26323975E539}"/>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668612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5DA538-7C64-40D6-A0B0-53E58680D363}"/>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内容概括</a:t>
            </a:r>
          </a:p>
        </p:txBody>
      </p:sp>
      <p:sp>
        <p:nvSpPr>
          <p:cNvPr id="3" name="内容占位符 2">
            <a:extLst>
              <a:ext uri="{FF2B5EF4-FFF2-40B4-BE49-F238E27FC236}">
                <a16:creationId xmlns:a16="http://schemas.microsoft.com/office/drawing/2014/main" id="{F643D1B3-9D26-417C-A265-47710F5DEC07}"/>
              </a:ext>
            </a:extLst>
          </p:cNvPr>
          <p:cNvSpPr>
            <a:spLocks noGrp="1"/>
          </p:cNvSpPr>
          <p:nvPr>
            <p:ph idx="1"/>
          </p:nvPr>
        </p:nvSpPr>
        <p:spPr>
          <a:xfrm>
            <a:off x="708600" y="1768475"/>
            <a:ext cx="10515600" cy="4351338"/>
          </a:xfrm>
        </p:spPr>
        <p:txBody>
          <a:bodyPr>
            <a:normAutofit lnSpcReduction="10000"/>
          </a:bodyPr>
          <a:lstStyle/>
          <a:p>
            <a:r>
              <a:rPr lang="zh-CN" altLang="en-US" dirty="0">
                <a:latin typeface="微软雅黑" panose="020B0503020204020204" pitchFamily="34" charset="-122"/>
                <a:ea typeface="微软雅黑" panose="020B0503020204020204" pitchFamily="34" charset="-122"/>
              </a:rPr>
              <a:t>粒子与物质的相互作用</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带电粒子和物质的相互作用</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光子和物质的相互作用</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强子和物质的强相互作用</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中微子和物质的相互作用</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中微子探测器</a:t>
            </a:r>
            <a:endParaRPr lang="en-US" altLang="zh-CN" dirty="0">
              <a:latin typeface="微软雅黑" panose="020B0503020204020204" pitchFamily="34" charset="-122"/>
              <a:ea typeface="微软雅黑" panose="020B0503020204020204" pitchFamily="34" charset="-122"/>
            </a:endParaRPr>
          </a:p>
          <a:p>
            <a:endParaRPr lang="en-US" altLang="zh-CN" dirty="0"/>
          </a:p>
          <a:p>
            <a:endParaRPr lang="en-US" altLang="zh-CN" dirty="0"/>
          </a:p>
          <a:p>
            <a:pPr marL="0" indent="0">
              <a:buNone/>
            </a:pPr>
            <a:r>
              <a:rPr lang="zh-CN" altLang="en-US" dirty="0">
                <a:latin typeface="微软雅黑" panose="020B0503020204020204" pitchFamily="34" charset="-122"/>
                <a:ea typeface="微软雅黑" panose="020B0503020204020204" pitchFamily="34" charset="-122"/>
              </a:rPr>
              <a:t>本课件主要借鉴了汪晓莲等编教材</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粒子探测技术</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、耿聪、</a:t>
            </a:r>
            <a:r>
              <a:rPr lang="en-US" altLang="zh-CN" dirty="0">
                <a:latin typeface="微软雅黑" panose="020B0503020204020204" pitchFamily="34" charset="-122"/>
                <a:ea typeface="微软雅黑" panose="020B0503020204020204" pitchFamily="34" charset="-122"/>
              </a:rPr>
              <a:t>PDG</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IHEP</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CERN</a:t>
            </a:r>
            <a:r>
              <a:rPr lang="zh-CN" altLang="en-US" dirty="0">
                <a:latin typeface="微软雅黑" panose="020B0503020204020204" pitchFamily="34" charset="-122"/>
                <a:ea typeface="微软雅黑" panose="020B0503020204020204" pitchFamily="34" charset="-122"/>
              </a:rPr>
              <a:t>讲座等材料</a:t>
            </a:r>
            <a:endParaRPr lang="en-US" altLang="zh-CN" dirty="0">
              <a:latin typeface="微软雅黑" panose="020B0503020204020204" pitchFamily="34" charset="-122"/>
              <a:ea typeface="微软雅黑" panose="020B0503020204020204" pitchFamily="34" charset="-122"/>
            </a:endParaRPr>
          </a:p>
          <a:p>
            <a:pPr lvl="1"/>
            <a:endParaRPr lang="zh-CN" altLang="en-US" dirty="0"/>
          </a:p>
        </p:txBody>
      </p:sp>
      <p:sp>
        <p:nvSpPr>
          <p:cNvPr id="4" name="灯片编号占位符 3">
            <a:extLst>
              <a:ext uri="{FF2B5EF4-FFF2-40B4-BE49-F238E27FC236}">
                <a16:creationId xmlns:a16="http://schemas.microsoft.com/office/drawing/2014/main" id="{A0091734-343A-45EA-B689-41A970CB34F6}"/>
              </a:ext>
            </a:extLst>
          </p:cNvPr>
          <p:cNvSpPr>
            <a:spLocks noGrp="1"/>
          </p:cNvSpPr>
          <p:nvPr>
            <p:ph type="sldNum" sz="quarter" idx="12"/>
          </p:nvPr>
        </p:nvSpPr>
        <p:spPr/>
        <p:txBody>
          <a:bodyPr/>
          <a:lstStyle/>
          <a:p>
            <a:fld id="{E97CB520-44B3-4597-B659-C13B2A85B42A}" type="slidenum">
              <a:rPr lang="zh-CN" altLang="en-US" smtClean="0"/>
              <a:t>2</a:t>
            </a:fld>
            <a:endParaRPr lang="zh-CN" altLang="en-US"/>
          </a:p>
        </p:txBody>
      </p:sp>
      <p:pic>
        <p:nvPicPr>
          <p:cNvPr id="4100" name="Picture 4" descr="https://img2.baidu.com/it/u=1097354556,2508180987&amp;fm=253&amp;fmt=auto&amp;app=138&amp;f=JPEG?w=500&amp;h=685">
            <a:extLst>
              <a:ext uri="{FF2B5EF4-FFF2-40B4-BE49-F238E27FC236}">
                <a16:creationId xmlns:a16="http://schemas.microsoft.com/office/drawing/2014/main" id="{B09EDF73-5E81-43DA-8CB1-630EADC10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07175"/>
            <a:ext cx="2346734" cy="32150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img0.baidu.com/it/u=635844808,3823817889&amp;fm=253&amp;fmt=auto&amp;app=138&amp;f=JPEG?w=256&amp;h=320">
            <a:extLst>
              <a:ext uri="{FF2B5EF4-FFF2-40B4-BE49-F238E27FC236}">
                <a16:creationId xmlns:a16="http://schemas.microsoft.com/office/drawing/2014/main" id="{5B31D0C5-5790-44E8-96A4-168AC8130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1607175"/>
            <a:ext cx="2590800" cy="3238500"/>
          </a:xfrm>
          <a:prstGeom prst="rect">
            <a:avLst/>
          </a:prstGeom>
          <a:noFill/>
          <a:extLst>
            <a:ext uri="{909E8E84-426E-40DD-AFC4-6F175D3DCCD1}">
              <a14:hiddenFill xmlns:a14="http://schemas.microsoft.com/office/drawing/2010/main">
                <a:solidFill>
                  <a:srgbClr val="FFFFFF"/>
                </a:solidFill>
              </a14:hiddenFill>
            </a:ext>
          </a:extLst>
        </p:spPr>
      </p:pic>
      <p:sp>
        <p:nvSpPr>
          <p:cNvPr id="5" name="日期占位符 4">
            <a:extLst>
              <a:ext uri="{FF2B5EF4-FFF2-40B4-BE49-F238E27FC236}">
                <a16:creationId xmlns:a16="http://schemas.microsoft.com/office/drawing/2014/main" id="{AD6C402D-621C-43BB-9CB8-E7F2EBE88096}"/>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EAF2558C-00B9-4137-A1A7-D1BCE549C742}"/>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10" name="矩形 8">
            <a:extLst>
              <a:ext uri="{FF2B5EF4-FFF2-40B4-BE49-F238E27FC236}">
                <a16:creationId xmlns:a16="http://schemas.microsoft.com/office/drawing/2014/main" id="{937B3929-1B0E-4197-BBE0-EE5B760262D0}"/>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3072472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63F4F7-2A15-40DD-AB29-6D8976F9C345}"/>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切伦科夫辐射</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5F7CAD46-8C61-4C69-BBB8-CCC5BCA28ABF}"/>
                  </a:ext>
                </a:extLst>
              </p:cNvPr>
              <p:cNvSpPr>
                <a:spLocks noGrp="1"/>
              </p:cNvSpPr>
              <p:nvPr>
                <p:ph idx="1"/>
              </p:nvPr>
            </p:nvSpPr>
            <p:spPr/>
            <p:txBody>
              <a:bodyPr>
                <a:normAutofit fontScale="92500" lnSpcReduction="10000"/>
              </a:bodyPr>
              <a:lstStyle/>
              <a:p>
                <a:r>
                  <a:rPr lang="zh-CN" altLang="en-US" dirty="0">
                    <a:latin typeface="微软雅黑" panose="020B0503020204020204" pitchFamily="34" charset="-122"/>
                    <a:ea typeface="微软雅黑" panose="020B0503020204020204" pitchFamily="34" charset="-122"/>
                  </a:rPr>
                  <a:t>当带电粒子穿过透明介质时，如果其速度超过光在介质中的光速</a:t>
                </a:r>
                <a:r>
                  <a:rPr lang="en-US" altLang="zh-CN" dirty="0" err="1">
                    <a:latin typeface="微软雅黑" panose="020B0503020204020204" pitchFamily="34" charset="-122"/>
                    <a:ea typeface="微软雅黑" panose="020B0503020204020204" pitchFamily="34" charset="-122"/>
                  </a:rPr>
                  <a:t>c/n</a:t>
                </a:r>
                <a:r>
                  <a:rPr lang="zh-CN" altLang="en-US" dirty="0">
                    <a:latin typeface="微软雅黑" panose="020B0503020204020204" pitchFamily="34" charset="-122"/>
                    <a:ea typeface="微软雅黑" panose="020B0503020204020204" pitchFamily="34" charset="-122"/>
                  </a:rPr>
                  <a:t>时，将产生一种定向的电磁辐射</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切伦科夫辐射（</a:t>
                </a:r>
                <a:r>
                  <a:rPr lang="en-US" altLang="zh-CN" dirty="0">
                    <a:latin typeface="微软雅黑" panose="020B0503020204020204" pitchFamily="34" charset="-122"/>
                    <a:ea typeface="微软雅黑" panose="020B0503020204020204" pitchFamily="34" charset="-122"/>
                  </a:rPr>
                  <a:t>Pavel Cherenkov</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带电粒子高速通过介质时，粒子的前后电偶极子的分布不对称，具有不为零的随时间变化的总电偶极矩，辐射的光子干涉增强。而低速时，电偶极子的分布对称，总电偶极矩为零，不产生辐射。</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切伦科夫辐射特征：</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切伦科夫辐射角 </a:t>
                </a:r>
                <a14:m>
                  <m:oMath xmlns:m="http://schemas.openxmlformats.org/officeDocument/2006/math">
                    <m:r>
                      <a:rPr lang="en-US" altLang="zh-CN" b="0" i="1" smtClean="0">
                        <a:latin typeface="Cambria Math" panose="02040503050406030204" pitchFamily="18" charset="0"/>
                      </a:rPr>
                      <m:t>𝑐𝑜𝑠</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𝜃</m:t>
                        </m:r>
                      </m:e>
                      <m:sub>
                        <m:r>
                          <a:rPr lang="en-US" altLang="zh-CN" b="0" i="1" smtClean="0">
                            <a:latin typeface="Cambria Math" panose="02040503050406030204" pitchFamily="18" charset="0"/>
                          </a:rPr>
                          <m:t>𝑐</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𝑐</m:t>
                        </m:r>
                        <m:r>
                          <m:rPr>
                            <m:sty m:val="p"/>
                          </m:rPr>
                          <a:rPr lang="el-GR" altLang="zh-CN" b="0" i="1" smtClean="0">
                            <a:latin typeface="Cambria Math" panose="02040503050406030204" pitchFamily="18" charset="0"/>
                            <a:ea typeface="Cambria Math" panose="02040503050406030204" pitchFamily="18" charset="0"/>
                          </a:rPr>
                          <m:t>Δ</m:t>
                        </m:r>
                        <m:r>
                          <a:rPr lang="en-US" altLang="zh-CN" b="0" i="1" smtClean="0">
                            <a:latin typeface="Cambria Math" panose="02040503050406030204" pitchFamily="18" charset="0"/>
                            <a:ea typeface="Cambria Math" panose="02040503050406030204" pitchFamily="18" charset="0"/>
                          </a:rPr>
                          <m:t>𝑡</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𝑛</m:t>
                        </m:r>
                      </m:num>
                      <m:den>
                        <m:r>
                          <a:rPr lang="zh-CN" altLang="en-US" b="0" i="1" smtClean="0">
                            <a:latin typeface="Cambria Math" panose="02040503050406030204" pitchFamily="18" charset="0"/>
                          </a:rPr>
                          <m:t>𝛽</m:t>
                        </m:r>
                        <m:r>
                          <a:rPr lang="en-US" altLang="zh-CN" b="0" i="1" smtClean="0">
                            <a:latin typeface="Cambria Math" panose="02040503050406030204" pitchFamily="18" charset="0"/>
                          </a:rPr>
                          <m:t>𝑐</m:t>
                        </m:r>
                        <m:r>
                          <m:rPr>
                            <m:sty m:val="p"/>
                          </m:rPr>
                          <a:rPr lang="el-GR" altLang="zh-CN" b="0" i="1" smtClean="0">
                            <a:latin typeface="Cambria Math" panose="02040503050406030204" pitchFamily="18" charset="0"/>
                            <a:ea typeface="Cambria Math" panose="02040503050406030204" pitchFamily="18" charset="0"/>
                          </a:rPr>
                          <m:t>Δ</m:t>
                        </m:r>
                        <m:r>
                          <a:rPr lang="en-US" altLang="zh-CN" b="0" i="1" smtClean="0">
                            <a:latin typeface="Cambria Math" panose="02040503050406030204" pitchFamily="18" charset="0"/>
                            <a:ea typeface="Cambria Math" panose="02040503050406030204" pitchFamily="18" charset="0"/>
                          </a:rPr>
                          <m:t>𝑡</m:t>
                        </m:r>
                      </m:den>
                    </m:f>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𝑛</m:t>
                        </m:r>
                        <m:r>
                          <a:rPr lang="zh-CN" altLang="en-US" b="0" i="1" smtClean="0">
                            <a:latin typeface="Cambria Math" panose="02040503050406030204" pitchFamily="18" charset="0"/>
                          </a:rPr>
                          <m:t>𝛽</m:t>
                        </m:r>
                      </m:den>
                    </m:f>
                  </m:oMath>
                </a14:m>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速度阈值： </a:t>
                </a:r>
                <a14:m>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𝛽</m:t>
                        </m:r>
                      </m:e>
                      <m:sub>
                        <m:r>
                          <a:rPr lang="en-US" altLang="zh-CN" b="0" i="1" smtClean="0">
                            <a:latin typeface="Cambria Math" panose="02040503050406030204" pitchFamily="18" charset="0"/>
                          </a:rPr>
                          <m:t>𝑡</m:t>
                        </m:r>
                      </m:sub>
                    </m:sSub>
                    <m:r>
                      <a:rPr lang="zh-CN" altLang="en-US"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𝑛</m:t>
                        </m:r>
                      </m:den>
                    </m:f>
                  </m:oMath>
                </a14:m>
                <a:endParaRPr lang="en-US" altLang="zh-CN" b="0"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能量阈值：</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𝑡</m:t>
                        </m:r>
                      </m:sub>
                    </m:sSub>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𝑚</m:t>
                        </m:r>
                      </m:e>
                      <m:sub>
                        <m:r>
                          <a:rPr lang="en-US" altLang="zh-CN" b="0" i="1" smtClean="0">
                            <a:latin typeface="Cambria Math" panose="02040503050406030204" pitchFamily="18" charset="0"/>
                            <a:ea typeface="Cambria Math" panose="02040503050406030204" pitchFamily="18" charset="0"/>
                          </a:rPr>
                          <m:t>0</m:t>
                        </m:r>
                      </m:sub>
                    </m:sSub>
                    <m:sSub>
                      <m:sSubPr>
                        <m:ctrlPr>
                          <a:rPr lang="en-US" altLang="zh-CN" b="0" i="1" smtClean="0">
                            <a:latin typeface="Cambria Math" panose="02040503050406030204" pitchFamily="18" charset="0"/>
                            <a:ea typeface="Cambria Math" panose="02040503050406030204" pitchFamily="18" charset="0"/>
                          </a:rPr>
                        </m:ctrlPr>
                      </m:sSubPr>
                      <m:e>
                        <m:r>
                          <a:rPr lang="zh-CN" altLang="en-US" b="0" i="1" smtClean="0">
                            <a:latin typeface="Cambria Math" panose="02040503050406030204" pitchFamily="18" charset="0"/>
                            <a:ea typeface="Cambria Math" panose="02040503050406030204" pitchFamily="18" charset="0"/>
                          </a:rPr>
                          <m:t>𝛾</m:t>
                        </m:r>
                      </m:e>
                      <m:sub>
                        <m:r>
                          <a:rPr lang="en-US" altLang="zh-CN" b="0" i="1" smtClean="0">
                            <a:latin typeface="Cambria Math" panose="02040503050406030204" pitchFamily="18" charset="0"/>
                            <a:ea typeface="Cambria Math" panose="02040503050406030204" pitchFamily="18" charset="0"/>
                          </a:rPr>
                          <m:t>𝑡</m:t>
                        </m:r>
                      </m:sub>
                    </m:sSub>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𝑚</m:t>
                        </m:r>
                      </m:e>
                      <m:sub>
                        <m:r>
                          <a:rPr lang="en-US" altLang="zh-CN" b="0" i="1" smtClean="0">
                            <a:latin typeface="Cambria Math" panose="02040503050406030204" pitchFamily="18" charset="0"/>
                            <a:ea typeface="Cambria Math" panose="02040503050406030204" pitchFamily="18" charset="0"/>
                          </a:rPr>
                          <m:t>0</m:t>
                        </m:r>
                      </m:sub>
                    </m:sSub>
                    <m:d>
                      <m:dPr>
                        <m:begChr m:val="["/>
                        <m:endChr m:val="]"/>
                        <m:ctrlPr>
                          <a:rPr lang="en-US" altLang="zh-CN" b="0" i="1" smtClean="0">
                            <a:latin typeface="Cambria Math" panose="02040503050406030204" pitchFamily="18" charset="0"/>
                            <a:ea typeface="Cambria Math" panose="02040503050406030204" pitchFamily="18" charset="0"/>
                          </a:rPr>
                        </m:ctrlPr>
                      </m:dPr>
                      <m:e>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𝑛</m:t>
                            </m:r>
                          </m:num>
                          <m:den>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𝑛</m:t>
                                    </m:r>
                                  </m:e>
                                  <m:sup>
                                    <m:r>
                                      <a:rPr lang="en-US" altLang="zh-CN" b="0" i="1" smtClean="0">
                                        <a:latin typeface="Cambria Math" panose="02040503050406030204" pitchFamily="18" charset="0"/>
                                        <a:ea typeface="Cambria Math" panose="02040503050406030204" pitchFamily="18" charset="0"/>
                                      </a:rPr>
                                      <m:t>2</m:t>
                                    </m:r>
                                  </m:sup>
                                </m:sSup>
                                <m:r>
                                  <a:rPr lang="en-US" altLang="zh-CN" b="0" i="1" smtClean="0">
                                    <a:latin typeface="Cambria Math" panose="02040503050406030204" pitchFamily="18" charset="0"/>
                                    <a:ea typeface="Cambria Math" panose="02040503050406030204" pitchFamily="18" charset="0"/>
                                  </a:rPr>
                                  <m:t>−1)</m:t>
                                </m:r>
                              </m:e>
                              <m:sup>
                                <m:r>
                                  <a:rPr lang="en-US" altLang="zh-CN" b="0" i="1" smtClean="0">
                                    <a:latin typeface="Cambria Math" panose="02040503050406030204" pitchFamily="18" charset="0"/>
                                    <a:ea typeface="Cambria Math" panose="02040503050406030204" pitchFamily="18" charset="0"/>
                                  </a:rPr>
                                  <m:t>1/2</m:t>
                                </m:r>
                              </m:sup>
                            </m:sSup>
                          </m:den>
                        </m:f>
                        <m:r>
                          <a:rPr lang="en-US" altLang="zh-CN" b="0" i="1" smtClean="0">
                            <a:latin typeface="Cambria Math" panose="02040503050406030204" pitchFamily="18" charset="0"/>
                            <a:ea typeface="Cambria Math" panose="02040503050406030204" pitchFamily="18" charset="0"/>
                          </a:rPr>
                          <m:t>−1</m:t>
                        </m:r>
                      </m:e>
                    </m:d>
                  </m:oMath>
                </a14:m>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最大辐射角：</a:t>
                </a:r>
                <a14:m>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𝜃</m:t>
                        </m:r>
                      </m:e>
                      <m:sub>
                        <m:r>
                          <a:rPr lang="en-US" altLang="zh-CN" b="0" i="1" smtClean="0">
                            <a:latin typeface="Cambria Math" panose="02040503050406030204" pitchFamily="18" charset="0"/>
                          </a:rPr>
                          <m:t>𝑚𝑎𝑥</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𝑐𝑜𝑠</m:t>
                        </m:r>
                      </m:e>
                      <m:sup>
                        <m:r>
                          <a:rPr lang="en-US" altLang="zh-CN" b="0" i="1" smtClean="0">
                            <a:latin typeface="Cambria Math" panose="02040503050406030204" pitchFamily="18" charset="0"/>
                          </a:rPr>
                          <m:t>−1</m:t>
                        </m:r>
                      </m:sup>
                    </m:sSup>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𝑛</m:t>
                        </m:r>
                      </m:den>
                    </m:f>
                  </m:oMath>
                </a14:m>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辐射微弱，连续谱，强度与波长成反比，光谱偏紫。</a:t>
                </a:r>
              </a:p>
            </p:txBody>
          </p:sp>
        </mc:Choice>
        <mc:Fallback xmlns="">
          <p:sp>
            <p:nvSpPr>
              <p:cNvPr id="3" name="内容占位符 2">
                <a:extLst>
                  <a:ext uri="{FF2B5EF4-FFF2-40B4-BE49-F238E27FC236}">
                    <a16:creationId xmlns:a16="http://schemas.microsoft.com/office/drawing/2014/main" id="{5F7CAD46-8C61-4C69-BBB8-CCC5BCA28ABF}"/>
                  </a:ext>
                </a:extLst>
              </p:cNvPr>
              <p:cNvSpPr>
                <a:spLocks noGrp="1" noRot="1" noChangeAspect="1" noMove="1" noResize="1" noEditPoints="1" noAdjustHandles="1" noChangeArrowheads="1" noChangeShapeType="1" noTextEdit="1"/>
              </p:cNvSpPr>
              <p:nvPr>
                <p:ph idx="1"/>
              </p:nvPr>
            </p:nvSpPr>
            <p:spPr>
              <a:blipFill>
                <a:blip r:embed="rId2"/>
                <a:stretch>
                  <a:fillRect l="-928" t="-3081" r="-4000" b="-1401"/>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6E561FBB-664B-4425-8F0E-84F4A1CA0DBA}"/>
              </a:ext>
            </a:extLst>
          </p:cNvPr>
          <p:cNvSpPr>
            <a:spLocks noGrp="1"/>
          </p:cNvSpPr>
          <p:nvPr>
            <p:ph type="sldNum" sz="quarter" idx="12"/>
          </p:nvPr>
        </p:nvSpPr>
        <p:spPr/>
        <p:txBody>
          <a:bodyPr/>
          <a:lstStyle/>
          <a:p>
            <a:fld id="{E97CB520-44B3-4597-B659-C13B2A85B42A}" type="slidenum">
              <a:rPr lang="zh-CN" altLang="en-US" smtClean="0"/>
              <a:t>20</a:t>
            </a:fld>
            <a:endParaRPr lang="zh-CN" altLang="en-US"/>
          </a:p>
        </p:txBody>
      </p:sp>
      <p:pic>
        <p:nvPicPr>
          <p:cNvPr id="5" name="图片 4">
            <a:extLst>
              <a:ext uri="{FF2B5EF4-FFF2-40B4-BE49-F238E27FC236}">
                <a16:creationId xmlns:a16="http://schemas.microsoft.com/office/drawing/2014/main" id="{BAF915A4-8246-47D3-B83E-3198EBEDDF8C}"/>
              </a:ext>
            </a:extLst>
          </p:cNvPr>
          <p:cNvPicPr>
            <a:picLocks noChangeAspect="1"/>
          </p:cNvPicPr>
          <p:nvPr/>
        </p:nvPicPr>
        <p:blipFill rotWithShape="1">
          <a:blip r:embed="rId3"/>
          <a:srcRect t="1633"/>
          <a:stretch/>
        </p:blipFill>
        <p:spPr>
          <a:xfrm>
            <a:off x="7790329" y="3429000"/>
            <a:ext cx="3330388" cy="2118868"/>
          </a:xfrm>
          <a:prstGeom prst="rect">
            <a:avLst/>
          </a:prstGeom>
        </p:spPr>
      </p:pic>
      <p:sp>
        <p:nvSpPr>
          <p:cNvPr id="6" name="日期占位符 5">
            <a:extLst>
              <a:ext uri="{FF2B5EF4-FFF2-40B4-BE49-F238E27FC236}">
                <a16:creationId xmlns:a16="http://schemas.microsoft.com/office/drawing/2014/main" id="{16993940-6C90-4528-82CA-DC154211A531}"/>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3465E3DD-475E-4915-B2E3-866A164D2759}"/>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B6D6144B-6AAD-44F5-ACB7-EC3EC2227766}"/>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381015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6DD40A-C553-427D-AA7A-E5506C729608}"/>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切伦科夫辐射光</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BFE0FEFE-1CF2-4643-99DF-9FC69738D691}"/>
                  </a:ext>
                </a:extLst>
              </p:cNvPr>
              <p:cNvSpPr>
                <a:spLocks noGrp="1"/>
              </p:cNvSpPr>
              <p:nvPr>
                <p:ph idx="1"/>
              </p:nvPr>
            </p:nvSpPr>
            <p:spPr/>
            <p:txBody>
              <a:bodyPr>
                <a:normAutofit lnSpcReduction="10000"/>
              </a:bodyPr>
              <a:lstStyle/>
              <a:p>
                <a:r>
                  <a:rPr lang="zh-CN" altLang="en-US" dirty="0">
                    <a:latin typeface="微软雅黑" panose="020B0503020204020204" pitchFamily="34" charset="-122"/>
                    <a:ea typeface="微软雅黑" panose="020B0503020204020204" pitchFamily="34" charset="-122"/>
                  </a:rPr>
                  <a:t>带有</a:t>
                </a:r>
                <a:r>
                  <a:rPr lang="en-US" altLang="zh-CN" dirty="0">
                    <a:latin typeface="微软雅黑" panose="020B0503020204020204" pitchFamily="34" charset="-122"/>
                    <a:ea typeface="微软雅黑" panose="020B0503020204020204" pitchFamily="34" charset="-122"/>
                  </a:rPr>
                  <a:t>ze</a:t>
                </a:r>
                <a:r>
                  <a:rPr lang="zh-CN" altLang="en-US" dirty="0">
                    <a:latin typeface="微软雅黑" panose="020B0503020204020204" pitchFamily="34" charset="-122"/>
                    <a:ea typeface="微软雅黑" panose="020B0503020204020204" pitchFamily="34" charset="-122"/>
                  </a:rPr>
                  <a:t>电荷穿过物质时，在单位飞行距离和单位能量的切伦科夫光子产额为</a:t>
                </a:r>
                <a:endParaRPr lang="en-US" altLang="zh-CN" dirty="0">
                  <a:latin typeface="微软雅黑" panose="020B0503020204020204" pitchFamily="34" charset="-122"/>
                  <a:ea typeface="微软雅黑" panose="020B0503020204020204" pitchFamily="34" charset="-122"/>
                </a:endParaRPr>
              </a:p>
              <a:p>
                <a:pPr marL="0" indent="0">
                  <a:buNone/>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𝑑</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𝑁</m:t>
                          </m:r>
                        </m:num>
                        <m:den>
                          <m:r>
                            <a:rPr lang="en-US" altLang="zh-CN" b="0" i="1" smtClean="0">
                              <a:latin typeface="Cambria Math" panose="02040503050406030204" pitchFamily="18" charset="0"/>
                            </a:rPr>
                            <m:t>𝑑𝐸𝑑𝑥</m:t>
                          </m:r>
                        </m:den>
                      </m:f>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zh-CN" altLang="en-US" b="0" i="1" smtClean="0">
                              <a:latin typeface="Cambria Math" panose="02040503050406030204" pitchFamily="18" charset="0"/>
                            </a:rPr>
                            <m:t>𝛼</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𝑧</m:t>
                              </m:r>
                            </m:e>
                            <m:sup>
                              <m:r>
                                <a:rPr lang="en-US" altLang="zh-CN" b="0" i="1" smtClean="0">
                                  <a:latin typeface="Cambria Math" panose="02040503050406030204" pitchFamily="18" charset="0"/>
                                </a:rPr>
                                <m:t>2</m:t>
                              </m:r>
                            </m:sup>
                          </m:sSup>
                        </m:num>
                        <m:den>
                          <m:r>
                            <a:rPr lang="en-US" altLang="zh-CN" b="0" i="1" strike="sngStrike" smtClean="0">
                              <a:latin typeface="Cambria Math" panose="02040503050406030204" pitchFamily="18" charset="0"/>
                            </a:rPr>
                            <m:t>h</m:t>
                          </m:r>
                          <m:r>
                            <a:rPr lang="en-US" altLang="zh-CN" b="0" i="1" smtClean="0">
                              <a:latin typeface="Cambria Math" panose="02040503050406030204" pitchFamily="18" charset="0"/>
                            </a:rPr>
                            <m:t>𝑐</m:t>
                          </m:r>
                        </m:den>
                      </m:f>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𝑠𝑖𝑛</m:t>
                          </m:r>
                        </m:e>
                        <m:sup>
                          <m:r>
                            <a:rPr lang="en-US" altLang="zh-CN" b="0" i="1" smtClean="0">
                              <a:latin typeface="Cambria Math" panose="02040503050406030204" pitchFamily="18" charset="0"/>
                            </a:rPr>
                            <m:t>2</m:t>
                          </m:r>
                        </m:sup>
                      </m:sSup>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𝜃</m:t>
                          </m:r>
                        </m:e>
                        <m:sub>
                          <m:r>
                            <a:rPr lang="en-US" altLang="zh-CN" b="0" i="1" smtClean="0">
                              <a:latin typeface="Cambria Math" panose="02040503050406030204" pitchFamily="18" charset="0"/>
                            </a:rPr>
                            <m:t>𝑐</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𝛼</m:t>
                              </m:r>
                            </m:e>
                            <m:sup>
                              <m:r>
                                <a:rPr lang="en-US" altLang="zh-CN" b="0" i="1" smtClean="0">
                                  <a:latin typeface="Cambria Math" panose="02040503050406030204" pitchFamily="18" charset="0"/>
                                </a:rPr>
                                <m:t>2</m:t>
                              </m:r>
                            </m:sup>
                          </m:sSup>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𝑧</m:t>
                              </m:r>
                            </m:e>
                            <m:sup>
                              <m:r>
                                <a:rPr lang="en-US" altLang="zh-CN" b="0" i="1" smtClean="0">
                                  <a:latin typeface="Cambria Math" panose="02040503050406030204" pitchFamily="18" charset="0"/>
                                </a:rPr>
                                <m:t>2</m:t>
                              </m:r>
                            </m:sup>
                          </m:sSup>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𝑒</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𝑒</m:t>
                              </m:r>
                            </m:sub>
                          </m:s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2</m:t>
                              </m:r>
                            </m:sup>
                          </m:sSup>
                        </m:den>
                      </m:f>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1−</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𝛽</m:t>
                                  </m:r>
                                </m:e>
                                <m:sup>
                                  <m:r>
                                    <a:rPr lang="en-US" altLang="zh-CN" b="0" i="1" smtClean="0">
                                      <a:latin typeface="Cambria Math" panose="02040503050406030204" pitchFamily="18" charset="0"/>
                                    </a:rPr>
                                    <m:t>2</m:t>
                                  </m:r>
                                </m:sup>
                              </m:sSup>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𝑛</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r>
                                <a:rPr lang="en-US" altLang="zh-CN" b="0" i="1" smtClean="0">
                                  <a:latin typeface="Cambria Math" panose="02040503050406030204" pitchFamily="18" charset="0"/>
                                </a:rPr>
                                <m:t>𝐸</m:t>
                              </m:r>
                              <m:r>
                                <a:rPr lang="en-US" altLang="zh-CN" b="0" i="1" smtClean="0">
                                  <a:latin typeface="Cambria Math" panose="02040503050406030204" pitchFamily="18" charset="0"/>
                                </a:rPr>
                                <m:t>)</m:t>
                              </m:r>
                            </m:den>
                          </m:f>
                        </m:e>
                      </m:d>
                      <m:r>
                        <a:rPr lang="en-US" altLang="zh-CN" b="0" i="1" smtClean="0">
                          <a:latin typeface="Cambria Math" panose="02040503050406030204" pitchFamily="18" charset="0"/>
                          <a:ea typeface="Cambria Math" panose="02040503050406030204" pitchFamily="18" charset="0"/>
                        </a:rPr>
                        <m:t>≈370</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𝑧</m:t>
                          </m:r>
                        </m:e>
                        <m:sup>
                          <m:r>
                            <a:rPr lang="en-US" altLang="zh-CN" b="0" i="1" smtClean="0">
                              <a:latin typeface="Cambria Math" panose="02040503050406030204" pitchFamily="18" charset="0"/>
                              <a:ea typeface="Cambria Math" panose="02040503050406030204" pitchFamily="18" charset="0"/>
                            </a:rPr>
                            <m:t>2</m:t>
                          </m:r>
                        </m:sup>
                      </m:sSup>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𝑠𝑖𝑛</m:t>
                          </m:r>
                        </m:e>
                        <m:sup>
                          <m:r>
                            <a:rPr lang="en-US" altLang="zh-CN" b="0" i="1" smtClean="0">
                              <a:latin typeface="Cambria Math" panose="02040503050406030204" pitchFamily="18" charset="0"/>
                            </a:rPr>
                            <m:t>2</m:t>
                          </m:r>
                        </m:sup>
                      </m:sSup>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𝜃</m:t>
                          </m:r>
                        </m:e>
                        <m:sub>
                          <m:r>
                            <a:rPr lang="en-US" altLang="zh-CN" b="0" i="1" smtClean="0">
                              <a:latin typeface="Cambria Math" panose="02040503050406030204" pitchFamily="18" charset="0"/>
                            </a:rPr>
                            <m:t>𝑐</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𝐸</m:t>
                          </m:r>
                        </m:e>
                      </m:d>
                      <m:r>
                        <a:rPr lang="en-US" altLang="zh-CN" b="0" i="1" smtClean="0">
                          <a:latin typeface="Cambria Math" panose="02040503050406030204" pitchFamily="18" charset="0"/>
                        </a:rPr>
                        <m:t>  </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𝑒𝑉</m:t>
                          </m:r>
                        </m:e>
                        <m:sup>
                          <m:r>
                            <a:rPr lang="en-US" altLang="zh-CN" b="0" i="1" smtClean="0">
                              <a:latin typeface="Cambria Math" panose="02040503050406030204" pitchFamily="18" charset="0"/>
                            </a:rPr>
                            <m:t>−1</m:t>
                          </m:r>
                        </m:sup>
                      </m:sSup>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𝑐𝑚</m:t>
                          </m:r>
                        </m:e>
                        <m:sup>
                          <m:r>
                            <a:rPr lang="en-US" altLang="zh-CN" b="0" i="1" smtClean="0">
                              <a:latin typeface="Cambria Math" panose="02040503050406030204" pitchFamily="18" charset="0"/>
                            </a:rPr>
                            <m:t>−1</m:t>
                          </m:r>
                        </m:sup>
                      </m:sSup>
                    </m:oMath>
                  </m:oMathPara>
                </a14:m>
                <a:endParaRPr lang="en-US" altLang="zh-CN" i="1" dirty="0">
                  <a:latin typeface="微软雅黑" panose="020B0503020204020204" pitchFamily="34" charset="-122"/>
                  <a:ea typeface="微软雅黑" panose="020B0503020204020204" pitchFamily="34" charset="-122"/>
                </a:endParaRPr>
              </a:p>
              <a:p>
                <a:pPr marL="0" indent="0">
                  <a:buNone/>
                </a:pPr>
                <a:endParaRPr lang="en-US" altLang="zh-CN" dirty="0">
                  <a:latin typeface="微软雅黑" panose="020B0503020204020204" pitchFamily="34" charset="-122"/>
                  <a:ea typeface="微软雅黑" panose="020B0503020204020204" pitchFamily="34" charset="-122"/>
                </a:endParaRPr>
              </a:p>
              <a:p>
                <a:pPr marL="0" indent="0">
                  <a:buNone/>
                </a:pPr>
                <a:r>
                  <a:rPr lang="zh-CN" altLang="en-US" dirty="0">
                    <a:latin typeface="微软雅黑" panose="020B0503020204020204" pitchFamily="34" charset="-122"/>
                    <a:ea typeface="微软雅黑" panose="020B0503020204020204" pitchFamily="34" charset="-122"/>
                  </a:rPr>
                  <a:t>或者将能量转换为波长</a:t>
                </a:r>
                <a:endParaRPr lang="en-US" altLang="zh-CN" dirty="0">
                  <a:latin typeface="微软雅黑" panose="020B0503020204020204" pitchFamily="34" charset="-122"/>
                  <a:ea typeface="微软雅黑" panose="020B0503020204020204" pitchFamily="34" charset="-122"/>
                </a:endParaRPr>
              </a:p>
              <a:p>
                <a:pPr marL="0" indent="0">
                  <a:buNone/>
                </a:pPr>
                <a:endParaRPr lang="en-US" altLang="zh-CN" i="1" dirty="0">
                  <a:latin typeface="微软雅黑" panose="020B0503020204020204" pitchFamily="34" charset="-122"/>
                  <a:ea typeface="微软雅黑" panose="020B0503020204020204" pitchFamily="34" charset="-122"/>
                </a:endParaRPr>
              </a:p>
              <a:p>
                <a:pPr marL="0" indent="0">
                  <a:buNone/>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𝑑</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𝑁</m:t>
                          </m:r>
                        </m:num>
                        <m:den>
                          <m:r>
                            <a:rPr lang="en-US" altLang="zh-CN" b="0" i="1" smtClean="0">
                              <a:latin typeface="Cambria Math" panose="02040503050406030204" pitchFamily="18" charset="0"/>
                            </a:rPr>
                            <m:t>𝑑𝑥𝑑</m:t>
                          </m:r>
                          <m:r>
                            <a:rPr lang="zh-CN" altLang="en-US" b="0" i="1" smtClean="0">
                              <a:latin typeface="Cambria Math" panose="02040503050406030204" pitchFamily="18" charset="0"/>
                            </a:rPr>
                            <m:t>𝜆</m:t>
                          </m:r>
                        </m:den>
                      </m:f>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2</m:t>
                          </m:r>
                          <m:r>
                            <a:rPr lang="zh-CN" altLang="en-US" b="0" i="1" smtClean="0">
                              <a:latin typeface="Cambria Math" panose="02040503050406030204" pitchFamily="18" charset="0"/>
                            </a:rPr>
                            <m:t>𝜋𝛼</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𝑧</m:t>
                              </m:r>
                            </m:e>
                            <m:sup>
                              <m:r>
                                <a:rPr lang="en-US" altLang="zh-CN" b="0" i="1" smtClean="0">
                                  <a:latin typeface="Cambria Math" panose="02040503050406030204" pitchFamily="18" charset="0"/>
                                </a:rPr>
                                <m:t>2</m:t>
                              </m:r>
                            </m:sup>
                          </m:sSup>
                        </m:num>
                        <m:den>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𝜆</m:t>
                              </m:r>
                            </m:e>
                            <m:sup>
                              <m:r>
                                <a:rPr lang="en-US" altLang="zh-CN" b="0" i="1" smtClean="0">
                                  <a:latin typeface="Cambria Math" panose="02040503050406030204" pitchFamily="18" charset="0"/>
                                </a:rPr>
                                <m:t>2</m:t>
                              </m:r>
                            </m:sup>
                          </m:sSup>
                        </m:den>
                      </m:f>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1−</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𝛽</m:t>
                                  </m:r>
                                </m:e>
                                <m:sup>
                                  <m:r>
                                    <a:rPr lang="en-US" altLang="zh-CN" b="0" i="1" smtClean="0">
                                      <a:latin typeface="Cambria Math" panose="02040503050406030204" pitchFamily="18" charset="0"/>
                                    </a:rPr>
                                    <m:t>2</m:t>
                                  </m:r>
                                </m:sup>
                              </m:sSup>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𝑛</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r>
                                <a:rPr lang="zh-CN" altLang="en-US" b="0" i="1" smtClean="0">
                                  <a:latin typeface="Cambria Math" panose="02040503050406030204" pitchFamily="18" charset="0"/>
                                </a:rPr>
                                <m:t>𝜆</m:t>
                              </m:r>
                              <m:r>
                                <a:rPr lang="en-US" altLang="zh-CN" b="0" i="1" smtClean="0">
                                  <a:latin typeface="Cambria Math" panose="02040503050406030204" pitchFamily="18" charset="0"/>
                                </a:rPr>
                                <m:t>)</m:t>
                              </m:r>
                            </m:den>
                          </m:f>
                        </m:e>
                      </m:d>
                    </m:oMath>
                  </m:oMathPara>
                </a14:m>
                <a:endParaRPr lang="zh-CN" altLang="en-US" dirty="0">
                  <a:latin typeface="微软雅黑" panose="020B0503020204020204" pitchFamily="34" charset="-122"/>
                  <a:ea typeface="微软雅黑" panose="020B0503020204020204" pitchFamily="34" charset="-122"/>
                </a:endParaRPr>
              </a:p>
            </p:txBody>
          </p:sp>
        </mc:Choice>
        <mc:Fallback xmlns="">
          <p:sp>
            <p:nvSpPr>
              <p:cNvPr id="3" name="内容占位符 2">
                <a:extLst>
                  <a:ext uri="{FF2B5EF4-FFF2-40B4-BE49-F238E27FC236}">
                    <a16:creationId xmlns:a16="http://schemas.microsoft.com/office/drawing/2014/main" id="{BFE0FEFE-1CF2-4643-99DF-9FC69738D691}"/>
                  </a:ext>
                </a:extLst>
              </p:cNvPr>
              <p:cNvSpPr>
                <a:spLocks noGrp="1" noRot="1" noChangeAspect="1" noMove="1" noResize="1" noEditPoints="1" noAdjustHandles="1" noChangeArrowheads="1" noChangeShapeType="1" noTextEdit="1"/>
              </p:cNvSpPr>
              <p:nvPr>
                <p:ph idx="1"/>
              </p:nvPr>
            </p:nvSpPr>
            <p:spPr>
              <a:blipFill>
                <a:blip r:embed="rId2"/>
                <a:stretch>
                  <a:fillRect l="-1217" t="-3361"/>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FAF4F6F4-911C-4B1A-A978-A0AB178553A1}"/>
              </a:ext>
            </a:extLst>
          </p:cNvPr>
          <p:cNvSpPr>
            <a:spLocks noGrp="1"/>
          </p:cNvSpPr>
          <p:nvPr>
            <p:ph type="sldNum" sz="quarter" idx="12"/>
          </p:nvPr>
        </p:nvSpPr>
        <p:spPr/>
        <p:txBody>
          <a:bodyPr/>
          <a:lstStyle/>
          <a:p>
            <a:fld id="{E97CB520-44B3-4597-B659-C13B2A85B42A}" type="slidenum">
              <a:rPr lang="zh-CN" altLang="en-US" smtClean="0"/>
              <a:t>21</a:t>
            </a:fld>
            <a:endParaRPr lang="zh-CN" altLang="en-US"/>
          </a:p>
        </p:txBody>
      </p:sp>
      <p:sp>
        <p:nvSpPr>
          <p:cNvPr id="5" name="日期占位符 4">
            <a:extLst>
              <a:ext uri="{FF2B5EF4-FFF2-40B4-BE49-F238E27FC236}">
                <a16:creationId xmlns:a16="http://schemas.microsoft.com/office/drawing/2014/main" id="{3835FB48-FD2A-42BD-8BE8-65C7713B8C27}"/>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F0C2F02A-E805-4FA6-993F-E8FB3E1BCFEC}"/>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7" name="矩形 8">
            <a:extLst>
              <a:ext uri="{FF2B5EF4-FFF2-40B4-BE49-F238E27FC236}">
                <a16:creationId xmlns:a16="http://schemas.microsoft.com/office/drawing/2014/main" id="{8C71F980-BD62-4B72-AA83-337200742F60}"/>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2661541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8F51B-4EF2-4248-86B0-901F153047EB}"/>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穿越辐射</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6D4E5C58-0B08-4B00-AB34-5CDED40661C6}"/>
                  </a:ext>
                </a:extLst>
              </p:cNvPr>
              <p:cNvSpPr>
                <a:spLocks noGrp="1"/>
              </p:cNvSpPr>
              <p:nvPr>
                <p:ph idx="1"/>
              </p:nvPr>
            </p:nvSpPr>
            <p:spPr/>
            <p:txBody>
              <a:bodyPr>
                <a:normAutofit lnSpcReduction="10000"/>
              </a:bodyPr>
              <a:lstStyle/>
              <a:p>
                <a:r>
                  <a:rPr lang="zh-CN" altLang="en-US" dirty="0">
                    <a:latin typeface="微软雅黑" panose="020B0503020204020204" pitchFamily="34" charset="-122"/>
                    <a:ea typeface="微软雅黑" panose="020B0503020204020204" pitchFamily="34" charset="-122"/>
                  </a:rPr>
                  <a:t>高能带电粒子穿越两种介电常数不同的介质交界面时发生的辐射。</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带电粒子穿越两种介质时，所携带电荷与其镜像电荷形成一个电偶极矩。电偶极矩的强度随粒子的运动不断变化，在粒子进入两介质边界的瞬间，偶极矩强度迅速变为零，并产生电磁辐射。 </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穿越辐射的特点</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辐射能量与入射粒子的</a:t>
                </a:r>
                <a14:m>
                  <m:oMath xmlns:m="http://schemas.openxmlformats.org/officeDocument/2006/math">
                    <m:r>
                      <a:rPr lang="zh-CN" altLang="en-US" i="1" smtClean="0">
                        <a:latin typeface="Cambria Math" panose="02040503050406030204" pitchFamily="18" charset="0"/>
                      </a:rPr>
                      <m:t>𝛾</m:t>
                    </m:r>
                  </m:oMath>
                </a14:m>
                <a:r>
                  <a:rPr lang="zh-CN" altLang="en-US" dirty="0">
                    <a:latin typeface="微软雅黑" panose="020B0503020204020204" pitchFamily="34" charset="-122"/>
                    <a:ea typeface="微软雅黑" panose="020B0503020204020204" pitchFamily="34" charset="-122"/>
                  </a:rPr>
                  <a:t>因子成正比 </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不同于电离能损和切伦科夫辐射，与</a:t>
                </a:r>
                <a14:m>
                  <m:oMath xmlns:m="http://schemas.openxmlformats.org/officeDocument/2006/math">
                    <m:r>
                      <a:rPr lang="zh-CN" altLang="en-US" i="1" smtClean="0">
                        <a:latin typeface="Cambria Math" panose="02040503050406030204" pitchFamily="18" charset="0"/>
                      </a:rPr>
                      <m:t>𝛽</m:t>
                    </m:r>
                  </m:oMath>
                </a14:m>
                <a:r>
                  <a:rPr lang="zh-CN" altLang="en-US" dirty="0">
                    <a:latin typeface="微软雅黑" panose="020B0503020204020204" pitchFamily="34" charset="-122"/>
                    <a:ea typeface="微软雅黑" panose="020B0503020204020204" pitchFamily="34" charset="-122"/>
                  </a:rPr>
                  <a:t>相关</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 对电子等高</a:t>
                </a:r>
                <a14:m>
                  <m:oMath xmlns:m="http://schemas.openxmlformats.org/officeDocument/2006/math">
                    <m:r>
                      <a:rPr lang="zh-CN" altLang="en-US" i="1">
                        <a:latin typeface="Cambria Math" panose="02040503050406030204" pitchFamily="18" charset="0"/>
                      </a:rPr>
                      <m:t>𝛾</m:t>
                    </m:r>
                  </m:oMath>
                </a14:m>
                <a:r>
                  <a:rPr lang="zh-CN" altLang="en-US" dirty="0">
                    <a:latin typeface="微软雅黑" panose="020B0503020204020204" pitchFamily="34" charset="-122"/>
                    <a:ea typeface="微软雅黑" panose="020B0503020204020204" pitchFamily="34" charset="-122"/>
                  </a:rPr>
                  <a:t>粒子有很好的鉴别</a:t>
                </a:r>
                <a:endParaRPr lang="en-US" altLang="zh-CN" dirty="0">
                  <a:latin typeface="微软雅黑" panose="020B0503020204020204" pitchFamily="34" charset="-122"/>
                  <a:ea typeface="微软雅黑" panose="020B0503020204020204" pitchFamily="34" charset="-122"/>
                </a:endParaRPr>
              </a:p>
              <a:p>
                <a:pPr lvl="1"/>
                <a14:m>
                  <m:oMath xmlns:m="http://schemas.openxmlformats.org/officeDocument/2006/math">
                    <m:r>
                      <a:rPr lang="en-US" altLang="zh-CN" b="0" i="1" smtClean="0">
                        <a:latin typeface="Cambria Math" panose="02040503050406030204" pitchFamily="18" charset="0"/>
                      </a:rPr>
                      <m:t>𝐸</m:t>
                    </m:r>
                    <m:r>
                      <a:rPr lang="en-US" altLang="zh-CN" b="0" i="1" smtClean="0">
                        <a:latin typeface="Cambria Math" panose="02040503050406030204" pitchFamily="18" charset="0"/>
                      </a:rPr>
                      <m:t>=</m:t>
                    </m:r>
                    <m:r>
                      <a:rPr lang="zh-CN" altLang="en-US" b="0" i="1" smtClean="0">
                        <a:latin typeface="Cambria Math" panose="02040503050406030204" pitchFamily="18" charset="0"/>
                      </a:rPr>
                      <m:t>𝛼</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𝑧</m:t>
                        </m:r>
                      </m:e>
                      <m:sup>
                        <m:r>
                          <a:rPr lang="en-US" altLang="zh-CN" b="0" i="1" smtClean="0">
                            <a:latin typeface="Cambria Math" panose="02040503050406030204" pitchFamily="18" charset="0"/>
                          </a:rPr>
                          <m:t>2</m:t>
                        </m:r>
                      </m:sup>
                    </m:sSup>
                    <m:r>
                      <a:rPr lang="zh-CN" altLang="en-US" b="0" i="1" smtClean="0">
                        <a:latin typeface="Cambria Math" panose="02040503050406030204" pitchFamily="18" charset="0"/>
                      </a:rPr>
                      <m:t>𝛾</m:t>
                    </m:r>
                    <m:r>
                      <a:rPr lang="en-US" altLang="zh-CN" b="0" i="1" strike="sngStrike" smtClean="0">
                        <a:latin typeface="Cambria Math" panose="02040503050406030204" pitchFamily="18" charset="0"/>
                      </a:rPr>
                      <m:t>h</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𝜔</m:t>
                        </m:r>
                      </m:e>
                      <m:sub>
                        <m:r>
                          <a:rPr lang="en-US" altLang="zh-CN" b="0" i="1" smtClean="0">
                            <a:latin typeface="Cambria Math" panose="02040503050406030204" pitchFamily="18" charset="0"/>
                          </a:rPr>
                          <m:t>𝑝</m:t>
                        </m:r>
                      </m:sub>
                    </m:sSub>
                    <m:r>
                      <a:rPr lang="en-US" altLang="zh-CN" b="0" i="0" smtClean="0">
                        <a:latin typeface="Cambria Math" panose="02040503050406030204" pitchFamily="18" charset="0"/>
                      </a:rPr>
                      <m:t>/3</m:t>
                    </m:r>
                  </m:oMath>
                </a14:m>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介质等离子体能量</a:t>
                </a:r>
                <a:r>
                  <a:rPr lang="en-US" altLang="zh-CN" dirty="0">
                    <a:latin typeface="微软雅黑" panose="020B0503020204020204" pitchFamily="34" charset="-122"/>
                    <a:ea typeface="微软雅黑" panose="020B0503020204020204" pitchFamily="34" charset="-122"/>
                  </a:rPr>
                  <a:t> </a:t>
                </a:r>
                <a14:m>
                  <m:oMath xmlns:m="http://schemas.openxmlformats.org/officeDocument/2006/math">
                    <m:r>
                      <a:rPr lang="en-US" altLang="zh-CN" b="0" i="0" strike="sngStrike" smtClean="0">
                        <a:latin typeface="Cambria Math" panose="02040503050406030204" pitchFamily="18" charset="0"/>
                      </a:rPr>
                      <m:t> </m:t>
                    </m:r>
                    <m:r>
                      <a:rPr lang="en-US" altLang="zh-CN" i="1" strike="sngStrike">
                        <a:latin typeface="Cambria Math" panose="02040503050406030204" pitchFamily="18" charset="0"/>
                      </a:rPr>
                      <m:t>h</m:t>
                    </m:r>
                    <m:sSub>
                      <m:sSubPr>
                        <m:ctrlPr>
                          <a:rPr lang="en-US" altLang="zh-CN" i="1">
                            <a:latin typeface="Cambria Math" panose="02040503050406030204" pitchFamily="18" charset="0"/>
                          </a:rPr>
                        </m:ctrlPr>
                      </m:sSubPr>
                      <m:e>
                        <m:r>
                          <a:rPr lang="zh-CN" altLang="en-US" i="1">
                            <a:latin typeface="Cambria Math" panose="02040503050406030204" pitchFamily="18" charset="0"/>
                          </a:rPr>
                          <m:t>𝜔</m:t>
                        </m:r>
                      </m:e>
                      <m:sub>
                        <m:r>
                          <a:rPr lang="en-US" altLang="zh-CN" i="1">
                            <a:latin typeface="Cambria Math" panose="02040503050406030204" pitchFamily="18" charset="0"/>
                          </a:rPr>
                          <m:t>𝑝</m:t>
                        </m:r>
                      </m:sub>
                    </m:sSub>
                    <m:r>
                      <a:rPr lang="en-US" altLang="zh-CN" b="0" i="1" smtClean="0">
                        <a:latin typeface="Cambria Math" panose="02040503050406030204" pitchFamily="18" charset="0"/>
                      </a:rPr>
                      <m:t>=</m:t>
                    </m:r>
                    <m:rad>
                      <m:radPr>
                        <m:degHide m:val="on"/>
                        <m:ctrlPr>
                          <a:rPr lang="en-US" altLang="zh-CN" b="0" i="1" smtClean="0">
                            <a:latin typeface="Cambria Math" panose="02040503050406030204" pitchFamily="18" charset="0"/>
                          </a:rPr>
                        </m:ctrlPr>
                      </m:radPr>
                      <m:deg/>
                      <m:e>
                        <m:r>
                          <a:rPr lang="en-US" altLang="zh-CN" b="0" i="1" smtClean="0">
                            <a:latin typeface="Cambria Math" panose="02040503050406030204" pitchFamily="18" charset="0"/>
                          </a:rPr>
                          <m:t>4</m:t>
                        </m:r>
                        <m:r>
                          <a:rPr lang="zh-CN" altLang="en-US" b="0" i="1" smtClean="0">
                            <a:latin typeface="Cambria Math" panose="02040503050406030204" pitchFamily="18" charset="0"/>
                          </a:rPr>
                          <m:t>𝜋</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𝑒</m:t>
                            </m:r>
                          </m:sub>
                        </m:sSub>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𝑒</m:t>
                            </m:r>
                          </m:sub>
                          <m:sup>
                            <m:r>
                              <a:rPr lang="en-US" altLang="zh-CN" b="0" i="1" smtClean="0">
                                <a:latin typeface="Cambria Math" panose="02040503050406030204" pitchFamily="18" charset="0"/>
                              </a:rPr>
                              <m:t>3</m:t>
                            </m:r>
                          </m:sup>
                        </m:sSubSup>
                      </m:e>
                    </m:rad>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𝑒</m:t>
                        </m:r>
                      </m:sub>
                    </m:s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r>
                      <a:rPr lang="zh-CN" altLang="en-US" b="0" i="1" smtClean="0">
                        <a:latin typeface="Cambria Math" panose="02040503050406030204" pitchFamily="18" charset="0"/>
                      </a:rPr>
                      <m:t>𝛼</m:t>
                    </m:r>
                  </m:oMath>
                </a14:m>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朝前发射，发射角 </a:t>
                </a:r>
                <a14:m>
                  <m:oMath xmlns:m="http://schemas.openxmlformats.org/officeDocument/2006/math">
                    <m:r>
                      <a:rPr lang="zh-CN" altLang="en-US" i="1" smtClean="0">
                        <a:latin typeface="Cambria Math" panose="02040503050406030204" pitchFamily="18" charset="0"/>
                      </a:rPr>
                      <m:t>𝜃</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zh-CN" altLang="en-US" b="0" i="1" smtClean="0">
                            <a:latin typeface="Cambria Math" panose="02040503050406030204" pitchFamily="18" charset="0"/>
                          </a:rPr>
                          <m:t>𝛾</m:t>
                        </m:r>
                      </m:den>
                    </m:f>
                  </m:oMath>
                </a14:m>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辐射微弱，光谱连续，从可见光到</a:t>
                </a:r>
                <a:r>
                  <a:rPr lang="en-US" altLang="zh-CN" dirty="0">
                    <a:latin typeface="微软雅黑" panose="020B0503020204020204" pitchFamily="34" charset="-122"/>
                    <a:ea typeface="微软雅黑" panose="020B0503020204020204" pitchFamily="34" charset="-122"/>
                  </a:rPr>
                  <a:t>X</a:t>
                </a:r>
                <a:r>
                  <a:rPr lang="zh-CN" altLang="en-US" dirty="0">
                    <a:latin typeface="微软雅黑" panose="020B0503020204020204" pitchFamily="34" charset="-122"/>
                    <a:ea typeface="微软雅黑" panose="020B0503020204020204" pitchFamily="34" charset="-122"/>
                  </a:rPr>
                  <a:t>光区</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通常将多层介质</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辐射体</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叠起来使用，以增强总辐射强度。 </a:t>
                </a:r>
              </a:p>
            </p:txBody>
          </p:sp>
        </mc:Choice>
        <mc:Fallback xmlns="">
          <p:sp>
            <p:nvSpPr>
              <p:cNvPr id="3" name="内容占位符 2">
                <a:extLst>
                  <a:ext uri="{FF2B5EF4-FFF2-40B4-BE49-F238E27FC236}">
                    <a16:creationId xmlns:a16="http://schemas.microsoft.com/office/drawing/2014/main" id="{6D4E5C58-0B08-4B00-AB34-5CDED40661C6}"/>
                  </a:ext>
                </a:extLst>
              </p:cNvPr>
              <p:cNvSpPr>
                <a:spLocks noGrp="1" noRot="1" noChangeAspect="1" noMove="1" noResize="1" noEditPoints="1" noAdjustHandles="1" noChangeArrowheads="1" noChangeShapeType="1" noTextEdit="1"/>
              </p:cNvSpPr>
              <p:nvPr>
                <p:ph idx="1"/>
              </p:nvPr>
            </p:nvSpPr>
            <p:spPr>
              <a:blipFill>
                <a:blip r:embed="rId2"/>
                <a:stretch>
                  <a:fillRect l="-1043" t="-3361" r="-3188"/>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2E8EE3CF-F606-426F-8E50-E22477883BA9}"/>
              </a:ext>
            </a:extLst>
          </p:cNvPr>
          <p:cNvSpPr>
            <a:spLocks noGrp="1"/>
          </p:cNvSpPr>
          <p:nvPr>
            <p:ph type="sldNum" sz="quarter" idx="12"/>
          </p:nvPr>
        </p:nvSpPr>
        <p:spPr/>
        <p:txBody>
          <a:bodyPr/>
          <a:lstStyle/>
          <a:p>
            <a:fld id="{E97CB520-44B3-4597-B659-C13B2A85B42A}" type="slidenum">
              <a:rPr lang="zh-CN" altLang="en-US" smtClean="0"/>
              <a:t>22</a:t>
            </a:fld>
            <a:endParaRPr lang="zh-CN" altLang="en-US"/>
          </a:p>
        </p:txBody>
      </p:sp>
      <p:sp>
        <p:nvSpPr>
          <p:cNvPr id="5" name="日期占位符 4">
            <a:extLst>
              <a:ext uri="{FF2B5EF4-FFF2-40B4-BE49-F238E27FC236}">
                <a16:creationId xmlns:a16="http://schemas.microsoft.com/office/drawing/2014/main" id="{5F3B91AA-569E-43E9-8D8E-06E886D7A243}"/>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10234632-98BF-4FFB-9365-623F618C3E16}"/>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7" name="矩形 8">
            <a:extLst>
              <a:ext uri="{FF2B5EF4-FFF2-40B4-BE49-F238E27FC236}">
                <a16:creationId xmlns:a16="http://schemas.microsoft.com/office/drawing/2014/main" id="{7A05DA9D-C797-4C17-86DD-8236F7078E2B}"/>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1171029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EE99AA-C418-41D0-B4E8-53F1B3719A77}"/>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总能损</a:t>
            </a:r>
          </a:p>
        </p:txBody>
      </p:sp>
      <p:sp>
        <p:nvSpPr>
          <p:cNvPr id="4" name="灯片编号占位符 3">
            <a:extLst>
              <a:ext uri="{FF2B5EF4-FFF2-40B4-BE49-F238E27FC236}">
                <a16:creationId xmlns:a16="http://schemas.microsoft.com/office/drawing/2014/main" id="{01908342-FB51-4230-846E-A4294EF9913A}"/>
              </a:ext>
            </a:extLst>
          </p:cNvPr>
          <p:cNvSpPr>
            <a:spLocks noGrp="1"/>
          </p:cNvSpPr>
          <p:nvPr>
            <p:ph type="sldNum" sz="quarter" idx="12"/>
          </p:nvPr>
        </p:nvSpPr>
        <p:spPr/>
        <p:txBody>
          <a:bodyPr/>
          <a:lstStyle/>
          <a:p>
            <a:fld id="{E97CB520-44B3-4597-B659-C13B2A85B42A}" type="slidenum">
              <a:rPr lang="zh-CN" altLang="en-US" smtClean="0"/>
              <a:t>23</a:t>
            </a:fld>
            <a:endParaRPr lang="zh-CN" altLang="en-US"/>
          </a:p>
        </p:txBody>
      </p:sp>
      <p:pic>
        <p:nvPicPr>
          <p:cNvPr id="7" name="图片 6">
            <a:extLst>
              <a:ext uri="{FF2B5EF4-FFF2-40B4-BE49-F238E27FC236}">
                <a16:creationId xmlns:a16="http://schemas.microsoft.com/office/drawing/2014/main" id="{DFF55B1F-F53E-4668-9893-610207D7607A}"/>
              </a:ext>
            </a:extLst>
          </p:cNvPr>
          <p:cNvPicPr>
            <a:picLocks noChangeAspect="1"/>
          </p:cNvPicPr>
          <p:nvPr/>
        </p:nvPicPr>
        <p:blipFill>
          <a:blip r:embed="rId2"/>
          <a:stretch>
            <a:fillRect/>
          </a:stretch>
        </p:blipFill>
        <p:spPr>
          <a:xfrm>
            <a:off x="838200" y="1824380"/>
            <a:ext cx="1573472" cy="1665131"/>
          </a:xfrm>
          <a:prstGeom prst="rect">
            <a:avLst/>
          </a:prstGeom>
        </p:spPr>
      </p:pic>
      <p:pic>
        <p:nvPicPr>
          <p:cNvPr id="8" name="图片 7">
            <a:extLst>
              <a:ext uri="{FF2B5EF4-FFF2-40B4-BE49-F238E27FC236}">
                <a16:creationId xmlns:a16="http://schemas.microsoft.com/office/drawing/2014/main" id="{4D3E92E2-4313-4556-8415-56FB774717B5}"/>
              </a:ext>
            </a:extLst>
          </p:cNvPr>
          <p:cNvPicPr>
            <a:picLocks noChangeAspect="1"/>
          </p:cNvPicPr>
          <p:nvPr/>
        </p:nvPicPr>
        <p:blipFill>
          <a:blip r:embed="rId3"/>
          <a:stretch>
            <a:fillRect/>
          </a:stretch>
        </p:blipFill>
        <p:spPr>
          <a:xfrm>
            <a:off x="881690" y="3883189"/>
            <a:ext cx="1486492" cy="1550693"/>
          </a:xfrm>
          <a:prstGeom prst="rect">
            <a:avLst/>
          </a:prstGeom>
        </p:spPr>
      </p:pic>
      <p:pic>
        <p:nvPicPr>
          <p:cNvPr id="9" name="图片 8">
            <a:extLst>
              <a:ext uri="{FF2B5EF4-FFF2-40B4-BE49-F238E27FC236}">
                <a16:creationId xmlns:a16="http://schemas.microsoft.com/office/drawing/2014/main" id="{1766DAFA-415A-4943-A04C-C60F643C2828}"/>
              </a:ext>
            </a:extLst>
          </p:cNvPr>
          <p:cNvPicPr>
            <a:picLocks noChangeAspect="1"/>
          </p:cNvPicPr>
          <p:nvPr/>
        </p:nvPicPr>
        <p:blipFill>
          <a:blip r:embed="rId4"/>
          <a:stretch>
            <a:fillRect/>
          </a:stretch>
        </p:blipFill>
        <p:spPr>
          <a:xfrm>
            <a:off x="2761312" y="4843202"/>
            <a:ext cx="1681371" cy="1482615"/>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165F3D1A-8311-4DC1-ACCD-A313B864C806}"/>
                  </a:ext>
                </a:extLst>
              </p:cNvPr>
              <p:cNvSpPr txBox="1"/>
              <p:nvPr/>
            </p:nvSpPr>
            <p:spPr>
              <a:xfrm>
                <a:off x="2088420" y="4658536"/>
                <a:ext cx="437029" cy="369332"/>
              </a:xfrm>
              <a:prstGeom prst="rect">
                <a:avLst/>
              </a:prstGeom>
              <a:solidFill>
                <a:schemeClr val="bg1"/>
              </a:solidFill>
              <a:ln>
                <a:solidFill>
                  <a:schemeClr val="bg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𝑒</m:t>
                          </m:r>
                        </m:e>
                        <m:sup>
                          <m:r>
                            <a:rPr lang="en-US" altLang="zh-CN" b="0" i="1" smtClean="0">
                              <a:latin typeface="Cambria Math" panose="02040503050406030204" pitchFamily="18" charset="0"/>
                            </a:rPr>
                            <m:t>−</m:t>
                          </m:r>
                        </m:sup>
                      </m:sSup>
                    </m:oMath>
                  </m:oMathPara>
                </a14:m>
                <a:endParaRPr lang="zh-CN" altLang="en-US" dirty="0"/>
              </a:p>
            </p:txBody>
          </p:sp>
        </mc:Choice>
        <mc:Fallback xmlns="">
          <p:sp>
            <p:nvSpPr>
              <p:cNvPr id="10" name="文本框 9">
                <a:extLst>
                  <a:ext uri="{FF2B5EF4-FFF2-40B4-BE49-F238E27FC236}">
                    <a16:creationId xmlns:a16="http://schemas.microsoft.com/office/drawing/2014/main" id="{165F3D1A-8311-4DC1-ACCD-A313B864C806}"/>
                  </a:ext>
                </a:extLst>
              </p:cNvPr>
              <p:cNvSpPr txBox="1">
                <a:spLocks noRot="1" noChangeAspect="1" noMove="1" noResize="1" noEditPoints="1" noAdjustHandles="1" noChangeArrowheads="1" noChangeShapeType="1" noTextEdit="1"/>
              </p:cNvSpPr>
              <p:nvPr/>
            </p:nvSpPr>
            <p:spPr>
              <a:xfrm>
                <a:off x="2088420" y="4658536"/>
                <a:ext cx="437029" cy="369332"/>
              </a:xfrm>
              <a:prstGeom prst="rect">
                <a:avLst/>
              </a:prstGeom>
              <a:blipFill>
                <a:blip r:embed="rId6"/>
                <a:stretch>
                  <a:fillRect/>
                </a:stretch>
              </a:blipFill>
              <a:ln>
                <a:solidFill>
                  <a:schemeClr val="bg1"/>
                </a:solidFill>
              </a:ln>
            </p:spPr>
            <p:txBody>
              <a:bodyPr/>
              <a:lstStyle/>
              <a:p>
                <a:r>
                  <a:rPr lang="zh-CN" altLang="en-US">
                    <a:noFill/>
                  </a:rPr>
                  <a:t> </a:t>
                </a:r>
              </a:p>
            </p:txBody>
          </p:sp>
        </mc:Fallback>
      </mc:AlternateContent>
      <p:sp>
        <p:nvSpPr>
          <p:cNvPr id="3" name="日期占位符 2">
            <a:extLst>
              <a:ext uri="{FF2B5EF4-FFF2-40B4-BE49-F238E27FC236}">
                <a16:creationId xmlns:a16="http://schemas.microsoft.com/office/drawing/2014/main" id="{5079CF78-6F4A-41BB-AB85-794A8B65CF16}"/>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9C72BFC3-DC06-411F-B5D3-83D72556242E}"/>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11" name="矩形 8">
            <a:extLst>
              <a:ext uri="{FF2B5EF4-FFF2-40B4-BE49-F238E27FC236}">
                <a16:creationId xmlns:a16="http://schemas.microsoft.com/office/drawing/2014/main" id="{AF3B5D9C-EFD2-4BC3-A5DD-3AD9828E5641}"/>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5" name="图片 4">
            <a:extLst>
              <a:ext uri="{FF2B5EF4-FFF2-40B4-BE49-F238E27FC236}">
                <a16:creationId xmlns:a16="http://schemas.microsoft.com/office/drawing/2014/main" id="{2411FF2B-AC52-40B0-9B27-8359E21A362A}"/>
              </a:ext>
            </a:extLst>
          </p:cNvPr>
          <p:cNvPicPr>
            <a:picLocks noChangeAspect="1"/>
          </p:cNvPicPr>
          <p:nvPr/>
        </p:nvPicPr>
        <p:blipFill>
          <a:blip r:embed="rId7"/>
          <a:stretch>
            <a:fillRect/>
          </a:stretch>
        </p:blipFill>
        <p:spPr>
          <a:xfrm>
            <a:off x="4570381" y="1640099"/>
            <a:ext cx="6643424" cy="4619816"/>
          </a:xfrm>
          <a:prstGeom prst="rect">
            <a:avLst/>
          </a:prstGeom>
        </p:spPr>
      </p:pic>
    </p:spTree>
    <p:extLst>
      <p:ext uri="{BB962C8B-B14F-4D97-AF65-F5344CB8AC3E}">
        <p14:creationId xmlns:p14="http://schemas.microsoft.com/office/powerpoint/2010/main" val="4282559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E72723-D7DD-4D35-8D1D-6FB544AD3D13}"/>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光子和物质的相互作用</a:t>
            </a:r>
          </a:p>
        </p:txBody>
      </p:sp>
      <p:sp>
        <p:nvSpPr>
          <p:cNvPr id="3" name="内容占位符 2">
            <a:extLst>
              <a:ext uri="{FF2B5EF4-FFF2-40B4-BE49-F238E27FC236}">
                <a16:creationId xmlns:a16="http://schemas.microsoft.com/office/drawing/2014/main" id="{5E05F8E8-0EA9-45B5-B433-679265DD501B}"/>
              </a:ext>
            </a:extLst>
          </p:cNvPr>
          <p:cNvSpPr>
            <a:spLocks noGrp="1"/>
          </p:cNvSpPr>
          <p:nvPr>
            <p:ph idx="1"/>
          </p:nvPr>
        </p:nvSpPr>
        <p:spPr/>
        <p:txBody>
          <a:bodyPr/>
          <a:lstStyle/>
          <a:p>
            <a:r>
              <a:rPr lang="zh-CN" altLang="en-US" dirty="0">
                <a:latin typeface="微软雅黑" panose="020B0503020204020204" pitchFamily="34" charset="-122"/>
                <a:ea typeface="微软雅黑" panose="020B0503020204020204" pitchFamily="34" charset="-122"/>
              </a:rPr>
              <a:t>光子是中性粒子，不能通过电离和激发原子而连续损失能量</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光子与物质的相互作用主要有三种：</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光电效应</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康普顿散射</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电子对产生</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光子通过以上产生次级电子，损失全部或部分能量，并转换为次级电子的能量</a:t>
            </a:r>
            <a:endParaRPr lang="en-US" altLang="zh-CN"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769AEE0C-4E77-4A8C-A4A8-8DB1E0B754BA}"/>
              </a:ext>
            </a:extLst>
          </p:cNvPr>
          <p:cNvSpPr>
            <a:spLocks noGrp="1"/>
          </p:cNvSpPr>
          <p:nvPr>
            <p:ph type="sldNum" sz="quarter" idx="12"/>
          </p:nvPr>
        </p:nvSpPr>
        <p:spPr/>
        <p:txBody>
          <a:bodyPr/>
          <a:lstStyle/>
          <a:p>
            <a:fld id="{E97CB520-44B3-4597-B659-C13B2A85B42A}" type="slidenum">
              <a:rPr lang="zh-CN" altLang="en-US" smtClean="0"/>
              <a:t>24</a:t>
            </a:fld>
            <a:endParaRPr lang="zh-CN" altLang="en-US"/>
          </a:p>
        </p:txBody>
      </p:sp>
      <p:sp>
        <p:nvSpPr>
          <p:cNvPr id="5" name="日期占位符 4">
            <a:extLst>
              <a:ext uri="{FF2B5EF4-FFF2-40B4-BE49-F238E27FC236}">
                <a16:creationId xmlns:a16="http://schemas.microsoft.com/office/drawing/2014/main" id="{3C45AE35-3242-4644-B8E9-27F7DF2D54EB}"/>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889E9B5B-5970-4C2A-AE46-C533F7CF9160}"/>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7" name="矩形 8">
            <a:extLst>
              <a:ext uri="{FF2B5EF4-FFF2-40B4-BE49-F238E27FC236}">
                <a16:creationId xmlns:a16="http://schemas.microsoft.com/office/drawing/2014/main" id="{C9EFA623-264C-4697-BE1B-65014B6A3ABB}"/>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1647151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0F978C-6419-4C59-9844-9F40980EEC5E}"/>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光电效应</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D0C4C569-662F-4E1A-8B58-C738125E1C9C}"/>
                  </a:ext>
                </a:extLst>
              </p:cNvPr>
              <p:cNvSpPr>
                <a:spLocks noGrp="1"/>
              </p:cNvSpPr>
              <p:nvPr>
                <p:ph idx="1"/>
              </p:nvPr>
            </p:nvSpPr>
            <p:spPr>
              <a:xfrm>
                <a:off x="838200" y="1825625"/>
                <a:ext cx="7642860" cy="4351338"/>
              </a:xfrm>
            </p:spPr>
            <p:txBody>
              <a:bodyPr>
                <a:normAutofit lnSpcReduction="10000"/>
              </a:bodyPr>
              <a:lstStyle/>
              <a:p>
                <a:r>
                  <a:rPr lang="zh-CN" altLang="en-US" dirty="0">
                    <a:latin typeface="微软雅黑" panose="020B0503020204020204" pitchFamily="34" charset="-122"/>
                    <a:ea typeface="微软雅黑" panose="020B0503020204020204" pitchFamily="34" charset="-122"/>
                  </a:rPr>
                  <a:t>光子和介质原子发生作用，把全部能量转移给原子中某个束缚电子（光子被吸收），使之发射出去，出射的电子称为光电子。</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最接近原子核的</a:t>
                </a:r>
                <a:r>
                  <a:rPr lang="en-US" altLang="zh-CN" dirty="0">
                    <a:latin typeface="微软雅黑" panose="020B0503020204020204" pitchFamily="34" charset="-122"/>
                    <a:ea typeface="微软雅黑" panose="020B0503020204020204" pitchFamily="34" charset="-122"/>
                  </a:rPr>
                  <a:t>K-</a:t>
                </a:r>
                <a:r>
                  <a:rPr lang="zh-CN" altLang="en-US" dirty="0">
                    <a:latin typeface="微软雅黑" panose="020B0503020204020204" pitchFamily="34" charset="-122"/>
                    <a:ea typeface="微软雅黑" panose="020B0503020204020204" pitchFamily="34" charset="-122"/>
                  </a:rPr>
                  <a:t>壳层电子发生光电效应的截面最大 （占</a:t>
                </a:r>
                <a:r>
                  <a:rPr lang="en-US" altLang="zh-CN" dirty="0">
                    <a:latin typeface="微软雅黑" panose="020B0503020204020204" pitchFamily="34" charset="-122"/>
                    <a:ea typeface="微软雅黑" panose="020B0503020204020204" pitchFamily="34" charset="-122"/>
                  </a:rPr>
                  <a:t>80%</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内壳层电子被打出后，留下的空位被一个外壳层的电子填充，则内外壳层之间的能量差</a:t>
                </a:r>
                <a14:m>
                  <m:oMath xmlns:m="http://schemas.openxmlformats.org/officeDocument/2006/math">
                    <m:r>
                      <m:rPr>
                        <m:sty m:val="p"/>
                      </m:rPr>
                      <a:rPr lang="el-GR" altLang="zh-CN" i="1" smtClean="0">
                        <a:latin typeface="Cambria Math" panose="02040503050406030204" pitchFamily="18" charset="0"/>
                        <a:ea typeface="Cambria Math" panose="02040503050406030204" pitchFamily="18" charset="0"/>
                      </a:rPr>
                      <m:t>Δ</m:t>
                    </m:r>
                    <m:r>
                      <a:rPr lang="en-US" altLang="zh-CN" b="0" i="1" smtClean="0">
                        <a:latin typeface="Cambria Math" panose="02040503050406030204" pitchFamily="18" charset="0"/>
                        <a:ea typeface="Cambria Math" panose="02040503050406030204" pitchFamily="18" charset="0"/>
                      </a:rPr>
                      <m:t>𝐸</m:t>
                    </m:r>
                  </m:oMath>
                </a14:m>
                <a:r>
                  <a:rPr lang="zh-CN" altLang="en-US" dirty="0">
                    <a:latin typeface="微软雅黑" panose="020B0503020204020204" pitchFamily="34" charset="-122"/>
                    <a:ea typeface="微软雅黑" panose="020B0503020204020204" pitchFamily="34" charset="-122"/>
                  </a:rPr>
                  <a:t>将以</a:t>
                </a:r>
                <a:r>
                  <a:rPr lang="zh-CN" altLang="en-US" b="1" dirty="0">
                    <a:latin typeface="微软雅黑" panose="020B0503020204020204" pitchFamily="34" charset="-122"/>
                    <a:ea typeface="微软雅黑" panose="020B0503020204020204" pitchFamily="34" charset="-122"/>
                  </a:rPr>
                  <a:t>特征</a:t>
                </a:r>
                <a:r>
                  <a:rPr lang="en-US" altLang="zh-CN" b="1" dirty="0">
                    <a:latin typeface="微软雅黑" panose="020B0503020204020204" pitchFamily="34" charset="-122"/>
                    <a:ea typeface="微软雅黑" panose="020B0503020204020204" pitchFamily="34" charset="-122"/>
                  </a:rPr>
                  <a:t>x</a:t>
                </a:r>
                <a:r>
                  <a:rPr lang="zh-CN" altLang="en-US" b="1" dirty="0">
                    <a:latin typeface="微软雅黑" panose="020B0503020204020204" pitchFamily="34" charset="-122"/>
                    <a:ea typeface="微软雅黑" panose="020B0503020204020204" pitchFamily="34" charset="-122"/>
                  </a:rPr>
                  <a:t>射线</a:t>
                </a:r>
                <a:r>
                  <a:rPr lang="zh-CN" altLang="en-US" dirty="0">
                    <a:latin typeface="微软雅黑" panose="020B0503020204020204" pitchFamily="34" charset="-122"/>
                    <a:ea typeface="微软雅黑" panose="020B0503020204020204" pitchFamily="34" charset="-122"/>
                  </a:rPr>
                  <a:t>的形式发射出去。然而这个能量差也可能被转移给同一原子中的另一个电子，如果能量差大于束缚能，原子将再发射一个电子，称为</a:t>
                </a:r>
                <a:r>
                  <a:rPr lang="zh-CN" altLang="en-US" b="1" dirty="0">
                    <a:latin typeface="微软雅黑" panose="020B0503020204020204" pitchFamily="34" charset="-122"/>
                    <a:ea typeface="微软雅黑" panose="020B0503020204020204" pitchFamily="34" charset="-122"/>
                  </a:rPr>
                  <a:t>俄歇效应</a:t>
                </a:r>
                <a:r>
                  <a:rPr lang="zh-CN" altLang="en-US" dirty="0">
                    <a:latin typeface="微软雅黑" panose="020B0503020204020204" pitchFamily="34" charset="-122"/>
                    <a:ea typeface="微软雅黑" panose="020B0503020204020204" pitchFamily="34" charset="-122"/>
                  </a:rPr>
                  <a:t>。</a:t>
                </a:r>
              </a:p>
            </p:txBody>
          </p:sp>
        </mc:Choice>
        <mc:Fallback xmlns="">
          <p:sp>
            <p:nvSpPr>
              <p:cNvPr id="3" name="内容占位符 2">
                <a:extLst>
                  <a:ext uri="{FF2B5EF4-FFF2-40B4-BE49-F238E27FC236}">
                    <a16:creationId xmlns:a16="http://schemas.microsoft.com/office/drawing/2014/main" id="{D0C4C569-662F-4E1A-8B58-C738125E1C9C}"/>
                  </a:ext>
                </a:extLst>
              </p:cNvPr>
              <p:cNvSpPr>
                <a:spLocks noGrp="1" noRot="1" noChangeAspect="1" noMove="1" noResize="1" noEditPoints="1" noAdjustHandles="1" noChangeArrowheads="1" noChangeShapeType="1" noTextEdit="1"/>
              </p:cNvSpPr>
              <p:nvPr>
                <p:ph idx="1"/>
              </p:nvPr>
            </p:nvSpPr>
            <p:spPr>
              <a:xfrm>
                <a:off x="838200" y="1825625"/>
                <a:ext cx="7642860" cy="4351338"/>
              </a:xfrm>
              <a:blipFill>
                <a:blip r:embed="rId2"/>
                <a:stretch>
                  <a:fillRect l="-1437" t="-3361" r="-878"/>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80E54253-DD6C-48C6-8488-9FD8E1CA8EC5}"/>
              </a:ext>
            </a:extLst>
          </p:cNvPr>
          <p:cNvSpPr>
            <a:spLocks noGrp="1"/>
          </p:cNvSpPr>
          <p:nvPr>
            <p:ph type="sldNum" sz="quarter" idx="12"/>
          </p:nvPr>
        </p:nvSpPr>
        <p:spPr/>
        <p:txBody>
          <a:bodyPr/>
          <a:lstStyle/>
          <a:p>
            <a:fld id="{E97CB520-44B3-4597-B659-C13B2A85B42A}" type="slidenum">
              <a:rPr lang="zh-CN" altLang="en-US" smtClean="0"/>
              <a:t>25</a:t>
            </a:fld>
            <a:endParaRPr lang="zh-CN" altLang="en-US"/>
          </a:p>
        </p:txBody>
      </p:sp>
      <p:pic>
        <p:nvPicPr>
          <p:cNvPr id="5" name="图片 4">
            <a:extLst>
              <a:ext uri="{FF2B5EF4-FFF2-40B4-BE49-F238E27FC236}">
                <a16:creationId xmlns:a16="http://schemas.microsoft.com/office/drawing/2014/main" id="{EE41E9AC-8762-409F-B2C5-86419C1B7F58}"/>
              </a:ext>
            </a:extLst>
          </p:cNvPr>
          <p:cNvPicPr>
            <a:picLocks noChangeAspect="1"/>
          </p:cNvPicPr>
          <p:nvPr/>
        </p:nvPicPr>
        <p:blipFill>
          <a:blip r:embed="rId3"/>
          <a:stretch>
            <a:fillRect/>
          </a:stretch>
        </p:blipFill>
        <p:spPr>
          <a:xfrm>
            <a:off x="8663940" y="2578318"/>
            <a:ext cx="3259768" cy="2227045"/>
          </a:xfrm>
          <a:prstGeom prst="rect">
            <a:avLst/>
          </a:prstGeom>
        </p:spPr>
      </p:pic>
      <p:sp>
        <p:nvSpPr>
          <p:cNvPr id="6" name="日期占位符 5">
            <a:extLst>
              <a:ext uri="{FF2B5EF4-FFF2-40B4-BE49-F238E27FC236}">
                <a16:creationId xmlns:a16="http://schemas.microsoft.com/office/drawing/2014/main" id="{DF6A9C50-282F-4B22-9CAC-EBAF94D865D5}"/>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6D75548A-554C-4D38-8E05-DCC4E9ADC5E4}"/>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335020BE-EC4A-4D57-884F-D55AD44EC4CC}"/>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2096169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14054A-00B0-4DD7-9FFE-D353F70C5478}"/>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光电效应的截面</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BFD5AA9A-B0D0-454C-BE43-C6B0FBA70E9B}"/>
                  </a:ext>
                </a:extLst>
              </p:cNvPr>
              <p:cNvSpPr>
                <a:spLocks noGrp="1"/>
              </p:cNvSpPr>
              <p:nvPr>
                <p:ph idx="1"/>
              </p:nvPr>
            </p:nvSpPr>
            <p:spPr/>
            <p:txBody>
              <a:bodyPr>
                <a:normAutofit fontScale="92500" lnSpcReduction="20000"/>
              </a:bodyPr>
              <a:lstStyle/>
              <a:p>
                <a14:m>
                  <m:oMath xmlns:m="http://schemas.openxmlformats.org/officeDocument/2006/math">
                    <m:sSubSup>
                      <m:sSubSupPr>
                        <m:ctrlPr>
                          <a:rPr lang="en-US" altLang="zh-CN" i="1" smtClean="0">
                            <a:latin typeface="Cambria Math" panose="02040503050406030204" pitchFamily="18" charset="0"/>
                          </a:rPr>
                        </m:ctrlPr>
                      </m:sSubSupPr>
                      <m:e>
                        <m:r>
                          <a:rPr lang="zh-CN" altLang="en-US" i="1" smtClean="0">
                            <a:latin typeface="Cambria Math" panose="02040503050406030204" pitchFamily="18" charset="0"/>
                          </a:rPr>
                          <m:t>𝜎</m:t>
                        </m:r>
                      </m:e>
                      <m:sub>
                        <m:r>
                          <a:rPr lang="en-US" altLang="zh-CN" b="0" i="1" smtClean="0">
                            <a:latin typeface="Cambria Math" panose="02040503050406030204" pitchFamily="18" charset="0"/>
                          </a:rPr>
                          <m:t>𝑝h𝑜𝑡𝑜</m:t>
                        </m:r>
                      </m:sub>
                      <m:sup>
                        <m:r>
                          <a:rPr lang="en-US" altLang="zh-CN" b="0" i="1" smtClean="0">
                            <a:latin typeface="Cambria Math" panose="02040503050406030204" pitchFamily="18" charset="0"/>
                          </a:rPr>
                          <m:t>𝐾</m:t>
                        </m:r>
                      </m:sup>
                    </m:sSub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32</m:t>
                                </m:r>
                              </m:num>
                              <m:den>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𝜖</m:t>
                                    </m:r>
                                  </m:e>
                                  <m:sup>
                                    <m:r>
                                      <a:rPr lang="en-US" altLang="zh-CN" b="0" i="1" smtClean="0">
                                        <a:latin typeface="Cambria Math" panose="02040503050406030204" pitchFamily="18" charset="0"/>
                                      </a:rPr>
                                      <m:t>7</m:t>
                                    </m:r>
                                  </m:sup>
                                </m:sSup>
                              </m:den>
                            </m:f>
                          </m:e>
                        </m:d>
                      </m:e>
                      <m:sup>
                        <m:r>
                          <a:rPr lang="en-US" altLang="zh-CN" b="0" i="1" smtClean="0">
                            <a:latin typeface="Cambria Math" panose="02040503050406030204" pitchFamily="18" charset="0"/>
                          </a:rPr>
                          <m:t>1/2</m:t>
                        </m:r>
                      </m:sup>
                    </m:sSup>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𝛼</m:t>
                        </m:r>
                      </m:e>
                      <m:sup>
                        <m:r>
                          <a:rPr lang="en-US" altLang="zh-CN" b="0" i="1" smtClean="0">
                            <a:latin typeface="Cambria Math" panose="02040503050406030204" pitchFamily="18" charset="0"/>
                          </a:rPr>
                          <m:t>4</m:t>
                        </m:r>
                      </m:sup>
                    </m:sSup>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𝑍</m:t>
                        </m:r>
                      </m:e>
                      <m:sup>
                        <m:r>
                          <a:rPr lang="en-US" altLang="zh-CN" b="0" i="1" smtClean="0">
                            <a:latin typeface="Cambria Math" panose="02040503050406030204" pitchFamily="18" charset="0"/>
                          </a:rPr>
                          <m:t>5</m:t>
                        </m:r>
                      </m:sup>
                    </m:sSup>
                    <m:sSubSup>
                      <m:sSubSupPr>
                        <m:ctrlPr>
                          <a:rPr lang="en-US" altLang="zh-CN" b="0" i="1" smtClean="0">
                            <a:latin typeface="Cambria Math" panose="02040503050406030204" pitchFamily="18" charset="0"/>
                          </a:rPr>
                        </m:ctrlPr>
                      </m:sSubSupPr>
                      <m:e>
                        <m:r>
                          <a:rPr lang="zh-CN" altLang="en-US" b="0" i="1" smtClean="0">
                            <a:latin typeface="Cambria Math" panose="02040503050406030204" pitchFamily="18" charset="0"/>
                          </a:rPr>
                          <m:t>𝜎</m:t>
                        </m:r>
                      </m:e>
                      <m:sub>
                        <m:r>
                          <a:rPr lang="en-US" altLang="zh-CN" b="0" i="1" smtClean="0">
                            <a:latin typeface="Cambria Math" panose="02040503050406030204" pitchFamily="18" charset="0"/>
                          </a:rPr>
                          <m:t>𝑇h</m:t>
                        </m:r>
                      </m:sub>
                      <m:sup>
                        <m:r>
                          <a:rPr lang="en-US" altLang="zh-CN" b="0" i="1" smtClean="0">
                            <a:latin typeface="Cambria Math" panose="02040503050406030204" pitchFamily="18" charset="0"/>
                          </a:rPr>
                          <m:t>𝑒</m:t>
                        </m:r>
                      </m:sup>
                    </m:sSubSup>
                    <m:r>
                      <a:rPr lang="en-US" altLang="zh-CN" b="0" i="1" smtClean="0">
                        <a:latin typeface="Cambria Math" panose="02040503050406030204" pitchFamily="18" charset="0"/>
                      </a:rPr>
                      <m:t> [</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𝑐𝑚</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r>
                      <a:rPr lang="en-US" altLang="zh-CN" b="0" i="1" smtClean="0">
                        <a:latin typeface="Cambria Math" panose="02040503050406030204" pitchFamily="18" charset="0"/>
                      </a:rPr>
                      <m:t>𝑎𝑡𝑜𝑚</m:t>
                    </m:r>
                    <m:r>
                      <a:rPr lang="en-US" altLang="zh-CN" b="0" i="1" smtClean="0">
                        <a:latin typeface="Cambria Math" panose="02040503050406030204" pitchFamily="18" charset="0"/>
                      </a:rPr>
                      <m:t>]</m:t>
                    </m:r>
                  </m:oMath>
                </a14:m>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 </a:t>
                </a:r>
                <a14:m>
                  <m:oMath xmlns:m="http://schemas.openxmlformats.org/officeDocument/2006/math">
                    <m:r>
                      <a:rPr lang="zh-CN" altLang="en-US" i="1" smtClean="0">
                        <a:latin typeface="Cambria Math" panose="02040503050406030204" pitchFamily="18" charset="0"/>
                      </a:rPr>
                      <m:t>𝜀</m:t>
                    </m:r>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zh-CN" altLang="en-US" i="1">
                            <a:latin typeface="Cambria Math" panose="02040503050406030204" pitchFamily="18" charset="0"/>
                          </a:rPr>
                          <m:t>𝛾</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𝑒</m:t>
                        </m:r>
                      </m:sub>
                    </m:sSub>
                    <m:sSup>
                      <m:sSupPr>
                        <m:ctrlPr>
                          <a:rPr lang="en-US" altLang="zh-CN" i="1">
                            <a:latin typeface="Cambria Math" panose="02040503050406030204" pitchFamily="18" charset="0"/>
                          </a:rPr>
                        </m:ctrlPr>
                      </m:sSupPr>
                      <m:e>
                        <m:r>
                          <a:rPr lang="en-US" altLang="zh-CN" i="1">
                            <a:latin typeface="Cambria Math" panose="02040503050406030204" pitchFamily="18" charset="0"/>
                          </a:rPr>
                          <m:t>𝑐</m:t>
                        </m:r>
                      </m:e>
                      <m:sup>
                        <m:r>
                          <a:rPr lang="en-US" altLang="zh-CN" i="1">
                            <a:latin typeface="Cambria Math" panose="02040503050406030204" pitchFamily="18" charset="0"/>
                          </a:rPr>
                          <m:t>2</m:t>
                        </m:r>
                      </m:sup>
                    </m:sSup>
                  </m:oMath>
                </a14:m>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约化光子能量</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 </a:t>
                </a:r>
                <a14:m>
                  <m:oMath xmlns:m="http://schemas.openxmlformats.org/officeDocument/2006/math">
                    <m:r>
                      <a:rPr lang="zh-CN" altLang="en-US" i="1" smtClean="0">
                        <a:latin typeface="Cambria Math" panose="02040503050406030204" pitchFamily="18" charset="0"/>
                      </a:rPr>
                      <m:t>𝛼</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𝑒</m:t>
                            </m:r>
                          </m:e>
                          <m:sup>
                            <m:r>
                              <a:rPr lang="en-US" altLang="zh-CN" b="0" i="1" smtClean="0">
                                <a:latin typeface="Cambria Math" panose="02040503050406030204" pitchFamily="18" charset="0"/>
                              </a:rPr>
                              <m:t>2</m:t>
                            </m:r>
                          </m:sup>
                        </m:sSup>
                      </m:num>
                      <m:den>
                        <m:r>
                          <a:rPr lang="en-US" altLang="zh-CN" b="0" i="1" strike="sngStrike" smtClean="0">
                            <a:latin typeface="Cambria Math" panose="02040503050406030204" pitchFamily="18" charset="0"/>
                          </a:rPr>
                          <m:t>h</m:t>
                        </m:r>
                        <m:r>
                          <a:rPr lang="en-US" altLang="zh-CN" b="0" i="1" smtClean="0">
                            <a:latin typeface="Cambria Math" panose="02040503050406030204" pitchFamily="18" charset="0"/>
                          </a:rPr>
                          <m:t>𝑐</m:t>
                        </m:r>
                      </m:den>
                    </m:f>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137</m:t>
                        </m:r>
                      </m:den>
                    </m:f>
                  </m:oMath>
                </a14:m>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精细结构常数</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Sup>
                      <m:sSubSupPr>
                        <m:ctrlPr>
                          <a:rPr lang="en-US" altLang="zh-CN" i="1">
                            <a:latin typeface="Cambria Math" panose="02040503050406030204" pitchFamily="18" charset="0"/>
                          </a:rPr>
                        </m:ctrlPr>
                      </m:sSubSupPr>
                      <m:e>
                        <m:r>
                          <a:rPr lang="zh-CN" altLang="en-US" i="1">
                            <a:latin typeface="Cambria Math" panose="02040503050406030204" pitchFamily="18" charset="0"/>
                          </a:rPr>
                          <m:t>𝜎</m:t>
                        </m:r>
                      </m:e>
                      <m:sub>
                        <m:r>
                          <a:rPr lang="en-US" altLang="zh-CN" i="1">
                            <a:latin typeface="Cambria Math" panose="02040503050406030204" pitchFamily="18" charset="0"/>
                          </a:rPr>
                          <m:t>𝑇h</m:t>
                        </m:r>
                      </m:sub>
                      <m:sup>
                        <m:r>
                          <a:rPr lang="en-US" altLang="zh-CN" i="1">
                            <a:latin typeface="Cambria Math" panose="02040503050406030204" pitchFamily="18" charset="0"/>
                          </a:rPr>
                          <m:t>𝑒</m:t>
                        </m:r>
                      </m:sup>
                    </m:sSubSup>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8</m:t>
                        </m:r>
                      </m:num>
                      <m:den>
                        <m:r>
                          <a:rPr lang="en-US" altLang="zh-CN" b="0" i="1" smtClean="0">
                            <a:latin typeface="Cambria Math" panose="02040503050406030204" pitchFamily="18" charset="0"/>
                          </a:rPr>
                          <m:t>3</m:t>
                        </m:r>
                      </m:den>
                    </m:f>
                    <m:r>
                      <a:rPr lang="zh-CN" altLang="en-US" b="0" i="1" smtClean="0">
                        <a:latin typeface="Cambria Math" panose="02040503050406030204" pitchFamily="18" charset="0"/>
                      </a:rPr>
                      <m:t>𝜋</m:t>
                    </m:r>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𝑒</m:t>
                        </m:r>
                      </m:sub>
                      <m:sup>
                        <m:r>
                          <a:rPr lang="en-US" altLang="zh-CN" b="0" i="1" smtClean="0">
                            <a:latin typeface="Cambria Math" panose="02040503050406030204" pitchFamily="18" charset="0"/>
                          </a:rPr>
                          <m:t>2</m:t>
                        </m:r>
                      </m:sup>
                    </m:sSubSup>
                    <m:r>
                      <a:rPr lang="en-US" altLang="zh-CN" b="0" i="1" smtClean="0">
                        <a:latin typeface="Cambria Math" panose="02040503050406030204" pitchFamily="18" charset="0"/>
                      </a:rPr>
                      <m:t>=6.65</m:t>
                    </m:r>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10</m:t>
                        </m:r>
                      </m:e>
                      <m:sup>
                        <m:r>
                          <a:rPr lang="en-US" altLang="zh-CN" b="0" i="1" smtClean="0">
                            <a:latin typeface="Cambria Math" panose="02040503050406030204" pitchFamily="18" charset="0"/>
                            <a:ea typeface="Cambria Math" panose="02040503050406030204" pitchFamily="18" charset="0"/>
                          </a:rPr>
                          <m:t>−25</m:t>
                        </m:r>
                      </m:sup>
                    </m:sSup>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𝑐𝑚</m:t>
                        </m:r>
                      </m:e>
                      <m:sup>
                        <m:r>
                          <a:rPr lang="en-US" altLang="zh-CN" b="0" i="1" smtClean="0">
                            <a:latin typeface="Cambria Math" panose="02040503050406030204" pitchFamily="18" charset="0"/>
                            <a:ea typeface="Cambria Math" panose="02040503050406030204" pitchFamily="18" charset="0"/>
                          </a:rPr>
                          <m:t>2</m:t>
                        </m:r>
                      </m:sup>
                    </m:sSup>
                  </m:oMath>
                </a14:m>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汤姆孙散射截面</a:t>
                </a:r>
                <a:r>
                  <a:rPr lang="en-US" altLang="zh-CN" dirty="0">
                    <a:latin typeface="微软雅黑" panose="020B0503020204020204" pitchFamily="34" charset="-122"/>
                    <a:ea typeface="微软雅黑" panose="020B0503020204020204" pitchFamily="34" charset="-122"/>
                  </a:rPr>
                  <a:t> </a:t>
                </a:r>
              </a:p>
              <a:p>
                <a:r>
                  <a:rPr lang="zh-CN" altLang="en-US" dirty="0">
                    <a:latin typeface="微软雅黑" panose="020B0503020204020204" pitchFamily="34" charset="-122"/>
                    <a:ea typeface="微软雅黑" panose="020B0503020204020204" pitchFamily="34" charset="-122"/>
                  </a:rPr>
                  <a:t>光电截面随光子能量增大而减小（</a:t>
                </a:r>
                <a14:m>
                  <m:oMath xmlns:m="http://schemas.openxmlformats.org/officeDocument/2006/math">
                    <m:r>
                      <a:rPr lang="zh-CN" altLang="en-US" i="1" smtClean="0">
                        <a:latin typeface="Cambria Math" panose="02040503050406030204" pitchFamily="18" charset="0"/>
                      </a:rPr>
                      <m:t>𝜎</m:t>
                    </m:r>
                    <m:r>
                      <a:rPr lang="zh-CN" altLang="en-US" i="1" smtClean="0">
                        <a:latin typeface="Cambria Math" panose="02040503050406030204" pitchFamily="18" charset="0"/>
                      </a:rPr>
                      <m:t>∝</m:t>
                    </m:r>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(1/</m:t>
                        </m:r>
                        <m:r>
                          <a:rPr lang="en-US" altLang="zh-CN" b="0" i="1" smtClean="0">
                            <a:latin typeface="Cambria Math" panose="02040503050406030204" pitchFamily="18" charset="0"/>
                          </a:rPr>
                          <m:t>h</m:t>
                        </m:r>
                        <m:r>
                          <a:rPr lang="zh-CN" altLang="en-US" b="0" i="1" smtClean="0">
                            <a:latin typeface="Cambria Math" panose="02040503050406030204" pitchFamily="18" charset="0"/>
                          </a:rPr>
                          <m:t>𝜈</m:t>
                        </m:r>
                        <m:r>
                          <a:rPr lang="en-US" altLang="zh-CN" b="0" i="1" smtClean="0">
                            <a:latin typeface="Cambria Math" panose="02040503050406030204" pitchFamily="18" charset="0"/>
                          </a:rPr>
                          <m:t>)</m:t>
                        </m:r>
                      </m:e>
                      <m:sup>
                        <m:r>
                          <a:rPr lang="en-US" altLang="zh-CN" b="0" i="1" smtClean="0">
                            <a:latin typeface="Cambria Math" panose="02040503050406030204" pitchFamily="18" charset="0"/>
                          </a:rPr>
                          <m:t>7/2</m:t>
                        </m:r>
                      </m:sup>
                    </m:sSup>
                  </m:oMath>
                </a14:m>
                <a:r>
                  <a:rPr lang="zh-CN" altLang="en-US" dirty="0">
                    <a:latin typeface="微软雅黑" panose="020B0503020204020204" pitchFamily="34" charset="-122"/>
                    <a:ea typeface="微软雅黑" panose="020B0503020204020204" pitchFamily="34" charset="-122"/>
                  </a:rPr>
                  <a:t>），随物质原子序数的增大而增大（</a:t>
                </a:r>
                <a14:m>
                  <m:oMath xmlns:m="http://schemas.openxmlformats.org/officeDocument/2006/math">
                    <m:r>
                      <a:rPr lang="zh-CN" altLang="en-US" i="1">
                        <a:latin typeface="Cambria Math" panose="02040503050406030204" pitchFamily="18" charset="0"/>
                      </a:rPr>
                      <m:t>𝜎</m:t>
                    </m:r>
                    <m:r>
                      <a:rPr lang="zh-CN" altLang="en-US" i="1">
                        <a:latin typeface="Cambria Math" panose="02040503050406030204" pitchFamily="18" charset="0"/>
                      </a:rPr>
                      <m:t>∝</m:t>
                    </m:r>
                    <m:sSup>
                      <m:sSupPr>
                        <m:ctrlPr>
                          <a:rPr lang="en-US" altLang="zh-CN" i="1">
                            <a:latin typeface="Cambria Math" panose="02040503050406030204" pitchFamily="18" charset="0"/>
                          </a:rPr>
                        </m:ctrlPr>
                      </m:sSupPr>
                      <m:e>
                        <m:r>
                          <a:rPr lang="en-US" altLang="zh-CN" b="0" i="1" smtClean="0">
                            <a:latin typeface="Cambria Math" panose="02040503050406030204" pitchFamily="18" charset="0"/>
                          </a:rPr>
                          <m:t>𝑍</m:t>
                        </m:r>
                      </m:e>
                      <m:sup>
                        <m:r>
                          <a:rPr lang="en-US" altLang="zh-CN" b="0" i="1" smtClean="0">
                            <a:latin typeface="Cambria Math" panose="02040503050406030204" pitchFamily="18" charset="0"/>
                          </a:rPr>
                          <m:t>5</m:t>
                        </m:r>
                      </m:sup>
                    </m:sSup>
                  </m:oMath>
                </a14:m>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高</a:t>
                </a:r>
                <a:r>
                  <a:rPr lang="en-US" altLang="zh-CN" dirty="0">
                    <a:latin typeface="微软雅黑" panose="020B0503020204020204" pitchFamily="34" charset="-122"/>
                    <a:ea typeface="微软雅黑" panose="020B0503020204020204" pitchFamily="34" charset="-122"/>
                  </a:rPr>
                  <a:t>Z</a:t>
                </a:r>
                <a:r>
                  <a:rPr lang="zh-CN" altLang="en-US" dirty="0">
                    <a:latin typeface="微软雅黑" panose="020B0503020204020204" pitchFamily="34" charset="-122"/>
                    <a:ea typeface="微软雅黑" panose="020B0503020204020204" pitchFamily="34" charset="-122"/>
                  </a:rPr>
                  <a:t>材料有更高的光子探测效率，</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光子能量越高（</a:t>
                </a:r>
                <a:r>
                  <a:rPr lang="en-US" altLang="zh-CN" dirty="0">
                    <a:latin typeface="微软雅黑" panose="020B0503020204020204" pitchFamily="34" charset="-122"/>
                    <a:ea typeface="微软雅黑" panose="020B0503020204020204" pitchFamily="34" charset="-122"/>
                  </a:rPr>
                  <a:t>X</a:t>
                </a:r>
                <a:r>
                  <a:rPr lang="zh-CN" altLang="en-US" dirty="0">
                    <a:latin typeface="微软雅黑" panose="020B0503020204020204" pitchFamily="34" charset="-122"/>
                    <a:ea typeface="微软雅黑" panose="020B0503020204020204" pitchFamily="34" charset="-122"/>
                  </a:rPr>
                  <a:t>和</a:t>
                </a:r>
                <a14:m>
                  <m:oMath xmlns:m="http://schemas.openxmlformats.org/officeDocument/2006/math">
                    <m:r>
                      <a:rPr lang="zh-CN" altLang="en-US" i="1" smtClean="0">
                        <a:latin typeface="Cambria Math" panose="02040503050406030204" pitchFamily="18" charset="0"/>
                      </a:rPr>
                      <m:t>𝛾</m:t>
                    </m:r>
                  </m:oMath>
                </a14:m>
                <a:r>
                  <a:rPr lang="zh-CN" altLang="en-US" dirty="0">
                    <a:latin typeface="微软雅黑" panose="020B0503020204020204" pitchFamily="34" charset="-122"/>
                    <a:ea typeface="微软雅黑" panose="020B0503020204020204" pitchFamily="34" charset="-122"/>
                  </a:rPr>
                  <a:t>射线），越难屏蔽</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截面不连续，有特征性锯齿结构，对应壳层的结合能</a:t>
                </a:r>
                <a:endParaRPr lang="en-US" altLang="zh-CN" dirty="0">
                  <a:latin typeface="微软雅黑" panose="020B0503020204020204" pitchFamily="34" charset="-122"/>
                  <a:ea typeface="微软雅黑" panose="020B0503020204020204" pitchFamily="34" charset="-122"/>
                </a:endParaRPr>
              </a:p>
            </p:txBody>
          </p:sp>
        </mc:Choice>
        <mc:Fallback xmlns="">
          <p:sp>
            <p:nvSpPr>
              <p:cNvPr id="3" name="内容占位符 2">
                <a:extLst>
                  <a:ext uri="{FF2B5EF4-FFF2-40B4-BE49-F238E27FC236}">
                    <a16:creationId xmlns:a16="http://schemas.microsoft.com/office/drawing/2014/main" id="{BFD5AA9A-B0D0-454C-BE43-C6B0FBA70E9B}"/>
                  </a:ext>
                </a:extLst>
              </p:cNvPr>
              <p:cNvSpPr>
                <a:spLocks noGrp="1" noRot="1" noChangeAspect="1" noMove="1" noResize="1" noEditPoints="1" noAdjustHandles="1" noChangeArrowheads="1" noChangeShapeType="1" noTextEdit="1"/>
              </p:cNvSpPr>
              <p:nvPr>
                <p:ph idx="1"/>
              </p:nvPr>
            </p:nvSpPr>
            <p:spPr>
              <a:blipFill>
                <a:blip r:embed="rId2"/>
                <a:stretch>
                  <a:fillRect l="-928"/>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B956CE8B-8333-42AE-9216-2C6345EBF5D0}"/>
              </a:ext>
            </a:extLst>
          </p:cNvPr>
          <p:cNvSpPr>
            <a:spLocks noGrp="1"/>
          </p:cNvSpPr>
          <p:nvPr>
            <p:ph type="sldNum" sz="quarter" idx="12"/>
          </p:nvPr>
        </p:nvSpPr>
        <p:spPr/>
        <p:txBody>
          <a:bodyPr/>
          <a:lstStyle/>
          <a:p>
            <a:fld id="{E97CB520-44B3-4597-B659-C13B2A85B42A}" type="slidenum">
              <a:rPr lang="zh-CN" altLang="en-US" smtClean="0"/>
              <a:t>26</a:t>
            </a:fld>
            <a:endParaRPr lang="zh-CN" altLang="en-US"/>
          </a:p>
        </p:txBody>
      </p:sp>
      <p:sp>
        <p:nvSpPr>
          <p:cNvPr id="5" name="日期占位符 4">
            <a:extLst>
              <a:ext uri="{FF2B5EF4-FFF2-40B4-BE49-F238E27FC236}">
                <a16:creationId xmlns:a16="http://schemas.microsoft.com/office/drawing/2014/main" id="{E7C5B093-F7BB-4752-A42F-B4A2E7DFF344}"/>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6A530F66-5283-4D3C-A1F5-CCD2B691D343}"/>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7" name="矩形 8">
            <a:extLst>
              <a:ext uri="{FF2B5EF4-FFF2-40B4-BE49-F238E27FC236}">
                <a16:creationId xmlns:a16="http://schemas.microsoft.com/office/drawing/2014/main" id="{7F549839-592A-4708-8538-48CD770AF963}"/>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1938604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9CFB9F-D04D-4C89-82DB-F845DA991003}"/>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康普顿散射</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47EC15E-E691-4737-84C7-6A9E26A8203D}"/>
                  </a:ext>
                </a:extLst>
              </p:cNvPr>
              <p:cNvSpPr>
                <a:spLocks noGrp="1"/>
              </p:cNvSpPr>
              <p:nvPr>
                <p:ph idx="1"/>
              </p:nvPr>
            </p:nvSpPr>
            <p:spPr/>
            <p:txBody>
              <a:bodyPr>
                <a:normAutofit fontScale="92500" lnSpcReduction="20000"/>
              </a:bodyPr>
              <a:lstStyle/>
              <a:p>
                <a:pPr>
                  <a:lnSpc>
                    <a:spcPct val="110000"/>
                  </a:lnSpc>
                </a:pPr>
                <a:r>
                  <a:rPr lang="zh-CN" altLang="en-US" dirty="0">
                    <a:latin typeface="微软雅黑" panose="020B0503020204020204" pitchFamily="34" charset="-122"/>
                    <a:ea typeface="微软雅黑" panose="020B0503020204020204" pitchFamily="34" charset="-122"/>
                  </a:rPr>
                  <a:t>入射光子与物质原子相互作用时，入射光子与轨道电子发生散射，将一部分能量传递给电子并使它脱离原子射出而成为反冲电子，同时入射光子损失能量并改变方向而成为散射光子。 </a:t>
                </a:r>
                <a:endParaRPr lang="en-US" altLang="zh-CN" dirty="0">
                  <a:latin typeface="微软雅黑" panose="020B0503020204020204" pitchFamily="34" charset="-122"/>
                  <a:ea typeface="微软雅黑" panose="020B0503020204020204" pitchFamily="34" charset="-122"/>
                </a:endParaRPr>
              </a:p>
              <a:p>
                <a:pPr>
                  <a:lnSpc>
                    <a:spcPct val="110000"/>
                  </a:lnSpc>
                </a:pPr>
                <a:r>
                  <a:rPr lang="zh-CN" altLang="en-US" dirty="0">
                    <a:latin typeface="微软雅黑" panose="020B0503020204020204" pitchFamily="34" charset="-122"/>
                    <a:ea typeface="微软雅黑" panose="020B0503020204020204" pitchFamily="34" charset="-122"/>
                  </a:rPr>
                  <a:t>光电效应主要发生在束缚最紧的内层电子上，而康普顿效应主要发生在束缚最松的外层电子上。</a:t>
                </a:r>
                <a:endParaRPr lang="en-US" altLang="zh-CN" dirty="0">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散射光子能量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r>
                          <a:rPr lang="en-US" altLang="zh-CN" b="0" i="1" smtClean="0">
                            <a:latin typeface="Cambria Math" panose="02040503050406030204" pitchFamily="18" charset="0"/>
                          </a:rPr>
                          <m:t>′</m:t>
                        </m:r>
                      </m:e>
                      <m:sub>
                        <m:r>
                          <a:rPr lang="zh-CN" altLang="en-US" i="1" smtClean="0">
                            <a:latin typeface="Cambria Math" panose="02040503050406030204" pitchFamily="18" charset="0"/>
                          </a:rPr>
                          <m:t>𝛾</m:t>
                        </m:r>
                      </m:sub>
                    </m:sSub>
                    <m:r>
                      <a:rPr lang="en-US" altLang="zh-CN" i="1">
                        <a:latin typeface="Cambria Math" panose="02040503050406030204" pitchFamily="18" charset="0"/>
                      </a:rPr>
                      <m:t>=</m:t>
                    </m:r>
                    <m:f>
                      <m:fPr>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zh-CN" altLang="en-US" i="1">
                                <a:latin typeface="Cambria Math" panose="02040503050406030204" pitchFamily="18" charset="0"/>
                              </a:rPr>
                              <m:t>𝛾</m:t>
                            </m:r>
                          </m:sub>
                        </m:sSub>
                      </m:num>
                      <m:den>
                        <m:r>
                          <a:rPr lang="en-US" altLang="zh-CN" i="1">
                            <a:latin typeface="Cambria Math" panose="02040503050406030204" pitchFamily="18" charset="0"/>
                          </a:rPr>
                          <m:t>1+</m:t>
                        </m:r>
                        <m:f>
                          <m:fPr>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zh-CN" altLang="en-US" i="1">
                                    <a:latin typeface="Cambria Math" panose="02040503050406030204" pitchFamily="18" charset="0"/>
                                  </a:rPr>
                                  <m:t>𝛾</m:t>
                                </m:r>
                              </m:sub>
                            </m:sSub>
                          </m:num>
                          <m:den>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𝑒</m:t>
                                </m:r>
                              </m:sub>
                            </m:sSub>
                            <m:sSup>
                              <m:sSupPr>
                                <m:ctrlPr>
                                  <a:rPr lang="en-US" altLang="zh-CN" i="1">
                                    <a:latin typeface="Cambria Math" panose="02040503050406030204" pitchFamily="18" charset="0"/>
                                  </a:rPr>
                                </m:ctrlPr>
                              </m:sSupPr>
                              <m:e>
                                <m:r>
                                  <a:rPr lang="en-US" altLang="zh-CN" i="1">
                                    <a:latin typeface="Cambria Math" panose="02040503050406030204" pitchFamily="18" charset="0"/>
                                  </a:rPr>
                                  <m:t>𝑐</m:t>
                                </m:r>
                              </m:e>
                              <m:sup>
                                <m:r>
                                  <a:rPr lang="en-US" altLang="zh-CN" i="1">
                                    <a:latin typeface="Cambria Math" panose="02040503050406030204" pitchFamily="18" charset="0"/>
                                  </a:rPr>
                                  <m:t>2</m:t>
                                </m:r>
                              </m:sup>
                            </m:sSup>
                          </m:den>
                        </m:f>
                        <m:r>
                          <a:rPr lang="en-US" altLang="zh-CN" i="1">
                            <a:latin typeface="Cambria Math" panose="02040503050406030204" pitchFamily="18" charset="0"/>
                          </a:rPr>
                          <m:t>(1−</m:t>
                        </m:r>
                        <m:r>
                          <a:rPr lang="en-US" altLang="zh-CN" i="1">
                            <a:latin typeface="Cambria Math" panose="02040503050406030204" pitchFamily="18" charset="0"/>
                          </a:rPr>
                          <m:t>𝑐𝑜𝑠</m:t>
                        </m:r>
                        <m:r>
                          <a:rPr lang="zh-CN" altLang="en-US" i="1">
                            <a:latin typeface="Cambria Math" panose="02040503050406030204" pitchFamily="18" charset="0"/>
                          </a:rPr>
                          <m:t>𝜃</m:t>
                        </m:r>
                        <m:r>
                          <a:rPr lang="en-US" altLang="zh-CN" i="1">
                            <a:latin typeface="Cambria Math" panose="02040503050406030204" pitchFamily="18" charset="0"/>
                          </a:rPr>
                          <m:t>)</m:t>
                        </m:r>
                      </m:den>
                    </m:f>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反冲电子能量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𝑒</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zh-CN" altLang="en-US" b="0" i="1" smtClean="0">
                                <a:latin typeface="Cambria Math" panose="02040503050406030204" pitchFamily="18" charset="0"/>
                              </a:rPr>
                              <m:t>𝛾</m:t>
                            </m:r>
                          </m:sub>
                        </m:sSub>
                      </m:num>
                      <m:den>
                        <m:r>
                          <a:rPr lang="en-US" altLang="zh-CN" b="0" i="1" smtClean="0">
                            <a:latin typeface="Cambria Math" panose="02040503050406030204" pitchFamily="18" charset="0"/>
                          </a:rPr>
                          <m:t>1+</m:t>
                        </m:r>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𝑒</m:t>
                                </m:r>
                              </m:sub>
                            </m:s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2</m:t>
                                </m:r>
                              </m:sup>
                            </m:sSup>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zh-CN" altLang="en-US" b="0" i="1" smtClean="0">
                                    <a:latin typeface="Cambria Math" panose="02040503050406030204" pitchFamily="18" charset="0"/>
                                  </a:rPr>
                                  <m:t>𝛾</m:t>
                                </m:r>
                              </m:sub>
                            </m:sSub>
                            <m:r>
                              <a:rPr lang="en-US" altLang="zh-CN" b="0" i="1" smtClean="0">
                                <a:latin typeface="Cambria Math" panose="02040503050406030204" pitchFamily="18" charset="0"/>
                              </a:rPr>
                              <m:t>(1−</m:t>
                            </m:r>
                            <m:r>
                              <a:rPr lang="en-US" altLang="zh-CN" b="0" i="1" smtClean="0">
                                <a:latin typeface="Cambria Math" panose="02040503050406030204" pitchFamily="18" charset="0"/>
                              </a:rPr>
                              <m:t>𝑐𝑜𝑠</m:t>
                            </m:r>
                            <m:r>
                              <a:rPr lang="zh-CN" altLang="en-US" b="0" i="1" smtClean="0">
                                <a:latin typeface="Cambria Math" panose="02040503050406030204" pitchFamily="18" charset="0"/>
                              </a:rPr>
                              <m:t>𝜃</m:t>
                            </m:r>
                            <m:r>
                              <a:rPr lang="en-US" altLang="zh-CN" b="0" i="1" smtClean="0">
                                <a:latin typeface="Cambria Math" panose="02040503050406030204" pitchFamily="18" charset="0"/>
                              </a:rPr>
                              <m:t>)</m:t>
                            </m:r>
                          </m:den>
                        </m:f>
                      </m:den>
                    </m:f>
                  </m:oMath>
                </a14:m>
                <a:br>
                  <a:rPr lang="zh-CN" altLang="en-US" dirty="0">
                    <a:latin typeface="微软雅黑" panose="020B0503020204020204" pitchFamily="34" charset="-122"/>
                    <a:ea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endParaRPr>
              </a:p>
            </p:txBody>
          </p:sp>
        </mc:Choice>
        <mc:Fallback xmlns="">
          <p:sp>
            <p:nvSpPr>
              <p:cNvPr id="3" name="内容占位符 2">
                <a:extLst>
                  <a:ext uri="{FF2B5EF4-FFF2-40B4-BE49-F238E27FC236}">
                    <a16:creationId xmlns:a16="http://schemas.microsoft.com/office/drawing/2014/main" id="{747EC15E-E691-4737-84C7-6A9E26A8203D}"/>
                  </a:ext>
                </a:extLst>
              </p:cNvPr>
              <p:cNvSpPr>
                <a:spLocks noGrp="1" noRot="1" noChangeAspect="1" noMove="1" noResize="1" noEditPoints="1" noAdjustHandles="1" noChangeArrowheads="1" noChangeShapeType="1" noTextEdit="1"/>
              </p:cNvSpPr>
              <p:nvPr>
                <p:ph idx="1"/>
              </p:nvPr>
            </p:nvSpPr>
            <p:spPr>
              <a:blipFill>
                <a:blip r:embed="rId2"/>
                <a:stretch>
                  <a:fillRect l="-928" t="-2101"/>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B5DD7256-AFE6-4F26-85EE-A6C22AFA5230}"/>
              </a:ext>
            </a:extLst>
          </p:cNvPr>
          <p:cNvSpPr>
            <a:spLocks noGrp="1"/>
          </p:cNvSpPr>
          <p:nvPr>
            <p:ph type="sldNum" sz="quarter" idx="12"/>
          </p:nvPr>
        </p:nvSpPr>
        <p:spPr/>
        <p:txBody>
          <a:bodyPr/>
          <a:lstStyle/>
          <a:p>
            <a:fld id="{E97CB520-44B3-4597-B659-C13B2A85B42A}" type="slidenum">
              <a:rPr lang="zh-CN" altLang="en-US" smtClean="0"/>
              <a:t>27</a:t>
            </a:fld>
            <a:endParaRPr lang="zh-CN" altLang="en-US"/>
          </a:p>
        </p:txBody>
      </p:sp>
      <p:pic>
        <p:nvPicPr>
          <p:cNvPr id="5" name="图片 4">
            <a:extLst>
              <a:ext uri="{FF2B5EF4-FFF2-40B4-BE49-F238E27FC236}">
                <a16:creationId xmlns:a16="http://schemas.microsoft.com/office/drawing/2014/main" id="{E1E92210-D457-43F2-97D5-F201801F0DBC}"/>
              </a:ext>
            </a:extLst>
          </p:cNvPr>
          <p:cNvPicPr>
            <a:picLocks noChangeAspect="1"/>
          </p:cNvPicPr>
          <p:nvPr/>
        </p:nvPicPr>
        <p:blipFill>
          <a:blip r:embed="rId3"/>
          <a:stretch>
            <a:fillRect/>
          </a:stretch>
        </p:blipFill>
        <p:spPr>
          <a:xfrm>
            <a:off x="7405198" y="3819291"/>
            <a:ext cx="3092788" cy="2447365"/>
          </a:xfrm>
          <a:prstGeom prst="rect">
            <a:avLst/>
          </a:prstGeom>
        </p:spPr>
      </p:pic>
      <p:sp>
        <p:nvSpPr>
          <p:cNvPr id="6" name="日期占位符 5">
            <a:extLst>
              <a:ext uri="{FF2B5EF4-FFF2-40B4-BE49-F238E27FC236}">
                <a16:creationId xmlns:a16="http://schemas.microsoft.com/office/drawing/2014/main" id="{D94F6E34-B2DF-4999-A171-22B7D40D3BA4}"/>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96EEEA1F-A819-4EBF-8299-057D8ECE8782}"/>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2114FD55-61B3-491F-8396-0D48E55FE8FC}"/>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2722102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950C73-FF91-4451-8D73-B3B36492441A}"/>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康普顿散射截面</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FEED3EA5-37E2-4812-BA27-3BAC8CC599A8}"/>
                  </a:ext>
                </a:extLst>
              </p:cNvPr>
              <p:cNvSpPr>
                <a:spLocks noGrp="1"/>
              </p:cNvSpPr>
              <p:nvPr>
                <p:ph idx="1"/>
              </p:nvPr>
            </p:nvSpPr>
            <p:spPr/>
            <p:txBody>
              <a:bodyPr/>
              <a:lstStyle/>
              <a:p>
                <a:r>
                  <a:rPr lang="zh-CN" altLang="en-US" dirty="0">
                    <a:latin typeface="微软雅黑" panose="020B0503020204020204" pitchFamily="34" charset="-122"/>
                    <a:ea typeface="微软雅黑" panose="020B0503020204020204" pitchFamily="34" charset="-122"/>
                  </a:rPr>
                  <a:t>克莱因</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仁科公式（</a:t>
                </a:r>
                <a:r>
                  <a:rPr lang="en-US" altLang="zh-CN" dirty="0">
                    <a:latin typeface="微软雅黑" panose="020B0503020204020204" pitchFamily="34" charset="-122"/>
                    <a:ea typeface="微软雅黑" panose="020B0503020204020204" pitchFamily="34" charset="-122"/>
                  </a:rPr>
                  <a:t>Klein-</a:t>
                </a:r>
                <a:r>
                  <a:rPr lang="en-US" altLang="zh-CN" dirty="0" err="1">
                    <a:latin typeface="微软雅黑" panose="020B0503020204020204" pitchFamily="34" charset="-122"/>
                    <a:ea typeface="微软雅黑" panose="020B0503020204020204" pitchFamily="34" charset="-122"/>
                  </a:rPr>
                  <a:t>Nishina</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0" indent="0">
                  <a:buNone/>
                </a:pPr>
                <a:r>
                  <a:rPr lang="zh-CN" altLang="en-US" dirty="0">
                    <a:latin typeface="微软雅黑" panose="020B0503020204020204" pitchFamily="34" charset="-122"/>
                    <a:ea typeface="微软雅黑" panose="020B0503020204020204" pitchFamily="34" charset="-122"/>
                  </a:rPr>
                  <a:t>单电子：  </a:t>
                </a:r>
                <a14:m>
                  <m:oMath xmlns:m="http://schemas.openxmlformats.org/officeDocument/2006/math">
                    <m:sSubSup>
                      <m:sSubSupPr>
                        <m:ctrlPr>
                          <a:rPr lang="en-US" altLang="zh-CN" i="1" smtClean="0">
                            <a:latin typeface="Cambria Math" panose="02040503050406030204" pitchFamily="18" charset="0"/>
                          </a:rPr>
                        </m:ctrlPr>
                      </m:sSubSupPr>
                      <m:e>
                        <m:r>
                          <a:rPr lang="zh-CN" altLang="en-US" i="1" smtClean="0">
                            <a:latin typeface="Cambria Math" panose="02040503050406030204" pitchFamily="18" charset="0"/>
                          </a:rPr>
                          <m:t>𝜎</m:t>
                        </m:r>
                      </m:e>
                      <m:sub>
                        <m:r>
                          <a:rPr lang="en-US" altLang="zh-CN" b="0" i="1" smtClean="0">
                            <a:latin typeface="Cambria Math" panose="02040503050406030204" pitchFamily="18" charset="0"/>
                          </a:rPr>
                          <m:t>𝑐</m:t>
                        </m:r>
                      </m:sub>
                      <m:sup>
                        <m:r>
                          <a:rPr lang="en-US" altLang="zh-CN" b="0" i="1" smtClean="0">
                            <a:latin typeface="Cambria Math" panose="02040503050406030204" pitchFamily="18" charset="0"/>
                          </a:rPr>
                          <m:t>𝑒</m:t>
                        </m:r>
                      </m:sup>
                    </m:sSubSup>
                    <m:r>
                      <a:rPr lang="en-US" altLang="zh-CN" b="0" i="1" smtClean="0">
                        <a:latin typeface="Cambria Math" panose="02040503050406030204" pitchFamily="18" charset="0"/>
                      </a:rPr>
                      <m:t>=2</m:t>
                    </m:r>
                    <m:r>
                      <a:rPr lang="zh-CN" altLang="en-US" b="0" i="1" smtClean="0">
                        <a:latin typeface="Cambria Math" panose="02040503050406030204" pitchFamily="18" charset="0"/>
                      </a:rPr>
                      <m:t>𝜋</m:t>
                    </m:r>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𝑒</m:t>
                        </m:r>
                      </m:sub>
                      <m:sup>
                        <m:r>
                          <a:rPr lang="en-US" altLang="zh-CN" b="0" i="1" smtClean="0">
                            <a:latin typeface="Cambria Math" panose="02040503050406030204" pitchFamily="18" charset="0"/>
                          </a:rPr>
                          <m:t>2</m:t>
                        </m:r>
                      </m:sup>
                    </m:sSubSup>
                    <m:d>
                      <m:dPr>
                        <m:begChr m:val="{"/>
                        <m:endChr m:val="}"/>
                        <m:ctrlPr>
                          <a:rPr lang="en-US" altLang="zh-CN" b="0" i="1" smtClean="0">
                            <a:latin typeface="Cambria Math" panose="02040503050406030204" pitchFamily="18" charset="0"/>
                          </a:rPr>
                        </m:ctrlPr>
                      </m:dPr>
                      <m:e>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r>
                                  <a:rPr lang="zh-CN" altLang="en-US" b="0" i="1" smtClean="0">
                                    <a:latin typeface="Cambria Math" panose="02040503050406030204" pitchFamily="18" charset="0"/>
                                  </a:rPr>
                                  <m:t>𝜀</m:t>
                                </m:r>
                              </m:num>
                              <m:den>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𝜀</m:t>
                                    </m:r>
                                  </m:e>
                                  <m:sup>
                                    <m:r>
                                      <a:rPr lang="en-US" altLang="zh-CN" b="0" i="1" smtClean="0">
                                        <a:latin typeface="Cambria Math" panose="02040503050406030204" pitchFamily="18" charset="0"/>
                                      </a:rPr>
                                      <m:t>2</m:t>
                                    </m:r>
                                  </m:sup>
                                </m:sSup>
                              </m:den>
                            </m:f>
                          </m:e>
                        </m:d>
                        <m:d>
                          <m:dPr>
                            <m:begChr m:val="["/>
                            <m:endChr m:val="]"/>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2(1+</m:t>
                                </m:r>
                                <m:r>
                                  <a:rPr lang="zh-CN" altLang="en-US" b="0" i="1" smtClean="0">
                                    <a:latin typeface="Cambria Math" panose="02040503050406030204" pitchFamily="18" charset="0"/>
                                  </a:rPr>
                                  <m:t>𝜀</m:t>
                                </m:r>
                                <m:r>
                                  <a:rPr lang="en-US" altLang="zh-CN" b="0" i="1" smtClean="0">
                                    <a:latin typeface="Cambria Math" panose="02040503050406030204" pitchFamily="18" charset="0"/>
                                  </a:rPr>
                                  <m:t>)</m:t>
                                </m:r>
                              </m:num>
                              <m:den>
                                <m:r>
                                  <a:rPr lang="en-US" altLang="zh-CN" b="0" i="1" smtClean="0">
                                    <a:latin typeface="Cambria Math" panose="02040503050406030204" pitchFamily="18" charset="0"/>
                                  </a:rPr>
                                  <m:t>1+2</m:t>
                                </m:r>
                                <m:r>
                                  <a:rPr lang="zh-CN" altLang="en-US" b="0" i="1" smtClean="0">
                                    <a:latin typeface="Cambria Math" panose="02040503050406030204" pitchFamily="18" charset="0"/>
                                  </a:rPr>
                                  <m:t>𝜀</m:t>
                                </m:r>
                              </m:den>
                            </m:f>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zh-CN" altLang="en-US" b="0" i="1" smtClean="0">
                                    <a:latin typeface="Cambria Math" panose="02040503050406030204" pitchFamily="18" charset="0"/>
                                  </a:rPr>
                                  <m:t>𝜀</m:t>
                                </m:r>
                              </m:den>
                            </m:f>
                            <m:r>
                              <m:rPr>
                                <m:sty m:val="p"/>
                              </m:rPr>
                              <a:rPr lang="en-US" altLang="zh-CN" b="0" i="0" smtClean="0">
                                <a:latin typeface="Cambria Math" panose="02040503050406030204" pitchFamily="18" charset="0"/>
                              </a:rPr>
                              <m:t>ln</m:t>
                            </m:r>
                            <m:r>
                              <a:rPr lang="en-US" altLang="zh-CN" b="0" i="1" smtClean="0">
                                <a:latin typeface="Cambria Math" panose="02040503050406030204" pitchFamily="18" charset="0"/>
                              </a:rPr>
                              <m:t>⁡(1+2</m:t>
                            </m:r>
                            <m:r>
                              <a:rPr lang="zh-CN" altLang="en-US" b="0" i="1" smtClean="0">
                                <a:latin typeface="Cambria Math" panose="02040503050406030204" pitchFamily="18" charset="0"/>
                              </a:rPr>
                              <m:t>𝜀</m:t>
                            </m:r>
                            <m:r>
                              <a:rPr lang="en-US" altLang="zh-CN" b="0" i="1" smtClean="0">
                                <a:latin typeface="Cambria Math" panose="02040503050406030204" pitchFamily="18" charset="0"/>
                              </a:rPr>
                              <m:t>)</m:t>
                            </m:r>
                          </m:e>
                        </m:d>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2</m:t>
                            </m:r>
                            <m:r>
                              <a:rPr lang="zh-CN" altLang="en-US" b="0" i="1" smtClean="0">
                                <a:latin typeface="Cambria Math" panose="02040503050406030204" pitchFamily="18" charset="0"/>
                              </a:rPr>
                              <m:t>𝜀</m:t>
                            </m:r>
                          </m:den>
                        </m:f>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ln</m:t>
                            </m:r>
                          </m:fName>
                          <m:e>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1+2</m:t>
                                </m:r>
                                <m:r>
                                  <a:rPr lang="zh-CN" altLang="en-US" b="0" i="1" smtClean="0">
                                    <a:latin typeface="Cambria Math" panose="02040503050406030204" pitchFamily="18" charset="0"/>
                                  </a:rPr>
                                  <m:t>𝜀</m:t>
                                </m:r>
                              </m:e>
                            </m:d>
                          </m:e>
                        </m:func>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1+3</m:t>
                            </m:r>
                            <m:r>
                              <a:rPr lang="zh-CN" altLang="en-US" b="0" i="1" smtClean="0">
                                <a:latin typeface="Cambria Math" panose="02040503050406030204" pitchFamily="18" charset="0"/>
                              </a:rPr>
                              <m:t>𝜀</m:t>
                            </m:r>
                          </m:num>
                          <m:den>
                            <m:sSup>
                              <m:sSupPr>
                                <m:ctrlPr>
                                  <a:rPr lang="en-US" altLang="zh-CN" b="0" i="1" smtClean="0">
                                    <a:latin typeface="Cambria Math" panose="02040503050406030204" pitchFamily="18" charset="0"/>
                                  </a:rPr>
                                </m:ctrlPr>
                              </m:sSupPr>
                              <m:e>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1+2</m:t>
                                    </m:r>
                                    <m:r>
                                      <a:rPr lang="zh-CN" altLang="en-US" b="0" i="1" smtClean="0">
                                        <a:latin typeface="Cambria Math" panose="02040503050406030204" pitchFamily="18" charset="0"/>
                                      </a:rPr>
                                      <m:t>𝜀</m:t>
                                    </m:r>
                                  </m:e>
                                </m:d>
                              </m:e>
                              <m:sup>
                                <m:r>
                                  <a:rPr lang="en-US" altLang="zh-CN" b="0" i="1" smtClean="0">
                                    <a:latin typeface="Cambria Math" panose="02040503050406030204" pitchFamily="18" charset="0"/>
                                  </a:rPr>
                                  <m:t>2</m:t>
                                </m:r>
                              </m:sup>
                            </m:sSup>
                          </m:den>
                        </m:f>
                      </m:e>
                    </m:d>
                    <m:r>
                      <a:rPr lang="en-US" altLang="zh-CN" b="0" i="1" smtClean="0">
                        <a:latin typeface="Cambria Math" panose="02040503050406030204" pitchFamily="18" charset="0"/>
                      </a:rPr>
                      <m:t>      </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𝑐𝑚</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r>
                      <a:rPr lang="en-US" altLang="zh-CN" b="0" i="1" smtClean="0">
                        <a:latin typeface="Cambria Math" panose="02040503050406030204" pitchFamily="18" charset="0"/>
                      </a:rPr>
                      <m:t>𝑒𝑙𝑒𝑐𝑡𝑟𝑜𝑛</m:t>
                    </m:r>
                  </m:oMath>
                </a14:m>
                <a:endParaRPr lang="en-US" altLang="zh-CN" dirty="0">
                  <a:latin typeface="微软雅黑" panose="020B0503020204020204" pitchFamily="34" charset="-122"/>
                  <a:ea typeface="微软雅黑" panose="020B0503020204020204" pitchFamily="34" charset="-122"/>
                </a:endParaRPr>
              </a:p>
              <a:p>
                <a:pPr marL="0" indent="0">
                  <a:buNone/>
                </a:pPr>
                <a:r>
                  <a:rPr lang="zh-CN" altLang="en-US" dirty="0">
                    <a:latin typeface="微软雅黑" panose="020B0503020204020204" pitchFamily="34" charset="-122"/>
                    <a:ea typeface="微软雅黑" panose="020B0503020204020204" pitchFamily="34" charset="-122"/>
                  </a:rPr>
                  <a:t>原子：</a:t>
                </a:r>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Sup>
                      <m:sSubSupPr>
                        <m:ctrlPr>
                          <a:rPr lang="en-US" altLang="zh-CN" i="1">
                            <a:latin typeface="Cambria Math" panose="02040503050406030204" pitchFamily="18" charset="0"/>
                          </a:rPr>
                        </m:ctrlPr>
                      </m:sSubSupPr>
                      <m:e>
                        <m:sSubSup>
                          <m:sSubSupPr>
                            <m:ctrlPr>
                              <a:rPr lang="en-US" altLang="zh-CN" i="1">
                                <a:latin typeface="Cambria Math" panose="02040503050406030204" pitchFamily="18" charset="0"/>
                              </a:rPr>
                            </m:ctrlPr>
                          </m:sSubSupPr>
                          <m:e>
                            <m:r>
                              <a:rPr lang="zh-CN" altLang="en-US" i="1">
                                <a:latin typeface="Cambria Math" panose="02040503050406030204" pitchFamily="18" charset="0"/>
                              </a:rPr>
                              <m:t>𝜎</m:t>
                            </m:r>
                          </m:e>
                          <m:sub>
                            <m:r>
                              <a:rPr lang="en-US" altLang="zh-CN" i="1">
                                <a:latin typeface="Cambria Math" panose="02040503050406030204" pitchFamily="18" charset="0"/>
                              </a:rPr>
                              <m:t>𝑐</m:t>
                            </m:r>
                          </m:sub>
                          <m:sup>
                            <m:r>
                              <a:rPr lang="en-US" altLang="zh-CN" b="0" i="1" smtClean="0">
                                <a:latin typeface="Cambria Math" panose="02040503050406030204" pitchFamily="18" charset="0"/>
                              </a:rPr>
                              <m:t>𝑎𝑡𝑜𝑚</m:t>
                            </m:r>
                          </m:sup>
                        </m:sSubSup>
                        <m:r>
                          <a:rPr lang="en-US" altLang="zh-CN" b="0" i="1" smtClean="0">
                            <a:latin typeface="Cambria Math" panose="02040503050406030204" pitchFamily="18" charset="0"/>
                          </a:rPr>
                          <m:t>=</m:t>
                        </m:r>
                        <m:r>
                          <a:rPr lang="en-US" altLang="zh-CN" b="0" i="1" smtClean="0">
                            <a:latin typeface="Cambria Math" panose="02040503050406030204" pitchFamily="18" charset="0"/>
                          </a:rPr>
                          <m:t>𝑍</m:t>
                        </m:r>
                        <m:r>
                          <a:rPr lang="zh-CN" altLang="en-US" i="1">
                            <a:latin typeface="Cambria Math" panose="02040503050406030204" pitchFamily="18" charset="0"/>
                          </a:rPr>
                          <m:t>𝜎</m:t>
                        </m:r>
                      </m:e>
                      <m:sub>
                        <m:r>
                          <a:rPr lang="en-US" altLang="zh-CN" i="1">
                            <a:latin typeface="Cambria Math" panose="02040503050406030204" pitchFamily="18" charset="0"/>
                          </a:rPr>
                          <m:t>𝑐</m:t>
                        </m:r>
                      </m:sub>
                      <m:sup>
                        <m:r>
                          <a:rPr lang="en-US" altLang="zh-CN" i="1">
                            <a:latin typeface="Cambria Math" panose="02040503050406030204" pitchFamily="18" charset="0"/>
                          </a:rPr>
                          <m:t>𝑒</m:t>
                        </m:r>
                      </m:sup>
                    </m:sSubSup>
                  </m:oMath>
                </a14:m>
                <a:r>
                  <a:rPr lang="zh-CN" altLang="en-US"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a:p>
                <a:pPr marL="0" indent="0">
                  <a:buNone/>
                </a:pPr>
                <a:r>
                  <a:rPr lang="zh-CN" altLang="en-US" dirty="0">
                    <a:latin typeface="微软雅黑" panose="020B0503020204020204" pitchFamily="34" charset="-122"/>
                    <a:ea typeface="微软雅黑" panose="020B0503020204020204" pitchFamily="34" charset="-122"/>
                  </a:rPr>
                  <a:t>低能情况：</a:t>
                </a:r>
                <a14:m>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𝜎</m:t>
                        </m:r>
                      </m:e>
                      <m:sub>
                        <m:r>
                          <a:rPr lang="en-US" altLang="zh-CN" b="0" i="1" smtClean="0">
                            <a:latin typeface="Cambria Math" panose="02040503050406030204" pitchFamily="18" charset="0"/>
                          </a:rPr>
                          <m:t>𝑐</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𝜎</m:t>
                        </m:r>
                      </m:e>
                      <m:sub>
                        <m:r>
                          <a:rPr lang="en-US" altLang="zh-CN" b="0" i="1" smtClean="0">
                            <a:latin typeface="Cambria Math" panose="02040503050406030204" pitchFamily="18" charset="0"/>
                          </a:rPr>
                          <m:t>𝑇h</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1−</m:t>
                        </m:r>
                        <m:r>
                          <a:rPr lang="zh-CN" altLang="en-US" b="0" i="1" smtClean="0">
                            <a:latin typeface="Cambria Math" panose="02040503050406030204" pitchFamily="18" charset="0"/>
                          </a:rPr>
                          <m:t>𝜀</m:t>
                        </m:r>
                      </m:e>
                    </m:d>
                    <m:r>
                      <a:rPr lang="en-US" altLang="zh-CN" b="0" i="1" smtClean="0">
                        <a:latin typeface="Cambria Math" panose="02040503050406030204" pitchFamily="18" charset="0"/>
                      </a:rPr>
                      <m:t>𝑍</m:t>
                    </m:r>
                  </m:oMath>
                </a14:m>
                <a:endParaRPr lang="en-US" altLang="zh-CN" dirty="0">
                  <a:latin typeface="微软雅黑" panose="020B0503020204020204" pitchFamily="34" charset="-122"/>
                  <a:ea typeface="微软雅黑" panose="020B0503020204020204" pitchFamily="34" charset="-122"/>
                </a:endParaRPr>
              </a:p>
              <a:p>
                <a:pPr marL="0" indent="0">
                  <a:buNone/>
                </a:pPr>
                <a:r>
                  <a:rPr lang="zh-CN" altLang="en-US" dirty="0">
                    <a:latin typeface="微软雅黑" panose="020B0503020204020204" pitchFamily="34" charset="-122"/>
                    <a:ea typeface="微软雅黑" panose="020B0503020204020204" pitchFamily="34" charset="-122"/>
                  </a:rPr>
                  <a:t>高能情况：</a:t>
                </a:r>
                <a14:m>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𝜎</m:t>
                        </m:r>
                      </m:e>
                      <m:sub>
                        <m:r>
                          <a:rPr lang="en-US" altLang="zh-CN" b="0" i="1" smtClean="0">
                            <a:latin typeface="Cambria Math" panose="02040503050406030204" pitchFamily="18" charset="0"/>
                          </a:rPr>
                          <m:t>𝑐</m:t>
                        </m:r>
                      </m:sub>
                    </m:sSub>
                    <m:r>
                      <a:rPr lang="en-US" altLang="zh-CN" i="1">
                        <a:latin typeface="Cambria Math" panose="02040503050406030204" pitchFamily="18" charset="0"/>
                        <a:ea typeface="Cambria Math" panose="02040503050406030204" pitchFamily="18" charset="0"/>
                      </a:rPr>
                      <m:t>∝</m:t>
                    </m:r>
                    <m:f>
                      <m:fPr>
                        <m:ctrlPr>
                          <a:rPr lang="en-US" altLang="zh-CN"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𝑙𝑛</m:t>
                        </m:r>
                        <m:r>
                          <a:rPr lang="zh-CN" altLang="en-US" b="0" i="1" smtClean="0">
                            <a:latin typeface="Cambria Math" panose="02040503050406030204" pitchFamily="18" charset="0"/>
                            <a:ea typeface="Cambria Math" panose="02040503050406030204" pitchFamily="18" charset="0"/>
                          </a:rPr>
                          <m:t>𝜀</m:t>
                        </m:r>
                      </m:num>
                      <m:den>
                        <m:r>
                          <a:rPr lang="zh-CN" altLang="en-US" i="1" smtClean="0">
                            <a:latin typeface="Cambria Math" panose="02040503050406030204" pitchFamily="18" charset="0"/>
                            <a:ea typeface="Cambria Math" panose="02040503050406030204" pitchFamily="18" charset="0"/>
                          </a:rPr>
                          <m:t>𝜀</m:t>
                        </m:r>
                      </m:den>
                    </m:f>
                    <m:r>
                      <a:rPr lang="en-US" altLang="zh-CN" b="0" i="1" smtClean="0">
                        <a:latin typeface="Cambria Math" panose="02040503050406030204" pitchFamily="18" charset="0"/>
                        <a:ea typeface="Cambria Math" panose="02040503050406030204" pitchFamily="18" charset="0"/>
                      </a:rPr>
                      <m:t>𝑍</m:t>
                    </m:r>
                  </m:oMath>
                </a14:m>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与能量成反比</a:t>
                </a:r>
                <a:r>
                  <a:rPr lang="en-US" altLang="zh-CN" dirty="0">
                    <a:latin typeface="微软雅黑" panose="020B0503020204020204" pitchFamily="34" charset="-122"/>
                    <a:ea typeface="微软雅黑" panose="020B0503020204020204" pitchFamily="34" charset="-122"/>
                  </a:rPr>
                  <a:t> </a:t>
                </a:r>
              </a:p>
            </p:txBody>
          </p:sp>
        </mc:Choice>
        <mc:Fallback xmlns="">
          <p:sp>
            <p:nvSpPr>
              <p:cNvPr id="3" name="内容占位符 2">
                <a:extLst>
                  <a:ext uri="{FF2B5EF4-FFF2-40B4-BE49-F238E27FC236}">
                    <a16:creationId xmlns:a16="http://schemas.microsoft.com/office/drawing/2014/main" id="{FEED3EA5-37E2-4812-BA27-3BAC8CC599A8}"/>
                  </a:ext>
                </a:extLst>
              </p:cNvPr>
              <p:cNvSpPr>
                <a:spLocks noGrp="1" noRot="1" noChangeAspect="1" noMove="1" noResize="1" noEditPoints="1" noAdjustHandles="1" noChangeArrowheads="1" noChangeShapeType="1" noTextEdit="1"/>
              </p:cNvSpPr>
              <p:nvPr>
                <p:ph idx="1"/>
              </p:nvPr>
            </p:nvSpPr>
            <p:spPr>
              <a:blipFill>
                <a:blip r:embed="rId2"/>
                <a:stretch>
                  <a:fillRect l="-1217" t="-2381"/>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76F4F2D1-15AE-4B18-BF8F-362B2C5DB1E6}"/>
              </a:ext>
            </a:extLst>
          </p:cNvPr>
          <p:cNvSpPr>
            <a:spLocks noGrp="1"/>
          </p:cNvSpPr>
          <p:nvPr>
            <p:ph type="sldNum" sz="quarter" idx="12"/>
          </p:nvPr>
        </p:nvSpPr>
        <p:spPr/>
        <p:txBody>
          <a:bodyPr/>
          <a:lstStyle/>
          <a:p>
            <a:fld id="{E97CB520-44B3-4597-B659-C13B2A85B42A}" type="slidenum">
              <a:rPr lang="zh-CN" altLang="en-US" smtClean="0"/>
              <a:t>28</a:t>
            </a:fld>
            <a:endParaRPr lang="zh-CN" altLang="en-US"/>
          </a:p>
        </p:txBody>
      </p:sp>
      <p:pic>
        <p:nvPicPr>
          <p:cNvPr id="5" name="图片 4">
            <a:extLst>
              <a:ext uri="{FF2B5EF4-FFF2-40B4-BE49-F238E27FC236}">
                <a16:creationId xmlns:a16="http://schemas.microsoft.com/office/drawing/2014/main" id="{9DD1A061-F7A5-4E99-810D-87CD8E605CB5}"/>
              </a:ext>
            </a:extLst>
          </p:cNvPr>
          <p:cNvPicPr>
            <a:picLocks noChangeAspect="1"/>
          </p:cNvPicPr>
          <p:nvPr/>
        </p:nvPicPr>
        <p:blipFill>
          <a:blip r:embed="rId3"/>
          <a:stretch>
            <a:fillRect/>
          </a:stretch>
        </p:blipFill>
        <p:spPr>
          <a:xfrm>
            <a:off x="7551096" y="3205968"/>
            <a:ext cx="2998121" cy="3286907"/>
          </a:xfrm>
          <a:prstGeom prst="rect">
            <a:avLst/>
          </a:prstGeom>
        </p:spPr>
      </p:pic>
      <p:sp>
        <p:nvSpPr>
          <p:cNvPr id="6" name="日期占位符 5">
            <a:extLst>
              <a:ext uri="{FF2B5EF4-FFF2-40B4-BE49-F238E27FC236}">
                <a16:creationId xmlns:a16="http://schemas.microsoft.com/office/drawing/2014/main" id="{68270BE4-7B71-4AE9-ADF0-D03872A19D18}"/>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4C6A2AAE-DC09-417F-8095-3C38F5756E9A}"/>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4EDF9A7D-523F-47F9-AB47-2195615536DA}"/>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2547951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0FE1E6-BD2D-46BA-A428-66CD6ECA70AB}"/>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电子对产生</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A8501275-4744-47AB-AAD1-D4E4030F0C4E}"/>
                  </a:ext>
                </a:extLst>
              </p:cNvPr>
              <p:cNvSpPr>
                <a:spLocks noGrp="1"/>
              </p:cNvSpPr>
              <p:nvPr>
                <p:ph idx="1"/>
              </p:nvPr>
            </p:nvSpPr>
            <p:spPr>
              <a:xfrm>
                <a:off x="838200" y="1825625"/>
                <a:ext cx="8534400" cy="4351338"/>
              </a:xfrm>
            </p:spPr>
            <p:txBody>
              <a:bodyPr/>
              <a:lstStyle/>
              <a:p>
                <a:r>
                  <a:rPr lang="zh-CN" altLang="en-US" dirty="0">
                    <a:latin typeface="微软雅黑" panose="020B0503020204020204" pitchFamily="34" charset="-122"/>
                    <a:ea typeface="微软雅黑" panose="020B0503020204020204" pitchFamily="34" charset="-122"/>
                  </a:rPr>
                  <a:t>入射光子从原子核旁边经过，当光子能量超过</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个电子静止质量和原子核反冲能量时，在原子核库伦场作用下，光子可能转化为正负电子对。</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和光电效应相似，需要原子核的参与。</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为满足动量守恒，电子和正电子几乎沿着入射光子方向的前向角度发射。</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正负电子的动能和：</a:t>
                </a:r>
                <a14:m>
                  <m:oMath xmlns:m="http://schemas.openxmlformats.org/officeDocument/2006/math">
                    <m:r>
                      <a:rPr lang="en-US" altLang="zh-CN" b="0" i="1" smtClean="0">
                        <a:latin typeface="Cambria Math" panose="02040503050406030204" pitchFamily="18" charset="0"/>
                      </a:rPr>
                      <m:t>𝐸</m:t>
                    </m:r>
                    <m:r>
                      <a:rPr lang="en-US" altLang="zh-CN" b="0" i="1" smtClean="0">
                        <a:latin typeface="Cambria Math" panose="02040503050406030204" pitchFamily="18" charset="0"/>
                      </a:rPr>
                      <m:t>=</m:t>
                    </m:r>
                    <m:r>
                      <a:rPr lang="en-US" altLang="zh-CN" b="0" i="1" smtClean="0">
                        <a:latin typeface="Cambria Math" panose="02040503050406030204" pitchFamily="18" charset="0"/>
                      </a:rPr>
                      <m:t>h</m:t>
                    </m:r>
                    <m:r>
                      <a:rPr lang="zh-CN" altLang="en-US" b="0" i="1" smtClean="0">
                        <a:latin typeface="Cambria Math" panose="02040503050406030204" pitchFamily="18" charset="0"/>
                      </a:rPr>
                      <m:t>𝜈</m:t>
                    </m:r>
                    <m:r>
                      <a:rPr lang="en-US" altLang="zh-CN" b="0" i="1" smtClean="0">
                        <a:latin typeface="Cambria Math" panose="02040503050406030204" pitchFamily="18" charset="0"/>
                      </a:rPr>
                      <m:t> −2</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𝑒</m:t>
                        </m:r>
                      </m:sub>
                    </m:s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2</m:t>
                        </m:r>
                      </m:sup>
                    </m:sSup>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正负电子产生后，在介质中通过电离和辐射损失能量。正电子慢化后，会发生湮灭。</a:t>
                </a:r>
              </a:p>
            </p:txBody>
          </p:sp>
        </mc:Choice>
        <mc:Fallback xmlns="">
          <p:sp>
            <p:nvSpPr>
              <p:cNvPr id="3" name="内容占位符 2">
                <a:extLst>
                  <a:ext uri="{FF2B5EF4-FFF2-40B4-BE49-F238E27FC236}">
                    <a16:creationId xmlns:a16="http://schemas.microsoft.com/office/drawing/2014/main" id="{A8501275-4744-47AB-AAD1-D4E4030F0C4E}"/>
                  </a:ext>
                </a:extLst>
              </p:cNvPr>
              <p:cNvSpPr>
                <a:spLocks noGrp="1" noRot="1" noChangeAspect="1" noMove="1" noResize="1" noEditPoints="1" noAdjustHandles="1" noChangeArrowheads="1" noChangeShapeType="1" noTextEdit="1"/>
              </p:cNvSpPr>
              <p:nvPr>
                <p:ph idx="1"/>
              </p:nvPr>
            </p:nvSpPr>
            <p:spPr>
              <a:xfrm>
                <a:off x="838200" y="1825625"/>
                <a:ext cx="8534400" cy="4351338"/>
              </a:xfrm>
              <a:blipFill>
                <a:blip r:embed="rId2"/>
                <a:stretch>
                  <a:fillRect l="-1286" t="-2381"/>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E94A615B-6327-493B-8203-EEB4DF65FC09}"/>
              </a:ext>
            </a:extLst>
          </p:cNvPr>
          <p:cNvSpPr>
            <a:spLocks noGrp="1"/>
          </p:cNvSpPr>
          <p:nvPr>
            <p:ph type="sldNum" sz="quarter" idx="12"/>
          </p:nvPr>
        </p:nvSpPr>
        <p:spPr/>
        <p:txBody>
          <a:bodyPr/>
          <a:lstStyle/>
          <a:p>
            <a:fld id="{E97CB520-44B3-4597-B659-C13B2A85B42A}" type="slidenum">
              <a:rPr lang="zh-CN" altLang="en-US" smtClean="0"/>
              <a:t>29</a:t>
            </a:fld>
            <a:endParaRPr lang="zh-CN" altLang="en-US"/>
          </a:p>
        </p:txBody>
      </p:sp>
      <p:pic>
        <p:nvPicPr>
          <p:cNvPr id="5" name="图片 4">
            <a:extLst>
              <a:ext uri="{FF2B5EF4-FFF2-40B4-BE49-F238E27FC236}">
                <a16:creationId xmlns:a16="http://schemas.microsoft.com/office/drawing/2014/main" id="{39049385-BCE2-4F03-8621-019AEB9BEF5B}"/>
              </a:ext>
            </a:extLst>
          </p:cNvPr>
          <p:cNvPicPr>
            <a:picLocks noChangeAspect="1"/>
          </p:cNvPicPr>
          <p:nvPr/>
        </p:nvPicPr>
        <p:blipFill>
          <a:blip r:embed="rId3"/>
          <a:stretch>
            <a:fillRect/>
          </a:stretch>
        </p:blipFill>
        <p:spPr>
          <a:xfrm>
            <a:off x="9130668" y="2814420"/>
            <a:ext cx="3042394" cy="1670173"/>
          </a:xfrm>
          <a:prstGeom prst="rect">
            <a:avLst/>
          </a:prstGeom>
        </p:spPr>
      </p:pic>
      <p:sp>
        <p:nvSpPr>
          <p:cNvPr id="6" name="日期占位符 5">
            <a:extLst>
              <a:ext uri="{FF2B5EF4-FFF2-40B4-BE49-F238E27FC236}">
                <a16:creationId xmlns:a16="http://schemas.microsoft.com/office/drawing/2014/main" id="{6A0BD4B5-EF93-4919-94DB-951951542759}"/>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0C3F6F9B-B54A-49E3-93CB-16461F7E301E}"/>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F7590BC3-F074-4492-BD3A-363E63AB0319}"/>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3066255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A9A5F7-ED30-47B2-B730-B60ACAF1074A}"/>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粒子与物质的相互作用</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3958E71C-DC73-4F3F-A2D0-29C0A762C1C1}"/>
                  </a:ext>
                </a:extLst>
              </p:cNvPr>
              <p:cNvSpPr>
                <a:spLocks noGrp="1"/>
              </p:cNvSpPr>
              <p:nvPr>
                <p:ph idx="1"/>
              </p:nvPr>
            </p:nvSpPr>
            <p:spPr>
              <a:xfrm>
                <a:off x="838200" y="1825625"/>
                <a:ext cx="10515600" cy="4351338"/>
              </a:xfrm>
            </p:spPr>
            <p:txBody>
              <a:bodyPr>
                <a:normAutofit fontScale="85000" lnSpcReduction="10000"/>
              </a:bodyPr>
              <a:lstStyle/>
              <a:p>
                <a:r>
                  <a:rPr lang="zh-CN" altLang="en-US" dirty="0">
                    <a:latin typeface="微软雅黑" panose="020B0503020204020204" pitchFamily="34" charset="-122"/>
                    <a:ea typeface="微软雅黑" panose="020B0503020204020204" pitchFamily="34" charset="-122"/>
                  </a:rPr>
                  <a:t>粒子不能被直接观测，只有当它们与物质发生相互作用才能间接探测。</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粒子探测主要是指：</a:t>
                </a:r>
              </a:p>
              <a:p>
                <a:pPr marL="0" indent="0">
                  <a:buNone/>
                </a:pP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记录粒子数目，测定其强度，确定粒子的性质</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能量、 动量、飞行方向等</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进而识别粒子 </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根据粒子带电性质分类</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带电粒子：</a:t>
                </a:r>
                <a14:m>
                  <m:oMath xmlns:m="http://schemas.openxmlformats.org/officeDocument/2006/math">
                    <m:r>
                      <a:rPr lang="zh-CN" altLang="en-US" i="1" smtClean="0">
                        <a:latin typeface="Cambria Math" panose="02040503050406030204" pitchFamily="18" charset="0"/>
                      </a:rPr>
                      <m:t>𝛼</m:t>
                    </m:r>
                    <m:r>
                      <a:rPr lang="en-US" altLang="zh-CN" b="0" i="0" smtClean="0">
                        <a:latin typeface="Cambria Math" panose="02040503050406030204" pitchFamily="18" charset="0"/>
                      </a:rPr>
                      <m:t>(</m:t>
                    </m:r>
                    <m:r>
                      <m:rPr>
                        <m:sty m:val="p"/>
                      </m:rPr>
                      <a:rPr lang="en-US" altLang="zh-CN" b="0" i="0" smtClean="0">
                        <a:latin typeface="Cambria Math" panose="02040503050406030204" pitchFamily="18" charset="0"/>
                      </a:rPr>
                      <m:t>He</m:t>
                    </m:r>
                    <m:r>
                      <a:rPr lang="en-US" altLang="zh-CN" b="0" i="0" smtClean="0">
                        <a:latin typeface="Cambria Math" panose="02040503050406030204" pitchFamily="18" charset="0"/>
                      </a:rPr>
                      <m:t>)</m:t>
                    </m:r>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r>
                      <a:rPr lang="zh-CN" altLang="en-US" i="1" smtClean="0">
                        <a:latin typeface="Cambria Math" panose="02040503050406030204" pitchFamily="18" charset="0"/>
                      </a:rPr>
                      <m:t>𝛽</m:t>
                    </m:r>
                    <m:r>
                      <a:rPr lang="en-US" altLang="zh-CN" b="0" i="1" smtClean="0">
                        <a:latin typeface="Cambria Math" panose="02040503050406030204" pitchFamily="18" charset="0"/>
                      </a:rPr>
                      <m:t>(</m:t>
                    </m:r>
                    <m:r>
                      <a:rPr lang="en-US" altLang="zh-CN" b="0" i="1" smtClean="0">
                        <a:latin typeface="Cambria Math" panose="02040503050406030204" pitchFamily="18" charset="0"/>
                      </a:rPr>
                      <m:t>𝑒</m:t>
                    </m:r>
                    <m:r>
                      <a:rPr lang="en-US" altLang="zh-CN" b="0" i="1" smtClean="0">
                        <a:latin typeface="Cambria Math" panose="02040503050406030204" pitchFamily="18" charset="0"/>
                      </a:rPr>
                      <m:t>)</m:t>
                    </m:r>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r>
                      <a:rPr lang="en-US" altLang="zh-CN" b="0" i="1" dirty="0" smtClean="0">
                        <a:latin typeface="Cambria Math" panose="02040503050406030204" pitchFamily="18" charset="0"/>
                      </a:rPr>
                      <m:t>𝑝</m:t>
                    </m:r>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p>
                      <m:sSupPr>
                        <m:ctrlPr>
                          <a:rPr lang="en-US" altLang="zh-CN" i="1" smtClean="0">
                            <a:latin typeface="Cambria Math" panose="02040503050406030204" pitchFamily="18" charset="0"/>
                          </a:rPr>
                        </m:ctrlPr>
                      </m:sSupPr>
                      <m:e>
                        <m:r>
                          <a:rPr lang="zh-CN" altLang="en-US" i="1" smtClean="0">
                            <a:latin typeface="Cambria Math" panose="02040503050406030204" pitchFamily="18" charset="0"/>
                          </a:rPr>
                          <m:t>𝜇</m:t>
                        </m:r>
                      </m:e>
                      <m:sup>
                        <m:r>
                          <a:rPr lang="en-US" altLang="zh-CN" i="1" smtClean="0">
                            <a:latin typeface="Cambria Math" panose="02040503050406030204" pitchFamily="18" charset="0"/>
                            <a:ea typeface="Cambria Math" panose="02040503050406030204" pitchFamily="18" charset="0"/>
                          </a:rPr>
                          <m:t>±</m:t>
                        </m:r>
                      </m:sup>
                    </m:sSup>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p>
                      <m:sSupPr>
                        <m:ctrlPr>
                          <a:rPr lang="en-US" altLang="zh-CN" i="1" smtClean="0">
                            <a:latin typeface="Cambria Math" panose="02040503050406030204" pitchFamily="18" charset="0"/>
                          </a:rPr>
                        </m:ctrlPr>
                      </m:sSupPr>
                      <m:e>
                        <m:r>
                          <a:rPr lang="zh-CN" altLang="en-US" i="1" smtClean="0">
                            <a:latin typeface="Cambria Math" panose="02040503050406030204" pitchFamily="18" charset="0"/>
                          </a:rPr>
                          <m:t>𝜋</m:t>
                        </m:r>
                      </m:e>
                      <m:sup>
                        <m:r>
                          <a:rPr lang="en-US" altLang="zh-CN" i="1" smtClean="0">
                            <a:latin typeface="Cambria Math" panose="02040503050406030204" pitchFamily="18" charset="0"/>
                            <a:ea typeface="Cambria Math" panose="02040503050406030204" pitchFamily="18" charset="0"/>
                          </a:rPr>
                          <m:t>±</m:t>
                        </m:r>
                      </m:sup>
                    </m:sSup>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𝐾</m:t>
                        </m:r>
                      </m:e>
                      <m:sup>
                        <m:r>
                          <a:rPr lang="en-US" altLang="zh-CN" i="1" smtClean="0">
                            <a:latin typeface="Cambria Math" panose="02040503050406030204" pitchFamily="18" charset="0"/>
                            <a:ea typeface="Cambria Math" panose="02040503050406030204" pitchFamily="18" charset="0"/>
                          </a:rPr>
                          <m:t>±</m:t>
                        </m:r>
                      </m:sup>
                    </m:sSup>
                  </m:oMath>
                </a14:m>
                <a:r>
                  <a:rPr lang="en-US" altLang="zh-CN" dirty="0">
                    <a:latin typeface="微软雅黑" panose="020B0503020204020204" pitchFamily="34" charset="-122"/>
                    <a:ea typeface="微软雅黑" panose="020B0503020204020204" pitchFamily="34" charset="-122"/>
                  </a:rPr>
                  <a:t> </a:t>
                </a:r>
              </a:p>
              <a:p>
                <a:pPr lvl="1"/>
                <a:r>
                  <a:rPr lang="zh-CN" altLang="en-US" dirty="0">
                    <a:latin typeface="微软雅黑" panose="020B0503020204020204" pitchFamily="34" charset="-122"/>
                    <a:ea typeface="微软雅黑" panose="020B0503020204020204" pitchFamily="34" charset="-122"/>
                  </a:rPr>
                  <a:t>电磁辐射：</a:t>
                </a:r>
                <a14:m>
                  <m:oMath xmlns:m="http://schemas.openxmlformats.org/officeDocument/2006/math">
                    <m:r>
                      <a:rPr lang="en-US" altLang="zh-CN" b="0" i="1" smtClean="0">
                        <a:latin typeface="Cambria Math" panose="02040503050406030204" pitchFamily="18" charset="0"/>
                      </a:rPr>
                      <m:t>𝑥</m:t>
                    </m:r>
                  </m:oMath>
                </a14:m>
                <a:r>
                  <a:rPr lang="zh-CN" altLang="en-US" dirty="0">
                    <a:latin typeface="微软雅黑" panose="020B0503020204020204" pitchFamily="34" charset="-122"/>
                    <a:ea typeface="微软雅黑" panose="020B0503020204020204" pitchFamily="34" charset="-122"/>
                  </a:rPr>
                  <a:t>和</a:t>
                </a:r>
                <a14:m>
                  <m:oMath xmlns:m="http://schemas.openxmlformats.org/officeDocument/2006/math">
                    <m:r>
                      <a:rPr lang="zh-CN" altLang="en-US" i="1" smtClean="0">
                        <a:latin typeface="Cambria Math" panose="02040503050406030204" pitchFamily="18" charset="0"/>
                      </a:rPr>
                      <m:t>𝛾</m:t>
                    </m:r>
                  </m:oMath>
                </a14:m>
                <a:r>
                  <a:rPr lang="zh-CN" altLang="en-US" dirty="0">
                    <a:latin typeface="微软雅黑" panose="020B0503020204020204" pitchFamily="34" charset="-122"/>
                    <a:ea typeface="微软雅黑" panose="020B0503020204020204" pitchFamily="34" charset="-122"/>
                  </a:rPr>
                  <a:t>射线</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中性粒子：</a:t>
                </a:r>
                <a14:m>
                  <m:oMath xmlns:m="http://schemas.openxmlformats.org/officeDocument/2006/math">
                    <m:r>
                      <a:rPr lang="en-US" altLang="zh-CN" b="0" i="1" smtClean="0">
                        <a:latin typeface="Cambria Math" panose="02040503050406030204" pitchFamily="18" charset="0"/>
                      </a:rPr>
                      <m:t>𝑛</m:t>
                    </m:r>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r>
                      <a:rPr lang="zh-CN" altLang="en-US" i="1" smtClean="0">
                        <a:latin typeface="Cambria Math" panose="02040503050406030204" pitchFamily="18" charset="0"/>
                      </a:rPr>
                      <m:t>𝜈</m:t>
                    </m:r>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p>
                      <m:sSupPr>
                        <m:ctrlPr>
                          <a:rPr lang="en-US" altLang="zh-CN" i="1" smtClean="0">
                            <a:latin typeface="Cambria Math" panose="02040503050406030204" pitchFamily="18" charset="0"/>
                          </a:rPr>
                        </m:ctrlPr>
                      </m:sSupPr>
                      <m:e>
                        <m:r>
                          <a:rPr lang="zh-CN" altLang="en-US" i="1" smtClean="0">
                            <a:latin typeface="Cambria Math" panose="02040503050406030204" pitchFamily="18" charset="0"/>
                          </a:rPr>
                          <m:t>𝜋</m:t>
                        </m:r>
                      </m:e>
                      <m:sup>
                        <m:r>
                          <a:rPr lang="en-US" altLang="zh-CN" b="0" i="1" smtClean="0">
                            <a:latin typeface="Cambria Math" panose="02040503050406030204" pitchFamily="18" charset="0"/>
                          </a:rPr>
                          <m:t>0</m:t>
                        </m:r>
                      </m:sup>
                    </m:sSup>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𝐾</m:t>
                        </m:r>
                      </m:e>
                      <m:sup>
                        <m:r>
                          <a:rPr lang="en-US" altLang="zh-CN" b="0" i="1" smtClean="0">
                            <a:latin typeface="Cambria Math" panose="02040503050406030204" pitchFamily="18" charset="0"/>
                          </a:rPr>
                          <m:t>0</m:t>
                        </m:r>
                      </m:sup>
                    </m:sSup>
                  </m:oMath>
                </a14:m>
                <a:r>
                  <a:rPr lang="en-US" altLang="zh-CN" dirty="0">
                    <a:latin typeface="微软雅黑" panose="020B0503020204020204" pitchFamily="34" charset="-122"/>
                    <a:ea typeface="微软雅黑" panose="020B0503020204020204" pitchFamily="34" charset="-122"/>
                  </a:rPr>
                  <a:t> </a:t>
                </a:r>
              </a:p>
            </p:txBody>
          </p:sp>
        </mc:Choice>
        <mc:Fallback xmlns="">
          <p:sp>
            <p:nvSpPr>
              <p:cNvPr id="3" name="内容占位符 2">
                <a:extLst>
                  <a:ext uri="{FF2B5EF4-FFF2-40B4-BE49-F238E27FC236}">
                    <a16:creationId xmlns:a16="http://schemas.microsoft.com/office/drawing/2014/main" id="{3958E71C-DC73-4F3F-A2D0-29C0A762C1C1}"/>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2"/>
                <a:stretch>
                  <a:fillRect l="-928" t="-2801" r="-116"/>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C8B91C98-0A7C-405B-A234-7E88FF724716}"/>
              </a:ext>
            </a:extLst>
          </p:cNvPr>
          <p:cNvSpPr>
            <a:spLocks noGrp="1"/>
          </p:cNvSpPr>
          <p:nvPr>
            <p:ph type="sldNum" sz="quarter" idx="12"/>
          </p:nvPr>
        </p:nvSpPr>
        <p:spPr/>
        <p:txBody>
          <a:bodyPr/>
          <a:lstStyle/>
          <a:p>
            <a:fld id="{E97CB520-44B3-4597-B659-C13B2A85B42A}" type="slidenum">
              <a:rPr lang="zh-CN" altLang="en-US" smtClean="0"/>
              <a:t>3</a:t>
            </a:fld>
            <a:endParaRPr lang="zh-CN" altLang="en-US"/>
          </a:p>
        </p:txBody>
      </p:sp>
      <p:sp>
        <p:nvSpPr>
          <p:cNvPr id="5" name="日期占位符 4">
            <a:extLst>
              <a:ext uri="{FF2B5EF4-FFF2-40B4-BE49-F238E27FC236}">
                <a16:creationId xmlns:a16="http://schemas.microsoft.com/office/drawing/2014/main" id="{D986BE4E-0947-482C-A6D7-92B1D4A997F4}"/>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FB4DFFB1-3281-4BF7-B259-8033EB9215E9}"/>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DD79B7FC-BA76-49BA-8FE0-125D5FA4315A}"/>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55310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964D3E-6606-432E-9393-1AB7B96F95EB}"/>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电子对产生截面</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B885DFD7-92F5-4782-8969-82E3A9D67E50}"/>
                  </a:ext>
                </a:extLst>
              </p:cNvPr>
              <p:cNvSpPr>
                <a:spLocks noGrp="1"/>
              </p:cNvSpPr>
              <p:nvPr>
                <p:ph idx="1"/>
              </p:nvPr>
            </p:nvSpPr>
            <p:spPr/>
            <p:txBody>
              <a:bodyPr/>
              <a:lstStyle/>
              <a:p>
                <a:endParaRPr lang="en-US" altLang="zh-CN" dirty="0">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光子能量较低时，可忽略原子核外电子的屏蔽效应</a:t>
                </a:r>
                <a:endParaRPr lang="en-US" altLang="zh-CN" dirty="0">
                  <a:latin typeface="微软雅黑" panose="020B0503020204020204" pitchFamily="34" charset="-122"/>
                  <a:ea typeface="微软雅黑" panose="020B0503020204020204" pitchFamily="34" charset="-122"/>
                </a:endParaRPr>
              </a:p>
              <a:p>
                <a:pPr marL="0" indent="0">
                  <a:buNone/>
                </a:pPr>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𝜎</m:t>
                        </m:r>
                      </m:e>
                      <m:sub>
                        <m:r>
                          <a:rPr lang="en-US" altLang="zh-CN" b="0" i="1" smtClean="0">
                            <a:latin typeface="Cambria Math" panose="02040503050406030204" pitchFamily="18" charset="0"/>
                          </a:rPr>
                          <m:t>𝑝𝑎𝑖𝑟</m:t>
                        </m:r>
                      </m:sub>
                    </m:sSub>
                    <m:r>
                      <a:rPr lang="en-US" altLang="zh-CN" b="0" i="1" smtClean="0">
                        <a:latin typeface="Cambria Math" panose="02040503050406030204" pitchFamily="18" charset="0"/>
                      </a:rPr>
                      <m:t>=4</m:t>
                    </m:r>
                    <m:r>
                      <a:rPr lang="zh-CN" altLang="en-US" b="0" i="1" smtClean="0">
                        <a:latin typeface="Cambria Math" panose="02040503050406030204" pitchFamily="18" charset="0"/>
                      </a:rPr>
                      <m:t>𝛼</m:t>
                    </m:r>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𝑒</m:t>
                        </m:r>
                      </m:sub>
                      <m:sup>
                        <m:r>
                          <a:rPr lang="en-US" altLang="zh-CN" b="0" i="1" smtClean="0">
                            <a:latin typeface="Cambria Math" panose="02040503050406030204" pitchFamily="18" charset="0"/>
                          </a:rPr>
                          <m:t>2</m:t>
                        </m:r>
                      </m:sup>
                    </m:sSubSup>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𝑍</m:t>
                        </m:r>
                      </m:e>
                      <m:sup>
                        <m:r>
                          <a:rPr lang="en-US" altLang="zh-CN" b="0" i="1" smtClean="0">
                            <a:latin typeface="Cambria Math" panose="02040503050406030204" pitchFamily="18" charset="0"/>
                          </a:rPr>
                          <m:t>2</m:t>
                        </m:r>
                      </m:sup>
                    </m:sSup>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7</m:t>
                            </m:r>
                          </m:num>
                          <m:den>
                            <m:r>
                              <a:rPr lang="en-US" altLang="zh-CN" b="0" i="1" smtClean="0">
                                <a:latin typeface="Cambria Math" panose="02040503050406030204" pitchFamily="18" charset="0"/>
                              </a:rPr>
                              <m:t>9</m:t>
                            </m:r>
                          </m:den>
                        </m:f>
                        <m:r>
                          <a:rPr lang="en-US" altLang="zh-CN" b="0" i="1" smtClean="0">
                            <a:latin typeface="Cambria Math" panose="02040503050406030204" pitchFamily="18" charset="0"/>
                          </a:rPr>
                          <m:t>𝑙𝑛</m:t>
                        </m:r>
                        <m:r>
                          <a:rPr lang="en-US" altLang="zh-CN" b="0" i="1" smtClean="0">
                            <a:latin typeface="Cambria Math" panose="02040503050406030204" pitchFamily="18" charset="0"/>
                          </a:rPr>
                          <m:t>2</m:t>
                        </m:r>
                        <m:r>
                          <a:rPr lang="zh-CN" altLang="en-US" b="0" i="1" smtClean="0">
                            <a:latin typeface="Cambria Math" panose="02040503050406030204" pitchFamily="18" charset="0"/>
                          </a:rPr>
                          <m:t>𝜀</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109</m:t>
                            </m:r>
                          </m:num>
                          <m:den>
                            <m:r>
                              <a:rPr lang="en-US" altLang="zh-CN" b="0" i="1" smtClean="0">
                                <a:latin typeface="Cambria Math" panose="02040503050406030204" pitchFamily="18" charset="0"/>
                              </a:rPr>
                              <m:t>54</m:t>
                            </m:r>
                          </m:den>
                        </m:f>
                      </m:e>
                    </m:d>
                    <m:r>
                      <a:rPr lang="en-US" altLang="zh-CN" b="0" i="1" smtClean="0">
                        <a:latin typeface="Cambria Math" panose="02040503050406030204" pitchFamily="18" charset="0"/>
                      </a:rPr>
                      <m:t>   </m:t>
                    </m:r>
                    <m:d>
                      <m:dPr>
                        <m:begChr m:val="["/>
                        <m:endChr m:val="]"/>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𝑐𝑚</m:t>
                                </m:r>
                              </m:e>
                              <m:sup>
                                <m:r>
                                  <a:rPr lang="en-US" altLang="zh-CN" b="0" i="1" smtClean="0">
                                    <a:latin typeface="Cambria Math" panose="02040503050406030204" pitchFamily="18" charset="0"/>
                                  </a:rPr>
                                  <m:t>2</m:t>
                                </m:r>
                              </m:sup>
                            </m:sSup>
                          </m:num>
                          <m:den>
                            <m:r>
                              <a:rPr lang="en-US" altLang="zh-CN" b="0" i="1" smtClean="0">
                                <a:latin typeface="Cambria Math" panose="02040503050406030204" pitchFamily="18" charset="0"/>
                              </a:rPr>
                              <m:t>𝑎𝑡𝑜𝑚</m:t>
                            </m:r>
                          </m:den>
                        </m:f>
                      </m:e>
                    </m:d>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zh-CN" altLang="en-US" b="0" i="1" smtClean="0">
                            <a:latin typeface="Cambria Math" panose="02040503050406030204" pitchFamily="18" charset="0"/>
                          </a:rPr>
                          <m:t>𝛾</m:t>
                        </m:r>
                      </m:sub>
                    </m:sSub>
                    <m:r>
                      <a:rPr lang="en-US" altLang="zh-CN" b="0" i="1" smtClean="0">
                        <a:latin typeface="Cambria Math" panose="02040503050406030204" pitchFamily="18" charset="0"/>
                      </a:rPr>
                      <m:t>&gt;2</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𝑒</m:t>
                        </m:r>
                      </m:sub>
                    </m:s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2</m:t>
                        </m:r>
                      </m:sup>
                    </m:sSup>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当光子能量很高时，原子核电荷被完全屏蔽</a:t>
                </a:r>
                <a:endParaRPr lang="en-US" altLang="zh-CN" dirty="0">
                  <a:latin typeface="微软雅黑" panose="020B0503020204020204" pitchFamily="34" charset="-122"/>
                  <a:ea typeface="微软雅黑" panose="020B0503020204020204" pitchFamily="34" charset="-122"/>
                </a:endParaRPr>
              </a:p>
              <a:p>
                <a:pPr marL="0" indent="0">
                  <a:buNone/>
                </a:pPr>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𝜎</m:t>
                        </m:r>
                      </m:e>
                      <m:sub>
                        <m:r>
                          <a:rPr lang="en-US" altLang="zh-CN" i="1">
                            <a:latin typeface="Cambria Math" panose="02040503050406030204" pitchFamily="18" charset="0"/>
                          </a:rPr>
                          <m:t>𝑝𝑎𝑖𝑟</m:t>
                        </m:r>
                      </m:sub>
                    </m:sSub>
                    <m:r>
                      <a:rPr lang="en-US" altLang="zh-CN" i="1">
                        <a:latin typeface="Cambria Math" panose="02040503050406030204" pitchFamily="18" charset="0"/>
                      </a:rPr>
                      <m:t>=4</m:t>
                    </m:r>
                    <m:r>
                      <a:rPr lang="zh-CN" altLang="en-US" i="1">
                        <a:latin typeface="Cambria Math" panose="02040503050406030204" pitchFamily="18" charset="0"/>
                      </a:rPr>
                      <m:t>𝛼</m:t>
                    </m:r>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𝑟</m:t>
                        </m:r>
                      </m:e>
                      <m:sub>
                        <m:r>
                          <a:rPr lang="en-US" altLang="zh-CN" i="1">
                            <a:latin typeface="Cambria Math" panose="02040503050406030204" pitchFamily="18" charset="0"/>
                          </a:rPr>
                          <m:t>𝑒</m:t>
                        </m:r>
                      </m:sub>
                      <m:sup>
                        <m:r>
                          <a:rPr lang="en-US" altLang="zh-CN" i="1">
                            <a:latin typeface="Cambria Math" panose="02040503050406030204" pitchFamily="18" charset="0"/>
                          </a:rPr>
                          <m:t>2</m:t>
                        </m:r>
                      </m:sup>
                    </m:sSubSup>
                    <m:sSup>
                      <m:sSupPr>
                        <m:ctrlPr>
                          <a:rPr lang="en-US" altLang="zh-CN" i="1">
                            <a:latin typeface="Cambria Math" panose="02040503050406030204" pitchFamily="18" charset="0"/>
                          </a:rPr>
                        </m:ctrlPr>
                      </m:sSupPr>
                      <m:e>
                        <m:r>
                          <a:rPr lang="en-US" altLang="zh-CN" i="1">
                            <a:latin typeface="Cambria Math" panose="02040503050406030204" pitchFamily="18" charset="0"/>
                          </a:rPr>
                          <m:t>𝑍</m:t>
                        </m:r>
                      </m:e>
                      <m:sup>
                        <m:r>
                          <a:rPr lang="en-US" altLang="zh-CN" i="1">
                            <a:latin typeface="Cambria Math" panose="02040503050406030204" pitchFamily="18" charset="0"/>
                          </a:rPr>
                          <m:t>2</m:t>
                        </m:r>
                      </m:sup>
                    </m:sSup>
                    <m:d>
                      <m:dPr>
                        <m:ctrlPr>
                          <a:rPr lang="en-US" altLang="zh-CN" i="1">
                            <a:latin typeface="Cambria Math" panose="02040503050406030204" pitchFamily="18" charset="0"/>
                          </a:rPr>
                        </m:ctrlPr>
                      </m:dPr>
                      <m:e>
                        <m:f>
                          <m:fPr>
                            <m:ctrlPr>
                              <a:rPr lang="en-US" altLang="zh-CN" i="1">
                                <a:latin typeface="Cambria Math" panose="02040503050406030204" pitchFamily="18" charset="0"/>
                              </a:rPr>
                            </m:ctrlPr>
                          </m:fPr>
                          <m:num>
                            <m:r>
                              <a:rPr lang="en-US" altLang="zh-CN" i="1">
                                <a:latin typeface="Cambria Math" panose="02040503050406030204" pitchFamily="18" charset="0"/>
                              </a:rPr>
                              <m:t>7</m:t>
                            </m:r>
                          </m:num>
                          <m:den>
                            <m:r>
                              <a:rPr lang="en-US" altLang="zh-CN" i="1">
                                <a:latin typeface="Cambria Math" panose="02040503050406030204" pitchFamily="18" charset="0"/>
                              </a:rPr>
                              <m:t>9</m:t>
                            </m:r>
                          </m:den>
                        </m:f>
                        <m:r>
                          <a:rPr lang="en-US" altLang="zh-CN" i="1">
                            <a:latin typeface="Cambria Math" panose="02040503050406030204" pitchFamily="18" charset="0"/>
                          </a:rPr>
                          <m:t>𝑙𝑛</m:t>
                        </m:r>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183</m:t>
                            </m:r>
                          </m:num>
                          <m:den>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𝑍</m:t>
                                </m:r>
                              </m:e>
                              <m:sup>
                                <m:r>
                                  <a:rPr lang="en-US" altLang="zh-CN" b="0" i="1" smtClean="0">
                                    <a:latin typeface="Cambria Math" panose="02040503050406030204" pitchFamily="18" charset="0"/>
                                  </a:rPr>
                                  <m:t>1/3</m:t>
                                </m:r>
                              </m:sup>
                            </m:sSup>
                          </m:den>
                        </m:f>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54</m:t>
                            </m:r>
                          </m:den>
                        </m:f>
                      </m:e>
                    </m:d>
                    <m:r>
                      <a:rPr lang="en-US" altLang="zh-CN" i="1">
                        <a:latin typeface="Cambria Math" panose="02040503050406030204" pitchFamily="18" charset="0"/>
                      </a:rPr>
                      <m:t>   </m:t>
                    </m:r>
                    <m:d>
                      <m:dPr>
                        <m:begChr m:val="["/>
                        <m:endChr m:val="]"/>
                        <m:ctrlPr>
                          <a:rPr lang="en-US" altLang="zh-CN" i="1">
                            <a:latin typeface="Cambria Math" panose="02040503050406030204" pitchFamily="18" charset="0"/>
                          </a:rPr>
                        </m:ctrlPr>
                      </m:dPr>
                      <m:e>
                        <m:f>
                          <m:fPr>
                            <m:ctrlPr>
                              <a:rPr lang="en-US" altLang="zh-CN" i="1">
                                <a:latin typeface="Cambria Math" panose="02040503050406030204" pitchFamily="18" charset="0"/>
                              </a:rPr>
                            </m:ctrlPr>
                          </m:fPr>
                          <m:num>
                            <m:sSup>
                              <m:sSupPr>
                                <m:ctrlPr>
                                  <a:rPr lang="en-US" altLang="zh-CN" i="1">
                                    <a:latin typeface="Cambria Math" panose="02040503050406030204" pitchFamily="18" charset="0"/>
                                  </a:rPr>
                                </m:ctrlPr>
                              </m:sSupPr>
                              <m:e>
                                <m:r>
                                  <a:rPr lang="en-US" altLang="zh-CN" i="1">
                                    <a:latin typeface="Cambria Math" panose="02040503050406030204" pitchFamily="18" charset="0"/>
                                  </a:rPr>
                                  <m:t>𝑐𝑚</m:t>
                                </m:r>
                              </m:e>
                              <m:sup>
                                <m:r>
                                  <a:rPr lang="en-US" altLang="zh-CN" i="1">
                                    <a:latin typeface="Cambria Math" panose="02040503050406030204" pitchFamily="18" charset="0"/>
                                  </a:rPr>
                                  <m:t>2</m:t>
                                </m:r>
                              </m:sup>
                            </m:sSup>
                          </m:num>
                          <m:den>
                            <m:r>
                              <a:rPr lang="en-US" altLang="zh-CN" i="1">
                                <a:latin typeface="Cambria Math" panose="02040503050406030204" pitchFamily="18" charset="0"/>
                              </a:rPr>
                              <m:t>𝑎𝑡𝑜𝑚</m:t>
                            </m:r>
                          </m:den>
                        </m:f>
                      </m:e>
                    </m:d>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zh-CN" altLang="en-US" i="1">
                            <a:latin typeface="Cambria Math" panose="02040503050406030204" pitchFamily="18" charset="0"/>
                          </a:rPr>
                          <m:t>𝛾</m:t>
                        </m:r>
                      </m:sub>
                    </m:sSub>
                    <m:r>
                      <a:rPr lang="en-US" altLang="zh-CN" i="1" smtClean="0">
                        <a:latin typeface="Cambria Math" panose="02040503050406030204" pitchFamily="18" charset="0"/>
                        <a:ea typeface="Cambria Math" panose="02040503050406030204" pitchFamily="18" charset="0"/>
                      </a:rPr>
                      <m:t>≫</m:t>
                    </m:r>
                    <m:r>
                      <a:rPr lang="en-US" altLang="zh-CN" i="1">
                        <a:latin typeface="Cambria Math" panose="02040503050406030204" pitchFamily="18" charset="0"/>
                      </a:rPr>
                      <m:t>2</m:t>
                    </m:r>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𝑒</m:t>
                        </m:r>
                      </m:sub>
                    </m:sSub>
                    <m:sSup>
                      <m:sSupPr>
                        <m:ctrlPr>
                          <a:rPr lang="en-US" altLang="zh-CN" i="1">
                            <a:latin typeface="Cambria Math" panose="02040503050406030204" pitchFamily="18" charset="0"/>
                          </a:rPr>
                        </m:ctrlPr>
                      </m:sSupPr>
                      <m:e>
                        <m:r>
                          <a:rPr lang="en-US" altLang="zh-CN" i="1">
                            <a:latin typeface="Cambria Math" panose="02040503050406030204" pitchFamily="18" charset="0"/>
                          </a:rPr>
                          <m:t>𝑐</m:t>
                        </m:r>
                      </m:e>
                      <m:sup>
                        <m:r>
                          <a:rPr lang="en-US" altLang="zh-CN" i="1">
                            <a:latin typeface="Cambria Math" panose="02040503050406030204" pitchFamily="18" charset="0"/>
                          </a:rPr>
                          <m:t>2</m:t>
                        </m:r>
                      </m:sup>
                    </m:sSup>
                  </m:oMath>
                </a14:m>
                <a:endParaRPr lang="en-US" altLang="zh-CN" dirty="0">
                  <a:latin typeface="微软雅黑" panose="020B0503020204020204" pitchFamily="34" charset="-122"/>
                  <a:ea typeface="微软雅黑" panose="020B0503020204020204" pitchFamily="34" charset="-122"/>
                </a:endParaRPr>
              </a:p>
              <a:p>
                <a:pPr marL="0" indent="0">
                  <a:buNone/>
                </a:pPr>
                <a:endParaRPr lang="zh-CN" altLang="en-US" dirty="0">
                  <a:latin typeface="微软雅黑" panose="020B0503020204020204" pitchFamily="34" charset="-122"/>
                  <a:ea typeface="微软雅黑" panose="020B0503020204020204" pitchFamily="34" charset="-122"/>
                </a:endParaRPr>
              </a:p>
            </p:txBody>
          </p:sp>
        </mc:Choice>
        <mc:Fallback xmlns="">
          <p:sp>
            <p:nvSpPr>
              <p:cNvPr id="3" name="内容占位符 2">
                <a:extLst>
                  <a:ext uri="{FF2B5EF4-FFF2-40B4-BE49-F238E27FC236}">
                    <a16:creationId xmlns:a16="http://schemas.microsoft.com/office/drawing/2014/main" id="{B885DFD7-92F5-4782-8969-82E3A9D67E50}"/>
                  </a:ext>
                </a:extLst>
              </p:cNvPr>
              <p:cNvSpPr>
                <a:spLocks noGrp="1" noRot="1" noChangeAspect="1" noMove="1" noResize="1" noEditPoints="1" noAdjustHandles="1" noChangeArrowheads="1" noChangeShapeType="1" noTextEdit="1"/>
              </p:cNvSpPr>
              <p:nvPr>
                <p:ph idx="1"/>
              </p:nvPr>
            </p:nvSpPr>
            <p:spPr>
              <a:blipFill>
                <a:blip r:embed="rId2"/>
                <a:stretch>
                  <a:fillRect l="-1043"/>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7AC03411-8333-4A24-AAA0-AADC5A8AEFC7}"/>
              </a:ext>
            </a:extLst>
          </p:cNvPr>
          <p:cNvSpPr>
            <a:spLocks noGrp="1"/>
          </p:cNvSpPr>
          <p:nvPr>
            <p:ph type="sldNum" sz="quarter" idx="12"/>
          </p:nvPr>
        </p:nvSpPr>
        <p:spPr/>
        <p:txBody>
          <a:bodyPr/>
          <a:lstStyle/>
          <a:p>
            <a:fld id="{E97CB520-44B3-4597-B659-C13B2A85B42A}" type="slidenum">
              <a:rPr lang="zh-CN" altLang="en-US" smtClean="0"/>
              <a:t>30</a:t>
            </a:fld>
            <a:endParaRPr lang="zh-CN" altLang="en-US"/>
          </a:p>
        </p:txBody>
      </p:sp>
      <p:sp>
        <p:nvSpPr>
          <p:cNvPr id="6" name="日期占位符 5">
            <a:extLst>
              <a:ext uri="{FF2B5EF4-FFF2-40B4-BE49-F238E27FC236}">
                <a16:creationId xmlns:a16="http://schemas.microsoft.com/office/drawing/2014/main" id="{3ED0AF22-8FAF-4934-8A17-6EC1E9DF4BCC}"/>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17B94109-4784-4577-98C4-B82A485824D0}"/>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0AB4936C-3B28-4935-9078-CFCF78C0CEFE}"/>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5" name="图片 4">
            <a:extLst>
              <a:ext uri="{FF2B5EF4-FFF2-40B4-BE49-F238E27FC236}">
                <a16:creationId xmlns:a16="http://schemas.microsoft.com/office/drawing/2014/main" id="{2BF38FD8-6650-462D-BA0C-0C86994001E2}"/>
              </a:ext>
            </a:extLst>
          </p:cNvPr>
          <p:cNvPicPr>
            <a:picLocks noChangeAspect="1"/>
          </p:cNvPicPr>
          <p:nvPr/>
        </p:nvPicPr>
        <p:blipFill>
          <a:blip r:embed="rId3"/>
          <a:stretch>
            <a:fillRect/>
          </a:stretch>
        </p:blipFill>
        <p:spPr>
          <a:xfrm>
            <a:off x="8610600" y="447557"/>
            <a:ext cx="3261050" cy="2288654"/>
          </a:xfrm>
          <a:prstGeom prst="rect">
            <a:avLst/>
          </a:prstGeom>
        </p:spPr>
      </p:pic>
    </p:spTree>
    <p:extLst>
      <p:ext uri="{BB962C8B-B14F-4D97-AF65-F5344CB8AC3E}">
        <p14:creationId xmlns:p14="http://schemas.microsoft.com/office/powerpoint/2010/main" val="2724307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FDBE23-F7E2-400B-A930-BD3C084C4F21}"/>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光子与物质相互作用总截面</a:t>
            </a:r>
          </a:p>
        </p:txBody>
      </p:sp>
      <p:sp>
        <p:nvSpPr>
          <p:cNvPr id="4" name="灯片编号占位符 3">
            <a:extLst>
              <a:ext uri="{FF2B5EF4-FFF2-40B4-BE49-F238E27FC236}">
                <a16:creationId xmlns:a16="http://schemas.microsoft.com/office/drawing/2014/main" id="{807F0934-2AE9-42C5-AF7D-8B081E9DB8C2}"/>
              </a:ext>
            </a:extLst>
          </p:cNvPr>
          <p:cNvSpPr>
            <a:spLocks noGrp="1"/>
          </p:cNvSpPr>
          <p:nvPr>
            <p:ph type="sldNum" sz="quarter" idx="12"/>
          </p:nvPr>
        </p:nvSpPr>
        <p:spPr/>
        <p:txBody>
          <a:bodyPr/>
          <a:lstStyle/>
          <a:p>
            <a:fld id="{E97CB520-44B3-4597-B659-C13B2A85B42A}" type="slidenum">
              <a:rPr lang="zh-CN" altLang="en-US" smtClean="0"/>
              <a:t>31</a:t>
            </a:fld>
            <a:endParaRPr lang="zh-CN" altLang="en-US"/>
          </a:p>
        </p:txBody>
      </p:sp>
      <p:pic>
        <p:nvPicPr>
          <p:cNvPr id="6" name="图片 5">
            <a:extLst>
              <a:ext uri="{FF2B5EF4-FFF2-40B4-BE49-F238E27FC236}">
                <a16:creationId xmlns:a16="http://schemas.microsoft.com/office/drawing/2014/main" id="{7E037367-CE08-4160-80C4-62A4B1FE2DEE}"/>
              </a:ext>
            </a:extLst>
          </p:cNvPr>
          <p:cNvPicPr>
            <a:picLocks noChangeAspect="1"/>
          </p:cNvPicPr>
          <p:nvPr/>
        </p:nvPicPr>
        <p:blipFill>
          <a:blip r:embed="rId2"/>
          <a:stretch>
            <a:fillRect/>
          </a:stretch>
        </p:blipFill>
        <p:spPr>
          <a:xfrm>
            <a:off x="4077366" y="3727460"/>
            <a:ext cx="7229364" cy="2083258"/>
          </a:xfrm>
          <a:prstGeom prst="rect">
            <a:avLst/>
          </a:prstGeom>
        </p:spPr>
      </p:pic>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046937DE-A836-4F40-8BC5-64C4E0325A7D}"/>
                  </a:ext>
                </a:extLst>
              </p:cNvPr>
              <p:cNvSpPr txBox="1"/>
              <p:nvPr/>
            </p:nvSpPr>
            <p:spPr>
              <a:xfrm>
                <a:off x="4314381" y="1491755"/>
                <a:ext cx="3922869" cy="4024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smtClean="0">
                              <a:latin typeface="Cambria Math" panose="02040503050406030204" pitchFamily="18" charset="0"/>
                            </a:rPr>
                          </m:ctrlPr>
                        </m:sSubPr>
                        <m:e>
                          <m:r>
                            <a:rPr lang="zh-CN" altLang="en-US" sz="2400" b="1" i="1" smtClean="0">
                              <a:latin typeface="Cambria Math" panose="02040503050406030204" pitchFamily="18" charset="0"/>
                            </a:rPr>
                            <m:t>𝝈</m:t>
                          </m:r>
                        </m:e>
                        <m:sub>
                          <m:r>
                            <a:rPr lang="en-US" altLang="zh-CN" sz="2400" b="1" i="1" smtClean="0">
                              <a:latin typeface="Cambria Math" panose="02040503050406030204" pitchFamily="18" charset="0"/>
                            </a:rPr>
                            <m:t>𝒕𝒐𝒕𝒂𝒍</m:t>
                          </m:r>
                        </m:sub>
                      </m:sSub>
                      <m:r>
                        <a:rPr lang="en-US" altLang="zh-CN" sz="2400" b="1" i="1" smtClean="0">
                          <a:latin typeface="Cambria Math" panose="02040503050406030204" pitchFamily="18" charset="0"/>
                        </a:rPr>
                        <m:t>=</m:t>
                      </m:r>
                      <m:sSub>
                        <m:sSubPr>
                          <m:ctrlPr>
                            <a:rPr lang="en-US" altLang="zh-CN" sz="2400" b="1" i="1" smtClean="0">
                              <a:latin typeface="Cambria Math" panose="02040503050406030204" pitchFamily="18" charset="0"/>
                            </a:rPr>
                          </m:ctrlPr>
                        </m:sSubPr>
                        <m:e>
                          <m:r>
                            <a:rPr lang="zh-CN" altLang="en-US" sz="2400" b="1" i="1" smtClean="0">
                              <a:latin typeface="Cambria Math" panose="02040503050406030204" pitchFamily="18" charset="0"/>
                            </a:rPr>
                            <m:t>𝝈</m:t>
                          </m:r>
                        </m:e>
                        <m:sub>
                          <m:r>
                            <a:rPr lang="en-US" altLang="zh-CN" sz="2400" b="1" i="1" smtClean="0">
                              <a:latin typeface="Cambria Math" panose="02040503050406030204" pitchFamily="18" charset="0"/>
                            </a:rPr>
                            <m:t>𝒑𝒆</m:t>
                          </m:r>
                        </m:sub>
                      </m:sSub>
                      <m:r>
                        <a:rPr lang="en-US" altLang="zh-CN" sz="2400" b="1" i="1" smtClean="0">
                          <a:latin typeface="Cambria Math" panose="02040503050406030204" pitchFamily="18" charset="0"/>
                        </a:rPr>
                        <m:t>+</m:t>
                      </m:r>
                      <m:sSub>
                        <m:sSubPr>
                          <m:ctrlPr>
                            <a:rPr lang="en-US" altLang="zh-CN" sz="2400" b="1" i="1" smtClean="0">
                              <a:latin typeface="Cambria Math" panose="02040503050406030204" pitchFamily="18" charset="0"/>
                            </a:rPr>
                          </m:ctrlPr>
                        </m:sSubPr>
                        <m:e>
                          <m:r>
                            <a:rPr lang="zh-CN" altLang="en-US" sz="2400" b="1" i="1" smtClean="0">
                              <a:latin typeface="Cambria Math" panose="02040503050406030204" pitchFamily="18" charset="0"/>
                            </a:rPr>
                            <m:t>𝝈</m:t>
                          </m:r>
                        </m:e>
                        <m:sub>
                          <m:r>
                            <a:rPr lang="en-US" altLang="zh-CN" sz="2400" b="1" i="1" smtClean="0">
                              <a:latin typeface="Cambria Math" panose="02040503050406030204" pitchFamily="18" charset="0"/>
                            </a:rPr>
                            <m:t>𝒄𝒐𝒎𝒑</m:t>
                          </m:r>
                        </m:sub>
                      </m:sSub>
                      <m:r>
                        <a:rPr lang="en-US" altLang="zh-CN" sz="2400" b="1" i="1" smtClean="0">
                          <a:latin typeface="Cambria Math" panose="02040503050406030204" pitchFamily="18" charset="0"/>
                        </a:rPr>
                        <m:t>+</m:t>
                      </m:r>
                      <m:sSub>
                        <m:sSubPr>
                          <m:ctrlPr>
                            <a:rPr lang="en-US" altLang="zh-CN" sz="2400" b="1" i="1" smtClean="0">
                              <a:latin typeface="Cambria Math" panose="02040503050406030204" pitchFamily="18" charset="0"/>
                            </a:rPr>
                          </m:ctrlPr>
                        </m:sSubPr>
                        <m:e>
                          <m:r>
                            <a:rPr lang="zh-CN" altLang="en-US" sz="2400" b="1" i="1" smtClean="0">
                              <a:latin typeface="Cambria Math" panose="02040503050406030204" pitchFamily="18" charset="0"/>
                            </a:rPr>
                            <m:t>𝝈</m:t>
                          </m:r>
                        </m:e>
                        <m:sub>
                          <m:r>
                            <a:rPr lang="en-US" altLang="zh-CN" sz="2400" b="1" i="1" smtClean="0">
                              <a:latin typeface="Cambria Math" panose="02040503050406030204" pitchFamily="18" charset="0"/>
                            </a:rPr>
                            <m:t>𝒑𝒂𝒊𝒓</m:t>
                          </m:r>
                        </m:sub>
                      </m:sSub>
                    </m:oMath>
                  </m:oMathPara>
                </a14:m>
                <a:endParaRPr lang="zh-CN" altLang="en-US" sz="2400" b="1" dirty="0"/>
              </a:p>
            </p:txBody>
          </p:sp>
        </mc:Choice>
        <mc:Fallback xmlns="">
          <p:sp>
            <p:nvSpPr>
              <p:cNvPr id="7" name="文本框 6">
                <a:extLst>
                  <a:ext uri="{FF2B5EF4-FFF2-40B4-BE49-F238E27FC236}">
                    <a16:creationId xmlns:a16="http://schemas.microsoft.com/office/drawing/2014/main" id="{046937DE-A836-4F40-8BC5-64C4E0325A7D}"/>
                  </a:ext>
                </a:extLst>
              </p:cNvPr>
              <p:cNvSpPr txBox="1">
                <a:spLocks noRot="1" noChangeAspect="1" noMove="1" noResize="1" noEditPoints="1" noAdjustHandles="1" noChangeArrowheads="1" noChangeShapeType="1" noTextEdit="1"/>
              </p:cNvSpPr>
              <p:nvPr/>
            </p:nvSpPr>
            <p:spPr>
              <a:xfrm>
                <a:off x="4314381" y="1491755"/>
                <a:ext cx="3922869" cy="402418"/>
              </a:xfrm>
              <a:prstGeom prst="rect">
                <a:avLst/>
              </a:prstGeom>
              <a:blipFill>
                <a:blip r:embed="rId3"/>
                <a:stretch>
                  <a:fillRect l="-467" r="-933" b="-25758"/>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BFD85356-0284-4798-9764-527ABFDBCC78}"/>
              </a:ext>
            </a:extLst>
          </p:cNvPr>
          <p:cNvSpPr txBox="1"/>
          <p:nvPr/>
        </p:nvSpPr>
        <p:spPr>
          <a:xfrm>
            <a:off x="4235823" y="2091887"/>
            <a:ext cx="6178923" cy="1384995"/>
          </a:xfrm>
          <a:prstGeom prst="rect">
            <a:avLst/>
          </a:prstGeom>
          <a:noFill/>
        </p:spPr>
        <p:txBody>
          <a:bodyPr wrap="square" rtlCol="0">
            <a:spAutoFit/>
          </a:bodyPr>
          <a:lstStyle/>
          <a:p>
            <a:pPr marL="285750" indent="-285750">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低能光子</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原子序数高： 光电效应</a:t>
            </a:r>
            <a:endParaRPr lang="en-US" altLang="zh-CN" sz="28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中能光子</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原子序数低： 康普顿效应</a:t>
            </a:r>
            <a:endParaRPr lang="en-US" altLang="zh-CN" sz="28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2800" dirty="0">
                <a:latin typeface="微软雅黑" panose="020B0503020204020204" pitchFamily="34" charset="-122"/>
                <a:ea typeface="微软雅黑" panose="020B0503020204020204" pitchFamily="34" charset="-122"/>
              </a:rPr>
              <a:t>高能光</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原子序数高： 电子对效应</a:t>
            </a:r>
          </a:p>
        </p:txBody>
      </p:sp>
      <p:sp>
        <p:nvSpPr>
          <p:cNvPr id="3" name="日期占位符 2">
            <a:extLst>
              <a:ext uri="{FF2B5EF4-FFF2-40B4-BE49-F238E27FC236}">
                <a16:creationId xmlns:a16="http://schemas.microsoft.com/office/drawing/2014/main" id="{02865A78-5ADB-4F6A-8BDB-A18821FC2A4A}"/>
              </a:ext>
            </a:extLst>
          </p:cNvPr>
          <p:cNvSpPr>
            <a:spLocks noGrp="1"/>
          </p:cNvSpPr>
          <p:nvPr>
            <p:ph type="dt" sz="half" idx="10"/>
          </p:nvPr>
        </p:nvSpPr>
        <p:spPr/>
        <p:txBody>
          <a:bodyPr/>
          <a:lstStyle/>
          <a:p>
            <a:r>
              <a:rPr lang="zh-CN" altLang="en-US"/>
              <a:t>凌家杰 （中山大学）</a:t>
            </a:r>
          </a:p>
        </p:txBody>
      </p:sp>
      <p:sp>
        <p:nvSpPr>
          <p:cNvPr id="9" name="页脚占位符 8">
            <a:extLst>
              <a:ext uri="{FF2B5EF4-FFF2-40B4-BE49-F238E27FC236}">
                <a16:creationId xmlns:a16="http://schemas.microsoft.com/office/drawing/2014/main" id="{88B46ADA-D426-4A13-B271-11164F3A93F2}"/>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10" name="矩形 8">
            <a:extLst>
              <a:ext uri="{FF2B5EF4-FFF2-40B4-BE49-F238E27FC236}">
                <a16:creationId xmlns:a16="http://schemas.microsoft.com/office/drawing/2014/main" id="{93BBD489-3E41-4AD4-B4E3-8D29ED77AEBF}"/>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5" name="图片 4">
            <a:extLst>
              <a:ext uri="{FF2B5EF4-FFF2-40B4-BE49-F238E27FC236}">
                <a16:creationId xmlns:a16="http://schemas.microsoft.com/office/drawing/2014/main" id="{E560D2BF-008D-4012-9783-DF363AD234DE}"/>
              </a:ext>
            </a:extLst>
          </p:cNvPr>
          <p:cNvPicPr>
            <a:picLocks noChangeAspect="1"/>
          </p:cNvPicPr>
          <p:nvPr/>
        </p:nvPicPr>
        <p:blipFill>
          <a:blip r:embed="rId4"/>
          <a:stretch>
            <a:fillRect/>
          </a:stretch>
        </p:blipFill>
        <p:spPr>
          <a:xfrm>
            <a:off x="652100" y="1411941"/>
            <a:ext cx="3184288" cy="5365376"/>
          </a:xfrm>
          <a:prstGeom prst="rect">
            <a:avLst/>
          </a:prstGeom>
        </p:spPr>
      </p:pic>
    </p:spTree>
    <p:extLst>
      <p:ext uri="{BB962C8B-B14F-4D97-AF65-F5344CB8AC3E}">
        <p14:creationId xmlns:p14="http://schemas.microsoft.com/office/powerpoint/2010/main" val="2386555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668FF9-F41A-44CC-8F6D-4A9518B54BBA}"/>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电磁簇射</a:t>
            </a:r>
          </a:p>
        </p:txBody>
      </p:sp>
      <p:sp>
        <p:nvSpPr>
          <p:cNvPr id="4" name="灯片编号占位符 3">
            <a:extLst>
              <a:ext uri="{FF2B5EF4-FFF2-40B4-BE49-F238E27FC236}">
                <a16:creationId xmlns:a16="http://schemas.microsoft.com/office/drawing/2014/main" id="{94F53637-B2D4-4187-A8AC-B9B659F3E286}"/>
              </a:ext>
            </a:extLst>
          </p:cNvPr>
          <p:cNvSpPr>
            <a:spLocks noGrp="1"/>
          </p:cNvSpPr>
          <p:nvPr>
            <p:ph type="sldNum" sz="quarter" idx="12"/>
          </p:nvPr>
        </p:nvSpPr>
        <p:spPr/>
        <p:txBody>
          <a:bodyPr/>
          <a:lstStyle/>
          <a:p>
            <a:fld id="{E97CB520-44B3-4597-B659-C13B2A85B42A}" type="slidenum">
              <a:rPr lang="zh-CN" altLang="en-US" smtClean="0"/>
              <a:t>32</a:t>
            </a:fld>
            <a:endParaRPr lang="zh-CN" altLang="en-US"/>
          </a:p>
        </p:txBody>
      </p:sp>
      <p:pic>
        <p:nvPicPr>
          <p:cNvPr id="5" name="图片 4">
            <a:extLst>
              <a:ext uri="{FF2B5EF4-FFF2-40B4-BE49-F238E27FC236}">
                <a16:creationId xmlns:a16="http://schemas.microsoft.com/office/drawing/2014/main" id="{5330D660-642D-4965-A045-7153C7675526}"/>
              </a:ext>
            </a:extLst>
          </p:cNvPr>
          <p:cNvPicPr>
            <a:picLocks noChangeAspect="1"/>
          </p:cNvPicPr>
          <p:nvPr/>
        </p:nvPicPr>
        <p:blipFill>
          <a:blip r:embed="rId2"/>
          <a:stretch>
            <a:fillRect/>
          </a:stretch>
        </p:blipFill>
        <p:spPr>
          <a:xfrm>
            <a:off x="2995382" y="2818408"/>
            <a:ext cx="5405094" cy="3454560"/>
          </a:xfrm>
          <a:prstGeom prst="rect">
            <a:avLst/>
          </a:prstGeom>
        </p:spPr>
      </p:pic>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FBA8BD0B-E084-4E53-B507-CB278390F635}"/>
                  </a:ext>
                </a:extLst>
              </p:cNvPr>
              <p:cNvSpPr/>
              <p:nvPr/>
            </p:nvSpPr>
            <p:spPr>
              <a:xfrm>
                <a:off x="1121690" y="1618079"/>
                <a:ext cx="9948620" cy="1200329"/>
              </a:xfrm>
              <a:prstGeom prst="rect">
                <a:avLst/>
              </a:prstGeom>
            </p:spPr>
            <p:txBody>
              <a:bodyPr wrap="square">
                <a:spAutoFit/>
              </a:bodyPr>
              <a:lstStyle/>
              <a:p>
                <a:r>
                  <a:rPr lang="zh-CN" altLang="en-US" sz="2400" dirty="0">
                    <a:latin typeface="微软雅黑" panose="020B0503020204020204" pitchFamily="34" charset="-122"/>
                    <a:ea typeface="微软雅黑" panose="020B0503020204020204" pitchFamily="34" charset="-122"/>
                  </a:rPr>
                  <a:t>高能光子或电子在物质中的主要能损过程是对产生和韧致辐射，当通过厚的吸收体时，产生的次级电子和光子可以再次发生类似反应，雪崩级联发展，直至次级电子的能量低于临界能量</a:t>
                </a:r>
                <a14:m>
                  <m:oMath xmlns:m="http://schemas.openxmlformats.org/officeDocument/2006/math">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𝐸</m:t>
                        </m:r>
                      </m:e>
                      <m:sub>
                        <m:r>
                          <a:rPr lang="en-US" altLang="zh-CN" sz="2400" i="1">
                            <a:latin typeface="Cambria Math" panose="02040503050406030204" pitchFamily="18" charset="0"/>
                          </a:rPr>
                          <m:t>𝑐</m:t>
                        </m:r>
                      </m:sub>
                    </m:sSub>
                  </m:oMath>
                </a14:m>
                <a:r>
                  <a:rPr lang="zh-CN" altLang="en-US" sz="2400" dirty="0">
                    <a:latin typeface="微软雅黑" panose="020B0503020204020204" pitchFamily="34" charset="-122"/>
                    <a:ea typeface="微软雅黑" panose="020B0503020204020204" pitchFamily="34" charset="-122"/>
                  </a:rPr>
                  <a:t>，此称为电磁簇射。</a:t>
                </a:r>
                <a:endParaRPr lang="en-US" altLang="zh-CN" sz="2400" dirty="0">
                  <a:latin typeface="微软雅黑" panose="020B0503020204020204" pitchFamily="34" charset="-122"/>
                  <a:ea typeface="微软雅黑" panose="020B0503020204020204" pitchFamily="34" charset="-122"/>
                </a:endParaRPr>
              </a:p>
            </p:txBody>
          </p:sp>
        </mc:Choice>
        <mc:Fallback xmlns="">
          <p:sp>
            <p:nvSpPr>
              <p:cNvPr id="6" name="矩形 5">
                <a:extLst>
                  <a:ext uri="{FF2B5EF4-FFF2-40B4-BE49-F238E27FC236}">
                    <a16:creationId xmlns:a16="http://schemas.microsoft.com/office/drawing/2014/main" id="{FBA8BD0B-E084-4E53-B507-CB278390F635}"/>
                  </a:ext>
                </a:extLst>
              </p:cNvPr>
              <p:cNvSpPr>
                <a:spLocks noRot="1" noChangeAspect="1" noMove="1" noResize="1" noEditPoints="1" noAdjustHandles="1" noChangeArrowheads="1" noChangeShapeType="1" noTextEdit="1"/>
              </p:cNvSpPr>
              <p:nvPr/>
            </p:nvSpPr>
            <p:spPr>
              <a:xfrm>
                <a:off x="1121690" y="1618079"/>
                <a:ext cx="9948620" cy="1200329"/>
              </a:xfrm>
              <a:prstGeom prst="rect">
                <a:avLst/>
              </a:prstGeom>
              <a:blipFill>
                <a:blip r:embed="rId3"/>
                <a:stretch>
                  <a:fillRect l="-919" t="-4061" r="-858" b="-10660"/>
                </a:stretch>
              </a:blipFill>
            </p:spPr>
            <p:txBody>
              <a:bodyPr/>
              <a:lstStyle/>
              <a:p>
                <a:r>
                  <a:rPr lang="zh-CN" altLang="en-US">
                    <a:noFill/>
                  </a:rPr>
                  <a:t> </a:t>
                </a:r>
              </a:p>
            </p:txBody>
          </p:sp>
        </mc:Fallback>
      </mc:AlternateContent>
      <p:sp>
        <p:nvSpPr>
          <p:cNvPr id="3" name="日期占位符 2">
            <a:extLst>
              <a:ext uri="{FF2B5EF4-FFF2-40B4-BE49-F238E27FC236}">
                <a16:creationId xmlns:a16="http://schemas.microsoft.com/office/drawing/2014/main" id="{09296DB4-99A9-4F26-8240-DDD701912F73}"/>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447622FB-9B33-44F1-87B5-280C7377B426}"/>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79FD6A0A-AA49-4048-8EA4-6C4D1B3667CD}"/>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910369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F592F-816B-41B7-8114-B58AB4CA69C2}"/>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电磁簇射的特征</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BB19ECD5-129F-4563-A8E8-F79E2D2F550F}"/>
                  </a:ext>
                </a:extLst>
              </p:cNvPr>
              <p:cNvSpPr>
                <a:spLocks noGrp="1"/>
              </p:cNvSpPr>
              <p:nvPr>
                <p:ph idx="1"/>
              </p:nvPr>
            </p:nvSpPr>
            <p:spPr>
              <a:xfrm>
                <a:off x="838200" y="1805454"/>
                <a:ext cx="10515600" cy="4351338"/>
              </a:xfrm>
            </p:spPr>
            <p:txBody>
              <a:bodyPr>
                <a:normAutofit/>
              </a:bodyPr>
              <a:lstStyle/>
              <a:p>
                <a:r>
                  <a:rPr lang="zh-CN" altLang="en-US" dirty="0">
                    <a:latin typeface="微软雅黑" panose="020B0503020204020204" pitchFamily="34" charset="-122"/>
                    <a:ea typeface="微软雅黑" panose="020B0503020204020204" pitchFamily="34" charset="-122"/>
                  </a:rPr>
                  <a:t>距离：</a:t>
                </a:r>
                <a14:m>
                  <m:oMath xmlns:m="http://schemas.openxmlformats.org/officeDocument/2006/math">
                    <m:r>
                      <a:rPr lang="en-US" altLang="zh-CN" b="0" i="1" smtClean="0">
                        <a:latin typeface="Cambria Math" panose="02040503050406030204" pitchFamily="18" charset="0"/>
                      </a:rPr>
                      <m:t>𝑡</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0</m:t>
                        </m:r>
                      </m:sub>
                    </m:sSub>
                  </m:oMath>
                </a14:m>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能量： </a:t>
                </a:r>
                <a14:m>
                  <m:oMath xmlns:m="http://schemas.openxmlformats.org/officeDocument/2006/math">
                    <m:r>
                      <a:rPr lang="en-US" altLang="zh-CN" b="0" i="1" smtClean="0">
                        <a:latin typeface="Cambria Math" panose="02040503050406030204" pitchFamily="18" charset="0"/>
                      </a:rPr>
                      <m:t>𝑦</m:t>
                    </m:r>
                    <m:r>
                      <a:rPr lang="en-US" altLang="zh-CN" b="0" i="1" smtClean="0">
                        <a:latin typeface="Cambria Math" panose="02040503050406030204" pitchFamily="18" charset="0"/>
                      </a:rPr>
                      <m:t>=</m:t>
                    </m:r>
                    <m:r>
                      <a:rPr lang="en-US" altLang="zh-CN" b="0" i="1" smtClean="0">
                        <a:latin typeface="Cambria Math" panose="02040503050406030204" pitchFamily="18" charset="0"/>
                      </a:rPr>
                      <m:t>𝐸</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𝑐</m:t>
                        </m:r>
                      </m:sub>
                    </m:sSub>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纵向发展：</a:t>
                </a:r>
                <a14:m>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𝑑𝐸</m:t>
                        </m:r>
                      </m:num>
                      <m:den>
                        <m:r>
                          <a:rPr lang="en-US" altLang="zh-CN" b="0" i="1" smtClean="0">
                            <a:latin typeface="Cambria Math" panose="02040503050406030204" pitchFamily="18" charset="0"/>
                          </a:rPr>
                          <m:t>𝑑𝑡</m:t>
                        </m:r>
                      </m:den>
                    </m:f>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0</m:t>
                        </m:r>
                      </m:sub>
                    </m:sSub>
                    <m:r>
                      <a:rPr lang="en-US" altLang="zh-CN" b="0" i="1" smtClean="0">
                        <a:latin typeface="Cambria Math" panose="02040503050406030204" pitchFamily="18" charset="0"/>
                      </a:rPr>
                      <m:t>𝑏</m:t>
                    </m:r>
                    <m:f>
                      <m:fPr>
                        <m:ctrlPr>
                          <a:rPr lang="en-US" altLang="zh-CN" b="0" i="1" smtClean="0">
                            <a:latin typeface="Cambria Math" panose="02040503050406030204" pitchFamily="18" charset="0"/>
                          </a:rPr>
                        </m:ctrlPr>
                      </m:fPr>
                      <m:num>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m:t>
                            </m:r>
                            <m:r>
                              <a:rPr lang="en-US" altLang="zh-CN" b="0" i="1" smtClean="0">
                                <a:latin typeface="Cambria Math" panose="02040503050406030204" pitchFamily="18" charset="0"/>
                              </a:rPr>
                              <m:t>𝑏𝑡</m:t>
                            </m:r>
                            <m:r>
                              <a:rPr lang="en-US" altLang="zh-CN" b="0" i="1" smtClean="0">
                                <a:latin typeface="Cambria Math" panose="02040503050406030204" pitchFamily="18" charset="0"/>
                              </a:rPr>
                              <m:t>)</m:t>
                            </m:r>
                          </m:e>
                          <m:sup>
                            <m:r>
                              <a:rPr lang="en-US" altLang="zh-CN" b="0" i="1" smtClean="0">
                                <a:latin typeface="Cambria Math" panose="02040503050406030204" pitchFamily="18" charset="0"/>
                              </a:rPr>
                              <m:t>𝑎</m:t>
                            </m:r>
                            <m:r>
                              <a:rPr lang="en-US" altLang="zh-CN" b="0" i="1" smtClean="0">
                                <a:latin typeface="Cambria Math" panose="02040503050406030204" pitchFamily="18" charset="0"/>
                              </a:rPr>
                              <m:t>−1</m:t>
                            </m:r>
                          </m:sup>
                        </m:sSup>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𝑒</m:t>
                            </m:r>
                          </m:e>
                          <m:sup>
                            <m:r>
                              <a:rPr lang="en-US" altLang="zh-CN" b="0" i="1" smtClean="0">
                                <a:latin typeface="Cambria Math" panose="02040503050406030204" pitchFamily="18" charset="0"/>
                              </a:rPr>
                              <m:t>−</m:t>
                            </m:r>
                            <m:r>
                              <a:rPr lang="en-US" altLang="zh-CN" b="0" i="1" smtClean="0">
                                <a:latin typeface="Cambria Math" panose="02040503050406030204" pitchFamily="18" charset="0"/>
                              </a:rPr>
                              <m:t>𝑏𝑡</m:t>
                            </m:r>
                          </m:sup>
                        </m:sSup>
                      </m:num>
                      <m:den>
                        <m:r>
                          <m:rPr>
                            <m:sty m:val="p"/>
                          </m:rPr>
                          <a:rPr lang="el-GR" altLang="zh-CN" b="0" i="1" smtClean="0">
                            <a:latin typeface="Cambria Math" panose="02040503050406030204" pitchFamily="18" charset="0"/>
                            <a:ea typeface="Cambria Math" panose="02040503050406030204" pitchFamily="18" charset="0"/>
                          </a:rPr>
                          <m:t>Γ</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𝑎</m:t>
                        </m:r>
                        <m:r>
                          <a:rPr lang="en-US" altLang="zh-CN" b="0" i="1" smtClean="0">
                            <a:latin typeface="Cambria Math" panose="02040503050406030204" pitchFamily="18" charset="0"/>
                            <a:ea typeface="Cambria Math" panose="02040503050406030204" pitchFamily="18" charset="0"/>
                          </a:rPr>
                          <m:t>)</m:t>
                        </m:r>
                      </m:den>
                    </m:f>
                  </m:oMath>
                </a14:m>
                <a:endParaRPr lang="en-US" altLang="zh-CN" dirty="0">
                  <a:latin typeface="微软雅黑" panose="020B0503020204020204" pitchFamily="34" charset="-122"/>
                  <a:ea typeface="微软雅黑" panose="020B0503020204020204" pitchFamily="34" charset="-122"/>
                </a:endParaRPr>
              </a:p>
              <a:p>
                <a:pPr lvl="1"/>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𝑡</m:t>
                        </m:r>
                      </m:e>
                      <m:sub>
                        <m:r>
                          <a:rPr lang="en-US" altLang="zh-CN" b="0" i="1" smtClean="0">
                            <a:latin typeface="Cambria Math" panose="02040503050406030204" pitchFamily="18" charset="0"/>
                          </a:rPr>
                          <m:t>𝑚𝑎𝑥</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𝑎</m:t>
                        </m:r>
                        <m:r>
                          <a:rPr lang="en-US" altLang="zh-CN" b="0" i="1" smtClean="0">
                            <a:latin typeface="Cambria Math" panose="02040503050406030204" pitchFamily="18" charset="0"/>
                          </a:rPr>
                          <m:t>−1</m:t>
                        </m:r>
                      </m:num>
                      <m:den>
                        <m:r>
                          <a:rPr lang="en-US" altLang="zh-CN" b="0" i="1" smtClean="0">
                            <a:latin typeface="Cambria Math" panose="02040503050406030204" pitchFamily="18" charset="0"/>
                          </a:rPr>
                          <m:t>𝑏</m:t>
                        </m:r>
                      </m:den>
                    </m:f>
                    <m:r>
                      <a:rPr lang="en-US" altLang="zh-CN" b="0" i="1" smtClean="0">
                        <a:latin typeface="Cambria Math" panose="02040503050406030204" pitchFamily="18" charset="0"/>
                      </a:rPr>
                      <m:t>=</m:t>
                    </m:r>
                    <m:r>
                      <m:rPr>
                        <m:sty m:val="p"/>
                      </m:rPr>
                      <a:rPr lang="en-US" altLang="zh-CN" b="0" i="0" smtClean="0">
                        <a:latin typeface="Cambria Math" panose="02040503050406030204" pitchFamily="18" charset="0"/>
                      </a:rPr>
                      <m:t>ln</m:t>
                    </m:r>
                    <m:r>
                      <a:rPr lang="en-US" altLang="zh-CN" b="0" i="1" smtClean="0">
                        <a:latin typeface="Cambria Math" panose="02040503050406030204" pitchFamily="18" charset="0"/>
                      </a:rPr>
                      <m:t>⁡(</m:t>
                    </m:r>
                    <m:r>
                      <a:rPr lang="en-US" altLang="zh-CN" b="0" i="1" smtClean="0">
                        <a:latin typeface="Cambria Math" panose="02040503050406030204" pitchFamily="18" charset="0"/>
                      </a:rPr>
                      <m:t>𝑦</m:t>
                    </m:r>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𝐶</m:t>
                        </m:r>
                      </m:e>
                      <m:sub>
                        <m:r>
                          <a:rPr lang="en-US" altLang="zh-CN" b="0" i="1" smtClean="0">
                            <a:latin typeface="Cambria Math" panose="02040503050406030204" pitchFamily="18" charset="0"/>
                          </a:rPr>
                          <m:t>𝑗</m:t>
                        </m:r>
                      </m:sub>
                    </m:sSub>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𝐶</m:t>
                        </m:r>
                      </m:e>
                      <m:sub>
                        <m:r>
                          <a:rPr lang="en-US" altLang="zh-CN" b="0" i="1" smtClean="0">
                            <a:latin typeface="Cambria Math" panose="02040503050406030204" pitchFamily="18" charset="0"/>
                          </a:rPr>
                          <m:t>𝑒</m:t>
                        </m:r>
                      </m:sub>
                    </m:sSub>
                    <m:r>
                      <a:rPr lang="en-US" altLang="zh-CN" b="0" i="1" smtClean="0">
                        <a:latin typeface="Cambria Math" panose="02040503050406030204" pitchFamily="18" charset="0"/>
                      </a:rPr>
                      <m:t>=−0.5, </m:t>
                    </m:r>
                    <m:sSub>
                      <m:sSubPr>
                        <m:ctrlPr>
                          <a:rPr lang="en-US" altLang="zh-CN" i="1">
                            <a:latin typeface="Cambria Math" panose="02040503050406030204" pitchFamily="18" charset="0"/>
                          </a:rPr>
                        </m:ctrlPr>
                      </m:sSubPr>
                      <m:e>
                        <m:r>
                          <a:rPr lang="en-US" altLang="zh-CN" i="1">
                            <a:latin typeface="Cambria Math" panose="02040503050406030204" pitchFamily="18" charset="0"/>
                          </a:rPr>
                          <m:t>𝐶</m:t>
                        </m:r>
                      </m:e>
                      <m:sub>
                        <m:r>
                          <a:rPr lang="zh-CN" altLang="en-US" i="1" smtClean="0">
                            <a:latin typeface="Cambria Math" panose="02040503050406030204" pitchFamily="18" charset="0"/>
                          </a:rPr>
                          <m:t>𝛾</m:t>
                        </m:r>
                      </m:sub>
                    </m:sSub>
                    <m:r>
                      <a:rPr lang="en-US" altLang="zh-CN" i="1">
                        <a:latin typeface="Cambria Math" panose="02040503050406030204" pitchFamily="18" charset="0"/>
                      </a:rPr>
                      <m:t>=0.5</m:t>
                    </m:r>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横向发展：</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莫里哀半径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𝑅</m:t>
                        </m:r>
                      </m:e>
                      <m:sub>
                        <m:r>
                          <a:rPr lang="en-US" altLang="zh-CN" b="0" i="1" smtClean="0">
                            <a:latin typeface="Cambria Math" panose="02040503050406030204" pitchFamily="18" charset="0"/>
                          </a:rPr>
                          <m:t>𝑀</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0</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𝑠</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𝑐</m:t>
                        </m:r>
                      </m:sub>
                    </m:sSub>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𝑠</m:t>
                        </m:r>
                      </m:sub>
                    </m:sSub>
                    <m:r>
                      <a:rPr lang="en-US" altLang="zh-CN" b="0" i="1" smtClean="0">
                        <a:latin typeface="Cambria Math" panose="02040503050406030204" pitchFamily="18" charset="0"/>
                      </a:rPr>
                      <m:t>=</m:t>
                    </m:r>
                    <m:rad>
                      <m:radPr>
                        <m:degHide m:val="on"/>
                        <m:ctrlPr>
                          <a:rPr lang="en-US" altLang="zh-CN" b="0" i="1" smtClean="0">
                            <a:latin typeface="Cambria Math" panose="02040503050406030204" pitchFamily="18" charset="0"/>
                          </a:rPr>
                        </m:ctrlPr>
                      </m:radPr>
                      <m:deg/>
                      <m:e>
                        <m:r>
                          <a:rPr lang="en-US" altLang="zh-CN" b="0" i="1" smtClean="0">
                            <a:latin typeface="Cambria Math" panose="02040503050406030204" pitchFamily="18" charset="0"/>
                          </a:rPr>
                          <m:t>4</m:t>
                        </m:r>
                        <m:r>
                          <a:rPr lang="zh-CN" altLang="en-US" b="0" i="1" smtClean="0">
                            <a:latin typeface="Cambria Math" panose="02040503050406030204" pitchFamily="18" charset="0"/>
                          </a:rPr>
                          <m:t>𝜋</m:t>
                        </m:r>
                        <m:r>
                          <a:rPr lang="en-US" altLang="zh-CN" b="0" i="1" smtClean="0">
                            <a:latin typeface="Cambria Math" panose="02040503050406030204" pitchFamily="18" charset="0"/>
                          </a:rPr>
                          <m:t>/</m:t>
                        </m:r>
                        <m:r>
                          <a:rPr lang="zh-CN" altLang="en-US" b="0" i="1" smtClean="0">
                            <a:latin typeface="Cambria Math" panose="02040503050406030204" pitchFamily="18" charset="0"/>
                          </a:rPr>
                          <m:t>𝛼</m:t>
                        </m:r>
                      </m:e>
                    </m:rad>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𝑒</m:t>
                        </m:r>
                      </m:sub>
                    </m:s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ea typeface="Cambria Math" panose="02040503050406030204" pitchFamily="18" charset="0"/>
                      </a:rPr>
                      <m:t>≈21</m:t>
                    </m:r>
                  </m:oMath>
                </a14:m>
                <a:r>
                  <a:rPr lang="en-US" altLang="zh-CN" dirty="0">
                    <a:latin typeface="微软雅黑" panose="020B0503020204020204" pitchFamily="34" charset="-122"/>
                    <a:ea typeface="微软雅黑" panose="020B0503020204020204" pitchFamily="34" charset="-122"/>
                  </a:rPr>
                  <a:t> MeV</a:t>
                </a:r>
              </a:p>
              <a:p>
                <a:pPr lvl="1"/>
                <a:r>
                  <a:rPr lang="zh-CN" altLang="en-US" dirty="0">
                    <a:latin typeface="微软雅黑" panose="020B0503020204020204" pitchFamily="34" charset="-122"/>
                    <a:ea typeface="微软雅黑" panose="020B0503020204020204" pitchFamily="34" charset="-122"/>
                  </a:rPr>
                  <a:t>随着簇射纵向深度的增加，其横向宽度也变大。</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沉积能量较窄：电磁簇射</a:t>
                </a:r>
                <a:r>
                  <a:rPr lang="en-US" altLang="zh-CN" dirty="0">
                    <a:latin typeface="微软雅黑" panose="020B0503020204020204" pitchFamily="34" charset="-122"/>
                    <a:ea typeface="微软雅黑" panose="020B0503020204020204" pitchFamily="34" charset="-122"/>
                  </a:rPr>
                  <a:t>95%</a:t>
                </a:r>
                <a:r>
                  <a:rPr lang="zh-CN" altLang="en-US" dirty="0">
                    <a:latin typeface="微软雅黑" panose="020B0503020204020204" pitchFamily="34" charset="-122"/>
                    <a:ea typeface="微软雅黑" panose="020B0503020204020204" pitchFamily="34" charset="-122"/>
                  </a:rPr>
                  <a:t>的能量包含在以入射粒子径迹为轴，半径为</a:t>
                </a:r>
                <a14:m>
                  <m:oMath xmlns:m="http://schemas.openxmlformats.org/officeDocument/2006/math">
                    <m:r>
                      <a:rPr lang="en-US" altLang="zh-CN" b="0" i="1" smtClean="0">
                        <a:latin typeface="Cambria Math" panose="02040503050406030204" pitchFamily="18" charset="0"/>
                      </a:rPr>
                      <m:t>2</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𝑅</m:t>
                        </m:r>
                      </m:e>
                      <m:sub>
                        <m:r>
                          <a:rPr lang="en-US" altLang="zh-CN" b="0" i="1" smtClean="0">
                            <a:latin typeface="Cambria Math" panose="02040503050406030204" pitchFamily="18" charset="0"/>
                          </a:rPr>
                          <m:t>𝑀</m:t>
                        </m:r>
                      </m:sub>
                    </m:sSub>
                  </m:oMath>
                </a14:m>
                <a:r>
                  <a:rPr lang="zh-CN" altLang="en-US" dirty="0">
                    <a:latin typeface="微软雅黑" panose="020B0503020204020204" pitchFamily="34" charset="-122"/>
                    <a:ea typeface="微软雅黑" panose="020B0503020204020204" pitchFamily="34" charset="-122"/>
                  </a:rPr>
                  <a:t>的圆柱体内</a:t>
                </a:r>
                <a:endParaRPr lang="en-US" altLang="zh-CN" dirty="0">
                  <a:latin typeface="微软雅黑" panose="020B0503020204020204" pitchFamily="34" charset="-122"/>
                  <a:ea typeface="微软雅黑" panose="020B0503020204020204" pitchFamily="34" charset="-122"/>
                </a:endParaRPr>
              </a:p>
            </p:txBody>
          </p:sp>
        </mc:Choice>
        <mc:Fallback xmlns="">
          <p:sp>
            <p:nvSpPr>
              <p:cNvPr id="3" name="内容占位符 2">
                <a:extLst>
                  <a:ext uri="{FF2B5EF4-FFF2-40B4-BE49-F238E27FC236}">
                    <a16:creationId xmlns:a16="http://schemas.microsoft.com/office/drawing/2014/main" id="{BB19ECD5-129F-4563-A8E8-F79E2D2F550F}"/>
                  </a:ext>
                </a:extLst>
              </p:cNvPr>
              <p:cNvSpPr>
                <a:spLocks noGrp="1" noRot="1" noChangeAspect="1" noMove="1" noResize="1" noEditPoints="1" noAdjustHandles="1" noChangeArrowheads="1" noChangeShapeType="1" noTextEdit="1"/>
              </p:cNvSpPr>
              <p:nvPr>
                <p:ph idx="1"/>
              </p:nvPr>
            </p:nvSpPr>
            <p:spPr>
              <a:xfrm>
                <a:off x="838200" y="1805454"/>
                <a:ext cx="10515600" cy="4351338"/>
              </a:xfrm>
              <a:blipFill>
                <a:blip r:embed="rId2"/>
                <a:stretch>
                  <a:fillRect l="-1043" t="-2381"/>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180FE420-E7A3-41BB-BF52-68846086F0A5}"/>
              </a:ext>
            </a:extLst>
          </p:cNvPr>
          <p:cNvSpPr>
            <a:spLocks noGrp="1"/>
          </p:cNvSpPr>
          <p:nvPr>
            <p:ph type="sldNum" sz="quarter" idx="12"/>
          </p:nvPr>
        </p:nvSpPr>
        <p:spPr/>
        <p:txBody>
          <a:bodyPr/>
          <a:lstStyle/>
          <a:p>
            <a:fld id="{E97CB520-44B3-4597-B659-C13B2A85B42A}" type="slidenum">
              <a:rPr lang="zh-CN" altLang="en-US" smtClean="0"/>
              <a:t>33</a:t>
            </a:fld>
            <a:endParaRPr lang="zh-CN" altLang="en-US"/>
          </a:p>
        </p:txBody>
      </p:sp>
      <p:sp>
        <p:nvSpPr>
          <p:cNvPr id="6" name="日期占位符 5">
            <a:extLst>
              <a:ext uri="{FF2B5EF4-FFF2-40B4-BE49-F238E27FC236}">
                <a16:creationId xmlns:a16="http://schemas.microsoft.com/office/drawing/2014/main" id="{1158D689-ACB6-4776-81B7-8F6A34EDD5A2}"/>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87CCF958-1E92-4ABB-94F2-413674E1B4C1}"/>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E22DAD2C-BCA7-4E87-AC40-B167DE2E523A}"/>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5" name="图片 4">
            <a:extLst>
              <a:ext uri="{FF2B5EF4-FFF2-40B4-BE49-F238E27FC236}">
                <a16:creationId xmlns:a16="http://schemas.microsoft.com/office/drawing/2014/main" id="{24124ED2-B653-4ECA-8C31-1052D1D46B57}"/>
              </a:ext>
            </a:extLst>
          </p:cNvPr>
          <p:cNvPicPr>
            <a:picLocks noChangeAspect="1"/>
          </p:cNvPicPr>
          <p:nvPr/>
        </p:nvPicPr>
        <p:blipFill>
          <a:blip r:embed="rId3"/>
          <a:stretch>
            <a:fillRect/>
          </a:stretch>
        </p:blipFill>
        <p:spPr>
          <a:xfrm>
            <a:off x="7625465" y="588335"/>
            <a:ext cx="4448711" cy="2938424"/>
          </a:xfrm>
          <a:prstGeom prst="rect">
            <a:avLst/>
          </a:prstGeom>
        </p:spPr>
      </p:pic>
    </p:spTree>
    <p:extLst>
      <p:ext uri="{BB962C8B-B14F-4D97-AF65-F5344CB8AC3E}">
        <p14:creationId xmlns:p14="http://schemas.microsoft.com/office/powerpoint/2010/main" val="659760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5B84E6-40B0-41E9-97C2-79BC55A48147}"/>
              </a:ext>
            </a:extLst>
          </p:cNvPr>
          <p:cNvSpPr>
            <a:spLocks noGrp="1"/>
          </p:cNvSpPr>
          <p:nvPr>
            <p:ph type="title"/>
          </p:nvPr>
        </p:nvSpPr>
        <p:spPr>
          <a:xfrm>
            <a:off x="838200" y="365125"/>
            <a:ext cx="10515600" cy="1325563"/>
          </a:xfrm>
        </p:spPr>
        <p:txBody>
          <a:bodyPr/>
          <a:lstStyle/>
          <a:p>
            <a:r>
              <a:rPr lang="zh-CN" altLang="en-US" dirty="0">
                <a:latin typeface="微软雅黑" panose="020B0503020204020204" pitchFamily="34" charset="-122"/>
                <a:ea typeface="微软雅黑" panose="020B0503020204020204" pitchFamily="34" charset="-122"/>
              </a:rPr>
              <a:t>高能缪子</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02D0C3C2-D8D0-45F4-8BD9-E5834C1C1961}"/>
                  </a:ext>
                </a:extLst>
              </p:cNvPr>
              <p:cNvSpPr>
                <a:spLocks noGrp="1"/>
              </p:cNvSpPr>
              <p:nvPr>
                <p:ph idx="1"/>
              </p:nvPr>
            </p:nvSpPr>
            <p:spPr>
              <a:xfrm>
                <a:off x="838200" y="1825625"/>
                <a:ext cx="10515600" cy="4351338"/>
              </a:xfrm>
            </p:spPr>
            <p:txBody>
              <a:bodyPr/>
              <a:lstStyle/>
              <a:p>
                <a:r>
                  <a:rPr lang="zh-CN" altLang="en-US" dirty="0">
                    <a:latin typeface="微软雅黑" panose="020B0503020204020204" pitchFamily="34" charset="-122"/>
                    <a:ea typeface="微软雅黑" panose="020B0503020204020204" pitchFamily="34" charset="-122"/>
                  </a:rPr>
                  <a:t>高能缪子主要通过辐射损失能量，其临界能量大概在几百</a:t>
                </a:r>
                <a:r>
                  <a:rPr lang="en-US" altLang="zh-CN" dirty="0">
                    <a:latin typeface="微软雅黑" panose="020B0503020204020204" pitchFamily="34" charset="-122"/>
                    <a:ea typeface="微软雅黑" panose="020B0503020204020204" pitchFamily="34" charset="-122"/>
                  </a:rPr>
                  <a:t>GeV</a:t>
                </a:r>
              </a:p>
              <a:p>
                <a:r>
                  <a:rPr lang="zh-CN" altLang="en-US" dirty="0">
                    <a:latin typeface="微软雅黑" panose="020B0503020204020204" pitchFamily="34" charset="-122"/>
                    <a:ea typeface="微软雅黑" panose="020B0503020204020204" pitchFamily="34" charset="-122"/>
                  </a:rPr>
                  <a:t>平均能损： </a:t>
                </a:r>
                <a14:m>
                  <m:oMath xmlns:m="http://schemas.openxmlformats.org/officeDocument/2006/math">
                    <m:r>
                      <a:rPr lang="en-US" altLang="zh-CN" b="0" i="1" smtClean="0">
                        <a:latin typeface="Cambria Math" panose="02040503050406030204" pitchFamily="18" charset="0"/>
                      </a:rPr>
                      <m:t>−</m:t>
                    </m:r>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𝑑𝐸</m:t>
                        </m:r>
                      </m:num>
                      <m:den>
                        <m:r>
                          <a:rPr lang="en-US" altLang="zh-CN" b="0" i="1" smtClean="0">
                            <a:latin typeface="Cambria Math" panose="02040503050406030204" pitchFamily="18" charset="0"/>
                          </a:rPr>
                          <m:t>𝑑𝑥</m:t>
                        </m:r>
                      </m:den>
                    </m:f>
                    <m:r>
                      <a:rPr lang="en-US" altLang="zh-CN" b="0" i="1" smtClean="0">
                        <a:latin typeface="Cambria Math" panose="02040503050406030204" pitchFamily="18" charset="0"/>
                      </a:rPr>
                      <m:t>=</m:t>
                    </m:r>
                    <m:r>
                      <a:rPr lang="en-US" altLang="zh-CN" b="0" i="1" smtClean="0">
                        <a:latin typeface="Cambria Math" panose="02040503050406030204" pitchFamily="18" charset="0"/>
                      </a:rPr>
                      <m:t>𝑎</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𝐸</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𝑏</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𝐸</m:t>
                        </m:r>
                      </m:e>
                    </m:d>
                    <m:r>
                      <a:rPr lang="en-US" altLang="zh-CN" b="0" i="1" smtClean="0">
                        <a:latin typeface="Cambria Math" panose="02040503050406030204" pitchFamily="18" charset="0"/>
                      </a:rPr>
                      <m:t>𝐸</m:t>
                    </m:r>
                  </m:oMath>
                </a14:m>
                <a:endParaRPr lang="en-US" altLang="zh-CN" dirty="0">
                  <a:latin typeface="微软雅黑" panose="020B0503020204020204" pitchFamily="34" charset="-122"/>
                  <a:ea typeface="微软雅黑" panose="020B0503020204020204" pitchFamily="34" charset="-122"/>
                </a:endParaRPr>
              </a:p>
              <a:p>
                <a:pPr lvl="1"/>
                <a14:m>
                  <m:oMath xmlns:m="http://schemas.openxmlformats.org/officeDocument/2006/math">
                    <m:r>
                      <a:rPr lang="en-US" altLang="zh-CN" i="1">
                        <a:latin typeface="Cambria Math" panose="02040503050406030204" pitchFamily="18" charset="0"/>
                      </a:rPr>
                      <m:t>𝑎</m:t>
                    </m:r>
                    <m:d>
                      <m:dPr>
                        <m:ctrlPr>
                          <a:rPr lang="en-US" altLang="zh-CN" i="1">
                            <a:latin typeface="Cambria Math" panose="02040503050406030204" pitchFamily="18" charset="0"/>
                          </a:rPr>
                        </m:ctrlPr>
                      </m:dPr>
                      <m:e>
                        <m:r>
                          <a:rPr lang="en-US" altLang="zh-CN" i="1">
                            <a:latin typeface="Cambria Math" panose="02040503050406030204" pitchFamily="18" charset="0"/>
                          </a:rPr>
                          <m:t>𝐸</m:t>
                        </m:r>
                      </m:e>
                    </m:d>
                  </m:oMath>
                </a14:m>
                <a:r>
                  <a:rPr lang="zh-CN" altLang="en-US" dirty="0">
                    <a:latin typeface="微软雅黑" panose="020B0503020204020204" pitchFamily="34" charset="-122"/>
                    <a:ea typeface="微软雅黑" panose="020B0503020204020204" pitchFamily="34" charset="-122"/>
                  </a:rPr>
                  <a:t>为电离能损</a:t>
                </a:r>
                <a:endParaRPr lang="en-US" altLang="zh-CN" dirty="0">
                  <a:latin typeface="微软雅黑" panose="020B0503020204020204" pitchFamily="34" charset="-122"/>
                  <a:ea typeface="微软雅黑" panose="020B0503020204020204" pitchFamily="34" charset="-122"/>
                </a:endParaRPr>
              </a:p>
              <a:p>
                <a:pPr lvl="1"/>
                <a14:m>
                  <m:oMath xmlns:m="http://schemas.openxmlformats.org/officeDocument/2006/math">
                    <m:r>
                      <a:rPr lang="en-US" altLang="zh-CN" i="1">
                        <a:latin typeface="Cambria Math" panose="02040503050406030204" pitchFamily="18" charset="0"/>
                      </a:rPr>
                      <m:t>𝑏</m:t>
                    </m:r>
                    <m:d>
                      <m:dPr>
                        <m:ctrlPr>
                          <a:rPr lang="en-US" altLang="zh-CN" i="1">
                            <a:latin typeface="Cambria Math" panose="02040503050406030204" pitchFamily="18" charset="0"/>
                          </a:rPr>
                        </m:ctrlPr>
                      </m:dPr>
                      <m:e>
                        <m:r>
                          <a:rPr lang="en-US" altLang="zh-CN" i="1">
                            <a:latin typeface="Cambria Math" panose="02040503050406030204" pitchFamily="18" charset="0"/>
                          </a:rPr>
                          <m:t>𝐸</m:t>
                        </m:r>
                      </m:e>
                    </m:d>
                  </m:oMath>
                </a14:m>
                <a:r>
                  <a:rPr lang="zh-CN" altLang="en-US" dirty="0">
                    <a:latin typeface="微软雅黑" panose="020B0503020204020204" pitchFamily="34" charset="-122"/>
                    <a:ea typeface="微软雅黑" panose="020B0503020204020204" pitchFamily="34" charset="-122"/>
                  </a:rPr>
                  <a:t>为辐射能损（对产生、韧致辐射和光核）</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平均射程：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𝑥</m:t>
                        </m:r>
                      </m:e>
                      <m:sub>
                        <m:r>
                          <a:rPr lang="en-US" altLang="zh-CN" b="0" i="1" smtClean="0">
                            <a:latin typeface="Cambria Math" panose="02040503050406030204" pitchFamily="18" charset="0"/>
                          </a:rPr>
                          <m:t>0</m:t>
                        </m:r>
                      </m:sub>
                    </m:sSub>
                    <m:r>
                      <a:rPr lang="en-US" altLang="zh-CN" b="0" i="1" smtClean="0">
                        <a:latin typeface="Cambria Math" panose="02040503050406030204" pitchFamily="18" charset="0"/>
                      </a:rPr>
                      <m:t>=</m:t>
                    </m:r>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𝑏</m:t>
                            </m:r>
                          </m:den>
                        </m:f>
                      </m:e>
                    </m:d>
                    <m:r>
                      <m:rPr>
                        <m:sty m:val="p"/>
                      </m:rPr>
                      <a:rPr lang="en-US" altLang="zh-CN" b="0" i="0" smtClean="0">
                        <a:latin typeface="Cambria Math" panose="02040503050406030204" pitchFamily="18" charset="0"/>
                      </a:rPr>
                      <m:t>ln</m:t>
                    </m:r>
                    <m:r>
                      <a:rPr lang="en-US" altLang="zh-CN" b="0" i="1" smtClean="0">
                        <a:latin typeface="Cambria Math" panose="02040503050406030204" pitchFamily="18" charset="0"/>
                      </a:rPr>
                      <m:t>⁡(1+</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0</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zh-CN" altLang="en-US" b="0" i="1" smtClean="0">
                            <a:latin typeface="Cambria Math" panose="02040503050406030204" pitchFamily="18" charset="0"/>
                          </a:rPr>
                          <m:t>𝜇</m:t>
                        </m:r>
                        <m:r>
                          <a:rPr lang="en-US" altLang="zh-CN" b="0" i="1" smtClean="0">
                            <a:latin typeface="Cambria Math" panose="02040503050406030204" pitchFamily="18" charset="0"/>
                          </a:rPr>
                          <m:t>𝑐</m:t>
                        </m:r>
                      </m:sub>
                    </m:sSub>
                    <m:r>
                      <a:rPr lang="en-US" altLang="zh-CN" b="0" i="1" smtClean="0">
                        <a:latin typeface="Cambria Math" panose="02040503050406030204" pitchFamily="18" charset="0"/>
                      </a:rPr>
                      <m:t>)</m:t>
                    </m:r>
                  </m:oMath>
                </a14:m>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临界能量</a:t>
                </a:r>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zh-CN" altLang="en-US" i="1">
                            <a:latin typeface="Cambria Math" panose="02040503050406030204" pitchFamily="18" charset="0"/>
                          </a:rPr>
                          <m:t>𝜇</m:t>
                        </m:r>
                        <m:r>
                          <a:rPr lang="en-US" altLang="zh-CN" i="1">
                            <a:latin typeface="Cambria Math" panose="02040503050406030204" pitchFamily="18" charset="0"/>
                          </a:rPr>
                          <m:t>𝑐</m:t>
                        </m:r>
                      </m:sub>
                    </m:sSub>
                    <m:r>
                      <a:rPr lang="en-US" altLang="zh-CN" b="0" i="0" smtClean="0">
                        <a:latin typeface="Cambria Math" panose="02040503050406030204" pitchFamily="18" charset="0"/>
                      </a:rPr>
                      <m:t>=</m:t>
                    </m:r>
                    <m:r>
                      <m:rPr>
                        <m:sty m:val="p"/>
                      </m:rPr>
                      <a:rPr lang="en-US" altLang="zh-CN" b="0" i="0" smtClean="0">
                        <a:latin typeface="Cambria Math" panose="02040503050406030204" pitchFamily="18" charset="0"/>
                      </a:rPr>
                      <m:t>a</m:t>
                    </m:r>
                    <m:r>
                      <a:rPr lang="en-US" altLang="zh-CN" b="0" i="0" smtClean="0">
                        <a:latin typeface="Cambria Math" panose="02040503050406030204" pitchFamily="18" charset="0"/>
                      </a:rPr>
                      <m:t>/</m:t>
                    </m:r>
                    <m:r>
                      <m:rPr>
                        <m:sty m:val="p"/>
                      </m:rPr>
                      <a:rPr lang="en-US" altLang="zh-CN" b="0" i="0" smtClean="0">
                        <a:latin typeface="Cambria Math" panose="02040503050406030204" pitchFamily="18" charset="0"/>
                      </a:rPr>
                      <m:t>b</m:t>
                    </m:r>
                  </m:oMath>
                </a14:m>
                <a:endParaRPr lang="zh-CN" altLang="en-US" dirty="0">
                  <a:latin typeface="微软雅黑" panose="020B0503020204020204" pitchFamily="34" charset="-122"/>
                  <a:ea typeface="微软雅黑" panose="020B0503020204020204" pitchFamily="34" charset="-122"/>
                </a:endParaRPr>
              </a:p>
            </p:txBody>
          </p:sp>
        </mc:Choice>
        <mc:Fallback xmlns="">
          <p:sp>
            <p:nvSpPr>
              <p:cNvPr id="3" name="内容占位符 2">
                <a:extLst>
                  <a:ext uri="{FF2B5EF4-FFF2-40B4-BE49-F238E27FC236}">
                    <a16:creationId xmlns:a16="http://schemas.microsoft.com/office/drawing/2014/main" id="{02D0C3C2-D8D0-45F4-8BD9-E5834C1C1961}"/>
                  </a:ext>
                </a:extLst>
              </p:cNvPr>
              <p:cNvSpPr>
                <a:spLocks noGrp="1" noRot="1" noChangeAspect="1" noMove="1" noResize="1" noEditPoints="1" noAdjustHandles="1" noChangeArrowheads="1" noChangeShapeType="1" noTextEdit="1"/>
              </p:cNvSpPr>
              <p:nvPr>
                <p:ph idx="1"/>
              </p:nvPr>
            </p:nvSpPr>
            <p:spPr>
              <a:xfrm>
                <a:off x="838200" y="1825625"/>
                <a:ext cx="10515600" cy="4351338"/>
              </a:xfrm>
              <a:blipFill>
                <a:blip r:embed="rId2"/>
                <a:stretch>
                  <a:fillRect l="-1043" t="-2381"/>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C0DBAFED-94B1-4D99-BEF5-ACC4D7589D54}"/>
              </a:ext>
            </a:extLst>
          </p:cNvPr>
          <p:cNvSpPr>
            <a:spLocks noGrp="1"/>
          </p:cNvSpPr>
          <p:nvPr>
            <p:ph type="sldNum" sz="quarter" idx="12"/>
          </p:nvPr>
        </p:nvSpPr>
        <p:spPr>
          <a:xfrm>
            <a:off x="8610600" y="6356350"/>
            <a:ext cx="2743200" cy="365125"/>
          </a:xfrm>
        </p:spPr>
        <p:txBody>
          <a:bodyPr/>
          <a:lstStyle/>
          <a:p>
            <a:fld id="{E97CB520-44B3-4597-B659-C13B2A85B42A}" type="slidenum">
              <a:rPr lang="zh-CN" altLang="en-US" smtClean="0"/>
              <a:t>34</a:t>
            </a:fld>
            <a:endParaRPr lang="zh-CN" altLang="en-US"/>
          </a:p>
        </p:txBody>
      </p:sp>
      <p:pic>
        <p:nvPicPr>
          <p:cNvPr id="7" name="图片 6">
            <a:extLst>
              <a:ext uri="{FF2B5EF4-FFF2-40B4-BE49-F238E27FC236}">
                <a16:creationId xmlns:a16="http://schemas.microsoft.com/office/drawing/2014/main" id="{2ED9291A-5842-4645-9289-F3B282664A41}"/>
              </a:ext>
            </a:extLst>
          </p:cNvPr>
          <p:cNvPicPr>
            <a:picLocks noChangeAspect="1"/>
          </p:cNvPicPr>
          <p:nvPr/>
        </p:nvPicPr>
        <p:blipFill>
          <a:blip r:embed="rId3"/>
          <a:stretch>
            <a:fillRect/>
          </a:stretch>
        </p:blipFill>
        <p:spPr>
          <a:xfrm>
            <a:off x="7612569" y="2624504"/>
            <a:ext cx="4515947" cy="3474788"/>
          </a:xfrm>
          <a:prstGeom prst="rect">
            <a:avLst/>
          </a:prstGeom>
        </p:spPr>
      </p:pic>
      <p:sp>
        <p:nvSpPr>
          <p:cNvPr id="5" name="日期占位符 4">
            <a:extLst>
              <a:ext uri="{FF2B5EF4-FFF2-40B4-BE49-F238E27FC236}">
                <a16:creationId xmlns:a16="http://schemas.microsoft.com/office/drawing/2014/main" id="{8E573D3C-AE50-4280-8897-31B31F021D05}"/>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38713109-5014-485F-A664-0D5832B21F29}"/>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E0F21268-8EA8-4CBE-8D0B-4086E1A1D98B}"/>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668257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F7BA41-9646-46AD-BC38-7C233AE46A71}"/>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反应截面 （</a:t>
            </a:r>
            <a:r>
              <a:rPr lang="en-US" altLang="zh-CN" dirty="0">
                <a:latin typeface="微软雅黑" panose="020B0503020204020204" pitchFamily="34" charset="-122"/>
                <a:ea typeface="微软雅黑" panose="020B0503020204020204" pitchFamily="34" charset="-122"/>
              </a:rPr>
              <a:t>cross section</a:t>
            </a:r>
            <a:r>
              <a:rPr lang="zh-CN" altLang="en-US" dirty="0">
                <a:latin typeface="微软雅黑" panose="020B0503020204020204" pitchFamily="34" charset="-122"/>
                <a:ea typeface="微软雅黑" panose="020B0503020204020204" pitchFamily="34" charset="-122"/>
              </a:rPr>
              <a:t>）</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F3E033FD-304E-46FF-BA35-FE0DBD043855}"/>
                  </a:ext>
                </a:extLst>
              </p:cNvPr>
              <p:cNvSpPr>
                <a:spLocks noGrp="1"/>
              </p:cNvSpPr>
              <p:nvPr>
                <p:ph idx="1"/>
              </p:nvPr>
            </p:nvSpPr>
            <p:spPr/>
            <p:txBody>
              <a:bodyPr/>
              <a:lstStyle/>
              <a:p>
                <a:r>
                  <a:rPr lang="zh-CN" altLang="en-US" dirty="0">
                    <a:latin typeface="微软雅黑" panose="020B0503020204020204" pitchFamily="34" charset="-122"/>
                    <a:ea typeface="微软雅黑" panose="020B0503020204020204" pitchFamily="34" charset="-122"/>
                  </a:rPr>
                  <a:t>光子束通过与物质发生相互作用产生衰减，衰减系数由相互作用过程的截面决定。</a:t>
                </a:r>
                <a:endParaRPr lang="en-US" altLang="zh-CN" dirty="0">
                  <a:latin typeface="微软雅黑" panose="020B0503020204020204" pitchFamily="34" charset="-122"/>
                  <a:ea typeface="微软雅黑" panose="020B0503020204020204" pitchFamily="34" charset="-122"/>
                </a:endParaRPr>
              </a:p>
              <a:p>
                <a14:m>
                  <m:oMath xmlns:m="http://schemas.openxmlformats.org/officeDocument/2006/math">
                    <m:r>
                      <a:rPr lang="zh-CN" altLang="en-US" i="1" smtClean="0">
                        <a:latin typeface="Cambria Math" panose="02040503050406030204" pitchFamily="18" charset="0"/>
                      </a:rPr>
                      <m:t>𝜎</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m:rPr>
                            <m:sty m:val="p"/>
                          </m:rPr>
                          <a:rPr lang="el-GR" altLang="zh-CN" b="0" i="1" smtClean="0">
                            <a:latin typeface="Cambria Math" panose="02040503050406030204" pitchFamily="18" charset="0"/>
                            <a:ea typeface="Cambria Math" panose="02040503050406030204" pitchFamily="18" charset="0"/>
                          </a:rPr>
                          <m:t>Δ</m:t>
                        </m:r>
                        <m:r>
                          <a:rPr lang="en-US" altLang="zh-CN" b="0" i="1" smtClean="0">
                            <a:latin typeface="Cambria Math" panose="02040503050406030204" pitchFamily="18" charset="0"/>
                            <a:ea typeface="Cambria Math" panose="02040503050406030204" pitchFamily="18" charset="0"/>
                          </a:rPr>
                          <m:t>𝐼</m:t>
                        </m:r>
                      </m:num>
                      <m:den>
                        <m:r>
                          <a:rPr lang="en-US" altLang="zh-CN" b="0" i="1" smtClean="0">
                            <a:latin typeface="Cambria Math" panose="02040503050406030204" pitchFamily="18" charset="0"/>
                          </a:rPr>
                          <m:t>𝐼</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𝑁</m:t>
                        </m:r>
                        <m:r>
                          <a:rPr lang="en-US" altLang="zh-CN" b="0" i="1" smtClean="0">
                            <a:latin typeface="Cambria Math" panose="02040503050406030204" pitchFamily="18" charset="0"/>
                            <a:ea typeface="Cambria Math" panose="02040503050406030204" pitchFamily="18" charset="0"/>
                          </a:rPr>
                          <m:t>∙</m:t>
                        </m:r>
                        <m:r>
                          <m:rPr>
                            <m:sty m:val="p"/>
                          </m:rPr>
                          <a:rPr lang="el-GR" altLang="zh-CN" b="0" i="1" smtClean="0">
                            <a:latin typeface="Cambria Math" panose="02040503050406030204" pitchFamily="18" charset="0"/>
                            <a:ea typeface="Cambria Math" panose="02040503050406030204" pitchFamily="18" charset="0"/>
                          </a:rPr>
                          <m:t>Δ</m:t>
                        </m:r>
                        <m:r>
                          <a:rPr lang="en-US" altLang="zh-CN" b="0" i="1" smtClean="0">
                            <a:latin typeface="Cambria Math" panose="02040503050406030204" pitchFamily="18" charset="0"/>
                            <a:ea typeface="Cambria Math" panose="02040503050406030204" pitchFamily="18" charset="0"/>
                          </a:rPr>
                          <m:t>𝑥</m:t>
                        </m:r>
                      </m:den>
                    </m:f>
                  </m:oMath>
                </a14:m>
                <a:endParaRPr lang="en-US" altLang="zh-CN" dirty="0">
                  <a:latin typeface="微软雅黑" panose="020B0503020204020204" pitchFamily="34" charset="-122"/>
                  <a:ea typeface="微软雅黑" panose="020B0503020204020204" pitchFamily="34" charset="-122"/>
                </a:endParaRPr>
              </a:p>
              <a:p>
                <a14:m>
                  <m:oMath xmlns:m="http://schemas.openxmlformats.org/officeDocument/2006/math">
                    <m:r>
                      <a:rPr lang="en-US" altLang="zh-CN" i="1">
                        <a:latin typeface="Cambria Math" panose="02040503050406030204" pitchFamily="18" charset="0"/>
                      </a:rPr>
                      <m:t>𝐼</m:t>
                    </m:r>
                  </m:oMath>
                </a14:m>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入射光子数，</a:t>
                </a:r>
                <a:r>
                  <a:rPr lang="el-GR" altLang="zh-CN" dirty="0">
                    <a:latin typeface="微软雅黑" panose="020B0503020204020204" pitchFamily="34" charset="-122"/>
                    <a:ea typeface="微软雅黑" panose="020B0503020204020204" pitchFamily="34" charset="-122"/>
                  </a:rPr>
                  <a:t> </a:t>
                </a:r>
                <a14:m>
                  <m:oMath xmlns:m="http://schemas.openxmlformats.org/officeDocument/2006/math">
                    <m:r>
                      <m:rPr>
                        <m:sty m:val="p"/>
                      </m:rPr>
                      <a:rPr lang="el-GR" altLang="zh-CN" i="1">
                        <a:latin typeface="Cambria Math" panose="02040503050406030204" pitchFamily="18" charset="0"/>
                        <a:ea typeface="Cambria Math" panose="02040503050406030204" pitchFamily="18" charset="0"/>
                      </a:rPr>
                      <m:t>Δ</m:t>
                    </m:r>
                    <m:r>
                      <a:rPr lang="en-US" altLang="zh-CN" i="1">
                        <a:latin typeface="Cambria Math" panose="02040503050406030204" pitchFamily="18" charset="0"/>
                        <a:ea typeface="Cambria Math" panose="02040503050406030204" pitchFamily="18" charset="0"/>
                      </a:rPr>
                      <m:t>𝐼</m:t>
                    </m:r>
                  </m:oMath>
                </a14:m>
                <a:r>
                  <a:rPr lang="zh-CN" altLang="en-US" dirty="0">
                    <a:latin typeface="微软雅黑" panose="020B0503020204020204" pitchFamily="34" charset="-122"/>
                    <a:ea typeface="微软雅黑" panose="020B0503020204020204" pitchFamily="34" charset="-122"/>
                  </a:rPr>
                  <a:t> 发生作用光子数，</a:t>
                </a:r>
                <a:r>
                  <a:rPr lang="en-US" altLang="zh-CN" dirty="0">
                    <a:latin typeface="微软雅黑" panose="020B0503020204020204" pitchFamily="34" charset="-122"/>
                    <a:ea typeface="微软雅黑" panose="020B0503020204020204" pitchFamily="34" charset="-122"/>
                  </a:rPr>
                  <a:t> </a:t>
                </a:r>
                <a14:m>
                  <m:oMath xmlns:m="http://schemas.openxmlformats.org/officeDocument/2006/math">
                    <m:r>
                      <a:rPr lang="en-US" altLang="zh-CN" i="1">
                        <a:latin typeface="Cambria Math" panose="02040503050406030204" pitchFamily="18" charset="0"/>
                        <a:ea typeface="Cambria Math" panose="02040503050406030204" pitchFamily="18" charset="0"/>
                      </a:rPr>
                      <m:t>𝑁</m:t>
                    </m:r>
                  </m:oMath>
                </a14:m>
                <a:r>
                  <a:rPr lang="zh-CN" altLang="en-US" dirty="0">
                    <a:latin typeface="微软雅黑" panose="020B0503020204020204" pitchFamily="34" charset="-122"/>
                    <a:ea typeface="微软雅黑" panose="020B0503020204020204" pitchFamily="34" charset="-122"/>
                  </a:rPr>
                  <a:t>：单位体积内的靶原子数，</a:t>
                </a:r>
                <a:r>
                  <a:rPr lang="el-GR" altLang="zh-CN" dirty="0">
                    <a:latin typeface="微软雅黑" panose="020B0503020204020204" pitchFamily="34" charset="-122"/>
                    <a:ea typeface="微软雅黑" panose="020B0503020204020204" pitchFamily="34" charset="-122"/>
                  </a:rPr>
                  <a:t> </a:t>
                </a:r>
                <a14:m>
                  <m:oMath xmlns:m="http://schemas.openxmlformats.org/officeDocument/2006/math">
                    <m:r>
                      <m:rPr>
                        <m:sty m:val="p"/>
                      </m:rPr>
                      <a:rPr lang="el-GR" altLang="zh-CN" i="1">
                        <a:latin typeface="Cambria Math" panose="02040503050406030204" pitchFamily="18" charset="0"/>
                        <a:ea typeface="Cambria Math" panose="02040503050406030204" pitchFamily="18" charset="0"/>
                      </a:rPr>
                      <m:t>Δ</m:t>
                    </m:r>
                    <m:r>
                      <a:rPr lang="en-US" altLang="zh-CN" i="1">
                        <a:latin typeface="Cambria Math" panose="02040503050406030204" pitchFamily="18" charset="0"/>
                        <a:ea typeface="Cambria Math" panose="02040503050406030204" pitchFamily="18" charset="0"/>
                      </a:rPr>
                      <m:t>𝑥</m:t>
                    </m:r>
                  </m:oMath>
                </a14:m>
                <a:r>
                  <a:rPr lang="zh-CN" altLang="en-US" dirty="0">
                    <a:latin typeface="微软雅黑" panose="020B0503020204020204" pitchFamily="34" charset="-122"/>
                    <a:ea typeface="微软雅黑" panose="020B0503020204020204" pitchFamily="34" charset="-122"/>
                  </a:rPr>
                  <a:t>：靶厚，</a:t>
                </a:r>
                <a:r>
                  <a:rPr lang="en-US" altLang="zh-CN" dirty="0">
                    <a:latin typeface="微软雅黑" panose="020B0503020204020204" pitchFamily="34" charset="-122"/>
                    <a:ea typeface="微软雅黑" panose="020B0503020204020204" pitchFamily="34" charset="-122"/>
                  </a:rPr>
                  <a:t> </a:t>
                </a:r>
                <a14:m>
                  <m:oMath xmlns:m="http://schemas.openxmlformats.org/officeDocument/2006/math">
                    <m:r>
                      <a:rPr lang="en-US" altLang="zh-CN" i="1">
                        <a:latin typeface="Cambria Math" panose="02040503050406030204" pitchFamily="18" charset="0"/>
                        <a:ea typeface="Cambria Math" panose="02040503050406030204" pitchFamily="18" charset="0"/>
                      </a:rPr>
                      <m:t>𝑁</m:t>
                    </m:r>
                    <m:r>
                      <a:rPr lang="en-US" altLang="zh-CN" i="1">
                        <a:latin typeface="Cambria Math" panose="02040503050406030204" pitchFamily="18" charset="0"/>
                        <a:ea typeface="Cambria Math" panose="02040503050406030204" pitchFamily="18" charset="0"/>
                      </a:rPr>
                      <m:t>∙</m:t>
                    </m:r>
                    <m:r>
                      <m:rPr>
                        <m:sty m:val="p"/>
                      </m:rPr>
                      <a:rPr lang="el-GR" altLang="zh-CN" i="1">
                        <a:latin typeface="Cambria Math" panose="02040503050406030204" pitchFamily="18" charset="0"/>
                        <a:ea typeface="Cambria Math" panose="02040503050406030204" pitchFamily="18" charset="0"/>
                      </a:rPr>
                      <m:t>Δ</m:t>
                    </m:r>
                    <m:r>
                      <a:rPr lang="en-US" altLang="zh-CN" i="1">
                        <a:latin typeface="Cambria Math" panose="02040503050406030204" pitchFamily="18" charset="0"/>
                        <a:ea typeface="Cambria Math" panose="02040503050406030204" pitchFamily="18" charset="0"/>
                      </a:rPr>
                      <m:t>𝑥</m:t>
                    </m:r>
                  </m:oMath>
                </a14:m>
                <a:r>
                  <a:rPr lang="zh-CN" altLang="en-US" dirty="0">
                    <a:latin typeface="微软雅黑" panose="020B0503020204020204" pitchFamily="34" charset="-122"/>
                    <a:ea typeface="微软雅黑" panose="020B0503020204020204" pitchFamily="34" charset="-122"/>
                  </a:rPr>
                  <a:t>： 单位面积的靶原子数</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表示一个入射光子与单位面积上的一个靶原子发生作用的几率，单位： </a:t>
                </a:r>
                <a:r>
                  <a:rPr lang="en-US" altLang="zh-CN" dirty="0">
                    <a:latin typeface="微软雅黑" panose="020B0503020204020204" pitchFamily="34" charset="-122"/>
                    <a:ea typeface="微软雅黑" panose="020B0503020204020204" pitchFamily="34" charset="-122"/>
                  </a:rPr>
                  <a:t>barn</a:t>
                </a:r>
                <a:r>
                  <a:rPr lang="zh-CN" altLang="en-US" dirty="0">
                    <a:latin typeface="微软雅黑" panose="020B0503020204020204" pitchFamily="34" charset="-122"/>
                    <a:ea typeface="微软雅黑" panose="020B0503020204020204" pitchFamily="34" charset="-122"/>
                  </a:rPr>
                  <a:t>， </a:t>
                </a:r>
                <a14:m>
                  <m:oMath xmlns:m="http://schemas.openxmlformats.org/officeDocument/2006/math">
                    <m:r>
                      <a:rPr lang="en-US" altLang="zh-CN" b="0" i="1" smtClean="0">
                        <a:latin typeface="Cambria Math" panose="02040503050406030204" pitchFamily="18" charset="0"/>
                      </a:rPr>
                      <m:t>1</m:t>
                    </m:r>
                    <m:r>
                      <a:rPr lang="en-US" altLang="zh-CN" b="0" i="1" smtClean="0">
                        <a:latin typeface="Cambria Math" panose="02040503050406030204" pitchFamily="18" charset="0"/>
                      </a:rPr>
                      <m:t>𝑏</m:t>
                    </m:r>
                    <m:r>
                      <a:rPr lang="en-US" altLang="zh-CN" b="0" i="1" smtClean="0">
                        <a:latin typeface="Cambria Math" panose="02040503050406030204" pitchFamily="18" charset="0"/>
                      </a:rPr>
                      <m:t>= </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10</m:t>
                        </m:r>
                      </m:e>
                      <m:sup>
                        <m:r>
                          <a:rPr lang="en-US" altLang="zh-CN" b="0" i="1" smtClean="0">
                            <a:latin typeface="Cambria Math" panose="02040503050406030204" pitchFamily="18" charset="0"/>
                          </a:rPr>
                          <m:t>−24</m:t>
                        </m:r>
                      </m:sup>
                    </m:sSup>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𝑐𝑚</m:t>
                        </m:r>
                      </m:e>
                      <m:sup>
                        <m:r>
                          <a:rPr lang="en-US" altLang="zh-CN" b="0" i="1" smtClean="0">
                            <a:latin typeface="Cambria Math" panose="02040503050406030204" pitchFamily="18" charset="0"/>
                          </a:rPr>
                          <m:t>2</m:t>
                        </m:r>
                      </m:sup>
                    </m:sSup>
                  </m:oMath>
                </a14:m>
                <a:r>
                  <a:rPr lang="zh-CN" altLang="en-US" dirty="0">
                    <a:latin typeface="微软雅黑" panose="020B0503020204020204" pitchFamily="34" charset="-122"/>
                    <a:ea typeface="微软雅黑" panose="020B0503020204020204" pitchFamily="34" charset="-122"/>
                  </a:rPr>
                  <a:t>    </a:t>
                </a:r>
              </a:p>
            </p:txBody>
          </p:sp>
        </mc:Choice>
        <mc:Fallback xmlns="">
          <p:sp>
            <p:nvSpPr>
              <p:cNvPr id="3" name="内容占位符 2">
                <a:extLst>
                  <a:ext uri="{FF2B5EF4-FFF2-40B4-BE49-F238E27FC236}">
                    <a16:creationId xmlns:a16="http://schemas.microsoft.com/office/drawing/2014/main" id="{F3E033FD-304E-46FF-BA35-FE0DBD043855}"/>
                  </a:ext>
                </a:extLst>
              </p:cNvPr>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8E28CB22-93C0-4299-A621-D2360AEA4902}"/>
              </a:ext>
            </a:extLst>
          </p:cNvPr>
          <p:cNvSpPr>
            <a:spLocks noGrp="1"/>
          </p:cNvSpPr>
          <p:nvPr>
            <p:ph type="sldNum" sz="quarter" idx="12"/>
          </p:nvPr>
        </p:nvSpPr>
        <p:spPr/>
        <p:txBody>
          <a:bodyPr/>
          <a:lstStyle/>
          <a:p>
            <a:fld id="{E97CB520-44B3-4597-B659-C13B2A85B42A}" type="slidenum">
              <a:rPr lang="zh-CN" altLang="en-US" smtClean="0"/>
              <a:t>35</a:t>
            </a:fld>
            <a:endParaRPr lang="zh-CN" altLang="en-US"/>
          </a:p>
        </p:txBody>
      </p:sp>
      <p:sp>
        <p:nvSpPr>
          <p:cNvPr id="5" name="日期占位符 4">
            <a:extLst>
              <a:ext uri="{FF2B5EF4-FFF2-40B4-BE49-F238E27FC236}">
                <a16:creationId xmlns:a16="http://schemas.microsoft.com/office/drawing/2014/main" id="{5B9F245B-CC8F-4D22-BD6E-4860F2623784}"/>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C22B32F9-3F9E-4615-B4D0-07BF71511324}"/>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7" name="矩形 8">
            <a:extLst>
              <a:ext uri="{FF2B5EF4-FFF2-40B4-BE49-F238E27FC236}">
                <a16:creationId xmlns:a16="http://schemas.microsoft.com/office/drawing/2014/main" id="{868DBA22-2706-4853-84FF-24F28430599D}"/>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486977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986B4-3A1E-4486-BAB1-EEDAB731D6E0}"/>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强子与物质的强相互作用</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B93CE405-5E37-455D-9501-EB7416E516CF}"/>
                  </a:ext>
                </a:extLst>
              </p:cNvPr>
              <p:cNvSpPr>
                <a:spLocks noGrp="1"/>
              </p:cNvSpPr>
              <p:nvPr>
                <p:ph idx="1"/>
              </p:nvPr>
            </p:nvSpPr>
            <p:spPr/>
            <p:txBody>
              <a:bodyPr>
                <a:normAutofit lnSpcReduction="10000"/>
              </a:bodyPr>
              <a:lstStyle/>
              <a:p>
                <a:r>
                  <a:rPr lang="zh-CN" altLang="en-US" dirty="0">
                    <a:latin typeface="微软雅黑" panose="020B0503020204020204" pitchFamily="34" charset="-122"/>
                    <a:ea typeface="微软雅黑" panose="020B0503020204020204" pitchFamily="34" charset="-122"/>
                  </a:rPr>
                  <a:t>强子在通过介质时能与介质原子的原子核发生强相互作用</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弹性散射：参与相互作用的粒子和内部状态始终没有改变</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非弹性散射：粒子内部的状态发生了改变，通常还伴随有次级粒子的产生。</a:t>
                </a:r>
                <a:endParaRPr lang="en-US" altLang="zh-CN" dirty="0">
                  <a:latin typeface="微软雅黑" panose="020B0503020204020204" pitchFamily="34" charset="-122"/>
                  <a:ea typeface="微软雅黑" panose="020B0503020204020204" pitchFamily="34" charset="-122"/>
                </a:endParaRPr>
              </a:p>
              <a:p>
                <a:pPr lvl="1"/>
                <a14:m>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𝜎</m:t>
                        </m:r>
                      </m:e>
                      <m:sub>
                        <m:r>
                          <a:rPr lang="en-US" altLang="zh-CN" b="0" i="1" smtClean="0">
                            <a:latin typeface="Cambria Math" panose="02040503050406030204" pitchFamily="18" charset="0"/>
                          </a:rPr>
                          <m:t>𝑡𝑜𝑡𝑎𝑙</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𝜎</m:t>
                        </m:r>
                      </m:e>
                      <m:sub>
                        <m:r>
                          <a:rPr lang="en-US" altLang="zh-CN" b="0" i="1" smtClean="0">
                            <a:latin typeface="Cambria Math" panose="02040503050406030204" pitchFamily="18" charset="0"/>
                          </a:rPr>
                          <m:t>𝑒𝑙𝑎𝑠𝑡𝑖𝑐</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𝜎</m:t>
                        </m:r>
                      </m:e>
                      <m:sub>
                        <m:r>
                          <a:rPr lang="en-US" altLang="zh-CN" b="0" i="1" smtClean="0">
                            <a:latin typeface="Cambria Math" panose="02040503050406030204" pitchFamily="18" charset="0"/>
                          </a:rPr>
                          <m:t>𝑖𝑛𝑒𝑙𝑎𝑠𝑡𝑖𝑐</m:t>
                        </m:r>
                      </m:sub>
                    </m:sSub>
                  </m:oMath>
                </a14:m>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在能量在</a:t>
                </a:r>
                <a:r>
                  <a:rPr lang="en-US" altLang="zh-CN" dirty="0">
                    <a:latin typeface="微软雅黑" panose="020B0503020204020204" pitchFamily="34" charset="-122"/>
                    <a:ea typeface="微软雅黑" panose="020B0503020204020204" pitchFamily="34" charset="-122"/>
                  </a:rPr>
                  <a:t>GeV</a:t>
                </a:r>
                <a:r>
                  <a:rPr lang="zh-CN" altLang="en-US" dirty="0">
                    <a:latin typeface="微软雅黑" panose="020B0503020204020204" pitchFamily="34" charset="-122"/>
                    <a:ea typeface="微软雅黑" panose="020B0503020204020204" pitchFamily="34" charset="-122"/>
                  </a:rPr>
                  <a:t>以上时，</a:t>
                </a:r>
                <a:r>
                  <a:rPr lang="en-US" altLang="zh-CN" dirty="0">
                    <a:latin typeface="微软雅黑" panose="020B0503020204020204" pitchFamily="34" charset="-122"/>
                    <a:ea typeface="微软雅黑" panose="020B0503020204020204" pitchFamily="34" charset="-122"/>
                  </a:rPr>
                  <a:t>p-p</a:t>
                </a:r>
                <a:r>
                  <a:rPr lang="zh-CN" altLang="en-US" dirty="0">
                    <a:latin typeface="微软雅黑" panose="020B0503020204020204" pitchFamily="34" charset="-122"/>
                    <a:ea typeface="微软雅黑" panose="020B0503020204020204" pitchFamily="34" charset="-122"/>
                  </a:rPr>
                  <a:t>散射的总截面在 </a:t>
                </a:r>
                <a:r>
                  <a:rPr lang="en-US" altLang="zh-CN" dirty="0">
                    <a:latin typeface="微软雅黑" panose="020B0503020204020204" pitchFamily="34" charset="-122"/>
                    <a:ea typeface="微软雅黑" panose="020B0503020204020204" pitchFamily="34" charset="-122"/>
                  </a:rPr>
                  <a:t>40-50 mb</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强子束的衰减   </a:t>
                </a:r>
                <a14:m>
                  <m:oMath xmlns:m="http://schemas.openxmlformats.org/officeDocument/2006/math">
                    <m:r>
                      <a:rPr lang="en-US" altLang="zh-CN" b="0" i="1" smtClean="0">
                        <a:latin typeface="Cambria Math" panose="02040503050406030204" pitchFamily="18" charset="0"/>
                      </a:rPr>
                      <m:t>𝑁</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0</m:t>
                        </m:r>
                      </m:sub>
                    </m:s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𝑒</m:t>
                        </m:r>
                      </m:e>
                      <m:sup>
                        <m:r>
                          <a:rPr lang="en-US" altLang="zh-CN" b="0" i="1" smtClean="0">
                            <a:latin typeface="Cambria Math" panose="02040503050406030204" pitchFamily="18" charset="0"/>
                          </a:rPr>
                          <m:t>−</m:t>
                        </m:r>
                        <m:r>
                          <a:rPr lang="en-US" altLang="zh-CN" b="0" i="1" smtClean="0">
                            <a:latin typeface="Cambria Math" panose="02040503050406030204" pitchFamily="18" charset="0"/>
                          </a:rPr>
                          <m:t>𝑥</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𝜆</m:t>
                            </m:r>
                          </m:e>
                          <m:sub>
                            <m:r>
                              <a:rPr lang="en-US" altLang="zh-CN" b="0" i="1" smtClean="0">
                                <a:latin typeface="Cambria Math" panose="02040503050406030204" pitchFamily="18" charset="0"/>
                              </a:rPr>
                              <m:t>𝐼</m:t>
                            </m:r>
                          </m:sub>
                        </m:sSub>
                      </m:sup>
                    </m:sSup>
                  </m:oMath>
                </a14:m>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其中核相互作用长度 </a:t>
                </a:r>
                <a14:m>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𝜆</m:t>
                        </m:r>
                      </m:e>
                      <m:sub>
                        <m:r>
                          <a:rPr lang="en-US" altLang="zh-CN" b="0" i="1" smtClean="0">
                            <a:latin typeface="Cambria Math" panose="02040503050406030204" pitchFamily="18" charset="0"/>
                          </a:rPr>
                          <m:t>𝐼</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𝐴</m:t>
                        </m:r>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𝐴</m:t>
                            </m:r>
                          </m:sub>
                        </m:sSub>
                        <m:r>
                          <a:rPr lang="zh-CN" altLang="en-US" b="0" i="1" smtClean="0">
                            <a:latin typeface="Cambria Math" panose="02040503050406030204" pitchFamily="18" charset="0"/>
                          </a:rPr>
                          <m:t>𝜌</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𝜎</m:t>
                            </m:r>
                          </m:e>
                          <m:sub>
                            <m:r>
                              <a:rPr lang="en-US" altLang="zh-CN" b="0" i="1" smtClean="0">
                                <a:latin typeface="Cambria Math" panose="02040503050406030204" pitchFamily="18" charset="0"/>
                              </a:rPr>
                              <m:t>𝑖𝑛𝑒𝑙𝑎𝑠𝑡𝑖𝑐</m:t>
                            </m:r>
                          </m:sub>
                        </m:sSub>
                      </m:den>
                    </m:f>
                  </m:oMath>
                </a14:m>
                <a:r>
                  <a:rPr lang="zh-CN" altLang="en-US" dirty="0">
                    <a:latin typeface="微软雅黑" panose="020B0503020204020204" pitchFamily="34" charset="-122"/>
                    <a:ea typeface="微软雅黑" panose="020B0503020204020204" pitchFamily="34" charset="-122"/>
                  </a:rPr>
                  <a:t>， 对比核碰撞长度 </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𝜆</m:t>
                        </m:r>
                      </m:e>
                      <m:sub>
                        <m:r>
                          <a:rPr lang="en-US" altLang="zh-CN" b="0" i="1" smtClean="0">
                            <a:latin typeface="Cambria Math" panose="02040503050406030204" pitchFamily="18" charset="0"/>
                          </a:rPr>
                          <m:t>𝑇</m:t>
                        </m:r>
                      </m:sub>
                    </m:sSub>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𝐴</m:t>
                        </m:r>
                      </m:num>
                      <m:den>
                        <m:sSub>
                          <m:sSubPr>
                            <m:ctrlPr>
                              <a:rPr lang="en-US" altLang="zh-CN" i="1">
                                <a:latin typeface="Cambria Math" panose="02040503050406030204" pitchFamily="18" charset="0"/>
                              </a:rPr>
                            </m:ctrlPr>
                          </m:sSubPr>
                          <m:e>
                            <m:r>
                              <a:rPr lang="en-US" altLang="zh-CN" i="1">
                                <a:latin typeface="Cambria Math" panose="02040503050406030204" pitchFamily="18" charset="0"/>
                              </a:rPr>
                              <m:t>𝑁</m:t>
                            </m:r>
                          </m:e>
                          <m:sub>
                            <m:r>
                              <a:rPr lang="en-US" altLang="zh-CN" i="1">
                                <a:latin typeface="Cambria Math" panose="02040503050406030204" pitchFamily="18" charset="0"/>
                              </a:rPr>
                              <m:t>𝐴</m:t>
                            </m:r>
                          </m:sub>
                        </m:sSub>
                        <m:r>
                          <a:rPr lang="zh-CN" altLang="en-US" i="1">
                            <a:latin typeface="Cambria Math" panose="02040503050406030204" pitchFamily="18" charset="0"/>
                          </a:rPr>
                          <m:t>𝜌</m:t>
                        </m:r>
                        <m:sSub>
                          <m:sSubPr>
                            <m:ctrlPr>
                              <a:rPr lang="en-US" altLang="zh-CN" i="1">
                                <a:latin typeface="Cambria Math" panose="02040503050406030204" pitchFamily="18" charset="0"/>
                              </a:rPr>
                            </m:ctrlPr>
                          </m:sSubPr>
                          <m:e>
                            <m:r>
                              <a:rPr lang="zh-CN" altLang="en-US" i="1">
                                <a:latin typeface="Cambria Math" panose="02040503050406030204" pitchFamily="18" charset="0"/>
                              </a:rPr>
                              <m:t>𝜎</m:t>
                            </m:r>
                          </m:e>
                          <m:sub>
                            <m:r>
                              <a:rPr lang="en-US" altLang="zh-CN" b="0" i="1" smtClean="0">
                                <a:latin typeface="Cambria Math" panose="02040503050406030204" pitchFamily="18" charset="0"/>
                              </a:rPr>
                              <m:t>𝑡𝑜𝑡𝑎𝑙</m:t>
                            </m:r>
                          </m:sub>
                        </m:sSub>
                      </m:den>
                    </m:f>
                    <m:r>
                      <a:rPr lang="en-US" altLang="zh-CN" b="0" i="1" smtClean="0">
                        <a:latin typeface="Cambria Math" panose="02040503050406030204" pitchFamily="18" charset="0"/>
                      </a:rPr>
                      <m:t>&lt;</m:t>
                    </m:r>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𝜆</m:t>
                        </m:r>
                      </m:e>
                      <m:sub>
                        <m:r>
                          <a:rPr lang="en-US" altLang="zh-CN" i="1">
                            <a:latin typeface="Cambria Math" panose="02040503050406030204" pitchFamily="18" charset="0"/>
                          </a:rPr>
                          <m:t>𝐼</m:t>
                        </m:r>
                      </m:sub>
                    </m:sSub>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对于</a:t>
                </a:r>
                <a14:m>
                  <m:oMath xmlns:m="http://schemas.openxmlformats.org/officeDocument/2006/math">
                    <m:r>
                      <a:rPr lang="en-US" altLang="zh-CN" b="0" i="1" smtClean="0">
                        <a:latin typeface="Cambria Math" panose="02040503050406030204" pitchFamily="18" charset="0"/>
                      </a:rPr>
                      <m:t>𝑍</m:t>
                    </m:r>
                    <m:r>
                      <a:rPr lang="en-US" altLang="zh-CN" b="0" i="1" smtClean="0">
                        <a:latin typeface="Cambria Math" panose="02040503050406030204" pitchFamily="18" charset="0"/>
                        <a:ea typeface="Cambria Math" panose="02040503050406030204" pitchFamily="18" charset="0"/>
                      </a:rPr>
                      <m:t>≥6</m:t>
                    </m:r>
                  </m:oMath>
                </a14:m>
                <a:r>
                  <a:rPr lang="zh-CN" altLang="en-US" dirty="0">
                    <a:latin typeface="微软雅黑" panose="020B0503020204020204" pitchFamily="34" charset="-122"/>
                    <a:ea typeface="微软雅黑" panose="020B0503020204020204" pitchFamily="34" charset="-122"/>
                  </a:rPr>
                  <a:t>的物质，其核作用长度</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𝜆</m:t>
                        </m:r>
                      </m:e>
                      <m:sub>
                        <m:r>
                          <a:rPr lang="en-US" altLang="zh-CN" i="1">
                            <a:latin typeface="Cambria Math" panose="02040503050406030204" pitchFamily="18" charset="0"/>
                          </a:rPr>
                          <m:t>𝐼</m:t>
                        </m:r>
                      </m:sub>
                    </m:sSub>
                  </m:oMath>
                </a14:m>
                <a:r>
                  <a:rPr lang="zh-CN" altLang="en-US" dirty="0">
                    <a:latin typeface="微软雅黑" panose="020B0503020204020204" pitchFamily="34" charset="-122"/>
                    <a:ea typeface="微软雅黑" panose="020B0503020204020204" pitchFamily="34" charset="-122"/>
                  </a:rPr>
                  <a:t>比辐射长度</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0</m:t>
                        </m:r>
                      </m:sub>
                    </m:sSub>
                  </m:oMath>
                </a14:m>
                <a:r>
                  <a:rPr lang="zh-CN" altLang="en-US" dirty="0">
                    <a:latin typeface="微软雅黑" panose="020B0503020204020204" pitchFamily="34" charset="-122"/>
                    <a:ea typeface="微软雅黑" panose="020B0503020204020204" pitchFamily="34" charset="-122"/>
                  </a:rPr>
                  <a:t>大很多</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高能粒子引发的强子簇射（强相互作用产生次强子过程）</a:t>
                </a:r>
              </a:p>
            </p:txBody>
          </p:sp>
        </mc:Choice>
        <mc:Fallback xmlns="">
          <p:sp>
            <p:nvSpPr>
              <p:cNvPr id="3" name="内容占位符 2">
                <a:extLst>
                  <a:ext uri="{FF2B5EF4-FFF2-40B4-BE49-F238E27FC236}">
                    <a16:creationId xmlns:a16="http://schemas.microsoft.com/office/drawing/2014/main" id="{B93CE405-5E37-455D-9501-EB7416E516CF}"/>
                  </a:ext>
                </a:extLst>
              </p:cNvPr>
              <p:cNvSpPr>
                <a:spLocks noGrp="1" noRot="1" noChangeAspect="1" noMove="1" noResize="1" noEditPoints="1" noAdjustHandles="1" noChangeArrowheads="1" noChangeShapeType="1" noTextEdit="1"/>
              </p:cNvSpPr>
              <p:nvPr>
                <p:ph idx="1"/>
              </p:nvPr>
            </p:nvSpPr>
            <p:spPr>
              <a:blipFill>
                <a:blip r:embed="rId2"/>
                <a:stretch>
                  <a:fillRect l="-1043" t="-3361"/>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D05F3D4D-B9A5-4059-B9B3-0723FB07F99C}"/>
              </a:ext>
            </a:extLst>
          </p:cNvPr>
          <p:cNvSpPr>
            <a:spLocks noGrp="1"/>
          </p:cNvSpPr>
          <p:nvPr>
            <p:ph type="sldNum" sz="quarter" idx="12"/>
          </p:nvPr>
        </p:nvSpPr>
        <p:spPr/>
        <p:txBody>
          <a:bodyPr/>
          <a:lstStyle/>
          <a:p>
            <a:fld id="{E97CB520-44B3-4597-B659-C13B2A85B42A}" type="slidenum">
              <a:rPr lang="zh-CN" altLang="en-US" smtClean="0"/>
              <a:t>36</a:t>
            </a:fld>
            <a:endParaRPr lang="zh-CN" altLang="en-US"/>
          </a:p>
        </p:txBody>
      </p:sp>
      <p:sp>
        <p:nvSpPr>
          <p:cNvPr id="5" name="日期占位符 4">
            <a:extLst>
              <a:ext uri="{FF2B5EF4-FFF2-40B4-BE49-F238E27FC236}">
                <a16:creationId xmlns:a16="http://schemas.microsoft.com/office/drawing/2014/main" id="{E0043847-B39D-4942-BD61-D0B3792B850C}"/>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A2BAF043-1FF2-4EC5-B9FB-CBBF539E27F8}"/>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7" name="矩形 8">
            <a:extLst>
              <a:ext uri="{FF2B5EF4-FFF2-40B4-BE49-F238E27FC236}">
                <a16:creationId xmlns:a16="http://schemas.microsoft.com/office/drawing/2014/main" id="{452324F9-C4F7-4E0D-9D5B-4B838F526D11}"/>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1190003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9FABEF-EB6B-4FF1-BD2D-DB5ECF9A88C6}"/>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粒子探测</a:t>
            </a:r>
          </a:p>
        </p:txBody>
      </p:sp>
      <p:pic>
        <p:nvPicPr>
          <p:cNvPr id="5" name="内容占位符 4">
            <a:extLst>
              <a:ext uri="{FF2B5EF4-FFF2-40B4-BE49-F238E27FC236}">
                <a16:creationId xmlns:a16="http://schemas.microsoft.com/office/drawing/2014/main" id="{9F5C10CC-5374-43BD-A5EC-1461B6BE8F8A}"/>
              </a:ext>
            </a:extLst>
          </p:cNvPr>
          <p:cNvPicPr>
            <a:picLocks noGrp="1" noChangeAspect="1"/>
          </p:cNvPicPr>
          <p:nvPr>
            <p:ph idx="1"/>
          </p:nvPr>
        </p:nvPicPr>
        <p:blipFill>
          <a:blip r:embed="rId2"/>
          <a:stretch>
            <a:fillRect/>
          </a:stretch>
        </p:blipFill>
        <p:spPr>
          <a:xfrm>
            <a:off x="2005138" y="1440796"/>
            <a:ext cx="7696915" cy="4832084"/>
          </a:xfrm>
          <a:prstGeom prst="rect">
            <a:avLst/>
          </a:prstGeom>
        </p:spPr>
      </p:pic>
      <p:sp>
        <p:nvSpPr>
          <p:cNvPr id="4" name="灯片编号占位符 3">
            <a:extLst>
              <a:ext uri="{FF2B5EF4-FFF2-40B4-BE49-F238E27FC236}">
                <a16:creationId xmlns:a16="http://schemas.microsoft.com/office/drawing/2014/main" id="{E73C16C4-EF79-4141-9E7B-4576C7D45BA9}"/>
              </a:ext>
            </a:extLst>
          </p:cNvPr>
          <p:cNvSpPr>
            <a:spLocks noGrp="1"/>
          </p:cNvSpPr>
          <p:nvPr>
            <p:ph type="sldNum" sz="quarter" idx="12"/>
          </p:nvPr>
        </p:nvSpPr>
        <p:spPr/>
        <p:txBody>
          <a:bodyPr/>
          <a:lstStyle/>
          <a:p>
            <a:fld id="{E97CB520-44B3-4597-B659-C13B2A85B42A}" type="slidenum">
              <a:rPr lang="zh-CN" altLang="en-US" smtClean="0"/>
              <a:t>37</a:t>
            </a:fld>
            <a:endParaRPr lang="zh-CN" altLang="en-US"/>
          </a:p>
        </p:txBody>
      </p:sp>
      <p:sp>
        <p:nvSpPr>
          <p:cNvPr id="3" name="日期占位符 2">
            <a:extLst>
              <a:ext uri="{FF2B5EF4-FFF2-40B4-BE49-F238E27FC236}">
                <a16:creationId xmlns:a16="http://schemas.microsoft.com/office/drawing/2014/main" id="{42B18D1C-59AD-49B0-9F7E-B7602642080B}"/>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92165F7A-DC23-4C71-A28B-C02FA68F45CA}"/>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7" name="矩形 8">
            <a:extLst>
              <a:ext uri="{FF2B5EF4-FFF2-40B4-BE49-F238E27FC236}">
                <a16:creationId xmlns:a16="http://schemas.microsoft.com/office/drawing/2014/main" id="{729C463F-8865-483A-8F4A-6C6F1B36A953}"/>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426200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B3EF0F-B0A7-49FD-A8BB-B5BAC0E6491F}"/>
              </a:ext>
            </a:extLst>
          </p:cNvPr>
          <p:cNvSpPr>
            <a:spLocks noGrp="1"/>
          </p:cNvSpPr>
          <p:nvPr>
            <p:ph type="title"/>
          </p:nvPr>
        </p:nvSpPr>
        <p:spPr/>
        <p:txBody>
          <a:bodyPr/>
          <a:lstStyle/>
          <a:p>
            <a:r>
              <a:rPr lang="en-US" altLang="zh-CN" dirty="0">
                <a:latin typeface="微软雅黑" panose="020B0503020204020204" pitchFamily="34" charset="-122"/>
                <a:ea typeface="微软雅黑" panose="020B0503020204020204" pitchFamily="34" charset="-122"/>
              </a:rPr>
              <a:t>CMS </a:t>
            </a:r>
            <a:r>
              <a:rPr lang="zh-CN" altLang="en-US" dirty="0">
                <a:latin typeface="微软雅黑" panose="020B0503020204020204" pitchFamily="34" charset="-122"/>
                <a:ea typeface="微软雅黑" panose="020B0503020204020204" pitchFamily="34" charset="-122"/>
              </a:rPr>
              <a:t>探测器</a:t>
            </a:r>
          </a:p>
        </p:txBody>
      </p:sp>
      <p:sp>
        <p:nvSpPr>
          <p:cNvPr id="4" name="灯片编号占位符 3">
            <a:extLst>
              <a:ext uri="{FF2B5EF4-FFF2-40B4-BE49-F238E27FC236}">
                <a16:creationId xmlns:a16="http://schemas.microsoft.com/office/drawing/2014/main" id="{AA317EF5-DAAC-4F94-8C47-78F47397AA61}"/>
              </a:ext>
            </a:extLst>
          </p:cNvPr>
          <p:cNvSpPr>
            <a:spLocks noGrp="1"/>
          </p:cNvSpPr>
          <p:nvPr>
            <p:ph type="sldNum" sz="quarter" idx="12"/>
          </p:nvPr>
        </p:nvSpPr>
        <p:spPr/>
        <p:txBody>
          <a:bodyPr/>
          <a:lstStyle/>
          <a:p>
            <a:fld id="{E97CB520-44B3-4597-B659-C13B2A85B42A}" type="slidenum">
              <a:rPr lang="zh-CN" altLang="en-US" smtClean="0"/>
              <a:t>38</a:t>
            </a:fld>
            <a:endParaRPr lang="zh-CN" altLang="en-US"/>
          </a:p>
        </p:txBody>
      </p:sp>
      <p:pic>
        <p:nvPicPr>
          <p:cNvPr id="5" name="图片 4">
            <a:extLst>
              <a:ext uri="{FF2B5EF4-FFF2-40B4-BE49-F238E27FC236}">
                <a16:creationId xmlns:a16="http://schemas.microsoft.com/office/drawing/2014/main" id="{B5E0F32D-4894-4964-BBCD-F1D2DA199131}"/>
              </a:ext>
            </a:extLst>
          </p:cNvPr>
          <p:cNvPicPr>
            <a:picLocks noChangeAspect="1"/>
          </p:cNvPicPr>
          <p:nvPr/>
        </p:nvPicPr>
        <p:blipFill>
          <a:blip r:embed="rId2"/>
          <a:stretch>
            <a:fillRect/>
          </a:stretch>
        </p:blipFill>
        <p:spPr>
          <a:xfrm>
            <a:off x="2117291" y="1836119"/>
            <a:ext cx="7674709" cy="4656756"/>
          </a:xfrm>
          <a:prstGeom prst="rect">
            <a:avLst/>
          </a:prstGeom>
        </p:spPr>
      </p:pic>
      <p:sp>
        <p:nvSpPr>
          <p:cNvPr id="3" name="日期占位符 2">
            <a:extLst>
              <a:ext uri="{FF2B5EF4-FFF2-40B4-BE49-F238E27FC236}">
                <a16:creationId xmlns:a16="http://schemas.microsoft.com/office/drawing/2014/main" id="{40A5D157-FF8B-4DD1-B091-EA08276D958B}"/>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C73363FD-40D0-4BB1-90AA-CCA4586B90B9}"/>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7" name="矩形 8">
            <a:extLst>
              <a:ext uri="{FF2B5EF4-FFF2-40B4-BE49-F238E27FC236}">
                <a16:creationId xmlns:a16="http://schemas.microsoft.com/office/drawing/2014/main" id="{071EADCD-C854-4B71-AF4C-940FED65DA48}"/>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2369367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6284C2-A5F7-44CB-942B-B09128369E57}"/>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中子与物质的相互作用</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73C9C84A-7D89-402F-819A-F5F2117E9591}"/>
                  </a:ext>
                </a:extLst>
              </p:cNvPr>
              <p:cNvSpPr>
                <a:spLocks noGrp="1"/>
              </p:cNvSpPr>
              <p:nvPr>
                <p:ph idx="1"/>
              </p:nvPr>
            </p:nvSpPr>
            <p:spPr/>
            <p:txBody>
              <a:bodyPr/>
              <a:lstStyle/>
              <a:p>
                <a:r>
                  <a:rPr lang="zh-CN" altLang="en-US" dirty="0">
                    <a:latin typeface="微软雅黑" panose="020B0503020204020204" pitchFamily="34" charset="-122"/>
                    <a:ea typeface="微软雅黑" panose="020B0503020204020204" pitchFamily="34" charset="-122"/>
                  </a:rPr>
                  <a:t>中子不带电，中子和物质的作用机制分两类：</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吸收：中子与原子核发生核反应，原子核被激发，通过发出</a:t>
                </a:r>
                <a14:m>
                  <m:oMath xmlns:m="http://schemas.openxmlformats.org/officeDocument/2006/math">
                    <m:r>
                      <a:rPr lang="zh-CN" altLang="en-US" i="1" smtClean="0">
                        <a:latin typeface="Cambria Math" panose="02040503050406030204" pitchFamily="18" charset="0"/>
                      </a:rPr>
                      <m:t>𝛾</m:t>
                    </m:r>
                  </m:oMath>
                </a14:m>
                <a:r>
                  <a:rPr lang="zh-CN" altLang="en-US" dirty="0">
                    <a:latin typeface="微软雅黑" panose="020B0503020204020204" pitchFamily="34" charset="-122"/>
                    <a:ea typeface="微软雅黑" panose="020B0503020204020204" pitchFamily="34" charset="-122"/>
                  </a:rPr>
                  <a:t>射线或者产生次级重带电粒子而退激</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散射：中子与原子核碰撞，出射中子的能量和方向发生变化，原子核类型不变，收到反冲或被激发</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次级重带电粒子和反冲原子核均为带电粒子，通过电离损失能量，因此探测中子是通过探测这些次级带电粒子实现间接探测。</a:t>
                </a:r>
                <a:endParaRPr lang="en-US" altLang="zh-CN"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mc:Choice>
        <mc:Fallback xmlns="">
          <p:sp>
            <p:nvSpPr>
              <p:cNvPr id="3" name="内容占位符 2">
                <a:extLst>
                  <a:ext uri="{FF2B5EF4-FFF2-40B4-BE49-F238E27FC236}">
                    <a16:creationId xmlns:a16="http://schemas.microsoft.com/office/drawing/2014/main" id="{73C9C84A-7D89-402F-819A-F5F2117E9591}"/>
                  </a:ext>
                </a:extLst>
              </p:cNvPr>
              <p:cNvSpPr>
                <a:spLocks noGrp="1" noRot="1" noChangeAspect="1" noMove="1" noResize="1" noEditPoints="1" noAdjustHandles="1" noChangeArrowheads="1" noChangeShapeType="1" noTextEdit="1"/>
              </p:cNvSpPr>
              <p:nvPr>
                <p:ph idx="1"/>
              </p:nvPr>
            </p:nvSpPr>
            <p:spPr>
              <a:blipFill>
                <a:blip r:embed="rId2"/>
                <a:stretch>
                  <a:fillRect l="-1043" t="-2381" r="-3188"/>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0D229AD1-3BF1-4A65-8B31-918BB1F7A92C}"/>
              </a:ext>
            </a:extLst>
          </p:cNvPr>
          <p:cNvSpPr>
            <a:spLocks noGrp="1"/>
          </p:cNvSpPr>
          <p:nvPr>
            <p:ph type="sldNum" sz="quarter" idx="12"/>
          </p:nvPr>
        </p:nvSpPr>
        <p:spPr/>
        <p:txBody>
          <a:bodyPr/>
          <a:lstStyle/>
          <a:p>
            <a:fld id="{E97CB520-44B3-4597-B659-C13B2A85B42A}" type="slidenum">
              <a:rPr lang="zh-CN" altLang="en-US" smtClean="0"/>
              <a:t>39</a:t>
            </a:fld>
            <a:endParaRPr lang="zh-CN" altLang="en-US"/>
          </a:p>
        </p:txBody>
      </p:sp>
      <p:pic>
        <p:nvPicPr>
          <p:cNvPr id="5" name="图片 4">
            <a:extLst>
              <a:ext uri="{FF2B5EF4-FFF2-40B4-BE49-F238E27FC236}">
                <a16:creationId xmlns:a16="http://schemas.microsoft.com/office/drawing/2014/main" id="{83974A05-B6F3-4BF9-B5C6-6DA9353508F7}"/>
              </a:ext>
            </a:extLst>
          </p:cNvPr>
          <p:cNvPicPr>
            <a:picLocks noChangeAspect="1"/>
          </p:cNvPicPr>
          <p:nvPr/>
        </p:nvPicPr>
        <p:blipFill>
          <a:blip r:embed="rId3"/>
          <a:stretch>
            <a:fillRect/>
          </a:stretch>
        </p:blipFill>
        <p:spPr>
          <a:xfrm>
            <a:off x="2635623" y="4660991"/>
            <a:ext cx="6387715" cy="1766702"/>
          </a:xfrm>
          <a:prstGeom prst="rect">
            <a:avLst/>
          </a:prstGeom>
        </p:spPr>
      </p:pic>
      <p:sp>
        <p:nvSpPr>
          <p:cNvPr id="6" name="日期占位符 5">
            <a:extLst>
              <a:ext uri="{FF2B5EF4-FFF2-40B4-BE49-F238E27FC236}">
                <a16:creationId xmlns:a16="http://schemas.microsoft.com/office/drawing/2014/main" id="{D657D058-E213-4BD0-BE5F-5AC98D46DD4D}"/>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71DB1815-B0BA-4960-B9D5-738B67956A7B}"/>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8B2F8837-B46D-4F4B-B3A0-53AAFE2AC710}"/>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1683987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84D3F1-D7D7-4052-87E9-8EE1F1DD7D9A}"/>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带电粒子和物质的相互作用</a:t>
            </a:r>
          </a:p>
        </p:txBody>
      </p:sp>
      <p:sp>
        <p:nvSpPr>
          <p:cNvPr id="3" name="内容占位符 2">
            <a:extLst>
              <a:ext uri="{FF2B5EF4-FFF2-40B4-BE49-F238E27FC236}">
                <a16:creationId xmlns:a16="http://schemas.microsoft.com/office/drawing/2014/main" id="{01921461-59DD-423C-A130-889BF18176BC}"/>
              </a:ext>
            </a:extLst>
          </p:cNvPr>
          <p:cNvSpPr>
            <a:spLocks noGrp="1"/>
          </p:cNvSpPr>
          <p:nvPr>
            <p:ph idx="1"/>
          </p:nvPr>
        </p:nvSpPr>
        <p:spPr/>
        <p:txBody>
          <a:bodyPr/>
          <a:lstStyle/>
          <a:p>
            <a:r>
              <a:rPr lang="zh-CN" altLang="en-US" dirty="0">
                <a:latin typeface="微软雅黑" panose="020B0503020204020204" pitchFamily="34" charset="-122"/>
                <a:ea typeface="微软雅黑" panose="020B0503020204020204" pitchFamily="34" charset="-122"/>
              </a:rPr>
              <a:t>非弹性碰撞 （导致带电粒子能量损失）</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带电粒子与核外电子： 原子的</a:t>
            </a:r>
            <a:r>
              <a:rPr lang="zh-CN" altLang="en-US" dirty="0">
                <a:solidFill>
                  <a:srgbClr val="C00000"/>
                </a:solidFill>
                <a:latin typeface="微软雅黑" panose="020B0503020204020204" pitchFamily="34" charset="-122"/>
                <a:ea typeface="微软雅黑" panose="020B0503020204020204" pitchFamily="34" charset="-122"/>
              </a:rPr>
              <a:t>电离</a:t>
            </a:r>
            <a:r>
              <a:rPr lang="zh-CN" altLang="en-US" dirty="0">
                <a:latin typeface="微软雅黑" panose="020B0503020204020204" pitchFamily="34" charset="-122"/>
                <a:ea typeface="微软雅黑" panose="020B0503020204020204" pitchFamily="34" charset="-122"/>
              </a:rPr>
              <a:t>和激发 （重要）</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带电粒子与原子核：</a:t>
            </a:r>
            <a:r>
              <a:rPr lang="zh-CN" altLang="en-US" dirty="0">
                <a:solidFill>
                  <a:srgbClr val="C00000"/>
                </a:solidFill>
                <a:latin typeface="微软雅黑" panose="020B0503020204020204" pitchFamily="34" charset="-122"/>
                <a:ea typeface="微软雅黑" panose="020B0503020204020204" pitchFamily="34" charset="-122"/>
              </a:rPr>
              <a:t>韧致辐射 </a:t>
            </a:r>
            <a:r>
              <a:rPr lang="zh-CN" altLang="en-US" dirty="0">
                <a:latin typeface="微软雅黑" panose="020B0503020204020204" pitchFamily="34" charset="-122"/>
                <a:ea typeface="微软雅黑" panose="020B0503020204020204" pitchFamily="34" charset="-122"/>
              </a:rPr>
              <a:t>（高能粒子）、电子对产生、光核作用</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弹性碰撞 （损失能量较小）</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带电粒子与核外电子 （可忽略）</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带电粒子与原子核（卢瑟福散射）：</a:t>
            </a:r>
            <a:r>
              <a:rPr lang="zh-CN" altLang="en-US" dirty="0">
                <a:solidFill>
                  <a:srgbClr val="C00000"/>
                </a:solidFill>
                <a:latin typeface="微软雅黑" panose="020B0503020204020204" pitchFamily="34" charset="-122"/>
                <a:ea typeface="微软雅黑" panose="020B0503020204020204" pitchFamily="34" charset="-122"/>
              </a:rPr>
              <a:t>多次库伦散射</a:t>
            </a:r>
            <a:endParaRPr lang="en-US" altLang="zh-CN" dirty="0">
              <a:solidFill>
                <a:srgbClr val="C00000"/>
              </a:solidFill>
              <a:latin typeface="微软雅黑" panose="020B0503020204020204" pitchFamily="34" charset="-122"/>
              <a:ea typeface="微软雅黑" panose="020B0503020204020204" pitchFamily="34" charset="-122"/>
            </a:endParaRPr>
          </a:p>
          <a:p>
            <a:r>
              <a:rPr lang="zh-CN" altLang="en-US" dirty="0">
                <a:solidFill>
                  <a:srgbClr val="C00000"/>
                </a:solidFill>
                <a:latin typeface="微软雅黑" panose="020B0503020204020204" pitchFamily="34" charset="-122"/>
                <a:ea typeface="微软雅黑" panose="020B0503020204020204" pitchFamily="34" charset="-122"/>
              </a:rPr>
              <a:t>切伦科夫辐射</a:t>
            </a:r>
            <a:r>
              <a:rPr lang="zh-CN" altLang="en-US" dirty="0">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穿越辐射</a:t>
            </a:r>
            <a:r>
              <a:rPr lang="zh-CN" altLang="en-US" dirty="0">
                <a:latin typeface="微软雅黑" panose="020B0503020204020204" pitchFamily="34" charset="-122"/>
                <a:ea typeface="微软雅黑" panose="020B0503020204020204" pitchFamily="34" charset="-122"/>
              </a:rPr>
              <a:t>（损失能量小）</a:t>
            </a:r>
            <a:endParaRPr lang="en-US" altLang="zh-CN" dirty="0">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5A664BC8-9258-406A-9C04-802017CDE9BB}"/>
              </a:ext>
            </a:extLst>
          </p:cNvPr>
          <p:cNvSpPr>
            <a:spLocks noGrp="1"/>
          </p:cNvSpPr>
          <p:nvPr>
            <p:ph type="sldNum" sz="quarter" idx="12"/>
          </p:nvPr>
        </p:nvSpPr>
        <p:spPr/>
        <p:txBody>
          <a:bodyPr/>
          <a:lstStyle/>
          <a:p>
            <a:fld id="{E97CB520-44B3-4597-B659-C13B2A85B42A}" type="slidenum">
              <a:rPr lang="zh-CN" altLang="en-US" smtClean="0"/>
              <a:t>4</a:t>
            </a:fld>
            <a:endParaRPr lang="zh-CN" altLang="en-US"/>
          </a:p>
        </p:txBody>
      </p:sp>
      <p:sp>
        <p:nvSpPr>
          <p:cNvPr id="5" name="日期占位符 4">
            <a:extLst>
              <a:ext uri="{FF2B5EF4-FFF2-40B4-BE49-F238E27FC236}">
                <a16:creationId xmlns:a16="http://schemas.microsoft.com/office/drawing/2014/main" id="{F996E852-9CFD-48AD-AD5F-CF39BFD15A55}"/>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F34C342A-064A-43B7-A694-19C565FEF306}"/>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5714A5BB-71C6-4561-B960-231199C83405}"/>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1216454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9A4DDD-7F2F-4C57-BC2C-427BCE4BAE56}"/>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中子的分类</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56EAFC7F-367C-4C87-A22C-DB5C7FA19C18}"/>
                  </a:ext>
                </a:extLst>
              </p:cNvPr>
              <p:cNvSpPr>
                <a:spLocks noGrp="1"/>
              </p:cNvSpPr>
              <p:nvPr>
                <p:ph idx="1"/>
              </p:nvPr>
            </p:nvSpPr>
            <p:spPr/>
            <p:txBody>
              <a:bodyPr/>
              <a:lstStyle/>
              <a:p>
                <a:r>
                  <a:rPr lang="zh-CN" altLang="en-US" dirty="0">
                    <a:latin typeface="微软雅黑" panose="020B0503020204020204" pitchFamily="34" charset="-122"/>
                    <a:ea typeface="微软雅黑" panose="020B0503020204020204" pitchFamily="34" charset="-122"/>
                  </a:rPr>
                  <a:t>慢中子：</a:t>
                </a:r>
                <a:r>
                  <a:rPr lang="en-US" altLang="zh-CN" dirty="0">
                    <a:ea typeface="Cambria Math" panose="02040503050406030204" pitchFamily="18" charset="0"/>
                  </a:rPr>
                  <a:t> </a:t>
                </a:r>
                <a14:m>
                  <m:oMath xmlns:m="http://schemas.openxmlformats.org/officeDocument/2006/math">
                    <m:r>
                      <a:rPr lang="en-US" altLang="zh-CN" i="1" dirty="0" smtClean="0">
                        <a:latin typeface="Cambria Math" panose="02040503050406030204" pitchFamily="18" charset="0"/>
                        <a:ea typeface="Cambria Math" panose="02040503050406030204" pitchFamily="18" charset="0"/>
                      </a:rPr>
                      <m:t>&lt;</m:t>
                    </m:r>
                    <m:r>
                      <a:rPr lang="en-US" altLang="zh-CN" dirty="0">
                        <a:latin typeface="Cambria Math" panose="02040503050406030204" pitchFamily="18" charset="0"/>
                        <a:ea typeface="Cambria Math" panose="02040503050406030204" pitchFamily="18" charset="0"/>
                      </a:rPr>
                      <m:t>1</m:t>
                    </m:r>
                    <m:r>
                      <a:rPr lang="en-US" altLang="zh-CN">
                        <a:latin typeface="Cambria Math" panose="02040503050406030204" pitchFamily="18" charset="0"/>
                        <a:ea typeface="Cambria Math" panose="02040503050406030204" pitchFamily="18" charset="0"/>
                      </a:rPr>
                      <m:t> </m:t>
                    </m:r>
                    <m:r>
                      <m:rPr>
                        <m:sty m:val="p"/>
                      </m:rPr>
                      <a:rPr lang="en-US" altLang="zh-CN" i="1">
                        <a:latin typeface="Cambria Math" panose="02040503050406030204" pitchFamily="18" charset="0"/>
                        <a:ea typeface="Cambria Math" panose="02040503050406030204" pitchFamily="18" charset="0"/>
                      </a:rPr>
                      <m:t>k</m:t>
                    </m:r>
                    <m:r>
                      <m:rPr>
                        <m:sty m:val="p"/>
                      </m:rPr>
                      <a:rPr lang="en-US" altLang="zh-CN">
                        <a:latin typeface="Cambria Math" panose="02040503050406030204" pitchFamily="18" charset="0"/>
                        <a:ea typeface="Cambria Math" panose="02040503050406030204" pitchFamily="18" charset="0"/>
                      </a:rPr>
                      <m:t>eV</m:t>
                    </m:r>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中能中子： </a:t>
                </a:r>
                <a14:m>
                  <m:oMath xmlns:m="http://schemas.openxmlformats.org/officeDocument/2006/math">
                    <m:r>
                      <a:rPr lang="en-US" altLang="zh-CN" dirty="0">
                        <a:latin typeface="Cambria Math" panose="02040503050406030204" pitchFamily="18" charset="0"/>
                        <a:ea typeface="Cambria Math" panose="02040503050406030204" pitchFamily="18" charset="0"/>
                      </a:rPr>
                      <m:t>1</m:t>
                    </m:r>
                    <m:r>
                      <a:rPr lang="en-US" altLang="zh-CN">
                        <a:latin typeface="Cambria Math" panose="02040503050406030204" pitchFamily="18" charset="0"/>
                        <a:ea typeface="Cambria Math" panose="02040503050406030204" pitchFamily="18" charset="0"/>
                      </a:rPr>
                      <m:t> −1</m:t>
                    </m:r>
                    <m:r>
                      <a:rPr lang="en-US" altLang="zh-CN" b="0" i="0" smtClean="0">
                        <a:latin typeface="Cambria Math" panose="02040503050406030204" pitchFamily="18" charset="0"/>
                        <a:ea typeface="Cambria Math" panose="02040503050406030204" pitchFamily="18" charset="0"/>
                      </a:rPr>
                      <m:t>00</m:t>
                    </m:r>
                    <m:r>
                      <a:rPr lang="en-US" altLang="zh-CN" i="1">
                        <a:latin typeface="Cambria Math" panose="02040503050406030204" pitchFamily="18" charset="0"/>
                        <a:ea typeface="Cambria Math" panose="02040503050406030204" pitchFamily="18" charset="0"/>
                      </a:rPr>
                      <m:t> </m:t>
                    </m:r>
                    <m:r>
                      <m:rPr>
                        <m:sty m:val="p"/>
                      </m:rPr>
                      <a:rPr lang="en-US" altLang="zh-CN" i="1" smtClean="0">
                        <a:latin typeface="Cambria Math" panose="02040503050406030204" pitchFamily="18" charset="0"/>
                        <a:ea typeface="Cambria Math" panose="02040503050406030204" pitchFamily="18" charset="0"/>
                      </a:rPr>
                      <m:t>k</m:t>
                    </m:r>
                    <m:r>
                      <m:rPr>
                        <m:sty m:val="p"/>
                      </m:rPr>
                      <a:rPr lang="en-US" altLang="zh-CN">
                        <a:latin typeface="Cambria Math" panose="02040503050406030204" pitchFamily="18" charset="0"/>
                        <a:ea typeface="Cambria Math" panose="02040503050406030204" pitchFamily="18" charset="0"/>
                      </a:rPr>
                      <m:t>eV</m:t>
                    </m:r>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快中子： </a:t>
                </a:r>
                <a14:m>
                  <m:oMath xmlns:m="http://schemas.openxmlformats.org/officeDocument/2006/math">
                    <m:r>
                      <a:rPr lang="en-US" altLang="zh-CN" i="1" dirty="0" smtClean="0">
                        <a:latin typeface="Cambria Math" panose="02040503050406030204" pitchFamily="18" charset="0"/>
                        <a:ea typeface="Cambria Math" panose="02040503050406030204" pitchFamily="18" charset="0"/>
                      </a:rPr>
                      <m:t>0</m:t>
                    </m:r>
                    <m:r>
                      <a:rPr lang="en-US" altLang="zh-CN" b="0" i="1" dirty="0" smtClean="0">
                        <a:latin typeface="Cambria Math" panose="02040503050406030204" pitchFamily="18" charset="0"/>
                        <a:ea typeface="Cambria Math" panose="02040503050406030204" pitchFamily="18" charset="0"/>
                      </a:rPr>
                      <m:t>.1−20</m:t>
                    </m:r>
                    <m:r>
                      <a:rPr lang="en-US" altLang="zh-CN">
                        <a:latin typeface="Cambria Math" panose="02040503050406030204" pitchFamily="18" charset="0"/>
                        <a:ea typeface="Cambria Math" panose="02040503050406030204" pitchFamily="18" charset="0"/>
                      </a:rPr>
                      <m:t> </m:t>
                    </m:r>
                    <m:r>
                      <m:rPr>
                        <m:sty m:val="p"/>
                      </m:rPr>
                      <a:rPr lang="en-US" altLang="zh-CN" i="1">
                        <a:latin typeface="Cambria Math" panose="02040503050406030204" pitchFamily="18" charset="0"/>
                        <a:ea typeface="Cambria Math" panose="02040503050406030204" pitchFamily="18" charset="0"/>
                      </a:rPr>
                      <m:t>M</m:t>
                    </m:r>
                    <m:r>
                      <m:rPr>
                        <m:sty m:val="p"/>
                      </m:rPr>
                      <a:rPr lang="en-US" altLang="zh-CN">
                        <a:latin typeface="Cambria Math" panose="02040503050406030204" pitchFamily="18" charset="0"/>
                        <a:ea typeface="Cambria Math" panose="02040503050406030204" pitchFamily="18" charset="0"/>
                      </a:rPr>
                      <m:t>eV</m:t>
                    </m:r>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热中子： </a:t>
                </a:r>
                <a14:m>
                  <m:oMath xmlns:m="http://schemas.openxmlformats.org/officeDocument/2006/math">
                    <m:r>
                      <a:rPr lang="en-US" altLang="zh-CN">
                        <a:latin typeface="Cambria Math" panose="02040503050406030204" pitchFamily="18" charset="0"/>
                        <a:ea typeface="Cambria Math" panose="02040503050406030204" pitchFamily="18" charset="0"/>
                      </a:rPr>
                      <m:t>0.025 </m:t>
                    </m:r>
                    <m:r>
                      <m:rPr>
                        <m:sty m:val="p"/>
                      </m:rPr>
                      <a:rPr lang="en-US" altLang="zh-CN">
                        <a:latin typeface="Cambria Math" panose="02040503050406030204" pitchFamily="18" charset="0"/>
                        <a:ea typeface="Cambria Math" panose="02040503050406030204" pitchFamily="18" charset="0"/>
                      </a:rPr>
                      <m:t>eV</m:t>
                    </m:r>
                  </m:oMath>
                </a14:m>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达到室温热平衡  </a:t>
                </a:r>
                <a:r>
                  <a:rPr lang="en-US" altLang="zh-CN" dirty="0">
                    <a:latin typeface="微软雅黑" panose="020B0503020204020204" pitchFamily="34" charset="-122"/>
                    <a:ea typeface="微软雅黑" panose="020B0503020204020204" pitchFamily="34" charset="-122"/>
                  </a:rPr>
                  <a:t>v=2.2km/s</a:t>
                </a:r>
              </a:p>
              <a:p>
                <a:r>
                  <a:rPr lang="zh-CN" altLang="en-US" dirty="0">
                    <a:latin typeface="微软雅黑" panose="020B0503020204020204" pitchFamily="34" charset="-122"/>
                    <a:ea typeface="微软雅黑" panose="020B0503020204020204" pitchFamily="34" charset="-122"/>
                  </a:rPr>
                  <a:t>冷中子： </a:t>
                </a:r>
                <a14:m>
                  <m:oMath xmlns:m="http://schemas.openxmlformats.org/officeDocument/2006/math">
                    <m:r>
                      <a:rPr lang="en-US" altLang="zh-CN" b="0" i="1" smtClean="0">
                        <a:latin typeface="Cambria Math" panose="02040503050406030204" pitchFamily="18" charset="0"/>
                      </a:rPr>
                      <m:t>5</m:t>
                    </m:r>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10</m:t>
                        </m:r>
                      </m:e>
                      <m:sup>
                        <m:r>
                          <a:rPr lang="en-US" altLang="zh-CN" b="0" i="1" smtClean="0">
                            <a:latin typeface="Cambria Math" panose="02040503050406030204" pitchFamily="18" charset="0"/>
                            <a:ea typeface="Cambria Math" panose="02040503050406030204" pitchFamily="18" charset="0"/>
                          </a:rPr>
                          <m:t>−5</m:t>
                        </m:r>
                      </m:sup>
                    </m:sSup>
                    <m:r>
                      <a:rPr lang="en-US" altLang="zh-CN" b="0" i="0" smtClean="0">
                        <a:latin typeface="Cambria Math" panose="02040503050406030204" pitchFamily="18" charset="0"/>
                        <a:ea typeface="Cambria Math" panose="02040503050406030204" pitchFamily="18" charset="0"/>
                      </a:rPr>
                      <m:t>−0.025 </m:t>
                    </m:r>
                    <m:r>
                      <m:rPr>
                        <m:sty m:val="p"/>
                      </m:rPr>
                      <a:rPr lang="en-US" altLang="zh-CN" b="0" i="0" smtClean="0">
                        <a:latin typeface="Cambria Math" panose="02040503050406030204" pitchFamily="18" charset="0"/>
                        <a:ea typeface="Cambria Math" panose="02040503050406030204" pitchFamily="18" charset="0"/>
                      </a:rPr>
                      <m:t>eV</m:t>
                    </m:r>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超冷中子： </a:t>
                </a:r>
                <a14:m>
                  <m:oMath xmlns:m="http://schemas.openxmlformats.org/officeDocument/2006/math">
                    <m:r>
                      <a:rPr lang="en-US" altLang="zh-CN" i="1" dirty="0" smtClean="0">
                        <a:latin typeface="Cambria Math" panose="02040503050406030204" pitchFamily="18" charset="0"/>
                      </a:rPr>
                      <m:t>3</m:t>
                    </m:r>
                    <m:r>
                      <a:rPr lang="en-US" altLang="zh-CN" i="1">
                        <a:latin typeface="Cambria Math" panose="02040503050406030204" pitchFamily="18" charset="0"/>
                        <a:ea typeface="Cambria Math" panose="02040503050406030204" pitchFamily="18" charset="0"/>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10</m:t>
                        </m:r>
                      </m:e>
                      <m:sup>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7</m:t>
                        </m:r>
                      </m:sup>
                    </m:sSup>
                    <m:r>
                      <a:rPr lang="en-US" altLang="zh-CN" b="0" i="1" smtClean="0">
                        <a:latin typeface="Cambria Math" panose="02040503050406030204" pitchFamily="18" charset="0"/>
                        <a:ea typeface="Cambria Math" panose="02040503050406030204" pitchFamily="18" charset="0"/>
                      </a:rPr>
                      <m:t> </m:t>
                    </m:r>
                    <m:r>
                      <m:rPr>
                        <m:sty m:val="p"/>
                      </m:rPr>
                      <a:rPr lang="en-US" altLang="zh-CN" i="1">
                        <a:latin typeface="Cambria Math" panose="02040503050406030204" pitchFamily="18" charset="0"/>
                        <a:ea typeface="Cambria Math" panose="02040503050406030204" pitchFamily="18" charset="0"/>
                      </a:rPr>
                      <m:t>eV</m:t>
                    </m:r>
                  </m:oMath>
                </a14:m>
                <a:endParaRPr lang="en-US" altLang="zh-CN" dirty="0">
                  <a:latin typeface="微软雅黑" panose="020B0503020204020204" pitchFamily="34" charset="-122"/>
                  <a:ea typeface="微软雅黑" panose="020B0503020204020204" pitchFamily="34" charset="-122"/>
                </a:endParaRPr>
              </a:p>
            </p:txBody>
          </p:sp>
        </mc:Choice>
        <mc:Fallback xmlns="">
          <p:sp>
            <p:nvSpPr>
              <p:cNvPr id="3" name="内容占位符 2">
                <a:extLst>
                  <a:ext uri="{FF2B5EF4-FFF2-40B4-BE49-F238E27FC236}">
                    <a16:creationId xmlns:a16="http://schemas.microsoft.com/office/drawing/2014/main" id="{56EAFC7F-367C-4C87-A22C-DB5C7FA19C18}"/>
                  </a:ext>
                </a:extLst>
              </p:cNvPr>
              <p:cNvSpPr>
                <a:spLocks noGrp="1" noRot="1" noChangeAspect="1" noMove="1" noResize="1" noEditPoints="1" noAdjustHandles="1" noChangeArrowheads="1" noChangeShapeType="1" noTextEdit="1"/>
              </p:cNvSpPr>
              <p:nvPr>
                <p:ph idx="1"/>
              </p:nvPr>
            </p:nvSpPr>
            <p:spPr>
              <a:blipFill>
                <a:blip r:embed="rId2"/>
                <a:stretch>
                  <a:fillRect l="-1043" t="-2521"/>
                </a:stretch>
              </a:blipFill>
            </p:spPr>
            <p:txBody>
              <a:bodyPr/>
              <a:lstStyle/>
              <a:p>
                <a:r>
                  <a:rPr lang="zh-CN" altLang="en-US">
                    <a:noFill/>
                  </a:rPr>
                  <a:t> </a:t>
                </a:r>
              </a:p>
            </p:txBody>
          </p:sp>
        </mc:Fallback>
      </mc:AlternateContent>
      <p:sp>
        <p:nvSpPr>
          <p:cNvPr id="4" name="日期占位符 3">
            <a:extLst>
              <a:ext uri="{FF2B5EF4-FFF2-40B4-BE49-F238E27FC236}">
                <a16:creationId xmlns:a16="http://schemas.microsoft.com/office/drawing/2014/main" id="{BC0F024F-3DBD-4911-BE4C-CB88E7EB64D4}"/>
              </a:ext>
            </a:extLst>
          </p:cNvPr>
          <p:cNvSpPr>
            <a:spLocks noGrp="1"/>
          </p:cNvSpPr>
          <p:nvPr>
            <p:ph type="dt" sz="half" idx="10"/>
          </p:nvPr>
        </p:nvSpPr>
        <p:spPr/>
        <p:txBody>
          <a:bodyPr/>
          <a:lstStyle/>
          <a:p>
            <a:r>
              <a:rPr lang="zh-CN" altLang="en-US"/>
              <a:t>凌家杰 （中山大学）</a:t>
            </a:r>
          </a:p>
        </p:txBody>
      </p:sp>
      <p:sp>
        <p:nvSpPr>
          <p:cNvPr id="5" name="页脚占位符 4">
            <a:extLst>
              <a:ext uri="{FF2B5EF4-FFF2-40B4-BE49-F238E27FC236}">
                <a16:creationId xmlns:a16="http://schemas.microsoft.com/office/drawing/2014/main" id="{CB50B897-ACCD-4E2C-A783-8387DB959920}"/>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6" name="灯片编号占位符 5">
            <a:extLst>
              <a:ext uri="{FF2B5EF4-FFF2-40B4-BE49-F238E27FC236}">
                <a16:creationId xmlns:a16="http://schemas.microsoft.com/office/drawing/2014/main" id="{18F6396C-37A3-413F-875F-E9359F5DE69E}"/>
              </a:ext>
            </a:extLst>
          </p:cNvPr>
          <p:cNvSpPr>
            <a:spLocks noGrp="1"/>
          </p:cNvSpPr>
          <p:nvPr>
            <p:ph type="sldNum" sz="quarter" idx="12"/>
          </p:nvPr>
        </p:nvSpPr>
        <p:spPr/>
        <p:txBody>
          <a:bodyPr/>
          <a:lstStyle/>
          <a:p>
            <a:fld id="{E97CB520-44B3-4597-B659-C13B2A85B42A}" type="slidenum">
              <a:rPr lang="zh-CN" altLang="en-US" smtClean="0"/>
              <a:t>40</a:t>
            </a:fld>
            <a:endParaRPr lang="zh-CN" altLang="en-US"/>
          </a:p>
        </p:txBody>
      </p:sp>
      <p:sp>
        <p:nvSpPr>
          <p:cNvPr id="7" name="矩形 8">
            <a:extLst>
              <a:ext uri="{FF2B5EF4-FFF2-40B4-BE49-F238E27FC236}">
                <a16:creationId xmlns:a16="http://schemas.microsoft.com/office/drawing/2014/main" id="{6C646C0D-5F43-4821-9660-60D44F22652D}"/>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3855197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CC8F5A-D5CE-4F70-8901-EFB9D75F938D}"/>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核反冲法</a:t>
            </a:r>
          </a:p>
        </p:txBody>
      </p:sp>
      <mc:AlternateContent xmlns:mc="http://schemas.openxmlformats.org/markup-compatibility/2006" xmlns:a14="http://schemas.microsoft.com/office/drawing/2010/main">
        <mc:Choice Requires="a14">
          <p:sp>
            <p:nvSpPr>
              <p:cNvPr id="6" name="内容占位符 5">
                <a:extLst>
                  <a:ext uri="{FF2B5EF4-FFF2-40B4-BE49-F238E27FC236}">
                    <a16:creationId xmlns:a16="http://schemas.microsoft.com/office/drawing/2014/main" id="{68E84E26-6638-40B3-A116-294EB790D377}"/>
                  </a:ext>
                </a:extLst>
              </p:cNvPr>
              <p:cNvSpPr>
                <a:spLocks noGrp="1"/>
              </p:cNvSpPr>
              <p:nvPr>
                <p:ph idx="1"/>
              </p:nvPr>
            </p:nvSpPr>
            <p:spPr/>
            <p:txBody>
              <a:bodyPr/>
              <a:lstStyle/>
              <a:p>
                <a:r>
                  <a:rPr lang="zh-CN" altLang="en-US" dirty="0">
                    <a:latin typeface="微软雅黑" panose="020B0503020204020204" pitchFamily="34" charset="-122"/>
                    <a:ea typeface="微软雅黑" panose="020B0503020204020204" pitchFamily="34" charset="-122"/>
                  </a:rPr>
                  <a:t>核反冲法是记录中子和原子核弹性散射后的反冲核：中子方向改变，能量减少；损失的能量传递给原子核，形成反冲核。反冲核具有电荷，可以作为带电粒子记录。主要用于探测快中子。</a:t>
                </a:r>
                <a:endParaRPr lang="en-US" altLang="zh-CN" dirty="0">
                  <a:latin typeface="微软雅黑" panose="020B0503020204020204" pitchFamily="34" charset="-122"/>
                  <a:ea typeface="微软雅黑" panose="020B0503020204020204" pitchFamily="34" charset="-122"/>
                </a:endParaRPr>
              </a:p>
              <a:p>
                <a:endParaRPr lang="en-US" altLang="zh-CN" i="1" dirty="0">
                  <a:latin typeface="微软雅黑" panose="020B0503020204020204" pitchFamily="34" charset="-122"/>
                  <a:ea typeface="微软雅黑" panose="020B0503020204020204" pitchFamily="34" charset="-122"/>
                </a:endParaRPr>
              </a:p>
              <a:p>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𝑟𝑒𝑐𝑜𝑖𝑙</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𝑛</m:t>
                        </m:r>
                      </m:sub>
                    </m:sSub>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4</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𝑛</m:t>
                            </m:r>
                          </m:sub>
                        </m:sSub>
                        <m:r>
                          <a:rPr lang="en-US" altLang="zh-CN" b="0" i="1" smtClean="0">
                            <a:latin typeface="Cambria Math" panose="02040503050406030204" pitchFamily="18" charset="0"/>
                          </a:rPr>
                          <m:t>𝑀</m:t>
                        </m:r>
                      </m:num>
                      <m:den>
                        <m:sSup>
                          <m:sSupPr>
                            <m:ctrlPr>
                              <a:rPr lang="en-US" altLang="zh-CN" b="0" i="1" smtClean="0">
                                <a:latin typeface="Cambria Math" panose="02040503050406030204" pitchFamily="18" charset="0"/>
                              </a:rPr>
                            </m:ctrlPr>
                          </m:sSupPr>
                          <m:e>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𝑛</m:t>
                                </m:r>
                              </m:sub>
                            </m:sSub>
                            <m:r>
                              <a:rPr lang="en-US" altLang="zh-CN" i="1">
                                <a:latin typeface="Cambria Math" panose="02040503050406030204" pitchFamily="18" charset="0"/>
                              </a:rPr>
                              <m:t>+</m:t>
                            </m:r>
                            <m:r>
                              <a:rPr lang="en-US" altLang="zh-CN" i="1">
                                <a:latin typeface="Cambria Math" panose="02040503050406030204" pitchFamily="18" charset="0"/>
                              </a:rPr>
                              <m:t>𝑀</m:t>
                            </m:r>
                            <m:r>
                              <a:rPr lang="en-US" altLang="zh-CN" i="1">
                                <a:latin typeface="Cambria Math" panose="02040503050406030204" pitchFamily="18" charset="0"/>
                              </a:rPr>
                              <m:t>)</m:t>
                            </m:r>
                          </m:e>
                          <m:sup>
                            <m:r>
                              <a:rPr lang="en-US" altLang="zh-CN" b="0" i="1" smtClean="0">
                                <a:latin typeface="Cambria Math" panose="02040503050406030204" pitchFamily="18" charset="0"/>
                              </a:rPr>
                              <m:t>2</m:t>
                            </m:r>
                          </m:sup>
                        </m:sSup>
                      </m:den>
                    </m:f>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𝑐𝑜𝑠</m:t>
                        </m:r>
                      </m:e>
                      <m:sup>
                        <m:r>
                          <a:rPr lang="en-US" altLang="zh-CN" b="0" i="1" smtClean="0">
                            <a:latin typeface="Cambria Math" panose="02040503050406030204" pitchFamily="18" charset="0"/>
                          </a:rPr>
                          <m:t>2</m:t>
                        </m:r>
                      </m:sup>
                    </m:sSup>
                    <m:r>
                      <a:rPr lang="zh-CN" altLang="en-US" b="0" i="1" smtClean="0">
                        <a:latin typeface="Cambria Math" panose="02040503050406030204" pitchFamily="18" charset="0"/>
                      </a:rPr>
                      <m:t>𝜑</m:t>
                    </m:r>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反冲核与中子质量越接近，获得能量越大。</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核反冲法探测中子时应选择轻核物质做辐射体。如氢，甲烷等气体，有机玻璃、有机晶体、塑料等固体。</a:t>
                </a:r>
              </a:p>
            </p:txBody>
          </p:sp>
        </mc:Choice>
        <mc:Fallback xmlns="">
          <p:sp>
            <p:nvSpPr>
              <p:cNvPr id="6" name="内容占位符 5">
                <a:extLst>
                  <a:ext uri="{FF2B5EF4-FFF2-40B4-BE49-F238E27FC236}">
                    <a16:creationId xmlns:a16="http://schemas.microsoft.com/office/drawing/2014/main" id="{68E84E26-6638-40B3-A116-294EB790D377}"/>
                  </a:ext>
                </a:extLst>
              </p:cNvPr>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5100B389-5B20-4690-B8BC-104FF0D4EC51}"/>
              </a:ext>
            </a:extLst>
          </p:cNvPr>
          <p:cNvSpPr>
            <a:spLocks noGrp="1"/>
          </p:cNvSpPr>
          <p:nvPr>
            <p:ph type="sldNum" sz="quarter" idx="12"/>
          </p:nvPr>
        </p:nvSpPr>
        <p:spPr/>
        <p:txBody>
          <a:bodyPr/>
          <a:lstStyle/>
          <a:p>
            <a:fld id="{E97CB520-44B3-4597-B659-C13B2A85B42A}" type="slidenum">
              <a:rPr lang="zh-CN" altLang="en-US" smtClean="0"/>
              <a:t>41</a:t>
            </a:fld>
            <a:endParaRPr lang="zh-CN" altLang="en-US"/>
          </a:p>
        </p:txBody>
      </p:sp>
      <p:pic>
        <p:nvPicPr>
          <p:cNvPr id="7" name="图片 6">
            <a:extLst>
              <a:ext uri="{FF2B5EF4-FFF2-40B4-BE49-F238E27FC236}">
                <a16:creationId xmlns:a16="http://schemas.microsoft.com/office/drawing/2014/main" id="{D2341B24-6264-422E-A7D4-6EB3F235A009}"/>
              </a:ext>
            </a:extLst>
          </p:cNvPr>
          <p:cNvPicPr>
            <a:picLocks noChangeAspect="1"/>
          </p:cNvPicPr>
          <p:nvPr/>
        </p:nvPicPr>
        <p:blipFill>
          <a:blip r:embed="rId3"/>
          <a:stretch>
            <a:fillRect/>
          </a:stretch>
        </p:blipFill>
        <p:spPr>
          <a:xfrm>
            <a:off x="8720609" y="2996317"/>
            <a:ext cx="2507685" cy="1768174"/>
          </a:xfrm>
          <a:prstGeom prst="rect">
            <a:avLst/>
          </a:prstGeom>
        </p:spPr>
      </p:pic>
      <p:sp>
        <p:nvSpPr>
          <p:cNvPr id="3" name="日期占位符 2">
            <a:extLst>
              <a:ext uri="{FF2B5EF4-FFF2-40B4-BE49-F238E27FC236}">
                <a16:creationId xmlns:a16="http://schemas.microsoft.com/office/drawing/2014/main" id="{0E66D3DF-DF6F-402D-8A98-C2EE27BE39AA}"/>
              </a:ext>
            </a:extLst>
          </p:cNvPr>
          <p:cNvSpPr>
            <a:spLocks noGrp="1"/>
          </p:cNvSpPr>
          <p:nvPr>
            <p:ph type="dt" sz="half" idx="10"/>
          </p:nvPr>
        </p:nvSpPr>
        <p:spPr/>
        <p:txBody>
          <a:bodyPr/>
          <a:lstStyle/>
          <a:p>
            <a:r>
              <a:rPr lang="zh-CN" altLang="en-US"/>
              <a:t>凌家杰 （中山大学）</a:t>
            </a:r>
          </a:p>
        </p:txBody>
      </p:sp>
      <p:sp>
        <p:nvSpPr>
          <p:cNvPr id="5" name="页脚占位符 4">
            <a:extLst>
              <a:ext uri="{FF2B5EF4-FFF2-40B4-BE49-F238E27FC236}">
                <a16:creationId xmlns:a16="http://schemas.microsoft.com/office/drawing/2014/main" id="{210D6E18-6FA1-490B-A560-A53379858720}"/>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0828EB6B-B530-4468-8E4A-61509D710DD4}"/>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1538723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82C0A5-0D19-465E-955C-C6E95E330E52}"/>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核反应法</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C4504116-F9FB-4039-8D72-BAE2877B04FA}"/>
                  </a:ext>
                </a:extLst>
              </p:cNvPr>
              <p:cNvSpPr>
                <a:spLocks noGrp="1"/>
              </p:cNvSpPr>
              <p:nvPr>
                <p:ph idx="1"/>
              </p:nvPr>
            </p:nvSpPr>
            <p:spPr>
              <a:xfrm>
                <a:off x="838200" y="1825625"/>
                <a:ext cx="10028274" cy="4351338"/>
              </a:xfrm>
            </p:spPr>
            <p:txBody>
              <a:bodyPr/>
              <a:lstStyle/>
              <a:p>
                <a:r>
                  <a:rPr lang="zh-CN" altLang="en-US" dirty="0">
                    <a:latin typeface="微软雅黑" panose="020B0503020204020204" pitchFamily="34" charset="-122"/>
                    <a:ea typeface="微软雅黑" panose="020B0503020204020204" pitchFamily="34" charset="-122"/>
                  </a:rPr>
                  <a:t>核反应法：中子与原子核反应产生带电粒子，通过测量带电粒子可以间接测量中子。主要用于探测慢中子，适用于中子通量测量。</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应用较多的反应：</a:t>
                </a:r>
                <a:endParaRPr lang="en-US" altLang="zh-CN" dirty="0">
                  <a:latin typeface="微软雅黑" panose="020B0503020204020204" pitchFamily="34" charset="-122"/>
                  <a:ea typeface="微软雅黑" panose="020B0503020204020204" pitchFamily="34" charset="-122"/>
                </a:endParaRPr>
              </a:p>
              <a:p>
                <a:pPr lvl="1"/>
                <a14:m>
                  <m:oMath xmlns:m="http://schemas.openxmlformats.org/officeDocument/2006/math">
                    <m:r>
                      <a:rPr lang="en-US" altLang="zh-CN" b="0" i="1" smtClean="0">
                        <a:latin typeface="Cambria Math" panose="02040503050406030204" pitchFamily="18" charset="0"/>
                      </a:rPr>
                      <m:t>𝑛</m:t>
                    </m:r>
                    <m:r>
                      <a:rPr lang="en-US" altLang="zh-CN" b="0" i="1" smtClean="0">
                        <a:latin typeface="Cambria Math" panose="02040503050406030204" pitchFamily="18" charset="0"/>
                      </a:rPr>
                      <m:t>+</m:t>
                    </m:r>
                    <m:sPre>
                      <m:sPrePr>
                        <m:ctrlPr>
                          <a:rPr lang="en-US" altLang="zh-CN" b="0" i="1" smtClean="0">
                            <a:latin typeface="Cambria Math" panose="02040503050406030204" pitchFamily="18" charset="0"/>
                          </a:rPr>
                        </m:ctrlPr>
                      </m:sPrePr>
                      <m:sub/>
                      <m:sup>
                        <m:r>
                          <a:rPr lang="en-US" altLang="zh-CN" b="0" i="1" smtClean="0">
                            <a:latin typeface="Cambria Math" panose="02040503050406030204" pitchFamily="18" charset="0"/>
                          </a:rPr>
                          <m:t>3</m:t>
                        </m:r>
                      </m:sup>
                      <m:e>
                        <m:r>
                          <a:rPr lang="en-US" altLang="zh-CN" b="0" i="1" smtClean="0">
                            <a:latin typeface="Cambria Math" panose="02040503050406030204" pitchFamily="18" charset="0"/>
                          </a:rPr>
                          <m:t>𝐻𝑒</m:t>
                        </m:r>
                      </m:e>
                    </m:sPre>
                    <m:r>
                      <a:rPr lang="en-US" altLang="zh-CN" b="0" i="1" smtClean="0">
                        <a:latin typeface="Cambria Math" panose="02040503050406030204" pitchFamily="18" charset="0"/>
                      </a:rPr>
                      <m:t>→</m:t>
                    </m:r>
                    <m:r>
                      <a:rPr lang="en-US" altLang="zh-CN" b="0" i="1" smtClean="0">
                        <a:latin typeface="Cambria Math" panose="02040503050406030204" pitchFamily="18" charset="0"/>
                      </a:rPr>
                      <m:t>𝑝</m:t>
                    </m:r>
                    <m:r>
                      <a:rPr lang="en-US" altLang="zh-CN" b="0" i="1" smtClean="0">
                        <a:latin typeface="Cambria Math" panose="02040503050406030204" pitchFamily="18" charset="0"/>
                      </a:rPr>
                      <m:t>+</m:t>
                    </m:r>
                    <m:sPre>
                      <m:sPrePr>
                        <m:ctrlPr>
                          <a:rPr lang="en-US" altLang="zh-CN" b="0" i="1" smtClean="0">
                            <a:latin typeface="Cambria Math" panose="02040503050406030204" pitchFamily="18" charset="0"/>
                          </a:rPr>
                        </m:ctrlPr>
                      </m:sPrePr>
                      <m:sub/>
                      <m:sup>
                        <m:r>
                          <a:rPr lang="en-US" altLang="zh-CN" b="0" i="1" smtClean="0">
                            <a:latin typeface="Cambria Math" panose="02040503050406030204" pitchFamily="18" charset="0"/>
                          </a:rPr>
                          <m:t>3</m:t>
                        </m:r>
                      </m:sup>
                      <m:e>
                        <m:r>
                          <a:rPr lang="en-US" altLang="zh-CN" b="0" i="1" smtClean="0">
                            <a:latin typeface="Cambria Math" panose="02040503050406030204" pitchFamily="18" charset="0"/>
                          </a:rPr>
                          <m:t>𝑇</m:t>
                        </m:r>
                      </m:e>
                    </m:sPre>
                    <m:r>
                      <a:rPr lang="en-US" altLang="zh-CN" b="0" i="1" smtClean="0">
                        <a:latin typeface="Cambria Math" panose="02040503050406030204" pitchFamily="18" charset="0"/>
                      </a:rPr>
                      <m:t>+0.764 </m:t>
                    </m:r>
                    <m:r>
                      <a:rPr lang="en-US" altLang="zh-CN" b="0" i="1" smtClean="0">
                        <a:latin typeface="Cambria Math" panose="02040503050406030204" pitchFamily="18" charset="0"/>
                      </a:rPr>
                      <m:t>𝑀𝑒𝑉</m:t>
                    </m:r>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𝜎</m:t>
                        </m:r>
                      </m:e>
                      <m:sub>
                        <m:r>
                          <a:rPr lang="en-US" altLang="zh-CN" b="0" i="1" smtClean="0">
                            <a:latin typeface="Cambria Math" panose="02040503050406030204" pitchFamily="18" charset="0"/>
                          </a:rPr>
                          <m:t>0</m:t>
                        </m:r>
                      </m:sub>
                    </m:sSub>
                    <m:r>
                      <a:rPr lang="en-US" altLang="zh-CN" b="0" i="1" smtClean="0">
                        <a:latin typeface="Cambria Math" panose="02040503050406030204" pitchFamily="18" charset="0"/>
                      </a:rPr>
                      <m:t>=5327 </m:t>
                    </m:r>
                    <m:r>
                      <a:rPr lang="en-US" altLang="zh-CN" b="0" i="1" smtClean="0">
                        <a:latin typeface="Cambria Math" panose="02040503050406030204" pitchFamily="18" charset="0"/>
                      </a:rPr>
                      <m:t>𝑏</m:t>
                    </m:r>
                  </m:oMath>
                </a14:m>
                <a:endParaRPr lang="en-US" altLang="zh-CN" dirty="0">
                  <a:latin typeface="微软雅黑" panose="020B0503020204020204" pitchFamily="34" charset="-122"/>
                  <a:ea typeface="微软雅黑" panose="020B0503020204020204" pitchFamily="34" charset="-122"/>
                </a:endParaRPr>
              </a:p>
              <a:p>
                <a:pPr lvl="1"/>
                <a14:m>
                  <m:oMath xmlns:m="http://schemas.openxmlformats.org/officeDocument/2006/math">
                    <m:r>
                      <a:rPr lang="en-US" altLang="zh-CN" b="0" i="1" smtClean="0">
                        <a:latin typeface="Cambria Math" panose="02040503050406030204" pitchFamily="18" charset="0"/>
                      </a:rPr>
                      <m:t>𝑛</m:t>
                    </m:r>
                    <m:r>
                      <a:rPr lang="en-US" altLang="zh-CN" b="0" i="1" smtClean="0">
                        <a:latin typeface="Cambria Math" panose="02040503050406030204" pitchFamily="18" charset="0"/>
                      </a:rPr>
                      <m:t>+</m:t>
                    </m:r>
                    <m:sPre>
                      <m:sPrePr>
                        <m:ctrlPr>
                          <a:rPr lang="en-US" altLang="zh-CN" b="0" i="1" smtClean="0">
                            <a:latin typeface="Cambria Math" panose="02040503050406030204" pitchFamily="18" charset="0"/>
                          </a:rPr>
                        </m:ctrlPr>
                      </m:sPrePr>
                      <m:sub/>
                      <m:sup>
                        <m:r>
                          <a:rPr lang="en-US" altLang="zh-CN" b="0" i="1" smtClean="0">
                            <a:latin typeface="Cambria Math" panose="02040503050406030204" pitchFamily="18" charset="0"/>
                          </a:rPr>
                          <m:t>6</m:t>
                        </m:r>
                      </m:sup>
                      <m:e>
                        <m:r>
                          <a:rPr lang="en-US" altLang="zh-CN" b="0" i="1" smtClean="0">
                            <a:latin typeface="Cambria Math" panose="02040503050406030204" pitchFamily="18" charset="0"/>
                          </a:rPr>
                          <m:t>𝐿𝑖</m:t>
                        </m:r>
                        <m:r>
                          <a:rPr lang="en-US" altLang="zh-CN" b="0" i="1" smtClean="0">
                            <a:latin typeface="Cambria Math" panose="02040503050406030204" pitchFamily="18" charset="0"/>
                          </a:rPr>
                          <m:t>→ </m:t>
                        </m:r>
                        <m:r>
                          <a:rPr lang="zh-CN" altLang="en-US" b="0" i="1" smtClean="0">
                            <a:latin typeface="Cambria Math" panose="02040503050406030204" pitchFamily="18" charset="0"/>
                          </a:rPr>
                          <m:t>𝛼</m:t>
                        </m:r>
                        <m:r>
                          <a:rPr lang="en-US" altLang="zh-CN" b="0" i="1" smtClean="0">
                            <a:latin typeface="Cambria Math" panose="02040503050406030204" pitchFamily="18" charset="0"/>
                          </a:rPr>
                          <m:t>+</m:t>
                        </m:r>
                        <m:sPre>
                          <m:sPrePr>
                            <m:ctrlPr>
                              <a:rPr lang="en-US" altLang="zh-CN" i="1">
                                <a:latin typeface="Cambria Math" panose="02040503050406030204" pitchFamily="18" charset="0"/>
                              </a:rPr>
                            </m:ctrlPr>
                          </m:sPrePr>
                          <m:sub/>
                          <m:sup>
                            <m:r>
                              <a:rPr lang="en-US" altLang="zh-CN" i="1">
                                <a:latin typeface="Cambria Math" panose="02040503050406030204" pitchFamily="18" charset="0"/>
                              </a:rPr>
                              <m:t>3</m:t>
                            </m:r>
                          </m:sup>
                          <m:e>
                            <m:r>
                              <a:rPr lang="en-US" altLang="zh-CN" i="1">
                                <a:latin typeface="Cambria Math" panose="02040503050406030204" pitchFamily="18" charset="0"/>
                              </a:rPr>
                              <m:t>𝑇</m:t>
                            </m:r>
                          </m:e>
                        </m:sPre>
                        <m:r>
                          <a:rPr lang="en-US" altLang="zh-CN" b="0" i="1" smtClean="0">
                            <a:latin typeface="Cambria Math" panose="02040503050406030204" pitchFamily="18" charset="0"/>
                          </a:rPr>
                          <m:t>+4.780 </m:t>
                        </m:r>
                        <m:r>
                          <a:rPr lang="en-US" altLang="zh-CN" b="0" i="1" smtClean="0">
                            <a:latin typeface="Cambria Math" panose="02040503050406030204" pitchFamily="18" charset="0"/>
                          </a:rPr>
                          <m:t>𝑀𝑒𝑉</m:t>
                        </m:r>
                      </m:e>
                    </m:sPre>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𝜎</m:t>
                        </m:r>
                      </m:e>
                      <m:sub>
                        <m:r>
                          <a:rPr lang="en-US" altLang="zh-CN" i="1">
                            <a:latin typeface="Cambria Math" panose="02040503050406030204" pitchFamily="18" charset="0"/>
                          </a:rPr>
                          <m:t>0</m:t>
                        </m:r>
                      </m:sub>
                    </m:sSub>
                    <m:r>
                      <a:rPr lang="en-US" altLang="zh-CN" i="1">
                        <a:latin typeface="Cambria Math" panose="02040503050406030204" pitchFamily="18" charset="0"/>
                      </a:rPr>
                      <m:t>=</m:t>
                    </m:r>
                    <m:r>
                      <a:rPr lang="en-US" altLang="zh-CN" b="0" i="1" smtClean="0">
                        <a:latin typeface="Cambria Math" panose="02040503050406030204" pitchFamily="18" charset="0"/>
                      </a:rPr>
                      <m:t>941</m:t>
                    </m:r>
                    <m:r>
                      <a:rPr lang="en-US" altLang="zh-CN" i="1">
                        <a:latin typeface="Cambria Math" panose="02040503050406030204" pitchFamily="18" charset="0"/>
                      </a:rPr>
                      <m:t> </m:t>
                    </m:r>
                    <m:r>
                      <a:rPr lang="en-US" altLang="zh-CN" i="1">
                        <a:latin typeface="Cambria Math" panose="02040503050406030204" pitchFamily="18" charset="0"/>
                      </a:rPr>
                      <m:t>𝑏</m:t>
                    </m:r>
                  </m:oMath>
                </a14:m>
                <a:endParaRPr lang="en-US" altLang="zh-CN" dirty="0">
                  <a:latin typeface="微软雅黑" panose="020B0503020204020204" pitchFamily="34" charset="-122"/>
                  <a:ea typeface="微软雅黑" panose="020B0503020204020204" pitchFamily="34" charset="-122"/>
                </a:endParaRPr>
              </a:p>
              <a:p>
                <a:pPr lvl="1"/>
                <a14:m>
                  <m:oMath xmlns:m="http://schemas.openxmlformats.org/officeDocument/2006/math">
                    <m:r>
                      <a:rPr lang="en-US" altLang="zh-CN" i="1">
                        <a:latin typeface="Cambria Math" panose="02040503050406030204" pitchFamily="18" charset="0"/>
                      </a:rPr>
                      <m:t>𝑛</m:t>
                    </m:r>
                    <m:r>
                      <a:rPr lang="en-US" altLang="zh-CN" i="1">
                        <a:latin typeface="Cambria Math" panose="02040503050406030204" pitchFamily="18" charset="0"/>
                      </a:rPr>
                      <m:t>+</m:t>
                    </m:r>
                    <m:sPre>
                      <m:sPrePr>
                        <m:ctrlPr>
                          <a:rPr lang="en-US" altLang="zh-CN" i="1">
                            <a:latin typeface="Cambria Math" panose="02040503050406030204" pitchFamily="18" charset="0"/>
                          </a:rPr>
                        </m:ctrlPr>
                      </m:sPrePr>
                      <m:sub/>
                      <m:sup>
                        <m:r>
                          <a:rPr lang="en-US" altLang="zh-CN" b="0" i="1" smtClean="0">
                            <a:latin typeface="Cambria Math" panose="02040503050406030204" pitchFamily="18" charset="0"/>
                          </a:rPr>
                          <m:t>10</m:t>
                        </m:r>
                      </m:sup>
                      <m:e>
                        <m:r>
                          <a:rPr lang="en-US" altLang="zh-CN" b="0" i="1" smtClean="0">
                            <a:latin typeface="Cambria Math" panose="02040503050406030204" pitchFamily="18" charset="0"/>
                          </a:rPr>
                          <m:t>𝐵</m:t>
                        </m:r>
                        <m:r>
                          <a:rPr lang="en-US" altLang="zh-CN" i="1">
                            <a:latin typeface="Cambria Math" panose="02040503050406030204" pitchFamily="18" charset="0"/>
                          </a:rPr>
                          <m:t>→ </m:t>
                        </m:r>
                        <m:r>
                          <a:rPr lang="zh-CN" altLang="en-US" i="1">
                            <a:latin typeface="Cambria Math" panose="02040503050406030204" pitchFamily="18" charset="0"/>
                          </a:rPr>
                          <m:t>𝛼</m:t>
                        </m:r>
                        <m:r>
                          <a:rPr lang="en-US" altLang="zh-CN" i="1">
                            <a:latin typeface="Cambria Math" panose="02040503050406030204" pitchFamily="18" charset="0"/>
                          </a:rPr>
                          <m:t>+</m:t>
                        </m:r>
                        <m:sPre>
                          <m:sPrePr>
                            <m:ctrlPr>
                              <a:rPr lang="en-US" altLang="zh-CN" i="1">
                                <a:latin typeface="Cambria Math" panose="02040503050406030204" pitchFamily="18" charset="0"/>
                              </a:rPr>
                            </m:ctrlPr>
                          </m:sPrePr>
                          <m:sub/>
                          <m:sup>
                            <m:r>
                              <a:rPr lang="en-US" altLang="zh-CN" b="0" i="1" smtClean="0">
                                <a:latin typeface="Cambria Math" panose="02040503050406030204" pitchFamily="18" charset="0"/>
                              </a:rPr>
                              <m:t>7</m:t>
                            </m:r>
                          </m:sup>
                          <m:e>
                            <m:r>
                              <a:rPr lang="en-US" altLang="zh-CN" b="0" i="1" smtClean="0">
                                <a:latin typeface="Cambria Math" panose="02040503050406030204" pitchFamily="18" charset="0"/>
                              </a:rPr>
                              <m:t>𝐿𝑖</m:t>
                            </m:r>
                          </m:e>
                        </m:sPre>
                        <m:r>
                          <a:rPr lang="en-US" altLang="zh-CN" i="1">
                            <a:latin typeface="Cambria Math" panose="02040503050406030204" pitchFamily="18" charset="0"/>
                          </a:rPr>
                          <m:t>+</m:t>
                        </m:r>
                        <m:r>
                          <a:rPr lang="en-US" altLang="zh-CN" b="0" i="1" smtClean="0">
                            <a:latin typeface="Cambria Math" panose="02040503050406030204" pitchFamily="18" charset="0"/>
                          </a:rPr>
                          <m:t>2</m:t>
                        </m:r>
                        <m:r>
                          <a:rPr lang="en-US" altLang="zh-CN" i="1">
                            <a:latin typeface="Cambria Math" panose="02040503050406030204" pitchFamily="18" charset="0"/>
                          </a:rPr>
                          <m:t>.7</m:t>
                        </m:r>
                        <m:r>
                          <a:rPr lang="en-US" altLang="zh-CN" b="0" i="1" smtClean="0">
                            <a:latin typeface="Cambria Math" panose="02040503050406030204" pitchFamily="18" charset="0"/>
                          </a:rPr>
                          <m:t>92</m:t>
                        </m:r>
                        <m:r>
                          <a:rPr lang="en-US" altLang="zh-CN" i="1">
                            <a:latin typeface="Cambria Math" panose="02040503050406030204" pitchFamily="18" charset="0"/>
                          </a:rPr>
                          <m:t> </m:t>
                        </m:r>
                        <m:r>
                          <a:rPr lang="en-US" altLang="zh-CN" i="1">
                            <a:latin typeface="Cambria Math" panose="02040503050406030204" pitchFamily="18" charset="0"/>
                          </a:rPr>
                          <m:t>𝑀𝑒𝑉</m:t>
                        </m:r>
                      </m:e>
                    </m:sPre>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𝜎</m:t>
                        </m:r>
                      </m:e>
                      <m:sub>
                        <m:r>
                          <a:rPr lang="en-US" altLang="zh-CN" i="1">
                            <a:latin typeface="Cambria Math" panose="02040503050406030204" pitchFamily="18" charset="0"/>
                          </a:rPr>
                          <m:t>0</m:t>
                        </m:r>
                      </m:sub>
                    </m:sSub>
                    <m:r>
                      <a:rPr lang="en-US" altLang="zh-CN" i="1">
                        <a:latin typeface="Cambria Math" panose="02040503050406030204" pitchFamily="18" charset="0"/>
                      </a:rPr>
                      <m:t>=</m:t>
                    </m:r>
                    <m:r>
                      <a:rPr lang="en-US" altLang="zh-CN" b="0" i="1" smtClean="0">
                        <a:latin typeface="Cambria Math" panose="02040503050406030204" pitchFamily="18" charset="0"/>
                      </a:rPr>
                      <m:t>3837</m:t>
                    </m:r>
                    <m:r>
                      <a:rPr lang="en-US" altLang="zh-CN" i="1">
                        <a:latin typeface="Cambria Math" panose="02040503050406030204" pitchFamily="18" charset="0"/>
                      </a:rPr>
                      <m:t> </m:t>
                    </m:r>
                    <m:r>
                      <a:rPr lang="en-US" altLang="zh-CN" i="1">
                        <a:latin typeface="Cambria Math" panose="02040503050406030204" pitchFamily="18" charset="0"/>
                      </a:rPr>
                      <m:t>𝑏</m:t>
                    </m:r>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应用最广的是</a:t>
                </a:r>
                <a14:m>
                  <m:oMath xmlns:m="http://schemas.openxmlformats.org/officeDocument/2006/math">
                    <m:sPre>
                      <m:sPrePr>
                        <m:ctrlPr>
                          <a:rPr lang="en-US" altLang="zh-CN" i="1" smtClean="0">
                            <a:latin typeface="Cambria Math" panose="02040503050406030204" pitchFamily="18" charset="0"/>
                          </a:rPr>
                        </m:ctrlPr>
                      </m:sPrePr>
                      <m:sub/>
                      <m:sup>
                        <m:r>
                          <a:rPr lang="en-US" altLang="zh-CN" b="0" i="1" smtClean="0">
                            <a:latin typeface="Cambria Math" panose="02040503050406030204" pitchFamily="18" charset="0"/>
                          </a:rPr>
                          <m:t>10</m:t>
                        </m:r>
                      </m:sup>
                      <m:e>
                        <m:r>
                          <a:rPr lang="en-US" altLang="zh-CN" b="0" i="1" smtClean="0">
                            <a:latin typeface="Cambria Math" panose="02040503050406030204" pitchFamily="18" charset="0"/>
                          </a:rPr>
                          <m:t>𝐵</m:t>
                        </m:r>
                        <m:r>
                          <a:rPr lang="en-US" altLang="zh-CN" b="0" i="1" smtClean="0">
                            <a:latin typeface="Cambria Math" panose="02040503050406030204" pitchFamily="18" charset="0"/>
                          </a:rPr>
                          <m:t>(</m:t>
                        </m:r>
                        <m:r>
                          <a:rPr lang="en-US" altLang="zh-CN" b="0" i="1" smtClean="0">
                            <a:latin typeface="Cambria Math" panose="02040503050406030204" pitchFamily="18" charset="0"/>
                          </a:rPr>
                          <m:t>𝑛</m:t>
                        </m:r>
                        <m:r>
                          <a:rPr lang="en-US" altLang="zh-CN" b="0" i="1" smtClean="0">
                            <a:latin typeface="Cambria Math" panose="02040503050406030204" pitchFamily="18" charset="0"/>
                          </a:rPr>
                          <m:t>,</m:t>
                        </m:r>
                        <m:r>
                          <a:rPr lang="zh-CN" altLang="en-US" b="0" i="1" smtClean="0">
                            <a:latin typeface="Cambria Math" panose="02040503050406030204" pitchFamily="18" charset="0"/>
                          </a:rPr>
                          <m:t>𝛼</m:t>
                        </m:r>
                        <m:r>
                          <a:rPr lang="en-US" altLang="zh-CN" b="0" i="1" smtClean="0">
                            <a:latin typeface="Cambria Math" panose="02040503050406030204" pitchFamily="18" charset="0"/>
                          </a:rPr>
                          <m:t>)</m:t>
                        </m:r>
                      </m:e>
                    </m:sPre>
                    <m:sPre>
                      <m:sPrePr>
                        <m:ctrlPr>
                          <a:rPr lang="en-US" altLang="zh-CN" i="1">
                            <a:latin typeface="Cambria Math" panose="02040503050406030204" pitchFamily="18" charset="0"/>
                          </a:rPr>
                        </m:ctrlPr>
                      </m:sPrePr>
                      <m:sub/>
                      <m:sup>
                        <m:r>
                          <a:rPr lang="en-US" altLang="zh-CN" i="1">
                            <a:latin typeface="Cambria Math" panose="02040503050406030204" pitchFamily="18" charset="0"/>
                          </a:rPr>
                          <m:t>7</m:t>
                        </m:r>
                      </m:sup>
                      <m:e>
                        <m:r>
                          <a:rPr lang="en-US" altLang="zh-CN" i="1">
                            <a:latin typeface="Cambria Math" panose="02040503050406030204" pitchFamily="18" charset="0"/>
                          </a:rPr>
                          <m:t>𝐿𝑖</m:t>
                        </m:r>
                      </m:e>
                    </m:sPre>
                  </m:oMath>
                </a14:m>
                <a:r>
                  <a:rPr lang="zh-CN" altLang="en-US" dirty="0">
                    <a:latin typeface="微软雅黑" panose="020B0503020204020204" pitchFamily="34" charset="-122"/>
                    <a:ea typeface="微软雅黑" panose="020B0503020204020204" pitchFamily="34" charset="-122"/>
                  </a:rPr>
                  <a:t>反应。硼材料比较容易得到，气态</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𝐵𝐹</m:t>
                        </m:r>
                      </m:e>
                      <m:sub>
                        <m:r>
                          <a:rPr lang="en-US" altLang="zh-CN" b="0" i="1" smtClean="0">
                            <a:latin typeface="Cambria Math" panose="02040503050406030204" pitchFamily="18" charset="0"/>
                          </a:rPr>
                          <m:t>3</m:t>
                        </m:r>
                      </m:sub>
                    </m:sSub>
                  </m:oMath>
                </a14:m>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固态有氧化硼、碳化硼等。 </a:t>
                </a:r>
                <a:endParaRPr lang="en-US" altLang="zh-CN" dirty="0">
                  <a:latin typeface="微软雅黑" panose="020B0503020204020204" pitchFamily="34" charset="-122"/>
                  <a:ea typeface="微软雅黑" panose="020B0503020204020204" pitchFamily="34" charset="-122"/>
                </a:endParaRPr>
              </a:p>
            </p:txBody>
          </p:sp>
        </mc:Choice>
        <mc:Fallback xmlns="">
          <p:sp>
            <p:nvSpPr>
              <p:cNvPr id="3" name="内容占位符 2">
                <a:extLst>
                  <a:ext uri="{FF2B5EF4-FFF2-40B4-BE49-F238E27FC236}">
                    <a16:creationId xmlns:a16="http://schemas.microsoft.com/office/drawing/2014/main" id="{C4504116-F9FB-4039-8D72-BAE2877B04FA}"/>
                  </a:ext>
                </a:extLst>
              </p:cNvPr>
              <p:cNvSpPr>
                <a:spLocks noGrp="1" noRot="1" noChangeAspect="1" noMove="1" noResize="1" noEditPoints="1" noAdjustHandles="1" noChangeArrowheads="1" noChangeShapeType="1" noTextEdit="1"/>
              </p:cNvSpPr>
              <p:nvPr>
                <p:ph idx="1"/>
              </p:nvPr>
            </p:nvSpPr>
            <p:spPr>
              <a:xfrm>
                <a:off x="838200" y="1825625"/>
                <a:ext cx="10028274" cy="4351338"/>
              </a:xfrm>
              <a:blipFill>
                <a:blip r:embed="rId2"/>
                <a:stretch>
                  <a:fillRect l="-1094" t="-2381" r="-790"/>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8BB8C0D0-7B00-41C8-A8FA-256A44A492A1}"/>
              </a:ext>
            </a:extLst>
          </p:cNvPr>
          <p:cNvSpPr>
            <a:spLocks noGrp="1"/>
          </p:cNvSpPr>
          <p:nvPr>
            <p:ph type="sldNum" sz="quarter" idx="12"/>
          </p:nvPr>
        </p:nvSpPr>
        <p:spPr/>
        <p:txBody>
          <a:bodyPr/>
          <a:lstStyle/>
          <a:p>
            <a:fld id="{E97CB520-44B3-4597-B659-C13B2A85B42A}" type="slidenum">
              <a:rPr lang="zh-CN" altLang="en-US" smtClean="0"/>
              <a:t>42</a:t>
            </a:fld>
            <a:endParaRPr lang="zh-CN" altLang="en-US"/>
          </a:p>
        </p:txBody>
      </p:sp>
      <p:sp>
        <p:nvSpPr>
          <p:cNvPr id="5" name="日期占位符 4">
            <a:extLst>
              <a:ext uri="{FF2B5EF4-FFF2-40B4-BE49-F238E27FC236}">
                <a16:creationId xmlns:a16="http://schemas.microsoft.com/office/drawing/2014/main" id="{53C1B710-2B51-48A7-8264-1AD7DC154731}"/>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598CD22A-7F86-4369-A075-A5A9299A3A92}"/>
              </a:ext>
            </a:extLst>
          </p:cNvPr>
          <p:cNvSpPr>
            <a:spLocks noGrp="1"/>
          </p:cNvSpPr>
          <p:nvPr>
            <p:ph type="ftr" sz="quarter" idx="11"/>
          </p:nvPr>
        </p:nvSpPr>
        <p:spPr/>
        <p:txBody>
          <a:bodyPr/>
          <a:lstStyle/>
          <a:p>
            <a:r>
              <a:rPr lang="zh-CN" altLang="en-US" dirty="0"/>
              <a:t>地球中微子暑期学校</a:t>
            </a:r>
            <a:r>
              <a:rPr lang="en-US" altLang="zh-CN" dirty="0"/>
              <a:t>2024</a:t>
            </a:r>
            <a:endParaRPr lang="zh-CN" altLang="en-US" dirty="0"/>
          </a:p>
        </p:txBody>
      </p:sp>
      <p:sp>
        <p:nvSpPr>
          <p:cNvPr id="8" name="矩形 8">
            <a:extLst>
              <a:ext uri="{FF2B5EF4-FFF2-40B4-BE49-F238E27FC236}">
                <a16:creationId xmlns:a16="http://schemas.microsoft.com/office/drawing/2014/main" id="{E0F2EEAD-F75D-42A3-B89A-023FA54831C7}"/>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3811089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734282-B0CF-4B29-B253-8183618CD619}"/>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中子核反应截面</a:t>
            </a:r>
          </a:p>
        </p:txBody>
      </p:sp>
      <p:sp>
        <p:nvSpPr>
          <p:cNvPr id="4" name="日期占位符 3">
            <a:extLst>
              <a:ext uri="{FF2B5EF4-FFF2-40B4-BE49-F238E27FC236}">
                <a16:creationId xmlns:a16="http://schemas.microsoft.com/office/drawing/2014/main" id="{5F878609-4B8D-43D9-A54A-BD15E651E59A}"/>
              </a:ext>
            </a:extLst>
          </p:cNvPr>
          <p:cNvSpPr>
            <a:spLocks noGrp="1"/>
          </p:cNvSpPr>
          <p:nvPr>
            <p:ph type="dt" sz="half" idx="10"/>
          </p:nvPr>
        </p:nvSpPr>
        <p:spPr/>
        <p:txBody>
          <a:bodyPr/>
          <a:lstStyle/>
          <a:p>
            <a:r>
              <a:rPr lang="zh-CN" altLang="en-US"/>
              <a:t>凌家杰 （中山大学）</a:t>
            </a:r>
          </a:p>
        </p:txBody>
      </p:sp>
      <p:sp>
        <p:nvSpPr>
          <p:cNvPr id="5" name="页脚占位符 4">
            <a:extLst>
              <a:ext uri="{FF2B5EF4-FFF2-40B4-BE49-F238E27FC236}">
                <a16:creationId xmlns:a16="http://schemas.microsoft.com/office/drawing/2014/main" id="{3AAAC21F-29C4-47C7-9EAD-BD0D70FFAE07}"/>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6" name="灯片编号占位符 5">
            <a:extLst>
              <a:ext uri="{FF2B5EF4-FFF2-40B4-BE49-F238E27FC236}">
                <a16:creationId xmlns:a16="http://schemas.microsoft.com/office/drawing/2014/main" id="{C7A6E196-AE5A-4306-9367-896C35880277}"/>
              </a:ext>
            </a:extLst>
          </p:cNvPr>
          <p:cNvSpPr>
            <a:spLocks noGrp="1"/>
          </p:cNvSpPr>
          <p:nvPr>
            <p:ph type="sldNum" sz="quarter" idx="12"/>
          </p:nvPr>
        </p:nvSpPr>
        <p:spPr/>
        <p:txBody>
          <a:bodyPr/>
          <a:lstStyle/>
          <a:p>
            <a:fld id="{E97CB520-44B3-4597-B659-C13B2A85B42A}" type="slidenum">
              <a:rPr lang="zh-CN" altLang="en-US" smtClean="0"/>
              <a:t>43</a:t>
            </a:fld>
            <a:endParaRPr lang="zh-CN" altLang="en-US"/>
          </a:p>
        </p:txBody>
      </p:sp>
      <p:pic>
        <p:nvPicPr>
          <p:cNvPr id="7" name="Picture 2" descr="DT_vs_TT_web">
            <a:extLst>
              <a:ext uri="{FF2B5EF4-FFF2-40B4-BE49-F238E27FC236}">
                <a16:creationId xmlns:a16="http://schemas.microsoft.com/office/drawing/2014/main" id="{D9EEF0A7-6C18-4819-A952-9DDD16C13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7238" y="1768661"/>
            <a:ext cx="5893362" cy="436224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8">
            <a:extLst>
              <a:ext uri="{FF2B5EF4-FFF2-40B4-BE49-F238E27FC236}">
                <a16:creationId xmlns:a16="http://schemas.microsoft.com/office/drawing/2014/main" id="{131A9A9E-F5FD-458C-A41A-58281A8D0DF1}"/>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5932067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EABAC-2D25-4BA1-B9D9-959BA445E6BE}"/>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核裂变法</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486227B1-50B1-4047-91FA-D351155B2D22}"/>
                  </a:ext>
                </a:extLst>
              </p:cNvPr>
              <p:cNvSpPr>
                <a:spLocks noGrp="1"/>
              </p:cNvSpPr>
              <p:nvPr>
                <p:ph idx="1"/>
              </p:nvPr>
            </p:nvSpPr>
            <p:spPr/>
            <p:txBody>
              <a:bodyPr/>
              <a:lstStyle/>
              <a:p>
                <a:r>
                  <a:rPr lang="zh-CN" altLang="en-US" dirty="0">
                    <a:latin typeface="微软雅黑" panose="020B0503020204020204" pitchFamily="34" charset="-122"/>
                    <a:ea typeface="微软雅黑" panose="020B0503020204020204" pitchFamily="34" charset="-122"/>
                  </a:rPr>
                  <a:t>核裂变法：通过记录中子与重核作用产生的裂变碎片来探测中子。常用于中子通量测量。</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探测不同能量的中子选不同的材料</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热中子和慢中子：</a:t>
                </a:r>
                <a14:m>
                  <m:oMath xmlns:m="http://schemas.openxmlformats.org/officeDocument/2006/math">
                    <m:sPre>
                      <m:sPrePr>
                        <m:ctrlPr>
                          <a:rPr lang="en-US" altLang="zh-CN" i="1" smtClean="0">
                            <a:latin typeface="Cambria Math" panose="02040503050406030204" pitchFamily="18" charset="0"/>
                          </a:rPr>
                        </m:ctrlPr>
                      </m:sPrePr>
                      <m:sub/>
                      <m:sup>
                        <m:r>
                          <a:rPr lang="en-US" altLang="zh-CN" b="0" i="1" smtClean="0">
                            <a:latin typeface="Cambria Math" panose="02040503050406030204" pitchFamily="18" charset="0"/>
                          </a:rPr>
                          <m:t>235</m:t>
                        </m:r>
                      </m:sup>
                      <m:e>
                        <m:r>
                          <a:rPr lang="en-US" altLang="zh-CN" b="0" i="1" smtClean="0">
                            <a:latin typeface="Cambria Math" panose="02040503050406030204" pitchFamily="18" charset="0"/>
                          </a:rPr>
                          <m:t>𝑈</m:t>
                        </m:r>
                      </m:e>
                    </m:sPre>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sPre>
                      <m:sPrePr>
                        <m:ctrlPr>
                          <a:rPr lang="en-US" altLang="zh-CN" i="1">
                            <a:latin typeface="Cambria Math" panose="02040503050406030204" pitchFamily="18" charset="0"/>
                          </a:rPr>
                        </m:ctrlPr>
                      </m:sPrePr>
                      <m:sub/>
                      <m:sup>
                        <m:r>
                          <a:rPr lang="en-US" altLang="zh-CN" i="1">
                            <a:latin typeface="Cambria Math" panose="02040503050406030204" pitchFamily="18" charset="0"/>
                          </a:rPr>
                          <m:t>23</m:t>
                        </m:r>
                        <m:r>
                          <a:rPr lang="en-US" altLang="zh-CN" b="0" i="1" smtClean="0">
                            <a:latin typeface="Cambria Math" panose="02040503050406030204" pitchFamily="18" charset="0"/>
                          </a:rPr>
                          <m:t>9</m:t>
                        </m:r>
                      </m:sup>
                      <m:e>
                        <m:r>
                          <a:rPr lang="en-US" altLang="zh-CN" b="0" i="1" smtClean="0">
                            <a:latin typeface="Cambria Math" panose="02040503050406030204" pitchFamily="18" charset="0"/>
                          </a:rPr>
                          <m:t>𝑃𝑢</m:t>
                        </m:r>
                      </m:e>
                    </m:sPre>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sPre>
                      <m:sPrePr>
                        <m:ctrlPr>
                          <a:rPr lang="en-US" altLang="zh-CN" i="1">
                            <a:latin typeface="Cambria Math" panose="02040503050406030204" pitchFamily="18" charset="0"/>
                          </a:rPr>
                        </m:ctrlPr>
                      </m:sPrePr>
                      <m:sub/>
                      <m:sup>
                        <m:r>
                          <a:rPr lang="en-US" altLang="zh-CN" i="1">
                            <a:latin typeface="Cambria Math" panose="02040503050406030204" pitchFamily="18" charset="0"/>
                          </a:rPr>
                          <m:t>23</m:t>
                        </m:r>
                        <m:r>
                          <a:rPr lang="en-US" altLang="zh-CN" b="0" i="1" smtClean="0">
                            <a:latin typeface="Cambria Math" panose="02040503050406030204" pitchFamily="18" charset="0"/>
                          </a:rPr>
                          <m:t>3</m:t>
                        </m:r>
                      </m:sup>
                      <m:e>
                        <m:r>
                          <a:rPr lang="en-US" altLang="zh-CN" i="1">
                            <a:latin typeface="Cambria Math" panose="02040503050406030204" pitchFamily="18" charset="0"/>
                          </a:rPr>
                          <m:t>𝑈</m:t>
                        </m:r>
                      </m:e>
                    </m:sPre>
                  </m:oMath>
                </a14:m>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裂变发出 </a:t>
                </a:r>
                <a:r>
                  <a:rPr lang="en-US" altLang="zh-CN" dirty="0">
                    <a:latin typeface="微软雅黑" panose="020B0503020204020204" pitchFamily="34" charset="-122"/>
                    <a:ea typeface="微软雅黑" panose="020B0503020204020204" pitchFamily="34" charset="-122"/>
                  </a:rPr>
                  <a:t>200 MeV</a:t>
                </a:r>
                <a:r>
                  <a:rPr lang="zh-CN" altLang="en-US" dirty="0">
                    <a:latin typeface="微软雅黑" panose="020B0503020204020204" pitchFamily="34" charset="-122"/>
                    <a:ea typeface="微软雅黑" panose="020B0503020204020204" pitchFamily="34" charset="-122"/>
                  </a:rPr>
                  <a:t>热量。、</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快中子：</a:t>
                </a:r>
                <a14:m>
                  <m:oMath xmlns:m="http://schemas.openxmlformats.org/officeDocument/2006/math">
                    <m:sPre>
                      <m:sPrePr>
                        <m:ctrlPr>
                          <a:rPr lang="en-US" altLang="zh-CN" i="1">
                            <a:latin typeface="Cambria Math" panose="02040503050406030204" pitchFamily="18" charset="0"/>
                          </a:rPr>
                        </m:ctrlPr>
                      </m:sPrePr>
                      <m:sub/>
                      <m:sup>
                        <m:r>
                          <a:rPr lang="en-US" altLang="zh-CN" i="1">
                            <a:latin typeface="Cambria Math" panose="02040503050406030204" pitchFamily="18" charset="0"/>
                          </a:rPr>
                          <m:t>23</m:t>
                        </m:r>
                        <m:r>
                          <a:rPr lang="en-US" altLang="zh-CN" b="0" i="1" smtClean="0">
                            <a:latin typeface="Cambria Math" panose="02040503050406030204" pitchFamily="18" charset="0"/>
                          </a:rPr>
                          <m:t>8</m:t>
                        </m:r>
                      </m:sup>
                      <m:e>
                        <m:r>
                          <a:rPr lang="en-US" altLang="zh-CN" i="1">
                            <a:latin typeface="Cambria Math" panose="02040503050406030204" pitchFamily="18" charset="0"/>
                          </a:rPr>
                          <m:t>𝑈</m:t>
                        </m:r>
                      </m:e>
                    </m:sPre>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放出反应能很大，可以在强</a:t>
                </a:r>
                <a14:m>
                  <m:oMath xmlns:m="http://schemas.openxmlformats.org/officeDocument/2006/math">
                    <m:r>
                      <a:rPr lang="zh-CN" altLang="en-US" i="1" smtClean="0">
                        <a:latin typeface="Cambria Math" panose="02040503050406030204" pitchFamily="18" charset="0"/>
                      </a:rPr>
                      <m:t>𝛾</m:t>
                    </m:r>
                  </m:oMath>
                </a14:m>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本底下测量中子。</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许多重核只有在入射中子大于某个阈值后才能发生裂变。可以利用不同阈值的裂变元素来判断中子的能量。</a:t>
                </a:r>
              </a:p>
            </p:txBody>
          </p:sp>
        </mc:Choice>
        <mc:Fallback xmlns="">
          <p:sp>
            <p:nvSpPr>
              <p:cNvPr id="3" name="内容占位符 2">
                <a:extLst>
                  <a:ext uri="{FF2B5EF4-FFF2-40B4-BE49-F238E27FC236}">
                    <a16:creationId xmlns:a16="http://schemas.microsoft.com/office/drawing/2014/main" id="{486227B1-50B1-4047-91FA-D351155B2D22}"/>
                  </a:ext>
                </a:extLst>
              </p:cNvPr>
              <p:cNvSpPr>
                <a:spLocks noGrp="1" noRot="1" noChangeAspect="1" noMove="1" noResize="1" noEditPoints="1" noAdjustHandles="1" noChangeArrowheads="1" noChangeShapeType="1" noTextEdit="1"/>
              </p:cNvSpPr>
              <p:nvPr>
                <p:ph idx="1"/>
              </p:nvPr>
            </p:nvSpPr>
            <p:spPr>
              <a:blipFill>
                <a:blip r:embed="rId2"/>
                <a:stretch>
                  <a:fillRect l="-1043" t="-2381" r="-3188"/>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ED6902A6-56B3-4BB8-9D6D-9073F8062621}"/>
              </a:ext>
            </a:extLst>
          </p:cNvPr>
          <p:cNvSpPr>
            <a:spLocks noGrp="1"/>
          </p:cNvSpPr>
          <p:nvPr>
            <p:ph type="sldNum" sz="quarter" idx="12"/>
          </p:nvPr>
        </p:nvSpPr>
        <p:spPr/>
        <p:txBody>
          <a:bodyPr/>
          <a:lstStyle/>
          <a:p>
            <a:fld id="{E97CB520-44B3-4597-B659-C13B2A85B42A}" type="slidenum">
              <a:rPr lang="zh-CN" altLang="en-US" smtClean="0"/>
              <a:t>44</a:t>
            </a:fld>
            <a:endParaRPr lang="zh-CN" altLang="en-US"/>
          </a:p>
        </p:txBody>
      </p:sp>
      <p:sp>
        <p:nvSpPr>
          <p:cNvPr id="5" name="日期占位符 4">
            <a:extLst>
              <a:ext uri="{FF2B5EF4-FFF2-40B4-BE49-F238E27FC236}">
                <a16:creationId xmlns:a16="http://schemas.microsoft.com/office/drawing/2014/main" id="{6C42DA72-6F0C-44B0-955F-12514E2B199C}"/>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4AA88A5E-19EB-41F6-ABD7-70364C3E70AF}"/>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7" name="矩形 8">
            <a:extLst>
              <a:ext uri="{FF2B5EF4-FFF2-40B4-BE49-F238E27FC236}">
                <a16:creationId xmlns:a16="http://schemas.microsoft.com/office/drawing/2014/main" id="{8CC84B8A-12B4-424A-A6BB-0298BE659095}"/>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2233327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8F3CFE-FD82-496C-9F9A-16AF815BB5AF}"/>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核活化法</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480A546F-3F85-489B-BCE6-28192FA1EAFD}"/>
                  </a:ext>
                </a:extLst>
              </p:cNvPr>
              <p:cNvSpPr>
                <a:spLocks noGrp="1"/>
              </p:cNvSpPr>
              <p:nvPr>
                <p:ph idx="1"/>
              </p:nvPr>
            </p:nvSpPr>
            <p:spPr/>
            <p:txBody>
              <a:bodyPr/>
              <a:lstStyle/>
              <a:p>
                <a:r>
                  <a:rPr lang="zh-CN" altLang="en-US" dirty="0">
                    <a:latin typeface="微软雅黑" panose="020B0503020204020204" pitchFamily="34" charset="-122"/>
                    <a:ea typeface="微软雅黑" panose="020B0503020204020204" pitchFamily="34" charset="-122"/>
                  </a:rPr>
                  <a:t>核活化法：中子辐照样品，发生核反应，生成具有一定寿命的放射性核素。放射性核素通过发射</a:t>
                </a:r>
                <a14:m>
                  <m:oMath xmlns:m="http://schemas.openxmlformats.org/officeDocument/2006/math">
                    <m:r>
                      <a:rPr lang="zh-CN" altLang="en-US" i="1" smtClean="0">
                        <a:latin typeface="Cambria Math" panose="02040503050406030204" pitchFamily="18" charset="0"/>
                      </a:rPr>
                      <m:t>𝛽</m:t>
                    </m:r>
                  </m:oMath>
                </a14:m>
                <a:r>
                  <a:rPr lang="en-US" altLang="zh-CN" dirty="0">
                    <a:latin typeface="微软雅黑" panose="020B0503020204020204" pitchFamily="34" charset="-122"/>
                    <a:ea typeface="微软雅黑" panose="020B0503020204020204" pitchFamily="34" charset="-122"/>
                  </a:rPr>
                  <a:t>/</a:t>
                </a:r>
                <a14:m>
                  <m:oMath xmlns:m="http://schemas.openxmlformats.org/officeDocument/2006/math">
                    <m:r>
                      <a:rPr lang="zh-CN" altLang="en-US" i="1" dirty="0" smtClean="0">
                        <a:latin typeface="Cambria Math" panose="02040503050406030204" pitchFamily="18" charset="0"/>
                      </a:rPr>
                      <m:t>𝛾</m:t>
                    </m:r>
                  </m:oMath>
                </a14:m>
                <a:r>
                  <a:rPr lang="zh-CN" altLang="en-US" dirty="0">
                    <a:latin typeface="微软雅黑" panose="020B0503020204020204" pitchFamily="34" charset="-122"/>
                    <a:ea typeface="微软雅黑" panose="020B0503020204020204" pitchFamily="34" charset="-122"/>
                  </a:rPr>
                  <a:t>射线回到稳定核。通过测量这些被活化的原子核的放射性可以确定中子通量。</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用</a:t>
                </a:r>
                <a14:m>
                  <m:oMath xmlns:m="http://schemas.openxmlformats.org/officeDocument/2006/math">
                    <m:sPre>
                      <m:sPrePr>
                        <m:ctrlPr>
                          <a:rPr lang="en-US" altLang="zh-CN" i="1" smtClean="0">
                            <a:latin typeface="Cambria Math" panose="02040503050406030204" pitchFamily="18" charset="0"/>
                          </a:rPr>
                        </m:ctrlPr>
                      </m:sPrePr>
                      <m:sub/>
                      <m:sup>
                        <m:r>
                          <a:rPr lang="en-US" altLang="zh-CN" b="0" i="1" smtClean="0">
                            <a:latin typeface="Cambria Math" panose="02040503050406030204" pitchFamily="18" charset="0"/>
                          </a:rPr>
                          <m:t>115</m:t>
                        </m:r>
                      </m:sup>
                      <m:e>
                        <m:r>
                          <a:rPr lang="en-US" altLang="zh-CN" b="0" i="1" smtClean="0">
                            <a:latin typeface="Cambria Math" panose="02040503050406030204" pitchFamily="18" charset="0"/>
                          </a:rPr>
                          <m:t>𝐼𝑛</m:t>
                        </m:r>
                      </m:e>
                    </m:sPre>
                  </m:oMath>
                </a14:m>
                <a:r>
                  <a:rPr lang="zh-CN" altLang="en-US" dirty="0">
                    <a:latin typeface="微软雅黑" panose="020B0503020204020204" pitchFamily="34" charset="-122"/>
                    <a:ea typeface="微软雅黑" panose="020B0503020204020204" pitchFamily="34" charset="-122"/>
                  </a:rPr>
                  <a:t>做激活材料，受中子照射后，</a:t>
                </a:r>
                <a:endParaRPr lang="en-US" altLang="zh-CN" dirty="0">
                  <a:latin typeface="微软雅黑" panose="020B0503020204020204" pitchFamily="34" charset="-122"/>
                  <a:ea typeface="微软雅黑" panose="020B0503020204020204" pitchFamily="34" charset="-122"/>
                </a:endParaRPr>
              </a:p>
              <a:p>
                <a:pPr marL="0" indent="0">
                  <a:buNone/>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𝑛</m:t>
                      </m:r>
                      <m:r>
                        <a:rPr lang="en-US" altLang="zh-CN" b="0" i="1" smtClean="0">
                          <a:latin typeface="Cambria Math" panose="02040503050406030204" pitchFamily="18" charset="0"/>
                        </a:rPr>
                        <m:t>+</m:t>
                      </m:r>
                      <m:sPre>
                        <m:sPrePr>
                          <m:ctrlPr>
                            <a:rPr lang="en-US" altLang="zh-CN" b="0" i="1" smtClean="0">
                              <a:latin typeface="Cambria Math" panose="02040503050406030204" pitchFamily="18" charset="0"/>
                            </a:rPr>
                          </m:ctrlPr>
                        </m:sPrePr>
                        <m:sub/>
                        <m:sup>
                          <m:r>
                            <a:rPr lang="en-US" altLang="zh-CN" b="0" i="1" smtClean="0">
                              <a:latin typeface="Cambria Math" panose="02040503050406030204" pitchFamily="18" charset="0"/>
                            </a:rPr>
                            <m:t>115</m:t>
                          </m:r>
                        </m:sup>
                        <m:e>
                          <m:r>
                            <a:rPr lang="en-US" altLang="zh-CN" b="0" i="1" smtClean="0">
                              <a:latin typeface="Cambria Math" panose="02040503050406030204" pitchFamily="18" charset="0"/>
                            </a:rPr>
                            <m:t>𝐼𝑛</m:t>
                          </m:r>
                        </m:e>
                      </m:sPre>
                      <m:r>
                        <a:rPr lang="en-US" altLang="zh-CN" b="0" i="1" smtClean="0">
                          <a:latin typeface="Cambria Math" panose="02040503050406030204" pitchFamily="18" charset="0"/>
                        </a:rPr>
                        <m:t>→ </m:t>
                      </m:r>
                      <m:sPre>
                        <m:sPrePr>
                          <m:ctrlPr>
                            <a:rPr lang="en-US" altLang="zh-CN" b="0" i="1" smtClean="0">
                              <a:latin typeface="Cambria Math" panose="02040503050406030204" pitchFamily="18" charset="0"/>
                            </a:rPr>
                          </m:ctrlPr>
                        </m:sPrePr>
                        <m:sub/>
                        <m:sup>
                          <m:r>
                            <a:rPr lang="en-US" altLang="zh-CN" b="0" i="1" smtClean="0">
                              <a:latin typeface="Cambria Math" panose="02040503050406030204" pitchFamily="18" charset="0"/>
                            </a:rPr>
                            <m:t>116</m:t>
                          </m:r>
                        </m:sup>
                        <m:e>
                          <m:r>
                            <a:rPr lang="en-US" altLang="zh-CN" b="0" i="1" smtClean="0">
                              <a:latin typeface="Cambria Math" panose="02040503050406030204" pitchFamily="18" charset="0"/>
                            </a:rPr>
                            <m:t>𝐼𝑛</m:t>
                          </m:r>
                          <m:r>
                            <a:rPr lang="en-US" altLang="zh-CN" b="0" i="1" smtClean="0">
                              <a:latin typeface="Cambria Math" panose="02040503050406030204" pitchFamily="18" charset="0"/>
                            </a:rPr>
                            <m:t>∗</m:t>
                          </m:r>
                        </m:e>
                      </m:sPre>
                      <m:r>
                        <a:rPr lang="en-US" altLang="zh-CN" b="0" i="1" smtClean="0">
                          <a:latin typeface="Cambria Math" panose="02040503050406030204" pitchFamily="18" charset="0"/>
                        </a:rPr>
                        <m:t>→</m:t>
                      </m:r>
                      <m:sPre>
                        <m:sPrePr>
                          <m:ctrlPr>
                            <a:rPr lang="en-US" altLang="zh-CN" i="1">
                              <a:latin typeface="Cambria Math" panose="02040503050406030204" pitchFamily="18" charset="0"/>
                            </a:rPr>
                          </m:ctrlPr>
                        </m:sPrePr>
                        <m:sub/>
                        <m:sup>
                          <m:r>
                            <a:rPr lang="en-US" altLang="zh-CN" i="1">
                              <a:latin typeface="Cambria Math" panose="02040503050406030204" pitchFamily="18" charset="0"/>
                            </a:rPr>
                            <m:t>116</m:t>
                          </m:r>
                        </m:sup>
                        <m:e>
                          <m:r>
                            <a:rPr lang="en-US" altLang="zh-CN" i="1">
                              <a:latin typeface="Cambria Math" panose="02040503050406030204" pitchFamily="18" charset="0"/>
                            </a:rPr>
                            <m:t>𝐼𝑛</m:t>
                          </m:r>
                        </m:e>
                      </m:sPre>
                      <m:r>
                        <a:rPr lang="en-US" altLang="zh-CN" b="0" i="0" smtClean="0">
                          <a:latin typeface="Cambria Math" panose="02040503050406030204" pitchFamily="18" charset="0"/>
                        </a:rPr>
                        <m:t>+</m:t>
                      </m:r>
                      <m:r>
                        <m:rPr>
                          <m:sty m:val="p"/>
                        </m:rPr>
                        <a:rPr lang="el-GR" altLang="zh-CN" b="0" i="1" smtClean="0">
                          <a:latin typeface="Cambria Math" panose="02040503050406030204" pitchFamily="18" charset="0"/>
                          <a:ea typeface="Cambria Math" panose="02040503050406030204" pitchFamily="18" charset="0"/>
                        </a:rPr>
                        <m:t>γ</m:t>
                      </m:r>
                    </m:oMath>
                  </m:oMathPara>
                </a14:m>
                <a:endParaRPr lang="en-US" altLang="zh-CN" dirty="0">
                  <a:latin typeface="微软雅黑" panose="020B0503020204020204" pitchFamily="34" charset="-122"/>
                  <a:ea typeface="微软雅黑" panose="020B0503020204020204" pitchFamily="34" charset="-122"/>
                </a:endParaRPr>
              </a:p>
              <a:p>
                <a:pPr marL="0" indent="0">
                  <a:buNone/>
                </a:pPr>
                <a14:m>
                  <m:oMathPara xmlns:m="http://schemas.openxmlformats.org/officeDocument/2006/math">
                    <m:oMathParaPr>
                      <m:jc m:val="centerGroup"/>
                    </m:oMathParaPr>
                    <m:oMath xmlns:m="http://schemas.openxmlformats.org/officeDocument/2006/math">
                      <m:sPre>
                        <m:sPrePr>
                          <m:ctrlPr>
                            <a:rPr lang="en-US" altLang="zh-CN" i="1">
                              <a:latin typeface="Cambria Math" panose="02040503050406030204" pitchFamily="18" charset="0"/>
                            </a:rPr>
                          </m:ctrlPr>
                        </m:sPrePr>
                        <m:sub/>
                        <m:sup>
                          <m:r>
                            <a:rPr lang="en-US" altLang="zh-CN" i="1">
                              <a:latin typeface="Cambria Math" panose="02040503050406030204" pitchFamily="18" charset="0"/>
                            </a:rPr>
                            <m:t>116</m:t>
                          </m:r>
                        </m:sup>
                        <m:e>
                          <m:r>
                            <a:rPr lang="en-US" altLang="zh-CN" i="1">
                              <a:latin typeface="Cambria Math" panose="02040503050406030204" pitchFamily="18" charset="0"/>
                            </a:rPr>
                            <m:t>𝐼𝑛</m:t>
                          </m:r>
                          <m:r>
                            <a:rPr lang="en-US" altLang="zh-CN" b="0" i="1" smtClean="0">
                              <a:latin typeface="Cambria Math" panose="02040503050406030204" pitchFamily="18" charset="0"/>
                            </a:rPr>
                            <m:t>→</m:t>
                          </m:r>
                          <m:sPre>
                            <m:sPrePr>
                              <m:ctrlPr>
                                <a:rPr lang="en-US" altLang="zh-CN" i="1">
                                  <a:latin typeface="Cambria Math" panose="02040503050406030204" pitchFamily="18" charset="0"/>
                                </a:rPr>
                              </m:ctrlPr>
                            </m:sPrePr>
                            <m:sub/>
                            <m:sup>
                              <m:r>
                                <a:rPr lang="en-US" altLang="zh-CN" i="1">
                                  <a:latin typeface="Cambria Math" panose="02040503050406030204" pitchFamily="18" charset="0"/>
                                </a:rPr>
                                <m:t>116</m:t>
                              </m:r>
                            </m:sup>
                            <m:e>
                              <m:r>
                                <a:rPr lang="en-US" altLang="zh-CN" b="0" i="1" smtClean="0">
                                  <a:latin typeface="Cambria Math" panose="02040503050406030204" pitchFamily="18" charset="0"/>
                                </a:rPr>
                                <m:t>𝑆𝑛</m:t>
                              </m:r>
                            </m:e>
                          </m:sPre>
                          <m:r>
                            <a:rPr lang="en-US" altLang="zh-CN" b="0" i="1" smtClean="0">
                              <a:latin typeface="Cambria Math" panose="02040503050406030204" pitchFamily="18" charset="0"/>
                            </a:rPr>
                            <m:t>+</m:t>
                          </m:r>
                          <m:r>
                            <a:rPr lang="zh-CN" altLang="en-US" b="0" i="1" smtClean="0">
                              <a:latin typeface="Cambria Math" panose="02040503050406030204" pitchFamily="18" charset="0"/>
                            </a:rPr>
                            <m:t>𝛾</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zh-CN" altLang="en-US" i="1">
                                  <a:latin typeface="Cambria Math" panose="02040503050406030204" pitchFamily="18" charset="0"/>
                                </a:rPr>
                                <m:t>𝛽</m:t>
                              </m:r>
                            </m:e>
                            <m:sup>
                              <m:r>
                                <a:rPr lang="en-US" altLang="zh-CN" b="0" i="1" smtClean="0">
                                  <a:latin typeface="Cambria Math" panose="02040503050406030204" pitchFamily="18" charset="0"/>
                                </a:rPr>
                                <m:t>−</m:t>
                              </m:r>
                            </m:sup>
                          </m:sSup>
                        </m:e>
                      </m:sPre>
                    </m:oMath>
                  </m:oMathPara>
                </a14:m>
                <a:endParaRPr lang="zh-CN" altLang="en-US" dirty="0">
                  <a:latin typeface="微软雅黑" panose="020B0503020204020204" pitchFamily="34" charset="-122"/>
                  <a:ea typeface="微软雅黑" panose="020B0503020204020204" pitchFamily="34" charset="-122"/>
                </a:endParaRPr>
              </a:p>
            </p:txBody>
          </p:sp>
        </mc:Choice>
        <mc:Fallback xmlns="">
          <p:sp>
            <p:nvSpPr>
              <p:cNvPr id="3" name="内容占位符 2">
                <a:extLst>
                  <a:ext uri="{FF2B5EF4-FFF2-40B4-BE49-F238E27FC236}">
                    <a16:creationId xmlns:a16="http://schemas.microsoft.com/office/drawing/2014/main" id="{480A546F-3F85-489B-BCE6-28192FA1EAFD}"/>
                  </a:ext>
                </a:extLst>
              </p:cNvPr>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87C38896-67B6-4798-B623-20D770D03B18}"/>
              </a:ext>
            </a:extLst>
          </p:cNvPr>
          <p:cNvSpPr>
            <a:spLocks noGrp="1"/>
          </p:cNvSpPr>
          <p:nvPr>
            <p:ph type="sldNum" sz="quarter" idx="12"/>
          </p:nvPr>
        </p:nvSpPr>
        <p:spPr/>
        <p:txBody>
          <a:bodyPr/>
          <a:lstStyle/>
          <a:p>
            <a:fld id="{E97CB520-44B3-4597-B659-C13B2A85B42A}" type="slidenum">
              <a:rPr lang="zh-CN" altLang="en-US" smtClean="0"/>
              <a:t>45</a:t>
            </a:fld>
            <a:endParaRPr lang="zh-CN" altLang="en-US"/>
          </a:p>
        </p:txBody>
      </p:sp>
      <p:sp>
        <p:nvSpPr>
          <p:cNvPr id="5" name="日期占位符 4">
            <a:extLst>
              <a:ext uri="{FF2B5EF4-FFF2-40B4-BE49-F238E27FC236}">
                <a16:creationId xmlns:a16="http://schemas.microsoft.com/office/drawing/2014/main" id="{77D1ABD2-564E-4281-A2F0-A024A3432FD3}"/>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1589736C-F213-4A1F-9C90-3EEC417454D7}"/>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7" name="矩形 8">
            <a:extLst>
              <a:ext uri="{FF2B5EF4-FFF2-40B4-BE49-F238E27FC236}">
                <a16:creationId xmlns:a16="http://schemas.microsoft.com/office/drawing/2014/main" id="{DC62DC58-76AC-4B72-A0BF-A00C20F512AA}"/>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886487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748138-E6E9-40BB-903F-F8CA51CC7899}"/>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中微子</a:t>
            </a:r>
          </a:p>
        </p:txBody>
      </p:sp>
      <p:sp>
        <p:nvSpPr>
          <p:cNvPr id="4" name="灯片编号占位符 3">
            <a:extLst>
              <a:ext uri="{FF2B5EF4-FFF2-40B4-BE49-F238E27FC236}">
                <a16:creationId xmlns:a16="http://schemas.microsoft.com/office/drawing/2014/main" id="{1B123CC5-F16E-437C-A2F6-27D9D163253D}"/>
              </a:ext>
            </a:extLst>
          </p:cNvPr>
          <p:cNvSpPr>
            <a:spLocks noGrp="1"/>
          </p:cNvSpPr>
          <p:nvPr>
            <p:ph type="sldNum" sz="quarter" idx="12"/>
          </p:nvPr>
        </p:nvSpPr>
        <p:spPr/>
        <p:txBody>
          <a:bodyPr/>
          <a:lstStyle/>
          <a:p>
            <a:fld id="{E97CB520-44B3-4597-B659-C13B2A85B42A}" type="slidenum">
              <a:rPr lang="zh-CN" altLang="en-US" smtClean="0"/>
              <a:t>46</a:t>
            </a:fld>
            <a:endParaRPr lang="zh-CN" altLang="en-US"/>
          </a:p>
        </p:txBody>
      </p:sp>
      <p:pic>
        <p:nvPicPr>
          <p:cNvPr id="5" name="Picture 8">
            <a:extLst>
              <a:ext uri="{FF2B5EF4-FFF2-40B4-BE49-F238E27FC236}">
                <a16:creationId xmlns:a16="http://schemas.microsoft.com/office/drawing/2014/main" id="{F4E9C117-3B95-4E2E-AAA6-A9E1811937C3}"/>
              </a:ext>
            </a:extLst>
          </p:cNvPr>
          <p:cNvPicPr>
            <a:picLocks noChangeAspect="1"/>
          </p:cNvPicPr>
          <p:nvPr/>
        </p:nvPicPr>
        <p:blipFill>
          <a:blip r:embed="rId2"/>
          <a:stretch>
            <a:fillRect/>
          </a:stretch>
        </p:blipFill>
        <p:spPr>
          <a:xfrm>
            <a:off x="434492" y="1584363"/>
            <a:ext cx="5282999" cy="3968119"/>
          </a:xfrm>
          <a:prstGeom prst="rect">
            <a:avLst/>
          </a:prstGeom>
        </p:spPr>
      </p:pic>
      <mc:AlternateContent xmlns:mc="http://schemas.openxmlformats.org/markup-compatibility/2006" xmlns:a14="http://schemas.microsoft.com/office/drawing/2010/main">
        <mc:Choice Requires="a14">
          <p:sp>
            <p:nvSpPr>
              <p:cNvPr id="6" name="TextBox 9">
                <a:extLst>
                  <a:ext uri="{FF2B5EF4-FFF2-40B4-BE49-F238E27FC236}">
                    <a16:creationId xmlns:a16="http://schemas.microsoft.com/office/drawing/2014/main" id="{51A919AD-327F-413C-B3A5-1084926AB5B6}"/>
                  </a:ext>
                </a:extLst>
              </p:cNvPr>
              <p:cNvSpPr txBox="1"/>
              <p:nvPr/>
            </p:nvSpPr>
            <p:spPr>
              <a:xfrm>
                <a:off x="6193152" y="1991868"/>
                <a:ext cx="5564356" cy="3153107"/>
              </a:xfrm>
              <a:prstGeom prst="rect">
                <a:avLst/>
              </a:prstGeom>
              <a:noFill/>
            </p:spPr>
            <p:txBody>
              <a:bodyPr wrap="square" rtlCol="0">
                <a:spAutoFit/>
              </a:bodyPr>
              <a:lstStyle/>
              <a:p>
                <a:pPr marL="285750" indent="-285750">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宇宙中最多的基本粒子之一</a:t>
                </a:r>
                <a:endParaRPr lang="en-US" altLang="zh-CN" sz="32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质量很小，接近光速飞行</a:t>
                </a:r>
                <a:endParaRPr lang="en-US" altLang="zh-CN" sz="32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只参与弱相互作用，轻易穿透物质</a:t>
                </a:r>
                <a:endParaRPr lang="en-US" altLang="zh-CN" sz="3200" dirty="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3200" dirty="0">
                    <a:latin typeface="微软雅黑" panose="020B0503020204020204" pitchFamily="34" charset="-122"/>
                    <a:ea typeface="微软雅黑" panose="020B0503020204020204" pitchFamily="34" charset="-122"/>
                  </a:rPr>
                  <a:t>目前已知三种类型的中微子与反中微子</a:t>
                </a:r>
                <a:r>
                  <a:rPr lang="en-US" altLang="zh-CN" sz="3200"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sz="3600" i="1">
                            <a:solidFill>
                              <a:srgbClr val="FF0000"/>
                            </a:solidFill>
                            <a:latin typeface="Cambria Math" panose="02040503050406030204" pitchFamily="18" charset="0"/>
                          </a:rPr>
                        </m:ctrlPr>
                      </m:sSubPr>
                      <m:e>
                        <m:r>
                          <a:rPr lang="en-US" sz="3600" i="1">
                            <a:solidFill>
                              <a:srgbClr val="FF0000"/>
                            </a:solidFill>
                            <a:latin typeface="Cambria Math" panose="02040503050406030204" pitchFamily="18" charset="0"/>
                            <a:ea typeface="Cambria Math" panose="02040503050406030204" pitchFamily="18" charset="0"/>
                          </a:rPr>
                          <m:t>𝜈</m:t>
                        </m:r>
                      </m:e>
                      <m:sub>
                        <m:r>
                          <a:rPr lang="en-US" sz="3600" i="1">
                            <a:solidFill>
                              <a:srgbClr val="FF0000"/>
                            </a:solidFill>
                            <a:latin typeface="Cambria Math" panose="02040503050406030204" pitchFamily="18" charset="0"/>
                          </a:rPr>
                          <m:t>𝑒</m:t>
                        </m:r>
                      </m:sub>
                    </m:sSub>
                  </m:oMath>
                </a14:m>
                <a:r>
                  <a:rPr lang="en-US" sz="3600"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sz="3600" i="1">
                            <a:solidFill>
                              <a:srgbClr val="00B050"/>
                            </a:solidFill>
                            <a:latin typeface="Cambria Math" panose="02040503050406030204" pitchFamily="18" charset="0"/>
                          </a:rPr>
                        </m:ctrlPr>
                      </m:sSubPr>
                      <m:e>
                        <m:r>
                          <a:rPr lang="en-US" sz="3600" i="1">
                            <a:solidFill>
                              <a:srgbClr val="00B050"/>
                            </a:solidFill>
                            <a:latin typeface="Cambria Math" panose="02040503050406030204" pitchFamily="18" charset="0"/>
                            <a:ea typeface="Cambria Math" panose="02040503050406030204" pitchFamily="18" charset="0"/>
                          </a:rPr>
                          <m:t>𝜈</m:t>
                        </m:r>
                      </m:e>
                      <m:sub>
                        <m:r>
                          <a:rPr lang="en-US" sz="3600" i="1">
                            <a:solidFill>
                              <a:srgbClr val="00B050"/>
                            </a:solidFill>
                            <a:latin typeface="Cambria Math" panose="02040503050406030204" pitchFamily="18" charset="0"/>
                            <a:ea typeface="Cambria Math" panose="02040503050406030204" pitchFamily="18" charset="0"/>
                          </a:rPr>
                          <m:t>𝜇</m:t>
                        </m:r>
                      </m:sub>
                    </m:sSub>
                  </m:oMath>
                </a14:m>
                <a:r>
                  <a:rPr lang="en-US" sz="3600"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sz="3600" i="1">
                            <a:solidFill>
                              <a:srgbClr val="0070C0"/>
                            </a:solidFill>
                            <a:latin typeface="Cambria Math" panose="02040503050406030204" pitchFamily="18" charset="0"/>
                          </a:rPr>
                        </m:ctrlPr>
                      </m:sSubPr>
                      <m:e>
                        <m:r>
                          <a:rPr lang="en-US" sz="3600" i="1">
                            <a:solidFill>
                              <a:srgbClr val="0070C0"/>
                            </a:solidFill>
                            <a:latin typeface="Cambria Math" panose="02040503050406030204" pitchFamily="18" charset="0"/>
                            <a:ea typeface="Cambria Math" panose="02040503050406030204" pitchFamily="18" charset="0"/>
                          </a:rPr>
                          <m:t>𝜈</m:t>
                        </m:r>
                      </m:e>
                      <m:sub>
                        <m:r>
                          <a:rPr lang="en-US" sz="3600" i="1">
                            <a:solidFill>
                              <a:srgbClr val="0070C0"/>
                            </a:solidFill>
                            <a:latin typeface="Cambria Math" panose="02040503050406030204" pitchFamily="18" charset="0"/>
                            <a:ea typeface="Cambria Math" panose="02040503050406030204" pitchFamily="18" charset="0"/>
                          </a:rPr>
                          <m:t>𝜏</m:t>
                        </m:r>
                      </m:sub>
                    </m:sSub>
                  </m:oMath>
                </a14:m>
                <a:r>
                  <a:rPr lang="en-US" sz="3600" dirty="0">
                    <a:latin typeface="微软雅黑" panose="020B0503020204020204" pitchFamily="34" charset="-122"/>
                    <a:ea typeface="微软雅黑" panose="020B0503020204020204" pitchFamily="34" charset="-122"/>
                  </a:rPr>
                  <a:t> </a:t>
                </a:r>
                <a:endParaRPr lang="en-US" sz="3200" dirty="0">
                  <a:latin typeface="微软雅黑" panose="020B0503020204020204" pitchFamily="34" charset="-122"/>
                  <a:ea typeface="微软雅黑" panose="020B0503020204020204" pitchFamily="34" charset="-122"/>
                </a:endParaRPr>
              </a:p>
            </p:txBody>
          </p:sp>
        </mc:Choice>
        <mc:Fallback xmlns="">
          <p:sp>
            <p:nvSpPr>
              <p:cNvPr id="6" name="TextBox 9">
                <a:extLst>
                  <a:ext uri="{FF2B5EF4-FFF2-40B4-BE49-F238E27FC236}">
                    <a16:creationId xmlns:a16="http://schemas.microsoft.com/office/drawing/2014/main" id="{51A919AD-327F-413C-B3A5-1084926AB5B6}"/>
                  </a:ext>
                </a:extLst>
              </p:cNvPr>
              <p:cNvSpPr txBox="1">
                <a:spLocks noRot="1" noChangeAspect="1" noMove="1" noResize="1" noEditPoints="1" noAdjustHandles="1" noChangeArrowheads="1" noChangeShapeType="1" noTextEdit="1"/>
              </p:cNvSpPr>
              <p:nvPr/>
            </p:nvSpPr>
            <p:spPr>
              <a:xfrm>
                <a:off x="6193152" y="1991868"/>
                <a:ext cx="5564356" cy="3153107"/>
              </a:xfrm>
              <a:prstGeom prst="rect">
                <a:avLst/>
              </a:prstGeom>
              <a:blipFill>
                <a:blip r:embed="rId3"/>
                <a:stretch>
                  <a:fillRect l="-2519" t="-2515" b="-5029"/>
                </a:stretch>
              </a:blipFill>
            </p:spPr>
            <p:txBody>
              <a:bodyPr/>
              <a:lstStyle/>
              <a:p>
                <a:r>
                  <a:rPr lang="zh-CN" altLang="en-US">
                    <a:noFill/>
                  </a:rPr>
                  <a:t> </a:t>
                </a:r>
              </a:p>
            </p:txBody>
          </p:sp>
        </mc:Fallback>
      </mc:AlternateContent>
      <p:sp>
        <p:nvSpPr>
          <p:cNvPr id="3" name="日期占位符 2">
            <a:extLst>
              <a:ext uri="{FF2B5EF4-FFF2-40B4-BE49-F238E27FC236}">
                <a16:creationId xmlns:a16="http://schemas.microsoft.com/office/drawing/2014/main" id="{C039275B-424F-422F-9236-B742A0E743BA}"/>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9318615C-253E-4C03-8B30-F1C1396E05AC}"/>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9B7D147E-6001-49A4-A755-FC74B02A41E7}"/>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2920893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4305DC-5A0F-4529-B9B2-3DFBF098EDE8}"/>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中微子源</a:t>
            </a:r>
          </a:p>
        </p:txBody>
      </p:sp>
      <p:sp>
        <p:nvSpPr>
          <p:cNvPr id="4" name="灯片编号占位符 3">
            <a:extLst>
              <a:ext uri="{FF2B5EF4-FFF2-40B4-BE49-F238E27FC236}">
                <a16:creationId xmlns:a16="http://schemas.microsoft.com/office/drawing/2014/main" id="{13CE00A0-8F29-47B4-BBCF-C6A2CA50DEA8}"/>
              </a:ext>
            </a:extLst>
          </p:cNvPr>
          <p:cNvSpPr>
            <a:spLocks noGrp="1"/>
          </p:cNvSpPr>
          <p:nvPr>
            <p:ph type="sldNum" sz="quarter" idx="12"/>
          </p:nvPr>
        </p:nvSpPr>
        <p:spPr/>
        <p:txBody>
          <a:bodyPr/>
          <a:lstStyle/>
          <a:p>
            <a:fld id="{E97CB520-44B3-4597-B659-C13B2A85B42A}" type="slidenum">
              <a:rPr lang="zh-CN" altLang="en-US" smtClean="0"/>
              <a:t>47</a:t>
            </a:fld>
            <a:endParaRPr lang="zh-CN" altLang="en-US"/>
          </a:p>
        </p:txBody>
      </p:sp>
      <p:pic>
        <p:nvPicPr>
          <p:cNvPr id="5" name="图片 4">
            <a:extLst>
              <a:ext uri="{FF2B5EF4-FFF2-40B4-BE49-F238E27FC236}">
                <a16:creationId xmlns:a16="http://schemas.microsoft.com/office/drawing/2014/main" id="{3A0AF404-2F6A-4E41-BC2A-E62AAC0FD201}"/>
              </a:ext>
            </a:extLst>
          </p:cNvPr>
          <p:cNvPicPr>
            <a:picLocks noChangeAspect="1"/>
          </p:cNvPicPr>
          <p:nvPr/>
        </p:nvPicPr>
        <p:blipFill>
          <a:blip r:embed="rId2"/>
          <a:stretch>
            <a:fillRect/>
          </a:stretch>
        </p:blipFill>
        <p:spPr>
          <a:xfrm>
            <a:off x="1947834" y="1613350"/>
            <a:ext cx="7238326" cy="4226858"/>
          </a:xfrm>
          <a:prstGeom prst="rect">
            <a:avLst/>
          </a:prstGeom>
        </p:spPr>
      </p:pic>
      <p:sp>
        <p:nvSpPr>
          <p:cNvPr id="6" name="矩形 5">
            <a:extLst>
              <a:ext uri="{FF2B5EF4-FFF2-40B4-BE49-F238E27FC236}">
                <a16:creationId xmlns:a16="http://schemas.microsoft.com/office/drawing/2014/main" id="{073D3FD6-7A14-473C-A119-1AB7665915DE}"/>
              </a:ext>
            </a:extLst>
          </p:cNvPr>
          <p:cNvSpPr/>
          <p:nvPr/>
        </p:nvSpPr>
        <p:spPr>
          <a:xfrm>
            <a:off x="5804453" y="891046"/>
            <a:ext cx="5979329" cy="369332"/>
          </a:xfrm>
          <a:prstGeom prst="rect">
            <a:avLst/>
          </a:prstGeom>
        </p:spPr>
        <p:txBody>
          <a:bodyPr wrap="none">
            <a:spAutoFit/>
          </a:bodyPr>
          <a:lstStyle/>
          <a:p>
            <a:r>
              <a:rPr lang="da-DK" altLang="zh-CN" dirty="0">
                <a:latin typeface="微软雅黑" panose="020B0503020204020204" pitchFamily="34" charset="-122"/>
                <a:ea typeface="微软雅黑" panose="020B0503020204020204" pitchFamily="34" charset="-122"/>
              </a:rPr>
              <a:t>E. Vitagliano et al., Rev. Mod. Phys. 92 (2020) 045006</a:t>
            </a:r>
            <a:endParaRPr lang="zh-CN" altLang="en-US"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F948356C-5A6D-438B-B272-D7765274A6E1}"/>
              </a:ext>
            </a:extLst>
          </p:cNvPr>
          <p:cNvSpPr txBox="1"/>
          <p:nvPr/>
        </p:nvSpPr>
        <p:spPr>
          <a:xfrm>
            <a:off x="5804453" y="5821072"/>
            <a:ext cx="734175"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MeV</a:t>
            </a:r>
            <a:endParaRPr lang="zh-CN" altLang="en-US"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FD194140-DB0E-4FD9-BB52-B9270A146EE7}"/>
              </a:ext>
            </a:extLst>
          </p:cNvPr>
          <p:cNvSpPr txBox="1"/>
          <p:nvPr/>
        </p:nvSpPr>
        <p:spPr>
          <a:xfrm>
            <a:off x="5121962" y="5821072"/>
            <a:ext cx="652007"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keV</a:t>
            </a:r>
            <a:endParaRPr lang="zh-CN" altLang="en-US"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EC97F1A9-CD45-4184-9EAE-8E39AF082523}"/>
              </a:ext>
            </a:extLst>
          </p:cNvPr>
          <p:cNvSpPr txBox="1"/>
          <p:nvPr/>
        </p:nvSpPr>
        <p:spPr>
          <a:xfrm>
            <a:off x="4387786" y="5809862"/>
            <a:ext cx="652007"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eV</a:t>
            </a:r>
            <a:endParaRPr lang="zh-CN" altLang="en-US" dirty="0">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44A629E9-4202-4E76-A955-2B7D932A3E59}"/>
              </a:ext>
            </a:extLst>
          </p:cNvPr>
          <p:cNvSpPr txBox="1"/>
          <p:nvPr/>
        </p:nvSpPr>
        <p:spPr>
          <a:xfrm>
            <a:off x="3653610" y="5819136"/>
            <a:ext cx="734176" cy="369332"/>
          </a:xfrm>
          <a:prstGeom prst="rect">
            <a:avLst/>
          </a:prstGeom>
          <a:noFill/>
        </p:spPr>
        <p:txBody>
          <a:bodyPr wrap="square" rtlCol="0">
            <a:spAutoFit/>
          </a:bodyPr>
          <a:lstStyle/>
          <a:p>
            <a:r>
              <a:rPr lang="en-US" altLang="zh-CN" dirty="0" err="1">
                <a:latin typeface="微软雅黑" panose="020B0503020204020204" pitchFamily="34" charset="-122"/>
                <a:ea typeface="微软雅黑" panose="020B0503020204020204" pitchFamily="34" charset="-122"/>
              </a:rPr>
              <a:t>meV</a:t>
            </a:r>
            <a:endParaRPr lang="zh-CN" altLang="en-US"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30D8F67F-D835-4BE3-A820-6D149E040A80}"/>
                  </a:ext>
                </a:extLst>
              </p:cNvPr>
              <p:cNvSpPr txBox="1"/>
              <p:nvPr/>
            </p:nvSpPr>
            <p:spPr>
              <a:xfrm>
                <a:off x="2884337" y="5819136"/>
                <a:ext cx="652007" cy="369332"/>
              </a:xfrm>
              <a:prstGeom prst="rect">
                <a:avLst/>
              </a:prstGeom>
              <a:noFill/>
            </p:spPr>
            <p:txBody>
              <a:bodyPr wrap="square" rtlCol="0">
                <a:spAutoFit/>
              </a:bodyPr>
              <a:lstStyle/>
              <a:p>
                <a14:m>
                  <m:oMath xmlns:m="http://schemas.openxmlformats.org/officeDocument/2006/math">
                    <m:r>
                      <a:rPr lang="zh-CN" altLang="en-US" i="1" smtClean="0">
                        <a:latin typeface="Cambria Math" panose="02040503050406030204" pitchFamily="18" charset="0"/>
                      </a:rPr>
                      <m:t>𝜇</m:t>
                    </m:r>
                  </m:oMath>
                </a14:m>
                <a:r>
                  <a:rPr lang="en-US" altLang="zh-CN" dirty="0">
                    <a:latin typeface="微软雅黑" panose="020B0503020204020204" pitchFamily="34" charset="-122"/>
                    <a:ea typeface="微软雅黑" panose="020B0503020204020204" pitchFamily="34" charset="-122"/>
                  </a:rPr>
                  <a:t>eV</a:t>
                </a:r>
                <a:endParaRPr lang="zh-CN" altLang="en-US" dirty="0">
                  <a:latin typeface="微软雅黑" panose="020B0503020204020204" pitchFamily="34" charset="-122"/>
                  <a:ea typeface="微软雅黑" panose="020B0503020204020204" pitchFamily="34" charset="-122"/>
                </a:endParaRPr>
              </a:p>
            </p:txBody>
          </p:sp>
        </mc:Choice>
        <mc:Fallback xmlns="">
          <p:sp>
            <p:nvSpPr>
              <p:cNvPr id="11" name="文本框 10">
                <a:extLst>
                  <a:ext uri="{FF2B5EF4-FFF2-40B4-BE49-F238E27FC236}">
                    <a16:creationId xmlns:a16="http://schemas.microsoft.com/office/drawing/2014/main" id="{30D8F67F-D835-4BE3-A820-6D149E040A80}"/>
                  </a:ext>
                </a:extLst>
              </p:cNvPr>
              <p:cNvSpPr txBox="1">
                <a:spLocks noRot="1" noChangeAspect="1" noMove="1" noResize="1" noEditPoints="1" noAdjustHandles="1" noChangeArrowheads="1" noChangeShapeType="1" noTextEdit="1"/>
              </p:cNvSpPr>
              <p:nvPr/>
            </p:nvSpPr>
            <p:spPr>
              <a:xfrm>
                <a:off x="2884337" y="5819136"/>
                <a:ext cx="652007" cy="369332"/>
              </a:xfrm>
              <a:prstGeom prst="rect">
                <a:avLst/>
              </a:prstGeom>
              <a:blipFill>
                <a:blip r:embed="rId3"/>
                <a:stretch>
                  <a:fillRect t="-10000" r="-1869" b="-26667"/>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FAA6D870-D053-4FEF-8FD5-77C64A2778F7}"/>
              </a:ext>
            </a:extLst>
          </p:cNvPr>
          <p:cNvSpPr txBox="1"/>
          <p:nvPr/>
        </p:nvSpPr>
        <p:spPr>
          <a:xfrm>
            <a:off x="6497544" y="5822392"/>
            <a:ext cx="652007"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GeV</a:t>
            </a:r>
            <a:endParaRPr lang="zh-CN" altLang="en-US" dirty="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71B8C334-4938-4C1A-AA84-5838C29C5FF4}"/>
              </a:ext>
            </a:extLst>
          </p:cNvPr>
          <p:cNvSpPr txBox="1"/>
          <p:nvPr/>
        </p:nvSpPr>
        <p:spPr>
          <a:xfrm>
            <a:off x="7190635" y="5809862"/>
            <a:ext cx="652007" cy="369332"/>
          </a:xfrm>
          <a:prstGeom prst="rect">
            <a:avLst/>
          </a:prstGeom>
          <a:noFill/>
        </p:spPr>
        <p:txBody>
          <a:bodyPr wrap="square" rtlCol="0">
            <a:spAutoFit/>
          </a:bodyPr>
          <a:lstStyle/>
          <a:p>
            <a:r>
              <a:rPr lang="en-US" altLang="zh-CN" dirty="0" err="1">
                <a:latin typeface="微软雅黑" panose="020B0503020204020204" pitchFamily="34" charset="-122"/>
                <a:ea typeface="微软雅黑" panose="020B0503020204020204" pitchFamily="34" charset="-122"/>
              </a:rPr>
              <a:t>TeV</a:t>
            </a:r>
            <a:endParaRPr lang="zh-CN" altLang="en-US"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E2D9E846-FECF-4961-993E-D345F343196B}"/>
              </a:ext>
            </a:extLst>
          </p:cNvPr>
          <p:cNvSpPr txBox="1"/>
          <p:nvPr/>
        </p:nvSpPr>
        <p:spPr>
          <a:xfrm>
            <a:off x="7967217" y="5799258"/>
            <a:ext cx="652007" cy="369332"/>
          </a:xfrm>
          <a:prstGeom prst="rect">
            <a:avLst/>
          </a:prstGeom>
          <a:noFill/>
        </p:spPr>
        <p:txBody>
          <a:bodyPr wrap="square" rtlCol="0">
            <a:spAutoFit/>
          </a:bodyPr>
          <a:lstStyle/>
          <a:p>
            <a:r>
              <a:rPr lang="en-US" altLang="zh-CN" dirty="0" err="1">
                <a:latin typeface="微软雅黑" panose="020B0503020204020204" pitchFamily="34" charset="-122"/>
                <a:ea typeface="微软雅黑" panose="020B0503020204020204" pitchFamily="34" charset="-122"/>
              </a:rPr>
              <a:t>PeV</a:t>
            </a:r>
            <a:endParaRPr lang="zh-CN" altLang="en-US" dirty="0">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5A73D313-0D0E-49F5-B195-6C433C0F60E6}"/>
              </a:ext>
            </a:extLst>
          </p:cNvPr>
          <p:cNvSpPr txBox="1"/>
          <p:nvPr/>
        </p:nvSpPr>
        <p:spPr>
          <a:xfrm>
            <a:off x="8708016" y="5792631"/>
            <a:ext cx="652007" cy="369332"/>
          </a:xfrm>
          <a:prstGeom prst="rect">
            <a:avLst/>
          </a:prstGeom>
          <a:noFill/>
        </p:spPr>
        <p:txBody>
          <a:bodyPr wrap="square" rtlCol="0">
            <a:spAutoFit/>
          </a:bodyPr>
          <a:lstStyle/>
          <a:p>
            <a:r>
              <a:rPr lang="en-US" altLang="zh-CN" dirty="0" err="1">
                <a:latin typeface="微软雅黑" panose="020B0503020204020204" pitchFamily="34" charset="-122"/>
                <a:ea typeface="微软雅黑" panose="020B0503020204020204" pitchFamily="34" charset="-122"/>
              </a:rPr>
              <a:t>EeV</a:t>
            </a:r>
            <a:endParaRPr lang="zh-CN" altLang="en-US" dirty="0">
              <a:latin typeface="微软雅黑" panose="020B0503020204020204" pitchFamily="34" charset="-122"/>
              <a:ea typeface="微软雅黑" panose="020B0503020204020204" pitchFamily="34" charset="-122"/>
            </a:endParaRPr>
          </a:p>
        </p:txBody>
      </p:sp>
      <p:sp>
        <p:nvSpPr>
          <p:cNvPr id="3" name="日期占位符 2">
            <a:extLst>
              <a:ext uri="{FF2B5EF4-FFF2-40B4-BE49-F238E27FC236}">
                <a16:creationId xmlns:a16="http://schemas.microsoft.com/office/drawing/2014/main" id="{11F541DE-EF60-4027-ACDF-4450B95BEBEF}"/>
              </a:ext>
            </a:extLst>
          </p:cNvPr>
          <p:cNvSpPr>
            <a:spLocks noGrp="1"/>
          </p:cNvSpPr>
          <p:nvPr>
            <p:ph type="dt" sz="half" idx="10"/>
          </p:nvPr>
        </p:nvSpPr>
        <p:spPr/>
        <p:txBody>
          <a:bodyPr/>
          <a:lstStyle/>
          <a:p>
            <a:r>
              <a:rPr lang="zh-CN" altLang="en-US"/>
              <a:t>凌家杰 （中山大学）</a:t>
            </a:r>
          </a:p>
        </p:txBody>
      </p:sp>
      <p:sp>
        <p:nvSpPr>
          <p:cNvPr id="16" name="页脚占位符 15">
            <a:extLst>
              <a:ext uri="{FF2B5EF4-FFF2-40B4-BE49-F238E27FC236}">
                <a16:creationId xmlns:a16="http://schemas.microsoft.com/office/drawing/2014/main" id="{58BF31B3-83FA-4E08-AE7C-B89D9AD4998F}"/>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17" name="矩形 8">
            <a:extLst>
              <a:ext uri="{FF2B5EF4-FFF2-40B4-BE49-F238E27FC236}">
                <a16:creationId xmlns:a16="http://schemas.microsoft.com/office/drawing/2014/main" id="{C3431703-1CAC-487C-B630-6B0FDD7EA859}"/>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3800954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47507C-25B4-46A8-849B-B73CC870CA88}"/>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太阳中微子</a:t>
            </a:r>
          </a:p>
        </p:txBody>
      </p:sp>
      <p:sp>
        <p:nvSpPr>
          <p:cNvPr id="4" name="灯片编号占位符 3">
            <a:extLst>
              <a:ext uri="{FF2B5EF4-FFF2-40B4-BE49-F238E27FC236}">
                <a16:creationId xmlns:a16="http://schemas.microsoft.com/office/drawing/2014/main" id="{E9ED51EE-70D8-4D97-A3AF-7C8357A4C9C8}"/>
              </a:ext>
            </a:extLst>
          </p:cNvPr>
          <p:cNvSpPr>
            <a:spLocks noGrp="1"/>
          </p:cNvSpPr>
          <p:nvPr>
            <p:ph type="sldNum" sz="quarter" idx="12"/>
          </p:nvPr>
        </p:nvSpPr>
        <p:spPr/>
        <p:txBody>
          <a:bodyPr/>
          <a:lstStyle/>
          <a:p>
            <a:fld id="{E97CB520-44B3-4597-B659-C13B2A85B42A}" type="slidenum">
              <a:rPr lang="zh-CN" altLang="en-US" smtClean="0"/>
              <a:t>48</a:t>
            </a:fld>
            <a:endParaRPr lang="zh-CN" altLang="en-US"/>
          </a:p>
        </p:txBody>
      </p:sp>
      <p:pic>
        <p:nvPicPr>
          <p:cNvPr id="8" name="图片 7">
            <a:extLst>
              <a:ext uri="{FF2B5EF4-FFF2-40B4-BE49-F238E27FC236}">
                <a16:creationId xmlns:a16="http://schemas.microsoft.com/office/drawing/2014/main" id="{D546BD25-0B12-4298-B4D1-40D4BF371CE3}"/>
              </a:ext>
            </a:extLst>
          </p:cNvPr>
          <p:cNvPicPr>
            <a:picLocks noChangeAspect="1"/>
          </p:cNvPicPr>
          <p:nvPr/>
        </p:nvPicPr>
        <p:blipFill>
          <a:blip r:embed="rId2"/>
          <a:stretch>
            <a:fillRect/>
          </a:stretch>
        </p:blipFill>
        <p:spPr>
          <a:xfrm>
            <a:off x="1050852" y="2032480"/>
            <a:ext cx="3905153" cy="3472962"/>
          </a:xfrm>
          <a:prstGeom prst="rect">
            <a:avLst/>
          </a:prstGeom>
        </p:spPr>
      </p:pic>
      <p:pic>
        <p:nvPicPr>
          <p:cNvPr id="9" name="图片 8">
            <a:extLst>
              <a:ext uri="{FF2B5EF4-FFF2-40B4-BE49-F238E27FC236}">
                <a16:creationId xmlns:a16="http://schemas.microsoft.com/office/drawing/2014/main" id="{6A80DC9F-BA1C-4259-AD85-604D06E872DF}"/>
              </a:ext>
            </a:extLst>
          </p:cNvPr>
          <p:cNvPicPr>
            <a:picLocks noChangeAspect="1"/>
          </p:cNvPicPr>
          <p:nvPr/>
        </p:nvPicPr>
        <p:blipFill>
          <a:blip r:embed="rId3"/>
          <a:stretch>
            <a:fillRect/>
          </a:stretch>
        </p:blipFill>
        <p:spPr>
          <a:xfrm>
            <a:off x="1754535" y="1579304"/>
            <a:ext cx="3009207" cy="487816"/>
          </a:xfrm>
          <a:prstGeom prst="rect">
            <a:avLst/>
          </a:prstGeom>
        </p:spPr>
      </p:pic>
      <mc:AlternateContent xmlns:mc="http://schemas.openxmlformats.org/markup-compatibility/2006">
        <mc:Choice xmlns:a14="http://schemas.microsoft.com/office/drawing/2010/main" Requires="a14">
          <p:sp>
            <p:nvSpPr>
              <p:cNvPr id="10" name="文本框 9">
                <a:extLst>
                  <a:ext uri="{FF2B5EF4-FFF2-40B4-BE49-F238E27FC236}">
                    <a16:creationId xmlns:a16="http://schemas.microsoft.com/office/drawing/2014/main" id="{F499C88A-15FB-41BF-9C1C-DD086EC24738}"/>
                  </a:ext>
                </a:extLst>
              </p:cNvPr>
              <p:cNvSpPr txBox="1"/>
              <p:nvPr/>
            </p:nvSpPr>
            <p:spPr>
              <a:xfrm>
                <a:off x="5741582" y="5215870"/>
                <a:ext cx="5947144" cy="707886"/>
              </a:xfrm>
              <a:prstGeom prst="rect">
                <a:avLst/>
              </a:prstGeom>
              <a:noFill/>
            </p:spPr>
            <p:txBody>
              <a:bodyPr wrap="square" rtlCol="0">
                <a:spAutoFit/>
              </a:bodyPr>
              <a:lstStyle/>
              <a:p>
                <a:r>
                  <a:rPr lang="zh-CN" altLang="en-US" sz="2000" dirty="0">
                    <a:latin typeface="微软雅黑" panose="020B0503020204020204" pitchFamily="34" charset="-122"/>
                    <a:ea typeface="微软雅黑" panose="020B0503020204020204" pitchFamily="34" charset="-122"/>
                  </a:rPr>
                  <a:t>太阳内部每次核聚变反应，产生了</a:t>
                </a:r>
                <a:r>
                  <a:rPr lang="en-US" altLang="zh-CN" sz="2000" dirty="0">
                    <a:latin typeface="微软雅黑" panose="020B0503020204020204" pitchFamily="34" charset="-122"/>
                    <a:ea typeface="微软雅黑" panose="020B0503020204020204" pitchFamily="34" charset="-122"/>
                  </a:rPr>
                  <a:t>27 MeV </a:t>
                </a:r>
                <a:r>
                  <a:rPr lang="zh-CN" altLang="en-US" sz="2000" dirty="0">
                    <a:latin typeface="微软雅黑" panose="020B0503020204020204" pitchFamily="34" charset="-122"/>
                    <a:ea typeface="微软雅黑" panose="020B0503020204020204" pitchFamily="34" charset="-122"/>
                  </a:rPr>
                  <a:t>的热量， 大约</a:t>
                </a:r>
                <a14:m>
                  <m:oMath xmlns:m="http://schemas.openxmlformats.org/officeDocument/2006/math">
                    <m:r>
                      <a:rPr lang="en-US" altLang="zh-CN" sz="2000" b="0" i="1" smtClean="0">
                        <a:latin typeface="Cambria Math" panose="02040503050406030204" pitchFamily="18" charset="0"/>
                      </a:rPr>
                      <m:t>4</m:t>
                    </m:r>
                    <m:r>
                      <a:rPr lang="en-US" altLang="zh-CN" sz="2000" b="0" i="1" smtClean="0">
                        <a:latin typeface="Cambria Math" panose="02040503050406030204" pitchFamily="18" charset="0"/>
                        <a:ea typeface="Cambria Math" panose="02040503050406030204" pitchFamily="18" charset="0"/>
                      </a:rPr>
                      <m:t>×</m:t>
                    </m:r>
                    <m:sSup>
                      <m:sSupPr>
                        <m:ctrlPr>
                          <a:rPr lang="en-US" altLang="zh-CN" sz="2000" b="0" i="1" smtClean="0">
                            <a:latin typeface="Cambria Math" panose="02040503050406030204" pitchFamily="18" charset="0"/>
                            <a:ea typeface="Cambria Math" panose="02040503050406030204" pitchFamily="18" charset="0"/>
                          </a:rPr>
                        </m:ctrlPr>
                      </m:sSupPr>
                      <m:e>
                        <m:r>
                          <a:rPr lang="en-US" altLang="zh-CN" sz="2000" b="0" i="1" smtClean="0">
                            <a:latin typeface="Cambria Math" panose="02040503050406030204" pitchFamily="18" charset="0"/>
                            <a:ea typeface="Cambria Math" panose="02040503050406030204" pitchFamily="18" charset="0"/>
                          </a:rPr>
                          <m:t>10</m:t>
                        </m:r>
                      </m:e>
                      <m:sup>
                        <m:r>
                          <a:rPr lang="en-US" altLang="zh-CN" sz="2000" i="1">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12</m:t>
                        </m:r>
                      </m:sup>
                    </m:sSup>
                  </m:oMath>
                </a14:m>
                <a:r>
                  <a:rPr lang="zh-CN" altLang="en-US" sz="2000" dirty="0">
                    <a:latin typeface="微软雅黑" panose="020B0503020204020204" pitchFamily="34" charset="-122"/>
                    <a:ea typeface="微软雅黑" panose="020B0503020204020204" pitchFamily="34" charset="-122"/>
                  </a:rPr>
                  <a:t>焦耳，同时也产生了</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个中微子。</a:t>
                </a:r>
              </a:p>
            </p:txBody>
          </p:sp>
        </mc:Choice>
        <mc:Fallback>
          <p:sp>
            <p:nvSpPr>
              <p:cNvPr id="10" name="文本框 9">
                <a:extLst>
                  <a:ext uri="{FF2B5EF4-FFF2-40B4-BE49-F238E27FC236}">
                    <a16:creationId xmlns:a16="http://schemas.microsoft.com/office/drawing/2014/main" id="{F499C88A-15FB-41BF-9C1C-DD086EC24738}"/>
                  </a:ext>
                </a:extLst>
              </p:cNvPr>
              <p:cNvSpPr txBox="1">
                <a:spLocks noRot="1" noChangeAspect="1" noMove="1" noResize="1" noEditPoints="1" noAdjustHandles="1" noChangeArrowheads="1" noChangeShapeType="1" noTextEdit="1"/>
              </p:cNvSpPr>
              <p:nvPr/>
            </p:nvSpPr>
            <p:spPr>
              <a:xfrm>
                <a:off x="5741582" y="5215870"/>
                <a:ext cx="5947144" cy="707886"/>
              </a:xfrm>
              <a:prstGeom prst="rect">
                <a:avLst/>
              </a:prstGeom>
              <a:blipFill>
                <a:blip r:embed="rId4"/>
                <a:stretch>
                  <a:fillRect l="-1128" t="-5172" r="-2462" b="-146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F2708627-C1E5-4675-AFFB-971F6332B6B5}"/>
                  </a:ext>
                </a:extLst>
              </p:cNvPr>
              <p:cNvSpPr txBox="1"/>
              <p:nvPr/>
            </p:nvSpPr>
            <p:spPr>
              <a:xfrm>
                <a:off x="574324" y="5707471"/>
                <a:ext cx="6645600" cy="369332"/>
              </a:xfrm>
              <a:prstGeom prst="rect">
                <a:avLst/>
              </a:prstGeom>
              <a:noFill/>
            </p:spPr>
            <p:txBody>
              <a:bodyPr wrap="square" rtlCol="0">
                <a:spAutoFit/>
              </a:bodyPr>
              <a:lstStyle/>
              <a:p>
                <a:r>
                  <a:rPr lang="zh-CN" altLang="en-US" b="0" dirty="0">
                    <a:latin typeface="微软雅黑" panose="020B0503020204020204" pitchFamily="34" charset="-122"/>
                    <a:ea typeface="微软雅黑" panose="020B0503020204020204" pitchFamily="34" charset="-122"/>
                  </a:rPr>
                  <a:t>到达地球的太阳中微子流强： </a:t>
                </a:r>
                <a14:m>
                  <m:oMath xmlns:m="http://schemas.openxmlformats.org/officeDocument/2006/math">
                    <m:r>
                      <a:rPr lang="en-US" altLang="zh-CN" b="0" i="1" smtClean="0">
                        <a:latin typeface="Cambria Math" panose="02040503050406030204" pitchFamily="18" charset="0"/>
                      </a:rPr>
                      <m:t>6</m:t>
                    </m:r>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10</m:t>
                        </m:r>
                      </m:e>
                      <m:sup>
                        <m:r>
                          <a:rPr lang="en-US" altLang="zh-CN" b="0" i="1" smtClean="0">
                            <a:latin typeface="Cambria Math" panose="02040503050406030204" pitchFamily="18" charset="0"/>
                            <a:ea typeface="Cambria Math" panose="02040503050406030204" pitchFamily="18" charset="0"/>
                          </a:rPr>
                          <m:t>10</m:t>
                        </m:r>
                      </m:sup>
                    </m:sSup>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𝑐𝑚</m:t>
                        </m:r>
                      </m:e>
                      <m:sup>
                        <m:r>
                          <a:rPr lang="en-US" altLang="zh-CN" b="0" i="1" smtClean="0">
                            <a:latin typeface="Cambria Math" panose="02040503050406030204" pitchFamily="18" charset="0"/>
                            <a:ea typeface="Cambria Math" panose="02040503050406030204" pitchFamily="18" charset="0"/>
                          </a:rPr>
                          <m:t>2</m:t>
                        </m:r>
                      </m:sup>
                    </m:sSup>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𝑠</m:t>
                        </m:r>
                      </m:e>
                      <m:sup>
                        <m:r>
                          <a:rPr lang="en-US" altLang="zh-CN" b="0" i="1" smtClean="0">
                            <a:latin typeface="Cambria Math" panose="02040503050406030204" pitchFamily="18" charset="0"/>
                            <a:ea typeface="Cambria Math" panose="02040503050406030204" pitchFamily="18" charset="0"/>
                          </a:rPr>
                          <m:t>−1</m:t>
                        </m:r>
                      </m:sup>
                    </m:sSup>
                  </m:oMath>
                </a14:m>
                <a:endParaRPr lang="zh-CN" altLang="en-US" dirty="0">
                  <a:latin typeface="微软雅黑" panose="020B0503020204020204" pitchFamily="34" charset="-122"/>
                  <a:ea typeface="微软雅黑" panose="020B0503020204020204" pitchFamily="34" charset="-122"/>
                </a:endParaRPr>
              </a:p>
            </p:txBody>
          </p:sp>
        </mc:Choice>
        <mc:Fallback xmlns="">
          <p:sp>
            <p:nvSpPr>
              <p:cNvPr id="3" name="文本框 2">
                <a:extLst>
                  <a:ext uri="{FF2B5EF4-FFF2-40B4-BE49-F238E27FC236}">
                    <a16:creationId xmlns:a16="http://schemas.microsoft.com/office/drawing/2014/main" id="{F2708627-C1E5-4675-AFFB-971F6332B6B5}"/>
                  </a:ext>
                </a:extLst>
              </p:cNvPr>
              <p:cNvSpPr txBox="1">
                <a:spLocks noRot="1" noChangeAspect="1" noMove="1" noResize="1" noEditPoints="1" noAdjustHandles="1" noChangeArrowheads="1" noChangeShapeType="1" noTextEdit="1"/>
              </p:cNvSpPr>
              <p:nvPr/>
            </p:nvSpPr>
            <p:spPr>
              <a:xfrm>
                <a:off x="574324" y="5707471"/>
                <a:ext cx="6645600" cy="369332"/>
              </a:xfrm>
              <a:prstGeom prst="rect">
                <a:avLst/>
              </a:prstGeom>
              <a:blipFill>
                <a:blip r:embed="rId5"/>
                <a:stretch>
                  <a:fillRect l="-734" t="-8197" b="-24590"/>
                </a:stretch>
              </a:blipFill>
            </p:spPr>
            <p:txBody>
              <a:bodyPr/>
              <a:lstStyle/>
              <a:p>
                <a:r>
                  <a:rPr lang="zh-CN" altLang="en-US">
                    <a:noFill/>
                  </a:rPr>
                  <a:t> </a:t>
                </a:r>
              </a:p>
            </p:txBody>
          </p:sp>
        </mc:Fallback>
      </mc:AlternateContent>
      <p:sp>
        <p:nvSpPr>
          <p:cNvPr id="5" name="日期占位符 4">
            <a:extLst>
              <a:ext uri="{FF2B5EF4-FFF2-40B4-BE49-F238E27FC236}">
                <a16:creationId xmlns:a16="http://schemas.microsoft.com/office/drawing/2014/main" id="{3EEDA070-1EB2-4255-9670-F562A243A751}"/>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E21CCB9F-C999-4A60-AA83-55C2D768CF76}"/>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12" name="矩形 8">
            <a:extLst>
              <a:ext uri="{FF2B5EF4-FFF2-40B4-BE49-F238E27FC236}">
                <a16:creationId xmlns:a16="http://schemas.microsoft.com/office/drawing/2014/main" id="{9C30927B-0949-4D56-9ADF-79108E50946F}"/>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6" name="Picture 9">
            <a:extLst>
              <a:ext uri="{FF2B5EF4-FFF2-40B4-BE49-F238E27FC236}">
                <a16:creationId xmlns:a16="http://schemas.microsoft.com/office/drawing/2014/main" id="{AC69CDD0-1002-4FFA-92D8-F44363FBC926}"/>
              </a:ext>
            </a:extLst>
          </p:cNvPr>
          <p:cNvPicPr>
            <a:picLocks noChangeAspect="1"/>
          </p:cNvPicPr>
          <p:nvPr/>
        </p:nvPicPr>
        <p:blipFill>
          <a:blip r:embed="rId6"/>
          <a:stretch>
            <a:fillRect/>
          </a:stretch>
        </p:blipFill>
        <p:spPr>
          <a:xfrm>
            <a:off x="6005626" y="1588890"/>
            <a:ext cx="5831956" cy="3517873"/>
          </a:xfrm>
          <a:prstGeom prst="rect">
            <a:avLst/>
          </a:prstGeom>
        </p:spPr>
      </p:pic>
      <p:pic>
        <p:nvPicPr>
          <p:cNvPr id="11" name="Picture 6">
            <a:extLst>
              <a:ext uri="{FF2B5EF4-FFF2-40B4-BE49-F238E27FC236}">
                <a16:creationId xmlns:a16="http://schemas.microsoft.com/office/drawing/2014/main" id="{843DEEF3-46D9-498B-923B-C7311AAAE025}"/>
              </a:ext>
            </a:extLst>
          </p:cNvPr>
          <p:cNvPicPr>
            <a:picLocks noChangeAspect="1"/>
          </p:cNvPicPr>
          <p:nvPr/>
        </p:nvPicPr>
        <p:blipFill>
          <a:blip r:embed="rId7"/>
          <a:stretch>
            <a:fillRect/>
          </a:stretch>
        </p:blipFill>
        <p:spPr>
          <a:xfrm>
            <a:off x="5231582" y="2588896"/>
            <a:ext cx="1375144" cy="1375144"/>
          </a:xfrm>
          <a:prstGeom prst="rect">
            <a:avLst/>
          </a:prstGeom>
        </p:spPr>
      </p:pic>
    </p:spTree>
    <p:extLst>
      <p:ext uri="{BB962C8B-B14F-4D97-AF65-F5344CB8AC3E}">
        <p14:creationId xmlns:p14="http://schemas.microsoft.com/office/powerpoint/2010/main" val="2018328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9F15D4-FFDD-49A8-93BB-408DE7A77FC7}"/>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地球中微子</a:t>
            </a:r>
          </a:p>
        </p:txBody>
      </p:sp>
      <p:sp>
        <p:nvSpPr>
          <p:cNvPr id="4" name="灯片编号占位符 3">
            <a:extLst>
              <a:ext uri="{FF2B5EF4-FFF2-40B4-BE49-F238E27FC236}">
                <a16:creationId xmlns:a16="http://schemas.microsoft.com/office/drawing/2014/main" id="{3170FA84-7C18-4A33-8747-9A4CE2DC26FC}"/>
              </a:ext>
            </a:extLst>
          </p:cNvPr>
          <p:cNvSpPr>
            <a:spLocks noGrp="1"/>
          </p:cNvSpPr>
          <p:nvPr>
            <p:ph type="sldNum" sz="quarter" idx="12"/>
          </p:nvPr>
        </p:nvSpPr>
        <p:spPr/>
        <p:txBody>
          <a:bodyPr/>
          <a:lstStyle/>
          <a:p>
            <a:fld id="{E97CB520-44B3-4597-B659-C13B2A85B42A}" type="slidenum">
              <a:rPr lang="zh-CN" altLang="en-US" smtClean="0"/>
              <a:t>49</a:t>
            </a:fld>
            <a:endParaRPr lang="zh-CN" altLang="en-US"/>
          </a:p>
        </p:txBody>
      </p:sp>
      <p:pic>
        <p:nvPicPr>
          <p:cNvPr id="5" name="图片 4">
            <a:extLst>
              <a:ext uri="{FF2B5EF4-FFF2-40B4-BE49-F238E27FC236}">
                <a16:creationId xmlns:a16="http://schemas.microsoft.com/office/drawing/2014/main" id="{BFCDD873-E0D1-4820-985A-8ACCDD9AB137}"/>
              </a:ext>
            </a:extLst>
          </p:cNvPr>
          <p:cNvPicPr>
            <a:picLocks noChangeAspect="1"/>
          </p:cNvPicPr>
          <p:nvPr/>
        </p:nvPicPr>
        <p:blipFill>
          <a:blip r:embed="rId2"/>
          <a:stretch>
            <a:fillRect/>
          </a:stretch>
        </p:blipFill>
        <p:spPr>
          <a:xfrm>
            <a:off x="353917" y="3924267"/>
            <a:ext cx="4427895" cy="2134878"/>
          </a:xfrm>
          <a:prstGeom prst="rect">
            <a:avLst/>
          </a:prstGeom>
        </p:spPr>
      </p:pic>
      <p:pic>
        <p:nvPicPr>
          <p:cNvPr id="6" name="图片 5">
            <a:extLst>
              <a:ext uri="{FF2B5EF4-FFF2-40B4-BE49-F238E27FC236}">
                <a16:creationId xmlns:a16="http://schemas.microsoft.com/office/drawing/2014/main" id="{EF1E9F00-CF38-4033-97FD-1B4E353FF73A}"/>
              </a:ext>
            </a:extLst>
          </p:cNvPr>
          <p:cNvPicPr>
            <a:picLocks noChangeAspect="1"/>
          </p:cNvPicPr>
          <p:nvPr/>
        </p:nvPicPr>
        <p:blipFill>
          <a:blip r:embed="rId3"/>
          <a:stretch>
            <a:fillRect/>
          </a:stretch>
        </p:blipFill>
        <p:spPr>
          <a:xfrm>
            <a:off x="4888441" y="1875335"/>
            <a:ext cx="4181835" cy="4097863"/>
          </a:xfrm>
          <a:prstGeom prst="rect">
            <a:avLst/>
          </a:prstGeom>
        </p:spPr>
      </p:pic>
      <p:pic>
        <p:nvPicPr>
          <p:cNvPr id="7" name="图片 6">
            <a:extLst>
              <a:ext uri="{FF2B5EF4-FFF2-40B4-BE49-F238E27FC236}">
                <a16:creationId xmlns:a16="http://schemas.microsoft.com/office/drawing/2014/main" id="{491F5F5A-8382-47EC-8EB1-F611AA5F07E7}"/>
              </a:ext>
            </a:extLst>
          </p:cNvPr>
          <p:cNvPicPr>
            <a:picLocks noChangeAspect="1"/>
          </p:cNvPicPr>
          <p:nvPr/>
        </p:nvPicPr>
        <p:blipFill>
          <a:blip r:embed="rId4"/>
          <a:stretch>
            <a:fillRect/>
          </a:stretch>
        </p:blipFill>
        <p:spPr>
          <a:xfrm>
            <a:off x="656326" y="1622076"/>
            <a:ext cx="4007520" cy="2223780"/>
          </a:xfrm>
          <a:prstGeom prst="rect">
            <a:avLst/>
          </a:prstGeom>
        </p:spPr>
      </p:pic>
      <p:sp>
        <p:nvSpPr>
          <p:cNvPr id="3" name="日期占位符 2">
            <a:extLst>
              <a:ext uri="{FF2B5EF4-FFF2-40B4-BE49-F238E27FC236}">
                <a16:creationId xmlns:a16="http://schemas.microsoft.com/office/drawing/2014/main" id="{FBB34636-A81A-4D1F-8730-411BA6FC9653}"/>
              </a:ext>
            </a:extLst>
          </p:cNvPr>
          <p:cNvSpPr>
            <a:spLocks noGrp="1"/>
          </p:cNvSpPr>
          <p:nvPr>
            <p:ph type="dt" sz="half" idx="10"/>
          </p:nvPr>
        </p:nvSpPr>
        <p:spPr/>
        <p:txBody>
          <a:bodyPr/>
          <a:lstStyle/>
          <a:p>
            <a:r>
              <a:rPr lang="zh-CN" altLang="en-US"/>
              <a:t>凌家杰 （中山大学）</a:t>
            </a:r>
          </a:p>
        </p:txBody>
      </p:sp>
      <p:sp>
        <p:nvSpPr>
          <p:cNvPr id="8" name="页脚占位符 7">
            <a:extLst>
              <a:ext uri="{FF2B5EF4-FFF2-40B4-BE49-F238E27FC236}">
                <a16:creationId xmlns:a16="http://schemas.microsoft.com/office/drawing/2014/main" id="{FF3AD2CF-E0B6-40EF-BE51-8933185D1619}"/>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9" name="矩形 8">
            <a:extLst>
              <a:ext uri="{FF2B5EF4-FFF2-40B4-BE49-F238E27FC236}">
                <a16:creationId xmlns:a16="http://schemas.microsoft.com/office/drawing/2014/main" id="{666472A4-135C-423A-ABE7-E833D4A89787}"/>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mc:AlternateContent xmlns:mc="http://schemas.openxmlformats.org/markup-compatibility/2006">
        <mc:Choice xmlns:a14="http://schemas.microsoft.com/office/drawing/2010/main" Requires="a14">
          <p:sp>
            <p:nvSpPr>
              <p:cNvPr id="10" name="文本框 9">
                <a:extLst>
                  <a:ext uri="{FF2B5EF4-FFF2-40B4-BE49-F238E27FC236}">
                    <a16:creationId xmlns:a16="http://schemas.microsoft.com/office/drawing/2014/main" id="{B38C3327-5AB4-477A-B3AA-005292193D74}"/>
                  </a:ext>
                </a:extLst>
              </p:cNvPr>
              <p:cNvSpPr txBox="1"/>
              <p:nvPr/>
            </p:nvSpPr>
            <p:spPr>
              <a:xfrm>
                <a:off x="9058939" y="2977116"/>
                <a:ext cx="2934587" cy="923330"/>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放射性衰变提供 </a:t>
                </a:r>
                <a:r>
                  <a:rPr lang="en-US" altLang="zh-CN" dirty="0">
                    <a:latin typeface="微软雅黑" panose="020B0503020204020204" pitchFamily="34" charset="-122"/>
                    <a:ea typeface="微软雅黑" panose="020B0503020204020204" pitchFamily="34" charset="-122"/>
                  </a:rPr>
                  <a:t>~20 TW</a:t>
                </a:r>
              </a:p>
              <a:p>
                <a:r>
                  <a:rPr lang="zh-CN" altLang="en-US" dirty="0">
                    <a:latin typeface="微软雅黑" panose="020B0503020204020204" pitchFamily="34" charset="-122"/>
                    <a:ea typeface="微软雅黑" panose="020B0503020204020204" pitchFamily="34" charset="-122"/>
                  </a:rPr>
                  <a:t>地球中微子流强：</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 </a:t>
                </a:r>
                <a14:m>
                  <m:oMath xmlns:m="http://schemas.openxmlformats.org/officeDocument/2006/math">
                    <m:r>
                      <a:rPr lang="en-US" altLang="zh-CN" i="1">
                        <a:latin typeface="Cambria Math" panose="02040503050406030204" pitchFamily="18" charset="0"/>
                      </a:rPr>
                      <m:t>6</m:t>
                    </m:r>
                    <m:r>
                      <a:rPr lang="en-US" altLang="zh-CN" i="1">
                        <a:latin typeface="Cambria Math" panose="02040503050406030204" pitchFamily="18" charset="0"/>
                        <a:ea typeface="Cambria Math" panose="02040503050406030204" pitchFamily="18" charset="0"/>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10</m:t>
                        </m:r>
                      </m:e>
                      <m:sup>
                        <m:r>
                          <a:rPr lang="en-US" altLang="zh-CN" b="0" i="1" smtClean="0">
                            <a:latin typeface="Cambria Math" panose="02040503050406030204" pitchFamily="18" charset="0"/>
                            <a:ea typeface="Cambria Math" panose="02040503050406030204" pitchFamily="18" charset="0"/>
                          </a:rPr>
                          <m:t>6</m:t>
                        </m:r>
                      </m:sup>
                    </m:sSup>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𝑐𝑚</m:t>
                        </m:r>
                      </m:e>
                      <m:sup>
                        <m:r>
                          <a:rPr lang="en-US" altLang="zh-CN" i="1">
                            <a:latin typeface="Cambria Math" panose="02040503050406030204" pitchFamily="18" charset="0"/>
                            <a:ea typeface="Cambria Math" panose="02040503050406030204" pitchFamily="18" charset="0"/>
                          </a:rPr>
                          <m:t>2</m:t>
                        </m:r>
                      </m:sup>
                    </m:sSup>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𝑠</m:t>
                        </m:r>
                      </m:e>
                      <m:sup>
                        <m:r>
                          <a:rPr lang="en-US" altLang="zh-CN" i="1">
                            <a:latin typeface="Cambria Math" panose="02040503050406030204" pitchFamily="18" charset="0"/>
                            <a:ea typeface="Cambria Math" panose="02040503050406030204" pitchFamily="18" charset="0"/>
                          </a:rPr>
                          <m:t>−1</m:t>
                        </m:r>
                      </m:sup>
                    </m:sSup>
                  </m:oMath>
                </a14:m>
                <a:endParaRPr lang="zh-CN" altLang="en-US" dirty="0">
                  <a:latin typeface="微软雅黑" panose="020B0503020204020204" pitchFamily="34" charset="-122"/>
                  <a:ea typeface="微软雅黑" panose="020B0503020204020204" pitchFamily="34" charset="-122"/>
                </a:endParaRPr>
              </a:p>
            </p:txBody>
          </p:sp>
        </mc:Choice>
        <mc:Fallback>
          <p:sp>
            <p:nvSpPr>
              <p:cNvPr id="10" name="文本框 9">
                <a:extLst>
                  <a:ext uri="{FF2B5EF4-FFF2-40B4-BE49-F238E27FC236}">
                    <a16:creationId xmlns:a16="http://schemas.microsoft.com/office/drawing/2014/main" id="{B38C3327-5AB4-477A-B3AA-005292193D74}"/>
                  </a:ext>
                </a:extLst>
              </p:cNvPr>
              <p:cNvSpPr txBox="1">
                <a:spLocks noRot="1" noChangeAspect="1" noMove="1" noResize="1" noEditPoints="1" noAdjustHandles="1" noChangeArrowheads="1" noChangeShapeType="1" noTextEdit="1"/>
              </p:cNvSpPr>
              <p:nvPr/>
            </p:nvSpPr>
            <p:spPr>
              <a:xfrm>
                <a:off x="9058939" y="2977116"/>
                <a:ext cx="2934587" cy="923330"/>
              </a:xfrm>
              <a:prstGeom prst="rect">
                <a:avLst/>
              </a:prstGeom>
              <a:blipFill>
                <a:blip r:embed="rId5"/>
                <a:stretch>
                  <a:fillRect l="-1663" t="-32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64692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55B3F6-D0EA-4817-9588-2AFEE9B42998}"/>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粒子相互作用</a:t>
            </a:r>
          </a:p>
        </p:txBody>
      </p:sp>
      <p:pic>
        <p:nvPicPr>
          <p:cNvPr id="4" name="图片 3">
            <a:extLst>
              <a:ext uri="{FF2B5EF4-FFF2-40B4-BE49-F238E27FC236}">
                <a16:creationId xmlns:a16="http://schemas.microsoft.com/office/drawing/2014/main" id="{5750047D-FED3-4F3F-B71B-4484C4D2AB98}"/>
              </a:ext>
            </a:extLst>
          </p:cNvPr>
          <p:cNvPicPr>
            <a:picLocks noChangeAspect="1"/>
          </p:cNvPicPr>
          <p:nvPr/>
        </p:nvPicPr>
        <p:blipFill>
          <a:blip r:embed="rId2"/>
          <a:stretch>
            <a:fillRect/>
          </a:stretch>
        </p:blipFill>
        <p:spPr>
          <a:xfrm>
            <a:off x="1302907" y="1631932"/>
            <a:ext cx="8827994" cy="4836910"/>
          </a:xfrm>
          <a:prstGeom prst="rect">
            <a:avLst/>
          </a:prstGeom>
        </p:spPr>
      </p:pic>
      <p:sp>
        <p:nvSpPr>
          <p:cNvPr id="5" name="文本框 4">
            <a:extLst>
              <a:ext uri="{FF2B5EF4-FFF2-40B4-BE49-F238E27FC236}">
                <a16:creationId xmlns:a16="http://schemas.microsoft.com/office/drawing/2014/main" id="{96441A89-7E72-4048-B33C-535BEE7A5070}"/>
              </a:ext>
            </a:extLst>
          </p:cNvPr>
          <p:cNvSpPr txBox="1"/>
          <p:nvPr/>
        </p:nvSpPr>
        <p:spPr>
          <a:xfrm>
            <a:off x="3153335" y="1543032"/>
            <a:ext cx="1143000"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电离</a:t>
            </a:r>
          </a:p>
        </p:txBody>
      </p:sp>
      <p:sp>
        <p:nvSpPr>
          <p:cNvPr id="6" name="文本框 5">
            <a:extLst>
              <a:ext uri="{FF2B5EF4-FFF2-40B4-BE49-F238E27FC236}">
                <a16:creationId xmlns:a16="http://schemas.microsoft.com/office/drawing/2014/main" id="{45C1FF04-9A42-4CCB-B8B4-1E79BC6BF2A8}"/>
              </a:ext>
            </a:extLst>
          </p:cNvPr>
          <p:cNvSpPr txBox="1"/>
          <p:nvPr/>
        </p:nvSpPr>
        <p:spPr>
          <a:xfrm>
            <a:off x="6432177" y="1543032"/>
            <a:ext cx="1143000"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对产生</a:t>
            </a:r>
          </a:p>
        </p:txBody>
      </p:sp>
      <p:sp>
        <p:nvSpPr>
          <p:cNvPr id="7" name="文本框 6">
            <a:extLst>
              <a:ext uri="{FF2B5EF4-FFF2-40B4-BE49-F238E27FC236}">
                <a16:creationId xmlns:a16="http://schemas.microsoft.com/office/drawing/2014/main" id="{F9C33309-BD9A-415F-AAA6-98BC2BFE2013}"/>
              </a:ext>
            </a:extLst>
          </p:cNvPr>
          <p:cNvSpPr txBox="1"/>
          <p:nvPr/>
        </p:nvSpPr>
        <p:spPr>
          <a:xfrm>
            <a:off x="8885168" y="1594289"/>
            <a:ext cx="1461248"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康普顿散射</a:t>
            </a:r>
          </a:p>
        </p:txBody>
      </p:sp>
      <p:sp>
        <p:nvSpPr>
          <p:cNvPr id="8" name="灯片编号占位符 7">
            <a:extLst>
              <a:ext uri="{FF2B5EF4-FFF2-40B4-BE49-F238E27FC236}">
                <a16:creationId xmlns:a16="http://schemas.microsoft.com/office/drawing/2014/main" id="{8D5585BC-C854-4537-AD18-B2E1D3804524}"/>
              </a:ext>
            </a:extLst>
          </p:cNvPr>
          <p:cNvSpPr>
            <a:spLocks noGrp="1"/>
          </p:cNvSpPr>
          <p:nvPr>
            <p:ph type="sldNum" sz="quarter" idx="12"/>
          </p:nvPr>
        </p:nvSpPr>
        <p:spPr/>
        <p:txBody>
          <a:bodyPr/>
          <a:lstStyle/>
          <a:p>
            <a:fld id="{E97CB520-44B3-4597-B659-C13B2A85B42A}" type="slidenum">
              <a:rPr lang="zh-CN" altLang="en-US" smtClean="0"/>
              <a:t>5</a:t>
            </a:fld>
            <a:endParaRPr lang="zh-CN" altLang="en-US"/>
          </a:p>
        </p:txBody>
      </p:sp>
      <p:sp>
        <p:nvSpPr>
          <p:cNvPr id="3" name="日期占位符 2">
            <a:extLst>
              <a:ext uri="{FF2B5EF4-FFF2-40B4-BE49-F238E27FC236}">
                <a16:creationId xmlns:a16="http://schemas.microsoft.com/office/drawing/2014/main" id="{CD263A49-7977-48DF-A314-0F752FF78EFA}"/>
              </a:ext>
            </a:extLst>
          </p:cNvPr>
          <p:cNvSpPr>
            <a:spLocks noGrp="1"/>
          </p:cNvSpPr>
          <p:nvPr>
            <p:ph type="dt" sz="half" idx="10"/>
          </p:nvPr>
        </p:nvSpPr>
        <p:spPr/>
        <p:txBody>
          <a:bodyPr/>
          <a:lstStyle/>
          <a:p>
            <a:r>
              <a:rPr lang="zh-CN" altLang="en-US"/>
              <a:t>凌家杰 （中山大学）</a:t>
            </a:r>
          </a:p>
        </p:txBody>
      </p:sp>
      <p:sp>
        <p:nvSpPr>
          <p:cNvPr id="9" name="页脚占位符 8">
            <a:extLst>
              <a:ext uri="{FF2B5EF4-FFF2-40B4-BE49-F238E27FC236}">
                <a16:creationId xmlns:a16="http://schemas.microsoft.com/office/drawing/2014/main" id="{1F2A5E75-C8FE-4FBB-B6DA-2BCF38B9E68C}"/>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11" name="矩形 8">
            <a:extLst>
              <a:ext uri="{FF2B5EF4-FFF2-40B4-BE49-F238E27FC236}">
                <a16:creationId xmlns:a16="http://schemas.microsoft.com/office/drawing/2014/main" id="{59A32559-5126-4007-8EFA-4888B4906D52}"/>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30925786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5626C-D541-4AD9-A869-3C96F02C66CB}"/>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大气和加速器中微子</a:t>
            </a:r>
          </a:p>
        </p:txBody>
      </p:sp>
      <p:sp>
        <p:nvSpPr>
          <p:cNvPr id="4" name="灯片编号占位符 3">
            <a:extLst>
              <a:ext uri="{FF2B5EF4-FFF2-40B4-BE49-F238E27FC236}">
                <a16:creationId xmlns:a16="http://schemas.microsoft.com/office/drawing/2014/main" id="{89660779-F81B-47A8-B4D7-6480275EFEB3}"/>
              </a:ext>
            </a:extLst>
          </p:cNvPr>
          <p:cNvSpPr>
            <a:spLocks noGrp="1"/>
          </p:cNvSpPr>
          <p:nvPr>
            <p:ph type="sldNum" sz="quarter" idx="12"/>
          </p:nvPr>
        </p:nvSpPr>
        <p:spPr/>
        <p:txBody>
          <a:bodyPr/>
          <a:lstStyle/>
          <a:p>
            <a:fld id="{E97CB520-44B3-4597-B659-C13B2A85B42A}" type="slidenum">
              <a:rPr lang="zh-CN" altLang="en-US" smtClean="0"/>
              <a:t>50</a:t>
            </a:fld>
            <a:endParaRPr lang="zh-CN" altLang="en-US"/>
          </a:p>
        </p:txBody>
      </p:sp>
      <p:graphicFrame>
        <p:nvGraphicFramePr>
          <p:cNvPr id="6" name="Object 11">
            <a:extLst>
              <a:ext uri="{FF2B5EF4-FFF2-40B4-BE49-F238E27FC236}">
                <a16:creationId xmlns:a16="http://schemas.microsoft.com/office/drawing/2014/main" id="{FFCE9125-FCFD-4F78-9FB3-40241E20C92B}"/>
              </a:ext>
            </a:extLst>
          </p:cNvPr>
          <p:cNvGraphicFramePr>
            <a:graphicFrameLocks noChangeAspect="1"/>
          </p:cNvGraphicFramePr>
          <p:nvPr>
            <p:extLst>
              <p:ext uri="{D42A27DB-BD31-4B8C-83A1-F6EECF244321}">
                <p14:modId xmlns:p14="http://schemas.microsoft.com/office/powerpoint/2010/main" val="1860268904"/>
              </p:ext>
            </p:extLst>
          </p:nvPr>
        </p:nvGraphicFramePr>
        <p:xfrm>
          <a:off x="910056" y="1967898"/>
          <a:ext cx="1619871" cy="534051"/>
        </p:xfrm>
        <a:graphic>
          <a:graphicData uri="http://schemas.openxmlformats.org/presentationml/2006/ole">
            <mc:AlternateContent xmlns:mc="http://schemas.openxmlformats.org/markup-compatibility/2006">
              <mc:Choice xmlns:v="urn:schemas-microsoft-com:vml" Requires="v">
                <p:oleObj spid="_x0000_s2218" name="Equation" r:id="rId3" imgW="889000" imgH="292100" progId="Equation.3">
                  <p:embed/>
                </p:oleObj>
              </mc:Choice>
              <mc:Fallback>
                <p:oleObj name="Equation" r:id="rId3" imgW="889000" imgH="292100" progId="Equation.3">
                  <p:embed/>
                  <p:pic>
                    <p:nvPicPr>
                      <p:cNvPr id="12" name="Object 11"/>
                      <p:cNvPicPr/>
                      <p:nvPr/>
                    </p:nvPicPr>
                    <p:blipFill>
                      <a:blip r:embed="rId4"/>
                      <a:stretch>
                        <a:fillRect/>
                      </a:stretch>
                    </p:blipFill>
                    <p:spPr>
                      <a:xfrm>
                        <a:off x="910056" y="1967898"/>
                        <a:ext cx="1619871" cy="534051"/>
                      </a:xfrm>
                      <a:prstGeom prst="rect">
                        <a:avLst/>
                      </a:prstGeom>
                    </p:spPr>
                  </p:pic>
                </p:oleObj>
              </mc:Fallback>
            </mc:AlternateContent>
          </a:graphicData>
        </a:graphic>
      </p:graphicFrame>
      <p:graphicFrame>
        <p:nvGraphicFramePr>
          <p:cNvPr id="7" name="Object 12">
            <a:extLst>
              <a:ext uri="{FF2B5EF4-FFF2-40B4-BE49-F238E27FC236}">
                <a16:creationId xmlns:a16="http://schemas.microsoft.com/office/drawing/2014/main" id="{D2E3D395-A426-4606-BD56-4033ECDD8DDD}"/>
              </a:ext>
            </a:extLst>
          </p:cNvPr>
          <p:cNvGraphicFramePr>
            <a:graphicFrameLocks noChangeAspect="1"/>
          </p:cNvGraphicFramePr>
          <p:nvPr>
            <p:extLst>
              <p:ext uri="{D42A27DB-BD31-4B8C-83A1-F6EECF244321}">
                <p14:modId xmlns:p14="http://schemas.microsoft.com/office/powerpoint/2010/main" val="1722725308"/>
              </p:ext>
            </p:extLst>
          </p:nvPr>
        </p:nvGraphicFramePr>
        <p:xfrm>
          <a:off x="1644650" y="2307806"/>
          <a:ext cx="1936750" cy="598487"/>
        </p:xfrm>
        <a:graphic>
          <a:graphicData uri="http://schemas.openxmlformats.org/presentationml/2006/ole">
            <mc:AlternateContent xmlns:mc="http://schemas.openxmlformats.org/markup-compatibility/2006">
              <mc:Choice xmlns:v="urn:schemas-microsoft-com:vml" Requires="v">
                <p:oleObj spid="_x0000_s2219" name="Equation" r:id="rId5" imgW="1066680" imgH="330120" progId="Equation.DSMT4">
                  <p:embed/>
                </p:oleObj>
              </mc:Choice>
              <mc:Fallback>
                <p:oleObj name="Equation" r:id="rId5" imgW="1066680" imgH="330120" progId="Equation.DSMT4">
                  <p:embed/>
                  <p:pic>
                    <p:nvPicPr>
                      <p:cNvPr id="13" name="Object 12"/>
                      <p:cNvPicPr/>
                      <p:nvPr/>
                    </p:nvPicPr>
                    <p:blipFill>
                      <a:blip r:embed="rId6"/>
                      <a:stretch>
                        <a:fillRect/>
                      </a:stretch>
                    </p:blipFill>
                    <p:spPr>
                      <a:xfrm>
                        <a:off x="1644650" y="2307806"/>
                        <a:ext cx="1936750" cy="598487"/>
                      </a:xfrm>
                      <a:prstGeom prst="rect">
                        <a:avLst/>
                      </a:prstGeom>
                    </p:spPr>
                  </p:pic>
                </p:oleObj>
              </mc:Fallback>
            </mc:AlternateContent>
          </a:graphicData>
        </a:graphic>
      </p:graphicFrame>
      <p:pic>
        <p:nvPicPr>
          <p:cNvPr id="8" name="Picture 4">
            <a:extLst>
              <a:ext uri="{FF2B5EF4-FFF2-40B4-BE49-F238E27FC236}">
                <a16:creationId xmlns:a16="http://schemas.microsoft.com/office/drawing/2014/main" id="{C525E901-A525-427C-B088-7755A204DC64}"/>
              </a:ext>
            </a:extLst>
          </p:cNvPr>
          <p:cNvPicPr>
            <a:picLocks noChangeAspect="1"/>
          </p:cNvPicPr>
          <p:nvPr/>
        </p:nvPicPr>
        <p:blipFill>
          <a:blip r:embed="rId7"/>
          <a:stretch>
            <a:fillRect/>
          </a:stretch>
        </p:blipFill>
        <p:spPr>
          <a:xfrm>
            <a:off x="120261" y="3053316"/>
            <a:ext cx="7551767" cy="1982810"/>
          </a:xfrm>
          <a:prstGeom prst="rect">
            <a:avLst/>
          </a:prstGeom>
        </p:spPr>
      </p:pic>
      <p:sp>
        <p:nvSpPr>
          <p:cNvPr id="3" name="日期占位符 2">
            <a:extLst>
              <a:ext uri="{FF2B5EF4-FFF2-40B4-BE49-F238E27FC236}">
                <a16:creationId xmlns:a16="http://schemas.microsoft.com/office/drawing/2014/main" id="{1D5CB7DA-B8F0-4760-AF54-6AB199D315B9}"/>
              </a:ext>
            </a:extLst>
          </p:cNvPr>
          <p:cNvSpPr>
            <a:spLocks noGrp="1"/>
          </p:cNvSpPr>
          <p:nvPr>
            <p:ph type="dt" sz="half" idx="10"/>
          </p:nvPr>
        </p:nvSpPr>
        <p:spPr/>
        <p:txBody>
          <a:bodyPr/>
          <a:lstStyle/>
          <a:p>
            <a:r>
              <a:rPr lang="zh-CN" altLang="en-US"/>
              <a:t>凌家杰 （中山大学）</a:t>
            </a:r>
          </a:p>
        </p:txBody>
      </p:sp>
      <p:sp>
        <p:nvSpPr>
          <p:cNvPr id="9" name="页脚占位符 8">
            <a:extLst>
              <a:ext uri="{FF2B5EF4-FFF2-40B4-BE49-F238E27FC236}">
                <a16:creationId xmlns:a16="http://schemas.microsoft.com/office/drawing/2014/main" id="{A0E534D0-DAEF-4552-8F55-19185C47A94C}"/>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10" name="矩形 8">
            <a:extLst>
              <a:ext uri="{FF2B5EF4-FFF2-40B4-BE49-F238E27FC236}">
                <a16:creationId xmlns:a16="http://schemas.microsoft.com/office/drawing/2014/main" id="{3F5C02E7-024C-4C8A-B6B9-97BABEE02968}"/>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5" name="Picture 9">
            <a:extLst>
              <a:ext uri="{FF2B5EF4-FFF2-40B4-BE49-F238E27FC236}">
                <a16:creationId xmlns:a16="http://schemas.microsoft.com/office/drawing/2014/main" id="{7195382B-6982-47E1-A7D0-62FA9800D276}"/>
              </a:ext>
            </a:extLst>
          </p:cNvPr>
          <p:cNvPicPr>
            <a:picLocks noChangeAspect="1"/>
          </p:cNvPicPr>
          <p:nvPr/>
        </p:nvPicPr>
        <p:blipFill>
          <a:blip r:embed="rId8"/>
          <a:stretch>
            <a:fillRect/>
          </a:stretch>
        </p:blipFill>
        <p:spPr>
          <a:xfrm>
            <a:off x="7982978" y="1709309"/>
            <a:ext cx="3117413" cy="4514255"/>
          </a:xfrm>
          <a:prstGeom prst="rect">
            <a:avLst/>
          </a:prstGeom>
        </p:spPr>
      </p:pic>
      <mc:AlternateContent xmlns:mc="http://schemas.openxmlformats.org/markup-compatibility/2006">
        <mc:Choice xmlns:a14="http://schemas.microsoft.com/office/drawing/2010/main" Requires="a14">
          <p:sp>
            <p:nvSpPr>
              <p:cNvPr id="11" name="文本框 10">
                <a:extLst>
                  <a:ext uri="{FF2B5EF4-FFF2-40B4-BE49-F238E27FC236}">
                    <a16:creationId xmlns:a16="http://schemas.microsoft.com/office/drawing/2014/main" id="{0C33AF3C-EF6B-4A34-A229-81C5E340712A}"/>
                  </a:ext>
                </a:extLst>
              </p:cNvPr>
              <p:cNvSpPr txBox="1"/>
              <p:nvPr/>
            </p:nvSpPr>
            <p:spPr>
              <a:xfrm>
                <a:off x="623777" y="5309191"/>
                <a:ext cx="6074735" cy="400110"/>
              </a:xfrm>
              <a:prstGeom prst="rect">
                <a:avLst/>
              </a:prstGeom>
              <a:noFill/>
            </p:spPr>
            <p:txBody>
              <a:bodyPr wrap="square" rtlCol="0">
                <a:spAutoFit/>
              </a:bodyPr>
              <a:lstStyle/>
              <a:p>
                <a:r>
                  <a:rPr lang="en-US" altLang="zh-CN" sz="2000" dirty="0">
                    <a:latin typeface="微软雅黑" panose="020B0503020204020204" pitchFamily="34" charset="-122"/>
                    <a:ea typeface="微软雅黑" panose="020B0503020204020204" pitchFamily="34" charset="-122"/>
                  </a:rPr>
                  <a:t>1000 km “</a:t>
                </a:r>
                <a:r>
                  <a:rPr lang="zh-CN" altLang="en-US" sz="2000" dirty="0">
                    <a:latin typeface="微软雅黑" panose="020B0503020204020204" pitchFamily="34" charset="-122"/>
                    <a:ea typeface="微软雅黑" panose="020B0503020204020204" pitchFamily="34" charset="-122"/>
                  </a:rPr>
                  <a:t>超级束流</a:t>
                </a:r>
                <a:r>
                  <a:rPr lang="en-US" altLang="zh-CN" sz="2000" dirty="0">
                    <a:latin typeface="微软雅黑" panose="020B0503020204020204" pitchFamily="34" charset="-122"/>
                    <a:ea typeface="微软雅黑" panose="020B0503020204020204" pitchFamily="34" charset="-122"/>
                  </a:rPr>
                  <a:t>” ~ </a:t>
                </a:r>
                <a14:m>
                  <m:oMath xmlns:m="http://schemas.openxmlformats.org/officeDocument/2006/math">
                    <m:r>
                      <a:rPr lang="en-US" altLang="zh-CN" sz="2000" i="1" dirty="0" smtClean="0">
                        <a:latin typeface="Cambria Math" panose="02040503050406030204" pitchFamily="18" charset="0"/>
                      </a:rPr>
                      <m:t>1</m:t>
                    </m:r>
                    <m:r>
                      <a:rPr lang="en-US" altLang="zh-CN" sz="2000" b="0" i="1" dirty="0" smtClean="0">
                        <a:latin typeface="Cambria Math" panose="02040503050406030204" pitchFamily="18" charset="0"/>
                      </a:rPr>
                      <m:t> </m:t>
                    </m:r>
                    <m:sSup>
                      <m:sSupPr>
                        <m:ctrlPr>
                          <a:rPr lang="en-US" altLang="zh-CN" sz="2000" i="1">
                            <a:latin typeface="Cambria Math" panose="02040503050406030204" pitchFamily="18" charset="0"/>
                            <a:ea typeface="Cambria Math" panose="02040503050406030204" pitchFamily="18" charset="0"/>
                          </a:rPr>
                        </m:ctrlPr>
                      </m:sSupPr>
                      <m:e>
                        <m:r>
                          <a:rPr lang="en-US" altLang="zh-CN" sz="2000" i="1">
                            <a:latin typeface="Cambria Math" panose="02040503050406030204" pitchFamily="18" charset="0"/>
                            <a:ea typeface="Cambria Math" panose="02040503050406030204" pitchFamily="18" charset="0"/>
                          </a:rPr>
                          <m:t>𝑐𝑚</m:t>
                        </m:r>
                      </m:e>
                      <m:sup>
                        <m:r>
                          <a:rPr lang="en-US" altLang="zh-CN" sz="2000" i="1">
                            <a:latin typeface="Cambria Math" panose="02040503050406030204" pitchFamily="18" charset="0"/>
                            <a:ea typeface="Cambria Math" panose="02040503050406030204" pitchFamily="18" charset="0"/>
                          </a:rPr>
                          <m:t>2</m:t>
                        </m:r>
                      </m:sup>
                    </m:sSup>
                    <m:r>
                      <a:rPr lang="en-US" altLang="zh-CN" sz="2000" i="1" smtClean="0">
                        <a:latin typeface="Cambria Math" panose="02040503050406030204" pitchFamily="18" charset="0"/>
                        <a:ea typeface="Cambria Math" panose="02040503050406030204" pitchFamily="18" charset="0"/>
                      </a:rPr>
                      <m:t>∙</m:t>
                    </m:r>
                    <m:sSup>
                      <m:sSupPr>
                        <m:ctrlPr>
                          <a:rPr lang="en-US" altLang="zh-CN" sz="2000" i="1">
                            <a:latin typeface="Cambria Math" panose="02040503050406030204" pitchFamily="18" charset="0"/>
                            <a:ea typeface="Cambria Math" panose="02040503050406030204" pitchFamily="18" charset="0"/>
                          </a:rPr>
                        </m:ctrlPr>
                      </m:sSupPr>
                      <m:e>
                        <m:r>
                          <a:rPr lang="en-US" altLang="zh-CN" sz="2000" i="1">
                            <a:latin typeface="Cambria Math" panose="02040503050406030204" pitchFamily="18" charset="0"/>
                            <a:ea typeface="Cambria Math" panose="02040503050406030204" pitchFamily="18" charset="0"/>
                          </a:rPr>
                          <m:t>𝑠</m:t>
                        </m:r>
                      </m:e>
                      <m:sup>
                        <m:r>
                          <a:rPr lang="en-US" altLang="zh-CN" sz="2000" i="1">
                            <a:latin typeface="Cambria Math" panose="02040503050406030204" pitchFamily="18" charset="0"/>
                            <a:ea typeface="Cambria Math" panose="02040503050406030204" pitchFamily="18" charset="0"/>
                          </a:rPr>
                          <m:t>−1</m:t>
                        </m:r>
                      </m:sup>
                    </m:sSup>
                  </m:oMath>
                </a14:m>
                <a:r>
                  <a:rPr lang="en-US" altLang="zh-CN" sz="2000" dirty="0">
                    <a:latin typeface="微软雅黑" panose="020B0503020204020204" pitchFamily="34" charset="-122"/>
                    <a:ea typeface="微软雅黑" panose="020B0503020204020204" pitchFamily="34" charset="-122"/>
                  </a:rPr>
                  <a:t> </a:t>
                </a:r>
                <a:endParaRPr lang="zh-CN" altLang="en-US" sz="2000" dirty="0">
                  <a:latin typeface="微软雅黑" panose="020B0503020204020204" pitchFamily="34" charset="-122"/>
                  <a:ea typeface="微软雅黑" panose="020B0503020204020204" pitchFamily="34" charset="-122"/>
                </a:endParaRPr>
              </a:p>
            </p:txBody>
          </p:sp>
        </mc:Choice>
        <mc:Fallback>
          <p:sp>
            <p:nvSpPr>
              <p:cNvPr id="11" name="文本框 10">
                <a:extLst>
                  <a:ext uri="{FF2B5EF4-FFF2-40B4-BE49-F238E27FC236}">
                    <a16:creationId xmlns:a16="http://schemas.microsoft.com/office/drawing/2014/main" id="{0C33AF3C-EF6B-4A34-A229-81C5E340712A}"/>
                  </a:ext>
                </a:extLst>
              </p:cNvPr>
              <p:cNvSpPr txBox="1">
                <a:spLocks noRot="1" noChangeAspect="1" noMove="1" noResize="1" noEditPoints="1" noAdjustHandles="1" noChangeArrowheads="1" noChangeShapeType="1" noTextEdit="1"/>
              </p:cNvSpPr>
              <p:nvPr/>
            </p:nvSpPr>
            <p:spPr>
              <a:xfrm>
                <a:off x="623777" y="5309191"/>
                <a:ext cx="6074735" cy="400110"/>
              </a:xfrm>
              <a:prstGeom prst="rect">
                <a:avLst/>
              </a:prstGeom>
              <a:blipFill>
                <a:blip r:embed="rId9"/>
                <a:stretch>
                  <a:fillRect l="-1003" t="-9091" b="-2575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10953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0D0773-7B0C-4173-9F72-C5547E02C976}"/>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反应堆中微子</a:t>
            </a:r>
          </a:p>
        </p:txBody>
      </p:sp>
      <p:sp>
        <p:nvSpPr>
          <p:cNvPr id="4" name="灯片编号占位符 3">
            <a:extLst>
              <a:ext uri="{FF2B5EF4-FFF2-40B4-BE49-F238E27FC236}">
                <a16:creationId xmlns:a16="http://schemas.microsoft.com/office/drawing/2014/main" id="{93C35570-00CF-489E-B1A0-99658C620FDD}"/>
              </a:ext>
            </a:extLst>
          </p:cNvPr>
          <p:cNvSpPr>
            <a:spLocks noGrp="1"/>
          </p:cNvSpPr>
          <p:nvPr>
            <p:ph type="sldNum" sz="quarter" idx="12"/>
          </p:nvPr>
        </p:nvSpPr>
        <p:spPr/>
        <p:txBody>
          <a:bodyPr/>
          <a:lstStyle/>
          <a:p>
            <a:fld id="{E97CB520-44B3-4597-B659-C13B2A85B42A}" type="slidenum">
              <a:rPr lang="zh-CN" altLang="en-US" smtClean="0"/>
              <a:t>51</a:t>
            </a:fld>
            <a:endParaRPr lang="zh-CN" altLang="en-US"/>
          </a:p>
        </p:txBody>
      </p:sp>
      <p:pic>
        <p:nvPicPr>
          <p:cNvPr id="6" name="Picture 5">
            <a:extLst>
              <a:ext uri="{FF2B5EF4-FFF2-40B4-BE49-F238E27FC236}">
                <a16:creationId xmlns:a16="http://schemas.microsoft.com/office/drawing/2014/main" id="{DEABDA7E-DE2F-422B-B4D5-7C5ADBFBB67E}"/>
              </a:ext>
            </a:extLst>
          </p:cNvPr>
          <p:cNvPicPr>
            <a:picLocks noChangeAspect="1"/>
          </p:cNvPicPr>
          <p:nvPr/>
        </p:nvPicPr>
        <p:blipFill>
          <a:blip r:embed="rId2"/>
          <a:stretch>
            <a:fillRect/>
          </a:stretch>
        </p:blipFill>
        <p:spPr>
          <a:xfrm>
            <a:off x="6096000" y="1761276"/>
            <a:ext cx="4749800" cy="3975100"/>
          </a:xfrm>
          <a:prstGeom prst="rect">
            <a:avLst/>
          </a:prstGeom>
        </p:spPr>
      </p:pic>
      <mc:AlternateContent xmlns:mc="http://schemas.openxmlformats.org/markup-compatibility/2006">
        <mc:Choice xmlns:a14="http://schemas.microsoft.com/office/drawing/2010/main" Requires="a14">
          <p:sp>
            <p:nvSpPr>
              <p:cNvPr id="7" name="Rectangle 15">
                <a:extLst>
                  <a:ext uri="{FF2B5EF4-FFF2-40B4-BE49-F238E27FC236}">
                    <a16:creationId xmlns:a16="http://schemas.microsoft.com/office/drawing/2014/main" id="{57C28773-2C3F-4B71-8775-07D4F691F43F}"/>
                  </a:ext>
                </a:extLst>
              </p:cNvPr>
              <p:cNvSpPr/>
              <p:nvPr/>
            </p:nvSpPr>
            <p:spPr>
              <a:xfrm>
                <a:off x="838200" y="1605502"/>
                <a:ext cx="5945530" cy="1200329"/>
              </a:xfrm>
              <a:prstGeom prst="rect">
                <a:avLst/>
              </a:prstGeom>
            </p:spPr>
            <p:txBody>
              <a:bodyPr wrap="square">
                <a:spAutoFit/>
              </a:bodyPr>
              <a:lstStyle/>
              <a:p>
                <a:pPr eaLnBrk="0" hangingPunct="0">
                  <a:spcBef>
                    <a:spcPct val="50000"/>
                  </a:spcBef>
                </a:pPr>
                <a:r>
                  <a:rPr lang="zh-CN" altLang="en-US" dirty="0">
                    <a:latin typeface="微软雅黑" panose="020B0503020204020204" pitchFamily="34" charset="-122"/>
                    <a:ea typeface="微软雅黑" panose="020B0503020204020204" pitchFamily="34" charset="-122"/>
                  </a:rPr>
                  <a:t>原子核级联衰变产生纯</a:t>
                </a:r>
                <a:r>
                  <a:rPr lang="en-US"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𝜈</m:t>
                            </m:r>
                          </m:e>
                        </m:acc>
                      </m:e>
                      <m:sub>
                        <m:r>
                          <a:rPr lang="en-US" i="1">
                            <a:latin typeface="Cambria Math" panose="02040503050406030204" pitchFamily="18" charset="0"/>
                          </a:rPr>
                          <m:t>𝑒</m:t>
                        </m:r>
                      </m:sub>
                    </m:sSub>
                  </m:oMath>
                </a14:m>
                <a:endParaRPr lang="en-US" dirty="0">
                  <a:latin typeface="微软雅黑" panose="020B0503020204020204" pitchFamily="34" charset="-122"/>
                  <a:ea typeface="微软雅黑" panose="020B0503020204020204" pitchFamily="34" charset="-122"/>
                </a:endParaRPr>
              </a:p>
              <a:p>
                <a:pPr marL="285750" indent="-285750" eaLnBrk="0" hangingPunct="0">
                  <a:spcBef>
                    <a:spcPct val="50000"/>
                  </a:spcBef>
                  <a:buFont typeface="Arial" panose="020B0604020202020204" pitchFamily="34" charset="0"/>
                  <a:buChar char="•"/>
                </a:pPr>
                <a:r>
                  <a:rPr lang="en-US" dirty="0">
                    <a:latin typeface="微软雅黑" panose="020B0503020204020204" pitchFamily="34" charset="-122"/>
                    <a:ea typeface="微软雅黑" panose="020B0503020204020204" pitchFamily="34" charset="-122"/>
                  </a:rPr>
                  <a:t>~ 200 MeV / </a:t>
                </a:r>
                <a:r>
                  <a:rPr lang="zh-CN" altLang="en-US" dirty="0">
                    <a:latin typeface="微软雅黑" panose="020B0503020204020204" pitchFamily="34" charset="-122"/>
                    <a:ea typeface="微软雅黑" panose="020B0503020204020204" pitchFamily="34" charset="-122"/>
                  </a:rPr>
                  <a:t>衰变</a:t>
                </a:r>
                <a:endParaRPr lang="en-US" dirty="0">
                  <a:latin typeface="微软雅黑" panose="020B0503020204020204" pitchFamily="34" charset="-122"/>
                  <a:ea typeface="微软雅黑" panose="020B0503020204020204" pitchFamily="34" charset="-122"/>
                </a:endParaRPr>
              </a:p>
              <a:p>
                <a:pPr marL="285750" indent="-285750" eaLnBrk="0" hangingPunct="0">
                  <a:spcBef>
                    <a:spcPct val="50000"/>
                  </a:spcBef>
                  <a:buFont typeface="Arial" panose="020B0604020202020204" pitchFamily="34" charset="0"/>
                  <a:buChar char="•"/>
                </a:pPr>
                <a:r>
                  <a:rPr lang="en-US" dirty="0">
                    <a:latin typeface="微软雅黑" panose="020B0503020204020204" pitchFamily="34" charset="-122"/>
                    <a:ea typeface="微软雅黑" panose="020B0503020204020204" pitchFamily="34" charset="-122"/>
                  </a:rPr>
                  <a:t>~ 2 x 10</a:t>
                </a:r>
                <a:r>
                  <a:rPr lang="en-US" baseline="30000" dirty="0">
                    <a:latin typeface="微软雅黑" panose="020B0503020204020204" pitchFamily="34" charset="-122"/>
                    <a:ea typeface="微软雅黑" panose="020B0503020204020204" pitchFamily="34" charset="-122"/>
                  </a:rPr>
                  <a:t>20</a:t>
                </a:r>
                <a:r>
                  <a:rPr lang="en-US"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𝜈</m:t>
                            </m:r>
                          </m:e>
                        </m:acc>
                      </m:e>
                      <m:sub>
                        <m:r>
                          <a:rPr lang="en-US" b="0" i="1" smtClean="0">
                            <a:latin typeface="Cambria Math" panose="02040503050406030204" pitchFamily="18" charset="0"/>
                          </a:rPr>
                          <m:t>𝑒</m:t>
                        </m:r>
                      </m:sub>
                    </m:sSub>
                  </m:oMath>
                </a14:m>
                <a:r>
                  <a:rPr lang="en-US" dirty="0">
                    <a:latin typeface="微软雅黑" panose="020B0503020204020204" pitchFamily="34" charset="-122"/>
                    <a:ea typeface="微软雅黑" panose="020B0503020204020204" pitchFamily="34" charset="-122"/>
                  </a:rPr>
                  <a:t>/</a:t>
                </a:r>
                <a:r>
                  <a:rPr lang="en-US" dirty="0" err="1">
                    <a:latin typeface="微软雅黑" panose="020B0503020204020204" pitchFamily="34" charset="-122"/>
                    <a:ea typeface="微软雅黑" panose="020B0503020204020204" pitchFamily="34" charset="-122"/>
                  </a:rPr>
                  <a:t>GW</a:t>
                </a:r>
                <a:r>
                  <a:rPr lang="en-US" baseline="-25000" dirty="0" err="1">
                    <a:latin typeface="微软雅黑" panose="020B0503020204020204" pitchFamily="34" charset="-122"/>
                    <a:ea typeface="微软雅黑" panose="020B0503020204020204" pitchFamily="34" charset="-122"/>
                  </a:rPr>
                  <a:t>th</a:t>
                </a:r>
                <a:r>
                  <a:rPr lang="en-US" dirty="0">
                    <a:latin typeface="微软雅黑" panose="020B0503020204020204" pitchFamily="34" charset="-122"/>
                    <a:ea typeface="微软雅黑" panose="020B0503020204020204" pitchFamily="34" charset="-122"/>
                  </a:rPr>
                  <a:t>/Sec</a:t>
                </a:r>
              </a:p>
            </p:txBody>
          </p:sp>
        </mc:Choice>
        <mc:Fallback>
          <p:sp>
            <p:nvSpPr>
              <p:cNvPr id="7" name="Rectangle 15">
                <a:extLst>
                  <a:ext uri="{FF2B5EF4-FFF2-40B4-BE49-F238E27FC236}">
                    <a16:creationId xmlns:a16="http://schemas.microsoft.com/office/drawing/2014/main" id="{57C28773-2C3F-4B71-8775-07D4F691F43F}"/>
                  </a:ext>
                </a:extLst>
              </p:cNvPr>
              <p:cNvSpPr>
                <a:spLocks noRot="1" noChangeAspect="1" noMove="1" noResize="1" noEditPoints="1" noAdjustHandles="1" noChangeArrowheads="1" noChangeShapeType="1" noTextEdit="1"/>
              </p:cNvSpPr>
              <p:nvPr/>
            </p:nvSpPr>
            <p:spPr>
              <a:xfrm>
                <a:off x="838200" y="1605502"/>
                <a:ext cx="5945530" cy="1200329"/>
              </a:xfrm>
              <a:prstGeom prst="rect">
                <a:avLst/>
              </a:prstGeom>
              <a:blipFill>
                <a:blip r:embed="rId3"/>
                <a:stretch>
                  <a:fillRect l="-923" t="-2538" b="-7107"/>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0098CCAB-4E3E-46D4-B0BA-C82C6102BF60}"/>
              </a:ext>
            </a:extLst>
          </p:cNvPr>
          <p:cNvPicPr>
            <a:picLocks noChangeAspect="1"/>
          </p:cNvPicPr>
          <p:nvPr/>
        </p:nvPicPr>
        <p:blipFill>
          <a:blip r:embed="rId4"/>
          <a:stretch>
            <a:fillRect/>
          </a:stretch>
        </p:blipFill>
        <p:spPr>
          <a:xfrm>
            <a:off x="468914" y="2890167"/>
            <a:ext cx="5115639" cy="3381847"/>
          </a:xfrm>
          <a:prstGeom prst="rect">
            <a:avLst/>
          </a:prstGeom>
        </p:spPr>
      </p:pic>
      <p:pic>
        <p:nvPicPr>
          <p:cNvPr id="9" name="Picture 4">
            <a:extLst>
              <a:ext uri="{FF2B5EF4-FFF2-40B4-BE49-F238E27FC236}">
                <a16:creationId xmlns:a16="http://schemas.microsoft.com/office/drawing/2014/main" id="{9D53DEA4-E6BF-4B62-A12D-94254A0F9C8E}"/>
              </a:ext>
            </a:extLst>
          </p:cNvPr>
          <p:cNvPicPr>
            <a:picLocks noChangeAspect="1"/>
          </p:cNvPicPr>
          <p:nvPr/>
        </p:nvPicPr>
        <p:blipFill rotWithShape="1">
          <a:blip r:embed="rId5"/>
          <a:srcRect t="56018" r="67880" b="3325"/>
          <a:stretch/>
        </p:blipFill>
        <p:spPr>
          <a:xfrm>
            <a:off x="10585255" y="2416752"/>
            <a:ext cx="1456275" cy="1858831"/>
          </a:xfrm>
          <a:prstGeom prst="rect">
            <a:avLst/>
          </a:prstGeom>
        </p:spPr>
      </p:pic>
      <p:sp>
        <p:nvSpPr>
          <p:cNvPr id="3" name="日期占位符 2">
            <a:extLst>
              <a:ext uri="{FF2B5EF4-FFF2-40B4-BE49-F238E27FC236}">
                <a16:creationId xmlns:a16="http://schemas.microsoft.com/office/drawing/2014/main" id="{F1EC1337-5BC9-4087-8351-62CB860BCFB0}"/>
              </a:ext>
            </a:extLst>
          </p:cNvPr>
          <p:cNvSpPr>
            <a:spLocks noGrp="1"/>
          </p:cNvSpPr>
          <p:nvPr>
            <p:ph type="dt" sz="half" idx="10"/>
          </p:nvPr>
        </p:nvSpPr>
        <p:spPr/>
        <p:txBody>
          <a:bodyPr/>
          <a:lstStyle/>
          <a:p>
            <a:r>
              <a:rPr lang="zh-CN" altLang="en-US"/>
              <a:t>凌家杰 （中山大学）</a:t>
            </a:r>
          </a:p>
        </p:txBody>
      </p:sp>
      <p:sp>
        <p:nvSpPr>
          <p:cNvPr id="5" name="页脚占位符 4">
            <a:extLst>
              <a:ext uri="{FF2B5EF4-FFF2-40B4-BE49-F238E27FC236}">
                <a16:creationId xmlns:a16="http://schemas.microsoft.com/office/drawing/2014/main" id="{B5B52F68-9B2F-47DD-B4DF-E28906B0EFD4}"/>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10" name="矩形 8">
            <a:extLst>
              <a:ext uri="{FF2B5EF4-FFF2-40B4-BE49-F238E27FC236}">
                <a16:creationId xmlns:a16="http://schemas.microsoft.com/office/drawing/2014/main" id="{26252CB4-34CD-40CA-891F-769B054C25E6}"/>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1251840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25ABD3-8E49-475D-955E-C2C197F12BD5}"/>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常见的中微子反应</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B3F21234-16D7-45BF-86AF-6848E8C22831}"/>
                  </a:ext>
                </a:extLst>
              </p:cNvPr>
              <p:cNvSpPr>
                <a:spLocks noGrp="1"/>
              </p:cNvSpPr>
              <p:nvPr>
                <p:ph idx="1"/>
              </p:nvPr>
            </p:nvSpPr>
            <p:spPr/>
            <p:txBody>
              <a:bodyPr/>
              <a:lstStyle/>
              <a:p>
                <a:r>
                  <a:rPr lang="zh-CN" altLang="en-US" dirty="0">
                    <a:latin typeface="微软雅黑" panose="020B0503020204020204" pitchFamily="34" charset="-122"/>
                    <a:ea typeface="微软雅黑" panose="020B0503020204020204" pitchFamily="34" charset="-122"/>
                  </a:rPr>
                  <a:t>与电子弹性散射</a:t>
                </a:r>
                <a:r>
                  <a:rPr lang="en-US" altLang="zh-CN" dirty="0">
                    <a:latin typeface="微软雅黑" panose="020B0503020204020204" pitchFamily="34" charset="-122"/>
                    <a:ea typeface="微软雅黑" panose="020B0503020204020204" pitchFamily="34" charset="-122"/>
                  </a:rPr>
                  <a:t>(ES)</a:t>
                </a:r>
                <a:r>
                  <a:rPr lang="zh-CN" altLang="en-US" dirty="0">
                    <a:latin typeface="微软雅黑" panose="020B0503020204020204" pitchFamily="34" charset="-122"/>
                    <a:ea typeface="微软雅黑" panose="020B0503020204020204" pitchFamily="34" charset="-122"/>
                  </a:rPr>
                  <a:t>：  </a:t>
                </a:r>
                <a14:m>
                  <m:oMath xmlns:m="http://schemas.openxmlformats.org/officeDocument/2006/math">
                    <m:r>
                      <a:rPr lang="zh-CN" altLang="en-US" i="1" smtClean="0">
                        <a:latin typeface="Cambria Math" panose="02040503050406030204" pitchFamily="18" charset="0"/>
                      </a:rPr>
                      <m:t>𝜈</m:t>
                    </m:r>
                    <m:r>
                      <a:rPr lang="en-US" altLang="zh-CN" b="0" i="1" smtClean="0">
                        <a:latin typeface="Cambria Math" panose="02040503050406030204" pitchFamily="18" charset="0"/>
                      </a:rPr>
                      <m:t>+</m:t>
                    </m:r>
                    <m:r>
                      <a:rPr lang="en-US" altLang="zh-CN" b="0" i="1" smtClean="0">
                        <a:latin typeface="Cambria Math" panose="02040503050406030204" pitchFamily="18" charset="0"/>
                      </a:rPr>
                      <m:t>𝑒</m:t>
                    </m:r>
                    <m:r>
                      <a:rPr lang="en-US" altLang="zh-CN" b="0" i="1" smtClean="0">
                        <a:latin typeface="Cambria Math" panose="02040503050406030204" pitchFamily="18" charset="0"/>
                      </a:rPr>
                      <m:t>→</m:t>
                    </m:r>
                    <m:r>
                      <a:rPr lang="zh-CN" altLang="en-US" b="0" i="1" smtClean="0">
                        <a:latin typeface="Cambria Math" panose="02040503050406030204" pitchFamily="18" charset="0"/>
                      </a:rPr>
                      <m:t>𝜈</m:t>
                    </m:r>
                    <m:r>
                      <a:rPr lang="en-US" altLang="zh-CN" b="0" i="1" smtClean="0">
                        <a:latin typeface="Cambria Math" panose="02040503050406030204" pitchFamily="18" charset="0"/>
                      </a:rPr>
                      <m:t>+</m:t>
                    </m:r>
                    <m:r>
                      <a:rPr lang="en-US" altLang="zh-CN" b="0" i="1" smtClean="0">
                        <a:latin typeface="Cambria Math" panose="02040503050406030204" pitchFamily="18" charset="0"/>
                      </a:rPr>
                      <m:t>𝑒</m:t>
                    </m:r>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带电流</a:t>
                </a:r>
                <a:r>
                  <a:rPr lang="en-US" altLang="zh-CN" dirty="0">
                    <a:latin typeface="微软雅黑" panose="020B0503020204020204" pitchFamily="34" charset="-122"/>
                    <a:ea typeface="微软雅黑" panose="020B0503020204020204" pitchFamily="34" charset="-122"/>
                  </a:rPr>
                  <a:t>(CC)</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反贝塔衰变（</a:t>
                </a:r>
                <a:r>
                  <a:rPr lang="en-US" altLang="zh-CN" dirty="0">
                    <a:latin typeface="微软雅黑" panose="020B0503020204020204" pitchFamily="34" charset="-122"/>
                    <a:ea typeface="微软雅黑" panose="020B0503020204020204" pitchFamily="34" charset="-122"/>
                  </a:rPr>
                  <a:t>IBD</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i="1">
                            <a:latin typeface="Cambria Math" panose="02040503050406030204" pitchFamily="18" charset="0"/>
                          </a:rPr>
                        </m:ctrlPr>
                      </m:sSubPr>
                      <m:e>
                        <m:acc>
                          <m:accPr>
                            <m:chr m:val="̅"/>
                            <m:ctrlPr>
                              <a:rPr lang="en-US" altLang="zh-CN" i="1">
                                <a:latin typeface="Cambria Math" panose="02040503050406030204" pitchFamily="18" charset="0"/>
                              </a:rPr>
                            </m:ctrlPr>
                          </m:accPr>
                          <m:e>
                            <m:r>
                              <a:rPr lang="zh-CN" altLang="en-US" i="1">
                                <a:latin typeface="Cambria Math" panose="02040503050406030204" pitchFamily="18" charset="0"/>
                              </a:rPr>
                              <m:t>𝜈</m:t>
                            </m:r>
                          </m:e>
                        </m:acc>
                      </m:e>
                      <m:sub>
                        <m:r>
                          <a:rPr lang="en-US" altLang="zh-CN" i="1">
                            <a:latin typeface="Cambria Math" panose="02040503050406030204" pitchFamily="18" charset="0"/>
                          </a:rPr>
                          <m:t>𝑒</m:t>
                        </m:r>
                      </m:sub>
                    </m:sSub>
                    <m:r>
                      <a:rPr lang="en-US" altLang="zh-CN" i="1">
                        <a:latin typeface="Cambria Math" panose="02040503050406030204" pitchFamily="18" charset="0"/>
                      </a:rPr>
                      <m:t>+</m:t>
                    </m:r>
                    <m:r>
                      <a:rPr lang="en-US" altLang="zh-CN" i="1">
                        <a:latin typeface="Cambria Math" panose="02040503050406030204" pitchFamily="18" charset="0"/>
                      </a:rPr>
                      <m:t>𝑝</m:t>
                    </m:r>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𝑒</m:t>
                        </m:r>
                      </m:e>
                      <m:sup>
                        <m:r>
                          <a:rPr lang="en-US" altLang="zh-CN" i="1">
                            <a:latin typeface="Cambria Math" panose="02040503050406030204" pitchFamily="18" charset="0"/>
                          </a:rPr>
                          <m:t>+</m:t>
                        </m:r>
                      </m:sup>
                    </m:sSup>
                    <m:r>
                      <a:rPr lang="en-US" altLang="zh-CN" i="1">
                        <a:latin typeface="Cambria Math" panose="02040503050406030204" pitchFamily="18" charset="0"/>
                      </a:rPr>
                      <m:t>+</m:t>
                    </m:r>
                    <m:r>
                      <a:rPr lang="en-US" altLang="zh-CN" i="1">
                        <a:latin typeface="Cambria Math" panose="02040503050406030204" pitchFamily="18" charset="0"/>
                      </a:rPr>
                      <m:t>𝑛</m:t>
                    </m:r>
                  </m:oMath>
                </a14:m>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准弹性散射</a:t>
                </a:r>
                <a:r>
                  <a:rPr lang="en-US" altLang="zh-CN" dirty="0">
                    <a:latin typeface="微软雅黑" panose="020B0503020204020204" pitchFamily="34" charset="-122"/>
                    <a:ea typeface="微软雅黑" panose="020B0503020204020204" pitchFamily="34" charset="-122"/>
                  </a:rPr>
                  <a:t>(QE)</a:t>
                </a:r>
                <a:r>
                  <a:rPr lang="zh-CN" altLang="en-US" dirty="0">
                    <a:latin typeface="微软雅黑" panose="020B0503020204020204" pitchFamily="34" charset="-122"/>
                    <a:ea typeface="微软雅黑" panose="020B0503020204020204" pitchFamily="34" charset="-122"/>
                  </a:rPr>
                  <a:t>：</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𝜈</m:t>
                        </m:r>
                      </m:e>
                      <m:sub>
                        <m:r>
                          <a:rPr lang="en-US" altLang="zh-CN" i="1">
                            <a:latin typeface="Cambria Math" panose="02040503050406030204" pitchFamily="18" charset="0"/>
                          </a:rPr>
                          <m:t>𝑒</m:t>
                        </m:r>
                      </m:sub>
                    </m:sSub>
                    <m:r>
                      <a:rPr lang="en-US" altLang="zh-CN" i="1">
                        <a:latin typeface="Cambria Math" panose="02040503050406030204" pitchFamily="18" charset="0"/>
                      </a:rPr>
                      <m:t>+</m:t>
                    </m:r>
                    <m:r>
                      <a:rPr lang="en-US" altLang="zh-CN" b="0" i="1" smtClean="0">
                        <a:latin typeface="Cambria Math" panose="02040503050406030204" pitchFamily="18" charset="0"/>
                      </a:rPr>
                      <m:t>𝐴</m:t>
                    </m:r>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𝑒</m:t>
                        </m:r>
                      </m:e>
                      <m:sup>
                        <m:r>
                          <a:rPr lang="en-US" altLang="zh-CN" i="1">
                            <a:latin typeface="Cambria Math" panose="02040503050406030204" pitchFamily="18" charset="0"/>
                          </a:rPr>
                          <m:t>−</m:t>
                        </m:r>
                      </m:sup>
                    </m:sSup>
                    <m:r>
                      <a:rPr lang="en-US" altLang="zh-CN" i="1">
                        <a:latin typeface="Cambria Math" panose="02040503050406030204" pitchFamily="18" charset="0"/>
                      </a:rPr>
                      <m:t>+</m:t>
                    </m:r>
                    <m:r>
                      <a:rPr lang="en-US" altLang="zh-CN" b="0" i="1" smtClean="0">
                        <a:latin typeface="Cambria Math" panose="02040503050406030204" pitchFamily="18" charset="0"/>
                      </a:rPr>
                      <m:t>𝐴</m:t>
                    </m:r>
                    <m:r>
                      <a:rPr lang="en-US" altLang="zh-CN" b="0" i="1" smtClean="0">
                        <a:latin typeface="Cambria Math" panose="02040503050406030204" pitchFamily="18" charset="0"/>
                      </a:rPr>
                      <m:t>′</m:t>
                    </m:r>
                  </m:oMath>
                </a14:m>
                <a:r>
                  <a:rPr lang="en-US" altLang="zh-CN" dirty="0">
                    <a:latin typeface="微软雅黑" panose="020B0503020204020204" pitchFamily="34" charset="-122"/>
                    <a:ea typeface="微软雅黑" panose="020B0503020204020204" pitchFamily="34" charset="-122"/>
                  </a:rPr>
                  <a:t>  </a:t>
                </a:r>
              </a:p>
              <a:p>
                <a:pPr lvl="1"/>
                <a:r>
                  <a:rPr lang="zh-CN" altLang="en-US" dirty="0">
                    <a:latin typeface="微软雅黑" panose="020B0503020204020204" pitchFamily="34" charset="-122"/>
                    <a:ea typeface="微软雅黑" panose="020B0503020204020204" pitchFamily="34" charset="-122"/>
                  </a:rPr>
                  <a:t>共振态</a:t>
                </a:r>
                <a:r>
                  <a:rPr lang="en-US" altLang="zh-CN" dirty="0">
                    <a:latin typeface="微软雅黑" panose="020B0503020204020204" pitchFamily="34" charset="-122"/>
                    <a:ea typeface="微软雅黑" panose="020B0503020204020204" pitchFamily="34" charset="-122"/>
                  </a:rPr>
                  <a:t>(RES)</a:t>
                </a:r>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𝜈</m:t>
                        </m:r>
                      </m:e>
                      <m:sub>
                        <m:r>
                          <a:rPr lang="en-US" altLang="zh-CN" i="1">
                            <a:latin typeface="Cambria Math" panose="02040503050406030204" pitchFamily="18" charset="0"/>
                          </a:rPr>
                          <m:t>𝑒</m:t>
                        </m:r>
                      </m:sub>
                    </m:sSub>
                    <m:r>
                      <a:rPr lang="en-US" altLang="zh-CN" i="1">
                        <a:latin typeface="Cambria Math" panose="02040503050406030204" pitchFamily="18" charset="0"/>
                      </a:rPr>
                      <m:t>+</m:t>
                    </m:r>
                    <m:r>
                      <a:rPr lang="en-US" altLang="zh-CN" b="0" i="1" smtClean="0">
                        <a:latin typeface="Cambria Math" panose="02040503050406030204" pitchFamily="18" charset="0"/>
                      </a:rPr>
                      <m:t>𝐴</m:t>
                    </m:r>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𝑒</m:t>
                        </m:r>
                      </m:e>
                      <m:sup>
                        <m:r>
                          <a:rPr lang="en-US" altLang="zh-CN" i="1">
                            <a:latin typeface="Cambria Math" panose="02040503050406030204" pitchFamily="18" charset="0"/>
                          </a:rPr>
                          <m:t>−</m:t>
                        </m:r>
                      </m:sup>
                    </m:sSup>
                    <m:r>
                      <a:rPr lang="en-US" altLang="zh-CN" i="1">
                        <a:latin typeface="Cambria Math" panose="02040503050406030204" pitchFamily="18" charset="0"/>
                      </a:rPr>
                      <m:t>+</m:t>
                    </m:r>
                    <m:r>
                      <a:rPr lang="en-US" altLang="zh-CN" i="1">
                        <a:latin typeface="Cambria Math" panose="02040503050406030204" pitchFamily="18" charset="0"/>
                      </a:rPr>
                      <m:t>𝐴</m:t>
                    </m:r>
                    <m:r>
                      <a:rPr lang="en-US" altLang="zh-CN" b="0" i="0"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𝜋</m:t>
                        </m:r>
                      </m:e>
                      <m:sup>
                        <m:r>
                          <a:rPr lang="en-US" altLang="zh-CN" b="0" i="1" smtClean="0">
                            <a:latin typeface="Cambria Math" panose="02040503050406030204" pitchFamily="18" charset="0"/>
                          </a:rPr>
                          <m:t>+</m:t>
                        </m:r>
                      </m:sup>
                    </m:sSup>
                  </m:oMath>
                </a14:m>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深度非弹：</a:t>
                </a:r>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𝜈</m:t>
                        </m:r>
                      </m:e>
                      <m:sub>
                        <m:r>
                          <a:rPr lang="en-US" altLang="zh-CN" i="1">
                            <a:latin typeface="Cambria Math" panose="02040503050406030204" pitchFamily="18" charset="0"/>
                          </a:rPr>
                          <m:t>𝑒</m:t>
                        </m:r>
                      </m:sub>
                    </m:sSub>
                    <m:r>
                      <a:rPr lang="en-US" altLang="zh-CN" i="1">
                        <a:latin typeface="Cambria Math" panose="02040503050406030204" pitchFamily="18" charset="0"/>
                      </a:rPr>
                      <m:t>+</m:t>
                    </m:r>
                    <m:r>
                      <a:rPr lang="en-US" altLang="zh-CN" i="1">
                        <a:latin typeface="Cambria Math" panose="02040503050406030204" pitchFamily="18" charset="0"/>
                      </a:rPr>
                      <m:t>𝐴</m:t>
                    </m:r>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𝑒</m:t>
                        </m:r>
                      </m:e>
                      <m:sup>
                        <m:r>
                          <a:rPr lang="en-US" altLang="zh-CN" i="1">
                            <a:latin typeface="Cambria Math" panose="02040503050406030204" pitchFamily="18" charset="0"/>
                          </a:rPr>
                          <m:t>−</m:t>
                        </m:r>
                      </m:sup>
                    </m:sSup>
                    <m:r>
                      <a:rPr lang="en-US" altLang="zh-CN" i="1">
                        <a:latin typeface="Cambria Math" panose="02040503050406030204" pitchFamily="18" charset="0"/>
                      </a:rPr>
                      <m:t>+</m:t>
                    </m:r>
                    <m:r>
                      <a:rPr lang="en-US" altLang="zh-CN" i="1">
                        <a:latin typeface="Cambria Math" panose="02040503050406030204" pitchFamily="18" charset="0"/>
                      </a:rPr>
                      <m:t>𝐴</m:t>
                    </m:r>
                    <m:r>
                      <a:rPr lang="en-US" altLang="zh-CN">
                        <a:latin typeface="Cambria Math" panose="02040503050406030204" pitchFamily="18" charset="0"/>
                      </a:rPr>
                      <m:t>+</m:t>
                    </m:r>
                    <m:sSup>
                      <m:sSupPr>
                        <m:ctrlPr>
                          <a:rPr lang="en-US" altLang="zh-CN" i="1">
                            <a:latin typeface="Cambria Math" panose="02040503050406030204" pitchFamily="18" charset="0"/>
                          </a:rPr>
                        </m:ctrlPr>
                      </m:sSupPr>
                      <m:e>
                        <m:r>
                          <a:rPr lang="zh-CN" altLang="en-US" i="1">
                            <a:latin typeface="Cambria Math" panose="02040503050406030204" pitchFamily="18" charset="0"/>
                          </a:rPr>
                          <m:t>𝜋</m:t>
                        </m:r>
                      </m:e>
                      <m:sup>
                        <m:r>
                          <a:rPr lang="en-US" altLang="zh-CN" i="1">
                            <a:latin typeface="Cambria Math" panose="02040503050406030204" pitchFamily="18" charset="0"/>
                          </a:rPr>
                          <m:t>+</m:t>
                        </m:r>
                      </m:sup>
                    </m:sSup>
                    <m:r>
                      <a:rPr lang="en-US" altLang="zh-CN" b="0" i="1" smtClean="0">
                        <a:latin typeface="Cambria Math" panose="02040503050406030204" pitchFamily="18" charset="0"/>
                      </a:rPr>
                      <m:t>+</m:t>
                    </m:r>
                    <m:sSup>
                      <m:sSupPr>
                        <m:ctrlPr>
                          <a:rPr lang="en-US" altLang="zh-CN" i="1">
                            <a:latin typeface="Cambria Math" panose="02040503050406030204" pitchFamily="18" charset="0"/>
                          </a:rPr>
                        </m:ctrlPr>
                      </m:sSupPr>
                      <m:e>
                        <m:r>
                          <a:rPr lang="zh-CN" altLang="en-US" i="1">
                            <a:latin typeface="Cambria Math" panose="02040503050406030204" pitchFamily="18" charset="0"/>
                          </a:rPr>
                          <m:t>𝜋</m:t>
                        </m:r>
                      </m:e>
                      <m:sup>
                        <m:r>
                          <a:rPr lang="en-US" altLang="zh-CN" b="0" i="1" smtClean="0">
                            <a:latin typeface="Cambria Math" panose="02040503050406030204" pitchFamily="18" charset="0"/>
                          </a:rPr>
                          <m:t>0</m:t>
                        </m:r>
                      </m:sup>
                    </m:sSup>
                    <m:r>
                      <a:rPr lang="en-US" altLang="zh-CN" b="0" i="1" smtClean="0">
                        <a:latin typeface="Cambria Math" panose="02040503050406030204" pitchFamily="18" charset="0"/>
                      </a:rPr>
                      <m:t>+…</m:t>
                    </m:r>
                  </m:oMath>
                </a14:m>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中性流</a:t>
                </a:r>
                <a:r>
                  <a:rPr lang="en-US" altLang="zh-CN" dirty="0">
                    <a:latin typeface="微软雅黑" panose="020B0503020204020204" pitchFamily="34" charset="-122"/>
                    <a:ea typeface="微软雅黑" panose="020B0503020204020204" pitchFamily="34" charset="-122"/>
                  </a:rPr>
                  <a:t>(NC)</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与核子弹性散射：</a:t>
                </a:r>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𝜈</m:t>
                        </m:r>
                      </m:e>
                      <m:sub>
                        <m:r>
                          <a:rPr lang="en-US" altLang="zh-CN" i="1">
                            <a:latin typeface="Cambria Math" panose="02040503050406030204" pitchFamily="18" charset="0"/>
                          </a:rPr>
                          <m:t>𝑒</m:t>
                        </m:r>
                      </m:sub>
                    </m:sSub>
                    <m:r>
                      <a:rPr lang="en-US" altLang="zh-CN" i="1">
                        <a:latin typeface="Cambria Math" panose="02040503050406030204" pitchFamily="18" charset="0"/>
                      </a:rPr>
                      <m:t>+</m:t>
                    </m:r>
                    <m:r>
                      <a:rPr lang="en-US" altLang="zh-CN" i="1">
                        <a:latin typeface="Cambria Math" panose="02040503050406030204" pitchFamily="18" charset="0"/>
                      </a:rPr>
                      <m:t>𝐴</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𝜈</m:t>
                        </m:r>
                      </m:e>
                      <m:sub>
                        <m:r>
                          <a:rPr lang="en-US" altLang="zh-CN" i="1">
                            <a:latin typeface="Cambria Math" panose="02040503050406030204" pitchFamily="18" charset="0"/>
                          </a:rPr>
                          <m:t>𝑒</m:t>
                        </m:r>
                      </m:sub>
                    </m:sSub>
                    <m:r>
                      <a:rPr lang="en-US" altLang="zh-CN" i="1">
                        <a:latin typeface="Cambria Math" panose="02040503050406030204" pitchFamily="18" charset="0"/>
                      </a:rPr>
                      <m:t>+</m:t>
                    </m:r>
                    <m:r>
                      <a:rPr lang="en-US" altLang="zh-CN" i="1">
                        <a:latin typeface="Cambria Math" panose="02040503050406030204" pitchFamily="18" charset="0"/>
                      </a:rPr>
                      <m:t>𝐴</m:t>
                    </m:r>
                  </m:oMath>
                </a14:m>
                <a:r>
                  <a:rPr lang="en-US" altLang="zh-CN" dirty="0">
                    <a:latin typeface="微软雅黑" panose="020B0503020204020204" pitchFamily="34" charset="-122"/>
                    <a:ea typeface="微软雅黑" panose="020B0503020204020204" pitchFamily="34" charset="-122"/>
                  </a:rPr>
                  <a:t> </a:t>
                </a:r>
              </a:p>
              <a:p>
                <a:pPr lvl="1"/>
                <a:r>
                  <a:rPr lang="zh-CN" altLang="en-US" dirty="0">
                    <a:latin typeface="微软雅黑" panose="020B0503020204020204" pitchFamily="34" charset="-122"/>
                    <a:ea typeface="微软雅黑" panose="020B0503020204020204" pitchFamily="34" charset="-122"/>
                  </a:rPr>
                  <a:t>共振态：</a:t>
                </a:r>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𝜈</m:t>
                        </m:r>
                      </m:e>
                      <m:sub>
                        <m:r>
                          <a:rPr lang="en-US" altLang="zh-CN" i="1">
                            <a:latin typeface="Cambria Math" panose="02040503050406030204" pitchFamily="18" charset="0"/>
                          </a:rPr>
                          <m:t>𝑒</m:t>
                        </m:r>
                      </m:sub>
                    </m:sSub>
                    <m:r>
                      <a:rPr lang="en-US" altLang="zh-CN" i="1">
                        <a:latin typeface="Cambria Math" panose="02040503050406030204" pitchFamily="18" charset="0"/>
                      </a:rPr>
                      <m:t>+</m:t>
                    </m:r>
                    <m:r>
                      <a:rPr lang="en-US" altLang="zh-CN" i="1">
                        <a:latin typeface="Cambria Math" panose="02040503050406030204" pitchFamily="18" charset="0"/>
                      </a:rPr>
                      <m:t>𝐴</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𝜈</m:t>
                        </m:r>
                      </m:e>
                      <m:sub>
                        <m:r>
                          <a:rPr lang="en-US" altLang="zh-CN" i="1">
                            <a:latin typeface="Cambria Math" panose="02040503050406030204" pitchFamily="18" charset="0"/>
                          </a:rPr>
                          <m:t>𝑒</m:t>
                        </m:r>
                      </m:sub>
                    </m:sSub>
                    <m:r>
                      <a:rPr lang="en-US" altLang="zh-CN" i="1">
                        <a:latin typeface="Cambria Math" panose="02040503050406030204" pitchFamily="18" charset="0"/>
                      </a:rPr>
                      <m:t>+</m:t>
                    </m:r>
                    <m:r>
                      <a:rPr lang="en-US" altLang="zh-CN" i="1">
                        <a:latin typeface="Cambria Math" panose="02040503050406030204" pitchFamily="18" charset="0"/>
                      </a:rPr>
                      <m:t>𝐴</m:t>
                    </m:r>
                    <m:r>
                      <a:rPr lang="en-US" altLang="zh-CN">
                        <a:latin typeface="Cambria Math" panose="02040503050406030204" pitchFamily="18" charset="0"/>
                      </a:rPr>
                      <m:t>+</m:t>
                    </m:r>
                    <m:sSup>
                      <m:sSupPr>
                        <m:ctrlPr>
                          <a:rPr lang="en-US" altLang="zh-CN" i="1">
                            <a:latin typeface="Cambria Math" panose="02040503050406030204" pitchFamily="18" charset="0"/>
                          </a:rPr>
                        </m:ctrlPr>
                      </m:sSupPr>
                      <m:e>
                        <m:r>
                          <a:rPr lang="zh-CN" altLang="en-US" i="1">
                            <a:latin typeface="Cambria Math" panose="02040503050406030204" pitchFamily="18" charset="0"/>
                          </a:rPr>
                          <m:t>𝜋</m:t>
                        </m:r>
                      </m:e>
                      <m:sup>
                        <m:r>
                          <a:rPr lang="en-US" altLang="zh-CN" b="0" i="1" smtClean="0">
                            <a:latin typeface="Cambria Math" panose="02040503050406030204" pitchFamily="18" charset="0"/>
                          </a:rPr>
                          <m:t>0</m:t>
                        </m:r>
                      </m:sup>
                    </m:sSup>
                  </m:oMath>
                </a14:m>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深度非弹：</a:t>
                </a:r>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𝜈</m:t>
                        </m:r>
                      </m:e>
                      <m:sub>
                        <m:r>
                          <a:rPr lang="en-US" altLang="zh-CN" i="1">
                            <a:latin typeface="Cambria Math" panose="02040503050406030204" pitchFamily="18" charset="0"/>
                          </a:rPr>
                          <m:t>𝑒</m:t>
                        </m:r>
                      </m:sub>
                    </m:sSub>
                    <m:r>
                      <a:rPr lang="en-US" altLang="zh-CN" i="1">
                        <a:latin typeface="Cambria Math" panose="02040503050406030204" pitchFamily="18" charset="0"/>
                      </a:rPr>
                      <m:t>+</m:t>
                    </m:r>
                    <m:r>
                      <a:rPr lang="en-US" altLang="zh-CN" i="1">
                        <a:latin typeface="Cambria Math" panose="02040503050406030204" pitchFamily="18" charset="0"/>
                      </a:rPr>
                      <m:t>𝐴</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𝜈</m:t>
                        </m:r>
                      </m:e>
                      <m:sub>
                        <m:r>
                          <a:rPr lang="en-US" altLang="zh-CN" i="1">
                            <a:latin typeface="Cambria Math" panose="02040503050406030204" pitchFamily="18" charset="0"/>
                          </a:rPr>
                          <m:t>𝑒</m:t>
                        </m:r>
                      </m:sub>
                    </m:sSub>
                    <m:r>
                      <a:rPr lang="en-US" altLang="zh-CN" i="1">
                        <a:latin typeface="Cambria Math" panose="02040503050406030204" pitchFamily="18" charset="0"/>
                      </a:rPr>
                      <m:t>+</m:t>
                    </m:r>
                    <m:r>
                      <a:rPr lang="en-US" altLang="zh-CN" i="1">
                        <a:latin typeface="Cambria Math" panose="02040503050406030204" pitchFamily="18" charset="0"/>
                      </a:rPr>
                      <m:t>𝐴</m:t>
                    </m:r>
                    <m:r>
                      <a:rPr lang="en-US" altLang="zh-CN">
                        <a:latin typeface="Cambria Math" panose="02040503050406030204" pitchFamily="18" charset="0"/>
                      </a:rPr>
                      <m:t>+</m:t>
                    </m:r>
                    <m:sSup>
                      <m:sSupPr>
                        <m:ctrlPr>
                          <a:rPr lang="en-US" altLang="zh-CN" i="1">
                            <a:latin typeface="Cambria Math" panose="02040503050406030204" pitchFamily="18" charset="0"/>
                          </a:rPr>
                        </m:ctrlPr>
                      </m:sSupPr>
                      <m:e>
                        <m:r>
                          <a:rPr lang="zh-CN" altLang="en-US" i="1">
                            <a:latin typeface="Cambria Math" panose="02040503050406030204" pitchFamily="18" charset="0"/>
                          </a:rPr>
                          <m:t>𝜋</m:t>
                        </m:r>
                      </m:e>
                      <m:sup>
                        <m:r>
                          <a:rPr lang="en-US" altLang="zh-CN" i="1">
                            <a:latin typeface="Cambria Math" panose="02040503050406030204" pitchFamily="18" charset="0"/>
                          </a:rPr>
                          <m:t>+</m:t>
                        </m:r>
                        <m:r>
                          <a:rPr lang="en-US" altLang="zh-CN" b="0" i="1" smtClean="0">
                            <a:latin typeface="Cambria Math" panose="02040503050406030204" pitchFamily="18" charset="0"/>
                          </a:rPr>
                          <m:t>/−</m:t>
                        </m:r>
                      </m:sup>
                    </m:sSup>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zh-CN" altLang="en-US" i="1">
                            <a:latin typeface="Cambria Math" panose="02040503050406030204" pitchFamily="18" charset="0"/>
                          </a:rPr>
                          <m:t>𝜋</m:t>
                        </m:r>
                      </m:e>
                      <m:sup>
                        <m:r>
                          <a:rPr lang="en-US" altLang="zh-CN" i="1">
                            <a:latin typeface="Cambria Math" panose="02040503050406030204" pitchFamily="18" charset="0"/>
                          </a:rPr>
                          <m:t>0</m:t>
                        </m:r>
                      </m:sup>
                    </m:sSup>
                    <m:r>
                      <a:rPr lang="en-US" altLang="zh-CN" i="1">
                        <a:latin typeface="Cambria Math" panose="02040503050406030204" pitchFamily="18" charset="0"/>
                      </a:rPr>
                      <m:t>+…</m:t>
                    </m:r>
                  </m:oMath>
                </a14:m>
                <a:r>
                  <a:rPr lang="zh-CN" altLang="en-US" dirty="0">
                    <a:latin typeface="微软雅黑" panose="020B0503020204020204" pitchFamily="34" charset="-122"/>
                    <a:ea typeface="微软雅黑" panose="020B0503020204020204" pitchFamily="34" charset="-122"/>
                  </a:rPr>
                  <a:t> </a:t>
                </a:r>
              </a:p>
            </p:txBody>
          </p:sp>
        </mc:Choice>
        <mc:Fallback xmlns="">
          <p:sp>
            <p:nvSpPr>
              <p:cNvPr id="3" name="内容占位符 2">
                <a:extLst>
                  <a:ext uri="{FF2B5EF4-FFF2-40B4-BE49-F238E27FC236}">
                    <a16:creationId xmlns:a16="http://schemas.microsoft.com/office/drawing/2014/main" id="{B3F21234-16D7-45BF-86AF-6848E8C22831}"/>
                  </a:ext>
                </a:extLst>
              </p:cNvPr>
              <p:cNvSpPr>
                <a:spLocks noGrp="1" noRot="1" noChangeAspect="1" noMove="1" noResize="1" noEditPoints="1" noAdjustHandles="1" noChangeArrowheads="1" noChangeShapeType="1" noTextEdit="1"/>
              </p:cNvSpPr>
              <p:nvPr>
                <p:ph idx="1"/>
              </p:nvPr>
            </p:nvSpPr>
            <p:spPr>
              <a:blipFill>
                <a:blip r:embed="rId2"/>
                <a:stretch>
                  <a:fillRect l="-1043" t="-2381" b="-1120"/>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681EB0A7-08EB-4C0F-B045-1BDDE953D0AB}"/>
              </a:ext>
            </a:extLst>
          </p:cNvPr>
          <p:cNvSpPr>
            <a:spLocks noGrp="1"/>
          </p:cNvSpPr>
          <p:nvPr>
            <p:ph type="sldNum" sz="quarter" idx="12"/>
          </p:nvPr>
        </p:nvSpPr>
        <p:spPr/>
        <p:txBody>
          <a:bodyPr/>
          <a:lstStyle/>
          <a:p>
            <a:fld id="{E97CB520-44B3-4597-B659-C13B2A85B42A}" type="slidenum">
              <a:rPr lang="zh-CN" altLang="en-US" smtClean="0"/>
              <a:t>52</a:t>
            </a:fld>
            <a:endParaRPr lang="zh-CN" altLang="en-US"/>
          </a:p>
        </p:txBody>
      </p:sp>
      <p:pic>
        <p:nvPicPr>
          <p:cNvPr id="6" name="图片 5">
            <a:extLst>
              <a:ext uri="{FF2B5EF4-FFF2-40B4-BE49-F238E27FC236}">
                <a16:creationId xmlns:a16="http://schemas.microsoft.com/office/drawing/2014/main" id="{94F8A76E-7EA9-4729-904B-44CF5B4164A7}"/>
              </a:ext>
            </a:extLst>
          </p:cNvPr>
          <p:cNvPicPr>
            <a:picLocks noChangeAspect="1"/>
          </p:cNvPicPr>
          <p:nvPr/>
        </p:nvPicPr>
        <p:blipFill>
          <a:blip r:embed="rId3"/>
          <a:stretch>
            <a:fillRect/>
          </a:stretch>
        </p:blipFill>
        <p:spPr>
          <a:xfrm>
            <a:off x="7898139" y="3571440"/>
            <a:ext cx="4255592" cy="2423130"/>
          </a:xfrm>
          <a:prstGeom prst="rect">
            <a:avLst/>
          </a:prstGeom>
        </p:spPr>
      </p:pic>
      <p:sp>
        <p:nvSpPr>
          <p:cNvPr id="7" name="日期占位符 6">
            <a:extLst>
              <a:ext uri="{FF2B5EF4-FFF2-40B4-BE49-F238E27FC236}">
                <a16:creationId xmlns:a16="http://schemas.microsoft.com/office/drawing/2014/main" id="{D092784E-BFD4-406E-B355-3C461BFED2C5}"/>
              </a:ext>
            </a:extLst>
          </p:cNvPr>
          <p:cNvSpPr>
            <a:spLocks noGrp="1"/>
          </p:cNvSpPr>
          <p:nvPr>
            <p:ph type="dt" sz="half" idx="10"/>
          </p:nvPr>
        </p:nvSpPr>
        <p:spPr/>
        <p:txBody>
          <a:bodyPr/>
          <a:lstStyle/>
          <a:p>
            <a:r>
              <a:rPr lang="zh-CN" altLang="en-US"/>
              <a:t>凌家杰 （中山大学）</a:t>
            </a:r>
          </a:p>
        </p:txBody>
      </p:sp>
      <p:sp>
        <p:nvSpPr>
          <p:cNvPr id="8" name="页脚占位符 7">
            <a:extLst>
              <a:ext uri="{FF2B5EF4-FFF2-40B4-BE49-F238E27FC236}">
                <a16:creationId xmlns:a16="http://schemas.microsoft.com/office/drawing/2014/main" id="{38515B7D-5475-453E-B6B8-8D80F6E01847}"/>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9" name="矩形 8">
            <a:extLst>
              <a:ext uri="{FF2B5EF4-FFF2-40B4-BE49-F238E27FC236}">
                <a16:creationId xmlns:a16="http://schemas.microsoft.com/office/drawing/2014/main" id="{6FF23334-57A2-42CD-823F-9232AC7C47FB}"/>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5" name="图片 4">
            <a:extLst>
              <a:ext uri="{FF2B5EF4-FFF2-40B4-BE49-F238E27FC236}">
                <a16:creationId xmlns:a16="http://schemas.microsoft.com/office/drawing/2014/main" id="{FB14A41A-1865-4909-AF3A-BF6CDF385BCF}"/>
              </a:ext>
            </a:extLst>
          </p:cNvPr>
          <p:cNvPicPr>
            <a:picLocks noChangeAspect="1"/>
          </p:cNvPicPr>
          <p:nvPr/>
        </p:nvPicPr>
        <p:blipFill>
          <a:blip r:embed="rId4"/>
          <a:stretch>
            <a:fillRect/>
          </a:stretch>
        </p:blipFill>
        <p:spPr>
          <a:xfrm>
            <a:off x="7898139" y="607390"/>
            <a:ext cx="4031368" cy="2679170"/>
          </a:xfrm>
          <a:prstGeom prst="rect">
            <a:avLst/>
          </a:prstGeom>
        </p:spPr>
      </p:pic>
    </p:spTree>
    <p:extLst>
      <p:ext uri="{BB962C8B-B14F-4D97-AF65-F5344CB8AC3E}">
        <p14:creationId xmlns:p14="http://schemas.microsoft.com/office/powerpoint/2010/main" val="8173847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3AD872-200D-49CA-9E21-327C03C81144}"/>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中微子反应截面 </a:t>
            </a:r>
            <a:r>
              <a:rPr lang="en-US" altLang="zh-CN" dirty="0">
                <a:latin typeface="微软雅黑" panose="020B0503020204020204" pitchFamily="34" charset="-122"/>
                <a:ea typeface="微软雅黑" panose="020B0503020204020204" pitchFamily="34" charset="-122"/>
              </a:rPr>
              <a:t>(MeV)</a:t>
            </a:r>
            <a:endParaRPr lang="zh-CN" altLang="en-US" dirty="0">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49405366-239B-4AB0-952D-8C3411517358}"/>
              </a:ext>
            </a:extLst>
          </p:cNvPr>
          <p:cNvSpPr>
            <a:spLocks noGrp="1"/>
          </p:cNvSpPr>
          <p:nvPr>
            <p:ph type="sldNum" sz="quarter" idx="12"/>
          </p:nvPr>
        </p:nvSpPr>
        <p:spPr/>
        <p:txBody>
          <a:bodyPr/>
          <a:lstStyle/>
          <a:p>
            <a:fld id="{E97CB520-44B3-4597-B659-C13B2A85B42A}" type="slidenum">
              <a:rPr lang="zh-CN" altLang="en-US" smtClean="0"/>
              <a:t>53</a:t>
            </a:fld>
            <a:endParaRPr lang="zh-CN" altLang="en-US"/>
          </a:p>
        </p:txBody>
      </p:sp>
      <p:pic>
        <p:nvPicPr>
          <p:cNvPr id="12" name="图片 11">
            <a:extLst>
              <a:ext uri="{FF2B5EF4-FFF2-40B4-BE49-F238E27FC236}">
                <a16:creationId xmlns:a16="http://schemas.microsoft.com/office/drawing/2014/main" id="{72559C63-500E-44B9-97AE-7D74A34F0631}"/>
              </a:ext>
            </a:extLst>
          </p:cNvPr>
          <p:cNvPicPr>
            <a:picLocks noChangeAspect="1"/>
          </p:cNvPicPr>
          <p:nvPr/>
        </p:nvPicPr>
        <p:blipFill>
          <a:blip r:embed="rId2"/>
          <a:stretch>
            <a:fillRect/>
          </a:stretch>
        </p:blipFill>
        <p:spPr>
          <a:xfrm>
            <a:off x="3503096" y="1941925"/>
            <a:ext cx="3830546" cy="1680950"/>
          </a:xfrm>
          <a:prstGeom prst="rect">
            <a:avLst/>
          </a:prstGeom>
        </p:spPr>
      </p:pic>
      <p:pic>
        <p:nvPicPr>
          <p:cNvPr id="13" name="图片 12">
            <a:extLst>
              <a:ext uri="{FF2B5EF4-FFF2-40B4-BE49-F238E27FC236}">
                <a16:creationId xmlns:a16="http://schemas.microsoft.com/office/drawing/2014/main" id="{44575FF8-6A7D-4DA3-81CE-C7F3346E497D}"/>
              </a:ext>
            </a:extLst>
          </p:cNvPr>
          <p:cNvPicPr>
            <a:picLocks noChangeAspect="1"/>
          </p:cNvPicPr>
          <p:nvPr/>
        </p:nvPicPr>
        <p:blipFill>
          <a:blip r:embed="rId3"/>
          <a:stretch>
            <a:fillRect/>
          </a:stretch>
        </p:blipFill>
        <p:spPr>
          <a:xfrm>
            <a:off x="550108" y="1748302"/>
            <a:ext cx="2625092" cy="2641707"/>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4A9AE19F-193A-4566-B00D-640E40123041}"/>
                  </a:ext>
                </a:extLst>
              </p:cNvPr>
              <p:cNvSpPr txBox="1"/>
              <p:nvPr/>
            </p:nvSpPr>
            <p:spPr>
              <a:xfrm>
                <a:off x="1140508" y="4641246"/>
                <a:ext cx="5367751" cy="3761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2400" i="1" smtClean="0">
                          <a:latin typeface="Cambria Math" panose="02040503050406030204" pitchFamily="18" charset="0"/>
                        </a:rPr>
                        <m:t>𝜎</m:t>
                      </m:r>
                      <m:r>
                        <a:rPr lang="zh-CN" altLang="en-US" sz="2400" i="1" smtClean="0">
                          <a:latin typeface="Cambria Math" panose="02040503050406030204" pitchFamily="18" charset="0"/>
                        </a:rPr>
                        <m:t>∝</m:t>
                      </m:r>
                      <m:sSubSup>
                        <m:sSubSupPr>
                          <m:ctrlPr>
                            <a:rPr lang="en-US" altLang="zh-CN" sz="2400" i="1" smtClean="0">
                              <a:latin typeface="Cambria Math" panose="02040503050406030204" pitchFamily="18" charset="0"/>
                            </a:rPr>
                          </m:ctrlPr>
                        </m:sSubSupPr>
                        <m:e>
                          <m:r>
                            <a:rPr lang="en-US" altLang="zh-CN" sz="2400" b="0" i="1" smtClean="0">
                              <a:latin typeface="Cambria Math" panose="02040503050406030204" pitchFamily="18" charset="0"/>
                            </a:rPr>
                            <m:t>𝑄</m:t>
                          </m:r>
                        </m:e>
                        <m:sub>
                          <m:r>
                            <a:rPr lang="en-US" altLang="zh-CN" sz="2400" b="0" i="1" smtClean="0">
                              <a:latin typeface="Cambria Math" panose="02040503050406030204" pitchFamily="18" charset="0"/>
                            </a:rPr>
                            <m:t>𝑊</m:t>
                          </m:r>
                        </m:sub>
                        <m:sup>
                          <m:r>
                            <a:rPr lang="en-US" altLang="zh-CN" sz="2400" b="0" i="1" smtClean="0">
                              <a:latin typeface="Cambria Math" panose="02040503050406030204" pitchFamily="18" charset="0"/>
                            </a:rPr>
                            <m:t>2</m:t>
                          </m:r>
                        </m:sup>
                      </m:sSubSup>
                      <m:r>
                        <a:rPr lang="zh-CN" altLang="en-US" sz="2400" i="1">
                          <a:latin typeface="Cambria Math" panose="02040503050406030204" pitchFamily="18" charset="0"/>
                        </a:rPr>
                        <m:t>∝</m:t>
                      </m:r>
                      <m:sSup>
                        <m:sSupPr>
                          <m:ctrlPr>
                            <a:rPr lang="en-US" altLang="zh-CN" sz="2400" i="1" smtClean="0">
                              <a:latin typeface="Cambria Math" panose="02040503050406030204" pitchFamily="18" charset="0"/>
                            </a:rPr>
                          </m:ctrlPr>
                        </m:sSupPr>
                        <m:e>
                          <m:d>
                            <m:dPr>
                              <m:ctrlPr>
                                <a:rPr lang="en-US" altLang="zh-CN" sz="2400" i="1" smtClean="0">
                                  <a:latin typeface="Cambria Math" panose="02040503050406030204" pitchFamily="18" charset="0"/>
                                </a:rPr>
                              </m:ctrlPr>
                            </m:dPr>
                            <m:e>
                              <m:r>
                                <a:rPr lang="en-US" altLang="zh-CN" sz="2400" b="0" i="1" smtClean="0">
                                  <a:latin typeface="Cambria Math" panose="02040503050406030204" pitchFamily="18" charset="0"/>
                                </a:rPr>
                                <m:t>𝑁</m:t>
                              </m:r>
                              <m:r>
                                <a:rPr lang="en-US" altLang="zh-CN" sz="2400" b="0" i="1" smtClean="0">
                                  <a:latin typeface="Cambria Math" panose="02040503050406030204" pitchFamily="18" charset="0"/>
                                </a:rPr>
                                <m:t>−</m:t>
                              </m:r>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1−4</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𝑠𝑖𝑛</m:t>
                                      </m:r>
                                    </m:e>
                                    <m:sup>
                                      <m:r>
                                        <a:rPr lang="en-US" altLang="zh-CN" sz="2400" b="0" i="1" smtClean="0">
                                          <a:latin typeface="Cambria Math" panose="02040503050406030204" pitchFamily="18" charset="0"/>
                                        </a:rPr>
                                        <m:t>2</m:t>
                                      </m:r>
                                    </m:sup>
                                  </m:sSup>
                                  <m:sSub>
                                    <m:sSubPr>
                                      <m:ctrlPr>
                                        <a:rPr lang="en-US" altLang="zh-CN" sz="2400" b="0" i="1" smtClean="0">
                                          <a:latin typeface="Cambria Math" panose="02040503050406030204" pitchFamily="18" charset="0"/>
                                        </a:rPr>
                                      </m:ctrlPr>
                                    </m:sSubPr>
                                    <m:e>
                                      <m:r>
                                        <a:rPr lang="zh-CN" altLang="en-US" sz="2400" b="0" i="1" smtClean="0">
                                          <a:latin typeface="Cambria Math" panose="02040503050406030204" pitchFamily="18" charset="0"/>
                                        </a:rPr>
                                        <m:t>𝜃</m:t>
                                      </m:r>
                                    </m:e>
                                    <m:sub>
                                      <m:r>
                                        <a:rPr lang="en-US" altLang="zh-CN" sz="2400" b="0" i="1" smtClean="0">
                                          <a:latin typeface="Cambria Math" panose="02040503050406030204" pitchFamily="18" charset="0"/>
                                        </a:rPr>
                                        <m:t>𝑊</m:t>
                                      </m:r>
                                    </m:sub>
                                  </m:sSub>
                                </m:e>
                              </m:d>
                              <m:r>
                                <a:rPr lang="en-US" altLang="zh-CN" sz="2400" b="0" i="1" smtClean="0">
                                  <a:latin typeface="Cambria Math" panose="02040503050406030204" pitchFamily="18" charset="0"/>
                                </a:rPr>
                                <m:t>𝑍</m:t>
                              </m:r>
                            </m:e>
                          </m:d>
                        </m:e>
                        <m:sup>
                          <m:r>
                            <a:rPr lang="en-US" altLang="zh-CN" sz="2400" b="0" i="1" smtClean="0">
                              <a:latin typeface="Cambria Math" panose="02040503050406030204" pitchFamily="18" charset="0"/>
                            </a:rPr>
                            <m:t>2</m:t>
                          </m:r>
                        </m:sup>
                      </m:sSup>
                      <m:r>
                        <a:rPr lang="en-US" altLang="zh-CN" sz="2400" i="1" smtClean="0">
                          <a:latin typeface="Cambria Math" panose="02040503050406030204" pitchFamily="18" charset="0"/>
                          <a:ea typeface="Cambria Math" panose="02040503050406030204" pitchFamily="18" charset="0"/>
                        </a:rPr>
                        <m:t>∝</m:t>
                      </m:r>
                      <m:sSup>
                        <m:sSupPr>
                          <m:ctrlPr>
                            <a:rPr lang="en-US" altLang="zh-CN" sz="2400" i="1" smtClean="0">
                              <a:latin typeface="Cambria Math" panose="02040503050406030204" pitchFamily="18" charset="0"/>
                              <a:ea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𝑁</m:t>
                          </m:r>
                        </m:e>
                        <m:sup>
                          <m:r>
                            <a:rPr lang="en-US" altLang="zh-CN" sz="2400" b="0" i="1" smtClean="0">
                              <a:latin typeface="Cambria Math" panose="02040503050406030204" pitchFamily="18" charset="0"/>
                              <a:ea typeface="Cambria Math" panose="02040503050406030204" pitchFamily="18" charset="0"/>
                            </a:rPr>
                            <m:t>2</m:t>
                          </m:r>
                        </m:sup>
                      </m:sSup>
                    </m:oMath>
                  </m:oMathPara>
                </a14:m>
                <a:endParaRPr lang="zh-CN" altLang="en-US" sz="2400" dirty="0"/>
              </a:p>
            </p:txBody>
          </p:sp>
        </mc:Choice>
        <mc:Fallback xmlns="">
          <p:sp>
            <p:nvSpPr>
              <p:cNvPr id="14" name="文本框 13">
                <a:extLst>
                  <a:ext uri="{FF2B5EF4-FFF2-40B4-BE49-F238E27FC236}">
                    <a16:creationId xmlns:a16="http://schemas.microsoft.com/office/drawing/2014/main" id="{4A9AE19F-193A-4566-B00D-640E40123041}"/>
                  </a:ext>
                </a:extLst>
              </p:cNvPr>
              <p:cNvSpPr txBox="1">
                <a:spLocks noRot="1" noChangeAspect="1" noMove="1" noResize="1" noEditPoints="1" noAdjustHandles="1" noChangeArrowheads="1" noChangeShapeType="1" noTextEdit="1"/>
              </p:cNvSpPr>
              <p:nvPr/>
            </p:nvSpPr>
            <p:spPr>
              <a:xfrm>
                <a:off x="1140508" y="4641246"/>
                <a:ext cx="5367751" cy="376193"/>
              </a:xfrm>
              <a:prstGeom prst="rect">
                <a:avLst/>
              </a:prstGeom>
              <a:blipFill>
                <a:blip r:embed="rId5"/>
                <a:stretch>
                  <a:fillRect l="-114" b="-2741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997314E2-ED46-40B7-98EC-95A6E2CDF101}"/>
                  </a:ext>
                </a:extLst>
              </p:cNvPr>
              <p:cNvSpPr txBox="1"/>
              <p:nvPr/>
            </p:nvSpPr>
            <p:spPr>
              <a:xfrm>
                <a:off x="953770" y="5334080"/>
                <a:ext cx="9712800" cy="461665"/>
              </a:xfrm>
              <a:prstGeom prst="rect">
                <a:avLst/>
              </a:prstGeom>
              <a:noFill/>
            </p:spPr>
            <p:txBody>
              <a:bodyPr wrap="square" rtlCol="0">
                <a:spAutoFit/>
              </a:bodyPr>
              <a:lstStyle/>
              <a:p>
                <a14:m>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𝐸</m:t>
                        </m:r>
                      </m:e>
                      <m:sub>
                        <m:r>
                          <a:rPr lang="zh-CN" altLang="en-US" sz="2400" i="1" smtClean="0">
                            <a:latin typeface="Cambria Math" panose="02040503050406030204" pitchFamily="18" charset="0"/>
                          </a:rPr>
                          <m:t>𝜈</m:t>
                        </m:r>
                      </m:sub>
                    </m:sSub>
                    <m:r>
                      <a:rPr lang="en-US" altLang="zh-CN" sz="2400" b="0" i="0" smtClean="0">
                        <a:latin typeface="Cambria Math" panose="02040503050406030204" pitchFamily="18" charset="0"/>
                      </a:rPr>
                      <m:t>=10 </m:t>
                    </m:r>
                    <m:r>
                      <m:rPr>
                        <m:sty m:val="p"/>
                      </m:rPr>
                      <a:rPr lang="en-US" altLang="zh-CN" sz="2400" b="0" i="0" smtClean="0">
                        <a:latin typeface="Cambria Math" panose="02040503050406030204" pitchFamily="18" charset="0"/>
                      </a:rPr>
                      <m:t>MeV</m:t>
                    </m:r>
                  </m:oMath>
                </a14:m>
                <a:r>
                  <a:rPr lang="en-US" altLang="zh-CN" sz="2400" dirty="0"/>
                  <a:t>:  </a:t>
                </a:r>
                <a14:m>
                  <m:oMath xmlns:m="http://schemas.openxmlformats.org/officeDocument/2006/math">
                    <m:sSub>
                      <m:sSubPr>
                        <m:ctrlPr>
                          <a:rPr lang="en-US" altLang="zh-CN" sz="2400" i="1" smtClean="0">
                            <a:latin typeface="Cambria Math" panose="02040503050406030204" pitchFamily="18" charset="0"/>
                          </a:rPr>
                        </m:ctrlPr>
                      </m:sSubPr>
                      <m:e>
                        <m:r>
                          <a:rPr lang="zh-CN" altLang="en-US" sz="2400" i="1" smtClean="0">
                            <a:latin typeface="Cambria Math" panose="02040503050406030204" pitchFamily="18" charset="0"/>
                          </a:rPr>
                          <m:t>𝜎</m:t>
                        </m:r>
                      </m:e>
                      <m:sub>
                        <m:r>
                          <a:rPr lang="zh-CN" altLang="en-US" sz="2400" i="1" smtClean="0">
                            <a:latin typeface="Cambria Math" panose="02040503050406030204" pitchFamily="18" charset="0"/>
                          </a:rPr>
                          <m:t>𝜈</m:t>
                        </m:r>
                        <m:r>
                          <a:rPr lang="en-US" altLang="zh-CN" sz="2400" b="0" i="1" smtClean="0">
                            <a:latin typeface="Cambria Math" panose="02040503050406030204" pitchFamily="18" charset="0"/>
                          </a:rPr>
                          <m:t>𝑒</m:t>
                        </m:r>
                      </m:sub>
                    </m:sSub>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10</m:t>
                        </m:r>
                      </m:e>
                      <m:sup>
                        <m:r>
                          <a:rPr lang="en-US" altLang="zh-CN" sz="2400" b="0" i="1" smtClean="0">
                            <a:latin typeface="Cambria Math" panose="02040503050406030204" pitchFamily="18" charset="0"/>
                          </a:rPr>
                          <m:t>−43</m:t>
                        </m:r>
                      </m:sup>
                    </m:sSup>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𝑐𝑚</m:t>
                        </m:r>
                      </m:e>
                      <m:sup>
                        <m:r>
                          <a:rPr lang="en-US" altLang="zh-CN" sz="2400" b="0" i="1" smtClean="0">
                            <a:latin typeface="Cambria Math" panose="02040503050406030204" pitchFamily="18" charset="0"/>
                          </a:rPr>
                          <m:t>2</m:t>
                        </m:r>
                      </m:sup>
                    </m:sSup>
                  </m:oMath>
                </a14:m>
                <a:r>
                  <a:rPr lang="en-US" altLang="zh-CN" sz="2400" dirty="0"/>
                  <a:t>, </a:t>
                </a:r>
                <a14:m>
                  <m:oMath xmlns:m="http://schemas.openxmlformats.org/officeDocument/2006/math">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𝜎</m:t>
                        </m:r>
                      </m:e>
                      <m:sub>
                        <m:r>
                          <a:rPr lang="en-US" altLang="zh-CN" sz="2400" b="0" i="1" smtClean="0">
                            <a:latin typeface="Cambria Math" panose="02040503050406030204" pitchFamily="18" charset="0"/>
                          </a:rPr>
                          <m:t>𝐼𝐵𝐷</m:t>
                        </m:r>
                      </m:sub>
                    </m:sSub>
                    <m:r>
                      <a:rPr lang="en-US" altLang="zh-CN" sz="2400" i="1">
                        <a:latin typeface="Cambria Math" panose="02040503050406030204" pitchFamily="18" charset="0"/>
                      </a:rPr>
                      <m:t>~</m:t>
                    </m:r>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10</m:t>
                        </m:r>
                      </m:e>
                      <m:sup>
                        <m:r>
                          <a:rPr lang="en-US" altLang="zh-CN" sz="2400" i="1">
                            <a:latin typeface="Cambria Math" panose="02040503050406030204" pitchFamily="18" charset="0"/>
                          </a:rPr>
                          <m:t>−4</m:t>
                        </m:r>
                        <m:r>
                          <a:rPr lang="en-US" altLang="zh-CN" sz="2400" b="0" i="1" smtClean="0">
                            <a:latin typeface="Cambria Math" panose="02040503050406030204" pitchFamily="18" charset="0"/>
                          </a:rPr>
                          <m:t>1</m:t>
                        </m:r>
                      </m:sup>
                    </m:sSup>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𝑐𝑚</m:t>
                        </m:r>
                      </m:e>
                      <m:sup>
                        <m:r>
                          <a:rPr lang="en-US" altLang="zh-CN" sz="2400" i="1">
                            <a:latin typeface="Cambria Math" panose="02040503050406030204" pitchFamily="18" charset="0"/>
                          </a:rPr>
                          <m:t>2</m:t>
                        </m:r>
                      </m:sup>
                    </m:sSup>
                  </m:oMath>
                </a14:m>
                <a:r>
                  <a:rPr lang="en-US" altLang="zh-CN" sz="2400" dirty="0"/>
                  <a:t>, </a:t>
                </a:r>
                <a14:m>
                  <m:oMath xmlns:m="http://schemas.openxmlformats.org/officeDocument/2006/math">
                    <m:sSub>
                      <m:sSubPr>
                        <m:ctrlPr>
                          <a:rPr lang="en-US" altLang="zh-CN" sz="2400" i="1">
                            <a:latin typeface="Cambria Math" panose="02040503050406030204" pitchFamily="18" charset="0"/>
                          </a:rPr>
                        </m:ctrlPr>
                      </m:sSubPr>
                      <m:e>
                        <m:r>
                          <a:rPr lang="zh-CN" altLang="en-US" sz="2400" i="1">
                            <a:latin typeface="Cambria Math" panose="02040503050406030204" pitchFamily="18" charset="0"/>
                          </a:rPr>
                          <m:t>𝜎</m:t>
                        </m:r>
                      </m:e>
                      <m:sub>
                        <m:r>
                          <a:rPr lang="en-US" altLang="zh-CN" sz="2400" b="0" i="1" smtClean="0">
                            <a:latin typeface="Cambria Math" panose="02040503050406030204" pitchFamily="18" charset="0"/>
                          </a:rPr>
                          <m:t>𝐶𝑂𝐻</m:t>
                        </m:r>
                      </m:sub>
                    </m:sSub>
                    <m:r>
                      <a:rPr lang="en-US" altLang="zh-CN" sz="2400" i="1">
                        <a:latin typeface="Cambria Math" panose="02040503050406030204" pitchFamily="18" charset="0"/>
                      </a:rPr>
                      <m:t>~</m:t>
                    </m:r>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10</m:t>
                        </m:r>
                      </m:e>
                      <m:sup>
                        <m:r>
                          <a:rPr lang="en-US" altLang="zh-CN" sz="2400" i="1">
                            <a:latin typeface="Cambria Math" panose="02040503050406030204" pitchFamily="18" charset="0"/>
                          </a:rPr>
                          <m:t>−</m:t>
                        </m:r>
                        <m:r>
                          <a:rPr lang="en-US" altLang="zh-CN" sz="2400" b="0" i="1" smtClean="0">
                            <a:latin typeface="Cambria Math" panose="02040503050406030204" pitchFamily="18" charset="0"/>
                          </a:rPr>
                          <m:t>39</m:t>
                        </m:r>
                      </m:sup>
                    </m:sSup>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𝑐𝑚</m:t>
                        </m:r>
                      </m:e>
                      <m:sup>
                        <m:r>
                          <a:rPr lang="en-US" altLang="zh-CN" sz="2400" i="1">
                            <a:latin typeface="Cambria Math" panose="02040503050406030204" pitchFamily="18" charset="0"/>
                          </a:rPr>
                          <m:t>2</m:t>
                        </m:r>
                      </m:sup>
                    </m:sSup>
                  </m:oMath>
                </a14:m>
                <a:endParaRPr lang="zh-CN" altLang="en-US" sz="2400" dirty="0"/>
              </a:p>
            </p:txBody>
          </p:sp>
        </mc:Choice>
        <mc:Fallback xmlns="">
          <p:sp>
            <p:nvSpPr>
              <p:cNvPr id="15" name="文本框 14">
                <a:extLst>
                  <a:ext uri="{FF2B5EF4-FFF2-40B4-BE49-F238E27FC236}">
                    <a16:creationId xmlns:a16="http://schemas.microsoft.com/office/drawing/2014/main" id="{997314E2-ED46-40B7-98EC-95A6E2CDF101}"/>
                  </a:ext>
                </a:extLst>
              </p:cNvPr>
              <p:cNvSpPr txBox="1">
                <a:spLocks noRot="1" noChangeAspect="1" noMove="1" noResize="1" noEditPoints="1" noAdjustHandles="1" noChangeArrowheads="1" noChangeShapeType="1" noTextEdit="1"/>
              </p:cNvSpPr>
              <p:nvPr/>
            </p:nvSpPr>
            <p:spPr>
              <a:xfrm>
                <a:off x="953770" y="5334080"/>
                <a:ext cx="9712800" cy="461665"/>
              </a:xfrm>
              <a:prstGeom prst="rect">
                <a:avLst/>
              </a:prstGeom>
              <a:blipFill>
                <a:blip r:embed="rId6"/>
                <a:stretch>
                  <a:fillRect l="-125" t="-9211" b="-30263"/>
                </a:stretch>
              </a:blipFill>
            </p:spPr>
            <p:txBody>
              <a:bodyPr/>
              <a:lstStyle/>
              <a:p>
                <a:r>
                  <a:rPr lang="zh-CN" altLang="en-US">
                    <a:noFill/>
                  </a:rPr>
                  <a:t> </a:t>
                </a:r>
              </a:p>
            </p:txBody>
          </p:sp>
        </mc:Fallback>
      </mc:AlternateContent>
      <p:sp>
        <p:nvSpPr>
          <p:cNvPr id="16" name="日期占位符 15">
            <a:extLst>
              <a:ext uri="{FF2B5EF4-FFF2-40B4-BE49-F238E27FC236}">
                <a16:creationId xmlns:a16="http://schemas.microsoft.com/office/drawing/2014/main" id="{7F18A1BE-F18B-4F8E-9FAF-230688AFE04B}"/>
              </a:ext>
            </a:extLst>
          </p:cNvPr>
          <p:cNvSpPr>
            <a:spLocks noGrp="1"/>
          </p:cNvSpPr>
          <p:nvPr>
            <p:ph type="dt" sz="half" idx="10"/>
          </p:nvPr>
        </p:nvSpPr>
        <p:spPr/>
        <p:txBody>
          <a:bodyPr/>
          <a:lstStyle/>
          <a:p>
            <a:r>
              <a:rPr lang="zh-CN" altLang="en-US"/>
              <a:t>凌家杰 （中山大学）</a:t>
            </a:r>
          </a:p>
        </p:txBody>
      </p:sp>
      <p:sp>
        <p:nvSpPr>
          <p:cNvPr id="17" name="页脚占位符 16">
            <a:extLst>
              <a:ext uri="{FF2B5EF4-FFF2-40B4-BE49-F238E27FC236}">
                <a16:creationId xmlns:a16="http://schemas.microsoft.com/office/drawing/2014/main" id="{083B4700-FD39-477A-B301-BAA48FAC7363}"/>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18" name="矩形 8">
            <a:extLst>
              <a:ext uri="{FF2B5EF4-FFF2-40B4-BE49-F238E27FC236}">
                <a16:creationId xmlns:a16="http://schemas.microsoft.com/office/drawing/2014/main" id="{06F1C10E-3029-458B-BD5F-35ECE30D4FB3}"/>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5" name="Picture 5">
            <a:extLst>
              <a:ext uri="{FF2B5EF4-FFF2-40B4-BE49-F238E27FC236}">
                <a16:creationId xmlns:a16="http://schemas.microsoft.com/office/drawing/2014/main" id="{F3FA26A3-F358-45AD-A056-92DA62CF0B43}"/>
              </a:ext>
            </a:extLst>
          </p:cNvPr>
          <p:cNvPicPr>
            <a:picLocks noChangeAspect="1"/>
          </p:cNvPicPr>
          <p:nvPr/>
        </p:nvPicPr>
        <p:blipFill>
          <a:blip r:embed="rId7"/>
          <a:stretch>
            <a:fillRect/>
          </a:stretch>
        </p:blipFill>
        <p:spPr>
          <a:xfrm>
            <a:off x="7406647" y="1690688"/>
            <a:ext cx="4611053" cy="3688842"/>
          </a:xfrm>
          <a:prstGeom prst="rect">
            <a:avLst/>
          </a:prstGeom>
        </p:spPr>
      </p:pic>
      <mc:AlternateContent xmlns:mc="http://schemas.openxmlformats.org/markup-compatibility/2006">
        <mc:Choice xmlns:a14="http://schemas.microsoft.com/office/drawing/2010/main" Requires="a14">
          <p:sp>
            <p:nvSpPr>
              <p:cNvPr id="11" name="矩形 10">
                <a:extLst>
                  <a:ext uri="{FF2B5EF4-FFF2-40B4-BE49-F238E27FC236}">
                    <a16:creationId xmlns:a16="http://schemas.microsoft.com/office/drawing/2014/main" id="{0324DF90-6A4C-41F5-8A34-E41036AC29C0}"/>
                  </a:ext>
                </a:extLst>
              </p:cNvPr>
              <p:cNvSpPr/>
              <p:nvPr/>
            </p:nvSpPr>
            <p:spPr>
              <a:xfrm>
                <a:off x="9210092" y="2007329"/>
                <a:ext cx="2567691" cy="523220"/>
              </a:xfrm>
              <a:prstGeom prst="rect">
                <a:avLst/>
              </a:prstGeom>
            </p:spPr>
            <p:txBody>
              <a:bodyPr wrap="none">
                <a:spAutoFit/>
              </a:bodyPr>
              <a:lstStyle/>
              <a:p>
                <a14:m>
                  <m:oMath xmlns:m="http://schemas.openxmlformats.org/officeDocument/2006/math">
                    <m:r>
                      <a:rPr lang="zh-CN" altLang="en-US" sz="2800" i="1" smtClean="0">
                        <a:latin typeface="Cambria Math" panose="02040503050406030204" pitchFamily="18" charset="0"/>
                      </a:rPr>
                      <m:t>𝜈</m:t>
                    </m:r>
                    <m:r>
                      <a:rPr lang="en-US" altLang="zh-CN" sz="2800" i="1">
                        <a:latin typeface="Cambria Math" panose="02040503050406030204" pitchFamily="18" charset="0"/>
                      </a:rPr>
                      <m:t>+</m:t>
                    </m:r>
                    <m:r>
                      <a:rPr lang="en-US" altLang="zh-CN" sz="2800" b="0" i="1" smtClean="0">
                        <a:latin typeface="Cambria Math" panose="02040503050406030204" pitchFamily="18" charset="0"/>
                      </a:rPr>
                      <m:t>𝑁</m:t>
                    </m:r>
                    <m:r>
                      <a:rPr lang="en-US" altLang="zh-CN" sz="2800" i="1">
                        <a:latin typeface="Cambria Math" panose="02040503050406030204" pitchFamily="18" charset="0"/>
                      </a:rPr>
                      <m:t>→</m:t>
                    </m:r>
                    <m:r>
                      <a:rPr lang="zh-CN" altLang="en-US" sz="2800" i="1" smtClean="0">
                        <a:latin typeface="Cambria Math" panose="02040503050406030204" pitchFamily="18" charset="0"/>
                      </a:rPr>
                      <m:t>𝜈</m:t>
                    </m:r>
                    <m:r>
                      <a:rPr lang="en-US" altLang="zh-CN" sz="2800" i="1">
                        <a:latin typeface="Cambria Math" panose="02040503050406030204" pitchFamily="18" charset="0"/>
                      </a:rPr>
                      <m:t>+</m:t>
                    </m:r>
                    <m:r>
                      <a:rPr lang="en-US" altLang="zh-CN" sz="2800" b="0" i="1" smtClean="0">
                        <a:latin typeface="Cambria Math" panose="02040503050406030204" pitchFamily="18" charset="0"/>
                      </a:rPr>
                      <m:t>𝑁</m:t>
                    </m:r>
                  </m:oMath>
                </a14:m>
                <a:r>
                  <a:rPr lang="en-US" altLang="zh-CN" sz="2800" dirty="0"/>
                  <a:t> </a:t>
                </a:r>
                <a:endParaRPr lang="zh-CN" altLang="en-US" sz="2800" dirty="0"/>
              </a:p>
            </p:txBody>
          </p:sp>
        </mc:Choice>
        <mc:Fallback>
          <p:sp>
            <p:nvSpPr>
              <p:cNvPr id="11" name="矩形 10">
                <a:extLst>
                  <a:ext uri="{FF2B5EF4-FFF2-40B4-BE49-F238E27FC236}">
                    <a16:creationId xmlns:a16="http://schemas.microsoft.com/office/drawing/2014/main" id="{0324DF90-6A4C-41F5-8A34-E41036AC29C0}"/>
                  </a:ext>
                </a:extLst>
              </p:cNvPr>
              <p:cNvSpPr>
                <a:spLocks noRot="1" noChangeAspect="1" noMove="1" noResize="1" noEditPoints="1" noAdjustHandles="1" noChangeArrowheads="1" noChangeShapeType="1" noTextEdit="1"/>
              </p:cNvSpPr>
              <p:nvPr/>
            </p:nvSpPr>
            <p:spPr>
              <a:xfrm>
                <a:off x="9210092" y="2007329"/>
                <a:ext cx="2567691" cy="523220"/>
              </a:xfrm>
              <a:prstGeom prst="rect">
                <a:avLst/>
              </a:prstGeom>
              <a:blipFill>
                <a:blip r:embed="rId8"/>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905210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B0D755-F85C-4505-8720-C1B1DBC2AE00}"/>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中微子反应截面 </a:t>
            </a:r>
            <a:r>
              <a:rPr lang="en-US" altLang="zh-CN" dirty="0">
                <a:latin typeface="微软雅黑" panose="020B0503020204020204" pitchFamily="34" charset="-122"/>
                <a:ea typeface="微软雅黑" panose="020B0503020204020204" pitchFamily="34" charset="-122"/>
              </a:rPr>
              <a:t>(GeV)</a:t>
            </a:r>
            <a:endParaRPr lang="zh-CN" altLang="en-US" dirty="0">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F14097C7-9680-4328-87D5-D9AE1BD59672}"/>
              </a:ext>
            </a:extLst>
          </p:cNvPr>
          <p:cNvSpPr>
            <a:spLocks noGrp="1"/>
          </p:cNvSpPr>
          <p:nvPr>
            <p:ph type="sldNum" sz="quarter" idx="12"/>
          </p:nvPr>
        </p:nvSpPr>
        <p:spPr/>
        <p:txBody>
          <a:bodyPr/>
          <a:lstStyle/>
          <a:p>
            <a:fld id="{E97CB520-44B3-4597-B659-C13B2A85B42A}" type="slidenum">
              <a:rPr lang="zh-CN" altLang="en-US" smtClean="0"/>
              <a:t>54</a:t>
            </a:fld>
            <a:endParaRPr lang="zh-CN" altLang="en-US"/>
          </a:p>
        </p:txBody>
      </p:sp>
      <p:pic>
        <p:nvPicPr>
          <p:cNvPr id="5" name="图片 4">
            <a:extLst>
              <a:ext uri="{FF2B5EF4-FFF2-40B4-BE49-F238E27FC236}">
                <a16:creationId xmlns:a16="http://schemas.microsoft.com/office/drawing/2014/main" id="{B7D29A22-9BAC-4913-97FE-85F2EBA0A3E6}"/>
              </a:ext>
            </a:extLst>
          </p:cNvPr>
          <p:cNvPicPr>
            <a:picLocks noChangeAspect="1"/>
          </p:cNvPicPr>
          <p:nvPr/>
        </p:nvPicPr>
        <p:blipFill>
          <a:blip r:embed="rId2"/>
          <a:stretch>
            <a:fillRect/>
          </a:stretch>
        </p:blipFill>
        <p:spPr>
          <a:xfrm>
            <a:off x="1808661" y="1526405"/>
            <a:ext cx="7384543" cy="4875893"/>
          </a:xfrm>
          <a:prstGeom prst="rect">
            <a:avLst/>
          </a:prstGeom>
        </p:spPr>
      </p:pic>
      <p:sp>
        <p:nvSpPr>
          <p:cNvPr id="3" name="日期占位符 2">
            <a:extLst>
              <a:ext uri="{FF2B5EF4-FFF2-40B4-BE49-F238E27FC236}">
                <a16:creationId xmlns:a16="http://schemas.microsoft.com/office/drawing/2014/main" id="{9ADA4420-8767-4C43-A365-1694DC82876F}"/>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510D2C82-5907-4E51-A6F0-FADA56A2772F}"/>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7" name="矩形 8">
            <a:extLst>
              <a:ext uri="{FF2B5EF4-FFF2-40B4-BE49-F238E27FC236}">
                <a16:creationId xmlns:a16="http://schemas.microsoft.com/office/drawing/2014/main" id="{736CE7B6-1BC8-4AF1-AF36-1786B2116658}"/>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44594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366521-B312-49CD-8C0D-1BDD9104D861}"/>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中微子反应截面</a:t>
            </a:r>
          </a:p>
        </p:txBody>
      </p:sp>
      <p:sp>
        <p:nvSpPr>
          <p:cNvPr id="4" name="灯片编号占位符 3">
            <a:extLst>
              <a:ext uri="{FF2B5EF4-FFF2-40B4-BE49-F238E27FC236}">
                <a16:creationId xmlns:a16="http://schemas.microsoft.com/office/drawing/2014/main" id="{1E143078-56E6-40F9-9C72-02A4B9410FFE}"/>
              </a:ext>
            </a:extLst>
          </p:cNvPr>
          <p:cNvSpPr>
            <a:spLocks noGrp="1"/>
          </p:cNvSpPr>
          <p:nvPr>
            <p:ph type="sldNum" sz="quarter" idx="12"/>
          </p:nvPr>
        </p:nvSpPr>
        <p:spPr/>
        <p:txBody>
          <a:bodyPr/>
          <a:lstStyle/>
          <a:p>
            <a:fld id="{E97CB520-44B3-4597-B659-C13B2A85B42A}" type="slidenum">
              <a:rPr lang="zh-CN" altLang="en-US" smtClean="0"/>
              <a:t>55</a:t>
            </a:fld>
            <a:endParaRPr lang="zh-CN" altLang="en-US"/>
          </a:p>
        </p:txBody>
      </p:sp>
      <p:pic>
        <p:nvPicPr>
          <p:cNvPr id="5" name="图片 4">
            <a:extLst>
              <a:ext uri="{FF2B5EF4-FFF2-40B4-BE49-F238E27FC236}">
                <a16:creationId xmlns:a16="http://schemas.microsoft.com/office/drawing/2014/main" id="{76D90236-DF74-452B-AE53-905705EDAAD2}"/>
              </a:ext>
            </a:extLst>
          </p:cNvPr>
          <p:cNvPicPr>
            <a:picLocks noChangeAspect="1"/>
          </p:cNvPicPr>
          <p:nvPr/>
        </p:nvPicPr>
        <p:blipFill>
          <a:blip r:embed="rId2"/>
          <a:stretch>
            <a:fillRect/>
          </a:stretch>
        </p:blipFill>
        <p:spPr>
          <a:xfrm>
            <a:off x="2097496" y="1427616"/>
            <a:ext cx="7499780" cy="5065259"/>
          </a:xfrm>
          <a:prstGeom prst="rect">
            <a:avLst/>
          </a:prstGeom>
        </p:spPr>
      </p:pic>
      <p:sp>
        <p:nvSpPr>
          <p:cNvPr id="3" name="日期占位符 2">
            <a:extLst>
              <a:ext uri="{FF2B5EF4-FFF2-40B4-BE49-F238E27FC236}">
                <a16:creationId xmlns:a16="http://schemas.microsoft.com/office/drawing/2014/main" id="{655F5BDF-5AF0-4995-A8EE-AF1B87518D28}"/>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3A872676-BD68-4D4F-9CAE-BBC4CCF2046E}"/>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7" name="矩形 8">
            <a:extLst>
              <a:ext uri="{FF2B5EF4-FFF2-40B4-BE49-F238E27FC236}">
                <a16:creationId xmlns:a16="http://schemas.microsoft.com/office/drawing/2014/main" id="{15F8FB9F-0A54-46E6-8F88-629F76597665}"/>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20907036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26B470-F642-4F6A-98E1-6DC67C527130}"/>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中微子事例率估计</a:t>
            </a:r>
          </a:p>
        </p:txBody>
      </p:sp>
      <p:sp>
        <p:nvSpPr>
          <p:cNvPr id="4" name="灯片编号占位符 3">
            <a:extLst>
              <a:ext uri="{FF2B5EF4-FFF2-40B4-BE49-F238E27FC236}">
                <a16:creationId xmlns:a16="http://schemas.microsoft.com/office/drawing/2014/main" id="{FEC69A67-6F88-4E18-B6F5-16C401F2C00A}"/>
              </a:ext>
            </a:extLst>
          </p:cNvPr>
          <p:cNvSpPr>
            <a:spLocks noGrp="1"/>
          </p:cNvSpPr>
          <p:nvPr>
            <p:ph type="sldNum" sz="quarter" idx="12"/>
          </p:nvPr>
        </p:nvSpPr>
        <p:spPr/>
        <p:txBody>
          <a:bodyPr/>
          <a:lstStyle/>
          <a:p>
            <a:fld id="{E97CB520-44B3-4597-B659-C13B2A85B42A}" type="slidenum">
              <a:rPr lang="zh-CN" altLang="en-US" smtClean="0"/>
              <a:t>56</a:t>
            </a:fld>
            <a:endParaRPr lang="zh-CN" altLang="en-US"/>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34D8DFB5-71B2-4D4C-A8BB-2092CD4FDD28}"/>
                  </a:ext>
                </a:extLst>
              </p:cNvPr>
              <p:cNvSpPr txBox="1"/>
              <p:nvPr/>
            </p:nvSpPr>
            <p:spPr>
              <a:xfrm>
                <a:off x="2618814" y="1566582"/>
                <a:ext cx="6249916" cy="12917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200" i="1" smtClean="0">
                              <a:latin typeface="Cambria Math" panose="02040503050406030204" pitchFamily="18" charset="0"/>
                            </a:rPr>
                          </m:ctrlPr>
                        </m:sSubPr>
                        <m:e>
                          <m:r>
                            <a:rPr lang="en-US" altLang="zh-CN" sz="3200" b="0" i="1" smtClean="0">
                              <a:latin typeface="Cambria Math" panose="02040503050406030204" pitchFamily="18" charset="0"/>
                            </a:rPr>
                            <m:t>𝑁</m:t>
                          </m:r>
                        </m:e>
                        <m:sub>
                          <m:r>
                            <a:rPr lang="en-US" altLang="zh-CN" sz="3200" b="0" i="1" smtClean="0">
                              <a:latin typeface="Cambria Math" panose="02040503050406030204" pitchFamily="18" charset="0"/>
                            </a:rPr>
                            <m:t>𝑜𝑏𝑠</m:t>
                          </m:r>
                        </m:sub>
                      </m:sSub>
                      <m:r>
                        <a:rPr lang="en-US" altLang="zh-CN" sz="3200" b="0" i="1" smtClean="0">
                          <a:latin typeface="Cambria Math" panose="02040503050406030204" pitchFamily="18" charset="0"/>
                        </a:rPr>
                        <m:t>=</m:t>
                      </m:r>
                      <m:f>
                        <m:fPr>
                          <m:ctrlPr>
                            <a:rPr lang="en-US" altLang="zh-CN" sz="3200" b="0" i="1" smtClean="0">
                              <a:latin typeface="Cambria Math" panose="02040503050406030204" pitchFamily="18" charset="0"/>
                            </a:rPr>
                          </m:ctrlPr>
                        </m:fPr>
                        <m:num>
                          <m:r>
                            <a:rPr lang="en-US" altLang="zh-CN" sz="3200" b="0" i="1" smtClean="0">
                              <a:latin typeface="Cambria Math" panose="02040503050406030204" pitchFamily="18" charset="0"/>
                            </a:rPr>
                            <m:t>𝑀𝑇</m:t>
                          </m:r>
                        </m:num>
                        <m:den>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𝑚</m:t>
                              </m:r>
                            </m:e>
                            <m:sub>
                              <m:r>
                                <a:rPr lang="en-US" altLang="zh-CN" sz="3200" b="0" i="1" smtClean="0">
                                  <a:latin typeface="Cambria Math" panose="02040503050406030204" pitchFamily="18" charset="0"/>
                                </a:rPr>
                                <m:t>𝑁</m:t>
                              </m:r>
                            </m:sub>
                          </m:sSub>
                        </m:den>
                      </m:f>
                      <m:nary>
                        <m:naryPr>
                          <m:limLoc m:val="undOvr"/>
                          <m:subHide m:val="on"/>
                          <m:supHide m:val="on"/>
                          <m:ctrlPr>
                            <a:rPr lang="en-US" altLang="zh-CN" sz="3200" b="0" i="1" smtClean="0">
                              <a:latin typeface="Cambria Math" panose="02040503050406030204" pitchFamily="18" charset="0"/>
                            </a:rPr>
                          </m:ctrlPr>
                        </m:naryPr>
                        <m:sub/>
                        <m:sup/>
                        <m:e>
                          <m:r>
                            <a:rPr lang="zh-CN" altLang="en-US" sz="3200" b="0" i="1" smtClean="0">
                              <a:latin typeface="Cambria Math" panose="02040503050406030204" pitchFamily="18" charset="0"/>
                            </a:rPr>
                            <m:t>𝜙</m:t>
                          </m:r>
                          <m:d>
                            <m:dPr>
                              <m:ctrlPr>
                                <a:rPr lang="en-US" altLang="zh-CN" sz="3200" b="0" i="1" smtClean="0">
                                  <a:latin typeface="Cambria Math" panose="02040503050406030204" pitchFamily="18" charset="0"/>
                                </a:rPr>
                              </m:ctrlPr>
                            </m:dPr>
                            <m:e>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𝐸</m:t>
                                  </m:r>
                                </m:e>
                                <m:sub>
                                  <m:r>
                                    <a:rPr lang="zh-CN" altLang="en-US" sz="3200" b="0" i="1" smtClean="0">
                                      <a:latin typeface="Cambria Math" panose="02040503050406030204" pitchFamily="18" charset="0"/>
                                    </a:rPr>
                                    <m:t>𝜈</m:t>
                                  </m:r>
                                </m:sub>
                              </m:sSub>
                            </m:e>
                          </m:d>
                          <m:r>
                            <a:rPr lang="zh-CN" altLang="en-US" sz="3200" b="0" i="1" smtClean="0">
                              <a:latin typeface="Cambria Math" panose="02040503050406030204" pitchFamily="18" charset="0"/>
                            </a:rPr>
                            <m:t>𝜎</m:t>
                          </m:r>
                          <m:d>
                            <m:dPr>
                              <m:ctrlPr>
                                <a:rPr lang="en-US" altLang="zh-CN" sz="3200" b="0" i="1" smtClean="0">
                                  <a:latin typeface="Cambria Math" panose="02040503050406030204" pitchFamily="18" charset="0"/>
                                </a:rPr>
                              </m:ctrlPr>
                            </m:dPr>
                            <m:e>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𝐸</m:t>
                                  </m:r>
                                </m:e>
                                <m:sub>
                                  <m:r>
                                    <a:rPr lang="zh-CN" altLang="en-US" sz="3200" b="0" i="1" smtClean="0">
                                      <a:latin typeface="Cambria Math" panose="02040503050406030204" pitchFamily="18" charset="0"/>
                                    </a:rPr>
                                    <m:t>𝜈</m:t>
                                  </m:r>
                                </m:sub>
                              </m:sSub>
                            </m:e>
                          </m:d>
                          <m:r>
                            <a:rPr lang="zh-CN" altLang="en-US" sz="3200" b="0" i="1" smtClean="0">
                              <a:latin typeface="Cambria Math" panose="02040503050406030204" pitchFamily="18" charset="0"/>
                            </a:rPr>
                            <m:t>𝜖</m:t>
                          </m:r>
                          <m:d>
                            <m:dPr>
                              <m:ctrlPr>
                                <a:rPr lang="en-US" altLang="zh-CN" sz="3200" b="0" i="1" smtClean="0">
                                  <a:latin typeface="Cambria Math" panose="02040503050406030204" pitchFamily="18" charset="0"/>
                                </a:rPr>
                              </m:ctrlPr>
                            </m:dPr>
                            <m:e>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𝐸</m:t>
                                  </m:r>
                                </m:e>
                                <m:sub>
                                  <m:r>
                                    <a:rPr lang="zh-CN" altLang="en-US" sz="3200" i="1">
                                      <a:latin typeface="Cambria Math" panose="02040503050406030204" pitchFamily="18" charset="0"/>
                                    </a:rPr>
                                    <m:t>𝜈</m:t>
                                  </m:r>
                                </m:sub>
                              </m:sSub>
                            </m:e>
                          </m:d>
                          <m:r>
                            <a:rPr lang="en-US" altLang="zh-CN" sz="3200" b="0" i="1" smtClean="0">
                              <a:latin typeface="Cambria Math" panose="02040503050406030204" pitchFamily="18" charset="0"/>
                            </a:rPr>
                            <m:t>𝑑</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𝐸</m:t>
                              </m:r>
                            </m:e>
                            <m:sub>
                              <m:r>
                                <a:rPr lang="zh-CN" altLang="en-US" sz="3200" i="1">
                                  <a:latin typeface="Cambria Math" panose="02040503050406030204" pitchFamily="18" charset="0"/>
                                </a:rPr>
                                <m:t>𝜈</m:t>
                              </m:r>
                            </m:sub>
                          </m:sSub>
                        </m:e>
                      </m:nary>
                    </m:oMath>
                  </m:oMathPara>
                </a14:m>
                <a:endParaRPr lang="zh-CN" altLang="en-US" sz="3200" dirty="0"/>
              </a:p>
            </p:txBody>
          </p:sp>
        </mc:Choice>
        <mc:Fallback xmlns="">
          <p:sp>
            <p:nvSpPr>
              <p:cNvPr id="5" name="文本框 4">
                <a:extLst>
                  <a:ext uri="{FF2B5EF4-FFF2-40B4-BE49-F238E27FC236}">
                    <a16:creationId xmlns:a16="http://schemas.microsoft.com/office/drawing/2014/main" id="{34D8DFB5-71B2-4D4C-A8BB-2092CD4FDD28}"/>
                  </a:ext>
                </a:extLst>
              </p:cNvPr>
              <p:cNvSpPr txBox="1">
                <a:spLocks noRot="1" noChangeAspect="1" noMove="1" noResize="1" noEditPoints="1" noAdjustHandles="1" noChangeArrowheads="1" noChangeShapeType="1" noTextEdit="1"/>
              </p:cNvSpPr>
              <p:nvPr/>
            </p:nvSpPr>
            <p:spPr>
              <a:xfrm>
                <a:off x="2618814" y="1566582"/>
                <a:ext cx="6249916" cy="1291700"/>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8C31A633-8ACD-4F53-B446-8DE5B8495BF3}"/>
                  </a:ext>
                </a:extLst>
              </p:cNvPr>
              <p:cNvSpPr txBox="1"/>
              <p:nvPr/>
            </p:nvSpPr>
            <p:spPr>
              <a:xfrm>
                <a:off x="1161943" y="2769286"/>
                <a:ext cx="10011335" cy="2953822"/>
              </a:xfrm>
              <a:prstGeom prst="rect">
                <a:avLst/>
              </a:prstGeom>
              <a:noFill/>
            </p:spPr>
            <p:txBody>
              <a:bodyPr wrap="square" rtlCol="0">
                <a:spAutoFit/>
              </a:bodyPr>
              <a:lstStyle/>
              <a:p>
                <a14:m>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𝑁</m:t>
                        </m:r>
                      </m:e>
                      <m:sub>
                        <m:r>
                          <a:rPr lang="en-US" altLang="zh-CN" i="1">
                            <a:latin typeface="Cambria Math" panose="02040503050406030204" pitchFamily="18" charset="0"/>
                          </a:rPr>
                          <m:t>𝑜𝑏𝑠</m:t>
                        </m:r>
                      </m:sub>
                    </m:sSub>
                  </m:oMath>
                </a14:m>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观测到的中微子数目</a:t>
                </a:r>
                <a:endParaRPr lang="en-US" altLang="zh-CN" dirty="0">
                  <a:latin typeface="微软雅黑" panose="020B0503020204020204" pitchFamily="34" charset="-122"/>
                  <a:ea typeface="微软雅黑" panose="020B0503020204020204" pitchFamily="34" charset="-122"/>
                </a:endParaRPr>
              </a:p>
              <a:p>
                <a14:m>
                  <m:oMath xmlns:m="http://schemas.openxmlformats.org/officeDocument/2006/math">
                    <m:r>
                      <a:rPr lang="zh-CN" altLang="en-US" i="1">
                        <a:latin typeface="Cambria Math" panose="02040503050406030204" pitchFamily="18" charset="0"/>
                      </a:rPr>
                      <m:t>𝜙</m:t>
                    </m:r>
                  </m:oMath>
                </a14:m>
                <a:r>
                  <a:rPr lang="zh-CN" altLang="en-US" dirty="0">
                    <a:latin typeface="微软雅黑" panose="020B0503020204020204" pitchFamily="34" charset="-122"/>
                    <a:ea typeface="微软雅黑" panose="020B0503020204020204" pitchFamily="34" charset="-122"/>
                  </a:rPr>
                  <a:t>：中微子流强 （</a:t>
                </a:r>
                <a14:m>
                  <m:oMath xmlns:m="http://schemas.openxmlformats.org/officeDocument/2006/math">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𝑐𝑚</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r>
                      <a:rPr lang="en-US" altLang="zh-CN" b="0" i="1" smtClean="0">
                        <a:latin typeface="Cambria Math" panose="02040503050406030204" pitchFamily="18" charset="0"/>
                      </a:rPr>
                      <m:t>𝑠</m:t>
                    </m:r>
                  </m:oMath>
                </a14:m>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14:m>
                  <m:oMath xmlns:m="http://schemas.openxmlformats.org/officeDocument/2006/math">
                    <m:r>
                      <a:rPr lang="zh-CN" altLang="en-US" i="1" smtClean="0">
                        <a:latin typeface="Cambria Math" panose="02040503050406030204" pitchFamily="18" charset="0"/>
                      </a:rPr>
                      <m:t>𝜎</m:t>
                    </m:r>
                  </m:oMath>
                </a14:m>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中微子反应截面（</a:t>
                </a:r>
                <a:r>
                  <a:rPr lang="en-US" altLang="zh-CN" dirty="0">
                    <a:latin typeface="微软雅黑" panose="020B0503020204020204" pitchFamily="34" charset="-122"/>
                    <a:ea typeface="微软雅黑" panose="020B0503020204020204" pitchFamily="34" charset="-122"/>
                  </a:rPr>
                  <a:t> </a:t>
                </a:r>
                <a14:m>
                  <m:oMath xmlns:m="http://schemas.openxmlformats.org/officeDocument/2006/math">
                    <m:sSup>
                      <m:sSupPr>
                        <m:ctrlPr>
                          <a:rPr lang="en-US" altLang="zh-CN" i="1">
                            <a:latin typeface="Cambria Math" panose="02040503050406030204" pitchFamily="18" charset="0"/>
                          </a:rPr>
                        </m:ctrlPr>
                      </m:sSupPr>
                      <m:e>
                        <m:r>
                          <a:rPr lang="en-US" altLang="zh-CN" i="1">
                            <a:latin typeface="Cambria Math" panose="02040503050406030204" pitchFamily="18" charset="0"/>
                          </a:rPr>
                          <m:t>𝑐𝑚</m:t>
                        </m:r>
                      </m:e>
                      <m:sup>
                        <m:r>
                          <a:rPr lang="en-US" altLang="zh-CN" i="1">
                            <a:latin typeface="Cambria Math" panose="02040503050406030204" pitchFamily="18" charset="0"/>
                          </a:rPr>
                          <m:t>2</m:t>
                        </m:r>
                      </m:sup>
                    </m:sSup>
                    <m:r>
                      <a:rPr lang="en-US" altLang="zh-CN" i="1">
                        <a:latin typeface="Cambria Math" panose="02040503050406030204" pitchFamily="18" charset="0"/>
                      </a:rPr>
                      <m:t> </m:t>
                    </m:r>
                  </m:oMath>
                </a14:m>
                <a:r>
                  <a:rPr lang="zh-CN" altLang="en-US"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中微子与单位面积每个核子的反应概率</a:t>
                </a:r>
                <a14:m>
                  <m:oMath xmlns:m="http://schemas.openxmlformats.org/officeDocument/2006/math">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zh-CN" altLang="en-US" b="0" i="1" smtClean="0">
                                <a:latin typeface="Cambria Math" panose="02040503050406030204" pitchFamily="18" charset="0"/>
                              </a:rPr>
                              <m:t>𝜈</m:t>
                            </m:r>
                          </m:sub>
                        </m:sSub>
                      </m:num>
                      <m:den>
                        <m:r>
                          <a:rPr lang="en-US" altLang="zh-CN" b="0" i="1" smtClean="0">
                            <a:latin typeface="Cambria Math" panose="02040503050406030204" pitchFamily="18" charset="0"/>
                          </a:rPr>
                          <m:t>[</m:t>
                        </m:r>
                        <m:r>
                          <a:rPr lang="en-US" altLang="zh-CN" b="0" i="1" smtClean="0">
                            <a:latin typeface="Cambria Math" panose="02040503050406030204" pitchFamily="18" charset="0"/>
                          </a:rPr>
                          <m:t>𝐺𝑒𝑉</m:t>
                        </m:r>
                        <m:r>
                          <a:rPr lang="en-US" altLang="zh-CN" b="0" i="1" smtClean="0">
                            <a:latin typeface="Cambria Math" panose="02040503050406030204" pitchFamily="18" charset="0"/>
                          </a:rPr>
                          <m:t>]</m:t>
                        </m:r>
                      </m:den>
                    </m:f>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rPr>
                      <m:t>0.7</m:t>
                    </m:r>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10</m:t>
                        </m:r>
                      </m:e>
                      <m:sup>
                        <m:r>
                          <a:rPr lang="en-US" altLang="zh-CN" b="0" i="1" smtClean="0">
                            <a:latin typeface="Cambria Math" panose="02040503050406030204" pitchFamily="18" charset="0"/>
                            <a:ea typeface="Cambria Math" panose="02040503050406030204" pitchFamily="18" charset="0"/>
                          </a:rPr>
                          <m:t>−38</m:t>
                        </m:r>
                      </m:sup>
                    </m:sSup>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𝑐𝑚</m:t>
                        </m:r>
                      </m:e>
                      <m:sup>
                        <m:r>
                          <a:rPr lang="en-US" altLang="zh-CN" b="0" i="1" smtClean="0">
                            <a:latin typeface="Cambria Math" panose="02040503050406030204" pitchFamily="18" charset="0"/>
                            <a:ea typeface="Cambria Math" panose="02040503050406030204" pitchFamily="18" charset="0"/>
                          </a:rPr>
                          <m:t>2</m:t>
                        </m:r>
                      </m:sup>
                    </m:sSup>
                  </m:oMath>
                </a14:m>
                <a:endParaRPr lang="en-US" altLang="zh-CN" dirty="0">
                  <a:latin typeface="微软雅黑" panose="020B0503020204020204" pitchFamily="34" charset="-122"/>
                  <a:ea typeface="微软雅黑" panose="020B0503020204020204" pitchFamily="34" charset="-122"/>
                </a:endParaRPr>
              </a:p>
              <a:p>
                <a14:m>
                  <m:oMath xmlns:m="http://schemas.openxmlformats.org/officeDocument/2006/math">
                    <m:r>
                      <a:rPr lang="zh-CN" altLang="en-US" i="1">
                        <a:latin typeface="Cambria Math" panose="02040503050406030204" pitchFamily="18" charset="0"/>
                      </a:rPr>
                      <m:t>𝜖</m:t>
                    </m:r>
                  </m:oMath>
                </a14:m>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中微子探测效率</a:t>
                </a:r>
                <a:endParaRPr lang="en-US" altLang="zh-CN" dirty="0">
                  <a:latin typeface="微软雅黑" panose="020B0503020204020204" pitchFamily="34" charset="-122"/>
                  <a:ea typeface="微软雅黑" panose="020B0503020204020204" pitchFamily="34" charset="-122"/>
                </a:endParaRPr>
              </a:p>
              <a:p>
                <a14:m>
                  <m:oMath xmlns:m="http://schemas.openxmlformats.org/officeDocument/2006/math">
                    <m:r>
                      <a:rPr lang="en-US" altLang="zh-CN" i="1">
                        <a:latin typeface="Cambria Math" panose="02040503050406030204" pitchFamily="18" charset="0"/>
                      </a:rPr>
                      <m:t>𝑀</m:t>
                    </m:r>
                  </m:oMath>
                </a14:m>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探测器靶质量</a:t>
                </a:r>
                <a:endParaRPr lang="en-US" altLang="zh-CN" dirty="0">
                  <a:latin typeface="微软雅黑" panose="020B0503020204020204" pitchFamily="34" charset="-122"/>
                  <a:ea typeface="微软雅黑" panose="020B0503020204020204" pitchFamily="34" charset="-122"/>
                </a:endParaRPr>
              </a:p>
              <a:p>
                <a14:m>
                  <m:oMath xmlns:m="http://schemas.openxmlformats.org/officeDocument/2006/math">
                    <m:r>
                      <a:rPr lang="en-US" altLang="zh-CN" i="1">
                        <a:latin typeface="Cambria Math" panose="02040503050406030204" pitchFamily="18" charset="0"/>
                      </a:rPr>
                      <m:t>𝑇</m:t>
                    </m:r>
                  </m:oMath>
                </a14:m>
                <a:r>
                  <a:rPr lang="zh-CN" altLang="en-US" dirty="0">
                    <a:latin typeface="微软雅黑" panose="020B0503020204020204" pitchFamily="34" charset="-122"/>
                    <a:ea typeface="微软雅黑" panose="020B0503020204020204" pitchFamily="34" charset="-122"/>
                  </a:rPr>
                  <a:t>：探测时长</a:t>
                </a:r>
                <a:endParaRPr lang="en-US" altLang="zh-CN" dirty="0">
                  <a:latin typeface="微软雅黑" panose="020B0503020204020204" pitchFamily="34" charset="-122"/>
                  <a:ea typeface="微软雅黑" panose="020B0503020204020204" pitchFamily="34" charset="-122"/>
                </a:endParaRPr>
              </a:p>
              <a:p>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𝑚</m:t>
                        </m:r>
                      </m:e>
                      <m:sub>
                        <m:r>
                          <a:rPr lang="en-US" altLang="zh-CN" i="1">
                            <a:latin typeface="Cambria Math" panose="02040503050406030204" pitchFamily="18" charset="0"/>
                          </a:rPr>
                          <m:t>𝑁</m:t>
                        </m:r>
                      </m:sub>
                    </m:sSub>
                  </m:oMath>
                </a14:m>
                <a:r>
                  <a:rPr lang="zh-CN" altLang="en-US" dirty="0">
                    <a:latin typeface="微软雅黑" panose="020B0503020204020204" pitchFamily="34" charset="-122"/>
                    <a:ea typeface="微软雅黑" panose="020B0503020204020204" pitchFamily="34" charset="-122"/>
                  </a:rPr>
                  <a:t>：核子质量</a:t>
                </a:r>
                <a:endParaRPr lang="en-US" altLang="zh-CN" dirty="0">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a:p>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𝑁</m:t>
                        </m:r>
                      </m:e>
                      <m:sub>
                        <m:r>
                          <a:rPr lang="en-US" altLang="zh-CN" i="1">
                            <a:latin typeface="Cambria Math" panose="02040503050406030204" pitchFamily="18" charset="0"/>
                          </a:rPr>
                          <m:t>𝑜𝑏𝑠</m:t>
                        </m:r>
                      </m:sub>
                    </m:sSub>
                    <m:r>
                      <a:rPr lang="en-US" altLang="zh-CN" b="0" i="1" smtClean="0">
                        <a:latin typeface="Cambria Math" panose="02040503050406030204" pitchFamily="18" charset="0"/>
                      </a:rPr>
                      <m:t>= </m:t>
                    </m:r>
                    <m:f>
                      <m:fPr>
                        <m:ctrlPr>
                          <a:rPr lang="en-US" altLang="zh-CN" b="0" i="1" smtClean="0">
                            <a:latin typeface="Cambria Math" panose="02040503050406030204" pitchFamily="18" charset="0"/>
                          </a:rPr>
                        </m:ctrlPr>
                      </m:fPr>
                      <m:num>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10</m:t>
                            </m:r>
                          </m:e>
                          <m:sup>
                            <m:r>
                              <a:rPr lang="en-US" altLang="zh-CN" b="0" i="1" smtClean="0">
                                <a:latin typeface="Cambria Math" panose="02040503050406030204" pitchFamily="18" charset="0"/>
                              </a:rPr>
                              <m:t>6</m:t>
                            </m:r>
                          </m:sup>
                        </m:sSup>
                        <m:r>
                          <a:rPr lang="en-US" altLang="zh-CN" b="0" i="1" smtClean="0">
                            <a:latin typeface="Cambria Math" panose="02040503050406030204" pitchFamily="18" charset="0"/>
                          </a:rPr>
                          <m:t>[</m:t>
                        </m:r>
                        <m:r>
                          <a:rPr lang="en-US" altLang="zh-CN" b="0" i="1" smtClean="0">
                            <a:latin typeface="Cambria Math" panose="02040503050406030204" pitchFamily="18" charset="0"/>
                          </a:rPr>
                          <m:t>𝑘𝑔</m:t>
                        </m:r>
                        <m:r>
                          <a:rPr lang="en-US" altLang="zh-CN" b="0" i="1" smtClean="0">
                            <a:latin typeface="Cambria Math" panose="02040503050406030204" pitchFamily="18" charset="0"/>
                          </a:rPr>
                          <m:t>/</m:t>
                        </m:r>
                        <m:r>
                          <a:rPr lang="en-US" altLang="zh-CN" b="0" i="1" smtClean="0">
                            <a:latin typeface="Cambria Math" panose="02040503050406030204" pitchFamily="18" charset="0"/>
                          </a:rPr>
                          <m:t>𝑘𝑡𝑜𝑛</m:t>
                        </m:r>
                        <m:r>
                          <a:rPr lang="en-US" altLang="zh-CN" b="0" i="1" smtClean="0">
                            <a:latin typeface="Cambria Math" panose="02040503050406030204" pitchFamily="18" charset="0"/>
                          </a:rPr>
                          <m:t>]∙3×</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10</m:t>
                            </m:r>
                          </m:e>
                          <m:sup>
                            <m:r>
                              <a:rPr lang="en-US" altLang="zh-CN" b="0" i="1" smtClean="0">
                                <a:latin typeface="Cambria Math" panose="02040503050406030204" pitchFamily="18" charset="0"/>
                                <a:ea typeface="Cambria Math" panose="02040503050406030204" pitchFamily="18" charset="0"/>
                              </a:rPr>
                              <m:t>7</m:t>
                            </m:r>
                          </m:sup>
                        </m:sSup>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𝑠</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𝑦𝑒𝑎𝑟</m:t>
                        </m:r>
                        <m:r>
                          <a:rPr lang="en-US" altLang="zh-CN" b="0" i="1" smtClean="0">
                            <a:latin typeface="Cambria Math" panose="02040503050406030204" pitchFamily="18" charset="0"/>
                            <a:ea typeface="Cambria Math" panose="02040503050406030204" pitchFamily="18" charset="0"/>
                          </a:rPr>
                          <m:t>]</m:t>
                        </m:r>
                      </m:num>
                      <m:den>
                        <m:r>
                          <a:rPr lang="en-US" altLang="zh-CN" b="0" i="1" smtClean="0">
                            <a:latin typeface="Cambria Math" panose="02040503050406030204" pitchFamily="18" charset="0"/>
                          </a:rPr>
                          <m:t>1.67</m:t>
                        </m:r>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10</m:t>
                            </m:r>
                          </m:e>
                          <m:sup>
                            <m:r>
                              <a:rPr lang="en-US" altLang="zh-CN" b="0" i="1" smtClean="0">
                                <a:latin typeface="Cambria Math" panose="02040503050406030204" pitchFamily="18" charset="0"/>
                                <a:ea typeface="Cambria Math" panose="02040503050406030204" pitchFamily="18" charset="0"/>
                              </a:rPr>
                              <m:t>−27</m:t>
                            </m:r>
                          </m:sup>
                        </m:sSup>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𝑘𝑔</m:t>
                        </m:r>
                        <m:r>
                          <a:rPr lang="en-US" altLang="zh-CN" b="0" i="1" smtClean="0">
                            <a:latin typeface="Cambria Math" panose="02040503050406030204" pitchFamily="18" charset="0"/>
                            <a:ea typeface="Cambria Math" panose="02040503050406030204" pitchFamily="18" charset="0"/>
                          </a:rPr>
                          <m:t>]</m:t>
                        </m:r>
                      </m:den>
                    </m:f>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1</m:t>
                    </m:r>
                    <m:d>
                      <m:dPr>
                        <m:begChr m:val="["/>
                        <m:endChr m:val="]"/>
                        <m:ctrlPr>
                          <a:rPr lang="en-US" altLang="zh-CN" b="0" i="1" smtClean="0">
                            <a:latin typeface="Cambria Math" panose="02040503050406030204" pitchFamily="18" charset="0"/>
                            <a:ea typeface="Cambria Math" panose="02040503050406030204" pitchFamily="18" charset="0"/>
                          </a:rPr>
                        </m:ctrlPr>
                      </m:dPr>
                      <m:e>
                        <m:f>
                          <m:fPr>
                            <m:ctrlPr>
                              <a:rPr lang="en-US" altLang="zh-CN" i="1">
                                <a:latin typeface="Cambria Math" panose="02040503050406030204" pitchFamily="18" charset="0"/>
                              </a:rPr>
                            </m:ctrlPr>
                          </m:fPr>
                          <m:num>
                            <m:sSup>
                              <m:sSupPr>
                                <m:ctrlPr>
                                  <a:rPr lang="en-US" altLang="zh-CN" i="1">
                                    <a:latin typeface="Cambria Math" panose="02040503050406030204" pitchFamily="18" charset="0"/>
                                  </a:rPr>
                                </m:ctrlPr>
                              </m:sSupPr>
                              <m:e>
                                <m:r>
                                  <a:rPr lang="en-US" altLang="zh-CN" i="1">
                                    <a:latin typeface="Cambria Math" panose="02040503050406030204" pitchFamily="18" charset="0"/>
                                  </a:rPr>
                                  <m:t>𝑐𝑚</m:t>
                                </m:r>
                              </m:e>
                              <m:sup>
                                <m:r>
                                  <a:rPr lang="en-US" altLang="zh-CN" i="1">
                                    <a:latin typeface="Cambria Math" panose="02040503050406030204" pitchFamily="18" charset="0"/>
                                  </a:rPr>
                                  <m:t>2</m:t>
                                </m:r>
                              </m:sup>
                            </m:sSup>
                          </m:num>
                          <m:den>
                            <m:r>
                              <a:rPr lang="en-US" altLang="zh-CN" i="1">
                                <a:latin typeface="Cambria Math" panose="02040503050406030204" pitchFamily="18" charset="0"/>
                              </a:rPr>
                              <m:t>𝑠</m:t>
                            </m:r>
                          </m:den>
                        </m:f>
                      </m:e>
                    </m:d>
                    <m:r>
                      <a:rPr lang="en-US" altLang="zh-CN" i="1">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zh-CN" altLang="en-US" i="1">
                                <a:latin typeface="Cambria Math" panose="02040503050406030204" pitchFamily="18" charset="0"/>
                              </a:rPr>
                              <m:t>𝜈</m:t>
                            </m:r>
                          </m:sub>
                        </m:sSub>
                      </m:num>
                      <m:den>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𝐺𝑒𝑉</m:t>
                            </m:r>
                          </m:e>
                        </m:d>
                      </m:den>
                    </m:f>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0.7</m:t>
                    </m:r>
                    <m:r>
                      <a:rPr lang="en-US" altLang="zh-CN" i="1">
                        <a:latin typeface="Cambria Math" panose="02040503050406030204" pitchFamily="18" charset="0"/>
                        <a:ea typeface="Cambria Math" panose="02040503050406030204" pitchFamily="18" charset="0"/>
                      </a:rPr>
                      <m:t>×</m:t>
                    </m:r>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10</m:t>
                        </m:r>
                      </m:e>
                      <m:sup>
                        <m:r>
                          <a:rPr lang="en-US" altLang="zh-CN" i="1">
                            <a:latin typeface="Cambria Math" panose="02040503050406030204" pitchFamily="18" charset="0"/>
                            <a:ea typeface="Cambria Math" panose="02040503050406030204" pitchFamily="18" charset="0"/>
                          </a:rPr>
                          <m:t>−38</m:t>
                        </m:r>
                      </m:sup>
                    </m:sSup>
                    <m:d>
                      <m:dPr>
                        <m:begChr m:val="["/>
                        <m:endChr m:val="]"/>
                        <m:ctrlPr>
                          <a:rPr lang="en-US" altLang="zh-CN" b="0" i="1" smtClean="0">
                            <a:latin typeface="Cambria Math" panose="02040503050406030204" pitchFamily="18" charset="0"/>
                            <a:ea typeface="Cambria Math" panose="02040503050406030204" pitchFamily="18" charset="0"/>
                          </a:rPr>
                        </m:ctrlPr>
                      </m:dPr>
                      <m:e>
                        <m:sSup>
                          <m:sSupPr>
                            <m:ctrlPr>
                              <a:rPr lang="en-US" altLang="zh-CN" i="1">
                                <a:latin typeface="Cambria Math" panose="02040503050406030204" pitchFamily="18" charset="0"/>
                                <a:ea typeface="Cambria Math" panose="02040503050406030204" pitchFamily="18" charset="0"/>
                              </a:rPr>
                            </m:ctrlPr>
                          </m:sSupPr>
                          <m:e>
                            <m:r>
                              <a:rPr lang="en-US" altLang="zh-CN" i="1">
                                <a:latin typeface="Cambria Math" panose="02040503050406030204" pitchFamily="18" charset="0"/>
                                <a:ea typeface="Cambria Math" panose="02040503050406030204" pitchFamily="18" charset="0"/>
                              </a:rPr>
                              <m:t>𝑐𝑚</m:t>
                            </m:r>
                          </m:e>
                          <m:sup>
                            <m:r>
                              <a:rPr lang="en-US" altLang="zh-CN" i="1">
                                <a:latin typeface="Cambria Math" panose="02040503050406030204" pitchFamily="18" charset="0"/>
                                <a:ea typeface="Cambria Math" panose="02040503050406030204" pitchFamily="18" charset="0"/>
                              </a:rPr>
                              <m:t>2</m:t>
                            </m:r>
                          </m:sup>
                        </m:sSup>
                      </m:e>
                    </m:d>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1 ~ 100 [</m:t>
                    </m:r>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1</m:t>
                        </m:r>
                      </m:num>
                      <m:den>
                        <m:r>
                          <a:rPr lang="en-US" altLang="zh-CN" b="0" i="1" smtClean="0">
                            <a:latin typeface="Cambria Math" panose="02040503050406030204" pitchFamily="18" charset="0"/>
                            <a:ea typeface="Cambria Math" panose="02040503050406030204" pitchFamily="18" charset="0"/>
                          </a:rPr>
                          <m:t>𝑘𝑡𝑜𝑛</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𝑦𝑒𝑎𝑟</m:t>
                        </m:r>
                      </m:den>
                    </m:f>
                    <m:r>
                      <a:rPr lang="en-US" altLang="zh-CN" b="0" i="1" smtClean="0">
                        <a:latin typeface="Cambria Math" panose="02040503050406030204" pitchFamily="18" charset="0"/>
                        <a:ea typeface="Cambria Math" panose="02040503050406030204" pitchFamily="18" charset="0"/>
                      </a:rPr>
                      <m:t>]</m:t>
                    </m:r>
                  </m:oMath>
                </a14:m>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p:txBody>
          </p:sp>
        </mc:Choice>
        <mc:Fallback xmlns="">
          <p:sp>
            <p:nvSpPr>
              <p:cNvPr id="6" name="文本框 5">
                <a:extLst>
                  <a:ext uri="{FF2B5EF4-FFF2-40B4-BE49-F238E27FC236}">
                    <a16:creationId xmlns:a16="http://schemas.microsoft.com/office/drawing/2014/main" id="{8C31A633-8ACD-4F53-B446-8DE5B8495BF3}"/>
                  </a:ext>
                </a:extLst>
              </p:cNvPr>
              <p:cNvSpPr txBox="1">
                <a:spLocks noRot="1" noChangeAspect="1" noMove="1" noResize="1" noEditPoints="1" noAdjustHandles="1" noChangeArrowheads="1" noChangeShapeType="1" noTextEdit="1"/>
              </p:cNvSpPr>
              <p:nvPr/>
            </p:nvSpPr>
            <p:spPr>
              <a:xfrm>
                <a:off x="1161943" y="2769286"/>
                <a:ext cx="10011335" cy="2953822"/>
              </a:xfrm>
              <a:prstGeom prst="rect">
                <a:avLst/>
              </a:prstGeom>
              <a:blipFill>
                <a:blip r:embed="rId3"/>
                <a:stretch>
                  <a:fillRect l="-183" t="-103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 name="矩形 2">
                <a:extLst>
                  <a:ext uri="{FF2B5EF4-FFF2-40B4-BE49-F238E27FC236}">
                    <a16:creationId xmlns:a16="http://schemas.microsoft.com/office/drawing/2014/main" id="{833A49E3-C8B4-4718-9E42-D4A6C6D8FE0A}"/>
                  </a:ext>
                </a:extLst>
              </p:cNvPr>
              <p:cNvSpPr/>
              <p:nvPr/>
            </p:nvSpPr>
            <p:spPr>
              <a:xfrm>
                <a:off x="8868730" y="2507676"/>
                <a:ext cx="2885470" cy="523220"/>
              </a:xfrm>
              <a:prstGeom prst="rect">
                <a:avLst/>
              </a:prstGeom>
            </p:spPr>
            <p:txBody>
              <a:bodyPr wrap="none">
                <a:spAutoFit/>
              </a:bodyPr>
              <a:lstStyle/>
              <a:p>
                <a14:m>
                  <m:oMath xmlns:m="http://schemas.openxmlformats.org/officeDocument/2006/math">
                    <m:sSub>
                      <m:sSubPr>
                        <m:ctrlPr>
                          <a:rPr lang="en-US" altLang="zh-CN" sz="2800" i="1" smtClean="0">
                            <a:latin typeface="Cambria Math" panose="02040503050406030204" pitchFamily="18" charset="0"/>
                          </a:rPr>
                        </m:ctrlPr>
                      </m:sSubPr>
                      <m:e>
                        <m:r>
                          <a:rPr lang="zh-CN" altLang="en-US" sz="2800" i="1">
                            <a:latin typeface="Cambria Math" panose="02040503050406030204" pitchFamily="18" charset="0"/>
                          </a:rPr>
                          <m:t>𝜈</m:t>
                        </m:r>
                      </m:e>
                      <m:sub>
                        <m:r>
                          <a:rPr lang="en-US" altLang="zh-CN" sz="2800" i="1">
                            <a:latin typeface="Cambria Math" panose="02040503050406030204" pitchFamily="18" charset="0"/>
                          </a:rPr>
                          <m:t>𝑒</m:t>
                        </m:r>
                      </m:sub>
                    </m:sSub>
                    <m:r>
                      <a:rPr lang="en-US" altLang="zh-CN" sz="2800" i="1">
                        <a:latin typeface="Cambria Math" panose="02040503050406030204" pitchFamily="18" charset="0"/>
                      </a:rPr>
                      <m:t>+</m:t>
                    </m:r>
                    <m:r>
                      <a:rPr lang="en-US" altLang="zh-CN" sz="2800" b="0" i="1" smtClean="0">
                        <a:latin typeface="Cambria Math" panose="02040503050406030204" pitchFamily="18" charset="0"/>
                      </a:rPr>
                      <m:t>𝑁</m:t>
                    </m:r>
                    <m:r>
                      <a:rPr lang="en-US" altLang="zh-CN" sz="2800" i="1">
                        <a:latin typeface="Cambria Math" panose="02040503050406030204" pitchFamily="18" charset="0"/>
                      </a:rPr>
                      <m:t>→</m:t>
                    </m:r>
                    <m:sSup>
                      <m:sSupPr>
                        <m:ctrlPr>
                          <a:rPr lang="en-US" altLang="zh-CN" sz="2800" i="1">
                            <a:latin typeface="Cambria Math" panose="02040503050406030204" pitchFamily="18" charset="0"/>
                          </a:rPr>
                        </m:ctrlPr>
                      </m:sSupPr>
                      <m:e>
                        <m:r>
                          <a:rPr lang="en-US" altLang="zh-CN" sz="2800" i="1">
                            <a:latin typeface="Cambria Math" panose="02040503050406030204" pitchFamily="18" charset="0"/>
                          </a:rPr>
                          <m:t>𝑒</m:t>
                        </m:r>
                      </m:e>
                      <m:sup>
                        <m:r>
                          <a:rPr lang="en-US" altLang="zh-CN" sz="2800" i="1">
                            <a:latin typeface="Cambria Math" panose="02040503050406030204" pitchFamily="18" charset="0"/>
                          </a:rPr>
                          <m:t>−</m:t>
                        </m:r>
                      </m:sup>
                    </m:sSup>
                    <m:r>
                      <a:rPr lang="en-US" altLang="zh-CN" sz="2800" i="1">
                        <a:latin typeface="Cambria Math" panose="02040503050406030204" pitchFamily="18" charset="0"/>
                      </a:rPr>
                      <m:t>+</m:t>
                    </m:r>
                    <m:r>
                      <a:rPr lang="en-US" altLang="zh-CN" sz="2800" b="0" i="1" smtClean="0">
                        <a:latin typeface="Cambria Math" panose="02040503050406030204" pitchFamily="18" charset="0"/>
                      </a:rPr>
                      <m:t>𝑋</m:t>
                    </m:r>
                  </m:oMath>
                </a14:m>
                <a:r>
                  <a:rPr lang="en-US" altLang="zh-CN" sz="2800" dirty="0"/>
                  <a:t> </a:t>
                </a:r>
                <a:endParaRPr lang="zh-CN" altLang="en-US" sz="2800" dirty="0"/>
              </a:p>
            </p:txBody>
          </p:sp>
        </mc:Choice>
        <mc:Fallback>
          <p:sp>
            <p:nvSpPr>
              <p:cNvPr id="3" name="矩形 2">
                <a:extLst>
                  <a:ext uri="{FF2B5EF4-FFF2-40B4-BE49-F238E27FC236}">
                    <a16:creationId xmlns:a16="http://schemas.microsoft.com/office/drawing/2014/main" id="{833A49E3-C8B4-4718-9E42-D4A6C6D8FE0A}"/>
                  </a:ext>
                </a:extLst>
              </p:cNvPr>
              <p:cNvSpPr>
                <a:spLocks noRot="1" noChangeAspect="1" noMove="1" noResize="1" noEditPoints="1" noAdjustHandles="1" noChangeArrowheads="1" noChangeShapeType="1" noTextEdit="1"/>
              </p:cNvSpPr>
              <p:nvPr/>
            </p:nvSpPr>
            <p:spPr>
              <a:xfrm>
                <a:off x="8868730" y="2507676"/>
                <a:ext cx="2885470" cy="523220"/>
              </a:xfrm>
              <a:prstGeom prst="rect">
                <a:avLst/>
              </a:prstGeom>
              <a:blipFill>
                <a:blip r:embed="rId4"/>
                <a:stretch>
                  <a:fillRect/>
                </a:stretch>
              </a:blipFill>
            </p:spPr>
            <p:txBody>
              <a:bodyPr/>
              <a:lstStyle/>
              <a:p>
                <a:r>
                  <a:rPr lang="zh-CN" altLang="en-US">
                    <a:noFill/>
                  </a:rPr>
                  <a:t> </a:t>
                </a:r>
              </a:p>
            </p:txBody>
          </p:sp>
        </mc:Fallback>
      </mc:AlternateContent>
      <p:sp>
        <p:nvSpPr>
          <p:cNvPr id="7" name="日期占位符 6">
            <a:extLst>
              <a:ext uri="{FF2B5EF4-FFF2-40B4-BE49-F238E27FC236}">
                <a16:creationId xmlns:a16="http://schemas.microsoft.com/office/drawing/2014/main" id="{573E5C71-4C5C-4E49-A744-5643A91AD877}"/>
              </a:ext>
            </a:extLst>
          </p:cNvPr>
          <p:cNvSpPr>
            <a:spLocks noGrp="1"/>
          </p:cNvSpPr>
          <p:nvPr>
            <p:ph type="dt" sz="half" idx="10"/>
          </p:nvPr>
        </p:nvSpPr>
        <p:spPr/>
        <p:txBody>
          <a:bodyPr/>
          <a:lstStyle/>
          <a:p>
            <a:r>
              <a:rPr lang="zh-CN" altLang="en-US"/>
              <a:t>凌家杰 （中山大学）</a:t>
            </a:r>
          </a:p>
        </p:txBody>
      </p:sp>
      <p:sp>
        <p:nvSpPr>
          <p:cNvPr id="8" name="页脚占位符 7">
            <a:extLst>
              <a:ext uri="{FF2B5EF4-FFF2-40B4-BE49-F238E27FC236}">
                <a16:creationId xmlns:a16="http://schemas.microsoft.com/office/drawing/2014/main" id="{D73B1DC4-CF45-4085-9ACD-03A813ED1FBD}"/>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9" name="矩形 8">
            <a:extLst>
              <a:ext uri="{FF2B5EF4-FFF2-40B4-BE49-F238E27FC236}">
                <a16:creationId xmlns:a16="http://schemas.microsoft.com/office/drawing/2014/main" id="{1C1F1DE9-E903-4E99-B91C-D1CF19B38004}"/>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40367872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CF02E0-BA53-47F3-8414-9D0346609DDB}"/>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中微子探测器</a:t>
            </a:r>
          </a:p>
        </p:txBody>
      </p:sp>
      <p:sp>
        <p:nvSpPr>
          <p:cNvPr id="4" name="灯片编号占位符 3">
            <a:extLst>
              <a:ext uri="{FF2B5EF4-FFF2-40B4-BE49-F238E27FC236}">
                <a16:creationId xmlns:a16="http://schemas.microsoft.com/office/drawing/2014/main" id="{7EDD2E26-192B-49D9-A46B-DD675BB8DF45}"/>
              </a:ext>
            </a:extLst>
          </p:cNvPr>
          <p:cNvSpPr>
            <a:spLocks noGrp="1"/>
          </p:cNvSpPr>
          <p:nvPr>
            <p:ph type="sldNum" sz="quarter" idx="12"/>
          </p:nvPr>
        </p:nvSpPr>
        <p:spPr/>
        <p:txBody>
          <a:bodyPr/>
          <a:lstStyle/>
          <a:p>
            <a:fld id="{E97CB520-44B3-4597-B659-C13B2A85B42A}" type="slidenum">
              <a:rPr lang="zh-CN" altLang="en-US" smtClean="0"/>
              <a:t>57</a:t>
            </a:fld>
            <a:endParaRPr lang="zh-CN" altLang="en-US"/>
          </a:p>
        </p:txBody>
      </p:sp>
      <p:pic>
        <p:nvPicPr>
          <p:cNvPr id="1026" name="Picture 2" descr="Super-Kamiokande – Neutrinos">
            <a:extLst>
              <a:ext uri="{FF2B5EF4-FFF2-40B4-BE49-F238E27FC236}">
                <a16:creationId xmlns:a16="http://schemas.microsoft.com/office/drawing/2014/main" id="{5E6A8F07-6598-4545-ACDC-C17F4C0DC5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549"/>
          <a:stretch/>
        </p:blipFill>
        <p:spPr bwMode="auto">
          <a:xfrm>
            <a:off x="213355" y="1970974"/>
            <a:ext cx="3361369" cy="3181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gnat who walks through walls">
            <a:extLst>
              <a:ext uri="{FF2B5EF4-FFF2-40B4-BE49-F238E27FC236}">
                <a16:creationId xmlns:a16="http://schemas.microsoft.com/office/drawing/2014/main" id="{8147E184-D153-4250-9935-7C273436A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089" y="2617374"/>
            <a:ext cx="2351860" cy="1954984"/>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D23792C5-A2AC-40A3-811D-39C6E1949D0B}"/>
              </a:ext>
            </a:extLst>
          </p:cNvPr>
          <p:cNvPicPr>
            <a:picLocks noChangeAspect="1"/>
          </p:cNvPicPr>
          <p:nvPr/>
        </p:nvPicPr>
        <p:blipFill>
          <a:blip r:embed="rId4"/>
          <a:stretch>
            <a:fillRect/>
          </a:stretch>
        </p:blipFill>
        <p:spPr>
          <a:xfrm>
            <a:off x="5023174" y="2565217"/>
            <a:ext cx="3313635" cy="1992864"/>
          </a:xfrm>
          <a:prstGeom prst="rect">
            <a:avLst/>
          </a:prstGeom>
        </p:spPr>
      </p:pic>
      <p:sp>
        <p:nvSpPr>
          <p:cNvPr id="6" name="文本框 5">
            <a:extLst>
              <a:ext uri="{FF2B5EF4-FFF2-40B4-BE49-F238E27FC236}">
                <a16:creationId xmlns:a16="http://schemas.microsoft.com/office/drawing/2014/main" id="{A11CF21E-2AA6-4090-A64A-4B54B3C33B61}"/>
              </a:ext>
            </a:extLst>
          </p:cNvPr>
          <p:cNvSpPr txBox="1"/>
          <p:nvPr/>
        </p:nvSpPr>
        <p:spPr>
          <a:xfrm>
            <a:off x="3438636" y="5381633"/>
            <a:ext cx="1759093" cy="646331"/>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SNO</a:t>
            </a:r>
          </a:p>
          <a:p>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万吨重水</a:t>
            </a:r>
          </a:p>
        </p:txBody>
      </p:sp>
      <p:sp>
        <p:nvSpPr>
          <p:cNvPr id="11" name="文本框 10">
            <a:extLst>
              <a:ext uri="{FF2B5EF4-FFF2-40B4-BE49-F238E27FC236}">
                <a16:creationId xmlns:a16="http://schemas.microsoft.com/office/drawing/2014/main" id="{83A0F36B-879A-4D57-8081-43D7FCDCBCD3}"/>
              </a:ext>
            </a:extLst>
          </p:cNvPr>
          <p:cNvSpPr txBox="1"/>
          <p:nvPr/>
        </p:nvSpPr>
        <p:spPr>
          <a:xfrm>
            <a:off x="946247" y="5381633"/>
            <a:ext cx="1759093" cy="646331"/>
          </a:xfrm>
          <a:prstGeom prst="rect">
            <a:avLst/>
          </a:prstGeom>
          <a:noFill/>
        </p:spPr>
        <p:txBody>
          <a:bodyPr wrap="square" rtlCol="0">
            <a:spAutoFit/>
          </a:bodyPr>
          <a:lstStyle/>
          <a:p>
            <a:r>
              <a:rPr lang="en-US" altLang="zh-CN" dirty="0" err="1">
                <a:latin typeface="微软雅黑" panose="020B0503020204020204" pitchFamily="34" charset="-122"/>
                <a:ea typeface="微软雅黑" panose="020B0503020204020204" pitchFamily="34" charset="-122"/>
              </a:rPr>
              <a:t>SuperK</a:t>
            </a:r>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万吨纯水</a:t>
            </a:r>
          </a:p>
        </p:txBody>
      </p:sp>
      <p:sp>
        <p:nvSpPr>
          <p:cNvPr id="13" name="文本框 12">
            <a:extLst>
              <a:ext uri="{FF2B5EF4-FFF2-40B4-BE49-F238E27FC236}">
                <a16:creationId xmlns:a16="http://schemas.microsoft.com/office/drawing/2014/main" id="{FD6A43ED-B75C-4CD0-9E5E-BA73BFE6224A}"/>
              </a:ext>
            </a:extLst>
          </p:cNvPr>
          <p:cNvSpPr txBox="1"/>
          <p:nvPr/>
        </p:nvSpPr>
        <p:spPr>
          <a:xfrm>
            <a:off x="5887902" y="5381632"/>
            <a:ext cx="1759093" cy="646331"/>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JUNO</a:t>
            </a:r>
          </a:p>
          <a:p>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万吨液闪</a:t>
            </a:r>
          </a:p>
        </p:txBody>
      </p:sp>
      <p:sp>
        <p:nvSpPr>
          <p:cNvPr id="14" name="文本框 13">
            <a:extLst>
              <a:ext uri="{FF2B5EF4-FFF2-40B4-BE49-F238E27FC236}">
                <a16:creationId xmlns:a16="http://schemas.microsoft.com/office/drawing/2014/main" id="{EE12A3C8-B74C-44CC-916B-6407BD329C94}"/>
              </a:ext>
            </a:extLst>
          </p:cNvPr>
          <p:cNvSpPr txBox="1"/>
          <p:nvPr/>
        </p:nvSpPr>
        <p:spPr>
          <a:xfrm>
            <a:off x="9423172" y="5333110"/>
            <a:ext cx="1759093" cy="646331"/>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DUNE</a:t>
            </a:r>
          </a:p>
          <a:p>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万吨液氩</a:t>
            </a:r>
          </a:p>
        </p:txBody>
      </p:sp>
      <p:pic>
        <p:nvPicPr>
          <p:cNvPr id="3" name="Picture 2" descr="DUNE collaboration finalizes the blueprint for the ultimate neutrino ...">
            <a:extLst>
              <a:ext uri="{FF2B5EF4-FFF2-40B4-BE49-F238E27FC236}">
                <a16:creationId xmlns:a16="http://schemas.microsoft.com/office/drawing/2014/main" id="{79101FE3-69E5-4C15-B458-35190ADAFE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9035" y="2308351"/>
            <a:ext cx="3213905" cy="2573030"/>
          </a:xfrm>
          <a:prstGeom prst="rect">
            <a:avLst/>
          </a:prstGeom>
          <a:noFill/>
          <a:extLst>
            <a:ext uri="{909E8E84-426E-40DD-AFC4-6F175D3DCCD1}">
              <a14:hiddenFill xmlns:a14="http://schemas.microsoft.com/office/drawing/2010/main">
                <a:solidFill>
                  <a:srgbClr val="FFFFFF"/>
                </a:solidFill>
              </a14:hiddenFill>
            </a:ext>
          </a:extLst>
        </p:spPr>
      </p:pic>
      <p:sp>
        <p:nvSpPr>
          <p:cNvPr id="7" name="日期占位符 6">
            <a:extLst>
              <a:ext uri="{FF2B5EF4-FFF2-40B4-BE49-F238E27FC236}">
                <a16:creationId xmlns:a16="http://schemas.microsoft.com/office/drawing/2014/main" id="{60537DF2-0C1A-4EB6-A6DF-FC46422716B4}"/>
              </a:ext>
            </a:extLst>
          </p:cNvPr>
          <p:cNvSpPr>
            <a:spLocks noGrp="1"/>
          </p:cNvSpPr>
          <p:nvPr>
            <p:ph type="dt" sz="half" idx="10"/>
          </p:nvPr>
        </p:nvSpPr>
        <p:spPr/>
        <p:txBody>
          <a:bodyPr/>
          <a:lstStyle/>
          <a:p>
            <a:r>
              <a:rPr lang="zh-CN" altLang="en-US"/>
              <a:t>凌家杰 （中山大学）</a:t>
            </a:r>
          </a:p>
        </p:txBody>
      </p:sp>
      <p:sp>
        <p:nvSpPr>
          <p:cNvPr id="8" name="页脚占位符 7">
            <a:extLst>
              <a:ext uri="{FF2B5EF4-FFF2-40B4-BE49-F238E27FC236}">
                <a16:creationId xmlns:a16="http://schemas.microsoft.com/office/drawing/2014/main" id="{5F965C84-3D71-43F5-96A2-56587F483A10}"/>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15" name="矩形 8">
            <a:extLst>
              <a:ext uri="{FF2B5EF4-FFF2-40B4-BE49-F238E27FC236}">
                <a16:creationId xmlns:a16="http://schemas.microsoft.com/office/drawing/2014/main" id="{05558BD7-2160-4D64-9FD8-A03046D5D127}"/>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41967816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1E78D2-C35B-4ADE-B797-C3C0C638C286}"/>
              </a:ext>
            </a:extLst>
          </p:cNvPr>
          <p:cNvSpPr>
            <a:spLocks noGrp="1"/>
          </p:cNvSpPr>
          <p:nvPr>
            <p:ph type="title"/>
          </p:nvPr>
        </p:nvSpPr>
        <p:spPr/>
        <p:txBody>
          <a:bodyPr/>
          <a:lstStyle/>
          <a:p>
            <a:r>
              <a:rPr lang="en-US" altLang="zh-CN" dirty="0" err="1">
                <a:latin typeface="微软雅黑" panose="020B0503020204020204" pitchFamily="34" charset="-122"/>
                <a:ea typeface="微软雅黑" panose="020B0503020204020204" pitchFamily="34" charset="-122"/>
              </a:rPr>
              <a:t>SuperK</a:t>
            </a:r>
            <a:r>
              <a:rPr lang="en-US" altLang="zh-CN" dirty="0">
                <a:latin typeface="微软雅黑" panose="020B0503020204020204" pitchFamily="34" charset="-122"/>
                <a:ea typeface="微软雅黑" panose="020B0503020204020204" pitchFamily="34" charset="-122"/>
              </a:rPr>
              <a:t> / </a:t>
            </a:r>
            <a:r>
              <a:rPr lang="en-US" altLang="zh-CN" dirty="0" err="1">
                <a:latin typeface="微软雅黑" panose="020B0503020204020204" pitchFamily="34" charset="-122"/>
                <a:ea typeface="微软雅黑" panose="020B0503020204020204" pitchFamily="34" charset="-122"/>
              </a:rPr>
              <a:t>HyperK</a:t>
            </a:r>
            <a:endParaRPr lang="zh-CN" altLang="en-US" dirty="0">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084EC1F7-8A4A-473A-B186-3C576EE060F6}"/>
              </a:ext>
            </a:extLst>
          </p:cNvPr>
          <p:cNvSpPr>
            <a:spLocks noGrp="1"/>
          </p:cNvSpPr>
          <p:nvPr>
            <p:ph type="sldNum" sz="quarter" idx="12"/>
          </p:nvPr>
        </p:nvSpPr>
        <p:spPr/>
        <p:txBody>
          <a:bodyPr/>
          <a:lstStyle/>
          <a:p>
            <a:fld id="{E97CB520-44B3-4597-B659-C13B2A85B42A}" type="slidenum">
              <a:rPr lang="zh-CN" altLang="en-US" smtClean="0"/>
              <a:t>58</a:t>
            </a:fld>
            <a:endParaRPr lang="zh-CN" altLang="en-US"/>
          </a:p>
        </p:txBody>
      </p:sp>
      <p:pic>
        <p:nvPicPr>
          <p:cNvPr id="9" name="图片 8">
            <a:extLst>
              <a:ext uri="{FF2B5EF4-FFF2-40B4-BE49-F238E27FC236}">
                <a16:creationId xmlns:a16="http://schemas.microsoft.com/office/drawing/2014/main" id="{102154F3-D620-4A60-A348-5FBE32409B1B}"/>
              </a:ext>
            </a:extLst>
          </p:cNvPr>
          <p:cNvPicPr>
            <a:picLocks noChangeAspect="1"/>
          </p:cNvPicPr>
          <p:nvPr/>
        </p:nvPicPr>
        <p:blipFill rotWithShape="1">
          <a:blip r:embed="rId2"/>
          <a:srcRect t="2878"/>
          <a:stretch/>
        </p:blipFill>
        <p:spPr>
          <a:xfrm>
            <a:off x="1079622" y="3429000"/>
            <a:ext cx="9669554" cy="2887002"/>
          </a:xfrm>
          <a:prstGeom prst="rect">
            <a:avLst/>
          </a:prstGeom>
        </p:spPr>
      </p:pic>
      <mc:AlternateContent xmlns:mc="http://schemas.openxmlformats.org/markup-compatibility/2006">
        <mc:Choice xmlns:a14="http://schemas.microsoft.com/office/drawing/2010/main" Requires="a14">
          <p:sp>
            <p:nvSpPr>
              <p:cNvPr id="13" name="矩形 12">
                <a:extLst>
                  <a:ext uri="{FF2B5EF4-FFF2-40B4-BE49-F238E27FC236}">
                    <a16:creationId xmlns:a16="http://schemas.microsoft.com/office/drawing/2014/main" id="{599D858B-32E6-4ED1-9BE1-7480122DAA42}"/>
                  </a:ext>
                </a:extLst>
              </p:cNvPr>
              <p:cNvSpPr/>
              <p:nvPr/>
            </p:nvSpPr>
            <p:spPr>
              <a:xfrm>
                <a:off x="1248577" y="2171640"/>
                <a:ext cx="2597827" cy="461665"/>
              </a:xfrm>
              <a:prstGeom prst="rect">
                <a:avLst/>
              </a:prstGeom>
            </p:spPr>
            <p:txBody>
              <a:bodyPr wrap="none">
                <a:spAutoFit/>
              </a:bodyPr>
              <a:lstStyle/>
              <a:p>
                <a14:m>
                  <m:oMath xmlns:m="http://schemas.openxmlformats.org/officeDocument/2006/math">
                    <m:sSub>
                      <m:sSubPr>
                        <m:ctrlPr>
                          <a:rPr lang="en-US" altLang="zh-CN" sz="2400" i="1" smtClean="0">
                            <a:latin typeface="Cambria Math" panose="02040503050406030204" pitchFamily="18" charset="0"/>
                          </a:rPr>
                        </m:ctrlPr>
                      </m:sSubPr>
                      <m:e>
                        <m:r>
                          <a:rPr lang="zh-CN" altLang="en-US" sz="2400" i="1">
                            <a:latin typeface="Cambria Math" panose="02040503050406030204" pitchFamily="18" charset="0"/>
                          </a:rPr>
                          <m:t>𝜈</m:t>
                        </m:r>
                      </m:e>
                      <m:sub>
                        <m:r>
                          <a:rPr lang="en-US" altLang="zh-CN" sz="2400" i="1">
                            <a:latin typeface="Cambria Math" panose="02040503050406030204" pitchFamily="18" charset="0"/>
                          </a:rPr>
                          <m:t>𝑒</m:t>
                        </m:r>
                      </m:sub>
                    </m:sSub>
                    <m:r>
                      <a:rPr lang="en-US" altLang="zh-CN" sz="2400" i="1">
                        <a:latin typeface="Cambria Math" panose="02040503050406030204" pitchFamily="18" charset="0"/>
                      </a:rPr>
                      <m:t>+</m:t>
                    </m:r>
                    <m:r>
                      <a:rPr lang="en-US" altLang="zh-CN" sz="2400" b="0" i="1" smtClean="0">
                        <a:latin typeface="Cambria Math" panose="02040503050406030204" pitchFamily="18" charset="0"/>
                      </a:rPr>
                      <m:t>𝑛</m:t>
                    </m:r>
                    <m:r>
                      <a:rPr lang="en-US" altLang="zh-CN" sz="2400" i="1">
                        <a:latin typeface="Cambria Math" panose="02040503050406030204" pitchFamily="18" charset="0"/>
                      </a:rPr>
                      <m:t>→</m:t>
                    </m:r>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𝑒</m:t>
                        </m:r>
                      </m:e>
                      <m:sup>
                        <m:r>
                          <a:rPr lang="en-US" altLang="zh-CN" sz="2400" i="1">
                            <a:latin typeface="Cambria Math" panose="02040503050406030204" pitchFamily="18" charset="0"/>
                          </a:rPr>
                          <m:t>−</m:t>
                        </m:r>
                      </m:sup>
                    </m:sSup>
                    <m:r>
                      <a:rPr lang="en-US" altLang="zh-CN" sz="2400" i="1">
                        <a:latin typeface="Cambria Math" panose="02040503050406030204" pitchFamily="18" charset="0"/>
                      </a:rPr>
                      <m:t>+</m:t>
                    </m:r>
                    <m:sSup>
                      <m:sSupPr>
                        <m:ctrlPr>
                          <a:rPr lang="en-US" altLang="zh-CN" sz="2400" i="1" smtClean="0">
                            <a:latin typeface="Cambria Math" panose="02040503050406030204" pitchFamily="18" charset="0"/>
                          </a:rPr>
                        </m:ctrlPr>
                      </m:sSupPr>
                      <m:e>
                        <m:r>
                          <a:rPr lang="en-US" altLang="zh-CN" sz="2400" b="0" i="1" smtClean="0">
                            <a:latin typeface="Cambria Math" panose="02040503050406030204" pitchFamily="18" charset="0"/>
                          </a:rPr>
                          <m:t>𝑝</m:t>
                        </m:r>
                      </m:e>
                      <m:sup>
                        <m:r>
                          <a:rPr lang="en-US" altLang="zh-CN" sz="2400" b="0" i="1" smtClean="0">
                            <a:latin typeface="Cambria Math" panose="02040503050406030204" pitchFamily="18" charset="0"/>
                          </a:rPr>
                          <m:t>+</m:t>
                        </m:r>
                      </m:sup>
                    </m:sSup>
                  </m:oMath>
                </a14:m>
                <a:r>
                  <a:rPr lang="en-US" altLang="zh-CN" sz="2400" dirty="0"/>
                  <a:t> </a:t>
                </a:r>
                <a:endParaRPr lang="zh-CN" altLang="en-US" sz="2400" dirty="0"/>
              </a:p>
            </p:txBody>
          </p:sp>
        </mc:Choice>
        <mc:Fallback>
          <p:sp>
            <p:nvSpPr>
              <p:cNvPr id="13" name="矩形 12">
                <a:extLst>
                  <a:ext uri="{FF2B5EF4-FFF2-40B4-BE49-F238E27FC236}">
                    <a16:creationId xmlns:a16="http://schemas.microsoft.com/office/drawing/2014/main" id="{599D858B-32E6-4ED1-9BE1-7480122DAA42}"/>
                  </a:ext>
                </a:extLst>
              </p:cNvPr>
              <p:cNvSpPr>
                <a:spLocks noRot="1" noChangeAspect="1" noMove="1" noResize="1" noEditPoints="1" noAdjustHandles="1" noChangeArrowheads="1" noChangeShapeType="1" noTextEdit="1"/>
              </p:cNvSpPr>
              <p:nvPr/>
            </p:nvSpPr>
            <p:spPr>
              <a:xfrm>
                <a:off x="1248577" y="2171640"/>
                <a:ext cx="2597827" cy="461665"/>
              </a:xfrm>
              <a:prstGeom prst="rect">
                <a:avLst/>
              </a:prstGeom>
              <a:blipFill>
                <a:blip r:embed="rId3"/>
                <a:stretch>
                  <a:fillRect b="-10526"/>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4" name="矩形 13">
                <a:extLst>
                  <a:ext uri="{FF2B5EF4-FFF2-40B4-BE49-F238E27FC236}">
                    <a16:creationId xmlns:a16="http://schemas.microsoft.com/office/drawing/2014/main" id="{877B8978-8944-4985-9126-EC544423A6EA}"/>
                  </a:ext>
                </a:extLst>
              </p:cNvPr>
              <p:cNvSpPr/>
              <p:nvPr/>
            </p:nvSpPr>
            <p:spPr>
              <a:xfrm>
                <a:off x="1248577" y="2670862"/>
                <a:ext cx="2616870" cy="491417"/>
              </a:xfrm>
              <a:prstGeom prst="rect">
                <a:avLst/>
              </a:prstGeom>
            </p:spPr>
            <p:txBody>
              <a:bodyPr wrap="none">
                <a:spAutoFit/>
              </a:bodyPr>
              <a:lstStyle/>
              <a:p>
                <a14:m>
                  <m:oMath xmlns:m="http://schemas.openxmlformats.org/officeDocument/2006/math">
                    <m:sSub>
                      <m:sSubPr>
                        <m:ctrlPr>
                          <a:rPr lang="en-US" altLang="zh-CN" sz="2400" i="1" smtClean="0">
                            <a:latin typeface="Cambria Math" panose="02040503050406030204" pitchFamily="18" charset="0"/>
                          </a:rPr>
                        </m:ctrlPr>
                      </m:sSubPr>
                      <m:e>
                        <m:r>
                          <a:rPr lang="zh-CN" altLang="en-US" sz="2400" i="1">
                            <a:latin typeface="Cambria Math" panose="02040503050406030204" pitchFamily="18" charset="0"/>
                          </a:rPr>
                          <m:t>𝜈</m:t>
                        </m:r>
                      </m:e>
                      <m:sub>
                        <m:r>
                          <a:rPr lang="zh-CN" altLang="en-US" sz="2400" i="1" smtClean="0">
                            <a:latin typeface="Cambria Math" panose="02040503050406030204" pitchFamily="18" charset="0"/>
                          </a:rPr>
                          <m:t>𝜇</m:t>
                        </m:r>
                      </m:sub>
                    </m:sSub>
                    <m:r>
                      <a:rPr lang="en-US" altLang="zh-CN" sz="2400" i="1">
                        <a:latin typeface="Cambria Math" panose="02040503050406030204" pitchFamily="18" charset="0"/>
                      </a:rPr>
                      <m:t>+</m:t>
                    </m:r>
                    <m:r>
                      <a:rPr lang="en-US" altLang="zh-CN" sz="2400" b="0" i="1" smtClean="0">
                        <a:latin typeface="Cambria Math" panose="02040503050406030204" pitchFamily="18" charset="0"/>
                      </a:rPr>
                      <m:t>𝑛</m:t>
                    </m:r>
                    <m:r>
                      <a:rPr lang="en-US" altLang="zh-CN" sz="2400" i="1">
                        <a:latin typeface="Cambria Math" panose="02040503050406030204" pitchFamily="18" charset="0"/>
                      </a:rPr>
                      <m:t>→</m:t>
                    </m:r>
                    <m:sSup>
                      <m:sSupPr>
                        <m:ctrlPr>
                          <a:rPr lang="en-US" altLang="zh-CN" sz="2400" i="1">
                            <a:latin typeface="Cambria Math" panose="02040503050406030204" pitchFamily="18" charset="0"/>
                          </a:rPr>
                        </m:ctrlPr>
                      </m:sSupPr>
                      <m:e>
                        <m:r>
                          <a:rPr lang="zh-CN" altLang="en-US" sz="2400" i="1" smtClean="0">
                            <a:latin typeface="Cambria Math" panose="02040503050406030204" pitchFamily="18" charset="0"/>
                          </a:rPr>
                          <m:t>𝜇</m:t>
                        </m:r>
                      </m:e>
                      <m:sup>
                        <m:r>
                          <a:rPr lang="en-US" altLang="zh-CN" sz="2400" i="1">
                            <a:latin typeface="Cambria Math" panose="02040503050406030204" pitchFamily="18" charset="0"/>
                          </a:rPr>
                          <m:t>−</m:t>
                        </m:r>
                      </m:sup>
                    </m:sSup>
                    <m:r>
                      <a:rPr lang="en-US" altLang="zh-CN" sz="2400" i="1">
                        <a:latin typeface="Cambria Math" panose="02040503050406030204" pitchFamily="18" charset="0"/>
                      </a:rPr>
                      <m:t>+</m:t>
                    </m:r>
                    <m:sSup>
                      <m:sSupPr>
                        <m:ctrlPr>
                          <a:rPr lang="en-US" altLang="zh-CN" sz="2400" i="1" smtClean="0">
                            <a:latin typeface="Cambria Math" panose="02040503050406030204" pitchFamily="18" charset="0"/>
                          </a:rPr>
                        </m:ctrlPr>
                      </m:sSupPr>
                      <m:e>
                        <m:r>
                          <a:rPr lang="en-US" altLang="zh-CN" sz="2400" b="0" i="1" smtClean="0">
                            <a:latin typeface="Cambria Math" panose="02040503050406030204" pitchFamily="18" charset="0"/>
                          </a:rPr>
                          <m:t>𝑝</m:t>
                        </m:r>
                      </m:e>
                      <m:sup>
                        <m:r>
                          <a:rPr lang="en-US" altLang="zh-CN" sz="2400" b="0" i="1" smtClean="0">
                            <a:latin typeface="Cambria Math" panose="02040503050406030204" pitchFamily="18" charset="0"/>
                          </a:rPr>
                          <m:t>+</m:t>
                        </m:r>
                      </m:sup>
                    </m:sSup>
                  </m:oMath>
                </a14:m>
                <a:r>
                  <a:rPr lang="en-US" altLang="zh-CN" sz="2400" dirty="0"/>
                  <a:t> </a:t>
                </a:r>
                <a:endParaRPr lang="zh-CN" altLang="en-US" sz="2400" dirty="0"/>
              </a:p>
            </p:txBody>
          </p:sp>
        </mc:Choice>
        <mc:Fallback>
          <p:sp>
            <p:nvSpPr>
              <p:cNvPr id="14" name="矩形 13">
                <a:extLst>
                  <a:ext uri="{FF2B5EF4-FFF2-40B4-BE49-F238E27FC236}">
                    <a16:creationId xmlns:a16="http://schemas.microsoft.com/office/drawing/2014/main" id="{877B8978-8944-4985-9126-EC544423A6EA}"/>
                  </a:ext>
                </a:extLst>
              </p:cNvPr>
              <p:cNvSpPr>
                <a:spLocks noRot="1" noChangeAspect="1" noMove="1" noResize="1" noEditPoints="1" noAdjustHandles="1" noChangeArrowheads="1" noChangeShapeType="1" noTextEdit="1"/>
              </p:cNvSpPr>
              <p:nvPr/>
            </p:nvSpPr>
            <p:spPr>
              <a:xfrm>
                <a:off x="1248577" y="2670862"/>
                <a:ext cx="2616870" cy="491417"/>
              </a:xfrm>
              <a:prstGeom prst="rect">
                <a:avLst/>
              </a:prstGeom>
              <a:blipFill>
                <a:blip r:embed="rId4"/>
                <a:stretch>
                  <a:fillRect b="-6173"/>
                </a:stretch>
              </a:blipFill>
            </p:spPr>
            <p:txBody>
              <a:bodyPr/>
              <a:lstStyle/>
              <a:p>
                <a:r>
                  <a:rPr lang="zh-CN" altLang="en-US">
                    <a:noFill/>
                  </a:rPr>
                  <a:t> </a:t>
                </a:r>
              </a:p>
            </p:txBody>
          </p:sp>
        </mc:Fallback>
      </mc:AlternateContent>
      <p:sp>
        <p:nvSpPr>
          <p:cNvPr id="3" name="日期占位符 2">
            <a:extLst>
              <a:ext uri="{FF2B5EF4-FFF2-40B4-BE49-F238E27FC236}">
                <a16:creationId xmlns:a16="http://schemas.microsoft.com/office/drawing/2014/main" id="{31D936E3-E577-4C28-A3C1-C6CD2A5930A1}"/>
              </a:ext>
            </a:extLst>
          </p:cNvPr>
          <p:cNvSpPr>
            <a:spLocks noGrp="1"/>
          </p:cNvSpPr>
          <p:nvPr>
            <p:ph type="dt" sz="half" idx="10"/>
          </p:nvPr>
        </p:nvSpPr>
        <p:spPr/>
        <p:txBody>
          <a:bodyPr/>
          <a:lstStyle/>
          <a:p>
            <a:r>
              <a:rPr lang="zh-CN" altLang="en-US"/>
              <a:t>凌家杰 （中山大学）</a:t>
            </a:r>
          </a:p>
        </p:txBody>
      </p:sp>
      <p:sp>
        <p:nvSpPr>
          <p:cNvPr id="5" name="页脚占位符 4">
            <a:extLst>
              <a:ext uri="{FF2B5EF4-FFF2-40B4-BE49-F238E27FC236}">
                <a16:creationId xmlns:a16="http://schemas.microsoft.com/office/drawing/2014/main" id="{D6D3E801-7C57-40F2-902A-D34165211C24}"/>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11" name="矩形 8">
            <a:extLst>
              <a:ext uri="{FF2B5EF4-FFF2-40B4-BE49-F238E27FC236}">
                <a16:creationId xmlns:a16="http://schemas.microsoft.com/office/drawing/2014/main" id="{983A8F2B-1AF1-4F0B-9201-3A1E88A80814}"/>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10" name="Picture 2" descr="https://i0.wp.com/greatlakesledger.com/wp-content/uploads/2018/06/The-Super-Kamiokande-Neutrino-Detector-Helps-Scientists-to-Identify-Dying-Stars.jpg?fit=900%2C500&amp;ssl=1">
            <a:extLst>
              <a:ext uri="{FF2B5EF4-FFF2-40B4-BE49-F238E27FC236}">
                <a16:creationId xmlns:a16="http://schemas.microsoft.com/office/drawing/2014/main" id="{0ABC0E67-E909-4DF9-A6F1-BC5A67AA20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8451" y="495015"/>
            <a:ext cx="5131940" cy="2851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526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EA72C5-9977-419D-89D8-BA1091BE5E37}"/>
              </a:ext>
            </a:extLst>
          </p:cNvPr>
          <p:cNvSpPr>
            <a:spLocks noGrp="1"/>
          </p:cNvSpPr>
          <p:nvPr>
            <p:ph type="title"/>
          </p:nvPr>
        </p:nvSpPr>
        <p:spPr>
          <a:xfrm>
            <a:off x="838200" y="365125"/>
            <a:ext cx="11049000" cy="1325563"/>
          </a:xfrm>
        </p:spPr>
        <p:txBody>
          <a:bodyPr/>
          <a:lstStyle/>
          <a:p>
            <a:r>
              <a:rPr lang="zh-CN" altLang="en-US" dirty="0">
                <a:latin typeface="微软雅黑" panose="020B0503020204020204" pitchFamily="34" charset="-122"/>
                <a:ea typeface="微软雅黑" panose="020B0503020204020204" pitchFamily="34" charset="-122"/>
              </a:rPr>
              <a:t>中微子探测器的眼睛</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光电倍增管（</a:t>
            </a:r>
            <a:r>
              <a:rPr lang="en-US" altLang="zh-CN" dirty="0">
                <a:latin typeface="微软雅黑" panose="020B0503020204020204" pitchFamily="34" charset="-122"/>
                <a:ea typeface="微软雅黑" panose="020B0503020204020204" pitchFamily="34" charset="-122"/>
              </a:rPr>
              <a:t>PMT</a:t>
            </a:r>
            <a:r>
              <a:rPr lang="zh-CN" altLang="en-US" dirty="0">
                <a:latin typeface="微软雅黑" panose="020B0503020204020204" pitchFamily="34" charset="-122"/>
                <a:ea typeface="微软雅黑" panose="020B0503020204020204" pitchFamily="34" charset="-122"/>
              </a:rPr>
              <a:t>）</a:t>
            </a:r>
          </a:p>
        </p:txBody>
      </p:sp>
      <p:sp>
        <p:nvSpPr>
          <p:cNvPr id="4" name="日期占位符 3">
            <a:extLst>
              <a:ext uri="{FF2B5EF4-FFF2-40B4-BE49-F238E27FC236}">
                <a16:creationId xmlns:a16="http://schemas.microsoft.com/office/drawing/2014/main" id="{8DFC5F95-FF4C-46E6-83B6-48CCD04EAC50}"/>
              </a:ext>
            </a:extLst>
          </p:cNvPr>
          <p:cNvSpPr>
            <a:spLocks noGrp="1"/>
          </p:cNvSpPr>
          <p:nvPr>
            <p:ph type="dt" sz="half" idx="10"/>
          </p:nvPr>
        </p:nvSpPr>
        <p:spPr/>
        <p:txBody>
          <a:bodyPr/>
          <a:lstStyle/>
          <a:p>
            <a:r>
              <a:rPr lang="zh-CN" altLang="en-US"/>
              <a:t>凌家杰 （中山大学）</a:t>
            </a:r>
            <a:endParaRPr lang="en-US" dirty="0"/>
          </a:p>
        </p:txBody>
      </p:sp>
      <p:sp>
        <p:nvSpPr>
          <p:cNvPr id="5" name="页脚占位符 4">
            <a:extLst>
              <a:ext uri="{FF2B5EF4-FFF2-40B4-BE49-F238E27FC236}">
                <a16:creationId xmlns:a16="http://schemas.microsoft.com/office/drawing/2014/main" id="{26982BAF-3589-430C-ADCE-539D6F506AFE}"/>
              </a:ext>
            </a:extLst>
          </p:cNvPr>
          <p:cNvSpPr>
            <a:spLocks noGrp="1"/>
          </p:cNvSpPr>
          <p:nvPr>
            <p:ph type="ftr" sz="quarter" idx="11"/>
          </p:nvPr>
        </p:nvSpPr>
        <p:spPr/>
        <p:txBody>
          <a:bodyPr/>
          <a:lstStyle/>
          <a:p>
            <a:r>
              <a:rPr lang="zh-CN" altLang="en-US"/>
              <a:t>地球中微子暑期学校</a:t>
            </a:r>
            <a:r>
              <a:rPr lang="en-US" altLang="zh-CN"/>
              <a:t>2024</a:t>
            </a:r>
            <a:endParaRPr lang="en-US" dirty="0"/>
          </a:p>
        </p:txBody>
      </p:sp>
      <p:sp>
        <p:nvSpPr>
          <p:cNvPr id="6" name="灯片编号占位符 5">
            <a:extLst>
              <a:ext uri="{FF2B5EF4-FFF2-40B4-BE49-F238E27FC236}">
                <a16:creationId xmlns:a16="http://schemas.microsoft.com/office/drawing/2014/main" id="{1A79EEA1-99FA-4C61-9894-088E37641BD4}"/>
              </a:ext>
            </a:extLst>
          </p:cNvPr>
          <p:cNvSpPr>
            <a:spLocks noGrp="1"/>
          </p:cNvSpPr>
          <p:nvPr>
            <p:ph type="sldNum" sz="quarter" idx="12"/>
          </p:nvPr>
        </p:nvSpPr>
        <p:spPr/>
        <p:txBody>
          <a:bodyPr/>
          <a:lstStyle/>
          <a:p>
            <a:fld id="{E6876F47-C4DA-6443-A8BE-898A7728BFF4}" type="slidenum">
              <a:rPr lang="en-US" smtClean="0"/>
              <a:pPr/>
              <a:t>59</a:t>
            </a:fld>
            <a:endParaRPr lang="en-US" dirty="0"/>
          </a:p>
        </p:txBody>
      </p:sp>
      <p:pic>
        <p:nvPicPr>
          <p:cNvPr id="303108" name="Picture 4" descr="https://www.hamamatsu.com/jp/en/product/optical-sensors/pmt/about_pmts/_jcr_content/root/container/container/container_1439528240/image.coreimg.png/1642496373310/e-about-pmt03-e.png">
            <a:extLst>
              <a:ext uri="{FF2B5EF4-FFF2-40B4-BE49-F238E27FC236}">
                <a16:creationId xmlns:a16="http://schemas.microsoft.com/office/drawing/2014/main" id="{4103F0F3-C1EC-4D66-9623-F30B9AA14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7065" y="4290898"/>
            <a:ext cx="4824413" cy="2065452"/>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8">
            <a:extLst>
              <a:ext uri="{FF2B5EF4-FFF2-40B4-BE49-F238E27FC236}">
                <a16:creationId xmlns:a16="http://schemas.microsoft.com/office/drawing/2014/main" id="{CC291772-94AE-473F-A552-14056E0F1E85}"/>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303106" name="Picture 2" descr="https://m.psecn.photoshelter.com/img-get2/I0000DedmjrnbvYw/fit=1000x750/Japan-JAP-SCI-PHY-03-xs.jpg">
            <a:extLst>
              <a:ext uri="{FF2B5EF4-FFF2-40B4-BE49-F238E27FC236}">
                <a16:creationId xmlns:a16="http://schemas.microsoft.com/office/drawing/2014/main" id="{C959B8B7-323D-470B-86FE-ECDC1BB10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177" y="1650236"/>
            <a:ext cx="3183056" cy="47465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3">
            <a:extLst>
              <a:ext uri="{FF2B5EF4-FFF2-40B4-BE49-F238E27FC236}">
                <a16:creationId xmlns:a16="http://schemas.microsoft.com/office/drawing/2014/main" id="{668DE153-97C5-42B6-9F28-08B7B74F5E40}"/>
              </a:ext>
            </a:extLst>
          </p:cNvPr>
          <p:cNvSpPr txBox="1"/>
          <p:nvPr/>
        </p:nvSpPr>
        <p:spPr>
          <a:xfrm>
            <a:off x="1133653" y="1797259"/>
            <a:ext cx="1477689" cy="584775"/>
          </a:xfrm>
          <a:prstGeom prst="rect">
            <a:avLst/>
          </a:prstGeom>
          <a:noFill/>
        </p:spPr>
        <p:txBody>
          <a:bodyPr wrap="square" rtlCol="0">
            <a:spAutoFit/>
          </a:bodyPr>
          <a:lstStyle/>
          <a:p>
            <a:r>
              <a:rPr lang="en-US" sz="1600" b="1" dirty="0">
                <a:solidFill>
                  <a:schemeClr val="bg1"/>
                </a:solidFill>
                <a:latin typeface="微软雅黑" panose="020B0503020204020204" pitchFamily="34" charset="-122"/>
                <a:ea typeface="微软雅黑" panose="020B0503020204020204" pitchFamily="34" charset="-122"/>
              </a:rPr>
              <a:t>M. </a:t>
            </a:r>
            <a:r>
              <a:rPr lang="en-US" sz="1600" b="1" dirty="0" err="1">
                <a:solidFill>
                  <a:schemeClr val="bg1"/>
                </a:solidFill>
                <a:latin typeface="微软雅黑" panose="020B0503020204020204" pitchFamily="34" charset="-122"/>
                <a:ea typeface="微软雅黑" panose="020B0503020204020204" pitchFamily="34" charset="-122"/>
              </a:rPr>
              <a:t>Koshiba</a:t>
            </a:r>
            <a:endParaRPr lang="en-US" sz="1600" b="1" dirty="0">
              <a:solidFill>
                <a:schemeClr val="bg1"/>
              </a:solidFill>
              <a:latin typeface="微软雅黑" panose="020B0503020204020204" pitchFamily="34" charset="-122"/>
              <a:ea typeface="微软雅黑" panose="020B0503020204020204" pitchFamily="34" charset="-122"/>
            </a:endParaRPr>
          </a:p>
          <a:p>
            <a:r>
              <a:rPr lang="zh-CN" altLang="en-US" sz="1600" b="1" dirty="0">
                <a:solidFill>
                  <a:schemeClr val="bg1"/>
                </a:solidFill>
                <a:latin typeface="微软雅黑" panose="020B0503020204020204" pitchFamily="34" charset="-122"/>
                <a:ea typeface="微软雅黑" panose="020B0503020204020204" pitchFamily="34" charset="-122"/>
              </a:rPr>
              <a:t>小柴昌俊</a:t>
            </a:r>
            <a:endParaRPr lang="en-US" sz="1600" b="1" dirty="0">
              <a:solidFill>
                <a:schemeClr val="bg1"/>
              </a:solidFill>
              <a:latin typeface="微软雅黑" panose="020B0503020204020204" pitchFamily="34" charset="-122"/>
              <a:ea typeface="微软雅黑" panose="020B0503020204020204" pitchFamily="34" charset="-122"/>
            </a:endParaRPr>
          </a:p>
        </p:txBody>
      </p:sp>
      <p:pic>
        <p:nvPicPr>
          <p:cNvPr id="303110" name="Picture 6" descr="https://www.hamamatsu.com/jp/en/product/optical-sensors/pmt/about_pmts/_jcr_content/root/container/container/container_copy/container/image.coreimg.jpeg/1642496373258/e-about-pmt02.jpeg">
            <a:extLst>
              <a:ext uri="{FF2B5EF4-FFF2-40B4-BE49-F238E27FC236}">
                <a16:creationId xmlns:a16="http://schemas.microsoft.com/office/drawing/2014/main" id="{AC53C2AD-15AA-41A3-8E73-F0B308B441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871" y="1614621"/>
            <a:ext cx="4114800" cy="246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396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BF003C-A211-4810-AF83-27FC0AFE491F}"/>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电离与激发</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9C434FA9-10C7-458E-8A3A-808AD1427F0D}"/>
                  </a:ext>
                </a:extLst>
              </p:cNvPr>
              <p:cNvSpPr>
                <a:spLocks noGrp="1"/>
              </p:cNvSpPr>
              <p:nvPr>
                <p:ph idx="1"/>
              </p:nvPr>
            </p:nvSpPr>
            <p:spPr/>
            <p:txBody>
              <a:bodyPr/>
              <a:lstStyle/>
              <a:p>
                <a:r>
                  <a:rPr lang="zh-CN" altLang="en-US" dirty="0">
                    <a:latin typeface="微软雅黑" panose="020B0503020204020204" pitchFamily="34" charset="-122"/>
                    <a:ea typeface="微软雅黑" panose="020B0503020204020204" pitchFamily="34" charset="-122"/>
                  </a:rPr>
                  <a:t>电离：</a:t>
                </a:r>
                <a14:m>
                  <m:oMath xmlns:m="http://schemas.openxmlformats.org/officeDocument/2006/math">
                    <m:r>
                      <a:rPr lang="zh-CN" altLang="en-US" i="1">
                        <a:latin typeface="Cambria Math" panose="02040503050406030204" pitchFamily="18" charset="0"/>
                      </a:rPr>
                      <m:t> </m:t>
                    </m:r>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𝑞</m:t>
                        </m:r>
                      </m:e>
                      <m:sup>
                        <m:r>
                          <a:rPr lang="en-US" altLang="zh-CN" i="1" smtClean="0">
                            <a:latin typeface="Cambria Math" panose="02040503050406030204" pitchFamily="18" charset="0"/>
                            <a:ea typeface="Cambria Math" panose="02040503050406030204" pitchFamily="18" charset="0"/>
                          </a:rPr>
                          <m:t>±</m:t>
                        </m:r>
                      </m:sup>
                    </m:sSup>
                    <m:r>
                      <a:rPr lang="en-US" altLang="zh-CN" b="0" i="1" smtClean="0">
                        <a:latin typeface="Cambria Math" panose="02040503050406030204" pitchFamily="18" charset="0"/>
                      </a:rPr>
                      <m:t>+</m:t>
                    </m:r>
                    <m:r>
                      <a:rPr lang="en-US" altLang="zh-CN" b="0" i="1" smtClean="0">
                        <a:latin typeface="Cambria Math" panose="02040503050406030204" pitchFamily="18" charset="0"/>
                      </a:rPr>
                      <m:t>𝑎𝑡𝑜𝑚</m:t>
                    </m:r>
                    <m:r>
                      <a:rPr lang="en-US" altLang="zh-CN" b="0" i="1" smtClean="0">
                        <a:latin typeface="Cambria Math" panose="02040503050406030204" pitchFamily="18" charset="0"/>
                      </a:rPr>
                      <m:t>→</m:t>
                    </m:r>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𝑞</m:t>
                        </m:r>
                      </m:e>
                      <m:sup>
                        <m:r>
                          <a:rPr lang="en-US" altLang="zh-CN" i="1" smtClean="0">
                            <a:latin typeface="Cambria Math" panose="02040503050406030204" pitchFamily="18" charset="0"/>
                            <a:ea typeface="Cambria Math" panose="02040503050406030204" pitchFamily="18" charset="0"/>
                          </a:rPr>
                          <m:t>±</m:t>
                        </m:r>
                      </m:sup>
                    </m:sSup>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𝑎𝑡𝑜𝑚</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𝑒</m:t>
                        </m:r>
                      </m:e>
                      <m:sup>
                        <m:r>
                          <a:rPr lang="en-US" altLang="zh-CN" b="0" i="1" smtClean="0">
                            <a:latin typeface="Cambria Math" panose="02040503050406030204" pitchFamily="18" charset="0"/>
                          </a:rPr>
                          <m:t>−</m:t>
                        </m:r>
                      </m:sup>
                    </m:sSup>
                  </m:oMath>
                </a14:m>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带电粒子通过散射将部分能量传给原子中的电子，使之获得能量并克服了原子的束缚，形成</a:t>
                </a:r>
                <a:r>
                  <a:rPr lang="zh-CN" altLang="en-US" b="1" dirty="0">
                    <a:latin typeface="微软雅黑" panose="020B0503020204020204" pitchFamily="34" charset="-122"/>
                    <a:ea typeface="微软雅黑" panose="020B0503020204020204" pitchFamily="34" charset="-122"/>
                  </a:rPr>
                  <a:t>电子</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离子对</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激发：</a:t>
                </a:r>
                <a14:m>
                  <m:oMath xmlns:m="http://schemas.openxmlformats.org/officeDocument/2006/math">
                    <m:r>
                      <a:rPr lang="zh-CN" altLang="en-US" i="1" smtClean="0">
                        <a:latin typeface="Cambria Math" panose="02040503050406030204" pitchFamily="18" charset="0"/>
                      </a:rPr>
                      <m:t> </m:t>
                    </m:r>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𝑞</m:t>
                        </m:r>
                      </m:e>
                      <m:sup>
                        <m:r>
                          <a:rPr lang="en-US" altLang="zh-CN" i="1" smtClean="0">
                            <a:latin typeface="Cambria Math" panose="02040503050406030204" pitchFamily="18" charset="0"/>
                            <a:ea typeface="Cambria Math" panose="02040503050406030204" pitchFamily="18" charset="0"/>
                          </a:rPr>
                          <m:t>±</m:t>
                        </m:r>
                      </m:sup>
                    </m:sSup>
                    <m:r>
                      <a:rPr lang="en-US" altLang="zh-CN" b="0" i="1" smtClean="0">
                        <a:latin typeface="Cambria Math" panose="02040503050406030204" pitchFamily="18" charset="0"/>
                      </a:rPr>
                      <m:t>+</m:t>
                    </m:r>
                    <m:r>
                      <a:rPr lang="en-US" altLang="zh-CN" b="0" i="1" smtClean="0">
                        <a:latin typeface="Cambria Math" panose="02040503050406030204" pitchFamily="18" charset="0"/>
                      </a:rPr>
                      <m:t>𝑎𝑡𝑜𝑚</m:t>
                    </m:r>
                    <m:r>
                      <a:rPr lang="en-US" altLang="zh-CN" b="0" i="1" smtClean="0">
                        <a:latin typeface="Cambria Math" panose="02040503050406030204" pitchFamily="18" charset="0"/>
                      </a:rPr>
                      <m:t>→</m:t>
                    </m:r>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𝑞</m:t>
                        </m:r>
                      </m:e>
                      <m:sup>
                        <m:r>
                          <a:rPr lang="en-US" altLang="zh-CN" i="1" smtClean="0">
                            <a:latin typeface="Cambria Math" panose="02040503050406030204" pitchFamily="18" charset="0"/>
                            <a:ea typeface="Cambria Math" panose="02040503050406030204" pitchFamily="18" charset="0"/>
                          </a:rPr>
                          <m:t>±</m:t>
                        </m:r>
                      </m:sup>
                    </m:sSup>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𝑎𝑡𝑜𝑚</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m:t>
                    </m:r>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𝑞</m:t>
                        </m:r>
                      </m:e>
                      <m:sup>
                        <m:r>
                          <a:rPr lang="en-US" altLang="zh-CN" i="1" smtClean="0">
                            <a:latin typeface="Cambria Math" panose="02040503050406030204" pitchFamily="18" charset="0"/>
                            <a:ea typeface="Cambria Math" panose="02040503050406030204" pitchFamily="18" charset="0"/>
                          </a:rPr>
                          <m:t>±</m:t>
                        </m:r>
                      </m:sup>
                    </m:sSup>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𝑎𝑡𝑜𝑚</m:t>
                    </m:r>
                    <m:r>
                      <a:rPr lang="en-US" altLang="zh-CN" b="0" i="1" smtClean="0">
                        <a:latin typeface="Cambria Math" panose="02040503050406030204" pitchFamily="18" charset="0"/>
                        <a:ea typeface="Cambria Math" panose="02040503050406030204" pitchFamily="18" charset="0"/>
                      </a:rPr>
                      <m:t>+</m:t>
                    </m:r>
                    <m:r>
                      <a:rPr lang="zh-CN" altLang="en-US" b="0" i="1" smtClean="0">
                        <a:latin typeface="Cambria Math" panose="02040503050406030204" pitchFamily="18" charset="0"/>
                        <a:ea typeface="Cambria Math" panose="02040503050406030204" pitchFamily="18" charset="0"/>
                      </a:rPr>
                      <m:t>𝛾</m:t>
                    </m:r>
                  </m:oMath>
                </a14:m>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如果电子获得能量较少，不足以脱离原子，而是跃迁到较高的能级。处于激发态的原子不稳定，通过</a:t>
                </a:r>
                <a:r>
                  <a:rPr lang="zh-CN" altLang="en-US" b="1" dirty="0">
                    <a:latin typeface="微软雅黑" panose="020B0503020204020204" pitchFamily="34" charset="-122"/>
                    <a:ea typeface="微软雅黑" panose="020B0503020204020204" pitchFamily="34" charset="-122"/>
                  </a:rPr>
                  <a:t>退激发释放出低能光子</a:t>
                </a:r>
                <a:r>
                  <a:rPr lang="zh-CN" altLang="en-US" dirty="0">
                    <a:latin typeface="微软雅黑" panose="020B0503020204020204" pitchFamily="34" charset="-122"/>
                    <a:ea typeface="微软雅黑" panose="020B0503020204020204" pitchFamily="34" charset="-122"/>
                  </a:rPr>
                  <a:t>。</a:t>
                </a:r>
              </a:p>
            </p:txBody>
          </p:sp>
        </mc:Choice>
        <mc:Fallback xmlns="">
          <p:sp>
            <p:nvSpPr>
              <p:cNvPr id="3" name="内容占位符 2">
                <a:extLst>
                  <a:ext uri="{FF2B5EF4-FFF2-40B4-BE49-F238E27FC236}">
                    <a16:creationId xmlns:a16="http://schemas.microsoft.com/office/drawing/2014/main" id="{9C434FA9-10C7-458E-8A3A-808AD1427F0D}"/>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DBA0F7BB-5A4E-4D8F-9D5A-954F96D1FBDD}"/>
              </a:ext>
            </a:extLst>
          </p:cNvPr>
          <p:cNvSpPr>
            <a:spLocks noGrp="1"/>
          </p:cNvSpPr>
          <p:nvPr>
            <p:ph type="sldNum" sz="quarter" idx="12"/>
          </p:nvPr>
        </p:nvSpPr>
        <p:spPr/>
        <p:txBody>
          <a:bodyPr/>
          <a:lstStyle/>
          <a:p>
            <a:fld id="{E97CB520-44B3-4597-B659-C13B2A85B42A}" type="slidenum">
              <a:rPr lang="zh-CN" altLang="en-US" smtClean="0"/>
              <a:t>6</a:t>
            </a:fld>
            <a:endParaRPr lang="zh-CN" altLang="en-US"/>
          </a:p>
        </p:txBody>
      </p:sp>
      <p:sp>
        <p:nvSpPr>
          <p:cNvPr id="5" name="日期占位符 4">
            <a:extLst>
              <a:ext uri="{FF2B5EF4-FFF2-40B4-BE49-F238E27FC236}">
                <a16:creationId xmlns:a16="http://schemas.microsoft.com/office/drawing/2014/main" id="{F29ABF1E-CE4D-4698-9AFE-90E4967BFB3E}"/>
              </a:ext>
            </a:extLst>
          </p:cNvPr>
          <p:cNvSpPr>
            <a:spLocks noGrp="1"/>
          </p:cNvSpPr>
          <p:nvPr>
            <p:ph type="dt" sz="half" idx="10"/>
          </p:nvPr>
        </p:nvSpPr>
        <p:spPr/>
        <p:txBody>
          <a:bodyPr/>
          <a:lstStyle/>
          <a:p>
            <a:r>
              <a:rPr lang="zh-CN" altLang="en-US"/>
              <a:t>凌家杰 （中山大学）</a:t>
            </a:r>
          </a:p>
        </p:txBody>
      </p:sp>
      <p:sp>
        <p:nvSpPr>
          <p:cNvPr id="6" name="页脚占位符 5">
            <a:extLst>
              <a:ext uri="{FF2B5EF4-FFF2-40B4-BE49-F238E27FC236}">
                <a16:creationId xmlns:a16="http://schemas.microsoft.com/office/drawing/2014/main" id="{33AC4165-5924-44C5-87C7-AF261FDF5EE0}"/>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21E4B4D0-831E-4E1D-B4D8-7680FE4C4EC5}"/>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36093075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CAD7D-2026-40FC-963A-56D68C1C1F80}"/>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大气中微子振荡的发现</a:t>
            </a:r>
          </a:p>
        </p:txBody>
      </p:sp>
      <p:sp>
        <p:nvSpPr>
          <p:cNvPr id="4" name="灯片编号占位符 3">
            <a:extLst>
              <a:ext uri="{FF2B5EF4-FFF2-40B4-BE49-F238E27FC236}">
                <a16:creationId xmlns:a16="http://schemas.microsoft.com/office/drawing/2014/main" id="{D7E857F3-0A62-4A9D-B6DE-6C8D97DF2686}"/>
              </a:ext>
            </a:extLst>
          </p:cNvPr>
          <p:cNvSpPr>
            <a:spLocks noGrp="1"/>
          </p:cNvSpPr>
          <p:nvPr>
            <p:ph type="sldNum" sz="quarter" idx="12"/>
          </p:nvPr>
        </p:nvSpPr>
        <p:spPr/>
        <p:txBody>
          <a:bodyPr/>
          <a:lstStyle/>
          <a:p>
            <a:fld id="{E97CB520-44B3-4597-B659-C13B2A85B42A}" type="slidenum">
              <a:rPr lang="zh-CN" altLang="en-US" smtClean="0"/>
              <a:t>60</a:t>
            </a:fld>
            <a:endParaRPr lang="zh-CN" altLang="en-US"/>
          </a:p>
        </p:txBody>
      </p:sp>
      <p:pic>
        <p:nvPicPr>
          <p:cNvPr id="5" name="图片 4">
            <a:extLst>
              <a:ext uri="{FF2B5EF4-FFF2-40B4-BE49-F238E27FC236}">
                <a16:creationId xmlns:a16="http://schemas.microsoft.com/office/drawing/2014/main" id="{AEA8B0BA-259A-41AE-AAAA-410624CE19E7}"/>
              </a:ext>
            </a:extLst>
          </p:cNvPr>
          <p:cNvPicPr>
            <a:picLocks noChangeAspect="1"/>
          </p:cNvPicPr>
          <p:nvPr/>
        </p:nvPicPr>
        <p:blipFill>
          <a:blip r:embed="rId2"/>
          <a:stretch>
            <a:fillRect/>
          </a:stretch>
        </p:blipFill>
        <p:spPr>
          <a:xfrm>
            <a:off x="957350" y="2204754"/>
            <a:ext cx="2568943" cy="2648045"/>
          </a:xfrm>
          <a:prstGeom prst="rect">
            <a:avLst/>
          </a:prstGeom>
        </p:spPr>
      </p:pic>
      <p:pic>
        <p:nvPicPr>
          <p:cNvPr id="6" name="Picture 15">
            <a:extLst>
              <a:ext uri="{FF2B5EF4-FFF2-40B4-BE49-F238E27FC236}">
                <a16:creationId xmlns:a16="http://schemas.microsoft.com/office/drawing/2014/main" id="{A5EDAC8C-B0A8-4954-8AA4-A7AEFB69F865}"/>
              </a:ext>
            </a:extLst>
          </p:cNvPr>
          <p:cNvPicPr>
            <a:picLocks noChangeAspect="1"/>
          </p:cNvPicPr>
          <p:nvPr/>
        </p:nvPicPr>
        <p:blipFill>
          <a:blip r:embed="rId3"/>
          <a:stretch>
            <a:fillRect/>
          </a:stretch>
        </p:blipFill>
        <p:spPr>
          <a:xfrm>
            <a:off x="3997789" y="1690688"/>
            <a:ext cx="5549411" cy="4207901"/>
          </a:xfrm>
          <a:prstGeom prst="rect">
            <a:avLst/>
          </a:prstGeom>
        </p:spPr>
      </p:pic>
      <p:sp>
        <p:nvSpPr>
          <p:cNvPr id="7" name="日期占位符 6">
            <a:extLst>
              <a:ext uri="{FF2B5EF4-FFF2-40B4-BE49-F238E27FC236}">
                <a16:creationId xmlns:a16="http://schemas.microsoft.com/office/drawing/2014/main" id="{59D5F3AD-2E2E-434B-B1F0-09700747C78C}"/>
              </a:ext>
            </a:extLst>
          </p:cNvPr>
          <p:cNvSpPr>
            <a:spLocks noGrp="1"/>
          </p:cNvSpPr>
          <p:nvPr>
            <p:ph type="dt" sz="half" idx="10"/>
          </p:nvPr>
        </p:nvSpPr>
        <p:spPr/>
        <p:txBody>
          <a:bodyPr/>
          <a:lstStyle/>
          <a:p>
            <a:r>
              <a:rPr lang="zh-CN" altLang="en-US"/>
              <a:t>凌家杰 （中山大学）</a:t>
            </a:r>
          </a:p>
        </p:txBody>
      </p:sp>
      <p:sp>
        <p:nvSpPr>
          <p:cNvPr id="8" name="页脚占位符 7">
            <a:extLst>
              <a:ext uri="{FF2B5EF4-FFF2-40B4-BE49-F238E27FC236}">
                <a16:creationId xmlns:a16="http://schemas.microsoft.com/office/drawing/2014/main" id="{AE88C61B-AFAD-4227-BA71-CBB8F4588CAA}"/>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9" name="矩形 8">
            <a:extLst>
              <a:ext uri="{FF2B5EF4-FFF2-40B4-BE49-F238E27FC236}">
                <a16:creationId xmlns:a16="http://schemas.microsoft.com/office/drawing/2014/main" id="{C5640013-4617-448F-97B7-BD8E60CAA9C9}"/>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12050026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272C97-7261-49DA-BE42-C813C253923E}"/>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高能中微子望远镜</a:t>
            </a:r>
          </a:p>
        </p:txBody>
      </p:sp>
      <p:sp>
        <p:nvSpPr>
          <p:cNvPr id="4" name="灯片编号占位符 3">
            <a:extLst>
              <a:ext uri="{FF2B5EF4-FFF2-40B4-BE49-F238E27FC236}">
                <a16:creationId xmlns:a16="http://schemas.microsoft.com/office/drawing/2014/main" id="{5C5C0B17-E806-4155-89FB-AB41E6E4ACCB}"/>
              </a:ext>
            </a:extLst>
          </p:cNvPr>
          <p:cNvSpPr>
            <a:spLocks noGrp="1"/>
          </p:cNvSpPr>
          <p:nvPr>
            <p:ph type="sldNum" sz="quarter" idx="12"/>
          </p:nvPr>
        </p:nvSpPr>
        <p:spPr/>
        <p:txBody>
          <a:bodyPr/>
          <a:lstStyle/>
          <a:p>
            <a:fld id="{E97CB520-44B3-4597-B659-C13B2A85B42A}" type="slidenum">
              <a:rPr lang="zh-CN" altLang="en-US" smtClean="0"/>
              <a:t>61</a:t>
            </a:fld>
            <a:endParaRPr lang="zh-CN" altLang="en-US"/>
          </a:p>
        </p:txBody>
      </p:sp>
      <p:pic>
        <p:nvPicPr>
          <p:cNvPr id="5" name="图片 4">
            <a:extLst>
              <a:ext uri="{FF2B5EF4-FFF2-40B4-BE49-F238E27FC236}">
                <a16:creationId xmlns:a16="http://schemas.microsoft.com/office/drawing/2014/main" id="{821B9624-1568-4E47-938A-B7E8C505F22F}"/>
              </a:ext>
            </a:extLst>
          </p:cNvPr>
          <p:cNvPicPr>
            <a:picLocks noChangeAspect="1"/>
          </p:cNvPicPr>
          <p:nvPr/>
        </p:nvPicPr>
        <p:blipFill>
          <a:blip r:embed="rId2"/>
          <a:stretch>
            <a:fillRect/>
          </a:stretch>
        </p:blipFill>
        <p:spPr>
          <a:xfrm>
            <a:off x="9111901" y="2017889"/>
            <a:ext cx="2970320" cy="2724232"/>
          </a:xfrm>
          <a:prstGeom prst="rect">
            <a:avLst/>
          </a:prstGeom>
        </p:spPr>
      </p:pic>
      <p:pic>
        <p:nvPicPr>
          <p:cNvPr id="6" name="图片 5">
            <a:extLst>
              <a:ext uri="{FF2B5EF4-FFF2-40B4-BE49-F238E27FC236}">
                <a16:creationId xmlns:a16="http://schemas.microsoft.com/office/drawing/2014/main" id="{120C8EEB-3E91-4403-9B3D-DD9C58CCA31E}"/>
              </a:ext>
            </a:extLst>
          </p:cNvPr>
          <p:cNvPicPr>
            <a:picLocks noChangeAspect="1"/>
          </p:cNvPicPr>
          <p:nvPr/>
        </p:nvPicPr>
        <p:blipFill>
          <a:blip r:embed="rId3"/>
          <a:stretch>
            <a:fillRect/>
          </a:stretch>
        </p:blipFill>
        <p:spPr>
          <a:xfrm>
            <a:off x="5634108" y="1777293"/>
            <a:ext cx="3692306" cy="3415768"/>
          </a:xfrm>
          <a:prstGeom prst="rect">
            <a:avLst/>
          </a:prstGeom>
        </p:spPr>
      </p:pic>
      <p:pic>
        <p:nvPicPr>
          <p:cNvPr id="7" name="图片 6">
            <a:extLst>
              <a:ext uri="{FF2B5EF4-FFF2-40B4-BE49-F238E27FC236}">
                <a16:creationId xmlns:a16="http://schemas.microsoft.com/office/drawing/2014/main" id="{7E23BA59-54BF-4B27-8BC9-3F0C98D54DBD}"/>
              </a:ext>
            </a:extLst>
          </p:cNvPr>
          <p:cNvPicPr>
            <a:picLocks noChangeAspect="1"/>
          </p:cNvPicPr>
          <p:nvPr/>
        </p:nvPicPr>
        <p:blipFill>
          <a:blip r:embed="rId4"/>
          <a:stretch>
            <a:fillRect/>
          </a:stretch>
        </p:blipFill>
        <p:spPr>
          <a:xfrm>
            <a:off x="240056" y="1777293"/>
            <a:ext cx="5143861" cy="3625942"/>
          </a:xfrm>
          <a:prstGeom prst="rect">
            <a:avLst/>
          </a:prstGeom>
        </p:spPr>
      </p:pic>
      <p:sp>
        <p:nvSpPr>
          <p:cNvPr id="3" name="日期占位符 2">
            <a:extLst>
              <a:ext uri="{FF2B5EF4-FFF2-40B4-BE49-F238E27FC236}">
                <a16:creationId xmlns:a16="http://schemas.microsoft.com/office/drawing/2014/main" id="{47579E31-6579-43EB-A181-7FF07108C29F}"/>
              </a:ext>
            </a:extLst>
          </p:cNvPr>
          <p:cNvSpPr>
            <a:spLocks noGrp="1"/>
          </p:cNvSpPr>
          <p:nvPr>
            <p:ph type="dt" sz="half" idx="10"/>
          </p:nvPr>
        </p:nvSpPr>
        <p:spPr/>
        <p:txBody>
          <a:bodyPr/>
          <a:lstStyle/>
          <a:p>
            <a:r>
              <a:rPr lang="zh-CN" altLang="en-US"/>
              <a:t>凌家杰 （中山大学）</a:t>
            </a:r>
          </a:p>
        </p:txBody>
      </p:sp>
      <p:sp>
        <p:nvSpPr>
          <p:cNvPr id="8" name="页脚占位符 7">
            <a:extLst>
              <a:ext uri="{FF2B5EF4-FFF2-40B4-BE49-F238E27FC236}">
                <a16:creationId xmlns:a16="http://schemas.microsoft.com/office/drawing/2014/main" id="{764BA21F-7508-4CC8-957A-B78FB19D5B50}"/>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9" name="矩形 8">
            <a:extLst>
              <a:ext uri="{FF2B5EF4-FFF2-40B4-BE49-F238E27FC236}">
                <a16:creationId xmlns:a16="http://schemas.microsoft.com/office/drawing/2014/main" id="{B13B3A2D-D581-4C69-9D3A-28D221A092E0}"/>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30100148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38409E-D160-4DD4-BB9A-2C0A5FED6BDF}"/>
              </a:ext>
            </a:extLst>
          </p:cNvPr>
          <p:cNvSpPr>
            <a:spLocks noGrp="1"/>
          </p:cNvSpPr>
          <p:nvPr>
            <p:ph type="title"/>
          </p:nvPr>
        </p:nvSpPr>
        <p:spPr/>
        <p:txBody>
          <a:bodyPr/>
          <a:lstStyle/>
          <a:p>
            <a:r>
              <a:rPr lang="en-US" altLang="zh-CN" dirty="0">
                <a:latin typeface="微软雅黑" panose="020B0503020204020204" pitchFamily="34" charset="-122"/>
                <a:ea typeface="微软雅黑" panose="020B0503020204020204" pitchFamily="34" charset="-122"/>
              </a:rPr>
              <a:t>SNO</a:t>
            </a:r>
            <a:endParaRPr lang="zh-CN" altLang="en-US" dirty="0">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84B9D2BE-78FF-4F3D-8E6A-9577F363C7F8}"/>
              </a:ext>
            </a:extLst>
          </p:cNvPr>
          <p:cNvSpPr>
            <a:spLocks noGrp="1"/>
          </p:cNvSpPr>
          <p:nvPr>
            <p:ph type="sldNum" sz="quarter" idx="12"/>
          </p:nvPr>
        </p:nvSpPr>
        <p:spPr/>
        <p:txBody>
          <a:bodyPr/>
          <a:lstStyle/>
          <a:p>
            <a:fld id="{E97CB520-44B3-4597-B659-C13B2A85B42A}" type="slidenum">
              <a:rPr lang="zh-CN" altLang="en-US" smtClean="0"/>
              <a:t>62</a:t>
            </a:fld>
            <a:endParaRPr lang="zh-CN" altLang="en-US"/>
          </a:p>
        </p:txBody>
      </p:sp>
      <p:graphicFrame>
        <p:nvGraphicFramePr>
          <p:cNvPr id="12" name="Object 8">
            <a:extLst>
              <a:ext uri="{FF2B5EF4-FFF2-40B4-BE49-F238E27FC236}">
                <a16:creationId xmlns:a16="http://schemas.microsoft.com/office/drawing/2014/main" id="{18F46909-0AC3-48C1-BB54-9D38DD1B9109}"/>
              </a:ext>
            </a:extLst>
          </p:cNvPr>
          <p:cNvGraphicFramePr>
            <a:graphicFrameLocks noChangeAspect="1"/>
          </p:cNvGraphicFramePr>
          <p:nvPr>
            <p:extLst>
              <p:ext uri="{D42A27DB-BD31-4B8C-83A1-F6EECF244321}">
                <p14:modId xmlns:p14="http://schemas.microsoft.com/office/powerpoint/2010/main" val="55062664"/>
              </p:ext>
            </p:extLst>
          </p:nvPr>
        </p:nvGraphicFramePr>
        <p:xfrm>
          <a:off x="7318938" y="4234402"/>
          <a:ext cx="3173506" cy="1910929"/>
        </p:xfrm>
        <a:graphic>
          <a:graphicData uri="http://schemas.openxmlformats.org/presentationml/2006/ole">
            <mc:AlternateContent xmlns:mc="http://schemas.openxmlformats.org/markup-compatibility/2006">
              <mc:Choice xmlns:v="urn:schemas-microsoft-com:vml" Requires="v">
                <p:oleObj spid="_x0000_s3157" name="Equation" r:id="rId3" imgW="1181100" imgH="711200" progId="Equation.3">
                  <p:embed/>
                </p:oleObj>
              </mc:Choice>
              <mc:Fallback>
                <p:oleObj name="Equation" r:id="rId3" imgW="1181100" imgH="711200" progId="Equation.3">
                  <p:embed/>
                  <p:pic>
                    <p:nvPicPr>
                      <p:cNvPr id="9" name="Object 8"/>
                      <p:cNvPicPr/>
                      <p:nvPr/>
                    </p:nvPicPr>
                    <p:blipFill>
                      <a:blip r:embed="rId4"/>
                      <a:stretch>
                        <a:fillRect/>
                      </a:stretch>
                    </p:blipFill>
                    <p:spPr>
                      <a:xfrm>
                        <a:off x="7318938" y="4234402"/>
                        <a:ext cx="3173506" cy="1910929"/>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48F302AF-92C5-4FFA-89A9-33C693A11F9F}"/>
              </a:ext>
            </a:extLst>
          </p:cNvPr>
          <p:cNvSpPr txBox="1"/>
          <p:nvPr/>
        </p:nvSpPr>
        <p:spPr>
          <a:xfrm>
            <a:off x="6594279" y="4366641"/>
            <a:ext cx="1247590" cy="461665"/>
          </a:xfrm>
          <a:prstGeom prst="rect">
            <a:avLst/>
          </a:prstGeom>
          <a:noFill/>
        </p:spPr>
        <p:txBody>
          <a:bodyPr wrap="square" rtlCol="0">
            <a:spAutoFit/>
          </a:bodyPr>
          <a:lstStyle/>
          <a:p>
            <a:r>
              <a:rPr lang="en-US" sz="2400" b="1" dirty="0">
                <a:solidFill>
                  <a:srgbClr val="FF0000"/>
                </a:solidFill>
              </a:rPr>
              <a:t>CC</a:t>
            </a:r>
          </a:p>
        </p:txBody>
      </p:sp>
      <p:sp>
        <p:nvSpPr>
          <p:cNvPr id="14" name="TextBox 13">
            <a:extLst>
              <a:ext uri="{FF2B5EF4-FFF2-40B4-BE49-F238E27FC236}">
                <a16:creationId xmlns:a16="http://schemas.microsoft.com/office/drawing/2014/main" id="{542500B0-EECF-477C-94DD-52A9A3310610}"/>
              </a:ext>
            </a:extLst>
          </p:cNvPr>
          <p:cNvSpPr txBox="1"/>
          <p:nvPr/>
        </p:nvSpPr>
        <p:spPr>
          <a:xfrm>
            <a:off x="6594279" y="4936760"/>
            <a:ext cx="1247590" cy="461665"/>
          </a:xfrm>
          <a:prstGeom prst="rect">
            <a:avLst/>
          </a:prstGeom>
          <a:noFill/>
        </p:spPr>
        <p:txBody>
          <a:bodyPr wrap="square" rtlCol="0">
            <a:spAutoFit/>
          </a:bodyPr>
          <a:lstStyle/>
          <a:p>
            <a:r>
              <a:rPr lang="en-US" sz="2400" b="1" dirty="0">
                <a:solidFill>
                  <a:srgbClr val="0000FF"/>
                </a:solidFill>
              </a:rPr>
              <a:t>NC</a:t>
            </a:r>
          </a:p>
        </p:txBody>
      </p:sp>
      <p:sp>
        <p:nvSpPr>
          <p:cNvPr id="15" name="TextBox 14">
            <a:extLst>
              <a:ext uri="{FF2B5EF4-FFF2-40B4-BE49-F238E27FC236}">
                <a16:creationId xmlns:a16="http://schemas.microsoft.com/office/drawing/2014/main" id="{98D34051-DBD9-4A89-8750-49C3158ED065}"/>
              </a:ext>
            </a:extLst>
          </p:cNvPr>
          <p:cNvSpPr txBox="1"/>
          <p:nvPr/>
        </p:nvSpPr>
        <p:spPr>
          <a:xfrm>
            <a:off x="6594279" y="5578325"/>
            <a:ext cx="1247590" cy="461665"/>
          </a:xfrm>
          <a:prstGeom prst="rect">
            <a:avLst/>
          </a:prstGeom>
          <a:noFill/>
        </p:spPr>
        <p:txBody>
          <a:bodyPr wrap="square" rtlCol="0">
            <a:spAutoFit/>
          </a:bodyPr>
          <a:lstStyle/>
          <a:p>
            <a:r>
              <a:rPr lang="en-US" sz="2400" b="1" dirty="0">
                <a:solidFill>
                  <a:srgbClr val="008000"/>
                </a:solidFill>
              </a:rPr>
              <a:t>ES</a:t>
            </a:r>
          </a:p>
        </p:txBody>
      </p:sp>
      <p:sp>
        <p:nvSpPr>
          <p:cNvPr id="16" name="Rectangle 16">
            <a:extLst>
              <a:ext uri="{FF2B5EF4-FFF2-40B4-BE49-F238E27FC236}">
                <a16:creationId xmlns:a16="http://schemas.microsoft.com/office/drawing/2014/main" id="{79850738-9A23-40D4-B5A3-BF8AF542F4C6}"/>
              </a:ext>
            </a:extLst>
          </p:cNvPr>
          <p:cNvSpPr/>
          <p:nvPr/>
        </p:nvSpPr>
        <p:spPr>
          <a:xfrm>
            <a:off x="7303997" y="4336759"/>
            <a:ext cx="3173506" cy="491547"/>
          </a:xfrm>
          <a:prstGeom prst="rect">
            <a:avLst/>
          </a:prstGeom>
          <a:gradFill flip="none" rotWithShape="1">
            <a:gsLst>
              <a:gs pos="0">
                <a:schemeClr val="accent1">
                  <a:shade val="70000"/>
                  <a:satMod val="150000"/>
                  <a:alpha val="0"/>
                </a:schemeClr>
              </a:gs>
              <a:gs pos="34000">
                <a:schemeClr val="accent1">
                  <a:shade val="70000"/>
                  <a:satMod val="140000"/>
                  <a:alpha val="0"/>
                </a:schemeClr>
              </a:gs>
              <a:gs pos="70000">
                <a:schemeClr val="accent1">
                  <a:tint val="100000"/>
                  <a:shade val="90000"/>
                  <a:satMod val="140000"/>
                  <a:alpha val="0"/>
                </a:schemeClr>
              </a:gs>
              <a:gs pos="100000">
                <a:schemeClr val="accent1">
                  <a:tint val="100000"/>
                  <a:shade val="100000"/>
                  <a:satMod val="100000"/>
                  <a:alpha val="0"/>
                </a:schemeClr>
              </a:gs>
            </a:gsLst>
            <a:path path="circle">
              <a:fillToRect l="100000" t="100000" r="100000" b="100000"/>
            </a:path>
            <a:tileRect/>
          </a:gra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7">
            <a:extLst>
              <a:ext uri="{FF2B5EF4-FFF2-40B4-BE49-F238E27FC236}">
                <a16:creationId xmlns:a16="http://schemas.microsoft.com/office/drawing/2014/main" id="{2D7ADD87-9570-4A10-91B4-91CD336E0594}"/>
              </a:ext>
            </a:extLst>
          </p:cNvPr>
          <p:cNvSpPr/>
          <p:nvPr/>
        </p:nvSpPr>
        <p:spPr>
          <a:xfrm>
            <a:off x="7306987" y="4952330"/>
            <a:ext cx="3173506" cy="491547"/>
          </a:xfrm>
          <a:prstGeom prst="rect">
            <a:avLst/>
          </a:prstGeom>
          <a:gradFill flip="none" rotWithShape="1">
            <a:gsLst>
              <a:gs pos="0">
                <a:schemeClr val="accent1">
                  <a:shade val="70000"/>
                  <a:satMod val="150000"/>
                  <a:alpha val="0"/>
                </a:schemeClr>
              </a:gs>
              <a:gs pos="34000">
                <a:schemeClr val="accent1">
                  <a:shade val="70000"/>
                  <a:satMod val="140000"/>
                  <a:alpha val="0"/>
                </a:schemeClr>
              </a:gs>
              <a:gs pos="70000">
                <a:schemeClr val="accent1">
                  <a:tint val="100000"/>
                  <a:shade val="90000"/>
                  <a:satMod val="140000"/>
                  <a:alpha val="0"/>
                </a:schemeClr>
              </a:gs>
              <a:gs pos="100000">
                <a:schemeClr val="accent1">
                  <a:tint val="100000"/>
                  <a:shade val="100000"/>
                  <a:satMod val="100000"/>
                  <a:alpha val="0"/>
                </a:schemeClr>
              </a:gs>
            </a:gsLst>
            <a:path path="circle">
              <a:fillToRect l="100000" t="100000" r="100000" b="100000"/>
            </a:path>
            <a:tileRect/>
          </a:grad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8">
            <a:extLst>
              <a:ext uri="{FF2B5EF4-FFF2-40B4-BE49-F238E27FC236}">
                <a16:creationId xmlns:a16="http://schemas.microsoft.com/office/drawing/2014/main" id="{49244390-9F4F-4395-961C-E81ECDB1304E}"/>
              </a:ext>
            </a:extLst>
          </p:cNvPr>
          <p:cNvSpPr/>
          <p:nvPr/>
        </p:nvSpPr>
        <p:spPr>
          <a:xfrm>
            <a:off x="7295036" y="5627665"/>
            <a:ext cx="3173506" cy="491547"/>
          </a:xfrm>
          <a:prstGeom prst="rect">
            <a:avLst/>
          </a:prstGeom>
          <a:gradFill flip="none" rotWithShape="1">
            <a:gsLst>
              <a:gs pos="0">
                <a:schemeClr val="accent1">
                  <a:shade val="70000"/>
                  <a:satMod val="150000"/>
                  <a:alpha val="0"/>
                </a:schemeClr>
              </a:gs>
              <a:gs pos="34000">
                <a:schemeClr val="accent1">
                  <a:shade val="70000"/>
                  <a:satMod val="140000"/>
                  <a:alpha val="0"/>
                </a:schemeClr>
              </a:gs>
              <a:gs pos="70000">
                <a:schemeClr val="accent1">
                  <a:tint val="100000"/>
                  <a:shade val="90000"/>
                  <a:satMod val="140000"/>
                  <a:alpha val="0"/>
                </a:schemeClr>
              </a:gs>
              <a:gs pos="100000">
                <a:schemeClr val="accent1">
                  <a:tint val="100000"/>
                  <a:shade val="100000"/>
                  <a:satMod val="100000"/>
                  <a:alpha val="0"/>
                </a:schemeClr>
              </a:gs>
            </a:gsLst>
            <a:path path="circle">
              <a:fillToRect l="100000" t="100000" r="100000" b="100000"/>
            </a:path>
            <a:tileRect/>
          </a:grad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图片 2">
            <a:extLst>
              <a:ext uri="{FF2B5EF4-FFF2-40B4-BE49-F238E27FC236}">
                <a16:creationId xmlns:a16="http://schemas.microsoft.com/office/drawing/2014/main" id="{76EA5C5E-0460-40F2-9284-361FF4006972}"/>
              </a:ext>
            </a:extLst>
          </p:cNvPr>
          <p:cNvPicPr>
            <a:picLocks noChangeAspect="1"/>
          </p:cNvPicPr>
          <p:nvPr/>
        </p:nvPicPr>
        <p:blipFill>
          <a:blip r:embed="rId5"/>
          <a:stretch>
            <a:fillRect/>
          </a:stretch>
        </p:blipFill>
        <p:spPr>
          <a:xfrm>
            <a:off x="6759712" y="3280500"/>
            <a:ext cx="2886478" cy="504895"/>
          </a:xfrm>
          <a:prstGeom prst="rect">
            <a:avLst/>
          </a:prstGeom>
        </p:spPr>
      </p:pic>
      <p:pic>
        <p:nvPicPr>
          <p:cNvPr id="5" name="图片 4">
            <a:extLst>
              <a:ext uri="{FF2B5EF4-FFF2-40B4-BE49-F238E27FC236}">
                <a16:creationId xmlns:a16="http://schemas.microsoft.com/office/drawing/2014/main" id="{AB5B0308-5D27-4B0B-BD27-4EBBA3A55225}"/>
              </a:ext>
            </a:extLst>
          </p:cNvPr>
          <p:cNvPicPr>
            <a:picLocks noChangeAspect="1"/>
          </p:cNvPicPr>
          <p:nvPr/>
        </p:nvPicPr>
        <p:blipFill>
          <a:blip r:embed="rId6"/>
          <a:stretch>
            <a:fillRect/>
          </a:stretch>
        </p:blipFill>
        <p:spPr>
          <a:xfrm>
            <a:off x="6759712" y="3729507"/>
            <a:ext cx="4001058" cy="457264"/>
          </a:xfrm>
          <a:prstGeom prst="rect">
            <a:avLst/>
          </a:prstGeom>
        </p:spPr>
      </p:pic>
      <p:sp>
        <p:nvSpPr>
          <p:cNvPr id="6" name="文本框 5">
            <a:extLst>
              <a:ext uri="{FF2B5EF4-FFF2-40B4-BE49-F238E27FC236}">
                <a16:creationId xmlns:a16="http://schemas.microsoft.com/office/drawing/2014/main" id="{9801AE0A-BEBF-402F-94F6-498300083847}"/>
              </a:ext>
            </a:extLst>
          </p:cNvPr>
          <p:cNvSpPr txBox="1"/>
          <p:nvPr/>
        </p:nvSpPr>
        <p:spPr>
          <a:xfrm>
            <a:off x="5466861" y="3367347"/>
            <a:ext cx="1247590" cy="37665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D2O</a:t>
            </a:r>
            <a:r>
              <a:rPr lang="zh-CN" altLang="en-US" dirty="0">
                <a:latin typeface="微软雅黑" panose="020B0503020204020204" pitchFamily="34" charset="-122"/>
                <a:ea typeface="微软雅黑" panose="020B0503020204020204" pitchFamily="34" charset="-122"/>
              </a:rPr>
              <a:t>：</a:t>
            </a:r>
          </a:p>
        </p:txBody>
      </p:sp>
      <p:sp>
        <p:nvSpPr>
          <p:cNvPr id="19" name="文本框 18">
            <a:extLst>
              <a:ext uri="{FF2B5EF4-FFF2-40B4-BE49-F238E27FC236}">
                <a16:creationId xmlns:a16="http://schemas.microsoft.com/office/drawing/2014/main" id="{2C8F0E30-A51F-440A-B96D-C65F261F8DC3}"/>
              </a:ext>
            </a:extLst>
          </p:cNvPr>
          <p:cNvSpPr txBox="1"/>
          <p:nvPr/>
        </p:nvSpPr>
        <p:spPr>
          <a:xfrm>
            <a:off x="5489601" y="3810088"/>
            <a:ext cx="1247590" cy="376653"/>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NaCl</a:t>
            </a:r>
            <a:r>
              <a:rPr lang="zh-CN" altLang="en-US" dirty="0">
                <a:latin typeface="微软雅黑" panose="020B0503020204020204" pitchFamily="34" charset="-122"/>
                <a:ea typeface="微软雅黑" panose="020B0503020204020204" pitchFamily="34" charset="-122"/>
              </a:rPr>
              <a:t>：</a:t>
            </a:r>
          </a:p>
        </p:txBody>
      </p:sp>
      <p:sp>
        <p:nvSpPr>
          <p:cNvPr id="9" name="日期占位符 8">
            <a:extLst>
              <a:ext uri="{FF2B5EF4-FFF2-40B4-BE49-F238E27FC236}">
                <a16:creationId xmlns:a16="http://schemas.microsoft.com/office/drawing/2014/main" id="{2D39F194-05FA-4EF2-88AF-8FB10C0C9D9E}"/>
              </a:ext>
            </a:extLst>
          </p:cNvPr>
          <p:cNvSpPr>
            <a:spLocks noGrp="1"/>
          </p:cNvSpPr>
          <p:nvPr>
            <p:ph type="dt" sz="half" idx="10"/>
          </p:nvPr>
        </p:nvSpPr>
        <p:spPr/>
        <p:txBody>
          <a:bodyPr/>
          <a:lstStyle/>
          <a:p>
            <a:r>
              <a:rPr lang="zh-CN" altLang="en-US"/>
              <a:t>凌家杰 （中山大学）</a:t>
            </a:r>
          </a:p>
        </p:txBody>
      </p:sp>
      <p:sp>
        <p:nvSpPr>
          <p:cNvPr id="10" name="页脚占位符 9">
            <a:extLst>
              <a:ext uri="{FF2B5EF4-FFF2-40B4-BE49-F238E27FC236}">
                <a16:creationId xmlns:a16="http://schemas.microsoft.com/office/drawing/2014/main" id="{64596D15-CBBF-40E3-957B-1C46DF6DB036}"/>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20" name="矩形 8">
            <a:extLst>
              <a:ext uri="{FF2B5EF4-FFF2-40B4-BE49-F238E27FC236}">
                <a16:creationId xmlns:a16="http://schemas.microsoft.com/office/drawing/2014/main" id="{5A68641B-72E7-4623-B1E7-9F64BBEF999F}"/>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7" name="Picture 30" descr="Screen Shot 2015-10-17 at 10.23.55 PM.png">
            <a:extLst>
              <a:ext uri="{FF2B5EF4-FFF2-40B4-BE49-F238E27FC236}">
                <a16:creationId xmlns:a16="http://schemas.microsoft.com/office/drawing/2014/main" id="{0B23CBFE-2F86-4561-9163-678DB8335D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600" y="1403478"/>
            <a:ext cx="4034864" cy="5240083"/>
          </a:xfrm>
          <a:prstGeom prst="rect">
            <a:avLst/>
          </a:prstGeom>
        </p:spPr>
      </p:pic>
      <p:pic>
        <p:nvPicPr>
          <p:cNvPr id="8" name="Picture 22" descr="Screen Shot 2015-10-19 at 12.35.36 AM.png">
            <a:extLst>
              <a:ext uri="{FF2B5EF4-FFF2-40B4-BE49-F238E27FC236}">
                <a16:creationId xmlns:a16="http://schemas.microsoft.com/office/drawing/2014/main" id="{9A560039-0022-420A-B496-02520D9D7F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1871" y="209470"/>
            <a:ext cx="4377522" cy="3036024"/>
          </a:xfrm>
          <a:prstGeom prst="rect">
            <a:avLst/>
          </a:prstGeom>
        </p:spPr>
      </p:pic>
    </p:spTree>
    <p:extLst>
      <p:ext uri="{BB962C8B-B14F-4D97-AF65-F5344CB8AC3E}">
        <p14:creationId xmlns:p14="http://schemas.microsoft.com/office/powerpoint/2010/main" val="15124564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095F02-CB1C-4050-BEDD-19A7CD0E4898}"/>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太阳中微子的转换</a:t>
            </a:r>
          </a:p>
        </p:txBody>
      </p:sp>
      <p:sp>
        <p:nvSpPr>
          <p:cNvPr id="4" name="灯片编号占位符 3">
            <a:extLst>
              <a:ext uri="{FF2B5EF4-FFF2-40B4-BE49-F238E27FC236}">
                <a16:creationId xmlns:a16="http://schemas.microsoft.com/office/drawing/2014/main" id="{4BCA9536-C5C6-418E-B08C-9CF6A4AE7419}"/>
              </a:ext>
            </a:extLst>
          </p:cNvPr>
          <p:cNvSpPr>
            <a:spLocks noGrp="1"/>
          </p:cNvSpPr>
          <p:nvPr>
            <p:ph type="sldNum" sz="quarter" idx="12"/>
          </p:nvPr>
        </p:nvSpPr>
        <p:spPr/>
        <p:txBody>
          <a:bodyPr/>
          <a:lstStyle/>
          <a:p>
            <a:fld id="{E97CB520-44B3-4597-B659-C13B2A85B42A}" type="slidenum">
              <a:rPr lang="zh-CN" altLang="en-US" smtClean="0"/>
              <a:t>63</a:t>
            </a:fld>
            <a:endParaRPr lang="zh-CN" altLang="en-US"/>
          </a:p>
        </p:txBody>
      </p:sp>
      <p:pic>
        <p:nvPicPr>
          <p:cNvPr id="5" name="Picture 9">
            <a:extLst>
              <a:ext uri="{FF2B5EF4-FFF2-40B4-BE49-F238E27FC236}">
                <a16:creationId xmlns:a16="http://schemas.microsoft.com/office/drawing/2014/main" id="{A9B5F709-173F-4B5A-A595-AA63941F5F58}"/>
              </a:ext>
            </a:extLst>
          </p:cNvPr>
          <p:cNvPicPr>
            <a:picLocks noChangeAspect="1"/>
          </p:cNvPicPr>
          <p:nvPr/>
        </p:nvPicPr>
        <p:blipFill>
          <a:blip r:embed="rId2"/>
          <a:stretch>
            <a:fillRect/>
          </a:stretch>
        </p:blipFill>
        <p:spPr>
          <a:xfrm>
            <a:off x="2413102" y="1903136"/>
            <a:ext cx="6731543" cy="4240765"/>
          </a:xfrm>
          <a:prstGeom prst="rect">
            <a:avLst/>
          </a:prstGeom>
        </p:spPr>
      </p:pic>
      <p:sp>
        <p:nvSpPr>
          <p:cNvPr id="6" name="日期占位符 5">
            <a:extLst>
              <a:ext uri="{FF2B5EF4-FFF2-40B4-BE49-F238E27FC236}">
                <a16:creationId xmlns:a16="http://schemas.microsoft.com/office/drawing/2014/main" id="{E5C170EF-ED33-4C6F-8010-BC573CFF0484}"/>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1A5F8C7A-51C7-4055-9C16-595E003D3190}"/>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D8980EA1-CFE1-45C2-9DBC-6956724C694D}"/>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572606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9E41F3-58F7-4765-9F2F-B259E7283BF6}"/>
              </a:ext>
            </a:extLst>
          </p:cNvPr>
          <p:cNvSpPr>
            <a:spLocks noGrp="1"/>
          </p:cNvSpPr>
          <p:nvPr>
            <p:ph type="title"/>
          </p:nvPr>
        </p:nvSpPr>
        <p:spPr/>
        <p:txBody>
          <a:bodyPr/>
          <a:lstStyle/>
          <a:p>
            <a:r>
              <a:rPr lang="en-US" altLang="zh-CN" dirty="0">
                <a:latin typeface="微软雅黑" panose="020B0503020204020204" pitchFamily="34" charset="-122"/>
                <a:ea typeface="微软雅黑" panose="020B0503020204020204" pitchFamily="34" charset="-122"/>
              </a:rPr>
              <a:t>JUNO</a:t>
            </a:r>
            <a:endParaRPr lang="zh-CN" altLang="en-US" dirty="0">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87EE738D-5BF0-44B2-8816-19D9C95B2998}"/>
              </a:ext>
            </a:extLst>
          </p:cNvPr>
          <p:cNvSpPr>
            <a:spLocks noGrp="1"/>
          </p:cNvSpPr>
          <p:nvPr>
            <p:ph type="sldNum" sz="quarter" idx="12"/>
          </p:nvPr>
        </p:nvSpPr>
        <p:spPr/>
        <p:txBody>
          <a:bodyPr/>
          <a:lstStyle/>
          <a:p>
            <a:fld id="{E97CB520-44B3-4597-B659-C13B2A85B42A}" type="slidenum">
              <a:rPr lang="zh-CN" altLang="en-US" smtClean="0"/>
              <a:t>64</a:t>
            </a:fld>
            <a:endParaRPr lang="zh-CN" altLang="en-US"/>
          </a:p>
        </p:txBody>
      </p:sp>
      <p:pic>
        <p:nvPicPr>
          <p:cNvPr id="5" name="图片 4">
            <a:extLst>
              <a:ext uri="{FF2B5EF4-FFF2-40B4-BE49-F238E27FC236}">
                <a16:creationId xmlns:a16="http://schemas.microsoft.com/office/drawing/2014/main" id="{EABB8391-4850-4950-9C68-D59C1CD93FF9}"/>
              </a:ext>
            </a:extLst>
          </p:cNvPr>
          <p:cNvPicPr>
            <a:picLocks noChangeAspect="1"/>
          </p:cNvPicPr>
          <p:nvPr/>
        </p:nvPicPr>
        <p:blipFill>
          <a:blip r:embed="rId2"/>
          <a:stretch>
            <a:fillRect/>
          </a:stretch>
        </p:blipFill>
        <p:spPr>
          <a:xfrm>
            <a:off x="1065901" y="2871863"/>
            <a:ext cx="5030099" cy="3353399"/>
          </a:xfrm>
          <a:prstGeom prst="rect">
            <a:avLst/>
          </a:prstGeom>
        </p:spPr>
      </p:pic>
      <p:pic>
        <p:nvPicPr>
          <p:cNvPr id="6" name="图片 5">
            <a:extLst>
              <a:ext uri="{FF2B5EF4-FFF2-40B4-BE49-F238E27FC236}">
                <a16:creationId xmlns:a16="http://schemas.microsoft.com/office/drawing/2014/main" id="{14023F0A-762F-4C58-AA97-20672478D785}"/>
              </a:ext>
            </a:extLst>
          </p:cNvPr>
          <p:cNvPicPr>
            <a:picLocks noChangeAspect="1"/>
          </p:cNvPicPr>
          <p:nvPr/>
        </p:nvPicPr>
        <p:blipFill>
          <a:blip r:embed="rId3"/>
          <a:stretch>
            <a:fillRect/>
          </a:stretch>
        </p:blipFill>
        <p:spPr>
          <a:xfrm>
            <a:off x="6652253" y="2797524"/>
            <a:ext cx="5147228" cy="3431485"/>
          </a:xfrm>
          <a:prstGeom prst="rect">
            <a:avLst/>
          </a:prstGeom>
        </p:spPr>
      </p:pic>
      <mc:AlternateContent xmlns:mc="http://schemas.openxmlformats.org/markup-compatibility/2006">
        <mc:Choice xmlns:a14="http://schemas.microsoft.com/office/drawing/2010/main" Requires="a14">
          <p:sp>
            <p:nvSpPr>
              <p:cNvPr id="8" name="矩形 7">
                <a:extLst>
                  <a:ext uri="{FF2B5EF4-FFF2-40B4-BE49-F238E27FC236}">
                    <a16:creationId xmlns:a16="http://schemas.microsoft.com/office/drawing/2014/main" id="{7B248553-DE6A-4A1F-A367-F9E52B2C0B4C}"/>
                  </a:ext>
                </a:extLst>
              </p:cNvPr>
              <p:cNvSpPr/>
              <p:nvPr/>
            </p:nvSpPr>
            <p:spPr>
              <a:xfrm>
                <a:off x="5025493" y="637830"/>
                <a:ext cx="3253519" cy="52322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sSub>
                        <m:sSubPr>
                          <m:ctrlPr>
                            <a:rPr lang="en-US" altLang="zh-CN" sz="2800" i="1">
                              <a:latin typeface="Cambria Math" panose="02040503050406030204" pitchFamily="18" charset="0"/>
                            </a:rPr>
                          </m:ctrlPr>
                        </m:sSubPr>
                        <m:e>
                          <m:acc>
                            <m:accPr>
                              <m:chr m:val="̅"/>
                              <m:ctrlPr>
                                <a:rPr lang="en-US" altLang="zh-CN" sz="2800" i="1">
                                  <a:latin typeface="Cambria Math" panose="02040503050406030204" pitchFamily="18" charset="0"/>
                                </a:rPr>
                              </m:ctrlPr>
                            </m:accPr>
                            <m:e>
                              <m:r>
                                <a:rPr lang="zh-CN" altLang="en-US" sz="2800" i="1">
                                  <a:latin typeface="Cambria Math" panose="02040503050406030204" pitchFamily="18" charset="0"/>
                                </a:rPr>
                                <m:t>𝜈</m:t>
                              </m:r>
                            </m:e>
                          </m:acc>
                        </m:e>
                        <m:sub>
                          <m:r>
                            <a:rPr lang="en-US" altLang="zh-CN" sz="2800" i="1">
                              <a:latin typeface="Cambria Math" panose="02040503050406030204" pitchFamily="18" charset="0"/>
                            </a:rPr>
                            <m:t>𝑒</m:t>
                          </m:r>
                        </m:sub>
                      </m:sSub>
                      <m:r>
                        <a:rPr lang="en-US" altLang="zh-CN" sz="2800" i="1">
                          <a:latin typeface="Cambria Math" panose="02040503050406030204" pitchFamily="18" charset="0"/>
                        </a:rPr>
                        <m:t>+</m:t>
                      </m:r>
                      <m:r>
                        <a:rPr lang="en-US" altLang="zh-CN" sz="2800" i="1">
                          <a:latin typeface="Cambria Math" panose="02040503050406030204" pitchFamily="18" charset="0"/>
                        </a:rPr>
                        <m:t>𝑝</m:t>
                      </m:r>
                      <m:r>
                        <a:rPr lang="en-US" altLang="zh-CN" sz="2800" i="1">
                          <a:latin typeface="Cambria Math" panose="02040503050406030204" pitchFamily="18" charset="0"/>
                        </a:rPr>
                        <m:t>→</m:t>
                      </m:r>
                      <m:sSup>
                        <m:sSupPr>
                          <m:ctrlPr>
                            <a:rPr lang="en-US" altLang="zh-CN" sz="2800" i="1">
                              <a:latin typeface="Cambria Math" panose="02040503050406030204" pitchFamily="18" charset="0"/>
                            </a:rPr>
                          </m:ctrlPr>
                        </m:sSupPr>
                        <m:e>
                          <m:r>
                            <a:rPr lang="en-US" altLang="zh-CN" sz="2800" i="1">
                              <a:latin typeface="Cambria Math" panose="02040503050406030204" pitchFamily="18" charset="0"/>
                            </a:rPr>
                            <m:t>𝑒</m:t>
                          </m:r>
                        </m:e>
                        <m:sup>
                          <m:r>
                            <a:rPr lang="en-US" altLang="zh-CN" sz="2800" i="1">
                              <a:latin typeface="Cambria Math" panose="02040503050406030204" pitchFamily="18" charset="0"/>
                            </a:rPr>
                            <m:t>+</m:t>
                          </m:r>
                        </m:sup>
                      </m:sSup>
                      <m:r>
                        <a:rPr lang="en-US" altLang="zh-CN" sz="2800" i="1">
                          <a:latin typeface="Cambria Math" panose="02040503050406030204" pitchFamily="18" charset="0"/>
                        </a:rPr>
                        <m:t>+</m:t>
                      </m:r>
                      <m:r>
                        <a:rPr lang="en-US" altLang="zh-CN" sz="2800" i="1">
                          <a:latin typeface="Cambria Math" panose="02040503050406030204" pitchFamily="18" charset="0"/>
                        </a:rPr>
                        <m:t>𝑛</m:t>
                      </m:r>
                    </m:oMath>
                  </m:oMathPara>
                </a14:m>
                <a:endParaRPr lang="en-US" altLang="zh-CN" sz="2800" dirty="0"/>
              </a:p>
            </p:txBody>
          </p:sp>
        </mc:Choice>
        <mc:Fallback>
          <p:sp>
            <p:nvSpPr>
              <p:cNvPr id="8" name="矩形 7">
                <a:extLst>
                  <a:ext uri="{FF2B5EF4-FFF2-40B4-BE49-F238E27FC236}">
                    <a16:creationId xmlns:a16="http://schemas.microsoft.com/office/drawing/2014/main" id="{7B248553-DE6A-4A1F-A367-F9E52B2C0B4C}"/>
                  </a:ext>
                </a:extLst>
              </p:cNvPr>
              <p:cNvSpPr>
                <a:spLocks noRot="1" noChangeAspect="1" noMove="1" noResize="1" noEditPoints="1" noAdjustHandles="1" noChangeArrowheads="1" noChangeShapeType="1" noTextEdit="1"/>
              </p:cNvSpPr>
              <p:nvPr/>
            </p:nvSpPr>
            <p:spPr>
              <a:xfrm>
                <a:off x="5025493" y="637830"/>
                <a:ext cx="3253519" cy="523220"/>
              </a:xfrm>
              <a:prstGeom prst="rect">
                <a:avLst/>
              </a:prstGeom>
              <a:blipFill>
                <a:blip r:embed="rId4"/>
                <a:stretch>
                  <a:fillRect/>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85E4737A-935E-43E3-8E2A-064300E59C03}"/>
              </a:ext>
            </a:extLst>
          </p:cNvPr>
          <p:cNvPicPr>
            <a:picLocks noChangeAspect="1"/>
          </p:cNvPicPr>
          <p:nvPr/>
        </p:nvPicPr>
        <p:blipFill>
          <a:blip r:embed="rId5"/>
          <a:stretch>
            <a:fillRect/>
          </a:stretch>
        </p:blipFill>
        <p:spPr>
          <a:xfrm>
            <a:off x="340782" y="1867816"/>
            <a:ext cx="6115904" cy="752580"/>
          </a:xfrm>
          <a:prstGeom prst="rect">
            <a:avLst/>
          </a:prstGeom>
        </p:spPr>
      </p:pic>
      <p:sp>
        <p:nvSpPr>
          <p:cNvPr id="9" name="日期占位符 8">
            <a:extLst>
              <a:ext uri="{FF2B5EF4-FFF2-40B4-BE49-F238E27FC236}">
                <a16:creationId xmlns:a16="http://schemas.microsoft.com/office/drawing/2014/main" id="{29211232-EEEA-4A46-AD3D-68D326CC3753}"/>
              </a:ext>
            </a:extLst>
          </p:cNvPr>
          <p:cNvSpPr>
            <a:spLocks noGrp="1"/>
          </p:cNvSpPr>
          <p:nvPr>
            <p:ph type="dt" sz="half" idx="10"/>
          </p:nvPr>
        </p:nvSpPr>
        <p:spPr/>
        <p:txBody>
          <a:bodyPr/>
          <a:lstStyle/>
          <a:p>
            <a:r>
              <a:rPr lang="zh-CN" altLang="en-US"/>
              <a:t>凌家杰 （中山大学）</a:t>
            </a:r>
          </a:p>
        </p:txBody>
      </p:sp>
      <p:sp>
        <p:nvSpPr>
          <p:cNvPr id="10" name="页脚占位符 9">
            <a:extLst>
              <a:ext uri="{FF2B5EF4-FFF2-40B4-BE49-F238E27FC236}">
                <a16:creationId xmlns:a16="http://schemas.microsoft.com/office/drawing/2014/main" id="{2BAAA116-DE1D-4343-8804-AB8083530BCC}"/>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11" name="矩形 8">
            <a:extLst>
              <a:ext uri="{FF2B5EF4-FFF2-40B4-BE49-F238E27FC236}">
                <a16:creationId xmlns:a16="http://schemas.microsoft.com/office/drawing/2014/main" id="{5EE86FD3-33A8-47A4-BCB5-B547FBE4FBB1}"/>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7" name="Picture 60">
            <a:extLst>
              <a:ext uri="{FF2B5EF4-FFF2-40B4-BE49-F238E27FC236}">
                <a16:creationId xmlns:a16="http://schemas.microsoft.com/office/drawing/2014/main" id="{A32D07CE-672E-46B3-B0BB-0DF61D0FD5EF}"/>
              </a:ext>
            </a:extLst>
          </p:cNvPr>
          <p:cNvPicPr>
            <a:picLocks noChangeAspect="1"/>
          </p:cNvPicPr>
          <p:nvPr/>
        </p:nvPicPr>
        <p:blipFill>
          <a:blip r:embed="rId6"/>
          <a:stretch>
            <a:fillRect/>
          </a:stretch>
        </p:blipFill>
        <p:spPr>
          <a:xfrm>
            <a:off x="8472487" y="365125"/>
            <a:ext cx="2289324" cy="2305058"/>
          </a:xfrm>
          <a:prstGeom prst="rect">
            <a:avLst/>
          </a:prstGeom>
        </p:spPr>
      </p:pic>
    </p:spTree>
    <p:extLst>
      <p:ext uri="{BB962C8B-B14F-4D97-AF65-F5344CB8AC3E}">
        <p14:creationId xmlns:p14="http://schemas.microsoft.com/office/powerpoint/2010/main" val="1300015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3AD6C1-88F6-465C-AF24-D167776056D7}"/>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闪烁体</a:t>
            </a:r>
          </a:p>
        </p:txBody>
      </p:sp>
      <p:sp>
        <p:nvSpPr>
          <p:cNvPr id="4" name="灯片编号占位符 3">
            <a:extLst>
              <a:ext uri="{FF2B5EF4-FFF2-40B4-BE49-F238E27FC236}">
                <a16:creationId xmlns:a16="http://schemas.microsoft.com/office/drawing/2014/main" id="{FFDA7821-5DD9-4143-822E-85238708AA11}"/>
              </a:ext>
            </a:extLst>
          </p:cNvPr>
          <p:cNvSpPr>
            <a:spLocks noGrp="1"/>
          </p:cNvSpPr>
          <p:nvPr>
            <p:ph type="sldNum" sz="quarter" idx="12"/>
          </p:nvPr>
        </p:nvSpPr>
        <p:spPr/>
        <p:txBody>
          <a:bodyPr/>
          <a:lstStyle/>
          <a:p>
            <a:fld id="{E97CB520-44B3-4597-B659-C13B2A85B42A}" type="slidenum">
              <a:rPr lang="zh-CN" altLang="en-US" smtClean="0"/>
              <a:t>65</a:t>
            </a:fld>
            <a:endParaRPr lang="zh-CN" altLang="en-US"/>
          </a:p>
        </p:txBody>
      </p:sp>
      <p:pic>
        <p:nvPicPr>
          <p:cNvPr id="5" name="图片 4">
            <a:extLst>
              <a:ext uri="{FF2B5EF4-FFF2-40B4-BE49-F238E27FC236}">
                <a16:creationId xmlns:a16="http://schemas.microsoft.com/office/drawing/2014/main" id="{D35734C2-3214-4B8C-8EC9-81F0EA0BB32F}"/>
              </a:ext>
            </a:extLst>
          </p:cNvPr>
          <p:cNvPicPr>
            <a:picLocks noChangeAspect="1"/>
          </p:cNvPicPr>
          <p:nvPr/>
        </p:nvPicPr>
        <p:blipFill>
          <a:blip r:embed="rId2"/>
          <a:stretch>
            <a:fillRect/>
          </a:stretch>
        </p:blipFill>
        <p:spPr>
          <a:xfrm>
            <a:off x="8251540" y="4994345"/>
            <a:ext cx="3543712" cy="817779"/>
          </a:xfrm>
          <a:prstGeom prst="rect">
            <a:avLst/>
          </a:prstGeom>
        </p:spPr>
      </p:pic>
      <p:sp>
        <p:nvSpPr>
          <p:cNvPr id="7" name="文本框 6">
            <a:extLst>
              <a:ext uri="{FF2B5EF4-FFF2-40B4-BE49-F238E27FC236}">
                <a16:creationId xmlns:a16="http://schemas.microsoft.com/office/drawing/2014/main" id="{1EE0806E-3D5E-4DC0-A6E0-8192CB70705F}"/>
              </a:ext>
            </a:extLst>
          </p:cNvPr>
          <p:cNvSpPr txBox="1"/>
          <p:nvPr/>
        </p:nvSpPr>
        <p:spPr>
          <a:xfrm>
            <a:off x="474921" y="5879945"/>
            <a:ext cx="4451498" cy="400110"/>
          </a:xfrm>
          <a:prstGeom prst="rect">
            <a:avLst/>
          </a:prstGeom>
          <a:noFill/>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每</a:t>
            </a:r>
            <a:r>
              <a:rPr lang="en-US" altLang="zh-CN" sz="2000" b="1" dirty="0">
                <a:latin typeface="微软雅黑" panose="020B0503020204020204" pitchFamily="34" charset="-122"/>
                <a:ea typeface="微软雅黑" panose="020B0503020204020204" pitchFamily="34" charset="-122"/>
              </a:rPr>
              <a:t>100 eV</a:t>
            </a:r>
            <a:r>
              <a:rPr lang="zh-CN" altLang="en-US" sz="2000" b="1" dirty="0">
                <a:latin typeface="微软雅黑" panose="020B0503020204020204" pitchFamily="34" charset="-122"/>
                <a:ea typeface="微软雅黑" panose="020B0503020204020204" pitchFamily="34" charset="-122"/>
              </a:rPr>
              <a:t>能量沉积</a:t>
            </a:r>
            <a:r>
              <a:rPr lang="en-US" altLang="zh-CN" sz="2000" b="1" dirty="0">
                <a:latin typeface="微软雅黑" panose="020B0503020204020204" pitchFamily="34" charset="-122"/>
                <a:ea typeface="微软雅黑" panose="020B0503020204020204" pitchFamily="34" charset="-122"/>
              </a:rPr>
              <a:t> -&gt; 1 </a:t>
            </a:r>
            <a:r>
              <a:rPr lang="zh-CN" altLang="en-US" sz="2000" b="1" dirty="0">
                <a:latin typeface="微软雅黑" panose="020B0503020204020204" pitchFamily="34" charset="-122"/>
                <a:ea typeface="微软雅黑" panose="020B0503020204020204" pitchFamily="34" charset="-122"/>
              </a:rPr>
              <a:t>光子</a:t>
            </a:r>
            <a:endParaRPr lang="en-US" altLang="zh-CN" sz="2000" b="1" dirty="0">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CEA06929-CBBF-4A33-8095-F66476003178}"/>
              </a:ext>
            </a:extLst>
          </p:cNvPr>
          <p:cNvSpPr txBox="1"/>
          <p:nvPr/>
        </p:nvSpPr>
        <p:spPr>
          <a:xfrm>
            <a:off x="7029893" y="5236222"/>
            <a:ext cx="2920410"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淬灭效应</a:t>
            </a:r>
          </a:p>
        </p:txBody>
      </p:sp>
      <p:sp>
        <p:nvSpPr>
          <p:cNvPr id="3" name="日期占位符 2">
            <a:extLst>
              <a:ext uri="{FF2B5EF4-FFF2-40B4-BE49-F238E27FC236}">
                <a16:creationId xmlns:a16="http://schemas.microsoft.com/office/drawing/2014/main" id="{9E8ADD04-E387-42C4-B3E3-056FD57BC78D}"/>
              </a:ext>
            </a:extLst>
          </p:cNvPr>
          <p:cNvSpPr>
            <a:spLocks noGrp="1"/>
          </p:cNvSpPr>
          <p:nvPr>
            <p:ph type="dt" sz="half" idx="10"/>
          </p:nvPr>
        </p:nvSpPr>
        <p:spPr/>
        <p:txBody>
          <a:bodyPr/>
          <a:lstStyle/>
          <a:p>
            <a:r>
              <a:rPr lang="zh-CN" altLang="en-US"/>
              <a:t>凌家杰 （中山大学）</a:t>
            </a:r>
          </a:p>
        </p:txBody>
      </p:sp>
      <p:sp>
        <p:nvSpPr>
          <p:cNvPr id="9" name="页脚占位符 8">
            <a:extLst>
              <a:ext uri="{FF2B5EF4-FFF2-40B4-BE49-F238E27FC236}">
                <a16:creationId xmlns:a16="http://schemas.microsoft.com/office/drawing/2014/main" id="{BE857EDC-D525-471D-B533-F85BDD771752}"/>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10" name="矩形 8">
            <a:extLst>
              <a:ext uri="{FF2B5EF4-FFF2-40B4-BE49-F238E27FC236}">
                <a16:creationId xmlns:a16="http://schemas.microsoft.com/office/drawing/2014/main" id="{61E30410-ED17-4D9F-A3C3-F886FA641CD9}"/>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6" name="图片 5">
            <a:extLst>
              <a:ext uri="{FF2B5EF4-FFF2-40B4-BE49-F238E27FC236}">
                <a16:creationId xmlns:a16="http://schemas.microsoft.com/office/drawing/2014/main" id="{A972774D-4013-4115-8519-D993573EEE48}"/>
              </a:ext>
            </a:extLst>
          </p:cNvPr>
          <p:cNvPicPr>
            <a:picLocks noChangeAspect="1"/>
          </p:cNvPicPr>
          <p:nvPr/>
        </p:nvPicPr>
        <p:blipFill>
          <a:blip r:embed="rId3"/>
          <a:stretch>
            <a:fillRect/>
          </a:stretch>
        </p:blipFill>
        <p:spPr>
          <a:xfrm>
            <a:off x="65570" y="1678049"/>
            <a:ext cx="6552311" cy="3960247"/>
          </a:xfrm>
          <a:prstGeom prst="rect">
            <a:avLst/>
          </a:prstGeom>
        </p:spPr>
      </p:pic>
      <p:pic>
        <p:nvPicPr>
          <p:cNvPr id="11" name="图片 10">
            <a:extLst>
              <a:ext uri="{FF2B5EF4-FFF2-40B4-BE49-F238E27FC236}">
                <a16:creationId xmlns:a16="http://schemas.microsoft.com/office/drawing/2014/main" id="{A55ECD8F-6B2F-4F0B-8FCA-D87E56B0233B}"/>
              </a:ext>
            </a:extLst>
          </p:cNvPr>
          <p:cNvPicPr>
            <a:picLocks noChangeAspect="1"/>
          </p:cNvPicPr>
          <p:nvPr/>
        </p:nvPicPr>
        <p:blipFill>
          <a:blip r:embed="rId4"/>
          <a:stretch>
            <a:fillRect/>
          </a:stretch>
        </p:blipFill>
        <p:spPr>
          <a:xfrm>
            <a:off x="7259370" y="1892268"/>
            <a:ext cx="3769814" cy="2871244"/>
          </a:xfrm>
          <a:prstGeom prst="rect">
            <a:avLst/>
          </a:prstGeom>
        </p:spPr>
      </p:pic>
      <p:sp>
        <p:nvSpPr>
          <p:cNvPr id="13" name="文本框 12">
            <a:extLst>
              <a:ext uri="{FF2B5EF4-FFF2-40B4-BE49-F238E27FC236}">
                <a16:creationId xmlns:a16="http://schemas.microsoft.com/office/drawing/2014/main" id="{3DCAEC6D-E75D-408C-91C6-C40318D5F250}"/>
              </a:ext>
            </a:extLst>
          </p:cNvPr>
          <p:cNvSpPr txBox="1"/>
          <p:nvPr/>
        </p:nvSpPr>
        <p:spPr>
          <a:xfrm>
            <a:off x="7158784" y="3758007"/>
            <a:ext cx="808074"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荧光</a:t>
            </a:r>
          </a:p>
        </p:txBody>
      </p:sp>
      <p:sp>
        <p:nvSpPr>
          <p:cNvPr id="14" name="文本框 13">
            <a:extLst>
              <a:ext uri="{FF2B5EF4-FFF2-40B4-BE49-F238E27FC236}">
                <a16:creationId xmlns:a16="http://schemas.microsoft.com/office/drawing/2014/main" id="{5D20E671-E7DC-4794-AF78-8D18E011BA6D}"/>
              </a:ext>
            </a:extLst>
          </p:cNvPr>
          <p:cNvSpPr txBox="1"/>
          <p:nvPr/>
        </p:nvSpPr>
        <p:spPr>
          <a:xfrm>
            <a:off x="9380988" y="3928274"/>
            <a:ext cx="808074"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磷光</a:t>
            </a:r>
          </a:p>
        </p:txBody>
      </p:sp>
      <p:sp>
        <p:nvSpPr>
          <p:cNvPr id="15" name="文本框 14">
            <a:extLst>
              <a:ext uri="{FF2B5EF4-FFF2-40B4-BE49-F238E27FC236}">
                <a16:creationId xmlns:a16="http://schemas.microsoft.com/office/drawing/2014/main" id="{070CC196-56D1-40D6-90C8-49A5C1768F1D}"/>
              </a:ext>
            </a:extLst>
          </p:cNvPr>
          <p:cNvSpPr txBox="1"/>
          <p:nvPr/>
        </p:nvSpPr>
        <p:spPr>
          <a:xfrm>
            <a:off x="8976951" y="3070259"/>
            <a:ext cx="982212"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非辐射</a:t>
            </a:r>
          </a:p>
        </p:txBody>
      </p:sp>
      <p:sp>
        <p:nvSpPr>
          <p:cNvPr id="16" name="文本框 15">
            <a:extLst>
              <a:ext uri="{FF2B5EF4-FFF2-40B4-BE49-F238E27FC236}">
                <a16:creationId xmlns:a16="http://schemas.microsoft.com/office/drawing/2014/main" id="{D24A6E5B-2E53-48E8-A845-0BB225AB0DB3}"/>
              </a:ext>
            </a:extLst>
          </p:cNvPr>
          <p:cNvSpPr txBox="1"/>
          <p:nvPr/>
        </p:nvSpPr>
        <p:spPr>
          <a:xfrm>
            <a:off x="7847503" y="1647043"/>
            <a:ext cx="808074"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单态</a:t>
            </a:r>
          </a:p>
        </p:txBody>
      </p:sp>
      <p:sp>
        <p:nvSpPr>
          <p:cNvPr id="17" name="文本框 16">
            <a:extLst>
              <a:ext uri="{FF2B5EF4-FFF2-40B4-BE49-F238E27FC236}">
                <a16:creationId xmlns:a16="http://schemas.microsoft.com/office/drawing/2014/main" id="{F6588D11-2058-4425-B38E-B378ACA436B1}"/>
              </a:ext>
            </a:extLst>
          </p:cNvPr>
          <p:cNvSpPr txBox="1"/>
          <p:nvPr/>
        </p:nvSpPr>
        <p:spPr>
          <a:xfrm>
            <a:off x="9803218" y="2301398"/>
            <a:ext cx="900224"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三重态</a:t>
            </a:r>
          </a:p>
        </p:txBody>
      </p:sp>
    </p:spTree>
    <p:extLst>
      <p:ext uri="{BB962C8B-B14F-4D97-AF65-F5344CB8AC3E}">
        <p14:creationId xmlns:p14="http://schemas.microsoft.com/office/powerpoint/2010/main" val="21788865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8FC3FC-1FDC-41CB-BF2A-12E3F9134A8F}"/>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液体闪烁体</a:t>
            </a:r>
          </a:p>
        </p:txBody>
      </p:sp>
      <p:sp>
        <p:nvSpPr>
          <p:cNvPr id="4" name="灯片编号占位符 3">
            <a:extLst>
              <a:ext uri="{FF2B5EF4-FFF2-40B4-BE49-F238E27FC236}">
                <a16:creationId xmlns:a16="http://schemas.microsoft.com/office/drawing/2014/main" id="{9E12C1F1-ED50-4CDD-B3CC-208C954E0D35}"/>
              </a:ext>
            </a:extLst>
          </p:cNvPr>
          <p:cNvSpPr>
            <a:spLocks noGrp="1"/>
          </p:cNvSpPr>
          <p:nvPr>
            <p:ph type="sldNum" sz="quarter" idx="12"/>
          </p:nvPr>
        </p:nvSpPr>
        <p:spPr/>
        <p:txBody>
          <a:bodyPr/>
          <a:lstStyle/>
          <a:p>
            <a:fld id="{E97CB520-44B3-4597-B659-C13B2A85B42A}" type="slidenum">
              <a:rPr lang="zh-CN" altLang="en-US" smtClean="0"/>
              <a:t>66</a:t>
            </a:fld>
            <a:endParaRPr lang="zh-CN" altLang="en-US"/>
          </a:p>
        </p:txBody>
      </p:sp>
      <p:pic>
        <p:nvPicPr>
          <p:cNvPr id="5" name="图片 4">
            <a:extLst>
              <a:ext uri="{FF2B5EF4-FFF2-40B4-BE49-F238E27FC236}">
                <a16:creationId xmlns:a16="http://schemas.microsoft.com/office/drawing/2014/main" id="{0AC225E3-61FD-4DA4-9461-6000B8BE08A1}"/>
              </a:ext>
            </a:extLst>
          </p:cNvPr>
          <p:cNvPicPr>
            <a:picLocks noChangeAspect="1"/>
          </p:cNvPicPr>
          <p:nvPr/>
        </p:nvPicPr>
        <p:blipFill>
          <a:blip r:embed="rId2"/>
          <a:stretch>
            <a:fillRect/>
          </a:stretch>
        </p:blipFill>
        <p:spPr>
          <a:xfrm>
            <a:off x="8153400" y="2849714"/>
            <a:ext cx="3850165" cy="2561440"/>
          </a:xfrm>
          <a:prstGeom prst="rect">
            <a:avLst/>
          </a:prstGeom>
        </p:spPr>
      </p:pic>
      <p:pic>
        <p:nvPicPr>
          <p:cNvPr id="6" name="图片 5">
            <a:extLst>
              <a:ext uri="{FF2B5EF4-FFF2-40B4-BE49-F238E27FC236}">
                <a16:creationId xmlns:a16="http://schemas.microsoft.com/office/drawing/2014/main" id="{BB1D6E5D-7D3B-4DA5-B916-3FD6A6D90EAF}"/>
              </a:ext>
            </a:extLst>
          </p:cNvPr>
          <p:cNvPicPr>
            <a:picLocks noChangeAspect="1"/>
          </p:cNvPicPr>
          <p:nvPr/>
        </p:nvPicPr>
        <p:blipFill>
          <a:blip r:embed="rId3"/>
          <a:stretch>
            <a:fillRect/>
          </a:stretch>
        </p:blipFill>
        <p:spPr>
          <a:xfrm>
            <a:off x="979071" y="1690688"/>
            <a:ext cx="3351923" cy="1770079"/>
          </a:xfrm>
          <a:prstGeom prst="rect">
            <a:avLst/>
          </a:prstGeom>
        </p:spPr>
      </p:pic>
      <p:pic>
        <p:nvPicPr>
          <p:cNvPr id="8" name="图片 7">
            <a:extLst>
              <a:ext uri="{FF2B5EF4-FFF2-40B4-BE49-F238E27FC236}">
                <a16:creationId xmlns:a16="http://schemas.microsoft.com/office/drawing/2014/main" id="{9AC924E1-7272-46D8-B256-1BEA316B0296}"/>
              </a:ext>
            </a:extLst>
          </p:cNvPr>
          <p:cNvPicPr>
            <a:picLocks noChangeAspect="1"/>
          </p:cNvPicPr>
          <p:nvPr/>
        </p:nvPicPr>
        <p:blipFill>
          <a:blip r:embed="rId4"/>
          <a:stretch>
            <a:fillRect/>
          </a:stretch>
        </p:blipFill>
        <p:spPr>
          <a:xfrm>
            <a:off x="979072" y="3769581"/>
            <a:ext cx="3693728" cy="2813294"/>
          </a:xfrm>
          <a:prstGeom prst="rect">
            <a:avLst/>
          </a:prstGeom>
        </p:spPr>
      </p:pic>
      <p:sp>
        <p:nvSpPr>
          <p:cNvPr id="9" name="日期占位符 8">
            <a:extLst>
              <a:ext uri="{FF2B5EF4-FFF2-40B4-BE49-F238E27FC236}">
                <a16:creationId xmlns:a16="http://schemas.microsoft.com/office/drawing/2014/main" id="{60D38074-3FDE-4A3A-B047-D9875D0A8DFD}"/>
              </a:ext>
            </a:extLst>
          </p:cNvPr>
          <p:cNvSpPr>
            <a:spLocks noGrp="1"/>
          </p:cNvSpPr>
          <p:nvPr>
            <p:ph type="dt" sz="half" idx="10"/>
          </p:nvPr>
        </p:nvSpPr>
        <p:spPr/>
        <p:txBody>
          <a:bodyPr/>
          <a:lstStyle/>
          <a:p>
            <a:r>
              <a:rPr lang="zh-CN" altLang="en-US"/>
              <a:t>凌家杰 （中山大学）</a:t>
            </a:r>
          </a:p>
        </p:txBody>
      </p:sp>
      <p:sp>
        <p:nvSpPr>
          <p:cNvPr id="10" name="页脚占位符 9">
            <a:extLst>
              <a:ext uri="{FF2B5EF4-FFF2-40B4-BE49-F238E27FC236}">
                <a16:creationId xmlns:a16="http://schemas.microsoft.com/office/drawing/2014/main" id="{58A2DB98-2AAB-4C23-A0C7-70A9DBA67D3D}"/>
              </a:ext>
            </a:extLst>
          </p:cNvPr>
          <p:cNvSpPr>
            <a:spLocks noGrp="1"/>
          </p:cNvSpPr>
          <p:nvPr>
            <p:ph type="ftr" sz="quarter" idx="11"/>
          </p:nvPr>
        </p:nvSpPr>
        <p:spPr/>
        <p:txBody>
          <a:bodyPr/>
          <a:lstStyle/>
          <a:p>
            <a:r>
              <a:rPr lang="zh-CN" altLang="en-US" dirty="0"/>
              <a:t>地球中微子暑期学校</a:t>
            </a:r>
            <a:r>
              <a:rPr lang="en-US" altLang="zh-CN" dirty="0"/>
              <a:t>2024</a:t>
            </a:r>
            <a:endParaRPr lang="zh-CN" altLang="en-US" dirty="0"/>
          </a:p>
        </p:txBody>
      </p:sp>
      <p:sp>
        <p:nvSpPr>
          <p:cNvPr id="11" name="矩形 8">
            <a:extLst>
              <a:ext uri="{FF2B5EF4-FFF2-40B4-BE49-F238E27FC236}">
                <a16:creationId xmlns:a16="http://schemas.microsoft.com/office/drawing/2014/main" id="{6E3F5656-127D-424C-9994-DCA5B612B882}"/>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7" name="图片 6">
            <a:extLst>
              <a:ext uri="{FF2B5EF4-FFF2-40B4-BE49-F238E27FC236}">
                <a16:creationId xmlns:a16="http://schemas.microsoft.com/office/drawing/2014/main" id="{8165F85E-F741-4044-BCA8-F01AF8D98BCA}"/>
              </a:ext>
            </a:extLst>
          </p:cNvPr>
          <p:cNvPicPr>
            <a:picLocks noChangeAspect="1"/>
          </p:cNvPicPr>
          <p:nvPr/>
        </p:nvPicPr>
        <p:blipFill>
          <a:blip r:embed="rId5"/>
          <a:stretch>
            <a:fillRect/>
          </a:stretch>
        </p:blipFill>
        <p:spPr>
          <a:xfrm>
            <a:off x="4883524" y="2227051"/>
            <a:ext cx="3169290" cy="3592935"/>
          </a:xfrm>
          <a:prstGeom prst="rect">
            <a:avLst/>
          </a:prstGeom>
        </p:spPr>
      </p:pic>
      <p:sp>
        <p:nvSpPr>
          <p:cNvPr id="3" name="文本框 2">
            <a:extLst>
              <a:ext uri="{FF2B5EF4-FFF2-40B4-BE49-F238E27FC236}">
                <a16:creationId xmlns:a16="http://schemas.microsoft.com/office/drawing/2014/main" id="{68C1FA0E-C9E1-44BF-9E66-ADF4FE51133E}"/>
              </a:ext>
            </a:extLst>
          </p:cNvPr>
          <p:cNvSpPr txBox="1"/>
          <p:nvPr/>
        </p:nvSpPr>
        <p:spPr>
          <a:xfrm>
            <a:off x="878486" y="5635320"/>
            <a:ext cx="808074"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荧光</a:t>
            </a:r>
          </a:p>
        </p:txBody>
      </p:sp>
      <p:sp>
        <p:nvSpPr>
          <p:cNvPr id="12" name="文本框 11">
            <a:extLst>
              <a:ext uri="{FF2B5EF4-FFF2-40B4-BE49-F238E27FC236}">
                <a16:creationId xmlns:a16="http://schemas.microsoft.com/office/drawing/2014/main" id="{F91EB619-F890-4B50-926A-FC87B8613626}"/>
              </a:ext>
            </a:extLst>
          </p:cNvPr>
          <p:cNvSpPr txBox="1"/>
          <p:nvPr/>
        </p:nvSpPr>
        <p:spPr>
          <a:xfrm>
            <a:off x="3100690" y="5805587"/>
            <a:ext cx="808074"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磷光</a:t>
            </a:r>
          </a:p>
        </p:txBody>
      </p:sp>
      <p:sp>
        <p:nvSpPr>
          <p:cNvPr id="13" name="文本框 12">
            <a:extLst>
              <a:ext uri="{FF2B5EF4-FFF2-40B4-BE49-F238E27FC236}">
                <a16:creationId xmlns:a16="http://schemas.microsoft.com/office/drawing/2014/main" id="{E69547C6-807C-4A72-BF45-B7176E3D5382}"/>
              </a:ext>
            </a:extLst>
          </p:cNvPr>
          <p:cNvSpPr txBox="1"/>
          <p:nvPr/>
        </p:nvSpPr>
        <p:spPr>
          <a:xfrm>
            <a:off x="2696653" y="4947572"/>
            <a:ext cx="982212"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非辐射</a:t>
            </a:r>
          </a:p>
        </p:txBody>
      </p:sp>
      <p:sp>
        <p:nvSpPr>
          <p:cNvPr id="14" name="文本框 13">
            <a:extLst>
              <a:ext uri="{FF2B5EF4-FFF2-40B4-BE49-F238E27FC236}">
                <a16:creationId xmlns:a16="http://schemas.microsoft.com/office/drawing/2014/main" id="{C3E65149-79F7-4410-B9C6-1659C361923C}"/>
              </a:ext>
            </a:extLst>
          </p:cNvPr>
          <p:cNvSpPr txBox="1"/>
          <p:nvPr/>
        </p:nvSpPr>
        <p:spPr>
          <a:xfrm>
            <a:off x="1567205" y="3524356"/>
            <a:ext cx="808074"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单态</a:t>
            </a:r>
          </a:p>
        </p:txBody>
      </p:sp>
      <p:sp>
        <p:nvSpPr>
          <p:cNvPr id="15" name="文本框 14">
            <a:extLst>
              <a:ext uri="{FF2B5EF4-FFF2-40B4-BE49-F238E27FC236}">
                <a16:creationId xmlns:a16="http://schemas.microsoft.com/office/drawing/2014/main" id="{E5AA8A69-8BF3-41BE-B645-2CFA84636CA4}"/>
              </a:ext>
            </a:extLst>
          </p:cNvPr>
          <p:cNvSpPr txBox="1"/>
          <p:nvPr/>
        </p:nvSpPr>
        <p:spPr>
          <a:xfrm>
            <a:off x="3522920" y="4178711"/>
            <a:ext cx="900224"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三重态</a:t>
            </a:r>
          </a:p>
        </p:txBody>
      </p:sp>
    </p:spTree>
    <p:extLst>
      <p:ext uri="{BB962C8B-B14F-4D97-AF65-F5344CB8AC3E}">
        <p14:creationId xmlns:p14="http://schemas.microsoft.com/office/powerpoint/2010/main" val="22748497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9C113-E5A1-429B-9DF3-8053A81CC94A}"/>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液闪纯化</a:t>
            </a:r>
          </a:p>
        </p:txBody>
      </p:sp>
      <p:sp>
        <p:nvSpPr>
          <p:cNvPr id="4" name="灯片编号占位符 3">
            <a:extLst>
              <a:ext uri="{FF2B5EF4-FFF2-40B4-BE49-F238E27FC236}">
                <a16:creationId xmlns:a16="http://schemas.microsoft.com/office/drawing/2014/main" id="{08CE2823-D562-45F1-8034-0B430E7F8ED7}"/>
              </a:ext>
            </a:extLst>
          </p:cNvPr>
          <p:cNvSpPr>
            <a:spLocks noGrp="1"/>
          </p:cNvSpPr>
          <p:nvPr>
            <p:ph type="sldNum" sz="quarter" idx="12"/>
          </p:nvPr>
        </p:nvSpPr>
        <p:spPr/>
        <p:txBody>
          <a:bodyPr/>
          <a:lstStyle/>
          <a:p>
            <a:fld id="{E97CB520-44B3-4597-B659-C13B2A85B42A}" type="slidenum">
              <a:rPr lang="zh-CN" altLang="en-US" smtClean="0"/>
              <a:t>67</a:t>
            </a:fld>
            <a:endParaRPr lang="zh-CN" altLang="en-US"/>
          </a:p>
        </p:txBody>
      </p:sp>
      <p:grpSp>
        <p:nvGrpSpPr>
          <p:cNvPr id="5" name="组合 4">
            <a:extLst>
              <a:ext uri="{FF2B5EF4-FFF2-40B4-BE49-F238E27FC236}">
                <a16:creationId xmlns:a16="http://schemas.microsoft.com/office/drawing/2014/main" id="{BEA9D6EC-C752-401A-BF62-082C025184A7}"/>
              </a:ext>
            </a:extLst>
          </p:cNvPr>
          <p:cNvGrpSpPr/>
          <p:nvPr/>
        </p:nvGrpSpPr>
        <p:grpSpPr>
          <a:xfrm>
            <a:off x="1938083" y="1840443"/>
            <a:ext cx="8699806" cy="4190669"/>
            <a:chOff x="551478" y="2106183"/>
            <a:chExt cx="11866620" cy="4779201"/>
          </a:xfrm>
        </p:grpSpPr>
        <p:grpSp>
          <p:nvGrpSpPr>
            <p:cNvPr id="6" name="组合 5">
              <a:extLst>
                <a:ext uri="{FF2B5EF4-FFF2-40B4-BE49-F238E27FC236}">
                  <a16:creationId xmlns:a16="http://schemas.microsoft.com/office/drawing/2014/main" id="{F165E63F-BDC1-4B02-99E1-B70E1E07D487}"/>
                </a:ext>
              </a:extLst>
            </p:cNvPr>
            <p:cNvGrpSpPr/>
            <p:nvPr/>
          </p:nvGrpSpPr>
          <p:grpSpPr>
            <a:xfrm>
              <a:off x="6233240" y="2148952"/>
              <a:ext cx="2338211" cy="2385607"/>
              <a:chOff x="6563853" y="1751241"/>
              <a:chExt cx="2348927" cy="3147386"/>
            </a:xfrm>
          </p:grpSpPr>
          <p:pic>
            <p:nvPicPr>
              <p:cNvPr id="36" name="图片 35">
                <a:extLst>
                  <a:ext uri="{FF2B5EF4-FFF2-40B4-BE49-F238E27FC236}">
                    <a16:creationId xmlns:a16="http://schemas.microsoft.com/office/drawing/2014/main" id="{1F144C9E-3602-4DCC-BC1B-3B74B109E4CF}"/>
                  </a:ext>
                </a:extLst>
              </p:cNvPr>
              <p:cNvPicPr>
                <a:picLocks noChangeAspect="1"/>
              </p:cNvPicPr>
              <p:nvPr/>
            </p:nvPicPr>
            <p:blipFill>
              <a:blip r:embed="rId2" cstate="screen"/>
              <a:stretch>
                <a:fillRect/>
              </a:stretch>
            </p:blipFill>
            <p:spPr>
              <a:xfrm>
                <a:off x="6563853" y="1751241"/>
                <a:ext cx="2008024" cy="2158159"/>
              </a:xfrm>
              <a:prstGeom prst="rect">
                <a:avLst/>
              </a:prstGeom>
            </p:spPr>
          </p:pic>
          <p:sp>
            <p:nvSpPr>
              <p:cNvPr id="37" name="文本框 36">
                <a:extLst>
                  <a:ext uri="{FF2B5EF4-FFF2-40B4-BE49-F238E27FC236}">
                    <a16:creationId xmlns:a16="http://schemas.microsoft.com/office/drawing/2014/main" id="{CA671755-4626-4113-BE01-1EAC39D5CC68}"/>
                  </a:ext>
                </a:extLst>
              </p:cNvPr>
              <p:cNvSpPr txBox="1"/>
              <p:nvPr/>
            </p:nvSpPr>
            <p:spPr>
              <a:xfrm>
                <a:off x="6581454" y="3952534"/>
                <a:ext cx="2331326" cy="946093"/>
              </a:xfrm>
              <a:prstGeom prst="rect">
                <a:avLst/>
              </a:prstGeom>
              <a:noFill/>
            </p:spPr>
            <p:txBody>
              <a:bodyPr wrap="square" rtlCol="0">
                <a:spAutoFit/>
              </a:bodyPr>
              <a:lstStyle/>
              <a:p>
                <a:pPr defTabSz="685800" fontAlgn="auto">
                  <a:spcBef>
                    <a:spcPts val="0"/>
                  </a:spcBef>
                  <a:spcAft>
                    <a:spcPts val="0"/>
                  </a:spcAft>
                  <a:buClrTx/>
                  <a:buSzTx/>
                </a:pPr>
                <a:r>
                  <a:rPr lang="en-US" altLang="zh-CN" sz="16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2) Distillation for </a:t>
                </a:r>
              </a:p>
              <a:p>
                <a:pPr defTabSz="685800" fontAlgn="auto">
                  <a:spcBef>
                    <a:spcPts val="0"/>
                  </a:spcBef>
                  <a:spcAft>
                    <a:spcPts val="0"/>
                  </a:spcAft>
                  <a:buClrTx/>
                  <a:buSzTx/>
                </a:pPr>
                <a:r>
                  <a:rPr lang="en-US" altLang="zh-CN" sz="16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radiopurity</a:t>
                </a:r>
                <a:endParaRPr lang="zh-CN" altLang="en-US" sz="1600" baseline="-250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endParaRPr>
              </a:p>
            </p:txBody>
          </p:sp>
        </p:grpSp>
        <p:grpSp>
          <p:nvGrpSpPr>
            <p:cNvPr id="7" name="组合 6">
              <a:extLst>
                <a:ext uri="{FF2B5EF4-FFF2-40B4-BE49-F238E27FC236}">
                  <a16:creationId xmlns:a16="http://schemas.microsoft.com/office/drawing/2014/main" id="{95C911B6-677B-4F94-A7D3-3DDD79EF245B}"/>
                </a:ext>
              </a:extLst>
            </p:cNvPr>
            <p:cNvGrpSpPr/>
            <p:nvPr/>
          </p:nvGrpSpPr>
          <p:grpSpPr>
            <a:xfrm>
              <a:off x="3318570" y="2131201"/>
              <a:ext cx="3187487" cy="1982038"/>
              <a:chOff x="3432802" y="1729001"/>
              <a:chExt cx="4016249" cy="2685528"/>
            </a:xfrm>
          </p:grpSpPr>
          <p:pic>
            <p:nvPicPr>
              <p:cNvPr id="34" name="图片 33">
                <a:extLst>
                  <a:ext uri="{FF2B5EF4-FFF2-40B4-BE49-F238E27FC236}">
                    <a16:creationId xmlns:a16="http://schemas.microsoft.com/office/drawing/2014/main" id="{EF9E7486-C575-43B2-800C-BA403D7BFC49}"/>
                  </a:ext>
                </a:extLst>
              </p:cNvPr>
              <p:cNvPicPr>
                <a:picLocks noChangeAspect="1"/>
              </p:cNvPicPr>
              <p:nvPr/>
            </p:nvPicPr>
            <p:blipFill rotWithShape="1">
              <a:blip r:embed="rId3" cstate="screen"/>
              <a:srcRect/>
              <a:stretch>
                <a:fillRect/>
              </a:stretch>
            </p:blipFill>
            <p:spPr>
              <a:xfrm>
                <a:off x="3561002" y="1729001"/>
                <a:ext cx="2947386" cy="2216811"/>
              </a:xfrm>
              <a:prstGeom prst="rect">
                <a:avLst/>
              </a:prstGeom>
            </p:spPr>
          </p:pic>
          <p:sp>
            <p:nvSpPr>
              <p:cNvPr id="35" name="文本框 34">
                <a:extLst>
                  <a:ext uri="{FF2B5EF4-FFF2-40B4-BE49-F238E27FC236}">
                    <a16:creationId xmlns:a16="http://schemas.microsoft.com/office/drawing/2014/main" id="{F7DB47C1-1400-4E83-A794-ECE342AE184F}"/>
                  </a:ext>
                </a:extLst>
              </p:cNvPr>
              <p:cNvSpPr txBox="1"/>
              <p:nvPr/>
            </p:nvSpPr>
            <p:spPr>
              <a:xfrm>
                <a:off x="3432802" y="3955812"/>
                <a:ext cx="4016249" cy="458717"/>
              </a:xfrm>
              <a:prstGeom prst="rect">
                <a:avLst/>
              </a:prstGeom>
              <a:noFill/>
            </p:spPr>
            <p:txBody>
              <a:bodyPr wrap="square" rtlCol="0">
                <a:spAutoFit/>
              </a:bodyPr>
              <a:lstStyle/>
              <a:p>
                <a:pPr defTabSz="685800" fontAlgn="auto">
                  <a:spcBef>
                    <a:spcPts val="0"/>
                  </a:spcBef>
                  <a:spcAft>
                    <a:spcPts val="0"/>
                  </a:spcAft>
                  <a:buClrTx/>
                  <a:buSzTx/>
                </a:pPr>
                <a:r>
                  <a:rPr lang="en-US" altLang="zh-CN" sz="16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1) Al</a:t>
                </a:r>
                <a:r>
                  <a:rPr lang="en-US" altLang="zh-CN" sz="1600" baseline="-250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2</a:t>
                </a:r>
                <a:r>
                  <a:rPr lang="en-US" altLang="zh-CN" sz="16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O</a:t>
                </a:r>
                <a:r>
                  <a:rPr lang="en-US" altLang="zh-CN" sz="1600" baseline="-250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3</a:t>
                </a:r>
                <a:r>
                  <a:rPr lang="en-US" altLang="zh-CN" sz="16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 for optical transparency</a:t>
                </a:r>
                <a:endParaRPr lang="zh-CN" altLang="en-US" sz="16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endParaRPr>
              </a:p>
            </p:txBody>
          </p:sp>
        </p:grpSp>
        <p:grpSp>
          <p:nvGrpSpPr>
            <p:cNvPr id="8" name="组合 7">
              <a:extLst>
                <a:ext uri="{FF2B5EF4-FFF2-40B4-BE49-F238E27FC236}">
                  <a16:creationId xmlns:a16="http://schemas.microsoft.com/office/drawing/2014/main" id="{084C0B14-320E-4DEB-BE30-2BFE1DD6D447}"/>
                </a:ext>
              </a:extLst>
            </p:cNvPr>
            <p:cNvGrpSpPr/>
            <p:nvPr/>
          </p:nvGrpSpPr>
          <p:grpSpPr>
            <a:xfrm>
              <a:off x="551478" y="2139732"/>
              <a:ext cx="2849864" cy="2021895"/>
              <a:chOff x="421173" y="1753734"/>
              <a:chExt cx="3686417" cy="2739102"/>
            </a:xfrm>
          </p:grpSpPr>
          <p:pic>
            <p:nvPicPr>
              <p:cNvPr id="32" name="图片 31">
                <a:extLst>
                  <a:ext uri="{FF2B5EF4-FFF2-40B4-BE49-F238E27FC236}">
                    <a16:creationId xmlns:a16="http://schemas.microsoft.com/office/drawing/2014/main" id="{50017748-D5EC-4359-AAD5-C10662D5693C}"/>
                  </a:ext>
                </a:extLst>
              </p:cNvPr>
              <p:cNvPicPr>
                <a:picLocks noChangeAspect="1"/>
              </p:cNvPicPr>
              <p:nvPr/>
            </p:nvPicPr>
            <p:blipFill>
              <a:blip r:embed="rId4" cstate="screen"/>
              <a:stretch>
                <a:fillRect/>
              </a:stretch>
            </p:blipFill>
            <p:spPr>
              <a:xfrm>
                <a:off x="421173" y="1753734"/>
                <a:ext cx="3022924" cy="2216811"/>
              </a:xfrm>
              <a:prstGeom prst="rect">
                <a:avLst/>
              </a:prstGeom>
            </p:spPr>
          </p:pic>
          <p:sp>
            <p:nvSpPr>
              <p:cNvPr id="33" name="文本框 32">
                <a:extLst>
                  <a:ext uri="{FF2B5EF4-FFF2-40B4-BE49-F238E27FC236}">
                    <a16:creationId xmlns:a16="http://schemas.microsoft.com/office/drawing/2014/main" id="{E8CD157D-AC74-41CA-9756-C7251E91545E}"/>
                  </a:ext>
                </a:extLst>
              </p:cNvPr>
              <p:cNvSpPr txBox="1"/>
              <p:nvPr/>
            </p:nvSpPr>
            <p:spPr>
              <a:xfrm>
                <a:off x="714168" y="4034191"/>
                <a:ext cx="3393422" cy="458645"/>
              </a:xfrm>
              <a:prstGeom prst="rect">
                <a:avLst/>
              </a:prstGeom>
              <a:noFill/>
            </p:spPr>
            <p:txBody>
              <a:bodyPr wrap="square" rtlCol="0">
                <a:spAutoFit/>
              </a:bodyPr>
              <a:lstStyle/>
              <a:p>
                <a:pPr defTabSz="685800" fontAlgn="auto">
                  <a:spcBef>
                    <a:spcPts val="0"/>
                  </a:spcBef>
                  <a:spcAft>
                    <a:spcPts val="0"/>
                  </a:spcAft>
                  <a:buClrTx/>
                  <a:buSzTx/>
                </a:pPr>
                <a:r>
                  <a:rPr lang="en-US" altLang="zh-CN" sz="16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5000 m</a:t>
                </a:r>
                <a:r>
                  <a:rPr lang="en-US" altLang="zh-CN" sz="1600" baseline="300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3</a:t>
                </a:r>
                <a:r>
                  <a:rPr lang="zh-CN" altLang="en-US" sz="16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 </a:t>
                </a:r>
                <a:r>
                  <a:rPr lang="en-US" altLang="zh-CN" sz="16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LAB</a:t>
                </a:r>
                <a:r>
                  <a:rPr lang="zh-CN" altLang="en-US" sz="16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 </a:t>
                </a:r>
                <a:r>
                  <a:rPr lang="en-US" altLang="zh-CN" sz="16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storage tank</a:t>
                </a:r>
                <a:endParaRPr lang="zh-CN" altLang="en-US" sz="1600" baseline="-250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endParaRPr>
              </a:p>
            </p:txBody>
          </p:sp>
        </p:grpSp>
        <p:sp>
          <p:nvSpPr>
            <p:cNvPr id="9" name="文本框 8">
              <a:extLst>
                <a:ext uri="{FF2B5EF4-FFF2-40B4-BE49-F238E27FC236}">
                  <a16:creationId xmlns:a16="http://schemas.microsoft.com/office/drawing/2014/main" id="{7CC9FA1A-AE8F-42A2-8C97-AFADBE2E7F09}"/>
                </a:ext>
              </a:extLst>
            </p:cNvPr>
            <p:cNvSpPr txBox="1"/>
            <p:nvPr/>
          </p:nvSpPr>
          <p:spPr>
            <a:xfrm>
              <a:off x="10589183" y="4514731"/>
              <a:ext cx="1828915" cy="947701"/>
            </a:xfrm>
            <a:prstGeom prst="rect">
              <a:avLst/>
            </a:prstGeom>
            <a:solidFill>
              <a:schemeClr val="accent4">
                <a:lumMod val="60000"/>
                <a:lumOff val="40000"/>
              </a:schemeClr>
            </a:solidFill>
          </p:spPr>
          <p:txBody>
            <a:bodyPr wrap="square" rtlCol="0">
              <a:spAutoFit/>
            </a:bodyPr>
            <a:lstStyle/>
            <a:p>
              <a:pPr algn="ctr" defTabSz="685800" fontAlgn="auto">
                <a:spcBef>
                  <a:spcPts val="0"/>
                </a:spcBef>
                <a:spcAft>
                  <a:spcPts val="0"/>
                </a:spcAft>
                <a:buClrTx/>
                <a:buSzTx/>
              </a:pPr>
              <a:r>
                <a:rPr lang="en-US" altLang="zh-CN" sz="1600" dirty="0">
                  <a:solidFill>
                    <a:prstClr val="black"/>
                  </a:solidFill>
                  <a:latin typeface="Arial" panose="020B0604020202020204"/>
                  <a:ea typeface="微软雅黑" panose="020B0503020204020204" pitchFamily="34" charset="-122"/>
                </a:rPr>
                <a:t>1800 m SS pipes to underground</a:t>
              </a:r>
              <a:endParaRPr lang="zh-CN" altLang="en-US" sz="1600" dirty="0">
                <a:solidFill>
                  <a:prstClr val="black"/>
                </a:solidFill>
                <a:latin typeface="Arial" panose="020B0604020202020204"/>
                <a:ea typeface="微软雅黑" panose="020B0503020204020204" pitchFamily="34" charset="-122"/>
                <a:cs typeface="Arial" panose="020B0604020202020204" pitchFamily="34" charset="0"/>
              </a:endParaRPr>
            </a:p>
          </p:txBody>
        </p:sp>
        <p:grpSp>
          <p:nvGrpSpPr>
            <p:cNvPr id="10" name="组合 9">
              <a:extLst>
                <a:ext uri="{FF2B5EF4-FFF2-40B4-BE49-F238E27FC236}">
                  <a16:creationId xmlns:a16="http://schemas.microsoft.com/office/drawing/2014/main" id="{FB59EE87-9959-40B4-A034-34342CB614AF}"/>
                </a:ext>
              </a:extLst>
            </p:cNvPr>
            <p:cNvGrpSpPr/>
            <p:nvPr/>
          </p:nvGrpSpPr>
          <p:grpSpPr>
            <a:xfrm>
              <a:off x="9105684" y="2106183"/>
              <a:ext cx="2911077" cy="2166975"/>
              <a:chOff x="9734257" y="1504138"/>
              <a:chExt cx="3044401" cy="2819320"/>
            </a:xfrm>
          </p:grpSpPr>
          <p:pic>
            <p:nvPicPr>
              <p:cNvPr id="30" name="图片 29">
                <a:extLst>
                  <a:ext uri="{FF2B5EF4-FFF2-40B4-BE49-F238E27FC236}">
                    <a16:creationId xmlns:a16="http://schemas.microsoft.com/office/drawing/2014/main" id="{F52375E0-9873-42EE-B302-365E1CD6E366}"/>
                  </a:ext>
                </a:extLst>
              </p:cNvPr>
              <p:cNvPicPr>
                <a:picLocks noChangeAspect="1"/>
              </p:cNvPicPr>
              <p:nvPr/>
            </p:nvPicPr>
            <p:blipFill rotWithShape="1">
              <a:blip r:embed="rId5" cstate="screen"/>
              <a:srcRect/>
              <a:stretch>
                <a:fillRect/>
              </a:stretch>
            </p:blipFill>
            <p:spPr>
              <a:xfrm>
                <a:off x="9846720" y="1504138"/>
                <a:ext cx="2348299" cy="1941909"/>
              </a:xfrm>
              <a:prstGeom prst="rect">
                <a:avLst/>
              </a:prstGeom>
            </p:spPr>
          </p:pic>
          <p:sp>
            <p:nvSpPr>
              <p:cNvPr id="31" name="文本框 30">
                <a:extLst>
                  <a:ext uri="{FF2B5EF4-FFF2-40B4-BE49-F238E27FC236}">
                    <a16:creationId xmlns:a16="http://schemas.microsoft.com/office/drawing/2014/main" id="{73213C29-FA38-4DC4-96F8-CC8A6800A511}"/>
                  </a:ext>
                </a:extLst>
              </p:cNvPr>
              <p:cNvSpPr txBox="1"/>
              <p:nvPr/>
            </p:nvSpPr>
            <p:spPr>
              <a:xfrm>
                <a:off x="9734257" y="3390476"/>
                <a:ext cx="3044401" cy="932982"/>
              </a:xfrm>
              <a:prstGeom prst="rect">
                <a:avLst/>
              </a:prstGeom>
              <a:noFill/>
            </p:spPr>
            <p:txBody>
              <a:bodyPr wrap="square" rtlCol="0">
                <a:spAutoFit/>
              </a:bodyPr>
              <a:lstStyle/>
              <a:p>
                <a:pPr defTabSz="685800" fontAlgn="auto">
                  <a:spcBef>
                    <a:spcPts val="0"/>
                  </a:spcBef>
                  <a:spcAft>
                    <a:spcPts val="0"/>
                  </a:spcAft>
                  <a:buClrTx/>
                  <a:buSzTx/>
                </a:pPr>
                <a:r>
                  <a:rPr lang="en-US" altLang="zh-CN" sz="16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Mixing LAB with PPO </a:t>
                </a:r>
              </a:p>
              <a:p>
                <a:pPr defTabSz="685800" fontAlgn="auto">
                  <a:spcBef>
                    <a:spcPts val="0"/>
                  </a:spcBef>
                  <a:spcAft>
                    <a:spcPts val="0"/>
                  </a:spcAft>
                  <a:buClrTx/>
                  <a:buSzTx/>
                </a:pPr>
                <a:r>
                  <a:rPr lang="en-US" altLang="zh-CN" sz="16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and bis-MSB</a:t>
                </a:r>
                <a:endParaRPr lang="zh-CN" altLang="en-US" sz="1600" baseline="-250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endParaRPr>
              </a:p>
            </p:txBody>
          </p:sp>
        </p:grpSp>
        <p:grpSp>
          <p:nvGrpSpPr>
            <p:cNvPr id="11" name="组合 10">
              <a:extLst>
                <a:ext uri="{FF2B5EF4-FFF2-40B4-BE49-F238E27FC236}">
                  <a16:creationId xmlns:a16="http://schemas.microsoft.com/office/drawing/2014/main" id="{3F470DA8-D50E-4818-B6ED-CD47527CE098}"/>
                </a:ext>
              </a:extLst>
            </p:cNvPr>
            <p:cNvGrpSpPr/>
            <p:nvPr/>
          </p:nvGrpSpPr>
          <p:grpSpPr>
            <a:xfrm>
              <a:off x="7392144" y="4659368"/>
              <a:ext cx="2889510" cy="2196602"/>
              <a:chOff x="7427878" y="4197354"/>
              <a:chExt cx="3021841" cy="2857867"/>
            </a:xfrm>
          </p:grpSpPr>
          <p:pic>
            <p:nvPicPr>
              <p:cNvPr id="28" name="Picture 2">
                <a:extLst>
                  <a:ext uri="{FF2B5EF4-FFF2-40B4-BE49-F238E27FC236}">
                    <a16:creationId xmlns:a16="http://schemas.microsoft.com/office/drawing/2014/main" id="{BBBF239C-F872-4791-A3AF-8B4732B42A32}"/>
                  </a:ext>
                </a:extLst>
              </p:cNvPr>
              <p:cNvPicPr>
                <a:picLocks noChangeAspect="1" noChangeArrowheads="1"/>
              </p:cNvPicPr>
              <p:nvPr/>
            </p:nvPicPr>
            <p:blipFill>
              <a:blip r:embed="rId6" cstate="screen"/>
              <a:srcRect/>
              <a:stretch>
                <a:fillRect/>
              </a:stretch>
            </p:blipFill>
            <p:spPr bwMode="auto">
              <a:xfrm>
                <a:off x="7699755" y="4197354"/>
                <a:ext cx="2426967"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文本框 28">
                <a:extLst>
                  <a:ext uri="{FF2B5EF4-FFF2-40B4-BE49-F238E27FC236}">
                    <a16:creationId xmlns:a16="http://schemas.microsoft.com/office/drawing/2014/main" id="{B0190F0B-FADA-46F1-A406-2161D4109BC7}"/>
                  </a:ext>
                </a:extLst>
              </p:cNvPr>
              <p:cNvSpPr txBox="1"/>
              <p:nvPr/>
            </p:nvSpPr>
            <p:spPr>
              <a:xfrm>
                <a:off x="7427878" y="6294405"/>
                <a:ext cx="3021841" cy="760816"/>
              </a:xfrm>
              <a:prstGeom prst="rect">
                <a:avLst/>
              </a:prstGeom>
              <a:noFill/>
            </p:spPr>
            <p:txBody>
              <a:bodyPr wrap="square" rtlCol="0">
                <a:spAutoFit/>
              </a:bodyPr>
              <a:lstStyle/>
              <a:p>
                <a:pPr algn="ctr" defTabSz="685800" fontAlgn="auto">
                  <a:spcBef>
                    <a:spcPts val="0"/>
                  </a:spcBef>
                  <a:spcAft>
                    <a:spcPts val="0"/>
                  </a:spcAft>
                  <a:buClrTx/>
                  <a:buSzTx/>
                </a:pPr>
                <a:r>
                  <a:rPr lang="en-US" altLang="zh-CN" sz="16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3) Water extraction to remove radioactive impurities </a:t>
                </a:r>
                <a:endParaRPr lang="zh-CN" altLang="en-US" sz="1600" baseline="-250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endParaRPr>
              </a:p>
            </p:txBody>
          </p:sp>
        </p:grpSp>
        <p:grpSp>
          <p:nvGrpSpPr>
            <p:cNvPr id="12" name="组合 11">
              <a:extLst>
                <a:ext uri="{FF2B5EF4-FFF2-40B4-BE49-F238E27FC236}">
                  <a16:creationId xmlns:a16="http://schemas.microsoft.com/office/drawing/2014/main" id="{774A8C12-F6DE-46D1-927A-EFB227CF132F}"/>
                </a:ext>
              </a:extLst>
            </p:cNvPr>
            <p:cNvGrpSpPr/>
            <p:nvPr/>
          </p:nvGrpSpPr>
          <p:grpSpPr>
            <a:xfrm>
              <a:off x="5185316" y="4662339"/>
              <a:ext cx="2216740" cy="2179116"/>
              <a:chOff x="5177137" y="4201219"/>
              <a:chExt cx="2318261" cy="2835116"/>
            </a:xfrm>
          </p:grpSpPr>
          <p:pic>
            <p:nvPicPr>
              <p:cNvPr id="26" name="图片 25">
                <a:extLst>
                  <a:ext uri="{FF2B5EF4-FFF2-40B4-BE49-F238E27FC236}">
                    <a16:creationId xmlns:a16="http://schemas.microsoft.com/office/drawing/2014/main" id="{D6528BB8-A523-4636-B44F-1981DA568360}"/>
                  </a:ext>
                </a:extLst>
              </p:cNvPr>
              <p:cNvPicPr>
                <a:picLocks noChangeAspect="1"/>
              </p:cNvPicPr>
              <p:nvPr/>
            </p:nvPicPr>
            <p:blipFill rotWithShape="1">
              <a:blip r:embed="rId7" cstate="screen"/>
              <a:srcRect/>
              <a:stretch>
                <a:fillRect/>
              </a:stretch>
            </p:blipFill>
            <p:spPr>
              <a:xfrm>
                <a:off x="5427018" y="4201219"/>
                <a:ext cx="1879313" cy="2160000"/>
              </a:xfrm>
              <a:prstGeom prst="rect">
                <a:avLst/>
              </a:prstGeom>
            </p:spPr>
          </p:pic>
          <p:sp>
            <p:nvSpPr>
              <p:cNvPr id="27" name="文本框 26">
                <a:extLst>
                  <a:ext uri="{FF2B5EF4-FFF2-40B4-BE49-F238E27FC236}">
                    <a16:creationId xmlns:a16="http://schemas.microsoft.com/office/drawing/2014/main" id="{5F53F710-0BC5-4440-BBBB-17499E952271}"/>
                  </a:ext>
                </a:extLst>
              </p:cNvPr>
              <p:cNvSpPr txBox="1"/>
              <p:nvPr/>
            </p:nvSpPr>
            <p:spPr>
              <a:xfrm>
                <a:off x="5177137" y="6275520"/>
                <a:ext cx="2318261" cy="760815"/>
              </a:xfrm>
              <a:prstGeom prst="rect">
                <a:avLst/>
              </a:prstGeom>
              <a:noFill/>
            </p:spPr>
            <p:txBody>
              <a:bodyPr wrap="square" rtlCol="0">
                <a:spAutoFit/>
              </a:bodyPr>
              <a:lstStyle/>
              <a:p>
                <a:pPr algn="ctr" defTabSz="685800" fontAlgn="auto">
                  <a:spcBef>
                    <a:spcPts val="0"/>
                  </a:spcBef>
                  <a:spcAft>
                    <a:spcPts val="0"/>
                  </a:spcAft>
                  <a:buClrTx/>
                  <a:buSzTx/>
                </a:pPr>
                <a:r>
                  <a:rPr lang="en-US" altLang="zh-CN" sz="16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4) Gas stripping to remove Rn and O</a:t>
                </a:r>
                <a:r>
                  <a:rPr lang="en-US" altLang="zh-CN" sz="1600" baseline="-250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2</a:t>
                </a:r>
                <a:endParaRPr lang="zh-CN" altLang="en-US" sz="1600" baseline="-250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endParaRPr>
              </a:p>
            </p:txBody>
          </p:sp>
        </p:grpSp>
        <p:sp>
          <p:nvSpPr>
            <p:cNvPr id="13" name="文本框 12">
              <a:extLst>
                <a:ext uri="{FF2B5EF4-FFF2-40B4-BE49-F238E27FC236}">
                  <a16:creationId xmlns:a16="http://schemas.microsoft.com/office/drawing/2014/main" id="{93FB648D-1A90-441B-9EA5-5BE41BDA183A}"/>
                </a:ext>
              </a:extLst>
            </p:cNvPr>
            <p:cNvSpPr txBox="1"/>
            <p:nvPr/>
          </p:nvSpPr>
          <p:spPr>
            <a:xfrm>
              <a:off x="3046003" y="6300609"/>
              <a:ext cx="1918467" cy="584775"/>
            </a:xfrm>
            <a:prstGeom prst="rect">
              <a:avLst/>
            </a:prstGeom>
            <a:noFill/>
          </p:spPr>
          <p:txBody>
            <a:bodyPr wrap="square" rtlCol="0">
              <a:spAutoFit/>
            </a:bodyPr>
            <a:lstStyle/>
            <a:p>
              <a:pPr algn="ctr" defTabSz="685800" fontAlgn="auto">
                <a:spcBef>
                  <a:spcPts val="0"/>
                </a:spcBef>
                <a:spcAft>
                  <a:spcPts val="0"/>
                </a:spcAft>
                <a:buClrTx/>
                <a:buSzTx/>
              </a:pPr>
              <a:r>
                <a:rPr lang="en-US" altLang="zh-CN" sz="16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rPr>
                <a:t>OSIRIS to monitor the LS quality</a:t>
              </a:r>
              <a:endParaRPr lang="zh-CN" altLang="en-US" sz="1600" baseline="-25000" dirty="0">
                <a:solidFill>
                  <a:prstClr val="black"/>
                </a:solidFill>
                <a:highlight>
                  <a:srgbClr val="FFFF00"/>
                </a:highlight>
                <a:latin typeface="Arial" panose="020B0604020202020204"/>
                <a:ea typeface="微软雅黑" panose="020B0503020204020204" pitchFamily="34" charset="-122"/>
                <a:cs typeface="Arial" panose="020B0604020202020204" pitchFamily="34" charset="0"/>
              </a:endParaRPr>
            </a:p>
          </p:txBody>
        </p:sp>
        <p:pic>
          <p:nvPicPr>
            <p:cNvPr id="14" name="图片 13">
              <a:extLst>
                <a:ext uri="{FF2B5EF4-FFF2-40B4-BE49-F238E27FC236}">
                  <a16:creationId xmlns:a16="http://schemas.microsoft.com/office/drawing/2014/main" id="{BB010CD0-9F26-48AE-B48E-FC5CE2AF7F9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16099" y="4869025"/>
              <a:ext cx="2119052" cy="1412787"/>
            </a:xfrm>
            <a:prstGeom prst="rect">
              <a:avLst/>
            </a:prstGeom>
          </p:spPr>
        </p:pic>
        <p:cxnSp>
          <p:nvCxnSpPr>
            <p:cNvPr id="15" name="直接箭头连接符 14">
              <a:extLst>
                <a:ext uri="{FF2B5EF4-FFF2-40B4-BE49-F238E27FC236}">
                  <a16:creationId xmlns:a16="http://schemas.microsoft.com/office/drawing/2014/main" id="{044355BE-2ED2-4459-9A92-FA8BE389BDAC}"/>
                </a:ext>
              </a:extLst>
            </p:cNvPr>
            <p:cNvCxnSpPr/>
            <p:nvPr/>
          </p:nvCxnSpPr>
          <p:spPr>
            <a:xfrm>
              <a:off x="2927648" y="3060000"/>
              <a:ext cx="391727" cy="0"/>
            </a:xfrm>
            <a:prstGeom prst="straightConnector1">
              <a:avLst/>
            </a:prstGeom>
            <a:ln w="762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B86A5C6B-E838-4317-9F33-5793EDC88671}"/>
                </a:ext>
              </a:extLst>
            </p:cNvPr>
            <p:cNvCxnSpPr/>
            <p:nvPr/>
          </p:nvCxnSpPr>
          <p:spPr>
            <a:xfrm>
              <a:off x="5841513" y="3060000"/>
              <a:ext cx="391727" cy="0"/>
            </a:xfrm>
            <a:prstGeom prst="straightConnector1">
              <a:avLst/>
            </a:prstGeom>
            <a:ln w="762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EAA92D31-8D19-4CA5-926A-39CB7E58D9AC}"/>
                </a:ext>
              </a:extLst>
            </p:cNvPr>
            <p:cNvCxnSpPr>
              <a:cxnSpLocks/>
            </p:cNvCxnSpPr>
            <p:nvPr/>
          </p:nvCxnSpPr>
          <p:spPr>
            <a:xfrm>
              <a:off x="8269034" y="2966857"/>
              <a:ext cx="830070" cy="0"/>
            </a:xfrm>
            <a:prstGeom prst="straightConnector1">
              <a:avLst/>
            </a:prstGeom>
            <a:ln w="762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35B7D9A8-5594-4A33-86ED-68DD49AE65A9}"/>
                </a:ext>
              </a:extLst>
            </p:cNvPr>
            <p:cNvCxnSpPr>
              <a:cxnSpLocks/>
            </p:cNvCxnSpPr>
            <p:nvPr/>
          </p:nvCxnSpPr>
          <p:spPr>
            <a:xfrm flipH="1">
              <a:off x="7242563" y="5606386"/>
              <a:ext cx="459200" cy="0"/>
            </a:xfrm>
            <a:prstGeom prst="straightConnector1">
              <a:avLst/>
            </a:prstGeom>
            <a:ln w="762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C2848342-B325-43D1-8BE9-E5F50AE420F2}"/>
                </a:ext>
              </a:extLst>
            </p:cNvPr>
            <p:cNvCxnSpPr>
              <a:cxnSpLocks/>
            </p:cNvCxnSpPr>
            <p:nvPr/>
          </p:nvCxnSpPr>
          <p:spPr>
            <a:xfrm flipH="1">
              <a:off x="2473917" y="5601452"/>
              <a:ext cx="453731" cy="0"/>
            </a:xfrm>
            <a:prstGeom prst="straightConnector1">
              <a:avLst/>
            </a:prstGeom>
            <a:ln w="762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793F4733-ED7F-4DAA-B8D4-46E4661852F4}"/>
                </a:ext>
              </a:extLst>
            </p:cNvPr>
            <p:cNvCxnSpPr>
              <a:cxnSpLocks/>
            </p:cNvCxnSpPr>
            <p:nvPr/>
          </p:nvCxnSpPr>
          <p:spPr>
            <a:xfrm flipH="1" flipV="1">
              <a:off x="5049012" y="5601452"/>
              <a:ext cx="353947" cy="4934"/>
            </a:xfrm>
            <a:prstGeom prst="straightConnector1">
              <a:avLst/>
            </a:prstGeom>
            <a:ln w="762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05A1954B-20B9-4C84-8A4B-EAEE2DBB9EFA}"/>
                </a:ext>
              </a:extLst>
            </p:cNvPr>
            <p:cNvCxnSpPr>
              <a:cxnSpLocks/>
            </p:cNvCxnSpPr>
            <p:nvPr/>
          </p:nvCxnSpPr>
          <p:spPr>
            <a:xfrm flipH="1">
              <a:off x="9972801" y="5601452"/>
              <a:ext cx="459200" cy="0"/>
            </a:xfrm>
            <a:prstGeom prst="straightConnector1">
              <a:avLst/>
            </a:prstGeom>
            <a:ln w="762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5A3A34F4-4EED-4A5E-AB8C-D28A608CA502}"/>
                </a:ext>
              </a:extLst>
            </p:cNvPr>
            <p:cNvCxnSpPr>
              <a:cxnSpLocks/>
            </p:cNvCxnSpPr>
            <p:nvPr/>
          </p:nvCxnSpPr>
          <p:spPr>
            <a:xfrm>
              <a:off x="6291405" y="4581128"/>
              <a:ext cx="0" cy="216024"/>
            </a:xfrm>
            <a:prstGeom prst="line">
              <a:avLst/>
            </a:prstGeom>
            <a:ln w="762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F1AC7B14-A468-49EA-A2F4-CA33E242C844}"/>
                </a:ext>
              </a:extLst>
            </p:cNvPr>
            <p:cNvCxnSpPr>
              <a:cxnSpLocks/>
            </p:cNvCxnSpPr>
            <p:nvPr/>
          </p:nvCxnSpPr>
          <p:spPr>
            <a:xfrm flipH="1">
              <a:off x="10474470" y="4187960"/>
              <a:ext cx="1" cy="1461685"/>
            </a:xfrm>
            <a:prstGeom prst="line">
              <a:avLst/>
            </a:prstGeom>
            <a:ln w="762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11D6D152-7887-4634-B242-418BF03ACBCB}"/>
                </a:ext>
              </a:extLst>
            </p:cNvPr>
            <p:cNvCxnSpPr>
              <a:cxnSpLocks/>
            </p:cNvCxnSpPr>
            <p:nvPr/>
          </p:nvCxnSpPr>
          <p:spPr>
            <a:xfrm flipH="1">
              <a:off x="1500187" y="4581128"/>
              <a:ext cx="4822574" cy="0"/>
            </a:xfrm>
            <a:prstGeom prst="line">
              <a:avLst/>
            </a:prstGeom>
            <a:ln w="762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57368D20-00F9-4DC8-9ED1-63E3126CAA3E}"/>
                </a:ext>
              </a:extLst>
            </p:cNvPr>
            <p:cNvCxnSpPr>
              <a:cxnSpLocks/>
            </p:cNvCxnSpPr>
            <p:nvPr/>
          </p:nvCxnSpPr>
          <p:spPr>
            <a:xfrm>
              <a:off x="1500187" y="4550611"/>
              <a:ext cx="1" cy="680833"/>
            </a:xfrm>
            <a:prstGeom prst="straightConnector1">
              <a:avLst/>
            </a:prstGeom>
            <a:ln w="76200">
              <a:solidFill>
                <a:srgbClr val="3333FF"/>
              </a:solidFill>
              <a:tailEnd type="triangle"/>
            </a:ln>
          </p:spPr>
          <p:style>
            <a:lnRef idx="1">
              <a:schemeClr val="accent1"/>
            </a:lnRef>
            <a:fillRef idx="0">
              <a:schemeClr val="accent1"/>
            </a:fillRef>
            <a:effectRef idx="0">
              <a:schemeClr val="accent1"/>
            </a:effectRef>
            <a:fontRef idx="minor">
              <a:schemeClr val="tx1"/>
            </a:fontRef>
          </p:style>
        </p:cxnSp>
      </p:grpSp>
      <p:pic>
        <p:nvPicPr>
          <p:cNvPr id="38" name="图片 5">
            <a:extLst>
              <a:ext uri="{FF2B5EF4-FFF2-40B4-BE49-F238E27FC236}">
                <a16:creationId xmlns:a16="http://schemas.microsoft.com/office/drawing/2014/main" id="{4D890C36-6E6D-4D56-AE0C-EB210C0E312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936498" y="4554173"/>
            <a:ext cx="1406490" cy="1532445"/>
          </a:xfrm>
          <a:prstGeom prst="rect">
            <a:avLst/>
          </a:prstGeom>
        </p:spPr>
      </p:pic>
      <p:sp>
        <p:nvSpPr>
          <p:cNvPr id="39" name="日期占位符 38">
            <a:extLst>
              <a:ext uri="{FF2B5EF4-FFF2-40B4-BE49-F238E27FC236}">
                <a16:creationId xmlns:a16="http://schemas.microsoft.com/office/drawing/2014/main" id="{15560091-5D1E-4CEB-8D81-C713B7CBBF06}"/>
              </a:ext>
            </a:extLst>
          </p:cNvPr>
          <p:cNvSpPr>
            <a:spLocks noGrp="1"/>
          </p:cNvSpPr>
          <p:nvPr>
            <p:ph type="dt" sz="half" idx="10"/>
          </p:nvPr>
        </p:nvSpPr>
        <p:spPr/>
        <p:txBody>
          <a:bodyPr/>
          <a:lstStyle/>
          <a:p>
            <a:r>
              <a:rPr lang="zh-CN" altLang="en-US"/>
              <a:t>凌家杰 （中山大学）</a:t>
            </a:r>
          </a:p>
        </p:txBody>
      </p:sp>
      <p:sp>
        <p:nvSpPr>
          <p:cNvPr id="40" name="页脚占位符 39">
            <a:extLst>
              <a:ext uri="{FF2B5EF4-FFF2-40B4-BE49-F238E27FC236}">
                <a16:creationId xmlns:a16="http://schemas.microsoft.com/office/drawing/2014/main" id="{878D7225-604E-4A5E-9E7C-69E04997DD02}"/>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41" name="矩形 8">
            <a:extLst>
              <a:ext uri="{FF2B5EF4-FFF2-40B4-BE49-F238E27FC236}">
                <a16:creationId xmlns:a16="http://schemas.microsoft.com/office/drawing/2014/main" id="{D002A138-C45D-4E45-A5A8-27B6430478A0}"/>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2119283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EB2B7A-F65F-4E65-9D0E-A841FCF41AD9}"/>
              </a:ext>
            </a:extLst>
          </p:cNvPr>
          <p:cNvSpPr>
            <a:spLocks noGrp="1"/>
          </p:cNvSpPr>
          <p:nvPr>
            <p:ph type="title"/>
          </p:nvPr>
        </p:nvSpPr>
        <p:spPr/>
        <p:txBody>
          <a:bodyPr/>
          <a:lstStyle/>
          <a:p>
            <a:r>
              <a:rPr lang="en-US" altLang="zh-CN" dirty="0">
                <a:latin typeface="微软雅黑" panose="020B0503020204020204" pitchFamily="34" charset="-122"/>
                <a:ea typeface="微软雅黑" panose="020B0503020204020204" pitchFamily="34" charset="-122"/>
              </a:rPr>
              <a:t>JNE</a:t>
            </a:r>
            <a:endParaRPr lang="zh-CN" altLang="en-US"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4FD9EC61-1ECF-4BEA-9D14-7143CF029111}"/>
                  </a:ext>
                </a:extLst>
              </p:cNvPr>
              <p:cNvSpPr>
                <a:spLocks noGrp="1"/>
              </p:cNvSpPr>
              <p:nvPr>
                <p:ph idx="1"/>
              </p:nvPr>
            </p:nvSpPr>
            <p:spPr/>
            <p:txBody>
              <a:bodyPr/>
              <a:lstStyle/>
              <a:p>
                <a:r>
                  <a:rPr lang="en-US" altLang="zh-CN" dirty="0">
                    <a:latin typeface="微软雅黑" panose="020B0503020204020204" pitchFamily="34" charset="-122"/>
                    <a:ea typeface="微软雅黑" panose="020B0503020204020204" pitchFamily="34" charset="-122"/>
                  </a:rPr>
                  <a:t>CC </a:t>
                </a:r>
                <a:r>
                  <a:rPr lang="zh-CN" altLang="en-US" dirty="0">
                    <a:latin typeface="微软雅黑" panose="020B0503020204020204" pitchFamily="34" charset="-122"/>
                    <a:ea typeface="微软雅黑" panose="020B0503020204020204" pitchFamily="34" charset="-122"/>
                  </a:rPr>
                  <a:t>反应过程</a:t>
                </a:r>
                <a:endParaRPr lang="en-US" altLang="zh-CN" dirty="0">
                  <a:latin typeface="微软雅黑" panose="020B0503020204020204" pitchFamily="34" charset="-122"/>
                  <a:ea typeface="微软雅黑" panose="020B0503020204020204" pitchFamily="34" charset="-122"/>
                </a:endParaRPr>
              </a:p>
              <a:p>
                <a:pPr lvl="1"/>
                <a14:m>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𝜈</m:t>
                        </m:r>
                      </m:e>
                      <m:sub>
                        <m:r>
                          <a:rPr lang="en-US" altLang="zh-CN" b="0" i="1" smtClean="0">
                            <a:latin typeface="Cambria Math" panose="02040503050406030204" pitchFamily="18" charset="0"/>
                          </a:rPr>
                          <m:t>𝑒</m:t>
                        </m:r>
                      </m:sub>
                    </m:sSub>
                    <m:r>
                      <a:rPr lang="en-US" altLang="zh-CN" b="0" i="1" smtClean="0">
                        <a:latin typeface="Cambria Math" panose="02040503050406030204" pitchFamily="18" charset="0"/>
                      </a:rPr>
                      <m:t>+</m:t>
                    </m:r>
                    <m:sPre>
                      <m:sPrePr>
                        <m:ctrlPr>
                          <a:rPr lang="en-US" altLang="zh-CN" b="0" i="1" smtClean="0">
                            <a:latin typeface="Cambria Math" panose="02040503050406030204" pitchFamily="18" charset="0"/>
                          </a:rPr>
                        </m:ctrlPr>
                      </m:sPrePr>
                      <m:sub/>
                      <m:sup>
                        <m:r>
                          <a:rPr lang="en-US" altLang="zh-CN" b="0" i="1" smtClean="0">
                            <a:latin typeface="Cambria Math" panose="02040503050406030204" pitchFamily="18" charset="0"/>
                          </a:rPr>
                          <m:t>7</m:t>
                        </m:r>
                      </m:sup>
                      <m:e>
                        <m:r>
                          <a:rPr lang="en-US" altLang="zh-CN" b="0" i="1" smtClean="0">
                            <a:latin typeface="Cambria Math" panose="02040503050406030204" pitchFamily="18" charset="0"/>
                          </a:rPr>
                          <m:t>𝐿𝑖</m:t>
                        </m:r>
                      </m:e>
                    </m:sPre>
                    <m:r>
                      <a:rPr lang="en-US" altLang="zh-CN" b="0" i="1" smtClean="0">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𝑒</m:t>
                        </m:r>
                      </m:e>
                      <m:sup>
                        <m:r>
                          <a:rPr lang="en-US" altLang="zh-CN" i="1">
                            <a:latin typeface="Cambria Math" panose="02040503050406030204" pitchFamily="18" charset="0"/>
                          </a:rPr>
                          <m:t>−</m:t>
                        </m:r>
                      </m:sup>
                    </m:sSup>
                    <m:r>
                      <a:rPr lang="en-US" altLang="zh-CN" b="0" i="1" smtClean="0">
                        <a:latin typeface="Cambria Math" panose="02040503050406030204" pitchFamily="18" charset="0"/>
                      </a:rPr>
                      <m:t>+</m:t>
                    </m:r>
                    <m:sPre>
                      <m:sPrePr>
                        <m:ctrlPr>
                          <a:rPr lang="en-US" altLang="zh-CN" b="0" i="1" smtClean="0">
                            <a:latin typeface="Cambria Math" panose="02040503050406030204" pitchFamily="18" charset="0"/>
                          </a:rPr>
                        </m:ctrlPr>
                      </m:sPrePr>
                      <m:sub/>
                      <m:sup>
                        <m:r>
                          <a:rPr lang="en-US" altLang="zh-CN" b="0" i="1" smtClean="0">
                            <a:latin typeface="Cambria Math" panose="02040503050406030204" pitchFamily="18" charset="0"/>
                          </a:rPr>
                          <m:t>7</m:t>
                        </m:r>
                      </m:sup>
                      <m:e>
                        <m:r>
                          <a:rPr lang="en-US" altLang="zh-CN" b="0" i="1" smtClean="0">
                            <a:latin typeface="Cambria Math" panose="02040503050406030204" pitchFamily="18" charset="0"/>
                          </a:rPr>
                          <m:t>𝐵𝑒</m:t>
                        </m:r>
                      </m:e>
                    </m:sPre>
                  </m:oMath>
                </a14:m>
                <a:endParaRPr lang="en-US" altLang="zh-CN" dirty="0">
                  <a:latin typeface="微软雅黑" panose="020B0503020204020204" pitchFamily="34" charset="-122"/>
                  <a:ea typeface="微软雅黑" panose="020B0503020204020204" pitchFamily="34" charset="-122"/>
                </a:endParaRPr>
              </a:p>
              <a:p>
                <a:pPr lvl="1"/>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𝜈</m:t>
                        </m:r>
                      </m:e>
                      <m:sub>
                        <m:r>
                          <a:rPr lang="en-US" altLang="zh-CN" i="1">
                            <a:latin typeface="Cambria Math" panose="02040503050406030204" pitchFamily="18" charset="0"/>
                          </a:rPr>
                          <m:t>𝑒</m:t>
                        </m:r>
                      </m:sub>
                    </m:sSub>
                    <m:r>
                      <a:rPr lang="en-US" altLang="zh-CN" i="1">
                        <a:latin typeface="Cambria Math" panose="02040503050406030204" pitchFamily="18" charset="0"/>
                      </a:rPr>
                      <m:t>+</m:t>
                    </m:r>
                    <m:sPre>
                      <m:sPrePr>
                        <m:ctrlPr>
                          <a:rPr lang="en-US" altLang="zh-CN" i="1">
                            <a:latin typeface="Cambria Math" panose="02040503050406030204" pitchFamily="18" charset="0"/>
                          </a:rPr>
                        </m:ctrlPr>
                      </m:sPrePr>
                      <m:sub/>
                      <m:sup>
                        <m:r>
                          <a:rPr lang="en-US" altLang="zh-CN" b="0" i="1" smtClean="0">
                            <a:latin typeface="Cambria Math" panose="02040503050406030204" pitchFamily="18" charset="0"/>
                          </a:rPr>
                          <m:t>37</m:t>
                        </m:r>
                      </m:sup>
                      <m:e>
                        <m:r>
                          <a:rPr lang="en-US" altLang="zh-CN" b="0" i="1" smtClean="0">
                            <a:latin typeface="Cambria Math" panose="02040503050406030204" pitchFamily="18" charset="0"/>
                          </a:rPr>
                          <m:t>𝐶𝑙</m:t>
                        </m:r>
                      </m:e>
                    </m:sPre>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𝑒</m:t>
                        </m:r>
                      </m:e>
                      <m:sup>
                        <m:r>
                          <a:rPr lang="en-US" altLang="zh-CN" i="1">
                            <a:latin typeface="Cambria Math" panose="02040503050406030204" pitchFamily="18" charset="0"/>
                          </a:rPr>
                          <m:t>−</m:t>
                        </m:r>
                      </m:sup>
                    </m:sSup>
                    <m:r>
                      <a:rPr lang="en-US" altLang="zh-CN" b="0" i="1" smtClean="0">
                        <a:latin typeface="Cambria Math" panose="02040503050406030204" pitchFamily="18" charset="0"/>
                      </a:rPr>
                      <m:t>+</m:t>
                    </m:r>
                    <m:sPre>
                      <m:sPrePr>
                        <m:ctrlPr>
                          <a:rPr lang="en-US" altLang="zh-CN" i="1">
                            <a:latin typeface="Cambria Math" panose="02040503050406030204" pitchFamily="18" charset="0"/>
                          </a:rPr>
                        </m:ctrlPr>
                      </m:sPrePr>
                      <m:sub/>
                      <m:sup>
                        <m:r>
                          <a:rPr lang="en-US" altLang="zh-CN" b="0" i="1" smtClean="0">
                            <a:latin typeface="Cambria Math" panose="02040503050406030204" pitchFamily="18" charset="0"/>
                          </a:rPr>
                          <m:t>3</m:t>
                        </m:r>
                        <m:r>
                          <a:rPr lang="en-US" altLang="zh-CN" i="1">
                            <a:latin typeface="Cambria Math" panose="02040503050406030204" pitchFamily="18" charset="0"/>
                          </a:rPr>
                          <m:t>7</m:t>
                        </m:r>
                      </m:sup>
                      <m:e>
                        <m:r>
                          <a:rPr lang="en-US" altLang="zh-CN" b="0" i="1" smtClean="0">
                            <a:latin typeface="Cambria Math" panose="02040503050406030204" pitchFamily="18" charset="0"/>
                          </a:rPr>
                          <m:t>𝐴𝑟</m:t>
                        </m:r>
                      </m:e>
                    </m:sPre>
                  </m:oMath>
                </a14:m>
                <a:endParaRPr lang="en-US" altLang="zh-CN" dirty="0">
                  <a:latin typeface="微软雅黑" panose="020B0503020204020204" pitchFamily="34" charset="-122"/>
                  <a:ea typeface="微软雅黑" panose="020B0503020204020204" pitchFamily="34" charset="-122"/>
                </a:endParaRPr>
              </a:p>
              <a:p>
                <a:r>
                  <a:rPr lang="en-US" altLang="zh-CN" dirty="0">
                    <a:latin typeface="微软雅黑" panose="020B0503020204020204" pitchFamily="34" charset="-122"/>
                    <a:ea typeface="微软雅黑" panose="020B0503020204020204" pitchFamily="34" charset="-122"/>
                  </a:rPr>
                  <a:t>60</a:t>
                </a:r>
                <a:r>
                  <a:rPr lang="zh-CN" altLang="en-US" dirty="0">
                    <a:latin typeface="微软雅黑" panose="020B0503020204020204" pitchFamily="34" charset="-122"/>
                    <a:ea typeface="微软雅黑" panose="020B0503020204020204" pitchFamily="34" charset="-122"/>
                  </a:rPr>
                  <a:t>倍电子散射的截面大小</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自然丰度高：</a:t>
                </a:r>
                <a:r>
                  <a:rPr lang="en-US" altLang="zh-CN" dirty="0">
                    <a:latin typeface="微软雅黑" panose="020B0503020204020204" pitchFamily="34" charset="-122"/>
                    <a:ea typeface="微软雅黑" panose="020B0503020204020204" pitchFamily="34" charset="-122"/>
                  </a:rPr>
                  <a:t> </a:t>
                </a:r>
                <a14:m>
                  <m:oMath xmlns:m="http://schemas.openxmlformats.org/officeDocument/2006/math">
                    <m:sPre>
                      <m:sPrePr>
                        <m:ctrlPr>
                          <a:rPr lang="en-US" altLang="zh-CN" i="1">
                            <a:latin typeface="Cambria Math" panose="02040503050406030204" pitchFamily="18" charset="0"/>
                          </a:rPr>
                        </m:ctrlPr>
                      </m:sPrePr>
                      <m:sub/>
                      <m:sup>
                        <m:r>
                          <a:rPr lang="en-US" altLang="zh-CN" i="1">
                            <a:latin typeface="Cambria Math" panose="02040503050406030204" pitchFamily="18" charset="0"/>
                          </a:rPr>
                          <m:t>7</m:t>
                        </m:r>
                      </m:sup>
                      <m:e>
                        <m:r>
                          <a:rPr lang="en-US" altLang="zh-CN" i="1">
                            <a:latin typeface="Cambria Math" panose="02040503050406030204" pitchFamily="18" charset="0"/>
                          </a:rPr>
                          <m:t>𝐿𝑖</m:t>
                        </m:r>
                      </m:e>
                    </m:sPre>
                  </m:oMath>
                </a14:m>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92%</a:t>
                </a:r>
              </a:p>
              <a:p>
                <a:r>
                  <a:rPr lang="zh-CN" altLang="en-US" dirty="0">
                    <a:latin typeface="微软雅黑" panose="020B0503020204020204" pitchFamily="34" charset="-122"/>
                    <a:ea typeface="微软雅黑" panose="020B0503020204020204" pitchFamily="34" charset="-122"/>
                  </a:rPr>
                  <a:t>高溶解度：</a:t>
                </a:r>
                <a:r>
                  <a:rPr lang="en-US" altLang="zh-CN" dirty="0">
                    <a:latin typeface="微软雅黑" panose="020B0503020204020204" pitchFamily="34" charset="-122"/>
                    <a:ea typeface="微软雅黑" panose="020B0503020204020204" pitchFamily="34" charset="-122"/>
                  </a:rPr>
                  <a:t>100g </a:t>
                </a:r>
                <a:r>
                  <a:rPr lang="zh-CN" altLang="en-US" dirty="0">
                    <a:latin typeface="微软雅黑" panose="020B0503020204020204" pitchFamily="34" charset="-122"/>
                    <a:ea typeface="微软雅黑" panose="020B0503020204020204" pitchFamily="34" charset="-122"/>
                  </a:rPr>
                  <a:t>水可溶 </a:t>
                </a:r>
                <a:r>
                  <a:rPr lang="en-US" altLang="zh-CN" dirty="0">
                    <a:latin typeface="微软雅黑" panose="020B0503020204020204" pitchFamily="34" charset="-122"/>
                    <a:ea typeface="微软雅黑" panose="020B0503020204020204" pitchFamily="34" charset="-122"/>
                  </a:rPr>
                  <a:t>80g </a:t>
                </a:r>
                <a:r>
                  <a:rPr lang="en-US" altLang="zh-CN" dirty="0" err="1">
                    <a:latin typeface="微软雅黑" panose="020B0503020204020204" pitchFamily="34" charset="-122"/>
                    <a:ea typeface="微软雅黑" panose="020B0503020204020204" pitchFamily="34" charset="-122"/>
                  </a:rPr>
                  <a:t>LiCL</a:t>
                </a:r>
                <a:endParaRPr lang="zh-CN" altLang="en-US" dirty="0">
                  <a:latin typeface="微软雅黑" panose="020B0503020204020204" pitchFamily="34" charset="-122"/>
                  <a:ea typeface="微软雅黑" panose="020B0503020204020204" pitchFamily="34" charset="-122"/>
                </a:endParaRPr>
              </a:p>
            </p:txBody>
          </p:sp>
        </mc:Choice>
        <mc:Fallback xmlns="">
          <p:sp>
            <p:nvSpPr>
              <p:cNvPr id="3" name="内容占位符 2">
                <a:extLst>
                  <a:ext uri="{FF2B5EF4-FFF2-40B4-BE49-F238E27FC236}">
                    <a16:creationId xmlns:a16="http://schemas.microsoft.com/office/drawing/2014/main" id="{4FD9EC61-1ECF-4BEA-9D14-7143CF029111}"/>
                  </a:ext>
                </a:extLst>
              </p:cNvPr>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396391A5-FA30-44B5-94A0-97DE307FC627}"/>
              </a:ext>
            </a:extLst>
          </p:cNvPr>
          <p:cNvSpPr>
            <a:spLocks noGrp="1"/>
          </p:cNvSpPr>
          <p:nvPr>
            <p:ph type="sldNum" sz="quarter" idx="12"/>
          </p:nvPr>
        </p:nvSpPr>
        <p:spPr/>
        <p:txBody>
          <a:bodyPr/>
          <a:lstStyle/>
          <a:p>
            <a:fld id="{E97CB520-44B3-4597-B659-C13B2A85B42A}" type="slidenum">
              <a:rPr lang="zh-CN" altLang="en-US" smtClean="0"/>
              <a:t>68</a:t>
            </a:fld>
            <a:endParaRPr lang="zh-CN" altLang="en-US"/>
          </a:p>
        </p:txBody>
      </p:sp>
      <p:sp>
        <p:nvSpPr>
          <p:cNvPr id="6" name="日期占位符 5">
            <a:extLst>
              <a:ext uri="{FF2B5EF4-FFF2-40B4-BE49-F238E27FC236}">
                <a16:creationId xmlns:a16="http://schemas.microsoft.com/office/drawing/2014/main" id="{CEB10EC3-EC5D-4606-91C8-B6E9BFB5C3B3}"/>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FBF7AA2F-8B70-4B5F-AB8F-781D4060D869}"/>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9" name="矩形 8">
            <a:extLst>
              <a:ext uri="{FF2B5EF4-FFF2-40B4-BE49-F238E27FC236}">
                <a16:creationId xmlns:a16="http://schemas.microsoft.com/office/drawing/2014/main" id="{4076BD58-C911-4C3F-8CD6-B1168D866CF2}"/>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5" name="图片 4">
            <a:extLst>
              <a:ext uri="{FF2B5EF4-FFF2-40B4-BE49-F238E27FC236}">
                <a16:creationId xmlns:a16="http://schemas.microsoft.com/office/drawing/2014/main" id="{736C2142-01C7-4A0A-A212-7E83053FBDB5}"/>
              </a:ext>
            </a:extLst>
          </p:cNvPr>
          <p:cNvPicPr>
            <a:picLocks noChangeAspect="1"/>
          </p:cNvPicPr>
          <p:nvPr/>
        </p:nvPicPr>
        <p:blipFill>
          <a:blip r:embed="rId3"/>
          <a:stretch>
            <a:fillRect/>
          </a:stretch>
        </p:blipFill>
        <p:spPr>
          <a:xfrm>
            <a:off x="6569655" y="515328"/>
            <a:ext cx="5155406" cy="3214385"/>
          </a:xfrm>
          <a:prstGeom prst="rect">
            <a:avLst/>
          </a:prstGeom>
        </p:spPr>
      </p:pic>
      <p:sp>
        <p:nvSpPr>
          <p:cNvPr id="8" name="矩形 7">
            <a:extLst>
              <a:ext uri="{FF2B5EF4-FFF2-40B4-BE49-F238E27FC236}">
                <a16:creationId xmlns:a16="http://schemas.microsoft.com/office/drawing/2014/main" id="{D553620D-E4A2-4783-AAF8-A305163800A6}"/>
              </a:ext>
            </a:extLst>
          </p:cNvPr>
          <p:cNvSpPr/>
          <p:nvPr/>
        </p:nvSpPr>
        <p:spPr>
          <a:xfrm>
            <a:off x="6415200" y="3478613"/>
            <a:ext cx="1216800" cy="50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473034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862852-6AE0-4189-8282-8B88014A2ACD}"/>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切伦科夫光和闪烁光</a:t>
            </a:r>
          </a:p>
        </p:txBody>
      </p:sp>
      <p:sp>
        <p:nvSpPr>
          <p:cNvPr id="4" name="灯片编号占位符 3">
            <a:extLst>
              <a:ext uri="{FF2B5EF4-FFF2-40B4-BE49-F238E27FC236}">
                <a16:creationId xmlns:a16="http://schemas.microsoft.com/office/drawing/2014/main" id="{F32B6865-0B86-4E73-9A4E-C318A90D6F04}"/>
              </a:ext>
            </a:extLst>
          </p:cNvPr>
          <p:cNvSpPr>
            <a:spLocks noGrp="1"/>
          </p:cNvSpPr>
          <p:nvPr>
            <p:ph type="sldNum" sz="quarter" idx="12"/>
          </p:nvPr>
        </p:nvSpPr>
        <p:spPr/>
        <p:txBody>
          <a:bodyPr/>
          <a:lstStyle/>
          <a:p>
            <a:fld id="{E97CB520-44B3-4597-B659-C13B2A85B42A}" type="slidenum">
              <a:rPr lang="zh-CN" altLang="en-US" smtClean="0"/>
              <a:t>69</a:t>
            </a:fld>
            <a:endParaRPr lang="zh-CN" altLang="en-US"/>
          </a:p>
        </p:txBody>
      </p:sp>
      <p:pic>
        <p:nvPicPr>
          <p:cNvPr id="7" name="图片 6">
            <a:extLst>
              <a:ext uri="{FF2B5EF4-FFF2-40B4-BE49-F238E27FC236}">
                <a16:creationId xmlns:a16="http://schemas.microsoft.com/office/drawing/2014/main" id="{7FF9A5D0-FD0D-4C53-B8B6-491FF56AD3E0}"/>
              </a:ext>
            </a:extLst>
          </p:cNvPr>
          <p:cNvPicPr>
            <a:picLocks noChangeAspect="1"/>
          </p:cNvPicPr>
          <p:nvPr/>
        </p:nvPicPr>
        <p:blipFill>
          <a:blip r:embed="rId2"/>
          <a:stretch>
            <a:fillRect/>
          </a:stretch>
        </p:blipFill>
        <p:spPr>
          <a:xfrm>
            <a:off x="1761387" y="1470182"/>
            <a:ext cx="8220813" cy="4730329"/>
          </a:xfrm>
          <a:prstGeom prst="rect">
            <a:avLst/>
          </a:prstGeom>
        </p:spPr>
      </p:pic>
      <p:sp>
        <p:nvSpPr>
          <p:cNvPr id="8" name="日期占位符 7">
            <a:extLst>
              <a:ext uri="{FF2B5EF4-FFF2-40B4-BE49-F238E27FC236}">
                <a16:creationId xmlns:a16="http://schemas.microsoft.com/office/drawing/2014/main" id="{1EB65074-DBB3-4CA7-94D7-49F3B5F1063E}"/>
              </a:ext>
            </a:extLst>
          </p:cNvPr>
          <p:cNvSpPr>
            <a:spLocks noGrp="1"/>
          </p:cNvSpPr>
          <p:nvPr>
            <p:ph type="dt" sz="half" idx="10"/>
          </p:nvPr>
        </p:nvSpPr>
        <p:spPr/>
        <p:txBody>
          <a:bodyPr/>
          <a:lstStyle/>
          <a:p>
            <a:r>
              <a:rPr lang="zh-CN" altLang="en-US"/>
              <a:t>凌家杰 （中山大学）</a:t>
            </a:r>
          </a:p>
        </p:txBody>
      </p:sp>
      <p:sp>
        <p:nvSpPr>
          <p:cNvPr id="9" name="页脚占位符 8">
            <a:extLst>
              <a:ext uri="{FF2B5EF4-FFF2-40B4-BE49-F238E27FC236}">
                <a16:creationId xmlns:a16="http://schemas.microsoft.com/office/drawing/2014/main" id="{ED44EDBF-A9FA-4EA1-8288-472F2D0E9453}"/>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10" name="矩形 8">
            <a:extLst>
              <a:ext uri="{FF2B5EF4-FFF2-40B4-BE49-F238E27FC236}">
                <a16:creationId xmlns:a16="http://schemas.microsoft.com/office/drawing/2014/main" id="{1853CFB7-4647-4B2D-8372-6DD42EE719A8}"/>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2755127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752E87-A4A6-4577-98D5-250AB9DEAEC7}"/>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电离和激发能量损失</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A95383FE-F44D-427E-B300-1A8B7434C20B}"/>
                  </a:ext>
                </a:extLst>
              </p:cNvPr>
              <p:cNvSpPr>
                <a:spLocks noGrp="1"/>
              </p:cNvSpPr>
              <p:nvPr>
                <p:ph idx="1"/>
              </p:nvPr>
            </p:nvSpPr>
            <p:spPr/>
            <p:txBody>
              <a:bodyPr/>
              <a:lstStyle/>
              <a:p>
                <a:r>
                  <a:rPr lang="zh-CN" altLang="en-US" dirty="0">
                    <a:latin typeface="微软雅黑" panose="020B0503020204020204" pitchFamily="34" charset="-122"/>
                    <a:ea typeface="微软雅黑" panose="020B0503020204020204" pitchFamily="34" charset="-122"/>
                  </a:rPr>
                  <a:t>通常把粒子通过某种物质中单位长度所损失的能量称为该粒子在这种物质中的能量损失或阻止本领（</a:t>
                </a:r>
                <a:r>
                  <a:rPr lang="en-US" altLang="zh-CN" dirty="0">
                    <a:latin typeface="微软雅黑" panose="020B0503020204020204" pitchFamily="34" charset="-122"/>
                    <a:ea typeface="微软雅黑" panose="020B0503020204020204" pitchFamily="34" charset="-122"/>
                  </a:rPr>
                  <a:t>stopping power</a:t>
                </a:r>
                <a:r>
                  <a:rPr lang="zh-CN" altLang="en-US" dirty="0">
                    <a:latin typeface="微软雅黑" panose="020B0503020204020204" pitchFamily="34" charset="-122"/>
                    <a:ea typeface="微软雅黑" panose="020B0503020204020204" pitchFamily="34" charset="-122"/>
                  </a:rPr>
                  <a:t>），用 </a:t>
                </a:r>
                <a14:m>
                  <m:oMath xmlns:m="http://schemas.openxmlformats.org/officeDocument/2006/math">
                    <m:r>
                      <a:rPr lang="en-US" altLang="zh-CN" b="0" i="0" smtClean="0">
                        <a:latin typeface="Cambria Math" panose="02040503050406030204" pitchFamily="18" charset="0"/>
                      </a:rPr>
                      <m:t>−</m:t>
                    </m:r>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𝑑𝐸</m:t>
                        </m:r>
                      </m:num>
                      <m:den>
                        <m:r>
                          <a:rPr lang="en-US" altLang="zh-CN" b="0" i="1" smtClean="0">
                            <a:latin typeface="Cambria Math" panose="02040503050406030204" pitchFamily="18" charset="0"/>
                          </a:rPr>
                          <m:t>𝑑𝑥</m:t>
                        </m:r>
                      </m:den>
                    </m:f>
                  </m:oMath>
                </a14:m>
                <a:r>
                  <a:rPr lang="zh-CN" altLang="en-US" dirty="0">
                    <a:latin typeface="微软雅黑" panose="020B0503020204020204" pitchFamily="34" charset="-122"/>
                    <a:ea typeface="微软雅黑" panose="020B0503020204020204" pitchFamily="34" charset="-122"/>
                  </a:rPr>
                  <a:t>表示</a:t>
                </a:r>
                <a:r>
                  <a:rPr lang="en-US" altLang="zh-CN" dirty="0">
                    <a:latin typeface="微软雅黑" panose="020B0503020204020204" pitchFamily="34" charset="-122"/>
                    <a:ea typeface="微软雅黑" panose="020B0503020204020204" pitchFamily="34" charset="-122"/>
                  </a:rPr>
                  <a:t>:</a:t>
                </a:r>
              </a:p>
              <a:p>
                <a:r>
                  <a:rPr lang="zh-CN" altLang="en-US" dirty="0">
                    <a:latin typeface="微软雅黑" panose="020B0503020204020204" pitchFamily="34" charset="-122"/>
                    <a:ea typeface="微软雅黑" panose="020B0503020204020204" pitchFamily="34" charset="-122"/>
                  </a:rPr>
                  <a:t>贝特</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布洛赫（</a:t>
                </a:r>
                <a:r>
                  <a:rPr lang="en-US" altLang="zh-CN" dirty="0">
                    <a:latin typeface="微软雅黑" panose="020B0503020204020204" pitchFamily="34" charset="-122"/>
                    <a:ea typeface="微软雅黑" panose="020B0503020204020204" pitchFamily="34" charset="-122"/>
                  </a:rPr>
                  <a:t>Bethe-Bloch</a:t>
                </a:r>
                <a:r>
                  <a:rPr lang="zh-CN" altLang="en-US" dirty="0">
                    <a:latin typeface="微软雅黑" panose="020B0503020204020204" pitchFamily="34" charset="-122"/>
                    <a:ea typeface="微软雅黑" panose="020B0503020204020204" pitchFamily="34" charset="-122"/>
                  </a:rPr>
                  <a:t>）公式</a:t>
                </a:r>
                <a:endParaRPr lang="en-US" altLang="zh-CN" dirty="0">
                  <a:latin typeface="微软雅黑" panose="020B0503020204020204" pitchFamily="34" charset="-122"/>
                  <a:ea typeface="微软雅黑" panose="020B0503020204020204" pitchFamily="34" charset="-122"/>
                </a:endParaRPr>
              </a:p>
              <a:p>
                <a:pPr marL="0" indent="0">
                  <a:buNone/>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𝑑𝐸</m:t>
                          </m:r>
                        </m:num>
                        <m:den>
                          <m:r>
                            <a:rPr lang="en-US" altLang="zh-CN" b="0" i="1" smtClean="0">
                              <a:latin typeface="Cambria Math" panose="02040503050406030204" pitchFamily="18" charset="0"/>
                            </a:rPr>
                            <m:t>𝑑𝑥</m:t>
                          </m:r>
                        </m:den>
                      </m:f>
                      <m:r>
                        <a:rPr lang="en-US" altLang="zh-CN" b="0" i="1" smtClean="0">
                          <a:latin typeface="Cambria Math" panose="02040503050406030204" pitchFamily="18" charset="0"/>
                        </a:rPr>
                        <m:t>=</m:t>
                      </m:r>
                      <m:r>
                        <a:rPr lang="en-US" altLang="zh-CN" b="0" i="1" smtClean="0">
                          <a:latin typeface="Cambria Math" panose="02040503050406030204" pitchFamily="18" charset="0"/>
                        </a:rPr>
                        <m:t>𝐾</m:t>
                      </m:r>
                      <m:sSup>
                        <m:sSupPr>
                          <m:ctrlPr>
                            <a:rPr lang="en-US" altLang="zh-CN" b="0" i="1" smtClean="0">
                              <a:solidFill>
                                <a:srgbClr val="FF0000"/>
                              </a:solidFill>
                              <a:latin typeface="Cambria Math" panose="02040503050406030204" pitchFamily="18" charset="0"/>
                            </a:rPr>
                          </m:ctrlPr>
                        </m:sSupPr>
                        <m:e>
                          <m:r>
                            <a:rPr lang="en-US" altLang="zh-CN" b="0" i="1" smtClean="0">
                              <a:solidFill>
                                <a:srgbClr val="FF0000"/>
                              </a:solidFill>
                              <a:latin typeface="Cambria Math" panose="02040503050406030204" pitchFamily="18" charset="0"/>
                            </a:rPr>
                            <m:t>𝑧</m:t>
                          </m:r>
                        </m:e>
                        <m:sup>
                          <m:r>
                            <a:rPr lang="en-US" altLang="zh-CN" b="0" i="1" smtClean="0">
                              <a:solidFill>
                                <a:srgbClr val="FF0000"/>
                              </a:solidFill>
                              <a:latin typeface="Cambria Math" panose="02040503050406030204" pitchFamily="18" charset="0"/>
                            </a:rPr>
                            <m:t>2</m:t>
                          </m:r>
                        </m:sup>
                      </m:sSup>
                      <m:f>
                        <m:fPr>
                          <m:ctrlPr>
                            <a:rPr lang="en-US" altLang="zh-CN" b="0" i="1" smtClean="0">
                              <a:solidFill>
                                <a:srgbClr val="0070C0"/>
                              </a:solidFill>
                              <a:latin typeface="Cambria Math" panose="02040503050406030204" pitchFamily="18" charset="0"/>
                            </a:rPr>
                          </m:ctrlPr>
                        </m:fPr>
                        <m:num>
                          <m:r>
                            <a:rPr lang="en-US" altLang="zh-CN" b="0" i="1" smtClean="0">
                              <a:solidFill>
                                <a:srgbClr val="0070C0"/>
                              </a:solidFill>
                              <a:latin typeface="Cambria Math" panose="02040503050406030204" pitchFamily="18" charset="0"/>
                            </a:rPr>
                            <m:t>𝑍</m:t>
                          </m:r>
                        </m:num>
                        <m:den>
                          <m:r>
                            <a:rPr lang="en-US" altLang="zh-CN" b="0" i="1" smtClean="0">
                              <a:solidFill>
                                <a:srgbClr val="0070C0"/>
                              </a:solidFill>
                              <a:latin typeface="Cambria Math" panose="02040503050406030204" pitchFamily="18" charset="0"/>
                            </a:rPr>
                            <m:t>𝐴</m:t>
                          </m:r>
                        </m:den>
                      </m:f>
                      <m:f>
                        <m:fPr>
                          <m:ctrlPr>
                            <a:rPr lang="en-US" altLang="zh-CN" b="0" i="1" smtClean="0">
                              <a:solidFill>
                                <a:srgbClr val="00B050"/>
                              </a:solidFill>
                              <a:latin typeface="Cambria Math" panose="02040503050406030204" pitchFamily="18" charset="0"/>
                            </a:rPr>
                          </m:ctrlPr>
                        </m:fPr>
                        <m:num>
                          <m:r>
                            <a:rPr lang="en-US" altLang="zh-CN" b="0" i="1" smtClean="0">
                              <a:solidFill>
                                <a:srgbClr val="00B050"/>
                              </a:solidFill>
                              <a:latin typeface="Cambria Math" panose="02040503050406030204" pitchFamily="18" charset="0"/>
                            </a:rPr>
                            <m:t>1</m:t>
                          </m:r>
                        </m:num>
                        <m:den>
                          <m:sSup>
                            <m:sSupPr>
                              <m:ctrlPr>
                                <a:rPr lang="en-US" altLang="zh-CN" b="0" i="1" smtClean="0">
                                  <a:solidFill>
                                    <a:srgbClr val="00B050"/>
                                  </a:solidFill>
                                  <a:latin typeface="Cambria Math" panose="02040503050406030204" pitchFamily="18" charset="0"/>
                                </a:rPr>
                              </m:ctrlPr>
                            </m:sSupPr>
                            <m:e>
                              <m:r>
                                <a:rPr lang="zh-CN" altLang="en-US" b="0" i="1" smtClean="0">
                                  <a:solidFill>
                                    <a:srgbClr val="00B050"/>
                                  </a:solidFill>
                                  <a:latin typeface="Cambria Math" panose="02040503050406030204" pitchFamily="18" charset="0"/>
                                </a:rPr>
                                <m:t>𝛽</m:t>
                              </m:r>
                            </m:e>
                            <m:sup>
                              <m:r>
                                <a:rPr lang="en-US" altLang="zh-CN" b="0" i="1" smtClean="0">
                                  <a:solidFill>
                                    <a:srgbClr val="00B050"/>
                                  </a:solidFill>
                                  <a:latin typeface="Cambria Math" panose="02040503050406030204" pitchFamily="18" charset="0"/>
                                </a:rPr>
                                <m:t>2</m:t>
                              </m:r>
                            </m:sup>
                          </m:sSup>
                        </m:den>
                      </m:f>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a:rPr lang="en-US" altLang="zh-CN" b="0" i="1" smtClean="0">
                                  <a:latin typeface="Cambria Math" panose="02040503050406030204" pitchFamily="18" charset="0"/>
                                </a:rPr>
                                <m:t>2</m:t>
                              </m:r>
                            </m:den>
                          </m:f>
                          <m:r>
                            <a:rPr lang="en-US" altLang="zh-CN" b="0" i="1" smtClean="0">
                              <a:latin typeface="Cambria Math" panose="02040503050406030204" pitchFamily="18" charset="0"/>
                            </a:rPr>
                            <m:t>𝑙𝑛</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2</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𝑒</m:t>
                                  </m:r>
                                </m:sub>
                              </m:s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2</m:t>
                                  </m:r>
                                </m:sup>
                              </m:sSup>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𝛽</m:t>
                                  </m:r>
                                </m:e>
                                <m:sup>
                                  <m:r>
                                    <a:rPr lang="en-US" altLang="zh-CN" b="0" i="1" smtClean="0">
                                      <a:latin typeface="Cambria Math" panose="02040503050406030204" pitchFamily="18" charset="0"/>
                                    </a:rPr>
                                    <m:t>2</m:t>
                                  </m:r>
                                </m:sup>
                              </m:sSup>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𝛾</m:t>
                                  </m:r>
                                </m:e>
                                <m:sup>
                                  <m:r>
                                    <a:rPr lang="en-US" altLang="zh-CN" b="0" i="1" smtClean="0">
                                      <a:latin typeface="Cambria Math" panose="02040503050406030204" pitchFamily="18" charset="0"/>
                                    </a:rPr>
                                    <m:t>2</m:t>
                                  </m:r>
                                </m:sup>
                              </m:sSup>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𝑇</m:t>
                                  </m:r>
                                </m:e>
                                <m:sub>
                                  <m:r>
                                    <a:rPr lang="en-US" altLang="zh-CN" b="0" i="1" smtClean="0">
                                      <a:latin typeface="Cambria Math" panose="02040503050406030204" pitchFamily="18" charset="0"/>
                                    </a:rPr>
                                    <m:t>𝑚𝑎𝑥</m:t>
                                  </m:r>
                                </m:sub>
                              </m:sSub>
                            </m:num>
                            <m:den>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𝐼</m:t>
                                  </m:r>
                                </m:e>
                                <m:sup>
                                  <m:r>
                                    <a:rPr lang="en-US" altLang="zh-CN" b="0" i="1" smtClean="0">
                                      <a:latin typeface="Cambria Math" panose="02040503050406030204" pitchFamily="18" charset="0"/>
                                    </a:rPr>
                                    <m:t>2</m:t>
                                  </m:r>
                                </m:sup>
                              </m:sSup>
                            </m:den>
                          </m:f>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𝛽</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zh-CN" altLang="en-US" b="0" i="1" smtClean="0">
                                  <a:latin typeface="Cambria Math" panose="02040503050406030204" pitchFamily="18" charset="0"/>
                                </a:rPr>
                                <m:t>𝛿</m:t>
                              </m:r>
                            </m:num>
                            <m:den>
                              <m:r>
                                <a:rPr lang="en-US" altLang="zh-CN" b="0" i="1" smtClean="0">
                                  <a:latin typeface="Cambria Math" panose="02040503050406030204" pitchFamily="18" charset="0"/>
                                </a:rPr>
                                <m:t>2</m:t>
                              </m:r>
                            </m:den>
                          </m:f>
                        </m:e>
                      </m:d>
                    </m:oMath>
                  </m:oMathPara>
                </a14:m>
                <a:endParaRPr lang="en-US" altLang="zh-CN" dirty="0">
                  <a:latin typeface="微软雅黑" panose="020B0503020204020204" pitchFamily="34" charset="-122"/>
                  <a:ea typeface="微软雅黑" panose="020B0503020204020204" pitchFamily="34" charset="-122"/>
                </a:endParaRPr>
              </a:p>
              <a:p>
                <a:pPr marL="0" indent="0">
                  <a:buNone/>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𝐾</m:t>
                      </m:r>
                      <m:r>
                        <a:rPr lang="en-US" altLang="zh-CN" b="0" i="1" smtClean="0">
                          <a:latin typeface="Cambria Math" panose="02040503050406030204" pitchFamily="18" charset="0"/>
                        </a:rPr>
                        <m:t>=4</m:t>
                      </m:r>
                      <m:r>
                        <a:rPr lang="zh-CN" altLang="en-US" b="0" i="1" smtClean="0">
                          <a:latin typeface="Cambria Math" panose="02040503050406030204" pitchFamily="18" charset="0"/>
                        </a:rPr>
                        <m:t>𝜋</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𝐴</m:t>
                          </m:r>
                        </m:sub>
                      </m:sSub>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𝑒</m:t>
                          </m:r>
                        </m:sub>
                        <m:sup>
                          <m:r>
                            <a:rPr lang="en-US" altLang="zh-CN" b="0" i="1" smtClean="0">
                              <a:latin typeface="Cambria Math" panose="02040503050406030204" pitchFamily="18" charset="0"/>
                            </a:rPr>
                            <m:t>2</m:t>
                          </m:r>
                        </m:sup>
                      </m:sSubSup>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𝑒</m:t>
                          </m:r>
                        </m:sub>
                      </m:s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2</m:t>
                          </m:r>
                        </m:sup>
                      </m:sSup>
                    </m:oMath>
                  </m:oMathPara>
                </a14:m>
                <a:br>
                  <a:rPr lang="zh-CN" altLang="en-US" dirty="0">
                    <a:latin typeface="微软雅黑" panose="020B0503020204020204" pitchFamily="34" charset="-122"/>
                    <a:ea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endParaRPr>
              </a:p>
            </p:txBody>
          </p:sp>
        </mc:Choice>
        <mc:Fallback xmlns="">
          <p:sp>
            <p:nvSpPr>
              <p:cNvPr id="3" name="内容占位符 2">
                <a:extLst>
                  <a:ext uri="{FF2B5EF4-FFF2-40B4-BE49-F238E27FC236}">
                    <a16:creationId xmlns:a16="http://schemas.microsoft.com/office/drawing/2014/main" id="{A95383FE-F44D-427E-B300-1A8B7434C20B}"/>
                  </a:ext>
                </a:extLst>
              </p:cNvPr>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CC19D521-41F3-42B6-8CF3-3B49F31C0EE4}"/>
              </a:ext>
            </a:extLst>
          </p:cNvPr>
          <p:cNvPicPr>
            <a:picLocks noChangeAspect="1"/>
          </p:cNvPicPr>
          <p:nvPr/>
        </p:nvPicPr>
        <p:blipFill>
          <a:blip r:embed="rId3"/>
          <a:stretch>
            <a:fillRect/>
          </a:stretch>
        </p:blipFill>
        <p:spPr>
          <a:xfrm>
            <a:off x="838200" y="4998703"/>
            <a:ext cx="5627593" cy="1623973"/>
          </a:xfrm>
          <a:prstGeom prst="rect">
            <a:avLst/>
          </a:prstGeom>
        </p:spPr>
      </p:pic>
      <p:sp>
        <p:nvSpPr>
          <p:cNvPr id="5" name="灯片编号占位符 4">
            <a:extLst>
              <a:ext uri="{FF2B5EF4-FFF2-40B4-BE49-F238E27FC236}">
                <a16:creationId xmlns:a16="http://schemas.microsoft.com/office/drawing/2014/main" id="{7BDE3E94-6AB8-49F2-84AF-34737920640A}"/>
              </a:ext>
            </a:extLst>
          </p:cNvPr>
          <p:cNvSpPr>
            <a:spLocks noGrp="1"/>
          </p:cNvSpPr>
          <p:nvPr>
            <p:ph type="sldNum" sz="quarter" idx="12"/>
          </p:nvPr>
        </p:nvSpPr>
        <p:spPr/>
        <p:txBody>
          <a:bodyPr/>
          <a:lstStyle/>
          <a:p>
            <a:fld id="{E97CB520-44B3-4597-B659-C13B2A85B42A}" type="slidenum">
              <a:rPr lang="zh-CN" altLang="en-US" smtClean="0"/>
              <a:t>7</a:t>
            </a:fld>
            <a:endParaRPr lang="zh-CN" altLang="en-US"/>
          </a:p>
        </p:txBody>
      </p:sp>
      <p:sp>
        <p:nvSpPr>
          <p:cNvPr id="6" name="日期占位符 5">
            <a:extLst>
              <a:ext uri="{FF2B5EF4-FFF2-40B4-BE49-F238E27FC236}">
                <a16:creationId xmlns:a16="http://schemas.microsoft.com/office/drawing/2014/main" id="{40F413DC-16AE-44BF-B3F8-14131E5A3570}"/>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09A2E2F6-C006-44B4-A1B1-E854E959419A}"/>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10" name="矩形 8">
            <a:extLst>
              <a:ext uri="{FF2B5EF4-FFF2-40B4-BE49-F238E27FC236}">
                <a16:creationId xmlns:a16="http://schemas.microsoft.com/office/drawing/2014/main" id="{E633BCCC-3975-4C87-8CF0-43EC6055AD00}"/>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38522919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98205D-4DF7-4B9E-A0F4-9AEEC6771B34}"/>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水基液闪技术</a:t>
            </a:r>
          </a:p>
        </p:txBody>
      </p:sp>
      <p:sp>
        <p:nvSpPr>
          <p:cNvPr id="4" name="灯片编号占位符 3">
            <a:extLst>
              <a:ext uri="{FF2B5EF4-FFF2-40B4-BE49-F238E27FC236}">
                <a16:creationId xmlns:a16="http://schemas.microsoft.com/office/drawing/2014/main" id="{1958A7FE-F9E8-428F-B7A8-1DC23652AF28}"/>
              </a:ext>
            </a:extLst>
          </p:cNvPr>
          <p:cNvSpPr>
            <a:spLocks noGrp="1"/>
          </p:cNvSpPr>
          <p:nvPr>
            <p:ph type="sldNum" sz="quarter" idx="12"/>
          </p:nvPr>
        </p:nvSpPr>
        <p:spPr/>
        <p:txBody>
          <a:bodyPr/>
          <a:lstStyle/>
          <a:p>
            <a:fld id="{E97CB520-44B3-4597-B659-C13B2A85B42A}" type="slidenum">
              <a:rPr lang="zh-CN" altLang="en-US" smtClean="0"/>
              <a:t>70</a:t>
            </a:fld>
            <a:endParaRPr lang="zh-CN" altLang="en-US"/>
          </a:p>
        </p:txBody>
      </p:sp>
      <p:pic>
        <p:nvPicPr>
          <p:cNvPr id="5" name="图片 4">
            <a:extLst>
              <a:ext uri="{FF2B5EF4-FFF2-40B4-BE49-F238E27FC236}">
                <a16:creationId xmlns:a16="http://schemas.microsoft.com/office/drawing/2014/main" id="{038ABFC9-05D5-4FE4-817D-3C4A73B38D33}"/>
              </a:ext>
            </a:extLst>
          </p:cNvPr>
          <p:cNvPicPr>
            <a:picLocks noChangeAspect="1"/>
          </p:cNvPicPr>
          <p:nvPr/>
        </p:nvPicPr>
        <p:blipFill>
          <a:blip r:embed="rId2"/>
          <a:stretch>
            <a:fillRect/>
          </a:stretch>
        </p:blipFill>
        <p:spPr>
          <a:xfrm>
            <a:off x="1661556" y="1540349"/>
            <a:ext cx="7754257" cy="4761142"/>
          </a:xfrm>
          <a:prstGeom prst="rect">
            <a:avLst/>
          </a:prstGeom>
        </p:spPr>
      </p:pic>
      <p:sp>
        <p:nvSpPr>
          <p:cNvPr id="6" name="日期占位符 5">
            <a:extLst>
              <a:ext uri="{FF2B5EF4-FFF2-40B4-BE49-F238E27FC236}">
                <a16:creationId xmlns:a16="http://schemas.microsoft.com/office/drawing/2014/main" id="{DD982F8B-BC71-4F32-861B-58D96CEF8A0F}"/>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ECBF241F-EA57-4D55-BA5E-F7D24CCFFCDF}"/>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86CC5AF0-FDC0-49C9-90B1-09E35461725A}"/>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38914459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5618DEF-1750-4C36-AE11-7F9738631F50}"/>
              </a:ext>
            </a:extLst>
          </p:cNvPr>
          <p:cNvSpPr>
            <a:spLocks noGrp="1"/>
          </p:cNvSpPr>
          <p:nvPr>
            <p:ph type="sldNum" sz="quarter" idx="12"/>
          </p:nvPr>
        </p:nvSpPr>
        <p:spPr/>
        <p:txBody>
          <a:bodyPr/>
          <a:lstStyle/>
          <a:p>
            <a:fld id="{E97CB520-44B3-4597-B659-C13B2A85B42A}" type="slidenum">
              <a:rPr lang="zh-CN" altLang="en-US" smtClean="0"/>
              <a:t>71</a:t>
            </a:fld>
            <a:endParaRPr lang="zh-CN" altLang="en-US"/>
          </a:p>
        </p:txBody>
      </p:sp>
      <p:sp>
        <p:nvSpPr>
          <p:cNvPr id="6" name="日期占位符 5">
            <a:extLst>
              <a:ext uri="{FF2B5EF4-FFF2-40B4-BE49-F238E27FC236}">
                <a16:creationId xmlns:a16="http://schemas.microsoft.com/office/drawing/2014/main" id="{F3D7C016-64DA-4F87-BD83-5F129C5A3359}"/>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0AB21864-CA30-4E1A-8427-AD1A4C2F7CD0}"/>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B27BDC8E-4069-441D-8075-EB4E4FB4D60F}"/>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5" name="图片 4">
            <a:extLst>
              <a:ext uri="{FF2B5EF4-FFF2-40B4-BE49-F238E27FC236}">
                <a16:creationId xmlns:a16="http://schemas.microsoft.com/office/drawing/2014/main" id="{5E71D334-A31A-4A53-BB5D-BBB9DF32672A}"/>
              </a:ext>
            </a:extLst>
          </p:cNvPr>
          <p:cNvPicPr>
            <a:picLocks noChangeAspect="1"/>
          </p:cNvPicPr>
          <p:nvPr/>
        </p:nvPicPr>
        <p:blipFill>
          <a:blip r:embed="rId2"/>
          <a:stretch>
            <a:fillRect/>
          </a:stretch>
        </p:blipFill>
        <p:spPr>
          <a:xfrm>
            <a:off x="1895152" y="236673"/>
            <a:ext cx="7940951" cy="6066478"/>
          </a:xfrm>
          <a:prstGeom prst="rect">
            <a:avLst/>
          </a:prstGeom>
        </p:spPr>
      </p:pic>
    </p:spTree>
    <p:extLst>
      <p:ext uri="{BB962C8B-B14F-4D97-AF65-F5344CB8AC3E}">
        <p14:creationId xmlns:p14="http://schemas.microsoft.com/office/powerpoint/2010/main" val="16797232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D9E199-1189-4BC0-B761-FA597B5C3145}"/>
              </a:ext>
            </a:extLst>
          </p:cNvPr>
          <p:cNvSpPr>
            <a:spLocks noGrp="1"/>
          </p:cNvSpPr>
          <p:nvPr>
            <p:ph type="title"/>
          </p:nvPr>
        </p:nvSpPr>
        <p:spPr/>
        <p:txBody>
          <a:bodyPr/>
          <a:lstStyle/>
          <a:p>
            <a:r>
              <a:rPr lang="en-US" altLang="zh-CN" dirty="0" err="1">
                <a:latin typeface="微软雅黑" panose="020B0503020204020204" pitchFamily="34" charset="-122"/>
                <a:ea typeface="微软雅黑" panose="020B0503020204020204" pitchFamily="34" charset="-122"/>
              </a:rPr>
              <a:t>NOvA</a:t>
            </a:r>
            <a:endParaRPr lang="zh-CN" altLang="en-US" dirty="0">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BEBAACF3-9E85-4798-8862-C2F3A85D93F7}"/>
              </a:ext>
            </a:extLst>
          </p:cNvPr>
          <p:cNvSpPr>
            <a:spLocks noGrp="1"/>
          </p:cNvSpPr>
          <p:nvPr>
            <p:ph type="sldNum" sz="quarter" idx="12"/>
          </p:nvPr>
        </p:nvSpPr>
        <p:spPr/>
        <p:txBody>
          <a:bodyPr/>
          <a:lstStyle/>
          <a:p>
            <a:fld id="{E97CB520-44B3-4597-B659-C13B2A85B42A}" type="slidenum">
              <a:rPr lang="zh-CN" altLang="en-US" smtClean="0"/>
              <a:t>72</a:t>
            </a:fld>
            <a:endParaRPr lang="zh-CN" altLang="en-US"/>
          </a:p>
        </p:txBody>
      </p:sp>
      <p:sp>
        <p:nvSpPr>
          <p:cNvPr id="6" name="日期占位符 5">
            <a:extLst>
              <a:ext uri="{FF2B5EF4-FFF2-40B4-BE49-F238E27FC236}">
                <a16:creationId xmlns:a16="http://schemas.microsoft.com/office/drawing/2014/main" id="{9BB7C892-4B2F-4CED-A2C6-C334B477D768}"/>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0DEC2893-F140-4857-9863-61477CF71134}"/>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C08BBD99-38DD-4B50-BCEF-7501D8AA72AE}"/>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5" name="图片 4">
            <a:extLst>
              <a:ext uri="{FF2B5EF4-FFF2-40B4-BE49-F238E27FC236}">
                <a16:creationId xmlns:a16="http://schemas.microsoft.com/office/drawing/2014/main" id="{606646FF-4C15-4897-9273-3DF0FD551DC0}"/>
              </a:ext>
            </a:extLst>
          </p:cNvPr>
          <p:cNvPicPr>
            <a:picLocks noChangeAspect="1"/>
          </p:cNvPicPr>
          <p:nvPr/>
        </p:nvPicPr>
        <p:blipFill>
          <a:blip r:embed="rId2"/>
          <a:stretch>
            <a:fillRect/>
          </a:stretch>
        </p:blipFill>
        <p:spPr>
          <a:xfrm>
            <a:off x="1604213" y="1397819"/>
            <a:ext cx="8377987" cy="4903670"/>
          </a:xfrm>
          <a:prstGeom prst="rect">
            <a:avLst/>
          </a:prstGeom>
        </p:spPr>
      </p:pic>
    </p:spTree>
    <p:extLst>
      <p:ext uri="{BB962C8B-B14F-4D97-AF65-F5344CB8AC3E}">
        <p14:creationId xmlns:p14="http://schemas.microsoft.com/office/powerpoint/2010/main" val="26993076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4EF7D1-6B48-4301-AEEE-8D10EFA3D892}"/>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事例显示</a:t>
            </a:r>
          </a:p>
        </p:txBody>
      </p:sp>
      <p:sp>
        <p:nvSpPr>
          <p:cNvPr id="4" name="灯片编号占位符 3">
            <a:extLst>
              <a:ext uri="{FF2B5EF4-FFF2-40B4-BE49-F238E27FC236}">
                <a16:creationId xmlns:a16="http://schemas.microsoft.com/office/drawing/2014/main" id="{A0137B93-22B4-4B76-B870-C6685DA5E145}"/>
              </a:ext>
            </a:extLst>
          </p:cNvPr>
          <p:cNvSpPr>
            <a:spLocks noGrp="1"/>
          </p:cNvSpPr>
          <p:nvPr>
            <p:ph type="sldNum" sz="quarter" idx="12"/>
          </p:nvPr>
        </p:nvSpPr>
        <p:spPr/>
        <p:txBody>
          <a:bodyPr/>
          <a:lstStyle/>
          <a:p>
            <a:fld id="{E97CB520-44B3-4597-B659-C13B2A85B42A}" type="slidenum">
              <a:rPr lang="zh-CN" altLang="en-US" smtClean="0"/>
              <a:t>73</a:t>
            </a:fld>
            <a:endParaRPr lang="zh-CN" altLang="en-US"/>
          </a:p>
        </p:txBody>
      </p:sp>
      <p:sp>
        <p:nvSpPr>
          <p:cNvPr id="7" name="日期占位符 6">
            <a:extLst>
              <a:ext uri="{FF2B5EF4-FFF2-40B4-BE49-F238E27FC236}">
                <a16:creationId xmlns:a16="http://schemas.microsoft.com/office/drawing/2014/main" id="{0EDA5B19-B810-4DEC-9E50-895ECBE9A965}"/>
              </a:ext>
            </a:extLst>
          </p:cNvPr>
          <p:cNvSpPr>
            <a:spLocks noGrp="1"/>
          </p:cNvSpPr>
          <p:nvPr>
            <p:ph type="dt" sz="half" idx="10"/>
          </p:nvPr>
        </p:nvSpPr>
        <p:spPr/>
        <p:txBody>
          <a:bodyPr/>
          <a:lstStyle/>
          <a:p>
            <a:r>
              <a:rPr lang="zh-CN" altLang="en-US"/>
              <a:t>凌家杰 （中山大学）</a:t>
            </a:r>
          </a:p>
        </p:txBody>
      </p:sp>
      <p:sp>
        <p:nvSpPr>
          <p:cNvPr id="8" name="页脚占位符 7">
            <a:extLst>
              <a:ext uri="{FF2B5EF4-FFF2-40B4-BE49-F238E27FC236}">
                <a16:creationId xmlns:a16="http://schemas.microsoft.com/office/drawing/2014/main" id="{2380A631-E1D0-47B7-99EF-52B24C49749C}"/>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9" name="矩形 8">
            <a:extLst>
              <a:ext uri="{FF2B5EF4-FFF2-40B4-BE49-F238E27FC236}">
                <a16:creationId xmlns:a16="http://schemas.microsoft.com/office/drawing/2014/main" id="{9BC61C94-BB70-442E-8473-D03B8A5D8979}"/>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6" name="图片 5">
            <a:extLst>
              <a:ext uri="{FF2B5EF4-FFF2-40B4-BE49-F238E27FC236}">
                <a16:creationId xmlns:a16="http://schemas.microsoft.com/office/drawing/2014/main" id="{6A2C12B3-7FE1-47F8-BC9A-DB89F36BBDA6}"/>
              </a:ext>
            </a:extLst>
          </p:cNvPr>
          <p:cNvPicPr>
            <a:picLocks noChangeAspect="1"/>
          </p:cNvPicPr>
          <p:nvPr/>
        </p:nvPicPr>
        <p:blipFill rotWithShape="1">
          <a:blip r:embed="rId2"/>
          <a:srcRect l="2174"/>
          <a:stretch/>
        </p:blipFill>
        <p:spPr>
          <a:xfrm>
            <a:off x="4244163" y="0"/>
            <a:ext cx="5792972" cy="6450683"/>
          </a:xfrm>
          <a:prstGeom prst="rect">
            <a:avLst/>
          </a:prstGeom>
        </p:spPr>
      </p:pic>
    </p:spTree>
    <p:extLst>
      <p:ext uri="{BB962C8B-B14F-4D97-AF65-F5344CB8AC3E}">
        <p14:creationId xmlns:p14="http://schemas.microsoft.com/office/powerpoint/2010/main" val="10917995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E13573-A8E6-4771-8976-2BB2D18F36C2}"/>
              </a:ext>
            </a:extLst>
          </p:cNvPr>
          <p:cNvSpPr>
            <a:spLocks noGrp="1"/>
          </p:cNvSpPr>
          <p:nvPr>
            <p:ph type="title"/>
          </p:nvPr>
        </p:nvSpPr>
        <p:spPr/>
        <p:txBody>
          <a:bodyPr/>
          <a:lstStyle/>
          <a:p>
            <a:r>
              <a:rPr lang="en-US" altLang="zh-CN" dirty="0">
                <a:latin typeface="微软雅黑" panose="020B0503020204020204" pitchFamily="34" charset="-122"/>
                <a:ea typeface="微软雅黑" panose="020B0503020204020204" pitchFamily="34" charset="-122"/>
              </a:rPr>
              <a:t>DUNE</a:t>
            </a:r>
            <a:endParaRPr lang="zh-CN" altLang="en-US" dirty="0">
              <a:latin typeface="微软雅黑" panose="020B0503020204020204" pitchFamily="34" charset="-122"/>
              <a:ea typeface="微软雅黑" panose="020B0503020204020204" pitchFamily="34" charset="-122"/>
            </a:endParaRPr>
          </a:p>
        </p:txBody>
      </p:sp>
      <p:sp>
        <p:nvSpPr>
          <p:cNvPr id="4" name="灯片编号占位符 3">
            <a:extLst>
              <a:ext uri="{FF2B5EF4-FFF2-40B4-BE49-F238E27FC236}">
                <a16:creationId xmlns:a16="http://schemas.microsoft.com/office/drawing/2014/main" id="{2AADBC96-934C-4B65-A47E-7F0D9124EB7E}"/>
              </a:ext>
            </a:extLst>
          </p:cNvPr>
          <p:cNvSpPr>
            <a:spLocks noGrp="1"/>
          </p:cNvSpPr>
          <p:nvPr>
            <p:ph type="sldNum" sz="quarter" idx="12"/>
          </p:nvPr>
        </p:nvSpPr>
        <p:spPr/>
        <p:txBody>
          <a:bodyPr/>
          <a:lstStyle/>
          <a:p>
            <a:fld id="{E97CB520-44B3-4597-B659-C13B2A85B42A}" type="slidenum">
              <a:rPr lang="zh-CN" altLang="en-US" smtClean="0"/>
              <a:t>74</a:t>
            </a:fld>
            <a:endParaRPr lang="zh-CN" altLang="en-US"/>
          </a:p>
        </p:txBody>
      </p:sp>
      <p:pic>
        <p:nvPicPr>
          <p:cNvPr id="7" name="Picture 2" descr="C:\Documents and Settings\flanni\Desktop\TPC.gif">
            <a:extLst>
              <a:ext uri="{FF2B5EF4-FFF2-40B4-BE49-F238E27FC236}">
                <a16:creationId xmlns:a16="http://schemas.microsoft.com/office/drawing/2014/main" id="{C3B046F2-123A-4409-AA58-7B53BB289F27}"/>
              </a:ext>
            </a:extLst>
          </p:cNvPr>
          <p:cNvPicPr>
            <a:picLocks noChangeAspect="1" noChangeArrowheads="1" noCrop="1"/>
          </p:cNvPicPr>
          <p:nvPr/>
        </p:nvPicPr>
        <p:blipFill>
          <a:blip r:embed="rId2" cstate="email"/>
          <a:srcRect/>
          <a:stretch>
            <a:fillRect/>
          </a:stretch>
        </p:blipFill>
        <p:spPr bwMode="auto">
          <a:xfrm>
            <a:off x="324389" y="2104025"/>
            <a:ext cx="5345277" cy="4496763"/>
          </a:xfrm>
          <a:prstGeom prst="rect">
            <a:avLst/>
          </a:prstGeom>
          <a:noFill/>
          <a:ln w="9525">
            <a:noFill/>
            <a:miter lim="800000"/>
            <a:headEnd/>
            <a:tailEnd/>
          </a:ln>
        </p:spPr>
      </p:pic>
      <p:sp>
        <p:nvSpPr>
          <p:cNvPr id="9" name="文本框 8">
            <a:extLst>
              <a:ext uri="{FF2B5EF4-FFF2-40B4-BE49-F238E27FC236}">
                <a16:creationId xmlns:a16="http://schemas.microsoft.com/office/drawing/2014/main" id="{3AA7AC1A-6529-4093-B102-06F3FFD9E33D}"/>
              </a:ext>
            </a:extLst>
          </p:cNvPr>
          <p:cNvSpPr txBox="1"/>
          <p:nvPr/>
        </p:nvSpPr>
        <p:spPr>
          <a:xfrm>
            <a:off x="517451" y="1580805"/>
            <a:ext cx="4156731"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液氩时间投影室技术</a:t>
            </a:r>
          </a:p>
        </p:txBody>
      </p:sp>
      <p:pic>
        <p:nvPicPr>
          <p:cNvPr id="10" name="Picture 18">
            <a:extLst>
              <a:ext uri="{FF2B5EF4-FFF2-40B4-BE49-F238E27FC236}">
                <a16:creationId xmlns:a16="http://schemas.microsoft.com/office/drawing/2014/main" id="{0DF02EA9-D9BF-499E-A8C2-89547536DAA1}"/>
              </a:ext>
            </a:extLst>
          </p:cNvPr>
          <p:cNvPicPr>
            <a:picLocks noChangeAspect="1"/>
          </p:cNvPicPr>
          <p:nvPr/>
        </p:nvPicPr>
        <p:blipFill>
          <a:blip r:embed="rId3"/>
          <a:stretch>
            <a:fillRect/>
          </a:stretch>
        </p:blipFill>
        <p:spPr>
          <a:xfrm>
            <a:off x="9031694" y="3918612"/>
            <a:ext cx="3086955" cy="2154158"/>
          </a:xfrm>
          <a:prstGeom prst="rect">
            <a:avLst/>
          </a:prstGeom>
        </p:spPr>
      </p:pic>
      <p:pic>
        <p:nvPicPr>
          <p:cNvPr id="11" name="Picture 20">
            <a:extLst>
              <a:ext uri="{FF2B5EF4-FFF2-40B4-BE49-F238E27FC236}">
                <a16:creationId xmlns:a16="http://schemas.microsoft.com/office/drawing/2014/main" id="{0F48005F-65FF-43B1-99A1-15B2BC53C6FD}"/>
              </a:ext>
            </a:extLst>
          </p:cNvPr>
          <p:cNvPicPr>
            <a:picLocks noChangeAspect="1"/>
          </p:cNvPicPr>
          <p:nvPr/>
        </p:nvPicPr>
        <p:blipFill>
          <a:blip r:embed="rId4"/>
          <a:stretch>
            <a:fillRect/>
          </a:stretch>
        </p:blipFill>
        <p:spPr>
          <a:xfrm>
            <a:off x="5795929" y="3934204"/>
            <a:ext cx="3187079" cy="2188966"/>
          </a:xfrm>
          <a:prstGeom prst="rect">
            <a:avLst/>
          </a:prstGeom>
        </p:spPr>
      </p:pic>
      <p:sp>
        <p:nvSpPr>
          <p:cNvPr id="3" name="日期占位符 2">
            <a:extLst>
              <a:ext uri="{FF2B5EF4-FFF2-40B4-BE49-F238E27FC236}">
                <a16:creationId xmlns:a16="http://schemas.microsoft.com/office/drawing/2014/main" id="{1761451C-0A25-41B4-98F2-DC8749BA2100}"/>
              </a:ext>
            </a:extLst>
          </p:cNvPr>
          <p:cNvSpPr>
            <a:spLocks noGrp="1"/>
          </p:cNvSpPr>
          <p:nvPr>
            <p:ph type="dt" sz="half" idx="10"/>
          </p:nvPr>
        </p:nvSpPr>
        <p:spPr/>
        <p:txBody>
          <a:bodyPr/>
          <a:lstStyle/>
          <a:p>
            <a:r>
              <a:rPr lang="zh-CN" altLang="en-US"/>
              <a:t>凌家杰 （中山大学）</a:t>
            </a:r>
          </a:p>
        </p:txBody>
      </p:sp>
      <p:sp>
        <p:nvSpPr>
          <p:cNvPr id="5" name="页脚占位符 4">
            <a:extLst>
              <a:ext uri="{FF2B5EF4-FFF2-40B4-BE49-F238E27FC236}">
                <a16:creationId xmlns:a16="http://schemas.microsoft.com/office/drawing/2014/main" id="{233DACC3-78D0-4310-AC30-AE802CAEB3B2}"/>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12" name="矩形 8">
            <a:extLst>
              <a:ext uri="{FF2B5EF4-FFF2-40B4-BE49-F238E27FC236}">
                <a16:creationId xmlns:a16="http://schemas.microsoft.com/office/drawing/2014/main" id="{3AED53E8-722C-4ACB-86C8-AB1CEAEFA78D}"/>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pic>
        <p:nvPicPr>
          <p:cNvPr id="6" name="Picture 8" descr="See the source image">
            <a:extLst>
              <a:ext uri="{FF2B5EF4-FFF2-40B4-BE49-F238E27FC236}">
                <a16:creationId xmlns:a16="http://schemas.microsoft.com/office/drawing/2014/main" id="{D9F2FE82-FC8D-4F79-9903-5332865C7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2335" y="360704"/>
            <a:ext cx="4616065" cy="3340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523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8299619D-714E-4F3D-87BC-B8E314E73BAA}"/>
                  </a:ext>
                </a:extLst>
              </p:cNvPr>
              <p:cNvSpPr>
                <a:spLocks noGrp="1"/>
              </p:cNvSpPr>
              <p:nvPr>
                <p:ph type="title"/>
              </p:nvPr>
            </p:nvSpPr>
            <p:spPr/>
            <p:txBody>
              <a:bodyPr/>
              <a:lstStyle/>
              <a:p>
                <a14:m>
                  <m:oMath xmlns:m="http://schemas.openxmlformats.org/officeDocument/2006/math">
                    <m:sSup>
                      <m:sSupPr>
                        <m:ctrlPr>
                          <a:rPr lang="en-US" altLang="zh-CN" i="1" smtClean="0">
                            <a:latin typeface="Cambria Math" panose="02040503050406030204" pitchFamily="18" charset="0"/>
                          </a:rPr>
                        </m:ctrlPr>
                      </m:sSupPr>
                      <m:e>
                        <m:r>
                          <a:rPr lang="zh-CN" altLang="en-US" i="1" smtClean="0">
                            <a:latin typeface="Cambria Math" panose="02040503050406030204" pitchFamily="18" charset="0"/>
                          </a:rPr>
                          <m:t>𝜇</m:t>
                        </m:r>
                      </m:e>
                      <m:sup>
                        <m:r>
                          <a:rPr lang="en-US" altLang="zh-CN" b="0" i="1" smtClean="0">
                            <a:latin typeface="Cambria Math" panose="02040503050406030204" pitchFamily="18" charset="0"/>
                          </a:rPr>
                          <m:t>+</m:t>
                        </m:r>
                      </m:sup>
                    </m:sSup>
                  </m:oMath>
                </a14:m>
                <a:r>
                  <a:rPr lang="zh-CN" altLang="en-US" dirty="0">
                    <a:latin typeface="微软雅黑" panose="020B0503020204020204" pitchFamily="34" charset="-122"/>
                    <a:ea typeface="微软雅黑" panose="020B0503020204020204" pitchFamily="34" charset="-122"/>
                  </a:rPr>
                  <a:t>轻子穿越铜的能量损失</a:t>
                </a:r>
              </a:p>
            </p:txBody>
          </p:sp>
        </mc:Choice>
        <mc:Fallback xmlns="">
          <p:sp>
            <p:nvSpPr>
              <p:cNvPr id="2" name="标题 1">
                <a:extLst>
                  <a:ext uri="{FF2B5EF4-FFF2-40B4-BE49-F238E27FC236}">
                    <a16:creationId xmlns:a16="http://schemas.microsoft.com/office/drawing/2014/main" id="{8299619D-714E-4F3D-87BC-B8E314E73BAA}"/>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87F9B445-768F-4FBC-9012-A7F30F09A4CC}"/>
              </a:ext>
            </a:extLst>
          </p:cNvPr>
          <p:cNvPicPr>
            <a:picLocks noChangeAspect="1"/>
          </p:cNvPicPr>
          <p:nvPr/>
        </p:nvPicPr>
        <p:blipFill>
          <a:blip r:embed="rId3"/>
          <a:stretch>
            <a:fillRect/>
          </a:stretch>
        </p:blipFill>
        <p:spPr>
          <a:xfrm>
            <a:off x="1886291" y="1485808"/>
            <a:ext cx="7916615" cy="5109976"/>
          </a:xfrm>
          <a:prstGeom prst="rect">
            <a:avLst/>
          </a:prstGeom>
        </p:spPr>
      </p:pic>
      <p:sp>
        <p:nvSpPr>
          <p:cNvPr id="6" name="灯片编号占位符 5">
            <a:extLst>
              <a:ext uri="{FF2B5EF4-FFF2-40B4-BE49-F238E27FC236}">
                <a16:creationId xmlns:a16="http://schemas.microsoft.com/office/drawing/2014/main" id="{9699E03F-3401-4801-8A83-F257F0068811}"/>
              </a:ext>
            </a:extLst>
          </p:cNvPr>
          <p:cNvSpPr>
            <a:spLocks noGrp="1"/>
          </p:cNvSpPr>
          <p:nvPr>
            <p:ph type="sldNum" sz="quarter" idx="12"/>
          </p:nvPr>
        </p:nvSpPr>
        <p:spPr/>
        <p:txBody>
          <a:bodyPr/>
          <a:lstStyle/>
          <a:p>
            <a:fld id="{E97CB520-44B3-4597-B659-C13B2A85B42A}" type="slidenum">
              <a:rPr lang="zh-CN" altLang="en-US" smtClean="0"/>
              <a:t>8</a:t>
            </a:fld>
            <a:endParaRPr lang="zh-CN" altLang="en-US"/>
          </a:p>
        </p:txBody>
      </p:sp>
      <p:sp>
        <p:nvSpPr>
          <p:cNvPr id="3" name="日期占位符 2">
            <a:extLst>
              <a:ext uri="{FF2B5EF4-FFF2-40B4-BE49-F238E27FC236}">
                <a16:creationId xmlns:a16="http://schemas.microsoft.com/office/drawing/2014/main" id="{BF3BE4DF-003E-4C44-AADC-FF917A85F29D}"/>
              </a:ext>
            </a:extLst>
          </p:cNvPr>
          <p:cNvSpPr>
            <a:spLocks noGrp="1"/>
          </p:cNvSpPr>
          <p:nvPr>
            <p:ph type="dt" sz="half" idx="10"/>
          </p:nvPr>
        </p:nvSpPr>
        <p:spPr/>
        <p:txBody>
          <a:bodyPr/>
          <a:lstStyle/>
          <a:p>
            <a:r>
              <a:rPr lang="zh-CN" altLang="en-US"/>
              <a:t>凌家杰 （中山大学）</a:t>
            </a:r>
          </a:p>
        </p:txBody>
      </p:sp>
      <p:sp>
        <p:nvSpPr>
          <p:cNvPr id="4" name="页脚占位符 3">
            <a:extLst>
              <a:ext uri="{FF2B5EF4-FFF2-40B4-BE49-F238E27FC236}">
                <a16:creationId xmlns:a16="http://schemas.microsoft.com/office/drawing/2014/main" id="{1ADEA9E2-928B-4F0C-94A7-F0C702685FFD}"/>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7" name="矩形 8">
            <a:extLst>
              <a:ext uri="{FF2B5EF4-FFF2-40B4-BE49-F238E27FC236}">
                <a16:creationId xmlns:a16="http://schemas.microsoft.com/office/drawing/2014/main" id="{AE8A8858-862D-4FED-8D9B-E9E1BE9D28C6}"/>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229848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0DCF5-4876-49D8-BC66-3229BCCDFDC6}"/>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贝特</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布洛赫（</a:t>
            </a:r>
            <a:r>
              <a:rPr lang="en-US" altLang="zh-CN" dirty="0">
                <a:latin typeface="微软雅黑" panose="020B0503020204020204" pitchFamily="34" charset="-122"/>
                <a:ea typeface="微软雅黑" panose="020B0503020204020204" pitchFamily="34" charset="-122"/>
              </a:rPr>
              <a:t>Bethe-Bloch</a:t>
            </a:r>
            <a:r>
              <a:rPr lang="zh-CN" altLang="en-US" dirty="0">
                <a:latin typeface="微软雅黑" panose="020B0503020204020204" pitchFamily="34" charset="-122"/>
                <a:ea typeface="微软雅黑" panose="020B0503020204020204" pitchFamily="34" charset="-122"/>
              </a:rPr>
              <a:t>）公式</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180C75F3-E186-4E1E-99A8-1E0E2675F02D}"/>
                  </a:ext>
                </a:extLst>
              </p:cNvPr>
              <p:cNvSpPr>
                <a:spLocks noGrp="1"/>
              </p:cNvSpPr>
              <p:nvPr>
                <p:ph idx="1"/>
              </p:nvPr>
            </p:nvSpPr>
            <p:spPr>
              <a:xfrm>
                <a:off x="838199" y="1825625"/>
                <a:ext cx="6315635" cy="4351338"/>
              </a:xfrm>
            </p:spPr>
            <p:txBody>
              <a:bodyPr/>
              <a:lstStyle/>
              <a:p>
                <a:r>
                  <a:rPr lang="zh-CN" altLang="en-US" dirty="0">
                    <a:latin typeface="微软雅黑" panose="020B0503020204020204" pitchFamily="34" charset="-122"/>
                    <a:ea typeface="微软雅黑" panose="020B0503020204020204" pitchFamily="34" charset="-122"/>
                  </a:rPr>
                  <a:t>特征：</a:t>
                </a:r>
                <a:endParaRPr lang="en-US" altLang="zh-CN" dirty="0">
                  <a:latin typeface="微软雅黑" panose="020B0503020204020204" pitchFamily="34" charset="-122"/>
                  <a:ea typeface="微软雅黑" panose="020B0503020204020204" pitchFamily="34" charset="-122"/>
                </a:endParaRPr>
              </a:p>
              <a:p>
                <a:pPr lvl="1"/>
                <a:r>
                  <a:rPr lang="zh-CN" altLang="en-US" dirty="0">
                    <a:latin typeface="微软雅黑" panose="020B0503020204020204" pitchFamily="34" charset="-122"/>
                    <a:ea typeface="微软雅黑" panose="020B0503020204020204" pitchFamily="34" charset="-122"/>
                  </a:rPr>
                  <a:t>低能：</a:t>
                </a:r>
                <a14:m>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𝑑𝐸</m:t>
                        </m:r>
                      </m:num>
                      <m:den>
                        <m:r>
                          <a:rPr lang="en-US" altLang="zh-CN" b="0" i="1" smtClean="0">
                            <a:latin typeface="Cambria Math" panose="02040503050406030204" pitchFamily="18" charset="0"/>
                          </a:rPr>
                          <m:t>𝑑𝑥</m:t>
                        </m:r>
                      </m:den>
                    </m:f>
                  </m:oMath>
                </a14:m>
                <a:r>
                  <a:rPr lang="zh-CN" altLang="en-US" dirty="0">
                    <a:latin typeface="微软雅黑" panose="020B0503020204020204" pitchFamily="34" charset="-122"/>
                    <a:ea typeface="微软雅黑" panose="020B0503020204020204" pitchFamily="34" charset="-122"/>
                  </a:rPr>
                  <a:t>按</a:t>
                </a:r>
                <a14:m>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1</m:t>
                        </m:r>
                      </m:num>
                      <m:den>
                        <m:sSup>
                          <m:sSupPr>
                            <m:ctrlPr>
                              <a:rPr lang="en-US" altLang="zh-CN" i="1" smtClean="0">
                                <a:latin typeface="Cambria Math" panose="02040503050406030204" pitchFamily="18" charset="0"/>
                              </a:rPr>
                            </m:ctrlPr>
                          </m:sSupPr>
                          <m:e>
                            <m:r>
                              <a:rPr lang="zh-CN" altLang="en-US" i="1" smtClean="0">
                                <a:latin typeface="Cambria Math" panose="02040503050406030204" pitchFamily="18" charset="0"/>
                              </a:rPr>
                              <m:t>𝛽</m:t>
                            </m:r>
                          </m:e>
                          <m:sup>
                            <m:r>
                              <a:rPr lang="en-US" altLang="zh-CN" b="0" i="1" smtClean="0">
                                <a:latin typeface="Cambria Math" panose="02040503050406030204" pitchFamily="18" charset="0"/>
                              </a:rPr>
                              <m:t>2</m:t>
                            </m:r>
                          </m:sup>
                        </m:sSup>
                      </m:den>
                    </m:f>
                  </m:oMath>
                </a14:m>
                <a:r>
                  <a:rPr lang="zh-CN" altLang="en-US" dirty="0">
                    <a:latin typeface="微软雅黑" panose="020B0503020204020204" pitchFamily="34" charset="-122"/>
                    <a:ea typeface="微软雅黑" panose="020B0503020204020204" pitchFamily="34" charset="-122"/>
                  </a:rPr>
                  <a:t>下降</a:t>
                </a:r>
                <a:endParaRPr lang="en-US" altLang="zh-CN" dirty="0">
                  <a:latin typeface="微软雅黑" panose="020B0503020204020204" pitchFamily="34" charset="-122"/>
                  <a:ea typeface="微软雅黑" panose="020B0503020204020204" pitchFamily="34" charset="-122"/>
                </a:endParaRPr>
              </a:p>
              <a:p>
                <a:pPr lvl="1"/>
                <a14:m>
                  <m:oMath xmlns:m="http://schemas.openxmlformats.org/officeDocument/2006/math">
                    <m:r>
                      <a:rPr lang="zh-CN" altLang="en-US" i="1" smtClean="0">
                        <a:latin typeface="Cambria Math" panose="02040503050406030204" pitchFamily="18" charset="0"/>
                      </a:rPr>
                      <m:t>𝛽𝛾</m:t>
                    </m:r>
                    <m:r>
                      <a:rPr lang="en-US" altLang="zh-CN" b="0" i="1" smtClean="0">
                        <a:latin typeface="Cambria Math" panose="02040503050406030204" pitchFamily="18" charset="0"/>
                      </a:rPr>
                      <m:t>=3−4</m:t>
                    </m:r>
                  </m:oMath>
                </a14:m>
                <a:r>
                  <a:rPr lang="zh-CN" altLang="en-US" dirty="0">
                    <a:latin typeface="微软雅黑" panose="020B0503020204020204" pitchFamily="34" charset="-122"/>
                    <a:ea typeface="微软雅黑" panose="020B0503020204020204" pitchFamily="34" charset="-122"/>
                  </a:rPr>
                  <a:t>时</a:t>
                </a:r>
                <a:r>
                  <a:rPr lang="en-US" altLang="zh-CN" dirty="0">
                    <a:latin typeface="微软雅黑" panose="020B0503020204020204" pitchFamily="34" charset="-122"/>
                    <a:ea typeface="微软雅黑" panose="020B0503020204020204" pitchFamily="34" charset="-122"/>
                  </a:rPr>
                  <a:t>, </a:t>
                </a:r>
                <a14:m>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𝑑𝐸</m:t>
                        </m:r>
                      </m:num>
                      <m:den>
                        <m:r>
                          <a:rPr lang="en-US" altLang="zh-CN" b="0" i="1" smtClean="0">
                            <a:latin typeface="Cambria Math" panose="02040503050406030204" pitchFamily="18" charset="0"/>
                          </a:rPr>
                          <m:t>𝑑𝑥</m:t>
                        </m:r>
                      </m:den>
                    </m:f>
                  </m:oMath>
                </a14:m>
                <a:r>
                  <a:rPr lang="zh-CN" altLang="en-US" dirty="0">
                    <a:latin typeface="微软雅黑" panose="020B0503020204020204" pitchFamily="34" charset="-122"/>
                    <a:ea typeface="微软雅黑" panose="020B0503020204020204" pitchFamily="34" charset="-122"/>
                  </a:rPr>
                  <a:t> 最小，最小电离粒子（</a:t>
                </a:r>
                <a:r>
                  <a:rPr lang="en-US" altLang="zh-CN" dirty="0">
                    <a:latin typeface="微软雅黑" panose="020B0503020204020204" pitchFamily="34" charset="-122"/>
                    <a:ea typeface="微软雅黑" panose="020B0503020204020204" pitchFamily="34" charset="-122"/>
                  </a:rPr>
                  <a:t>MIP</a:t>
                </a:r>
                <a:r>
                  <a:rPr lang="zh-CN" altLang="en-US" dirty="0">
                    <a:latin typeface="微软雅黑" panose="020B0503020204020204" pitchFamily="34" charset="-122"/>
                    <a:ea typeface="微软雅黑" panose="020B0503020204020204" pitchFamily="34" charset="-122"/>
                  </a:rPr>
                  <a:t>）， </a:t>
                </a:r>
                <a:endParaRPr lang="en-US" altLang="zh-CN" dirty="0">
                  <a:latin typeface="微软雅黑" panose="020B0503020204020204" pitchFamily="34" charset="-122"/>
                  <a:ea typeface="微软雅黑" panose="020B0503020204020204" pitchFamily="34" charset="-122"/>
                </a:endParaRPr>
              </a:p>
              <a:p>
                <a:pPr marL="457200" lvl="1" indent="0">
                  <a:buNone/>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𝑑𝐸</m:t>
                          </m:r>
                        </m:num>
                        <m:den>
                          <m:r>
                            <a:rPr lang="en-US" altLang="zh-CN" b="0" i="1" smtClean="0">
                              <a:latin typeface="Cambria Math" panose="02040503050406030204" pitchFamily="18" charset="0"/>
                            </a:rPr>
                            <m:t>𝑑𝑥</m:t>
                          </m:r>
                        </m:den>
                      </m:f>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m:t>
                          </m:r>
                        </m:e>
                        <m:sub>
                          <m:r>
                            <a:rPr lang="en-US" altLang="zh-CN" b="0" i="1" smtClean="0">
                              <a:latin typeface="Cambria Math" panose="02040503050406030204" pitchFamily="18" charset="0"/>
                            </a:rPr>
                            <m:t>𝑚𝑖𝑛</m:t>
                          </m:r>
                        </m:sub>
                      </m:sSub>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2</m:t>
                      </m:r>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𝑀𝑒𝑉</m:t>
                          </m:r>
                        </m:num>
                        <m:den>
                          <m:r>
                            <a:rPr lang="en-US" altLang="zh-CN" b="0" i="1" smtClean="0">
                              <a:latin typeface="Cambria Math" panose="02040503050406030204" pitchFamily="18" charset="0"/>
                              <a:ea typeface="Cambria Math" panose="02040503050406030204" pitchFamily="18" charset="0"/>
                            </a:rPr>
                            <m:t>𝑔</m:t>
                          </m:r>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𝑐𝑚</m:t>
                              </m:r>
                            </m:e>
                            <m:sup>
                              <m:r>
                                <a:rPr lang="en-US" altLang="zh-CN" b="0" i="1" smtClean="0">
                                  <a:latin typeface="Cambria Math" panose="02040503050406030204" pitchFamily="18" charset="0"/>
                                  <a:ea typeface="Cambria Math" panose="02040503050406030204" pitchFamily="18" charset="0"/>
                                </a:rPr>
                                <m:t>2</m:t>
                              </m:r>
                            </m:sup>
                          </m:sSup>
                        </m:den>
                      </m:f>
                    </m:oMath>
                  </m:oMathPara>
                </a14:m>
                <a:endParaRPr lang="en-US" altLang="zh-CN" dirty="0">
                  <a:latin typeface="微软雅黑" panose="020B0503020204020204" pitchFamily="34" charset="-122"/>
                  <a:ea typeface="微软雅黑" panose="020B0503020204020204" pitchFamily="34" charset="-122"/>
                </a:endParaRPr>
              </a:p>
              <a:p>
                <a:pPr lvl="1"/>
                <a14:m>
                  <m:oMath xmlns:m="http://schemas.openxmlformats.org/officeDocument/2006/math">
                    <m:r>
                      <a:rPr lang="zh-CN" altLang="en-US" i="1" smtClean="0">
                        <a:latin typeface="Cambria Math" panose="02040503050406030204" pitchFamily="18" charset="0"/>
                      </a:rPr>
                      <m:t>𝛽𝛾</m:t>
                    </m:r>
                    <m:r>
                      <a:rPr lang="en-US" altLang="zh-CN" b="0" i="0" smtClean="0">
                        <a:latin typeface="Cambria Math" panose="02040503050406030204" pitchFamily="18" charset="0"/>
                      </a:rPr>
                      <m:t>&gt;4</m:t>
                    </m:r>
                  </m:oMath>
                </a14:m>
                <a:r>
                  <a:rPr lang="en-US" altLang="zh-CN" dirty="0">
                    <a:latin typeface="微软雅黑" panose="020B0503020204020204" pitchFamily="34" charset="-122"/>
                    <a:ea typeface="微软雅黑" panose="020B0503020204020204" pitchFamily="34" charset="-122"/>
                  </a:rPr>
                  <a:t>: </a:t>
                </a:r>
                <a14:m>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𝑑𝐸</m:t>
                        </m:r>
                      </m:num>
                      <m:den>
                        <m:r>
                          <a:rPr lang="en-US" altLang="zh-CN" b="0" i="1" smtClean="0">
                            <a:latin typeface="Cambria Math" panose="02040503050406030204" pitchFamily="18" charset="0"/>
                          </a:rPr>
                          <m:t>𝑑𝑥</m:t>
                        </m:r>
                      </m:den>
                    </m:f>
                  </m:oMath>
                </a14:m>
                <a:r>
                  <a:rPr lang="zh-CN" altLang="en-US" dirty="0">
                    <a:latin typeface="微软雅黑" panose="020B0503020204020204" pitchFamily="34" charset="-122"/>
                    <a:ea typeface="微软雅黑" panose="020B0503020204020204" pitchFamily="34" charset="-122"/>
                  </a:rPr>
                  <a:t>随</a:t>
                </a:r>
                <a14:m>
                  <m:oMath xmlns:m="http://schemas.openxmlformats.org/officeDocument/2006/math">
                    <m:r>
                      <m:rPr>
                        <m:sty m:val="p"/>
                      </m:rPr>
                      <a:rPr lang="en-US" altLang="zh-CN" dirty="0">
                        <a:latin typeface="Cambria Math" panose="02040503050406030204" pitchFamily="18" charset="0"/>
                      </a:rPr>
                      <m:t>l</m:t>
                    </m:r>
                    <m:r>
                      <m:rPr>
                        <m:sty m:val="p"/>
                      </m:rPr>
                      <a:rPr lang="en-US" altLang="zh-CN" b="0" i="0" dirty="0" smtClean="0">
                        <a:latin typeface="Cambria Math" panose="02040503050406030204" pitchFamily="18" charset="0"/>
                      </a:rPr>
                      <m:t>n</m:t>
                    </m:r>
                    <m:r>
                      <a:rPr lang="en-US" altLang="zh-CN" b="0" i="1" dirty="0" smtClean="0">
                        <a:latin typeface="Cambria Math" panose="02040503050406030204" pitchFamily="18" charset="0"/>
                      </a:rPr>
                      <m:t>⁡(</m:t>
                    </m:r>
                    <m:r>
                      <a:rPr lang="zh-CN" altLang="en-US" b="0" i="1" dirty="0" smtClean="0">
                        <a:latin typeface="Cambria Math" panose="02040503050406030204" pitchFamily="18" charset="0"/>
                      </a:rPr>
                      <m:t>𝛽𝛾</m:t>
                    </m:r>
                    <m:r>
                      <a:rPr lang="en-US" altLang="zh-CN" b="0" i="1" dirty="0" smtClean="0">
                        <a:latin typeface="Cambria Math" panose="02040503050406030204" pitchFamily="18" charset="0"/>
                      </a:rPr>
                      <m:t>)</m:t>
                    </m:r>
                  </m:oMath>
                </a14:m>
                <a:r>
                  <a:rPr lang="zh-CN" altLang="en-US" dirty="0">
                    <a:latin typeface="微软雅黑" panose="020B0503020204020204" pitchFamily="34" charset="-122"/>
                    <a:ea typeface="微软雅黑" panose="020B0503020204020204" pitchFamily="34" charset="-122"/>
                  </a:rPr>
                  <a:t>缓慢抬升，相对论对数上升，密度效应，产生高能</a:t>
                </a:r>
                <a14:m>
                  <m:oMath xmlns:m="http://schemas.openxmlformats.org/officeDocument/2006/math">
                    <m:r>
                      <a:rPr lang="zh-CN" altLang="en-US" i="1" smtClean="0">
                        <a:latin typeface="Cambria Math" panose="02040503050406030204" pitchFamily="18" charset="0"/>
                      </a:rPr>
                      <m:t>𝛿</m:t>
                    </m:r>
                  </m:oMath>
                </a14:m>
                <a:r>
                  <a:rPr lang="zh-CN" altLang="en-US" dirty="0">
                    <a:latin typeface="微软雅黑" panose="020B0503020204020204" pitchFamily="34" charset="-122"/>
                    <a:ea typeface="微软雅黑" panose="020B0503020204020204" pitchFamily="34" charset="-122"/>
                  </a:rPr>
                  <a:t>电子或者敲除电子（</a:t>
                </a:r>
                <a:r>
                  <a:rPr lang="en-US" altLang="zh-CN" dirty="0">
                    <a:latin typeface="微软雅黑" panose="020B0503020204020204" pitchFamily="34" charset="-122"/>
                    <a:ea typeface="微软雅黑" panose="020B0503020204020204" pitchFamily="34" charset="-122"/>
                  </a:rPr>
                  <a:t>knock-on</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p:txBody>
          </p:sp>
        </mc:Choice>
        <mc:Fallback xmlns="">
          <p:sp>
            <p:nvSpPr>
              <p:cNvPr id="3" name="内容占位符 2">
                <a:extLst>
                  <a:ext uri="{FF2B5EF4-FFF2-40B4-BE49-F238E27FC236}">
                    <a16:creationId xmlns:a16="http://schemas.microsoft.com/office/drawing/2014/main" id="{180C75F3-E186-4E1E-99A8-1E0E2675F02D}"/>
                  </a:ext>
                </a:extLst>
              </p:cNvPr>
              <p:cNvSpPr>
                <a:spLocks noGrp="1" noRot="1" noChangeAspect="1" noMove="1" noResize="1" noEditPoints="1" noAdjustHandles="1" noChangeArrowheads="1" noChangeShapeType="1" noTextEdit="1"/>
              </p:cNvSpPr>
              <p:nvPr>
                <p:ph idx="1"/>
              </p:nvPr>
            </p:nvSpPr>
            <p:spPr>
              <a:xfrm>
                <a:off x="838199" y="1825625"/>
                <a:ext cx="6315635" cy="4351338"/>
              </a:xfrm>
              <a:blipFill>
                <a:blip r:embed="rId2"/>
                <a:stretch>
                  <a:fillRect l="-1639" t="-2381" r="-96"/>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001DB2A2-C5DF-40A1-8891-724CFB2E03CC}"/>
              </a:ext>
            </a:extLst>
          </p:cNvPr>
          <p:cNvPicPr>
            <a:picLocks noChangeAspect="1"/>
          </p:cNvPicPr>
          <p:nvPr/>
        </p:nvPicPr>
        <p:blipFill>
          <a:blip r:embed="rId3"/>
          <a:stretch>
            <a:fillRect/>
          </a:stretch>
        </p:blipFill>
        <p:spPr>
          <a:xfrm>
            <a:off x="7377848" y="1732616"/>
            <a:ext cx="4296826" cy="4760259"/>
          </a:xfrm>
          <a:prstGeom prst="rect">
            <a:avLst/>
          </a:prstGeom>
        </p:spPr>
      </p:pic>
      <p:sp>
        <p:nvSpPr>
          <p:cNvPr id="5" name="灯片编号占位符 4">
            <a:extLst>
              <a:ext uri="{FF2B5EF4-FFF2-40B4-BE49-F238E27FC236}">
                <a16:creationId xmlns:a16="http://schemas.microsoft.com/office/drawing/2014/main" id="{DE2798D2-3D10-4ABE-B616-0A478C85A1DF}"/>
              </a:ext>
            </a:extLst>
          </p:cNvPr>
          <p:cNvSpPr>
            <a:spLocks noGrp="1"/>
          </p:cNvSpPr>
          <p:nvPr>
            <p:ph type="sldNum" sz="quarter" idx="12"/>
          </p:nvPr>
        </p:nvSpPr>
        <p:spPr/>
        <p:txBody>
          <a:bodyPr/>
          <a:lstStyle/>
          <a:p>
            <a:fld id="{E97CB520-44B3-4597-B659-C13B2A85B42A}" type="slidenum">
              <a:rPr lang="zh-CN" altLang="en-US" smtClean="0"/>
              <a:t>9</a:t>
            </a:fld>
            <a:endParaRPr lang="zh-CN" altLang="en-US"/>
          </a:p>
        </p:txBody>
      </p:sp>
      <p:sp>
        <p:nvSpPr>
          <p:cNvPr id="6" name="日期占位符 5">
            <a:extLst>
              <a:ext uri="{FF2B5EF4-FFF2-40B4-BE49-F238E27FC236}">
                <a16:creationId xmlns:a16="http://schemas.microsoft.com/office/drawing/2014/main" id="{FBD630EC-0D48-4C9E-A22D-95F44B4874EA}"/>
              </a:ext>
            </a:extLst>
          </p:cNvPr>
          <p:cNvSpPr>
            <a:spLocks noGrp="1"/>
          </p:cNvSpPr>
          <p:nvPr>
            <p:ph type="dt" sz="half" idx="10"/>
          </p:nvPr>
        </p:nvSpPr>
        <p:spPr/>
        <p:txBody>
          <a:bodyPr/>
          <a:lstStyle/>
          <a:p>
            <a:r>
              <a:rPr lang="zh-CN" altLang="en-US"/>
              <a:t>凌家杰 （中山大学）</a:t>
            </a:r>
          </a:p>
        </p:txBody>
      </p:sp>
      <p:sp>
        <p:nvSpPr>
          <p:cNvPr id="7" name="页脚占位符 6">
            <a:extLst>
              <a:ext uri="{FF2B5EF4-FFF2-40B4-BE49-F238E27FC236}">
                <a16:creationId xmlns:a16="http://schemas.microsoft.com/office/drawing/2014/main" id="{D96912A3-EEB8-4F49-A0BB-6DB50AC9DF79}"/>
              </a:ext>
            </a:extLst>
          </p:cNvPr>
          <p:cNvSpPr>
            <a:spLocks noGrp="1"/>
          </p:cNvSpPr>
          <p:nvPr>
            <p:ph type="ftr" sz="quarter" idx="11"/>
          </p:nvPr>
        </p:nvSpPr>
        <p:spPr/>
        <p:txBody>
          <a:bodyPr/>
          <a:lstStyle/>
          <a:p>
            <a:r>
              <a:rPr lang="zh-CN" altLang="en-US"/>
              <a:t>地球中微子暑期学校</a:t>
            </a:r>
            <a:r>
              <a:rPr lang="en-US" altLang="zh-CN"/>
              <a:t>2024</a:t>
            </a:r>
            <a:endParaRPr lang="zh-CN" altLang="en-US"/>
          </a:p>
        </p:txBody>
      </p:sp>
      <p:sp>
        <p:nvSpPr>
          <p:cNvPr id="8" name="矩形 8">
            <a:extLst>
              <a:ext uri="{FF2B5EF4-FFF2-40B4-BE49-F238E27FC236}">
                <a16:creationId xmlns:a16="http://schemas.microsoft.com/office/drawing/2014/main" id="{4B7CD61C-7E2D-435F-BAA9-074E8F15781A}"/>
              </a:ext>
            </a:extLst>
          </p:cNvPr>
          <p:cNvSpPr>
            <a:spLocks noChangeArrowheads="1"/>
          </p:cNvSpPr>
          <p:nvPr/>
        </p:nvSpPr>
        <p:spPr bwMode="auto">
          <a:xfrm>
            <a:off x="14176" y="1454765"/>
            <a:ext cx="12060000" cy="88900"/>
          </a:xfrm>
          <a:prstGeom prst="rect">
            <a:avLst/>
          </a:prstGeom>
          <a:solidFill>
            <a:srgbClr val="008000"/>
          </a:solidFill>
          <a:ln>
            <a:noFill/>
          </a:ln>
          <a:extLst/>
        </p:spPr>
        <p:txBody>
          <a:bodyPr/>
          <a:lstStyle>
            <a:lvl1pPr eaLnBrk="0" hangingPunct="0">
              <a:defRPr kumimoji="1" sz="2400" b="1" i="1">
                <a:solidFill>
                  <a:schemeClr val="tx1"/>
                </a:solidFill>
                <a:latin typeface="Times New Roman" pitchFamily="18" charset="0"/>
                <a:ea typeface="楷体_GB2312" pitchFamily="49" charset="-122"/>
              </a:defRPr>
            </a:lvl1pPr>
            <a:lvl2pPr marL="742950" indent="-285750" eaLnBrk="0" hangingPunct="0">
              <a:defRPr kumimoji="1" sz="2400" b="1" i="1">
                <a:solidFill>
                  <a:schemeClr val="tx1"/>
                </a:solidFill>
                <a:latin typeface="Times New Roman" pitchFamily="18" charset="0"/>
                <a:ea typeface="楷体_GB2312" pitchFamily="49" charset="-122"/>
              </a:defRPr>
            </a:lvl2pPr>
            <a:lvl3pPr marL="1143000" indent="-228600" eaLnBrk="0" hangingPunct="0">
              <a:defRPr kumimoji="1" sz="2400" b="1" i="1">
                <a:solidFill>
                  <a:schemeClr val="tx1"/>
                </a:solidFill>
                <a:latin typeface="Times New Roman" pitchFamily="18" charset="0"/>
                <a:ea typeface="楷体_GB2312" pitchFamily="49" charset="-122"/>
              </a:defRPr>
            </a:lvl3pPr>
            <a:lvl4pPr marL="1600200" indent="-228600" eaLnBrk="0" hangingPunct="0">
              <a:defRPr kumimoji="1" sz="2400" b="1" i="1">
                <a:solidFill>
                  <a:schemeClr val="tx1"/>
                </a:solidFill>
                <a:latin typeface="Times New Roman" pitchFamily="18" charset="0"/>
                <a:ea typeface="楷体_GB2312" pitchFamily="49" charset="-122"/>
              </a:defRPr>
            </a:lvl4pPr>
            <a:lvl5pPr marL="2057400" indent="-228600" eaLnBrk="0" hangingPunct="0">
              <a:defRPr kumimoji="1" sz="2400" b="1" i="1">
                <a:solidFill>
                  <a:schemeClr val="tx1"/>
                </a:solidFill>
                <a:latin typeface="Times New Roman" pitchFamily="18" charset="0"/>
                <a:ea typeface="楷体_GB2312" pitchFamily="49" charset="-122"/>
              </a:defRPr>
            </a:lvl5pPr>
            <a:lvl6pPr marL="25146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6pPr>
            <a:lvl7pPr marL="29718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7pPr>
            <a:lvl8pPr marL="34290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8pPr>
            <a:lvl9pPr marL="3886200" indent="-228600" eaLnBrk="0" fontAlgn="base" hangingPunct="0">
              <a:spcBef>
                <a:spcPct val="0"/>
              </a:spcBef>
              <a:spcAft>
                <a:spcPct val="0"/>
              </a:spcAft>
              <a:defRPr kumimoji="1" sz="2400" b="1" i="1">
                <a:solidFill>
                  <a:schemeClr val="tx1"/>
                </a:solidFill>
                <a:latin typeface="Times New Roman" pitchFamily="18" charset="0"/>
                <a:ea typeface="楷体_GB2312" pitchFamily="49" charset="-122"/>
              </a:defRPr>
            </a:lvl9pPr>
          </a:lstStyle>
          <a:p>
            <a:pPr algn="r" eaLnBrk="1" hangingPunct="1"/>
            <a:endParaRPr lang="zh-CN" altLang="en-US" sz="1800" b="0" dirty="0">
              <a:latin typeface="Arial" pitchFamily="34" charset="0"/>
            </a:endParaRPr>
          </a:p>
        </p:txBody>
      </p:sp>
    </p:spTree>
    <p:extLst>
      <p:ext uri="{BB962C8B-B14F-4D97-AF65-F5344CB8AC3E}">
        <p14:creationId xmlns:p14="http://schemas.microsoft.com/office/powerpoint/2010/main" val="411218375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5757</TotalTime>
  <Words>4564</Words>
  <Application>Microsoft Office PowerPoint</Application>
  <PresentationFormat>宽屏</PresentationFormat>
  <Paragraphs>588</Paragraphs>
  <Slides>74</Slides>
  <Notes>0</Notes>
  <HiddenSlides>1</HiddenSlides>
  <MMClips>0</MMClips>
  <ScaleCrop>false</ScaleCrop>
  <HeadingPairs>
    <vt:vector size="8" baseType="variant">
      <vt:variant>
        <vt:lpstr>已用的字体</vt:lpstr>
      </vt:variant>
      <vt:variant>
        <vt:i4>6</vt:i4>
      </vt:variant>
      <vt:variant>
        <vt:lpstr>主题</vt:lpstr>
      </vt:variant>
      <vt:variant>
        <vt:i4>1</vt:i4>
      </vt:variant>
      <vt:variant>
        <vt:lpstr>嵌入 OLE 服务器</vt:lpstr>
      </vt:variant>
      <vt:variant>
        <vt:i4>1</vt:i4>
      </vt:variant>
      <vt:variant>
        <vt:lpstr>幻灯片标题</vt:lpstr>
      </vt:variant>
      <vt:variant>
        <vt:i4>74</vt:i4>
      </vt:variant>
    </vt:vector>
  </HeadingPairs>
  <TitlesOfParts>
    <vt:vector size="82" baseType="lpstr">
      <vt:lpstr>等线</vt:lpstr>
      <vt:lpstr>等线 Light</vt:lpstr>
      <vt:lpstr>楷体_GB2312</vt:lpstr>
      <vt:lpstr>微软雅黑</vt:lpstr>
      <vt:lpstr>Arial</vt:lpstr>
      <vt:lpstr>Cambria Math</vt:lpstr>
      <vt:lpstr>Office 主题​​</vt:lpstr>
      <vt:lpstr>Equation</vt:lpstr>
      <vt:lpstr>高能物理的实验技术</vt:lpstr>
      <vt:lpstr>内容概括</vt:lpstr>
      <vt:lpstr>粒子与物质的相互作用</vt:lpstr>
      <vt:lpstr>带电粒子和物质的相互作用</vt:lpstr>
      <vt:lpstr>粒子相互作用</vt:lpstr>
      <vt:lpstr>电离与激发</vt:lpstr>
      <vt:lpstr>电离和激发能量损失</vt:lpstr>
      <vt:lpstr>μ^+轻子穿越铜的能量损失</vt:lpstr>
      <vt:lpstr>贝特-布洛赫（Bethe-Bloch）公式</vt:lpstr>
      <vt:lpstr>问题：</vt:lpstr>
      <vt:lpstr>射程</vt:lpstr>
      <vt:lpstr>电离能量损失的分布</vt:lpstr>
      <vt:lpstr>“能量损失”小结</vt:lpstr>
      <vt:lpstr>PowerPoint 演示文稿</vt:lpstr>
      <vt:lpstr>多次库伦散射</vt:lpstr>
      <vt:lpstr>辐射能量损失</vt:lpstr>
      <vt:lpstr>韧致辐射能量损失</vt:lpstr>
      <vt:lpstr>辐射长度</vt:lpstr>
      <vt:lpstr>临界能量</vt:lpstr>
      <vt:lpstr>切伦科夫辐射</vt:lpstr>
      <vt:lpstr>切伦科夫辐射光</vt:lpstr>
      <vt:lpstr>穿越辐射</vt:lpstr>
      <vt:lpstr>总能损</vt:lpstr>
      <vt:lpstr>光子和物质的相互作用</vt:lpstr>
      <vt:lpstr>光电效应</vt:lpstr>
      <vt:lpstr>光电效应的截面</vt:lpstr>
      <vt:lpstr>康普顿散射</vt:lpstr>
      <vt:lpstr>康普顿散射截面</vt:lpstr>
      <vt:lpstr>电子对产生</vt:lpstr>
      <vt:lpstr>电子对产生截面</vt:lpstr>
      <vt:lpstr>光子与物质相互作用总截面</vt:lpstr>
      <vt:lpstr>电磁簇射</vt:lpstr>
      <vt:lpstr>电磁簇射的特征</vt:lpstr>
      <vt:lpstr>高能缪子</vt:lpstr>
      <vt:lpstr>反应截面 （cross section）</vt:lpstr>
      <vt:lpstr>强子与物质的强相互作用</vt:lpstr>
      <vt:lpstr>粒子探测</vt:lpstr>
      <vt:lpstr>CMS 探测器</vt:lpstr>
      <vt:lpstr>中子与物质的相互作用</vt:lpstr>
      <vt:lpstr>中子的分类</vt:lpstr>
      <vt:lpstr>核反冲法</vt:lpstr>
      <vt:lpstr>核反应法</vt:lpstr>
      <vt:lpstr>中子核反应截面</vt:lpstr>
      <vt:lpstr>核裂变法</vt:lpstr>
      <vt:lpstr>核活化法</vt:lpstr>
      <vt:lpstr>中微子</vt:lpstr>
      <vt:lpstr>中微子源</vt:lpstr>
      <vt:lpstr>太阳中微子</vt:lpstr>
      <vt:lpstr>地球中微子</vt:lpstr>
      <vt:lpstr>大气和加速器中微子</vt:lpstr>
      <vt:lpstr>反应堆中微子</vt:lpstr>
      <vt:lpstr>常见的中微子反应</vt:lpstr>
      <vt:lpstr>中微子反应截面 (MeV)</vt:lpstr>
      <vt:lpstr>中微子反应截面 (GeV)</vt:lpstr>
      <vt:lpstr>中微子反应截面</vt:lpstr>
      <vt:lpstr>中微子事例率估计</vt:lpstr>
      <vt:lpstr>中微子探测器</vt:lpstr>
      <vt:lpstr>SuperK / HyperK</vt:lpstr>
      <vt:lpstr>中微子探测器的眼睛——光电倍增管（PMT）</vt:lpstr>
      <vt:lpstr>大气中微子振荡的发现</vt:lpstr>
      <vt:lpstr>高能中微子望远镜</vt:lpstr>
      <vt:lpstr>SNO</vt:lpstr>
      <vt:lpstr>太阳中微子的转换</vt:lpstr>
      <vt:lpstr>JUNO</vt:lpstr>
      <vt:lpstr>闪烁体</vt:lpstr>
      <vt:lpstr>液体闪烁体</vt:lpstr>
      <vt:lpstr>液闪纯化</vt:lpstr>
      <vt:lpstr>JNE</vt:lpstr>
      <vt:lpstr>切伦科夫光和闪烁光</vt:lpstr>
      <vt:lpstr>水基液闪技术</vt:lpstr>
      <vt:lpstr>PowerPoint 演示文稿</vt:lpstr>
      <vt:lpstr>NOvA</vt:lpstr>
      <vt:lpstr>事例显示</vt:lpstr>
      <vt:lpstr>DUNE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高能物理的实验技术</dc:title>
  <dc:creator>jjling</dc:creator>
  <cp:lastModifiedBy>jjling</cp:lastModifiedBy>
  <cp:revision>199</cp:revision>
  <dcterms:created xsi:type="dcterms:W3CDTF">2024-08-21T08:15:56Z</dcterms:created>
  <dcterms:modified xsi:type="dcterms:W3CDTF">2024-08-27T17:10:07Z</dcterms:modified>
</cp:coreProperties>
</file>