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2.jpg" ContentType="image/pn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0" r:id="rId3"/>
    <p:sldMasterId id="2147483675" r:id="rId4"/>
  </p:sldMasterIdLst>
  <p:notesMasterIdLst>
    <p:notesMasterId r:id="rId42"/>
  </p:notesMasterIdLst>
  <p:sldIdLst>
    <p:sldId id="256" r:id="rId5"/>
    <p:sldId id="280" r:id="rId6"/>
    <p:sldId id="258" r:id="rId7"/>
    <p:sldId id="257" r:id="rId8"/>
    <p:sldId id="266" r:id="rId9"/>
    <p:sldId id="287" r:id="rId10"/>
    <p:sldId id="296" r:id="rId11"/>
    <p:sldId id="297" r:id="rId12"/>
    <p:sldId id="260" r:id="rId13"/>
    <p:sldId id="308" r:id="rId14"/>
    <p:sldId id="309" r:id="rId15"/>
    <p:sldId id="284" r:id="rId16"/>
    <p:sldId id="285" r:id="rId17"/>
    <p:sldId id="267" r:id="rId18"/>
    <p:sldId id="312" r:id="rId19"/>
    <p:sldId id="313" r:id="rId20"/>
    <p:sldId id="268" r:id="rId21"/>
    <p:sldId id="269" r:id="rId22"/>
    <p:sldId id="263" r:id="rId23"/>
    <p:sldId id="286" r:id="rId24"/>
    <p:sldId id="264" r:id="rId25"/>
    <p:sldId id="265" r:id="rId26"/>
    <p:sldId id="270" r:id="rId27"/>
    <p:sldId id="288" r:id="rId28"/>
    <p:sldId id="290" r:id="rId29"/>
    <p:sldId id="292" r:id="rId30"/>
    <p:sldId id="293" r:id="rId31"/>
    <p:sldId id="291" r:id="rId32"/>
    <p:sldId id="294" r:id="rId33"/>
    <p:sldId id="261" r:id="rId34"/>
    <p:sldId id="295" r:id="rId35"/>
    <p:sldId id="273" r:id="rId36"/>
    <p:sldId id="274" r:id="rId37"/>
    <p:sldId id="304" r:id="rId38"/>
    <p:sldId id="301" r:id="rId39"/>
    <p:sldId id="282" r:id="rId40"/>
    <p:sldId id="281" r:id="rId4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66"/>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8542" autoAdjust="0"/>
  </p:normalViewPr>
  <p:slideViewPr>
    <p:cSldViewPr>
      <p:cViewPr varScale="1">
        <p:scale>
          <a:sx n="97" d="100"/>
          <a:sy n="97" d="100"/>
        </p:scale>
        <p:origin x="204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8D9CD6-145D-4B5F-9BF5-F7FD71B3D65D}" type="datetimeFigureOut">
              <a:rPr lang="zh-CN" altLang="en-US" smtClean="0"/>
              <a:t>2024/8/29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BA4AC4-3356-4A3F-B937-1A995E9FE5E5}" type="slidenum">
              <a:rPr lang="zh-CN" altLang="en-US" smtClean="0"/>
              <a:t>‹#›</a:t>
            </a:fld>
            <a:endParaRPr lang="zh-CN" altLang="en-US"/>
          </a:p>
        </p:txBody>
      </p:sp>
    </p:spTree>
    <p:extLst>
      <p:ext uri="{BB962C8B-B14F-4D97-AF65-F5344CB8AC3E}">
        <p14:creationId xmlns:p14="http://schemas.microsoft.com/office/powerpoint/2010/main" val="25759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7BA4AC4-3356-4A3F-B937-1A995E9FE5E5}" type="slidenum">
              <a:rPr lang="zh-CN" altLang="en-US" smtClean="0"/>
              <a:t>1</a:t>
            </a:fld>
            <a:endParaRPr lang="zh-CN" altLang="en-US"/>
          </a:p>
        </p:txBody>
      </p:sp>
    </p:spTree>
    <p:extLst>
      <p:ext uri="{BB962C8B-B14F-4D97-AF65-F5344CB8AC3E}">
        <p14:creationId xmlns:p14="http://schemas.microsoft.com/office/powerpoint/2010/main" val="3384006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a:t>地球中微子（</a:t>
            </a:r>
            <a:r>
              <a:rPr lang="en-US" altLang="zh-CN" dirty="0"/>
              <a:t>geo-neutrino</a:t>
            </a:r>
            <a:r>
              <a:rPr lang="zh-CN" altLang="en-US" dirty="0"/>
              <a:t>）是地球内部天然放射性元素</a:t>
            </a:r>
            <a:r>
              <a:rPr lang="en-US" altLang="zh-CN" dirty="0"/>
              <a:t>238U</a:t>
            </a:r>
            <a:r>
              <a:rPr lang="zh-CN" altLang="en-US" dirty="0"/>
              <a:t>、</a:t>
            </a:r>
            <a:r>
              <a:rPr lang="en-US" altLang="zh-CN" dirty="0"/>
              <a:t>232Th </a:t>
            </a:r>
            <a:r>
              <a:rPr lang="zh-CN" altLang="en-US" dirty="0"/>
              <a:t>和 </a:t>
            </a:r>
            <a:r>
              <a:rPr lang="en-US" altLang="zh-CN" dirty="0"/>
              <a:t>40K</a:t>
            </a:r>
            <a:r>
              <a:rPr lang="zh-CN" altLang="en-US" dirty="0"/>
              <a:t>的 </a:t>
            </a:r>
            <a:r>
              <a:rPr lang="en-US" altLang="zh-CN" dirty="0"/>
              <a:t>β-</a:t>
            </a:r>
            <a:r>
              <a:rPr lang="zh-CN" altLang="en-US" dirty="0"/>
              <a:t>衰变产生的反电子 中微子（𝜈௘），这三种同位素在衰变过 程中同时释放出能量和地球中微子，也被称为生热元素（</a:t>
            </a:r>
            <a:r>
              <a:rPr lang="en-US" altLang="zh-CN" dirty="0"/>
              <a:t>HGEs</a:t>
            </a:r>
            <a:r>
              <a:rPr lang="zh-CN" altLang="en-US" dirty="0"/>
              <a:t>）。地球中微子的通量与放射性元素产生的热量成正比的，因此地球中微子有望成为一种研究地热的新手段。地球中微子的研究目的是围绕着地球科学目标，但是它的研究又依赖于地学参数的输入，因此必须依赖于地球科学和中微子科学的合作才能完成，它是真正意义上的交叉学科。</a:t>
            </a:r>
          </a:p>
        </p:txBody>
      </p:sp>
      <p:sp>
        <p:nvSpPr>
          <p:cNvPr id="4" name="灯片编号占位符 3"/>
          <p:cNvSpPr>
            <a:spLocks noGrp="1"/>
          </p:cNvSpPr>
          <p:nvPr>
            <p:ph type="sldNum" sz="quarter" idx="10"/>
          </p:nvPr>
        </p:nvSpPr>
        <p:spPr/>
        <p:txBody>
          <a:bodyPr/>
          <a:lstStyle/>
          <a:p>
            <a:fld id="{C1B2A232-1E88-4176-949B-C751FE437942}" type="slidenum">
              <a:rPr lang="zh-CN" altLang="en-US" smtClean="0"/>
              <a:t>3</a:t>
            </a:fld>
            <a:endParaRPr lang="zh-CN" altLang="en-US"/>
          </a:p>
        </p:txBody>
      </p:sp>
    </p:spTree>
    <p:extLst>
      <p:ext uri="{BB962C8B-B14F-4D97-AF65-F5344CB8AC3E}">
        <p14:creationId xmlns:p14="http://schemas.microsoft.com/office/powerpoint/2010/main" val="375535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地热是地球板块运动的关键驱动力，也是地球科学关注的重点和难点，长期以来，通过地表热流的观测，人们可以确定地表热流大约为</a:t>
            </a:r>
            <a:r>
              <a:rPr lang="en-US" altLang="zh-CN" dirty="0"/>
              <a:t>46</a:t>
            </a:r>
            <a:r>
              <a:rPr lang="zh-CN" altLang="en-US" dirty="0"/>
              <a:t>加减</a:t>
            </a:r>
            <a:r>
              <a:rPr lang="en-US" altLang="zh-CN" dirty="0"/>
              <a:t>3</a:t>
            </a:r>
            <a:r>
              <a:rPr lang="zh-CN" altLang="en-US" dirty="0"/>
              <a:t>，一部分来自冷却热，一部分来自放射性元素生热，可是放射性元素生热所占的比分，以及在地壳和地幔中所占的比分存在不同的模型，而定量确定来自地幔热量的贡献是解决板块运动驱动力这一重大科学问题的金钥匙。</a:t>
            </a:r>
          </a:p>
        </p:txBody>
      </p:sp>
      <p:sp>
        <p:nvSpPr>
          <p:cNvPr id="4" name="灯片编号占位符 3"/>
          <p:cNvSpPr>
            <a:spLocks noGrp="1"/>
          </p:cNvSpPr>
          <p:nvPr>
            <p:ph type="sldNum" sz="quarter" idx="10"/>
          </p:nvPr>
        </p:nvSpPr>
        <p:spPr/>
        <p:txBody>
          <a:bodyPr/>
          <a:lstStyle/>
          <a:p>
            <a:fld id="{C1B2A232-1E88-4176-949B-C751FE437942}" type="slidenum">
              <a:rPr lang="zh-CN" altLang="en-US" smtClean="0"/>
              <a:t>4</a:t>
            </a:fld>
            <a:endParaRPr lang="zh-CN" altLang="en-US"/>
          </a:p>
        </p:txBody>
      </p:sp>
    </p:spTree>
    <p:extLst>
      <p:ext uri="{BB962C8B-B14F-4D97-AF65-F5344CB8AC3E}">
        <p14:creationId xmlns:p14="http://schemas.microsoft.com/office/powerpoint/2010/main" val="67714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在地学上，利用地震波数据可以测量地球内部的结构，给出地壳、地幔和地核的分层及密度结构，但是它无法给出地壳内部放射性元素的含量信息。</a:t>
            </a:r>
          </a:p>
        </p:txBody>
      </p:sp>
      <p:sp>
        <p:nvSpPr>
          <p:cNvPr id="4" name="灯片编号占位符 3"/>
          <p:cNvSpPr>
            <a:spLocks noGrp="1"/>
          </p:cNvSpPr>
          <p:nvPr>
            <p:ph type="sldNum" sz="quarter" idx="10"/>
          </p:nvPr>
        </p:nvSpPr>
        <p:spPr/>
        <p:txBody>
          <a:bodyPr/>
          <a:lstStyle/>
          <a:p>
            <a:fld id="{C1B2A232-1E88-4176-949B-C751FE437942}" type="slidenum">
              <a:rPr lang="zh-CN" altLang="en-US" smtClean="0"/>
              <a:t>5</a:t>
            </a:fld>
            <a:endParaRPr lang="zh-CN" altLang="en-US"/>
          </a:p>
        </p:txBody>
      </p:sp>
    </p:spTree>
    <p:extLst>
      <p:ext uri="{BB962C8B-B14F-4D97-AF65-F5344CB8AC3E}">
        <p14:creationId xmlns:p14="http://schemas.microsoft.com/office/powerpoint/2010/main" val="355736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也可以通过地表热流测量，直接测量地热，但是有限的测井深度以及有限的地表热流测量数据，无法给出地幔的放射性生热值，地幔还是存在很大的不确定性。综上所述，单一的地球科学手段很难回答地幔放射性生热这一科学难题，而地球中微子携带地幔热流信息轻松达到地表，有望成为一种全新的地热研究手段，可以测量来自地幔的放射性生热，以及检验不同的地球化学模型，除此之外，它还可测量</a:t>
            </a:r>
            <a:r>
              <a:rPr lang="en-US" altLang="zh-CN" dirty="0" err="1"/>
              <a:t>Th</a:t>
            </a:r>
            <a:r>
              <a:rPr lang="zh-CN" altLang="en-US" dirty="0"/>
              <a:t>、</a:t>
            </a:r>
            <a:r>
              <a:rPr lang="en-US" altLang="zh-CN" dirty="0"/>
              <a:t>U</a:t>
            </a:r>
            <a:r>
              <a:rPr lang="zh-CN" altLang="en-US" dirty="0"/>
              <a:t>比，及其分布，等问题。</a:t>
            </a:r>
          </a:p>
        </p:txBody>
      </p:sp>
      <p:sp>
        <p:nvSpPr>
          <p:cNvPr id="4" name="灯片编号占位符 3"/>
          <p:cNvSpPr>
            <a:spLocks noGrp="1"/>
          </p:cNvSpPr>
          <p:nvPr>
            <p:ph type="sldNum" sz="quarter" idx="10"/>
          </p:nvPr>
        </p:nvSpPr>
        <p:spPr/>
        <p:txBody>
          <a:bodyPr/>
          <a:lstStyle/>
          <a:p>
            <a:fld id="{C1B2A232-1E88-4176-949B-C751FE437942}" type="slidenum">
              <a:rPr lang="zh-CN" altLang="en-US" smtClean="0"/>
              <a:t>7</a:t>
            </a:fld>
            <a:endParaRPr lang="zh-CN" altLang="en-US"/>
          </a:p>
        </p:txBody>
      </p:sp>
    </p:spTree>
    <p:extLst>
      <p:ext uri="{BB962C8B-B14F-4D97-AF65-F5344CB8AC3E}">
        <p14:creationId xmlns:p14="http://schemas.microsoft.com/office/powerpoint/2010/main" val="2798111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A25522-EC03-481E-81FF-12D218961E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46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9EBC002A-B0FF-4AB1-B1B7-F9D4F0861090}" type="slidenum">
              <a:rPr lang="zh-CN" altLang="en-US" smtClean="0">
                <a:solidFill>
                  <a:prstClr val="black"/>
                </a:solidFill>
              </a:rPr>
              <a:pPr>
                <a:defRPr/>
              </a:pPr>
              <a:t>9</a:t>
            </a:fld>
            <a:endParaRPr lang="zh-CN" altLang="en-US">
              <a:solidFill>
                <a:prstClr val="black"/>
              </a:solidFill>
            </a:endParaRPr>
          </a:p>
        </p:txBody>
      </p:sp>
    </p:spTree>
    <p:extLst>
      <p:ext uri="{BB962C8B-B14F-4D97-AF65-F5344CB8AC3E}">
        <p14:creationId xmlns:p14="http://schemas.microsoft.com/office/powerpoint/2010/main" val="212651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习</a:t>
            </a:r>
          </a:p>
        </p:txBody>
      </p:sp>
      <p:sp>
        <p:nvSpPr>
          <p:cNvPr id="4" name="灯片编号占位符 3"/>
          <p:cNvSpPr>
            <a:spLocks noGrp="1"/>
          </p:cNvSpPr>
          <p:nvPr>
            <p:ph type="sldNum" sz="quarter" idx="5"/>
          </p:nvPr>
        </p:nvSpPr>
        <p:spPr/>
        <p:txBody>
          <a:bodyPr/>
          <a:lstStyle/>
          <a:p>
            <a:fld id="{87BA4AC4-3356-4A3F-B937-1A995E9FE5E5}" type="slidenum">
              <a:rPr lang="zh-CN" altLang="en-US" smtClean="0"/>
              <a:t>35</a:t>
            </a:fld>
            <a:endParaRPr lang="zh-CN" altLang="en-US"/>
          </a:p>
        </p:txBody>
      </p:sp>
    </p:spTree>
    <p:extLst>
      <p:ext uri="{BB962C8B-B14F-4D97-AF65-F5344CB8AC3E}">
        <p14:creationId xmlns:p14="http://schemas.microsoft.com/office/powerpoint/2010/main" val="226474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lvl1pPr>
              <a:defRPr sz="4400" baseline="0">
                <a:ea typeface="微软雅黑" panose="020B0503020204020204" pitchFamily="34" charset="-122"/>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908142967"/>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sz="2400" b="1" i="0">
                <a:latin typeface="Times New Roman" panose="02020603050405020304" pitchFamily="18" charset="0"/>
                <a:ea typeface="微软雅黑" panose="020B0503020204020204" pitchFamily="34" charset="-122"/>
              </a:defRPr>
            </a:lvl1pPr>
            <a:lvl2pPr>
              <a:defRPr sz="2400" b="1" i="0">
                <a:latin typeface="Times New Roman" panose="02020603050405020304" pitchFamily="18" charset="0"/>
                <a:ea typeface="微软雅黑" panose="020B0503020204020204" pitchFamily="34" charset="-122"/>
              </a:defRPr>
            </a:lvl2pPr>
            <a:lvl3pPr>
              <a:defRPr sz="2400" b="1" i="0">
                <a:latin typeface="Times New Roman" panose="02020603050405020304" pitchFamily="18" charset="0"/>
                <a:ea typeface="微软雅黑" panose="020B0503020204020204" pitchFamily="34" charset="-122"/>
              </a:defRPr>
            </a:lvl3pPr>
            <a:lvl4pPr>
              <a:defRPr sz="2400" b="1" i="0">
                <a:latin typeface="Times New Roman" panose="02020603050405020304" pitchFamily="18" charset="0"/>
                <a:ea typeface="微软雅黑" panose="020B0503020204020204" pitchFamily="34" charset="-122"/>
              </a:defRPr>
            </a:lvl4pPr>
            <a:lvl5pPr>
              <a:defRPr sz="2400" b="1" i="0">
                <a:latin typeface="Times New Roman" panose="02020603050405020304" pitchFamily="18" charset="0"/>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8" name="标题 7"/>
          <p:cNvSpPr>
            <a:spLocks noGrp="1"/>
          </p:cNvSpPr>
          <p:nvPr>
            <p:ph type="title"/>
          </p:nvPr>
        </p:nvSpPr>
        <p:spPr>
          <a:xfrm>
            <a:off x="0" y="30976"/>
            <a:ext cx="9144000" cy="733728"/>
          </a:xfrm>
          <a:noFill/>
        </p:spPr>
        <p:txBody>
          <a:bodyPr/>
          <a:lstStyle>
            <a:lvl1pPr>
              <a:defRPr sz="36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cxnSp>
        <p:nvCxnSpPr>
          <p:cNvPr id="4" name="直接连接符 3"/>
          <p:cNvCxnSpPr/>
          <p:nvPr/>
        </p:nvCxnSpPr>
        <p:spPr bwMode="auto">
          <a:xfrm>
            <a:off x="0" y="764704"/>
            <a:ext cx="9144000" cy="0"/>
          </a:xfrm>
          <a:prstGeom prst="line">
            <a:avLst/>
          </a:prstGeom>
          <a:solidFill>
            <a:schemeClr val="accent1"/>
          </a:solidFill>
          <a:ln w="508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34662480"/>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30976"/>
            <a:ext cx="9144000" cy="733728"/>
          </a:xfrm>
        </p:spPr>
        <p:txBody>
          <a:bodyPr/>
          <a:lstStyle>
            <a:lvl1pPr>
              <a:defRPr sz="36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480956085"/>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653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lvl1pPr>
              <a:defRPr sz="4400" baseline="0">
                <a:ea typeface="微软雅黑" panose="020B0503020204020204" pitchFamily="34" charset="-122"/>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292261899"/>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sz="2400" b="1" i="0">
                <a:latin typeface="Times New Roman" panose="02020603050405020304" pitchFamily="18" charset="0"/>
                <a:ea typeface="微软雅黑" panose="020B0503020204020204" pitchFamily="34" charset="-122"/>
              </a:defRPr>
            </a:lvl1pPr>
            <a:lvl2pPr>
              <a:defRPr sz="2400" b="1" i="0">
                <a:latin typeface="Times New Roman" panose="02020603050405020304" pitchFamily="18" charset="0"/>
                <a:ea typeface="微软雅黑" panose="020B0503020204020204" pitchFamily="34" charset="-122"/>
              </a:defRPr>
            </a:lvl2pPr>
            <a:lvl3pPr>
              <a:defRPr sz="2400" b="1" i="0">
                <a:latin typeface="Times New Roman" panose="02020603050405020304" pitchFamily="18" charset="0"/>
                <a:ea typeface="微软雅黑" panose="020B0503020204020204" pitchFamily="34" charset="-122"/>
              </a:defRPr>
            </a:lvl3pPr>
            <a:lvl4pPr>
              <a:defRPr sz="2400" b="1" i="0">
                <a:latin typeface="Times New Roman" panose="02020603050405020304" pitchFamily="18" charset="0"/>
                <a:ea typeface="微软雅黑" panose="020B0503020204020204" pitchFamily="34" charset="-122"/>
              </a:defRPr>
            </a:lvl4pPr>
            <a:lvl5pPr>
              <a:defRPr sz="2400" b="1" i="0">
                <a:latin typeface="Times New Roman" panose="02020603050405020304" pitchFamily="18" charset="0"/>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8" name="标题 7"/>
          <p:cNvSpPr>
            <a:spLocks noGrp="1"/>
          </p:cNvSpPr>
          <p:nvPr>
            <p:ph type="title"/>
          </p:nvPr>
        </p:nvSpPr>
        <p:spPr>
          <a:xfrm>
            <a:off x="0" y="30976"/>
            <a:ext cx="9144000" cy="733728"/>
          </a:xfrm>
          <a:noFill/>
        </p:spPr>
        <p:txBody>
          <a:bodyPr/>
          <a:lstStyle>
            <a:lvl1pPr>
              <a:defRPr sz="36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cxnSp>
        <p:nvCxnSpPr>
          <p:cNvPr id="4" name="直接连接符 3"/>
          <p:cNvCxnSpPr/>
          <p:nvPr/>
        </p:nvCxnSpPr>
        <p:spPr bwMode="auto">
          <a:xfrm>
            <a:off x="0" y="764704"/>
            <a:ext cx="9144000" cy="0"/>
          </a:xfrm>
          <a:prstGeom prst="line">
            <a:avLst/>
          </a:prstGeom>
          <a:solidFill>
            <a:schemeClr val="accent1"/>
          </a:solidFill>
          <a:ln w="508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11910322"/>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30976"/>
            <a:ext cx="9144000" cy="733728"/>
          </a:xfrm>
        </p:spPr>
        <p:txBody>
          <a:bodyPr/>
          <a:lstStyle>
            <a:lvl1pPr>
              <a:defRPr sz="36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1506257161"/>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06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8"/>
            <a:ext cx="7772400" cy="1470025"/>
          </a:xfrm>
        </p:spPr>
        <p:txBody>
          <a:bodyPr/>
          <a:lstStyle>
            <a:lvl1pPr>
              <a:defRPr sz="3300" baseline="0">
                <a:ea typeface="微软雅黑" panose="020B0503020204020204" pitchFamily="34" charset="-122"/>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Tree>
    <p:extLst>
      <p:ext uri="{BB962C8B-B14F-4D97-AF65-F5344CB8AC3E}">
        <p14:creationId xmlns:p14="http://schemas.microsoft.com/office/powerpoint/2010/main" val="1282493246"/>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sz="1800" b="1" i="0">
                <a:latin typeface="Times New Roman" panose="02020603050405020304" pitchFamily="18" charset="0"/>
                <a:ea typeface="微软雅黑" panose="020B0503020204020204" pitchFamily="34" charset="-122"/>
              </a:defRPr>
            </a:lvl1pPr>
            <a:lvl2pPr>
              <a:defRPr sz="1800" b="1" i="0">
                <a:latin typeface="Times New Roman" panose="02020603050405020304" pitchFamily="18" charset="0"/>
                <a:ea typeface="微软雅黑" panose="020B0503020204020204" pitchFamily="34" charset="-122"/>
              </a:defRPr>
            </a:lvl2pPr>
            <a:lvl3pPr>
              <a:defRPr sz="1800" b="1" i="0">
                <a:latin typeface="Times New Roman" panose="02020603050405020304" pitchFamily="18" charset="0"/>
                <a:ea typeface="微软雅黑" panose="020B0503020204020204" pitchFamily="34" charset="-122"/>
              </a:defRPr>
            </a:lvl3pPr>
            <a:lvl4pPr>
              <a:defRPr sz="1800" b="1" i="0">
                <a:latin typeface="Times New Roman" panose="02020603050405020304" pitchFamily="18" charset="0"/>
                <a:ea typeface="微软雅黑" panose="020B0503020204020204" pitchFamily="34" charset="-122"/>
              </a:defRPr>
            </a:lvl4pPr>
            <a:lvl5pPr>
              <a:defRPr sz="1800" b="1" i="0">
                <a:latin typeface="Times New Roman" panose="02020603050405020304" pitchFamily="18" charset="0"/>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8" name="标题 7"/>
          <p:cNvSpPr>
            <a:spLocks noGrp="1"/>
          </p:cNvSpPr>
          <p:nvPr>
            <p:ph type="title"/>
          </p:nvPr>
        </p:nvSpPr>
        <p:spPr>
          <a:xfrm>
            <a:off x="0" y="30976"/>
            <a:ext cx="9144000" cy="733728"/>
          </a:xfrm>
          <a:noFill/>
        </p:spPr>
        <p:txBody>
          <a:bodyPr/>
          <a:lstStyle>
            <a:lvl1pPr>
              <a:defRPr sz="27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cxnSp>
        <p:nvCxnSpPr>
          <p:cNvPr id="4" name="直接连接符 3"/>
          <p:cNvCxnSpPr/>
          <p:nvPr/>
        </p:nvCxnSpPr>
        <p:spPr bwMode="auto">
          <a:xfrm>
            <a:off x="0" y="764704"/>
            <a:ext cx="9144000" cy="0"/>
          </a:xfrm>
          <a:prstGeom prst="line">
            <a:avLst/>
          </a:prstGeom>
          <a:solidFill>
            <a:schemeClr val="accent1"/>
          </a:solidFill>
          <a:ln w="508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66481199"/>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sz="1800" b="1" i="0">
                <a:latin typeface="Times New Roman" panose="02020603050405020304" pitchFamily="18" charset="0"/>
                <a:ea typeface="微软雅黑" panose="020B0503020204020204" pitchFamily="34" charset="-122"/>
              </a:defRPr>
            </a:lvl1pPr>
            <a:lvl2pPr>
              <a:defRPr sz="1800" b="1" i="0">
                <a:latin typeface="Times New Roman" panose="02020603050405020304" pitchFamily="18" charset="0"/>
                <a:ea typeface="微软雅黑" panose="020B0503020204020204" pitchFamily="34" charset="-122"/>
              </a:defRPr>
            </a:lvl2pPr>
            <a:lvl3pPr>
              <a:defRPr sz="1800" b="1" i="0">
                <a:latin typeface="Times New Roman" panose="02020603050405020304" pitchFamily="18" charset="0"/>
                <a:ea typeface="微软雅黑" panose="020B0503020204020204" pitchFamily="34" charset="-122"/>
              </a:defRPr>
            </a:lvl3pPr>
            <a:lvl4pPr>
              <a:defRPr sz="1800" b="1" i="0">
                <a:latin typeface="Times New Roman" panose="02020603050405020304" pitchFamily="18" charset="0"/>
                <a:ea typeface="微软雅黑" panose="020B0503020204020204" pitchFamily="34" charset="-122"/>
              </a:defRPr>
            </a:lvl4pPr>
            <a:lvl5pPr>
              <a:defRPr sz="1800" b="1" i="0">
                <a:latin typeface="Times New Roman" panose="02020603050405020304" pitchFamily="18" charset="0"/>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8" name="标题 7"/>
          <p:cNvSpPr>
            <a:spLocks noGrp="1"/>
          </p:cNvSpPr>
          <p:nvPr>
            <p:ph type="title"/>
          </p:nvPr>
        </p:nvSpPr>
        <p:spPr>
          <a:xfrm>
            <a:off x="0" y="30976"/>
            <a:ext cx="9144000" cy="733728"/>
          </a:xfrm>
          <a:noFill/>
        </p:spPr>
        <p:txBody>
          <a:bodyPr/>
          <a:lstStyle>
            <a:lvl1pPr>
              <a:defRPr sz="27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cxnSp>
        <p:nvCxnSpPr>
          <p:cNvPr id="4" name="直接连接符 3"/>
          <p:cNvCxnSpPr/>
          <p:nvPr/>
        </p:nvCxnSpPr>
        <p:spPr bwMode="auto">
          <a:xfrm>
            <a:off x="0" y="764704"/>
            <a:ext cx="9144000" cy="0"/>
          </a:xfrm>
          <a:prstGeom prst="line">
            <a:avLst/>
          </a:prstGeom>
          <a:solidFill>
            <a:schemeClr val="accent1"/>
          </a:solidFill>
          <a:ln w="508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3166758"/>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30976"/>
            <a:ext cx="9144000" cy="733728"/>
          </a:xfrm>
        </p:spPr>
        <p:txBody>
          <a:bodyPr/>
          <a:lstStyle>
            <a:lvl1pPr>
              <a:defRPr sz="2700">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2560071252"/>
      </p:ext>
    </p:extLst>
  </p:cSld>
  <p:clrMapOvr>
    <a:masterClrMapping/>
  </p:clrMapOvr>
  <p:transition spd="slow"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8020"/>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2024/8/29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bwMode="auto">
          <a:xfrm>
            <a:off x="0" y="6642000"/>
            <a:ext cx="9144000" cy="216000"/>
          </a:xfrm>
          <a:prstGeom prst="rect">
            <a:avLst/>
          </a:prstGeom>
          <a:solidFill>
            <a:srgbClr val="00B0F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solidFill>
                <a:prstClr val="black"/>
              </a:solidFill>
              <a:latin typeface="Arial" charset="0"/>
            </a:endParaRPr>
          </a:p>
        </p:txBody>
      </p:sp>
      <p:sp>
        <p:nvSpPr>
          <p:cNvPr id="80898" name="Rectangle 2"/>
          <p:cNvSpPr>
            <a:spLocks noGrp="1" noChangeArrowheads="1"/>
          </p:cNvSpPr>
          <p:nvPr>
            <p:ph type="title"/>
          </p:nvPr>
        </p:nvSpPr>
        <p:spPr bwMode="auto">
          <a:xfrm>
            <a:off x="0" y="30976"/>
            <a:ext cx="9144000" cy="73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dirty="0"/>
              <a:t>Title</a:t>
            </a:r>
          </a:p>
        </p:txBody>
      </p:sp>
      <p:sp>
        <p:nvSpPr>
          <p:cNvPr id="80899" name="Rectangle 3"/>
          <p:cNvSpPr>
            <a:spLocks noGrp="1" noChangeArrowheads="1"/>
          </p:cNvSpPr>
          <p:nvPr>
            <p:ph type="body" idx="1"/>
          </p:nvPr>
        </p:nvSpPr>
        <p:spPr bwMode="auto">
          <a:xfrm>
            <a:off x="457200" y="908720"/>
            <a:ext cx="8229600" cy="566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dirty="0"/>
              <a:t>Level one</a:t>
            </a:r>
          </a:p>
          <a:p>
            <a:pPr lvl="1"/>
            <a:r>
              <a:rPr lang="en-US" altLang="zh-CN" dirty="0"/>
              <a:t>Level two</a:t>
            </a:r>
          </a:p>
          <a:p>
            <a:pPr lvl="2"/>
            <a:r>
              <a:rPr lang="en-US" altLang="zh-CN" dirty="0"/>
              <a:t>Level three</a:t>
            </a:r>
          </a:p>
        </p:txBody>
      </p:sp>
      <p:sp>
        <p:nvSpPr>
          <p:cNvPr id="80900" name="Text Box 4"/>
          <p:cNvSpPr txBox="1">
            <a:spLocks noChangeArrowheads="1"/>
          </p:cNvSpPr>
          <p:nvPr/>
        </p:nvSpPr>
        <p:spPr bwMode="auto">
          <a:xfrm>
            <a:off x="8352000" y="6642000"/>
            <a:ext cx="791072" cy="216000"/>
          </a:xfrm>
          <a:prstGeom prst="rect">
            <a:avLst/>
          </a:prstGeom>
          <a:noFill/>
          <a:ln>
            <a:noFill/>
          </a:ln>
          <a:effectLst/>
        </p:spPr>
        <p:txBody>
          <a:bodyPr wrap="square" tIns="0" bIns="0" anchor="ctr">
            <a:spAutoFit/>
          </a:bodyPr>
          <a:lstStyle/>
          <a:p>
            <a:pPr algn="r">
              <a:spcBef>
                <a:spcPct val="50000"/>
              </a:spcBef>
              <a:buFont typeface="Wingdings" pitchFamily="2" charset="2"/>
              <a:buNone/>
            </a:pPr>
            <a:r>
              <a:rPr lang="en-US" altLang="zh-CN" sz="1400" b="1" i="1" dirty="0">
                <a:solidFill>
                  <a:prstClr val="black"/>
                </a:solidFill>
                <a:latin typeface="Arial" panose="020B0604020202020204" pitchFamily="34" charset="0"/>
                <a:cs typeface="Arial" panose="020B0604020202020204" pitchFamily="34" charset="0"/>
              </a:rPr>
              <a:t>  </a:t>
            </a:r>
            <a:r>
              <a:rPr lang="en-US" altLang="zh-CN" sz="1400" b="1" i="1" dirty="0">
                <a:solidFill>
                  <a:srgbClr val="0000CC"/>
                </a:solidFill>
                <a:latin typeface="Arial" panose="020B0604020202020204" pitchFamily="34" charset="0"/>
                <a:cs typeface="Arial" panose="020B0604020202020204" pitchFamily="34" charset="0"/>
              </a:rPr>
              <a:t> </a:t>
            </a:r>
            <a:r>
              <a:rPr lang="en-US" altLang="zh-CN" sz="1400" b="1" dirty="0">
                <a:solidFill>
                  <a:prstClr val="black"/>
                </a:solidFill>
                <a:latin typeface="Arial" panose="020B0604020202020204" pitchFamily="34" charset="0"/>
                <a:cs typeface="Arial" panose="020B0604020202020204" pitchFamily="34" charset="0"/>
              </a:rPr>
              <a:t> </a:t>
            </a:r>
            <a:fld id="{1CEEA5D8-A167-44F9-85E3-5C9A7E390D15}" type="slidenum">
              <a:rPr lang="en-US" altLang="zh-CN" sz="1400" b="1" smtClean="0">
                <a:solidFill>
                  <a:prstClr val="black"/>
                </a:solidFill>
                <a:latin typeface="Arial" panose="020B0604020202020204" pitchFamily="34" charset="0"/>
                <a:cs typeface="Arial" panose="020B0604020202020204" pitchFamily="34" charset="0"/>
              </a:rPr>
              <a:pPr algn="r">
                <a:spcBef>
                  <a:spcPct val="50000"/>
                </a:spcBef>
                <a:buFont typeface="Wingdings" pitchFamily="2" charset="2"/>
                <a:buNone/>
              </a:pPr>
              <a:t>‹#›</a:t>
            </a:fld>
            <a:r>
              <a:rPr lang="en-US" altLang="zh-CN" sz="14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059867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slow" advClick="0"/>
  <p:txStyles>
    <p:titleStyle>
      <a:lvl1pPr algn="ctr" rtl="0" eaLnBrk="1" fontAlgn="base" hangingPunct="1">
        <a:spcBef>
          <a:spcPct val="0"/>
        </a:spcBef>
        <a:spcAft>
          <a:spcPct val="0"/>
        </a:spcAft>
        <a:defRPr sz="3600" b="1" u="none">
          <a:solidFill>
            <a:srgbClr val="000099"/>
          </a:solidFill>
          <a:effectLst>
            <a:outerShdw blurRad="38100" dist="38100" dir="2700000" algn="tl">
              <a:srgbClr val="C0C0C0"/>
            </a:outerShdw>
          </a:effectLst>
          <a:latin typeface="Arial" pitchFamily="34" charset="0"/>
          <a:ea typeface="+mj-ea"/>
          <a:cs typeface="Arial" pitchFamily="34" charset="0"/>
        </a:defRPr>
      </a:lvl1pPr>
      <a:lvl2pPr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2pPr>
      <a:lvl3pPr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3pPr>
      <a:lvl4pPr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4pPr>
      <a:lvl5pPr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5pPr>
      <a:lvl6pPr marL="457200"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6pPr>
      <a:lvl7pPr marL="914400"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7pPr>
      <a:lvl8pPr marL="1371600"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8pPr>
      <a:lvl9pPr marL="1828800"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9pPr>
    </p:titleStyle>
    <p:bodyStyle>
      <a:lvl1pPr marL="457200" indent="-457200" algn="l" rtl="0" eaLnBrk="1" fontAlgn="base" hangingPunct="1">
        <a:spcBef>
          <a:spcPct val="20000"/>
        </a:spcBef>
        <a:spcAft>
          <a:spcPct val="0"/>
        </a:spcAft>
        <a:buClr>
          <a:srgbClr val="FF9900"/>
        </a:buClr>
        <a:buSzPct val="75000"/>
        <a:buFont typeface="Wingdings" pitchFamily="2" charset="2"/>
        <a:buChar char="u"/>
        <a:defRPr sz="2400" b="1" i="0" baseline="0">
          <a:solidFill>
            <a:srgbClr val="0000CC"/>
          </a:solidFill>
          <a:latin typeface="Times New Roman" pitchFamily="18" charset="0"/>
          <a:ea typeface="微软雅黑" panose="020B0503020204020204" pitchFamily="34" charset="-122"/>
          <a:cs typeface="Times New Roman" pitchFamily="18" charset="0"/>
        </a:defRPr>
      </a:lvl1pPr>
      <a:lvl2pPr marL="914400" indent="-457200" algn="l" rtl="0" eaLnBrk="1" fontAlgn="base" hangingPunct="1">
        <a:spcBef>
          <a:spcPct val="20000"/>
        </a:spcBef>
        <a:spcAft>
          <a:spcPct val="0"/>
        </a:spcAft>
        <a:buClr>
          <a:srgbClr val="CC3399"/>
        </a:buClr>
        <a:buFont typeface="Wingdings" pitchFamily="2" charset="2"/>
        <a:buChar char="ð"/>
        <a:defRPr sz="2400" b="1" i="0" baseline="0">
          <a:solidFill>
            <a:srgbClr val="008000"/>
          </a:solidFill>
          <a:latin typeface="Times New Roman" pitchFamily="18" charset="0"/>
          <a:ea typeface="微软雅黑" panose="020B0503020204020204" pitchFamily="34" charset="-122"/>
          <a:cs typeface="Times New Roman" pitchFamily="18" charset="0"/>
        </a:defRPr>
      </a:lvl2pPr>
      <a:lvl3pPr marL="1295400" indent="-381000" algn="l" rtl="0" eaLnBrk="1" fontAlgn="base" hangingPunct="1">
        <a:spcBef>
          <a:spcPct val="20000"/>
        </a:spcBef>
        <a:spcAft>
          <a:spcPct val="0"/>
        </a:spcAft>
        <a:buSzPct val="80000"/>
        <a:buFont typeface="Wingdings" pitchFamily="2" charset="2"/>
        <a:buChar char="l"/>
        <a:defRPr sz="2400" b="1" i="0" baseline="0">
          <a:solidFill>
            <a:srgbClr val="0000CC"/>
          </a:solidFill>
          <a:latin typeface="Times New Roman" pitchFamily="18" charset="0"/>
          <a:ea typeface="微软雅黑" panose="020B0503020204020204" pitchFamily="34" charset="-122"/>
          <a:cs typeface="Times New Roman" pitchFamily="18" charset="0"/>
        </a:defRPr>
      </a:lvl3pPr>
      <a:lvl4pPr marL="1752600" indent="-381000" algn="l" rtl="0" eaLnBrk="1" fontAlgn="base" hangingPunct="1">
        <a:spcBef>
          <a:spcPct val="20000"/>
        </a:spcBef>
        <a:spcAft>
          <a:spcPct val="0"/>
        </a:spcAft>
        <a:buChar char="–"/>
        <a:defRPr sz="2000">
          <a:solidFill>
            <a:schemeClr val="tx1"/>
          </a:solidFill>
          <a:latin typeface="Times New Roman" pitchFamily="18" charset="0"/>
          <a:ea typeface="+mn-ea"/>
        </a:defRPr>
      </a:lvl4pPr>
      <a:lvl5pPr marL="2209800" indent="-381000" algn="l" rtl="0" eaLnBrk="1" fontAlgn="base" hangingPunct="1">
        <a:spcBef>
          <a:spcPct val="20000"/>
        </a:spcBef>
        <a:spcAft>
          <a:spcPct val="0"/>
        </a:spcAft>
        <a:buChar char="»"/>
        <a:defRPr sz="2000">
          <a:solidFill>
            <a:schemeClr val="tx1"/>
          </a:solidFill>
          <a:latin typeface="Times New Roman" pitchFamily="18" charset="0"/>
          <a:ea typeface="+mn-ea"/>
        </a:defRPr>
      </a:lvl5pPr>
      <a:lvl6pPr marL="2667000" indent="-381000" algn="l" rtl="0" eaLnBrk="1" fontAlgn="base" hangingPunct="1">
        <a:spcBef>
          <a:spcPct val="20000"/>
        </a:spcBef>
        <a:spcAft>
          <a:spcPct val="0"/>
        </a:spcAft>
        <a:buChar char="»"/>
        <a:defRPr sz="2000">
          <a:solidFill>
            <a:schemeClr val="tx1"/>
          </a:solidFill>
          <a:latin typeface="Times New Roman" pitchFamily="18" charset="0"/>
          <a:ea typeface="+mn-ea"/>
        </a:defRPr>
      </a:lvl6pPr>
      <a:lvl7pPr marL="3124200" indent="-381000" algn="l" rtl="0" eaLnBrk="1" fontAlgn="base" hangingPunct="1">
        <a:spcBef>
          <a:spcPct val="20000"/>
        </a:spcBef>
        <a:spcAft>
          <a:spcPct val="0"/>
        </a:spcAft>
        <a:buChar char="»"/>
        <a:defRPr sz="2000">
          <a:solidFill>
            <a:schemeClr val="tx1"/>
          </a:solidFill>
          <a:latin typeface="Times New Roman" pitchFamily="18" charset="0"/>
          <a:ea typeface="+mn-ea"/>
        </a:defRPr>
      </a:lvl7pPr>
      <a:lvl8pPr marL="3581400" indent="-381000" algn="l" rtl="0" eaLnBrk="1" fontAlgn="base" hangingPunct="1">
        <a:spcBef>
          <a:spcPct val="20000"/>
        </a:spcBef>
        <a:spcAft>
          <a:spcPct val="0"/>
        </a:spcAft>
        <a:buChar char="»"/>
        <a:defRPr sz="2000">
          <a:solidFill>
            <a:schemeClr val="tx1"/>
          </a:solidFill>
          <a:latin typeface="Times New Roman" pitchFamily="18" charset="0"/>
          <a:ea typeface="+mn-ea"/>
        </a:defRPr>
      </a:lvl8pPr>
      <a:lvl9pPr marL="4038600" indent="-381000" algn="l" rtl="0" eaLnBrk="1" fontAlgn="base" hangingPunct="1">
        <a:spcBef>
          <a:spcPct val="20000"/>
        </a:spcBef>
        <a:spcAft>
          <a:spcPct val="0"/>
        </a:spcAft>
        <a:buChar char="»"/>
        <a:defRPr sz="2000">
          <a:solidFill>
            <a:schemeClr val="tx1"/>
          </a:solidFill>
          <a:latin typeface="Times New Roman" pitchFamily="18"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bwMode="auto">
          <a:xfrm>
            <a:off x="0" y="6642000"/>
            <a:ext cx="9144000" cy="216000"/>
          </a:xfrm>
          <a:prstGeom prst="rect">
            <a:avLst/>
          </a:prstGeom>
          <a:solidFill>
            <a:srgbClr val="00B0F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CN" altLang="en-US">
              <a:solidFill>
                <a:prstClr val="black"/>
              </a:solidFill>
              <a:latin typeface="Arial" charset="0"/>
            </a:endParaRPr>
          </a:p>
        </p:txBody>
      </p:sp>
      <p:sp>
        <p:nvSpPr>
          <p:cNvPr id="80898" name="Rectangle 2"/>
          <p:cNvSpPr>
            <a:spLocks noGrp="1" noChangeArrowheads="1"/>
          </p:cNvSpPr>
          <p:nvPr>
            <p:ph type="title"/>
          </p:nvPr>
        </p:nvSpPr>
        <p:spPr bwMode="auto">
          <a:xfrm>
            <a:off x="0" y="30976"/>
            <a:ext cx="9144000" cy="73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dirty="0"/>
              <a:t>Title</a:t>
            </a:r>
          </a:p>
        </p:txBody>
      </p:sp>
      <p:sp>
        <p:nvSpPr>
          <p:cNvPr id="80899" name="Rectangle 3"/>
          <p:cNvSpPr>
            <a:spLocks noGrp="1" noChangeArrowheads="1"/>
          </p:cNvSpPr>
          <p:nvPr>
            <p:ph type="body" idx="1"/>
          </p:nvPr>
        </p:nvSpPr>
        <p:spPr bwMode="auto">
          <a:xfrm>
            <a:off x="457200" y="908720"/>
            <a:ext cx="8229600" cy="566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dirty="0"/>
              <a:t>Level one</a:t>
            </a:r>
          </a:p>
          <a:p>
            <a:pPr lvl="1"/>
            <a:r>
              <a:rPr lang="en-US" altLang="zh-CN" dirty="0"/>
              <a:t>Level two</a:t>
            </a:r>
          </a:p>
          <a:p>
            <a:pPr lvl="2"/>
            <a:r>
              <a:rPr lang="en-US" altLang="zh-CN" dirty="0"/>
              <a:t>Level three</a:t>
            </a:r>
          </a:p>
        </p:txBody>
      </p:sp>
      <p:sp>
        <p:nvSpPr>
          <p:cNvPr id="80900" name="Text Box 4"/>
          <p:cNvSpPr txBox="1">
            <a:spLocks noChangeArrowheads="1"/>
          </p:cNvSpPr>
          <p:nvPr/>
        </p:nvSpPr>
        <p:spPr bwMode="auto">
          <a:xfrm>
            <a:off x="8352000" y="6642000"/>
            <a:ext cx="791072" cy="216000"/>
          </a:xfrm>
          <a:prstGeom prst="rect">
            <a:avLst/>
          </a:prstGeom>
          <a:noFill/>
          <a:ln>
            <a:noFill/>
          </a:ln>
          <a:effectLst/>
        </p:spPr>
        <p:txBody>
          <a:bodyPr wrap="square" tIns="0" bIns="0" anchor="ctr">
            <a:spAutoFit/>
          </a:bodyPr>
          <a:lstStyle/>
          <a:p>
            <a:pPr algn="r">
              <a:spcBef>
                <a:spcPct val="50000"/>
              </a:spcBef>
              <a:buFont typeface="Wingdings" pitchFamily="2" charset="2"/>
              <a:buNone/>
            </a:pPr>
            <a:r>
              <a:rPr lang="en-US" altLang="zh-CN" sz="1400" b="1" i="1" dirty="0">
                <a:solidFill>
                  <a:prstClr val="black"/>
                </a:solidFill>
                <a:latin typeface="Arial" panose="020B0604020202020204" pitchFamily="34" charset="0"/>
                <a:cs typeface="Arial" panose="020B0604020202020204" pitchFamily="34" charset="0"/>
              </a:rPr>
              <a:t>  </a:t>
            </a:r>
            <a:r>
              <a:rPr lang="en-US" altLang="zh-CN" sz="1400" b="1" i="1" dirty="0">
                <a:solidFill>
                  <a:srgbClr val="0000CC"/>
                </a:solidFill>
                <a:latin typeface="Arial" panose="020B0604020202020204" pitchFamily="34" charset="0"/>
                <a:cs typeface="Arial" panose="020B0604020202020204" pitchFamily="34" charset="0"/>
              </a:rPr>
              <a:t> </a:t>
            </a:r>
            <a:r>
              <a:rPr lang="en-US" altLang="zh-CN" sz="1400" b="1" dirty="0">
                <a:solidFill>
                  <a:prstClr val="black"/>
                </a:solidFill>
                <a:latin typeface="Arial" panose="020B0604020202020204" pitchFamily="34" charset="0"/>
                <a:cs typeface="Arial" panose="020B0604020202020204" pitchFamily="34" charset="0"/>
              </a:rPr>
              <a:t> </a:t>
            </a:r>
            <a:fld id="{1CEEA5D8-A167-44F9-85E3-5C9A7E390D15}" type="slidenum">
              <a:rPr lang="en-US" altLang="zh-CN" sz="1400" b="1" smtClean="0">
                <a:solidFill>
                  <a:prstClr val="black"/>
                </a:solidFill>
                <a:latin typeface="Arial" panose="020B0604020202020204" pitchFamily="34" charset="0"/>
                <a:cs typeface="Arial" panose="020B0604020202020204" pitchFamily="34" charset="0"/>
              </a:rPr>
              <a:pPr algn="r">
                <a:spcBef>
                  <a:spcPct val="50000"/>
                </a:spcBef>
                <a:buFont typeface="Wingdings" pitchFamily="2" charset="2"/>
                <a:buNone/>
              </a:pPr>
              <a:t>‹#›</a:t>
            </a:fld>
            <a:r>
              <a:rPr lang="en-US" altLang="zh-CN" sz="14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933090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ransition spd="slow" advClick="0"/>
  <p:txStyles>
    <p:titleStyle>
      <a:lvl1pPr algn="ctr" rtl="0" eaLnBrk="1" fontAlgn="base" hangingPunct="1">
        <a:spcBef>
          <a:spcPct val="0"/>
        </a:spcBef>
        <a:spcAft>
          <a:spcPct val="0"/>
        </a:spcAft>
        <a:defRPr sz="3600" b="1" u="none">
          <a:solidFill>
            <a:srgbClr val="000099"/>
          </a:solidFill>
          <a:effectLst>
            <a:outerShdw blurRad="38100" dist="38100" dir="2700000" algn="tl">
              <a:srgbClr val="C0C0C0"/>
            </a:outerShdw>
          </a:effectLst>
          <a:latin typeface="Arial" pitchFamily="34" charset="0"/>
          <a:ea typeface="+mj-ea"/>
          <a:cs typeface="Arial" pitchFamily="34" charset="0"/>
        </a:defRPr>
      </a:lvl1pPr>
      <a:lvl2pPr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2pPr>
      <a:lvl3pPr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3pPr>
      <a:lvl4pPr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4pPr>
      <a:lvl5pPr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5pPr>
      <a:lvl6pPr marL="457200"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6pPr>
      <a:lvl7pPr marL="914400"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7pPr>
      <a:lvl8pPr marL="1371600"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8pPr>
      <a:lvl9pPr marL="1828800" algn="ctr" rtl="0" eaLnBrk="1" fontAlgn="base" hangingPunct="1">
        <a:spcBef>
          <a:spcPct val="0"/>
        </a:spcBef>
        <a:spcAft>
          <a:spcPct val="0"/>
        </a:spcAft>
        <a:defRPr sz="3200" b="1" u="sng">
          <a:solidFill>
            <a:srgbClr val="000099"/>
          </a:solidFill>
          <a:effectLst>
            <a:outerShdw blurRad="38100" dist="38100" dir="2700000" algn="tl">
              <a:srgbClr val="C0C0C0"/>
            </a:outerShdw>
          </a:effectLst>
          <a:latin typeface="Garamond" pitchFamily="18" charset="0"/>
          <a:ea typeface="宋体" charset="-122"/>
        </a:defRPr>
      </a:lvl9pPr>
    </p:titleStyle>
    <p:bodyStyle>
      <a:lvl1pPr marL="457200" indent="-457200" algn="l" rtl="0" eaLnBrk="1" fontAlgn="base" hangingPunct="1">
        <a:spcBef>
          <a:spcPct val="20000"/>
        </a:spcBef>
        <a:spcAft>
          <a:spcPct val="0"/>
        </a:spcAft>
        <a:buClr>
          <a:srgbClr val="FF9900"/>
        </a:buClr>
        <a:buSzPct val="75000"/>
        <a:buFont typeface="Wingdings" pitchFamily="2" charset="2"/>
        <a:buChar char="u"/>
        <a:defRPr sz="2400" b="1" i="0" baseline="0">
          <a:solidFill>
            <a:srgbClr val="0000CC"/>
          </a:solidFill>
          <a:latin typeface="Times New Roman" pitchFamily="18" charset="0"/>
          <a:ea typeface="微软雅黑" panose="020B0503020204020204" pitchFamily="34" charset="-122"/>
          <a:cs typeface="Times New Roman" pitchFamily="18" charset="0"/>
        </a:defRPr>
      </a:lvl1pPr>
      <a:lvl2pPr marL="914400" indent="-457200" algn="l" rtl="0" eaLnBrk="1" fontAlgn="base" hangingPunct="1">
        <a:spcBef>
          <a:spcPct val="20000"/>
        </a:spcBef>
        <a:spcAft>
          <a:spcPct val="0"/>
        </a:spcAft>
        <a:buClr>
          <a:srgbClr val="CC3399"/>
        </a:buClr>
        <a:buFont typeface="Wingdings" pitchFamily="2" charset="2"/>
        <a:buChar char="ð"/>
        <a:defRPr sz="2400" b="1" i="0" baseline="0">
          <a:solidFill>
            <a:srgbClr val="008000"/>
          </a:solidFill>
          <a:latin typeface="Times New Roman" pitchFamily="18" charset="0"/>
          <a:ea typeface="微软雅黑" panose="020B0503020204020204" pitchFamily="34" charset="-122"/>
          <a:cs typeface="Times New Roman" pitchFamily="18" charset="0"/>
        </a:defRPr>
      </a:lvl2pPr>
      <a:lvl3pPr marL="1295400" indent="-381000" algn="l" rtl="0" eaLnBrk="1" fontAlgn="base" hangingPunct="1">
        <a:spcBef>
          <a:spcPct val="20000"/>
        </a:spcBef>
        <a:spcAft>
          <a:spcPct val="0"/>
        </a:spcAft>
        <a:buSzPct val="80000"/>
        <a:buFont typeface="Wingdings" pitchFamily="2" charset="2"/>
        <a:buChar char="l"/>
        <a:defRPr sz="2400" b="1" i="0" baseline="0">
          <a:solidFill>
            <a:srgbClr val="0000CC"/>
          </a:solidFill>
          <a:latin typeface="Times New Roman" pitchFamily="18" charset="0"/>
          <a:ea typeface="微软雅黑" panose="020B0503020204020204" pitchFamily="34" charset="-122"/>
          <a:cs typeface="Times New Roman" pitchFamily="18" charset="0"/>
        </a:defRPr>
      </a:lvl3pPr>
      <a:lvl4pPr marL="1752600" indent="-381000" algn="l" rtl="0" eaLnBrk="1" fontAlgn="base" hangingPunct="1">
        <a:spcBef>
          <a:spcPct val="20000"/>
        </a:spcBef>
        <a:spcAft>
          <a:spcPct val="0"/>
        </a:spcAft>
        <a:buChar char="–"/>
        <a:defRPr sz="2000">
          <a:solidFill>
            <a:schemeClr val="tx1"/>
          </a:solidFill>
          <a:latin typeface="Times New Roman" pitchFamily="18" charset="0"/>
          <a:ea typeface="+mn-ea"/>
        </a:defRPr>
      </a:lvl4pPr>
      <a:lvl5pPr marL="2209800" indent="-381000" algn="l" rtl="0" eaLnBrk="1" fontAlgn="base" hangingPunct="1">
        <a:spcBef>
          <a:spcPct val="20000"/>
        </a:spcBef>
        <a:spcAft>
          <a:spcPct val="0"/>
        </a:spcAft>
        <a:buChar char="»"/>
        <a:defRPr sz="2000">
          <a:solidFill>
            <a:schemeClr val="tx1"/>
          </a:solidFill>
          <a:latin typeface="Times New Roman" pitchFamily="18" charset="0"/>
          <a:ea typeface="+mn-ea"/>
        </a:defRPr>
      </a:lvl5pPr>
      <a:lvl6pPr marL="2667000" indent="-381000" algn="l" rtl="0" eaLnBrk="1" fontAlgn="base" hangingPunct="1">
        <a:spcBef>
          <a:spcPct val="20000"/>
        </a:spcBef>
        <a:spcAft>
          <a:spcPct val="0"/>
        </a:spcAft>
        <a:buChar char="»"/>
        <a:defRPr sz="2000">
          <a:solidFill>
            <a:schemeClr val="tx1"/>
          </a:solidFill>
          <a:latin typeface="Times New Roman" pitchFamily="18" charset="0"/>
          <a:ea typeface="+mn-ea"/>
        </a:defRPr>
      </a:lvl6pPr>
      <a:lvl7pPr marL="3124200" indent="-381000" algn="l" rtl="0" eaLnBrk="1" fontAlgn="base" hangingPunct="1">
        <a:spcBef>
          <a:spcPct val="20000"/>
        </a:spcBef>
        <a:spcAft>
          <a:spcPct val="0"/>
        </a:spcAft>
        <a:buChar char="»"/>
        <a:defRPr sz="2000">
          <a:solidFill>
            <a:schemeClr val="tx1"/>
          </a:solidFill>
          <a:latin typeface="Times New Roman" pitchFamily="18" charset="0"/>
          <a:ea typeface="+mn-ea"/>
        </a:defRPr>
      </a:lvl7pPr>
      <a:lvl8pPr marL="3581400" indent="-381000" algn="l" rtl="0" eaLnBrk="1" fontAlgn="base" hangingPunct="1">
        <a:spcBef>
          <a:spcPct val="20000"/>
        </a:spcBef>
        <a:spcAft>
          <a:spcPct val="0"/>
        </a:spcAft>
        <a:buChar char="»"/>
        <a:defRPr sz="2000">
          <a:solidFill>
            <a:schemeClr val="tx1"/>
          </a:solidFill>
          <a:latin typeface="Times New Roman" pitchFamily="18" charset="0"/>
          <a:ea typeface="+mn-ea"/>
        </a:defRPr>
      </a:lvl8pPr>
      <a:lvl9pPr marL="4038600" indent="-381000" algn="l" rtl="0" eaLnBrk="1" fontAlgn="base" hangingPunct="1">
        <a:spcBef>
          <a:spcPct val="20000"/>
        </a:spcBef>
        <a:spcAft>
          <a:spcPct val="0"/>
        </a:spcAft>
        <a:buChar char="»"/>
        <a:defRPr sz="2000">
          <a:solidFill>
            <a:schemeClr val="tx1"/>
          </a:solidFill>
          <a:latin typeface="Times New Roman" pitchFamily="18"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bwMode="auto">
          <a:xfrm>
            <a:off x="0" y="6642000"/>
            <a:ext cx="9144000" cy="216000"/>
          </a:xfrm>
          <a:prstGeom prst="rect">
            <a:avLst/>
          </a:prstGeom>
          <a:solidFill>
            <a:srgbClr val="00B0F0">
              <a:alpha val="4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eaLnBrk="0" fontAlgn="base" hangingPunct="0">
              <a:spcBef>
                <a:spcPct val="0"/>
              </a:spcBef>
              <a:spcAft>
                <a:spcPct val="0"/>
              </a:spcAft>
            </a:pPr>
            <a:endParaRPr lang="zh-CN" altLang="en-US" sz="1800">
              <a:solidFill>
                <a:prstClr val="black"/>
              </a:solidFill>
              <a:latin typeface="Arial" panose="020B0604020202020204" pitchFamily="34" charset="0"/>
            </a:endParaRPr>
          </a:p>
        </p:txBody>
      </p:sp>
      <p:sp>
        <p:nvSpPr>
          <p:cNvPr id="80898" name="Rectangle 2"/>
          <p:cNvSpPr>
            <a:spLocks noGrp="1" noChangeArrowheads="1"/>
          </p:cNvSpPr>
          <p:nvPr>
            <p:ph type="title"/>
          </p:nvPr>
        </p:nvSpPr>
        <p:spPr bwMode="auto">
          <a:xfrm>
            <a:off x="0" y="30976"/>
            <a:ext cx="9144000" cy="73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lstStyle/>
          <a:p>
            <a:pPr lvl="0"/>
            <a:r>
              <a:rPr lang="en-US" altLang="zh-CN" dirty="0"/>
              <a:t>Title</a:t>
            </a:r>
          </a:p>
        </p:txBody>
      </p:sp>
      <p:sp>
        <p:nvSpPr>
          <p:cNvPr id="80899" name="Rectangle 3"/>
          <p:cNvSpPr>
            <a:spLocks noGrp="1" noChangeArrowheads="1"/>
          </p:cNvSpPr>
          <p:nvPr>
            <p:ph type="body" idx="1"/>
          </p:nvPr>
        </p:nvSpPr>
        <p:spPr bwMode="auto">
          <a:xfrm>
            <a:off x="457200" y="908720"/>
            <a:ext cx="8229600" cy="566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lstStyle/>
          <a:p>
            <a:pPr lvl="0"/>
            <a:r>
              <a:rPr lang="en-US" altLang="zh-CN" dirty="0"/>
              <a:t>Level one</a:t>
            </a:r>
          </a:p>
          <a:p>
            <a:pPr lvl="1"/>
            <a:r>
              <a:rPr lang="en-US" altLang="zh-CN" dirty="0"/>
              <a:t>Level two</a:t>
            </a:r>
          </a:p>
          <a:p>
            <a:pPr lvl="2"/>
            <a:r>
              <a:rPr lang="en-US" altLang="zh-CN" dirty="0"/>
              <a:t>Level three</a:t>
            </a:r>
          </a:p>
        </p:txBody>
      </p:sp>
      <p:sp>
        <p:nvSpPr>
          <p:cNvPr id="80900" name="Text Box 4"/>
          <p:cNvSpPr txBox="1">
            <a:spLocks noChangeArrowheads="1"/>
          </p:cNvSpPr>
          <p:nvPr/>
        </p:nvSpPr>
        <p:spPr bwMode="auto">
          <a:xfrm>
            <a:off x="8352001" y="6665363"/>
            <a:ext cx="791072" cy="169277"/>
          </a:xfrm>
          <a:prstGeom prst="rect">
            <a:avLst/>
          </a:prstGeom>
          <a:noFill/>
          <a:ln>
            <a:noFill/>
          </a:ln>
          <a:effectLst/>
        </p:spPr>
        <p:txBody>
          <a:bodyPr wrap="square" lIns="68580" tIns="0" rIns="68580" bIns="0" anchor="ctr">
            <a:spAutoFit/>
          </a:bodyPr>
          <a:lstStyle/>
          <a:p>
            <a:pPr algn="r">
              <a:spcBef>
                <a:spcPct val="50000"/>
              </a:spcBef>
              <a:buFont typeface="Wingdings" panose="05000000000000000000" pitchFamily="2" charset="2"/>
              <a:buNone/>
            </a:pPr>
            <a:r>
              <a:rPr lang="en-US" altLang="zh-CN" sz="1100" b="1" i="1" dirty="0">
                <a:solidFill>
                  <a:prstClr val="black"/>
                </a:solidFill>
                <a:latin typeface="Arial" panose="020B0604020202020204" pitchFamily="34" charset="0"/>
                <a:cs typeface="Arial" panose="020B0604020202020204" pitchFamily="34" charset="0"/>
              </a:rPr>
              <a:t>  </a:t>
            </a:r>
            <a:r>
              <a:rPr lang="en-US" altLang="zh-CN" sz="1100" b="1" i="1" dirty="0">
                <a:solidFill>
                  <a:srgbClr val="0000CC"/>
                </a:solidFill>
                <a:latin typeface="Arial" panose="020B0604020202020204" pitchFamily="34" charset="0"/>
                <a:cs typeface="Arial" panose="020B0604020202020204" pitchFamily="34" charset="0"/>
              </a:rPr>
              <a:t> </a:t>
            </a:r>
            <a:r>
              <a:rPr lang="en-US" altLang="zh-CN" sz="1100" b="1" dirty="0">
                <a:solidFill>
                  <a:prstClr val="black"/>
                </a:solidFill>
                <a:latin typeface="Arial" panose="020B0604020202020204" pitchFamily="34" charset="0"/>
                <a:cs typeface="Arial" panose="020B0604020202020204" pitchFamily="34" charset="0"/>
              </a:rPr>
              <a:t> </a:t>
            </a:r>
            <a:fld id="{1CEEA5D8-A167-44F9-85E3-5C9A7E390D15}" type="slidenum">
              <a:rPr lang="en-US" altLang="zh-CN" sz="1100" b="1" dirty="0">
                <a:solidFill>
                  <a:prstClr val="black"/>
                </a:solidFill>
                <a:latin typeface="Arial" panose="020B0604020202020204" pitchFamily="34" charset="0"/>
                <a:cs typeface="Arial" panose="020B0604020202020204" pitchFamily="34" charset="0"/>
              </a:rPr>
              <a:pPr algn="r">
                <a:spcBef>
                  <a:spcPct val="50000"/>
                </a:spcBef>
                <a:buFont typeface="Wingdings" panose="05000000000000000000" pitchFamily="2" charset="2"/>
                <a:buNone/>
              </a:pPr>
              <a:t>‹#›</a:t>
            </a:fld>
            <a:r>
              <a:rPr lang="en-US" altLang="zh-CN" sz="1100" b="1" dirty="0">
                <a:solidFill>
                  <a:prstClr val="black"/>
                </a:solidFill>
                <a:latin typeface="Arial" panose="020B0604020202020204" pitchFamily="34" charset="0"/>
                <a:cs typeface="Arial" panose="020B0604020202020204" pitchFamily="34" charset="0"/>
              </a:rPr>
              <a:t>   </a:t>
            </a:r>
          </a:p>
        </p:txBody>
      </p:sp>
      <p:cxnSp>
        <p:nvCxnSpPr>
          <p:cNvPr id="6" name="直接连接符 5"/>
          <p:cNvCxnSpPr/>
          <p:nvPr userDrawn="1"/>
        </p:nvCxnSpPr>
        <p:spPr bwMode="auto">
          <a:xfrm>
            <a:off x="0" y="764704"/>
            <a:ext cx="9144000" cy="0"/>
          </a:xfrm>
          <a:prstGeom prst="line">
            <a:avLst/>
          </a:prstGeom>
          <a:solidFill>
            <a:schemeClr val="accent1"/>
          </a:solidFill>
          <a:ln w="508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099528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spd="slow" advClick="0"/>
  <p:txStyles>
    <p:titleStyle>
      <a:lvl1pPr algn="ctr" rtl="0" eaLnBrk="1" fontAlgn="base" hangingPunct="1">
        <a:spcBef>
          <a:spcPct val="0"/>
        </a:spcBef>
        <a:spcAft>
          <a:spcPct val="0"/>
        </a:spcAft>
        <a:defRPr sz="2700" b="1" u="none">
          <a:solidFill>
            <a:srgbClr val="000099"/>
          </a:solidFill>
          <a:effectLst>
            <a:outerShdw blurRad="38100" dist="38100" dir="2700000" algn="tl">
              <a:srgbClr val="C0C0C0"/>
            </a:outerShdw>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2400" b="1" u="sng">
          <a:solidFill>
            <a:srgbClr val="000099"/>
          </a:solidFill>
          <a:effectLst>
            <a:outerShdw blurRad="38100" dist="38100" dir="2700000" algn="tl">
              <a:srgbClr val="C0C0C0"/>
            </a:outerShdw>
          </a:effectLst>
          <a:latin typeface="Garamond" panose="02020404030301010803" pitchFamily="18" charset="0"/>
          <a:ea typeface="宋体" panose="02010600030101010101" pitchFamily="2" charset="-122"/>
        </a:defRPr>
      </a:lvl2pPr>
      <a:lvl3pPr algn="ctr" rtl="0" eaLnBrk="1" fontAlgn="base" hangingPunct="1">
        <a:spcBef>
          <a:spcPct val="0"/>
        </a:spcBef>
        <a:spcAft>
          <a:spcPct val="0"/>
        </a:spcAft>
        <a:defRPr sz="2400" b="1" u="sng">
          <a:solidFill>
            <a:srgbClr val="000099"/>
          </a:solidFill>
          <a:effectLst>
            <a:outerShdw blurRad="38100" dist="38100" dir="2700000" algn="tl">
              <a:srgbClr val="C0C0C0"/>
            </a:outerShdw>
          </a:effectLst>
          <a:latin typeface="Garamond" panose="02020404030301010803" pitchFamily="18" charset="0"/>
          <a:ea typeface="宋体" panose="02010600030101010101" pitchFamily="2" charset="-122"/>
        </a:defRPr>
      </a:lvl3pPr>
      <a:lvl4pPr algn="ctr" rtl="0" eaLnBrk="1" fontAlgn="base" hangingPunct="1">
        <a:spcBef>
          <a:spcPct val="0"/>
        </a:spcBef>
        <a:spcAft>
          <a:spcPct val="0"/>
        </a:spcAft>
        <a:defRPr sz="2400" b="1" u="sng">
          <a:solidFill>
            <a:srgbClr val="000099"/>
          </a:solidFill>
          <a:effectLst>
            <a:outerShdw blurRad="38100" dist="38100" dir="2700000" algn="tl">
              <a:srgbClr val="C0C0C0"/>
            </a:outerShdw>
          </a:effectLst>
          <a:latin typeface="Garamond" panose="02020404030301010803" pitchFamily="18" charset="0"/>
          <a:ea typeface="宋体" panose="02010600030101010101" pitchFamily="2" charset="-122"/>
        </a:defRPr>
      </a:lvl4pPr>
      <a:lvl5pPr algn="ctr" rtl="0" eaLnBrk="1" fontAlgn="base" hangingPunct="1">
        <a:spcBef>
          <a:spcPct val="0"/>
        </a:spcBef>
        <a:spcAft>
          <a:spcPct val="0"/>
        </a:spcAft>
        <a:defRPr sz="2400" b="1" u="sng">
          <a:solidFill>
            <a:srgbClr val="000099"/>
          </a:solidFill>
          <a:effectLst>
            <a:outerShdw blurRad="38100" dist="38100" dir="2700000" algn="tl">
              <a:srgbClr val="C0C0C0"/>
            </a:outerShdw>
          </a:effectLst>
          <a:latin typeface="Garamond" panose="02020404030301010803" pitchFamily="18" charset="0"/>
          <a:ea typeface="宋体" panose="02010600030101010101" pitchFamily="2" charset="-122"/>
        </a:defRPr>
      </a:lvl5pPr>
      <a:lvl6pPr marL="342900" algn="ctr" rtl="0" eaLnBrk="1" fontAlgn="base" hangingPunct="1">
        <a:spcBef>
          <a:spcPct val="0"/>
        </a:spcBef>
        <a:spcAft>
          <a:spcPct val="0"/>
        </a:spcAft>
        <a:defRPr sz="2400" b="1" u="sng">
          <a:solidFill>
            <a:srgbClr val="000099"/>
          </a:solidFill>
          <a:effectLst>
            <a:outerShdw blurRad="38100" dist="38100" dir="2700000" algn="tl">
              <a:srgbClr val="C0C0C0"/>
            </a:outerShdw>
          </a:effectLst>
          <a:latin typeface="Garamond" panose="02020404030301010803" pitchFamily="18" charset="0"/>
          <a:ea typeface="宋体" panose="02010600030101010101" pitchFamily="2" charset="-122"/>
        </a:defRPr>
      </a:lvl6pPr>
      <a:lvl7pPr marL="685800" algn="ctr" rtl="0" eaLnBrk="1" fontAlgn="base" hangingPunct="1">
        <a:spcBef>
          <a:spcPct val="0"/>
        </a:spcBef>
        <a:spcAft>
          <a:spcPct val="0"/>
        </a:spcAft>
        <a:defRPr sz="2400" b="1" u="sng">
          <a:solidFill>
            <a:srgbClr val="000099"/>
          </a:solidFill>
          <a:effectLst>
            <a:outerShdw blurRad="38100" dist="38100" dir="2700000" algn="tl">
              <a:srgbClr val="C0C0C0"/>
            </a:outerShdw>
          </a:effectLst>
          <a:latin typeface="Garamond" panose="02020404030301010803" pitchFamily="18" charset="0"/>
          <a:ea typeface="宋体" panose="02010600030101010101" pitchFamily="2" charset="-122"/>
        </a:defRPr>
      </a:lvl7pPr>
      <a:lvl8pPr marL="1028700" algn="ctr" rtl="0" eaLnBrk="1" fontAlgn="base" hangingPunct="1">
        <a:spcBef>
          <a:spcPct val="0"/>
        </a:spcBef>
        <a:spcAft>
          <a:spcPct val="0"/>
        </a:spcAft>
        <a:defRPr sz="2400" b="1" u="sng">
          <a:solidFill>
            <a:srgbClr val="000099"/>
          </a:solidFill>
          <a:effectLst>
            <a:outerShdw blurRad="38100" dist="38100" dir="2700000" algn="tl">
              <a:srgbClr val="C0C0C0"/>
            </a:outerShdw>
          </a:effectLst>
          <a:latin typeface="Garamond" panose="02020404030301010803" pitchFamily="18" charset="0"/>
          <a:ea typeface="宋体" panose="02010600030101010101" pitchFamily="2" charset="-122"/>
        </a:defRPr>
      </a:lvl8pPr>
      <a:lvl9pPr marL="1371600" algn="ctr" rtl="0" eaLnBrk="1" fontAlgn="base" hangingPunct="1">
        <a:spcBef>
          <a:spcPct val="0"/>
        </a:spcBef>
        <a:spcAft>
          <a:spcPct val="0"/>
        </a:spcAft>
        <a:defRPr sz="2400" b="1" u="sng">
          <a:solidFill>
            <a:srgbClr val="000099"/>
          </a:solidFill>
          <a:effectLst>
            <a:outerShdw blurRad="38100" dist="38100" dir="2700000" algn="tl">
              <a:srgbClr val="C0C0C0"/>
            </a:outerShdw>
          </a:effectLst>
          <a:latin typeface="Garamond" panose="02020404030301010803" pitchFamily="18" charset="0"/>
          <a:ea typeface="宋体" panose="02010600030101010101" pitchFamily="2" charset="-122"/>
        </a:defRPr>
      </a:lvl9pPr>
    </p:titleStyle>
    <p:bodyStyle>
      <a:lvl1pPr marL="342900" indent="-342900" algn="l" rtl="0" eaLnBrk="1" fontAlgn="base" hangingPunct="1">
        <a:spcBef>
          <a:spcPct val="20000"/>
        </a:spcBef>
        <a:spcAft>
          <a:spcPct val="0"/>
        </a:spcAft>
        <a:buClr>
          <a:srgbClr val="FF9900"/>
        </a:buClr>
        <a:buSzPct val="75000"/>
        <a:buFont typeface="Wingdings" panose="05000000000000000000" pitchFamily="2" charset="2"/>
        <a:buChar char="u"/>
        <a:defRPr sz="1800" b="1" i="0" baseline="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342900" algn="l" rtl="0" eaLnBrk="1" fontAlgn="base" hangingPunct="1">
        <a:spcBef>
          <a:spcPct val="20000"/>
        </a:spcBef>
        <a:spcAft>
          <a:spcPct val="0"/>
        </a:spcAft>
        <a:buClr>
          <a:srgbClr val="CC3399"/>
        </a:buClr>
        <a:buFont typeface="Wingdings" panose="05000000000000000000" pitchFamily="2" charset="2"/>
        <a:buChar char="ð"/>
        <a:defRPr sz="1800" b="1" i="0" baseline="0">
          <a:solidFill>
            <a:srgbClr val="008000"/>
          </a:solidFill>
          <a:latin typeface="Times New Roman" panose="02020603050405020304" pitchFamily="18" charset="0"/>
          <a:ea typeface="微软雅黑" panose="020B0503020204020204" pitchFamily="34" charset="-122"/>
          <a:cs typeface="Times New Roman" panose="02020603050405020304" pitchFamily="18" charset="0"/>
        </a:defRPr>
      </a:lvl2pPr>
      <a:lvl3pPr marL="971550" indent="-285750" algn="l" rtl="0" eaLnBrk="1" fontAlgn="base" hangingPunct="1">
        <a:spcBef>
          <a:spcPct val="20000"/>
        </a:spcBef>
        <a:spcAft>
          <a:spcPct val="0"/>
        </a:spcAft>
        <a:buSzPct val="80000"/>
        <a:buFont typeface="Wingdings" panose="05000000000000000000" pitchFamily="2" charset="2"/>
        <a:buChar char="l"/>
        <a:defRPr sz="1800" b="1" i="0" baseline="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defRPr>
      </a:lvl3pPr>
      <a:lvl4pPr marL="1314450" indent="-285750" algn="l" rtl="0" eaLnBrk="1" fontAlgn="base" hangingPunct="1">
        <a:spcBef>
          <a:spcPct val="20000"/>
        </a:spcBef>
        <a:spcAft>
          <a:spcPct val="0"/>
        </a:spcAft>
        <a:buChar char="–"/>
        <a:defRPr sz="1500">
          <a:solidFill>
            <a:schemeClr val="tx1"/>
          </a:solidFill>
          <a:latin typeface="Times New Roman" panose="02020603050405020304" pitchFamily="18" charset="0"/>
          <a:ea typeface="+mn-ea"/>
        </a:defRPr>
      </a:lvl4pPr>
      <a:lvl5pPr marL="1657350" indent="-285750" algn="l" rtl="0" eaLnBrk="1" fontAlgn="base" hangingPunct="1">
        <a:spcBef>
          <a:spcPct val="20000"/>
        </a:spcBef>
        <a:spcAft>
          <a:spcPct val="0"/>
        </a:spcAft>
        <a:buChar char="»"/>
        <a:defRPr sz="1500">
          <a:solidFill>
            <a:schemeClr val="tx1"/>
          </a:solidFill>
          <a:latin typeface="Times New Roman" panose="02020603050405020304" pitchFamily="18" charset="0"/>
          <a:ea typeface="+mn-ea"/>
        </a:defRPr>
      </a:lvl5pPr>
      <a:lvl6pPr marL="2000250" indent="-285750" algn="l" rtl="0" eaLnBrk="1" fontAlgn="base" hangingPunct="1">
        <a:spcBef>
          <a:spcPct val="20000"/>
        </a:spcBef>
        <a:spcAft>
          <a:spcPct val="0"/>
        </a:spcAft>
        <a:buChar char="»"/>
        <a:defRPr sz="1500">
          <a:solidFill>
            <a:schemeClr val="tx1"/>
          </a:solidFill>
          <a:latin typeface="Times New Roman" panose="02020603050405020304" pitchFamily="18" charset="0"/>
          <a:ea typeface="+mn-ea"/>
        </a:defRPr>
      </a:lvl6pPr>
      <a:lvl7pPr marL="2343150" indent="-285750" algn="l" rtl="0" eaLnBrk="1" fontAlgn="base" hangingPunct="1">
        <a:spcBef>
          <a:spcPct val="20000"/>
        </a:spcBef>
        <a:spcAft>
          <a:spcPct val="0"/>
        </a:spcAft>
        <a:buChar char="»"/>
        <a:defRPr sz="1500">
          <a:solidFill>
            <a:schemeClr val="tx1"/>
          </a:solidFill>
          <a:latin typeface="Times New Roman" panose="02020603050405020304" pitchFamily="18" charset="0"/>
          <a:ea typeface="+mn-ea"/>
        </a:defRPr>
      </a:lvl7pPr>
      <a:lvl8pPr marL="2686050" indent="-285750" algn="l" rtl="0" eaLnBrk="1" fontAlgn="base" hangingPunct="1">
        <a:spcBef>
          <a:spcPct val="20000"/>
        </a:spcBef>
        <a:spcAft>
          <a:spcPct val="0"/>
        </a:spcAft>
        <a:buChar char="»"/>
        <a:defRPr sz="1500">
          <a:solidFill>
            <a:schemeClr val="tx1"/>
          </a:solidFill>
          <a:latin typeface="Times New Roman" panose="02020603050405020304" pitchFamily="18" charset="0"/>
          <a:ea typeface="+mn-ea"/>
        </a:defRPr>
      </a:lvl8pPr>
      <a:lvl9pPr marL="3028950" indent="-285750" algn="l" rtl="0" eaLnBrk="1" fontAlgn="base" hangingPunct="1">
        <a:spcBef>
          <a:spcPct val="20000"/>
        </a:spcBef>
        <a:spcAft>
          <a:spcPct val="0"/>
        </a:spcAft>
        <a:buChar char="»"/>
        <a:defRPr sz="1500">
          <a:solidFill>
            <a:schemeClr val="tx1"/>
          </a:solidFill>
          <a:latin typeface="Times New Roman" panose="02020603050405020304" pitchFamily="18" charset="0"/>
          <a:ea typeface="+mn-ea"/>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tiff"/><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 Id="rId6" Type="http://schemas.openxmlformats.org/officeDocument/2006/relationships/hyperlink" Target="mailto:4.2%25@10y&#65288;KamLAND" TargetMode="External"/><Relationship Id="rId5" Type="http://schemas.openxmlformats.org/officeDocument/2006/relationships/image" Target="../media/image70.pn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7.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 Id="rId6" Type="http://schemas.openxmlformats.org/officeDocument/2006/relationships/image" Target="../media/image490.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980728"/>
            <a:ext cx="7772400" cy="1470025"/>
          </a:xfrm>
        </p:spPr>
        <p:txBody>
          <a:bodyPr/>
          <a:lstStyle/>
          <a:p>
            <a:r>
              <a:rPr lang="zh-CN" altLang="en-US" b="1" dirty="0">
                <a:solidFill>
                  <a:srgbClr val="C00000"/>
                </a:solidFill>
                <a:latin typeface="微软雅黑" panose="020B0503020204020204" pitchFamily="34" charset="-122"/>
                <a:ea typeface="微软雅黑" panose="020B0503020204020204" pitchFamily="34" charset="-122"/>
              </a:rPr>
              <a:t>地球中微子研究</a:t>
            </a:r>
          </a:p>
        </p:txBody>
      </p:sp>
      <p:sp>
        <p:nvSpPr>
          <p:cNvPr id="3" name="副标题 2"/>
          <p:cNvSpPr>
            <a:spLocks noGrp="1"/>
          </p:cNvSpPr>
          <p:nvPr>
            <p:ph type="subTitle" idx="1"/>
          </p:nvPr>
        </p:nvSpPr>
        <p:spPr>
          <a:xfrm>
            <a:off x="1259632" y="2852936"/>
            <a:ext cx="7344816" cy="2520280"/>
          </a:xfrm>
        </p:spPr>
        <p:txBody>
          <a:bodyPr>
            <a:noAutofit/>
          </a:bodyPr>
          <a:lstStyle/>
          <a:p>
            <a:pPr algn="l">
              <a:lnSpc>
                <a:spcPct val="150000"/>
              </a:lnSpc>
            </a:pPr>
            <a:r>
              <a:rPr lang="zh-CN" altLang="en-US" sz="2000" b="1" dirty="0">
                <a:solidFill>
                  <a:srgbClr val="000066"/>
                </a:solidFill>
                <a:latin typeface="微软雅黑" panose="020B0503020204020204" pitchFamily="34" charset="-122"/>
                <a:ea typeface="微软雅黑" panose="020B0503020204020204" pitchFamily="34" charset="-122"/>
              </a:rPr>
              <a:t>高精度反应堆中微子与天体中微子物理研究</a:t>
            </a:r>
            <a:endParaRPr lang="en-US" altLang="zh-CN" sz="2000" b="1" dirty="0">
              <a:solidFill>
                <a:srgbClr val="000066"/>
              </a:solidFill>
              <a:latin typeface="微软雅黑" panose="020B0503020204020204" pitchFamily="34" charset="-122"/>
              <a:ea typeface="微软雅黑" panose="020B0503020204020204" pitchFamily="34" charset="-122"/>
            </a:endParaRPr>
          </a:p>
        </p:txBody>
      </p:sp>
      <p:sp>
        <p:nvSpPr>
          <p:cNvPr id="4" name="副标题 2"/>
          <p:cNvSpPr txBox="1">
            <a:spLocks/>
          </p:cNvSpPr>
          <p:nvPr/>
        </p:nvSpPr>
        <p:spPr>
          <a:xfrm>
            <a:off x="1371600" y="5949280"/>
            <a:ext cx="6400800" cy="67071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zh-CN" altLang="en-US" sz="1800" dirty="0"/>
              <a:t>清华大学，</a:t>
            </a:r>
            <a:r>
              <a:rPr lang="en-US" altLang="zh-CN" sz="1800" dirty="0"/>
              <a:t>Beijing</a:t>
            </a:r>
            <a:r>
              <a:rPr lang="zh-CN" altLang="en-US" sz="1800" dirty="0"/>
              <a:t>，</a:t>
            </a:r>
            <a:r>
              <a:rPr lang="en-US" altLang="zh-CN" sz="1800" dirty="0"/>
              <a:t>2024.08.29</a:t>
            </a:r>
            <a:endParaRPr lang="zh-CN" altLang="en-US" sz="1800" dirty="0"/>
          </a:p>
        </p:txBody>
      </p:sp>
    </p:spTree>
    <p:extLst>
      <p:ext uri="{BB962C8B-B14F-4D97-AF65-F5344CB8AC3E}">
        <p14:creationId xmlns:p14="http://schemas.microsoft.com/office/powerpoint/2010/main" val="2160412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22004" y="836712"/>
            <a:ext cx="6954452" cy="936104"/>
          </a:xfrm>
        </p:spPr>
        <p:txBody>
          <a:bodyPr/>
          <a:lstStyle/>
          <a:p>
            <a:pPr marL="0" indent="0">
              <a:lnSpc>
                <a:spcPct val="130000"/>
              </a:lnSpc>
              <a:buNone/>
            </a:pPr>
            <a:r>
              <a:rPr lang="zh-CN" altLang="en-US" sz="2000" dirty="0"/>
              <a:t>判定地球模型需要扣除</a:t>
            </a:r>
            <a:r>
              <a:rPr lang="zh-CN" altLang="en-US" sz="2000" dirty="0">
                <a:solidFill>
                  <a:schemeClr val="accent3">
                    <a:lumMod val="50000"/>
                  </a:schemeClr>
                </a:solidFill>
              </a:rPr>
              <a:t>近场地球中微子</a:t>
            </a:r>
            <a:r>
              <a:rPr lang="zh-CN" altLang="en-US" sz="2000" dirty="0"/>
              <a:t>，得到地幔贡献</a:t>
            </a:r>
            <a:endParaRPr lang="en-US" altLang="zh-CN" sz="2000" dirty="0"/>
          </a:p>
          <a:p>
            <a:pPr marL="0" indent="0">
              <a:lnSpc>
                <a:spcPct val="130000"/>
              </a:lnSpc>
              <a:buNone/>
            </a:pPr>
            <a:r>
              <a:rPr lang="en-US" altLang="zh-CN" sz="2000" dirty="0">
                <a:solidFill>
                  <a:srgbClr val="0000FF"/>
                </a:solidFill>
              </a:rPr>
              <a:t>     </a:t>
            </a:r>
            <a:r>
              <a:rPr lang="en-US" altLang="zh-CN" sz="2000" i="1" dirty="0">
                <a:solidFill>
                  <a:schemeClr val="accent6">
                    <a:lumMod val="50000"/>
                  </a:schemeClr>
                </a:solidFill>
              </a:rPr>
              <a:t>R(</a:t>
            </a:r>
            <a:r>
              <a:rPr lang="zh-CN" altLang="en-US" sz="2000" i="1" dirty="0">
                <a:solidFill>
                  <a:schemeClr val="accent6">
                    <a:lumMod val="50000"/>
                  </a:schemeClr>
                </a:solidFill>
              </a:rPr>
              <a:t>地幔</a:t>
            </a:r>
            <a:r>
              <a:rPr lang="en-US" altLang="zh-CN" sz="2000" i="1" dirty="0">
                <a:solidFill>
                  <a:schemeClr val="accent6">
                    <a:lumMod val="50000"/>
                  </a:schemeClr>
                </a:solidFill>
              </a:rPr>
              <a:t>)=R(</a:t>
            </a:r>
            <a:r>
              <a:rPr lang="zh-CN" altLang="en-US" sz="2000" i="1" dirty="0">
                <a:solidFill>
                  <a:schemeClr val="accent6">
                    <a:lumMod val="50000"/>
                  </a:schemeClr>
                </a:solidFill>
              </a:rPr>
              <a:t>总量</a:t>
            </a:r>
            <a:r>
              <a:rPr lang="en-US" altLang="zh-CN" sz="2000" i="1" dirty="0">
                <a:solidFill>
                  <a:schemeClr val="accent6">
                    <a:lumMod val="50000"/>
                  </a:schemeClr>
                </a:solidFill>
              </a:rPr>
              <a:t>, </a:t>
            </a:r>
            <a:r>
              <a:rPr lang="zh-CN" altLang="en-US" sz="2000" i="1" dirty="0">
                <a:solidFill>
                  <a:schemeClr val="accent6">
                    <a:lumMod val="50000"/>
                  </a:schemeClr>
                </a:solidFill>
              </a:rPr>
              <a:t>实验测量</a:t>
            </a:r>
            <a:r>
              <a:rPr lang="en-US" altLang="zh-CN" sz="2000" i="1" dirty="0">
                <a:solidFill>
                  <a:schemeClr val="accent6">
                    <a:lumMod val="50000"/>
                  </a:schemeClr>
                </a:solidFill>
              </a:rPr>
              <a:t>)-R(</a:t>
            </a:r>
            <a:r>
              <a:rPr lang="zh-CN" altLang="en-US" sz="2000" i="1" dirty="0">
                <a:solidFill>
                  <a:schemeClr val="accent6">
                    <a:lumMod val="50000"/>
                  </a:schemeClr>
                </a:solidFill>
              </a:rPr>
              <a:t>地壳</a:t>
            </a:r>
            <a:r>
              <a:rPr lang="en-US" altLang="zh-CN" sz="2000" i="1" dirty="0">
                <a:solidFill>
                  <a:schemeClr val="accent6">
                    <a:lumMod val="50000"/>
                  </a:schemeClr>
                </a:solidFill>
              </a:rPr>
              <a:t>,</a:t>
            </a:r>
            <a:r>
              <a:rPr lang="zh-CN" altLang="en-US" sz="2000" i="1" dirty="0">
                <a:solidFill>
                  <a:schemeClr val="accent6">
                    <a:lumMod val="50000"/>
                  </a:schemeClr>
                </a:solidFill>
              </a:rPr>
              <a:t> 预期</a:t>
            </a:r>
            <a:r>
              <a:rPr lang="en-US" altLang="zh-CN" sz="2000" i="1" dirty="0">
                <a:solidFill>
                  <a:schemeClr val="accent6">
                    <a:lumMod val="50000"/>
                  </a:schemeClr>
                </a:solidFill>
              </a:rPr>
              <a:t>)</a:t>
            </a:r>
          </a:p>
          <a:p>
            <a:pPr marL="0" indent="0">
              <a:lnSpc>
                <a:spcPct val="130000"/>
              </a:lnSpc>
              <a:buNone/>
            </a:pPr>
            <a:endParaRPr lang="zh-CN" altLang="en-US" sz="2000" dirty="0"/>
          </a:p>
        </p:txBody>
      </p:sp>
      <p:sp>
        <p:nvSpPr>
          <p:cNvPr id="3" name="标题 2"/>
          <p:cNvSpPr>
            <a:spLocks noGrp="1"/>
          </p:cNvSpPr>
          <p:nvPr>
            <p:ph type="title"/>
          </p:nvPr>
        </p:nvSpPr>
        <p:spPr/>
        <p:txBody>
          <a:bodyPr/>
          <a:lstStyle/>
          <a:p>
            <a:r>
              <a:rPr lang="zh-CN" altLang="en-US" dirty="0"/>
              <a:t>研究目标</a:t>
            </a:r>
          </a:p>
        </p:txBody>
      </p:sp>
      <p:pic>
        <p:nvPicPr>
          <p:cNvPr id="4" name="图片 3">
            <a:extLst>
              <a:ext uri="{FF2B5EF4-FFF2-40B4-BE49-F238E27FC236}">
                <a16:creationId xmlns:a16="http://schemas.microsoft.com/office/drawing/2014/main" id="{51326253-88A4-7C4E-8170-68B51A59B4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3573016"/>
            <a:ext cx="4947769" cy="267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2044" y="4364351"/>
            <a:ext cx="3071257" cy="230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95536" y="2041952"/>
            <a:ext cx="5112568" cy="1354217"/>
          </a:xfrm>
          <a:prstGeom prst="rect">
            <a:avLst/>
          </a:prstGeom>
        </p:spPr>
        <p:txBody>
          <a:bodyPr wrap="square">
            <a:spAutoFit/>
          </a:bodyPr>
          <a:lstStyle/>
          <a:p>
            <a:pPr marL="342900" lvl="0" indent="-342900" fontAlgn="base">
              <a:lnSpc>
                <a:spcPct val="130000"/>
              </a:lnSpc>
              <a:spcBef>
                <a:spcPct val="20000"/>
              </a:spcBef>
              <a:spcAft>
                <a:spcPct val="0"/>
              </a:spcAft>
              <a:buClr>
                <a:srgbClr val="FF9900"/>
              </a:buClr>
              <a:buSzPct val="75000"/>
              <a:buFont typeface="Wingdings" panose="05000000000000000000" pitchFamily="2" charset="2"/>
              <a:buChar char="Ø"/>
            </a:pPr>
            <a:r>
              <a:rPr lang="zh-CN" altLang="en-US" sz="2000" b="1" kern="0" dirty="0">
                <a:solidFill>
                  <a:srgbClr val="0000FF"/>
                </a:solidFill>
                <a:latin typeface="Times New Roman" pitchFamily="18" charset="0"/>
                <a:ea typeface="微软雅黑" panose="020B0503020204020204" pitchFamily="34" charset="-122"/>
                <a:cs typeface="Times New Roman" pitchFamily="18" charset="0"/>
              </a:rPr>
              <a:t>任务目标： </a:t>
            </a:r>
            <a:r>
              <a:rPr lang="zh-CN" altLang="en-US" sz="2000" b="1" kern="0" dirty="0">
                <a:solidFill>
                  <a:srgbClr val="0000CC"/>
                </a:solidFill>
                <a:latin typeface="Times New Roman" pitchFamily="18" charset="0"/>
                <a:ea typeface="微软雅黑" panose="020B0503020204020204" pitchFamily="34" charset="-122"/>
                <a:cs typeface="Times New Roman" pitchFamily="18" charset="0"/>
              </a:rPr>
              <a:t>地幔测量精度达到</a:t>
            </a:r>
            <a:r>
              <a:rPr lang="en-US" altLang="zh-CN" sz="2000" b="1" kern="0" dirty="0">
                <a:solidFill>
                  <a:srgbClr val="0000CC"/>
                </a:solidFill>
                <a:latin typeface="Times New Roman" pitchFamily="18" charset="0"/>
                <a:ea typeface="微软雅黑" panose="020B0503020204020204" pitchFamily="34" charset="-122"/>
                <a:cs typeface="Times New Roman" pitchFamily="18" charset="0"/>
              </a:rPr>
              <a:t>&gt;3</a:t>
            </a:r>
            <a:r>
              <a:rPr lang="en-US" altLang="zh-CN" sz="2000" b="1" kern="0" dirty="0">
                <a:solidFill>
                  <a:srgbClr val="0000FF"/>
                </a:solidFill>
                <a:latin typeface="Times New Roman" pitchFamily="18" charset="0"/>
                <a:ea typeface="微软雅黑" panose="020B0503020204020204" pitchFamily="34" charset="-122"/>
                <a:cs typeface="Times New Roman" pitchFamily="18" charset="0"/>
              </a:rPr>
              <a:t>σ</a:t>
            </a:r>
          </a:p>
          <a:p>
            <a:pPr marL="342900" indent="-342900" fontAlgn="base">
              <a:lnSpc>
                <a:spcPct val="130000"/>
              </a:lnSpc>
              <a:spcBef>
                <a:spcPct val="20000"/>
              </a:spcBef>
              <a:spcAft>
                <a:spcPct val="0"/>
              </a:spcAft>
              <a:buClr>
                <a:srgbClr val="FF9900"/>
              </a:buClr>
              <a:buSzPct val="75000"/>
              <a:buFont typeface="Wingdings" panose="05000000000000000000" pitchFamily="2" charset="2"/>
              <a:buChar char="Ø"/>
            </a:pPr>
            <a:r>
              <a:rPr lang="zh-CN" altLang="en-US" sz="2000" b="1" kern="0" dirty="0">
                <a:solidFill>
                  <a:srgbClr val="FF0000"/>
                </a:solidFill>
                <a:latin typeface="Times New Roman" pitchFamily="18" charset="0"/>
                <a:ea typeface="微软雅黑" panose="020B0503020204020204" pitchFamily="34" charset="-122"/>
                <a:cs typeface="Times New Roman" pitchFamily="18" charset="0"/>
              </a:rPr>
              <a:t>实现途径：</a:t>
            </a:r>
            <a:r>
              <a:rPr lang="zh-CN" altLang="en-US" sz="2000" b="1" kern="0" dirty="0">
                <a:solidFill>
                  <a:srgbClr val="0000CC"/>
                </a:solidFill>
                <a:latin typeface="Times New Roman" pitchFamily="18" charset="0"/>
                <a:ea typeface="微软雅黑" panose="020B0503020204020204" pitchFamily="34" charset="-122"/>
                <a:cs typeface="Times New Roman" pitchFamily="18" charset="0"/>
              </a:rPr>
              <a:t>将</a:t>
            </a:r>
            <a:r>
              <a:rPr lang="zh-CN" altLang="en-US" sz="2000" b="1" kern="0" dirty="0">
                <a:solidFill>
                  <a:srgbClr val="FF0000"/>
                </a:solidFill>
                <a:latin typeface="Times New Roman" pitchFamily="18" charset="0"/>
                <a:ea typeface="微软雅黑" panose="020B0503020204020204" pitchFamily="34" charset="-122"/>
                <a:cs typeface="Times New Roman" pitchFamily="18" charset="0"/>
              </a:rPr>
              <a:t>地壳中微子的预测精度</a:t>
            </a:r>
            <a:r>
              <a:rPr lang="zh-CN" altLang="en-US" sz="2000" b="1" kern="0" dirty="0">
                <a:solidFill>
                  <a:srgbClr val="0000CC"/>
                </a:solidFill>
                <a:latin typeface="Times New Roman" pitchFamily="18" charset="0"/>
                <a:ea typeface="微软雅黑" panose="020B0503020204020204" pitchFamily="34" charset="-122"/>
                <a:cs typeface="Times New Roman" pitchFamily="18" charset="0"/>
              </a:rPr>
              <a:t>从基于全球模型</a:t>
            </a:r>
            <a:r>
              <a:rPr lang="en-US" altLang="zh-CN" sz="2000" b="1" kern="0" dirty="0">
                <a:solidFill>
                  <a:srgbClr val="0000CC"/>
                </a:solidFill>
                <a:latin typeface="Times New Roman" pitchFamily="18" charset="0"/>
                <a:ea typeface="微软雅黑" panose="020B0503020204020204" pitchFamily="34" charset="-122"/>
                <a:cs typeface="Times New Roman" pitchFamily="18" charset="0"/>
              </a:rPr>
              <a:t>Crust1 </a:t>
            </a:r>
            <a:r>
              <a:rPr lang="zh-CN" altLang="en-US" sz="2000" b="1" kern="0" dirty="0">
                <a:solidFill>
                  <a:srgbClr val="FF0000"/>
                </a:solidFill>
                <a:latin typeface="Times New Roman" pitchFamily="18" charset="0"/>
                <a:ea typeface="微软雅黑" panose="020B0503020204020204" pitchFamily="34" charset="-122"/>
                <a:cs typeface="Times New Roman" pitchFamily="18" charset="0"/>
              </a:rPr>
              <a:t>从</a:t>
            </a:r>
            <a:r>
              <a:rPr lang="en-US" altLang="zh-CN" sz="2000" b="1" kern="0" dirty="0">
                <a:solidFill>
                  <a:srgbClr val="FF0000"/>
                </a:solidFill>
                <a:latin typeface="Times New Roman" pitchFamily="18" charset="0"/>
                <a:ea typeface="微软雅黑" panose="020B0503020204020204" pitchFamily="34" charset="-122"/>
                <a:cs typeface="Times New Roman" pitchFamily="18" charset="0"/>
              </a:rPr>
              <a:t>25%</a:t>
            </a:r>
            <a:r>
              <a:rPr lang="zh-CN" altLang="en-US" sz="2000" b="1" kern="0" dirty="0">
                <a:solidFill>
                  <a:srgbClr val="FF0000"/>
                </a:solidFill>
                <a:latin typeface="Times New Roman" pitchFamily="18" charset="0"/>
                <a:ea typeface="微软雅黑" panose="020B0503020204020204" pitchFamily="34" charset="-122"/>
                <a:cs typeface="Times New Roman" pitchFamily="18" charset="0"/>
              </a:rPr>
              <a:t>降到</a:t>
            </a:r>
            <a:r>
              <a:rPr lang="en-US" altLang="zh-CN" sz="2000" b="1" kern="0" dirty="0">
                <a:solidFill>
                  <a:srgbClr val="FF0000"/>
                </a:solidFill>
                <a:latin typeface="Times New Roman" pitchFamily="18" charset="0"/>
                <a:ea typeface="微软雅黑" panose="020B0503020204020204" pitchFamily="34" charset="-122"/>
                <a:cs typeface="Times New Roman" pitchFamily="18" charset="0"/>
              </a:rPr>
              <a:t>8%</a:t>
            </a:r>
            <a:endParaRPr lang="en-US" altLang="zh-CN" sz="2000" b="1" kern="0" dirty="0">
              <a:solidFill>
                <a:srgbClr val="0000CC"/>
              </a:solidFill>
              <a:latin typeface="Times New Roman" pitchFamily="18" charset="0"/>
              <a:ea typeface="微软雅黑" panose="020B0503020204020204" pitchFamily="34" charset="-122"/>
              <a:cs typeface="Times New Roman"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988840"/>
            <a:ext cx="2959139"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802047"/>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C73AF76-BB8B-F58A-3018-F59F56B73599}"/>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id="{77590CA2-EDEE-B728-8A69-599B5C5F8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53" y="1196752"/>
            <a:ext cx="7614294" cy="4638114"/>
          </a:xfrm>
          <a:prstGeom prst="rect">
            <a:avLst/>
          </a:prstGeom>
        </p:spPr>
      </p:pic>
    </p:spTree>
    <p:extLst>
      <p:ext uri="{BB962C8B-B14F-4D97-AF65-F5344CB8AC3E}">
        <p14:creationId xmlns:p14="http://schemas.microsoft.com/office/powerpoint/2010/main" val="2078520849"/>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9BD6409-24FC-A3F9-F9CC-4C0F572AD063}"/>
              </a:ext>
            </a:extLst>
          </p:cNvPr>
          <p:cNvPicPr>
            <a:picLocks noChangeAspect="1"/>
          </p:cNvPicPr>
          <p:nvPr/>
        </p:nvPicPr>
        <p:blipFill>
          <a:blip r:embed="rId2"/>
          <a:stretch>
            <a:fillRect/>
          </a:stretch>
        </p:blipFill>
        <p:spPr>
          <a:xfrm>
            <a:off x="4758956" y="1386322"/>
            <a:ext cx="3091656" cy="2270678"/>
          </a:xfrm>
          <a:prstGeom prst="rect">
            <a:avLst/>
          </a:prstGeom>
        </p:spPr>
      </p:pic>
      <p:pic>
        <p:nvPicPr>
          <p:cNvPr id="23" name="图片 22">
            <a:extLst>
              <a:ext uri="{FF2B5EF4-FFF2-40B4-BE49-F238E27FC236}">
                <a16:creationId xmlns:a16="http://schemas.microsoft.com/office/drawing/2014/main" id="{21B5AD80-0B36-B0D0-8111-2E6515758352}"/>
              </a:ext>
            </a:extLst>
          </p:cNvPr>
          <p:cNvPicPr>
            <a:picLocks noChangeAspect="1"/>
          </p:cNvPicPr>
          <p:nvPr/>
        </p:nvPicPr>
        <p:blipFill rotWithShape="1">
          <a:blip r:embed="rId3"/>
          <a:srcRect r="43767"/>
          <a:stretch/>
        </p:blipFill>
        <p:spPr>
          <a:xfrm>
            <a:off x="7326357" y="57440"/>
            <a:ext cx="1800200" cy="1939386"/>
          </a:xfrm>
          <a:prstGeom prst="rect">
            <a:avLst/>
          </a:prstGeom>
        </p:spPr>
      </p:pic>
      <p:sp>
        <p:nvSpPr>
          <p:cNvPr id="3" name="标题 2">
            <a:extLst>
              <a:ext uri="{FF2B5EF4-FFF2-40B4-BE49-F238E27FC236}">
                <a16:creationId xmlns:a16="http://schemas.microsoft.com/office/drawing/2014/main" id="{B098EA90-03A5-ACAA-434B-C331565AE692}"/>
              </a:ext>
            </a:extLst>
          </p:cNvPr>
          <p:cNvSpPr>
            <a:spLocks noGrp="1"/>
          </p:cNvSpPr>
          <p:nvPr>
            <p:ph type="title"/>
          </p:nvPr>
        </p:nvSpPr>
        <p:spPr/>
        <p:txBody>
          <a:bodyPr/>
          <a:lstStyle/>
          <a:p>
            <a:r>
              <a:rPr lang="zh-CN" altLang="en-US" dirty="0"/>
              <a:t>研究内容</a:t>
            </a:r>
            <a:r>
              <a:rPr lang="en-US" altLang="zh-CN" dirty="0"/>
              <a:t>1</a:t>
            </a:r>
            <a:r>
              <a:rPr lang="zh-CN" altLang="en-US" dirty="0"/>
              <a:t>：地壳模型</a:t>
            </a:r>
          </a:p>
        </p:txBody>
      </p:sp>
      <p:grpSp>
        <p:nvGrpSpPr>
          <p:cNvPr id="14" name="组合 13">
            <a:extLst>
              <a:ext uri="{FF2B5EF4-FFF2-40B4-BE49-F238E27FC236}">
                <a16:creationId xmlns:a16="http://schemas.microsoft.com/office/drawing/2014/main" id="{FCD2C599-61F5-D7CF-AB5A-6836BFF220D4}"/>
              </a:ext>
            </a:extLst>
          </p:cNvPr>
          <p:cNvGrpSpPr/>
          <p:nvPr/>
        </p:nvGrpSpPr>
        <p:grpSpPr>
          <a:xfrm>
            <a:off x="110488" y="1546826"/>
            <a:ext cx="3916800" cy="4752528"/>
            <a:chOff x="1092270" y="1616618"/>
            <a:chExt cx="3916800" cy="4752528"/>
          </a:xfrm>
        </p:grpSpPr>
        <p:sp>
          <p:nvSpPr>
            <p:cNvPr id="15" name="矩形 14">
              <a:extLst>
                <a:ext uri="{FF2B5EF4-FFF2-40B4-BE49-F238E27FC236}">
                  <a16:creationId xmlns:a16="http://schemas.microsoft.com/office/drawing/2014/main" id="{4209C796-044E-8915-0B78-4441E82FDBC8}"/>
                </a:ext>
              </a:extLst>
            </p:cNvPr>
            <p:cNvSpPr/>
            <p:nvPr/>
          </p:nvSpPr>
          <p:spPr>
            <a:xfrm>
              <a:off x="1092270" y="1616618"/>
              <a:ext cx="3916800" cy="900000"/>
            </a:xfrm>
            <a:prstGeom prst="rect">
              <a:avLst/>
            </a:prstGeom>
            <a:solidFill>
              <a:srgbClr val="2DA2BF">
                <a:alpha val="49000"/>
              </a:srgbClr>
            </a:solidFill>
            <a:ln w="19050" cap="flat" cmpd="sng" algn="ctr">
              <a:solidFill>
                <a:srgbClr val="FFFF00">
                  <a:alpha val="49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377" eaLnBrk="1" fontAlgn="base" latinLnBrk="0" hangingPunct="1">
                <a:lnSpc>
                  <a:spcPts val="2600"/>
                </a:lnSpc>
                <a:spcBef>
                  <a:spcPct val="0"/>
                </a:spcBef>
                <a:spcAft>
                  <a:spcPts val="0"/>
                </a:spcAft>
                <a:buClrTx/>
                <a:buSzTx/>
                <a:buFontTx/>
                <a:buNone/>
                <a:tabLst/>
                <a:defRPr/>
              </a:pPr>
              <a:endPar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r>
                <a:rPr kumimoji="0" lang="zh-CN" altLang="en-US"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全球模型    </a:t>
              </a:r>
              <a:r>
                <a:rPr lang="zh-CN" altLang="en-US"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地球</a:t>
              </a:r>
              <a:r>
                <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物理：</a:t>
              </a: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Crust1.0</a:t>
              </a:r>
            </a:p>
            <a:p>
              <a:pPr marL="0" marR="0" lvl="0" indent="0" defTabSz="914377" eaLnBrk="1" fontAlgn="base" latinLnBrk="0" hangingPunct="1">
                <a:lnSpc>
                  <a:spcPts val="2600"/>
                </a:lnSpc>
                <a:spcBef>
                  <a:spcPct val="0"/>
                </a:spcBef>
                <a:spcAft>
                  <a:spcPts val="0"/>
                </a:spcAft>
                <a:buClrTx/>
                <a:buSzTx/>
                <a:buFontTx/>
                <a:buNone/>
                <a:tabLst/>
                <a:defRPr/>
              </a:pP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地球化学：</a:t>
              </a: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Rudinick&amp;Gao03</a:t>
              </a:r>
            </a:p>
            <a:p>
              <a:pPr marL="0" marR="0" lvl="0" indent="0" defTabSz="914377" eaLnBrk="1" fontAlgn="base" latinLnBrk="0" hangingPunct="1">
                <a:lnSpc>
                  <a:spcPts val="2600"/>
                </a:lnSpc>
                <a:spcBef>
                  <a:spcPct val="0"/>
                </a:spcBef>
                <a:spcAft>
                  <a:spcPts val="0"/>
                </a:spcAft>
                <a:buClrTx/>
                <a:buSzTx/>
                <a:buFontTx/>
                <a:buNone/>
                <a:tabLst/>
                <a:defRPr/>
              </a:pPr>
              <a:r>
                <a:rPr lang="en-US" altLang="zh-CN" sz="1600" kern="100" dirty="0">
                  <a:solidFill>
                    <a:srgbClr val="000000"/>
                  </a:solidFill>
                  <a:ea typeface="微软雅黑" panose="020B0503020204020204" pitchFamily="34" charset="-122"/>
                  <a:cs typeface="Times New Roman" panose="02020603050405020304" pitchFamily="18" charset="0"/>
                </a:rPr>
                <a:t>Strati et al(2014)</a:t>
              </a:r>
              <a:endParaRPr kumimoji="0" lang="en-US" altLang="zh-CN" sz="1600" i="0" u="none" strike="noStrike" kern="100" cap="none" spc="0" normalizeH="0" baseline="0" noProof="0" dirty="0">
                <a:ln>
                  <a:noFill/>
                </a:ln>
                <a:solidFill>
                  <a:srgbClr val="000000"/>
                </a:solidFill>
                <a:effectLst/>
                <a:uLnTx/>
                <a:uFillTx/>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endPar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a:extLst>
                <a:ext uri="{FF2B5EF4-FFF2-40B4-BE49-F238E27FC236}">
                  <a16:creationId xmlns:a16="http://schemas.microsoft.com/office/drawing/2014/main" id="{AF1C4BE4-649E-3171-E9EE-366E8BC4E8CF}"/>
                </a:ext>
              </a:extLst>
            </p:cNvPr>
            <p:cNvSpPr/>
            <p:nvPr/>
          </p:nvSpPr>
          <p:spPr>
            <a:xfrm>
              <a:off x="1092270" y="2876858"/>
              <a:ext cx="3915930" cy="900000"/>
            </a:xfrm>
            <a:prstGeom prst="rect">
              <a:avLst/>
            </a:prstGeom>
            <a:solidFill>
              <a:srgbClr val="2DA2BF">
                <a:alpha val="50000"/>
              </a:srgbClr>
            </a:solidFill>
            <a:ln w="19050" cap="flat" cmpd="sng" algn="ctr">
              <a:solidFill>
                <a:srgbClr val="FFFF00">
                  <a:alpha val="49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377" eaLnBrk="1" fontAlgn="base" latinLnBrk="0" hangingPunct="1">
                <a:lnSpc>
                  <a:spcPts val="2600"/>
                </a:lnSpc>
                <a:spcBef>
                  <a:spcPct val="0"/>
                </a:spcBef>
                <a:spcAft>
                  <a:spcPts val="0"/>
                </a:spcAft>
                <a:buClrTx/>
                <a:buSzTx/>
                <a:buFontTx/>
                <a:buNone/>
                <a:tabLst/>
                <a:defRPr/>
              </a:pPr>
              <a:r>
                <a:rPr kumimoji="0" lang="en-US" altLang="zh-CN"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GIGJ</a:t>
              </a:r>
              <a:r>
                <a:rPr kumimoji="0" lang="zh-CN" altLang="en-US"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模型</a:t>
              </a:r>
              <a:r>
                <a:rPr lang="zh-CN" altLang="en-US"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地球物</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理：重力卫星数据</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r>
                <a:rPr kumimoji="0" lang="en-US" altLang="zh-CN" sz="160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60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地球化学：</a:t>
              </a: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Rudinick&amp;Gao03</a:t>
              </a:r>
              <a:endParaRPr kumimoji="0" lang="en-US" altLang="zh-CN"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r>
                <a:rPr lang="en-US" altLang="zh-CN" sz="1800" i="0" u="none" strike="noStrike" baseline="0" dirty="0" err="1"/>
                <a:t>Reguzzoni</a:t>
              </a:r>
              <a:r>
                <a:rPr lang="en-US" altLang="zh-CN" sz="1800" i="0" u="none" strike="noStrike" baseline="0" dirty="0"/>
                <a:t> et al</a:t>
              </a:r>
              <a:r>
                <a:rPr lang="zh-CN" altLang="en-US" sz="1800" i="0" u="none" strike="noStrike" baseline="0" dirty="0"/>
                <a:t>（</a:t>
              </a:r>
              <a:r>
                <a:rPr lang="en-US" altLang="zh-CN" sz="1800" i="0" u="none" strike="noStrike" baseline="0" dirty="0"/>
                <a:t>2019</a:t>
              </a:r>
              <a:r>
                <a:rPr lang="zh-CN" altLang="en-US" sz="1800" i="0" u="none" strike="noStrike" baseline="0" dirty="0"/>
                <a:t>）</a:t>
              </a:r>
              <a:endParaRPr kumimoji="0" lang="zh-CN" altLang="en-US" sz="1600" i="0" u="none" strike="noStrike" kern="100" cap="none" spc="0" normalizeH="0" baseline="0" noProof="0" dirty="0">
                <a:ln>
                  <a:noFill/>
                </a:ln>
                <a:solidFill>
                  <a:srgbClr val="000000"/>
                </a:solidFill>
                <a:effectLst/>
                <a:uLnTx/>
                <a:uFillTx/>
                <a:ea typeface="微软雅黑" panose="020B0503020204020204" pitchFamily="34" charset="-122"/>
                <a:cs typeface="Times New Roman" panose="02020603050405020304" pitchFamily="18" charset="0"/>
              </a:endParaRPr>
            </a:p>
          </p:txBody>
        </p:sp>
        <p:sp>
          <p:nvSpPr>
            <p:cNvPr id="17" name="矩形 16">
              <a:extLst>
                <a:ext uri="{FF2B5EF4-FFF2-40B4-BE49-F238E27FC236}">
                  <a16:creationId xmlns:a16="http://schemas.microsoft.com/office/drawing/2014/main" id="{30B74C30-22F3-A21E-DEFC-E3E96D7793D9}"/>
                </a:ext>
              </a:extLst>
            </p:cNvPr>
            <p:cNvSpPr/>
            <p:nvPr/>
          </p:nvSpPr>
          <p:spPr>
            <a:xfrm>
              <a:off x="1092270" y="4208906"/>
              <a:ext cx="3916800" cy="900000"/>
            </a:xfrm>
            <a:prstGeom prst="rect">
              <a:avLst/>
            </a:prstGeom>
            <a:solidFill>
              <a:srgbClr val="2DA2BF">
                <a:alpha val="50000"/>
              </a:srgbClr>
            </a:solidFill>
            <a:ln w="19050" cap="flat" cmpd="sng" algn="ctr">
              <a:solidFill>
                <a:srgbClr val="FFFF00">
                  <a:alpha val="49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377" eaLnBrk="1" fontAlgn="base" latinLnBrk="0" hangingPunct="1">
                <a:lnSpc>
                  <a:spcPts val="2600"/>
                </a:lnSpc>
                <a:spcBef>
                  <a:spcPct val="0"/>
                </a:spcBef>
                <a:spcAft>
                  <a:spcPts val="0"/>
                </a:spcAft>
                <a:buClrTx/>
                <a:buSzTx/>
                <a:buFontTx/>
                <a:buNone/>
                <a:tabLst/>
                <a:defRPr/>
              </a:pPr>
              <a:endPar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r>
                <a:rPr kumimoji="0" lang="en-US" altLang="zh-CN"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JULOC</a:t>
              </a:r>
              <a:r>
                <a:rPr kumimoji="0" lang="zh-CN" altLang="en-US"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模型 </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地球物理：地震波数据</a:t>
              </a:r>
              <a:endPar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地球</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化学：</a:t>
              </a:r>
              <a:r>
                <a:rPr lang="zh-CN" altLang="en-US"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独立数据和建模</a:t>
              </a:r>
              <a:endParaRPr kumimoji="0" lang="en-US" altLang="zh-CN" sz="1600" b="1"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r>
                <a:rPr lang="en-US" altLang="zh-CN" sz="1600" kern="100" dirty="0" err="1">
                  <a:solidFill>
                    <a:srgbClr val="000000"/>
                  </a:solidFill>
                  <a:ea typeface="微软雅黑" panose="020B0503020204020204" pitchFamily="34" charset="-122"/>
                  <a:cs typeface="Times New Roman" panose="02020603050405020304" pitchFamily="18" charset="0"/>
                </a:rPr>
                <a:t>Ruhan.G</a:t>
              </a:r>
              <a:r>
                <a:rPr lang="en-US" altLang="zh-CN" sz="1600" kern="100" dirty="0">
                  <a:solidFill>
                    <a:srgbClr val="000000"/>
                  </a:solidFill>
                  <a:ea typeface="微软雅黑" panose="020B0503020204020204" pitchFamily="34" charset="-122"/>
                  <a:cs typeface="Times New Roman" panose="02020603050405020304" pitchFamily="18" charset="0"/>
                </a:rPr>
                <a:t> et al (2020)</a:t>
              </a:r>
              <a:endParaRPr kumimoji="0" lang="en-US" altLang="zh-CN" sz="1600" i="0" u="none" strike="noStrike" kern="100" cap="none" spc="0" normalizeH="0" baseline="0" noProof="0" dirty="0">
                <a:ln>
                  <a:noFill/>
                </a:ln>
                <a:solidFill>
                  <a:srgbClr val="000000"/>
                </a:solidFill>
                <a:effectLst/>
                <a:uLnTx/>
                <a:uFillTx/>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endPar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矩形 17">
              <a:extLst>
                <a:ext uri="{FF2B5EF4-FFF2-40B4-BE49-F238E27FC236}">
                  <a16:creationId xmlns:a16="http://schemas.microsoft.com/office/drawing/2014/main" id="{DBA66345-B1C7-7E19-6A05-9A8695232E84}"/>
                </a:ext>
              </a:extLst>
            </p:cNvPr>
            <p:cNvSpPr/>
            <p:nvPr/>
          </p:nvSpPr>
          <p:spPr>
            <a:xfrm>
              <a:off x="1092270" y="5469146"/>
              <a:ext cx="3915930" cy="900000"/>
            </a:xfrm>
            <a:prstGeom prst="rect">
              <a:avLst/>
            </a:prstGeom>
            <a:solidFill>
              <a:srgbClr val="2DA2BF">
                <a:alpha val="50000"/>
              </a:srgbClr>
            </a:solidFill>
            <a:ln w="19050" cap="flat" cmpd="sng" algn="ctr">
              <a:solidFill>
                <a:srgbClr val="FFFF00">
                  <a:alpha val="49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377" eaLnBrk="1" fontAlgn="base" latinLnBrk="0" hangingPunct="1">
                <a:lnSpc>
                  <a:spcPts val="2600"/>
                </a:lnSpc>
                <a:spcBef>
                  <a:spcPct val="0"/>
                </a:spcBef>
                <a:spcAft>
                  <a:spcPts val="0"/>
                </a:spcAft>
                <a:buClrTx/>
                <a:buSzTx/>
                <a:buFontTx/>
                <a:buNone/>
                <a:tabLst/>
                <a:defRPr/>
              </a:pPr>
              <a:endParaRPr lang="en-US" altLang="zh-CN" dirty="0">
                <a:latin typeface="SFRM1000"/>
              </a:endParaRPr>
            </a:p>
            <a:p>
              <a:pPr marL="0" marR="0" lvl="0" indent="0" defTabSz="914377" eaLnBrk="1" fontAlgn="base" latinLnBrk="0" hangingPunct="1">
                <a:lnSpc>
                  <a:spcPts val="2600"/>
                </a:lnSpc>
                <a:spcBef>
                  <a:spcPct val="0"/>
                </a:spcBef>
                <a:spcAft>
                  <a:spcPts val="0"/>
                </a:spcAft>
                <a:buClrTx/>
                <a:buSzTx/>
                <a:buFontTx/>
                <a:buNone/>
                <a:tabLst/>
                <a:defRPr/>
              </a:pPr>
              <a:r>
                <a:rPr kumimoji="0" lang="en-US" altLang="zh-CN"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JULOC-I</a:t>
              </a:r>
              <a:r>
                <a:rPr kumimoji="0" lang="zh-CN" altLang="en-US"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模型</a:t>
              </a:r>
              <a:r>
                <a:rPr kumimoji="0" lang="en-US" altLang="zh-CN" sz="1600"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物理：地震</a:t>
              </a: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重力</a:t>
              </a: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数据</a:t>
              </a:r>
              <a:endPar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化学：收集</a:t>
              </a:r>
              <a:r>
                <a:rPr kumimoji="0" lang="en-US" altLang="zh-CN"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采集丰度</a:t>
              </a:r>
              <a:r>
                <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热流</a:t>
              </a:r>
              <a:endParaRPr lang="en-US" altLang="zh-CN" sz="16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r>
                <a:rPr lang="en-US" altLang="zh-CN" sz="1600" kern="100" dirty="0" err="1">
                  <a:solidFill>
                    <a:srgbClr val="000000"/>
                  </a:solidFill>
                  <a:cs typeface="Times New Roman" panose="02020603050405020304" pitchFamily="18" charset="0"/>
                </a:rPr>
                <a:t>Ran.H</a:t>
              </a:r>
              <a:r>
                <a:rPr lang="en-US" altLang="zh-CN" sz="1600" kern="100" dirty="0">
                  <a:solidFill>
                    <a:srgbClr val="000000"/>
                  </a:solidFill>
                  <a:cs typeface="Times New Roman" panose="02020603050405020304" pitchFamily="18" charset="0"/>
                </a:rPr>
                <a:t> (2022)</a:t>
              </a:r>
              <a:r>
                <a:rPr lang="zh-CN" altLang="en-US" sz="1600" kern="100" dirty="0">
                  <a:solidFill>
                    <a:srgbClr val="000000"/>
                  </a:solidFill>
                  <a:cs typeface="Times New Roman" panose="02020603050405020304" pitchFamily="18" charset="0"/>
                </a:rPr>
                <a:t>通过合作组审查</a:t>
              </a:r>
              <a:endParaRPr lang="en-US" altLang="zh-CN" sz="1600" kern="100" dirty="0">
                <a:solidFill>
                  <a:srgbClr val="000000"/>
                </a:solidFill>
                <a:cs typeface="Times New Roman" panose="02020603050405020304" pitchFamily="18" charset="0"/>
              </a:endParaRPr>
            </a:p>
            <a:p>
              <a:pPr marL="0" marR="0" lvl="0" indent="0" defTabSz="914377" eaLnBrk="1" fontAlgn="base" latinLnBrk="0" hangingPunct="1">
                <a:lnSpc>
                  <a:spcPts val="2600"/>
                </a:lnSpc>
                <a:spcBef>
                  <a:spcPct val="0"/>
                </a:spcBef>
                <a:spcAft>
                  <a:spcPts val="0"/>
                </a:spcAft>
                <a:buClrTx/>
                <a:buSzTx/>
                <a:buFontTx/>
                <a:buNone/>
                <a:tabLst/>
                <a:defRPr/>
              </a:pPr>
              <a:endParaRPr kumimoji="0" lang="zh-CN" altLang="en-US" sz="1600"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7" name="文本框 26">
            <a:extLst>
              <a:ext uri="{FF2B5EF4-FFF2-40B4-BE49-F238E27FC236}">
                <a16:creationId xmlns:a16="http://schemas.microsoft.com/office/drawing/2014/main" id="{1AE27F39-19A4-B7C1-A882-3FEC533843D1}"/>
              </a:ext>
            </a:extLst>
          </p:cNvPr>
          <p:cNvSpPr txBox="1"/>
          <p:nvPr/>
        </p:nvSpPr>
        <p:spPr>
          <a:xfrm>
            <a:off x="156748" y="914959"/>
            <a:ext cx="7295572" cy="369332"/>
          </a:xfrm>
          <a:prstGeom prst="rect">
            <a:avLst/>
          </a:prstGeom>
          <a:noFill/>
        </p:spPr>
        <p:txBody>
          <a:bodyPr wrap="square">
            <a:spAutoFit/>
          </a:bodyPr>
          <a:lstStyle/>
          <a:p>
            <a:r>
              <a:rPr lang="zh-CN" altLang="en-US" sz="1600" b="1" kern="0" dirty="0">
                <a:solidFill>
                  <a:srgbClr val="FF0000"/>
                </a:solidFill>
                <a:latin typeface="Times New Roman" pitchFamily="18" charset="0"/>
                <a:ea typeface="微软雅黑" panose="020B0503020204020204" pitchFamily="34" charset="-122"/>
                <a:cs typeface="Times New Roman" pitchFamily="18" charset="0"/>
              </a:rPr>
              <a:t>地壳模型：</a:t>
            </a:r>
            <a:r>
              <a:rPr lang="zh-CN" altLang="en-US" sz="1600" b="1" kern="0" dirty="0">
                <a:solidFill>
                  <a:srgbClr val="0000CC"/>
                </a:solidFill>
                <a:latin typeface="Times New Roman" pitchFamily="18" charset="0"/>
                <a:ea typeface="微软雅黑" panose="020B0503020204020204" pitchFamily="34" charset="-122"/>
                <a:cs typeface="Times New Roman" pitchFamily="18" charset="0"/>
              </a:rPr>
              <a:t>纵向</a:t>
            </a:r>
            <a:r>
              <a:rPr lang="en-US" altLang="zh-CN" sz="1600" b="1" kern="0" dirty="0">
                <a:solidFill>
                  <a:srgbClr val="0000CC"/>
                </a:solidFill>
                <a:latin typeface="Times New Roman" pitchFamily="18" charset="0"/>
                <a:ea typeface="微软雅黑" panose="020B0503020204020204" pitchFamily="34" charset="-122"/>
                <a:cs typeface="Times New Roman" pitchFamily="18" charset="0"/>
              </a:rPr>
              <a:t>/</a:t>
            </a:r>
            <a:r>
              <a:rPr lang="zh-CN" altLang="en-US" sz="1600" b="1" kern="0" dirty="0">
                <a:solidFill>
                  <a:srgbClr val="0000CC"/>
                </a:solidFill>
                <a:latin typeface="Times New Roman" pitchFamily="18" charset="0"/>
                <a:ea typeface="微软雅黑" panose="020B0503020204020204" pitchFamily="34" charset="-122"/>
                <a:cs typeface="Times New Roman" pitchFamily="18" charset="0"/>
              </a:rPr>
              <a:t>横向 网格， </a:t>
            </a:r>
            <a:r>
              <a:rPr lang="zh-CN" altLang="en-US" b="1" kern="0" dirty="0">
                <a:solidFill>
                  <a:srgbClr val="0000CC"/>
                </a:solidFill>
                <a:latin typeface="Times New Roman" pitchFamily="18" charset="0"/>
                <a:ea typeface="微软雅黑" panose="020B0503020204020204" pitchFamily="34" charset="-122"/>
                <a:cs typeface="Times New Roman" pitchFamily="18" charset="0"/>
              </a:rPr>
              <a:t>地球物理</a:t>
            </a:r>
            <a:r>
              <a:rPr lang="zh-CN" altLang="en-US" sz="1600" b="1" kern="0" dirty="0">
                <a:solidFill>
                  <a:srgbClr val="0000CC"/>
                </a:solidFill>
                <a:latin typeface="Times New Roman" pitchFamily="18" charset="0"/>
                <a:ea typeface="微软雅黑" panose="020B0503020204020204" pitchFamily="34" charset="-122"/>
                <a:cs typeface="Times New Roman" pitchFamily="18" charset="0"/>
              </a:rPr>
              <a:t>（密度、厚度）和地球化学（</a:t>
            </a:r>
            <a:r>
              <a:rPr lang="en-US" altLang="zh-CN" sz="1600" b="1" kern="0" dirty="0">
                <a:solidFill>
                  <a:srgbClr val="0000CC"/>
                </a:solidFill>
                <a:latin typeface="Times New Roman" pitchFamily="18" charset="0"/>
                <a:ea typeface="微软雅黑" panose="020B0503020204020204" pitchFamily="34" charset="-122"/>
                <a:cs typeface="Times New Roman" pitchFamily="18" charset="0"/>
              </a:rPr>
              <a:t>U/Th</a:t>
            </a:r>
            <a:r>
              <a:rPr lang="zh-CN" altLang="en-US" sz="1600" b="1" kern="0" dirty="0">
                <a:solidFill>
                  <a:srgbClr val="0000CC"/>
                </a:solidFill>
                <a:latin typeface="Times New Roman" pitchFamily="18" charset="0"/>
                <a:ea typeface="微软雅黑" panose="020B0503020204020204" pitchFamily="34" charset="-122"/>
                <a:cs typeface="Times New Roman" pitchFamily="18" charset="0"/>
              </a:rPr>
              <a:t>丰度）</a:t>
            </a:r>
            <a:endParaRPr lang="zh-CN" altLang="en-US" sz="1400" dirty="0"/>
          </a:p>
        </p:txBody>
      </p:sp>
      <p:pic>
        <p:nvPicPr>
          <p:cNvPr id="29" name="图片 28">
            <a:extLst>
              <a:ext uri="{FF2B5EF4-FFF2-40B4-BE49-F238E27FC236}">
                <a16:creationId xmlns:a16="http://schemas.microsoft.com/office/drawing/2014/main" id="{A1761AA3-01B7-9850-8115-5AB0FE823B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841" y="3648277"/>
            <a:ext cx="2955381" cy="2414386"/>
          </a:xfrm>
          <a:prstGeom prst="rect">
            <a:avLst/>
          </a:prstGeom>
        </p:spPr>
      </p:pic>
      <p:cxnSp>
        <p:nvCxnSpPr>
          <p:cNvPr id="33" name="直接箭头连接符 32">
            <a:extLst>
              <a:ext uri="{FF2B5EF4-FFF2-40B4-BE49-F238E27FC236}">
                <a16:creationId xmlns:a16="http://schemas.microsoft.com/office/drawing/2014/main" id="{E9077848-6B01-3330-78D6-8427AF23BEC6}"/>
              </a:ext>
            </a:extLst>
          </p:cNvPr>
          <p:cNvCxnSpPr>
            <a:cxnSpLocks/>
          </p:cNvCxnSpPr>
          <p:nvPr/>
        </p:nvCxnSpPr>
        <p:spPr bwMode="auto">
          <a:xfrm>
            <a:off x="4110519" y="1948486"/>
            <a:ext cx="698134" cy="8032"/>
          </a:xfrm>
          <a:prstGeom prst="straightConnector1">
            <a:avLst/>
          </a:prstGeom>
          <a:ln w="25400">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34" name="直接箭头连接符 33">
            <a:extLst>
              <a:ext uri="{FF2B5EF4-FFF2-40B4-BE49-F238E27FC236}">
                <a16:creationId xmlns:a16="http://schemas.microsoft.com/office/drawing/2014/main" id="{B1F10333-B478-AD20-9E55-ADC399545813}"/>
              </a:ext>
            </a:extLst>
          </p:cNvPr>
          <p:cNvCxnSpPr>
            <a:cxnSpLocks/>
            <a:stCxn id="16" idx="3"/>
          </p:cNvCxnSpPr>
          <p:nvPr/>
        </p:nvCxnSpPr>
        <p:spPr bwMode="auto">
          <a:xfrm>
            <a:off x="4026418" y="3257066"/>
            <a:ext cx="1409678" cy="1324062"/>
          </a:xfrm>
          <a:prstGeom prst="straightConnector1">
            <a:avLst/>
          </a:prstGeom>
          <a:ln w="2540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40" name="文本框 39">
            <a:extLst>
              <a:ext uri="{FF2B5EF4-FFF2-40B4-BE49-F238E27FC236}">
                <a16:creationId xmlns:a16="http://schemas.microsoft.com/office/drawing/2014/main" id="{C57ABFCC-3269-4023-F5BF-4BD27254C731}"/>
              </a:ext>
            </a:extLst>
          </p:cNvPr>
          <p:cNvSpPr txBox="1"/>
          <p:nvPr/>
        </p:nvSpPr>
        <p:spPr>
          <a:xfrm>
            <a:off x="4139952" y="6165304"/>
            <a:ext cx="4932040" cy="338554"/>
          </a:xfrm>
          <a:prstGeom prst="rect">
            <a:avLst/>
          </a:prstGeom>
          <a:solidFill>
            <a:srgbClr val="FFFF00"/>
          </a:solidFill>
          <a:ln>
            <a:solidFill>
              <a:schemeClr val="bg1"/>
            </a:solidFill>
          </a:ln>
        </p:spPr>
        <p:txBody>
          <a:bodyPr wrap="square">
            <a:spAutoFit/>
          </a:bodyPr>
          <a:lstStyle/>
          <a:p>
            <a:r>
              <a:rPr lang="en-US" altLang="zh-CN" sz="1600" b="1" kern="0" dirty="0">
                <a:solidFill>
                  <a:srgbClr val="FF0000"/>
                </a:solidFill>
                <a:latin typeface="Times New Roman" pitchFamily="18" charset="0"/>
                <a:ea typeface="微软雅黑" panose="020B0503020204020204" pitchFamily="34" charset="-122"/>
                <a:cs typeface="Times New Roman" pitchFamily="18" charset="0"/>
              </a:rPr>
              <a:t>JULOC/JULOC-I</a:t>
            </a:r>
            <a:r>
              <a:rPr lang="zh-CN" altLang="en-US" sz="1600" b="1" kern="0" dirty="0">
                <a:solidFill>
                  <a:srgbClr val="FF0000"/>
                </a:solidFill>
                <a:latin typeface="Times New Roman" pitchFamily="18" charset="0"/>
                <a:ea typeface="微软雅黑" panose="020B0503020204020204" pitchFamily="34" charset="-122"/>
                <a:cs typeface="Times New Roman" pitchFamily="18" charset="0"/>
              </a:rPr>
              <a:t>：</a:t>
            </a:r>
            <a:r>
              <a:rPr lang="zh-CN" altLang="en-US" sz="1600" b="1" kern="0" dirty="0">
                <a:solidFill>
                  <a:srgbClr val="0000CC"/>
                </a:solidFill>
                <a:latin typeface="Times New Roman" pitchFamily="18" charset="0"/>
                <a:ea typeface="微软雅黑" panose="020B0503020204020204" pitchFamily="34" charset="-122"/>
                <a:cs typeface="Times New Roman" pitchFamily="18" charset="0"/>
              </a:rPr>
              <a:t>多数据融合、大样本 建模新方法</a:t>
            </a:r>
            <a:endParaRPr lang="en-US" altLang="zh-CN" sz="1600" b="1" kern="0" dirty="0">
              <a:solidFill>
                <a:srgbClr val="0000CC"/>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831754127"/>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5A9B31F-EA28-1F84-74DE-9C4B7D5CAE8B}"/>
              </a:ext>
            </a:extLst>
          </p:cNvPr>
          <p:cNvSpPr>
            <a:spLocks noGrp="1"/>
          </p:cNvSpPr>
          <p:nvPr>
            <p:ph type="title"/>
          </p:nvPr>
        </p:nvSpPr>
        <p:spPr/>
        <p:txBody>
          <a:bodyPr/>
          <a:lstStyle/>
          <a:p>
            <a:r>
              <a:rPr lang="en-US" altLang="zh-CN" dirty="0"/>
              <a:t>JULOC 3D</a:t>
            </a:r>
            <a:r>
              <a:rPr lang="zh-CN" altLang="en-US" dirty="0"/>
              <a:t>地壳模型</a:t>
            </a:r>
          </a:p>
        </p:txBody>
      </p:sp>
      <p:grpSp>
        <p:nvGrpSpPr>
          <p:cNvPr id="37" name="组合 36">
            <a:extLst>
              <a:ext uri="{FF2B5EF4-FFF2-40B4-BE49-F238E27FC236}">
                <a16:creationId xmlns:a16="http://schemas.microsoft.com/office/drawing/2014/main" id="{0F364819-6202-2BB7-A520-F6D3EF9DA68F}"/>
              </a:ext>
            </a:extLst>
          </p:cNvPr>
          <p:cNvGrpSpPr/>
          <p:nvPr/>
        </p:nvGrpSpPr>
        <p:grpSpPr>
          <a:xfrm>
            <a:off x="451451" y="1628800"/>
            <a:ext cx="4566953" cy="2990322"/>
            <a:chOff x="79020" y="2564904"/>
            <a:chExt cx="4573561" cy="3249391"/>
          </a:xfrm>
        </p:grpSpPr>
        <p:pic>
          <p:nvPicPr>
            <p:cNvPr id="35" name="图片 34">
              <a:extLst>
                <a:ext uri="{FF2B5EF4-FFF2-40B4-BE49-F238E27FC236}">
                  <a16:creationId xmlns:a16="http://schemas.microsoft.com/office/drawing/2014/main" id="{840DD6CB-329F-3148-506C-E6B706962FA2}"/>
                </a:ext>
              </a:extLst>
            </p:cNvPr>
            <p:cNvPicPr>
              <a:picLocks noChangeAspect="1"/>
            </p:cNvPicPr>
            <p:nvPr/>
          </p:nvPicPr>
          <p:blipFill>
            <a:blip r:embed="rId2"/>
            <a:stretch>
              <a:fillRect/>
            </a:stretch>
          </p:blipFill>
          <p:spPr>
            <a:xfrm>
              <a:off x="79020" y="2780928"/>
              <a:ext cx="4492980" cy="3033367"/>
            </a:xfrm>
            <a:prstGeom prst="rect">
              <a:avLst/>
            </a:prstGeom>
          </p:spPr>
        </p:pic>
        <p:sp>
          <p:nvSpPr>
            <p:cNvPr id="36" name="矩形 35">
              <a:extLst>
                <a:ext uri="{FF2B5EF4-FFF2-40B4-BE49-F238E27FC236}">
                  <a16:creationId xmlns:a16="http://schemas.microsoft.com/office/drawing/2014/main" id="{863B7EDC-C9BB-52FF-98DF-C609C43FA4E1}"/>
                </a:ext>
              </a:extLst>
            </p:cNvPr>
            <p:cNvSpPr/>
            <p:nvPr/>
          </p:nvSpPr>
          <p:spPr bwMode="auto">
            <a:xfrm>
              <a:off x="1547664" y="2564904"/>
              <a:ext cx="3104917" cy="2583612"/>
            </a:xfrm>
            <a:custGeom>
              <a:avLst/>
              <a:gdLst>
                <a:gd name="connsiteX0" fmla="*/ 0 w 3104917"/>
                <a:gd name="connsiteY0" fmla="*/ 0 h 2583612"/>
                <a:gd name="connsiteX1" fmla="*/ 486437 w 3104917"/>
                <a:gd name="connsiteY1" fmla="*/ 0 h 2583612"/>
                <a:gd name="connsiteX2" fmla="*/ 910776 w 3104917"/>
                <a:gd name="connsiteY2" fmla="*/ 0 h 2583612"/>
                <a:gd name="connsiteX3" fmla="*/ 1490360 w 3104917"/>
                <a:gd name="connsiteY3" fmla="*/ 0 h 2583612"/>
                <a:gd name="connsiteX4" fmla="*/ 1976797 w 3104917"/>
                <a:gd name="connsiteY4" fmla="*/ 0 h 2583612"/>
                <a:gd name="connsiteX5" fmla="*/ 2463234 w 3104917"/>
                <a:gd name="connsiteY5" fmla="*/ 0 h 2583612"/>
                <a:gd name="connsiteX6" fmla="*/ 3104917 w 3104917"/>
                <a:gd name="connsiteY6" fmla="*/ 0 h 2583612"/>
                <a:gd name="connsiteX7" fmla="*/ 3104917 w 3104917"/>
                <a:gd name="connsiteY7" fmla="*/ 465050 h 2583612"/>
                <a:gd name="connsiteX8" fmla="*/ 3104917 w 3104917"/>
                <a:gd name="connsiteY8" fmla="*/ 981773 h 2583612"/>
                <a:gd name="connsiteX9" fmla="*/ 3104917 w 3104917"/>
                <a:gd name="connsiteY9" fmla="*/ 1446823 h 2583612"/>
                <a:gd name="connsiteX10" fmla="*/ 3104917 w 3104917"/>
                <a:gd name="connsiteY10" fmla="*/ 1911873 h 2583612"/>
                <a:gd name="connsiteX11" fmla="*/ 3104917 w 3104917"/>
                <a:gd name="connsiteY11" fmla="*/ 2583612 h 2583612"/>
                <a:gd name="connsiteX12" fmla="*/ 2556382 w 3104917"/>
                <a:gd name="connsiteY12" fmla="*/ 2583612 h 2583612"/>
                <a:gd name="connsiteX13" fmla="*/ 1976797 w 3104917"/>
                <a:gd name="connsiteY13" fmla="*/ 2583612 h 2583612"/>
                <a:gd name="connsiteX14" fmla="*/ 1397213 w 3104917"/>
                <a:gd name="connsiteY14" fmla="*/ 2583612 h 2583612"/>
                <a:gd name="connsiteX15" fmla="*/ 941825 w 3104917"/>
                <a:gd name="connsiteY15" fmla="*/ 2583612 h 2583612"/>
                <a:gd name="connsiteX16" fmla="*/ 0 w 3104917"/>
                <a:gd name="connsiteY16" fmla="*/ 2583612 h 2583612"/>
                <a:gd name="connsiteX17" fmla="*/ 0 w 3104917"/>
                <a:gd name="connsiteY17" fmla="*/ 2015217 h 2583612"/>
                <a:gd name="connsiteX18" fmla="*/ 0 w 3104917"/>
                <a:gd name="connsiteY18" fmla="*/ 1576003 h 2583612"/>
                <a:gd name="connsiteX19" fmla="*/ 0 w 3104917"/>
                <a:gd name="connsiteY19" fmla="*/ 1110953 h 2583612"/>
                <a:gd name="connsiteX20" fmla="*/ 0 w 3104917"/>
                <a:gd name="connsiteY20" fmla="*/ 645903 h 2583612"/>
                <a:gd name="connsiteX21" fmla="*/ 0 w 3104917"/>
                <a:gd name="connsiteY21" fmla="*/ 0 h 258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04917" h="2583612" extrusionOk="0">
                  <a:moveTo>
                    <a:pt x="0" y="0"/>
                  </a:moveTo>
                  <a:cubicBezTo>
                    <a:pt x="126477" y="-54953"/>
                    <a:pt x="348174" y="11841"/>
                    <a:pt x="486437" y="0"/>
                  </a:cubicBezTo>
                  <a:cubicBezTo>
                    <a:pt x="624700" y="-11841"/>
                    <a:pt x="790363" y="21841"/>
                    <a:pt x="910776" y="0"/>
                  </a:cubicBezTo>
                  <a:cubicBezTo>
                    <a:pt x="1031189" y="-21841"/>
                    <a:pt x="1283779" y="12366"/>
                    <a:pt x="1490360" y="0"/>
                  </a:cubicBezTo>
                  <a:cubicBezTo>
                    <a:pt x="1696941" y="-12366"/>
                    <a:pt x="1736580" y="7656"/>
                    <a:pt x="1976797" y="0"/>
                  </a:cubicBezTo>
                  <a:cubicBezTo>
                    <a:pt x="2217014" y="-7656"/>
                    <a:pt x="2364700" y="49845"/>
                    <a:pt x="2463234" y="0"/>
                  </a:cubicBezTo>
                  <a:cubicBezTo>
                    <a:pt x="2561768" y="-49845"/>
                    <a:pt x="2907695" y="17674"/>
                    <a:pt x="3104917" y="0"/>
                  </a:cubicBezTo>
                  <a:cubicBezTo>
                    <a:pt x="3142786" y="108615"/>
                    <a:pt x="3060282" y="361968"/>
                    <a:pt x="3104917" y="465050"/>
                  </a:cubicBezTo>
                  <a:cubicBezTo>
                    <a:pt x="3149552" y="568132"/>
                    <a:pt x="3094792" y="818127"/>
                    <a:pt x="3104917" y="981773"/>
                  </a:cubicBezTo>
                  <a:cubicBezTo>
                    <a:pt x="3115042" y="1145419"/>
                    <a:pt x="3074719" y="1250317"/>
                    <a:pt x="3104917" y="1446823"/>
                  </a:cubicBezTo>
                  <a:cubicBezTo>
                    <a:pt x="3135115" y="1643329"/>
                    <a:pt x="3096652" y="1810479"/>
                    <a:pt x="3104917" y="1911873"/>
                  </a:cubicBezTo>
                  <a:cubicBezTo>
                    <a:pt x="3113182" y="2013267"/>
                    <a:pt x="3029133" y="2407776"/>
                    <a:pt x="3104917" y="2583612"/>
                  </a:cubicBezTo>
                  <a:cubicBezTo>
                    <a:pt x="2970560" y="2600669"/>
                    <a:pt x="2727337" y="2582848"/>
                    <a:pt x="2556382" y="2583612"/>
                  </a:cubicBezTo>
                  <a:cubicBezTo>
                    <a:pt x="2385428" y="2584376"/>
                    <a:pt x="2142576" y="2516252"/>
                    <a:pt x="1976797" y="2583612"/>
                  </a:cubicBezTo>
                  <a:cubicBezTo>
                    <a:pt x="1811018" y="2650972"/>
                    <a:pt x="1667205" y="2568958"/>
                    <a:pt x="1397213" y="2583612"/>
                  </a:cubicBezTo>
                  <a:cubicBezTo>
                    <a:pt x="1127221" y="2598266"/>
                    <a:pt x="1149526" y="2554274"/>
                    <a:pt x="941825" y="2583612"/>
                  </a:cubicBezTo>
                  <a:cubicBezTo>
                    <a:pt x="734124" y="2612950"/>
                    <a:pt x="246685" y="2502606"/>
                    <a:pt x="0" y="2583612"/>
                  </a:cubicBezTo>
                  <a:cubicBezTo>
                    <a:pt x="-55458" y="2310620"/>
                    <a:pt x="45422" y="2155082"/>
                    <a:pt x="0" y="2015217"/>
                  </a:cubicBezTo>
                  <a:cubicBezTo>
                    <a:pt x="-45422" y="1875352"/>
                    <a:pt x="51985" y="1764532"/>
                    <a:pt x="0" y="1576003"/>
                  </a:cubicBezTo>
                  <a:cubicBezTo>
                    <a:pt x="-51985" y="1387474"/>
                    <a:pt x="27397" y="1233637"/>
                    <a:pt x="0" y="1110953"/>
                  </a:cubicBezTo>
                  <a:cubicBezTo>
                    <a:pt x="-27397" y="988269"/>
                    <a:pt x="3982" y="797215"/>
                    <a:pt x="0" y="645903"/>
                  </a:cubicBezTo>
                  <a:cubicBezTo>
                    <a:pt x="-3982" y="494591"/>
                    <a:pt x="30966" y="310055"/>
                    <a:pt x="0" y="0"/>
                  </a:cubicBezTo>
                  <a:close/>
                </a:path>
              </a:pathLst>
            </a:custGeom>
            <a:noFill/>
            <a:ln w="25400" cap="flat" cmpd="sng" algn="ctr">
              <a:solidFill>
                <a:srgbClr val="FF0000"/>
              </a:solidFill>
              <a:prstDash val="dash"/>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122"/>
              </a:endParaRPr>
            </a:p>
          </p:txBody>
        </p:sp>
      </p:grpSp>
      <p:sp>
        <p:nvSpPr>
          <p:cNvPr id="38" name="内容占位符 2">
            <a:extLst>
              <a:ext uri="{FF2B5EF4-FFF2-40B4-BE49-F238E27FC236}">
                <a16:creationId xmlns:a16="http://schemas.microsoft.com/office/drawing/2014/main" id="{69B98009-CCEB-2132-4CB5-E023071A9F6A}"/>
              </a:ext>
            </a:extLst>
          </p:cNvPr>
          <p:cNvSpPr>
            <a:spLocks noGrp="1"/>
          </p:cNvSpPr>
          <p:nvPr>
            <p:ph idx="1"/>
          </p:nvPr>
        </p:nvSpPr>
        <p:spPr>
          <a:xfrm>
            <a:off x="323528" y="4712280"/>
            <a:ext cx="4849544" cy="1718166"/>
          </a:xfrm>
        </p:spPr>
        <p:txBody>
          <a:bodyPr/>
          <a:lstStyle/>
          <a:p>
            <a:pPr marL="0" indent="0">
              <a:buNone/>
            </a:pPr>
            <a:r>
              <a:rPr lang="en-US" altLang="zh-CN" sz="1800" dirty="0"/>
              <a:t>JULOC:  </a:t>
            </a:r>
            <a:r>
              <a:rPr lang="zh-CN" altLang="en-US" sz="1800" dirty="0"/>
              <a:t>多数据、大样本、新方法</a:t>
            </a:r>
            <a:endParaRPr lang="en-US" altLang="zh-CN" sz="1800" dirty="0">
              <a:solidFill>
                <a:srgbClr val="008000"/>
              </a:solidFill>
            </a:endParaRPr>
          </a:p>
          <a:p>
            <a:pPr>
              <a:buFont typeface="Wingdings" panose="05000000000000000000" pitchFamily="2" charset="2"/>
              <a:buChar char="Ø"/>
            </a:pPr>
            <a:r>
              <a:rPr lang="zh-CN" altLang="en-US" sz="1800" dirty="0">
                <a:solidFill>
                  <a:schemeClr val="tx1"/>
                </a:solidFill>
                <a:sym typeface="Wingdings" panose="05000000000000000000" pitchFamily="2" charset="2"/>
              </a:rPr>
              <a:t>地球化学＋地球物理＋地质学</a:t>
            </a:r>
            <a:endParaRPr lang="en-US" altLang="zh-CN" sz="1800" dirty="0">
              <a:solidFill>
                <a:schemeClr val="tx1"/>
              </a:solidFill>
              <a:sym typeface="Wingdings" panose="05000000000000000000" pitchFamily="2" charset="2"/>
            </a:endParaRPr>
          </a:p>
          <a:p>
            <a:pPr>
              <a:buFont typeface="Wingdings" panose="05000000000000000000" pitchFamily="2" charset="2"/>
              <a:buChar char="Ø"/>
            </a:pPr>
            <a:r>
              <a:rPr lang="zh-CN" altLang="en-US" sz="1800" dirty="0">
                <a:solidFill>
                  <a:schemeClr val="tx1"/>
                </a:solidFill>
                <a:sym typeface="Wingdings" panose="05000000000000000000" pitchFamily="2" charset="2"/>
              </a:rPr>
              <a:t>地化数据收集（</a:t>
            </a:r>
            <a:r>
              <a:rPr lang="en-US" altLang="zh-CN" sz="1800" dirty="0">
                <a:solidFill>
                  <a:schemeClr val="tx1"/>
                </a:solidFill>
                <a:sym typeface="Wingdings" panose="05000000000000000000" pitchFamily="2" charset="2"/>
              </a:rPr>
              <a:t>3000+</a:t>
            </a:r>
            <a:r>
              <a:rPr lang="zh-CN" altLang="en-US" sz="1800" dirty="0">
                <a:solidFill>
                  <a:schemeClr val="tx1"/>
                </a:solidFill>
                <a:sym typeface="Wingdings" panose="05000000000000000000" pitchFamily="2" charset="2"/>
              </a:rPr>
              <a:t>数据）</a:t>
            </a:r>
            <a:endParaRPr lang="en-US" altLang="zh-CN" sz="1800" dirty="0">
              <a:solidFill>
                <a:schemeClr val="tx1"/>
              </a:solidFill>
              <a:sym typeface="Wingdings" panose="05000000000000000000" pitchFamily="2" charset="2"/>
            </a:endParaRPr>
          </a:p>
          <a:p>
            <a:pPr>
              <a:buFont typeface="Wingdings" panose="05000000000000000000" pitchFamily="2" charset="2"/>
              <a:buChar char="Ø"/>
            </a:pPr>
            <a:r>
              <a:rPr lang="en-US" altLang="zh-CN" sz="1800" dirty="0">
                <a:solidFill>
                  <a:schemeClr val="tx1"/>
                </a:solidFill>
                <a:sym typeface="Wingdings" panose="05000000000000000000" pitchFamily="2" charset="2"/>
              </a:rPr>
              <a:t>2km</a:t>
            </a:r>
            <a:r>
              <a:rPr lang="zh-CN" altLang="en-US" sz="1800" dirty="0">
                <a:solidFill>
                  <a:schemeClr val="tx1"/>
                </a:solidFill>
                <a:sym typeface="Wingdings" panose="05000000000000000000" pitchFamily="2" charset="2"/>
              </a:rPr>
              <a:t>垂直空间分辨率、</a:t>
            </a:r>
            <a:r>
              <a:rPr lang="en-US" altLang="zh-CN" sz="1800" dirty="0">
                <a:solidFill>
                  <a:schemeClr val="tx1"/>
                </a:solidFill>
                <a:sym typeface="Wingdings" panose="05000000000000000000" pitchFamily="2" charset="2"/>
              </a:rPr>
              <a:t>30km</a:t>
            </a:r>
            <a:r>
              <a:rPr lang="zh-CN" altLang="en-US" sz="1800" dirty="0">
                <a:solidFill>
                  <a:schemeClr val="tx1"/>
                </a:solidFill>
                <a:sym typeface="Wingdings" panose="05000000000000000000" pitchFamily="2" charset="2"/>
              </a:rPr>
              <a:t>水平空间分辨</a:t>
            </a:r>
            <a:endParaRPr lang="en-US" altLang="zh-CN" sz="1800" dirty="0">
              <a:solidFill>
                <a:schemeClr val="tx1"/>
              </a:solidFill>
              <a:sym typeface="Wingdings" panose="05000000000000000000" pitchFamily="2" charset="2"/>
            </a:endParaRPr>
          </a:p>
          <a:p>
            <a:pPr>
              <a:buFont typeface="Wingdings" panose="05000000000000000000" pitchFamily="2" charset="2"/>
              <a:buChar char="Ø"/>
            </a:pPr>
            <a:r>
              <a:rPr lang="zh-CN" altLang="en-US" sz="1800" dirty="0">
                <a:solidFill>
                  <a:srgbClr val="FF0000"/>
                </a:solidFill>
                <a:sym typeface="Wingdings" panose="05000000000000000000" pitchFamily="2" charset="2"/>
              </a:rPr>
              <a:t>网格化、非关联、</a:t>
            </a:r>
            <a:r>
              <a:rPr lang="en-US" altLang="zh-CN" sz="1800" dirty="0">
                <a:solidFill>
                  <a:srgbClr val="FF0000"/>
                </a:solidFill>
                <a:sym typeface="Wingdings" panose="05000000000000000000" pitchFamily="2" charset="2"/>
              </a:rPr>
              <a:t> </a:t>
            </a:r>
            <a:r>
              <a:rPr lang="zh-CN" altLang="en-US" sz="1800" dirty="0">
                <a:solidFill>
                  <a:srgbClr val="FF0000"/>
                </a:solidFill>
                <a:sym typeface="Wingdings" panose="05000000000000000000" pitchFamily="2" charset="2"/>
              </a:rPr>
              <a:t>独立求和新方法 </a:t>
            </a:r>
            <a:endParaRPr lang="en-US" altLang="zh-CN" sz="1800" dirty="0">
              <a:solidFill>
                <a:srgbClr val="FF0000"/>
              </a:solidFill>
              <a:sym typeface="Wingdings" panose="05000000000000000000" pitchFamily="2" charset="2"/>
            </a:endParaRPr>
          </a:p>
        </p:txBody>
      </p:sp>
      <p:pic>
        <p:nvPicPr>
          <p:cNvPr id="44" name="内容占位符 5">
            <a:extLst>
              <a:ext uri="{FF2B5EF4-FFF2-40B4-BE49-F238E27FC236}">
                <a16:creationId xmlns:a16="http://schemas.microsoft.com/office/drawing/2014/main" id="{F9B1115A-ED29-A11B-797A-609D05A5EA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11194" y="1628800"/>
            <a:ext cx="2629659" cy="237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47" name="文本框 46">
                <a:extLst>
                  <a:ext uri="{FF2B5EF4-FFF2-40B4-BE49-F238E27FC236}">
                    <a16:creationId xmlns:a16="http://schemas.microsoft.com/office/drawing/2014/main" id="{A19D72E8-B5D8-47D2-52F3-9CBB7021237E}"/>
                  </a:ext>
                </a:extLst>
              </p:cNvPr>
              <p:cNvSpPr txBox="1"/>
              <p:nvPr/>
            </p:nvSpPr>
            <p:spPr>
              <a:xfrm>
                <a:off x="5642279" y="4119663"/>
                <a:ext cx="2170081" cy="670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m:rPr>
                              <m:sty m:val="p"/>
                            </m:rPr>
                            <a:rPr lang="en-US" altLang="zh-CN" i="1">
                              <a:latin typeface="Cambria Math" panose="02040503050406030204" pitchFamily="18" charset="0"/>
                            </a:rPr>
                            <m:t>A</m:t>
                          </m:r>
                        </m:e>
                        <m:sub>
                          <m:r>
                            <a:rPr lang="zh-CN" altLang="en-US" i="1">
                              <a:latin typeface="Cambria Math" panose="02040503050406030204" pitchFamily="18" charset="0"/>
                            </a:rPr>
                            <m:t>网格</m:t>
                          </m:r>
                        </m:sub>
                      </m:sSub>
                      <m:r>
                        <a:rPr lang="en-US" altLang="zh-CN" i="1" smtClean="0">
                          <a:latin typeface="Cambria Math" panose="02040503050406030204" pitchFamily="18" charset="0"/>
                        </a:rPr>
                        <m:t>=</m:t>
                      </m:r>
                      <m:nary>
                        <m:naryPr>
                          <m:chr m:val="∑"/>
                          <m:subHide m:val="on"/>
                          <m:supHide m:val="on"/>
                          <m:ctrlPr>
                            <a:rPr lang="en-US" altLang="zh-CN" i="1" smtClean="0">
                              <a:latin typeface="Cambria Math" panose="02040503050406030204" pitchFamily="18" charset="0"/>
                            </a:rPr>
                          </m:ctrlPr>
                        </m:naryPr>
                        <m:sub/>
                        <m:sup/>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𝐴</m:t>
                              </m:r>
                            </m:e>
                            <m:sub>
                              <m:r>
                                <a:rPr lang="en-US" altLang="zh-CN" b="0" i="1" smtClean="0">
                                  <a:latin typeface="Cambria Math" panose="02040503050406030204" pitchFamily="18" charset="0"/>
                                </a:rPr>
                                <m:t>𝑖</m:t>
                              </m:r>
                              <m:r>
                                <m:rPr>
                                  <m:sty m:val="p"/>
                                </m:rPr>
                                <a:rPr lang="en-US" altLang="zh-CN" i="1">
                                  <a:latin typeface="Cambria Math" panose="02040503050406030204" pitchFamily="18" charset="0"/>
                                </a:rPr>
                                <m:t>U</m:t>
                              </m:r>
                              <m:r>
                                <a:rPr lang="en-US" altLang="zh-CN" b="0" i="1" smtClean="0">
                                  <a:latin typeface="Cambria Math" panose="02040503050406030204" pitchFamily="18" charset="0"/>
                                </a:rPr>
                                <m:t>/</m:t>
                              </m:r>
                              <m:r>
                                <m:rPr>
                                  <m:sty m:val="p"/>
                                </m:rPr>
                                <a:rPr lang="en-US" altLang="zh-CN" i="1">
                                  <a:latin typeface="Cambria Math" panose="02040503050406030204" pitchFamily="18" charset="0"/>
                                </a:rPr>
                                <m:t>Th</m:t>
                              </m:r>
                            </m:sub>
                          </m:sSub>
                        </m:e>
                      </m:nary>
                      <m:sSub>
                        <m:sSubPr>
                          <m:ctrlPr>
                            <a:rPr lang="en-US" altLang="zh-CN" i="1" smtClean="0">
                              <a:latin typeface="Cambria Math" panose="02040503050406030204" pitchFamily="18" charset="0"/>
                            </a:rPr>
                          </m:ctrlPr>
                        </m:sSubPr>
                        <m:e>
                          <m:r>
                            <m:rPr>
                              <m:sty m:val="p"/>
                            </m:rPr>
                            <a:rPr lang="en-US" altLang="zh-CN" i="1">
                              <a:latin typeface="Cambria Math" panose="02040503050406030204" pitchFamily="18" charset="0"/>
                            </a:rPr>
                            <m:t>P</m:t>
                          </m:r>
                        </m:e>
                        <m:sub>
                          <m:r>
                            <a:rPr lang="en-US" altLang="zh-CN" b="0" i="1" smtClean="0">
                              <a:latin typeface="Cambria Math" panose="02040503050406030204" pitchFamily="18" charset="0"/>
                            </a:rPr>
                            <m:t>𝑖</m:t>
                          </m:r>
                        </m:sub>
                      </m:sSub>
                    </m:oMath>
                  </m:oMathPara>
                </a14:m>
                <a:endParaRPr lang="zh-CN" altLang="en-US" dirty="0"/>
              </a:p>
            </p:txBody>
          </p:sp>
        </mc:Choice>
        <mc:Fallback>
          <p:sp>
            <p:nvSpPr>
              <p:cNvPr id="47" name="文本框 46">
                <a:extLst>
                  <a:ext uri="{FF2B5EF4-FFF2-40B4-BE49-F238E27FC236}">
                    <a16:creationId xmlns:a16="http://schemas.microsoft.com/office/drawing/2014/main" id="{A19D72E8-B5D8-47D2-52F3-9CBB7021237E}"/>
                  </a:ext>
                </a:extLst>
              </p:cNvPr>
              <p:cNvSpPr txBox="1">
                <a:spLocks noRot="1" noChangeAspect="1" noMove="1" noResize="1" noEditPoints="1" noAdjustHandles="1" noChangeArrowheads="1" noChangeShapeType="1" noTextEdit="1"/>
              </p:cNvSpPr>
              <p:nvPr/>
            </p:nvSpPr>
            <p:spPr>
              <a:xfrm>
                <a:off x="5642279" y="4119663"/>
                <a:ext cx="2170081" cy="670761"/>
              </a:xfrm>
              <a:prstGeom prst="rect">
                <a:avLst/>
              </a:prstGeom>
              <a:blipFill>
                <a:blip r:embed="rId4"/>
                <a:stretch>
                  <a:fillRect/>
                </a:stretch>
              </a:blipFill>
            </p:spPr>
            <p:txBody>
              <a:bodyPr/>
              <a:lstStyle/>
              <a:p>
                <a:r>
                  <a:rPr lang="zh-CN" altLang="en-US">
                    <a:noFill/>
                  </a:rPr>
                  <a:t> </a:t>
                </a:r>
              </a:p>
            </p:txBody>
          </p:sp>
        </mc:Fallback>
      </mc:AlternateContent>
      <p:sp>
        <p:nvSpPr>
          <p:cNvPr id="49" name="文本框 48">
            <a:extLst>
              <a:ext uri="{FF2B5EF4-FFF2-40B4-BE49-F238E27FC236}">
                <a16:creationId xmlns:a16="http://schemas.microsoft.com/office/drawing/2014/main" id="{3402F26F-CC36-463C-A6B6-69416345A0E2}"/>
              </a:ext>
            </a:extLst>
          </p:cNvPr>
          <p:cNvSpPr txBox="1"/>
          <p:nvPr/>
        </p:nvSpPr>
        <p:spPr>
          <a:xfrm>
            <a:off x="5580112" y="4925032"/>
            <a:ext cx="3098872" cy="646331"/>
          </a:xfrm>
          <a:prstGeom prst="rect">
            <a:avLst/>
          </a:prstGeom>
          <a:noFill/>
        </p:spPr>
        <p:txBody>
          <a:bodyPr wrap="square">
            <a:spAutoFit/>
          </a:bodyPr>
          <a:lstStyle/>
          <a:p>
            <a:r>
              <a:rPr lang="en-US" altLang="zh-CN" sz="1800" b="0" dirty="0">
                <a:sym typeface="Wingdings" panose="05000000000000000000" pitchFamily="2" charset="2"/>
              </a:rPr>
              <a:t>A</a:t>
            </a:r>
            <a:r>
              <a:rPr lang="zh-CN" altLang="en-US" sz="1800" b="0" dirty="0">
                <a:sym typeface="Wingdings" panose="05000000000000000000" pitchFamily="2" charset="2"/>
              </a:rPr>
              <a:t>：丰度，</a:t>
            </a:r>
            <a:r>
              <a:rPr lang="en-US" altLang="zh-CN" sz="1800" b="0" dirty="0" err="1">
                <a:sym typeface="Wingdings" panose="05000000000000000000" pitchFamily="2" charset="2"/>
              </a:rPr>
              <a:t>i</a:t>
            </a:r>
            <a:r>
              <a:rPr lang="zh-CN" altLang="en-US" sz="1800" b="0" dirty="0">
                <a:sym typeface="Wingdings" panose="05000000000000000000" pitchFamily="2" charset="2"/>
              </a:rPr>
              <a:t>：</a:t>
            </a:r>
            <a:r>
              <a:rPr lang="en-US" altLang="zh-CN" sz="1800" b="0" dirty="0" err="1">
                <a:sym typeface="Wingdings" panose="05000000000000000000" pitchFamily="2" charset="2"/>
              </a:rPr>
              <a:t>ith</a:t>
            </a:r>
            <a:r>
              <a:rPr lang="zh-CN" altLang="en-US" sz="1800" b="0" dirty="0">
                <a:sym typeface="Wingdings" panose="05000000000000000000" pitchFamily="2" charset="2"/>
              </a:rPr>
              <a:t>岩石，</a:t>
            </a:r>
            <a:endParaRPr lang="en-US" altLang="zh-CN" sz="1800" b="0" dirty="0">
              <a:sym typeface="Wingdings" panose="05000000000000000000" pitchFamily="2" charset="2"/>
            </a:endParaRPr>
          </a:p>
          <a:p>
            <a:r>
              <a:rPr lang="en-US" altLang="zh-CN" sz="1800" b="0" dirty="0">
                <a:sym typeface="Wingdings" panose="05000000000000000000" pitchFamily="2" charset="2"/>
              </a:rPr>
              <a:t>P</a:t>
            </a:r>
            <a:r>
              <a:rPr lang="zh-CN" altLang="en-US" sz="1800" b="0" dirty="0">
                <a:sym typeface="Wingdings" panose="05000000000000000000" pitchFamily="2" charset="2"/>
              </a:rPr>
              <a:t>：</a:t>
            </a:r>
            <a:r>
              <a:rPr lang="en-US" altLang="zh-CN" sz="1800" b="0" dirty="0" err="1">
                <a:sym typeface="Wingdings" panose="05000000000000000000" pitchFamily="2" charset="2"/>
              </a:rPr>
              <a:t>ith</a:t>
            </a:r>
            <a:r>
              <a:rPr lang="zh-CN" altLang="en-US" sz="1800" b="0" dirty="0">
                <a:sym typeface="Wingdings" panose="05000000000000000000" pitchFamily="2" charset="2"/>
              </a:rPr>
              <a:t>岩石在网格中占的比例</a:t>
            </a:r>
            <a:endParaRPr lang="en-US" altLang="zh-CN" sz="1800" b="0" dirty="0">
              <a:sym typeface="Wingdings" panose="05000000000000000000" pitchFamily="2" charset="2"/>
            </a:endParaRPr>
          </a:p>
        </p:txBody>
      </p:sp>
      <p:sp>
        <p:nvSpPr>
          <p:cNvPr id="54" name="文本框 53">
            <a:extLst>
              <a:ext uri="{FF2B5EF4-FFF2-40B4-BE49-F238E27FC236}">
                <a16:creationId xmlns:a16="http://schemas.microsoft.com/office/drawing/2014/main" id="{66BABFBC-9EC9-497C-5293-137D926D7C9E}"/>
              </a:ext>
            </a:extLst>
          </p:cNvPr>
          <p:cNvSpPr txBox="1"/>
          <p:nvPr/>
        </p:nvSpPr>
        <p:spPr>
          <a:xfrm>
            <a:off x="1268556" y="952842"/>
            <a:ext cx="5967740" cy="400110"/>
          </a:xfrm>
          <a:prstGeom prst="rect">
            <a:avLst/>
          </a:prstGeom>
          <a:noFill/>
        </p:spPr>
        <p:txBody>
          <a:bodyPr wrap="square">
            <a:spAutoFit/>
          </a:bodyPr>
          <a:lstStyle/>
          <a:p>
            <a:r>
              <a:rPr lang="en-US" altLang="zh-CN" sz="2000" b="1" dirty="0">
                <a:solidFill>
                  <a:srgbClr val="FF0000"/>
                </a:solidFill>
                <a:latin typeface="Times New Roman" pitchFamily="18" charset="0"/>
                <a:ea typeface="微软雅黑" panose="020B0503020204020204" pitchFamily="34" charset="-122"/>
                <a:cs typeface="Times New Roman" pitchFamily="18" charset="0"/>
                <a:sym typeface="Wingdings" panose="05000000000000000000" pitchFamily="2" charset="2"/>
              </a:rPr>
              <a:t>JULOC</a:t>
            </a:r>
            <a:r>
              <a:rPr lang="zh-CN" altLang="en-US" sz="2000" b="1" dirty="0">
                <a:solidFill>
                  <a:srgbClr val="FF0000"/>
                </a:solidFill>
                <a:latin typeface="Times New Roman" pitchFamily="18" charset="0"/>
                <a:ea typeface="微软雅黑" panose="020B0503020204020204" pitchFamily="34" charset="-122"/>
                <a:cs typeface="Times New Roman" pitchFamily="18" charset="0"/>
                <a:sym typeface="Wingdings" panose="05000000000000000000" pitchFamily="2" charset="2"/>
              </a:rPr>
              <a:t>建模难点及领先点：</a:t>
            </a:r>
            <a:r>
              <a:rPr lang="zh-CN" altLang="en-US" sz="2000" b="1" dirty="0">
                <a:latin typeface="Times New Roman" pitchFamily="18" charset="0"/>
                <a:ea typeface="微软雅黑" panose="020B0503020204020204" pitchFamily="34" charset="-122"/>
                <a:cs typeface="Times New Roman" pitchFamily="18" charset="0"/>
                <a:sym typeface="Wingdings" panose="05000000000000000000" pitchFamily="2" charset="2"/>
              </a:rPr>
              <a:t>地化数据的综合建模</a:t>
            </a:r>
            <a:endParaRPr lang="zh-CN" altLang="en-US" sz="2000" b="1" dirty="0">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58177037"/>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58824" y="1221568"/>
            <a:ext cx="8229600" cy="5663816"/>
          </a:xfrm>
        </p:spPr>
        <p:txBody>
          <a:bodyPr/>
          <a:lstStyle/>
          <a:p>
            <a:r>
              <a:rPr lang="zh-CN" altLang="en-US" sz="2000" dirty="0"/>
              <a:t>与地震局合作收集数据：</a:t>
            </a:r>
            <a:endParaRPr lang="en-US" altLang="zh-CN" sz="2000" dirty="0"/>
          </a:p>
          <a:p>
            <a:pPr marL="0" indent="0">
              <a:buNone/>
            </a:pPr>
            <a:r>
              <a:rPr lang="en-US" altLang="zh-CN" sz="2000" dirty="0"/>
              <a:t> </a:t>
            </a:r>
            <a:r>
              <a:rPr lang="zh-CN" altLang="en-US" sz="2000" dirty="0"/>
              <a:t>近</a:t>
            </a:r>
            <a:r>
              <a:rPr lang="en-US" altLang="zh-CN" sz="2000" dirty="0"/>
              <a:t>500</a:t>
            </a:r>
            <a:r>
              <a:rPr lang="zh-CN" altLang="en-US" sz="2000" dirty="0"/>
              <a:t>个固定地震台数据</a:t>
            </a:r>
            <a:endParaRPr lang="en-US" altLang="zh-CN" sz="2000" dirty="0"/>
          </a:p>
          <a:p>
            <a:pPr marL="0" indent="0">
              <a:buNone/>
            </a:pPr>
            <a:r>
              <a:rPr lang="zh-CN" altLang="en-US" sz="2000" dirty="0"/>
              <a:t>新增</a:t>
            </a:r>
            <a:r>
              <a:rPr lang="en-US" altLang="zh-CN" sz="2000" dirty="0"/>
              <a:t>200+</a:t>
            </a:r>
            <a:r>
              <a:rPr lang="zh-CN" altLang="en-US" sz="2000" dirty="0"/>
              <a:t>个流动台数据</a:t>
            </a:r>
            <a:endParaRPr lang="en-US" altLang="zh-CN" sz="2000" dirty="0"/>
          </a:p>
          <a:p>
            <a:r>
              <a:rPr lang="zh-CN" altLang="zh-CN" sz="2000" dirty="0">
                <a:solidFill>
                  <a:srgbClr val="C00000"/>
                </a:solidFill>
              </a:rPr>
              <a:t>密集台阵</a:t>
            </a:r>
            <a:r>
              <a:rPr lang="zh-CN" altLang="en-US" sz="2000" dirty="0">
                <a:solidFill>
                  <a:srgbClr val="C00000"/>
                </a:solidFill>
              </a:rPr>
              <a:t>布置工作（</a:t>
            </a:r>
            <a:r>
              <a:rPr lang="en-US" altLang="zh-CN" sz="2000" dirty="0">
                <a:solidFill>
                  <a:srgbClr val="C00000"/>
                </a:solidFill>
              </a:rPr>
              <a:t>200km</a:t>
            </a:r>
            <a:r>
              <a:rPr lang="zh-CN" altLang="en-US" sz="2000" dirty="0">
                <a:solidFill>
                  <a:srgbClr val="C00000"/>
                </a:solidFill>
              </a:rPr>
              <a:t>长 </a:t>
            </a:r>
            <a:r>
              <a:rPr lang="en-US" altLang="zh-CN" sz="2000" dirty="0">
                <a:solidFill>
                  <a:srgbClr val="C00000"/>
                </a:solidFill>
              </a:rPr>
              <a:t>112</a:t>
            </a:r>
            <a:r>
              <a:rPr lang="zh-CN" altLang="en-US" sz="2000" dirty="0">
                <a:solidFill>
                  <a:srgbClr val="C00000"/>
                </a:solidFill>
              </a:rPr>
              <a:t>台）✔</a:t>
            </a:r>
          </a:p>
          <a:p>
            <a:pPr marL="0" indent="0">
              <a:buNone/>
            </a:pPr>
            <a:endParaRPr lang="en-US" altLang="zh-CN" sz="2000" dirty="0"/>
          </a:p>
          <a:p>
            <a:pPr marL="0" indent="0">
              <a:buNone/>
            </a:pPr>
            <a:endParaRPr lang="en-US" altLang="zh-CN" sz="2200" dirty="0"/>
          </a:p>
          <a:p>
            <a:pPr marL="0" indent="0">
              <a:buNone/>
            </a:pPr>
            <a:r>
              <a:rPr lang="en-US" altLang="zh-CN" sz="2200" dirty="0"/>
              <a:t> </a:t>
            </a:r>
            <a:endParaRPr lang="zh-CN" altLang="en-US" sz="2200" dirty="0"/>
          </a:p>
        </p:txBody>
      </p:sp>
      <p:sp>
        <p:nvSpPr>
          <p:cNvPr id="3" name="标题 2"/>
          <p:cNvSpPr>
            <a:spLocks noGrp="1"/>
          </p:cNvSpPr>
          <p:nvPr>
            <p:ph type="title"/>
          </p:nvPr>
        </p:nvSpPr>
        <p:spPr/>
        <p:txBody>
          <a:bodyPr/>
          <a:lstStyle/>
          <a:p>
            <a:r>
              <a:rPr lang="zh-CN" altLang="en-US" dirty="0"/>
              <a:t>三维地球物理模型</a:t>
            </a:r>
          </a:p>
        </p:txBody>
      </p:sp>
      <p:pic>
        <p:nvPicPr>
          <p:cNvPr id="6" name="图片 21">
            <a:extLst>
              <a:ext uri="{FF2B5EF4-FFF2-40B4-BE49-F238E27FC236}">
                <a16:creationId xmlns:a16="http://schemas.microsoft.com/office/drawing/2014/main" id="{E29C12C5-9FC1-4EB9-85C6-3E19AADD3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85" y="3068960"/>
            <a:ext cx="3245037" cy="292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5436096" y="836712"/>
            <a:ext cx="2880320" cy="2507837"/>
            <a:chOff x="5076056" y="836712"/>
            <a:chExt cx="2880320" cy="2507837"/>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836712"/>
              <a:ext cx="2674616" cy="250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220072" y="2838162"/>
              <a:ext cx="2736304" cy="307777"/>
            </a:xfrm>
            <a:prstGeom prst="rect">
              <a:avLst/>
            </a:prstGeom>
          </p:spPr>
          <p:txBody>
            <a:bodyPr wrap="square">
              <a:spAutoFit/>
            </a:bodyPr>
            <a:lstStyle/>
            <a:p>
              <a:r>
                <a:rPr lang="zh-CN" altLang="en-US" sz="1400" b="1" dirty="0">
                  <a:solidFill>
                    <a:srgbClr val="FFFF00"/>
                  </a:solidFill>
                  <a:latin typeface="Times New Roman" pitchFamily="18" charset="0"/>
                  <a:ea typeface="微软雅黑" panose="020B0503020204020204" pitchFamily="34" charset="-122"/>
                  <a:cs typeface="Times New Roman" pitchFamily="18" charset="0"/>
                </a:rPr>
                <a:t>绿红 固定台站，黄色 流动台站</a:t>
              </a:r>
            </a:p>
          </p:txBody>
        </p:sp>
      </p:grpSp>
      <p:sp>
        <p:nvSpPr>
          <p:cNvPr id="8" name="矩形 7"/>
          <p:cNvSpPr/>
          <p:nvPr/>
        </p:nvSpPr>
        <p:spPr>
          <a:xfrm>
            <a:off x="35496" y="6023029"/>
            <a:ext cx="4248472" cy="646331"/>
          </a:xfrm>
          <a:prstGeom prst="rect">
            <a:avLst/>
          </a:prstGeom>
        </p:spPr>
        <p:txBody>
          <a:bodyPr wrap="square">
            <a:spAutoFit/>
          </a:bodyPr>
          <a:lstStyle/>
          <a:p>
            <a:r>
              <a:rPr lang="en-US" altLang="zh-CN" b="1" dirty="0">
                <a:solidFill>
                  <a:schemeClr val="accent5">
                    <a:lumMod val="50000"/>
                  </a:schemeClr>
                </a:solidFill>
                <a:latin typeface="Times New Roman" pitchFamily="18" charset="0"/>
                <a:ea typeface="微软雅黑" panose="020B0503020204020204" pitchFamily="34" charset="-122"/>
                <a:cs typeface="Times New Roman" pitchFamily="18" charset="0"/>
              </a:rPr>
              <a:t>200km</a:t>
            </a:r>
            <a:r>
              <a:rPr lang="zh-CN" altLang="en-US" b="1" dirty="0">
                <a:solidFill>
                  <a:schemeClr val="accent5">
                    <a:lumMod val="50000"/>
                  </a:schemeClr>
                </a:solidFill>
                <a:latin typeface="Times New Roman" pitchFamily="18" charset="0"/>
                <a:ea typeface="微软雅黑" panose="020B0503020204020204" pitchFamily="34" charset="-122"/>
                <a:cs typeface="Times New Roman" pitchFamily="18" charset="0"/>
              </a:rPr>
              <a:t>长的</a:t>
            </a:r>
            <a:r>
              <a:rPr lang="zh-CN" altLang="zh-CN" b="1" dirty="0">
                <a:solidFill>
                  <a:schemeClr val="accent5">
                    <a:lumMod val="50000"/>
                  </a:schemeClr>
                </a:solidFill>
                <a:latin typeface="Times New Roman" pitchFamily="18" charset="0"/>
                <a:ea typeface="微软雅黑" panose="020B0503020204020204" pitchFamily="34" charset="-122"/>
                <a:cs typeface="Times New Roman" pitchFamily="18" charset="0"/>
              </a:rPr>
              <a:t>密集台阵获知地下结构信息，为构建三维地壳模型提供约束</a:t>
            </a:r>
            <a:endParaRPr lang="zh-CN" altLang="en-US" b="1" dirty="0">
              <a:solidFill>
                <a:schemeClr val="accent5">
                  <a:lumMod val="50000"/>
                </a:schemeClr>
              </a:solidFill>
              <a:latin typeface="Times New Roman" pitchFamily="18" charset="0"/>
              <a:ea typeface="微软雅黑" panose="020B0503020204020204" pitchFamily="34" charset="-122"/>
              <a:cs typeface="Times New Roman" pitchFamily="18" charset="0"/>
            </a:endParaRPr>
          </a:p>
        </p:txBody>
      </p:sp>
      <p:pic>
        <p:nvPicPr>
          <p:cNvPr id="11" name="Picture 5">
            <a:extLst>
              <a:ext uri="{FF2B5EF4-FFF2-40B4-BE49-F238E27FC236}">
                <a16:creationId xmlns:a16="http://schemas.microsoft.com/office/drawing/2014/main" id="{6D7BF454-EA97-46E2-9F62-A4F8E2FEE0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429000"/>
            <a:ext cx="342342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4536504" y="6084004"/>
            <a:ext cx="4572000" cy="369332"/>
          </a:xfrm>
          <a:prstGeom prst="rect">
            <a:avLst/>
          </a:prstGeom>
        </p:spPr>
        <p:txBody>
          <a:bodyPr>
            <a:spAutoFit/>
          </a:bodyPr>
          <a:lstStyle/>
          <a:p>
            <a:r>
              <a:rPr lang="zh-CN" altLang="en-US" b="1" dirty="0">
                <a:solidFill>
                  <a:schemeClr val="accent5">
                    <a:lumMod val="50000"/>
                  </a:schemeClr>
                </a:solidFill>
                <a:latin typeface="Times New Roman" pitchFamily="18" charset="0"/>
                <a:ea typeface="微软雅黑" panose="020B0503020204020204" pitchFamily="34" charset="-122"/>
                <a:cs typeface="Times New Roman" pitchFamily="18" charset="0"/>
              </a:rPr>
              <a:t>基于密集地震台阵获得可靠的地壳厚度模型</a:t>
            </a:r>
          </a:p>
        </p:txBody>
      </p:sp>
      <p:sp>
        <p:nvSpPr>
          <p:cNvPr id="12" name="矩形 11"/>
          <p:cNvSpPr/>
          <p:nvPr/>
        </p:nvSpPr>
        <p:spPr>
          <a:xfrm>
            <a:off x="3923928" y="6346194"/>
            <a:ext cx="1031051" cy="430887"/>
          </a:xfrm>
          <a:prstGeom prst="rect">
            <a:avLst/>
          </a:prstGeom>
        </p:spPr>
        <p:txBody>
          <a:bodyPr wrap="none">
            <a:spAutoFit/>
          </a:bodyPr>
          <a:lstStyle/>
          <a:p>
            <a:r>
              <a:rPr lang="zh-CN" altLang="en-US" sz="2200" b="1" i="1" dirty="0">
                <a:solidFill>
                  <a:srgbClr val="0000CC"/>
                </a:solidFill>
                <a:latin typeface="Times New Roman" pitchFamily="18" charset="0"/>
                <a:ea typeface="微软雅黑" panose="020B0503020204020204" pitchFamily="34" charset="-122"/>
                <a:cs typeface="Times New Roman" pitchFamily="18" charset="0"/>
              </a:rPr>
              <a:t>李志伟</a:t>
            </a:r>
          </a:p>
        </p:txBody>
      </p:sp>
    </p:spTree>
    <p:extLst>
      <p:ext uri="{BB962C8B-B14F-4D97-AF65-F5344CB8AC3E}">
        <p14:creationId xmlns:p14="http://schemas.microsoft.com/office/powerpoint/2010/main" val="2125281149"/>
      </p:ext>
    </p:extLst>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1077552"/>
            <a:ext cx="8229600" cy="5663816"/>
          </a:xfrm>
        </p:spPr>
        <p:txBody>
          <a:bodyPr/>
          <a:lstStyle/>
          <a:p>
            <a:r>
              <a:rPr lang="zh-CN" altLang="en-US" sz="2200" dirty="0"/>
              <a:t>基于文献收集的样品，建立了三维地球化学模型建模方法✔</a:t>
            </a:r>
          </a:p>
        </p:txBody>
      </p:sp>
      <p:sp>
        <p:nvSpPr>
          <p:cNvPr id="3" name="标题 2"/>
          <p:cNvSpPr>
            <a:spLocks noGrp="1"/>
          </p:cNvSpPr>
          <p:nvPr>
            <p:ph type="title"/>
          </p:nvPr>
        </p:nvSpPr>
        <p:spPr/>
        <p:txBody>
          <a:bodyPr/>
          <a:lstStyle/>
          <a:p>
            <a:r>
              <a:rPr lang="zh-CN" altLang="en-US" dirty="0"/>
              <a:t>三维地球化学建模</a:t>
            </a:r>
          </a:p>
        </p:txBody>
      </p:sp>
      <p:pic>
        <p:nvPicPr>
          <p:cNvPr id="4" name="Picture 6">
            <a:extLst>
              <a:ext uri="{FF2B5EF4-FFF2-40B4-BE49-F238E27FC236}">
                <a16:creationId xmlns:a16="http://schemas.microsoft.com/office/drawing/2014/main" id="{80862E5F-2B0C-4CFE-AFEB-F219D1A9F4B6}"/>
              </a:ext>
            </a:extLst>
          </p:cNvPr>
          <p:cNvPicPr/>
          <p:nvPr/>
        </p:nvPicPr>
        <p:blipFill>
          <a:blip r:embed="rId2">
            <a:extLst>
              <a:ext uri="{28A0092B-C50C-407E-A947-70E740481C1C}">
                <a14:useLocalDpi xmlns:a14="http://schemas.microsoft.com/office/drawing/2010/main" val="0"/>
              </a:ext>
            </a:extLst>
          </a:blip>
          <a:stretch>
            <a:fillRect/>
          </a:stretch>
        </p:blipFill>
        <p:spPr>
          <a:xfrm>
            <a:off x="323528" y="1772816"/>
            <a:ext cx="4248472" cy="3240360"/>
          </a:xfrm>
          <a:prstGeom prst="rect">
            <a:avLst/>
          </a:prstGeom>
        </p:spPr>
      </p:pic>
      <p:sp>
        <p:nvSpPr>
          <p:cNvPr id="5" name="矩形 4"/>
          <p:cNvSpPr/>
          <p:nvPr/>
        </p:nvSpPr>
        <p:spPr>
          <a:xfrm>
            <a:off x="222990" y="5373216"/>
            <a:ext cx="8856984" cy="878702"/>
          </a:xfrm>
          <a:prstGeom prst="rect">
            <a:avLst/>
          </a:prstGeom>
        </p:spPr>
        <p:txBody>
          <a:bodyPr wrap="square">
            <a:spAutoFit/>
          </a:bodyPr>
          <a:lstStyle/>
          <a:p>
            <a:pPr>
              <a:lnSpc>
                <a:spcPct val="150000"/>
              </a:lnSpc>
            </a:pPr>
            <a:r>
              <a:rPr lang="en-US" altLang="zh-CN" dirty="0"/>
              <a:t>. JULOC</a:t>
            </a:r>
            <a:r>
              <a:rPr lang="zh-CN" altLang="en-US" dirty="0"/>
              <a:t>：</a:t>
            </a:r>
            <a:r>
              <a:rPr lang="en-US" altLang="zh-CN" dirty="0"/>
              <a:t>A local 3-D high-resolution crustal model in South China of forecasting </a:t>
            </a:r>
            <a:r>
              <a:rPr lang="en-US" altLang="zh-CN" dirty="0" err="1"/>
              <a:t>geoneutrino</a:t>
            </a:r>
            <a:r>
              <a:rPr lang="en-US" altLang="zh-CN" dirty="0"/>
              <a:t> measurements at JUNO</a:t>
            </a:r>
            <a:r>
              <a:rPr lang="zh-CN" altLang="en-US" b="1" dirty="0">
                <a:solidFill>
                  <a:srgbClr val="FF0000"/>
                </a:solidFill>
              </a:rPr>
              <a:t>（</a:t>
            </a:r>
            <a:r>
              <a:rPr lang="en-US" altLang="zh-CN" b="1" dirty="0">
                <a:solidFill>
                  <a:srgbClr val="FF0000"/>
                </a:solidFill>
              </a:rPr>
              <a:t>PEPI 299.106409.2020</a:t>
            </a:r>
            <a:r>
              <a:rPr lang="zh-CN" altLang="en-US" b="1" dirty="0">
                <a:solidFill>
                  <a:srgbClr val="FF0000"/>
                </a:solidFill>
              </a:rPr>
              <a:t>）</a:t>
            </a:r>
            <a:endParaRPr lang="en-US" altLang="zh-CN" b="1" dirty="0">
              <a:solidFill>
                <a:srgbClr val="FF0000"/>
              </a:solidFill>
            </a:endParaRPr>
          </a:p>
        </p:txBody>
      </p:sp>
      <p:pic>
        <p:nvPicPr>
          <p:cNvPr id="6" name="图片 5">
            <a:extLst>
              <a:ext uri="{FF2B5EF4-FFF2-40B4-BE49-F238E27FC236}">
                <a16:creationId xmlns:a16="http://schemas.microsoft.com/office/drawing/2014/main" id="{FC2739CA-FC73-49B3-B657-4B6ADD5D732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916832"/>
            <a:ext cx="3744416" cy="3096344"/>
          </a:xfrm>
          <a:prstGeom prst="rect">
            <a:avLst/>
          </a:prstGeom>
          <a:noFill/>
          <a:ln>
            <a:noFill/>
          </a:ln>
        </p:spPr>
      </p:pic>
    </p:spTree>
    <p:extLst>
      <p:ext uri="{BB962C8B-B14F-4D97-AF65-F5344CB8AC3E}">
        <p14:creationId xmlns:p14="http://schemas.microsoft.com/office/powerpoint/2010/main" val="1833508563"/>
      </p:ext>
    </p:extLst>
  </p:cSld>
  <p:clrMapOvr>
    <a:masterClrMapping/>
  </p:clrMapOvr>
  <p:transition spd="slow"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&gt;500km</a:t>
            </a:r>
            <a:r>
              <a:rPr lang="zh-CN" altLang="en-US" dirty="0"/>
              <a:t>远场文献数据收集</a:t>
            </a:r>
          </a:p>
        </p:txBody>
      </p:sp>
      <p:pic>
        <p:nvPicPr>
          <p:cNvPr id="4" name="图片 3">
            <a:extLst>
              <a:ext uri="{FF2B5EF4-FFF2-40B4-BE49-F238E27FC236}">
                <a16:creationId xmlns:a16="http://schemas.microsoft.com/office/drawing/2014/main" id="{6C955289-3A06-4125-8687-0CE1C462D4AF}"/>
              </a:ext>
            </a:extLst>
          </p:cNvPr>
          <p:cNvPicPr>
            <a:picLocks noChangeAspect="1"/>
          </p:cNvPicPr>
          <p:nvPr/>
        </p:nvPicPr>
        <p:blipFill rotWithShape="1">
          <a:blip r:embed="rId2"/>
          <a:srcRect b="7263"/>
          <a:stretch/>
        </p:blipFill>
        <p:spPr>
          <a:xfrm>
            <a:off x="75511" y="1412776"/>
            <a:ext cx="5361763" cy="2718048"/>
          </a:xfrm>
          <a:prstGeom prst="rect">
            <a:avLst/>
          </a:prstGeom>
        </p:spPr>
      </p:pic>
      <p:pic>
        <p:nvPicPr>
          <p:cNvPr id="5" name="Picture 1">
            <a:extLst>
              <a:ext uri="{FF2B5EF4-FFF2-40B4-BE49-F238E27FC236}">
                <a16:creationId xmlns:a16="http://schemas.microsoft.com/office/drawing/2014/main" id="{6D6C2EA9-B6C1-42DC-B815-D994D4437291}"/>
              </a:ext>
            </a:extLst>
          </p:cNvPr>
          <p:cNvPicPr>
            <a:picLocks noChangeAspect="1"/>
          </p:cNvPicPr>
          <p:nvPr/>
        </p:nvPicPr>
        <p:blipFill>
          <a:blip r:embed="rId3"/>
          <a:stretch>
            <a:fillRect/>
          </a:stretch>
        </p:blipFill>
        <p:spPr>
          <a:xfrm>
            <a:off x="5664093" y="903077"/>
            <a:ext cx="2994807" cy="2525923"/>
          </a:xfrm>
          <a:prstGeom prst="rect">
            <a:avLst/>
          </a:prstGeom>
        </p:spPr>
      </p:pic>
      <p:pic>
        <p:nvPicPr>
          <p:cNvPr id="6" name="Picture 2">
            <a:extLst>
              <a:ext uri="{FF2B5EF4-FFF2-40B4-BE49-F238E27FC236}">
                <a16:creationId xmlns:a16="http://schemas.microsoft.com/office/drawing/2014/main" id="{E3B17B66-A7D0-4EAB-AFB4-7E34925E6C7F}"/>
              </a:ext>
            </a:extLst>
          </p:cNvPr>
          <p:cNvPicPr>
            <a:picLocks noChangeAspect="1"/>
          </p:cNvPicPr>
          <p:nvPr/>
        </p:nvPicPr>
        <p:blipFill>
          <a:blip r:embed="rId4"/>
          <a:stretch>
            <a:fillRect/>
          </a:stretch>
        </p:blipFill>
        <p:spPr>
          <a:xfrm>
            <a:off x="5634549" y="3284984"/>
            <a:ext cx="3024336" cy="2544404"/>
          </a:xfrm>
          <a:prstGeom prst="rect">
            <a:avLst/>
          </a:prstGeom>
        </p:spPr>
      </p:pic>
      <p:sp>
        <p:nvSpPr>
          <p:cNvPr id="7" name="矩形 6">
            <a:extLst>
              <a:ext uri="{FF2B5EF4-FFF2-40B4-BE49-F238E27FC236}">
                <a16:creationId xmlns:a16="http://schemas.microsoft.com/office/drawing/2014/main" id="{F5FB3091-743F-41E3-ABA0-49715E36C317}"/>
              </a:ext>
            </a:extLst>
          </p:cNvPr>
          <p:cNvSpPr/>
          <p:nvPr/>
        </p:nvSpPr>
        <p:spPr>
          <a:xfrm>
            <a:off x="5664093" y="5733256"/>
            <a:ext cx="3206329" cy="769441"/>
          </a:xfrm>
          <a:prstGeom prst="rect">
            <a:avLst/>
          </a:prstGeom>
        </p:spPr>
        <p:txBody>
          <a:bodyPr wrap="square">
            <a:spAutoFit/>
          </a:bodyPr>
          <a:lstStyle/>
          <a:p>
            <a:r>
              <a:rPr lang="zh-CN" altLang="en-US" sz="2200" b="1" dirty="0">
                <a:solidFill>
                  <a:srgbClr val="0000CC"/>
                </a:solidFill>
                <a:latin typeface="Times New Roman" pitchFamily="18" charset="0"/>
                <a:ea typeface="微软雅黑" panose="020B0503020204020204" pitchFamily="34" charset="-122"/>
                <a:cs typeface="Times New Roman" pitchFamily="18" charset="0"/>
              </a:rPr>
              <a:t>上地壳与中</a:t>
            </a:r>
            <a:r>
              <a:rPr lang="en-US" altLang="zh-CN" sz="2200" b="1" dirty="0">
                <a:solidFill>
                  <a:srgbClr val="0000CC"/>
                </a:solidFill>
                <a:latin typeface="Times New Roman" pitchFamily="18" charset="0"/>
                <a:ea typeface="微软雅黑" panose="020B0503020204020204" pitchFamily="34" charset="-122"/>
                <a:cs typeface="Times New Roman" pitchFamily="18" charset="0"/>
              </a:rPr>
              <a:t>-</a:t>
            </a:r>
            <a:r>
              <a:rPr lang="zh-CN" altLang="en-US" sz="2200" b="1" dirty="0">
                <a:solidFill>
                  <a:srgbClr val="0000CC"/>
                </a:solidFill>
                <a:latin typeface="Times New Roman" pitchFamily="18" charset="0"/>
                <a:ea typeface="微软雅黑" panose="020B0503020204020204" pitchFamily="34" charset="-122"/>
                <a:cs typeface="Times New Roman" pitchFamily="18" charset="0"/>
              </a:rPr>
              <a:t>酸性火成岩平均</a:t>
            </a:r>
            <a:r>
              <a:rPr lang="en-US" altLang="zh-CN" sz="2200" b="1" dirty="0">
                <a:solidFill>
                  <a:srgbClr val="0000CC"/>
                </a:solidFill>
                <a:latin typeface="Times New Roman" pitchFamily="18" charset="0"/>
                <a:ea typeface="微软雅黑" panose="020B0503020204020204" pitchFamily="34" charset="-122"/>
                <a:cs typeface="Times New Roman" pitchFamily="18" charset="0"/>
              </a:rPr>
              <a:t>U</a:t>
            </a:r>
            <a:r>
              <a:rPr lang="zh-CN" altLang="en-US" sz="2200" b="1" dirty="0">
                <a:solidFill>
                  <a:srgbClr val="0000CC"/>
                </a:solidFill>
                <a:latin typeface="Times New Roman" pitchFamily="18" charset="0"/>
                <a:ea typeface="微软雅黑" panose="020B0503020204020204" pitchFamily="34" charset="-122"/>
                <a:cs typeface="Times New Roman" pitchFamily="18" charset="0"/>
              </a:rPr>
              <a:t>、</a:t>
            </a:r>
            <a:r>
              <a:rPr lang="en-US" altLang="zh-CN" sz="2200" b="1" dirty="0">
                <a:solidFill>
                  <a:srgbClr val="0000CC"/>
                </a:solidFill>
                <a:latin typeface="Times New Roman" pitchFamily="18" charset="0"/>
                <a:ea typeface="微软雅黑" panose="020B0503020204020204" pitchFamily="34" charset="-122"/>
                <a:cs typeface="Times New Roman" pitchFamily="18" charset="0"/>
              </a:rPr>
              <a:t>Th</a:t>
            </a:r>
            <a:r>
              <a:rPr lang="zh-CN" altLang="en-US" sz="2200" b="1" dirty="0">
                <a:solidFill>
                  <a:srgbClr val="0000CC"/>
                </a:solidFill>
                <a:latin typeface="Times New Roman" pitchFamily="18" charset="0"/>
                <a:ea typeface="微软雅黑" panose="020B0503020204020204" pitchFamily="34" charset="-122"/>
                <a:cs typeface="Times New Roman" pitchFamily="18" charset="0"/>
              </a:rPr>
              <a:t>丰度</a:t>
            </a:r>
          </a:p>
        </p:txBody>
      </p:sp>
      <p:sp>
        <p:nvSpPr>
          <p:cNvPr id="8" name="矩形 7">
            <a:extLst>
              <a:ext uri="{FF2B5EF4-FFF2-40B4-BE49-F238E27FC236}">
                <a16:creationId xmlns:a16="http://schemas.microsoft.com/office/drawing/2014/main" id="{B1F1C313-87E3-441B-B870-A5A628BC17CD}"/>
              </a:ext>
            </a:extLst>
          </p:cNvPr>
          <p:cNvSpPr/>
          <p:nvPr/>
        </p:nvSpPr>
        <p:spPr>
          <a:xfrm>
            <a:off x="107504" y="4293096"/>
            <a:ext cx="5224352" cy="1615827"/>
          </a:xfrm>
          <a:prstGeom prst="rect">
            <a:avLst/>
          </a:prstGeom>
        </p:spPr>
        <p:txBody>
          <a:bodyPr wrap="square">
            <a:spAutoFit/>
          </a:bodyPr>
          <a:lstStyle/>
          <a:p>
            <a:pPr>
              <a:lnSpc>
                <a:spcPct val="150000"/>
              </a:lnSpc>
            </a:pPr>
            <a:r>
              <a:rPr lang="zh-CN" altLang="en-US" sz="2200" b="1" dirty="0">
                <a:solidFill>
                  <a:srgbClr val="0000CC"/>
                </a:solidFill>
                <a:latin typeface="Times New Roman" pitchFamily="18" charset="0"/>
                <a:ea typeface="微软雅黑" panose="020B0503020204020204" pitchFamily="34" charset="-122"/>
                <a:cs typeface="Times New Roman" pitchFamily="18" charset="0"/>
              </a:rPr>
              <a:t>已收集到一些全球数据，还有很多区域空白，由于火成岩丰度与上地壳</a:t>
            </a:r>
            <a:r>
              <a:rPr lang="en-US" altLang="zh-CN" sz="2200" b="1" dirty="0">
                <a:solidFill>
                  <a:srgbClr val="0000CC"/>
                </a:solidFill>
                <a:latin typeface="Times New Roman" pitchFamily="18" charset="0"/>
                <a:ea typeface="微软雅黑" panose="020B0503020204020204" pitchFamily="34" charset="-122"/>
                <a:cs typeface="Times New Roman" pitchFamily="18" charset="0"/>
              </a:rPr>
              <a:t>U/Th</a:t>
            </a:r>
            <a:r>
              <a:rPr lang="zh-CN" altLang="en-US" sz="2200" b="1" dirty="0">
                <a:solidFill>
                  <a:srgbClr val="0000CC"/>
                </a:solidFill>
                <a:latin typeface="Times New Roman" pitchFamily="18" charset="0"/>
                <a:ea typeface="微软雅黑" panose="020B0503020204020204" pitchFamily="34" charset="-122"/>
                <a:cs typeface="Times New Roman" pitchFamily="18" charset="0"/>
              </a:rPr>
              <a:t>丰度有一定正相关，可以依次推导远场丰度。</a:t>
            </a:r>
            <a:endParaRPr lang="en-US" sz="2200" b="1" dirty="0">
              <a:solidFill>
                <a:srgbClr val="0000CC"/>
              </a:solidFill>
              <a:latin typeface="Times New Roman" pitchFamily="18" charset="0"/>
              <a:ea typeface="微软雅黑" panose="020B0503020204020204" pitchFamily="34" charset="-122"/>
              <a:cs typeface="Times New Roman" pitchFamily="18" charset="0"/>
            </a:endParaRPr>
          </a:p>
        </p:txBody>
      </p:sp>
      <p:sp>
        <p:nvSpPr>
          <p:cNvPr id="9" name="矩形 8"/>
          <p:cNvSpPr/>
          <p:nvPr/>
        </p:nvSpPr>
        <p:spPr>
          <a:xfrm>
            <a:off x="57070" y="6144525"/>
            <a:ext cx="1031051" cy="430887"/>
          </a:xfrm>
          <a:prstGeom prst="rect">
            <a:avLst/>
          </a:prstGeom>
        </p:spPr>
        <p:txBody>
          <a:bodyPr wrap="none">
            <a:spAutoFit/>
          </a:bodyPr>
          <a:lstStyle/>
          <a:p>
            <a:r>
              <a:rPr lang="zh-CN" altLang="en-US" sz="2200" b="1" i="1" dirty="0">
                <a:solidFill>
                  <a:srgbClr val="0000CC"/>
                </a:solidFill>
                <a:latin typeface="Times New Roman" pitchFamily="18" charset="0"/>
                <a:ea typeface="微软雅黑" panose="020B0503020204020204" pitchFamily="34" charset="-122"/>
                <a:cs typeface="Times New Roman" pitchFamily="18" charset="0"/>
              </a:rPr>
              <a:t>高若菡</a:t>
            </a:r>
          </a:p>
        </p:txBody>
      </p:sp>
    </p:spTree>
    <p:extLst>
      <p:ext uri="{BB962C8B-B14F-4D97-AF65-F5344CB8AC3E}">
        <p14:creationId xmlns:p14="http://schemas.microsoft.com/office/powerpoint/2010/main" val="638736384"/>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地壳结构建模方法</a:t>
            </a:r>
          </a:p>
        </p:txBody>
      </p:sp>
      <p:sp>
        <p:nvSpPr>
          <p:cNvPr id="4" name="矩形 3"/>
          <p:cNvSpPr/>
          <p:nvPr/>
        </p:nvSpPr>
        <p:spPr>
          <a:xfrm>
            <a:off x="91252" y="1009830"/>
            <a:ext cx="4392488" cy="2862322"/>
          </a:xfrm>
          <a:prstGeom prst="rect">
            <a:avLst/>
          </a:prstGeom>
        </p:spPr>
        <p:txBody>
          <a:bodyPr wrap="square">
            <a:spAutoFit/>
          </a:bodyPr>
          <a:lstStyle/>
          <a:p>
            <a:pPr marL="342900" indent="-342900">
              <a:buFont typeface="Wingdings" panose="05000000000000000000" pitchFamily="2" charset="2"/>
              <a:buChar char="u"/>
            </a:pPr>
            <a:r>
              <a:rPr lang="zh-CN" altLang="en-US" sz="2000" b="1" dirty="0">
                <a:solidFill>
                  <a:srgbClr val="0000CC"/>
                </a:solidFill>
                <a:latin typeface="Times New Roman" pitchFamily="18" charset="0"/>
                <a:ea typeface="微软雅黑" panose="020B0503020204020204" pitchFamily="34" charset="-122"/>
                <a:cs typeface="Times New Roman" pitchFamily="18" charset="0"/>
              </a:rPr>
              <a:t>基于地震数据，建立地壳结构模型 （</a:t>
            </a:r>
            <a:r>
              <a:rPr lang="en-US" altLang="zh-CN" sz="2000" b="1" dirty="0">
                <a:solidFill>
                  <a:srgbClr val="0000CC"/>
                </a:solidFill>
                <a:latin typeface="Times New Roman" pitchFamily="18" charset="0"/>
                <a:ea typeface="微软雅黑" panose="020B0503020204020204" pitchFamily="34" charset="-122"/>
                <a:cs typeface="Times New Roman" pitchFamily="18" charset="0"/>
              </a:rPr>
              <a:t>PEPI </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已发表）✔</a:t>
            </a:r>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pPr marL="342900" indent="-342900">
              <a:buFont typeface="Wingdings" panose="05000000000000000000" pitchFamily="2" charset="2"/>
              <a:buChar char="u"/>
            </a:pPr>
            <a:r>
              <a:rPr lang="zh-CN" altLang="en-US" sz="2000" b="1" dirty="0">
                <a:solidFill>
                  <a:srgbClr val="C00000"/>
                </a:solidFill>
                <a:latin typeface="Times New Roman" pitchFamily="18" charset="0"/>
                <a:ea typeface="微软雅黑" panose="020B0503020204020204" pitchFamily="34" charset="-122"/>
                <a:cs typeface="Times New Roman" pitchFamily="18" charset="0"/>
              </a:rPr>
              <a:t>地震背景噪声成像：</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加入</a:t>
            </a:r>
            <a:r>
              <a:rPr lang="en-US" altLang="zh-CN" sz="2000" b="1" dirty="0">
                <a:solidFill>
                  <a:srgbClr val="0000CC"/>
                </a:solidFill>
                <a:latin typeface="Times New Roman" pitchFamily="18" charset="0"/>
                <a:ea typeface="微软雅黑" panose="020B0503020204020204" pitchFamily="34" charset="-122"/>
                <a:cs typeface="Times New Roman" pitchFamily="18" charset="0"/>
              </a:rPr>
              <a:t>200km</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密集台阵数据，更好反映地壳结构✔</a:t>
            </a:r>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pPr marL="342900" indent="-342900">
              <a:buFont typeface="Wingdings" panose="05000000000000000000" pitchFamily="2" charset="2"/>
              <a:buChar char="u"/>
            </a:pPr>
            <a:r>
              <a:rPr lang="zh-CN" altLang="en-US" sz="2000" b="1" dirty="0">
                <a:solidFill>
                  <a:srgbClr val="C00000"/>
                </a:solidFill>
                <a:latin typeface="Times New Roman" pitchFamily="18" charset="0"/>
                <a:ea typeface="微软雅黑" panose="020B0503020204020204" pitchFamily="34" charset="-122"/>
                <a:cs typeface="Times New Roman" pitchFamily="18" charset="0"/>
              </a:rPr>
              <a:t>地震</a:t>
            </a:r>
            <a:r>
              <a:rPr lang="en-US" altLang="zh-CN" sz="2000" b="1" dirty="0">
                <a:solidFill>
                  <a:srgbClr val="C00000"/>
                </a:solidFill>
                <a:latin typeface="Times New Roman" pitchFamily="18" charset="0"/>
                <a:ea typeface="微软雅黑" panose="020B0503020204020204" pitchFamily="34" charset="-122"/>
                <a:cs typeface="Times New Roman" pitchFamily="18" charset="0"/>
              </a:rPr>
              <a:t>+</a:t>
            </a:r>
            <a:r>
              <a:rPr lang="zh-CN" altLang="en-US" sz="2000" b="1" dirty="0">
                <a:solidFill>
                  <a:srgbClr val="C00000"/>
                </a:solidFill>
                <a:latin typeface="Times New Roman" pitchFamily="18" charset="0"/>
                <a:ea typeface="微软雅黑" panose="020B0503020204020204" pitchFamily="34" charset="-122"/>
                <a:cs typeface="Times New Roman" pitchFamily="18" charset="0"/>
              </a:rPr>
              <a:t>重力联合反演，改善结构模型、更好拟合重力数据、提高模型可靠性</a:t>
            </a:r>
            <a:endParaRPr lang="en-US" altLang="zh-CN" sz="2000" b="1" dirty="0">
              <a:solidFill>
                <a:srgbClr val="C00000"/>
              </a:solidFill>
              <a:latin typeface="Times New Roman" pitchFamily="18" charset="0"/>
              <a:ea typeface="微软雅黑" panose="020B0503020204020204" pitchFamily="34" charset="-122"/>
              <a:cs typeface="Times New Roman" pitchFamily="18" charset="0"/>
            </a:endParaRPr>
          </a:p>
        </p:txBody>
      </p:sp>
      <p:sp>
        <p:nvSpPr>
          <p:cNvPr id="7" name="矩形 6"/>
          <p:cNvSpPr/>
          <p:nvPr/>
        </p:nvSpPr>
        <p:spPr>
          <a:xfrm>
            <a:off x="3995936" y="6216531"/>
            <a:ext cx="1031051" cy="430887"/>
          </a:xfrm>
          <a:prstGeom prst="rect">
            <a:avLst/>
          </a:prstGeom>
        </p:spPr>
        <p:txBody>
          <a:bodyPr wrap="none">
            <a:spAutoFit/>
          </a:bodyPr>
          <a:lstStyle/>
          <a:p>
            <a:r>
              <a:rPr lang="zh-CN" altLang="en-US" sz="2200" b="1" i="1" dirty="0">
                <a:solidFill>
                  <a:srgbClr val="0000CC"/>
                </a:solidFill>
                <a:latin typeface="Times New Roman" pitchFamily="18" charset="0"/>
                <a:ea typeface="微软雅黑" panose="020B0503020204020204" pitchFamily="34" charset="-122"/>
                <a:cs typeface="Times New Roman" pitchFamily="18" charset="0"/>
              </a:rPr>
              <a:t>李志伟</a:t>
            </a:r>
          </a:p>
        </p:txBody>
      </p:sp>
      <p:pic>
        <p:nvPicPr>
          <p:cNvPr id="8" name="图片 7">
            <a:extLst>
              <a:ext uri="{FF2B5EF4-FFF2-40B4-BE49-F238E27FC236}">
                <a16:creationId xmlns:a16="http://schemas.microsoft.com/office/drawing/2014/main" id="{BFA2F767-F71B-254A-3AF8-5C50ABED5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427" y="1412776"/>
            <a:ext cx="4428127" cy="4658851"/>
          </a:xfrm>
          <a:prstGeom prst="rect">
            <a:avLst/>
          </a:prstGeom>
        </p:spPr>
      </p:pic>
      <p:pic>
        <p:nvPicPr>
          <p:cNvPr id="10" name="图片 9">
            <a:extLst>
              <a:ext uri="{FF2B5EF4-FFF2-40B4-BE49-F238E27FC236}">
                <a16:creationId xmlns:a16="http://schemas.microsoft.com/office/drawing/2014/main" id="{D9AA1A8D-2AD8-BE78-A919-EFF0E66F9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73" y="3869955"/>
            <a:ext cx="4392488" cy="2284900"/>
          </a:xfrm>
          <a:prstGeom prst="rect">
            <a:avLst/>
          </a:prstGeom>
        </p:spPr>
      </p:pic>
      <p:sp>
        <p:nvSpPr>
          <p:cNvPr id="9" name="文本框 8">
            <a:extLst>
              <a:ext uri="{FF2B5EF4-FFF2-40B4-BE49-F238E27FC236}">
                <a16:creationId xmlns:a16="http://schemas.microsoft.com/office/drawing/2014/main" id="{D16E9A72-4F0E-8BB1-7E73-3CB96C964E33}"/>
              </a:ext>
            </a:extLst>
          </p:cNvPr>
          <p:cNvSpPr txBox="1"/>
          <p:nvPr/>
        </p:nvSpPr>
        <p:spPr>
          <a:xfrm>
            <a:off x="551021" y="6154855"/>
            <a:ext cx="3528392" cy="338554"/>
          </a:xfrm>
          <a:prstGeom prst="rect">
            <a:avLst/>
          </a:prstGeom>
          <a:noFill/>
        </p:spPr>
        <p:txBody>
          <a:bodyPr wrap="square">
            <a:spAutoFit/>
          </a:bodyPr>
          <a:lstStyle/>
          <a:p>
            <a:r>
              <a:rPr lang="zh-CN" altLang="en-US" sz="1600" dirty="0">
                <a:solidFill>
                  <a:srgbClr val="000099"/>
                </a:solidFill>
                <a:latin typeface="Times New Roman" pitchFamily="18" charset="0"/>
                <a:ea typeface="微软雅黑" panose="020B0503020204020204" pitchFamily="34" charset="-122"/>
                <a:cs typeface="Times New Roman" pitchFamily="18" charset="0"/>
              </a:rPr>
              <a:t>地震数据（左）和重力数据（右）</a:t>
            </a:r>
            <a:endParaRPr lang="zh-CN" altLang="en-US" sz="1600" dirty="0">
              <a:solidFill>
                <a:srgbClr val="000099"/>
              </a:solidFill>
            </a:endParaRPr>
          </a:p>
        </p:txBody>
      </p:sp>
      <p:sp>
        <p:nvSpPr>
          <p:cNvPr id="11" name="文本框 10">
            <a:extLst>
              <a:ext uri="{FF2B5EF4-FFF2-40B4-BE49-F238E27FC236}">
                <a16:creationId xmlns:a16="http://schemas.microsoft.com/office/drawing/2014/main" id="{F17F5D16-B600-F7DF-EE2E-E90F271F4B03}"/>
              </a:ext>
            </a:extLst>
          </p:cNvPr>
          <p:cNvSpPr txBox="1"/>
          <p:nvPr/>
        </p:nvSpPr>
        <p:spPr>
          <a:xfrm>
            <a:off x="5436096" y="6162293"/>
            <a:ext cx="2952328" cy="338554"/>
          </a:xfrm>
          <a:prstGeom prst="rect">
            <a:avLst/>
          </a:prstGeom>
          <a:noFill/>
        </p:spPr>
        <p:txBody>
          <a:bodyPr wrap="square">
            <a:spAutoFit/>
          </a:bodyPr>
          <a:lstStyle/>
          <a:p>
            <a:r>
              <a:rPr lang="zh-CN" altLang="en-US" sz="1600" dirty="0">
                <a:solidFill>
                  <a:srgbClr val="000099"/>
                </a:solidFill>
                <a:latin typeface="Times New Roman" pitchFamily="18" charset="0"/>
                <a:ea typeface="微软雅黑" panose="020B0503020204020204" pitchFamily="34" charset="-122"/>
                <a:cs typeface="Times New Roman" pitchFamily="18" charset="0"/>
              </a:rPr>
              <a:t>重震联合反演</a:t>
            </a:r>
            <a:r>
              <a:rPr lang="en-US" altLang="zh-CN" sz="1600" dirty="0">
                <a:solidFill>
                  <a:srgbClr val="000099"/>
                </a:solidFill>
                <a:latin typeface="Times New Roman" pitchFamily="18" charset="0"/>
                <a:ea typeface="微软雅黑" panose="020B0503020204020204" pitchFamily="34" charset="-122"/>
                <a:cs typeface="Times New Roman" pitchFamily="18" charset="0"/>
              </a:rPr>
              <a:t>3D</a:t>
            </a:r>
            <a:r>
              <a:rPr lang="zh-CN" altLang="en-US" sz="1600" dirty="0">
                <a:solidFill>
                  <a:srgbClr val="000099"/>
                </a:solidFill>
                <a:latin typeface="Times New Roman" pitchFamily="18" charset="0"/>
                <a:ea typeface="微软雅黑" panose="020B0503020204020204" pitchFamily="34" charset="-122"/>
                <a:cs typeface="Times New Roman" pitchFamily="18" charset="0"/>
              </a:rPr>
              <a:t>密度分布模型</a:t>
            </a:r>
            <a:endParaRPr lang="zh-CN" altLang="en-US" sz="1600" dirty="0">
              <a:solidFill>
                <a:srgbClr val="000099"/>
              </a:solidFill>
            </a:endParaRPr>
          </a:p>
        </p:txBody>
      </p:sp>
    </p:spTree>
    <p:extLst>
      <p:ext uri="{BB962C8B-B14F-4D97-AF65-F5344CB8AC3E}">
        <p14:creationId xmlns:p14="http://schemas.microsoft.com/office/powerpoint/2010/main" val="2272260947"/>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重力反演密度模型</a:t>
            </a:r>
          </a:p>
        </p:txBody>
      </p:sp>
      <p:pic>
        <p:nvPicPr>
          <p:cNvPr id="4" name="图片 3">
            <a:extLst>
              <a:ext uri="{FF2B5EF4-FFF2-40B4-BE49-F238E27FC236}">
                <a16:creationId xmlns:a16="http://schemas.microsoft.com/office/drawing/2014/main" id="{79E3CCCC-EB2C-4791-8B65-1F1F33D86C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69"/>
          <a:stretch/>
        </p:blipFill>
        <p:spPr>
          <a:xfrm>
            <a:off x="251520" y="3717032"/>
            <a:ext cx="4033775" cy="2455365"/>
          </a:xfrm>
          <a:prstGeom prst="rect">
            <a:avLst/>
          </a:prstGeom>
        </p:spPr>
      </p:pic>
      <p:sp>
        <p:nvSpPr>
          <p:cNvPr id="5" name="矩形 4"/>
          <p:cNvSpPr/>
          <p:nvPr/>
        </p:nvSpPr>
        <p:spPr>
          <a:xfrm>
            <a:off x="323528" y="1271372"/>
            <a:ext cx="4572000" cy="1938992"/>
          </a:xfrm>
          <a:prstGeom prst="rect">
            <a:avLst/>
          </a:prstGeom>
        </p:spPr>
        <p:txBody>
          <a:bodyPr>
            <a:spAutoFit/>
          </a:bodyPr>
          <a:lstStyle/>
          <a:p>
            <a:r>
              <a:rPr lang="zh-CN" altLang="en-US" sz="2000" b="1" dirty="0">
                <a:solidFill>
                  <a:srgbClr val="0000CC"/>
                </a:solidFill>
                <a:latin typeface="Times New Roman" pitchFamily="18" charset="0"/>
                <a:ea typeface="微软雅黑" panose="020B0503020204020204" pitchFamily="34" charset="-122"/>
                <a:cs typeface="Times New Roman" pitchFamily="18" charset="0"/>
              </a:rPr>
              <a:t>卫星重力数据收集：</a:t>
            </a:r>
            <a:r>
              <a:rPr lang="en-US" altLang="zh-CN" sz="2000" b="1" dirty="0">
                <a:solidFill>
                  <a:srgbClr val="0000CC"/>
                </a:solidFill>
                <a:latin typeface="Times New Roman" pitchFamily="18" charset="0"/>
                <a:ea typeface="微软雅黑" panose="020B0503020204020204" pitchFamily="34" charset="-122"/>
                <a:cs typeface="Times New Roman" pitchFamily="18" charset="0"/>
              </a:rPr>
              <a:t>GOCE</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卫星</a:t>
            </a:r>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r>
              <a:rPr lang="zh-CN" altLang="en-US" sz="2000" b="1" dirty="0">
                <a:solidFill>
                  <a:srgbClr val="C00000"/>
                </a:solidFill>
                <a:latin typeface="Times New Roman" pitchFamily="18" charset="0"/>
                <a:ea typeface="微软雅黑" panose="020B0503020204020204" pitchFamily="34" charset="-122"/>
                <a:cs typeface="Times New Roman" pitchFamily="18" charset="0"/>
              </a:rPr>
              <a:t>近</a:t>
            </a:r>
            <a:r>
              <a:rPr lang="en-US" altLang="zh-CN" sz="2000" b="1" dirty="0">
                <a:solidFill>
                  <a:srgbClr val="C00000"/>
                </a:solidFill>
                <a:latin typeface="Times New Roman" pitchFamily="18" charset="0"/>
                <a:ea typeface="微软雅黑" panose="020B0503020204020204" pitchFamily="34" charset="-122"/>
                <a:cs typeface="Times New Roman" pitchFamily="18" charset="0"/>
              </a:rPr>
              <a:t>50km</a:t>
            </a:r>
            <a:r>
              <a:rPr lang="zh-CN" altLang="en-US" sz="2000" b="1" dirty="0">
                <a:solidFill>
                  <a:srgbClr val="C00000"/>
                </a:solidFill>
                <a:latin typeface="Times New Roman" pitchFamily="18" charset="0"/>
                <a:ea typeface="微软雅黑" panose="020B0503020204020204" pitchFamily="34" charset="-122"/>
                <a:cs typeface="Times New Roman" pitchFamily="18" charset="0"/>
              </a:rPr>
              <a:t>范围内重力测量（</a:t>
            </a:r>
            <a:r>
              <a:rPr lang="en-US" altLang="zh-CN" sz="2000" b="1" dirty="0">
                <a:solidFill>
                  <a:srgbClr val="C00000"/>
                </a:solidFill>
                <a:latin typeface="Times New Roman" pitchFamily="18" charset="0"/>
                <a:ea typeface="微软雅黑" panose="020B0503020204020204" pitchFamily="34" charset="-122"/>
                <a:cs typeface="Times New Roman" pitchFamily="18" charset="0"/>
              </a:rPr>
              <a:t>1:10</a:t>
            </a:r>
            <a:r>
              <a:rPr lang="zh-CN" altLang="en-US" sz="2000" b="1" dirty="0">
                <a:solidFill>
                  <a:srgbClr val="C00000"/>
                </a:solidFill>
                <a:latin typeface="Times New Roman" pitchFamily="18" charset="0"/>
                <a:ea typeface="微软雅黑" panose="020B0503020204020204" pitchFamily="34" charset="-122"/>
                <a:cs typeface="Times New Roman" pitchFamily="18" charset="0"/>
              </a:rPr>
              <a:t>万比例尺 </a:t>
            </a:r>
            <a:r>
              <a:rPr lang="en-US" altLang="zh-CN" sz="2000" b="1" dirty="0">
                <a:solidFill>
                  <a:srgbClr val="C00000"/>
                </a:solidFill>
                <a:latin typeface="Times New Roman" pitchFamily="18" charset="0"/>
                <a:ea typeface="微软雅黑" panose="020B0503020204020204" pitchFamily="34" charset="-122"/>
                <a:cs typeface="Times New Roman" pitchFamily="18" charset="0"/>
              </a:rPr>
              <a:t>1601</a:t>
            </a:r>
            <a:r>
              <a:rPr lang="zh-CN" altLang="en-US" sz="2000" b="1" dirty="0">
                <a:solidFill>
                  <a:srgbClr val="C00000"/>
                </a:solidFill>
                <a:latin typeface="Times New Roman" pitchFamily="18" charset="0"/>
                <a:ea typeface="微软雅黑" panose="020B0503020204020204" pitchFamily="34" charset="-122"/>
                <a:cs typeface="Times New Roman" pitchFamily="18" charset="0"/>
              </a:rPr>
              <a:t>个点）✔</a:t>
            </a:r>
            <a:endParaRPr lang="en-US" altLang="zh-CN" sz="2000" b="1" dirty="0">
              <a:solidFill>
                <a:srgbClr val="C00000"/>
              </a:solidFill>
              <a:latin typeface="Times New Roman" pitchFamily="18" charset="0"/>
              <a:ea typeface="微软雅黑" panose="020B0503020204020204" pitchFamily="34" charset="-122"/>
              <a:cs typeface="Times New Roman" pitchFamily="18" charset="0"/>
            </a:endParaRPr>
          </a:p>
          <a:p>
            <a:endParaRPr lang="en-US" altLang="zh-CN" sz="2000" b="1" dirty="0">
              <a:solidFill>
                <a:srgbClr val="C00000"/>
              </a:solidFill>
              <a:latin typeface="Times New Roman" pitchFamily="18" charset="0"/>
              <a:ea typeface="微软雅黑" panose="020B0503020204020204" pitchFamily="34" charset="-122"/>
              <a:cs typeface="Times New Roman" pitchFamily="18" charset="0"/>
            </a:endParaRPr>
          </a:p>
          <a:p>
            <a:r>
              <a:rPr lang="zh-CN" altLang="en-US" sz="2000" b="1" dirty="0">
                <a:solidFill>
                  <a:srgbClr val="C00000"/>
                </a:solidFill>
                <a:latin typeface="Times New Roman" pitchFamily="18" charset="0"/>
                <a:ea typeface="微软雅黑" panose="020B0503020204020204" pitchFamily="34" charset="-122"/>
                <a:cs typeface="Times New Roman" pitchFamily="18" charset="0"/>
              </a:rPr>
              <a:t>完成近场密度模型构建 ✔</a:t>
            </a:r>
            <a:endParaRPr lang="en-US" altLang="zh-CN" sz="2000" b="1" dirty="0">
              <a:solidFill>
                <a:srgbClr val="C00000"/>
              </a:solidFill>
              <a:latin typeface="Times New Roman" pitchFamily="18" charset="0"/>
              <a:ea typeface="微软雅黑" panose="020B0503020204020204" pitchFamily="34" charset="-122"/>
              <a:cs typeface="Times New Roman" pitchFamily="18" charset="0"/>
            </a:endParaRPr>
          </a:p>
        </p:txBody>
      </p:sp>
      <p:pic>
        <p:nvPicPr>
          <p:cNvPr id="6" name="图片 5">
            <a:extLst>
              <a:ext uri="{FF2B5EF4-FFF2-40B4-BE49-F238E27FC236}">
                <a16:creationId xmlns:a16="http://schemas.microsoft.com/office/drawing/2014/main" id="{2E00213B-91AD-4ED6-B9B1-317D5D057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81" t="20923" r="597" b="17128"/>
          <a:stretch/>
        </p:blipFill>
        <p:spPr>
          <a:xfrm>
            <a:off x="5036475" y="3501008"/>
            <a:ext cx="3279941" cy="2736304"/>
          </a:xfrm>
          <a:prstGeom prst="rect">
            <a:avLst/>
          </a:prstGeom>
        </p:spPr>
      </p:pic>
      <p:pic>
        <p:nvPicPr>
          <p:cNvPr id="7" name="图片 6">
            <a:extLst>
              <a:ext uri="{FF2B5EF4-FFF2-40B4-BE49-F238E27FC236}">
                <a16:creationId xmlns:a16="http://schemas.microsoft.com/office/drawing/2014/main" id="{1D1C3E5A-645E-4D9C-A932-431A7764A2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948" r="3305" b="18974"/>
          <a:stretch/>
        </p:blipFill>
        <p:spPr>
          <a:xfrm>
            <a:off x="5054498" y="908720"/>
            <a:ext cx="3240627" cy="2376264"/>
          </a:xfrm>
          <a:prstGeom prst="rect">
            <a:avLst/>
          </a:prstGeom>
        </p:spPr>
      </p:pic>
      <p:sp>
        <p:nvSpPr>
          <p:cNvPr id="8" name="矩形 7"/>
          <p:cNvSpPr/>
          <p:nvPr/>
        </p:nvSpPr>
        <p:spPr>
          <a:xfrm>
            <a:off x="6012160" y="6309320"/>
            <a:ext cx="1107996" cy="369332"/>
          </a:xfrm>
          <a:prstGeom prst="rect">
            <a:avLst/>
          </a:prstGeom>
        </p:spPr>
        <p:txBody>
          <a:bodyPr wrap="none">
            <a:spAutoFit/>
          </a:bodyPr>
          <a:lstStyle/>
          <a:p>
            <a:r>
              <a:rPr lang="zh-CN" altLang="en-US" b="1" dirty="0">
                <a:solidFill>
                  <a:srgbClr val="000099"/>
                </a:solidFill>
                <a:latin typeface="Times New Roman" pitchFamily="18" charset="0"/>
                <a:ea typeface="微软雅黑" panose="020B0503020204020204" pitchFamily="34" charset="-122"/>
                <a:cs typeface="Times New Roman" pitchFamily="18" charset="0"/>
              </a:rPr>
              <a:t>近场密度</a:t>
            </a:r>
            <a:endParaRPr lang="zh-CN" altLang="en-US" dirty="0">
              <a:solidFill>
                <a:srgbClr val="000099"/>
              </a:solidFill>
            </a:endParaRPr>
          </a:p>
        </p:txBody>
      </p:sp>
      <p:sp>
        <p:nvSpPr>
          <p:cNvPr id="9" name="矩形 8"/>
          <p:cNvSpPr/>
          <p:nvPr/>
        </p:nvSpPr>
        <p:spPr>
          <a:xfrm>
            <a:off x="899592" y="6237312"/>
            <a:ext cx="1665841" cy="430887"/>
          </a:xfrm>
          <a:prstGeom prst="rect">
            <a:avLst/>
          </a:prstGeom>
        </p:spPr>
        <p:txBody>
          <a:bodyPr wrap="none">
            <a:spAutoFit/>
          </a:bodyPr>
          <a:lstStyle/>
          <a:p>
            <a:r>
              <a:rPr lang="zh-CN" altLang="en-US" sz="2200" b="1" i="1" dirty="0">
                <a:solidFill>
                  <a:srgbClr val="0000CC"/>
                </a:solidFill>
                <a:latin typeface="Times New Roman" pitchFamily="18" charset="0"/>
                <a:ea typeface="微软雅黑" panose="020B0503020204020204" pitchFamily="34" charset="-122"/>
                <a:cs typeface="Times New Roman" pitchFamily="18" charset="0"/>
              </a:rPr>
              <a:t>习宇飞 徐亚</a:t>
            </a:r>
          </a:p>
        </p:txBody>
      </p:sp>
    </p:spTree>
    <p:extLst>
      <p:ext uri="{BB962C8B-B14F-4D97-AF65-F5344CB8AC3E}">
        <p14:creationId xmlns:p14="http://schemas.microsoft.com/office/powerpoint/2010/main" val="2821681423"/>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0DC3221-8A3E-44E3-871D-04D2896CB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939165"/>
            <a:ext cx="3240360" cy="2425939"/>
          </a:xfrm>
          <a:prstGeom prst="rect">
            <a:avLst/>
          </a:prstGeom>
        </p:spPr>
      </p:pic>
      <p:sp>
        <p:nvSpPr>
          <p:cNvPr id="2" name="内容占位符 1"/>
          <p:cNvSpPr>
            <a:spLocks noGrp="1"/>
          </p:cNvSpPr>
          <p:nvPr>
            <p:ph idx="1"/>
          </p:nvPr>
        </p:nvSpPr>
        <p:spPr>
          <a:xfrm>
            <a:off x="107504" y="836712"/>
            <a:ext cx="3672408" cy="720080"/>
          </a:xfrm>
        </p:spPr>
        <p:txBody>
          <a:bodyPr/>
          <a:lstStyle/>
          <a:p>
            <a:r>
              <a:rPr lang="zh-CN" altLang="en-US" sz="2200" dirty="0"/>
              <a:t>创新点：网格化 大样本采样（</a:t>
            </a:r>
            <a:r>
              <a:rPr lang="en-US" altLang="zh-CN" sz="2200" dirty="0"/>
              <a:t>JUNO 500km</a:t>
            </a:r>
            <a:r>
              <a:rPr lang="zh-CN" altLang="en-US" sz="2200" dirty="0"/>
              <a:t>以内，每个网格</a:t>
            </a:r>
            <a:r>
              <a:rPr lang="en-US" altLang="zh-CN" sz="2200" dirty="0"/>
              <a:t>&gt;5</a:t>
            </a:r>
            <a:r>
              <a:rPr lang="zh-CN" altLang="en-US" sz="2200" dirty="0"/>
              <a:t>个样品）</a:t>
            </a:r>
            <a:endParaRPr lang="en-US" altLang="zh-CN" sz="2200" dirty="0"/>
          </a:p>
        </p:txBody>
      </p:sp>
      <p:sp>
        <p:nvSpPr>
          <p:cNvPr id="3" name="标题 2"/>
          <p:cNvSpPr>
            <a:spLocks noGrp="1"/>
          </p:cNvSpPr>
          <p:nvPr>
            <p:ph type="title"/>
          </p:nvPr>
        </p:nvSpPr>
        <p:spPr/>
        <p:txBody>
          <a:bodyPr/>
          <a:lstStyle/>
          <a:p>
            <a:r>
              <a:rPr lang="zh-CN" altLang="en-US" dirty="0"/>
              <a:t>三维地球化学模型</a:t>
            </a:r>
          </a:p>
        </p:txBody>
      </p:sp>
      <p:pic>
        <p:nvPicPr>
          <p:cNvPr id="6" name="图片 5">
            <a:extLst>
              <a:ext uri="{FF2B5EF4-FFF2-40B4-BE49-F238E27FC236}">
                <a16:creationId xmlns:a16="http://schemas.microsoft.com/office/drawing/2014/main" id="{68EA769B-11DC-4981-93CF-A55FA1481542}"/>
              </a:ext>
            </a:extLst>
          </p:cNvPr>
          <p:cNvPicPr>
            <a:picLocks noChangeAspect="1"/>
          </p:cNvPicPr>
          <p:nvPr/>
        </p:nvPicPr>
        <p:blipFill>
          <a:blip r:embed="rId3"/>
          <a:stretch>
            <a:fillRect/>
          </a:stretch>
        </p:blipFill>
        <p:spPr>
          <a:xfrm>
            <a:off x="3779912" y="1988840"/>
            <a:ext cx="2555489" cy="2148780"/>
          </a:xfrm>
          <a:prstGeom prst="rect">
            <a:avLst/>
          </a:prstGeom>
        </p:spPr>
      </p:pic>
      <p:pic>
        <p:nvPicPr>
          <p:cNvPr id="4" name="图片 3">
            <a:extLst>
              <a:ext uri="{FF2B5EF4-FFF2-40B4-BE49-F238E27FC236}">
                <a16:creationId xmlns:a16="http://schemas.microsoft.com/office/drawing/2014/main" id="{709A894C-2260-4456-A9A9-11BB7BDBE9EB}"/>
              </a:ext>
            </a:extLst>
          </p:cNvPr>
          <p:cNvPicPr>
            <a:picLocks noChangeAspect="1"/>
          </p:cNvPicPr>
          <p:nvPr/>
        </p:nvPicPr>
        <p:blipFill>
          <a:blip r:embed="rId4"/>
          <a:stretch>
            <a:fillRect/>
          </a:stretch>
        </p:blipFill>
        <p:spPr>
          <a:xfrm>
            <a:off x="10324" y="4285069"/>
            <a:ext cx="4680520" cy="2122822"/>
          </a:xfrm>
          <a:prstGeom prst="rect">
            <a:avLst/>
          </a:prstGeom>
        </p:spPr>
      </p:pic>
      <p:sp>
        <p:nvSpPr>
          <p:cNvPr id="8" name="矩形 7"/>
          <p:cNvSpPr/>
          <p:nvPr/>
        </p:nvSpPr>
        <p:spPr>
          <a:xfrm>
            <a:off x="4355976" y="836712"/>
            <a:ext cx="3837910" cy="1138773"/>
          </a:xfrm>
          <a:prstGeom prst="rect">
            <a:avLst/>
          </a:prstGeom>
        </p:spPr>
        <p:txBody>
          <a:bodyPr wrap="none">
            <a:spAutoFit/>
          </a:bodyPr>
          <a:lstStyle/>
          <a:p>
            <a:pPr marL="342900" lvl="0" indent="-342900" fontAlgn="base">
              <a:spcBef>
                <a:spcPct val="20000"/>
              </a:spcBef>
              <a:spcAft>
                <a:spcPct val="0"/>
              </a:spcAft>
              <a:buClr>
                <a:srgbClr val="FF9900"/>
              </a:buClr>
              <a:buSzPct val="75000"/>
              <a:buFont typeface="Wingdings" panose="05000000000000000000" pitchFamily="2" charset="2"/>
              <a:buChar char="u"/>
            </a:pPr>
            <a:r>
              <a:rPr lang="zh-CN" altLang="en-US" sz="2000" b="1" dirty="0">
                <a:solidFill>
                  <a:srgbClr val="0000CC"/>
                </a:solidFill>
                <a:latin typeface="Times New Roman" pitchFamily="18" charset="0"/>
                <a:ea typeface="微软雅黑" panose="020B0503020204020204" pitchFamily="34" charset="-122"/>
                <a:cs typeface="Times New Roman" pitchFamily="18" charset="0"/>
              </a:rPr>
              <a:t>文献收集丰度数据</a:t>
            </a:r>
            <a:r>
              <a:rPr lang="en-US" altLang="zh-CN" sz="2000" b="1" dirty="0">
                <a:solidFill>
                  <a:srgbClr val="FF0000"/>
                </a:solidFill>
                <a:latin typeface="Times New Roman" pitchFamily="18" charset="0"/>
                <a:ea typeface="微软雅黑" panose="020B0503020204020204" pitchFamily="34" charset="-122"/>
                <a:cs typeface="Times New Roman" pitchFamily="18" charset="0"/>
              </a:rPr>
              <a:t>3000+</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个</a:t>
            </a:r>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pPr marL="342900" indent="-342900" fontAlgn="base">
              <a:spcBef>
                <a:spcPct val="20000"/>
              </a:spcBef>
              <a:spcAft>
                <a:spcPct val="0"/>
              </a:spcAft>
              <a:buClr>
                <a:srgbClr val="FF9900"/>
              </a:buClr>
              <a:buSzPct val="75000"/>
              <a:buFont typeface="Wingdings" panose="05000000000000000000" pitchFamily="2" charset="2"/>
              <a:buChar char="u"/>
            </a:pPr>
            <a:r>
              <a:rPr lang="en-US" altLang="zh-CN" sz="2000" b="1" dirty="0">
                <a:solidFill>
                  <a:srgbClr val="0000CC"/>
                </a:solidFill>
                <a:latin typeface="Times New Roman" pitchFamily="18" charset="0"/>
                <a:ea typeface="微软雅黑" panose="020B0503020204020204" pitchFamily="34" charset="-122"/>
                <a:cs typeface="Times New Roman" pitchFamily="18" charset="0"/>
              </a:rPr>
              <a:t>500km</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范围采集岩样</a:t>
            </a:r>
            <a:r>
              <a:rPr lang="en-US" altLang="zh-CN" sz="2000" b="1" dirty="0">
                <a:solidFill>
                  <a:srgbClr val="FF0000"/>
                </a:solidFill>
                <a:latin typeface="Times New Roman" pitchFamily="18" charset="0"/>
                <a:ea typeface="微软雅黑" panose="020B0503020204020204" pitchFamily="34" charset="-122"/>
                <a:cs typeface="Times New Roman" pitchFamily="18" charset="0"/>
              </a:rPr>
              <a:t>1017</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个✔</a:t>
            </a:r>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pPr marL="342900" indent="-342900" fontAlgn="base">
              <a:spcBef>
                <a:spcPct val="20000"/>
              </a:spcBef>
              <a:spcAft>
                <a:spcPct val="0"/>
              </a:spcAft>
              <a:buClr>
                <a:srgbClr val="FF9900"/>
              </a:buClr>
              <a:buSzPct val="75000"/>
              <a:buFont typeface="Wingdings" panose="05000000000000000000" pitchFamily="2" charset="2"/>
              <a:buChar char="u"/>
            </a:pPr>
            <a:r>
              <a:rPr lang="en-US" altLang="zh-CN" sz="2000" b="1" dirty="0">
                <a:solidFill>
                  <a:srgbClr val="0000CC"/>
                </a:solidFill>
                <a:latin typeface="Times New Roman" pitchFamily="18" charset="0"/>
                <a:ea typeface="微软雅黑" panose="020B0503020204020204" pitchFamily="34" charset="-122"/>
                <a:cs typeface="Times New Roman" pitchFamily="18" charset="0"/>
              </a:rPr>
              <a:t>50km</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范围采样</a:t>
            </a:r>
            <a:r>
              <a:rPr lang="en-US" altLang="zh-CN" sz="2000" b="1" dirty="0">
                <a:solidFill>
                  <a:srgbClr val="FF0000"/>
                </a:solidFill>
                <a:latin typeface="Times New Roman" pitchFamily="18" charset="0"/>
                <a:ea typeface="微软雅黑" panose="020B0503020204020204" pitchFamily="34" charset="-122"/>
                <a:cs typeface="Times New Roman" pitchFamily="18" charset="0"/>
              </a:rPr>
              <a:t>253</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个✔</a:t>
            </a:r>
          </a:p>
        </p:txBody>
      </p:sp>
      <p:pic>
        <p:nvPicPr>
          <p:cNvPr id="10" name="图片 9" descr="地图的截图&#10;&#10;描述已自动生成">
            <a:extLst>
              <a:ext uri="{FF2B5EF4-FFF2-40B4-BE49-F238E27FC236}">
                <a16:creationId xmlns:a16="http://schemas.microsoft.com/office/drawing/2014/main" id="{175E5CCA-2FFB-42A1-B926-86C04D5174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495"/>
          <a:stretch/>
        </p:blipFill>
        <p:spPr>
          <a:xfrm>
            <a:off x="6444209" y="1988840"/>
            <a:ext cx="2582684" cy="2059032"/>
          </a:xfrm>
          <a:prstGeom prst="rect">
            <a:avLst/>
          </a:prstGeom>
        </p:spPr>
      </p:pic>
      <p:pic>
        <p:nvPicPr>
          <p:cNvPr id="11" name="Picture 2" descr="Fig">
            <a:extLst>
              <a:ext uri="{FF2B5EF4-FFF2-40B4-BE49-F238E27FC236}">
                <a16:creationId xmlns:a16="http://schemas.microsoft.com/office/drawing/2014/main" id="{7D6F4A67-A13E-44B4-8033-0E8E450C40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4385890"/>
            <a:ext cx="3096344" cy="209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4690844" y="6266432"/>
            <a:ext cx="3288080" cy="430887"/>
          </a:xfrm>
          <a:prstGeom prst="rect">
            <a:avLst/>
          </a:prstGeom>
        </p:spPr>
        <p:txBody>
          <a:bodyPr wrap="none">
            <a:spAutoFit/>
          </a:bodyPr>
          <a:lstStyle/>
          <a:p>
            <a:r>
              <a:rPr lang="zh-CN" altLang="en-US" sz="2200" b="1" i="1" dirty="0">
                <a:solidFill>
                  <a:srgbClr val="0000CC"/>
                </a:solidFill>
                <a:latin typeface="Times New Roman" pitchFamily="18" charset="0"/>
                <a:ea typeface="微软雅黑" panose="020B0503020204020204" pitchFamily="34" charset="-122"/>
                <a:cs typeface="Times New Roman" pitchFamily="18" charset="0"/>
              </a:rPr>
              <a:t>习宇飞、王安东、高若菡</a:t>
            </a:r>
          </a:p>
        </p:txBody>
      </p:sp>
      <p:sp>
        <p:nvSpPr>
          <p:cNvPr id="9" name="矩形 8"/>
          <p:cNvSpPr/>
          <p:nvPr/>
        </p:nvSpPr>
        <p:spPr>
          <a:xfrm>
            <a:off x="983451" y="6266432"/>
            <a:ext cx="2723823" cy="430887"/>
          </a:xfrm>
          <a:prstGeom prst="rect">
            <a:avLst/>
          </a:prstGeom>
        </p:spPr>
        <p:txBody>
          <a:bodyPr wrap="none">
            <a:spAutoFit/>
          </a:bodyPr>
          <a:lstStyle/>
          <a:p>
            <a:r>
              <a:rPr lang="zh-CN" altLang="en-US" sz="2200" b="1" dirty="0">
                <a:solidFill>
                  <a:srgbClr val="FF0000"/>
                </a:solidFill>
                <a:latin typeface="Times New Roman" pitchFamily="18" charset="0"/>
                <a:ea typeface="微软雅黑" panose="020B0503020204020204" pitchFamily="34" charset="-122"/>
                <a:cs typeface="Times New Roman" pitchFamily="18" charset="0"/>
              </a:rPr>
              <a:t>网格化采样降低误差</a:t>
            </a:r>
          </a:p>
        </p:txBody>
      </p:sp>
    </p:spTree>
    <p:extLst>
      <p:ext uri="{BB962C8B-B14F-4D97-AF65-F5344CB8AC3E}">
        <p14:creationId xmlns:p14="http://schemas.microsoft.com/office/powerpoint/2010/main" val="2351409151"/>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1196752"/>
            <a:ext cx="8229600" cy="4392488"/>
          </a:xfrm>
        </p:spPr>
        <p:txBody>
          <a:bodyPr/>
          <a:lstStyle/>
          <a:p>
            <a:pPr>
              <a:lnSpc>
                <a:spcPct val="200000"/>
              </a:lnSpc>
            </a:pPr>
            <a:r>
              <a:rPr lang="zh-CN" altLang="en-US" dirty="0"/>
              <a:t>研究背景和意义</a:t>
            </a:r>
            <a:endParaRPr lang="en-US" altLang="zh-CN" dirty="0"/>
          </a:p>
          <a:p>
            <a:pPr>
              <a:lnSpc>
                <a:spcPct val="200000"/>
              </a:lnSpc>
            </a:pPr>
            <a:r>
              <a:rPr lang="en-US" altLang="zh-CN" dirty="0"/>
              <a:t>JUNO</a:t>
            </a:r>
            <a:r>
              <a:rPr lang="zh-CN" altLang="en-US" dirty="0"/>
              <a:t>周围</a:t>
            </a:r>
            <a:r>
              <a:rPr lang="en-US" altLang="zh-CN" dirty="0"/>
              <a:t>3D</a:t>
            </a:r>
            <a:r>
              <a:rPr lang="zh-CN" altLang="en-US" dirty="0"/>
              <a:t>精细地壳模型</a:t>
            </a:r>
            <a:endParaRPr lang="en-US" altLang="zh-CN" dirty="0"/>
          </a:p>
          <a:p>
            <a:pPr>
              <a:lnSpc>
                <a:spcPct val="200000"/>
              </a:lnSpc>
            </a:pPr>
            <a:r>
              <a:rPr lang="en-US" altLang="zh-CN" dirty="0"/>
              <a:t>JUNO</a:t>
            </a:r>
            <a:r>
              <a:rPr lang="zh-CN" altLang="en-US" dirty="0"/>
              <a:t>地球中微子测量精度研究</a:t>
            </a:r>
            <a:endParaRPr lang="en-US" altLang="zh-CN" dirty="0"/>
          </a:p>
          <a:p>
            <a:pPr>
              <a:lnSpc>
                <a:spcPct val="200000"/>
              </a:lnSpc>
            </a:pPr>
            <a:r>
              <a:rPr lang="zh-CN" altLang="en-US" dirty="0"/>
              <a:t>综合数据库的建立</a:t>
            </a:r>
            <a:endParaRPr lang="en-US" altLang="zh-CN" dirty="0"/>
          </a:p>
          <a:p>
            <a:pPr marL="0" indent="0">
              <a:lnSpc>
                <a:spcPct val="200000"/>
              </a:lnSpc>
              <a:buNone/>
            </a:pPr>
            <a:endParaRPr lang="zh-CN" altLang="en-US" dirty="0"/>
          </a:p>
        </p:txBody>
      </p:sp>
      <p:sp>
        <p:nvSpPr>
          <p:cNvPr id="3" name="标题 2"/>
          <p:cNvSpPr>
            <a:spLocks noGrp="1"/>
          </p:cNvSpPr>
          <p:nvPr>
            <p:ph type="title"/>
          </p:nvPr>
        </p:nvSpPr>
        <p:spPr/>
        <p:txBody>
          <a:bodyPr/>
          <a:lstStyle/>
          <a:p>
            <a:r>
              <a:rPr lang="zh-CN" altLang="en-US" dirty="0"/>
              <a:t>课题汇报提纲</a:t>
            </a:r>
          </a:p>
        </p:txBody>
      </p:sp>
    </p:spTree>
    <p:extLst>
      <p:ext uri="{BB962C8B-B14F-4D97-AF65-F5344CB8AC3E}">
        <p14:creationId xmlns:p14="http://schemas.microsoft.com/office/powerpoint/2010/main" val="4272742093"/>
      </p:ext>
    </p:extLst>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2A19182-0ED2-9249-6661-372BEDE43706}"/>
              </a:ext>
            </a:extLst>
          </p:cNvPr>
          <p:cNvSpPr>
            <a:spLocks noGrp="1"/>
          </p:cNvSpPr>
          <p:nvPr>
            <p:ph type="title"/>
          </p:nvPr>
        </p:nvSpPr>
        <p:spPr/>
        <p:txBody>
          <a:bodyPr/>
          <a:lstStyle/>
          <a:p>
            <a:r>
              <a:rPr lang="en-US" altLang="zh-CN" dirty="0"/>
              <a:t>JULOC-I 3D </a:t>
            </a:r>
            <a:r>
              <a:rPr lang="zh-CN" altLang="en-US" dirty="0"/>
              <a:t>地壳模型</a:t>
            </a:r>
          </a:p>
        </p:txBody>
      </p:sp>
      <p:sp>
        <p:nvSpPr>
          <p:cNvPr id="5" name="内容占位符 2">
            <a:extLst>
              <a:ext uri="{FF2B5EF4-FFF2-40B4-BE49-F238E27FC236}">
                <a16:creationId xmlns:a16="http://schemas.microsoft.com/office/drawing/2014/main" id="{F2171A20-65CE-2F43-D973-82887E7512E4}"/>
              </a:ext>
            </a:extLst>
          </p:cNvPr>
          <p:cNvSpPr txBox="1">
            <a:spLocks/>
          </p:cNvSpPr>
          <p:nvPr/>
        </p:nvSpPr>
        <p:spPr bwMode="auto">
          <a:xfrm>
            <a:off x="4018683" y="5152013"/>
            <a:ext cx="525658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FF9900"/>
              </a:buClr>
              <a:buSzPct val="75000"/>
              <a:buFont typeface="Wingdings" pitchFamily="2" charset="2"/>
              <a:buChar char="u"/>
              <a:defRPr sz="2400" b="1" i="0" baseline="0">
                <a:solidFill>
                  <a:srgbClr val="0000CC"/>
                </a:solidFill>
                <a:latin typeface="Times New Roman" pitchFamily="18" charset="0"/>
                <a:ea typeface="微软雅黑" panose="020B0503020204020204" pitchFamily="34" charset="-122"/>
                <a:cs typeface="Times New Roman" pitchFamily="18" charset="0"/>
              </a:defRPr>
            </a:lvl1pPr>
            <a:lvl2pPr marL="914400" indent="-457200" algn="l" rtl="0" eaLnBrk="1" fontAlgn="base" hangingPunct="1">
              <a:spcBef>
                <a:spcPct val="20000"/>
              </a:spcBef>
              <a:spcAft>
                <a:spcPct val="0"/>
              </a:spcAft>
              <a:buClr>
                <a:srgbClr val="CC3399"/>
              </a:buClr>
              <a:buFont typeface="Wingdings" pitchFamily="2" charset="2"/>
              <a:buChar char="ð"/>
              <a:defRPr sz="2400" b="1" i="0" baseline="0">
                <a:solidFill>
                  <a:srgbClr val="008000"/>
                </a:solidFill>
                <a:latin typeface="Times New Roman" pitchFamily="18" charset="0"/>
                <a:ea typeface="微软雅黑" panose="020B0503020204020204" pitchFamily="34" charset="-122"/>
                <a:cs typeface="Times New Roman" pitchFamily="18" charset="0"/>
              </a:defRPr>
            </a:lvl2pPr>
            <a:lvl3pPr marL="1295400" indent="-381000" algn="l" rtl="0" eaLnBrk="1" fontAlgn="base" hangingPunct="1">
              <a:spcBef>
                <a:spcPct val="20000"/>
              </a:spcBef>
              <a:spcAft>
                <a:spcPct val="0"/>
              </a:spcAft>
              <a:buSzPct val="80000"/>
              <a:buFont typeface="Wingdings" pitchFamily="2" charset="2"/>
              <a:buChar char="l"/>
              <a:defRPr sz="2400" b="1" i="0" baseline="0">
                <a:solidFill>
                  <a:srgbClr val="0000CC"/>
                </a:solidFill>
                <a:latin typeface="Times New Roman" pitchFamily="18" charset="0"/>
                <a:ea typeface="微软雅黑" panose="020B0503020204020204" pitchFamily="34" charset="-122"/>
                <a:cs typeface="Times New Roman" pitchFamily="18" charset="0"/>
              </a:defRPr>
            </a:lvl3pPr>
            <a:lvl4pPr marL="1752600" indent="-381000" algn="l" rtl="0" eaLnBrk="1" fontAlgn="base" hangingPunct="1">
              <a:spcBef>
                <a:spcPct val="20000"/>
              </a:spcBef>
              <a:spcAft>
                <a:spcPct val="0"/>
              </a:spcAft>
              <a:buChar char="–"/>
              <a:defRPr sz="2400" b="1" i="0">
                <a:solidFill>
                  <a:schemeClr val="tx1"/>
                </a:solidFill>
                <a:latin typeface="Times New Roman" panose="02020603050405020304" pitchFamily="18" charset="0"/>
                <a:ea typeface="微软雅黑" panose="020B0503020204020204" pitchFamily="34" charset="-122"/>
              </a:defRPr>
            </a:lvl4pPr>
            <a:lvl5pPr marL="2209800" indent="-381000" algn="l" rtl="0" eaLnBrk="1" fontAlgn="base" hangingPunct="1">
              <a:spcBef>
                <a:spcPct val="20000"/>
              </a:spcBef>
              <a:spcAft>
                <a:spcPct val="0"/>
              </a:spcAft>
              <a:buChar char="»"/>
              <a:defRPr sz="2400" b="1" i="0">
                <a:solidFill>
                  <a:schemeClr val="tx1"/>
                </a:solidFill>
                <a:latin typeface="Times New Roman" panose="02020603050405020304" pitchFamily="18" charset="0"/>
                <a:ea typeface="微软雅黑" panose="020B0503020204020204" pitchFamily="34" charset="-122"/>
              </a:defRPr>
            </a:lvl5pPr>
            <a:lvl6pPr marL="2667000" indent="-381000" algn="l" rtl="0" eaLnBrk="1" fontAlgn="base" hangingPunct="1">
              <a:spcBef>
                <a:spcPct val="20000"/>
              </a:spcBef>
              <a:spcAft>
                <a:spcPct val="0"/>
              </a:spcAft>
              <a:buChar char="»"/>
              <a:defRPr sz="2000">
                <a:solidFill>
                  <a:schemeClr val="tx1"/>
                </a:solidFill>
                <a:latin typeface="Times New Roman" pitchFamily="18" charset="0"/>
                <a:ea typeface="+mn-ea"/>
              </a:defRPr>
            </a:lvl6pPr>
            <a:lvl7pPr marL="3124200" indent="-381000" algn="l" rtl="0" eaLnBrk="1" fontAlgn="base" hangingPunct="1">
              <a:spcBef>
                <a:spcPct val="20000"/>
              </a:spcBef>
              <a:spcAft>
                <a:spcPct val="0"/>
              </a:spcAft>
              <a:buChar char="»"/>
              <a:defRPr sz="2000">
                <a:solidFill>
                  <a:schemeClr val="tx1"/>
                </a:solidFill>
                <a:latin typeface="Times New Roman" pitchFamily="18" charset="0"/>
                <a:ea typeface="+mn-ea"/>
              </a:defRPr>
            </a:lvl7pPr>
            <a:lvl8pPr marL="3581400" indent="-381000" algn="l" rtl="0" eaLnBrk="1" fontAlgn="base" hangingPunct="1">
              <a:spcBef>
                <a:spcPct val="20000"/>
              </a:spcBef>
              <a:spcAft>
                <a:spcPct val="0"/>
              </a:spcAft>
              <a:buChar char="»"/>
              <a:defRPr sz="2000">
                <a:solidFill>
                  <a:schemeClr val="tx1"/>
                </a:solidFill>
                <a:latin typeface="Times New Roman" pitchFamily="18" charset="0"/>
                <a:ea typeface="+mn-ea"/>
              </a:defRPr>
            </a:lvl8pPr>
            <a:lvl9pPr marL="4038600" indent="-381000" algn="l" rtl="0" eaLnBrk="1" fontAlgn="base" hangingPunct="1">
              <a:spcBef>
                <a:spcPct val="20000"/>
              </a:spcBef>
              <a:spcAft>
                <a:spcPct val="0"/>
              </a:spcAft>
              <a:buChar char="»"/>
              <a:defRPr sz="2000">
                <a:solidFill>
                  <a:schemeClr val="tx1"/>
                </a:solidFill>
                <a:latin typeface="Times New Roman" pitchFamily="18" charset="0"/>
                <a:ea typeface="+mn-ea"/>
              </a:defRPr>
            </a:lvl9pPr>
          </a:lstStyle>
          <a:p>
            <a:pPr marL="0" indent="0">
              <a:buFont typeface="Wingdings" pitchFamily="2" charset="2"/>
              <a:buNone/>
            </a:pPr>
            <a:r>
              <a:rPr lang="en-US" altLang="zh-CN" sz="1800" kern="0" dirty="0"/>
              <a:t>JULOC-I: </a:t>
            </a:r>
            <a:r>
              <a:rPr lang="zh-CN" altLang="en-US" sz="1800" kern="0" dirty="0"/>
              <a:t>多数据融合新方法</a:t>
            </a:r>
            <a:endParaRPr lang="en-US" altLang="zh-CN" sz="1800" kern="0" dirty="0">
              <a:solidFill>
                <a:srgbClr val="008000"/>
              </a:solidFill>
            </a:endParaRPr>
          </a:p>
          <a:p>
            <a:pPr>
              <a:buFont typeface="Wingdings" pitchFamily="2" charset="2"/>
              <a:buChar char="Ø"/>
            </a:pPr>
            <a:r>
              <a:rPr lang="zh-CN" altLang="en-US" sz="1800" kern="0" dirty="0">
                <a:solidFill>
                  <a:schemeClr val="accent3">
                    <a:lumMod val="50000"/>
                  </a:schemeClr>
                </a:solidFill>
                <a:sym typeface="Wingdings" panose="05000000000000000000" pitchFamily="2" charset="2"/>
              </a:rPr>
              <a:t>地球化学＋地球物理＋地质学</a:t>
            </a:r>
            <a:r>
              <a:rPr lang="en-US" altLang="zh-CN" sz="1800" kern="0" dirty="0">
                <a:solidFill>
                  <a:srgbClr val="FF0000"/>
                </a:solidFill>
                <a:sym typeface="Wingdings" panose="05000000000000000000" pitchFamily="2" charset="2"/>
              </a:rPr>
              <a:t>+ </a:t>
            </a:r>
            <a:r>
              <a:rPr lang="zh-CN" altLang="en-US" sz="1800" kern="0" dirty="0">
                <a:solidFill>
                  <a:srgbClr val="FF0000"/>
                </a:solidFill>
                <a:sym typeface="Wingdings" panose="05000000000000000000" pitchFamily="2" charset="2"/>
              </a:rPr>
              <a:t>地热</a:t>
            </a:r>
            <a:endParaRPr lang="en-US" altLang="zh-CN" sz="1800" kern="0" dirty="0">
              <a:solidFill>
                <a:srgbClr val="FF0000"/>
              </a:solidFill>
              <a:sym typeface="Wingdings" panose="05000000000000000000" pitchFamily="2" charset="2"/>
            </a:endParaRPr>
          </a:p>
          <a:p>
            <a:pPr>
              <a:buFont typeface="Wingdings" pitchFamily="2" charset="2"/>
              <a:buChar char="Ø"/>
            </a:pPr>
            <a:r>
              <a:rPr lang="zh-CN" altLang="en-US" sz="1800" kern="0" dirty="0">
                <a:solidFill>
                  <a:schemeClr val="accent3">
                    <a:lumMod val="50000"/>
                  </a:schemeClr>
                </a:solidFill>
                <a:sym typeface="Wingdings" panose="05000000000000000000" pitchFamily="2" charset="2"/>
              </a:rPr>
              <a:t>网格化均匀采样（</a:t>
            </a:r>
            <a:r>
              <a:rPr lang="en-US" altLang="zh-CN" sz="1800" kern="0" dirty="0">
                <a:solidFill>
                  <a:schemeClr val="accent3">
                    <a:lumMod val="50000"/>
                  </a:schemeClr>
                </a:solidFill>
                <a:sym typeface="Wingdings" panose="05000000000000000000" pitchFamily="2" charset="2"/>
              </a:rPr>
              <a:t>3000+</a:t>
            </a:r>
            <a:r>
              <a:rPr lang="zh-CN" altLang="en-US" sz="1800" kern="0" dirty="0">
                <a:solidFill>
                  <a:schemeClr val="accent3">
                    <a:lumMod val="50000"/>
                  </a:schemeClr>
                </a:solidFill>
                <a:sym typeface="Wingdings" panose="05000000000000000000" pitchFamily="2" charset="2"/>
              </a:rPr>
              <a:t>数据，</a:t>
            </a:r>
            <a:r>
              <a:rPr lang="en-US" altLang="zh-CN" sz="1800" kern="0" dirty="0">
                <a:solidFill>
                  <a:srgbClr val="FF0000"/>
                </a:solidFill>
                <a:sym typeface="Wingdings" panose="05000000000000000000" pitchFamily="2" charset="2"/>
              </a:rPr>
              <a:t>500</a:t>
            </a:r>
            <a:r>
              <a:rPr lang="zh-CN" altLang="en-US" sz="1800" kern="0" dirty="0">
                <a:solidFill>
                  <a:srgbClr val="FF0000"/>
                </a:solidFill>
                <a:sym typeface="Wingdings" panose="05000000000000000000" pitchFamily="2" charset="2"/>
              </a:rPr>
              <a:t>采样数据）</a:t>
            </a:r>
            <a:endParaRPr lang="en-US" altLang="zh-CN" sz="1800" kern="0" dirty="0">
              <a:solidFill>
                <a:srgbClr val="FF0000"/>
              </a:solidFill>
              <a:sym typeface="Wingdings" panose="05000000000000000000" pitchFamily="2" charset="2"/>
            </a:endParaRPr>
          </a:p>
          <a:p>
            <a:pPr>
              <a:buFont typeface="Wingdings" pitchFamily="2" charset="2"/>
              <a:buChar char="Ø"/>
            </a:pPr>
            <a:r>
              <a:rPr lang="zh-CN" altLang="en-US" sz="1800" kern="0" dirty="0">
                <a:solidFill>
                  <a:srgbClr val="FF0000"/>
                </a:solidFill>
                <a:sym typeface="Wingdings" panose="05000000000000000000" pitchFamily="2" charset="2"/>
              </a:rPr>
              <a:t>垂深方向岩性的概率分布</a:t>
            </a:r>
            <a:endParaRPr lang="en-US" altLang="zh-CN" sz="1800" kern="0" dirty="0"/>
          </a:p>
        </p:txBody>
      </p:sp>
      <p:grpSp>
        <p:nvGrpSpPr>
          <p:cNvPr id="9" name="组合 8">
            <a:extLst>
              <a:ext uri="{FF2B5EF4-FFF2-40B4-BE49-F238E27FC236}">
                <a16:creationId xmlns:a16="http://schemas.microsoft.com/office/drawing/2014/main" id="{BF7CFE60-77CA-7048-6B16-1C3A3F1DE098}"/>
              </a:ext>
            </a:extLst>
          </p:cNvPr>
          <p:cNvGrpSpPr/>
          <p:nvPr/>
        </p:nvGrpSpPr>
        <p:grpSpPr>
          <a:xfrm>
            <a:off x="3635896" y="1124744"/>
            <a:ext cx="5256584" cy="3744415"/>
            <a:chOff x="3707904" y="944724"/>
            <a:chExt cx="5256584" cy="4032448"/>
          </a:xfrm>
        </p:grpSpPr>
        <p:grpSp>
          <p:nvGrpSpPr>
            <p:cNvPr id="2" name="组合 1">
              <a:extLst>
                <a:ext uri="{FF2B5EF4-FFF2-40B4-BE49-F238E27FC236}">
                  <a16:creationId xmlns:a16="http://schemas.microsoft.com/office/drawing/2014/main" id="{CBDF9F73-B649-E346-91EE-B44EC9A2B55A}"/>
                </a:ext>
              </a:extLst>
            </p:cNvPr>
            <p:cNvGrpSpPr/>
            <p:nvPr/>
          </p:nvGrpSpPr>
          <p:grpSpPr>
            <a:xfrm>
              <a:off x="3707904" y="944724"/>
              <a:ext cx="5256584" cy="4032448"/>
              <a:chOff x="1729408" y="1052736"/>
              <a:chExt cx="5256584" cy="4032448"/>
            </a:xfrm>
          </p:grpSpPr>
          <p:pic>
            <p:nvPicPr>
              <p:cNvPr id="4" name="图片 3">
                <a:extLst>
                  <a:ext uri="{FF2B5EF4-FFF2-40B4-BE49-F238E27FC236}">
                    <a16:creationId xmlns:a16="http://schemas.microsoft.com/office/drawing/2014/main" id="{0CE910D0-D5F8-2577-E60C-EA1CADB24D82}"/>
                  </a:ext>
                </a:extLst>
              </p:cNvPr>
              <p:cNvPicPr>
                <a:picLocks noChangeAspect="1"/>
              </p:cNvPicPr>
              <p:nvPr/>
            </p:nvPicPr>
            <p:blipFill>
              <a:blip r:embed="rId2"/>
              <a:stretch>
                <a:fillRect/>
              </a:stretch>
            </p:blipFill>
            <p:spPr>
              <a:xfrm>
                <a:off x="1729408" y="1052736"/>
                <a:ext cx="5256584" cy="4032448"/>
              </a:xfrm>
              <a:prstGeom prst="rect">
                <a:avLst/>
              </a:prstGeom>
            </p:spPr>
          </p:pic>
          <p:sp>
            <p:nvSpPr>
              <p:cNvPr id="6" name="矩形 5">
                <a:extLst>
                  <a:ext uri="{FF2B5EF4-FFF2-40B4-BE49-F238E27FC236}">
                    <a16:creationId xmlns:a16="http://schemas.microsoft.com/office/drawing/2014/main" id="{A40CE4EC-6976-7429-A7CF-A016B073DC86}"/>
                  </a:ext>
                </a:extLst>
              </p:cNvPr>
              <p:cNvSpPr/>
              <p:nvPr/>
            </p:nvSpPr>
            <p:spPr bwMode="auto">
              <a:xfrm>
                <a:off x="3141625" y="1922480"/>
                <a:ext cx="1882955" cy="1996746"/>
              </a:xfrm>
              <a:custGeom>
                <a:avLst/>
                <a:gdLst>
                  <a:gd name="connsiteX0" fmla="*/ 0 w 1882955"/>
                  <a:gd name="connsiteY0" fmla="*/ 0 h 1996746"/>
                  <a:gd name="connsiteX1" fmla="*/ 451909 w 1882955"/>
                  <a:gd name="connsiteY1" fmla="*/ 0 h 1996746"/>
                  <a:gd name="connsiteX2" fmla="*/ 866159 w 1882955"/>
                  <a:gd name="connsiteY2" fmla="*/ 0 h 1996746"/>
                  <a:gd name="connsiteX3" fmla="*/ 1374557 w 1882955"/>
                  <a:gd name="connsiteY3" fmla="*/ 0 h 1996746"/>
                  <a:gd name="connsiteX4" fmla="*/ 1882955 w 1882955"/>
                  <a:gd name="connsiteY4" fmla="*/ 0 h 1996746"/>
                  <a:gd name="connsiteX5" fmla="*/ 1882955 w 1882955"/>
                  <a:gd name="connsiteY5" fmla="*/ 479219 h 1996746"/>
                  <a:gd name="connsiteX6" fmla="*/ 1882955 w 1882955"/>
                  <a:gd name="connsiteY6" fmla="*/ 938471 h 1996746"/>
                  <a:gd name="connsiteX7" fmla="*/ 1882955 w 1882955"/>
                  <a:gd name="connsiteY7" fmla="*/ 1437657 h 1996746"/>
                  <a:gd name="connsiteX8" fmla="*/ 1882955 w 1882955"/>
                  <a:gd name="connsiteY8" fmla="*/ 1996746 h 1996746"/>
                  <a:gd name="connsiteX9" fmla="*/ 1449875 w 1882955"/>
                  <a:gd name="connsiteY9" fmla="*/ 1996746 h 1996746"/>
                  <a:gd name="connsiteX10" fmla="*/ 979137 w 1882955"/>
                  <a:gd name="connsiteY10" fmla="*/ 1996746 h 1996746"/>
                  <a:gd name="connsiteX11" fmla="*/ 508398 w 1882955"/>
                  <a:gd name="connsiteY11" fmla="*/ 1996746 h 1996746"/>
                  <a:gd name="connsiteX12" fmla="*/ 0 w 1882955"/>
                  <a:gd name="connsiteY12" fmla="*/ 1996746 h 1996746"/>
                  <a:gd name="connsiteX13" fmla="*/ 0 w 1882955"/>
                  <a:gd name="connsiteY13" fmla="*/ 1457625 h 1996746"/>
                  <a:gd name="connsiteX14" fmla="*/ 0 w 1882955"/>
                  <a:gd name="connsiteY14" fmla="*/ 918503 h 1996746"/>
                  <a:gd name="connsiteX15" fmla="*/ 0 w 1882955"/>
                  <a:gd name="connsiteY15" fmla="*/ 0 h 199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2955" h="1996746" extrusionOk="0">
                    <a:moveTo>
                      <a:pt x="0" y="0"/>
                    </a:moveTo>
                    <a:cubicBezTo>
                      <a:pt x="154266" y="-12054"/>
                      <a:pt x="228710" y="50040"/>
                      <a:pt x="451909" y="0"/>
                    </a:cubicBezTo>
                    <a:cubicBezTo>
                      <a:pt x="675108" y="-50040"/>
                      <a:pt x="669921" y="18449"/>
                      <a:pt x="866159" y="0"/>
                    </a:cubicBezTo>
                    <a:cubicBezTo>
                      <a:pt x="1062397" y="-18449"/>
                      <a:pt x="1141024" y="593"/>
                      <a:pt x="1374557" y="0"/>
                    </a:cubicBezTo>
                    <a:cubicBezTo>
                      <a:pt x="1608090" y="-593"/>
                      <a:pt x="1637232" y="13455"/>
                      <a:pt x="1882955" y="0"/>
                    </a:cubicBezTo>
                    <a:cubicBezTo>
                      <a:pt x="1900382" y="154727"/>
                      <a:pt x="1851925" y="351456"/>
                      <a:pt x="1882955" y="479219"/>
                    </a:cubicBezTo>
                    <a:cubicBezTo>
                      <a:pt x="1913985" y="606982"/>
                      <a:pt x="1854585" y="808723"/>
                      <a:pt x="1882955" y="938471"/>
                    </a:cubicBezTo>
                    <a:cubicBezTo>
                      <a:pt x="1911325" y="1068219"/>
                      <a:pt x="1845559" y="1207620"/>
                      <a:pt x="1882955" y="1437657"/>
                    </a:cubicBezTo>
                    <a:cubicBezTo>
                      <a:pt x="1920351" y="1667694"/>
                      <a:pt x="1851463" y="1750665"/>
                      <a:pt x="1882955" y="1996746"/>
                    </a:cubicBezTo>
                    <a:cubicBezTo>
                      <a:pt x="1678595" y="2030132"/>
                      <a:pt x="1572874" y="1988753"/>
                      <a:pt x="1449875" y="1996746"/>
                    </a:cubicBezTo>
                    <a:cubicBezTo>
                      <a:pt x="1326876" y="2004739"/>
                      <a:pt x="1124239" y="1975635"/>
                      <a:pt x="979137" y="1996746"/>
                    </a:cubicBezTo>
                    <a:cubicBezTo>
                      <a:pt x="834035" y="2017857"/>
                      <a:pt x="682609" y="1993975"/>
                      <a:pt x="508398" y="1996746"/>
                    </a:cubicBezTo>
                    <a:cubicBezTo>
                      <a:pt x="334187" y="1999517"/>
                      <a:pt x="102561" y="1936616"/>
                      <a:pt x="0" y="1996746"/>
                    </a:cubicBezTo>
                    <a:cubicBezTo>
                      <a:pt x="-8826" y="1793326"/>
                      <a:pt x="48484" y="1572564"/>
                      <a:pt x="0" y="1457625"/>
                    </a:cubicBezTo>
                    <a:cubicBezTo>
                      <a:pt x="-48484" y="1342686"/>
                      <a:pt x="27074" y="1187221"/>
                      <a:pt x="0" y="918503"/>
                    </a:cubicBezTo>
                    <a:cubicBezTo>
                      <a:pt x="-27074" y="649785"/>
                      <a:pt x="52979" y="455976"/>
                      <a:pt x="0" y="0"/>
                    </a:cubicBezTo>
                    <a:close/>
                  </a:path>
                </a:pathLst>
              </a:custGeom>
              <a:noFill/>
              <a:ln w="25400" cap="flat" cmpd="sng" algn="ctr">
                <a:solidFill>
                  <a:srgbClr val="FF0000"/>
                </a:solidFill>
                <a:prstDash val="dash"/>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122"/>
                </a:endParaRPr>
              </a:p>
            </p:txBody>
          </p:sp>
          <p:sp>
            <p:nvSpPr>
              <p:cNvPr id="8" name="矩形 7">
                <a:extLst>
                  <a:ext uri="{FF2B5EF4-FFF2-40B4-BE49-F238E27FC236}">
                    <a16:creationId xmlns:a16="http://schemas.microsoft.com/office/drawing/2014/main" id="{C4EA0336-3481-0475-F2D8-53C12489CE9F}"/>
                  </a:ext>
                </a:extLst>
              </p:cNvPr>
              <p:cNvSpPr/>
              <p:nvPr/>
            </p:nvSpPr>
            <p:spPr bwMode="auto">
              <a:xfrm>
                <a:off x="5883799" y="4143252"/>
                <a:ext cx="1102193" cy="298699"/>
              </a:xfrm>
              <a:custGeom>
                <a:avLst/>
                <a:gdLst>
                  <a:gd name="connsiteX0" fmla="*/ 0 w 1102193"/>
                  <a:gd name="connsiteY0" fmla="*/ 0 h 298699"/>
                  <a:gd name="connsiteX1" fmla="*/ 540075 w 1102193"/>
                  <a:gd name="connsiteY1" fmla="*/ 0 h 298699"/>
                  <a:gd name="connsiteX2" fmla="*/ 1102193 w 1102193"/>
                  <a:gd name="connsiteY2" fmla="*/ 0 h 298699"/>
                  <a:gd name="connsiteX3" fmla="*/ 1102193 w 1102193"/>
                  <a:gd name="connsiteY3" fmla="*/ 298699 h 298699"/>
                  <a:gd name="connsiteX4" fmla="*/ 551097 w 1102193"/>
                  <a:gd name="connsiteY4" fmla="*/ 298699 h 298699"/>
                  <a:gd name="connsiteX5" fmla="*/ 0 w 1102193"/>
                  <a:gd name="connsiteY5" fmla="*/ 298699 h 298699"/>
                  <a:gd name="connsiteX6" fmla="*/ 0 w 1102193"/>
                  <a:gd name="connsiteY6" fmla="*/ 0 h 29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2193" h="298699" extrusionOk="0">
                    <a:moveTo>
                      <a:pt x="0" y="0"/>
                    </a:moveTo>
                    <a:cubicBezTo>
                      <a:pt x="113687" y="-7384"/>
                      <a:pt x="325332" y="47966"/>
                      <a:pt x="540075" y="0"/>
                    </a:cubicBezTo>
                    <a:cubicBezTo>
                      <a:pt x="754819" y="-47966"/>
                      <a:pt x="965805" y="4928"/>
                      <a:pt x="1102193" y="0"/>
                    </a:cubicBezTo>
                    <a:cubicBezTo>
                      <a:pt x="1130710" y="134773"/>
                      <a:pt x="1074118" y="231814"/>
                      <a:pt x="1102193" y="298699"/>
                    </a:cubicBezTo>
                    <a:cubicBezTo>
                      <a:pt x="986729" y="322505"/>
                      <a:pt x="681016" y="271097"/>
                      <a:pt x="551097" y="298699"/>
                    </a:cubicBezTo>
                    <a:cubicBezTo>
                      <a:pt x="421178" y="326301"/>
                      <a:pt x="220438" y="286838"/>
                      <a:pt x="0" y="298699"/>
                    </a:cubicBezTo>
                    <a:cubicBezTo>
                      <a:pt x="-35628" y="208564"/>
                      <a:pt x="596" y="70611"/>
                      <a:pt x="0" y="0"/>
                    </a:cubicBezTo>
                    <a:close/>
                  </a:path>
                </a:pathLst>
              </a:custGeom>
              <a:noFill/>
              <a:ln w="25400" cap="flat" cmpd="sng" algn="ctr">
                <a:solidFill>
                  <a:srgbClr val="FF0000"/>
                </a:solidFill>
                <a:prstDash val="dash"/>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122"/>
                </a:endParaRPr>
              </a:p>
            </p:txBody>
          </p:sp>
        </p:grpSp>
        <p:sp>
          <p:nvSpPr>
            <p:cNvPr id="11" name="矩形 10">
              <a:extLst>
                <a:ext uri="{FF2B5EF4-FFF2-40B4-BE49-F238E27FC236}">
                  <a16:creationId xmlns:a16="http://schemas.microsoft.com/office/drawing/2014/main" id="{AF74349D-9514-85A1-D9AF-49D1315ED6A5}"/>
                </a:ext>
              </a:extLst>
            </p:cNvPr>
            <p:cNvSpPr/>
            <p:nvPr/>
          </p:nvSpPr>
          <p:spPr bwMode="auto">
            <a:xfrm>
              <a:off x="4283968" y="1472157"/>
              <a:ext cx="1440160" cy="315188"/>
            </a:xfrm>
            <a:custGeom>
              <a:avLst/>
              <a:gdLst>
                <a:gd name="connsiteX0" fmla="*/ 0 w 1440160"/>
                <a:gd name="connsiteY0" fmla="*/ 0 h 315188"/>
                <a:gd name="connsiteX1" fmla="*/ 465652 w 1440160"/>
                <a:gd name="connsiteY1" fmla="*/ 0 h 315188"/>
                <a:gd name="connsiteX2" fmla="*/ 902500 w 1440160"/>
                <a:gd name="connsiteY2" fmla="*/ 0 h 315188"/>
                <a:gd name="connsiteX3" fmla="*/ 1440160 w 1440160"/>
                <a:gd name="connsiteY3" fmla="*/ 0 h 315188"/>
                <a:gd name="connsiteX4" fmla="*/ 1440160 w 1440160"/>
                <a:gd name="connsiteY4" fmla="*/ 315188 h 315188"/>
                <a:gd name="connsiteX5" fmla="*/ 988910 w 1440160"/>
                <a:gd name="connsiteY5" fmla="*/ 315188 h 315188"/>
                <a:gd name="connsiteX6" fmla="*/ 480053 w 1440160"/>
                <a:gd name="connsiteY6" fmla="*/ 315188 h 315188"/>
                <a:gd name="connsiteX7" fmla="*/ 0 w 1440160"/>
                <a:gd name="connsiteY7" fmla="*/ 315188 h 315188"/>
                <a:gd name="connsiteX8" fmla="*/ 0 w 1440160"/>
                <a:gd name="connsiteY8" fmla="*/ 0 h 31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60" h="315188" extrusionOk="0">
                  <a:moveTo>
                    <a:pt x="0" y="0"/>
                  </a:moveTo>
                  <a:cubicBezTo>
                    <a:pt x="211441" y="-4313"/>
                    <a:pt x="333424" y="28625"/>
                    <a:pt x="465652" y="0"/>
                  </a:cubicBezTo>
                  <a:cubicBezTo>
                    <a:pt x="597880" y="-28625"/>
                    <a:pt x="781585" y="12362"/>
                    <a:pt x="902500" y="0"/>
                  </a:cubicBezTo>
                  <a:cubicBezTo>
                    <a:pt x="1023415" y="-12362"/>
                    <a:pt x="1320519" y="24636"/>
                    <a:pt x="1440160" y="0"/>
                  </a:cubicBezTo>
                  <a:cubicBezTo>
                    <a:pt x="1454131" y="81034"/>
                    <a:pt x="1423050" y="216948"/>
                    <a:pt x="1440160" y="315188"/>
                  </a:cubicBezTo>
                  <a:cubicBezTo>
                    <a:pt x="1275043" y="368550"/>
                    <a:pt x="1165344" y="267385"/>
                    <a:pt x="988910" y="315188"/>
                  </a:cubicBezTo>
                  <a:cubicBezTo>
                    <a:pt x="812476" y="362991"/>
                    <a:pt x="723570" y="285268"/>
                    <a:pt x="480053" y="315188"/>
                  </a:cubicBezTo>
                  <a:cubicBezTo>
                    <a:pt x="236536" y="345108"/>
                    <a:pt x="118156" y="278556"/>
                    <a:pt x="0" y="315188"/>
                  </a:cubicBezTo>
                  <a:cubicBezTo>
                    <a:pt x="-6025" y="245219"/>
                    <a:pt x="28259" y="111411"/>
                    <a:pt x="0" y="0"/>
                  </a:cubicBezTo>
                  <a:close/>
                </a:path>
              </a:pathLst>
            </a:custGeom>
            <a:noFill/>
            <a:ln w="25400" cap="flat" cmpd="sng" algn="ctr">
              <a:solidFill>
                <a:srgbClr val="FF0000"/>
              </a:solidFill>
              <a:prstDash val="dash"/>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122"/>
              </a:endParaRPr>
            </a:p>
          </p:txBody>
        </p:sp>
      </p:grpSp>
      <p:pic>
        <p:nvPicPr>
          <p:cNvPr id="12" name="Picture 2">
            <a:extLst>
              <a:ext uri="{FF2B5EF4-FFF2-40B4-BE49-F238E27FC236}">
                <a16:creationId xmlns:a16="http://schemas.microsoft.com/office/drawing/2014/main" id="{09A7BC82-81FA-B615-61C5-EDE04DDFF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22" b="23451"/>
          <a:stretch/>
        </p:blipFill>
        <p:spPr bwMode="auto">
          <a:xfrm>
            <a:off x="149708" y="1321936"/>
            <a:ext cx="3356144" cy="320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文本框 13">
            <a:extLst>
              <a:ext uri="{FF2B5EF4-FFF2-40B4-BE49-F238E27FC236}">
                <a16:creationId xmlns:a16="http://schemas.microsoft.com/office/drawing/2014/main" id="{AE660624-9AE4-299B-7C9A-CB597A9EED17}"/>
              </a:ext>
            </a:extLst>
          </p:cNvPr>
          <p:cNvSpPr txBox="1"/>
          <p:nvPr/>
        </p:nvSpPr>
        <p:spPr>
          <a:xfrm>
            <a:off x="270514" y="4725888"/>
            <a:ext cx="3456384" cy="1294200"/>
          </a:xfrm>
          <a:prstGeom prst="rect">
            <a:avLst/>
          </a:prstGeom>
          <a:noFill/>
        </p:spPr>
        <p:txBody>
          <a:bodyPr wrap="square">
            <a:spAutoFit/>
          </a:bodyPr>
          <a:lstStyle/>
          <a:p>
            <a:pPr>
              <a:lnSpc>
                <a:spcPct val="150000"/>
              </a:lnSpc>
            </a:pPr>
            <a:r>
              <a:rPr lang="zh-CN" altLang="en-US" b="1" kern="0" dirty="0">
                <a:solidFill>
                  <a:srgbClr val="0000CC"/>
                </a:solidFill>
                <a:latin typeface="Times New Roman" pitchFamily="18" charset="0"/>
                <a:ea typeface="微软雅黑" panose="020B0503020204020204" pitchFamily="34" charset="-122"/>
                <a:cs typeface="Times New Roman" pitchFamily="18" charset="0"/>
                <a:sym typeface="Wingdings" panose="05000000000000000000" pitchFamily="2" charset="2"/>
              </a:rPr>
              <a:t>地震数据：获得垂深分布的波速</a:t>
            </a:r>
            <a:endParaRPr lang="en-US" altLang="zh-CN" b="1" kern="0" dirty="0">
              <a:solidFill>
                <a:srgbClr val="0000CC"/>
              </a:solidFill>
              <a:latin typeface="Times New Roman" pitchFamily="18" charset="0"/>
              <a:ea typeface="微软雅黑" panose="020B0503020204020204" pitchFamily="34" charset="-122"/>
              <a:cs typeface="Times New Roman" pitchFamily="18" charset="0"/>
              <a:sym typeface="Wingdings" panose="05000000000000000000" pitchFamily="2" charset="2"/>
            </a:endParaRPr>
          </a:p>
          <a:p>
            <a:pPr>
              <a:lnSpc>
                <a:spcPct val="150000"/>
              </a:lnSpc>
            </a:pPr>
            <a:r>
              <a:rPr lang="zh-CN" altLang="en-US" b="1" kern="0" dirty="0">
                <a:solidFill>
                  <a:srgbClr val="FF0000"/>
                </a:solidFill>
                <a:latin typeface="Times New Roman" pitchFamily="18" charset="0"/>
                <a:ea typeface="微软雅黑" panose="020B0503020204020204" pitchFamily="34" charset="-122"/>
                <a:cs typeface="Times New Roman" pitchFamily="18" charset="0"/>
                <a:sym typeface="Wingdings" panose="05000000000000000000" pitchFamily="2" charset="2"/>
              </a:rPr>
              <a:t>波速与岩石类型有对应关系</a:t>
            </a:r>
            <a:endParaRPr lang="en-US" altLang="zh-CN" b="1" kern="0" dirty="0">
              <a:solidFill>
                <a:srgbClr val="FF0000"/>
              </a:solidFill>
              <a:latin typeface="Times New Roman" pitchFamily="18" charset="0"/>
              <a:ea typeface="微软雅黑" panose="020B0503020204020204" pitchFamily="34" charset="-122"/>
              <a:cs typeface="Times New Roman" pitchFamily="18" charset="0"/>
              <a:sym typeface="Wingdings" panose="05000000000000000000" pitchFamily="2" charset="2"/>
            </a:endParaRPr>
          </a:p>
          <a:p>
            <a:pPr>
              <a:lnSpc>
                <a:spcPct val="150000"/>
              </a:lnSpc>
            </a:pPr>
            <a:r>
              <a:rPr lang="zh-CN" altLang="en-US" kern="0" dirty="0">
                <a:sym typeface="Wingdings" panose="05000000000000000000" pitchFamily="2" charset="2"/>
              </a:rPr>
              <a:t>（</a:t>
            </a:r>
            <a:r>
              <a:rPr lang="en-US" altLang="zh-CN" sz="1800" i="0" u="none" strike="noStrike" baseline="0" dirty="0">
                <a:latin typeface="SFRM1000"/>
              </a:rPr>
              <a:t>Christensen and Mooney</a:t>
            </a:r>
            <a:r>
              <a:rPr lang="zh-CN" altLang="en-US" sz="1800" i="0" u="none" strike="noStrike" baseline="0" dirty="0">
                <a:latin typeface="SFRM1000"/>
              </a:rPr>
              <a:t>，</a:t>
            </a:r>
            <a:r>
              <a:rPr lang="en-US" altLang="zh-CN" sz="1800" i="0" u="none" strike="noStrike" baseline="0" dirty="0">
                <a:latin typeface="SFRM1000"/>
              </a:rPr>
              <a:t>1995</a:t>
            </a:r>
            <a:r>
              <a:rPr lang="zh-CN" altLang="en-US" kern="0" dirty="0">
                <a:sym typeface="Wingdings" panose="05000000000000000000" pitchFamily="2" charset="2"/>
              </a:rPr>
              <a:t>）</a:t>
            </a:r>
            <a:endParaRPr lang="en-US" altLang="zh-CN" sz="1800" kern="0" dirty="0"/>
          </a:p>
        </p:txBody>
      </p:sp>
    </p:spTree>
    <p:extLst>
      <p:ext uri="{BB962C8B-B14F-4D97-AF65-F5344CB8AC3E}">
        <p14:creationId xmlns:p14="http://schemas.microsoft.com/office/powerpoint/2010/main" val="916037548"/>
      </p:ext>
    </p:extLst>
  </p:cSld>
  <p:clrMapOvr>
    <a:masterClrMapping/>
  </p:clrMapOvr>
  <p:transition spd="slow"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2536" y="836712"/>
            <a:ext cx="4690864" cy="5663816"/>
          </a:xfrm>
        </p:spPr>
        <p:txBody>
          <a:bodyPr/>
          <a:lstStyle/>
          <a:p>
            <a:r>
              <a:rPr lang="zh-CN" altLang="en-US" sz="2200" dirty="0"/>
              <a:t>近场</a:t>
            </a:r>
            <a:r>
              <a:rPr lang="en-US" altLang="zh-CN" sz="2200" dirty="0"/>
              <a:t>50km</a:t>
            </a:r>
            <a:r>
              <a:rPr lang="zh-CN" altLang="en-US" sz="2200" dirty="0"/>
              <a:t>岩样分析已经完成</a:t>
            </a:r>
            <a:endParaRPr lang="en-US" altLang="zh-CN" sz="2200" dirty="0"/>
          </a:p>
          <a:p>
            <a:r>
              <a:rPr lang="en-US" altLang="zh-CN" sz="2200" dirty="0"/>
              <a:t>500km</a:t>
            </a:r>
            <a:r>
              <a:rPr lang="zh-CN" altLang="en-US" sz="2200" dirty="0"/>
              <a:t>以内岩样分析正在进行</a:t>
            </a:r>
            <a:endParaRPr lang="en-US" altLang="zh-CN" sz="2200" dirty="0"/>
          </a:p>
          <a:p>
            <a:r>
              <a:rPr lang="en-US" altLang="zh-CN" sz="2200" dirty="0"/>
              <a:t>500km</a:t>
            </a:r>
            <a:r>
              <a:rPr lang="zh-CN" altLang="en-US" sz="2200" dirty="0"/>
              <a:t>内网格少于</a:t>
            </a:r>
            <a:r>
              <a:rPr lang="en-US" altLang="zh-CN" sz="2200" dirty="0"/>
              <a:t>5</a:t>
            </a:r>
            <a:r>
              <a:rPr lang="zh-CN" altLang="en-US" sz="2200" dirty="0"/>
              <a:t>个样品“查缺补漏“</a:t>
            </a:r>
            <a:endParaRPr lang="en-US" altLang="zh-CN" sz="2200" dirty="0"/>
          </a:p>
          <a:p>
            <a:pPr marL="0" indent="0">
              <a:buNone/>
            </a:pPr>
            <a:endParaRPr lang="zh-CN" altLang="en-US" sz="2200" dirty="0"/>
          </a:p>
        </p:txBody>
      </p:sp>
      <p:sp>
        <p:nvSpPr>
          <p:cNvPr id="3" name="标题 2"/>
          <p:cNvSpPr>
            <a:spLocks noGrp="1"/>
          </p:cNvSpPr>
          <p:nvPr>
            <p:ph type="title"/>
          </p:nvPr>
        </p:nvSpPr>
        <p:spPr/>
        <p:txBody>
          <a:bodyPr/>
          <a:lstStyle/>
          <a:p>
            <a:r>
              <a:rPr lang="zh-CN" altLang="en-US" dirty="0"/>
              <a:t>岩样</a:t>
            </a:r>
            <a:r>
              <a:rPr lang="en-US" altLang="zh-CN" dirty="0"/>
              <a:t>U</a:t>
            </a:r>
            <a:r>
              <a:rPr lang="zh-CN" altLang="en-US" dirty="0"/>
              <a:t>和</a:t>
            </a:r>
            <a:r>
              <a:rPr lang="en-US" altLang="zh-CN" dirty="0" err="1"/>
              <a:t>Th</a:t>
            </a:r>
            <a:r>
              <a:rPr lang="zh-CN" altLang="en-US" dirty="0"/>
              <a:t>元素丰度分析</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38" y="2420888"/>
            <a:ext cx="3816424" cy="186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a:extLst>
              <a:ext uri="{FF2B5EF4-FFF2-40B4-BE49-F238E27FC236}">
                <a16:creationId xmlns:a16="http://schemas.microsoft.com/office/drawing/2014/main" id="{7DBA7DBA-EB6B-4AE3-96C2-74DBF0133558}"/>
              </a:ext>
            </a:extLst>
          </p:cNvPr>
          <p:cNvPicPr>
            <a:picLocks noChangeAspect="1"/>
          </p:cNvPicPr>
          <p:nvPr/>
        </p:nvPicPr>
        <p:blipFill rotWithShape="1">
          <a:blip r:embed="rId3"/>
          <a:srcRect l="18765" t="15461" r="33086" b="26381"/>
          <a:stretch/>
        </p:blipFill>
        <p:spPr>
          <a:xfrm>
            <a:off x="166488" y="4287618"/>
            <a:ext cx="3685432" cy="1135872"/>
          </a:xfrm>
          <a:prstGeom prst="rect">
            <a:avLst/>
          </a:prstGeom>
        </p:spPr>
      </p:pic>
      <p:sp>
        <p:nvSpPr>
          <p:cNvPr id="4" name="矩形 3"/>
          <p:cNvSpPr/>
          <p:nvPr/>
        </p:nvSpPr>
        <p:spPr>
          <a:xfrm>
            <a:off x="126303" y="5661248"/>
            <a:ext cx="3875408" cy="707886"/>
          </a:xfrm>
          <a:prstGeom prst="rect">
            <a:avLst/>
          </a:prstGeom>
        </p:spPr>
        <p:txBody>
          <a:bodyPr wrap="square">
            <a:spAutoFit/>
          </a:bodyPr>
          <a:lstStyle/>
          <a:p>
            <a:r>
              <a:rPr lang="en-US" altLang="zh-CN" sz="2000" b="1" dirty="0">
                <a:solidFill>
                  <a:schemeClr val="accent5"/>
                </a:solidFill>
                <a:latin typeface="Times New Roman" pitchFamily="18" charset="0"/>
                <a:ea typeface="微软雅黑" panose="020B0503020204020204" pitchFamily="34" charset="-122"/>
                <a:cs typeface="Times New Roman" pitchFamily="18" charset="0"/>
              </a:rPr>
              <a:t>253</a:t>
            </a:r>
            <a:r>
              <a:rPr lang="zh-CN" altLang="en-US" sz="2000" b="1" dirty="0">
                <a:solidFill>
                  <a:schemeClr val="accent5"/>
                </a:solidFill>
                <a:latin typeface="Times New Roman" pitchFamily="18" charset="0"/>
                <a:ea typeface="微软雅黑" panose="020B0503020204020204" pitchFamily="34" charset="-122"/>
                <a:cs typeface="Times New Roman" pitchFamily="18" charset="0"/>
              </a:rPr>
              <a:t>个样品的丰度分布情况</a:t>
            </a:r>
            <a:endParaRPr lang="en-US" altLang="zh-CN" sz="2000" b="1" dirty="0">
              <a:solidFill>
                <a:schemeClr val="accent5"/>
              </a:solidFill>
              <a:latin typeface="Times New Roman" pitchFamily="18" charset="0"/>
              <a:ea typeface="微软雅黑" panose="020B0503020204020204" pitchFamily="34" charset="-122"/>
              <a:cs typeface="Times New Roman" pitchFamily="18" charset="0"/>
            </a:endParaRPr>
          </a:p>
          <a:p>
            <a:r>
              <a:rPr lang="zh-CN" altLang="en-US" sz="2000" b="1" dirty="0">
                <a:solidFill>
                  <a:schemeClr val="accent5"/>
                </a:solidFill>
                <a:latin typeface="Times New Roman" pitchFamily="18" charset="0"/>
                <a:ea typeface="微软雅黑" panose="020B0503020204020204" pitchFamily="34" charset="-122"/>
                <a:cs typeface="Times New Roman" pitchFamily="18" charset="0"/>
              </a:rPr>
              <a:t>均值比全球模型高</a:t>
            </a:r>
            <a:r>
              <a:rPr lang="zh-CN" altLang="en-US" sz="2000" b="1" dirty="0">
                <a:solidFill>
                  <a:schemeClr val="accent3">
                    <a:lumMod val="50000"/>
                  </a:schemeClr>
                </a:solidFill>
                <a:latin typeface="Times New Roman" pitchFamily="18" charset="0"/>
                <a:ea typeface="微软雅黑" panose="020B0503020204020204" pitchFamily="34" charset="-122"/>
                <a:cs typeface="Times New Roman" pitchFamily="18" charset="0"/>
              </a:rPr>
              <a:t>。</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908720"/>
            <a:ext cx="2898746" cy="233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66"/>
          <a:stretch/>
        </p:blipFill>
        <p:spPr bwMode="auto">
          <a:xfrm>
            <a:off x="4860032" y="3404979"/>
            <a:ext cx="2854211" cy="195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4299972" y="5423445"/>
            <a:ext cx="4824536" cy="1200329"/>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u"/>
            </a:pPr>
            <a:r>
              <a:rPr lang="zh-CN" altLang="en-US" b="1" dirty="0">
                <a:solidFill>
                  <a:schemeClr val="accent5"/>
                </a:solidFill>
                <a:latin typeface="Times New Roman" pitchFamily="18" charset="0"/>
                <a:ea typeface="微软雅黑" panose="020B0503020204020204" pitchFamily="34" charset="-122"/>
                <a:cs typeface="Times New Roman" pitchFamily="18" charset="0"/>
              </a:rPr>
              <a:t>对部分样品进行了主量和微量元素丰度测试</a:t>
            </a:r>
            <a:endParaRPr lang="en-US" altLang="zh-CN" b="1" dirty="0">
              <a:solidFill>
                <a:schemeClr val="accent5"/>
              </a:solidFill>
              <a:latin typeface="Times New Roman" pitchFamily="18" charset="0"/>
              <a:ea typeface="微软雅黑" panose="020B0503020204020204" pitchFamily="34" charset="-122"/>
              <a:cs typeface="Times New Roman" pitchFamily="18" charset="0"/>
            </a:endParaRPr>
          </a:p>
          <a:p>
            <a:pPr marL="285750" indent="-285750" fontAlgn="base">
              <a:spcBef>
                <a:spcPct val="0"/>
              </a:spcBef>
              <a:spcAft>
                <a:spcPct val="0"/>
              </a:spcAft>
              <a:buFont typeface="Wingdings" panose="05000000000000000000" pitchFamily="2" charset="2"/>
              <a:buChar char="u"/>
            </a:pPr>
            <a:r>
              <a:rPr lang="ko-KR" altLang="en-US" b="1" dirty="0">
                <a:solidFill>
                  <a:srgbClr val="FF0000"/>
                </a:solidFill>
                <a:latin typeface="Times New Roman" pitchFamily="18" charset="0"/>
                <a:ea typeface="微软雅黑" panose="020B0503020204020204" pitchFamily="34" charset="-122"/>
                <a:cs typeface="Times New Roman" pitchFamily="18" charset="0"/>
              </a:rPr>
              <a:t>测试结果对</a:t>
            </a:r>
            <a:r>
              <a:rPr lang="en-US" altLang="ko-KR" b="1" dirty="0">
                <a:solidFill>
                  <a:srgbClr val="FF0000"/>
                </a:solidFill>
                <a:latin typeface="Times New Roman" pitchFamily="18" charset="0"/>
                <a:ea typeface="微软雅黑" panose="020B0503020204020204" pitchFamily="34" charset="-122"/>
                <a:cs typeface="Times New Roman" pitchFamily="18" charset="0"/>
              </a:rPr>
              <a:t>U</a:t>
            </a:r>
            <a:r>
              <a:rPr lang="ko-KR" altLang="en-US" b="1" dirty="0">
                <a:solidFill>
                  <a:srgbClr val="FF0000"/>
                </a:solidFill>
                <a:latin typeface="Times New Roman" pitchFamily="18" charset="0"/>
                <a:ea typeface="微软雅黑" panose="020B0503020204020204" pitchFamily="34" charset="-122"/>
                <a:cs typeface="Times New Roman" pitchFamily="18" charset="0"/>
              </a:rPr>
              <a:t>的平均丰度影响较大</a:t>
            </a:r>
            <a:r>
              <a:rPr lang="zh-CN" altLang="en-US" b="1" dirty="0">
                <a:solidFill>
                  <a:srgbClr val="FF0000"/>
                </a:solidFill>
                <a:latin typeface="Times New Roman" pitchFamily="18" charset="0"/>
                <a:ea typeface="微软雅黑" panose="020B0503020204020204" pitchFamily="34" charset="-122"/>
                <a:cs typeface="Times New Roman" pitchFamily="18" charset="0"/>
              </a:rPr>
              <a:t>，对</a:t>
            </a:r>
            <a:r>
              <a:rPr lang="en-US" altLang="ko-KR" b="1" dirty="0" err="1">
                <a:solidFill>
                  <a:srgbClr val="FF0000"/>
                </a:solidFill>
                <a:latin typeface="Times New Roman" pitchFamily="18" charset="0"/>
                <a:ea typeface="微软雅黑" panose="020B0503020204020204" pitchFamily="34" charset="-122"/>
                <a:cs typeface="Times New Roman" pitchFamily="18" charset="0"/>
              </a:rPr>
              <a:t>Th</a:t>
            </a:r>
            <a:r>
              <a:rPr lang="ko-KR" altLang="en-US" b="1" dirty="0">
                <a:solidFill>
                  <a:srgbClr val="FF0000"/>
                </a:solidFill>
                <a:latin typeface="Times New Roman" pitchFamily="18" charset="0"/>
                <a:ea typeface="微软雅黑" panose="020B0503020204020204" pitchFamily="34" charset="-122"/>
                <a:cs typeface="Times New Roman" pitchFamily="18" charset="0"/>
              </a:rPr>
              <a:t>的平均丰度影响不大</a:t>
            </a:r>
            <a:endParaRPr lang="en-US" altLang="zh-CN" b="1" dirty="0">
              <a:solidFill>
                <a:srgbClr val="FF0000"/>
              </a:solidFill>
              <a:latin typeface="Times New Roman" pitchFamily="18" charset="0"/>
              <a:ea typeface="微软雅黑" panose="020B0503020204020204" pitchFamily="34" charset="-122"/>
              <a:cs typeface="Times New Roman" pitchFamily="18" charset="0"/>
            </a:endParaRPr>
          </a:p>
          <a:p>
            <a:pPr marL="285750" indent="-285750" fontAlgn="base">
              <a:spcBef>
                <a:spcPct val="0"/>
              </a:spcBef>
              <a:spcAft>
                <a:spcPct val="0"/>
              </a:spcAft>
              <a:buFont typeface="Wingdings" panose="05000000000000000000" pitchFamily="2" charset="2"/>
              <a:buChar char="u"/>
            </a:pPr>
            <a:r>
              <a:rPr lang="zh-CN" altLang="en-US" b="1" dirty="0">
                <a:solidFill>
                  <a:schemeClr val="accent5"/>
                </a:solidFill>
                <a:latin typeface="Times New Roman" pitchFamily="18" charset="0"/>
                <a:ea typeface="微软雅黑" panose="020B0503020204020204" pitchFamily="34" charset="-122"/>
                <a:cs typeface="Times New Roman" pitchFamily="18" charset="0"/>
              </a:rPr>
              <a:t>可能是由于</a:t>
            </a:r>
            <a:r>
              <a:rPr lang="ko-KR" altLang="en-US" b="1" dirty="0">
                <a:solidFill>
                  <a:schemeClr val="accent5"/>
                </a:solidFill>
                <a:latin typeface="Times New Roman" pitchFamily="18" charset="0"/>
                <a:ea typeface="微软雅黑" panose="020B0503020204020204" pitchFamily="34" charset="-122"/>
                <a:cs typeface="Times New Roman" pitchFamily="18" charset="0"/>
              </a:rPr>
              <a:t>高</a:t>
            </a:r>
            <a:r>
              <a:rPr lang="en-US" altLang="ko-KR" b="1" dirty="0">
                <a:solidFill>
                  <a:schemeClr val="accent5"/>
                </a:solidFill>
                <a:latin typeface="Times New Roman" pitchFamily="18" charset="0"/>
                <a:ea typeface="微软雅黑" panose="020B0503020204020204" pitchFamily="34" charset="-122"/>
                <a:cs typeface="Times New Roman" pitchFamily="18" charset="0"/>
              </a:rPr>
              <a:t>U</a:t>
            </a:r>
            <a:r>
              <a:rPr lang="ko-KR" altLang="en-US" b="1" dirty="0">
                <a:solidFill>
                  <a:schemeClr val="accent5"/>
                </a:solidFill>
                <a:latin typeface="Times New Roman" pitchFamily="18" charset="0"/>
                <a:ea typeface="微软雅黑" panose="020B0503020204020204" pitchFamily="34" charset="-122"/>
                <a:cs typeface="Times New Roman" pitchFamily="18" charset="0"/>
              </a:rPr>
              <a:t>区域岩石样品明显偏多</a:t>
            </a:r>
            <a:endParaRPr lang="zh-CN" altLang="en-US" b="1" dirty="0">
              <a:solidFill>
                <a:schemeClr val="accent5"/>
              </a:solidFill>
              <a:latin typeface="Times New Roman" pitchFamily="18" charset="0"/>
              <a:ea typeface="微软雅黑" panose="020B0503020204020204" pitchFamily="34" charset="-122"/>
              <a:cs typeface="Times New Roman" pitchFamily="18" charset="0"/>
            </a:endParaRPr>
          </a:p>
        </p:txBody>
      </p:sp>
      <p:sp>
        <p:nvSpPr>
          <p:cNvPr id="10" name="矩形 9"/>
          <p:cNvSpPr/>
          <p:nvPr/>
        </p:nvSpPr>
        <p:spPr>
          <a:xfrm>
            <a:off x="7884368" y="4926472"/>
            <a:ext cx="1031051" cy="430887"/>
          </a:xfrm>
          <a:prstGeom prst="rect">
            <a:avLst/>
          </a:prstGeom>
        </p:spPr>
        <p:txBody>
          <a:bodyPr wrap="none">
            <a:spAutoFit/>
          </a:bodyPr>
          <a:lstStyle/>
          <a:p>
            <a:r>
              <a:rPr lang="zh-CN" altLang="en-US" sz="2200" b="1" i="1" dirty="0">
                <a:solidFill>
                  <a:srgbClr val="0000CC"/>
                </a:solidFill>
                <a:latin typeface="Times New Roman" pitchFamily="18" charset="0"/>
                <a:ea typeface="微软雅黑" panose="020B0503020204020204" pitchFamily="34" charset="-122"/>
                <a:cs typeface="Times New Roman" pitchFamily="18" charset="0"/>
              </a:rPr>
              <a:t>高若菡</a:t>
            </a:r>
          </a:p>
        </p:txBody>
      </p:sp>
      <p:sp>
        <p:nvSpPr>
          <p:cNvPr id="6" name="矩形 5"/>
          <p:cNvSpPr/>
          <p:nvPr/>
        </p:nvSpPr>
        <p:spPr>
          <a:xfrm>
            <a:off x="2066050" y="6254442"/>
            <a:ext cx="1031051" cy="430887"/>
          </a:xfrm>
          <a:prstGeom prst="rect">
            <a:avLst/>
          </a:prstGeom>
        </p:spPr>
        <p:txBody>
          <a:bodyPr wrap="none">
            <a:spAutoFit/>
          </a:bodyPr>
          <a:lstStyle/>
          <a:p>
            <a:r>
              <a:rPr lang="zh-CN" altLang="en-US" sz="2200" b="1" i="1" dirty="0">
                <a:solidFill>
                  <a:srgbClr val="0000CC"/>
                </a:solidFill>
                <a:latin typeface="Times New Roman" pitchFamily="18" charset="0"/>
                <a:ea typeface="微软雅黑" panose="020B0503020204020204" pitchFamily="34" charset="-122"/>
                <a:cs typeface="Times New Roman" pitchFamily="18" charset="0"/>
              </a:rPr>
              <a:t>习宇飞</a:t>
            </a:r>
            <a:endParaRPr lang="zh-CN" altLang="en-US" sz="2200" i="1" dirty="0"/>
          </a:p>
        </p:txBody>
      </p:sp>
    </p:spTree>
    <p:extLst>
      <p:ext uri="{BB962C8B-B14F-4D97-AF65-F5344CB8AC3E}">
        <p14:creationId xmlns:p14="http://schemas.microsoft.com/office/powerpoint/2010/main" val="4037052150"/>
      </p:ext>
    </p:extLst>
  </p:cSld>
  <p:clrMapOvr>
    <a:masterClrMapping/>
  </p:clrMapOvr>
  <p:transition spd="slow"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C58F2A67-C01A-246A-5AA7-E281571707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584" y="1336812"/>
            <a:ext cx="4098839" cy="1524705"/>
          </a:xfrm>
        </p:spPr>
      </p:pic>
      <p:sp>
        <p:nvSpPr>
          <p:cNvPr id="3" name="标题 2"/>
          <p:cNvSpPr>
            <a:spLocks noGrp="1"/>
          </p:cNvSpPr>
          <p:nvPr>
            <p:ph type="title"/>
          </p:nvPr>
        </p:nvSpPr>
        <p:spPr/>
        <p:txBody>
          <a:bodyPr/>
          <a:lstStyle/>
          <a:p>
            <a:r>
              <a:rPr lang="zh-CN" altLang="en-US" dirty="0"/>
              <a:t>三维地球化学建模</a:t>
            </a:r>
          </a:p>
        </p:txBody>
      </p:sp>
      <p:pic>
        <p:nvPicPr>
          <p:cNvPr id="5" name="图片 4">
            <a:extLst>
              <a:ext uri="{FF2B5EF4-FFF2-40B4-BE49-F238E27FC236}">
                <a16:creationId xmlns:a16="http://schemas.microsoft.com/office/drawing/2014/main" id="{944FB487-66C3-AB89-EC0C-E6F7BA505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861517"/>
            <a:ext cx="2808314" cy="744715"/>
          </a:xfrm>
          <a:prstGeom prst="rect">
            <a:avLst/>
          </a:prstGeom>
        </p:spPr>
      </p:pic>
      <p:sp>
        <p:nvSpPr>
          <p:cNvPr id="9" name="文本框 8">
            <a:extLst>
              <a:ext uri="{FF2B5EF4-FFF2-40B4-BE49-F238E27FC236}">
                <a16:creationId xmlns:a16="http://schemas.microsoft.com/office/drawing/2014/main" id="{E8DF46B7-3BBB-10AE-D05A-167DF9F15559}"/>
              </a:ext>
            </a:extLst>
          </p:cNvPr>
          <p:cNvSpPr txBox="1"/>
          <p:nvPr/>
        </p:nvSpPr>
        <p:spPr>
          <a:xfrm>
            <a:off x="323528" y="865113"/>
            <a:ext cx="4585252" cy="400110"/>
          </a:xfrm>
          <a:prstGeom prst="rect">
            <a:avLst/>
          </a:prstGeom>
          <a:noFill/>
        </p:spPr>
        <p:txBody>
          <a:bodyPr wrap="square">
            <a:spAutoFit/>
          </a:bodyPr>
          <a:lstStyle/>
          <a:p>
            <a:pPr marL="457200" indent="-457200" fontAlgn="base">
              <a:spcBef>
                <a:spcPct val="20000"/>
              </a:spcBef>
              <a:spcAft>
                <a:spcPct val="0"/>
              </a:spcAft>
              <a:buClr>
                <a:srgbClr val="FF9900"/>
              </a:buClr>
              <a:buSzPct val="75000"/>
              <a:buFont typeface="Wingdings" pitchFamily="2" charset="2"/>
              <a:buChar char="u"/>
            </a:pPr>
            <a:r>
              <a:rPr lang="zh-CN" altLang="en-US" sz="2000" b="1" dirty="0">
                <a:solidFill>
                  <a:srgbClr val="0000CC"/>
                </a:solidFill>
                <a:latin typeface="Times New Roman" pitchFamily="18" charset="0"/>
                <a:ea typeface="微软雅黑" panose="020B0503020204020204" pitchFamily="34" charset="-122"/>
                <a:cs typeface="Times New Roman" pitchFamily="18" charset="0"/>
              </a:rPr>
              <a:t>先验岩石分布概率</a:t>
            </a:r>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p:txBody>
      </p:sp>
      <p:pic>
        <p:nvPicPr>
          <p:cNvPr id="11" name="图片 10">
            <a:extLst>
              <a:ext uri="{FF2B5EF4-FFF2-40B4-BE49-F238E27FC236}">
                <a16:creationId xmlns:a16="http://schemas.microsoft.com/office/drawing/2014/main" id="{8B08D1CA-FE8B-472B-18F7-D049C5722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733" y="3500570"/>
            <a:ext cx="3685864" cy="2788494"/>
          </a:xfrm>
          <a:prstGeom prst="rect">
            <a:avLst/>
          </a:prstGeom>
        </p:spPr>
      </p:pic>
      <p:sp>
        <p:nvSpPr>
          <p:cNvPr id="13" name="文本框 12">
            <a:extLst>
              <a:ext uri="{FF2B5EF4-FFF2-40B4-BE49-F238E27FC236}">
                <a16:creationId xmlns:a16="http://schemas.microsoft.com/office/drawing/2014/main" id="{E84E1F5D-7EE7-BA14-097C-AE306EFC6964}"/>
              </a:ext>
            </a:extLst>
          </p:cNvPr>
          <p:cNvSpPr txBox="1"/>
          <p:nvPr/>
        </p:nvSpPr>
        <p:spPr>
          <a:xfrm>
            <a:off x="555815" y="6289064"/>
            <a:ext cx="3384376" cy="369332"/>
          </a:xfrm>
          <a:prstGeom prst="rect">
            <a:avLst/>
          </a:prstGeom>
          <a:noFill/>
        </p:spPr>
        <p:txBody>
          <a:bodyPr wrap="square">
            <a:spAutoFit/>
          </a:bodyPr>
          <a:lstStyle/>
          <a:p>
            <a:pPr fontAlgn="base">
              <a:spcBef>
                <a:spcPct val="20000"/>
              </a:spcBef>
              <a:spcAft>
                <a:spcPct val="0"/>
              </a:spcAft>
              <a:buClr>
                <a:srgbClr val="FF9900"/>
              </a:buClr>
              <a:buSzPct val="75000"/>
            </a:pPr>
            <a:r>
              <a:rPr lang="en-US" altLang="zh-CN" sz="1800" b="1" dirty="0">
                <a:solidFill>
                  <a:srgbClr val="0000CC"/>
                </a:solidFill>
                <a:latin typeface="Times New Roman" pitchFamily="18" charset="0"/>
                <a:ea typeface="微软雅黑" panose="020B0503020204020204" pitchFamily="34" charset="-122"/>
                <a:cs typeface="Times New Roman" pitchFamily="18" charset="0"/>
              </a:rPr>
              <a:t>5km</a:t>
            </a:r>
            <a:r>
              <a:rPr lang="zh-CN" altLang="en-US" sz="1800" b="1" dirty="0">
                <a:solidFill>
                  <a:srgbClr val="0000CC"/>
                </a:solidFill>
                <a:latin typeface="Times New Roman" pitchFamily="18" charset="0"/>
                <a:ea typeface="微软雅黑" panose="020B0503020204020204" pitchFamily="34" charset="-122"/>
                <a:cs typeface="Times New Roman" pitchFamily="18" charset="0"/>
              </a:rPr>
              <a:t>深度，后验岩石分布概率</a:t>
            </a:r>
            <a:endParaRPr lang="en-US" altLang="zh-CN" sz="1800" b="1" dirty="0">
              <a:solidFill>
                <a:srgbClr val="0000CC"/>
              </a:solidFill>
              <a:latin typeface="Times New Roman" pitchFamily="18" charset="0"/>
              <a:ea typeface="微软雅黑" panose="020B0503020204020204" pitchFamily="34" charset="-122"/>
              <a:cs typeface="Times New Roman" pitchFamily="18" charset="0"/>
            </a:endParaRPr>
          </a:p>
        </p:txBody>
      </p:sp>
      <p:pic>
        <p:nvPicPr>
          <p:cNvPr id="14" name="图片 13">
            <a:extLst>
              <a:ext uri="{FF2B5EF4-FFF2-40B4-BE49-F238E27FC236}">
                <a16:creationId xmlns:a16="http://schemas.microsoft.com/office/drawing/2014/main" id="{E7F70734-37B9-5265-080D-D3969AA21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589" y="1096464"/>
            <a:ext cx="4070559" cy="5200917"/>
          </a:xfrm>
          <a:prstGeom prst="rect">
            <a:avLst/>
          </a:prstGeom>
        </p:spPr>
      </p:pic>
      <p:sp>
        <p:nvSpPr>
          <p:cNvPr id="15" name="文本框 14">
            <a:extLst>
              <a:ext uri="{FF2B5EF4-FFF2-40B4-BE49-F238E27FC236}">
                <a16:creationId xmlns:a16="http://schemas.microsoft.com/office/drawing/2014/main" id="{ED2B7F48-6BFE-B744-13BC-7C9EAF59EDE3}"/>
              </a:ext>
            </a:extLst>
          </p:cNvPr>
          <p:cNvSpPr txBox="1"/>
          <p:nvPr/>
        </p:nvSpPr>
        <p:spPr>
          <a:xfrm>
            <a:off x="5436096" y="6297381"/>
            <a:ext cx="3384376" cy="369332"/>
          </a:xfrm>
          <a:prstGeom prst="rect">
            <a:avLst/>
          </a:prstGeom>
          <a:noFill/>
        </p:spPr>
        <p:txBody>
          <a:bodyPr wrap="square">
            <a:spAutoFit/>
          </a:bodyPr>
          <a:lstStyle/>
          <a:p>
            <a:pPr fontAlgn="base">
              <a:spcBef>
                <a:spcPct val="20000"/>
              </a:spcBef>
              <a:spcAft>
                <a:spcPct val="0"/>
              </a:spcAft>
              <a:buClr>
                <a:srgbClr val="FF9900"/>
              </a:buClr>
              <a:buSzPct val="75000"/>
            </a:pPr>
            <a:r>
              <a:rPr lang="en-US" altLang="zh-CN" sz="1800" b="1" dirty="0">
                <a:solidFill>
                  <a:srgbClr val="0000CC"/>
                </a:solidFill>
                <a:latin typeface="Times New Roman" pitchFamily="18" charset="0"/>
                <a:ea typeface="微软雅黑" panose="020B0503020204020204" pitchFamily="34" charset="-122"/>
                <a:cs typeface="Times New Roman" pitchFamily="18" charset="0"/>
              </a:rPr>
              <a:t>3-D U/Th </a:t>
            </a:r>
            <a:r>
              <a:rPr lang="zh-CN" altLang="en-US" sz="1800" b="1" dirty="0">
                <a:solidFill>
                  <a:srgbClr val="0000CC"/>
                </a:solidFill>
                <a:latin typeface="Times New Roman" pitchFamily="18" charset="0"/>
                <a:ea typeface="微软雅黑" panose="020B0503020204020204" pitchFamily="34" charset="-122"/>
                <a:cs typeface="Times New Roman" pitchFamily="18" charset="0"/>
              </a:rPr>
              <a:t>丰度分布图</a:t>
            </a:r>
            <a:endParaRPr lang="en-US" altLang="zh-CN" sz="1800" b="1" dirty="0">
              <a:solidFill>
                <a:srgbClr val="0000CC"/>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758031248"/>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51520" y="836712"/>
            <a:ext cx="8507288" cy="5663816"/>
          </a:xfrm>
        </p:spPr>
        <p:txBody>
          <a:bodyPr/>
          <a:lstStyle/>
          <a:p>
            <a:pPr marL="0" indent="0">
              <a:buNone/>
            </a:pPr>
            <a:r>
              <a:rPr lang="zh-CN" altLang="en-US" sz="2000" dirty="0">
                <a:solidFill>
                  <a:srgbClr val="C00000"/>
                </a:solidFill>
              </a:rPr>
              <a:t>约束上地壳丰度</a:t>
            </a:r>
            <a:endParaRPr lang="en-US" altLang="zh-CN" sz="2000" dirty="0">
              <a:solidFill>
                <a:srgbClr val="C00000"/>
              </a:solidFill>
            </a:endParaRPr>
          </a:p>
          <a:p>
            <a:r>
              <a:rPr lang="zh-CN" altLang="en-US" sz="2000" dirty="0"/>
              <a:t>以热传导理论（能量守恒）为基础，综合地球物理（分层）、地球化学（</a:t>
            </a:r>
            <a:r>
              <a:rPr lang="en-US" altLang="zh-CN" sz="2000" dirty="0"/>
              <a:t>U-</a:t>
            </a:r>
            <a:r>
              <a:rPr lang="en-US" altLang="zh-CN" sz="2000" dirty="0" err="1"/>
              <a:t>Th</a:t>
            </a:r>
            <a:r>
              <a:rPr lang="zh-CN" altLang="en-US" sz="2000" dirty="0"/>
              <a:t>含量）和地热数据（地表热流）三类数据，构建了华南地热模型。</a:t>
            </a:r>
            <a:endParaRPr lang="en-US" altLang="zh-CN" sz="2000" dirty="0"/>
          </a:p>
          <a:p>
            <a:r>
              <a:rPr lang="zh-CN" altLang="en-US" sz="2000" dirty="0">
                <a:solidFill>
                  <a:srgbClr val="C00000"/>
                </a:solidFill>
              </a:rPr>
              <a:t>地热模型包含了地壳结构和地壳成分等综合地质信息</a:t>
            </a:r>
            <a:endParaRPr lang="en-US" altLang="zh-CN" sz="2000" dirty="0">
              <a:solidFill>
                <a:srgbClr val="C00000"/>
              </a:solidFill>
            </a:endParaRPr>
          </a:p>
          <a:p>
            <a:r>
              <a:rPr lang="zh-CN" altLang="en-US" sz="2000" dirty="0"/>
              <a:t>通过</a:t>
            </a:r>
            <a:r>
              <a:rPr lang="en-US" altLang="zh-CN" sz="2000" dirty="0"/>
              <a:t>U-</a:t>
            </a:r>
            <a:r>
              <a:rPr lang="en-US" altLang="zh-CN" sz="2000" dirty="0" err="1"/>
              <a:t>Th</a:t>
            </a:r>
            <a:r>
              <a:rPr lang="zh-CN" altLang="en-US" sz="2000" dirty="0"/>
              <a:t>放射性生热建立</a:t>
            </a:r>
            <a:r>
              <a:rPr lang="en-US" altLang="zh-CN" sz="2000" dirty="0"/>
              <a:t>U-</a:t>
            </a:r>
            <a:r>
              <a:rPr lang="en-US" altLang="zh-CN" sz="2000" dirty="0" err="1"/>
              <a:t>Th</a:t>
            </a:r>
            <a:r>
              <a:rPr lang="zh-CN" altLang="en-US" sz="2000" dirty="0"/>
              <a:t>含量（丰度和地壳中厚度）和地热模型的联系，从而约束地壳中高放射性元素含量，最终为中微子通量计算提供约束</a:t>
            </a:r>
          </a:p>
          <a:p>
            <a:endParaRPr lang="zh-CN" altLang="en-US" sz="2000" dirty="0"/>
          </a:p>
        </p:txBody>
      </p:sp>
      <p:sp>
        <p:nvSpPr>
          <p:cNvPr id="3" name="标题 2"/>
          <p:cNvSpPr>
            <a:spLocks noGrp="1"/>
          </p:cNvSpPr>
          <p:nvPr>
            <p:ph type="title"/>
          </p:nvPr>
        </p:nvSpPr>
        <p:spPr/>
        <p:txBody>
          <a:bodyPr/>
          <a:lstStyle/>
          <a:p>
            <a:r>
              <a:rPr lang="zh-CN" altLang="en-US" dirty="0"/>
              <a:t>地热模型构建</a:t>
            </a:r>
          </a:p>
        </p:txBody>
      </p:sp>
      <p:pic>
        <p:nvPicPr>
          <p:cNvPr id="4" name="图片 3">
            <a:extLst>
              <a:ext uri="{FF2B5EF4-FFF2-40B4-BE49-F238E27FC236}">
                <a16:creationId xmlns:a16="http://schemas.microsoft.com/office/drawing/2014/main" id="{FE0CCD60-D0A4-4EB0-ABDF-AAA01CC218C0}"/>
              </a:ext>
            </a:extLst>
          </p:cNvPr>
          <p:cNvPicPr>
            <a:picLocks noChangeAspect="1"/>
          </p:cNvPicPr>
          <p:nvPr/>
        </p:nvPicPr>
        <p:blipFill>
          <a:blip r:embed="rId2"/>
          <a:stretch>
            <a:fillRect/>
          </a:stretch>
        </p:blipFill>
        <p:spPr>
          <a:xfrm>
            <a:off x="385192" y="3933056"/>
            <a:ext cx="2578704" cy="2012637"/>
          </a:xfrm>
          <a:prstGeom prst="rect">
            <a:avLst/>
          </a:prstGeom>
        </p:spPr>
      </p:pic>
      <p:pic>
        <p:nvPicPr>
          <p:cNvPr id="8" name="图片 7">
            <a:extLst>
              <a:ext uri="{FF2B5EF4-FFF2-40B4-BE49-F238E27FC236}">
                <a16:creationId xmlns:a16="http://schemas.microsoft.com/office/drawing/2014/main" id="{513FFAF5-B2DF-44B2-8399-4FC5C576B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7387" y="3685317"/>
            <a:ext cx="2495094" cy="2339151"/>
          </a:xfrm>
          <a:prstGeom prst="rect">
            <a:avLst/>
          </a:prstGeom>
        </p:spPr>
      </p:pic>
      <p:pic>
        <p:nvPicPr>
          <p:cNvPr id="9" name="图片 8">
            <a:extLst>
              <a:ext uri="{FF2B5EF4-FFF2-40B4-BE49-F238E27FC236}">
                <a16:creationId xmlns:a16="http://schemas.microsoft.com/office/drawing/2014/main" id="{548E6B3A-089B-421B-8D1D-048E4C5C4396}"/>
              </a:ext>
            </a:extLst>
          </p:cNvPr>
          <p:cNvPicPr>
            <a:picLocks noChangeAspect="1"/>
          </p:cNvPicPr>
          <p:nvPr/>
        </p:nvPicPr>
        <p:blipFill>
          <a:blip r:embed="rId4"/>
          <a:stretch>
            <a:fillRect/>
          </a:stretch>
        </p:blipFill>
        <p:spPr>
          <a:xfrm>
            <a:off x="3419872" y="3933056"/>
            <a:ext cx="2521539" cy="1916826"/>
          </a:xfrm>
          <a:prstGeom prst="rect">
            <a:avLst/>
          </a:prstGeom>
        </p:spPr>
      </p:pic>
      <p:sp>
        <p:nvSpPr>
          <p:cNvPr id="12" name="文本框 4">
            <a:extLst>
              <a:ext uri="{FF2B5EF4-FFF2-40B4-BE49-F238E27FC236}">
                <a16:creationId xmlns:a16="http://schemas.microsoft.com/office/drawing/2014/main" id="{B3411197-713C-4CEE-8482-6AF5A6B47CBA}"/>
              </a:ext>
            </a:extLst>
          </p:cNvPr>
          <p:cNvSpPr txBox="1"/>
          <p:nvPr/>
        </p:nvSpPr>
        <p:spPr>
          <a:xfrm>
            <a:off x="683568" y="6040725"/>
            <a:ext cx="1210588" cy="400110"/>
          </a:xfrm>
          <a:prstGeom prst="rect">
            <a:avLst/>
          </a:prstGeom>
          <a:noFill/>
        </p:spPr>
        <p:txBody>
          <a:bodyPr wrap="none" rtlCol="0">
            <a:spAutoFit/>
          </a:bodyPr>
          <a:lstStyle/>
          <a:p>
            <a:r>
              <a:rPr lang="zh-CN" altLang="en-US" sz="2000" b="1" dirty="0">
                <a:solidFill>
                  <a:srgbClr val="0000CC"/>
                </a:solidFill>
                <a:latin typeface="Times New Roman" pitchFamily="18" charset="0"/>
                <a:ea typeface="微软雅黑" panose="020B0503020204020204" pitchFamily="34" charset="-122"/>
                <a:cs typeface="Times New Roman" pitchFamily="18" charset="0"/>
              </a:rPr>
              <a:t>地热数据</a:t>
            </a:r>
          </a:p>
        </p:txBody>
      </p:sp>
      <p:sp>
        <p:nvSpPr>
          <p:cNvPr id="13" name="文本框 6">
            <a:extLst>
              <a:ext uri="{FF2B5EF4-FFF2-40B4-BE49-F238E27FC236}">
                <a16:creationId xmlns:a16="http://schemas.microsoft.com/office/drawing/2014/main" id="{09884889-B85A-4036-B9D5-48311EA41AD1}"/>
              </a:ext>
            </a:extLst>
          </p:cNvPr>
          <p:cNvSpPr txBox="1"/>
          <p:nvPr/>
        </p:nvSpPr>
        <p:spPr>
          <a:xfrm>
            <a:off x="3859322" y="6049833"/>
            <a:ext cx="1210588" cy="400110"/>
          </a:xfrm>
          <a:prstGeom prst="rect">
            <a:avLst/>
          </a:prstGeom>
          <a:noFill/>
        </p:spPr>
        <p:txBody>
          <a:bodyPr wrap="none" rtlCol="0">
            <a:spAutoFit/>
          </a:bodyPr>
          <a:lstStyle/>
          <a:p>
            <a:r>
              <a:rPr lang="zh-CN" altLang="en-US" sz="2000" b="1" dirty="0">
                <a:solidFill>
                  <a:srgbClr val="0000CC"/>
                </a:solidFill>
                <a:latin typeface="Times New Roman" pitchFamily="18" charset="0"/>
                <a:ea typeface="微软雅黑" panose="020B0503020204020204" pitchFamily="34" charset="-122"/>
                <a:cs typeface="Times New Roman" pitchFamily="18" charset="0"/>
              </a:rPr>
              <a:t>地质模型</a:t>
            </a:r>
          </a:p>
        </p:txBody>
      </p:sp>
      <p:sp>
        <p:nvSpPr>
          <p:cNvPr id="14" name="文本框 8">
            <a:extLst>
              <a:ext uri="{FF2B5EF4-FFF2-40B4-BE49-F238E27FC236}">
                <a16:creationId xmlns:a16="http://schemas.microsoft.com/office/drawing/2014/main" id="{DF5B55FA-5612-4D3B-AAB7-CE4CF1D44E62}"/>
              </a:ext>
            </a:extLst>
          </p:cNvPr>
          <p:cNvSpPr txBox="1"/>
          <p:nvPr/>
        </p:nvSpPr>
        <p:spPr>
          <a:xfrm>
            <a:off x="6876256" y="6053226"/>
            <a:ext cx="1210588" cy="400110"/>
          </a:xfrm>
          <a:prstGeom prst="rect">
            <a:avLst/>
          </a:prstGeom>
          <a:noFill/>
        </p:spPr>
        <p:txBody>
          <a:bodyPr wrap="none" rtlCol="0">
            <a:spAutoFit/>
          </a:bodyPr>
          <a:lstStyle/>
          <a:p>
            <a:r>
              <a:rPr lang="zh-CN" altLang="en-US" sz="2000" b="1" dirty="0">
                <a:solidFill>
                  <a:srgbClr val="0000CC"/>
                </a:solidFill>
                <a:latin typeface="Times New Roman" pitchFamily="18" charset="0"/>
                <a:ea typeface="微软雅黑" panose="020B0503020204020204" pitchFamily="34" charset="-122"/>
                <a:cs typeface="Times New Roman" pitchFamily="18" charset="0"/>
              </a:rPr>
              <a:t>地热模型</a:t>
            </a:r>
          </a:p>
        </p:txBody>
      </p:sp>
      <p:sp>
        <p:nvSpPr>
          <p:cNvPr id="10" name="矩形 9"/>
          <p:cNvSpPr/>
          <p:nvPr/>
        </p:nvSpPr>
        <p:spPr>
          <a:xfrm>
            <a:off x="2267744" y="6254881"/>
            <a:ext cx="1031051" cy="430887"/>
          </a:xfrm>
          <a:prstGeom prst="rect">
            <a:avLst/>
          </a:prstGeom>
        </p:spPr>
        <p:txBody>
          <a:bodyPr wrap="none">
            <a:spAutoFit/>
          </a:bodyPr>
          <a:lstStyle/>
          <a:p>
            <a:r>
              <a:rPr lang="zh-CN" altLang="en-US" sz="2200" b="1" i="1" dirty="0">
                <a:solidFill>
                  <a:srgbClr val="0000CC"/>
                </a:solidFill>
                <a:latin typeface="Times New Roman" pitchFamily="18" charset="0"/>
                <a:ea typeface="微软雅黑" panose="020B0503020204020204" pitchFamily="34" charset="-122"/>
                <a:cs typeface="Times New Roman" pitchFamily="18" charset="0"/>
              </a:rPr>
              <a:t>姜光政</a:t>
            </a:r>
          </a:p>
        </p:txBody>
      </p:sp>
    </p:spTree>
    <p:extLst>
      <p:ext uri="{BB962C8B-B14F-4D97-AF65-F5344CB8AC3E}">
        <p14:creationId xmlns:p14="http://schemas.microsoft.com/office/powerpoint/2010/main" val="2503992923"/>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138D8C9-E7E8-CF2D-C22B-B7CBEEAAEB6A}"/>
              </a:ext>
            </a:extLst>
          </p:cNvPr>
          <p:cNvSpPr>
            <a:spLocks noGrp="1"/>
          </p:cNvSpPr>
          <p:nvPr>
            <p:ph type="title"/>
          </p:nvPr>
        </p:nvSpPr>
        <p:spPr/>
        <p:txBody>
          <a:bodyPr/>
          <a:lstStyle/>
          <a:p>
            <a:r>
              <a:rPr lang="zh-CN" altLang="en-US" dirty="0"/>
              <a:t>研究内容</a:t>
            </a:r>
            <a:r>
              <a:rPr lang="en-US" altLang="zh-CN" dirty="0"/>
              <a:t>2</a:t>
            </a:r>
            <a:r>
              <a:rPr lang="zh-CN" altLang="en-US" dirty="0"/>
              <a:t>：地壳中微子通量计算</a:t>
            </a:r>
          </a:p>
        </p:txBody>
      </p:sp>
      <p:pic>
        <p:nvPicPr>
          <p:cNvPr id="4" name="图片 3">
            <a:extLst>
              <a:ext uri="{FF2B5EF4-FFF2-40B4-BE49-F238E27FC236}">
                <a16:creationId xmlns:a16="http://schemas.microsoft.com/office/drawing/2014/main" id="{F9886015-64E6-F9AC-30F3-42D6BE1769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290" y="3533075"/>
            <a:ext cx="5828177" cy="2880320"/>
          </a:xfrm>
          <a:prstGeom prst="rect">
            <a:avLst/>
          </a:prstGeom>
        </p:spPr>
      </p:pic>
      <p:sp>
        <p:nvSpPr>
          <p:cNvPr id="5" name="文本框 4">
            <a:extLst>
              <a:ext uri="{FF2B5EF4-FFF2-40B4-BE49-F238E27FC236}">
                <a16:creationId xmlns:a16="http://schemas.microsoft.com/office/drawing/2014/main" id="{1481F677-30AC-CEB5-B4AF-93BB864C758E}"/>
              </a:ext>
            </a:extLst>
          </p:cNvPr>
          <p:cNvSpPr txBox="1"/>
          <p:nvPr/>
        </p:nvSpPr>
        <p:spPr>
          <a:xfrm>
            <a:off x="6548467" y="4149080"/>
            <a:ext cx="2344013" cy="1323439"/>
          </a:xfrm>
          <a:prstGeom prst="rect">
            <a:avLst/>
          </a:prstGeom>
          <a:noFill/>
        </p:spPr>
        <p:txBody>
          <a:bodyPr wrap="square" rtlCol="0">
            <a:spAutoFit/>
          </a:bodyPr>
          <a:lstStyle/>
          <a:p>
            <a:r>
              <a:rPr lang="en-US" altLang="zh-CN" sz="2000" b="1" dirty="0">
                <a:solidFill>
                  <a:srgbClr val="0000CC"/>
                </a:solidFill>
                <a:latin typeface="Times New Roman" pitchFamily="18" charset="0"/>
                <a:ea typeface="微软雅黑" panose="020B0503020204020204" pitchFamily="34" charset="-122"/>
                <a:cs typeface="Times New Roman" pitchFamily="18" charset="0"/>
              </a:rPr>
              <a:t>1000</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次随机数</a:t>
            </a:r>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r>
              <a:rPr lang="en-US" altLang="zh-CN" sz="2000" b="1" dirty="0">
                <a:solidFill>
                  <a:srgbClr val="0000CC"/>
                </a:solidFill>
                <a:latin typeface="Times New Roman" pitchFamily="18" charset="0"/>
                <a:ea typeface="微软雅黑" panose="020B0503020204020204" pitchFamily="34" charset="-122"/>
                <a:cs typeface="Times New Roman" pitchFamily="18" charset="0"/>
              </a:rPr>
              <a:t>U</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a:t>
            </a:r>
            <a:r>
              <a:rPr lang="en-US" altLang="zh-CN" sz="2000" b="1" dirty="0">
                <a:solidFill>
                  <a:srgbClr val="0000CC"/>
                </a:solidFill>
                <a:latin typeface="Times New Roman" pitchFamily="18" charset="0"/>
                <a:ea typeface="微软雅黑" panose="020B0503020204020204" pitchFamily="34" charset="-122"/>
                <a:cs typeface="Times New Roman" pitchFamily="18" charset="0"/>
              </a:rPr>
              <a:t>Th</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a:t>
            </a:r>
            <a:r>
              <a:rPr lang="en-US" altLang="zh-CN" sz="2000" b="1" dirty="0" err="1">
                <a:solidFill>
                  <a:srgbClr val="0000CC"/>
                </a:solidFill>
                <a:latin typeface="Times New Roman" pitchFamily="18" charset="0"/>
                <a:ea typeface="微软雅黑" panose="020B0503020204020204" pitchFamily="34" charset="-122"/>
                <a:cs typeface="Times New Roman" pitchFamily="18" charset="0"/>
              </a:rPr>
              <a:t>U+Th</a:t>
            </a:r>
            <a:r>
              <a:rPr lang="zh-CN" altLang="en-US" sz="2000" b="1" dirty="0">
                <a:solidFill>
                  <a:srgbClr val="0000CC"/>
                </a:solidFill>
                <a:latin typeface="Times New Roman" pitchFamily="18" charset="0"/>
                <a:ea typeface="微软雅黑" panose="020B0503020204020204" pitchFamily="34" charset="-122"/>
                <a:cs typeface="Times New Roman" pitchFamily="18" charset="0"/>
              </a:rPr>
              <a:t>产生地球中微子信号图</a:t>
            </a:r>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a:p>
            <a:endParaRPr lang="en-US" altLang="zh-CN" sz="2000" b="1" dirty="0">
              <a:solidFill>
                <a:srgbClr val="0000CC"/>
              </a:solidFill>
              <a:latin typeface="Times New Roman" pitchFamily="18" charset="0"/>
              <a:ea typeface="微软雅黑" panose="020B0503020204020204" pitchFamily="34" charset="-122"/>
              <a:cs typeface="Times New Roman" pitchFamily="18" charset="0"/>
            </a:endParaRPr>
          </a:p>
        </p:txBody>
      </p:sp>
      <p:pic>
        <p:nvPicPr>
          <p:cNvPr id="6" name="图片 5">
            <a:extLst>
              <a:ext uri="{FF2B5EF4-FFF2-40B4-BE49-F238E27FC236}">
                <a16:creationId xmlns:a16="http://schemas.microsoft.com/office/drawing/2014/main" id="{D617D256-4C4F-04DA-1135-FCEEC2D427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803" y="1033139"/>
            <a:ext cx="5976664" cy="231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388370"/>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A4C8405-5661-DCC9-689D-505DBE59746C}"/>
              </a:ext>
            </a:extLst>
          </p:cNvPr>
          <p:cNvSpPr>
            <a:spLocks noGrp="1"/>
          </p:cNvSpPr>
          <p:nvPr>
            <p:ph type="title"/>
          </p:nvPr>
        </p:nvSpPr>
        <p:spPr/>
        <p:txBody>
          <a:bodyPr/>
          <a:lstStyle/>
          <a:p>
            <a:r>
              <a:rPr lang="zh-CN" altLang="en-US" dirty="0"/>
              <a:t>四种地壳模型下地壳中微子通量</a:t>
            </a:r>
          </a:p>
        </p:txBody>
      </p:sp>
      <p:pic>
        <p:nvPicPr>
          <p:cNvPr id="5" name="图片 4">
            <a:extLst>
              <a:ext uri="{FF2B5EF4-FFF2-40B4-BE49-F238E27FC236}">
                <a16:creationId xmlns:a16="http://schemas.microsoft.com/office/drawing/2014/main" id="{B2CACC84-60E7-7146-9FC9-6DE962C944A0}"/>
              </a:ext>
            </a:extLst>
          </p:cNvPr>
          <p:cNvPicPr>
            <a:picLocks noChangeAspect="1"/>
          </p:cNvPicPr>
          <p:nvPr/>
        </p:nvPicPr>
        <p:blipFill rotWithShape="1">
          <a:blip r:embed="rId2">
            <a:extLst>
              <a:ext uri="{28A0092B-C50C-407E-A947-70E740481C1C}">
                <a14:useLocalDpi xmlns:a14="http://schemas.microsoft.com/office/drawing/2010/main" val="0"/>
              </a:ext>
            </a:extLst>
          </a:blip>
          <a:srcRect r="50615"/>
          <a:stretch/>
        </p:blipFill>
        <p:spPr>
          <a:xfrm>
            <a:off x="1979712" y="908720"/>
            <a:ext cx="5091204" cy="3683911"/>
          </a:xfrm>
          <a:prstGeom prst="rect">
            <a:avLst/>
          </a:prstGeom>
        </p:spPr>
      </p:pic>
      <p:sp>
        <p:nvSpPr>
          <p:cNvPr id="7" name="文本框 4">
            <a:extLst>
              <a:ext uri="{FF2B5EF4-FFF2-40B4-BE49-F238E27FC236}">
                <a16:creationId xmlns:a16="http://schemas.microsoft.com/office/drawing/2014/main" id="{8716281B-B771-850C-2E5F-E25E50168491}"/>
              </a:ext>
            </a:extLst>
          </p:cNvPr>
          <p:cNvSpPr txBox="1"/>
          <p:nvPr/>
        </p:nvSpPr>
        <p:spPr>
          <a:xfrm>
            <a:off x="2451789" y="4592631"/>
            <a:ext cx="4536504" cy="338554"/>
          </a:xfrm>
          <a:prstGeom prst="rect">
            <a:avLst/>
          </a:prstGeom>
          <a:noFill/>
        </p:spPr>
        <p:txBody>
          <a:bodyPr wrap="square" rtlCol="0">
            <a:spAutoFit/>
          </a:bodyPr>
          <a:lstStyle/>
          <a:p>
            <a:r>
              <a:rPr lang="zh-CN" altLang="en-US" sz="1600" dirty="0">
                <a:solidFill>
                  <a:srgbClr val="0000CC"/>
                </a:solidFill>
                <a:ea typeface="微软雅黑" panose="020B0503020204020204" pitchFamily="34" charset="-122"/>
                <a:cs typeface="Times New Roman" pitchFamily="18" charset="0"/>
              </a:rPr>
              <a:t>不同模型下，岩石圈地壳</a:t>
            </a:r>
            <a:r>
              <a:rPr lang="en-US" altLang="zh-CN" sz="1600" dirty="0">
                <a:solidFill>
                  <a:srgbClr val="0000CC"/>
                </a:solidFill>
                <a:ea typeface="微软雅黑" panose="020B0503020204020204" pitchFamily="34" charset="-122"/>
                <a:cs typeface="Times New Roman" pitchFamily="18" charset="0"/>
              </a:rPr>
              <a:t>JUNO</a:t>
            </a:r>
            <a:r>
              <a:rPr lang="zh-CN" altLang="en-US" sz="1600" dirty="0">
                <a:solidFill>
                  <a:srgbClr val="0000CC"/>
                </a:solidFill>
                <a:ea typeface="微软雅黑" panose="020B0503020204020204" pitchFamily="34" charset="-122"/>
                <a:cs typeface="Times New Roman" pitchFamily="18" charset="0"/>
              </a:rPr>
              <a:t>地球中微子通量</a:t>
            </a:r>
          </a:p>
        </p:txBody>
      </p:sp>
      <p:sp>
        <p:nvSpPr>
          <p:cNvPr id="11" name="文本框 10">
            <a:extLst>
              <a:ext uri="{FF2B5EF4-FFF2-40B4-BE49-F238E27FC236}">
                <a16:creationId xmlns:a16="http://schemas.microsoft.com/office/drawing/2014/main" id="{968A6744-36FA-5166-125D-0B29306CF44B}"/>
              </a:ext>
            </a:extLst>
          </p:cNvPr>
          <p:cNvSpPr txBox="1"/>
          <p:nvPr/>
        </p:nvSpPr>
        <p:spPr>
          <a:xfrm>
            <a:off x="575556" y="4908750"/>
            <a:ext cx="7992888" cy="1760610"/>
          </a:xfrm>
          <a:prstGeom prst="rect">
            <a:avLst/>
          </a:prstGeom>
          <a:noFill/>
        </p:spPr>
        <p:txBody>
          <a:bodyPr wrap="square">
            <a:spAutoFit/>
          </a:bodyPr>
          <a:lstStyle/>
          <a:p>
            <a:pPr marL="457200" marR="0" lvl="0" indent="-457200" algn="l" defTabSz="914400" rtl="0" eaLnBrk="1" fontAlgn="base" latinLnBrk="0" hangingPunct="1">
              <a:lnSpc>
                <a:spcPct val="150000"/>
              </a:lnSpc>
              <a:spcBef>
                <a:spcPct val="20000"/>
              </a:spcBef>
              <a:spcAft>
                <a:spcPct val="0"/>
              </a:spcAft>
              <a:buClr>
                <a:srgbClr val="FF9900"/>
              </a:buClr>
              <a:buSzPct val="75000"/>
              <a:buFont typeface="Wingdings" pitchFamily="2" charset="2"/>
              <a:buChar char="u"/>
              <a:tabLst/>
              <a:defRPr/>
            </a:pPr>
            <a:r>
              <a:rPr lang="zh-CN" altLang="en-US" b="1" kern="0" dirty="0">
                <a:solidFill>
                  <a:srgbClr val="0000CC"/>
                </a:solidFill>
                <a:ea typeface="微软雅黑" panose="020B0503020204020204" pitchFamily="34" charset="-122"/>
                <a:cs typeface="Times New Roman" pitchFamily="18" charset="0"/>
              </a:rPr>
              <a:t>地壳中微子通量预测： </a:t>
            </a:r>
            <a:r>
              <a:rPr lang="zh-CN" altLang="zh-CN" b="1" kern="0" dirty="0">
                <a:ea typeface="微软雅黑" panose="020B0503020204020204" pitchFamily="34" charset="-122"/>
                <a:cs typeface="Times New Roman" pitchFamily="18" charset="0"/>
              </a:rPr>
              <a:t>信号显着增加的主要原因是华南地块上地壳的</a:t>
            </a:r>
            <a:r>
              <a:rPr lang="en-US" altLang="zh-CN" b="1" kern="0" dirty="0">
                <a:solidFill>
                  <a:srgbClr val="FF0000"/>
                </a:solidFill>
                <a:ea typeface="微软雅黑" panose="020B0503020204020204" pitchFamily="34" charset="-122"/>
                <a:cs typeface="Times New Roman" pitchFamily="18" charset="0"/>
              </a:rPr>
              <a:t>U/Th</a:t>
            </a:r>
            <a:r>
              <a:rPr lang="zh-CN" altLang="zh-CN" b="1" kern="0" dirty="0">
                <a:solidFill>
                  <a:srgbClr val="FF0000"/>
                </a:solidFill>
                <a:ea typeface="微软雅黑" panose="020B0503020204020204" pitchFamily="34" charset="-122"/>
                <a:cs typeface="Times New Roman" pitchFamily="18" charset="0"/>
              </a:rPr>
              <a:t>含量高于全球平均水平</a:t>
            </a:r>
            <a:r>
              <a:rPr lang="zh-CN" altLang="zh-CN" b="1" dirty="0">
                <a:effectLst/>
                <a:ea typeface="微软雅黑" panose="020B0503020204020204" pitchFamily="34" charset="-122"/>
                <a:cs typeface="Times New Roman" panose="02020603050405020304" pitchFamily="18" charset="0"/>
              </a:rPr>
              <a:t>。</a:t>
            </a:r>
            <a:endParaRPr lang="en-US" altLang="zh-CN" b="1" kern="0" dirty="0">
              <a:ea typeface="微软雅黑" panose="020B0503020204020204" pitchFamily="34" charset="-122"/>
              <a:cs typeface="Times New Roman" pitchFamily="18" charset="0"/>
            </a:endParaRPr>
          </a:p>
          <a:p>
            <a:pPr marL="457200" marR="0" lvl="0" indent="-457200" algn="l" defTabSz="914400" rtl="0" eaLnBrk="1" fontAlgn="base" latinLnBrk="0" hangingPunct="1">
              <a:lnSpc>
                <a:spcPct val="150000"/>
              </a:lnSpc>
              <a:spcBef>
                <a:spcPct val="20000"/>
              </a:spcBef>
              <a:spcAft>
                <a:spcPct val="0"/>
              </a:spcAft>
              <a:buClr>
                <a:srgbClr val="FF9900"/>
              </a:buClr>
              <a:buSzPct val="75000"/>
              <a:buFont typeface="Wingdings" pitchFamily="2" charset="2"/>
              <a:buChar char="u"/>
              <a:tabLst/>
              <a:defRPr/>
            </a:pPr>
            <a:r>
              <a:rPr lang="zh-CN" altLang="en-US" sz="1800" b="1" kern="0" dirty="0">
                <a:solidFill>
                  <a:srgbClr val="000099"/>
                </a:solidFill>
                <a:effectLst/>
                <a:ea typeface="微软雅黑" panose="020B0503020204020204" pitchFamily="34" charset="-122"/>
                <a:cs typeface="Times New Roman" pitchFamily="18" charset="0"/>
              </a:rPr>
              <a:t>地球科学：</a:t>
            </a:r>
            <a:r>
              <a:rPr lang="zh-CN" altLang="zh-CN" b="1" kern="0" dirty="0">
                <a:ea typeface="微软雅黑" panose="020B0503020204020204" pitchFamily="34" charset="-122"/>
                <a:cs typeface="Times New Roman" pitchFamily="18" charset="0"/>
              </a:rPr>
              <a:t>这一发现与</a:t>
            </a:r>
            <a:r>
              <a:rPr lang="en-US" altLang="zh-CN" b="1" kern="0" dirty="0">
                <a:ea typeface="微软雅黑" panose="020B0503020204020204" pitchFamily="34" charset="-122"/>
                <a:cs typeface="Times New Roman" pitchFamily="18" charset="0"/>
              </a:rPr>
              <a:t> JUNO </a:t>
            </a:r>
            <a:r>
              <a:rPr lang="zh-CN" altLang="zh-CN" b="1" kern="0" dirty="0">
                <a:ea typeface="微软雅黑" panose="020B0503020204020204" pitchFamily="34" charset="-122"/>
                <a:cs typeface="Times New Roman" pitchFamily="18" charset="0"/>
              </a:rPr>
              <a:t>周边地区高</a:t>
            </a:r>
            <a:r>
              <a:rPr lang="en-US" altLang="zh-CN" b="1" kern="0" dirty="0">
                <a:ea typeface="微软雅黑" panose="020B0503020204020204" pitchFamily="34" charset="-122"/>
                <a:cs typeface="Times New Roman" pitchFamily="18" charset="0"/>
              </a:rPr>
              <a:t> U-Th </a:t>
            </a:r>
            <a:r>
              <a:rPr lang="zh-CN" altLang="zh-CN" b="1" kern="0" dirty="0">
                <a:ea typeface="微软雅黑" panose="020B0503020204020204" pitchFamily="34" charset="-122"/>
                <a:cs typeface="Times New Roman" pitchFamily="18" charset="0"/>
              </a:rPr>
              <a:t>花岗岩侵入体的广泛分布一致，也能够通</a:t>
            </a:r>
            <a:r>
              <a:rPr lang="zh-CN" altLang="zh-CN" b="1" kern="0" dirty="0">
                <a:solidFill>
                  <a:srgbClr val="FF0000"/>
                </a:solidFill>
                <a:ea typeface="微软雅黑" panose="020B0503020204020204" pitchFamily="34" charset="-122"/>
                <a:cs typeface="Times New Roman" pitchFamily="18" charset="0"/>
              </a:rPr>
              <a:t>过抽样调查结果和热流数据得到证实</a:t>
            </a:r>
            <a:r>
              <a:rPr lang="zh-CN" altLang="zh-CN" b="1" kern="0" dirty="0">
                <a:ea typeface="微软雅黑" panose="020B0503020204020204" pitchFamily="34" charset="-122"/>
                <a:cs typeface="Times New Roman" pitchFamily="18" charset="0"/>
              </a:rPr>
              <a:t>。</a:t>
            </a:r>
            <a:endParaRPr lang="zh-CN" altLang="en-US" b="1" kern="0" dirty="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243174787"/>
      </p:ext>
    </p:extLst>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A7A030D-1820-A1DF-79B5-0122C4395A38}"/>
              </a:ext>
            </a:extLst>
          </p:cNvPr>
          <p:cNvSpPr>
            <a:spLocks noGrp="1"/>
          </p:cNvSpPr>
          <p:nvPr>
            <p:ph idx="1"/>
          </p:nvPr>
        </p:nvSpPr>
        <p:spPr>
          <a:xfrm>
            <a:off x="301488" y="924285"/>
            <a:ext cx="3970784" cy="5663816"/>
          </a:xfrm>
        </p:spPr>
        <p:txBody>
          <a:bodyPr/>
          <a:lstStyle/>
          <a:p>
            <a:r>
              <a:rPr lang="zh-CN" altLang="en-US" sz="1800" dirty="0"/>
              <a:t>地球中微子能谱、</a:t>
            </a:r>
            <a:endParaRPr lang="en-US" altLang="zh-CN" sz="1800" dirty="0"/>
          </a:p>
          <a:p>
            <a:pPr marL="0" indent="0">
              <a:buNone/>
            </a:pPr>
            <a:r>
              <a:rPr lang="en-US" altLang="zh-CN" sz="1800" dirty="0"/>
              <a:t> </a:t>
            </a:r>
            <a:r>
              <a:rPr lang="zh-CN" altLang="en-US" sz="1800" dirty="0"/>
              <a:t>反应堆中微子能谱及其他本底</a:t>
            </a:r>
            <a:endParaRPr lang="en-US" altLang="zh-CN" sz="1800" dirty="0"/>
          </a:p>
          <a:p>
            <a:pPr marL="0" indent="0">
              <a:buNone/>
            </a:pPr>
            <a:r>
              <a:rPr lang="zh-CN" altLang="en-US" sz="1400" b="0" dirty="0">
                <a:solidFill>
                  <a:schemeClr val="tx1"/>
                </a:solidFill>
              </a:rPr>
              <a:t>考虑进物质效应、液体闪烁体非线性，乏燃料与非平衡效应，大亚湾反应堆反中微子异常等效应，给出反应堆中微子能谱</a:t>
            </a:r>
            <a:r>
              <a:rPr lang="zh-CN" altLang="en-US" sz="1400" dirty="0">
                <a:solidFill>
                  <a:schemeClr val="tx1"/>
                </a:solidFill>
              </a:rPr>
              <a:t>。</a:t>
            </a:r>
            <a:endParaRPr lang="en-US" altLang="zh-CN" sz="1400" dirty="0">
              <a:solidFill>
                <a:schemeClr val="tx1"/>
              </a:solidFill>
            </a:endParaRPr>
          </a:p>
          <a:p>
            <a:pPr marL="0" indent="0">
              <a:buNone/>
            </a:pPr>
            <a:endParaRPr lang="zh-CN" altLang="en-US" sz="2000" dirty="0"/>
          </a:p>
        </p:txBody>
      </p:sp>
      <p:sp>
        <p:nvSpPr>
          <p:cNvPr id="3" name="标题 2">
            <a:extLst>
              <a:ext uri="{FF2B5EF4-FFF2-40B4-BE49-F238E27FC236}">
                <a16:creationId xmlns:a16="http://schemas.microsoft.com/office/drawing/2014/main" id="{B1E1FE66-60E2-1A43-3084-D0F011C285AC}"/>
              </a:ext>
            </a:extLst>
          </p:cNvPr>
          <p:cNvSpPr>
            <a:spLocks noGrp="1"/>
          </p:cNvSpPr>
          <p:nvPr>
            <p:ph type="title"/>
          </p:nvPr>
        </p:nvSpPr>
        <p:spPr/>
        <p:txBody>
          <a:bodyPr/>
          <a:lstStyle/>
          <a:p>
            <a:r>
              <a:rPr lang="zh-CN" altLang="en-US" dirty="0"/>
              <a:t>研究内容</a:t>
            </a:r>
            <a:r>
              <a:rPr lang="en-US" altLang="zh-CN" dirty="0"/>
              <a:t>3</a:t>
            </a:r>
            <a:r>
              <a:rPr lang="zh-CN" altLang="en-US" dirty="0"/>
              <a:t>：地球中微子实验灵敏度</a:t>
            </a:r>
          </a:p>
        </p:txBody>
      </p:sp>
      <p:pic>
        <p:nvPicPr>
          <p:cNvPr id="1027" name="图片 288" descr="图表, 折线图&#10;&#10;描述已自动生成">
            <a:extLst>
              <a:ext uri="{FF2B5EF4-FFF2-40B4-BE49-F238E27FC236}">
                <a16:creationId xmlns:a16="http://schemas.microsoft.com/office/drawing/2014/main" id="{A6DF6879-7523-DDDA-8F1E-1109AC90E490}"/>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t="5904" r="7367"/>
          <a:stretch/>
        </p:blipFill>
        <p:spPr bwMode="auto">
          <a:xfrm>
            <a:off x="669082" y="2367000"/>
            <a:ext cx="2973600" cy="21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图片 305">
            <a:extLst>
              <a:ext uri="{FF2B5EF4-FFF2-40B4-BE49-F238E27FC236}">
                <a16:creationId xmlns:a16="http://schemas.microsoft.com/office/drawing/2014/main" id="{F0631B27-8DD1-F78D-FCF3-59B71B89869D}"/>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082" y="4477551"/>
            <a:ext cx="2973600" cy="21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图表&#10;&#10;描述已自动生成">
            <a:extLst>
              <a:ext uri="{FF2B5EF4-FFF2-40B4-BE49-F238E27FC236}">
                <a16:creationId xmlns:a16="http://schemas.microsoft.com/office/drawing/2014/main" id="{12D81803-3042-2F7E-5442-E4AA63359F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7487" y="3796417"/>
            <a:ext cx="3698929" cy="2852180"/>
          </a:xfrm>
          <a:prstGeom prst="rect">
            <a:avLst/>
          </a:prstGeom>
          <a:noFill/>
          <a:ln>
            <a:noFill/>
          </a:ln>
        </p:spPr>
      </p:pic>
      <p:sp>
        <p:nvSpPr>
          <p:cNvPr id="9" name="文本框 8">
            <a:extLst>
              <a:ext uri="{FF2B5EF4-FFF2-40B4-BE49-F238E27FC236}">
                <a16:creationId xmlns:a16="http://schemas.microsoft.com/office/drawing/2014/main" id="{D7A14CD6-0362-D504-7F1B-5C070F4D9CCD}"/>
              </a:ext>
            </a:extLst>
          </p:cNvPr>
          <p:cNvSpPr txBox="1"/>
          <p:nvPr/>
        </p:nvSpPr>
        <p:spPr>
          <a:xfrm>
            <a:off x="1178002" y="5246880"/>
            <a:ext cx="2217755" cy="830997"/>
          </a:xfrm>
          <a:prstGeom prst="rect">
            <a:avLst/>
          </a:prstGeom>
          <a:noFill/>
        </p:spPr>
        <p:txBody>
          <a:bodyPr wrap="square">
            <a:spAutoFit/>
          </a:bodyPr>
          <a:lstStyle/>
          <a:p>
            <a:pPr indent="0">
              <a:buNone/>
            </a:pPr>
            <a:r>
              <a:rPr lang="zh-CN" altLang="en-US" sz="1600" b="1" dirty="0">
                <a:solidFill>
                  <a:srgbClr val="000099"/>
                </a:solidFill>
                <a:latin typeface="微软雅黑 Light" panose="020B0502040204020203" pitchFamily="34" charset="-122"/>
                <a:ea typeface="微软雅黑 Light" panose="020B0502040204020203" pitchFamily="34" charset="-122"/>
              </a:rPr>
              <a:t>反应堆中微子能谱误差：</a:t>
            </a:r>
            <a:r>
              <a:rPr lang="en-US" altLang="zh-CN" sz="1600" b="1" dirty="0">
                <a:solidFill>
                  <a:srgbClr val="000099"/>
                </a:solidFill>
                <a:latin typeface="微软雅黑 Light" panose="020B0502040204020203" pitchFamily="34" charset="-122"/>
                <a:ea typeface="微软雅黑 Light" panose="020B0502040204020203" pitchFamily="34" charset="-122"/>
              </a:rPr>
              <a:t>1%</a:t>
            </a:r>
            <a:r>
              <a:rPr lang="zh-CN" altLang="en-US" sz="1600" b="1" dirty="0">
                <a:solidFill>
                  <a:srgbClr val="000099"/>
                </a:solidFill>
                <a:latin typeface="微软雅黑 Light" panose="020B0502040204020203" pitchFamily="34" charset="-122"/>
                <a:ea typeface="微软雅黑 Light" panose="020B0502040204020203" pitchFamily="34" charset="-122"/>
              </a:rPr>
              <a:t>，</a:t>
            </a:r>
            <a:r>
              <a:rPr lang="en-US" altLang="zh-CN" sz="1600" b="1" dirty="0">
                <a:solidFill>
                  <a:srgbClr val="000099"/>
                </a:solidFill>
                <a:latin typeface="微软雅黑 Light" panose="020B0502040204020203" pitchFamily="34" charset="-122"/>
                <a:ea typeface="微软雅黑 Light" panose="020B0502040204020203" pitchFamily="34" charset="-122"/>
              </a:rPr>
              <a:t>DYB</a:t>
            </a:r>
            <a:r>
              <a:rPr lang="zh-CN" altLang="en-US" sz="1600" b="1" dirty="0">
                <a:solidFill>
                  <a:srgbClr val="000099"/>
                </a:solidFill>
                <a:latin typeface="微软雅黑 Light" panose="020B0502040204020203" pitchFamily="34" charset="-122"/>
                <a:ea typeface="微软雅黑 Light" panose="020B0502040204020203" pitchFamily="34" charset="-122"/>
              </a:rPr>
              <a:t>误差和</a:t>
            </a:r>
            <a:r>
              <a:rPr lang="en-US" altLang="zh-CN" sz="1600" b="1" dirty="0">
                <a:solidFill>
                  <a:srgbClr val="000099"/>
                </a:solidFill>
                <a:latin typeface="微软雅黑 Light" panose="020B0502040204020203" pitchFamily="34" charset="-122"/>
                <a:ea typeface="微软雅黑 Light" panose="020B0502040204020203" pitchFamily="34" charset="-122"/>
              </a:rPr>
              <a:t>TAO</a:t>
            </a:r>
            <a:r>
              <a:rPr lang="zh-CN" altLang="en-US" sz="1600" b="1" dirty="0">
                <a:solidFill>
                  <a:srgbClr val="000099"/>
                </a:solidFill>
                <a:latin typeface="微软雅黑 Light" panose="020B0502040204020203" pitchFamily="34" charset="-122"/>
                <a:ea typeface="微软雅黑 Light" panose="020B0502040204020203" pitchFamily="34" charset="-122"/>
              </a:rPr>
              <a:t>预测误差。</a:t>
            </a:r>
            <a:endParaRPr lang="en-US" altLang="zh-CN" sz="1600" b="1" dirty="0">
              <a:solidFill>
                <a:srgbClr val="000099"/>
              </a:solidFill>
              <a:latin typeface="微软雅黑 Light" panose="020B0502040204020203" pitchFamily="34" charset="-122"/>
              <a:ea typeface="微软雅黑 Light" panose="020B0502040204020203" pitchFamily="34" charset="-122"/>
            </a:endParaRPr>
          </a:p>
        </p:txBody>
      </p:sp>
      <p:sp>
        <p:nvSpPr>
          <p:cNvPr id="11" name="文本框 10">
            <a:extLst>
              <a:ext uri="{FF2B5EF4-FFF2-40B4-BE49-F238E27FC236}">
                <a16:creationId xmlns:a16="http://schemas.microsoft.com/office/drawing/2014/main" id="{B711F817-5027-7CD4-4565-128F74F9B945}"/>
              </a:ext>
            </a:extLst>
          </p:cNvPr>
          <p:cNvSpPr txBox="1"/>
          <p:nvPr/>
        </p:nvSpPr>
        <p:spPr>
          <a:xfrm>
            <a:off x="2155882" y="3259723"/>
            <a:ext cx="1872208" cy="338554"/>
          </a:xfrm>
          <a:prstGeom prst="rect">
            <a:avLst/>
          </a:prstGeom>
          <a:noFill/>
        </p:spPr>
        <p:txBody>
          <a:bodyPr wrap="square">
            <a:spAutoFit/>
          </a:bodyPr>
          <a:lstStyle/>
          <a:p>
            <a:r>
              <a:rPr lang="zh-CN" altLang="en-US" sz="1600" b="1" dirty="0">
                <a:solidFill>
                  <a:srgbClr val="000099"/>
                </a:solidFill>
                <a:latin typeface="微软雅黑 Light" panose="020B0502040204020203" pitchFamily="34" charset="-122"/>
                <a:ea typeface="微软雅黑 Light" panose="020B0502040204020203" pitchFamily="34" charset="-122"/>
              </a:rPr>
              <a:t>反应堆中微子能谱</a:t>
            </a:r>
          </a:p>
        </p:txBody>
      </p:sp>
      <p:sp>
        <p:nvSpPr>
          <p:cNvPr id="13" name="文本框 12">
            <a:extLst>
              <a:ext uri="{FF2B5EF4-FFF2-40B4-BE49-F238E27FC236}">
                <a16:creationId xmlns:a16="http://schemas.microsoft.com/office/drawing/2014/main" id="{4B4FC326-8EE1-E86B-1241-81AFF75D77CB}"/>
              </a:ext>
            </a:extLst>
          </p:cNvPr>
          <p:cNvSpPr txBox="1"/>
          <p:nvPr/>
        </p:nvSpPr>
        <p:spPr>
          <a:xfrm>
            <a:off x="4586335" y="924285"/>
            <a:ext cx="4585252" cy="369332"/>
          </a:xfrm>
          <a:prstGeom prst="rect">
            <a:avLst/>
          </a:prstGeom>
          <a:noFill/>
        </p:spPr>
        <p:txBody>
          <a:bodyPr wrap="square">
            <a:spAutoFit/>
          </a:bodyPr>
          <a:lstStyle/>
          <a:p>
            <a:pPr fontAlgn="base">
              <a:spcBef>
                <a:spcPct val="20000"/>
              </a:spcBef>
              <a:spcAft>
                <a:spcPct val="0"/>
              </a:spcAft>
              <a:buClr>
                <a:srgbClr val="FF9900"/>
              </a:buClr>
              <a:buSzPct val="75000"/>
            </a:pPr>
            <a:r>
              <a:rPr lang="zh-CN" altLang="en-US" b="1" dirty="0">
                <a:solidFill>
                  <a:srgbClr val="0000CC"/>
                </a:solidFill>
                <a:latin typeface="Times New Roman" pitchFamily="18" charset="0"/>
                <a:ea typeface="微软雅黑" panose="020B0503020204020204" pitchFamily="34" charset="-122"/>
                <a:cs typeface="Times New Roman" pitchFamily="18" charset="0"/>
              </a:rPr>
              <a:t>本底来源及误差</a:t>
            </a:r>
            <a:endParaRPr lang="en-US" altLang="zh-CN" b="1" dirty="0">
              <a:solidFill>
                <a:srgbClr val="0000CC"/>
              </a:solidFill>
              <a:latin typeface="Times New Roman" pitchFamily="18" charset="0"/>
              <a:ea typeface="微软雅黑" panose="020B0503020204020204" pitchFamily="34" charset="-122"/>
              <a:cs typeface="Times New Roman" pitchFamily="18" charset="0"/>
            </a:endParaRPr>
          </a:p>
        </p:txBody>
      </p:sp>
      <p:graphicFrame>
        <p:nvGraphicFramePr>
          <p:cNvPr id="5" name="表格 5">
            <a:extLst>
              <a:ext uri="{FF2B5EF4-FFF2-40B4-BE49-F238E27FC236}">
                <a16:creationId xmlns:a16="http://schemas.microsoft.com/office/drawing/2014/main" id="{1F92E6E5-13B5-7E40-D8FC-6724259A200F}"/>
              </a:ext>
            </a:extLst>
          </p:cNvPr>
          <p:cNvGraphicFramePr>
            <a:graphicFrameLocks noGrp="1"/>
          </p:cNvGraphicFramePr>
          <p:nvPr>
            <p:extLst>
              <p:ext uri="{D42A27DB-BD31-4B8C-83A1-F6EECF244321}">
                <p14:modId xmlns:p14="http://schemas.microsoft.com/office/powerpoint/2010/main" val="2187737827"/>
              </p:ext>
            </p:extLst>
          </p:nvPr>
        </p:nvGraphicFramePr>
        <p:xfrm>
          <a:off x="4476327" y="1370590"/>
          <a:ext cx="4151786" cy="2373691"/>
        </p:xfrm>
        <a:graphic>
          <a:graphicData uri="http://schemas.openxmlformats.org/drawingml/2006/table">
            <a:tbl>
              <a:tblPr firstRow="1" bandRow="1">
                <a:tableStyleId>{5202B0CA-FC54-4496-8BCA-5EF66A818D29}</a:tableStyleId>
              </a:tblPr>
              <a:tblGrid>
                <a:gridCol w="1055442">
                  <a:extLst>
                    <a:ext uri="{9D8B030D-6E8A-4147-A177-3AD203B41FA5}">
                      <a16:colId xmlns:a16="http://schemas.microsoft.com/office/drawing/2014/main" val="2580083125"/>
                    </a:ext>
                  </a:extLst>
                </a:gridCol>
                <a:gridCol w="1008112">
                  <a:extLst>
                    <a:ext uri="{9D8B030D-6E8A-4147-A177-3AD203B41FA5}">
                      <a16:colId xmlns:a16="http://schemas.microsoft.com/office/drawing/2014/main" val="3037498065"/>
                    </a:ext>
                  </a:extLst>
                </a:gridCol>
                <a:gridCol w="936104">
                  <a:extLst>
                    <a:ext uri="{9D8B030D-6E8A-4147-A177-3AD203B41FA5}">
                      <a16:colId xmlns:a16="http://schemas.microsoft.com/office/drawing/2014/main" val="1463850681"/>
                    </a:ext>
                  </a:extLst>
                </a:gridCol>
                <a:gridCol w="1152128">
                  <a:extLst>
                    <a:ext uri="{9D8B030D-6E8A-4147-A177-3AD203B41FA5}">
                      <a16:colId xmlns:a16="http://schemas.microsoft.com/office/drawing/2014/main" val="4156644743"/>
                    </a:ext>
                  </a:extLst>
                </a:gridCol>
              </a:tblGrid>
              <a:tr h="370840">
                <a:tc>
                  <a:txBody>
                    <a:bodyPr/>
                    <a:lstStyle/>
                    <a:p>
                      <a:r>
                        <a:rPr lang="zh-CN" altLang="en-US" sz="1400" b="0" dirty="0"/>
                        <a:t>来源</a:t>
                      </a:r>
                      <a:endParaRPr lang="zh-CN" altLang="en-US" sz="1400" b="0" dirty="0">
                        <a:latin typeface="+mn-lt"/>
                        <a:ea typeface="微软雅黑" panose="020B0503020204020204" pitchFamily="34" charset="-122"/>
                      </a:endParaRPr>
                    </a:p>
                  </a:txBody>
                  <a:tcPr/>
                </a:tc>
                <a:tc>
                  <a:txBody>
                    <a:bodyPr/>
                    <a:lstStyle/>
                    <a:p>
                      <a:r>
                        <a:rPr lang="zh-CN" altLang="en-US" sz="1400" b="0" dirty="0"/>
                        <a:t>事例数</a:t>
                      </a:r>
                      <a:r>
                        <a:rPr lang="en-US" altLang="zh-CN" sz="1400" b="0" dirty="0"/>
                        <a:t>/</a:t>
                      </a:r>
                      <a:r>
                        <a:rPr lang="zh-CN" altLang="en-US" sz="1400" b="0" dirty="0"/>
                        <a:t>年</a:t>
                      </a:r>
                      <a:endParaRPr lang="zh-CN" altLang="en-US" sz="1400" b="0" dirty="0">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400" b="0" kern="100" dirty="0">
                          <a:effectLst/>
                        </a:rPr>
                        <a:t>事例数</a:t>
                      </a:r>
                      <a:r>
                        <a:rPr lang="zh-CN" altLang="en-US" sz="1400" b="0" kern="100" dirty="0">
                          <a:effectLst/>
                        </a:rPr>
                        <a:t>不确定度</a:t>
                      </a:r>
                      <a:r>
                        <a:rPr lang="en-US" altLang="zh-CN" sz="1400" b="0" kern="100" dirty="0">
                          <a:effectLst/>
                        </a:rPr>
                        <a:t>%</a:t>
                      </a:r>
                      <a:endParaRPr lang="zh-CN" altLang="zh-CN" sz="1100" b="0" kern="100" dirty="0">
                        <a:effectLst/>
                        <a:latin typeface="+mn-lt"/>
                        <a:ea typeface="微软雅黑" panose="020B0503020204020204" pitchFamily="34" charset="-122"/>
                      </a:endParaRPr>
                    </a:p>
                  </a:txBody>
                  <a:tcPr/>
                </a:tc>
                <a:tc>
                  <a:txBody>
                    <a:bodyPr/>
                    <a:lstStyle/>
                    <a:p>
                      <a:r>
                        <a:rPr lang="zh-CN" altLang="en-US" sz="1400" b="0" dirty="0"/>
                        <a:t>能谱不确定度</a:t>
                      </a:r>
                      <a:r>
                        <a:rPr lang="en-US" altLang="zh-CN" sz="1400" b="0" kern="100" dirty="0">
                          <a:effectLst/>
                        </a:rPr>
                        <a:t>%</a:t>
                      </a:r>
                      <a:endParaRPr lang="zh-CN" altLang="en-US" sz="1400" b="0" dirty="0">
                        <a:latin typeface="+mn-lt"/>
                        <a:ea typeface="微软雅黑" panose="020B0503020204020204" pitchFamily="34" charset="-122"/>
                      </a:endParaRPr>
                    </a:p>
                  </a:txBody>
                  <a:tcPr/>
                </a:tc>
                <a:extLst>
                  <a:ext uri="{0D108BD9-81ED-4DB2-BD59-A6C34878D82A}">
                    <a16:rowId xmlns:a16="http://schemas.microsoft.com/office/drawing/2014/main" val="2535250619"/>
                  </a:ext>
                </a:extLst>
              </a:tr>
              <a:tr h="370840">
                <a:tc>
                  <a:txBody>
                    <a:bodyPr/>
                    <a:lstStyle/>
                    <a:p>
                      <a:r>
                        <a:rPr lang="zh-CN" altLang="en-US" sz="1400" b="0" dirty="0"/>
                        <a:t>反应堆</a:t>
                      </a:r>
                      <a:endParaRPr lang="zh-CN" altLang="en-US" sz="1400" b="0" dirty="0">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15769.7</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2.8</a:t>
                      </a:r>
                      <a:endParaRPr lang="zh-CN" altLang="zh-CN" sz="1100" b="0" kern="100" dirty="0">
                        <a:effectLst/>
                        <a:latin typeface="+mn-lt"/>
                        <a:ea typeface="微软雅黑" panose="020B0503020204020204" pitchFamily="34" charset="-122"/>
                      </a:endParaRPr>
                    </a:p>
                  </a:txBody>
                  <a:tcPr/>
                </a:tc>
                <a:tc>
                  <a:txBody>
                    <a:bodyPr/>
                    <a:lstStyle/>
                    <a:p>
                      <a:r>
                        <a:rPr lang="en-US" altLang="zh-CN" sz="1400" b="0" dirty="0"/>
                        <a:t>TAO based</a:t>
                      </a:r>
                      <a:endParaRPr lang="zh-CN" altLang="en-US" sz="1400" b="0" dirty="0">
                        <a:latin typeface="+mn-lt"/>
                        <a:ea typeface="微软雅黑" panose="020B0503020204020204" pitchFamily="34" charset="-122"/>
                      </a:endParaRPr>
                    </a:p>
                  </a:txBody>
                  <a:tcPr/>
                </a:tc>
                <a:extLst>
                  <a:ext uri="{0D108BD9-81ED-4DB2-BD59-A6C34878D82A}">
                    <a16:rowId xmlns:a16="http://schemas.microsoft.com/office/drawing/2014/main" val="11744392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baseline="30000" dirty="0">
                          <a:effectLst/>
                        </a:rPr>
                        <a:t>9</a:t>
                      </a:r>
                      <a:r>
                        <a:rPr lang="en-US" altLang="zh-CN" sz="1400" b="0" kern="100" dirty="0">
                          <a:effectLst/>
                        </a:rPr>
                        <a:t>Li-</a:t>
                      </a:r>
                      <a:r>
                        <a:rPr lang="en-US" altLang="zh-CN" sz="1400" b="0" kern="100" baseline="30000" dirty="0">
                          <a:effectLst/>
                        </a:rPr>
                        <a:t>8</a:t>
                      </a:r>
                      <a:r>
                        <a:rPr lang="en-US" altLang="zh-CN" sz="1400" b="0" kern="100" dirty="0">
                          <a:effectLst/>
                        </a:rPr>
                        <a:t>He</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292.2</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20</a:t>
                      </a:r>
                      <a:endParaRPr lang="zh-CN" altLang="zh-CN" sz="1100" b="0" kern="100" dirty="0">
                        <a:effectLst/>
                        <a:latin typeface="+mn-lt"/>
                        <a:ea typeface="微软雅黑" panose="020B0503020204020204" pitchFamily="34" charset="-122"/>
                      </a:endParaRPr>
                    </a:p>
                  </a:txBody>
                  <a:tcPr/>
                </a:tc>
                <a:tc>
                  <a:txBody>
                    <a:bodyPr/>
                    <a:lstStyle/>
                    <a:p>
                      <a:r>
                        <a:rPr lang="en-US" altLang="zh-CN" sz="1400" b="0" dirty="0"/>
                        <a:t>10</a:t>
                      </a:r>
                      <a:endParaRPr lang="zh-CN" altLang="en-US" sz="1400" b="0" dirty="0">
                        <a:latin typeface="+mn-lt"/>
                        <a:ea typeface="微软雅黑" panose="020B0503020204020204" pitchFamily="34" charset="-122"/>
                      </a:endParaRPr>
                    </a:p>
                  </a:txBody>
                  <a:tcPr/>
                </a:tc>
                <a:extLst>
                  <a:ext uri="{0D108BD9-81ED-4DB2-BD59-A6C34878D82A}">
                    <a16:rowId xmlns:a16="http://schemas.microsoft.com/office/drawing/2014/main" val="3913969080"/>
                  </a:ext>
                </a:extLst>
              </a:tr>
              <a:tr h="3721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400" b="0" kern="100" dirty="0">
                          <a:effectLst/>
                        </a:rPr>
                        <a:t>快中子</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36.5</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100</a:t>
                      </a:r>
                      <a:endParaRPr lang="zh-CN" altLang="zh-CN" sz="1100" b="0" kern="100" dirty="0">
                        <a:effectLst/>
                        <a:latin typeface="+mn-lt"/>
                        <a:ea typeface="微软雅黑" panose="020B0503020204020204" pitchFamily="34" charset="-122"/>
                      </a:endParaRPr>
                    </a:p>
                  </a:txBody>
                  <a:tcPr/>
                </a:tc>
                <a:tc>
                  <a:txBody>
                    <a:bodyPr/>
                    <a:lstStyle/>
                    <a:p>
                      <a:r>
                        <a:rPr lang="en-US" altLang="zh-CN" sz="1400" b="0" dirty="0"/>
                        <a:t>20</a:t>
                      </a:r>
                      <a:endParaRPr lang="zh-CN" altLang="en-US" sz="1400" b="0" dirty="0">
                        <a:latin typeface="+mn-lt"/>
                        <a:ea typeface="微软雅黑" panose="020B0503020204020204" pitchFamily="34" charset="-122"/>
                      </a:endParaRPr>
                    </a:p>
                  </a:txBody>
                  <a:tcPr/>
                </a:tc>
                <a:extLst>
                  <a:ext uri="{0D108BD9-81ED-4DB2-BD59-A6C34878D82A}">
                    <a16:rowId xmlns:a16="http://schemas.microsoft.com/office/drawing/2014/main" val="30779633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baseline="30000" dirty="0">
                          <a:effectLst/>
                        </a:rPr>
                        <a:t>13</a:t>
                      </a:r>
                      <a:r>
                        <a:rPr lang="en-US" altLang="zh-CN" sz="1400" b="0" kern="100" dirty="0">
                          <a:effectLst/>
                        </a:rPr>
                        <a:t>C(α, n)</a:t>
                      </a:r>
                      <a:r>
                        <a:rPr lang="en-US" altLang="zh-CN" sz="1400" b="0" kern="100" baseline="30000" dirty="0">
                          <a:effectLst/>
                        </a:rPr>
                        <a:t>16</a:t>
                      </a:r>
                      <a:r>
                        <a:rPr lang="en-US" altLang="zh-CN" sz="1400" b="0" kern="100" dirty="0">
                          <a:effectLst/>
                        </a:rPr>
                        <a:t>O</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18.2</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50</a:t>
                      </a:r>
                      <a:endParaRPr lang="zh-CN" altLang="zh-CN" sz="1100" b="0" kern="100" dirty="0">
                        <a:effectLst/>
                        <a:latin typeface="+mn-lt"/>
                        <a:ea typeface="微软雅黑" panose="020B0503020204020204" pitchFamily="34" charset="-122"/>
                      </a:endParaRPr>
                    </a:p>
                  </a:txBody>
                  <a:tcPr/>
                </a:tc>
                <a:tc>
                  <a:txBody>
                    <a:bodyPr/>
                    <a:lstStyle/>
                    <a:p>
                      <a:r>
                        <a:rPr lang="en-US" altLang="zh-CN" sz="1400" b="0" dirty="0"/>
                        <a:t>50</a:t>
                      </a:r>
                      <a:endParaRPr lang="zh-CN" altLang="en-US" sz="1400" b="0" dirty="0">
                        <a:latin typeface="+mn-lt"/>
                        <a:ea typeface="微软雅黑" panose="020B0503020204020204" pitchFamily="34" charset="-122"/>
                      </a:endParaRPr>
                    </a:p>
                  </a:txBody>
                  <a:tcPr/>
                </a:tc>
                <a:extLst>
                  <a:ext uri="{0D108BD9-81ED-4DB2-BD59-A6C34878D82A}">
                    <a16:rowId xmlns:a16="http://schemas.microsoft.com/office/drawing/2014/main" val="8507050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400" b="0" kern="100" dirty="0">
                          <a:effectLst/>
                        </a:rPr>
                        <a:t>偶然本底</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292.2</a:t>
                      </a:r>
                      <a:endParaRPr lang="zh-CN" altLang="zh-CN" sz="1100" b="0" kern="100" dirty="0">
                        <a:effectLst/>
                        <a:latin typeface="+mn-lt"/>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00" dirty="0">
                          <a:effectLst/>
                        </a:rPr>
                        <a:t>1</a:t>
                      </a:r>
                      <a:endParaRPr lang="zh-CN" altLang="zh-CN" sz="1100" b="0" kern="100" dirty="0">
                        <a:effectLst/>
                        <a:latin typeface="+mn-lt"/>
                        <a:ea typeface="微软雅黑" panose="020B0503020204020204" pitchFamily="34" charset="-122"/>
                      </a:endParaRPr>
                    </a:p>
                  </a:txBody>
                  <a:tcPr/>
                </a:tc>
                <a:tc>
                  <a:txBody>
                    <a:bodyPr/>
                    <a:lstStyle/>
                    <a:p>
                      <a:r>
                        <a:rPr lang="zh-CN" altLang="en-US" sz="1400" b="0" dirty="0"/>
                        <a:t>忽略</a:t>
                      </a:r>
                      <a:endParaRPr lang="zh-CN" altLang="en-US" sz="1400" b="0" dirty="0">
                        <a:latin typeface="+mn-lt"/>
                        <a:ea typeface="微软雅黑" panose="020B0503020204020204" pitchFamily="34" charset="-122"/>
                      </a:endParaRPr>
                    </a:p>
                  </a:txBody>
                  <a:tcPr/>
                </a:tc>
                <a:extLst>
                  <a:ext uri="{0D108BD9-81ED-4DB2-BD59-A6C34878D82A}">
                    <a16:rowId xmlns:a16="http://schemas.microsoft.com/office/drawing/2014/main" val="4272533878"/>
                  </a:ext>
                </a:extLst>
              </a:tr>
            </a:tbl>
          </a:graphicData>
        </a:graphic>
      </p:graphicFrame>
      <p:sp>
        <p:nvSpPr>
          <p:cNvPr id="16" name="文本框 15">
            <a:extLst>
              <a:ext uri="{FF2B5EF4-FFF2-40B4-BE49-F238E27FC236}">
                <a16:creationId xmlns:a16="http://schemas.microsoft.com/office/drawing/2014/main" id="{78370549-006B-9415-01A7-A1C411250ED0}"/>
              </a:ext>
            </a:extLst>
          </p:cNvPr>
          <p:cNvSpPr txBox="1"/>
          <p:nvPr/>
        </p:nvSpPr>
        <p:spPr>
          <a:xfrm>
            <a:off x="7299379" y="4883953"/>
            <a:ext cx="1872208" cy="338554"/>
          </a:xfrm>
          <a:prstGeom prst="rect">
            <a:avLst/>
          </a:prstGeom>
          <a:noFill/>
        </p:spPr>
        <p:txBody>
          <a:bodyPr wrap="square">
            <a:spAutoFit/>
          </a:bodyPr>
          <a:lstStyle/>
          <a:p>
            <a:r>
              <a:rPr lang="zh-CN" altLang="en-US" sz="1600" b="1" dirty="0">
                <a:solidFill>
                  <a:srgbClr val="000099"/>
                </a:solidFill>
                <a:latin typeface="微软雅黑 Light" panose="020B0502040204020203" pitchFamily="34" charset="-122"/>
                <a:ea typeface="微软雅黑 Light" panose="020B0502040204020203" pitchFamily="34" charset="-122"/>
              </a:rPr>
              <a:t>本底及信号能谱</a:t>
            </a:r>
          </a:p>
        </p:txBody>
      </p:sp>
    </p:spTree>
    <p:extLst>
      <p:ext uri="{BB962C8B-B14F-4D97-AF65-F5344CB8AC3E}">
        <p14:creationId xmlns:p14="http://schemas.microsoft.com/office/powerpoint/2010/main" val="2462603843"/>
      </p:ext>
    </p:extLst>
  </p:cSld>
  <p:clrMapOvr>
    <a:masterClrMapping/>
  </p:clrMapOvr>
  <p:transition spd="slow"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1CA69DC-7B08-6F52-54D0-F463B02566A1}"/>
              </a:ext>
            </a:extLst>
          </p:cNvPr>
          <p:cNvSpPr>
            <a:spLocks noGrp="1"/>
          </p:cNvSpPr>
          <p:nvPr>
            <p:ph type="title"/>
          </p:nvPr>
        </p:nvSpPr>
        <p:spPr>
          <a:xfrm>
            <a:off x="-17985" y="332656"/>
            <a:ext cx="9144000" cy="733728"/>
          </a:xfrm>
        </p:spPr>
        <p:txBody>
          <a:bodyPr/>
          <a:lstStyle/>
          <a:p>
            <a:r>
              <a:rPr lang="zh-CN" altLang="en-US" dirty="0"/>
              <a:t>不同地壳模型下，</a:t>
            </a:r>
            <a:br>
              <a:rPr lang="en-US" altLang="zh-CN" dirty="0"/>
            </a:br>
            <a:r>
              <a:rPr lang="en-US" altLang="zh-CN" dirty="0"/>
              <a:t>JUNO</a:t>
            </a:r>
            <a:r>
              <a:rPr lang="zh-CN" altLang="en-US" dirty="0"/>
              <a:t>地球中微子探测潜力</a:t>
            </a:r>
          </a:p>
        </p:txBody>
      </p:sp>
      <p:pic>
        <p:nvPicPr>
          <p:cNvPr id="4" name="图片 3" descr="图表, 折线图&#10;&#10;描述已自动生成">
            <a:extLst>
              <a:ext uri="{FF2B5EF4-FFF2-40B4-BE49-F238E27FC236}">
                <a16:creationId xmlns:a16="http://schemas.microsoft.com/office/drawing/2014/main" id="{B11AFBA4-25A5-A16A-71AA-CB6CA909C0B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33701" y="1387380"/>
            <a:ext cx="2811600" cy="2214000"/>
          </a:xfrm>
          <a:prstGeom prst="rect">
            <a:avLst/>
          </a:prstGeom>
          <a:noFill/>
          <a:ln>
            <a:noFill/>
          </a:ln>
        </p:spPr>
      </p:pic>
      <p:pic>
        <p:nvPicPr>
          <p:cNvPr id="5" name="图片 4" descr="图表, 折线图&#10;&#10;描述已自动生成">
            <a:extLst>
              <a:ext uri="{FF2B5EF4-FFF2-40B4-BE49-F238E27FC236}">
                <a16:creationId xmlns:a16="http://schemas.microsoft.com/office/drawing/2014/main" id="{EB3294CF-36DC-23F2-1AE7-86AA78723C1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245301" y="1412776"/>
            <a:ext cx="2811600" cy="2214000"/>
          </a:xfrm>
          <a:prstGeom prst="rect">
            <a:avLst/>
          </a:prstGeom>
          <a:noFill/>
          <a:ln>
            <a:noFill/>
          </a:ln>
        </p:spPr>
      </p:pic>
      <p:pic>
        <p:nvPicPr>
          <p:cNvPr id="6" name="图片 5">
            <a:extLst>
              <a:ext uri="{FF2B5EF4-FFF2-40B4-BE49-F238E27FC236}">
                <a16:creationId xmlns:a16="http://schemas.microsoft.com/office/drawing/2014/main" id="{FB7282FF-8473-9ECD-7A49-C7684E09D2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4369" y="1386000"/>
            <a:ext cx="2810870" cy="2212215"/>
          </a:xfrm>
          <a:prstGeom prst="rect">
            <a:avLst/>
          </a:prstGeom>
          <a:noFill/>
          <a:ln>
            <a:noFill/>
          </a:ln>
        </p:spPr>
      </p:pic>
      <p:pic>
        <p:nvPicPr>
          <p:cNvPr id="7" name="图片 6">
            <a:extLst>
              <a:ext uri="{FF2B5EF4-FFF2-40B4-BE49-F238E27FC236}">
                <a16:creationId xmlns:a16="http://schemas.microsoft.com/office/drawing/2014/main" id="{338B5312-BFF6-A113-449D-CCA1CE2D27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709300"/>
            <a:ext cx="3672408" cy="2816044"/>
          </a:xfrm>
          <a:prstGeom prst="rect">
            <a:avLst/>
          </a:prstGeom>
          <a:noFill/>
          <a:ln>
            <a:noFill/>
          </a:ln>
        </p:spPr>
      </p:pic>
      <p:sp>
        <p:nvSpPr>
          <p:cNvPr id="9" name="文本框 8">
            <a:extLst>
              <a:ext uri="{FF2B5EF4-FFF2-40B4-BE49-F238E27FC236}">
                <a16:creationId xmlns:a16="http://schemas.microsoft.com/office/drawing/2014/main" id="{04BAEB3E-50EC-C48C-0F50-47DA73223DB6}"/>
              </a:ext>
            </a:extLst>
          </p:cNvPr>
          <p:cNvSpPr txBox="1"/>
          <p:nvPr/>
        </p:nvSpPr>
        <p:spPr>
          <a:xfrm>
            <a:off x="794383" y="2806576"/>
            <a:ext cx="1689386" cy="584775"/>
          </a:xfrm>
          <a:prstGeom prst="rect">
            <a:avLst/>
          </a:prstGeom>
          <a:noFill/>
        </p:spPr>
        <p:txBody>
          <a:bodyPr wrap="square">
            <a:spAutoFit/>
          </a:bodyPr>
          <a:lstStyle/>
          <a:p>
            <a:r>
              <a:rPr lang="en-US" altLang="zh-CN" sz="1600" dirty="0">
                <a:solidFill>
                  <a:schemeClr val="accent5"/>
                </a:solidFill>
                <a:ea typeface="微软雅黑" panose="020B0503020204020204" pitchFamily="34" charset="-122"/>
              </a:rPr>
              <a:t>Global +</a:t>
            </a:r>
            <a:r>
              <a:rPr lang="zh-CN" altLang="en-US" sz="1600" dirty="0">
                <a:solidFill>
                  <a:schemeClr val="accent5"/>
                </a:solidFill>
                <a:ea typeface="微软雅黑" panose="020B0503020204020204" pitchFamily="34" charset="-122"/>
              </a:rPr>
              <a:t>不同反应堆能谱误差</a:t>
            </a:r>
          </a:p>
        </p:txBody>
      </p:sp>
      <p:sp>
        <p:nvSpPr>
          <p:cNvPr id="10" name="文本框 9">
            <a:extLst>
              <a:ext uri="{FF2B5EF4-FFF2-40B4-BE49-F238E27FC236}">
                <a16:creationId xmlns:a16="http://schemas.microsoft.com/office/drawing/2014/main" id="{F5DAFCE3-9B87-34F5-93B5-6A521EBD274C}"/>
              </a:ext>
            </a:extLst>
          </p:cNvPr>
          <p:cNvSpPr txBox="1"/>
          <p:nvPr/>
        </p:nvSpPr>
        <p:spPr>
          <a:xfrm>
            <a:off x="3635896" y="2708920"/>
            <a:ext cx="1590323" cy="584775"/>
          </a:xfrm>
          <a:prstGeom prst="rect">
            <a:avLst/>
          </a:prstGeom>
          <a:noFill/>
        </p:spPr>
        <p:txBody>
          <a:bodyPr wrap="square">
            <a:spAutoFit/>
          </a:bodyPr>
          <a:lstStyle/>
          <a:p>
            <a:r>
              <a:rPr lang="en-US" altLang="zh-CN" sz="1600" dirty="0">
                <a:solidFill>
                  <a:schemeClr val="accent5"/>
                </a:solidFill>
                <a:ea typeface="微软雅黑" panose="020B0503020204020204" pitchFamily="34" charset="-122"/>
              </a:rPr>
              <a:t>JULOC+</a:t>
            </a:r>
            <a:r>
              <a:rPr lang="zh-CN" altLang="en-US" sz="1600" dirty="0">
                <a:solidFill>
                  <a:schemeClr val="accent5"/>
                </a:solidFill>
                <a:ea typeface="微软雅黑" panose="020B0503020204020204" pitchFamily="34" charset="-122"/>
              </a:rPr>
              <a:t>不同反应堆能谱误差</a:t>
            </a:r>
          </a:p>
        </p:txBody>
      </p:sp>
      <p:sp>
        <p:nvSpPr>
          <p:cNvPr id="11" name="文本框 10">
            <a:extLst>
              <a:ext uri="{FF2B5EF4-FFF2-40B4-BE49-F238E27FC236}">
                <a16:creationId xmlns:a16="http://schemas.microsoft.com/office/drawing/2014/main" id="{FECE7EF6-E147-5527-6826-1BFD0434B885}"/>
              </a:ext>
            </a:extLst>
          </p:cNvPr>
          <p:cNvSpPr txBox="1"/>
          <p:nvPr/>
        </p:nvSpPr>
        <p:spPr>
          <a:xfrm>
            <a:off x="6452280" y="2780928"/>
            <a:ext cx="1864136" cy="584775"/>
          </a:xfrm>
          <a:prstGeom prst="rect">
            <a:avLst/>
          </a:prstGeom>
          <a:noFill/>
        </p:spPr>
        <p:txBody>
          <a:bodyPr wrap="square">
            <a:spAutoFit/>
          </a:bodyPr>
          <a:lstStyle/>
          <a:p>
            <a:r>
              <a:rPr lang="en-US" altLang="zh-CN" sz="1600" dirty="0">
                <a:solidFill>
                  <a:schemeClr val="accent5"/>
                </a:solidFill>
                <a:ea typeface="微软雅黑" panose="020B0503020204020204" pitchFamily="34" charset="-122"/>
              </a:rPr>
              <a:t>JULOC-I</a:t>
            </a:r>
            <a:r>
              <a:rPr lang="zh-CN" altLang="en-US" sz="1600" dirty="0">
                <a:solidFill>
                  <a:schemeClr val="accent5"/>
                </a:solidFill>
                <a:ea typeface="微软雅黑" panose="020B0503020204020204" pitchFamily="34" charset="-122"/>
              </a:rPr>
              <a:t>地壳模型下的精度探测潜力</a:t>
            </a:r>
          </a:p>
        </p:txBody>
      </p:sp>
      <p:sp>
        <p:nvSpPr>
          <p:cNvPr id="12" name="文本框 11">
            <a:extLst>
              <a:ext uri="{FF2B5EF4-FFF2-40B4-BE49-F238E27FC236}">
                <a16:creationId xmlns:a16="http://schemas.microsoft.com/office/drawing/2014/main" id="{951182C8-27FD-0023-19C4-4C4A8830FEC8}"/>
              </a:ext>
            </a:extLst>
          </p:cNvPr>
          <p:cNvSpPr txBox="1"/>
          <p:nvPr/>
        </p:nvSpPr>
        <p:spPr>
          <a:xfrm>
            <a:off x="971600" y="5474718"/>
            <a:ext cx="2088232" cy="584775"/>
          </a:xfrm>
          <a:prstGeom prst="rect">
            <a:avLst/>
          </a:prstGeom>
          <a:noFill/>
        </p:spPr>
        <p:txBody>
          <a:bodyPr wrap="square">
            <a:spAutoFit/>
          </a:bodyPr>
          <a:lstStyle/>
          <a:p>
            <a:r>
              <a:rPr lang="en-US" altLang="zh-CN" sz="1600" dirty="0">
                <a:solidFill>
                  <a:schemeClr val="accent5"/>
                </a:solidFill>
                <a:ea typeface="微软雅黑" panose="020B0503020204020204" pitchFamily="34" charset="-122"/>
              </a:rPr>
              <a:t>TAO</a:t>
            </a:r>
            <a:r>
              <a:rPr lang="zh-CN" altLang="en-US" sz="1600" dirty="0">
                <a:solidFill>
                  <a:schemeClr val="accent5"/>
                </a:solidFill>
                <a:ea typeface="微软雅黑" panose="020B0503020204020204" pitchFamily="34" charset="-122"/>
              </a:rPr>
              <a:t>能谱误差，不同地壳模型的探测潜力</a:t>
            </a:r>
          </a:p>
        </p:txBody>
      </p:sp>
      <p:sp>
        <p:nvSpPr>
          <p:cNvPr id="13" name="文本框 12">
            <a:extLst>
              <a:ext uri="{FF2B5EF4-FFF2-40B4-BE49-F238E27FC236}">
                <a16:creationId xmlns:a16="http://schemas.microsoft.com/office/drawing/2014/main" id="{8DB46617-EF24-0A21-EBDA-421FBECFD61F}"/>
              </a:ext>
            </a:extLst>
          </p:cNvPr>
          <p:cNvSpPr txBox="1"/>
          <p:nvPr/>
        </p:nvSpPr>
        <p:spPr>
          <a:xfrm>
            <a:off x="4139952" y="3861048"/>
            <a:ext cx="4765287" cy="281641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2000" b="1" dirty="0">
                <a:solidFill>
                  <a:srgbClr val="000099"/>
                </a:solidFill>
                <a:ea typeface="微软雅黑" panose="020B0503020204020204" pitchFamily="34" charset="-122"/>
              </a:rPr>
              <a:t>同一个地壳模型下，</a:t>
            </a:r>
            <a:r>
              <a:rPr lang="en-US" altLang="zh-CN" sz="2000" b="1" dirty="0">
                <a:solidFill>
                  <a:srgbClr val="000099"/>
                </a:solidFill>
                <a:ea typeface="微软雅黑" panose="020B0503020204020204" pitchFamily="34" charset="-122"/>
              </a:rPr>
              <a:t>1%</a:t>
            </a:r>
            <a:r>
              <a:rPr lang="zh-CN" altLang="en-US" sz="2000" b="1" dirty="0">
                <a:solidFill>
                  <a:srgbClr val="000099"/>
                </a:solidFill>
                <a:ea typeface="微软雅黑" panose="020B0503020204020204" pitchFamily="34" charset="-122"/>
              </a:rPr>
              <a:t>的能谱形状误差给出最高精度，</a:t>
            </a:r>
            <a:r>
              <a:rPr lang="en-US" altLang="zh-CN" sz="2000" b="1" dirty="0">
                <a:solidFill>
                  <a:srgbClr val="000099"/>
                </a:solidFill>
                <a:ea typeface="微软雅黑" panose="020B0503020204020204" pitchFamily="34" charset="-122"/>
              </a:rPr>
              <a:t>TAO</a:t>
            </a:r>
            <a:r>
              <a:rPr lang="zh-CN" altLang="en-US" sz="2000" b="1" dirty="0">
                <a:solidFill>
                  <a:srgbClr val="000099"/>
                </a:solidFill>
                <a:ea typeface="微软雅黑" panose="020B0503020204020204" pitchFamily="34" charset="-122"/>
              </a:rPr>
              <a:t>测量给出中间值，</a:t>
            </a:r>
            <a:r>
              <a:rPr lang="en-US" altLang="zh-CN" sz="2000" b="1" dirty="0">
                <a:solidFill>
                  <a:srgbClr val="000099"/>
                </a:solidFill>
                <a:ea typeface="微软雅黑" panose="020B0503020204020204" pitchFamily="34" charset="-122"/>
              </a:rPr>
              <a:t>DYB</a:t>
            </a:r>
            <a:r>
              <a:rPr lang="zh-CN" altLang="en-US" sz="2000" b="1" dirty="0">
                <a:solidFill>
                  <a:srgbClr val="000099"/>
                </a:solidFill>
                <a:ea typeface="微软雅黑" panose="020B0503020204020204" pitchFamily="34" charset="-122"/>
              </a:rPr>
              <a:t>测量给出最低精度；</a:t>
            </a:r>
            <a:endParaRPr lang="en-US" altLang="zh-CN" sz="2000" b="1" dirty="0">
              <a:solidFill>
                <a:srgbClr val="000099"/>
              </a:solidFill>
              <a:ea typeface="微软雅黑" panose="020B0503020204020204" pitchFamily="34" charset="-122"/>
            </a:endParaRPr>
          </a:p>
          <a:p>
            <a:pPr marL="285750" indent="-285750">
              <a:lnSpc>
                <a:spcPct val="150000"/>
              </a:lnSpc>
              <a:buFont typeface="Wingdings" panose="05000000000000000000" pitchFamily="2" charset="2"/>
              <a:buChar char="Ø"/>
            </a:pPr>
            <a:r>
              <a:rPr lang="en-US" altLang="zh-CN" sz="2000" b="1" dirty="0">
                <a:solidFill>
                  <a:srgbClr val="FF0000"/>
                </a:solidFill>
                <a:ea typeface="微软雅黑" panose="020B0503020204020204" pitchFamily="34" charset="-122"/>
              </a:rPr>
              <a:t>TAO</a:t>
            </a:r>
            <a:r>
              <a:rPr lang="zh-CN" altLang="en-US" sz="2000" b="1" dirty="0">
                <a:solidFill>
                  <a:srgbClr val="FF0000"/>
                </a:solidFill>
                <a:ea typeface="微软雅黑" panose="020B0503020204020204" pitchFamily="34" charset="-122"/>
              </a:rPr>
              <a:t>能谱误差下，</a:t>
            </a:r>
            <a:r>
              <a:rPr lang="en-US" altLang="zh-CN" sz="2000" b="1" dirty="0">
                <a:solidFill>
                  <a:srgbClr val="FF0000"/>
                </a:solidFill>
                <a:ea typeface="微软雅黑" panose="020B0503020204020204" pitchFamily="34" charset="-122"/>
              </a:rPr>
              <a:t>JULOC-I</a:t>
            </a:r>
            <a:r>
              <a:rPr lang="zh-CN" altLang="en-US" sz="2000" b="1" dirty="0">
                <a:solidFill>
                  <a:srgbClr val="FF0000"/>
                </a:solidFill>
                <a:ea typeface="微软雅黑" panose="020B0503020204020204" pitchFamily="34" charset="-122"/>
              </a:rPr>
              <a:t>模型给出最高的探测精度，</a:t>
            </a:r>
            <a:r>
              <a:rPr lang="en-US" altLang="zh-CN" sz="2000" b="1" dirty="0">
                <a:solidFill>
                  <a:srgbClr val="0000FF"/>
                </a:solidFill>
                <a:ea typeface="微软雅黑" panose="020B0503020204020204" pitchFamily="34" charset="-122"/>
                <a:hlinkClick r:id="rId6">
                  <a:extLst>
                    <a:ext uri="{A12FA001-AC4F-418D-AE19-62706E023703}">
                      <ahyp:hlinkClr xmlns:ahyp="http://schemas.microsoft.com/office/drawing/2018/hyperlinkcolor" val="tx"/>
                    </a:ext>
                  </a:extLst>
                </a:hlinkClick>
              </a:rPr>
              <a:t>4.2%@10y</a:t>
            </a:r>
            <a:r>
              <a:rPr lang="zh-CN" altLang="en-US" sz="2000" b="1" dirty="0">
                <a:solidFill>
                  <a:srgbClr val="0000FF"/>
                </a:solidFill>
                <a:ea typeface="微软雅黑" panose="020B0503020204020204" pitchFamily="34" charset="-122"/>
                <a:hlinkClick r:id="rId6">
                  <a:extLst>
                    <a:ext uri="{A12FA001-AC4F-418D-AE19-62706E023703}">
                      <ahyp:hlinkClr xmlns:ahyp="http://schemas.microsoft.com/office/drawing/2018/hyperlinkcolor" val="tx"/>
                    </a:ext>
                  </a:extLst>
                </a:hlinkClick>
              </a:rPr>
              <a:t>（</a:t>
            </a:r>
            <a:r>
              <a:rPr lang="en-US" altLang="zh-CN" sz="2000" b="1" dirty="0" err="1">
                <a:solidFill>
                  <a:srgbClr val="000099"/>
                </a:solidFill>
                <a:ea typeface="微软雅黑" panose="020B0503020204020204" pitchFamily="34" charset="-122"/>
                <a:hlinkClick r:id="rId6">
                  <a:extLst>
                    <a:ext uri="{A12FA001-AC4F-418D-AE19-62706E023703}">
                      <ahyp:hlinkClr xmlns:ahyp="http://schemas.microsoft.com/office/drawing/2018/hyperlinkcolor" val="tx"/>
                    </a:ext>
                  </a:extLst>
                </a:hlinkClick>
              </a:rPr>
              <a:t>KamLAND</a:t>
            </a:r>
            <a:r>
              <a:rPr lang="zh-CN" altLang="en-US" sz="2000" b="1" dirty="0">
                <a:solidFill>
                  <a:srgbClr val="000099"/>
                </a:solidFill>
                <a:ea typeface="微软雅黑" panose="020B0503020204020204" pitchFamily="34" charset="-122"/>
              </a:rPr>
              <a:t>和</a:t>
            </a:r>
            <a:r>
              <a:rPr lang="en-US" altLang="zh-CN" sz="2000" b="1" dirty="0" err="1">
                <a:solidFill>
                  <a:srgbClr val="000099"/>
                </a:solidFill>
                <a:ea typeface="微软雅黑" panose="020B0503020204020204" pitchFamily="34" charset="-122"/>
              </a:rPr>
              <a:t>Borexino</a:t>
            </a:r>
            <a:r>
              <a:rPr lang="en-US" altLang="zh-CN" sz="2000" b="1" dirty="0">
                <a:solidFill>
                  <a:srgbClr val="000099"/>
                </a:solidFill>
                <a:ea typeface="微软雅黑" panose="020B0503020204020204" pitchFamily="34" charset="-122"/>
              </a:rPr>
              <a:t> &gt;16%@10y</a:t>
            </a:r>
            <a:r>
              <a:rPr lang="zh-CN" altLang="en-US" sz="2000" b="1" dirty="0">
                <a:solidFill>
                  <a:srgbClr val="000099"/>
                </a:solidFill>
                <a:ea typeface="微软雅黑" panose="020B0503020204020204" pitchFamily="34" charset="-122"/>
              </a:rPr>
              <a:t>）</a:t>
            </a:r>
          </a:p>
        </p:txBody>
      </p:sp>
    </p:spTree>
    <p:extLst>
      <p:ext uri="{BB962C8B-B14F-4D97-AF65-F5344CB8AC3E}">
        <p14:creationId xmlns:p14="http://schemas.microsoft.com/office/powerpoint/2010/main" val="2385642538"/>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E6D053D-E11D-EF31-F8DF-CA12E68A9A48}"/>
              </a:ext>
            </a:extLst>
          </p:cNvPr>
          <p:cNvSpPr>
            <a:spLocks noGrp="1"/>
          </p:cNvSpPr>
          <p:nvPr>
            <p:ph type="title"/>
          </p:nvPr>
        </p:nvSpPr>
        <p:spPr/>
        <p:txBody>
          <a:bodyPr/>
          <a:lstStyle/>
          <a:p>
            <a:r>
              <a:rPr lang="en-US" altLang="zh-CN" dirty="0"/>
              <a:t>JUNO</a:t>
            </a:r>
            <a:r>
              <a:rPr lang="zh-CN" altLang="en-US" dirty="0"/>
              <a:t>运行一年可观测成果</a:t>
            </a:r>
          </a:p>
        </p:txBody>
      </p:sp>
      <p:sp>
        <p:nvSpPr>
          <p:cNvPr id="5" name="文本框 4">
            <a:extLst>
              <a:ext uri="{FF2B5EF4-FFF2-40B4-BE49-F238E27FC236}">
                <a16:creationId xmlns:a16="http://schemas.microsoft.com/office/drawing/2014/main" id="{5EAC80A6-ECA7-C205-3830-D698FB6B712C}"/>
              </a:ext>
            </a:extLst>
          </p:cNvPr>
          <p:cNvSpPr txBox="1"/>
          <p:nvPr/>
        </p:nvSpPr>
        <p:spPr>
          <a:xfrm>
            <a:off x="611560" y="4129646"/>
            <a:ext cx="3797863" cy="1323439"/>
          </a:xfrm>
          <a:prstGeom prst="rect">
            <a:avLst/>
          </a:prstGeom>
          <a:noFill/>
        </p:spPr>
        <p:txBody>
          <a:bodyPr wrap="square" rtlCol="0">
            <a:spAutoFit/>
          </a:bodyPr>
          <a:lstStyle/>
          <a:p>
            <a:r>
              <a:rPr lang="zh-CN" altLang="en-US" sz="1600" b="1" dirty="0">
                <a:solidFill>
                  <a:srgbClr val="0000CC"/>
                </a:solidFill>
                <a:ea typeface="微软雅黑" panose="020B0503020204020204" pitchFamily="34" charset="-122"/>
                <a:cs typeface="Times New Roman" pitchFamily="18" charset="0"/>
              </a:rPr>
              <a:t>不同地壳模型下，</a:t>
            </a:r>
            <a:r>
              <a:rPr lang="en-US" altLang="zh-CN" sz="1600" b="1" dirty="0">
                <a:solidFill>
                  <a:srgbClr val="0000CC"/>
                </a:solidFill>
                <a:ea typeface="微软雅黑" panose="020B0503020204020204" pitchFamily="34" charset="-122"/>
                <a:cs typeface="Times New Roman" pitchFamily="18" charset="0"/>
              </a:rPr>
              <a:t>JUNO</a:t>
            </a:r>
            <a:r>
              <a:rPr lang="zh-CN" altLang="en-US" sz="1600" b="1" dirty="0">
                <a:solidFill>
                  <a:srgbClr val="0000CC"/>
                </a:solidFill>
                <a:ea typeface="微软雅黑" panose="020B0503020204020204" pitchFamily="34" charset="-122"/>
                <a:cs typeface="Times New Roman" pitchFamily="18" charset="0"/>
              </a:rPr>
              <a:t>预测总的地球中微子通量，地幔模型采用</a:t>
            </a:r>
            <a:r>
              <a:rPr lang="en-US" altLang="zh-CN" sz="1600" b="1" dirty="0">
                <a:solidFill>
                  <a:srgbClr val="0000CC"/>
                </a:solidFill>
                <a:ea typeface="微软雅黑" panose="020B0503020204020204" pitchFamily="34" charset="-122"/>
                <a:cs typeface="Times New Roman" pitchFamily="18" charset="0"/>
              </a:rPr>
              <a:t> Middle-Q, </a:t>
            </a:r>
          </a:p>
          <a:p>
            <a:endParaRPr lang="en-US" altLang="zh-CN" sz="1600" b="1" dirty="0">
              <a:solidFill>
                <a:srgbClr val="0000CC"/>
              </a:solidFill>
              <a:ea typeface="微软雅黑" panose="020B0503020204020204" pitchFamily="34" charset="-122"/>
              <a:cs typeface="Times New Roman" pitchFamily="18" charset="0"/>
            </a:endParaRPr>
          </a:p>
          <a:p>
            <a:r>
              <a:rPr lang="zh-CN" altLang="en-US" sz="1600" b="1" dirty="0">
                <a:ea typeface="微软雅黑" panose="020B0503020204020204" pitchFamily="34" charset="-122"/>
                <a:cs typeface="Times New Roman" pitchFamily="18" charset="0"/>
              </a:rPr>
              <a:t>粉色和蓝色阴影区为</a:t>
            </a:r>
            <a:r>
              <a:rPr lang="en-US" altLang="zh-CN" sz="1600" b="1" dirty="0">
                <a:ea typeface="微软雅黑" panose="020B0503020204020204" pitchFamily="34" charset="-122"/>
                <a:cs typeface="Times New Roman" pitchFamily="18" charset="0"/>
              </a:rPr>
              <a:t>JUNO </a:t>
            </a:r>
            <a:r>
              <a:rPr lang="zh-CN" altLang="en-US" sz="1600" b="1" dirty="0">
                <a:ea typeface="微软雅黑" panose="020B0503020204020204" pitchFamily="34" charset="-122"/>
                <a:cs typeface="Times New Roman" pitchFamily="18" charset="0"/>
              </a:rPr>
              <a:t>在不同地壳模型下的探测潜力（</a:t>
            </a:r>
            <a:r>
              <a:rPr lang="en-US" altLang="zh-CN" sz="1600" b="1" dirty="0" err="1">
                <a:ea typeface="微软雅黑" panose="020B0503020204020204" pitchFamily="34" charset="-122"/>
                <a:cs typeface="Times New Roman" pitchFamily="18" charset="0"/>
              </a:rPr>
              <a:t>R.Han</a:t>
            </a:r>
            <a:r>
              <a:rPr lang="zh-CN" altLang="en-US" sz="1600" b="1" dirty="0">
                <a:ea typeface="微软雅黑" panose="020B0503020204020204" pitchFamily="34" charset="-122"/>
                <a:cs typeface="Times New Roman" pitchFamily="18" charset="0"/>
              </a:rPr>
              <a:t>，</a:t>
            </a:r>
            <a:r>
              <a:rPr lang="en-US" altLang="zh-CN" sz="1600" b="1" dirty="0">
                <a:ea typeface="微软雅黑" panose="020B0503020204020204" pitchFamily="34" charset="-122"/>
                <a:cs typeface="Times New Roman" pitchFamily="18" charset="0"/>
              </a:rPr>
              <a:t>CPC 2016</a:t>
            </a:r>
            <a:r>
              <a:rPr lang="zh-CN" altLang="en-US" sz="1600" b="1" dirty="0">
                <a:ea typeface="微软雅黑" panose="020B0503020204020204" pitchFamily="34" charset="-122"/>
                <a:cs typeface="Times New Roman" pitchFamily="18" charset="0"/>
              </a:rPr>
              <a:t>）</a:t>
            </a:r>
          </a:p>
        </p:txBody>
      </p:sp>
      <p:sp>
        <p:nvSpPr>
          <p:cNvPr id="6" name="文本框 5">
            <a:extLst>
              <a:ext uri="{FF2B5EF4-FFF2-40B4-BE49-F238E27FC236}">
                <a16:creationId xmlns:a16="http://schemas.microsoft.com/office/drawing/2014/main" id="{171FAEEB-035E-8242-BD18-101860E0285A}"/>
              </a:ext>
            </a:extLst>
          </p:cNvPr>
          <p:cNvSpPr txBox="1"/>
          <p:nvPr/>
        </p:nvSpPr>
        <p:spPr>
          <a:xfrm>
            <a:off x="1349642" y="5701822"/>
            <a:ext cx="6444716" cy="881973"/>
          </a:xfrm>
          <a:prstGeom prst="rect">
            <a:avLst/>
          </a:prstGeom>
          <a:noFill/>
        </p:spPr>
        <p:txBody>
          <a:bodyPr wrap="square" rtlCol="0">
            <a:spAutoFit/>
          </a:bodyPr>
          <a:lstStyle/>
          <a:p>
            <a:pPr>
              <a:lnSpc>
                <a:spcPct val="150000"/>
              </a:lnSpc>
            </a:pPr>
            <a:r>
              <a:rPr lang="en-US" altLang="zh-CN" b="1" dirty="0">
                <a:solidFill>
                  <a:srgbClr val="0000CC"/>
                </a:solidFill>
                <a:ea typeface="微软雅黑" panose="020B0503020204020204" pitchFamily="34" charset="-122"/>
                <a:cs typeface="Times New Roman" pitchFamily="18" charset="0"/>
              </a:rPr>
              <a:t>JUNO</a:t>
            </a:r>
            <a:r>
              <a:rPr lang="zh-CN" altLang="en-US" b="1" dirty="0">
                <a:solidFill>
                  <a:srgbClr val="0000CC"/>
                </a:solidFill>
                <a:ea typeface="微软雅黑" panose="020B0503020204020204" pitchFamily="34" charset="-122"/>
                <a:cs typeface="Times New Roman" pitchFamily="18" charset="0"/>
              </a:rPr>
              <a:t>运行第一年就能区分精细地壳模型和全球地壳模型，</a:t>
            </a:r>
            <a:endParaRPr lang="en-US" altLang="zh-CN" b="1" dirty="0">
              <a:solidFill>
                <a:srgbClr val="0000CC"/>
              </a:solidFill>
              <a:ea typeface="微软雅黑" panose="020B0503020204020204" pitchFamily="34" charset="-122"/>
              <a:cs typeface="Times New Roman" pitchFamily="18" charset="0"/>
            </a:endParaRPr>
          </a:p>
          <a:p>
            <a:pPr>
              <a:lnSpc>
                <a:spcPct val="150000"/>
              </a:lnSpc>
            </a:pPr>
            <a:r>
              <a:rPr lang="zh-CN" altLang="en-US" b="1" dirty="0">
                <a:solidFill>
                  <a:srgbClr val="FF0000"/>
                </a:solidFill>
                <a:ea typeface="微软雅黑" panose="020B0503020204020204" pitchFamily="34" charset="-122"/>
                <a:cs typeface="Times New Roman" pitchFamily="18" charset="0"/>
              </a:rPr>
              <a:t>从粒子物理方面验证了首个地学问题：华南地区富含</a:t>
            </a:r>
            <a:r>
              <a:rPr lang="en-US" altLang="zh-CN" b="1" dirty="0">
                <a:solidFill>
                  <a:srgbClr val="FF0000"/>
                </a:solidFill>
                <a:ea typeface="微软雅黑" panose="020B0503020204020204" pitchFamily="34" charset="-122"/>
                <a:cs typeface="Times New Roman" pitchFamily="18" charset="0"/>
              </a:rPr>
              <a:t>U</a:t>
            </a:r>
            <a:r>
              <a:rPr lang="zh-CN" altLang="en-US" b="1" dirty="0">
                <a:solidFill>
                  <a:srgbClr val="FF0000"/>
                </a:solidFill>
                <a:ea typeface="微软雅黑" panose="020B0503020204020204" pitchFamily="34" charset="-122"/>
                <a:cs typeface="Times New Roman" pitchFamily="18" charset="0"/>
              </a:rPr>
              <a:t>和</a:t>
            </a:r>
            <a:r>
              <a:rPr lang="en-US" altLang="zh-CN" b="1" dirty="0">
                <a:solidFill>
                  <a:srgbClr val="FF0000"/>
                </a:solidFill>
                <a:ea typeface="微软雅黑" panose="020B0503020204020204" pitchFamily="34" charset="-122"/>
                <a:cs typeface="Times New Roman" pitchFamily="18" charset="0"/>
              </a:rPr>
              <a:t>Th</a:t>
            </a:r>
            <a:r>
              <a:rPr lang="zh-CN" altLang="en-US" b="1" dirty="0">
                <a:solidFill>
                  <a:srgbClr val="FF0000"/>
                </a:solidFill>
                <a:ea typeface="微软雅黑" panose="020B0503020204020204" pitchFamily="34" charset="-122"/>
                <a:cs typeface="Times New Roman" pitchFamily="18" charset="0"/>
              </a:rPr>
              <a:t>。</a:t>
            </a:r>
          </a:p>
        </p:txBody>
      </p:sp>
      <p:pic>
        <p:nvPicPr>
          <p:cNvPr id="8" name="图片 7">
            <a:extLst>
              <a:ext uri="{FF2B5EF4-FFF2-40B4-BE49-F238E27FC236}">
                <a16:creationId xmlns:a16="http://schemas.microsoft.com/office/drawing/2014/main" id="{73CEEBA8-FC3A-9AB4-A355-66E432C332C8}"/>
              </a:ext>
            </a:extLst>
          </p:cNvPr>
          <p:cNvPicPr>
            <a:picLocks noChangeAspect="1"/>
          </p:cNvPicPr>
          <p:nvPr/>
        </p:nvPicPr>
        <p:blipFill rotWithShape="1">
          <a:blip r:embed="rId2">
            <a:extLst>
              <a:ext uri="{28A0092B-C50C-407E-A947-70E740481C1C}">
                <a14:useLocalDpi xmlns:a14="http://schemas.microsoft.com/office/drawing/2010/main" val="0"/>
              </a:ext>
            </a:extLst>
          </a:blip>
          <a:srcRect l="533" t="1791"/>
          <a:stretch/>
        </p:blipFill>
        <p:spPr>
          <a:xfrm>
            <a:off x="467544" y="1236254"/>
            <a:ext cx="3839582" cy="2808312"/>
          </a:xfrm>
          <a:prstGeom prst="rect">
            <a:avLst/>
          </a:prstGeom>
        </p:spPr>
      </p:pic>
      <p:pic>
        <p:nvPicPr>
          <p:cNvPr id="10" name="图片 9">
            <a:extLst>
              <a:ext uri="{FF2B5EF4-FFF2-40B4-BE49-F238E27FC236}">
                <a16:creationId xmlns:a16="http://schemas.microsoft.com/office/drawing/2014/main" id="{98B638D8-45FA-9AB8-25F4-8BA503E668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710" y="1236254"/>
            <a:ext cx="3744416" cy="2696969"/>
          </a:xfrm>
          <a:prstGeom prst="rect">
            <a:avLst/>
          </a:prstGeom>
        </p:spPr>
      </p:pic>
      <p:sp>
        <p:nvSpPr>
          <p:cNvPr id="11" name="文本框 10">
            <a:extLst>
              <a:ext uri="{FF2B5EF4-FFF2-40B4-BE49-F238E27FC236}">
                <a16:creationId xmlns:a16="http://schemas.microsoft.com/office/drawing/2014/main" id="{60B0BC66-A4E5-E48B-38FF-18E70DFBB0FB}"/>
              </a:ext>
            </a:extLst>
          </p:cNvPr>
          <p:cNvSpPr txBox="1"/>
          <p:nvPr/>
        </p:nvSpPr>
        <p:spPr>
          <a:xfrm>
            <a:off x="4860032" y="4111362"/>
            <a:ext cx="3797863" cy="1569660"/>
          </a:xfrm>
          <a:prstGeom prst="rect">
            <a:avLst/>
          </a:prstGeom>
          <a:noFill/>
        </p:spPr>
        <p:txBody>
          <a:bodyPr wrap="square" rtlCol="0">
            <a:spAutoFit/>
          </a:bodyPr>
          <a:lstStyle/>
          <a:p>
            <a:r>
              <a:rPr lang="zh-CN" altLang="en-US" sz="1600" b="1" dirty="0">
                <a:solidFill>
                  <a:srgbClr val="0000CC"/>
                </a:solidFill>
                <a:ea typeface="微软雅黑" panose="020B0503020204020204" pitchFamily="34" charset="-122"/>
                <a:cs typeface="Times New Roman" pitchFamily="18" charset="0"/>
              </a:rPr>
              <a:t>不同地壳模型下，</a:t>
            </a:r>
            <a:r>
              <a:rPr lang="en-US" altLang="zh-CN" sz="1600" b="1" dirty="0">
                <a:solidFill>
                  <a:srgbClr val="0000CC"/>
                </a:solidFill>
                <a:ea typeface="微软雅黑" panose="020B0503020204020204" pitchFamily="34" charset="-122"/>
                <a:cs typeface="Times New Roman" pitchFamily="18" charset="0"/>
              </a:rPr>
              <a:t>JUNO</a:t>
            </a:r>
            <a:r>
              <a:rPr lang="zh-CN" altLang="en-US" sz="1600" b="1" dirty="0">
                <a:solidFill>
                  <a:srgbClr val="0000CC"/>
                </a:solidFill>
                <a:ea typeface="微软雅黑" panose="020B0503020204020204" pitchFamily="34" charset="-122"/>
                <a:cs typeface="Times New Roman" pitchFamily="18" charset="0"/>
              </a:rPr>
              <a:t>预测总的地球中微子通量，地幔模型采用</a:t>
            </a:r>
            <a:r>
              <a:rPr lang="en-US" altLang="zh-CN" sz="1600" b="1" dirty="0">
                <a:solidFill>
                  <a:srgbClr val="0000CC"/>
                </a:solidFill>
                <a:ea typeface="微软雅黑" panose="020B0503020204020204" pitchFamily="34" charset="-122"/>
                <a:cs typeface="Times New Roman" pitchFamily="18" charset="0"/>
              </a:rPr>
              <a:t> Middle-Q, </a:t>
            </a:r>
          </a:p>
          <a:p>
            <a:endParaRPr lang="en-US" altLang="zh-CN" sz="1600" b="1" dirty="0">
              <a:solidFill>
                <a:srgbClr val="0000CC"/>
              </a:solidFill>
              <a:ea typeface="微软雅黑" panose="020B0503020204020204" pitchFamily="34" charset="-122"/>
              <a:cs typeface="Times New Roman" pitchFamily="18" charset="0"/>
            </a:endParaRPr>
          </a:p>
          <a:p>
            <a:r>
              <a:rPr lang="zh-CN" altLang="en-US" sz="1600" b="1" dirty="0">
                <a:ea typeface="微软雅黑" panose="020B0503020204020204" pitchFamily="34" charset="-122"/>
                <a:cs typeface="Times New Roman" pitchFamily="18" charset="0"/>
              </a:rPr>
              <a:t>粉色和蓝色阴影区为</a:t>
            </a:r>
            <a:r>
              <a:rPr lang="en-US" altLang="zh-CN" sz="1600" b="1" dirty="0">
                <a:ea typeface="微软雅黑" panose="020B0503020204020204" pitchFamily="34" charset="-122"/>
                <a:cs typeface="Times New Roman" pitchFamily="18" charset="0"/>
              </a:rPr>
              <a:t>JUNO </a:t>
            </a:r>
            <a:r>
              <a:rPr lang="zh-CN" altLang="en-US" sz="1600" b="1" dirty="0">
                <a:ea typeface="微软雅黑" panose="020B0503020204020204" pitchFamily="34" charset="-122"/>
                <a:cs typeface="Times New Roman" pitchFamily="18" charset="0"/>
              </a:rPr>
              <a:t>在不同地壳模型下的探测潜力，最新计算结果，并且排除了</a:t>
            </a:r>
            <a:r>
              <a:rPr lang="en-US" altLang="zh-CN" sz="1600" b="1" dirty="0">
                <a:ea typeface="微软雅黑" panose="020B0503020204020204" pitchFamily="34" charset="-122"/>
                <a:cs typeface="Times New Roman" pitchFamily="18" charset="0"/>
              </a:rPr>
              <a:t>TS3</a:t>
            </a:r>
            <a:r>
              <a:rPr lang="zh-CN" altLang="en-US" sz="1600" b="1" dirty="0">
                <a:ea typeface="微软雅黑" panose="020B0503020204020204" pitchFamily="34" charset="-122"/>
                <a:cs typeface="Times New Roman" pitchFamily="18" charset="0"/>
              </a:rPr>
              <a:t>和</a:t>
            </a:r>
            <a:r>
              <a:rPr lang="en-US" altLang="zh-CN" sz="1600" b="1" dirty="0">
                <a:ea typeface="微软雅黑" panose="020B0503020204020204" pitchFamily="34" charset="-122"/>
                <a:cs typeface="Times New Roman" pitchFamily="18" charset="0"/>
              </a:rPr>
              <a:t>TS4</a:t>
            </a:r>
            <a:r>
              <a:rPr lang="zh-CN" altLang="en-US" sz="1600" b="1" dirty="0">
                <a:ea typeface="微软雅黑" panose="020B0503020204020204" pitchFamily="34" charset="-122"/>
                <a:cs typeface="Times New Roman" pitchFamily="18" charset="0"/>
              </a:rPr>
              <a:t>反应堆。</a:t>
            </a:r>
          </a:p>
        </p:txBody>
      </p:sp>
    </p:spTree>
    <p:extLst>
      <p:ext uri="{BB962C8B-B14F-4D97-AF65-F5344CB8AC3E}">
        <p14:creationId xmlns:p14="http://schemas.microsoft.com/office/powerpoint/2010/main" val="2206472127"/>
      </p:ext>
    </p:extLst>
  </p:cSld>
  <p:clrMapOvr>
    <a:masterClrMapping/>
  </p:clrMapOvr>
  <p:transition spd="slow"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E6D053D-E11D-EF31-F8DF-CA12E68A9A48}"/>
              </a:ext>
            </a:extLst>
          </p:cNvPr>
          <p:cNvSpPr>
            <a:spLocks noGrp="1"/>
          </p:cNvSpPr>
          <p:nvPr>
            <p:ph type="title"/>
          </p:nvPr>
        </p:nvSpPr>
        <p:spPr/>
        <p:txBody>
          <a:bodyPr/>
          <a:lstStyle/>
          <a:p>
            <a:r>
              <a:rPr lang="zh-CN" altLang="en-US" dirty="0"/>
              <a:t>研究内容</a:t>
            </a:r>
            <a:r>
              <a:rPr lang="en-US" altLang="zh-CN" dirty="0"/>
              <a:t>4</a:t>
            </a:r>
            <a:r>
              <a:rPr lang="zh-CN" altLang="en-US" dirty="0"/>
              <a:t>：</a:t>
            </a:r>
            <a:r>
              <a:rPr lang="en-US" altLang="zh-CN" dirty="0"/>
              <a:t>JUNO</a:t>
            </a:r>
            <a:r>
              <a:rPr lang="zh-CN" altLang="en-US" dirty="0"/>
              <a:t> </a:t>
            </a:r>
            <a:r>
              <a:rPr lang="en-US" altLang="zh-CN" dirty="0"/>
              <a:t>U/Th</a:t>
            </a:r>
            <a:r>
              <a:rPr lang="zh-CN" altLang="en-US" dirty="0"/>
              <a:t>比探测潜力</a:t>
            </a:r>
          </a:p>
        </p:txBody>
      </p:sp>
      <p:pic>
        <p:nvPicPr>
          <p:cNvPr id="4" name="图片 3">
            <a:extLst>
              <a:ext uri="{FF2B5EF4-FFF2-40B4-BE49-F238E27FC236}">
                <a16:creationId xmlns:a16="http://schemas.microsoft.com/office/drawing/2014/main" id="{027005C5-9107-ADD0-BFEA-A3977F22B57D}"/>
              </a:ext>
            </a:extLst>
          </p:cNvPr>
          <p:cNvPicPr>
            <a:picLocks noChangeAspect="1"/>
          </p:cNvPicPr>
          <p:nvPr/>
        </p:nvPicPr>
        <p:blipFill rotWithShape="1">
          <a:blip r:embed="rId2">
            <a:extLst>
              <a:ext uri="{28A0092B-C50C-407E-A947-70E740481C1C}">
                <a14:useLocalDpi xmlns:a14="http://schemas.microsoft.com/office/drawing/2010/main" val="0"/>
              </a:ext>
            </a:extLst>
          </a:blip>
          <a:srcRect t="-1" b="1611"/>
          <a:stretch/>
        </p:blipFill>
        <p:spPr>
          <a:xfrm>
            <a:off x="827584" y="1038315"/>
            <a:ext cx="3384376" cy="2615578"/>
          </a:xfrm>
          <a:prstGeom prst="rect">
            <a:avLst/>
          </a:prstGeom>
        </p:spPr>
      </p:pic>
      <p:pic>
        <p:nvPicPr>
          <p:cNvPr id="5" name="图片 4">
            <a:extLst>
              <a:ext uri="{FF2B5EF4-FFF2-40B4-BE49-F238E27FC236}">
                <a16:creationId xmlns:a16="http://schemas.microsoft.com/office/drawing/2014/main" id="{A13C519D-B451-E463-FB0C-256F99466337}"/>
              </a:ext>
            </a:extLst>
          </p:cNvPr>
          <p:cNvPicPr>
            <a:picLocks/>
          </p:cNvPicPr>
          <p:nvPr/>
        </p:nvPicPr>
        <p:blipFill>
          <a:blip r:embed="rId3"/>
          <a:stretch>
            <a:fillRect/>
          </a:stretch>
        </p:blipFill>
        <p:spPr>
          <a:xfrm>
            <a:off x="4788024" y="1038315"/>
            <a:ext cx="3326400" cy="2617200"/>
          </a:xfrm>
          <a:prstGeom prst="rect">
            <a:avLst/>
          </a:prstGeom>
        </p:spPr>
      </p:pic>
      <p:pic>
        <p:nvPicPr>
          <p:cNvPr id="6" name="图片 5">
            <a:extLst>
              <a:ext uri="{FF2B5EF4-FFF2-40B4-BE49-F238E27FC236}">
                <a16:creationId xmlns:a16="http://schemas.microsoft.com/office/drawing/2014/main" id="{682872FD-2A8F-89D7-E1D5-14DA833562A2}"/>
              </a:ext>
            </a:extLst>
          </p:cNvPr>
          <p:cNvPicPr>
            <a:picLocks/>
          </p:cNvPicPr>
          <p:nvPr/>
        </p:nvPicPr>
        <p:blipFill>
          <a:blip r:embed="rId4"/>
          <a:stretch>
            <a:fillRect/>
          </a:stretch>
        </p:blipFill>
        <p:spPr>
          <a:xfrm>
            <a:off x="107840" y="3972920"/>
            <a:ext cx="3024000" cy="2336400"/>
          </a:xfrm>
          <a:prstGeom prst="rect">
            <a:avLst/>
          </a:prstGeom>
        </p:spPr>
      </p:pic>
      <p:pic>
        <p:nvPicPr>
          <p:cNvPr id="7" name="图片 6">
            <a:extLst>
              <a:ext uri="{FF2B5EF4-FFF2-40B4-BE49-F238E27FC236}">
                <a16:creationId xmlns:a16="http://schemas.microsoft.com/office/drawing/2014/main" id="{CAA34E81-B547-03DD-7D38-397EBABBBCCA}"/>
              </a:ext>
            </a:extLst>
          </p:cNvPr>
          <p:cNvPicPr>
            <a:picLocks/>
          </p:cNvPicPr>
          <p:nvPr/>
        </p:nvPicPr>
        <p:blipFill>
          <a:blip r:embed="rId5"/>
          <a:stretch>
            <a:fillRect/>
          </a:stretch>
        </p:blipFill>
        <p:spPr>
          <a:xfrm>
            <a:off x="3060168" y="3972920"/>
            <a:ext cx="3024000" cy="2336400"/>
          </a:xfrm>
          <a:prstGeom prst="rect">
            <a:avLst/>
          </a:prstGeom>
        </p:spPr>
      </p:pic>
      <p:pic>
        <p:nvPicPr>
          <p:cNvPr id="8" name="图片 7">
            <a:extLst>
              <a:ext uri="{FF2B5EF4-FFF2-40B4-BE49-F238E27FC236}">
                <a16:creationId xmlns:a16="http://schemas.microsoft.com/office/drawing/2014/main" id="{86333074-7CBA-74D0-ED9E-EA936DF0DD2F}"/>
              </a:ext>
            </a:extLst>
          </p:cNvPr>
          <p:cNvPicPr>
            <a:picLocks/>
          </p:cNvPicPr>
          <p:nvPr/>
        </p:nvPicPr>
        <p:blipFill>
          <a:blip r:embed="rId6"/>
          <a:stretch>
            <a:fillRect/>
          </a:stretch>
        </p:blipFill>
        <p:spPr>
          <a:xfrm>
            <a:off x="6012160" y="3972920"/>
            <a:ext cx="3024000" cy="2336400"/>
          </a:xfrm>
          <a:prstGeom prst="rect">
            <a:avLst/>
          </a:prstGeom>
        </p:spPr>
      </p:pic>
      <p:sp>
        <p:nvSpPr>
          <p:cNvPr id="11" name="文本框 10">
            <a:extLst>
              <a:ext uri="{FF2B5EF4-FFF2-40B4-BE49-F238E27FC236}">
                <a16:creationId xmlns:a16="http://schemas.microsoft.com/office/drawing/2014/main" id="{A817A2AF-9D47-B4D7-3FA1-B32BD84906A5}"/>
              </a:ext>
            </a:extLst>
          </p:cNvPr>
          <p:cNvSpPr txBox="1"/>
          <p:nvPr/>
        </p:nvSpPr>
        <p:spPr>
          <a:xfrm>
            <a:off x="1775234" y="3653893"/>
            <a:ext cx="6025580" cy="338554"/>
          </a:xfrm>
          <a:prstGeom prst="rect">
            <a:avLst/>
          </a:prstGeom>
          <a:noFill/>
        </p:spPr>
        <p:txBody>
          <a:bodyPr wrap="square">
            <a:spAutoFit/>
          </a:bodyPr>
          <a:lstStyle/>
          <a:p>
            <a:r>
              <a:rPr lang="en-US" altLang="zh-CN" sz="1600" b="1" dirty="0">
                <a:solidFill>
                  <a:srgbClr val="0000CC"/>
                </a:solidFill>
                <a:ea typeface="微软雅黑" panose="020B0503020204020204" pitchFamily="34" charset="-122"/>
                <a:cs typeface="Times New Roman" pitchFamily="18" charset="0"/>
              </a:rPr>
              <a:t>U/Th </a:t>
            </a:r>
            <a:r>
              <a:rPr lang="zh-CN" altLang="en-US" sz="1600" b="1" dirty="0">
                <a:solidFill>
                  <a:srgbClr val="0000CC"/>
                </a:solidFill>
                <a:ea typeface="微软雅黑" panose="020B0503020204020204" pitchFamily="34" charset="-122"/>
                <a:cs typeface="Times New Roman" pitchFamily="18" charset="0"/>
              </a:rPr>
              <a:t>比不固定，</a:t>
            </a:r>
            <a:r>
              <a:rPr lang="en-US" altLang="zh-CN" sz="1600" b="1" dirty="0">
                <a:solidFill>
                  <a:srgbClr val="0000CC"/>
                </a:solidFill>
                <a:ea typeface="微软雅黑" panose="020B0503020204020204" pitchFamily="34" charset="-122"/>
                <a:cs typeface="Times New Roman" pitchFamily="18" charset="0"/>
              </a:rPr>
              <a:t>1</a:t>
            </a:r>
            <a:r>
              <a:rPr lang="zh-CN" altLang="en-US" sz="1600" b="1" dirty="0">
                <a:solidFill>
                  <a:srgbClr val="0000CC"/>
                </a:solidFill>
                <a:ea typeface="微软雅黑" panose="020B0503020204020204" pitchFamily="34" charset="-122"/>
                <a:cs typeface="Times New Roman" pitchFamily="18" charset="0"/>
              </a:rPr>
              <a:t>年和</a:t>
            </a:r>
            <a:r>
              <a:rPr lang="en-US" altLang="zh-CN" sz="1600" b="1" dirty="0">
                <a:solidFill>
                  <a:srgbClr val="0000CC"/>
                </a:solidFill>
                <a:ea typeface="微软雅黑" panose="020B0503020204020204" pitchFamily="34" charset="-122"/>
                <a:cs typeface="Times New Roman" pitchFamily="18" charset="0"/>
              </a:rPr>
              <a:t>10</a:t>
            </a:r>
            <a:r>
              <a:rPr lang="zh-CN" altLang="en-US" sz="1600" b="1" dirty="0">
                <a:solidFill>
                  <a:srgbClr val="0000CC"/>
                </a:solidFill>
                <a:ea typeface="微软雅黑" panose="020B0503020204020204" pitchFamily="34" charset="-122"/>
                <a:cs typeface="Times New Roman" pitchFamily="18" charset="0"/>
              </a:rPr>
              <a:t>年下</a:t>
            </a:r>
            <a:r>
              <a:rPr lang="en-US" altLang="zh-CN" sz="1600" b="1" dirty="0">
                <a:solidFill>
                  <a:srgbClr val="0000CC"/>
                </a:solidFill>
                <a:ea typeface="微软雅黑" panose="020B0503020204020204" pitchFamily="34" charset="-122"/>
                <a:cs typeface="Times New Roman" pitchFamily="18" charset="0"/>
              </a:rPr>
              <a:t>JULOC-I</a:t>
            </a:r>
            <a:r>
              <a:rPr lang="zh-CN" altLang="en-US" sz="1600" b="1" dirty="0">
                <a:solidFill>
                  <a:srgbClr val="0000CC"/>
                </a:solidFill>
                <a:ea typeface="微软雅黑" panose="020B0503020204020204" pitchFamily="34" charset="-122"/>
                <a:cs typeface="Times New Roman" pitchFamily="18" charset="0"/>
              </a:rPr>
              <a:t>模型下</a:t>
            </a:r>
            <a:r>
              <a:rPr lang="en-US" altLang="zh-CN" sz="1600" b="1" dirty="0">
                <a:solidFill>
                  <a:srgbClr val="0000CC"/>
                </a:solidFill>
                <a:ea typeface="微软雅黑" panose="020B0503020204020204" pitchFamily="34" charset="-122"/>
                <a:cs typeface="Times New Roman" pitchFamily="18" charset="0"/>
              </a:rPr>
              <a:t>U Th</a:t>
            </a:r>
            <a:r>
              <a:rPr lang="zh-CN" altLang="en-US" sz="1600" b="1" dirty="0">
                <a:solidFill>
                  <a:srgbClr val="0000CC"/>
                </a:solidFill>
                <a:ea typeface="微软雅黑" panose="020B0503020204020204" pitchFamily="34" charset="-122"/>
                <a:cs typeface="Times New Roman" pitchFamily="18" charset="0"/>
              </a:rPr>
              <a:t>测量不确定度</a:t>
            </a:r>
            <a:endParaRPr lang="en-US" altLang="zh-CN" sz="1600" b="1" dirty="0">
              <a:solidFill>
                <a:srgbClr val="0000CC"/>
              </a:solidFill>
              <a:ea typeface="微软雅黑" panose="020B0503020204020204" pitchFamily="34" charset="-122"/>
              <a:cs typeface="Times New Roman" pitchFamily="18" charset="0"/>
            </a:endParaRPr>
          </a:p>
        </p:txBody>
      </p:sp>
      <p:sp>
        <p:nvSpPr>
          <p:cNvPr id="12" name="文本框 11">
            <a:extLst>
              <a:ext uri="{FF2B5EF4-FFF2-40B4-BE49-F238E27FC236}">
                <a16:creationId xmlns:a16="http://schemas.microsoft.com/office/drawing/2014/main" id="{9FB624AB-68DF-CEA0-E2BC-0C29A6EDEA53}"/>
              </a:ext>
            </a:extLst>
          </p:cNvPr>
          <p:cNvSpPr txBox="1"/>
          <p:nvPr/>
        </p:nvSpPr>
        <p:spPr>
          <a:xfrm>
            <a:off x="3275856" y="6309320"/>
            <a:ext cx="3312368" cy="338554"/>
          </a:xfrm>
          <a:prstGeom prst="rect">
            <a:avLst/>
          </a:prstGeom>
          <a:noFill/>
        </p:spPr>
        <p:txBody>
          <a:bodyPr wrap="square">
            <a:spAutoFit/>
          </a:bodyPr>
          <a:lstStyle/>
          <a:p>
            <a:r>
              <a:rPr lang="en-US" altLang="zh-CN" sz="1600" b="1" dirty="0">
                <a:solidFill>
                  <a:srgbClr val="0000CC"/>
                </a:solidFill>
                <a:ea typeface="微软雅黑" panose="020B0503020204020204" pitchFamily="34" charset="-122"/>
                <a:cs typeface="Times New Roman" pitchFamily="18" charset="0"/>
              </a:rPr>
              <a:t> U Th </a:t>
            </a:r>
            <a:r>
              <a:rPr lang="en-US" altLang="zh-CN" sz="1600" b="1" dirty="0" err="1">
                <a:solidFill>
                  <a:srgbClr val="0000CC"/>
                </a:solidFill>
                <a:ea typeface="微软雅黑" panose="020B0503020204020204" pitchFamily="34" charset="-122"/>
                <a:cs typeface="Times New Roman" pitchFamily="18" charset="0"/>
              </a:rPr>
              <a:t>U+Th</a:t>
            </a:r>
            <a:r>
              <a:rPr lang="en-US" altLang="zh-CN" sz="1600" b="1" dirty="0">
                <a:solidFill>
                  <a:srgbClr val="0000CC"/>
                </a:solidFill>
                <a:ea typeface="微软雅黑" panose="020B0503020204020204" pitchFamily="34" charset="-122"/>
                <a:cs typeface="Times New Roman" pitchFamily="18" charset="0"/>
              </a:rPr>
              <a:t> 1</a:t>
            </a:r>
            <a:r>
              <a:rPr lang="zh-CN" altLang="en-US" sz="1600" b="1" dirty="0">
                <a:solidFill>
                  <a:srgbClr val="0000CC"/>
                </a:solidFill>
                <a:ea typeface="微软雅黑" panose="020B0503020204020204" pitchFamily="34" charset="-122"/>
                <a:cs typeface="Times New Roman" pitchFamily="18" charset="0"/>
              </a:rPr>
              <a:t>维投影，</a:t>
            </a:r>
            <a:r>
              <a:rPr lang="en-US" altLang="zh-CN" sz="1600" b="1" dirty="0">
                <a:solidFill>
                  <a:srgbClr val="0000CC"/>
                </a:solidFill>
                <a:ea typeface="微软雅黑" panose="020B0503020204020204" pitchFamily="34" charset="-122"/>
                <a:cs typeface="Times New Roman" pitchFamily="18" charset="0"/>
              </a:rPr>
              <a:t>10</a:t>
            </a:r>
            <a:r>
              <a:rPr lang="zh-CN" altLang="en-US" sz="1600" b="1" dirty="0">
                <a:solidFill>
                  <a:srgbClr val="0000CC"/>
                </a:solidFill>
                <a:ea typeface="微软雅黑" panose="020B0503020204020204" pitchFamily="34" charset="-122"/>
                <a:cs typeface="Times New Roman" pitchFamily="18" charset="0"/>
              </a:rPr>
              <a:t>年</a:t>
            </a:r>
            <a:endParaRPr lang="en-US" altLang="zh-CN" sz="1600" b="1" dirty="0">
              <a:solidFill>
                <a:srgbClr val="0000CC"/>
              </a:solidFill>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068210698"/>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383" y="116632"/>
            <a:ext cx="9144000" cy="550296"/>
          </a:xfrm>
        </p:spPr>
        <p:txBody>
          <a:bodyPr>
            <a:noAutofit/>
          </a:bodyPr>
          <a:lstStyle/>
          <a:p>
            <a:pPr>
              <a:lnSpc>
                <a:spcPct val="150000"/>
              </a:lnSpc>
            </a:pPr>
            <a:br>
              <a:rPr lang="en-US" altLang="zh-CN" b="1" dirty="0">
                <a:solidFill>
                  <a:srgbClr val="0000CC"/>
                </a:solidFill>
                <a:latin typeface="Candara" panose="020E0502030303020204" pitchFamily="34" charset="0"/>
                <a:cs typeface="Times New Roman" panose="02020603050405020304" pitchFamily="18" charset="0"/>
              </a:rPr>
            </a:br>
            <a:r>
              <a:rPr lang="zh-CN" altLang="en-US" dirty="0">
                <a:latin typeface="+mn-lt"/>
              </a:rPr>
              <a:t>地球中微子</a:t>
            </a:r>
            <a:r>
              <a:rPr lang="en-US" altLang="zh-CN" dirty="0">
                <a:latin typeface="+mn-lt"/>
              </a:rPr>
              <a:t>: </a:t>
            </a:r>
            <a:r>
              <a:rPr lang="zh-CN" altLang="en-US" dirty="0">
                <a:latin typeface="+mn-lt"/>
              </a:rPr>
              <a:t>地球内部放射性元素衰变</a:t>
            </a:r>
            <a:br>
              <a:rPr lang="en-US" altLang="zh-CN" dirty="0">
                <a:latin typeface="+mn-lt"/>
              </a:rPr>
            </a:br>
            <a:endParaRPr lang="zh-CN" altLang="en-US" dirty="0">
              <a:latin typeface="+mn-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28800"/>
            <a:ext cx="493845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图片 132">
            <a:extLst>
              <a:ext uri="{FF2B5EF4-FFF2-40B4-BE49-F238E27FC236}">
                <a16:creationId xmlns:a16="http://schemas.microsoft.com/office/drawing/2014/main" id="{AA64BE3A-49FA-4768-AD07-58A885390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5" y="1268760"/>
            <a:ext cx="3281819" cy="3384376"/>
          </a:xfrm>
          <a:prstGeom prst="rect">
            <a:avLst/>
          </a:prstGeom>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205" t="7942" r="26310" b="66279"/>
          <a:stretch/>
        </p:blipFill>
        <p:spPr bwMode="auto">
          <a:xfrm>
            <a:off x="2123728" y="4941168"/>
            <a:ext cx="5613815" cy="123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808274"/>
      </p:ext>
    </p:extLst>
  </p:cSld>
  <p:clrMapOvr>
    <a:masterClrMapping/>
  </p:clrMapOvr>
  <p:transition spd="slow" advClick="0" advTm="30207"/>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22004" y="836712"/>
            <a:ext cx="6954452" cy="936104"/>
          </a:xfrm>
        </p:spPr>
        <p:txBody>
          <a:bodyPr/>
          <a:lstStyle/>
          <a:p>
            <a:pPr marL="0" indent="0">
              <a:lnSpc>
                <a:spcPct val="130000"/>
              </a:lnSpc>
              <a:buNone/>
            </a:pPr>
            <a:r>
              <a:rPr lang="zh-CN" altLang="en-US" sz="2000" dirty="0"/>
              <a:t>判定地球模型需要扣除</a:t>
            </a:r>
            <a:r>
              <a:rPr lang="zh-CN" altLang="en-US" sz="2000" dirty="0">
                <a:solidFill>
                  <a:schemeClr val="accent3">
                    <a:lumMod val="50000"/>
                  </a:schemeClr>
                </a:solidFill>
              </a:rPr>
              <a:t>近场地球中微子</a:t>
            </a:r>
            <a:r>
              <a:rPr lang="zh-CN" altLang="en-US" sz="2000" dirty="0"/>
              <a:t>，得到地幔贡献</a:t>
            </a:r>
            <a:endParaRPr lang="en-US" altLang="zh-CN" sz="2000" dirty="0"/>
          </a:p>
          <a:p>
            <a:pPr marL="0" indent="0">
              <a:lnSpc>
                <a:spcPct val="130000"/>
              </a:lnSpc>
              <a:buNone/>
            </a:pPr>
            <a:r>
              <a:rPr lang="en-US" altLang="zh-CN" sz="2000" dirty="0">
                <a:solidFill>
                  <a:srgbClr val="0000FF"/>
                </a:solidFill>
              </a:rPr>
              <a:t>     </a:t>
            </a:r>
            <a:r>
              <a:rPr lang="en-US" altLang="zh-CN" sz="2000" i="1" dirty="0">
                <a:solidFill>
                  <a:schemeClr val="accent6">
                    <a:lumMod val="50000"/>
                  </a:schemeClr>
                </a:solidFill>
              </a:rPr>
              <a:t>R(</a:t>
            </a:r>
            <a:r>
              <a:rPr lang="zh-CN" altLang="en-US" sz="2000" i="1" dirty="0">
                <a:solidFill>
                  <a:schemeClr val="accent6">
                    <a:lumMod val="50000"/>
                  </a:schemeClr>
                </a:solidFill>
              </a:rPr>
              <a:t>地幔</a:t>
            </a:r>
            <a:r>
              <a:rPr lang="en-US" altLang="zh-CN" sz="2000" i="1" dirty="0">
                <a:solidFill>
                  <a:schemeClr val="accent6">
                    <a:lumMod val="50000"/>
                  </a:schemeClr>
                </a:solidFill>
              </a:rPr>
              <a:t>)=R(</a:t>
            </a:r>
            <a:r>
              <a:rPr lang="zh-CN" altLang="en-US" sz="2000" i="1" dirty="0">
                <a:solidFill>
                  <a:schemeClr val="accent6">
                    <a:lumMod val="50000"/>
                  </a:schemeClr>
                </a:solidFill>
              </a:rPr>
              <a:t>总量</a:t>
            </a:r>
            <a:r>
              <a:rPr lang="en-US" altLang="zh-CN" sz="2000" i="1" dirty="0">
                <a:solidFill>
                  <a:schemeClr val="accent6">
                    <a:lumMod val="50000"/>
                  </a:schemeClr>
                </a:solidFill>
              </a:rPr>
              <a:t>, </a:t>
            </a:r>
            <a:r>
              <a:rPr lang="zh-CN" altLang="en-US" sz="2000" i="1" dirty="0">
                <a:solidFill>
                  <a:schemeClr val="accent6">
                    <a:lumMod val="50000"/>
                  </a:schemeClr>
                </a:solidFill>
              </a:rPr>
              <a:t>实验测量</a:t>
            </a:r>
            <a:r>
              <a:rPr lang="en-US" altLang="zh-CN" sz="2000" i="1" dirty="0">
                <a:solidFill>
                  <a:schemeClr val="accent6">
                    <a:lumMod val="50000"/>
                  </a:schemeClr>
                </a:solidFill>
              </a:rPr>
              <a:t>)-R(</a:t>
            </a:r>
            <a:r>
              <a:rPr lang="zh-CN" altLang="en-US" sz="2000" i="1" dirty="0">
                <a:solidFill>
                  <a:schemeClr val="accent6">
                    <a:lumMod val="50000"/>
                  </a:schemeClr>
                </a:solidFill>
              </a:rPr>
              <a:t>地壳</a:t>
            </a:r>
            <a:r>
              <a:rPr lang="en-US" altLang="zh-CN" sz="2000" i="1" dirty="0">
                <a:solidFill>
                  <a:schemeClr val="accent6">
                    <a:lumMod val="50000"/>
                  </a:schemeClr>
                </a:solidFill>
              </a:rPr>
              <a:t>,</a:t>
            </a:r>
            <a:r>
              <a:rPr lang="zh-CN" altLang="en-US" sz="2000" i="1" dirty="0">
                <a:solidFill>
                  <a:schemeClr val="accent6">
                    <a:lumMod val="50000"/>
                  </a:schemeClr>
                </a:solidFill>
              </a:rPr>
              <a:t> 预期</a:t>
            </a:r>
            <a:r>
              <a:rPr lang="en-US" altLang="zh-CN" sz="2000" i="1" dirty="0">
                <a:solidFill>
                  <a:schemeClr val="accent6">
                    <a:lumMod val="50000"/>
                  </a:schemeClr>
                </a:solidFill>
              </a:rPr>
              <a:t>)</a:t>
            </a:r>
          </a:p>
          <a:p>
            <a:pPr marL="0" indent="0">
              <a:lnSpc>
                <a:spcPct val="130000"/>
              </a:lnSpc>
              <a:buNone/>
            </a:pPr>
            <a:endParaRPr lang="zh-CN" altLang="en-US" sz="2000" dirty="0"/>
          </a:p>
        </p:txBody>
      </p:sp>
      <p:sp>
        <p:nvSpPr>
          <p:cNvPr id="3" name="标题 2"/>
          <p:cNvSpPr>
            <a:spLocks noGrp="1"/>
          </p:cNvSpPr>
          <p:nvPr>
            <p:ph type="title"/>
          </p:nvPr>
        </p:nvSpPr>
        <p:spPr/>
        <p:txBody>
          <a:bodyPr/>
          <a:lstStyle/>
          <a:p>
            <a:r>
              <a:rPr lang="zh-CN" altLang="en-US" dirty="0"/>
              <a:t>研究内容</a:t>
            </a:r>
            <a:r>
              <a:rPr lang="en-US" altLang="zh-CN" dirty="0"/>
              <a:t>5</a:t>
            </a:r>
            <a:r>
              <a:rPr lang="zh-CN" altLang="en-US" dirty="0"/>
              <a:t>：地幔中微子测量精度</a:t>
            </a:r>
          </a:p>
        </p:txBody>
      </p:sp>
      <p:pic>
        <p:nvPicPr>
          <p:cNvPr id="5" name="图片 4">
            <a:extLst>
              <a:ext uri="{FF2B5EF4-FFF2-40B4-BE49-F238E27FC236}">
                <a16:creationId xmlns:a16="http://schemas.microsoft.com/office/drawing/2014/main" id="{AA2A3F08-1AEB-F5CE-683F-7D045ADF3C1B}"/>
              </a:ext>
            </a:extLst>
          </p:cNvPr>
          <p:cNvPicPr>
            <a:picLocks noChangeAspect="1"/>
          </p:cNvPicPr>
          <p:nvPr/>
        </p:nvPicPr>
        <p:blipFill>
          <a:blip r:embed="rId2"/>
          <a:stretch>
            <a:fillRect/>
          </a:stretch>
        </p:blipFill>
        <p:spPr>
          <a:xfrm>
            <a:off x="397660" y="1881141"/>
            <a:ext cx="5995094" cy="3204044"/>
          </a:xfrm>
          <a:prstGeom prst="rect">
            <a:avLst/>
          </a:prstGeom>
        </p:spPr>
      </p:pic>
      <p:pic>
        <p:nvPicPr>
          <p:cNvPr id="9" name="Picture 2">
            <a:extLst>
              <a:ext uri="{FF2B5EF4-FFF2-40B4-BE49-F238E27FC236}">
                <a16:creationId xmlns:a16="http://schemas.microsoft.com/office/drawing/2014/main" id="{553A5762-5AC2-B26C-5A3F-82913C9A9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957" y="6093364"/>
            <a:ext cx="1146972" cy="27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a:extLst>
              <a:ext uri="{FF2B5EF4-FFF2-40B4-BE49-F238E27FC236}">
                <a16:creationId xmlns:a16="http://schemas.microsoft.com/office/drawing/2014/main" id="{A6ACACBE-2510-8B51-7611-6A765F462011}"/>
              </a:ext>
            </a:extLst>
          </p:cNvPr>
          <p:cNvSpPr/>
          <p:nvPr/>
        </p:nvSpPr>
        <p:spPr>
          <a:xfrm>
            <a:off x="1217293" y="5682861"/>
            <a:ext cx="1523494" cy="346249"/>
          </a:xfrm>
          <a:prstGeom prst="rect">
            <a:avLst/>
          </a:prstGeom>
        </p:spPr>
        <p:txBody>
          <a:bodyPr wrap="none" lIns="68580" tIns="34290" rIns="68580" bIns="34290">
            <a:spAutoFit/>
          </a:bodyPr>
          <a:lstStyle/>
          <a:p>
            <a:r>
              <a:rPr lang="zh-CN" altLang="en-US" b="1" dirty="0">
                <a:solidFill>
                  <a:srgbClr val="FF0000"/>
                </a:solidFill>
                <a:ea typeface="微软雅黑" panose="020B0503020204020204" pitchFamily="34" charset="-122"/>
                <a:cs typeface="Calibri" panose="020F0502020204030204" pitchFamily="34" charset="0"/>
              </a:rPr>
              <a:t>总放射性生热</a:t>
            </a:r>
            <a:endParaRPr lang="en-US" altLang="zh-CN" b="1" dirty="0">
              <a:solidFill>
                <a:srgbClr val="FF0000"/>
              </a:solidFill>
              <a:ea typeface="微软雅黑" panose="020B0503020204020204" pitchFamily="34" charset="-122"/>
              <a:cs typeface="Calibri" panose="020F0502020204030204" pitchFamily="34" charset="0"/>
            </a:endParaRPr>
          </a:p>
        </p:txBody>
      </p:sp>
      <p:sp>
        <p:nvSpPr>
          <p:cNvPr id="11" name="矩形 10">
            <a:extLst>
              <a:ext uri="{FF2B5EF4-FFF2-40B4-BE49-F238E27FC236}">
                <a16:creationId xmlns:a16="http://schemas.microsoft.com/office/drawing/2014/main" id="{1AE32630-29E2-4092-9CC4-36D9E41D666F}"/>
              </a:ext>
            </a:extLst>
          </p:cNvPr>
          <p:cNvSpPr/>
          <p:nvPr/>
        </p:nvSpPr>
        <p:spPr>
          <a:xfrm>
            <a:off x="1187624" y="6082911"/>
            <a:ext cx="1754326" cy="346249"/>
          </a:xfrm>
          <a:prstGeom prst="rect">
            <a:avLst/>
          </a:prstGeom>
        </p:spPr>
        <p:txBody>
          <a:bodyPr wrap="none" lIns="68580" tIns="34290" rIns="68580" bIns="34290">
            <a:spAutoFit/>
          </a:bodyPr>
          <a:lstStyle/>
          <a:p>
            <a:r>
              <a:rPr lang="zh-CN" altLang="en-US" b="1" dirty="0">
                <a:solidFill>
                  <a:srgbClr val="FF0000"/>
                </a:solidFill>
                <a:ea typeface="微软雅黑" panose="020B0503020204020204" pitchFamily="34" charset="-122"/>
                <a:cs typeface="Calibri" panose="020F0502020204030204" pitchFamily="34" charset="0"/>
              </a:rPr>
              <a:t>地幔放射性生热</a:t>
            </a:r>
            <a:endParaRPr lang="en-US" altLang="zh-CN" b="1" dirty="0">
              <a:solidFill>
                <a:srgbClr val="FF0000"/>
              </a:solidFill>
              <a:ea typeface="微软雅黑" panose="020B0503020204020204" pitchFamily="34" charset="-122"/>
              <a:cs typeface="Calibri" panose="020F0502020204030204" pitchFamily="34" charset="0"/>
            </a:endParaRPr>
          </a:p>
        </p:txBody>
      </p:sp>
      <p:pic>
        <p:nvPicPr>
          <p:cNvPr id="12" name="Picture 3">
            <a:extLst>
              <a:ext uri="{FF2B5EF4-FFF2-40B4-BE49-F238E27FC236}">
                <a16:creationId xmlns:a16="http://schemas.microsoft.com/office/drawing/2014/main" id="{E5135E8D-E80D-FFBF-2F56-D165CC84A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957" y="5680993"/>
            <a:ext cx="1108412" cy="287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4BA414C6-18D7-2E41-DCA4-0466C8056A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573"/>
          <a:stretch/>
        </p:blipFill>
        <p:spPr bwMode="auto">
          <a:xfrm>
            <a:off x="2932619" y="5734794"/>
            <a:ext cx="1090740" cy="24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a:extLst>
              <a:ext uri="{FF2B5EF4-FFF2-40B4-BE49-F238E27FC236}">
                <a16:creationId xmlns:a16="http://schemas.microsoft.com/office/drawing/2014/main" id="{C3BFBB58-A060-7445-809D-D81AA4D55AD7}"/>
              </a:ext>
            </a:extLst>
          </p:cNvPr>
          <p:cNvSpPr/>
          <p:nvPr/>
        </p:nvSpPr>
        <p:spPr>
          <a:xfrm>
            <a:off x="3003796" y="6081844"/>
            <a:ext cx="946725" cy="346249"/>
          </a:xfrm>
          <a:prstGeom prst="rect">
            <a:avLst/>
          </a:prstGeom>
        </p:spPr>
        <p:txBody>
          <a:bodyPr wrap="square" lIns="68580" tIns="34290" rIns="68580" bIns="34290">
            <a:spAutoFit/>
          </a:bodyPr>
          <a:lstStyle/>
          <a:p>
            <a:r>
              <a:rPr lang="en-US" altLang="zh-CN" dirty="0">
                <a:ea typeface="微软雅黑" panose="020B0503020204020204" pitchFamily="34" charset="-122"/>
                <a:cs typeface="Arial" panose="020B0604020202020204" pitchFamily="34" charset="0"/>
              </a:rPr>
              <a:t>~5 TW </a:t>
            </a:r>
            <a:endParaRPr lang="zh-CN" altLang="en-US" dirty="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2942245D-80FC-3E59-FC34-F10830192F4A}"/>
              </a:ext>
            </a:extLst>
          </p:cNvPr>
          <p:cNvSpPr/>
          <p:nvPr/>
        </p:nvSpPr>
        <p:spPr>
          <a:xfrm>
            <a:off x="2925106" y="5338207"/>
            <a:ext cx="960519" cy="307777"/>
          </a:xfrm>
          <a:prstGeom prst="rect">
            <a:avLst/>
          </a:prstGeom>
        </p:spPr>
        <p:txBody>
          <a:bodyPr wrap="none">
            <a:spAutoFit/>
          </a:bodyPr>
          <a:lstStyle/>
          <a:p>
            <a:r>
              <a:rPr lang="en-US" altLang="zh-CN" b="1" dirty="0" err="1">
                <a:solidFill>
                  <a:srgbClr val="0000CC"/>
                </a:solidFill>
                <a:latin typeface="Candara" panose="020E0502030303020204" pitchFamily="34" charset="0"/>
                <a:cs typeface="Times New Roman" panose="02020603050405020304" pitchFamily="18" charset="0"/>
              </a:rPr>
              <a:t>KamLAND</a:t>
            </a:r>
            <a:endParaRPr lang="zh-CN" altLang="en-US" b="1" dirty="0"/>
          </a:p>
        </p:txBody>
      </p:sp>
      <p:sp>
        <p:nvSpPr>
          <p:cNvPr id="16" name="矩形 15">
            <a:extLst>
              <a:ext uri="{FF2B5EF4-FFF2-40B4-BE49-F238E27FC236}">
                <a16:creationId xmlns:a16="http://schemas.microsoft.com/office/drawing/2014/main" id="{6906661D-4AA5-3C5E-A319-412EA12E4264}"/>
              </a:ext>
            </a:extLst>
          </p:cNvPr>
          <p:cNvSpPr/>
          <p:nvPr/>
        </p:nvSpPr>
        <p:spPr>
          <a:xfrm>
            <a:off x="4552367" y="5310870"/>
            <a:ext cx="891591" cy="307777"/>
          </a:xfrm>
          <a:prstGeom prst="rect">
            <a:avLst/>
          </a:prstGeom>
        </p:spPr>
        <p:txBody>
          <a:bodyPr wrap="none">
            <a:spAutoFit/>
          </a:bodyPr>
          <a:lstStyle/>
          <a:p>
            <a:r>
              <a:rPr lang="en-US" altLang="zh-CN" b="1" dirty="0" err="1">
                <a:solidFill>
                  <a:srgbClr val="0000CC"/>
                </a:solidFill>
                <a:latin typeface="Candara" panose="020E0502030303020204" pitchFamily="34" charset="0"/>
                <a:cs typeface="Times New Roman" panose="02020603050405020304" pitchFamily="18" charset="0"/>
              </a:rPr>
              <a:t>Borexino</a:t>
            </a:r>
            <a:endParaRPr lang="zh-CN" altLang="en-US" b="1" dirty="0">
              <a:solidFill>
                <a:srgbClr val="0000CC"/>
              </a:solidFill>
              <a:latin typeface="Candara" panose="020E0502030303020204" pitchFamily="34" charset="0"/>
              <a:cs typeface="Times New Roman" panose="02020603050405020304" pitchFamily="18" charset="0"/>
            </a:endParaRPr>
          </a:p>
        </p:txBody>
      </p:sp>
      <p:sp>
        <p:nvSpPr>
          <p:cNvPr id="17" name="矩形 16">
            <a:extLst>
              <a:ext uri="{FF2B5EF4-FFF2-40B4-BE49-F238E27FC236}">
                <a16:creationId xmlns:a16="http://schemas.microsoft.com/office/drawing/2014/main" id="{A63379B2-4242-7DAD-9F4D-3E682703386E}"/>
              </a:ext>
            </a:extLst>
          </p:cNvPr>
          <p:cNvSpPr/>
          <p:nvPr/>
        </p:nvSpPr>
        <p:spPr>
          <a:xfrm>
            <a:off x="6701806" y="2858558"/>
            <a:ext cx="2190674" cy="874407"/>
          </a:xfrm>
          <a:prstGeom prst="rect">
            <a:avLst/>
          </a:prstGeom>
        </p:spPr>
        <p:txBody>
          <a:bodyPr wrap="square">
            <a:spAutoFit/>
          </a:bodyPr>
          <a:lstStyle/>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预期：地幔信号各个观测站是一致的！</a:t>
            </a:r>
            <a:endParaRPr lang="en-US" altLang="zh-CN"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977660850"/>
      </p:ext>
    </p:extLst>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a:extLst>
              <a:ext uri="{FF2B5EF4-FFF2-40B4-BE49-F238E27FC236}">
                <a16:creationId xmlns:a16="http://schemas.microsoft.com/office/drawing/2014/main" id="{F0C6583F-2BF7-D070-6AFA-0A5F5C70F4B5}"/>
              </a:ext>
            </a:extLst>
          </p:cNvPr>
          <p:cNvSpPr>
            <a:spLocks noGrp="1"/>
          </p:cNvSpPr>
          <p:nvPr>
            <p:ph type="title"/>
          </p:nvPr>
        </p:nvSpPr>
        <p:spPr>
          <a:xfrm>
            <a:off x="0" y="31750"/>
            <a:ext cx="9144000" cy="733425"/>
          </a:xfrm>
        </p:spPr>
        <p:txBody>
          <a:bodyPr/>
          <a:lstStyle/>
          <a:p>
            <a:r>
              <a:rPr lang="en-US" altLang="zh-CN" dirty="0"/>
              <a:t>JUNO</a:t>
            </a:r>
            <a:r>
              <a:rPr lang="zh-CN" altLang="en-US" dirty="0"/>
              <a:t> 地幔测量精度研究</a:t>
            </a:r>
          </a:p>
        </p:txBody>
      </p:sp>
      <p:pic>
        <p:nvPicPr>
          <p:cNvPr id="5" name="图片 4">
            <a:extLst>
              <a:ext uri="{FF2B5EF4-FFF2-40B4-BE49-F238E27FC236}">
                <a16:creationId xmlns:a16="http://schemas.microsoft.com/office/drawing/2014/main" id="{F87E5CF4-D396-D6D3-EB59-324E777ACC3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03331" y="917650"/>
            <a:ext cx="3784061" cy="2966400"/>
          </a:xfrm>
          <a:prstGeom prst="rect">
            <a:avLst/>
          </a:prstGeom>
          <a:noFill/>
          <a:ln>
            <a:noFill/>
          </a:ln>
        </p:spPr>
      </p:pic>
      <p:pic>
        <p:nvPicPr>
          <p:cNvPr id="7" name="图片 6">
            <a:extLst>
              <a:ext uri="{FF2B5EF4-FFF2-40B4-BE49-F238E27FC236}">
                <a16:creationId xmlns:a16="http://schemas.microsoft.com/office/drawing/2014/main" id="{ED793F6F-4929-6DAA-0307-A497CF441EC5}"/>
              </a:ext>
            </a:extLst>
          </p:cNvPr>
          <p:cNvPicPr>
            <a:picLocks/>
          </p:cNvPicPr>
          <p:nvPr/>
        </p:nvPicPr>
        <p:blipFill>
          <a:blip r:embed="rId3"/>
          <a:stretch>
            <a:fillRect/>
          </a:stretch>
        </p:blipFill>
        <p:spPr>
          <a:xfrm>
            <a:off x="611560" y="4043016"/>
            <a:ext cx="3783600" cy="2520000"/>
          </a:xfrm>
          <a:prstGeom prst="rect">
            <a:avLst/>
          </a:prstGeom>
        </p:spPr>
      </p:pic>
      <p:pic>
        <p:nvPicPr>
          <p:cNvPr id="10" name="图片 9">
            <a:extLst>
              <a:ext uri="{FF2B5EF4-FFF2-40B4-BE49-F238E27FC236}">
                <a16:creationId xmlns:a16="http://schemas.microsoft.com/office/drawing/2014/main" id="{B8C03B90-7C0E-F2D9-271F-8D3F512AC83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88024" y="917650"/>
            <a:ext cx="3783600" cy="2966400"/>
          </a:xfrm>
          <a:prstGeom prst="rect">
            <a:avLst/>
          </a:prstGeom>
        </p:spPr>
      </p:pic>
      <p:sp>
        <p:nvSpPr>
          <p:cNvPr id="9" name="文本框 8">
            <a:extLst>
              <a:ext uri="{FF2B5EF4-FFF2-40B4-BE49-F238E27FC236}">
                <a16:creationId xmlns:a16="http://schemas.microsoft.com/office/drawing/2014/main" id="{6DCC4881-41D1-E0F4-821F-0FEE8672380C}"/>
              </a:ext>
            </a:extLst>
          </p:cNvPr>
          <p:cNvSpPr txBox="1"/>
          <p:nvPr/>
        </p:nvSpPr>
        <p:spPr>
          <a:xfrm>
            <a:off x="4472356" y="4036525"/>
            <a:ext cx="4414935" cy="254621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b="1" dirty="0">
                <a:solidFill>
                  <a:srgbClr val="FF0000"/>
                </a:solidFill>
                <a:ea typeface="微软雅黑" panose="020B0503020204020204" pitchFamily="34" charset="-122"/>
              </a:rPr>
              <a:t>地壳中微子</a:t>
            </a:r>
            <a:r>
              <a:rPr lang="zh-CN" altLang="en-US" b="1" dirty="0">
                <a:solidFill>
                  <a:srgbClr val="000099"/>
                </a:solidFill>
                <a:ea typeface="微软雅黑" panose="020B0503020204020204" pitchFamily="34" charset="-122"/>
              </a:rPr>
              <a:t>预期事例数</a:t>
            </a:r>
            <a:r>
              <a:rPr lang="zh-CN" altLang="en-US" b="1" dirty="0">
                <a:solidFill>
                  <a:srgbClr val="FF0000"/>
                </a:solidFill>
                <a:ea typeface="微软雅黑" panose="020B0503020204020204" pitchFamily="34" charset="-122"/>
              </a:rPr>
              <a:t>增加</a:t>
            </a:r>
            <a:r>
              <a:rPr lang="zh-CN" altLang="en-US" b="1" dirty="0">
                <a:solidFill>
                  <a:srgbClr val="000099"/>
                </a:solidFill>
                <a:ea typeface="微软雅黑" panose="020B0503020204020204" pitchFamily="34" charset="-122"/>
              </a:rPr>
              <a:t>，导致</a:t>
            </a:r>
            <a:r>
              <a:rPr lang="zh-CN" altLang="en-US" b="1" dirty="0">
                <a:solidFill>
                  <a:srgbClr val="FF0000"/>
                </a:solidFill>
                <a:ea typeface="微软雅黑" panose="020B0503020204020204" pitchFamily="34" charset="-122"/>
              </a:rPr>
              <a:t>地幔中微子测量精度降低</a:t>
            </a:r>
            <a:r>
              <a:rPr lang="zh-CN" altLang="en-US" b="1" dirty="0">
                <a:solidFill>
                  <a:srgbClr val="000099"/>
                </a:solidFill>
                <a:ea typeface="微软雅黑" panose="020B0503020204020204" pitchFamily="34" charset="-122"/>
              </a:rPr>
              <a:t>；</a:t>
            </a:r>
            <a:endParaRPr lang="en-US" altLang="zh-CN" b="1" dirty="0">
              <a:solidFill>
                <a:srgbClr val="000099"/>
              </a:solidFill>
              <a:ea typeface="微软雅黑" panose="020B0503020204020204" pitchFamily="34" charset="-122"/>
            </a:endParaRPr>
          </a:p>
          <a:p>
            <a:pPr marL="285750" indent="-285750">
              <a:lnSpc>
                <a:spcPct val="150000"/>
              </a:lnSpc>
              <a:buFont typeface="Wingdings" panose="05000000000000000000" pitchFamily="2" charset="2"/>
              <a:buChar char="Ø"/>
            </a:pPr>
            <a:r>
              <a:rPr lang="en-US" altLang="zh-CN" sz="1800" b="1" dirty="0">
                <a:solidFill>
                  <a:srgbClr val="000099"/>
                </a:solidFill>
                <a:ea typeface="微软雅黑" panose="020B0503020204020204" pitchFamily="34" charset="-122"/>
              </a:rPr>
              <a:t>10</a:t>
            </a:r>
            <a:r>
              <a:rPr lang="zh-CN" altLang="en-US" sz="1800" b="1" dirty="0">
                <a:solidFill>
                  <a:srgbClr val="000099"/>
                </a:solidFill>
                <a:ea typeface="微软雅黑" panose="020B0503020204020204" pitchFamily="34" charset="-122"/>
              </a:rPr>
              <a:t>年数据下，</a:t>
            </a:r>
            <a:r>
              <a:rPr lang="en-US" altLang="zh-CN" sz="1800" b="1" dirty="0">
                <a:solidFill>
                  <a:srgbClr val="000099"/>
                </a:solidFill>
                <a:ea typeface="微软雅黑" panose="020B0503020204020204" pitchFamily="34" charset="-122"/>
              </a:rPr>
              <a:t>JULOC-I</a:t>
            </a:r>
            <a:r>
              <a:rPr lang="zh-CN" altLang="en-US" sz="1800" b="1" dirty="0">
                <a:solidFill>
                  <a:srgbClr val="000099"/>
                </a:solidFill>
                <a:ea typeface="微软雅黑" panose="020B0503020204020204" pitchFamily="34" charset="-122"/>
              </a:rPr>
              <a:t>模型可以初步达到</a:t>
            </a:r>
            <a:r>
              <a:rPr lang="en-US" altLang="zh-CN" sz="1800" b="1" dirty="0">
                <a:solidFill>
                  <a:srgbClr val="000099"/>
                </a:solidFill>
                <a:ea typeface="微软雅黑" panose="020B0503020204020204" pitchFamily="34" charset="-122"/>
              </a:rPr>
              <a:t>2.3σ</a:t>
            </a:r>
            <a:r>
              <a:rPr lang="zh-CN" altLang="en-US" sz="1800" b="1" dirty="0">
                <a:solidFill>
                  <a:srgbClr val="000099"/>
                </a:solidFill>
                <a:ea typeface="微软雅黑" panose="020B0503020204020204" pitchFamily="34" charset="-122"/>
              </a:rPr>
              <a:t>的精度</a:t>
            </a:r>
            <a:endParaRPr lang="en-US" altLang="zh-CN" sz="1800" b="1" dirty="0">
              <a:solidFill>
                <a:srgbClr val="000099"/>
              </a:solidFill>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b="1" dirty="0">
                <a:solidFill>
                  <a:srgbClr val="000099"/>
                </a:solidFill>
                <a:ea typeface="微软雅黑" panose="020B0503020204020204" pitchFamily="34" charset="-122"/>
              </a:rPr>
              <a:t>若继续提高精度，</a:t>
            </a:r>
            <a:r>
              <a:rPr lang="zh-CN" altLang="en-US" b="1" dirty="0">
                <a:solidFill>
                  <a:srgbClr val="FF0000"/>
                </a:solidFill>
                <a:ea typeface="微软雅黑" panose="020B0503020204020204" pitchFamily="34" charset="-122"/>
              </a:rPr>
              <a:t>需继续提高地壳模型的精度</a:t>
            </a:r>
          </a:p>
        </p:txBody>
      </p:sp>
    </p:spTree>
    <p:extLst>
      <p:ext uri="{BB962C8B-B14F-4D97-AF65-F5344CB8AC3E}">
        <p14:creationId xmlns:p14="http://schemas.microsoft.com/office/powerpoint/2010/main" val="1538713892"/>
      </p:ext>
    </p:extLst>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研究内容</a:t>
            </a:r>
            <a:r>
              <a:rPr lang="en-US" altLang="zh-CN" dirty="0"/>
              <a:t>6</a:t>
            </a:r>
            <a:r>
              <a:rPr lang="zh-CN" altLang="en-US" dirty="0"/>
              <a:t>：振荡和能谱对测量精度影响</a:t>
            </a:r>
          </a:p>
        </p:txBody>
      </p:sp>
      <p:grpSp>
        <p:nvGrpSpPr>
          <p:cNvPr id="7" name="组合 6">
            <a:extLst>
              <a:ext uri="{FF2B5EF4-FFF2-40B4-BE49-F238E27FC236}">
                <a16:creationId xmlns:a16="http://schemas.microsoft.com/office/drawing/2014/main" id="{6589B89B-05B0-47F8-AF99-F17C54CE9553}"/>
              </a:ext>
            </a:extLst>
          </p:cNvPr>
          <p:cNvGrpSpPr/>
          <p:nvPr/>
        </p:nvGrpSpPr>
        <p:grpSpPr>
          <a:xfrm>
            <a:off x="323528" y="2348880"/>
            <a:ext cx="3030198" cy="4310373"/>
            <a:chOff x="7400164" y="802885"/>
            <a:chExt cx="3756208" cy="5060046"/>
          </a:xfrm>
        </p:grpSpPr>
        <p:grpSp>
          <p:nvGrpSpPr>
            <p:cNvPr id="8" name="组合 7">
              <a:extLst>
                <a:ext uri="{FF2B5EF4-FFF2-40B4-BE49-F238E27FC236}">
                  <a16:creationId xmlns:a16="http://schemas.microsoft.com/office/drawing/2014/main" id="{31FC7EC5-1F20-45BF-AF18-4494AF413012}"/>
                </a:ext>
              </a:extLst>
            </p:cNvPr>
            <p:cNvGrpSpPr/>
            <p:nvPr/>
          </p:nvGrpSpPr>
          <p:grpSpPr>
            <a:xfrm>
              <a:off x="7400164" y="802885"/>
              <a:ext cx="3756208" cy="5060046"/>
              <a:chOff x="8964" y="2086"/>
              <a:chExt cx="5427" cy="7606"/>
            </a:xfrm>
          </p:grpSpPr>
          <p:grpSp>
            <p:nvGrpSpPr>
              <p:cNvPr id="10" name="组合 9">
                <a:extLst>
                  <a:ext uri="{FF2B5EF4-FFF2-40B4-BE49-F238E27FC236}">
                    <a16:creationId xmlns:a16="http://schemas.microsoft.com/office/drawing/2014/main" id="{0A4D9F1C-6987-40CC-BA08-8A0F7AE44226}"/>
                  </a:ext>
                </a:extLst>
              </p:cNvPr>
              <p:cNvGrpSpPr/>
              <p:nvPr/>
            </p:nvGrpSpPr>
            <p:grpSpPr>
              <a:xfrm>
                <a:off x="8964" y="2086"/>
                <a:ext cx="5427" cy="3680"/>
                <a:chOff x="8964" y="2086"/>
                <a:chExt cx="5427" cy="3680"/>
              </a:xfrm>
            </p:grpSpPr>
            <p:pic>
              <p:nvPicPr>
                <p:cNvPr id="14" name="图片 13">
                  <a:extLst>
                    <a:ext uri="{FF2B5EF4-FFF2-40B4-BE49-F238E27FC236}">
                      <a16:creationId xmlns:a16="http://schemas.microsoft.com/office/drawing/2014/main" id="{2CB8E3D0-2E6D-46B0-9A7C-170012F92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 y="2086"/>
                  <a:ext cx="5427" cy="3680"/>
                </a:xfrm>
                <a:prstGeom prst="rect">
                  <a:avLst/>
                </a:prstGeom>
              </p:spPr>
            </p:pic>
            <p:sp>
              <p:nvSpPr>
                <p:cNvPr id="15" name="文本框 17">
                  <a:extLst>
                    <a:ext uri="{FF2B5EF4-FFF2-40B4-BE49-F238E27FC236}">
                      <a16:creationId xmlns:a16="http://schemas.microsoft.com/office/drawing/2014/main" id="{E2F64539-6F3B-4E36-9FB2-111802B4AC98}"/>
                    </a:ext>
                  </a:extLst>
                </p:cNvPr>
                <p:cNvSpPr txBox="1"/>
                <p:nvPr/>
              </p:nvSpPr>
              <p:spPr>
                <a:xfrm>
                  <a:off x="11843" y="2199"/>
                  <a:ext cx="2216" cy="815"/>
                </a:xfrm>
                <a:prstGeom prst="rect">
                  <a:avLst/>
                </a:prstGeom>
                <a:noFill/>
              </p:spPr>
              <p:txBody>
                <a:bodyPr wrap="square" rtlCol="0">
                  <a:spAutoFit/>
                </a:bodyPr>
                <a:lstStyle/>
                <a:p>
                  <a:r>
                    <a:rPr lang="en-US" altLang="zh-CN" sz="2400" b="1" baseline="30000" dirty="0">
                      <a:solidFill>
                        <a:srgbClr val="FF0000"/>
                      </a:solidFill>
                      <a:latin typeface="Arial" panose="020B0604020202020204" pitchFamily="34" charset="0"/>
                      <a:cs typeface="Arial" panose="020B0604020202020204" pitchFamily="34" charset="0"/>
                    </a:rPr>
                    <a:t>232</a:t>
                  </a:r>
                  <a:r>
                    <a:rPr lang="en-US" altLang="zh-CN" sz="2400" b="1" dirty="0">
                      <a:solidFill>
                        <a:srgbClr val="FF0000"/>
                      </a:solidFill>
                      <a:latin typeface="Arial" panose="020B0604020202020204" pitchFamily="34" charset="0"/>
                      <a:cs typeface="Arial" panose="020B0604020202020204" pitchFamily="34" charset="0"/>
                    </a:rPr>
                    <a:t>Th</a:t>
                  </a:r>
                  <a:endParaRPr lang="zh-CN" altLang="en-US" sz="2400" b="1" dirty="0">
                    <a:solidFill>
                      <a:srgbClr val="FF0000"/>
                    </a:solidFill>
                    <a:latin typeface="Arial" panose="020B0604020202020204" pitchFamily="34" charset="0"/>
                    <a:cs typeface="Arial" panose="020B0604020202020204" pitchFamily="34" charset="0"/>
                  </a:endParaRPr>
                </a:p>
              </p:txBody>
            </p:sp>
          </p:grpSp>
          <p:grpSp>
            <p:nvGrpSpPr>
              <p:cNvPr id="11" name="组合 10">
                <a:extLst>
                  <a:ext uri="{FF2B5EF4-FFF2-40B4-BE49-F238E27FC236}">
                    <a16:creationId xmlns:a16="http://schemas.microsoft.com/office/drawing/2014/main" id="{70988A07-FA1F-4D15-B98E-D60FF45D75E7}"/>
                  </a:ext>
                </a:extLst>
              </p:cNvPr>
              <p:cNvGrpSpPr/>
              <p:nvPr/>
            </p:nvGrpSpPr>
            <p:grpSpPr>
              <a:xfrm>
                <a:off x="8964" y="6010"/>
                <a:ext cx="5427" cy="3682"/>
                <a:chOff x="8964" y="6010"/>
                <a:chExt cx="5427" cy="3682"/>
              </a:xfrm>
            </p:grpSpPr>
            <p:pic>
              <p:nvPicPr>
                <p:cNvPr id="12" name="图片 11">
                  <a:extLst>
                    <a:ext uri="{FF2B5EF4-FFF2-40B4-BE49-F238E27FC236}">
                      <a16:creationId xmlns:a16="http://schemas.microsoft.com/office/drawing/2014/main" id="{D9F3E07B-D028-4E02-902E-68D0A184B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 y="6010"/>
                  <a:ext cx="5427" cy="3682"/>
                </a:xfrm>
                <a:prstGeom prst="rect">
                  <a:avLst/>
                </a:prstGeom>
              </p:spPr>
            </p:pic>
            <p:sp>
              <p:nvSpPr>
                <p:cNvPr id="13" name="文本框 15">
                  <a:extLst>
                    <a:ext uri="{FF2B5EF4-FFF2-40B4-BE49-F238E27FC236}">
                      <a16:creationId xmlns:a16="http://schemas.microsoft.com/office/drawing/2014/main" id="{B73D5ACB-3740-43B1-A832-2FC26F5314F5}"/>
                    </a:ext>
                  </a:extLst>
                </p:cNvPr>
                <p:cNvSpPr txBox="1"/>
                <p:nvPr/>
              </p:nvSpPr>
              <p:spPr>
                <a:xfrm>
                  <a:off x="11929" y="6227"/>
                  <a:ext cx="2216" cy="815"/>
                </a:xfrm>
                <a:prstGeom prst="rect">
                  <a:avLst/>
                </a:prstGeom>
                <a:noFill/>
              </p:spPr>
              <p:txBody>
                <a:bodyPr wrap="square" rtlCol="0">
                  <a:spAutoFit/>
                </a:bodyPr>
                <a:lstStyle/>
                <a:p>
                  <a:r>
                    <a:rPr lang="en-US" altLang="zh-CN" sz="2400" b="1" baseline="30000" dirty="0">
                      <a:solidFill>
                        <a:srgbClr val="FF0000"/>
                      </a:solidFill>
                      <a:latin typeface="Arial" panose="020B0604020202020204" pitchFamily="34" charset="0"/>
                      <a:cs typeface="Arial" panose="020B0604020202020204" pitchFamily="34" charset="0"/>
                    </a:rPr>
                    <a:t>238</a:t>
                  </a:r>
                  <a:r>
                    <a:rPr lang="en-US" altLang="zh-CN" sz="2400" b="1" dirty="0">
                      <a:solidFill>
                        <a:srgbClr val="FF0000"/>
                      </a:solidFill>
                      <a:latin typeface="Arial" panose="020B0604020202020204" pitchFamily="34" charset="0"/>
                      <a:cs typeface="Arial" panose="020B0604020202020204" pitchFamily="34" charset="0"/>
                    </a:rPr>
                    <a:t>U</a:t>
                  </a:r>
                  <a:endParaRPr lang="zh-CN" altLang="en-US" sz="2400" b="1" dirty="0">
                    <a:solidFill>
                      <a:srgbClr val="FF0000"/>
                    </a:solidFill>
                    <a:latin typeface="Arial" panose="020B0604020202020204" pitchFamily="34" charset="0"/>
                    <a:cs typeface="Arial" panose="020B0604020202020204" pitchFamily="34" charset="0"/>
                  </a:endParaRPr>
                </a:p>
              </p:txBody>
            </p:sp>
          </p:grpSp>
        </p:grpSp>
        <p:sp>
          <p:nvSpPr>
            <p:cNvPr id="9" name="文本框 19">
              <a:extLst>
                <a:ext uri="{FF2B5EF4-FFF2-40B4-BE49-F238E27FC236}">
                  <a16:creationId xmlns:a16="http://schemas.microsoft.com/office/drawing/2014/main" id="{E5B7A8FE-50D2-429E-89F1-56CB7B41DF02}"/>
                </a:ext>
              </a:extLst>
            </p:cNvPr>
            <p:cNvSpPr txBox="1"/>
            <p:nvPr/>
          </p:nvSpPr>
          <p:spPr>
            <a:xfrm>
              <a:off x="8292769" y="5454983"/>
              <a:ext cx="1810869" cy="397436"/>
            </a:xfrm>
            <a:prstGeom prst="rect">
              <a:avLst/>
            </a:prstGeom>
            <a:solidFill>
              <a:schemeClr val="bg1"/>
            </a:solidFill>
            <a:ln>
              <a:solidFill>
                <a:schemeClr val="tx1"/>
              </a:solidFill>
            </a:ln>
          </p:spPr>
          <p:txBody>
            <a:bodyPr wrap="square" rtlCol="0">
              <a:spAutoFit/>
            </a:bodyPr>
            <a:lstStyle/>
            <a:p>
              <a:r>
                <a:rPr lang="zh-CN" altLang="en-US" sz="1600" dirty="0"/>
                <a:t>高阶修正结果</a:t>
              </a:r>
              <a:endParaRPr lang="en-US" sz="1600" dirty="0"/>
            </a:p>
          </p:txBody>
        </p:sp>
      </p:grpSp>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4244"/>
          <a:stretch/>
        </p:blipFill>
        <p:spPr bwMode="auto">
          <a:xfrm>
            <a:off x="323528" y="836712"/>
            <a:ext cx="3888432" cy="145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859" y="908720"/>
            <a:ext cx="3108893" cy="440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7" name="矩形 16"/>
              <p:cNvSpPr/>
              <p:nvPr/>
            </p:nvSpPr>
            <p:spPr>
              <a:xfrm>
                <a:off x="4283968" y="5293731"/>
                <a:ext cx="4680520" cy="1323439"/>
              </a:xfrm>
              <a:prstGeom prst="rect">
                <a:avLst/>
              </a:prstGeom>
            </p:spPr>
            <p:txBody>
              <a:bodyPr wrap="square">
                <a:spAutoFit/>
              </a:bodyPr>
              <a:lstStyle/>
              <a:p>
                <a:pPr marL="285750" indent="-285750">
                  <a:buFont typeface="Arial" panose="020B0604020202020204" pitchFamily="34" charset="0"/>
                  <a:buChar char="•"/>
                </a:pPr>
                <a:r>
                  <a:rPr lang="zh-CN" altLang="en-US" sz="1600" b="1" dirty="0">
                    <a:solidFill>
                      <a:srgbClr val="0000CC"/>
                    </a:solidFill>
                    <a:latin typeface="Times New Roman" pitchFamily="18" charset="0"/>
                    <a:ea typeface="微软雅黑" panose="020B0503020204020204" pitchFamily="34" charset="-122"/>
                    <a:cs typeface="Times New Roman" pitchFamily="18" charset="0"/>
                  </a:rPr>
                  <a:t>信号误差</a:t>
                </a:r>
                <a:r>
                  <a:rPr lang="en-US" altLang="zh-CN" sz="1600" b="1" dirty="0">
                    <a:solidFill>
                      <a:srgbClr val="0000CC"/>
                    </a:solidFill>
                    <a:latin typeface="Times New Roman" pitchFamily="18" charset="0"/>
                    <a:ea typeface="微软雅黑" panose="020B0503020204020204" pitchFamily="34" charset="-122"/>
                    <a:cs typeface="Times New Roman" pitchFamily="18" charset="0"/>
                  </a:rPr>
                  <a:t>1~2 TNU</a:t>
                </a:r>
                <a:r>
                  <a:rPr lang="zh-CN" altLang="en-US" sz="1600" b="1" dirty="0">
                    <a:solidFill>
                      <a:srgbClr val="0000CC"/>
                    </a:solidFill>
                    <a:latin typeface="Times New Roman" pitchFamily="18" charset="0"/>
                    <a:ea typeface="微软雅黑" panose="020B0503020204020204" pitchFamily="34" charset="-122"/>
                    <a:cs typeface="Times New Roman" pitchFamily="18" charset="0"/>
                  </a:rPr>
                  <a:t>，占总信号的</a:t>
                </a:r>
                <a:r>
                  <a:rPr lang="en-US" altLang="zh-CN" sz="1600" b="1" dirty="0">
                    <a:solidFill>
                      <a:srgbClr val="0000CC"/>
                    </a:solidFill>
                    <a:latin typeface="Times New Roman" pitchFamily="18" charset="0"/>
                    <a:ea typeface="微软雅黑" panose="020B0503020204020204" pitchFamily="34" charset="-122"/>
                    <a:cs typeface="Times New Roman" pitchFamily="18" charset="0"/>
                  </a:rPr>
                  <a:t>2%~5%</a:t>
                </a:r>
                <a:r>
                  <a:rPr lang="zh-CN" altLang="en-US" sz="1600" b="1" dirty="0">
                    <a:solidFill>
                      <a:srgbClr val="0000CC"/>
                    </a:solidFill>
                    <a:latin typeface="Times New Roman" pitchFamily="18" charset="0"/>
                    <a:ea typeface="微软雅黑" panose="020B0503020204020204" pitchFamily="34" charset="-122"/>
                    <a:cs typeface="Times New Roman" pitchFamily="18" charset="0"/>
                  </a:rPr>
                  <a:t>；</a:t>
                </a:r>
                <a:endParaRPr lang="en-US" altLang="zh-CN" sz="1600" b="1" dirty="0">
                  <a:solidFill>
                    <a:srgbClr val="0000CC"/>
                  </a:solidFill>
                  <a:latin typeface="Times New Roman" pitchFamily="18" charset="0"/>
                  <a:ea typeface="微软雅黑" panose="020B0503020204020204" pitchFamily="34" charset="-122"/>
                  <a:cs typeface="Times New Roman" pitchFamily="18" charset="0"/>
                </a:endParaRPr>
              </a:p>
              <a:p>
                <a:pPr marL="285750" indent="-285750">
                  <a:buFont typeface="Arial" panose="020B0604020202020204" pitchFamily="34" charset="0"/>
                  <a:buChar char="•"/>
                </a:pPr>
                <a:r>
                  <a:rPr lang="zh-CN" altLang="en-US" sz="1600" b="1" dirty="0">
                    <a:solidFill>
                      <a:srgbClr val="C00000"/>
                    </a:solidFill>
                    <a:latin typeface="Times New Roman" pitchFamily="18" charset="0"/>
                    <a:ea typeface="微软雅黑" panose="020B0503020204020204" pitchFamily="34" charset="-122"/>
                    <a:cs typeface="Times New Roman" pitchFamily="18" charset="0"/>
                  </a:rPr>
                  <a:t>主要集中在探测器附近</a:t>
                </a:r>
                <a:r>
                  <a:rPr lang="en-US" altLang="zh-CN" sz="1600" b="1" dirty="0">
                    <a:solidFill>
                      <a:srgbClr val="C00000"/>
                    </a:solidFill>
                    <a:latin typeface="Times New Roman" pitchFamily="18" charset="0"/>
                    <a:ea typeface="微软雅黑" panose="020B0503020204020204" pitchFamily="34" charset="-122"/>
                    <a:cs typeface="Times New Roman" pitchFamily="18" charset="0"/>
                  </a:rPr>
                  <a:t>300 km</a:t>
                </a:r>
                <a:r>
                  <a:rPr lang="zh-CN" altLang="en-US" sz="1600" b="1" dirty="0">
                    <a:solidFill>
                      <a:srgbClr val="C00000"/>
                    </a:solidFill>
                    <a:latin typeface="Times New Roman" pitchFamily="18" charset="0"/>
                    <a:ea typeface="微软雅黑" panose="020B0503020204020204" pitchFamily="34" charset="-122"/>
                    <a:cs typeface="Times New Roman" pitchFamily="18" charset="0"/>
                  </a:rPr>
                  <a:t>区域，近场不适宜平均近似；</a:t>
                </a:r>
                <a:endParaRPr lang="en-US" altLang="zh-CN" sz="1600" b="1" dirty="0">
                  <a:solidFill>
                    <a:srgbClr val="C00000"/>
                  </a:solidFill>
                  <a:latin typeface="Times New Roman" pitchFamily="18" charset="0"/>
                  <a:ea typeface="微软雅黑" panose="020B0503020204020204" pitchFamily="34" charset="-122"/>
                  <a:cs typeface="Times New Roman" pitchFamily="18" charset="0"/>
                </a:endParaRPr>
              </a:p>
              <a:p>
                <a:pPr marL="285750" indent="-285750">
                  <a:buFont typeface="Arial" panose="020B0604020202020204" pitchFamily="34" charset="0"/>
                  <a:buChar char="•"/>
                </a:pPr>
                <a:r>
                  <a:rPr lang="zh-CN" altLang="en-US" sz="1600" b="1" dirty="0">
                    <a:solidFill>
                      <a:srgbClr val="0000CC"/>
                    </a:solidFill>
                    <a:latin typeface="Times New Roman" pitchFamily="18" charset="0"/>
                    <a:ea typeface="微软雅黑" panose="020B0503020204020204" pitchFamily="34" charset="-122"/>
                    <a:cs typeface="Times New Roman" pitchFamily="18" charset="0"/>
                  </a:rPr>
                  <a:t>物质效应影响较小，可忽略</a:t>
                </a:r>
                <a:r>
                  <a:rPr lang="en-US" altLang="zh-CN" sz="1600" b="1" dirty="0">
                    <a:solidFill>
                      <a:srgbClr val="0000CC"/>
                    </a:solidFill>
                    <a:latin typeface="Times New Roman" pitchFamily="18" charset="0"/>
                    <a:ea typeface="微软雅黑" panose="020B0503020204020204" pitchFamily="34" charset="-122"/>
                    <a:cs typeface="Times New Roman" pitchFamily="18" charset="0"/>
                  </a:rPr>
                  <a:t>;</a:t>
                </a:r>
              </a:p>
              <a:p>
                <a:pPr marL="285750" indent="-285750">
                  <a:buFont typeface="Arial" panose="020B0604020202020204" pitchFamily="34" charset="0"/>
                  <a:buChar char="•"/>
                </a:pPr>
                <a:r>
                  <a:rPr lang="zh-CN" altLang="en-US" sz="1600" b="1" dirty="0">
                    <a:solidFill>
                      <a:srgbClr val="0000CC"/>
                    </a:solidFill>
                    <a:latin typeface="Times New Roman" pitchFamily="18" charset="0"/>
                    <a:ea typeface="微软雅黑" panose="020B0503020204020204" pitchFamily="34" charset="-122"/>
                    <a:cs typeface="Times New Roman" pitchFamily="18" charset="0"/>
                  </a:rPr>
                  <a:t>振荡参数误差</a:t>
                </a:r>
                <a:r>
                  <a:rPr lang="en-US" altLang="zh-CN" sz="1600" b="1" dirty="0">
                    <a:solidFill>
                      <a:srgbClr val="0000CC"/>
                    </a:solidFill>
                    <a:latin typeface="Times New Roman" pitchFamily="18" charset="0"/>
                    <a:ea typeface="微软雅黑" panose="020B0503020204020204" pitchFamily="34" charset="-122"/>
                    <a:cs typeface="Times New Roman" pitchFamily="18" charset="0"/>
                  </a:rPr>
                  <a:t>~1.5%;(</a:t>
                </a:r>
                <a:r>
                  <a:rPr lang="zh-CN" altLang="en-US" sz="1600" b="1" dirty="0">
                    <a:solidFill>
                      <a:srgbClr val="0000CC"/>
                    </a:solidFill>
                    <a:latin typeface="Times New Roman" pitchFamily="18" charset="0"/>
                    <a:ea typeface="微软雅黑" panose="020B0503020204020204" pitchFamily="34" charset="-122"/>
                    <a:cs typeface="Times New Roman" pitchFamily="18" charset="0"/>
                  </a:rPr>
                  <a:t>主要来自</a:t>
                </a:r>
                <a14:m>
                  <m:oMath xmlns:m="http://schemas.openxmlformats.org/officeDocument/2006/math">
                    <m:r>
                      <m:rPr>
                        <m:sty m:val="p"/>
                      </m:rPr>
                      <a:rPr lang="en-US" altLang="zh-CN" sz="1600" b="1" dirty="0">
                        <a:solidFill>
                          <a:srgbClr val="0000CC"/>
                        </a:solidFill>
                        <a:latin typeface="Cambria Math"/>
                        <a:ea typeface="微软雅黑" panose="020B0503020204020204" pitchFamily="34" charset="-122"/>
                        <a:cs typeface="Times New Roman" pitchFamily="18" charset="0"/>
                      </a:rPr>
                      <m:t>sin</m:t>
                    </m:r>
                    <m:sSub>
                      <m:sSubPr>
                        <m:ctrlPr>
                          <a:rPr lang="en-US" altLang="zh-CN" sz="1600" b="1" i="1">
                            <a:solidFill>
                              <a:srgbClr val="0000CC"/>
                            </a:solidFill>
                            <a:latin typeface="Cambria Math" panose="02040503050406030204" pitchFamily="18" charset="0"/>
                            <a:ea typeface="微软雅黑" panose="020B0503020204020204" pitchFamily="34" charset="-122"/>
                            <a:cs typeface="Times New Roman" pitchFamily="18" charset="0"/>
                          </a:rPr>
                        </m:ctrlPr>
                      </m:sSubPr>
                      <m:e>
                        <m:r>
                          <a:rPr lang="zh-CN" altLang="en-US" sz="1600" b="1">
                            <a:solidFill>
                              <a:srgbClr val="0000CC"/>
                            </a:solidFill>
                            <a:latin typeface="Cambria Math"/>
                            <a:ea typeface="微软雅黑" panose="020B0503020204020204" pitchFamily="34" charset="-122"/>
                            <a:cs typeface="Times New Roman" pitchFamily="18" charset="0"/>
                          </a:rPr>
                          <m:t>𝜽</m:t>
                        </m:r>
                      </m:e>
                      <m:sub>
                        <m:r>
                          <a:rPr lang="en-US" altLang="zh-CN" sz="1600" b="1">
                            <a:solidFill>
                              <a:srgbClr val="0000CC"/>
                            </a:solidFill>
                            <a:latin typeface="Cambria Math"/>
                            <a:ea typeface="微软雅黑" panose="020B0503020204020204" pitchFamily="34" charset="-122"/>
                            <a:cs typeface="Times New Roman" pitchFamily="18" charset="0"/>
                          </a:rPr>
                          <m:t>12</m:t>
                        </m:r>
                      </m:sub>
                    </m:sSub>
                  </m:oMath>
                </a14:m>
                <a:r>
                  <a:rPr lang="en-US" altLang="zh-CN" sz="1600" b="1" dirty="0">
                    <a:solidFill>
                      <a:srgbClr val="0000CC"/>
                    </a:solidFill>
                    <a:latin typeface="Times New Roman" pitchFamily="18" charset="0"/>
                    <a:ea typeface="微软雅黑" panose="020B0503020204020204" pitchFamily="34" charset="-122"/>
                    <a:cs typeface="Times New Roman" pitchFamily="18" charset="0"/>
                  </a:rPr>
                  <a:t>)</a:t>
                </a:r>
              </a:p>
            </p:txBody>
          </p:sp>
        </mc:Choice>
        <mc:Fallback xmlns="">
          <p:sp>
            <p:nvSpPr>
              <p:cNvPr id="17" name="矩形 16"/>
              <p:cNvSpPr>
                <a:spLocks noRot="1" noChangeAspect="1" noMove="1" noResize="1" noEditPoints="1" noAdjustHandles="1" noChangeArrowheads="1" noChangeShapeType="1" noTextEdit="1"/>
              </p:cNvSpPr>
              <p:nvPr/>
            </p:nvSpPr>
            <p:spPr>
              <a:xfrm>
                <a:off x="4283968" y="5293731"/>
                <a:ext cx="4680520" cy="1323439"/>
              </a:xfrm>
              <a:prstGeom prst="rect">
                <a:avLst/>
              </a:prstGeom>
              <a:blipFill rotWithShape="1">
                <a:blip r:embed="rId6"/>
                <a:stretch>
                  <a:fillRect l="-521" t="-1382" b="-506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40800754"/>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研究内容</a:t>
            </a:r>
            <a:r>
              <a:rPr lang="en-US" altLang="zh-CN" dirty="0"/>
              <a:t>7</a:t>
            </a:r>
            <a:r>
              <a:rPr lang="zh-CN" altLang="en-US" dirty="0"/>
              <a:t>：综合数据库</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03977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618514"/>
      </p:ext>
    </p:extLst>
  </p:cSld>
  <p:clrMapOvr>
    <a:masterClrMapping/>
  </p:clrMapOvr>
  <p:transition spd="slow"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6">
            <a:extLst>
              <a:ext uri="{FF2B5EF4-FFF2-40B4-BE49-F238E27FC236}">
                <a16:creationId xmlns:a16="http://schemas.microsoft.com/office/drawing/2014/main" id="{C5AD86DD-6808-DEFE-39E5-3ABEAB822DCC}"/>
              </a:ext>
            </a:extLst>
          </p:cNvPr>
          <p:cNvSpPr>
            <a:spLocks noGrp="1"/>
          </p:cNvSpPr>
          <p:nvPr>
            <p:ph type="title"/>
          </p:nvPr>
        </p:nvSpPr>
        <p:spPr>
          <a:xfrm>
            <a:off x="0" y="31750"/>
            <a:ext cx="9144000" cy="733425"/>
          </a:xfrm>
        </p:spPr>
        <p:txBody>
          <a:bodyPr/>
          <a:lstStyle/>
          <a:p>
            <a:pPr algn="ctr"/>
            <a:r>
              <a:rPr lang="zh-CN" altLang="en-US" kern="1200" dirty="0"/>
              <a:t>主 要 成 果：综合数据库</a:t>
            </a:r>
          </a:p>
        </p:txBody>
      </p:sp>
      <p:sp>
        <p:nvSpPr>
          <p:cNvPr id="11" name="文本框 10">
            <a:extLst>
              <a:ext uri="{FF2B5EF4-FFF2-40B4-BE49-F238E27FC236}">
                <a16:creationId xmlns:a16="http://schemas.microsoft.com/office/drawing/2014/main" id="{676EFA02-AF19-2771-BE7B-B90128A7CF6B}"/>
              </a:ext>
            </a:extLst>
          </p:cNvPr>
          <p:cNvSpPr txBox="1"/>
          <p:nvPr/>
        </p:nvSpPr>
        <p:spPr>
          <a:xfrm>
            <a:off x="1403648" y="1012404"/>
            <a:ext cx="6552728" cy="879984"/>
          </a:xfrm>
          <a:prstGeom prst="rect">
            <a:avLst/>
          </a:prstGeom>
          <a:noFill/>
        </p:spPr>
        <p:txBody>
          <a:bodyPr wrap="square">
            <a:spAutoFit/>
          </a:bodyPr>
          <a:lstStyle/>
          <a:p>
            <a:pPr marL="342900" indent="-342900">
              <a:lnSpc>
                <a:spcPts val="3200"/>
              </a:lnSpc>
              <a:buFont typeface="Wingdings" panose="05000000000000000000" pitchFamily="2" charset="2"/>
              <a:buChar char="u"/>
            </a:pPr>
            <a:r>
              <a:rPr lang="zh-CN" altLang="en-US" sz="2000" b="1" dirty="0">
                <a:solidFill>
                  <a:srgbClr val="FF0000"/>
                </a:solidFill>
                <a:latin typeface="Times New Roman" pitchFamily="18" charset="0"/>
                <a:ea typeface="微软雅黑" panose="020B0503020204020204" pitchFamily="34" charset="-122"/>
                <a:cs typeface="Times New Roman" pitchFamily="18" charset="0"/>
              </a:rPr>
              <a:t>创新点： </a:t>
            </a:r>
            <a:r>
              <a:rPr lang="zh-CN" altLang="en-US" sz="2000" b="1" dirty="0">
                <a:solidFill>
                  <a:srgbClr val="0000CC"/>
                </a:solidFill>
                <a:ea typeface="微软雅黑" panose="020B0503020204020204" pitchFamily="34" charset="-122"/>
                <a:cs typeface="Times New Roman" pitchFamily="18" charset="0"/>
              </a:rPr>
              <a:t>国内首个地球科学和粒子物理交叉数据库</a:t>
            </a:r>
            <a:endParaRPr lang="en-US" altLang="zh-CN" sz="2000" b="1" dirty="0">
              <a:solidFill>
                <a:srgbClr val="0000CC"/>
              </a:solidFill>
              <a:ea typeface="微软雅黑" panose="020B0503020204020204" pitchFamily="34" charset="-122"/>
              <a:cs typeface="Times New Roman" pitchFamily="18" charset="0"/>
            </a:endParaRPr>
          </a:p>
          <a:p>
            <a:pPr marL="342900" indent="-342900">
              <a:lnSpc>
                <a:spcPts val="3200"/>
              </a:lnSpc>
              <a:buFont typeface="Wingdings" panose="05000000000000000000" pitchFamily="2" charset="2"/>
              <a:buChar char="u"/>
            </a:pPr>
            <a:r>
              <a:rPr lang="zh-CN" altLang="en-US" sz="2000" b="1" dirty="0">
                <a:solidFill>
                  <a:srgbClr val="FF0000"/>
                </a:solidFill>
                <a:latin typeface="Times New Roman" pitchFamily="18" charset="0"/>
                <a:ea typeface="微软雅黑" panose="020B0503020204020204" pitchFamily="34" charset="-122"/>
                <a:cs typeface="Times New Roman" pitchFamily="18" charset="0"/>
              </a:rPr>
              <a:t>成果水平：</a:t>
            </a:r>
            <a:r>
              <a:rPr lang="zh-CN" altLang="en-US" sz="2000" b="1" dirty="0">
                <a:solidFill>
                  <a:srgbClr val="0000CC"/>
                </a:solidFill>
                <a:ea typeface="微软雅黑" panose="020B0503020204020204" pitchFamily="34" charset="-122"/>
                <a:cs typeface="Times New Roman" pitchFamily="18" charset="0"/>
              </a:rPr>
              <a:t>针对华南地区国内先进</a:t>
            </a:r>
            <a:endParaRPr lang="zh-CN" altLang="en-US" sz="2000" dirty="0"/>
          </a:p>
        </p:txBody>
      </p:sp>
      <p:pic>
        <p:nvPicPr>
          <p:cNvPr id="4" name="图片 3">
            <a:extLst>
              <a:ext uri="{FF2B5EF4-FFF2-40B4-BE49-F238E27FC236}">
                <a16:creationId xmlns:a16="http://schemas.microsoft.com/office/drawing/2014/main" id="{2A50001A-C060-0DE1-191E-664AED82C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988840"/>
            <a:ext cx="5832648" cy="4391226"/>
          </a:xfrm>
          <a:prstGeom prst="rect">
            <a:avLst/>
          </a:prstGeom>
        </p:spPr>
      </p:pic>
    </p:spTree>
    <p:extLst>
      <p:ext uri="{BB962C8B-B14F-4D97-AF65-F5344CB8AC3E}">
        <p14:creationId xmlns:p14="http://schemas.microsoft.com/office/powerpoint/2010/main" val="1545543055"/>
      </p:ext>
    </p:extLst>
  </p:cSld>
  <p:clrMapOvr>
    <a:masterClrMapping/>
  </p:clrMapOvr>
  <p:transition spd="slow"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F577D88-77D6-2167-D22C-391255058AEA}"/>
              </a:ext>
            </a:extLst>
          </p:cNvPr>
          <p:cNvSpPr>
            <a:spLocks noGrp="1"/>
          </p:cNvSpPr>
          <p:nvPr>
            <p:ph idx="1"/>
          </p:nvPr>
        </p:nvSpPr>
        <p:spPr>
          <a:xfrm>
            <a:off x="395536" y="861528"/>
            <a:ext cx="8229600" cy="5663816"/>
          </a:xfrm>
        </p:spPr>
        <p:txBody>
          <a:bodyPr/>
          <a:lstStyle/>
          <a:p>
            <a:pPr marL="0" indent="0">
              <a:lnSpc>
                <a:spcPct val="150000"/>
              </a:lnSpc>
              <a:buNone/>
            </a:pPr>
            <a:r>
              <a:rPr lang="zh-CN" altLang="en-US" dirty="0">
                <a:solidFill>
                  <a:srgbClr val="FF0000"/>
                </a:solidFill>
              </a:rPr>
              <a:t>应用前景和示范推广</a:t>
            </a:r>
            <a:endParaRPr lang="en-US" altLang="zh-CN" dirty="0">
              <a:solidFill>
                <a:srgbClr val="FF0000"/>
              </a:solidFill>
            </a:endParaRPr>
          </a:p>
          <a:p>
            <a:pPr>
              <a:lnSpc>
                <a:spcPct val="150000"/>
              </a:lnSpc>
            </a:pPr>
            <a:r>
              <a:rPr lang="zh-CN" altLang="en-US" dirty="0"/>
              <a:t>促进了交叉学科的发展。</a:t>
            </a:r>
            <a:r>
              <a:rPr lang="zh-CN"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大力促进了粒子物理和地球科学的交叉融合，学科进一步发展，并培养了一大批交叉学科人才，为未来的中微子实验站提供了交叉学科的人才储备。</a:t>
            </a:r>
            <a:endParaRPr lang="en-US" altLang="zh-CN" dirty="0"/>
          </a:p>
          <a:p>
            <a:pPr>
              <a:lnSpc>
                <a:spcPct val="150000"/>
              </a:lnSpc>
            </a:pPr>
            <a:r>
              <a:rPr lang="zh-CN" altLang="en-US" dirty="0"/>
              <a:t>促进了华南地区资源的开发利用。</a:t>
            </a:r>
            <a:r>
              <a:rPr lang="zh-CN"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在本研究的地温场模型的基础上和其他地质调查项目的促进下，在惠州开展相关的地热调查，打到了迄今为止中国东部水温最高、压力和流量最大的高产能地热井，对于支撑服务粤港澳大湾区建设和推动地热能产业发展、实现我国的</a:t>
            </a:r>
            <a:r>
              <a:rPr lang="en-US"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双碳目标</a:t>
            </a:r>
            <a:r>
              <a:rPr lang="en-US"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具有十分重要的意义。</a:t>
            </a:r>
            <a:endParaRPr lang="zh-CN" altLang="zh-CN" sz="1800" kern="100" spc="-20" dirty="0">
              <a:effectLst/>
              <a:latin typeface="仿宋_GB2312"/>
              <a:ea typeface="宋体" panose="02010600030101010101" pitchFamily="2" charset="-122"/>
              <a:cs typeface="Times New Roman" panose="02020603050405020304" pitchFamily="18" charset="0"/>
            </a:endParaRPr>
          </a:p>
          <a:p>
            <a:pPr>
              <a:lnSpc>
                <a:spcPct val="150000"/>
              </a:lnSpc>
            </a:pPr>
            <a:r>
              <a:rPr lang="zh-CN" altLang="en-US" dirty="0"/>
              <a:t>建立了首个交叉学科数据库。</a:t>
            </a:r>
            <a:r>
              <a:rPr lang="zh-CN" altLang="zh-CN" sz="1800" kern="100" spc="-20" dirty="0">
                <a:effectLst/>
                <a:latin typeface="Times New Roman" panose="02020603050405020304" pitchFamily="18" charset="0"/>
                <a:ea typeface="宋体" panose="02010600030101010101" pitchFamily="2" charset="-122"/>
                <a:cs typeface="Times New Roman" panose="02020603050405020304" pitchFamily="18" charset="0"/>
              </a:rPr>
              <a:t>集成了大量跨学科数据并形成综合三维地质模型，为相关用户提供了重要的综合科学数据，是未来对华南地区进一步综合地质研究以及进行学科交叉研究的重要信息支撑。</a:t>
            </a:r>
            <a:endParaRPr lang="zh-CN" altLang="zh-CN" sz="1800" kern="100" spc="-20" dirty="0">
              <a:effectLst/>
              <a:latin typeface="仿宋_GB2312"/>
              <a:ea typeface="宋体" panose="02010600030101010101" pitchFamily="2" charset="-122"/>
              <a:cs typeface="Times New Roman" panose="02020603050405020304" pitchFamily="18" charset="0"/>
            </a:endParaRPr>
          </a:p>
          <a:p>
            <a:pPr>
              <a:lnSpc>
                <a:spcPct val="150000"/>
              </a:lnSpc>
            </a:pPr>
            <a:endParaRPr lang="zh-CN" altLang="en-US" dirty="0"/>
          </a:p>
        </p:txBody>
      </p:sp>
      <p:sp>
        <p:nvSpPr>
          <p:cNvPr id="3" name="标题 2">
            <a:extLst>
              <a:ext uri="{FF2B5EF4-FFF2-40B4-BE49-F238E27FC236}">
                <a16:creationId xmlns:a16="http://schemas.microsoft.com/office/drawing/2014/main" id="{70D7A8DB-92C4-7CFD-B38C-2BC773C571C6}"/>
              </a:ext>
            </a:extLst>
          </p:cNvPr>
          <p:cNvSpPr>
            <a:spLocks noGrp="1"/>
          </p:cNvSpPr>
          <p:nvPr>
            <p:ph type="title"/>
          </p:nvPr>
        </p:nvSpPr>
        <p:spPr/>
        <p:txBody>
          <a:bodyPr/>
          <a:lstStyle/>
          <a:p>
            <a:r>
              <a:rPr lang="zh-CN" altLang="en-US" dirty="0"/>
              <a:t>社会经济效益</a:t>
            </a:r>
          </a:p>
        </p:txBody>
      </p:sp>
    </p:spTree>
    <p:extLst>
      <p:ext uri="{BB962C8B-B14F-4D97-AF65-F5344CB8AC3E}">
        <p14:creationId xmlns:p14="http://schemas.microsoft.com/office/powerpoint/2010/main" val="2128192439"/>
      </p:ext>
    </p:extLst>
  </p:cSld>
  <p:clrMapOvr>
    <a:masterClrMapping/>
  </p:clrMapOvr>
  <p:transition spd="slow"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4360" y="1052736"/>
            <a:ext cx="8435280" cy="5663816"/>
          </a:xfrm>
        </p:spPr>
        <p:txBody>
          <a:bodyPr/>
          <a:lstStyle/>
          <a:p>
            <a:pPr>
              <a:lnSpc>
                <a:spcPct val="150000"/>
              </a:lnSpc>
            </a:pPr>
            <a:r>
              <a:rPr lang="zh-CN" altLang="en-US" dirty="0">
                <a:solidFill>
                  <a:srgbClr val="C00000"/>
                </a:solidFill>
              </a:rPr>
              <a:t>按照任务书顺利进行，完成了重点研发计划的目标</a:t>
            </a:r>
            <a:endParaRPr lang="en-US" altLang="zh-CN" dirty="0">
              <a:solidFill>
                <a:srgbClr val="C00000"/>
              </a:solidFill>
            </a:endParaRPr>
          </a:p>
          <a:p>
            <a:pPr>
              <a:lnSpc>
                <a:spcPct val="150000"/>
              </a:lnSpc>
            </a:pPr>
            <a:r>
              <a:rPr lang="zh-CN" altLang="en-US" dirty="0"/>
              <a:t>创新点：网格化、大样本采样，降低地壳中微子预测误差；背景噪声成像取得更高精度的地壳结构</a:t>
            </a:r>
            <a:r>
              <a:rPr lang="zh-CN" altLang="en-US"/>
              <a:t>；利用融合数据</a:t>
            </a:r>
            <a:r>
              <a:rPr lang="zh-CN" altLang="en-US" dirty="0"/>
              <a:t>，构建更细的地壳垂深结构和成分。</a:t>
            </a:r>
            <a:endParaRPr lang="en-US" altLang="zh-CN" dirty="0"/>
          </a:p>
          <a:p>
            <a:pPr>
              <a:lnSpc>
                <a:spcPct val="150000"/>
              </a:lnSpc>
            </a:pPr>
            <a:r>
              <a:rPr lang="zh-CN" altLang="en-US" dirty="0"/>
              <a:t>粒子物理与地球科学深度结合，促进了地球科学和粒子物理交叉学科的发展。地球中微子交叉学科团队有效合作。</a:t>
            </a:r>
            <a:endParaRPr lang="en-US" altLang="zh-CN" dirty="0"/>
          </a:p>
          <a:p>
            <a:pPr>
              <a:lnSpc>
                <a:spcPct val="150000"/>
              </a:lnSpc>
            </a:pPr>
            <a:r>
              <a:rPr lang="zh-CN" altLang="en-US" dirty="0"/>
              <a:t>综合三维模型预测了地球中微子信号，降低了不确定度。该预测对于实验站具有重要意义。</a:t>
            </a:r>
            <a:endParaRPr lang="en-US" altLang="zh-CN" dirty="0"/>
          </a:p>
          <a:p>
            <a:endParaRPr lang="en-US" altLang="zh-CN" dirty="0"/>
          </a:p>
          <a:p>
            <a:endParaRPr lang="zh-CN" altLang="en-US" dirty="0"/>
          </a:p>
        </p:txBody>
      </p:sp>
      <p:sp>
        <p:nvSpPr>
          <p:cNvPr id="3" name="标题 2"/>
          <p:cNvSpPr>
            <a:spLocks noGrp="1"/>
          </p:cNvSpPr>
          <p:nvPr>
            <p:ph type="title"/>
          </p:nvPr>
        </p:nvSpPr>
        <p:spPr/>
        <p:txBody>
          <a:bodyPr/>
          <a:lstStyle/>
          <a:p>
            <a:r>
              <a:rPr lang="zh-CN" altLang="en-US" dirty="0"/>
              <a:t>小结</a:t>
            </a:r>
          </a:p>
        </p:txBody>
      </p:sp>
    </p:spTree>
    <p:extLst>
      <p:ext uri="{BB962C8B-B14F-4D97-AF65-F5344CB8AC3E}">
        <p14:creationId xmlns:p14="http://schemas.microsoft.com/office/powerpoint/2010/main" val="3573446210"/>
      </p:ext>
    </p:extLst>
  </p:cSld>
  <p:clrMapOvr>
    <a:masterClrMapping/>
  </p:clrMapOvr>
  <p:transition spd="slow"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lgn="ctr">
              <a:buNone/>
            </a:pPr>
            <a:r>
              <a:rPr lang="zh-CN" altLang="en-US" sz="4500" dirty="0">
                <a:solidFill>
                  <a:srgbClr val="C00000"/>
                </a:solidFill>
                <a:latin typeface="隶书" panose="02010509060101010101" pitchFamily="49" charset="-122"/>
                <a:ea typeface="隶书" panose="02010509060101010101" pitchFamily="49" charset="-122"/>
              </a:rPr>
              <a:t>谢谢</a:t>
            </a:r>
            <a:r>
              <a:rPr lang="en-US" altLang="zh-CN" sz="4500" dirty="0">
                <a:solidFill>
                  <a:srgbClr val="C00000"/>
                </a:solidFill>
                <a:latin typeface="隶书" panose="02010509060101010101" pitchFamily="49" charset="-122"/>
                <a:ea typeface="隶书" panose="02010509060101010101" pitchFamily="49" charset="-122"/>
              </a:rPr>
              <a:t>!</a:t>
            </a:r>
            <a:endParaRPr lang="en-US" altLang="zh-CN" dirty="0">
              <a:solidFill>
                <a:srgbClr val="C00000"/>
              </a:solidFill>
            </a:endParaRPr>
          </a:p>
          <a:p>
            <a:pPr marL="0" indent="0">
              <a:buNone/>
            </a:pPr>
            <a:endParaRPr lang="zh-CN" altLang="en-US" dirty="0"/>
          </a:p>
        </p:txBody>
      </p:sp>
    </p:spTree>
    <p:extLst>
      <p:ext uri="{BB962C8B-B14F-4D97-AF65-F5344CB8AC3E}">
        <p14:creationId xmlns:p14="http://schemas.microsoft.com/office/powerpoint/2010/main" val="26048907"/>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latin typeface="+mn-lt"/>
              </a:rPr>
              <a:t>地球科学目标</a:t>
            </a:r>
          </a:p>
        </p:txBody>
      </p:sp>
      <p:sp>
        <p:nvSpPr>
          <p:cNvPr id="19" name="矩形 18"/>
          <p:cNvSpPr/>
          <p:nvPr/>
        </p:nvSpPr>
        <p:spPr>
          <a:xfrm>
            <a:off x="5529851" y="3642355"/>
            <a:ext cx="3312368" cy="1503104"/>
          </a:xfrm>
          <a:prstGeom prst="rect">
            <a:avLst/>
          </a:prstGeom>
          <a:noFill/>
          <a:ln w="38100" cmpd="dbl">
            <a:noFill/>
            <a:prstDash val="dash"/>
          </a:ln>
        </p:spPr>
        <p:txBody>
          <a:bodyPr wrap="square" lIns="68580" tIns="34290" rIns="68580" bIns="34290">
            <a:spAutoFit/>
          </a:bodyPr>
          <a:lstStyle/>
          <a:p>
            <a:pP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放射性生热所占的比分</a:t>
            </a:r>
            <a:endPar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放射性生热在地球内部分布</a:t>
            </a:r>
            <a:endPar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3</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种</a:t>
            </a: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BSE</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模型（</a:t>
            </a: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Low Q</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Middle Q</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HighQ</a:t>
            </a: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9"/>
          <a:stretch/>
        </p:blipFill>
        <p:spPr bwMode="auto">
          <a:xfrm>
            <a:off x="168524" y="1772815"/>
            <a:ext cx="5133561" cy="287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11560" y="1104130"/>
            <a:ext cx="3081293" cy="276999"/>
          </a:xfrm>
          <a:prstGeom prst="rect">
            <a:avLst/>
          </a:prstGeom>
        </p:spPr>
        <p:txBody>
          <a:bodyPr wrap="none">
            <a:spAutoFit/>
          </a:bodyPr>
          <a:lstStyle/>
          <a:p>
            <a:r>
              <a:rPr lang="en-US" altLang="zh-CN" sz="1200" b="1" i="1" dirty="0">
                <a:latin typeface="Candara" panose="020E0502030303020204" pitchFamily="34" charset="0"/>
                <a:ea typeface="微软雅黑" panose="020B0503020204020204" pitchFamily="34" charset="-122"/>
              </a:rPr>
              <a:t>From </a:t>
            </a:r>
            <a:r>
              <a:rPr lang="en-US" altLang="zh-CN" sz="1200" b="1" i="1" dirty="0" err="1">
                <a:latin typeface="Candara" panose="020E0502030303020204" pitchFamily="34" charset="0"/>
                <a:ea typeface="微软雅黑" panose="020B0503020204020204" pitchFamily="34" charset="-122"/>
              </a:rPr>
              <a:t>Ondřej</a:t>
            </a:r>
            <a:r>
              <a:rPr lang="en-US" altLang="zh-CN" sz="1200" b="1" i="1" dirty="0">
                <a:latin typeface="Candara" panose="020E0502030303020204" pitchFamily="34" charset="0"/>
                <a:ea typeface="微软雅黑" panose="020B0503020204020204" pitchFamily="34" charset="-122"/>
              </a:rPr>
              <a:t> </a:t>
            </a:r>
            <a:r>
              <a:rPr lang="en-US" altLang="zh-CN" sz="1200" b="1" i="1" dirty="0" err="1">
                <a:latin typeface="Candara" panose="020E0502030303020204" pitchFamily="34" charset="0"/>
                <a:ea typeface="微软雅黑" panose="020B0503020204020204" pitchFamily="34" charset="-122"/>
              </a:rPr>
              <a:t>Šrámek</a:t>
            </a:r>
            <a:r>
              <a:rPr lang="en-US" altLang="zh-CN" sz="1200" b="1" i="1" dirty="0">
                <a:latin typeface="Candara" panose="020E0502030303020204" pitchFamily="34" charset="0"/>
                <a:ea typeface="微软雅黑" panose="020B0503020204020204" pitchFamily="34" charset="-122"/>
              </a:rPr>
              <a:t> 2017 </a:t>
            </a:r>
            <a:r>
              <a:rPr lang="zh-CN" altLang="en-US" sz="1200" b="1" i="1" dirty="0">
                <a:latin typeface="Candara" panose="020E0502030303020204" pitchFamily="34" charset="0"/>
                <a:ea typeface="微软雅黑" panose="020B0503020204020204" pitchFamily="34" charset="-122"/>
              </a:rPr>
              <a:t>锦屏中微子研讨会</a:t>
            </a: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9594" y="1570270"/>
            <a:ext cx="3176307" cy="189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23528" y="5175234"/>
            <a:ext cx="8712968" cy="874407"/>
          </a:xfrm>
          <a:prstGeom prst="rect">
            <a:avLst/>
          </a:prstGeom>
        </p:spPr>
        <p:txBody>
          <a:bodyPr wrap="square">
            <a:spAutoFit/>
          </a:bodyPr>
          <a:lstStyle/>
          <a:p>
            <a:pPr marL="285750" indent="-285750">
              <a:lnSpc>
                <a:spcPct val="150000"/>
              </a:lnSpc>
              <a:buFont typeface="Arial" panose="020B0604020202020204" pitchFamily="34" charset="0"/>
              <a:buChar char="•"/>
            </a:pPr>
            <a:r>
              <a:rPr lang="zh-TW" altLang="zh-CN" b="1" dirty="0">
                <a:solidFill>
                  <a:schemeClr val="accent1"/>
                </a:solidFill>
                <a:latin typeface="微软雅黑" panose="020B0503020204020204" pitchFamily="34" charset="-122"/>
                <a:ea typeface="微软雅黑" panose="020B0503020204020204" pitchFamily="34" charset="-122"/>
              </a:rPr>
              <a:t>地</a:t>
            </a:r>
            <a:r>
              <a:rPr lang="zh-CN" altLang="en-US" b="1" dirty="0">
                <a:solidFill>
                  <a:schemeClr val="accent1"/>
                </a:solidFill>
                <a:latin typeface="微软雅黑" panose="020B0503020204020204" pitchFamily="34" charset="-122"/>
                <a:ea typeface="微软雅黑" panose="020B0503020204020204" pitchFamily="34" charset="-122"/>
              </a:rPr>
              <a:t>球热量的来源是地球科学的重点和难点问题</a:t>
            </a:r>
            <a:endParaRPr lang="en-US" altLang="zh-CN" b="1" dirty="0">
              <a:solidFill>
                <a:schemeClr val="accent1"/>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b="1" dirty="0">
                <a:solidFill>
                  <a:schemeClr val="accent1"/>
                </a:solidFill>
                <a:latin typeface="微软雅黑" panose="020B0503020204020204" pitchFamily="34" charset="-122"/>
                <a:ea typeface="微软雅黑" panose="020B0503020204020204" pitchFamily="34" charset="-122"/>
              </a:rPr>
              <a:t>定量确定来自地幔热量贡献是解决板块运动驱动力这一重大科学问题的</a:t>
            </a:r>
            <a:r>
              <a:rPr lang="zh-CN" altLang="en-US" b="1" dirty="0">
                <a:solidFill>
                  <a:schemeClr val="accent1"/>
                </a:solidFill>
                <a:latin typeface="微软雅黑" panose="020B0503020204020204" pitchFamily="34" charset="-122"/>
                <a:ea typeface="微软雅黑" panose="020B0503020204020204" pitchFamily="34" charset="-122"/>
              </a:rPr>
              <a:t>重点和难点</a:t>
            </a:r>
            <a:endPar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8874986"/>
      </p:ext>
    </p:extLst>
  </p:cSld>
  <p:clrMapOvr>
    <a:masterClrMapping/>
  </p:clrMapOvr>
  <p:transition spd="slow" advClick="0" advTm="5982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p:txBody>
          <a:bodyPr>
            <a:noAutofit/>
          </a:bodyPr>
          <a:lstStyle/>
          <a:p>
            <a:r>
              <a:rPr lang="zh-CN" altLang="en-US" dirty="0">
                <a:latin typeface="+mn-lt"/>
              </a:rPr>
              <a:t>地震学研究</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915"/>
          <a:stretch/>
        </p:blipFill>
        <p:spPr bwMode="auto">
          <a:xfrm>
            <a:off x="717484" y="1340768"/>
            <a:ext cx="2702388" cy="224316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http://www.bgs.ac.uk/discoveringGeology/hazards/earthquakes/images/dia_seismogr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484" y="3705215"/>
            <a:ext cx="2918412" cy="138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583795" y="5236386"/>
            <a:ext cx="3672408" cy="561692"/>
          </a:xfrm>
          <a:prstGeom prst="rect">
            <a:avLst/>
          </a:prstGeom>
        </p:spPr>
        <p:txBody>
          <a:bodyPr wrap="square" lIns="68580" tIns="34290" rIns="68580" bIns="34290">
            <a:spAutoFit/>
          </a:bodyPr>
          <a:lstStyle/>
          <a:p>
            <a:r>
              <a:rPr lang="en-US" altLang="zh-CN" sz="1600" dirty="0">
                <a:latin typeface="Candara" panose="020E0502030303020204" pitchFamily="34" charset="0"/>
                <a:ea typeface="Cambria" panose="02040503050406030204" pitchFamily="18" charset="0"/>
                <a:cs typeface="Calibri" panose="020F0502020204030204" pitchFamily="34" charset="0"/>
              </a:rPr>
              <a:t>P – primary, longitudinal waves </a:t>
            </a:r>
          </a:p>
          <a:p>
            <a:r>
              <a:rPr lang="en-US" altLang="zh-CN" sz="1600" dirty="0">
                <a:latin typeface="Candara" panose="020E0502030303020204" pitchFamily="34" charset="0"/>
                <a:ea typeface="Cambria" panose="02040503050406030204" pitchFamily="18" charset="0"/>
                <a:cs typeface="Calibri" panose="020F0502020204030204" pitchFamily="34" charset="0"/>
              </a:rPr>
              <a:t>S – secondary, transverse/shear waves</a:t>
            </a:r>
            <a:endParaRPr lang="zh-CN" altLang="en-US" sz="1600" dirty="0">
              <a:latin typeface="Candara" panose="020E0502030303020204" pitchFamily="34" charset="0"/>
              <a:cs typeface="Calibri" panose="020F0502020204030204" pitchFamily="34" charset="0"/>
            </a:endParaRP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5407"/>
          <a:stretch/>
        </p:blipFill>
        <p:spPr bwMode="auto">
          <a:xfrm>
            <a:off x="4572000" y="1333051"/>
            <a:ext cx="3831818" cy="347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4726697" y="4949483"/>
            <a:ext cx="3831818" cy="851323"/>
          </a:xfrm>
          <a:prstGeom prst="rect">
            <a:avLst/>
          </a:prstGeom>
        </p:spPr>
        <p:txBody>
          <a:bodyPr wrap="none" lIns="68580" tIns="34290" rIns="68580" bIns="34290">
            <a:spAutoFit/>
          </a:bodyPr>
          <a:lstStyle/>
          <a:p>
            <a:pPr>
              <a:lnSpc>
                <a:spcPct val="150000"/>
              </a:lnSpc>
            </a:pPr>
            <a:r>
              <a:rPr lang="zh-CN" altLang="en-US"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地震学可以给出地球内部分层的情况</a:t>
            </a:r>
            <a:endParaRPr lang="en-US" altLang="zh-CN" b="1"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无法给出放射性同位素的含量及分布</a:t>
            </a:r>
            <a:endPar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97631363"/>
      </p:ext>
    </p:extLst>
  </p:cSld>
  <p:clrMapOvr>
    <a:masterClrMapping/>
  </p:clrMapOvr>
  <p:transition spd="slow" advClick="0" advTm="7869"/>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0" y="211789"/>
            <a:ext cx="9144000" cy="550296"/>
          </a:xfrm>
        </p:spPr>
        <p:txBody>
          <a:bodyPr>
            <a:noAutofit/>
          </a:bodyPr>
          <a:lstStyle/>
          <a:p>
            <a:r>
              <a:rPr lang="zh-CN" altLang="en-US" dirty="0">
                <a:latin typeface="+mn-lt"/>
              </a:rPr>
              <a:t>地球化学</a:t>
            </a:r>
          </a:p>
        </p:txBody>
      </p:sp>
      <p:sp>
        <p:nvSpPr>
          <p:cNvPr id="22" name="矩形 21"/>
          <p:cNvSpPr/>
          <p:nvPr/>
        </p:nvSpPr>
        <p:spPr>
          <a:xfrm>
            <a:off x="5587230" y="4293096"/>
            <a:ext cx="3158491" cy="1592744"/>
          </a:xfrm>
          <a:prstGeom prst="rect">
            <a:avLst/>
          </a:prstGeom>
        </p:spPr>
        <p:txBody>
          <a:bodyPr wrap="square" lIns="68580" tIns="34290" rIns="68580" bIns="34290">
            <a:spAutoFit/>
          </a:bodyPr>
          <a:lstStyle/>
          <a:p>
            <a:pPr>
              <a:lnSpc>
                <a:spcPct val="150000"/>
              </a:lnSpc>
            </a:pPr>
            <a:r>
              <a:rPr lang="zh-CN" altLang="en-US"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rPr>
              <a:t>地球化学可以得到岩石的元素和同位素组成</a:t>
            </a:r>
            <a:endParaRPr lang="en-US" altLang="zh-CN"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endParaRPr>
          </a:p>
          <a:p>
            <a:pPr>
              <a:lnSpc>
                <a:spcPct val="150000"/>
              </a:lnSpc>
            </a:pPr>
            <a:endParaRPr lang="en-US" altLang="zh-CN"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endParaRPr>
          </a:p>
          <a:p>
            <a:r>
              <a:rPr lang="zh-CN" altLang="en-US"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深部样品难以获得</a:t>
            </a:r>
            <a:endParaRPr lang="en-US" altLang="zh-CN"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3074" name="Picture 2" descr="C:\Users\hanra\Documents\Tencent Files\82464719\Image\Group\$0`@]8)(}2E7J{O190ROU{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764" y="1747732"/>
            <a:ext cx="2565983" cy="192337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050BAF58-3949-42C2-868E-B52C251AA51C}"/>
              </a:ext>
            </a:extLst>
          </p:cNvPr>
          <p:cNvSpPr/>
          <p:nvPr/>
        </p:nvSpPr>
        <p:spPr bwMode="auto">
          <a:xfrm>
            <a:off x="3347864" y="3717032"/>
            <a:ext cx="216024" cy="216024"/>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eaLnBrk="0" fontAlgn="base" hangingPunct="0">
              <a:spcBef>
                <a:spcPct val="0"/>
              </a:spcBef>
              <a:spcAft>
                <a:spcPct val="0"/>
              </a:spcAft>
            </a:pPr>
            <a:endParaRPr lang="zh-CN" altLang="en-US">
              <a:latin typeface="Arial" panose="020B0604020202020204" pitchFamily="34" charset="0"/>
              <a:ea typeface="宋体" panose="02010600030101010101" pitchFamily="2" charset="-122"/>
            </a:endParaRPr>
          </a:p>
        </p:txBody>
      </p:sp>
      <p:grpSp>
        <p:nvGrpSpPr>
          <p:cNvPr id="9" name="组合 8">
            <a:extLst>
              <a:ext uri="{FF2B5EF4-FFF2-40B4-BE49-F238E27FC236}">
                <a16:creationId xmlns:a16="http://schemas.microsoft.com/office/drawing/2014/main" id="{B96ABE94-452D-4C55-9342-71D717F81952}"/>
              </a:ext>
            </a:extLst>
          </p:cNvPr>
          <p:cNvGrpSpPr/>
          <p:nvPr/>
        </p:nvGrpSpPr>
        <p:grpSpPr>
          <a:xfrm>
            <a:off x="3112757" y="1629770"/>
            <a:ext cx="5708479" cy="2159270"/>
            <a:chOff x="1543686" y="1087459"/>
            <a:chExt cx="6310397" cy="2403727"/>
          </a:xfrm>
        </p:grpSpPr>
        <p:grpSp>
          <p:nvGrpSpPr>
            <p:cNvPr id="10" name="组合 9">
              <a:extLst>
                <a:ext uri="{FF2B5EF4-FFF2-40B4-BE49-F238E27FC236}">
                  <a16:creationId xmlns:a16="http://schemas.microsoft.com/office/drawing/2014/main" id="{B9BE0BBB-CE20-43B6-B234-E5F37B77525F}"/>
                </a:ext>
              </a:extLst>
            </p:cNvPr>
            <p:cNvGrpSpPr/>
            <p:nvPr/>
          </p:nvGrpSpPr>
          <p:grpSpPr>
            <a:xfrm>
              <a:off x="1543686" y="1087459"/>
              <a:ext cx="6310397" cy="2403727"/>
              <a:chOff x="1730849" y="893647"/>
              <a:chExt cx="6310397" cy="2403727"/>
            </a:xfrm>
          </p:grpSpPr>
          <p:grpSp>
            <p:nvGrpSpPr>
              <p:cNvPr id="12" name="组合 11">
                <a:extLst>
                  <a:ext uri="{FF2B5EF4-FFF2-40B4-BE49-F238E27FC236}">
                    <a16:creationId xmlns:a16="http://schemas.microsoft.com/office/drawing/2014/main" id="{58B267EF-B1B4-4AD7-BB4D-CEC8BC1C55DA}"/>
                  </a:ext>
                </a:extLst>
              </p:cNvPr>
              <p:cNvGrpSpPr/>
              <p:nvPr/>
            </p:nvGrpSpPr>
            <p:grpSpPr>
              <a:xfrm>
                <a:off x="1730849" y="893647"/>
                <a:ext cx="6310397" cy="2403727"/>
                <a:chOff x="1730849" y="893647"/>
                <a:chExt cx="6310397" cy="2403727"/>
              </a:xfrm>
            </p:grpSpPr>
            <p:pic>
              <p:nvPicPr>
                <p:cNvPr id="23" name="图片 22">
                  <a:extLst>
                    <a:ext uri="{FF2B5EF4-FFF2-40B4-BE49-F238E27FC236}">
                      <a16:creationId xmlns:a16="http://schemas.microsoft.com/office/drawing/2014/main" id="{4BF5D8D0-6D49-4414-97E6-8DF297C55E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42" t="2441" r="29908" b="1157"/>
                <a:stretch/>
              </p:blipFill>
              <p:spPr>
                <a:xfrm>
                  <a:off x="1730849" y="894143"/>
                  <a:ext cx="3244363" cy="2403231"/>
                </a:xfrm>
                <a:prstGeom prst="rect">
                  <a:avLst/>
                </a:prstGeom>
              </p:spPr>
            </p:pic>
            <p:pic>
              <p:nvPicPr>
                <p:cNvPr id="18" name="图片 17">
                  <a:extLst>
                    <a:ext uri="{FF2B5EF4-FFF2-40B4-BE49-F238E27FC236}">
                      <a16:creationId xmlns:a16="http://schemas.microsoft.com/office/drawing/2014/main" id="{2D5ADB96-D324-43EA-92B7-5F139801A7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65" t="2055" r="33306" b="762"/>
                <a:stretch/>
              </p:blipFill>
              <p:spPr>
                <a:xfrm>
                  <a:off x="4917046" y="893647"/>
                  <a:ext cx="3124200" cy="2403230"/>
                </a:xfrm>
                <a:prstGeom prst="rect">
                  <a:avLst/>
                </a:prstGeom>
              </p:spPr>
            </p:pic>
          </p:grpSp>
          <p:pic>
            <p:nvPicPr>
              <p:cNvPr id="13" name="图片 12">
                <a:extLst>
                  <a:ext uri="{FF2B5EF4-FFF2-40B4-BE49-F238E27FC236}">
                    <a16:creationId xmlns:a16="http://schemas.microsoft.com/office/drawing/2014/main" id="{9DE012C0-C8CB-421B-9071-EBBE18372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084" y="1089219"/>
                <a:ext cx="1108620" cy="537513"/>
              </a:xfrm>
              <a:prstGeom prst="rect">
                <a:avLst/>
              </a:prstGeom>
            </p:spPr>
          </p:pic>
        </p:grpSp>
        <p:pic>
          <p:nvPicPr>
            <p:cNvPr id="11" name="图片 10">
              <a:extLst>
                <a:ext uri="{FF2B5EF4-FFF2-40B4-BE49-F238E27FC236}">
                  <a16:creationId xmlns:a16="http://schemas.microsoft.com/office/drawing/2014/main" id="{72241C76-B7E5-4C62-8B50-D9220ABC6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817" y="1283031"/>
              <a:ext cx="1108620" cy="537513"/>
            </a:xfrm>
            <a:prstGeom prst="rect">
              <a:avLst/>
            </a:prstGeom>
          </p:spPr>
        </p:pic>
      </p:grpSp>
      <p:pic>
        <p:nvPicPr>
          <p:cNvPr id="3" name="Picture 3">
            <a:extLst>
              <a:ext uri="{FF2B5EF4-FFF2-40B4-BE49-F238E27FC236}">
                <a16:creationId xmlns:a16="http://schemas.microsoft.com/office/drawing/2014/main" id="{3E15DCA7-68BF-4674-8725-FF9AB42C695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28" t="55441" r="61332" b="10176"/>
          <a:stretch/>
        </p:blipFill>
        <p:spPr bwMode="auto">
          <a:xfrm>
            <a:off x="296795" y="3954626"/>
            <a:ext cx="2563848"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a:extLst>
              <a:ext uri="{FF2B5EF4-FFF2-40B4-BE49-F238E27FC236}">
                <a16:creationId xmlns:a16="http://schemas.microsoft.com/office/drawing/2014/main" id="{BD0C4B85-10DE-475A-81E8-363E668CB8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6715" y="4121155"/>
            <a:ext cx="2640347" cy="175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176863"/>
      </p:ext>
    </p:extLst>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p:txBody>
          <a:bodyPr>
            <a:noAutofit/>
          </a:bodyPr>
          <a:lstStyle/>
          <a:p>
            <a:r>
              <a:rPr lang="zh-CN" altLang="en-US" dirty="0">
                <a:latin typeface="+mn-lt"/>
              </a:rPr>
              <a:t>地热学</a:t>
            </a:r>
          </a:p>
        </p:txBody>
      </p:sp>
      <p:sp>
        <p:nvSpPr>
          <p:cNvPr id="5" name="矩形 4"/>
          <p:cNvSpPr/>
          <p:nvPr/>
        </p:nvSpPr>
        <p:spPr>
          <a:xfrm>
            <a:off x="4085981" y="2074606"/>
            <a:ext cx="4790414" cy="1271502"/>
          </a:xfrm>
          <a:prstGeom prst="rect">
            <a:avLst/>
          </a:prstGeom>
          <a:noFill/>
        </p:spPr>
        <p:txBody>
          <a:bodyPr wrap="none" lIns="68580" tIns="34290" rIns="68580" bIns="34290">
            <a:spAutoFit/>
          </a:bodyPr>
          <a:lstStyle/>
          <a:p>
            <a:pPr>
              <a:lnSpc>
                <a:spcPct val="150000"/>
              </a:lnSpc>
            </a:pPr>
            <a:r>
              <a:rPr lang="zh-CN" altLang="en-US" b="1" dirty="0">
                <a:solidFill>
                  <a:srgbClr val="FF0000"/>
                </a:solidFill>
                <a:latin typeface="Candara" panose="020E0502030303020204" pitchFamily="34" charset="0"/>
                <a:ea typeface="微软雅黑" panose="020B0503020204020204" pitchFamily="34" charset="-122"/>
                <a:cs typeface="Calibri" panose="020F0502020204030204" pitchFamily="34" charset="0"/>
              </a:rPr>
              <a:t>有限的测井深度（</a:t>
            </a:r>
            <a:r>
              <a:rPr lang="en-US" altLang="zh-CN" b="1" dirty="0">
                <a:solidFill>
                  <a:srgbClr val="FF0000"/>
                </a:solidFill>
                <a:latin typeface="Candara" panose="020E0502030303020204" pitchFamily="34" charset="0"/>
                <a:ea typeface="微软雅黑" panose="020B0503020204020204" pitchFamily="34" charset="-122"/>
                <a:cs typeface="Calibri" panose="020F0502020204030204" pitchFamily="34" charset="0"/>
              </a:rPr>
              <a:t>12km</a:t>
            </a:r>
            <a:r>
              <a:rPr lang="zh-CN" altLang="en-US" b="1" dirty="0">
                <a:solidFill>
                  <a:srgbClr val="FF0000"/>
                </a:solidFill>
                <a:latin typeface="Candara" panose="020E0502030303020204" pitchFamily="34" charset="0"/>
                <a:ea typeface="微软雅黑" panose="020B0503020204020204" pitchFamily="34" charset="-122"/>
                <a:cs typeface="Calibri" panose="020F0502020204030204" pitchFamily="34" charset="0"/>
              </a:rPr>
              <a:t>）和地表热流测量数据</a:t>
            </a:r>
            <a:endParaRPr lang="en-US" altLang="zh-CN" b="1" dirty="0">
              <a:solidFill>
                <a:schemeClr val="accent1"/>
              </a:solidFill>
              <a:latin typeface="Candara" panose="020E0502030303020204" pitchFamily="34" charset="0"/>
              <a:ea typeface="微软雅黑" panose="020B0503020204020204" pitchFamily="34" charset="-122"/>
              <a:cs typeface="Calibri" panose="020F0502020204030204" pitchFamily="34" charset="0"/>
            </a:endParaRPr>
          </a:p>
          <a:p>
            <a:pPr>
              <a:lnSpc>
                <a:spcPct val="150000"/>
              </a:lnSpc>
            </a:pPr>
            <a:r>
              <a:rPr lang="zh-CN" altLang="en-US" b="1" dirty="0">
                <a:solidFill>
                  <a:schemeClr val="accent1"/>
                </a:solidFill>
                <a:latin typeface="Candara" panose="020E0502030303020204" pitchFamily="34" charset="0"/>
                <a:ea typeface="微软雅黑" panose="020B0503020204020204" pitchFamily="34" charset="-122"/>
                <a:cs typeface="Calibri" panose="020F0502020204030204" pitchFamily="34" charset="0"/>
              </a:rPr>
              <a:t>地壳可以比较好的直接研究</a:t>
            </a:r>
            <a:endParaRPr lang="en-US" altLang="zh-CN" b="1" dirty="0">
              <a:solidFill>
                <a:schemeClr val="accent1"/>
              </a:solidFill>
              <a:latin typeface="Candara" panose="020E0502030303020204" pitchFamily="34" charset="0"/>
              <a:ea typeface="微软雅黑" panose="020B0503020204020204" pitchFamily="34" charset="-122"/>
              <a:cs typeface="Calibri" panose="020F0502020204030204" pitchFamily="34" charset="0"/>
            </a:endParaRPr>
          </a:p>
          <a:p>
            <a:pPr>
              <a:lnSpc>
                <a:spcPct val="150000"/>
              </a:lnSpc>
            </a:pPr>
            <a:r>
              <a:rPr lang="zh-CN" altLang="en-US" b="1" dirty="0">
                <a:solidFill>
                  <a:schemeClr val="accent1"/>
                </a:solidFill>
                <a:latin typeface="Candara" panose="020E0502030303020204" pitchFamily="34" charset="0"/>
                <a:ea typeface="微软雅黑" panose="020B0503020204020204" pitchFamily="34" charset="-122"/>
                <a:cs typeface="Calibri" panose="020F0502020204030204" pitchFamily="34" charset="0"/>
              </a:rPr>
              <a:t>地幔还存在很大的不确定性</a:t>
            </a:r>
            <a:r>
              <a:rPr lang="en-US" altLang="zh-CN" b="1" dirty="0">
                <a:solidFill>
                  <a:schemeClr val="accent1"/>
                </a:solidFill>
                <a:latin typeface="Candara" panose="020E0502030303020204" pitchFamily="34" charset="0"/>
                <a:ea typeface="微软雅黑" panose="020B0503020204020204" pitchFamily="34" charset="-122"/>
                <a:cs typeface="Calibri" panose="020F0502020204030204" pitchFamily="34" charset="0"/>
              </a:rPr>
              <a:t>3~25TW</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181" y="1206648"/>
            <a:ext cx="1593985"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4128051" y="3710010"/>
            <a:ext cx="4736444" cy="2419124"/>
          </a:xfrm>
          <a:prstGeom prst="rect">
            <a:avLst/>
          </a:prstGeom>
          <a:solidFill>
            <a:srgbClr val="FFFF00">
              <a:alpha val="25000"/>
            </a:srgbClr>
          </a:solidFill>
        </p:spPr>
        <p:txBody>
          <a:bodyPr wrap="square">
            <a:spAutoFit/>
          </a:bodyPr>
          <a:lstStyle/>
          <a:p>
            <a:pPr>
              <a:lnSpc>
                <a:spcPct val="120000"/>
              </a:lnSpc>
            </a:pPr>
            <a:r>
              <a:rPr lang="zh-CN" altLang="en-US" b="1" dirty="0">
                <a:solidFill>
                  <a:srgbClr val="FF0000"/>
                </a:solidFill>
                <a:latin typeface="Candara" panose="020E0502030303020204" pitchFamily="34" charset="0"/>
                <a:ea typeface="微软雅黑" panose="020B0503020204020204" pitchFamily="34" charset="-122"/>
              </a:rPr>
              <a:t>地球中微子成为一种全新的地热研究手段</a:t>
            </a:r>
            <a:endParaRPr lang="en-US" altLang="zh-CN" b="1" dirty="0">
              <a:solidFill>
                <a:srgbClr val="FF0000"/>
              </a:solidFill>
              <a:latin typeface="Candara" panose="020E0502030303020204" pitchFamily="34" charset="0"/>
              <a:ea typeface="微软雅黑" panose="020B0503020204020204" pitchFamily="34" charset="-122"/>
            </a:endParaRPr>
          </a:p>
          <a:p>
            <a:pPr>
              <a:lnSpc>
                <a:spcPct val="120000"/>
              </a:lnSpc>
            </a:pPr>
            <a:r>
              <a:rPr lang="zh-CN" altLang="zh-CN" b="1" dirty="0">
                <a:solidFill>
                  <a:schemeClr val="accent1"/>
                </a:solidFill>
                <a:latin typeface="Candara" panose="020E0502030303020204" pitchFamily="34" charset="0"/>
                <a:ea typeface="微软雅黑" panose="020B0503020204020204" pitchFamily="34" charset="-122"/>
              </a:rPr>
              <a:t>测量来自地幔的放射性</a:t>
            </a:r>
            <a:r>
              <a:rPr lang="zh-CN" altLang="en-US" b="1" dirty="0">
                <a:solidFill>
                  <a:schemeClr val="accent1"/>
                </a:solidFill>
                <a:latin typeface="Candara" panose="020E0502030303020204" pitchFamily="34" charset="0"/>
                <a:ea typeface="微软雅黑" panose="020B0503020204020204" pitchFamily="34" charset="-122"/>
              </a:rPr>
              <a:t>生热</a:t>
            </a:r>
            <a:endParaRPr lang="en-US" altLang="zh-CN" b="1" dirty="0">
              <a:solidFill>
                <a:schemeClr val="accent1"/>
              </a:solidFill>
              <a:latin typeface="Candara" panose="020E0502030303020204" pitchFamily="34" charset="0"/>
              <a:ea typeface="微软雅黑" panose="020B0503020204020204" pitchFamily="34" charset="-122"/>
            </a:endParaRPr>
          </a:p>
          <a:p>
            <a:pPr>
              <a:lnSpc>
                <a:spcPct val="120000"/>
              </a:lnSpc>
            </a:pPr>
            <a:r>
              <a:rPr lang="zh-CN" altLang="zh-CN" b="1" dirty="0">
                <a:solidFill>
                  <a:schemeClr val="accent1"/>
                </a:solidFill>
                <a:latin typeface="Candara" panose="020E0502030303020204" pitchFamily="34" charset="0"/>
                <a:ea typeface="微软雅黑" panose="020B0503020204020204" pitchFamily="34" charset="-122"/>
              </a:rPr>
              <a:t>检验不同的地球化学模型</a:t>
            </a:r>
            <a:endParaRPr lang="en-US" altLang="zh-CN" b="1" dirty="0">
              <a:solidFill>
                <a:schemeClr val="accent1"/>
              </a:solidFill>
              <a:latin typeface="Candara" panose="020E0502030303020204" pitchFamily="34" charset="0"/>
              <a:ea typeface="微软雅黑" panose="020B0503020204020204" pitchFamily="34" charset="-122"/>
            </a:endParaRPr>
          </a:p>
          <a:p>
            <a:pPr>
              <a:lnSpc>
                <a:spcPct val="120000"/>
              </a:lnSpc>
            </a:pPr>
            <a:r>
              <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rPr>
              <a:t>1</a:t>
            </a:r>
            <a:r>
              <a:rPr lang="zh-CN" altLang="en-US" b="1" dirty="0">
                <a:solidFill>
                  <a:srgbClr val="00B050"/>
                </a:solidFill>
                <a:latin typeface="Candara" panose="020E0502030303020204" pitchFamily="34" charset="0"/>
                <a:ea typeface="微软雅黑" panose="020B0503020204020204" pitchFamily="34" charset="-122"/>
                <a:cs typeface="Calibri" panose="020F0502020204030204" pitchFamily="34" charset="0"/>
              </a:rPr>
              <a:t>）测量</a:t>
            </a:r>
            <a:r>
              <a:rPr lang="en-US" altLang="zh-CN" b="1" dirty="0" err="1">
                <a:solidFill>
                  <a:srgbClr val="00B050"/>
                </a:solidFill>
                <a:latin typeface="Candara" panose="020E0502030303020204" pitchFamily="34" charset="0"/>
                <a:ea typeface="微软雅黑" panose="020B0503020204020204" pitchFamily="34" charset="-122"/>
                <a:cs typeface="Calibri" panose="020F0502020204030204" pitchFamily="34" charset="0"/>
              </a:rPr>
              <a:t>Th</a:t>
            </a:r>
            <a:r>
              <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rPr>
              <a:t>/U</a:t>
            </a:r>
            <a:r>
              <a:rPr lang="zh-CN" altLang="en-US" b="1" dirty="0">
                <a:solidFill>
                  <a:srgbClr val="00B050"/>
                </a:solidFill>
                <a:latin typeface="Candara" panose="020E0502030303020204" pitchFamily="34" charset="0"/>
                <a:ea typeface="微软雅黑" panose="020B0503020204020204" pitchFamily="34" charset="-122"/>
                <a:cs typeface="Calibri" panose="020F0502020204030204" pitchFamily="34" charset="0"/>
              </a:rPr>
              <a:t>比例</a:t>
            </a:r>
            <a:endPar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endParaRPr>
          </a:p>
          <a:p>
            <a:pPr>
              <a:lnSpc>
                <a:spcPct val="120000"/>
              </a:lnSpc>
            </a:pPr>
            <a:r>
              <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rPr>
              <a:t>2</a:t>
            </a:r>
            <a:r>
              <a:rPr lang="zh-CN" altLang="en-US" b="1" dirty="0">
                <a:solidFill>
                  <a:srgbClr val="00B050"/>
                </a:solidFill>
                <a:latin typeface="Candara" panose="020E0502030303020204" pitchFamily="34" charset="0"/>
                <a:ea typeface="微软雅黑" panose="020B0503020204020204" pitchFamily="34" charset="-122"/>
                <a:cs typeface="Calibri" panose="020F0502020204030204" pitchFamily="34" charset="0"/>
              </a:rPr>
              <a:t>） 放射性元素在地幔中的分布</a:t>
            </a:r>
            <a:endPar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endParaRPr>
          </a:p>
          <a:p>
            <a:pPr>
              <a:lnSpc>
                <a:spcPct val="120000"/>
              </a:lnSpc>
            </a:pPr>
            <a:r>
              <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rPr>
              <a:t>3</a:t>
            </a:r>
            <a:r>
              <a:rPr lang="zh-CN" altLang="en-US" b="1" dirty="0">
                <a:solidFill>
                  <a:srgbClr val="00B050"/>
                </a:solidFill>
                <a:latin typeface="Candara" panose="020E0502030303020204" pitchFamily="34" charset="0"/>
                <a:ea typeface="微软雅黑" panose="020B0503020204020204" pitchFamily="34" charset="-122"/>
                <a:cs typeface="Calibri" panose="020F0502020204030204" pitchFamily="34" charset="0"/>
              </a:rPr>
              <a:t>）地核中是否存在</a:t>
            </a:r>
            <a:r>
              <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rPr>
              <a:t>40K</a:t>
            </a:r>
          </a:p>
          <a:p>
            <a:pPr>
              <a:lnSpc>
                <a:spcPct val="120000"/>
              </a:lnSpc>
            </a:pPr>
            <a:r>
              <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rPr>
              <a:t>4</a:t>
            </a:r>
            <a:r>
              <a:rPr lang="zh-CN" altLang="en-US" b="1" dirty="0">
                <a:solidFill>
                  <a:srgbClr val="00B050"/>
                </a:solidFill>
                <a:latin typeface="Candara" panose="020E0502030303020204" pitchFamily="34" charset="0"/>
                <a:ea typeface="微软雅黑" panose="020B0503020204020204" pitchFamily="34" charset="-122"/>
                <a:cs typeface="Calibri" panose="020F0502020204030204" pitchFamily="34" charset="0"/>
              </a:rPr>
              <a:t>）地核是否存在反应堆</a:t>
            </a:r>
            <a:endParaRPr lang="en-US" altLang="zh-CN" b="1" dirty="0">
              <a:solidFill>
                <a:srgbClr val="00B050"/>
              </a:solidFill>
              <a:latin typeface="Candara" panose="020E0502030303020204" pitchFamily="34" charset="0"/>
              <a:ea typeface="微软雅黑" panose="020B0503020204020204" pitchFamily="34" charset="-122"/>
              <a:cs typeface="Calibri" panose="020F0502020204030204" pitchFamily="34" charset="0"/>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7"/>
          <a:stretch/>
        </p:blipFill>
        <p:spPr bwMode="auto">
          <a:xfrm>
            <a:off x="241437" y="1828008"/>
            <a:ext cx="3461482" cy="196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467750" y="1289399"/>
            <a:ext cx="3416320" cy="369332"/>
          </a:xfrm>
          <a:prstGeom prst="rect">
            <a:avLst/>
          </a:prstGeom>
        </p:spPr>
        <p:txBody>
          <a:bodyPr wrap="none">
            <a:spAutoFit/>
          </a:bodyPr>
          <a:lstStyle/>
          <a:p>
            <a:r>
              <a:rPr lang="zh-CN" altLang="en-US"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rPr>
              <a:t>直接测量地热：地表热流的测量</a:t>
            </a:r>
            <a:endParaRPr lang="en-US" altLang="zh-CN" b="1" dirty="0">
              <a:solidFill>
                <a:schemeClr val="accent1"/>
              </a:solidFill>
              <a:latin typeface="微软雅黑" panose="020B0503020204020204" pitchFamily="34" charset="-122"/>
              <a:ea typeface="微软雅黑" panose="020B0503020204020204" pitchFamily="34" charset="-122"/>
              <a:cs typeface="Calibri" panose="020F0502020204030204" pitchFamily="34" charset="0"/>
            </a:endParaRPr>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750" y="4221088"/>
            <a:ext cx="3384376" cy="202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4355976" y="1274010"/>
            <a:ext cx="1107996" cy="369332"/>
          </a:xfrm>
          <a:prstGeom prst="rect">
            <a:avLst/>
          </a:prstGeom>
        </p:spPr>
        <p:txBody>
          <a:bodyPr wrap="none">
            <a:spAutoFit/>
          </a:bodyPr>
          <a:lstStyle/>
          <a:p>
            <a:r>
              <a:rPr lang="zh-CN" altLang="en-US"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地表热流</a:t>
            </a:r>
            <a:endParaRPr lang="zh-CN" altLang="en-US" dirty="0">
              <a:solidFill>
                <a:srgbClr val="FF0000"/>
              </a:solidFill>
            </a:endParaRPr>
          </a:p>
        </p:txBody>
      </p:sp>
    </p:spTree>
    <p:extLst>
      <p:ext uri="{BB962C8B-B14F-4D97-AF65-F5344CB8AC3E}">
        <p14:creationId xmlns:p14="http://schemas.microsoft.com/office/powerpoint/2010/main" val="1632086088"/>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D8E35-EC34-4C91-B8DE-647D962DCBCE}"/>
              </a:ext>
            </a:extLst>
          </p:cNvPr>
          <p:cNvSpPr>
            <a:spLocks noGrp="1"/>
          </p:cNvSpPr>
          <p:nvPr>
            <p:ph type="title"/>
          </p:nvPr>
        </p:nvSpPr>
        <p:spPr>
          <a:xfrm>
            <a:off x="0" y="102984"/>
            <a:ext cx="9144000" cy="733728"/>
          </a:xfrm>
        </p:spPr>
        <p:txBody>
          <a:bodyPr>
            <a:normAutofit/>
          </a:bodyPr>
          <a:lstStyle/>
          <a:p>
            <a:r>
              <a:rPr lang="en-US" altLang="zh-CN" sz="3600" dirty="0" err="1">
                <a:latin typeface="+mn-lt"/>
              </a:rPr>
              <a:t>KamLAND</a:t>
            </a:r>
            <a:r>
              <a:rPr lang="zh-CN" altLang="en-US" sz="3600" dirty="0">
                <a:latin typeface="+mn-lt"/>
              </a:rPr>
              <a:t>和</a:t>
            </a:r>
            <a:r>
              <a:rPr lang="en-US" altLang="zh-CN" sz="3600" dirty="0" err="1">
                <a:latin typeface="+mn-lt"/>
              </a:rPr>
              <a:t>Borexino</a:t>
            </a:r>
            <a:r>
              <a:rPr lang="zh-CN" altLang="en-US" sz="3600" dirty="0">
                <a:latin typeface="+mn-lt"/>
              </a:rPr>
              <a:t>的物理实验结果</a:t>
            </a:r>
          </a:p>
        </p:txBody>
      </p:sp>
      <p:grpSp>
        <p:nvGrpSpPr>
          <p:cNvPr id="13" name="组合 12"/>
          <p:cNvGrpSpPr/>
          <p:nvPr/>
        </p:nvGrpSpPr>
        <p:grpSpPr>
          <a:xfrm>
            <a:off x="339967" y="1556792"/>
            <a:ext cx="8640961" cy="2959061"/>
            <a:chOff x="-170184" y="1054218"/>
            <a:chExt cx="9668593" cy="2867235"/>
          </a:xfrm>
        </p:grpSpPr>
        <p:pic>
          <p:nvPicPr>
            <p:cNvPr id="4" name="图片 3">
              <a:extLst>
                <a:ext uri="{FF2B5EF4-FFF2-40B4-BE49-F238E27FC236}">
                  <a16:creationId xmlns:a16="http://schemas.microsoft.com/office/drawing/2014/main" id="{4D11AE66-A2F2-498D-AAE7-F58C665B9BFD}"/>
                </a:ext>
              </a:extLst>
            </p:cNvPr>
            <p:cNvPicPr>
              <a:picLocks noChangeAspect="1"/>
            </p:cNvPicPr>
            <p:nvPr/>
          </p:nvPicPr>
          <p:blipFill>
            <a:blip r:embed="rId3"/>
            <a:stretch>
              <a:fillRect/>
            </a:stretch>
          </p:blipFill>
          <p:spPr>
            <a:xfrm>
              <a:off x="1504652" y="1054218"/>
              <a:ext cx="5713810" cy="2867235"/>
            </a:xfrm>
            <a:prstGeom prst="rect">
              <a:avLst/>
            </a:prstGeom>
          </p:spPr>
        </p:pic>
        <p:grpSp>
          <p:nvGrpSpPr>
            <p:cNvPr id="8" name="组合 7"/>
            <p:cNvGrpSpPr/>
            <p:nvPr/>
          </p:nvGrpSpPr>
          <p:grpSpPr>
            <a:xfrm>
              <a:off x="-170184" y="2953790"/>
              <a:ext cx="9668593" cy="419423"/>
              <a:chOff x="25969" y="3915772"/>
              <a:chExt cx="12889780" cy="559231"/>
            </a:xfrm>
          </p:grpSpPr>
          <p:sp>
            <p:nvSpPr>
              <p:cNvPr id="3" name="矩形 2"/>
              <p:cNvSpPr/>
              <p:nvPr/>
            </p:nvSpPr>
            <p:spPr>
              <a:xfrm>
                <a:off x="9385024" y="3915772"/>
                <a:ext cx="3530725" cy="5592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Candara" panose="020E0502030303020204" pitchFamily="34" charset="0"/>
                  <a:ea typeface="宋体"/>
                </a:endParaRPr>
              </a:p>
            </p:txBody>
          </p:sp>
          <p:grpSp>
            <p:nvGrpSpPr>
              <p:cNvPr id="7" name="组合 6"/>
              <p:cNvGrpSpPr/>
              <p:nvPr/>
            </p:nvGrpSpPr>
            <p:grpSpPr>
              <a:xfrm>
                <a:off x="25969" y="3915772"/>
                <a:ext cx="12726572" cy="559231"/>
                <a:chOff x="119756" y="3915772"/>
                <a:chExt cx="12726572" cy="559231"/>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28" y="3966112"/>
                  <a:ext cx="1756474" cy="458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607281" y="3978761"/>
                  <a:ext cx="3239047" cy="43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119756" y="3915772"/>
                  <a:ext cx="1905383" cy="5592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white"/>
                    </a:solidFill>
                    <a:latin typeface="Candara" panose="020E0502030303020204" pitchFamily="34" charset="0"/>
                    <a:ea typeface="宋体"/>
                  </a:endParaRPr>
                </a:p>
              </p:txBody>
            </p:sp>
          </p:grpSp>
        </p:grpSp>
        <p:sp>
          <p:nvSpPr>
            <p:cNvPr id="6" name="矩形 5"/>
            <p:cNvSpPr/>
            <p:nvPr/>
          </p:nvSpPr>
          <p:spPr>
            <a:xfrm>
              <a:off x="3026627" y="3335455"/>
              <a:ext cx="2669858" cy="364735"/>
            </a:xfrm>
            <a:prstGeom prst="rect">
              <a:avLst/>
            </a:prstGeom>
          </p:spPr>
          <p:txBody>
            <a:bodyPr wrap="none" lIns="68580" tIns="34290" rIns="68580" bIns="34290">
              <a:spAutoFit/>
            </a:bodyPr>
            <a:lstStyle/>
            <a:p>
              <a:pPr defTabSz="685800"/>
              <a:r>
                <a:rPr lang="en-US" altLang="zh-CN" sz="1700" b="1" dirty="0">
                  <a:solidFill>
                    <a:prstClr val="black"/>
                  </a:solidFill>
                  <a:latin typeface="Candara" panose="020E0502030303020204" pitchFamily="34" charset="0"/>
                  <a:ea typeface="宋体"/>
                  <a:cs typeface="Calibri" panose="020F0502020204030204" pitchFamily="34" charset="0"/>
                </a:rPr>
                <a:t>1 TNU = 1 </a:t>
              </a:r>
              <a:r>
                <a:rPr lang="zh-CN" altLang="en-US" sz="1700" b="1" dirty="0">
                  <a:solidFill>
                    <a:prstClr val="black"/>
                  </a:solidFill>
                  <a:latin typeface="Candara" panose="020E0502030303020204" pitchFamily="34" charset="0"/>
                  <a:ea typeface="宋体"/>
                  <a:cs typeface="Calibri" panose="020F0502020204030204" pitchFamily="34" charset="0"/>
                </a:rPr>
                <a:t>个</a:t>
              </a:r>
              <a:r>
                <a:rPr lang="en-US" altLang="zh-CN" sz="1700" b="1" dirty="0">
                  <a:solidFill>
                    <a:prstClr val="black"/>
                  </a:solidFill>
                  <a:latin typeface="Candara" panose="020E0502030303020204" pitchFamily="34" charset="0"/>
                  <a:ea typeface="宋体"/>
                  <a:cs typeface="Calibri" panose="020F0502020204030204" pitchFamily="34" charset="0"/>
                </a:rPr>
                <a:t>/ 10</a:t>
              </a:r>
              <a:r>
                <a:rPr lang="en-US" altLang="zh-CN" sz="1700" b="1" baseline="30000" dirty="0">
                  <a:solidFill>
                    <a:prstClr val="black"/>
                  </a:solidFill>
                  <a:latin typeface="Candara" panose="020E0502030303020204" pitchFamily="34" charset="0"/>
                  <a:ea typeface="宋体"/>
                  <a:cs typeface="Calibri" panose="020F0502020204030204" pitchFamily="34" charset="0"/>
                </a:rPr>
                <a:t>32</a:t>
              </a:r>
              <a:r>
                <a:rPr lang="en-US" altLang="zh-CN" sz="1700" b="1" dirty="0">
                  <a:solidFill>
                    <a:prstClr val="black"/>
                  </a:solidFill>
                  <a:latin typeface="Candara" panose="020E0502030303020204" pitchFamily="34" charset="0"/>
                  <a:ea typeface="宋体"/>
                  <a:cs typeface="Calibri" panose="020F0502020204030204" pitchFamily="34" charset="0"/>
                </a:rPr>
                <a:t> </a:t>
              </a:r>
              <a:r>
                <a:rPr lang="zh-CN" altLang="en-US" sz="1700" b="1" dirty="0">
                  <a:solidFill>
                    <a:prstClr val="black"/>
                  </a:solidFill>
                  <a:latin typeface="Candara" panose="020E0502030303020204" pitchFamily="34" charset="0"/>
                  <a:ea typeface="宋体"/>
                  <a:cs typeface="Calibri" panose="020F0502020204030204" pitchFamily="34" charset="0"/>
                </a:rPr>
                <a:t>质子</a:t>
              </a:r>
              <a:r>
                <a:rPr lang="en-US" altLang="zh-CN" sz="1700" b="1" dirty="0">
                  <a:solidFill>
                    <a:prstClr val="black"/>
                  </a:solidFill>
                  <a:latin typeface="Candara" panose="020E0502030303020204" pitchFamily="34" charset="0"/>
                  <a:ea typeface="宋体"/>
                  <a:cs typeface="Calibri" panose="020F0502020204030204" pitchFamily="34" charset="0"/>
                </a:rPr>
                <a:t>/</a:t>
              </a:r>
              <a:r>
                <a:rPr lang="zh-CN" altLang="en-US" sz="1700" b="1" dirty="0">
                  <a:solidFill>
                    <a:prstClr val="black"/>
                  </a:solidFill>
                  <a:latin typeface="Candara" panose="020E0502030303020204" pitchFamily="34" charset="0"/>
                  <a:ea typeface="宋体"/>
                  <a:cs typeface="Calibri" panose="020F0502020204030204" pitchFamily="34" charset="0"/>
                </a:rPr>
                <a:t>年</a:t>
              </a:r>
            </a:p>
          </p:txBody>
        </p:sp>
      </p:grpSp>
      <p:sp>
        <p:nvSpPr>
          <p:cNvPr id="11" name="矩形 10"/>
          <p:cNvSpPr/>
          <p:nvPr/>
        </p:nvSpPr>
        <p:spPr>
          <a:xfrm>
            <a:off x="1259632" y="4780622"/>
            <a:ext cx="6789631" cy="1405128"/>
          </a:xfrm>
          <a:prstGeom prst="rect">
            <a:avLst/>
          </a:prstGeom>
        </p:spPr>
        <p:txBody>
          <a:bodyPr wrap="square" lIns="68580" tIns="34290" rIns="68580" bIns="34290">
            <a:spAutoFit/>
          </a:bodyPr>
          <a:lstStyle/>
          <a:p>
            <a:pPr marL="257175" indent="-257175" defTabSz="685800">
              <a:lnSpc>
                <a:spcPct val="150000"/>
              </a:lnSpc>
              <a:buFont typeface="Arial" panose="020B0604020202020204" pitchFamily="34" charset="0"/>
              <a:buChar char="•"/>
            </a:pPr>
            <a:r>
              <a:rPr lang="zh-CN" altLang="en-US"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两个实验的不确定度达到</a:t>
            </a:r>
            <a:r>
              <a:rPr lang="en-US" altLang="zh-CN"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16%~18%</a:t>
            </a:r>
          </a:p>
          <a:p>
            <a:pPr marL="257175" indent="-257175" defTabSz="685800">
              <a:lnSpc>
                <a:spcPct val="150000"/>
              </a:lnSpc>
              <a:buFont typeface="Arial" panose="020B0604020202020204" pitchFamily="34" charset="0"/>
              <a:buChar char="•"/>
            </a:pPr>
            <a:r>
              <a:rPr lang="en-US" altLang="zh-CN" sz="2000" b="1" dirty="0" err="1">
                <a:solidFill>
                  <a:srgbClr val="0000FF"/>
                </a:solidFill>
                <a:latin typeface="Candara" panose="020E0502030303020204" pitchFamily="34" charset="0"/>
                <a:ea typeface="微软雅黑" panose="020B0503020204020204" pitchFamily="34" charset="-122"/>
                <a:cs typeface="Calibri" panose="020F0502020204030204" pitchFamily="34" charset="0"/>
              </a:rPr>
              <a:t>KamLAND</a:t>
            </a:r>
            <a:r>
              <a:rPr lang="zh-CN" altLang="en-US"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倾向于</a:t>
            </a:r>
            <a:r>
              <a:rPr lang="en-US" altLang="zh-CN"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low-Q</a:t>
            </a:r>
            <a:r>
              <a:rPr lang="zh-CN" altLang="en-US"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模型，</a:t>
            </a:r>
            <a:r>
              <a:rPr lang="en-US" altLang="zh-CN" sz="2000" b="1" dirty="0" err="1">
                <a:solidFill>
                  <a:srgbClr val="0000FF"/>
                </a:solidFill>
                <a:latin typeface="Candara" panose="020E0502030303020204" pitchFamily="34" charset="0"/>
                <a:ea typeface="微软雅黑" panose="020B0503020204020204" pitchFamily="34" charset="-122"/>
                <a:cs typeface="Calibri" panose="020F0502020204030204" pitchFamily="34" charset="0"/>
              </a:rPr>
              <a:t>Borexino</a:t>
            </a:r>
            <a:r>
              <a:rPr lang="en-US" altLang="zh-CN"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 </a:t>
            </a:r>
            <a:r>
              <a:rPr lang="zh-CN" altLang="en-US"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倾向于</a:t>
            </a:r>
            <a:r>
              <a:rPr lang="en-US" altLang="zh-CN"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High-Q</a:t>
            </a:r>
            <a:r>
              <a:rPr lang="zh-CN" altLang="en-US"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rPr>
              <a:t>模型</a:t>
            </a:r>
            <a:endParaRPr lang="en-US" altLang="zh-CN" sz="2000" b="1" dirty="0">
              <a:solidFill>
                <a:srgbClr val="0000FF"/>
              </a:solidFill>
              <a:latin typeface="Candara" panose="020E0502030303020204" pitchFamily="34" charset="0"/>
              <a:ea typeface="微软雅黑" panose="020B0503020204020204" pitchFamily="34" charset="-122"/>
              <a:cs typeface="Calibri" panose="020F0502020204030204" pitchFamily="34" charset="0"/>
            </a:endParaRPr>
          </a:p>
          <a:p>
            <a:pPr marL="257175" indent="-257175" defTabSz="685800">
              <a:lnSpc>
                <a:spcPct val="150000"/>
              </a:lnSpc>
              <a:buFont typeface="Arial" panose="020B0604020202020204" pitchFamily="34" charset="0"/>
              <a:buChar char="•"/>
            </a:pPr>
            <a:r>
              <a:rPr lang="zh-CN" altLang="en-US" sz="2000" b="1" dirty="0">
                <a:solidFill>
                  <a:srgbClr val="FF0000"/>
                </a:solidFill>
                <a:latin typeface="Candara" panose="020E0502030303020204" pitchFamily="34" charset="0"/>
                <a:ea typeface="微软雅黑" panose="020B0503020204020204" pitchFamily="34" charset="-122"/>
                <a:cs typeface="Calibri" panose="020F0502020204030204" pitchFamily="34" charset="0"/>
              </a:rPr>
              <a:t>差别主要来自地壳还是地幔？是否如预期有相同的地幔？</a:t>
            </a:r>
            <a:endParaRPr lang="en-US" altLang="zh-CN" sz="2000" b="1" dirty="0">
              <a:solidFill>
                <a:srgbClr val="FF0000"/>
              </a:solidFill>
              <a:latin typeface="Candara" panose="020E0502030303020204" pitchFamily="34" charset="0"/>
              <a:ea typeface="微软雅黑" panose="020B0503020204020204" pitchFamily="34" charset="-122"/>
              <a:cs typeface="Calibri" panose="020F0502020204030204" pitchFamily="34" charset="0"/>
            </a:endParaRPr>
          </a:p>
        </p:txBody>
      </p:sp>
      <p:sp>
        <p:nvSpPr>
          <p:cNvPr id="14" name="矩形 13"/>
          <p:cNvSpPr/>
          <p:nvPr/>
        </p:nvSpPr>
        <p:spPr>
          <a:xfrm>
            <a:off x="339967" y="2450882"/>
            <a:ext cx="1215221" cy="369332"/>
          </a:xfrm>
          <a:prstGeom prst="rect">
            <a:avLst/>
          </a:prstGeom>
          <a:ln>
            <a:solidFill>
              <a:schemeClr val="accent1">
                <a:alpha val="56000"/>
              </a:schemeClr>
            </a:solidFill>
          </a:ln>
        </p:spPr>
        <p:txBody>
          <a:bodyPr wrap="square">
            <a:spAutoFit/>
          </a:bodyPr>
          <a:lstStyle/>
          <a:p>
            <a:pPr defTabSz="685800"/>
            <a:r>
              <a:rPr lang="en-US" altLang="zh-CN" dirty="0">
                <a:solidFill>
                  <a:prstClr val="black"/>
                </a:solidFill>
                <a:latin typeface="Candara" panose="020E0502030303020204" pitchFamily="34" charset="0"/>
                <a:ea typeface="宋体"/>
              </a:rPr>
              <a:t>168 events</a:t>
            </a:r>
            <a:endParaRPr lang="zh-CN" altLang="en-US" dirty="0">
              <a:solidFill>
                <a:prstClr val="black"/>
              </a:solidFill>
              <a:latin typeface="Candara" panose="020E0502030303020204" pitchFamily="34" charset="0"/>
              <a:ea typeface="宋体"/>
            </a:endParaRPr>
          </a:p>
        </p:txBody>
      </p:sp>
      <p:sp>
        <p:nvSpPr>
          <p:cNvPr id="15" name="矩形 14"/>
          <p:cNvSpPr/>
          <p:nvPr/>
        </p:nvSpPr>
        <p:spPr>
          <a:xfrm>
            <a:off x="7201051" y="2450882"/>
            <a:ext cx="1127232" cy="369332"/>
          </a:xfrm>
          <a:prstGeom prst="rect">
            <a:avLst/>
          </a:prstGeom>
          <a:ln>
            <a:solidFill>
              <a:schemeClr val="accent1">
                <a:alpha val="56000"/>
              </a:schemeClr>
            </a:solidFill>
          </a:ln>
        </p:spPr>
        <p:txBody>
          <a:bodyPr wrap="none">
            <a:spAutoFit/>
          </a:bodyPr>
          <a:lstStyle/>
          <a:p>
            <a:pPr defTabSz="685800"/>
            <a:r>
              <a:rPr lang="en-US" altLang="zh-CN" dirty="0">
                <a:solidFill>
                  <a:prstClr val="black"/>
                </a:solidFill>
                <a:latin typeface="Candara" panose="020E0502030303020204" pitchFamily="34" charset="0"/>
                <a:ea typeface="宋体"/>
              </a:rPr>
              <a:t>56 events</a:t>
            </a:r>
            <a:endParaRPr lang="zh-CN" altLang="en-US" dirty="0">
              <a:solidFill>
                <a:prstClr val="black"/>
              </a:solidFill>
              <a:latin typeface="Candara" panose="020E0502030303020204" pitchFamily="34" charset="0"/>
              <a:ea typeface="宋体"/>
            </a:endParaRPr>
          </a:p>
        </p:txBody>
      </p:sp>
    </p:spTree>
    <p:extLst>
      <p:ext uri="{BB962C8B-B14F-4D97-AF65-F5344CB8AC3E}">
        <p14:creationId xmlns:p14="http://schemas.microsoft.com/office/powerpoint/2010/main" val="2081901011"/>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9248" y="43745"/>
            <a:ext cx="7499176" cy="720959"/>
          </a:xfrm>
        </p:spPr>
        <p:txBody>
          <a:bodyPr/>
          <a:lstStyle/>
          <a:p>
            <a:pPr>
              <a:defRPr/>
            </a:pPr>
            <a:r>
              <a:rPr lang="zh-CN" altLang="en-US" sz="3600" dirty="0"/>
              <a:t>研究背景和意义</a:t>
            </a:r>
          </a:p>
        </p:txBody>
      </p:sp>
      <p:pic>
        <p:nvPicPr>
          <p:cNvPr id="8" name="图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023927"/>
            <a:ext cx="3723620" cy="2721914"/>
          </a:xfrm>
          <a:prstGeom prst="rect">
            <a:avLst/>
          </a:prstGeom>
        </p:spPr>
      </p:pic>
      <p:sp>
        <p:nvSpPr>
          <p:cNvPr id="7" name="文本框 6"/>
          <p:cNvSpPr txBox="1"/>
          <p:nvPr/>
        </p:nvSpPr>
        <p:spPr>
          <a:xfrm>
            <a:off x="2627784" y="1286089"/>
            <a:ext cx="1162335" cy="830997"/>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江门</a:t>
            </a:r>
            <a:endParaRPr lang="en-US" altLang="zh-CN" sz="2400" b="1" dirty="0">
              <a:solidFill>
                <a:srgbClr val="C00000"/>
              </a:solidFill>
              <a:latin typeface="微软雅黑" panose="020B0503020204020204" pitchFamily="34" charset="-122"/>
              <a:ea typeface="微软雅黑" panose="020B0503020204020204" pitchFamily="34" charset="-122"/>
            </a:endParaRPr>
          </a:p>
          <a:p>
            <a:r>
              <a:rPr lang="en-US" altLang="zh-CN" sz="2400" b="1" dirty="0">
                <a:solidFill>
                  <a:srgbClr val="C00000"/>
                </a:solidFill>
                <a:latin typeface="微软雅黑" panose="020B0503020204020204" pitchFamily="34" charset="-122"/>
                <a:ea typeface="微软雅黑" panose="020B0503020204020204" pitchFamily="34" charset="-122"/>
              </a:rPr>
              <a:t>2</a:t>
            </a:r>
            <a:r>
              <a:rPr lang="zh-CN" altLang="en-US" sz="2400" b="1" dirty="0">
                <a:solidFill>
                  <a:srgbClr val="C00000"/>
                </a:solidFill>
                <a:latin typeface="微软雅黑" panose="020B0503020204020204" pitchFamily="34" charset="-122"/>
                <a:ea typeface="微软雅黑" panose="020B0503020204020204" pitchFamily="34" charset="-122"/>
              </a:rPr>
              <a:t>万吨</a:t>
            </a: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00804" y="1124744"/>
            <a:ext cx="4365308" cy="239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内容占位符 2"/>
          <p:cNvSpPr txBox="1">
            <a:spLocks/>
          </p:cNvSpPr>
          <p:nvPr/>
        </p:nvSpPr>
        <p:spPr bwMode="auto">
          <a:xfrm>
            <a:off x="4400804" y="3979506"/>
            <a:ext cx="4392488" cy="280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FF9900"/>
              </a:buClr>
              <a:buSzPct val="75000"/>
              <a:buFont typeface="Wingdings" pitchFamily="2" charset="2"/>
              <a:buChar char="u"/>
              <a:defRPr sz="2400" b="1" i="0" baseline="0">
                <a:solidFill>
                  <a:srgbClr val="0000CC"/>
                </a:solidFill>
                <a:latin typeface="Times New Roman" pitchFamily="18" charset="0"/>
                <a:ea typeface="微软雅黑" panose="020B0503020204020204" pitchFamily="34" charset="-122"/>
                <a:cs typeface="Times New Roman" pitchFamily="18" charset="0"/>
              </a:defRPr>
            </a:lvl1pPr>
            <a:lvl2pPr marL="914400" indent="-457200" algn="l" rtl="0" eaLnBrk="1" fontAlgn="base" hangingPunct="1">
              <a:spcBef>
                <a:spcPct val="20000"/>
              </a:spcBef>
              <a:spcAft>
                <a:spcPct val="0"/>
              </a:spcAft>
              <a:buClr>
                <a:srgbClr val="CC3399"/>
              </a:buClr>
              <a:buFont typeface="Wingdings" pitchFamily="2" charset="2"/>
              <a:buChar char="ð"/>
              <a:defRPr sz="2400" b="1" i="0" baseline="0">
                <a:solidFill>
                  <a:srgbClr val="008000"/>
                </a:solidFill>
                <a:latin typeface="Times New Roman" pitchFamily="18" charset="0"/>
                <a:ea typeface="微软雅黑" panose="020B0503020204020204" pitchFamily="34" charset="-122"/>
                <a:cs typeface="Times New Roman" pitchFamily="18" charset="0"/>
              </a:defRPr>
            </a:lvl2pPr>
            <a:lvl3pPr marL="1295400" indent="-381000" algn="l" rtl="0" eaLnBrk="1" fontAlgn="base" hangingPunct="1">
              <a:spcBef>
                <a:spcPct val="20000"/>
              </a:spcBef>
              <a:spcAft>
                <a:spcPct val="0"/>
              </a:spcAft>
              <a:buSzPct val="80000"/>
              <a:buFont typeface="Wingdings" pitchFamily="2" charset="2"/>
              <a:buChar char="l"/>
              <a:defRPr sz="2400" b="1" i="0" baseline="0">
                <a:solidFill>
                  <a:srgbClr val="0000CC"/>
                </a:solidFill>
                <a:latin typeface="Times New Roman" pitchFamily="18" charset="0"/>
                <a:ea typeface="微软雅黑" panose="020B0503020204020204" pitchFamily="34" charset="-122"/>
                <a:cs typeface="Times New Roman" pitchFamily="18" charset="0"/>
              </a:defRPr>
            </a:lvl3pPr>
            <a:lvl4pPr marL="1752600" indent="-381000" algn="l" rtl="0" eaLnBrk="1" fontAlgn="base" hangingPunct="1">
              <a:spcBef>
                <a:spcPct val="20000"/>
              </a:spcBef>
              <a:spcAft>
                <a:spcPct val="0"/>
              </a:spcAft>
              <a:buChar char="–"/>
              <a:defRPr sz="2400" b="1" i="0">
                <a:solidFill>
                  <a:schemeClr val="tx1"/>
                </a:solidFill>
                <a:latin typeface="Times New Roman" pitchFamily="18" charset="0"/>
                <a:ea typeface="微软雅黑" panose="020B0503020204020204" pitchFamily="34" charset="-122"/>
              </a:defRPr>
            </a:lvl4pPr>
            <a:lvl5pPr marL="2209800" indent="-381000" algn="l" rtl="0" eaLnBrk="1" fontAlgn="base" hangingPunct="1">
              <a:spcBef>
                <a:spcPct val="20000"/>
              </a:spcBef>
              <a:spcAft>
                <a:spcPct val="0"/>
              </a:spcAft>
              <a:buChar char="»"/>
              <a:defRPr sz="2400" b="1" i="0">
                <a:solidFill>
                  <a:schemeClr val="tx1"/>
                </a:solidFill>
                <a:latin typeface="Times New Roman" pitchFamily="18" charset="0"/>
                <a:ea typeface="微软雅黑" panose="020B0503020204020204" pitchFamily="34" charset="-122"/>
              </a:defRPr>
            </a:lvl5pPr>
            <a:lvl6pPr marL="2667000" indent="-381000" algn="l" rtl="0" eaLnBrk="1" fontAlgn="base" hangingPunct="1">
              <a:spcBef>
                <a:spcPct val="20000"/>
              </a:spcBef>
              <a:spcAft>
                <a:spcPct val="0"/>
              </a:spcAft>
              <a:buChar char="»"/>
              <a:defRPr sz="2000">
                <a:solidFill>
                  <a:schemeClr val="tx1"/>
                </a:solidFill>
                <a:latin typeface="Times New Roman" pitchFamily="18" charset="0"/>
                <a:ea typeface="+mn-ea"/>
              </a:defRPr>
            </a:lvl6pPr>
            <a:lvl7pPr marL="3124200" indent="-381000" algn="l" rtl="0" eaLnBrk="1" fontAlgn="base" hangingPunct="1">
              <a:spcBef>
                <a:spcPct val="20000"/>
              </a:spcBef>
              <a:spcAft>
                <a:spcPct val="0"/>
              </a:spcAft>
              <a:buChar char="»"/>
              <a:defRPr sz="2000">
                <a:solidFill>
                  <a:schemeClr val="tx1"/>
                </a:solidFill>
                <a:latin typeface="Times New Roman" pitchFamily="18" charset="0"/>
                <a:ea typeface="+mn-ea"/>
              </a:defRPr>
            </a:lvl7pPr>
            <a:lvl8pPr marL="3581400" indent="-381000" algn="l" rtl="0" eaLnBrk="1" fontAlgn="base" hangingPunct="1">
              <a:spcBef>
                <a:spcPct val="20000"/>
              </a:spcBef>
              <a:spcAft>
                <a:spcPct val="0"/>
              </a:spcAft>
              <a:buChar char="»"/>
              <a:defRPr sz="2000">
                <a:solidFill>
                  <a:schemeClr val="tx1"/>
                </a:solidFill>
                <a:latin typeface="Times New Roman" pitchFamily="18" charset="0"/>
                <a:ea typeface="+mn-ea"/>
              </a:defRPr>
            </a:lvl8pPr>
            <a:lvl9pPr marL="4038600" indent="-381000" algn="l" rtl="0" eaLnBrk="1" fontAlgn="base" hangingPunct="1">
              <a:spcBef>
                <a:spcPct val="20000"/>
              </a:spcBef>
              <a:spcAft>
                <a:spcPct val="0"/>
              </a:spcAft>
              <a:buChar char="»"/>
              <a:defRPr sz="2000">
                <a:solidFill>
                  <a:schemeClr val="tx1"/>
                </a:solidFill>
                <a:latin typeface="Times New Roman" pitchFamily="18" charset="0"/>
                <a:ea typeface="+mn-ea"/>
              </a:defRPr>
            </a:lvl9pPr>
          </a:lstStyle>
          <a:p>
            <a:pPr>
              <a:spcBef>
                <a:spcPts val="600"/>
              </a:spcBef>
              <a:defRPr/>
            </a:pPr>
            <a:r>
              <a:rPr lang="zh-CN" altLang="en-US" sz="2000" kern="0" dirty="0"/>
              <a:t>地球</a:t>
            </a:r>
            <a:r>
              <a:rPr lang="en-US" altLang="zh-CN" sz="2000" kern="0" dirty="0"/>
              <a:t>U/</a:t>
            </a:r>
            <a:r>
              <a:rPr lang="en-US" altLang="zh-CN" sz="2000" kern="0" dirty="0" err="1"/>
              <a:t>Th</a:t>
            </a:r>
            <a:r>
              <a:rPr lang="zh-CN" altLang="en-US" sz="2000" kern="0" dirty="0"/>
              <a:t>产生地热及中微子</a:t>
            </a:r>
            <a:endParaRPr lang="en-US" altLang="zh-CN" sz="2000" kern="0" dirty="0"/>
          </a:p>
          <a:p>
            <a:pPr lvl="1">
              <a:spcBef>
                <a:spcPts val="300"/>
              </a:spcBef>
              <a:defRPr/>
            </a:pPr>
            <a:r>
              <a:rPr lang="zh-CN" altLang="en-US" sz="2000" kern="0" dirty="0">
                <a:solidFill>
                  <a:srgbClr val="FF0000"/>
                </a:solidFill>
              </a:rPr>
              <a:t>判断地球内部放射性生热</a:t>
            </a:r>
          </a:p>
          <a:p>
            <a:pPr lvl="1">
              <a:spcBef>
                <a:spcPts val="300"/>
              </a:spcBef>
              <a:defRPr/>
            </a:pPr>
            <a:r>
              <a:rPr lang="zh-CN" altLang="en-US" sz="2000" kern="0" dirty="0">
                <a:solidFill>
                  <a:srgbClr val="FF0000"/>
                </a:solidFill>
              </a:rPr>
              <a:t>测量</a:t>
            </a:r>
            <a:r>
              <a:rPr lang="en-US" altLang="zh-CN" sz="2000" kern="0" dirty="0">
                <a:solidFill>
                  <a:srgbClr val="FF0000"/>
                </a:solidFill>
              </a:rPr>
              <a:t>U/</a:t>
            </a:r>
            <a:r>
              <a:rPr lang="en-US" altLang="zh-CN" sz="2000" kern="0" dirty="0" err="1">
                <a:solidFill>
                  <a:srgbClr val="FF0000"/>
                </a:solidFill>
              </a:rPr>
              <a:t>Th</a:t>
            </a:r>
            <a:r>
              <a:rPr lang="zh-CN" altLang="en-US" sz="2000" kern="0" dirty="0">
                <a:solidFill>
                  <a:srgbClr val="FF0000"/>
                </a:solidFill>
              </a:rPr>
              <a:t>比例</a:t>
            </a:r>
          </a:p>
          <a:p>
            <a:pPr lvl="1">
              <a:spcBef>
                <a:spcPts val="300"/>
              </a:spcBef>
              <a:defRPr/>
            </a:pPr>
            <a:r>
              <a:rPr lang="zh-CN" altLang="en-US" sz="2000" kern="0" dirty="0">
                <a:solidFill>
                  <a:srgbClr val="FF0000"/>
                </a:solidFill>
              </a:rPr>
              <a:t>计算地幔中放射性能量，区分不同地球模型</a:t>
            </a:r>
          </a:p>
          <a:p>
            <a:pPr lvl="1">
              <a:spcBef>
                <a:spcPts val="300"/>
              </a:spcBef>
              <a:defRPr/>
            </a:pPr>
            <a:r>
              <a:rPr lang="zh-CN" altLang="en-US" sz="2000" kern="0" dirty="0"/>
              <a:t>判断地幔对流模式</a:t>
            </a:r>
          </a:p>
          <a:p>
            <a:pPr lvl="1">
              <a:spcBef>
                <a:spcPts val="300"/>
              </a:spcBef>
              <a:defRPr/>
            </a:pPr>
            <a:r>
              <a:rPr lang="zh-CN" altLang="en-US" sz="2000" kern="0" dirty="0"/>
              <a:t>地磁场的形成</a:t>
            </a:r>
            <a:endParaRPr lang="en-US" altLang="zh-CN" sz="2000" kern="0" dirty="0"/>
          </a:p>
        </p:txBody>
      </p:sp>
      <p:sp>
        <p:nvSpPr>
          <p:cNvPr id="12" name="内容占位符 2"/>
          <p:cNvSpPr txBox="1">
            <a:spLocks/>
          </p:cNvSpPr>
          <p:nvPr/>
        </p:nvSpPr>
        <p:spPr bwMode="auto">
          <a:xfrm>
            <a:off x="355267" y="3994719"/>
            <a:ext cx="3928256" cy="266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Clr>
                <a:srgbClr val="FF9900"/>
              </a:buClr>
              <a:buSzPct val="75000"/>
              <a:buFont typeface="Wingdings" pitchFamily="2" charset="2"/>
              <a:buChar char="u"/>
              <a:defRPr sz="2400" b="1" i="0" baseline="0">
                <a:solidFill>
                  <a:srgbClr val="0000CC"/>
                </a:solidFill>
                <a:latin typeface="Times New Roman" pitchFamily="18" charset="0"/>
                <a:ea typeface="微软雅黑" panose="020B0503020204020204" pitchFamily="34" charset="-122"/>
                <a:cs typeface="Times New Roman" pitchFamily="18" charset="0"/>
              </a:defRPr>
            </a:lvl1pPr>
            <a:lvl2pPr marL="914400" indent="-457200" algn="l" rtl="0" eaLnBrk="1" fontAlgn="base" hangingPunct="1">
              <a:spcBef>
                <a:spcPct val="20000"/>
              </a:spcBef>
              <a:spcAft>
                <a:spcPct val="0"/>
              </a:spcAft>
              <a:buClr>
                <a:srgbClr val="CC3399"/>
              </a:buClr>
              <a:buFont typeface="Wingdings" pitchFamily="2" charset="2"/>
              <a:buChar char="ð"/>
              <a:defRPr sz="2400" b="1" i="0" baseline="0">
                <a:solidFill>
                  <a:srgbClr val="008000"/>
                </a:solidFill>
                <a:latin typeface="Times New Roman" pitchFamily="18" charset="0"/>
                <a:ea typeface="微软雅黑" panose="020B0503020204020204" pitchFamily="34" charset="-122"/>
                <a:cs typeface="Times New Roman" pitchFamily="18" charset="0"/>
              </a:defRPr>
            </a:lvl2pPr>
            <a:lvl3pPr marL="1295400" indent="-381000" algn="l" rtl="0" eaLnBrk="1" fontAlgn="base" hangingPunct="1">
              <a:spcBef>
                <a:spcPct val="20000"/>
              </a:spcBef>
              <a:spcAft>
                <a:spcPct val="0"/>
              </a:spcAft>
              <a:buSzPct val="80000"/>
              <a:buFont typeface="Wingdings" pitchFamily="2" charset="2"/>
              <a:buChar char="l"/>
              <a:defRPr sz="2400" b="1" i="0" baseline="0">
                <a:solidFill>
                  <a:srgbClr val="0000CC"/>
                </a:solidFill>
                <a:latin typeface="Times New Roman" pitchFamily="18" charset="0"/>
                <a:ea typeface="微软雅黑" panose="020B0503020204020204" pitchFamily="34" charset="-122"/>
                <a:cs typeface="Times New Roman" pitchFamily="18" charset="0"/>
              </a:defRPr>
            </a:lvl3pPr>
            <a:lvl4pPr marL="1752600" indent="-381000" algn="l" rtl="0" eaLnBrk="1" fontAlgn="base" hangingPunct="1">
              <a:spcBef>
                <a:spcPct val="20000"/>
              </a:spcBef>
              <a:spcAft>
                <a:spcPct val="0"/>
              </a:spcAft>
              <a:buChar char="–"/>
              <a:defRPr sz="2400" b="1" i="0">
                <a:solidFill>
                  <a:schemeClr val="tx1"/>
                </a:solidFill>
                <a:latin typeface="Times New Roman" pitchFamily="18" charset="0"/>
                <a:ea typeface="微软雅黑" panose="020B0503020204020204" pitchFamily="34" charset="-122"/>
              </a:defRPr>
            </a:lvl4pPr>
            <a:lvl5pPr marL="2209800" indent="-381000" algn="l" rtl="0" eaLnBrk="1" fontAlgn="base" hangingPunct="1">
              <a:spcBef>
                <a:spcPct val="20000"/>
              </a:spcBef>
              <a:spcAft>
                <a:spcPct val="0"/>
              </a:spcAft>
              <a:buChar char="»"/>
              <a:defRPr sz="2400" b="1" i="0">
                <a:solidFill>
                  <a:schemeClr val="tx1"/>
                </a:solidFill>
                <a:latin typeface="Times New Roman" pitchFamily="18" charset="0"/>
                <a:ea typeface="微软雅黑" panose="020B0503020204020204" pitchFamily="34" charset="-122"/>
              </a:defRPr>
            </a:lvl5pPr>
            <a:lvl6pPr marL="2667000" indent="-381000" algn="l" rtl="0" eaLnBrk="1" fontAlgn="base" hangingPunct="1">
              <a:spcBef>
                <a:spcPct val="20000"/>
              </a:spcBef>
              <a:spcAft>
                <a:spcPct val="0"/>
              </a:spcAft>
              <a:buChar char="»"/>
              <a:defRPr sz="2000">
                <a:solidFill>
                  <a:schemeClr val="tx1"/>
                </a:solidFill>
                <a:latin typeface="Times New Roman" pitchFamily="18" charset="0"/>
                <a:ea typeface="+mn-ea"/>
              </a:defRPr>
            </a:lvl6pPr>
            <a:lvl7pPr marL="3124200" indent="-381000" algn="l" rtl="0" eaLnBrk="1" fontAlgn="base" hangingPunct="1">
              <a:spcBef>
                <a:spcPct val="20000"/>
              </a:spcBef>
              <a:spcAft>
                <a:spcPct val="0"/>
              </a:spcAft>
              <a:buChar char="»"/>
              <a:defRPr sz="2000">
                <a:solidFill>
                  <a:schemeClr val="tx1"/>
                </a:solidFill>
                <a:latin typeface="Times New Roman" pitchFamily="18" charset="0"/>
                <a:ea typeface="+mn-ea"/>
              </a:defRPr>
            </a:lvl7pPr>
            <a:lvl8pPr marL="3581400" indent="-381000" algn="l" rtl="0" eaLnBrk="1" fontAlgn="base" hangingPunct="1">
              <a:spcBef>
                <a:spcPct val="20000"/>
              </a:spcBef>
              <a:spcAft>
                <a:spcPct val="0"/>
              </a:spcAft>
              <a:buChar char="»"/>
              <a:defRPr sz="2000">
                <a:solidFill>
                  <a:schemeClr val="tx1"/>
                </a:solidFill>
                <a:latin typeface="Times New Roman" pitchFamily="18" charset="0"/>
                <a:ea typeface="+mn-ea"/>
              </a:defRPr>
            </a:lvl8pPr>
            <a:lvl9pPr marL="4038600" indent="-381000" algn="l" rtl="0" eaLnBrk="1" fontAlgn="base" hangingPunct="1">
              <a:spcBef>
                <a:spcPct val="20000"/>
              </a:spcBef>
              <a:spcAft>
                <a:spcPct val="0"/>
              </a:spcAft>
              <a:buChar char="»"/>
              <a:defRPr sz="2000">
                <a:solidFill>
                  <a:schemeClr val="tx1"/>
                </a:solidFill>
                <a:latin typeface="Times New Roman" pitchFamily="18" charset="0"/>
                <a:ea typeface="+mn-ea"/>
              </a:defRPr>
            </a:lvl9pPr>
          </a:lstStyle>
          <a:p>
            <a:pPr>
              <a:spcBef>
                <a:spcPts val="1200"/>
              </a:spcBef>
              <a:defRPr/>
            </a:pPr>
            <a:r>
              <a:rPr lang="zh-CN" altLang="en-US" sz="2000" kern="0" dirty="0"/>
              <a:t>目前国际上</a:t>
            </a:r>
            <a:r>
              <a:rPr lang="en-US" altLang="zh-CN" sz="2000" kern="0" dirty="0"/>
              <a:t>KamLAND</a:t>
            </a:r>
            <a:r>
              <a:rPr lang="zh-CN" altLang="en-US" sz="2000" kern="0" dirty="0"/>
              <a:t>和</a:t>
            </a:r>
            <a:r>
              <a:rPr lang="en-US" altLang="zh-CN" sz="2000" kern="0" dirty="0"/>
              <a:t>Borexino</a:t>
            </a:r>
            <a:r>
              <a:rPr lang="zh-CN" altLang="en-US" sz="2000" kern="0" dirty="0"/>
              <a:t>两个实验总共探测到</a:t>
            </a:r>
            <a:r>
              <a:rPr lang="en-US" altLang="zh-CN" sz="2000" kern="0" dirty="0"/>
              <a:t>~100</a:t>
            </a:r>
            <a:r>
              <a:rPr lang="zh-CN" altLang="en-US" sz="2000" kern="0" dirty="0"/>
              <a:t>个地球中微子</a:t>
            </a:r>
            <a:endParaRPr lang="en-US" altLang="zh-CN" sz="2000" kern="0" dirty="0"/>
          </a:p>
          <a:p>
            <a:pPr>
              <a:spcBef>
                <a:spcPts val="1200"/>
              </a:spcBef>
              <a:defRPr/>
            </a:pPr>
            <a:r>
              <a:rPr lang="zh-CN" altLang="en-US" sz="2000" kern="0" dirty="0"/>
              <a:t>江门每年探测</a:t>
            </a:r>
            <a:r>
              <a:rPr lang="en-US" altLang="zh-CN" sz="2000" kern="0" dirty="0"/>
              <a:t>400</a:t>
            </a:r>
            <a:r>
              <a:rPr lang="zh-CN" altLang="en-US" sz="2000" kern="0" dirty="0"/>
              <a:t>个</a:t>
            </a:r>
            <a:endParaRPr lang="en-US" altLang="zh-CN" sz="2000" kern="0" dirty="0"/>
          </a:p>
          <a:p>
            <a:pPr>
              <a:spcBef>
                <a:spcPts val="1200"/>
              </a:spcBef>
              <a:defRPr/>
            </a:pPr>
            <a:r>
              <a:rPr lang="zh-CN" altLang="en-US" sz="2000" kern="0" dirty="0"/>
              <a:t>将首次对不同地球模型给出判定</a:t>
            </a:r>
            <a:endParaRPr lang="en-US" altLang="zh-CN" sz="2000" kern="0" dirty="0"/>
          </a:p>
        </p:txBody>
      </p:sp>
    </p:spTree>
    <p:extLst>
      <p:ext uri="{BB962C8B-B14F-4D97-AF65-F5344CB8AC3E}">
        <p14:creationId xmlns:p14="http://schemas.microsoft.com/office/powerpoint/2010/main" val="2601269779"/>
      </p:ext>
    </p:extLst>
  </p:cSld>
  <p:clrMapOvr>
    <a:masterClrMapping/>
  </p:clrMapOvr>
  <p:transition spd="slow" advClick="0"/>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J_empty">
  <a:themeElements>
    <a:clrScheme name="CJ">
      <a:dk1>
        <a:sysClr val="windowText" lastClr="000000"/>
      </a:dk1>
      <a:lt1>
        <a:sysClr val="window" lastClr="FFFFFF"/>
      </a:lt1>
      <a:dk2>
        <a:srgbClr val="1F497D"/>
      </a:dk2>
      <a:lt2>
        <a:srgbClr val="EEECE1"/>
      </a:lt2>
      <a:accent1>
        <a:srgbClr val="0000FF"/>
      </a:accent1>
      <a:accent2>
        <a:srgbClr val="FF0000"/>
      </a:accent2>
      <a:accent3>
        <a:srgbClr val="00FF00"/>
      </a:accent3>
      <a:accent4>
        <a:srgbClr val="FF00FF"/>
      </a:accent4>
      <a:accent5>
        <a:srgbClr val="006600"/>
      </a:accent5>
      <a:accent6>
        <a:srgbClr val="F79646"/>
      </a:accent6>
      <a:hlink>
        <a:srgbClr val="0000FF"/>
      </a:hlink>
      <a:folHlink>
        <a:srgbClr val="800080"/>
      </a:folHlink>
    </a:clrScheme>
    <a:fontScheme name="CJ_empty">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CJ_empt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J_empt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J_empt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J_empt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J_empt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J_empt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J_empt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J_empt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J_empt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J_empt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J_empt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J_empt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演示文稿2" id="{AF14DA29-FF6B-4F1C-A789-DDB1986BA78F}" vid="{68077C56-47A1-470D-A1A8-4AD56CE81838}"/>
    </a:ext>
  </a:extLst>
</a:theme>
</file>

<file path=ppt/theme/theme3.xml><?xml version="1.0" encoding="utf-8"?>
<a:theme xmlns:a="http://schemas.openxmlformats.org/drawingml/2006/main" name="2_CJ_empty">
  <a:themeElements>
    <a:clrScheme name="CJ">
      <a:dk1>
        <a:sysClr val="windowText" lastClr="000000"/>
      </a:dk1>
      <a:lt1>
        <a:sysClr val="window" lastClr="FFFFFF"/>
      </a:lt1>
      <a:dk2>
        <a:srgbClr val="1F497D"/>
      </a:dk2>
      <a:lt2>
        <a:srgbClr val="EEECE1"/>
      </a:lt2>
      <a:accent1>
        <a:srgbClr val="0000FF"/>
      </a:accent1>
      <a:accent2>
        <a:srgbClr val="FF0000"/>
      </a:accent2>
      <a:accent3>
        <a:srgbClr val="00FF00"/>
      </a:accent3>
      <a:accent4>
        <a:srgbClr val="FF00FF"/>
      </a:accent4>
      <a:accent5>
        <a:srgbClr val="006600"/>
      </a:accent5>
      <a:accent6>
        <a:srgbClr val="F79646"/>
      </a:accent6>
      <a:hlink>
        <a:srgbClr val="0000FF"/>
      </a:hlink>
      <a:folHlink>
        <a:srgbClr val="800080"/>
      </a:folHlink>
    </a:clrScheme>
    <a:fontScheme name="CJ_empty">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CJ_empt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J_empt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J_empt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J_empt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J_empt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J_empt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J_empt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J_empt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J_empt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J_empt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J_empt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J_empt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演示文稿2" id="{AF14DA29-FF6B-4F1C-A789-DDB1986BA78F}" vid="{68077C56-47A1-470D-A1A8-4AD56CE81838}"/>
    </a:ext>
  </a:extLst>
</a:theme>
</file>

<file path=ppt/theme/theme4.xml><?xml version="1.0" encoding="utf-8"?>
<a:theme xmlns:a="http://schemas.openxmlformats.org/drawingml/2006/main" name="CJ_empty">
  <a:themeElements>
    <a:clrScheme name="CJ">
      <a:dk1>
        <a:sysClr val="windowText" lastClr="000000"/>
      </a:dk1>
      <a:lt1>
        <a:sysClr val="window" lastClr="FFFFFF"/>
      </a:lt1>
      <a:dk2>
        <a:srgbClr val="1F497D"/>
      </a:dk2>
      <a:lt2>
        <a:srgbClr val="EEECE1"/>
      </a:lt2>
      <a:accent1>
        <a:srgbClr val="0000FF"/>
      </a:accent1>
      <a:accent2>
        <a:srgbClr val="FF0000"/>
      </a:accent2>
      <a:accent3>
        <a:srgbClr val="00FF00"/>
      </a:accent3>
      <a:accent4>
        <a:srgbClr val="FF00FF"/>
      </a:accent4>
      <a:accent5>
        <a:srgbClr val="006600"/>
      </a:accent5>
      <a:accent6>
        <a:srgbClr val="F79646"/>
      </a:accent6>
      <a:hlink>
        <a:srgbClr val="0000FF"/>
      </a:hlink>
      <a:folHlink>
        <a:srgbClr val="800080"/>
      </a:folHlink>
    </a:clrScheme>
    <a:fontScheme name="CJ_empty">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CJ_empt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J_empt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J_empt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J_empt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J_empt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J_empt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J_empt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J_empt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J_empt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J_empt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J_empt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J_empt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10252</TotalTime>
  <Words>2553</Words>
  <Application>Microsoft Office PowerPoint</Application>
  <PresentationFormat>全屏显示(4:3)</PresentationFormat>
  <Paragraphs>277</Paragraphs>
  <Slides>37</Slides>
  <Notes>8</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37</vt:i4>
      </vt:variant>
    </vt:vector>
  </HeadingPairs>
  <TitlesOfParts>
    <vt:vector size="53" baseType="lpstr">
      <vt:lpstr>SFRM1000</vt:lpstr>
      <vt:lpstr>仿宋_GB2312</vt:lpstr>
      <vt:lpstr>隶书</vt:lpstr>
      <vt:lpstr>微软雅黑</vt:lpstr>
      <vt:lpstr>微软雅黑 Light</vt:lpstr>
      <vt:lpstr>Arial</vt:lpstr>
      <vt:lpstr>Calibri</vt:lpstr>
      <vt:lpstr>Cambria Math</vt:lpstr>
      <vt:lpstr>Candara</vt:lpstr>
      <vt:lpstr>Garamond</vt:lpstr>
      <vt:lpstr>Times New Roman</vt:lpstr>
      <vt:lpstr>Wingdings</vt:lpstr>
      <vt:lpstr>Office 主题</vt:lpstr>
      <vt:lpstr>1_CJ_empty</vt:lpstr>
      <vt:lpstr>2_CJ_empty</vt:lpstr>
      <vt:lpstr>CJ_empty</vt:lpstr>
      <vt:lpstr>地球中微子研究</vt:lpstr>
      <vt:lpstr>课题汇报提纲</vt:lpstr>
      <vt:lpstr> 地球中微子: 地球内部放射性元素衰变 </vt:lpstr>
      <vt:lpstr>地球科学目标</vt:lpstr>
      <vt:lpstr>地震学研究</vt:lpstr>
      <vt:lpstr>地球化学</vt:lpstr>
      <vt:lpstr>地热学</vt:lpstr>
      <vt:lpstr>KamLAND和Borexino的物理实验结果</vt:lpstr>
      <vt:lpstr>研究背景和意义</vt:lpstr>
      <vt:lpstr>研究目标</vt:lpstr>
      <vt:lpstr>PowerPoint 演示文稿</vt:lpstr>
      <vt:lpstr>研究内容1：地壳模型</vt:lpstr>
      <vt:lpstr>JULOC 3D地壳模型</vt:lpstr>
      <vt:lpstr>三维地球物理模型</vt:lpstr>
      <vt:lpstr>三维地球化学建模</vt:lpstr>
      <vt:lpstr>&gt;500km远场文献数据收集</vt:lpstr>
      <vt:lpstr>地壳结构建模方法</vt:lpstr>
      <vt:lpstr>重力反演密度模型</vt:lpstr>
      <vt:lpstr>三维地球化学模型</vt:lpstr>
      <vt:lpstr>JULOC-I 3D 地壳模型</vt:lpstr>
      <vt:lpstr>岩样U和Th元素丰度分析</vt:lpstr>
      <vt:lpstr>三维地球化学建模</vt:lpstr>
      <vt:lpstr>地热模型构建</vt:lpstr>
      <vt:lpstr>研究内容2：地壳中微子通量计算</vt:lpstr>
      <vt:lpstr>四种地壳模型下地壳中微子通量</vt:lpstr>
      <vt:lpstr>研究内容3：地球中微子实验灵敏度</vt:lpstr>
      <vt:lpstr>不同地壳模型下， JUNO地球中微子探测潜力</vt:lpstr>
      <vt:lpstr>JUNO运行一年可观测成果</vt:lpstr>
      <vt:lpstr>研究内容4：JUNO U/Th比探测潜力</vt:lpstr>
      <vt:lpstr>研究内容5：地幔中微子测量精度</vt:lpstr>
      <vt:lpstr>JUNO 地幔测量精度研究</vt:lpstr>
      <vt:lpstr>研究内容6：振荡和能谱对测量精度影响</vt:lpstr>
      <vt:lpstr>研究内容7：综合数据库</vt:lpstr>
      <vt:lpstr>主 要 成 果：综合数据库</vt:lpstr>
      <vt:lpstr>社会经济效益</vt:lpstr>
      <vt:lpstr>小结</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课题四：地球中微子研究</dc:title>
  <dc:creator>hanra</dc:creator>
  <cp:lastModifiedBy>han ran</cp:lastModifiedBy>
  <cp:revision>315</cp:revision>
  <dcterms:created xsi:type="dcterms:W3CDTF">2020-08-21T01:15:54Z</dcterms:created>
  <dcterms:modified xsi:type="dcterms:W3CDTF">2024-08-29T10:29:06Z</dcterms:modified>
</cp:coreProperties>
</file>