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789" r:id="rId2"/>
    <p:sldId id="790" r:id="rId3"/>
    <p:sldId id="791" r:id="rId4"/>
    <p:sldId id="792" r:id="rId5"/>
    <p:sldId id="788" r:id="rId6"/>
    <p:sldId id="510" r:id="rId7"/>
    <p:sldId id="303" r:id="rId8"/>
    <p:sldId id="513" r:id="rId9"/>
    <p:sldId id="514" r:id="rId10"/>
    <p:sldId id="793" r:id="rId11"/>
    <p:sldId id="515" r:id="rId12"/>
    <p:sldId id="306" r:id="rId13"/>
    <p:sldId id="797" r:id="rId14"/>
    <p:sldId id="794" r:id="rId15"/>
    <p:sldId id="795" r:id="rId16"/>
    <p:sldId id="799" r:id="rId17"/>
    <p:sldId id="798" r:id="rId18"/>
    <p:sldId id="802" r:id="rId19"/>
    <p:sldId id="804" r:id="rId20"/>
    <p:sldId id="800" r:id="rId21"/>
    <p:sldId id="801" r:id="rId22"/>
    <p:sldId id="803" r:id="rId23"/>
    <p:sldId id="506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38" autoAdjust="0"/>
  </p:normalViewPr>
  <p:slideViewPr>
    <p:cSldViewPr snapToGrid="0">
      <p:cViewPr varScale="1">
        <p:scale>
          <a:sx n="76" d="100"/>
          <a:sy n="76" d="100"/>
        </p:scale>
        <p:origin x="84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D9F93-C674-47AA-9485-12F942F6C87C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DB135-57EB-4E89-88A1-979D30C31C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43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c7fdbb9abb_0_1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c7fdbb9abb_0_19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53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dabe22a7b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dabe22a7b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91D63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7742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DB135-57EB-4E89-88A1-979D30C31C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91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3A81F-3B45-470E-9343-BFE02026D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E9DDB8-393A-489B-9FDA-2E4D90302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42543F-B11B-4DB6-98F8-398FBB9FD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129C3-4E60-4675-BBEF-7DDE559D0845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10E2A7-C1D7-4ED1-A036-019EC85C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AD217A-A26A-4158-A4B8-F6678C7B0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8C90-E867-41F9-9A68-65F49D30C4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0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9527C-5079-4FCC-B3C7-7D6E97FD0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E0A50D-1DB1-4603-90DE-42A7712B4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5B0179-BFF9-462B-8F33-A61DBFDB0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129C3-4E60-4675-BBEF-7DDE559D0845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EF0263-B846-4F4C-8620-14D6E1AD5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C7297-E776-4C95-8F77-08224CB4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8C90-E867-41F9-9A68-65F49D30C4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95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850A01-7346-406D-990B-87A1E9C9C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649731-CF3A-44DB-801D-2830D4EE4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0A6D66-D7E6-4D15-8699-1390BB288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129C3-4E60-4675-BBEF-7DDE559D0845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00E9C5-3456-4063-B424-ABD9CC841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1D0341-D539-4281-A2F5-E9F10B53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8C90-E867-41F9-9A68-65F49D30C4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6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22">
  <p:cSld name="Título y cuerpo 22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4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8361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20">
  <p:cSld name="Título y cuerpo 20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4" name="Google Shape;184;p4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267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CBF6CD-06D4-4B56-A491-C05EC1523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6AE710-BEC5-44F0-8024-E76BE6D12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BFD208-25DB-44D0-A4E3-1186B9C3C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129C3-4E60-4675-BBEF-7DDE559D0845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6357D2-593E-4F50-B7A6-05F7FB3C3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0C3DBE-8744-4DE2-9551-6F160D4A7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8C90-E867-41F9-9A68-65F49D30C4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0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358A5-E9B7-47FE-8CB7-C3945E9D3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31F41E-7A24-492C-BA42-E05312E22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4705B0-11DD-4394-BF1E-5EE010975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129C3-4E60-4675-BBEF-7DDE559D0845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2F6179-5018-448A-ADA6-39817E7AF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ACEA95-2765-47FF-BB20-77312AB56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8C90-E867-41F9-9A68-65F49D30C4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13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37B81-CB7B-4426-9D9F-2A54A673E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C51428-066E-4832-81C4-1AB5C3797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F368AE-EE38-422E-AB6C-B2556E4F5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7F1262-4E1D-4993-8C95-98BD2AA3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129C3-4E60-4675-BBEF-7DDE559D0845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22EA4E-73EC-4DAC-B670-9B16FB47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193E25-D60F-4974-BA8F-2997C1EC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8C90-E867-41F9-9A68-65F49D30C4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7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F69FE8-B38B-4700-A52A-4DC58C75D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BB98E6-2E67-469F-9859-0780096B4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3450AA-4B35-41C3-8081-814BEFA4E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E2A715-42F9-41A9-B4AA-6007D1156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4CF4D80-E98C-46BA-9EFF-BAB3B07B1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A107FDF-ECA7-419A-A39D-B8334809D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129C3-4E60-4675-BBEF-7DDE559D0845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729A9E2-98A4-4814-A42B-CB9CF085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74810E-D4D2-43D1-B9B4-7F97D0518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8C90-E867-41F9-9A68-65F49D30C4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0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CB189F-D6FE-4040-9481-706EAA774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9BA2F6E-C2C7-4DB4-B6B3-AE9A10201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129C3-4E60-4675-BBEF-7DDE559D0845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88B9437-CD32-4F94-924A-8C2EEABB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574FB4-D1F6-420D-8786-8AB9B4C6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8C90-E867-41F9-9A68-65F49D30C4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4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9CE7FE1-BB0C-4995-8505-474FB60BC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129C3-4E60-4675-BBEF-7DDE559D0845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2DE7C84-F553-4037-8AA4-4CE6ADFE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9E8BE7-9045-4EB1-9453-903630C54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8C90-E867-41F9-9A68-65F49D30C4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6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A5D06-BC94-4899-AE47-538474A2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7333CE-429B-443D-8C45-6EA305453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EE394-A031-4936-A038-B10D72EC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38F262-2060-4A50-A058-783829239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129C3-4E60-4675-BBEF-7DDE559D0845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577421-2214-444F-BCA5-2814559F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A7169F-8156-4479-AF4A-6617370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8C90-E867-41F9-9A68-65F49D30C4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7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A7FA6-D3B3-4EDD-B055-822195B92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883EC89-824C-4D5D-AEED-3D5459B8B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44D225-6172-426A-9E41-91A253335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C4F5C0-C370-4024-A3B4-E7BBC8BD8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129C3-4E60-4675-BBEF-7DDE559D0845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760D9B-E7CD-4F73-A430-92088F11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F9F110-4E33-4D72-ACEB-78402E7FE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98C90-E867-41F9-9A68-65F49D30C4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06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B6809E-9F7C-446B-A140-AAABBE738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5EBE3A-7437-469C-9F8E-7D4BA51FC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A8F992-9EF5-42DE-9841-D0DD57DB6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129C3-4E60-4675-BBEF-7DDE559D0845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980131-E821-4CED-B241-47205562B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06E64C-AEDC-4686-B731-4FCCED90D9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98C90-E867-41F9-9A68-65F49D30C4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0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hyperlink" Target="https://journals.aps.org/prl/abstract/10.1103/PhysRevLett.33.136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0.png"/><Relationship Id="rId4" Type="http://schemas.openxmlformats.org/officeDocument/2006/relationships/image" Target="../media/image5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140/epjc/s10052-021-09375-3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A8CD49D-157B-433B-9795-C414E0FA4A13}"/>
              </a:ext>
            </a:extLst>
          </p:cNvPr>
          <p:cNvSpPr/>
          <p:nvPr/>
        </p:nvSpPr>
        <p:spPr>
          <a:xfrm rot="10800000">
            <a:off x="10470382" y="0"/>
            <a:ext cx="171509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71DB6A9-10AC-44DB-BF6F-997A41BBD32B}"/>
              </a:ext>
            </a:extLst>
          </p:cNvPr>
          <p:cNvSpPr/>
          <p:nvPr/>
        </p:nvSpPr>
        <p:spPr>
          <a:xfrm>
            <a:off x="0" y="0"/>
            <a:ext cx="196947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4E25B87-91ED-4483-9189-99EEBAD3E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382" y="97266"/>
            <a:ext cx="3733800" cy="81503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3C8C757-CD44-4BCE-9E4D-E14D4D0A86B5}"/>
              </a:ext>
            </a:extLst>
          </p:cNvPr>
          <p:cNvSpPr txBox="1"/>
          <p:nvPr/>
        </p:nvSpPr>
        <p:spPr>
          <a:xfrm>
            <a:off x="457197" y="1490008"/>
            <a:ext cx="111218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Arial Black" panose="020B0A04020102020204" pitchFamily="34" charset="0"/>
              </a:rPr>
              <a:t>Spectral Features of Argon Light Emission for Next-Generation Rare Event Detectors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E62D2E-4AEE-4E51-BD45-D8B723F251DC}"/>
              </a:ext>
            </a:extLst>
          </p:cNvPr>
          <p:cNvSpPr txBox="1"/>
          <p:nvPr/>
        </p:nvSpPr>
        <p:spPr>
          <a:xfrm>
            <a:off x="3657472" y="3511729"/>
            <a:ext cx="45661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Roberto Santorelli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CIEMAT – Madrid 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(on behalf of the CIEMAT-DM group)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2D97562-D779-4C11-873D-0885907CD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561" y="5614167"/>
            <a:ext cx="4522304" cy="78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04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12ADF9DE-B674-4A3A-9291-706248E26DB1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8DA00040-13D8-49F3-B290-54310086F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3" name="AutoShape 2" descr="https://www.overleaf.com/project/5f15d97375865800010e1103/file/5f52452e8953550001482598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7 CuadroTexto"/>
          <p:cNvSpPr txBox="1"/>
          <p:nvPr/>
        </p:nvSpPr>
        <p:spPr>
          <a:xfrm>
            <a:off x="2567609" y="7938"/>
            <a:ext cx="7491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Ar</a:t>
            </a:r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scintillation at 1 bar (Am-241)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8" y="961013"/>
            <a:ext cx="6625247" cy="316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u6227\Downloads\sum_componen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604" y="1113413"/>
            <a:ext cx="3077726" cy="299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 Marcador de número de diapositiva">
            <a:extLst>
              <a:ext uri="{FF2B5EF4-FFF2-40B4-BE49-F238E27FC236}">
                <a16:creationId xmlns:a16="http://schemas.microsoft.com/office/drawing/2014/main" id="{BDC7F6D1-A51C-45BE-B301-2DC113BB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10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1850297-374A-4D53-B439-6ABECDECF70F}"/>
              </a:ext>
            </a:extLst>
          </p:cNvPr>
          <p:cNvSpPr txBox="1"/>
          <p:nvPr/>
        </p:nvSpPr>
        <p:spPr>
          <a:xfrm>
            <a:off x="826237" y="5555876"/>
            <a:ext cx="96871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 TPB pulse is the sum of the UV2 and UV3 signals</a:t>
            </a:r>
            <a:r>
              <a:rPr lang="en-US" sz="28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07492D-FA7A-44E4-9A6F-C70782EE4EBE}"/>
              </a:ext>
            </a:extLst>
          </p:cNvPr>
          <p:cNvSpPr txBox="1"/>
          <p:nvPr/>
        </p:nvSpPr>
        <p:spPr>
          <a:xfrm>
            <a:off x="534384" y="377558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0B5E73-45DC-49A2-A1F2-91BC761ABAB6}"/>
              </a:ext>
            </a:extLst>
          </p:cNvPr>
          <p:cNvSpPr txBox="1"/>
          <p:nvPr/>
        </p:nvSpPr>
        <p:spPr>
          <a:xfrm>
            <a:off x="826237" y="4545096"/>
            <a:ext cx="9367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s" sz="28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pulse over 3 x 10</a:t>
            </a:r>
            <a:r>
              <a:rPr lang="ms" sz="2800" baseline="300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ms" sz="28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events using </a:t>
            </a:r>
            <a:r>
              <a:rPr lang="ms" sz="2800" baseline="300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  <a:r>
              <a:rPr lang="ms" sz="28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source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6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5688884-572D-46B9-8703-0013C0F9FFE7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735F234B-8919-4504-803E-5E39B82B5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4" name="3 CuadroTexto"/>
          <p:cNvSpPr txBox="1"/>
          <p:nvPr/>
        </p:nvSpPr>
        <p:spPr>
          <a:xfrm>
            <a:off x="117987" y="747358"/>
            <a:ext cx="1207401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Mechanisms leading to scintillation mainly in the region 180-300 nm are grouped under the generic denomination of “3rd continuum” (despite it is very plausible that a number of different species contribute)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Two leading hypothesis for the precursors: doubly ionized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and excited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+*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ions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quantitative predictions up to date from molecular physics: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Our data confirm that the “3rd continuum”  is field independent.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12" y="3048549"/>
            <a:ext cx="4752603" cy="114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29" y="4303893"/>
            <a:ext cx="2990851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3397414" y="1"/>
            <a:ext cx="5922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“Higher order” continuum</a:t>
            </a:r>
          </a:p>
        </p:txBody>
      </p:sp>
      <p:sp>
        <p:nvSpPr>
          <p:cNvPr id="11" name="1 Marcador de número de diapositiva">
            <a:extLst>
              <a:ext uri="{FF2B5EF4-FFF2-40B4-BE49-F238E27FC236}">
                <a16:creationId xmlns:a16="http://schemas.microsoft.com/office/drawing/2014/main" id="{3DD6795D-1E99-49D5-9508-A79DE8D9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IHEP, 1-Sep-25            						    	            			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11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786;p112">
            <a:extLst>
              <a:ext uri="{FF2B5EF4-FFF2-40B4-BE49-F238E27FC236}">
                <a16:creationId xmlns:a16="http://schemas.microsoft.com/office/drawing/2014/main" id="{6C71C198-2CFD-430C-94DE-C11E2DCD0ABC}"/>
              </a:ext>
            </a:extLst>
          </p:cNvPr>
          <p:cNvSpPr txBox="1"/>
          <p:nvPr/>
        </p:nvSpPr>
        <p:spPr>
          <a:xfrm>
            <a:off x="6544662" y="4912747"/>
            <a:ext cx="5647338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ms" sz="1150" b="1" dirty="0">
                <a:solidFill>
                  <a:schemeClr val="dk1"/>
                </a:solidFill>
                <a:highlight>
                  <a:srgbClr val="F4F5FB"/>
                </a:highlight>
              </a:rPr>
              <a:t>[1] T.Heindl et al., “The scintillation of liquid argon”, Europhys.Lett. 91 62002s (2010).</a:t>
            </a:r>
            <a:endParaRPr sz="1150" b="1" dirty="0">
              <a:solidFill>
                <a:schemeClr val="dk1"/>
              </a:solidFill>
              <a:highlight>
                <a:srgbClr val="F4F5FB"/>
              </a:highlight>
            </a:endParaRPr>
          </a:p>
          <a:p>
            <a:pPr>
              <a:buClr>
                <a:schemeClr val="dk1"/>
              </a:buClr>
              <a:buSzPts val="1100"/>
            </a:pPr>
            <a:endParaRPr sz="1150" dirty="0">
              <a:solidFill>
                <a:schemeClr val="dk1"/>
              </a:solidFill>
              <a:highlight>
                <a:srgbClr val="F4F5FB"/>
              </a:highlight>
            </a:endParaRPr>
          </a:p>
        </p:txBody>
      </p:sp>
      <p:pic>
        <p:nvPicPr>
          <p:cNvPr id="9" name="Google Shape;787;p112">
            <a:extLst>
              <a:ext uri="{FF2B5EF4-FFF2-40B4-BE49-F238E27FC236}">
                <a16:creationId xmlns:a16="http://schemas.microsoft.com/office/drawing/2014/main" id="{5D0C6292-531D-4A0E-B133-FC9C0E0D8C5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4662" y="3048549"/>
            <a:ext cx="5090652" cy="1983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465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DB3CD6E0-A9AA-4E9E-8527-19D10206631F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" name="Google Shape;819;p116"/>
          <p:cNvSpPr txBox="1"/>
          <p:nvPr/>
        </p:nvSpPr>
        <p:spPr>
          <a:xfrm>
            <a:off x="1550455" y="55850"/>
            <a:ext cx="115824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ms" sz="3200" b="1" dirty="0"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Fast component vs pressure and El. field</a:t>
            </a:r>
            <a:endParaRPr sz="3200" b="1" dirty="0"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E3D083A-FF1D-4C77-B291-61EA87B235A4}"/>
              </a:ext>
            </a:extLst>
          </p:cNvPr>
          <p:cNvSpPr txBox="1"/>
          <p:nvPr/>
        </p:nvSpPr>
        <p:spPr>
          <a:xfrm>
            <a:off x="108231" y="5142773"/>
            <a:ext cx="12054273" cy="905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342900">
              <a:lnSpc>
                <a:spcPct val="115000"/>
              </a:lnSpc>
              <a:buClr>
                <a:srgbClr val="595959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third continuum dominates signal over the first 90 ns up to 5 bar (and continues to be an important contribution for higher pressures). Almost no dependence on 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779EDD-276C-4E6A-A323-A722FC90ADCC}"/>
              </a:ext>
            </a:extLst>
          </p:cNvPr>
          <p:cNvSpPr txBox="1"/>
          <p:nvPr/>
        </p:nvSpPr>
        <p:spPr>
          <a:xfrm>
            <a:off x="233870" y="4561893"/>
            <a:ext cx="913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UV3 signal is not affected by an external electric field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D3C7C7F-FC4E-48A9-B9F2-20119805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73" y="1026974"/>
            <a:ext cx="3384786" cy="332233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788A4F1-12C8-46BB-A445-69A72B2DA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203" y="895965"/>
            <a:ext cx="3310824" cy="34994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F0A11C-8A58-449C-ABF5-ED37AB2D6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8336340" y="1085680"/>
            <a:ext cx="3534694" cy="3278993"/>
          </a:xfrm>
          <a:prstGeom prst="rect">
            <a:avLst/>
          </a:prstGeom>
        </p:spPr>
      </p:pic>
      <p:sp>
        <p:nvSpPr>
          <p:cNvPr id="15" name="1 Marcador de número de diapositiva">
            <a:extLst>
              <a:ext uri="{FF2B5EF4-FFF2-40B4-BE49-F238E27FC236}">
                <a16:creationId xmlns:a16="http://schemas.microsoft.com/office/drawing/2014/main" id="{8A6E8C1A-2CC6-4281-B457-549EDF11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12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BA5C724-58C9-4D42-810B-F28FCB4E2F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093"/>
          <a:stretch/>
        </p:blipFill>
        <p:spPr>
          <a:xfrm>
            <a:off x="8260297" y="973970"/>
            <a:ext cx="3499330" cy="340414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6EA1BBD-20F0-4C71-BB9E-859C014F1C1D}"/>
              </a:ext>
            </a:extLst>
          </p:cNvPr>
          <p:cNvSpPr txBox="1"/>
          <p:nvPr/>
        </p:nvSpPr>
        <p:spPr>
          <a:xfrm>
            <a:off x="8846352" y="3353877"/>
            <a:ext cx="1783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Phys. Rev. Lett. 33, 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1365 (1974)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D07C469-0FFE-4413-9D19-A4AD4624A6C9}"/>
              </a:ext>
            </a:extLst>
          </p:cNvPr>
          <p:cNvSpPr txBox="1"/>
          <p:nvPr/>
        </p:nvSpPr>
        <p:spPr>
          <a:xfrm>
            <a:off x="227878" y="6185889"/>
            <a:ext cx="913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excimer formation time strongly depends on P 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2995A262-62E8-4EA7-B222-6B39D8E41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530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9B93582-A7B5-490C-9900-D839DF1AC523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ED2024-76D8-4743-B561-556457D12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571"/>
          <a:stretch/>
        </p:blipFill>
        <p:spPr>
          <a:xfrm>
            <a:off x="560590" y="4681228"/>
            <a:ext cx="5372850" cy="8818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C13BE4-4D22-48CD-AA25-FC5EE192B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8" t="54178"/>
          <a:stretch/>
        </p:blipFill>
        <p:spPr>
          <a:xfrm>
            <a:off x="4348480" y="4757638"/>
            <a:ext cx="4474584" cy="7289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1AA227C-C41A-466F-A97E-A39C79D8C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550" y="1001669"/>
            <a:ext cx="3607095" cy="34484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26F5216-E466-4578-9886-4E12F99F6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25" y="5743988"/>
            <a:ext cx="5340185" cy="697451"/>
          </a:xfrm>
          <a:prstGeom prst="rect">
            <a:avLst/>
          </a:prstGeom>
        </p:spPr>
      </p:pic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1E2A8B1B-49FF-4F33-B79B-B9DD1BF2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13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7 CuadroTexto">
            <a:extLst>
              <a:ext uri="{FF2B5EF4-FFF2-40B4-BE49-F238E27FC236}">
                <a16:creationId xmlns:a16="http://schemas.microsoft.com/office/drawing/2014/main" id="{272E7FEB-7771-4995-8769-2F2D541A5F3B}"/>
              </a:ext>
            </a:extLst>
          </p:cNvPr>
          <p:cNvSpPr txBox="1"/>
          <p:nvPr/>
        </p:nvSpPr>
        <p:spPr>
          <a:xfrm>
            <a:off x="3723395" y="-755"/>
            <a:ext cx="4745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Emission constants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FA7DB5B-B79B-4133-9055-A8DB02C817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065"/>
          <a:stretch/>
        </p:blipFill>
        <p:spPr>
          <a:xfrm>
            <a:off x="103390" y="1001669"/>
            <a:ext cx="3658720" cy="3367188"/>
          </a:xfrm>
          <a:prstGeom prst="rect">
            <a:avLst/>
          </a:prstGeom>
        </p:spPr>
      </p:pic>
      <p:pic>
        <p:nvPicPr>
          <p:cNvPr id="14" name="Google Shape;838;p118">
            <a:extLst>
              <a:ext uri="{FF2B5EF4-FFF2-40B4-BE49-F238E27FC236}">
                <a16:creationId xmlns:a16="http://schemas.microsoft.com/office/drawing/2014/main" id="{436B5754-94B4-4C19-9F4E-F2930416E8E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9432" y="836541"/>
            <a:ext cx="3799948" cy="374283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E2397241-AB8E-4CA8-98EF-61605FC13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1859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E04963B9-619F-40A0-BE77-93B4EFB59BC1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F8009A2B-8342-4594-B7AC-CEAEEBECD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1" y="732769"/>
            <a:ext cx="2774978" cy="29935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7AAD8B8-7E33-4E2C-89D4-6BDC4BB65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712" y="673133"/>
            <a:ext cx="6763694" cy="31913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B221B8-B587-405C-897B-A0A4BAD02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861" y="673133"/>
            <a:ext cx="2314898" cy="3191320"/>
          </a:xfrm>
          <a:prstGeom prst="rect">
            <a:avLst/>
          </a:prstGeom>
        </p:spPr>
      </p:pic>
      <p:sp>
        <p:nvSpPr>
          <p:cNvPr id="7" name="7 CuadroTexto">
            <a:extLst>
              <a:ext uri="{FF2B5EF4-FFF2-40B4-BE49-F238E27FC236}">
                <a16:creationId xmlns:a16="http://schemas.microsoft.com/office/drawing/2014/main" id="{9F2780F2-33CE-4354-9508-68C2431BEC67}"/>
              </a:ext>
            </a:extLst>
          </p:cNvPr>
          <p:cNvSpPr txBox="1"/>
          <p:nvPr/>
        </p:nvSpPr>
        <p:spPr>
          <a:xfrm>
            <a:off x="2651676" y="-755"/>
            <a:ext cx="6851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Electroluminescence studies 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44AEF1B-AA9E-44B3-8B5B-AC10839C359E}"/>
              </a:ext>
            </a:extLst>
          </p:cNvPr>
          <p:cNvCxnSpPr/>
          <p:nvPr/>
        </p:nvCxnSpPr>
        <p:spPr>
          <a:xfrm flipV="1">
            <a:off x="1647092" y="1295450"/>
            <a:ext cx="2369574" cy="9099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7DBDA552-0BBA-4F3D-8947-6FA9F18EBF46}"/>
              </a:ext>
            </a:extLst>
          </p:cNvPr>
          <p:cNvCxnSpPr>
            <a:cxnSpLocks/>
          </p:cNvCxnSpPr>
          <p:nvPr/>
        </p:nvCxnSpPr>
        <p:spPr>
          <a:xfrm>
            <a:off x="1647092" y="2495196"/>
            <a:ext cx="2066329" cy="7787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echa: curvada hacia abajo 22">
            <a:extLst>
              <a:ext uri="{FF2B5EF4-FFF2-40B4-BE49-F238E27FC236}">
                <a16:creationId xmlns:a16="http://schemas.microsoft.com/office/drawing/2014/main" id="{AB210048-316A-44B5-A1C7-80137C38CA01}"/>
              </a:ext>
            </a:extLst>
          </p:cNvPr>
          <p:cNvSpPr/>
          <p:nvPr/>
        </p:nvSpPr>
        <p:spPr>
          <a:xfrm rot="20472366">
            <a:off x="4346312" y="814647"/>
            <a:ext cx="2331731" cy="768366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FFF52A86-DF2A-4713-AEFD-26CA47B1D4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92"/>
          <a:stretch/>
        </p:blipFill>
        <p:spPr>
          <a:xfrm>
            <a:off x="5859801" y="3751580"/>
            <a:ext cx="3060179" cy="2915707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D83EBB4A-2A31-45C9-AE69-DC862D3819D6}"/>
              </a:ext>
            </a:extLst>
          </p:cNvPr>
          <p:cNvSpPr/>
          <p:nvPr/>
        </p:nvSpPr>
        <p:spPr>
          <a:xfrm>
            <a:off x="33496" y="3815917"/>
            <a:ext cx="5878686" cy="2795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Small TPC designed to study the UV component          (λ &gt; 160 nm) of the EL light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&lt; 9e-5 mbar (before filling),  P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&lt;5e−4 mbar (constant)</a:t>
            </a:r>
          </a:p>
          <a:p>
            <a:pPr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Alphagaz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™-2 (6.0 purity), flux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slm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=(1.08 ±0.02) bar</a:t>
            </a:r>
          </a:p>
          <a:p>
            <a:pPr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CAEN DT5730SB ADC 14-bit, 500 MS/s, 2 V </a:t>
            </a:r>
          </a:p>
          <a:p>
            <a:pPr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=2.26 cm,         L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0.47 cm</a:t>
            </a:r>
          </a:p>
          <a:p>
            <a:pPr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266 V/cm,     E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1.69 kV/cm</a:t>
            </a:r>
          </a:p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211EA68B-F527-4C86-AE39-E42F5A22CC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6" r="9459"/>
          <a:stretch/>
        </p:blipFill>
        <p:spPr>
          <a:xfrm>
            <a:off x="9126115" y="4284406"/>
            <a:ext cx="2989007" cy="1061904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E63D16FD-003D-42F5-9D87-707ED62DEBE9}"/>
              </a:ext>
            </a:extLst>
          </p:cNvPr>
          <p:cNvSpPr txBox="1"/>
          <p:nvPr/>
        </p:nvSpPr>
        <p:spPr>
          <a:xfrm>
            <a:off x="9384632" y="5766264"/>
            <a:ext cx="2276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α source </a:t>
            </a:r>
          </a:p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(≈5.5 MeV, ≈ 90 Bq, </a:t>
            </a:r>
          </a:p>
          <a:p>
            <a:pPr algn="ctr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collimated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 Marcador de número de diapositiva">
            <a:extLst>
              <a:ext uri="{FF2B5EF4-FFF2-40B4-BE49-F238E27FC236}">
                <a16:creationId xmlns:a16="http://schemas.microsoft.com/office/drawing/2014/main" id="{4C27029B-CD4F-459D-8DA0-4164715BE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14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B0813352-1AE8-48E9-82E6-A88F051D2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410305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3B985F3E-B6D1-4574-AC25-052226D3CCD9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5154C742-125D-4A60-B0D1-FB4C9C850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7389D9-CF28-48F4-A237-F3683B3F2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127"/>
            <a:ext cx="6518372" cy="42451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68A3E22-4AB3-4B95-8070-DDA4ACD10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361" y="738689"/>
            <a:ext cx="6153718" cy="4356117"/>
          </a:xfrm>
          <a:prstGeom prst="rect">
            <a:avLst/>
          </a:prstGeom>
        </p:spPr>
      </p:pic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0B1844CE-BCDF-48CE-B3B1-2C049E55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15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id="{B0D8480E-73B6-4FEF-908A-F0984CE9DD05}"/>
              </a:ext>
            </a:extLst>
          </p:cNvPr>
          <p:cNvSpPr txBox="1"/>
          <p:nvPr/>
        </p:nvSpPr>
        <p:spPr>
          <a:xfrm>
            <a:off x="2973982" y="-755"/>
            <a:ext cx="6510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Fields OFF (S1-pulse @1 bar)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3086AC-D1C7-4F0E-B6D9-13E6FEB520A5}"/>
              </a:ext>
            </a:extLst>
          </p:cNvPr>
          <p:cNvSpPr txBox="1"/>
          <p:nvPr/>
        </p:nvSpPr>
        <p:spPr>
          <a:xfrm>
            <a:off x="412955" y="5426712"/>
            <a:ext cx="1096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“UV3” light (VUV photons with wavelength &gt; 160 nm) detected with this upgraded setup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Features consistent with the previous results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936BE7A-E65F-4E4D-B01F-693D6B165237}"/>
              </a:ext>
            </a:extLst>
          </p:cNvPr>
          <p:cNvSpPr/>
          <p:nvPr/>
        </p:nvSpPr>
        <p:spPr>
          <a:xfrm>
            <a:off x="7059867" y="2024071"/>
            <a:ext cx="483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EURM10"/>
              </a:rPr>
              <a:t>τ</a:t>
            </a:r>
            <a:r>
              <a:rPr lang="en-US" baseline="-25000" dirty="0">
                <a:latin typeface="EURM10"/>
              </a:rPr>
              <a:t>PMT1</a:t>
            </a:r>
            <a:r>
              <a:rPr lang="en-US" dirty="0">
                <a:latin typeface="EURM10"/>
              </a:rPr>
              <a:t> = 3.11 ± 0.11 </a:t>
            </a:r>
            <a:r>
              <a:rPr lang="en-US" dirty="0" err="1">
                <a:latin typeface="EURM10"/>
              </a:rPr>
              <a:t>μs</a:t>
            </a:r>
            <a:endParaRPr lang="en-U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46183DB-1D14-497F-A1DE-2BB43EC9D8DD}"/>
              </a:ext>
            </a:extLst>
          </p:cNvPr>
          <p:cNvSpPr txBox="1"/>
          <p:nvPr/>
        </p:nvSpPr>
        <p:spPr>
          <a:xfrm>
            <a:off x="7059867" y="990496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EURM10"/>
              </a:rPr>
              <a:t>τ</a:t>
            </a:r>
            <a:r>
              <a:rPr lang="en-US" baseline="-25000" dirty="0">
                <a:latin typeface="EURM10"/>
              </a:rPr>
              <a:t>PMT2</a:t>
            </a:r>
            <a:r>
              <a:rPr lang="en-US" dirty="0">
                <a:latin typeface="EURM10"/>
              </a:rPr>
              <a:t> = 3.19 ± 0.15 </a:t>
            </a:r>
            <a:r>
              <a:rPr lang="en-US" dirty="0" err="1">
                <a:latin typeface="EURM10"/>
              </a:rPr>
              <a:t>μs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081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4C857D1-364B-463D-A592-5E6A8668AAC9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95DF26EC-56F7-4273-8128-52AE25236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0B1844CE-BCDF-48CE-B3B1-2C049E55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16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id="{B0D8480E-73B6-4FEF-908A-F0984CE9DD05}"/>
              </a:ext>
            </a:extLst>
          </p:cNvPr>
          <p:cNvSpPr txBox="1"/>
          <p:nvPr/>
        </p:nvSpPr>
        <p:spPr>
          <a:xfrm>
            <a:off x="3060204" y="-755"/>
            <a:ext cx="6301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Fields ON (El-pulse @ 1 bar)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D67291C-82CE-4656-80A6-78AB18395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805"/>
            <a:ext cx="7178101" cy="46747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74A9705-5E89-4551-8CE5-CC43FF2BA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488" y="584019"/>
            <a:ext cx="4087461" cy="28792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A31AD27-868D-415B-9CD3-BCE45C974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488" y="3429000"/>
            <a:ext cx="4087461" cy="28792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1763605-A704-4349-A646-475ED5397BFF}"/>
              </a:ext>
            </a:extLst>
          </p:cNvPr>
          <p:cNvSpPr txBox="1"/>
          <p:nvPr/>
        </p:nvSpPr>
        <p:spPr>
          <a:xfrm>
            <a:off x="0" y="5534864"/>
            <a:ext cx="68854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Arial Black" panose="020B0A04020102020204" pitchFamily="34" charset="0"/>
              </a:rPr>
              <a:t>We do see “UV3” light In the electroluminescence signal 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UV3 photons emission fraction: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(10.44 ± 0.23)%.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0BFA44-D5DF-49B7-94E4-1DCABEEF95D3}"/>
              </a:ext>
            </a:extLst>
          </p:cNvPr>
          <p:cNvSpPr txBox="1"/>
          <p:nvPr/>
        </p:nvSpPr>
        <p:spPr>
          <a:xfrm>
            <a:off x="1995647" y="58401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EL light</a:t>
            </a:r>
          </a:p>
        </p:txBody>
      </p:sp>
    </p:spTree>
    <p:extLst>
      <p:ext uri="{BB962C8B-B14F-4D97-AF65-F5344CB8AC3E}">
        <p14:creationId xmlns:p14="http://schemas.microsoft.com/office/powerpoint/2010/main" val="1058215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>
            <a:extLst>
              <a:ext uri="{FF2B5EF4-FFF2-40B4-BE49-F238E27FC236}">
                <a16:creationId xmlns:a16="http://schemas.microsoft.com/office/drawing/2014/main" id="{9A43057C-C71D-428E-87FB-F316C898BA32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5">
            <a:extLst>
              <a:ext uri="{FF2B5EF4-FFF2-40B4-BE49-F238E27FC236}">
                <a16:creationId xmlns:a16="http://schemas.microsoft.com/office/drawing/2014/main" id="{DC4EDCEC-1E82-409B-82CA-FEF308091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E9FD891-C254-4855-BEEC-4BD60F315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384" y="1447688"/>
            <a:ext cx="3729502" cy="4180046"/>
          </a:xfrm>
          <a:prstGeom prst="rect">
            <a:avLst/>
          </a:prstGeom>
        </p:spPr>
      </p:pic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0B1844CE-BCDF-48CE-B3B1-2C049E55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    	              		                    			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17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id="{B0D8480E-73B6-4FEF-908A-F0984CE9DD05}"/>
              </a:ext>
            </a:extLst>
          </p:cNvPr>
          <p:cNvSpPr txBox="1"/>
          <p:nvPr/>
        </p:nvSpPr>
        <p:spPr>
          <a:xfrm>
            <a:off x="2661509" y="-755"/>
            <a:ext cx="8184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Fields ON EL-average pulse (1 bar)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E277EAE-6667-4DC6-A111-760DBF446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75" y="763271"/>
            <a:ext cx="7055193" cy="541297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C0925F-84EE-4820-8D3C-B26BA3920075}"/>
              </a:ext>
            </a:extLst>
          </p:cNvPr>
          <p:cNvSpPr txBox="1"/>
          <p:nvPr/>
        </p:nvSpPr>
        <p:spPr>
          <a:xfrm>
            <a:off x="7132145" y="1682806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[ns]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960F4F2-4B9D-4FCF-87E7-C192E17AFC5A}"/>
              </a:ext>
            </a:extLst>
          </p:cNvPr>
          <p:cNvSpPr txBox="1"/>
          <p:nvPr/>
        </p:nvSpPr>
        <p:spPr>
          <a:xfrm>
            <a:off x="7156729" y="3015080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[ns]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2BC90FA-489C-4EB8-9580-471448B37156}"/>
              </a:ext>
            </a:extLst>
          </p:cNvPr>
          <p:cNvSpPr txBox="1"/>
          <p:nvPr/>
        </p:nvSpPr>
        <p:spPr>
          <a:xfrm>
            <a:off x="7141982" y="4386684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[ns]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6D4C56E-BB67-44DE-988D-5146E3F18982}"/>
              </a:ext>
            </a:extLst>
          </p:cNvPr>
          <p:cNvSpPr txBox="1"/>
          <p:nvPr/>
        </p:nvSpPr>
        <p:spPr>
          <a:xfrm>
            <a:off x="7151809" y="5712356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[ns]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9F36398-587B-49C5-986D-1DCD92807395}"/>
              </a:ext>
            </a:extLst>
          </p:cNvPr>
          <p:cNvCxnSpPr/>
          <p:nvPr/>
        </p:nvCxnSpPr>
        <p:spPr>
          <a:xfrm>
            <a:off x="3293806" y="735424"/>
            <a:ext cx="0" cy="54129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231989D9-5D0D-4A5A-9ED2-C6F3A7AB902F}"/>
              </a:ext>
            </a:extLst>
          </p:cNvPr>
          <p:cNvCxnSpPr>
            <a:cxnSpLocks/>
          </p:cNvCxnSpPr>
          <p:nvPr/>
        </p:nvCxnSpPr>
        <p:spPr>
          <a:xfrm flipH="1" flipV="1">
            <a:off x="9591261" y="2083783"/>
            <a:ext cx="757738" cy="2888543"/>
          </a:xfrm>
          <a:prstGeom prst="straightConnector1">
            <a:avLst/>
          </a:prstGeom>
          <a:ln w="2540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18FCE151-7818-4AF3-9B62-6EE25E83D761}"/>
              </a:ext>
            </a:extLst>
          </p:cNvPr>
          <p:cNvSpPr/>
          <p:nvPr/>
        </p:nvSpPr>
        <p:spPr>
          <a:xfrm>
            <a:off x="9728135" y="242453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E0031F88-0EF4-454B-B8E1-025AF9821C41}"/>
              </a:ext>
            </a:extLst>
          </p:cNvPr>
          <p:cNvSpPr/>
          <p:nvPr/>
        </p:nvSpPr>
        <p:spPr>
          <a:xfrm>
            <a:off x="10054611" y="3680173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3CD65EB1-06D0-4283-B7FD-3D2903F9E472}"/>
              </a:ext>
            </a:extLst>
          </p:cNvPr>
          <p:cNvSpPr/>
          <p:nvPr/>
        </p:nvSpPr>
        <p:spPr>
          <a:xfrm>
            <a:off x="9749815" y="306726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92CF8135-86F4-45E7-9DB2-927BAF9EE289}"/>
              </a:ext>
            </a:extLst>
          </p:cNvPr>
          <p:cNvSpPr/>
          <p:nvPr/>
        </p:nvSpPr>
        <p:spPr>
          <a:xfrm>
            <a:off x="9941970" y="321966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A6B662B0-0528-4435-B210-5C3478E19477}"/>
              </a:ext>
            </a:extLst>
          </p:cNvPr>
          <p:cNvSpPr/>
          <p:nvPr/>
        </p:nvSpPr>
        <p:spPr>
          <a:xfrm>
            <a:off x="9657045" y="2616687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EB35849-BF35-4B40-86F6-191B11874F22}"/>
              </a:ext>
            </a:extLst>
          </p:cNvPr>
          <p:cNvSpPr/>
          <p:nvPr/>
        </p:nvSpPr>
        <p:spPr>
          <a:xfrm>
            <a:off x="9710055" y="2152863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D71B11A8-E883-4D09-97D5-BFBE352E09AE}"/>
              </a:ext>
            </a:extLst>
          </p:cNvPr>
          <p:cNvSpPr/>
          <p:nvPr/>
        </p:nvSpPr>
        <p:spPr>
          <a:xfrm>
            <a:off x="9922089" y="3537712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A909B72B-B6F7-4CDB-AEFE-0170EA56ADFF}"/>
              </a:ext>
            </a:extLst>
          </p:cNvPr>
          <p:cNvSpPr/>
          <p:nvPr/>
        </p:nvSpPr>
        <p:spPr>
          <a:xfrm>
            <a:off x="9816070" y="3352186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EF852DD6-7531-4F90-8F63-C02A2EB762B7}"/>
              </a:ext>
            </a:extLst>
          </p:cNvPr>
          <p:cNvSpPr/>
          <p:nvPr/>
        </p:nvSpPr>
        <p:spPr>
          <a:xfrm>
            <a:off x="9728135" y="2903053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A0D33933-1D9B-4A13-924F-057759C30783}"/>
              </a:ext>
            </a:extLst>
          </p:cNvPr>
          <p:cNvSpPr/>
          <p:nvPr/>
        </p:nvSpPr>
        <p:spPr>
          <a:xfrm>
            <a:off x="9771195" y="2745557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3E72A3A3-34DE-4D5C-8E5B-1A232CFA5719}"/>
              </a:ext>
            </a:extLst>
          </p:cNvPr>
          <p:cNvSpPr/>
          <p:nvPr/>
        </p:nvSpPr>
        <p:spPr>
          <a:xfrm>
            <a:off x="9606212" y="2339199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FB14AF02-53CF-4CB6-8F2B-3A0529B06A17}"/>
              </a:ext>
            </a:extLst>
          </p:cNvPr>
          <p:cNvCxnSpPr>
            <a:cxnSpLocks/>
          </p:cNvCxnSpPr>
          <p:nvPr/>
        </p:nvCxnSpPr>
        <p:spPr>
          <a:xfrm>
            <a:off x="1309296" y="759255"/>
            <a:ext cx="0" cy="54129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BC42E9C9-C96D-4B39-AB21-3BF3FF947007}"/>
              </a:ext>
            </a:extLst>
          </p:cNvPr>
          <p:cNvCxnSpPr/>
          <p:nvPr/>
        </p:nvCxnSpPr>
        <p:spPr>
          <a:xfrm>
            <a:off x="2875934" y="755088"/>
            <a:ext cx="0" cy="54129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F60D3AA4-1B07-4898-86F1-84FEAFF39C2A}"/>
              </a:ext>
            </a:extLst>
          </p:cNvPr>
          <p:cNvCxnSpPr/>
          <p:nvPr/>
        </p:nvCxnSpPr>
        <p:spPr>
          <a:xfrm>
            <a:off x="1355903" y="6015119"/>
            <a:ext cx="1410928" cy="0"/>
          </a:xfrm>
          <a:prstGeom prst="straightConnector1">
            <a:avLst/>
          </a:prstGeom>
          <a:ln w="1905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24E2E409-E3EE-4982-9880-71468F689254}"/>
                  </a:ext>
                </a:extLst>
              </p:cNvPr>
              <p:cNvSpPr txBox="1"/>
              <p:nvPr/>
            </p:nvSpPr>
            <p:spPr>
              <a:xfrm>
                <a:off x="1122482" y="6115277"/>
                <a:ext cx="1718099" cy="417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𝑑𝑟𝑖𝑓𝑡</m:t>
                          </m:r>
                        </m:sub>
                        <m:sup>
                          <m:r>
                            <a:rPr lang="es-E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𝑀𝑎𝑥</m:t>
                          </m:r>
                        </m:sup>
                      </m:sSubSup>
                      <m:r>
                        <a:rPr lang="es-E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s-E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7.7 </m:t>
                      </m:r>
                      <m:r>
                        <a:rPr lang="es-E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s-E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s-E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" b="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24E2E409-E3EE-4982-9880-71468F689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482" y="6115277"/>
                <a:ext cx="1718099" cy="417165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C75A2F6A-CF94-40AA-B92D-2BB192826269}"/>
              </a:ext>
            </a:extLst>
          </p:cNvPr>
          <p:cNvCxnSpPr>
            <a:cxnSpLocks/>
          </p:cNvCxnSpPr>
          <p:nvPr/>
        </p:nvCxnSpPr>
        <p:spPr>
          <a:xfrm flipV="1">
            <a:off x="2840150" y="6225406"/>
            <a:ext cx="483473" cy="1212"/>
          </a:xfrm>
          <a:prstGeom prst="straightConnector1">
            <a:avLst/>
          </a:prstGeom>
          <a:ln w="1905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B0A335F9-77A6-4B5C-943E-0EC8F4524502}"/>
                  </a:ext>
                </a:extLst>
              </p:cNvPr>
              <p:cNvSpPr txBox="1"/>
              <p:nvPr/>
            </p:nvSpPr>
            <p:spPr>
              <a:xfrm>
                <a:off x="2278736" y="6415873"/>
                <a:ext cx="1655903" cy="651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𝐸𝐿</m:t>
                          </m:r>
                        </m:sub>
                        <m:sup>
                          <m:r>
                            <a:rPr lang="es-E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𝑀𝑎𝑥</m:t>
                          </m:r>
                        </m:sup>
                      </m:sSubSup>
                      <m:r>
                        <a:rPr lang="es-E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s-E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0.8 </m:t>
                      </m:r>
                      <m:r>
                        <a:rPr lang="es-E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s-E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s-E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" b="0" dirty="0">
                  <a:solidFill>
                    <a:srgbClr val="00B0F0"/>
                  </a:solidFill>
                </a:endParaRPr>
              </a:p>
              <a:p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B0A335F9-77A6-4B5C-943E-0EC8F4524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736" y="6415873"/>
                <a:ext cx="1655903" cy="6517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2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7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E6FE7B1-F83D-4C71-84D3-3583B2F5251E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B5D5B74A-9A3F-42DC-ADE9-0B0CED541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id="{B0D8480E-73B6-4FEF-908A-F0984CE9DD05}"/>
              </a:ext>
            </a:extLst>
          </p:cNvPr>
          <p:cNvSpPr txBox="1"/>
          <p:nvPr/>
        </p:nvSpPr>
        <p:spPr>
          <a:xfrm>
            <a:off x="2661509" y="-755"/>
            <a:ext cx="8184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Fields ON EL-average pulse (1 bar)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23B95B-4B9D-4F34-8461-438D060C1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815" y="1417117"/>
            <a:ext cx="5970533" cy="348918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0F284B1-9344-4287-B1A3-1BF370F06995}"/>
              </a:ext>
            </a:extLst>
          </p:cNvPr>
          <p:cNvSpPr txBox="1"/>
          <p:nvPr/>
        </p:nvSpPr>
        <p:spPr>
          <a:xfrm rot="18886910">
            <a:off x="9618395" y="1443224"/>
            <a:ext cx="2163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PRELIMINARY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7FAB63-0253-4A1C-BA11-CCEB2B156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65" y="1526341"/>
            <a:ext cx="4898684" cy="3143959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234BE19D-6FFE-4373-8194-F670AA7AE4BD}"/>
              </a:ext>
            </a:extLst>
          </p:cNvPr>
          <p:cNvSpPr txBox="1"/>
          <p:nvPr/>
        </p:nvSpPr>
        <p:spPr>
          <a:xfrm rot="18886910">
            <a:off x="3281505" y="1455126"/>
            <a:ext cx="2163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PRELIMINARY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2DED18B-F696-4476-BD9F-9D921BCA6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77" y="4701993"/>
            <a:ext cx="3953427" cy="11145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D58C702-83D1-4F9C-8683-BF532D169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77" y="5889706"/>
            <a:ext cx="5087060" cy="77163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1C7AA3E-1E72-4B1A-9EE9-698DEE4D6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815" y="4967382"/>
            <a:ext cx="7060185" cy="676753"/>
          </a:xfrm>
          <a:prstGeom prst="rect">
            <a:avLst/>
          </a:prstGeom>
        </p:spPr>
      </p:pic>
      <p:sp>
        <p:nvSpPr>
          <p:cNvPr id="14" name="1 Marcador de número de diapositiva">
            <a:extLst>
              <a:ext uri="{FF2B5EF4-FFF2-40B4-BE49-F238E27FC236}">
                <a16:creationId xmlns:a16="http://schemas.microsoft.com/office/drawing/2014/main" id="{7502CDDF-18B1-4A65-BCF9-7055CE59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18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19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6A0F5D0-B4A9-4A1C-A2F7-4E06B96E45E5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id="{B0D8480E-73B6-4FEF-908A-F0984CE9DD05}"/>
              </a:ext>
            </a:extLst>
          </p:cNvPr>
          <p:cNvSpPr txBox="1"/>
          <p:nvPr/>
        </p:nvSpPr>
        <p:spPr>
          <a:xfrm>
            <a:off x="3515616" y="-755"/>
            <a:ext cx="5279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Event characterization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AF67DE2-A77B-46AC-BF35-0CEB2DC27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25" y="1514208"/>
            <a:ext cx="8230749" cy="3829584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FEB6A828-F40E-40C3-9B23-EDA1F9732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AD6D8DFB-0C86-4DE2-94AB-B0E4ABBC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19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05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E51C3C57-B1FF-4555-A63D-B0EA9E5FC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57" y="841023"/>
            <a:ext cx="5336031" cy="3366137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2F83169B-F20E-4EC0-B8C7-3E7A6003D4C1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4 CuadroTexto">
            <a:extLst>
              <a:ext uri="{FF2B5EF4-FFF2-40B4-BE49-F238E27FC236}">
                <a16:creationId xmlns:a16="http://schemas.microsoft.com/office/drawing/2014/main" id="{8EF51AC9-9F4A-42A5-8018-CB4F9C9D6873}"/>
              </a:ext>
            </a:extLst>
          </p:cNvPr>
          <p:cNvSpPr txBox="1"/>
          <p:nvPr/>
        </p:nvSpPr>
        <p:spPr>
          <a:xfrm>
            <a:off x="3040255" y="-44469"/>
            <a:ext cx="5691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R&amp;D program at CIEMAT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46BC13-B9BB-45FF-9FAB-E9C89A2B4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D277AFB-023C-47FE-9686-3731650D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1264"/>
            <a:ext cx="4341583" cy="23567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7D42FA-D223-4D06-9BFD-26FDF0BBE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855" y="4342240"/>
            <a:ext cx="2034934" cy="248594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04BB65A-CF97-4D67-9E8F-188B70F0F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1"/>
          <a:stretch/>
        </p:blipFill>
        <p:spPr bwMode="auto">
          <a:xfrm>
            <a:off x="6435789" y="655983"/>
            <a:ext cx="2410037" cy="368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ACFF85A-F756-4313-80A4-CD51CBCB5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764" y="655983"/>
            <a:ext cx="2736304" cy="345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3A55F28-FBC0-4B5E-9F5C-8A550BE17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727" y="4345418"/>
            <a:ext cx="2034934" cy="245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E:\Research\Foto\CIEMAT\TPC2\IMG_20141205_125338.jpg">
            <a:extLst>
              <a:ext uri="{FF2B5EF4-FFF2-40B4-BE49-F238E27FC236}">
                <a16:creationId xmlns:a16="http://schemas.microsoft.com/office/drawing/2014/main" id="{84C1F7F4-F4DA-43EA-ACE8-5460E36F8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3"/>
          <a:stretch/>
        </p:blipFill>
        <p:spPr bwMode="auto">
          <a:xfrm>
            <a:off x="8731428" y="4393316"/>
            <a:ext cx="3407771" cy="222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6AC2B2B-E44A-4C4B-8913-BA45C9C685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13" y="1740571"/>
            <a:ext cx="2398790" cy="97248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0F26695-D913-4B4C-9BCF-DD1BC4EF69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3558" y="1865726"/>
            <a:ext cx="2261378" cy="83257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5569A08-1C22-4F4B-9BAF-3D052EBBD601}"/>
              </a:ext>
            </a:extLst>
          </p:cNvPr>
          <p:cNvSpPr txBox="1"/>
          <p:nvPr/>
        </p:nvSpPr>
        <p:spPr>
          <a:xfrm>
            <a:off x="180517" y="2918856"/>
            <a:ext cx="3179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G. Vera Diaz (PhD student)</a:t>
            </a:r>
          </a:p>
        </p:txBody>
      </p:sp>
    </p:spTree>
    <p:extLst>
      <p:ext uri="{BB962C8B-B14F-4D97-AF65-F5344CB8AC3E}">
        <p14:creationId xmlns:p14="http://schemas.microsoft.com/office/powerpoint/2010/main" val="53452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9B93FC27-113B-447D-9FFC-D03E5DE7C3F7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073A961E-69E2-4A89-B2E2-4B60B6FF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800A705-07EE-4412-93F7-DCF405C98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1" b="6523"/>
          <a:stretch/>
        </p:blipFill>
        <p:spPr>
          <a:xfrm>
            <a:off x="493815" y="840563"/>
            <a:ext cx="3946572" cy="5106397"/>
          </a:xfrm>
          <a:prstGeom prst="rect">
            <a:avLst/>
          </a:prstGeom>
        </p:spPr>
      </p:pic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D2EEC2B5-D11F-42B8-B870-7A49FF45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20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7 CuadroTexto">
            <a:extLst>
              <a:ext uri="{FF2B5EF4-FFF2-40B4-BE49-F238E27FC236}">
                <a16:creationId xmlns:a16="http://schemas.microsoft.com/office/drawing/2014/main" id="{74C6F567-9904-4E71-9FF3-385A65B8865B}"/>
              </a:ext>
            </a:extLst>
          </p:cNvPr>
          <p:cNvSpPr txBox="1"/>
          <p:nvPr/>
        </p:nvSpPr>
        <p:spPr>
          <a:xfrm>
            <a:off x="2661509" y="-755"/>
            <a:ext cx="6796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New detectors in preparation</a:t>
            </a:r>
          </a:p>
        </p:txBody>
      </p:sp>
      <p:pic>
        <p:nvPicPr>
          <p:cNvPr id="1026" name="Picture 2" descr="https://lh7-rt.googleusercontent.com/slidesz/AGV_vUfRgbXa04xcAS72UlxbT0GyFqbWUQcVzV0_dfZfbIedIC4Rk_-A5OtHwbX4ArLby4IpnsQB1xjdJnLi0Y_nD88b4myU2h-YHkutdQ-D_Cdp7FBIi7SezCRfvLvhmYHc11tB0Kkhk6RnHiVBeqNhb0-FmGSGlLU=s2048?key=sIOy2UtZ7uTNQ5AVtTS6WA">
            <a:extLst>
              <a:ext uri="{FF2B5EF4-FFF2-40B4-BE49-F238E27FC236}">
                <a16:creationId xmlns:a16="http://schemas.microsoft.com/office/drawing/2014/main" id="{BBD7A638-1BD1-4483-A2EA-F28CE398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883" y="840563"/>
            <a:ext cx="2638078" cy="287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D8D6B0A-3ABD-4E5D-9CCE-31E046437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655" y="840563"/>
            <a:ext cx="3925960" cy="51941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8C06587-F2FA-4889-B198-DB1A081FD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5986" y="3797461"/>
            <a:ext cx="2623853" cy="228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08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A34044-BA7A-4AF5-844A-5179DD6FCE3F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040022-5186-4133-A6CB-D3B7434D9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2" name="1 Marcador de número de diapositiva">
            <a:extLst>
              <a:ext uri="{FF2B5EF4-FFF2-40B4-BE49-F238E27FC236}">
                <a16:creationId xmlns:a16="http://schemas.microsoft.com/office/drawing/2014/main" id="{CB55E677-DCF5-41AC-8EE8-E1183EF7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21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7 CuadroTexto">
            <a:extLst>
              <a:ext uri="{FF2B5EF4-FFF2-40B4-BE49-F238E27FC236}">
                <a16:creationId xmlns:a16="http://schemas.microsoft.com/office/drawing/2014/main" id="{0C25B8EA-B10B-440E-AB54-B88384477444}"/>
              </a:ext>
            </a:extLst>
          </p:cNvPr>
          <p:cNvSpPr txBox="1"/>
          <p:nvPr/>
        </p:nvSpPr>
        <p:spPr>
          <a:xfrm>
            <a:off x="4490309" y="-19624"/>
            <a:ext cx="2910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0203802-3A93-419F-A4B7-0E2EC165E251}"/>
              </a:ext>
            </a:extLst>
          </p:cNvPr>
          <p:cNvSpPr txBox="1"/>
          <p:nvPr/>
        </p:nvSpPr>
        <p:spPr>
          <a:xfrm>
            <a:off x="352015" y="922853"/>
            <a:ext cx="1095657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55600" algn="just">
              <a:buClr>
                <a:schemeClr val="dk2"/>
              </a:buClr>
              <a:buSzPts val="2000"/>
              <a:buChar char="●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Conventional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detectors are built with fast light detection devices coupled with photon wavelength-shifters that integrate the light signal over a wide spectral range</a:t>
            </a:r>
          </a:p>
          <a:p>
            <a:pPr marL="457200" indent="-355600" algn="just">
              <a:buClr>
                <a:schemeClr val="dk2"/>
              </a:buClr>
              <a:buSzPts val="2000"/>
              <a:buChar char="●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55600" algn="just">
              <a:buClr>
                <a:schemeClr val="dk2"/>
              </a:buClr>
              <a:buSzPts val="2000"/>
              <a:buChar char="●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Potential information provided by the scintillation wavelength?</a:t>
            </a:r>
          </a:p>
          <a:p>
            <a:pPr marL="457200" indent="-355600" algn="just">
              <a:buClr>
                <a:schemeClr val="dk2"/>
              </a:buClr>
              <a:buSzPts val="2000"/>
              <a:buChar char="●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55600" algn="just">
              <a:buClr>
                <a:schemeClr val="dk2"/>
              </a:buClr>
              <a:buSzPts val="2000"/>
              <a:buChar char="●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Fast emission in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GAr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detected, different from the standard second continuum and consistent with the third continuum</a:t>
            </a:r>
          </a:p>
          <a:p>
            <a:pPr marL="457200" algn="just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55600" algn="just">
              <a:buClr>
                <a:schemeClr val="dk2"/>
              </a:buClr>
              <a:buSzPts val="2000"/>
              <a:buChar char="●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We have established that the argon second and third continuum can be distinguished experimentally by means of sensors with different spectral sensitivities</a:t>
            </a:r>
          </a:p>
          <a:p>
            <a:pPr marL="457200" indent="-355600" algn="just">
              <a:buClr>
                <a:schemeClr val="dk2"/>
              </a:buClr>
              <a:buSzPts val="2000"/>
              <a:buChar char="●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55600" algn="just">
              <a:buClr>
                <a:schemeClr val="dk2"/>
              </a:buClr>
              <a:buSzPts val="2000"/>
              <a:buChar char="●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We have proved that this fast light emission is also present in the EL light</a:t>
            </a:r>
          </a:p>
          <a:p>
            <a:pPr marL="457200" indent="-355600" algn="just">
              <a:buClr>
                <a:schemeClr val="dk2"/>
              </a:buClr>
              <a:buSzPts val="2000"/>
              <a:buChar char="●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55600" algn="just">
              <a:buClr>
                <a:schemeClr val="dk2"/>
              </a:buClr>
              <a:buSzPts val="2000"/>
              <a:buChar char="●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New studies on going (larger chambers,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studies)</a:t>
            </a:r>
          </a:p>
          <a:p>
            <a:pPr marL="457200" indent="-355600" algn="just">
              <a:buClr>
                <a:schemeClr val="dk2"/>
              </a:buClr>
              <a:buSzPts val="2000"/>
              <a:buChar char="●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600" algn="just">
              <a:buClr>
                <a:schemeClr val="dk2"/>
              </a:buClr>
              <a:buSzPts val="2000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55600" algn="just">
              <a:buClr>
                <a:schemeClr val="dk2"/>
              </a:buClr>
              <a:buSzPts val="2000"/>
              <a:buChar char="●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9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F1515B4-C66B-4A54-82DE-7ADB05C73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B7D2DC9-F345-4B3F-94AE-9F9E30670867}"/>
              </a:ext>
            </a:extLst>
          </p:cNvPr>
          <p:cNvSpPr/>
          <p:nvPr/>
        </p:nvSpPr>
        <p:spPr>
          <a:xfrm>
            <a:off x="2880851" y="5515674"/>
            <a:ext cx="51324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s-ES" sz="6600" b="1" dirty="0"/>
              <a:t>谢谢大家！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474355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977217" y="3244333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2772697" y="639251"/>
            <a:ext cx="616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BONUS SLIDES</a:t>
            </a:r>
          </a:p>
        </p:txBody>
      </p:sp>
      <p:sp>
        <p:nvSpPr>
          <p:cNvPr id="3" name="AutoShape 2" descr="IFAE people: Joaquim Palacio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FAE people: Joaquim Palacio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FAE people: Joaquim Palacio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395565-8504-41BE-8B00-3112F5D62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28" y="2047648"/>
            <a:ext cx="5592918" cy="3132034"/>
          </a:xfrm>
          <a:prstGeom prst="rect">
            <a:avLst/>
          </a:prstGeom>
        </p:spPr>
      </p:pic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B4EDFDC2-1384-4285-928D-DA99796D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23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40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F506587-3BA8-4682-9814-09D1E832BC08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60A2B559-4310-4A29-8330-5FCD98A9D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A3D56D-2E6C-436D-8A7A-8F02E5B2E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82" y="757199"/>
            <a:ext cx="4922007" cy="320036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7129FD2-0F3E-45ED-B57B-6D8107EB5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269" y="3715796"/>
            <a:ext cx="5128387" cy="117116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E13B06C-8131-451C-A1A5-56B06B16A8AA}"/>
              </a:ext>
            </a:extLst>
          </p:cNvPr>
          <p:cNvSpPr txBox="1"/>
          <p:nvPr/>
        </p:nvSpPr>
        <p:spPr>
          <a:xfrm>
            <a:off x="5045306" y="5099879"/>
            <a:ext cx="5387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PEN, or similar, polymeric materials. Relatively newer approach:</a:t>
            </a:r>
          </a:p>
          <a:p>
            <a:r>
              <a:rPr lang="en-US" dirty="0"/>
              <a:t>– Much easier </a:t>
            </a:r>
          </a:p>
          <a:p>
            <a:r>
              <a:rPr lang="en-US" dirty="0"/>
              <a:t>– Efficiency ≈0.5 (significantly lower than TPB)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024A4A4-3977-4F8D-939F-9D12DF8FD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39" y="771521"/>
            <a:ext cx="3694300" cy="107596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ABC2AB1-5380-4A5A-AB05-478B79869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748" y="601663"/>
            <a:ext cx="1352852" cy="251563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2AF52E4-FDC0-4E69-BF76-03CA3C8D2FCC}"/>
              </a:ext>
            </a:extLst>
          </p:cNvPr>
          <p:cNvSpPr txBox="1"/>
          <p:nvPr/>
        </p:nvSpPr>
        <p:spPr>
          <a:xfrm>
            <a:off x="5297556" y="2197932"/>
            <a:ext cx="5593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Tetraphenyl butadiene (TPB) most popular solution:</a:t>
            </a:r>
          </a:p>
          <a:p>
            <a:r>
              <a:rPr lang="en-US" dirty="0"/>
              <a:t>– Fast emission, vey high conversion efficiency</a:t>
            </a:r>
          </a:p>
          <a:p>
            <a:r>
              <a:rPr lang="en-US" dirty="0"/>
              <a:t>– Emanation, degradation…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– Large vacuum chamber needed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E6B1B17-A9A9-4C54-B543-D9D1D0A2F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6193" y="3154355"/>
            <a:ext cx="1714739" cy="187668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6C521E7-749C-4E74-BF17-2439607E3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1167" y="5101368"/>
            <a:ext cx="1726989" cy="1711523"/>
          </a:xfrm>
          <a:prstGeom prst="rect">
            <a:avLst/>
          </a:prstGeom>
        </p:spPr>
      </p:pic>
      <p:sp>
        <p:nvSpPr>
          <p:cNvPr id="13" name="4 CuadroTexto">
            <a:extLst>
              <a:ext uri="{FF2B5EF4-FFF2-40B4-BE49-F238E27FC236}">
                <a16:creationId xmlns:a16="http://schemas.microsoft.com/office/drawing/2014/main" id="{5F3431F7-D0B1-4F6F-984C-A407C71EA586}"/>
              </a:ext>
            </a:extLst>
          </p:cNvPr>
          <p:cNvSpPr txBox="1"/>
          <p:nvPr/>
        </p:nvSpPr>
        <p:spPr>
          <a:xfrm>
            <a:off x="1968352" y="-44469"/>
            <a:ext cx="8530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Wavelength shifting the VUV photons</a:t>
            </a:r>
          </a:p>
        </p:txBody>
      </p:sp>
      <p:sp>
        <p:nvSpPr>
          <p:cNvPr id="19" name="1 Marcador de número de diapositiva">
            <a:extLst>
              <a:ext uri="{FF2B5EF4-FFF2-40B4-BE49-F238E27FC236}">
                <a16:creationId xmlns:a16="http://schemas.microsoft.com/office/drawing/2014/main" id="{D971B5A1-2654-4C6B-AE0F-BE8A6B48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                       </a:t>
            </a:r>
            <a:fld id="{3720CE13-4BA1-498D-9D9C-5CC09362400B}" type="slidenum">
              <a:rPr lang="es-E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3</a:t>
            </a:fld>
            <a:endParaRPr lang="es-E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56B8C6F-5E4E-4D26-92DC-0E9C66044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51" y="4001544"/>
            <a:ext cx="3738463" cy="258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1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E192C508-D773-49FA-A6F1-63D96B6A9F49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2" descr="https://lh5.googleusercontent.com/VkHXy1X61BL3drKPDyo8TVnC7e-G-qbh43A1AkHME2oYFW9Eb06dWfg7tU1tDe9cwt2WPlTZxwGFfPcRdUesjH3xzSfGK9_FAwGMXt7HGbpwh0-9mbHL3jHXrJmJi_vaQTeLGwIQyK9rBWagvhoR7g=s2048">
            <a:extLst>
              <a:ext uri="{FF2B5EF4-FFF2-40B4-BE49-F238E27FC236}">
                <a16:creationId xmlns:a16="http://schemas.microsoft.com/office/drawing/2014/main" id="{A59CF4C2-5448-42EA-9085-FF2404644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1"/>
          <a:stretch/>
        </p:blipFill>
        <p:spPr bwMode="auto">
          <a:xfrm>
            <a:off x="8500672" y="779400"/>
            <a:ext cx="3530623" cy="475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6918653-91B4-4616-9F50-147DFC2A6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50" y="790945"/>
            <a:ext cx="3757851" cy="250879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3A8FCD-01E5-4635-9F68-8E1E91996A85}"/>
              </a:ext>
            </a:extLst>
          </p:cNvPr>
          <p:cNvSpPr txBox="1"/>
          <p:nvPr/>
        </p:nvSpPr>
        <p:spPr>
          <a:xfrm>
            <a:off x="464910" y="3925906"/>
            <a:ext cx="77592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dark matter (and neutrino) </a:t>
            </a:r>
            <a:r>
              <a:rPr lang="en-US" sz="22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2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detectors integrate the light signal over a wide spectral range!</a:t>
            </a:r>
          </a:p>
          <a:p>
            <a:pPr algn="just"/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61008E53-8280-422A-85DD-778F4764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fld id="{3720CE13-4BA1-498D-9D9C-5CC09362400B}" type="slidenum">
              <a:rPr lang="es-E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4</a:t>
            </a:fld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74379E5A-10CD-47E2-A9CD-6962F9481F8D}"/>
              </a:ext>
            </a:extLst>
          </p:cNvPr>
          <p:cNvSpPr txBox="1"/>
          <p:nvPr/>
        </p:nvSpPr>
        <p:spPr>
          <a:xfrm>
            <a:off x="1968352" y="-44469"/>
            <a:ext cx="8530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Wavelength shifting the VUV photons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8B8A863-D3DD-439B-A112-06337807BD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1" b="23322"/>
          <a:stretch/>
        </p:blipFill>
        <p:spPr>
          <a:xfrm>
            <a:off x="449318" y="856899"/>
            <a:ext cx="3557327" cy="291201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3A6E872-57EE-4F64-94B8-0FB4038597A4}"/>
              </a:ext>
            </a:extLst>
          </p:cNvPr>
          <p:cNvSpPr txBox="1"/>
          <p:nvPr/>
        </p:nvSpPr>
        <p:spPr>
          <a:xfrm>
            <a:off x="315452" y="5129032"/>
            <a:ext cx="7759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®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Is it possible that we miss the potential information 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    provided by the scintillation wavelength?</a:t>
            </a:r>
          </a:p>
          <a:p>
            <a:endParaRPr lang="en-US" sz="2400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E9D624C6-4400-4772-8F86-148711BBC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3647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18475E35-8DA5-4FA6-A57C-1E2AC4CE90B6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8E362E77-CC8D-4139-99CC-2B2378839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27" name="21 CuadroTexto">
            <a:extLst>
              <a:ext uri="{FF2B5EF4-FFF2-40B4-BE49-F238E27FC236}">
                <a16:creationId xmlns:a16="http://schemas.microsoft.com/office/drawing/2014/main" id="{DA2CB766-5F05-462A-BF2D-36E57CE1C193}"/>
              </a:ext>
            </a:extLst>
          </p:cNvPr>
          <p:cNvSpPr txBox="1"/>
          <p:nvPr/>
        </p:nvSpPr>
        <p:spPr>
          <a:xfrm>
            <a:off x="6576054" y="2948947"/>
            <a:ext cx="4942379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b="1" i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   e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+ 2e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1" baseline="-25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Molecular ion 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       Recombination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nl-NL" baseline="30000" dirty="0"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+ Ar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nl-NL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+ Ar + heat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Excimer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dirty="0">
              <a:solidFill>
                <a:srgbClr val="CC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609" y="1068286"/>
            <a:ext cx="733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040255" y="-44469"/>
            <a:ext cx="6631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Ar</a:t>
            </a:r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(and </a:t>
            </a:r>
            <a:r>
              <a:rPr lang="en-US" sz="32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) scintillation light</a:t>
            </a:r>
          </a:p>
        </p:txBody>
      </p:sp>
      <p:sp>
        <p:nvSpPr>
          <p:cNvPr id="7" name="Oval 43"/>
          <p:cNvSpPr>
            <a:spLocks noChangeArrowheads="1"/>
          </p:cNvSpPr>
          <p:nvPr/>
        </p:nvSpPr>
        <p:spPr bwMode="auto">
          <a:xfrm>
            <a:off x="4077764" y="1218660"/>
            <a:ext cx="116547" cy="165854"/>
          </a:xfrm>
          <a:prstGeom prst="ellipse">
            <a:avLst/>
          </a:prstGeom>
          <a:solidFill>
            <a:schemeClr val="accent2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9" name="8 CuadroTexto"/>
          <p:cNvSpPr txBox="1"/>
          <p:nvPr/>
        </p:nvSpPr>
        <p:spPr>
          <a:xfrm>
            <a:off x="6254403" y="101514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</a:t>
            </a:r>
            <a:endParaRPr lang="en-US" dirty="0"/>
          </a:p>
        </p:txBody>
      </p:sp>
      <p:cxnSp>
        <p:nvCxnSpPr>
          <p:cNvPr id="11" name="10 Conector recto de flecha"/>
          <p:cNvCxnSpPr/>
          <p:nvPr/>
        </p:nvCxnSpPr>
        <p:spPr>
          <a:xfrm flipV="1">
            <a:off x="4295800" y="1303755"/>
            <a:ext cx="956195" cy="487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H="1">
            <a:off x="4263314" y="1746293"/>
            <a:ext cx="1184615" cy="103463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1199456" y="5257683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superscript v is used to distinguish the vibrational excited states from the purely electronic excitations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(Ar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with v=0)</a:t>
            </a:r>
          </a:p>
        </p:txBody>
      </p:sp>
      <p:cxnSp>
        <p:nvCxnSpPr>
          <p:cNvPr id="20" name="19 Conector recto de flecha"/>
          <p:cNvCxnSpPr/>
          <p:nvPr/>
        </p:nvCxnSpPr>
        <p:spPr>
          <a:xfrm>
            <a:off x="6641450" y="1746293"/>
            <a:ext cx="1182743" cy="103463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6154496" y="2924944"/>
            <a:ext cx="0" cy="288032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8304245" y="5083083"/>
            <a:ext cx="0" cy="349199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2674524" y="6122973"/>
            <a:ext cx="741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  second continuum at 128 nm (wavelength shifted to 420 nm)</a:t>
            </a:r>
            <a:endParaRPr lang="en-US" dirty="0">
              <a:solidFill>
                <a:srgbClr val="CC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057170" y="5395592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</a:t>
            </a:r>
            <a:endParaRPr lang="en-US" dirty="0"/>
          </a:p>
        </p:txBody>
      </p:sp>
      <p:sp>
        <p:nvSpPr>
          <p:cNvPr id="28" name="5 Rectángulo">
            <a:extLst>
              <a:ext uri="{FF2B5EF4-FFF2-40B4-BE49-F238E27FC236}">
                <a16:creationId xmlns:a16="http://schemas.microsoft.com/office/drawing/2014/main" id="{65EABD75-0059-4A9F-9DC0-A068207DDE88}"/>
              </a:ext>
            </a:extLst>
          </p:cNvPr>
          <p:cNvSpPr/>
          <p:nvPr/>
        </p:nvSpPr>
        <p:spPr>
          <a:xfrm>
            <a:off x="1016947" y="2780928"/>
            <a:ext cx="479102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             </a:t>
            </a:r>
            <a:r>
              <a:rPr lang="en-US" b="1" i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  <a:r>
              <a:rPr lang="en-US" b="1" i="1" u="sng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v*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Excimer formation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(bound diatomic molecules in the exc. state)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v*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b="1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Relaxation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b="1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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Radiative de-exc.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            and dissociation </a:t>
            </a:r>
          </a:p>
        </p:txBody>
      </p:sp>
      <p:sp>
        <p:nvSpPr>
          <p:cNvPr id="19" name="1 Marcador de número de diapositiva">
            <a:extLst>
              <a:ext uri="{FF2B5EF4-FFF2-40B4-BE49-F238E27FC236}">
                <a16:creationId xmlns:a16="http://schemas.microsoft.com/office/drawing/2014/main" id="{6469EB63-B1E9-4C6C-98BD-D24842E61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5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15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80290" y="4077125"/>
            <a:ext cx="5489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Where does this light come from?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2310731" y="706972"/>
            <a:ext cx="70973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This is not completely true: 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We do see  some light even without wavelength-shifting the photons to 420 nm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221949" y="1814968"/>
            <a:ext cx="927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5F44EA47-94F0-4FB0-867C-28A13E04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  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6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7 CuadroTexto">
            <a:extLst>
              <a:ext uri="{FF2B5EF4-FFF2-40B4-BE49-F238E27FC236}">
                <a16:creationId xmlns:a16="http://schemas.microsoft.com/office/drawing/2014/main" id="{03FB6E72-C5B5-4D40-B057-23AA81B0BA2C}"/>
              </a:ext>
            </a:extLst>
          </p:cNvPr>
          <p:cNvSpPr txBox="1"/>
          <p:nvPr/>
        </p:nvSpPr>
        <p:spPr>
          <a:xfrm>
            <a:off x="5570209" y="4115440"/>
            <a:ext cx="6621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is the impact of this composite spectral emission?</a:t>
            </a:r>
          </a:p>
        </p:txBody>
      </p:sp>
    </p:spTree>
    <p:extLst>
      <p:ext uri="{BB962C8B-B14F-4D97-AF65-F5344CB8AC3E}">
        <p14:creationId xmlns:p14="http://schemas.microsoft.com/office/powerpoint/2010/main" val="88868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9D32C01-97DE-4445-90A6-497DF4C73DFB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120AD92-A30F-47DF-92DE-A98C236F7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pic>
        <p:nvPicPr>
          <p:cNvPr id="793" name="Google Shape;793;p113"/>
          <p:cNvPicPr preferRelativeResize="0"/>
          <p:nvPr/>
        </p:nvPicPr>
        <p:blipFill rotWithShape="1">
          <a:blip r:embed="rId3">
            <a:alphaModFix/>
          </a:blip>
          <a:srcRect t="8617"/>
          <a:stretch/>
        </p:blipFill>
        <p:spPr>
          <a:xfrm>
            <a:off x="845236" y="1523995"/>
            <a:ext cx="3888949" cy="4693627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113"/>
          <p:cNvSpPr txBox="1"/>
          <p:nvPr/>
        </p:nvSpPr>
        <p:spPr>
          <a:xfrm>
            <a:off x="1765875" y="1239750"/>
            <a:ext cx="88827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55600">
              <a:lnSpc>
                <a:spcPct val="115000"/>
              </a:lnSpc>
              <a:buClr>
                <a:schemeClr val="dk2"/>
              </a:buClr>
              <a:buSzPts val="2000"/>
              <a:buChar char="●"/>
            </a:pPr>
            <a:r>
              <a:rPr lang="ms" sz="2000" dirty="0">
                <a:solidFill>
                  <a:srgbClr val="9018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pressure and low pressure regions decoupled</a:t>
            </a:r>
            <a:r>
              <a:rPr lang="ms" sz="20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000" dirty="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556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2000"/>
              <a:buChar char="●"/>
            </a:pPr>
            <a:r>
              <a:rPr lang="ms" sz="20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wavelength regions defined with different PMT models and filters.  </a:t>
            </a:r>
            <a:endParaRPr sz="2000" dirty="0">
              <a:solidFill>
                <a:srgbClr val="9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6" name="Google Shape;796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1289" y="2428572"/>
            <a:ext cx="4196873" cy="37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DOCTOR OCTOPUS (1963, MARVEL) - Ficha de personaje en Tebeosfera">
            <a:extLst>
              <a:ext uri="{FF2B5EF4-FFF2-40B4-BE49-F238E27FC236}">
                <a16:creationId xmlns:a16="http://schemas.microsoft.com/office/drawing/2014/main" id="{0F5360E2-065D-4634-AC3C-CF77E1B9E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40" y="1958009"/>
            <a:ext cx="4196873" cy="454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1C154A4-5BB4-4F91-A69A-283ADD517B73}"/>
              </a:ext>
            </a:extLst>
          </p:cNvPr>
          <p:cNvSpPr txBox="1"/>
          <p:nvPr/>
        </p:nvSpPr>
        <p:spPr>
          <a:xfrm>
            <a:off x="2951926" y="-91226"/>
            <a:ext cx="6490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The Octopus detector </a:t>
            </a: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DA77A15-18A2-49FE-9DE0-8103B1E0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  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7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2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https://lh3.googleusercontent.com/pw/ACtC-3eKC3yyFEYstPkUHff89HAswS2YTD8xY_yAEuDXAz5C97hzFSnAMxXzycKd25DUIyRqD3JnvCirSydrAYKsYpIgTs0hjvnjf4JhCy8SOgbmXq_U5nV3LaRNIUimeVWPDBIfshrIyJNC6g5ads-KlN5E=w1615-h786-no?authuser=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22"/>
          <a:stretch/>
        </p:blipFill>
        <p:spPr bwMode="auto">
          <a:xfrm>
            <a:off x="3938151" y="3678800"/>
            <a:ext cx="4094804" cy="258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C18A6B5-B430-4E73-8631-9B42BE1AF5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t="4396" r="5761" b="21498"/>
          <a:stretch/>
        </p:blipFill>
        <p:spPr>
          <a:xfrm>
            <a:off x="201776" y="130891"/>
            <a:ext cx="3736375" cy="33228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65D9F5-6F9E-4C61-9FE4-0F15647EF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574" y="255390"/>
            <a:ext cx="3346887" cy="3220589"/>
          </a:xfrm>
          <a:prstGeom prst="rect">
            <a:avLst/>
          </a:prstGeom>
        </p:spPr>
      </p:pic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60C50B05-8ABA-4EDE-BCA9-C9AF42E23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  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8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D241B5B-4A15-4D5A-8538-285886C5DA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6" r="16702"/>
          <a:stretch/>
        </p:blipFill>
        <p:spPr>
          <a:xfrm>
            <a:off x="396521" y="3679691"/>
            <a:ext cx="3226427" cy="2648812"/>
          </a:xfrm>
          <a:prstGeom prst="rect">
            <a:avLst/>
          </a:prstGeom>
        </p:spPr>
      </p:pic>
      <p:pic>
        <p:nvPicPr>
          <p:cNvPr id="11" name="Picture 7" descr="C:\Users\u6227\Downloads\transmission_window.png">
            <a:extLst>
              <a:ext uri="{FF2B5EF4-FFF2-40B4-BE49-F238E27FC236}">
                <a16:creationId xmlns:a16="http://schemas.microsoft.com/office/drawing/2014/main" id="{4251CA52-08A0-494E-BBCE-2A498063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613" y="3246697"/>
            <a:ext cx="3659866" cy="32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F10B8B5B-A670-4CDB-83AB-9415EB3F8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768391"/>
              </p:ext>
            </p:extLst>
          </p:nvPr>
        </p:nvGraphicFramePr>
        <p:xfrm>
          <a:off x="7731479" y="314056"/>
          <a:ext cx="4460520" cy="2932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760">
                  <a:extLst>
                    <a:ext uri="{9D8B030D-6E8A-4147-A177-3AD203B41FA5}">
                      <a16:colId xmlns:a16="http://schemas.microsoft.com/office/drawing/2014/main" val="2302551102"/>
                    </a:ext>
                  </a:extLst>
                </a:gridCol>
                <a:gridCol w="1356851">
                  <a:extLst>
                    <a:ext uri="{9D8B030D-6E8A-4147-A177-3AD203B41FA5}">
                      <a16:colId xmlns:a16="http://schemas.microsoft.com/office/drawing/2014/main" val="2435695369"/>
                    </a:ext>
                  </a:extLst>
                </a:gridCol>
                <a:gridCol w="2349909">
                  <a:extLst>
                    <a:ext uri="{9D8B030D-6E8A-4147-A177-3AD203B41FA5}">
                      <a16:colId xmlns:a16="http://schemas.microsoft.com/office/drawing/2014/main" val="3349191117"/>
                    </a:ext>
                  </a:extLst>
                </a:gridCol>
              </a:tblGrid>
              <a:tr h="747618">
                <a:tc>
                  <a:txBody>
                    <a:bodyPr/>
                    <a:lstStyle/>
                    <a:p>
                      <a:r>
                        <a:rPr lang="en-US" dirty="0"/>
                        <a:t>PMT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Sensitivity Range [nm]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676315"/>
                  </a:ext>
                </a:extLst>
              </a:tr>
              <a:tr h="713747">
                <a:tc>
                  <a:txBody>
                    <a:bodyPr/>
                    <a:lstStyle/>
                    <a:p>
                      <a:r>
                        <a:rPr lang="en-US" dirty="0"/>
                        <a:t>UV2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R6835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[115-160]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340615"/>
                  </a:ext>
                </a:extLst>
              </a:tr>
              <a:tr h="723659">
                <a:tc>
                  <a:txBody>
                    <a:bodyPr/>
                    <a:lstStyle/>
                    <a:p>
                      <a:r>
                        <a:rPr lang="en-US" dirty="0"/>
                        <a:t>UV3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R7378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[160-visible]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938501"/>
                  </a:ext>
                </a:extLst>
              </a:tr>
              <a:tr h="747618">
                <a:tc>
                  <a:txBody>
                    <a:bodyPr/>
                    <a:lstStyle/>
                    <a:p>
                      <a:r>
                        <a:rPr lang="en-US" dirty="0"/>
                        <a:t>TPB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R6095+TPB evaporated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[110-visible]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388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978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EEDBA4FB-3A39-48F0-BFAD-C25589CBF332}"/>
              </a:ext>
            </a:extLst>
          </p:cNvPr>
          <p:cNvSpPr/>
          <p:nvPr/>
        </p:nvSpPr>
        <p:spPr>
          <a:xfrm rot="5400000">
            <a:off x="5679713" y="-5679713"/>
            <a:ext cx="832574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B5C7E7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8F891293-C1D6-466E-B8C3-198E7E90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528639"/>
            <a:ext cx="8593139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3" name="AutoShape 2" descr="https://www.overleaf.com/project/5f15d97375865800010e1103/file/5f52452e8953550001482598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6" name="Picture 4" descr="C:\Users\u6227\Downloads\pulse_1bar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31"/>
          <a:stretch/>
        </p:blipFill>
        <p:spPr bwMode="auto">
          <a:xfrm>
            <a:off x="1520533" y="1229214"/>
            <a:ext cx="9249464" cy="138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6227\Downloads\pulse_1bar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1" b="33554"/>
          <a:stretch/>
        </p:blipFill>
        <p:spPr bwMode="auto">
          <a:xfrm>
            <a:off x="1505734" y="4395550"/>
            <a:ext cx="9249467" cy="139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6227\Downloads\pulse_1bar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7"/>
          <a:stretch/>
        </p:blipFill>
        <p:spPr bwMode="auto">
          <a:xfrm>
            <a:off x="1520537" y="2875712"/>
            <a:ext cx="9249462" cy="136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567609" y="7938"/>
            <a:ext cx="7491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Ar</a:t>
            </a:r>
            <a:r>
              <a:rPr 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scintillation at 1 bar (Am-241)</a:t>
            </a:r>
          </a:p>
        </p:txBody>
      </p:sp>
      <p:sp>
        <p:nvSpPr>
          <p:cNvPr id="11" name="1 Marcador de número de diapositiva">
            <a:extLst>
              <a:ext uri="{FF2B5EF4-FFF2-40B4-BE49-F238E27FC236}">
                <a16:creationId xmlns:a16="http://schemas.microsoft.com/office/drawing/2014/main" id="{29888CB2-EE03-4052-BFD8-F314D390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28" y="6554413"/>
            <a:ext cx="12144672" cy="30358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- TAUP, 28-Aug-25            						    	              		                     </a:t>
            </a:r>
            <a:fld id="{3720CE13-4BA1-498D-9D9C-5CC09362400B}" type="slidenum">
              <a:rPr lang="es-E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defRPr/>
              </a:pPr>
              <a:t>9</a:t>
            </a:fld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1 CuadroTexto">
            <a:extLst>
              <a:ext uri="{FF2B5EF4-FFF2-40B4-BE49-F238E27FC236}">
                <a16:creationId xmlns:a16="http://schemas.microsoft.com/office/drawing/2014/main" id="{B33028A1-9E3F-4DE7-9F6E-22B563CB5436}"/>
              </a:ext>
            </a:extLst>
          </p:cNvPr>
          <p:cNvSpPr txBox="1"/>
          <p:nvPr/>
        </p:nvSpPr>
        <p:spPr>
          <a:xfrm>
            <a:off x="4260225" y="6021045"/>
            <a:ext cx="333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Eur</a:t>
            </a:r>
            <a:r>
              <a:rPr lang="fr-FR" sz="2400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 Phys. J. C 81, 622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0046AA6-310B-40AB-9812-363EC6A3A02F}"/>
              </a:ext>
            </a:extLst>
          </p:cNvPr>
          <p:cNvSpPr/>
          <p:nvPr/>
        </p:nvSpPr>
        <p:spPr>
          <a:xfrm>
            <a:off x="9294727" y="1376625"/>
            <a:ext cx="714245" cy="38183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DD6F052-A6CD-4DDA-BD5C-2310111F2A5D}"/>
              </a:ext>
            </a:extLst>
          </p:cNvPr>
          <p:cNvSpPr/>
          <p:nvPr/>
        </p:nvSpPr>
        <p:spPr>
          <a:xfrm>
            <a:off x="8320035" y="2915692"/>
            <a:ext cx="2351428" cy="4487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DB20330-073C-46D0-BD79-53DDA5B929E3}"/>
              </a:ext>
            </a:extLst>
          </p:cNvPr>
          <p:cNvSpPr/>
          <p:nvPr/>
        </p:nvSpPr>
        <p:spPr>
          <a:xfrm>
            <a:off x="8361907" y="4515057"/>
            <a:ext cx="2351428" cy="4487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5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1330</Words>
  <Application>Microsoft Office PowerPoint</Application>
  <PresentationFormat>Panorámica</PresentationFormat>
  <Paragraphs>159</Paragraphs>
  <Slides>23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3" baseType="lpstr">
      <vt:lpstr>游ゴシック</vt:lpstr>
      <vt:lpstr>Arial</vt:lpstr>
      <vt:lpstr>Arial Black</vt:lpstr>
      <vt:lpstr>Calibri</vt:lpstr>
      <vt:lpstr>Calibri Light</vt:lpstr>
      <vt:lpstr>Cambria Math</vt:lpstr>
      <vt:lpstr>EURM10</vt:lpstr>
      <vt:lpstr>Symbol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Roberto Santorelli</dc:creator>
  <cp:lastModifiedBy>Roberto Santorelli</cp:lastModifiedBy>
  <cp:revision>181</cp:revision>
  <dcterms:created xsi:type="dcterms:W3CDTF">2025-08-21T15:22:01Z</dcterms:created>
  <dcterms:modified xsi:type="dcterms:W3CDTF">2025-08-28T10:07:45Z</dcterms:modified>
</cp:coreProperties>
</file>