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2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theme/theme14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theme/theme13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_rels/presentation.xml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58.png" ContentType="image/png"/>
  <Override PartName="/ppt/media/image56.png" ContentType="image/png"/>
  <Override PartName="/ppt/media/image55.wmf" ContentType="image/x-wmf"/>
  <Override PartName="/ppt/media/image46.png" ContentType="image/png"/>
  <Override PartName="/ppt/media/image45.png" ContentType="image/png"/>
  <Override PartName="/ppt/media/image44.wmf" ContentType="image/x-wmf"/>
  <Override PartName="/ppt/media/image43.png" ContentType="image/png"/>
  <Override PartName="/ppt/media/image41.png" ContentType="image/png"/>
  <Override PartName="/ppt/media/image29.jpeg" ContentType="image/jpeg"/>
  <Override PartName="/ppt/media/image39.wmf" ContentType="image/x-wmf"/>
  <Override PartName="/ppt/media/image37.wmf" ContentType="image/x-wmf"/>
  <Override PartName="/ppt/media/image32.png" ContentType="image/png"/>
  <Override PartName="/ppt/media/image18.png" ContentType="image/png"/>
  <Override PartName="/ppt/media/image70.jpeg" ContentType="image/jpeg"/>
  <Override PartName="/ppt/media/image19.png" ContentType="image/png"/>
  <Override PartName="/ppt/media/image21.jpeg" ContentType="image/jpeg"/>
  <Override PartName="/ppt/media/image23.png" ContentType="image/png"/>
  <Override PartName="/ppt/media/image22.png" ContentType="image/png"/>
  <Override PartName="/ppt/media/image59.png" ContentType="image/png"/>
  <Override PartName="/ppt/media/image57.png" ContentType="image/png"/>
  <Override PartName="/ppt/media/image24.jpeg" ContentType="image/jpeg"/>
  <Override PartName="/ppt/media/image60.wmf" ContentType="image/x-wmf"/>
  <Override PartName="/ppt/media/image51.wmf" ContentType="image/x-wmf"/>
  <Override PartName="/ppt/media/image50.png" ContentType="image/png"/>
  <Override PartName="/ppt/media/image27.jpeg" ContentType="image/jpeg"/>
  <Override PartName="/ppt/media/image71.jpeg" ContentType="image/jpeg"/>
  <Override PartName="/ppt/media/image28.png" ContentType="image/png"/>
  <Override PartName="/ppt/media/image69.png" ContentType="image/png"/>
  <Override PartName="/ppt/media/image48.png" ContentType="image/png"/>
  <Override PartName="/ppt/media/image15.jpeg" ContentType="image/jpeg"/>
  <Override PartName="/ppt/media/image53.wmf" ContentType="image/x-wmf"/>
  <Override PartName="/ppt/media/image68.png" ContentType="image/png"/>
  <Override PartName="/ppt/media/image31.png" ContentType="image/png"/>
  <Override PartName="/ppt/media/image67.png" ContentType="image/png"/>
  <Override PartName="/ppt/media/image30.png" ContentType="image/png"/>
  <Override PartName="/ppt/media/image25.jpeg" ContentType="image/jpeg"/>
  <Override PartName="/ppt/media/image66.jpeg" ContentType="image/jpeg"/>
  <Override PartName="/ppt/media/image64.png" ContentType="image/png"/>
  <Override PartName="/ppt/media/image20.jpeg" ContentType="image/jpeg"/>
  <Override PartName="/ppt/media/image63.png" ContentType="image/png"/>
  <Override PartName="/ppt/media/image65.png" ContentType="image/png"/>
  <Override PartName="/ppt/media/image62.png" ContentType="image/png"/>
  <Override PartName="/ppt/media/image61.wmf" ContentType="image/x-wmf"/>
  <Override PartName="/ppt/media/image38.wmf" ContentType="image/x-wmf"/>
  <Override PartName="/ppt/media/image40.png" ContentType="image/png"/>
  <Override PartName="/ppt/media/image54.wmf" ContentType="image/x-wmf"/>
  <Override PartName="/ppt/media/image14.png" ContentType="image/png"/>
  <Override PartName="/ppt/media/image5.png" ContentType="image/png"/>
  <Override PartName="/ppt/media/image6.png" ContentType="image/png"/>
  <Override PartName="/ppt/media/image33.png" ContentType="image/png"/>
  <Override PartName="/ppt/media/image1.png" ContentType="image/png"/>
  <Override PartName="/ppt/media/image10.png" ContentType="image/png"/>
  <Override PartName="/ppt/media/image47.png" ContentType="image/png"/>
  <Override PartName="/ppt/media/image16.png" ContentType="image/png"/>
  <Override PartName="/ppt/media/image7.png" ContentType="image/png"/>
  <Override PartName="/ppt/media/image42.wmf" ContentType="image/x-wmf"/>
  <Override PartName="/ppt/media/image11.png" ContentType="image/png"/>
  <Override PartName="/ppt/media/image26.jpeg" ContentType="image/jpeg"/>
  <Override PartName="/ppt/media/image2.png" ContentType="image/png"/>
  <Override PartName="/ppt/media/image34.png" ContentType="image/png"/>
  <Override PartName="/ppt/media/image17.png" ContentType="image/png"/>
  <Override PartName="/ppt/media/image8.png" ContentType="image/png"/>
  <Override PartName="/ppt/media/image35.png" ContentType="image/png"/>
  <Override PartName="/ppt/media/image3.png" ContentType="image/png"/>
  <Override PartName="/ppt/media/image12.png" ContentType="image/png"/>
  <Override PartName="/ppt/media/image49.png" ContentType="image/png"/>
  <Override PartName="/ppt/media/image52.wmf" ContentType="image/x-wmf"/>
  <Override PartName="/ppt/media/image13.png" ContentType="image/png"/>
  <Override PartName="/ppt/media/image4.png" ContentType="image/png"/>
  <Override PartName="/ppt/media/image9.jpeg" ContentType="image/jpeg"/>
  <Override PartName="/ppt/media/image36.png" ContentType="image/png"/>
  <Override PartName="/ppt/slides/_rels/slide5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20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21.xml" ContentType="application/vnd.openxmlformats-officedocument.presentationml.slide+xml"/>
  <Override PartName="/ppt/notesSlides/_rels/notesSlide13.xml.rels" ContentType="application/vnd.openxmlformats-package.relationships+xml"/>
  <Override PartName="/ppt/notesSlides/notesSlide13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notesMaster" Target="notesMasters/notesMaster1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solidFill>
                  <a:schemeClr val="dk1"/>
                </a:solidFill>
                <a:latin typeface="Calibri"/>
              </a:rPr>
              <a:t>Click to move the slide</a:t>
            </a: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edit the notes 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dt" idx="36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ftr" idx="37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sldNum" idx="38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95026824-0EFC-40B9-875C-62A36DADBC0D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sldNum" idx="5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A92AB7F-C928-4829-AA27-E746FE873C51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2488B96-E948-418D-8100-29B3E8759AE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A088A01C-C2C0-4D4E-B626-2819780B0D6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8F6EBBB5-8027-454F-BA49-8827E1C1E28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6001E490-04E3-48F0-93E2-FA270C0A4DC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5"/>
          </p:nvPr>
        </p:nvSpPr>
        <p:spPr/>
        <p:txBody>
          <a:bodyPr/>
          <a:p>
            <a:fld id="{8A54D213-6B55-440F-9442-39320301D0A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E8033CF-A898-40A1-B657-C017B07377C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2FAB1B0-8526-4F0E-8D4F-8754F4118BC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ítulo y cuerpo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347E0F40-9C67-4BC8-B2C1-38937B97160A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ítulo y cuerpo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F6113121-AB9C-43E7-AEF2-1A9CB1C9C813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F8CDA0B1-A0C5-471C-8300-35B585A464D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70C026C9-46BD-4789-86D5-A095F40A0DC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13E09BD8-2034-4DFB-8764-9E541C62CA0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343EA965-D40F-4DF0-BEDD-480B52F5B7B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es-ES" sz="6000" spc="-1" strike="noStrike">
                <a:solidFill>
                  <a:schemeClr val="dk1"/>
                </a:solidFill>
                <a:latin typeface="Calibri Light"/>
              </a:rPr>
              <a:t>Haga clic para </a:t>
            </a:r>
            <a:r>
              <a:rPr b="0" lang="es-ES" sz="6000" spc="-1" strike="noStrike">
                <a:solidFill>
                  <a:schemeClr val="dk1"/>
                </a:solidFill>
                <a:latin typeface="Calibri Light"/>
              </a:rPr>
              <a:t>modificar el </a:t>
            </a:r>
            <a:r>
              <a:rPr b="0" lang="es-ES" sz="6000" spc="-1" strike="noStrike">
                <a:solidFill>
                  <a:schemeClr val="dk1"/>
                </a:solidFill>
                <a:latin typeface="Calibri Light"/>
              </a:rPr>
              <a:t>estilo de </a:t>
            </a:r>
            <a:r>
              <a:rPr b="0" lang="es-ES" sz="6000" spc="-1" strike="noStrike">
                <a:solidFill>
                  <a:schemeClr val="dk1"/>
                </a:solidFill>
                <a:latin typeface="Calibri Light"/>
              </a:rPr>
              <a:t>título del </a:t>
            </a:r>
            <a:r>
              <a:rPr b="0" lang="es-ES" sz="6000" spc="-1" strike="noStrike">
                <a:solidFill>
                  <a:schemeClr val="dk1"/>
                </a:solidFill>
                <a:latin typeface="Calibri Light"/>
              </a:rPr>
              <a:t>patrón</a:t>
            </a:r>
            <a:endParaRPr b="0" lang="es-ES" sz="6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4827536-B44D-4A00-889D-63FFC239147D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s-ES" sz="20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s-ES" sz="20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s-ES" sz="20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s-ES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s-ES" sz="4400" spc="-1" strike="noStrike">
                <a:solidFill>
                  <a:schemeClr val="dk1"/>
                </a:solidFill>
                <a:latin typeface="Calibri Light"/>
              </a:rPr>
              <a:t>Haga clic para modificar el estilo de título del patrón</a:t>
            </a:r>
            <a:endParaRPr b="0" lang="es-E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dt" idx="2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ftr" idx="2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sldNum" idx="2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041431E-8785-46E9-A3B1-9892AD21F7E4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dt" idx="2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ftr" idx="2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sldNum" idx="2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AE6CD91-2ED2-4D8D-B3E9-5919DDA629CD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s-ES" sz="1800" spc="-1" strike="noStrike">
                <a:solidFill>
                  <a:schemeClr val="dk1"/>
                </a:solidFill>
                <a:latin typeface="Calibri"/>
              </a:rPr>
              <a:t>Click to edit the title text format</a:t>
            </a: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s-ES" sz="20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s-ES" sz="20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s-ES" sz="20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s-ES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s-ES" sz="3200" spc="-1" strike="noStrike">
                <a:solidFill>
                  <a:schemeClr val="dk1"/>
                </a:solidFill>
                <a:latin typeface="Calibri Light"/>
              </a:rPr>
              <a:t>Haga clic para modificar el estilo de título del patrón</a:t>
            </a:r>
            <a:endParaRPr b="0" lang="es-E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chemeClr val="dk1"/>
                </a:solidFill>
                <a:latin typeface="Calibri"/>
              </a:rPr>
              <a:t>Editar los estilos de texto del patrón</a:t>
            </a:r>
            <a:endParaRPr b="0" lang="es-ES" sz="32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Segundo nivel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chemeClr val="dk1"/>
                </a:solidFill>
                <a:latin typeface="Calibri"/>
              </a:rPr>
              <a:t>Tercer nivel</a:t>
            </a:r>
            <a:endParaRPr b="0" lang="es-E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chemeClr val="dk1"/>
                </a:solidFill>
                <a:latin typeface="Calibri"/>
              </a:rPr>
              <a:t>Cuarto nivel</a:t>
            </a:r>
            <a:endParaRPr b="0" lang="es-E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chemeClr val="dk1"/>
                </a:solidFill>
                <a:latin typeface="Calibri"/>
              </a:rPr>
              <a:t>Quinto nivel</a:t>
            </a:r>
            <a:endParaRPr b="0" lang="es-E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chemeClr val="dk1"/>
                </a:solidFill>
                <a:latin typeface="Calibri"/>
              </a:rPr>
              <a:t>Editar los estilos de texto del patrón</a:t>
            </a:r>
            <a:endParaRPr b="0" lang="es-E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dt" idx="3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ftr" idx="3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" name="PlaceHolder 6"/>
          <p:cNvSpPr>
            <a:spLocks noGrp="1"/>
          </p:cNvSpPr>
          <p:nvPr>
            <p:ph type="sldNum" idx="3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6F35BF6-89BD-4859-A3CB-B435F82CE5F0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s-ES" sz="3200" spc="-1" strike="noStrike">
                <a:solidFill>
                  <a:schemeClr val="dk1"/>
                </a:solidFill>
                <a:latin typeface="Calibri Light"/>
              </a:rPr>
              <a:t>Haga clic para modificar el estilo de título del patrón</a:t>
            </a:r>
            <a:endParaRPr b="0" lang="es-E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s-E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32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s-ES" sz="32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s-ES" sz="32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32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s-ES" sz="32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s-ES" sz="32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s-ES" sz="32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s-E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chemeClr val="dk1"/>
                </a:solidFill>
                <a:latin typeface="Calibri"/>
              </a:rPr>
              <a:t>Editar los estilos de texto del patrón</a:t>
            </a:r>
            <a:endParaRPr b="0" lang="es-E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dt" idx="3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ftr" idx="3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" name="PlaceHolder 6"/>
          <p:cNvSpPr>
            <a:spLocks noGrp="1"/>
          </p:cNvSpPr>
          <p:nvPr>
            <p:ph type="sldNum" idx="3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84BF157-0D86-48D4-A313-37A663B26D52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s-ES" sz="4400" spc="-1" strike="noStrike">
                <a:solidFill>
                  <a:schemeClr val="dk1"/>
                </a:solidFill>
                <a:latin typeface="Calibri Light"/>
              </a:rPr>
              <a:t>Haga clic para modificar el estilo de título del patrón</a:t>
            </a:r>
            <a:endParaRPr b="0" lang="es-E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Editar los estilos de texto del patrón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chemeClr val="dk1"/>
                </a:solidFill>
                <a:latin typeface="Calibri"/>
              </a:rPr>
              <a:t>Segundo nivel</a:t>
            </a:r>
            <a:endParaRPr b="0" lang="es-E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chemeClr val="dk1"/>
                </a:solidFill>
                <a:latin typeface="Calibri"/>
              </a:rPr>
              <a:t>Tercer nivel</a:t>
            </a:r>
            <a:endParaRPr b="0" lang="es-E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chemeClr val="dk1"/>
                </a:solidFill>
                <a:latin typeface="Calibri"/>
              </a:rPr>
              <a:t>Cuarto nivel</a:t>
            </a: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chemeClr val="dk1"/>
                </a:solidFill>
                <a:latin typeface="Calibri"/>
              </a:rPr>
              <a:t>Quinto nivel</a:t>
            </a: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BFA6125-F4B3-4137-A169-1577664BD4A7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s-ES" sz="4400" spc="-1" strike="noStrike">
                <a:solidFill>
                  <a:schemeClr val="dk1"/>
                </a:solidFill>
                <a:latin typeface="Calibri Light"/>
              </a:rPr>
              <a:t>Haga clic para modificar el estilo de título del patrón</a:t>
            </a:r>
            <a:endParaRPr b="0" lang="es-E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Editar los estilos de texto del patrón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chemeClr val="dk1"/>
                </a:solidFill>
                <a:latin typeface="Calibri"/>
              </a:rPr>
              <a:t>Segundo nivel</a:t>
            </a:r>
            <a:endParaRPr b="0" lang="es-E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chemeClr val="dk1"/>
                </a:solidFill>
                <a:latin typeface="Calibri"/>
              </a:rPr>
              <a:t>Tercer nivel</a:t>
            </a:r>
            <a:endParaRPr b="0" lang="es-E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chemeClr val="dk1"/>
                </a:solidFill>
                <a:latin typeface="Calibri"/>
              </a:rPr>
              <a:t>Cuarto nivel</a:t>
            </a: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chemeClr val="dk1"/>
                </a:solidFill>
                <a:latin typeface="Calibri"/>
              </a:rPr>
              <a:t>Quinto nivel</a:t>
            </a: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4DA4D72-0FF6-4F44-8BD3-BFE8EF805166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520" cy="763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b">
            <a:noAutofit/>
          </a:bodyPr>
          <a:p>
            <a:pPr indent="0">
              <a:buNone/>
            </a:pPr>
            <a:r>
              <a:rPr b="0" lang="es-ES" sz="4400" spc="-1" strike="noStrike">
                <a:solidFill>
                  <a:schemeClr val="dk1"/>
                </a:solidFill>
                <a:latin typeface="Calibri"/>
              </a:rPr>
              <a:t>Click to edit the title text format</a:t>
            </a:r>
            <a:endParaRPr b="0" lang="es-E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15440" y="1536480"/>
            <a:ext cx="11360520" cy="4554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sldNum" idx="10"/>
          </p:nvPr>
        </p:nvSpPr>
        <p:spPr>
          <a:xfrm>
            <a:off x="11296440" y="6217560"/>
            <a:ext cx="731160" cy="52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s-E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2F447B0-CAB7-4AA1-B9FE-E68E343C1681}" type="slidenum">
              <a:rPr b="0" lang="es-E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520" cy="763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b">
            <a:noAutofit/>
          </a:bodyPr>
          <a:p>
            <a:pPr indent="0">
              <a:buNone/>
            </a:pPr>
            <a:r>
              <a:rPr b="0" lang="es-ES" sz="4400" spc="-1" strike="noStrike">
                <a:solidFill>
                  <a:schemeClr val="dk1"/>
                </a:solidFill>
                <a:latin typeface="Calibri"/>
              </a:rPr>
              <a:t>Click to edit the title text format</a:t>
            </a:r>
            <a:endParaRPr b="0" lang="es-E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15440" y="1536480"/>
            <a:ext cx="11360520" cy="4554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sldNum" idx="11"/>
          </p:nvPr>
        </p:nvSpPr>
        <p:spPr>
          <a:xfrm>
            <a:off x="11296440" y="6217560"/>
            <a:ext cx="731160" cy="52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s-E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7160AB5-B6A7-4173-A3A7-75A98983948F}" type="slidenum">
              <a:rPr b="0" lang="es-E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s-ES" sz="4400" spc="-1" strike="noStrike">
                <a:solidFill>
                  <a:schemeClr val="dk1"/>
                </a:solidFill>
                <a:latin typeface="Calibri Light"/>
              </a:rPr>
              <a:t>Haga clic para modificar el estilo de título del patrón</a:t>
            </a:r>
            <a:endParaRPr b="0" lang="es-E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Editar los estilos de texto del patrón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chemeClr val="dk1"/>
                </a:solidFill>
                <a:latin typeface="Calibri"/>
              </a:rPr>
              <a:t>Segundo nivel</a:t>
            </a:r>
            <a:endParaRPr b="0" lang="es-E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chemeClr val="dk1"/>
                </a:solidFill>
                <a:latin typeface="Calibri"/>
              </a:rPr>
              <a:t>Tercer nivel</a:t>
            </a:r>
            <a:endParaRPr b="0" lang="es-E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chemeClr val="dk1"/>
                </a:solidFill>
                <a:latin typeface="Calibri"/>
              </a:rPr>
              <a:t>Cuarto nivel</a:t>
            </a: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chemeClr val="dk1"/>
                </a:solidFill>
                <a:latin typeface="Calibri"/>
              </a:rPr>
              <a:t>Quinto nivel</a:t>
            </a: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dt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ftr" idx="1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5"/>
          <p:cNvSpPr>
            <a:spLocks noGrp="1"/>
          </p:cNvSpPr>
          <p:nvPr>
            <p:ph type="sldNum" idx="1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5CDD3B0-805E-41EB-A60C-AC61ECD97ECD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s-ES" sz="6000" spc="-1" strike="noStrike">
                <a:solidFill>
                  <a:schemeClr val="dk1"/>
                </a:solidFill>
                <a:latin typeface="Calibri Light"/>
              </a:rPr>
              <a:t>Haga clic para modificar el estilo de título del patrón</a:t>
            </a:r>
            <a:endParaRPr b="0" lang="es-ES" sz="6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24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Editar los estilos de texto del patrón</a:t>
            </a:r>
            <a:endParaRPr b="0" lang="es-E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dt" idx="1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ftr" idx="1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sldNum" idx="1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AB3A6F9-8D58-4263-BF29-58E704BE850E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s-ES" sz="4400" spc="-1" strike="noStrike">
                <a:solidFill>
                  <a:schemeClr val="dk1"/>
                </a:solidFill>
                <a:latin typeface="Calibri Light"/>
              </a:rPr>
              <a:t>Haga clic para modificar el estilo de título del patrón</a:t>
            </a:r>
            <a:endParaRPr b="0" lang="es-E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Editar los estilos de texto del patrón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chemeClr val="dk1"/>
                </a:solidFill>
                <a:latin typeface="Calibri"/>
              </a:rPr>
              <a:t>Segundo nivel</a:t>
            </a:r>
            <a:endParaRPr b="0" lang="es-E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chemeClr val="dk1"/>
                </a:solidFill>
                <a:latin typeface="Calibri"/>
              </a:rPr>
              <a:t>Tercer nivel</a:t>
            </a:r>
            <a:endParaRPr b="0" lang="es-E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chemeClr val="dk1"/>
                </a:solidFill>
                <a:latin typeface="Calibri"/>
              </a:rPr>
              <a:t>Cuarto nivel</a:t>
            </a: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chemeClr val="dk1"/>
                </a:solidFill>
                <a:latin typeface="Calibri"/>
              </a:rPr>
              <a:t>Quinto nivel</a:t>
            </a: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Editar los estilos de texto del patrón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chemeClr val="dk1"/>
                </a:solidFill>
                <a:latin typeface="Calibri"/>
              </a:rPr>
              <a:t>Segundo nivel</a:t>
            </a:r>
            <a:endParaRPr b="0" lang="es-E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chemeClr val="dk1"/>
                </a:solidFill>
                <a:latin typeface="Calibri"/>
              </a:rPr>
              <a:t>Tercer nivel</a:t>
            </a:r>
            <a:endParaRPr b="0" lang="es-E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chemeClr val="dk1"/>
                </a:solidFill>
                <a:latin typeface="Calibri"/>
              </a:rPr>
              <a:t>Cuarto nivel</a:t>
            </a: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chemeClr val="dk1"/>
                </a:solidFill>
                <a:latin typeface="Calibri"/>
              </a:rPr>
              <a:t>Quinto nivel</a:t>
            </a: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dt" idx="1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ftr" idx="1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sldNum" idx="2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2BE6333-DC81-4CD8-A4D6-987025E65570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s-ES" sz="4400" spc="-1" strike="noStrike">
                <a:solidFill>
                  <a:schemeClr val="dk1"/>
                </a:solidFill>
                <a:latin typeface="Calibri Light"/>
              </a:rPr>
              <a:t>Haga clic para modificar el estilo de título del patrón</a:t>
            </a:r>
            <a:endParaRPr b="0" lang="es-E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s-ES" sz="2400" spc="-1" strike="noStrike">
                <a:solidFill>
                  <a:schemeClr val="dk1"/>
                </a:solidFill>
                <a:latin typeface="Calibri"/>
              </a:rPr>
              <a:t>Editar los estilos de texto del patrón</a:t>
            </a:r>
            <a:endParaRPr b="0" lang="es-E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Editar los estilos de texto del patrón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chemeClr val="dk1"/>
                </a:solidFill>
                <a:latin typeface="Calibri"/>
              </a:rPr>
              <a:t>Segundo nivel</a:t>
            </a:r>
            <a:endParaRPr b="0" lang="es-E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chemeClr val="dk1"/>
                </a:solidFill>
                <a:latin typeface="Calibri"/>
              </a:rPr>
              <a:t>Tercer nivel</a:t>
            </a:r>
            <a:endParaRPr b="0" lang="es-E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chemeClr val="dk1"/>
                </a:solidFill>
                <a:latin typeface="Calibri"/>
              </a:rPr>
              <a:t>Cuarto nivel</a:t>
            </a: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chemeClr val="dk1"/>
                </a:solidFill>
                <a:latin typeface="Calibri"/>
              </a:rPr>
              <a:t>Quinto nivel</a:t>
            </a: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s-ES" sz="2400" spc="-1" strike="noStrike">
                <a:solidFill>
                  <a:schemeClr val="dk1"/>
                </a:solidFill>
                <a:latin typeface="Calibri"/>
              </a:rPr>
              <a:t>Editar los estilos de texto del patrón</a:t>
            </a:r>
            <a:endParaRPr b="0" lang="es-E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chemeClr val="dk1"/>
                </a:solidFill>
                <a:latin typeface="Calibri"/>
              </a:rPr>
              <a:t>Editar los estilos de texto del patrón</a:t>
            </a: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chemeClr val="dk1"/>
                </a:solidFill>
                <a:latin typeface="Calibri"/>
              </a:rPr>
              <a:t>Segundo nivel</a:t>
            </a:r>
            <a:endParaRPr b="0" lang="es-E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chemeClr val="dk1"/>
                </a:solidFill>
                <a:latin typeface="Calibri"/>
              </a:rPr>
              <a:t>Tercer nivel</a:t>
            </a:r>
            <a:endParaRPr b="0" lang="es-E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chemeClr val="dk1"/>
                </a:solidFill>
                <a:latin typeface="Calibri"/>
              </a:rPr>
              <a:t>Cuarto nivel</a:t>
            </a: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chemeClr val="dk1"/>
                </a:solidFill>
                <a:latin typeface="Calibri"/>
              </a:rPr>
              <a:t>Quinto nivel</a:t>
            </a: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 type="dt" idx="2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7"/>
          <p:cNvSpPr>
            <a:spLocks noGrp="1"/>
          </p:cNvSpPr>
          <p:nvPr>
            <p:ph type="ftr" idx="2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8"/>
          <p:cNvSpPr>
            <a:spLocks noGrp="1"/>
          </p:cNvSpPr>
          <p:nvPr>
            <p:ph type="sldNum" idx="2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0BC1E39-B284-4D0B-9E0C-80A7B94EE16F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6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6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7.wmf"/><Relationship Id="rId2" Type="http://schemas.openxmlformats.org/officeDocument/2006/relationships/image" Target="../media/image38.wmf"/><Relationship Id="rId3" Type="http://schemas.openxmlformats.org/officeDocument/2006/relationships/image" Target="../media/image39.wmf"/><Relationship Id="rId4" Type="http://schemas.openxmlformats.org/officeDocument/2006/relationships/image" Target="../media/image40.png"/><Relationship Id="rId5" Type="http://schemas.openxmlformats.org/officeDocument/2006/relationships/hyperlink" Target="https://journals.aps.org/prl/abstract/10.1103/PhysRevLett.33.1365" TargetMode="External"/><Relationship Id="rId6" Type="http://schemas.openxmlformats.org/officeDocument/2006/relationships/hyperlink" Target="https://journals.aps.org/prl/abstract/10.1103/PhysRevLett.33.1365" TargetMode="External"/><Relationship Id="rId7" Type="http://schemas.openxmlformats.org/officeDocument/2006/relationships/slideLayout" Target="../slideLayouts/slideLayout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1.png"/><Relationship Id="rId3" Type="http://schemas.openxmlformats.org/officeDocument/2006/relationships/image" Target="../media/image42.wmf"/><Relationship Id="rId4" Type="http://schemas.openxmlformats.org/officeDocument/2006/relationships/image" Target="../media/image43.png"/><Relationship Id="rId5" Type="http://schemas.openxmlformats.org/officeDocument/2006/relationships/image" Target="../media/image44.wmf"/><Relationship Id="rId6" Type="http://schemas.openxmlformats.org/officeDocument/2006/relationships/image" Target="../media/image45.png"/><Relationship Id="rId7" Type="http://schemas.openxmlformats.org/officeDocument/2006/relationships/slideLayout" Target="../slideLayouts/slideLayout4.xml"/><Relationship Id="rId8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slideLayout" Target="../slideLayouts/slideLayout6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1.wmf"/><Relationship Id="rId2" Type="http://schemas.openxmlformats.org/officeDocument/2006/relationships/image" Target="../media/image52.wmf"/><Relationship Id="rId3" Type="http://schemas.openxmlformats.org/officeDocument/2006/relationships/slideLayout" Target="../slideLayouts/slideLayout6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3.wmf"/><Relationship Id="rId2" Type="http://schemas.openxmlformats.org/officeDocument/2006/relationships/image" Target="../media/image54.wmf"/><Relationship Id="rId3" Type="http://schemas.openxmlformats.org/officeDocument/2006/relationships/image" Target="../media/image55.wmf"/><Relationship Id="rId4" Type="http://schemas.openxmlformats.org/officeDocument/2006/relationships/slideLayout" Target="../slideLayouts/slideLayout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slideLayout" Target="../slideLayouts/slideLayout6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0.wmf"/><Relationship Id="rId2" Type="http://schemas.openxmlformats.org/officeDocument/2006/relationships/image" Target="../media/image61.wmf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slideLayout" Target="../slideLayouts/slideLayout6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slideLayout" Target="../slideLayouts/slideLayout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slideLayout" Target="../slideLayouts/slideLayout1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slideLayout" Target="../slideLayouts/slideLayout1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1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slideLayout" Target="../slideLayouts/slideLayout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slideLayout" Target="../slideLayouts/slideLayout6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6" Type="http://schemas.openxmlformats.org/officeDocument/2006/relationships/slideLayout" Target="../slideLayouts/slideLayout6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1.png"/><Relationship Id="rId3" Type="http://schemas.openxmlformats.org/officeDocument/2006/relationships/image" Target="../media/image31.png"/><Relationship Id="rId4" Type="http://schemas.openxmlformats.org/officeDocument/2006/relationships/hyperlink" Target="https://link.springer.com/article/10.1140/epjc/s10052-021-09375-3" TargetMode="External"/><Relationship Id="rId5" Type="http://schemas.openxmlformats.org/officeDocument/2006/relationships/hyperlink" Target="https://link.springer.com/article/10.1140/epjc/s10052-021-09375-3" TargetMode="External"/><Relationship Id="rId6" Type="http://schemas.openxmlformats.org/officeDocument/2006/relationships/slideLayout" Target="../slideLayouts/slideLayout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ángulo 6"/>
          <p:cNvSpPr/>
          <p:nvPr/>
        </p:nvSpPr>
        <p:spPr>
          <a:xfrm rot="10800000">
            <a:off x="10470960" y="360"/>
            <a:ext cx="1714680" cy="6857640"/>
          </a:xfrm>
          <a:prstGeom prst="rect">
            <a:avLst/>
          </a:prstGeom>
          <a:gradFill rotWithShape="0">
            <a:gsLst>
              <a:gs pos="0">
                <a:srgbClr val="f6f8fc">
                  <a:alpha val="0"/>
                </a:srgbClr>
              </a:gs>
              <a:gs pos="100000">
                <a:srgbClr val="abc0e4"/>
              </a:gs>
              <a:gs pos="100000">
                <a:srgbClr val="b5c7e7"/>
              </a:gs>
              <a:gs pos="100000">
                <a:srgbClr val="abc0e4"/>
              </a:gs>
              <a:gs pos="100000">
                <a:srgbClr val="c7d5e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81" name="Rectángulo 4"/>
          <p:cNvSpPr/>
          <p:nvPr/>
        </p:nvSpPr>
        <p:spPr>
          <a:xfrm>
            <a:off x="0" y="0"/>
            <a:ext cx="1969200" cy="6857640"/>
          </a:xfrm>
          <a:prstGeom prst="rect">
            <a:avLst/>
          </a:prstGeom>
          <a:gradFill rotWithShape="0">
            <a:gsLst>
              <a:gs pos="0">
                <a:srgbClr val="f6f8fc">
                  <a:alpha val="0"/>
                </a:srgbClr>
              </a:gs>
              <a:gs pos="100000">
                <a:srgbClr val="abc0e4"/>
              </a:gs>
              <a:gs pos="100000">
                <a:srgbClr val="b5c7e7"/>
              </a:gs>
              <a:gs pos="100000">
                <a:srgbClr val="abc0e4"/>
              </a:gs>
              <a:gs pos="100000">
                <a:srgbClr val="c7d5ed"/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82" name="Imagen 1" descr=""/>
          <p:cNvPicPr/>
          <p:nvPr/>
        </p:nvPicPr>
        <p:blipFill>
          <a:blip r:embed="rId1"/>
          <a:stretch/>
        </p:blipFill>
        <p:spPr>
          <a:xfrm>
            <a:off x="3856320" y="97200"/>
            <a:ext cx="3733560" cy="814680"/>
          </a:xfrm>
          <a:prstGeom prst="rect">
            <a:avLst/>
          </a:prstGeom>
          <a:ln w="0">
            <a:noFill/>
          </a:ln>
        </p:spPr>
      </p:pic>
      <p:sp>
        <p:nvSpPr>
          <p:cNvPr id="83" name="CuadroTexto 2"/>
          <p:cNvSpPr/>
          <p:nvPr/>
        </p:nvSpPr>
        <p:spPr>
          <a:xfrm>
            <a:off x="457200" y="1490040"/>
            <a:ext cx="11121480" cy="191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4000" spc="-1" strike="noStrike">
                <a:solidFill>
                  <a:schemeClr val="accent1"/>
                </a:solidFill>
                <a:latin typeface="Arial Black"/>
              </a:rPr>
              <a:t>Spectral Features of Argon Light Emission for Next-Generation Rare Event Detectors 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CuadroTexto 3"/>
          <p:cNvSpPr/>
          <p:nvPr/>
        </p:nvSpPr>
        <p:spPr>
          <a:xfrm>
            <a:off x="3675240" y="3511800"/>
            <a:ext cx="4530600" cy="1431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2800" spc="-1" strike="noStrike">
                <a:solidFill>
                  <a:schemeClr val="dk1"/>
                </a:solidFill>
                <a:latin typeface="Arial"/>
              </a:rPr>
              <a:t>Roberto Santorelli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en-US" sz="2000" spc="-1" strike="noStrike">
                <a:solidFill>
                  <a:schemeClr val="dk1"/>
                </a:solidFill>
                <a:latin typeface="Arial"/>
              </a:rPr>
              <a:t>CIEMAT – Madrid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en-US" sz="2000" spc="-1" strike="noStrike">
                <a:solidFill>
                  <a:schemeClr val="dk1"/>
                </a:solidFill>
                <a:latin typeface="Arial"/>
              </a:rPr>
              <a:t>(on behalf of the CIEMAT-DM group)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5" name="Imagen 5" descr=""/>
          <p:cNvPicPr/>
          <p:nvPr/>
        </p:nvPicPr>
        <p:blipFill>
          <a:blip r:embed="rId2"/>
          <a:stretch/>
        </p:blipFill>
        <p:spPr>
          <a:xfrm>
            <a:off x="3826440" y="5614200"/>
            <a:ext cx="4521960" cy="789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ángulo 11"/>
          <p:cNvSpPr/>
          <p:nvPr/>
        </p:nvSpPr>
        <p:spPr>
          <a:xfrm rot="5400000">
            <a:off x="5680080" y="-5679720"/>
            <a:ext cx="832320" cy="12191760"/>
          </a:xfrm>
          <a:prstGeom prst="rect">
            <a:avLst/>
          </a:prstGeom>
          <a:gradFill rotWithShape="0">
            <a:gsLst>
              <a:gs pos="0">
                <a:srgbClr val="f6f8fc">
                  <a:alpha val="0"/>
                </a:srgbClr>
              </a:gs>
              <a:gs pos="100000">
                <a:srgbClr val="abc0e4"/>
              </a:gs>
              <a:gs pos="100000">
                <a:srgbClr val="b5c7e7"/>
              </a:gs>
              <a:gs pos="100000">
                <a:srgbClr val="abc0e4"/>
              </a:gs>
              <a:gs pos="100000">
                <a:srgbClr val="c7d5ed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71" name="Rectangle 5"/>
          <p:cNvSpPr/>
          <p:nvPr/>
        </p:nvSpPr>
        <p:spPr>
          <a:xfrm>
            <a:off x="1895400" y="528480"/>
            <a:ext cx="8592840" cy="360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100000">
                <a:srgbClr val="ff0000"/>
              </a:gs>
            </a:gsLst>
            <a:lin ang="2700000"/>
          </a:gradFill>
          <a:ln w="127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8640" bIns="-8640" anchor="ctr">
            <a:noAutofit/>
          </a:bodyPr>
          <a:p>
            <a:pPr defTabSz="914400">
              <a:lnSpc>
                <a:spcPct val="100000"/>
              </a:lnSpc>
            </a:pPr>
            <a:endParaRPr b="0" lang="it-IT" sz="17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72" name="AutoShape 2"/>
          <p:cNvSpPr/>
          <p:nvPr/>
        </p:nvSpPr>
        <p:spPr>
          <a:xfrm>
            <a:off x="167940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3" name="7 CuadroTexto"/>
          <p:cNvSpPr/>
          <p:nvPr/>
        </p:nvSpPr>
        <p:spPr>
          <a:xfrm>
            <a:off x="2601360" y="7920"/>
            <a:ext cx="742320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3200" spc="-1" strike="noStrike">
                <a:solidFill>
                  <a:schemeClr val="dk1"/>
                </a:solidFill>
                <a:latin typeface="Arial Black"/>
              </a:rPr>
              <a:t>Ar scintillation at 1 bar (Am-241)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" name="Picture 5" descr=""/>
          <p:cNvPicPr/>
          <p:nvPr/>
        </p:nvPicPr>
        <p:blipFill>
          <a:blip r:embed="rId1"/>
          <a:stretch/>
        </p:blipFill>
        <p:spPr>
          <a:xfrm>
            <a:off x="379440" y="960840"/>
            <a:ext cx="6624720" cy="3166200"/>
          </a:xfrm>
          <a:prstGeom prst="rect">
            <a:avLst/>
          </a:prstGeom>
          <a:ln w="0">
            <a:noFill/>
          </a:ln>
        </p:spPr>
      </p:pic>
      <p:pic>
        <p:nvPicPr>
          <p:cNvPr id="175" name="Picture 3" descr="C:\Users\u6227\Downloads\sum_components.png"/>
          <p:cNvPicPr/>
          <p:nvPr/>
        </p:nvPicPr>
        <p:blipFill>
          <a:blip r:embed="rId2"/>
          <a:stretch/>
        </p:blipFill>
        <p:spPr>
          <a:xfrm>
            <a:off x="7318440" y="1113480"/>
            <a:ext cx="3077280" cy="2991600"/>
          </a:xfrm>
          <a:prstGeom prst="rect">
            <a:avLst/>
          </a:prstGeom>
          <a:ln w="0">
            <a:noFill/>
          </a:ln>
        </p:spPr>
      </p:pic>
      <p:sp>
        <p:nvSpPr>
          <p:cNvPr id="176" name="PlaceHolder 1"/>
          <p:cNvSpPr>
            <a:spLocks noGrp="1"/>
          </p:cNvSpPr>
          <p:nvPr>
            <p:ph type="sldNum" idx="46"/>
          </p:nvPr>
        </p:nvSpPr>
        <p:spPr>
          <a:xfrm>
            <a:off x="47160" y="6554520"/>
            <a:ext cx="12144240" cy="30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Roberto Santorelli - TAUP, 28-Aug-25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1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       </a:t>
            </a:r>
            <a:fld id="{0A88CFAD-8954-4A53-8A3E-056D07E98502}" type="slidenum">
              <a:rPr b="1" lang="es-E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7" name="CuadroTexto 1"/>
          <p:cNvSpPr/>
          <p:nvPr/>
        </p:nvSpPr>
        <p:spPr>
          <a:xfrm>
            <a:off x="979920" y="5555880"/>
            <a:ext cx="937908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ff"/>
                </a:solidFill>
                <a:latin typeface="Arial"/>
              </a:rPr>
              <a:t>  </a:t>
            </a:r>
            <a:r>
              <a:rPr b="0" lang="en-US" sz="2800" spc="-1" strike="noStrike">
                <a:solidFill>
                  <a:srgbClr val="0000ff"/>
                </a:solidFill>
                <a:latin typeface="Arial"/>
              </a:rPr>
              <a:t>The TPB pulse is the sum of the UV2 and UV3 signals</a:t>
            </a:r>
            <a:r>
              <a:rPr b="0" lang="en-US" sz="2800" spc="-1" strike="noStrike">
                <a:solidFill>
                  <a:srgbClr val="434343"/>
                </a:solidFill>
                <a:latin typeface="Arial"/>
              </a:rPr>
              <a:t> 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CuadroTexto 3"/>
          <p:cNvSpPr/>
          <p:nvPr/>
        </p:nvSpPr>
        <p:spPr>
          <a:xfrm>
            <a:off x="534240" y="3775680"/>
            <a:ext cx="4536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9" name="CuadroTexto 4"/>
          <p:cNvSpPr/>
          <p:nvPr/>
        </p:nvSpPr>
        <p:spPr>
          <a:xfrm>
            <a:off x="911160" y="4545000"/>
            <a:ext cx="919728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457200" indent="-45720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ms" sz="2800" spc="-1" strike="noStrike">
                <a:solidFill>
                  <a:srgbClr val="434343"/>
                </a:solidFill>
                <a:latin typeface="Arial"/>
              </a:rPr>
              <a:t>Average pulse over 3 x 10</a:t>
            </a:r>
            <a:r>
              <a:rPr b="0" lang="ms" sz="2800" spc="-1" strike="noStrike" baseline="30000">
                <a:solidFill>
                  <a:srgbClr val="434343"/>
                </a:solidFill>
                <a:latin typeface="Arial"/>
              </a:rPr>
              <a:t>4</a:t>
            </a:r>
            <a:r>
              <a:rPr b="0" lang="ms" sz="2800" spc="-1" strike="noStrike">
                <a:solidFill>
                  <a:srgbClr val="434343"/>
                </a:solidFill>
                <a:latin typeface="Arial"/>
              </a:rPr>
              <a:t> events using </a:t>
            </a:r>
            <a:r>
              <a:rPr b="0" lang="ms" sz="2800" spc="-1" strike="noStrike" baseline="30000">
                <a:solidFill>
                  <a:srgbClr val="434343"/>
                </a:solidFill>
                <a:latin typeface="Arial"/>
              </a:rPr>
              <a:t>241</a:t>
            </a:r>
            <a:r>
              <a:rPr b="0" lang="ms" sz="2800" spc="-1" strike="noStrike">
                <a:solidFill>
                  <a:srgbClr val="434343"/>
                </a:solidFill>
                <a:latin typeface="Arial"/>
              </a:rPr>
              <a:t>Am source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6" dur="indefinite" restart="never" nodeType="tmRoot">
          <p:childTnLst>
            <p:seq>
              <p:cTn id="67" dur="indefinite" nodeType="mainSeq">
                <p:childTnLst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7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7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ángulo 9"/>
          <p:cNvSpPr/>
          <p:nvPr/>
        </p:nvSpPr>
        <p:spPr>
          <a:xfrm rot="5400000">
            <a:off x="5680080" y="-5679720"/>
            <a:ext cx="832320" cy="12191760"/>
          </a:xfrm>
          <a:prstGeom prst="rect">
            <a:avLst/>
          </a:prstGeom>
          <a:gradFill rotWithShape="0">
            <a:gsLst>
              <a:gs pos="0">
                <a:srgbClr val="f6f8fc">
                  <a:alpha val="0"/>
                </a:srgbClr>
              </a:gs>
              <a:gs pos="100000">
                <a:srgbClr val="abc0e4"/>
              </a:gs>
              <a:gs pos="100000">
                <a:srgbClr val="b5c7e7"/>
              </a:gs>
              <a:gs pos="100000">
                <a:srgbClr val="abc0e4"/>
              </a:gs>
              <a:gs pos="100000">
                <a:srgbClr val="c7d5ed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81" name="Rectangle 5"/>
          <p:cNvSpPr/>
          <p:nvPr/>
        </p:nvSpPr>
        <p:spPr>
          <a:xfrm>
            <a:off x="1895400" y="528480"/>
            <a:ext cx="8592840" cy="360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100000">
                <a:srgbClr val="ff0000"/>
              </a:gs>
            </a:gsLst>
            <a:lin ang="2700000"/>
          </a:gradFill>
          <a:ln w="127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8640" bIns="-8640" anchor="ctr">
            <a:noAutofit/>
          </a:bodyPr>
          <a:p>
            <a:pPr defTabSz="914400">
              <a:lnSpc>
                <a:spcPct val="100000"/>
              </a:lnSpc>
            </a:pPr>
            <a:endParaRPr b="0" lang="it-IT" sz="17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82" name="3 CuadroTexto"/>
          <p:cNvSpPr/>
          <p:nvPr/>
        </p:nvSpPr>
        <p:spPr>
          <a:xfrm>
            <a:off x="118080" y="747360"/>
            <a:ext cx="12073680" cy="527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Mechanisms leading to scintillation mainly in the region 180-300 nm are grouped under the generic denomination of “3rd continuum” (despite it is very plausible that a number of different species contribute)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Two leading hypothesis for the precursors: doubly ionized (Ar</a:t>
            </a:r>
            <a:r>
              <a:rPr b="0" lang="en-US" sz="2000" spc="-1" strike="noStrike" baseline="30000">
                <a:solidFill>
                  <a:schemeClr val="dk1"/>
                </a:solidFill>
                <a:latin typeface="Arial"/>
              </a:rPr>
              <a:t>++</a:t>
            </a: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) and excited (Ar</a:t>
            </a:r>
            <a:r>
              <a:rPr b="0" lang="en-US" sz="2000" spc="-1" strike="noStrike" baseline="30000">
                <a:solidFill>
                  <a:schemeClr val="dk1"/>
                </a:solidFill>
                <a:latin typeface="Arial"/>
              </a:rPr>
              <a:t>+*</a:t>
            </a: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) ions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No quantitative predictions up to date from molecular physics: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Our data confirm that the “3rd continuum”  is field independent.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3" name="Picture 5" descr=""/>
          <p:cNvPicPr/>
          <p:nvPr/>
        </p:nvPicPr>
        <p:blipFill>
          <a:blip r:embed="rId1"/>
          <a:stretch/>
        </p:blipFill>
        <p:spPr>
          <a:xfrm>
            <a:off x="1020960" y="3048480"/>
            <a:ext cx="4752360" cy="1144080"/>
          </a:xfrm>
          <a:prstGeom prst="rect">
            <a:avLst/>
          </a:prstGeom>
          <a:ln w="0">
            <a:noFill/>
          </a:ln>
        </p:spPr>
      </p:pic>
      <p:pic>
        <p:nvPicPr>
          <p:cNvPr id="184" name="Picture 6" descr=""/>
          <p:cNvPicPr/>
          <p:nvPr/>
        </p:nvPicPr>
        <p:blipFill>
          <a:blip r:embed="rId2"/>
          <a:stretch/>
        </p:blipFill>
        <p:spPr>
          <a:xfrm>
            <a:off x="909000" y="4303800"/>
            <a:ext cx="2990520" cy="742680"/>
          </a:xfrm>
          <a:prstGeom prst="rect">
            <a:avLst/>
          </a:prstGeom>
          <a:ln w="0">
            <a:noFill/>
          </a:ln>
        </p:spPr>
      </p:pic>
      <p:sp>
        <p:nvSpPr>
          <p:cNvPr id="185" name="12 CuadroTexto"/>
          <p:cNvSpPr/>
          <p:nvPr/>
        </p:nvSpPr>
        <p:spPr>
          <a:xfrm>
            <a:off x="3426120" y="0"/>
            <a:ext cx="586404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3200" spc="-1" strike="noStrike">
                <a:solidFill>
                  <a:schemeClr val="dk1"/>
                </a:solidFill>
                <a:latin typeface="Arial Black"/>
              </a:rPr>
              <a:t>“</a:t>
            </a:r>
            <a:r>
              <a:rPr b="1" lang="en-US" sz="3200" spc="-1" strike="noStrike">
                <a:solidFill>
                  <a:schemeClr val="dk1"/>
                </a:solidFill>
                <a:latin typeface="Arial Black"/>
              </a:rPr>
              <a:t>Higher order” continuum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1"/>
          <p:cNvSpPr>
            <a:spLocks noGrp="1"/>
          </p:cNvSpPr>
          <p:nvPr>
            <p:ph type="sldNum" idx="47"/>
          </p:nvPr>
        </p:nvSpPr>
        <p:spPr>
          <a:xfrm>
            <a:off x="47160" y="6554520"/>
            <a:ext cx="12144240" cy="30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Roberto Santorelli - IHEP, 1-Sep-25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      </a:t>
            </a:r>
            <a:fld id="{8FE88B2F-AAC7-4201-B2E8-3255F8B0C114}" type="slidenum">
              <a:rPr b="1" lang="es-E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7" name="Google Shape;786;p112"/>
          <p:cNvSpPr/>
          <p:nvPr/>
        </p:nvSpPr>
        <p:spPr>
          <a:xfrm>
            <a:off x="6544800" y="4912920"/>
            <a:ext cx="5646960" cy="72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ms" sz="1150" spc="-1" strike="noStrike">
                <a:solidFill>
                  <a:schemeClr val="dk1"/>
                </a:solidFill>
                <a:highlight>
                  <a:srgbClr val="f4f5fb"/>
                </a:highlight>
                <a:latin typeface="Calibri"/>
              </a:rPr>
              <a:t>[1] T.Heindl et al., “The scintillation of liquid argon”, Europhys.Lett. 91 62002s (2010).</a:t>
            </a:r>
            <a:endParaRPr b="0" lang="en-US" sz="115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11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8" name="Google Shape;787;p112" descr=""/>
          <p:cNvPicPr/>
          <p:nvPr/>
        </p:nvPicPr>
        <p:blipFill>
          <a:blip r:embed="rId3"/>
          <a:stretch/>
        </p:blipFill>
        <p:spPr>
          <a:xfrm>
            <a:off x="6544800" y="3048480"/>
            <a:ext cx="5090400" cy="198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ángulo 13"/>
          <p:cNvSpPr/>
          <p:nvPr/>
        </p:nvSpPr>
        <p:spPr>
          <a:xfrm rot="5400000">
            <a:off x="5680080" y="-5679720"/>
            <a:ext cx="832320" cy="12191760"/>
          </a:xfrm>
          <a:prstGeom prst="rect">
            <a:avLst/>
          </a:prstGeom>
          <a:gradFill rotWithShape="0">
            <a:gsLst>
              <a:gs pos="0">
                <a:srgbClr val="f6f8fc">
                  <a:alpha val="0"/>
                </a:srgbClr>
              </a:gs>
              <a:gs pos="100000">
                <a:srgbClr val="abc0e4"/>
              </a:gs>
              <a:gs pos="100000">
                <a:srgbClr val="b5c7e7"/>
              </a:gs>
              <a:gs pos="100000">
                <a:srgbClr val="abc0e4"/>
              </a:gs>
              <a:gs pos="100000">
                <a:srgbClr val="c7d5ed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90" name="Google Shape;819;p116"/>
          <p:cNvSpPr/>
          <p:nvPr/>
        </p:nvSpPr>
        <p:spPr>
          <a:xfrm>
            <a:off x="1550520" y="55800"/>
            <a:ext cx="11581920" cy="72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ms" sz="3200" spc="-1" strike="noStrike">
                <a:solidFill>
                  <a:schemeClr val="dk1"/>
                </a:solidFill>
                <a:latin typeface="Arial Black"/>
                <a:ea typeface="Calibri"/>
              </a:rPr>
              <a:t>Fast component vs pressure and El. field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CuadroTexto 1"/>
          <p:cNvSpPr/>
          <p:nvPr/>
        </p:nvSpPr>
        <p:spPr>
          <a:xfrm>
            <a:off x="108360" y="5142600"/>
            <a:ext cx="12053880" cy="93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44600" indent="-343080" defTabSz="914400">
              <a:lnSpc>
                <a:spcPct val="115000"/>
              </a:lnSpc>
              <a:buClr>
                <a:srgbClr val="595959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The third continuum dominates signal over the first 90 ns up to 5 bar (and continues to be an important contribution for higher pressures). Almost no dependence on P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CuadroTexto 5"/>
          <p:cNvSpPr/>
          <p:nvPr/>
        </p:nvSpPr>
        <p:spPr>
          <a:xfrm>
            <a:off x="234000" y="4561920"/>
            <a:ext cx="91328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The UV3 signal is not affected by an external electric field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3" name="Imagen 7" descr=""/>
          <p:cNvPicPr/>
          <p:nvPr/>
        </p:nvPicPr>
        <p:blipFill>
          <a:blip r:embed="rId1"/>
          <a:stretch/>
        </p:blipFill>
        <p:spPr>
          <a:xfrm>
            <a:off x="432360" y="1027080"/>
            <a:ext cx="3384360" cy="3322080"/>
          </a:xfrm>
          <a:prstGeom prst="rect">
            <a:avLst/>
          </a:prstGeom>
          <a:ln w="0">
            <a:noFill/>
          </a:ln>
        </p:spPr>
      </p:pic>
      <p:pic>
        <p:nvPicPr>
          <p:cNvPr id="194" name="Imagen 9" descr=""/>
          <p:cNvPicPr/>
          <p:nvPr/>
        </p:nvPicPr>
        <p:blipFill>
          <a:blip r:embed="rId2"/>
          <a:stretch/>
        </p:blipFill>
        <p:spPr>
          <a:xfrm>
            <a:off x="4406040" y="896040"/>
            <a:ext cx="3310560" cy="3499200"/>
          </a:xfrm>
          <a:prstGeom prst="rect">
            <a:avLst/>
          </a:prstGeom>
          <a:ln w="0">
            <a:noFill/>
          </a:ln>
        </p:spPr>
      </p:pic>
      <p:pic>
        <p:nvPicPr>
          <p:cNvPr id="195" name="Imagen 10" descr=""/>
          <p:cNvPicPr/>
          <p:nvPr/>
        </p:nvPicPr>
        <p:blipFill>
          <a:blip r:embed="rId3"/>
          <a:srcRect l="0" t="0" r="50002" b="0"/>
          <a:stretch/>
        </p:blipFill>
        <p:spPr>
          <a:xfrm>
            <a:off x="8336520" y="1085760"/>
            <a:ext cx="3534480" cy="3278520"/>
          </a:xfrm>
          <a:prstGeom prst="rect">
            <a:avLst/>
          </a:prstGeom>
          <a:ln w="0">
            <a:noFill/>
          </a:ln>
        </p:spPr>
      </p:pic>
      <p:sp>
        <p:nvSpPr>
          <p:cNvPr id="196" name="PlaceHolder 1"/>
          <p:cNvSpPr>
            <a:spLocks noGrp="1"/>
          </p:cNvSpPr>
          <p:nvPr>
            <p:ph type="sldNum" idx="48"/>
          </p:nvPr>
        </p:nvSpPr>
        <p:spPr>
          <a:xfrm>
            <a:off x="47160" y="6554520"/>
            <a:ext cx="12144240" cy="30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Roberto Santorelli - TAUP, 28-Aug-25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       </a:t>
            </a:r>
            <a:fld id="{4BF69295-7F05-4A6A-B943-74CE13E6C27C}" type="slidenum">
              <a:rPr b="1" lang="es-E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97" name="Imagen 11" descr=""/>
          <p:cNvPicPr/>
          <p:nvPr/>
        </p:nvPicPr>
        <p:blipFill>
          <a:blip r:embed="rId4"/>
          <a:srcRect l="0" t="0" r="0" b="16094"/>
          <a:stretch/>
        </p:blipFill>
        <p:spPr>
          <a:xfrm>
            <a:off x="8260200" y="973800"/>
            <a:ext cx="3498840" cy="3403800"/>
          </a:xfrm>
          <a:prstGeom prst="rect">
            <a:avLst/>
          </a:prstGeom>
          <a:ln w="0">
            <a:noFill/>
          </a:ln>
        </p:spPr>
      </p:pic>
      <p:sp>
        <p:nvSpPr>
          <p:cNvPr id="198" name="CuadroTexto 12"/>
          <p:cNvSpPr/>
          <p:nvPr/>
        </p:nvSpPr>
        <p:spPr>
          <a:xfrm>
            <a:off x="8851680" y="3353760"/>
            <a:ext cx="177228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400" spc="-1" strike="noStrike" u="sng">
                <a:solidFill>
                  <a:schemeClr val="dk1"/>
                </a:solidFill>
                <a:uFillTx/>
                <a:latin typeface="Arial"/>
                <a:hlinkClick r:id="rId5"/>
              </a:rPr>
              <a:t>Phys. Rev. Lett. 33,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1400" spc="-1" strike="noStrike" u="sng">
                <a:solidFill>
                  <a:schemeClr val="dk1"/>
                </a:solidFill>
                <a:uFillTx/>
                <a:latin typeface="Arial"/>
                <a:hlinkClick r:id="rId6"/>
              </a:rPr>
              <a:t>1365 (1974)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CuadroTexto 18"/>
          <p:cNvSpPr/>
          <p:nvPr/>
        </p:nvSpPr>
        <p:spPr>
          <a:xfrm>
            <a:off x="227880" y="6185880"/>
            <a:ext cx="91328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The excimer formation time strongly depends on P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Rectangle 5"/>
          <p:cNvSpPr/>
          <p:nvPr/>
        </p:nvSpPr>
        <p:spPr>
          <a:xfrm>
            <a:off x="1895400" y="528480"/>
            <a:ext cx="8592840" cy="360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100000">
                <a:srgbClr val="ff0000"/>
              </a:gs>
            </a:gsLst>
            <a:lin ang="2700000"/>
          </a:gradFill>
          <a:ln w="127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8640" bIns="-8640" anchor="ctr">
            <a:noAutofit/>
          </a:bodyPr>
          <a:p>
            <a:pPr defTabSz="914400">
              <a:lnSpc>
                <a:spcPct val="100000"/>
              </a:lnSpc>
            </a:pPr>
            <a:endParaRPr b="0" lang="it-IT" sz="1700" spc="-1" strike="noStrike">
              <a:solidFill>
                <a:schemeClr val="dk1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6" dur="indefinite" restart="never" nodeType="tmRoot">
          <p:childTnLst>
            <p:seq>
              <p:cTn id="77" dur="indefinite" nodeType="mainSeq"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8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8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9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9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9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ángulo 10"/>
          <p:cNvSpPr/>
          <p:nvPr/>
        </p:nvSpPr>
        <p:spPr>
          <a:xfrm rot="5400000">
            <a:off x="5680080" y="-5679720"/>
            <a:ext cx="832320" cy="12191760"/>
          </a:xfrm>
          <a:prstGeom prst="rect">
            <a:avLst/>
          </a:prstGeom>
          <a:gradFill rotWithShape="0">
            <a:gsLst>
              <a:gs pos="0">
                <a:srgbClr val="f6f8fc">
                  <a:alpha val="0"/>
                </a:srgbClr>
              </a:gs>
              <a:gs pos="100000">
                <a:srgbClr val="abc0e4"/>
              </a:gs>
              <a:gs pos="100000">
                <a:srgbClr val="b5c7e7"/>
              </a:gs>
              <a:gs pos="100000">
                <a:srgbClr val="abc0e4"/>
              </a:gs>
              <a:gs pos="100000">
                <a:srgbClr val="c7d5ed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202" name="Imagen 4" descr=""/>
          <p:cNvPicPr/>
          <p:nvPr/>
        </p:nvPicPr>
        <p:blipFill>
          <a:blip r:embed="rId1"/>
          <a:srcRect l="0" t="0" r="0" b="44580"/>
          <a:stretch/>
        </p:blipFill>
        <p:spPr>
          <a:xfrm>
            <a:off x="560520" y="4681080"/>
            <a:ext cx="5372640" cy="881280"/>
          </a:xfrm>
          <a:prstGeom prst="rect">
            <a:avLst/>
          </a:prstGeom>
          <a:ln w="0">
            <a:noFill/>
          </a:ln>
        </p:spPr>
      </p:pic>
      <p:pic>
        <p:nvPicPr>
          <p:cNvPr id="203" name="Imagen 5" descr=""/>
          <p:cNvPicPr/>
          <p:nvPr/>
        </p:nvPicPr>
        <p:blipFill>
          <a:blip r:embed="rId2"/>
          <a:srcRect l="16718" t="54175" r="0" b="0"/>
          <a:stretch/>
        </p:blipFill>
        <p:spPr>
          <a:xfrm>
            <a:off x="4348440" y="4757760"/>
            <a:ext cx="4474080" cy="728640"/>
          </a:xfrm>
          <a:prstGeom prst="rect">
            <a:avLst/>
          </a:prstGeom>
          <a:ln w="0">
            <a:noFill/>
          </a:ln>
        </p:spPr>
      </p:pic>
      <p:pic>
        <p:nvPicPr>
          <p:cNvPr id="204" name="Imagen 6" descr=""/>
          <p:cNvPicPr/>
          <p:nvPr/>
        </p:nvPicPr>
        <p:blipFill>
          <a:blip r:embed="rId3"/>
          <a:stretch/>
        </p:blipFill>
        <p:spPr>
          <a:xfrm>
            <a:off x="4107600" y="1001520"/>
            <a:ext cx="3606840" cy="3448080"/>
          </a:xfrm>
          <a:prstGeom prst="rect">
            <a:avLst/>
          </a:prstGeom>
          <a:ln w="0">
            <a:noFill/>
          </a:ln>
        </p:spPr>
      </p:pic>
      <p:pic>
        <p:nvPicPr>
          <p:cNvPr id="205" name="Imagen 8" descr=""/>
          <p:cNvPicPr/>
          <p:nvPr/>
        </p:nvPicPr>
        <p:blipFill>
          <a:blip r:embed="rId4"/>
          <a:stretch/>
        </p:blipFill>
        <p:spPr>
          <a:xfrm>
            <a:off x="426240" y="5744160"/>
            <a:ext cx="5339880" cy="696960"/>
          </a:xfrm>
          <a:prstGeom prst="rect">
            <a:avLst/>
          </a:prstGeom>
          <a:ln w="0">
            <a:noFill/>
          </a:ln>
        </p:spPr>
      </p:pic>
      <p:sp>
        <p:nvSpPr>
          <p:cNvPr id="206" name="PlaceHolder 1"/>
          <p:cNvSpPr>
            <a:spLocks noGrp="1"/>
          </p:cNvSpPr>
          <p:nvPr>
            <p:ph type="sldNum" idx="49"/>
          </p:nvPr>
        </p:nvSpPr>
        <p:spPr>
          <a:xfrm>
            <a:off x="47160" y="6554520"/>
            <a:ext cx="12144240" cy="30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Roberto Santorelli - TAUP, 28-Aug-25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       </a:t>
            </a:r>
            <a:fld id="{12D969E9-6C74-4278-BC41-F14D41196CC9}" type="slidenum">
              <a:rPr b="1" lang="es-E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7" name="7 CuadroTexto"/>
          <p:cNvSpPr/>
          <p:nvPr/>
        </p:nvSpPr>
        <p:spPr>
          <a:xfrm>
            <a:off x="3824280" y="-720"/>
            <a:ext cx="454284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3200" spc="-1" strike="noStrike">
                <a:solidFill>
                  <a:schemeClr val="dk1"/>
                </a:solidFill>
                <a:latin typeface="Arial Black"/>
              </a:rPr>
              <a:t>Emission constants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Imagen 7" descr=""/>
          <p:cNvPicPr/>
          <p:nvPr/>
        </p:nvPicPr>
        <p:blipFill>
          <a:blip r:embed="rId5"/>
          <a:srcRect l="0" t="0" r="51064" b="0"/>
          <a:stretch/>
        </p:blipFill>
        <p:spPr>
          <a:xfrm>
            <a:off x="103320" y="1001520"/>
            <a:ext cx="3658320" cy="3366720"/>
          </a:xfrm>
          <a:prstGeom prst="rect">
            <a:avLst/>
          </a:prstGeom>
          <a:ln w="0">
            <a:noFill/>
          </a:ln>
        </p:spPr>
      </p:pic>
      <p:pic>
        <p:nvPicPr>
          <p:cNvPr id="209" name="Google Shape;838;p118" descr=""/>
          <p:cNvPicPr/>
          <p:nvPr/>
        </p:nvPicPr>
        <p:blipFill>
          <a:blip r:embed="rId6"/>
          <a:stretch/>
        </p:blipFill>
        <p:spPr>
          <a:xfrm>
            <a:off x="7959600" y="836640"/>
            <a:ext cx="3799440" cy="3742560"/>
          </a:xfrm>
          <a:prstGeom prst="rect">
            <a:avLst/>
          </a:prstGeom>
          <a:ln w="0">
            <a:noFill/>
          </a:ln>
        </p:spPr>
      </p:pic>
      <p:sp>
        <p:nvSpPr>
          <p:cNvPr id="210" name="Rectangle 5"/>
          <p:cNvSpPr/>
          <p:nvPr/>
        </p:nvSpPr>
        <p:spPr>
          <a:xfrm>
            <a:off x="1895400" y="528480"/>
            <a:ext cx="8592840" cy="360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100000">
                <a:srgbClr val="ff0000"/>
              </a:gs>
            </a:gsLst>
            <a:lin ang="2700000"/>
          </a:gradFill>
          <a:ln w="127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8640" bIns="-8640" anchor="ctr">
            <a:noAutofit/>
          </a:bodyPr>
          <a:p>
            <a:pPr defTabSz="914400">
              <a:lnSpc>
                <a:spcPct val="100000"/>
              </a:lnSpc>
            </a:pPr>
            <a:endParaRPr b="0" lang="it-IT" sz="1700" spc="-1" strike="noStrike">
              <a:solidFill>
                <a:schemeClr val="dk1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2" dur="indefinite" restart="never" nodeType="tmRoot">
          <p:childTnLst>
            <p:seq>
              <p:cTn id="103" dur="indefinite" nodeType="mainSeq">
                <p:childTnLst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0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1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1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tángulo 14"/>
          <p:cNvSpPr/>
          <p:nvPr/>
        </p:nvSpPr>
        <p:spPr>
          <a:xfrm rot="5400000">
            <a:off x="5680080" y="-5679720"/>
            <a:ext cx="832320" cy="12191760"/>
          </a:xfrm>
          <a:prstGeom prst="rect">
            <a:avLst/>
          </a:prstGeom>
          <a:gradFill rotWithShape="0">
            <a:gsLst>
              <a:gs pos="0">
                <a:srgbClr val="f6f8fc">
                  <a:alpha val="0"/>
                </a:srgbClr>
              </a:gs>
              <a:gs pos="100000">
                <a:srgbClr val="abc0e4"/>
              </a:gs>
              <a:gs pos="100000">
                <a:srgbClr val="b5c7e7"/>
              </a:gs>
              <a:gs pos="100000">
                <a:srgbClr val="abc0e4"/>
              </a:gs>
              <a:gs pos="100000">
                <a:srgbClr val="c7d5ed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212" name="Imagen 23" descr=""/>
          <p:cNvPicPr/>
          <p:nvPr/>
        </p:nvPicPr>
        <p:blipFill>
          <a:blip r:embed="rId1"/>
          <a:stretch/>
        </p:blipFill>
        <p:spPr>
          <a:xfrm>
            <a:off x="104760" y="732600"/>
            <a:ext cx="2774520" cy="2993040"/>
          </a:xfrm>
          <a:prstGeom prst="rect">
            <a:avLst/>
          </a:prstGeom>
          <a:ln w="0">
            <a:noFill/>
          </a:ln>
        </p:spPr>
      </p:pic>
      <p:pic>
        <p:nvPicPr>
          <p:cNvPr id="213" name="Imagen 3" descr=""/>
          <p:cNvPicPr/>
          <p:nvPr/>
        </p:nvPicPr>
        <p:blipFill>
          <a:blip r:embed="rId2"/>
          <a:stretch/>
        </p:blipFill>
        <p:spPr>
          <a:xfrm>
            <a:off x="5089680" y="673200"/>
            <a:ext cx="6763320" cy="3191040"/>
          </a:xfrm>
          <a:prstGeom prst="rect">
            <a:avLst/>
          </a:prstGeom>
          <a:ln w="0">
            <a:noFill/>
          </a:ln>
        </p:spPr>
      </p:pic>
      <p:pic>
        <p:nvPicPr>
          <p:cNvPr id="214" name="Imagen 5" descr=""/>
          <p:cNvPicPr/>
          <p:nvPr/>
        </p:nvPicPr>
        <p:blipFill>
          <a:blip r:embed="rId3"/>
          <a:stretch/>
        </p:blipFill>
        <p:spPr>
          <a:xfrm>
            <a:off x="3093840" y="673200"/>
            <a:ext cx="2314440" cy="3191040"/>
          </a:xfrm>
          <a:prstGeom prst="rect">
            <a:avLst/>
          </a:prstGeom>
          <a:ln w="0">
            <a:noFill/>
          </a:ln>
        </p:spPr>
      </p:pic>
      <p:sp>
        <p:nvSpPr>
          <p:cNvPr id="215" name="7 CuadroTexto"/>
          <p:cNvSpPr/>
          <p:nvPr/>
        </p:nvSpPr>
        <p:spPr>
          <a:xfrm>
            <a:off x="2683440" y="-720"/>
            <a:ext cx="678780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3200" spc="-1" strike="noStrike">
                <a:solidFill>
                  <a:schemeClr val="dk1"/>
                </a:solidFill>
                <a:latin typeface="Arial Black"/>
              </a:rPr>
              <a:t>Electroluminescence studies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16" name="Conector recto 9"/>
          <p:cNvCxnSpPr/>
          <p:nvPr/>
        </p:nvCxnSpPr>
        <p:spPr>
          <a:xfrm flipV="1">
            <a:off x="1647000" y="1295280"/>
            <a:ext cx="2369880" cy="910440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</p:cxnSp>
      <p:cxnSp>
        <p:nvCxnSpPr>
          <p:cNvPr id="217" name="Conector recto 10"/>
          <p:cNvCxnSpPr/>
          <p:nvPr/>
        </p:nvCxnSpPr>
        <p:spPr>
          <a:xfrm>
            <a:off x="1647000" y="2495160"/>
            <a:ext cx="2066760" cy="779040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</p:cxnSp>
      <p:sp>
        <p:nvSpPr>
          <p:cNvPr id="218" name="Flecha: curvada hacia abajo 22"/>
          <p:cNvSpPr/>
          <p:nvPr/>
        </p:nvSpPr>
        <p:spPr>
          <a:xfrm rot="20472600">
            <a:off x="4345920" y="814680"/>
            <a:ext cx="2331360" cy="76788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19" name="Imagen 26" descr=""/>
          <p:cNvPicPr/>
          <p:nvPr/>
        </p:nvPicPr>
        <p:blipFill>
          <a:blip r:embed="rId4"/>
          <a:srcRect l="0" t="3794" r="0" b="0"/>
          <a:stretch/>
        </p:blipFill>
        <p:spPr>
          <a:xfrm>
            <a:off x="5859720" y="3751560"/>
            <a:ext cx="3059640" cy="2915280"/>
          </a:xfrm>
          <a:prstGeom prst="rect">
            <a:avLst/>
          </a:prstGeom>
          <a:ln w="0">
            <a:noFill/>
          </a:ln>
        </p:spPr>
      </p:pic>
      <p:sp>
        <p:nvSpPr>
          <p:cNvPr id="220" name="Rectángulo 27"/>
          <p:cNvSpPr/>
          <p:nvPr/>
        </p:nvSpPr>
        <p:spPr>
          <a:xfrm>
            <a:off x="33480" y="3816000"/>
            <a:ext cx="5878440" cy="28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spcAft>
                <a:spcPts val="1001"/>
              </a:spcAft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Small TPC designed to study the UV component          (λ &gt; 160 nm) of the EL light in Ar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-28584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P</a:t>
            </a:r>
            <a:r>
              <a:rPr b="0" lang="en-US" sz="1600" spc="-1" strike="noStrike" baseline="-25000">
                <a:solidFill>
                  <a:schemeClr val="dk1"/>
                </a:solidFill>
                <a:latin typeface="Arial"/>
              </a:rPr>
              <a:t>in</a:t>
            </a: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&lt; 9e-5 mbar (before filling),  P</a:t>
            </a:r>
            <a:r>
              <a:rPr b="0" lang="en-US" sz="1600" spc="-1" strike="noStrike" baseline="-25000">
                <a:solidFill>
                  <a:schemeClr val="dk1"/>
                </a:solidFill>
                <a:latin typeface="Arial"/>
              </a:rPr>
              <a:t>out</a:t>
            </a: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&lt;5e−4 mbar (constant)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-28584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Alphagaz™-2 (6.0 purity), flux </a:t>
            </a:r>
            <a:r>
              <a:rPr b="0" lang="en-US" sz="1600" spc="-1" strike="noStrike">
                <a:solidFill>
                  <a:schemeClr val="dk1"/>
                </a:solidFill>
                <a:latin typeface="Symbol"/>
              </a:rPr>
              <a:t></a:t>
            </a: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1 slm, P</a:t>
            </a:r>
            <a:r>
              <a:rPr b="0" lang="en-US" sz="1600" spc="-1" strike="noStrike" baseline="-25000">
                <a:solidFill>
                  <a:schemeClr val="dk1"/>
                </a:solidFill>
                <a:latin typeface="Arial"/>
              </a:rPr>
              <a:t>in</a:t>
            </a: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=(1.08 ±0.02) bar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-28584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CAEN DT5730SB ADC 14-bit, 500 MS/s, 2 V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-28584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L</a:t>
            </a:r>
            <a:r>
              <a:rPr b="0" lang="en-US" sz="1600" spc="-1" strike="noStrike" baseline="-25000">
                <a:solidFill>
                  <a:schemeClr val="dk1"/>
                </a:solidFill>
                <a:latin typeface="Arial"/>
              </a:rPr>
              <a:t>drift</a:t>
            </a: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=2.26 cm,         L</a:t>
            </a:r>
            <a:r>
              <a:rPr b="0" lang="en-US" sz="1600" spc="-1" strike="noStrike" baseline="-25000">
                <a:solidFill>
                  <a:schemeClr val="dk1"/>
                </a:solidFill>
                <a:latin typeface="Arial"/>
              </a:rPr>
              <a:t>EL</a:t>
            </a: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= 0.47 cm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-28584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E</a:t>
            </a:r>
            <a:r>
              <a:rPr b="0" lang="en-US" sz="1600" spc="-1" strike="noStrike" baseline="-25000">
                <a:solidFill>
                  <a:schemeClr val="dk1"/>
                </a:solidFill>
                <a:latin typeface="Arial"/>
              </a:rPr>
              <a:t>drift</a:t>
            </a: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= 266 V/cm,     E</a:t>
            </a:r>
            <a:r>
              <a:rPr b="0" lang="en-US" sz="1600" spc="-1" strike="noStrike" baseline="-25000">
                <a:solidFill>
                  <a:schemeClr val="dk1"/>
                </a:solidFill>
                <a:latin typeface="Arial"/>
              </a:rPr>
              <a:t>EL</a:t>
            </a: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= 1.69 kV/cm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1" name="Imagen 28" descr=""/>
          <p:cNvPicPr/>
          <p:nvPr/>
        </p:nvPicPr>
        <p:blipFill>
          <a:blip r:embed="rId5"/>
          <a:srcRect l="5962" t="0" r="9457" b="0"/>
          <a:stretch/>
        </p:blipFill>
        <p:spPr>
          <a:xfrm>
            <a:off x="9126000" y="4284360"/>
            <a:ext cx="2988720" cy="1061640"/>
          </a:xfrm>
          <a:prstGeom prst="rect">
            <a:avLst/>
          </a:prstGeom>
          <a:ln w="0">
            <a:noFill/>
          </a:ln>
        </p:spPr>
      </p:pic>
      <p:sp>
        <p:nvSpPr>
          <p:cNvPr id="222" name="CuadroTexto 29"/>
          <p:cNvSpPr/>
          <p:nvPr/>
        </p:nvSpPr>
        <p:spPr>
          <a:xfrm>
            <a:off x="9396360" y="5766120"/>
            <a:ext cx="225216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 baseline="30000">
                <a:solidFill>
                  <a:schemeClr val="dk1"/>
                </a:solidFill>
                <a:latin typeface="Arial"/>
              </a:rPr>
              <a:t>241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Am</a:t>
            </a:r>
            <a:r>
              <a:rPr b="0" lang="fr-FR" sz="1800" spc="-1" strike="noStrike">
                <a:solidFill>
                  <a:schemeClr val="dk1"/>
                </a:solidFill>
                <a:latin typeface="Arial"/>
              </a:rPr>
              <a:t> α source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fr-FR" sz="1800" spc="-1" strike="noStrike">
                <a:solidFill>
                  <a:schemeClr val="dk1"/>
                </a:solidFill>
                <a:latin typeface="Arial"/>
              </a:rPr>
              <a:t>(≈5.5 MeV, ≈ 90 Bq,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fr-FR" sz="1800" spc="-1" strike="noStrike">
                <a:solidFill>
                  <a:schemeClr val="dk1"/>
                </a:solidFill>
                <a:latin typeface="Arial"/>
              </a:rPr>
              <a:t>collimated)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1"/>
          <p:cNvSpPr>
            <a:spLocks noGrp="1"/>
          </p:cNvSpPr>
          <p:nvPr>
            <p:ph type="sldNum" idx="50"/>
          </p:nvPr>
        </p:nvSpPr>
        <p:spPr>
          <a:xfrm>
            <a:off x="47160" y="6554520"/>
            <a:ext cx="12144240" cy="30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Roberto Santorelli - TAUP, 28-Aug-25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       </a:t>
            </a:r>
            <a:fld id="{ADF463B5-D48B-4B9D-8177-31A907F415B1}" type="slidenum">
              <a:rPr b="1" lang="es-E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4" name="Rectangle 5"/>
          <p:cNvSpPr/>
          <p:nvPr/>
        </p:nvSpPr>
        <p:spPr>
          <a:xfrm>
            <a:off x="1895400" y="528480"/>
            <a:ext cx="8592840" cy="360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100000">
                <a:srgbClr val="ff0000"/>
              </a:gs>
            </a:gsLst>
            <a:lin ang="2700000"/>
          </a:gradFill>
          <a:ln w="127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8640" bIns="-8640" anchor="ctr">
            <a:noAutofit/>
          </a:bodyPr>
          <a:p>
            <a:pPr defTabSz="914400">
              <a:lnSpc>
                <a:spcPct val="100000"/>
              </a:lnSpc>
            </a:pPr>
            <a:endParaRPr b="0" lang="it-IT" sz="1700" spc="-1" strike="noStrike">
              <a:solidFill>
                <a:schemeClr val="dk1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Rectángulo 9"/>
          <p:cNvSpPr/>
          <p:nvPr/>
        </p:nvSpPr>
        <p:spPr>
          <a:xfrm rot="5400000">
            <a:off x="5680080" y="-5679720"/>
            <a:ext cx="832320" cy="12191760"/>
          </a:xfrm>
          <a:prstGeom prst="rect">
            <a:avLst/>
          </a:prstGeom>
          <a:gradFill rotWithShape="0">
            <a:gsLst>
              <a:gs pos="0">
                <a:srgbClr val="f6f8fc">
                  <a:alpha val="0"/>
                </a:srgbClr>
              </a:gs>
              <a:gs pos="100000">
                <a:srgbClr val="abc0e4"/>
              </a:gs>
              <a:gs pos="100000">
                <a:srgbClr val="b5c7e7"/>
              </a:gs>
              <a:gs pos="100000">
                <a:srgbClr val="abc0e4"/>
              </a:gs>
              <a:gs pos="100000">
                <a:srgbClr val="c7d5ed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26" name="Rectangle 5"/>
          <p:cNvSpPr/>
          <p:nvPr/>
        </p:nvSpPr>
        <p:spPr>
          <a:xfrm>
            <a:off x="1895400" y="528480"/>
            <a:ext cx="8592840" cy="360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100000">
                <a:srgbClr val="ff0000"/>
              </a:gs>
            </a:gsLst>
            <a:lin ang="2700000"/>
          </a:gradFill>
          <a:ln w="127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8640" bIns="-8640" anchor="ctr">
            <a:noAutofit/>
          </a:bodyPr>
          <a:p>
            <a:pPr defTabSz="914400">
              <a:lnSpc>
                <a:spcPct val="100000"/>
              </a:lnSpc>
            </a:pPr>
            <a:endParaRPr b="0" lang="it-IT" sz="1700" spc="-1" strike="noStrike">
              <a:solidFill>
                <a:schemeClr val="dk1"/>
              </a:solidFill>
              <a:latin typeface="Times New Roman"/>
            </a:endParaRPr>
          </a:p>
        </p:txBody>
      </p:sp>
      <p:pic>
        <p:nvPicPr>
          <p:cNvPr id="227" name="Imagen 2" descr=""/>
          <p:cNvPicPr/>
          <p:nvPr/>
        </p:nvPicPr>
        <p:blipFill>
          <a:blip r:embed="rId1"/>
          <a:stretch/>
        </p:blipFill>
        <p:spPr>
          <a:xfrm>
            <a:off x="0" y="775080"/>
            <a:ext cx="6518160" cy="4244760"/>
          </a:xfrm>
          <a:prstGeom prst="rect">
            <a:avLst/>
          </a:prstGeom>
          <a:ln w="0">
            <a:noFill/>
          </a:ln>
        </p:spPr>
      </p:pic>
      <p:pic>
        <p:nvPicPr>
          <p:cNvPr id="228" name="Imagen 4" descr=""/>
          <p:cNvPicPr/>
          <p:nvPr/>
        </p:nvPicPr>
        <p:blipFill>
          <a:blip r:embed="rId2"/>
          <a:stretch/>
        </p:blipFill>
        <p:spPr>
          <a:xfrm>
            <a:off x="5840280" y="738720"/>
            <a:ext cx="6153480" cy="4355640"/>
          </a:xfrm>
          <a:prstGeom prst="rect">
            <a:avLst/>
          </a:prstGeom>
          <a:ln w="0">
            <a:noFill/>
          </a:ln>
        </p:spPr>
      </p:pic>
      <p:sp>
        <p:nvSpPr>
          <p:cNvPr id="229" name="PlaceHolder 1"/>
          <p:cNvSpPr>
            <a:spLocks noGrp="1"/>
          </p:cNvSpPr>
          <p:nvPr>
            <p:ph type="sldNum" idx="51"/>
          </p:nvPr>
        </p:nvSpPr>
        <p:spPr>
          <a:xfrm>
            <a:off x="47160" y="6554520"/>
            <a:ext cx="12144240" cy="30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Roberto Santorelli - TAUP, 28-Aug-25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       </a:t>
            </a:r>
            <a:fld id="{662868BD-95D6-4CD9-AE26-4E675BBA465C}" type="slidenum">
              <a:rPr b="1" lang="es-E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" name="7 CuadroTexto"/>
          <p:cNvSpPr/>
          <p:nvPr/>
        </p:nvSpPr>
        <p:spPr>
          <a:xfrm>
            <a:off x="3003480" y="-720"/>
            <a:ext cx="645084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3200" spc="-1" strike="noStrike">
                <a:solidFill>
                  <a:schemeClr val="dk1"/>
                </a:solidFill>
                <a:latin typeface="Arial Black"/>
              </a:rPr>
              <a:t>Fields OFF (S1-pulse @1 bar)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CuadroTexto 10"/>
          <p:cNvSpPr/>
          <p:nvPr/>
        </p:nvSpPr>
        <p:spPr>
          <a:xfrm>
            <a:off x="412920" y="5426640"/>
            <a:ext cx="10962720" cy="100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“</a:t>
            </a: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UV3” light (VUV photons with wavelength &gt; 160 nm) detected with this upgraded setup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Features consistent with the previous results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Rectángulo 11"/>
          <p:cNvSpPr/>
          <p:nvPr/>
        </p:nvSpPr>
        <p:spPr>
          <a:xfrm>
            <a:off x="7059960" y="2023920"/>
            <a:ext cx="483552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EURM10"/>
              </a:rPr>
              <a:t>τ</a:t>
            </a:r>
            <a:r>
              <a:rPr b="0" lang="en-US" sz="1800" spc="-1" strike="noStrike" baseline="-25000">
                <a:solidFill>
                  <a:schemeClr val="dk1"/>
                </a:solidFill>
                <a:latin typeface="EURM10"/>
              </a:rPr>
              <a:t>PMT1</a:t>
            </a:r>
            <a:r>
              <a:rPr b="0" lang="en-US" sz="1800" spc="-1" strike="noStrike">
                <a:solidFill>
                  <a:schemeClr val="dk1"/>
                </a:solidFill>
                <a:latin typeface="EURM10"/>
              </a:rPr>
              <a:t> = 3.11 ± 0.11 μs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CuadroTexto 12"/>
          <p:cNvSpPr/>
          <p:nvPr/>
        </p:nvSpPr>
        <p:spPr>
          <a:xfrm>
            <a:off x="6780600" y="990360"/>
            <a:ext cx="272772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EURM10"/>
              </a:rPr>
              <a:t>τ</a:t>
            </a:r>
            <a:r>
              <a:rPr b="0" lang="en-US" sz="1800" spc="-1" strike="noStrike" baseline="-25000">
                <a:solidFill>
                  <a:schemeClr val="dk1"/>
                </a:solidFill>
                <a:latin typeface="EURM10"/>
              </a:rPr>
              <a:t>PMT2</a:t>
            </a:r>
            <a:r>
              <a:rPr b="0" lang="en-US" sz="1800" spc="-1" strike="noStrike">
                <a:solidFill>
                  <a:schemeClr val="dk1"/>
                </a:solidFill>
                <a:latin typeface="EURM10"/>
              </a:rPr>
              <a:t> = 3.19 ± 0.15 μs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ángulo 10"/>
          <p:cNvSpPr/>
          <p:nvPr/>
        </p:nvSpPr>
        <p:spPr>
          <a:xfrm rot="5400000">
            <a:off x="5680080" y="-5679720"/>
            <a:ext cx="832320" cy="12191760"/>
          </a:xfrm>
          <a:prstGeom prst="rect">
            <a:avLst/>
          </a:prstGeom>
          <a:gradFill rotWithShape="0">
            <a:gsLst>
              <a:gs pos="0">
                <a:srgbClr val="f6f8fc">
                  <a:alpha val="0"/>
                </a:srgbClr>
              </a:gs>
              <a:gs pos="100000">
                <a:srgbClr val="abc0e4"/>
              </a:gs>
              <a:gs pos="100000">
                <a:srgbClr val="b5c7e7"/>
              </a:gs>
              <a:gs pos="100000">
                <a:srgbClr val="abc0e4"/>
              </a:gs>
              <a:gs pos="100000">
                <a:srgbClr val="c7d5ed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35" name="Rectangle 5"/>
          <p:cNvSpPr/>
          <p:nvPr/>
        </p:nvSpPr>
        <p:spPr>
          <a:xfrm>
            <a:off x="1895400" y="528480"/>
            <a:ext cx="8592840" cy="360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100000">
                <a:srgbClr val="ff0000"/>
              </a:gs>
            </a:gsLst>
            <a:lin ang="2700000"/>
          </a:gradFill>
          <a:ln w="127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8640" bIns="-8640" anchor="ctr">
            <a:noAutofit/>
          </a:bodyPr>
          <a:p>
            <a:pPr defTabSz="914400">
              <a:lnSpc>
                <a:spcPct val="100000"/>
              </a:lnSpc>
            </a:pPr>
            <a:endParaRPr b="0" lang="it-IT" sz="17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36" name="PlaceHolder 1"/>
          <p:cNvSpPr>
            <a:spLocks noGrp="1"/>
          </p:cNvSpPr>
          <p:nvPr>
            <p:ph type="sldNum" idx="52"/>
          </p:nvPr>
        </p:nvSpPr>
        <p:spPr>
          <a:xfrm>
            <a:off x="47160" y="6554520"/>
            <a:ext cx="12144240" cy="30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Roberto Santorelli - TAUP, 28-Aug-25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       </a:t>
            </a:r>
            <a:fld id="{CEB2D979-1237-489F-83C5-FD8504F18707}" type="slidenum">
              <a:rPr b="1" lang="es-E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7" name="7 CuadroTexto"/>
          <p:cNvSpPr/>
          <p:nvPr/>
        </p:nvSpPr>
        <p:spPr>
          <a:xfrm>
            <a:off x="3087720" y="-720"/>
            <a:ext cx="62467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3200" spc="-1" strike="noStrike">
                <a:solidFill>
                  <a:schemeClr val="dk1"/>
                </a:solidFill>
                <a:latin typeface="Arial Black"/>
              </a:rPr>
              <a:t>Fields ON (El-pulse @ 1 bar)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8" name="Imagen 9" descr=""/>
          <p:cNvPicPr/>
          <p:nvPr/>
        </p:nvPicPr>
        <p:blipFill>
          <a:blip r:embed="rId1"/>
          <a:stretch/>
        </p:blipFill>
        <p:spPr>
          <a:xfrm>
            <a:off x="0" y="676800"/>
            <a:ext cx="7177680" cy="4674240"/>
          </a:xfrm>
          <a:prstGeom prst="rect">
            <a:avLst/>
          </a:prstGeom>
          <a:ln w="0">
            <a:noFill/>
          </a:ln>
        </p:spPr>
      </p:pic>
      <p:pic>
        <p:nvPicPr>
          <p:cNvPr id="239" name="Imagen 3" descr=""/>
          <p:cNvPicPr/>
          <p:nvPr/>
        </p:nvPicPr>
        <p:blipFill>
          <a:blip r:embed="rId2"/>
          <a:stretch/>
        </p:blipFill>
        <p:spPr>
          <a:xfrm>
            <a:off x="6885360" y="583920"/>
            <a:ext cx="4087080" cy="2878920"/>
          </a:xfrm>
          <a:prstGeom prst="rect">
            <a:avLst/>
          </a:prstGeom>
          <a:ln w="0">
            <a:noFill/>
          </a:ln>
        </p:spPr>
      </p:pic>
      <p:pic>
        <p:nvPicPr>
          <p:cNvPr id="240" name="Imagen 5" descr=""/>
          <p:cNvPicPr/>
          <p:nvPr/>
        </p:nvPicPr>
        <p:blipFill>
          <a:blip r:embed="rId3"/>
          <a:stretch/>
        </p:blipFill>
        <p:spPr>
          <a:xfrm>
            <a:off x="6885360" y="3429000"/>
            <a:ext cx="4087080" cy="2878920"/>
          </a:xfrm>
          <a:prstGeom prst="rect">
            <a:avLst/>
          </a:prstGeom>
          <a:ln w="0">
            <a:noFill/>
          </a:ln>
        </p:spPr>
      </p:pic>
      <p:sp>
        <p:nvSpPr>
          <p:cNvPr id="241" name="CuadroTexto 1"/>
          <p:cNvSpPr/>
          <p:nvPr/>
        </p:nvSpPr>
        <p:spPr>
          <a:xfrm>
            <a:off x="0" y="5535000"/>
            <a:ext cx="6885000" cy="10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2200" spc="-1" strike="noStrike">
                <a:solidFill>
                  <a:srgbClr val="ff0000"/>
                </a:solidFill>
                <a:latin typeface="Arial Black"/>
              </a:rPr>
              <a:t>We do see “UV3” light In the electroluminescence signal 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UV3 photons emission fraction: 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(10.44 ± 0.23)%.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CuadroTexto 2"/>
          <p:cNvSpPr/>
          <p:nvPr/>
        </p:nvSpPr>
        <p:spPr>
          <a:xfrm>
            <a:off x="2002320" y="583920"/>
            <a:ext cx="11322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Arial Black"/>
              </a:rPr>
              <a:t>EL light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ángulo 34"/>
          <p:cNvSpPr/>
          <p:nvPr/>
        </p:nvSpPr>
        <p:spPr>
          <a:xfrm rot="5400000">
            <a:off x="5680080" y="-5679720"/>
            <a:ext cx="832320" cy="12191760"/>
          </a:xfrm>
          <a:prstGeom prst="rect">
            <a:avLst/>
          </a:prstGeom>
          <a:gradFill rotWithShape="0">
            <a:gsLst>
              <a:gs pos="0">
                <a:srgbClr val="f6f8fc">
                  <a:alpha val="0"/>
                </a:srgbClr>
              </a:gs>
              <a:gs pos="100000">
                <a:srgbClr val="abc0e4"/>
              </a:gs>
              <a:gs pos="100000">
                <a:srgbClr val="b5c7e7"/>
              </a:gs>
              <a:gs pos="100000">
                <a:srgbClr val="abc0e4"/>
              </a:gs>
              <a:gs pos="100000">
                <a:srgbClr val="c7d5ed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44" name="Rectangle 5"/>
          <p:cNvSpPr/>
          <p:nvPr/>
        </p:nvSpPr>
        <p:spPr>
          <a:xfrm>
            <a:off x="1895400" y="528480"/>
            <a:ext cx="8592840" cy="360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100000">
                <a:srgbClr val="ff0000"/>
              </a:gs>
            </a:gsLst>
            <a:lin ang="2700000"/>
          </a:gradFill>
          <a:ln w="127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8640" bIns="-8640" anchor="ctr">
            <a:noAutofit/>
          </a:bodyPr>
          <a:p>
            <a:pPr defTabSz="914400">
              <a:lnSpc>
                <a:spcPct val="100000"/>
              </a:lnSpc>
            </a:pPr>
            <a:endParaRPr b="0" lang="it-IT" sz="1700" spc="-1" strike="noStrike">
              <a:solidFill>
                <a:schemeClr val="dk1"/>
              </a:solidFill>
              <a:latin typeface="Times New Roman"/>
            </a:endParaRPr>
          </a:p>
        </p:txBody>
      </p:sp>
      <p:pic>
        <p:nvPicPr>
          <p:cNvPr id="245" name="Imagen 17" descr=""/>
          <p:cNvPicPr/>
          <p:nvPr/>
        </p:nvPicPr>
        <p:blipFill>
          <a:blip r:embed="rId1"/>
          <a:stretch/>
        </p:blipFill>
        <p:spPr>
          <a:xfrm>
            <a:off x="7935480" y="1447560"/>
            <a:ext cx="3729240" cy="4179600"/>
          </a:xfrm>
          <a:prstGeom prst="rect">
            <a:avLst/>
          </a:prstGeom>
          <a:ln w="0">
            <a:noFill/>
          </a:ln>
        </p:spPr>
      </p:pic>
      <p:sp>
        <p:nvSpPr>
          <p:cNvPr id="246" name="PlaceHolder 1"/>
          <p:cNvSpPr>
            <a:spLocks noGrp="1"/>
          </p:cNvSpPr>
          <p:nvPr>
            <p:ph type="sldNum" idx="53"/>
          </p:nvPr>
        </p:nvSpPr>
        <p:spPr>
          <a:xfrm>
            <a:off x="47160" y="6554520"/>
            <a:ext cx="12144240" cy="30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     </a:t>
            </a:r>
            <a:fld id="{E86525D5-0E77-420D-ACC1-051C05AC036A}" type="slidenum">
              <a:rPr b="1" lang="es-E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7" name="7 CuadroTexto"/>
          <p:cNvSpPr/>
          <p:nvPr/>
        </p:nvSpPr>
        <p:spPr>
          <a:xfrm>
            <a:off x="2821680" y="-720"/>
            <a:ext cx="7863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3200" spc="-1" strike="noStrike">
                <a:solidFill>
                  <a:schemeClr val="dk1"/>
                </a:solidFill>
                <a:latin typeface="Arial Black"/>
              </a:rPr>
              <a:t>Fields ON EL-average pulse (1 bar)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8" name="Imagen 10" descr=""/>
          <p:cNvPicPr/>
          <p:nvPr/>
        </p:nvPicPr>
        <p:blipFill>
          <a:blip r:embed="rId2"/>
          <a:stretch/>
        </p:blipFill>
        <p:spPr>
          <a:xfrm>
            <a:off x="288720" y="763200"/>
            <a:ext cx="7054920" cy="5412600"/>
          </a:xfrm>
          <a:prstGeom prst="rect">
            <a:avLst/>
          </a:prstGeom>
          <a:ln w="0">
            <a:noFill/>
          </a:ln>
        </p:spPr>
      </p:pic>
      <p:sp>
        <p:nvSpPr>
          <p:cNvPr id="249" name="CuadroTexto 11"/>
          <p:cNvSpPr/>
          <p:nvPr/>
        </p:nvSpPr>
        <p:spPr>
          <a:xfrm>
            <a:off x="7135920" y="1682640"/>
            <a:ext cx="5299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[ns]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CuadroTexto 12"/>
          <p:cNvSpPr/>
          <p:nvPr/>
        </p:nvSpPr>
        <p:spPr>
          <a:xfrm>
            <a:off x="7160400" y="3015000"/>
            <a:ext cx="5299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[ns]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CuadroTexto 13"/>
          <p:cNvSpPr/>
          <p:nvPr/>
        </p:nvSpPr>
        <p:spPr>
          <a:xfrm>
            <a:off x="7145640" y="4386600"/>
            <a:ext cx="5299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[ns]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CuadroTexto 14"/>
          <p:cNvSpPr/>
          <p:nvPr/>
        </p:nvSpPr>
        <p:spPr>
          <a:xfrm>
            <a:off x="7155360" y="5712480"/>
            <a:ext cx="5299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[ns]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53" name="Conector recto 16"/>
          <p:cNvCxnSpPr/>
          <p:nvPr/>
        </p:nvCxnSpPr>
        <p:spPr>
          <a:xfrm>
            <a:off x="3293640" y="735120"/>
            <a:ext cx="360" cy="5413320"/>
          </a:xfrm>
          <a:prstGeom prst="straightConnector1">
            <a:avLst/>
          </a:prstGeom>
          <a:ln w="38100">
            <a:solidFill>
              <a:srgbClr val="000000"/>
            </a:solidFill>
            <a:prstDash val="dash"/>
          </a:ln>
        </p:spPr>
      </p:cxnSp>
      <p:cxnSp>
        <p:nvCxnSpPr>
          <p:cNvPr id="254" name="Conector recto de flecha 19"/>
          <p:cNvCxnSpPr/>
          <p:nvPr/>
        </p:nvCxnSpPr>
        <p:spPr>
          <a:xfrm flipH="1" flipV="1">
            <a:off x="9591120" y="2083680"/>
            <a:ext cx="758160" cy="2889000"/>
          </a:xfrm>
          <a:prstGeom prst="straightConnector1">
            <a:avLst/>
          </a:prstGeom>
          <a:ln w="25400">
            <a:solidFill>
              <a:srgbClr val="7030a0"/>
            </a:solidFill>
            <a:prstDash val="sysDash"/>
            <a:tailEnd len="med" type="triangle" w="med"/>
          </a:ln>
        </p:spPr>
      </p:cxnSp>
      <p:sp>
        <p:nvSpPr>
          <p:cNvPr id="255" name="Elipse 21"/>
          <p:cNvSpPr/>
          <p:nvPr/>
        </p:nvSpPr>
        <p:spPr>
          <a:xfrm>
            <a:off x="9728280" y="2424600"/>
            <a:ext cx="71640" cy="71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5760" bIns="576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56" name="Elipse 22"/>
          <p:cNvSpPr/>
          <p:nvPr/>
        </p:nvSpPr>
        <p:spPr>
          <a:xfrm>
            <a:off x="10054440" y="3680280"/>
            <a:ext cx="71640" cy="71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5760" bIns="576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57" name="Elipse 23"/>
          <p:cNvSpPr/>
          <p:nvPr/>
        </p:nvSpPr>
        <p:spPr>
          <a:xfrm>
            <a:off x="9749880" y="3067200"/>
            <a:ext cx="71640" cy="71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5760" bIns="576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58" name="Elipse 24"/>
          <p:cNvSpPr/>
          <p:nvPr/>
        </p:nvSpPr>
        <p:spPr>
          <a:xfrm>
            <a:off x="9942120" y="3219840"/>
            <a:ext cx="71640" cy="71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5760" bIns="576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59" name="Elipse 25"/>
          <p:cNvSpPr/>
          <p:nvPr/>
        </p:nvSpPr>
        <p:spPr>
          <a:xfrm>
            <a:off x="9657000" y="2616840"/>
            <a:ext cx="71640" cy="71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5760" bIns="576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60" name="Elipse 26"/>
          <p:cNvSpPr/>
          <p:nvPr/>
        </p:nvSpPr>
        <p:spPr>
          <a:xfrm>
            <a:off x="9709920" y="2152800"/>
            <a:ext cx="71640" cy="71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5760" bIns="576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61" name="Elipse 27"/>
          <p:cNvSpPr/>
          <p:nvPr/>
        </p:nvSpPr>
        <p:spPr>
          <a:xfrm>
            <a:off x="9921960" y="3537720"/>
            <a:ext cx="71640" cy="71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5760" bIns="576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62" name="Elipse 28"/>
          <p:cNvSpPr/>
          <p:nvPr/>
        </p:nvSpPr>
        <p:spPr>
          <a:xfrm>
            <a:off x="9816120" y="3352320"/>
            <a:ext cx="71640" cy="71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5760" bIns="576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63" name="Elipse 29"/>
          <p:cNvSpPr/>
          <p:nvPr/>
        </p:nvSpPr>
        <p:spPr>
          <a:xfrm>
            <a:off x="9728280" y="2903040"/>
            <a:ext cx="71640" cy="71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5760" bIns="576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64" name="Elipse 30"/>
          <p:cNvSpPr/>
          <p:nvPr/>
        </p:nvSpPr>
        <p:spPr>
          <a:xfrm>
            <a:off x="9771120" y="2745720"/>
            <a:ext cx="71640" cy="71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5760" bIns="576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65" name="Elipse 31"/>
          <p:cNvSpPr/>
          <p:nvPr/>
        </p:nvSpPr>
        <p:spPr>
          <a:xfrm>
            <a:off x="9606240" y="2339280"/>
            <a:ext cx="71640" cy="71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5760" bIns="576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266" name="Conector recto 32"/>
          <p:cNvCxnSpPr/>
          <p:nvPr/>
        </p:nvCxnSpPr>
        <p:spPr>
          <a:xfrm>
            <a:off x="1308960" y="759240"/>
            <a:ext cx="360" cy="5413320"/>
          </a:xfrm>
          <a:prstGeom prst="straightConnector1">
            <a:avLst/>
          </a:prstGeom>
          <a:ln w="38100">
            <a:solidFill>
              <a:srgbClr val="000000"/>
            </a:solidFill>
            <a:prstDash val="dash"/>
          </a:ln>
        </p:spPr>
      </p:cxnSp>
      <p:cxnSp>
        <p:nvCxnSpPr>
          <p:cNvPr id="267" name="Conector recto 33"/>
          <p:cNvCxnSpPr/>
          <p:nvPr/>
        </p:nvCxnSpPr>
        <p:spPr>
          <a:xfrm>
            <a:off x="2875680" y="754920"/>
            <a:ext cx="360" cy="5413320"/>
          </a:xfrm>
          <a:prstGeom prst="straightConnector1">
            <a:avLst/>
          </a:prstGeom>
          <a:ln w="38100">
            <a:solidFill>
              <a:srgbClr val="000000"/>
            </a:solidFill>
            <a:prstDash val="dash"/>
          </a:ln>
        </p:spPr>
      </p:cxnSp>
      <p:cxnSp>
        <p:nvCxnSpPr>
          <p:cNvPr id="268" name="Conector recto de flecha 35"/>
          <p:cNvCxnSpPr/>
          <p:nvPr/>
        </p:nvCxnSpPr>
        <p:spPr>
          <a:xfrm>
            <a:off x="1355760" y="6014880"/>
            <a:ext cx="1411200" cy="360"/>
          </a:xfrm>
          <a:prstGeom prst="straightConnector1">
            <a:avLst/>
          </a:prstGeom>
          <a:ln w="19050">
            <a:solidFill>
              <a:srgbClr val="00b0f0"/>
            </a:solidFill>
            <a:headEnd len="med" type="arrow" w="med"/>
            <a:tailEnd len="med" type="arrow" w="med"/>
          </a:ln>
        </p:spPr>
      </p:cxnSp>
      <p:sp>
        <p:nvSpPr>
          <p:cNvPr id="269" name="CuadroTexto 36"/>
          <p:cNvSpPr/>
          <p:nvPr/>
        </p:nvSpPr>
        <p:spPr>
          <a:xfrm>
            <a:off x="1122480" y="6115320"/>
            <a:ext cx="1717560" cy="41688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>
                    <a:alpha val="1000"/>
                  </a:srgbClr>
                </a:solidFill>
                <a:latin typeface="Calibri"/>
              </a:rPr>
              <a:t> 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70" name="Conector recto de flecha 37"/>
          <p:cNvCxnSpPr/>
          <p:nvPr/>
        </p:nvCxnSpPr>
        <p:spPr>
          <a:xfrm flipV="1">
            <a:off x="2840040" y="6225120"/>
            <a:ext cx="483840" cy="1800"/>
          </a:xfrm>
          <a:prstGeom prst="straightConnector1">
            <a:avLst/>
          </a:prstGeom>
          <a:ln w="19050">
            <a:solidFill>
              <a:srgbClr val="00b0f0"/>
            </a:solidFill>
            <a:headEnd len="med" type="arrow" w="med"/>
            <a:tailEnd len="med" type="arrow" w="med"/>
          </a:ln>
        </p:spPr>
      </p:cxnSp>
      <p:sp>
        <p:nvSpPr>
          <p:cNvPr id="271" name="CuadroTexto 39"/>
          <p:cNvSpPr/>
          <p:nvPr/>
        </p:nvSpPr>
        <p:spPr>
          <a:xfrm>
            <a:off x="2278800" y="6415920"/>
            <a:ext cx="1655640" cy="651600"/>
          </a:xfrm>
          <a:prstGeom prst="rect">
            <a:avLst/>
          </a:pr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>
                    <a:alpha val="1000"/>
                  </a:srgbClr>
                </a:solidFill>
                <a:latin typeface="Calibri"/>
              </a:rPr>
              <a:t> 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7" dur="indefinite" restart="never" nodeType="tmRoot">
          <p:childTnLst>
            <p:seq>
              <p:cTn id="118" dur="indefinite" nodeType="mainSeq">
                <p:childTnLst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23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26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29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32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35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3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41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44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4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5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5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5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59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6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6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6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7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7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7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8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8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8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8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tángulo 11"/>
          <p:cNvSpPr/>
          <p:nvPr/>
        </p:nvSpPr>
        <p:spPr>
          <a:xfrm rot="5400000">
            <a:off x="5680080" y="-5679720"/>
            <a:ext cx="832320" cy="12191760"/>
          </a:xfrm>
          <a:prstGeom prst="rect">
            <a:avLst/>
          </a:prstGeom>
          <a:gradFill rotWithShape="0">
            <a:gsLst>
              <a:gs pos="0">
                <a:srgbClr val="f6f8fc">
                  <a:alpha val="0"/>
                </a:srgbClr>
              </a:gs>
              <a:gs pos="100000">
                <a:srgbClr val="abc0e4"/>
              </a:gs>
              <a:gs pos="100000">
                <a:srgbClr val="b5c7e7"/>
              </a:gs>
              <a:gs pos="100000">
                <a:srgbClr val="abc0e4"/>
              </a:gs>
              <a:gs pos="100000">
                <a:srgbClr val="c7d5ed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73" name="Rectangle 5"/>
          <p:cNvSpPr/>
          <p:nvPr/>
        </p:nvSpPr>
        <p:spPr>
          <a:xfrm>
            <a:off x="1895400" y="528480"/>
            <a:ext cx="8592840" cy="360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100000">
                <a:srgbClr val="ff0000"/>
              </a:gs>
            </a:gsLst>
            <a:lin ang="2700000"/>
          </a:gradFill>
          <a:ln w="127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8640" bIns="-8640" anchor="ctr">
            <a:noAutofit/>
          </a:bodyPr>
          <a:p>
            <a:pPr defTabSz="914400">
              <a:lnSpc>
                <a:spcPct val="100000"/>
              </a:lnSpc>
            </a:pPr>
            <a:endParaRPr b="0" lang="it-IT" sz="17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74" name="7 CuadroTexto"/>
          <p:cNvSpPr/>
          <p:nvPr/>
        </p:nvSpPr>
        <p:spPr>
          <a:xfrm>
            <a:off x="2821680" y="-720"/>
            <a:ext cx="7863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3200" spc="-1" strike="noStrike">
                <a:solidFill>
                  <a:schemeClr val="dk1"/>
                </a:solidFill>
                <a:latin typeface="Arial Black"/>
              </a:rPr>
              <a:t>Fields ON EL-average pulse (1 bar)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5" name="Imagen 1" descr=""/>
          <p:cNvPicPr/>
          <p:nvPr/>
        </p:nvPicPr>
        <p:blipFill>
          <a:blip r:embed="rId1"/>
          <a:stretch/>
        </p:blipFill>
        <p:spPr>
          <a:xfrm>
            <a:off x="6083640" y="1416960"/>
            <a:ext cx="5970240" cy="3488760"/>
          </a:xfrm>
          <a:prstGeom prst="rect">
            <a:avLst/>
          </a:prstGeom>
          <a:ln w="0">
            <a:noFill/>
          </a:ln>
        </p:spPr>
      </p:pic>
      <p:sp>
        <p:nvSpPr>
          <p:cNvPr id="276" name="CuadroTexto 2"/>
          <p:cNvSpPr/>
          <p:nvPr/>
        </p:nvSpPr>
        <p:spPr>
          <a:xfrm rot="18886800">
            <a:off x="9624240" y="1444320"/>
            <a:ext cx="214704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2000" spc="-1" strike="noStrike">
                <a:solidFill>
                  <a:schemeClr val="dk1"/>
                </a:solidFill>
                <a:latin typeface="Arial Black"/>
              </a:rPr>
              <a:t>PRELIMINARY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7" name="Imagen 3" descr=""/>
          <p:cNvPicPr/>
          <p:nvPr/>
        </p:nvPicPr>
        <p:blipFill>
          <a:blip r:embed="rId2"/>
          <a:stretch/>
        </p:blipFill>
        <p:spPr>
          <a:xfrm>
            <a:off x="735120" y="1526400"/>
            <a:ext cx="4898160" cy="3143520"/>
          </a:xfrm>
          <a:prstGeom prst="rect">
            <a:avLst/>
          </a:prstGeom>
          <a:ln w="0">
            <a:noFill/>
          </a:ln>
        </p:spPr>
      </p:pic>
      <p:sp>
        <p:nvSpPr>
          <p:cNvPr id="278" name="CuadroTexto 34"/>
          <p:cNvSpPr/>
          <p:nvPr/>
        </p:nvSpPr>
        <p:spPr>
          <a:xfrm rot="18886800">
            <a:off x="3287160" y="1456200"/>
            <a:ext cx="214704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2000" spc="-1" strike="noStrike">
                <a:solidFill>
                  <a:schemeClr val="dk1"/>
                </a:solidFill>
                <a:latin typeface="Arial Black"/>
              </a:rPr>
              <a:t>PRELIMINARY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9" name="Imagen 4" descr=""/>
          <p:cNvPicPr/>
          <p:nvPr/>
        </p:nvPicPr>
        <p:blipFill>
          <a:blip r:embed="rId3"/>
          <a:stretch/>
        </p:blipFill>
        <p:spPr>
          <a:xfrm>
            <a:off x="640800" y="4701960"/>
            <a:ext cx="3953160" cy="1114200"/>
          </a:xfrm>
          <a:prstGeom prst="rect">
            <a:avLst/>
          </a:prstGeom>
          <a:ln w="0">
            <a:noFill/>
          </a:ln>
        </p:spPr>
      </p:pic>
      <p:pic>
        <p:nvPicPr>
          <p:cNvPr id="280" name="Imagen 5" descr=""/>
          <p:cNvPicPr/>
          <p:nvPr/>
        </p:nvPicPr>
        <p:blipFill>
          <a:blip r:embed="rId4"/>
          <a:stretch/>
        </p:blipFill>
        <p:spPr>
          <a:xfrm>
            <a:off x="640800" y="5889600"/>
            <a:ext cx="5086800" cy="771120"/>
          </a:xfrm>
          <a:prstGeom prst="rect">
            <a:avLst/>
          </a:prstGeom>
          <a:ln w="0">
            <a:noFill/>
          </a:ln>
        </p:spPr>
      </p:pic>
      <p:pic>
        <p:nvPicPr>
          <p:cNvPr id="281" name="Imagen 15" descr=""/>
          <p:cNvPicPr/>
          <p:nvPr/>
        </p:nvPicPr>
        <p:blipFill>
          <a:blip r:embed="rId5"/>
          <a:stretch/>
        </p:blipFill>
        <p:spPr>
          <a:xfrm>
            <a:off x="5131800" y="4967280"/>
            <a:ext cx="7059960" cy="676440"/>
          </a:xfrm>
          <a:prstGeom prst="rect">
            <a:avLst/>
          </a:prstGeom>
          <a:ln w="0">
            <a:noFill/>
          </a:ln>
        </p:spPr>
      </p:pic>
      <p:sp>
        <p:nvSpPr>
          <p:cNvPr id="282" name="PlaceHolder 1"/>
          <p:cNvSpPr>
            <a:spLocks noGrp="1"/>
          </p:cNvSpPr>
          <p:nvPr>
            <p:ph type="sldNum" idx="54"/>
          </p:nvPr>
        </p:nvSpPr>
        <p:spPr>
          <a:xfrm>
            <a:off x="47160" y="6554520"/>
            <a:ext cx="12144240" cy="30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Roberto Santorelli - TAUP, 28-Aug-25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       </a:t>
            </a:r>
            <a:fld id="{B3CD9542-856B-4D42-BD35-2FAC3C05C6AA}" type="slidenum">
              <a:rPr b="1" lang="es-E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ectángulo 5"/>
          <p:cNvSpPr/>
          <p:nvPr/>
        </p:nvSpPr>
        <p:spPr>
          <a:xfrm rot="5400000">
            <a:off x="5680080" y="-5679720"/>
            <a:ext cx="832320" cy="12191760"/>
          </a:xfrm>
          <a:prstGeom prst="rect">
            <a:avLst/>
          </a:prstGeom>
          <a:gradFill rotWithShape="0">
            <a:gsLst>
              <a:gs pos="0">
                <a:srgbClr val="f6f8fc">
                  <a:alpha val="0"/>
                </a:srgbClr>
              </a:gs>
              <a:gs pos="100000">
                <a:srgbClr val="abc0e4"/>
              </a:gs>
              <a:gs pos="100000">
                <a:srgbClr val="b5c7e7"/>
              </a:gs>
              <a:gs pos="100000">
                <a:srgbClr val="abc0e4"/>
              </a:gs>
              <a:gs pos="100000">
                <a:srgbClr val="c7d5ed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84" name="7 CuadroTexto"/>
          <p:cNvSpPr/>
          <p:nvPr/>
        </p:nvSpPr>
        <p:spPr>
          <a:xfrm>
            <a:off x="3541320" y="-720"/>
            <a:ext cx="522720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3200" spc="-1" strike="noStrike">
                <a:solidFill>
                  <a:schemeClr val="dk1"/>
                </a:solidFill>
                <a:latin typeface="Arial Black"/>
              </a:rPr>
              <a:t>Event characterization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5" name="Imagen 9" descr=""/>
          <p:cNvPicPr/>
          <p:nvPr/>
        </p:nvPicPr>
        <p:blipFill>
          <a:blip r:embed="rId1"/>
          <a:stretch/>
        </p:blipFill>
        <p:spPr>
          <a:xfrm>
            <a:off x="1980720" y="1514160"/>
            <a:ext cx="8230320" cy="3829320"/>
          </a:xfrm>
          <a:prstGeom prst="rect">
            <a:avLst/>
          </a:prstGeom>
          <a:ln w="0">
            <a:noFill/>
          </a:ln>
        </p:spPr>
      </p:pic>
      <p:sp>
        <p:nvSpPr>
          <p:cNvPr id="286" name="Rectangle 5"/>
          <p:cNvSpPr/>
          <p:nvPr/>
        </p:nvSpPr>
        <p:spPr>
          <a:xfrm>
            <a:off x="1895400" y="528480"/>
            <a:ext cx="8592840" cy="360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100000">
                <a:srgbClr val="ff0000"/>
              </a:gs>
            </a:gsLst>
            <a:lin ang="2700000"/>
          </a:gradFill>
          <a:ln w="127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8640" bIns="-8640" anchor="ctr">
            <a:noAutofit/>
          </a:bodyPr>
          <a:p>
            <a:pPr defTabSz="914400">
              <a:lnSpc>
                <a:spcPct val="100000"/>
              </a:lnSpc>
            </a:pPr>
            <a:endParaRPr b="0" lang="it-IT" sz="17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87" name="PlaceHolder 1"/>
          <p:cNvSpPr>
            <a:spLocks noGrp="1"/>
          </p:cNvSpPr>
          <p:nvPr>
            <p:ph type="sldNum" idx="55"/>
          </p:nvPr>
        </p:nvSpPr>
        <p:spPr>
          <a:xfrm>
            <a:off x="47160" y="6554520"/>
            <a:ext cx="12144240" cy="30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Roberto Santorelli - TAUP, 28-Aug-25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       </a:t>
            </a:r>
            <a:fld id="{CA75BCE2-1E51-418C-98BD-ED7995F7640E}" type="slidenum">
              <a:rPr b="1" lang="es-E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n 12" descr=""/>
          <p:cNvPicPr/>
          <p:nvPr/>
        </p:nvPicPr>
        <p:blipFill>
          <a:blip r:embed="rId1"/>
          <a:stretch/>
        </p:blipFill>
        <p:spPr>
          <a:xfrm>
            <a:off x="230760" y="840960"/>
            <a:ext cx="5335560" cy="3365640"/>
          </a:xfrm>
          <a:prstGeom prst="rect">
            <a:avLst/>
          </a:prstGeom>
          <a:ln w="0">
            <a:noFill/>
          </a:ln>
        </p:spPr>
      </p:pic>
      <p:sp>
        <p:nvSpPr>
          <p:cNvPr id="87" name="Rectángulo 16"/>
          <p:cNvSpPr/>
          <p:nvPr/>
        </p:nvSpPr>
        <p:spPr>
          <a:xfrm rot="5400000">
            <a:off x="5680080" y="-5679720"/>
            <a:ext cx="832320" cy="12191760"/>
          </a:xfrm>
          <a:prstGeom prst="rect">
            <a:avLst/>
          </a:prstGeom>
          <a:gradFill rotWithShape="0">
            <a:gsLst>
              <a:gs pos="0">
                <a:srgbClr val="f6f8fc">
                  <a:alpha val="0"/>
                </a:srgbClr>
              </a:gs>
              <a:gs pos="100000">
                <a:srgbClr val="abc0e4"/>
              </a:gs>
              <a:gs pos="100000">
                <a:srgbClr val="b5c7e7"/>
              </a:gs>
              <a:gs pos="100000">
                <a:srgbClr val="abc0e4"/>
              </a:gs>
              <a:gs pos="100000">
                <a:srgbClr val="c7d5ed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88" name="4 CuadroTexto"/>
          <p:cNvSpPr/>
          <p:nvPr/>
        </p:nvSpPr>
        <p:spPr>
          <a:xfrm>
            <a:off x="3067200" y="-44640"/>
            <a:ext cx="56368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3200" spc="-1" strike="noStrike">
                <a:solidFill>
                  <a:schemeClr val="dk1"/>
                </a:solidFill>
                <a:latin typeface="Arial Black"/>
              </a:rPr>
              <a:t>R&amp;D program at CIEMAT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Rectangle 5"/>
          <p:cNvSpPr/>
          <p:nvPr/>
        </p:nvSpPr>
        <p:spPr>
          <a:xfrm>
            <a:off x="1895400" y="528480"/>
            <a:ext cx="8592840" cy="360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100000">
                <a:srgbClr val="ff0000"/>
              </a:gs>
            </a:gsLst>
            <a:lin ang="2700000"/>
          </a:gradFill>
          <a:ln w="127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8640" bIns="-8640" anchor="ctr">
            <a:noAutofit/>
          </a:bodyPr>
          <a:p>
            <a:pPr defTabSz="914400">
              <a:lnSpc>
                <a:spcPct val="100000"/>
              </a:lnSpc>
            </a:pPr>
            <a:endParaRPr b="0" lang="it-IT" sz="1700" spc="-1" strike="noStrike">
              <a:solidFill>
                <a:schemeClr val="dk1"/>
              </a:solidFill>
              <a:latin typeface="Times New Roman"/>
            </a:endParaRPr>
          </a:p>
        </p:txBody>
      </p:sp>
      <p:pic>
        <p:nvPicPr>
          <p:cNvPr id="90" name="Imagen 5" descr=""/>
          <p:cNvPicPr/>
          <p:nvPr/>
        </p:nvPicPr>
        <p:blipFill>
          <a:blip r:embed="rId2"/>
          <a:stretch/>
        </p:blipFill>
        <p:spPr>
          <a:xfrm>
            <a:off x="0" y="4501440"/>
            <a:ext cx="4341240" cy="2356200"/>
          </a:xfrm>
          <a:prstGeom prst="rect">
            <a:avLst/>
          </a:prstGeom>
          <a:ln w="0">
            <a:noFill/>
          </a:ln>
        </p:spPr>
      </p:pic>
      <p:pic>
        <p:nvPicPr>
          <p:cNvPr id="91" name="Imagen 6" descr=""/>
          <p:cNvPicPr/>
          <p:nvPr/>
        </p:nvPicPr>
        <p:blipFill>
          <a:blip r:embed="rId3"/>
          <a:stretch/>
        </p:blipFill>
        <p:spPr>
          <a:xfrm>
            <a:off x="4401000" y="4342320"/>
            <a:ext cx="2034720" cy="2485440"/>
          </a:xfrm>
          <a:prstGeom prst="rect">
            <a:avLst/>
          </a:prstGeom>
          <a:ln w="0">
            <a:noFill/>
          </a:ln>
        </p:spPr>
      </p:pic>
      <p:pic>
        <p:nvPicPr>
          <p:cNvPr id="92" name="Picture 3" descr=""/>
          <p:cNvPicPr/>
          <p:nvPr/>
        </p:nvPicPr>
        <p:blipFill>
          <a:blip r:embed="rId4"/>
          <a:srcRect l="0" t="0" r="22763" b="0"/>
          <a:stretch/>
        </p:blipFill>
        <p:spPr>
          <a:xfrm>
            <a:off x="6435720" y="655920"/>
            <a:ext cx="2409840" cy="3686040"/>
          </a:xfrm>
          <a:prstGeom prst="rect">
            <a:avLst/>
          </a:prstGeom>
          <a:ln w="0">
            <a:noFill/>
          </a:ln>
        </p:spPr>
      </p:pic>
      <p:pic>
        <p:nvPicPr>
          <p:cNvPr id="93" name="Picture 3" descr=""/>
          <p:cNvPicPr/>
          <p:nvPr/>
        </p:nvPicPr>
        <p:blipFill>
          <a:blip r:embed="rId5"/>
          <a:stretch/>
        </p:blipFill>
        <p:spPr>
          <a:xfrm>
            <a:off x="9031680" y="655920"/>
            <a:ext cx="2736000" cy="3450240"/>
          </a:xfrm>
          <a:prstGeom prst="rect">
            <a:avLst/>
          </a:prstGeom>
          <a:ln w="0">
            <a:noFill/>
          </a:ln>
        </p:spPr>
      </p:pic>
      <p:pic>
        <p:nvPicPr>
          <p:cNvPr id="94" name="Picture 2" descr=""/>
          <p:cNvPicPr/>
          <p:nvPr/>
        </p:nvPicPr>
        <p:blipFill>
          <a:blip r:embed="rId6"/>
          <a:stretch/>
        </p:blipFill>
        <p:spPr>
          <a:xfrm>
            <a:off x="6621840" y="4345560"/>
            <a:ext cx="2034720" cy="2451600"/>
          </a:xfrm>
          <a:prstGeom prst="rect">
            <a:avLst/>
          </a:prstGeom>
          <a:ln w="0">
            <a:noFill/>
          </a:ln>
        </p:spPr>
      </p:pic>
      <p:pic>
        <p:nvPicPr>
          <p:cNvPr id="95" name="Picture 6" descr="E:\Research\Foto\CIEMAT\TPC2\IMG_20141205_125338.jpg"/>
          <p:cNvPicPr/>
          <p:nvPr/>
        </p:nvPicPr>
        <p:blipFill>
          <a:blip r:embed="rId7"/>
          <a:srcRect l="0" t="0" r="8170" b="0"/>
          <a:stretch/>
        </p:blipFill>
        <p:spPr>
          <a:xfrm>
            <a:off x="8731440" y="4393440"/>
            <a:ext cx="3407400" cy="2226240"/>
          </a:xfrm>
          <a:prstGeom prst="rect">
            <a:avLst/>
          </a:prstGeom>
          <a:ln w="0">
            <a:noFill/>
          </a:ln>
        </p:spPr>
      </p:pic>
      <p:pic>
        <p:nvPicPr>
          <p:cNvPr id="96" name="Imagen 2" descr=""/>
          <p:cNvPicPr/>
          <p:nvPr/>
        </p:nvPicPr>
        <p:blipFill>
          <a:blip r:embed="rId8"/>
          <a:stretch/>
        </p:blipFill>
        <p:spPr>
          <a:xfrm>
            <a:off x="79560" y="1740600"/>
            <a:ext cx="2398320" cy="972000"/>
          </a:xfrm>
          <a:prstGeom prst="rect">
            <a:avLst/>
          </a:prstGeom>
          <a:ln w="0">
            <a:noFill/>
          </a:ln>
        </p:spPr>
      </p:pic>
      <p:pic>
        <p:nvPicPr>
          <p:cNvPr id="97" name="Imagen 9" descr=""/>
          <p:cNvPicPr/>
          <p:nvPr/>
        </p:nvPicPr>
        <p:blipFill>
          <a:blip r:embed="rId9"/>
          <a:stretch/>
        </p:blipFill>
        <p:spPr>
          <a:xfrm>
            <a:off x="2773440" y="1865880"/>
            <a:ext cx="2261160" cy="832320"/>
          </a:xfrm>
          <a:prstGeom prst="rect">
            <a:avLst/>
          </a:prstGeom>
          <a:ln w="0">
            <a:noFill/>
          </a:ln>
        </p:spPr>
      </p:pic>
      <p:sp>
        <p:nvSpPr>
          <p:cNvPr id="98" name="CuadroTexto 13"/>
          <p:cNvSpPr/>
          <p:nvPr/>
        </p:nvSpPr>
        <p:spPr>
          <a:xfrm>
            <a:off x="196200" y="2918880"/>
            <a:ext cx="31467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+ G. Vera Diaz (PhD student)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Rectángulo 9"/>
          <p:cNvSpPr/>
          <p:nvPr/>
        </p:nvSpPr>
        <p:spPr>
          <a:xfrm rot="5400000">
            <a:off x="5680080" y="-5679720"/>
            <a:ext cx="832320" cy="12191760"/>
          </a:xfrm>
          <a:prstGeom prst="rect">
            <a:avLst/>
          </a:prstGeom>
          <a:gradFill rotWithShape="0">
            <a:gsLst>
              <a:gs pos="0">
                <a:srgbClr val="f6f8fc">
                  <a:alpha val="0"/>
                </a:srgbClr>
              </a:gs>
              <a:gs pos="100000">
                <a:srgbClr val="abc0e4"/>
              </a:gs>
              <a:gs pos="100000">
                <a:srgbClr val="b5c7e7"/>
              </a:gs>
              <a:gs pos="100000">
                <a:srgbClr val="abc0e4"/>
              </a:gs>
              <a:gs pos="100000">
                <a:srgbClr val="c7d5ed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89" name="Rectangle 5"/>
          <p:cNvSpPr/>
          <p:nvPr/>
        </p:nvSpPr>
        <p:spPr>
          <a:xfrm>
            <a:off x="1895400" y="528480"/>
            <a:ext cx="8592840" cy="360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100000">
                <a:srgbClr val="ff0000"/>
              </a:gs>
            </a:gsLst>
            <a:lin ang="2700000"/>
          </a:gradFill>
          <a:ln w="127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8640" bIns="-8640" anchor="ctr">
            <a:noAutofit/>
          </a:bodyPr>
          <a:p>
            <a:pPr defTabSz="914400">
              <a:lnSpc>
                <a:spcPct val="100000"/>
              </a:lnSpc>
            </a:pPr>
            <a:endParaRPr b="0" lang="it-IT" sz="1700" spc="-1" strike="noStrike">
              <a:solidFill>
                <a:schemeClr val="dk1"/>
              </a:solidFill>
              <a:latin typeface="Times New Roman"/>
            </a:endParaRPr>
          </a:p>
        </p:txBody>
      </p:sp>
      <p:pic>
        <p:nvPicPr>
          <p:cNvPr id="290" name="Imagen 2" descr=""/>
          <p:cNvPicPr/>
          <p:nvPr/>
        </p:nvPicPr>
        <p:blipFill>
          <a:blip r:embed="rId1"/>
          <a:srcRect l="0" t="20498" r="0" b="6522"/>
          <a:stretch/>
        </p:blipFill>
        <p:spPr>
          <a:xfrm>
            <a:off x="493920" y="840600"/>
            <a:ext cx="3946320" cy="5105880"/>
          </a:xfrm>
          <a:prstGeom prst="rect">
            <a:avLst/>
          </a:prstGeom>
          <a:ln w="0">
            <a:noFill/>
          </a:ln>
        </p:spPr>
      </p:pic>
      <p:sp>
        <p:nvSpPr>
          <p:cNvPr id="291" name="PlaceHolder 1"/>
          <p:cNvSpPr>
            <a:spLocks noGrp="1"/>
          </p:cNvSpPr>
          <p:nvPr>
            <p:ph type="sldNum" idx="56"/>
          </p:nvPr>
        </p:nvSpPr>
        <p:spPr>
          <a:xfrm>
            <a:off x="47160" y="6554520"/>
            <a:ext cx="12144240" cy="30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Roberto Santorelli - TAUP, 28-Aug-25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       </a:t>
            </a:r>
            <a:fld id="{8E6B0CA7-459F-480F-A7A7-9348FBA4692F}" type="slidenum">
              <a:rPr b="1" lang="es-E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2" name="7 CuadroTexto"/>
          <p:cNvSpPr/>
          <p:nvPr/>
        </p:nvSpPr>
        <p:spPr>
          <a:xfrm>
            <a:off x="2694240" y="-720"/>
            <a:ext cx="672984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3200" spc="-1" strike="noStrike">
                <a:solidFill>
                  <a:schemeClr val="dk1"/>
                </a:solidFill>
                <a:latin typeface="Arial Black"/>
              </a:rPr>
              <a:t>New detectors in preparation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3" name="Picture 2" descr="https://lh7-rt.googleusercontent.com/slidesz/AGV_vUfRgbXa04xcAS72UlxbT0GyFqbWUQcVzV0_dfZfbIedIC4Rk_-A5OtHwbX4ArLby4IpnsQB1xjdJnLi0Y_nD88b4myU2h-YHkutdQ-D_Cdp7FBIi7SezCRfvLvhmYHc11tB0Kkhk6RnHiVBeqNhb0-FmGSGlLU=s2048?key=sIOy2UtZ7uTNQ5AVtTS6WA"/>
          <p:cNvPicPr/>
          <p:nvPr/>
        </p:nvPicPr>
        <p:blipFill>
          <a:blip r:embed="rId2"/>
          <a:stretch/>
        </p:blipFill>
        <p:spPr>
          <a:xfrm>
            <a:off x="8514720" y="840600"/>
            <a:ext cx="2637720" cy="2872800"/>
          </a:xfrm>
          <a:prstGeom prst="rect">
            <a:avLst/>
          </a:prstGeom>
          <a:ln w="0">
            <a:noFill/>
          </a:ln>
        </p:spPr>
      </p:pic>
      <p:pic>
        <p:nvPicPr>
          <p:cNvPr id="294" name="Imagen 7" descr=""/>
          <p:cNvPicPr/>
          <p:nvPr/>
        </p:nvPicPr>
        <p:blipFill>
          <a:blip r:embed="rId3"/>
          <a:stretch/>
        </p:blipFill>
        <p:spPr>
          <a:xfrm>
            <a:off x="4514760" y="840600"/>
            <a:ext cx="3925440" cy="5193720"/>
          </a:xfrm>
          <a:prstGeom prst="rect">
            <a:avLst/>
          </a:prstGeom>
          <a:ln w="0">
            <a:noFill/>
          </a:ln>
        </p:spPr>
      </p:pic>
      <p:pic>
        <p:nvPicPr>
          <p:cNvPr id="295" name="Imagen 8" descr=""/>
          <p:cNvPicPr/>
          <p:nvPr/>
        </p:nvPicPr>
        <p:blipFill>
          <a:blip r:embed="rId4"/>
          <a:stretch/>
        </p:blipFill>
        <p:spPr>
          <a:xfrm>
            <a:off x="8506080" y="3797640"/>
            <a:ext cx="2623320" cy="2281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Rectángulo 5"/>
          <p:cNvSpPr/>
          <p:nvPr/>
        </p:nvSpPr>
        <p:spPr>
          <a:xfrm rot="5400000">
            <a:off x="5680080" y="-5679720"/>
            <a:ext cx="832320" cy="12191760"/>
          </a:xfrm>
          <a:prstGeom prst="rect">
            <a:avLst/>
          </a:prstGeom>
          <a:gradFill rotWithShape="0">
            <a:gsLst>
              <a:gs pos="0">
                <a:srgbClr val="f6f8fc">
                  <a:alpha val="0"/>
                </a:srgbClr>
              </a:gs>
              <a:gs pos="100000">
                <a:srgbClr val="abc0e4"/>
              </a:gs>
              <a:gs pos="100000">
                <a:srgbClr val="b5c7e7"/>
              </a:gs>
              <a:gs pos="100000">
                <a:srgbClr val="abc0e4"/>
              </a:gs>
              <a:gs pos="100000">
                <a:srgbClr val="c7d5ed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97" name="Rectangle 5"/>
          <p:cNvSpPr/>
          <p:nvPr/>
        </p:nvSpPr>
        <p:spPr>
          <a:xfrm>
            <a:off x="1895400" y="528480"/>
            <a:ext cx="8592840" cy="360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100000">
                <a:srgbClr val="ff0000"/>
              </a:gs>
            </a:gsLst>
            <a:lin ang="2700000"/>
          </a:gradFill>
          <a:ln w="127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8640" bIns="-8640" anchor="ctr">
            <a:noAutofit/>
          </a:bodyPr>
          <a:p>
            <a:pPr defTabSz="914400">
              <a:lnSpc>
                <a:spcPct val="100000"/>
              </a:lnSpc>
            </a:pPr>
            <a:endParaRPr b="0" lang="it-IT" sz="17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98" name="PlaceHolder 1"/>
          <p:cNvSpPr>
            <a:spLocks noGrp="1"/>
          </p:cNvSpPr>
          <p:nvPr>
            <p:ph type="sldNum" idx="57"/>
          </p:nvPr>
        </p:nvSpPr>
        <p:spPr>
          <a:xfrm>
            <a:off x="47160" y="6554520"/>
            <a:ext cx="12144240" cy="30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Roberto Santorelli - TAUP, 28-Aug-25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       </a:t>
            </a:r>
            <a:fld id="{D603F385-D0A8-48E6-B818-E5EDEB2A6526}" type="slidenum">
              <a:rPr b="1" lang="es-E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9" name="7 CuadroTexto"/>
          <p:cNvSpPr/>
          <p:nvPr/>
        </p:nvSpPr>
        <p:spPr>
          <a:xfrm>
            <a:off x="4503600" y="-19800"/>
            <a:ext cx="288324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3200" spc="-1" strike="noStrike">
                <a:solidFill>
                  <a:schemeClr val="dk1"/>
                </a:solidFill>
                <a:latin typeface="Arial Black"/>
              </a:rPr>
              <a:t>Conclusions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CuadroTexto 6"/>
          <p:cNvSpPr/>
          <p:nvPr/>
        </p:nvSpPr>
        <p:spPr>
          <a:xfrm>
            <a:off x="352080" y="922680"/>
            <a:ext cx="10956240" cy="679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355680" algn="just" defTabSz="914400">
              <a:lnSpc>
                <a:spcPct val="100000"/>
              </a:lnSpc>
              <a:buClr>
                <a:srgbClr val="44546a"/>
              </a:buClr>
              <a:buFont typeface="Wingdings" charset="2"/>
              <a:buChar char="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Conventional Ar/Xe detectors are built with fast light detection devices coupled with photon wavelength-shifters that integrate the light signal over a wide spectral range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355680" algn="just" defTabSz="914400">
              <a:lnSpc>
                <a:spcPct val="100000"/>
              </a:lnSpc>
              <a:buClr>
                <a:srgbClr val="44546a"/>
              </a:buClr>
              <a:buFont typeface="Wingdings" charset="2"/>
              <a:buChar char="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Potential information provided by the scintillation wavelength?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355680" algn="just" defTabSz="914400">
              <a:lnSpc>
                <a:spcPct val="100000"/>
              </a:lnSpc>
              <a:buClr>
                <a:srgbClr val="44546a"/>
              </a:buClr>
              <a:buFont typeface="Wingdings" charset="2"/>
              <a:buChar char="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Fast emission in GAr detected, different from the standard second continuum and consistent with the third continuum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457200" algn="just" defTabSz="914400">
              <a:lnSpc>
                <a:spcPct val="100000"/>
              </a:lnSpc>
            </a:pP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355680" algn="just" defTabSz="914400">
              <a:lnSpc>
                <a:spcPct val="100000"/>
              </a:lnSpc>
              <a:buClr>
                <a:srgbClr val="44546a"/>
              </a:buClr>
              <a:buFont typeface="Wingdings" charset="2"/>
              <a:buChar char="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We have established that the argon second and third continuum can be distinguished experimentally by means of sensors with different spectral sensitivities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355680" algn="just" defTabSz="914400">
              <a:lnSpc>
                <a:spcPct val="100000"/>
              </a:lnSpc>
              <a:buClr>
                <a:srgbClr val="44546a"/>
              </a:buClr>
              <a:buFont typeface="Wingdings" charset="2"/>
              <a:buChar char="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We have proved that this fast light emission is also present in the EL light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355680" algn="just" defTabSz="914400">
              <a:lnSpc>
                <a:spcPct val="100000"/>
              </a:lnSpc>
              <a:buClr>
                <a:srgbClr val="44546a"/>
              </a:buClr>
              <a:buFont typeface="Wingdings" charset="2"/>
              <a:buChar char="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New studies on going (larger chambers, LAr studies)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101520" algn="just" defTabSz="914400">
              <a:lnSpc>
                <a:spcPct val="100000"/>
              </a:lnSpc>
            </a:pP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n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302" name="Rectángulo 2"/>
          <p:cNvSpPr/>
          <p:nvPr/>
        </p:nvSpPr>
        <p:spPr>
          <a:xfrm>
            <a:off x="2880720" y="5515560"/>
            <a:ext cx="5132160" cy="109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ja-JP" sz="6600" spc="-1" strike="noStrike">
                <a:solidFill>
                  <a:schemeClr val="dk1"/>
                </a:solidFill>
                <a:latin typeface="Calibri"/>
              </a:rPr>
              <a:t>谢谢大家！</a:t>
            </a:r>
            <a:endParaRPr b="0" lang="en-US" sz="6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1 Rectángulo"/>
          <p:cNvSpPr/>
          <p:nvPr/>
        </p:nvSpPr>
        <p:spPr>
          <a:xfrm>
            <a:off x="5979960" y="3244320"/>
            <a:ext cx="2314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 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12 CuadroTexto"/>
          <p:cNvSpPr/>
          <p:nvPr/>
        </p:nvSpPr>
        <p:spPr>
          <a:xfrm>
            <a:off x="2772720" y="639360"/>
            <a:ext cx="616464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4800" spc="-1" strike="noStrike">
                <a:solidFill>
                  <a:schemeClr val="dk1"/>
                </a:solidFill>
                <a:latin typeface="Times New Roman"/>
              </a:rPr>
              <a:t>BONUS SLIDES</a:t>
            </a: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AutoShape 2"/>
          <p:cNvSpPr/>
          <p:nvPr/>
        </p:nvSpPr>
        <p:spPr>
          <a:xfrm>
            <a:off x="167940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6" name="AutoShape 4"/>
          <p:cNvSpPr/>
          <p:nvPr/>
        </p:nvSpPr>
        <p:spPr>
          <a:xfrm>
            <a:off x="1832040" y="792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7" name="AutoShape 6"/>
          <p:cNvSpPr/>
          <p:nvPr/>
        </p:nvSpPr>
        <p:spPr>
          <a:xfrm>
            <a:off x="1984320" y="16020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308" name="Imagen 6" descr=""/>
          <p:cNvPicPr/>
          <p:nvPr/>
        </p:nvPicPr>
        <p:blipFill>
          <a:blip r:embed="rId1"/>
          <a:stretch/>
        </p:blipFill>
        <p:spPr>
          <a:xfrm>
            <a:off x="3106440" y="2047680"/>
            <a:ext cx="5592600" cy="3131640"/>
          </a:xfrm>
          <a:prstGeom prst="rect">
            <a:avLst/>
          </a:prstGeom>
          <a:ln w="0">
            <a:noFill/>
          </a:ln>
        </p:spPr>
      </p:pic>
      <p:sp>
        <p:nvSpPr>
          <p:cNvPr id="309" name="PlaceHolder 1"/>
          <p:cNvSpPr>
            <a:spLocks noGrp="1"/>
          </p:cNvSpPr>
          <p:nvPr>
            <p:ph type="sldNum" idx="58"/>
          </p:nvPr>
        </p:nvSpPr>
        <p:spPr>
          <a:xfrm>
            <a:off x="47160" y="6554520"/>
            <a:ext cx="12144240" cy="30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Roberto Santorelli - TAUP, 28-Aug-25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       </a:t>
            </a:r>
            <a:fld id="{621FB9A1-88CD-472A-B701-F88CAE2B18B4}" type="slidenum">
              <a:rPr b="1" lang="es-E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ángulo 17"/>
          <p:cNvSpPr/>
          <p:nvPr/>
        </p:nvSpPr>
        <p:spPr>
          <a:xfrm rot="5400000">
            <a:off x="5680080" y="-5679720"/>
            <a:ext cx="832320" cy="12191760"/>
          </a:xfrm>
          <a:prstGeom prst="rect">
            <a:avLst/>
          </a:prstGeom>
          <a:gradFill rotWithShape="0">
            <a:gsLst>
              <a:gs pos="0">
                <a:srgbClr val="f6f8fc">
                  <a:alpha val="0"/>
                </a:srgbClr>
              </a:gs>
              <a:gs pos="100000">
                <a:srgbClr val="abc0e4"/>
              </a:gs>
              <a:gs pos="100000">
                <a:srgbClr val="b5c7e7"/>
              </a:gs>
              <a:gs pos="100000">
                <a:srgbClr val="abc0e4"/>
              </a:gs>
              <a:gs pos="100000">
                <a:srgbClr val="c7d5ed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00" name="Rectangle 5"/>
          <p:cNvSpPr/>
          <p:nvPr/>
        </p:nvSpPr>
        <p:spPr>
          <a:xfrm>
            <a:off x="1895400" y="528480"/>
            <a:ext cx="8592840" cy="360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100000">
                <a:srgbClr val="ff0000"/>
              </a:gs>
            </a:gsLst>
            <a:lin ang="2700000"/>
          </a:gradFill>
          <a:ln w="127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8640" bIns="-8640" anchor="ctr">
            <a:noAutofit/>
          </a:bodyPr>
          <a:p>
            <a:pPr defTabSz="914400">
              <a:lnSpc>
                <a:spcPct val="100000"/>
              </a:lnSpc>
            </a:pPr>
            <a:endParaRPr b="0" lang="it-IT" sz="1700" spc="-1" strike="noStrike">
              <a:solidFill>
                <a:schemeClr val="dk1"/>
              </a:solidFill>
              <a:latin typeface="Times New Roman"/>
            </a:endParaRPr>
          </a:p>
        </p:txBody>
      </p:sp>
      <p:pic>
        <p:nvPicPr>
          <p:cNvPr id="101" name="Imagen 4" descr=""/>
          <p:cNvPicPr/>
          <p:nvPr/>
        </p:nvPicPr>
        <p:blipFill>
          <a:blip r:embed="rId1"/>
          <a:stretch/>
        </p:blipFill>
        <p:spPr>
          <a:xfrm>
            <a:off x="411840" y="757080"/>
            <a:ext cx="4921560" cy="3200040"/>
          </a:xfrm>
          <a:prstGeom prst="rect">
            <a:avLst/>
          </a:prstGeom>
          <a:ln w="0">
            <a:noFill/>
          </a:ln>
        </p:spPr>
      </p:pic>
      <p:pic>
        <p:nvPicPr>
          <p:cNvPr id="102" name="Imagen 5" descr=""/>
          <p:cNvPicPr/>
          <p:nvPr/>
        </p:nvPicPr>
        <p:blipFill>
          <a:blip r:embed="rId2"/>
          <a:stretch/>
        </p:blipFill>
        <p:spPr>
          <a:xfrm>
            <a:off x="5141160" y="3715920"/>
            <a:ext cx="5128200" cy="1170720"/>
          </a:xfrm>
          <a:prstGeom prst="rect">
            <a:avLst/>
          </a:prstGeom>
          <a:ln w="0">
            <a:noFill/>
          </a:ln>
        </p:spPr>
      </p:pic>
      <p:sp>
        <p:nvSpPr>
          <p:cNvPr id="103" name="CuadroTexto 6"/>
          <p:cNvSpPr/>
          <p:nvPr/>
        </p:nvSpPr>
        <p:spPr>
          <a:xfrm>
            <a:off x="5045400" y="5099760"/>
            <a:ext cx="538668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PEN, or similar, polymeric materials. Relatively newer approach: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– 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Much easier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– 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Efficiency ≈0.5 (significantly lower than TPB)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4" name="Imagen 11" descr=""/>
          <p:cNvPicPr/>
          <p:nvPr/>
        </p:nvPicPr>
        <p:blipFill>
          <a:blip r:embed="rId3"/>
          <a:stretch/>
        </p:blipFill>
        <p:spPr>
          <a:xfrm>
            <a:off x="5691600" y="771480"/>
            <a:ext cx="3693960" cy="1075680"/>
          </a:xfrm>
          <a:prstGeom prst="rect">
            <a:avLst/>
          </a:prstGeom>
          <a:ln w="0">
            <a:noFill/>
          </a:ln>
        </p:spPr>
      </p:pic>
      <p:pic>
        <p:nvPicPr>
          <p:cNvPr id="105" name="Imagen 13" descr=""/>
          <p:cNvPicPr/>
          <p:nvPr/>
        </p:nvPicPr>
        <p:blipFill>
          <a:blip r:embed="rId4"/>
          <a:stretch/>
        </p:blipFill>
        <p:spPr>
          <a:xfrm>
            <a:off x="10520640" y="601560"/>
            <a:ext cx="1352520" cy="2515320"/>
          </a:xfrm>
          <a:prstGeom prst="rect">
            <a:avLst/>
          </a:prstGeom>
          <a:ln w="0">
            <a:noFill/>
          </a:ln>
        </p:spPr>
      </p:pic>
      <p:sp>
        <p:nvSpPr>
          <p:cNvPr id="106" name="CuadroTexto 14"/>
          <p:cNvSpPr/>
          <p:nvPr/>
        </p:nvSpPr>
        <p:spPr>
          <a:xfrm>
            <a:off x="5297400" y="2197800"/>
            <a:ext cx="559368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Tetraphenyl butadiene (TPB) most popular solution: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– 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Fast emission, vey high conversion efficiency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– 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Emanation, degradation…etc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– 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Large vacuum chamber needed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7" name="Imagen 1" descr=""/>
          <p:cNvPicPr/>
          <p:nvPr/>
        </p:nvPicPr>
        <p:blipFill>
          <a:blip r:embed="rId5"/>
          <a:stretch/>
        </p:blipFill>
        <p:spPr>
          <a:xfrm>
            <a:off x="10416240" y="3154320"/>
            <a:ext cx="1714320" cy="1876320"/>
          </a:xfrm>
          <a:prstGeom prst="rect">
            <a:avLst/>
          </a:prstGeom>
          <a:ln w="0">
            <a:noFill/>
          </a:ln>
        </p:spPr>
      </p:pic>
      <p:pic>
        <p:nvPicPr>
          <p:cNvPr id="108" name="Imagen 2" descr=""/>
          <p:cNvPicPr/>
          <p:nvPr/>
        </p:nvPicPr>
        <p:blipFill>
          <a:blip r:embed="rId6"/>
          <a:stretch/>
        </p:blipFill>
        <p:spPr>
          <a:xfrm>
            <a:off x="10431000" y="5101200"/>
            <a:ext cx="1726560" cy="1711080"/>
          </a:xfrm>
          <a:prstGeom prst="rect">
            <a:avLst/>
          </a:prstGeom>
          <a:ln w="0">
            <a:noFill/>
          </a:ln>
        </p:spPr>
      </p:pic>
      <p:sp>
        <p:nvSpPr>
          <p:cNvPr id="109" name="4 CuadroTexto"/>
          <p:cNvSpPr/>
          <p:nvPr/>
        </p:nvSpPr>
        <p:spPr>
          <a:xfrm>
            <a:off x="2007000" y="-44640"/>
            <a:ext cx="84535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3200" spc="-1" strike="noStrike">
                <a:solidFill>
                  <a:schemeClr val="dk1"/>
                </a:solidFill>
                <a:latin typeface="Arial Black"/>
              </a:rPr>
              <a:t>Wavelength shifting the VUV photons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1"/>
          <p:cNvSpPr>
            <a:spLocks noGrp="1"/>
          </p:cNvSpPr>
          <p:nvPr>
            <p:ph type="sldNum" idx="39"/>
          </p:nvPr>
        </p:nvSpPr>
        <p:spPr>
          <a:xfrm>
            <a:off x="47160" y="6554520"/>
            <a:ext cx="12144240" cy="30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Roberto Santorelli - TAUP, 28-Aug-25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         </a:t>
            </a:r>
            <a:fld id="{63817FCA-936B-47F7-96B4-9C5782E164F3}" type="slidenum">
              <a:rPr b="1" lang="es-ES" sz="1200" spc="-1" strike="noStrike">
                <a:solidFill>
                  <a:schemeClr val="lt1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1" name="Imagen 16" descr=""/>
          <p:cNvPicPr/>
          <p:nvPr/>
        </p:nvPicPr>
        <p:blipFill>
          <a:blip r:embed="rId7"/>
          <a:stretch/>
        </p:blipFill>
        <p:spPr>
          <a:xfrm>
            <a:off x="701280" y="4001400"/>
            <a:ext cx="3738240" cy="2583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ángulo 9"/>
          <p:cNvSpPr/>
          <p:nvPr/>
        </p:nvSpPr>
        <p:spPr>
          <a:xfrm rot="5400000">
            <a:off x="5680080" y="-5679720"/>
            <a:ext cx="832320" cy="12191760"/>
          </a:xfrm>
          <a:prstGeom prst="rect">
            <a:avLst/>
          </a:prstGeom>
          <a:gradFill rotWithShape="0">
            <a:gsLst>
              <a:gs pos="0">
                <a:srgbClr val="f6f8fc">
                  <a:alpha val="0"/>
                </a:srgbClr>
              </a:gs>
              <a:gs pos="100000">
                <a:srgbClr val="abc0e4"/>
              </a:gs>
              <a:gs pos="100000">
                <a:srgbClr val="b5c7e7"/>
              </a:gs>
              <a:gs pos="100000">
                <a:srgbClr val="abc0e4"/>
              </a:gs>
              <a:gs pos="100000">
                <a:srgbClr val="c7d5ed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13" name="Picture 12" descr="https://lh5.googleusercontent.com/VkHXy1X61BL3drKPDyo8TVnC7e-G-qbh43A1AkHME2oYFW9Eb06dWfg7tU1tDe9cwt2WPlTZxwGFfPcRdUesjH3xzSfGK9_FAwGMXt7HGbpwh0-9mbHL3jHXrJmJi_vaQTeLGwIQyK9rBWagvhoR7g=s2048"/>
          <p:cNvPicPr/>
          <p:nvPr/>
        </p:nvPicPr>
        <p:blipFill>
          <a:blip r:embed="rId1"/>
          <a:srcRect l="0" t="0" r="0" b="4253"/>
          <a:stretch/>
        </p:blipFill>
        <p:spPr>
          <a:xfrm>
            <a:off x="8500680" y="779400"/>
            <a:ext cx="3530160" cy="4758480"/>
          </a:xfrm>
          <a:prstGeom prst="rect">
            <a:avLst/>
          </a:prstGeom>
          <a:ln w="0">
            <a:noFill/>
          </a:ln>
        </p:spPr>
      </p:pic>
      <p:pic>
        <p:nvPicPr>
          <p:cNvPr id="114" name="Imagen 4" descr=""/>
          <p:cNvPicPr/>
          <p:nvPr/>
        </p:nvPicPr>
        <p:blipFill>
          <a:blip r:embed="rId2"/>
          <a:stretch/>
        </p:blipFill>
        <p:spPr>
          <a:xfrm>
            <a:off x="4316760" y="790920"/>
            <a:ext cx="3757320" cy="2508480"/>
          </a:xfrm>
          <a:prstGeom prst="rect">
            <a:avLst/>
          </a:prstGeom>
          <a:ln w="0">
            <a:noFill/>
          </a:ln>
        </p:spPr>
      </p:pic>
      <p:sp>
        <p:nvSpPr>
          <p:cNvPr id="115" name="CuadroTexto 2"/>
          <p:cNvSpPr/>
          <p:nvPr/>
        </p:nvSpPr>
        <p:spPr>
          <a:xfrm>
            <a:off x="464760" y="3925800"/>
            <a:ext cx="7758720" cy="10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i="1" lang="en-US" sz="2200" spc="-1" strike="noStrike">
                <a:solidFill>
                  <a:schemeClr val="accent1"/>
                </a:solidFill>
                <a:latin typeface="Arial"/>
              </a:rPr>
              <a:t>Conventional dark matter (and neutrino) Ar detectors integrate the light signal over a wide spectral range!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1"/>
          <p:cNvSpPr>
            <a:spLocks noGrp="1"/>
          </p:cNvSpPr>
          <p:nvPr>
            <p:ph type="sldNum" idx="40"/>
          </p:nvPr>
        </p:nvSpPr>
        <p:spPr>
          <a:xfrm>
            <a:off x="47160" y="6554520"/>
            <a:ext cx="12144240" cy="30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Roberto Santorelli - TAUP, 28-Aug-25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/>
                </a:solidFill>
                <a:latin typeface="Times New Roman"/>
              </a:rPr>
              <a:t>                       </a:t>
            </a:r>
            <a:fld id="{009C4991-6845-46BD-8678-8B10F7B7A6CB}" type="slidenum">
              <a:rPr b="1" lang="es-ES" sz="1200" spc="-1" strike="noStrike">
                <a:solidFill>
                  <a:schemeClr val="dk1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7" name="4 CuadroTexto"/>
          <p:cNvSpPr/>
          <p:nvPr/>
        </p:nvSpPr>
        <p:spPr>
          <a:xfrm>
            <a:off x="2007000" y="-44640"/>
            <a:ext cx="84535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3200" spc="-1" strike="noStrike">
                <a:solidFill>
                  <a:schemeClr val="dk1"/>
                </a:solidFill>
                <a:latin typeface="Arial Black"/>
              </a:rPr>
              <a:t>Wavelength shifting the VUV photons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8" name="Imagen 10" descr=""/>
          <p:cNvPicPr/>
          <p:nvPr/>
        </p:nvPicPr>
        <p:blipFill>
          <a:blip r:embed="rId3"/>
          <a:srcRect l="0" t="19049" r="0" b="23319"/>
          <a:stretch/>
        </p:blipFill>
        <p:spPr>
          <a:xfrm>
            <a:off x="449280" y="856800"/>
            <a:ext cx="3556800" cy="2911680"/>
          </a:xfrm>
          <a:prstGeom prst="rect">
            <a:avLst/>
          </a:prstGeom>
          <a:ln w="0">
            <a:noFill/>
          </a:ln>
        </p:spPr>
      </p:pic>
      <p:sp>
        <p:nvSpPr>
          <p:cNvPr id="119" name="CuadroTexto 11"/>
          <p:cNvSpPr/>
          <p:nvPr/>
        </p:nvSpPr>
        <p:spPr>
          <a:xfrm>
            <a:off x="315360" y="5128920"/>
            <a:ext cx="775872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Symbol" charset="2"/>
              <a:buChar char=""/>
            </a:pPr>
            <a:r>
              <a:rPr b="0" i="1" lang="en-US" sz="24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i="1" lang="en-US" sz="2400" spc="-1" strike="noStrike">
                <a:solidFill>
                  <a:schemeClr val="dk1"/>
                </a:solidFill>
                <a:latin typeface="Arial"/>
              </a:rPr>
              <a:t>Is it possible that we miss the potential information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i="1" lang="en-US" sz="2400" spc="-1" strike="noStrike">
                <a:solidFill>
                  <a:schemeClr val="dk1"/>
                </a:solidFill>
                <a:latin typeface="Arial"/>
              </a:rPr>
              <a:t>     </a:t>
            </a:r>
            <a:r>
              <a:rPr b="0" i="1" lang="en-US" sz="2400" spc="-1" strike="noStrike">
                <a:solidFill>
                  <a:schemeClr val="dk1"/>
                </a:solidFill>
                <a:latin typeface="Arial"/>
              </a:rPr>
              <a:t>provided by the scintillation wavelength?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Rectangle 5"/>
          <p:cNvSpPr/>
          <p:nvPr/>
        </p:nvSpPr>
        <p:spPr>
          <a:xfrm>
            <a:off x="1895400" y="528480"/>
            <a:ext cx="8592840" cy="360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100000">
                <a:srgbClr val="ff0000"/>
              </a:gs>
            </a:gsLst>
            <a:lin ang="2700000"/>
          </a:gradFill>
          <a:ln w="127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8640" bIns="-8640" anchor="ctr">
            <a:noAutofit/>
          </a:bodyPr>
          <a:p>
            <a:pPr defTabSz="914400">
              <a:lnSpc>
                <a:spcPct val="100000"/>
              </a:lnSpc>
            </a:pPr>
            <a:endParaRPr b="0" lang="it-IT" sz="1700" spc="-1" strike="noStrike">
              <a:solidFill>
                <a:schemeClr val="dk1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ángulo 20"/>
          <p:cNvSpPr/>
          <p:nvPr/>
        </p:nvSpPr>
        <p:spPr>
          <a:xfrm rot="5400000">
            <a:off x="5680080" y="-5679720"/>
            <a:ext cx="832320" cy="12191760"/>
          </a:xfrm>
          <a:prstGeom prst="rect">
            <a:avLst/>
          </a:prstGeom>
          <a:gradFill rotWithShape="0">
            <a:gsLst>
              <a:gs pos="0">
                <a:srgbClr val="f6f8fc">
                  <a:alpha val="0"/>
                </a:srgbClr>
              </a:gs>
              <a:gs pos="100000">
                <a:srgbClr val="abc0e4"/>
              </a:gs>
              <a:gs pos="100000">
                <a:srgbClr val="b5c7e7"/>
              </a:gs>
              <a:gs pos="100000">
                <a:srgbClr val="abc0e4"/>
              </a:gs>
              <a:gs pos="100000">
                <a:srgbClr val="c7d5ed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22" name="Rectangle 5"/>
          <p:cNvSpPr/>
          <p:nvPr/>
        </p:nvSpPr>
        <p:spPr>
          <a:xfrm>
            <a:off x="1895400" y="528480"/>
            <a:ext cx="8592840" cy="360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100000">
                <a:srgbClr val="ff0000"/>
              </a:gs>
            </a:gsLst>
            <a:lin ang="2700000"/>
          </a:gradFill>
          <a:ln w="127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8640" bIns="-8640" anchor="ctr">
            <a:noAutofit/>
          </a:bodyPr>
          <a:p>
            <a:pPr defTabSz="914400">
              <a:lnSpc>
                <a:spcPct val="100000"/>
              </a:lnSpc>
            </a:pPr>
            <a:endParaRPr b="0" lang="it-IT" sz="17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23" name="21 CuadroTexto"/>
          <p:cNvSpPr/>
          <p:nvPr/>
        </p:nvSpPr>
        <p:spPr>
          <a:xfrm>
            <a:off x="6458400" y="2949120"/>
            <a:ext cx="5177520" cy="308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	</a:t>
            </a:r>
            <a:r>
              <a:rPr b="1" i="1" lang="en-US" sz="1800" spc="-1" strike="noStrike" u="sng">
                <a:solidFill>
                  <a:srgbClr val="00b0f0"/>
                </a:solidFill>
                <a:uFillTx/>
                <a:latin typeface="Arial"/>
              </a:rPr>
              <a:t>Ionization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Arial"/>
              </a:rPr>
              <a:t>             </a:t>
            </a:r>
            <a:r>
              <a:rPr b="1" lang="en-US" sz="1800" spc="-1" strike="noStrike">
                <a:solidFill>
                  <a:schemeClr val="dk1"/>
                </a:solidFill>
                <a:latin typeface="Arial"/>
              </a:rPr>
              <a:t>e</a:t>
            </a:r>
            <a:r>
              <a:rPr b="1" lang="en-US" sz="1800" spc="-1" strike="noStrike" baseline="30000">
                <a:solidFill>
                  <a:schemeClr val="dk1"/>
                </a:solidFill>
                <a:latin typeface="Arial"/>
              </a:rPr>
              <a:t>-</a:t>
            </a:r>
            <a:r>
              <a:rPr b="1" lang="en-US" sz="1800" spc="-1" strike="noStrike">
                <a:solidFill>
                  <a:schemeClr val="dk1"/>
                </a:solidFill>
                <a:latin typeface="Arial"/>
              </a:rPr>
              <a:t> + Ar  </a:t>
            </a:r>
            <a:r>
              <a:rPr b="1" lang="en-US" sz="1800" spc="-1" strike="noStrike">
                <a:solidFill>
                  <a:schemeClr val="dk1"/>
                </a:solidFill>
                <a:latin typeface="Symbol"/>
              </a:rPr>
              <a:t></a:t>
            </a:r>
            <a:r>
              <a:rPr b="1" lang="en-US" sz="1800" spc="-1" strike="noStrike">
                <a:solidFill>
                  <a:schemeClr val="dk1"/>
                </a:solidFill>
                <a:latin typeface="Arial"/>
              </a:rPr>
              <a:t>  </a:t>
            </a:r>
            <a:r>
              <a:rPr b="1" lang="en-US" sz="1800" spc="-1" strike="noStrike">
                <a:solidFill>
                  <a:srgbClr val="00b0f0"/>
                </a:solidFill>
                <a:latin typeface="Arial"/>
              </a:rPr>
              <a:t>Ar</a:t>
            </a:r>
            <a:r>
              <a:rPr b="1" lang="en-US" sz="1800" spc="-1" strike="noStrike" baseline="30000">
                <a:solidFill>
                  <a:srgbClr val="00b0f0"/>
                </a:solidFill>
                <a:latin typeface="Arial"/>
              </a:rPr>
              <a:t>+</a:t>
            </a:r>
            <a:r>
              <a:rPr b="1" lang="en-US" sz="1800" spc="-1" strike="noStrike">
                <a:solidFill>
                  <a:schemeClr val="dk1"/>
                </a:solidFill>
                <a:latin typeface="Arial"/>
              </a:rPr>
              <a:t> + 2e</a:t>
            </a:r>
            <a:r>
              <a:rPr b="1" lang="en-US" sz="1800" spc="-1" strike="noStrike" baseline="30000">
                <a:solidFill>
                  <a:schemeClr val="dk1"/>
                </a:solidFill>
                <a:latin typeface="Arial"/>
              </a:rPr>
              <a:t>-</a:t>
            </a:r>
            <a:r>
              <a:rPr b="1" lang="en-US" sz="1800" spc="-1" strike="noStrike">
                <a:solidFill>
                  <a:schemeClr val="dk1"/>
                </a:solidFill>
                <a:latin typeface="Arial"/>
              </a:rPr>
              <a:t>  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Arial"/>
              </a:rPr>
              <a:t>   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	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Ar</a:t>
            </a:r>
            <a:r>
              <a:rPr b="0" lang="en-US" sz="1800" spc="-1" strike="noStrike" baseline="30000">
                <a:solidFill>
                  <a:schemeClr val="dk1"/>
                </a:solidFill>
                <a:latin typeface="Arial"/>
              </a:rPr>
              <a:t>+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 + Ar + Ar </a:t>
            </a:r>
            <a:r>
              <a:rPr b="0" lang="en-US" sz="1800" spc="-1" strike="noStrike">
                <a:solidFill>
                  <a:schemeClr val="dk1"/>
                </a:solidFill>
                <a:latin typeface="Symbol"/>
              </a:rPr>
              <a:t>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  </a:t>
            </a:r>
            <a:r>
              <a:rPr b="1" lang="en-US" sz="1800" spc="-1" strike="noStrike">
                <a:solidFill>
                  <a:srgbClr val="00b0f0"/>
                </a:solidFill>
                <a:latin typeface="Arial"/>
              </a:rPr>
              <a:t>Ar</a:t>
            </a:r>
            <a:r>
              <a:rPr b="1" lang="en-US" sz="1800" spc="-1" strike="noStrike" baseline="30000">
                <a:solidFill>
                  <a:srgbClr val="00b0f0"/>
                </a:solidFill>
                <a:latin typeface="Arial"/>
              </a:rPr>
              <a:t>+</a:t>
            </a:r>
            <a:r>
              <a:rPr b="1" lang="en-US" sz="1800" spc="-1" strike="noStrike" baseline="-25000">
                <a:solidFill>
                  <a:srgbClr val="00b0f0"/>
                </a:solidFill>
                <a:latin typeface="Arial"/>
              </a:rPr>
              <a:t>2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 + Ar     Molecular ion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Ar</a:t>
            </a:r>
            <a:r>
              <a:rPr b="0" lang="en-US" sz="1800" spc="-1" strike="noStrike" baseline="30000">
                <a:solidFill>
                  <a:schemeClr val="dk1"/>
                </a:solidFill>
                <a:latin typeface="Arial"/>
              </a:rPr>
              <a:t>+</a:t>
            </a:r>
            <a:r>
              <a:rPr b="0" lang="en-US" sz="1800" spc="-1" strike="noStrike" baseline="-25000">
                <a:solidFill>
                  <a:schemeClr val="dk1"/>
                </a:solidFill>
                <a:latin typeface="Arial"/>
              </a:rPr>
              <a:t>2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 + e</a:t>
            </a:r>
            <a:r>
              <a:rPr b="0" lang="en-US" sz="1800" spc="-1" strike="noStrike" baseline="30000">
                <a:solidFill>
                  <a:schemeClr val="dk1"/>
                </a:solidFill>
                <a:latin typeface="Arial"/>
              </a:rPr>
              <a:t>-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  </a:t>
            </a:r>
            <a:r>
              <a:rPr b="0" lang="en-US" sz="1800" spc="-1" strike="noStrike">
                <a:solidFill>
                  <a:schemeClr val="dk1"/>
                </a:solidFill>
                <a:latin typeface="Symbol"/>
              </a:rPr>
              <a:t>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 Ar</a:t>
            </a:r>
            <a:r>
              <a:rPr b="0" lang="en-US" sz="1800" spc="-1" strike="noStrike" baseline="30000">
                <a:solidFill>
                  <a:schemeClr val="dk1"/>
                </a:solidFill>
                <a:latin typeface="Arial"/>
              </a:rPr>
              <a:t>**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 + Ar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	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       Recombination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Ar</a:t>
            </a:r>
            <a:r>
              <a:rPr b="0" lang="nl-NL" sz="1800" spc="-1" strike="noStrike" baseline="30000">
                <a:solidFill>
                  <a:schemeClr val="dk1"/>
                </a:solidFill>
                <a:latin typeface="Arial"/>
              </a:rPr>
              <a:t>**</a:t>
            </a: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 + Ar  </a:t>
            </a:r>
            <a:r>
              <a:rPr b="0" lang="en-US" sz="1800" spc="-1" strike="noStrike">
                <a:solidFill>
                  <a:schemeClr val="dk1"/>
                </a:solidFill>
                <a:latin typeface="Symbol"/>
              </a:rPr>
              <a:t></a:t>
            </a: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1" lang="nl-NL" sz="1800" spc="-1" strike="noStrike">
                <a:solidFill>
                  <a:srgbClr val="ff0000"/>
                </a:solidFill>
                <a:latin typeface="Arial"/>
              </a:rPr>
              <a:t>Ar</a:t>
            </a:r>
            <a:r>
              <a:rPr b="1" lang="nl-NL" sz="1800" spc="-1" strike="noStrike" baseline="30000">
                <a:solidFill>
                  <a:srgbClr val="ff0000"/>
                </a:solidFill>
                <a:latin typeface="Arial"/>
              </a:rPr>
              <a:t>*</a:t>
            </a: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 + Ar + heat   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Excimer </a:t>
            </a: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	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	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4" name="Picture 2" descr=""/>
          <p:cNvPicPr/>
          <p:nvPr/>
        </p:nvPicPr>
        <p:blipFill>
          <a:blip r:embed="rId1"/>
          <a:stretch/>
        </p:blipFill>
        <p:spPr>
          <a:xfrm>
            <a:off x="5650560" y="1068120"/>
            <a:ext cx="732960" cy="637920"/>
          </a:xfrm>
          <a:prstGeom prst="rect">
            <a:avLst/>
          </a:prstGeom>
          <a:ln w="0">
            <a:noFill/>
          </a:ln>
        </p:spPr>
      </p:pic>
      <p:sp>
        <p:nvSpPr>
          <p:cNvPr id="125" name="4 CuadroTexto"/>
          <p:cNvSpPr/>
          <p:nvPr/>
        </p:nvSpPr>
        <p:spPr>
          <a:xfrm>
            <a:off x="3070080" y="-44640"/>
            <a:ext cx="65710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3200" spc="-1" strike="noStrike">
                <a:solidFill>
                  <a:schemeClr val="dk1"/>
                </a:solidFill>
                <a:latin typeface="Arial Black"/>
              </a:rPr>
              <a:t>Ar (and Xe) scintillation light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Oval 43"/>
          <p:cNvSpPr/>
          <p:nvPr/>
        </p:nvSpPr>
        <p:spPr>
          <a:xfrm>
            <a:off x="4077720" y="1218600"/>
            <a:ext cx="116280" cy="165600"/>
          </a:xfrm>
          <a:prstGeom prst="ellipse">
            <a:avLst/>
          </a:prstGeom>
          <a:solidFill>
            <a:schemeClr val="accent2"/>
          </a:solidFill>
          <a:ln w="127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7" name="8 CuadroTexto"/>
          <p:cNvSpPr/>
          <p:nvPr/>
        </p:nvSpPr>
        <p:spPr>
          <a:xfrm>
            <a:off x="6256440" y="1015200"/>
            <a:ext cx="3927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Ar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8" name="10 Conector recto de flecha"/>
          <p:cNvCxnSpPr/>
          <p:nvPr/>
        </p:nvCxnSpPr>
        <p:spPr>
          <a:xfrm flipV="1">
            <a:off x="4295520" y="1303560"/>
            <a:ext cx="956520" cy="720"/>
          </a:xfrm>
          <a:prstGeom prst="straightConnector1">
            <a:avLst/>
          </a:prstGeom>
          <a:ln w="19050">
            <a:solidFill>
              <a:srgbClr val="000000"/>
            </a:solidFill>
            <a:prstDash val="dash"/>
            <a:tailEnd len="med" type="arrow" w="med"/>
          </a:ln>
        </p:spPr>
      </p:cxnSp>
      <p:cxnSp>
        <p:nvCxnSpPr>
          <p:cNvPr id="129" name="14 Conector recto de flecha"/>
          <p:cNvCxnSpPr/>
          <p:nvPr/>
        </p:nvCxnSpPr>
        <p:spPr>
          <a:xfrm flipH="1">
            <a:off x="4263120" y="1746000"/>
            <a:ext cx="1185120" cy="1035000"/>
          </a:xfrm>
          <a:prstGeom prst="straightConnector1">
            <a:avLst/>
          </a:prstGeom>
          <a:ln w="19050">
            <a:solidFill>
              <a:srgbClr val="000000"/>
            </a:solidFill>
            <a:prstDash val="dash"/>
            <a:tailEnd len="med" type="arrow" w="med"/>
          </a:ln>
        </p:spPr>
      </p:cxnSp>
      <p:sp>
        <p:nvSpPr>
          <p:cNvPr id="130" name="17 CuadroTexto"/>
          <p:cNvSpPr/>
          <p:nvPr/>
        </p:nvSpPr>
        <p:spPr>
          <a:xfrm>
            <a:off x="1199520" y="5257800"/>
            <a:ext cx="4104000" cy="66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200" spc="-1" strike="noStrike">
                <a:solidFill>
                  <a:schemeClr val="dk1"/>
                </a:solidFill>
                <a:latin typeface="Arial"/>
              </a:rPr>
              <a:t>The superscript v is used to distinguish the vibrational excited states from the purely electronic excitations 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1200" spc="-1" strike="noStrike">
                <a:solidFill>
                  <a:schemeClr val="dk1"/>
                </a:solidFill>
                <a:latin typeface="Arial"/>
              </a:rPr>
              <a:t>(Ar</a:t>
            </a:r>
            <a:r>
              <a:rPr b="0" lang="en-US" sz="1200" spc="-1" strike="noStrike" baseline="-25000">
                <a:solidFill>
                  <a:schemeClr val="dk1"/>
                </a:solidFill>
                <a:latin typeface="Arial"/>
              </a:rPr>
              <a:t>2</a:t>
            </a:r>
            <a:r>
              <a:rPr b="0" lang="en-US" sz="1200" spc="-1" strike="noStrike" baseline="30000">
                <a:solidFill>
                  <a:schemeClr val="dk1"/>
                </a:solidFill>
                <a:latin typeface="Arial"/>
              </a:rPr>
              <a:t>* </a:t>
            </a:r>
            <a:r>
              <a:rPr b="0" lang="en-US" sz="1200" spc="-1" strike="noStrike">
                <a:solidFill>
                  <a:schemeClr val="dk1"/>
                </a:solidFill>
                <a:latin typeface="Arial"/>
              </a:rPr>
              <a:t>with v=0)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31" name="19 Conector recto de flecha"/>
          <p:cNvCxnSpPr/>
          <p:nvPr/>
        </p:nvCxnSpPr>
        <p:spPr>
          <a:xfrm>
            <a:off x="6641280" y="1746000"/>
            <a:ext cx="1182960" cy="1035000"/>
          </a:xfrm>
          <a:prstGeom prst="straightConnector1">
            <a:avLst/>
          </a:prstGeom>
          <a:ln w="19050">
            <a:solidFill>
              <a:srgbClr val="000000"/>
            </a:solidFill>
            <a:prstDash val="dash"/>
            <a:tailEnd len="med" type="arrow" w="med"/>
          </a:ln>
        </p:spPr>
      </p:cxnSp>
      <p:cxnSp>
        <p:nvCxnSpPr>
          <p:cNvPr id="132" name="23 Conector recto"/>
          <p:cNvCxnSpPr/>
          <p:nvPr/>
        </p:nvCxnSpPr>
        <p:spPr>
          <a:xfrm>
            <a:off x="6154200" y="2924640"/>
            <a:ext cx="360" cy="2880720"/>
          </a:xfrm>
          <a:prstGeom prst="straightConnector1">
            <a:avLst/>
          </a:prstGeom>
          <a:ln w="50800">
            <a:solidFill>
              <a:srgbClr val="000000"/>
            </a:solidFill>
          </a:ln>
        </p:spPr>
      </p:cxnSp>
      <p:cxnSp>
        <p:nvCxnSpPr>
          <p:cNvPr id="133" name="25 Conector recto de flecha"/>
          <p:cNvCxnSpPr/>
          <p:nvPr/>
        </p:nvCxnSpPr>
        <p:spPr>
          <a:xfrm>
            <a:off x="8304120" y="5082840"/>
            <a:ext cx="360" cy="349560"/>
          </a:xfrm>
          <a:prstGeom prst="straightConnector1">
            <a:avLst/>
          </a:prstGeom>
          <a:ln w="19050">
            <a:solidFill>
              <a:srgbClr val="000000"/>
            </a:solidFill>
            <a:prstDash val="dash"/>
            <a:tailEnd len="med" type="arrow" w="med"/>
          </a:ln>
        </p:spPr>
      </p:cxnSp>
      <p:sp>
        <p:nvSpPr>
          <p:cNvPr id="134" name="7 CuadroTexto"/>
          <p:cNvSpPr/>
          <p:nvPr/>
        </p:nvSpPr>
        <p:spPr>
          <a:xfrm>
            <a:off x="2711520" y="6122880"/>
            <a:ext cx="7344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rgbClr val="cc00ff"/>
                </a:solidFill>
                <a:latin typeface="Arial"/>
              </a:rPr>
              <a:t>h</a:t>
            </a:r>
            <a:r>
              <a:rPr b="1" lang="en-US" sz="1800" spc="-1" strike="noStrike">
                <a:solidFill>
                  <a:srgbClr val="cc00ff"/>
                </a:solidFill>
                <a:latin typeface="Symbol"/>
              </a:rPr>
              <a:t></a:t>
            </a:r>
            <a:r>
              <a:rPr b="1" lang="en-US" sz="1800" spc="-1" strike="noStrike">
                <a:solidFill>
                  <a:srgbClr val="cc00ff"/>
                </a:solidFill>
                <a:latin typeface="Arial"/>
              </a:rPr>
              <a:t> </a:t>
            </a:r>
            <a:r>
              <a:rPr b="1" lang="en-US" sz="1800" spc="-1" strike="noStrike">
                <a:solidFill>
                  <a:srgbClr val="cc00ff"/>
                </a:solidFill>
                <a:latin typeface="Symbol"/>
              </a:rPr>
              <a:t></a:t>
            </a:r>
            <a:r>
              <a:rPr b="1" lang="en-US" sz="1800" spc="-1" strike="noStrike">
                <a:solidFill>
                  <a:srgbClr val="cc00ff"/>
                </a:solidFill>
                <a:latin typeface="Arial"/>
              </a:rPr>
              <a:t> second continuum at 128 nm (wavelength shifted to 420 nm)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11 CuadroTexto"/>
          <p:cNvSpPr/>
          <p:nvPr/>
        </p:nvSpPr>
        <p:spPr>
          <a:xfrm>
            <a:off x="8060400" y="5395680"/>
            <a:ext cx="4262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rgbClr val="cc00ff"/>
                </a:solidFill>
                <a:latin typeface="Times New Roman"/>
              </a:rPr>
              <a:t>h</a:t>
            </a:r>
            <a:r>
              <a:rPr b="1" lang="en-US" sz="1800" spc="-1" strike="noStrike">
                <a:solidFill>
                  <a:srgbClr val="cc00ff"/>
                </a:solidFill>
                <a:latin typeface="Symbol"/>
              </a:rPr>
              <a:t>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5 Rectángulo"/>
          <p:cNvSpPr/>
          <p:nvPr/>
        </p:nvSpPr>
        <p:spPr>
          <a:xfrm>
            <a:off x="1017000" y="2781000"/>
            <a:ext cx="4790520" cy="26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5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	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             </a:t>
            </a:r>
            <a:r>
              <a:rPr b="1" i="1" lang="en-US" sz="1800" spc="-1" strike="noStrike" u="sng">
                <a:solidFill>
                  <a:srgbClr val="00b050"/>
                </a:solidFill>
                <a:uFillTx/>
                <a:latin typeface="Arial"/>
              </a:rPr>
              <a:t>Excitation</a:t>
            </a:r>
            <a:r>
              <a:rPr b="1" i="1" lang="en-US" sz="1800" spc="-1" strike="noStrike" u="sng">
                <a:solidFill>
                  <a:schemeClr val="dk1"/>
                </a:solidFill>
                <a:uFillTx/>
                <a:latin typeface="Arial"/>
              </a:rPr>
              <a:t>   </a:t>
            </a:r>
            <a:r>
              <a:rPr b="0" lang="en-US" sz="1800" spc="-1" strike="noStrike" u="sng">
                <a:solidFill>
                  <a:schemeClr val="dk1"/>
                </a:solidFill>
                <a:uFillTx/>
                <a:latin typeface="Arial"/>
              </a:rPr>
              <a:t>  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	</a:t>
            </a:r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      </a:t>
            </a:r>
            <a:r>
              <a:rPr b="1" lang="en-US" sz="1800" spc="-1" strike="noStrike">
                <a:solidFill>
                  <a:schemeClr val="dk1"/>
                </a:solidFill>
                <a:latin typeface="Arial"/>
              </a:rPr>
              <a:t>e</a:t>
            </a:r>
            <a:r>
              <a:rPr b="1" lang="en-US" sz="1800" spc="-1" strike="noStrike" baseline="30000">
                <a:solidFill>
                  <a:schemeClr val="dk1"/>
                </a:solidFill>
                <a:latin typeface="Arial"/>
              </a:rPr>
              <a:t>-</a:t>
            </a:r>
            <a:r>
              <a:rPr b="1" lang="en-US" sz="1800" spc="-1" strike="noStrike">
                <a:solidFill>
                  <a:schemeClr val="dk1"/>
                </a:solidFill>
                <a:latin typeface="Arial"/>
              </a:rPr>
              <a:t> + Ar  </a:t>
            </a:r>
            <a:r>
              <a:rPr b="1" lang="en-US" sz="1800" spc="-1" strike="noStrike">
                <a:solidFill>
                  <a:schemeClr val="dk1"/>
                </a:solidFill>
                <a:latin typeface="Symbol"/>
              </a:rPr>
              <a:t></a:t>
            </a:r>
            <a:r>
              <a:rPr b="1" lang="en-US" sz="1800" spc="-1" strike="noStrike">
                <a:solidFill>
                  <a:schemeClr val="dk1"/>
                </a:solidFill>
                <a:latin typeface="Arial"/>
              </a:rPr>
              <a:t>  </a:t>
            </a:r>
            <a:r>
              <a:rPr b="1" lang="en-US" sz="1800" spc="-1" strike="noStrike">
                <a:solidFill>
                  <a:srgbClr val="00b050"/>
                </a:solidFill>
                <a:latin typeface="Arial"/>
              </a:rPr>
              <a:t>Ar</a:t>
            </a:r>
            <a:r>
              <a:rPr b="1" lang="en-US" sz="1800" spc="-1" strike="noStrike" baseline="30000">
                <a:solidFill>
                  <a:srgbClr val="00b050"/>
                </a:solidFill>
                <a:latin typeface="Arial"/>
              </a:rPr>
              <a:t>*</a:t>
            </a:r>
            <a:r>
              <a:rPr b="1" lang="en-US" sz="1800" spc="-1" strike="noStrike">
                <a:solidFill>
                  <a:schemeClr val="dk1"/>
                </a:solidFill>
                <a:latin typeface="Arial"/>
              </a:rPr>
              <a:t> + e</a:t>
            </a:r>
            <a:r>
              <a:rPr b="1" lang="en-US" sz="1800" spc="-1" strike="noStrike" baseline="30000">
                <a:solidFill>
                  <a:schemeClr val="dk1"/>
                </a:solidFill>
                <a:latin typeface="Arial"/>
              </a:rPr>
              <a:t>-</a:t>
            </a:r>
            <a:r>
              <a:rPr b="1" lang="en-US" sz="1800" spc="-1" strike="noStrike">
                <a:solidFill>
                  <a:schemeClr val="dk1"/>
                </a:solidFill>
                <a:latin typeface="Arial"/>
              </a:rPr>
              <a:t>         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ff0000"/>
              </a:buClr>
              <a:buFont typeface="Arial"/>
              <a:buChar char="•"/>
            </a:pPr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Ar</a:t>
            </a:r>
            <a:r>
              <a:rPr b="1" lang="en-US" sz="1800" spc="-1" strike="noStrike" baseline="30000">
                <a:solidFill>
                  <a:srgbClr val="ff0000"/>
                </a:solidFill>
                <a:latin typeface="Arial"/>
              </a:rPr>
              <a:t>*</a:t>
            </a:r>
            <a:r>
              <a:rPr b="1" lang="en-US" sz="18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+ Ar </a:t>
            </a:r>
            <a:r>
              <a:rPr b="0" lang="en-US" sz="1800" spc="-1" strike="noStrike">
                <a:solidFill>
                  <a:schemeClr val="dk1"/>
                </a:solidFill>
                <a:latin typeface="Symbol"/>
              </a:rPr>
              <a:t>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  Ar</a:t>
            </a:r>
            <a:r>
              <a:rPr b="0" lang="en-US" sz="1800" spc="-1" strike="noStrike" baseline="30000">
                <a:solidFill>
                  <a:schemeClr val="dk1"/>
                </a:solidFill>
                <a:latin typeface="Arial"/>
              </a:rPr>
              <a:t>v*</a:t>
            </a:r>
            <a:r>
              <a:rPr b="0" lang="en-US" sz="1800" spc="-1" strike="noStrike" baseline="-25000">
                <a:solidFill>
                  <a:schemeClr val="dk1"/>
                </a:solidFill>
                <a:latin typeface="Arial"/>
              </a:rPr>
              <a:t>2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          Excimer formation</a:t>
            </a:r>
            <a:r>
              <a:rPr b="0" lang="en-US" sz="12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chemeClr val="dk1"/>
                </a:solidFill>
                <a:latin typeface="Arial"/>
              </a:rPr>
              <a:t>                    </a:t>
            </a:r>
            <a:r>
              <a:rPr b="0" lang="en-US" sz="1200" spc="-1" strike="noStrike">
                <a:solidFill>
                  <a:schemeClr val="dk1"/>
                </a:solidFill>
                <a:latin typeface="Arial"/>
              </a:rPr>
              <a:t>(bound diatomic molecules in the exc. state)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Ar</a:t>
            </a:r>
            <a:r>
              <a:rPr b="0" lang="en-US" sz="1800" spc="-1" strike="noStrike" baseline="30000">
                <a:solidFill>
                  <a:schemeClr val="dk1"/>
                </a:solidFill>
                <a:latin typeface="Arial"/>
              </a:rPr>
              <a:t>v*</a:t>
            </a:r>
            <a:r>
              <a:rPr b="0" lang="en-US" sz="1800" spc="-1" strike="noStrike" baseline="-25000">
                <a:solidFill>
                  <a:schemeClr val="dk1"/>
                </a:solidFill>
                <a:latin typeface="Arial"/>
              </a:rPr>
              <a:t>2</a:t>
            </a:r>
            <a:r>
              <a:rPr b="0" lang="en-US" sz="1800" spc="-1" strike="noStrike" baseline="30000">
                <a:solidFill>
                  <a:schemeClr val="dk1"/>
                </a:solidFill>
                <a:latin typeface="Arial"/>
              </a:rPr>
              <a:t> 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+ Ar </a:t>
            </a:r>
            <a:r>
              <a:rPr b="0" lang="en-US" sz="1800" spc="-1" strike="noStrike">
                <a:solidFill>
                  <a:schemeClr val="dk1"/>
                </a:solidFill>
                <a:latin typeface="Symbol"/>
              </a:rPr>
              <a:t>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1" lang="en-US" sz="1800" spc="-1" strike="noStrike">
                <a:solidFill>
                  <a:srgbClr val="00b050"/>
                </a:solidFill>
                <a:latin typeface="Arial"/>
              </a:rPr>
              <a:t>Ar</a:t>
            </a:r>
            <a:r>
              <a:rPr b="1" lang="en-US" sz="1800" spc="-1" strike="noStrike" baseline="-25000">
                <a:solidFill>
                  <a:srgbClr val="00b050"/>
                </a:solidFill>
                <a:latin typeface="Arial"/>
              </a:rPr>
              <a:t>2</a:t>
            </a:r>
            <a:r>
              <a:rPr b="1" lang="en-US" sz="1800" spc="-1" strike="noStrike" baseline="30000">
                <a:solidFill>
                  <a:srgbClr val="00b0f0"/>
                </a:solidFill>
                <a:latin typeface="Arial"/>
              </a:rPr>
              <a:t>*</a:t>
            </a:r>
            <a:r>
              <a:rPr b="1" lang="en-US" sz="1800" spc="-1" strike="noStrike" baseline="30000">
                <a:solidFill>
                  <a:srgbClr val="ff0000"/>
                </a:solidFill>
                <a:latin typeface="Arial"/>
              </a:rPr>
              <a:t> 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+ Ar   Relaxation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Ar</a:t>
            </a:r>
            <a:r>
              <a:rPr b="0" lang="en-US" sz="1800" spc="-1" strike="noStrike" baseline="-25000">
                <a:solidFill>
                  <a:schemeClr val="dk1"/>
                </a:solidFill>
                <a:latin typeface="Arial"/>
              </a:rPr>
              <a:t>2</a:t>
            </a:r>
            <a:r>
              <a:rPr b="0" lang="en-US" sz="1800" spc="-1" strike="noStrike" baseline="30000">
                <a:solidFill>
                  <a:schemeClr val="dk1"/>
                </a:solidFill>
                <a:latin typeface="Arial"/>
              </a:rPr>
              <a:t>*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en-US" sz="1800" spc="-1" strike="noStrike">
                <a:solidFill>
                  <a:schemeClr val="dk1"/>
                </a:solidFill>
                <a:latin typeface="Symbol"/>
              </a:rPr>
              <a:t>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 Ar + Ar + </a:t>
            </a:r>
            <a:r>
              <a:rPr b="1" lang="en-US" sz="1800" spc="-1" strike="noStrike">
                <a:solidFill>
                  <a:srgbClr val="cc00ff"/>
                </a:solidFill>
                <a:latin typeface="Arial"/>
              </a:rPr>
              <a:t>h</a:t>
            </a:r>
            <a:r>
              <a:rPr b="1" lang="en-US" sz="1800" spc="-1" strike="noStrike">
                <a:solidFill>
                  <a:srgbClr val="cc00ff"/>
                </a:solidFill>
                <a:latin typeface="Symbol"/>
              </a:rPr>
              <a:t>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      Radiative de-exc.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	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	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            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and dissociation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1"/>
          <p:cNvSpPr>
            <a:spLocks noGrp="1"/>
          </p:cNvSpPr>
          <p:nvPr>
            <p:ph type="sldNum" idx="41"/>
          </p:nvPr>
        </p:nvSpPr>
        <p:spPr>
          <a:xfrm>
            <a:off x="47160" y="6554520"/>
            <a:ext cx="12144240" cy="30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Roberto Santorelli - TAUP, 28-Aug-25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1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         </a:t>
            </a:r>
            <a:fld id="{8ADC13A4-ADBE-41BD-92BE-AFD0AA3513FB}" type="slidenum">
              <a:rPr b="1" lang="es-E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" dur="indefinite" restart="never" nodeType="tmRoot">
          <p:childTnLst>
            <p:seq>
              <p:cTn id="17" dur="indefinite" nodeType="mainSeq"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withEffect" fill="hold" presetClass="emph" presetID="32" repeatCount="indefinite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7 CuadroTexto"/>
          <p:cNvSpPr/>
          <p:nvPr/>
        </p:nvSpPr>
        <p:spPr>
          <a:xfrm>
            <a:off x="80280" y="4077000"/>
            <a:ext cx="548964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rial"/>
              </a:rPr>
              <a:t>Where does this light come from?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16 CuadroTexto"/>
          <p:cNvSpPr/>
          <p:nvPr/>
        </p:nvSpPr>
        <p:spPr>
          <a:xfrm>
            <a:off x="2310840" y="707040"/>
            <a:ext cx="7097040" cy="283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rial"/>
              </a:rPr>
              <a:t>This is not completely true: 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rial"/>
              </a:rPr>
              <a:t>We do see  some light even without wavelength-shifting the photons to 420 nm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17 CuadroTexto"/>
          <p:cNvSpPr/>
          <p:nvPr/>
        </p:nvSpPr>
        <p:spPr>
          <a:xfrm>
            <a:off x="1221840" y="1815120"/>
            <a:ext cx="9274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endParaRPr b="0" lang="en-US" sz="3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41" name="PlaceHolder 1"/>
          <p:cNvSpPr>
            <a:spLocks noGrp="1"/>
          </p:cNvSpPr>
          <p:nvPr>
            <p:ph type="sldNum" idx="42"/>
          </p:nvPr>
        </p:nvSpPr>
        <p:spPr>
          <a:xfrm>
            <a:off x="47160" y="6554520"/>
            <a:ext cx="12144240" cy="30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Roberto Santorelli - TAUP, 28-Aug-25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         </a:t>
            </a:r>
            <a:fld id="{2008ED02-DE08-41D8-B5C2-3E418518CDF1}" type="slidenum">
              <a:rPr b="1" lang="es-E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2" name="7 CuadroTexto"/>
          <p:cNvSpPr/>
          <p:nvPr/>
        </p:nvSpPr>
        <p:spPr>
          <a:xfrm>
            <a:off x="5570280" y="4115520"/>
            <a:ext cx="662148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rial"/>
              </a:rPr>
              <a:t>What is the impact of this composite spectral emission?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6" dur="indefinite" restart="never" nodeType="tmRoot">
          <p:childTnLst>
            <p:seq>
              <p:cTn id="27" dur="indefinite" nodeType="mainSeq"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withEffect" fill="hold" presetClass="entr" presetID="22" presetSubtype="4">
                                  <p:stCondLst>
                                    <p:cond delay="0"/>
                                  </p:stCondLst>
                                  <p:endCondLst>
                                    <p:cond delay="0" evt="begin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3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ángulo 8"/>
          <p:cNvSpPr/>
          <p:nvPr/>
        </p:nvSpPr>
        <p:spPr>
          <a:xfrm rot="5400000">
            <a:off x="5680080" y="-5679720"/>
            <a:ext cx="832320" cy="12191760"/>
          </a:xfrm>
          <a:prstGeom prst="rect">
            <a:avLst/>
          </a:prstGeom>
          <a:gradFill rotWithShape="0">
            <a:gsLst>
              <a:gs pos="0">
                <a:srgbClr val="f6f8fc">
                  <a:alpha val="0"/>
                </a:srgbClr>
              </a:gs>
              <a:gs pos="100000">
                <a:srgbClr val="abc0e4"/>
              </a:gs>
              <a:gs pos="100000">
                <a:srgbClr val="b5c7e7"/>
              </a:gs>
              <a:gs pos="100000">
                <a:srgbClr val="abc0e4"/>
              </a:gs>
              <a:gs pos="100000">
                <a:srgbClr val="c7d5ed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4" name="Rectangle 5"/>
          <p:cNvSpPr/>
          <p:nvPr/>
        </p:nvSpPr>
        <p:spPr>
          <a:xfrm>
            <a:off x="1895400" y="528480"/>
            <a:ext cx="8592840" cy="360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100000">
                <a:srgbClr val="ff0000"/>
              </a:gs>
            </a:gsLst>
            <a:lin ang="2700000"/>
          </a:gradFill>
          <a:ln w="127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8640" bIns="-8640" anchor="ctr">
            <a:noAutofit/>
          </a:bodyPr>
          <a:p>
            <a:pPr defTabSz="914400">
              <a:lnSpc>
                <a:spcPct val="100000"/>
              </a:lnSpc>
            </a:pPr>
            <a:endParaRPr b="0" lang="it-IT" sz="1700" spc="-1" strike="noStrike">
              <a:solidFill>
                <a:schemeClr val="dk1"/>
              </a:solidFill>
              <a:latin typeface="Times New Roman"/>
            </a:endParaRPr>
          </a:p>
        </p:txBody>
      </p:sp>
      <p:pic>
        <p:nvPicPr>
          <p:cNvPr id="145" name="Google Shape;793;p113" descr=""/>
          <p:cNvPicPr/>
          <p:nvPr/>
        </p:nvPicPr>
        <p:blipFill>
          <a:blip r:embed="rId1"/>
          <a:srcRect l="0" t="8618" r="0" b="0"/>
          <a:stretch/>
        </p:blipFill>
        <p:spPr>
          <a:xfrm>
            <a:off x="845280" y="1523880"/>
            <a:ext cx="3888720" cy="4693320"/>
          </a:xfrm>
          <a:prstGeom prst="rect">
            <a:avLst/>
          </a:prstGeom>
          <a:ln w="0">
            <a:noFill/>
          </a:ln>
        </p:spPr>
      </p:pic>
      <p:sp>
        <p:nvSpPr>
          <p:cNvPr id="146" name="Google Shape;794;p113"/>
          <p:cNvSpPr/>
          <p:nvPr/>
        </p:nvSpPr>
        <p:spPr>
          <a:xfrm>
            <a:off x="1765800" y="1239840"/>
            <a:ext cx="8882280" cy="85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457200" indent="-355680" defTabSz="914400">
              <a:lnSpc>
                <a:spcPct val="115000"/>
              </a:lnSpc>
              <a:buClr>
                <a:srgbClr val="44546a"/>
              </a:buClr>
              <a:buFont typeface="Wingdings" charset="2"/>
              <a:buChar char=""/>
            </a:pPr>
            <a:r>
              <a:rPr b="0" lang="ms" sz="2000" spc="-1" strike="noStrike">
                <a:solidFill>
                  <a:srgbClr val="9018c3"/>
                </a:solidFill>
                <a:latin typeface="Arial"/>
              </a:rPr>
              <a:t>High pressure and low pressure regions decoupled</a:t>
            </a:r>
            <a:r>
              <a:rPr b="0" lang="ms" sz="2000" spc="-1" strike="noStrike">
                <a:solidFill>
                  <a:schemeClr val="dk2"/>
                </a:solidFill>
                <a:latin typeface="Arial"/>
              </a:rPr>
              <a:t>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57200" indent="-355680" defTabSz="914400">
              <a:lnSpc>
                <a:spcPct val="115000"/>
              </a:lnSpc>
              <a:spcBef>
                <a:spcPts val="799"/>
              </a:spcBef>
              <a:spcAft>
                <a:spcPts val="799"/>
              </a:spcAft>
              <a:buClr>
                <a:srgbClr val="44546a"/>
              </a:buClr>
              <a:buFont typeface="Wingdings" charset="2"/>
              <a:buChar char=""/>
            </a:pPr>
            <a:r>
              <a:rPr b="0" lang="ms" sz="2000" spc="-1" strike="noStrike">
                <a:solidFill>
                  <a:schemeClr val="dk2"/>
                </a:solidFill>
                <a:latin typeface="Arial"/>
              </a:rPr>
              <a:t>Three wavelength regions defined with different PMT models and filters. 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7" name="Google Shape;796;p113" descr=""/>
          <p:cNvPicPr/>
          <p:nvPr/>
        </p:nvPicPr>
        <p:blipFill>
          <a:blip r:embed="rId2"/>
          <a:stretch/>
        </p:blipFill>
        <p:spPr>
          <a:xfrm>
            <a:off x="5521320" y="2428560"/>
            <a:ext cx="4196520" cy="3788640"/>
          </a:xfrm>
          <a:prstGeom prst="rect">
            <a:avLst/>
          </a:prstGeom>
          <a:ln w="0">
            <a:noFill/>
          </a:ln>
        </p:spPr>
      </p:pic>
      <p:pic>
        <p:nvPicPr>
          <p:cNvPr id="148" name="Picture 2" descr="DOCTOR OCTOPUS (1963, MARVEL) - Ficha de personaje en Tebeosfera"/>
          <p:cNvPicPr/>
          <p:nvPr/>
        </p:nvPicPr>
        <p:blipFill>
          <a:blip r:embed="rId3"/>
          <a:stretch/>
        </p:blipFill>
        <p:spPr>
          <a:xfrm>
            <a:off x="567000" y="1958040"/>
            <a:ext cx="4196520" cy="4543920"/>
          </a:xfrm>
          <a:prstGeom prst="rect">
            <a:avLst/>
          </a:prstGeom>
          <a:ln w="0">
            <a:noFill/>
          </a:ln>
        </p:spPr>
      </p:pic>
      <p:sp>
        <p:nvSpPr>
          <p:cNvPr id="149" name="CuadroTexto 1"/>
          <p:cNvSpPr/>
          <p:nvPr/>
        </p:nvSpPr>
        <p:spPr>
          <a:xfrm>
            <a:off x="2984400" y="-91080"/>
            <a:ext cx="642492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4000" spc="-1" strike="noStrike">
                <a:solidFill>
                  <a:schemeClr val="dk1"/>
                </a:solidFill>
                <a:latin typeface="Arial Black"/>
              </a:rPr>
              <a:t>The Octopus detector 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1"/>
          <p:cNvSpPr>
            <a:spLocks noGrp="1"/>
          </p:cNvSpPr>
          <p:nvPr>
            <p:ph type="sldNum" idx="43"/>
          </p:nvPr>
        </p:nvSpPr>
        <p:spPr>
          <a:xfrm>
            <a:off x="47160" y="6554520"/>
            <a:ext cx="12144240" cy="30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Roberto Santorelli - TAUP, 28-Aug-25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         </a:t>
            </a:r>
            <a:fld id="{95167F9D-18B8-42EC-A68A-6430D1B8DF87}" type="slidenum">
              <a:rPr b="1" lang="es-E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4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9" descr="https://lh3.googleusercontent.com/pw/ACtC-3eKC3yyFEYstPkUHff89HAswS2YTD8xY_yAEuDXAz5C97hzFSnAMxXzycKd25DUIyRqD3JnvCirSydrAYKsYpIgTs0hjvnjf4JhCy8SOgbmXq_U5nV3LaRNIUimeVWPDBIfshrIyJNC6g5ads-KlN5E=w1615-h786-no?authuser=0"/>
          <p:cNvPicPr/>
          <p:nvPr/>
        </p:nvPicPr>
        <p:blipFill>
          <a:blip r:embed="rId1"/>
          <a:srcRect l="0" t="0" r="22820" b="0"/>
          <a:stretch/>
        </p:blipFill>
        <p:spPr>
          <a:xfrm>
            <a:off x="3938040" y="3678840"/>
            <a:ext cx="4094280" cy="2581200"/>
          </a:xfrm>
          <a:prstGeom prst="rect">
            <a:avLst/>
          </a:prstGeom>
          <a:ln w="0">
            <a:noFill/>
          </a:ln>
        </p:spPr>
      </p:pic>
      <p:pic>
        <p:nvPicPr>
          <p:cNvPr id="152" name="Imagen 2" descr=""/>
          <p:cNvPicPr/>
          <p:nvPr/>
        </p:nvPicPr>
        <p:blipFill>
          <a:blip r:embed="rId2"/>
          <a:srcRect l="53718" t="4395" r="5760" b="21496"/>
          <a:stretch/>
        </p:blipFill>
        <p:spPr>
          <a:xfrm>
            <a:off x="201600" y="131040"/>
            <a:ext cx="3736080" cy="3322440"/>
          </a:xfrm>
          <a:prstGeom prst="rect">
            <a:avLst/>
          </a:prstGeom>
          <a:ln w="0">
            <a:noFill/>
          </a:ln>
        </p:spPr>
      </p:pic>
      <p:pic>
        <p:nvPicPr>
          <p:cNvPr id="153" name="Imagen 4" descr=""/>
          <p:cNvPicPr/>
          <p:nvPr/>
        </p:nvPicPr>
        <p:blipFill>
          <a:blip r:embed="rId3"/>
          <a:stretch/>
        </p:blipFill>
        <p:spPr>
          <a:xfrm>
            <a:off x="4271400" y="255240"/>
            <a:ext cx="3346560" cy="3220200"/>
          </a:xfrm>
          <a:prstGeom prst="rect">
            <a:avLst/>
          </a:prstGeom>
          <a:ln w="0">
            <a:noFill/>
          </a:ln>
        </p:spPr>
      </p:pic>
      <p:sp>
        <p:nvSpPr>
          <p:cNvPr id="154" name="PlaceHolder 1"/>
          <p:cNvSpPr>
            <a:spLocks noGrp="1"/>
          </p:cNvSpPr>
          <p:nvPr>
            <p:ph type="sldNum" idx="44"/>
          </p:nvPr>
        </p:nvSpPr>
        <p:spPr>
          <a:xfrm>
            <a:off x="47160" y="6554520"/>
            <a:ext cx="12144240" cy="30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Roberto Santorelli - TAUP, 28-Aug-25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         </a:t>
            </a:r>
            <a:fld id="{498BDA01-2A0E-4F1B-8EBC-CDDFCE8FFCDB}" type="slidenum">
              <a:rPr b="1" lang="es-E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55" name="Imagen 6" descr=""/>
          <p:cNvPicPr/>
          <p:nvPr/>
        </p:nvPicPr>
        <p:blipFill>
          <a:blip r:embed="rId4"/>
          <a:srcRect l="24083" t="0" r="16700" b="0"/>
          <a:stretch/>
        </p:blipFill>
        <p:spPr>
          <a:xfrm>
            <a:off x="396360" y="3679560"/>
            <a:ext cx="3225960" cy="2648520"/>
          </a:xfrm>
          <a:prstGeom prst="rect">
            <a:avLst/>
          </a:prstGeom>
          <a:ln w="0">
            <a:noFill/>
          </a:ln>
        </p:spPr>
      </p:pic>
      <p:pic>
        <p:nvPicPr>
          <p:cNvPr id="156" name="Picture 7" descr="C:\Users\u6227\Downloads\transmission_window.png"/>
          <p:cNvPicPr/>
          <p:nvPr/>
        </p:nvPicPr>
        <p:blipFill>
          <a:blip r:embed="rId5"/>
          <a:stretch/>
        </p:blipFill>
        <p:spPr>
          <a:xfrm>
            <a:off x="8135640" y="3246840"/>
            <a:ext cx="3659400" cy="322020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57" name="Tabla 12"/>
          <p:cNvGraphicFramePr/>
          <p:nvPr/>
        </p:nvGraphicFramePr>
        <p:xfrm>
          <a:off x="7731360" y="313920"/>
          <a:ext cx="4460040" cy="2932200"/>
        </p:xfrm>
        <a:graphic>
          <a:graphicData uri="http://schemas.openxmlformats.org/drawingml/2006/table">
            <a:tbl>
              <a:tblPr/>
              <a:tblGrid>
                <a:gridCol w="753480"/>
                <a:gridCol w="1356840"/>
                <a:gridCol w="2349720"/>
              </a:tblGrid>
              <a:tr h="74736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PMT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Model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Sensitivity Range [nm]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71352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UV2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R6835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[115-160]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7236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UV3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R7378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[160-visible]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74736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TPB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R6095+TPB evaporated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[110-visible]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ángulo 13"/>
          <p:cNvSpPr/>
          <p:nvPr/>
        </p:nvSpPr>
        <p:spPr>
          <a:xfrm rot="5400000">
            <a:off x="5680080" y="-5679720"/>
            <a:ext cx="832320" cy="12191760"/>
          </a:xfrm>
          <a:prstGeom prst="rect">
            <a:avLst/>
          </a:prstGeom>
          <a:gradFill rotWithShape="0">
            <a:gsLst>
              <a:gs pos="0">
                <a:srgbClr val="f6f8fc">
                  <a:alpha val="0"/>
                </a:srgbClr>
              </a:gs>
              <a:gs pos="100000">
                <a:srgbClr val="abc0e4"/>
              </a:gs>
              <a:gs pos="100000">
                <a:srgbClr val="b5c7e7"/>
              </a:gs>
              <a:gs pos="100000">
                <a:srgbClr val="abc0e4"/>
              </a:gs>
              <a:gs pos="100000">
                <a:srgbClr val="c7d5ed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59" name="Rectangle 5"/>
          <p:cNvSpPr/>
          <p:nvPr/>
        </p:nvSpPr>
        <p:spPr>
          <a:xfrm>
            <a:off x="1895400" y="528480"/>
            <a:ext cx="8592840" cy="360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100000">
                <a:srgbClr val="ff0000"/>
              </a:gs>
            </a:gsLst>
            <a:lin ang="2700000"/>
          </a:gradFill>
          <a:ln w="127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8640" bIns="-8640" anchor="ctr">
            <a:noAutofit/>
          </a:bodyPr>
          <a:p>
            <a:pPr defTabSz="914400">
              <a:lnSpc>
                <a:spcPct val="100000"/>
              </a:lnSpc>
            </a:pPr>
            <a:endParaRPr b="0" lang="it-IT" sz="17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60" name="AutoShape 2"/>
          <p:cNvSpPr/>
          <p:nvPr/>
        </p:nvSpPr>
        <p:spPr>
          <a:xfrm>
            <a:off x="167940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61" name="Picture 4" descr="C:\Users\u6227\Downloads\pulse_1barN.png"/>
          <p:cNvPicPr/>
          <p:nvPr/>
        </p:nvPicPr>
        <p:blipFill>
          <a:blip r:embed="rId1"/>
          <a:srcRect l="0" t="0" r="0" b="66532"/>
          <a:stretch/>
        </p:blipFill>
        <p:spPr>
          <a:xfrm>
            <a:off x="1520640" y="1229040"/>
            <a:ext cx="9249120" cy="1387440"/>
          </a:xfrm>
          <a:prstGeom prst="rect">
            <a:avLst/>
          </a:prstGeom>
          <a:ln w="0">
            <a:noFill/>
          </a:ln>
        </p:spPr>
      </p:pic>
      <p:pic>
        <p:nvPicPr>
          <p:cNvPr id="162" name="Picture 4" descr="C:\Users\u6227\Downloads\pulse_1barN.png"/>
          <p:cNvPicPr/>
          <p:nvPr/>
        </p:nvPicPr>
        <p:blipFill>
          <a:blip r:embed="rId2"/>
          <a:srcRect l="0" t="32894" r="0" b="33553"/>
          <a:stretch/>
        </p:blipFill>
        <p:spPr>
          <a:xfrm>
            <a:off x="1505880" y="4395600"/>
            <a:ext cx="9249120" cy="1391040"/>
          </a:xfrm>
          <a:prstGeom prst="rect">
            <a:avLst/>
          </a:prstGeom>
          <a:ln w="0">
            <a:noFill/>
          </a:ln>
        </p:spPr>
      </p:pic>
      <p:pic>
        <p:nvPicPr>
          <p:cNvPr id="163" name="Picture 4" descr="C:\Users\u6227\Downloads\pulse_1barN.png"/>
          <p:cNvPicPr/>
          <p:nvPr/>
        </p:nvPicPr>
        <p:blipFill>
          <a:blip r:embed="rId3"/>
          <a:srcRect l="0" t="67035" r="0" b="0"/>
          <a:stretch/>
        </p:blipFill>
        <p:spPr>
          <a:xfrm>
            <a:off x="1520640" y="2875680"/>
            <a:ext cx="9249120" cy="1366200"/>
          </a:xfrm>
          <a:prstGeom prst="rect">
            <a:avLst/>
          </a:prstGeom>
          <a:ln w="0">
            <a:noFill/>
          </a:ln>
        </p:spPr>
      </p:pic>
      <p:sp>
        <p:nvSpPr>
          <p:cNvPr id="164" name="7 CuadroTexto"/>
          <p:cNvSpPr/>
          <p:nvPr/>
        </p:nvSpPr>
        <p:spPr>
          <a:xfrm>
            <a:off x="2601360" y="7920"/>
            <a:ext cx="742320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3200" spc="-1" strike="noStrike">
                <a:solidFill>
                  <a:schemeClr val="dk1"/>
                </a:solidFill>
                <a:latin typeface="Arial Black"/>
              </a:rPr>
              <a:t>Ar scintillation at 1 bar (Am-241)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1"/>
          <p:cNvSpPr>
            <a:spLocks noGrp="1"/>
          </p:cNvSpPr>
          <p:nvPr>
            <p:ph type="sldNum" idx="45"/>
          </p:nvPr>
        </p:nvSpPr>
        <p:spPr>
          <a:xfrm>
            <a:off x="47160" y="6554520"/>
            <a:ext cx="12144240" cy="30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Roberto Santorelli - TAUP, 28-Aug-25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	</a:t>
            </a: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                     </a:t>
            </a:r>
            <a:fld id="{E0E15757-14A8-429C-B941-598F543AE76C}" type="slidenum">
              <a:rPr b="1" lang="es-E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6" name="1 CuadroTexto"/>
          <p:cNvSpPr/>
          <p:nvPr/>
        </p:nvSpPr>
        <p:spPr>
          <a:xfrm>
            <a:off x="4270680" y="6021000"/>
            <a:ext cx="33145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i="1" lang="fr-FR" sz="2400" spc="-1" strike="noStrike" u="sng">
                <a:solidFill>
                  <a:schemeClr val="dk1"/>
                </a:solidFill>
                <a:uFillTx/>
                <a:latin typeface="Arial"/>
                <a:hlinkClick r:id="rId4"/>
              </a:rPr>
              <a:t>Eur</a:t>
            </a:r>
            <a:r>
              <a:rPr b="0" i="1" lang="fr-FR" sz="2400" spc="-1" strike="noStrike" u="sng">
                <a:solidFill>
                  <a:schemeClr val="dk1"/>
                </a:solidFill>
                <a:uFillTx/>
                <a:latin typeface="Arial"/>
                <a:hlinkClick r:id="rId5"/>
              </a:rPr>
              <a:t>. Phys. J. C 81, 622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Elipse 1"/>
          <p:cNvSpPr/>
          <p:nvPr/>
        </p:nvSpPr>
        <p:spPr>
          <a:xfrm>
            <a:off x="9294840" y="1376640"/>
            <a:ext cx="713880" cy="381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8" name="Elipse 11"/>
          <p:cNvSpPr/>
          <p:nvPr/>
        </p:nvSpPr>
        <p:spPr>
          <a:xfrm>
            <a:off x="8319960" y="2915640"/>
            <a:ext cx="2351160" cy="4485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9" name="Elipse 12"/>
          <p:cNvSpPr/>
          <p:nvPr/>
        </p:nvSpPr>
        <p:spPr>
          <a:xfrm>
            <a:off x="8362080" y="4515120"/>
            <a:ext cx="2351160" cy="4485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8" dur="indefinite" restart="never" nodeType="tmRoot">
          <p:childTnLst>
            <p:seq>
              <p:cTn id="49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5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6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6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1392</TotalTime>
  <Application>LibreOffice/24.2.7.2$Linux_X86_64 LibreOffice_project/420$Build-2</Application>
  <AppVersion>15.0000</AppVersion>
  <Words>1621</Words>
  <Paragraphs>177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2025-08-21T15:22:01Z</dcterms:created>
  <dc:creator>Roberto Santorelli</dc:creator>
  <dc:description/>
  <dc:language>en-US</dc:language>
  <cp:lastModifiedBy/>
  <dcterms:modified xsi:type="dcterms:W3CDTF">2025-09-12T12:09:06Z</dcterms:modified>
  <cp:revision>181</cp:revision>
  <dc:subject/>
  <dc:title>Presentación de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8</vt:i4>
  </property>
  <property fmtid="{D5CDD505-2E9C-101B-9397-08002B2CF9AE}" pid="3" name="PresentationFormat">
    <vt:lpwstr>Panorámica</vt:lpwstr>
  </property>
  <property fmtid="{D5CDD505-2E9C-101B-9397-08002B2CF9AE}" pid="4" name="Slides">
    <vt:i4>28</vt:i4>
  </property>
</Properties>
</file>