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97" r:id="rId2"/>
    <p:sldId id="465" r:id="rId3"/>
    <p:sldId id="466" r:id="rId4"/>
    <p:sldId id="488" r:id="rId5"/>
    <p:sldId id="467" r:id="rId6"/>
    <p:sldId id="489" r:id="rId7"/>
    <p:sldId id="434" r:id="rId8"/>
    <p:sldId id="499" r:id="rId9"/>
    <p:sldId id="470" r:id="rId10"/>
    <p:sldId id="490" r:id="rId11"/>
    <p:sldId id="491" r:id="rId12"/>
    <p:sldId id="493" r:id="rId13"/>
    <p:sldId id="494" r:id="rId14"/>
    <p:sldId id="495" r:id="rId15"/>
    <p:sldId id="431" r:id="rId16"/>
    <p:sldId id="496" r:id="rId17"/>
    <p:sldId id="42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毕 效军" initials="毕" lastIdx="2" clrIdx="0">
    <p:extLst>
      <p:ext uri="{19B8F6BF-5375-455C-9EA6-DF929625EA0E}">
        <p15:presenceInfo xmlns:p15="http://schemas.microsoft.com/office/powerpoint/2012/main" userId="57a53afd954b45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22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86223" autoAdjust="0"/>
  </p:normalViewPr>
  <p:slideViewPr>
    <p:cSldViewPr>
      <p:cViewPr>
        <p:scale>
          <a:sx n="87" d="100"/>
          <a:sy n="87" d="100"/>
        </p:scale>
        <p:origin x="762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C926-1510-43E3-ACEC-85341A4782B6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08C4-6A8D-405D-B634-3E1881B95C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3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30E9C-FE24-4F5B-AE04-C9651CE7E4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7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5025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文本占位符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4445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08C4-6A8D-405D-B634-3E1881B95C3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88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2A3D-0BCB-43A2-8788-2F8556C560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0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2A3D-0BCB-43A2-8788-2F8556C560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C826-7EDD-41FC-AFFB-DFCA5A9A0657}" type="datetimeFigureOut">
              <a:rPr lang="zh-CN" altLang="en-US" smtClean="0"/>
              <a:pPr/>
              <a:t>2025/8/25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0B13-CA37-4ADA-900B-AB335BD1D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1298755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/>
              <a:t>Determining the origin of cosmic rays from precise measurements of CR spectra and mass</a:t>
            </a:r>
            <a:endParaRPr lang="zh-CN" altLang="en-US" sz="33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380163"/>
            <a:ext cx="6858000" cy="29291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625" b="1" dirty="0"/>
              <a:t>Xiao-Jun Bi</a:t>
            </a:r>
            <a:r>
              <a:rPr lang="zh-CN" altLang="en-US" sz="2625" dirty="0"/>
              <a:t> </a:t>
            </a:r>
            <a:endParaRPr lang="en-US" altLang="zh-CN" sz="2625" dirty="0"/>
          </a:p>
          <a:p>
            <a:r>
              <a:rPr lang="en-US" altLang="zh-CN" dirty="0" smtClean="0"/>
              <a:t>Institute </a:t>
            </a:r>
            <a:r>
              <a:rPr lang="en-US" altLang="zh-CN" dirty="0" smtClean="0"/>
              <a:t>of High Energy Physics, CAS</a:t>
            </a:r>
          </a:p>
          <a:p>
            <a:endParaRPr lang="en-US" altLang="zh-CN" dirty="0"/>
          </a:p>
          <a:p>
            <a:r>
              <a:rPr lang="en-US" altLang="zh-CN" b="1" dirty="0"/>
              <a:t>The XIX International Conference on Topics in </a:t>
            </a:r>
            <a:r>
              <a:rPr lang="en-US" altLang="zh-CN" b="1" dirty="0" err="1"/>
              <a:t>Astroparticle</a:t>
            </a:r>
            <a:r>
              <a:rPr lang="en-US" altLang="zh-CN" b="1" dirty="0"/>
              <a:t> and Underground Physics (TAUP2025</a:t>
            </a:r>
            <a:r>
              <a:rPr lang="en-US" altLang="zh-CN" b="1" dirty="0" smtClean="0"/>
              <a:t>)</a:t>
            </a:r>
          </a:p>
          <a:p>
            <a:r>
              <a:rPr lang="en-US" altLang="zh-CN" sz="1500" dirty="0"/>
              <a:t>2025/8/25-30</a:t>
            </a:r>
            <a:endParaRPr lang="zh-CN" altLang="en-US" sz="15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75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Precise measurement of CR spectrum and mass by LHAASO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9188" y="1628800"/>
            <a:ext cx="4510844" cy="482453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new measurement improves precision greatly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First </a:t>
            </a:r>
            <a:r>
              <a:rPr lang="en-US" altLang="zh-CN" dirty="0" smtClean="0"/>
              <a:t>time detect a decrease of &lt;</a:t>
            </a:r>
            <a:r>
              <a:rPr lang="en-US" altLang="zh-CN" dirty="0" err="1" smtClean="0"/>
              <a:t>lnA</a:t>
            </a:r>
            <a:r>
              <a:rPr lang="en-US" altLang="zh-CN" dirty="0" smtClean="0"/>
              <a:t>&gt; before knee, </a:t>
            </a:r>
            <a:r>
              <a:rPr lang="en-US" altLang="zh-CN" dirty="0" smtClean="0"/>
              <a:t>means the heavy component </a:t>
            </a:r>
            <a:r>
              <a:rPr lang="en-US" altLang="zh-CN" dirty="0" smtClean="0"/>
              <a:t>decreases</a:t>
            </a:r>
          </a:p>
          <a:p>
            <a:endParaRPr lang="en-US" altLang="zh-CN" dirty="0"/>
          </a:p>
          <a:p>
            <a:r>
              <a:rPr lang="en-US" altLang="zh-CN" dirty="0" smtClean="0"/>
              <a:t>We decode the data to uncover the </a:t>
            </a:r>
            <a:r>
              <a:rPr lang="en-US" altLang="zh-CN" dirty="0" err="1" smtClean="0"/>
              <a:t>bkg</a:t>
            </a:r>
            <a:r>
              <a:rPr lang="en-US" altLang="zh-CN" dirty="0" smtClean="0"/>
              <a:t> CR model </a:t>
            </a:r>
          </a:p>
          <a:p>
            <a:endParaRPr lang="en-US" altLang="zh-CN" dirty="0"/>
          </a:p>
          <a:p>
            <a:r>
              <a:rPr lang="en-US" altLang="zh-CN" b="1" dirty="0" smtClean="0"/>
              <a:t>Key</a:t>
            </a:r>
            <a:r>
              <a:rPr lang="en-US" altLang="zh-CN" dirty="0" smtClean="0"/>
              <a:t>: decrease </a:t>
            </a:r>
            <a:r>
              <a:rPr lang="en-US" altLang="zh-CN" dirty="0"/>
              <a:t>of &lt;</a:t>
            </a:r>
            <a:r>
              <a:rPr lang="en-US" altLang="zh-CN" dirty="0" err="1"/>
              <a:t>lnA</a:t>
            </a:r>
            <a:r>
              <a:rPr lang="en-US" altLang="zh-CN" dirty="0" smtClean="0"/>
              <a:t>&gt; may be from the cutoff of Fe from the local source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417638"/>
            <a:ext cx="3600400" cy="51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63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3 components of Galactic CRs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05064"/>
            <a:ext cx="4834880" cy="273630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AMS02 spectra </a:t>
            </a:r>
            <a:r>
              <a:rPr lang="en-US" altLang="zh-CN" sz="2800" dirty="0" smtClean="0"/>
              <a:t>determine </a:t>
            </a:r>
            <a:r>
              <a:rPr lang="en-US" altLang="zh-CN" sz="2800" dirty="0" err="1" smtClean="0"/>
              <a:t>bkg</a:t>
            </a:r>
            <a:r>
              <a:rPr lang="en-US" altLang="zh-CN" sz="2800" dirty="0" smtClean="0"/>
              <a:t>; however, they are </a:t>
            </a:r>
            <a:r>
              <a:rPr lang="en-US" altLang="zh-CN" sz="2800" dirty="0" smtClean="0"/>
              <a:t>too soft to account for the knee</a:t>
            </a:r>
          </a:p>
          <a:p>
            <a:r>
              <a:rPr lang="en-US" altLang="zh-CN" sz="2800" dirty="0" smtClean="0"/>
              <a:t>A ‘hard’ high energy component is </a:t>
            </a:r>
            <a:r>
              <a:rPr lang="en-US" altLang="zh-CN" sz="2800" dirty="0" smtClean="0"/>
              <a:t>needed to account for knee</a:t>
            </a:r>
            <a:endParaRPr lang="en-US" altLang="zh-CN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47" y="1196752"/>
            <a:ext cx="3744416" cy="255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149080"/>
            <a:ext cx="3490839" cy="22121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24744"/>
            <a:ext cx="394035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 extra-galactic CR components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453650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LHAASO highest 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 can not be explained by Galactic CR </a:t>
            </a:r>
          </a:p>
          <a:p>
            <a:endParaRPr lang="en-US" altLang="zh-CN" dirty="0"/>
          </a:p>
          <a:p>
            <a:r>
              <a:rPr lang="en-US" altLang="zh-CN" dirty="0" smtClean="0"/>
              <a:t>Ankle and &lt;</a:t>
            </a:r>
            <a:r>
              <a:rPr lang="en-US" altLang="zh-CN" dirty="0" err="1" smtClean="0"/>
              <a:t>lnA</a:t>
            </a:r>
            <a:r>
              <a:rPr lang="en-US" altLang="zh-CN" dirty="0" smtClean="0"/>
              <a:t>&gt; show that at least 2 components: LE and HE</a:t>
            </a:r>
          </a:p>
          <a:p>
            <a:endParaRPr lang="en-US" altLang="zh-CN" dirty="0"/>
          </a:p>
          <a:p>
            <a:r>
              <a:rPr lang="en-US" altLang="zh-CN" dirty="0" smtClean="0"/>
              <a:t>&lt;</a:t>
            </a:r>
            <a:r>
              <a:rPr lang="en-US" altLang="zh-CN" dirty="0" err="1" smtClean="0"/>
              <a:t>lnA</a:t>
            </a:r>
            <a:r>
              <a:rPr lang="en-US" altLang="zh-CN" dirty="0" smtClean="0"/>
              <a:t>&gt; decrease of EG component coms from the cutoff of Fe </a:t>
            </a:r>
            <a:r>
              <a:rPr lang="en-US" altLang="zh-CN" dirty="0" smtClean="0"/>
              <a:t>from</a:t>
            </a:r>
            <a:r>
              <a:rPr lang="en-US" altLang="zh-CN" dirty="0" smtClean="0"/>
              <a:t> </a:t>
            </a:r>
            <a:r>
              <a:rPr lang="en-US" altLang="zh-CN" dirty="0" smtClean="0"/>
              <a:t>the galactic ‘hard’ component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DF342E-2FF8-19E0-B2F7-2663379F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342901"/>
            <a:ext cx="4059273" cy="2520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40911" y="1430666"/>
            <a:ext cx="2403089" cy="30791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EG contribution needed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8316416" y="1700808"/>
            <a:ext cx="144016" cy="45147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EEBA0B91-40B8-31A9-E686-066604F9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63" y="4005064"/>
            <a:ext cx="3971975" cy="24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B265CA5-D23A-8708-C36A-E3519312BA21}"/>
              </a:ext>
            </a:extLst>
          </p:cNvPr>
          <p:cNvSpPr txBox="1"/>
          <p:nvPr/>
        </p:nvSpPr>
        <p:spPr>
          <a:xfrm>
            <a:off x="984603" y="98313"/>
            <a:ext cx="419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+mj-lt"/>
              </a:rPr>
              <a:t>The model prediction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8ADDE0-6DD0-57CF-19E7-1DA39BE2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905528"/>
            <a:ext cx="2891427" cy="1776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AA9927-C2D4-E9CF-A173-8E686FEA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91" y="911983"/>
            <a:ext cx="2883463" cy="17822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B3C4E8-CAC7-8590-95EF-608752F9B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905527"/>
            <a:ext cx="2713880" cy="16885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5B3AF5-1DCF-6E23-39D5-09D18C61F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3" y="2749493"/>
            <a:ext cx="2848120" cy="17568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82A1FE-2FDE-3A3C-828C-82C62B9EF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2703976"/>
            <a:ext cx="2864490" cy="1799642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7605401" y="3633303"/>
            <a:ext cx="312099" cy="17658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002850" y="2851129"/>
            <a:ext cx="1847000" cy="179601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>
                <a:solidFill>
                  <a:srgbClr val="FF0000"/>
                </a:solidFill>
              </a:rPr>
              <a:t>Small Extra-galactic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444" y="2712210"/>
            <a:ext cx="2759508" cy="17486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8260" y="4491499"/>
            <a:ext cx="5623882" cy="23931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99" y="874911"/>
            <a:ext cx="5765555" cy="18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936567"/>
            <a:ext cx="3926040" cy="24857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" y="3712783"/>
            <a:ext cx="3718580" cy="22677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CC3CBE3-992A-8BE9-CAED-80547A640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47" y="966903"/>
            <a:ext cx="4079615" cy="2592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BA0B91-40B8-31A9-E686-066604F95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735" y="3625050"/>
            <a:ext cx="3220280" cy="2012001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1199124" y="2491672"/>
            <a:ext cx="427085" cy="32031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53300" y="2877158"/>
            <a:ext cx="1847000" cy="179601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F0000"/>
                </a:solidFill>
              </a:rPr>
              <a:t>Cutoff by local Fe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6994212" y="1226128"/>
            <a:ext cx="372975" cy="41868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070712" y="901731"/>
            <a:ext cx="1753481" cy="344732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F0000"/>
                </a:solidFill>
              </a:rPr>
              <a:t>LHAASO</a:t>
            </a:r>
            <a:r>
              <a:rPr lang="zh-CN" altLang="en-US" sz="1350" dirty="0">
                <a:solidFill>
                  <a:srgbClr val="FF0000"/>
                </a:solidFill>
              </a:rPr>
              <a:t>定标</a:t>
            </a:r>
            <a:r>
              <a:rPr lang="en-US" altLang="zh-CN" sz="1350" dirty="0">
                <a:solidFill>
                  <a:srgbClr val="FF0000"/>
                </a:solidFill>
              </a:rPr>
              <a:t>-4.5%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endCxn id="14" idx="0"/>
          </p:cNvCxnSpPr>
          <p:nvPr/>
        </p:nvCxnSpPr>
        <p:spPr>
          <a:xfrm flipH="1">
            <a:off x="5046070" y="4677878"/>
            <a:ext cx="976524" cy="64407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295862" y="5321957"/>
            <a:ext cx="1500415" cy="11846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F0000"/>
                </a:solidFill>
              </a:rPr>
              <a:t>High </a:t>
            </a:r>
            <a:r>
              <a:rPr lang="en-US" altLang="zh-CN" sz="1350" dirty="0" err="1">
                <a:solidFill>
                  <a:srgbClr val="FF0000"/>
                </a:solidFill>
              </a:rPr>
              <a:t>bkg</a:t>
            </a:r>
            <a:r>
              <a:rPr lang="en-US" altLang="zh-CN" sz="1350" dirty="0">
                <a:solidFill>
                  <a:srgbClr val="FF0000"/>
                </a:solidFill>
              </a:rPr>
              <a:t> Fe cutoff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endCxn id="16" idx="2"/>
          </p:cNvCxnSpPr>
          <p:nvPr/>
        </p:nvCxnSpPr>
        <p:spPr>
          <a:xfrm flipV="1">
            <a:off x="2961035" y="3732244"/>
            <a:ext cx="0" cy="59504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084295" y="3387512"/>
            <a:ext cx="1753481" cy="344732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rgbClr val="FF0000"/>
                </a:solidFill>
              </a:rPr>
              <a:t>额外的河外轻成分？？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528" y="188640"/>
            <a:ext cx="803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Local source cutoff energy is determined by DAMPE, while cutoff of Fe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happens to account for the LHAASO &lt;</a:t>
            </a:r>
            <a:r>
              <a:rPr lang="en-US" altLang="zh-CN" dirty="0" err="1" smtClean="0"/>
              <a:t>lnA</a:t>
            </a:r>
            <a:r>
              <a:rPr lang="en-US" altLang="zh-CN" dirty="0" smtClean="0"/>
              <a:t>&gt; decrease; it is very intriguing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12314" y="6048203"/>
            <a:ext cx="790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Cutoff energy of galactic CR is determined by LHAASO knee measurement,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Fe cutoff happens to account for Auger &lt;</a:t>
            </a:r>
            <a:r>
              <a:rPr lang="en-US" altLang="zh-CN" dirty="0" err="1" smtClean="0"/>
              <a:t>lnA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decrease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010" y="1104308"/>
            <a:ext cx="5093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b="1" dirty="0" smtClean="0"/>
              <a:t>CR Origin</a:t>
            </a:r>
            <a:r>
              <a:rPr lang="zh-CN" altLang="en-US" sz="1650" b="1" dirty="0" smtClean="0"/>
              <a:t>：</a:t>
            </a:r>
            <a:r>
              <a:rPr lang="en-US" altLang="zh-CN" sz="1650" b="1" dirty="0"/>
              <a:t>AMS02-</a:t>
            </a:r>
            <a:r>
              <a:rPr lang="en-US" altLang="zh-CN" sz="1350" dirty="0"/>
              <a:t>DAMPE-HAWC-LHAASO-TUNKA-Auger energies are calibrated and rescaled to AMS02. very impressively that most rescale less than 5%.</a:t>
            </a:r>
            <a:endParaRPr lang="zh-CN" altLang="en-US" sz="135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82" y="895232"/>
            <a:ext cx="4058005" cy="502458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4958207" y="4852780"/>
            <a:ext cx="886002" cy="29391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74672" y="5195743"/>
            <a:ext cx="1199304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Cutoff of nearby Fe spec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7368209" y="3622696"/>
            <a:ext cx="123150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Cutoff of GA Fe</a:t>
            </a:r>
            <a:endParaRPr lang="zh-CN" altLang="en-US" sz="1200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368209" y="3876611"/>
            <a:ext cx="224577" cy="8396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9" y="1955505"/>
            <a:ext cx="4094043" cy="406015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67510" y="3138454"/>
            <a:ext cx="107342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LE</a:t>
            </a:r>
            <a:r>
              <a:rPr lang="zh-CN" altLang="en-US" sz="1200" b="1" dirty="0" smtClean="0"/>
              <a:t>，</a:t>
            </a:r>
            <a:r>
              <a:rPr lang="en-US" altLang="zh-CN" sz="1200" b="1" dirty="0"/>
              <a:t>SNR?</a:t>
            </a:r>
            <a:endParaRPr lang="zh-CN" altLang="en-US" sz="1200" b="1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2166258" y="2539093"/>
            <a:ext cx="527957" cy="5993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808582" y="1878942"/>
            <a:ext cx="83891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err="1"/>
              <a:t>Geminga</a:t>
            </a:r>
            <a:r>
              <a:rPr lang="en-US" altLang="zh-CN" sz="1200" b="1" dirty="0"/>
              <a:t>?</a:t>
            </a:r>
            <a:endParaRPr lang="zh-CN" altLang="en-US" sz="1200" b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013569" y="2005899"/>
            <a:ext cx="795013" cy="420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642051" y="2479894"/>
            <a:ext cx="532621" cy="2551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135151" y="2580688"/>
            <a:ext cx="92102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err="1"/>
              <a:t>PaVatrons</a:t>
            </a:r>
            <a:r>
              <a:rPr lang="zh-CN" altLang="en-US" sz="1200" b="1" dirty="0"/>
              <a:t>，</a:t>
            </a:r>
            <a:r>
              <a:rPr lang="en-US" altLang="zh-CN" sz="1200" b="1" dirty="0"/>
              <a:t>YMSC? MQ</a:t>
            </a:r>
            <a:r>
              <a:rPr lang="zh-CN" altLang="en-US" sz="1200" b="1" dirty="0"/>
              <a:t>？</a:t>
            </a:r>
            <a:r>
              <a:rPr lang="en-US" altLang="zh-CN" sz="1200" b="1" dirty="0"/>
              <a:t>PWN</a:t>
            </a:r>
            <a:r>
              <a:rPr lang="zh-CN" altLang="en-US" sz="1200" b="1" dirty="0"/>
              <a:t>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47622" y="1130321"/>
            <a:ext cx="50365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SBG?</a:t>
            </a:r>
            <a:endParaRPr lang="zh-CN" altLang="en-US" sz="12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8126186" y="1104309"/>
            <a:ext cx="538843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AGN?</a:t>
            </a:r>
            <a:endParaRPr lang="zh-CN" altLang="en-US" sz="1200" b="1" dirty="0"/>
          </a:p>
        </p:txBody>
      </p:sp>
      <p:cxnSp>
        <p:nvCxnSpPr>
          <p:cNvPr id="23" name="直接箭头连接符 22"/>
          <p:cNvCxnSpPr>
            <a:endCxn id="21" idx="2"/>
          </p:cNvCxnSpPr>
          <p:nvPr/>
        </p:nvCxnSpPr>
        <p:spPr>
          <a:xfrm flipH="1" flipV="1">
            <a:off x="7199447" y="1384236"/>
            <a:ext cx="355982" cy="7305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467312" y="1384236"/>
            <a:ext cx="57707" cy="571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846792" y="1610110"/>
            <a:ext cx="568898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ankle</a:t>
            </a:r>
            <a:endParaRPr lang="zh-CN" altLang="en-US" sz="12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5852762" y="1104309"/>
            <a:ext cx="50449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knee</a:t>
            </a:r>
            <a:endParaRPr lang="zh-CN" altLang="en-US" sz="12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7480311" y="1346683"/>
            <a:ext cx="750031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2</a:t>
            </a:r>
            <a:r>
              <a:rPr lang="en-US" altLang="zh-CN" sz="1200" b="1" baseline="30000" dirty="0" smtClean="0"/>
              <a:t>nd</a:t>
            </a:r>
            <a:r>
              <a:rPr lang="zh-CN" altLang="en-US" sz="1200" b="1" dirty="0"/>
              <a:t> </a:t>
            </a:r>
            <a:r>
              <a:rPr lang="en-US" altLang="zh-CN" sz="1200" b="1" dirty="0" smtClean="0"/>
              <a:t>knee</a:t>
            </a:r>
            <a:endParaRPr lang="zh-CN" altLang="en-US" sz="12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6423519" y="1218523"/>
            <a:ext cx="59058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LE</a:t>
            </a:r>
            <a:r>
              <a:rPr lang="zh-CN" altLang="en-US" sz="1200" b="1" dirty="0"/>
              <a:t> </a:t>
            </a:r>
            <a:r>
              <a:rPr lang="en-US" altLang="zh-CN" sz="1200" b="1" dirty="0" err="1" smtClean="0"/>
              <a:t>ank</a:t>
            </a:r>
            <a:endParaRPr lang="zh-CN" altLang="en-US" sz="12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8415690" y="2492479"/>
            <a:ext cx="478412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GZK</a:t>
            </a:r>
            <a:endParaRPr lang="zh-CN" altLang="en-US" sz="12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5447473" y="3819354"/>
            <a:ext cx="97604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Old models</a:t>
            </a:r>
            <a:endParaRPr lang="zh-CN" altLang="en-US" sz="1200" dirty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6018143" y="4092438"/>
            <a:ext cx="405375" cy="2901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51520" y="692696"/>
            <a:ext cx="2664296" cy="30777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Lv</a:t>
            </a:r>
            <a:r>
              <a:rPr lang="en-US" altLang="zh-CN" sz="1400" b="1" dirty="0" smtClean="0"/>
              <a:t>, </a:t>
            </a:r>
            <a:r>
              <a:rPr lang="en-US" altLang="zh-CN" sz="1400" b="1" dirty="0" smtClean="0"/>
              <a:t>XJB </a:t>
            </a:r>
            <a:r>
              <a:rPr lang="en-US" altLang="zh-CN" sz="1400" b="1" dirty="0" smtClean="0"/>
              <a:t>et al.,  </a:t>
            </a:r>
            <a:r>
              <a:rPr lang="en-US" altLang="zh-CN" sz="1400" b="1" dirty="0" err="1" smtClean="0"/>
              <a:t>arXiv</a:t>
            </a:r>
            <a:r>
              <a:rPr lang="en-US" altLang="zh-CN" sz="1400" b="1" dirty="0"/>
              <a:t>:</a:t>
            </a:r>
            <a:r>
              <a:rPr lang="zh-CN" altLang="en-US" sz="1400" b="1" dirty="0"/>
              <a:t> </a:t>
            </a:r>
            <a:r>
              <a:rPr lang="en-US" altLang="zh-CN" sz="1400" b="1" dirty="0"/>
              <a:t>2403.11832</a:t>
            </a:r>
            <a:endParaRPr lang="zh-CN" altLang="en-US" sz="1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7983962" y="5288075"/>
            <a:ext cx="802821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rise by </a:t>
            </a:r>
            <a:r>
              <a:rPr lang="en-US" altLang="zh-CN" sz="1200" dirty="0" smtClean="0"/>
              <a:t>HE</a:t>
            </a:r>
            <a:endParaRPr lang="zh-CN" altLang="en-US" sz="1200" dirty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8171030" y="4785936"/>
            <a:ext cx="224577" cy="5251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1338599" y="5587175"/>
            <a:ext cx="2889438" cy="47087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480312" y="2746395"/>
            <a:ext cx="503650" cy="856301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8171029" y="2604971"/>
            <a:ext cx="112289" cy="2003854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Implications of CR origin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900" dirty="0" smtClean="0"/>
              <a:t>The observed CRs are contributed by at least 3 kinds of GA sources</a:t>
            </a:r>
            <a:r>
              <a:rPr lang="zh-CN" altLang="en-US" sz="2900" dirty="0" smtClean="0"/>
              <a:t>：</a:t>
            </a:r>
            <a:r>
              <a:rPr lang="en-US" altLang="zh-CN" sz="2900" dirty="0" smtClean="0"/>
              <a:t>LE may come from SNR</a:t>
            </a:r>
            <a:r>
              <a:rPr lang="zh-CN" altLang="en-US" sz="2900" dirty="0" smtClean="0"/>
              <a:t>，</a:t>
            </a:r>
            <a:r>
              <a:rPr lang="en-US" altLang="zh-CN" sz="2900" dirty="0" smtClean="0"/>
              <a:t>local source is probably </a:t>
            </a:r>
            <a:r>
              <a:rPr lang="en-US" altLang="zh-CN" sz="2900" dirty="0" err="1" smtClean="0"/>
              <a:t>Geminga</a:t>
            </a:r>
            <a:r>
              <a:rPr lang="zh-CN" altLang="en-US" sz="2900" dirty="0" smtClean="0"/>
              <a:t>，</a:t>
            </a:r>
            <a:r>
              <a:rPr lang="en-US" altLang="zh-CN" sz="2900" dirty="0" smtClean="0"/>
              <a:t>’hard’ HE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component may come from binary/PWN/YMSC</a:t>
            </a:r>
          </a:p>
          <a:p>
            <a:pPr marL="0" indent="0">
              <a:buNone/>
            </a:pPr>
            <a:r>
              <a:rPr lang="en-US" altLang="zh-CN" sz="2900" dirty="0"/>
              <a:t> </a:t>
            </a:r>
            <a:r>
              <a:rPr lang="en-US" altLang="zh-CN" sz="2900" dirty="0" smtClean="0"/>
              <a:t>   </a:t>
            </a:r>
            <a:r>
              <a:rPr lang="en-US" altLang="zh-CN" sz="2900" dirty="0" smtClean="0"/>
              <a:t>/MQ; EG LE CR may come from SBG (by shock wave</a:t>
            </a:r>
          </a:p>
          <a:p>
            <a:pPr marL="0" indent="0">
              <a:buNone/>
            </a:pPr>
            <a:r>
              <a:rPr lang="en-US" altLang="zh-CN" sz="2900" dirty="0"/>
              <a:t> </a:t>
            </a:r>
            <a:r>
              <a:rPr lang="en-US" altLang="zh-CN" sz="2900" dirty="0" smtClean="0"/>
              <a:t> acceleration)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and AGN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provide the HE</a:t>
            </a:r>
            <a:endParaRPr lang="en-US" altLang="zh-CN" sz="2900" dirty="0" smtClean="0"/>
          </a:p>
          <a:p>
            <a:endParaRPr lang="en-US" altLang="zh-CN" sz="2900" dirty="0" smtClean="0"/>
          </a:p>
          <a:p>
            <a:r>
              <a:rPr lang="en-US" altLang="zh-CN" sz="2900" dirty="0" smtClean="0">
                <a:solidFill>
                  <a:srgbClr val="C00000"/>
                </a:solidFill>
              </a:rPr>
              <a:t>Model prediction</a:t>
            </a:r>
            <a:r>
              <a:rPr lang="zh-CN" altLang="en-US" sz="2900" dirty="0" smtClean="0"/>
              <a:t>：</a:t>
            </a:r>
            <a:r>
              <a:rPr lang="en-US" altLang="zh-CN" sz="2900" dirty="0" smtClean="0"/>
              <a:t>1</a:t>
            </a:r>
            <a:r>
              <a:rPr lang="en-US" altLang="zh-CN" sz="2900" dirty="0" smtClean="0"/>
              <a:t>, </a:t>
            </a:r>
            <a:r>
              <a:rPr lang="en-US" altLang="zh-CN" sz="2900" dirty="0" smtClean="0"/>
              <a:t>LHAASO observation of Fe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softening at similar rigidity as p, He</a:t>
            </a:r>
            <a:r>
              <a:rPr lang="zh-CN" altLang="en-US" sz="2900" dirty="0" smtClean="0"/>
              <a:t>；</a:t>
            </a:r>
            <a:r>
              <a:rPr lang="en-US" altLang="zh-CN" sz="2900" dirty="0" smtClean="0"/>
              <a:t>2</a:t>
            </a:r>
            <a:r>
              <a:rPr lang="zh-CN" altLang="en-US" sz="2900" dirty="0" smtClean="0"/>
              <a:t>，</a:t>
            </a:r>
            <a:r>
              <a:rPr lang="en-US" altLang="zh-CN" sz="2900" dirty="0" smtClean="0"/>
              <a:t>p</a:t>
            </a:r>
            <a:r>
              <a:rPr lang="zh-CN" altLang="en-US" sz="2900" dirty="0" smtClean="0"/>
              <a:t>、</a:t>
            </a:r>
            <a:r>
              <a:rPr lang="en-US" altLang="zh-CN" sz="2900" dirty="0" smtClean="0"/>
              <a:t>He spectra measurement at the knee region</a:t>
            </a:r>
            <a:endParaRPr lang="zh-CN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644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The model explains CR data from AMS02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DAMPE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TUNKA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Aguer</a:t>
            </a:r>
            <a:r>
              <a:rPr lang="en-US" altLang="zh-CN" dirty="0" smtClean="0"/>
              <a:t> consistently. Features at the spectrum, including LE bump, knee, LE ankle,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knee, ankle and GZK cutoff are all well reproduced in the model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Precise CR measurement implies origin of CRs which may has different kinds of sources contributing to different energy ranges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42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14E32F5A-6FFC-3D55-BAF8-95982EDA3CC3}"/>
              </a:ext>
            </a:extLst>
          </p:cNvPr>
          <p:cNvSpPr/>
          <p:nvPr/>
        </p:nvSpPr>
        <p:spPr>
          <a:xfrm>
            <a:off x="253604" y="1479415"/>
            <a:ext cx="4763040" cy="257109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AD4CD1-1115-BAFB-2AB4-04D803E53FA5}"/>
              </a:ext>
            </a:extLst>
          </p:cNvPr>
          <p:cNvSpPr/>
          <p:nvPr/>
        </p:nvSpPr>
        <p:spPr>
          <a:xfrm>
            <a:off x="0" y="857251"/>
            <a:ext cx="9144000" cy="566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" name="同侧圆角矩形 30">
            <a:extLst>
              <a:ext uri="{FF2B5EF4-FFF2-40B4-BE49-F238E27FC236}">
                <a16:creationId xmlns:a16="http://schemas.microsoft.com/office/drawing/2014/main" id="{881C0629-FB1C-398D-A74B-F9570590DEBD}"/>
              </a:ext>
            </a:extLst>
          </p:cNvPr>
          <p:cNvSpPr/>
          <p:nvPr/>
        </p:nvSpPr>
        <p:spPr>
          <a:xfrm rot="5400000">
            <a:off x="-51198" y="1056562"/>
            <a:ext cx="266702" cy="164306"/>
          </a:xfrm>
          <a:prstGeom prst="round2SameRect">
            <a:avLst>
              <a:gd name="adj1" fmla="val 27347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innerShdw blurRad="63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4AB8FFC2-027B-46E9-5D27-BD1FABA48AA7}"/>
              </a:ext>
            </a:extLst>
          </p:cNvPr>
          <p:cNvSpPr txBox="1"/>
          <p:nvPr/>
        </p:nvSpPr>
        <p:spPr>
          <a:xfrm>
            <a:off x="241697" y="922022"/>
            <a:ext cx="8608045" cy="4619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altLang="zh-CN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Key problem of HE CRs</a:t>
            </a:r>
            <a:r>
              <a:rPr lang="zh-CN" alt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origin and acceleration</a:t>
            </a:r>
            <a:endParaRPr lang="zh-CN" altLang="en-US" sz="27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D0BAE7-98CA-36B0-1524-25A156205142}"/>
              </a:ext>
            </a:extLst>
          </p:cNvPr>
          <p:cNvGrpSpPr/>
          <p:nvPr/>
        </p:nvGrpSpPr>
        <p:grpSpPr>
          <a:xfrm>
            <a:off x="5138738" y="1470918"/>
            <a:ext cx="3754041" cy="2778692"/>
            <a:chOff x="7011296" y="1180042"/>
            <a:chExt cx="4590952" cy="339816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1D3D3D7-18AB-71B0-F7A1-A95C4F987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1296" y="1180042"/>
              <a:ext cx="4590952" cy="339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22">
              <a:extLst>
                <a:ext uri="{FF2B5EF4-FFF2-40B4-BE49-F238E27FC236}">
                  <a16:creationId xmlns:a16="http://schemas.microsoft.com/office/drawing/2014/main" id="{57F822AC-6A14-F5C0-97A7-3C575A26066D}"/>
                </a:ext>
              </a:extLst>
            </p:cNvPr>
            <p:cNvSpPr/>
            <p:nvPr/>
          </p:nvSpPr>
          <p:spPr>
            <a:xfrm>
              <a:off x="7027004" y="4015956"/>
              <a:ext cx="2077567" cy="4249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12" name="Picture 2" descr="全球最大的粒子加速器LHC探秘">
            <a:extLst>
              <a:ext uri="{FF2B5EF4-FFF2-40B4-BE49-F238E27FC236}">
                <a16:creationId xmlns:a16="http://schemas.microsoft.com/office/drawing/2014/main" id="{671FA681-4118-6201-6029-98F7F920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388701"/>
            <a:ext cx="3754042" cy="13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06AD0D-D45D-12E6-A81E-478C0A5B3867}"/>
              </a:ext>
            </a:extLst>
          </p:cNvPr>
          <p:cNvSpPr txBox="1"/>
          <p:nvPr/>
        </p:nvSpPr>
        <p:spPr>
          <a:xfrm>
            <a:off x="8301237" y="3863192"/>
            <a:ext cx="6174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Earth</a:t>
            </a:r>
            <a:endParaRPr lang="zh-CN" altLang="en-US" sz="135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53121B41-FA2C-9E47-CD0D-B8FC99554797}"/>
              </a:ext>
            </a:extLst>
          </p:cNvPr>
          <p:cNvSpPr txBox="1"/>
          <p:nvPr/>
        </p:nvSpPr>
        <p:spPr>
          <a:xfrm>
            <a:off x="5868144" y="3149496"/>
            <a:ext cx="1048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5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Magnetic field</a:t>
            </a:r>
            <a:endParaRPr lang="zh-CN" altLang="en-US" sz="15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9B08088-93B9-1981-9114-0345BF6A71F4}"/>
              </a:ext>
            </a:extLst>
          </p:cNvPr>
          <p:cNvGrpSpPr/>
          <p:nvPr/>
        </p:nvGrpSpPr>
        <p:grpSpPr>
          <a:xfrm>
            <a:off x="241697" y="1599539"/>
            <a:ext cx="4909885" cy="655305"/>
            <a:chOff x="322263" y="1089533"/>
            <a:chExt cx="6546512" cy="873741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4E7D01D-46A2-1453-87BB-1FD71F2AE28A}"/>
                </a:ext>
              </a:extLst>
            </p:cNvPr>
            <p:cNvSpPr txBox="1"/>
            <p:nvPr/>
          </p:nvSpPr>
          <p:spPr>
            <a:xfrm>
              <a:off x="322263" y="1089533"/>
              <a:ext cx="6546512" cy="461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 defTabSz="514350" eaLnBrk="0" hangingPunct="0">
                <a:spcAft>
                  <a:spcPts val="45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Cosmic rays are HE charged particle from space</a:t>
              </a:r>
              <a:endParaRPr lang="en-US" altLang="zh-CN" sz="165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D07C09F-A8A2-25DF-12B7-51B653487388}"/>
                </a:ext>
              </a:extLst>
            </p:cNvPr>
            <p:cNvSpPr txBox="1"/>
            <p:nvPr/>
          </p:nvSpPr>
          <p:spPr>
            <a:xfrm>
              <a:off x="975790" y="1532387"/>
              <a:ext cx="460854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lvl="1" indent="-214313" defTabSz="514350" eaLnBrk="0" hangingPunct="0">
                <a:spcAft>
                  <a:spcPts val="450"/>
                </a:spcAft>
                <a:buFont typeface="Wingdings" panose="05000000000000000000" pitchFamily="2" charset="2"/>
                <a:buChar char="p"/>
                <a:defRPr/>
              </a:pPr>
              <a:r>
                <a:rPr lang="en-US" altLang="zh-CN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P</a:t>
              </a:r>
              <a:r>
                <a:rPr lang="zh-CN" altLang="en-US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、</a:t>
              </a:r>
              <a:r>
                <a:rPr lang="en-US" altLang="zh-CN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He</a:t>
              </a:r>
              <a:r>
                <a:rPr lang="zh-CN" altLang="en-US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、</a:t>
              </a:r>
              <a:r>
                <a:rPr lang="en-US" altLang="zh-CN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C</a:t>
              </a:r>
              <a:r>
                <a:rPr lang="zh-CN" altLang="en-US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、</a:t>
              </a:r>
              <a:r>
                <a:rPr lang="en-US" altLang="zh-CN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</a:t>
              </a:r>
              <a:r>
                <a:rPr lang="zh-CN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、 </a:t>
              </a:r>
              <a:r>
                <a:rPr lang="en-US" altLang="zh-CN" sz="15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… Fe</a:t>
              </a:r>
              <a:endPara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CA695F35-542E-0BA0-A722-7FA28F5BD1A7}"/>
              </a:ext>
            </a:extLst>
          </p:cNvPr>
          <p:cNvGrpSpPr/>
          <p:nvPr/>
        </p:nvGrpSpPr>
        <p:grpSpPr>
          <a:xfrm>
            <a:off x="468369" y="2443714"/>
            <a:ext cx="4094711" cy="655305"/>
            <a:chOff x="624491" y="1089533"/>
            <a:chExt cx="5459615" cy="873741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F5BDAF3-E15A-F594-F647-90918B1DC9BA}"/>
                </a:ext>
              </a:extLst>
            </p:cNvPr>
            <p:cNvSpPr txBox="1"/>
            <p:nvPr/>
          </p:nvSpPr>
          <p:spPr>
            <a:xfrm>
              <a:off x="624491" y="1089533"/>
              <a:ext cx="5214334" cy="461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 defTabSz="514350" eaLnBrk="0" hangingPunct="0">
                <a:buFont typeface="Wingdings" panose="05000000000000000000" pitchFamily="2" charset="2"/>
                <a:buChar char="Ø"/>
                <a:defRPr/>
              </a:pP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Highest energy is</a:t>
              </a:r>
              <a:r>
                <a:rPr lang="zh-CN" altLang="en-US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over </a:t>
              </a: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10</a:t>
              </a:r>
              <a:r>
                <a:rPr lang="en-US" altLang="zh-CN" sz="1650" b="1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</a:t>
              </a: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eV</a:t>
              </a:r>
              <a:endParaRPr lang="zh-CN" altLang="en-US" sz="165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846F0E1-0AD9-5226-82E7-7535BD1F76D2}"/>
                </a:ext>
              </a:extLst>
            </p:cNvPr>
            <p:cNvSpPr txBox="1"/>
            <p:nvPr/>
          </p:nvSpPr>
          <p:spPr>
            <a:xfrm>
              <a:off x="966580" y="1532387"/>
              <a:ext cx="511752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lvl="1" indent="-214313" defTabSz="514350" eaLnBrk="0" hangingPunct="0">
                <a:spcAft>
                  <a:spcPts val="450"/>
                </a:spcAft>
                <a:buFont typeface="Wingdings" panose="05000000000000000000" pitchFamily="2" charset="2"/>
                <a:buChar char="p"/>
                <a:defRPr/>
              </a:pPr>
              <a:r>
                <a:rPr lang="en-US" altLang="zh-CN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10^7 times the energy of LHC</a:t>
              </a:r>
              <a:endPara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8EB0985-A2BA-E9DE-801D-50D15637B0BE}"/>
              </a:ext>
            </a:extLst>
          </p:cNvPr>
          <p:cNvGrpSpPr/>
          <p:nvPr/>
        </p:nvGrpSpPr>
        <p:grpSpPr>
          <a:xfrm>
            <a:off x="468368" y="3287890"/>
            <a:ext cx="4167320" cy="675830"/>
            <a:chOff x="624491" y="1089533"/>
            <a:chExt cx="5556426" cy="901107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CA634AD-10D5-B086-BC22-BD196A3C5BF7}"/>
                </a:ext>
              </a:extLst>
            </p:cNvPr>
            <p:cNvSpPr txBox="1"/>
            <p:nvPr/>
          </p:nvSpPr>
          <p:spPr>
            <a:xfrm>
              <a:off x="624491" y="1089533"/>
              <a:ext cx="52143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 defTabSz="514350" eaLnBrk="0" hangingPunct="0">
                <a:buFont typeface="Wingdings" panose="05000000000000000000" pitchFamily="2" charset="2"/>
                <a:buChar char="Ø"/>
                <a:defRPr/>
              </a:pP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Origin of HE CRs is unknown</a:t>
              </a:r>
              <a:r>
                <a:rPr lang="zh-CN" altLang="en-US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：</a:t>
              </a:r>
              <a:endParaRPr lang="zh-CN" altLang="en-US" sz="165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C055F480-0924-8650-8801-B9A1703451A4}"/>
                </a:ext>
              </a:extLst>
            </p:cNvPr>
            <p:cNvSpPr txBox="1"/>
            <p:nvPr/>
          </p:nvSpPr>
          <p:spPr>
            <a:xfrm>
              <a:off x="966582" y="1559753"/>
              <a:ext cx="521433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lvl="1" indent="-214313" defTabSz="514350" eaLnBrk="0" hangingPunct="0">
                <a:spcAft>
                  <a:spcPts val="450"/>
                </a:spcAft>
                <a:buFont typeface="Wingdings" panose="05000000000000000000" pitchFamily="2" charset="2"/>
                <a:buChar char="p"/>
                <a:defRPr/>
              </a:pPr>
              <a:r>
                <a:rPr lang="en-US" altLang="zh-CN" sz="15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《</a:t>
              </a:r>
              <a:r>
                <a:rPr lang="en-US" altLang="zh-CN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Science》125 key scientific questions</a:t>
              </a:r>
              <a:endPara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EEDE8A8C-416B-3131-3C7B-67B14BFCFBE2}"/>
              </a:ext>
            </a:extLst>
          </p:cNvPr>
          <p:cNvGrpSpPr/>
          <p:nvPr/>
        </p:nvGrpSpPr>
        <p:grpSpPr>
          <a:xfrm>
            <a:off x="468368" y="4253510"/>
            <a:ext cx="4391992" cy="1240909"/>
            <a:chOff x="624490" y="1089533"/>
            <a:chExt cx="5855989" cy="1654544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E740BFD8-FB3B-173E-C3EB-3E71F4A26C09}"/>
                </a:ext>
              </a:extLst>
            </p:cNvPr>
            <p:cNvSpPr txBox="1"/>
            <p:nvPr/>
          </p:nvSpPr>
          <p:spPr>
            <a:xfrm>
              <a:off x="624490" y="1089533"/>
              <a:ext cx="5801709" cy="93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 defTabSz="514350" eaLnBrk="0" hangingPunct="0">
                <a:lnSpc>
                  <a:spcPct val="12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165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M</a:t>
              </a:r>
              <a:r>
                <a:rPr lang="en-US" altLang="zh-CN" sz="165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thods</a:t>
              </a:r>
              <a:r>
                <a:rPr lang="zh-CN" altLang="en-US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：</a:t>
              </a: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gamma rays</a:t>
              </a:r>
              <a:r>
                <a:rPr lang="zh-CN" altLang="en-US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、</a:t>
              </a:r>
              <a:r>
                <a:rPr lang="en-US" altLang="zh-CN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neutrinos</a:t>
              </a:r>
              <a:r>
                <a:rPr lang="zh-CN" altLang="en-US" sz="165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、 </a:t>
              </a:r>
              <a:endParaRPr lang="en-US" altLang="zh-CN" sz="165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defTabSz="514350" eaLnBrk="0" hangingPunct="0">
                <a:lnSpc>
                  <a:spcPct val="120000"/>
                </a:lnSpc>
                <a:defRPr/>
              </a:pPr>
              <a:r>
                <a:rPr lang="en-US" altLang="zh-CN" sz="16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</a:t>
              </a:r>
              <a:endParaRPr lang="zh-CN" altLang="en-US" sz="165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8D4D5282-A10D-78B3-D014-4DC25734AE1B}"/>
                </a:ext>
              </a:extLst>
            </p:cNvPr>
            <p:cNvSpPr txBox="1"/>
            <p:nvPr/>
          </p:nvSpPr>
          <p:spPr>
            <a:xfrm>
              <a:off x="975790" y="2005413"/>
              <a:ext cx="550468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lvl="1" indent="-214313" defTabSz="514350" eaLnBrk="0" hangingPunct="0">
                <a:spcAft>
                  <a:spcPts val="450"/>
                </a:spcAft>
                <a:buFont typeface="Wingdings" panose="05000000000000000000" pitchFamily="2" charset="2"/>
                <a:buChar char="p"/>
                <a:defRPr/>
              </a:pPr>
              <a:r>
                <a:rPr lang="en-US" altLang="zh-CN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Gamma ray astronomy is the active area in recent years</a:t>
              </a:r>
              <a:endParaRPr lang="zh-CN" alt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C61B5A1-0FA2-B119-F5A3-9EC144000FE9}"/>
              </a:ext>
            </a:extLst>
          </p:cNvPr>
          <p:cNvSpPr/>
          <p:nvPr/>
        </p:nvSpPr>
        <p:spPr>
          <a:xfrm>
            <a:off x="5136354" y="5224805"/>
            <a:ext cx="3756425" cy="47471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E76C521-1952-F381-1924-94A5CF39014C}"/>
              </a:ext>
            </a:extLst>
          </p:cNvPr>
          <p:cNvGrpSpPr/>
          <p:nvPr/>
        </p:nvGrpSpPr>
        <p:grpSpPr>
          <a:xfrm>
            <a:off x="5136355" y="5229921"/>
            <a:ext cx="3853400" cy="505157"/>
            <a:chOff x="6848473" y="5865626"/>
            <a:chExt cx="5005389" cy="80914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190ABE8-9183-E8FC-68CC-8F76BA62ACE6}"/>
                </a:ext>
              </a:extLst>
            </p:cNvPr>
            <p:cNvSpPr txBox="1"/>
            <p:nvPr/>
          </p:nvSpPr>
          <p:spPr>
            <a:xfrm>
              <a:off x="6848473" y="6194108"/>
              <a:ext cx="5005389" cy="480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zh-CN" alt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日内瓦：大型强子对撞机（</a:t>
              </a:r>
              <a:r>
                <a:rPr lang="en-US" altLang="zh-CN" sz="13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LHC</a:t>
              </a:r>
              <a:r>
                <a:rPr lang="zh-CN" alt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926B4AD1-344D-3842-7718-0F9AF5B4858F}"/>
                </a:ext>
              </a:extLst>
            </p:cNvPr>
            <p:cNvSpPr txBox="1"/>
            <p:nvPr/>
          </p:nvSpPr>
          <p:spPr>
            <a:xfrm>
              <a:off x="6848473" y="5865626"/>
              <a:ext cx="5005389" cy="48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地球最大人造加速器，周长</a:t>
              </a:r>
              <a:r>
                <a:rPr lang="en-US" altLang="zh-CN" sz="13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27</a:t>
              </a:r>
              <a:r>
                <a:rPr lang="zh-CN" alt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公里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65788C8A-559F-AC22-FEDD-03716DB5EC39}"/>
              </a:ext>
            </a:extLst>
          </p:cNvPr>
          <p:cNvSpPr/>
          <p:nvPr/>
        </p:nvSpPr>
        <p:spPr>
          <a:xfrm>
            <a:off x="253604" y="4155148"/>
            <a:ext cx="4763040" cy="1544375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06AFE7F-9247-430A-BBA0-F32EEF82C5EC}"/>
              </a:ext>
            </a:extLst>
          </p:cNvPr>
          <p:cNvSpPr/>
          <p:nvPr/>
        </p:nvSpPr>
        <p:spPr>
          <a:xfrm>
            <a:off x="1691680" y="4299917"/>
            <a:ext cx="1237220" cy="271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0D7A388-B532-421B-906E-D50FD93CBE99}"/>
              </a:ext>
            </a:extLst>
          </p:cNvPr>
          <p:cNvSpPr/>
          <p:nvPr/>
        </p:nvSpPr>
        <p:spPr>
          <a:xfrm>
            <a:off x="8849743" y="5743821"/>
            <a:ext cx="294491" cy="168829"/>
          </a:xfrm>
          <a:prstGeom prst="rect">
            <a:avLst/>
          </a:prstGeom>
          <a:solidFill>
            <a:srgbClr val="06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zh-CN" altLang="en-US" sz="135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E00A8591-5729-418B-9721-F3B58F8B22A6}"/>
              </a:ext>
            </a:extLst>
          </p:cNvPr>
          <p:cNvSpPr txBox="1"/>
          <p:nvPr/>
        </p:nvSpPr>
        <p:spPr>
          <a:xfrm>
            <a:off x="8767455" y="5724691"/>
            <a:ext cx="503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fld id="{2EEF1883-7A0E-4F66-9932-E581691AD397}" type="slidenum">
              <a:rPr lang="zh-CN" altLang="en-US" sz="9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 defTabSz="685800">
                <a:defRPr/>
              </a:pPr>
              <a:t>2</a:t>
            </a:fld>
            <a:r>
              <a:rPr lang="zh-CN" altLang="en-US" sz="9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3528" y="6093296"/>
            <a:ext cx="59766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Implications of precise CR measurements for the origin of CRs </a:t>
            </a:r>
            <a:endParaRPr lang="zh-CN" altLang="en-US" dirty="0"/>
          </a:p>
        </p:txBody>
      </p:sp>
      <p:sp>
        <p:nvSpPr>
          <p:cNvPr id="13" name="下箭头 12"/>
          <p:cNvSpPr/>
          <p:nvPr/>
        </p:nvSpPr>
        <p:spPr>
          <a:xfrm>
            <a:off x="2411760" y="5699522"/>
            <a:ext cx="288032" cy="393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1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660578" y="1223296"/>
            <a:ext cx="3710722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7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Possible </a:t>
            </a:r>
            <a:r>
              <a:rPr lang="en-US" altLang="zh-CN" sz="27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CR sources</a:t>
            </a:r>
            <a:endParaRPr lang="zh-CN" altLang="en-US" sz="27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87776" y="2187180"/>
            <a:ext cx="5211366" cy="3958241"/>
            <a:chOff x="480" y="384"/>
            <a:chExt cx="5040" cy="4075"/>
          </a:xfrm>
        </p:grpSpPr>
        <p:pic>
          <p:nvPicPr>
            <p:cNvPr id="10252" name="Picture 2" descr="F:\hillas_new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384"/>
              <a:ext cx="4794" cy="3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3"/>
            <p:cNvSpPr txBox="1">
              <a:spLocks noChangeArrowheads="1"/>
            </p:cNvSpPr>
            <p:nvPr/>
          </p:nvSpPr>
          <p:spPr bwMode="auto">
            <a:xfrm>
              <a:off x="2832" y="384"/>
              <a:ext cx="21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ES" altLang="zh-CN" sz="1500" dirty="0">
                  <a:solidFill>
                    <a:srgbClr val="C0504D"/>
                  </a:solidFill>
                  <a:latin typeface="Calibri"/>
                  <a:ea typeface="宋体" panose="02010600030101010101" pitchFamily="2" charset="-122"/>
                </a:rPr>
                <a:t>M. </a:t>
              </a:r>
              <a:r>
                <a:rPr lang="es-ES" altLang="zh-CN" sz="1500" dirty="0" err="1">
                  <a:solidFill>
                    <a:srgbClr val="C0504D"/>
                  </a:solidFill>
                  <a:latin typeface="Calibri"/>
                  <a:ea typeface="宋体" panose="02010600030101010101" pitchFamily="2" charset="-122"/>
                </a:rPr>
                <a:t>Hillas</a:t>
              </a:r>
              <a:r>
                <a:rPr lang="es-ES" altLang="zh-CN" sz="1500" dirty="0">
                  <a:solidFill>
                    <a:srgbClr val="C0504D"/>
                  </a:solidFill>
                  <a:latin typeface="Calibri"/>
                  <a:ea typeface="宋体" panose="02010600030101010101" pitchFamily="2" charset="-122"/>
                </a:rPr>
                <a:t> </a:t>
              </a:r>
              <a:r>
                <a:rPr lang="es-ES" altLang="zh-CN" sz="1500" dirty="0" err="1">
                  <a:solidFill>
                    <a:srgbClr val="C0504D"/>
                  </a:solidFill>
                  <a:latin typeface="Calibri"/>
                  <a:ea typeface="宋体" panose="02010600030101010101" pitchFamily="2" charset="-122"/>
                </a:rPr>
                <a:t>Diagram</a:t>
              </a:r>
              <a:r>
                <a:rPr lang="es-ES" altLang="zh-CN" sz="1500" dirty="0">
                  <a:solidFill>
                    <a:srgbClr val="C0504D"/>
                  </a:solidFill>
                  <a:latin typeface="Calibri"/>
                  <a:ea typeface="宋体" panose="02010600030101010101" pitchFamily="2" charset="-122"/>
                </a:rPr>
                <a:t> (1984)</a:t>
              </a:r>
              <a:r>
                <a:rPr lang="es-ES" altLang="zh-CN" sz="2700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  </a:t>
              </a:r>
              <a:endParaRPr lang="en-GB" altLang="zh-CN" sz="27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54" name="Text Box 4"/>
            <p:cNvSpPr txBox="1">
              <a:spLocks noChangeArrowheads="1"/>
            </p:cNvSpPr>
            <p:nvPr/>
          </p:nvSpPr>
          <p:spPr bwMode="auto">
            <a:xfrm>
              <a:off x="2736" y="3696"/>
              <a:ext cx="24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ES" altLang="zh-CN" sz="135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L</a:t>
              </a:r>
              <a:endParaRPr lang="en-GB" altLang="zh-CN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55" name="AutoShape 5"/>
            <p:cNvSpPr>
              <a:spLocks noChangeArrowheads="1"/>
            </p:cNvSpPr>
            <p:nvPr/>
          </p:nvSpPr>
          <p:spPr bwMode="auto">
            <a:xfrm>
              <a:off x="1919" y="3584"/>
              <a:ext cx="145" cy="360"/>
            </a:xfrm>
            <a:prstGeom prst="upArrow">
              <a:avLst>
                <a:gd name="adj1" fmla="val 50000"/>
                <a:gd name="adj2" fmla="val 67931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56" name="AutoShape 6"/>
            <p:cNvSpPr>
              <a:spLocks noChangeArrowheads="1"/>
            </p:cNvSpPr>
            <p:nvPr/>
          </p:nvSpPr>
          <p:spPr bwMode="auto">
            <a:xfrm>
              <a:off x="5135" y="3584"/>
              <a:ext cx="145" cy="360"/>
            </a:xfrm>
            <a:prstGeom prst="upArrow">
              <a:avLst>
                <a:gd name="adj1" fmla="val 50000"/>
                <a:gd name="adj2" fmla="val 67931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57" name="AutoShape 7"/>
            <p:cNvSpPr>
              <a:spLocks noChangeArrowheads="1"/>
            </p:cNvSpPr>
            <p:nvPr/>
          </p:nvSpPr>
          <p:spPr bwMode="auto">
            <a:xfrm>
              <a:off x="2687" y="3584"/>
              <a:ext cx="145" cy="360"/>
            </a:xfrm>
            <a:prstGeom prst="upArrow">
              <a:avLst>
                <a:gd name="adj1" fmla="val 50000"/>
                <a:gd name="adj2" fmla="val 67931"/>
              </a:avLst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58" name="AutoShape 8"/>
            <p:cNvSpPr>
              <a:spLocks noChangeArrowheads="1"/>
            </p:cNvSpPr>
            <p:nvPr/>
          </p:nvSpPr>
          <p:spPr bwMode="auto">
            <a:xfrm>
              <a:off x="1439" y="3584"/>
              <a:ext cx="145" cy="360"/>
            </a:xfrm>
            <a:prstGeom prst="upArrow">
              <a:avLst>
                <a:gd name="adj1" fmla="val 50000"/>
                <a:gd name="adj2" fmla="val 67931"/>
              </a:avLst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59" name="AutoShape 9"/>
            <p:cNvSpPr>
              <a:spLocks noChangeArrowheads="1"/>
            </p:cNvSpPr>
            <p:nvPr/>
          </p:nvSpPr>
          <p:spPr bwMode="auto">
            <a:xfrm>
              <a:off x="4510" y="3584"/>
              <a:ext cx="145" cy="360"/>
            </a:xfrm>
            <a:prstGeom prst="upArrow">
              <a:avLst>
                <a:gd name="adj1" fmla="val 50000"/>
                <a:gd name="adj2" fmla="val 67931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60" name="Text Box 10"/>
            <p:cNvSpPr txBox="1">
              <a:spLocks noChangeArrowheads="1"/>
            </p:cNvSpPr>
            <p:nvPr/>
          </p:nvSpPr>
          <p:spPr bwMode="auto">
            <a:xfrm>
              <a:off x="1296" y="3888"/>
              <a:ext cx="1209" cy="309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" altLang="zh-CN" sz="1350" dirty="0">
                  <a:solidFill>
                    <a:srgbClr val="000000"/>
                  </a:solidFill>
                  <a:latin typeface="Calibri"/>
                  <a:ea typeface="宋体" panose="02010600030101010101" pitchFamily="2" charset="-122"/>
                </a:rPr>
                <a:t>10 km   10</a:t>
              </a:r>
              <a:r>
                <a:rPr lang="es-ES" altLang="zh-CN" sz="1350" baseline="30000" dirty="0">
                  <a:solidFill>
                    <a:srgbClr val="000000"/>
                  </a:solidFill>
                  <a:latin typeface="Calibri"/>
                  <a:ea typeface="宋体" panose="02010600030101010101" pitchFamily="2" charset="-122"/>
                </a:rPr>
                <a:t>4</a:t>
              </a:r>
              <a:r>
                <a:rPr lang="es-ES" altLang="zh-CN" sz="1350" dirty="0">
                  <a:solidFill>
                    <a:srgbClr val="000000"/>
                  </a:solidFill>
                  <a:latin typeface="Calibri"/>
                  <a:ea typeface="宋体" panose="02010600030101010101" pitchFamily="2" charset="-122"/>
                </a:rPr>
                <a:t> km</a:t>
              </a:r>
              <a:endParaRPr lang="en-GB" altLang="zh-CN" sz="1350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61" name="Text Box 11"/>
            <p:cNvSpPr txBox="1">
              <a:spLocks noChangeArrowheads="1"/>
            </p:cNvSpPr>
            <p:nvPr/>
          </p:nvSpPr>
          <p:spPr bwMode="auto">
            <a:xfrm>
              <a:off x="2543" y="3936"/>
              <a:ext cx="547" cy="5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" altLang="zh-CN" sz="1350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1 </a:t>
              </a:r>
              <a:r>
                <a:rPr lang="es-ES" altLang="zh-CN" sz="1350" dirty="0" err="1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a.u</a:t>
              </a:r>
              <a:r>
                <a:rPr lang="es-ES" altLang="zh-CN" sz="1350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.</a:t>
              </a:r>
              <a:endParaRPr lang="en-GB" altLang="zh-CN" sz="135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62" name="Text Box 12"/>
            <p:cNvSpPr txBox="1">
              <a:spLocks noChangeArrowheads="1"/>
            </p:cNvSpPr>
            <p:nvPr/>
          </p:nvSpPr>
          <p:spPr bwMode="auto">
            <a:xfrm>
              <a:off x="4320" y="3888"/>
              <a:ext cx="667" cy="309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" altLang="zh-CN" sz="135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1 Mpc</a:t>
              </a:r>
              <a:endParaRPr lang="en-GB" altLang="zh-CN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63" name="Text Box 13"/>
            <p:cNvSpPr txBox="1">
              <a:spLocks noChangeArrowheads="1"/>
            </p:cNvSpPr>
            <p:nvPr/>
          </p:nvSpPr>
          <p:spPr bwMode="auto">
            <a:xfrm>
              <a:off x="4848" y="3793"/>
              <a:ext cx="672" cy="5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ES" altLang="zh-CN" sz="1350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Hubble </a:t>
              </a:r>
              <a:r>
                <a:rPr lang="es-ES" altLang="zh-CN" sz="1350" dirty="0" err="1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size</a:t>
              </a:r>
              <a:endParaRPr lang="en-GB" altLang="zh-CN" sz="135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64" name="AutoShape 14"/>
            <p:cNvSpPr>
              <a:spLocks noChangeArrowheads="1"/>
            </p:cNvSpPr>
            <p:nvPr/>
          </p:nvSpPr>
          <p:spPr bwMode="auto">
            <a:xfrm>
              <a:off x="1728" y="2160"/>
              <a:ext cx="1009" cy="35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65" name="Text Box 15"/>
            <p:cNvSpPr txBox="1">
              <a:spLocks noChangeArrowheads="1"/>
            </p:cNvSpPr>
            <p:nvPr/>
          </p:nvSpPr>
          <p:spPr bwMode="auto">
            <a:xfrm>
              <a:off x="1969" y="2496"/>
              <a:ext cx="527" cy="30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s-ES" altLang="zh-CN" sz="135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Stars</a:t>
              </a:r>
              <a:endParaRPr lang="en-GB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4099" y="4846781"/>
            <a:ext cx="857250" cy="82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649" y="3977238"/>
            <a:ext cx="1150144" cy="842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546" y="1508233"/>
            <a:ext cx="1095375" cy="6881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2386" y="1498112"/>
            <a:ext cx="1554956" cy="7084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5125" y="1510705"/>
            <a:ext cx="1256110" cy="6596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0964" y="2625330"/>
            <a:ext cx="864394" cy="6357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50" name="Text Box 25"/>
          <p:cNvSpPr txBox="1">
            <a:spLocks noChangeArrowheads="1"/>
          </p:cNvSpPr>
          <p:nvPr/>
        </p:nvSpPr>
        <p:spPr bwMode="auto">
          <a:xfrm>
            <a:off x="2003064" y="2033409"/>
            <a:ext cx="1221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黑体" pitchFamily="49" charset="-122"/>
              </a:rPr>
              <a:t>Galactic</a:t>
            </a:r>
            <a:endParaRPr lang="zh-CN" altLang="en-US" b="1" dirty="0">
              <a:solidFill>
                <a:prstClr val="black"/>
              </a:solidFill>
              <a:latin typeface="Calibri"/>
              <a:ea typeface="黑体" pitchFamily="49" charset="-122"/>
            </a:endParaRPr>
          </a:p>
        </p:txBody>
      </p:sp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2880764" y="1797715"/>
            <a:ext cx="1507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黑体" pitchFamily="49" charset="-122"/>
              </a:rPr>
              <a:t>Extra-galactic</a:t>
            </a:r>
            <a:endParaRPr lang="zh-CN" altLang="en-US" b="1" dirty="0">
              <a:solidFill>
                <a:prstClr val="black"/>
              </a:solidFill>
              <a:latin typeface="Calibri"/>
              <a:ea typeface="黑体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1439" y="998730"/>
            <a:ext cx="287875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8F3E0-7A05-45ED-BB4A-2515DBF5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>
                <a:solidFill>
                  <a:prstClr val="white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/>
              <a:t>3</a:t>
            </a:fld>
            <a:endParaRPr lang="zh-CN" altLang="en-US">
              <a:solidFill>
                <a:prstClr val="white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8" name="图片 29">
            <a:extLst>
              <a:ext uri="{FF2B5EF4-FFF2-40B4-BE49-F238E27FC236}">
                <a16:creationId xmlns:a16="http://schemas.microsoft.com/office/drawing/2014/main" id="{62B27CDC-F5B3-453E-AC2F-8E85FDF907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30" y="2365003"/>
            <a:ext cx="1505570" cy="664919"/>
          </a:xfrm>
          <a:prstGeom prst="rect">
            <a:avLst/>
          </a:prstGeom>
        </p:spPr>
      </p:pic>
      <p:pic>
        <p:nvPicPr>
          <p:cNvPr id="29" name="Picture 2" descr="Microquasars: The &quot;Elusive&quot; Gamma-Ray Emitters - Cherenkov Telescope Array">
            <a:extLst>
              <a:ext uri="{FF2B5EF4-FFF2-40B4-BE49-F238E27FC236}">
                <a16:creationId xmlns:a16="http://schemas.microsoft.com/office/drawing/2014/main" id="{95DF27ED-2CF9-45AC-8191-17E79F84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29" y="3055482"/>
            <a:ext cx="1505570" cy="9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90">
            <a:extLst>
              <a:ext uri="{FF2B5EF4-FFF2-40B4-BE49-F238E27FC236}">
                <a16:creationId xmlns:a16="http://schemas.microsoft.com/office/drawing/2014/main" id="{D9D5C856-99A4-4D49-9668-04F8D895338D}"/>
              </a:ext>
            </a:extLst>
          </p:cNvPr>
          <p:cNvSpPr/>
          <p:nvPr/>
        </p:nvSpPr>
        <p:spPr>
          <a:xfrm>
            <a:off x="914997" y="3055481"/>
            <a:ext cx="790050" cy="895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1200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Micro-quasar</a:t>
            </a:r>
            <a:endParaRPr lang="zh-CN" altLang="en-US" sz="12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DBA26E83-2FE1-4DE2-847C-2448B692D1F0}"/>
              </a:ext>
            </a:extLst>
          </p:cNvPr>
          <p:cNvSpPr/>
          <p:nvPr/>
        </p:nvSpPr>
        <p:spPr>
          <a:xfrm>
            <a:off x="914997" y="3977238"/>
            <a:ext cx="1039950" cy="842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1200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Supernova </a:t>
            </a:r>
            <a:r>
              <a:rPr lang="en-US" altLang="zh-CN" sz="1200" b="1" dirty="0" err="1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remenant</a:t>
            </a:r>
            <a:endParaRPr lang="zh-CN" altLang="en-US" sz="12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88">
            <a:extLst>
              <a:ext uri="{FF2B5EF4-FFF2-40B4-BE49-F238E27FC236}">
                <a16:creationId xmlns:a16="http://schemas.microsoft.com/office/drawing/2014/main" id="{4B05B6F1-06EE-4091-8AC0-307490F65424}"/>
              </a:ext>
            </a:extLst>
          </p:cNvPr>
          <p:cNvSpPr/>
          <p:nvPr/>
        </p:nvSpPr>
        <p:spPr>
          <a:xfrm>
            <a:off x="914997" y="2365003"/>
            <a:ext cx="796744" cy="663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1200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Young massive star cluster</a:t>
            </a:r>
            <a:endParaRPr lang="zh-CN" altLang="en-US" sz="12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81">
            <a:extLst>
              <a:ext uri="{FF2B5EF4-FFF2-40B4-BE49-F238E27FC236}">
                <a16:creationId xmlns:a16="http://schemas.microsoft.com/office/drawing/2014/main" id="{EB149B9F-4B50-4D54-8707-1DF5199A070B}"/>
              </a:ext>
            </a:extLst>
          </p:cNvPr>
          <p:cNvSpPr/>
          <p:nvPr/>
        </p:nvSpPr>
        <p:spPr>
          <a:xfrm>
            <a:off x="899592" y="4846781"/>
            <a:ext cx="812149" cy="850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1200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Pulsar wind </a:t>
            </a:r>
            <a:r>
              <a:rPr lang="en-US" altLang="zh-CN" sz="1200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nebula</a:t>
            </a:r>
            <a:endParaRPr lang="zh-CN" altLang="en-US" sz="12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9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BFBC7C-8EDF-4E1D-A698-292F3A2F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2105607"/>
            <a:ext cx="3881004" cy="28068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33A1BDB0-FDE6-495D-B178-8C48F0C3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911039"/>
            <a:ext cx="7566212" cy="646936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dirty="0" smtClean="0"/>
              <a:t>1</a:t>
            </a:r>
            <a:r>
              <a:rPr lang="en-US" altLang="zh-CN" sz="3000" baseline="30000" dirty="0" smtClean="0"/>
              <a:t>st</a:t>
            </a:r>
            <a:r>
              <a:rPr lang="en-US" altLang="zh-CN" sz="3000" dirty="0" smtClean="0"/>
              <a:t> LHAASO catalog of gamma sources</a:t>
            </a:r>
            <a:endParaRPr lang="zh-CN" altLang="en-US" sz="3000" dirty="0"/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348736" y="2245972"/>
            <a:ext cx="3431176" cy="2767204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The sources includes</a:t>
            </a:r>
            <a:r>
              <a:rPr lang="zh-CN" altLang="en-US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：</a:t>
            </a:r>
            <a:r>
              <a:rPr lang="en-US" altLang="zh-CN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young massive star clusters</a:t>
            </a:r>
            <a:r>
              <a:rPr lang="zh-CN" altLang="en-US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、</a:t>
            </a:r>
            <a:r>
              <a:rPr lang="en-US" altLang="zh-CN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supernova </a:t>
            </a:r>
            <a:r>
              <a:rPr lang="en-US" altLang="zh-CN" sz="2400" b="1" dirty="0" err="1" smtClean="0">
                <a:latin typeface="+mn-ea"/>
                <a:ea typeface="+mn-ea"/>
                <a:cs typeface="Arial Unicode MS" panose="020B0604020202020204" pitchFamily="34" charset="-122"/>
              </a:rPr>
              <a:t>remenant</a:t>
            </a:r>
            <a:r>
              <a:rPr lang="zh-CN" altLang="en-US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、</a:t>
            </a:r>
            <a:r>
              <a:rPr lang="en-US" altLang="zh-CN" sz="2400" b="1" dirty="0" err="1" smtClean="0">
                <a:latin typeface="+mn-ea"/>
                <a:ea typeface="+mn-ea"/>
                <a:cs typeface="Arial Unicode MS" panose="020B0604020202020204" pitchFamily="34" charset="-122"/>
              </a:rPr>
              <a:t>micr</a:t>
            </a:r>
            <a:r>
              <a:rPr lang="en-US" altLang="zh-CN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-quasars</a:t>
            </a:r>
            <a:r>
              <a:rPr lang="zh-CN" altLang="en-US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、</a:t>
            </a:r>
            <a:r>
              <a:rPr lang="en-US" altLang="zh-CN" sz="2400" b="1" dirty="0" smtClean="0">
                <a:latin typeface="+mn-ea"/>
                <a:ea typeface="+mn-ea"/>
                <a:cs typeface="Arial Unicode MS" panose="020B0604020202020204" pitchFamily="34" charset="-122"/>
              </a:rPr>
              <a:t>pulsar wind nebula</a:t>
            </a:r>
            <a:endParaRPr lang="en-US" altLang="zh-CN" sz="2400" b="1" dirty="0">
              <a:latin typeface="+mn-ea"/>
              <a:ea typeface="+mn-ea"/>
              <a:cs typeface="Arial Unicode MS" panose="020B0604020202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0B34645-92BB-4F40-B0DA-AB156164932E}"/>
              </a:ext>
            </a:extLst>
          </p:cNvPr>
          <p:cNvSpPr/>
          <p:nvPr/>
        </p:nvSpPr>
        <p:spPr>
          <a:xfrm>
            <a:off x="6244047" y="3197274"/>
            <a:ext cx="635742" cy="6235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0D6ABA-B5B5-4F4C-B6CE-AD3851EBE0AF}"/>
              </a:ext>
            </a:extLst>
          </p:cNvPr>
          <p:cNvSpPr txBox="1"/>
          <p:nvPr/>
        </p:nvSpPr>
        <p:spPr>
          <a:xfrm>
            <a:off x="6286856" y="3266657"/>
            <a:ext cx="5501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0000FF"/>
                </a:solidFill>
              </a:rPr>
              <a:t>90</a:t>
            </a:r>
            <a:endParaRPr lang="zh-CN" altLang="en-US" sz="2700" b="1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80312" y="4635459"/>
            <a:ext cx="64807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solidFill>
                  <a:srgbClr val="00B0F0"/>
                </a:solidFill>
                <a:latin typeface="+mn-ea"/>
              </a:rPr>
              <a:t>Binary</a:t>
            </a:r>
            <a:endParaRPr lang="zh-CN" altLang="en-US" sz="105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5856" y="5445224"/>
            <a:ext cx="4796862" cy="83099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LHAASO Collaboration:</a:t>
            </a:r>
            <a:endParaRPr lang="fr-FR" altLang="zh-CN" sz="2400" i="1" dirty="0" smtClean="0"/>
          </a:p>
          <a:p>
            <a:r>
              <a:rPr lang="fr-FR" altLang="zh-CN" sz="2400" i="1" dirty="0" smtClean="0"/>
              <a:t>Astrophys.J.Suppl</a:t>
            </a:r>
            <a:r>
              <a:rPr lang="fr-FR" altLang="zh-CN" sz="2400" i="1" dirty="0"/>
              <a:t>.</a:t>
            </a:r>
            <a:r>
              <a:rPr lang="fr-FR" altLang="zh-CN" sz="2400" dirty="0"/>
              <a:t> 271 (2024) 1, </a:t>
            </a:r>
            <a:r>
              <a:rPr lang="fr-FR" altLang="zh-CN" sz="2400" dirty="0" smtClean="0"/>
              <a:t>25</a:t>
            </a:r>
            <a:endParaRPr lang="fr-FR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452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Cosmic ray precise measurements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40768"/>
            <a:ext cx="8058150" cy="414920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AMS02 </a:t>
            </a:r>
            <a:r>
              <a:rPr lang="en-US" altLang="zh-CN" sz="2800" dirty="0" smtClean="0"/>
              <a:t>started </a:t>
            </a:r>
            <a:r>
              <a:rPr lang="en-US" altLang="zh-CN" sz="2800" dirty="0"/>
              <a:t>a new era of precision cosmic rays</a:t>
            </a:r>
            <a:r>
              <a:rPr lang="zh-CN" altLang="en-US" sz="2800" dirty="0"/>
              <a:t> </a:t>
            </a:r>
            <a:r>
              <a:rPr lang="en-US" altLang="zh-CN" sz="2800" dirty="0"/>
              <a:t>– fine features in </a:t>
            </a:r>
            <a:r>
              <a:rPr lang="en-US" altLang="zh-CN" sz="2800" dirty="0" smtClean="0"/>
              <a:t>CRs were  detected</a:t>
            </a:r>
            <a:endParaRPr lang="en-US" altLang="zh-CN" sz="2800" dirty="0" smtClean="0"/>
          </a:p>
          <a:p>
            <a:r>
              <a:rPr lang="en-US" altLang="zh-CN" sz="2800" dirty="0" smtClean="0"/>
              <a:t>Except </a:t>
            </a:r>
            <a:r>
              <a:rPr lang="en-US" altLang="zh-CN" sz="2800" dirty="0" smtClean="0"/>
              <a:t>the direct search </a:t>
            </a:r>
            <a:r>
              <a:rPr lang="en-US" altLang="zh-CN" sz="2800" dirty="0" smtClean="0"/>
              <a:t>of CR </a:t>
            </a:r>
            <a:r>
              <a:rPr lang="en-US" altLang="zh-CN" sz="2800" dirty="0" smtClean="0"/>
              <a:t>origins by </a:t>
            </a:r>
            <a:r>
              <a:rPr lang="zh-CN" altLang="en-US" sz="2800" dirty="0" smtClean="0">
                <a:cs typeface="Times New Roman" panose="02020603050405020304" pitchFamily="18" charset="0"/>
              </a:rPr>
              <a:t>γ</a:t>
            </a:r>
            <a:r>
              <a:rPr lang="en-US" altLang="zh-CN" sz="2800" dirty="0" smtClean="0">
                <a:cs typeface="Times New Roman" panose="02020603050405020304" pitchFamily="18" charset="0"/>
              </a:rPr>
              <a:t>-rays</a:t>
            </a:r>
            <a:r>
              <a:rPr lang="zh-CN" altLang="en-US" sz="2800" dirty="0" smtClean="0"/>
              <a:t>，</a:t>
            </a:r>
            <a:r>
              <a:rPr lang="en-US" altLang="zh-CN" sz="2800" dirty="0"/>
              <a:t>p</a:t>
            </a:r>
            <a:r>
              <a:rPr lang="en-US" altLang="zh-CN" sz="2800" dirty="0" smtClean="0"/>
              <a:t>recise measurement of CR spectra may provide indirect </a:t>
            </a:r>
            <a:r>
              <a:rPr lang="en-US" altLang="zh-CN" sz="2800" dirty="0" smtClean="0"/>
              <a:t>implications</a:t>
            </a:r>
            <a:endParaRPr lang="en-US" altLang="zh-CN" sz="28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827783"/>
            <a:ext cx="3026824" cy="2198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827783"/>
            <a:ext cx="3301066" cy="21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413751"/>
            <a:ext cx="2952328" cy="11430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DAMPE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discovery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/>
              <a:t>---fine structure in CR spectra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741"/>
            <a:ext cx="4536504" cy="31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65" y="3310395"/>
            <a:ext cx="4603579" cy="32955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00392" y="10527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70087" y="3573016"/>
            <a:ext cx="89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</a:t>
            </a:r>
            <a:endParaRPr lang="zh-CN" altLang="en-US" dirty="0"/>
          </a:p>
        </p:txBody>
      </p:sp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747856" y="5589240"/>
            <a:ext cx="2128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C00000"/>
                </a:solidFill>
              </a:rPr>
              <a:t>Softening @ 34 </a:t>
            </a:r>
            <a:r>
              <a:rPr lang="en-US" altLang="zh-CN" sz="1600" dirty="0" err="1">
                <a:solidFill>
                  <a:srgbClr val="C00000"/>
                </a:solidFill>
              </a:rPr>
              <a:t>TeV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5695121" y="2132856"/>
            <a:ext cx="2405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C00000"/>
                </a:solidFill>
              </a:rPr>
              <a:t>Softening @ 14 </a:t>
            </a:r>
            <a:r>
              <a:rPr lang="en-US" altLang="zh-CN" b="1" dirty="0" err="1">
                <a:solidFill>
                  <a:srgbClr val="C00000"/>
                </a:solidFill>
              </a:rPr>
              <a:t>TeV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512" y="3140968"/>
            <a:ext cx="3168352" cy="87716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700" dirty="0" smtClean="0"/>
              <a:t>P</a:t>
            </a:r>
            <a:r>
              <a:rPr lang="zh-CN" altLang="en-US" sz="1700" dirty="0" smtClean="0"/>
              <a:t>、</a:t>
            </a:r>
            <a:r>
              <a:rPr lang="en-US" altLang="zh-CN" sz="1700" dirty="0" smtClean="0"/>
              <a:t>He have Z-dependent </a:t>
            </a:r>
            <a:r>
              <a:rPr lang="en-US" altLang="zh-CN" sz="1700" dirty="0" err="1" smtClean="0"/>
              <a:t>softing</a:t>
            </a:r>
            <a:r>
              <a:rPr lang="zh-CN" altLang="en-US" sz="1700" dirty="0" smtClean="0"/>
              <a:t>，</a:t>
            </a:r>
            <a:r>
              <a:rPr lang="en-US" altLang="zh-CN" sz="1700" dirty="0" smtClean="0"/>
              <a:t>which means the structure may originate from a nearby source</a:t>
            </a:r>
            <a:endParaRPr lang="zh-CN" altLang="en-US" sz="1700" dirty="0"/>
          </a:p>
        </p:txBody>
      </p:sp>
      <p:pic>
        <p:nvPicPr>
          <p:cNvPr id="10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7" y="4509120"/>
            <a:ext cx="3085504" cy="2096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589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3188" y="-85725"/>
            <a:ext cx="89376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prediction</a:t>
            </a:r>
            <a:r>
              <a:rPr kumimoji="1"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：</a:t>
            </a:r>
            <a:r>
              <a:rPr kumimoji="1"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coevolution of anisotropy and spectra  </a:t>
            </a:r>
            <a:r>
              <a:rPr kumimoji="1" lang="en-US" altLang="zh-CN" sz="1800" b="1" dirty="0" smtClean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(</a:t>
            </a:r>
            <a:r>
              <a:rPr kumimoji="1" lang="en-US" altLang="zh-CN" sz="1800" b="1" dirty="0" err="1" smtClean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Guo</a:t>
            </a:r>
            <a:r>
              <a:rPr kumimoji="1" lang="en-US" altLang="zh-CN" sz="1800" b="1" dirty="0" smtClean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 et al</a:t>
            </a:r>
            <a:r>
              <a:rPr kumimoji="1" lang="zh-CN" altLang="en-US" sz="1800" b="1" dirty="0" smtClean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，</a:t>
            </a:r>
            <a:r>
              <a:rPr kumimoji="1" lang="en-US" altLang="zh-CN" sz="1800" b="1" dirty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2019</a:t>
            </a:r>
            <a:r>
              <a:rPr kumimoji="1" lang="zh-CN" altLang="en-US" sz="1800" b="1" dirty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，</a:t>
            </a:r>
            <a:r>
              <a:rPr kumimoji="1" lang="en-US" altLang="zh-CN" sz="1800" b="1" dirty="0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JCAP)</a:t>
            </a:r>
          </a:p>
        </p:txBody>
      </p:sp>
      <p:pic>
        <p:nvPicPr>
          <p:cNvPr id="1536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0254"/>
            <a:ext cx="3884810" cy="24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5782"/>
            <a:ext cx="813690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 bwMode="auto">
          <a:xfrm>
            <a:off x="323528" y="1124743"/>
            <a:ext cx="4320480" cy="2418059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Large anisotropy from 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the nearby 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source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spectra/anisotropy 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correlated closely</a:t>
            </a:r>
            <a:r>
              <a:rPr kumimoji="1"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；</a:t>
            </a:r>
            <a:endParaRPr kumimoji="1"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ea"/>
              </a:rPr>
              <a:t>Data 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ea"/>
              </a:rPr>
              <a:t>strongly support 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ea"/>
              </a:rPr>
              <a:t>the assumption.</a:t>
            </a:r>
            <a:endParaRPr kumimoji="1"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561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Most recent results of DAMPE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053363"/>
            <a:ext cx="8363272" cy="35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2664" y="980728"/>
            <a:ext cx="5826919" cy="854869"/>
          </a:xfrm>
        </p:spPr>
        <p:txBody>
          <a:bodyPr>
            <a:normAutofit fontScale="90000"/>
          </a:bodyPr>
          <a:lstStyle/>
          <a:p>
            <a:pPr defTabSz="337185" eaLnBrk="0" fontAlgn="base" hangingPunct="0">
              <a:spcAft>
                <a:spcPct val="0"/>
              </a:spcAft>
            </a:pPr>
            <a:r>
              <a:rPr lang="en-US" altLang="zh-CN" sz="4000" b="1" noProof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the best nearby source (distance, direction)</a:t>
            </a:r>
            <a:r>
              <a:rPr lang="zh-CN" altLang="en-US" sz="40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CN" sz="2400" b="1" noProof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3001" y="2146460"/>
            <a:ext cx="3196114" cy="2812256"/>
          </a:xfr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803799" y="5003960"/>
            <a:ext cx="5288756" cy="854869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ctr"/>
          <a:lstStyle>
            <a:lvl1pPr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defTabSz="44958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SzTx/>
            </a:pPr>
            <a:r>
              <a:rPr lang="en-US" altLang="zh-CN" sz="2100" b="1" noProof="1">
                <a:solidFill>
                  <a:srgbClr val="4F0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Geminga</a:t>
            </a:r>
            <a:r>
              <a:rPr lang="en-US" altLang="zh-CN" sz="21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SNR </a:t>
            </a:r>
            <a:r>
              <a:rPr lang="en-US" altLang="zh-CN" sz="21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possibly the best nearby source contributing to the observation</a:t>
            </a:r>
            <a:endParaRPr lang="en-US" altLang="zh-CN" sz="21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Tx/>
            </a:pPr>
            <a:r>
              <a:rPr lang="en-US" altLang="zh-CN" sz="21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Zhao et al. </a:t>
            </a:r>
            <a:r>
              <a:rPr lang="zh-CN" altLang="en-US" sz="21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21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zh-CN" altLang="en-US" sz="21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21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ApJ, 2023, Universe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86" y="2112646"/>
            <a:ext cx="3453289" cy="28913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668B6B-7648-4E20-BE94-7E89B2701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24" y="2146458"/>
            <a:ext cx="3261836" cy="28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3073588"/>
  <p:tag name="KSO_WM_UNIT_PLACING_PICTURE_USER_VIEWPORT" val="{&quot;height&quot;:8333,&quot;width&quot;:789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26846</TotalTime>
  <Words>796</Words>
  <Application>Microsoft Office PowerPoint</Application>
  <PresentationFormat>全屏显示(4:3)</PresentationFormat>
  <Paragraphs>116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 Unicode MS</vt:lpstr>
      <vt:lpstr>等线</vt:lpstr>
      <vt:lpstr>黑体</vt:lpstr>
      <vt:lpstr>宋体</vt:lpstr>
      <vt:lpstr>微软雅黑</vt:lpstr>
      <vt:lpstr>微软雅黑 Light</vt:lpstr>
      <vt:lpstr>Arial</vt:lpstr>
      <vt:lpstr>Calibri</vt:lpstr>
      <vt:lpstr>Times New Roman</vt:lpstr>
      <vt:lpstr>Wingdings</vt:lpstr>
      <vt:lpstr>Office 主题</vt:lpstr>
      <vt:lpstr>Determining the origin of cosmic rays from precise measurements of CR spectra and mass</vt:lpstr>
      <vt:lpstr>PowerPoint 演示文稿</vt:lpstr>
      <vt:lpstr>PowerPoint 演示文稿</vt:lpstr>
      <vt:lpstr>1st LHAASO catalog of gamma sources</vt:lpstr>
      <vt:lpstr>Cosmic ray precise measurements </vt:lpstr>
      <vt:lpstr>DAMPE discovery ---fine structure in CR spectra</vt:lpstr>
      <vt:lpstr>prediction：coevolution of anisotropy and spectra  (Guo et al，2019，JCAP)</vt:lpstr>
      <vt:lpstr>Most recent results of DAMPE</vt:lpstr>
      <vt:lpstr>Which is the best nearby source (distance, direction)？</vt:lpstr>
      <vt:lpstr>Precise measurement of CR spectrum and mass by LHAASO</vt:lpstr>
      <vt:lpstr>3 components of Galactic CRs</vt:lpstr>
      <vt:lpstr>2 extra-galactic CR components</vt:lpstr>
      <vt:lpstr>PowerPoint 演示文稿</vt:lpstr>
      <vt:lpstr>PowerPoint 演示文稿</vt:lpstr>
      <vt:lpstr>PowerPoint 演示文稿</vt:lpstr>
      <vt:lpstr>Implications of CR origin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宇宙线</dc:title>
  <dc:creator>ibm</dc:creator>
  <cp:lastModifiedBy>毕 效军</cp:lastModifiedBy>
  <cp:revision>648</cp:revision>
  <dcterms:created xsi:type="dcterms:W3CDTF">2011-06-23T07:46:21Z</dcterms:created>
  <dcterms:modified xsi:type="dcterms:W3CDTF">2025-08-26T05:35:49Z</dcterms:modified>
</cp:coreProperties>
</file>