
<file path=[Content_Types].xml><?xml version="1.0" encoding="utf-8"?>
<Types xmlns="http://schemas.openxmlformats.org/package/2006/content-types">
  <Default Extension="gif" ContentType="image/gif"/>
  <Default Extension="jpeg" ContentType="image/jpeg"/>
  <Default Extension="jpg" ContentType="image/pn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33.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323" r:id="rId3"/>
    <p:sldId id="342" r:id="rId4"/>
    <p:sldId id="345" r:id="rId5"/>
    <p:sldId id="324" r:id="rId6"/>
    <p:sldId id="326" r:id="rId7"/>
    <p:sldId id="327" r:id="rId8"/>
    <p:sldId id="330" r:id="rId9"/>
    <p:sldId id="329" r:id="rId10"/>
    <p:sldId id="333" r:id="rId11"/>
    <p:sldId id="334" r:id="rId12"/>
    <p:sldId id="336" r:id="rId13"/>
    <p:sldId id="338" r:id="rId14"/>
    <p:sldId id="339" r:id="rId15"/>
    <p:sldId id="344" r:id="rId16"/>
    <p:sldId id="325" r:id="rId17"/>
    <p:sldId id="331" r:id="rId18"/>
    <p:sldId id="303" r:id="rId19"/>
    <p:sldId id="343" r:id="rId20"/>
    <p:sldId id="340"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94" autoAdjust="0"/>
    <p:restoredTop sz="91990" autoAdjust="0"/>
  </p:normalViewPr>
  <p:slideViewPr>
    <p:cSldViewPr snapToGrid="0">
      <p:cViewPr varScale="1">
        <p:scale>
          <a:sx n="111" d="100"/>
          <a:sy n="111" d="100"/>
        </p:scale>
        <p:origin x="126"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yangm\Downloads\LACT-SiPM&#36873;&#22411;-&#21442;&#25968;&#23545;&#29031;%20%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yangm\xwechat_files\wxid_rqz806ha459722_662f\msg\file\2025-08\M30_M60%20&#20809;&#20998;&#24067;&#23545;&#27604;.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'暗计数率-温度'!$G$1</c:f>
              <c:strCache>
                <c:ptCount val="1"/>
                <c:pt idx="0">
                  <c:v>NDL-32V</c:v>
                </c:pt>
              </c:strCache>
            </c:strRef>
          </c:tx>
          <c:spPr>
            <a:ln w="19050" cap="rnd">
              <a:noFill/>
              <a:round/>
            </a:ln>
            <a:effectLst/>
          </c:spPr>
          <c:marker>
            <c:symbol val="circle"/>
            <c:size val="7"/>
            <c:spPr>
              <a:solidFill>
                <a:srgbClr val="00B050"/>
              </a:solidFill>
              <a:ln w="9525">
                <a:noFill/>
              </a:ln>
              <a:effectLst/>
            </c:spPr>
          </c:marker>
          <c:xVal>
            <c:numRef>
              <c:f>'暗计数率-温度'!$A$2:$A$16</c:f>
              <c:numCache>
                <c:formatCode>General</c:formatCode>
                <c:ptCount val="15"/>
                <c:pt idx="0">
                  <c:v>35</c:v>
                </c:pt>
                <c:pt idx="1">
                  <c:v>30</c:v>
                </c:pt>
                <c:pt idx="2">
                  <c:v>25</c:v>
                </c:pt>
                <c:pt idx="3">
                  <c:v>20</c:v>
                </c:pt>
                <c:pt idx="4">
                  <c:v>15</c:v>
                </c:pt>
                <c:pt idx="5">
                  <c:v>10</c:v>
                </c:pt>
                <c:pt idx="6">
                  <c:v>5</c:v>
                </c:pt>
                <c:pt idx="7">
                  <c:v>0</c:v>
                </c:pt>
                <c:pt idx="8">
                  <c:v>-5</c:v>
                </c:pt>
                <c:pt idx="9">
                  <c:v>-10</c:v>
                </c:pt>
                <c:pt idx="10">
                  <c:v>-15</c:v>
                </c:pt>
                <c:pt idx="11">
                  <c:v>-20</c:v>
                </c:pt>
                <c:pt idx="12">
                  <c:v>-25</c:v>
                </c:pt>
                <c:pt idx="13">
                  <c:v>-30</c:v>
                </c:pt>
                <c:pt idx="14">
                  <c:v>-35</c:v>
                </c:pt>
              </c:numCache>
            </c:numRef>
          </c:xVal>
          <c:yVal>
            <c:numRef>
              <c:f>'暗计数率-温度'!$G$2:$G$16</c:f>
              <c:numCache>
                <c:formatCode>0.00</c:formatCode>
                <c:ptCount val="15"/>
                <c:pt idx="0">
                  <c:v>102.12879068047336</c:v>
                </c:pt>
                <c:pt idx="1">
                  <c:v>94.743897928994073</c:v>
                </c:pt>
                <c:pt idx="2">
                  <c:v>88.089661406969086</c:v>
                </c:pt>
                <c:pt idx="3">
                  <c:v>77.816814595660745</c:v>
                </c:pt>
                <c:pt idx="4">
                  <c:v>67.287146614069684</c:v>
                </c:pt>
                <c:pt idx="5">
                  <c:v>57.014299802761336</c:v>
                </c:pt>
                <c:pt idx="6">
                  <c:v>43.255105604865214</c:v>
                </c:pt>
                <c:pt idx="7">
                  <c:v>34.885303665351735</c:v>
                </c:pt>
                <c:pt idx="8">
                  <c:v>25.201887121959235</c:v>
                </c:pt>
                <c:pt idx="9">
                  <c:v>18.491124260355029</c:v>
                </c:pt>
                <c:pt idx="10">
                  <c:v>11.951173159105849</c:v>
                </c:pt>
                <c:pt idx="11">
                  <c:v>7.9832860782380015</c:v>
                </c:pt>
                <c:pt idx="12">
                  <c:v>5.0593770545693619</c:v>
                </c:pt>
                <c:pt idx="13">
                  <c:v>4.1707758053911892</c:v>
                </c:pt>
                <c:pt idx="14">
                  <c:v>3.0497513971071659</c:v>
                </c:pt>
              </c:numCache>
            </c:numRef>
          </c:yVal>
          <c:smooth val="0"/>
          <c:extLst>
            <c:ext xmlns:c16="http://schemas.microsoft.com/office/drawing/2014/chart" uri="{C3380CC4-5D6E-409C-BE32-E72D297353CC}">
              <c16:uniqueId val="{00000000-1FC6-453E-9499-B0431FEF1AB8}"/>
            </c:ext>
          </c:extLst>
        </c:ser>
        <c:ser>
          <c:idx val="1"/>
          <c:order val="1"/>
          <c:tx>
            <c:strRef>
              <c:f>'暗计数率-温度'!$H$1</c:f>
              <c:strCache>
                <c:ptCount val="1"/>
                <c:pt idx="0">
                  <c:v>HB-P1</c:v>
                </c:pt>
              </c:strCache>
            </c:strRef>
          </c:tx>
          <c:spPr>
            <a:ln w="19050" cap="rnd">
              <a:noFill/>
              <a:round/>
            </a:ln>
            <a:effectLst/>
          </c:spPr>
          <c:marker>
            <c:symbol val="circle"/>
            <c:size val="7"/>
            <c:spPr>
              <a:solidFill>
                <a:srgbClr val="0000FF"/>
              </a:solidFill>
              <a:ln w="9525">
                <a:noFill/>
              </a:ln>
              <a:effectLst/>
            </c:spPr>
          </c:marker>
          <c:xVal>
            <c:numRef>
              <c:f>'暗计数率-温度'!$A$2:$A$16</c:f>
              <c:numCache>
                <c:formatCode>General</c:formatCode>
                <c:ptCount val="15"/>
                <c:pt idx="0">
                  <c:v>35</c:v>
                </c:pt>
                <c:pt idx="1">
                  <c:v>30</c:v>
                </c:pt>
                <c:pt idx="2">
                  <c:v>25</c:v>
                </c:pt>
                <c:pt idx="3">
                  <c:v>20</c:v>
                </c:pt>
                <c:pt idx="4">
                  <c:v>15</c:v>
                </c:pt>
                <c:pt idx="5">
                  <c:v>10</c:v>
                </c:pt>
                <c:pt idx="6">
                  <c:v>5</c:v>
                </c:pt>
                <c:pt idx="7">
                  <c:v>0</c:v>
                </c:pt>
                <c:pt idx="8">
                  <c:v>-5</c:v>
                </c:pt>
                <c:pt idx="9">
                  <c:v>-10</c:v>
                </c:pt>
                <c:pt idx="10">
                  <c:v>-15</c:v>
                </c:pt>
                <c:pt idx="11">
                  <c:v>-20</c:v>
                </c:pt>
                <c:pt idx="12">
                  <c:v>-25</c:v>
                </c:pt>
                <c:pt idx="13">
                  <c:v>-30</c:v>
                </c:pt>
                <c:pt idx="14">
                  <c:v>-35</c:v>
                </c:pt>
              </c:numCache>
            </c:numRef>
          </c:xVal>
          <c:yVal>
            <c:numRef>
              <c:f>'暗计数率-温度'!$H$2:$H$16</c:f>
              <c:numCache>
                <c:formatCode>0.00</c:formatCode>
                <c:ptCount val="15"/>
                <c:pt idx="0">
                  <c:v>79.827849507149807</c:v>
                </c:pt>
                <c:pt idx="1">
                  <c:v>74.910916747651441</c:v>
                </c:pt>
                <c:pt idx="2">
                  <c:v>70.572446665741126</c:v>
                </c:pt>
                <c:pt idx="3">
                  <c:v>62.473969179508543</c:v>
                </c:pt>
                <c:pt idx="4">
                  <c:v>57.557036420010185</c:v>
                </c:pt>
                <c:pt idx="5">
                  <c:v>50.615484288953681</c:v>
                </c:pt>
                <c:pt idx="6">
                  <c:v>37.889305382016758</c:v>
                </c:pt>
                <c:pt idx="7">
                  <c:v>32.683141283724375</c:v>
                </c:pt>
                <c:pt idx="8">
                  <c:v>24.584663797491789</c:v>
                </c:pt>
                <c:pt idx="9">
                  <c:v>20.535425054375494</c:v>
                </c:pt>
                <c:pt idx="10">
                  <c:v>13.593872923318989</c:v>
                </c:pt>
                <c:pt idx="11">
                  <c:v>10.123096857790737</c:v>
                </c:pt>
                <c:pt idx="12">
                  <c:v>7.2307834698505262</c:v>
                </c:pt>
                <c:pt idx="13">
                  <c:v>5.7846267758804206</c:v>
                </c:pt>
                <c:pt idx="14">
                  <c:v>3.7600074043222733</c:v>
                </c:pt>
              </c:numCache>
            </c:numRef>
          </c:yVal>
          <c:smooth val="0"/>
          <c:extLst>
            <c:ext xmlns:c16="http://schemas.microsoft.com/office/drawing/2014/chart" uri="{C3380CC4-5D6E-409C-BE32-E72D297353CC}">
              <c16:uniqueId val="{00000001-1FC6-453E-9499-B0431FEF1AB8}"/>
            </c:ext>
          </c:extLst>
        </c:ser>
        <c:ser>
          <c:idx val="2"/>
          <c:order val="2"/>
          <c:tx>
            <c:strRef>
              <c:f>'暗计数率-温度'!$P$1</c:f>
              <c:strCache>
                <c:ptCount val="1"/>
                <c:pt idx="0">
                  <c:v>WFCTA</c:v>
                </c:pt>
              </c:strCache>
            </c:strRef>
          </c:tx>
          <c:spPr>
            <a:ln w="19050" cap="rnd">
              <a:noFill/>
              <a:round/>
            </a:ln>
            <a:effectLst/>
          </c:spPr>
          <c:marker>
            <c:symbol val="circle"/>
            <c:size val="7"/>
            <c:spPr>
              <a:solidFill>
                <a:schemeClr val="tx1"/>
              </a:solidFill>
              <a:ln w="9525">
                <a:noFill/>
              </a:ln>
              <a:effectLst/>
            </c:spPr>
          </c:marker>
          <c:xVal>
            <c:numRef>
              <c:f>'暗计数率-温度'!$A$2:$A$16</c:f>
              <c:numCache>
                <c:formatCode>General</c:formatCode>
                <c:ptCount val="15"/>
                <c:pt idx="0">
                  <c:v>35</c:v>
                </c:pt>
                <c:pt idx="1">
                  <c:v>30</c:v>
                </c:pt>
                <c:pt idx="2">
                  <c:v>25</c:v>
                </c:pt>
                <c:pt idx="3">
                  <c:v>20</c:v>
                </c:pt>
                <c:pt idx="4">
                  <c:v>15</c:v>
                </c:pt>
                <c:pt idx="5">
                  <c:v>10</c:v>
                </c:pt>
                <c:pt idx="6">
                  <c:v>5</c:v>
                </c:pt>
                <c:pt idx="7">
                  <c:v>0</c:v>
                </c:pt>
                <c:pt idx="8">
                  <c:v>-5</c:v>
                </c:pt>
                <c:pt idx="9">
                  <c:v>-10</c:v>
                </c:pt>
                <c:pt idx="10">
                  <c:v>-15</c:v>
                </c:pt>
                <c:pt idx="11">
                  <c:v>-20</c:v>
                </c:pt>
                <c:pt idx="12">
                  <c:v>-25</c:v>
                </c:pt>
                <c:pt idx="13">
                  <c:v>-30</c:v>
                </c:pt>
                <c:pt idx="14">
                  <c:v>-35</c:v>
                </c:pt>
              </c:numCache>
            </c:numRef>
          </c:xVal>
          <c:yVal>
            <c:numRef>
              <c:f>'暗计数率-温度'!$P$2:$P$16</c:f>
              <c:numCache>
                <c:formatCode>0.00</c:formatCode>
                <c:ptCount val="15"/>
                <c:pt idx="0">
                  <c:v>40.986999999999995</c:v>
                </c:pt>
                <c:pt idx="1">
                  <c:v>27.452999999999996</c:v>
                </c:pt>
                <c:pt idx="2">
                  <c:v>20.533000000000001</c:v>
                </c:pt>
                <c:pt idx="3">
                  <c:v>14</c:v>
                </c:pt>
                <c:pt idx="4">
                  <c:v>8.3019999999999996</c:v>
                </c:pt>
                <c:pt idx="5">
                  <c:v>6.5810000000000004</c:v>
                </c:pt>
                <c:pt idx="6">
                  <c:v>3.5449999999999999</c:v>
                </c:pt>
                <c:pt idx="7">
                  <c:v>3.4870000000000001</c:v>
                </c:pt>
                <c:pt idx="8">
                  <c:v>2.2869999999999999</c:v>
                </c:pt>
                <c:pt idx="9">
                  <c:v>1.6680000000000001</c:v>
                </c:pt>
                <c:pt idx="10">
                  <c:v>1.17</c:v>
                </c:pt>
                <c:pt idx="11">
                  <c:v>0.82699999999999985</c:v>
                </c:pt>
                <c:pt idx="12">
                  <c:v>0.58799999999999997</c:v>
                </c:pt>
                <c:pt idx="13">
                  <c:v>0.46199999999999997</c:v>
                </c:pt>
                <c:pt idx="14">
                  <c:v>0.309</c:v>
                </c:pt>
              </c:numCache>
            </c:numRef>
          </c:yVal>
          <c:smooth val="0"/>
          <c:extLst>
            <c:ext xmlns:c16="http://schemas.microsoft.com/office/drawing/2014/chart" uri="{C3380CC4-5D6E-409C-BE32-E72D297353CC}">
              <c16:uniqueId val="{00000002-1FC6-453E-9499-B0431FEF1AB8}"/>
            </c:ext>
          </c:extLst>
        </c:ser>
        <c:ser>
          <c:idx val="4"/>
          <c:order val="3"/>
          <c:tx>
            <c:strRef>
              <c:f>'暗计数率-温度'!$V$1</c:f>
              <c:strCache>
                <c:ptCount val="1"/>
                <c:pt idx="0">
                  <c:v>S17351-SR-v2</c:v>
                </c:pt>
              </c:strCache>
            </c:strRef>
          </c:tx>
          <c:spPr>
            <a:ln w="19050" cap="rnd">
              <a:noFill/>
              <a:round/>
            </a:ln>
            <a:effectLst/>
          </c:spPr>
          <c:marker>
            <c:symbol val="circle"/>
            <c:size val="7"/>
            <c:spPr>
              <a:solidFill>
                <a:srgbClr val="9966FF"/>
              </a:solidFill>
              <a:ln w="9525">
                <a:noFill/>
              </a:ln>
              <a:effectLst/>
            </c:spPr>
          </c:marker>
          <c:xVal>
            <c:numRef>
              <c:f>'暗计数率-温度'!$A$2:$A$16</c:f>
              <c:numCache>
                <c:formatCode>General</c:formatCode>
                <c:ptCount val="15"/>
                <c:pt idx="0">
                  <c:v>35</c:v>
                </c:pt>
                <c:pt idx="1">
                  <c:v>30</c:v>
                </c:pt>
                <c:pt idx="2">
                  <c:v>25</c:v>
                </c:pt>
                <c:pt idx="3">
                  <c:v>20</c:v>
                </c:pt>
                <c:pt idx="4">
                  <c:v>15</c:v>
                </c:pt>
                <c:pt idx="5">
                  <c:v>10</c:v>
                </c:pt>
                <c:pt idx="6">
                  <c:v>5</c:v>
                </c:pt>
                <c:pt idx="7">
                  <c:v>0</c:v>
                </c:pt>
                <c:pt idx="8">
                  <c:v>-5</c:v>
                </c:pt>
                <c:pt idx="9">
                  <c:v>-10</c:v>
                </c:pt>
                <c:pt idx="10">
                  <c:v>-15</c:v>
                </c:pt>
                <c:pt idx="11">
                  <c:v>-20</c:v>
                </c:pt>
                <c:pt idx="12">
                  <c:v>-25</c:v>
                </c:pt>
                <c:pt idx="13">
                  <c:v>-30</c:v>
                </c:pt>
                <c:pt idx="14">
                  <c:v>-35</c:v>
                </c:pt>
              </c:numCache>
            </c:numRef>
          </c:xVal>
          <c:yVal>
            <c:numRef>
              <c:f>'暗计数率-温度'!$V$2:$V$16</c:f>
              <c:numCache>
                <c:formatCode>0.00</c:formatCode>
                <c:ptCount val="15"/>
                <c:pt idx="0">
                  <c:v>87.095170454545453</c:v>
                </c:pt>
                <c:pt idx="1">
                  <c:v>65.935132575757564</c:v>
                </c:pt>
                <c:pt idx="2">
                  <c:v>49.157196969696969</c:v>
                </c:pt>
                <c:pt idx="3">
                  <c:v>36.219223484848484</c:v>
                </c:pt>
                <c:pt idx="4">
                  <c:v>26.309185606060602</c:v>
                </c:pt>
                <c:pt idx="5">
                  <c:v>19.502840909090907</c:v>
                </c:pt>
                <c:pt idx="6">
                  <c:v>17.220643939393941</c:v>
                </c:pt>
                <c:pt idx="7">
                  <c:v>10.970643939393938</c:v>
                </c:pt>
                <c:pt idx="8">
                  <c:v>5.7788825757575761</c:v>
                </c:pt>
                <c:pt idx="9">
                  <c:v>4.0435606060606064</c:v>
                </c:pt>
                <c:pt idx="10">
                  <c:v>1.9247159090909089</c:v>
                </c:pt>
                <c:pt idx="11">
                  <c:v>1.9839015151515149</c:v>
                </c:pt>
                <c:pt idx="12">
                  <c:v>1.0913825757575757</c:v>
                </c:pt>
                <c:pt idx="13">
                  <c:v>0.82859848484848486</c:v>
                </c:pt>
                <c:pt idx="14">
                  <c:v>0.73626893939393934</c:v>
                </c:pt>
              </c:numCache>
            </c:numRef>
          </c:yVal>
          <c:smooth val="0"/>
          <c:extLst>
            <c:ext xmlns:c16="http://schemas.microsoft.com/office/drawing/2014/chart" uri="{C3380CC4-5D6E-409C-BE32-E72D297353CC}">
              <c16:uniqueId val="{00000003-1FC6-453E-9499-B0431FEF1AB8}"/>
            </c:ext>
          </c:extLst>
        </c:ser>
        <c:dLbls>
          <c:showLegendKey val="0"/>
          <c:showVal val="0"/>
          <c:showCatName val="0"/>
          <c:showSerName val="0"/>
          <c:showPercent val="0"/>
          <c:showBubbleSize val="0"/>
        </c:dLbls>
        <c:axId val="1877387040"/>
        <c:axId val="1877380320"/>
      </c:scatterChart>
      <c:valAx>
        <c:axId val="18773870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altLang="zh-CN" sz="1200" b="1"/>
                  <a:t>Temperature (</a:t>
                </a:r>
                <a:r>
                  <a:rPr lang="zh-CN" altLang="en-US" sz="1200" b="1"/>
                  <a:t>℃</a:t>
                </a:r>
                <a:r>
                  <a:rPr lang="en-US" altLang="zh-CN" sz="1200" b="1"/>
                  <a:t>)</a:t>
                </a:r>
                <a:endParaRPr lang="zh-CN" altLang="en-US" sz="1200" b="1"/>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zh-CN" alt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zh-CN"/>
          </a:p>
        </c:txPr>
        <c:crossAx val="1877380320"/>
        <c:crosses val="autoZero"/>
        <c:crossBetween val="midCat"/>
      </c:valAx>
      <c:valAx>
        <c:axId val="1877380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altLang="zh-CN" sz="1100" b="1"/>
                  <a:t>DCR</a:t>
                </a:r>
                <a:r>
                  <a:rPr lang="zh-CN" altLang="en-US" sz="1100" b="1"/>
                  <a:t>（</a:t>
                </a:r>
                <a:r>
                  <a:rPr lang="en-US" altLang="zh-CN" sz="1100" b="1"/>
                  <a:t>kHz/mm2</a:t>
                </a:r>
                <a:r>
                  <a:rPr lang="zh-CN" altLang="en-US" sz="1100" b="1"/>
                  <a:t>）</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zh-CN"/>
            </a:p>
          </c:txPr>
        </c:title>
        <c:numFmt formatCode="#,##0_);[Red]\(#,##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zh-CN"/>
          </a:p>
        </c:txPr>
        <c:crossAx val="187738704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339466829617099E-2"/>
          <c:y val="2.77827867353913E-2"/>
          <c:w val="0.86709148556389315"/>
          <c:h val="0.65372740929732676"/>
        </c:manualLayout>
      </c:layout>
      <c:scatterChart>
        <c:scatterStyle val="lineMarker"/>
        <c:varyColors val="0"/>
        <c:ser>
          <c:idx val="0"/>
          <c:order val="0"/>
          <c:tx>
            <c:strRef>
              <c:f>Sheet1!$D$1</c:f>
              <c:strCache>
                <c:ptCount val="1"/>
                <c:pt idx="0">
                  <c:v>pkpk（mV）_single</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Sheet1!$C$2:$C$42</c:f>
              <c:numCache>
                <c:formatCode>0.00_ </c:formatCode>
                <c:ptCount val="41"/>
                <c:pt idx="0">
                  <c:v>-18.7117378750998</c:v>
                </c:pt>
                <c:pt idx="1">
                  <c:v>-17.878696595841301</c:v>
                </c:pt>
                <c:pt idx="2">
                  <c:v>-17.037767795625602</c:v>
                </c:pt>
                <c:pt idx="3">
                  <c:v>-16.1892062570269</c:v>
                </c:pt>
                <c:pt idx="4">
                  <c:v>-15.333284793053499</c:v>
                </c:pt>
                <c:pt idx="5">
                  <c:v>-14.4702941000659</c:v>
                </c:pt>
                <c:pt idx="6">
                  <c:v>-13.600542516658701</c:v>
                </c:pt>
                <c:pt idx="7">
                  <c:v>-12.724355685422401</c:v>
                </c:pt>
                <c:pt idx="8">
                  <c:v>-11.842076115327799</c:v>
                </c:pt>
                <c:pt idx="9">
                  <c:v>-10.9540626433983</c:v>
                </c:pt>
                <c:pt idx="10">
                  <c:v>-10.060689795323</c:v>
                </c:pt>
                <c:pt idx="11">
                  <c:v>-9.1623470457217095</c:v>
                </c:pt>
                <c:pt idx="12">
                  <c:v>-8.2594379798788093</c:v>
                </c:pt>
                <c:pt idx="13">
                  <c:v>-7.3523793598923604</c:v>
                </c:pt>
                <c:pt idx="14">
                  <c:v>-6.4416000993350302</c:v>
                </c:pt>
                <c:pt idx="15">
                  <c:v>-5.5275401516561704</c:v>
                </c:pt>
                <c:pt idx="16">
                  <c:v>-4.6106493186606103</c:v>
                </c:pt>
                <c:pt idx="17">
                  <c:v>-3.6913859864512801</c:v>
                </c:pt>
                <c:pt idx="18">
                  <c:v>-2.7702157972001902</c:v>
                </c:pt>
                <c:pt idx="19">
                  <c:v>-1.8476102659946001</c:v>
                </c:pt>
                <c:pt idx="20">
                  <c:v>-0.92404535277270605</c:v>
                </c:pt>
                <c:pt idx="21">
                  <c:v>0</c:v>
                </c:pt>
                <c:pt idx="22">
                  <c:v>0.92404535277270605</c:v>
                </c:pt>
                <c:pt idx="23">
                  <c:v>1.8476102659946001</c:v>
                </c:pt>
                <c:pt idx="24">
                  <c:v>2.7702157972001902</c:v>
                </c:pt>
                <c:pt idx="25">
                  <c:v>3.6913859864512801</c:v>
                </c:pt>
                <c:pt idx="26">
                  <c:v>4.6106493186606103</c:v>
                </c:pt>
                <c:pt idx="27">
                  <c:v>5.5275401516561704</c:v>
                </c:pt>
                <c:pt idx="28">
                  <c:v>6.4416000993350302</c:v>
                </c:pt>
                <c:pt idx="29">
                  <c:v>7.3523793598923604</c:v>
                </c:pt>
                <c:pt idx="30">
                  <c:v>8.2594379798788093</c:v>
                </c:pt>
                <c:pt idx="31">
                  <c:v>9.1623470457217095</c:v>
                </c:pt>
                <c:pt idx="32">
                  <c:v>10.060689795323</c:v>
                </c:pt>
                <c:pt idx="33">
                  <c:v>10.9540626433983</c:v>
                </c:pt>
                <c:pt idx="34">
                  <c:v>11.842076115327799</c:v>
                </c:pt>
                <c:pt idx="35">
                  <c:v>12.724355685422401</c:v>
                </c:pt>
                <c:pt idx="36">
                  <c:v>13.600542516658701</c:v>
                </c:pt>
                <c:pt idx="37">
                  <c:v>14.4702941000659</c:v>
                </c:pt>
                <c:pt idx="38">
                  <c:v>15.333284793053499</c:v>
                </c:pt>
                <c:pt idx="39">
                  <c:v>16.1892062570269</c:v>
                </c:pt>
                <c:pt idx="40">
                  <c:v>17.037767795625602</c:v>
                </c:pt>
              </c:numCache>
            </c:numRef>
          </c:xVal>
          <c:yVal>
            <c:numRef>
              <c:f>Sheet1!$D$2:$D$42</c:f>
            </c:numRef>
          </c:yVal>
          <c:smooth val="0"/>
          <c:extLst>
            <c:ext xmlns:c16="http://schemas.microsoft.com/office/drawing/2014/chart" uri="{C3380CC4-5D6E-409C-BE32-E72D297353CC}">
              <c16:uniqueId val="{00000000-0947-49B3-B17F-9DC451951D4A}"/>
            </c:ext>
          </c:extLst>
        </c:ser>
        <c:ser>
          <c:idx val="1"/>
          <c:order val="1"/>
          <c:tx>
            <c:strRef>
              <c:f>Sheet1!$E$1</c:f>
              <c:strCache>
                <c:ptCount val="1"/>
                <c:pt idx="0">
                  <c:v>M30</c:v>
                </c:pt>
              </c:strCache>
            </c:strRef>
          </c:tx>
          <c:spPr>
            <a:ln w="19050" cap="rnd">
              <a:noFill/>
              <a:round/>
            </a:ln>
            <a:effectLst/>
          </c:spPr>
          <c:marker>
            <c:symbol val="circle"/>
            <c:size val="5"/>
            <c:spPr>
              <a:solidFill>
                <a:schemeClr val="accent2"/>
              </a:solidFill>
              <a:ln w="9525">
                <a:solidFill>
                  <a:schemeClr val="accent2"/>
                </a:solidFill>
              </a:ln>
              <a:effectLst/>
            </c:spPr>
          </c:marker>
          <c:xVal>
            <c:numRef>
              <c:f>Sheet1!$C$2:$C$42</c:f>
              <c:numCache>
                <c:formatCode>0.00_ </c:formatCode>
                <c:ptCount val="41"/>
                <c:pt idx="0">
                  <c:v>-18.7117378750998</c:v>
                </c:pt>
                <c:pt idx="1">
                  <c:v>-17.878696595841301</c:v>
                </c:pt>
                <c:pt idx="2">
                  <c:v>-17.037767795625602</c:v>
                </c:pt>
                <c:pt idx="3">
                  <c:v>-16.1892062570269</c:v>
                </c:pt>
                <c:pt idx="4">
                  <c:v>-15.333284793053499</c:v>
                </c:pt>
                <c:pt idx="5">
                  <c:v>-14.4702941000659</c:v>
                </c:pt>
                <c:pt idx="6">
                  <c:v>-13.600542516658701</c:v>
                </c:pt>
                <c:pt idx="7">
                  <c:v>-12.724355685422401</c:v>
                </c:pt>
                <c:pt idx="8">
                  <c:v>-11.842076115327799</c:v>
                </c:pt>
                <c:pt idx="9">
                  <c:v>-10.9540626433983</c:v>
                </c:pt>
                <c:pt idx="10">
                  <c:v>-10.060689795323</c:v>
                </c:pt>
                <c:pt idx="11">
                  <c:v>-9.1623470457217095</c:v>
                </c:pt>
                <c:pt idx="12">
                  <c:v>-8.2594379798788093</c:v>
                </c:pt>
                <c:pt idx="13">
                  <c:v>-7.3523793598923604</c:v>
                </c:pt>
                <c:pt idx="14">
                  <c:v>-6.4416000993350302</c:v>
                </c:pt>
                <c:pt idx="15">
                  <c:v>-5.5275401516561704</c:v>
                </c:pt>
                <c:pt idx="16">
                  <c:v>-4.6106493186606103</c:v>
                </c:pt>
                <c:pt idx="17">
                  <c:v>-3.6913859864512801</c:v>
                </c:pt>
                <c:pt idx="18">
                  <c:v>-2.7702157972001902</c:v>
                </c:pt>
                <c:pt idx="19">
                  <c:v>-1.8476102659946001</c:v>
                </c:pt>
                <c:pt idx="20">
                  <c:v>-0.92404535277270605</c:v>
                </c:pt>
                <c:pt idx="21">
                  <c:v>0</c:v>
                </c:pt>
                <c:pt idx="22">
                  <c:v>0.92404535277270605</c:v>
                </c:pt>
                <c:pt idx="23">
                  <c:v>1.8476102659946001</c:v>
                </c:pt>
                <c:pt idx="24">
                  <c:v>2.7702157972001902</c:v>
                </c:pt>
                <c:pt idx="25">
                  <c:v>3.6913859864512801</c:v>
                </c:pt>
                <c:pt idx="26">
                  <c:v>4.6106493186606103</c:v>
                </c:pt>
                <c:pt idx="27">
                  <c:v>5.5275401516561704</c:v>
                </c:pt>
                <c:pt idx="28">
                  <c:v>6.4416000993350302</c:v>
                </c:pt>
                <c:pt idx="29">
                  <c:v>7.3523793598923604</c:v>
                </c:pt>
                <c:pt idx="30">
                  <c:v>8.2594379798788093</c:v>
                </c:pt>
                <c:pt idx="31">
                  <c:v>9.1623470457217095</c:v>
                </c:pt>
                <c:pt idx="32">
                  <c:v>10.060689795323</c:v>
                </c:pt>
                <c:pt idx="33">
                  <c:v>10.9540626433983</c:v>
                </c:pt>
                <c:pt idx="34">
                  <c:v>11.842076115327799</c:v>
                </c:pt>
                <c:pt idx="35">
                  <c:v>12.724355685422401</c:v>
                </c:pt>
                <c:pt idx="36">
                  <c:v>13.600542516658701</c:v>
                </c:pt>
                <c:pt idx="37">
                  <c:v>14.4702941000659</c:v>
                </c:pt>
                <c:pt idx="38">
                  <c:v>15.333284793053499</c:v>
                </c:pt>
                <c:pt idx="39">
                  <c:v>16.1892062570269</c:v>
                </c:pt>
                <c:pt idx="40">
                  <c:v>17.037767795625602</c:v>
                </c:pt>
              </c:numCache>
            </c:numRef>
          </c:xVal>
          <c:yVal>
            <c:numRef>
              <c:f>Sheet1!$E$2:$E$42</c:f>
              <c:numCache>
                <c:formatCode>0.0%</c:formatCode>
                <c:ptCount val="41"/>
                <c:pt idx="0">
                  <c:v>0.67129629629629595</c:v>
                </c:pt>
                <c:pt idx="1">
                  <c:v>0.69444444444444398</c:v>
                </c:pt>
                <c:pt idx="2">
                  <c:v>0.72222222222222199</c:v>
                </c:pt>
                <c:pt idx="3">
                  <c:v>0.75</c:v>
                </c:pt>
                <c:pt idx="4">
                  <c:v>0.77777777777777801</c:v>
                </c:pt>
                <c:pt idx="5">
                  <c:v>0.80555555555555602</c:v>
                </c:pt>
                <c:pt idx="6">
                  <c:v>0.83333333333333304</c:v>
                </c:pt>
                <c:pt idx="7">
                  <c:v>0.85648148148148195</c:v>
                </c:pt>
                <c:pt idx="8">
                  <c:v>0.875</c:v>
                </c:pt>
                <c:pt idx="9">
                  <c:v>0.89351851851851805</c:v>
                </c:pt>
                <c:pt idx="10">
                  <c:v>0.91203703703703698</c:v>
                </c:pt>
                <c:pt idx="11">
                  <c:v>0.93055555555555602</c:v>
                </c:pt>
                <c:pt idx="12">
                  <c:v>0.94444444444444398</c:v>
                </c:pt>
                <c:pt idx="13">
                  <c:v>0.95833333333333304</c:v>
                </c:pt>
                <c:pt idx="14">
                  <c:v>0.967592592592593</c:v>
                </c:pt>
                <c:pt idx="15">
                  <c:v>0.98148148148148195</c:v>
                </c:pt>
                <c:pt idx="16">
                  <c:v>0.98611111111111105</c:v>
                </c:pt>
                <c:pt idx="17">
                  <c:v>0.99537037037037002</c:v>
                </c:pt>
                <c:pt idx="18">
                  <c:v>1</c:v>
                </c:pt>
                <c:pt idx="19">
                  <c:v>1</c:v>
                </c:pt>
                <c:pt idx="20">
                  <c:v>1</c:v>
                </c:pt>
                <c:pt idx="21">
                  <c:v>1</c:v>
                </c:pt>
                <c:pt idx="22">
                  <c:v>1</c:v>
                </c:pt>
                <c:pt idx="23">
                  <c:v>0.99537037037037002</c:v>
                </c:pt>
                <c:pt idx="24">
                  <c:v>0.99074074074074103</c:v>
                </c:pt>
                <c:pt idx="25">
                  <c:v>0.98611111111111105</c:v>
                </c:pt>
                <c:pt idx="26">
                  <c:v>0.97685185185185197</c:v>
                </c:pt>
                <c:pt idx="27">
                  <c:v>0.967592592592593</c:v>
                </c:pt>
                <c:pt idx="28">
                  <c:v>0.95833333333333304</c:v>
                </c:pt>
                <c:pt idx="29">
                  <c:v>0.94444444444444398</c:v>
                </c:pt>
                <c:pt idx="30">
                  <c:v>0.93055555555555602</c:v>
                </c:pt>
                <c:pt idx="31">
                  <c:v>0.91666666666666696</c:v>
                </c:pt>
                <c:pt idx="32">
                  <c:v>0.89351851851851805</c:v>
                </c:pt>
                <c:pt idx="33">
                  <c:v>0.86111111111111105</c:v>
                </c:pt>
                <c:pt idx="34">
                  <c:v>0.83333333333333304</c:v>
                </c:pt>
                <c:pt idx="35">
                  <c:v>0.79166666666666696</c:v>
                </c:pt>
                <c:pt idx="36">
                  <c:v>0.74537037037037002</c:v>
                </c:pt>
                <c:pt idx="37">
                  <c:v>0.69907407407407396</c:v>
                </c:pt>
                <c:pt idx="38">
                  <c:v>0.657407407407407</c:v>
                </c:pt>
                <c:pt idx="39">
                  <c:v>0.61574074074074103</c:v>
                </c:pt>
                <c:pt idx="40">
                  <c:v>0.57407407407407396</c:v>
                </c:pt>
              </c:numCache>
            </c:numRef>
          </c:yVal>
          <c:smooth val="0"/>
          <c:extLst>
            <c:ext xmlns:c16="http://schemas.microsoft.com/office/drawing/2014/chart" uri="{C3380CC4-5D6E-409C-BE32-E72D297353CC}">
              <c16:uniqueId val="{00000001-0947-49B3-B17F-9DC451951D4A}"/>
            </c:ext>
          </c:extLst>
        </c:ser>
        <c:ser>
          <c:idx val="2"/>
          <c:order val="2"/>
          <c:tx>
            <c:strRef>
              <c:f>Sheet1!$K$1</c:f>
              <c:strCache>
                <c:ptCount val="1"/>
                <c:pt idx="0">
                  <c:v>M60</c:v>
                </c:pt>
              </c:strCache>
            </c:strRef>
          </c:tx>
          <c:spPr>
            <a:ln w="19050" cap="rnd">
              <a:noFill/>
              <a:round/>
            </a:ln>
            <a:effectLst/>
          </c:spPr>
          <c:marker>
            <c:symbol val="circle"/>
            <c:size val="5"/>
            <c:spPr>
              <a:solidFill>
                <a:schemeClr val="accent3"/>
              </a:solidFill>
              <a:ln w="9525">
                <a:solidFill>
                  <a:schemeClr val="accent3"/>
                </a:solidFill>
              </a:ln>
              <a:effectLst/>
            </c:spPr>
          </c:marker>
          <c:xVal>
            <c:numRef>
              <c:f>Sheet1!$I$2:$I$42</c:f>
              <c:numCache>
                <c:formatCode>0.00_ </c:formatCode>
                <c:ptCount val="41"/>
                <c:pt idx="0">
                  <c:v>-21.104838584929599</c:v>
                </c:pt>
                <c:pt idx="1">
                  <c:v>-20.224859431168099</c:v>
                </c:pt>
                <c:pt idx="2">
                  <c:v>-19.334808537826401</c:v>
                </c:pt>
                <c:pt idx="3">
                  <c:v>-18.434948822921999</c:v>
                </c:pt>
                <c:pt idx="4">
                  <c:v>-17.525568373722901</c:v>
                </c:pt>
                <c:pt idx="5">
                  <c:v>-16.606980578617001</c:v>
                </c:pt>
                <c:pt idx="6">
                  <c:v>-15.6795241224193</c:v>
                </c:pt>
                <c:pt idx="7">
                  <c:v>-14.7435628364707</c:v>
                </c:pt>
                <c:pt idx="8">
                  <c:v>-13.799485396019399</c:v>
                </c:pt>
                <c:pt idx="9">
                  <c:v>-12.8477048587177</c:v>
                </c:pt>
                <c:pt idx="10">
                  <c:v>-11.888658039628</c:v>
                </c:pt>
                <c:pt idx="11">
                  <c:v>-10.922804719869299</c:v>
                </c:pt>
                <c:pt idx="12">
                  <c:v>-9.9506266879515994</c:v>
                </c:pt>
                <c:pt idx="13">
                  <c:v>-8.9726266148963898</c:v>
                </c:pt>
                <c:pt idx="14">
                  <c:v>-7.9893267663968999</c:v>
                </c:pt>
                <c:pt idx="15">
                  <c:v>-7.00126755749534</c:v>
                </c:pt>
                <c:pt idx="16">
                  <c:v>-6.0090059574945203</c:v>
                </c:pt>
                <c:pt idx="17">
                  <c:v>-5.0131137550358096</c:v>
                </c:pt>
                <c:pt idx="18">
                  <c:v>-4.0141756954110299</c:v>
                </c:pt>
                <c:pt idx="19">
                  <c:v>-3.0127875041833398</c:v>
                </c:pt>
                <c:pt idx="20">
                  <c:v>-2.0095538130211401</c:v>
                </c:pt>
                <c:pt idx="21">
                  <c:v>-1.0050860052541799</c:v>
                </c:pt>
                <c:pt idx="22">
                  <c:v>0</c:v>
                </c:pt>
                <c:pt idx="23">
                  <c:v>1.0050860052541799</c:v>
                </c:pt>
                <c:pt idx="24">
                  <c:v>2.0095538130211401</c:v>
                </c:pt>
                <c:pt idx="25">
                  <c:v>3.0127875041833398</c:v>
                </c:pt>
                <c:pt idx="26">
                  <c:v>4.0141756954110299</c:v>
                </c:pt>
                <c:pt idx="27">
                  <c:v>5.0131137550358096</c:v>
                </c:pt>
                <c:pt idx="28">
                  <c:v>6.0090059574945203</c:v>
                </c:pt>
                <c:pt idx="29">
                  <c:v>7.00126755749534</c:v>
                </c:pt>
                <c:pt idx="30">
                  <c:v>7.9893267663968999</c:v>
                </c:pt>
                <c:pt idx="31">
                  <c:v>8.9726266148963898</c:v>
                </c:pt>
                <c:pt idx="32">
                  <c:v>9.9506266879515994</c:v>
                </c:pt>
                <c:pt idx="33">
                  <c:v>10.922804719869299</c:v>
                </c:pt>
                <c:pt idx="34">
                  <c:v>11.888658039628</c:v>
                </c:pt>
                <c:pt idx="35">
                  <c:v>12.8477048587177</c:v>
                </c:pt>
                <c:pt idx="36">
                  <c:v>13.799485396019399</c:v>
                </c:pt>
                <c:pt idx="37">
                  <c:v>14.7435628364707</c:v>
                </c:pt>
                <c:pt idx="38">
                  <c:v>15.6795241224193</c:v>
                </c:pt>
                <c:pt idx="39">
                  <c:v>16.606980578617001</c:v>
                </c:pt>
                <c:pt idx="40">
                  <c:v>17.525568373722901</c:v>
                </c:pt>
              </c:numCache>
            </c:numRef>
          </c:xVal>
          <c:yVal>
            <c:numRef>
              <c:f>Sheet1!$K$2:$K$42</c:f>
              <c:numCache>
                <c:formatCode>0.0%</c:formatCode>
                <c:ptCount val="41"/>
                <c:pt idx="0">
                  <c:v>0.72235752944922005</c:v>
                </c:pt>
                <c:pt idx="1">
                  <c:v>0.72215058898439999</c:v>
                </c:pt>
                <c:pt idx="2">
                  <c:v>0.76940862782553299</c:v>
                </c:pt>
                <c:pt idx="3">
                  <c:v>0.79473495702005703</c:v>
                </c:pt>
                <c:pt idx="4">
                  <c:v>0.82002148997134705</c:v>
                </c:pt>
                <c:pt idx="5">
                  <c:v>0.84191738299904495</c:v>
                </c:pt>
                <c:pt idx="6">
                  <c:v>0.862878064310729</c:v>
                </c:pt>
                <c:pt idx="7">
                  <c:v>0.88235434574976102</c:v>
                </c:pt>
                <c:pt idx="8">
                  <c:v>0.900875517351162</c:v>
                </c:pt>
                <c:pt idx="9">
                  <c:v>0.91750238777459403</c:v>
                </c:pt>
                <c:pt idx="10">
                  <c:v>0.93062320916905406</c:v>
                </c:pt>
                <c:pt idx="11">
                  <c:v>0.946143744030564</c:v>
                </c:pt>
                <c:pt idx="12">
                  <c:v>0.95729067176058602</c:v>
                </c:pt>
                <c:pt idx="13">
                  <c:v>0.96708850684495395</c:v>
                </c:pt>
                <c:pt idx="14">
                  <c:v>0.97783349251830598</c:v>
                </c:pt>
                <c:pt idx="15">
                  <c:v>0.98637376631646001</c:v>
                </c:pt>
                <c:pt idx="16">
                  <c:v>0.99271330786373801</c:v>
                </c:pt>
                <c:pt idx="17">
                  <c:v>0.996665074816937</c:v>
                </c:pt>
                <c:pt idx="18">
                  <c:v>0.99814947468958903</c:v>
                </c:pt>
                <c:pt idx="19">
                  <c:v>0.99887376631645997</c:v>
                </c:pt>
                <c:pt idx="20">
                  <c:v>1.00001193887297</c:v>
                </c:pt>
                <c:pt idx="21">
                  <c:v>0.99978112066220903</c:v>
                </c:pt>
                <c:pt idx="22">
                  <c:v>0.99619149952244501</c:v>
                </c:pt>
                <c:pt idx="23">
                  <c:v>0.99085482330468</c:v>
                </c:pt>
                <c:pt idx="24">
                  <c:v>0.98343680356574303</c:v>
                </c:pt>
                <c:pt idx="25">
                  <c:v>0.97328478191658696</c:v>
                </c:pt>
                <c:pt idx="26">
                  <c:v>0.96010824578159804</c:v>
                </c:pt>
                <c:pt idx="27">
                  <c:v>0.94803008595988503</c:v>
                </c:pt>
                <c:pt idx="28">
                  <c:v>0.93312639286851295</c:v>
                </c:pt>
                <c:pt idx="29">
                  <c:v>0.91745861190703604</c:v>
                </c:pt>
                <c:pt idx="30">
                  <c:v>0.89859121298949396</c:v>
                </c:pt>
                <c:pt idx="31">
                  <c:v>0.87911493155046205</c:v>
                </c:pt>
                <c:pt idx="32">
                  <c:v>0.85591770136899104</c:v>
                </c:pt>
                <c:pt idx="33">
                  <c:v>0.83234240687679095</c:v>
                </c:pt>
                <c:pt idx="34">
                  <c:v>0.807605062082139</c:v>
                </c:pt>
                <c:pt idx="35">
                  <c:v>0.78216730340655805</c:v>
                </c:pt>
                <c:pt idx="36">
                  <c:v>0.75535657433938197</c:v>
                </c:pt>
                <c:pt idx="37">
                  <c:v>0.72692215854823305</c:v>
                </c:pt>
                <c:pt idx="38">
                  <c:v>0.69730181470869101</c:v>
                </c:pt>
                <c:pt idx="39">
                  <c:v>0.66625676536135003</c:v>
                </c:pt>
                <c:pt idx="40">
                  <c:v>0.63191658707417997</c:v>
                </c:pt>
              </c:numCache>
            </c:numRef>
          </c:yVal>
          <c:smooth val="0"/>
          <c:extLst>
            <c:ext xmlns:c16="http://schemas.microsoft.com/office/drawing/2014/chart" uri="{C3380CC4-5D6E-409C-BE32-E72D297353CC}">
              <c16:uniqueId val="{00000002-0947-49B3-B17F-9DC451951D4A}"/>
            </c:ext>
          </c:extLst>
        </c:ser>
        <c:dLbls>
          <c:showLegendKey val="0"/>
          <c:showVal val="0"/>
          <c:showCatName val="0"/>
          <c:showSerName val="0"/>
          <c:showPercent val="0"/>
          <c:showBubbleSize val="0"/>
        </c:dLbls>
        <c:axId val="308124432"/>
        <c:axId val="702556510"/>
      </c:scatterChart>
      <c:valAx>
        <c:axId val="308124432"/>
        <c:scaling>
          <c:orientation val="minMax"/>
          <c:max val="15"/>
          <c:min val="-15"/>
        </c:scaling>
        <c:delete val="0"/>
        <c:axPos val="b"/>
        <c:majorGridlines>
          <c:spPr>
            <a:ln w="9525" cap="flat" cmpd="sng" algn="ctr">
              <a:solidFill>
                <a:schemeClr val="lt1">
                  <a:lumMod val="90200"/>
                </a:schemeClr>
              </a:solidFill>
              <a:round/>
            </a:ln>
            <a:effectLst/>
          </c:spPr>
        </c:majorGridlines>
        <c:title>
          <c:tx>
            <c:rich>
              <a:bodyPr rot="0" spcFirstLastPara="0" vertOverflow="ellipsis" vert="horz" wrap="square" anchor="ctr" anchorCtr="1"/>
              <a:lstStyle/>
              <a:p>
                <a:pPr defTabSz="914400">
                  <a:defRPr lang="zh-CN" sz="1400" b="0" i="0" u="none" strike="noStrike" kern="1200" baseline="0">
                    <a:solidFill>
                      <a:schemeClr val="tx1">
                        <a:lumMod val="65000"/>
                        <a:lumOff val="35000"/>
                      </a:schemeClr>
                    </a:solidFill>
                    <a:latin typeface="+mn-lt"/>
                    <a:ea typeface="+mn-ea"/>
                    <a:cs typeface="+mn-cs"/>
                  </a:defRPr>
                </a:pPr>
                <a:r>
                  <a:rPr lang="en-US" sz="1400"/>
                  <a:t>Angle(°)</a:t>
                </a:r>
              </a:p>
            </c:rich>
          </c:tx>
          <c:overlay val="0"/>
          <c:spPr>
            <a:noFill/>
            <a:ln>
              <a:noFill/>
            </a:ln>
            <a:effectLst/>
          </c:spPr>
          <c:txPr>
            <a:bodyPr rot="0" spcFirstLastPara="0" vertOverflow="ellipsis" vert="horz" wrap="square" anchor="ctr" anchorCtr="1"/>
            <a:lstStyle/>
            <a:p>
              <a:pPr defTabSz="914400">
                <a:defRPr lang="zh-CN" sz="1400" b="0" i="0" u="none" strike="noStrike" kern="1200" baseline="0">
                  <a:solidFill>
                    <a:schemeClr val="tx1">
                      <a:lumMod val="65000"/>
                      <a:lumOff val="35000"/>
                    </a:schemeClr>
                  </a:solidFill>
                  <a:latin typeface="+mn-lt"/>
                  <a:ea typeface="+mn-ea"/>
                  <a:cs typeface="+mn-cs"/>
                </a:defRPr>
              </a:pPr>
              <a:endParaRPr lang="zh-CN"/>
            </a:p>
          </c:txPr>
        </c:title>
        <c:numFmt formatCode="0.00_ "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endParaRPr lang="zh-CN"/>
          </a:p>
        </c:txPr>
        <c:crossAx val="702556510"/>
        <c:crosses val="autoZero"/>
        <c:crossBetween val="midCat"/>
      </c:valAx>
      <c:valAx>
        <c:axId val="702556510"/>
        <c:scaling>
          <c:orientation val="minMax"/>
          <c:max val="1"/>
          <c:min val="0.70000000000000007"/>
        </c:scaling>
        <c:delete val="0"/>
        <c:axPos val="l"/>
        <c:majorGridlines>
          <c:spPr>
            <a:ln w="9525" cap="flat" cmpd="sng" algn="ctr">
              <a:solidFill>
                <a:schemeClr val="lt1">
                  <a:lumMod val="90200"/>
                </a:schemeClr>
              </a:solidFill>
              <a:round/>
            </a:ln>
            <a:effectLst/>
          </c:spPr>
        </c:majorGridlines>
        <c:title>
          <c:tx>
            <c:rich>
              <a:bodyPr rot="-5400000" spcFirstLastPara="0" vertOverflow="ellipsis" vert="horz" wrap="square" anchor="ctr" anchorCtr="1"/>
              <a:lstStyle/>
              <a:p>
                <a:pPr defTabSz="914400">
                  <a:defRPr lang="zh-CN" sz="1400" b="0" i="0" u="none" strike="noStrike" kern="1200" baseline="0">
                    <a:solidFill>
                      <a:schemeClr val="tx1">
                        <a:lumMod val="65000"/>
                        <a:lumOff val="35000"/>
                      </a:schemeClr>
                    </a:solidFill>
                    <a:latin typeface="+mn-lt"/>
                    <a:ea typeface="+mn-ea"/>
                    <a:cs typeface="+mn-cs"/>
                  </a:defRPr>
                </a:pPr>
                <a:r>
                  <a:rPr lang="en-US" sz="1400" dirty="0"/>
                  <a:t>Relative light distribution</a:t>
                </a:r>
              </a:p>
            </c:rich>
          </c:tx>
          <c:overlay val="0"/>
          <c:spPr>
            <a:noFill/>
            <a:ln>
              <a:noFill/>
            </a:ln>
            <a:effectLst/>
          </c:spPr>
          <c:txPr>
            <a:bodyPr rot="-5400000" spcFirstLastPara="0" vertOverflow="ellipsis" vert="horz" wrap="square" anchor="ctr" anchorCtr="1"/>
            <a:lstStyle/>
            <a:p>
              <a:pPr defTabSz="914400">
                <a:defRPr lang="zh-CN" sz="1400" b="0" i="0" u="none" strike="noStrike" kern="1200" baseline="0">
                  <a:solidFill>
                    <a:schemeClr val="tx1">
                      <a:lumMod val="65000"/>
                      <a:lumOff val="35000"/>
                    </a:schemeClr>
                  </a:solidFill>
                  <a:latin typeface="+mn-lt"/>
                  <a:ea typeface="+mn-ea"/>
                  <a:cs typeface="+mn-cs"/>
                </a:defRPr>
              </a:pPr>
              <a:endParaRPr lang="zh-CN"/>
            </a:p>
          </c:txPr>
        </c:title>
        <c:numFmt formatCode="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endParaRPr lang="zh-CN"/>
          </a:p>
        </c:txPr>
        <c:crossAx val="308124432"/>
        <c:crosses val="autoZero"/>
        <c:crossBetween val="midCat"/>
      </c:valAx>
      <c:spPr>
        <a:noFill/>
        <a:ln>
          <a:noFill/>
        </a:ln>
        <a:effectLst/>
      </c:spPr>
    </c:plotArea>
    <c:legend>
      <c:legendPos val="b"/>
      <c:overlay val="0"/>
      <c:spPr>
        <a:noFill/>
        <a:ln>
          <a:noFill/>
        </a:ln>
        <a:effectLst/>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17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w="19050" cap="rnd">
        <a:noFill/>
        <a:round/>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dk1"/>
    </cs:fontRef>
    <cs:spPr>
      <a:ln w="9525">
        <a:solidFill>
          <a:schemeClr val="phClr"/>
        </a:solidFill>
      </a:ln>
      <a:effectLst/>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spPr>
      <a:ln w="9525" cap="flat" cmpd="sng" algn="ctr">
        <a:solidFill>
          <a:schemeClr val="tx1">
            <a:lumMod val="15000"/>
            <a:lumOff val="85000"/>
          </a:schemeClr>
        </a:solidFill>
        <a:round/>
      </a:ln>
    </cs:spPr>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87F4A-240F-4ED8-BA1B-C86C00804E09}" type="datetimeFigureOut">
              <a:rPr lang="zh-CN" altLang="en-US" smtClean="0"/>
              <a:t>2025/8/27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6E37A6-EE0F-402F-B22B-6744B0637DF0}" type="slidenum">
              <a:rPr lang="zh-CN" altLang="en-US" smtClean="0"/>
              <a:t>‹#›</a:t>
            </a:fld>
            <a:endParaRPr lang="zh-CN" altLang="en-US"/>
          </a:p>
        </p:txBody>
      </p:sp>
    </p:spTree>
    <p:extLst>
      <p:ext uri="{BB962C8B-B14F-4D97-AF65-F5344CB8AC3E}">
        <p14:creationId xmlns:p14="http://schemas.microsoft.com/office/powerpoint/2010/main" val="2669208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Good afternoon</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everyone! I am Mingjie Yang, from the Institute of high energy physics. Thanks to the organizing committee to give me a chance to stand here and share the work about the LACT camera.</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096E37A6-EE0F-402F-B22B-6744B0637DF0}" type="slidenum">
              <a:rPr lang="zh-CN" altLang="en-US" smtClean="0"/>
              <a:t>1</a:t>
            </a:fld>
            <a:endParaRPr lang="zh-CN" altLang="en-US"/>
          </a:p>
        </p:txBody>
      </p:sp>
    </p:spTree>
    <p:extLst>
      <p:ext uri="{BB962C8B-B14F-4D97-AF65-F5344CB8AC3E}">
        <p14:creationId xmlns:p14="http://schemas.microsoft.com/office/powerpoint/2010/main" val="3594115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The self-developed ASIC chip has an obvious non-linearity, when the input voltage is below 70 mV. The analog pulse between the High gain/low gain amplifier and the ASIC is sent to the oscilloscope through the coaxial line. We use the pulse amplitude to build the relationship between the FEE output and the oscilloscope. Different pulse amplitude gives different correction factor. When we have enough different pulse amplitude, the non-linearity will be corrected. As we test, the correction factor obtained in CH1 is also suitable to the other channels.</a:t>
            </a:r>
            <a:endParaRPr lang="zh-CN" altLang="en-US" dirty="0"/>
          </a:p>
        </p:txBody>
      </p:sp>
      <p:sp>
        <p:nvSpPr>
          <p:cNvPr id="4" name="灯片编号占位符 3"/>
          <p:cNvSpPr>
            <a:spLocks noGrp="1"/>
          </p:cNvSpPr>
          <p:nvPr>
            <p:ph type="sldNum" sz="quarter" idx="5"/>
          </p:nvPr>
        </p:nvSpPr>
        <p:spPr/>
        <p:txBody>
          <a:bodyPr/>
          <a:lstStyle/>
          <a:p>
            <a:fld id="{096E37A6-EE0F-402F-B22B-6744B0637DF0}" type="slidenum">
              <a:rPr lang="zh-CN" altLang="en-US" smtClean="0"/>
              <a:t>10</a:t>
            </a:fld>
            <a:endParaRPr lang="zh-CN" altLang="en-US"/>
          </a:p>
        </p:txBody>
      </p:sp>
    </p:spTree>
    <p:extLst>
      <p:ext uri="{BB962C8B-B14F-4D97-AF65-F5344CB8AC3E}">
        <p14:creationId xmlns:p14="http://schemas.microsoft.com/office/powerpoint/2010/main" val="692284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Even we chose the ASIC chip and operational amplifier with low power consumption. But chip used to set vias voltage to SiPM has a high-power consumption. The power consumption of the whole sub-cluster is about 15 W. The total power consumption of the camera is about 1600W.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Additionally, the power consumption of the SiPM under the full Moon is about 0.18W.</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cooling system should prevent electronics heating the </a:t>
            </a:r>
            <a:r>
              <a:rPr lang="en-US" altLang="zh-CN" sz="1200" kern="1200" dirty="0" err="1">
                <a:solidFill>
                  <a:schemeClr val="tx1"/>
                </a:solidFill>
                <a:effectLst/>
                <a:latin typeface="+mn-lt"/>
                <a:ea typeface="+mn-ea"/>
                <a:cs typeface="+mn-cs"/>
              </a:rPr>
              <a:t>SiPMs</a:t>
            </a:r>
            <a:r>
              <a:rPr lang="en-US" altLang="zh-CN" sz="1200" kern="1200" dirty="0">
                <a:solidFill>
                  <a:schemeClr val="tx1"/>
                </a:solidFill>
                <a:effectLst/>
                <a:latin typeface="+mn-lt"/>
                <a:ea typeface="+mn-ea"/>
                <a:cs typeface="+mn-cs"/>
              </a:rPr>
              <a:t>, and make all the components inside the camera cool.</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camera operates at an altitude over 4400m. The air density is only 60% of sea level.</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During the LACT observation, the camera will move all sky with the rotating system. As a result, the long liquid tube is not a good choice.</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096E37A6-EE0F-402F-B22B-6744B0637DF0}" type="slidenum">
              <a:rPr lang="zh-CN" altLang="en-US" smtClean="0"/>
              <a:t>11</a:t>
            </a:fld>
            <a:endParaRPr lang="zh-CN" altLang="en-US"/>
          </a:p>
        </p:txBody>
      </p:sp>
    </p:spTree>
    <p:extLst>
      <p:ext uri="{BB962C8B-B14F-4D97-AF65-F5344CB8AC3E}">
        <p14:creationId xmlns:p14="http://schemas.microsoft.com/office/powerpoint/2010/main" val="1474847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There are 11 spatially independent air tube mounted between the camera’s 11 rows of sub-clusters. These air tubes are welded on the camera’s container. Air tubes only permit the wind pass through its body, and prevent the air or dust from entering the internal space of the camera.</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Air tubes are cooled by the fans. They divide the SiPM and electronics into two temperature area.</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heat of the electronics chips will be taken to the air tube by the L-shaped plate.</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SiPM will be cooled by the other side of the air tube, with the help of the heat pad.</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096E37A6-EE0F-402F-B22B-6744B0637DF0}" type="slidenum">
              <a:rPr lang="zh-CN" altLang="en-US" smtClean="0"/>
              <a:t>12</a:t>
            </a:fld>
            <a:endParaRPr lang="zh-CN" altLang="en-US"/>
          </a:p>
        </p:txBody>
      </p:sp>
    </p:spTree>
    <p:extLst>
      <p:ext uri="{BB962C8B-B14F-4D97-AF65-F5344CB8AC3E}">
        <p14:creationId xmlns:p14="http://schemas.microsoft.com/office/powerpoint/2010/main" val="1889127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E9879-15B9-1107-B93F-F3AFCF38B77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F0BE3DC-7BCE-532A-BA86-F1CFBAE7F8D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E977036-1CDB-3373-3A9B-AC315332C5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simulation model is built based on the </a:t>
            </a:r>
            <a:r>
              <a:rPr lang="en-US" altLang="zh-CN" sz="1200" kern="1200" dirty="0" err="1">
                <a:solidFill>
                  <a:schemeClr val="tx1"/>
                </a:solidFill>
                <a:effectLst/>
                <a:latin typeface="+mn-lt"/>
                <a:ea typeface="+mn-ea"/>
                <a:cs typeface="+mn-cs"/>
              </a:rPr>
              <a:t>Icepak</a:t>
            </a:r>
            <a:r>
              <a:rPr lang="en-US" altLang="zh-CN" sz="1200" kern="1200" dirty="0">
                <a:solidFill>
                  <a:schemeClr val="tx1"/>
                </a:solidFill>
                <a:effectLst/>
                <a:latin typeface="+mn-lt"/>
                <a:ea typeface="+mn-ea"/>
                <a:cs typeface="+mn-cs"/>
              </a:rPr>
              <a:t>. The environment condition is set as the real condition of </a:t>
            </a:r>
            <a:r>
              <a:rPr lang="en-US" altLang="zh-CN" sz="1200" kern="1200" dirty="0" err="1">
                <a:solidFill>
                  <a:schemeClr val="tx1"/>
                </a:solidFill>
                <a:effectLst/>
                <a:latin typeface="+mn-lt"/>
                <a:ea typeface="+mn-ea"/>
                <a:cs typeface="+mn-cs"/>
              </a:rPr>
              <a:t>Haizi</a:t>
            </a:r>
            <a:r>
              <a:rPr lang="en-US" altLang="zh-CN" sz="1200" kern="1200" dirty="0">
                <a:solidFill>
                  <a:schemeClr val="tx1"/>
                </a:solidFill>
                <a:effectLst/>
                <a:latin typeface="+mn-lt"/>
                <a:ea typeface="+mn-ea"/>
                <a:cs typeface="+mn-cs"/>
              </a:rPr>
              <a:t> Mountain. We use this model the adjust the cooling system. When we let wind passing through the nearby tube has the opposite direction, the temperature difference on the camera’s surface is below 6</a:t>
            </a:r>
            <a:r>
              <a:rPr lang="zh-CN"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highest temperature of the electronics is about 44</a:t>
            </a:r>
            <a:r>
              <a:rPr lang="zh-CN" altLang="en-US"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endParaRPr lang="en-US" altLang="zh-CN" dirty="0"/>
          </a:p>
          <a:p>
            <a:r>
              <a:rPr lang="en-US" altLang="zh-CN" dirty="0"/>
              <a:t>Aluminum-Al</a:t>
            </a:r>
          </a:p>
          <a:p>
            <a:r>
              <a:rPr lang="en-US" altLang="zh-CN" dirty="0"/>
              <a:t>Copper-Cu</a:t>
            </a:r>
            <a:endParaRPr lang="zh-CN" altLang="en-US" dirty="0"/>
          </a:p>
        </p:txBody>
      </p:sp>
      <p:sp>
        <p:nvSpPr>
          <p:cNvPr id="4" name="灯片编号占位符 3">
            <a:extLst>
              <a:ext uri="{FF2B5EF4-FFF2-40B4-BE49-F238E27FC236}">
                <a16:creationId xmlns:a16="http://schemas.microsoft.com/office/drawing/2014/main" id="{ACFAAAE5-2E68-C58C-3BDA-74D562E3AFC1}"/>
              </a:ext>
            </a:extLst>
          </p:cNvPr>
          <p:cNvSpPr>
            <a:spLocks noGrp="1"/>
          </p:cNvSpPr>
          <p:nvPr>
            <p:ph type="sldNum" sz="quarter" idx="5"/>
          </p:nvPr>
        </p:nvSpPr>
        <p:spPr/>
        <p:txBody>
          <a:bodyPr/>
          <a:lstStyle/>
          <a:p>
            <a:fld id="{096E37A6-EE0F-402F-B22B-6744B0637DF0}" type="slidenum">
              <a:rPr lang="zh-CN" altLang="en-US" smtClean="0"/>
              <a:t>13</a:t>
            </a:fld>
            <a:endParaRPr lang="zh-CN" altLang="en-US"/>
          </a:p>
        </p:txBody>
      </p:sp>
    </p:spTree>
    <p:extLst>
      <p:ext uri="{BB962C8B-B14F-4D97-AF65-F5344CB8AC3E}">
        <p14:creationId xmlns:p14="http://schemas.microsoft.com/office/powerpoint/2010/main" val="529440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9C92B-D811-F3A4-B1BA-7141AAE3690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A76209F-13BA-9231-D80F-4A6676BFD5C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78DD02E-9888-D41F-E1F4-0A71A2FAB8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 the lab of Chengdu, we also installed a sub-cluster into the camera container. A black cloth is covered the surface of the whole camera. We make the sub-cluster powered normally, and open the fans. The temperature of the ASIC chip is below 35 </a:t>
            </a:r>
            <a:r>
              <a:rPr lang="zh-CN" altLang="zh-CN"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 the highest temperature is bellow 40 </a:t>
            </a:r>
            <a:r>
              <a:rPr lang="zh-CN" altLang="zh-CN"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When we install more sub-clusters, we will power them step by step, to study the cooling performance.</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a:extLst>
              <a:ext uri="{FF2B5EF4-FFF2-40B4-BE49-F238E27FC236}">
                <a16:creationId xmlns:a16="http://schemas.microsoft.com/office/drawing/2014/main" id="{EE815E19-FD1E-8348-A4A8-9B0398032E97}"/>
              </a:ext>
            </a:extLst>
          </p:cNvPr>
          <p:cNvSpPr>
            <a:spLocks noGrp="1"/>
          </p:cNvSpPr>
          <p:nvPr>
            <p:ph type="sldNum" sz="quarter" idx="5"/>
          </p:nvPr>
        </p:nvSpPr>
        <p:spPr/>
        <p:txBody>
          <a:bodyPr/>
          <a:lstStyle/>
          <a:p>
            <a:fld id="{096E37A6-EE0F-402F-B22B-6744B0637DF0}" type="slidenum">
              <a:rPr lang="zh-CN" altLang="en-US" smtClean="0"/>
              <a:t>14</a:t>
            </a:fld>
            <a:endParaRPr lang="zh-CN" altLang="en-US"/>
          </a:p>
        </p:txBody>
      </p:sp>
    </p:spTree>
    <p:extLst>
      <p:ext uri="{BB962C8B-B14F-4D97-AF65-F5344CB8AC3E}">
        <p14:creationId xmlns:p14="http://schemas.microsoft.com/office/powerpoint/2010/main" val="2288205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8D8E-CD3E-7F5F-729A-1528253D3FC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968BDD5-5E92-3434-BFF6-941F91C8B2D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714409F-96B4-0187-0FD5-25F4B8EB0D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There are four tubes with many small holes distributed at the corner of the camera’s surface. We will put the silica desiccant inside the tubes. When the desiccant absorbs water, it will change to pink. We can observe desiccant’s color and determine when it will be changed.</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a:extLst>
              <a:ext uri="{FF2B5EF4-FFF2-40B4-BE49-F238E27FC236}">
                <a16:creationId xmlns:a16="http://schemas.microsoft.com/office/drawing/2014/main" id="{DA1EE986-3FE1-646B-1F73-C2036DE089D2}"/>
              </a:ext>
            </a:extLst>
          </p:cNvPr>
          <p:cNvSpPr>
            <a:spLocks noGrp="1"/>
          </p:cNvSpPr>
          <p:nvPr>
            <p:ph type="sldNum" sz="quarter" idx="5"/>
          </p:nvPr>
        </p:nvSpPr>
        <p:spPr/>
        <p:txBody>
          <a:bodyPr/>
          <a:lstStyle/>
          <a:p>
            <a:fld id="{096E37A6-EE0F-402F-B22B-6744B0637DF0}" type="slidenum">
              <a:rPr lang="zh-CN" altLang="en-US" smtClean="0"/>
              <a:t>15</a:t>
            </a:fld>
            <a:endParaRPr lang="zh-CN" altLang="en-US"/>
          </a:p>
        </p:txBody>
      </p:sp>
    </p:spTree>
    <p:extLst>
      <p:ext uri="{BB962C8B-B14F-4D97-AF65-F5344CB8AC3E}">
        <p14:creationId xmlns:p14="http://schemas.microsoft.com/office/powerpoint/2010/main" val="1275841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From the basic component to the camera, we need to finish these works.</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We need assembly the light funnels to a 4-4 array through a supported board and glue. This process is finished with the help of a 3-D printed model.</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We need install </a:t>
            </a:r>
            <a:r>
              <a:rPr lang="en-US" altLang="zh-CN" sz="1200" kern="1200" dirty="0" err="1">
                <a:solidFill>
                  <a:schemeClr val="tx1"/>
                </a:solidFill>
                <a:effectLst/>
                <a:latin typeface="+mn-lt"/>
                <a:ea typeface="+mn-ea"/>
                <a:cs typeface="+mn-cs"/>
              </a:rPr>
              <a:t>SiPMs</a:t>
            </a:r>
            <a:r>
              <a:rPr lang="en-US" altLang="zh-CN" sz="1200" kern="1200" dirty="0">
                <a:solidFill>
                  <a:schemeClr val="tx1"/>
                </a:solidFill>
                <a:effectLst/>
                <a:latin typeface="+mn-lt"/>
                <a:ea typeface="+mn-ea"/>
                <a:cs typeface="+mn-cs"/>
              </a:rPr>
              <a:t> on the PRB board. They are connected and fixed by the high-speed connector. And then, we should test the SiPM array and make sure each SiPM can work normally. The serial number of the SiPM is recorded.</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And then, we will assembly the light funnel array with the SiPM array together through bolts.</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thermal resistance and the weight of L-shaped heat conductive plate are tested before it is assembled with the FEE board. There is several silicon heat pad between them.</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And then, we can assembly a sub-cluster and test its performance to make sure each sub-cluster can work normally.</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At last, we can install these sub-clusters into the camera.</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096E37A6-EE0F-402F-B22B-6744B0637DF0}" type="slidenum">
              <a:rPr lang="zh-CN" altLang="en-US" smtClean="0"/>
              <a:t>16</a:t>
            </a:fld>
            <a:endParaRPr lang="zh-CN" altLang="en-US"/>
          </a:p>
        </p:txBody>
      </p:sp>
    </p:spTree>
    <p:extLst>
      <p:ext uri="{BB962C8B-B14F-4D97-AF65-F5344CB8AC3E}">
        <p14:creationId xmlns:p14="http://schemas.microsoft.com/office/powerpoint/2010/main" val="2468099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sub-cluster will be divided into the photosensitive and electronics two parts, when it is needed to installed into the camera container.</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photosensitive part will be inserted form the front lattice and fixed to the back lattice through two </a:t>
            </a:r>
            <a:r>
              <a:rPr lang="en-US" altLang="zh-CN" sz="1200" b="1" kern="1200" dirty="0">
                <a:solidFill>
                  <a:schemeClr val="tx1"/>
                </a:solidFill>
                <a:effectLst/>
                <a:latin typeface="+mn-lt"/>
                <a:ea typeface="+mn-ea"/>
                <a:cs typeface="+mn-cs"/>
              </a:rPr>
              <a:t>bolts</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electronics part is pushed into the camera along the rail and fixed to the back lattice through one bolt.</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type of the bolts is M5.</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096E37A6-EE0F-402F-B22B-6744B0637DF0}" type="slidenum">
              <a:rPr lang="zh-CN" altLang="en-US" smtClean="0"/>
              <a:t>17</a:t>
            </a:fld>
            <a:endParaRPr lang="zh-CN" altLang="en-US"/>
          </a:p>
        </p:txBody>
      </p:sp>
    </p:spTree>
    <p:extLst>
      <p:ext uri="{BB962C8B-B14F-4D97-AF65-F5344CB8AC3E}">
        <p14:creationId xmlns:p14="http://schemas.microsoft.com/office/powerpoint/2010/main" val="813310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 this week, we have installed all the sub-clusters into the camera. This work is finished together by the students and teachers from the Tibet university,……, and the Institute of high energy physics. Next week, we will test and study the performance of the whole camera in dark room.</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096E37A6-EE0F-402F-B22B-6744B0637DF0}" type="slidenum">
              <a:rPr lang="zh-CN" altLang="en-US" smtClean="0"/>
              <a:t>18</a:t>
            </a:fld>
            <a:endParaRPr lang="zh-CN" altLang="en-US"/>
          </a:p>
        </p:txBody>
      </p:sp>
    </p:spTree>
    <p:extLst>
      <p:ext uri="{BB962C8B-B14F-4D97-AF65-F5344CB8AC3E}">
        <p14:creationId xmlns:p14="http://schemas.microsoft.com/office/powerpoint/2010/main" val="2856379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6A921-E170-A5DA-22AC-68F7376B2B1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F208772-E8FD-590A-729F-89DC0811737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39CB33B-0D53-E4E4-358C-155C14CD278D}"/>
              </a:ext>
            </a:extLst>
          </p:cNvPr>
          <p:cNvSpPr>
            <a:spLocks noGrp="1"/>
          </p:cNvSpPr>
          <p:nvPr>
            <p:ph type="body" idx="1"/>
          </p:nvPr>
        </p:nvSpPr>
        <p:spPr/>
        <p:txBody>
          <a:bodyPr/>
          <a:lstStyle/>
          <a:p>
            <a:r>
              <a:rPr lang="en-US" altLang="zh-CN" sz="1200" kern="1200" dirty="0">
                <a:solidFill>
                  <a:schemeClr val="tx1"/>
                </a:solidFill>
                <a:effectLst/>
                <a:latin typeface="+mn-lt"/>
                <a:ea typeface="+mn-ea"/>
                <a:cs typeface="+mn-cs"/>
              </a:rPr>
              <a:t>At last, I want to share the calibration plan for the camera. We will install a large power LED light source at the center of the mirror. The LED light source will flash the camera. After using the flat-window LED, the LED light source presents a good uniformity at the view angle of 6</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We also install 4 small size </a:t>
            </a:r>
            <a:r>
              <a:rPr lang="en-US" altLang="zh-CN" sz="1200" kern="1200" dirty="0" err="1">
                <a:solidFill>
                  <a:schemeClr val="tx1"/>
                </a:solidFill>
                <a:effectLst/>
                <a:latin typeface="+mn-lt"/>
                <a:ea typeface="+mn-ea"/>
                <a:cs typeface="+mn-cs"/>
              </a:rPr>
              <a:t>SiPMs</a:t>
            </a:r>
            <a:r>
              <a:rPr lang="en-US" altLang="zh-CN" sz="1200" kern="1200" dirty="0">
                <a:solidFill>
                  <a:schemeClr val="tx1"/>
                </a:solidFill>
                <a:effectLst/>
                <a:latin typeface="+mn-lt"/>
                <a:ea typeface="+mn-ea"/>
                <a:cs typeface="+mn-cs"/>
              </a:rPr>
              <a:t> to the surface of the camera. The small SiPM can detect the single electron spectrum, and used to calculated itself gain. And then, we can use the small size SiPM the calibrate the light intensity of the light source.</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a:extLst>
              <a:ext uri="{FF2B5EF4-FFF2-40B4-BE49-F238E27FC236}">
                <a16:creationId xmlns:a16="http://schemas.microsoft.com/office/drawing/2014/main" id="{37802004-8852-4AB5-AD75-381D2D56D7C1}"/>
              </a:ext>
            </a:extLst>
          </p:cNvPr>
          <p:cNvSpPr>
            <a:spLocks noGrp="1"/>
          </p:cNvSpPr>
          <p:nvPr>
            <p:ph type="sldNum" sz="quarter" idx="5"/>
          </p:nvPr>
        </p:nvSpPr>
        <p:spPr/>
        <p:txBody>
          <a:bodyPr/>
          <a:lstStyle/>
          <a:p>
            <a:fld id="{096E37A6-EE0F-402F-B22B-6744B0637DF0}" type="slidenum">
              <a:rPr lang="zh-CN" altLang="en-US" smtClean="0"/>
              <a:t>19</a:t>
            </a:fld>
            <a:endParaRPr lang="zh-CN" altLang="en-US"/>
          </a:p>
        </p:txBody>
      </p:sp>
    </p:spTree>
    <p:extLst>
      <p:ext uri="{BB962C8B-B14F-4D97-AF65-F5344CB8AC3E}">
        <p14:creationId xmlns:p14="http://schemas.microsoft.com/office/powerpoint/2010/main" val="2498255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 this report, I will introduce the LACT project and the camera design plan. And then, I will share several key technologies inside the camera. At last, I will report the current progress and next plan about our first prototype. </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096E37A6-EE0F-402F-B22B-6744B0637DF0}" type="slidenum">
              <a:rPr lang="zh-CN" altLang="en-US" smtClean="0"/>
              <a:t>2</a:t>
            </a:fld>
            <a:endParaRPr lang="zh-CN" altLang="en-US"/>
          </a:p>
        </p:txBody>
      </p:sp>
    </p:spTree>
    <p:extLst>
      <p:ext uri="{BB962C8B-B14F-4D97-AF65-F5344CB8AC3E}">
        <p14:creationId xmlns:p14="http://schemas.microsoft.com/office/powerpoint/2010/main" val="3564222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F151F-A2B0-F883-9E13-1302CA4A674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ECDDE07-ECF5-53B1-0E0A-A203214E346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D07D614-A004-6DDD-9497-A86B6ED8F09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7ECCBF3-F9C2-70AD-C97C-7DCB2734D3E4}"/>
              </a:ext>
            </a:extLst>
          </p:cNvPr>
          <p:cNvSpPr>
            <a:spLocks noGrp="1"/>
          </p:cNvSpPr>
          <p:nvPr>
            <p:ph type="sldNum" sz="quarter" idx="5"/>
          </p:nvPr>
        </p:nvSpPr>
        <p:spPr/>
        <p:txBody>
          <a:bodyPr/>
          <a:lstStyle/>
          <a:p>
            <a:fld id="{096E37A6-EE0F-402F-B22B-6744B0637DF0}" type="slidenum">
              <a:rPr lang="zh-CN" altLang="en-US" smtClean="0"/>
              <a:t>20</a:t>
            </a:fld>
            <a:endParaRPr lang="zh-CN" altLang="en-US"/>
          </a:p>
        </p:txBody>
      </p:sp>
    </p:spTree>
    <p:extLst>
      <p:ext uri="{BB962C8B-B14F-4D97-AF65-F5344CB8AC3E}">
        <p14:creationId xmlns:p14="http://schemas.microsoft.com/office/powerpoint/2010/main" val="40574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Up to now, the LHAASO experiment has found over 40 ultra-high-energy </a:t>
            </a:r>
            <a:r>
              <a:rPr lang="zh-CN" altLang="zh-CN" sz="1200" kern="1200" dirty="0">
                <a:solidFill>
                  <a:schemeClr val="tx1"/>
                </a:solidFill>
                <a:effectLst/>
                <a:latin typeface="+mn-lt"/>
                <a:ea typeface="+mn-ea"/>
                <a:cs typeface="+mn-cs"/>
              </a:rPr>
              <a:t>γ </a:t>
            </a:r>
            <a:r>
              <a:rPr lang="en-US" altLang="zh-CN" sz="1200" kern="1200" dirty="0">
                <a:solidFill>
                  <a:schemeClr val="tx1"/>
                </a:solidFill>
                <a:effectLst/>
                <a:latin typeface="+mn-lt"/>
                <a:ea typeface="+mn-ea"/>
                <a:cs typeface="+mn-cs"/>
              </a:rPr>
              <a:t>ray sources in the Milky Way Galaxy. However, the angular resolution of the LHAASO experiment is 0.3</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It is hard the take a clear picture for the ultra-high-energy </a:t>
            </a:r>
            <a:r>
              <a:rPr lang="zh-CN" altLang="zh-CN" sz="1200" kern="1200" dirty="0">
                <a:solidFill>
                  <a:schemeClr val="tx1"/>
                </a:solidFill>
                <a:effectLst/>
                <a:latin typeface="+mn-lt"/>
                <a:ea typeface="+mn-ea"/>
                <a:cs typeface="+mn-cs"/>
              </a:rPr>
              <a:t>γ </a:t>
            </a:r>
            <a:r>
              <a:rPr lang="en-US" altLang="zh-CN" sz="1200" kern="1200" dirty="0">
                <a:solidFill>
                  <a:schemeClr val="tx1"/>
                </a:solidFill>
                <a:effectLst/>
                <a:latin typeface="+mn-lt"/>
                <a:ea typeface="+mn-ea"/>
                <a:cs typeface="+mn-cs"/>
              </a:rPr>
              <a:t>ray source. The Cherenkov telescopes </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MAGIC,HESS</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 have higher angular resolution, but their sensitivity is not enough at 100TeV.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We will build 32 large area imaging Cherenkov telescopes on the LHAASO site. Observation with the Moun-detector array of the LHAASO and based on the strong </a:t>
            </a:r>
            <a:r>
              <a:rPr lang="zh-CN" altLang="zh-CN" sz="1200" kern="1200" dirty="0">
                <a:solidFill>
                  <a:schemeClr val="tx1"/>
                </a:solidFill>
                <a:effectLst/>
                <a:latin typeface="+mn-lt"/>
                <a:ea typeface="+mn-ea"/>
                <a:cs typeface="+mn-cs"/>
              </a:rPr>
              <a:t>γ </a:t>
            </a:r>
            <a:r>
              <a:rPr lang="en-US" altLang="zh-CN" sz="1200" kern="1200" dirty="0">
                <a:solidFill>
                  <a:schemeClr val="tx1"/>
                </a:solidFill>
                <a:effectLst/>
                <a:latin typeface="+mn-lt"/>
                <a:ea typeface="+mn-ea"/>
                <a:cs typeface="+mn-cs"/>
              </a:rPr>
              <a:t>ray selectin ability, the LACT experiment can achieve enough sensitivity at 100 TeV. Base on the spatial imaging technology, the LACT experiment can realize the angular resolution of 0.05</a:t>
            </a:r>
            <a:r>
              <a:rPr lang="zh-CN" altLang="zh-CN"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a:t>
            </a:r>
            <a:r>
              <a:rPr lang="zh-CN" altLang="zh-CN"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telescope of the LACT experiment is composed of the supporting and rotating system, the reflect-mirror dish with the diameter of 6 meter, and the SiPM camera.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096E37A6-EE0F-402F-B22B-6744B0637DF0}" type="slidenum">
              <a:rPr lang="zh-CN" altLang="en-US" smtClean="0"/>
              <a:t>3</a:t>
            </a:fld>
            <a:endParaRPr lang="zh-CN" altLang="en-US"/>
          </a:p>
        </p:txBody>
      </p:sp>
    </p:spTree>
    <p:extLst>
      <p:ext uri="{BB962C8B-B14F-4D97-AF65-F5344CB8AC3E}">
        <p14:creationId xmlns:p14="http://schemas.microsoft.com/office/powerpoint/2010/main" val="1960607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a:p>
          <a:p>
            <a:r>
              <a:rPr lang="en-US" altLang="zh-CN" sz="1200" kern="1200" dirty="0">
                <a:solidFill>
                  <a:schemeClr val="tx1"/>
                </a:solidFill>
                <a:effectLst/>
                <a:latin typeface="+mn-lt"/>
                <a:ea typeface="+mn-ea"/>
                <a:cs typeface="+mn-cs"/>
              </a:rPr>
              <a:t>The camera is located at the focal plane of the mirror. The focal length is about 8 meter, and the field of view angle is bout 8</a:t>
            </a:r>
            <a:r>
              <a:rPr lang="zh-CN" altLang="zh-CN" sz="1200" kern="1200" dirty="0">
                <a:solidFill>
                  <a:schemeClr val="tx1"/>
                </a:solidFill>
                <a:effectLst/>
                <a:latin typeface="+mn-lt"/>
                <a:ea typeface="+mn-ea"/>
                <a:cs typeface="+mn-cs"/>
              </a:rPr>
              <a:t>°。</a:t>
            </a:r>
          </a:p>
          <a:p>
            <a:r>
              <a:rPr lang="en-US" altLang="zh-CN" sz="1200" kern="1200" dirty="0">
                <a:solidFill>
                  <a:schemeClr val="tx1"/>
                </a:solidFill>
                <a:effectLst/>
                <a:latin typeface="+mn-lt"/>
                <a:ea typeface="+mn-ea"/>
                <a:cs typeface="+mn-cs"/>
              </a:rPr>
              <a:t>When the atmospheric Cherenkov light is reflected and focused by the mirror to the camera’s surface. The camera will measure the intensity and shape by imaging.</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096E37A6-EE0F-402F-B22B-6744B0637DF0}" type="slidenum">
              <a:rPr lang="zh-CN" altLang="en-US" smtClean="0"/>
              <a:t>4</a:t>
            </a:fld>
            <a:endParaRPr lang="zh-CN" altLang="en-US"/>
          </a:p>
        </p:txBody>
      </p:sp>
    </p:spTree>
    <p:extLst>
      <p:ext uri="{BB962C8B-B14F-4D97-AF65-F5344CB8AC3E}">
        <p14:creationId xmlns:p14="http://schemas.microsoft.com/office/powerpoint/2010/main" val="867539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During the development, the whole camera is divided into 101 subclusters. Each sub-cluster has 16 pixels and they are arranged into a 4-4 array. The sub-cluster has a length of 380 mm and a weight of 1700 gram. It consisted with the light funnel array, the SiPM array, the heat conductive pad, the electronics board, the L-shaped heat conductive plate, and the support rail.</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light funnel can increase the light receiving area of </a:t>
            </a:r>
            <a:r>
              <a:rPr lang="en-US" altLang="zh-CN" sz="1200" kern="1200" dirty="0" err="1">
                <a:solidFill>
                  <a:schemeClr val="tx1"/>
                </a:solidFill>
                <a:effectLst/>
                <a:latin typeface="+mn-lt"/>
                <a:ea typeface="+mn-ea"/>
                <a:cs typeface="+mn-cs"/>
              </a:rPr>
              <a:t>SiPMs</a:t>
            </a:r>
            <a:r>
              <a:rPr lang="en-US" altLang="zh-CN" sz="1200" kern="1200" dirty="0">
                <a:solidFill>
                  <a:schemeClr val="tx1"/>
                </a:solidFill>
                <a:effectLst/>
                <a:latin typeface="+mn-lt"/>
                <a:ea typeface="+mn-ea"/>
                <a:cs typeface="+mn-cs"/>
              </a:rPr>
              <a:t> to 24.4 mm. It is made by the technology of coating film.</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PRB board is used to read out the </a:t>
            </a:r>
            <a:r>
              <a:rPr lang="en-US" altLang="zh-CN" sz="1200" kern="1200" dirty="0" err="1">
                <a:solidFill>
                  <a:schemeClr val="tx1"/>
                </a:solidFill>
                <a:effectLst/>
                <a:latin typeface="+mn-lt"/>
                <a:ea typeface="+mn-ea"/>
                <a:cs typeface="+mn-cs"/>
              </a:rPr>
              <a:t>SiPM’s</a:t>
            </a:r>
            <a:r>
              <a:rPr lang="en-US" altLang="zh-CN" sz="1200" kern="1200" dirty="0">
                <a:solidFill>
                  <a:schemeClr val="tx1"/>
                </a:solidFill>
                <a:effectLst/>
                <a:latin typeface="+mn-lt"/>
                <a:ea typeface="+mn-ea"/>
                <a:cs typeface="+mn-cs"/>
              </a:rPr>
              <a:t> signal and transmit is to FEE board through serval connectors.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We concentrate all the functional chips and circuits on the FEE board.</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Additionally, several pieces of filter are mounted in a lattice. The filter window covers the whole photosensitive area of the camera. It only admit the photon with the wavelength between 280nm and 550nm.</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This is the design specifications of the camera.</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096E37A6-EE0F-402F-B22B-6744B0637DF0}" type="slidenum">
              <a:rPr lang="zh-CN" altLang="en-US" smtClean="0"/>
              <a:t>5</a:t>
            </a:fld>
            <a:endParaRPr lang="zh-CN" altLang="en-US"/>
          </a:p>
        </p:txBody>
      </p:sp>
    </p:spTree>
    <p:extLst>
      <p:ext uri="{BB962C8B-B14F-4D97-AF65-F5344CB8AC3E}">
        <p14:creationId xmlns:p14="http://schemas.microsoft.com/office/powerpoint/2010/main" val="3368241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SiPM can work safely under the moon light. So, we use SiPM as the photosensor can increase the observation time for the Cherenkov telescope.</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Cherenkov light is weak to serval photons per square meter. So we need to select the SiPM with high photon detection efficiency, especially at the short wavelength.</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We also require the SiPM has a low dark noise and let it work in a low temperature environment. SiPM with small size also has a low dark noise.</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096E37A6-EE0F-402F-B22B-6744B0637DF0}" type="slidenum">
              <a:rPr lang="zh-CN" altLang="en-US" smtClean="0"/>
              <a:t>6</a:t>
            </a:fld>
            <a:endParaRPr lang="zh-CN" altLang="en-US"/>
          </a:p>
        </p:txBody>
      </p:sp>
    </p:spTree>
    <p:extLst>
      <p:ext uri="{BB962C8B-B14F-4D97-AF65-F5344CB8AC3E}">
        <p14:creationId xmlns:p14="http://schemas.microsoft.com/office/powerpoint/2010/main" val="580653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Because of the capacitance effect, larger size of SiPM means long discharging time. The area of SiPM we used in the LACT experiment will be over 100 square mm. This means the pulse form SiPM will be very wide.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night sky background light distributes randomly in the time. The reduce the effect of night sky background light on the Cherenkov light measurement, it is necessary to make the pulse of SiPM short.</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We employed the polar zero cancelation circuit to make the </a:t>
            </a:r>
            <a:r>
              <a:rPr lang="en-US" altLang="zh-CN" sz="1200" kern="1200" dirty="0" err="1">
                <a:solidFill>
                  <a:schemeClr val="tx1"/>
                </a:solidFill>
                <a:effectLst/>
                <a:latin typeface="+mn-lt"/>
                <a:ea typeface="+mn-ea"/>
                <a:cs typeface="+mn-cs"/>
              </a:rPr>
              <a:t>SiPM’s</a:t>
            </a:r>
            <a:r>
              <a:rPr lang="en-US" altLang="zh-CN" sz="1200" kern="1200" dirty="0">
                <a:solidFill>
                  <a:schemeClr val="tx1"/>
                </a:solidFill>
                <a:effectLst/>
                <a:latin typeface="+mn-lt"/>
                <a:ea typeface="+mn-ea"/>
                <a:cs typeface="+mn-cs"/>
              </a:rPr>
              <a:t> pulse short. Even we make the bottom pulse width from 300ns to 70ns, we loss 75% of the pulse amplitude.</a:t>
            </a:r>
          </a:p>
          <a:p>
            <a:r>
              <a:rPr lang="en-US" altLang="zh-CN" sz="1200" kern="1200" dirty="0">
                <a:solidFill>
                  <a:schemeClr val="tx1"/>
                </a:solidFill>
                <a:effectLst/>
                <a:latin typeface="+mn-lt"/>
                <a:ea typeface="+mn-ea"/>
                <a:cs typeface="+mn-cs"/>
              </a:rPr>
              <a:t>Additionally, we use the new operational amplifier OPA892 as the amplifier. It has low power consumption and high bandwidth.</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096E37A6-EE0F-402F-B22B-6744B0637DF0}" type="slidenum">
              <a:rPr lang="zh-CN" altLang="en-US" smtClean="0"/>
              <a:t>7</a:t>
            </a:fld>
            <a:endParaRPr lang="zh-CN" altLang="en-US"/>
          </a:p>
        </p:txBody>
      </p:sp>
    </p:spTree>
    <p:extLst>
      <p:ext uri="{BB962C8B-B14F-4D97-AF65-F5344CB8AC3E}">
        <p14:creationId xmlns:p14="http://schemas.microsoft.com/office/powerpoint/2010/main" val="1846463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 the early stage, we have studied and compared 4 kinds circuit to realize the narrow pulse readout for the large size SiPM. The polar-zero cancelation circuit achieves the shortest pulse and the best signal resolution, especially when the SiPM works under a back ground light.</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096E37A6-EE0F-402F-B22B-6744B0637DF0}" type="slidenum">
              <a:rPr lang="zh-CN" altLang="en-US" smtClean="0"/>
              <a:t>8</a:t>
            </a:fld>
            <a:endParaRPr lang="zh-CN" altLang="en-US"/>
          </a:p>
        </p:txBody>
      </p:sp>
    </p:spTree>
    <p:extLst>
      <p:ext uri="{BB962C8B-B14F-4D97-AF65-F5344CB8AC3E}">
        <p14:creationId xmlns:p14="http://schemas.microsoft.com/office/powerpoint/2010/main" val="1399320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signal output from SiPM will be transmitted the FEE board through the high-speed connector. Narrow pulse shaping, high-gain and low-gain amplification, analog-digital convert and voltage-temperature compensation, all the process are finished on the  FEE board.</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self-developed ASIC chip LACT-WAVE is used to realize the full-waveform sampling. It is developed by the Institute of High Energy Physics. It has a sampling rate of GHz and a range of 1000. Moreover, it is a low power consumption chip. Each chip has 17 channels of switch capacitance array and 1 ADC. The power consumption of the chip is about 500 </a:t>
            </a:r>
            <a:r>
              <a:rPr lang="en-US" altLang="zh-CN" sz="1200" kern="1200" dirty="0" err="1">
                <a:solidFill>
                  <a:schemeClr val="tx1"/>
                </a:solidFill>
                <a:effectLst/>
                <a:latin typeface="+mn-lt"/>
                <a:ea typeface="+mn-ea"/>
                <a:cs typeface="+mn-cs"/>
              </a:rPr>
              <a:t>mW</a:t>
            </a:r>
            <a:r>
              <a:rPr lang="en-US" altLang="zh-CN" sz="1200" kern="1200" dirty="0">
                <a:solidFill>
                  <a:schemeClr val="tx1"/>
                </a:solidFill>
                <a:effectLst/>
                <a:latin typeface="+mn-lt"/>
                <a:ea typeface="+mn-ea"/>
                <a:cs typeface="+mn-cs"/>
              </a:rPr>
              <a:t>.</a:t>
            </a:r>
            <a:endParaRPr lang="zh-CN" altLang="zh-CN" sz="1200" kern="120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096E37A6-EE0F-402F-B22B-6744B0637DF0}" type="slidenum">
              <a:rPr lang="zh-CN" altLang="en-US" smtClean="0"/>
              <a:t>9</a:t>
            </a:fld>
            <a:endParaRPr lang="zh-CN" altLang="en-US"/>
          </a:p>
        </p:txBody>
      </p:sp>
    </p:spTree>
    <p:extLst>
      <p:ext uri="{BB962C8B-B14F-4D97-AF65-F5344CB8AC3E}">
        <p14:creationId xmlns:p14="http://schemas.microsoft.com/office/powerpoint/2010/main" val="1230636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FC4FB1BE-6FA7-7F26-34A4-C9BCD8986049}"/>
              </a:ext>
            </a:extLst>
          </p:cNvPr>
          <p:cNvSpPr>
            <a:spLocks noGrp="1"/>
          </p:cNvSpPr>
          <p:nvPr>
            <p:ph type="subTitle" idx="1"/>
          </p:nvPr>
        </p:nvSpPr>
        <p:spPr>
          <a:xfrm>
            <a:off x="1524000" y="3602038"/>
            <a:ext cx="9144000" cy="1655762"/>
          </a:xfrm>
        </p:spPr>
        <p:txBody>
          <a:bodyPr/>
          <a:lstStyle>
            <a:lvl1pPr marL="0" indent="0" algn="ctr">
              <a:buNone/>
              <a:defRPr sz="2400" b="1">
                <a:latin typeface="微软雅黑" panose="020B0503020204020204" pitchFamily="34" charset="-122"/>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a:extLst>
              <a:ext uri="{FF2B5EF4-FFF2-40B4-BE49-F238E27FC236}">
                <a16:creationId xmlns:a16="http://schemas.microsoft.com/office/drawing/2014/main" id="{7A971C6A-81C4-358C-A9EB-658F17D98361}"/>
              </a:ext>
            </a:extLst>
          </p:cNvPr>
          <p:cNvSpPr>
            <a:spLocks noGrp="1"/>
          </p:cNvSpPr>
          <p:nvPr>
            <p:ph type="dt" sz="half" idx="10"/>
          </p:nvPr>
        </p:nvSpPr>
        <p:spPr/>
        <p:txBody>
          <a:bodyPr/>
          <a:lstStyle/>
          <a:p>
            <a:fld id="{6DB819F3-C1AB-4CF0-8647-67E5E335521F}" type="datetimeFigureOut">
              <a:rPr lang="zh-CN" altLang="en-US" smtClean="0"/>
              <a:t>2025/8/27</a:t>
            </a:fld>
            <a:endParaRPr lang="zh-CN" altLang="en-US"/>
          </a:p>
        </p:txBody>
      </p:sp>
      <p:sp>
        <p:nvSpPr>
          <p:cNvPr id="5" name="页脚占位符 4">
            <a:extLst>
              <a:ext uri="{FF2B5EF4-FFF2-40B4-BE49-F238E27FC236}">
                <a16:creationId xmlns:a16="http://schemas.microsoft.com/office/drawing/2014/main" id="{5A6BFA56-995C-1DA6-5A8E-FB4B3B1370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CDC6815-03EA-527F-8A73-73C73F74D18C}"/>
              </a:ext>
            </a:extLst>
          </p:cNvPr>
          <p:cNvSpPr>
            <a:spLocks noGrp="1"/>
          </p:cNvSpPr>
          <p:nvPr>
            <p:ph type="sldNum" sz="quarter" idx="12"/>
          </p:nvPr>
        </p:nvSpPr>
        <p:spPr/>
        <p:txBody>
          <a:bodyPr/>
          <a:lstStyle/>
          <a:p>
            <a:fld id="{26967B31-6AF3-45D9-9BD7-FF39B6C1C88A}" type="slidenum">
              <a:rPr lang="zh-CN" altLang="en-US" smtClean="0"/>
              <a:t>‹#›</a:t>
            </a:fld>
            <a:endParaRPr lang="zh-CN" altLang="en-US"/>
          </a:p>
        </p:txBody>
      </p:sp>
      <p:sp>
        <p:nvSpPr>
          <p:cNvPr id="7" name="椭圆 6">
            <a:extLst>
              <a:ext uri="{FF2B5EF4-FFF2-40B4-BE49-F238E27FC236}">
                <a16:creationId xmlns:a16="http://schemas.microsoft.com/office/drawing/2014/main" id="{24DB440F-4654-80D7-2375-EC12C51593D2}"/>
              </a:ext>
            </a:extLst>
          </p:cNvPr>
          <p:cNvSpPr/>
          <p:nvPr userDrawn="1"/>
        </p:nvSpPr>
        <p:spPr>
          <a:xfrm>
            <a:off x="5442032" y="136525"/>
            <a:ext cx="6480000" cy="64800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椭圆 7">
            <a:extLst>
              <a:ext uri="{FF2B5EF4-FFF2-40B4-BE49-F238E27FC236}">
                <a16:creationId xmlns:a16="http://schemas.microsoft.com/office/drawing/2014/main" id="{9A541CB3-7A42-B709-442F-2CEC79404B66}"/>
              </a:ext>
            </a:extLst>
          </p:cNvPr>
          <p:cNvSpPr/>
          <p:nvPr userDrawn="1"/>
        </p:nvSpPr>
        <p:spPr>
          <a:xfrm>
            <a:off x="5296117" y="1086438"/>
            <a:ext cx="4320000" cy="43200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a:extLst>
              <a:ext uri="{FF2B5EF4-FFF2-40B4-BE49-F238E27FC236}">
                <a16:creationId xmlns:a16="http://schemas.microsoft.com/office/drawing/2014/main" id="{C0ED6DF6-8095-D32A-C33A-7549CE5B4F45}"/>
              </a:ext>
            </a:extLst>
          </p:cNvPr>
          <p:cNvSpPr>
            <a:spLocks noGrp="1"/>
          </p:cNvSpPr>
          <p:nvPr>
            <p:ph type="ctrTitle"/>
          </p:nvPr>
        </p:nvSpPr>
        <p:spPr>
          <a:xfrm>
            <a:off x="1524000" y="2149813"/>
            <a:ext cx="9144000" cy="1360150"/>
          </a:xfrm>
        </p:spPr>
        <p:txBody>
          <a:bodyPr anchor="b">
            <a:normAutofit/>
          </a:bodyPr>
          <a:lstStyle>
            <a:lvl1pPr algn="l">
              <a:defRPr sz="4800">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pic>
        <p:nvPicPr>
          <p:cNvPr id="1026" name="Picture 2" descr="关于印发《高能所“标识”“标准字”的使用规定》的通知">
            <a:extLst>
              <a:ext uri="{FF2B5EF4-FFF2-40B4-BE49-F238E27FC236}">
                <a16:creationId xmlns:a16="http://schemas.microsoft.com/office/drawing/2014/main" id="{2DBEFBF5-5F12-09B2-A682-E4B39082F8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00000" cy="1176000"/>
          </a:xfrm>
          <a:prstGeom prst="rect">
            <a:avLst/>
          </a:prstGeom>
          <a:noFill/>
          <a:extLst>
            <a:ext uri="{909E8E84-426E-40DD-AFC4-6F175D3DCCD1}">
              <a14:hiddenFill xmlns:a14="http://schemas.microsoft.com/office/drawing/2010/main">
                <a:solidFill>
                  <a:srgbClr val="FFFFFF"/>
                </a:solidFill>
              </a14:hiddenFill>
            </a:ext>
          </a:extLst>
        </p:spPr>
      </p:pic>
      <p:sp>
        <p:nvSpPr>
          <p:cNvPr id="9" name="椭圆 8">
            <a:extLst>
              <a:ext uri="{FF2B5EF4-FFF2-40B4-BE49-F238E27FC236}">
                <a16:creationId xmlns:a16="http://schemas.microsoft.com/office/drawing/2014/main" id="{5C688679-2D65-BB22-FFE1-BAFA374700F3}"/>
              </a:ext>
            </a:extLst>
          </p:cNvPr>
          <p:cNvSpPr/>
          <p:nvPr userDrawn="1"/>
        </p:nvSpPr>
        <p:spPr>
          <a:xfrm>
            <a:off x="11652000" y="6318000"/>
            <a:ext cx="540000" cy="540000"/>
          </a:xfrm>
          <a:prstGeom prst="ellipse">
            <a:avLst/>
          </a:prstGeom>
          <a:solidFill>
            <a:srgbClr val="0066FF"/>
          </a:solid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椭圆 9">
            <a:extLst>
              <a:ext uri="{FF2B5EF4-FFF2-40B4-BE49-F238E27FC236}">
                <a16:creationId xmlns:a16="http://schemas.microsoft.com/office/drawing/2014/main" id="{325D2DFE-2BD8-BF6A-D52D-B2AF365873ED}"/>
              </a:ext>
            </a:extLst>
          </p:cNvPr>
          <p:cNvSpPr/>
          <p:nvPr userDrawn="1"/>
        </p:nvSpPr>
        <p:spPr>
          <a:xfrm>
            <a:off x="11364000" y="6336000"/>
            <a:ext cx="468000" cy="468000"/>
          </a:xfrm>
          <a:prstGeom prst="ellipse">
            <a:avLst/>
          </a:prstGeom>
          <a:solidFill>
            <a:srgbClr val="0066FF"/>
          </a:solid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768021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D93011-17A0-46E7-A18D-CFE222B4CF0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9FB890A-397D-9281-70A6-3A410C2A7C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2962DD8-C73C-5582-97DE-6BDFDE359A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EA674FF-A117-D3FB-7636-68ADBE8FC15E}"/>
              </a:ext>
            </a:extLst>
          </p:cNvPr>
          <p:cNvSpPr>
            <a:spLocks noGrp="1"/>
          </p:cNvSpPr>
          <p:nvPr>
            <p:ph type="dt" sz="half" idx="10"/>
          </p:nvPr>
        </p:nvSpPr>
        <p:spPr/>
        <p:txBody>
          <a:bodyPr/>
          <a:lstStyle/>
          <a:p>
            <a:fld id="{6DB819F3-C1AB-4CF0-8647-67E5E335521F}" type="datetimeFigureOut">
              <a:rPr lang="zh-CN" altLang="en-US" smtClean="0"/>
              <a:t>2025/8/27</a:t>
            </a:fld>
            <a:endParaRPr lang="zh-CN" altLang="en-US"/>
          </a:p>
        </p:txBody>
      </p:sp>
      <p:sp>
        <p:nvSpPr>
          <p:cNvPr id="6" name="页脚占位符 5">
            <a:extLst>
              <a:ext uri="{FF2B5EF4-FFF2-40B4-BE49-F238E27FC236}">
                <a16:creationId xmlns:a16="http://schemas.microsoft.com/office/drawing/2014/main" id="{D0C48D5A-6B1B-3945-A838-838A492C872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82977F0-8BB5-4C00-1A13-5E7A6B43F17F}"/>
              </a:ext>
            </a:extLst>
          </p:cNvPr>
          <p:cNvSpPr>
            <a:spLocks noGrp="1"/>
          </p:cNvSpPr>
          <p:nvPr>
            <p:ph type="sldNum" sz="quarter" idx="12"/>
          </p:nvPr>
        </p:nvSpPr>
        <p:spPr/>
        <p:txBody>
          <a:bodyPr/>
          <a:lstStyle/>
          <a:p>
            <a:fld id="{26967B31-6AF3-45D9-9BD7-FF39B6C1C88A}" type="slidenum">
              <a:rPr lang="zh-CN" altLang="en-US" smtClean="0"/>
              <a:t>‹#›</a:t>
            </a:fld>
            <a:endParaRPr lang="zh-CN" altLang="en-US"/>
          </a:p>
        </p:txBody>
      </p:sp>
    </p:spTree>
    <p:extLst>
      <p:ext uri="{BB962C8B-B14F-4D97-AF65-F5344CB8AC3E}">
        <p14:creationId xmlns:p14="http://schemas.microsoft.com/office/powerpoint/2010/main" val="3186245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F64E61-842D-5E2A-E39D-0B135CADD02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E6BBBFC-E9EF-E199-E0DD-3798B780FA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B31EFAC-7D4E-9671-765D-5CD5BA0D9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C5C9876-FCC7-9894-9184-D09CCAAF7617}"/>
              </a:ext>
            </a:extLst>
          </p:cNvPr>
          <p:cNvSpPr>
            <a:spLocks noGrp="1"/>
          </p:cNvSpPr>
          <p:nvPr>
            <p:ph type="dt" sz="half" idx="10"/>
          </p:nvPr>
        </p:nvSpPr>
        <p:spPr/>
        <p:txBody>
          <a:bodyPr/>
          <a:lstStyle/>
          <a:p>
            <a:fld id="{6DB819F3-C1AB-4CF0-8647-67E5E335521F}" type="datetimeFigureOut">
              <a:rPr lang="zh-CN" altLang="en-US" smtClean="0"/>
              <a:t>2025/8/27</a:t>
            </a:fld>
            <a:endParaRPr lang="zh-CN" altLang="en-US"/>
          </a:p>
        </p:txBody>
      </p:sp>
      <p:sp>
        <p:nvSpPr>
          <p:cNvPr id="6" name="页脚占位符 5">
            <a:extLst>
              <a:ext uri="{FF2B5EF4-FFF2-40B4-BE49-F238E27FC236}">
                <a16:creationId xmlns:a16="http://schemas.microsoft.com/office/drawing/2014/main" id="{54AC9CD6-FAAB-A5BB-9B74-2973BBE1CDE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32902CC-C9BE-656A-8694-64D45A7D7A00}"/>
              </a:ext>
            </a:extLst>
          </p:cNvPr>
          <p:cNvSpPr>
            <a:spLocks noGrp="1"/>
          </p:cNvSpPr>
          <p:nvPr>
            <p:ph type="sldNum" sz="quarter" idx="12"/>
          </p:nvPr>
        </p:nvSpPr>
        <p:spPr/>
        <p:txBody>
          <a:bodyPr/>
          <a:lstStyle/>
          <a:p>
            <a:fld id="{26967B31-6AF3-45D9-9BD7-FF39B6C1C88A}" type="slidenum">
              <a:rPr lang="zh-CN" altLang="en-US" smtClean="0"/>
              <a:t>‹#›</a:t>
            </a:fld>
            <a:endParaRPr lang="zh-CN" altLang="en-US"/>
          </a:p>
        </p:txBody>
      </p:sp>
    </p:spTree>
    <p:extLst>
      <p:ext uri="{BB962C8B-B14F-4D97-AF65-F5344CB8AC3E}">
        <p14:creationId xmlns:p14="http://schemas.microsoft.com/office/powerpoint/2010/main" val="1659793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741494-F2DC-2BD6-9F1F-2AE039056F4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F5A37AE-4E05-53A5-0C59-28655A078D8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0F58696-5ECF-E9F5-9EE9-A9A2A3DDD30F}"/>
              </a:ext>
            </a:extLst>
          </p:cNvPr>
          <p:cNvSpPr>
            <a:spLocks noGrp="1"/>
          </p:cNvSpPr>
          <p:nvPr>
            <p:ph type="dt" sz="half" idx="10"/>
          </p:nvPr>
        </p:nvSpPr>
        <p:spPr/>
        <p:txBody>
          <a:bodyPr/>
          <a:lstStyle/>
          <a:p>
            <a:fld id="{6DB819F3-C1AB-4CF0-8647-67E5E335521F}" type="datetimeFigureOut">
              <a:rPr lang="zh-CN" altLang="en-US" smtClean="0"/>
              <a:t>2025/8/27</a:t>
            </a:fld>
            <a:endParaRPr lang="zh-CN" altLang="en-US"/>
          </a:p>
        </p:txBody>
      </p:sp>
      <p:sp>
        <p:nvSpPr>
          <p:cNvPr id="5" name="页脚占位符 4">
            <a:extLst>
              <a:ext uri="{FF2B5EF4-FFF2-40B4-BE49-F238E27FC236}">
                <a16:creationId xmlns:a16="http://schemas.microsoft.com/office/drawing/2014/main" id="{439C6446-C7B7-EB07-325A-76387F3210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2506112-1E71-164D-DF83-EE896A1C5E2A}"/>
              </a:ext>
            </a:extLst>
          </p:cNvPr>
          <p:cNvSpPr>
            <a:spLocks noGrp="1"/>
          </p:cNvSpPr>
          <p:nvPr>
            <p:ph type="sldNum" sz="quarter" idx="12"/>
          </p:nvPr>
        </p:nvSpPr>
        <p:spPr/>
        <p:txBody>
          <a:bodyPr/>
          <a:lstStyle/>
          <a:p>
            <a:fld id="{26967B31-6AF3-45D9-9BD7-FF39B6C1C88A}" type="slidenum">
              <a:rPr lang="zh-CN" altLang="en-US" smtClean="0"/>
              <a:t>‹#›</a:t>
            </a:fld>
            <a:endParaRPr lang="zh-CN" altLang="en-US"/>
          </a:p>
        </p:txBody>
      </p:sp>
    </p:spTree>
    <p:extLst>
      <p:ext uri="{BB962C8B-B14F-4D97-AF65-F5344CB8AC3E}">
        <p14:creationId xmlns:p14="http://schemas.microsoft.com/office/powerpoint/2010/main" val="2997974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95C7F51-2AE8-31E7-FF29-88A832C583B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E44FB26-D877-B70D-FCE5-C62322B75E9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42D7AF2-AF83-3BA9-E12B-5C24A4E06052}"/>
              </a:ext>
            </a:extLst>
          </p:cNvPr>
          <p:cNvSpPr>
            <a:spLocks noGrp="1"/>
          </p:cNvSpPr>
          <p:nvPr>
            <p:ph type="dt" sz="half" idx="10"/>
          </p:nvPr>
        </p:nvSpPr>
        <p:spPr/>
        <p:txBody>
          <a:bodyPr/>
          <a:lstStyle/>
          <a:p>
            <a:fld id="{6DB819F3-C1AB-4CF0-8647-67E5E335521F}" type="datetimeFigureOut">
              <a:rPr lang="zh-CN" altLang="en-US" smtClean="0"/>
              <a:t>2025/8/27</a:t>
            </a:fld>
            <a:endParaRPr lang="zh-CN" altLang="en-US"/>
          </a:p>
        </p:txBody>
      </p:sp>
      <p:sp>
        <p:nvSpPr>
          <p:cNvPr id="5" name="页脚占位符 4">
            <a:extLst>
              <a:ext uri="{FF2B5EF4-FFF2-40B4-BE49-F238E27FC236}">
                <a16:creationId xmlns:a16="http://schemas.microsoft.com/office/drawing/2014/main" id="{32F88531-1D36-F33B-8801-A41A0C9123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3D6DD0-648F-FB60-0F83-5C92371C6610}"/>
              </a:ext>
            </a:extLst>
          </p:cNvPr>
          <p:cNvSpPr>
            <a:spLocks noGrp="1"/>
          </p:cNvSpPr>
          <p:nvPr>
            <p:ph type="sldNum" sz="quarter" idx="12"/>
          </p:nvPr>
        </p:nvSpPr>
        <p:spPr/>
        <p:txBody>
          <a:bodyPr/>
          <a:lstStyle/>
          <a:p>
            <a:fld id="{26967B31-6AF3-45D9-9BD7-FF39B6C1C88A}" type="slidenum">
              <a:rPr lang="zh-CN" altLang="en-US" smtClean="0"/>
              <a:t>‹#›</a:t>
            </a:fld>
            <a:endParaRPr lang="zh-CN" altLang="en-US"/>
          </a:p>
        </p:txBody>
      </p:sp>
    </p:spTree>
    <p:extLst>
      <p:ext uri="{BB962C8B-B14F-4D97-AF65-F5344CB8AC3E}">
        <p14:creationId xmlns:p14="http://schemas.microsoft.com/office/powerpoint/2010/main" val="193476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FED1CF7-3219-2E8F-AC52-A29259F3D925}"/>
              </a:ext>
            </a:extLst>
          </p:cNvPr>
          <p:cNvSpPr>
            <a:spLocks noGrp="1"/>
          </p:cNvSpPr>
          <p:nvPr>
            <p:ph type="dt" sz="half" idx="10"/>
          </p:nvPr>
        </p:nvSpPr>
        <p:spPr/>
        <p:txBody>
          <a:bodyPr/>
          <a:lstStyle/>
          <a:p>
            <a:fld id="{6DB819F3-C1AB-4CF0-8647-67E5E335521F}" type="datetimeFigureOut">
              <a:rPr lang="zh-CN" altLang="en-US" smtClean="0"/>
              <a:t>2025/8/27</a:t>
            </a:fld>
            <a:endParaRPr lang="zh-CN" altLang="en-US"/>
          </a:p>
        </p:txBody>
      </p:sp>
      <p:sp>
        <p:nvSpPr>
          <p:cNvPr id="4" name="页脚占位符 3">
            <a:extLst>
              <a:ext uri="{FF2B5EF4-FFF2-40B4-BE49-F238E27FC236}">
                <a16:creationId xmlns:a16="http://schemas.microsoft.com/office/drawing/2014/main" id="{93D37080-DC00-484A-B302-C4DAE1AD09F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268540B-CBB1-7FE0-40F2-DB0AD06D628E}"/>
              </a:ext>
            </a:extLst>
          </p:cNvPr>
          <p:cNvSpPr>
            <a:spLocks noGrp="1"/>
          </p:cNvSpPr>
          <p:nvPr>
            <p:ph type="sldNum" sz="quarter" idx="12"/>
          </p:nvPr>
        </p:nvSpPr>
        <p:spPr/>
        <p:txBody>
          <a:bodyPr/>
          <a:lstStyle/>
          <a:p>
            <a:fld id="{26967B31-6AF3-45D9-9BD7-FF39B6C1C88A}" type="slidenum">
              <a:rPr lang="zh-CN" altLang="en-US" smtClean="0"/>
              <a:t>‹#›</a:t>
            </a:fld>
            <a:endParaRPr lang="zh-CN" altLang="en-US"/>
          </a:p>
        </p:txBody>
      </p:sp>
      <p:sp>
        <p:nvSpPr>
          <p:cNvPr id="6" name="椭圆 5">
            <a:extLst>
              <a:ext uri="{FF2B5EF4-FFF2-40B4-BE49-F238E27FC236}">
                <a16:creationId xmlns:a16="http://schemas.microsoft.com/office/drawing/2014/main" id="{44E879CD-F1CA-606C-B273-1511FD3D5983}"/>
              </a:ext>
            </a:extLst>
          </p:cNvPr>
          <p:cNvSpPr/>
          <p:nvPr userDrawn="1"/>
        </p:nvSpPr>
        <p:spPr>
          <a:xfrm>
            <a:off x="2943235" y="0"/>
            <a:ext cx="6120000" cy="6120000"/>
          </a:xfrm>
          <a:prstGeom prst="ellipse">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标题 1">
            <a:extLst>
              <a:ext uri="{FF2B5EF4-FFF2-40B4-BE49-F238E27FC236}">
                <a16:creationId xmlns:a16="http://schemas.microsoft.com/office/drawing/2014/main" id="{2CDFA4D2-EF68-54F7-AB45-2934AAFE3D5E}"/>
              </a:ext>
            </a:extLst>
          </p:cNvPr>
          <p:cNvSpPr>
            <a:spLocks noGrp="1"/>
          </p:cNvSpPr>
          <p:nvPr>
            <p:ph type="ctrTitle"/>
          </p:nvPr>
        </p:nvSpPr>
        <p:spPr>
          <a:xfrm>
            <a:off x="914430" y="2130519"/>
            <a:ext cx="10363495" cy="1470087"/>
          </a:xfrm>
        </p:spPr>
        <p:txBody>
          <a:bodyPr/>
          <a:lstStyle>
            <a:lvl1pPr>
              <a:defRPr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2115024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49C107-FAB0-8333-DA4E-011B3D3F7A24}"/>
              </a:ext>
            </a:extLst>
          </p:cNvPr>
          <p:cNvSpPr>
            <a:spLocks noGrp="1"/>
          </p:cNvSpPr>
          <p:nvPr>
            <p:ph type="title"/>
          </p:nvPr>
        </p:nvSpPr>
        <p:spPr>
          <a:xfrm>
            <a:off x="838200" y="55191"/>
            <a:ext cx="10525800" cy="597111"/>
          </a:xfrm>
        </p:spPr>
        <p:txBody>
          <a:bodyPr>
            <a:normAutofit/>
          </a:bodyPr>
          <a:lstStyle>
            <a:lvl1pPr>
              <a:defRPr sz="3200"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6ECF4FF-09AE-FA56-A1FE-BF67AF113A29}"/>
              </a:ext>
            </a:extLst>
          </p:cNvPr>
          <p:cNvSpPr>
            <a:spLocks noGrp="1"/>
          </p:cNvSpPr>
          <p:nvPr>
            <p:ph idx="1"/>
          </p:nvPr>
        </p:nvSpPr>
        <p:spPr>
          <a:xfrm>
            <a:off x="838200" y="955967"/>
            <a:ext cx="10515600" cy="5767097"/>
          </a:xfrm>
        </p:spPr>
        <p:txBody>
          <a:bodyPr/>
          <a:lstStyle>
            <a:lvl1pPr>
              <a:lnSpc>
                <a:spcPct val="150000"/>
              </a:lnSpc>
              <a:defRPr>
                <a:latin typeface="微软雅黑" panose="020B0503020204020204" pitchFamily="34" charset="-122"/>
                <a:ea typeface="微软雅黑" panose="020B0503020204020204" pitchFamily="34" charset="-122"/>
              </a:defRPr>
            </a:lvl1pPr>
            <a:lvl2pPr>
              <a:lnSpc>
                <a:spcPct val="150000"/>
              </a:lnSpc>
              <a:defRPr>
                <a:latin typeface="微软雅黑" panose="020B0503020204020204" pitchFamily="34" charset="-122"/>
                <a:ea typeface="微软雅黑" panose="020B0503020204020204" pitchFamily="34" charset="-122"/>
              </a:defRPr>
            </a:lvl2pPr>
            <a:lvl3pPr>
              <a:lnSpc>
                <a:spcPct val="150000"/>
              </a:lnSpc>
              <a:defRPr>
                <a:latin typeface="微软雅黑" panose="020B0503020204020204" pitchFamily="34" charset="-122"/>
                <a:ea typeface="微软雅黑" panose="020B0503020204020204" pitchFamily="34" charset="-122"/>
              </a:defRPr>
            </a:lvl3pPr>
            <a:lvl4pPr>
              <a:lnSpc>
                <a:spcPct val="150000"/>
              </a:lnSpc>
              <a:defRPr>
                <a:latin typeface="微软雅黑" panose="020B0503020204020204" pitchFamily="34" charset="-122"/>
                <a:ea typeface="微软雅黑" panose="020B0503020204020204" pitchFamily="34" charset="-122"/>
              </a:defRPr>
            </a:lvl4pPr>
            <a:lvl5pPr>
              <a:lnSpc>
                <a:spcPct val="150000"/>
              </a:lnSpc>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15" name="椭圆 14">
            <a:extLst>
              <a:ext uri="{FF2B5EF4-FFF2-40B4-BE49-F238E27FC236}">
                <a16:creationId xmlns:a16="http://schemas.microsoft.com/office/drawing/2014/main" id="{6B2CDC96-EF8F-2BA8-CA81-137EB2FFD6FB}"/>
              </a:ext>
            </a:extLst>
          </p:cNvPr>
          <p:cNvSpPr/>
          <p:nvPr userDrawn="1"/>
        </p:nvSpPr>
        <p:spPr>
          <a:xfrm>
            <a:off x="11652000" y="6318000"/>
            <a:ext cx="540000" cy="540000"/>
          </a:xfrm>
          <a:prstGeom prst="ellipse">
            <a:avLst/>
          </a:prstGeom>
          <a:solidFill>
            <a:srgbClr val="0066FF"/>
          </a:solid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椭圆 15">
            <a:extLst>
              <a:ext uri="{FF2B5EF4-FFF2-40B4-BE49-F238E27FC236}">
                <a16:creationId xmlns:a16="http://schemas.microsoft.com/office/drawing/2014/main" id="{976D56A9-A613-0C6A-FE3E-F9EFCCAB29E7}"/>
              </a:ext>
            </a:extLst>
          </p:cNvPr>
          <p:cNvSpPr/>
          <p:nvPr userDrawn="1"/>
        </p:nvSpPr>
        <p:spPr>
          <a:xfrm>
            <a:off x="11364000" y="6336000"/>
            <a:ext cx="468000" cy="468000"/>
          </a:xfrm>
          <a:prstGeom prst="ellipse">
            <a:avLst/>
          </a:prstGeom>
          <a:solidFill>
            <a:srgbClr val="0066FF"/>
          </a:solid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16">
            <a:extLst>
              <a:ext uri="{FF2B5EF4-FFF2-40B4-BE49-F238E27FC236}">
                <a16:creationId xmlns:a16="http://schemas.microsoft.com/office/drawing/2014/main" id="{42EAE544-DD34-793E-F657-89BD5F7D36A4}"/>
              </a:ext>
            </a:extLst>
          </p:cNvPr>
          <p:cNvSpPr/>
          <p:nvPr userDrawn="1"/>
        </p:nvSpPr>
        <p:spPr>
          <a:xfrm>
            <a:off x="0" y="0"/>
            <a:ext cx="648000" cy="419815"/>
          </a:xfrm>
          <a:prstGeom prst="rect">
            <a:avLst/>
          </a:prstGeom>
          <a:noFill/>
          <a:ln w="254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F94C81E8-4214-B71E-4C9A-82830B2D3E2D}"/>
              </a:ext>
            </a:extLst>
          </p:cNvPr>
          <p:cNvSpPr/>
          <p:nvPr userDrawn="1"/>
        </p:nvSpPr>
        <p:spPr>
          <a:xfrm>
            <a:off x="171217" y="134937"/>
            <a:ext cx="648000" cy="419815"/>
          </a:xfrm>
          <a:prstGeom prst="rect">
            <a:avLst/>
          </a:prstGeom>
          <a:solidFill>
            <a:schemeClr val="bg1"/>
          </a:solidFill>
          <a:ln w="254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8">
            <a:extLst>
              <a:ext uri="{FF2B5EF4-FFF2-40B4-BE49-F238E27FC236}">
                <a16:creationId xmlns:a16="http://schemas.microsoft.com/office/drawing/2014/main" id="{C70541A1-6A55-582F-6395-F6252C94B86D}"/>
              </a:ext>
            </a:extLst>
          </p:cNvPr>
          <p:cNvSpPr/>
          <p:nvPr userDrawn="1"/>
        </p:nvSpPr>
        <p:spPr>
          <a:xfrm>
            <a:off x="819217" y="718534"/>
            <a:ext cx="10544783" cy="68705"/>
          </a:xfrm>
          <a:prstGeom prst="rect">
            <a:avLst/>
          </a:prstGeom>
          <a:solidFill>
            <a:srgbClr val="0066FF"/>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398312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49C107-FAB0-8333-DA4E-011B3D3F7A24}"/>
              </a:ext>
            </a:extLst>
          </p:cNvPr>
          <p:cNvSpPr>
            <a:spLocks noGrp="1"/>
          </p:cNvSpPr>
          <p:nvPr>
            <p:ph type="title"/>
          </p:nvPr>
        </p:nvSpPr>
        <p:spPr>
          <a:xfrm>
            <a:off x="838200" y="55191"/>
            <a:ext cx="10525800" cy="597111"/>
          </a:xfrm>
        </p:spPr>
        <p:txBody>
          <a:bodyPr>
            <a:normAutofit/>
          </a:bodyPr>
          <a:lstStyle>
            <a:lvl1pPr>
              <a:defRPr sz="3200"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6ECF4FF-09AE-FA56-A1FE-BF67AF113A29}"/>
              </a:ext>
            </a:extLst>
          </p:cNvPr>
          <p:cNvSpPr>
            <a:spLocks noGrp="1"/>
          </p:cNvSpPr>
          <p:nvPr>
            <p:ph idx="1"/>
          </p:nvPr>
        </p:nvSpPr>
        <p:spPr>
          <a:xfrm>
            <a:off x="838200" y="955967"/>
            <a:ext cx="10515600" cy="5767097"/>
          </a:xfrm>
        </p:spPr>
        <p:txBody>
          <a:bodyPr/>
          <a:lstStyle>
            <a:lvl1pPr>
              <a:lnSpc>
                <a:spcPct val="150000"/>
              </a:lnSpc>
              <a:defRPr>
                <a:latin typeface="微软雅黑" panose="020B0503020204020204" pitchFamily="34" charset="-122"/>
                <a:ea typeface="微软雅黑" panose="020B0503020204020204" pitchFamily="34" charset="-122"/>
              </a:defRPr>
            </a:lvl1pPr>
            <a:lvl2pPr>
              <a:lnSpc>
                <a:spcPct val="150000"/>
              </a:lnSpc>
              <a:defRPr>
                <a:latin typeface="微软雅黑" panose="020B0503020204020204" pitchFamily="34" charset="-122"/>
                <a:ea typeface="微软雅黑" panose="020B0503020204020204" pitchFamily="34" charset="-122"/>
              </a:defRPr>
            </a:lvl2pPr>
            <a:lvl3pPr>
              <a:lnSpc>
                <a:spcPct val="150000"/>
              </a:lnSpc>
              <a:defRPr>
                <a:latin typeface="微软雅黑" panose="020B0503020204020204" pitchFamily="34" charset="-122"/>
                <a:ea typeface="微软雅黑" panose="020B0503020204020204" pitchFamily="34" charset="-122"/>
              </a:defRPr>
            </a:lvl3pPr>
            <a:lvl4pPr>
              <a:lnSpc>
                <a:spcPct val="150000"/>
              </a:lnSpc>
              <a:defRPr>
                <a:latin typeface="微软雅黑" panose="020B0503020204020204" pitchFamily="34" charset="-122"/>
                <a:ea typeface="微软雅黑" panose="020B0503020204020204" pitchFamily="34" charset="-122"/>
              </a:defRPr>
            </a:lvl4pPr>
            <a:lvl5pPr>
              <a:lnSpc>
                <a:spcPct val="150000"/>
              </a:lnSpc>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17" name="矩形 16">
            <a:extLst>
              <a:ext uri="{FF2B5EF4-FFF2-40B4-BE49-F238E27FC236}">
                <a16:creationId xmlns:a16="http://schemas.microsoft.com/office/drawing/2014/main" id="{42EAE544-DD34-793E-F657-89BD5F7D36A4}"/>
              </a:ext>
            </a:extLst>
          </p:cNvPr>
          <p:cNvSpPr/>
          <p:nvPr userDrawn="1"/>
        </p:nvSpPr>
        <p:spPr>
          <a:xfrm>
            <a:off x="0" y="0"/>
            <a:ext cx="648000" cy="419815"/>
          </a:xfrm>
          <a:prstGeom prst="rect">
            <a:avLst/>
          </a:prstGeom>
          <a:noFill/>
          <a:ln w="254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F94C81E8-4214-B71E-4C9A-82830B2D3E2D}"/>
              </a:ext>
            </a:extLst>
          </p:cNvPr>
          <p:cNvSpPr/>
          <p:nvPr userDrawn="1"/>
        </p:nvSpPr>
        <p:spPr>
          <a:xfrm>
            <a:off x="171217" y="134937"/>
            <a:ext cx="648000" cy="419815"/>
          </a:xfrm>
          <a:prstGeom prst="rect">
            <a:avLst/>
          </a:prstGeom>
          <a:solidFill>
            <a:schemeClr val="bg1"/>
          </a:solidFill>
          <a:ln w="254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8">
            <a:extLst>
              <a:ext uri="{FF2B5EF4-FFF2-40B4-BE49-F238E27FC236}">
                <a16:creationId xmlns:a16="http://schemas.microsoft.com/office/drawing/2014/main" id="{C70541A1-6A55-582F-6395-F6252C94B86D}"/>
              </a:ext>
            </a:extLst>
          </p:cNvPr>
          <p:cNvSpPr/>
          <p:nvPr userDrawn="1"/>
        </p:nvSpPr>
        <p:spPr>
          <a:xfrm>
            <a:off x="819217" y="718534"/>
            <a:ext cx="10544783" cy="68705"/>
          </a:xfrm>
          <a:prstGeom prst="rect">
            <a:avLst/>
          </a:prstGeom>
          <a:solidFill>
            <a:srgbClr val="0066FF"/>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68094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7EBADF-B982-EBCB-4C72-B1F6C213AB1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F487141-ED91-B34A-13B9-849B835955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40A6DB4-3201-7BCC-5BFC-2C21F486583C}"/>
              </a:ext>
            </a:extLst>
          </p:cNvPr>
          <p:cNvSpPr>
            <a:spLocks noGrp="1"/>
          </p:cNvSpPr>
          <p:nvPr>
            <p:ph type="dt" sz="half" idx="10"/>
          </p:nvPr>
        </p:nvSpPr>
        <p:spPr/>
        <p:txBody>
          <a:bodyPr/>
          <a:lstStyle/>
          <a:p>
            <a:fld id="{6DB819F3-C1AB-4CF0-8647-67E5E335521F}" type="datetimeFigureOut">
              <a:rPr lang="zh-CN" altLang="en-US" smtClean="0"/>
              <a:t>2025/8/27</a:t>
            </a:fld>
            <a:endParaRPr lang="zh-CN" altLang="en-US"/>
          </a:p>
        </p:txBody>
      </p:sp>
      <p:sp>
        <p:nvSpPr>
          <p:cNvPr id="5" name="页脚占位符 4">
            <a:extLst>
              <a:ext uri="{FF2B5EF4-FFF2-40B4-BE49-F238E27FC236}">
                <a16:creationId xmlns:a16="http://schemas.microsoft.com/office/drawing/2014/main" id="{9D0F9E8D-FF1E-7917-EBE5-05EE6E375D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2F3AC8-AF36-5015-212D-61A52AB9AF04}"/>
              </a:ext>
            </a:extLst>
          </p:cNvPr>
          <p:cNvSpPr>
            <a:spLocks noGrp="1"/>
          </p:cNvSpPr>
          <p:nvPr>
            <p:ph type="sldNum" sz="quarter" idx="12"/>
          </p:nvPr>
        </p:nvSpPr>
        <p:spPr/>
        <p:txBody>
          <a:bodyPr/>
          <a:lstStyle/>
          <a:p>
            <a:fld id="{26967B31-6AF3-45D9-9BD7-FF39B6C1C88A}" type="slidenum">
              <a:rPr lang="zh-CN" altLang="en-US" smtClean="0"/>
              <a:t>‹#›</a:t>
            </a:fld>
            <a:endParaRPr lang="zh-CN" altLang="en-US"/>
          </a:p>
        </p:txBody>
      </p:sp>
    </p:spTree>
    <p:extLst>
      <p:ext uri="{BB962C8B-B14F-4D97-AF65-F5344CB8AC3E}">
        <p14:creationId xmlns:p14="http://schemas.microsoft.com/office/powerpoint/2010/main" val="1412654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01BE8-75C5-7657-AF5D-211ABC7C558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3F5E417-45F1-BC28-39D1-F0BBB8CC877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01CECB2-E69C-0642-DE8C-8627F6A1D11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446BC35-1949-B6C0-B1ED-16A99E92BE03}"/>
              </a:ext>
            </a:extLst>
          </p:cNvPr>
          <p:cNvSpPr>
            <a:spLocks noGrp="1"/>
          </p:cNvSpPr>
          <p:nvPr>
            <p:ph type="dt" sz="half" idx="10"/>
          </p:nvPr>
        </p:nvSpPr>
        <p:spPr/>
        <p:txBody>
          <a:bodyPr/>
          <a:lstStyle/>
          <a:p>
            <a:fld id="{6DB819F3-C1AB-4CF0-8647-67E5E335521F}" type="datetimeFigureOut">
              <a:rPr lang="zh-CN" altLang="en-US" smtClean="0"/>
              <a:t>2025/8/27</a:t>
            </a:fld>
            <a:endParaRPr lang="zh-CN" altLang="en-US"/>
          </a:p>
        </p:txBody>
      </p:sp>
      <p:sp>
        <p:nvSpPr>
          <p:cNvPr id="6" name="页脚占位符 5">
            <a:extLst>
              <a:ext uri="{FF2B5EF4-FFF2-40B4-BE49-F238E27FC236}">
                <a16:creationId xmlns:a16="http://schemas.microsoft.com/office/drawing/2014/main" id="{A0D5334D-DC6C-2B2B-11A5-CFFC6630E9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378C6A9-FEC3-D350-06D0-9F906D42379E}"/>
              </a:ext>
            </a:extLst>
          </p:cNvPr>
          <p:cNvSpPr>
            <a:spLocks noGrp="1"/>
          </p:cNvSpPr>
          <p:nvPr>
            <p:ph type="sldNum" sz="quarter" idx="12"/>
          </p:nvPr>
        </p:nvSpPr>
        <p:spPr/>
        <p:txBody>
          <a:bodyPr/>
          <a:lstStyle/>
          <a:p>
            <a:fld id="{26967B31-6AF3-45D9-9BD7-FF39B6C1C88A}" type="slidenum">
              <a:rPr lang="zh-CN" altLang="en-US" smtClean="0"/>
              <a:t>‹#›</a:t>
            </a:fld>
            <a:endParaRPr lang="zh-CN" altLang="en-US"/>
          </a:p>
        </p:txBody>
      </p:sp>
    </p:spTree>
    <p:extLst>
      <p:ext uri="{BB962C8B-B14F-4D97-AF65-F5344CB8AC3E}">
        <p14:creationId xmlns:p14="http://schemas.microsoft.com/office/powerpoint/2010/main" val="199618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72E21E-2145-9518-245A-9AE8B6D200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CF8D4B-B48F-DC73-75D1-ED4F303C26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8951DAE-0C75-C9BA-7EF0-8EF83BF10A2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9D48958-6BE9-2CCA-48EA-4475BD294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AF8F1D3-805F-E259-89F7-ECD50284A92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45DE83-0919-6149-9F0B-80BF801D11B7}"/>
              </a:ext>
            </a:extLst>
          </p:cNvPr>
          <p:cNvSpPr>
            <a:spLocks noGrp="1"/>
          </p:cNvSpPr>
          <p:nvPr>
            <p:ph type="dt" sz="half" idx="10"/>
          </p:nvPr>
        </p:nvSpPr>
        <p:spPr/>
        <p:txBody>
          <a:bodyPr/>
          <a:lstStyle/>
          <a:p>
            <a:fld id="{6DB819F3-C1AB-4CF0-8647-67E5E335521F}" type="datetimeFigureOut">
              <a:rPr lang="zh-CN" altLang="en-US" smtClean="0"/>
              <a:t>2025/8/27</a:t>
            </a:fld>
            <a:endParaRPr lang="zh-CN" altLang="en-US"/>
          </a:p>
        </p:txBody>
      </p:sp>
      <p:sp>
        <p:nvSpPr>
          <p:cNvPr id="8" name="页脚占位符 7">
            <a:extLst>
              <a:ext uri="{FF2B5EF4-FFF2-40B4-BE49-F238E27FC236}">
                <a16:creationId xmlns:a16="http://schemas.microsoft.com/office/drawing/2014/main" id="{5D5C9467-B1DC-0AF8-16DA-91B2216D431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0287A7C-FB2F-E3BA-7BC8-6575D4D94B3B}"/>
              </a:ext>
            </a:extLst>
          </p:cNvPr>
          <p:cNvSpPr>
            <a:spLocks noGrp="1"/>
          </p:cNvSpPr>
          <p:nvPr>
            <p:ph type="sldNum" sz="quarter" idx="12"/>
          </p:nvPr>
        </p:nvSpPr>
        <p:spPr/>
        <p:txBody>
          <a:bodyPr/>
          <a:lstStyle/>
          <a:p>
            <a:fld id="{26967B31-6AF3-45D9-9BD7-FF39B6C1C88A}" type="slidenum">
              <a:rPr lang="zh-CN" altLang="en-US" smtClean="0"/>
              <a:t>‹#›</a:t>
            </a:fld>
            <a:endParaRPr lang="zh-CN" altLang="en-US"/>
          </a:p>
        </p:txBody>
      </p:sp>
    </p:spTree>
    <p:extLst>
      <p:ext uri="{BB962C8B-B14F-4D97-AF65-F5344CB8AC3E}">
        <p14:creationId xmlns:p14="http://schemas.microsoft.com/office/powerpoint/2010/main" val="4126081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110775-C276-EE73-7609-5BC05C25083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A3519F8-CD02-3BE1-4362-90427E2A6FED}"/>
              </a:ext>
            </a:extLst>
          </p:cNvPr>
          <p:cNvSpPr>
            <a:spLocks noGrp="1"/>
          </p:cNvSpPr>
          <p:nvPr>
            <p:ph type="dt" sz="half" idx="10"/>
          </p:nvPr>
        </p:nvSpPr>
        <p:spPr/>
        <p:txBody>
          <a:bodyPr/>
          <a:lstStyle/>
          <a:p>
            <a:fld id="{6DB819F3-C1AB-4CF0-8647-67E5E335521F}" type="datetimeFigureOut">
              <a:rPr lang="zh-CN" altLang="en-US" smtClean="0"/>
              <a:t>2025/8/27</a:t>
            </a:fld>
            <a:endParaRPr lang="zh-CN" altLang="en-US"/>
          </a:p>
        </p:txBody>
      </p:sp>
      <p:sp>
        <p:nvSpPr>
          <p:cNvPr id="4" name="页脚占位符 3">
            <a:extLst>
              <a:ext uri="{FF2B5EF4-FFF2-40B4-BE49-F238E27FC236}">
                <a16:creationId xmlns:a16="http://schemas.microsoft.com/office/drawing/2014/main" id="{3C670294-5348-23A9-8C4B-12449A25B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DD5F4E9-F31B-EB5F-7373-9EBB71CEB8C4}"/>
              </a:ext>
            </a:extLst>
          </p:cNvPr>
          <p:cNvSpPr>
            <a:spLocks noGrp="1"/>
          </p:cNvSpPr>
          <p:nvPr>
            <p:ph type="sldNum" sz="quarter" idx="12"/>
          </p:nvPr>
        </p:nvSpPr>
        <p:spPr/>
        <p:txBody>
          <a:bodyPr/>
          <a:lstStyle/>
          <a:p>
            <a:fld id="{26967B31-6AF3-45D9-9BD7-FF39B6C1C88A}" type="slidenum">
              <a:rPr lang="zh-CN" altLang="en-US" smtClean="0"/>
              <a:t>‹#›</a:t>
            </a:fld>
            <a:endParaRPr lang="zh-CN" altLang="en-US"/>
          </a:p>
        </p:txBody>
      </p:sp>
    </p:spTree>
    <p:extLst>
      <p:ext uri="{BB962C8B-B14F-4D97-AF65-F5344CB8AC3E}">
        <p14:creationId xmlns:p14="http://schemas.microsoft.com/office/powerpoint/2010/main" val="2114965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7A2F82-693D-8EB0-4F93-25A633967CC9}"/>
              </a:ext>
            </a:extLst>
          </p:cNvPr>
          <p:cNvSpPr>
            <a:spLocks noGrp="1"/>
          </p:cNvSpPr>
          <p:nvPr>
            <p:ph type="dt" sz="half" idx="10"/>
          </p:nvPr>
        </p:nvSpPr>
        <p:spPr/>
        <p:txBody>
          <a:bodyPr/>
          <a:lstStyle/>
          <a:p>
            <a:fld id="{6DB819F3-C1AB-4CF0-8647-67E5E335521F}" type="datetimeFigureOut">
              <a:rPr lang="zh-CN" altLang="en-US" smtClean="0"/>
              <a:t>2025/8/27</a:t>
            </a:fld>
            <a:endParaRPr lang="zh-CN" altLang="en-US"/>
          </a:p>
        </p:txBody>
      </p:sp>
      <p:sp>
        <p:nvSpPr>
          <p:cNvPr id="3" name="页脚占位符 2">
            <a:extLst>
              <a:ext uri="{FF2B5EF4-FFF2-40B4-BE49-F238E27FC236}">
                <a16:creationId xmlns:a16="http://schemas.microsoft.com/office/drawing/2014/main" id="{815FCDD8-ACB1-255D-D81F-30EF31C285F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1BB95F5-9066-289A-3602-3A3300A23F34}"/>
              </a:ext>
            </a:extLst>
          </p:cNvPr>
          <p:cNvSpPr>
            <a:spLocks noGrp="1"/>
          </p:cNvSpPr>
          <p:nvPr>
            <p:ph type="sldNum" sz="quarter" idx="12"/>
          </p:nvPr>
        </p:nvSpPr>
        <p:spPr/>
        <p:txBody>
          <a:bodyPr/>
          <a:lstStyle/>
          <a:p>
            <a:fld id="{26967B31-6AF3-45D9-9BD7-FF39B6C1C88A}" type="slidenum">
              <a:rPr lang="zh-CN" altLang="en-US" smtClean="0"/>
              <a:t>‹#›</a:t>
            </a:fld>
            <a:endParaRPr lang="zh-CN" altLang="en-US"/>
          </a:p>
        </p:txBody>
      </p:sp>
    </p:spTree>
    <p:extLst>
      <p:ext uri="{BB962C8B-B14F-4D97-AF65-F5344CB8AC3E}">
        <p14:creationId xmlns:p14="http://schemas.microsoft.com/office/powerpoint/2010/main" val="550085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30742EB-BDE2-222B-49E7-F6F83E699E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7098AAF-CDD2-65B9-80E0-7D8F9CB91A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04F620-3215-9F12-BD18-BAD2E0DEC3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B819F3-C1AB-4CF0-8647-67E5E335521F}" type="datetimeFigureOut">
              <a:rPr lang="zh-CN" altLang="en-US" smtClean="0"/>
              <a:t>2025/8/27</a:t>
            </a:fld>
            <a:endParaRPr lang="zh-CN" altLang="en-US"/>
          </a:p>
        </p:txBody>
      </p:sp>
      <p:sp>
        <p:nvSpPr>
          <p:cNvPr id="5" name="页脚占位符 4">
            <a:extLst>
              <a:ext uri="{FF2B5EF4-FFF2-40B4-BE49-F238E27FC236}">
                <a16:creationId xmlns:a16="http://schemas.microsoft.com/office/drawing/2014/main" id="{A5813A6F-BEBE-C0C1-DAFF-CA9807773D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D1888E4-766E-58FC-6428-DA6E96638F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967B31-6AF3-45D9-9BD7-FF39B6C1C88A}" type="slidenum">
              <a:rPr lang="zh-CN" altLang="en-US" smtClean="0"/>
              <a:t>‹#›</a:t>
            </a:fld>
            <a:endParaRPr lang="zh-CN" altLang="en-US"/>
          </a:p>
        </p:txBody>
      </p:sp>
    </p:spTree>
    <p:extLst>
      <p:ext uri="{BB962C8B-B14F-4D97-AF65-F5344CB8AC3E}">
        <p14:creationId xmlns:p14="http://schemas.microsoft.com/office/powerpoint/2010/main" val="418274597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image" Target="../media/image560.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chart" Target="../charts/char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827ED6-1501-9391-7DA5-00E678A6DE3A}"/>
              </a:ext>
            </a:extLst>
          </p:cNvPr>
          <p:cNvSpPr>
            <a:spLocks noGrp="1"/>
          </p:cNvSpPr>
          <p:nvPr>
            <p:ph type="ctrTitle"/>
          </p:nvPr>
        </p:nvSpPr>
        <p:spPr>
          <a:xfrm>
            <a:off x="1524000" y="2149813"/>
            <a:ext cx="9144000" cy="1100615"/>
          </a:xfrm>
        </p:spPr>
        <p:txBody>
          <a:bodyPr>
            <a:normAutofit/>
          </a:bodyPr>
          <a:lstStyle/>
          <a:p>
            <a:pPr algn="ctr"/>
            <a:r>
              <a:rPr lang="en-US" altLang="zh-CN" dirty="0"/>
              <a:t>LACT SiPM Camera</a:t>
            </a:r>
            <a:endParaRPr lang="zh-CN" altLang="en-US" sz="4000" b="1" dirty="0">
              <a:cs typeface="+mn-cs"/>
            </a:endParaRPr>
          </a:p>
        </p:txBody>
      </p:sp>
      <p:sp>
        <p:nvSpPr>
          <p:cNvPr id="3" name="副标题 2">
            <a:extLst>
              <a:ext uri="{FF2B5EF4-FFF2-40B4-BE49-F238E27FC236}">
                <a16:creationId xmlns:a16="http://schemas.microsoft.com/office/drawing/2014/main" id="{43095BB5-493A-2B70-62E1-208A96286276}"/>
              </a:ext>
            </a:extLst>
          </p:cNvPr>
          <p:cNvSpPr>
            <a:spLocks noGrp="1"/>
          </p:cNvSpPr>
          <p:nvPr>
            <p:ph type="subTitle" idx="1"/>
          </p:nvPr>
        </p:nvSpPr>
        <p:spPr>
          <a:xfrm>
            <a:off x="1524000" y="3607572"/>
            <a:ext cx="9144000" cy="1655762"/>
          </a:xfrm>
        </p:spPr>
        <p:txBody>
          <a:bodyPr>
            <a:normAutofit fontScale="70000" lnSpcReduction="20000"/>
          </a:bodyPr>
          <a:lstStyle/>
          <a:p>
            <a:pPr>
              <a:lnSpc>
                <a:spcPct val="160000"/>
              </a:lnSpc>
            </a:pPr>
            <a:r>
              <a:rPr lang="en-US" altLang="zh-CN" sz="2000" dirty="0"/>
              <a:t>Mingjie Yang</a:t>
            </a:r>
            <a:r>
              <a:rPr lang="zh-CN" altLang="en-US" sz="2000" dirty="0"/>
              <a:t>，</a:t>
            </a:r>
            <a:r>
              <a:rPr lang="en-US" altLang="zh-CN" sz="2000" dirty="0"/>
              <a:t>Shoushan Zhang</a:t>
            </a:r>
            <a:r>
              <a:rPr lang="zh-CN" altLang="en-US" sz="2000" dirty="0"/>
              <a:t>，</a:t>
            </a:r>
            <a:r>
              <a:rPr lang="en-US" altLang="zh-CN" sz="2000" dirty="0"/>
              <a:t>Ming Wei</a:t>
            </a:r>
            <a:r>
              <a:rPr lang="zh-CN" altLang="en-US" sz="2000" dirty="0"/>
              <a:t>，</a:t>
            </a:r>
            <a:r>
              <a:rPr lang="en-US" altLang="zh-CN" sz="2000" dirty="0"/>
              <a:t>Huimin Yang</a:t>
            </a:r>
            <a:r>
              <a:rPr lang="zh-CN" altLang="en-US" sz="2000" dirty="0"/>
              <a:t>，</a:t>
            </a:r>
            <a:r>
              <a:rPr lang="en-US" altLang="zh-CN" sz="2000" dirty="0" err="1"/>
              <a:t>Jinfan</a:t>
            </a:r>
            <a:r>
              <a:rPr lang="en-US" altLang="zh-CN" sz="2000" dirty="0"/>
              <a:t> Chang</a:t>
            </a:r>
            <a:r>
              <a:rPr lang="zh-CN" altLang="en-US" sz="2000" dirty="0"/>
              <a:t>，</a:t>
            </a:r>
            <a:r>
              <a:rPr lang="en-US" altLang="zh-CN" sz="2000" dirty="0" err="1"/>
              <a:t>Changge</a:t>
            </a:r>
            <a:r>
              <a:rPr lang="en-US" altLang="zh-CN" sz="2000" dirty="0"/>
              <a:t> Zi</a:t>
            </a:r>
            <a:r>
              <a:rPr lang="zh-CN" altLang="en-US" sz="2000" dirty="0"/>
              <a:t>，</a:t>
            </a:r>
            <a:r>
              <a:rPr lang="en-US" altLang="zh-CN" sz="2000" dirty="0"/>
              <a:t>Yong </a:t>
            </a:r>
            <a:r>
              <a:rPr lang="en-US" altLang="zh-CN" sz="2000" dirty="0" err="1"/>
              <a:t>zhang</a:t>
            </a:r>
            <a:endParaRPr lang="en-US" altLang="zh-CN" sz="2000" dirty="0"/>
          </a:p>
          <a:p>
            <a:pPr>
              <a:lnSpc>
                <a:spcPct val="160000"/>
              </a:lnSpc>
            </a:pPr>
            <a:r>
              <a:rPr lang="en-US" altLang="zh-CN" sz="2000" dirty="0"/>
              <a:t>Institute of High Energy Physics</a:t>
            </a:r>
          </a:p>
          <a:p>
            <a:pPr>
              <a:lnSpc>
                <a:spcPct val="160000"/>
              </a:lnSpc>
            </a:pPr>
            <a:r>
              <a:rPr lang="en-US" altLang="zh-CN" sz="2000" dirty="0"/>
              <a:t>TIANFU Cosmic Ray Research Center</a:t>
            </a:r>
          </a:p>
          <a:p>
            <a:pPr>
              <a:lnSpc>
                <a:spcPct val="160000"/>
              </a:lnSpc>
            </a:pPr>
            <a:r>
              <a:rPr lang="en-US" altLang="zh-CN" sz="2000" dirty="0"/>
              <a:t>2025.08.28</a:t>
            </a:r>
            <a:endParaRPr lang="zh-CN" altLang="en-US" sz="2000" dirty="0"/>
          </a:p>
        </p:txBody>
      </p:sp>
      <p:pic>
        <p:nvPicPr>
          <p:cNvPr id="7" name="图片 6">
            <a:extLst>
              <a:ext uri="{FF2B5EF4-FFF2-40B4-BE49-F238E27FC236}">
                <a16:creationId xmlns:a16="http://schemas.microsoft.com/office/drawing/2014/main" id="{CC051657-3839-B03D-54D3-F196C8EC535A}"/>
              </a:ext>
            </a:extLst>
          </p:cNvPr>
          <p:cNvPicPr>
            <a:picLocks noChangeAspect="1"/>
          </p:cNvPicPr>
          <p:nvPr/>
        </p:nvPicPr>
        <p:blipFill>
          <a:blip r:embed="rId3"/>
          <a:stretch>
            <a:fillRect/>
          </a:stretch>
        </p:blipFill>
        <p:spPr>
          <a:xfrm>
            <a:off x="0" y="5857630"/>
            <a:ext cx="3600000" cy="1000370"/>
          </a:xfrm>
          <a:prstGeom prst="rect">
            <a:avLst/>
          </a:prstGeom>
        </p:spPr>
      </p:pic>
    </p:spTree>
    <p:extLst>
      <p:ext uri="{BB962C8B-B14F-4D97-AF65-F5344CB8AC3E}">
        <p14:creationId xmlns:p14="http://schemas.microsoft.com/office/powerpoint/2010/main" val="952530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DC78D-E574-A5BE-BC09-7DB131D74FCA}"/>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13BD66E4-DF7C-A182-158C-64FC04012086}"/>
              </a:ext>
            </a:extLst>
          </p:cNvPr>
          <p:cNvSpPr>
            <a:spLocks noGrp="1"/>
          </p:cNvSpPr>
          <p:nvPr>
            <p:ph type="title"/>
          </p:nvPr>
        </p:nvSpPr>
        <p:spPr/>
        <p:txBody>
          <a:bodyPr>
            <a:normAutofit fontScale="90000"/>
          </a:bodyPr>
          <a:lstStyle/>
          <a:p>
            <a:r>
              <a:rPr lang="en-US" altLang="zh-CN" dirty="0"/>
              <a:t>FEE Electronics</a:t>
            </a:r>
            <a:r>
              <a:rPr lang="zh-CN" altLang="en-US" dirty="0"/>
              <a:t>：</a:t>
            </a:r>
            <a:r>
              <a:rPr lang="en-US" altLang="zh-CN" dirty="0"/>
              <a:t>nonlinearity correction (preliminary)</a:t>
            </a:r>
            <a:endParaRPr lang="zh-CN" altLang="en-US" dirty="0"/>
          </a:p>
        </p:txBody>
      </p:sp>
      <p:grpSp>
        <p:nvGrpSpPr>
          <p:cNvPr id="17" name="组合 16">
            <a:extLst>
              <a:ext uri="{FF2B5EF4-FFF2-40B4-BE49-F238E27FC236}">
                <a16:creationId xmlns:a16="http://schemas.microsoft.com/office/drawing/2014/main" id="{4A2C633E-1A56-F58F-BACE-6DA33EC9883A}"/>
              </a:ext>
            </a:extLst>
          </p:cNvPr>
          <p:cNvGrpSpPr/>
          <p:nvPr/>
        </p:nvGrpSpPr>
        <p:grpSpPr>
          <a:xfrm>
            <a:off x="6096000" y="1891084"/>
            <a:ext cx="5400000" cy="3882921"/>
            <a:chOff x="2514600" y="976684"/>
            <a:chExt cx="5400000" cy="3882921"/>
          </a:xfrm>
        </p:grpSpPr>
        <p:pic>
          <p:nvPicPr>
            <p:cNvPr id="2050" name="Picture 2">
              <a:extLst>
                <a:ext uri="{FF2B5EF4-FFF2-40B4-BE49-F238E27FC236}">
                  <a16:creationId xmlns:a16="http://schemas.microsoft.com/office/drawing/2014/main" id="{096919F5-0D7D-C427-1216-2FCB807FD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976684"/>
              <a:ext cx="5400000" cy="3882921"/>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0CD4CBB7-6871-32E2-F195-7A7AE70E7101}"/>
                </a:ext>
              </a:extLst>
            </p:cNvPr>
            <p:cNvSpPr txBox="1"/>
            <p:nvPr/>
          </p:nvSpPr>
          <p:spPr>
            <a:xfrm>
              <a:off x="3467100" y="1181100"/>
              <a:ext cx="2628900" cy="874407"/>
            </a:xfrm>
            <a:prstGeom prst="rect">
              <a:avLst/>
            </a:prstGeom>
            <a:solidFill>
              <a:schemeClr val="bg1"/>
            </a:solidFill>
            <a:ln w="19050">
              <a:solidFill>
                <a:schemeClr val="tx1"/>
              </a:solidFill>
            </a:ln>
          </p:spPr>
          <p:txBody>
            <a:bodyPr wrap="square" rtlCol="0">
              <a:spAutoFit/>
            </a:bodyPr>
            <a:lstStyle/>
            <a:p>
              <a:pPr marL="285750" indent="-285750">
                <a:lnSpc>
                  <a:spcPct val="150000"/>
                </a:lnSpc>
                <a:buFont typeface="Wingdings" panose="05000000000000000000" pitchFamily="2" charset="2"/>
                <a:buChar char="l"/>
              </a:pPr>
              <a:r>
                <a:rPr lang="en-US" altLang="zh-CN" b="1" dirty="0">
                  <a:solidFill>
                    <a:srgbClr val="C00000"/>
                  </a:solidFill>
                  <a:latin typeface="微软雅黑" panose="020B0503020204020204" pitchFamily="34" charset="-122"/>
                  <a:ea typeface="微软雅黑" panose="020B0503020204020204" pitchFamily="34" charset="-122"/>
                </a:rPr>
                <a:t>After correction</a:t>
              </a:r>
              <a:endParaRPr lang="en-US" altLang="zh-CN" b="1"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en-US" altLang="zh-CN" b="1" dirty="0">
                  <a:solidFill>
                    <a:schemeClr val="accent6">
                      <a:lumMod val="75000"/>
                    </a:schemeClr>
                  </a:solidFill>
                  <a:latin typeface="微软雅黑" panose="020B0503020204020204" pitchFamily="34" charset="-122"/>
                  <a:ea typeface="微软雅黑" panose="020B0503020204020204" pitchFamily="34" charset="-122"/>
                </a:rPr>
                <a:t>Before correction</a:t>
              </a:r>
              <a:endParaRPr lang="zh-CN" altLang="en-US" b="1"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00E8CAC4-8C1E-355A-7297-AF26CD42EF54}"/>
                </a:ext>
              </a:extLst>
            </p:cNvPr>
            <p:cNvSpPr txBox="1"/>
            <p:nvPr/>
          </p:nvSpPr>
          <p:spPr>
            <a:xfrm rot="16200000">
              <a:off x="1778516" y="2580789"/>
              <a:ext cx="1841500" cy="338554"/>
            </a:xfrm>
            <a:prstGeom prst="rect">
              <a:avLst/>
            </a:prstGeom>
            <a:solidFill>
              <a:schemeClr val="bg1"/>
            </a:solid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rPr>
                <a:t>Amplitude</a:t>
              </a:r>
              <a:endParaRPr lang="zh-CN" altLang="en-US" sz="1600" b="1" dirty="0">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E97898D1-04D6-1B09-7F6F-150AF7B0D1BF}"/>
                </a:ext>
              </a:extLst>
            </p:cNvPr>
            <p:cNvSpPr txBox="1"/>
            <p:nvPr/>
          </p:nvSpPr>
          <p:spPr>
            <a:xfrm>
              <a:off x="5214600" y="4490273"/>
              <a:ext cx="546100" cy="338554"/>
            </a:xfrm>
            <a:prstGeom prst="rect">
              <a:avLst/>
            </a:prstGeom>
            <a:solidFill>
              <a:schemeClr val="bg1"/>
            </a:solidFill>
          </p:spPr>
          <p:txBody>
            <a:bodyPr wrap="square" rtlCol="0">
              <a:spAutoFit/>
            </a:bodyPr>
            <a:lstStyle/>
            <a:p>
              <a:r>
                <a:rPr lang="en-US" altLang="zh-CN" sz="1600" b="1" dirty="0">
                  <a:latin typeface="微软雅黑" panose="020B0503020204020204" pitchFamily="34" charset="-122"/>
                  <a:ea typeface="微软雅黑" panose="020B0503020204020204" pitchFamily="34" charset="-122"/>
                </a:rPr>
                <a:t>pe</a:t>
              </a:r>
              <a:endParaRPr lang="zh-CN" altLang="en-US" sz="1600" b="1" dirty="0">
                <a:latin typeface="微软雅黑" panose="020B0503020204020204" pitchFamily="34" charset="-122"/>
                <a:ea typeface="微软雅黑" panose="020B0503020204020204" pitchFamily="34" charset="-122"/>
              </a:endParaRPr>
            </a:p>
          </p:txBody>
        </p:sp>
      </p:grpSp>
      <p:pic>
        <p:nvPicPr>
          <p:cNvPr id="18" name="图片 17">
            <a:extLst>
              <a:ext uri="{FF2B5EF4-FFF2-40B4-BE49-F238E27FC236}">
                <a16:creationId xmlns:a16="http://schemas.microsoft.com/office/drawing/2014/main" id="{9A1BCA28-F796-BA90-051D-81BDFDCB222B}"/>
              </a:ext>
            </a:extLst>
          </p:cNvPr>
          <p:cNvPicPr>
            <a:picLocks noChangeAspect="1"/>
          </p:cNvPicPr>
          <p:nvPr/>
        </p:nvPicPr>
        <p:blipFill>
          <a:blip r:embed="rId4"/>
          <a:stretch>
            <a:fillRect/>
          </a:stretch>
        </p:blipFill>
        <p:spPr>
          <a:xfrm>
            <a:off x="412111" y="1112743"/>
            <a:ext cx="5400000" cy="2411043"/>
          </a:xfrm>
          <a:prstGeom prst="rect">
            <a:avLst/>
          </a:prstGeom>
        </p:spPr>
      </p:pic>
      <p:pic>
        <p:nvPicPr>
          <p:cNvPr id="19" name="图片 18">
            <a:extLst>
              <a:ext uri="{FF2B5EF4-FFF2-40B4-BE49-F238E27FC236}">
                <a16:creationId xmlns:a16="http://schemas.microsoft.com/office/drawing/2014/main" id="{B590EF7A-90CC-F98B-9901-D13470EE0308}"/>
              </a:ext>
            </a:extLst>
          </p:cNvPr>
          <p:cNvPicPr>
            <a:picLocks noChangeAspect="1"/>
          </p:cNvPicPr>
          <p:nvPr/>
        </p:nvPicPr>
        <p:blipFill>
          <a:blip r:embed="rId5"/>
          <a:stretch>
            <a:fillRect/>
          </a:stretch>
        </p:blipFill>
        <p:spPr>
          <a:xfrm>
            <a:off x="838200" y="3664465"/>
            <a:ext cx="4320000" cy="2929055"/>
          </a:xfrm>
          <a:prstGeom prst="rect">
            <a:avLst/>
          </a:prstGeom>
        </p:spPr>
      </p:pic>
      <p:sp>
        <p:nvSpPr>
          <p:cNvPr id="21" name="文本框 20">
            <a:extLst>
              <a:ext uri="{FF2B5EF4-FFF2-40B4-BE49-F238E27FC236}">
                <a16:creationId xmlns:a16="http://schemas.microsoft.com/office/drawing/2014/main" id="{E15F6310-BDA8-5078-4474-682A8291D33C}"/>
              </a:ext>
            </a:extLst>
          </p:cNvPr>
          <p:cNvSpPr txBox="1"/>
          <p:nvPr/>
        </p:nvSpPr>
        <p:spPr>
          <a:xfrm>
            <a:off x="3325156" y="3832544"/>
            <a:ext cx="1665944" cy="526811"/>
          </a:xfrm>
          <a:prstGeom prst="rect">
            <a:avLst/>
          </a:prstGeom>
          <a:solidFill>
            <a:schemeClr val="bg1"/>
          </a:solidFill>
          <a:ln w="12700">
            <a:solidFill>
              <a:schemeClr val="tx1"/>
            </a:solidFill>
          </a:ln>
        </p:spPr>
        <p:txBody>
          <a:bodyPr wrap="square" rtlCol="0">
            <a:spAutoFit/>
          </a:bodyPr>
          <a:lstStyle/>
          <a:p>
            <a:pPr marL="285750" indent="-285750">
              <a:lnSpc>
                <a:spcPct val="150000"/>
              </a:lnSpc>
              <a:buFont typeface="Wingdings" panose="05000000000000000000" pitchFamily="2" charset="2"/>
              <a:buChar char="l"/>
            </a:pPr>
            <a:r>
              <a:rPr lang="en-US" altLang="zh-CN" sz="1000" b="1" dirty="0">
                <a:solidFill>
                  <a:srgbClr val="C00000"/>
                </a:solidFill>
                <a:latin typeface="微软雅黑" panose="020B0503020204020204" pitchFamily="34" charset="-122"/>
                <a:ea typeface="微软雅黑" panose="020B0503020204020204" pitchFamily="34" charset="-122"/>
              </a:rPr>
              <a:t>FEE (S)</a:t>
            </a:r>
            <a:endParaRPr lang="en-US" altLang="zh-CN" sz="1000" b="1"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en-US" altLang="zh-CN" sz="1000" b="1" dirty="0" err="1">
                <a:latin typeface="微软雅黑" panose="020B0503020204020204" pitchFamily="34" charset="-122"/>
                <a:ea typeface="微软雅黑" panose="020B0503020204020204" pitchFamily="34" charset="-122"/>
              </a:rPr>
              <a:t>Ocsilloscope</a:t>
            </a:r>
            <a:r>
              <a:rPr lang="en-US" altLang="zh-CN" sz="1000" b="1" dirty="0">
                <a:latin typeface="微软雅黑" panose="020B0503020204020204" pitchFamily="34" charset="-122"/>
                <a:ea typeface="微软雅黑" panose="020B0503020204020204" pitchFamily="34" charset="-122"/>
              </a:rPr>
              <a:t> (A)</a:t>
            </a:r>
            <a:endParaRPr lang="zh-CN" altLang="en-US" sz="1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09289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98A15-ED15-BB18-E83B-9CB396C1D5B7}"/>
            </a:ext>
          </a:extLst>
        </p:cNvPr>
        <p:cNvGrpSpPr/>
        <p:nvPr/>
      </p:nvGrpSpPr>
      <p:grpSpPr>
        <a:xfrm>
          <a:off x="0" y="0"/>
          <a:ext cx="0" cy="0"/>
          <a:chOff x="0" y="0"/>
          <a:chExt cx="0" cy="0"/>
        </a:xfrm>
      </p:grpSpPr>
      <p:pic>
        <p:nvPicPr>
          <p:cNvPr id="10" name="图片 9">
            <a:extLst>
              <a:ext uri="{FF2B5EF4-FFF2-40B4-BE49-F238E27FC236}">
                <a16:creationId xmlns:a16="http://schemas.microsoft.com/office/drawing/2014/main" id="{86C9C5F3-4BB7-82A2-71BD-05D7DFEDC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935" y="4334237"/>
            <a:ext cx="2160000" cy="2468572"/>
          </a:xfrm>
          <a:prstGeom prst="rect">
            <a:avLst/>
          </a:prstGeom>
        </p:spPr>
      </p:pic>
      <p:sp>
        <p:nvSpPr>
          <p:cNvPr id="3" name="标题 2">
            <a:extLst>
              <a:ext uri="{FF2B5EF4-FFF2-40B4-BE49-F238E27FC236}">
                <a16:creationId xmlns:a16="http://schemas.microsoft.com/office/drawing/2014/main" id="{D89204CB-E161-B26D-217E-3E925A8B2775}"/>
              </a:ext>
            </a:extLst>
          </p:cNvPr>
          <p:cNvSpPr>
            <a:spLocks noGrp="1"/>
          </p:cNvSpPr>
          <p:nvPr>
            <p:ph type="title"/>
          </p:nvPr>
        </p:nvSpPr>
        <p:spPr/>
        <p:txBody>
          <a:bodyPr>
            <a:normAutofit/>
          </a:bodyPr>
          <a:lstStyle/>
          <a:p>
            <a:r>
              <a:rPr lang="en-US" altLang="zh-CN" dirty="0"/>
              <a:t>Cooling System</a:t>
            </a:r>
            <a:endParaRPr lang="zh-CN" altLang="en-US" dirty="0"/>
          </a:p>
        </p:txBody>
      </p:sp>
      <p:sp>
        <p:nvSpPr>
          <p:cNvPr id="8" name="文本框 7">
            <a:extLst>
              <a:ext uri="{FF2B5EF4-FFF2-40B4-BE49-F238E27FC236}">
                <a16:creationId xmlns:a16="http://schemas.microsoft.com/office/drawing/2014/main" id="{C88EA964-1E78-37C9-1584-524A00E659DD}"/>
              </a:ext>
            </a:extLst>
          </p:cNvPr>
          <p:cNvSpPr txBox="1"/>
          <p:nvPr/>
        </p:nvSpPr>
        <p:spPr>
          <a:xfrm>
            <a:off x="115539" y="800267"/>
            <a:ext cx="5994399" cy="3459730"/>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en-US" altLang="zh-CN" sz="2000" b="1" dirty="0">
                <a:latin typeface="微软雅黑" panose="020B0503020204020204" pitchFamily="34" charset="-122"/>
                <a:ea typeface="微软雅黑" panose="020B0503020204020204" pitchFamily="34" charset="-122"/>
              </a:rPr>
              <a:t>Power consumption</a:t>
            </a:r>
          </a:p>
          <a:p>
            <a:pPr marL="742950" lvl="1" indent="-28575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Subcluster</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~15W</a:t>
            </a:r>
          </a:p>
          <a:p>
            <a:pPr marL="742950" lvl="1" indent="-28575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SiPM</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under the</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full</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Moon</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~0.18W/CH</a:t>
            </a:r>
          </a:p>
          <a:p>
            <a:pPr marL="742950" lvl="1" indent="-28575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Total</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camera</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~1600W</a:t>
            </a:r>
          </a:p>
          <a:p>
            <a:pPr marL="342900" indent="-342900">
              <a:lnSpc>
                <a:spcPct val="150000"/>
              </a:lnSpc>
              <a:buFont typeface="Wingdings" panose="05000000000000000000" pitchFamily="2" charset="2"/>
              <a:buChar char="l"/>
            </a:pPr>
            <a:r>
              <a:rPr lang="en-US" altLang="zh-CN" sz="2000" b="1" dirty="0">
                <a:latin typeface="微软雅黑" panose="020B0503020204020204" pitchFamily="34" charset="-122"/>
                <a:ea typeface="微软雅黑" panose="020B0503020204020204" pitchFamily="34" charset="-122"/>
              </a:rPr>
              <a:t>Heat dissipation requirements</a:t>
            </a:r>
          </a:p>
          <a:p>
            <a:pPr marL="742950" lvl="1" indent="-28575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High</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altitude(4410 m, 0.6 atm)</a:t>
            </a:r>
          </a:p>
          <a:p>
            <a:pPr marL="742950" lvl="1" indent="-28575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Seal, light and portable, stable</a:t>
            </a:r>
          </a:p>
          <a:p>
            <a:pPr marL="742950" lvl="1" indent="-285750">
              <a:lnSpc>
                <a:spcPct val="150000"/>
              </a:lnSpc>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Self-Developed ASIC Temperature</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55</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6201F37D-EECB-3C40-2BC5-94398F21F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797575"/>
            <a:ext cx="5760000" cy="3336108"/>
          </a:xfrm>
          <a:prstGeom prst="rect">
            <a:avLst/>
          </a:prstGeom>
        </p:spPr>
      </p:pic>
    </p:spTree>
    <p:extLst>
      <p:ext uri="{BB962C8B-B14F-4D97-AF65-F5344CB8AC3E}">
        <p14:creationId xmlns:p14="http://schemas.microsoft.com/office/powerpoint/2010/main" val="2309868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3340C-5DF6-D680-B091-2AF9049EE7C3}"/>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F654A63D-A5F3-6BDF-2FF4-9B5E0E78C4A3}"/>
              </a:ext>
            </a:extLst>
          </p:cNvPr>
          <p:cNvSpPr>
            <a:spLocks noGrp="1"/>
          </p:cNvSpPr>
          <p:nvPr>
            <p:ph type="title"/>
          </p:nvPr>
        </p:nvSpPr>
        <p:spPr/>
        <p:txBody>
          <a:bodyPr>
            <a:normAutofit/>
          </a:bodyPr>
          <a:lstStyle/>
          <a:p>
            <a:r>
              <a:rPr lang="en-US" altLang="zh-CN" dirty="0"/>
              <a:t>Cooling System</a:t>
            </a:r>
            <a:endParaRPr lang="zh-CN" altLang="en-US" dirty="0"/>
          </a:p>
        </p:txBody>
      </p:sp>
      <p:sp>
        <p:nvSpPr>
          <p:cNvPr id="2" name="文本框 1">
            <a:extLst>
              <a:ext uri="{FF2B5EF4-FFF2-40B4-BE49-F238E27FC236}">
                <a16:creationId xmlns:a16="http://schemas.microsoft.com/office/drawing/2014/main" id="{AD717276-4E6A-1042-68E0-866CD4BE433E}"/>
              </a:ext>
            </a:extLst>
          </p:cNvPr>
          <p:cNvSpPr txBox="1"/>
          <p:nvPr/>
        </p:nvSpPr>
        <p:spPr>
          <a:xfrm>
            <a:off x="165100" y="953611"/>
            <a:ext cx="12026900" cy="1884618"/>
          </a:xfrm>
          <a:prstGeom prst="rect">
            <a:avLst/>
          </a:prstGeom>
          <a:noFill/>
        </p:spPr>
        <p:txBody>
          <a:bodyPr wrap="square" rtlCol="0">
            <a:spAutoFit/>
          </a:bodyPr>
          <a:lstStyle/>
          <a:p>
            <a:pPr marL="457200" indent="-457200">
              <a:lnSpc>
                <a:spcPct val="150000"/>
              </a:lnSpc>
              <a:buFont typeface="Wingdings" panose="05000000000000000000" pitchFamily="2" charset="2"/>
              <a:buChar char="l"/>
            </a:pPr>
            <a:r>
              <a:rPr lang="en-US" altLang="zh-CN" sz="2000" b="1" dirty="0">
                <a:latin typeface="微软雅黑" panose="020B0503020204020204" pitchFamily="34" charset="-122"/>
                <a:ea typeface="微软雅黑" panose="020B0503020204020204" pitchFamily="34" charset="-122"/>
              </a:rPr>
              <a:t>11 spatially independent air tubes run between the camera’s 11 rows of sub-clusters.</a:t>
            </a:r>
          </a:p>
          <a:p>
            <a:pPr marL="457200" indent="-457200">
              <a:lnSpc>
                <a:spcPct val="150000"/>
              </a:lnSpc>
              <a:buFont typeface="Wingdings" panose="05000000000000000000" pitchFamily="2" charset="2"/>
              <a:buChar char="l"/>
            </a:pPr>
            <a:r>
              <a:rPr lang="en-US" altLang="zh-CN" sz="2000" b="1" dirty="0">
                <a:latin typeface="微软雅黑" panose="020B0503020204020204" pitchFamily="34" charset="-122"/>
                <a:ea typeface="微软雅黑" panose="020B0503020204020204" pitchFamily="34" charset="-122"/>
              </a:rPr>
              <a:t>The air tubes are cooled by the 3 fans.</a:t>
            </a:r>
          </a:p>
          <a:p>
            <a:pPr marL="457200" indent="-457200">
              <a:lnSpc>
                <a:spcPct val="150000"/>
              </a:lnSpc>
              <a:buFont typeface="Wingdings" panose="05000000000000000000" pitchFamily="2" charset="2"/>
              <a:buChar char="l"/>
            </a:pPr>
            <a:r>
              <a:rPr lang="en-US" altLang="zh-CN" sz="2000" b="1" dirty="0">
                <a:latin typeface="微软雅黑" panose="020B0503020204020204" pitchFamily="34" charset="-122"/>
                <a:ea typeface="微软雅黑" panose="020B0503020204020204" pitchFamily="34" charset="-122"/>
              </a:rPr>
              <a:t>The front lattice and air tubes divided into SiPM area and electronics area.</a:t>
            </a:r>
          </a:p>
          <a:p>
            <a:pPr marL="457200" indent="-457200">
              <a:lnSpc>
                <a:spcPct val="150000"/>
              </a:lnSpc>
              <a:buFont typeface="Wingdings" panose="05000000000000000000" pitchFamily="2" charset="2"/>
              <a:buChar char="l"/>
            </a:pPr>
            <a:r>
              <a:rPr lang="en-US" altLang="zh-CN" sz="2000" b="1" dirty="0">
                <a:latin typeface="微软雅黑" panose="020B0503020204020204" pitchFamily="34" charset="-122"/>
                <a:ea typeface="微软雅黑" panose="020B0503020204020204" pitchFamily="34" charset="-122"/>
              </a:rPr>
              <a:t>Electronic chips </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silicon pad </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L-shaped thermal plate</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silicon pad </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air tube</a:t>
            </a:r>
          </a:p>
        </p:txBody>
      </p:sp>
      <p:pic>
        <p:nvPicPr>
          <p:cNvPr id="5" name="图片 4">
            <a:extLst>
              <a:ext uri="{FF2B5EF4-FFF2-40B4-BE49-F238E27FC236}">
                <a16:creationId xmlns:a16="http://schemas.microsoft.com/office/drawing/2014/main" id="{189E819C-063E-3111-89B1-96417C126CBF}"/>
              </a:ext>
            </a:extLst>
          </p:cNvPr>
          <p:cNvPicPr>
            <a:picLocks noChangeAspect="1"/>
          </p:cNvPicPr>
          <p:nvPr/>
        </p:nvPicPr>
        <p:blipFill>
          <a:blip r:embed="rId3"/>
          <a:stretch>
            <a:fillRect/>
          </a:stretch>
        </p:blipFill>
        <p:spPr>
          <a:xfrm>
            <a:off x="165100" y="3258272"/>
            <a:ext cx="5400000" cy="2839958"/>
          </a:xfrm>
          <a:prstGeom prst="rect">
            <a:avLst/>
          </a:prstGeom>
        </p:spPr>
      </p:pic>
      <p:pic>
        <p:nvPicPr>
          <p:cNvPr id="6" name="图片 5">
            <a:extLst>
              <a:ext uri="{FF2B5EF4-FFF2-40B4-BE49-F238E27FC236}">
                <a16:creationId xmlns:a16="http://schemas.microsoft.com/office/drawing/2014/main" id="{8A60AA88-3B6E-0B51-6466-8FC4B6A31B14}"/>
              </a:ext>
            </a:extLst>
          </p:cNvPr>
          <p:cNvPicPr>
            <a:picLocks noChangeAspect="1"/>
          </p:cNvPicPr>
          <p:nvPr/>
        </p:nvPicPr>
        <p:blipFill>
          <a:blip r:embed="rId4"/>
          <a:stretch>
            <a:fillRect/>
          </a:stretch>
        </p:blipFill>
        <p:spPr>
          <a:xfrm>
            <a:off x="8894296" y="2786235"/>
            <a:ext cx="2520000" cy="3807138"/>
          </a:xfrm>
          <a:prstGeom prst="rect">
            <a:avLst/>
          </a:prstGeom>
        </p:spPr>
      </p:pic>
      <p:grpSp>
        <p:nvGrpSpPr>
          <p:cNvPr id="8" name="组合 7">
            <a:extLst>
              <a:ext uri="{FF2B5EF4-FFF2-40B4-BE49-F238E27FC236}">
                <a16:creationId xmlns:a16="http://schemas.microsoft.com/office/drawing/2014/main" id="{665F51D9-015F-4926-D4D5-16AF4C1D3ED8}"/>
              </a:ext>
            </a:extLst>
          </p:cNvPr>
          <p:cNvGrpSpPr/>
          <p:nvPr/>
        </p:nvGrpSpPr>
        <p:grpSpPr>
          <a:xfrm>
            <a:off x="5233711" y="3327221"/>
            <a:ext cx="3570976" cy="2725166"/>
            <a:chOff x="5304512" y="3668915"/>
            <a:chExt cx="3570976" cy="2725166"/>
          </a:xfrm>
        </p:grpSpPr>
        <p:pic>
          <p:nvPicPr>
            <p:cNvPr id="9" name="图片 8">
              <a:extLst>
                <a:ext uri="{FF2B5EF4-FFF2-40B4-BE49-F238E27FC236}">
                  <a16:creationId xmlns:a16="http://schemas.microsoft.com/office/drawing/2014/main" id="{8CC000F8-C464-CD32-4B21-A4EFAEDE6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950174" y="4100025"/>
              <a:ext cx="2520000" cy="2068112"/>
            </a:xfrm>
            <a:prstGeom prst="rect">
              <a:avLst/>
            </a:prstGeom>
          </p:spPr>
        </p:pic>
        <p:sp>
          <p:nvSpPr>
            <p:cNvPr id="10" name="文本框 9">
              <a:extLst>
                <a:ext uri="{FF2B5EF4-FFF2-40B4-BE49-F238E27FC236}">
                  <a16:creationId xmlns:a16="http://schemas.microsoft.com/office/drawing/2014/main" id="{E79EB4F5-ACD9-469A-AD75-2EA4B46F170C}"/>
                </a:ext>
              </a:extLst>
            </p:cNvPr>
            <p:cNvSpPr txBox="1"/>
            <p:nvPr/>
          </p:nvSpPr>
          <p:spPr>
            <a:xfrm>
              <a:off x="5304512" y="5653800"/>
              <a:ext cx="1150435" cy="307777"/>
            </a:xfrm>
            <a:prstGeom prst="rect">
              <a:avLst/>
            </a:prstGeom>
            <a:noFill/>
          </p:spPr>
          <p:txBody>
            <a:bodyPr wrap="square" rtlCol="0">
              <a:spAutoFit/>
            </a:bodyPr>
            <a:lstStyle/>
            <a:p>
              <a:pPr algn="ctr"/>
              <a:r>
                <a:rPr lang="en-US" altLang="zh-CN" sz="1400" b="1" dirty="0" err="1">
                  <a:solidFill>
                    <a:srgbClr val="0066FF"/>
                  </a:solidFill>
                  <a:latin typeface="微软雅黑" panose="020B0503020204020204" pitchFamily="34" charset="-122"/>
                  <a:ea typeface="微软雅黑" panose="020B0503020204020204" pitchFamily="34" charset="-122"/>
                </a:rPr>
                <a:t>SiPMs</a:t>
              </a:r>
              <a:endParaRPr lang="zh-CN" altLang="en-US" sz="1400" b="1" dirty="0">
                <a:solidFill>
                  <a:srgbClr val="0066FF"/>
                </a:solidFill>
                <a:latin typeface="微软雅黑" panose="020B0503020204020204" pitchFamily="34" charset="-122"/>
                <a:ea typeface="微软雅黑" panose="020B0503020204020204" pitchFamily="34" charset="-122"/>
              </a:endParaRPr>
            </a:p>
          </p:txBody>
        </p:sp>
        <p:cxnSp>
          <p:nvCxnSpPr>
            <p:cNvPr id="11" name="直接箭头连接符 10">
              <a:extLst>
                <a:ext uri="{FF2B5EF4-FFF2-40B4-BE49-F238E27FC236}">
                  <a16:creationId xmlns:a16="http://schemas.microsoft.com/office/drawing/2014/main" id="{5B204C7B-5DC0-A08A-8B8E-E68F70527976}"/>
                </a:ext>
              </a:extLst>
            </p:cNvPr>
            <p:cNvCxnSpPr>
              <a:cxnSpLocks/>
            </p:cNvCxnSpPr>
            <p:nvPr/>
          </p:nvCxnSpPr>
          <p:spPr>
            <a:xfrm flipH="1">
              <a:off x="6176118" y="5436739"/>
              <a:ext cx="393293" cy="25330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4C4AD558-8233-C028-1A1C-B7ABDC6078B8}"/>
                </a:ext>
              </a:extLst>
            </p:cNvPr>
            <p:cNvSpPr txBox="1"/>
            <p:nvPr/>
          </p:nvSpPr>
          <p:spPr>
            <a:xfrm>
              <a:off x="7686561" y="3668915"/>
              <a:ext cx="1188927" cy="307777"/>
            </a:xfrm>
            <a:prstGeom prst="rect">
              <a:avLst/>
            </a:prstGeom>
            <a:noFill/>
          </p:spPr>
          <p:txBody>
            <a:bodyPr wrap="square" rtlCol="0">
              <a:spAutoFit/>
            </a:bodyPr>
            <a:lstStyle/>
            <a:p>
              <a:pPr algn="ctr"/>
              <a:r>
                <a:rPr lang="en-US" altLang="zh-CN" sz="1400" b="1" dirty="0">
                  <a:solidFill>
                    <a:srgbClr val="0066FF"/>
                  </a:solidFill>
                  <a:latin typeface="微软雅黑" panose="020B0503020204020204" pitchFamily="34" charset="-122"/>
                  <a:ea typeface="微软雅黑" panose="020B0503020204020204" pitchFamily="34" charset="-122"/>
                </a:rPr>
                <a:t>Electronics</a:t>
              </a:r>
              <a:endParaRPr lang="zh-CN" altLang="en-US" sz="1400" b="1" dirty="0">
                <a:solidFill>
                  <a:srgbClr val="0066FF"/>
                </a:solidFill>
                <a:latin typeface="微软雅黑" panose="020B0503020204020204" pitchFamily="34" charset="-122"/>
                <a:ea typeface="微软雅黑" panose="020B0503020204020204" pitchFamily="34" charset="-122"/>
              </a:endParaRPr>
            </a:p>
          </p:txBody>
        </p:sp>
        <p:cxnSp>
          <p:nvCxnSpPr>
            <p:cNvPr id="13" name="直接箭头连接符 12">
              <a:extLst>
                <a:ext uri="{FF2B5EF4-FFF2-40B4-BE49-F238E27FC236}">
                  <a16:creationId xmlns:a16="http://schemas.microsoft.com/office/drawing/2014/main" id="{68A5DF9D-C40A-FAF7-4C4D-CF4D5A895E2C}"/>
                </a:ext>
              </a:extLst>
            </p:cNvPr>
            <p:cNvCxnSpPr>
              <a:cxnSpLocks/>
            </p:cNvCxnSpPr>
            <p:nvPr/>
          </p:nvCxnSpPr>
          <p:spPr>
            <a:xfrm flipV="1">
              <a:off x="7325846" y="3962117"/>
              <a:ext cx="508000" cy="32300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文本框 6">
            <a:extLst>
              <a:ext uri="{FF2B5EF4-FFF2-40B4-BE49-F238E27FC236}">
                <a16:creationId xmlns:a16="http://schemas.microsoft.com/office/drawing/2014/main" id="{BDD1033E-AFA8-AE67-4C52-5F36BD65FFB9}"/>
              </a:ext>
            </a:extLst>
          </p:cNvPr>
          <p:cNvSpPr txBox="1"/>
          <p:nvPr/>
        </p:nvSpPr>
        <p:spPr>
          <a:xfrm>
            <a:off x="174417" y="6385230"/>
            <a:ext cx="11861800" cy="458908"/>
          </a:xfrm>
          <a:prstGeom prst="rect">
            <a:avLst/>
          </a:prstGeom>
          <a:noFill/>
        </p:spPr>
        <p:txBody>
          <a:bodyPr wrap="square">
            <a:spAutoFit/>
          </a:bodyPr>
          <a:lstStyle/>
          <a:p>
            <a:pPr marL="457200" indent="-457200">
              <a:lnSpc>
                <a:spcPct val="150000"/>
              </a:lnSpc>
              <a:buFont typeface="Wingdings" panose="05000000000000000000" pitchFamily="2" charset="2"/>
              <a:buChar char="l"/>
            </a:pPr>
            <a:r>
              <a:rPr lang="en-US" altLang="zh-CN" sz="1800" dirty="0">
                <a:latin typeface="微软雅黑" panose="020B0503020204020204" pitchFamily="34" charset="-122"/>
                <a:ea typeface="微软雅黑" panose="020B0503020204020204" pitchFamily="34" charset="-122"/>
              </a:rPr>
              <a:t>Fan</a:t>
            </a: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IP55</a:t>
            </a: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Prevent the accumulation of harmful dust; rinsing with water causes no harm.</a:t>
            </a:r>
          </a:p>
        </p:txBody>
      </p:sp>
    </p:spTree>
    <p:extLst>
      <p:ext uri="{BB962C8B-B14F-4D97-AF65-F5344CB8AC3E}">
        <p14:creationId xmlns:p14="http://schemas.microsoft.com/office/powerpoint/2010/main" val="2672320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2AEE6-5138-8526-35CA-4430208EA34A}"/>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6C956781-C67D-0F5D-23AA-73E3263CD76D}"/>
              </a:ext>
            </a:extLst>
          </p:cNvPr>
          <p:cNvSpPr>
            <a:spLocks noGrp="1"/>
          </p:cNvSpPr>
          <p:nvPr>
            <p:ph type="title"/>
          </p:nvPr>
        </p:nvSpPr>
        <p:spPr/>
        <p:txBody>
          <a:bodyPr>
            <a:normAutofit/>
          </a:bodyPr>
          <a:lstStyle/>
          <a:p>
            <a:r>
              <a:rPr lang="en-US" altLang="zh-CN" dirty="0"/>
              <a:t>Cooling System (cooling simulation)</a:t>
            </a:r>
            <a:endParaRPr lang="zh-CN" altLang="en-US" dirty="0"/>
          </a:p>
        </p:txBody>
      </p:sp>
      <p:pic>
        <p:nvPicPr>
          <p:cNvPr id="4" name="图片 3">
            <a:extLst>
              <a:ext uri="{FF2B5EF4-FFF2-40B4-BE49-F238E27FC236}">
                <a16:creationId xmlns:a16="http://schemas.microsoft.com/office/drawing/2014/main" id="{8FA492EE-5115-6323-1BF3-402146032884}"/>
              </a:ext>
            </a:extLst>
          </p:cNvPr>
          <p:cNvPicPr>
            <a:picLocks noChangeAspect="1"/>
          </p:cNvPicPr>
          <p:nvPr/>
        </p:nvPicPr>
        <p:blipFill>
          <a:blip r:embed="rId3"/>
          <a:stretch>
            <a:fillRect/>
          </a:stretch>
        </p:blipFill>
        <p:spPr>
          <a:xfrm>
            <a:off x="838200" y="2722279"/>
            <a:ext cx="4320000" cy="3493770"/>
          </a:xfrm>
          <a:prstGeom prst="rect">
            <a:avLst/>
          </a:prstGeom>
        </p:spPr>
      </p:pic>
      <p:sp>
        <p:nvSpPr>
          <p:cNvPr id="7" name="文本框 6">
            <a:extLst>
              <a:ext uri="{FF2B5EF4-FFF2-40B4-BE49-F238E27FC236}">
                <a16:creationId xmlns:a16="http://schemas.microsoft.com/office/drawing/2014/main" id="{6FFB362E-E742-66F1-FDBD-31D6ACE5E09D}"/>
              </a:ext>
            </a:extLst>
          </p:cNvPr>
          <p:cNvSpPr txBox="1"/>
          <p:nvPr/>
        </p:nvSpPr>
        <p:spPr>
          <a:xfrm>
            <a:off x="711200" y="1092200"/>
            <a:ext cx="6134100" cy="129663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b="1" dirty="0"/>
              <a:t>Icepak simulation</a:t>
            </a:r>
          </a:p>
          <a:p>
            <a:pPr marL="285750" indent="-285750">
              <a:lnSpc>
                <a:spcPct val="150000"/>
              </a:lnSpc>
              <a:buFont typeface="Arial" panose="020B0604020202020204" pitchFamily="34" charset="0"/>
              <a:buChar char="•"/>
            </a:pPr>
            <a:r>
              <a:rPr lang="en-US" altLang="zh-CN" b="1" dirty="0"/>
              <a:t>0.6 atm</a:t>
            </a:r>
          </a:p>
          <a:p>
            <a:pPr marL="285750" indent="-285750">
              <a:lnSpc>
                <a:spcPct val="150000"/>
              </a:lnSpc>
              <a:buFont typeface="Arial" panose="020B0604020202020204" pitchFamily="34" charset="0"/>
              <a:buChar char="•"/>
            </a:pPr>
            <a:r>
              <a:rPr lang="en-US" altLang="zh-CN" b="1" dirty="0"/>
              <a:t>25</a:t>
            </a:r>
            <a:r>
              <a:rPr lang="zh-CN" altLang="en-US" b="1" dirty="0"/>
              <a:t>℃</a:t>
            </a:r>
            <a:endParaRPr lang="en-US" altLang="zh-CN" b="1" dirty="0"/>
          </a:p>
        </p:txBody>
      </p:sp>
      <p:grpSp>
        <p:nvGrpSpPr>
          <p:cNvPr id="9" name="组合 8">
            <a:extLst>
              <a:ext uri="{FF2B5EF4-FFF2-40B4-BE49-F238E27FC236}">
                <a16:creationId xmlns:a16="http://schemas.microsoft.com/office/drawing/2014/main" id="{E1E3A03C-BBD6-15B6-EC87-0A67718CCC7B}"/>
              </a:ext>
            </a:extLst>
          </p:cNvPr>
          <p:cNvGrpSpPr/>
          <p:nvPr/>
        </p:nvGrpSpPr>
        <p:grpSpPr>
          <a:xfrm>
            <a:off x="6241181" y="3888854"/>
            <a:ext cx="5400000" cy="1121135"/>
            <a:chOff x="6241181" y="3888854"/>
            <a:chExt cx="5400000" cy="1121135"/>
          </a:xfrm>
        </p:grpSpPr>
        <p:pic>
          <p:nvPicPr>
            <p:cNvPr id="6" name="图片 5">
              <a:extLst>
                <a:ext uri="{FF2B5EF4-FFF2-40B4-BE49-F238E27FC236}">
                  <a16:creationId xmlns:a16="http://schemas.microsoft.com/office/drawing/2014/main" id="{F26FF496-C6BD-D2F9-6629-3833DC6301A6}"/>
                </a:ext>
              </a:extLst>
            </p:cNvPr>
            <p:cNvPicPr>
              <a:picLocks noChangeAspect="1"/>
            </p:cNvPicPr>
            <p:nvPr/>
          </p:nvPicPr>
          <p:blipFill>
            <a:blip r:embed="rId4"/>
            <a:stretch>
              <a:fillRect/>
            </a:stretch>
          </p:blipFill>
          <p:spPr>
            <a:xfrm>
              <a:off x="6241181" y="3928338"/>
              <a:ext cx="5400000" cy="1081651"/>
            </a:xfrm>
            <a:prstGeom prst="rect">
              <a:avLst/>
            </a:prstGeom>
          </p:spPr>
        </p:pic>
        <p:sp>
          <p:nvSpPr>
            <p:cNvPr id="8" name="文本框 7">
              <a:extLst>
                <a:ext uri="{FF2B5EF4-FFF2-40B4-BE49-F238E27FC236}">
                  <a16:creationId xmlns:a16="http://schemas.microsoft.com/office/drawing/2014/main" id="{7EFE8C64-5795-EFE6-8DD7-E8A0FA0DBB1F}"/>
                </a:ext>
              </a:extLst>
            </p:cNvPr>
            <p:cNvSpPr txBox="1"/>
            <p:nvPr/>
          </p:nvSpPr>
          <p:spPr>
            <a:xfrm>
              <a:off x="6241181" y="3888854"/>
              <a:ext cx="520700" cy="369332"/>
            </a:xfrm>
            <a:prstGeom prst="rect">
              <a:avLst/>
            </a:prstGeom>
            <a:solidFill>
              <a:schemeClr val="bg1"/>
            </a:solidFill>
          </p:spPr>
          <p:txBody>
            <a:bodyPr wrap="square" rtlCol="0">
              <a:spAutoFit/>
            </a:bodyPr>
            <a:lstStyle/>
            <a:p>
              <a:r>
                <a:rPr lang="en-US" altLang="zh-CN" dirty="0">
                  <a:solidFill>
                    <a:schemeClr val="bg1"/>
                  </a:solidFill>
                </a:rPr>
                <a:t>1</a:t>
              </a:r>
              <a:endParaRPr lang="zh-CN" altLang="en-US" dirty="0">
                <a:solidFill>
                  <a:schemeClr val="bg1"/>
                </a:solidFill>
              </a:endParaRPr>
            </a:p>
          </p:txBody>
        </p:sp>
      </p:grpSp>
    </p:spTree>
    <p:extLst>
      <p:ext uri="{BB962C8B-B14F-4D97-AF65-F5344CB8AC3E}">
        <p14:creationId xmlns:p14="http://schemas.microsoft.com/office/powerpoint/2010/main" val="2452321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13E9A-5731-F5BB-7A0B-208B1CBB928A}"/>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E476327F-A700-22D2-9464-C75299982F0A}"/>
              </a:ext>
            </a:extLst>
          </p:cNvPr>
          <p:cNvSpPr>
            <a:spLocks noGrp="1"/>
          </p:cNvSpPr>
          <p:nvPr>
            <p:ph type="title"/>
          </p:nvPr>
        </p:nvSpPr>
        <p:spPr/>
        <p:txBody>
          <a:bodyPr>
            <a:normAutofit/>
          </a:bodyPr>
          <a:lstStyle/>
          <a:p>
            <a:r>
              <a:rPr lang="en-US" altLang="zh-CN" dirty="0"/>
              <a:t>Cooling System (cooling performance test)</a:t>
            </a:r>
            <a:endParaRPr lang="zh-CN" altLang="en-US" dirty="0"/>
          </a:p>
        </p:txBody>
      </p:sp>
      <p:graphicFrame>
        <p:nvGraphicFramePr>
          <p:cNvPr id="7" name="表格 6">
            <a:extLst>
              <a:ext uri="{FF2B5EF4-FFF2-40B4-BE49-F238E27FC236}">
                <a16:creationId xmlns:a16="http://schemas.microsoft.com/office/drawing/2014/main" id="{A9C94D57-3BA4-FDCB-DB24-BAEE7B80D486}"/>
              </a:ext>
            </a:extLst>
          </p:cNvPr>
          <p:cNvGraphicFramePr>
            <a:graphicFrameLocks noGrp="1"/>
          </p:cNvGraphicFramePr>
          <p:nvPr>
            <p:extLst>
              <p:ext uri="{D42A27DB-BD31-4B8C-83A1-F6EECF244321}">
                <p14:modId xmlns:p14="http://schemas.microsoft.com/office/powerpoint/2010/main" val="1050673636"/>
              </p:ext>
            </p:extLst>
          </p:nvPr>
        </p:nvGraphicFramePr>
        <p:xfrm>
          <a:off x="622300" y="1128905"/>
          <a:ext cx="11188700" cy="1483360"/>
        </p:xfrm>
        <a:graphic>
          <a:graphicData uri="http://schemas.openxmlformats.org/drawingml/2006/table">
            <a:tbl>
              <a:tblPr firstRow="1" bandRow="1">
                <a:tableStyleId>{616DA210-FB5B-4158-B5E0-FEB733F419BA}</a:tableStyleId>
              </a:tblPr>
              <a:tblGrid>
                <a:gridCol w="4180527">
                  <a:extLst>
                    <a:ext uri="{9D8B030D-6E8A-4147-A177-3AD203B41FA5}">
                      <a16:colId xmlns:a16="http://schemas.microsoft.com/office/drawing/2014/main" val="2896401960"/>
                    </a:ext>
                  </a:extLst>
                </a:gridCol>
                <a:gridCol w="2535130">
                  <a:extLst>
                    <a:ext uri="{9D8B030D-6E8A-4147-A177-3AD203B41FA5}">
                      <a16:colId xmlns:a16="http://schemas.microsoft.com/office/drawing/2014/main" val="2735217851"/>
                    </a:ext>
                  </a:extLst>
                </a:gridCol>
                <a:gridCol w="2108546">
                  <a:extLst>
                    <a:ext uri="{9D8B030D-6E8A-4147-A177-3AD203B41FA5}">
                      <a16:colId xmlns:a16="http://schemas.microsoft.com/office/drawing/2014/main" val="670146772"/>
                    </a:ext>
                  </a:extLst>
                </a:gridCol>
                <a:gridCol w="2364497">
                  <a:extLst>
                    <a:ext uri="{9D8B030D-6E8A-4147-A177-3AD203B41FA5}">
                      <a16:colId xmlns:a16="http://schemas.microsoft.com/office/drawing/2014/main" val="1668992574"/>
                    </a:ext>
                  </a:extLst>
                </a:gridCol>
              </a:tblGrid>
              <a:tr h="370840">
                <a:tc>
                  <a:txBody>
                    <a:bodyPr/>
                    <a:lstStyle/>
                    <a:p>
                      <a:r>
                        <a:rPr lang="en-US" altLang="zh-CN" dirty="0"/>
                        <a:t>Condition</a:t>
                      </a:r>
                      <a:endParaRPr lang="zh-CN" altLang="en-US" dirty="0"/>
                    </a:p>
                  </a:txBody>
                  <a:tcPr/>
                </a:tc>
                <a:tc>
                  <a:txBody>
                    <a:bodyPr/>
                    <a:lstStyle/>
                    <a:p>
                      <a:pPr algn="ctr"/>
                      <a:r>
                        <a:rPr lang="en-US" altLang="zh-CN" dirty="0"/>
                        <a:t>Operation Time(min)</a:t>
                      </a:r>
                      <a:endParaRPr lang="zh-CN" altLang="en-US" dirty="0"/>
                    </a:p>
                  </a:txBody>
                  <a:tcPr/>
                </a:tc>
                <a:tc>
                  <a:txBody>
                    <a:bodyPr/>
                    <a:lstStyle/>
                    <a:p>
                      <a:pPr algn="ctr"/>
                      <a:r>
                        <a:rPr lang="en-US" altLang="zh-CN" dirty="0"/>
                        <a:t>ASIC Temp(</a:t>
                      </a:r>
                      <a:r>
                        <a:rPr lang="zh-CN" altLang="en-US" dirty="0"/>
                        <a:t>℃</a:t>
                      </a:r>
                      <a:r>
                        <a:rPr lang="en-US" altLang="zh-CN" dirty="0"/>
                        <a:t>)</a:t>
                      </a:r>
                      <a:endParaRPr lang="zh-CN" altLang="en-US" dirty="0"/>
                    </a:p>
                  </a:txBody>
                  <a:tcPr/>
                </a:tc>
                <a:tc>
                  <a:txBody>
                    <a:bodyPr/>
                    <a:lstStyle/>
                    <a:p>
                      <a:pPr algn="ctr"/>
                      <a:r>
                        <a:rPr lang="en-US" altLang="zh-CN" dirty="0"/>
                        <a:t>Highest Temp(</a:t>
                      </a:r>
                      <a:r>
                        <a:rPr lang="zh-CN" altLang="en-US" dirty="0"/>
                        <a:t>℃</a:t>
                      </a:r>
                      <a:r>
                        <a:rPr lang="en-US" altLang="zh-CN" dirty="0"/>
                        <a:t>)</a:t>
                      </a:r>
                      <a:endParaRPr lang="zh-CN" altLang="en-US" dirty="0"/>
                    </a:p>
                  </a:txBody>
                  <a:tcPr/>
                </a:tc>
                <a:extLst>
                  <a:ext uri="{0D108BD9-81ED-4DB2-BD59-A6C34878D82A}">
                    <a16:rowId xmlns:a16="http://schemas.microsoft.com/office/drawing/2014/main" val="3616451374"/>
                  </a:ext>
                </a:extLst>
              </a:tr>
              <a:tr h="370840">
                <a:tc>
                  <a:txBody>
                    <a:bodyPr/>
                    <a:lstStyle/>
                    <a:p>
                      <a:r>
                        <a:rPr lang="en-US" altLang="zh-CN" dirty="0"/>
                        <a:t>Start Operation</a:t>
                      </a:r>
                      <a:endParaRPr lang="zh-CN" altLang="en-US" dirty="0"/>
                    </a:p>
                  </a:txBody>
                  <a:tcPr/>
                </a:tc>
                <a:tc>
                  <a:txBody>
                    <a:bodyPr/>
                    <a:lstStyle/>
                    <a:p>
                      <a:pPr algn="ctr"/>
                      <a:r>
                        <a:rPr lang="en-US" altLang="zh-CN" dirty="0"/>
                        <a:t>0.5</a:t>
                      </a:r>
                      <a:endParaRPr lang="zh-CN" altLang="en-US" dirty="0"/>
                    </a:p>
                  </a:txBody>
                  <a:tcPr/>
                </a:tc>
                <a:tc>
                  <a:txBody>
                    <a:bodyPr/>
                    <a:lstStyle/>
                    <a:p>
                      <a:pPr algn="ctr"/>
                      <a:r>
                        <a:rPr lang="en-US" altLang="zh-CN" dirty="0"/>
                        <a:t>25.47</a:t>
                      </a:r>
                      <a:endParaRPr lang="zh-CN" altLang="en-US" dirty="0"/>
                    </a:p>
                  </a:txBody>
                  <a:tcPr/>
                </a:tc>
                <a:tc>
                  <a:txBody>
                    <a:bodyPr/>
                    <a:lstStyle/>
                    <a:p>
                      <a:pPr algn="ctr"/>
                      <a:r>
                        <a:rPr lang="en-US" altLang="zh-CN" dirty="0"/>
                        <a:t>27.12</a:t>
                      </a:r>
                      <a:endParaRPr lang="zh-CN" altLang="en-US" dirty="0"/>
                    </a:p>
                  </a:txBody>
                  <a:tcPr/>
                </a:tc>
                <a:extLst>
                  <a:ext uri="{0D108BD9-81ED-4DB2-BD59-A6C34878D82A}">
                    <a16:rowId xmlns:a16="http://schemas.microsoft.com/office/drawing/2014/main" val="2920193765"/>
                  </a:ext>
                </a:extLst>
              </a:tr>
              <a:tr h="370840">
                <a:tc>
                  <a:txBody>
                    <a:bodyPr/>
                    <a:lstStyle/>
                    <a:p>
                      <a:r>
                        <a:rPr lang="en-US" altLang="zh-CN"/>
                        <a:t>Operation Without L-Shaped plate</a:t>
                      </a:r>
                      <a:endParaRPr lang="zh-CN" altLang="en-US" dirty="0"/>
                    </a:p>
                  </a:txBody>
                  <a:tcPr/>
                </a:tc>
                <a:tc>
                  <a:txBody>
                    <a:bodyPr/>
                    <a:lstStyle/>
                    <a:p>
                      <a:pPr algn="ctr"/>
                      <a:r>
                        <a:rPr lang="en-US" altLang="zh-CN" dirty="0"/>
                        <a:t>30</a:t>
                      </a:r>
                      <a:endParaRPr lang="zh-CN" altLang="en-US" dirty="0"/>
                    </a:p>
                  </a:txBody>
                  <a:tcPr/>
                </a:tc>
                <a:tc>
                  <a:txBody>
                    <a:bodyPr/>
                    <a:lstStyle/>
                    <a:p>
                      <a:pPr algn="ctr"/>
                      <a:r>
                        <a:rPr lang="en-US" altLang="zh-CN" dirty="0"/>
                        <a:t>45.60</a:t>
                      </a:r>
                      <a:endParaRPr lang="zh-CN" altLang="en-US" dirty="0"/>
                    </a:p>
                  </a:txBody>
                  <a:tcPr/>
                </a:tc>
                <a:tc>
                  <a:txBody>
                    <a:bodyPr/>
                    <a:lstStyle/>
                    <a:p>
                      <a:pPr algn="ctr"/>
                      <a:r>
                        <a:rPr lang="en-US" altLang="zh-CN" dirty="0"/>
                        <a:t>49.61</a:t>
                      </a:r>
                      <a:endParaRPr lang="zh-CN" altLang="en-US" dirty="0"/>
                    </a:p>
                  </a:txBody>
                  <a:tcPr/>
                </a:tc>
                <a:extLst>
                  <a:ext uri="{0D108BD9-81ED-4DB2-BD59-A6C34878D82A}">
                    <a16:rowId xmlns:a16="http://schemas.microsoft.com/office/drawing/2014/main" val="1395577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Operation With L-Shaped plate</a:t>
                      </a:r>
                      <a:endParaRPr lang="zh-CN" altLang="en-US" dirty="0"/>
                    </a:p>
                  </a:txBody>
                  <a:tcPr/>
                </a:tc>
                <a:tc>
                  <a:txBody>
                    <a:bodyPr/>
                    <a:lstStyle/>
                    <a:p>
                      <a:pPr algn="ctr"/>
                      <a:r>
                        <a:rPr lang="en-US" altLang="zh-CN" dirty="0"/>
                        <a:t>30</a:t>
                      </a:r>
                      <a:endParaRPr lang="zh-CN" altLang="en-US" dirty="0"/>
                    </a:p>
                  </a:txBody>
                  <a:tcPr/>
                </a:tc>
                <a:tc>
                  <a:txBody>
                    <a:bodyPr/>
                    <a:lstStyle/>
                    <a:p>
                      <a:pPr algn="ctr"/>
                      <a:r>
                        <a:rPr lang="en-US" altLang="zh-CN" dirty="0"/>
                        <a:t>34.79</a:t>
                      </a:r>
                      <a:endParaRPr lang="zh-CN" altLang="en-US" dirty="0"/>
                    </a:p>
                  </a:txBody>
                  <a:tcPr/>
                </a:tc>
                <a:tc>
                  <a:txBody>
                    <a:bodyPr/>
                    <a:lstStyle/>
                    <a:p>
                      <a:pPr algn="ctr"/>
                      <a:r>
                        <a:rPr lang="en-US" altLang="zh-CN" dirty="0"/>
                        <a:t>39.06</a:t>
                      </a:r>
                      <a:endParaRPr lang="zh-CN" altLang="en-US" dirty="0"/>
                    </a:p>
                  </a:txBody>
                  <a:tcPr/>
                </a:tc>
                <a:extLst>
                  <a:ext uri="{0D108BD9-81ED-4DB2-BD59-A6C34878D82A}">
                    <a16:rowId xmlns:a16="http://schemas.microsoft.com/office/drawing/2014/main" val="4130135537"/>
                  </a:ext>
                </a:extLst>
              </a:tr>
            </a:tbl>
          </a:graphicData>
        </a:graphic>
      </p:graphicFrame>
      <p:pic>
        <p:nvPicPr>
          <p:cNvPr id="8" name="图片 7">
            <a:extLst>
              <a:ext uri="{FF2B5EF4-FFF2-40B4-BE49-F238E27FC236}">
                <a16:creationId xmlns:a16="http://schemas.microsoft.com/office/drawing/2014/main" id="{DC184F8E-56B5-AB6C-EA53-8E0C1234B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088868"/>
            <a:ext cx="4320000" cy="3238734"/>
          </a:xfrm>
          <a:prstGeom prst="rect">
            <a:avLst/>
          </a:prstGeom>
        </p:spPr>
      </p:pic>
      <p:pic>
        <p:nvPicPr>
          <p:cNvPr id="10" name="图片 9">
            <a:extLst>
              <a:ext uri="{FF2B5EF4-FFF2-40B4-BE49-F238E27FC236}">
                <a16:creationId xmlns:a16="http://schemas.microsoft.com/office/drawing/2014/main" id="{1C7DCE86-94C3-FEF4-5277-6BA10BC9972A}"/>
              </a:ext>
            </a:extLst>
          </p:cNvPr>
          <p:cNvPicPr>
            <a:picLocks noChangeAspect="1"/>
          </p:cNvPicPr>
          <p:nvPr/>
        </p:nvPicPr>
        <p:blipFill>
          <a:blip r:embed="rId4"/>
          <a:stretch>
            <a:fillRect/>
          </a:stretch>
        </p:blipFill>
        <p:spPr>
          <a:xfrm>
            <a:off x="8163276" y="3088868"/>
            <a:ext cx="1923867" cy="3240000"/>
          </a:xfrm>
          <a:prstGeom prst="rect">
            <a:avLst/>
          </a:prstGeom>
        </p:spPr>
      </p:pic>
      <p:cxnSp>
        <p:nvCxnSpPr>
          <p:cNvPr id="12" name="直接箭头连接符 11">
            <a:extLst>
              <a:ext uri="{FF2B5EF4-FFF2-40B4-BE49-F238E27FC236}">
                <a16:creationId xmlns:a16="http://schemas.microsoft.com/office/drawing/2014/main" id="{70625FDB-E3F9-1A8A-5A61-4044A7AC6FBE}"/>
              </a:ext>
            </a:extLst>
          </p:cNvPr>
          <p:cNvCxnSpPr>
            <a:cxnSpLocks/>
          </p:cNvCxnSpPr>
          <p:nvPr/>
        </p:nvCxnSpPr>
        <p:spPr>
          <a:xfrm flipH="1">
            <a:off x="3352800" y="4140200"/>
            <a:ext cx="2374900" cy="39370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48A7855B-5B0D-DD3E-AC10-3E804FD914E8}"/>
              </a:ext>
            </a:extLst>
          </p:cNvPr>
          <p:cNvSpPr txBox="1"/>
          <p:nvPr/>
        </p:nvSpPr>
        <p:spPr>
          <a:xfrm>
            <a:off x="5727700" y="3886200"/>
            <a:ext cx="1306102" cy="369332"/>
          </a:xfrm>
          <a:prstGeom prst="rect">
            <a:avLst/>
          </a:prstGeom>
          <a:noFill/>
        </p:spPr>
        <p:txBody>
          <a:bodyPr wrap="square" rtlCol="0">
            <a:spAutoFit/>
          </a:bodyPr>
          <a:lstStyle/>
          <a:p>
            <a:r>
              <a:rPr lang="en-US" altLang="zh-CN" b="1" dirty="0"/>
              <a:t>subcluster</a:t>
            </a:r>
            <a:endParaRPr lang="zh-CN" altLang="en-US" b="1" dirty="0"/>
          </a:p>
        </p:txBody>
      </p:sp>
      <p:cxnSp>
        <p:nvCxnSpPr>
          <p:cNvPr id="15" name="直接箭头连接符 14">
            <a:extLst>
              <a:ext uri="{FF2B5EF4-FFF2-40B4-BE49-F238E27FC236}">
                <a16:creationId xmlns:a16="http://schemas.microsoft.com/office/drawing/2014/main" id="{B39E5DAF-982E-D66E-9464-6BD9893173F1}"/>
              </a:ext>
            </a:extLst>
          </p:cNvPr>
          <p:cNvCxnSpPr>
            <a:cxnSpLocks/>
          </p:cNvCxnSpPr>
          <p:nvPr/>
        </p:nvCxnSpPr>
        <p:spPr>
          <a:xfrm>
            <a:off x="7429500" y="3556000"/>
            <a:ext cx="1143000" cy="87630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33BDA528-C2F7-244F-E052-942C5A0116AE}"/>
              </a:ext>
            </a:extLst>
          </p:cNvPr>
          <p:cNvSpPr txBox="1"/>
          <p:nvPr/>
        </p:nvSpPr>
        <p:spPr>
          <a:xfrm>
            <a:off x="7033802" y="3139668"/>
            <a:ext cx="762586" cy="369332"/>
          </a:xfrm>
          <a:prstGeom prst="rect">
            <a:avLst/>
          </a:prstGeom>
          <a:noFill/>
        </p:spPr>
        <p:txBody>
          <a:bodyPr wrap="square" rtlCol="0">
            <a:spAutoFit/>
          </a:bodyPr>
          <a:lstStyle/>
          <a:p>
            <a:r>
              <a:rPr lang="en-US" altLang="zh-CN" b="1" dirty="0"/>
              <a:t>Fans</a:t>
            </a:r>
            <a:endParaRPr lang="zh-CN" altLang="en-US" b="1" dirty="0"/>
          </a:p>
        </p:txBody>
      </p:sp>
    </p:spTree>
    <p:extLst>
      <p:ext uri="{BB962C8B-B14F-4D97-AF65-F5344CB8AC3E}">
        <p14:creationId xmlns:p14="http://schemas.microsoft.com/office/powerpoint/2010/main" val="1771892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5FFE5-1191-3B76-6647-4B54C9552CC3}"/>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02A49AB0-97DD-5EC9-045E-E1F309D0B035}"/>
              </a:ext>
            </a:extLst>
          </p:cNvPr>
          <p:cNvSpPr>
            <a:spLocks noGrp="1"/>
          </p:cNvSpPr>
          <p:nvPr>
            <p:ph type="title"/>
          </p:nvPr>
        </p:nvSpPr>
        <p:spPr/>
        <p:txBody>
          <a:bodyPr>
            <a:normAutofit/>
          </a:bodyPr>
          <a:lstStyle/>
          <a:p>
            <a:r>
              <a:rPr lang="en-US" altLang="zh-CN" dirty="0"/>
              <a:t>Drying Solution</a:t>
            </a:r>
            <a:endParaRPr lang="zh-CN" altLang="en-US" dirty="0"/>
          </a:p>
        </p:txBody>
      </p:sp>
      <p:sp>
        <p:nvSpPr>
          <p:cNvPr id="2" name="文本框 1">
            <a:extLst>
              <a:ext uri="{FF2B5EF4-FFF2-40B4-BE49-F238E27FC236}">
                <a16:creationId xmlns:a16="http://schemas.microsoft.com/office/drawing/2014/main" id="{249C0C02-F12B-1157-CE52-38833DA9D786}"/>
              </a:ext>
            </a:extLst>
          </p:cNvPr>
          <p:cNvSpPr txBox="1"/>
          <p:nvPr/>
        </p:nvSpPr>
        <p:spPr>
          <a:xfrm>
            <a:off x="452580" y="813911"/>
            <a:ext cx="6319695" cy="961289"/>
          </a:xfrm>
          <a:prstGeom prst="rect">
            <a:avLst/>
          </a:prstGeom>
          <a:noFill/>
        </p:spPr>
        <p:txBody>
          <a:bodyPr wrap="square" rtlCol="0">
            <a:spAutoFit/>
          </a:bodyPr>
          <a:lstStyle/>
          <a:p>
            <a:pPr marL="457200" indent="-457200">
              <a:lnSpc>
                <a:spcPct val="150000"/>
              </a:lnSpc>
              <a:buFont typeface="Wingdings" panose="05000000000000000000" pitchFamily="2" charset="2"/>
              <a:buChar char="l"/>
            </a:pPr>
            <a:r>
              <a:rPr lang="en-US" altLang="zh-CN" sz="2000" b="1" dirty="0">
                <a:latin typeface="微软雅黑" panose="020B0503020204020204" pitchFamily="34" charset="-122"/>
                <a:ea typeface="微软雅黑" panose="020B0503020204020204" pitchFamily="34" charset="-122"/>
              </a:rPr>
              <a:t>Four tubes distribute</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in the filter window</a:t>
            </a:r>
          </a:p>
          <a:p>
            <a:pPr marL="457200" indent="-457200">
              <a:lnSpc>
                <a:spcPct val="150000"/>
              </a:lnSpc>
              <a:buFont typeface="Wingdings" panose="05000000000000000000" pitchFamily="2" charset="2"/>
              <a:buChar char="l"/>
            </a:pPr>
            <a:r>
              <a:rPr lang="en-US" altLang="zh-CN" sz="2000" b="1" dirty="0">
                <a:latin typeface="微软雅黑" panose="020B0503020204020204" pitchFamily="34" charset="-122"/>
                <a:ea typeface="微软雅黑" panose="020B0503020204020204" pitchFamily="34" charset="-122"/>
              </a:rPr>
              <a:t>Silica desiccant</a:t>
            </a:r>
          </a:p>
        </p:txBody>
      </p:sp>
      <p:pic>
        <p:nvPicPr>
          <p:cNvPr id="5" name="图片 4">
            <a:extLst>
              <a:ext uri="{FF2B5EF4-FFF2-40B4-BE49-F238E27FC236}">
                <a16:creationId xmlns:a16="http://schemas.microsoft.com/office/drawing/2014/main" id="{92261D45-E4E4-F4E2-40F6-160F8BEDE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814" y="2781478"/>
            <a:ext cx="3240000" cy="3405307"/>
          </a:xfrm>
          <a:prstGeom prst="rect">
            <a:avLst/>
          </a:prstGeom>
        </p:spPr>
      </p:pic>
      <p:pic>
        <p:nvPicPr>
          <p:cNvPr id="10" name="图片 9">
            <a:extLst>
              <a:ext uri="{FF2B5EF4-FFF2-40B4-BE49-F238E27FC236}">
                <a16:creationId xmlns:a16="http://schemas.microsoft.com/office/drawing/2014/main" id="{B1D34377-FA91-4938-4E15-01D0F8BC9B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065997" y="3290691"/>
            <a:ext cx="5753396" cy="3397425"/>
          </a:xfrm>
          <a:prstGeom prst="rect">
            <a:avLst/>
          </a:prstGeom>
        </p:spPr>
      </p:pic>
      <p:sp>
        <p:nvSpPr>
          <p:cNvPr id="11" name="文本框 10">
            <a:extLst>
              <a:ext uri="{FF2B5EF4-FFF2-40B4-BE49-F238E27FC236}">
                <a16:creationId xmlns:a16="http://schemas.microsoft.com/office/drawing/2014/main" id="{A5792631-9860-FD62-1041-F1AE6EC4F91D}"/>
              </a:ext>
            </a:extLst>
          </p:cNvPr>
          <p:cNvSpPr txBox="1"/>
          <p:nvPr/>
        </p:nvSpPr>
        <p:spPr>
          <a:xfrm>
            <a:off x="7818745" y="4460002"/>
            <a:ext cx="2096780" cy="646331"/>
          </a:xfrm>
          <a:prstGeom prst="rect">
            <a:avLst/>
          </a:prstGeom>
          <a:noFill/>
        </p:spPr>
        <p:txBody>
          <a:bodyPr wrap="square" rtlCol="0">
            <a:spAutoFit/>
          </a:bodyPr>
          <a:lstStyle/>
          <a:p>
            <a:r>
              <a:rPr lang="en-US" altLang="zh-CN" dirty="0"/>
              <a:t>Desiccant tube</a:t>
            </a:r>
          </a:p>
          <a:p>
            <a:r>
              <a:rPr lang="el-GR" altLang="zh-CN" dirty="0"/>
              <a:t>Φ</a:t>
            </a:r>
            <a:r>
              <a:rPr lang="en-US" altLang="zh-CN" dirty="0"/>
              <a:t>73 mm × 50 mm</a:t>
            </a:r>
            <a:endParaRPr lang="zh-CN" altLang="en-US" dirty="0"/>
          </a:p>
        </p:txBody>
      </p:sp>
      <p:cxnSp>
        <p:nvCxnSpPr>
          <p:cNvPr id="12" name="直接箭头连接符 11">
            <a:extLst>
              <a:ext uri="{FF2B5EF4-FFF2-40B4-BE49-F238E27FC236}">
                <a16:creationId xmlns:a16="http://schemas.microsoft.com/office/drawing/2014/main" id="{C8E4468D-F8D0-0267-6A77-86C86E8DED8C}"/>
              </a:ext>
            </a:extLst>
          </p:cNvPr>
          <p:cNvCxnSpPr>
            <a:cxnSpLocks/>
          </p:cNvCxnSpPr>
          <p:nvPr/>
        </p:nvCxnSpPr>
        <p:spPr>
          <a:xfrm flipV="1">
            <a:off x="2028825" y="2019300"/>
            <a:ext cx="948989" cy="1714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15F43947-964B-DEB0-760A-17A59A20FCE1}"/>
              </a:ext>
            </a:extLst>
          </p:cNvPr>
          <p:cNvCxnSpPr>
            <a:cxnSpLocks/>
          </p:cNvCxnSpPr>
          <p:nvPr/>
        </p:nvCxnSpPr>
        <p:spPr>
          <a:xfrm flipH="1" flipV="1">
            <a:off x="3105150" y="2075713"/>
            <a:ext cx="408732" cy="1353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F8055D5A-403B-6A99-2100-37BE53E7FFBB}"/>
              </a:ext>
            </a:extLst>
          </p:cNvPr>
          <p:cNvSpPr txBox="1"/>
          <p:nvPr/>
        </p:nvSpPr>
        <p:spPr>
          <a:xfrm>
            <a:off x="2264189" y="1649968"/>
            <a:ext cx="2333625" cy="369332"/>
          </a:xfrm>
          <a:prstGeom prst="rect">
            <a:avLst/>
          </a:prstGeom>
          <a:noFill/>
        </p:spPr>
        <p:txBody>
          <a:bodyPr wrap="square" rtlCol="0">
            <a:spAutoFit/>
          </a:bodyPr>
          <a:lstStyle/>
          <a:p>
            <a:r>
              <a:rPr lang="en-US" altLang="zh-CN" dirty="0"/>
              <a:t>Desiccant tube</a:t>
            </a:r>
            <a:endParaRPr lang="zh-CN" altLang="en-US" dirty="0"/>
          </a:p>
        </p:txBody>
      </p:sp>
      <p:cxnSp>
        <p:nvCxnSpPr>
          <p:cNvPr id="15" name="直接箭头连接符 14">
            <a:extLst>
              <a:ext uri="{FF2B5EF4-FFF2-40B4-BE49-F238E27FC236}">
                <a16:creationId xmlns:a16="http://schemas.microsoft.com/office/drawing/2014/main" id="{E30F5C6E-9823-9292-8BD7-B2782772DCCD}"/>
              </a:ext>
            </a:extLst>
          </p:cNvPr>
          <p:cNvCxnSpPr>
            <a:cxnSpLocks/>
          </p:cNvCxnSpPr>
          <p:nvPr/>
        </p:nvCxnSpPr>
        <p:spPr>
          <a:xfrm>
            <a:off x="2385508" y="5420201"/>
            <a:ext cx="561975" cy="1182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AFEEBC61-D56E-3F4B-B2C0-98B454EB609D}"/>
              </a:ext>
            </a:extLst>
          </p:cNvPr>
          <p:cNvCxnSpPr>
            <a:cxnSpLocks/>
          </p:cNvCxnSpPr>
          <p:nvPr/>
        </p:nvCxnSpPr>
        <p:spPr>
          <a:xfrm flipH="1">
            <a:off x="2947483" y="4918870"/>
            <a:ext cx="1027694" cy="1683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607C2320-519F-13AB-4608-6B9BD36E3637}"/>
              </a:ext>
            </a:extLst>
          </p:cNvPr>
          <p:cNvSpPr txBox="1"/>
          <p:nvPr/>
        </p:nvSpPr>
        <p:spPr>
          <a:xfrm>
            <a:off x="2142703" y="6503450"/>
            <a:ext cx="2333625" cy="369332"/>
          </a:xfrm>
          <a:prstGeom prst="rect">
            <a:avLst/>
          </a:prstGeom>
          <a:noFill/>
        </p:spPr>
        <p:txBody>
          <a:bodyPr wrap="square" rtlCol="0">
            <a:spAutoFit/>
          </a:bodyPr>
          <a:lstStyle/>
          <a:p>
            <a:r>
              <a:rPr lang="en-US" altLang="zh-CN" dirty="0"/>
              <a:t>Desiccant tube</a:t>
            </a:r>
            <a:endParaRPr lang="zh-CN" altLang="en-US" dirty="0"/>
          </a:p>
        </p:txBody>
      </p:sp>
      <p:pic>
        <p:nvPicPr>
          <p:cNvPr id="18" name="图片 17">
            <a:extLst>
              <a:ext uri="{FF2B5EF4-FFF2-40B4-BE49-F238E27FC236}">
                <a16:creationId xmlns:a16="http://schemas.microsoft.com/office/drawing/2014/main" id="{36E6C746-3B8F-5117-7C76-1E93BC5C34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3789" y="813911"/>
            <a:ext cx="3600000" cy="2720000"/>
          </a:xfrm>
          <a:prstGeom prst="rect">
            <a:avLst/>
          </a:prstGeom>
        </p:spPr>
      </p:pic>
      <p:sp>
        <p:nvSpPr>
          <p:cNvPr id="19" name="文本框 18">
            <a:extLst>
              <a:ext uri="{FF2B5EF4-FFF2-40B4-BE49-F238E27FC236}">
                <a16:creationId xmlns:a16="http://schemas.microsoft.com/office/drawing/2014/main" id="{6713DD76-7B95-34BF-4FB8-A6E606379903}"/>
              </a:ext>
            </a:extLst>
          </p:cNvPr>
          <p:cNvSpPr txBox="1"/>
          <p:nvPr/>
        </p:nvSpPr>
        <p:spPr>
          <a:xfrm>
            <a:off x="7286850" y="2567690"/>
            <a:ext cx="1914525" cy="369332"/>
          </a:xfrm>
          <a:prstGeom prst="rect">
            <a:avLst/>
          </a:prstGeom>
          <a:solidFill>
            <a:schemeClr val="bg2"/>
          </a:solidFill>
        </p:spPr>
        <p:txBody>
          <a:bodyPr wrap="square" rtlCol="0">
            <a:spAutoFit/>
          </a:bodyPr>
          <a:lstStyle/>
          <a:p>
            <a:r>
              <a:rPr lang="en-US" altLang="zh-CN" dirty="0"/>
              <a:t>Before absorbing</a:t>
            </a:r>
            <a:endParaRPr lang="zh-CN" altLang="en-US" dirty="0"/>
          </a:p>
        </p:txBody>
      </p:sp>
      <p:sp>
        <p:nvSpPr>
          <p:cNvPr id="20" name="文本框 19">
            <a:extLst>
              <a:ext uri="{FF2B5EF4-FFF2-40B4-BE49-F238E27FC236}">
                <a16:creationId xmlns:a16="http://schemas.microsoft.com/office/drawing/2014/main" id="{F6591559-3D64-179C-BDF6-AF40E7C9902A}"/>
              </a:ext>
            </a:extLst>
          </p:cNvPr>
          <p:cNvSpPr txBox="1"/>
          <p:nvPr/>
        </p:nvSpPr>
        <p:spPr>
          <a:xfrm>
            <a:off x="9205912" y="2596812"/>
            <a:ext cx="1647877" cy="338554"/>
          </a:xfrm>
          <a:prstGeom prst="rect">
            <a:avLst/>
          </a:prstGeom>
          <a:solidFill>
            <a:schemeClr val="bg2"/>
          </a:solidFill>
        </p:spPr>
        <p:txBody>
          <a:bodyPr wrap="square" rtlCol="0">
            <a:spAutoFit/>
          </a:bodyPr>
          <a:lstStyle/>
          <a:p>
            <a:r>
              <a:rPr lang="en-US" altLang="zh-CN" sz="1600" dirty="0"/>
              <a:t>After absorbing</a:t>
            </a:r>
            <a:endParaRPr lang="zh-CN" altLang="en-US" sz="1600" dirty="0"/>
          </a:p>
        </p:txBody>
      </p:sp>
      <p:cxnSp>
        <p:nvCxnSpPr>
          <p:cNvPr id="21" name="直接箭头连接符 20">
            <a:extLst>
              <a:ext uri="{FF2B5EF4-FFF2-40B4-BE49-F238E27FC236}">
                <a16:creationId xmlns:a16="http://schemas.microsoft.com/office/drawing/2014/main" id="{E4696CB7-3AC8-4311-D828-49CAA1812F97}"/>
              </a:ext>
            </a:extLst>
          </p:cNvPr>
          <p:cNvCxnSpPr>
            <a:cxnSpLocks/>
          </p:cNvCxnSpPr>
          <p:nvPr/>
        </p:nvCxnSpPr>
        <p:spPr>
          <a:xfrm>
            <a:off x="3904441" y="3818965"/>
            <a:ext cx="941519" cy="46055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2216856A-B20A-24E5-4DA4-9CC2DA54C2F0}"/>
              </a:ext>
            </a:extLst>
          </p:cNvPr>
          <p:cNvCxnSpPr>
            <a:cxnSpLocks/>
          </p:cNvCxnSpPr>
          <p:nvPr/>
        </p:nvCxnSpPr>
        <p:spPr>
          <a:xfrm flipV="1">
            <a:off x="3562752" y="4368917"/>
            <a:ext cx="1313579" cy="95765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5129FE12-7213-AA2D-19BC-B546DBC722FA}"/>
              </a:ext>
            </a:extLst>
          </p:cNvPr>
          <p:cNvSpPr txBox="1"/>
          <p:nvPr/>
        </p:nvSpPr>
        <p:spPr>
          <a:xfrm>
            <a:off x="4748065" y="4094856"/>
            <a:ext cx="1717936" cy="369332"/>
          </a:xfrm>
          <a:prstGeom prst="rect">
            <a:avLst/>
          </a:prstGeom>
          <a:noFill/>
        </p:spPr>
        <p:txBody>
          <a:bodyPr wrap="square" rtlCol="0">
            <a:spAutoFit/>
          </a:bodyPr>
          <a:lstStyle/>
          <a:p>
            <a:r>
              <a:rPr lang="en-US" altLang="zh-CN" dirty="0"/>
              <a:t>Humidity sensor</a:t>
            </a:r>
            <a:endParaRPr lang="zh-CN" altLang="en-US" dirty="0"/>
          </a:p>
        </p:txBody>
      </p:sp>
      <p:cxnSp>
        <p:nvCxnSpPr>
          <p:cNvPr id="24" name="直接箭头连接符 23">
            <a:extLst>
              <a:ext uri="{FF2B5EF4-FFF2-40B4-BE49-F238E27FC236}">
                <a16:creationId xmlns:a16="http://schemas.microsoft.com/office/drawing/2014/main" id="{364D9F5D-F876-02AE-2B5E-4135469EC7D9}"/>
              </a:ext>
            </a:extLst>
          </p:cNvPr>
          <p:cNvCxnSpPr>
            <a:cxnSpLocks/>
          </p:cNvCxnSpPr>
          <p:nvPr/>
        </p:nvCxnSpPr>
        <p:spPr>
          <a:xfrm flipH="1">
            <a:off x="876300" y="3429000"/>
            <a:ext cx="1568798" cy="51435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45D8B47C-5F69-0B28-89B5-D4CD8F6C6057}"/>
              </a:ext>
            </a:extLst>
          </p:cNvPr>
          <p:cNvCxnSpPr>
            <a:cxnSpLocks/>
          </p:cNvCxnSpPr>
          <p:nvPr/>
        </p:nvCxnSpPr>
        <p:spPr>
          <a:xfrm flipH="1" flipV="1">
            <a:off x="876300" y="3943350"/>
            <a:ext cx="1155922" cy="97552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B7EC6475-78AD-0446-B239-0F907C90C4FF}"/>
              </a:ext>
            </a:extLst>
          </p:cNvPr>
          <p:cNvSpPr txBox="1"/>
          <p:nvPr/>
        </p:nvSpPr>
        <p:spPr>
          <a:xfrm>
            <a:off x="91664" y="3377595"/>
            <a:ext cx="1717936" cy="369332"/>
          </a:xfrm>
          <a:prstGeom prst="rect">
            <a:avLst/>
          </a:prstGeom>
          <a:noFill/>
        </p:spPr>
        <p:txBody>
          <a:bodyPr wrap="square" rtlCol="0">
            <a:spAutoFit/>
          </a:bodyPr>
          <a:lstStyle/>
          <a:p>
            <a:r>
              <a:rPr lang="en-US" altLang="zh-CN" dirty="0"/>
              <a:t>Humidity sensor</a:t>
            </a:r>
            <a:endParaRPr lang="zh-CN" altLang="en-US" dirty="0"/>
          </a:p>
        </p:txBody>
      </p:sp>
    </p:spTree>
    <p:extLst>
      <p:ext uri="{BB962C8B-B14F-4D97-AF65-F5344CB8AC3E}">
        <p14:creationId xmlns:p14="http://schemas.microsoft.com/office/powerpoint/2010/main" val="1564980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62AFE-9AE5-3C12-CC4E-EC2392303A85}"/>
            </a:ext>
          </a:extLst>
        </p:cNvPr>
        <p:cNvGrpSpPr/>
        <p:nvPr/>
      </p:nvGrpSpPr>
      <p:grpSpPr>
        <a:xfrm>
          <a:off x="0" y="0"/>
          <a:ext cx="0" cy="0"/>
          <a:chOff x="0" y="0"/>
          <a:chExt cx="0" cy="0"/>
        </a:xfrm>
      </p:grpSpPr>
      <p:sp>
        <p:nvSpPr>
          <p:cNvPr id="2" name="右大括号 1">
            <a:extLst>
              <a:ext uri="{FF2B5EF4-FFF2-40B4-BE49-F238E27FC236}">
                <a16:creationId xmlns:a16="http://schemas.microsoft.com/office/drawing/2014/main" id="{9056C200-D28B-AB3B-0333-0FC6FBB090BC}"/>
              </a:ext>
            </a:extLst>
          </p:cNvPr>
          <p:cNvSpPr/>
          <p:nvPr/>
        </p:nvSpPr>
        <p:spPr>
          <a:xfrm>
            <a:off x="5482276" y="619004"/>
            <a:ext cx="630859" cy="1657485"/>
          </a:xfrm>
          <a:prstGeom prst="rightBrace">
            <a:avLst>
              <a:gd name="adj1" fmla="val 8333"/>
              <a:gd name="adj2" fmla="val 48476"/>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3" name="矩形 2">
            <a:extLst>
              <a:ext uri="{FF2B5EF4-FFF2-40B4-BE49-F238E27FC236}">
                <a16:creationId xmlns:a16="http://schemas.microsoft.com/office/drawing/2014/main" id="{83650922-5E6F-F2E7-7BD7-7C0C040E5C53}"/>
              </a:ext>
            </a:extLst>
          </p:cNvPr>
          <p:cNvSpPr/>
          <p:nvPr/>
        </p:nvSpPr>
        <p:spPr>
          <a:xfrm>
            <a:off x="6205795" y="994592"/>
            <a:ext cx="1862927" cy="728134"/>
          </a:xfrm>
          <a:prstGeom prst="rect">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err="1">
                <a:latin typeface="微软雅黑" panose="020B0503020204020204" pitchFamily="34" charset="-122"/>
                <a:ea typeface="微软雅黑" panose="020B0503020204020204" pitchFamily="34" charset="-122"/>
              </a:rPr>
              <a:t>SiPMs</a:t>
            </a:r>
            <a:r>
              <a:rPr lang="en-US" altLang="zh-CN" b="1" dirty="0">
                <a:latin typeface="微软雅黑" panose="020B0503020204020204" pitchFamily="34" charset="-122"/>
                <a:ea typeface="微软雅黑" panose="020B0503020204020204" pitchFamily="34" charset="-122"/>
              </a:rPr>
              <a:t> &amp; Light-funnel</a:t>
            </a:r>
          </a:p>
        </p:txBody>
      </p:sp>
      <p:pic>
        <p:nvPicPr>
          <p:cNvPr id="16" name="图片 15">
            <a:extLst>
              <a:ext uri="{FF2B5EF4-FFF2-40B4-BE49-F238E27FC236}">
                <a16:creationId xmlns:a16="http://schemas.microsoft.com/office/drawing/2014/main" id="{25F88B3D-429D-82C7-C6DC-7DF75D064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6392" y="1832463"/>
            <a:ext cx="1440000" cy="1215290"/>
          </a:xfrm>
          <a:prstGeom prst="rect">
            <a:avLst/>
          </a:prstGeom>
        </p:spPr>
      </p:pic>
      <p:sp>
        <p:nvSpPr>
          <p:cNvPr id="17" name="箭头: 右 16">
            <a:extLst>
              <a:ext uri="{FF2B5EF4-FFF2-40B4-BE49-F238E27FC236}">
                <a16:creationId xmlns:a16="http://schemas.microsoft.com/office/drawing/2014/main" id="{E00F0A1B-5237-9ABD-516A-F360F21D0397}"/>
              </a:ext>
            </a:extLst>
          </p:cNvPr>
          <p:cNvSpPr/>
          <p:nvPr/>
        </p:nvSpPr>
        <p:spPr>
          <a:xfrm>
            <a:off x="8161384" y="1152386"/>
            <a:ext cx="727685" cy="422594"/>
          </a:xfrm>
          <a:prstGeom prst="rightArrow">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Test</a:t>
            </a:r>
            <a:endParaRPr lang="zh-CN" altLang="en-US" b="1" dirty="0">
              <a:solidFill>
                <a:schemeClr val="tx1"/>
              </a:solidFill>
            </a:endParaRPr>
          </a:p>
        </p:txBody>
      </p:sp>
      <p:sp>
        <p:nvSpPr>
          <p:cNvPr id="18" name="矩形 17">
            <a:extLst>
              <a:ext uri="{FF2B5EF4-FFF2-40B4-BE49-F238E27FC236}">
                <a16:creationId xmlns:a16="http://schemas.microsoft.com/office/drawing/2014/main" id="{6FE42F35-30C0-43A2-76C5-225849AD4F48}"/>
              </a:ext>
            </a:extLst>
          </p:cNvPr>
          <p:cNvSpPr/>
          <p:nvPr/>
        </p:nvSpPr>
        <p:spPr>
          <a:xfrm>
            <a:off x="8846226" y="991948"/>
            <a:ext cx="2026657" cy="728134"/>
          </a:xfrm>
          <a:prstGeom prst="rect">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Assembly with FEE Board</a:t>
            </a:r>
            <a:endParaRPr lang="zh-CN" altLang="en-US" b="1" dirty="0">
              <a:latin typeface="微软雅黑" panose="020B0503020204020204" pitchFamily="34" charset="-122"/>
              <a:ea typeface="微软雅黑" panose="020B0503020204020204" pitchFamily="34" charset="-122"/>
            </a:endParaRPr>
          </a:p>
        </p:txBody>
      </p:sp>
      <p:pic>
        <p:nvPicPr>
          <p:cNvPr id="19" name="图片 18">
            <a:extLst>
              <a:ext uri="{FF2B5EF4-FFF2-40B4-BE49-F238E27FC236}">
                <a16:creationId xmlns:a16="http://schemas.microsoft.com/office/drawing/2014/main" id="{129DDAA6-9D24-14DB-79B8-A118468268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4959" y="4795962"/>
            <a:ext cx="2160000" cy="1043414"/>
          </a:xfrm>
          <a:prstGeom prst="rect">
            <a:avLst/>
          </a:prstGeom>
        </p:spPr>
      </p:pic>
      <p:sp>
        <p:nvSpPr>
          <p:cNvPr id="20" name="箭头: 下 19">
            <a:extLst>
              <a:ext uri="{FF2B5EF4-FFF2-40B4-BE49-F238E27FC236}">
                <a16:creationId xmlns:a16="http://schemas.microsoft.com/office/drawing/2014/main" id="{84AB33CC-F5D2-D09B-9DF0-1B802D32892F}"/>
              </a:ext>
            </a:extLst>
          </p:cNvPr>
          <p:cNvSpPr/>
          <p:nvPr/>
        </p:nvSpPr>
        <p:spPr>
          <a:xfrm>
            <a:off x="10477047" y="1813982"/>
            <a:ext cx="403035" cy="1501500"/>
          </a:xfrm>
          <a:prstGeom prst="downArrow">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5CCA6A82-FAB0-A968-9C78-D40A63A9F345}"/>
              </a:ext>
            </a:extLst>
          </p:cNvPr>
          <p:cNvSpPr/>
          <p:nvPr/>
        </p:nvSpPr>
        <p:spPr>
          <a:xfrm>
            <a:off x="8889069" y="3435912"/>
            <a:ext cx="2026657" cy="728134"/>
          </a:xfrm>
          <a:prstGeom prst="rect">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Assembly with heat spreader</a:t>
            </a:r>
            <a:endParaRPr lang="zh-CN" altLang="en-US" b="1" dirty="0">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16402A04-8227-D00E-01C6-B7AC2BABDCB4}"/>
              </a:ext>
            </a:extLst>
          </p:cNvPr>
          <p:cNvSpPr/>
          <p:nvPr/>
        </p:nvSpPr>
        <p:spPr>
          <a:xfrm>
            <a:off x="6166258" y="3435912"/>
            <a:ext cx="2026657" cy="728134"/>
          </a:xfrm>
          <a:prstGeom prst="rect">
            <a:avLst/>
          </a:prstGeom>
          <a:solidFill>
            <a:schemeClr val="accent4">
              <a:lumMod val="5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Subcluster</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test</a:t>
            </a:r>
            <a:endParaRPr lang="zh-CN" altLang="en-US" b="1" dirty="0">
              <a:latin typeface="微软雅黑" panose="020B0503020204020204" pitchFamily="34" charset="-122"/>
              <a:ea typeface="微软雅黑" panose="020B0503020204020204" pitchFamily="34" charset="-122"/>
            </a:endParaRPr>
          </a:p>
        </p:txBody>
      </p:sp>
      <p:pic>
        <p:nvPicPr>
          <p:cNvPr id="23" name="图片 22">
            <a:extLst>
              <a:ext uri="{FF2B5EF4-FFF2-40B4-BE49-F238E27FC236}">
                <a16:creationId xmlns:a16="http://schemas.microsoft.com/office/drawing/2014/main" id="{99EE5BC3-F759-0514-B65D-C1101B83D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3567" y="1865069"/>
            <a:ext cx="1800000" cy="1197102"/>
          </a:xfrm>
          <a:prstGeom prst="rect">
            <a:avLst/>
          </a:prstGeom>
        </p:spPr>
      </p:pic>
      <p:sp>
        <p:nvSpPr>
          <p:cNvPr id="24" name="箭头: 左 23">
            <a:extLst>
              <a:ext uri="{FF2B5EF4-FFF2-40B4-BE49-F238E27FC236}">
                <a16:creationId xmlns:a16="http://schemas.microsoft.com/office/drawing/2014/main" id="{FDBEAE31-12B5-39D0-7CB3-027B01B35F5C}"/>
              </a:ext>
            </a:extLst>
          </p:cNvPr>
          <p:cNvSpPr/>
          <p:nvPr/>
        </p:nvSpPr>
        <p:spPr>
          <a:xfrm>
            <a:off x="8275294" y="3645115"/>
            <a:ext cx="531392" cy="422594"/>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81055F1D-9F87-E5E2-908D-0E5B771D5EC1}"/>
              </a:ext>
            </a:extLst>
          </p:cNvPr>
          <p:cNvSpPr/>
          <p:nvPr/>
        </p:nvSpPr>
        <p:spPr>
          <a:xfrm>
            <a:off x="3866487" y="3435912"/>
            <a:ext cx="1586029" cy="728134"/>
          </a:xfrm>
          <a:prstGeom prst="rect">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Camera</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assembly</a:t>
            </a:r>
            <a:endParaRPr lang="zh-CN" altLang="en-US" b="1" dirty="0">
              <a:latin typeface="微软雅黑" panose="020B0503020204020204" pitchFamily="34" charset="-122"/>
              <a:ea typeface="微软雅黑" panose="020B0503020204020204" pitchFamily="34" charset="-122"/>
            </a:endParaRPr>
          </a:p>
        </p:txBody>
      </p:sp>
      <p:sp>
        <p:nvSpPr>
          <p:cNvPr id="26" name="箭头: 左 25">
            <a:extLst>
              <a:ext uri="{FF2B5EF4-FFF2-40B4-BE49-F238E27FC236}">
                <a16:creationId xmlns:a16="http://schemas.microsoft.com/office/drawing/2014/main" id="{3E79FC5D-D16A-E723-AC2F-98CF791C99D1}"/>
              </a:ext>
            </a:extLst>
          </p:cNvPr>
          <p:cNvSpPr/>
          <p:nvPr/>
        </p:nvSpPr>
        <p:spPr>
          <a:xfrm>
            <a:off x="5513298" y="3588682"/>
            <a:ext cx="531392" cy="422594"/>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左 26">
            <a:extLst>
              <a:ext uri="{FF2B5EF4-FFF2-40B4-BE49-F238E27FC236}">
                <a16:creationId xmlns:a16="http://schemas.microsoft.com/office/drawing/2014/main" id="{D5F0DEBB-F124-852B-315A-9A644F6915AB}"/>
              </a:ext>
            </a:extLst>
          </p:cNvPr>
          <p:cNvSpPr/>
          <p:nvPr/>
        </p:nvSpPr>
        <p:spPr>
          <a:xfrm>
            <a:off x="3243920" y="3588682"/>
            <a:ext cx="531392" cy="422594"/>
          </a:xfrm>
          <a:prstGeom prst="leftArrow">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14F7D481-0501-FF02-DD44-F773E00B3978}"/>
              </a:ext>
            </a:extLst>
          </p:cNvPr>
          <p:cNvSpPr/>
          <p:nvPr/>
        </p:nvSpPr>
        <p:spPr>
          <a:xfrm>
            <a:off x="914401" y="3448497"/>
            <a:ext cx="2238344" cy="728134"/>
          </a:xfrm>
          <a:prstGeom prst="rect">
            <a:avLst/>
          </a:prstGeom>
          <a:solidFill>
            <a:schemeClr val="accent4">
              <a:lumMod val="50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Camera</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calibration &amp; test</a:t>
            </a:r>
            <a:endParaRPr lang="zh-CN" altLang="en-US" b="1" dirty="0">
              <a:latin typeface="微软雅黑" panose="020B0503020204020204" pitchFamily="34" charset="-122"/>
              <a:ea typeface="微软雅黑" panose="020B0503020204020204" pitchFamily="34" charset="-122"/>
            </a:endParaRPr>
          </a:p>
        </p:txBody>
      </p:sp>
      <p:pic>
        <p:nvPicPr>
          <p:cNvPr id="29" name="图片 28">
            <a:extLst>
              <a:ext uri="{FF2B5EF4-FFF2-40B4-BE49-F238E27FC236}">
                <a16:creationId xmlns:a16="http://schemas.microsoft.com/office/drawing/2014/main" id="{39DAD121-3F93-8F1C-E4F7-E5EFEC32B265}"/>
              </a:ext>
            </a:extLst>
          </p:cNvPr>
          <p:cNvPicPr>
            <a:picLocks noChangeAspect="1"/>
          </p:cNvPicPr>
          <p:nvPr/>
        </p:nvPicPr>
        <p:blipFill>
          <a:blip r:embed="rId6"/>
          <a:stretch>
            <a:fillRect/>
          </a:stretch>
        </p:blipFill>
        <p:spPr>
          <a:xfrm>
            <a:off x="3997705" y="4692786"/>
            <a:ext cx="1800000" cy="1817089"/>
          </a:xfrm>
          <a:prstGeom prst="rect">
            <a:avLst/>
          </a:prstGeom>
        </p:spPr>
      </p:pic>
      <p:sp>
        <p:nvSpPr>
          <p:cNvPr id="30" name="文本框 29">
            <a:extLst>
              <a:ext uri="{FF2B5EF4-FFF2-40B4-BE49-F238E27FC236}">
                <a16:creationId xmlns:a16="http://schemas.microsoft.com/office/drawing/2014/main" id="{F7B01815-9BC9-7C28-908E-FE611738C520}"/>
              </a:ext>
            </a:extLst>
          </p:cNvPr>
          <p:cNvSpPr txBox="1"/>
          <p:nvPr/>
        </p:nvSpPr>
        <p:spPr>
          <a:xfrm>
            <a:off x="6948288" y="575099"/>
            <a:ext cx="531392" cy="400110"/>
          </a:xfrm>
          <a:prstGeom prst="rect">
            <a:avLst/>
          </a:prstGeom>
          <a:noFill/>
        </p:spPr>
        <p:txBody>
          <a:bodyPr wrap="square">
            <a:spAutoFit/>
          </a:bodyPr>
          <a:lstStyle/>
          <a:p>
            <a:r>
              <a:rPr lang="zh-CN" altLang="en-US" sz="2000" b="1" dirty="0"/>
              <a:t>②</a:t>
            </a:r>
          </a:p>
        </p:txBody>
      </p:sp>
      <p:sp>
        <p:nvSpPr>
          <p:cNvPr id="31" name="文本框 30">
            <a:extLst>
              <a:ext uri="{FF2B5EF4-FFF2-40B4-BE49-F238E27FC236}">
                <a16:creationId xmlns:a16="http://schemas.microsoft.com/office/drawing/2014/main" id="{5CBED513-8179-F99E-4E40-EDDDD1FC7B52}"/>
              </a:ext>
            </a:extLst>
          </p:cNvPr>
          <p:cNvSpPr txBox="1"/>
          <p:nvPr/>
        </p:nvSpPr>
        <p:spPr>
          <a:xfrm>
            <a:off x="9653567" y="622616"/>
            <a:ext cx="531392" cy="369332"/>
          </a:xfrm>
          <a:prstGeom prst="rect">
            <a:avLst/>
          </a:prstGeom>
          <a:noFill/>
        </p:spPr>
        <p:txBody>
          <a:bodyPr wrap="square">
            <a:spAutoFit/>
          </a:bodyPr>
          <a:lstStyle/>
          <a:p>
            <a:r>
              <a:rPr lang="zh-CN" altLang="en-US" b="1" dirty="0"/>
              <a:t>③</a:t>
            </a:r>
          </a:p>
        </p:txBody>
      </p:sp>
      <p:sp>
        <p:nvSpPr>
          <p:cNvPr id="32" name="文本框 31">
            <a:extLst>
              <a:ext uri="{FF2B5EF4-FFF2-40B4-BE49-F238E27FC236}">
                <a16:creationId xmlns:a16="http://schemas.microsoft.com/office/drawing/2014/main" id="{1B14A267-9564-6273-5B7A-79C6CEAE74DF}"/>
              </a:ext>
            </a:extLst>
          </p:cNvPr>
          <p:cNvSpPr txBox="1"/>
          <p:nvPr/>
        </p:nvSpPr>
        <p:spPr>
          <a:xfrm>
            <a:off x="9717745" y="4246663"/>
            <a:ext cx="403035" cy="369332"/>
          </a:xfrm>
          <a:prstGeom prst="rect">
            <a:avLst/>
          </a:prstGeom>
          <a:noFill/>
        </p:spPr>
        <p:txBody>
          <a:bodyPr wrap="square">
            <a:spAutoFit/>
          </a:bodyPr>
          <a:lstStyle/>
          <a:p>
            <a:r>
              <a:rPr lang="zh-CN" altLang="en-US" b="1" dirty="0"/>
              <a:t>④</a:t>
            </a:r>
          </a:p>
        </p:txBody>
      </p:sp>
      <p:sp>
        <p:nvSpPr>
          <p:cNvPr id="33" name="文本框 32">
            <a:extLst>
              <a:ext uri="{FF2B5EF4-FFF2-40B4-BE49-F238E27FC236}">
                <a16:creationId xmlns:a16="http://schemas.microsoft.com/office/drawing/2014/main" id="{AA4F58D3-65A1-A0E4-EC40-2B2C8F5555F7}"/>
              </a:ext>
            </a:extLst>
          </p:cNvPr>
          <p:cNvSpPr txBox="1"/>
          <p:nvPr/>
        </p:nvSpPr>
        <p:spPr>
          <a:xfrm>
            <a:off x="7019254" y="4246663"/>
            <a:ext cx="531392" cy="369332"/>
          </a:xfrm>
          <a:prstGeom prst="rect">
            <a:avLst/>
          </a:prstGeom>
          <a:noFill/>
        </p:spPr>
        <p:txBody>
          <a:bodyPr wrap="square">
            <a:spAutoFit/>
          </a:bodyPr>
          <a:lstStyle/>
          <a:p>
            <a:r>
              <a:rPr lang="zh-CN" altLang="en-US" b="1" dirty="0"/>
              <a:t>⑤</a:t>
            </a:r>
          </a:p>
        </p:txBody>
      </p:sp>
      <p:sp>
        <p:nvSpPr>
          <p:cNvPr id="34" name="文本框 33">
            <a:extLst>
              <a:ext uri="{FF2B5EF4-FFF2-40B4-BE49-F238E27FC236}">
                <a16:creationId xmlns:a16="http://schemas.microsoft.com/office/drawing/2014/main" id="{D79A6D1D-71B0-AB58-01EC-952FC5D286BD}"/>
              </a:ext>
            </a:extLst>
          </p:cNvPr>
          <p:cNvSpPr txBox="1"/>
          <p:nvPr/>
        </p:nvSpPr>
        <p:spPr>
          <a:xfrm>
            <a:off x="4480789" y="4243750"/>
            <a:ext cx="531392" cy="369332"/>
          </a:xfrm>
          <a:prstGeom prst="rect">
            <a:avLst/>
          </a:prstGeom>
          <a:noFill/>
        </p:spPr>
        <p:txBody>
          <a:bodyPr wrap="square">
            <a:spAutoFit/>
          </a:bodyPr>
          <a:lstStyle/>
          <a:p>
            <a:r>
              <a:rPr lang="zh-CN" altLang="en-US" b="1" dirty="0"/>
              <a:t>⑥</a:t>
            </a:r>
          </a:p>
        </p:txBody>
      </p:sp>
      <p:sp>
        <p:nvSpPr>
          <p:cNvPr id="35" name="文本框 34">
            <a:extLst>
              <a:ext uri="{FF2B5EF4-FFF2-40B4-BE49-F238E27FC236}">
                <a16:creationId xmlns:a16="http://schemas.microsoft.com/office/drawing/2014/main" id="{94E8E9DE-8674-2898-82B3-C47161E49103}"/>
              </a:ext>
            </a:extLst>
          </p:cNvPr>
          <p:cNvSpPr txBox="1"/>
          <p:nvPr/>
        </p:nvSpPr>
        <p:spPr>
          <a:xfrm>
            <a:off x="1782298" y="4243750"/>
            <a:ext cx="531392" cy="369332"/>
          </a:xfrm>
          <a:prstGeom prst="rect">
            <a:avLst/>
          </a:prstGeom>
          <a:noFill/>
        </p:spPr>
        <p:txBody>
          <a:bodyPr wrap="square">
            <a:spAutoFit/>
          </a:bodyPr>
          <a:lstStyle/>
          <a:p>
            <a:r>
              <a:rPr lang="zh-CN" altLang="en-US" b="1" dirty="0"/>
              <a:t>⑦</a:t>
            </a:r>
          </a:p>
        </p:txBody>
      </p:sp>
      <p:pic>
        <p:nvPicPr>
          <p:cNvPr id="36" name="图片 35">
            <a:extLst>
              <a:ext uri="{FF2B5EF4-FFF2-40B4-BE49-F238E27FC236}">
                <a16:creationId xmlns:a16="http://schemas.microsoft.com/office/drawing/2014/main" id="{422A2F50-9BA2-B6E1-1D50-5774B7BB9C89}"/>
              </a:ext>
            </a:extLst>
          </p:cNvPr>
          <p:cNvPicPr>
            <a:picLocks noChangeAspect="1"/>
          </p:cNvPicPr>
          <p:nvPr/>
        </p:nvPicPr>
        <p:blipFill>
          <a:blip r:embed="rId7"/>
          <a:stretch>
            <a:fillRect/>
          </a:stretch>
        </p:blipFill>
        <p:spPr>
          <a:xfrm>
            <a:off x="2225905" y="154130"/>
            <a:ext cx="3226611" cy="1080000"/>
          </a:xfrm>
          <a:prstGeom prst="rect">
            <a:avLst/>
          </a:prstGeom>
        </p:spPr>
      </p:pic>
      <p:pic>
        <p:nvPicPr>
          <p:cNvPr id="37" name="图片 36">
            <a:extLst>
              <a:ext uri="{FF2B5EF4-FFF2-40B4-BE49-F238E27FC236}">
                <a16:creationId xmlns:a16="http://schemas.microsoft.com/office/drawing/2014/main" id="{241C6994-874E-936E-D867-153CAF4FA85A}"/>
              </a:ext>
            </a:extLst>
          </p:cNvPr>
          <p:cNvPicPr>
            <a:picLocks noChangeAspect="1"/>
          </p:cNvPicPr>
          <p:nvPr/>
        </p:nvPicPr>
        <p:blipFill>
          <a:blip r:embed="rId8"/>
          <a:stretch>
            <a:fillRect/>
          </a:stretch>
        </p:blipFill>
        <p:spPr>
          <a:xfrm>
            <a:off x="-110093" y="1813982"/>
            <a:ext cx="5447709" cy="1080000"/>
          </a:xfrm>
          <a:prstGeom prst="rect">
            <a:avLst/>
          </a:prstGeom>
        </p:spPr>
      </p:pic>
      <p:pic>
        <p:nvPicPr>
          <p:cNvPr id="38" name="图片 37">
            <a:extLst>
              <a:ext uri="{FF2B5EF4-FFF2-40B4-BE49-F238E27FC236}">
                <a16:creationId xmlns:a16="http://schemas.microsoft.com/office/drawing/2014/main" id="{B550EB28-23F8-2838-0F01-F3FCB57395CD}"/>
              </a:ext>
            </a:extLst>
          </p:cNvPr>
          <p:cNvPicPr>
            <a:picLocks noChangeAspect="1"/>
          </p:cNvPicPr>
          <p:nvPr/>
        </p:nvPicPr>
        <p:blipFill>
          <a:blip r:embed="rId9"/>
          <a:stretch>
            <a:fillRect/>
          </a:stretch>
        </p:blipFill>
        <p:spPr>
          <a:xfrm>
            <a:off x="10932000" y="1581568"/>
            <a:ext cx="1260000" cy="1866929"/>
          </a:xfrm>
          <a:prstGeom prst="rect">
            <a:avLst/>
          </a:prstGeom>
        </p:spPr>
      </p:pic>
    </p:spTree>
    <p:extLst>
      <p:ext uri="{BB962C8B-B14F-4D97-AF65-F5344CB8AC3E}">
        <p14:creationId xmlns:p14="http://schemas.microsoft.com/office/powerpoint/2010/main" val="2938981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D61CE-5109-7900-06AA-CD725442E304}"/>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170643F6-0609-6F77-9C52-519BBB368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900" y="1081585"/>
            <a:ext cx="9436100" cy="448583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a:extLst>
              <a:ext uri="{FF2B5EF4-FFF2-40B4-BE49-F238E27FC236}">
                <a16:creationId xmlns:a16="http://schemas.microsoft.com/office/drawing/2014/main" id="{DA95585D-81B8-9D9F-F6D6-3CE63B1D2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25" y="3956229"/>
            <a:ext cx="2880000" cy="2722588"/>
          </a:xfrm>
          <a:prstGeom prst="rect">
            <a:avLst/>
          </a:prstGeom>
        </p:spPr>
      </p:pic>
      <p:pic>
        <p:nvPicPr>
          <p:cNvPr id="17" name="图片 16">
            <a:extLst>
              <a:ext uri="{FF2B5EF4-FFF2-40B4-BE49-F238E27FC236}">
                <a16:creationId xmlns:a16="http://schemas.microsoft.com/office/drawing/2014/main" id="{8E876AFB-8417-DA29-4166-DA611C537B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9450" y="4276839"/>
            <a:ext cx="2880000" cy="2581161"/>
          </a:xfrm>
          <a:prstGeom prst="rect">
            <a:avLst/>
          </a:prstGeom>
        </p:spPr>
      </p:pic>
      <p:sp>
        <p:nvSpPr>
          <p:cNvPr id="18" name="标题 17">
            <a:extLst>
              <a:ext uri="{FF2B5EF4-FFF2-40B4-BE49-F238E27FC236}">
                <a16:creationId xmlns:a16="http://schemas.microsoft.com/office/drawing/2014/main" id="{39936780-F22B-2CCB-B2AE-A59D370BC71E}"/>
              </a:ext>
            </a:extLst>
          </p:cNvPr>
          <p:cNvSpPr>
            <a:spLocks noGrp="1"/>
          </p:cNvSpPr>
          <p:nvPr>
            <p:ph type="title"/>
          </p:nvPr>
        </p:nvSpPr>
        <p:spPr/>
        <p:txBody>
          <a:bodyPr/>
          <a:lstStyle/>
          <a:p>
            <a:r>
              <a:rPr lang="en-US" altLang="zh-CN" dirty="0"/>
              <a:t>Installation</a:t>
            </a:r>
            <a:endParaRPr lang="zh-CN" altLang="en-US" dirty="0"/>
          </a:p>
        </p:txBody>
      </p:sp>
      <p:pic>
        <p:nvPicPr>
          <p:cNvPr id="21" name="图片 20">
            <a:extLst>
              <a:ext uri="{FF2B5EF4-FFF2-40B4-BE49-F238E27FC236}">
                <a16:creationId xmlns:a16="http://schemas.microsoft.com/office/drawing/2014/main" id="{7121732C-36B0-D4C5-E6E5-3FF587180F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2000" y="880631"/>
            <a:ext cx="3960000" cy="1896338"/>
          </a:xfrm>
          <a:prstGeom prst="rect">
            <a:avLst/>
          </a:prstGeom>
        </p:spPr>
      </p:pic>
      <p:sp>
        <p:nvSpPr>
          <p:cNvPr id="20" name="文本框 19">
            <a:extLst>
              <a:ext uri="{FF2B5EF4-FFF2-40B4-BE49-F238E27FC236}">
                <a16:creationId xmlns:a16="http://schemas.microsoft.com/office/drawing/2014/main" id="{D8D52DA7-2E35-4EF3-2B5B-4C63852B5AD3}"/>
              </a:ext>
            </a:extLst>
          </p:cNvPr>
          <p:cNvSpPr txBox="1"/>
          <p:nvPr/>
        </p:nvSpPr>
        <p:spPr>
          <a:xfrm>
            <a:off x="254000" y="1041400"/>
            <a:ext cx="9969500" cy="1289905"/>
          </a:xfrm>
          <a:prstGeom prst="rect">
            <a:avLst/>
          </a:prstGeom>
          <a:noFill/>
        </p:spPr>
        <p:txBody>
          <a:bodyPr wrap="square" rtlCol="0">
            <a:spAutoFit/>
          </a:bodyPr>
          <a:lstStyle/>
          <a:p>
            <a:pPr marL="342900" indent="-342900">
              <a:lnSpc>
                <a:spcPct val="150000"/>
              </a:lnSpc>
              <a:buAutoNum type="arabicPeriod"/>
            </a:pPr>
            <a:r>
              <a:rPr lang="en-US" altLang="zh-CN" dirty="0">
                <a:latin typeface="微软雅黑" panose="020B0503020204020204" pitchFamily="34" charset="-122"/>
                <a:ea typeface="微软雅黑" panose="020B0503020204020204" pitchFamily="34" charset="-122"/>
              </a:rPr>
              <a:t>Divide</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sub-cluster into two parts: photosensitive and electronics part</a:t>
            </a:r>
          </a:p>
          <a:p>
            <a:pPr marL="342900" indent="-342900">
              <a:lnSpc>
                <a:spcPct val="150000"/>
              </a:lnSpc>
              <a:buAutoNum type="arabicPeriod"/>
            </a:pPr>
            <a:r>
              <a:rPr lang="en-US" altLang="zh-CN" dirty="0">
                <a:latin typeface="微软雅黑" panose="020B0503020204020204" pitchFamily="34" charset="-122"/>
                <a:ea typeface="微软雅黑" panose="020B0503020204020204" pitchFamily="34" charset="-122"/>
              </a:rPr>
              <a:t>Insert photosensitive part from the front lattice into the camera</a:t>
            </a:r>
          </a:p>
          <a:p>
            <a:pPr marL="342900" indent="-342900">
              <a:lnSpc>
                <a:spcPct val="150000"/>
              </a:lnSpc>
              <a:buAutoNum type="arabicPeriod"/>
            </a:pPr>
            <a:r>
              <a:rPr lang="en-US" altLang="zh-CN" dirty="0">
                <a:latin typeface="微软雅黑" panose="020B0503020204020204" pitchFamily="34" charset="-122"/>
                <a:ea typeface="微软雅黑" panose="020B0503020204020204" pitchFamily="34" charset="-122"/>
              </a:rPr>
              <a:t>Push the electronics part along the rail form the back lattice </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60731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E0C4D-45E2-25B0-D276-7AE2A5FB9A7A}"/>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670A334A-FFC2-B1BB-AA7B-A8080E17DF30}"/>
              </a:ext>
            </a:extLst>
          </p:cNvPr>
          <p:cNvSpPr>
            <a:spLocks noGrp="1"/>
          </p:cNvSpPr>
          <p:nvPr>
            <p:ph type="title"/>
          </p:nvPr>
        </p:nvSpPr>
        <p:spPr/>
        <p:txBody>
          <a:bodyPr/>
          <a:lstStyle/>
          <a:p>
            <a:r>
              <a:rPr lang="en-US" altLang="zh-CN" dirty="0"/>
              <a:t>Current Progress</a:t>
            </a:r>
            <a:endParaRPr lang="zh-CN" altLang="en-US" dirty="0"/>
          </a:p>
        </p:txBody>
      </p:sp>
      <p:pic>
        <p:nvPicPr>
          <p:cNvPr id="14" name="图片 13">
            <a:extLst>
              <a:ext uri="{FF2B5EF4-FFF2-40B4-BE49-F238E27FC236}">
                <a16:creationId xmlns:a16="http://schemas.microsoft.com/office/drawing/2014/main" id="{FAE78588-E465-BDD3-3000-C8FB2DA84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3300" y="1439491"/>
            <a:ext cx="7200000" cy="4800000"/>
          </a:xfrm>
          <a:prstGeom prst="rect">
            <a:avLst/>
          </a:prstGeom>
        </p:spPr>
      </p:pic>
      <p:cxnSp>
        <p:nvCxnSpPr>
          <p:cNvPr id="16" name="直接箭头连接符 15">
            <a:extLst>
              <a:ext uri="{FF2B5EF4-FFF2-40B4-BE49-F238E27FC236}">
                <a16:creationId xmlns:a16="http://schemas.microsoft.com/office/drawing/2014/main" id="{8A0ECFCF-1720-4F2B-995B-2E63055A24B0}"/>
              </a:ext>
            </a:extLst>
          </p:cNvPr>
          <p:cNvCxnSpPr/>
          <p:nvPr/>
        </p:nvCxnSpPr>
        <p:spPr>
          <a:xfrm flipH="1" flipV="1">
            <a:off x="1714500" y="2133600"/>
            <a:ext cx="1168400" cy="914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9D6992D3-7946-841F-3859-1AF8FAB3B42E}"/>
              </a:ext>
            </a:extLst>
          </p:cNvPr>
          <p:cNvSpPr txBox="1"/>
          <p:nvPr/>
        </p:nvSpPr>
        <p:spPr>
          <a:xfrm>
            <a:off x="0" y="1764268"/>
            <a:ext cx="1930400"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Tibet University</a:t>
            </a:r>
            <a:endParaRPr lang="zh-CN" altLang="en-US"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11EA48D2-ACE6-354D-02AB-A3BD9F6DB441}"/>
              </a:ext>
            </a:extLst>
          </p:cNvPr>
          <p:cNvSpPr txBox="1"/>
          <p:nvPr/>
        </p:nvSpPr>
        <p:spPr>
          <a:xfrm>
            <a:off x="965200" y="913474"/>
            <a:ext cx="4381500"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Chengdu University of Technology</a:t>
            </a:r>
            <a:endParaRPr lang="zh-CN" altLang="en-US" dirty="0">
              <a:latin typeface="微软雅黑" panose="020B0503020204020204" pitchFamily="34" charset="-122"/>
              <a:ea typeface="微软雅黑" panose="020B0503020204020204" pitchFamily="34" charset="-122"/>
            </a:endParaRPr>
          </a:p>
        </p:txBody>
      </p:sp>
      <p:cxnSp>
        <p:nvCxnSpPr>
          <p:cNvPr id="19" name="直接箭头连接符 18">
            <a:extLst>
              <a:ext uri="{FF2B5EF4-FFF2-40B4-BE49-F238E27FC236}">
                <a16:creationId xmlns:a16="http://schemas.microsoft.com/office/drawing/2014/main" id="{1246A0CA-F2FC-B87C-88CA-AFAB1A3B7132}"/>
              </a:ext>
            </a:extLst>
          </p:cNvPr>
          <p:cNvCxnSpPr>
            <a:cxnSpLocks/>
          </p:cNvCxnSpPr>
          <p:nvPr/>
        </p:nvCxnSpPr>
        <p:spPr>
          <a:xfrm flipH="1" flipV="1">
            <a:off x="2451100" y="1282806"/>
            <a:ext cx="990600" cy="18582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5559C966-085D-9CF1-2F67-1A00DEF3A3FE}"/>
              </a:ext>
            </a:extLst>
          </p:cNvPr>
          <p:cNvCxnSpPr>
            <a:cxnSpLocks/>
          </p:cNvCxnSpPr>
          <p:nvPr/>
        </p:nvCxnSpPr>
        <p:spPr>
          <a:xfrm flipH="1" flipV="1">
            <a:off x="3644900" y="1204463"/>
            <a:ext cx="806000" cy="19366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663A93F3-AFC0-174E-774C-7AB332FE562C}"/>
              </a:ext>
            </a:extLst>
          </p:cNvPr>
          <p:cNvSpPr txBox="1"/>
          <p:nvPr/>
        </p:nvSpPr>
        <p:spPr>
          <a:xfrm>
            <a:off x="2260150" y="2069995"/>
            <a:ext cx="4381500"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TIANFU Cosmic Ray Research Center</a:t>
            </a:r>
            <a:endParaRPr lang="zh-CN" altLang="en-US" dirty="0">
              <a:latin typeface="微软雅黑" panose="020B0503020204020204" pitchFamily="34" charset="-122"/>
              <a:ea typeface="微软雅黑" panose="020B0503020204020204" pitchFamily="34" charset="-122"/>
            </a:endParaRPr>
          </a:p>
        </p:txBody>
      </p:sp>
      <p:cxnSp>
        <p:nvCxnSpPr>
          <p:cNvPr id="24" name="直接箭头连接符 23">
            <a:extLst>
              <a:ext uri="{FF2B5EF4-FFF2-40B4-BE49-F238E27FC236}">
                <a16:creationId xmlns:a16="http://schemas.microsoft.com/office/drawing/2014/main" id="{4B1BCDC1-2CA8-C570-AC15-785DAA7C13C8}"/>
              </a:ext>
            </a:extLst>
          </p:cNvPr>
          <p:cNvCxnSpPr>
            <a:cxnSpLocks/>
          </p:cNvCxnSpPr>
          <p:nvPr/>
        </p:nvCxnSpPr>
        <p:spPr>
          <a:xfrm flipH="1" flipV="1">
            <a:off x="3619500" y="2439327"/>
            <a:ext cx="292100" cy="6913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582E0D84-65C7-0819-D990-42DB2F8179AF}"/>
              </a:ext>
            </a:extLst>
          </p:cNvPr>
          <p:cNvCxnSpPr>
            <a:cxnSpLocks/>
          </p:cNvCxnSpPr>
          <p:nvPr/>
        </p:nvCxnSpPr>
        <p:spPr>
          <a:xfrm flipV="1">
            <a:off x="7220982" y="1263346"/>
            <a:ext cx="557662" cy="2153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FAA38E04-CF2F-CA52-2934-5AC8CC0732D1}"/>
              </a:ext>
            </a:extLst>
          </p:cNvPr>
          <p:cNvSpPr txBox="1"/>
          <p:nvPr/>
        </p:nvSpPr>
        <p:spPr>
          <a:xfrm>
            <a:off x="6845302" y="982087"/>
            <a:ext cx="2527298"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Sichuan University</a:t>
            </a:r>
            <a:endParaRPr lang="zh-CN" altLang="en-US" dirty="0">
              <a:latin typeface="微软雅黑" panose="020B0503020204020204" pitchFamily="34" charset="-122"/>
              <a:ea typeface="微软雅黑" panose="020B0503020204020204" pitchFamily="34" charset="-122"/>
            </a:endParaRPr>
          </a:p>
        </p:txBody>
      </p:sp>
      <p:cxnSp>
        <p:nvCxnSpPr>
          <p:cNvPr id="30" name="直接箭头连接符 29">
            <a:extLst>
              <a:ext uri="{FF2B5EF4-FFF2-40B4-BE49-F238E27FC236}">
                <a16:creationId xmlns:a16="http://schemas.microsoft.com/office/drawing/2014/main" id="{4B682F2C-56A3-CB84-8502-BD2FCCE5BA59}"/>
              </a:ext>
            </a:extLst>
          </p:cNvPr>
          <p:cNvCxnSpPr>
            <a:cxnSpLocks/>
          </p:cNvCxnSpPr>
          <p:nvPr/>
        </p:nvCxnSpPr>
        <p:spPr>
          <a:xfrm flipV="1">
            <a:off x="7755758" y="1263346"/>
            <a:ext cx="1742942" cy="1909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39004419-C9B6-04FD-8620-349C978A3F19}"/>
              </a:ext>
            </a:extLst>
          </p:cNvPr>
          <p:cNvSpPr txBox="1"/>
          <p:nvPr/>
        </p:nvSpPr>
        <p:spPr>
          <a:xfrm>
            <a:off x="9594692" y="1104080"/>
            <a:ext cx="2527298"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Yunnan University</a:t>
            </a:r>
            <a:endParaRPr lang="zh-CN" altLang="en-US" dirty="0">
              <a:latin typeface="微软雅黑" panose="020B0503020204020204" pitchFamily="34" charset="-122"/>
              <a:ea typeface="微软雅黑" panose="020B0503020204020204" pitchFamily="34" charset="-122"/>
            </a:endParaRPr>
          </a:p>
        </p:txBody>
      </p:sp>
      <p:cxnSp>
        <p:nvCxnSpPr>
          <p:cNvPr id="33" name="直接箭头连接符 32">
            <a:extLst>
              <a:ext uri="{FF2B5EF4-FFF2-40B4-BE49-F238E27FC236}">
                <a16:creationId xmlns:a16="http://schemas.microsoft.com/office/drawing/2014/main" id="{FF455390-1EF7-0979-EA4D-9919312D0E20}"/>
              </a:ext>
            </a:extLst>
          </p:cNvPr>
          <p:cNvCxnSpPr>
            <a:cxnSpLocks/>
          </p:cNvCxnSpPr>
          <p:nvPr/>
        </p:nvCxnSpPr>
        <p:spPr>
          <a:xfrm flipV="1">
            <a:off x="8527111" y="1962463"/>
            <a:ext cx="1480965" cy="11726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06872D4F-577B-4202-FE85-AB78AA3AB550}"/>
              </a:ext>
            </a:extLst>
          </p:cNvPr>
          <p:cNvSpPr txBox="1"/>
          <p:nvPr/>
        </p:nvSpPr>
        <p:spPr>
          <a:xfrm>
            <a:off x="9918700" y="1700663"/>
            <a:ext cx="2527298"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IHEP</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8974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769A5-4191-2960-BCBA-1811F6E24D38}"/>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A2D8EF1B-B5BE-EA84-7343-E1F053B830A7}"/>
              </a:ext>
            </a:extLst>
          </p:cNvPr>
          <p:cNvSpPr>
            <a:spLocks noGrp="1"/>
          </p:cNvSpPr>
          <p:nvPr>
            <p:ph type="title"/>
          </p:nvPr>
        </p:nvSpPr>
        <p:spPr/>
        <p:txBody>
          <a:bodyPr/>
          <a:lstStyle/>
          <a:p>
            <a:r>
              <a:rPr lang="en-US" altLang="zh-CN" dirty="0"/>
              <a:t>Calibration Plan</a:t>
            </a:r>
            <a:endParaRPr lang="zh-CN" altLang="en-US" dirty="0"/>
          </a:p>
        </p:txBody>
      </p:sp>
      <p:pic>
        <p:nvPicPr>
          <p:cNvPr id="5" name="图片 4">
            <a:extLst>
              <a:ext uri="{FF2B5EF4-FFF2-40B4-BE49-F238E27FC236}">
                <a16:creationId xmlns:a16="http://schemas.microsoft.com/office/drawing/2014/main" id="{81E62830-5D88-CF5F-B6E5-C8ABD223CFFF}"/>
              </a:ext>
            </a:extLst>
          </p:cNvPr>
          <p:cNvPicPr>
            <a:picLocks noChangeAspect="1"/>
          </p:cNvPicPr>
          <p:nvPr/>
        </p:nvPicPr>
        <p:blipFill>
          <a:blip r:embed="rId3"/>
          <a:stretch>
            <a:fillRect/>
          </a:stretch>
        </p:blipFill>
        <p:spPr>
          <a:xfrm>
            <a:off x="6096000" y="3396929"/>
            <a:ext cx="5400000" cy="2646191"/>
          </a:xfrm>
          <a:prstGeom prst="rect">
            <a:avLst/>
          </a:prstGeom>
        </p:spPr>
      </p:pic>
      <p:pic>
        <p:nvPicPr>
          <p:cNvPr id="6" name="图片 5">
            <a:extLst>
              <a:ext uri="{FF2B5EF4-FFF2-40B4-BE49-F238E27FC236}">
                <a16:creationId xmlns:a16="http://schemas.microsoft.com/office/drawing/2014/main" id="{D35A7D42-BB29-EA72-89A0-DB4D9416D14B}"/>
              </a:ext>
            </a:extLst>
          </p:cNvPr>
          <p:cNvPicPr>
            <a:picLocks noChangeAspect="1"/>
          </p:cNvPicPr>
          <p:nvPr/>
        </p:nvPicPr>
        <p:blipFill>
          <a:blip r:embed="rId4"/>
          <a:stretch>
            <a:fillRect/>
          </a:stretch>
        </p:blipFill>
        <p:spPr>
          <a:xfrm>
            <a:off x="8791863" y="644076"/>
            <a:ext cx="2880000" cy="2610798"/>
          </a:xfrm>
          <a:prstGeom prst="rect">
            <a:avLst/>
          </a:prstGeom>
        </p:spPr>
      </p:pic>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072A0937-A731-577D-443D-317F00FC2AE9}"/>
                  </a:ext>
                </a:extLst>
              </p:cNvPr>
              <p:cNvSpPr txBox="1"/>
              <p:nvPr/>
            </p:nvSpPr>
            <p:spPr>
              <a:xfrm>
                <a:off x="294999" y="794357"/>
                <a:ext cx="8672727" cy="2602572"/>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en-US" altLang="zh-CN" sz="2000" b="1" dirty="0">
                    <a:latin typeface="微软雅黑" panose="020B0503020204020204" pitchFamily="34" charset="-122"/>
                    <a:ea typeface="微软雅黑" panose="020B0503020204020204" pitchFamily="34" charset="-122"/>
                  </a:rPr>
                  <a:t>Uniform  multi-wavelength LED light source  located at the center of mirror</a:t>
                </a:r>
              </a:p>
              <a:p>
                <a:pPr marL="285750" indent="-285750">
                  <a:lnSpc>
                    <a:spcPct val="150000"/>
                  </a:lnSpc>
                  <a:buFont typeface="Wingdings" panose="05000000000000000000" pitchFamily="2" charset="2"/>
                  <a:buChar char="l"/>
                </a:pPr>
                <a:r>
                  <a:rPr lang="en-US" altLang="zh-CN" sz="2000" b="1" dirty="0">
                    <a:latin typeface="微软雅黑" panose="020B0503020204020204" pitchFamily="34" charset="-122"/>
                    <a:ea typeface="微软雅黑" panose="020B0503020204020204" pitchFamily="34" charset="-122"/>
                  </a:rPr>
                  <a:t>4 small-size SiPM is mounted at the corner of the camera</a:t>
                </a:r>
                <a:r>
                  <a:rPr lang="zh-CN" altLang="en-US" sz="2000" b="1" dirty="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rPr>
                  <a:t>single-photoelectron spectrum</a:t>
                </a:r>
                <a:r>
                  <a:rPr lang="zh-CN" altLang="en-US" sz="2000" b="1" dirty="0">
                    <a:latin typeface="微软雅黑" panose="020B0503020204020204" pitchFamily="34" charset="-122"/>
                    <a:ea typeface="微软雅黑" panose="020B0503020204020204" pitchFamily="34" charset="-122"/>
                  </a:rPr>
                  <a:t>）</a:t>
                </a:r>
                <a:endParaRPr lang="en-US" altLang="zh-CN" sz="2000" b="1" i="1" dirty="0">
                  <a:latin typeface="Cambria Math" panose="02040503050406030204" pitchFamily="18" charset="0"/>
                  <a:ea typeface="微软雅黑" panose="020B0503020204020204" pitchFamily="34" charset="-122"/>
                </a:endParaRPr>
              </a:p>
              <a:p>
                <a:pPr>
                  <a:lnSpc>
                    <a:spcPct val="150000"/>
                  </a:lnSpc>
                </a:pPr>
                <a14:m>
                  <m:oMath xmlns:m="http://schemas.openxmlformats.org/officeDocument/2006/math">
                    <m:sSub>
                      <m:sSubPr>
                        <m:ctrlPr>
                          <a:rPr lang="en-US" altLang="zh-CN" sz="2000" b="1" i="1" smtClean="0">
                            <a:latin typeface="Cambria Math" panose="02040503050406030204" pitchFamily="18" charset="0"/>
                            <a:ea typeface="微软雅黑" panose="020B0503020204020204" pitchFamily="34" charset="-122"/>
                          </a:rPr>
                        </m:ctrlPr>
                      </m:sSubPr>
                      <m:e>
                        <m:r>
                          <a:rPr lang="el-GR" altLang="zh-CN" sz="2000" b="1" i="1">
                            <a:latin typeface="Cambria Math" panose="02040503050406030204" pitchFamily="18" charset="0"/>
                            <a:ea typeface="微软雅黑" panose="020B0503020204020204" pitchFamily="34" charset="-122"/>
                          </a:rPr>
                          <m:t>𝝆</m:t>
                        </m:r>
                      </m:e>
                      <m:sub>
                        <m:r>
                          <a:rPr lang="en-US" altLang="zh-CN" sz="2000" b="1" i="1" smtClean="0">
                            <a:latin typeface="Cambria Math" panose="02040503050406030204" pitchFamily="18" charset="0"/>
                            <a:ea typeface="微软雅黑" panose="020B0503020204020204" pitchFamily="34" charset="-122"/>
                          </a:rPr>
                          <m:t>𝒄𝒂𝒍</m:t>
                        </m:r>
                      </m:sub>
                    </m:sSub>
                    <m:r>
                      <a:rPr lang="en-US" altLang="zh-CN" sz="2000" b="1" i="1" smtClean="0">
                        <a:latin typeface="Cambria Math" panose="02040503050406030204" pitchFamily="18" charset="0"/>
                        <a:ea typeface="微软雅黑" panose="020B0503020204020204" pitchFamily="34" charset="-122"/>
                      </a:rPr>
                      <m:t>=</m:t>
                    </m:r>
                    <m:f>
                      <m:fPr>
                        <m:ctrlPr>
                          <a:rPr lang="en-US" altLang="zh-CN" sz="2000" b="1" i="1" smtClean="0">
                            <a:latin typeface="Cambria Math" panose="02040503050406030204" pitchFamily="18" charset="0"/>
                            <a:ea typeface="微软雅黑" panose="020B0503020204020204" pitchFamily="34" charset="-122"/>
                          </a:rPr>
                        </m:ctrlPr>
                      </m:fPr>
                      <m:num>
                        <m:sSub>
                          <m:sSubPr>
                            <m:ctrlPr>
                              <a:rPr lang="en-US" altLang="zh-CN" sz="2000" b="1" i="1" smtClean="0">
                                <a:latin typeface="Cambria Math" panose="02040503050406030204" pitchFamily="18" charset="0"/>
                                <a:ea typeface="微软雅黑" panose="020B0503020204020204" pitchFamily="34" charset="-122"/>
                              </a:rPr>
                            </m:ctrlPr>
                          </m:sSubPr>
                          <m:e>
                            <m:r>
                              <a:rPr lang="en-US" altLang="zh-CN" sz="2000" b="1" i="1" smtClean="0">
                                <a:latin typeface="Cambria Math" panose="02040503050406030204" pitchFamily="18" charset="0"/>
                                <a:ea typeface="微软雅黑" panose="020B0503020204020204" pitchFamily="34" charset="-122"/>
                              </a:rPr>
                              <m:t>𝒏𝒑𝒆</m:t>
                            </m:r>
                          </m:e>
                          <m:sub>
                            <m:r>
                              <a:rPr lang="en-US" altLang="zh-CN" sz="2000" b="1" i="1" smtClean="0">
                                <a:latin typeface="Cambria Math" panose="02040503050406030204" pitchFamily="18" charset="0"/>
                                <a:ea typeface="微软雅黑" panose="020B0503020204020204" pitchFamily="34" charset="-122"/>
                              </a:rPr>
                              <m:t>𝑳𝑬𝑫</m:t>
                            </m:r>
                          </m:sub>
                        </m:sSub>
                      </m:num>
                      <m:den>
                        <m:sSub>
                          <m:sSubPr>
                            <m:ctrlPr>
                              <a:rPr lang="en-US" altLang="zh-CN" sz="2000" b="1" i="1" smtClean="0">
                                <a:latin typeface="Cambria Math" panose="02040503050406030204" pitchFamily="18" charset="0"/>
                                <a:ea typeface="微软雅黑" panose="020B0503020204020204" pitchFamily="34" charset="-122"/>
                              </a:rPr>
                            </m:ctrlPr>
                          </m:sSubPr>
                          <m:e>
                            <m:r>
                              <a:rPr lang="en-US" altLang="zh-CN" sz="2000" b="1" i="1" smtClean="0">
                                <a:latin typeface="Cambria Math" panose="02040503050406030204" pitchFamily="18" charset="0"/>
                                <a:ea typeface="微软雅黑" panose="020B0503020204020204" pitchFamily="34" charset="-122"/>
                              </a:rPr>
                              <m:t>𝑨</m:t>
                            </m:r>
                          </m:e>
                          <m:sub>
                            <m:r>
                              <a:rPr lang="en-US" altLang="zh-CN" sz="2000" b="1" i="1" smtClean="0">
                                <a:latin typeface="Cambria Math" panose="02040503050406030204" pitchFamily="18" charset="0"/>
                                <a:ea typeface="微软雅黑" panose="020B0503020204020204" pitchFamily="34" charset="-122"/>
                              </a:rPr>
                              <m:t>𝒂𝒓𝒆𝒂</m:t>
                            </m:r>
                          </m:sub>
                        </m:sSub>
                      </m:den>
                    </m:f>
                    <m:r>
                      <a:rPr lang="en-US" altLang="zh-CN" sz="2000" b="1" i="1" smtClean="0">
                        <a:latin typeface="Cambria Math" panose="02040503050406030204" pitchFamily="18" charset="0"/>
                        <a:ea typeface="微软雅黑" panose="020B0503020204020204" pitchFamily="34" charset="-122"/>
                      </a:rPr>
                      <m:t>=</m:t>
                    </m:r>
                    <m:f>
                      <m:fPr>
                        <m:ctrlPr>
                          <a:rPr lang="en-US" altLang="zh-CN" sz="2000" b="1" i="1" smtClean="0">
                            <a:latin typeface="Cambria Math" panose="02040503050406030204" pitchFamily="18" charset="0"/>
                            <a:ea typeface="微软雅黑" panose="020B0503020204020204" pitchFamily="34" charset="-122"/>
                          </a:rPr>
                        </m:ctrlPr>
                      </m:fPr>
                      <m:num>
                        <m:sSub>
                          <m:sSubPr>
                            <m:ctrlPr>
                              <a:rPr lang="en-US" altLang="zh-CN" sz="2000" b="1" i="1" smtClean="0">
                                <a:latin typeface="Cambria Math" panose="02040503050406030204" pitchFamily="18" charset="0"/>
                                <a:ea typeface="微软雅黑" panose="020B0503020204020204" pitchFamily="34" charset="-122"/>
                              </a:rPr>
                            </m:ctrlPr>
                          </m:sSubPr>
                          <m:e>
                            <m:r>
                              <a:rPr lang="en-US" altLang="zh-CN" sz="2000" b="1" i="1" smtClean="0">
                                <a:latin typeface="Cambria Math" panose="02040503050406030204" pitchFamily="18" charset="0"/>
                                <a:ea typeface="微软雅黑" panose="020B0503020204020204" pitchFamily="34" charset="-122"/>
                              </a:rPr>
                              <m:t>𝑺</m:t>
                            </m:r>
                          </m:e>
                          <m:sub>
                            <m:r>
                              <a:rPr lang="en-US" altLang="zh-CN" sz="2000" b="1" i="1" smtClean="0">
                                <a:latin typeface="Cambria Math" panose="02040503050406030204" pitchFamily="18" charset="0"/>
                                <a:ea typeface="微软雅黑" panose="020B0503020204020204" pitchFamily="34" charset="-122"/>
                              </a:rPr>
                              <m:t>𝒂𝒓𝒆𝒂</m:t>
                            </m:r>
                          </m:sub>
                        </m:sSub>
                      </m:num>
                      <m:den>
                        <m:r>
                          <a:rPr lang="en-US" altLang="zh-CN" sz="2000" b="1" i="1" smtClean="0">
                            <a:latin typeface="Cambria Math" panose="02040503050406030204" pitchFamily="18" charset="0"/>
                            <a:ea typeface="微软雅黑" panose="020B0503020204020204" pitchFamily="34" charset="-122"/>
                          </a:rPr>
                          <m:t>𝑮</m:t>
                        </m:r>
                      </m:den>
                    </m:f>
                    <m:r>
                      <a:rPr lang="en-US" altLang="zh-CN" sz="2000" b="1" i="1" smtClean="0">
                        <a:latin typeface="Cambria Math" panose="02040503050406030204" pitchFamily="18" charset="0"/>
                        <a:ea typeface="Cambria Math" panose="02040503050406030204" pitchFamily="18" charset="0"/>
                      </a:rPr>
                      <m:t>×</m:t>
                    </m:r>
                    <m:f>
                      <m:fPr>
                        <m:ctrlPr>
                          <a:rPr lang="en-US" altLang="zh-CN" sz="2000" b="1" i="1" smtClean="0">
                            <a:latin typeface="Cambria Math" panose="02040503050406030204" pitchFamily="18" charset="0"/>
                            <a:ea typeface="Cambria Math" panose="02040503050406030204" pitchFamily="18" charset="0"/>
                          </a:rPr>
                        </m:ctrlPr>
                      </m:fPr>
                      <m:num>
                        <m:r>
                          <a:rPr lang="en-US" altLang="zh-CN" sz="2000" b="1" i="1" smtClean="0">
                            <a:latin typeface="Cambria Math" panose="02040503050406030204" pitchFamily="18" charset="0"/>
                            <a:ea typeface="Cambria Math" panose="02040503050406030204" pitchFamily="18" charset="0"/>
                          </a:rPr>
                          <m:t>𝟏</m:t>
                        </m:r>
                      </m:num>
                      <m:den>
                        <m:r>
                          <a:rPr lang="en-US" altLang="zh-CN" sz="2000" b="1" i="1" smtClean="0">
                            <a:latin typeface="Cambria Math" panose="02040503050406030204" pitchFamily="18" charset="0"/>
                            <a:ea typeface="Cambria Math" panose="02040503050406030204" pitchFamily="18" charset="0"/>
                          </a:rPr>
                          <m:t>𝑨𝒓𝒆𝒂</m:t>
                        </m:r>
                      </m:den>
                    </m:f>
                  </m:oMath>
                </a14:m>
                <a:r>
                  <a:rPr lang="en-US" altLang="zh-CN" sz="2000" b="1"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a:t>
                </a:r>
                <a14:m>
                  <m:oMath xmlns:m="http://schemas.openxmlformats.org/officeDocument/2006/math">
                    <m:r>
                      <a:rPr lang="en-US" altLang="zh-CN" sz="2000" b="0" i="1" dirty="0" smtClean="0">
                        <a:latin typeface="Cambria Math" panose="02040503050406030204" pitchFamily="18" charset="0"/>
                        <a:ea typeface="微软雅黑" panose="020B0503020204020204" pitchFamily="34" charset="-122"/>
                      </a:rPr>
                      <m:t>𝑛𝑝𝑒</m:t>
                    </m:r>
                    <m:r>
                      <a:rPr lang="en-US" altLang="zh-CN" sz="2000" b="0" i="1" dirty="0" smtClean="0">
                        <a:latin typeface="Cambria Math" panose="02040503050406030204" pitchFamily="18" charset="0"/>
                        <a:ea typeface="微软雅黑" panose="020B0503020204020204" pitchFamily="34" charset="-122"/>
                      </a:rPr>
                      <m:t>/</m:t>
                    </m:r>
                    <m:r>
                      <a:rPr lang="en-US" altLang="zh-CN" sz="2000" b="0" i="1" dirty="0" smtClean="0">
                        <a:latin typeface="Cambria Math" panose="02040503050406030204" pitchFamily="18" charset="0"/>
                        <a:ea typeface="微软雅黑" panose="020B0503020204020204" pitchFamily="34" charset="-122"/>
                      </a:rPr>
                      <m:t>𝑚𝑚</m:t>
                    </m:r>
                    <m:r>
                      <a:rPr lang="en-US" altLang="zh-CN" sz="2000" b="0" i="1" baseline="30000" dirty="0" smtClean="0">
                        <a:latin typeface="Cambria Math" panose="02040503050406030204" pitchFamily="18" charset="0"/>
                        <a:ea typeface="微软雅黑" panose="020B0503020204020204" pitchFamily="34" charset="-122"/>
                      </a:rPr>
                      <m:t>2</m:t>
                    </m:r>
                  </m:oMath>
                </a14:m>
                <a:r>
                  <a:rPr lang="en-US" altLang="zh-CN" sz="2000" dirty="0">
                    <a:latin typeface="微软雅黑" panose="020B0503020204020204" pitchFamily="34" charset="-122"/>
                    <a:ea typeface="微软雅黑" panose="020B0503020204020204" pitchFamily="34" charset="-122"/>
                  </a:rPr>
                  <a:t>) </a:t>
                </a:r>
                <a:endParaRPr lang="en-US" altLang="zh-CN" sz="2000" b="1" dirty="0">
                  <a:solidFill>
                    <a:srgbClr val="0070C0"/>
                  </a:solidFill>
                  <a:latin typeface="微软雅黑" panose="020B0503020204020204" pitchFamily="34" charset="-122"/>
                  <a:ea typeface="微软雅黑" panose="020B0503020204020204" pitchFamily="34" charset="-122"/>
                </a:endParaRPr>
              </a:p>
            </p:txBody>
          </p:sp>
        </mc:Choice>
        <mc:Fallback xmlns="">
          <p:sp>
            <p:nvSpPr>
              <p:cNvPr id="2" name="文本框 1">
                <a:extLst>
                  <a:ext uri="{FF2B5EF4-FFF2-40B4-BE49-F238E27FC236}">
                    <a16:creationId xmlns:a16="http://schemas.microsoft.com/office/drawing/2014/main" id="{072A0937-A731-577D-443D-317F00FC2AE9}"/>
                  </a:ext>
                </a:extLst>
              </p:cNvPr>
              <p:cNvSpPr txBox="1">
                <a:spLocks noRot="1" noChangeAspect="1" noMove="1" noResize="1" noEditPoints="1" noAdjustHandles="1" noChangeArrowheads="1" noChangeShapeType="1" noTextEdit="1"/>
              </p:cNvSpPr>
              <p:nvPr/>
            </p:nvSpPr>
            <p:spPr>
              <a:xfrm>
                <a:off x="294999" y="794357"/>
                <a:ext cx="8672727" cy="2602572"/>
              </a:xfrm>
              <a:prstGeom prst="rect">
                <a:avLst/>
              </a:prstGeom>
              <a:blipFill>
                <a:blip r:embed="rId5"/>
                <a:stretch>
                  <a:fillRect l="-632"/>
                </a:stretch>
              </a:blipFill>
            </p:spPr>
            <p:txBody>
              <a:bodyPr/>
              <a:lstStyle/>
              <a:p>
                <a:r>
                  <a:rPr lang="zh-CN" altLang="en-US">
                    <a:noFill/>
                  </a:rPr>
                  <a:t> </a:t>
                </a:r>
              </a:p>
            </p:txBody>
          </p:sp>
        </mc:Fallback>
      </mc:AlternateContent>
      <p:graphicFrame>
        <p:nvGraphicFramePr>
          <p:cNvPr id="12" name="图表 11">
            <a:extLst>
              <a:ext uri="{FF2B5EF4-FFF2-40B4-BE49-F238E27FC236}">
                <a16:creationId xmlns:a16="http://schemas.microsoft.com/office/drawing/2014/main" id="{5D9F8732-7DEC-8DC7-0C0E-A3CAFDE7F86F}"/>
              </a:ext>
            </a:extLst>
          </p:cNvPr>
          <p:cNvGraphicFramePr>
            <a:graphicFrameLocks/>
          </p:cNvGraphicFramePr>
          <p:nvPr/>
        </p:nvGraphicFramePr>
        <p:xfrm>
          <a:off x="294999" y="3538984"/>
          <a:ext cx="5308772" cy="3199823"/>
        </p:xfrm>
        <a:graphic>
          <a:graphicData uri="http://schemas.openxmlformats.org/drawingml/2006/chart">
            <c:chart xmlns:c="http://schemas.openxmlformats.org/drawingml/2006/chart" xmlns:r="http://schemas.openxmlformats.org/officeDocument/2006/relationships" r:id="rId6"/>
          </a:graphicData>
        </a:graphic>
      </p:graphicFrame>
      <p:sp>
        <p:nvSpPr>
          <p:cNvPr id="4" name="文本框 3">
            <a:extLst>
              <a:ext uri="{FF2B5EF4-FFF2-40B4-BE49-F238E27FC236}">
                <a16:creationId xmlns:a16="http://schemas.microsoft.com/office/drawing/2014/main" id="{ADFCD587-2B30-FA78-6E67-1F6794288033}"/>
              </a:ext>
            </a:extLst>
          </p:cNvPr>
          <p:cNvSpPr txBox="1"/>
          <p:nvPr/>
        </p:nvSpPr>
        <p:spPr>
          <a:xfrm>
            <a:off x="5499100" y="3678684"/>
            <a:ext cx="1612900" cy="307777"/>
          </a:xfrm>
          <a:prstGeom prst="rect">
            <a:avLst/>
          </a:prstGeom>
          <a:solidFill>
            <a:schemeClr val="bg1"/>
          </a:solidFill>
        </p:spPr>
        <p:txBody>
          <a:bodyPr wrap="square" rtlCol="0">
            <a:spAutoFit/>
          </a:bodyPr>
          <a:lstStyle/>
          <a:p>
            <a:r>
              <a:rPr lang="en-US" altLang="zh-CN" sz="1400" dirty="0">
                <a:latin typeface="微软雅黑" panose="020B0503020204020204" pitchFamily="34" charset="-122"/>
                <a:ea typeface="微软雅黑" panose="020B0503020204020204" pitchFamily="34" charset="-122"/>
              </a:rPr>
              <a:t>Small-size SiPM</a:t>
            </a:r>
            <a:endParaRPr lang="zh-CN" altLang="en-US" sz="1400"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26A83F34-75BC-3D53-F4B2-80EA0C3A54D3}"/>
              </a:ext>
            </a:extLst>
          </p:cNvPr>
          <p:cNvSpPr txBox="1"/>
          <p:nvPr/>
        </p:nvSpPr>
        <p:spPr>
          <a:xfrm>
            <a:off x="10960775" y="3295350"/>
            <a:ext cx="806450" cy="307777"/>
          </a:xfrm>
          <a:prstGeom prst="rect">
            <a:avLst/>
          </a:prstGeom>
          <a:solidFill>
            <a:schemeClr val="bg1"/>
          </a:solidFill>
        </p:spPr>
        <p:txBody>
          <a:bodyPr wrap="square" rtlCol="0">
            <a:spAutoFit/>
          </a:bodyPr>
          <a:lstStyle/>
          <a:p>
            <a:r>
              <a:rPr lang="en-US" altLang="zh-CN" sz="1400" dirty="0">
                <a:latin typeface="微软雅黑" panose="020B0503020204020204" pitchFamily="34" charset="-122"/>
                <a:ea typeface="微软雅黑" panose="020B0503020204020204" pitchFamily="34" charset="-122"/>
              </a:rPr>
              <a:t>mirror</a:t>
            </a:r>
            <a:endParaRPr lang="zh-CN" altLang="en-US" sz="1400"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D9D9D6C1-327A-8CF8-968B-22BE39E3554B}"/>
              </a:ext>
            </a:extLst>
          </p:cNvPr>
          <p:cNvSpPr txBox="1"/>
          <p:nvPr/>
        </p:nvSpPr>
        <p:spPr>
          <a:xfrm>
            <a:off x="9359900" y="3689870"/>
            <a:ext cx="1447972" cy="276999"/>
          </a:xfrm>
          <a:prstGeom prst="rect">
            <a:avLst/>
          </a:prstGeom>
          <a:solidFill>
            <a:schemeClr val="bg1"/>
          </a:solidFill>
        </p:spPr>
        <p:txBody>
          <a:bodyPr wrap="square" rtlCol="0">
            <a:spAutoFit/>
          </a:bodyPr>
          <a:lstStyle/>
          <a:p>
            <a:r>
              <a:rPr lang="en-US" altLang="zh-CN" sz="1200" dirty="0">
                <a:latin typeface="微软雅黑" panose="020B0503020204020204" pitchFamily="34" charset="-122"/>
                <a:ea typeface="微软雅黑" panose="020B0503020204020204" pitchFamily="34" charset="-122"/>
              </a:rPr>
              <a:t>LED light source</a:t>
            </a:r>
            <a:endParaRPr lang="zh-CN" altLang="en-US"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74552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362AB-0DBA-E0E4-E627-C0B6C7B243EF}"/>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3CCD23AE-0252-73FF-C951-F0C429628944}"/>
              </a:ext>
            </a:extLst>
          </p:cNvPr>
          <p:cNvSpPr>
            <a:spLocks noGrp="1"/>
          </p:cNvSpPr>
          <p:nvPr>
            <p:ph type="title"/>
          </p:nvPr>
        </p:nvSpPr>
        <p:spPr/>
        <p:txBody>
          <a:bodyPr/>
          <a:lstStyle/>
          <a:p>
            <a:r>
              <a:rPr lang="en-US" altLang="zh-CN" dirty="0"/>
              <a:t>Content</a:t>
            </a:r>
            <a:endParaRPr lang="zh-CN" altLang="en-US" dirty="0"/>
          </a:p>
        </p:txBody>
      </p:sp>
      <p:sp>
        <p:nvSpPr>
          <p:cNvPr id="9" name="内容占位符 2">
            <a:extLst>
              <a:ext uri="{FF2B5EF4-FFF2-40B4-BE49-F238E27FC236}">
                <a16:creationId xmlns:a16="http://schemas.microsoft.com/office/drawing/2014/main" id="{66139EFA-92C9-292B-AC98-814DEB70F3E1}"/>
              </a:ext>
            </a:extLst>
          </p:cNvPr>
          <p:cNvSpPr txBox="1">
            <a:spLocks/>
          </p:cNvSpPr>
          <p:nvPr/>
        </p:nvSpPr>
        <p:spPr>
          <a:xfrm>
            <a:off x="701000" y="944752"/>
            <a:ext cx="10525800" cy="4827398"/>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l"/>
            </a:pPr>
            <a:r>
              <a:rPr lang="en-US" altLang="zh-CN" sz="2400" b="1" dirty="0"/>
              <a:t> LACT project</a:t>
            </a:r>
          </a:p>
          <a:p>
            <a:pPr>
              <a:lnSpc>
                <a:spcPct val="120000"/>
              </a:lnSpc>
              <a:buFont typeface="Wingdings" panose="05000000000000000000" pitchFamily="2" charset="2"/>
              <a:buChar char="l"/>
            </a:pPr>
            <a:r>
              <a:rPr lang="en-US" altLang="zh-CN" sz="2400" b="1" dirty="0"/>
              <a:t> Camera development plan</a:t>
            </a:r>
          </a:p>
          <a:p>
            <a:pPr>
              <a:lnSpc>
                <a:spcPct val="120000"/>
              </a:lnSpc>
              <a:buFont typeface="Wingdings" panose="05000000000000000000" pitchFamily="2" charset="2"/>
              <a:buChar char="l"/>
            </a:pPr>
            <a:r>
              <a:rPr lang="en-US" altLang="zh-CN" sz="2400" b="1" dirty="0"/>
              <a:t> Key technologies</a:t>
            </a:r>
          </a:p>
          <a:p>
            <a:pPr>
              <a:lnSpc>
                <a:spcPct val="120000"/>
              </a:lnSpc>
              <a:buFont typeface="Wingdings" panose="05000000000000000000" pitchFamily="2" charset="2"/>
              <a:buChar char="l"/>
            </a:pPr>
            <a:r>
              <a:rPr lang="en-US" altLang="zh-CN" sz="2400" b="1" dirty="0"/>
              <a:t> Current progress</a:t>
            </a:r>
          </a:p>
        </p:txBody>
      </p:sp>
    </p:spTree>
    <p:extLst>
      <p:ext uri="{BB962C8B-B14F-4D97-AF65-F5344CB8AC3E}">
        <p14:creationId xmlns:p14="http://schemas.microsoft.com/office/powerpoint/2010/main" val="3492242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C33B0-B580-DF80-E7C0-37FE021F4D47}"/>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A50FC39F-CB20-3F81-4E90-BB9F3206B7C6}"/>
              </a:ext>
            </a:extLst>
          </p:cNvPr>
          <p:cNvSpPr>
            <a:spLocks noGrp="1"/>
          </p:cNvSpPr>
          <p:nvPr>
            <p:ph type="ctrTitle"/>
          </p:nvPr>
        </p:nvSpPr>
        <p:spPr/>
        <p:txBody>
          <a:bodyPr>
            <a:normAutofit/>
          </a:bodyPr>
          <a:lstStyle/>
          <a:p>
            <a:r>
              <a:rPr lang="en-US" altLang="zh-CN" dirty="0"/>
              <a:t>Thanks for your attention</a:t>
            </a:r>
            <a:endParaRPr lang="zh-CN" altLang="en-US" dirty="0"/>
          </a:p>
        </p:txBody>
      </p:sp>
      <p:sp>
        <p:nvSpPr>
          <p:cNvPr id="2" name="文本框 1">
            <a:extLst>
              <a:ext uri="{FF2B5EF4-FFF2-40B4-BE49-F238E27FC236}">
                <a16:creationId xmlns:a16="http://schemas.microsoft.com/office/drawing/2014/main" id="{7E207F80-8278-FAA4-61B3-662AA6758765}"/>
              </a:ext>
            </a:extLst>
          </p:cNvPr>
          <p:cNvSpPr txBox="1"/>
          <p:nvPr/>
        </p:nvSpPr>
        <p:spPr>
          <a:xfrm>
            <a:off x="8331200" y="6159500"/>
            <a:ext cx="3289300" cy="369332"/>
          </a:xfrm>
          <a:prstGeom prst="rect">
            <a:avLst/>
          </a:prstGeom>
          <a:no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yangmingjie@ihep.ac.cn</a:t>
            </a:r>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3971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362AB-0DBA-E0E4-E627-C0B6C7B243EF}"/>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3CCD23AE-0252-73FF-C951-F0C429628944}"/>
              </a:ext>
            </a:extLst>
          </p:cNvPr>
          <p:cNvSpPr>
            <a:spLocks noGrp="1"/>
          </p:cNvSpPr>
          <p:nvPr>
            <p:ph type="title"/>
          </p:nvPr>
        </p:nvSpPr>
        <p:spPr/>
        <p:txBody>
          <a:bodyPr/>
          <a:lstStyle/>
          <a:p>
            <a:r>
              <a:rPr lang="en-US" altLang="zh-CN" dirty="0"/>
              <a:t>LACT Project</a:t>
            </a:r>
            <a:endParaRPr lang="zh-CN" altLang="en-US" dirty="0"/>
          </a:p>
        </p:txBody>
      </p:sp>
      <p:sp>
        <p:nvSpPr>
          <p:cNvPr id="9" name="内容占位符 2">
            <a:extLst>
              <a:ext uri="{FF2B5EF4-FFF2-40B4-BE49-F238E27FC236}">
                <a16:creationId xmlns:a16="http://schemas.microsoft.com/office/drawing/2014/main" id="{66139EFA-92C9-292B-AC98-814DEB70F3E1}"/>
              </a:ext>
            </a:extLst>
          </p:cNvPr>
          <p:cNvSpPr txBox="1">
            <a:spLocks/>
          </p:cNvSpPr>
          <p:nvPr/>
        </p:nvSpPr>
        <p:spPr>
          <a:xfrm>
            <a:off x="285750" y="944752"/>
            <a:ext cx="6724650" cy="4827398"/>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Font typeface="+mj-lt"/>
              <a:buAutoNum type="arabicPeriod"/>
            </a:pPr>
            <a:r>
              <a:rPr lang="en-US" altLang="zh-CN" sz="1800" dirty="0"/>
              <a:t>Telescopes:</a:t>
            </a:r>
            <a:r>
              <a:rPr lang="zh-CN" altLang="en-US" sz="1800" dirty="0"/>
              <a:t> </a:t>
            </a:r>
            <a:r>
              <a:rPr lang="en-US" altLang="zh-CN" sz="1800" dirty="0"/>
              <a:t>32</a:t>
            </a:r>
          </a:p>
          <a:p>
            <a:pPr marL="342900" indent="-342900">
              <a:lnSpc>
                <a:spcPct val="120000"/>
              </a:lnSpc>
              <a:buFont typeface="+mj-lt"/>
              <a:buAutoNum type="arabicPeriod"/>
            </a:pPr>
            <a:r>
              <a:rPr lang="en-US" altLang="zh-CN" sz="1800" dirty="0"/>
              <a:t>Altitude: 4410 m</a:t>
            </a:r>
          </a:p>
          <a:p>
            <a:pPr marL="342900" indent="-342900">
              <a:lnSpc>
                <a:spcPct val="120000"/>
              </a:lnSpc>
              <a:buFont typeface="+mj-lt"/>
              <a:buAutoNum type="arabicPeriod"/>
            </a:pPr>
            <a:r>
              <a:rPr lang="en-US" altLang="zh-CN" sz="1800" dirty="0"/>
              <a:t>Site</a:t>
            </a:r>
            <a:r>
              <a:rPr lang="zh-CN" altLang="en-US" sz="1800" dirty="0"/>
              <a:t>：</a:t>
            </a:r>
            <a:r>
              <a:rPr lang="en-US" altLang="zh-CN" sz="1800" dirty="0" err="1"/>
              <a:t>Haizi</a:t>
            </a:r>
            <a:r>
              <a:rPr lang="en-US" altLang="zh-CN" sz="1800" dirty="0"/>
              <a:t> Mountain</a:t>
            </a:r>
            <a:r>
              <a:rPr lang="zh-CN" altLang="en-US" sz="1800" dirty="0"/>
              <a:t>（</a:t>
            </a:r>
            <a:r>
              <a:rPr lang="en-US" altLang="zh-CN" sz="1800" dirty="0"/>
              <a:t>LHAASO site</a:t>
            </a:r>
            <a:r>
              <a:rPr lang="zh-CN" altLang="en-US" sz="1800" dirty="0"/>
              <a:t>）</a:t>
            </a:r>
            <a:endParaRPr lang="en-US" altLang="zh-CN" sz="1800" dirty="0"/>
          </a:p>
          <a:p>
            <a:pPr marL="342900" indent="-342900">
              <a:lnSpc>
                <a:spcPct val="120000"/>
              </a:lnSpc>
              <a:buFont typeface="+mj-lt"/>
              <a:buAutoNum type="arabicPeriod"/>
            </a:pPr>
            <a:r>
              <a:rPr lang="en-US" altLang="zh-CN" sz="1800" dirty="0"/>
              <a:t>Energy Range: 1TeV – 1PeV</a:t>
            </a:r>
          </a:p>
          <a:p>
            <a:pPr marL="342900" indent="-342900">
              <a:lnSpc>
                <a:spcPct val="120000"/>
              </a:lnSpc>
              <a:buFont typeface="+mj-lt"/>
              <a:buAutoNum type="arabicPeriod"/>
            </a:pPr>
            <a:r>
              <a:rPr lang="en-US" altLang="zh-CN" sz="1800" dirty="0"/>
              <a:t>Field of view (FOV): ~8°</a:t>
            </a:r>
          </a:p>
          <a:p>
            <a:pPr marL="342900" indent="-342900">
              <a:lnSpc>
                <a:spcPct val="120000"/>
              </a:lnSpc>
              <a:buFont typeface="+mj-lt"/>
              <a:buAutoNum type="arabicPeriod"/>
            </a:pPr>
            <a:r>
              <a:rPr lang="en-US" altLang="zh-CN" sz="1800" dirty="0"/>
              <a:t>Angular resolution: </a:t>
            </a:r>
            <a:r>
              <a:rPr lang="zh-CN" altLang="en-US" sz="1800" dirty="0"/>
              <a:t>＜</a:t>
            </a:r>
            <a:r>
              <a:rPr lang="en-US" altLang="zh-CN" sz="1800" dirty="0"/>
              <a:t>0.05° @ 10 TeV</a:t>
            </a:r>
          </a:p>
          <a:p>
            <a:pPr marL="342900" indent="-342900">
              <a:lnSpc>
                <a:spcPct val="120000"/>
              </a:lnSpc>
              <a:buFont typeface="+mj-lt"/>
              <a:buAutoNum type="arabicPeriod"/>
            </a:pPr>
            <a:r>
              <a:rPr lang="en-US" altLang="zh-CN" sz="1800" dirty="0"/>
              <a:t>Reflector diameter: ~6 m</a:t>
            </a:r>
          </a:p>
          <a:p>
            <a:pPr marL="342900" indent="-342900">
              <a:lnSpc>
                <a:spcPct val="120000"/>
              </a:lnSpc>
              <a:buFont typeface="+mj-lt"/>
              <a:buAutoNum type="arabicPeriod"/>
            </a:pPr>
            <a:r>
              <a:rPr lang="en-US" altLang="zh-CN" sz="1800" dirty="0"/>
              <a:t>Focal length: ~ 8 m</a:t>
            </a:r>
          </a:p>
          <a:p>
            <a:pPr marL="342900" indent="-342900">
              <a:lnSpc>
                <a:spcPct val="120000"/>
              </a:lnSpc>
              <a:buFont typeface="+mj-lt"/>
              <a:buAutoNum type="arabicPeriod"/>
            </a:pPr>
            <a:endParaRPr lang="en-US" altLang="zh-CN" sz="1800" dirty="0"/>
          </a:p>
        </p:txBody>
      </p:sp>
      <p:pic>
        <p:nvPicPr>
          <p:cNvPr id="4" name="5">
            <a:hlinkClick r:id="" action="ppaction://media"/>
            <a:extLst>
              <a:ext uri="{FF2B5EF4-FFF2-40B4-BE49-F238E27FC236}">
                <a16:creationId xmlns:a16="http://schemas.microsoft.com/office/drawing/2014/main" id="{64A8B324-9D6D-09DD-3014-24F2699206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72225" y="895800"/>
            <a:ext cx="5567566" cy="3131756"/>
          </a:xfrm>
          <a:prstGeom prst="rect">
            <a:avLst/>
          </a:prstGeom>
        </p:spPr>
      </p:pic>
      <p:sp>
        <p:nvSpPr>
          <p:cNvPr id="2" name="文本框 1">
            <a:extLst>
              <a:ext uri="{FF2B5EF4-FFF2-40B4-BE49-F238E27FC236}">
                <a16:creationId xmlns:a16="http://schemas.microsoft.com/office/drawing/2014/main" id="{EA978B56-B3E7-9335-78AA-B5D7EE5CE436}"/>
              </a:ext>
            </a:extLst>
          </p:cNvPr>
          <p:cNvSpPr txBox="1"/>
          <p:nvPr/>
        </p:nvSpPr>
        <p:spPr>
          <a:xfrm>
            <a:off x="7553231" y="4072024"/>
            <a:ext cx="4575921" cy="646331"/>
          </a:xfrm>
          <a:prstGeom prst="rect">
            <a:avLst/>
          </a:prstGeom>
          <a:noFill/>
        </p:spPr>
        <p:txBody>
          <a:bodyPr wrap="square" rtlCol="0">
            <a:spAutoFit/>
          </a:bodyPr>
          <a:lstStyle/>
          <a:p>
            <a:r>
              <a:rPr lang="en-US" altLang="zh-CN" b="1" dirty="0"/>
              <a:t>Observation with the</a:t>
            </a:r>
            <a:r>
              <a:rPr lang="zh-CN" altLang="en-US" b="1" dirty="0"/>
              <a:t> </a:t>
            </a:r>
            <a:r>
              <a:rPr lang="en-US" altLang="zh-CN" b="1" dirty="0"/>
              <a:t>LHAASO-MD</a:t>
            </a:r>
            <a:r>
              <a:rPr lang="zh-CN" altLang="en-US" b="1" dirty="0"/>
              <a:t> </a:t>
            </a:r>
            <a:r>
              <a:rPr lang="en-US" altLang="zh-CN" b="1" dirty="0"/>
              <a:t>Array</a:t>
            </a:r>
          </a:p>
          <a:p>
            <a:endParaRPr lang="zh-CN" altLang="en-US" b="1" dirty="0"/>
          </a:p>
        </p:txBody>
      </p:sp>
      <p:grpSp>
        <p:nvGrpSpPr>
          <p:cNvPr id="7" name="组合 6">
            <a:extLst>
              <a:ext uri="{FF2B5EF4-FFF2-40B4-BE49-F238E27FC236}">
                <a16:creationId xmlns:a16="http://schemas.microsoft.com/office/drawing/2014/main" id="{2D31FD9D-872C-5C74-5A44-9F7F095AE2E8}"/>
              </a:ext>
            </a:extLst>
          </p:cNvPr>
          <p:cNvGrpSpPr/>
          <p:nvPr/>
        </p:nvGrpSpPr>
        <p:grpSpPr>
          <a:xfrm>
            <a:off x="3740578" y="3495334"/>
            <a:ext cx="6539644" cy="3307475"/>
            <a:chOff x="4661756" y="3390559"/>
            <a:chExt cx="6539644" cy="3307475"/>
          </a:xfrm>
        </p:grpSpPr>
        <p:grpSp>
          <p:nvGrpSpPr>
            <p:cNvPr id="19" name="组合 18">
              <a:extLst>
                <a:ext uri="{FF2B5EF4-FFF2-40B4-BE49-F238E27FC236}">
                  <a16:creationId xmlns:a16="http://schemas.microsoft.com/office/drawing/2014/main" id="{BA4C41C6-D5CF-9D25-E962-D9C4095CC21B}"/>
                </a:ext>
              </a:extLst>
            </p:cNvPr>
            <p:cNvGrpSpPr/>
            <p:nvPr/>
          </p:nvGrpSpPr>
          <p:grpSpPr>
            <a:xfrm>
              <a:off x="4661756" y="3390559"/>
              <a:ext cx="2891475" cy="3307475"/>
              <a:chOff x="4661756" y="3390559"/>
              <a:chExt cx="2891475" cy="3307475"/>
            </a:xfrm>
          </p:grpSpPr>
          <p:pic>
            <p:nvPicPr>
              <p:cNvPr id="8" name="图片 7">
                <a:extLst>
                  <a:ext uri="{FF2B5EF4-FFF2-40B4-BE49-F238E27FC236}">
                    <a16:creationId xmlns:a16="http://schemas.microsoft.com/office/drawing/2014/main" id="{E926E083-FFB4-BDDB-4E47-C5FF3B9B44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1756" y="3818033"/>
                <a:ext cx="2520000" cy="2880001"/>
              </a:xfrm>
              <a:prstGeom prst="rect">
                <a:avLst/>
              </a:prstGeom>
            </p:spPr>
          </p:pic>
          <p:cxnSp>
            <p:nvCxnSpPr>
              <p:cNvPr id="13" name="直接箭头连接符 12">
                <a:extLst>
                  <a:ext uri="{FF2B5EF4-FFF2-40B4-BE49-F238E27FC236}">
                    <a16:creationId xmlns:a16="http://schemas.microsoft.com/office/drawing/2014/main" id="{D48EED17-771D-AA23-B92D-8B15AE2593CF}"/>
                  </a:ext>
                </a:extLst>
              </p:cNvPr>
              <p:cNvCxnSpPr>
                <a:cxnSpLocks/>
              </p:cNvCxnSpPr>
              <p:nvPr/>
            </p:nvCxnSpPr>
            <p:spPr>
              <a:xfrm flipV="1">
                <a:off x="5124450" y="3701749"/>
                <a:ext cx="261111" cy="3407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文本框 13">
                <a:extLst>
                  <a:ext uri="{FF2B5EF4-FFF2-40B4-BE49-F238E27FC236}">
                    <a16:creationId xmlns:a16="http://schemas.microsoft.com/office/drawing/2014/main" id="{2DD055B0-F60C-D281-7741-CD3F6C362F14}"/>
                  </a:ext>
                </a:extLst>
              </p:cNvPr>
              <p:cNvSpPr txBox="1"/>
              <p:nvPr/>
            </p:nvSpPr>
            <p:spPr>
              <a:xfrm>
                <a:off x="5117626" y="3390559"/>
                <a:ext cx="1247775" cy="369332"/>
              </a:xfrm>
              <a:prstGeom prst="rect">
                <a:avLst/>
              </a:prstGeom>
              <a:noFill/>
            </p:spPr>
            <p:txBody>
              <a:bodyPr wrap="square" rtlCol="0">
                <a:spAutoFit/>
              </a:bodyPr>
              <a:lstStyle/>
              <a:p>
                <a:r>
                  <a:rPr lang="en-US" altLang="zh-CN" b="1" dirty="0">
                    <a:solidFill>
                      <a:srgbClr val="C00000"/>
                    </a:solidFill>
                    <a:latin typeface="微软雅黑" panose="020B0503020204020204" pitchFamily="34" charset="-122"/>
                    <a:ea typeface="微软雅黑" panose="020B0503020204020204" pitchFamily="34" charset="-122"/>
                  </a:rPr>
                  <a:t>Camera</a:t>
                </a:r>
                <a:endParaRPr lang="zh-CN" altLang="en-US" b="1" dirty="0">
                  <a:solidFill>
                    <a:srgbClr val="C00000"/>
                  </a:solidFill>
                  <a:latin typeface="微软雅黑" panose="020B0503020204020204" pitchFamily="34" charset="-122"/>
                  <a:ea typeface="微软雅黑" panose="020B0503020204020204" pitchFamily="34" charset="-122"/>
                </a:endParaRPr>
              </a:p>
            </p:txBody>
          </p:sp>
          <p:cxnSp>
            <p:nvCxnSpPr>
              <p:cNvPr id="16" name="直接箭头连接符 15">
                <a:extLst>
                  <a:ext uri="{FF2B5EF4-FFF2-40B4-BE49-F238E27FC236}">
                    <a16:creationId xmlns:a16="http://schemas.microsoft.com/office/drawing/2014/main" id="{082EA755-5A35-F5CB-996D-27F13E34F2D4}"/>
                  </a:ext>
                </a:extLst>
              </p:cNvPr>
              <p:cNvCxnSpPr>
                <a:cxnSpLocks/>
              </p:cNvCxnSpPr>
              <p:nvPr/>
            </p:nvCxnSpPr>
            <p:spPr>
              <a:xfrm flipV="1">
                <a:off x="6517435" y="4726081"/>
                <a:ext cx="319134" cy="3736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文本框 16">
                <a:extLst>
                  <a:ext uri="{FF2B5EF4-FFF2-40B4-BE49-F238E27FC236}">
                    <a16:creationId xmlns:a16="http://schemas.microsoft.com/office/drawing/2014/main" id="{F1463C0D-2A33-6E4F-0952-4B16187ECCCF}"/>
                  </a:ext>
                </a:extLst>
              </p:cNvPr>
              <p:cNvSpPr txBox="1"/>
              <p:nvPr/>
            </p:nvSpPr>
            <p:spPr>
              <a:xfrm>
                <a:off x="6305456" y="4395190"/>
                <a:ext cx="1247775" cy="369332"/>
              </a:xfrm>
              <a:prstGeom prst="rect">
                <a:avLst/>
              </a:prstGeom>
              <a:noFill/>
            </p:spPr>
            <p:txBody>
              <a:bodyPr wrap="square" rtlCol="0">
                <a:spAutoFit/>
              </a:bodyPr>
              <a:lstStyle/>
              <a:p>
                <a:r>
                  <a:rPr lang="en-US" altLang="zh-CN" b="1" dirty="0">
                    <a:solidFill>
                      <a:srgbClr val="C00000"/>
                    </a:solidFill>
                    <a:latin typeface="微软雅黑" panose="020B0503020204020204" pitchFamily="34" charset="-122"/>
                    <a:ea typeface="微软雅黑" panose="020B0503020204020204" pitchFamily="34" charset="-122"/>
                  </a:rPr>
                  <a:t>Mirror</a:t>
                </a:r>
                <a:endParaRPr lang="zh-CN" altLang="en-US" b="1" dirty="0">
                  <a:solidFill>
                    <a:srgbClr val="C00000"/>
                  </a:solidFill>
                  <a:latin typeface="微软雅黑" panose="020B0503020204020204" pitchFamily="34" charset="-122"/>
                  <a:ea typeface="微软雅黑" panose="020B0503020204020204" pitchFamily="34" charset="-122"/>
                </a:endParaRPr>
              </a:p>
            </p:txBody>
          </p:sp>
        </p:grpSp>
        <p:cxnSp>
          <p:nvCxnSpPr>
            <p:cNvPr id="5" name="直接箭头连接符 4">
              <a:extLst>
                <a:ext uri="{FF2B5EF4-FFF2-40B4-BE49-F238E27FC236}">
                  <a16:creationId xmlns:a16="http://schemas.microsoft.com/office/drawing/2014/main" id="{710BFBB5-F816-E7DB-C4B6-D262650C51A0}"/>
                </a:ext>
              </a:extLst>
            </p:cNvPr>
            <p:cNvCxnSpPr>
              <a:cxnSpLocks/>
            </p:cNvCxnSpPr>
            <p:nvPr/>
          </p:nvCxnSpPr>
          <p:spPr>
            <a:xfrm flipV="1">
              <a:off x="6711578" y="5634260"/>
              <a:ext cx="319134" cy="3736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文本框 5">
              <a:extLst>
                <a:ext uri="{FF2B5EF4-FFF2-40B4-BE49-F238E27FC236}">
                  <a16:creationId xmlns:a16="http://schemas.microsoft.com/office/drawing/2014/main" id="{6BCB547B-335C-5ABD-8FB7-74A82ED1676F}"/>
                </a:ext>
              </a:extLst>
            </p:cNvPr>
            <p:cNvSpPr txBox="1"/>
            <p:nvPr/>
          </p:nvSpPr>
          <p:spPr>
            <a:xfrm>
              <a:off x="6929343" y="5341679"/>
              <a:ext cx="4272057" cy="369332"/>
            </a:xfrm>
            <a:prstGeom prst="rect">
              <a:avLst/>
            </a:prstGeom>
            <a:noFill/>
          </p:spPr>
          <p:txBody>
            <a:bodyPr wrap="square" rtlCol="0">
              <a:spAutoFit/>
            </a:bodyPr>
            <a:lstStyle/>
            <a:p>
              <a:r>
                <a:rPr lang="en-US" altLang="zh-CN" b="1" dirty="0">
                  <a:solidFill>
                    <a:srgbClr val="C00000"/>
                  </a:solidFill>
                  <a:latin typeface="微软雅黑" panose="020B0503020204020204" pitchFamily="34" charset="-122"/>
                  <a:ea typeface="微软雅黑" panose="020B0503020204020204" pitchFamily="34" charset="-122"/>
                </a:rPr>
                <a:t>Supporting and</a:t>
              </a:r>
              <a:r>
                <a:rPr lang="zh-CN" altLang="en-US" b="1" dirty="0">
                  <a:solidFill>
                    <a:srgbClr val="C00000"/>
                  </a:solidFill>
                  <a:latin typeface="微软雅黑" panose="020B0503020204020204" pitchFamily="34" charset="-122"/>
                  <a:ea typeface="微软雅黑" panose="020B0503020204020204" pitchFamily="34" charset="-122"/>
                </a:rPr>
                <a:t> </a:t>
              </a:r>
              <a:r>
                <a:rPr lang="en-US" altLang="zh-CN" b="1" dirty="0">
                  <a:solidFill>
                    <a:srgbClr val="C00000"/>
                  </a:solidFill>
                  <a:latin typeface="微软雅黑" panose="020B0503020204020204" pitchFamily="34" charset="-122"/>
                  <a:ea typeface="微软雅黑" panose="020B0503020204020204" pitchFamily="34" charset="-122"/>
                </a:rPr>
                <a:t>rotating</a:t>
              </a:r>
              <a:r>
                <a:rPr lang="zh-CN" altLang="en-US" b="1" dirty="0">
                  <a:solidFill>
                    <a:srgbClr val="C00000"/>
                  </a:solidFill>
                  <a:latin typeface="微软雅黑" panose="020B0503020204020204" pitchFamily="34" charset="-122"/>
                  <a:ea typeface="微软雅黑" panose="020B0503020204020204" pitchFamily="34" charset="-122"/>
                </a:rPr>
                <a:t> </a:t>
              </a:r>
              <a:r>
                <a:rPr lang="en-US" altLang="zh-CN" b="1" dirty="0">
                  <a:solidFill>
                    <a:srgbClr val="C00000"/>
                  </a:solidFill>
                  <a:latin typeface="微软雅黑" panose="020B0503020204020204" pitchFamily="34" charset="-122"/>
                  <a:ea typeface="微软雅黑" panose="020B0503020204020204" pitchFamily="34" charset="-122"/>
                </a:rPr>
                <a:t>system</a:t>
              </a:r>
              <a:endParaRPr lang="zh-CN" altLang="en-US" b="1" dirty="0">
                <a:solidFill>
                  <a:srgbClr val="C0000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34445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362AB-0DBA-E0E4-E627-C0B6C7B243EF}"/>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3CCD23AE-0252-73FF-C951-F0C429628944}"/>
              </a:ext>
            </a:extLst>
          </p:cNvPr>
          <p:cNvSpPr>
            <a:spLocks noGrp="1"/>
          </p:cNvSpPr>
          <p:nvPr>
            <p:ph type="title"/>
          </p:nvPr>
        </p:nvSpPr>
        <p:spPr/>
        <p:txBody>
          <a:bodyPr/>
          <a:lstStyle/>
          <a:p>
            <a:r>
              <a:rPr lang="en-US" altLang="zh-CN" dirty="0"/>
              <a:t>Camera</a:t>
            </a:r>
            <a:endParaRPr lang="zh-CN" altLang="en-US" dirty="0"/>
          </a:p>
        </p:txBody>
      </p:sp>
      <p:pic>
        <p:nvPicPr>
          <p:cNvPr id="10" name="图片 9">
            <a:extLst>
              <a:ext uri="{FF2B5EF4-FFF2-40B4-BE49-F238E27FC236}">
                <a16:creationId xmlns:a16="http://schemas.microsoft.com/office/drawing/2014/main" id="{7283F4B2-227E-517C-6067-5B3662147E27}"/>
              </a:ext>
            </a:extLst>
          </p:cNvPr>
          <p:cNvPicPr>
            <a:picLocks noChangeAspect="1"/>
          </p:cNvPicPr>
          <p:nvPr/>
        </p:nvPicPr>
        <p:blipFill>
          <a:blip r:embed="rId3"/>
          <a:stretch>
            <a:fillRect/>
          </a:stretch>
        </p:blipFill>
        <p:spPr>
          <a:xfrm>
            <a:off x="1016397" y="1219937"/>
            <a:ext cx="3600000" cy="3486131"/>
          </a:xfrm>
          <a:prstGeom prst="rect">
            <a:avLst/>
          </a:prstGeom>
        </p:spPr>
      </p:pic>
      <p:pic>
        <p:nvPicPr>
          <p:cNvPr id="12" name="图片 11">
            <a:extLst>
              <a:ext uri="{FF2B5EF4-FFF2-40B4-BE49-F238E27FC236}">
                <a16:creationId xmlns:a16="http://schemas.microsoft.com/office/drawing/2014/main" id="{C4797AE6-7AD0-3F0B-080D-4D53BA833099}"/>
              </a:ext>
            </a:extLst>
          </p:cNvPr>
          <p:cNvPicPr>
            <a:picLocks noChangeAspect="1"/>
          </p:cNvPicPr>
          <p:nvPr/>
        </p:nvPicPr>
        <p:blipFill>
          <a:blip r:embed="rId4"/>
          <a:stretch>
            <a:fillRect/>
          </a:stretch>
        </p:blipFill>
        <p:spPr>
          <a:xfrm>
            <a:off x="6416397" y="1105949"/>
            <a:ext cx="5400000" cy="5752051"/>
          </a:xfrm>
          <a:prstGeom prst="rect">
            <a:avLst/>
          </a:prstGeom>
        </p:spPr>
      </p:pic>
      <p:sp>
        <p:nvSpPr>
          <p:cNvPr id="15" name="对话气泡: 椭圆形 14">
            <a:extLst>
              <a:ext uri="{FF2B5EF4-FFF2-40B4-BE49-F238E27FC236}">
                <a16:creationId xmlns:a16="http://schemas.microsoft.com/office/drawing/2014/main" id="{62C13E19-F664-B75D-4C3D-800501C5E9B9}"/>
              </a:ext>
            </a:extLst>
          </p:cNvPr>
          <p:cNvSpPr/>
          <p:nvPr/>
        </p:nvSpPr>
        <p:spPr>
          <a:xfrm>
            <a:off x="1016397" y="1732542"/>
            <a:ext cx="2591311" cy="2973526"/>
          </a:xfrm>
          <a:prstGeom prst="wedgeEllipseCallout">
            <a:avLst>
              <a:gd name="adj1" fmla="val 189624"/>
              <a:gd name="adj2" fmla="val -44570"/>
            </a:avLst>
          </a:prstGeom>
          <a:no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EE7AE5F1-16D8-DDF3-35EA-96FDB24F750C}"/>
              </a:ext>
            </a:extLst>
          </p:cNvPr>
          <p:cNvSpPr txBox="1"/>
          <p:nvPr/>
        </p:nvSpPr>
        <p:spPr>
          <a:xfrm rot="1006273">
            <a:off x="5818736" y="4542916"/>
            <a:ext cx="2356530" cy="646331"/>
          </a:xfrm>
          <a:prstGeom prst="rect">
            <a:avLst/>
          </a:prstGeom>
          <a:solidFill>
            <a:schemeClr val="bg1"/>
          </a:solid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Atmospheric Cherenkov light</a:t>
            </a:r>
            <a:endParaRPr lang="zh-CN" altLang="en-US" b="1" dirty="0">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4A0C0945-EBFD-0529-DD68-06D49542B9FF}"/>
              </a:ext>
            </a:extLst>
          </p:cNvPr>
          <p:cNvSpPr txBox="1"/>
          <p:nvPr/>
        </p:nvSpPr>
        <p:spPr>
          <a:xfrm>
            <a:off x="8657186" y="1219937"/>
            <a:ext cx="2356530" cy="369332"/>
          </a:xfrm>
          <a:prstGeom prst="rect">
            <a:avLst/>
          </a:prstGeom>
          <a:solidFill>
            <a:schemeClr val="bg1"/>
          </a:solid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Camera</a:t>
            </a:r>
            <a:endParaRPr lang="zh-CN" altLang="en-US" b="1" dirty="0">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127791B6-226C-E950-482D-3CA6F4F053F2}"/>
              </a:ext>
            </a:extLst>
          </p:cNvPr>
          <p:cNvSpPr txBox="1"/>
          <p:nvPr/>
        </p:nvSpPr>
        <p:spPr>
          <a:xfrm>
            <a:off x="10717169" y="2249821"/>
            <a:ext cx="1293661" cy="369332"/>
          </a:xfrm>
          <a:prstGeom prst="rect">
            <a:avLst/>
          </a:prstGeom>
          <a:solidFill>
            <a:schemeClr val="bg1"/>
          </a:solidFill>
        </p:spPr>
        <p:txBody>
          <a:bodyPr wrap="square" rtlCol="0">
            <a:spAutoFit/>
          </a:bodyPr>
          <a:lstStyle/>
          <a:p>
            <a:r>
              <a:rPr lang="en-US" altLang="zh-CN" b="1" dirty="0">
                <a:latin typeface="微软雅黑" panose="020B0503020204020204" pitchFamily="34" charset="-122"/>
                <a:ea typeface="微软雅黑" panose="020B0503020204020204" pitchFamily="34" charset="-122"/>
              </a:rPr>
              <a:t>Mirror</a:t>
            </a:r>
            <a:endParaRPr lang="zh-CN" altLang="en-US" b="1" dirty="0">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6DA9D300-CA00-BB1B-19DF-569684FF7BF5}"/>
              </a:ext>
            </a:extLst>
          </p:cNvPr>
          <p:cNvSpPr txBox="1"/>
          <p:nvPr/>
        </p:nvSpPr>
        <p:spPr>
          <a:xfrm>
            <a:off x="1016397" y="4904371"/>
            <a:ext cx="3121336" cy="400110"/>
          </a:xfrm>
          <a:prstGeom prst="rect">
            <a:avLst/>
          </a:prstGeom>
          <a:noFill/>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Cherenkov light image</a:t>
            </a:r>
            <a:endParaRPr lang="zh-CN" altLang="en-US" sz="2000" b="1"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8C3B9DD7-15A2-3C43-1AE9-6DFBD52F4333}"/>
              </a:ext>
            </a:extLst>
          </p:cNvPr>
          <p:cNvSpPr txBox="1"/>
          <p:nvPr/>
        </p:nvSpPr>
        <p:spPr>
          <a:xfrm>
            <a:off x="1081826" y="5502784"/>
            <a:ext cx="6111814" cy="1068113"/>
          </a:xfrm>
          <a:prstGeom prst="rect">
            <a:avLst/>
          </a:prstGeom>
          <a:noFill/>
        </p:spPr>
        <p:txBody>
          <a:bodyPr wrap="square">
            <a:spAutoFit/>
          </a:bodyPr>
          <a:lstStyle/>
          <a:p>
            <a:pPr marL="342900" indent="-342900">
              <a:lnSpc>
                <a:spcPct val="120000"/>
              </a:lnSpc>
              <a:buFont typeface="+mj-lt"/>
              <a:buAutoNum type="arabicPeriod"/>
            </a:pPr>
            <a:r>
              <a:rPr lang="en-US" altLang="zh-CN" sz="1800" dirty="0">
                <a:latin typeface="微软雅黑" panose="020B0503020204020204" pitchFamily="34" charset="-122"/>
                <a:ea typeface="微软雅黑" panose="020B0503020204020204" pitchFamily="34" charset="-122"/>
              </a:rPr>
              <a:t>Camera pixels: 1616</a:t>
            </a:r>
          </a:p>
          <a:p>
            <a:pPr marL="342900" indent="-342900">
              <a:lnSpc>
                <a:spcPct val="120000"/>
              </a:lnSpc>
              <a:buFont typeface="+mj-lt"/>
              <a:buAutoNum type="arabicPeriod"/>
            </a:pPr>
            <a:r>
              <a:rPr lang="en-US" altLang="zh-CN" sz="1800" dirty="0">
                <a:latin typeface="微软雅黑" panose="020B0503020204020204" pitchFamily="34" charset="-122"/>
                <a:ea typeface="微软雅黑" panose="020B0503020204020204" pitchFamily="34" charset="-122"/>
              </a:rPr>
              <a:t>Photosensor: SiPM</a:t>
            </a:r>
          </a:p>
          <a:p>
            <a:pPr marL="342900" indent="-342900">
              <a:lnSpc>
                <a:spcPct val="120000"/>
              </a:lnSpc>
              <a:buFont typeface="+mj-lt"/>
              <a:buAutoNum type="arabicPeriod"/>
            </a:pPr>
            <a:r>
              <a:rPr lang="en-US" altLang="zh-CN" sz="1800" dirty="0">
                <a:latin typeface="微软雅黑" panose="020B0503020204020204" pitchFamily="34" charset="-122"/>
                <a:ea typeface="微软雅黑" panose="020B0503020204020204" pitchFamily="34" charset="-122"/>
              </a:rPr>
              <a:t>FOV of each pixel: ~0.19°</a:t>
            </a:r>
          </a:p>
        </p:txBody>
      </p:sp>
    </p:spTree>
    <p:extLst>
      <p:ext uri="{BB962C8B-B14F-4D97-AF65-F5344CB8AC3E}">
        <p14:creationId xmlns:p14="http://schemas.microsoft.com/office/powerpoint/2010/main" val="3404681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17218DE-5904-6D02-77C5-9D517FC760D1}"/>
              </a:ext>
            </a:extLst>
          </p:cNvPr>
          <p:cNvPicPr>
            <a:picLocks noChangeAspect="1"/>
          </p:cNvPicPr>
          <p:nvPr/>
        </p:nvPicPr>
        <p:blipFill>
          <a:blip r:embed="rId3"/>
          <a:stretch>
            <a:fillRect/>
          </a:stretch>
        </p:blipFill>
        <p:spPr>
          <a:xfrm>
            <a:off x="6714316" y="161184"/>
            <a:ext cx="5400000" cy="3084872"/>
          </a:xfrm>
          <a:prstGeom prst="rect">
            <a:avLst/>
          </a:prstGeom>
        </p:spPr>
      </p:pic>
      <p:pic>
        <p:nvPicPr>
          <p:cNvPr id="5" name="图片 4">
            <a:extLst>
              <a:ext uri="{FF2B5EF4-FFF2-40B4-BE49-F238E27FC236}">
                <a16:creationId xmlns:a16="http://schemas.microsoft.com/office/drawing/2014/main" id="{7C809AD5-C72E-A87F-6D1B-B5D4F1F6D1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84" y="446295"/>
            <a:ext cx="3600000" cy="1739023"/>
          </a:xfrm>
          <a:prstGeom prst="rect">
            <a:avLst/>
          </a:prstGeom>
        </p:spPr>
      </p:pic>
      <p:pic>
        <p:nvPicPr>
          <p:cNvPr id="6" name="图片 5">
            <a:extLst>
              <a:ext uri="{FF2B5EF4-FFF2-40B4-BE49-F238E27FC236}">
                <a16:creationId xmlns:a16="http://schemas.microsoft.com/office/drawing/2014/main" id="{0E74BAD8-2665-5C91-A541-25792EF204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00" y="3746798"/>
            <a:ext cx="3600000" cy="3111203"/>
          </a:xfrm>
          <a:prstGeom prst="rect">
            <a:avLst/>
          </a:prstGeom>
        </p:spPr>
      </p:pic>
      <p:pic>
        <p:nvPicPr>
          <p:cNvPr id="7" name="图片 6">
            <a:extLst>
              <a:ext uri="{FF2B5EF4-FFF2-40B4-BE49-F238E27FC236}">
                <a16:creationId xmlns:a16="http://schemas.microsoft.com/office/drawing/2014/main" id="{77E19F66-D5C1-ACFC-51F8-04ABF7A97C1D}"/>
              </a:ext>
            </a:extLst>
          </p:cNvPr>
          <p:cNvPicPr>
            <a:picLocks noChangeAspect="1"/>
          </p:cNvPicPr>
          <p:nvPr/>
        </p:nvPicPr>
        <p:blipFill>
          <a:blip r:embed="rId6"/>
          <a:stretch>
            <a:fillRect/>
          </a:stretch>
        </p:blipFill>
        <p:spPr>
          <a:xfrm>
            <a:off x="4241800" y="3485923"/>
            <a:ext cx="2880000" cy="3343820"/>
          </a:xfrm>
          <a:prstGeom prst="rect">
            <a:avLst/>
          </a:prstGeom>
        </p:spPr>
      </p:pic>
      <p:cxnSp>
        <p:nvCxnSpPr>
          <p:cNvPr id="8" name="直接箭头连接符 7">
            <a:extLst>
              <a:ext uri="{FF2B5EF4-FFF2-40B4-BE49-F238E27FC236}">
                <a16:creationId xmlns:a16="http://schemas.microsoft.com/office/drawing/2014/main" id="{DE573582-C09F-B5F8-E871-57428A758626}"/>
              </a:ext>
            </a:extLst>
          </p:cNvPr>
          <p:cNvCxnSpPr>
            <a:cxnSpLocks/>
          </p:cNvCxnSpPr>
          <p:nvPr/>
        </p:nvCxnSpPr>
        <p:spPr>
          <a:xfrm flipH="1">
            <a:off x="3048000" y="4089851"/>
            <a:ext cx="11938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17B04AAB-B9D6-0B2E-BBAE-EF5FFA33C356}"/>
              </a:ext>
            </a:extLst>
          </p:cNvPr>
          <p:cNvSpPr txBox="1"/>
          <p:nvPr/>
        </p:nvSpPr>
        <p:spPr>
          <a:xfrm>
            <a:off x="3241266" y="3720519"/>
            <a:ext cx="973667"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Camera</a:t>
            </a:r>
            <a:endParaRPr lang="zh-CN" altLang="en-US" b="1"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496AA005-7FED-89E1-F173-775107F7235B}"/>
              </a:ext>
            </a:extLst>
          </p:cNvPr>
          <p:cNvSpPr txBox="1"/>
          <p:nvPr/>
        </p:nvSpPr>
        <p:spPr>
          <a:xfrm>
            <a:off x="5387286" y="3763737"/>
            <a:ext cx="1876557"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Telescope</a:t>
            </a:r>
            <a:endParaRPr lang="zh-CN" altLang="en-US" b="1" dirty="0">
              <a:latin typeface="Times New Roman" panose="02020603050405020304" pitchFamily="18" charset="0"/>
              <a:cs typeface="Times New Roman" panose="02020603050405020304" pitchFamily="18" charset="0"/>
            </a:endParaRPr>
          </a:p>
        </p:txBody>
      </p:sp>
      <p:cxnSp>
        <p:nvCxnSpPr>
          <p:cNvPr id="11" name="直接箭头连接符 10">
            <a:extLst>
              <a:ext uri="{FF2B5EF4-FFF2-40B4-BE49-F238E27FC236}">
                <a16:creationId xmlns:a16="http://schemas.microsoft.com/office/drawing/2014/main" id="{9AB484A5-C762-35A1-45DF-0903D2319AD9}"/>
              </a:ext>
            </a:extLst>
          </p:cNvPr>
          <p:cNvCxnSpPr>
            <a:cxnSpLocks/>
          </p:cNvCxnSpPr>
          <p:nvPr/>
        </p:nvCxnSpPr>
        <p:spPr>
          <a:xfrm flipV="1">
            <a:off x="1130633" y="2130292"/>
            <a:ext cx="0" cy="22315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F6BA217B-6555-A1C8-7F21-28AFF4AA725B}"/>
              </a:ext>
            </a:extLst>
          </p:cNvPr>
          <p:cNvCxnSpPr>
            <a:cxnSpLocks/>
          </p:cNvCxnSpPr>
          <p:nvPr/>
        </p:nvCxnSpPr>
        <p:spPr>
          <a:xfrm>
            <a:off x="3569034" y="1383104"/>
            <a:ext cx="355276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413DBFF4-C635-2C12-C506-6AF06E38C251}"/>
              </a:ext>
            </a:extLst>
          </p:cNvPr>
          <p:cNvSpPr txBox="1"/>
          <p:nvPr/>
        </p:nvSpPr>
        <p:spPr>
          <a:xfrm>
            <a:off x="1130633" y="2481689"/>
            <a:ext cx="3323799" cy="646331"/>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Full camera=101 sub-clusters</a:t>
            </a:r>
          </a:p>
          <a:p>
            <a:r>
              <a:rPr lang="en-US" altLang="zh-CN" b="1" dirty="0">
                <a:latin typeface="Times New Roman" panose="02020603050405020304" pitchFamily="18" charset="0"/>
                <a:cs typeface="Times New Roman" panose="02020603050405020304" pitchFamily="18" charset="0"/>
              </a:rPr>
              <a:t>1616 image pixels</a:t>
            </a:r>
            <a:endParaRPr lang="zh-CN" altLang="en-US" b="1"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A9CA1A65-22F4-D3E1-5939-6D8B8B34940C}"/>
              </a:ext>
            </a:extLst>
          </p:cNvPr>
          <p:cNvSpPr txBox="1"/>
          <p:nvPr/>
        </p:nvSpPr>
        <p:spPr>
          <a:xfrm>
            <a:off x="3728099" y="980628"/>
            <a:ext cx="3323799"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1 sub-cluster=4×4 image pixels</a:t>
            </a:r>
            <a:endParaRPr lang="zh-CN" altLang="en-US" b="1"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0A8E7F98-6013-A3A4-BC50-DC6413D4D836}"/>
              </a:ext>
            </a:extLst>
          </p:cNvPr>
          <p:cNvSpPr txBox="1"/>
          <p:nvPr/>
        </p:nvSpPr>
        <p:spPr>
          <a:xfrm>
            <a:off x="1039674" y="4677320"/>
            <a:ext cx="2201592" cy="646331"/>
          </a:xfrm>
          <a:prstGeom prst="rect">
            <a:avLst/>
          </a:prstGeom>
          <a:noFill/>
        </p:spPr>
        <p:txBody>
          <a:bodyPr wrap="square" rtlCol="0">
            <a:spAutoFit/>
          </a:bodyPr>
          <a:lstStyle/>
          <a:p>
            <a:r>
              <a:rPr lang="en-US" altLang="zh-CN" b="1" dirty="0"/>
              <a:t>Filter Window</a:t>
            </a:r>
          </a:p>
          <a:p>
            <a:r>
              <a:rPr lang="en-US" altLang="zh-CN" b="1" dirty="0"/>
              <a:t> 280-500 nm</a:t>
            </a:r>
            <a:endParaRPr lang="zh-CN" altLang="en-US" b="1" dirty="0"/>
          </a:p>
        </p:txBody>
      </p:sp>
      <p:sp>
        <p:nvSpPr>
          <p:cNvPr id="3" name="文本框 2">
            <a:extLst>
              <a:ext uri="{FF2B5EF4-FFF2-40B4-BE49-F238E27FC236}">
                <a16:creationId xmlns:a16="http://schemas.microsoft.com/office/drawing/2014/main" id="{F333691A-423C-5BB7-6919-7FC163743B90}"/>
              </a:ext>
            </a:extLst>
          </p:cNvPr>
          <p:cNvSpPr txBox="1"/>
          <p:nvPr/>
        </p:nvSpPr>
        <p:spPr>
          <a:xfrm>
            <a:off x="5345417" y="1870416"/>
            <a:ext cx="2070217" cy="368755"/>
          </a:xfrm>
          <a:prstGeom prst="rect">
            <a:avLst/>
          </a:prstGeom>
          <a:noFill/>
        </p:spPr>
        <p:txBody>
          <a:bodyPr wrap="square">
            <a:spAutoFit/>
          </a:bodyPr>
          <a:lstStyle/>
          <a:p>
            <a:pPr>
              <a:lnSpc>
                <a:spcPct val="120000"/>
              </a:lnSpc>
            </a:pPr>
            <a:r>
              <a:rPr lang="en-US" altLang="zh-CN" sz="1600" dirty="0">
                <a:solidFill>
                  <a:schemeClr val="tx1"/>
                </a:solidFill>
              </a:rPr>
              <a:t>Pixel size</a:t>
            </a:r>
            <a:r>
              <a:rPr lang="zh-CN" altLang="en-US" sz="1600" dirty="0">
                <a:solidFill>
                  <a:schemeClr val="tx1"/>
                </a:solidFill>
              </a:rPr>
              <a:t>：</a:t>
            </a:r>
            <a:r>
              <a:rPr lang="en-US" altLang="zh-CN" sz="1600" dirty="0">
                <a:solidFill>
                  <a:schemeClr val="tx1"/>
                </a:solidFill>
              </a:rPr>
              <a:t>25.4 mm</a:t>
            </a:r>
          </a:p>
        </p:txBody>
      </p:sp>
      <p:sp>
        <p:nvSpPr>
          <p:cNvPr id="16" name="内容占位符 2">
            <a:extLst>
              <a:ext uri="{FF2B5EF4-FFF2-40B4-BE49-F238E27FC236}">
                <a16:creationId xmlns:a16="http://schemas.microsoft.com/office/drawing/2014/main" id="{0BADB460-0F70-6910-5436-609A7BD13968}"/>
              </a:ext>
            </a:extLst>
          </p:cNvPr>
          <p:cNvSpPr txBox="1">
            <a:spLocks/>
          </p:cNvSpPr>
          <p:nvPr/>
        </p:nvSpPr>
        <p:spPr>
          <a:xfrm>
            <a:off x="7415634" y="3569008"/>
            <a:ext cx="4698682" cy="3083153"/>
          </a:xfrm>
          <a:prstGeom prst="rect">
            <a:avLst/>
          </a:prstGeom>
          <a:solidFill>
            <a:schemeClr val="bg1">
              <a:lumMod val="95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Font typeface="+mj-lt"/>
              <a:buAutoNum type="arabicPeriod"/>
            </a:pPr>
            <a:r>
              <a:rPr lang="en-US" altLang="zh-CN" sz="1600" dirty="0"/>
              <a:t>Dynamic</a:t>
            </a:r>
            <a:r>
              <a:rPr lang="zh-CN" altLang="en-US" sz="1600" dirty="0"/>
              <a:t> </a:t>
            </a:r>
            <a:r>
              <a:rPr lang="en-US" altLang="zh-CN" sz="1600" dirty="0"/>
              <a:t>range</a:t>
            </a:r>
            <a:r>
              <a:rPr lang="zh-CN" altLang="en-US" sz="1600" dirty="0"/>
              <a:t>：</a:t>
            </a:r>
            <a:r>
              <a:rPr lang="en-US" altLang="zh-CN" sz="1600" dirty="0"/>
              <a:t>5 ~ 8000 pe</a:t>
            </a:r>
          </a:p>
          <a:p>
            <a:pPr marL="342900" indent="-342900">
              <a:lnSpc>
                <a:spcPct val="120000"/>
              </a:lnSpc>
              <a:buFont typeface="+mj-lt"/>
              <a:buAutoNum type="arabicPeriod"/>
            </a:pPr>
            <a:r>
              <a:rPr lang="en-US" altLang="zh-CN" sz="1600" dirty="0"/>
              <a:t>Nonlinearity</a:t>
            </a:r>
            <a:r>
              <a:rPr lang="zh-CN" altLang="en-US" sz="1600" dirty="0"/>
              <a:t>：＜</a:t>
            </a:r>
            <a:r>
              <a:rPr lang="en-US" altLang="zh-CN" sz="1600" dirty="0"/>
              <a:t>5%</a:t>
            </a:r>
          </a:p>
          <a:p>
            <a:pPr marL="342900" indent="-342900">
              <a:lnSpc>
                <a:spcPct val="120000"/>
              </a:lnSpc>
              <a:buFont typeface="+mj-lt"/>
              <a:buAutoNum type="arabicPeriod"/>
            </a:pPr>
            <a:r>
              <a:rPr lang="en-US" altLang="zh-CN" sz="1600" dirty="0"/>
              <a:t>Resolution</a:t>
            </a:r>
            <a:r>
              <a:rPr lang="zh-CN" altLang="en-US" sz="1600" dirty="0"/>
              <a:t>：＜</a:t>
            </a:r>
            <a:r>
              <a:rPr lang="en-US" altLang="zh-CN" sz="1600" dirty="0"/>
              <a:t>5%@1000 pe</a:t>
            </a:r>
          </a:p>
          <a:p>
            <a:pPr marL="342900" indent="-342900">
              <a:lnSpc>
                <a:spcPct val="120000"/>
              </a:lnSpc>
              <a:buFont typeface="+mj-lt"/>
              <a:buAutoNum type="arabicPeriod"/>
            </a:pPr>
            <a:r>
              <a:rPr lang="en-US" altLang="zh-CN" sz="1600" dirty="0"/>
              <a:t>Bottom Pulse Width</a:t>
            </a:r>
            <a:r>
              <a:rPr lang="zh-CN" altLang="en-US" sz="1600" dirty="0"/>
              <a:t>：</a:t>
            </a:r>
            <a:r>
              <a:rPr lang="en-US" altLang="zh-CN" sz="1600" dirty="0"/>
              <a:t>~70 ns</a:t>
            </a:r>
          </a:p>
          <a:p>
            <a:pPr marL="342900" indent="-342900">
              <a:lnSpc>
                <a:spcPct val="120000"/>
              </a:lnSpc>
              <a:buFont typeface="+mj-lt"/>
              <a:buAutoNum type="arabicPeriod"/>
            </a:pPr>
            <a:r>
              <a:rPr lang="en-US" altLang="zh-CN" sz="1600" dirty="0"/>
              <a:t>Operation condition</a:t>
            </a:r>
            <a:r>
              <a:rPr lang="zh-CN" altLang="en-US" sz="1600" dirty="0"/>
              <a:t>：</a:t>
            </a:r>
            <a:r>
              <a:rPr lang="en-US" altLang="zh-CN" sz="1600" dirty="0"/>
              <a:t>-32 ~ +30 </a:t>
            </a:r>
            <a:r>
              <a:rPr lang="zh-CN" altLang="en-US" sz="1600" dirty="0"/>
              <a:t>℃  </a:t>
            </a:r>
            <a:endParaRPr lang="en-US" altLang="zh-CN" sz="1600" dirty="0"/>
          </a:p>
          <a:p>
            <a:pPr marL="342900" indent="-342900">
              <a:lnSpc>
                <a:spcPct val="120000"/>
              </a:lnSpc>
              <a:buFont typeface="+mj-lt"/>
              <a:buAutoNum type="arabicPeriod"/>
            </a:pPr>
            <a:r>
              <a:rPr lang="en-US" altLang="zh-CN" sz="1600" dirty="0"/>
              <a:t>Photosensitive area</a:t>
            </a:r>
            <a:r>
              <a:rPr lang="zh-CN" altLang="en-US" sz="1600" dirty="0"/>
              <a:t>：</a:t>
            </a:r>
            <a:r>
              <a:rPr lang="en-US" altLang="zh-CN" sz="1600" dirty="0"/>
              <a:t>~1100 mm Octagon</a:t>
            </a:r>
          </a:p>
          <a:p>
            <a:pPr marL="342900" indent="-342900">
              <a:lnSpc>
                <a:spcPct val="120000"/>
              </a:lnSpc>
              <a:buFont typeface="+mj-lt"/>
              <a:buAutoNum type="arabicPeriod"/>
            </a:pPr>
            <a:r>
              <a:rPr lang="en-US" altLang="zh-CN" sz="1600" dirty="0"/>
              <a:t>Camera area</a:t>
            </a:r>
            <a:r>
              <a:rPr lang="zh-CN" altLang="en-US" sz="1600" dirty="0"/>
              <a:t>：</a:t>
            </a:r>
            <a:r>
              <a:rPr lang="en-US" altLang="zh-CN" sz="1600" dirty="0"/>
              <a:t>~1500mm Octagon</a:t>
            </a:r>
          </a:p>
          <a:p>
            <a:pPr marL="342900" indent="-342900">
              <a:lnSpc>
                <a:spcPct val="120000"/>
              </a:lnSpc>
              <a:buFont typeface="+mj-lt"/>
              <a:buAutoNum type="arabicPeriod"/>
            </a:pPr>
            <a:r>
              <a:rPr lang="en-US" altLang="zh-CN" sz="1600" dirty="0"/>
              <a:t>Weight</a:t>
            </a:r>
            <a:r>
              <a:rPr lang="zh-CN" altLang="en-US" sz="1600" dirty="0"/>
              <a:t>：≤</a:t>
            </a:r>
            <a:r>
              <a:rPr lang="en-US" altLang="zh-CN" sz="1600" dirty="0"/>
              <a:t>500 kg</a:t>
            </a:r>
            <a:r>
              <a:rPr lang="zh-CN" altLang="en-US" sz="1600" dirty="0"/>
              <a:t> </a:t>
            </a:r>
            <a:endParaRPr lang="en-US" altLang="zh-CN" sz="1600" dirty="0"/>
          </a:p>
        </p:txBody>
      </p:sp>
      <p:cxnSp>
        <p:nvCxnSpPr>
          <p:cNvPr id="17" name="直接箭头连接符 16">
            <a:extLst>
              <a:ext uri="{FF2B5EF4-FFF2-40B4-BE49-F238E27FC236}">
                <a16:creationId xmlns:a16="http://schemas.microsoft.com/office/drawing/2014/main" id="{7B2B55EF-7214-B41E-34EE-060A61CAD4E9}"/>
              </a:ext>
            </a:extLst>
          </p:cNvPr>
          <p:cNvCxnSpPr>
            <a:cxnSpLocks/>
          </p:cNvCxnSpPr>
          <p:nvPr/>
        </p:nvCxnSpPr>
        <p:spPr>
          <a:xfrm>
            <a:off x="190500" y="904875"/>
            <a:ext cx="483821" cy="260419"/>
          </a:xfrm>
          <a:prstGeom prst="straightConnector1">
            <a:avLst/>
          </a:prstGeom>
          <a:ln>
            <a:solidFill>
              <a:schemeClr val="bg1">
                <a:lumMod val="65000"/>
              </a:schemeClr>
            </a:solidFill>
            <a:headEnd type="triangle"/>
            <a:tailEnd type="triangle"/>
          </a:ln>
        </p:spPr>
        <p:style>
          <a:lnRef idx="1">
            <a:schemeClr val="accent4"/>
          </a:lnRef>
          <a:fillRef idx="0">
            <a:schemeClr val="accent4"/>
          </a:fillRef>
          <a:effectRef idx="0">
            <a:schemeClr val="accent4"/>
          </a:effectRef>
          <a:fontRef idx="minor">
            <a:schemeClr val="tx1"/>
          </a:fontRef>
        </p:style>
      </p:cxnSp>
      <p:sp>
        <p:nvSpPr>
          <p:cNvPr id="23" name="文本框 22">
            <a:extLst>
              <a:ext uri="{FF2B5EF4-FFF2-40B4-BE49-F238E27FC236}">
                <a16:creationId xmlns:a16="http://schemas.microsoft.com/office/drawing/2014/main" id="{F43B4A16-A03F-FB0D-A29F-AC7FE6EC0F39}"/>
              </a:ext>
            </a:extLst>
          </p:cNvPr>
          <p:cNvSpPr txBox="1"/>
          <p:nvPr/>
        </p:nvSpPr>
        <p:spPr>
          <a:xfrm>
            <a:off x="77684" y="446295"/>
            <a:ext cx="1152525" cy="369332"/>
          </a:xfrm>
          <a:prstGeom prst="rect">
            <a:avLst/>
          </a:prstGeom>
          <a:noFill/>
        </p:spPr>
        <p:txBody>
          <a:bodyPr wrap="square" rtlCol="0">
            <a:spAutoFit/>
          </a:bodyPr>
          <a:lstStyle/>
          <a:p>
            <a:r>
              <a:rPr lang="en-US" altLang="zh-CN" dirty="0">
                <a:solidFill>
                  <a:schemeClr val="bg1">
                    <a:lumMod val="50000"/>
                  </a:schemeClr>
                </a:solidFill>
              </a:rPr>
              <a:t>102.8mm</a:t>
            </a:r>
            <a:endParaRPr lang="zh-CN" altLang="en-US" dirty="0">
              <a:solidFill>
                <a:schemeClr val="bg1">
                  <a:lumMod val="50000"/>
                </a:schemeClr>
              </a:solidFill>
            </a:endParaRPr>
          </a:p>
        </p:txBody>
      </p:sp>
      <p:cxnSp>
        <p:nvCxnSpPr>
          <p:cNvPr id="25" name="直接箭头连接符 24">
            <a:extLst>
              <a:ext uri="{FF2B5EF4-FFF2-40B4-BE49-F238E27FC236}">
                <a16:creationId xmlns:a16="http://schemas.microsoft.com/office/drawing/2014/main" id="{8C18AA38-3311-3723-AE66-076B464BF286}"/>
              </a:ext>
            </a:extLst>
          </p:cNvPr>
          <p:cNvCxnSpPr/>
          <p:nvPr/>
        </p:nvCxnSpPr>
        <p:spPr>
          <a:xfrm flipV="1">
            <a:off x="674321" y="1533525"/>
            <a:ext cx="3053778" cy="596767"/>
          </a:xfrm>
          <a:prstGeom prst="straightConnector1">
            <a:avLst/>
          </a:prstGeom>
          <a:ln>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7C9BB798-ED9C-0A44-95CC-C94CFFD63C6B}"/>
              </a:ext>
            </a:extLst>
          </p:cNvPr>
          <p:cNvSpPr txBox="1"/>
          <p:nvPr/>
        </p:nvSpPr>
        <p:spPr>
          <a:xfrm rot="20925315">
            <a:off x="1564207" y="1519858"/>
            <a:ext cx="1152525" cy="369332"/>
          </a:xfrm>
          <a:prstGeom prst="rect">
            <a:avLst/>
          </a:prstGeom>
          <a:noFill/>
        </p:spPr>
        <p:txBody>
          <a:bodyPr wrap="square" rtlCol="0">
            <a:spAutoFit/>
          </a:bodyPr>
          <a:lstStyle/>
          <a:p>
            <a:r>
              <a:rPr lang="en-US" altLang="zh-CN" dirty="0">
                <a:solidFill>
                  <a:schemeClr val="bg1">
                    <a:lumMod val="50000"/>
                  </a:schemeClr>
                </a:solidFill>
              </a:rPr>
              <a:t>380mm</a:t>
            </a:r>
            <a:endParaRPr lang="zh-CN" altLang="en-US" dirty="0">
              <a:solidFill>
                <a:schemeClr val="bg1">
                  <a:lumMod val="50000"/>
                </a:schemeClr>
              </a:solidFill>
            </a:endParaRPr>
          </a:p>
        </p:txBody>
      </p:sp>
      <p:sp>
        <p:nvSpPr>
          <p:cNvPr id="27" name="文本框 26">
            <a:extLst>
              <a:ext uri="{FF2B5EF4-FFF2-40B4-BE49-F238E27FC236}">
                <a16:creationId xmlns:a16="http://schemas.microsoft.com/office/drawing/2014/main" id="{43794F1E-FC61-44E6-E2D0-4268F9E474F3}"/>
              </a:ext>
            </a:extLst>
          </p:cNvPr>
          <p:cNvSpPr txBox="1"/>
          <p:nvPr/>
        </p:nvSpPr>
        <p:spPr>
          <a:xfrm>
            <a:off x="1263415" y="657240"/>
            <a:ext cx="912587" cy="369332"/>
          </a:xfrm>
          <a:prstGeom prst="rect">
            <a:avLst/>
          </a:prstGeom>
          <a:noFill/>
        </p:spPr>
        <p:txBody>
          <a:bodyPr wrap="square" rtlCol="0">
            <a:spAutoFit/>
          </a:bodyPr>
          <a:lstStyle/>
          <a:p>
            <a:r>
              <a:rPr lang="en-US" altLang="zh-CN" dirty="0">
                <a:solidFill>
                  <a:schemeClr val="bg1">
                    <a:lumMod val="50000"/>
                  </a:schemeClr>
                </a:solidFill>
              </a:rPr>
              <a:t>1.7 kg</a:t>
            </a:r>
            <a:endParaRPr lang="zh-CN" altLang="en-US" dirty="0">
              <a:solidFill>
                <a:schemeClr val="bg1">
                  <a:lumMod val="50000"/>
                </a:schemeClr>
              </a:solidFill>
            </a:endParaRPr>
          </a:p>
        </p:txBody>
      </p:sp>
    </p:spTree>
    <p:extLst>
      <p:ext uri="{BB962C8B-B14F-4D97-AF65-F5344CB8AC3E}">
        <p14:creationId xmlns:p14="http://schemas.microsoft.com/office/powerpoint/2010/main" val="3209781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F52C6-3D30-1107-6D78-676BF6274308}"/>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B55B7AA6-F5CA-DCC0-F157-DECE7DCEB910}"/>
              </a:ext>
            </a:extLst>
          </p:cNvPr>
          <p:cNvSpPr>
            <a:spLocks noGrp="1"/>
          </p:cNvSpPr>
          <p:nvPr>
            <p:ph type="title"/>
          </p:nvPr>
        </p:nvSpPr>
        <p:spPr/>
        <p:txBody>
          <a:bodyPr>
            <a:normAutofit/>
          </a:bodyPr>
          <a:lstStyle/>
          <a:p>
            <a:r>
              <a:rPr lang="en-US" altLang="zh-CN" dirty="0"/>
              <a:t>SiPM</a:t>
            </a:r>
            <a:endParaRPr lang="zh-CN" altLang="en-US" dirty="0"/>
          </a:p>
        </p:txBody>
      </p:sp>
      <p:sp>
        <p:nvSpPr>
          <p:cNvPr id="8" name="文本框 7">
            <a:extLst>
              <a:ext uri="{FF2B5EF4-FFF2-40B4-BE49-F238E27FC236}">
                <a16:creationId xmlns:a16="http://schemas.microsoft.com/office/drawing/2014/main" id="{169DBB21-9DC0-6905-31F3-06585EF0C2AE}"/>
              </a:ext>
            </a:extLst>
          </p:cNvPr>
          <p:cNvSpPr txBox="1"/>
          <p:nvPr/>
        </p:nvSpPr>
        <p:spPr>
          <a:xfrm>
            <a:off x="358775" y="1166845"/>
            <a:ext cx="5737225" cy="2346283"/>
          </a:xfrm>
          <a:prstGeom prst="rect">
            <a:avLst/>
          </a:prstGeom>
          <a:noFill/>
        </p:spPr>
        <p:txBody>
          <a:bodyPr wrap="square" rtlCol="0">
            <a:spAutoFit/>
          </a:bodyPr>
          <a:lstStyle/>
          <a:p>
            <a:pPr marL="457200" indent="-457200">
              <a:lnSpc>
                <a:spcPct val="150000"/>
              </a:lnSpc>
              <a:buFont typeface="Wingdings" panose="05000000000000000000" pitchFamily="2" charset="2"/>
              <a:buChar char="l"/>
            </a:pPr>
            <a:r>
              <a:rPr lang="en-US" altLang="zh-CN" sz="2000" b="1" dirty="0">
                <a:latin typeface="微软雅黑" panose="020B0503020204020204" pitchFamily="34" charset="-122"/>
                <a:ea typeface="微软雅黑" panose="020B0503020204020204" pitchFamily="34" charset="-122"/>
              </a:rPr>
              <a:t>Higher Photon Detective Efficiency </a:t>
            </a:r>
            <a:r>
              <a:rPr lang="zh-CN" altLang="en-US" sz="2000" b="1" dirty="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rPr>
              <a:t>PDE,</a:t>
            </a:r>
            <a:r>
              <a:rPr lang="zh-CN" altLang="en-US"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rPr>
              <a:t>280 ~ 500 nm</a:t>
            </a:r>
            <a:r>
              <a:rPr lang="zh-CN" altLang="en-US" sz="2000" b="1" dirty="0">
                <a:latin typeface="微软雅黑" panose="020B0503020204020204" pitchFamily="34" charset="-122"/>
                <a:ea typeface="微软雅黑" panose="020B0503020204020204" pitchFamily="34" charset="-122"/>
              </a:rPr>
              <a:t>）</a:t>
            </a:r>
            <a:endParaRPr lang="en-US" altLang="zh-CN" sz="2000" b="1" dirty="0">
              <a:latin typeface="微软雅黑" panose="020B0503020204020204" pitchFamily="34" charset="-122"/>
              <a:ea typeface="微软雅黑" panose="020B0503020204020204" pitchFamily="34" charset="-122"/>
            </a:endParaRPr>
          </a:p>
          <a:p>
            <a:pPr marL="457200" indent="-457200">
              <a:lnSpc>
                <a:spcPct val="150000"/>
              </a:lnSpc>
              <a:buFont typeface="Wingdings" panose="05000000000000000000" pitchFamily="2" charset="2"/>
              <a:buChar char="l"/>
            </a:pPr>
            <a:r>
              <a:rPr lang="en-US" altLang="zh-CN" sz="2000" b="1" dirty="0">
                <a:latin typeface="微软雅黑" panose="020B0503020204020204" pitchFamily="34" charset="-122"/>
                <a:ea typeface="微软雅黑" panose="020B0503020204020204" pitchFamily="34" charset="-122"/>
              </a:rPr>
              <a:t>Lower Dark Count Rate</a:t>
            </a:r>
            <a:r>
              <a:rPr lang="zh-CN" altLang="en-US" sz="2000" b="1" dirty="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rPr>
              <a:t>DCR</a:t>
            </a:r>
            <a:r>
              <a:rPr lang="zh-CN" altLang="en-US" sz="2000" b="1" dirty="0">
                <a:latin typeface="微软雅黑" panose="020B0503020204020204" pitchFamily="34" charset="-122"/>
                <a:ea typeface="微软雅黑" panose="020B0503020204020204" pitchFamily="34" charset="-122"/>
              </a:rPr>
              <a:t>）</a:t>
            </a:r>
            <a:endParaRPr lang="en-US" altLang="zh-CN" sz="2000" b="1" dirty="0">
              <a:latin typeface="微软雅黑" panose="020B0503020204020204" pitchFamily="34" charset="-122"/>
              <a:ea typeface="微软雅黑" panose="020B0503020204020204" pitchFamily="34" charset="-122"/>
            </a:endParaRPr>
          </a:p>
          <a:p>
            <a:pPr marL="457200" indent="-457200">
              <a:lnSpc>
                <a:spcPct val="150000"/>
              </a:lnSpc>
              <a:buFont typeface="Wingdings" panose="05000000000000000000" pitchFamily="2" charset="2"/>
              <a:buChar char="l"/>
            </a:pPr>
            <a:r>
              <a:rPr lang="en-US" altLang="zh-CN" sz="2000" b="1" dirty="0">
                <a:latin typeface="微软雅黑" panose="020B0503020204020204" pitchFamily="34" charset="-122"/>
                <a:ea typeface="微软雅黑" panose="020B0503020204020204" pitchFamily="34" charset="-122"/>
              </a:rPr>
              <a:t>Smaller photosensitive area</a:t>
            </a:r>
          </a:p>
          <a:p>
            <a:pPr>
              <a:lnSpc>
                <a:spcPct val="150000"/>
              </a:lnSpc>
            </a:pPr>
            <a:endParaRPr lang="en-US" altLang="zh-CN" sz="2000" b="1" dirty="0">
              <a:latin typeface="微软雅黑" panose="020B0503020204020204" pitchFamily="34" charset="-122"/>
              <a:ea typeface="微软雅黑" panose="020B0503020204020204" pitchFamily="34" charset="-122"/>
            </a:endParaRPr>
          </a:p>
        </p:txBody>
      </p:sp>
      <p:grpSp>
        <p:nvGrpSpPr>
          <p:cNvPr id="13" name="组合 12">
            <a:extLst>
              <a:ext uri="{FF2B5EF4-FFF2-40B4-BE49-F238E27FC236}">
                <a16:creationId xmlns:a16="http://schemas.microsoft.com/office/drawing/2014/main" id="{1B0BFE73-30C7-9A6D-CB4F-75C1AF45ADD2}"/>
              </a:ext>
            </a:extLst>
          </p:cNvPr>
          <p:cNvGrpSpPr/>
          <p:nvPr/>
        </p:nvGrpSpPr>
        <p:grpSpPr>
          <a:xfrm>
            <a:off x="0" y="3806538"/>
            <a:ext cx="4680000" cy="2918118"/>
            <a:chOff x="759635" y="3433328"/>
            <a:chExt cx="4680000" cy="2918118"/>
          </a:xfrm>
        </p:grpSpPr>
        <p:pic>
          <p:nvPicPr>
            <p:cNvPr id="2" name="Picture 2" descr="The Night Sky Background (NSB) [9] and Cherenkov spectrum at 2200 meter ...">
              <a:extLst>
                <a:ext uri="{FF2B5EF4-FFF2-40B4-BE49-F238E27FC236}">
                  <a16:creationId xmlns:a16="http://schemas.microsoft.com/office/drawing/2014/main" id="{0757297D-9FFE-7373-61BF-496940E79F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5" y="3433328"/>
              <a:ext cx="4680000" cy="291811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43F22321-21CE-496E-9883-4D78427FEA81}"/>
                </a:ext>
              </a:extLst>
            </p:cNvPr>
            <p:cNvSpPr/>
            <p:nvPr/>
          </p:nvSpPr>
          <p:spPr>
            <a:xfrm>
              <a:off x="1360976" y="3601270"/>
              <a:ext cx="2251940" cy="2418327"/>
            </a:xfrm>
            <a:prstGeom prst="rect">
              <a:avLst/>
            </a:prstGeom>
            <a:solidFill>
              <a:srgbClr val="7030A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zh-CN" altLang="en-US" b="1" dirty="0">
                <a:solidFill>
                  <a:srgbClr val="FFFF00"/>
                </a:solidFill>
                <a:latin typeface="微软雅黑" panose="020B0503020204020204" pitchFamily="34" charset="-122"/>
                <a:ea typeface="微软雅黑" panose="020B0503020204020204" pitchFamily="34" charset="-122"/>
              </a:endParaRPr>
            </a:p>
          </p:txBody>
        </p:sp>
      </p:grpSp>
      <p:pic>
        <p:nvPicPr>
          <p:cNvPr id="5" name="图片 4">
            <a:extLst>
              <a:ext uri="{FF2B5EF4-FFF2-40B4-BE49-F238E27FC236}">
                <a16:creationId xmlns:a16="http://schemas.microsoft.com/office/drawing/2014/main" id="{6EFC0CA2-1DD8-FE62-800D-25E96C3A9A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6041" y="3743643"/>
            <a:ext cx="5607959" cy="2880000"/>
          </a:xfrm>
          <a:prstGeom prst="rect">
            <a:avLst/>
          </a:prstGeom>
          <a:ln>
            <a:solidFill>
              <a:schemeClr val="tx1"/>
            </a:solidFill>
          </a:ln>
        </p:spPr>
      </p:pic>
      <p:graphicFrame>
        <p:nvGraphicFramePr>
          <p:cNvPr id="6" name="图表 5">
            <a:extLst>
              <a:ext uri="{FF2B5EF4-FFF2-40B4-BE49-F238E27FC236}">
                <a16:creationId xmlns:a16="http://schemas.microsoft.com/office/drawing/2014/main" id="{FA7FDA83-7022-39BF-AA4D-747B14EC9C7E}"/>
              </a:ext>
            </a:extLst>
          </p:cNvPr>
          <p:cNvGraphicFramePr>
            <a:graphicFrameLocks/>
          </p:cNvGraphicFramePr>
          <p:nvPr>
            <p:extLst>
              <p:ext uri="{D42A27DB-BD31-4B8C-83A1-F6EECF244321}">
                <p14:modId xmlns:p14="http://schemas.microsoft.com/office/powerpoint/2010/main" val="2066762910"/>
              </p:ext>
            </p:extLst>
          </p:nvPr>
        </p:nvGraphicFramePr>
        <p:xfrm>
          <a:off x="6391275" y="1006728"/>
          <a:ext cx="4054453" cy="255393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39961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79EB-3E83-C422-9A40-7578979CD8C0}"/>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89918714-571A-C952-DA9B-693D2264C07F}"/>
              </a:ext>
            </a:extLst>
          </p:cNvPr>
          <p:cNvSpPr>
            <a:spLocks noGrp="1"/>
          </p:cNvSpPr>
          <p:nvPr>
            <p:ph type="title"/>
          </p:nvPr>
        </p:nvSpPr>
        <p:spPr/>
        <p:txBody>
          <a:bodyPr>
            <a:normAutofit/>
          </a:bodyPr>
          <a:lstStyle/>
          <a:p>
            <a:r>
              <a:rPr lang="en-US" altLang="zh-CN" dirty="0"/>
              <a:t>Narrow Pulse Readout</a:t>
            </a:r>
            <a:endParaRPr lang="zh-CN" altLang="en-US" dirty="0"/>
          </a:p>
        </p:txBody>
      </p:sp>
      <p:sp>
        <p:nvSpPr>
          <p:cNvPr id="9" name="内容占位符 2">
            <a:extLst>
              <a:ext uri="{FF2B5EF4-FFF2-40B4-BE49-F238E27FC236}">
                <a16:creationId xmlns:a16="http://schemas.microsoft.com/office/drawing/2014/main" id="{27819274-E467-57AF-73DD-4594924762FC}"/>
              </a:ext>
            </a:extLst>
          </p:cNvPr>
          <p:cNvSpPr txBox="1">
            <a:spLocks/>
          </p:cNvSpPr>
          <p:nvPr/>
        </p:nvSpPr>
        <p:spPr>
          <a:xfrm>
            <a:off x="503903" y="830345"/>
            <a:ext cx="5592097" cy="304431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l"/>
            </a:pPr>
            <a:r>
              <a:rPr lang="en-US" altLang="zh-CN" sz="1800" dirty="0"/>
              <a:t> SiPM</a:t>
            </a:r>
            <a:r>
              <a:rPr lang="zh-CN" altLang="en-US" sz="1800" dirty="0"/>
              <a:t>：</a:t>
            </a:r>
            <a:r>
              <a:rPr lang="en-US" altLang="zh-CN" sz="1800" dirty="0"/>
              <a:t>61V</a:t>
            </a:r>
            <a:r>
              <a:rPr lang="zh-CN" altLang="en-US" sz="1800" dirty="0"/>
              <a:t>；</a:t>
            </a:r>
            <a:r>
              <a:rPr lang="en-US" altLang="zh-CN" sz="1800" dirty="0"/>
              <a:t>S14466</a:t>
            </a:r>
            <a:r>
              <a:rPr lang="zh-CN" altLang="en-US" sz="1800" dirty="0"/>
              <a:t>，</a:t>
            </a:r>
            <a:r>
              <a:rPr lang="en-US" altLang="zh-CN" sz="1800" dirty="0"/>
              <a:t>15mm×15mm</a:t>
            </a:r>
          </a:p>
          <a:p>
            <a:pPr>
              <a:lnSpc>
                <a:spcPct val="120000"/>
              </a:lnSpc>
              <a:buFont typeface="Wingdings" panose="05000000000000000000" pitchFamily="2" charset="2"/>
              <a:buChar char="l"/>
            </a:pPr>
            <a:r>
              <a:rPr lang="en-US" altLang="zh-CN" sz="1800" dirty="0"/>
              <a:t>Polar-zero cancellation circuit</a:t>
            </a:r>
            <a:r>
              <a:rPr lang="zh-CN" altLang="en-US" sz="1800" dirty="0"/>
              <a:t>（</a:t>
            </a:r>
            <a:r>
              <a:rPr lang="en-US" altLang="zh-CN" sz="1800" dirty="0"/>
              <a:t>PZC</a:t>
            </a:r>
            <a:r>
              <a:rPr lang="zh-CN" altLang="en-US" sz="1800" dirty="0"/>
              <a:t>）</a:t>
            </a:r>
            <a:endParaRPr lang="en-US" altLang="zh-CN" sz="1800" dirty="0"/>
          </a:p>
          <a:p>
            <a:pPr>
              <a:lnSpc>
                <a:spcPct val="120000"/>
              </a:lnSpc>
              <a:buFont typeface="Wingdings" panose="05000000000000000000" pitchFamily="2" charset="2"/>
              <a:buChar char="l"/>
            </a:pPr>
            <a:r>
              <a:rPr lang="en-US" altLang="zh-CN" sz="1800" dirty="0"/>
              <a:t> OPA892</a:t>
            </a:r>
            <a:r>
              <a:rPr lang="zh-CN" altLang="en-US" sz="1800" dirty="0"/>
              <a:t>，</a:t>
            </a:r>
            <a:r>
              <a:rPr lang="en-US" altLang="zh-CN" sz="1800" dirty="0"/>
              <a:t>±5V </a:t>
            </a:r>
            <a:r>
              <a:rPr lang="zh-CN" altLang="en-US" sz="1800" dirty="0"/>
              <a:t>，</a:t>
            </a:r>
            <a:r>
              <a:rPr lang="en-US" altLang="zh-CN" sz="1800" dirty="0"/>
              <a:t>6.5mA</a:t>
            </a:r>
            <a:r>
              <a:rPr lang="zh-CN" altLang="en-US" sz="1800" dirty="0"/>
              <a:t>， </a:t>
            </a:r>
            <a:r>
              <a:rPr lang="en-US" altLang="zh-CN" sz="1800" dirty="0"/>
              <a:t>65mW</a:t>
            </a:r>
          </a:p>
          <a:p>
            <a:pPr>
              <a:lnSpc>
                <a:spcPct val="120000"/>
              </a:lnSpc>
              <a:buFont typeface="Wingdings" panose="05000000000000000000" pitchFamily="2" charset="2"/>
              <a:buChar char="l"/>
            </a:pPr>
            <a:r>
              <a:rPr lang="en-US" altLang="zh-CN" sz="1800" dirty="0"/>
              <a:t> Rise Time: 20ns</a:t>
            </a:r>
          </a:p>
          <a:p>
            <a:pPr>
              <a:lnSpc>
                <a:spcPct val="120000"/>
              </a:lnSpc>
              <a:buFont typeface="Wingdings" panose="05000000000000000000" pitchFamily="2" charset="2"/>
              <a:buChar char="l"/>
            </a:pPr>
            <a:r>
              <a:rPr lang="en-US" altLang="zh-CN" sz="1800" dirty="0"/>
              <a:t> Fall Time: </a:t>
            </a:r>
            <a:r>
              <a:rPr lang="zh-CN" altLang="en-US" sz="1800" dirty="0"/>
              <a:t>＜</a:t>
            </a:r>
            <a:r>
              <a:rPr lang="en-US" altLang="zh-CN" sz="1800" dirty="0"/>
              <a:t>50ns</a:t>
            </a:r>
          </a:p>
        </p:txBody>
      </p:sp>
      <p:pic>
        <p:nvPicPr>
          <p:cNvPr id="10" name="图片 9">
            <a:extLst>
              <a:ext uri="{FF2B5EF4-FFF2-40B4-BE49-F238E27FC236}">
                <a16:creationId xmlns:a16="http://schemas.microsoft.com/office/drawing/2014/main" id="{ECFD77E6-97EB-25C9-5D10-D79CA4864A0A}"/>
              </a:ext>
            </a:extLst>
          </p:cNvPr>
          <p:cNvPicPr>
            <a:picLocks noChangeAspect="1"/>
          </p:cNvPicPr>
          <p:nvPr/>
        </p:nvPicPr>
        <p:blipFill>
          <a:blip r:embed="rId3"/>
          <a:stretch>
            <a:fillRect/>
          </a:stretch>
        </p:blipFill>
        <p:spPr>
          <a:xfrm>
            <a:off x="6175679" y="4058476"/>
            <a:ext cx="4320000" cy="2432000"/>
          </a:xfrm>
          <a:prstGeom prst="rect">
            <a:avLst/>
          </a:prstGeom>
        </p:spPr>
      </p:pic>
      <p:pic>
        <p:nvPicPr>
          <p:cNvPr id="2" name="Picture 1">
            <a:extLst>
              <a:ext uri="{FF2B5EF4-FFF2-40B4-BE49-F238E27FC236}">
                <a16:creationId xmlns:a16="http://schemas.microsoft.com/office/drawing/2014/main" id="{633FCD03-3CFB-E907-3E40-6CAEB8CF9F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675" y="3970476"/>
            <a:ext cx="308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6496A5F0-F99A-2440-4AE3-94DFAD0A0E0F}"/>
              </a:ext>
            </a:extLst>
          </p:cNvPr>
          <p:cNvPicPr>
            <a:picLocks noChangeAspect="1"/>
          </p:cNvPicPr>
          <p:nvPr/>
        </p:nvPicPr>
        <p:blipFill>
          <a:blip r:embed="rId5"/>
          <a:stretch>
            <a:fillRect/>
          </a:stretch>
        </p:blipFill>
        <p:spPr>
          <a:xfrm>
            <a:off x="5907675" y="970166"/>
            <a:ext cx="5400000" cy="2350924"/>
          </a:xfrm>
          <a:prstGeom prst="rect">
            <a:avLst/>
          </a:prstGeom>
        </p:spPr>
      </p:pic>
      <p:sp>
        <p:nvSpPr>
          <p:cNvPr id="6" name="文本框 5">
            <a:extLst>
              <a:ext uri="{FF2B5EF4-FFF2-40B4-BE49-F238E27FC236}">
                <a16:creationId xmlns:a16="http://schemas.microsoft.com/office/drawing/2014/main" id="{F4B6D28B-2307-1039-6EAA-FFF8C7D3EB2F}"/>
              </a:ext>
            </a:extLst>
          </p:cNvPr>
          <p:cNvSpPr txBox="1"/>
          <p:nvPr/>
        </p:nvSpPr>
        <p:spPr>
          <a:xfrm>
            <a:off x="7676279" y="5564668"/>
            <a:ext cx="2819400" cy="646331"/>
          </a:xfrm>
          <a:prstGeom prst="rect">
            <a:avLst/>
          </a:prstGeom>
          <a:noFill/>
        </p:spPr>
        <p:txBody>
          <a:bodyPr wrap="square" rtlCol="0">
            <a:spAutoFit/>
          </a:bodyPr>
          <a:lstStyle/>
          <a:p>
            <a:r>
              <a:rPr lang="en-US" altLang="zh-CN" b="1" dirty="0"/>
              <a:t>Amplitude normalized</a:t>
            </a:r>
          </a:p>
          <a:p>
            <a:r>
              <a:rPr lang="en-US" altLang="zh-CN" b="1" dirty="0"/>
              <a:t>Amplitude loss</a:t>
            </a:r>
            <a:r>
              <a:rPr lang="zh-CN" altLang="en-US" b="1" dirty="0"/>
              <a:t>： </a:t>
            </a:r>
            <a:r>
              <a:rPr lang="en-US" altLang="zh-CN" b="1" dirty="0"/>
              <a:t>75%</a:t>
            </a:r>
            <a:endParaRPr lang="zh-CN" altLang="en-US" b="1" dirty="0"/>
          </a:p>
        </p:txBody>
      </p:sp>
      <p:pic>
        <p:nvPicPr>
          <p:cNvPr id="7" name="图片 6">
            <a:extLst>
              <a:ext uri="{FF2B5EF4-FFF2-40B4-BE49-F238E27FC236}">
                <a16:creationId xmlns:a16="http://schemas.microsoft.com/office/drawing/2014/main" id="{E654B278-09F4-F8B2-8462-3BF86D3959F2}"/>
              </a:ext>
            </a:extLst>
          </p:cNvPr>
          <p:cNvPicPr>
            <a:picLocks noChangeAspect="1"/>
          </p:cNvPicPr>
          <p:nvPr/>
        </p:nvPicPr>
        <p:blipFill>
          <a:blip r:embed="rId6"/>
          <a:stretch>
            <a:fillRect/>
          </a:stretch>
        </p:blipFill>
        <p:spPr>
          <a:xfrm>
            <a:off x="382661" y="4392937"/>
            <a:ext cx="1800000" cy="1763077"/>
          </a:xfrm>
          <a:prstGeom prst="rect">
            <a:avLst/>
          </a:prstGeom>
        </p:spPr>
      </p:pic>
    </p:spTree>
    <p:extLst>
      <p:ext uri="{BB962C8B-B14F-4D97-AF65-F5344CB8AC3E}">
        <p14:creationId xmlns:p14="http://schemas.microsoft.com/office/powerpoint/2010/main" val="2968526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8BD8D-82A2-C0CF-82AF-9FCF4140EAB6}"/>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71616A70-3DA3-4DB5-71CF-9CA334272DA3}"/>
              </a:ext>
            </a:extLst>
          </p:cNvPr>
          <p:cNvSpPr>
            <a:spLocks noGrp="1"/>
          </p:cNvSpPr>
          <p:nvPr>
            <p:ph type="title"/>
          </p:nvPr>
        </p:nvSpPr>
        <p:spPr/>
        <p:txBody>
          <a:bodyPr>
            <a:normAutofit/>
          </a:bodyPr>
          <a:lstStyle/>
          <a:p>
            <a:r>
              <a:rPr lang="en-US" altLang="zh-CN" dirty="0"/>
              <a:t>Narrow Pulse Readout</a:t>
            </a:r>
            <a:endParaRPr lang="zh-CN" altLang="en-US" dirty="0"/>
          </a:p>
        </p:txBody>
      </p:sp>
      <p:sp>
        <p:nvSpPr>
          <p:cNvPr id="9" name="内容占位符 2">
            <a:extLst>
              <a:ext uri="{FF2B5EF4-FFF2-40B4-BE49-F238E27FC236}">
                <a16:creationId xmlns:a16="http://schemas.microsoft.com/office/drawing/2014/main" id="{FD6A75F6-ADCE-C296-F28A-ABEA93D26F33}"/>
              </a:ext>
            </a:extLst>
          </p:cNvPr>
          <p:cNvSpPr txBox="1">
            <a:spLocks/>
          </p:cNvSpPr>
          <p:nvPr/>
        </p:nvSpPr>
        <p:spPr>
          <a:xfrm>
            <a:off x="503903" y="830345"/>
            <a:ext cx="5592097" cy="3044310"/>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l"/>
            </a:pPr>
            <a:r>
              <a:rPr lang="en-US" altLang="zh-CN" sz="1800" dirty="0"/>
              <a:t>A. I-V converter circuit</a:t>
            </a:r>
          </a:p>
          <a:p>
            <a:pPr>
              <a:lnSpc>
                <a:spcPct val="120000"/>
              </a:lnSpc>
              <a:buFont typeface="Wingdings" panose="05000000000000000000" pitchFamily="2" charset="2"/>
              <a:buChar char="l"/>
            </a:pPr>
            <a:r>
              <a:rPr lang="en-US" altLang="zh-CN" sz="1800" dirty="0"/>
              <a:t>B. Polar-zero cancellation circuit</a:t>
            </a:r>
          </a:p>
          <a:p>
            <a:pPr>
              <a:lnSpc>
                <a:spcPct val="120000"/>
              </a:lnSpc>
              <a:buFont typeface="Wingdings" panose="05000000000000000000" pitchFamily="2" charset="2"/>
              <a:buChar char="l"/>
            </a:pPr>
            <a:r>
              <a:rPr lang="en-US" altLang="zh-CN" sz="1800" dirty="0"/>
              <a:t>C. Transconductance circuit </a:t>
            </a:r>
          </a:p>
          <a:p>
            <a:pPr>
              <a:lnSpc>
                <a:spcPct val="120000"/>
              </a:lnSpc>
              <a:buFont typeface="Wingdings" panose="05000000000000000000" pitchFamily="2" charset="2"/>
              <a:buChar char="l"/>
            </a:pPr>
            <a:r>
              <a:rPr lang="en-US" altLang="zh-CN" sz="1800" dirty="0"/>
              <a:t>D. Addition Circuit </a:t>
            </a:r>
          </a:p>
        </p:txBody>
      </p:sp>
      <p:pic>
        <p:nvPicPr>
          <p:cNvPr id="4" name="Picture 1">
            <a:extLst>
              <a:ext uri="{FF2B5EF4-FFF2-40B4-BE49-F238E27FC236}">
                <a16:creationId xmlns:a16="http://schemas.microsoft.com/office/drawing/2014/main" id="{41D27452-B3C6-EFFA-76C9-E95AB2F85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3874655"/>
            <a:ext cx="3960000" cy="2655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a:extLst>
              <a:ext uri="{FF2B5EF4-FFF2-40B4-BE49-F238E27FC236}">
                <a16:creationId xmlns:a16="http://schemas.microsoft.com/office/drawing/2014/main" id="{92DA4B93-0A7A-BEAC-0C3F-75E7119E5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5551" y="3939091"/>
            <a:ext cx="3112622" cy="2656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9BB1AD7-AA68-4772-82FE-352DE0D83A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5600" y="3939091"/>
            <a:ext cx="3194131" cy="265680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72F52D48-BB3E-5744-E3A9-D65D2606DD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4000" y="858059"/>
            <a:ext cx="5400000" cy="2875274"/>
          </a:xfrm>
          <a:prstGeom prst="rect">
            <a:avLst/>
          </a:prstGeom>
        </p:spPr>
      </p:pic>
    </p:spTree>
    <p:extLst>
      <p:ext uri="{BB962C8B-B14F-4D97-AF65-F5344CB8AC3E}">
        <p14:creationId xmlns:p14="http://schemas.microsoft.com/office/powerpoint/2010/main" val="2746456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FCAFF-53DF-7C99-C9BC-71837C9C7ECF}"/>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6459FA8A-B496-871F-B5EB-986112624E64}"/>
              </a:ext>
            </a:extLst>
          </p:cNvPr>
          <p:cNvSpPr>
            <a:spLocks noGrp="1"/>
          </p:cNvSpPr>
          <p:nvPr>
            <p:ph type="title"/>
          </p:nvPr>
        </p:nvSpPr>
        <p:spPr/>
        <p:txBody>
          <a:bodyPr>
            <a:normAutofit/>
          </a:bodyPr>
          <a:lstStyle/>
          <a:p>
            <a:r>
              <a:rPr lang="en-US" altLang="zh-CN" dirty="0"/>
              <a:t>FEE Electronics</a:t>
            </a:r>
            <a:endParaRPr lang="zh-CN" altLang="en-US" dirty="0"/>
          </a:p>
        </p:txBody>
      </p:sp>
      <p:pic>
        <p:nvPicPr>
          <p:cNvPr id="5" name="图片 4">
            <a:extLst>
              <a:ext uri="{FF2B5EF4-FFF2-40B4-BE49-F238E27FC236}">
                <a16:creationId xmlns:a16="http://schemas.microsoft.com/office/drawing/2014/main" id="{F71089CC-E9ED-DE7B-CDF8-D4FFB1241D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87" b="99487" l="9961" r="89974">
                        <a14:foregroundMark x1="41081" y1="10571" x2="41081" y2="10571"/>
                        <a14:foregroundMark x1="52018" y1="8594" x2="52018" y2="8594"/>
                        <a14:foregroundMark x1="51660" y1="10449" x2="51660" y2="10449"/>
                        <a14:foregroundMark x1="38607" y1="94312" x2="38607" y2="94312"/>
                        <a14:foregroundMark x1="48503" y1="96167" x2="48503" y2="96167"/>
                        <a14:foregroundMark x1="56608" y1="93799" x2="56608" y2="93799"/>
                        <a14:foregroundMark x1="46712" y1="5273" x2="46712" y2="5273"/>
                        <a14:foregroundMark x1="60319" y1="3833" x2="60319" y2="3833"/>
                        <a14:foregroundMark x1="50944" y1="93384" x2="50944" y2="93384"/>
                        <a14:foregroundMark x1="41081" y1="90601" x2="41081" y2="90601"/>
                        <a14:foregroundMark x1="32780" y1="93530" x2="32780" y2="93530"/>
                        <a14:foregroundMark x1="56250" y1="97363" x2="56250" y2="97363"/>
                        <a14:foregroundMark x1="56966" y1="3687" x2="56966" y2="3687"/>
                        <a14:foregroundMark x1="60124" y1="4224" x2="60124" y2="4224"/>
                        <a14:foregroundMark x1="59603" y1="97754" x2="59603" y2="97754"/>
                        <a14:foregroundMark x1="44792" y1="62427" x2="44792" y2="62427"/>
                        <a14:foregroundMark x1="45671" y1="60718" x2="45671" y2="60718"/>
                        <a14:foregroundMark x1="57487" y1="98022" x2="57487" y2="98022"/>
                        <a14:foregroundMark x1="54655" y1="62964" x2="54655" y2="62964"/>
                        <a14:foregroundMark x1="46029" y1="60986" x2="46029" y2="60986"/>
                        <a14:foregroundMark x1="32780" y1="99219" x2="32780" y2="99219"/>
                        <a14:foregroundMark x1="31901" y1="99487" x2="31901" y2="99487"/>
                        <a14:foregroundMark x1="29785" y1="98560" x2="29785" y2="98560"/>
                      </a14:backgroundRemoval>
                    </a14:imgEffect>
                  </a14:imgLayer>
                </a14:imgProps>
              </a:ext>
            </a:extLst>
          </a:blip>
          <a:stretch>
            <a:fillRect/>
          </a:stretch>
        </p:blipFill>
        <p:spPr>
          <a:xfrm rot="16200000">
            <a:off x="5219964" y="103189"/>
            <a:ext cx="4320000" cy="5760000"/>
          </a:xfrm>
          <a:prstGeom prst="rect">
            <a:avLst/>
          </a:prstGeom>
        </p:spPr>
      </p:pic>
      <p:sp>
        <p:nvSpPr>
          <p:cNvPr id="7" name="文本框 6">
            <a:extLst>
              <a:ext uri="{FF2B5EF4-FFF2-40B4-BE49-F238E27FC236}">
                <a16:creationId xmlns:a16="http://schemas.microsoft.com/office/drawing/2014/main" id="{74500245-EED9-C4FF-126E-A880C01C5F06}"/>
              </a:ext>
            </a:extLst>
          </p:cNvPr>
          <p:cNvSpPr txBox="1"/>
          <p:nvPr/>
        </p:nvSpPr>
        <p:spPr>
          <a:xfrm>
            <a:off x="36798" y="2215881"/>
            <a:ext cx="6121400" cy="2617961"/>
          </a:xfrm>
          <a:prstGeom prst="rect">
            <a:avLst/>
          </a:prstGeom>
          <a:noFill/>
        </p:spPr>
        <p:txBody>
          <a:bodyPr wrap="square">
            <a:spAutoFit/>
          </a:bodyPr>
          <a:lstStyle/>
          <a:p>
            <a:pPr marL="342900" lvl="0" indent="-342900">
              <a:lnSpc>
                <a:spcPct val="130000"/>
              </a:lnSpc>
              <a:buFont typeface="Wingdings" panose="05000000000000000000" pitchFamily="2" charset="2"/>
              <a:buChar char="n"/>
            </a:pPr>
            <a:r>
              <a:rPr lang="en-US" altLang="zh-CN" sz="2000" b="1" dirty="0">
                <a:solidFill>
                  <a:srgbClr val="0066FF"/>
                </a:solidFill>
                <a:latin typeface="微软雅黑" panose="020B0503020204020204" pitchFamily="34" charset="-122"/>
                <a:ea typeface="微软雅黑" panose="020B0503020204020204" pitchFamily="34" charset="-122"/>
              </a:rPr>
              <a:t>Self-developed ASIC Chip</a:t>
            </a:r>
            <a:endParaRPr lang="zh-CN" altLang="zh-CN" sz="2000" dirty="0">
              <a:latin typeface="微软雅黑" panose="020B0503020204020204" pitchFamily="34" charset="-122"/>
              <a:ea typeface="微软雅黑" panose="020B0503020204020204" pitchFamily="34" charset="-122"/>
            </a:endParaRPr>
          </a:p>
          <a:p>
            <a:pPr marL="800100" lvl="1" indent="-342900">
              <a:lnSpc>
                <a:spcPct val="130000"/>
              </a:lnSpc>
              <a:buFont typeface="+mj-lt"/>
              <a:buAutoNum type="arabicPeriod"/>
            </a:pPr>
            <a:r>
              <a:rPr lang="en-US" altLang="zh-CN" b="1" dirty="0">
                <a:latin typeface="微软雅黑" panose="020B0503020204020204" pitchFamily="34" charset="-122"/>
                <a:ea typeface="微软雅黑" panose="020B0503020204020204" pitchFamily="34" charset="-122"/>
              </a:rPr>
              <a:t>1GHz Sampling Rate</a:t>
            </a:r>
          </a:p>
          <a:p>
            <a:pPr marL="800100" lvl="1" indent="-342900">
              <a:lnSpc>
                <a:spcPct val="130000"/>
              </a:lnSpc>
              <a:buFont typeface="+mj-lt"/>
              <a:buAutoNum type="arabicPeriod"/>
            </a:pPr>
            <a:r>
              <a:rPr lang="en-US" altLang="zh-CN" b="1" dirty="0">
                <a:latin typeface="微软雅黑" panose="020B0503020204020204" pitchFamily="34" charset="-122"/>
                <a:ea typeface="微软雅黑" panose="020B0503020204020204" pitchFamily="34" charset="-122"/>
              </a:rPr>
              <a:t>256 sampling length</a:t>
            </a:r>
            <a:endParaRPr lang="zh-CN" altLang="zh-CN" dirty="0">
              <a:latin typeface="微软雅黑" panose="020B0503020204020204" pitchFamily="34" charset="-122"/>
              <a:ea typeface="微软雅黑" panose="020B0503020204020204" pitchFamily="34" charset="-122"/>
            </a:endParaRPr>
          </a:p>
          <a:p>
            <a:pPr marL="800100" lvl="1" indent="-342900">
              <a:lnSpc>
                <a:spcPct val="130000"/>
              </a:lnSpc>
              <a:buFont typeface="+mj-lt"/>
              <a:buAutoNum type="arabicPeriod"/>
            </a:pPr>
            <a:r>
              <a:rPr lang="en-US" altLang="zh-CN" b="1" dirty="0">
                <a:latin typeface="微软雅黑" panose="020B0503020204020204" pitchFamily="34" charset="-122"/>
                <a:ea typeface="微软雅黑" panose="020B0503020204020204" pitchFamily="34" charset="-122"/>
              </a:rPr>
              <a:t>0~1V</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input voltage range</a:t>
            </a:r>
            <a:endParaRPr lang="zh-CN" altLang="zh-CN" dirty="0">
              <a:latin typeface="微软雅黑" panose="020B0503020204020204" pitchFamily="34" charset="-122"/>
              <a:ea typeface="微软雅黑" panose="020B0503020204020204" pitchFamily="34" charset="-122"/>
            </a:endParaRPr>
          </a:p>
          <a:p>
            <a:pPr marL="800100" lvl="1" indent="-342900">
              <a:lnSpc>
                <a:spcPct val="130000"/>
              </a:lnSpc>
              <a:buFont typeface="+mj-lt"/>
              <a:buAutoNum type="arabicPeriod"/>
            </a:pPr>
            <a:r>
              <a:rPr lang="en-US" altLang="zh-CN" b="1" dirty="0">
                <a:latin typeface="微软雅黑" panose="020B0503020204020204" pitchFamily="34" charset="-122"/>
                <a:ea typeface="微软雅黑" panose="020B0503020204020204" pitchFamily="34" charset="-122"/>
              </a:rPr>
              <a:t>10 bit precision</a:t>
            </a:r>
          </a:p>
          <a:p>
            <a:pPr marL="800100" lvl="1" indent="-342900">
              <a:lnSpc>
                <a:spcPct val="130000"/>
              </a:lnSpc>
              <a:buFont typeface="+mj-lt"/>
              <a:buAutoNum type="arabicPeriod"/>
            </a:pPr>
            <a:r>
              <a:rPr lang="en-US" altLang="zh-CN" b="1" dirty="0">
                <a:latin typeface="微软雅黑" panose="020B0503020204020204" pitchFamily="34" charset="-122"/>
                <a:ea typeface="微软雅黑" panose="020B0503020204020204" pitchFamily="34" charset="-122"/>
              </a:rPr>
              <a:t>~18mW/</a:t>
            </a:r>
            <a:r>
              <a:rPr lang="en-US" altLang="zh-CN" b="1" dirty="0" err="1">
                <a:latin typeface="微软雅黑" panose="020B0503020204020204" pitchFamily="34" charset="-122"/>
                <a:ea typeface="微软雅黑" panose="020B0503020204020204" pitchFamily="34" charset="-122"/>
              </a:rPr>
              <a:t>ch</a:t>
            </a:r>
            <a:endParaRPr lang="en-US" altLang="zh-CN" b="1" dirty="0">
              <a:latin typeface="微软雅黑" panose="020B0503020204020204" pitchFamily="34" charset="-122"/>
              <a:ea typeface="微软雅黑" panose="020B0503020204020204" pitchFamily="34" charset="-122"/>
            </a:endParaRPr>
          </a:p>
          <a:p>
            <a:pPr marL="800100" lvl="1" indent="-342900">
              <a:lnSpc>
                <a:spcPct val="130000"/>
              </a:lnSpc>
              <a:buFont typeface="+mj-lt"/>
              <a:buAutoNum type="arabicPeriod"/>
            </a:pPr>
            <a:r>
              <a:rPr lang="en-US" altLang="zh-CN" b="1" dirty="0">
                <a:latin typeface="微软雅黑" panose="020B0503020204020204" pitchFamily="34" charset="-122"/>
                <a:ea typeface="微软雅黑" panose="020B0503020204020204" pitchFamily="34" charset="-122"/>
              </a:rPr>
              <a:t>17channels + 1ADC</a:t>
            </a:r>
          </a:p>
        </p:txBody>
      </p:sp>
      <p:sp>
        <p:nvSpPr>
          <p:cNvPr id="14" name="文本框 13">
            <a:extLst>
              <a:ext uri="{FF2B5EF4-FFF2-40B4-BE49-F238E27FC236}">
                <a16:creationId xmlns:a16="http://schemas.microsoft.com/office/drawing/2014/main" id="{CB226788-2646-D9DE-9917-4BA810A0F226}"/>
              </a:ext>
            </a:extLst>
          </p:cNvPr>
          <p:cNvSpPr txBox="1"/>
          <p:nvPr/>
        </p:nvSpPr>
        <p:spPr>
          <a:xfrm rot="16200000">
            <a:off x="6421114" y="3151254"/>
            <a:ext cx="1917700" cy="417358"/>
          </a:xfrm>
          <a:prstGeom prst="rect">
            <a:avLst/>
          </a:prstGeom>
          <a:noFill/>
        </p:spPr>
        <p:txBody>
          <a:bodyPr wrap="square">
            <a:spAutoFit/>
          </a:bodyPr>
          <a:lstStyle/>
          <a:p>
            <a:pPr lvl="1">
              <a:lnSpc>
                <a:spcPct val="130000"/>
              </a:lnSpc>
            </a:pPr>
            <a:r>
              <a:rPr lang="en-US" altLang="zh-CN" b="1" dirty="0" err="1">
                <a:solidFill>
                  <a:srgbClr val="FFFF00"/>
                </a:solidFill>
                <a:latin typeface="微软雅黑" panose="020B0503020204020204" pitchFamily="34" charset="-122"/>
                <a:ea typeface="微软雅黑" panose="020B0503020204020204" pitchFamily="34" charset="-122"/>
              </a:rPr>
              <a:t>lact</a:t>
            </a:r>
            <a:r>
              <a:rPr lang="en-US" altLang="zh-CN" b="1" dirty="0">
                <a:solidFill>
                  <a:srgbClr val="FFFF00"/>
                </a:solidFill>
                <a:latin typeface="微软雅黑" panose="020B0503020204020204" pitchFamily="34" charset="-122"/>
                <a:ea typeface="微软雅黑" panose="020B0503020204020204" pitchFamily="34" charset="-122"/>
              </a:rPr>
              <a:t>-wave</a:t>
            </a:r>
          </a:p>
        </p:txBody>
      </p:sp>
      <p:grpSp>
        <p:nvGrpSpPr>
          <p:cNvPr id="18" name="组合 17">
            <a:extLst>
              <a:ext uri="{FF2B5EF4-FFF2-40B4-BE49-F238E27FC236}">
                <a16:creationId xmlns:a16="http://schemas.microsoft.com/office/drawing/2014/main" id="{26A9D467-5E10-9399-8492-588C09E8103F}"/>
              </a:ext>
            </a:extLst>
          </p:cNvPr>
          <p:cNvGrpSpPr/>
          <p:nvPr/>
        </p:nvGrpSpPr>
        <p:grpSpPr>
          <a:xfrm>
            <a:off x="3155202" y="3920649"/>
            <a:ext cx="9000000" cy="2951280"/>
            <a:chOff x="952500" y="2725399"/>
            <a:chExt cx="9000000" cy="2951280"/>
          </a:xfrm>
        </p:grpSpPr>
        <p:pic>
          <p:nvPicPr>
            <p:cNvPr id="19" name="图片 18">
              <a:extLst>
                <a:ext uri="{FF2B5EF4-FFF2-40B4-BE49-F238E27FC236}">
                  <a16:creationId xmlns:a16="http://schemas.microsoft.com/office/drawing/2014/main" id="{EE0586FA-1557-8805-9248-6726478BCB94}"/>
                </a:ext>
              </a:extLst>
            </p:cNvPr>
            <p:cNvPicPr>
              <a:picLocks noChangeAspect="1"/>
            </p:cNvPicPr>
            <p:nvPr/>
          </p:nvPicPr>
          <p:blipFill>
            <a:blip r:embed="rId5"/>
            <a:stretch>
              <a:fillRect/>
            </a:stretch>
          </p:blipFill>
          <p:spPr>
            <a:xfrm>
              <a:off x="952500" y="2725399"/>
              <a:ext cx="9000000" cy="2951280"/>
            </a:xfrm>
            <a:prstGeom prst="rect">
              <a:avLst/>
            </a:prstGeom>
          </p:spPr>
        </p:pic>
        <p:sp>
          <p:nvSpPr>
            <p:cNvPr id="20" name="文本框 19">
              <a:extLst>
                <a:ext uri="{FF2B5EF4-FFF2-40B4-BE49-F238E27FC236}">
                  <a16:creationId xmlns:a16="http://schemas.microsoft.com/office/drawing/2014/main" id="{E6DC0371-B2BF-A0EE-1C41-3373E51A57E4}"/>
                </a:ext>
              </a:extLst>
            </p:cNvPr>
            <p:cNvSpPr txBox="1"/>
            <p:nvPr/>
          </p:nvSpPr>
          <p:spPr>
            <a:xfrm>
              <a:off x="3441700" y="3149600"/>
              <a:ext cx="1295400" cy="369332"/>
            </a:xfrm>
            <a:prstGeom prst="rect">
              <a:avLst/>
            </a:prstGeom>
            <a:noFill/>
            <a:ln>
              <a:solidFill>
                <a:schemeClr val="tx1"/>
              </a:solidFill>
            </a:ln>
          </p:spPr>
          <p:txBody>
            <a:bodyPr wrap="square" rtlCol="0">
              <a:spAutoFit/>
            </a:bodyPr>
            <a:lstStyle/>
            <a:p>
              <a:r>
                <a:rPr lang="en-US" altLang="zh-CN" dirty="0">
                  <a:latin typeface="微软雅黑" panose="020B0503020204020204" pitchFamily="34" charset="-122"/>
                  <a:ea typeface="微软雅黑" panose="020B0503020204020204" pitchFamily="34" charset="-122"/>
                </a:rPr>
                <a:t>High Gain</a:t>
              </a:r>
              <a:endParaRPr lang="zh-CN" altLang="en-US" dirty="0">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06CB64F1-4CDD-0204-9910-B3F14D02E198}"/>
                </a:ext>
              </a:extLst>
            </p:cNvPr>
            <p:cNvSpPr txBox="1"/>
            <p:nvPr/>
          </p:nvSpPr>
          <p:spPr>
            <a:xfrm>
              <a:off x="8140700" y="3149600"/>
              <a:ext cx="1295400" cy="369332"/>
            </a:xfrm>
            <a:prstGeom prst="rect">
              <a:avLst/>
            </a:prstGeom>
            <a:noFill/>
            <a:ln>
              <a:solidFill>
                <a:schemeClr val="tx1"/>
              </a:solidFill>
            </a:ln>
          </p:spPr>
          <p:txBody>
            <a:bodyPr wrap="square" rtlCol="0">
              <a:spAutoFit/>
            </a:bodyPr>
            <a:lstStyle/>
            <a:p>
              <a:r>
                <a:rPr lang="en-US" altLang="zh-CN" dirty="0">
                  <a:latin typeface="微软雅黑" panose="020B0503020204020204" pitchFamily="34" charset="-122"/>
                  <a:ea typeface="微软雅黑" panose="020B0503020204020204" pitchFamily="34" charset="-122"/>
                </a:rPr>
                <a:t>Low Gain</a:t>
              </a:r>
              <a:endParaRPr lang="zh-CN" altLang="en-US" dirty="0">
                <a:latin typeface="微软雅黑" panose="020B0503020204020204" pitchFamily="34" charset="-122"/>
                <a:ea typeface="微软雅黑" panose="020B0503020204020204" pitchFamily="34" charset="-122"/>
              </a:endParaRPr>
            </a:p>
          </p:txBody>
        </p:sp>
      </p:grpSp>
      <p:pic>
        <p:nvPicPr>
          <p:cNvPr id="22" name="图片 21">
            <a:extLst>
              <a:ext uri="{FF2B5EF4-FFF2-40B4-BE49-F238E27FC236}">
                <a16:creationId xmlns:a16="http://schemas.microsoft.com/office/drawing/2014/main" id="{02BA4E42-B8CC-915B-A3A0-62EB14D10ADE}"/>
              </a:ext>
            </a:extLst>
          </p:cNvPr>
          <p:cNvPicPr>
            <a:picLocks noChangeAspect="1"/>
          </p:cNvPicPr>
          <p:nvPr/>
        </p:nvPicPr>
        <p:blipFill>
          <a:blip r:embed="rId6"/>
          <a:stretch>
            <a:fillRect/>
          </a:stretch>
        </p:blipFill>
        <p:spPr>
          <a:xfrm>
            <a:off x="1169271" y="798530"/>
            <a:ext cx="10080000" cy="1349452"/>
          </a:xfrm>
          <a:prstGeom prst="rect">
            <a:avLst/>
          </a:prstGeom>
        </p:spPr>
      </p:pic>
    </p:spTree>
    <p:extLst>
      <p:ext uri="{BB962C8B-B14F-4D97-AF65-F5344CB8AC3E}">
        <p14:creationId xmlns:p14="http://schemas.microsoft.com/office/powerpoint/2010/main" val="146834593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4396</TotalTime>
  <Words>2580</Words>
  <Application>Microsoft Office PowerPoint</Application>
  <PresentationFormat>宽屏</PresentationFormat>
  <Paragraphs>250</Paragraphs>
  <Slides>20</Slides>
  <Notes>20</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20</vt:i4>
      </vt:variant>
    </vt:vector>
  </HeadingPairs>
  <TitlesOfParts>
    <vt:vector size="28" baseType="lpstr">
      <vt:lpstr>等线</vt:lpstr>
      <vt:lpstr>等线 Light</vt:lpstr>
      <vt:lpstr>微软雅黑</vt:lpstr>
      <vt:lpstr>Arial</vt:lpstr>
      <vt:lpstr>Cambria Math</vt:lpstr>
      <vt:lpstr>Times New Roman</vt:lpstr>
      <vt:lpstr>Wingdings</vt:lpstr>
      <vt:lpstr>Office 主题​​</vt:lpstr>
      <vt:lpstr>LACT SiPM Camera</vt:lpstr>
      <vt:lpstr>Content</vt:lpstr>
      <vt:lpstr>LACT Project</vt:lpstr>
      <vt:lpstr>Camera</vt:lpstr>
      <vt:lpstr>PowerPoint 演示文稿</vt:lpstr>
      <vt:lpstr>SiPM</vt:lpstr>
      <vt:lpstr>Narrow Pulse Readout</vt:lpstr>
      <vt:lpstr>Narrow Pulse Readout</vt:lpstr>
      <vt:lpstr>FEE Electronics</vt:lpstr>
      <vt:lpstr>FEE Electronics：nonlinearity correction (preliminary)</vt:lpstr>
      <vt:lpstr>Cooling System</vt:lpstr>
      <vt:lpstr>Cooling System</vt:lpstr>
      <vt:lpstr>Cooling System (cooling simulation)</vt:lpstr>
      <vt:lpstr>Cooling System (cooling performance test)</vt:lpstr>
      <vt:lpstr>Drying Solution</vt:lpstr>
      <vt:lpstr>PowerPoint 演示文稿</vt:lpstr>
      <vt:lpstr>Installation</vt:lpstr>
      <vt:lpstr>Current Progress</vt:lpstr>
      <vt:lpstr>Calibration Plan</vt:lpstr>
      <vt:lpstr>Thanks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明洁 杨</dc:creator>
  <cp:lastModifiedBy>明洁 杨</cp:lastModifiedBy>
  <cp:revision>191</cp:revision>
  <dcterms:created xsi:type="dcterms:W3CDTF">2024-10-16T00:42:52Z</dcterms:created>
  <dcterms:modified xsi:type="dcterms:W3CDTF">2025-08-27T14:10:13Z</dcterms:modified>
</cp:coreProperties>
</file>