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theme/theme12.xml" ContentType="application/vnd.openxmlformats-officedocument.theme+xml"/>
  <Override PartName="/ppt/slideLayouts/slideLayout14.xml" ContentType="application/vnd.openxmlformats-officedocument.presentationml.slideLayout+xml"/>
  <Override PartName="/ppt/theme/theme13.xml" ContentType="application/vnd.openxmlformats-officedocument.theme+xml"/>
  <Override PartName="/ppt/slideLayouts/slideLayout1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61" r:id="rId5"/>
    <p:sldMasterId id="2147483650" r:id="rId6"/>
    <p:sldMasterId id="2147483752" r:id="rId7"/>
    <p:sldMasterId id="2147483674" r:id="rId8"/>
    <p:sldMasterId id="2147483686" r:id="rId9"/>
    <p:sldMasterId id="2147483698" r:id="rId10"/>
    <p:sldMasterId id="2147483754" r:id="rId11"/>
    <p:sldMasterId id="2147483748" r:id="rId12"/>
    <p:sldMasterId id="2147483710" r:id="rId13"/>
    <p:sldMasterId id="2147483750" r:id="rId14"/>
    <p:sldMasterId id="2147483734" r:id="rId15"/>
    <p:sldMasterId id="2147483722" r:id="rId16"/>
    <p:sldMasterId id="2147483746" r:id="rId17"/>
  </p:sldMasterIdLst>
  <p:notesMasterIdLst>
    <p:notesMasterId r:id="rId37"/>
  </p:notesMasterIdLst>
  <p:sldIdLst>
    <p:sldId id="257" r:id="rId18"/>
    <p:sldId id="269" r:id="rId19"/>
    <p:sldId id="259" r:id="rId20"/>
    <p:sldId id="271" r:id="rId21"/>
    <p:sldId id="273" r:id="rId22"/>
    <p:sldId id="272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BE"/>
    <a:srgbClr val="E9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FC685D-C30E-4B6B-94F2-D75EF811469A}" v="33" dt="2025-08-20T16:28:44.445"/>
    <p1510:client id="{C2D26817-B4E8-4146-8C03-AAE980FA1232}" v="48" dt="2025-08-20T15:30:55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8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viewProps" Target="viewProps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D2AAD-3E5E-604F-9CB6-248D689DC5F5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25BFC-281D-D44D-89D7-4C02FB966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33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25BFC-281D-D44D-89D7-4C02FB9662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4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25BFC-281D-D44D-89D7-4C02FB9662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69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25BFC-281D-D44D-89D7-4C02FB9662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7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25BFC-281D-D44D-89D7-4C02FB9662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40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25BFC-281D-D44D-89D7-4C02FB9662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9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2F905E-AABC-858E-97CD-E19B5D3663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2170" y="2219324"/>
            <a:ext cx="10176389" cy="18766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8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9B368B-EB65-44E8-624C-BE885629B1D9}"/>
              </a:ext>
            </a:extLst>
          </p:cNvPr>
          <p:cNvCxnSpPr>
            <a:cxnSpLocks/>
          </p:cNvCxnSpPr>
          <p:nvPr userDrawn="1"/>
        </p:nvCxnSpPr>
        <p:spPr>
          <a:xfrm>
            <a:off x="914864" y="4304371"/>
            <a:ext cx="1627614" cy="0"/>
          </a:xfrm>
          <a:prstGeom prst="line">
            <a:avLst/>
          </a:prstGeom>
          <a:ln w="60325">
            <a:solidFill>
              <a:srgbClr val="0076BE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35FC6F-48D7-CF64-2F1F-A15FF5D08C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917" y="4638676"/>
            <a:ext cx="10176389" cy="4602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Your name (your/pronouns)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AE065C2-1961-6367-48F2-91D8AA262D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170" y="5163035"/>
            <a:ext cx="10191135" cy="4602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Your position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7A03F45-D30E-BA2B-B46E-411CC0B13D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2170" y="1234726"/>
            <a:ext cx="2123765" cy="7426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YYYY/MM/DD</a:t>
            </a:r>
          </a:p>
        </p:txBody>
      </p:sp>
    </p:spTree>
    <p:extLst>
      <p:ext uri="{BB962C8B-B14F-4D97-AF65-F5344CB8AC3E}">
        <p14:creationId xmlns:p14="http://schemas.microsoft.com/office/powerpoint/2010/main" val="134800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08CB002-0972-50D2-46C4-DE6B12878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8618" y="1895707"/>
            <a:ext cx="3701923" cy="2430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</a:t>
            </a:r>
            <a:r>
              <a:rPr lang="en-CA"/>
              <a:t>Insert a quote here.</a:t>
            </a:r>
            <a:r>
              <a:rPr lang="en-US"/>
              <a:t>”</a:t>
            </a:r>
            <a:endParaRPr lang="en-CA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4711F95-097D-1583-C755-03E2E342E2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08617" y="4594302"/>
            <a:ext cx="3701923" cy="8028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- Jane Doe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BF5832C5-B6C6-D9E1-8D17-AEA9CB86525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12883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notes book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7776EB3-5DD6-5A6B-952B-FE72B6C747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142" y="1192985"/>
            <a:ext cx="4935653" cy="892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Additional notes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AB0F685-2019-FBC6-A6D3-6BBED4624F6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696A4-4932-171C-C549-374D271C72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413" y="2233613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11EC251-7CD5-C1A1-1F6C-1C4FDB842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3311" y="2233613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1803029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7776EB3-5DD6-5A6B-952B-FE72B6C747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142" y="1192985"/>
            <a:ext cx="4935653" cy="892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Additional notes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AB0F685-2019-FBC6-A6D3-6BBED4624F6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B35E097-96F8-2B53-F7AF-2C1F45B900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258" y="2233930"/>
            <a:ext cx="1091259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hangingPunct="1">
              <a:buNone/>
            </a:pPr>
            <a:r>
              <a:rPr lang="en-CA"/>
              <a:t>Insert your text here.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Add bullet points;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if you would like.</a:t>
            </a:r>
          </a:p>
        </p:txBody>
      </p:sp>
    </p:spTree>
    <p:extLst>
      <p:ext uri="{BB962C8B-B14F-4D97-AF65-F5344CB8AC3E}">
        <p14:creationId xmlns:p14="http://schemas.microsoft.com/office/powerpoint/2010/main" val="1195785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1D3B2E13-FF2E-396D-44D2-D3A1BE82563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778757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FC4949AC-48E5-176A-C2B2-EF0DDD2A057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33368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4D95C058-0F0F-D002-0481-15B9BAB1C2E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76807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3865B6-9B04-7351-92D7-2587272FB9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599" y="780353"/>
            <a:ext cx="9366045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Land acknowledgement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8831F-6707-6EA8-6535-ACCC0AAC3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2342926"/>
            <a:ext cx="1062266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 rtl="0" fontAlgn="base"/>
            <a:r>
              <a:rPr lang="en-US" sz="2800" b="0" i="0" u="none" strike="noStrike">
                <a:solidFill>
                  <a:srgbClr val="FFFFFF"/>
                </a:solidFill>
                <a:effectLst/>
              </a:rPr>
              <a:t>SNOLAB is located on the traditional territory of the Robinson-Huron Treaty of 1850, shared by the Indigenous people of the surrounding Atikameksheng </a:t>
            </a:r>
            <a:r>
              <a:rPr lang="en-US" sz="2800" b="0" i="0" u="none" strike="noStrike" err="1">
                <a:solidFill>
                  <a:srgbClr val="FFFFFF"/>
                </a:solidFill>
                <a:effectLst/>
              </a:rPr>
              <a:t>Anishnawbek</a:t>
            </a:r>
            <a:r>
              <a:rPr lang="en-US" sz="2800" b="0" i="0" u="none" strike="noStrike">
                <a:solidFill>
                  <a:srgbClr val="FFFFFF"/>
                </a:solidFill>
                <a:effectLst/>
              </a:rPr>
              <a:t> First Nation as part of the larger Anishinabek Nation.</a:t>
            </a:r>
            <a:r>
              <a:rPr lang="en-US" sz="2800" b="0" i="0" u="none" strike="noStrike">
                <a:solidFill>
                  <a:srgbClr val="000000"/>
                </a:solidFill>
                <a:effectLst/>
              </a:rPr>
              <a:t>​</a:t>
            </a:r>
            <a:r>
              <a:rPr lang="en-US" sz="2800" b="0" i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/>
            <a:r>
              <a:rPr lang="en-US" sz="2800" b="0" i="0" u="none" strike="noStrike">
                <a:solidFill>
                  <a:srgbClr val="000000"/>
                </a:solidFill>
                <a:effectLst/>
              </a:rPr>
              <a:t>​</a:t>
            </a:r>
            <a:r>
              <a:rPr lang="en-US" sz="2800" b="0" i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/>
            <a:r>
              <a:rPr lang="en-US" sz="2800" b="0" i="0" u="none" strike="noStrike">
                <a:solidFill>
                  <a:srgbClr val="FFFFFF"/>
                </a:solidFill>
                <a:effectLst/>
              </a:rPr>
              <a:t>We acknowledge those who came before us and </a:t>
            </a:r>
            <a:r>
              <a:rPr lang="en-US" sz="2800" b="0" i="0" u="none" strike="noStrike" err="1">
                <a:solidFill>
                  <a:srgbClr val="FFFFFF"/>
                </a:solidFill>
                <a:effectLst/>
              </a:rPr>
              <a:t>honour</a:t>
            </a:r>
            <a:r>
              <a:rPr lang="en-US" sz="2800" b="0" i="0" u="none" strike="noStrike">
                <a:solidFill>
                  <a:srgbClr val="FFFFFF"/>
                </a:solidFill>
                <a:effectLst/>
              </a:rPr>
              <a:t> those who are the caretakers of the land and the waters.</a:t>
            </a:r>
            <a:endParaRPr lang="en-US" sz="2800" b="0" i="0">
              <a:solidFill>
                <a:srgbClr val="000000"/>
              </a:solidFill>
              <a:effectLst/>
            </a:endParaRPr>
          </a:p>
          <a:p>
            <a:pPr lvl="0"/>
            <a:r>
              <a:rPr lang="en-US"/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92943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53BF6304-D7D3-2EF8-6D74-5BA3E268616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79B55-492A-5A46-53EC-F68D0DD5B4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0613" y="2309202"/>
            <a:ext cx="9985426" cy="223959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8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21316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53BF6304-D7D3-2EF8-6D74-5BA3E268616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79B55-492A-5A46-53EC-F68D0DD5B4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0613" y="2309202"/>
            <a:ext cx="9985426" cy="223959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8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Section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C152A-8547-C812-DB70-42243712CC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0613" y="4548188"/>
            <a:ext cx="9985375" cy="1041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41762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746F5D-996E-B94B-373F-51E85D951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0" y="780353"/>
            <a:ext cx="9380794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5B537DBC-71F2-21D1-5190-2E361120C91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E78EF-65BC-0E17-0F42-558273BA4C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2342926"/>
            <a:ext cx="1062266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2733261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3865B6-9B04-7351-92D7-2587272FB9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599" y="780353"/>
            <a:ext cx="9366045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36486236-75BF-7971-5C61-E4FF144197F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8831F-6707-6EA8-6535-ACCC0AAC3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2342926"/>
            <a:ext cx="1062266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221971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050EC71-0226-7A7D-EB26-42C8302B39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3722" y="802655"/>
            <a:ext cx="3433956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6CB8F2D0-386D-7BE9-9B7A-577B46A85A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B495E-5132-0265-2394-746562CC1D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3722" y="2342926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4115470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050EC71-0226-7A7D-EB26-42C8302B39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3722" y="802655"/>
            <a:ext cx="4935536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6CB8F2D0-386D-7BE9-9B7A-577B46A85A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0387F-BED0-E5BD-65DA-881495C53F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3722" y="2342926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27269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746F5D-996E-B94B-373F-51E85D951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0" y="780353"/>
            <a:ext cx="9380794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5B537DBC-71F2-21D1-5190-2E361120C91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E78EF-65BC-0E17-0F42-558273BA4C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2342926"/>
            <a:ext cx="1062266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2711370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NO_Presentation_16x9_Title.jpg" descr="SNO_Presentation_16x9_Title.jpg">
            <a:extLst>
              <a:ext uri="{FF2B5EF4-FFF2-40B4-BE49-F238E27FC236}">
                <a16:creationId xmlns:a16="http://schemas.microsoft.com/office/drawing/2014/main" id="{9BF0C9A8-4B14-4A48-4258-F11A11E1D0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83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AFA01ACB-1C0B-6B42-1883-65C84400505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2956BC9C-9248-6203-7490-70BB3E9B60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8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AFA01ACB-1C0B-6B42-1883-65C84400505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2956BC9C-9248-6203-7490-70BB3E9B60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9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50DD9EF8-E711-C698-796A-09AA0BD04E7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244693DB-AC8C-ED06-C6C1-9F33C8F709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9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D273DD7E-3247-06F5-E3CB-5F4E1504311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9" name="Picture 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963382B-D389-E96D-79C6-8BBE0DEDA1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6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FF7A5ECC-BAAB-3F83-89B0-03A33E724DA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89085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8FF565D-8369-EDDF-8689-B283550C02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7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electrical equipment&#10;&#10;Description automatically generated with medium confidence">
            <a:extLst>
              <a:ext uri="{FF2B5EF4-FFF2-40B4-BE49-F238E27FC236}">
                <a16:creationId xmlns:a16="http://schemas.microsoft.com/office/drawing/2014/main" id="{801714D3-B1BB-507F-295C-368674877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7" b="18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001955-4969-2CAE-FAF0-96A797C6A5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6BE">
              <a:alpha val="5987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0F3935EC-1561-D58B-5D61-3E8D5BB5E49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11" name="Picture 10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7D6DFAF-F807-112D-1F46-A218364174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9581408-AD6C-2F15-4CFA-5E04D45A5BDF}"/>
              </a:ext>
            </a:extLst>
          </p:cNvPr>
          <p:cNvSpPr txBox="1">
            <a:spLocks/>
          </p:cNvSpPr>
          <p:nvPr userDrawn="1"/>
        </p:nvSpPr>
        <p:spPr>
          <a:xfrm>
            <a:off x="1026376" y="2377987"/>
            <a:ext cx="4883770" cy="21020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 kern="1200">
                <a:solidFill>
                  <a:srgbClr val="0076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80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electrical equipment&#10;&#10;Description automatically generated with medium confidence">
            <a:extLst>
              <a:ext uri="{FF2B5EF4-FFF2-40B4-BE49-F238E27FC236}">
                <a16:creationId xmlns:a16="http://schemas.microsoft.com/office/drawing/2014/main" id="{801714D3-B1BB-507F-295C-368674877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7" b="18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0F3935EC-1561-D58B-5D61-3E8D5BB5E49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9FA688-C388-80EE-F789-2C05330DE4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6BE">
              <a:alpha val="5987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7D6DFAF-F807-112D-1F46-A218364174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9581408-AD6C-2F15-4CFA-5E04D45A5BDF}"/>
              </a:ext>
            </a:extLst>
          </p:cNvPr>
          <p:cNvSpPr txBox="1">
            <a:spLocks/>
          </p:cNvSpPr>
          <p:nvPr userDrawn="1"/>
        </p:nvSpPr>
        <p:spPr>
          <a:xfrm>
            <a:off x="1026376" y="2377987"/>
            <a:ext cx="4883770" cy="21020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 kern="1200">
                <a:solidFill>
                  <a:srgbClr val="0076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19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F189776E-5B92-6606-5D51-CD5E090D2BE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9" name="Picture 8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494BD1B8-6295-EEB2-CAF5-11FEE224F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0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6CD02D28-2546-9C15-077E-4AC3FEA1340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9" name="Picture 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8FF565D-8369-EDDF-8689-B283550C02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4E81B2D0-C399-3E76-9CA7-573E0295CF5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34F37BBA-53FC-2BCA-FE36-CF59C2018B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2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4E81B2D0-C399-3E76-9CA7-573E0295CF5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35915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6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95E37637-C098-3218-A852-12AB53FF073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247869E-357B-B869-DE44-A24CE4AAE1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9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0168900225002232?via%3Dihub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ui.adsabs.harvard.edu/link_gateway/2025NIMPA107670422F/doi:10.1016/j.nima.2025.17042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image" Target="../media/image8.png"/><Relationship Id="rId10" Type="http://schemas.openxmlformats.org/officeDocument/2006/relationships/image" Target="../media/image9.jpeg"/><Relationship Id="rId4" Type="http://schemas.openxmlformats.org/officeDocument/2006/relationships/hyperlink" Target="https://doi.org/10.1016/j.nima.2003.10.103" TargetMode="Externa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03.10.10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80BA1F-9202-A636-E35E-5004FDE35A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8" y="2041508"/>
            <a:ext cx="9503230" cy="2040636"/>
          </a:xfrm>
        </p:spPr>
        <p:txBody>
          <a:bodyPr anchor="b">
            <a:normAutofit fontScale="70000" lnSpcReduction="20000"/>
          </a:bodyPr>
          <a:lstStyle/>
          <a:p>
            <a:r>
              <a:rPr lang="en-US" sz="8000">
                <a:latin typeface="Calibri" panose="020F0502020204030204" pitchFamily="34" charset="0"/>
                <a:cs typeface="Calibri" panose="020F0502020204030204" pitchFamily="34" charset="0"/>
              </a:rPr>
              <a:t>Radon-222 Screening Capability </a:t>
            </a:r>
            <a:br>
              <a:rPr lang="en-US" sz="8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0">
                <a:latin typeface="Calibri" panose="020F0502020204030204" pitchFamily="34" charset="0"/>
                <a:cs typeface="Calibri" panose="020F0502020204030204" pitchFamily="34" charset="0"/>
              </a:rPr>
              <a:t>and Research at SNOLAB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6599F-4525-08EF-4E90-59E21643A2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4638676"/>
            <a:ext cx="9503229" cy="460238"/>
          </a:xfrm>
        </p:spPr>
        <p:txBody>
          <a:bodyPr>
            <a:normAutofit/>
          </a:bodyPr>
          <a:lstStyle/>
          <a:p>
            <a:r>
              <a:rPr lang="en-US"/>
              <a:t>Dr Nasim </a:t>
            </a:r>
            <a:r>
              <a:rPr lang="en-US" err="1"/>
              <a:t>Fatemighomi</a:t>
            </a:r>
            <a:r>
              <a:rPr lang="en-US"/>
              <a:t> (she/her)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1A45B-0591-6EB8-BD1D-5A2325C36C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399" y="5107048"/>
            <a:ext cx="9503229" cy="873871"/>
          </a:xfrm>
        </p:spPr>
        <p:txBody>
          <a:bodyPr>
            <a:normAutofit lnSpcReduction="10000"/>
          </a:bodyPr>
          <a:lstStyle/>
          <a:p>
            <a:r>
              <a:rPr lang="en-US"/>
              <a:t>Staff Scientist</a:t>
            </a:r>
          </a:p>
          <a:p>
            <a:r>
              <a:rPr lang="en-US">
                <a:solidFill>
                  <a:schemeClr val="tx1"/>
                </a:solidFill>
              </a:rPr>
              <a:t>On behalf of SNOLAB Assay Group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4F2AA-6FE7-9CDA-17A6-3B83FF1BA8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8" y="1234726"/>
            <a:ext cx="2220688" cy="742661"/>
          </a:xfrm>
        </p:spPr>
        <p:txBody>
          <a:bodyPr>
            <a:normAutofit/>
          </a:bodyPr>
          <a:lstStyle/>
          <a:p>
            <a:r>
              <a:rPr lang="en-US"/>
              <a:t>2025/08/25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DCF088C-83CF-A466-4DD8-B03C5D031947}"/>
              </a:ext>
            </a:extLst>
          </p:cNvPr>
          <p:cNvSpPr txBox="1">
            <a:spLocks/>
          </p:cNvSpPr>
          <p:nvPr/>
        </p:nvSpPr>
        <p:spPr>
          <a:xfrm>
            <a:off x="914398" y="5950938"/>
            <a:ext cx="9503229" cy="11209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76BE"/>
                </a:solidFill>
              </a:rPr>
              <a:t>TAUP 2025, </a:t>
            </a:r>
            <a:r>
              <a:rPr lang="en-US" err="1">
                <a:solidFill>
                  <a:srgbClr val="0076BE"/>
                </a:solidFill>
              </a:rPr>
              <a:t>Xichang</a:t>
            </a:r>
            <a:r>
              <a:rPr lang="en-US">
                <a:solidFill>
                  <a:srgbClr val="0076BE"/>
                </a:solidFill>
              </a:rPr>
              <a:t>, China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03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A20F29-ACAF-7749-A15F-8BD5C26764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Activated Charcoal Trap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C8F3E9C-E01E-BCFC-DCE1-6531050B2695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361083" y="1458605"/>
                <a:ext cx="9280704" cy="3994150"/>
              </a:xfrm>
            </p:spPr>
            <p:txBody>
              <a:bodyPr>
                <a:no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2800"/>
                  <a:t>Activated charcoal traps used for gas purification </a:t>
                </a:r>
              </a:p>
              <a:p>
                <a:pPr marL="1028700" lvl="1" indent="-342900"/>
                <a:r>
                  <a:rPr lang="en-CA" b="0" i="0">
                    <a:solidFill>
                      <a:srgbClr val="0070C0"/>
                    </a:solidFill>
                    <a:effectLst/>
                    <a:latin typeface="+mn-lt"/>
                    <a:cs typeface="Calibri" panose="020F0502020204030204" pitchFamily="34" charset="0"/>
                  </a:rPr>
                  <a:t>G. </a:t>
                </a:r>
                <a:r>
                  <a:rPr lang="en-CA" b="0" i="0" err="1">
                    <a:solidFill>
                      <a:srgbClr val="0070C0"/>
                    </a:solidFill>
                    <a:effectLst/>
                    <a:latin typeface="+mn-lt"/>
                    <a:cs typeface="Calibri" panose="020F0502020204030204" pitchFamily="34" charset="0"/>
                  </a:rPr>
                  <a:t>Heusser</a:t>
                </a:r>
                <a:r>
                  <a:rPr lang="en-CA" b="0" i="0">
                    <a:solidFill>
                      <a:srgbClr val="0070C0"/>
                    </a:solidFill>
                    <a:effectLst/>
                    <a:latin typeface="+mn-lt"/>
                    <a:cs typeface="Calibri" panose="020F0502020204030204" pitchFamily="34" charset="0"/>
                  </a:rPr>
                  <a:t>, </a:t>
                </a:r>
                <a:r>
                  <a:rPr lang="en-CA" b="0" i="1">
                    <a:solidFill>
                      <a:srgbClr val="0070C0"/>
                    </a:solidFill>
                    <a:effectLst/>
                    <a:latin typeface="+mn-lt"/>
                    <a:cs typeface="Calibri" panose="020F0502020204030204" pitchFamily="34" charset="0"/>
                  </a:rPr>
                  <a:t>et al.</a:t>
                </a:r>
                <a:r>
                  <a:rPr lang="en-CA">
                    <a:solidFill>
                      <a:srgbClr val="0070C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CA" b="0" i="0">
                    <a:solidFill>
                      <a:srgbClr val="0070C0"/>
                    </a:solidFill>
                    <a:effectLst/>
                    <a:latin typeface="+mn-lt"/>
                    <a:cs typeface="Calibri" panose="020F0502020204030204" pitchFamily="34" charset="0"/>
                  </a:rPr>
                  <a:t>Appl. </a:t>
                </a:r>
                <a:r>
                  <a:rPr lang="en-CA" b="0" i="0" err="1">
                    <a:solidFill>
                      <a:srgbClr val="0070C0"/>
                    </a:solidFill>
                    <a:effectLst/>
                    <a:latin typeface="+mn-lt"/>
                    <a:cs typeface="Calibri" panose="020F0502020204030204" pitchFamily="34" charset="0"/>
                  </a:rPr>
                  <a:t>Radiat</a:t>
                </a:r>
                <a:r>
                  <a:rPr lang="en-CA" b="0" i="0">
                    <a:solidFill>
                      <a:srgbClr val="0070C0"/>
                    </a:solidFill>
                    <a:effectLst/>
                    <a:latin typeface="+mn-lt"/>
                    <a:cs typeface="Calibri" panose="020F0502020204030204" pitchFamily="34" charset="0"/>
                  </a:rPr>
                  <a:t>. </a:t>
                </a:r>
                <a:r>
                  <a:rPr lang="en-CA" b="0" i="0" err="1">
                    <a:solidFill>
                      <a:srgbClr val="0070C0"/>
                    </a:solidFill>
                    <a:effectLst/>
                    <a:latin typeface="+mn-lt"/>
                    <a:cs typeface="Calibri" panose="020F0502020204030204" pitchFamily="34" charset="0"/>
                  </a:rPr>
                  <a:t>Isot</a:t>
                </a:r>
                <a:r>
                  <a:rPr lang="en-CA" b="0" i="0">
                    <a:solidFill>
                      <a:srgbClr val="0070C0"/>
                    </a:solidFill>
                    <a:effectLst/>
                    <a:latin typeface="+mn-lt"/>
                    <a:cs typeface="Calibri" panose="020F0502020204030204" pitchFamily="34" charset="0"/>
                  </a:rPr>
                  <a:t>., 52 (2000)</a:t>
                </a:r>
                <a:endParaRPr lang="en-CA" sz="2800" b="0" i="0">
                  <a:solidFill>
                    <a:srgbClr val="0070C0"/>
                  </a:solidFill>
                  <a:effectLst/>
                  <a:latin typeface="+mn-lt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2800"/>
                  <a:t>Gas assays require both trapping &amp; efficient radon release</a:t>
                </a:r>
                <a:endParaRPr lang="en-CA" sz="2800" i="0">
                  <a:solidFill>
                    <a:srgbClr val="0070C0"/>
                  </a:solidFill>
                  <a:effectLst/>
                  <a:latin typeface="+mn-lt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2800">
                    <a:latin typeface="+mn-lt"/>
                  </a:rPr>
                  <a:t>Developed a portable activated charcoal trap to enhance radon trapping</a:t>
                </a:r>
              </a:p>
              <a:p>
                <a:pPr marL="1028700" lvl="1" indent="-342900"/>
                <a:r>
                  <a:rPr lang="en-CA" sz="2800" b="1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CA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Nasim </a:t>
                </a:r>
                <a:r>
                  <a:rPr lang="en-CA" err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Fatemighomi</a:t>
                </a:r>
                <a:r>
                  <a:rPr lang="en-CA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et al: </a:t>
                </a:r>
                <a:r>
                  <a:rPr lang="en-CA" err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Nucl.Instrum.Meth.A</a:t>
                </a:r>
                <a:r>
                  <a:rPr lang="en-CA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 1076 (2025) </a:t>
                </a:r>
                <a:endParaRPr lang="en-CA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2800">
                    <a:latin typeface="+mn-lt"/>
                  </a:rPr>
                  <a:t>Used</a:t>
                </a:r>
                <a:r>
                  <a:rPr lang="en-CA" sz="2800">
                    <a:latin typeface="+mn-lt"/>
                    <a:cs typeface="Calibri" panose="020F0502020204030204" pitchFamily="34" charset="0"/>
                  </a:rPr>
                  <a:t> low background </a:t>
                </a:r>
                <a:r>
                  <a:rPr lang="en-CA" sz="2800" b="0" i="0">
                    <a:solidFill>
                      <a:srgbClr val="1F1F1F"/>
                    </a:solidFill>
                    <a:effectLst/>
                    <a:latin typeface="+mn-lt"/>
                  </a:rPr>
                  <a:t>Calgon OVC 4 × 8 (coconut-based)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2800"/>
                  <a:t>In-house </a:t>
                </a:r>
                <a:r>
                  <a:rPr lang="en-CA" sz="2800" b="1"/>
                  <a:t>nitric acid etching</a:t>
                </a:r>
                <a:r>
                  <a:rPr lang="en-CA" sz="2800"/>
                  <a:t> to remove ²³⁸U background</a:t>
                </a:r>
                <a:endParaRPr lang="en-CA" sz="2800">
                  <a:solidFill>
                    <a:srgbClr val="1F1F1F"/>
                  </a:solidFill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0" lang="en-US" sz="280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Muli Regular"/>
                    <a:ea typeface="Muli Regular"/>
                    <a:cs typeface="Muli Regular"/>
                    <a:sym typeface="Muli Regular"/>
                  </a:rPr>
                  <a:t>Radon emanation:  18</a:t>
                </a:r>
                <a14:m>
                  <m:oMath xmlns:m="http://schemas.openxmlformats.org/officeDocument/2006/math">
                    <m:r>
                      <a:rPr kumimoji="0" lang="en-CA" sz="2800" b="1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Muli Regular"/>
                        <a:cs typeface="Muli Regular"/>
                        <a:sym typeface="Muli Regular"/>
                      </a:rPr>
                      <m:t>± </m:t>
                    </m:r>
                  </m:oMath>
                </a14:m>
                <a:r>
                  <a:rPr kumimoji="0" lang="en-US" sz="280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Muli Regular"/>
                    <a:ea typeface="Muli Regular"/>
                    <a:cs typeface="Muli Regular"/>
                    <a:sym typeface="Muli Regular"/>
                  </a:rPr>
                  <a:t>3 </a:t>
                </a:r>
                <a:r>
                  <a:rPr kumimoji="0" lang="en-US" sz="2800" b="1" i="0" u="none" strike="noStrike" cap="none" spc="0" normalizeH="0" baseline="0" err="1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Muli Regular"/>
                    <a:ea typeface="Muli Regular"/>
                    <a:cs typeface="Muli Regular"/>
                    <a:sym typeface="Muli Regular"/>
                  </a:rPr>
                  <a:t>mBq</a:t>
                </a:r>
                <a:r>
                  <a:rPr kumimoji="0" lang="en-US" sz="280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Muli Regular"/>
                    <a:ea typeface="Muli Regular"/>
                    <a:cs typeface="Muli Regular"/>
                    <a:sym typeface="Muli Regular"/>
                  </a:rPr>
                  <a:t>/kg at room temperature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CA" sz="2600">
                  <a:latin typeface="+mn-lt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C8F3E9C-E01E-BCFC-DCE1-6531050B26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361083" y="1458605"/>
                <a:ext cx="9280704" cy="3994150"/>
              </a:xfrm>
              <a:blipFill>
                <a:blip r:embed="rId2"/>
                <a:stretch>
                  <a:fillRect l="-1182" t="-2443" b="-10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96BF4D6-2C24-DA5F-54AE-F026CB1C2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322" y="1144943"/>
            <a:ext cx="2099142" cy="21579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783B555-DE66-0613-D247-D6FCF1ABE1AE}"/>
              </a:ext>
            </a:extLst>
          </p:cNvPr>
          <p:cNvGrpSpPr/>
          <p:nvPr/>
        </p:nvGrpSpPr>
        <p:grpSpPr>
          <a:xfrm>
            <a:off x="9799930" y="2066012"/>
            <a:ext cx="2356968" cy="1455211"/>
            <a:chOff x="4315294" y="1582830"/>
            <a:chExt cx="2356968" cy="145521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66A6925-2716-72AB-129B-C61092BB651E}"/>
                </a:ext>
              </a:extLst>
            </p:cNvPr>
            <p:cNvGrpSpPr/>
            <p:nvPr/>
          </p:nvGrpSpPr>
          <p:grpSpPr>
            <a:xfrm>
              <a:off x="4315294" y="1582830"/>
              <a:ext cx="2356968" cy="1455211"/>
              <a:chOff x="4315294" y="1582830"/>
              <a:chExt cx="2356968" cy="145521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DB9A031-3E34-D8DE-F0A7-A1370C612164}"/>
                  </a:ext>
                </a:extLst>
              </p:cNvPr>
              <p:cNvGrpSpPr/>
              <p:nvPr/>
            </p:nvGrpSpPr>
            <p:grpSpPr>
              <a:xfrm>
                <a:off x="4315294" y="1582830"/>
                <a:ext cx="2262112" cy="1455211"/>
                <a:chOff x="4315294" y="1582830"/>
                <a:chExt cx="2262112" cy="1455211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59131A94-3DB7-9B99-345B-385AAA877C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15294" y="2082044"/>
                  <a:ext cx="2262112" cy="955997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ECE0DF59-FFAF-0752-5A38-4D8049BA74B5}"/>
                    </a:ext>
                  </a:extLst>
                </p:cNvPr>
                <p:cNvCxnSpPr>
                  <a:cxnSpLocks/>
                  <a:endCxn id="14" idx="1"/>
                </p:cNvCxnSpPr>
                <p:nvPr/>
              </p:nvCxnSpPr>
              <p:spPr>
                <a:xfrm flipV="1">
                  <a:off x="4315294" y="1605690"/>
                  <a:ext cx="406809" cy="467757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3F434633-02F8-7652-27FB-4BEA0CE35EB0}"/>
                    </a:ext>
                  </a:extLst>
                </p:cNvPr>
                <p:cNvCxnSpPr>
                  <a:cxnSpLocks/>
                  <a:stCxn id="14" idx="3"/>
                </p:cNvCxnSpPr>
                <p:nvPr/>
              </p:nvCxnSpPr>
              <p:spPr>
                <a:xfrm>
                  <a:off x="4767822" y="1605690"/>
                  <a:ext cx="1809584" cy="476354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16C1515-1F84-6C75-FC80-D3D74FB7F083}"/>
                    </a:ext>
                  </a:extLst>
                </p:cNvPr>
                <p:cNvSpPr/>
                <p:nvPr/>
              </p:nvSpPr>
              <p:spPr>
                <a:xfrm>
                  <a:off x="4722103" y="1582830"/>
                  <a:ext cx="45719" cy="45719"/>
                </a:xfrm>
                <a:prstGeom prst="rect">
                  <a:avLst/>
                </a:prstGeom>
                <a:noFill/>
                <a:ln w="635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AE" b="1"/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AAFBFC-0CB7-6AC7-806C-0FD62804C158}"/>
                  </a:ext>
                </a:extLst>
              </p:cNvPr>
              <p:cNvSpPr txBox="1"/>
              <p:nvPr/>
            </p:nvSpPr>
            <p:spPr>
              <a:xfrm>
                <a:off x="5848971" y="2654500"/>
                <a:ext cx="823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100</a:t>
                </a:r>
                <a:r>
                  <a:rPr lang="el-GR" sz="160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μ</a:t>
                </a:r>
                <a:r>
                  <a:rPr lang="en-GB" sz="160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endParaRPr lang="en-AE" sz="160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F3F6197-05BB-1069-9344-B3101EE792B5}"/>
                </a:ext>
              </a:extLst>
            </p:cNvPr>
            <p:cNvCxnSpPr>
              <a:cxnSpLocks/>
            </p:cNvCxnSpPr>
            <p:nvPr/>
          </p:nvCxnSpPr>
          <p:spPr>
            <a:xfrm>
              <a:off x="5930451" y="2972498"/>
              <a:ext cx="602034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539F94-7DCC-D6BC-AF1A-59C4A169F618}"/>
              </a:ext>
            </a:extLst>
          </p:cNvPr>
          <p:cNvSpPr txBox="1"/>
          <p:nvPr/>
        </p:nvSpPr>
        <p:spPr>
          <a:xfrm>
            <a:off x="10396795" y="5981752"/>
            <a:ext cx="1018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22 g trap</a:t>
            </a:r>
          </a:p>
        </p:txBody>
      </p:sp>
      <p:pic>
        <p:nvPicPr>
          <p:cNvPr id="18" name="Picture 17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DAAA4412-FA85-43AD-4E3D-041DFB5CD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496" y="280249"/>
            <a:ext cx="1825083" cy="1216722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8CC47A7-64CA-406B-35F7-615E665AC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10</a:t>
            </a:fld>
            <a:endParaRPr lang="en-CA" b="1"/>
          </a:p>
        </p:txBody>
      </p:sp>
      <p:pic>
        <p:nvPicPr>
          <p:cNvPr id="20" name="Picture 19" descr="A hand in a glove holding a metal pipe&#10;&#10;Description automatically generated">
            <a:extLst>
              <a:ext uri="{FF2B5EF4-FFF2-40B4-BE49-F238E27FC236}">
                <a16:creationId xmlns:a16="http://schemas.microsoft.com/office/drawing/2014/main" id="{8B62EF36-22BB-59D5-B264-88E268CDC1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688" y="3694561"/>
            <a:ext cx="1668204" cy="230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80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C2ABF7-4123-8535-1284-00F60873CA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/>
              <a:t>Radon Calibration Source for Trap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937FF-4402-8EE8-02A7-A32698909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1717893"/>
            <a:ext cx="10622660" cy="39941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A calibrating source was made using </a:t>
            </a:r>
            <a:r>
              <a:rPr lang="en-CA" b="0" i="0">
                <a:solidFill>
                  <a:srgbClr val="1F1F1F"/>
                </a:solidFill>
                <a:effectLst/>
                <a:latin typeface="ElsevierGulliver"/>
              </a:rPr>
              <a:t>Nora </a:t>
            </a:r>
            <a:r>
              <a:rPr lang="en-CA" b="0" i="0" err="1">
                <a:solidFill>
                  <a:srgbClr val="1F1F1F"/>
                </a:solidFill>
                <a:effectLst/>
                <a:latin typeface="ElsevierGulliver"/>
              </a:rPr>
              <a:t>Xp</a:t>
            </a:r>
            <a:r>
              <a:rPr lang="en-CA" b="0" i="0">
                <a:solidFill>
                  <a:srgbClr val="1F1F1F"/>
                </a:solidFill>
                <a:effectLst/>
                <a:latin typeface="ElsevierGulliver"/>
              </a:rPr>
              <a:t> 5319 </a:t>
            </a:r>
            <a:br>
              <a:rPr lang="en-CA" b="0" i="0">
                <a:solidFill>
                  <a:srgbClr val="1F1F1F"/>
                </a:solidFill>
                <a:effectLst/>
                <a:latin typeface="ElsevierGulliver"/>
              </a:rPr>
            </a:br>
            <a:r>
              <a:rPr lang="en-CA" b="0" i="0">
                <a:solidFill>
                  <a:srgbClr val="1F1F1F"/>
                </a:solidFill>
                <a:effectLst/>
                <a:latin typeface="ElsevierGulliver"/>
              </a:rPr>
              <a:t>rubber floor tile 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53E329-BA7C-1D4F-806B-4F13D40FCB7C}"/>
              </a:ext>
            </a:extLst>
          </p:cNvPr>
          <p:cNvGrpSpPr/>
          <p:nvPr/>
        </p:nvGrpSpPr>
        <p:grpSpPr>
          <a:xfrm>
            <a:off x="613266" y="2734477"/>
            <a:ext cx="2810680" cy="2018901"/>
            <a:chOff x="5501159" y="3432704"/>
            <a:chExt cx="1910356" cy="1432767"/>
          </a:xfrm>
        </p:grpSpPr>
        <p:pic>
          <p:nvPicPr>
            <p:cNvPr id="5" name="Picture 2" descr="Image">
              <a:extLst>
                <a:ext uri="{FF2B5EF4-FFF2-40B4-BE49-F238E27FC236}">
                  <a16:creationId xmlns:a16="http://schemas.microsoft.com/office/drawing/2014/main" id="{5C06B8CB-5857-F312-1D40-0B9F2AADF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1159" y="3432704"/>
              <a:ext cx="1910356" cy="1432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FCFE998-A61D-6CE5-B412-241CF17F05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1159" y="3573477"/>
              <a:ext cx="1172590" cy="48643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157433-0EDA-1381-B32A-FEC6C67FB25D}"/>
                </a:ext>
              </a:extLst>
            </p:cNvPr>
            <p:cNvSpPr txBox="1"/>
            <p:nvPr/>
          </p:nvSpPr>
          <p:spPr>
            <a:xfrm>
              <a:off x="5568452" y="3508916"/>
              <a:ext cx="795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10cm</a:t>
              </a:r>
              <a:endParaRPr lang="en-AE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CEC7119-BFE4-8DC7-238E-17ABAAFBDFDC}"/>
              </a:ext>
            </a:extLst>
          </p:cNvPr>
          <p:cNvSpPr txBox="1"/>
          <p:nvPr/>
        </p:nvSpPr>
        <p:spPr>
          <a:xfrm>
            <a:off x="903028" y="4362019"/>
            <a:ext cx="252091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14 x 10 cm</a:t>
            </a:r>
            <a:r>
              <a:rPr kumimoji="0" lang="en-US" sz="2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2 </a:t>
            </a:r>
            <a:r>
              <a:rPr kumimoji="0" lang="en-US" sz="20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floor tiles </a:t>
            </a: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 </a:t>
            </a:r>
          </a:p>
        </p:txBody>
      </p:sp>
      <p:pic>
        <p:nvPicPr>
          <p:cNvPr id="9" name="Picture 8" descr="A picture containing sewing machine, appliance, indoor&#10;&#10;Description automatically generated">
            <a:extLst>
              <a:ext uri="{FF2B5EF4-FFF2-40B4-BE49-F238E27FC236}">
                <a16:creationId xmlns:a16="http://schemas.microsoft.com/office/drawing/2014/main" id="{D3A24CF2-7FB2-5035-047B-6FA43F5D89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559" b="22118"/>
          <a:stretch/>
        </p:blipFill>
        <p:spPr bwMode="auto">
          <a:xfrm>
            <a:off x="631724" y="4869721"/>
            <a:ext cx="2792221" cy="161258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FAF425-F336-22B7-35B5-BB3AC4AAB38C}"/>
              </a:ext>
            </a:extLst>
          </p:cNvPr>
          <p:cNvSpPr txBox="1"/>
          <p:nvPr/>
        </p:nvSpPr>
        <p:spPr>
          <a:xfrm>
            <a:off x="1150311" y="6196069"/>
            <a:ext cx="161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Calibration Can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9AD424-0C01-9BC8-F1CA-D54A372AE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59" y="3033969"/>
            <a:ext cx="5830049" cy="37658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8C6641-7BAA-ABA7-D94F-8C7A9DA7A09E}"/>
              </a:ext>
            </a:extLst>
          </p:cNvPr>
          <p:cNvSpPr txBox="1"/>
          <p:nvPr/>
        </p:nvSpPr>
        <p:spPr>
          <a:xfrm>
            <a:off x="9698708" y="3579324"/>
            <a:ext cx="2314871" cy="1732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CA">
                <a:latin typeface="Calibri" panose="020F0502020204030204" pitchFamily="34" charset="0"/>
                <a:cs typeface="Calibri" panose="020F0502020204030204" pitchFamily="34" charset="0"/>
              </a:rPr>
              <a:t>Fit is based on²²⁶Ra-supported emanation </a:t>
            </a:r>
            <a:br>
              <a:rPr lang="en-CA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>
                <a:latin typeface="Calibri" panose="020F0502020204030204" pitchFamily="34" charset="0"/>
                <a:cs typeface="Calibri" panose="020F0502020204030204" pitchFamily="34" charset="0"/>
              </a:rPr>
              <a:t>and ²²²Rn outgassing from porous rubber tiles</a:t>
            </a:r>
            <a:endParaRPr kumimoji="0" lang="en-US" sz="2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Muli Regular"/>
            </a:endParaRPr>
          </a:p>
        </p:txBody>
      </p:sp>
      <p:pic>
        <p:nvPicPr>
          <p:cNvPr id="15" name="Picture 14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7FD66CCF-6EE4-31E1-A855-33A48E0FE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8496" y="280249"/>
            <a:ext cx="1825083" cy="1216722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9AD3CF0-46DB-AC15-BEDE-9DEB806F9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11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478166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86AB78-11BB-5982-2995-751643617D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600" y="780353"/>
            <a:ext cx="11257110" cy="1316076"/>
          </a:xfrm>
        </p:spPr>
        <p:txBody>
          <a:bodyPr/>
          <a:lstStyle/>
          <a:p>
            <a:r>
              <a:rPr lang="en-US"/>
              <a:t>Trap Efficiency Test Set-up</a:t>
            </a:r>
          </a:p>
        </p:txBody>
      </p:sp>
      <p:pic>
        <p:nvPicPr>
          <p:cNvPr id="4" name="Picture 3" descr="A black and white drawing of a round object&#10;&#10;Description automatically generated">
            <a:extLst>
              <a:ext uri="{FF2B5EF4-FFF2-40B4-BE49-F238E27FC236}">
                <a16:creationId xmlns:a16="http://schemas.microsoft.com/office/drawing/2014/main" id="{D9DC5247-40B1-3AE5-0136-66AB5D188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890" y="3494145"/>
            <a:ext cx="2190015" cy="30804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9D9052-9962-F1F0-DD8E-4B76F02BE8E5}"/>
              </a:ext>
            </a:extLst>
          </p:cNvPr>
          <p:cNvGrpSpPr/>
          <p:nvPr/>
        </p:nvGrpSpPr>
        <p:grpSpPr>
          <a:xfrm>
            <a:off x="7199080" y="3697597"/>
            <a:ext cx="4820559" cy="2971820"/>
            <a:chOff x="6884020" y="4551718"/>
            <a:chExt cx="4616790" cy="2754957"/>
          </a:xfrm>
        </p:grpSpPr>
        <p:pic>
          <p:nvPicPr>
            <p:cNvPr id="6" name="Picture 5" descr="A diagram of a trap&#10;&#10;Description automatically generated">
              <a:extLst>
                <a:ext uri="{FF2B5EF4-FFF2-40B4-BE49-F238E27FC236}">
                  <a16:creationId xmlns:a16="http://schemas.microsoft.com/office/drawing/2014/main" id="{DB2D8D74-653B-F262-9211-37AD0294B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482" y="4736525"/>
              <a:ext cx="4473328" cy="25701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3F56FE-1317-7E95-4808-DD31BF5BF02D}"/>
                </a:ext>
              </a:extLst>
            </p:cNvPr>
            <p:cNvSpPr/>
            <p:nvPr/>
          </p:nvSpPr>
          <p:spPr>
            <a:xfrm>
              <a:off x="6884020" y="4551718"/>
              <a:ext cx="182755" cy="52038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8" name="Picture 7" descr="A white sign with black text&#10;&#10;Description automatically generated">
            <a:extLst>
              <a:ext uri="{FF2B5EF4-FFF2-40B4-BE49-F238E27FC236}">
                <a16:creationId xmlns:a16="http://schemas.microsoft.com/office/drawing/2014/main" id="{63EFDB3D-F140-E1E0-9BAD-D9DB680AF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15" y="4123747"/>
            <a:ext cx="1948208" cy="1203305"/>
          </a:xfrm>
          <a:prstGeom prst="rect">
            <a:avLst/>
          </a:prstGeom>
        </p:spPr>
      </p:pic>
      <p:pic>
        <p:nvPicPr>
          <p:cNvPr id="9" name="Picture 8" descr="A black and white gas cylinder&#10;&#10;Description automatically generated">
            <a:extLst>
              <a:ext uri="{FF2B5EF4-FFF2-40B4-BE49-F238E27FC236}">
                <a16:creationId xmlns:a16="http://schemas.microsoft.com/office/drawing/2014/main" id="{0B6FB4CC-FE7F-761D-D259-B43EDB4EA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23" y="3243649"/>
            <a:ext cx="1524186" cy="24066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EC4FDB-7483-7BE4-2D9C-E0A899E9ECE5}"/>
              </a:ext>
            </a:extLst>
          </p:cNvPr>
          <p:cNvSpPr/>
          <p:nvPr/>
        </p:nvSpPr>
        <p:spPr>
          <a:xfrm>
            <a:off x="7106297" y="3243649"/>
            <a:ext cx="4913342" cy="3449916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91894BC-A89F-B08D-A951-26646AD1653B}"/>
              </a:ext>
            </a:extLst>
          </p:cNvPr>
          <p:cNvSpPr/>
          <p:nvPr/>
        </p:nvSpPr>
        <p:spPr>
          <a:xfrm>
            <a:off x="1204833" y="4614271"/>
            <a:ext cx="805848" cy="222255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2053254E-C3AE-E669-249E-5137BFEBCFE8}"/>
              </a:ext>
            </a:extLst>
          </p:cNvPr>
          <p:cNvSpPr/>
          <p:nvPr/>
        </p:nvSpPr>
        <p:spPr>
          <a:xfrm>
            <a:off x="3995780" y="4591351"/>
            <a:ext cx="854070" cy="222253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657B4558-5063-42DA-CC6E-3BD8A1ECDC3A}"/>
              </a:ext>
            </a:extLst>
          </p:cNvPr>
          <p:cNvSpPr/>
          <p:nvPr/>
        </p:nvSpPr>
        <p:spPr>
          <a:xfrm>
            <a:off x="6241870" y="4591351"/>
            <a:ext cx="854070" cy="222253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193932-6D37-0703-F4F1-3E9745B5D9D3}"/>
              </a:ext>
            </a:extLst>
          </p:cNvPr>
          <p:cNvSpPr txBox="1"/>
          <p:nvPr/>
        </p:nvSpPr>
        <p:spPr>
          <a:xfrm>
            <a:off x="716731" y="1451289"/>
            <a:ext cx="902663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/>
              <a:t>N₂ flow through the source introduces radon atoms to 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/>
              <a:t>Charcoal cooled with LN₂–alcohol mix to trap radon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/>
              <a:t>Radon released from charcoal trap by heating to 150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/>
              <a:t>Released radon were extracted using the radon board</a:t>
            </a:r>
          </a:p>
        </p:txBody>
      </p:sp>
      <p:pic>
        <p:nvPicPr>
          <p:cNvPr id="16" name="Picture 15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331AA323-A037-CA25-5FD3-56A08BF84D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8496" y="280249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08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A8BD0C6-1ACB-A25C-7555-4AC1AAD29A18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97987" y="1697779"/>
                <a:ext cx="6568326" cy="4648887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CA"/>
                  <a:t>Trap temperature tuned by LN₂ ratio in LN₂-alcohol mix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CA"/>
                  <a:t>Efficiency: The ratio of radon extracted from radon trap to radon introduced to the trap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CA"/>
                  <a:t>The trap was tested up to 5 SLPM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CA" sz="3200"/>
                  <a:t>The efficiency of the trap is 100% for temperatures between </a:t>
                </a:r>
                <a:br>
                  <a:rPr lang="en-CA" sz="3200"/>
                </a:br>
                <a:r>
                  <a:rPr lang="en-CA" sz="3200"/>
                  <a:t>-100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CA" sz="3200"/>
                  <a:t> C to -50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CA" sz="3200"/>
                  <a:t> C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A8BD0C6-1ACB-A25C-7555-4AC1AAD29A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97987" y="1697779"/>
                <a:ext cx="6568326" cy="4648887"/>
              </a:xfrm>
              <a:blipFill>
                <a:blip r:embed="rId2"/>
                <a:stretch>
                  <a:fillRect l="-2136" t="-2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2">
            <a:extLst>
              <a:ext uri="{FF2B5EF4-FFF2-40B4-BE49-F238E27FC236}">
                <a16:creationId xmlns:a16="http://schemas.microsoft.com/office/drawing/2014/main" id="{149CBC75-D232-EDE3-F677-6DA592C2870C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736600" y="780353"/>
            <a:ext cx="10838366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1pPr>
            <a:lvl2pPr marL="0" marR="0" indent="2286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2pPr>
            <a:lvl3pPr marL="0" marR="0" indent="4572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3pPr>
            <a:lvl4pPr marL="0" marR="0" indent="6858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4pPr>
            <a:lvl5pPr marL="0" marR="0" indent="9144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5pPr>
            <a:lvl6pPr marL="0" marR="0" indent="11430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6pPr>
            <a:lvl7pPr marL="0" marR="0" indent="13716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7pPr>
            <a:lvl8pPr marL="0" marR="0" indent="16002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8pPr>
            <a:lvl9pPr marL="0" marR="0" indent="18288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9pPr>
          </a:lstStyle>
          <a:p>
            <a:pPr hangingPunct="1"/>
            <a:r>
              <a:rPr lang="en-US" sz="4800"/>
              <a:t>Efficiency versus Cooling Temperature </a:t>
            </a:r>
          </a:p>
        </p:txBody>
      </p:sp>
      <p:pic>
        <p:nvPicPr>
          <p:cNvPr id="5" name="Picture 4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BF749A25-F593-5C79-CBA6-448D5E74B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496" y="280249"/>
            <a:ext cx="1825083" cy="121672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B3750-6990-C8E2-26EC-6050653ED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13</a:t>
            </a:fld>
            <a:endParaRPr lang="en-CA" b="1"/>
          </a:p>
        </p:txBody>
      </p:sp>
      <p:pic>
        <p:nvPicPr>
          <p:cNvPr id="9" name="Picture 8" descr="A graph of alcohol and alcohol&#10;&#10;Description automatically generated">
            <a:extLst>
              <a:ext uri="{FF2B5EF4-FFF2-40B4-BE49-F238E27FC236}">
                <a16:creationId xmlns:a16="http://schemas.microsoft.com/office/drawing/2014/main" id="{32071F09-FD34-C4B0-C56E-8CB99866F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437" y="1697779"/>
            <a:ext cx="4264411" cy="463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06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E9595-6DEC-6251-2DB4-9732ED614B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703" y="2476258"/>
            <a:ext cx="4284670" cy="435023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Unlike bronze wool trap,  charcoal trap  is 100% efficient after one hour of assay duration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3352B06-EF53-80EB-16CF-43EA2F706736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736600" y="780353"/>
            <a:ext cx="9834756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1pPr>
            <a:lvl2pPr marL="0" marR="0" indent="2286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2pPr>
            <a:lvl3pPr marL="0" marR="0" indent="4572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3pPr>
            <a:lvl4pPr marL="0" marR="0" indent="6858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4pPr>
            <a:lvl5pPr marL="0" marR="0" indent="9144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5pPr>
            <a:lvl6pPr marL="0" marR="0" indent="11430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6pPr>
            <a:lvl7pPr marL="0" marR="0" indent="13716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7pPr>
            <a:lvl8pPr marL="0" marR="0" indent="16002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8pPr>
            <a:lvl9pPr marL="0" marR="0" indent="18288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9pPr>
          </a:lstStyle>
          <a:p>
            <a:pPr hangingPunct="1"/>
            <a:r>
              <a:rPr lang="en-US" sz="5400"/>
              <a:t>Charcoal versus Bronze Traps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A473A7-E680-90CC-D89F-D5602616127E}"/>
              </a:ext>
            </a:extLst>
          </p:cNvPr>
          <p:cNvSpPr txBox="1"/>
          <p:nvPr/>
        </p:nvSpPr>
        <p:spPr>
          <a:xfrm>
            <a:off x="5155491" y="5965009"/>
            <a:ext cx="6096000" cy="57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/>
              <a:t>Bronze wool data shown in </a:t>
            </a:r>
            <a:r>
              <a:rPr kumimoji="0" lang="en-US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slide 9…</a:t>
            </a:r>
          </a:p>
        </p:txBody>
      </p:sp>
      <p:pic>
        <p:nvPicPr>
          <p:cNvPr id="13" name="Picture 12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334ED6E7-9479-B4EE-29F2-93C6D1B6A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496" y="280249"/>
            <a:ext cx="1825083" cy="1216722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605FCF5-51F2-57C1-3462-645C91F99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14</a:t>
            </a:fld>
            <a:endParaRPr lang="en-CA" b="1"/>
          </a:p>
        </p:txBody>
      </p:sp>
      <p:pic>
        <p:nvPicPr>
          <p:cNvPr id="5" name="Picture 4" descr="A graph showing different types of charcoal trap&#10;&#10;Description automatically generated">
            <a:extLst>
              <a:ext uri="{FF2B5EF4-FFF2-40B4-BE49-F238E27FC236}">
                <a16:creationId xmlns:a16="http://schemas.microsoft.com/office/drawing/2014/main" id="{D1322351-D175-22E2-4347-51898E65E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373" y="1320343"/>
            <a:ext cx="6975736" cy="47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59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208B03-59A9-07E1-BC8E-FDC6601C23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5400"/>
              <a:t>Charcoal Trap Sensitivity and Use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0A1BB24-CED5-B29F-2795-B95C836D132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736600" y="1877352"/>
                <a:ext cx="11467528" cy="1806152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/>
                  <a:t>N</a:t>
                </a:r>
                <a:r>
                  <a:rPr lang="en-US" sz="2800" baseline="-25000"/>
                  <a:t>2</a:t>
                </a:r>
                <a:r>
                  <a:rPr lang="en-US" sz="2800"/>
                  <a:t> assay sensitivity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&gt; </m:t>
                    </m:r>
                  </m:oMath>
                </a14:m>
                <a:r>
                  <a:rPr lang="en-US" sz="2800" b="1">
                    <a:solidFill>
                      <a:srgbClr val="0070C0"/>
                    </a:solidFill>
                  </a:rPr>
                  <a:t>90</a:t>
                </a:r>
                <a14:m>
                  <m:oMath xmlns:m="http://schemas.openxmlformats.org/officeDocument/2006/math">
                    <m:r>
                      <a:rPr lang="en-CA" sz="28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2800" b="1">
                    <a:solidFill>
                      <a:srgbClr val="0070C0"/>
                    </a:solidFill>
                  </a:rPr>
                  <a:t>Bq/m</a:t>
                </a:r>
                <a:r>
                  <a:rPr lang="en-US" sz="2800" b="1" baseline="30000">
                    <a:solidFill>
                      <a:srgbClr val="0070C0"/>
                    </a:solidFill>
                  </a:rPr>
                  <a:t>3</a:t>
                </a:r>
              </a:p>
              <a:p>
                <a:pPr marL="1143000" lvl="1" indent="-457200"/>
                <a:r>
                  <a:rPr lang="en-CA" sz="2800"/>
                  <a:t>Bronze wool sensitivity: 3.3 </a:t>
                </a:r>
                <a:r>
                  <a:rPr lang="en-CA" sz="2800" err="1"/>
                  <a:t>mBq</a:t>
                </a:r>
                <a:r>
                  <a:rPr lang="en-CA" sz="2800"/>
                  <a:t>/m³</a:t>
                </a:r>
                <a:endParaRPr lang="en-US" sz="2800">
                  <a:solidFill>
                    <a:srgbClr val="0070C0"/>
                  </a:solidFill>
                </a:endParaRPr>
              </a:p>
              <a:p>
                <a:endParaRPr lang="en-US" sz="3200" b="1" baseline="3000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0A1BB24-CED5-B29F-2795-B95C836D13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736600" y="1877352"/>
                <a:ext cx="11467528" cy="1806152"/>
              </a:xfrm>
              <a:blipFill>
                <a:blip r:embed="rId2"/>
                <a:stretch>
                  <a:fillRect l="-957" t="-5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large white cylinder in a factory&#10;&#10;Description automatically generated">
            <a:extLst>
              <a:ext uri="{FF2B5EF4-FFF2-40B4-BE49-F238E27FC236}">
                <a16:creationId xmlns:a16="http://schemas.microsoft.com/office/drawing/2014/main" id="{47FCB312-9205-1147-CCEF-559B608E4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50" y="3548437"/>
            <a:ext cx="5085094" cy="2908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BA97DA-2CFE-300F-1BFC-ACC31B399E58}"/>
              </a:ext>
            </a:extLst>
          </p:cNvPr>
          <p:cNvSpPr txBox="1"/>
          <p:nvPr/>
        </p:nvSpPr>
        <p:spPr>
          <a:xfrm>
            <a:off x="3474602" y="6456784"/>
            <a:ext cx="18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SNOLAB LN</a:t>
            </a:r>
            <a:r>
              <a:rPr lang="en-US" baseline="-25000"/>
              <a:t>2 </a:t>
            </a:r>
            <a:r>
              <a:rPr lang="en-US"/>
              <a:t>plant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418F7-9FAD-8376-1217-AD7B00C0B1A5}"/>
              </a:ext>
            </a:extLst>
          </p:cNvPr>
          <p:cNvSpPr txBox="1"/>
          <p:nvPr/>
        </p:nvSpPr>
        <p:spPr>
          <a:xfrm>
            <a:off x="736599" y="2893050"/>
            <a:ext cx="114675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800"/>
              <a:t>Trap used to measure radon in N₂ systems, incl. SNOLAB LN₂ plant boil-off</a:t>
            </a:r>
            <a:endParaRPr lang="en-US" sz="2800">
              <a:solidFill>
                <a:srgbClr val="0070C0"/>
              </a:solidFill>
            </a:endParaRPr>
          </a:p>
        </p:txBody>
      </p:sp>
      <p:pic>
        <p:nvPicPr>
          <p:cNvPr id="9" name="Picture 8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08E33CB1-943F-A3B6-EAC7-514644D4B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8496" y="280249"/>
            <a:ext cx="1825083" cy="121672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48455A-1BD7-1D9F-0F4D-DD2864A5D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15</a:t>
            </a:fld>
            <a:endParaRPr lang="en-CA" b="1"/>
          </a:p>
        </p:txBody>
      </p:sp>
      <p:pic>
        <p:nvPicPr>
          <p:cNvPr id="12" name="Picture 11" descr="A large metal container with pipes&#10;&#10;Description automatically generated">
            <a:extLst>
              <a:ext uri="{FF2B5EF4-FFF2-40B4-BE49-F238E27FC236}">
                <a16:creationId xmlns:a16="http://schemas.microsoft.com/office/drawing/2014/main" id="{4AC8C104-C59D-BE6F-82A7-4031024AC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634" y="3548436"/>
            <a:ext cx="2191363" cy="28579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8CAC90-ACBC-067A-FE03-2D80B1F006A0}"/>
              </a:ext>
            </a:extLst>
          </p:cNvPr>
          <p:cNvSpPr txBox="1"/>
          <p:nvPr/>
        </p:nvSpPr>
        <p:spPr>
          <a:xfrm>
            <a:off x="4198776" y="6456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115372-7B42-DA3A-9FA5-A0D6443FA940}"/>
              </a:ext>
            </a:extLst>
          </p:cNvPr>
          <p:cNvSpPr txBox="1"/>
          <p:nvPr/>
        </p:nvSpPr>
        <p:spPr>
          <a:xfrm>
            <a:off x="7343192" y="6587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462EE5-9160-8229-4D9A-19368D1C2F86}"/>
              </a:ext>
            </a:extLst>
          </p:cNvPr>
          <p:cNvSpPr txBox="1"/>
          <p:nvPr/>
        </p:nvSpPr>
        <p:spPr>
          <a:xfrm>
            <a:off x="7752956" y="6456784"/>
            <a:ext cx="293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SNOLAB International Dewar </a:t>
            </a:r>
          </a:p>
        </p:txBody>
      </p:sp>
    </p:spTree>
    <p:extLst>
      <p:ext uri="{BB962C8B-B14F-4D97-AF65-F5344CB8AC3E}">
        <p14:creationId xmlns:p14="http://schemas.microsoft.com/office/powerpoint/2010/main" val="3776024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graph of a number of individuals&#10;&#10;Description automatically generated">
            <a:extLst>
              <a:ext uri="{FF2B5EF4-FFF2-40B4-BE49-F238E27FC236}">
                <a16:creationId xmlns:a16="http://schemas.microsoft.com/office/drawing/2014/main" id="{F2415CF9-08BD-0E06-4006-72CBA626F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121" y="3052606"/>
            <a:ext cx="4917879" cy="33396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E8075-5992-894F-13DE-05E13AC9B1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1513550"/>
            <a:ext cx="10693400" cy="1319091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/>
              <a:t>Portable Lucas cells with ZnS(Ag) coating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/>
              <a:t>ZnS(Ag) scintillates with </a:t>
            </a:r>
            <a:r>
              <a:rPr lang="el-GR" sz="2800"/>
              <a:t>α </a:t>
            </a:r>
            <a:r>
              <a:rPr lang="en-CA" sz="2800"/>
              <a:t>particles → ideal for radon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/>
              <a:t>Eighteen Lucas cell channels available</a:t>
            </a:r>
          </a:p>
          <a:p>
            <a:endParaRPr lang="en-CA" sz="2800"/>
          </a:p>
          <a:p>
            <a:endParaRPr lang="en-CA" sz="280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0ACD9F7-ECDE-02F0-2B79-7A88AFCF4ADD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736600" y="732067"/>
            <a:ext cx="9380794" cy="78148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marR="0" indent="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1pPr>
            <a:lvl2pPr marL="0" marR="0" indent="2286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2pPr>
            <a:lvl3pPr marL="0" marR="0" indent="4572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3pPr>
            <a:lvl4pPr marL="0" marR="0" indent="6858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4pPr>
            <a:lvl5pPr marL="0" marR="0" indent="9144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5pPr>
            <a:lvl6pPr marL="0" marR="0" indent="11430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6pPr>
            <a:lvl7pPr marL="0" marR="0" indent="13716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7pPr>
            <a:lvl8pPr marL="0" marR="0" indent="16002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8pPr>
            <a:lvl9pPr marL="0" marR="0" indent="18288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9pPr>
          </a:lstStyle>
          <a:p>
            <a:pPr hangingPunct="1"/>
            <a:r>
              <a:rPr lang="en-US" sz="5400"/>
              <a:t>Radon Counting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EAD533-81E4-9CCA-CA04-DD4159C0FD6B}"/>
              </a:ext>
            </a:extLst>
          </p:cNvPr>
          <p:cNvSpPr txBox="1"/>
          <p:nvPr/>
        </p:nvSpPr>
        <p:spPr>
          <a:xfrm>
            <a:off x="1171634" y="6226675"/>
            <a:ext cx="4803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2” diameter PMTs and CAEN electronics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51BE71-F496-7590-B915-C39BDF9CE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07524" y="1228681"/>
            <a:ext cx="2270234" cy="12770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046F68-91D3-D883-AFEC-D1B89ACDBBE2}"/>
              </a:ext>
            </a:extLst>
          </p:cNvPr>
          <p:cNvSpPr txBox="1"/>
          <p:nvPr/>
        </p:nvSpPr>
        <p:spPr>
          <a:xfrm>
            <a:off x="10679895" y="2690827"/>
            <a:ext cx="13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2” diameter</a:t>
            </a:r>
          </a:p>
        </p:txBody>
      </p:sp>
      <p:pic>
        <p:nvPicPr>
          <p:cNvPr id="17" name="Picture 16" descr="A picture containing electrical wiring, machine, cable, electronics&#10;&#10;Description automatically generated">
            <a:extLst>
              <a:ext uri="{FF2B5EF4-FFF2-40B4-BE49-F238E27FC236}">
                <a16:creationId xmlns:a16="http://schemas.microsoft.com/office/drawing/2014/main" id="{9287C891-A3F3-C22D-6182-89A9E3B52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284" y="3046019"/>
            <a:ext cx="4665630" cy="32293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D9AF43-81F7-6C6E-0F95-6A71FA005E9F}"/>
              </a:ext>
            </a:extLst>
          </p:cNvPr>
          <p:cNvSpPr txBox="1"/>
          <p:nvPr/>
        </p:nvSpPr>
        <p:spPr>
          <a:xfrm>
            <a:off x="8124507" y="6491457"/>
            <a:ext cx="1665304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/>
              <a:t>4 </a:t>
            </a:r>
            <a:r>
              <a:rPr lang="el-GR" sz="2000"/>
              <a:t>μ</a:t>
            </a:r>
            <a:r>
              <a:rPr lang="en-CA" sz="2000"/>
              <a:t>s window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4A6DEA-4B95-4339-767E-2B3906219067}"/>
              </a:ext>
            </a:extLst>
          </p:cNvPr>
          <p:cNvCxnSpPr>
            <a:cxnSpLocks/>
          </p:cNvCxnSpPr>
          <p:nvPr/>
        </p:nvCxnSpPr>
        <p:spPr>
          <a:xfrm>
            <a:off x="7215338" y="6557476"/>
            <a:ext cx="3665215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896FED14-F4C9-7D42-A7EE-3EA7A3349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16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1715358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708221-5DCC-F71F-0EEF-654F240529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4888" y="496399"/>
            <a:ext cx="9380794" cy="1316076"/>
          </a:xfrm>
        </p:spPr>
        <p:txBody>
          <a:bodyPr/>
          <a:lstStyle/>
          <a:p>
            <a:r>
              <a:rPr lang="en-CA"/>
              <a:t>Enhancing Radon Counting</a:t>
            </a:r>
            <a:endParaRPr lang="en-US"/>
          </a:p>
        </p:txBody>
      </p:sp>
      <p:pic>
        <p:nvPicPr>
          <p:cNvPr id="4" name="Picture 3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2B0B9BB5-BCA0-D39C-7E8B-C4E216A71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496" y="280249"/>
            <a:ext cx="1825083" cy="1216722"/>
          </a:xfrm>
          <a:prstGeom prst="rect">
            <a:avLst/>
          </a:prstGeom>
        </p:spPr>
      </p:pic>
      <p:pic>
        <p:nvPicPr>
          <p:cNvPr id="5" name="Picture 4" descr="A hand in blue glove holding a round object&#10;&#10;AI-generated content may be incorrect.">
            <a:extLst>
              <a:ext uri="{FF2B5EF4-FFF2-40B4-BE49-F238E27FC236}">
                <a16:creationId xmlns:a16="http://schemas.microsoft.com/office/drawing/2014/main" id="{88A4FF59-8057-A723-0D64-ACC4839185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04" t="34164" r="-148" b="14167"/>
          <a:stretch>
            <a:fillRect/>
          </a:stretch>
        </p:blipFill>
        <p:spPr>
          <a:xfrm>
            <a:off x="893936" y="2805359"/>
            <a:ext cx="3709962" cy="3433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B9DE80-FC8D-1326-7F54-1E8CC3F75B59}"/>
              </a:ext>
            </a:extLst>
          </p:cNvPr>
          <p:cNvSpPr txBox="1"/>
          <p:nvPr/>
        </p:nvSpPr>
        <p:spPr>
          <a:xfrm>
            <a:off x="1701829" y="6349104"/>
            <a:ext cx="155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New Lucas cell</a:t>
            </a:r>
            <a:endParaRPr lang="en-US"/>
          </a:p>
        </p:txBody>
      </p:sp>
      <p:pic>
        <p:nvPicPr>
          <p:cNvPr id="7" name="Picture 6" descr="A green light in a glass&#10;&#10;AI-generated content may be incorrect.">
            <a:extLst>
              <a:ext uri="{FF2B5EF4-FFF2-40B4-BE49-F238E27FC236}">
                <a16:creationId xmlns:a16="http://schemas.microsoft.com/office/drawing/2014/main" id="{FA304E85-83A6-3479-11E6-973EFE7998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317"/>
          <a:stretch>
            <a:fillRect/>
          </a:stretch>
        </p:blipFill>
        <p:spPr>
          <a:xfrm>
            <a:off x="4949703" y="2809029"/>
            <a:ext cx="3545904" cy="342964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C83591-D9D5-EB9B-1D52-0E88CEA646F0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5767176" y="6332875"/>
            <a:ext cx="1694375" cy="7673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584200" hangingPunct="0">
              <a:lnSpc>
                <a:spcPct val="120000"/>
              </a:lnSpc>
              <a:spcBef>
                <a:spcPts val="0"/>
              </a:spcBef>
            </a:pPr>
            <a:r>
              <a:rPr lang="en-CA" sz="1800"/>
              <a:t>In-house ZnS(Ag)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  <p:pic>
        <p:nvPicPr>
          <p:cNvPr id="9" name="Picture 8" descr="A round silver object with a metal tube&#10;&#10;Description automatically generated">
            <a:extLst>
              <a:ext uri="{FF2B5EF4-FFF2-40B4-BE49-F238E27FC236}">
                <a16:creationId xmlns:a16="http://schemas.microsoft.com/office/drawing/2014/main" id="{F72CBC64-24A9-C8ED-8E35-094D31231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300" y="2841179"/>
            <a:ext cx="2239005" cy="33974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AC861B-B50A-A64C-F938-C9A3170FD0F0}"/>
              </a:ext>
            </a:extLst>
          </p:cNvPr>
          <p:cNvSpPr txBox="1"/>
          <p:nvPr/>
        </p:nvSpPr>
        <p:spPr>
          <a:xfrm>
            <a:off x="9296022" y="6347238"/>
            <a:ext cx="187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SPC (a la NEWSG)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2F5698-7F9C-B7B6-81B5-7A010F387D8E}"/>
                  </a:ext>
                </a:extLst>
              </p:cNvPr>
              <p:cNvSpPr txBox="1"/>
              <p:nvPr/>
            </p:nvSpPr>
            <p:spPr>
              <a:xfrm>
                <a:off x="734888" y="1162956"/>
                <a:ext cx="11457112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2400"/>
                  <a:t>New low background Lucas cells were fabricated: 3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CA" sz="2400"/>
                  <a:t>/day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2400"/>
                  <a:t>R&amp;D toward lower background ZnS(Ag)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2400"/>
                  <a:t>Exploring small low background spherical proportional  counters (SPC) for </a:t>
                </a:r>
                <a:r>
                  <a:rPr lang="el-GR" sz="2400"/>
                  <a:t>β </a:t>
                </a:r>
                <a:r>
                  <a:rPr lang="en-CA" sz="2400"/>
                  <a:t>sensitivity (Dr. Pierre </a:t>
                </a:r>
                <a:r>
                  <a:rPr lang="en-CA" sz="2400" err="1"/>
                  <a:t>Gorel</a:t>
                </a:r>
                <a:r>
                  <a:rPr lang="en-CA" sz="2400"/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2F5698-7F9C-B7B6-81B5-7A010F387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88" y="1162956"/>
                <a:ext cx="11457112" cy="1569660"/>
              </a:xfrm>
              <a:prstGeom prst="rect">
                <a:avLst/>
              </a:prstGeom>
              <a:blipFill>
                <a:blip r:embed="rId6"/>
                <a:stretch>
                  <a:fillRect l="-745" t="-3113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AECBDFB-C845-5462-1F3D-F8066724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17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167837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B46C6-750A-BEF2-46D7-7865F39BDA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953" y="1745673"/>
            <a:ext cx="11579626" cy="4591403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600"/>
              <a:t>At SNOLAB radon assay systems used to measure radon in UPW, solid samples, and N₂ gas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600"/>
              <a:t>Developed a low-background radon trap to improve N₂ gas assay sensitivity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600"/>
              <a:t>Continuing research on radon trapping methods</a:t>
            </a:r>
          </a:p>
          <a:p>
            <a:pPr marL="1257300" lvl="1" indent="-571500"/>
            <a:r>
              <a:rPr lang="en-CA" sz="3000"/>
              <a:t>R &amp;D for radon measurement in noble gases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600"/>
              <a:t> R &amp;D toward making low background radon counting systems</a:t>
            </a:r>
          </a:p>
          <a:p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AD7F4BE-3CD3-6FA8-452A-0CD063FA4365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>
            <a:lvl1pPr marL="0" marR="0" indent="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1pPr>
            <a:lvl2pPr marL="0" marR="0" indent="2286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2pPr>
            <a:lvl3pPr marL="0" marR="0" indent="4572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3pPr>
            <a:lvl4pPr marL="0" marR="0" indent="6858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4pPr>
            <a:lvl5pPr marL="0" marR="0" indent="9144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5pPr>
            <a:lvl6pPr marL="0" marR="0" indent="11430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6pPr>
            <a:lvl7pPr marL="0" marR="0" indent="13716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7pPr>
            <a:lvl8pPr marL="0" marR="0" indent="16002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8pPr>
            <a:lvl9pPr marL="0" marR="0" indent="18288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9pPr>
          </a:lstStyle>
          <a:p>
            <a:pPr hangingPunct="1"/>
            <a:r>
              <a:rPr lang="en-US" sz="5400"/>
              <a:t>Summary and Future Work</a:t>
            </a:r>
          </a:p>
        </p:txBody>
      </p:sp>
      <p:pic>
        <p:nvPicPr>
          <p:cNvPr id="5" name="Picture 4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D633D060-0B39-E0EA-E56C-C0DA23C98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496" y="280249"/>
            <a:ext cx="1825083" cy="121672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C97DA-49E9-2C71-E85C-E506D5BDB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18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1691621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E27B88-87E0-3494-7FB3-E274FADA9D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/>
              <a:t>Acknowledgement 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789D1-BE54-ACA6-7CBC-954A611918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599" y="1740591"/>
            <a:ext cx="11276980" cy="2229226"/>
          </a:xfrm>
        </p:spPr>
        <p:txBody>
          <a:bodyPr>
            <a:normAutofit lnSpcReduction="10000"/>
          </a:bodyPr>
          <a:lstStyle/>
          <a:p>
            <a:r>
              <a:rPr lang="en-CA" b="1"/>
              <a:t>Research Students (SNOLAB/SNO+):</a:t>
            </a:r>
            <a:br>
              <a:rPr lang="en-CA"/>
            </a:br>
            <a:r>
              <a:rPr lang="en-CA"/>
              <a:t>Yusuf Ahmed, Juliette </a:t>
            </a:r>
            <a:r>
              <a:rPr lang="en-CA" err="1"/>
              <a:t>Deloye</a:t>
            </a:r>
            <a:r>
              <a:rPr lang="en-CA"/>
              <a:t>, Peter Qin, Justin </a:t>
            </a:r>
            <a:r>
              <a:rPr lang="en-CA" err="1"/>
              <a:t>Suys</a:t>
            </a:r>
            <a:r>
              <a:rPr lang="en-CA"/>
              <a:t>, Keegan </a:t>
            </a:r>
            <a:r>
              <a:rPr lang="en-CA" err="1"/>
              <a:t>Paleshi</a:t>
            </a:r>
            <a:r>
              <a:rPr lang="en-CA"/>
              <a:t>, Adil Hussain, Jerry Lu and Ariana Pearson</a:t>
            </a:r>
          </a:p>
          <a:p>
            <a:r>
              <a:rPr lang="en-CA" b="1"/>
              <a:t>Scientific Support Team:</a:t>
            </a:r>
            <a:br>
              <a:rPr lang="en-CA"/>
            </a:br>
            <a:r>
              <a:rPr lang="en-CA"/>
              <a:t>Lina Anselmo, Steven Maguire, </a:t>
            </a:r>
            <a:r>
              <a:rPr lang="en-CA" err="1"/>
              <a:t>Sharayah</a:t>
            </a:r>
            <a:r>
              <a:rPr lang="en-CA"/>
              <a:t> Read and Deena </a:t>
            </a:r>
            <a:r>
              <a:rPr lang="en-CA" err="1"/>
              <a:t>Fabris</a:t>
            </a:r>
            <a:endParaRPr lang="en-CA"/>
          </a:p>
          <a:p>
            <a:endParaRPr lang="en-US"/>
          </a:p>
        </p:txBody>
      </p:sp>
      <p:pic>
        <p:nvPicPr>
          <p:cNvPr id="4" name="Picture 3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B6E578F4-15AE-A457-A9AC-67C76B182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496" y="280249"/>
            <a:ext cx="1825083" cy="1216722"/>
          </a:xfrm>
          <a:prstGeom prst="rect">
            <a:avLst/>
          </a:prstGeom>
        </p:spPr>
      </p:pic>
      <p:pic>
        <p:nvPicPr>
          <p:cNvPr id="5" name="Picture 4" descr="A person in a factory&#10;&#10;Description automatically generated">
            <a:extLst>
              <a:ext uri="{FF2B5EF4-FFF2-40B4-BE49-F238E27FC236}">
                <a16:creationId xmlns:a16="http://schemas.microsoft.com/office/drawing/2014/main" id="{E4E00477-EFF8-D90D-2CBF-2EB597E4A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8" y="4047282"/>
            <a:ext cx="1650920" cy="2255795"/>
          </a:xfrm>
          <a:prstGeom prst="rect">
            <a:avLst/>
          </a:prstGeom>
        </p:spPr>
      </p:pic>
      <p:pic>
        <p:nvPicPr>
          <p:cNvPr id="6" name="Picture 5" descr="A group of people in white coats working in a factory&#10;&#10;Description automatically generated">
            <a:extLst>
              <a:ext uri="{FF2B5EF4-FFF2-40B4-BE49-F238E27FC236}">
                <a16:creationId xmlns:a16="http://schemas.microsoft.com/office/drawing/2014/main" id="{1099CD03-BFDE-68C6-18BE-94A4BB0A7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385" y="4096744"/>
            <a:ext cx="2972301" cy="2229226"/>
          </a:xfrm>
          <a:prstGeom prst="rect">
            <a:avLst/>
          </a:prstGeom>
        </p:spPr>
      </p:pic>
      <p:pic>
        <p:nvPicPr>
          <p:cNvPr id="7" name="Picture 6" descr="A person in a white suit working on a computer&#10;&#10;Description automatically generated">
            <a:extLst>
              <a:ext uri="{FF2B5EF4-FFF2-40B4-BE49-F238E27FC236}">
                <a16:creationId xmlns:a16="http://schemas.microsoft.com/office/drawing/2014/main" id="{C61BBCCD-325D-AE7D-F0D7-D6E2CA1CF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139" y="4098781"/>
            <a:ext cx="2972303" cy="2229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0B2EEF-04D8-5230-A0A8-7F05F00F9F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26" y="4102855"/>
            <a:ext cx="3336215" cy="222414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428F3A-1783-769B-3F07-A425F4377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19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1332679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204CE09-9463-25B8-445C-39A2AC40E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722269"/>
            <a:ext cx="4935536" cy="1316076"/>
          </a:xfrm>
        </p:spPr>
        <p:txBody>
          <a:bodyPr/>
          <a:lstStyle/>
          <a:p>
            <a:r>
              <a:rPr lang="en-US"/>
              <a:t>Introduction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EA941E75-1AEE-719D-9EAC-873FE85590F3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768279" y="1537398"/>
                <a:ext cx="6209355" cy="5084466"/>
              </a:xfrm>
            </p:spPr>
            <p:txBody>
              <a:bodyPr>
                <a:normAutofit fontScale="92500" lnSpcReduction="10000"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baseline="30000"/>
                  <a:t>222</a:t>
                </a:r>
                <a:r>
                  <a:rPr lang="en-US"/>
                  <a:t>Rn progeny are backgrounds to low </a:t>
                </a:r>
                <a:br>
                  <a:rPr lang="en-US"/>
                </a:br>
                <a:r>
                  <a:rPr lang="en-US"/>
                  <a:t>energy neutrino and rare-event searches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/>
                  <a:t>Emanates from material surfaces 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/>
                  <a:t>Present in SNOLAB air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/>
                  <a:t> 120 </a:t>
                </a:r>
                <a:r>
                  <a:rPr lang="en-US" err="1"/>
                  <a:t>Bq</a:t>
                </a:r>
                <a:r>
                  <a:rPr lang="en-US"/>
                  <a:t>/m</a:t>
                </a:r>
                <a:r>
                  <a:rPr lang="en-US" baseline="30000"/>
                  <a:t>3</a:t>
                </a:r>
              </a:p>
              <a:p>
                <a:pPr marL="1143000" lvl="1" indent="-457200"/>
                <a:r>
                  <a:rPr lang="en-US" sz="22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en-US" b="1" baseline="-25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widely used as a cover gas to keep</a:t>
                </a:r>
                <a:b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radon out of experiments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/>
                  <a:t>SNOLAB supports low level </a:t>
                </a:r>
                <a:r>
                  <a:rPr lang="en-US" sz="2800" baseline="30000"/>
                  <a:t>222</a:t>
                </a:r>
                <a:r>
                  <a:rPr lang="en-US" sz="2800"/>
                  <a:t>Rn screening at site using four different </a:t>
                </a:r>
                <a:r>
                  <a:rPr lang="en-US" sz="2800" b="1">
                    <a:solidFill>
                      <a:srgbClr val="0070C0"/>
                    </a:solidFill>
                  </a:rPr>
                  <a:t>radon extraction boards </a:t>
                </a:r>
              </a:p>
              <a:p>
                <a:pPr marL="1143000" lvl="1" indent="-457200"/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Measure </a:t>
                </a:r>
                <a:r>
                  <a:rPr lang="en-US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222</a:t>
                </a:r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Rn concentration in </a:t>
                </a:r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ultra pure water (UPW)</a:t>
                </a:r>
                <a:r>
                  <a:rPr lang="en-US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en-US" b="1" baseline="-25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baseline="-25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US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222</a:t>
                </a:r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Rn </a:t>
                </a:r>
                <a:r>
                  <a:rPr lang="en-US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emanation from materials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EA941E75-1AEE-719D-9EAC-873FE85590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768279" y="1537398"/>
                <a:ext cx="6209355" cy="5084466"/>
              </a:xfrm>
              <a:blipFill>
                <a:blip r:embed="rId2"/>
                <a:stretch>
                  <a:fillRect l="-1766" t="-2638" r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phic 2">
            <a:extLst>
              <a:ext uri="{FF2B5EF4-FFF2-40B4-BE49-F238E27FC236}">
                <a16:creationId xmlns:a16="http://schemas.microsoft.com/office/drawing/2014/main" id="{B84AC7E5-C978-2E9D-9776-6BB9D52B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787" y="206488"/>
            <a:ext cx="4422959" cy="6230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C115E1-8B77-58DF-1BC6-1EFD1BF8C0C1}"/>
              </a:ext>
            </a:extLst>
          </p:cNvPr>
          <p:cNvSpPr txBox="1"/>
          <p:nvPr/>
        </p:nvSpPr>
        <p:spPr>
          <a:xfrm>
            <a:off x="2270927" y="6437198"/>
            <a:ext cx="16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From Wikipedia</a:t>
            </a:r>
          </a:p>
        </p:txBody>
      </p:sp>
      <p:pic>
        <p:nvPicPr>
          <p:cNvPr id="6" name="Picture 5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07D122B9-4B17-C8BA-2B43-E65370057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1CB8C7-C240-5B40-7495-B2CFB356A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2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1703345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0265F7-B74F-8248-CED6-4F1A78E6D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Underground Radon Assay Systems</a:t>
            </a:r>
          </a:p>
        </p:txBody>
      </p:sp>
      <p:pic>
        <p:nvPicPr>
          <p:cNvPr id="2" name="Picture 1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B1CFFC87-8435-DC43-20BC-1EDA83E17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248B870-F432-6E51-7299-54FBD4744738}"/>
                  </a:ext>
                </a:extLst>
              </p:cNvPr>
              <p:cNvSpPr txBox="1">
                <a:spLocks noGrp="1"/>
              </p:cNvSpPr>
              <p:nvPr>
                <p:ph type="body" sz="quarter" idx="13"/>
              </p:nvPr>
            </p:nvSpPr>
            <p:spPr>
              <a:xfrm>
                <a:off x="841726" y="1438391"/>
                <a:ext cx="6317893" cy="2242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Water radon board (Refurbished in 2019)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Sensitivity: (</a:t>
                </a:r>
                <a:r>
                  <a:rPr lang="en-US" sz="2400" b="1">
                    <a:solidFill>
                      <a:schemeClr val="tx1"/>
                    </a:solidFill>
                    <a:latin typeface="Cambria" panose="02040503050406030204" pitchFamily="18" charset="0"/>
                    <a:cs typeface="Calibri" panose="020F0502020204030204" pitchFamily="34" charset="0"/>
                  </a:rPr>
                  <a:t>1.5 </a:t>
                </a:r>
                <a14:m>
                  <m:oMath xmlns:m="http://schemas.openxmlformats.org/officeDocument/2006/math">
                    <m:r>
                      <a:rPr lang="en-C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C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C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C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×</m:t>
                    </m:r>
                  </m:oMath>
                </a14:m>
                <a:r>
                  <a:rPr lang="en-US" sz="2400" b="1">
                    <a:solidFill>
                      <a:schemeClr val="tx1"/>
                    </a:solidFill>
                    <a:latin typeface="Cambria" panose="02040503050406030204" pitchFamily="18" charset="0"/>
                    <a:cs typeface="Calibri" panose="020F0502020204030204" pitchFamily="34" charset="0"/>
                  </a:rPr>
                  <a:t>10</a:t>
                </a:r>
                <a:r>
                  <a:rPr lang="en-US" sz="2400" b="1" baseline="30000">
                    <a:solidFill>
                      <a:schemeClr val="tx1"/>
                    </a:solidFill>
                    <a:latin typeface="Cambria" panose="02040503050406030204" pitchFamily="18" charset="0"/>
                    <a:cs typeface="Calibri" panose="020F0502020204030204" pitchFamily="34" charset="0"/>
                  </a:rPr>
                  <a:t>-14</a:t>
                </a:r>
                <a:r>
                  <a:rPr lang="en-US" sz="24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g</a:t>
                </a:r>
                <a:r>
                  <a:rPr lang="en-US" sz="2400" b="1" baseline="300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238</a:t>
                </a:r>
                <a:r>
                  <a:rPr lang="en-US" sz="24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U/gH</a:t>
                </a:r>
                <a:r>
                  <a:rPr lang="en-US" sz="2400" b="1" baseline="-250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 equivalent </a:t>
                </a:r>
                <a:r>
                  <a:rPr lang="en-CA" sz="24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(slides 5-8)</a:t>
                </a:r>
              </a:p>
              <a:p>
                <a:r>
                  <a:rPr lang="en-US" sz="240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CA" sz="2400" b="0" i="0">
                    <a:solidFill>
                      <a:schemeClr val="accent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DOI: </a:t>
                </a:r>
                <a:r>
                  <a:rPr lang="en-CA" sz="2400" b="0" i="0" u="none" strike="noStrike">
                    <a:solidFill>
                      <a:schemeClr val="accent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10.1016/j.nima.2003.10.103</a:t>
                </a:r>
                <a:r>
                  <a:rPr lang="en-CA" sz="2400" b="0" i="0" u="none" strike="noStrike">
                    <a:solidFill>
                      <a:schemeClr val="accent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0" marR="0" indent="0" algn="l" defTabSz="5842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248B870-F432-6E51-7299-54FBD474473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841726" y="1438391"/>
                <a:ext cx="6317893" cy="2242665"/>
              </a:xfrm>
              <a:prstGeom prst="rect">
                <a:avLst/>
              </a:prstGeom>
              <a:blipFill>
                <a:blip r:embed="rId5"/>
                <a:stretch>
                  <a:fillRect l="-21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EBDBAD72-B4D4-259B-457C-B558CAAD4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71" y="1462050"/>
            <a:ext cx="3280736" cy="246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D8F4C502-BCCC-358B-93E1-D2A13B6FBF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7276" y="4068781"/>
                <a:ext cx="6317895" cy="2542931"/>
              </a:xfrm>
              <a:prstGeom prst="rect">
                <a:avLst/>
              </a:prstGeom>
            </p:spPr>
            <p:txBody>
              <a:bodyPr>
                <a:normAutofit fontScale="625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0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800"/>
                  <a:t>SNO+ mobile board  (Refurbished in 2021)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3800"/>
                  <a:t>Used primarily for N</a:t>
                </a:r>
                <a:r>
                  <a:rPr lang="en-CA" sz="3800" baseline="-25000"/>
                  <a:t>2 </a:t>
                </a:r>
                <a:r>
                  <a:rPr lang="en-CA" sz="3800"/>
                  <a:t>gas assays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3800" b="1">
                    <a:solidFill>
                      <a:schemeClr val="tx1"/>
                    </a:solidFill>
                  </a:rPr>
                  <a:t>Board emanation rate:  </a:t>
                </a:r>
                <a:r>
                  <a:rPr lang="en-CA" sz="3800" b="1">
                    <a:solidFill>
                      <a:schemeClr val="tx1"/>
                    </a:solidFill>
                    <a:latin typeface="Cambria" panose="02040503050406030204" pitchFamily="18" charset="0"/>
                  </a:rPr>
                  <a:t>44 </a:t>
                </a:r>
                <a14:m>
                  <m:oMath xmlns:m="http://schemas.openxmlformats.org/officeDocument/2006/math">
                    <m:r>
                      <a:rPr lang="en-CA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A" sz="3800" b="1">
                    <a:solidFill>
                      <a:schemeClr val="tx1"/>
                    </a:solidFill>
                    <a:latin typeface="Cambria" panose="02040503050406030204" pitchFamily="18" charset="0"/>
                  </a:rPr>
                  <a:t> 7 </a:t>
                </a:r>
                <a:r>
                  <a:rPr lang="en-CA" sz="3800" b="1">
                    <a:solidFill>
                      <a:schemeClr val="tx1"/>
                    </a:solidFill>
                  </a:rPr>
                  <a:t>Rn atoms/day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3800" b="1">
                    <a:solidFill>
                      <a:schemeClr val="tx1"/>
                    </a:solidFill>
                  </a:rPr>
                  <a:t>A new radon trap was developed to enhance gas assay sensitivity </a:t>
                </a:r>
                <a:r>
                  <a:rPr lang="en-CA" sz="3800">
                    <a:solidFill>
                      <a:schemeClr val="tx1"/>
                    </a:solidFill>
                  </a:rPr>
                  <a:t>(slides 9-16)</a:t>
                </a:r>
              </a:p>
              <a:p>
                <a:r>
                  <a:rPr lang="en-CA" sz="3800">
                    <a:solidFill>
                      <a:schemeClr val="accent1"/>
                    </a:solidFill>
                  </a:rPr>
                  <a:t>(DOI: </a:t>
                </a:r>
                <a:r>
                  <a:rPr lang="en-CA" sz="3800" u="sng">
                    <a:solidFill>
                      <a:schemeClr val="accent1"/>
                    </a:solidFill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10.1016/j.nima</a:t>
                </a:r>
                <a:r>
                  <a:rPr lang="en-CA" sz="3800" u="sng">
                    <a:solidFill>
                      <a:schemeClr val="accent1"/>
                    </a:solidFill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.</a:t>
                </a:r>
                <a:r>
                  <a:rPr lang="en-CA" sz="3800" u="sng">
                    <a:solidFill>
                      <a:schemeClr val="accent1"/>
                    </a:solidFill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2025.170422</a:t>
                </a:r>
                <a:r>
                  <a:rPr lang="en-CA" sz="3800" u="sng">
                    <a:solidFill>
                      <a:schemeClr val="accent1"/>
                    </a:solidFill>
                  </a:rPr>
                  <a:t>)</a:t>
                </a:r>
                <a:endParaRPr lang="en-CA" sz="3800">
                  <a:solidFill>
                    <a:schemeClr val="accent1"/>
                  </a:solidFill>
                </a:endParaRPr>
              </a:p>
              <a:p>
                <a:endParaRPr lang="en-CA" sz="2900">
                  <a:solidFill>
                    <a:srgbClr val="0070C0"/>
                  </a:solidFill>
                  <a:latin typeface="Helvetica" pitchFamily="2" charset="0"/>
                </a:endParaRPr>
              </a:p>
              <a:p>
                <a:endParaRPr lang="en-US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D8F4C502-BCCC-358B-93E1-D2A13B6FB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76" y="4068781"/>
                <a:ext cx="6317895" cy="2542931"/>
              </a:xfrm>
              <a:prstGeom prst="rect">
                <a:avLst/>
              </a:prstGeom>
              <a:blipFill>
                <a:blip r:embed="rId9"/>
                <a:stretch>
                  <a:fillRect l="-1544" t="-5502" r="-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machine with wires and cables&#10;&#10;Description automatically generated">
            <a:extLst>
              <a:ext uri="{FF2B5EF4-FFF2-40B4-BE49-F238E27FC236}">
                <a16:creationId xmlns:a16="http://schemas.microsoft.com/office/drawing/2014/main" id="{7E5D2CD1-9DCA-16BA-6BE0-22FB998EE6B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565" t="17411" r="28257" b="21439"/>
          <a:stretch/>
        </p:blipFill>
        <p:spPr>
          <a:xfrm>
            <a:off x="7195171" y="4030158"/>
            <a:ext cx="3280736" cy="258155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4E92F-F68E-CCEB-0FF5-F13EF4378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3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321632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0265F7-B74F-8248-CED6-4F1A78E6D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Surface Radon Emanation Systems</a:t>
            </a:r>
            <a:endParaRPr lang="en-US"/>
          </a:p>
        </p:txBody>
      </p:sp>
      <p:pic>
        <p:nvPicPr>
          <p:cNvPr id="2" name="Picture 1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10B99629-D0BE-E6F0-A4AC-1E6C5BB13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F897162-AC66-6917-02E5-28B2FE238B28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885807" y="1497664"/>
                <a:ext cx="6741160" cy="2604994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600"/>
                  <a:t>SNOLAB radon emanation board (built 2021)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/>
                  <a:t>High sensitive radon emanation measurement </a:t>
                </a:r>
                <a:br>
                  <a:rPr lang="en-US" sz="2600"/>
                </a:br>
                <a:r>
                  <a:rPr lang="en-US" sz="2600"/>
                  <a:t>SNOLAB  technical report: </a:t>
                </a:r>
              </a:p>
              <a:p>
                <a:r>
                  <a:rPr lang="en-US" sz="2600">
                    <a:solidFill>
                      <a:schemeClr val="accent1"/>
                    </a:solidFill>
                  </a:rPr>
                  <a:t>     (SNOLAB-STR-2022-001) - available on request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b="1">
                    <a:solidFill>
                      <a:schemeClr val="tx1"/>
                    </a:solidFill>
                  </a:rPr>
                  <a:t>Chamber emanation rate: </a:t>
                </a:r>
                <a:r>
                  <a:rPr lang="en-US" sz="2600" b="1">
                    <a:solidFill>
                      <a:schemeClr val="tx1"/>
                    </a:solidFill>
                    <a:latin typeface="Cambria" panose="02040503050406030204" pitchFamily="18" charset="0"/>
                  </a:rPr>
                  <a:t>4</a:t>
                </a:r>
                <a14:m>
                  <m:oMath xmlns:m="http://schemas.openxmlformats.org/officeDocument/2006/math">
                    <m:r>
                      <a:rPr lang="en-CA" sz="2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± </m:t>
                    </m:r>
                    <m:r>
                      <a:rPr lang="en-CA" sz="2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CA" sz="2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2600" b="1"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</a:rPr>
                  <a:t>Rn </a:t>
                </a:r>
                <a:r>
                  <a:rPr lang="en-CA" sz="2600" b="1">
                    <a:solidFill>
                      <a:schemeClr val="tx1"/>
                    </a:solidFill>
                    <a:effectLst/>
                  </a:rPr>
                  <a:t>atoms/day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2600">
                    <a:solidFill>
                      <a:schemeClr val="tx1"/>
                    </a:solidFill>
                    <a:latin typeface="Helvetica" pitchFamily="2" charset="0"/>
                  </a:rPr>
                  <a:t>Radon research and development</a:t>
                </a:r>
                <a:endParaRPr lang="en-CA" sz="2600">
                  <a:solidFill>
                    <a:srgbClr val="0070C0"/>
                  </a:solidFill>
                  <a:effectLst/>
                  <a:latin typeface="Helvetica" pitchFamily="2" charset="0"/>
                </a:endParaRP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F897162-AC66-6917-02E5-28B2FE238B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885807" y="1497664"/>
                <a:ext cx="6741160" cy="2604994"/>
              </a:xfrm>
              <a:blipFill>
                <a:blip r:embed="rId3"/>
                <a:stretch>
                  <a:fillRect l="-1356" t="-3279" b="-4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machine in a room&#10;&#10;Description automatically generated">
            <a:extLst>
              <a:ext uri="{FF2B5EF4-FFF2-40B4-BE49-F238E27FC236}">
                <a16:creationId xmlns:a16="http://schemas.microsoft.com/office/drawing/2014/main" id="{C394C7EC-9CDB-8AB2-54F6-6E04F9C09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62" t="5464"/>
          <a:stretch/>
        </p:blipFill>
        <p:spPr>
          <a:xfrm>
            <a:off x="7575892" y="1334541"/>
            <a:ext cx="3378742" cy="2617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74440-5279-735A-8116-80EF6B6604F7}"/>
              </a:ext>
            </a:extLst>
          </p:cNvPr>
          <p:cNvSpPr txBox="1"/>
          <p:nvPr/>
        </p:nvSpPr>
        <p:spPr>
          <a:xfrm>
            <a:off x="7974149" y="2859481"/>
            <a:ext cx="1367361" cy="84125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Emanation 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i="1">
                <a:solidFill>
                  <a:schemeClr val="tx1"/>
                </a:solidFill>
              </a:rPr>
              <a:t>C</a:t>
            </a:r>
            <a:r>
              <a:rPr kumimoji="0" lang="en-US" sz="2000" b="1" i="1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hamber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B1B2F-8B52-98D7-AC0F-328952FA1A2D}"/>
              </a:ext>
            </a:extLst>
          </p:cNvPr>
          <p:cNvSpPr txBox="1"/>
          <p:nvPr/>
        </p:nvSpPr>
        <p:spPr>
          <a:xfrm>
            <a:off x="7890811" y="1752120"/>
            <a:ext cx="981731" cy="84125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Radon Board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73156D-8C3D-6C47-2D02-BECDA37F63F6}"/>
              </a:ext>
            </a:extLst>
          </p:cNvPr>
          <p:cNvSpPr txBox="1"/>
          <p:nvPr/>
        </p:nvSpPr>
        <p:spPr>
          <a:xfrm>
            <a:off x="885807" y="4203728"/>
            <a:ext cx="6321049" cy="2126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/>
              <a:t>DEAP-3600 board (refurbished 2023)</a:t>
            </a:r>
          </a:p>
          <a:p>
            <a:pPr marL="342900" marR="0" indent="-3429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b="1"/>
              <a:t>The board emanation rate</a:t>
            </a:r>
            <a:br>
              <a:rPr lang="en-US" sz="2800" b="1"/>
            </a:br>
            <a:r>
              <a:rPr lang="en-US" sz="2800" b="1"/>
              <a:t> &lt; 6 Rn atoms/day@90% CL</a:t>
            </a:r>
          </a:p>
          <a:p>
            <a:pPr marL="342900" marR="0" indent="-3429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/>
              <a:t>Testing </a:t>
            </a:r>
            <a:r>
              <a:rPr lang="en-US" sz="2800" b="1"/>
              <a:t>new radon detectors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300D8D8-988E-3372-42AB-25156F5E9E4B}"/>
              </a:ext>
            </a:extLst>
          </p:cNvPr>
          <p:cNvCxnSpPr>
            <a:cxnSpLocks/>
          </p:cNvCxnSpPr>
          <p:nvPr/>
        </p:nvCxnSpPr>
        <p:spPr>
          <a:xfrm flipV="1">
            <a:off x="9067444" y="2991680"/>
            <a:ext cx="1049950" cy="234045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33CA3E2-601C-F30D-227C-5A16E56D4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002" y="4200632"/>
            <a:ext cx="3413255" cy="25599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AE19A2-CF14-75D5-C681-3770E460533B}"/>
              </a:ext>
            </a:extLst>
          </p:cNvPr>
          <p:cNvSpPr txBox="1"/>
          <p:nvPr/>
        </p:nvSpPr>
        <p:spPr>
          <a:xfrm>
            <a:off x="8798195" y="5941802"/>
            <a:ext cx="2350218" cy="84125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Spherical proportional counter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1D83858-5257-3694-307B-5F51EA18D1B4}"/>
              </a:ext>
            </a:extLst>
          </p:cNvPr>
          <p:cNvCxnSpPr>
            <a:cxnSpLocks/>
          </p:cNvCxnSpPr>
          <p:nvPr/>
        </p:nvCxnSpPr>
        <p:spPr>
          <a:xfrm flipH="1" flipV="1">
            <a:off x="8417049" y="5692734"/>
            <a:ext cx="589459" cy="265397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A939817-542F-BB00-AAB3-6D2907E2F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4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3945035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0265F7-B74F-8248-CED6-4F1A78E6D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Water Radon Assay System</a:t>
            </a:r>
          </a:p>
        </p:txBody>
      </p:sp>
      <p:pic>
        <p:nvPicPr>
          <p:cNvPr id="2" name="Picture 1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76361FF1-CCF9-92FB-CF9B-ABC8ACE1D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3AAF2-4EFE-FC87-131B-A2DFCF5A6AF6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736600" y="1529955"/>
            <a:ext cx="10372648" cy="13562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Designed and built by the SNO collaboration (</a:t>
            </a:r>
            <a:r>
              <a:rPr lang="en-CA" sz="2400" b="0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DOI: </a:t>
            </a:r>
            <a:r>
              <a:rPr lang="en-CA" sz="2400" b="0" i="0" u="none" strike="noStrike">
                <a:solidFill>
                  <a:srgbClr val="0050B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10.1016/j.nima.2003.10.103</a:t>
            </a:r>
            <a:r>
              <a:rPr lang="en-CA" sz="2400" b="0" i="0" u="none" strike="noStrike">
                <a:solidFill>
                  <a:srgbClr val="0050B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Operated by SNOLAB and SNO+  to monitor </a:t>
            </a:r>
            <a:r>
              <a:rPr lang="en-US" sz="2400" baseline="30000"/>
              <a:t>222</a:t>
            </a:r>
            <a:r>
              <a:rPr lang="en-US" sz="2400"/>
              <a:t>Rn level of SNO+ cavity UPW </a:t>
            </a:r>
            <a:br>
              <a:rPr lang="en-US" sz="2400"/>
            </a:br>
            <a:r>
              <a:rPr lang="en-US" sz="2400"/>
              <a:t>and SNOLAB UPW plant</a:t>
            </a:r>
            <a:endParaRPr lang="en-CA" sz="24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indoor, cluttered, miller&#10;&#10;Description automatically generated">
            <a:extLst>
              <a:ext uri="{FF2B5EF4-FFF2-40B4-BE49-F238E27FC236}">
                <a16:creationId xmlns:a16="http://schemas.microsoft.com/office/drawing/2014/main" id="{A44BE644-3B4E-741B-96F3-5DC0C1705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44" y="2954129"/>
            <a:ext cx="7149038" cy="3633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1D53FC-4AC7-D611-8F29-734C1BADD648}"/>
              </a:ext>
            </a:extLst>
          </p:cNvPr>
          <p:cNvSpPr txBox="1"/>
          <p:nvPr/>
        </p:nvSpPr>
        <p:spPr>
          <a:xfrm>
            <a:off x="2704363" y="5181286"/>
            <a:ext cx="1344470" cy="4719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 Water trap</a:t>
            </a:r>
            <a:endParaRPr kumimoji="0" lang="en-CA" sz="2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5D82FF-3089-1F48-AF2F-C4FD1B3DC91E}"/>
              </a:ext>
            </a:extLst>
          </p:cNvPr>
          <p:cNvSpPr txBox="1"/>
          <p:nvPr/>
        </p:nvSpPr>
        <p:spPr>
          <a:xfrm>
            <a:off x="6874330" y="3607288"/>
            <a:ext cx="1261148" cy="4719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Degassser</a:t>
            </a:r>
            <a:endParaRPr kumimoji="0" lang="en-CA" sz="2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FC2562-383D-64B8-4216-376DDF592878}"/>
              </a:ext>
            </a:extLst>
          </p:cNvPr>
          <p:cNvSpPr txBox="1"/>
          <p:nvPr/>
        </p:nvSpPr>
        <p:spPr>
          <a:xfrm>
            <a:off x="4414413" y="5662800"/>
            <a:ext cx="660892" cy="414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Trap A</a:t>
            </a: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 </a:t>
            </a:r>
            <a:endParaRPr kumimoji="0" lang="en-CA" sz="2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E4DD08-0689-22FB-7D56-AD89F9BAA1ED}"/>
              </a:ext>
            </a:extLst>
          </p:cNvPr>
          <p:cNvSpPr txBox="1"/>
          <p:nvPr/>
        </p:nvSpPr>
        <p:spPr>
          <a:xfrm>
            <a:off x="5618964" y="4680823"/>
            <a:ext cx="607919" cy="414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Trap B</a:t>
            </a:r>
            <a:endParaRPr kumimoji="0" lang="en-CA" sz="20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  <p:pic>
        <p:nvPicPr>
          <p:cNvPr id="13" name="Picture 12" descr="A close-up of a sphere&#10;&#10;Description automatically generated with low confidence">
            <a:extLst>
              <a:ext uri="{FF2B5EF4-FFF2-40B4-BE49-F238E27FC236}">
                <a16:creationId xmlns:a16="http://schemas.microsoft.com/office/drawing/2014/main" id="{D955B93D-CFA2-344E-5210-903B79C3F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095" y="2913006"/>
            <a:ext cx="2658611" cy="37405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433020-C086-253E-C5A4-56E1EC470544}"/>
              </a:ext>
            </a:extLst>
          </p:cNvPr>
          <p:cNvSpPr txBox="1"/>
          <p:nvPr/>
        </p:nvSpPr>
        <p:spPr>
          <a:xfrm>
            <a:off x="8585958" y="2921215"/>
            <a:ext cx="2432752" cy="43499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The SNO+ experiment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C33B39-AB4C-8CCE-EE04-90FCC8F4E26A}"/>
              </a:ext>
            </a:extLst>
          </p:cNvPr>
          <p:cNvSpPr txBox="1"/>
          <p:nvPr/>
        </p:nvSpPr>
        <p:spPr>
          <a:xfrm>
            <a:off x="8512499" y="6058095"/>
            <a:ext cx="2658611" cy="76739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uli Regular"/>
              </a:rPr>
              <a:t>Water shielding </a:t>
            </a:r>
            <a:br>
              <a:rPr kumimoji="0" 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uli Regular"/>
              </a:rPr>
            </a:br>
            <a:r>
              <a:rPr kumimoji="0" 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uli Regular"/>
              </a:rPr>
              <a:t>(7000 </a:t>
            </a:r>
            <a:r>
              <a:rPr kumimoji="0" lang="en-US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uli Regular"/>
              </a:rPr>
              <a:t>tonnes</a:t>
            </a:r>
            <a:r>
              <a:rPr kumimoji="0" 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uli Regular"/>
              </a:rPr>
              <a:t> UPW)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36C42AF-14E2-BFB2-D3BC-AD15AD672733}"/>
              </a:ext>
            </a:extLst>
          </p:cNvPr>
          <p:cNvCxnSpPr>
            <a:cxnSpLocks/>
          </p:cNvCxnSpPr>
          <p:nvPr/>
        </p:nvCxnSpPr>
        <p:spPr>
          <a:xfrm flipH="1" flipV="1">
            <a:off x="9026247" y="5640579"/>
            <a:ext cx="90539" cy="589468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4588AA7-D166-BC13-4191-49AFD4954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5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3460729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C15F7BF5-7A7E-9B21-BC34-CF4A1FB91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  <p:sp>
        <p:nvSpPr>
          <p:cNvPr id="3" name="Example title here">
            <a:extLst>
              <a:ext uri="{FF2B5EF4-FFF2-40B4-BE49-F238E27FC236}">
                <a16:creationId xmlns:a16="http://schemas.microsoft.com/office/drawing/2014/main" id="{1082381C-9327-AA31-7149-CEB9CB39E909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>
            <a:lvl1pPr marL="0" marR="0" indent="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1pPr>
            <a:lvl2pPr marL="0" marR="0" indent="2286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2pPr>
            <a:lvl3pPr marL="0" marR="0" indent="4572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3pPr>
            <a:lvl4pPr marL="0" marR="0" indent="6858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4pPr>
            <a:lvl5pPr marL="0" marR="0" indent="9144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5pPr>
            <a:lvl6pPr marL="0" marR="0" indent="11430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6pPr>
            <a:lvl7pPr marL="0" marR="0" indent="13716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7pPr>
            <a:lvl8pPr marL="0" marR="0" indent="16002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8pPr>
            <a:lvl9pPr marL="0" marR="0" indent="18288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9pPr>
          </a:lstStyle>
          <a:p>
            <a:pPr hangingPunct="1"/>
            <a:r>
              <a:rPr lang="en-US" sz="5400">
                <a:latin typeface="Calibri" panose="020F0502020204030204" pitchFamily="34" charset="0"/>
                <a:cs typeface="Calibri" panose="020F0502020204030204" pitchFamily="34" charset="0"/>
              </a:rPr>
              <a:t>Water Radon Assay System </a:t>
            </a:r>
            <a:endParaRPr lang="en-US" sz="5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51F61-7507-A616-D3FE-347527AFA22D}"/>
              </a:ext>
            </a:extLst>
          </p:cNvPr>
          <p:cNvSpPr txBox="1"/>
          <p:nvPr/>
        </p:nvSpPr>
        <p:spPr>
          <a:xfrm>
            <a:off x="4184270" y="1687150"/>
            <a:ext cx="2346091" cy="5457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/>
              <a:t>Water trap (-60 C)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57946-FBEE-93B1-2A00-933259AFBFE8}"/>
              </a:ext>
            </a:extLst>
          </p:cNvPr>
          <p:cNvSpPr txBox="1"/>
          <p:nvPr/>
        </p:nvSpPr>
        <p:spPr>
          <a:xfrm>
            <a:off x="896112" y="1704095"/>
            <a:ext cx="1302344" cy="5457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/>
              <a:t>Degasser </a:t>
            </a: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626C5-2B49-FD70-AAB0-7A46219C7ACF}"/>
              </a:ext>
            </a:extLst>
          </p:cNvPr>
          <p:cNvSpPr txBox="1"/>
          <p:nvPr/>
        </p:nvSpPr>
        <p:spPr>
          <a:xfrm>
            <a:off x="8151506" y="1687150"/>
            <a:ext cx="3516914" cy="5457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Radon extraction board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DDAFCC4-82FE-1D0D-4C27-83A57A08BBB4}"/>
              </a:ext>
            </a:extLst>
          </p:cNvPr>
          <p:cNvSpPr/>
          <p:nvPr/>
        </p:nvSpPr>
        <p:spPr>
          <a:xfrm>
            <a:off x="2588602" y="1841751"/>
            <a:ext cx="1109277" cy="280663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2235802-D36E-1517-E2A2-600061542085}"/>
              </a:ext>
            </a:extLst>
          </p:cNvPr>
          <p:cNvSpPr/>
          <p:nvPr/>
        </p:nvSpPr>
        <p:spPr>
          <a:xfrm>
            <a:off x="6776385" y="1811982"/>
            <a:ext cx="1139862" cy="296126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2" name="Picture 21" descr="A diagram of a water trap&#10;&#10;Description automatically generated">
            <a:extLst>
              <a:ext uri="{FF2B5EF4-FFF2-40B4-BE49-F238E27FC236}">
                <a16:creationId xmlns:a16="http://schemas.microsoft.com/office/drawing/2014/main" id="{4A310176-C158-370C-AE0A-F2DE87A7A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737" y="2249885"/>
            <a:ext cx="3311877" cy="4200162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pic>
        <p:nvPicPr>
          <p:cNvPr id="23" name="Picture 22" descr="Diagram of a diagram of a radon gas processing&#10;&#10;Description automatically generated">
            <a:extLst>
              <a:ext uri="{FF2B5EF4-FFF2-40B4-BE49-F238E27FC236}">
                <a16:creationId xmlns:a16="http://schemas.microsoft.com/office/drawing/2014/main" id="{28A901B2-B418-E41A-0194-6D8DF7D7E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2232940"/>
            <a:ext cx="4801288" cy="4246866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764D832-085B-3BAE-3B7C-A4570367E145}"/>
              </a:ext>
            </a:extLst>
          </p:cNvPr>
          <p:cNvGrpSpPr/>
          <p:nvPr/>
        </p:nvGrpSpPr>
        <p:grpSpPr>
          <a:xfrm>
            <a:off x="683834" y="2296761"/>
            <a:ext cx="2754294" cy="4135995"/>
            <a:chOff x="263471" y="3298017"/>
            <a:chExt cx="3170475" cy="5435376"/>
          </a:xfrm>
        </p:grpSpPr>
        <p:pic>
          <p:nvPicPr>
            <p:cNvPr id="25" name="Picture 24" descr="Diagram of a spray nozzle&#10;&#10;Description automatically generated">
              <a:extLst>
                <a:ext uri="{FF2B5EF4-FFF2-40B4-BE49-F238E27FC236}">
                  <a16:creationId xmlns:a16="http://schemas.microsoft.com/office/drawing/2014/main" id="{D193E744-CF8E-DCE1-FE97-22922D943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71" y="3312655"/>
              <a:ext cx="3170475" cy="5420738"/>
            </a:xfrm>
            <a:prstGeom prst="rect">
              <a:avLst/>
            </a:prstGeom>
            <a:ln w="47625">
              <a:solidFill>
                <a:srgbClr val="FF0000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8FBB2B-0383-AC55-DC9C-199EBD59A2F6}"/>
                </a:ext>
              </a:extLst>
            </p:cNvPr>
            <p:cNvSpPr txBox="1"/>
            <p:nvPr/>
          </p:nvSpPr>
          <p:spPr>
            <a:xfrm>
              <a:off x="278743" y="3298017"/>
              <a:ext cx="2967722" cy="643684"/>
            </a:xfrm>
            <a:prstGeom prst="rect">
              <a:avLst/>
            </a:prstGeom>
            <a:solidFill>
              <a:srgbClr val="FFFFFF"/>
            </a:solidFill>
            <a:ln w="4762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sz="1200">
                  <a:latin typeface="Amasis MT Pro" panose="02040504050005020304" pitchFamily="18" charset="77"/>
                </a:rPr>
                <a:t>H</a:t>
              </a:r>
              <a:r>
                <a:rPr lang="en-US" sz="1200" baseline="-25000">
                  <a:latin typeface="Amasis MT Pro" panose="02040504050005020304" pitchFamily="18" charset="77"/>
                </a:rPr>
                <a:t>2</a:t>
              </a:r>
              <a:r>
                <a:rPr lang="en-US" sz="1200">
                  <a:latin typeface="Amasis MT Pro" panose="02040504050005020304" pitchFamily="18" charset="77"/>
                </a:rPr>
                <a:t>O from </a:t>
              </a:r>
              <a:r>
                <a:rPr kumimoji="0" lang="en-US" sz="1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masis MT Pro" panose="02040504050005020304" pitchFamily="18" charset="77"/>
                  <a:sym typeface="Muli Regular"/>
                </a:rPr>
                <a:t>SNO+ cavity/UPW plant</a:t>
              </a:r>
              <a:br>
                <a:rPr kumimoji="0" lang="en-US" sz="1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masis MT Pro" panose="02040504050005020304" pitchFamily="18" charset="77"/>
                  <a:sym typeface="Muli Regular"/>
                </a:rPr>
              </a:br>
              <a:r>
                <a:rPr kumimoji="0" lang="en-US" sz="1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masis MT Pro" panose="02040504050005020304" pitchFamily="18" charset="77"/>
                  <a:sym typeface="Muli Regular"/>
                </a:rPr>
                <a:t> (19 SLPM)</a:t>
              </a:r>
              <a:endParaRPr kumimoji="0" lang="en-CA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masis MT Pro" panose="02040504050005020304" pitchFamily="18" charset="77"/>
                <a:sym typeface="Muli Regular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4B806F-B5E4-1E71-78CC-386B96CE7D11}"/>
                </a:ext>
              </a:extLst>
            </p:cNvPr>
            <p:cNvSpPr txBox="1"/>
            <p:nvPr/>
          </p:nvSpPr>
          <p:spPr>
            <a:xfrm>
              <a:off x="566343" y="8235878"/>
              <a:ext cx="2664849" cy="445077"/>
            </a:xfrm>
            <a:prstGeom prst="rect">
              <a:avLst/>
            </a:prstGeom>
            <a:solidFill>
              <a:srgbClr val="FFFFFF"/>
            </a:solidFill>
            <a:ln w="4762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>
                  <a:latin typeface="Amasis MT Pro" panose="020F0502020204030204" pitchFamily="34" charset="0"/>
                  <a:cs typeface="Amasis MT Pro" panose="020F0502020204030204" pitchFamily="34" charset="0"/>
                </a:rPr>
                <a:t>Water return to cavity</a:t>
              </a:r>
              <a:endParaRPr kumimoji="0" lang="en-CA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masis MT Pro" panose="020F0502020204030204" pitchFamily="34" charset="0"/>
                <a:cs typeface="Amasis MT Pro" panose="020F0502020204030204" pitchFamily="34" charset="0"/>
                <a:sym typeface="Muli Regular"/>
              </a:endParaRPr>
            </a:p>
          </p:txBody>
        </p: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D29ED369-E5FD-7D6E-C561-4938929FD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458" y="6479806"/>
            <a:ext cx="594732" cy="412595"/>
          </a:xfrm>
        </p:spPr>
        <p:txBody>
          <a:bodyPr/>
          <a:lstStyle/>
          <a:p>
            <a:fld id="{86CB4B4D-7CA3-9044-876B-883B54F8677D}" type="slidenum">
              <a:rPr lang="en-CA" smtClean="0"/>
              <a:pPr/>
              <a:t>6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193359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F5EC8-3702-F6F2-8FAC-0B5EFA3C0F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A9CCBA87-A744-7295-DAA7-D372BDE9F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88D539F-0C33-B558-0EEA-57625C5E2475}"/>
              </a:ext>
            </a:extLst>
          </p:cNvPr>
          <p:cNvGrpSpPr/>
          <p:nvPr/>
        </p:nvGrpSpPr>
        <p:grpSpPr>
          <a:xfrm>
            <a:off x="7670000" y="1125330"/>
            <a:ext cx="3649578" cy="3552239"/>
            <a:chOff x="7105658" y="2799772"/>
            <a:chExt cx="3702644" cy="33777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B14A31-3F6B-1409-30A6-5FDA437A5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658" y="2799772"/>
              <a:ext cx="3702644" cy="337776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E89BF7-EDD5-5CFC-3EC2-F6C775979C55}"/>
                </a:ext>
              </a:extLst>
            </p:cNvPr>
            <p:cNvSpPr/>
            <p:nvPr/>
          </p:nvSpPr>
          <p:spPr>
            <a:xfrm>
              <a:off x="9823731" y="4377791"/>
              <a:ext cx="436970" cy="499009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A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F76897-4ADA-C92A-24E3-D309852C7B34}"/>
                </a:ext>
              </a:extLst>
            </p:cNvPr>
            <p:cNvSpPr/>
            <p:nvPr/>
          </p:nvSpPr>
          <p:spPr>
            <a:xfrm>
              <a:off x="8996306" y="5389296"/>
              <a:ext cx="493615" cy="37591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3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A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7943A41-2316-47D2-2EA9-E9FA4062F901}"/>
              </a:ext>
            </a:extLst>
          </p:cNvPr>
          <p:cNvSpPr txBox="1"/>
          <p:nvPr/>
        </p:nvSpPr>
        <p:spPr>
          <a:xfrm>
            <a:off x="1288110" y="573641"/>
            <a:ext cx="393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V203: Between Acrylic Vessel and PMTs </a:t>
            </a:r>
          </a:p>
        </p:txBody>
      </p:sp>
      <p:pic>
        <p:nvPicPr>
          <p:cNvPr id="1026" name="Picture 2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D3735F9E-A23A-DC2B-3E83-4B3ECFDB3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64" y="970428"/>
            <a:ext cx="7482465" cy="44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0E2247-ABF9-A559-DC0D-8505E510422F}"/>
                  </a:ext>
                </a:extLst>
              </p:cNvPr>
              <p:cNvSpPr txBox="1"/>
              <p:nvPr/>
            </p:nvSpPr>
            <p:spPr>
              <a:xfrm>
                <a:off x="832740" y="5422797"/>
                <a:ext cx="10440230" cy="148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chemeClr val="tx1"/>
                    </a:solidFill>
                  </a:rPr>
                  <a:t>Results </a:t>
                </a:r>
                <a:r>
                  <a:rPr lang="en-US" sz="2400"/>
                  <a:t>are</a:t>
                </a:r>
                <a:r>
                  <a:rPr lang="en-US" sz="2400">
                    <a:solidFill>
                      <a:schemeClr val="tx1"/>
                    </a:solidFill>
                  </a:rPr>
                  <a:t> </a:t>
                </a:r>
                <a:r>
                  <a:rPr lang="en-US" sz="2400" b="1">
                    <a:solidFill>
                      <a:schemeClr val="tx1"/>
                    </a:solidFill>
                  </a:rPr>
                  <a:t>consistent with SNO times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0" lang="en-US" sz="240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Muli Regular"/>
                    <a:ea typeface="Muli Regular"/>
                    <a:cs typeface="Muli Regular"/>
                    <a:sym typeface="Muli Regular"/>
                  </a:rPr>
                  <a:t>SNOLAB UPW plant radon level </a:t>
                </a:r>
                <a:r>
                  <a:rPr lang="en-US" sz="2400">
                    <a:solidFill>
                      <a:schemeClr val="tx1"/>
                    </a:solidFill>
                    <a:latin typeface="Muli Regular"/>
                    <a:ea typeface="Muli Regular"/>
                    <a:cs typeface="Muli Regular"/>
                    <a:sym typeface="Muli Regular"/>
                  </a:rPr>
                  <a:t>is </a:t>
                </a:r>
                <a:r>
                  <a:rPr lang="en-US" sz="2400" b="1">
                    <a:solidFill>
                      <a:schemeClr val="tx1"/>
                    </a:solidFill>
                    <a:latin typeface="Cambria" panose="02040503050406030204" pitchFamily="18" charset="0"/>
                    <a:sym typeface="Muli Regular"/>
                  </a:rPr>
                  <a:t>(</a:t>
                </a:r>
                <a:r>
                  <a:rPr kumimoji="0" lang="en-US" sz="240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ambria" panose="02040503050406030204" pitchFamily="18" charset="0"/>
                    <a:sym typeface="Muli Regular"/>
                  </a:rPr>
                  <a:t>2.4</a:t>
                </a:r>
                <a14:m>
                  <m:oMath xmlns:m="http://schemas.openxmlformats.org/officeDocument/2006/math">
                    <m:r>
                      <a:rPr kumimoji="0" lang="en-CA" sz="2400" b="1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sym typeface="Muli Regular"/>
                      </a:rPr>
                      <m:t>±</m:t>
                    </m:r>
                  </m:oMath>
                </a14:m>
                <a:r>
                  <a:rPr kumimoji="0" lang="en-US" sz="240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ambria" panose="02040503050406030204" pitchFamily="18" charset="0"/>
                    <a:sym typeface="Muli Regular"/>
                  </a:rPr>
                  <a:t>0.7)</a:t>
                </a:r>
                <a14:m>
                  <m:oMath xmlns:m="http://schemas.openxmlformats.org/officeDocument/2006/math">
                    <m:r>
                      <a:rPr kumimoji="0" lang="en-CA" sz="2400" b="1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sym typeface="Muli Regular"/>
                      </a:rPr>
                      <m:t>×</m:t>
                    </m:r>
                    <m:sSup>
                      <m:sSupPr>
                        <m:ctrlPr>
                          <a:rPr kumimoji="0" lang="en-CA" sz="24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Muli Regular"/>
                          </a:rPr>
                        </m:ctrlPr>
                      </m:sSupPr>
                      <m:e>
                        <m:r>
                          <a:rPr kumimoji="0" lang="en-CA" sz="24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Muli Regular"/>
                          </a:rPr>
                          <m:t>𝟏𝟎</m:t>
                        </m:r>
                      </m:e>
                      <m:sup>
                        <m:r>
                          <a:rPr kumimoji="0" lang="en-CA" sz="24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Muli Regular"/>
                          </a:rPr>
                          <m:t>−</m:t>
                        </m:r>
                        <m:r>
                          <a:rPr kumimoji="0" lang="en-CA" sz="24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Muli Regular"/>
                          </a:rPr>
                          <m:t>𝟏𝟒</m:t>
                        </m:r>
                      </m:sup>
                    </m:sSup>
                  </m:oMath>
                </a14:m>
                <a:r>
                  <a:rPr kumimoji="0" lang="en-US" sz="240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ambria" panose="02040503050406030204" pitchFamily="18" charset="0"/>
                    <a:sym typeface="Muli Regular"/>
                  </a:rPr>
                  <a:t>g</a:t>
                </a:r>
                <a:r>
                  <a:rPr kumimoji="0" lang="en-US" sz="2400" b="1" i="0" u="none" strike="noStrike" cap="none" spc="0" normalizeH="0" baseline="3000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ambria" panose="02040503050406030204" pitchFamily="18" charset="0"/>
                    <a:sym typeface="Muli Regular"/>
                  </a:rPr>
                  <a:t>238</a:t>
                </a:r>
                <a:r>
                  <a:rPr kumimoji="0" lang="en-US" sz="240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ambria" panose="02040503050406030204" pitchFamily="18" charset="0"/>
                    <a:sym typeface="Muli Regular"/>
                  </a:rPr>
                  <a:t>U/gH</a:t>
                </a:r>
                <a:r>
                  <a:rPr kumimoji="0" lang="en-US" sz="2400" b="1" i="0" u="none" strike="noStrike" cap="none" spc="0" normalizeH="0" baseline="-2500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ambria" panose="02040503050406030204" pitchFamily="18" charset="0"/>
                    <a:sym typeface="Muli Regular"/>
                  </a:rPr>
                  <a:t>2</a:t>
                </a:r>
                <a:r>
                  <a:rPr kumimoji="0" lang="en-US" sz="240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ambria" panose="02040503050406030204" pitchFamily="18" charset="0"/>
                    <a:sym typeface="Muli Regular"/>
                  </a:rPr>
                  <a:t>O equivalent </a:t>
                </a:r>
              </a:p>
              <a:p>
                <a:r>
                  <a:rPr lang="en-US" sz="2400" b="1">
                    <a:solidFill>
                      <a:schemeClr val="tx1"/>
                    </a:solidFill>
                    <a:latin typeface="Cambria" panose="02040503050406030204" pitchFamily="18" charset="0"/>
                    <a:sym typeface="Muli Regular"/>
                  </a:rPr>
                  <a:t>					= </a:t>
                </a:r>
                <a:r>
                  <a:rPr kumimoji="0" lang="en-US" sz="240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ambria" panose="02040503050406030204" pitchFamily="18" charset="0"/>
                    <a:sym typeface="Muli Regular"/>
                  </a:rPr>
                  <a:t>(0.14 </a:t>
                </a:r>
                <a14:m>
                  <m:oMath xmlns:m="http://schemas.openxmlformats.org/officeDocument/2006/math">
                    <m:r>
                      <a:rPr lang="en-CA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Muli Regular"/>
                      </a:rPr>
                      <m:t>±</m:t>
                    </m:r>
                  </m:oMath>
                </a14:m>
                <a:r>
                  <a:rPr lang="en-US" sz="2400" b="1">
                    <a:solidFill>
                      <a:schemeClr val="tx1"/>
                    </a:solidFill>
                    <a:latin typeface="Cambria" panose="02040503050406030204" pitchFamily="18" charset="0"/>
                    <a:sym typeface="Muli Regular"/>
                  </a:rPr>
                  <a:t>0.04) </a:t>
                </a:r>
                <a:r>
                  <a:rPr kumimoji="0" lang="en-US" sz="240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ambria" panose="02040503050406030204" pitchFamily="18" charset="0"/>
                    <a:sym typeface="Muli Regular"/>
                  </a:rPr>
                  <a:t>Rn atoms/L</a:t>
                </a:r>
                <a:endParaRPr kumimoji="0" lang="en-US" sz="2400" b="1" i="0" u="none" strike="noStrike" cap="none" spc="0" normalizeH="0" baseline="3000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mbria" panose="02040503050406030204" pitchFamily="18" charset="0"/>
                  <a:sym typeface="Muli Regular"/>
                </a:endParaRPr>
              </a:p>
              <a:p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0E2247-ABF9-A559-DC0D-8505E5104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40" y="5422797"/>
                <a:ext cx="10440230" cy="1485663"/>
              </a:xfrm>
              <a:prstGeom prst="rect">
                <a:avLst/>
              </a:prstGeom>
              <a:blipFill>
                <a:blip r:embed="rId5"/>
                <a:stretch>
                  <a:fillRect l="-818" t="-3292" r="-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9F3A8AA-8B2C-CA95-A1F8-323636D92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7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18515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diagram of a water trap&#10;&#10;Description automatically generated">
            <a:extLst>
              <a:ext uri="{FF2B5EF4-FFF2-40B4-BE49-F238E27FC236}">
                <a16:creationId xmlns:a16="http://schemas.microsoft.com/office/drawing/2014/main" id="{187F549B-94CB-F0DA-13BD-56ABCD801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08" y="1438391"/>
            <a:ext cx="2436752" cy="3090317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83891D-01CC-9D19-6C4D-6C21FC064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SNOLAB/SNO+ Gas Assay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89B799-AE31-02A8-15D4-DED6A3E34814}"/>
              </a:ext>
            </a:extLst>
          </p:cNvPr>
          <p:cNvSpPr txBox="1"/>
          <p:nvPr/>
        </p:nvSpPr>
        <p:spPr>
          <a:xfrm>
            <a:off x="533674" y="4534958"/>
            <a:ext cx="6643802" cy="18753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>
                <a:solidFill>
                  <a:srgbClr val="000000"/>
                </a:solidFill>
                <a:latin typeface="Muli Regular"/>
                <a:ea typeface="Muli Regular"/>
                <a:cs typeface="Muli Regular"/>
                <a:sym typeface="Muli Regular"/>
              </a:rPr>
              <a:t>O</a:t>
            </a: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riginally designe</a:t>
            </a:r>
            <a:r>
              <a:rPr lang="en-US" sz="2400"/>
              <a:t>d for vacuum radon emanation measurement</a:t>
            </a:r>
          </a:p>
          <a:p>
            <a:pPr marL="342900" marR="0" indent="-3429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>
                <a:solidFill>
                  <a:srgbClr val="000000"/>
                </a:solidFill>
                <a:latin typeface="Muli Regular"/>
                <a:sym typeface="Muli Regular"/>
              </a:rPr>
              <a:t>H</a:t>
            </a:r>
            <a:r>
              <a:rPr lang="en-US" sz="2400"/>
              <a:t>as been adopted to perform N</a:t>
            </a:r>
            <a:r>
              <a:rPr lang="en-US" sz="2400" baseline="-25000"/>
              <a:t>2 </a:t>
            </a:r>
            <a:r>
              <a:rPr lang="en-US" sz="2400"/>
              <a:t>gas assays (SNO+/SNOLAB  gas systems and PICO-500)</a:t>
            </a:r>
          </a:p>
        </p:txBody>
      </p:sp>
      <p:pic>
        <p:nvPicPr>
          <p:cNvPr id="16" name="Picture 15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44EFFC07-CD5C-C641-6E11-2FD8FE3A8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  <p:pic>
        <p:nvPicPr>
          <p:cNvPr id="17" name="Picture 16" descr="A machine with text on it&#10;&#10;Description automatically generated">
            <a:extLst>
              <a:ext uri="{FF2B5EF4-FFF2-40B4-BE49-F238E27FC236}">
                <a16:creationId xmlns:a16="http://schemas.microsoft.com/office/drawing/2014/main" id="{FE77A9E5-C579-E3F9-F067-93812454E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522" y="4228288"/>
            <a:ext cx="4352290" cy="24919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9DB831-E5B4-080B-105D-971FCEAE48F4}"/>
              </a:ext>
            </a:extLst>
          </p:cNvPr>
          <p:cNvSpPr txBox="1"/>
          <p:nvPr/>
        </p:nvSpPr>
        <p:spPr>
          <a:xfrm>
            <a:off x="4590112" y="1523918"/>
            <a:ext cx="2190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masis MT Pro" panose="02040504050005020304" pitchFamily="18" charset="77"/>
              </a:rPr>
              <a:t>Modified low radon </a:t>
            </a:r>
            <a:br>
              <a:rPr lang="en-US">
                <a:latin typeface="Amasis MT Pro" panose="02040504050005020304" pitchFamily="18" charset="77"/>
              </a:rPr>
            </a:br>
            <a:r>
              <a:rPr lang="en-US">
                <a:latin typeface="Amasis MT Pro" panose="02040504050005020304" pitchFamily="18" charset="77"/>
              </a:rPr>
              <a:t>emanation </a:t>
            </a:r>
            <a:br>
              <a:rPr lang="en-US">
                <a:latin typeface="Amasis MT Pro" panose="02040504050005020304" pitchFamily="18" charset="77"/>
              </a:rPr>
            </a:br>
            <a:r>
              <a:rPr lang="en-US">
                <a:latin typeface="Amasis MT Pro" panose="02040504050005020304" pitchFamily="18" charset="77"/>
              </a:rPr>
              <a:t>vapor trap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D0B8D9-B0C8-EF7F-0930-447AFC76DADE}"/>
              </a:ext>
            </a:extLst>
          </p:cNvPr>
          <p:cNvSpPr/>
          <p:nvPr/>
        </p:nvSpPr>
        <p:spPr>
          <a:xfrm>
            <a:off x="4867006" y="3250186"/>
            <a:ext cx="368308" cy="47558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564493-BA25-8B66-FCE6-76E94D36F602}"/>
              </a:ext>
            </a:extLst>
          </p:cNvPr>
          <p:cNvSpPr txBox="1"/>
          <p:nvPr/>
        </p:nvSpPr>
        <p:spPr>
          <a:xfrm>
            <a:off x="645537" y="2532533"/>
            <a:ext cx="2672061" cy="841256"/>
          </a:xfrm>
          <a:prstGeom prst="rect">
            <a:avLst/>
          </a:prstGeom>
          <a:noFill/>
          <a:ln w="4762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>
                <a:solidFill>
                  <a:srgbClr val="000000"/>
                </a:solidFill>
                <a:latin typeface="Amasis MT Pro" panose="02040504050005020304" pitchFamily="18" charset="77"/>
                <a:sym typeface="Muli Regular"/>
              </a:rPr>
              <a:t>G</a:t>
            </a: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masis MT Pro" panose="02040504050005020304" pitchFamily="18" charset="77"/>
                <a:sym typeface="Muli Regular"/>
              </a:rPr>
              <a:t>as system </a:t>
            </a:r>
            <a:b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masis MT Pro" panose="02040504050005020304" pitchFamily="18" charset="77"/>
                <a:sym typeface="Muli Regular"/>
              </a:rPr>
            </a:b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masis MT Pro" panose="02040504050005020304" pitchFamily="18" charset="77"/>
                <a:sym typeface="Muli Regular"/>
              </a:rPr>
              <a:t>filled with </a:t>
            </a:r>
            <a:r>
              <a:rPr lang="en-US">
                <a:latin typeface="Amasis MT Pro" panose="02040504050005020304" pitchFamily="18" charset="77"/>
              </a:rPr>
              <a:t>N</a:t>
            </a:r>
            <a:r>
              <a:rPr lang="en-US" baseline="-25000">
                <a:latin typeface="Amasis MT Pro" panose="02040504050005020304" pitchFamily="18" charset="77"/>
              </a:rPr>
              <a:t>2</a:t>
            </a:r>
            <a:endParaRPr kumimoji="0" lang="en-US" sz="2000" b="0" i="0" u="none" strike="noStrike" cap="none" spc="0" normalizeH="0" baseline="-25000">
              <a:ln>
                <a:noFill/>
              </a:ln>
              <a:solidFill>
                <a:srgbClr val="000000"/>
              </a:solidFill>
              <a:effectLst/>
              <a:uFillTx/>
              <a:latin typeface="Amasis MT Pro" panose="02040504050005020304" pitchFamily="18" charset="77"/>
              <a:sym typeface="Muli Regular"/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1F4A8718-DA05-ADED-3A02-1A845891A6D9}"/>
              </a:ext>
            </a:extLst>
          </p:cNvPr>
          <p:cNvSpPr/>
          <p:nvPr/>
        </p:nvSpPr>
        <p:spPr>
          <a:xfrm>
            <a:off x="3428540" y="2842035"/>
            <a:ext cx="854070" cy="222253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4998CF-EB3F-B2A9-FE40-6917921DE560}"/>
              </a:ext>
            </a:extLst>
          </p:cNvPr>
          <p:cNvGrpSpPr/>
          <p:nvPr/>
        </p:nvGrpSpPr>
        <p:grpSpPr>
          <a:xfrm>
            <a:off x="7461011" y="1799615"/>
            <a:ext cx="4186596" cy="2367868"/>
            <a:chOff x="6884020" y="4551718"/>
            <a:chExt cx="4888306" cy="2754957"/>
          </a:xfrm>
        </p:grpSpPr>
        <p:pic>
          <p:nvPicPr>
            <p:cNvPr id="29" name="Picture 28" descr="A diagram of a trap&#10;&#10;Description automatically generated">
              <a:extLst>
                <a:ext uri="{FF2B5EF4-FFF2-40B4-BE49-F238E27FC236}">
                  <a16:creationId xmlns:a16="http://schemas.microsoft.com/office/drawing/2014/main" id="{5F80E2B7-61CE-84D6-3D8D-5DC68FB69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482" y="4580525"/>
              <a:ext cx="4744844" cy="272615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2432D9-9FB3-3B94-1A4B-5F6F3E1BFA21}"/>
                </a:ext>
              </a:extLst>
            </p:cNvPr>
            <p:cNvSpPr/>
            <p:nvPr/>
          </p:nvSpPr>
          <p:spPr>
            <a:xfrm>
              <a:off x="6884020" y="4551718"/>
              <a:ext cx="182755" cy="52038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A15FB11-8652-4C7C-4C23-252EFED2FFAF}"/>
              </a:ext>
            </a:extLst>
          </p:cNvPr>
          <p:cNvSpPr/>
          <p:nvPr/>
        </p:nvSpPr>
        <p:spPr>
          <a:xfrm>
            <a:off x="7361996" y="1415557"/>
            <a:ext cx="4291086" cy="2812730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23136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7F7499-CA22-935D-054D-2A7255D1F8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Primary Trap Limitation for Gas Assays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76F5E-D45A-BE04-17A1-9DE74AE32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5659" y="1629295"/>
            <a:ext cx="6543875" cy="514768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/>
              <a:t>Radon traps use porous materials to enhance trapping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/>
              <a:t>Bronze wool highly efficient under high vacuum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/>
              <a:t>Gas assay efficiency decreases with longer duration or &gt;1 SLPM 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/>
              <a:t>Limited extracted gas volume constrains sensitivity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b="1"/>
              <a:t>Need for traps with more porous material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BD07B22C-F1DE-D194-5C8E-0EC714206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496" y="280249"/>
            <a:ext cx="1825083" cy="1216722"/>
          </a:xfrm>
          <a:prstGeom prst="rect">
            <a:avLst/>
          </a:prstGeom>
        </p:spPr>
      </p:pic>
      <p:pic>
        <p:nvPicPr>
          <p:cNvPr id="5" name="Picture 4" descr="A close-up of a yarn&#10;&#10;Description automatically generated">
            <a:extLst>
              <a:ext uri="{FF2B5EF4-FFF2-40B4-BE49-F238E27FC236}">
                <a16:creationId xmlns:a16="http://schemas.microsoft.com/office/drawing/2014/main" id="{3F6DC980-59EC-0C62-BDE1-9752BC4E4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90" y="1411712"/>
            <a:ext cx="3709494" cy="2007716"/>
          </a:xfrm>
          <a:prstGeom prst="rect">
            <a:avLst/>
          </a:prstGeom>
        </p:spPr>
      </p:pic>
      <p:pic>
        <p:nvPicPr>
          <p:cNvPr id="6" name="Picture 5" descr="A graph of a red line&#10;&#10;Description automatically generated">
            <a:extLst>
              <a:ext uri="{FF2B5EF4-FFF2-40B4-BE49-F238E27FC236}">
                <a16:creationId xmlns:a16="http://schemas.microsoft.com/office/drawing/2014/main" id="{A42FF21D-335F-9A86-85A8-AF5B1F748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95" y="3873731"/>
            <a:ext cx="4308371" cy="29842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BFDE1E-8B6F-05DB-71D6-62AA95CD7F29}"/>
              </a:ext>
            </a:extLst>
          </p:cNvPr>
          <p:cNvSpPr txBox="1"/>
          <p:nvPr/>
        </p:nvSpPr>
        <p:spPr>
          <a:xfrm>
            <a:off x="7738763" y="3973484"/>
            <a:ext cx="3362274" cy="434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/>
              <a:t>S.M.A. Hussain MSc thesis (2022)</a:t>
            </a:r>
            <a:endParaRPr kumimoji="0" lang="en-US" sz="2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5E7D7F-FCCB-37FC-5F09-CA68D65C5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9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102822939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Additional no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Additional no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Blank whit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Blank blu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Empt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nd acknowledgem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title with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ction title with blue background &amp; subsec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hite slide with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lue slide with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White slide with pi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White slide with picture, no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Blue slide with pi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f86ece-1d89-4ec8-981b-51b0c79994cf">
      <Terms xmlns="http://schemas.microsoft.com/office/infopath/2007/PartnerControls"/>
    </lcf76f155ced4ddcb4097134ff3c332f>
    <TaxCatchAll xmlns="de0a0dec-5ec9-48db-889e-b3b277a3bcd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8E1FC129976D44B005B2B0BB14720D" ma:contentTypeVersion="10" ma:contentTypeDescription="Create a new document." ma:contentTypeScope="" ma:versionID="a96722906fb8ea4eb3b3008e615e50d1">
  <xsd:schema xmlns:xsd="http://www.w3.org/2001/XMLSchema" xmlns:xs="http://www.w3.org/2001/XMLSchema" xmlns:p="http://schemas.microsoft.com/office/2006/metadata/properties" xmlns:ns2="1bf86ece-1d89-4ec8-981b-51b0c79994cf" xmlns:ns3="de0a0dec-5ec9-48db-889e-b3b277a3bcdd" targetNamespace="http://schemas.microsoft.com/office/2006/metadata/properties" ma:root="true" ma:fieldsID="9850675328a12e83e283b2812fbe25ba" ns2:_="" ns3:_="">
    <xsd:import namespace="1bf86ece-1d89-4ec8-981b-51b0c79994cf"/>
    <xsd:import namespace="de0a0dec-5ec9-48db-889e-b3b277a3bc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86ece-1d89-4ec8-981b-51b0c79994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3ec6080f-a001-4a05-8d2e-760ded6f73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0a0dec-5ec9-48db-889e-b3b277a3bcdd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ff4d2d5-e2c0-4051-8292-b487f93971cb}" ma:internalName="TaxCatchAll" ma:showField="CatchAllData" ma:web="de0a0dec-5ec9-48db-889e-b3b277a3bc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7E12EC-89C8-4846-980E-1FFCA445DBA6}">
  <ds:schemaRefs>
    <ds:schemaRef ds:uri="1bf86ece-1d89-4ec8-981b-51b0c79994cf"/>
    <ds:schemaRef ds:uri="de0a0dec-5ec9-48db-889e-b3b277a3bcd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1BA8B8C-B65F-4801-8C3F-5BFC33FF86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972FC9-4A96-4472-A7B9-AFDBD5DFD97F}">
  <ds:schemaRefs>
    <ds:schemaRef ds:uri="1bf86ece-1d89-4ec8-981b-51b0c79994cf"/>
    <ds:schemaRef ds:uri="de0a0dec-5ec9-48db-889e-b3b277a3bcd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1078</Words>
  <Application>Microsoft Office PowerPoint</Application>
  <PresentationFormat>Widescreen</PresentationFormat>
  <Paragraphs>148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Amasis MT Pro</vt:lpstr>
      <vt:lpstr>Arial</vt:lpstr>
      <vt:lpstr>Calibri</vt:lpstr>
      <vt:lpstr>Cambria</vt:lpstr>
      <vt:lpstr>Cambria Math</vt:lpstr>
      <vt:lpstr>ElsevierGulliver</vt:lpstr>
      <vt:lpstr>Helvetica</vt:lpstr>
      <vt:lpstr>Helvetica Neue Medium</vt:lpstr>
      <vt:lpstr>Muli Regular</vt:lpstr>
      <vt:lpstr>Title</vt:lpstr>
      <vt:lpstr>Land acknowledgement</vt:lpstr>
      <vt:lpstr>Section title with blue background</vt:lpstr>
      <vt:lpstr>Section title with blue background &amp; subsection</vt:lpstr>
      <vt:lpstr>White slide with logo</vt:lpstr>
      <vt:lpstr>Blue slide with logo</vt:lpstr>
      <vt:lpstr>White slide with picture</vt:lpstr>
      <vt:lpstr>White slide with picture, no logo</vt:lpstr>
      <vt:lpstr>Blue slide with picture</vt:lpstr>
      <vt:lpstr>Additional notes</vt:lpstr>
      <vt:lpstr>1_Additional notes</vt:lpstr>
      <vt:lpstr>Blank white slide</vt:lpstr>
      <vt:lpstr>Blank blue slide</vt:lpstr>
      <vt:lpstr>Empty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Juliette Deloye</dc:creator>
  <cp:lastModifiedBy>Nasim Fatemighomi</cp:lastModifiedBy>
  <cp:revision>2</cp:revision>
  <cp:lastPrinted>2025-08-20T11:46:01Z</cp:lastPrinted>
  <dcterms:created xsi:type="dcterms:W3CDTF">2024-01-05T19:14:15Z</dcterms:created>
  <dcterms:modified xsi:type="dcterms:W3CDTF">2025-08-21T14:36:43Z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0x0101003E8E1FC129976D44B005B2B0BB14720D</vt:lpwstr>
  </property>
  <property fmtid="{D5CDD505-2E9C-101B-9397-08002B2CF9AE}" pid="3" name="MediaServiceImageTags">
    <vt:lpwstr/>
  </property>
</Properties>
</file>