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sldIdLst>
    <p:sldId id="256" r:id="rId5"/>
    <p:sldId id="260" r:id="rId6"/>
    <p:sldId id="310" r:id="rId7"/>
    <p:sldId id="288" r:id="rId8"/>
    <p:sldId id="311" r:id="rId9"/>
    <p:sldId id="281" r:id="rId10"/>
    <p:sldId id="282" r:id="rId11"/>
    <p:sldId id="266" r:id="rId12"/>
    <p:sldId id="292" r:id="rId13"/>
    <p:sldId id="290" r:id="rId14"/>
    <p:sldId id="291" r:id="rId15"/>
    <p:sldId id="308" r:id="rId16"/>
    <p:sldId id="294" r:id="rId17"/>
    <p:sldId id="284" r:id="rId18"/>
    <p:sldId id="314" r:id="rId19"/>
    <p:sldId id="303" r:id="rId20"/>
    <p:sldId id="306" r:id="rId21"/>
    <p:sldId id="307" r:id="rId22"/>
    <p:sldId id="309" r:id="rId23"/>
    <p:sldId id="258" r:id="rId24"/>
    <p:sldId id="315" r:id="rId25"/>
    <p:sldId id="296" r:id="rId26"/>
    <p:sldId id="298" r:id="rId27"/>
    <p:sldId id="297" r:id="rId28"/>
    <p:sldId id="313" r:id="rId29"/>
    <p:sldId id="312" r:id="rId30"/>
    <p:sldId id="293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9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3T06:17:11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7232 8087 24575,'1'-8'-10,"1"1"-1,0-1 0,0 1 0,1 0 1,0 0-1,0 0 0,1 0 0,0 1 1,0-1-1,6-6 0,4-7-417,42-66-4530,78-92 0,82-68 309,111-146 3715,-237 263 1899,85-162 0,-171 283-980,-1 0 0,0 0 0,0-1-1,-1 1 1,0-1 0,0 0 0,-1 1 0,0-1 0,-1 0 0,0 0 0,0 1 0,-1-1 0,0 0-1,-1 0 1,0 1 0,0-1 0,-5-12 0,-6-10-145,-2 1-1,0 1 1,-26-35 0,40 62 160,-51-73-169,-4 2 0,-78-79 0,-144-119-359,271 264 528,-533-467-369,-42-40 1385,547 476-57,2-2 0,1-1-1,2-1 1,-35-68 0,58 96-856,-6-7 649,-14-25-167,-24-57 0,30 38 2320,20 61-2786,0 0 0,1 0 0,0 0-1,-1 0 1,2 0 0,-1 0 0,0 1 0,1-1 0,0 0 0,0 0 0,0 0-1,0 1 1,0-1 0,1 0 0,0 1 0,0 0 0,0-1 0,0 1 0,0 0-1,1 0 1,-1 0 0,1 0 0,4-3 0,6-5-275,1 1 1,-1 1-1,2 0 1,18-8-1,36-15-2014,102-33 0,82-9-810,-188 56 2301,154-42-1491,362-113-427,-577 172 2598,14-5 340,-1 0-1,1-2 0,24-14 1,-36 18-248,-1 0 0,0 0 0,0 0 1,-1-1-1,1 1 0,-1-1 0,0-1 1,0 1-1,-1 0 0,0-1 0,0 0 1,0 1-1,3-11 0,15-37-93,29-52 0,16-38 0,-51 102-64,-1-1 0,-3-1 0,-1 0 0,5-56 0,-13 68 19,-1 0-1,-2-1 0,-1 1 1,-1-1-1,-2 1 0,-15-55 1,-12-9-298,-80-163 0,-73-86-693,64 127 901,101 185 1031,-1 1 0,-2 1 0,-1 2 0,-1 0 0,-2 1 0,-32-25 0,-31-33-1892,54 52 1022,-1 2 0,-1 1 1,-1 2-1,-2 2 0,-1 2 0,-1 1 0,-1 2 0,0 3 1,-69-20-1,103 34-43,-1 2 0,1-1 0,-1 1 0,0 1-1,1 0 1,-1 1 0,-14 0 0,18 1 70,0 0-1,1 1 1,-1 0-1,0 0 1,1 1-1,-1-1 1,1 1-1,0 1 1,0-1-1,0 1 1,0 0-1,-6 6 1,6-5 142,-1 0 0,1 0 1,-1-1-1,0 0 0,-1-1 0,1 1 1,0-1-1,-1-1 0,0 1 1,-15 2-1,-2-3 463,-1 0 1,-29-2-1,17 0-470,-1497-22-5146,1514 22 5461,15 0-269,0 1 1,-1-1-1,1 0 0,0-1 0,0 1 0,0-1 0,0 0 0,0-1 0,0 0 0,0 1 0,0-2 0,0 1 0,-9-6 0,15 7-226,-1 0 0,0 0 0,0 0-1,1 0 1,-1 0 0,1 0 0,-1 0-1,1 0 1,-1-1 0,1 1 0,-1 0 0,1 0-1,0 0 1,0-1 0,0 1 0,0 0-1,0 0 1,0-1 0,0 1 0,0 0 0,0 0-1,1 0 1,-1-1 0,0 1 0,1 0 0,0-2-1,9-19 475,1 1-1,1 0 0,0 1 1,24-29-1,-17 24 389,129-167 2551,27-37-3316,-134 170-114,64-126-1,-100 174 10,25-59 0,-28 64 0,0 0 0,0 0 0,-1 0 0,0 0 0,0 0 0,-1 0 0,1 0 0,-1 0 0,-2-10 0,1 13 2,1 1-1,-2-1 1,1 0-1,0 0 1,-1 1-1,1-1 1,-1 1-1,0-1 1,0 1 0,0 0-1,0 0 1,0 0-1,0 0 1,0 0-1,-1 0 1,1 0-1,-1 1 1,-4-3-1,-56-19-375,53 20 173,-96-25-4183,-134-18 1,-110 4-153,297 37 4327,-80-9-870,-255 6 0,299 18 1513,-110 27 0,85-14-67,74-16-307,-286 49 411,102-38 2941,-606 16 6508,-40 1-8802,352-32-1118,507-4 0,0 0 0,0-1 0,0 0 0,0-1 0,1 0 0,-18-8 0,1 1 0,-546-186-1365,493 169-5461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4:18:25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0 24575,'-4'4'0,"-8"8"0,-9 10 0,-12 11 0,-12 11-3276,-4 2-1,2-7 0,9-7 59,11-8 8075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4:18:20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24575,'3'1'0,"1"0"0,-1 0 0,1 1 0,-1-1 0,0 1 0,0 0 0,0-1 0,0 1 0,0 0 0,0 1 0,-1-1 0,4 3 0,5 4 0,25 22-2518,-1 0 1,-2 3-1,-1 0 0,32 45 0,-19-23 3067,-41-50-403,1 0 0,-1 1 0,0-1 0,0 1 0,-1 0 0,0-1 0,0 1 0,-1 1 0,0-1 0,0 0 0,0 1 0,-1-1 0,-1 0 0,1 1 0,-1 0 0,0-1 0,-2 14 0,1-16-55,0 0 0,-1-1-1,1 1 1,-1 0-1,0-1 1,-1 0 0,1 1-1,-1-1 1,1 0-1,-1 0 1,0 0 0,-1-1-1,1 1 1,-1-1 0,1 1-1,-1-1 1,0-1-1,0 1 1,-1 0 0,1-1-1,0 0 1,-1 0 0,0 0-1,1-1 1,-1 1-1,0-1 1,0 0 0,-5 0-1,-9 0-90,-1 0 0,1-1 0,0-1 0,-1-1 0,1-1 0,0-1 0,0 0 0,1-2 0,0 0 0,-1 0 0,-30-18 0,1-3 0,2-2 0,-82-67 0,111 82 273,1 0 0,0-2 0,1 0 0,1 0 1,0-2-1,1 1 0,1-2 0,1 0 0,1 0 0,0-1 0,-6-21 0,15 40-102,1-1 1,-1 1 0,1-1-1,-1 1 1,1-1-1,0 1 1,-1-1-1,1 0 1,0 1-1,0-1 1,0 1-1,0-1 1,1 1-1,-1-1 1,0 0 0,1 1-1,0-3 1,0 3-143,-1 1 0,1 0 0,0 0 0,-1-1 0,1 1 0,0 0 1,-1 0-1,1 0 0,0 0 0,-1 0 0,1-1 0,0 1 0,-1 1 1,1-1-1,0 0 0,-1 0 0,1 0 0,0 0 0,-1 0 0,1 1 1,-1-1-1,1 0 0,0 0 0,-1 1 0,1-1 0,0 1 0,9 5-462,-1 1 0,-1-1 0,11 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2T04:18:29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24575,'3'4'0,"6"1"0,0 3 0,3 1 0,0 2 0,0-1 0,-1 1 0,1 0 0,2-3 0,-2 1 0,2-1 0,1 2 0,2-1 0,-2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16:07:55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7232 8087 24575,'1'-8'-10,"1"1"-1,0-1 0,0 1 0,1 0 1,0 0-1,0 0 0,1 0 0,0 1 1,0-1-1,6-6 0,4-7-417,42-66-4530,78-92 0,82-68 309,111-146 3715,-237 263 1899,85-162 0,-171 283-980,-1 0 0,0 0 0,0-1-1,-1 1 1,0-1 0,0 0 0,-1 1 0,0-1 0,-1 0 0,0 0 0,0 1 0,-1-1 0,0 0-1,-1 0 1,0 1 0,0-1 0,-5-12 0,-6-10-145,-2 1-1,0 1 1,-26-35 0,40 62 160,-51-73-169,-4 2 0,-78-79 0,-144-119-359,271 264 528,-533-467-369,-42-40 1385,547 476-57,2-2 0,1-1-1,2-1 1,-35-68 0,58 96-856,-6-7 649,-14-25-167,-24-57 0,30 38 2320,20 61-2786,0 0 0,1 0 0,0 0-1,-1 0 1,2 0 0,-1 0 0,0 1 0,1-1 0,0 0 0,0 0 0,0 0-1,0 1 1,0-1 0,1 0 0,0 1 0,0 0 0,0-1 0,0 1 0,0 0-1,1 0 1,-1 0 0,1 0 0,4-3 0,6-5-275,1 1 1,-1 1-1,2 0 1,18-8-1,36-15-2014,102-33 0,82-9-810,-188 56 2301,154-42-1491,362-113-427,-577 172 2598,14-5 340,-1 0-1,1-2 0,24-14 1,-36 18-248,-1 0 0,0 0 0,0 0 1,-1-1-1,1 1 0,-1-1 0,0-1 1,0 1-1,-1 0 0,0-1 0,0 0 1,0 1-1,3-11 0,15-37-93,29-52 0,16-38 0,-51 102-64,-1-1 0,-3-1 0,-1 0 0,5-56 0,-13 68 19,-1 0-1,-2-1 0,-1 1 1,-1-1-1,-2 1 0,-15-55 1,-12-9-298,-80-163 0,-73-86-693,64 127 901,101 185 1031,-1 1 0,-2 1 0,-1 2 0,-1 0 0,-2 1 0,-32-25 0,-31-33-1892,54 52 1022,-1 2 0,-1 1 1,-1 2-1,-2 2 0,-1 2 0,-1 1 0,-1 2 0,0 3 1,-69-20-1,103 34-43,-1 2 0,1-1 0,-1 1 0,0 1-1,1 0 1,-1 1 0,-14 0 0,18 1 70,0 0-1,1 1 1,-1 0-1,0 0 1,1 1-1,-1-1 1,1 1-1,0 1 1,0-1-1,0 1 1,0 0-1,-6 6 1,6-5 142,-1 0 0,1 0 1,-1-1-1,0 0 0,-1-1 0,1 1 1,0-1-1,-1-1 0,0 1 1,-15 2-1,-2-3 463,-1 0 1,-29-2-1,17 0-470,-1497-22-5146,1514 22 5461,15 0-269,0 1 1,-1-1-1,1 0 0,0-1 0,0 1 0,0-1 0,0 0 0,0-1 0,0 0 0,0 1 0,0-2 0,0 1 0,-9-6 0,15 7-226,-1 0 0,0 0 0,0 0-1,1 0 1,-1 0 0,1 0 0,-1 0-1,1 0 1,-1-1 0,1 1 0,-1 0 0,1 0-1,0 0 1,0-1 0,0 1 0,0 0-1,0 0 1,0-1 0,0 1 0,0 0 0,0 0-1,1 0 1,-1-1 0,0 1 0,1 0 0,0-2-1,9-19 475,1 1-1,1 0 0,0 1 1,24-29-1,-17 24 389,129-167 2551,27-37-3316,-134 170-114,64-126-1,-100 174 10,25-59 0,-28 64 0,0 0 0,0 0 0,-1 0 0,0 0 0,0 0 0,-1 0 0,1 0 0,-1 0 0,-2-10 0,1 13 2,1 1-1,-2-1 1,1 0-1,0 0 1,-1 1-1,1-1 1,-1 1-1,0-1 1,0 1 0,0 0-1,0 0 1,0 0-1,0 0 1,0 0-1,-1 0 1,1 0-1,-1 1 1,-4-3-1,-56-19-375,53 20 173,-96-25-4183,-134-18 1,-110 4-153,297 37 4327,-80-9-870,-255 6 0,299 18 1513,-110 27 0,85-14-67,74-16-307,-286 49 411,102-38 2941,-606 16 6508,-40 1-8802,352-32-1118,507-4 0,0 0 0,0-1 0,0 0 0,0-1 0,1 0 0,-18-8 0,1 1 0,-546-186-1365,493 169-5461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15:29:4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0 431 24575,'2'-4'0,"-1"1"0,1-1 0,-1 1 0,1 0 0,0 0 0,0 0 0,1 0 0,-1 0 0,0 0 0,1 1 0,0-1 0,0 1 0,-1 0 0,1 0 0,6-3 0,3-5 0,81-62 0,161-92 0,-235 152 0,8-6 0,1 2 0,1 2 0,0 0 0,0 2 0,2 1 0,-1 1 0,1 2 0,1 1 0,-1 1 0,1 2 0,45 0 0,746 6-1365,-789-2-5461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18:43:21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4094 8542 24575,'-5'-79'2,"1"27"-550,-26-578-13412,16 206 13742,13 239 2667,2 59 1629,-2 40 4119,0 74-8194,-1-1-1,1 0 1,-1 1-1,0 0 1,0 0-1,-1 0 1,0 1-1,-1-2 1,1 2-1,-1 0 1,-1 1-1,1 0 1,-1 0-1,-7-13 1,-10-11-113,0 2 0,-35-40 0,37 48-144,-139-152-6705,79 92 3951,-78-109 1,151 183 3254,2 4 162,0-1 1,0 0-1,1 0 0,-6-12 1,9 18-366,1-1 0,-1 0-1,0 1 1,1-1 0,-1 1 0,1-1 0,0 1 0,-1-2-1,1 2 1,-1-1 0,1 0 0,0 1 0,0-1 0,0-1-1,0 2 1,0-1 0,0 0 0,0 1 0,0-2 0,0 1-1,0 1 1,1-1 0,-1 1 0,1-1 0,-1-1-1,0 2 1,1-1 0,-1 1 0,0 0 0,1-1 0,1-2-1,9-15-43,1 2 0,0-1 0,1 1 0,0 3 0,27-26 0,-10 11 0,233-226 2364,-147 146-1688,-102 96-676,-1 0 0,0-2 0,-1 0 0,19-32 0,-26 38 0,0-1 0,0 0 0,0 0 0,-2-1 0,1 0 0,0 0 0,-1-1 0,1 1 0,-2-1 0,1-1 0,1-21 0,3-57-2242,-2-1 0,-5-161 0,-1 139 1903,2-36 2222,-3-123 335,1 220-138,-3 0 1,-13-104-1,15 146-1905,1 0 1,-1 0-1,-1 1 0,1-1 1,-1 1-1,0 0 1,0 0-1,0 0 0,-1 1 1,-1-1-1,1 2 0,0 0 1,-1 0-1,0 0 0,0 0 1,0 2-1,0-1 1,-1 0-1,-10-7 0,0 3-175,0 1 0,-1 1 0,-25-9 0,-60-5 0,-244-15 216,-4 31-2219,282 6 514,-8-1-1788,74 1 3100,-2 1-124,0 0 0,0 0 0,1-1 0,-1 0 0,0-1 0,1 0 0,-6-3-1,9 5 256,0 0-1,-1-1 0,1 1 0,-1-1 0,1 1 0,0-1 0,-1 1 0,1-1 0,-1 1 1,1-2-1,0 1 0,0 1 0,0-1 0,-1 0 0,1 1 0,0-1 0,0 0 1,0 1-1,0-1 0,0 0 0,0 0 0,0 1 0,0-2 0,0 0 0,0 0-58,0-1-1,0 0 1,1 1-1,-1-1 0,1 1 1,0-1-1,-1 1 1,1 0-1,0 0 0,0 0 1,2-4-1,9-16-651,1 1 0,25-34 0,89-101-87,54-58-508,965-1236 1014,-1114 1407 411,38-50 905,119-208 0,-178 279-978,-1 0 0,0-1 0,-1-2 0,0 0 0,-1-1 0,-1 1 0,0-2 0,-1 0 0,-1 0 0,4-42 0,3-10 914,1 1 1,23-85 0,-32 150-1700,-2 4 544,0 1 1,0 0 0,0-1 0,-1 0-1,2-10 1,-3 16 357,0-1 1,0 1-1,0 0 0,0-1 0,-1 1 0,1 0 1,-1-1-1,1 1 0,-1 0 0,1-1 0,-1 2 0,0-1 1,0-1-1,0 1 0,0 1 0,0-1 0,0 0 0,-3-3 1,-1-3-38,-1-1 1,0 1-1,-1 1 1,1-1-1,-1 3 1,-12-12-1,-54-33-312,64 45 216,-150-78-797,-62-4 269,-115-11-1153,-468-34 1,783 131 1535,-137-2 1674,153 4-1303,0 0-1,0 1 1,0 0-1,0 1 0,-8 4 1,12-5-104,-1 0-1,0 1 1,1 0 0,0 0 0,-1-1 0,1 1-1,0-1 1,0 1 0,-1 1 0,1-1-1,0 0 1,0 0 0,0 0 0,0 2 0,1-2-1,-1 0 1,0 2 0,1-2 0,-2 6 0,-18 93-131,-4-3 1,-38 122-1,30-113-407,14-46-829,-29 96-656,39-132 1770,-2 1 0,0-3 0,-22 43 0,25-55 475,-1-1-1,1 0 0,-1 0 0,0-1 0,-1-2 1,0 1-1,1-1 0,-1-1 0,-1 0 1,-17 5-1,-6-1 997,-58 4-1,68-10-1039,-201 8 2667,-111-34-5039,-215-91-4407,328 31 4570,78-5 4694,39 19 2654,-126-48 0,78 43-2420,52 19-6176,-58-29-3305,133 73 6499,-52-6 1,18 3-611,26 5-806,3-1 4796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16:57:01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2900 6909 24575,'22'-132'-4005,"4"1"-1,44-142 0,-50 201 3255,279-853-2693,-159 522 3273,-23 19 1147,-93 288 218,-3-1-1,11-104 1,-30 185-1129,0 0-1,-1 0 1,0 0 0,-1 0 0,-1 0 0,0 0-1,-3-20 1,3 30-50,-1 0-1,0 0 1,0 0-1,0 0 1,0 0 0,-1 1-1,1 0 1,-1 0-1,0 0 1,0 0 0,-1 0-1,1 1 1,-1 0-1,0 0 1,0 0 0,0 0-1,0 1 1,0 0-1,0 0 1,-8-3-1,-19-7 17,-1 1 0,0 2 0,0 2 0,-39-3 0,4 0-1387,-598-103-2427,-3 44 3724,650 69 257,6 1 142,1-1-1,0 0 0,-1-1 0,1 0 0,-17-7 0,25 8-222,1-1 0,-1 0 0,0 1 0,1-1-1,-1 0 1,1-1 0,0 1 0,0-1 0,0 1 0,0-1-1,0 0 1,0 0 0,0 0 0,0 0 0,1 0-1,0-1 1,-1 1 0,1-1 0,0 1 0,0-1 0,0 0-1,1 1 1,-1-1 0,1 0 0,-1-7 0,0-23 1057,1 1 0,1-1 0,2 1 0,8-53 1,36-137 2990,-9 82-3898,5 2 1,81-191-1,144-243-331,-249 535 27,103-216 127,-92 184-389,40-128-1,-59 155-1436,-1 0-1,-1-1 1,-2-1 0,4-74-1,-9 84 864,-1 0-1,-2 0 1,-1 0-1,-1 1 0,-1-1 1,-13-57-1,11 71 837,-1 0-1,-1 0 0,0 0 1,-1 2-1,-1-1 0,0 2 1,-1-1-1,-22-27 0,1 7 674,-3 1-1,-46-40 0,24 31-773,-1 3 1,-1 4-1,-2 3 1,-71-29-1,-263-74 2776,295 112-1798,-1 6 1,0 5-1,-1 7 0,0 5 1,-108 13-1,-688 50-1074,871-58-939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16:57:04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4746 24575,'115'279'0,"25"-10"0,-97-189 0,71 127 0,101 205 0,-203-381 0,-6-15 0,1 0 0,0-1 0,1 1 0,19 26 0,-25-40 0,0-1 0,0 1 0,0 0 0,0-1 0,1 0 0,-1 1 0,0-1 0,1 0 0,-1 0 0,1 0 0,-1-1 0,1 1 0,0 0 0,-1-1 0,1 0 0,3 0 0,51-3 0,-31 1 0,270-6 0,301-24 0,-575 28-794,0 0-1,-1-2 0,1 0 1,-1-2-1,-1 0 0,0-1 1,30-18-1,55-45-4178,-39 21 4682,-47 36 946,18-17-1873,0-2 0,-3-1-1,54-69 1,71-129 833,-132 192 226,-15 23 75,6-9 162,-2 0 0,0 0 0,20-53 0,-33 72-52,0 0-1,-1 0 1,0 0-1,0-1 0,-1 1 1,-1 0-1,1-1 1,-1 1-1,0-1 0,-1 1 1,0 0-1,-1-1 1,1 1-1,-1 0 1,-1 0-1,0 0 0,0 0 1,-1 0-1,-5-9 1,-14-14-26,-2 0 0,-1 2 0,-2 1 0,-33-27 0,11 10 0,-31-32 26,-85-105 1,129 134-194,2 0 0,2-3 0,-52-107 1,49 70 132,5 0 0,3-2 1,-24-144-1,-15-287 56,45 311-32,-30-164-64,-102-371-1,-180-340 1914,244 823 2894,69 186-3145,-19-117 0,39 186-1588,1-1 0,-1 1 0,1 0 0,1-1 0,-1 1 0,1 0 0,0 0 0,1-1 0,0 1 0,0 0 0,0 1 0,1-1 0,0 0 0,5-8 0,1 4 0,-1-1 0,1 1 0,1 1 0,0-1 0,1 2 0,14-12 0,-5 7-689,1 1-1,1 1 0,0 1 0,0 1 1,1 1-1,0 0 0,0 2 0,1 1 1,0 1-1,42-4 0,7 4 19,1 4 1,92 10-1,-3 8 671,-132-12 0,0 1 0,0 2 0,33 13 0,-55-17 97,0 1-1,0 0 1,-1 0 0,1 0 0,-1 1 0,0 1 0,10 10-1,2 5 66,20 29-1,-4-5-229,-19-25 180,137 153-500,-122-141 427,2-2 0,1-1 1,43 28-1,-50-42 44,1 0 1,1-1-1,0-2 1,0-2-1,36 9 1,-13-7 1315,2-2 0,68 4 1,61-9 7778,-62-10-7582,-77-1-3070,0-1-1,81-23 0,84-40-4762,-140 43 5578,96-39-3111,-81 30 3990,-64 27 6459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E936-9BE1-4563-B705-619FB1863A4F}" type="datetimeFigureOut">
              <a:rPr lang="en-HK" smtClean="0"/>
              <a:t>24/8/2025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F9550-EBE1-44DB-B932-1658DC687B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59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F9550-EBE1-44DB-B932-1658DC687BE4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1683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4C27-410B-396B-8F44-EDD965B0E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E2539-682E-0CCC-B1A7-F69EC632D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0D143-5516-2C09-BC23-296313D4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8BA1-D038-4ADF-8B2D-857C975400DE}" type="datetime1">
              <a:rPr lang="en-HK" smtClean="0"/>
              <a:t>24/8/2025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C8760-F1DA-2503-B774-1634EA84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8682-8D50-C2C7-E450-1815A96B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830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F7EC-42EF-520A-22A8-D174186A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F8F3-80CD-292E-1346-86E05C004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3F39B-D93A-04BD-F60B-9213E25F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4F6-76AF-4720-8EBD-B973BDAE9D1B}" type="datetime1">
              <a:rPr lang="en-HK" smtClean="0"/>
              <a:t>24/8/2025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A193-6D01-C3E8-88F8-8CBA86ED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9D8AD-8139-7D57-8568-00F3BBE3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515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DD277-EA77-FD5D-DAB0-348A2CABD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BE7A1-EAEE-2FE8-A99C-889ACBEF2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59DCC-9C2A-F1A4-B829-02DE922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7EDB-9468-4F2B-938D-D72830E00D08}" type="datetime1">
              <a:rPr lang="en-HK" smtClean="0"/>
              <a:t>24/8/2025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3FAFC-3D42-4E63-38E5-3454A36B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DCB9-5BB0-3819-E1D1-B8B771F7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7134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94FC-7831-E6DD-3EDD-BE5738CC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C576-2D67-54AD-4050-D5B5C3DD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C980-FB21-97C2-B416-677B61CA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7134-9D1D-46B0-AFD3-F75B7942C645}" type="datetime1">
              <a:rPr lang="en-HK" smtClean="0"/>
              <a:t>24/8/2025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B7D8-41BA-265A-284A-C718E854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C58C-EA87-28E5-8DB6-E8DBAB6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984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5E6D-3DD4-C147-486D-55286076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F29B2-AB97-AC6B-D569-30CC333F8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E496F-7520-51B0-6440-C90BDD5F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1CAE-1958-4A7E-8FAE-6B91531AD3B0}" type="datetime1">
              <a:rPr lang="en-HK" smtClean="0"/>
              <a:t>24/8/2025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67A3-D46A-BF10-AA30-5A3241B7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41B0-9B55-C2F2-BF5C-CE901001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874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86FA-8A8D-BDD0-C764-6BBBEF9B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98EB8-3C07-6792-A881-5C10D4CE1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1336-54F3-E5F8-D156-DB2BBCA44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DB743-8821-B580-05E4-C99846D1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D258-4EA8-47A8-9219-846DBD1B6C6A}" type="datetime1">
              <a:rPr lang="en-HK" smtClean="0"/>
              <a:t>24/8/2025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2AC63-37F9-D420-8F27-AA04D784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2FC90-03A3-8E61-1BF4-9903F68D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6745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2B27-CCCC-E2A0-B619-ACEE8FA6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D557-F682-1F4C-9AD9-43191BA2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80FD7-D46F-4AF7-0F28-6D8BE2AEA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3C2C5-BFEB-248E-3E3A-FE2B6728C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303E4-31BF-151A-A776-4EE5E8EF6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15E8C-42AA-75BF-34A3-3CD6336B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D3AC-DC7D-4A17-8DE5-29512A181E26}" type="datetime1">
              <a:rPr lang="en-HK" smtClean="0"/>
              <a:t>24/8/2025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CF52B-2E36-0847-A4BC-7111ABA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D104B-2CF1-CC6E-1E89-B996232C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773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2D57-657A-22A5-234C-FD2ED545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E01C8-B592-EDE9-EC44-C79A6673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8E24-AE94-49BC-BF7F-D0AD1DD31B6E}" type="datetime1">
              <a:rPr lang="en-HK" smtClean="0"/>
              <a:t>24/8/2025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F821C-6B9C-4653-DB0B-84B5D68F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C91F7-BAB4-8382-A08B-8868FBCC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0646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7F59B-A633-EE69-AAF0-8300166F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AF64-6016-43D6-818F-6FD60BDD8B5E}" type="datetime1">
              <a:rPr lang="en-HK" smtClean="0"/>
              <a:t>24/8/2025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69E74-7A17-D9E4-F461-7E3B6B85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F2F3E-76E5-5DE0-538E-93DC336D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7596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921E-182C-FEA3-4AA5-BA51A43A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900C-D0FD-5A05-D2A3-F69F950CD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9A8FF-A61A-043E-1465-442532D40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8945F-CB40-AA96-DA3C-12FEC6FE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44B-9132-4932-9A7B-6A212E0AF298}" type="datetime1">
              <a:rPr lang="en-HK" smtClean="0"/>
              <a:t>24/8/2025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9C3E7-1AA1-9DDC-EAA4-CF30010D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3799B-6074-6EDC-A3A8-83B15720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794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B8F8-D844-338C-09DF-843942C4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30098-0157-1AEB-A52D-61C072BD5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D3AD5-F9B8-87B0-1657-353F22D8C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18BD7-FBBE-6022-388C-3B80209D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50CC-A831-4FAC-995F-889CBA0A1A6D}" type="datetime1">
              <a:rPr lang="en-HK" smtClean="0"/>
              <a:t>24/8/2025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E5AE0-E52A-E508-D9E2-E68C3E1B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DCD07-FDFE-CCF9-75FB-F18754D2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5780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6AC60-66E9-CE9C-DBB6-E8B4C24D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278FB-EF39-DDFA-0F33-A2425700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29DA-C048-4E1C-AD35-30DFDD61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0DD65C-BE3A-46A5-827F-4CF5E1B5608E}" type="datetime1">
              <a:rPr lang="en-HK" smtClean="0"/>
              <a:t>24/8/2025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D7D48-F4A9-7D27-2A22-6FF95042E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87A60-A09A-0458-D606-BF7DDD18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A38E20-F80E-4F6D-8CA9-E8E49DE296A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46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all-png/download/542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openclipart.org/detail/75367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371.png"/><Relationship Id="rId7" Type="http://schemas.openxmlformats.org/officeDocument/2006/relationships/image" Target="../media/image40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customXml" Target="../ink/ink6.xml"/><Relationship Id="rId4" Type="http://schemas.openxmlformats.org/officeDocument/2006/relationships/image" Target="../media/image381.png"/><Relationship Id="rId9" Type="http://schemas.openxmlformats.org/officeDocument/2006/relationships/image" Target="../media/image4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customXml" Target="../ink/ink9.xml"/><Relationship Id="rId4" Type="http://schemas.openxmlformats.org/officeDocument/2006/relationships/image" Target="../media/image4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0" Type="http://schemas.openxmlformats.org/officeDocument/2006/relationships/image" Target="../media/image10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2.xml"/><Relationship Id="rId7" Type="http://schemas.openxmlformats.org/officeDocument/2006/relationships/image" Target="../media/image15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70.png"/><Relationship Id="rId5" Type="http://schemas.openxmlformats.org/officeDocument/2006/relationships/image" Target="../media/image130.png"/><Relationship Id="rId10" Type="http://schemas.openxmlformats.org/officeDocument/2006/relationships/customXml" Target="../ink/ink4.xml"/><Relationship Id="rId4" Type="http://schemas.openxmlformats.org/officeDocument/2006/relationships/image" Target="../media/image120.png"/><Relationship Id="rId9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B114-AA34-3B57-ADCE-D447AAE5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543" y="788737"/>
            <a:ext cx="10072914" cy="2387600"/>
          </a:xfrm>
        </p:spPr>
        <p:txBody>
          <a:bodyPr>
            <a:normAutofit fontScale="90000"/>
          </a:bodyPr>
          <a:lstStyle/>
          <a:p>
            <a:r>
              <a:rPr lang="en-HK" dirty="0"/>
              <a:t>Boosted Dark Matter Directionality in Large Liquid Scintillators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7D9E2-6275-1B7B-DDA3-7D16335D7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447" y="3848974"/>
            <a:ext cx="11233484" cy="1847980"/>
          </a:xfrm>
        </p:spPr>
        <p:txBody>
          <a:bodyPr>
            <a:normAutofit fontScale="92500" lnSpcReduction="10000"/>
          </a:bodyPr>
          <a:lstStyle/>
          <a:p>
            <a:r>
              <a:rPr lang="en-HK" dirty="0">
                <a:solidFill>
                  <a:srgbClr val="FF0000"/>
                </a:solidFill>
              </a:rPr>
              <a:t>Samuel S.H. Tse</a:t>
            </a:r>
            <a:r>
              <a:rPr lang="en-HK" baseline="30000" dirty="0">
                <a:solidFill>
                  <a:srgbClr val="FF0000"/>
                </a:solidFill>
              </a:rPr>
              <a:t>1</a:t>
            </a:r>
            <a:r>
              <a:rPr lang="en-HK" dirty="0"/>
              <a:t>, Qishan Liu</a:t>
            </a:r>
            <a:r>
              <a:rPr lang="en-HK" baseline="30000" dirty="0"/>
              <a:t>1,3</a:t>
            </a:r>
            <a:r>
              <a:rPr lang="en-HK" dirty="0"/>
              <a:t>, Kenny C.Y. Ng</a:t>
            </a:r>
            <a:r>
              <a:rPr lang="en-HK" baseline="30000" dirty="0"/>
              <a:t>1</a:t>
            </a:r>
            <a:r>
              <a:rPr lang="en-HK" dirty="0"/>
              <a:t>, Koun Choi</a:t>
            </a:r>
            <a:r>
              <a:rPr lang="en-HK" baseline="30000" dirty="0"/>
              <a:t>2</a:t>
            </a:r>
            <a:r>
              <a:rPr lang="en-HK" dirty="0"/>
              <a:t>, Yufeng Li</a:t>
            </a:r>
            <a:r>
              <a:rPr lang="en-HK" baseline="30000" dirty="0"/>
              <a:t>3</a:t>
            </a:r>
            <a:br>
              <a:rPr lang="en-HK" dirty="0"/>
            </a:br>
            <a:br>
              <a:rPr lang="en-HK" dirty="0"/>
            </a:br>
            <a:r>
              <a:rPr lang="en-HK" baseline="30000" dirty="0"/>
              <a:t>1</a:t>
            </a:r>
            <a:r>
              <a:rPr lang="en-HK" dirty="0"/>
              <a:t>The Chinese University of Hong Kong, Hong Kong, China</a:t>
            </a:r>
          </a:p>
          <a:p>
            <a:r>
              <a:rPr lang="en-US" baseline="30000" dirty="0"/>
              <a:t>2</a:t>
            </a:r>
            <a:r>
              <a:rPr lang="en-US" dirty="0"/>
              <a:t>Center for Underground Physics, IBS, Daejeon, Korea </a:t>
            </a:r>
          </a:p>
          <a:p>
            <a:r>
              <a:rPr lang="en-US" baseline="30000" dirty="0"/>
              <a:t>3</a:t>
            </a:r>
            <a:r>
              <a:rPr lang="en-US" dirty="0"/>
              <a:t>Institute of High Energy Physics, Beijing, China</a:t>
            </a:r>
          </a:p>
          <a:p>
            <a:endParaRPr lang="en-US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5775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C059A3F-9975-8DC1-96EF-D75D582A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876" y="103132"/>
            <a:ext cx="5739350" cy="3916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66B756-7BF4-4EAD-71F4-58454C4CA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72"/>
            <a:ext cx="5739349" cy="39168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0EE34-C383-F822-2FC6-0FE7670E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10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33A37-5331-9D9D-78E4-DED7AF49CB26}"/>
                  </a:ext>
                </a:extLst>
              </p:cNvPr>
              <p:cNvSpPr txBox="1"/>
              <p:nvPr/>
            </p:nvSpPr>
            <p:spPr>
              <a:xfrm flipH="1">
                <a:off x="-161720" y="5547096"/>
                <a:ext cx="3145551" cy="141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2000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HK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HK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HK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000" i="1">
                          <a:latin typeface="Cambria Math" panose="02040503050406030204" pitchFamily="18" charset="0"/>
                        </a:rPr>
                        <m:t>=3.68×</m:t>
                      </m:r>
                      <m:sSup>
                        <m:sSupPr>
                          <m:ctrlPr>
                            <a:rPr lang="en-HK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en-HK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200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HK" sz="2000" dirty="0"/>
              </a:p>
              <a:p>
                <a:endParaRPr lang="en-HK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33A37-5331-9D9D-78E4-DED7AF49C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61720" y="5547096"/>
                <a:ext cx="3145551" cy="1415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799FC58-6EE6-70C8-C485-2649C03C306D}"/>
              </a:ext>
            </a:extLst>
          </p:cNvPr>
          <p:cNvSpPr txBox="1"/>
          <p:nvPr/>
        </p:nvSpPr>
        <p:spPr>
          <a:xfrm rot="20371299">
            <a:off x="106805" y="294469"/>
            <a:ext cx="5420498" cy="707886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000" b="1" dirty="0">
                <a:solidFill>
                  <a:schemeClr val="tx1">
                    <a:alpha val="25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0D9FF-695A-39DA-9F88-55C00790519E}"/>
              </a:ext>
            </a:extLst>
          </p:cNvPr>
          <p:cNvSpPr txBox="1"/>
          <p:nvPr/>
        </p:nvSpPr>
        <p:spPr>
          <a:xfrm rot="20371299">
            <a:off x="6267960" y="419997"/>
            <a:ext cx="5420498" cy="707886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000" b="1" dirty="0">
                <a:solidFill>
                  <a:schemeClr val="tx1">
                    <a:alpha val="25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B32020-8688-5C84-AFE3-98F5898B8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869" y="3867831"/>
            <a:ext cx="4356417" cy="29153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8B3620B-9F2B-511A-9F23-AB1277A07024}"/>
              </a:ext>
            </a:extLst>
          </p:cNvPr>
          <p:cNvSpPr/>
          <p:nvPr/>
        </p:nvSpPr>
        <p:spPr>
          <a:xfrm>
            <a:off x="1059466" y="3290315"/>
            <a:ext cx="3565874" cy="673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01D86A-EA0B-5608-00B2-1862124C2EBD}"/>
              </a:ext>
            </a:extLst>
          </p:cNvPr>
          <p:cNvSpPr/>
          <p:nvPr/>
        </p:nvSpPr>
        <p:spPr>
          <a:xfrm>
            <a:off x="7347616" y="3272588"/>
            <a:ext cx="3784917" cy="747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F5A0ED-FCE1-C5E4-EA8F-61996CCDD03C}"/>
                  </a:ext>
                </a:extLst>
              </p:cNvPr>
              <p:cNvSpPr txBox="1"/>
              <p:nvPr/>
            </p:nvSpPr>
            <p:spPr>
              <a:xfrm>
                <a:off x="8178286" y="5263482"/>
                <a:ext cx="4531716" cy="41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=[10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 ~ 10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HK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F5A0ED-FCE1-C5E4-EA8F-61996CCDD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86" y="5263482"/>
                <a:ext cx="4531716" cy="413639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BD722A5-F15F-2EED-0E50-F2F05D7AF1E3}"/>
              </a:ext>
            </a:extLst>
          </p:cNvPr>
          <p:cNvSpPr txBox="1"/>
          <p:nvPr/>
        </p:nvSpPr>
        <p:spPr>
          <a:xfrm rot="20371299">
            <a:off x="3676221" y="3825736"/>
            <a:ext cx="5420498" cy="707886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0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82E376-AE9E-1339-BE9F-EA70AA5FE69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974"/>
          <a:stretch>
            <a:fillRect/>
          </a:stretch>
        </p:blipFill>
        <p:spPr>
          <a:xfrm>
            <a:off x="3905006" y="6263640"/>
            <a:ext cx="4640475" cy="5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8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25F1FE8-9468-C1C8-FA48-0D117189A682}"/>
              </a:ext>
            </a:extLst>
          </p:cNvPr>
          <p:cNvSpPr/>
          <p:nvPr/>
        </p:nvSpPr>
        <p:spPr>
          <a:xfrm>
            <a:off x="4126330" y="2246189"/>
            <a:ext cx="1829804" cy="182912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D8CE-2A3E-6BD6-322C-2E71D532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11</a:t>
            </a:fld>
            <a:endParaRPr lang="en-H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7EE505FC-3CF5-2981-A10E-8958219A6554}"/>
                  </a:ext>
                </a:extLst>
              </p:cNvPr>
              <p:cNvSpPr txBox="1"/>
              <p:nvPr/>
            </p:nvSpPr>
            <p:spPr>
              <a:xfrm>
                <a:off x="383313" y="104963"/>
                <a:ext cx="11145642" cy="16238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u="sng" dirty="0"/>
                  <a:t>Neutron Triggered Rate:    </a:t>
                </a:r>
                <a:r>
                  <a:rPr lang="en-US" sz="2800" dirty="0"/>
                  <a:t>(</a:t>
                </a:r>
                <a:r>
                  <a:rPr lang="en-HK" sz="2800" dirty="0"/>
                  <a:t>Lin,2025) (Bodek, 2019)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  <m:sup>
                              <m:r>
                                <a:rPr lang="en-HK" sz="24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𝐽𝑈𝑁𝑂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HK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HK" sz="2400" b="0" i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e>
                          </m:nary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HK" sz="2800" b="0" i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HK" sz="2400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HK" sz="2800" b="0" i="1" dirty="0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HK" sz="240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𝑄𝐸𝐿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7EE505FC-3CF5-2981-A10E-8958219A6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13" y="104963"/>
                <a:ext cx="11145642" cy="1623842"/>
              </a:xfrm>
              <a:prstGeom prst="rect">
                <a:avLst/>
              </a:prstGeom>
              <a:blipFill>
                <a:blip r:embed="rId2"/>
                <a:stretch>
                  <a:fillRect l="-1969" t="-674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FB4D5D14-9F6E-6E29-7A29-23010A82427B}"/>
                  </a:ext>
                </a:extLst>
              </p:cNvPr>
              <p:cNvSpPr txBox="1"/>
              <p:nvPr/>
            </p:nvSpPr>
            <p:spPr>
              <a:xfrm>
                <a:off x="-11031344" y="5919281"/>
                <a:ext cx="11554521" cy="938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𝑄𝐸𝑆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16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𝜒𝜙</m:t>
                              </m:r>
                            </m:sub>
                            <m: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HK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HK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  <m:sup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HK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HK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  <m:sup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HK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HK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HK" sz="16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HK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)((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𝑟𝑒𝑚𝑜𝑣𝑎𝑙</m:t>
                          </m:r>
                        </m:sub>
                      </m:sSub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FB4D5D14-9F6E-6E29-7A29-23010A824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31344" y="5919281"/>
                <a:ext cx="11554521" cy="938719"/>
              </a:xfrm>
              <a:prstGeom prst="rect">
                <a:avLst/>
              </a:prstGeom>
              <a:blipFill>
                <a:blip r:embed="rId3"/>
                <a:stretch>
                  <a:fillRect b="-64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E7196A-76BA-54CD-1695-A6DDD9B9559E}"/>
                  </a:ext>
                </a:extLst>
              </p:cNvPr>
              <p:cNvSpPr txBox="1"/>
              <p:nvPr/>
            </p:nvSpPr>
            <p:spPr>
              <a:xfrm>
                <a:off x="4307809" y="4896439"/>
                <a:ext cx="9560092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HK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HK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𝑝𝑦</m:t>
                                    </m:r>
                                  </m:e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𝑝𝑧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   =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sub>
                                    </m:sSub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   +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  <m:sup>
                                        <m: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HK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HK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HK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sSubSup>
                                  <m:sSubSup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HK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HK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HK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E7196A-76BA-54CD-1695-A6DDD9B9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09" y="4896439"/>
                <a:ext cx="9560092" cy="1394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9DA46713-2516-CF7F-21F6-BEBE65C6033D}"/>
              </a:ext>
            </a:extLst>
          </p:cNvPr>
          <p:cNvSpPr/>
          <p:nvPr/>
        </p:nvSpPr>
        <p:spPr>
          <a:xfrm>
            <a:off x="3206411" y="3009705"/>
            <a:ext cx="342900" cy="3549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C6035D-7B24-61C3-8423-C6FEDB38906B}"/>
              </a:ext>
            </a:extLst>
          </p:cNvPr>
          <p:cNvSpPr/>
          <p:nvPr/>
        </p:nvSpPr>
        <p:spPr>
          <a:xfrm>
            <a:off x="4521865" y="3009706"/>
            <a:ext cx="342900" cy="35493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5E2816-4060-EA2B-4940-834AF399CBA5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549311" y="3187171"/>
            <a:ext cx="768516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19FAF5-2AC0-4917-C80A-30E97039EAFF}"/>
              </a:ext>
            </a:extLst>
          </p:cNvPr>
          <p:cNvCxnSpPr>
            <a:cxnSpLocks/>
          </p:cNvCxnSpPr>
          <p:nvPr/>
        </p:nvCxnSpPr>
        <p:spPr>
          <a:xfrm flipH="1" flipV="1">
            <a:off x="4191877" y="2538981"/>
            <a:ext cx="501438" cy="64819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C3625B-55B6-429A-C4F9-B645CF1304CD}"/>
              </a:ext>
            </a:extLst>
          </p:cNvPr>
          <p:cNvCxnSpPr>
            <a:cxnSpLocks/>
          </p:cNvCxnSpPr>
          <p:nvPr/>
        </p:nvCxnSpPr>
        <p:spPr>
          <a:xfrm flipV="1">
            <a:off x="4693315" y="2004664"/>
            <a:ext cx="4394540" cy="118250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9289B3-7DB7-AD56-C7CE-11F93D0F30C5}"/>
              </a:ext>
            </a:extLst>
          </p:cNvPr>
          <p:cNvCxnSpPr>
            <a:cxnSpLocks/>
          </p:cNvCxnSpPr>
          <p:nvPr/>
        </p:nvCxnSpPr>
        <p:spPr>
          <a:xfrm>
            <a:off x="4693315" y="3197058"/>
            <a:ext cx="676782" cy="51174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826EB7-8749-8BBE-EA2E-E65E43C09F97}"/>
              </a:ext>
            </a:extLst>
          </p:cNvPr>
          <p:cNvCxnSpPr>
            <a:cxnSpLocks/>
          </p:cNvCxnSpPr>
          <p:nvPr/>
        </p:nvCxnSpPr>
        <p:spPr>
          <a:xfrm flipH="1" flipV="1">
            <a:off x="1257246" y="2327378"/>
            <a:ext cx="5059" cy="89134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4A5C68-1EFE-5994-385E-8D90432FB37B}"/>
              </a:ext>
            </a:extLst>
          </p:cNvPr>
          <p:cNvCxnSpPr>
            <a:cxnSpLocks/>
          </p:cNvCxnSpPr>
          <p:nvPr/>
        </p:nvCxnSpPr>
        <p:spPr>
          <a:xfrm>
            <a:off x="1262305" y="3218725"/>
            <a:ext cx="86627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55BAA1D-C10F-1A91-9536-71F875D9B659}"/>
              </a:ext>
            </a:extLst>
          </p:cNvPr>
          <p:cNvCxnSpPr>
            <a:cxnSpLocks/>
          </p:cNvCxnSpPr>
          <p:nvPr/>
        </p:nvCxnSpPr>
        <p:spPr>
          <a:xfrm flipH="1">
            <a:off x="1113518" y="3218725"/>
            <a:ext cx="148787" cy="31539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185862FD-49D1-7846-1D16-88A202F952B2}"/>
              </a:ext>
            </a:extLst>
          </p:cNvPr>
          <p:cNvSpPr/>
          <p:nvPr/>
        </p:nvSpPr>
        <p:spPr>
          <a:xfrm>
            <a:off x="6095998" y="2777652"/>
            <a:ext cx="427121" cy="7566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E9643-36EE-79E0-3383-D889DE194BCB}"/>
                  </a:ext>
                </a:extLst>
              </p:cNvPr>
              <p:cNvSpPr txBox="1"/>
              <p:nvPr/>
            </p:nvSpPr>
            <p:spPr>
              <a:xfrm>
                <a:off x="3744330" y="2708385"/>
                <a:ext cx="60970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HK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HK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E9643-36EE-79E0-3383-D889DE194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330" y="2708385"/>
                <a:ext cx="609700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1FC577-C5FD-1E3C-1DE3-5856010E0F21}"/>
                  </a:ext>
                </a:extLst>
              </p:cNvPr>
              <p:cNvSpPr txBox="1"/>
              <p:nvPr/>
            </p:nvSpPr>
            <p:spPr>
              <a:xfrm>
                <a:off x="2052389" y="3034059"/>
                <a:ext cx="471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1FC577-C5FD-1E3C-1DE3-5856010E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89" y="3034059"/>
                <a:ext cx="4717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903807-1AE9-44F4-F247-C4112AB37C30}"/>
                  </a:ext>
                </a:extLst>
              </p:cNvPr>
              <p:cNvSpPr txBox="1"/>
              <p:nvPr/>
            </p:nvSpPr>
            <p:spPr>
              <a:xfrm>
                <a:off x="994609" y="1958045"/>
                <a:ext cx="471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903807-1AE9-44F4-F247-C4112AB37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09" y="1958045"/>
                <a:ext cx="47172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ED6564E-60D5-62F0-429E-7B9BF7C3423E}"/>
                  </a:ext>
                </a:extLst>
              </p:cNvPr>
              <p:cNvSpPr txBox="1"/>
              <p:nvPr/>
            </p:nvSpPr>
            <p:spPr>
              <a:xfrm>
                <a:off x="804917" y="3461991"/>
                <a:ext cx="471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ED6564E-60D5-62F0-429E-7B9BF7C3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17" y="3461991"/>
                <a:ext cx="4717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AF753E3-E620-1688-403E-210BBB29D0B9}"/>
              </a:ext>
            </a:extLst>
          </p:cNvPr>
          <p:cNvSpPr txBox="1"/>
          <p:nvPr/>
        </p:nvSpPr>
        <p:spPr>
          <a:xfrm>
            <a:off x="5560048" y="1874919"/>
            <a:ext cx="123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Carbon Nucleus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E70024-FD9C-1B00-67BB-349DB8E603F5}"/>
              </a:ext>
            </a:extLst>
          </p:cNvPr>
          <p:cNvSpPr txBox="1"/>
          <p:nvPr/>
        </p:nvSpPr>
        <p:spPr>
          <a:xfrm>
            <a:off x="4471176" y="2647240"/>
            <a:ext cx="98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neutron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831F98-62F7-78E0-72C8-92CC6E71AA7A}"/>
              </a:ext>
            </a:extLst>
          </p:cNvPr>
          <p:cNvSpPr txBox="1"/>
          <p:nvPr/>
        </p:nvSpPr>
        <p:spPr>
          <a:xfrm>
            <a:off x="3111681" y="2748317"/>
            <a:ext cx="98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EC6E310-16B8-78AB-DEA5-D11831B7E0ED}"/>
                  </a:ext>
                </a:extLst>
              </p:cNvPr>
              <p:cNvSpPr txBox="1"/>
              <p:nvPr/>
            </p:nvSpPr>
            <p:spPr>
              <a:xfrm>
                <a:off x="153399" y="4376637"/>
                <a:ext cx="1059899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HK" sz="2000" dirty="0"/>
                  <a:t>Kinematics: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HK" sz="2000" dirty="0"/>
                  <a:t>Quasi-Elastic (QEL) Scattering,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|&gt;350</m:t>
                    </m:r>
                  </m:oMath>
                </a14:m>
                <a:r>
                  <a:rPr lang="en-HK" sz="2000" dirty="0"/>
                  <a:t> MeV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HK" sz="2000" dirty="0"/>
                  <a:t>Relativistic Fermi Gas model,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sz="20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HK" sz="2000" i="1">
                        <a:latin typeface="Cambria Math" panose="02040503050406030204" pitchFamily="18" charset="0"/>
                      </a:rPr>
                      <m:t>=221</m:t>
                    </m:r>
                  </m:oMath>
                </a14:m>
                <a:r>
                  <a:rPr lang="en-HK" sz="2000" dirty="0"/>
                  <a:t> MeV.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H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HK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HK" sz="2000">
                        <a:latin typeface="Cambria Math" panose="02040503050406030204" pitchFamily="18" charset="0"/>
                      </a:rPr>
                      <m:t>=27.1</m:t>
                    </m:r>
                  </m:oMath>
                </a14:m>
                <a:r>
                  <a:rPr lang="en-HK" sz="2000" dirty="0"/>
                  <a:t> MeV.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EC6E310-16B8-78AB-DEA5-D11831B7E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9" y="4376637"/>
                <a:ext cx="10598999" cy="1323439"/>
              </a:xfrm>
              <a:prstGeom prst="rect">
                <a:avLst/>
              </a:prstGeom>
              <a:blipFill>
                <a:blip r:embed="rId9"/>
                <a:stretch>
                  <a:fillRect l="-575" t="-2765" b="-783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1F15D01-EB90-C2DC-F1A3-C55F8B7CD99C}"/>
              </a:ext>
            </a:extLst>
          </p:cNvPr>
          <p:cNvSpPr txBox="1"/>
          <p:nvPr/>
        </p:nvSpPr>
        <p:spPr>
          <a:xfrm>
            <a:off x="891910" y="5710147"/>
            <a:ext cx="7349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HK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8FE6AC-007C-5B70-9F79-B121B883320B}"/>
              </a:ext>
            </a:extLst>
          </p:cNvPr>
          <p:cNvSpPr txBox="1"/>
          <p:nvPr/>
        </p:nvSpPr>
        <p:spPr>
          <a:xfrm>
            <a:off x="153399" y="5705812"/>
            <a:ext cx="11885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Nuclear Effect: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000" dirty="0"/>
              <a:t> Pauli Blocking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000" dirty="0"/>
              <a:t> Final State Interaction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82F3FB0-09C9-9B90-A150-49DC34DF39F9}"/>
              </a:ext>
            </a:extLst>
          </p:cNvPr>
          <p:cNvSpPr/>
          <p:nvPr/>
        </p:nvSpPr>
        <p:spPr>
          <a:xfrm rot="16200000">
            <a:off x="5964847" y="-3823486"/>
            <a:ext cx="262300" cy="10854043"/>
          </a:xfrm>
          <a:prstGeom prst="rightBrace">
            <a:avLst>
              <a:gd name="adj1" fmla="val 8333"/>
              <a:gd name="adj2" fmla="val 715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3295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EA3B1F-4A89-5B6F-82E7-D7F96FA5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9" y="0"/>
            <a:ext cx="1048039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2C3AB-6EF6-3508-3EFF-03E355DE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12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DF602D-7652-70A3-D78D-2B119DC735E9}"/>
                  </a:ext>
                </a:extLst>
              </p:cNvPr>
              <p:cNvSpPr txBox="1"/>
              <p:nvPr/>
            </p:nvSpPr>
            <p:spPr>
              <a:xfrm>
                <a:off x="8038298" y="5278671"/>
                <a:ext cx="6096000" cy="69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1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HK" sz="18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HK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HK" sz="18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DF602D-7652-70A3-D78D-2B119DC73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98" y="5278671"/>
                <a:ext cx="6096000" cy="695640"/>
              </a:xfrm>
              <a:prstGeom prst="rect">
                <a:avLst/>
              </a:prstGeom>
              <a:blipFill>
                <a:blip r:embed="rId3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06279FC-D0A8-0227-1C65-FDC6195C14E1}"/>
              </a:ext>
            </a:extLst>
          </p:cNvPr>
          <p:cNvSpPr txBox="1"/>
          <p:nvPr/>
        </p:nvSpPr>
        <p:spPr>
          <a:xfrm>
            <a:off x="1910715" y="4650872"/>
            <a:ext cx="6193653" cy="132343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80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14211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1CB8A-6091-016C-40EF-CA5083F44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14" y="0"/>
            <a:ext cx="970797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D995-393D-86AA-719A-7C446061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13</a:t>
            </a:fld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AEFE58-9F47-8E85-0DFE-AA75E497E3BC}"/>
                  </a:ext>
                </a:extLst>
              </p:cNvPr>
              <p:cNvSpPr txBox="1"/>
              <p:nvPr/>
            </p:nvSpPr>
            <p:spPr>
              <a:xfrm>
                <a:off x="9345404" y="5343533"/>
                <a:ext cx="29661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m:rPr>
                          <m:nor/>
                        </m:rPr>
                        <a:rPr lang="en-HK" sz="2000"/>
                        <m:t>5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HK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AEFE58-9F47-8E85-0DFE-AA75E497E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404" y="5343533"/>
                <a:ext cx="2966110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C9B0B2-6A3F-41B1-EC49-A5A875155E89}"/>
                  </a:ext>
                </a:extLst>
              </p:cNvPr>
              <p:cNvSpPr txBox="1"/>
              <p:nvPr/>
            </p:nvSpPr>
            <p:spPr>
              <a:xfrm flipH="1">
                <a:off x="-227280" y="5697476"/>
                <a:ext cx="3145551" cy="137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HK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HK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HK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HK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HK" sz="2000" i="1">
                          <a:latin typeface="Cambria Math" panose="02040503050406030204" pitchFamily="18" charset="0"/>
                        </a:rPr>
                        <m:t>68</m:t>
                      </m:r>
                      <m:r>
                        <a:rPr lang="en-HK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HK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34</m:t>
                          </m:r>
                        </m:sup>
                      </m:sSup>
                      <m:r>
                        <a:rPr lang="en-HK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200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HK" sz="2000" dirty="0"/>
              </a:p>
              <a:p>
                <a:endParaRPr lang="en-HK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C9B0B2-6A3F-41B1-EC49-A5A875155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27280" y="5697476"/>
                <a:ext cx="3145551" cy="1377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5AA2352-F855-EF90-C9A5-68D4005DBA6B}"/>
              </a:ext>
            </a:extLst>
          </p:cNvPr>
          <p:cNvSpPr txBox="1"/>
          <p:nvPr/>
        </p:nvSpPr>
        <p:spPr>
          <a:xfrm rot="20371299">
            <a:off x="1398262" y="829434"/>
            <a:ext cx="5420498" cy="120032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72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77441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98EE-720F-7899-5163-BE8B39BA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85" y="-164297"/>
            <a:ext cx="12557760" cy="1325563"/>
          </a:xfrm>
        </p:spPr>
        <p:txBody>
          <a:bodyPr>
            <a:normAutofit/>
          </a:bodyPr>
          <a:lstStyle/>
          <a:p>
            <a:r>
              <a:rPr lang="en-HK" sz="4000" dirty="0"/>
              <a:t>Simulated Capture Angle in Geant4 + Vertex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1CDC20-6DCE-A916-DA3D-F24F33ED915C}"/>
                  </a:ext>
                </a:extLst>
              </p:cNvPr>
              <p:cNvSpPr txBox="1"/>
              <p:nvPr/>
            </p:nvSpPr>
            <p:spPr>
              <a:xfrm>
                <a:off x="388336" y="1000185"/>
                <a:ext cx="5787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2800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HK" sz="2800" dirty="0"/>
                  <a:t> bin,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10000</m:t>
                    </m:r>
                  </m:oMath>
                </a14:m>
                <a:endParaRPr lang="en-HK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1CDC20-6DCE-A916-DA3D-F24F33ED9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6" y="1000185"/>
                <a:ext cx="5787024" cy="523220"/>
              </a:xfrm>
              <a:prstGeom prst="rect">
                <a:avLst/>
              </a:prstGeom>
              <a:blipFill>
                <a:blip r:embed="rId2"/>
                <a:stretch>
                  <a:fillRect l="-2213" t="-11628" b="-3139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F6E274F5-9ECF-C2F4-0BED-5CEDFF0710D4}"/>
              </a:ext>
            </a:extLst>
          </p:cNvPr>
          <p:cNvGrpSpPr/>
          <p:nvPr/>
        </p:nvGrpSpPr>
        <p:grpSpPr>
          <a:xfrm>
            <a:off x="308176" y="1925052"/>
            <a:ext cx="5100019" cy="4400585"/>
            <a:chOff x="443474" y="1922552"/>
            <a:chExt cx="5116558" cy="4516380"/>
          </a:xfrm>
        </p:grpSpPr>
        <p:sp>
          <p:nvSpPr>
            <p:cNvPr id="34" name="流程圖: 接點 3">
              <a:extLst>
                <a:ext uri="{FF2B5EF4-FFF2-40B4-BE49-F238E27FC236}">
                  <a16:creationId xmlns:a16="http://schemas.microsoft.com/office/drawing/2014/main" id="{C8DE551A-7970-FA78-CA4D-5CD94E883366}"/>
                </a:ext>
              </a:extLst>
            </p:cNvPr>
            <p:cNvSpPr/>
            <p:nvPr/>
          </p:nvSpPr>
          <p:spPr>
            <a:xfrm>
              <a:off x="3045429" y="5921861"/>
              <a:ext cx="506186" cy="517071"/>
            </a:xfrm>
            <a:prstGeom prst="flowChartConnector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EA69A11-0842-061E-5999-49704D6E4A5D}"/>
                </a:ext>
              </a:extLst>
            </p:cNvPr>
            <p:cNvGrpSpPr/>
            <p:nvPr/>
          </p:nvGrpSpPr>
          <p:grpSpPr>
            <a:xfrm>
              <a:off x="443474" y="1922552"/>
              <a:ext cx="5116558" cy="4206922"/>
              <a:chOff x="443474" y="1922552"/>
              <a:chExt cx="5116558" cy="4206922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0E11B5C-EB7D-648F-6BD7-D28CE36E3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5298" y="2273118"/>
                <a:ext cx="0" cy="385635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Star: 7 Points 39">
                <a:extLst>
                  <a:ext uri="{FF2B5EF4-FFF2-40B4-BE49-F238E27FC236}">
                    <a16:creationId xmlns:a16="http://schemas.microsoft.com/office/drawing/2014/main" id="{1902E1EE-3EF0-DD3D-7BE5-26F4F87D05E0}"/>
                  </a:ext>
                </a:extLst>
              </p:cNvPr>
              <p:cNvSpPr/>
              <p:nvPr/>
            </p:nvSpPr>
            <p:spPr>
              <a:xfrm>
                <a:off x="2358798" y="2076244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56" name="Star: 7 Points 55">
                <a:extLst>
                  <a:ext uri="{FF2B5EF4-FFF2-40B4-BE49-F238E27FC236}">
                    <a16:creationId xmlns:a16="http://schemas.microsoft.com/office/drawing/2014/main" id="{A539302D-29AA-9E00-8A59-D472886F7AF8}"/>
                  </a:ext>
                </a:extLst>
              </p:cNvPr>
              <p:cNvSpPr/>
              <p:nvPr/>
            </p:nvSpPr>
            <p:spPr>
              <a:xfrm>
                <a:off x="443474" y="4916753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57" name="Star: 7 Points 56">
                <a:extLst>
                  <a:ext uri="{FF2B5EF4-FFF2-40B4-BE49-F238E27FC236}">
                    <a16:creationId xmlns:a16="http://schemas.microsoft.com/office/drawing/2014/main" id="{763A2D78-CDB8-9A80-7844-8C92C24C55FE}"/>
                  </a:ext>
                </a:extLst>
              </p:cNvPr>
              <p:cNvSpPr/>
              <p:nvPr/>
            </p:nvSpPr>
            <p:spPr>
              <a:xfrm>
                <a:off x="1799456" y="3090786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58" name="Star: 7 Points 57">
                <a:extLst>
                  <a:ext uri="{FF2B5EF4-FFF2-40B4-BE49-F238E27FC236}">
                    <a16:creationId xmlns:a16="http://schemas.microsoft.com/office/drawing/2014/main" id="{D4BC1942-B1E6-6966-A15E-4F16703622D4}"/>
                  </a:ext>
                </a:extLst>
              </p:cNvPr>
              <p:cNvSpPr/>
              <p:nvPr/>
            </p:nvSpPr>
            <p:spPr>
              <a:xfrm>
                <a:off x="1613727" y="4168092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59" name="Star: 7 Points 58">
                <a:extLst>
                  <a:ext uri="{FF2B5EF4-FFF2-40B4-BE49-F238E27FC236}">
                    <a16:creationId xmlns:a16="http://schemas.microsoft.com/office/drawing/2014/main" id="{56A098CC-1ED5-689F-2E53-BE327FF48BFC}"/>
                  </a:ext>
                </a:extLst>
              </p:cNvPr>
              <p:cNvSpPr/>
              <p:nvPr/>
            </p:nvSpPr>
            <p:spPr>
              <a:xfrm>
                <a:off x="3978591" y="2963760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60" name="Star: 7 Points 59">
                <a:extLst>
                  <a:ext uri="{FF2B5EF4-FFF2-40B4-BE49-F238E27FC236}">
                    <a16:creationId xmlns:a16="http://schemas.microsoft.com/office/drawing/2014/main" id="{6F0704F2-7353-D594-457F-A4DB039F1D06}"/>
                  </a:ext>
                </a:extLst>
              </p:cNvPr>
              <p:cNvSpPr/>
              <p:nvPr/>
            </p:nvSpPr>
            <p:spPr>
              <a:xfrm>
                <a:off x="3863162" y="1922552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61" name="Star: 7 Points 60">
                <a:extLst>
                  <a:ext uri="{FF2B5EF4-FFF2-40B4-BE49-F238E27FC236}">
                    <a16:creationId xmlns:a16="http://schemas.microsoft.com/office/drawing/2014/main" id="{AF7C60F6-BD5A-4AEB-9F6F-B4FEB2A1A3C2}"/>
                  </a:ext>
                </a:extLst>
              </p:cNvPr>
              <p:cNvSpPr/>
              <p:nvPr/>
            </p:nvSpPr>
            <p:spPr>
              <a:xfrm>
                <a:off x="4552271" y="3953735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  <p:sp>
            <p:nvSpPr>
              <p:cNvPr id="62" name="Star: 7 Points 61">
                <a:extLst>
                  <a:ext uri="{FF2B5EF4-FFF2-40B4-BE49-F238E27FC236}">
                    <a16:creationId xmlns:a16="http://schemas.microsoft.com/office/drawing/2014/main" id="{641E84C5-CB2E-442D-54E8-EAF3867FE9B3}"/>
                  </a:ext>
                </a:extLst>
              </p:cNvPr>
              <p:cNvSpPr/>
              <p:nvPr/>
            </p:nvSpPr>
            <p:spPr>
              <a:xfrm>
                <a:off x="5063470" y="4657626"/>
                <a:ext cx="496562" cy="514729"/>
              </a:xfrm>
              <a:prstGeom prst="star7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AE2EA0E-2269-1BF7-EDFB-5FFB4B91A8E3}"/>
              </a:ext>
            </a:extLst>
          </p:cNvPr>
          <p:cNvSpPr txBox="1"/>
          <p:nvPr/>
        </p:nvSpPr>
        <p:spPr>
          <a:xfrm>
            <a:off x="3474402" y="5964887"/>
            <a:ext cx="13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(0,0,0)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D9DB6D-3F5A-B3A6-D596-A79816E2CE90}"/>
              </a:ext>
            </a:extLst>
          </p:cNvPr>
          <p:cNvGrpSpPr/>
          <p:nvPr/>
        </p:nvGrpSpPr>
        <p:grpSpPr>
          <a:xfrm>
            <a:off x="6210111" y="1677178"/>
            <a:ext cx="5927445" cy="4679172"/>
            <a:chOff x="6641022" y="1357566"/>
            <a:chExt cx="5387150" cy="402331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13D12E4-DA5A-7EFA-8014-E320D48E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1022" y="1357566"/>
              <a:ext cx="5387150" cy="40233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D8B3CC-30EF-35B3-F1A1-4909C0A46AAE}"/>
                </a:ext>
              </a:extLst>
            </p:cNvPr>
            <p:cNvSpPr txBox="1"/>
            <p:nvPr/>
          </p:nvSpPr>
          <p:spPr>
            <a:xfrm>
              <a:off x="8516426" y="1983903"/>
              <a:ext cx="1636342" cy="39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24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68.3%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2FA425B-D9F1-80D2-542C-2456D186E775}"/>
              </a:ext>
            </a:extLst>
          </p:cNvPr>
          <p:cNvSpPr txBox="1"/>
          <p:nvPr/>
        </p:nvSpPr>
        <p:spPr>
          <a:xfrm rot="1857987">
            <a:off x="9065847" y="3983436"/>
            <a:ext cx="2955332" cy="646331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36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53A46384-0809-AAF2-C542-6FF09CC9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0A38E20-F80E-4F6D-8CA9-E8E49DE296A6}" type="slidenum">
              <a:rPr lang="en-HK" smtClean="0"/>
              <a:t>14</a:t>
            </a:fld>
            <a:endParaRPr lang="en-HK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FEF4BD1-70F0-BA9B-CE16-98BB613D1242}"/>
              </a:ext>
            </a:extLst>
          </p:cNvPr>
          <p:cNvSpPr/>
          <p:nvPr/>
        </p:nvSpPr>
        <p:spPr>
          <a:xfrm>
            <a:off x="379314" y="4540451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43D2E22-6188-EE42-0450-196AB8401F39}"/>
              </a:ext>
            </a:extLst>
          </p:cNvPr>
          <p:cNvSpPr/>
          <p:nvPr/>
        </p:nvSpPr>
        <p:spPr>
          <a:xfrm>
            <a:off x="1757526" y="4228162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2279DA1-754C-5A37-CA79-2FE545C6870C}"/>
              </a:ext>
            </a:extLst>
          </p:cNvPr>
          <p:cNvSpPr/>
          <p:nvPr/>
        </p:nvSpPr>
        <p:spPr>
          <a:xfrm>
            <a:off x="1455372" y="2851011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B8FBE3C-64F3-5582-4CCD-E7F288A7739E}"/>
              </a:ext>
            </a:extLst>
          </p:cNvPr>
          <p:cNvSpPr/>
          <p:nvPr/>
        </p:nvSpPr>
        <p:spPr>
          <a:xfrm>
            <a:off x="2335267" y="2290506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765B958-A678-0858-17E5-A7B9121DA9FF}"/>
              </a:ext>
            </a:extLst>
          </p:cNvPr>
          <p:cNvSpPr/>
          <p:nvPr/>
        </p:nvSpPr>
        <p:spPr>
          <a:xfrm>
            <a:off x="3474402" y="1632526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DD8B656-A37E-2FC6-A7E0-31A92CC3273D}"/>
              </a:ext>
            </a:extLst>
          </p:cNvPr>
          <p:cNvSpPr/>
          <p:nvPr/>
        </p:nvSpPr>
        <p:spPr>
          <a:xfrm>
            <a:off x="4181266" y="3047738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3530C1C2-96AF-071F-B5EA-D65220CDA155}"/>
              </a:ext>
            </a:extLst>
          </p:cNvPr>
          <p:cNvSpPr/>
          <p:nvPr/>
        </p:nvSpPr>
        <p:spPr>
          <a:xfrm>
            <a:off x="4483696" y="4086204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1B4154E3-37BF-DABA-46AD-9A4A817C4B5C}"/>
              </a:ext>
            </a:extLst>
          </p:cNvPr>
          <p:cNvSpPr/>
          <p:nvPr/>
        </p:nvSpPr>
        <p:spPr>
          <a:xfrm>
            <a:off x="5081909" y="4273548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C175BA-EC12-4B29-B821-AEFAEFA3B21D}"/>
              </a:ext>
            </a:extLst>
          </p:cNvPr>
          <p:cNvGrpSpPr/>
          <p:nvPr/>
        </p:nvGrpSpPr>
        <p:grpSpPr>
          <a:xfrm>
            <a:off x="26254" y="1632526"/>
            <a:ext cx="6300304" cy="4705289"/>
            <a:chOff x="10597" y="1853120"/>
            <a:chExt cx="6300304" cy="4705289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2CE8821-9C45-4F95-CDB4-B63D73AB9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7" y="1853120"/>
              <a:ext cx="6300304" cy="470528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DD11FB-8E44-62FB-3D06-4967D1AA5002}"/>
                </a:ext>
              </a:extLst>
            </p:cNvPr>
            <p:cNvSpPr txBox="1"/>
            <p:nvPr/>
          </p:nvSpPr>
          <p:spPr>
            <a:xfrm rot="1857987">
              <a:off x="3185001" y="3736961"/>
              <a:ext cx="2955332" cy="646331"/>
            </a:xfrm>
            <a:prstGeom prst="rect">
              <a:avLst/>
            </a:prstGeom>
            <a:noFill/>
            <a:ln>
              <a:solidFill>
                <a:schemeClr val="accent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HK" sz="3600" b="1" dirty="0">
                  <a:solidFill>
                    <a:schemeClr val="tx1">
                      <a:alpha val="9000"/>
                    </a:schemeClr>
                  </a:solidFill>
                  <a:effectLst>
                    <a:glow>
                      <a:schemeClr val="accent1"/>
                    </a:glow>
                    <a:outerShdw blurRad="50800" dist="50800" dir="5400000" algn="ctr" rotWithShape="0">
                      <a:srgbClr val="000000">
                        <a:alpha val="0"/>
                      </a:srgbClr>
                    </a:outerShdw>
                    <a:reflection stA="0" endPos="0" dist="50800" dir="5400000" sy="-100000" algn="bl" rotWithShape="0"/>
                  </a:effectLst>
                  <a:ea typeface="ADLaM Display" panose="02010000000000000000" pitchFamily="2" charset="0"/>
                  <a:cs typeface="ADLaM Display" panose="02010000000000000000" pitchFamily="2" charset="0"/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8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CA1CF3-84BA-1D8A-EF84-ED3BC73A8142}"/>
              </a:ext>
            </a:extLst>
          </p:cNvPr>
          <p:cNvCxnSpPr>
            <a:cxnSpLocks/>
          </p:cNvCxnSpPr>
          <p:nvPr/>
        </p:nvCxnSpPr>
        <p:spPr>
          <a:xfrm>
            <a:off x="9282364" y="1913220"/>
            <a:ext cx="782052" cy="8435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FB354-66F2-F2B0-9365-63B41133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15</a:t>
            </a:fld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95C80-71CB-4104-217E-EC55732BE9D3}"/>
              </a:ext>
            </a:extLst>
          </p:cNvPr>
          <p:cNvSpPr txBox="1"/>
          <p:nvPr/>
        </p:nvSpPr>
        <p:spPr>
          <a:xfrm rot="1857987">
            <a:off x="2750744" y="2460110"/>
            <a:ext cx="4716284" cy="1107996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66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DEFF6-08F0-91B6-2DC5-0FCCC788E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" y="228600"/>
            <a:ext cx="8024673" cy="6563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44A8E-063A-731C-0A02-CE221FEACE99}"/>
              </a:ext>
            </a:extLst>
          </p:cNvPr>
          <p:cNvSpPr txBox="1"/>
          <p:nvPr/>
        </p:nvSpPr>
        <p:spPr>
          <a:xfrm>
            <a:off x="8108646" y="4124655"/>
            <a:ext cx="4032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‘The vertex reconstruction bias is kept within </a:t>
            </a:r>
            <a:r>
              <a:rPr lang="en-US" dirty="0">
                <a:highlight>
                  <a:srgbClr val="FFFF00"/>
                </a:highlight>
              </a:rPr>
              <a:t>4 cm</a:t>
            </a:r>
            <a:r>
              <a:rPr lang="en-US" dirty="0"/>
              <a:t> level throughout the detector (JUNO) and resolution for events with around 1 MeV energy deposition is estimated to be approximately</a:t>
            </a:r>
            <a:r>
              <a:rPr lang="en-US" dirty="0">
                <a:highlight>
                  <a:srgbClr val="FFFF00"/>
                </a:highlight>
              </a:rPr>
              <a:t> 9 cm</a:t>
            </a:r>
            <a:r>
              <a:rPr lang="en-US" dirty="0"/>
              <a:t>.’ </a:t>
            </a:r>
            <a:r>
              <a:rPr lang="en-HK" dirty="0"/>
              <a:t>(Takenaka, 2025)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11E310F-473E-5550-6ECA-09E83B96EA9F}"/>
              </a:ext>
            </a:extLst>
          </p:cNvPr>
          <p:cNvSpPr/>
          <p:nvPr/>
        </p:nvSpPr>
        <p:spPr>
          <a:xfrm>
            <a:off x="8890440" y="1550675"/>
            <a:ext cx="499759" cy="49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48B6187B-5BDE-D5C6-2E11-08A4E0BB278D}"/>
              </a:ext>
            </a:extLst>
          </p:cNvPr>
          <p:cNvSpPr/>
          <p:nvPr/>
        </p:nvSpPr>
        <p:spPr>
          <a:xfrm>
            <a:off x="9876787" y="2499379"/>
            <a:ext cx="496562" cy="514729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EDF71-A46C-E443-E1A3-6E5125A8D09B}"/>
              </a:ext>
            </a:extLst>
          </p:cNvPr>
          <p:cNvSpPr txBox="1"/>
          <p:nvPr/>
        </p:nvSpPr>
        <p:spPr>
          <a:xfrm>
            <a:off x="8284969" y="3059668"/>
            <a:ext cx="390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Actual Capture (Deexcite) Position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C131D-82FF-C8F9-6DD6-F637EB2643F6}"/>
              </a:ext>
            </a:extLst>
          </p:cNvPr>
          <p:cNvSpPr txBox="1"/>
          <p:nvPr/>
        </p:nvSpPr>
        <p:spPr>
          <a:xfrm>
            <a:off x="7790388" y="1101388"/>
            <a:ext cx="461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Reconstructed Capture (Deexcite) Position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E49FE-765E-D167-1D4B-C2B88589F24C}"/>
              </a:ext>
            </a:extLst>
          </p:cNvPr>
          <p:cNvSpPr txBox="1"/>
          <p:nvPr/>
        </p:nvSpPr>
        <p:spPr>
          <a:xfrm rot="1857987">
            <a:off x="3992483" y="2083880"/>
            <a:ext cx="3946513" cy="830997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8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09179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512A762-A9B2-D303-C44F-4EEF2BF3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012"/>
          <a:stretch>
            <a:fillRect/>
          </a:stretch>
        </p:blipFill>
        <p:spPr>
          <a:xfrm>
            <a:off x="5962225" y="909383"/>
            <a:ext cx="5962997" cy="3293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305B18-B331-1FE7-A15B-E1AF805C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44" r="544" b="21506"/>
          <a:stretch>
            <a:fillRect/>
          </a:stretch>
        </p:blipFill>
        <p:spPr>
          <a:xfrm>
            <a:off x="184126" y="977965"/>
            <a:ext cx="5717818" cy="31705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71B14-558C-21E1-BED9-104D6F2D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16</a:t>
            </a:fld>
            <a:endParaRPr lang="en-H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2DAD4-7374-C1C2-D95F-96A121B90AB0}"/>
              </a:ext>
            </a:extLst>
          </p:cNvPr>
          <p:cNvSpPr txBox="1"/>
          <p:nvPr/>
        </p:nvSpPr>
        <p:spPr>
          <a:xfrm>
            <a:off x="1234609" y="251194"/>
            <a:ext cx="414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4000" u="sng" dirty="0"/>
              <a:t>Before Diffusion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6103C-45AD-302D-51DF-1EF067699B16}"/>
              </a:ext>
            </a:extLst>
          </p:cNvPr>
          <p:cNvSpPr txBox="1"/>
          <p:nvPr/>
        </p:nvSpPr>
        <p:spPr>
          <a:xfrm>
            <a:off x="7385084" y="251194"/>
            <a:ext cx="414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4000" u="sng" dirty="0"/>
              <a:t>After Diffusion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F22B36-51DE-E800-A674-F078CB92D27C}"/>
                  </a:ext>
                </a:extLst>
              </p:cNvPr>
              <p:cNvSpPr txBox="1"/>
              <p:nvPr/>
            </p:nvSpPr>
            <p:spPr>
              <a:xfrm>
                <a:off x="6988747" y="5962045"/>
                <a:ext cx="4486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,1 </m:t>
                          </m:r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</m:oMath>
                  </m:oMathPara>
                </a14:m>
                <a:endParaRPr lang="en-HK" sz="2400" b="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F22B36-51DE-E800-A674-F078CB92D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47" y="5962045"/>
                <a:ext cx="448697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C3866-237B-54D1-E5A3-E6A59DA194B8}"/>
                  </a:ext>
                </a:extLst>
              </p:cNvPr>
              <p:cNvSpPr txBox="1"/>
              <p:nvPr/>
            </p:nvSpPr>
            <p:spPr>
              <a:xfrm flipH="1">
                <a:off x="0" y="5375573"/>
                <a:ext cx="3506404" cy="157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2400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HK" sz="24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HK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HK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400" i="1">
                          <a:latin typeface="Cambria Math" panose="02040503050406030204" pitchFamily="18" charset="0"/>
                        </a:rPr>
                        <m:t>=3.68×</m:t>
                      </m:r>
                      <m:sSup>
                        <m:sSupPr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en-HK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240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HK" sz="2400" dirty="0"/>
              </a:p>
              <a:p>
                <a:endParaRPr lang="en-HK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C3866-237B-54D1-E5A3-E6A59DA19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0" y="5375573"/>
                <a:ext cx="3506404" cy="1573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99364E0-2E28-F8D9-22FF-8EC15440846F}"/>
              </a:ext>
            </a:extLst>
          </p:cNvPr>
          <p:cNvSpPr txBox="1"/>
          <p:nvPr/>
        </p:nvSpPr>
        <p:spPr>
          <a:xfrm rot="20371299">
            <a:off x="32248" y="645678"/>
            <a:ext cx="8059330" cy="769441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400" b="1" dirty="0">
                <a:solidFill>
                  <a:schemeClr val="tx1">
                    <a:alpha val="23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18A5E-7AF1-621F-8CC2-2BBB34A5FE10}"/>
              </a:ext>
            </a:extLst>
          </p:cNvPr>
          <p:cNvSpPr txBox="1"/>
          <p:nvPr/>
        </p:nvSpPr>
        <p:spPr>
          <a:xfrm rot="20371299">
            <a:off x="5975938" y="593245"/>
            <a:ext cx="8059330" cy="769441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400" b="1" dirty="0">
                <a:solidFill>
                  <a:schemeClr val="tx1">
                    <a:alpha val="23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DEEF1-7776-4E28-5A8F-4546C1A89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10" y="4159946"/>
            <a:ext cx="5882638" cy="572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8B47-EA9C-6467-FE7F-834F29B0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034"/>
          <a:stretch>
            <a:fillRect/>
          </a:stretch>
        </p:blipFill>
        <p:spPr>
          <a:xfrm>
            <a:off x="5973183" y="4172279"/>
            <a:ext cx="6066507" cy="622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60100F-4927-FC29-52A2-464851F61751}"/>
                  </a:ext>
                </a:extLst>
              </p:cNvPr>
              <p:cNvSpPr txBox="1"/>
              <p:nvPr/>
            </p:nvSpPr>
            <p:spPr>
              <a:xfrm>
                <a:off x="3929637" y="4939433"/>
                <a:ext cx="1809098" cy="65960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HK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HK"/>
                        <m:t>14</m:t>
                      </m:r>
                      <m:r>
                        <m:rPr>
                          <m:nor/>
                        </m:rPr>
                        <a:rPr lang="en-HK" b="0" i="0" smtClean="0"/>
                        <m:t>.01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60100F-4927-FC29-52A2-464851F61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37" y="4939433"/>
                <a:ext cx="1809098" cy="659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E8D508-E2CD-17CB-8924-4E6419B8E353}"/>
                  </a:ext>
                </a:extLst>
              </p:cNvPr>
              <p:cNvSpPr txBox="1"/>
              <p:nvPr/>
            </p:nvSpPr>
            <p:spPr>
              <a:xfrm>
                <a:off x="9850304" y="4931290"/>
                <a:ext cx="1679558" cy="66774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HK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HK"/>
                        <m:t>5.61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E8D508-E2CD-17CB-8924-4E6419B8E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04" y="4931290"/>
                <a:ext cx="1679558" cy="667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FD3E5F11-3C84-85D8-7716-7E466CB787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8591"/>
          <a:stretch>
            <a:fillRect/>
          </a:stretch>
        </p:blipFill>
        <p:spPr>
          <a:xfrm>
            <a:off x="6034948" y="950367"/>
            <a:ext cx="5882638" cy="32257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9F3E6A-20AF-5837-6597-763B6B608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948" y="4208507"/>
            <a:ext cx="5882638" cy="5728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149AD9-9472-4E85-D8EB-15377BDB2F01}"/>
              </a:ext>
            </a:extLst>
          </p:cNvPr>
          <p:cNvSpPr txBox="1"/>
          <p:nvPr/>
        </p:nvSpPr>
        <p:spPr>
          <a:xfrm rot="20371299">
            <a:off x="5986896" y="619462"/>
            <a:ext cx="8059330" cy="769441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400" b="1" dirty="0">
                <a:solidFill>
                  <a:schemeClr val="tx1">
                    <a:alpha val="23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43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20FB-FC09-8F98-544A-210AB17D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0441"/>
            <a:ext cx="10758237" cy="1347788"/>
          </a:xfrm>
        </p:spPr>
        <p:txBody>
          <a:bodyPr/>
          <a:lstStyle/>
          <a:p>
            <a:r>
              <a:rPr lang="en-HK" u="sng" dirty="0"/>
              <a:t>Background Estimation: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838F-F61B-7F53-5D86-9198834A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55" y="710130"/>
            <a:ext cx="11159290" cy="4752473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We only considered the Indistinguishable BG:</a:t>
            </a:r>
          </a:p>
          <a:p>
            <a:pPr marL="0" indent="0" algn="ctr">
              <a:buNone/>
            </a:pPr>
            <a:r>
              <a:rPr lang="en-HK" b="1" dirty="0"/>
              <a:t>Atmospheric Neutrino-Neutron Neutral-Current QEL interaction.</a:t>
            </a:r>
          </a:p>
          <a:p>
            <a:pPr marL="0" indent="0" algn="ctr">
              <a:buNone/>
            </a:pPr>
            <a:endParaRPr lang="en-HK" b="1" dirty="0"/>
          </a:p>
          <a:p>
            <a:pPr marL="0" indent="0" algn="ctr">
              <a:buNone/>
            </a:pPr>
            <a:endParaRPr lang="en-HK" b="0" i="1" dirty="0">
              <a:latin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HK" dirty="0"/>
          </a:p>
          <a:p>
            <a:pPr marL="0" indent="0" algn="ctr">
              <a:buNone/>
            </a:pPr>
            <a:endParaRPr lang="en-HK" dirty="0"/>
          </a:p>
          <a:p>
            <a:pPr marL="0" indent="0" algn="ctr">
              <a:buNone/>
            </a:pPr>
            <a:endParaRPr lang="en-H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99B76-8176-E710-1A94-7430DF29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107" r="7396" b="39143"/>
          <a:stretch>
            <a:fillRect/>
          </a:stretch>
        </p:blipFill>
        <p:spPr>
          <a:xfrm>
            <a:off x="1119437" y="1633774"/>
            <a:ext cx="4976563" cy="3704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FC2151-36E5-5A31-B138-08360F356D85}"/>
                  </a:ext>
                </a:extLst>
              </p:cNvPr>
              <p:cNvSpPr txBox="1"/>
              <p:nvPr/>
            </p:nvSpPr>
            <p:spPr>
              <a:xfrm>
                <a:off x="581777" y="5356878"/>
                <a:ext cx="1102844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HK" sz="3200" dirty="0"/>
                  <a:t>For 5 yrs with 18.3 </a:t>
                </a:r>
                <a:r>
                  <a:rPr lang="en-HK" sz="3200" dirty="0" err="1"/>
                  <a:t>ktons</a:t>
                </a:r>
                <a:r>
                  <a:rPr lang="en-HK" sz="3200" dirty="0"/>
                  <a:t> in JUNO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HK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HK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𝑀𝑒𝑉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,1 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</m:d>
                  </m:oMath>
                </a14:m>
                <a:endParaRPr lang="en-HK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HK" sz="320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r>
                        <a:rPr lang="en-HK" sz="32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HK" sz="3200"/>
                        <m:t>1131.05</m:t>
                      </m:r>
                    </m:oMath>
                  </m:oMathPara>
                </a14:m>
                <a:endParaRPr lang="en-HK" sz="3200" dirty="0"/>
              </a:p>
              <a:p>
                <a:pPr algn="ctr"/>
                <a:r>
                  <a:rPr lang="en-HK" sz="3200" dirty="0"/>
                  <a:t>We also assume they will be isotropic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FC2151-36E5-5A31-B138-08360F356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7" y="5356878"/>
                <a:ext cx="11028446" cy="1569660"/>
              </a:xfrm>
              <a:prstGeom prst="rect">
                <a:avLst/>
              </a:prstGeom>
              <a:blipFill>
                <a:blip r:embed="rId4"/>
                <a:stretch>
                  <a:fillRect t="-4669" b="-124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F95D34A-C7DE-A776-CA17-D4879A2477AF}"/>
              </a:ext>
            </a:extLst>
          </p:cNvPr>
          <p:cNvSpPr txBox="1"/>
          <p:nvPr/>
        </p:nvSpPr>
        <p:spPr>
          <a:xfrm>
            <a:off x="6635553" y="3170772"/>
            <a:ext cx="504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We choose Model-G, which is GENIE with RFGs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CA867-6E9F-017B-E985-6A432E9796D6}"/>
                  </a:ext>
                </a:extLst>
              </p:cNvPr>
              <p:cNvSpPr txBox="1"/>
              <p:nvPr/>
            </p:nvSpPr>
            <p:spPr>
              <a:xfrm>
                <a:off x="6653461" y="2855392"/>
                <a:ext cx="5496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b="0" dirty="0"/>
                  <a:t>Energy </a:t>
                </a:r>
                <a:r>
                  <a:rPr lang="en-HK" dirty="0"/>
                  <a:t>transfer for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HK" dirty="0"/>
                  <a:t> NC </a:t>
                </a:r>
                <a:r>
                  <a:rPr lang="en-HK" dirty="0" err="1"/>
                  <a:t>interacion</a:t>
                </a:r>
                <a:r>
                  <a:rPr lang="en-HK" dirty="0"/>
                  <a:t> in LS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CA867-6E9F-017B-E985-6A432E979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61" y="2855392"/>
                <a:ext cx="5496428" cy="369332"/>
              </a:xfrm>
              <a:prstGeom prst="rect">
                <a:avLst/>
              </a:prstGeom>
              <a:blipFill>
                <a:blip r:embed="rId5"/>
                <a:stretch>
                  <a:fillRect l="-887" t="-6557" b="-262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2D264FF-EBB6-79DD-54E4-BE2B5C8B5AC4}"/>
              </a:ext>
            </a:extLst>
          </p:cNvPr>
          <p:cNvSpPr txBox="1"/>
          <p:nvPr/>
        </p:nvSpPr>
        <p:spPr>
          <a:xfrm>
            <a:off x="2982395" y="4924665"/>
            <a:ext cx="175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(Cheng,2021)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8F20F-D8D7-0394-2E1E-05EBF02E0933}"/>
              </a:ext>
            </a:extLst>
          </p:cNvPr>
          <p:cNvSpPr txBox="1"/>
          <p:nvPr/>
        </p:nvSpPr>
        <p:spPr>
          <a:xfrm>
            <a:off x="8278581" y="3455374"/>
            <a:ext cx="175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(Cheng,2021)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2DEEE43-82A3-BDA9-CF63-497D7AD2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0A38E20-F80E-4F6D-8CA9-E8E49DE296A6}" type="slidenum">
              <a:rPr lang="en-HK" smtClean="0"/>
              <a:t>17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540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C4B17B-0E3B-AA9A-AB00-C72D078E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720540"/>
            <a:ext cx="7638129" cy="61012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6C3B-F76C-CCED-5DB1-359CBEAB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18</a:t>
            </a:fld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9249F-111B-C034-EFCC-32E093535233}"/>
              </a:ext>
            </a:extLst>
          </p:cNvPr>
          <p:cNvSpPr txBox="1"/>
          <p:nvPr/>
        </p:nvSpPr>
        <p:spPr>
          <a:xfrm rot="20371299">
            <a:off x="7447061" y="2719382"/>
            <a:ext cx="7813479" cy="1015663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6000" b="1" dirty="0">
                <a:solidFill>
                  <a:schemeClr val="tx1">
                    <a:alpha val="10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DA4AB7-B017-DF21-C71C-8B8D953C1E76}"/>
                  </a:ext>
                </a:extLst>
              </p:cNvPr>
              <p:cNvSpPr txBox="1"/>
              <p:nvPr/>
            </p:nvSpPr>
            <p:spPr>
              <a:xfrm>
                <a:off x="0" y="1274640"/>
                <a:ext cx="4362450" cy="4993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HK" sz="2000" dirty="0"/>
                  <a:t>To obtain a 95% CL line, we used joint likelihood function for the 768 pixels:</a:t>
                </a:r>
              </a:p>
              <a:p>
                <a:endParaRPr lang="en-HK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768</m:t>
                          </m:r>
                        </m:sup>
                        <m:e>
                          <m:f>
                            <m:f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HK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HK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HK" sz="2000" dirty="0"/>
              </a:p>
              <a:p>
                <a:pPr marL="0" indent="0">
                  <a:buNone/>
                </a:pPr>
                <a:r>
                  <a:rPr lang="en-HK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</m:sSub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HK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HK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sz="2000" i="1"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</m:sSub>
                  </m:oMath>
                </a14:m>
                <a:r>
                  <a:rPr lang="en-HK" sz="2000" dirty="0"/>
                  <a:t>.</a:t>
                </a:r>
              </a:p>
              <a:p>
                <a:pPr marL="0" indent="0">
                  <a:buNone/>
                </a:pPr>
                <a:endParaRPr lang="en-HK" sz="2000" dirty="0"/>
              </a:p>
              <a:p>
                <a:r>
                  <a:rPr lang="en-HK" sz="2000" dirty="0"/>
                  <a:t>Then we use the log likelihood ratio: (Cowan, 2013)</a:t>
                </a:r>
              </a:p>
              <a:p>
                <a:pPr marL="0" indent="0">
                  <a:buNone/>
                </a:pPr>
                <a:endParaRPr lang="en-HK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HK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71</m:t>
                      </m:r>
                    </m:oMath>
                  </m:oMathPara>
                </a14:m>
                <a:endParaRPr lang="en-HK" sz="2000" dirty="0"/>
              </a:p>
              <a:p>
                <a:pPr marL="0" indent="0">
                  <a:buNone/>
                </a:pPr>
                <a:endParaRPr lang="en-HK" sz="2000" dirty="0"/>
              </a:p>
              <a:p>
                <a:pPr marL="0" indent="0">
                  <a:buNone/>
                </a:pPr>
                <a:r>
                  <a:rPr lang="en-HK" sz="2000" dirty="0"/>
                  <a:t>We also plot the all-sky curve, with one single “All-sky” bin is used 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DA4AB7-B017-DF21-C71C-8B8D953C1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4640"/>
                <a:ext cx="4362450" cy="4993034"/>
              </a:xfrm>
              <a:prstGeom prst="rect">
                <a:avLst/>
              </a:prstGeom>
              <a:blipFill>
                <a:blip r:embed="rId3"/>
                <a:stretch>
                  <a:fillRect l="-1397" t="-611" r="-279" b="-134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2FB9C6-2E25-9E8B-721C-89B376BFBC43}"/>
              </a:ext>
            </a:extLst>
          </p:cNvPr>
          <p:cNvSpPr txBox="1"/>
          <p:nvPr/>
        </p:nvSpPr>
        <p:spPr>
          <a:xfrm>
            <a:off x="0" y="220116"/>
            <a:ext cx="6109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b="1" u="sng" dirty="0"/>
              <a:t>Likelihood and Constraint:</a:t>
            </a:r>
          </a:p>
        </p:txBody>
      </p:sp>
    </p:spTree>
    <p:extLst>
      <p:ext uri="{BB962C8B-B14F-4D97-AF65-F5344CB8AC3E}">
        <p14:creationId xmlns:p14="http://schemas.microsoft.com/office/powerpoint/2010/main" val="403226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A2BD-46A1-F59E-9ADA-90B392CB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36525"/>
            <a:ext cx="10515600" cy="1325563"/>
          </a:xfrm>
        </p:spPr>
        <p:txBody>
          <a:bodyPr/>
          <a:lstStyle/>
          <a:p>
            <a:r>
              <a:rPr lang="en-HK" u="sng" dirty="0"/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4E5D0-4A66-FA2E-1E64-14B1C921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644650"/>
            <a:ext cx="11427994" cy="4894262"/>
          </a:xfrm>
        </p:spPr>
        <p:txBody>
          <a:bodyPr/>
          <a:lstStyle/>
          <a:p>
            <a:r>
              <a:rPr lang="en-US" b="1" dirty="0"/>
              <a:t>Neutrons retain the directional signature of the BDM.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Leveraging this directionality provides a sightly better constraint than a single ‘All-Sky’ bin, with the enhancement becoming more significant at higher DM masses.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further refinement of the energy bin range is expected to increase the signal-to-background ratio, thereby strengthening our constraints.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F139D-F414-A14A-DAB3-4206C56D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5492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08F90E-14A8-2B72-951D-873A5024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40" y="232483"/>
            <a:ext cx="13246768" cy="706964"/>
          </a:xfrm>
        </p:spPr>
        <p:txBody>
          <a:bodyPr>
            <a:normAutofit/>
          </a:bodyPr>
          <a:lstStyle/>
          <a:p>
            <a:r>
              <a:rPr lang="en-HK" sz="3600" b="1" u="sng" dirty="0">
                <a:highlight>
                  <a:srgbClr val="FFFF00"/>
                </a:highlight>
              </a:rPr>
              <a:t>Boosted Dark Matter </a:t>
            </a:r>
            <a:r>
              <a:rPr lang="en-HK" sz="3600" u="sng" dirty="0"/>
              <a:t>Directionality in Large Liquid Scintillators</a:t>
            </a:r>
            <a:endParaRPr lang="en-US" sz="3600" u="sng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70DB70-FD27-4547-652C-53443CA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20" y="1418933"/>
            <a:ext cx="7736296" cy="367942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No Successful DM detection has announced yet. 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Hypothesis: The mass of DM particles in our galaxy halo are too light and too cold to trigger observable signals in current detectors.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DM particles that been boosted to relativistic speed by certain mechanism, could trigger our detectors, and possibly leave a directional signature.</a:t>
            </a:r>
          </a:p>
        </p:txBody>
      </p:sp>
      <p:pic>
        <p:nvPicPr>
          <p:cNvPr id="7" name="圖片 6" descr="一張含有 天體, 圓球, 行星, 天文現象 的圖片&#10;&#10;自動產生的描述">
            <a:extLst>
              <a:ext uri="{FF2B5EF4-FFF2-40B4-BE49-F238E27FC236}">
                <a16:creationId xmlns:a16="http://schemas.microsoft.com/office/drawing/2014/main" id="{05B7F3D0-793C-F683-D353-49F34F9C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7467" y="3087056"/>
            <a:ext cx="514365" cy="510631"/>
          </a:xfrm>
          <a:prstGeom prst="rect">
            <a:avLst/>
          </a:prstGeom>
        </p:spPr>
      </p:pic>
      <p:pic>
        <p:nvPicPr>
          <p:cNvPr id="10" name="圖片 9" descr="一張含有 圓形, 電子藍, 圖形, 螢幕擷取畫面 的圖片&#10;&#10;自動產生的描述">
            <a:extLst>
              <a:ext uri="{FF2B5EF4-FFF2-40B4-BE49-F238E27FC236}">
                <a16:creationId xmlns:a16="http://schemas.microsoft.com/office/drawing/2014/main" id="{092C545C-B73D-B25F-E244-CF7EC7D1C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16366" y="2426661"/>
            <a:ext cx="1831422" cy="1831422"/>
          </a:xfrm>
          <a:prstGeom prst="rect">
            <a:avLst/>
          </a:prstGeom>
        </p:spPr>
      </p:pic>
      <p:pic>
        <p:nvPicPr>
          <p:cNvPr id="13" name="圖片 12" descr="一張含有 天體, 圓球, 行星, 天文現象 的圖片&#10;&#10;自動產生的描述">
            <a:extLst>
              <a:ext uri="{FF2B5EF4-FFF2-40B4-BE49-F238E27FC236}">
                <a16:creationId xmlns:a16="http://schemas.microsoft.com/office/drawing/2014/main" id="{3EDDC506-38CF-ECBC-CE9A-6C84202C0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9832" y="6114886"/>
            <a:ext cx="514365" cy="510631"/>
          </a:xfrm>
          <a:prstGeom prst="rect">
            <a:avLst/>
          </a:prstGeom>
        </p:spPr>
      </p:pic>
      <p:pic>
        <p:nvPicPr>
          <p:cNvPr id="14" name="圖片 13" descr="一張含有 圓形, 電子藍, 圖形, 螢幕擷取畫面 的圖片&#10;&#10;自動產生的描述">
            <a:extLst>
              <a:ext uri="{FF2B5EF4-FFF2-40B4-BE49-F238E27FC236}">
                <a16:creationId xmlns:a16="http://schemas.microsoft.com/office/drawing/2014/main" id="{E295081C-9E2F-9372-DAFC-5ED474C83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82200" y="4538779"/>
            <a:ext cx="1831422" cy="18314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F12D5-288A-C3AB-B43B-73A5432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</a:t>
            </a:fld>
            <a:endParaRPr lang="en-H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5C2759-BE40-DEC9-E231-673F03B2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29" y="5173091"/>
            <a:ext cx="1831422" cy="16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7421 -0.0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22 -0.06065 L -3.125E-6 -0.11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25234 -0.08658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34 -0.08658 L 0.12682 -0.22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6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20352 -0.1335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8811-51DC-855D-9FBB-383466A9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683"/>
            <a:ext cx="10515600" cy="1325563"/>
          </a:xfrm>
        </p:spPr>
        <p:txBody>
          <a:bodyPr/>
          <a:lstStyle/>
          <a:p>
            <a:pPr algn="ctr"/>
            <a:r>
              <a:rPr lang="en-HK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54DE3-30D1-ACFF-924E-8F23FF51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7388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4C6E-FB78-43E8-1E7A-48FCE956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26" y="2717300"/>
            <a:ext cx="10515600" cy="1325563"/>
          </a:xfrm>
        </p:spPr>
        <p:txBody>
          <a:bodyPr/>
          <a:lstStyle/>
          <a:p>
            <a:pPr algn="ctr"/>
            <a:r>
              <a:rPr lang="en-HK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ACB3-5728-BA17-163B-005C60A9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006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2075B2-8FD0-E79F-7869-30496B660E11}"/>
              </a:ext>
            </a:extLst>
          </p:cNvPr>
          <p:cNvCxnSpPr>
            <a:cxnSpLocks/>
          </p:cNvCxnSpPr>
          <p:nvPr/>
        </p:nvCxnSpPr>
        <p:spPr>
          <a:xfrm flipH="1" flipV="1">
            <a:off x="9180081" y="2935705"/>
            <a:ext cx="2363203" cy="2810552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9286C5-F98E-DD23-19A8-58D850E36671}"/>
                  </a:ext>
                </a:extLst>
              </p14:cNvPr>
              <p14:cNvContentPartPr/>
              <p14:nvPr/>
            </p14:nvContentPartPr>
            <p14:xfrm>
              <a:off x="8867045" y="2639246"/>
              <a:ext cx="2989273" cy="291151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9286C5-F98E-DD23-19A8-58D850E36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9406" y="2621247"/>
                <a:ext cx="3024911" cy="294714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2E8AF01-B98F-870B-F5E0-9ED9ED8B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" y="-126127"/>
            <a:ext cx="10559716" cy="1630530"/>
          </a:xfrm>
        </p:spPr>
        <p:txBody>
          <a:bodyPr/>
          <a:lstStyle/>
          <a:p>
            <a:r>
              <a:rPr lang="en-HK" dirty="0"/>
              <a:t>Neutron Diffusion:  Geant4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76D5-4BF2-5AEF-C5EC-E029E24E0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30" y="1307244"/>
            <a:ext cx="10515600" cy="4851238"/>
          </a:xfrm>
        </p:spPr>
        <p:txBody>
          <a:bodyPr/>
          <a:lstStyle/>
          <a:p>
            <a:pPr marL="0" indent="0">
              <a:buNone/>
            </a:pPr>
            <a:r>
              <a:rPr lang="en-HK" sz="2000" dirty="0"/>
              <a:t>Physics list: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sz="2000" dirty="0"/>
              <a:t>G4HadronPhysicsFTFP_BERT_HP()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sz="2000" dirty="0"/>
              <a:t>G4HadronElasticPhysics()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HK" sz="2000" dirty="0"/>
              <a:t>G4EmStandardPhysics()</a:t>
            </a:r>
          </a:p>
          <a:p>
            <a:pPr marL="0" indent="0">
              <a:buNone/>
            </a:pPr>
            <a:r>
              <a:rPr lang="en-HK" sz="2000" dirty="0"/>
              <a:t>Configuration: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Linear alkylbenzene(LAB)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2,5-diphenyloxazole (PPO)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p-bis-(o-</a:t>
            </a:r>
            <a:r>
              <a:rPr lang="en-US" sz="2000" dirty="0" err="1"/>
              <a:t>methylstyryl</a:t>
            </a:r>
            <a:r>
              <a:rPr lang="en-US" sz="2000" dirty="0"/>
              <a:t>)-benzene (bis-MSB)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256DA-C5B7-94E5-B927-6DBA1A06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22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280AB6C-7A59-8CA1-4E39-769E225A9255}"/>
                  </a:ext>
                </a:extLst>
              </p:cNvPr>
              <p:cNvSpPr txBox="1"/>
              <p:nvPr/>
            </p:nvSpPr>
            <p:spPr>
              <a:xfrm>
                <a:off x="9824185" y="4196704"/>
                <a:ext cx="2367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280AB6C-7A59-8CA1-4E39-769E225A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185" y="4196704"/>
                <a:ext cx="23678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2B1A3EA3-F90C-0F7F-0133-BC8FE0D804B7}"/>
                  </a:ext>
                </a:extLst>
              </p14:cNvPr>
              <p14:cNvContentPartPr/>
              <p14:nvPr/>
            </p14:nvContentPartPr>
            <p14:xfrm>
              <a:off x="10843341" y="4775494"/>
              <a:ext cx="606240" cy="15516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2B1A3EA3-F90C-0F7F-0133-BC8FE0D804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5341" y="4757494"/>
                <a:ext cx="641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37F1148C-634C-192B-A56E-5493F52136FE}"/>
                  </a:ext>
                </a:extLst>
              </p:cNvPr>
              <p:cNvSpPr txBox="1"/>
              <p:nvPr/>
            </p:nvSpPr>
            <p:spPr>
              <a:xfrm>
                <a:off x="7800256" y="4334219"/>
                <a:ext cx="2447918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37F1148C-634C-192B-A56E-5493F5213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56" y="4334219"/>
                <a:ext cx="2447918" cy="441275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C2A4F5F8-B877-CEB6-393A-EB892403A035}"/>
                  </a:ext>
                </a:extLst>
              </p:cNvPr>
              <p:cNvSpPr txBox="1"/>
              <p:nvPr/>
            </p:nvSpPr>
            <p:spPr>
              <a:xfrm>
                <a:off x="8007818" y="4829375"/>
                <a:ext cx="2435192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𝐚𝐫𝐜𝐜𝐨𝐬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b="1" dirty="0"/>
                  <a:t>  </a:t>
                </a:r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C2A4F5F8-B877-CEB6-393A-EB892403A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818" y="4829375"/>
                <a:ext cx="2435192" cy="506870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表格 3">
            <a:extLst>
              <a:ext uri="{FF2B5EF4-FFF2-40B4-BE49-F238E27FC236}">
                <a16:creationId xmlns:a16="http://schemas.microsoft.com/office/drawing/2014/main" id="{52780EEC-36B9-ABC4-DE65-832667376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19084"/>
              </p:ext>
            </p:extLst>
          </p:nvPr>
        </p:nvGraphicFramePr>
        <p:xfrm>
          <a:off x="201264" y="4458314"/>
          <a:ext cx="73302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963">
                  <a:extLst>
                    <a:ext uri="{9D8B030D-6E8A-4147-A177-3AD203B41FA5}">
                      <a16:colId xmlns:a16="http://schemas.microsoft.com/office/drawing/2014/main" val="448495836"/>
                    </a:ext>
                  </a:extLst>
                </a:gridCol>
                <a:gridCol w="3311859">
                  <a:extLst>
                    <a:ext uri="{9D8B030D-6E8A-4147-A177-3AD203B41FA5}">
                      <a16:colId xmlns:a16="http://schemas.microsoft.com/office/drawing/2014/main" val="1354954877"/>
                    </a:ext>
                  </a:extLst>
                </a:gridCol>
                <a:gridCol w="2443411">
                  <a:extLst>
                    <a:ext uri="{9D8B030D-6E8A-4147-A177-3AD203B41FA5}">
                      <a16:colId xmlns:a16="http://schemas.microsoft.com/office/drawing/2014/main" val="3636787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Chemicals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Density (g/cm^3)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41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C=18, H=30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0.855985 (99.6%)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5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C=15, H=11, N=1, O=1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0.003 (0.3%)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64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Bis-MSB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C=24, H=22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4715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D78A15-D078-AEDB-3710-A39B09168B36}"/>
              </a:ext>
            </a:extLst>
          </p:cNvPr>
          <p:cNvCxnSpPr>
            <a:cxnSpLocks/>
          </p:cNvCxnSpPr>
          <p:nvPr/>
        </p:nvCxnSpPr>
        <p:spPr>
          <a:xfrm flipH="1" flipV="1">
            <a:off x="11323210" y="1763314"/>
            <a:ext cx="95781" cy="3756848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tar: 7 Points 18">
            <a:extLst>
              <a:ext uri="{FF2B5EF4-FFF2-40B4-BE49-F238E27FC236}">
                <a16:creationId xmlns:a16="http://schemas.microsoft.com/office/drawing/2014/main" id="{FB67298F-D87A-9449-6D2F-E596499F5E95}"/>
              </a:ext>
            </a:extLst>
          </p:cNvPr>
          <p:cNvSpPr/>
          <p:nvPr/>
        </p:nvSpPr>
        <p:spPr>
          <a:xfrm>
            <a:off x="8732718" y="2458471"/>
            <a:ext cx="496562" cy="514729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223803-D6B4-183C-C930-202D74AA80C6}"/>
                  </a:ext>
                </a:extLst>
              </p:cNvPr>
              <p:cNvSpPr txBox="1"/>
              <p:nvPr/>
            </p:nvSpPr>
            <p:spPr>
              <a:xfrm>
                <a:off x="7531497" y="1808414"/>
                <a:ext cx="4389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dirty="0"/>
                  <a:t>Neutron Capture </a:t>
                </a:r>
              </a:p>
              <a:p>
                <a:r>
                  <a:rPr lang="en-HK" dirty="0"/>
                  <a:t>2.2 (4.9) MeV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HK" dirty="0"/>
                  <a:t> on H (C)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223803-D6B4-183C-C930-202D74AA8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497" y="1808414"/>
                <a:ext cx="4389727" cy="646331"/>
              </a:xfrm>
              <a:prstGeom prst="rect">
                <a:avLst/>
              </a:prstGeom>
              <a:blipFill>
                <a:blip r:embed="rId9"/>
                <a:stretch>
                  <a:fillRect l="-1110" t="-4717" b="-1509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8503D27-7AD9-FF7D-ADE8-98B8715C6231}"/>
              </a:ext>
            </a:extLst>
          </p:cNvPr>
          <p:cNvSpPr txBox="1"/>
          <p:nvPr/>
        </p:nvSpPr>
        <p:spPr>
          <a:xfrm>
            <a:off x="11075478" y="5897231"/>
            <a:ext cx="89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(0,0,0)</a:t>
            </a:r>
          </a:p>
        </p:txBody>
      </p:sp>
      <p:sp>
        <p:nvSpPr>
          <p:cNvPr id="5" name="流程圖: 接點 3">
            <a:extLst>
              <a:ext uri="{FF2B5EF4-FFF2-40B4-BE49-F238E27FC236}">
                <a16:creationId xmlns:a16="http://schemas.microsoft.com/office/drawing/2014/main" id="{4E5922DD-07EA-141C-BE10-CA42E908C97B}"/>
              </a:ext>
            </a:extLst>
          </p:cNvPr>
          <p:cNvSpPr/>
          <p:nvPr/>
        </p:nvSpPr>
        <p:spPr>
          <a:xfrm>
            <a:off x="11165898" y="5318973"/>
            <a:ext cx="506186" cy="517071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93A615-2C42-21E1-89B5-E602AC1787C5}"/>
              </a:ext>
            </a:extLst>
          </p:cNvPr>
          <p:cNvCxnSpPr>
            <a:cxnSpLocks/>
          </p:cNvCxnSpPr>
          <p:nvPr/>
        </p:nvCxnSpPr>
        <p:spPr>
          <a:xfrm flipV="1">
            <a:off x="10374738" y="2829762"/>
            <a:ext cx="1039351" cy="122870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1AFF0A-9764-E080-EB6F-2E6A8F9E9A3A}"/>
              </a:ext>
            </a:extLst>
          </p:cNvPr>
          <p:cNvCxnSpPr>
            <a:cxnSpLocks/>
          </p:cNvCxnSpPr>
          <p:nvPr/>
        </p:nvCxnSpPr>
        <p:spPr>
          <a:xfrm flipV="1">
            <a:off x="10332467" y="994872"/>
            <a:ext cx="0" cy="3777015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A4733B9-31CF-A591-79B4-68A11E7E2F34}"/>
              </a:ext>
            </a:extLst>
          </p:cNvPr>
          <p:cNvSpPr/>
          <p:nvPr/>
        </p:nvSpPr>
        <p:spPr>
          <a:xfrm>
            <a:off x="10035574" y="3858126"/>
            <a:ext cx="549986" cy="5170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2B790-85B6-5258-8AD5-300D996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23</a:t>
            </a:fld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65FA0C-BB80-F8C5-9873-55720D390D98}"/>
              </a:ext>
            </a:extLst>
          </p:cNvPr>
          <p:cNvCxnSpPr>
            <a:cxnSpLocks/>
          </p:cNvCxnSpPr>
          <p:nvPr/>
        </p:nvCxnSpPr>
        <p:spPr>
          <a:xfrm flipH="1" flipV="1">
            <a:off x="8998131" y="1744087"/>
            <a:ext cx="1349850" cy="3119081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95346C9B-2DFB-E0D5-FAB4-59671AB57F73}"/>
              </a:ext>
            </a:extLst>
          </p:cNvPr>
          <p:cNvSpPr/>
          <p:nvPr/>
        </p:nvSpPr>
        <p:spPr>
          <a:xfrm>
            <a:off x="8686725" y="1485224"/>
            <a:ext cx="496562" cy="514729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30565-E3A7-ADF2-7A42-3CB0B172E278}"/>
              </a:ext>
            </a:extLst>
          </p:cNvPr>
          <p:cNvSpPr txBox="1"/>
          <p:nvPr/>
        </p:nvSpPr>
        <p:spPr>
          <a:xfrm>
            <a:off x="6850736" y="965782"/>
            <a:ext cx="20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Neutron Capture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A3295-CFC6-7982-14D5-A7EB884084EB}"/>
              </a:ext>
            </a:extLst>
          </p:cNvPr>
          <p:cNvSpPr txBox="1"/>
          <p:nvPr/>
        </p:nvSpPr>
        <p:spPr>
          <a:xfrm>
            <a:off x="9988954" y="5148956"/>
            <a:ext cx="89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(0,0,0)</a:t>
            </a:r>
          </a:p>
        </p:txBody>
      </p:sp>
      <p:sp>
        <p:nvSpPr>
          <p:cNvPr id="15" name="流程圖: 接點 3">
            <a:extLst>
              <a:ext uri="{FF2B5EF4-FFF2-40B4-BE49-F238E27FC236}">
                <a16:creationId xmlns:a16="http://schemas.microsoft.com/office/drawing/2014/main" id="{97597ACF-67CF-CCE5-7209-DC522C58F64E}"/>
              </a:ext>
            </a:extLst>
          </p:cNvPr>
          <p:cNvSpPr/>
          <p:nvPr/>
        </p:nvSpPr>
        <p:spPr>
          <a:xfrm>
            <a:off x="10079374" y="4570698"/>
            <a:ext cx="506186" cy="517071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966798B-4A42-B205-D00D-A3F63A8BC798}"/>
                  </a:ext>
                </a:extLst>
              </p14:cNvPr>
              <p14:cNvContentPartPr/>
              <p14:nvPr/>
            </p14:nvContentPartPr>
            <p14:xfrm>
              <a:off x="8947747" y="1877621"/>
              <a:ext cx="1758735" cy="3075116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966798B-4A42-B205-D00D-A3F63A8BC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9749" y="1859621"/>
                <a:ext cx="1794370" cy="3110756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A51113C-4DA3-4DC9-81A2-D5F7E62E2964}"/>
              </a:ext>
            </a:extLst>
          </p:cNvPr>
          <p:cNvSpPr txBox="1"/>
          <p:nvPr/>
        </p:nvSpPr>
        <p:spPr>
          <a:xfrm>
            <a:off x="10685442" y="3890312"/>
            <a:ext cx="183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(Proton recoil, Inelastic scattering…..)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CD0BD3-C25D-0CBE-20F0-BBF266726663}"/>
              </a:ext>
            </a:extLst>
          </p:cNvPr>
          <p:cNvSpPr txBox="1"/>
          <p:nvPr/>
        </p:nvSpPr>
        <p:spPr>
          <a:xfrm>
            <a:off x="6993991" y="5707915"/>
            <a:ext cx="5096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Set at time cut when doing analysis! (2ns)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8C5A83-5AC3-F1BD-FC02-03EC88A69558}"/>
              </a:ext>
            </a:extLst>
          </p:cNvPr>
          <p:cNvSpPr txBox="1"/>
          <p:nvPr/>
        </p:nvSpPr>
        <p:spPr>
          <a:xfrm>
            <a:off x="11036153" y="3429000"/>
            <a:ext cx="97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(~10ns)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EFD20B-F5F8-F351-FA35-483D98ECAA7A}"/>
                  </a:ext>
                </a:extLst>
              </p:cNvPr>
              <p:cNvSpPr txBox="1"/>
              <p:nvPr/>
            </p:nvSpPr>
            <p:spPr>
              <a:xfrm>
                <a:off x="7240845" y="1268239"/>
                <a:ext cx="1369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dirty="0"/>
                  <a:t>(~200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HK" dirty="0"/>
                  <a:t>s)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EFD20B-F5F8-F351-FA35-483D98EC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845" y="1268239"/>
                <a:ext cx="1369755" cy="369332"/>
              </a:xfrm>
              <a:prstGeom prst="rect">
                <a:avLst/>
              </a:prstGeom>
              <a:blipFill>
                <a:blip r:embed="rId4"/>
                <a:stretch>
                  <a:fillRect l="-4000" t="-6557" b="-262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F647D7BD-340A-6CB2-D7DC-2EF66988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9" y="0"/>
            <a:ext cx="6811682" cy="681856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A4ABE6A-C0A7-54EF-37C7-280B57E88AA2}"/>
              </a:ext>
            </a:extLst>
          </p:cNvPr>
          <p:cNvSpPr txBox="1"/>
          <p:nvPr/>
        </p:nvSpPr>
        <p:spPr>
          <a:xfrm rot="20371299">
            <a:off x="1174112" y="4216753"/>
            <a:ext cx="5420498" cy="120032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72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0E8D97-D2C6-C9FE-00D5-A7BCA7492AC2}"/>
              </a:ext>
            </a:extLst>
          </p:cNvPr>
          <p:cNvSpPr txBox="1"/>
          <p:nvPr/>
        </p:nvSpPr>
        <p:spPr>
          <a:xfrm rot="20371299">
            <a:off x="619056" y="949694"/>
            <a:ext cx="5420498" cy="120032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72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EBAB36-1EC1-3754-F1F4-72C2250DA2B6}"/>
              </a:ext>
            </a:extLst>
          </p:cNvPr>
          <p:cNvSpPr/>
          <p:nvPr/>
        </p:nvSpPr>
        <p:spPr>
          <a:xfrm>
            <a:off x="10102400" y="3075544"/>
            <a:ext cx="549986" cy="5170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BEC598-A10D-6CE6-7E3A-D37A342E205A}"/>
              </a:ext>
            </a:extLst>
          </p:cNvPr>
          <p:cNvCxnSpPr>
            <a:cxnSpLocks/>
          </p:cNvCxnSpPr>
          <p:nvPr/>
        </p:nvCxnSpPr>
        <p:spPr>
          <a:xfrm flipH="1" flipV="1">
            <a:off x="9772729" y="3205385"/>
            <a:ext cx="483613" cy="29777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07D850B-8E88-B02E-6A41-AA058B327615}"/>
              </a:ext>
            </a:extLst>
          </p:cNvPr>
          <p:cNvSpPr/>
          <p:nvPr/>
        </p:nvSpPr>
        <p:spPr>
          <a:xfrm>
            <a:off x="10232585" y="2292962"/>
            <a:ext cx="549986" cy="51707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47C089-FD1A-205C-DFF2-7FC88F82112F}"/>
              </a:ext>
            </a:extLst>
          </p:cNvPr>
          <p:cNvCxnSpPr>
            <a:cxnSpLocks/>
          </p:cNvCxnSpPr>
          <p:nvPr/>
        </p:nvCxnSpPr>
        <p:spPr>
          <a:xfrm flipV="1">
            <a:off x="10521160" y="2292962"/>
            <a:ext cx="503934" cy="31546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D882D7-81B5-0840-93F8-E41FDBA43964}"/>
              </a:ext>
            </a:extLst>
          </p:cNvPr>
          <p:cNvCxnSpPr>
            <a:cxnSpLocks/>
          </p:cNvCxnSpPr>
          <p:nvPr/>
        </p:nvCxnSpPr>
        <p:spPr>
          <a:xfrm flipV="1">
            <a:off x="9948636" y="2864379"/>
            <a:ext cx="1941784" cy="779912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74683C-3B70-CDA0-9172-FFE0FE80724B}"/>
              </a:ext>
            </a:extLst>
          </p:cNvPr>
          <p:cNvCxnSpPr>
            <a:cxnSpLocks/>
          </p:cNvCxnSpPr>
          <p:nvPr/>
        </p:nvCxnSpPr>
        <p:spPr>
          <a:xfrm flipH="1" flipV="1">
            <a:off x="7893989" y="1468686"/>
            <a:ext cx="1684741" cy="2366023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tar: 7 Points 18">
            <a:extLst>
              <a:ext uri="{FF2B5EF4-FFF2-40B4-BE49-F238E27FC236}">
                <a16:creationId xmlns:a16="http://schemas.microsoft.com/office/drawing/2014/main" id="{BD67D8F9-10EA-5EDB-FE99-8BCEC7A1D77E}"/>
              </a:ext>
            </a:extLst>
          </p:cNvPr>
          <p:cNvSpPr/>
          <p:nvPr/>
        </p:nvSpPr>
        <p:spPr>
          <a:xfrm>
            <a:off x="7517024" y="1059856"/>
            <a:ext cx="496562" cy="514729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492E-C4A1-9FC1-9753-7C4D236B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5" y="-36921"/>
            <a:ext cx="11234057" cy="1325563"/>
          </a:xfrm>
        </p:spPr>
        <p:txBody>
          <a:bodyPr>
            <a:normAutofit/>
          </a:bodyPr>
          <a:lstStyle/>
          <a:p>
            <a:r>
              <a:rPr lang="en-HK" sz="4800" u="sng" dirty="0"/>
              <a:t>Filtering of Single Neutron Capture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ADF76-8B08-EEA5-A4CE-7AA884E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24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93932-3A2C-4CFB-140F-F53A369F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3" y="1521535"/>
            <a:ext cx="7541296" cy="466796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6ECA16-509C-B0F0-A803-3863A1C3FF29}"/>
              </a:ext>
            </a:extLst>
          </p:cNvPr>
          <p:cNvCxnSpPr>
            <a:cxnSpLocks/>
          </p:cNvCxnSpPr>
          <p:nvPr/>
        </p:nvCxnSpPr>
        <p:spPr>
          <a:xfrm flipV="1">
            <a:off x="9606138" y="1991226"/>
            <a:ext cx="0" cy="3405847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流程圖: 接點 3">
            <a:extLst>
              <a:ext uri="{FF2B5EF4-FFF2-40B4-BE49-F238E27FC236}">
                <a16:creationId xmlns:a16="http://schemas.microsoft.com/office/drawing/2014/main" id="{14317D4A-E3E9-669D-9489-B62370702E18}"/>
              </a:ext>
            </a:extLst>
          </p:cNvPr>
          <p:cNvSpPr/>
          <p:nvPr/>
        </p:nvSpPr>
        <p:spPr>
          <a:xfrm>
            <a:off x="9353045" y="5358729"/>
            <a:ext cx="506186" cy="517071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7 Points 21">
            <a:extLst>
              <a:ext uri="{FF2B5EF4-FFF2-40B4-BE49-F238E27FC236}">
                <a16:creationId xmlns:a16="http://schemas.microsoft.com/office/drawing/2014/main" id="{5B1E5939-F394-F197-2E8C-2EAF49CB1FE9}"/>
              </a:ext>
            </a:extLst>
          </p:cNvPr>
          <p:cNvSpPr/>
          <p:nvPr/>
        </p:nvSpPr>
        <p:spPr>
          <a:xfrm>
            <a:off x="11758803" y="2488166"/>
            <a:ext cx="496562" cy="514729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044357-A893-339E-37B6-1070540B3787}"/>
              </a:ext>
            </a:extLst>
          </p:cNvPr>
          <p:cNvGrpSpPr/>
          <p:nvPr/>
        </p:nvGrpSpPr>
        <p:grpSpPr>
          <a:xfrm>
            <a:off x="7952875" y="1328438"/>
            <a:ext cx="3786684" cy="3517537"/>
            <a:chOff x="8040407" y="1346077"/>
            <a:chExt cx="3717797" cy="34535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58A490-ABC9-2D37-7FBE-D7AFDE87F40F}"/>
                    </a:ext>
                  </a:extLst>
                </p14:cNvPr>
                <p14:cNvContentPartPr/>
                <p14:nvPr/>
              </p14:nvContentPartPr>
              <p14:xfrm>
                <a:off x="8040407" y="1346077"/>
                <a:ext cx="1299600" cy="2442279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58A490-ABC9-2D37-7FBE-D7AFDE87F4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22735" y="1328758"/>
                  <a:ext cx="1334591" cy="2477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F4A442-2AE9-00FE-655B-12319C472ADF}"/>
                    </a:ext>
                  </a:extLst>
                </p14:cNvPr>
                <p14:cNvContentPartPr/>
                <p14:nvPr/>
              </p14:nvContentPartPr>
              <p14:xfrm>
                <a:off x="10322991" y="2626729"/>
                <a:ext cx="1435213" cy="217289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F4A442-2AE9-00FE-655B-12319C472A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05320" y="2609055"/>
                  <a:ext cx="1470201" cy="220788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0D00E6-40DA-F1C1-C848-22C7C62D2C69}"/>
              </a:ext>
            </a:extLst>
          </p:cNvPr>
          <p:cNvSpPr/>
          <p:nvPr/>
        </p:nvSpPr>
        <p:spPr>
          <a:xfrm rot="881832">
            <a:off x="8458939" y="3098922"/>
            <a:ext cx="2482503" cy="166688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5E474-1FA3-C514-E10D-4FFB7D11FDB7}"/>
              </a:ext>
            </a:extLst>
          </p:cNvPr>
          <p:cNvSpPr txBox="1"/>
          <p:nvPr/>
        </p:nvSpPr>
        <p:spPr>
          <a:xfrm>
            <a:off x="9013443" y="3635754"/>
            <a:ext cx="140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/>
              <a:t>Inelastic</a:t>
            </a:r>
          </a:p>
          <a:p>
            <a:r>
              <a:rPr lang="en-HK" b="1" dirty="0"/>
              <a:t>Scattering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2C4CF9-9288-8288-29B6-8006DC90DCA6}"/>
              </a:ext>
            </a:extLst>
          </p:cNvPr>
          <p:cNvSpPr txBox="1"/>
          <p:nvPr/>
        </p:nvSpPr>
        <p:spPr>
          <a:xfrm>
            <a:off x="8844567" y="6004166"/>
            <a:ext cx="250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Primary neutron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6D7D66-FC53-F9A6-D3CE-9EA013C3034B}"/>
              </a:ext>
            </a:extLst>
          </p:cNvPr>
          <p:cNvSpPr txBox="1"/>
          <p:nvPr/>
        </p:nvSpPr>
        <p:spPr>
          <a:xfrm>
            <a:off x="9578730" y="1547684"/>
            <a:ext cx="250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Secondary neutrons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4318AE-388D-9B15-4043-4898503B2B7C}"/>
              </a:ext>
            </a:extLst>
          </p:cNvPr>
          <p:cNvSpPr txBox="1"/>
          <p:nvPr/>
        </p:nvSpPr>
        <p:spPr>
          <a:xfrm rot="20371299">
            <a:off x="1332379" y="3248137"/>
            <a:ext cx="5420498" cy="120032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72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19624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E7DE6-C860-C54C-6DC9-32C48775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447731-1E98-13AC-2066-45AD810E8141}"/>
              </a:ext>
            </a:extLst>
          </p:cNvPr>
          <p:cNvSpPr/>
          <p:nvPr/>
        </p:nvSpPr>
        <p:spPr>
          <a:xfrm>
            <a:off x="6696581" y="5290474"/>
            <a:ext cx="5381833" cy="12195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FCB5E-BE54-9AFD-F44D-C084AFB3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88" y="-303462"/>
            <a:ext cx="12557760" cy="1325563"/>
          </a:xfrm>
        </p:spPr>
        <p:txBody>
          <a:bodyPr>
            <a:normAutofit/>
          </a:bodyPr>
          <a:lstStyle/>
          <a:p>
            <a:r>
              <a:rPr lang="en-HK" sz="4000" dirty="0"/>
              <a:t>Simulated Capture Angle in Geant4 + Vertex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BA2B9-007C-BCF3-D853-91F626535C44}"/>
                  </a:ext>
                </a:extLst>
              </p:cNvPr>
              <p:cNvSpPr txBox="1"/>
              <p:nvPr/>
            </p:nvSpPr>
            <p:spPr>
              <a:xfrm>
                <a:off x="6767622" y="831134"/>
                <a:ext cx="5239753" cy="4708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HK" dirty="0"/>
                  <a:t>Suppose the actual neutron capture position to be:</a:t>
                </a:r>
              </a:p>
              <a:p>
                <a:endParaRPr lang="en-HK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br>
                  <a:rPr lang="en-HK" b="0" dirty="0"/>
                </a:br>
                <a:endParaRPr lang="en-HK" b="0" dirty="0"/>
              </a:p>
              <a:p>
                <a:endParaRPr lang="en-HK" dirty="0"/>
              </a:p>
              <a:p>
                <a:r>
                  <a:rPr lang="en-HK" dirty="0"/>
                  <a:t>We randomly generates a new position to model the position where the detector’s reconstructs it. the distribution  in each direction follows:</a:t>
                </a:r>
              </a:p>
              <a:p>
                <a:endParaRPr lang="en-HK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H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HK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HK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HK" dirty="0"/>
              </a:p>
              <a:p>
                <a:endParaRPr lang="en-HK" dirty="0"/>
              </a:p>
              <a:p>
                <a:r>
                  <a:rPr lang="en-HK" dirty="0"/>
                  <a:t>Where the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HK" dirty="0"/>
                  <a:t> will be found by </a:t>
                </a:r>
              </a:p>
              <a:p>
                <a:endParaRPr lang="en-HK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𝑣𝑒𝑟𝑡𝑒𝑥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HK"/>
                            <m:t>1.878</m:t>
                          </m:r>
                        </m:den>
                      </m:f>
                    </m:oMath>
                  </m:oMathPara>
                </a14:m>
                <a:endParaRPr lang="en-HK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7DA28-4BE1-768F-F3A7-3C047C64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622" y="831134"/>
                <a:ext cx="5239753" cy="4708468"/>
              </a:xfrm>
              <a:prstGeom prst="rect">
                <a:avLst/>
              </a:prstGeom>
              <a:blipFill>
                <a:blip r:embed="rId2"/>
                <a:stretch>
                  <a:fillRect l="-930" t="-51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DD44346-10A5-2DB5-C5DB-97B22463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371"/>
            <a:ext cx="6688247" cy="5574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66303-588F-C8A5-7F0F-A97B7186D671}"/>
                  </a:ext>
                </a:extLst>
              </p:cNvPr>
              <p:cNvSpPr txBox="1"/>
              <p:nvPr/>
            </p:nvSpPr>
            <p:spPr>
              <a:xfrm>
                <a:off x="6696581" y="5239129"/>
                <a:ext cx="5503753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dirty="0"/>
                  <a:t>We look for the 68.3% quantile line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HK" dirty="0"/>
                  <a:t> and set it as a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HK" dirty="0"/>
                  <a:t> for using </a:t>
                </a:r>
                <a:r>
                  <a:rPr lang="en-HK" dirty="0" err="1"/>
                  <a:t>healpy.smoothing</a:t>
                </a:r>
                <a:r>
                  <a:rPr lang="en-HK" dirty="0"/>
                  <a:t> accounting for diffusion effect, which assumed to be gaussian.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66303-588F-C8A5-7F0F-A97B7186D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581" y="5239129"/>
                <a:ext cx="5503753" cy="1322285"/>
              </a:xfrm>
              <a:prstGeom prst="rect">
                <a:avLst/>
              </a:prstGeom>
              <a:blipFill>
                <a:blip r:embed="rId4"/>
                <a:stretch>
                  <a:fillRect l="-998" b="-645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4FBA5D9-0910-7269-78F7-854940C920AF}"/>
              </a:ext>
            </a:extLst>
          </p:cNvPr>
          <p:cNvSpPr txBox="1"/>
          <p:nvPr/>
        </p:nvSpPr>
        <p:spPr>
          <a:xfrm rot="20371299">
            <a:off x="831546" y="3364434"/>
            <a:ext cx="8059330" cy="120032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72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226862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D2795-E07E-B0D8-A4DC-C19F70C3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703DBB7-12FE-F263-F9DC-DA8840714944}"/>
              </a:ext>
            </a:extLst>
          </p:cNvPr>
          <p:cNvSpPr/>
          <p:nvPr/>
        </p:nvSpPr>
        <p:spPr>
          <a:xfrm>
            <a:off x="4164428" y="1365070"/>
            <a:ext cx="1829804" cy="182912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EABB-9498-B505-46E9-8EDD8085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26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26477988-3546-93D4-00DC-A679F4AB16B3}"/>
                  </a:ext>
                </a:extLst>
              </p:cNvPr>
              <p:cNvSpPr txBox="1"/>
              <p:nvPr/>
            </p:nvSpPr>
            <p:spPr>
              <a:xfrm>
                <a:off x="523177" y="100559"/>
                <a:ext cx="11145642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  <m:sup>
                              <m:r>
                                <a:rPr lang="en-HK" sz="24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𝐽𝑈𝑁𝑂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e>
                          </m:nary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HK" sz="24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𝑄𝐸𝐿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acc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7EE505FC-3CF5-2981-A10E-8958219A6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77" y="100559"/>
                <a:ext cx="11145642" cy="10990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EB3C32A9-FBD2-6674-BDE9-CDC75552D58E}"/>
                  </a:ext>
                </a:extLst>
              </p:cNvPr>
              <p:cNvSpPr txBox="1"/>
              <p:nvPr/>
            </p:nvSpPr>
            <p:spPr>
              <a:xfrm>
                <a:off x="-11031344" y="5919281"/>
                <a:ext cx="11554521" cy="938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𝑄𝐸𝑆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16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𝜒𝜙</m:t>
                              </m:r>
                            </m:sub>
                            <m: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HK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HK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  <m:sup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HK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HK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HK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HK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  <m:sup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HK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HK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HK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HK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HK" sz="16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HK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)((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H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𝑟𝑒𝑚𝑜𝑣𝑎𝑙</m:t>
                          </m:r>
                        </m:sub>
                      </m:sSub>
                      <m:r>
                        <a:rPr lang="en-HK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文字方塊 3">
                <a:extLst>
                  <a:ext uri="{FF2B5EF4-FFF2-40B4-BE49-F238E27FC236}">
                    <a16:creationId xmlns:a16="http://schemas.microsoft.com/office/drawing/2014/main" id="{FB4D5D14-9F6E-6E29-7A29-23010A824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31344" y="5919281"/>
                <a:ext cx="11554521" cy="938719"/>
              </a:xfrm>
              <a:prstGeom prst="rect">
                <a:avLst/>
              </a:prstGeom>
              <a:blipFill>
                <a:blip r:embed="rId3"/>
                <a:stretch>
                  <a:fillRect b="-64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640CCF-D729-FB4B-B9A4-40011965A843}"/>
                  </a:ext>
                </a:extLst>
              </p:cNvPr>
              <p:cNvSpPr txBox="1"/>
              <p:nvPr/>
            </p:nvSpPr>
            <p:spPr>
              <a:xfrm>
                <a:off x="1268569" y="3036021"/>
                <a:ext cx="9560092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HK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HK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𝑝𝑦</m:t>
                                    </m:r>
                                  </m:e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𝑝𝑧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   =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sub>
                                    </m:sSub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HK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   +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  <m:sup>
                                        <m:r>
                                          <a:rPr lang="en-H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HK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HK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HK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sSubSup>
                                  <m:sSubSup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HK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H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HK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HK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HK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E7196A-76BA-54CD-1695-A6DDD9B9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69" y="3036021"/>
                <a:ext cx="9560092" cy="1394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D90D1DD-0CE9-BC60-A5AD-A88134288664}"/>
              </a:ext>
            </a:extLst>
          </p:cNvPr>
          <p:cNvSpPr/>
          <p:nvPr/>
        </p:nvSpPr>
        <p:spPr>
          <a:xfrm>
            <a:off x="3244509" y="2128586"/>
            <a:ext cx="342900" cy="3549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4416E-34BB-82DC-E398-2407193848D1}"/>
              </a:ext>
            </a:extLst>
          </p:cNvPr>
          <p:cNvSpPr/>
          <p:nvPr/>
        </p:nvSpPr>
        <p:spPr>
          <a:xfrm>
            <a:off x="4559963" y="2128587"/>
            <a:ext cx="342900" cy="35493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A19971-6E4E-C476-D8AF-341407F52B0F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587409" y="2306052"/>
            <a:ext cx="768516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9A5A6F-D43D-B374-7785-6A6D0951E624}"/>
              </a:ext>
            </a:extLst>
          </p:cNvPr>
          <p:cNvCxnSpPr>
            <a:cxnSpLocks/>
          </p:cNvCxnSpPr>
          <p:nvPr/>
        </p:nvCxnSpPr>
        <p:spPr>
          <a:xfrm flipH="1" flipV="1">
            <a:off x="4229975" y="1657862"/>
            <a:ext cx="501438" cy="64819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E4D4DA-905F-7B28-40B0-19B30D99154B}"/>
              </a:ext>
            </a:extLst>
          </p:cNvPr>
          <p:cNvCxnSpPr>
            <a:cxnSpLocks/>
          </p:cNvCxnSpPr>
          <p:nvPr/>
        </p:nvCxnSpPr>
        <p:spPr>
          <a:xfrm flipV="1">
            <a:off x="4731413" y="1123545"/>
            <a:ext cx="4394540" cy="118250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375424-55D3-60EC-524B-E3F850F51A83}"/>
              </a:ext>
            </a:extLst>
          </p:cNvPr>
          <p:cNvCxnSpPr>
            <a:cxnSpLocks/>
          </p:cNvCxnSpPr>
          <p:nvPr/>
        </p:nvCxnSpPr>
        <p:spPr>
          <a:xfrm>
            <a:off x="4731413" y="2315939"/>
            <a:ext cx="676782" cy="51174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27C87F7-2739-BC9E-92BC-6780DDE7D566}"/>
              </a:ext>
            </a:extLst>
          </p:cNvPr>
          <p:cNvCxnSpPr>
            <a:cxnSpLocks/>
          </p:cNvCxnSpPr>
          <p:nvPr/>
        </p:nvCxnSpPr>
        <p:spPr>
          <a:xfrm flipH="1" flipV="1">
            <a:off x="1295344" y="1446259"/>
            <a:ext cx="5059" cy="89134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B61BD9-408A-F795-49AC-A008526A8453}"/>
              </a:ext>
            </a:extLst>
          </p:cNvPr>
          <p:cNvCxnSpPr>
            <a:cxnSpLocks/>
          </p:cNvCxnSpPr>
          <p:nvPr/>
        </p:nvCxnSpPr>
        <p:spPr>
          <a:xfrm>
            <a:off x="1300403" y="2337606"/>
            <a:ext cx="86627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6292EF-2B20-DCB7-02DD-49EA7F948241}"/>
              </a:ext>
            </a:extLst>
          </p:cNvPr>
          <p:cNvCxnSpPr>
            <a:cxnSpLocks/>
          </p:cNvCxnSpPr>
          <p:nvPr/>
        </p:nvCxnSpPr>
        <p:spPr>
          <a:xfrm flipH="1">
            <a:off x="1151616" y="2337606"/>
            <a:ext cx="148787" cy="31539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3F8440A6-EA30-BCE7-31FB-4612F3BBF51A}"/>
              </a:ext>
            </a:extLst>
          </p:cNvPr>
          <p:cNvSpPr/>
          <p:nvPr/>
        </p:nvSpPr>
        <p:spPr>
          <a:xfrm>
            <a:off x="6134096" y="1896533"/>
            <a:ext cx="427121" cy="75660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E7CCC73-8D9D-8ED2-E22D-6D93099A3E71}"/>
                  </a:ext>
                </a:extLst>
              </p:cNvPr>
              <p:cNvSpPr txBox="1"/>
              <p:nvPr/>
            </p:nvSpPr>
            <p:spPr>
              <a:xfrm>
                <a:off x="3782428" y="1827266"/>
                <a:ext cx="60970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HK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HK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E9643-36EE-79E0-3383-D889DE194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28" y="1827266"/>
                <a:ext cx="609700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57902B8-FDA1-8C60-6271-DD93E60F0DB7}"/>
                  </a:ext>
                </a:extLst>
              </p:cNvPr>
              <p:cNvSpPr txBox="1"/>
              <p:nvPr/>
            </p:nvSpPr>
            <p:spPr>
              <a:xfrm>
                <a:off x="2090487" y="2152940"/>
                <a:ext cx="471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1FC577-C5FD-1E3C-1DE3-5856010E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87" y="2152940"/>
                <a:ext cx="4717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8A6AF4-8648-BBF0-4302-7D777A5D7733}"/>
                  </a:ext>
                </a:extLst>
              </p:cNvPr>
              <p:cNvSpPr txBox="1"/>
              <p:nvPr/>
            </p:nvSpPr>
            <p:spPr>
              <a:xfrm>
                <a:off x="1032707" y="1076926"/>
                <a:ext cx="471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903807-1AE9-44F4-F247-C4112AB37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07" y="1076926"/>
                <a:ext cx="471725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EE4EFB-D5AF-0C2E-4E1E-57E714172C0E}"/>
                  </a:ext>
                </a:extLst>
              </p:cNvPr>
              <p:cNvSpPr txBox="1"/>
              <p:nvPr/>
            </p:nvSpPr>
            <p:spPr>
              <a:xfrm>
                <a:off x="843015" y="2580872"/>
                <a:ext cx="471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ED6564E-60D5-62F0-429E-7B9BF7C3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15" y="2580872"/>
                <a:ext cx="4717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5F188AFD-7C6D-E878-F915-0FBD2EB30A16}"/>
              </a:ext>
            </a:extLst>
          </p:cNvPr>
          <p:cNvSpPr txBox="1"/>
          <p:nvPr/>
        </p:nvSpPr>
        <p:spPr>
          <a:xfrm>
            <a:off x="5598146" y="993800"/>
            <a:ext cx="123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Carbon Nucleus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F6B1DE-6CAD-01F4-8C88-94D6BC74E28D}"/>
              </a:ext>
            </a:extLst>
          </p:cNvPr>
          <p:cNvSpPr txBox="1"/>
          <p:nvPr/>
        </p:nvSpPr>
        <p:spPr>
          <a:xfrm>
            <a:off x="4509274" y="1766121"/>
            <a:ext cx="98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neutron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9A1ABE-BF7B-11C4-4B72-F66DA05D7251}"/>
              </a:ext>
            </a:extLst>
          </p:cNvPr>
          <p:cNvSpPr txBox="1"/>
          <p:nvPr/>
        </p:nvSpPr>
        <p:spPr>
          <a:xfrm>
            <a:off x="3149779" y="1867198"/>
            <a:ext cx="98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3B27C8-79AB-41F1-0288-B330089C1E06}"/>
                  </a:ext>
                </a:extLst>
              </p:cNvPr>
              <p:cNvSpPr txBox="1"/>
              <p:nvPr/>
            </p:nvSpPr>
            <p:spPr>
              <a:xfrm>
                <a:off x="7100511" y="4345720"/>
                <a:ext cx="52279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dirty="0"/>
                  <a:t>(The averaged removal energy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HK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27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HK" dirty="0"/>
                  <a:t> MeV. )</a:t>
                </a: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4E0FACD-783D-A1FB-91A3-D187ADB7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11" y="4345720"/>
                <a:ext cx="5227924" cy="646331"/>
              </a:xfrm>
              <a:prstGeom prst="rect">
                <a:avLst/>
              </a:prstGeom>
              <a:blipFill>
                <a:blip r:embed="rId9"/>
                <a:stretch>
                  <a:fillRect l="-1050" t="-471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B5CB35B-A18B-99BB-AD20-AF4A0FDE8CEC}"/>
                  </a:ext>
                </a:extLst>
              </p:cNvPr>
              <p:cNvSpPr txBox="1"/>
              <p:nvPr/>
            </p:nvSpPr>
            <p:spPr>
              <a:xfrm>
                <a:off x="8890091" y="1397690"/>
                <a:ext cx="31788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HK" dirty="0"/>
                  <a:t>Quasi-Elastic (QEL) Scattering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( |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|&gt;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350</m:t>
                    </m:r>
                  </m:oMath>
                </a14:m>
                <a:r>
                  <a:rPr lang="en-HK" dirty="0"/>
                  <a:t> MeV )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EC6E310-16B8-78AB-DEA5-D11831B7E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91" y="1397690"/>
                <a:ext cx="3178830" cy="646331"/>
              </a:xfrm>
              <a:prstGeom prst="rect">
                <a:avLst/>
              </a:prstGeom>
              <a:blipFill>
                <a:blip r:embed="rId10"/>
                <a:stretch>
                  <a:fillRect l="-1533" t="-3774" r="-958" b="-1509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542953E-8AEF-DB2E-314E-B98969CDDD2E}"/>
                  </a:ext>
                </a:extLst>
              </p:cNvPr>
              <p:cNvSpPr txBox="1"/>
              <p:nvPr/>
            </p:nvSpPr>
            <p:spPr>
              <a:xfrm>
                <a:off x="477391" y="4385474"/>
                <a:ext cx="55168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HK" dirty="0"/>
                  <a:t>(Relativistic Fermi Gas model,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HK" b="0" i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221</m:t>
                    </m:r>
                  </m:oMath>
                </a14:m>
                <a:r>
                  <a:rPr lang="en-HK" dirty="0"/>
                  <a:t> MeV.)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1F15D01-EB90-C2DC-F1A3-C55F8B7CD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91" y="4385474"/>
                <a:ext cx="5516841" cy="369332"/>
              </a:xfrm>
              <a:prstGeom prst="rect">
                <a:avLst/>
              </a:prstGeom>
              <a:blipFill>
                <a:blip r:embed="rId11"/>
                <a:stretch>
                  <a:fillRect l="-884" t="-6557" b="-262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FE83BDB-3684-66A5-CC5F-82A176707E9C}"/>
                  </a:ext>
                </a:extLst>
              </p:cNvPr>
              <p:cNvSpPr txBox="1"/>
              <p:nvPr/>
            </p:nvSpPr>
            <p:spPr>
              <a:xfrm>
                <a:off x="271578" y="4692665"/>
                <a:ext cx="11885195" cy="221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dirty="0"/>
                  <a:t>Nuclear Effect:</a:t>
                </a:r>
              </a:p>
              <a:p>
                <a:pPr marL="342900" indent="-342900">
                  <a:buAutoNum type="arabicPeriod"/>
                </a:pPr>
                <a:r>
                  <a:rPr lang="en-HK" b="1" dirty="0"/>
                  <a:t>Pauli Blocking</a:t>
                </a:r>
                <a:r>
                  <a:rPr lang="en-HK" dirty="0"/>
                  <a:t>: By adding a factor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𝑄𝐸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HK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HK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HK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HK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HK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HK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sSup>
                            <m:sSup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H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HK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HK">
                                                  <a:latin typeface="Cambria Math" panose="02040503050406030204" pitchFamily="18" charset="0"/>
                                                </a:rPr>
                                                <m:t>q</m:t>
                                              </m:r>
                                            </m:e>
                                            <m:sub>
                                              <m:r>
                                                <a:rPr lang="en-HK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H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HK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HK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HK" b="0" dirty="0"/>
              </a:p>
              <a:p>
                <a:r>
                  <a:rPr lang="en-HK" b="1" dirty="0"/>
                  <a:t>2.   Final State Interaction</a:t>
                </a:r>
                <a:r>
                  <a:rPr lang="en-HK" dirty="0"/>
                  <a:t>: By using nuclear optical Potential to modify the knocked out energy:</a:t>
                </a:r>
                <a:endParaRPr lang="en-HK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29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𝐺𝑒</m:t>
                        </m:r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HK" dirty="0"/>
                  <a:t>]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8FE6AC-007C-5B70-9F79-B121B883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8" y="4692665"/>
                <a:ext cx="11885195" cy="2210413"/>
              </a:xfrm>
              <a:prstGeom prst="rect">
                <a:avLst/>
              </a:prstGeom>
              <a:blipFill>
                <a:blip r:embed="rId12"/>
                <a:stretch>
                  <a:fillRect l="-462" t="-1381" b="-138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99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8AD4B-106F-B73D-842E-0EEF3EE1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27</a:t>
            </a:fld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DF39A8C8-D459-541D-828C-9CFC57B3FD50}"/>
                  </a:ext>
                </a:extLst>
              </p:cNvPr>
              <p:cNvSpPr txBox="1"/>
              <p:nvPr/>
            </p:nvSpPr>
            <p:spPr>
              <a:xfrm>
                <a:off x="427021" y="3955527"/>
                <a:ext cx="11554521" cy="14813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𝑄𝐸𝑆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0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𝜒𝜙</m:t>
                              </m:r>
                            </m:sub>
                            <m:sup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HK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HK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HK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  <m:sup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HK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HK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HK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HK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HK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HK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  <m:sup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HK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HK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HK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HK" sz="20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HK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H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𝑟𝑒𝑚𝑜𝑣𝑎𝑙</m:t>
                          </m:r>
                        </m:sub>
                      </m:sSub>
                      <m:r>
                        <a:rPr lang="en-HK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K" sz="2000" b="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DF39A8C8-D459-541D-828C-9CFC57B3F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1" y="3955527"/>
                <a:ext cx="11554521" cy="1481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F3A1441-DDF5-DE24-03E4-5EE559092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710"/>
            <a:ext cx="12192000" cy="1427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3507B-FA14-A95F-D792-28A725DF19A8}"/>
              </a:ext>
            </a:extLst>
          </p:cNvPr>
          <p:cNvSpPr txBox="1"/>
          <p:nvPr/>
        </p:nvSpPr>
        <p:spPr>
          <a:xfrm>
            <a:off x="84121" y="1051838"/>
            <a:ext cx="517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For CRBDM production and Earth attenuation: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0D1ED-8AB9-BF5E-70B1-49166079AA9C}"/>
              </a:ext>
            </a:extLst>
          </p:cNvPr>
          <p:cNvSpPr txBox="1"/>
          <p:nvPr/>
        </p:nvSpPr>
        <p:spPr>
          <a:xfrm>
            <a:off x="0" y="3586195"/>
            <a:ext cx="517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For Neutron Knocked out Stage:</a:t>
            </a:r>
          </a:p>
        </p:txBody>
      </p:sp>
    </p:spTree>
    <p:extLst>
      <p:ext uri="{BB962C8B-B14F-4D97-AF65-F5344CB8AC3E}">
        <p14:creationId xmlns:p14="http://schemas.microsoft.com/office/powerpoint/2010/main" val="1874979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FB42-A35D-CD5F-201A-A24495C43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6C25-338A-211D-CEAE-27CDDB8A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92" y="109090"/>
            <a:ext cx="11671215" cy="1325563"/>
          </a:xfrm>
        </p:spPr>
        <p:txBody>
          <a:bodyPr>
            <a:normAutofit/>
          </a:bodyPr>
          <a:lstStyle/>
          <a:p>
            <a:r>
              <a:rPr lang="en-HK" sz="3200" dirty="0"/>
              <a:t>Earth Attenuation Effect    (Ema,2021) &amp; (Bringmann,2019)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94297-B4BD-C9E9-C000-2F3744075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070811"/>
                <a:ext cx="12422605" cy="56780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HK" sz="2000" dirty="0"/>
                  <a:t>Assumptions:</a:t>
                </a:r>
              </a:p>
              <a:p>
                <a:pPr marL="457200" indent="-457200">
                  <a:buAutoNum type="arabicPeriod"/>
                </a:pPr>
                <a:r>
                  <a:rPr lang="en-US" sz="2000" dirty="0"/>
                  <a:t>The target particles are protons and neutrons (1:1) and we assume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000" dirty="0"/>
                  <a:t> for light dark matter</a:t>
                </a:r>
                <a:r>
                  <a:rPr lang="en-HK" sz="20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000" b="1" dirty="0"/>
                  <a:t>No change in direction for DM at each scattering. 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000" dirty="0"/>
                  <a:t>The energy loss at each scattering as its averaged value:</a:t>
                </a:r>
                <a:endParaRPr lang="en-HK" sz="20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HK" sz="2000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e>
                          </m:acc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HK" sz="20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nary>
                        <m:naryPr>
                          <m:ctrlP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>
                        <m:fPr>
                          <m:ctrlP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HK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000" b="0" i="1" dirty="0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acc>
                      <m:r>
                        <a:rPr lang="en-HK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HK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HK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K" sz="2000" dirty="0"/>
              </a:p>
              <a:p>
                <a:pPr marL="0" indent="0">
                  <a:buNone/>
                </a:pPr>
                <a:endParaRPr lang="en-HK" sz="2000" dirty="0"/>
              </a:p>
              <a:p>
                <a:pPr marL="0" indent="0">
                  <a:buNone/>
                </a:pPr>
                <a:r>
                  <a:rPr lang="en-HK" sz="2000" dirty="0"/>
                  <a:t>This method serves as a conservative limit. It overestimates the stopping power of Earth Crust than simulation.											        (Emken, 2018)</a:t>
                </a:r>
              </a:p>
              <a:p>
                <a:pPr marL="0" indent="0">
                  <a:buNone/>
                </a:pPr>
                <a:r>
                  <a:rPr lang="en-HK" sz="2000" dirty="0"/>
                  <a:t>For now, I assumed Earth is constant density.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HK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HK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en-HK" sz="2000" dirty="0"/>
                  <a:t> </a:t>
                </a:r>
              </a:p>
              <a:p>
                <a:pPr marL="0" indent="0">
                  <a:buNone/>
                </a:pPr>
                <a:endParaRPr lang="en-HK" sz="2000" dirty="0"/>
              </a:p>
              <a:p>
                <a:pPr marL="0" indent="0">
                  <a:buNone/>
                </a:pPr>
                <a:r>
                  <a:rPr lang="en-HK" sz="2000" dirty="0"/>
                  <a:t>We took JUNO’s geological location(</a:t>
                </a:r>
                <a:r>
                  <a:rPr lang="en-US" sz="2000" dirty="0"/>
                  <a:t>East longitude 112</a:t>
                </a:r>
                <a:r>
                  <a:rPr lang="en-HK" sz="2000" b="0" dirty="0"/>
                  <a:t> </a:t>
                </a:r>
                <a14:m>
                  <m:oMath xmlns:m="http://schemas.openxmlformats.org/officeDocument/2006/math"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31’ 05’’ and North latitude 22</a:t>
                </a:r>
                <a14:m>
                  <m:oMath xmlns:m="http://schemas.openxmlformats.org/officeDocument/2006/math">
                    <m:r>
                      <a:rPr lang="en-HK" sz="20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07’ 05’’</a:t>
                </a:r>
                <a:r>
                  <a:rPr lang="en-HK" sz="2000" dirty="0"/>
                  <a:t>) and use python library </a:t>
                </a:r>
                <a:r>
                  <a:rPr lang="en-HK" sz="2000" dirty="0" err="1"/>
                  <a:t>Astropy</a:t>
                </a:r>
                <a:r>
                  <a:rPr lang="en-HK" sz="2000" dirty="0"/>
                  <a:t> to look for the relative depth DM travelled at different sky location and time in 1 day. Hence, we found the Attenuated Kinetic Energy for BDM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HK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HK" sz="20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HK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94297-B4BD-C9E9-C000-2F3744075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070811"/>
                <a:ext cx="12422605" cy="5678099"/>
              </a:xfrm>
              <a:blipFill>
                <a:blip r:embed="rId2"/>
                <a:stretch>
                  <a:fillRect l="-540" t="-150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06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D4C71-4092-A355-16AD-630B2664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3</a:t>
            </a:fld>
            <a:endParaRPr lang="en-HK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1E9F290-E104-DD61-5599-F2D6DFE6BF3F}"/>
              </a:ext>
            </a:extLst>
          </p:cNvPr>
          <p:cNvSpPr txBox="1">
            <a:spLocks/>
          </p:cNvSpPr>
          <p:nvPr/>
        </p:nvSpPr>
        <p:spPr>
          <a:xfrm>
            <a:off x="346920" y="262963"/>
            <a:ext cx="1324676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3600" u="sng" dirty="0"/>
              <a:t>Boosted Dark Matter </a:t>
            </a:r>
            <a:r>
              <a:rPr lang="en-HK" sz="3600" b="1" u="sng" dirty="0">
                <a:highlight>
                  <a:srgbClr val="FFFF00"/>
                </a:highlight>
              </a:rPr>
              <a:t>Directionality</a:t>
            </a:r>
            <a:r>
              <a:rPr lang="en-HK" sz="3600" u="sng" dirty="0"/>
              <a:t> in Large Liquid Scintillators</a:t>
            </a:r>
            <a:endParaRPr lang="en-US" sz="3600" u="sng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6CB4AB-7CCD-E49D-5DFD-6A08B62B67AE}"/>
              </a:ext>
            </a:extLst>
          </p:cNvPr>
          <p:cNvGrpSpPr/>
          <p:nvPr/>
        </p:nvGrpSpPr>
        <p:grpSpPr>
          <a:xfrm>
            <a:off x="739140" y="1011353"/>
            <a:ext cx="10420350" cy="4810248"/>
            <a:chOff x="731520" y="1354966"/>
            <a:chExt cx="10420350" cy="48102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421C9B-6DBB-2DB7-4F87-78C2740EAAB7}"/>
                </a:ext>
              </a:extLst>
            </p:cNvPr>
            <p:cNvSpPr/>
            <p:nvPr/>
          </p:nvSpPr>
          <p:spPr>
            <a:xfrm>
              <a:off x="731520" y="1380013"/>
              <a:ext cx="4823460" cy="47852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551EE5-3B07-5CA6-8958-D7329F37037E}"/>
                </a:ext>
              </a:extLst>
            </p:cNvPr>
            <p:cNvSpPr/>
            <p:nvPr/>
          </p:nvSpPr>
          <p:spPr>
            <a:xfrm>
              <a:off x="6191250" y="1354966"/>
              <a:ext cx="4823460" cy="47852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56D8679-EBEF-3243-1111-4BDB6F9A7F58}"/>
                    </a:ext>
                  </a:extLst>
                </p:cNvPr>
                <p:cNvSpPr txBox="1"/>
                <p:nvPr/>
              </p:nvSpPr>
              <p:spPr>
                <a:xfrm>
                  <a:off x="1097280" y="2508976"/>
                  <a:ext cx="41529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HK" sz="7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7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HK" sz="7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𝑩𝑮</m:t>
                          </m:r>
                        </m:sub>
                      </m:sSub>
                    </m:oMath>
                  </a14:m>
                  <a:r>
                    <a:rPr lang="en-HK" sz="7200" b="1" dirty="0">
                      <a:solidFill>
                        <a:schemeClr val="bg1"/>
                      </a:solidFill>
                    </a:rPr>
                    <a:t>= 100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HK" sz="7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7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HK" sz="7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a14:m>
                  <a:r>
                    <a:rPr lang="en-HK" sz="7200" b="1" dirty="0">
                      <a:solidFill>
                        <a:schemeClr val="bg1"/>
                      </a:solidFill>
                    </a:rPr>
                    <a:t> =10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56D8679-EBEF-3243-1111-4BDB6F9A7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80" y="2508976"/>
                  <a:ext cx="4152900" cy="2308324"/>
                </a:xfrm>
                <a:prstGeom prst="rect">
                  <a:avLst/>
                </a:prstGeom>
                <a:blipFill>
                  <a:blip r:embed="rId2"/>
                  <a:stretch>
                    <a:fillRect t="-10026" r="-8944" b="-20844"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7672E69-A39A-4F9B-73F1-AB44193A2048}"/>
                    </a:ext>
                  </a:extLst>
                </p:cNvPr>
                <p:cNvSpPr txBox="1"/>
                <p:nvPr/>
              </p:nvSpPr>
              <p:spPr>
                <a:xfrm>
                  <a:off x="6328410" y="3004081"/>
                  <a:ext cx="2526030" cy="2154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HK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4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HK" sz="4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𝐁𝐆</m:t>
                            </m:r>
                          </m:sub>
                        </m:sSub>
                        <m:r>
                          <a:rPr lang="en-HK" sz="4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sz="4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oMath>
                    </m:oMathPara>
                  </a14:m>
                  <a:endParaRPr lang="en-HK" sz="40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HK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4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HK" sz="4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  <m:r>
                          <a:rPr lang="en-HK" sz="4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sz="4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HK" sz="4000" b="1" dirty="0">
                    <a:solidFill>
                      <a:schemeClr val="bg1"/>
                    </a:solidFill>
                  </a:endParaRPr>
                </a:p>
                <a:p>
                  <a:endParaRPr lang="en-HK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7672E69-A39A-4F9B-73F1-AB44193A20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410" y="3004081"/>
                  <a:ext cx="2526030" cy="21544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A6630B-49CD-C56D-2692-879DA019B9A0}"/>
                </a:ext>
              </a:extLst>
            </p:cNvPr>
            <p:cNvSpPr/>
            <p:nvPr/>
          </p:nvSpPr>
          <p:spPr>
            <a:xfrm>
              <a:off x="8987790" y="1996870"/>
              <a:ext cx="2019300" cy="3501389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54500A-7AE2-CBB2-A9A3-6819478445F0}"/>
                    </a:ext>
                  </a:extLst>
                </p:cNvPr>
                <p:cNvSpPr txBox="1"/>
                <p:nvPr/>
              </p:nvSpPr>
              <p:spPr>
                <a:xfrm>
                  <a:off x="8900160" y="3124529"/>
                  <a:ext cx="225171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HK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sSub>
                          <m:sSubPr>
                            <m:ctrlPr>
                              <a:rPr lang="en-HK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HK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HK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𝐁𝐆</m:t>
                            </m:r>
                          </m:sub>
                        </m:sSub>
                        <m:r>
                          <a:rPr lang="en-HK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oMath>
                    </m:oMathPara>
                  </a14:m>
                  <a:endParaRPr lang="en-HK" sz="32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HK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HK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  <m:r>
                          <a:rPr lang="en-HK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HK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954500A-7AE2-CBB2-A9A3-681947844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160" y="3124529"/>
                  <a:ext cx="2251710" cy="10772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HK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261981-0439-76ED-7E81-490FA80C5D0E}"/>
                  </a:ext>
                </a:extLst>
              </p:cNvPr>
              <p:cNvSpPr txBox="1"/>
              <p:nvPr/>
            </p:nvSpPr>
            <p:spPr>
              <a:xfrm>
                <a:off x="1295400" y="5764228"/>
                <a:ext cx="3771900" cy="110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32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sz="3200" b="0" i="0" smtClean="0">
                                  <a:latin typeface="Cambria Math" panose="02040503050406030204" pitchFamily="18" charset="0"/>
                                </a:rPr>
                                <m:t>BG</m:t>
                              </m:r>
                            </m:sub>
                          </m:sSub>
                        </m:den>
                      </m:f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HK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HK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261981-0439-76ED-7E81-490FA80C5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64228"/>
                <a:ext cx="3771900" cy="1101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833DF8-FBB0-EEAC-FD58-CF0460485121}"/>
                  </a:ext>
                </a:extLst>
              </p:cNvPr>
              <p:cNvSpPr txBox="1"/>
              <p:nvPr/>
            </p:nvSpPr>
            <p:spPr>
              <a:xfrm>
                <a:off x="7021830" y="5764228"/>
                <a:ext cx="3771900" cy="110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HK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32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sz="3200" b="0" i="0" smtClean="0">
                                  <a:latin typeface="Cambria Math" panose="02040503050406030204" pitchFamily="18" charset="0"/>
                                </a:rPr>
                                <m:t>BG</m:t>
                              </m:r>
                            </m:sub>
                          </m:sSub>
                        </m:den>
                      </m:f>
                      <m:r>
                        <a:rPr lang="en-HK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HK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HK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833DF8-FBB0-EEAC-FD58-CF0460485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830" y="5764228"/>
                <a:ext cx="3771900" cy="1101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5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DAD4-ACF6-770F-76F1-EC74F1E44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46" y="1617054"/>
            <a:ext cx="703291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HK" dirty="0"/>
          </a:p>
          <a:p>
            <a:r>
              <a:rPr lang="en-HK" dirty="0"/>
              <a:t>Traditionally, charged particle </a:t>
            </a:r>
            <a:r>
              <a:rPr lang="en-HK" b="1" dirty="0"/>
              <a:t>directionality</a:t>
            </a:r>
            <a:r>
              <a:rPr lang="en-HK" dirty="0"/>
              <a:t> will be lost due to scintillation light.</a:t>
            </a:r>
          </a:p>
          <a:p>
            <a:endParaRPr lang="en-HK" dirty="0"/>
          </a:p>
          <a:p>
            <a:r>
              <a:rPr lang="en-HK" dirty="0"/>
              <a:t>We will use </a:t>
            </a:r>
            <a:r>
              <a:rPr lang="en-HK" b="1" dirty="0"/>
              <a:t>neutron</a:t>
            </a:r>
            <a:r>
              <a:rPr lang="en-HK" dirty="0"/>
              <a:t> </a:t>
            </a:r>
            <a:r>
              <a:rPr lang="en-HK" b="1" dirty="0"/>
              <a:t>interaction points </a:t>
            </a:r>
            <a:r>
              <a:rPr lang="en-HK" dirty="0"/>
              <a:t>to reconstruct directionality.</a:t>
            </a:r>
          </a:p>
          <a:p>
            <a:endParaRPr lang="en-HK" dirty="0"/>
          </a:p>
          <a:p>
            <a:r>
              <a:rPr lang="en-HK" dirty="0"/>
              <a:t>Lower energy threshold than Water Cherenkov detector. </a:t>
            </a:r>
          </a:p>
          <a:p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3AA08F-CA5E-9651-243B-C43E6557D65A}"/>
                  </a:ext>
                </a:extLst>
              </p:cNvPr>
              <p:cNvSpPr txBox="1"/>
              <p:nvPr/>
            </p:nvSpPr>
            <p:spPr>
              <a:xfrm>
                <a:off x="7354933" y="6028149"/>
                <a:ext cx="4064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2000" dirty="0"/>
                  <a:t>lights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HK" sz="20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HK" sz="2000" dirty="0"/>
                  <a:t> nucleus deexciation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3AA08F-CA5E-9651-243B-C43E6557D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933" y="6028149"/>
                <a:ext cx="4064058" cy="400110"/>
              </a:xfrm>
              <a:prstGeom prst="rect">
                <a:avLst/>
              </a:prstGeom>
              <a:blipFill>
                <a:blip r:embed="rId2"/>
                <a:stretch>
                  <a:fillRect l="-1652" t="-7576" r="-300" b="-2727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標題 1">
            <a:extLst>
              <a:ext uri="{FF2B5EF4-FFF2-40B4-BE49-F238E27FC236}">
                <a16:creationId xmlns:a16="http://schemas.microsoft.com/office/drawing/2014/main" id="{389D0B6C-C35A-B8C0-C36F-BEE76820DA29}"/>
              </a:ext>
            </a:extLst>
          </p:cNvPr>
          <p:cNvSpPr txBox="1">
            <a:spLocks/>
          </p:cNvSpPr>
          <p:nvPr/>
        </p:nvSpPr>
        <p:spPr>
          <a:xfrm>
            <a:off x="231417" y="447343"/>
            <a:ext cx="1324676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3600" u="sng" dirty="0"/>
              <a:t>Boosted Dark Matter Directionality in </a:t>
            </a:r>
            <a:r>
              <a:rPr lang="en-HK" sz="3600" b="1" u="sng" dirty="0">
                <a:highlight>
                  <a:srgbClr val="FFFF00"/>
                </a:highlight>
              </a:rPr>
              <a:t>Large Liquid Scintillators</a:t>
            </a:r>
            <a:endParaRPr lang="en-US" sz="3600" b="1" u="sng" dirty="0">
              <a:highlight>
                <a:srgbClr val="FFFF00"/>
              </a:highlight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60ECD0-9967-B1AC-CB0C-ECE98DDB1B75}"/>
              </a:ext>
            </a:extLst>
          </p:cNvPr>
          <p:cNvCxnSpPr>
            <a:cxnSpLocks/>
          </p:cNvCxnSpPr>
          <p:nvPr/>
        </p:nvCxnSpPr>
        <p:spPr>
          <a:xfrm flipH="1" flipV="1">
            <a:off x="9180081" y="2935705"/>
            <a:ext cx="2363203" cy="2810552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F30D4B-2909-4059-B36B-29B4F553F912}"/>
                  </a:ext>
                </a:extLst>
              </p14:cNvPr>
              <p14:cNvContentPartPr/>
              <p14:nvPr/>
            </p14:nvContentPartPr>
            <p14:xfrm>
              <a:off x="8867045" y="2639246"/>
              <a:ext cx="2989273" cy="291151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F30D4B-2909-4059-B36B-29B4F553F9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9044" y="2621247"/>
                <a:ext cx="3024915" cy="2947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7">
                <a:extLst>
                  <a:ext uri="{FF2B5EF4-FFF2-40B4-BE49-F238E27FC236}">
                    <a16:creationId xmlns:a16="http://schemas.microsoft.com/office/drawing/2014/main" id="{5C9E2FD2-F6E1-0BEA-F61C-10CF1AB79FCC}"/>
                  </a:ext>
                </a:extLst>
              </p:cNvPr>
              <p:cNvSpPr txBox="1"/>
              <p:nvPr/>
            </p:nvSpPr>
            <p:spPr>
              <a:xfrm>
                <a:off x="9726360" y="4141646"/>
                <a:ext cx="2367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文字方塊 7">
                <a:extLst>
                  <a:ext uri="{FF2B5EF4-FFF2-40B4-BE49-F238E27FC236}">
                    <a16:creationId xmlns:a16="http://schemas.microsoft.com/office/drawing/2014/main" id="{5C9E2FD2-F6E1-0BEA-F61C-10CF1AB79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360" y="4141646"/>
                <a:ext cx="23678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C47707-A405-194B-063D-5AC67B39E113}"/>
              </a:ext>
            </a:extLst>
          </p:cNvPr>
          <p:cNvCxnSpPr>
            <a:cxnSpLocks/>
          </p:cNvCxnSpPr>
          <p:nvPr/>
        </p:nvCxnSpPr>
        <p:spPr>
          <a:xfrm flipH="1" flipV="1">
            <a:off x="11323210" y="1763314"/>
            <a:ext cx="95781" cy="3756848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C80BDD1D-8EB3-D185-9EBE-FA89A9F984F0}"/>
              </a:ext>
            </a:extLst>
          </p:cNvPr>
          <p:cNvSpPr/>
          <p:nvPr/>
        </p:nvSpPr>
        <p:spPr>
          <a:xfrm>
            <a:off x="8732718" y="2458471"/>
            <a:ext cx="496562" cy="514729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C0315-0995-8BDC-C8D1-DDCC3966FA47}"/>
                  </a:ext>
                </a:extLst>
              </p:cNvPr>
              <p:cNvSpPr txBox="1"/>
              <p:nvPr/>
            </p:nvSpPr>
            <p:spPr>
              <a:xfrm>
                <a:off x="7531497" y="1808414"/>
                <a:ext cx="43897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dirty="0"/>
                  <a:t>Neutron Capture </a:t>
                </a:r>
              </a:p>
              <a:p>
                <a:r>
                  <a:rPr lang="en-HK" dirty="0"/>
                  <a:t>2.2 (4.9) MeV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HK" dirty="0"/>
                  <a:t> on H (C)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C0315-0995-8BDC-C8D1-DDCC3966F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497" y="1808414"/>
                <a:ext cx="4389727" cy="646331"/>
              </a:xfrm>
              <a:prstGeom prst="rect">
                <a:avLst/>
              </a:prstGeom>
              <a:blipFill>
                <a:blip r:embed="rId6"/>
                <a:stretch>
                  <a:fillRect l="-1110" t="-4717" b="-1509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流程圖: 接點 3">
            <a:extLst>
              <a:ext uri="{FF2B5EF4-FFF2-40B4-BE49-F238E27FC236}">
                <a16:creationId xmlns:a16="http://schemas.microsoft.com/office/drawing/2014/main" id="{9C1BB2FD-DBE8-2AA7-3DE5-707DD8255E5A}"/>
              </a:ext>
            </a:extLst>
          </p:cNvPr>
          <p:cNvSpPr/>
          <p:nvPr/>
        </p:nvSpPr>
        <p:spPr>
          <a:xfrm>
            <a:off x="11165898" y="5318973"/>
            <a:ext cx="506186" cy="517071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43B8DB2-3AA7-4C06-58B6-C0872DF0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0A38E20-F80E-4F6D-8CA9-E8E49DE296A6}" type="slidenum">
              <a:rPr lang="en-HK" smtClean="0"/>
              <a:t>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996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173B-F675-FD3C-E0E8-89688870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30" y="-194365"/>
            <a:ext cx="10515600" cy="1325563"/>
          </a:xfrm>
        </p:spPr>
        <p:txBody>
          <a:bodyPr/>
          <a:lstStyle/>
          <a:p>
            <a:r>
              <a:rPr lang="en-HK" b="1" dirty="0"/>
              <a:t>Outline: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EE629-4D0F-A578-AFF3-D8B2FF40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5</a:t>
            </a:fld>
            <a:endParaRPr lang="en-HK"/>
          </a:p>
        </p:txBody>
      </p:sp>
      <p:pic>
        <p:nvPicPr>
          <p:cNvPr id="1026" name="Picture 2" descr="10 Facts You May Not Know About the Milky Way | Discover Magazine">
            <a:extLst>
              <a:ext uri="{FF2B5EF4-FFF2-40B4-BE49-F238E27FC236}">
                <a16:creationId xmlns:a16="http://schemas.microsoft.com/office/drawing/2014/main" id="{06D2878C-40FB-0933-E9A5-DD6BB0BF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96" y="919619"/>
            <a:ext cx="3824922" cy="2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g data approach can help map what's beneath the Earth's surface | Hub">
            <a:extLst>
              <a:ext uri="{FF2B5EF4-FFF2-40B4-BE49-F238E27FC236}">
                <a16:creationId xmlns:a16="http://schemas.microsoft.com/office/drawing/2014/main" id="{5E11B74F-6303-D748-6E3E-BEE46F0D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22" y="919619"/>
            <a:ext cx="3764072" cy="2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EE4A8-D07C-CB82-9EE7-88E812183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20" y="3676689"/>
            <a:ext cx="4407476" cy="3181311"/>
          </a:xfrm>
          <a:prstGeom prst="rect">
            <a:avLst/>
          </a:prstGeom>
        </p:spPr>
      </p:pic>
      <p:pic>
        <p:nvPicPr>
          <p:cNvPr id="1032" name="Picture 8" descr="Technology&amp;Life | Underground neutrino observatory under construction in  China's Jiangmen-Xinhua">
            <a:extLst>
              <a:ext uri="{FF2B5EF4-FFF2-40B4-BE49-F238E27FC236}">
                <a16:creationId xmlns:a16="http://schemas.microsoft.com/office/drawing/2014/main" id="{AB6078FB-EA00-380A-14E8-340FE17E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84" y="3909599"/>
            <a:ext cx="3868746" cy="26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A2DA911-CA38-9BE3-0202-189C5DBF3D45}"/>
              </a:ext>
            </a:extLst>
          </p:cNvPr>
          <p:cNvSpPr/>
          <p:nvPr/>
        </p:nvSpPr>
        <p:spPr>
          <a:xfrm>
            <a:off x="5608320" y="2150124"/>
            <a:ext cx="754380" cy="3857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90F5B7-26DF-D61D-11DE-FF79C97E6E06}"/>
              </a:ext>
            </a:extLst>
          </p:cNvPr>
          <p:cNvSpPr/>
          <p:nvPr/>
        </p:nvSpPr>
        <p:spPr>
          <a:xfrm rot="8715115">
            <a:off x="5565750" y="3515608"/>
            <a:ext cx="754380" cy="3854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0E33E6-AEE1-81ED-EE41-3CCB66908968}"/>
              </a:ext>
            </a:extLst>
          </p:cNvPr>
          <p:cNvSpPr/>
          <p:nvPr/>
        </p:nvSpPr>
        <p:spPr>
          <a:xfrm>
            <a:off x="5608320" y="4880767"/>
            <a:ext cx="754380" cy="4185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A9FC2-9026-C9ED-62C2-E22688FB3216}"/>
              </a:ext>
            </a:extLst>
          </p:cNvPr>
          <p:cNvSpPr txBox="1"/>
          <p:nvPr/>
        </p:nvSpPr>
        <p:spPr>
          <a:xfrm>
            <a:off x="980315" y="821364"/>
            <a:ext cx="20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0D25AF-C3D1-595F-47FA-2AEF2D70A64E}"/>
              </a:ext>
            </a:extLst>
          </p:cNvPr>
          <p:cNvSpPr txBox="1"/>
          <p:nvPr/>
        </p:nvSpPr>
        <p:spPr>
          <a:xfrm>
            <a:off x="5942940" y="871195"/>
            <a:ext cx="20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2.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DFF52C-97A0-AAF9-C047-A64BC7276B56}"/>
              </a:ext>
            </a:extLst>
          </p:cNvPr>
          <p:cNvSpPr txBox="1"/>
          <p:nvPr/>
        </p:nvSpPr>
        <p:spPr>
          <a:xfrm>
            <a:off x="980315" y="3893979"/>
            <a:ext cx="20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AFF2F-7A74-E17D-CF02-216A34CD182A}"/>
              </a:ext>
            </a:extLst>
          </p:cNvPr>
          <p:cNvSpPr txBox="1"/>
          <p:nvPr/>
        </p:nvSpPr>
        <p:spPr>
          <a:xfrm>
            <a:off x="6023610" y="3776047"/>
            <a:ext cx="200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66D076-31EE-02F3-3D83-16E98F3CA402}"/>
              </a:ext>
            </a:extLst>
          </p:cNvPr>
          <p:cNvSpPr txBox="1"/>
          <p:nvPr/>
        </p:nvSpPr>
        <p:spPr>
          <a:xfrm>
            <a:off x="-135321" y="1911362"/>
            <a:ext cx="184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BDM Flux From Milky Way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23A841-DEB5-8248-47CF-D4B501C237FA}"/>
              </a:ext>
            </a:extLst>
          </p:cNvPr>
          <p:cNvSpPr txBox="1"/>
          <p:nvPr/>
        </p:nvSpPr>
        <p:spPr>
          <a:xfrm>
            <a:off x="10339646" y="1851143"/>
            <a:ext cx="162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Earth Crust Stopping DM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B55178-F368-682D-0D63-FC529AD546C2}"/>
              </a:ext>
            </a:extLst>
          </p:cNvPr>
          <p:cNvSpPr txBox="1"/>
          <p:nvPr/>
        </p:nvSpPr>
        <p:spPr>
          <a:xfrm>
            <a:off x="-25976" y="4836739"/>
            <a:ext cx="162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DM Knocking </a:t>
            </a:r>
          </a:p>
          <a:p>
            <a:pPr algn="ctr"/>
            <a:r>
              <a:rPr lang="en-HK" dirty="0"/>
              <a:t>Neutrons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979F9-7332-87EA-9122-A7172843E3D6}"/>
              </a:ext>
            </a:extLst>
          </p:cNvPr>
          <p:cNvSpPr txBox="1"/>
          <p:nvPr/>
        </p:nvSpPr>
        <p:spPr>
          <a:xfrm>
            <a:off x="10339646" y="4715470"/>
            <a:ext cx="1623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Neutrons Diffuse and Capture</a:t>
            </a:r>
          </a:p>
        </p:txBody>
      </p:sp>
    </p:spTree>
    <p:extLst>
      <p:ext uri="{BB962C8B-B14F-4D97-AF65-F5344CB8AC3E}">
        <p14:creationId xmlns:p14="http://schemas.microsoft.com/office/powerpoint/2010/main" val="13652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530A-FA59-FD9F-C50A-91E43230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7546"/>
            <a:ext cx="10515600" cy="1325563"/>
          </a:xfrm>
        </p:spPr>
        <p:txBody>
          <a:bodyPr/>
          <a:lstStyle/>
          <a:p>
            <a:r>
              <a:rPr lang="en-HK" u="sng" dirty="0"/>
              <a:t>Boosted Dark Matter by Cosmic Rays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B97054-6D78-12FA-2366-EF3F03693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99" y="2545032"/>
            <a:ext cx="6882806" cy="4312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E4E99E4-AC0B-107A-170B-8F7AD08C30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6038" y="1199189"/>
                <a:ext cx="1285578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HK" dirty="0"/>
                  <a:t>Detector’s nucleon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HK" dirty="0">
                    <a:ea typeface="Cambria Math" panose="02040503050406030204" pitchFamily="18" charset="0"/>
                  </a:rPr>
                  <a:t> DM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en-HK" dirty="0"/>
                  <a:t>Cosmic ray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E4E99E4-AC0B-107A-170B-8F7AD08C3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8" y="1199189"/>
                <a:ext cx="12855786" cy="4351338"/>
              </a:xfrm>
              <a:prstGeom prst="rect">
                <a:avLst/>
              </a:prstGeom>
              <a:blipFill>
                <a:blip r:embed="rId3"/>
                <a:stretch>
                  <a:fillRect l="-948" t="-252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UNO reverse card">
            <a:extLst>
              <a:ext uri="{FF2B5EF4-FFF2-40B4-BE49-F238E27FC236}">
                <a16:creationId xmlns:a16="http://schemas.microsoft.com/office/drawing/2014/main" id="{4CF4C9FD-641C-CE05-9543-02DCD862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598">
            <a:off x="7176538" y="801724"/>
            <a:ext cx="788046" cy="12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6007-7841-E52A-22C2-346D025C4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607" y="3007895"/>
            <a:ext cx="6128923" cy="4351338"/>
          </a:xfrm>
        </p:spPr>
        <p:txBody>
          <a:bodyPr/>
          <a:lstStyle/>
          <a:p>
            <a:r>
              <a:rPr lang="en-HK" dirty="0"/>
              <a:t>DM density profile follows NFW profile. </a:t>
            </a:r>
          </a:p>
          <a:p>
            <a:endParaRPr lang="en-HK" dirty="0"/>
          </a:p>
          <a:p>
            <a:r>
              <a:rPr lang="en-HK" dirty="0"/>
              <a:t>Cylindrical Leaky-Box Model </a:t>
            </a:r>
            <a:br>
              <a:rPr lang="en-HK" dirty="0"/>
            </a:br>
            <a:endParaRPr lang="en-HK" dirty="0"/>
          </a:p>
          <a:p>
            <a:r>
              <a:rPr lang="en-HK" dirty="0"/>
              <a:t>Cosmic rays(p and He only ) are assumed to be isotropic and homogeneous. </a:t>
            </a:r>
          </a:p>
          <a:p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66EE5-3955-38E1-7004-E1BB089E9EBA}"/>
              </a:ext>
            </a:extLst>
          </p:cNvPr>
          <p:cNvSpPr txBox="1"/>
          <p:nvPr/>
        </p:nvSpPr>
        <p:spPr>
          <a:xfrm>
            <a:off x="2187256" y="2233340"/>
            <a:ext cx="118126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u="sng" dirty="0"/>
              <a:t>We Follow [Ema,2021] scheme to obtain BDM Flux.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49C06-DD55-2C69-D9B2-5DB01C3C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06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09A4-FD05-87AB-BA03-16D95083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90" y="-330210"/>
            <a:ext cx="10515600" cy="1325563"/>
          </a:xfrm>
        </p:spPr>
        <p:txBody>
          <a:bodyPr/>
          <a:lstStyle/>
          <a:p>
            <a:r>
              <a:rPr lang="en-HK" u="sng" dirty="0"/>
              <a:t>Boosted Dark Matter Flux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3FA00-D4BB-DC26-1BDF-7D3F929E8510}"/>
              </a:ext>
            </a:extLst>
          </p:cNvPr>
          <p:cNvSpPr txBox="1"/>
          <p:nvPr/>
        </p:nvSpPr>
        <p:spPr>
          <a:xfrm>
            <a:off x="397652" y="2631072"/>
            <a:ext cx="75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Found by NFW profile with Cylindrical Leaky Box (Galactic Disk Size)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895591E-FACC-9B15-FC14-9834766B58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32843" y="1595885"/>
                <a:ext cx="6406256" cy="4230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HK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HK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HK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nary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𝑑𝑙</m:t>
                      </m:r>
                    </m:oMath>
                  </m:oMathPara>
                </a14:m>
                <a:endParaRPr lang="en-HK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HK" sz="14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HK" sz="1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HK" sz="14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895591E-FACC-9B15-FC14-9834766B5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843" y="1595885"/>
                <a:ext cx="6406256" cy="4230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2106-EB6E-EB02-4EA5-20140628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C7A6-F2FE-49CF-9E12-17A530EA960E}" type="slidenum">
              <a:rPr lang="en-HK" smtClean="0"/>
              <a:t>7</a:t>
            </a:fld>
            <a:endParaRPr lang="en-H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E32694-3891-E4EE-2DA4-41ABE8E72F2D}"/>
                  </a:ext>
                </a:extLst>
              </p:cNvPr>
              <p:cNvSpPr txBox="1"/>
              <p:nvPr/>
            </p:nvSpPr>
            <p:spPr>
              <a:xfrm>
                <a:off x="4803987" y="1564531"/>
                <a:ext cx="7613226" cy="1002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HK" sz="240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e>
                            <m:sub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HK" sz="2400">
                              <a:latin typeface="Cambria Math" panose="02040503050406030204" pitchFamily="18" charset="0"/>
                            </a:rPr>
                            <m:t>dΩ</m:t>
                          </m:r>
                        </m:den>
                      </m:f>
                      <m:r>
                        <a:rPr lang="en-HK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HK" sz="2400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HK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HK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HK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  <m:sup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HK" sz="24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HK" sz="2400" b="0" i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HK" sz="2400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HK" sz="2400" b="0" i="0" smtClean="0">
                                      <a:latin typeface="Cambria Math" panose="02040503050406030204" pitchFamily="18" charset="0"/>
                                    </a:rPr>
                                    <m:t>dΩ</m:t>
                                  </m:r>
                                </m:den>
                              </m:f>
                              <m:r>
                                <a:rPr lang="en-HK" sz="2400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f>
                                <m:f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HK" sz="2400" b="0" i="1" smtClean="0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HK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E32694-3891-E4EE-2DA4-41ABE8E72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87" y="1564531"/>
                <a:ext cx="7613226" cy="1002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D1CA87E-419E-267E-ED11-81205A412E4A}"/>
              </a:ext>
            </a:extLst>
          </p:cNvPr>
          <p:cNvSpPr txBox="1"/>
          <p:nvPr/>
        </p:nvSpPr>
        <p:spPr>
          <a:xfrm>
            <a:off x="9107662" y="980823"/>
            <a:ext cx="215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LIS cosmic ray Flux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16FA736-3EE7-7FE2-1D8C-89CAD02F7A83}"/>
              </a:ext>
            </a:extLst>
          </p:cNvPr>
          <p:cNvSpPr/>
          <p:nvPr/>
        </p:nvSpPr>
        <p:spPr>
          <a:xfrm rot="5400000">
            <a:off x="10078970" y="1164464"/>
            <a:ext cx="210553" cy="5895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A12B137-FE31-973A-4DA7-92781C072436}"/>
              </a:ext>
            </a:extLst>
          </p:cNvPr>
          <p:cNvSpPr/>
          <p:nvPr/>
        </p:nvSpPr>
        <p:spPr>
          <a:xfrm rot="5400000">
            <a:off x="11155553" y="2209070"/>
            <a:ext cx="210553" cy="6566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0B004-0B0D-C629-288B-016611D43009}"/>
              </a:ext>
            </a:extLst>
          </p:cNvPr>
          <p:cNvSpPr txBox="1"/>
          <p:nvPr/>
        </p:nvSpPr>
        <p:spPr>
          <a:xfrm>
            <a:off x="8610600" y="2626865"/>
            <a:ext cx="36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DM-Nucleus Coherent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9CD16-9798-B1E4-F329-C355A9C5C3DF}"/>
                  </a:ext>
                </a:extLst>
              </p:cNvPr>
              <p:cNvSpPr txBox="1"/>
              <p:nvPr/>
            </p:nvSpPr>
            <p:spPr>
              <a:xfrm>
                <a:off x="151390" y="733251"/>
                <a:ext cx="64659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2000" dirty="0"/>
                  <a:t>DM model: Dirac fermion </a:t>
                </a:r>
                <a:r>
                  <a:rPr lang="el-GR" sz="2000" dirty="0"/>
                  <a:t>χ</a:t>
                </a:r>
                <a:r>
                  <a:rPr lang="en-HK" sz="2000" dirty="0"/>
                  <a:t> with a scalar mediator </a:t>
                </a:r>
                <a14:m>
                  <m:oMath xmlns:m="http://schemas.openxmlformats.org/officeDocument/2006/math">
                    <m:r>
                      <a:rPr lang="en-HK" sz="2000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HK" sz="2000" dirty="0"/>
                  <a:t> to interact with Standard Model particle .</a:t>
                </a:r>
                <a:r>
                  <a:rPr lang="el-GR" sz="2000" dirty="0"/>
                  <a:t> </a:t>
                </a:r>
                <a:endParaRPr lang="en-HK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9CD16-9798-B1E4-F329-C355A9C5C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0" y="733251"/>
                <a:ext cx="6465978" cy="707886"/>
              </a:xfrm>
              <a:prstGeom prst="rect">
                <a:avLst/>
              </a:prstGeom>
              <a:blipFill>
                <a:blip r:embed="rId6"/>
                <a:stretch>
                  <a:fillRect l="-1037" t="-3448" b="-1465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10F85D0-484C-AA03-2DC3-26B681E82172}"/>
              </a:ext>
            </a:extLst>
          </p:cNvPr>
          <p:cNvSpPr txBox="1"/>
          <p:nvPr/>
        </p:nvSpPr>
        <p:spPr>
          <a:xfrm rot="20371299">
            <a:off x="36140" y="3053568"/>
            <a:ext cx="5420498" cy="707886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40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F0D73-BDE7-2767-A510-7B2696E27BB4}"/>
              </a:ext>
            </a:extLst>
          </p:cNvPr>
          <p:cNvSpPr txBox="1"/>
          <p:nvPr/>
        </p:nvSpPr>
        <p:spPr>
          <a:xfrm>
            <a:off x="6241216" y="3934363"/>
            <a:ext cx="555257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sz="4800" b="1" dirty="0"/>
              <a:t>DM Flux Peaked at Galactic </a:t>
            </a:r>
            <a:r>
              <a:rPr lang="en-HK" sz="4800" b="1" dirty="0" err="1"/>
              <a:t>Center</a:t>
            </a:r>
            <a:endParaRPr lang="en-HK" sz="48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6771DE-6666-373D-6957-5E15BD98C005}"/>
              </a:ext>
            </a:extLst>
          </p:cNvPr>
          <p:cNvGrpSpPr/>
          <p:nvPr/>
        </p:nvGrpSpPr>
        <p:grpSpPr>
          <a:xfrm>
            <a:off x="151390" y="2938849"/>
            <a:ext cx="5637791" cy="3760198"/>
            <a:chOff x="151390" y="2938849"/>
            <a:chExt cx="5637791" cy="3760198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D805B2C7-979D-A677-8C83-07F73CBA2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390" y="2938849"/>
              <a:ext cx="5637791" cy="34968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7D0C22-AE56-847D-6D30-C8B9260C8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374" y="5960771"/>
              <a:ext cx="5057742" cy="73827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020E691-EF7E-7312-7A17-15717423E1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132" y="2571862"/>
            <a:ext cx="5798226" cy="5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F68251B4-FC5C-3288-0C9A-0C8CFFE2AD72}"/>
              </a:ext>
            </a:extLst>
          </p:cNvPr>
          <p:cNvSpPr/>
          <p:nvPr/>
        </p:nvSpPr>
        <p:spPr>
          <a:xfrm>
            <a:off x="1256551" y="5444932"/>
            <a:ext cx="9743825" cy="1178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400" dirty="0">
                <a:solidFill>
                  <a:schemeClr val="tx1"/>
                </a:solidFill>
              </a:rPr>
              <a:t>This approximation serves as a </a:t>
            </a:r>
            <a:r>
              <a:rPr lang="en-HK" sz="2400" b="1" dirty="0">
                <a:solidFill>
                  <a:schemeClr val="tx1"/>
                </a:solidFill>
              </a:rPr>
              <a:t>conservative limit</a:t>
            </a:r>
            <a:r>
              <a:rPr lang="en-HK" sz="24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HK" sz="2400" dirty="0">
                <a:solidFill>
                  <a:schemeClr val="tx1"/>
                </a:solidFill>
              </a:rPr>
              <a:t>It </a:t>
            </a:r>
            <a:r>
              <a:rPr lang="en-HK" sz="2400" b="1" dirty="0">
                <a:solidFill>
                  <a:schemeClr val="tx1"/>
                </a:solidFill>
              </a:rPr>
              <a:t>overestimates the stopping power of Earth Crust </a:t>
            </a:r>
            <a:r>
              <a:rPr lang="en-HK" sz="2400" dirty="0">
                <a:solidFill>
                  <a:schemeClr val="tx1"/>
                </a:solidFill>
              </a:rPr>
              <a:t>than simulation. (Emken, 2018)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AD727-461C-C16C-D00F-39F2C742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64" y="-171361"/>
            <a:ext cx="11671215" cy="1325563"/>
          </a:xfrm>
        </p:spPr>
        <p:txBody>
          <a:bodyPr>
            <a:normAutofit/>
          </a:bodyPr>
          <a:lstStyle/>
          <a:p>
            <a:r>
              <a:rPr lang="en-HK" sz="3200" u="sng" dirty="0"/>
              <a:t>Earth Attenuation Effect   (Ema,2021) &amp; (Bringmann,2019)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CA6FA-1DD2-E23A-3DA9-ED4DA9825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967" y="972350"/>
                <a:ext cx="9442770" cy="59385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HK" sz="2400" dirty="0"/>
                  <a:t>Assumptions: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400" dirty="0"/>
                  <a:t>The energy loss at each scattering as its averaged value: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HK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e>
                          </m:acc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HK" sz="2400" i="1" dirty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nary>
                        <m:naryPr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>
                        <m:fPr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HK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HK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HK" sz="2400" i="1" dirty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e>
                          </m:acc>
                          <m:r>
                            <a:rPr lang="en-HK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HK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HK" sz="2400" dirty="0"/>
              </a:p>
              <a:p>
                <a:pPr marL="0" indent="0">
                  <a:buNone/>
                </a:pPr>
                <a:endParaRPr lang="en-HK" sz="2400" dirty="0"/>
              </a:p>
              <a:p>
                <a:pPr marL="0" indent="0">
                  <a:buNone/>
                </a:pPr>
                <a:r>
                  <a:rPr lang="en-US" sz="2400" dirty="0"/>
                  <a:t>2. The target particles are protons and neutrons (1:1) and we assume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HK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H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H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HK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HK" sz="2400" dirty="0"/>
                  <a:t>. </a:t>
                </a:r>
                <a:br>
                  <a:rPr lang="en-HK" sz="2400" dirty="0"/>
                </a:br>
                <a:endParaRPr lang="en-HK" sz="2400" dirty="0"/>
              </a:p>
              <a:p>
                <a:pPr marL="0" indent="0">
                  <a:buNone/>
                </a:pPr>
                <a:r>
                  <a:rPr lang="en-US" sz="2400" b="1" dirty="0"/>
                  <a:t>3. No change in direction for DM at each scattering. </a:t>
                </a:r>
                <a:br>
                  <a:rPr lang="en-US" b="1" dirty="0"/>
                </a:br>
                <a:endParaRPr lang="en-US" b="1" dirty="0"/>
              </a:p>
              <a:p>
                <a:pPr marL="0" indent="0">
                  <a:buNone/>
                </a:pPr>
                <a:endParaRPr lang="en-HK" sz="2000" dirty="0"/>
              </a:p>
              <a:p>
                <a:pPr marL="0" indent="0">
                  <a:buNone/>
                </a:pPr>
                <a:endParaRPr lang="en-HK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CA6FA-1DD2-E23A-3DA9-ED4DA9825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67" y="972350"/>
                <a:ext cx="9442770" cy="5938586"/>
              </a:xfrm>
              <a:blipFill>
                <a:blip r:embed="rId2"/>
                <a:stretch>
                  <a:fillRect l="-1033" t="-133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0ABF380-6EBA-50E6-CB23-A1B2EB356597}"/>
              </a:ext>
            </a:extLst>
          </p:cNvPr>
          <p:cNvGrpSpPr/>
          <p:nvPr/>
        </p:nvGrpSpPr>
        <p:grpSpPr>
          <a:xfrm>
            <a:off x="9402589" y="1560279"/>
            <a:ext cx="2789411" cy="2569761"/>
            <a:chOff x="9360036" y="1674579"/>
            <a:chExt cx="2789411" cy="25697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59275C-569E-C7B8-8CE1-49EE22CD2016}"/>
                    </a:ext>
                  </a:extLst>
                </p14:cNvPr>
                <p14:cNvContentPartPr/>
                <p14:nvPr/>
              </p14:nvContentPartPr>
              <p14:xfrm>
                <a:off x="11254140" y="2209500"/>
                <a:ext cx="9972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59275C-569E-C7B8-8CE1-49EE22CD20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236500" y="2191500"/>
                  <a:ext cx="135360" cy="128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21C0FCA-1A35-73DA-5525-B77764FA4229}"/>
                </a:ext>
              </a:extLst>
            </p:cNvPr>
            <p:cNvGrpSpPr/>
            <p:nvPr/>
          </p:nvGrpSpPr>
          <p:grpSpPr>
            <a:xfrm>
              <a:off x="9360036" y="1674579"/>
              <a:ext cx="2789411" cy="2569761"/>
              <a:chOff x="9319260" y="1674579"/>
              <a:chExt cx="2789411" cy="256976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086F9EB-FCD5-967D-94D3-51BA1BDBE4FA}"/>
                  </a:ext>
                </a:extLst>
              </p:cNvPr>
              <p:cNvGrpSpPr/>
              <p:nvPr/>
            </p:nvGrpSpPr>
            <p:grpSpPr>
              <a:xfrm>
                <a:off x="9319260" y="1674579"/>
                <a:ext cx="2789411" cy="2569761"/>
                <a:chOff x="9319260" y="1674579"/>
                <a:chExt cx="2789411" cy="2569761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182CC527-2D08-6ACC-430A-E43D4E965CDC}"/>
                    </a:ext>
                  </a:extLst>
                </p:cNvPr>
                <p:cNvGrpSpPr/>
                <p:nvPr/>
              </p:nvGrpSpPr>
              <p:grpSpPr>
                <a:xfrm>
                  <a:off x="9319260" y="1738941"/>
                  <a:ext cx="2789411" cy="2505399"/>
                  <a:chOff x="648170" y="2799627"/>
                  <a:chExt cx="4124651" cy="3796763"/>
                </a:xfrm>
              </p:grpSpPr>
              <p:sp>
                <p:nvSpPr>
                  <p:cNvPr id="9" name="橢圓 8">
                    <a:extLst>
                      <a:ext uri="{FF2B5EF4-FFF2-40B4-BE49-F238E27FC236}">
                        <a16:creationId xmlns:a16="http://schemas.microsoft.com/office/drawing/2014/main" id="{A32DF1CB-A452-8E52-7744-213FA2E05B6B}"/>
                      </a:ext>
                    </a:extLst>
                  </p:cNvPr>
                  <p:cNvSpPr/>
                  <p:nvPr/>
                </p:nvSpPr>
                <p:spPr>
                  <a:xfrm>
                    <a:off x="648170" y="3221068"/>
                    <a:ext cx="3340729" cy="3375322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橢圓 11">
                    <a:extLst>
                      <a:ext uri="{FF2B5EF4-FFF2-40B4-BE49-F238E27FC236}">
                        <a16:creationId xmlns:a16="http://schemas.microsoft.com/office/drawing/2014/main" id="{F7046F83-1E40-1822-B84E-0DAFF3EF2A62}"/>
                      </a:ext>
                    </a:extLst>
                  </p:cNvPr>
                  <p:cNvSpPr/>
                  <p:nvPr/>
                </p:nvSpPr>
                <p:spPr>
                  <a:xfrm>
                    <a:off x="2132938" y="3539905"/>
                    <a:ext cx="371192" cy="37119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直線接點 15">
                    <a:extLst>
                      <a:ext uri="{FF2B5EF4-FFF2-40B4-BE49-F238E27FC236}">
                        <a16:creationId xmlns:a16="http://schemas.microsoft.com/office/drawing/2014/main" id="{0009451C-0F02-4C0E-CA02-C6DFDBEBE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18534" y="2799627"/>
                    <a:ext cx="0" cy="925874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接點 18">
                    <a:extLst>
                      <a:ext uri="{FF2B5EF4-FFF2-40B4-BE49-F238E27FC236}">
                        <a16:creationId xmlns:a16="http://schemas.microsoft.com/office/drawing/2014/main" id="{239F83BB-DFA7-6F7F-5325-E0F1887F9EC7}"/>
                      </a:ext>
                    </a:extLst>
                  </p:cNvPr>
                  <p:cNvCxnSpPr>
                    <a:cxnSpLocks/>
                    <a:endCxn id="9" idx="5"/>
                  </p:cNvCxnSpPr>
                  <p:nvPr/>
                </p:nvCxnSpPr>
                <p:spPr>
                  <a:xfrm>
                    <a:off x="2318534" y="3725501"/>
                    <a:ext cx="1181127" cy="2376585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單箭頭接點 36">
                    <a:extLst>
                      <a:ext uri="{FF2B5EF4-FFF2-40B4-BE49-F238E27FC236}">
                        <a16:creationId xmlns:a16="http://schemas.microsoft.com/office/drawing/2014/main" id="{84A49F85-6C06-53F5-031A-B802374D48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8170" y="3221066"/>
                    <a:ext cx="3637318" cy="318182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橢圓 41">
                    <a:extLst>
                      <a:ext uri="{FF2B5EF4-FFF2-40B4-BE49-F238E27FC236}">
                        <a16:creationId xmlns:a16="http://schemas.microsoft.com/office/drawing/2014/main" id="{FFFBBDAA-35F0-8265-EAC8-7BD4E3C49439}"/>
                      </a:ext>
                    </a:extLst>
                  </p:cNvPr>
                  <p:cNvSpPr/>
                  <p:nvPr/>
                </p:nvSpPr>
                <p:spPr>
                  <a:xfrm rot="19305136">
                    <a:off x="2866169" y="2955486"/>
                    <a:ext cx="160749" cy="290774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文字方塊 42">
                        <a:extLst>
                          <a:ext uri="{FF2B5EF4-FFF2-40B4-BE49-F238E27FC236}">
                            <a16:creationId xmlns:a16="http://schemas.microsoft.com/office/drawing/2014/main" id="{605B004A-D010-BFB4-13F6-5C5B989B24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12899" y="6033291"/>
                        <a:ext cx="1759922" cy="5551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HK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HK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HK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文字方塊 42">
                        <a:extLst>
                          <a:ext uri="{FF2B5EF4-FFF2-40B4-BE49-F238E27FC236}">
                            <a16:creationId xmlns:a16="http://schemas.microsoft.com/office/drawing/2014/main" id="{605B004A-D010-BFB4-13F6-5C5B989B249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12899" y="6033291"/>
                        <a:ext cx="1759922" cy="55519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1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HK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7CD1E95A-E664-6345-14C8-4A3108BD1A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91955" y="1674579"/>
                      <a:ext cx="11444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7CD1E95A-E664-6345-14C8-4A3108BD1A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91955" y="1674579"/>
                      <a:ext cx="1144478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H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B4AB522-94C4-1BAE-C8A2-D9EB19567BB7}"/>
                      </a:ext>
                    </a:extLst>
                  </p:cNvPr>
                  <p:cNvSpPr txBox="1"/>
                  <p:nvPr/>
                </p:nvSpPr>
                <p:spPr>
                  <a:xfrm>
                    <a:off x="11476620" y="2221251"/>
                    <a:ext cx="5460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HK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HK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B4AB522-94C4-1BAE-C8A2-D9EB19567B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76620" y="2221251"/>
                    <a:ext cx="54608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H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0E34B59-E28A-2AD9-058B-444F173380D0}"/>
                      </a:ext>
                    </a:extLst>
                  </p14:cNvPr>
                  <p14:cNvContentPartPr/>
                  <p14:nvPr/>
                </p14:nvContentPartPr>
                <p14:xfrm>
                  <a:off x="11326860" y="2194380"/>
                  <a:ext cx="271440" cy="192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0E34B59-E28A-2AD9-058B-444F173380D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1308860" y="2176380"/>
                    <a:ext cx="307080" cy="22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15D42DF-49D2-31E2-856F-FD6A907BD371}"/>
                      </a:ext>
                    </a:extLst>
                  </p14:cNvPr>
                  <p14:cNvContentPartPr/>
                  <p14:nvPr/>
                </p14:nvContentPartPr>
                <p14:xfrm>
                  <a:off x="11368620" y="2201940"/>
                  <a:ext cx="66240" cy="478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15D42DF-49D2-31E2-856F-FD6A907BD37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1350980" y="2183940"/>
                    <a:ext cx="101880" cy="83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67EAD-56B9-BB3B-5325-F6B0F910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0A38E20-F80E-4F6D-8CA9-E8E49DE296A6}" type="slidenum">
              <a:rPr lang="en-HK" smtClean="0"/>
              <a:t>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3801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7651F-AC42-50B9-5159-7792D50A7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45" y="367288"/>
            <a:ext cx="9320710" cy="61234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21DF2-8EA0-E773-C3FE-B65E0022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8E20-F80E-4F6D-8CA9-E8E49DE296A6}" type="slidenum">
              <a:rPr lang="en-HK" smtClean="0"/>
              <a:t>9</a:t>
            </a:fld>
            <a:endParaRPr lang="en-H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1F6DB-0BEA-B3DC-08E8-47965124FA95}"/>
              </a:ext>
            </a:extLst>
          </p:cNvPr>
          <p:cNvSpPr txBox="1"/>
          <p:nvPr/>
        </p:nvSpPr>
        <p:spPr>
          <a:xfrm>
            <a:off x="3190317" y="4283659"/>
            <a:ext cx="6193653" cy="132343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HK" sz="8000" b="1" dirty="0">
                <a:solidFill>
                  <a:schemeClr val="tx1">
                    <a:alpha val="9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0" dist="50800" dir="5400000" sy="-100000" algn="bl" rotWithShape="0"/>
                </a:effectLst>
                <a:ea typeface="ADLaM Display" panose="02010000000000000000" pitchFamily="2" charset="0"/>
                <a:cs typeface="ADLaM Display" panose="02010000000000000000" pitchFamily="2" charset="0"/>
              </a:rPr>
              <a:t>Preliminary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D288C2A-EEB4-EB9D-E5AD-A63799939D66}"/>
              </a:ext>
            </a:extLst>
          </p:cNvPr>
          <p:cNvSpPr txBox="1">
            <a:spLocks/>
          </p:cNvSpPr>
          <p:nvPr/>
        </p:nvSpPr>
        <p:spPr>
          <a:xfrm>
            <a:off x="9863889" y="4945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38E20-F80E-4F6D-8CA9-E8E49DE296A6}" type="slidenum">
              <a:rPr lang="en-HK" smtClean="0"/>
              <a:pPr/>
              <a:t>9</a:t>
            </a:fld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DE20A-989F-F7E0-59DE-81AB33A6D15B}"/>
                  </a:ext>
                </a:extLst>
              </p:cNvPr>
              <p:cNvSpPr txBox="1"/>
              <p:nvPr/>
            </p:nvSpPr>
            <p:spPr>
              <a:xfrm>
                <a:off x="-2237874" y="5910454"/>
                <a:ext cx="6304546" cy="69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1800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HK" sz="18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HK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HK" sz="18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HK" sz="1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CDE20A-989F-F7E0-59DE-81AB33A6D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7874" y="5910454"/>
                <a:ext cx="6304546" cy="695640"/>
              </a:xfrm>
              <a:prstGeom prst="rect">
                <a:avLst/>
              </a:prstGeom>
              <a:blipFill>
                <a:blip r:embed="rId3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9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4416c2-e685-49d7-9b1e-83abea545d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9AAC69ADBCE49A08F192194743476" ma:contentTypeVersion="14" ma:contentTypeDescription="Create a new document." ma:contentTypeScope="" ma:versionID="cd552f6240ac70fa8a363e97fa4d5aa5">
  <xsd:schema xmlns:xsd="http://www.w3.org/2001/XMLSchema" xmlns:xs="http://www.w3.org/2001/XMLSchema" xmlns:p="http://schemas.microsoft.com/office/2006/metadata/properties" xmlns:ns3="4c4416c2-e685-49d7-9b1e-83abea545dd1" xmlns:ns4="18013ef8-4924-4bd6-8a8d-48936191aa2f" targetNamespace="http://schemas.microsoft.com/office/2006/metadata/properties" ma:root="true" ma:fieldsID="4d66b2b0d5540f8b8c60e38c165b2d6f" ns3:_="" ns4:_="">
    <xsd:import namespace="4c4416c2-e685-49d7-9b1e-83abea545dd1"/>
    <xsd:import namespace="18013ef8-4924-4bd6-8a8d-48936191aa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416c2-e685-49d7-9b1e-83abea545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13ef8-4924-4bd6-8a8d-48936191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F870A-B1F1-4CF1-A070-A72553AB7D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CD9F03-5B51-4C36-ACBB-6BF7431D64AE}">
  <ds:schemaRefs>
    <ds:schemaRef ds:uri="4c4416c2-e685-49d7-9b1e-83abea545dd1"/>
    <ds:schemaRef ds:uri="http://purl.org/dc/terms/"/>
    <ds:schemaRef ds:uri="http://www.w3.org/XML/1998/namespace"/>
    <ds:schemaRef ds:uri="http://schemas.openxmlformats.org/package/2006/metadata/core-properties"/>
    <ds:schemaRef ds:uri="18013ef8-4924-4bd6-8a8d-48936191aa2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7D00BD6-B6BF-4ADF-BEC5-52B6D1E94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416c2-e685-49d7-9b1e-83abea545dd1"/>
    <ds:schemaRef ds:uri="18013ef8-4924-4bd6-8a8d-48936191a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28f4467-9372-4a5a-8c94-fa270285215d}" enabled="0" method="" siteId="{528f4467-9372-4a5a-8c94-fa27028521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1610</Words>
  <Application>Microsoft Office PowerPoint</Application>
  <PresentationFormat>Widescreen</PresentationFormat>
  <Paragraphs>277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ADLaM Display</vt:lpstr>
      <vt:lpstr>Aptos</vt:lpstr>
      <vt:lpstr>Aptos Display</vt:lpstr>
      <vt:lpstr>Arial</vt:lpstr>
      <vt:lpstr>Cambria Math</vt:lpstr>
      <vt:lpstr>Office Theme</vt:lpstr>
      <vt:lpstr>Boosted Dark Matter Directionality in Large Liquid Scintillators</vt:lpstr>
      <vt:lpstr>Boosted Dark Matter Directionality in Large Liquid Scintillators</vt:lpstr>
      <vt:lpstr>PowerPoint Presentation</vt:lpstr>
      <vt:lpstr>PowerPoint Presentation</vt:lpstr>
      <vt:lpstr>Outline:</vt:lpstr>
      <vt:lpstr>Boosted Dark Matter by Cosmic Rays</vt:lpstr>
      <vt:lpstr>Boosted Dark Matter Flux</vt:lpstr>
      <vt:lpstr>Earth Attenuation Effect   (Ema,2021) &amp; (Bringmann,2019)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Simulated Capture Angle in Geant4 + Vertex Resolution</vt:lpstr>
      <vt:lpstr>PowerPoint Presentation</vt:lpstr>
      <vt:lpstr>PowerPoint Presentation</vt:lpstr>
      <vt:lpstr>Background Estimation:</vt:lpstr>
      <vt:lpstr>PowerPoint Presentation</vt:lpstr>
      <vt:lpstr>Conclusion:</vt:lpstr>
      <vt:lpstr>Thank you!</vt:lpstr>
      <vt:lpstr>Backup Slides</vt:lpstr>
      <vt:lpstr>Neutron Diffusion:  Geant4</vt:lpstr>
      <vt:lpstr>PowerPoint Presentation</vt:lpstr>
      <vt:lpstr>Filtering of Single Neutron Capture Event</vt:lpstr>
      <vt:lpstr>Simulated Capture Angle in Geant4 + Vertex Resolution</vt:lpstr>
      <vt:lpstr>PowerPoint Presentation</vt:lpstr>
      <vt:lpstr>PowerPoint Presentation</vt:lpstr>
      <vt:lpstr>Earth Attenuation Effect    (Ema,2021) &amp; (Bringmann,2019)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TSE, Shing Him</dc:creator>
  <cp:lastModifiedBy>TSE, Shing Him</cp:lastModifiedBy>
  <cp:revision>4</cp:revision>
  <dcterms:created xsi:type="dcterms:W3CDTF">2025-05-28T04:07:00Z</dcterms:created>
  <dcterms:modified xsi:type="dcterms:W3CDTF">2025-08-24T19:21:21Z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0x0101008A79AAC69ADBCE49A08F192194743476</vt:lpwstr>
  </property>
</Properties>
</file>