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52" r:id="rId2"/>
    <p:sldMasterId id="2147483663" r:id="rId3"/>
    <p:sldMasterId id="2147483672" r:id="rId4"/>
    <p:sldMasterId id="2147483683" r:id="rId5"/>
    <p:sldMasterId id="2147483694" r:id="rId6"/>
    <p:sldMasterId id="2147483705" r:id="rId7"/>
  </p:sldMasterIdLst>
  <p:notesMasterIdLst>
    <p:notesMasterId r:id="rId36"/>
  </p:notesMasterIdLst>
  <p:sldIdLst>
    <p:sldId id="256" r:id="rId8"/>
    <p:sldId id="346" r:id="rId9"/>
    <p:sldId id="347" r:id="rId10"/>
    <p:sldId id="368" r:id="rId11"/>
    <p:sldId id="369" r:id="rId12"/>
    <p:sldId id="371" r:id="rId13"/>
    <p:sldId id="350" r:id="rId14"/>
    <p:sldId id="413" r:id="rId15"/>
    <p:sldId id="416" r:id="rId16"/>
    <p:sldId id="417" r:id="rId17"/>
    <p:sldId id="415" r:id="rId18"/>
    <p:sldId id="419" r:id="rId19"/>
    <p:sldId id="376" r:id="rId20"/>
    <p:sldId id="410" r:id="rId21"/>
    <p:sldId id="414" r:id="rId22"/>
    <p:sldId id="440" r:id="rId23"/>
    <p:sldId id="434" r:id="rId24"/>
    <p:sldId id="435" r:id="rId25"/>
    <p:sldId id="439" r:id="rId26"/>
    <p:sldId id="436" r:id="rId27"/>
    <p:sldId id="437" r:id="rId28"/>
    <p:sldId id="425" r:id="rId29"/>
    <p:sldId id="337" r:id="rId30"/>
    <p:sldId id="438" r:id="rId31"/>
    <p:sldId id="409" r:id="rId32"/>
    <p:sldId id="423" r:id="rId33"/>
    <p:sldId id="426" r:id="rId34"/>
    <p:sldId id="433"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CD1C378F-BE4F-49D4-92EB-6557AFF957DC}">
          <p14:sldIdLst>
            <p14:sldId id="256"/>
            <p14:sldId id="346"/>
          </p14:sldIdLst>
        </p14:section>
        <p14:section name="introduction" id="{8BA37007-18DA-4EF3-8FEA-3CDE6AE69A61}">
          <p14:sldIdLst>
            <p14:sldId id="347"/>
            <p14:sldId id="368"/>
            <p14:sldId id="369"/>
            <p14:sldId id="371"/>
          </p14:sldIdLst>
        </p14:section>
        <p14:section name="main" id="{80D4AC9C-A50B-4373-BE1A-2431D7DA3363}">
          <p14:sldIdLst>
            <p14:sldId id="350"/>
          </p14:sldIdLst>
        </p14:section>
        <p14:section name="preamplifier" id="{EF79F2B9-C104-4465-B056-C63001817EDD}">
          <p14:sldIdLst>
            <p14:sldId id="413"/>
            <p14:sldId id="416"/>
            <p14:sldId id="417"/>
            <p14:sldId id="415"/>
            <p14:sldId id="419"/>
            <p14:sldId id="376"/>
            <p14:sldId id="410"/>
            <p14:sldId id="414"/>
            <p14:sldId id="440"/>
            <p14:sldId id="434"/>
            <p14:sldId id="435"/>
            <p14:sldId id="439"/>
            <p14:sldId id="436"/>
            <p14:sldId id="437"/>
          </p14:sldIdLst>
        </p14:section>
        <p14:section name="summary" id="{83E32701-F371-42B6-88AA-232B6475C7BF}">
          <p14:sldIdLst>
            <p14:sldId id="425"/>
            <p14:sldId id="337"/>
            <p14:sldId id="438"/>
            <p14:sldId id="409"/>
            <p14:sldId id="423"/>
            <p14:sldId id="426"/>
            <p14:sldId id="4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D3F9"/>
    <a:srgbClr val="5A9ED6"/>
    <a:srgbClr val="1E92FF"/>
    <a:srgbClr val="237CD5"/>
    <a:srgbClr val="247BD9"/>
    <a:srgbClr val="237CD6"/>
    <a:srgbClr val="1C63BC"/>
    <a:srgbClr val="1B52A9"/>
    <a:srgbClr val="003D8C"/>
    <a:srgbClr val="004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2" autoAdjust="0"/>
    <p:restoredTop sz="71702" autoAdjust="0"/>
  </p:normalViewPr>
  <p:slideViewPr>
    <p:cSldViewPr snapToGrid="0" snapToObjects="1">
      <p:cViewPr varScale="1">
        <p:scale>
          <a:sx n="71" d="100"/>
          <a:sy n="71" d="100"/>
        </p:scale>
        <p:origin x="1728"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2025/8/26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Hello everyone, I am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Canwen</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Liu from Tsinghua University.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My talk is </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Development on CMOS ASIC for </a:t>
            </a:r>
            <a:r>
              <a:rPr kumimoji="1" lang="en-US" altLang="zh-CN" sz="1800" dirty="0">
                <a:latin typeface="Times New Roman" panose="02020603050405020304" pitchFamily="18" charset="0"/>
                <a:ea typeface="楷体" panose="02010609060101010101" pitchFamily="49" charset="-122"/>
                <a:cs typeface="Times New Roman" panose="02020603050405020304" pitchFamily="18" charset="0"/>
              </a:rPr>
              <a:t>high-purity germanium </a:t>
            </a:r>
            <a:r>
              <a:rPr lang="en-US" altLang="zh-CN" sz="1800" b="1" kern="100" dirty="0">
                <a:effectLst/>
                <a:latin typeface="等线" panose="02010600030101010101" pitchFamily="2" charset="-122"/>
                <a:ea typeface="等线" panose="02010600030101010101" pitchFamily="2" charset="-122"/>
                <a:cs typeface="Times New Roman" panose="02020603050405020304" pitchFamily="18" charset="0"/>
              </a:rPr>
              <a:t>Detectors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When the channel current is 1 mA, flicker noise becomes the most important noise component. The ENC contributed by flicker noise is: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59240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Since 2011, several versions of CMOS preamplifiers for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HPGe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detectors have been designed and tested. We mainly focus on its noise performance.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latest version of the preamplifier was implemented in GF 0.18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μm</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(micrometer) CMOS process in 2023.</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05442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2018 version of the preamplifier chip is made of 0.35 micrometer CMOS process. In order to reduce noise, pulse reset is selected as the reset method. When the DC level exceeds the threshold set in the chip, the switch is turned on to complete the reset. The ENC is 13.3 electrons when the input capacitance is 2pF.</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042923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preamplifier and detector are installed in a vacuum chamber and cooled in liquid nitrogen. The four wires are welded to the vacuum chamber flange and then connected to the data acquisition system in room temperature environment through coaxial cables. The energy resolution is 620eV @ 122keV.</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275477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124817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latest version of preamplifier ASIC does not require additional configuration circuitry.</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chip updates the threshold reset logic and adds a </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Line Driver .</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At the same time, the arrangement of IO-PAD is optimized for the signal routing on PCB board.</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chip has been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submited</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and preliminary test results are expected by the end of the year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418063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There is also a dynamic range preamplifier chip that is submitted.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chip contains a two-stage charge amplification circuit, and the second stage of charge amplification is divided into two gain levels with two line drivers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chip achieves an input charge of more than 250fC</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2172494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following will introduce the application and testing of the latest version of the preamplifier chip in CDEX.</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CDEX readout circuit mainly includes VFE board, BN board and data acquisition system.</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right figure shows the connection relationship between detector, VFE board and BN board.</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detector and VFE plate are placed in a vacuum chamber and then immersed in liquid nitrogen.</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 low-background coaxial cable connection is used between the VFE and BN plates.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4000608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2024 version of the chip was tested with the high-purity germanium detector, and this is the VFE board, the detector and the test system</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detector and front end plate are placed in a vacuum tank that is immersed in liquid nitrogen</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measured full width at half maximum of six hundred and sixty-two keV is one point five keV</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702661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To better match the CDEX readout, a bare detector test is performed</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detector and VFE board are directly immersed in liquid nitrogen</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test is ongoing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99747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My report consists of three parts</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First is the introduction of the reason we use cryogenic readout electronics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Then I will introduce the Development of Cryogenic CMOS ASICs for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HPGe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Detector</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Finally is the summary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649491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243832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This the summary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21711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41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2021 version of the preamplifier measured ENC=8.9e at 77K temperature and 12us shaping time. With a 0.5kg high-purity germanium detector, the results of the test was ENC=15.5e, and the energy resolution was 600eV @ 122keV</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279444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Compared with the previous version, the latest version of the preamplifier has a reduced input PAD routing width in design, thereby reducing parasitic capacitance; the previous version of the preamplifier was relatively unstable in working condition, and sometimes required manual reset outside the chip. The new version of the preamplifier has added a power-on-reset module, which will reset once if the DC level is too high after the chip is powered on; a line driver has been added to improve PSRR. At 77K temperature and 0 input capacitance, the measured ENC is 3.0e.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143966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我们对该芯片进行了连接探测器的测试，该芯片在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77K</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低温下输出基线会出现振荡现象</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这是因为芯片内部</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power-on-reset</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模块工作异常，整个芯片处于复位状态，表现出来就是输出基线出现振荡</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1275170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2024</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版本前放芯片在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2023</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版本芯片基础上进行优化设计，修改了</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power-on-reset</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模块在</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77K</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下异常的问题</a:t>
            </a:r>
            <a:endParaRPr lang="en-US" altLang="zh-CN" sz="2800" dirty="0">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2800" kern="100" dirty="0">
                <a:effectLst/>
                <a:latin typeface="Times New Roman" panose="02020603050405020304" pitchFamily="18" charset="0"/>
                <a:ea typeface="楷体" panose="02010609060101010101" pitchFamily="49" charset="-122"/>
                <a:cs typeface="Times New Roman" panose="02020603050405020304" pitchFamily="18" charset="0"/>
              </a:rPr>
              <a:t>同时，调整了芯片版图</a:t>
            </a:r>
            <a:r>
              <a:rPr lang="en-US" altLang="zh-CN" sz="2800" kern="100" dirty="0">
                <a:effectLst/>
                <a:latin typeface="Times New Roman" panose="02020603050405020304" pitchFamily="18" charset="0"/>
                <a:ea typeface="楷体" panose="02010609060101010101" pitchFamily="49" charset="-122"/>
                <a:cs typeface="Times New Roman" panose="02020603050405020304" pitchFamily="18" charset="0"/>
              </a:rPr>
              <a:t>IO-PAD</a:t>
            </a:r>
            <a:r>
              <a:rPr lang="zh-CN" altLang="en-US" sz="2800" kern="100" dirty="0">
                <a:effectLst/>
                <a:latin typeface="Times New Roman" panose="02020603050405020304" pitchFamily="18" charset="0"/>
                <a:ea typeface="楷体" panose="02010609060101010101" pitchFamily="49" charset="-122"/>
                <a:cs typeface="Times New Roman" panose="02020603050405020304" pitchFamily="18" charset="0"/>
              </a:rPr>
              <a:t>的布局，避免输入</a:t>
            </a:r>
            <a:r>
              <a:rPr lang="en-US" altLang="zh-CN" sz="2800" kern="100" dirty="0">
                <a:effectLst/>
                <a:latin typeface="Times New Roman" panose="02020603050405020304" pitchFamily="18" charset="0"/>
                <a:ea typeface="楷体" panose="02010609060101010101" pitchFamily="49" charset="-122"/>
                <a:cs typeface="Times New Roman" panose="02020603050405020304" pitchFamily="18" charset="0"/>
              </a:rPr>
              <a:t>PAD</a:t>
            </a:r>
            <a:r>
              <a:rPr lang="zh-CN" altLang="en-US" sz="2800" kern="100" dirty="0">
                <a:effectLst/>
                <a:latin typeface="Times New Roman" panose="02020603050405020304" pitchFamily="18" charset="0"/>
                <a:ea typeface="楷体" panose="02010609060101010101" pitchFamily="49" charset="-122"/>
                <a:cs typeface="Times New Roman" panose="02020603050405020304" pitchFamily="18" charset="0"/>
              </a:rPr>
              <a:t>周围出现其他信号，减小输入端电容</a:t>
            </a:r>
            <a:endParaRPr lang="en-US" altLang="zh-CN" sz="28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2800" kern="100" dirty="0">
                <a:effectLst/>
                <a:latin typeface="Times New Roman" panose="02020603050405020304" pitchFamily="18" charset="0"/>
                <a:ea typeface="楷体" panose="02010609060101010101" pitchFamily="49" charset="-122"/>
                <a:cs typeface="Times New Roman" panose="02020603050405020304" pitchFamily="18" charset="0"/>
              </a:rPr>
              <a:t>另外，芯片尺寸上有一定的减小</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56247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Compared to the coaxial germanium detector, the point contact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HPGe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has a small electrode, so it has the advantage of Low input capacitor (~1 pF ), Low energy threshold (~300 eV ),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High energy resolution, Pulse shape analysis ability.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HPGe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detector has been used for low-background physics experiment, including Neutrino-less Double Beta Decay(0υββ) and Dark Matter.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GERDA, Majorana,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CoGeNT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CDEX Collaboration. CDEX is the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china</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dark mater experiment, leading by Tsinghua University, located in China Jinping Underground Lab</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order to bring a phased 0υββ experiment with discovery potential at a half-life approaching 10^28 (ten to the power of 28) years.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Legend collaboration has been formed to pursue a ton-scale 76Ge experiment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57010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those experiments, we choose Ton-scale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HPGe</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detector arrays for higher sensitivity.</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Like legend one thousand, the mass of the germanium detector is about 1000 kg.</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system should work in a low background environment</a:t>
            </a: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24476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So here is the Cryogenic readout electronics solution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this way, it can decrease the system complexity and radioactivity background, Improved signal integrity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On the other hand, we need an reliable cryogenic CMOS device model for ASIC design, Interference between the high-speed digitizer and the low noise preamplifier, and it should be low background, low power consumption and low noise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22815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main sources of electronic noise are input stage transistor and detector leakage currents. Therefore, the calculation formula of ENC is:</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821309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The electrode capacitance of the point electrode high purity germanium detector was simulated. When the detector mass is 0.5 kg, the shape is a cylinder, the diameter and height are both 50 mm, the point contact diameter is 3 mm, the electrode capacitance is 1.14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pF.</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Considering the parasitic capacitance generated by the bonding wires and PCB board routing, </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Cin</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is taken as 2 pF in the noise optimization analysis.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2482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2800" b="0" i="0" dirty="0">
                <a:solidFill>
                  <a:srgbClr val="111111"/>
                </a:solidFill>
                <a:effectLst/>
                <a:latin typeface="Arial" panose="020B0604020202020204" pitchFamily="34" charset="0"/>
              </a:rPr>
              <a:t>The gate capacitance Cg of the input MOS transistor is an important parameter in the ENC optimization process. The gate capacitance Cg should include the capacitance Cgs between the gate and the source and the capacitance </a:t>
            </a:r>
            <a:r>
              <a:rPr lang="en-US" altLang="zh-CN" sz="2800" b="0" i="0" dirty="0" err="1">
                <a:solidFill>
                  <a:srgbClr val="111111"/>
                </a:solidFill>
                <a:effectLst/>
                <a:latin typeface="Arial" panose="020B0604020202020204" pitchFamily="34" charset="0"/>
              </a:rPr>
              <a:t>Cgd</a:t>
            </a:r>
            <a:r>
              <a:rPr lang="en-US" altLang="zh-CN" sz="2800" b="0" i="0" dirty="0">
                <a:solidFill>
                  <a:srgbClr val="111111"/>
                </a:solidFill>
                <a:effectLst/>
                <a:latin typeface="Arial" panose="020B0604020202020204" pitchFamily="34" charset="0"/>
              </a:rPr>
              <a:t> between the gate and the drain. The capacitance </a:t>
            </a:r>
            <a:r>
              <a:rPr lang="en-US" altLang="zh-CN" sz="2800" b="0" i="0" dirty="0" err="1">
                <a:solidFill>
                  <a:srgbClr val="111111"/>
                </a:solidFill>
                <a:effectLst/>
                <a:latin typeface="Arial" panose="020B0604020202020204" pitchFamily="34" charset="0"/>
              </a:rPr>
              <a:t>Cgb</a:t>
            </a:r>
            <a:r>
              <a:rPr lang="en-US" altLang="zh-CN" sz="2800" b="0" i="0" dirty="0">
                <a:solidFill>
                  <a:srgbClr val="111111"/>
                </a:solidFill>
                <a:effectLst/>
                <a:latin typeface="Arial" panose="020B0604020202020204" pitchFamily="34" charset="0"/>
              </a:rPr>
              <a:t> between the gate and the substrate cannot be ignored.</a:t>
            </a:r>
            <a:br>
              <a:rPr lang="en-US" altLang="zh-CN" sz="2800" dirty="0"/>
            </a:br>
            <a:br>
              <a:rPr lang="en-US" altLang="zh-CN" sz="2800" dirty="0"/>
            </a:br>
            <a:r>
              <a:rPr lang="en-US" altLang="zh-CN" sz="2800" b="0" i="0" dirty="0">
                <a:solidFill>
                  <a:srgbClr val="111111"/>
                </a:solidFill>
                <a:effectLst/>
                <a:latin typeface="Arial" panose="020B0604020202020204" pitchFamily="34" charset="0"/>
              </a:rPr>
              <a:t>The input-stage MOS transistor generally operates in the weak inversion region or the transition region, so the capacitance Cgs between the gate and the source is expressed as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915079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111111"/>
                </a:solidFill>
                <a:effectLst/>
                <a:latin typeface="Arial" panose="020B0604020202020204" pitchFamily="34" charset="0"/>
              </a:rPr>
              <a:t>Another important parameter in the ENC optimization process is the channel current of the input MOS transistor. </a:t>
            </a:r>
            <a:endParaRPr lang="zh-CN" altLang="zh-CN" sz="10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dirty="0"/>
              <a:t>The greater the channel current Id, the lower the PMOS transistor thermal noise, and the greater the PMOS transistor flicker noise;</a:t>
            </a:r>
          </a:p>
          <a:p>
            <a:r>
              <a:rPr lang="en-US" altLang="zh-CN" dirty="0"/>
              <a:t>We choose the channel current as 1 mA </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3326633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BC02FA4-79CD-46D8-8112-78E9F2A9C836}" type="datetime1">
              <a:rPr kumimoji="1" lang="zh-CN" altLang="en-US" smtClean="0"/>
              <a:t>2025/8/26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32571D4-B142-C14C-8B4B-C0F567EE4AD3}" type="slidenum">
              <a:rPr kumimoji="1" lang="zh-CN" altLang="en-US" smtClean="0"/>
              <a:t>‹#›</a:t>
            </a:fld>
            <a:endParaRPr kumimoji="1" lang="zh-CN" altLang="en-US"/>
          </a:p>
        </p:txBody>
      </p:sp>
      <p:pic>
        <p:nvPicPr>
          <p:cNvPr id="7" name="图片 6"/>
          <p:cNvPicPr>
            <a:picLocks noChangeAspect="1"/>
          </p:cNvPicPr>
          <p:nvPr userDrawn="1"/>
        </p:nvPicPr>
        <p:blipFill rotWithShape="1">
          <a:blip r:embed="rId2"/>
          <a:srcRect l="5093" t="21865" r="6681" b="26923"/>
          <a:stretch>
            <a:fillRect/>
          </a:stretch>
        </p:blipFill>
        <p:spPr>
          <a:xfrm>
            <a:off x="3801745" y="482600"/>
            <a:ext cx="4589145" cy="9556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7EE89-E711-4D8A-8D38-196F4A2979F1}" type="datetime1">
              <a:rPr lang="zh-CN" altLang="en-US" smtClean="0"/>
              <a:t>2025/8/26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A98B6D-DB4C-48D6-844A-45AB59345718}"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464687A-8EE0-49FA-83B5-8C84EBF4FDB0}"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A3A67E3B-BEA7-4E3E-9C42-72973BD4E9FD}"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BB3864A-ADD9-4B4E-9F01-BB161A64F69C}"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8B2FAFB-7E43-49B9-B3E0-AAB1BAEC431A}"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91D2E4A-90D1-4434-ADE6-18236B8899B2}"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69F7D93-C9A2-40D6-AEDB-F3A44F563B8B}"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6339A83-DB44-4C34-B701-C0ED35743947}" type="datetime1">
              <a:rPr lang="zh-CN" altLang="en-US" smtClean="0"/>
              <a:t>2025/8/26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843DD01-8844-477C-8612-5882D7DD9EDC}"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37043"/>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3F20E46-EB87-458A-A7F8-E71705DCC57D}" type="datetime1">
              <a:rPr kumimoji="1" lang="zh-CN" altLang="en-US" smtClean="0"/>
              <a:t>2025/8/26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32571D4-B142-C14C-8B4B-C0F567EE4AD3}"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50446" y="6356348"/>
            <a:ext cx="2743200" cy="365125"/>
          </a:xfrm>
        </p:spPr>
        <p:txBody>
          <a:bodyPr/>
          <a:lstStyle/>
          <a:p>
            <a:fld id="{95604E35-658C-4F96-9F08-5601777F3245}" type="datetime1">
              <a:rPr lang="zh-CN" altLang="en-US" smtClean="0"/>
              <a:t>2025/8/26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9298354" y="6356349"/>
            <a:ext cx="2743200" cy="365125"/>
          </a:xfrm>
        </p:spPr>
        <p:txBody>
          <a:bodyPr/>
          <a:lstStyle>
            <a:lvl1pPr>
              <a:defRPr>
                <a:solidFill>
                  <a:schemeClr val="bg1"/>
                </a:solidFill>
              </a:defRPr>
            </a:lvl1pPr>
          </a:lstStyle>
          <a:p>
            <a:fld id="{7D9BB5D0-35E4-459D-AEF3-FE4D7C45CC19}" type="slidenum">
              <a:rPr lang="zh-CN" altLang="en-US" smtClean="0"/>
              <a:pPr/>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1283"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0A8B27D-3C51-4DF9-9D81-3261C7A896C8}"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85DC15-9704-4E86-A96A-B642C0A9D26B}"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D7E3513-16E1-44BF-B0C1-04DEFB31B58C}"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1C4086B-7BED-43D9-B716-4831EA5A4B70}"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B5AECE6-BB78-4976-B85B-EDFFB949E89D}"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4017D95-A67D-48F5-8147-4F609052B511}" type="datetime1">
              <a:rPr lang="zh-CN" altLang="en-US" smtClean="0"/>
              <a:t>2025/8/26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158A99-AC9A-4492-8F66-605C5B7BE112}"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6366606"/>
            <a:ext cx="2743200" cy="365125"/>
          </a:xfrm>
        </p:spPr>
        <p:txBody>
          <a:bodyPr/>
          <a:lstStyle>
            <a:lvl1pPr>
              <a:defRPr>
                <a:solidFill>
                  <a:srgbClr val="1E92FF"/>
                </a:solidFill>
              </a:defRPr>
            </a:lvl1pPr>
          </a:lstStyle>
          <a:p>
            <a:fld id="{27EA04D7-FDEE-4188-9BDA-FBAF97BECF0C}" type="datetime1">
              <a:rPr lang="zh-CN" altLang="en-US" smtClean="0"/>
              <a:pPr/>
              <a:t>2025/8/26</a:t>
            </a:fld>
            <a:endParaRPr lang="zh-CN" altLang="en-US" dirty="0"/>
          </a:p>
        </p:txBody>
      </p:sp>
      <p:sp>
        <p:nvSpPr>
          <p:cNvPr id="3" name="页脚占位符 2"/>
          <p:cNvSpPr>
            <a:spLocks noGrp="1"/>
          </p:cNvSpPr>
          <p:nvPr>
            <p:ph type="ftr" sz="quarter" idx="11"/>
          </p:nvPr>
        </p:nvSpPr>
        <p:spPr>
          <a:xfrm>
            <a:off x="4398107" y="6356350"/>
            <a:ext cx="4114800" cy="365125"/>
          </a:xfrm>
        </p:spPr>
        <p:txBody>
          <a:bodyPr/>
          <a:lstStyle>
            <a:lvl1pPr>
              <a:defRPr>
                <a:solidFill>
                  <a:srgbClr val="1E92FF"/>
                </a:solidFill>
              </a:defRPr>
            </a:lvl1pPr>
          </a:lstStyle>
          <a:p>
            <a:endParaRPr lang="zh-CN" altLang="en-US" dirty="0"/>
          </a:p>
        </p:txBody>
      </p:sp>
      <p:sp>
        <p:nvSpPr>
          <p:cNvPr id="4" name="灯片编号占位符 3"/>
          <p:cNvSpPr>
            <a:spLocks noGrp="1"/>
          </p:cNvSpPr>
          <p:nvPr>
            <p:ph type="sldNum" sz="quarter" idx="12"/>
          </p:nvPr>
        </p:nvSpPr>
        <p:spPr>
          <a:xfrm>
            <a:off x="9448800" y="6356349"/>
            <a:ext cx="2743200" cy="365125"/>
          </a:xfrm>
        </p:spPr>
        <p:txBody>
          <a:bodyPr/>
          <a:lstStyle>
            <a:lvl1pPr>
              <a:defRPr>
                <a:solidFill>
                  <a:srgbClr val="1E92FF"/>
                </a:solidFill>
              </a:defRPr>
            </a:lvl1pPr>
          </a:lstStyle>
          <a:p>
            <a:fld id="{7D9BB5D0-35E4-459D-AEF3-FE4D7C45CC19}" type="slidenum">
              <a:rPr lang="zh-CN" altLang="en-US" smtClean="0"/>
              <a:pPr/>
              <a:t>‹#›</a:t>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FF1ECE-7863-4D6C-9F9B-EDB36E5F49D7}"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557FF0-3056-49E5-BC40-723808386CDB}" type="datetime1">
              <a:rPr lang="zh-CN" altLang="en-US" smtClean="0"/>
              <a:t>2025/8/26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ADC25BA-C5FF-429B-B702-DB419E9FBA27}"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1DA109BE-60EA-482B-AD8E-721C29786F61}"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F13F2BD-DEAD-48E9-A5D8-EF3868B1EB1C}"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F2BA474-B896-4D2D-8D7F-40F046EC81F6}"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5E6448-FAE0-4E61-8366-C4F27786C8C1}"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F30289E-B484-4FAD-9EBC-15D9AE314789}"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BDA0821-BC6A-4272-9766-98D87557D444}" type="datetime1">
              <a:rPr lang="zh-CN" altLang="en-US" smtClean="0"/>
              <a:t>2025/8/26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11FB61-C6A6-4A33-BF07-4EEC28C95C31}"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6356350"/>
            <a:ext cx="2743200" cy="365125"/>
          </a:xfrm>
        </p:spPr>
        <p:txBody>
          <a:bodyPr/>
          <a:lstStyle>
            <a:lvl1pPr>
              <a:defRPr>
                <a:solidFill>
                  <a:srgbClr val="1E92FF"/>
                </a:solidFill>
              </a:defRPr>
            </a:lvl1pPr>
          </a:lstStyle>
          <a:p>
            <a:fld id="{B144E186-D1FB-4928-B997-DCBE08DA13FC}" type="datetime1">
              <a:rPr lang="zh-CN" altLang="en-US" smtClean="0"/>
              <a:pPr/>
              <a:t>2025/8/26</a:t>
            </a:fld>
            <a:endParaRPr lang="zh-CN" altLang="en-US" dirty="0"/>
          </a:p>
        </p:txBody>
      </p:sp>
      <p:sp>
        <p:nvSpPr>
          <p:cNvPr id="3" name="页脚占位符 2"/>
          <p:cNvSpPr>
            <a:spLocks noGrp="1"/>
          </p:cNvSpPr>
          <p:nvPr>
            <p:ph type="ftr" sz="quarter" idx="11"/>
          </p:nvPr>
        </p:nvSpPr>
        <p:spPr/>
        <p:txBody>
          <a:bodyPr/>
          <a:lstStyle>
            <a:lvl1pPr>
              <a:defRPr>
                <a:solidFill>
                  <a:srgbClr val="1E92FF"/>
                </a:solidFill>
              </a:defRPr>
            </a:lvl1pPr>
          </a:lstStyle>
          <a:p>
            <a:endParaRPr lang="zh-CN" altLang="en-US" dirty="0"/>
          </a:p>
        </p:txBody>
      </p:sp>
      <p:sp>
        <p:nvSpPr>
          <p:cNvPr id="4" name="灯片编号占位符 3"/>
          <p:cNvSpPr>
            <a:spLocks noGrp="1"/>
          </p:cNvSpPr>
          <p:nvPr>
            <p:ph type="sldNum" sz="quarter" idx="12"/>
          </p:nvPr>
        </p:nvSpPr>
        <p:spPr>
          <a:xfrm>
            <a:off x="9448800" y="6356349"/>
            <a:ext cx="2743200" cy="365125"/>
          </a:xfrm>
        </p:spPr>
        <p:txBody>
          <a:bodyPr/>
          <a:lstStyle>
            <a:lvl1pPr>
              <a:defRPr>
                <a:solidFill>
                  <a:srgbClr val="1E92FF"/>
                </a:solidFill>
              </a:defRPr>
            </a:lvl1pPr>
          </a:lstStyle>
          <a:p>
            <a:fld id="{7D9BB5D0-35E4-459D-AEF3-FE4D7C45CC19}" type="slidenum">
              <a:rPr lang="zh-CN" altLang="en-US" smtClean="0"/>
              <a:pPr/>
              <a:t>‹#›</a:t>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AB30B7-E7A0-4896-A39E-E3CAE1C11EC3}"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C622F56-31E5-4CF2-BED7-32AB98C66A54}"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8DDBC93-F646-46A8-95B7-7DA843AD35BC}"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7BD01DD8-BF86-4A35-BE0C-F29D77F69061}"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BD892BC-B56E-446C-A7BE-5068E1D84DA9}"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E5DF0-E129-4F3B-9C03-4D1108C3A7A1}"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F36BBB0-A9EE-45CF-8C99-81BDCE96CB1E}"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3DCA45-891A-45F2-A865-71AEA03D0971}"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F92DFE2-D826-44DB-8BA7-54542E3FDAEE}" type="datetime1">
              <a:rPr lang="zh-CN" altLang="en-US" smtClean="0"/>
              <a:t>2025/8/26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713349F-7E5F-41BC-AD15-9D3CD0647BFC}"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D5B0E1-511F-48CA-82FE-BDB54593B894}" type="datetime1">
              <a:rPr lang="zh-CN" altLang="en-US" smtClean="0"/>
              <a:t>2025/8/26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A13B5BF-22E4-4912-8A9D-3C93B00C2F2F}"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E6AB85C-33E2-461D-95A4-C99C6BBA665D}"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D92F96-51E8-4AB1-B317-F32494FCEF32}"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A07D6F0-5E30-42E8-8297-DD8817CE1282}"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CDF8A67-BE87-41AC-B6AD-3E6ECE87C19D}"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D7E0592-589E-41D7-903C-D8338256874A}"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FFA9A73-225E-457F-BA9B-C7339E17CB20}"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3D1C472-F63C-4611-9F65-8ABEF477612D}"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5323DE7-2FF3-46BF-8D40-688EDBBE1A30}" type="datetime1">
              <a:rPr lang="zh-CN" altLang="en-US" smtClean="0"/>
              <a:t>2025/8/26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635E518-6928-45C2-A401-46128E56B298}"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03554" y="6356348"/>
            <a:ext cx="2743200" cy="365125"/>
          </a:xfrm>
        </p:spPr>
        <p:txBody>
          <a:bodyPr/>
          <a:lstStyle>
            <a:lvl1pPr>
              <a:defRPr>
                <a:solidFill>
                  <a:schemeClr val="bg1"/>
                </a:solidFill>
              </a:defRPr>
            </a:lvl1pPr>
          </a:lstStyle>
          <a:p>
            <a:fld id="{4D48912F-A377-460F-9DBE-614B9EBC35F4}" type="datetime1">
              <a:rPr lang="zh-CN" altLang="en-US" smtClean="0"/>
              <a:pPr/>
              <a:t>2025/8/26</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9345246" y="6356349"/>
            <a:ext cx="2743200" cy="365125"/>
          </a:xfrm>
        </p:spPr>
        <p:txBody>
          <a:bodyPr/>
          <a:lstStyle>
            <a:lvl1pPr>
              <a:defRPr>
                <a:solidFill>
                  <a:schemeClr val="bg1"/>
                </a:solidFill>
              </a:defRPr>
            </a:lvl1pPr>
          </a:lstStyle>
          <a:p>
            <a:fld id="{7D9BB5D0-35E4-459D-AEF3-FE4D7C45CC19}" type="slidenum">
              <a:rPr lang="zh-CN" altLang="en-US" smtClean="0"/>
              <a:pPr/>
              <a:t>‹#›</a:t>
            </a:fld>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DB463B4-FDFC-4FEB-AB88-27BD2490820B}"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F44393C-B6F7-4791-90C0-9CDD52BF66F8}"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1F6BE00-3981-4D2F-A077-346C0ED2231C}" type="datetime1">
              <a:rPr lang="zh-CN" altLang="en-US" smtClean="0"/>
              <a:t>2025/8/26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6B525327-8CD8-4667-8ACB-B34E1C87181E}"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63B912A-FEC5-468D-AE86-AC3B6C646DF2}" type="datetime1">
              <a:rPr lang="zh-CN" altLang="en-US" smtClean="0"/>
              <a:t>2025/8/26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52D31A-2F9D-4FB9-8B59-07269B542C18}" type="datetime1">
              <a:rPr lang="zh-CN" altLang="en-US" smtClean="0"/>
              <a:t>2025/8/26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D23AAC8-2E02-47D4-80C5-D1E83A96AC4D}" type="datetime1">
              <a:rPr lang="zh-CN" altLang="en-US" smtClean="0"/>
              <a:t>2025/8/26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4.jpe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5.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6.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7.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7.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7.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小清新汇报PPT-25"/>
          <p:cNvPicPr>
            <a:picLocks noChangeAspect="1"/>
          </p:cNvPicPr>
          <p:nvPr userDrawn="1"/>
        </p:nvPicPr>
        <p:blipFill>
          <a:blip r:embed="rId5"/>
          <a:stretch>
            <a:fillRect/>
          </a:stretch>
        </p:blipFill>
        <p:spPr>
          <a:xfrm>
            <a:off x="0" y="0"/>
            <a:ext cx="12193905" cy="685863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9060C-AF97-4CC7-872E-1015F469B9E7}" type="datetime1">
              <a:rPr kumimoji="1" lang="zh-CN" altLang="en-US" smtClean="0"/>
              <a:t>2025/8/26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571D4-B142-C14C-8B4B-C0F567EE4AD3}"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小清新汇报PPT-26"/>
          <p:cNvPicPr>
            <a:picLocks noChangeAspect="1"/>
          </p:cNvPicPr>
          <p:nvPr userDrawn="1"/>
        </p:nvPicPr>
        <p:blipFill>
          <a:blip r:embed="rId12"/>
          <a:stretch>
            <a:fillRect/>
          </a:stretch>
        </p:blipFill>
        <p:spPr>
          <a:xfrm>
            <a:off x="0" y="0"/>
            <a:ext cx="12199620" cy="6858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CAA4A-69A8-4404-98FE-C80830643EA8}" type="datetime1">
              <a:rPr lang="zh-CN" altLang="en-US" smtClean="0"/>
              <a:t>2025/8/26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27" name="图片 26"/>
          <p:cNvPicPr>
            <a:picLocks noChangeAspect="1"/>
          </p:cNvPicPr>
          <p:nvPr userDrawn="1"/>
        </p:nvPicPr>
        <p:blipFill rotWithShape="1">
          <a:blip r:embed="rId13"/>
          <a:srcRect l="5093" t="21865" r="6681" b="26923"/>
          <a:stretch>
            <a:fillRect/>
          </a:stretch>
        </p:blipFill>
        <p:spPr>
          <a:xfrm>
            <a:off x="9026027" y="175695"/>
            <a:ext cx="2870521" cy="597718"/>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小清新汇报PPT-27"/>
          <p:cNvPicPr>
            <a:picLocks noChangeAspect="1"/>
          </p:cNvPicPr>
          <p:nvPr userDrawn="1"/>
        </p:nvPicPr>
        <p:blipFill>
          <a:blip r:embed="rId10"/>
          <a:stretch>
            <a:fillRect/>
          </a:stretch>
        </p:blipFill>
        <p:spPr>
          <a:xfrm>
            <a:off x="0" y="0"/>
            <a:ext cx="12182475" cy="685736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A82EC-CF33-43B4-9742-A52B019E2DDE}" type="datetime1">
              <a:rPr lang="zh-CN" altLang="en-US" smtClean="0"/>
              <a:t>2025/8/26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小清新汇报PPT-28"/>
          <p:cNvPicPr>
            <a:picLocks noChangeAspect="1"/>
          </p:cNvPicPr>
          <p:nvPr userDrawn="1"/>
        </p:nvPicPr>
        <p:blipFill>
          <a:blip r:embed="rId12"/>
          <a:stretch>
            <a:fillRect/>
          </a:stretch>
        </p:blipFill>
        <p:spPr>
          <a:xfrm>
            <a:off x="0" y="0"/>
            <a:ext cx="12190095" cy="685863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16CBD-BF97-4896-B39A-D022B83A392C}" type="datetime1">
              <a:rPr lang="zh-CN" altLang="en-US" smtClean="0"/>
              <a:t>2025/8/26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8" name="图片 7"/>
          <p:cNvPicPr>
            <a:picLocks noChangeAspect="1"/>
          </p:cNvPicPr>
          <p:nvPr userDrawn="1"/>
        </p:nvPicPr>
        <p:blipFill rotWithShape="1">
          <a:blip r:embed="rId13"/>
          <a:srcRect l="5093" t="21865" r="6681" b="26923"/>
          <a:stretch>
            <a:fillRect/>
          </a:stretch>
        </p:blipFill>
        <p:spPr>
          <a:xfrm>
            <a:off x="9026027" y="175695"/>
            <a:ext cx="2870521" cy="59771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小清新汇报PPT-29"/>
          <p:cNvPicPr>
            <a:picLocks noChangeAspect="1"/>
          </p:cNvPicPr>
          <p:nvPr userDrawn="1"/>
        </p:nvPicPr>
        <p:blipFill>
          <a:blip r:embed="rId12"/>
          <a:stretch>
            <a:fillRect/>
          </a:stretch>
        </p:blipFill>
        <p:spPr>
          <a:xfrm>
            <a:off x="0" y="0"/>
            <a:ext cx="12191365" cy="6858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AF5C-62E2-43FF-8730-2EBD4C4D8796}" type="datetime1">
              <a:rPr lang="zh-CN" altLang="en-US" smtClean="0"/>
              <a:t>2025/8/26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8" name="文本框 7"/>
          <p:cNvSpPr txBox="1"/>
          <p:nvPr userDrawn="1"/>
        </p:nvSpPr>
        <p:spPr>
          <a:xfrm>
            <a:off x="9759315" y="307975"/>
            <a:ext cx="2163445" cy="368300"/>
          </a:xfrm>
          <a:prstGeom prst="rect">
            <a:avLst/>
          </a:prstGeom>
          <a:noFill/>
        </p:spPr>
        <p:txBody>
          <a:bodyPr wrap="square" rtlCol="0">
            <a:spAutoFit/>
          </a:bodyPr>
          <a:lstStyle/>
          <a:p>
            <a:r>
              <a:rPr kumimoji="1" lang="zh-CN" altLang="en-US" dirty="0">
                <a:solidFill>
                  <a:schemeClr val="bg1"/>
                </a:solidFill>
                <a:latin typeface="FZLanTingHeiS-B-GB" panose="02000000000000000000" pitchFamily="2" charset="-122"/>
                <a:ea typeface="FZLanTingHeiS-B-GB" panose="02000000000000000000" pitchFamily="2" charset="-122"/>
              </a:rPr>
              <a:t>理工结合 又红又专</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小清新汇报PPT-30"/>
          <p:cNvPicPr>
            <a:picLocks noChangeAspect="1"/>
          </p:cNvPicPr>
          <p:nvPr userDrawn="1"/>
        </p:nvPicPr>
        <p:blipFill>
          <a:blip r:embed="rId12"/>
          <a:stretch>
            <a:fillRect/>
          </a:stretch>
        </p:blipFill>
        <p:spPr>
          <a:xfrm>
            <a:off x="0" y="0"/>
            <a:ext cx="12190095" cy="685863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45692-3589-4B3C-AB06-4B698D145305}" type="datetime1">
              <a:rPr lang="zh-CN" altLang="en-US" smtClean="0"/>
              <a:t>2025/8/26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8" name="图片 7"/>
          <p:cNvPicPr>
            <a:picLocks noChangeAspect="1"/>
          </p:cNvPicPr>
          <p:nvPr userDrawn="1"/>
        </p:nvPicPr>
        <p:blipFill rotWithShape="1">
          <a:blip r:embed="rId13"/>
          <a:srcRect l="5093" t="21865" r="6681" b="26923"/>
          <a:stretch>
            <a:fillRect/>
          </a:stretch>
        </p:blipFill>
        <p:spPr>
          <a:xfrm>
            <a:off x="2276701" y="2506308"/>
            <a:ext cx="7381650" cy="1537054"/>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descr="小清新汇报PPT-30"/>
          <p:cNvPicPr>
            <a:picLocks noChangeAspect="1"/>
          </p:cNvPicPr>
          <p:nvPr userDrawn="1"/>
        </p:nvPicPr>
        <p:blipFill>
          <a:blip r:embed="rId12"/>
          <a:stretch>
            <a:fillRect/>
          </a:stretch>
        </p:blipFill>
        <p:spPr>
          <a:xfrm>
            <a:off x="1905" y="0"/>
            <a:ext cx="12190095" cy="685863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332AA-EE4D-48D0-A859-E0AA402EFA18}" type="datetime1">
              <a:rPr lang="zh-CN" altLang="en-US" smtClean="0"/>
              <a:t>2025/8/26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8" name="文本框 7"/>
          <p:cNvSpPr txBox="1"/>
          <p:nvPr userDrawn="1"/>
        </p:nvSpPr>
        <p:spPr>
          <a:xfrm>
            <a:off x="4123055" y="2681605"/>
            <a:ext cx="3946525" cy="1106805"/>
          </a:xfrm>
          <a:prstGeom prst="rect">
            <a:avLst/>
          </a:prstGeom>
          <a:noFill/>
        </p:spPr>
        <p:txBody>
          <a:bodyPr wrap="square" lIns="108000" rtlCol="0">
            <a:spAutoFit/>
          </a:bodyPr>
          <a:lstStyle/>
          <a:p>
            <a:r>
              <a:rPr kumimoji="1" lang="zh-CN" altLang="en-US" sz="6600" spc="600" dirty="0">
                <a:solidFill>
                  <a:schemeClr val="bg1"/>
                </a:solidFill>
                <a:latin typeface="FZLanTingHeiS-B-GB" panose="02000000000000000000" pitchFamily="2" charset="-122"/>
                <a:ea typeface="FZLanTingHeiS-B-GB" panose="02000000000000000000" pitchFamily="2" charset="-122"/>
              </a:rPr>
              <a:t>谢谢聆听</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10.xml"/><Relationship Id="rId7" Type="http://schemas.openxmlformats.org/officeDocument/2006/relationships/oleObject" Target="../embeddings/oleObject8.bin"/><Relationship Id="rId2" Type="http://schemas.openxmlformats.org/officeDocument/2006/relationships/slideLayout" Target="../slideLayouts/slideLayout28.xml"/><Relationship Id="rId1" Type="http://schemas.openxmlformats.org/officeDocument/2006/relationships/vmlDrawing" Target="../drawings/vmlDrawing4.vml"/><Relationship Id="rId6" Type="http://schemas.openxmlformats.org/officeDocument/2006/relationships/image" Target="../media/image25.wmf"/><Relationship Id="rId5" Type="http://schemas.openxmlformats.org/officeDocument/2006/relationships/oleObject" Target="../embeddings/oleObject7.bin"/><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mp"/><Relationship Id="rId7" Type="http://schemas.openxmlformats.org/officeDocument/2006/relationships/image" Target="../media/image32.tmp"/><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tmp"/><Relationship Id="rId10" Type="http://schemas.openxmlformats.org/officeDocument/2006/relationships/image" Target="../media/image35.jpeg"/><Relationship Id="rId4" Type="http://schemas.openxmlformats.org/officeDocument/2006/relationships/image" Target="../media/image29.jp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46.emf"/><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3.xml"/><Relationship Id="rId7" Type="http://schemas.openxmlformats.org/officeDocument/2006/relationships/image" Target="../media/image67.png"/><Relationship Id="rId12" Type="http://schemas.openxmlformats.org/officeDocument/2006/relationships/image" Target="../media/image68.emf"/><Relationship Id="rId2" Type="http://schemas.openxmlformats.org/officeDocument/2006/relationships/slideLayout" Target="../slideLayouts/slideLayout28.xml"/><Relationship Id="rId1" Type="http://schemas.openxmlformats.org/officeDocument/2006/relationships/vmlDrawing" Target="../drawings/vmlDrawing5.vml"/><Relationship Id="rId6" Type="http://schemas.openxmlformats.org/officeDocument/2006/relationships/image" Target="../media/image63.wmf"/><Relationship Id="rId11" Type="http://schemas.openxmlformats.org/officeDocument/2006/relationships/image" Target="../media/image65.wmf"/><Relationship Id="rId5" Type="http://schemas.openxmlformats.org/officeDocument/2006/relationships/oleObject" Target="../embeddings/oleObject9.bin"/><Relationship Id="rId10" Type="http://schemas.openxmlformats.org/officeDocument/2006/relationships/oleObject" Target="../embeddings/oleObject11.bin"/><Relationship Id="rId4" Type="http://schemas.openxmlformats.org/officeDocument/2006/relationships/image" Target="../media/image66.png"/><Relationship Id="rId9" Type="http://schemas.openxmlformats.org/officeDocument/2006/relationships/image" Target="../media/image64.wmf"/></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46.emf"/><Relationship Id="rId5" Type="http://schemas.openxmlformats.org/officeDocument/2006/relationships/image" Target="../media/image34.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46.emf"/><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wmf"/><Relationship Id="rId3" Type="http://schemas.openxmlformats.org/officeDocument/2006/relationships/notesSlide" Target="../notesSlides/notesSlide4.xml"/><Relationship Id="rId7" Type="http://schemas.openxmlformats.org/officeDocument/2006/relationships/image" Target="../media/image10.wmf"/><Relationship Id="rId12"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image" Target="../media/image15.emf"/><Relationship Id="rId10" Type="http://schemas.openxmlformats.org/officeDocument/2006/relationships/oleObject" Target="../embeddings/oleObject3.bin"/><Relationship Id="rId4" Type="http://schemas.openxmlformats.org/officeDocument/2006/relationships/image" Target="../media/image14.jpg"/><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6.xml"/><Relationship Id="rId7" Type="http://schemas.openxmlformats.org/officeDocument/2006/relationships/image" Target="NULL"/><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18.wmf"/><Relationship Id="rId10" Type="http://schemas.openxmlformats.org/officeDocument/2006/relationships/image" Target="NULL"/><Relationship Id="rId4" Type="http://schemas.openxmlformats.org/officeDocument/2006/relationships/oleObject" Target="../embeddings/oleObject5.bin"/><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922345" y="4256931"/>
            <a:ext cx="6427824" cy="1200329"/>
          </a:xfrm>
          <a:prstGeom prst="rect">
            <a:avLst/>
          </a:prstGeom>
          <a:noFill/>
        </p:spPr>
        <p:txBody>
          <a:bodyPr wrap="square" rtlCol="0">
            <a:spAutoFit/>
          </a:bodyPr>
          <a:lstStyle/>
          <a:p>
            <a:pPr algn="ctr"/>
            <a:r>
              <a:rPr kumimoji="1" lang="en-US" altLang="zh-CN" sz="2400" b="1" dirty="0" err="1">
                <a:solidFill>
                  <a:schemeClr val="bg1"/>
                </a:solidFill>
                <a:latin typeface="Times New Roman" panose="02020603050405020304" pitchFamily="18" charset="0"/>
                <a:ea typeface="+mj-ea"/>
                <a:cs typeface="Times New Roman" panose="02020603050405020304" pitchFamily="18" charset="0"/>
              </a:rPr>
              <a:t>Canwen</a:t>
            </a:r>
            <a:r>
              <a:rPr kumimoji="1" lang="en-US" altLang="zh-CN" sz="2400" b="1" dirty="0">
                <a:solidFill>
                  <a:schemeClr val="bg1"/>
                </a:solidFill>
                <a:latin typeface="Times New Roman" panose="02020603050405020304" pitchFamily="18" charset="0"/>
                <a:ea typeface="+mj-ea"/>
                <a:cs typeface="Times New Roman" panose="02020603050405020304" pitchFamily="18" charset="0"/>
              </a:rPr>
              <a:t> Liu,</a:t>
            </a:r>
            <a:r>
              <a:rPr kumimoji="1" lang="zh-CN" altLang="en-US" sz="2400" b="1" dirty="0">
                <a:solidFill>
                  <a:schemeClr val="bg1"/>
                </a:solidFill>
                <a:latin typeface="Times New Roman" panose="02020603050405020304" pitchFamily="18" charset="0"/>
                <a:ea typeface="+mj-ea"/>
                <a:cs typeface="Times New Roman" panose="02020603050405020304" pitchFamily="18" charset="0"/>
              </a:rPr>
              <a:t> </a:t>
            </a:r>
            <a:r>
              <a:rPr kumimoji="1" lang="en-US" altLang="zh-CN" sz="2400" dirty="0" err="1">
                <a:solidFill>
                  <a:schemeClr val="bg1"/>
                </a:solidFill>
                <a:latin typeface="Times New Roman" panose="02020603050405020304" pitchFamily="18" charset="0"/>
                <a:ea typeface="+mj-ea"/>
                <a:cs typeface="Times New Roman" panose="02020603050405020304" pitchFamily="18" charset="0"/>
              </a:rPr>
              <a:t>Xiangke</a:t>
            </a:r>
            <a:r>
              <a:rPr kumimoji="1" lang="en-US" altLang="zh-CN" sz="2400" dirty="0">
                <a:solidFill>
                  <a:schemeClr val="bg1"/>
                </a:solidFill>
                <a:latin typeface="Times New Roman" panose="02020603050405020304" pitchFamily="18" charset="0"/>
                <a:ea typeface="+mj-ea"/>
                <a:cs typeface="Times New Roman" panose="02020603050405020304" pitchFamily="18" charset="0"/>
              </a:rPr>
              <a:t> Ye, </a:t>
            </a:r>
            <a:r>
              <a:rPr kumimoji="1" lang="en-US" altLang="zh-CN" sz="2400" dirty="0" err="1">
                <a:solidFill>
                  <a:schemeClr val="bg1"/>
                </a:solidFill>
                <a:latin typeface="Times New Roman" panose="02020603050405020304" pitchFamily="18" charset="0"/>
                <a:ea typeface="+mj-ea"/>
                <a:cs typeface="Times New Roman" panose="02020603050405020304" pitchFamily="18" charset="0"/>
              </a:rPr>
              <a:t>Zhi</a:t>
            </a:r>
            <a:r>
              <a:rPr kumimoji="1" lang="en-US" altLang="zh-CN" sz="2400" dirty="0">
                <a:solidFill>
                  <a:schemeClr val="bg1"/>
                </a:solidFill>
                <a:latin typeface="Times New Roman" panose="02020603050405020304" pitchFamily="18" charset="0"/>
                <a:ea typeface="+mj-ea"/>
                <a:cs typeface="Times New Roman" panose="02020603050405020304" pitchFamily="18" charset="0"/>
              </a:rPr>
              <a:t> Deng</a:t>
            </a:r>
            <a:r>
              <a:rPr kumimoji="1" lang="en-GB" altLang="zh-CN" sz="2400" dirty="0">
                <a:solidFill>
                  <a:schemeClr val="bg1"/>
                </a:solidFill>
                <a:latin typeface="Times New Roman" panose="02020603050405020304" pitchFamily="18" charset="0"/>
                <a:ea typeface="Microsoft YaHei Bold" panose="020B0703020204020201" charset="-122"/>
                <a:cs typeface="Times New Roman" panose="02020603050405020304" pitchFamily="18" charset="0"/>
              </a:rPr>
              <a:t>    </a:t>
            </a:r>
          </a:p>
          <a:p>
            <a:pPr algn="ctr"/>
            <a:r>
              <a:rPr kumimoji="1" lang="en-US" altLang="zh-CN" sz="2400" dirty="0">
                <a:solidFill>
                  <a:schemeClr val="bg1"/>
                </a:solidFill>
                <a:latin typeface="Times New Roman" panose="02020603050405020304" pitchFamily="18" charset="0"/>
                <a:ea typeface="+mj-ea"/>
                <a:cs typeface="Times New Roman" panose="02020603050405020304" pitchFamily="18" charset="0"/>
              </a:rPr>
              <a:t>2025-08-26</a:t>
            </a:r>
            <a:endParaRPr kumimoji="1" lang="zh-CN" altLang="en-US" sz="2400" dirty="0">
              <a:solidFill>
                <a:schemeClr val="bg1"/>
              </a:solidFill>
              <a:latin typeface="Times New Roman" panose="02020603050405020304" pitchFamily="18" charset="0"/>
              <a:ea typeface="+mj-ea"/>
              <a:cs typeface="Times New Roman" panose="02020603050405020304" pitchFamily="18" charset="0"/>
            </a:endParaRPr>
          </a:p>
          <a:p>
            <a:pPr algn="ctr"/>
            <a:r>
              <a:rPr kumimoji="1" lang="en-US" altLang="zh-CN" sz="2400" dirty="0">
                <a:solidFill>
                  <a:schemeClr val="bg1"/>
                </a:solidFill>
                <a:latin typeface="Times New Roman" panose="02020603050405020304" pitchFamily="18" charset="0"/>
                <a:ea typeface="Microsoft YaHei Bold" panose="020B0703020204020201" charset="-122"/>
                <a:cs typeface="Times New Roman" panose="02020603050405020304" pitchFamily="18" charset="0"/>
              </a:rPr>
              <a:t>XICHANG, SICHUAN, CHINA</a:t>
            </a:r>
            <a:endParaRPr kumimoji="1" lang="zh-CN" altLang="en-US" sz="2400" dirty="0">
              <a:solidFill>
                <a:schemeClr val="bg1"/>
              </a:solidFill>
              <a:latin typeface="Times New Roman" panose="02020603050405020304" pitchFamily="18" charset="0"/>
              <a:ea typeface="Microsoft YaHei Bold" panose="020B0703020204020201" charset="-122"/>
              <a:cs typeface="Times New Roman" panose="02020603050405020304" pitchFamily="18" charset="0"/>
            </a:endParaRPr>
          </a:p>
        </p:txBody>
      </p:sp>
      <p:sp>
        <p:nvSpPr>
          <p:cNvPr id="6" name="文本框 5"/>
          <p:cNvSpPr txBox="1"/>
          <p:nvPr/>
        </p:nvSpPr>
        <p:spPr>
          <a:xfrm>
            <a:off x="452294" y="2890391"/>
            <a:ext cx="11287411" cy="1077218"/>
          </a:xfrm>
          <a:prstGeom prst="rect">
            <a:avLst/>
          </a:prstGeom>
          <a:noFill/>
        </p:spPr>
        <p:txBody>
          <a:bodyPr wrap="square" rtlCol="0">
            <a:spAutoFit/>
          </a:bodyPr>
          <a:lstStyle/>
          <a:p>
            <a:pPr algn="ctr"/>
            <a:r>
              <a:rPr kumimoji="1" lang="en-US" altLang="zh-CN" sz="3200" b="1" dirty="0">
                <a:solidFill>
                  <a:schemeClr val="bg1"/>
                </a:solidFill>
                <a:latin typeface="Microsoft YaHei Bold" panose="020B0703020204020201" charset="-122"/>
                <a:ea typeface="Microsoft YaHei Bold" panose="020B0703020204020201" charset="-122"/>
                <a:cs typeface="Microsoft YaHei Bold" panose="020B0703020204020201" charset="-122"/>
              </a:rPr>
              <a:t>Development of Cryogenic ASICs for </a:t>
            </a:r>
            <a:r>
              <a:rPr kumimoji="1" lang="en-US" altLang="zh-CN" sz="3200" b="1" dirty="0" err="1">
                <a:solidFill>
                  <a:schemeClr val="bg1"/>
                </a:solidFill>
                <a:latin typeface="Microsoft YaHei Bold" panose="020B0703020204020201" charset="-122"/>
                <a:ea typeface="Microsoft YaHei Bold" panose="020B0703020204020201" charset="-122"/>
                <a:cs typeface="Microsoft YaHei Bold" panose="020B0703020204020201" charset="-122"/>
              </a:rPr>
              <a:t>HPGe</a:t>
            </a:r>
            <a:r>
              <a:rPr kumimoji="1" lang="en-US" altLang="zh-CN" sz="3200" b="1" dirty="0">
                <a:solidFill>
                  <a:schemeClr val="bg1"/>
                </a:solidFill>
                <a:latin typeface="Microsoft YaHei Bold" panose="020B0703020204020201" charset="-122"/>
                <a:ea typeface="Microsoft YaHei Bold" panose="020B0703020204020201" charset="-122"/>
                <a:cs typeface="Microsoft YaHei Bold" panose="020B0703020204020201" charset="-122"/>
              </a:rPr>
              <a:t> Detectors</a:t>
            </a:r>
          </a:p>
          <a:p>
            <a:pPr algn="ctr"/>
            <a:r>
              <a:rPr kumimoji="1" lang="en-US" altLang="zh-CN" sz="3200" b="1" dirty="0">
                <a:solidFill>
                  <a:schemeClr val="bg1"/>
                </a:solidFill>
                <a:latin typeface="Microsoft YaHei Bold" panose="020B0703020204020201" charset="-122"/>
                <a:ea typeface="Microsoft YaHei Bold" panose="020B0703020204020201" charset="-122"/>
                <a:cs typeface="Microsoft YaHei Bold" panose="020B0703020204020201" charset="-122"/>
              </a:rPr>
              <a:t> for Dark Matter and Neutrino experiments</a:t>
            </a:r>
            <a:endParaRPr kumimoji="1" lang="zh-CN" altLang="en-US" sz="3200" b="1" dirty="0">
              <a:solidFill>
                <a:schemeClr val="bg1"/>
              </a:solidFill>
              <a:latin typeface="Microsoft YaHei Bold" panose="020B0703020204020201" charset="-122"/>
              <a:ea typeface="Microsoft YaHei Bold" panose="020B0703020204020201" charset="-122"/>
              <a:cs typeface="Microsoft YaHei Bold" panose="020B07030202040202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10</a:t>
            </a:fld>
            <a:endParaRPr lang="zh-CN" altLang="en-US"/>
          </a:p>
        </p:txBody>
      </p:sp>
      <p:sp>
        <p:nvSpPr>
          <p:cNvPr id="4" name="内容占位符 2">
            <a:extLst>
              <a:ext uri="{FF2B5EF4-FFF2-40B4-BE49-F238E27FC236}">
                <a16:creationId xmlns:a16="http://schemas.microsoft.com/office/drawing/2014/main" id="{5A12A205-DFD1-4CD8-81F1-7D40C4DB278B}"/>
              </a:ext>
            </a:extLst>
          </p:cNvPr>
          <p:cNvSpPr/>
          <p:nvPr/>
        </p:nvSpPr>
        <p:spPr bwMode="auto">
          <a:xfrm>
            <a:off x="282144" y="892744"/>
            <a:ext cx="8435778" cy="5594553"/>
          </a:xfrm>
          <a:prstGeom prst="rect">
            <a:avLst/>
          </a:prstGeom>
          <a:noFill/>
          <a:ln w="9525">
            <a:noFill/>
            <a:miter lim="800000"/>
          </a:ln>
        </p:spPr>
        <p:txBody>
          <a:bodyPr lIns="68573" tIns="34287" rIns="68573" bIns="34287"/>
          <a:lstStyle/>
          <a:p>
            <a:pPr marL="342900" lvl="0" indent="-342900" algn="just" eaLnBrk="0" hangingPunct="0">
              <a:lnSpc>
                <a:spcPct val="150000"/>
              </a:lnSpc>
              <a:buSzPct val="93000"/>
              <a:buFont typeface="Arial" panose="020B0604020202020204" pitchFamily="34" charset="0"/>
              <a:buChar char="•"/>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Input stage transistors</a:t>
            </a:r>
          </a:p>
          <a:p>
            <a:pPr marL="800100" lvl="1"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Gate capacitance </a:t>
            </a:r>
            <a:r>
              <a:rPr lang="en-US" altLang="zh-CN" sz="2000" i="1" dirty="0">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a:latin typeface="Times New Roman" panose="02020603050405020304" pitchFamily="18" charset="0"/>
                <a:ea typeface="楷体" panose="02010609060101010101" pitchFamily="49" charset="-122"/>
                <a:cs typeface="Times New Roman" panose="02020603050405020304" pitchFamily="18" charset="0"/>
              </a:rPr>
              <a:t>g</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 </a:t>
            </a:r>
            <a:r>
              <a:rPr lang="en-US" altLang="zh-CN" sz="2000" i="1" dirty="0">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a:latin typeface="Times New Roman" panose="02020603050405020304" pitchFamily="18" charset="0"/>
                <a:ea typeface="楷体" panose="02010609060101010101" pitchFamily="49" charset="-122"/>
                <a:cs typeface="Times New Roman" panose="02020603050405020304" pitchFamily="18" charset="0"/>
              </a:rPr>
              <a:t>gs</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i="1" dirty="0" err="1">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err="1">
                <a:latin typeface="Times New Roman" panose="02020603050405020304" pitchFamily="18" charset="0"/>
                <a:ea typeface="楷体" panose="02010609060101010101" pitchFamily="49" charset="-122"/>
                <a:cs typeface="Times New Roman" panose="02020603050405020304" pitchFamily="18" charset="0"/>
              </a:rPr>
              <a:t>gd</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i="1" dirty="0" err="1">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err="1">
                <a:latin typeface="Times New Roman" panose="02020603050405020304" pitchFamily="18" charset="0"/>
                <a:ea typeface="楷体" panose="02010609060101010101" pitchFamily="49" charset="-122"/>
                <a:cs typeface="Times New Roman" panose="02020603050405020304" pitchFamily="18" charset="0"/>
              </a:rPr>
              <a:t>gb</a:t>
            </a:r>
            <a:endParaRPr lang="en-US" altLang="zh-CN" sz="2000" i="1" baseline="-25000" dirty="0">
              <a:latin typeface="Times New Roman" panose="02020603050405020304" pitchFamily="18" charset="0"/>
              <a:ea typeface="楷体" panose="02010609060101010101" pitchFamily="49" charset="-122"/>
              <a:cs typeface="Times New Roman" panose="02020603050405020304" pitchFamily="18" charset="0"/>
            </a:endParaRPr>
          </a:p>
          <a:p>
            <a:pPr marL="800100" lvl="1" indent="-342900" algn="just" eaLnBrk="0" hangingPunct="0">
              <a:lnSpc>
                <a:spcPct val="150000"/>
              </a:lnSpc>
              <a:buSzPct val="93000"/>
              <a:buFont typeface="Arial" panose="020B0604020202020204" pitchFamily="34" charset="0"/>
              <a:buChar char="•"/>
            </a:pPr>
            <a:r>
              <a:rPr lang="en-US" altLang="zh-CN" sz="2000" i="1" dirty="0">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a:latin typeface="Times New Roman" panose="02020603050405020304" pitchFamily="18" charset="0"/>
                <a:ea typeface="楷体" panose="02010609060101010101" pitchFamily="49" charset="-122"/>
                <a:cs typeface="Times New Roman" panose="02020603050405020304" pitchFamily="18" charset="0"/>
              </a:rPr>
              <a:t>gs</a:t>
            </a:r>
            <a:r>
              <a:rPr lang="zh-CN" altLang="en-US" sz="2000" i="1" baseline="-25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is related to the working status of MOSFET</a:t>
            </a:r>
          </a:p>
          <a:p>
            <a:pPr marL="1028700" lvl="1" indent="-571500" algn="just" eaLnBrk="0" hangingPunct="0">
              <a:lnSpc>
                <a:spcPct val="150000"/>
              </a:lnSpc>
              <a:buClr>
                <a:srgbClr val="C00000"/>
              </a:buClr>
              <a:buSzPct val="93000"/>
              <a:buFont typeface="Arial" panose="020B0604020202020204" pitchFamily="34" charset="0"/>
              <a:buChar char="•"/>
            </a:pPr>
            <a:endParaRPr lang="en-US" altLang="zh-CN" sz="4400" dirty="0">
              <a:solidFill>
                <a:schemeClr val="bg1"/>
              </a:solidFill>
              <a:latin typeface="Times New Roman" panose="02020603050405020304" pitchFamily="18" charset="0"/>
              <a:ea typeface="微软雅黑" panose="020B0503020204020204" pitchFamily="34" charset="-122"/>
            </a:endParaRPr>
          </a:p>
        </p:txBody>
      </p:sp>
      <p:graphicFrame>
        <p:nvGraphicFramePr>
          <p:cNvPr id="5" name="对象 4">
            <a:extLst>
              <a:ext uri="{FF2B5EF4-FFF2-40B4-BE49-F238E27FC236}">
                <a16:creationId xmlns:a16="http://schemas.microsoft.com/office/drawing/2014/main" id="{B3FB5D82-855E-485D-9C20-B06DB19057BF}"/>
              </a:ext>
            </a:extLst>
          </p:cNvPr>
          <p:cNvGraphicFramePr>
            <a:graphicFrameLocks noChangeAspect="1"/>
          </p:cNvGraphicFramePr>
          <p:nvPr/>
        </p:nvGraphicFramePr>
        <p:xfrm>
          <a:off x="6548403" y="3943709"/>
          <a:ext cx="4499332" cy="694750"/>
        </p:xfrm>
        <a:graphic>
          <a:graphicData uri="http://schemas.openxmlformats.org/presentationml/2006/ole">
            <mc:AlternateContent xmlns:mc="http://schemas.openxmlformats.org/markup-compatibility/2006">
              <mc:Choice xmlns:v="urn:schemas-microsoft-com:vml" Requires="v">
                <p:oleObj spid="_x0000_s3135" name="Equation" r:id="rId4" imgW="2592070" imgH="400685" progId="Equation.DSMT4">
                  <p:embed/>
                </p:oleObj>
              </mc:Choice>
              <mc:Fallback>
                <p:oleObj name="Equation" r:id="rId4" imgW="2592070" imgH="400685" progId="Equation.DSMT4">
                  <p:embed/>
                  <p:pic>
                    <p:nvPicPr>
                      <p:cNvPr id="5" name="对象 4">
                        <a:extLst>
                          <a:ext uri="{FF2B5EF4-FFF2-40B4-BE49-F238E27FC236}">
                            <a16:creationId xmlns:a16="http://schemas.microsoft.com/office/drawing/2014/main" id="{B3FB5D82-855E-485D-9C20-B06DB19057BF}"/>
                          </a:ext>
                        </a:extLst>
                      </p:cNvPr>
                      <p:cNvPicPr/>
                      <p:nvPr/>
                    </p:nvPicPr>
                    <p:blipFill>
                      <a:blip r:embed="rId5"/>
                      <a:stretch>
                        <a:fillRect/>
                      </a:stretch>
                    </p:blipFill>
                    <p:spPr>
                      <a:xfrm>
                        <a:off x="6548403" y="3943709"/>
                        <a:ext cx="4499332" cy="694750"/>
                      </a:xfrm>
                      <a:prstGeom prst="rect">
                        <a:avLst/>
                      </a:prstGeom>
                    </p:spPr>
                  </p:pic>
                </p:oleObj>
              </mc:Fallback>
            </mc:AlternateContent>
          </a:graphicData>
        </a:graphic>
      </p:graphicFrame>
      <p:sp>
        <p:nvSpPr>
          <p:cNvPr id="14" name="文本框 13">
            <a:extLst>
              <a:ext uri="{FF2B5EF4-FFF2-40B4-BE49-F238E27FC236}">
                <a16:creationId xmlns:a16="http://schemas.microsoft.com/office/drawing/2014/main" id="{9709EBE4-1884-4DBB-8343-F1BFE292A3A5}"/>
              </a:ext>
            </a:extLst>
          </p:cNvPr>
          <p:cNvSpPr txBox="1"/>
          <p:nvPr/>
        </p:nvSpPr>
        <p:spPr>
          <a:xfrm>
            <a:off x="496172" y="6247291"/>
            <a:ext cx="11335102" cy="338554"/>
          </a:xfrm>
          <a:prstGeom prst="rect">
            <a:avLst/>
          </a:prstGeom>
          <a:noFill/>
        </p:spPr>
        <p:txBody>
          <a:bodyPr wrap="square">
            <a:spAutoFit/>
          </a:bodyPr>
          <a:lstStyle/>
          <a:p>
            <a:r>
              <a:rPr lang="en-US" altLang="zh-CN" sz="1600" dirty="0"/>
              <a:t>De Geronimo G, O'Connor P. MOSFET Optimization in Deep Submicron Technology for Charge Amplifiers. IEEE TNS,2005,52(6):3223.</a:t>
            </a:r>
            <a:endParaRPr lang="zh-CN" altLang="en-US" sz="1600" dirty="0"/>
          </a:p>
        </p:txBody>
      </p:sp>
      <p:pic>
        <p:nvPicPr>
          <p:cNvPr id="15" name="图片 14">
            <a:extLst>
              <a:ext uri="{FF2B5EF4-FFF2-40B4-BE49-F238E27FC236}">
                <a16:creationId xmlns:a16="http://schemas.microsoft.com/office/drawing/2014/main" id="{1A697E11-4D35-A816-A06C-0ADECE7C7A31}"/>
              </a:ext>
            </a:extLst>
          </p:cNvPr>
          <p:cNvPicPr>
            <a:picLocks noChangeAspect="1"/>
          </p:cNvPicPr>
          <p:nvPr/>
        </p:nvPicPr>
        <p:blipFill>
          <a:blip r:embed="rId6"/>
          <a:stretch>
            <a:fillRect/>
          </a:stretch>
        </p:blipFill>
        <p:spPr>
          <a:xfrm>
            <a:off x="990116" y="2890426"/>
            <a:ext cx="4827409" cy="3349098"/>
          </a:xfrm>
          <a:prstGeom prst="rect">
            <a:avLst/>
          </a:prstGeom>
        </p:spPr>
      </p:pic>
    </p:spTree>
    <p:extLst>
      <p:ext uri="{BB962C8B-B14F-4D97-AF65-F5344CB8AC3E}">
        <p14:creationId xmlns:p14="http://schemas.microsoft.com/office/powerpoint/2010/main" val="68215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11</a:t>
            </a:fld>
            <a:endParaRPr lang="zh-CN" altLang="en-US"/>
          </a:p>
        </p:txBody>
      </p:sp>
      <p:sp>
        <p:nvSpPr>
          <p:cNvPr id="4" name="内容占位符 2">
            <a:extLst>
              <a:ext uri="{FF2B5EF4-FFF2-40B4-BE49-F238E27FC236}">
                <a16:creationId xmlns:a16="http://schemas.microsoft.com/office/drawing/2014/main" id="{563EF2F4-BA30-48CB-9C03-912FB23A7A8D}"/>
              </a:ext>
            </a:extLst>
          </p:cNvPr>
          <p:cNvSpPr/>
          <p:nvPr/>
        </p:nvSpPr>
        <p:spPr bwMode="auto">
          <a:xfrm>
            <a:off x="282143" y="892744"/>
            <a:ext cx="10437955" cy="5594553"/>
          </a:xfrm>
          <a:prstGeom prst="rect">
            <a:avLst/>
          </a:prstGeom>
          <a:noFill/>
          <a:ln w="9525">
            <a:noFill/>
            <a:miter lim="800000"/>
          </a:ln>
        </p:spPr>
        <p:txBody>
          <a:bodyPr lIns="68573" tIns="34287" rIns="68573" bIns="34287"/>
          <a:lstStyle/>
          <a:p>
            <a:pPr marL="342900" lvl="0" indent="-342900" algn="just" eaLnBrk="0" hangingPunct="0">
              <a:lnSpc>
                <a:spcPct val="150000"/>
              </a:lnSpc>
              <a:buSzPct val="93000"/>
              <a:buFont typeface="Arial" panose="020B0604020202020204" pitchFamily="34" charset="0"/>
              <a:buChar char="•"/>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Input stage transistors</a:t>
            </a:r>
          </a:p>
          <a:p>
            <a:pPr marL="800100" marR="0" lvl="1" indent="-342900" algn="just" defTabSz="914400" rtl="0" eaLnBrk="0" fontAlgn="auto" latinLnBrk="0" hangingPunct="0">
              <a:lnSpc>
                <a:spcPct val="100000"/>
              </a:lnSpc>
              <a:spcBef>
                <a:spcPts val="0"/>
              </a:spcBef>
              <a:spcAft>
                <a:spcPts val="0"/>
              </a:spcAft>
              <a:buClrTx/>
              <a:buSzPct val="93000"/>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The greater the channel current I</a:t>
            </a:r>
            <a:r>
              <a:rPr kumimoji="0" lang="en-US" altLang="zh-CN" sz="2000" b="0" i="0" u="none" strike="noStrike" kern="1200" cap="none" spc="0" normalizeH="0" baseline="-2500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d</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 the lower the PMOS transistor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thermal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noise;</a:t>
            </a:r>
          </a:p>
          <a:p>
            <a:pPr marL="800100" marR="0" lvl="1" indent="-342900" algn="just" defTabSz="914400" rtl="0" eaLnBrk="0" fontAlgn="auto" latinLnBrk="0" hangingPunct="0">
              <a:lnSpc>
                <a:spcPct val="100000"/>
              </a:lnSpc>
              <a:spcBef>
                <a:spcPts val="0"/>
              </a:spcBef>
              <a:spcAft>
                <a:spcPts val="0"/>
              </a:spcAft>
              <a:buClrTx/>
              <a:buSzPct val="93000"/>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The greater the channel current I</a:t>
            </a:r>
            <a:r>
              <a:rPr kumimoji="0" lang="en-US" altLang="zh-CN" sz="2000" b="0" i="0" u="none" strike="noStrike" kern="1200" cap="none" spc="0" normalizeH="0" baseline="-2500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d</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 the greater the PMOS transistor 1/f noise;</a:t>
            </a:r>
          </a:p>
          <a:p>
            <a:pPr marL="800100" lvl="1"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The channel current design value is 1 mA (transition region)</a:t>
            </a:r>
          </a:p>
        </p:txBody>
      </p:sp>
      <p:pic>
        <p:nvPicPr>
          <p:cNvPr id="6" name="图片 5">
            <a:extLst>
              <a:ext uri="{FF2B5EF4-FFF2-40B4-BE49-F238E27FC236}">
                <a16:creationId xmlns:a16="http://schemas.microsoft.com/office/drawing/2014/main" id="{5DA60156-EEEF-449E-829F-B3475CF6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79" y="3629364"/>
            <a:ext cx="4130635" cy="2921287"/>
          </a:xfrm>
          <a:prstGeom prst="rect">
            <a:avLst/>
          </a:prstGeom>
        </p:spPr>
      </p:pic>
      <p:grpSp>
        <p:nvGrpSpPr>
          <p:cNvPr id="9" name="组合 8">
            <a:extLst>
              <a:ext uri="{FF2B5EF4-FFF2-40B4-BE49-F238E27FC236}">
                <a16:creationId xmlns:a16="http://schemas.microsoft.com/office/drawing/2014/main" id="{D2C301D0-36BD-49DD-B120-A1D18F5CA833}"/>
              </a:ext>
            </a:extLst>
          </p:cNvPr>
          <p:cNvGrpSpPr/>
          <p:nvPr/>
        </p:nvGrpSpPr>
        <p:grpSpPr>
          <a:xfrm>
            <a:off x="6357397" y="3290326"/>
            <a:ext cx="4362702" cy="3272027"/>
            <a:chOff x="4572000" y="3514029"/>
            <a:chExt cx="4362702" cy="3272027"/>
          </a:xfrm>
        </p:grpSpPr>
        <p:pic>
          <p:nvPicPr>
            <p:cNvPr id="10" name="图片 9">
              <a:extLst>
                <a:ext uri="{FF2B5EF4-FFF2-40B4-BE49-F238E27FC236}">
                  <a16:creationId xmlns:a16="http://schemas.microsoft.com/office/drawing/2014/main" id="{A19D23FE-2FED-4F87-88AD-BFD877FF8D21}"/>
                </a:ext>
              </a:extLst>
            </p:cNvPr>
            <p:cNvPicPr>
              <a:picLocks noChangeAspect="1"/>
            </p:cNvPicPr>
            <p:nvPr/>
          </p:nvPicPr>
          <p:blipFill>
            <a:blip r:embed="rId4"/>
            <a:stretch>
              <a:fillRect/>
            </a:stretch>
          </p:blipFill>
          <p:spPr>
            <a:xfrm>
              <a:off x="4572000" y="3514029"/>
              <a:ext cx="4362702" cy="3272027"/>
            </a:xfrm>
            <a:prstGeom prst="rect">
              <a:avLst/>
            </a:prstGeom>
          </p:spPr>
        </p:pic>
        <p:sp>
          <p:nvSpPr>
            <p:cNvPr id="11" name="矩形 10">
              <a:extLst>
                <a:ext uri="{FF2B5EF4-FFF2-40B4-BE49-F238E27FC236}">
                  <a16:creationId xmlns:a16="http://schemas.microsoft.com/office/drawing/2014/main" id="{C735B0B9-2803-4CBD-A308-BBBEA54D7200}"/>
                </a:ext>
              </a:extLst>
            </p:cNvPr>
            <p:cNvSpPr/>
            <p:nvPr/>
          </p:nvSpPr>
          <p:spPr>
            <a:xfrm>
              <a:off x="6264753" y="4124324"/>
              <a:ext cx="471489" cy="143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a</a:t>
              </a:r>
              <a:r>
                <a:rPr lang="en-US" altLang="zh-CN" sz="800" dirty="0">
                  <a:solidFill>
                    <a:schemeClr val="tx1"/>
                  </a:solidFill>
                </a:rPr>
                <a:t> </a:t>
              </a:r>
              <a:r>
                <a:rPr lang="zh-CN" altLang="en-US" sz="800" dirty="0">
                  <a:solidFill>
                    <a:schemeClr val="tx1"/>
                  </a:solidFill>
                  <a:latin typeface="宋体" panose="02010600030101010101" pitchFamily="2" charset="-122"/>
                  <a:ea typeface="宋体" panose="02010600030101010101" pitchFamily="2" charset="-122"/>
                </a:rPr>
                <a:t>噪声</a:t>
              </a:r>
            </a:p>
          </p:txBody>
        </p:sp>
        <p:sp>
          <p:nvSpPr>
            <p:cNvPr id="12" name="矩形 11">
              <a:extLst>
                <a:ext uri="{FF2B5EF4-FFF2-40B4-BE49-F238E27FC236}">
                  <a16:creationId xmlns:a16="http://schemas.microsoft.com/office/drawing/2014/main" id="{7E91406B-1952-4E47-BC6F-03E3228ABF05}"/>
                </a:ext>
              </a:extLst>
            </p:cNvPr>
            <p:cNvSpPr/>
            <p:nvPr/>
          </p:nvSpPr>
          <p:spPr>
            <a:xfrm>
              <a:off x="6265319" y="3980559"/>
              <a:ext cx="471489" cy="143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c</a:t>
              </a:r>
              <a:r>
                <a:rPr lang="en-US" altLang="zh-CN" sz="800" dirty="0">
                  <a:solidFill>
                    <a:schemeClr val="tx1"/>
                  </a:solidFill>
                </a:rPr>
                <a:t> </a:t>
              </a:r>
              <a:r>
                <a:rPr lang="zh-CN" altLang="en-US" sz="800" dirty="0">
                  <a:solidFill>
                    <a:schemeClr val="tx1"/>
                  </a:solidFill>
                  <a:latin typeface="宋体" panose="02010600030101010101" pitchFamily="2" charset="-122"/>
                  <a:ea typeface="宋体" panose="02010600030101010101" pitchFamily="2" charset="-122"/>
                </a:rPr>
                <a:t>噪声</a:t>
              </a:r>
            </a:p>
          </p:txBody>
        </p:sp>
        <p:sp>
          <p:nvSpPr>
            <p:cNvPr id="13" name="矩形 12">
              <a:extLst>
                <a:ext uri="{FF2B5EF4-FFF2-40B4-BE49-F238E27FC236}">
                  <a16:creationId xmlns:a16="http://schemas.microsoft.com/office/drawing/2014/main" id="{0E400E02-D3E4-4DE5-BD44-FF955804708E}"/>
                </a:ext>
              </a:extLst>
            </p:cNvPr>
            <p:cNvSpPr/>
            <p:nvPr/>
          </p:nvSpPr>
          <p:spPr>
            <a:xfrm>
              <a:off x="5907881" y="3957637"/>
              <a:ext cx="745332" cy="3286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a:extLst>
              <a:ext uri="{FF2B5EF4-FFF2-40B4-BE49-F238E27FC236}">
                <a16:creationId xmlns:a16="http://schemas.microsoft.com/office/drawing/2014/main" id="{43BD129A-230C-A7D2-78B3-276568F303FA}"/>
              </a:ext>
            </a:extLst>
          </p:cNvPr>
          <p:cNvSpPr/>
          <p:nvPr/>
        </p:nvSpPr>
        <p:spPr>
          <a:xfrm>
            <a:off x="7501889" y="6406886"/>
            <a:ext cx="2161643" cy="143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Channel current/mA</a:t>
            </a:r>
            <a:endParaRPr lang="zh-CN" altLang="en-US" dirty="0">
              <a:solidFill>
                <a:schemeClr val="tx1"/>
              </a:solidFill>
            </a:endParaRPr>
          </a:p>
        </p:txBody>
      </p:sp>
      <p:sp>
        <p:nvSpPr>
          <p:cNvPr id="14" name="矩形 13">
            <a:extLst>
              <a:ext uri="{FF2B5EF4-FFF2-40B4-BE49-F238E27FC236}">
                <a16:creationId xmlns:a16="http://schemas.microsoft.com/office/drawing/2014/main" id="{EAB3A603-33FE-D466-940D-AF39620132AE}"/>
              </a:ext>
            </a:extLst>
          </p:cNvPr>
          <p:cNvSpPr/>
          <p:nvPr/>
        </p:nvSpPr>
        <p:spPr>
          <a:xfrm rot="16200000">
            <a:off x="6016809" y="4772657"/>
            <a:ext cx="1058771" cy="255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ENC/</a:t>
            </a:r>
            <a:r>
              <a:rPr lang="en-US" altLang="zh-CN" dirty="0" err="1">
                <a:solidFill>
                  <a:schemeClr val="tx1"/>
                </a:solidFill>
              </a:rPr>
              <a:t>ele</a:t>
            </a:r>
            <a:endParaRPr lang="zh-CN" altLang="en-US" dirty="0">
              <a:solidFill>
                <a:schemeClr val="tx1"/>
              </a:solidFill>
            </a:endParaRPr>
          </a:p>
        </p:txBody>
      </p:sp>
      <p:sp>
        <p:nvSpPr>
          <p:cNvPr id="15" name="矩形 14">
            <a:extLst>
              <a:ext uri="{FF2B5EF4-FFF2-40B4-BE49-F238E27FC236}">
                <a16:creationId xmlns:a16="http://schemas.microsoft.com/office/drawing/2014/main" id="{9CACA60E-AF2E-9E49-704D-6D87F12855D1}"/>
              </a:ext>
            </a:extLst>
          </p:cNvPr>
          <p:cNvSpPr/>
          <p:nvPr/>
        </p:nvSpPr>
        <p:spPr>
          <a:xfrm>
            <a:off x="8113363" y="3746825"/>
            <a:ext cx="302216" cy="2996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c</a:t>
            </a:r>
          </a:p>
          <a:p>
            <a:pPr algn="ctr"/>
            <a:r>
              <a:rPr lang="en-US" altLang="zh-CN" sz="1000" dirty="0">
                <a:solidFill>
                  <a:schemeClr val="tx1"/>
                </a:solidFill>
              </a:rPr>
              <a:t>a</a:t>
            </a:r>
            <a:endParaRPr lang="zh-CN" altLang="en-US" sz="1000" dirty="0">
              <a:solidFill>
                <a:schemeClr val="tx1"/>
              </a:solidFill>
            </a:endParaRPr>
          </a:p>
        </p:txBody>
      </p:sp>
    </p:spTree>
    <p:extLst>
      <p:ext uri="{BB962C8B-B14F-4D97-AF65-F5344CB8AC3E}">
        <p14:creationId xmlns:p14="http://schemas.microsoft.com/office/powerpoint/2010/main" val="86432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12</a:t>
            </a:fld>
            <a:endParaRPr lang="zh-CN" altLang="en-US"/>
          </a:p>
        </p:txBody>
      </p:sp>
      <p:pic>
        <p:nvPicPr>
          <p:cNvPr id="10" name="图片 9">
            <a:extLst>
              <a:ext uri="{FF2B5EF4-FFF2-40B4-BE49-F238E27FC236}">
                <a16:creationId xmlns:a16="http://schemas.microsoft.com/office/drawing/2014/main" id="{51265380-7987-412F-B23A-6BF0858F3B51}"/>
              </a:ext>
            </a:extLst>
          </p:cNvPr>
          <p:cNvPicPr>
            <a:picLocks noChangeAspect="1"/>
          </p:cNvPicPr>
          <p:nvPr/>
        </p:nvPicPr>
        <p:blipFill>
          <a:blip r:embed="rId4"/>
          <a:stretch>
            <a:fillRect/>
          </a:stretch>
        </p:blipFill>
        <p:spPr>
          <a:xfrm>
            <a:off x="3671094" y="2547906"/>
            <a:ext cx="5334000" cy="4000500"/>
          </a:xfrm>
          <a:prstGeom prst="rect">
            <a:avLst/>
          </a:prstGeom>
        </p:spPr>
      </p:pic>
      <p:sp>
        <p:nvSpPr>
          <p:cNvPr id="11" name="内容占位符 2">
            <a:extLst>
              <a:ext uri="{FF2B5EF4-FFF2-40B4-BE49-F238E27FC236}">
                <a16:creationId xmlns:a16="http://schemas.microsoft.com/office/drawing/2014/main" id="{610F39AE-B2B5-43C7-83B1-7C24FC43F70D}"/>
              </a:ext>
            </a:extLst>
          </p:cNvPr>
          <p:cNvSpPr/>
          <p:nvPr/>
        </p:nvSpPr>
        <p:spPr bwMode="auto">
          <a:xfrm>
            <a:off x="282144" y="892744"/>
            <a:ext cx="8435778" cy="5594553"/>
          </a:xfrm>
          <a:prstGeom prst="rect">
            <a:avLst/>
          </a:prstGeom>
          <a:noFill/>
          <a:ln w="9525">
            <a:noFill/>
            <a:miter lim="800000"/>
          </a:ln>
        </p:spPr>
        <p:txBody>
          <a:bodyPr lIns="68573" tIns="34287" rIns="68573" bIns="34287"/>
          <a:lstStyle/>
          <a:p>
            <a:pPr marL="342900" lvl="0" indent="-342900" algn="just" eaLnBrk="0" hangingPunct="0">
              <a:lnSpc>
                <a:spcPct val="150000"/>
              </a:lnSpc>
              <a:buSzPct val="93000"/>
              <a:buFont typeface="Arial" panose="020B0604020202020204" pitchFamily="34" charset="0"/>
              <a:buChar char="•"/>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Input MOSFET size optimization</a:t>
            </a:r>
          </a:p>
        </p:txBody>
      </p:sp>
      <p:graphicFrame>
        <p:nvGraphicFramePr>
          <p:cNvPr id="12" name="对象 11">
            <a:extLst>
              <a:ext uri="{FF2B5EF4-FFF2-40B4-BE49-F238E27FC236}">
                <a16:creationId xmlns:a16="http://schemas.microsoft.com/office/drawing/2014/main" id="{71E9AA89-1D2D-4D65-B495-648456F64950}"/>
              </a:ext>
            </a:extLst>
          </p:cNvPr>
          <p:cNvGraphicFramePr>
            <a:graphicFrameLocks noChangeAspect="1"/>
          </p:cNvGraphicFramePr>
          <p:nvPr/>
        </p:nvGraphicFramePr>
        <p:xfrm>
          <a:off x="1149350" y="1505329"/>
          <a:ext cx="5043488" cy="944563"/>
        </p:xfrm>
        <a:graphic>
          <a:graphicData uri="http://schemas.openxmlformats.org/presentationml/2006/ole">
            <mc:AlternateContent xmlns:mc="http://schemas.openxmlformats.org/markup-compatibility/2006">
              <mc:Choice xmlns:v="urn:schemas-microsoft-com:vml" Requires="v">
                <p:oleObj spid="_x0000_s5240" name="Equation" r:id="rId5" imgW="56997600" imgH="10668000" progId="Equation.DSMT4">
                  <p:embed/>
                </p:oleObj>
              </mc:Choice>
              <mc:Fallback>
                <p:oleObj name="Equation" r:id="rId5" imgW="56997600" imgH="10668000" progId="Equation.DSMT4">
                  <p:embed/>
                  <p:pic>
                    <p:nvPicPr>
                      <p:cNvPr id="12" name="对象 11">
                        <a:extLst>
                          <a:ext uri="{FF2B5EF4-FFF2-40B4-BE49-F238E27FC236}">
                            <a16:creationId xmlns:a16="http://schemas.microsoft.com/office/drawing/2014/main" id="{71E9AA89-1D2D-4D65-B495-648456F64950}"/>
                          </a:ext>
                        </a:extLst>
                      </p:cNvPr>
                      <p:cNvPicPr/>
                      <p:nvPr/>
                    </p:nvPicPr>
                    <p:blipFill>
                      <a:blip r:embed="rId6"/>
                      <a:stretch>
                        <a:fillRect/>
                      </a:stretch>
                    </p:blipFill>
                    <p:spPr>
                      <a:xfrm>
                        <a:off x="1149350" y="1505329"/>
                        <a:ext cx="5043488" cy="944563"/>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B259EF38-C3CF-4BAA-92B8-69D37EE391F7}"/>
              </a:ext>
            </a:extLst>
          </p:cNvPr>
          <p:cNvGraphicFramePr>
            <a:graphicFrameLocks noChangeAspect="1"/>
          </p:cNvGraphicFramePr>
          <p:nvPr/>
        </p:nvGraphicFramePr>
        <p:xfrm>
          <a:off x="1149350" y="2460606"/>
          <a:ext cx="2071688" cy="511175"/>
        </p:xfrm>
        <a:graphic>
          <a:graphicData uri="http://schemas.openxmlformats.org/presentationml/2006/ole">
            <mc:AlternateContent xmlns:mc="http://schemas.openxmlformats.org/markup-compatibility/2006">
              <mc:Choice xmlns:v="urn:schemas-microsoft-com:vml" Requires="v">
                <p:oleObj spid="_x0000_s5241" name="Equation" r:id="rId7" imgW="22250400" imgH="5486400" progId="Equation.DSMT4">
                  <p:embed/>
                </p:oleObj>
              </mc:Choice>
              <mc:Fallback>
                <p:oleObj name="Equation" r:id="rId7" imgW="22250400" imgH="5486400" progId="Equation.DSMT4">
                  <p:embed/>
                  <p:pic>
                    <p:nvPicPr>
                      <p:cNvPr id="13" name="对象 12">
                        <a:extLst>
                          <a:ext uri="{FF2B5EF4-FFF2-40B4-BE49-F238E27FC236}">
                            <a16:creationId xmlns:a16="http://schemas.microsoft.com/office/drawing/2014/main" id="{B259EF38-C3CF-4BAA-92B8-69D37EE391F7}"/>
                          </a:ext>
                        </a:extLst>
                      </p:cNvPr>
                      <p:cNvPicPr/>
                      <p:nvPr/>
                    </p:nvPicPr>
                    <p:blipFill>
                      <a:blip r:embed="rId8"/>
                      <a:stretch>
                        <a:fillRect/>
                      </a:stretch>
                    </p:blipFill>
                    <p:spPr>
                      <a:xfrm>
                        <a:off x="1149350" y="2460606"/>
                        <a:ext cx="2071688" cy="511175"/>
                      </a:xfrm>
                      <a:prstGeom prst="rect">
                        <a:avLst/>
                      </a:prstGeom>
                    </p:spPr>
                  </p:pic>
                </p:oleObj>
              </mc:Fallback>
            </mc:AlternateContent>
          </a:graphicData>
        </a:graphic>
      </p:graphicFrame>
      <p:sp>
        <p:nvSpPr>
          <p:cNvPr id="14" name="矩形 13">
            <a:extLst>
              <a:ext uri="{FF2B5EF4-FFF2-40B4-BE49-F238E27FC236}">
                <a16:creationId xmlns:a16="http://schemas.microsoft.com/office/drawing/2014/main" id="{A5906221-3D2F-4C54-8315-D75A3320C366}"/>
              </a:ext>
            </a:extLst>
          </p:cNvPr>
          <p:cNvSpPr/>
          <p:nvPr/>
        </p:nvSpPr>
        <p:spPr>
          <a:xfrm>
            <a:off x="5260620" y="1700248"/>
            <a:ext cx="1185335" cy="496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1.5 mm</a:t>
            </a:r>
            <a:endParaRPr lang="zh-CN" altLang="en-US" sz="2400" dirty="0">
              <a:solidFill>
                <a:schemeClr val="tx1"/>
              </a:solidFill>
            </a:endParaRPr>
          </a:p>
        </p:txBody>
      </p:sp>
      <p:sp>
        <p:nvSpPr>
          <p:cNvPr id="15" name="矩形 14">
            <a:extLst>
              <a:ext uri="{FF2B5EF4-FFF2-40B4-BE49-F238E27FC236}">
                <a16:creationId xmlns:a16="http://schemas.microsoft.com/office/drawing/2014/main" id="{AF336A42-60C5-493A-8385-4A277074BD65}"/>
              </a:ext>
            </a:extLst>
          </p:cNvPr>
          <p:cNvSpPr/>
          <p:nvPr/>
        </p:nvSpPr>
        <p:spPr>
          <a:xfrm>
            <a:off x="2308575" y="2444688"/>
            <a:ext cx="1185335" cy="496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2.5 e</a:t>
            </a:r>
            <a:r>
              <a:rPr lang="en-US" altLang="zh-CN" sz="2400" baseline="30000" dirty="0">
                <a:solidFill>
                  <a:schemeClr val="tx1"/>
                </a:solidFill>
              </a:rPr>
              <a:t>-</a:t>
            </a:r>
            <a:endParaRPr lang="zh-CN" altLang="en-US" sz="2400" baseline="30000" dirty="0">
              <a:solidFill>
                <a:schemeClr val="tx1"/>
              </a:solidFill>
            </a:endParaRPr>
          </a:p>
        </p:txBody>
      </p:sp>
      <p:sp>
        <p:nvSpPr>
          <p:cNvPr id="3" name="矩形 2">
            <a:extLst>
              <a:ext uri="{FF2B5EF4-FFF2-40B4-BE49-F238E27FC236}">
                <a16:creationId xmlns:a16="http://schemas.microsoft.com/office/drawing/2014/main" id="{B2CDDF0D-381E-E254-A1F2-8551BA866791}"/>
              </a:ext>
            </a:extLst>
          </p:cNvPr>
          <p:cNvSpPr/>
          <p:nvPr/>
        </p:nvSpPr>
        <p:spPr>
          <a:xfrm>
            <a:off x="7948714" y="2971781"/>
            <a:ext cx="439636" cy="3281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dirty="0">
                <a:solidFill>
                  <a:schemeClr val="tx1"/>
                </a:solidFill>
              </a:rPr>
              <a:t>total</a:t>
            </a:r>
          </a:p>
          <a:p>
            <a:pPr algn="ctr"/>
            <a:r>
              <a:rPr lang="en-US" altLang="zh-CN" sz="1000" dirty="0">
                <a:solidFill>
                  <a:schemeClr val="tx1"/>
                </a:solidFill>
              </a:rPr>
              <a:t>c</a:t>
            </a:r>
          </a:p>
        </p:txBody>
      </p:sp>
      <p:sp>
        <p:nvSpPr>
          <p:cNvPr id="4" name="矩形 3">
            <a:extLst>
              <a:ext uri="{FF2B5EF4-FFF2-40B4-BE49-F238E27FC236}">
                <a16:creationId xmlns:a16="http://schemas.microsoft.com/office/drawing/2014/main" id="{A03B7662-C7C6-D78F-95EA-312CDF84EA6B}"/>
              </a:ext>
            </a:extLst>
          </p:cNvPr>
          <p:cNvSpPr/>
          <p:nvPr/>
        </p:nvSpPr>
        <p:spPr>
          <a:xfrm rot="16200000">
            <a:off x="3402245" y="4395144"/>
            <a:ext cx="1058771" cy="255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ENC/</a:t>
            </a:r>
            <a:r>
              <a:rPr lang="en-US" altLang="zh-CN" dirty="0" err="1">
                <a:solidFill>
                  <a:schemeClr val="tx1"/>
                </a:solidFill>
              </a:rPr>
              <a:t>ele</a:t>
            </a:r>
            <a:endParaRPr lang="zh-CN" altLang="en-US" dirty="0">
              <a:solidFill>
                <a:schemeClr val="tx1"/>
              </a:solidFill>
            </a:endParaRPr>
          </a:p>
        </p:txBody>
      </p:sp>
      <p:sp>
        <p:nvSpPr>
          <p:cNvPr id="5" name="矩形 4">
            <a:extLst>
              <a:ext uri="{FF2B5EF4-FFF2-40B4-BE49-F238E27FC236}">
                <a16:creationId xmlns:a16="http://schemas.microsoft.com/office/drawing/2014/main" id="{DFDD99F7-3D2D-276D-89C6-72BE1788D0DD}"/>
              </a:ext>
            </a:extLst>
          </p:cNvPr>
          <p:cNvSpPr/>
          <p:nvPr/>
        </p:nvSpPr>
        <p:spPr>
          <a:xfrm>
            <a:off x="5257272" y="6354261"/>
            <a:ext cx="2161643" cy="2048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Channel width/mm</a:t>
            </a:r>
            <a:endParaRPr lang="zh-CN" altLang="en-US" dirty="0">
              <a:solidFill>
                <a:schemeClr val="tx1"/>
              </a:solidFill>
            </a:endParaRPr>
          </a:p>
        </p:txBody>
      </p:sp>
    </p:spTree>
    <p:extLst>
      <p:ext uri="{BB962C8B-B14F-4D97-AF65-F5344CB8AC3E}">
        <p14:creationId xmlns:p14="http://schemas.microsoft.com/office/powerpoint/2010/main" val="375005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endParaRPr kumimoji="1" lang="zh-CN" altLang="en-US" sz="2800" b="1" dirty="0">
              <a:solidFill>
                <a:schemeClr val="bg1"/>
              </a:solidFill>
              <a:latin typeface="Microsoft YaHei Bold" panose="020B0703020204020201" charset="-122"/>
              <a:ea typeface="Microsoft YaHei Bold" panose="020B0703020204020201" charset="-122"/>
            </a:endParaRP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13</a:t>
            </a:fld>
            <a:endParaRPr lang="zh-CN" altLang="en-US"/>
          </a:p>
        </p:txBody>
      </p:sp>
      <p:pic>
        <p:nvPicPr>
          <p:cNvPr id="4" name="图片 3" descr="屏幕剪辑">
            <a:extLst>
              <a:ext uri="{FF2B5EF4-FFF2-40B4-BE49-F238E27FC236}">
                <a16:creationId xmlns:a16="http://schemas.microsoft.com/office/drawing/2014/main" id="{04892F5E-F03C-4D17-831E-AE95CD703DA6}"/>
              </a:ext>
            </a:extLst>
          </p:cNvPr>
          <p:cNvPicPr>
            <a:picLocks noChangeAspect="1"/>
          </p:cNvPicPr>
          <p:nvPr/>
        </p:nvPicPr>
        <p:blipFill rotWithShape="1">
          <a:blip r:embed="rId3">
            <a:extLst>
              <a:ext uri="{28A0092B-C50C-407E-A947-70E740481C1C}">
                <a14:useLocalDpi xmlns:a14="http://schemas.microsoft.com/office/drawing/2010/main" val="0"/>
              </a:ext>
            </a:extLst>
          </a:blip>
          <a:srcRect t="24837" r="14905"/>
          <a:stretch/>
        </p:blipFill>
        <p:spPr>
          <a:xfrm>
            <a:off x="2020699" y="5078181"/>
            <a:ext cx="1628825" cy="1283100"/>
          </a:xfrm>
          <a:prstGeom prst="rect">
            <a:avLst/>
          </a:prstGeom>
        </p:spPr>
      </p:pic>
      <p:pic>
        <p:nvPicPr>
          <p:cNvPr id="5" name="图片 4">
            <a:extLst>
              <a:ext uri="{FF2B5EF4-FFF2-40B4-BE49-F238E27FC236}">
                <a16:creationId xmlns:a16="http://schemas.microsoft.com/office/drawing/2014/main" id="{82B05A3A-3BBF-48E1-A582-CAD7EE60FE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18" t="42093" r="41226" b="40143"/>
          <a:stretch/>
        </p:blipFill>
        <p:spPr>
          <a:xfrm rot="5400000">
            <a:off x="7855059" y="1475852"/>
            <a:ext cx="1497138" cy="2346697"/>
          </a:xfrm>
          <a:prstGeom prst="rect">
            <a:avLst/>
          </a:prstGeom>
        </p:spPr>
      </p:pic>
      <p:pic>
        <p:nvPicPr>
          <p:cNvPr id="6" name="图片 5" descr="屏幕剪辑">
            <a:extLst>
              <a:ext uri="{FF2B5EF4-FFF2-40B4-BE49-F238E27FC236}">
                <a16:creationId xmlns:a16="http://schemas.microsoft.com/office/drawing/2014/main" id="{52D3F557-B392-4FA8-A614-617E7750F1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9" b="1"/>
          <a:stretch/>
        </p:blipFill>
        <p:spPr>
          <a:xfrm>
            <a:off x="24976" y="1919479"/>
            <a:ext cx="1897882" cy="1591280"/>
          </a:xfrm>
          <a:prstGeom prst="rect">
            <a:avLst/>
          </a:prstGeom>
        </p:spPr>
      </p:pic>
      <p:pic>
        <p:nvPicPr>
          <p:cNvPr id="7" name="图片 6" descr="屏幕剪辑">
            <a:extLst>
              <a:ext uri="{FF2B5EF4-FFF2-40B4-BE49-F238E27FC236}">
                <a16:creationId xmlns:a16="http://schemas.microsoft.com/office/drawing/2014/main" id="{5A1D49CB-1D43-4B6A-B914-92B6A14B25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3901" y="1902374"/>
            <a:ext cx="1497138" cy="1497138"/>
          </a:xfrm>
          <a:prstGeom prst="rect">
            <a:avLst/>
          </a:prstGeom>
        </p:spPr>
      </p:pic>
      <p:pic>
        <p:nvPicPr>
          <p:cNvPr id="9" name="图片 8" descr="屏幕剪辑">
            <a:extLst>
              <a:ext uri="{FF2B5EF4-FFF2-40B4-BE49-F238E27FC236}">
                <a16:creationId xmlns:a16="http://schemas.microsoft.com/office/drawing/2014/main" id="{5334AB37-2501-4DFD-89FD-3166CB7E86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73" t="2442" r="2582" b="2795"/>
          <a:stretch/>
        </p:blipFill>
        <p:spPr>
          <a:xfrm>
            <a:off x="162434" y="4674827"/>
            <a:ext cx="1872774" cy="1793081"/>
          </a:xfrm>
          <a:prstGeom prst="rect">
            <a:avLst/>
          </a:prstGeom>
        </p:spPr>
      </p:pic>
      <p:pic>
        <p:nvPicPr>
          <p:cNvPr id="10" name="Picture 12" descr="Screen Clipping">
            <a:extLst>
              <a:ext uri="{FF2B5EF4-FFF2-40B4-BE49-F238E27FC236}">
                <a16:creationId xmlns:a16="http://schemas.microsoft.com/office/drawing/2014/main" id="{592CB4F5-1F94-411D-AD76-09FD559414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0874" y="1902374"/>
            <a:ext cx="1578363" cy="1493652"/>
          </a:xfrm>
          <a:prstGeom prst="rect">
            <a:avLst/>
          </a:prstGeom>
        </p:spPr>
      </p:pic>
      <p:sp>
        <p:nvSpPr>
          <p:cNvPr id="11" name="右箭头 4">
            <a:extLst>
              <a:ext uri="{FF2B5EF4-FFF2-40B4-BE49-F238E27FC236}">
                <a16:creationId xmlns:a16="http://schemas.microsoft.com/office/drawing/2014/main" id="{87946DD8-2DB0-46FD-B6D3-CFCC3ACE9AB5}"/>
              </a:ext>
            </a:extLst>
          </p:cNvPr>
          <p:cNvSpPr/>
          <p:nvPr/>
        </p:nvSpPr>
        <p:spPr>
          <a:xfrm>
            <a:off x="1358101" y="3917619"/>
            <a:ext cx="8801899" cy="456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5573AADD-D12F-4CE0-B8D5-EFB0EE4CF669}"/>
              </a:ext>
            </a:extLst>
          </p:cNvPr>
          <p:cNvGrpSpPr/>
          <p:nvPr/>
        </p:nvGrpSpPr>
        <p:grpSpPr>
          <a:xfrm>
            <a:off x="2206851" y="3511545"/>
            <a:ext cx="45719" cy="526567"/>
            <a:chOff x="1726565" y="3248393"/>
            <a:chExt cx="45719" cy="526567"/>
          </a:xfrm>
        </p:grpSpPr>
        <p:cxnSp>
          <p:nvCxnSpPr>
            <p:cNvPr id="13" name="直接连接符 12">
              <a:extLst>
                <a:ext uri="{FF2B5EF4-FFF2-40B4-BE49-F238E27FC236}">
                  <a16:creationId xmlns:a16="http://schemas.microsoft.com/office/drawing/2014/main" id="{416C2F26-EAE1-4A0A-ADD1-B40B41A66898}"/>
                </a:ext>
              </a:extLst>
            </p:cNvPr>
            <p:cNvCxnSpPr/>
            <p:nvPr/>
          </p:nvCxnSpPr>
          <p:spPr>
            <a:xfrm flipV="1">
              <a:off x="1747520" y="3272320"/>
              <a:ext cx="0" cy="5026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ECBF419A-2413-41D9-A741-95AF297C970D}"/>
                </a:ext>
              </a:extLst>
            </p:cNvPr>
            <p:cNvSpPr/>
            <p:nvPr/>
          </p:nvSpPr>
          <p:spPr>
            <a:xfrm>
              <a:off x="1726565" y="324839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D9915CA9-35EB-40A9-ADAA-66205F369F9B}"/>
              </a:ext>
            </a:extLst>
          </p:cNvPr>
          <p:cNvGrpSpPr/>
          <p:nvPr/>
        </p:nvGrpSpPr>
        <p:grpSpPr>
          <a:xfrm flipV="1">
            <a:off x="4122647" y="4254345"/>
            <a:ext cx="45719" cy="526567"/>
            <a:chOff x="1726565" y="3248393"/>
            <a:chExt cx="45719" cy="526567"/>
          </a:xfrm>
        </p:grpSpPr>
        <p:cxnSp>
          <p:nvCxnSpPr>
            <p:cNvPr id="16" name="直接连接符 15">
              <a:extLst>
                <a:ext uri="{FF2B5EF4-FFF2-40B4-BE49-F238E27FC236}">
                  <a16:creationId xmlns:a16="http://schemas.microsoft.com/office/drawing/2014/main" id="{45994796-7E62-43F1-BBA3-605C0F19BE91}"/>
                </a:ext>
              </a:extLst>
            </p:cNvPr>
            <p:cNvCxnSpPr/>
            <p:nvPr/>
          </p:nvCxnSpPr>
          <p:spPr>
            <a:xfrm flipV="1">
              <a:off x="1747520" y="3272320"/>
              <a:ext cx="0" cy="5026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05CD916-1CD8-4A87-9BDB-BB7CC969F91F}"/>
                </a:ext>
              </a:extLst>
            </p:cNvPr>
            <p:cNvSpPr/>
            <p:nvPr/>
          </p:nvSpPr>
          <p:spPr>
            <a:xfrm>
              <a:off x="1726565" y="324839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00B49B92-B9C5-4A8E-9C7C-2B13833976F7}"/>
              </a:ext>
            </a:extLst>
          </p:cNvPr>
          <p:cNvGrpSpPr/>
          <p:nvPr/>
        </p:nvGrpSpPr>
        <p:grpSpPr>
          <a:xfrm>
            <a:off x="6038444" y="3510461"/>
            <a:ext cx="45719" cy="526567"/>
            <a:chOff x="1726565" y="3248393"/>
            <a:chExt cx="45719" cy="526567"/>
          </a:xfrm>
        </p:grpSpPr>
        <p:cxnSp>
          <p:nvCxnSpPr>
            <p:cNvPr id="19" name="直接连接符 18">
              <a:extLst>
                <a:ext uri="{FF2B5EF4-FFF2-40B4-BE49-F238E27FC236}">
                  <a16:creationId xmlns:a16="http://schemas.microsoft.com/office/drawing/2014/main" id="{5A9F267C-7A7B-4344-8F16-1A0B6AF566F7}"/>
                </a:ext>
              </a:extLst>
            </p:cNvPr>
            <p:cNvCxnSpPr/>
            <p:nvPr/>
          </p:nvCxnSpPr>
          <p:spPr>
            <a:xfrm flipV="1">
              <a:off x="1747520" y="3272320"/>
              <a:ext cx="0" cy="5026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E76B1CB7-DFE6-42F3-AAF7-DC720164F7CF}"/>
                </a:ext>
              </a:extLst>
            </p:cNvPr>
            <p:cNvSpPr/>
            <p:nvPr/>
          </p:nvSpPr>
          <p:spPr>
            <a:xfrm>
              <a:off x="1726565" y="324839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D989EA9E-382E-4FDC-A0DF-F2B3355FB80B}"/>
              </a:ext>
            </a:extLst>
          </p:cNvPr>
          <p:cNvGrpSpPr/>
          <p:nvPr/>
        </p:nvGrpSpPr>
        <p:grpSpPr>
          <a:xfrm flipV="1">
            <a:off x="7954635" y="4254042"/>
            <a:ext cx="45719" cy="526567"/>
            <a:chOff x="1726565" y="3248393"/>
            <a:chExt cx="45719" cy="526567"/>
          </a:xfrm>
        </p:grpSpPr>
        <p:cxnSp>
          <p:nvCxnSpPr>
            <p:cNvPr id="22" name="直接连接符 21">
              <a:extLst>
                <a:ext uri="{FF2B5EF4-FFF2-40B4-BE49-F238E27FC236}">
                  <a16:creationId xmlns:a16="http://schemas.microsoft.com/office/drawing/2014/main" id="{3AB1B62F-796A-45F3-9FE2-604110F00AA2}"/>
                </a:ext>
              </a:extLst>
            </p:cNvPr>
            <p:cNvCxnSpPr/>
            <p:nvPr/>
          </p:nvCxnSpPr>
          <p:spPr>
            <a:xfrm flipV="1">
              <a:off x="1747520" y="3272320"/>
              <a:ext cx="0" cy="5026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52A299CB-486A-4FEC-AC1B-861CFE9C746D}"/>
                </a:ext>
              </a:extLst>
            </p:cNvPr>
            <p:cNvSpPr/>
            <p:nvPr/>
          </p:nvSpPr>
          <p:spPr>
            <a:xfrm>
              <a:off x="1726565" y="324839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4" name="表格 23">
            <a:extLst>
              <a:ext uri="{FF2B5EF4-FFF2-40B4-BE49-F238E27FC236}">
                <a16:creationId xmlns:a16="http://schemas.microsoft.com/office/drawing/2014/main" id="{9072F76A-5246-427B-B694-2505A5811114}"/>
              </a:ext>
            </a:extLst>
          </p:cNvPr>
          <p:cNvGraphicFramePr>
            <a:graphicFrameLocks noGrp="1"/>
          </p:cNvGraphicFramePr>
          <p:nvPr>
            <p:extLst>
              <p:ext uri="{D42A27DB-BD31-4B8C-83A1-F6EECF244321}">
                <p14:modId xmlns:p14="http://schemas.microsoft.com/office/powerpoint/2010/main" val="3972521692"/>
              </p:ext>
            </p:extLst>
          </p:nvPr>
        </p:nvGraphicFramePr>
        <p:xfrm>
          <a:off x="3475987" y="1974571"/>
          <a:ext cx="2396111" cy="1407160"/>
        </p:xfrm>
        <a:graphic>
          <a:graphicData uri="http://schemas.openxmlformats.org/drawingml/2006/table">
            <a:tbl>
              <a:tblPr firstRow="1" bandRow="1">
                <a:tableStyleId>{2D5ABB26-0587-4C30-8999-92F81FD0307C}</a:tableStyleId>
              </a:tblPr>
              <a:tblGrid>
                <a:gridCol w="929341">
                  <a:extLst>
                    <a:ext uri="{9D8B030D-6E8A-4147-A177-3AD203B41FA5}">
                      <a16:colId xmlns:a16="http://schemas.microsoft.com/office/drawing/2014/main" val="4158714525"/>
                    </a:ext>
                  </a:extLst>
                </a:gridCol>
                <a:gridCol w="1466770">
                  <a:extLst>
                    <a:ext uri="{9D8B030D-6E8A-4147-A177-3AD203B41FA5}">
                      <a16:colId xmlns:a16="http://schemas.microsoft.com/office/drawing/2014/main" val="3224567455"/>
                    </a:ext>
                  </a:extLst>
                </a:gridCol>
              </a:tblGrid>
              <a:tr h="370840">
                <a:tc>
                  <a:txBody>
                    <a:bodyPr/>
                    <a:lstStyle/>
                    <a:p>
                      <a:pPr algn="ctr"/>
                      <a:r>
                        <a:rPr lang="en-US" altLang="zh-CN" sz="1400" dirty="0"/>
                        <a:t>process</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dirty="0"/>
                        <a:t>GF 350nm</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114276"/>
                  </a:ext>
                </a:extLst>
              </a:tr>
              <a:tr h="370840">
                <a:tc>
                  <a:txBody>
                    <a:bodyPr/>
                    <a:lstStyle/>
                    <a:p>
                      <a:pPr algn="ctr"/>
                      <a:r>
                        <a:rPr lang="en-US" altLang="zh-CN" sz="1400" dirty="0"/>
                        <a:t>ENC</a:t>
                      </a:r>
                      <a:endParaRPr lang="zh-CN" alt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6.5 e</a:t>
                      </a:r>
                      <a:r>
                        <a:rPr lang="en-US" altLang="zh-CN" sz="1400" baseline="300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aseline="0" dirty="0"/>
                        <a:t>@ 213K 12μs</a:t>
                      </a:r>
                      <a:endParaRPr lang="zh-CN" altLang="en-US" sz="1400" baseline="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843606"/>
                  </a:ext>
                </a:extLst>
              </a:tr>
              <a:tr h="370840">
                <a:tc>
                  <a:txBody>
                    <a:bodyPr/>
                    <a:lstStyle/>
                    <a:p>
                      <a:pPr algn="ctr"/>
                      <a:r>
                        <a:rPr lang="en-US" altLang="zh-CN" sz="1400" dirty="0"/>
                        <a:t>energy resolution</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3.9 </a:t>
                      </a:r>
                      <a:r>
                        <a:rPr lang="en-US" altLang="zh-CN" sz="1400" dirty="0" err="1"/>
                        <a:t>keV</a:t>
                      </a:r>
                      <a:r>
                        <a:rPr lang="en-US" altLang="zh-CN" sz="14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 662 </a:t>
                      </a:r>
                      <a:r>
                        <a:rPr lang="en-US" altLang="zh-CN" sz="1400" dirty="0" err="1"/>
                        <a:t>keV</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485116"/>
                  </a:ext>
                </a:extLst>
              </a:tr>
            </a:tbl>
          </a:graphicData>
        </a:graphic>
      </p:graphicFrame>
      <p:graphicFrame>
        <p:nvGraphicFramePr>
          <p:cNvPr id="25" name="表格 24">
            <a:extLst>
              <a:ext uri="{FF2B5EF4-FFF2-40B4-BE49-F238E27FC236}">
                <a16:creationId xmlns:a16="http://schemas.microsoft.com/office/drawing/2014/main" id="{47F3EFDB-6736-4519-9A47-8758F69A53E2}"/>
              </a:ext>
            </a:extLst>
          </p:cNvPr>
          <p:cNvGraphicFramePr>
            <a:graphicFrameLocks noGrp="1"/>
          </p:cNvGraphicFramePr>
          <p:nvPr>
            <p:extLst>
              <p:ext uri="{D42A27DB-BD31-4B8C-83A1-F6EECF244321}">
                <p14:modId xmlns:p14="http://schemas.microsoft.com/office/powerpoint/2010/main" val="2372925653"/>
              </p:ext>
            </p:extLst>
          </p:nvPr>
        </p:nvGraphicFramePr>
        <p:xfrm>
          <a:off x="9713108" y="1945620"/>
          <a:ext cx="2453916" cy="1407160"/>
        </p:xfrm>
        <a:graphic>
          <a:graphicData uri="http://schemas.openxmlformats.org/drawingml/2006/table">
            <a:tbl>
              <a:tblPr firstRow="1" bandRow="1">
                <a:tableStyleId>{2D5ABB26-0587-4C30-8999-92F81FD0307C}</a:tableStyleId>
              </a:tblPr>
              <a:tblGrid>
                <a:gridCol w="951761">
                  <a:extLst>
                    <a:ext uri="{9D8B030D-6E8A-4147-A177-3AD203B41FA5}">
                      <a16:colId xmlns:a16="http://schemas.microsoft.com/office/drawing/2014/main" val="4158714525"/>
                    </a:ext>
                  </a:extLst>
                </a:gridCol>
                <a:gridCol w="1502155">
                  <a:extLst>
                    <a:ext uri="{9D8B030D-6E8A-4147-A177-3AD203B41FA5}">
                      <a16:colId xmlns:a16="http://schemas.microsoft.com/office/drawing/2014/main" val="3224567455"/>
                    </a:ext>
                  </a:extLst>
                </a:gridCol>
              </a:tblGrid>
              <a:tr h="370840">
                <a:tc>
                  <a:txBody>
                    <a:bodyPr/>
                    <a:lstStyle/>
                    <a:p>
                      <a:pPr algn="ctr"/>
                      <a:r>
                        <a:rPr lang="en-US" altLang="zh-CN" sz="1400" dirty="0"/>
                        <a:t>process</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dirty="0"/>
                        <a:t>XFAB 350nm</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114276"/>
                  </a:ext>
                </a:extLst>
              </a:tr>
              <a:tr h="370840">
                <a:tc>
                  <a:txBody>
                    <a:bodyPr/>
                    <a:lstStyle/>
                    <a:p>
                      <a:pPr algn="ctr"/>
                      <a:r>
                        <a:rPr lang="en-US" altLang="zh-CN" sz="1400" dirty="0"/>
                        <a:t>ENC</a:t>
                      </a:r>
                      <a:endParaRPr lang="zh-CN" alt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8.9 e</a:t>
                      </a:r>
                      <a:r>
                        <a:rPr lang="en-US" altLang="zh-CN" sz="1400" baseline="300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aseline="0" dirty="0"/>
                        <a:t>@ 77K 12μs</a:t>
                      </a:r>
                      <a:endParaRPr lang="zh-CN" altLang="en-US" sz="1400" baseline="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843606"/>
                  </a:ext>
                </a:extLst>
              </a:tr>
              <a:tr h="370840">
                <a:tc>
                  <a:txBody>
                    <a:bodyPr/>
                    <a:lstStyle/>
                    <a:p>
                      <a:pPr algn="ctr"/>
                      <a:r>
                        <a:rPr lang="en-US" altLang="zh-CN" sz="1400" dirty="0"/>
                        <a:t>energy resolution</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600 eV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 122 </a:t>
                      </a:r>
                      <a:r>
                        <a:rPr lang="en-US" altLang="zh-CN" sz="1400" dirty="0" err="1"/>
                        <a:t>keV</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485116"/>
                  </a:ext>
                </a:extLst>
              </a:tr>
            </a:tbl>
          </a:graphicData>
        </a:graphic>
      </p:graphicFrame>
      <p:graphicFrame>
        <p:nvGraphicFramePr>
          <p:cNvPr id="26" name="表格 25">
            <a:extLst>
              <a:ext uri="{FF2B5EF4-FFF2-40B4-BE49-F238E27FC236}">
                <a16:creationId xmlns:a16="http://schemas.microsoft.com/office/drawing/2014/main" id="{12377C83-4420-4195-8FF8-CE986B2A5FED}"/>
              </a:ext>
            </a:extLst>
          </p:cNvPr>
          <p:cNvGraphicFramePr>
            <a:graphicFrameLocks noGrp="1"/>
          </p:cNvGraphicFramePr>
          <p:nvPr>
            <p:extLst>
              <p:ext uri="{D42A27DB-BD31-4B8C-83A1-F6EECF244321}">
                <p14:modId xmlns:p14="http://schemas.microsoft.com/office/powerpoint/2010/main" val="3187995939"/>
              </p:ext>
            </p:extLst>
          </p:nvPr>
        </p:nvGraphicFramePr>
        <p:xfrm>
          <a:off x="3649524" y="4909415"/>
          <a:ext cx="2388920" cy="1407160"/>
        </p:xfrm>
        <a:graphic>
          <a:graphicData uri="http://schemas.openxmlformats.org/drawingml/2006/table">
            <a:tbl>
              <a:tblPr firstRow="1" bandRow="1">
                <a:tableStyleId>{2D5ABB26-0587-4C30-8999-92F81FD0307C}</a:tableStyleId>
              </a:tblPr>
              <a:tblGrid>
                <a:gridCol w="926552">
                  <a:extLst>
                    <a:ext uri="{9D8B030D-6E8A-4147-A177-3AD203B41FA5}">
                      <a16:colId xmlns:a16="http://schemas.microsoft.com/office/drawing/2014/main" val="4158714525"/>
                    </a:ext>
                  </a:extLst>
                </a:gridCol>
                <a:gridCol w="1462368">
                  <a:extLst>
                    <a:ext uri="{9D8B030D-6E8A-4147-A177-3AD203B41FA5}">
                      <a16:colId xmlns:a16="http://schemas.microsoft.com/office/drawing/2014/main" val="3224567455"/>
                    </a:ext>
                  </a:extLst>
                </a:gridCol>
              </a:tblGrid>
              <a:tr h="370840">
                <a:tc>
                  <a:txBody>
                    <a:bodyPr/>
                    <a:lstStyle/>
                    <a:p>
                      <a:pPr algn="ctr"/>
                      <a:r>
                        <a:rPr lang="en-US" altLang="zh-CN" sz="1400" dirty="0"/>
                        <a:t>process</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dirty="0"/>
                        <a:t>GF 350nm</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114276"/>
                  </a:ext>
                </a:extLst>
              </a:tr>
              <a:tr h="370840">
                <a:tc>
                  <a:txBody>
                    <a:bodyPr/>
                    <a:lstStyle/>
                    <a:p>
                      <a:pPr algn="ctr"/>
                      <a:r>
                        <a:rPr lang="en-US" altLang="zh-CN" sz="1400" dirty="0"/>
                        <a:t>ENC</a:t>
                      </a:r>
                      <a:endParaRPr lang="zh-CN" alt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9.7 e</a:t>
                      </a:r>
                      <a:r>
                        <a:rPr lang="en-US" altLang="zh-CN" sz="1400" baseline="300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aseline="0" dirty="0"/>
                        <a:t>@ 77K 12μs</a:t>
                      </a:r>
                      <a:endParaRPr lang="zh-CN" altLang="en-US" sz="1400" baseline="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843606"/>
                  </a:ext>
                </a:extLst>
              </a:tr>
              <a:tr h="370840">
                <a:tc>
                  <a:txBody>
                    <a:bodyPr/>
                    <a:lstStyle/>
                    <a:p>
                      <a:pPr algn="ctr"/>
                      <a:r>
                        <a:rPr lang="en-US" altLang="zh-CN" sz="1400" dirty="0"/>
                        <a:t>energy resolution</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640 eV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 122 </a:t>
                      </a:r>
                      <a:r>
                        <a:rPr lang="en-US" altLang="zh-CN" sz="1400" dirty="0" err="1"/>
                        <a:t>keV</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485116"/>
                  </a:ext>
                </a:extLst>
              </a:tr>
            </a:tbl>
          </a:graphicData>
        </a:graphic>
      </p:graphicFrame>
      <p:graphicFrame>
        <p:nvGraphicFramePr>
          <p:cNvPr id="27" name="表格 26">
            <a:extLst>
              <a:ext uri="{FF2B5EF4-FFF2-40B4-BE49-F238E27FC236}">
                <a16:creationId xmlns:a16="http://schemas.microsoft.com/office/drawing/2014/main" id="{667DC8B2-6F81-49A8-9436-3FB483F5FAD0}"/>
              </a:ext>
            </a:extLst>
          </p:cNvPr>
          <p:cNvGraphicFramePr>
            <a:graphicFrameLocks noGrp="1"/>
          </p:cNvGraphicFramePr>
          <p:nvPr>
            <p:extLst>
              <p:ext uri="{D42A27DB-BD31-4B8C-83A1-F6EECF244321}">
                <p14:modId xmlns:p14="http://schemas.microsoft.com/office/powerpoint/2010/main" val="273138576"/>
              </p:ext>
            </p:extLst>
          </p:nvPr>
        </p:nvGraphicFramePr>
        <p:xfrm>
          <a:off x="9548302" y="4920960"/>
          <a:ext cx="2618722" cy="1407160"/>
        </p:xfrm>
        <a:graphic>
          <a:graphicData uri="http://schemas.openxmlformats.org/drawingml/2006/table">
            <a:tbl>
              <a:tblPr firstRow="1" bandRow="1">
                <a:tableStyleId>{2D5ABB26-0587-4C30-8999-92F81FD0307C}</a:tableStyleId>
              </a:tblPr>
              <a:tblGrid>
                <a:gridCol w="936855">
                  <a:extLst>
                    <a:ext uri="{9D8B030D-6E8A-4147-A177-3AD203B41FA5}">
                      <a16:colId xmlns:a16="http://schemas.microsoft.com/office/drawing/2014/main" val="4158714525"/>
                    </a:ext>
                  </a:extLst>
                </a:gridCol>
                <a:gridCol w="1681867">
                  <a:extLst>
                    <a:ext uri="{9D8B030D-6E8A-4147-A177-3AD203B41FA5}">
                      <a16:colId xmlns:a16="http://schemas.microsoft.com/office/drawing/2014/main" val="3224567455"/>
                    </a:ext>
                  </a:extLst>
                </a:gridCol>
              </a:tblGrid>
              <a:tr h="370840">
                <a:tc>
                  <a:txBody>
                    <a:bodyPr/>
                    <a:lstStyle/>
                    <a:p>
                      <a:pPr algn="ctr"/>
                      <a:r>
                        <a:rPr lang="en-US" altLang="zh-CN" sz="1400" dirty="0"/>
                        <a:t>process</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400" dirty="0"/>
                        <a:t>GF 180nm</a:t>
                      </a:r>
                      <a:endParaRPr lang="zh-CN" altLang="en-US"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114276"/>
                  </a:ext>
                </a:extLst>
              </a:tr>
              <a:tr h="370840">
                <a:tc>
                  <a:txBody>
                    <a:bodyPr/>
                    <a:lstStyle/>
                    <a:p>
                      <a:pPr algn="ctr"/>
                      <a:r>
                        <a:rPr lang="en-US" altLang="zh-CN" sz="1400" dirty="0"/>
                        <a:t>ENC</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3.0 e</a:t>
                      </a:r>
                      <a:r>
                        <a:rPr lang="en-US" altLang="zh-CN" sz="1400" baseline="3000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aseline="0" dirty="0"/>
                        <a:t>@ 77K 12μs</a:t>
                      </a:r>
                      <a:endParaRPr lang="zh-CN" altLang="en-US" sz="1400" baseline="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0843606"/>
                  </a:ext>
                </a:extLst>
              </a:tr>
              <a:tr h="370840">
                <a:tc>
                  <a:txBody>
                    <a:bodyPr/>
                    <a:lstStyle/>
                    <a:p>
                      <a:pPr algn="ctr"/>
                      <a:r>
                        <a:rPr lang="en-US" altLang="zh-CN" sz="1400" dirty="0"/>
                        <a:t>energy resolution</a:t>
                      </a:r>
                      <a:endParaRPr lang="zh-CN" altLang="en-US" sz="14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485116"/>
                  </a:ext>
                </a:extLst>
              </a:tr>
            </a:tbl>
          </a:graphicData>
        </a:graphic>
      </p:graphicFrame>
      <p:sp>
        <p:nvSpPr>
          <p:cNvPr id="28" name="文本框 27">
            <a:extLst>
              <a:ext uri="{FF2B5EF4-FFF2-40B4-BE49-F238E27FC236}">
                <a16:creationId xmlns:a16="http://schemas.microsoft.com/office/drawing/2014/main" id="{BDCAFEE8-7392-4FFB-8131-A0EA096AF7BB}"/>
              </a:ext>
            </a:extLst>
          </p:cNvPr>
          <p:cNvSpPr txBox="1"/>
          <p:nvPr/>
        </p:nvSpPr>
        <p:spPr>
          <a:xfrm>
            <a:off x="1915616" y="3984482"/>
            <a:ext cx="673908" cy="338554"/>
          </a:xfrm>
          <a:prstGeom prst="rect">
            <a:avLst/>
          </a:prstGeom>
          <a:noFill/>
        </p:spPr>
        <p:txBody>
          <a:bodyPr wrap="square" rtlCol="0">
            <a:spAutoFit/>
          </a:bodyPr>
          <a:lstStyle/>
          <a:p>
            <a:r>
              <a:rPr lang="en-US" altLang="zh-CN" sz="1600" dirty="0"/>
              <a:t>2011</a:t>
            </a:r>
            <a:endParaRPr lang="zh-CN" altLang="en-US" sz="1600" dirty="0"/>
          </a:p>
        </p:txBody>
      </p:sp>
      <p:sp>
        <p:nvSpPr>
          <p:cNvPr id="29" name="文本框 28">
            <a:extLst>
              <a:ext uri="{FF2B5EF4-FFF2-40B4-BE49-F238E27FC236}">
                <a16:creationId xmlns:a16="http://schemas.microsoft.com/office/drawing/2014/main" id="{77B61C14-46E9-4A08-B2F6-B5CF496A4F7E}"/>
              </a:ext>
            </a:extLst>
          </p:cNvPr>
          <p:cNvSpPr txBox="1"/>
          <p:nvPr/>
        </p:nvSpPr>
        <p:spPr>
          <a:xfrm>
            <a:off x="3806648" y="3953622"/>
            <a:ext cx="673908" cy="338554"/>
          </a:xfrm>
          <a:prstGeom prst="rect">
            <a:avLst/>
          </a:prstGeom>
          <a:noFill/>
        </p:spPr>
        <p:txBody>
          <a:bodyPr wrap="square" rtlCol="0">
            <a:spAutoFit/>
          </a:bodyPr>
          <a:lstStyle/>
          <a:p>
            <a:r>
              <a:rPr lang="en-US" altLang="zh-CN" sz="1600" dirty="0"/>
              <a:t>2018</a:t>
            </a:r>
            <a:endParaRPr lang="zh-CN" altLang="en-US" sz="1600" dirty="0"/>
          </a:p>
        </p:txBody>
      </p:sp>
      <p:sp>
        <p:nvSpPr>
          <p:cNvPr id="30" name="文本框 29">
            <a:extLst>
              <a:ext uri="{FF2B5EF4-FFF2-40B4-BE49-F238E27FC236}">
                <a16:creationId xmlns:a16="http://schemas.microsoft.com/office/drawing/2014/main" id="{4C571FDD-5A3F-4C0D-8F1B-613614C6E32C}"/>
              </a:ext>
            </a:extLst>
          </p:cNvPr>
          <p:cNvSpPr txBox="1"/>
          <p:nvPr/>
        </p:nvSpPr>
        <p:spPr>
          <a:xfrm>
            <a:off x="5760074" y="3984482"/>
            <a:ext cx="673908" cy="338554"/>
          </a:xfrm>
          <a:prstGeom prst="rect">
            <a:avLst/>
          </a:prstGeom>
          <a:noFill/>
        </p:spPr>
        <p:txBody>
          <a:bodyPr wrap="square" rtlCol="0">
            <a:spAutoFit/>
          </a:bodyPr>
          <a:lstStyle/>
          <a:p>
            <a:r>
              <a:rPr lang="en-US" altLang="zh-CN" sz="1600" dirty="0"/>
              <a:t>2021</a:t>
            </a:r>
            <a:endParaRPr lang="zh-CN" altLang="en-US" sz="1600" dirty="0"/>
          </a:p>
        </p:txBody>
      </p:sp>
      <p:sp>
        <p:nvSpPr>
          <p:cNvPr id="31" name="文本框 30">
            <a:extLst>
              <a:ext uri="{FF2B5EF4-FFF2-40B4-BE49-F238E27FC236}">
                <a16:creationId xmlns:a16="http://schemas.microsoft.com/office/drawing/2014/main" id="{44E9E0D3-6CDC-45FB-805D-8DFAF0935282}"/>
              </a:ext>
            </a:extLst>
          </p:cNvPr>
          <p:cNvSpPr txBox="1"/>
          <p:nvPr/>
        </p:nvSpPr>
        <p:spPr>
          <a:xfrm>
            <a:off x="7679957" y="3953622"/>
            <a:ext cx="673908" cy="338554"/>
          </a:xfrm>
          <a:prstGeom prst="rect">
            <a:avLst/>
          </a:prstGeom>
          <a:noFill/>
        </p:spPr>
        <p:txBody>
          <a:bodyPr wrap="square" rtlCol="0">
            <a:spAutoFit/>
          </a:bodyPr>
          <a:lstStyle/>
          <a:p>
            <a:r>
              <a:rPr lang="en-US" altLang="zh-CN" sz="1600" dirty="0"/>
              <a:t>2023</a:t>
            </a:r>
            <a:endParaRPr lang="zh-CN" altLang="en-US" sz="1600" dirty="0"/>
          </a:p>
        </p:txBody>
      </p:sp>
      <p:sp>
        <p:nvSpPr>
          <p:cNvPr id="32" name="文本框 31">
            <a:extLst>
              <a:ext uri="{FF2B5EF4-FFF2-40B4-BE49-F238E27FC236}">
                <a16:creationId xmlns:a16="http://schemas.microsoft.com/office/drawing/2014/main" id="{1F2CC4FA-BA71-4D9E-A982-3EFCFAFEBA31}"/>
              </a:ext>
            </a:extLst>
          </p:cNvPr>
          <p:cNvSpPr txBox="1"/>
          <p:nvPr/>
        </p:nvSpPr>
        <p:spPr>
          <a:xfrm>
            <a:off x="10196600" y="3961442"/>
            <a:ext cx="1827349" cy="369332"/>
          </a:xfrm>
          <a:prstGeom prst="rect">
            <a:avLst/>
          </a:prstGeom>
          <a:noFill/>
        </p:spPr>
        <p:txBody>
          <a:bodyPr wrap="square" rtlCol="0">
            <a:spAutoFit/>
          </a:bodyPr>
          <a:lstStyle/>
          <a:p>
            <a:r>
              <a:rPr lang="en-US" altLang="zh-CN" dirty="0"/>
              <a:t>2024-2025</a:t>
            </a:r>
            <a:endParaRPr lang="zh-CN" altLang="en-US" dirty="0"/>
          </a:p>
        </p:txBody>
      </p:sp>
      <p:sp>
        <p:nvSpPr>
          <p:cNvPr id="35" name="TextBox 27">
            <a:extLst>
              <a:ext uri="{FF2B5EF4-FFF2-40B4-BE49-F238E27FC236}">
                <a16:creationId xmlns:a16="http://schemas.microsoft.com/office/drawing/2014/main" id="{AD6DB1EA-5C59-49E0-9741-A6B1302E6E2D}"/>
              </a:ext>
            </a:extLst>
          </p:cNvPr>
          <p:cNvSpPr txBox="1"/>
          <p:nvPr/>
        </p:nvSpPr>
        <p:spPr>
          <a:xfrm>
            <a:off x="609598" y="1065126"/>
            <a:ext cx="11557425" cy="830997"/>
          </a:xfrm>
          <a:prstGeom prst="rect">
            <a:avLst/>
          </a:prstGeom>
          <a:noFill/>
        </p:spPr>
        <p:txBody>
          <a:bodyPr wrap="square" rtlCol="0">
            <a:spAutoFit/>
          </a:bodyPr>
          <a:lstStyle/>
          <a:p>
            <a:pPr marL="342900" indent="-342900" algn="just">
              <a:buFont typeface="Arial" panose="020B0604020202020204" pitchFamily="34" charset="0"/>
              <a:buChar char="•"/>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The development process of CMOS preamplifier</a:t>
            </a:r>
          </a:p>
          <a:p>
            <a:pPr marL="342900" indent="-342900" algn="just">
              <a:buFont typeface="Arial" panose="020B0604020202020204" pitchFamily="34" charset="0"/>
              <a:buChar char="•"/>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L3GeRO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(Low temperature, Low noise and Low background Germanium detector </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ReadOut</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Picture 1">
            <a:extLst>
              <a:ext uri="{FF2B5EF4-FFF2-40B4-BE49-F238E27FC236}">
                <a16:creationId xmlns:a16="http://schemas.microsoft.com/office/drawing/2014/main" id="{4A3B02FF-038E-829B-CDC2-A85CF1C38100}"/>
              </a:ext>
            </a:extLst>
          </p:cNvPr>
          <p:cNvPicPr>
            <a:picLocks noChangeAspect="1"/>
          </p:cNvPicPr>
          <p:nvPr/>
        </p:nvPicPr>
        <p:blipFill>
          <a:blip r:embed="rId9"/>
          <a:stretch>
            <a:fillRect/>
          </a:stretch>
        </p:blipFill>
        <p:spPr>
          <a:xfrm>
            <a:off x="6082768" y="4892706"/>
            <a:ext cx="1357948" cy="1423869"/>
          </a:xfrm>
          <a:prstGeom prst="rect">
            <a:avLst/>
          </a:prstGeom>
        </p:spPr>
      </p:pic>
      <p:pic>
        <p:nvPicPr>
          <p:cNvPr id="36" name="内容占位符 4">
            <a:extLst>
              <a:ext uri="{FF2B5EF4-FFF2-40B4-BE49-F238E27FC236}">
                <a16:creationId xmlns:a16="http://schemas.microsoft.com/office/drawing/2014/main" id="{984322F5-5D12-95E6-15D4-9266E56700AB}"/>
              </a:ext>
            </a:extLst>
          </p:cNvPr>
          <p:cNvPicPr>
            <a:picLocks noChangeAspect="1"/>
          </p:cNvPicPr>
          <p:nvPr/>
        </p:nvPicPr>
        <p:blipFill rotWithShape="1">
          <a:blip r:embed="rId10">
            <a:extLst>
              <a:ext uri="{28A0092B-C50C-407E-A947-70E740481C1C}">
                <a14:useLocalDpi xmlns:a14="http://schemas.microsoft.com/office/drawing/2010/main" val="0"/>
              </a:ext>
            </a:extLst>
          </a:blip>
          <a:srcRect l="31702" t="53203" r="40980" b="11425"/>
          <a:stretch/>
        </p:blipFill>
        <p:spPr>
          <a:xfrm rot="16200000">
            <a:off x="7864589" y="4678664"/>
            <a:ext cx="1259840" cy="2039071"/>
          </a:xfrm>
          <a:prstGeom prst="rect">
            <a:avLst/>
          </a:prstGeom>
        </p:spPr>
      </p:pic>
      <p:sp>
        <p:nvSpPr>
          <p:cNvPr id="37" name="文本框 36">
            <a:extLst>
              <a:ext uri="{FF2B5EF4-FFF2-40B4-BE49-F238E27FC236}">
                <a16:creationId xmlns:a16="http://schemas.microsoft.com/office/drawing/2014/main" id="{1F593749-F867-483B-9108-95E03EF84D34}"/>
              </a:ext>
            </a:extLst>
          </p:cNvPr>
          <p:cNvSpPr txBox="1"/>
          <p:nvPr/>
        </p:nvSpPr>
        <p:spPr>
          <a:xfrm>
            <a:off x="4023920" y="4359039"/>
            <a:ext cx="1735130" cy="369332"/>
          </a:xfrm>
          <a:prstGeom prst="rect">
            <a:avLst/>
          </a:prstGeom>
          <a:noFill/>
        </p:spPr>
        <p:txBody>
          <a:bodyPr wrap="square">
            <a:spAutoFit/>
          </a:bodyPr>
          <a:lstStyle/>
          <a:p>
            <a:pPr algn="ct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L3GeRO-2018</a:t>
            </a:r>
            <a:endParaRPr lang="zh-CN" altLang="en-US" dirty="0"/>
          </a:p>
        </p:txBody>
      </p:sp>
      <p:sp>
        <p:nvSpPr>
          <p:cNvPr id="38" name="文本框 37">
            <a:extLst>
              <a:ext uri="{FF2B5EF4-FFF2-40B4-BE49-F238E27FC236}">
                <a16:creationId xmlns:a16="http://schemas.microsoft.com/office/drawing/2014/main" id="{4228FB77-D94F-41C7-8D3C-880E78C6E891}"/>
              </a:ext>
            </a:extLst>
          </p:cNvPr>
          <p:cNvSpPr txBox="1"/>
          <p:nvPr/>
        </p:nvSpPr>
        <p:spPr>
          <a:xfrm>
            <a:off x="2087820" y="3514856"/>
            <a:ext cx="1735130" cy="369332"/>
          </a:xfrm>
          <a:prstGeom prst="rect">
            <a:avLst/>
          </a:prstGeom>
          <a:noFill/>
        </p:spPr>
        <p:txBody>
          <a:bodyPr wrap="square">
            <a:spAutoFit/>
          </a:bodyPr>
          <a:lstStyle/>
          <a:p>
            <a:pPr algn="ct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L3GeRO-2011</a:t>
            </a:r>
            <a:endParaRPr lang="zh-CN" altLang="en-US" dirty="0"/>
          </a:p>
        </p:txBody>
      </p:sp>
      <p:sp>
        <p:nvSpPr>
          <p:cNvPr id="39" name="文本框 38">
            <a:extLst>
              <a:ext uri="{FF2B5EF4-FFF2-40B4-BE49-F238E27FC236}">
                <a16:creationId xmlns:a16="http://schemas.microsoft.com/office/drawing/2014/main" id="{CECEF14B-06DE-4650-9C0D-C0943AF9488E}"/>
              </a:ext>
            </a:extLst>
          </p:cNvPr>
          <p:cNvSpPr txBox="1"/>
          <p:nvPr/>
        </p:nvSpPr>
        <p:spPr>
          <a:xfrm>
            <a:off x="5921253" y="3633145"/>
            <a:ext cx="1735130" cy="369332"/>
          </a:xfrm>
          <a:prstGeom prst="rect">
            <a:avLst/>
          </a:prstGeom>
          <a:noFill/>
        </p:spPr>
        <p:txBody>
          <a:bodyPr wrap="square">
            <a:spAutoFit/>
          </a:bodyPr>
          <a:lstStyle/>
          <a:p>
            <a:pPr algn="ct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L3GeRO-2021</a:t>
            </a:r>
            <a:endParaRPr lang="zh-CN" altLang="en-US" dirty="0"/>
          </a:p>
        </p:txBody>
      </p:sp>
      <p:sp>
        <p:nvSpPr>
          <p:cNvPr id="40" name="文本框 39">
            <a:extLst>
              <a:ext uri="{FF2B5EF4-FFF2-40B4-BE49-F238E27FC236}">
                <a16:creationId xmlns:a16="http://schemas.microsoft.com/office/drawing/2014/main" id="{C7DE6655-0581-441E-9803-C3EE4DE43B30}"/>
              </a:ext>
            </a:extLst>
          </p:cNvPr>
          <p:cNvSpPr txBox="1"/>
          <p:nvPr/>
        </p:nvSpPr>
        <p:spPr>
          <a:xfrm>
            <a:off x="7867444" y="4305495"/>
            <a:ext cx="1735130" cy="369332"/>
          </a:xfrm>
          <a:prstGeom prst="rect">
            <a:avLst/>
          </a:prstGeom>
          <a:noFill/>
        </p:spPr>
        <p:txBody>
          <a:bodyPr wrap="square">
            <a:spAutoFit/>
          </a:bodyPr>
          <a:lstStyle/>
          <a:p>
            <a:pPr algn="ctr"/>
            <a:r>
              <a:rPr lang="en-US" altLang="zh-CN" sz="1800" dirty="0">
                <a:latin typeface="Times New Roman" panose="02020603050405020304" pitchFamily="18" charset="0"/>
                <a:ea typeface="楷体" panose="02010609060101010101" pitchFamily="49" charset="-122"/>
                <a:cs typeface="Times New Roman" panose="02020603050405020304" pitchFamily="18" charset="0"/>
              </a:rPr>
              <a:t>L3GeRO-2023</a:t>
            </a:r>
            <a:endParaRPr lang="zh-CN" altLang="en-US" dirty="0"/>
          </a:p>
        </p:txBody>
      </p:sp>
    </p:spTree>
    <p:extLst>
      <p:ext uri="{BB962C8B-B14F-4D97-AF65-F5344CB8AC3E}">
        <p14:creationId xmlns:p14="http://schemas.microsoft.com/office/powerpoint/2010/main" val="2374115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14</a:t>
            </a:fld>
            <a:endParaRPr lang="zh-CN" altLang="en-US"/>
          </a:p>
        </p:txBody>
      </p:sp>
      <p:pic>
        <p:nvPicPr>
          <p:cNvPr id="4" name="Picture 5">
            <a:extLst>
              <a:ext uri="{FF2B5EF4-FFF2-40B4-BE49-F238E27FC236}">
                <a16:creationId xmlns:a16="http://schemas.microsoft.com/office/drawing/2014/main" id="{1D83327D-66C9-47CA-BD55-7E09DAE0FA5C}"/>
              </a:ext>
            </a:extLst>
          </p:cNvPr>
          <p:cNvPicPr>
            <a:picLocks noChangeAspect="1"/>
          </p:cNvPicPr>
          <p:nvPr/>
        </p:nvPicPr>
        <p:blipFill>
          <a:blip r:embed="rId3"/>
          <a:stretch>
            <a:fillRect/>
          </a:stretch>
        </p:blipFill>
        <p:spPr>
          <a:xfrm>
            <a:off x="6848758" y="1488994"/>
            <a:ext cx="4985463" cy="4613413"/>
          </a:xfrm>
          <a:prstGeom prst="rect">
            <a:avLst/>
          </a:prstGeom>
        </p:spPr>
      </p:pic>
      <p:sp>
        <p:nvSpPr>
          <p:cNvPr id="5" name="内容占位符 1">
            <a:extLst>
              <a:ext uri="{FF2B5EF4-FFF2-40B4-BE49-F238E27FC236}">
                <a16:creationId xmlns:a16="http://schemas.microsoft.com/office/drawing/2014/main" id="{5A6DDCC6-46E5-4482-ACAF-D6DD02DF7A63}"/>
              </a:ext>
            </a:extLst>
          </p:cNvPr>
          <p:cNvSpPr txBox="1">
            <a:spLocks/>
          </p:cNvSpPr>
          <p:nvPr/>
        </p:nvSpPr>
        <p:spPr>
          <a:xfrm>
            <a:off x="509399" y="1169498"/>
            <a:ext cx="10972800" cy="2062280"/>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L3GeRO-2018</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0.35 um CMOS</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process</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pulse</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reset</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ENC</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13.3 e</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2pF, 77K</a:t>
            </a:r>
          </a:p>
        </p:txBody>
      </p:sp>
      <p:pic>
        <p:nvPicPr>
          <p:cNvPr id="6" name="Picture 7">
            <a:extLst>
              <a:ext uri="{FF2B5EF4-FFF2-40B4-BE49-F238E27FC236}">
                <a16:creationId xmlns:a16="http://schemas.microsoft.com/office/drawing/2014/main" id="{D54105D4-DB2C-49C1-A493-F91282B6F69E}"/>
              </a:ext>
            </a:extLst>
          </p:cNvPr>
          <p:cNvPicPr>
            <a:picLocks noChangeAspect="1"/>
          </p:cNvPicPr>
          <p:nvPr/>
        </p:nvPicPr>
        <p:blipFill rotWithShape="1">
          <a:blip r:embed="rId4"/>
          <a:srcRect t="2511"/>
          <a:stretch/>
        </p:blipFill>
        <p:spPr>
          <a:xfrm>
            <a:off x="898134" y="3817107"/>
            <a:ext cx="2436559" cy="2135670"/>
          </a:xfrm>
          <a:prstGeom prst="rect">
            <a:avLst/>
          </a:prstGeom>
        </p:spPr>
      </p:pic>
      <p:pic>
        <p:nvPicPr>
          <p:cNvPr id="7" name="Picture 10">
            <a:extLst>
              <a:ext uri="{FF2B5EF4-FFF2-40B4-BE49-F238E27FC236}">
                <a16:creationId xmlns:a16="http://schemas.microsoft.com/office/drawing/2014/main" id="{707651F4-0EF1-4A6B-89F8-C4DA80DA6650}"/>
              </a:ext>
            </a:extLst>
          </p:cNvPr>
          <p:cNvPicPr>
            <a:picLocks noChangeAspect="1"/>
          </p:cNvPicPr>
          <p:nvPr/>
        </p:nvPicPr>
        <p:blipFill>
          <a:blip r:embed="rId5"/>
          <a:stretch>
            <a:fillRect/>
          </a:stretch>
        </p:blipFill>
        <p:spPr>
          <a:xfrm>
            <a:off x="3532710" y="3507968"/>
            <a:ext cx="3316048" cy="2689920"/>
          </a:xfrm>
          <a:prstGeom prst="rect">
            <a:avLst/>
          </a:prstGeom>
        </p:spPr>
      </p:pic>
      <p:sp>
        <p:nvSpPr>
          <p:cNvPr id="9" name="Rectangle 9">
            <a:extLst>
              <a:ext uri="{FF2B5EF4-FFF2-40B4-BE49-F238E27FC236}">
                <a16:creationId xmlns:a16="http://schemas.microsoft.com/office/drawing/2014/main" id="{6A0376A5-5D29-4485-BE66-EA8A9A661CF3}"/>
              </a:ext>
            </a:extLst>
          </p:cNvPr>
          <p:cNvSpPr/>
          <p:nvPr/>
        </p:nvSpPr>
        <p:spPr>
          <a:xfrm>
            <a:off x="3647684" y="6189767"/>
            <a:ext cx="3086100" cy="307777"/>
          </a:xfrm>
          <a:prstGeom prst="rect">
            <a:avLst/>
          </a:prstGeom>
        </p:spPr>
        <p:txBody>
          <a:bodyPr wrap="square">
            <a:spAutoFit/>
          </a:bodyPr>
          <a:lstStyle/>
          <a:p>
            <a:r>
              <a:rPr lang="en-US" altLang="zh-CN" sz="1400" b="1" dirty="0"/>
              <a:t>Z. Deng, et. al. JINST P08019 2018</a:t>
            </a:r>
            <a:endParaRPr lang="zh-CN" altLang="en-US" sz="1400" b="1" dirty="0"/>
          </a:p>
        </p:txBody>
      </p:sp>
    </p:spTree>
    <p:extLst>
      <p:ext uri="{BB962C8B-B14F-4D97-AF65-F5344CB8AC3E}">
        <p14:creationId xmlns:p14="http://schemas.microsoft.com/office/powerpoint/2010/main" val="264558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15</a:t>
            </a:fld>
            <a:endParaRPr lang="zh-CN" altLang="en-US"/>
          </a:p>
        </p:txBody>
      </p:sp>
      <p:sp>
        <p:nvSpPr>
          <p:cNvPr id="4" name="文本框 3">
            <a:extLst>
              <a:ext uri="{FF2B5EF4-FFF2-40B4-BE49-F238E27FC236}">
                <a16:creationId xmlns:a16="http://schemas.microsoft.com/office/drawing/2014/main" id="{5AFC4D53-A0E5-49BF-8A3F-FA6D7CAB83C3}"/>
              </a:ext>
            </a:extLst>
          </p:cNvPr>
          <p:cNvSpPr txBox="1"/>
          <p:nvPr/>
        </p:nvSpPr>
        <p:spPr>
          <a:xfrm>
            <a:off x="406988" y="1043552"/>
            <a:ext cx="10908713" cy="579967"/>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defRPr/>
            </a:pPr>
            <a:r>
              <a:rPr kumimoji="1" lang="en-US" altLang="zh-CN" sz="2400" dirty="0">
                <a:solidFill>
                  <a:prstClr val="black">
                    <a:lumMod val="75000"/>
                    <a:lumOff val="25000"/>
                  </a:prstClr>
                </a:solidFill>
                <a:latin typeface="Times New Roman" panose="02020603050405020304" pitchFamily="18" charset="0"/>
                <a:ea typeface="楷体" panose="02010609060101010101" pitchFamily="49" charset="-122"/>
                <a:cs typeface="Times New Roman" panose="02020603050405020304" pitchFamily="18" charset="0"/>
              </a:rPr>
              <a:t>L3GeRO-2018 in CDEX</a:t>
            </a:r>
            <a:endParaRPr kumimoji="1" lang="zh-CN" altLang="en-US" sz="2400" dirty="0">
              <a:solidFill>
                <a:prstClr val="black">
                  <a:lumMod val="75000"/>
                  <a:lumOff val="25000"/>
                </a:prst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CC92AE51-90D6-457B-A1FC-D1EF914DF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879" y="4618007"/>
            <a:ext cx="2429823" cy="1822367"/>
          </a:xfrm>
          <a:prstGeom prst="rect">
            <a:avLst/>
          </a:prstGeom>
        </p:spPr>
      </p:pic>
      <p:pic>
        <p:nvPicPr>
          <p:cNvPr id="7" name="内容占位符 6">
            <a:extLst>
              <a:ext uri="{FF2B5EF4-FFF2-40B4-BE49-F238E27FC236}">
                <a16:creationId xmlns:a16="http://schemas.microsoft.com/office/drawing/2014/main" id="{8C48D4D1-494B-4DAD-8495-32483E1160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98" y="1767985"/>
            <a:ext cx="4025781" cy="2683853"/>
          </a:xfrm>
          <a:prstGeom prst="rect">
            <a:avLst/>
          </a:prstGeom>
        </p:spPr>
      </p:pic>
      <p:pic>
        <p:nvPicPr>
          <p:cNvPr id="9" name="图片 8">
            <a:extLst>
              <a:ext uri="{FF2B5EF4-FFF2-40B4-BE49-F238E27FC236}">
                <a16:creationId xmlns:a16="http://schemas.microsoft.com/office/drawing/2014/main" id="{C5586C0D-DBE6-4C33-B7F4-DEA42E982AC5}"/>
              </a:ext>
            </a:extLst>
          </p:cNvPr>
          <p:cNvPicPr/>
          <p:nvPr/>
        </p:nvPicPr>
        <p:blipFill>
          <a:blip r:embed="rId5"/>
          <a:stretch>
            <a:fillRect/>
          </a:stretch>
        </p:blipFill>
        <p:spPr>
          <a:xfrm>
            <a:off x="4725506" y="1760062"/>
            <a:ext cx="6780694" cy="2459027"/>
          </a:xfrm>
          <a:prstGeom prst="rect">
            <a:avLst/>
          </a:prstGeom>
        </p:spPr>
      </p:pic>
      <p:pic>
        <p:nvPicPr>
          <p:cNvPr id="10" name="Picture 2">
            <a:extLst>
              <a:ext uri="{FF2B5EF4-FFF2-40B4-BE49-F238E27FC236}">
                <a16:creationId xmlns:a16="http://schemas.microsoft.com/office/drawing/2014/main" id="{4240CF38-6FF5-479D-9D3A-6A563F24F2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6880" y="4367436"/>
            <a:ext cx="2154470" cy="208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10">
            <a:extLst>
              <a:ext uri="{FF2B5EF4-FFF2-40B4-BE49-F238E27FC236}">
                <a16:creationId xmlns:a16="http://schemas.microsoft.com/office/drawing/2014/main" id="{C73D36BB-EF55-4FC7-AEC4-A35EF94D7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791" y="4302751"/>
            <a:ext cx="3364054" cy="2300074"/>
          </a:xfrm>
          <a:prstGeom prst="rect">
            <a:avLst/>
          </a:prstGeom>
        </p:spPr>
      </p:pic>
      <p:sp>
        <p:nvSpPr>
          <p:cNvPr id="12" name="TextBox 10">
            <a:extLst>
              <a:ext uri="{FF2B5EF4-FFF2-40B4-BE49-F238E27FC236}">
                <a16:creationId xmlns:a16="http://schemas.microsoft.com/office/drawing/2014/main" id="{9B0867E8-03F7-46EC-B4D9-2818C7A637FE}"/>
              </a:ext>
            </a:extLst>
          </p:cNvPr>
          <p:cNvSpPr txBox="1"/>
          <p:nvPr/>
        </p:nvSpPr>
        <p:spPr>
          <a:xfrm>
            <a:off x="9376172" y="5462939"/>
            <a:ext cx="2105178" cy="307777"/>
          </a:xfrm>
          <a:prstGeom prst="rect">
            <a:avLst/>
          </a:prstGeom>
          <a:noFill/>
        </p:spPr>
        <p:txBody>
          <a:bodyPr wrap="square" rtlCol="0">
            <a:spAutoFit/>
          </a:bodyPr>
          <a:lstStyle/>
          <a:p>
            <a:r>
              <a:rPr lang="en-US" altLang="zh-CN" sz="1400" dirty="0">
                <a:solidFill>
                  <a:schemeClr val="bg1"/>
                </a:solidFill>
              </a:rPr>
              <a:t>FWHM=620eV@122keV</a:t>
            </a:r>
            <a:endParaRPr lang="zh-CN" altLang="en-US" sz="1400" dirty="0">
              <a:solidFill>
                <a:schemeClr val="bg1"/>
              </a:solidFill>
            </a:endParaRPr>
          </a:p>
        </p:txBody>
      </p:sp>
      <p:sp>
        <p:nvSpPr>
          <p:cNvPr id="13" name="矩形 12">
            <a:extLst>
              <a:ext uri="{FF2B5EF4-FFF2-40B4-BE49-F238E27FC236}">
                <a16:creationId xmlns:a16="http://schemas.microsoft.com/office/drawing/2014/main" id="{E92351CE-5DB2-40FE-A4AA-9B95F60D8013}"/>
              </a:ext>
            </a:extLst>
          </p:cNvPr>
          <p:cNvSpPr/>
          <p:nvPr/>
        </p:nvSpPr>
        <p:spPr>
          <a:xfrm>
            <a:off x="7121830" y="4968179"/>
            <a:ext cx="1988045" cy="369332"/>
          </a:xfrm>
          <a:prstGeom prst="rect">
            <a:avLst/>
          </a:prstGeom>
          <a:ln>
            <a:noFill/>
          </a:ln>
        </p:spPr>
        <p:txBody>
          <a:bodyPr wrap="none">
            <a:spAutoFit/>
          </a:bodyPr>
          <a:lstStyle/>
          <a:p>
            <a:pPr algn="ctr"/>
            <a:r>
              <a:rPr lang="en-US" altLang="zh-CN" dirty="0"/>
              <a:t>ENC=182eV FWHM</a:t>
            </a:r>
            <a:endParaRPr lang="zh-CN" altLang="en-US" dirty="0"/>
          </a:p>
        </p:txBody>
      </p:sp>
      <p:cxnSp>
        <p:nvCxnSpPr>
          <p:cNvPr id="14" name="直接箭头连接符 13">
            <a:extLst>
              <a:ext uri="{FF2B5EF4-FFF2-40B4-BE49-F238E27FC236}">
                <a16:creationId xmlns:a16="http://schemas.microsoft.com/office/drawing/2014/main" id="{24563F9D-1692-4BBB-B11F-921F809CCE9F}"/>
              </a:ext>
            </a:extLst>
          </p:cNvPr>
          <p:cNvCxnSpPr/>
          <p:nvPr/>
        </p:nvCxnSpPr>
        <p:spPr>
          <a:xfrm flipH="1">
            <a:off x="6354792" y="5152845"/>
            <a:ext cx="701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428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8715462" cy="4315940"/>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Problems and requirements in the CDEX </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Electronic noise</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Input charge over 250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fC</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Complex external configuration circuitry</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Background from coaxial wires and HV wires</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Driving capability</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Reset logic with higher stability</a:t>
            </a:r>
          </a:p>
        </p:txBody>
      </p:sp>
      <p:sp>
        <p:nvSpPr>
          <p:cNvPr id="23" name="灯片编号占位符 1">
            <a:extLst>
              <a:ext uri="{FF2B5EF4-FFF2-40B4-BE49-F238E27FC236}">
                <a16:creationId xmlns:a16="http://schemas.microsoft.com/office/drawing/2014/main" id="{C5545B52-C611-415C-86F0-2A1E0D60D9B8}"/>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16</a:t>
            </a:fld>
            <a:endParaRPr lang="zh-CN" altLang="en-US" dirty="0"/>
          </a:p>
        </p:txBody>
      </p:sp>
    </p:spTree>
    <p:extLst>
      <p:ext uri="{BB962C8B-B14F-4D97-AF65-F5344CB8AC3E}">
        <p14:creationId xmlns:p14="http://schemas.microsoft.com/office/powerpoint/2010/main" val="123602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5760000"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L3GeRO-2025</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Without external configuration circuitry</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Updated reset logic</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Line Driver to improve PSRR</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Simulation </a:t>
            </a:r>
            <a:r>
              <a:rPr lang="pt-BR" altLang="zh-CN" dirty="0">
                <a:latin typeface="Times New Roman" panose="02020603050405020304" pitchFamily="18" charset="0"/>
                <a:ea typeface="楷体" panose="02010609060101010101" pitchFamily="49" charset="-122"/>
                <a:cs typeface="Times New Roman" panose="02020603050405020304" pitchFamily="18" charset="0"/>
              </a:rPr>
              <a:t>ENC</a:t>
            </a:r>
            <a:r>
              <a:rPr lang="zh-CN" altLang="pt-BR"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&lt;</a:t>
            </a:r>
            <a:r>
              <a:rPr lang="pt-BR" altLang="zh-CN" dirty="0">
                <a:latin typeface="Times New Roman" panose="02020603050405020304" pitchFamily="18" charset="0"/>
                <a:ea typeface="楷体" panose="02010609060101010101" pitchFamily="49" charset="-122"/>
                <a:cs typeface="Times New Roman" panose="02020603050405020304" pitchFamily="18" charset="0"/>
              </a:rPr>
              <a:t>3 e @ 2pF, 77K</a:t>
            </a:r>
          </a:p>
          <a:p>
            <a:pPr lvl="1"/>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4A86E05C-2F4A-4C97-B273-5AE518842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07" y="3285642"/>
            <a:ext cx="2880000" cy="2915507"/>
          </a:xfrm>
          <a:prstGeom prst="rect">
            <a:avLst/>
          </a:prstGeom>
        </p:spPr>
      </p:pic>
      <p:pic>
        <p:nvPicPr>
          <p:cNvPr id="5" name="图片 4">
            <a:extLst>
              <a:ext uri="{FF2B5EF4-FFF2-40B4-BE49-F238E27FC236}">
                <a16:creationId xmlns:a16="http://schemas.microsoft.com/office/drawing/2014/main" id="{38900ECA-C3C3-40FA-B230-11E23C64F638}"/>
              </a:ext>
            </a:extLst>
          </p:cNvPr>
          <p:cNvPicPr>
            <a:picLocks noChangeAspect="1"/>
          </p:cNvPicPr>
          <p:nvPr/>
        </p:nvPicPr>
        <p:blipFill>
          <a:blip r:embed="rId4"/>
          <a:stretch>
            <a:fillRect/>
          </a:stretch>
        </p:blipFill>
        <p:spPr>
          <a:xfrm>
            <a:off x="5939793" y="1281972"/>
            <a:ext cx="5760000" cy="1988811"/>
          </a:xfrm>
          <a:prstGeom prst="rect">
            <a:avLst/>
          </a:prstGeom>
        </p:spPr>
      </p:pic>
      <p:pic>
        <p:nvPicPr>
          <p:cNvPr id="15" name="图片 14">
            <a:extLst>
              <a:ext uri="{FF2B5EF4-FFF2-40B4-BE49-F238E27FC236}">
                <a16:creationId xmlns:a16="http://schemas.microsoft.com/office/drawing/2014/main" id="{B6B111F5-7B61-4FF8-96A8-AC5F75F565A8}"/>
              </a:ext>
            </a:extLst>
          </p:cNvPr>
          <p:cNvPicPr>
            <a:picLocks noChangeAspect="1"/>
          </p:cNvPicPr>
          <p:nvPr/>
        </p:nvPicPr>
        <p:blipFill>
          <a:blip r:embed="rId5"/>
          <a:stretch>
            <a:fillRect/>
          </a:stretch>
        </p:blipFill>
        <p:spPr>
          <a:xfrm>
            <a:off x="5939793" y="3774087"/>
            <a:ext cx="5760000" cy="2427062"/>
          </a:xfrm>
          <a:prstGeom prst="rect">
            <a:avLst/>
          </a:prstGeom>
        </p:spPr>
      </p:pic>
      <p:sp>
        <p:nvSpPr>
          <p:cNvPr id="16" name="灯片编号占位符 1">
            <a:extLst>
              <a:ext uri="{FF2B5EF4-FFF2-40B4-BE49-F238E27FC236}">
                <a16:creationId xmlns:a16="http://schemas.microsoft.com/office/drawing/2014/main" id="{746C7592-80DD-46AA-B6DB-E75D261ACF9A}"/>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17</a:t>
            </a:fld>
            <a:endParaRPr lang="zh-CN" altLang="en-US" dirty="0"/>
          </a:p>
        </p:txBody>
      </p:sp>
      <p:cxnSp>
        <p:nvCxnSpPr>
          <p:cNvPr id="10" name="直接箭头连接符 9">
            <a:extLst>
              <a:ext uri="{FF2B5EF4-FFF2-40B4-BE49-F238E27FC236}">
                <a16:creationId xmlns:a16="http://schemas.microsoft.com/office/drawing/2014/main" id="{136654B4-56C4-438C-AD89-7BD12A5127B9}"/>
              </a:ext>
            </a:extLst>
          </p:cNvPr>
          <p:cNvCxnSpPr>
            <a:cxnSpLocks/>
          </p:cNvCxnSpPr>
          <p:nvPr/>
        </p:nvCxnSpPr>
        <p:spPr>
          <a:xfrm flipH="1">
            <a:off x="7837380" y="2614408"/>
            <a:ext cx="3538376" cy="11596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65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5577885"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L3GeRO-2025W</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(Wide-dynamic)</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Two-stage CSA with line driver</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Resistive-feedback</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Input charge over 250 </a:t>
            </a:r>
            <a:r>
              <a:rPr lang="en-US" altLang="zh-CN" dirty="0" err="1">
                <a:latin typeface="Times New Roman" panose="02020603050405020304" pitchFamily="18" charset="0"/>
                <a:ea typeface="楷体" panose="02010609060101010101" pitchFamily="49" charset="-122"/>
                <a:cs typeface="Times New Roman" panose="02020603050405020304" pitchFamily="18" charset="0"/>
              </a:rPr>
              <a:t>fC</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5" name="图片 4">
            <a:extLst>
              <a:ext uri="{FF2B5EF4-FFF2-40B4-BE49-F238E27FC236}">
                <a16:creationId xmlns:a16="http://schemas.microsoft.com/office/drawing/2014/main" id="{95D09F08-7877-41AA-92B1-F641CB2DC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809" y="3072698"/>
            <a:ext cx="2880000" cy="2918802"/>
          </a:xfrm>
          <a:prstGeom prst="rect">
            <a:avLst/>
          </a:prstGeom>
        </p:spPr>
      </p:pic>
      <p:pic>
        <p:nvPicPr>
          <p:cNvPr id="6" name="图片 5">
            <a:extLst>
              <a:ext uri="{FF2B5EF4-FFF2-40B4-BE49-F238E27FC236}">
                <a16:creationId xmlns:a16="http://schemas.microsoft.com/office/drawing/2014/main" id="{793EAF36-2D63-4132-8973-17FF5721D926}"/>
              </a:ext>
            </a:extLst>
          </p:cNvPr>
          <p:cNvPicPr>
            <a:picLocks noChangeAspect="1"/>
          </p:cNvPicPr>
          <p:nvPr/>
        </p:nvPicPr>
        <p:blipFill>
          <a:blip r:embed="rId4"/>
          <a:stretch>
            <a:fillRect/>
          </a:stretch>
        </p:blipFill>
        <p:spPr>
          <a:xfrm>
            <a:off x="4542328" y="1175021"/>
            <a:ext cx="7200000" cy="5403403"/>
          </a:xfrm>
          <a:prstGeom prst="rect">
            <a:avLst/>
          </a:prstGeom>
        </p:spPr>
      </p:pic>
      <p:sp>
        <p:nvSpPr>
          <p:cNvPr id="387" name="灯片编号占位符 1">
            <a:extLst>
              <a:ext uri="{FF2B5EF4-FFF2-40B4-BE49-F238E27FC236}">
                <a16:creationId xmlns:a16="http://schemas.microsoft.com/office/drawing/2014/main" id="{8A5D152F-9D04-475F-8784-ACD37B557734}"/>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18</a:t>
            </a:fld>
            <a:endParaRPr lang="zh-CN" altLang="en-US" dirty="0"/>
          </a:p>
        </p:txBody>
      </p:sp>
    </p:spTree>
    <p:extLst>
      <p:ext uri="{BB962C8B-B14F-4D97-AF65-F5344CB8AC3E}">
        <p14:creationId xmlns:p14="http://schemas.microsoft.com/office/powerpoint/2010/main" val="3933308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378238" y="1281972"/>
            <a:ext cx="8715462"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L3GeRO-2024 in CDEX</a:t>
            </a:r>
          </a:p>
          <a:p>
            <a:pPr lvl="1"/>
            <a:r>
              <a:rPr lang="en-US" altLang="zh-CN"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detector + VFE + BN</a:t>
            </a:r>
          </a:p>
          <a:p>
            <a:pPr lvl="1"/>
            <a:r>
              <a:rPr lang="en-US" altLang="zh-CN"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and VFE in a vacuum chamber</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Vacuum chamber in liquid nitrogen</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Coaxial cables between VFE and BN</a:t>
            </a:r>
          </a:p>
          <a:p>
            <a:pPr lvl="1"/>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3" name="灯片编号占位符 1">
            <a:extLst>
              <a:ext uri="{FF2B5EF4-FFF2-40B4-BE49-F238E27FC236}">
                <a16:creationId xmlns:a16="http://schemas.microsoft.com/office/drawing/2014/main" id="{C5545B52-C611-415C-86F0-2A1E0D60D9B8}"/>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19</a:t>
            </a:fld>
            <a:endParaRPr lang="zh-CN" altLang="en-US" dirty="0"/>
          </a:p>
        </p:txBody>
      </p:sp>
      <p:pic>
        <p:nvPicPr>
          <p:cNvPr id="135" name="图片 134">
            <a:extLst>
              <a:ext uri="{FF2B5EF4-FFF2-40B4-BE49-F238E27FC236}">
                <a16:creationId xmlns:a16="http://schemas.microsoft.com/office/drawing/2014/main" id="{CB2450F1-25B3-4F3B-9930-BE66D3A2EB1D}"/>
              </a:ext>
            </a:extLst>
          </p:cNvPr>
          <p:cNvPicPr>
            <a:picLocks noChangeAspect="1"/>
          </p:cNvPicPr>
          <p:nvPr/>
        </p:nvPicPr>
        <p:blipFill rotWithShape="1">
          <a:blip r:embed="rId3">
            <a:extLst>
              <a:ext uri="{28A0092B-C50C-407E-A947-70E740481C1C}">
                <a14:useLocalDpi xmlns:a14="http://schemas.microsoft.com/office/drawing/2010/main" val="0"/>
              </a:ext>
            </a:extLst>
          </a:blip>
          <a:srcRect l="30937" t="12778" b="21640"/>
          <a:stretch/>
        </p:blipFill>
        <p:spPr>
          <a:xfrm>
            <a:off x="5702783" y="4346433"/>
            <a:ext cx="2880000" cy="1538361"/>
          </a:xfrm>
          <a:prstGeom prst="rect">
            <a:avLst/>
          </a:prstGeom>
        </p:spPr>
      </p:pic>
      <p:pic>
        <p:nvPicPr>
          <p:cNvPr id="136" name="图片 135">
            <a:extLst>
              <a:ext uri="{FF2B5EF4-FFF2-40B4-BE49-F238E27FC236}">
                <a16:creationId xmlns:a16="http://schemas.microsoft.com/office/drawing/2014/main" id="{B2E7DD07-C1AB-45A8-A5C6-316F4138FA6B}"/>
              </a:ext>
            </a:extLst>
          </p:cNvPr>
          <p:cNvPicPr>
            <a:picLocks noChangeAspect="1"/>
          </p:cNvPicPr>
          <p:nvPr/>
        </p:nvPicPr>
        <p:blipFill rotWithShape="1">
          <a:blip r:embed="rId4"/>
          <a:srcRect l="8052" t="18800" r="13400" b="19813"/>
          <a:stretch/>
        </p:blipFill>
        <p:spPr>
          <a:xfrm rot="16200000">
            <a:off x="8879120" y="3356145"/>
            <a:ext cx="2880000" cy="2989284"/>
          </a:xfrm>
          <a:prstGeom prst="rect">
            <a:avLst/>
          </a:prstGeom>
        </p:spPr>
      </p:pic>
      <p:grpSp>
        <p:nvGrpSpPr>
          <p:cNvPr id="8268" name="组合 8267">
            <a:extLst>
              <a:ext uri="{FF2B5EF4-FFF2-40B4-BE49-F238E27FC236}">
                <a16:creationId xmlns:a16="http://schemas.microsoft.com/office/drawing/2014/main" id="{35B06E76-7328-4240-825D-B51D767F76DF}"/>
              </a:ext>
            </a:extLst>
          </p:cNvPr>
          <p:cNvGrpSpPr/>
          <p:nvPr/>
        </p:nvGrpSpPr>
        <p:grpSpPr>
          <a:xfrm>
            <a:off x="5530302" y="1084178"/>
            <a:ext cx="6337615" cy="2202095"/>
            <a:chOff x="5530302" y="1634304"/>
            <a:chExt cx="6337615" cy="2202095"/>
          </a:xfrm>
        </p:grpSpPr>
        <p:sp>
          <p:nvSpPr>
            <p:cNvPr id="6" name="Line 6">
              <a:extLst>
                <a:ext uri="{FF2B5EF4-FFF2-40B4-BE49-F238E27FC236}">
                  <a16:creationId xmlns:a16="http://schemas.microsoft.com/office/drawing/2014/main" id="{AFDB9DEC-3820-47E6-8B2D-50D23B3FAA11}"/>
                </a:ext>
              </a:extLst>
            </p:cNvPr>
            <p:cNvSpPr>
              <a:spLocks noChangeShapeType="1"/>
            </p:cNvSpPr>
            <p:nvPr/>
          </p:nvSpPr>
          <p:spPr bwMode="auto">
            <a:xfrm>
              <a:off x="6423066" y="2397951"/>
              <a:ext cx="105836"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7" name="Line 7">
              <a:extLst>
                <a:ext uri="{FF2B5EF4-FFF2-40B4-BE49-F238E27FC236}">
                  <a16:creationId xmlns:a16="http://schemas.microsoft.com/office/drawing/2014/main" id="{BE43C18D-E439-4D0B-99DF-AE94A4635621}"/>
                </a:ext>
              </a:extLst>
            </p:cNvPr>
            <p:cNvSpPr>
              <a:spLocks noChangeShapeType="1"/>
            </p:cNvSpPr>
            <p:nvPr/>
          </p:nvSpPr>
          <p:spPr bwMode="auto">
            <a:xfrm>
              <a:off x="6569992" y="2168846"/>
              <a:ext cx="105836"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9" name="Line 8">
              <a:extLst>
                <a:ext uri="{FF2B5EF4-FFF2-40B4-BE49-F238E27FC236}">
                  <a16:creationId xmlns:a16="http://schemas.microsoft.com/office/drawing/2014/main" id="{88F2C4A6-0AB3-4E06-840A-87B84E987D27}"/>
                </a:ext>
              </a:extLst>
            </p:cNvPr>
            <p:cNvSpPr>
              <a:spLocks noChangeShapeType="1"/>
            </p:cNvSpPr>
            <p:nvPr/>
          </p:nvSpPr>
          <p:spPr bwMode="auto">
            <a:xfrm flipH="1">
              <a:off x="6528902" y="2168846"/>
              <a:ext cx="41089" cy="229105"/>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1" name="Freeform 9">
              <a:extLst>
                <a:ext uri="{FF2B5EF4-FFF2-40B4-BE49-F238E27FC236}">
                  <a16:creationId xmlns:a16="http://schemas.microsoft.com/office/drawing/2014/main" id="{6AA6C1DA-9F93-4F10-86BA-DD2A4B2FA501}"/>
                </a:ext>
              </a:extLst>
            </p:cNvPr>
            <p:cNvSpPr>
              <a:spLocks noEditPoints="1"/>
            </p:cNvSpPr>
            <p:nvPr/>
          </p:nvSpPr>
          <p:spPr bwMode="auto">
            <a:xfrm>
              <a:off x="6527658" y="2395461"/>
              <a:ext cx="150661" cy="4981"/>
            </a:xfrm>
            <a:custGeom>
              <a:avLst/>
              <a:gdLst>
                <a:gd name="T0" fmla="*/ 24 w 560"/>
                <a:gd name="T1" fmla="*/ 0 h 16"/>
                <a:gd name="T2" fmla="*/ 24 w 560"/>
                <a:gd name="T3" fmla="*/ 16 h 16"/>
                <a:gd name="T4" fmla="*/ 0 w 560"/>
                <a:gd name="T5" fmla="*/ 8 h 16"/>
                <a:gd name="T6" fmla="*/ 56 w 560"/>
                <a:gd name="T7" fmla="*/ 0 h 16"/>
                <a:gd name="T8" fmla="*/ 80 w 560"/>
                <a:gd name="T9" fmla="*/ 8 h 16"/>
                <a:gd name="T10" fmla="*/ 56 w 560"/>
                <a:gd name="T11" fmla="*/ 16 h 16"/>
                <a:gd name="T12" fmla="*/ 56 w 560"/>
                <a:gd name="T13" fmla="*/ 0 h 16"/>
                <a:gd name="T14" fmla="*/ 120 w 560"/>
                <a:gd name="T15" fmla="*/ 0 h 16"/>
                <a:gd name="T16" fmla="*/ 120 w 560"/>
                <a:gd name="T17" fmla="*/ 16 h 16"/>
                <a:gd name="T18" fmla="*/ 96 w 560"/>
                <a:gd name="T19" fmla="*/ 8 h 16"/>
                <a:gd name="T20" fmla="*/ 152 w 560"/>
                <a:gd name="T21" fmla="*/ 0 h 16"/>
                <a:gd name="T22" fmla="*/ 176 w 560"/>
                <a:gd name="T23" fmla="*/ 8 h 16"/>
                <a:gd name="T24" fmla="*/ 152 w 560"/>
                <a:gd name="T25" fmla="*/ 16 h 16"/>
                <a:gd name="T26" fmla="*/ 152 w 560"/>
                <a:gd name="T27" fmla="*/ 0 h 16"/>
                <a:gd name="T28" fmla="*/ 216 w 560"/>
                <a:gd name="T29" fmla="*/ 0 h 16"/>
                <a:gd name="T30" fmla="*/ 216 w 560"/>
                <a:gd name="T31" fmla="*/ 16 h 16"/>
                <a:gd name="T32" fmla="*/ 192 w 560"/>
                <a:gd name="T33" fmla="*/ 8 h 16"/>
                <a:gd name="T34" fmla="*/ 248 w 560"/>
                <a:gd name="T35" fmla="*/ 0 h 16"/>
                <a:gd name="T36" fmla="*/ 272 w 560"/>
                <a:gd name="T37" fmla="*/ 8 h 16"/>
                <a:gd name="T38" fmla="*/ 248 w 560"/>
                <a:gd name="T39" fmla="*/ 16 h 16"/>
                <a:gd name="T40" fmla="*/ 248 w 560"/>
                <a:gd name="T41" fmla="*/ 0 h 16"/>
                <a:gd name="T42" fmla="*/ 312 w 560"/>
                <a:gd name="T43" fmla="*/ 0 h 16"/>
                <a:gd name="T44" fmla="*/ 312 w 560"/>
                <a:gd name="T45" fmla="*/ 16 h 16"/>
                <a:gd name="T46" fmla="*/ 288 w 560"/>
                <a:gd name="T47" fmla="*/ 8 h 16"/>
                <a:gd name="T48" fmla="*/ 344 w 560"/>
                <a:gd name="T49" fmla="*/ 0 h 16"/>
                <a:gd name="T50" fmla="*/ 368 w 560"/>
                <a:gd name="T51" fmla="*/ 8 h 16"/>
                <a:gd name="T52" fmla="*/ 344 w 560"/>
                <a:gd name="T53" fmla="*/ 16 h 16"/>
                <a:gd name="T54" fmla="*/ 344 w 560"/>
                <a:gd name="T55" fmla="*/ 0 h 16"/>
                <a:gd name="T56" fmla="*/ 408 w 560"/>
                <a:gd name="T57" fmla="*/ 0 h 16"/>
                <a:gd name="T58" fmla="*/ 408 w 560"/>
                <a:gd name="T59" fmla="*/ 16 h 16"/>
                <a:gd name="T60" fmla="*/ 384 w 560"/>
                <a:gd name="T61" fmla="*/ 8 h 16"/>
                <a:gd name="T62" fmla="*/ 440 w 560"/>
                <a:gd name="T63" fmla="*/ 0 h 16"/>
                <a:gd name="T64" fmla="*/ 464 w 560"/>
                <a:gd name="T65" fmla="*/ 8 h 16"/>
                <a:gd name="T66" fmla="*/ 440 w 560"/>
                <a:gd name="T67" fmla="*/ 16 h 16"/>
                <a:gd name="T68" fmla="*/ 440 w 560"/>
                <a:gd name="T69" fmla="*/ 0 h 16"/>
                <a:gd name="T70" fmla="*/ 504 w 560"/>
                <a:gd name="T71" fmla="*/ 0 h 16"/>
                <a:gd name="T72" fmla="*/ 504 w 560"/>
                <a:gd name="T73" fmla="*/ 16 h 16"/>
                <a:gd name="T74" fmla="*/ 480 w 560"/>
                <a:gd name="T75" fmla="*/ 8 h 16"/>
                <a:gd name="T76" fmla="*/ 536 w 560"/>
                <a:gd name="T77" fmla="*/ 0 h 16"/>
                <a:gd name="T78" fmla="*/ 560 w 560"/>
                <a:gd name="T79" fmla="*/ 8 h 16"/>
                <a:gd name="T80" fmla="*/ 536 w 560"/>
                <a:gd name="T81" fmla="*/ 16 h 16"/>
                <a:gd name="T82" fmla="*/ 536 w 560"/>
                <a:gd name="T8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0" h="16">
                  <a:moveTo>
                    <a:pt x="8" y="0"/>
                  </a:moveTo>
                  <a:lnTo>
                    <a:pt x="24" y="0"/>
                  </a:lnTo>
                  <a:cubicBezTo>
                    <a:pt x="29" y="0"/>
                    <a:pt x="32" y="4"/>
                    <a:pt x="32" y="8"/>
                  </a:cubicBezTo>
                  <a:cubicBezTo>
                    <a:pt x="32" y="12"/>
                    <a:pt x="29" y="16"/>
                    <a:pt x="24" y="16"/>
                  </a:cubicBezTo>
                  <a:lnTo>
                    <a:pt x="8" y="16"/>
                  </a:lnTo>
                  <a:cubicBezTo>
                    <a:pt x="4" y="16"/>
                    <a:pt x="0" y="12"/>
                    <a:pt x="0" y="8"/>
                  </a:cubicBezTo>
                  <a:cubicBezTo>
                    <a:pt x="0" y="4"/>
                    <a:pt x="4" y="0"/>
                    <a:pt x="8" y="0"/>
                  </a:cubicBezTo>
                  <a:close/>
                  <a:moveTo>
                    <a:pt x="56" y="0"/>
                  </a:moveTo>
                  <a:lnTo>
                    <a:pt x="72" y="0"/>
                  </a:lnTo>
                  <a:cubicBezTo>
                    <a:pt x="77" y="0"/>
                    <a:pt x="80" y="4"/>
                    <a:pt x="80" y="8"/>
                  </a:cubicBezTo>
                  <a:cubicBezTo>
                    <a:pt x="80" y="12"/>
                    <a:pt x="77" y="16"/>
                    <a:pt x="72" y="16"/>
                  </a:cubicBezTo>
                  <a:lnTo>
                    <a:pt x="56" y="16"/>
                  </a:lnTo>
                  <a:cubicBezTo>
                    <a:pt x="52" y="16"/>
                    <a:pt x="48" y="12"/>
                    <a:pt x="48" y="8"/>
                  </a:cubicBezTo>
                  <a:cubicBezTo>
                    <a:pt x="48" y="4"/>
                    <a:pt x="52" y="0"/>
                    <a:pt x="56" y="0"/>
                  </a:cubicBezTo>
                  <a:close/>
                  <a:moveTo>
                    <a:pt x="104" y="0"/>
                  </a:moveTo>
                  <a:lnTo>
                    <a:pt x="120" y="0"/>
                  </a:lnTo>
                  <a:cubicBezTo>
                    <a:pt x="125" y="0"/>
                    <a:pt x="128" y="4"/>
                    <a:pt x="128" y="8"/>
                  </a:cubicBezTo>
                  <a:cubicBezTo>
                    <a:pt x="128" y="12"/>
                    <a:pt x="125" y="16"/>
                    <a:pt x="120" y="16"/>
                  </a:cubicBezTo>
                  <a:lnTo>
                    <a:pt x="104" y="16"/>
                  </a:lnTo>
                  <a:cubicBezTo>
                    <a:pt x="100" y="16"/>
                    <a:pt x="96" y="12"/>
                    <a:pt x="96" y="8"/>
                  </a:cubicBezTo>
                  <a:cubicBezTo>
                    <a:pt x="96" y="4"/>
                    <a:pt x="100" y="0"/>
                    <a:pt x="104" y="0"/>
                  </a:cubicBezTo>
                  <a:close/>
                  <a:moveTo>
                    <a:pt x="152" y="0"/>
                  </a:moveTo>
                  <a:lnTo>
                    <a:pt x="168" y="0"/>
                  </a:lnTo>
                  <a:cubicBezTo>
                    <a:pt x="173" y="0"/>
                    <a:pt x="176" y="4"/>
                    <a:pt x="176" y="8"/>
                  </a:cubicBezTo>
                  <a:cubicBezTo>
                    <a:pt x="176" y="12"/>
                    <a:pt x="173" y="16"/>
                    <a:pt x="168" y="16"/>
                  </a:cubicBezTo>
                  <a:lnTo>
                    <a:pt x="152" y="16"/>
                  </a:lnTo>
                  <a:cubicBezTo>
                    <a:pt x="148" y="16"/>
                    <a:pt x="144" y="12"/>
                    <a:pt x="144" y="8"/>
                  </a:cubicBezTo>
                  <a:cubicBezTo>
                    <a:pt x="144" y="4"/>
                    <a:pt x="148" y="0"/>
                    <a:pt x="152" y="0"/>
                  </a:cubicBezTo>
                  <a:close/>
                  <a:moveTo>
                    <a:pt x="200" y="0"/>
                  </a:moveTo>
                  <a:lnTo>
                    <a:pt x="216" y="0"/>
                  </a:lnTo>
                  <a:cubicBezTo>
                    <a:pt x="221" y="0"/>
                    <a:pt x="224" y="4"/>
                    <a:pt x="224" y="8"/>
                  </a:cubicBezTo>
                  <a:cubicBezTo>
                    <a:pt x="224" y="12"/>
                    <a:pt x="221" y="16"/>
                    <a:pt x="216" y="16"/>
                  </a:cubicBezTo>
                  <a:lnTo>
                    <a:pt x="200" y="16"/>
                  </a:lnTo>
                  <a:cubicBezTo>
                    <a:pt x="196" y="16"/>
                    <a:pt x="192" y="12"/>
                    <a:pt x="192" y="8"/>
                  </a:cubicBezTo>
                  <a:cubicBezTo>
                    <a:pt x="192" y="4"/>
                    <a:pt x="196" y="0"/>
                    <a:pt x="200" y="0"/>
                  </a:cubicBezTo>
                  <a:close/>
                  <a:moveTo>
                    <a:pt x="248" y="0"/>
                  </a:moveTo>
                  <a:lnTo>
                    <a:pt x="264" y="0"/>
                  </a:lnTo>
                  <a:cubicBezTo>
                    <a:pt x="269" y="0"/>
                    <a:pt x="272" y="4"/>
                    <a:pt x="272" y="8"/>
                  </a:cubicBezTo>
                  <a:cubicBezTo>
                    <a:pt x="272" y="12"/>
                    <a:pt x="269" y="16"/>
                    <a:pt x="264" y="16"/>
                  </a:cubicBezTo>
                  <a:lnTo>
                    <a:pt x="248" y="16"/>
                  </a:lnTo>
                  <a:cubicBezTo>
                    <a:pt x="244" y="16"/>
                    <a:pt x="240" y="12"/>
                    <a:pt x="240" y="8"/>
                  </a:cubicBezTo>
                  <a:cubicBezTo>
                    <a:pt x="240" y="4"/>
                    <a:pt x="244" y="0"/>
                    <a:pt x="248" y="0"/>
                  </a:cubicBezTo>
                  <a:close/>
                  <a:moveTo>
                    <a:pt x="296" y="0"/>
                  </a:moveTo>
                  <a:lnTo>
                    <a:pt x="312" y="0"/>
                  </a:lnTo>
                  <a:cubicBezTo>
                    <a:pt x="317" y="0"/>
                    <a:pt x="320" y="4"/>
                    <a:pt x="320" y="8"/>
                  </a:cubicBezTo>
                  <a:cubicBezTo>
                    <a:pt x="320" y="12"/>
                    <a:pt x="317" y="16"/>
                    <a:pt x="312" y="16"/>
                  </a:cubicBezTo>
                  <a:lnTo>
                    <a:pt x="296" y="16"/>
                  </a:lnTo>
                  <a:cubicBezTo>
                    <a:pt x="292" y="16"/>
                    <a:pt x="288" y="12"/>
                    <a:pt x="288" y="8"/>
                  </a:cubicBezTo>
                  <a:cubicBezTo>
                    <a:pt x="288" y="4"/>
                    <a:pt x="292" y="0"/>
                    <a:pt x="296" y="0"/>
                  </a:cubicBezTo>
                  <a:close/>
                  <a:moveTo>
                    <a:pt x="344" y="0"/>
                  </a:moveTo>
                  <a:lnTo>
                    <a:pt x="360" y="0"/>
                  </a:lnTo>
                  <a:cubicBezTo>
                    <a:pt x="365" y="0"/>
                    <a:pt x="368" y="4"/>
                    <a:pt x="368" y="8"/>
                  </a:cubicBezTo>
                  <a:cubicBezTo>
                    <a:pt x="368" y="12"/>
                    <a:pt x="365" y="16"/>
                    <a:pt x="360" y="16"/>
                  </a:cubicBezTo>
                  <a:lnTo>
                    <a:pt x="344" y="16"/>
                  </a:lnTo>
                  <a:cubicBezTo>
                    <a:pt x="340" y="16"/>
                    <a:pt x="336" y="12"/>
                    <a:pt x="336" y="8"/>
                  </a:cubicBezTo>
                  <a:cubicBezTo>
                    <a:pt x="336" y="4"/>
                    <a:pt x="340" y="0"/>
                    <a:pt x="344" y="0"/>
                  </a:cubicBezTo>
                  <a:close/>
                  <a:moveTo>
                    <a:pt x="392" y="0"/>
                  </a:moveTo>
                  <a:lnTo>
                    <a:pt x="408" y="0"/>
                  </a:lnTo>
                  <a:cubicBezTo>
                    <a:pt x="413" y="0"/>
                    <a:pt x="416" y="4"/>
                    <a:pt x="416" y="8"/>
                  </a:cubicBezTo>
                  <a:cubicBezTo>
                    <a:pt x="416" y="12"/>
                    <a:pt x="413" y="16"/>
                    <a:pt x="408" y="16"/>
                  </a:cubicBezTo>
                  <a:lnTo>
                    <a:pt x="392" y="16"/>
                  </a:lnTo>
                  <a:cubicBezTo>
                    <a:pt x="388" y="16"/>
                    <a:pt x="384" y="12"/>
                    <a:pt x="384" y="8"/>
                  </a:cubicBezTo>
                  <a:cubicBezTo>
                    <a:pt x="384" y="4"/>
                    <a:pt x="388" y="0"/>
                    <a:pt x="392" y="0"/>
                  </a:cubicBezTo>
                  <a:close/>
                  <a:moveTo>
                    <a:pt x="440" y="0"/>
                  </a:moveTo>
                  <a:lnTo>
                    <a:pt x="456" y="0"/>
                  </a:lnTo>
                  <a:cubicBezTo>
                    <a:pt x="461" y="0"/>
                    <a:pt x="464" y="4"/>
                    <a:pt x="464" y="8"/>
                  </a:cubicBezTo>
                  <a:cubicBezTo>
                    <a:pt x="464" y="12"/>
                    <a:pt x="461" y="16"/>
                    <a:pt x="456" y="16"/>
                  </a:cubicBezTo>
                  <a:lnTo>
                    <a:pt x="440" y="16"/>
                  </a:lnTo>
                  <a:cubicBezTo>
                    <a:pt x="436" y="16"/>
                    <a:pt x="432" y="12"/>
                    <a:pt x="432" y="8"/>
                  </a:cubicBezTo>
                  <a:cubicBezTo>
                    <a:pt x="432" y="4"/>
                    <a:pt x="436" y="0"/>
                    <a:pt x="440" y="0"/>
                  </a:cubicBezTo>
                  <a:close/>
                  <a:moveTo>
                    <a:pt x="488" y="0"/>
                  </a:moveTo>
                  <a:lnTo>
                    <a:pt x="504" y="0"/>
                  </a:lnTo>
                  <a:cubicBezTo>
                    <a:pt x="509" y="0"/>
                    <a:pt x="512" y="4"/>
                    <a:pt x="512" y="8"/>
                  </a:cubicBezTo>
                  <a:cubicBezTo>
                    <a:pt x="512" y="12"/>
                    <a:pt x="509" y="16"/>
                    <a:pt x="504" y="16"/>
                  </a:cubicBezTo>
                  <a:lnTo>
                    <a:pt x="488" y="16"/>
                  </a:lnTo>
                  <a:cubicBezTo>
                    <a:pt x="484" y="16"/>
                    <a:pt x="480" y="12"/>
                    <a:pt x="480" y="8"/>
                  </a:cubicBezTo>
                  <a:cubicBezTo>
                    <a:pt x="480" y="4"/>
                    <a:pt x="484" y="0"/>
                    <a:pt x="488" y="0"/>
                  </a:cubicBezTo>
                  <a:close/>
                  <a:moveTo>
                    <a:pt x="536" y="0"/>
                  </a:moveTo>
                  <a:lnTo>
                    <a:pt x="552" y="0"/>
                  </a:lnTo>
                  <a:cubicBezTo>
                    <a:pt x="557" y="0"/>
                    <a:pt x="560" y="4"/>
                    <a:pt x="560" y="8"/>
                  </a:cubicBezTo>
                  <a:cubicBezTo>
                    <a:pt x="560" y="12"/>
                    <a:pt x="557" y="16"/>
                    <a:pt x="552" y="16"/>
                  </a:cubicBezTo>
                  <a:lnTo>
                    <a:pt x="536" y="16"/>
                  </a:lnTo>
                  <a:cubicBezTo>
                    <a:pt x="532" y="16"/>
                    <a:pt x="528" y="12"/>
                    <a:pt x="528" y="8"/>
                  </a:cubicBezTo>
                  <a:cubicBezTo>
                    <a:pt x="528" y="4"/>
                    <a:pt x="532" y="0"/>
                    <a:pt x="536" y="0"/>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14" name="Line 10">
              <a:extLst>
                <a:ext uri="{FF2B5EF4-FFF2-40B4-BE49-F238E27FC236}">
                  <a16:creationId xmlns:a16="http://schemas.microsoft.com/office/drawing/2014/main" id="{9DC0D57F-6187-4EDE-9171-4F0E65569A18}"/>
                </a:ext>
              </a:extLst>
            </p:cNvPr>
            <p:cNvSpPr>
              <a:spLocks noChangeShapeType="1"/>
            </p:cNvSpPr>
            <p:nvPr/>
          </p:nvSpPr>
          <p:spPr bwMode="auto">
            <a:xfrm>
              <a:off x="6627268" y="2168846"/>
              <a:ext cx="0" cy="229105"/>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8" name="Freeform 11">
              <a:extLst>
                <a:ext uri="{FF2B5EF4-FFF2-40B4-BE49-F238E27FC236}">
                  <a16:creationId xmlns:a16="http://schemas.microsoft.com/office/drawing/2014/main" id="{C7C1D29C-A643-4D46-8B31-D41DA29DE27A}"/>
                </a:ext>
              </a:extLst>
            </p:cNvPr>
            <p:cNvSpPr>
              <a:spLocks/>
            </p:cNvSpPr>
            <p:nvPr/>
          </p:nvSpPr>
          <p:spPr bwMode="auto">
            <a:xfrm>
              <a:off x="6608591" y="2168846"/>
              <a:ext cx="37354" cy="18677"/>
            </a:xfrm>
            <a:custGeom>
              <a:avLst/>
              <a:gdLst>
                <a:gd name="T0" fmla="*/ 30 w 30"/>
                <a:gd name="T1" fmla="*/ 15 h 15"/>
                <a:gd name="T2" fmla="*/ 15 w 30"/>
                <a:gd name="T3" fmla="*/ 0 h 15"/>
                <a:gd name="T4" fmla="*/ 0 w 30"/>
                <a:gd name="T5" fmla="*/ 15 h 15"/>
              </a:gdLst>
              <a:ahLst/>
              <a:cxnLst>
                <a:cxn ang="0">
                  <a:pos x="T0" y="T1"/>
                </a:cxn>
                <a:cxn ang="0">
                  <a:pos x="T2" y="T3"/>
                </a:cxn>
                <a:cxn ang="0">
                  <a:pos x="T4" y="T5"/>
                </a:cxn>
              </a:cxnLst>
              <a:rect l="0" t="0" r="r" b="b"/>
              <a:pathLst>
                <a:path w="30" h="15">
                  <a:moveTo>
                    <a:pt x="30" y="15"/>
                  </a:moveTo>
                  <a:lnTo>
                    <a:pt x="15" y="0"/>
                  </a:lnTo>
                  <a:lnTo>
                    <a:pt x="0" y="15"/>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9" name="Freeform 12">
              <a:extLst>
                <a:ext uri="{FF2B5EF4-FFF2-40B4-BE49-F238E27FC236}">
                  <a16:creationId xmlns:a16="http://schemas.microsoft.com/office/drawing/2014/main" id="{ED4BBE27-4548-4DB4-AE75-07B056C86A62}"/>
                </a:ext>
              </a:extLst>
            </p:cNvPr>
            <p:cNvSpPr>
              <a:spLocks/>
            </p:cNvSpPr>
            <p:nvPr/>
          </p:nvSpPr>
          <p:spPr bwMode="auto">
            <a:xfrm>
              <a:off x="6608591" y="2379274"/>
              <a:ext cx="37354" cy="18677"/>
            </a:xfrm>
            <a:custGeom>
              <a:avLst/>
              <a:gdLst>
                <a:gd name="T0" fmla="*/ 0 w 30"/>
                <a:gd name="T1" fmla="*/ 0 h 15"/>
                <a:gd name="T2" fmla="*/ 15 w 30"/>
                <a:gd name="T3" fmla="*/ 15 h 15"/>
                <a:gd name="T4" fmla="*/ 30 w 30"/>
                <a:gd name="T5" fmla="*/ 0 h 15"/>
              </a:gdLst>
              <a:ahLst/>
              <a:cxnLst>
                <a:cxn ang="0">
                  <a:pos x="T0" y="T1"/>
                </a:cxn>
                <a:cxn ang="0">
                  <a:pos x="T2" y="T3"/>
                </a:cxn>
                <a:cxn ang="0">
                  <a:pos x="T4" y="T5"/>
                </a:cxn>
              </a:cxnLst>
              <a:rect l="0" t="0" r="r" b="b"/>
              <a:pathLst>
                <a:path w="30" h="15">
                  <a:moveTo>
                    <a:pt x="0" y="0"/>
                  </a:moveTo>
                  <a:lnTo>
                    <a:pt x="15" y="15"/>
                  </a:lnTo>
                  <a:lnTo>
                    <a:pt x="30" y="0"/>
                  </a:ln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0" name="Rectangle 13">
              <a:extLst>
                <a:ext uri="{FF2B5EF4-FFF2-40B4-BE49-F238E27FC236}">
                  <a16:creationId xmlns:a16="http://schemas.microsoft.com/office/drawing/2014/main" id="{A0D4872E-E13C-4EF9-B941-AD85E63838F3}"/>
                </a:ext>
              </a:extLst>
            </p:cNvPr>
            <p:cNvSpPr>
              <a:spLocks noChangeArrowheads="1"/>
            </p:cNvSpPr>
            <p:nvPr/>
          </p:nvSpPr>
          <p:spPr bwMode="auto">
            <a:xfrm>
              <a:off x="6444233" y="2201220"/>
              <a:ext cx="10259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a:ln>
                    <a:noFill/>
                  </a:ln>
                  <a:solidFill>
                    <a:srgbClr val="000000"/>
                  </a:solidFill>
                  <a:effectLst/>
                  <a:latin typeface="Times New Roman" panose="02020603050405020304" pitchFamily="18" charset="0"/>
                </a:rPr>
                <a:t>V</a:t>
              </a:r>
              <a:endParaRPr kumimoji="0" lang="zh-CN" altLang="zh-CN" sz="1400" b="0" i="0" u="none" strike="noStrike" cap="none" normalizeH="0" baseline="0">
                <a:ln>
                  <a:noFill/>
                </a:ln>
                <a:solidFill>
                  <a:schemeClr val="tx1"/>
                </a:solidFill>
                <a:effectLst/>
                <a:latin typeface="Arial" panose="020B0604020202020204" pitchFamily="34" charset="0"/>
              </a:endParaRPr>
            </a:p>
          </p:txBody>
        </p:sp>
        <p:sp>
          <p:nvSpPr>
            <p:cNvPr id="21" name="Rectangle 14">
              <a:extLst>
                <a:ext uri="{FF2B5EF4-FFF2-40B4-BE49-F238E27FC236}">
                  <a16:creationId xmlns:a16="http://schemas.microsoft.com/office/drawing/2014/main" id="{25A41AAB-ACE0-4C7C-A257-77218059429A}"/>
                </a:ext>
              </a:extLst>
            </p:cNvPr>
            <p:cNvSpPr>
              <a:spLocks noChangeArrowheads="1"/>
            </p:cNvSpPr>
            <p:nvPr/>
          </p:nvSpPr>
          <p:spPr bwMode="auto">
            <a:xfrm>
              <a:off x="6352093" y="2217406"/>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a:ln>
                    <a:noFill/>
                  </a:ln>
                  <a:solidFill>
                    <a:srgbClr val="000000"/>
                  </a:solidFill>
                  <a:effectLst/>
                  <a:latin typeface="宋体" panose="02010600030101010101" pitchFamily="2" charset="-122"/>
                  <a:ea typeface="宋体" panose="02010600030101010101" pitchFamily="2" charset="-122"/>
                </a:rPr>
                <a:t>Δ</a:t>
              </a:r>
              <a:endParaRPr kumimoji="0" lang="zh-CN" altLang="zh-CN" sz="1400" b="0" i="0" u="none" strike="noStrike" cap="none" normalizeH="0" baseline="0">
                <a:ln>
                  <a:noFill/>
                </a:ln>
                <a:solidFill>
                  <a:schemeClr val="tx1"/>
                </a:solidFill>
                <a:effectLst/>
                <a:latin typeface="Arial" panose="020B0604020202020204" pitchFamily="34" charset="0"/>
              </a:endParaRPr>
            </a:p>
          </p:txBody>
        </p:sp>
        <p:grpSp>
          <p:nvGrpSpPr>
            <p:cNvPr id="8266" name="组合 8265">
              <a:extLst>
                <a:ext uri="{FF2B5EF4-FFF2-40B4-BE49-F238E27FC236}">
                  <a16:creationId xmlns:a16="http://schemas.microsoft.com/office/drawing/2014/main" id="{C2B66905-0ABA-4119-BF95-59ECEABB6982}"/>
                </a:ext>
              </a:extLst>
            </p:cNvPr>
            <p:cNvGrpSpPr/>
            <p:nvPr/>
          </p:nvGrpSpPr>
          <p:grpSpPr>
            <a:xfrm>
              <a:off x="5530302" y="1973899"/>
              <a:ext cx="757043" cy="765759"/>
              <a:chOff x="6064648" y="2024517"/>
              <a:chExt cx="757043" cy="765759"/>
            </a:xfrm>
          </p:grpSpPr>
          <p:sp>
            <p:nvSpPr>
              <p:cNvPr id="22" name="Rectangle 15">
                <a:extLst>
                  <a:ext uri="{FF2B5EF4-FFF2-40B4-BE49-F238E27FC236}">
                    <a16:creationId xmlns:a16="http://schemas.microsoft.com/office/drawing/2014/main" id="{7AE881E4-4EC3-480C-9D7D-07238775647D}"/>
                  </a:ext>
                </a:extLst>
              </p:cNvPr>
              <p:cNvSpPr>
                <a:spLocks noChangeArrowheads="1"/>
              </p:cNvSpPr>
              <p:nvPr/>
            </p:nvSpPr>
            <p:spPr bwMode="auto">
              <a:xfrm>
                <a:off x="6067138" y="2277280"/>
                <a:ext cx="753307" cy="45696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4" name="Freeform 16">
                <a:extLst>
                  <a:ext uri="{FF2B5EF4-FFF2-40B4-BE49-F238E27FC236}">
                    <a16:creationId xmlns:a16="http://schemas.microsoft.com/office/drawing/2014/main" id="{BCAB745E-DFF3-4A10-9061-25915BDFA480}"/>
                  </a:ext>
                </a:extLst>
              </p:cNvPr>
              <p:cNvSpPr>
                <a:spLocks noEditPoints="1"/>
              </p:cNvSpPr>
              <p:nvPr/>
            </p:nvSpPr>
            <p:spPr bwMode="auto">
              <a:xfrm>
                <a:off x="6064648" y="2274789"/>
                <a:ext cx="757043" cy="461946"/>
              </a:xfrm>
              <a:custGeom>
                <a:avLst/>
                <a:gdLst>
                  <a:gd name="T0" fmla="*/ 8 w 2804"/>
                  <a:gd name="T1" fmla="*/ 16 h 1709"/>
                  <a:gd name="T2" fmla="*/ 0 w 2804"/>
                  <a:gd name="T3" fmla="*/ 216 h 1709"/>
                  <a:gd name="T4" fmla="*/ 0 w 2804"/>
                  <a:gd name="T5" fmla="*/ 520 h 1709"/>
                  <a:gd name="T6" fmla="*/ 8 w 2804"/>
                  <a:gd name="T7" fmla="*/ 720 h 1709"/>
                  <a:gd name="T8" fmla="*/ 16 w 2804"/>
                  <a:gd name="T9" fmla="*/ 904 h 1709"/>
                  <a:gd name="T10" fmla="*/ 16 w 2804"/>
                  <a:gd name="T11" fmla="*/ 984 h 1709"/>
                  <a:gd name="T12" fmla="*/ 16 w 2804"/>
                  <a:gd name="T13" fmla="*/ 984 h 1709"/>
                  <a:gd name="T14" fmla="*/ 8 w 2804"/>
                  <a:gd name="T15" fmla="*/ 1168 h 1709"/>
                  <a:gd name="T16" fmla="*/ 0 w 2804"/>
                  <a:gd name="T17" fmla="*/ 1368 h 1709"/>
                  <a:gd name="T18" fmla="*/ 0 w 2804"/>
                  <a:gd name="T19" fmla="*/ 1672 h 1709"/>
                  <a:gd name="T20" fmla="*/ 179 w 2804"/>
                  <a:gd name="T21" fmla="*/ 1701 h 1709"/>
                  <a:gd name="T22" fmla="*/ 363 w 2804"/>
                  <a:gd name="T23" fmla="*/ 1693 h 1709"/>
                  <a:gd name="T24" fmla="*/ 443 w 2804"/>
                  <a:gd name="T25" fmla="*/ 1693 h 1709"/>
                  <a:gd name="T26" fmla="*/ 443 w 2804"/>
                  <a:gd name="T27" fmla="*/ 1693 h 1709"/>
                  <a:gd name="T28" fmla="*/ 627 w 2804"/>
                  <a:gd name="T29" fmla="*/ 1701 h 1709"/>
                  <a:gd name="T30" fmla="*/ 827 w 2804"/>
                  <a:gd name="T31" fmla="*/ 1709 h 1709"/>
                  <a:gd name="T32" fmla="*/ 1131 w 2804"/>
                  <a:gd name="T33" fmla="*/ 1709 h 1709"/>
                  <a:gd name="T34" fmla="*/ 1331 w 2804"/>
                  <a:gd name="T35" fmla="*/ 1701 h 1709"/>
                  <a:gd name="T36" fmla="*/ 1515 w 2804"/>
                  <a:gd name="T37" fmla="*/ 1693 h 1709"/>
                  <a:gd name="T38" fmla="*/ 1595 w 2804"/>
                  <a:gd name="T39" fmla="*/ 1693 h 1709"/>
                  <a:gd name="T40" fmla="*/ 1595 w 2804"/>
                  <a:gd name="T41" fmla="*/ 1693 h 1709"/>
                  <a:gd name="T42" fmla="*/ 1779 w 2804"/>
                  <a:gd name="T43" fmla="*/ 1701 h 1709"/>
                  <a:gd name="T44" fmla="*/ 1979 w 2804"/>
                  <a:gd name="T45" fmla="*/ 1709 h 1709"/>
                  <a:gd name="T46" fmla="*/ 2283 w 2804"/>
                  <a:gd name="T47" fmla="*/ 1709 h 1709"/>
                  <a:gd name="T48" fmla="*/ 2483 w 2804"/>
                  <a:gd name="T49" fmla="*/ 1701 h 1709"/>
                  <a:gd name="T50" fmla="*/ 2667 w 2804"/>
                  <a:gd name="T51" fmla="*/ 1693 h 1709"/>
                  <a:gd name="T52" fmla="*/ 2747 w 2804"/>
                  <a:gd name="T53" fmla="*/ 1693 h 1709"/>
                  <a:gd name="T54" fmla="*/ 2804 w 2804"/>
                  <a:gd name="T55" fmla="*/ 1701 h 1709"/>
                  <a:gd name="T56" fmla="*/ 2788 w 2804"/>
                  <a:gd name="T57" fmla="*/ 1446 h 1709"/>
                  <a:gd name="T58" fmla="*/ 2788 w 2804"/>
                  <a:gd name="T59" fmla="*/ 1366 h 1709"/>
                  <a:gd name="T60" fmla="*/ 2788 w 2804"/>
                  <a:gd name="T61" fmla="*/ 1366 h 1709"/>
                  <a:gd name="T62" fmla="*/ 2796 w 2804"/>
                  <a:gd name="T63" fmla="*/ 1182 h 1709"/>
                  <a:gd name="T64" fmla="*/ 2804 w 2804"/>
                  <a:gd name="T65" fmla="*/ 982 h 1709"/>
                  <a:gd name="T66" fmla="*/ 2804 w 2804"/>
                  <a:gd name="T67" fmla="*/ 678 h 1709"/>
                  <a:gd name="T68" fmla="*/ 2796 w 2804"/>
                  <a:gd name="T69" fmla="*/ 478 h 1709"/>
                  <a:gd name="T70" fmla="*/ 2788 w 2804"/>
                  <a:gd name="T71" fmla="*/ 294 h 1709"/>
                  <a:gd name="T72" fmla="*/ 2788 w 2804"/>
                  <a:gd name="T73" fmla="*/ 214 h 1709"/>
                  <a:gd name="T74" fmla="*/ 2788 w 2804"/>
                  <a:gd name="T75" fmla="*/ 214 h 1709"/>
                  <a:gd name="T76" fmla="*/ 2698 w 2804"/>
                  <a:gd name="T77" fmla="*/ 0 h 1709"/>
                  <a:gd name="T78" fmla="*/ 2618 w 2804"/>
                  <a:gd name="T79" fmla="*/ 16 h 1709"/>
                  <a:gd name="T80" fmla="*/ 2618 w 2804"/>
                  <a:gd name="T81" fmla="*/ 16 h 1709"/>
                  <a:gd name="T82" fmla="*/ 2434 w 2804"/>
                  <a:gd name="T83" fmla="*/ 8 h 1709"/>
                  <a:gd name="T84" fmla="*/ 2234 w 2804"/>
                  <a:gd name="T85" fmla="*/ 0 h 1709"/>
                  <a:gd name="T86" fmla="*/ 1930 w 2804"/>
                  <a:gd name="T87" fmla="*/ 0 h 1709"/>
                  <a:gd name="T88" fmla="*/ 1730 w 2804"/>
                  <a:gd name="T89" fmla="*/ 8 h 1709"/>
                  <a:gd name="T90" fmla="*/ 1546 w 2804"/>
                  <a:gd name="T91" fmla="*/ 16 h 1709"/>
                  <a:gd name="T92" fmla="*/ 1466 w 2804"/>
                  <a:gd name="T93" fmla="*/ 16 h 1709"/>
                  <a:gd name="T94" fmla="*/ 1466 w 2804"/>
                  <a:gd name="T95" fmla="*/ 16 h 1709"/>
                  <a:gd name="T96" fmla="*/ 1282 w 2804"/>
                  <a:gd name="T97" fmla="*/ 8 h 1709"/>
                  <a:gd name="T98" fmla="*/ 1082 w 2804"/>
                  <a:gd name="T99" fmla="*/ 0 h 1709"/>
                  <a:gd name="T100" fmla="*/ 778 w 2804"/>
                  <a:gd name="T101" fmla="*/ 0 h 1709"/>
                  <a:gd name="T102" fmla="*/ 578 w 2804"/>
                  <a:gd name="T103" fmla="*/ 8 h 1709"/>
                  <a:gd name="T104" fmla="*/ 394 w 2804"/>
                  <a:gd name="T105" fmla="*/ 16 h 1709"/>
                  <a:gd name="T106" fmla="*/ 314 w 2804"/>
                  <a:gd name="T107" fmla="*/ 16 h 1709"/>
                  <a:gd name="T108" fmla="*/ 314 w 2804"/>
                  <a:gd name="T109" fmla="*/ 16 h 1709"/>
                  <a:gd name="T110" fmla="*/ 130 w 2804"/>
                  <a:gd name="T111" fmla="*/ 8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4" h="1709">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480"/>
                    </a:lnTo>
                    <a:cubicBezTo>
                      <a:pt x="16" y="1484"/>
                      <a:pt x="13" y="1488"/>
                      <a:pt x="8" y="1488"/>
                    </a:cubicBezTo>
                    <a:cubicBezTo>
                      <a:pt x="4" y="1488"/>
                      <a:pt x="0" y="1484"/>
                      <a:pt x="0" y="1480"/>
                    </a:cubicBezTo>
                    <a:lnTo>
                      <a:pt x="0" y="1368"/>
                    </a:lnTo>
                    <a:cubicBezTo>
                      <a:pt x="0" y="1363"/>
                      <a:pt x="4" y="1360"/>
                      <a:pt x="8" y="1360"/>
                    </a:cubicBezTo>
                    <a:cubicBezTo>
                      <a:pt x="13" y="1360"/>
                      <a:pt x="16" y="1363"/>
                      <a:pt x="16" y="1368"/>
                    </a:cubicBezTo>
                    <a:close/>
                    <a:moveTo>
                      <a:pt x="16" y="1560"/>
                    </a:moveTo>
                    <a:lnTo>
                      <a:pt x="16" y="1672"/>
                    </a:lnTo>
                    <a:cubicBezTo>
                      <a:pt x="16" y="1676"/>
                      <a:pt x="13" y="1680"/>
                      <a:pt x="8" y="1680"/>
                    </a:cubicBezTo>
                    <a:cubicBezTo>
                      <a:pt x="4" y="1680"/>
                      <a:pt x="0" y="1676"/>
                      <a:pt x="0" y="1672"/>
                    </a:cubicBezTo>
                    <a:lnTo>
                      <a:pt x="0" y="1560"/>
                    </a:lnTo>
                    <a:cubicBezTo>
                      <a:pt x="0" y="1555"/>
                      <a:pt x="4" y="1552"/>
                      <a:pt x="8" y="1552"/>
                    </a:cubicBezTo>
                    <a:cubicBezTo>
                      <a:pt x="13" y="1552"/>
                      <a:pt x="16" y="1555"/>
                      <a:pt x="16" y="1560"/>
                    </a:cubicBezTo>
                    <a:close/>
                    <a:moveTo>
                      <a:pt x="59" y="1693"/>
                    </a:moveTo>
                    <a:lnTo>
                      <a:pt x="171" y="1693"/>
                    </a:lnTo>
                    <a:cubicBezTo>
                      <a:pt x="176" y="1693"/>
                      <a:pt x="179" y="1696"/>
                      <a:pt x="179" y="1701"/>
                    </a:cubicBezTo>
                    <a:cubicBezTo>
                      <a:pt x="179" y="1705"/>
                      <a:pt x="176" y="1709"/>
                      <a:pt x="171" y="1709"/>
                    </a:cubicBezTo>
                    <a:lnTo>
                      <a:pt x="59" y="1709"/>
                    </a:lnTo>
                    <a:cubicBezTo>
                      <a:pt x="55" y="1709"/>
                      <a:pt x="51" y="1705"/>
                      <a:pt x="51" y="1701"/>
                    </a:cubicBezTo>
                    <a:cubicBezTo>
                      <a:pt x="51" y="1696"/>
                      <a:pt x="55" y="1693"/>
                      <a:pt x="59" y="1693"/>
                    </a:cubicBezTo>
                    <a:close/>
                    <a:moveTo>
                      <a:pt x="251" y="1693"/>
                    </a:moveTo>
                    <a:lnTo>
                      <a:pt x="363" y="1693"/>
                    </a:lnTo>
                    <a:cubicBezTo>
                      <a:pt x="368" y="1693"/>
                      <a:pt x="371" y="1696"/>
                      <a:pt x="371" y="1701"/>
                    </a:cubicBezTo>
                    <a:cubicBezTo>
                      <a:pt x="371" y="1705"/>
                      <a:pt x="368" y="1709"/>
                      <a:pt x="363" y="1709"/>
                    </a:cubicBezTo>
                    <a:lnTo>
                      <a:pt x="251" y="1709"/>
                    </a:lnTo>
                    <a:cubicBezTo>
                      <a:pt x="247" y="1709"/>
                      <a:pt x="243" y="1705"/>
                      <a:pt x="243" y="1701"/>
                    </a:cubicBezTo>
                    <a:cubicBezTo>
                      <a:pt x="243" y="1696"/>
                      <a:pt x="247" y="1693"/>
                      <a:pt x="251" y="1693"/>
                    </a:cubicBezTo>
                    <a:close/>
                    <a:moveTo>
                      <a:pt x="443" y="1693"/>
                    </a:moveTo>
                    <a:lnTo>
                      <a:pt x="555" y="1693"/>
                    </a:lnTo>
                    <a:cubicBezTo>
                      <a:pt x="560" y="1693"/>
                      <a:pt x="563" y="1696"/>
                      <a:pt x="563" y="1701"/>
                    </a:cubicBezTo>
                    <a:cubicBezTo>
                      <a:pt x="563" y="1705"/>
                      <a:pt x="560" y="1709"/>
                      <a:pt x="555" y="1709"/>
                    </a:cubicBezTo>
                    <a:lnTo>
                      <a:pt x="443" y="1709"/>
                    </a:lnTo>
                    <a:cubicBezTo>
                      <a:pt x="439" y="1709"/>
                      <a:pt x="435" y="1705"/>
                      <a:pt x="435" y="1701"/>
                    </a:cubicBezTo>
                    <a:cubicBezTo>
                      <a:pt x="435" y="1696"/>
                      <a:pt x="439" y="1693"/>
                      <a:pt x="443" y="1693"/>
                    </a:cubicBezTo>
                    <a:close/>
                    <a:moveTo>
                      <a:pt x="635" y="1693"/>
                    </a:moveTo>
                    <a:lnTo>
                      <a:pt x="747" y="1693"/>
                    </a:lnTo>
                    <a:cubicBezTo>
                      <a:pt x="752" y="1693"/>
                      <a:pt x="755" y="1696"/>
                      <a:pt x="755" y="1701"/>
                    </a:cubicBezTo>
                    <a:cubicBezTo>
                      <a:pt x="755" y="1705"/>
                      <a:pt x="752" y="1709"/>
                      <a:pt x="747" y="1709"/>
                    </a:cubicBezTo>
                    <a:lnTo>
                      <a:pt x="635" y="1709"/>
                    </a:lnTo>
                    <a:cubicBezTo>
                      <a:pt x="631" y="1709"/>
                      <a:pt x="627" y="1705"/>
                      <a:pt x="627" y="1701"/>
                    </a:cubicBezTo>
                    <a:cubicBezTo>
                      <a:pt x="627" y="1696"/>
                      <a:pt x="631" y="1693"/>
                      <a:pt x="635" y="1693"/>
                    </a:cubicBezTo>
                    <a:close/>
                    <a:moveTo>
                      <a:pt x="827" y="1693"/>
                    </a:moveTo>
                    <a:lnTo>
                      <a:pt x="939" y="1693"/>
                    </a:lnTo>
                    <a:cubicBezTo>
                      <a:pt x="944" y="1693"/>
                      <a:pt x="947" y="1696"/>
                      <a:pt x="947" y="1701"/>
                    </a:cubicBezTo>
                    <a:cubicBezTo>
                      <a:pt x="947" y="1705"/>
                      <a:pt x="944" y="1709"/>
                      <a:pt x="939" y="1709"/>
                    </a:cubicBezTo>
                    <a:lnTo>
                      <a:pt x="827" y="1709"/>
                    </a:lnTo>
                    <a:cubicBezTo>
                      <a:pt x="823" y="1709"/>
                      <a:pt x="819" y="1705"/>
                      <a:pt x="819" y="1701"/>
                    </a:cubicBezTo>
                    <a:cubicBezTo>
                      <a:pt x="819" y="1696"/>
                      <a:pt x="823" y="1693"/>
                      <a:pt x="827" y="1693"/>
                    </a:cubicBezTo>
                    <a:close/>
                    <a:moveTo>
                      <a:pt x="1019" y="1693"/>
                    </a:moveTo>
                    <a:lnTo>
                      <a:pt x="1131" y="1693"/>
                    </a:lnTo>
                    <a:cubicBezTo>
                      <a:pt x="1136" y="1693"/>
                      <a:pt x="1139" y="1696"/>
                      <a:pt x="1139" y="1701"/>
                    </a:cubicBezTo>
                    <a:cubicBezTo>
                      <a:pt x="1139" y="1705"/>
                      <a:pt x="1136" y="1709"/>
                      <a:pt x="1131" y="1709"/>
                    </a:cubicBezTo>
                    <a:lnTo>
                      <a:pt x="1019" y="1709"/>
                    </a:lnTo>
                    <a:cubicBezTo>
                      <a:pt x="1015" y="1709"/>
                      <a:pt x="1011" y="1705"/>
                      <a:pt x="1011" y="1701"/>
                    </a:cubicBezTo>
                    <a:cubicBezTo>
                      <a:pt x="1011" y="1696"/>
                      <a:pt x="1015" y="1693"/>
                      <a:pt x="1019" y="1693"/>
                    </a:cubicBezTo>
                    <a:close/>
                    <a:moveTo>
                      <a:pt x="1211" y="1693"/>
                    </a:moveTo>
                    <a:lnTo>
                      <a:pt x="1323" y="1693"/>
                    </a:lnTo>
                    <a:cubicBezTo>
                      <a:pt x="1328" y="1693"/>
                      <a:pt x="1331" y="1696"/>
                      <a:pt x="1331" y="1701"/>
                    </a:cubicBezTo>
                    <a:cubicBezTo>
                      <a:pt x="1331" y="1705"/>
                      <a:pt x="1328" y="1709"/>
                      <a:pt x="1323" y="1709"/>
                    </a:cubicBezTo>
                    <a:lnTo>
                      <a:pt x="1211" y="1709"/>
                    </a:lnTo>
                    <a:cubicBezTo>
                      <a:pt x="1207" y="1709"/>
                      <a:pt x="1203" y="1705"/>
                      <a:pt x="1203" y="1701"/>
                    </a:cubicBezTo>
                    <a:cubicBezTo>
                      <a:pt x="1203" y="1696"/>
                      <a:pt x="1207" y="1693"/>
                      <a:pt x="1211" y="1693"/>
                    </a:cubicBezTo>
                    <a:close/>
                    <a:moveTo>
                      <a:pt x="1403" y="1693"/>
                    </a:moveTo>
                    <a:lnTo>
                      <a:pt x="1515" y="1693"/>
                    </a:lnTo>
                    <a:cubicBezTo>
                      <a:pt x="1520" y="1693"/>
                      <a:pt x="1523" y="1696"/>
                      <a:pt x="1523" y="1701"/>
                    </a:cubicBezTo>
                    <a:cubicBezTo>
                      <a:pt x="1523" y="1705"/>
                      <a:pt x="1520" y="1709"/>
                      <a:pt x="1515" y="1709"/>
                    </a:cubicBezTo>
                    <a:lnTo>
                      <a:pt x="1403" y="1709"/>
                    </a:lnTo>
                    <a:cubicBezTo>
                      <a:pt x="1399" y="1709"/>
                      <a:pt x="1395" y="1705"/>
                      <a:pt x="1395" y="1701"/>
                    </a:cubicBezTo>
                    <a:cubicBezTo>
                      <a:pt x="1395" y="1696"/>
                      <a:pt x="1399" y="1693"/>
                      <a:pt x="1403" y="1693"/>
                    </a:cubicBezTo>
                    <a:close/>
                    <a:moveTo>
                      <a:pt x="1595" y="1693"/>
                    </a:moveTo>
                    <a:lnTo>
                      <a:pt x="1707" y="1693"/>
                    </a:lnTo>
                    <a:cubicBezTo>
                      <a:pt x="1712" y="1693"/>
                      <a:pt x="1715" y="1696"/>
                      <a:pt x="1715" y="1701"/>
                    </a:cubicBezTo>
                    <a:cubicBezTo>
                      <a:pt x="1715" y="1705"/>
                      <a:pt x="1712" y="1709"/>
                      <a:pt x="1707" y="1709"/>
                    </a:cubicBezTo>
                    <a:lnTo>
                      <a:pt x="1595" y="1709"/>
                    </a:lnTo>
                    <a:cubicBezTo>
                      <a:pt x="1591" y="1709"/>
                      <a:pt x="1587" y="1705"/>
                      <a:pt x="1587" y="1701"/>
                    </a:cubicBezTo>
                    <a:cubicBezTo>
                      <a:pt x="1587" y="1696"/>
                      <a:pt x="1591" y="1693"/>
                      <a:pt x="1595" y="1693"/>
                    </a:cubicBezTo>
                    <a:close/>
                    <a:moveTo>
                      <a:pt x="1787" y="1693"/>
                    </a:moveTo>
                    <a:lnTo>
                      <a:pt x="1899" y="1693"/>
                    </a:lnTo>
                    <a:cubicBezTo>
                      <a:pt x="1904" y="1693"/>
                      <a:pt x="1907" y="1696"/>
                      <a:pt x="1907" y="1701"/>
                    </a:cubicBezTo>
                    <a:cubicBezTo>
                      <a:pt x="1907" y="1705"/>
                      <a:pt x="1904" y="1709"/>
                      <a:pt x="1899" y="1709"/>
                    </a:cubicBezTo>
                    <a:lnTo>
                      <a:pt x="1787" y="1709"/>
                    </a:lnTo>
                    <a:cubicBezTo>
                      <a:pt x="1783" y="1709"/>
                      <a:pt x="1779" y="1705"/>
                      <a:pt x="1779" y="1701"/>
                    </a:cubicBezTo>
                    <a:cubicBezTo>
                      <a:pt x="1779" y="1696"/>
                      <a:pt x="1783" y="1693"/>
                      <a:pt x="1787" y="1693"/>
                    </a:cubicBezTo>
                    <a:close/>
                    <a:moveTo>
                      <a:pt x="1979" y="1693"/>
                    </a:moveTo>
                    <a:lnTo>
                      <a:pt x="2091" y="1693"/>
                    </a:lnTo>
                    <a:cubicBezTo>
                      <a:pt x="2096" y="1693"/>
                      <a:pt x="2099" y="1696"/>
                      <a:pt x="2099" y="1701"/>
                    </a:cubicBezTo>
                    <a:cubicBezTo>
                      <a:pt x="2099" y="1705"/>
                      <a:pt x="2096" y="1709"/>
                      <a:pt x="2091" y="1709"/>
                    </a:cubicBezTo>
                    <a:lnTo>
                      <a:pt x="1979" y="1709"/>
                    </a:lnTo>
                    <a:cubicBezTo>
                      <a:pt x="1975" y="1709"/>
                      <a:pt x="1971" y="1705"/>
                      <a:pt x="1971" y="1701"/>
                    </a:cubicBezTo>
                    <a:cubicBezTo>
                      <a:pt x="1971" y="1696"/>
                      <a:pt x="1975" y="1693"/>
                      <a:pt x="1979" y="1693"/>
                    </a:cubicBezTo>
                    <a:close/>
                    <a:moveTo>
                      <a:pt x="2171" y="1693"/>
                    </a:moveTo>
                    <a:lnTo>
                      <a:pt x="2283" y="1693"/>
                    </a:lnTo>
                    <a:cubicBezTo>
                      <a:pt x="2288" y="1693"/>
                      <a:pt x="2291" y="1696"/>
                      <a:pt x="2291" y="1701"/>
                    </a:cubicBezTo>
                    <a:cubicBezTo>
                      <a:pt x="2291" y="1705"/>
                      <a:pt x="2288" y="1709"/>
                      <a:pt x="2283" y="1709"/>
                    </a:cubicBezTo>
                    <a:lnTo>
                      <a:pt x="2171" y="1709"/>
                    </a:lnTo>
                    <a:cubicBezTo>
                      <a:pt x="2167" y="1709"/>
                      <a:pt x="2163" y="1705"/>
                      <a:pt x="2163" y="1701"/>
                    </a:cubicBezTo>
                    <a:cubicBezTo>
                      <a:pt x="2163" y="1696"/>
                      <a:pt x="2167" y="1693"/>
                      <a:pt x="2171" y="1693"/>
                    </a:cubicBezTo>
                    <a:close/>
                    <a:moveTo>
                      <a:pt x="2363" y="1693"/>
                    </a:moveTo>
                    <a:lnTo>
                      <a:pt x="2475" y="1693"/>
                    </a:lnTo>
                    <a:cubicBezTo>
                      <a:pt x="2480" y="1693"/>
                      <a:pt x="2483" y="1696"/>
                      <a:pt x="2483" y="1701"/>
                    </a:cubicBezTo>
                    <a:cubicBezTo>
                      <a:pt x="2483" y="1705"/>
                      <a:pt x="2480" y="1709"/>
                      <a:pt x="2475" y="1709"/>
                    </a:cubicBezTo>
                    <a:lnTo>
                      <a:pt x="2363" y="1709"/>
                    </a:lnTo>
                    <a:cubicBezTo>
                      <a:pt x="2359" y="1709"/>
                      <a:pt x="2355" y="1705"/>
                      <a:pt x="2355" y="1701"/>
                    </a:cubicBezTo>
                    <a:cubicBezTo>
                      <a:pt x="2355" y="1696"/>
                      <a:pt x="2359" y="1693"/>
                      <a:pt x="2363" y="1693"/>
                    </a:cubicBezTo>
                    <a:close/>
                    <a:moveTo>
                      <a:pt x="2555" y="1693"/>
                    </a:moveTo>
                    <a:lnTo>
                      <a:pt x="2667" y="1693"/>
                    </a:lnTo>
                    <a:cubicBezTo>
                      <a:pt x="2672" y="1693"/>
                      <a:pt x="2675" y="1696"/>
                      <a:pt x="2675" y="1701"/>
                    </a:cubicBezTo>
                    <a:cubicBezTo>
                      <a:pt x="2675" y="1705"/>
                      <a:pt x="2672" y="1709"/>
                      <a:pt x="2667" y="1709"/>
                    </a:cubicBezTo>
                    <a:lnTo>
                      <a:pt x="2555" y="1709"/>
                    </a:lnTo>
                    <a:cubicBezTo>
                      <a:pt x="2551" y="1709"/>
                      <a:pt x="2547" y="1705"/>
                      <a:pt x="2547" y="1701"/>
                    </a:cubicBezTo>
                    <a:cubicBezTo>
                      <a:pt x="2547" y="1696"/>
                      <a:pt x="2551" y="1693"/>
                      <a:pt x="2555" y="1693"/>
                    </a:cubicBezTo>
                    <a:close/>
                    <a:moveTo>
                      <a:pt x="2747" y="1693"/>
                    </a:moveTo>
                    <a:lnTo>
                      <a:pt x="2796" y="1693"/>
                    </a:lnTo>
                    <a:lnTo>
                      <a:pt x="2788" y="1701"/>
                    </a:lnTo>
                    <a:lnTo>
                      <a:pt x="2788" y="1638"/>
                    </a:lnTo>
                    <a:cubicBezTo>
                      <a:pt x="2788" y="1633"/>
                      <a:pt x="2792" y="1630"/>
                      <a:pt x="2796" y="1630"/>
                    </a:cubicBezTo>
                    <a:cubicBezTo>
                      <a:pt x="2801" y="1630"/>
                      <a:pt x="2804" y="1633"/>
                      <a:pt x="2804" y="1638"/>
                    </a:cubicBezTo>
                    <a:lnTo>
                      <a:pt x="2804" y="1701"/>
                    </a:lnTo>
                    <a:cubicBezTo>
                      <a:pt x="2804" y="1705"/>
                      <a:pt x="2801" y="1709"/>
                      <a:pt x="2796" y="1709"/>
                    </a:cubicBezTo>
                    <a:lnTo>
                      <a:pt x="2747" y="1709"/>
                    </a:lnTo>
                    <a:cubicBezTo>
                      <a:pt x="2743" y="1709"/>
                      <a:pt x="2739" y="1705"/>
                      <a:pt x="2739" y="1701"/>
                    </a:cubicBezTo>
                    <a:cubicBezTo>
                      <a:pt x="2739" y="1696"/>
                      <a:pt x="2743" y="1693"/>
                      <a:pt x="2747" y="1693"/>
                    </a:cubicBezTo>
                    <a:close/>
                    <a:moveTo>
                      <a:pt x="2788" y="1558"/>
                    </a:moveTo>
                    <a:lnTo>
                      <a:pt x="2788" y="1446"/>
                    </a:lnTo>
                    <a:cubicBezTo>
                      <a:pt x="2788" y="1441"/>
                      <a:pt x="2792" y="1438"/>
                      <a:pt x="2796" y="1438"/>
                    </a:cubicBezTo>
                    <a:cubicBezTo>
                      <a:pt x="2801" y="1438"/>
                      <a:pt x="2804" y="1441"/>
                      <a:pt x="2804" y="1446"/>
                    </a:cubicBezTo>
                    <a:lnTo>
                      <a:pt x="2804" y="1558"/>
                    </a:lnTo>
                    <a:cubicBezTo>
                      <a:pt x="2804" y="1562"/>
                      <a:pt x="2801" y="1566"/>
                      <a:pt x="2796" y="1566"/>
                    </a:cubicBezTo>
                    <a:cubicBezTo>
                      <a:pt x="2792" y="1566"/>
                      <a:pt x="2788" y="1562"/>
                      <a:pt x="2788" y="1558"/>
                    </a:cubicBezTo>
                    <a:close/>
                    <a:moveTo>
                      <a:pt x="2788" y="1366"/>
                    </a:moveTo>
                    <a:lnTo>
                      <a:pt x="2788" y="1254"/>
                    </a:lnTo>
                    <a:cubicBezTo>
                      <a:pt x="2788" y="1249"/>
                      <a:pt x="2792" y="1246"/>
                      <a:pt x="2796" y="1246"/>
                    </a:cubicBezTo>
                    <a:cubicBezTo>
                      <a:pt x="2801" y="1246"/>
                      <a:pt x="2804" y="1249"/>
                      <a:pt x="2804" y="1254"/>
                    </a:cubicBezTo>
                    <a:lnTo>
                      <a:pt x="2804" y="1366"/>
                    </a:lnTo>
                    <a:cubicBezTo>
                      <a:pt x="2804" y="1370"/>
                      <a:pt x="2801" y="1374"/>
                      <a:pt x="2796" y="1374"/>
                    </a:cubicBezTo>
                    <a:cubicBezTo>
                      <a:pt x="2792" y="1374"/>
                      <a:pt x="2788" y="1370"/>
                      <a:pt x="2788" y="1366"/>
                    </a:cubicBezTo>
                    <a:close/>
                    <a:moveTo>
                      <a:pt x="2788" y="1174"/>
                    </a:moveTo>
                    <a:lnTo>
                      <a:pt x="2788" y="1062"/>
                    </a:lnTo>
                    <a:cubicBezTo>
                      <a:pt x="2788" y="1057"/>
                      <a:pt x="2792" y="1054"/>
                      <a:pt x="2796" y="1054"/>
                    </a:cubicBezTo>
                    <a:cubicBezTo>
                      <a:pt x="2801" y="1054"/>
                      <a:pt x="2804" y="1057"/>
                      <a:pt x="2804" y="1062"/>
                    </a:cubicBezTo>
                    <a:lnTo>
                      <a:pt x="2804" y="1174"/>
                    </a:lnTo>
                    <a:cubicBezTo>
                      <a:pt x="2804" y="1178"/>
                      <a:pt x="2801" y="1182"/>
                      <a:pt x="2796" y="1182"/>
                    </a:cubicBezTo>
                    <a:cubicBezTo>
                      <a:pt x="2792" y="1182"/>
                      <a:pt x="2788" y="1178"/>
                      <a:pt x="2788" y="1174"/>
                    </a:cubicBezTo>
                    <a:close/>
                    <a:moveTo>
                      <a:pt x="2788" y="982"/>
                    </a:moveTo>
                    <a:lnTo>
                      <a:pt x="2788" y="870"/>
                    </a:lnTo>
                    <a:cubicBezTo>
                      <a:pt x="2788" y="865"/>
                      <a:pt x="2792" y="862"/>
                      <a:pt x="2796" y="862"/>
                    </a:cubicBezTo>
                    <a:cubicBezTo>
                      <a:pt x="2801" y="862"/>
                      <a:pt x="2804" y="865"/>
                      <a:pt x="2804" y="870"/>
                    </a:cubicBezTo>
                    <a:lnTo>
                      <a:pt x="2804" y="982"/>
                    </a:lnTo>
                    <a:cubicBezTo>
                      <a:pt x="2804" y="986"/>
                      <a:pt x="2801" y="990"/>
                      <a:pt x="2796" y="990"/>
                    </a:cubicBezTo>
                    <a:cubicBezTo>
                      <a:pt x="2792" y="990"/>
                      <a:pt x="2788" y="986"/>
                      <a:pt x="2788" y="982"/>
                    </a:cubicBezTo>
                    <a:close/>
                    <a:moveTo>
                      <a:pt x="2788" y="790"/>
                    </a:moveTo>
                    <a:lnTo>
                      <a:pt x="2788" y="678"/>
                    </a:lnTo>
                    <a:cubicBezTo>
                      <a:pt x="2788" y="673"/>
                      <a:pt x="2792" y="670"/>
                      <a:pt x="2796" y="670"/>
                    </a:cubicBezTo>
                    <a:cubicBezTo>
                      <a:pt x="2801" y="670"/>
                      <a:pt x="2804" y="673"/>
                      <a:pt x="2804" y="678"/>
                    </a:cubicBezTo>
                    <a:lnTo>
                      <a:pt x="2804" y="790"/>
                    </a:lnTo>
                    <a:cubicBezTo>
                      <a:pt x="2804" y="794"/>
                      <a:pt x="2801" y="798"/>
                      <a:pt x="2796" y="798"/>
                    </a:cubicBezTo>
                    <a:cubicBezTo>
                      <a:pt x="2792" y="798"/>
                      <a:pt x="2788" y="794"/>
                      <a:pt x="2788" y="790"/>
                    </a:cubicBezTo>
                    <a:close/>
                    <a:moveTo>
                      <a:pt x="2788" y="598"/>
                    </a:moveTo>
                    <a:lnTo>
                      <a:pt x="2788" y="486"/>
                    </a:lnTo>
                    <a:cubicBezTo>
                      <a:pt x="2788" y="481"/>
                      <a:pt x="2792" y="478"/>
                      <a:pt x="2796" y="478"/>
                    </a:cubicBezTo>
                    <a:cubicBezTo>
                      <a:pt x="2801" y="478"/>
                      <a:pt x="2804" y="481"/>
                      <a:pt x="2804" y="486"/>
                    </a:cubicBezTo>
                    <a:lnTo>
                      <a:pt x="2804" y="598"/>
                    </a:lnTo>
                    <a:cubicBezTo>
                      <a:pt x="2804" y="602"/>
                      <a:pt x="2801" y="606"/>
                      <a:pt x="2796" y="606"/>
                    </a:cubicBezTo>
                    <a:cubicBezTo>
                      <a:pt x="2792" y="606"/>
                      <a:pt x="2788" y="602"/>
                      <a:pt x="2788" y="598"/>
                    </a:cubicBezTo>
                    <a:close/>
                    <a:moveTo>
                      <a:pt x="2788" y="406"/>
                    </a:moveTo>
                    <a:lnTo>
                      <a:pt x="2788" y="294"/>
                    </a:lnTo>
                    <a:cubicBezTo>
                      <a:pt x="2788" y="289"/>
                      <a:pt x="2792" y="286"/>
                      <a:pt x="2796" y="286"/>
                    </a:cubicBezTo>
                    <a:cubicBezTo>
                      <a:pt x="2801" y="286"/>
                      <a:pt x="2804" y="289"/>
                      <a:pt x="2804" y="294"/>
                    </a:cubicBezTo>
                    <a:lnTo>
                      <a:pt x="2804" y="406"/>
                    </a:lnTo>
                    <a:cubicBezTo>
                      <a:pt x="2804" y="410"/>
                      <a:pt x="2801" y="414"/>
                      <a:pt x="2796" y="414"/>
                    </a:cubicBezTo>
                    <a:cubicBezTo>
                      <a:pt x="2792" y="414"/>
                      <a:pt x="2788" y="410"/>
                      <a:pt x="2788" y="406"/>
                    </a:cubicBezTo>
                    <a:close/>
                    <a:moveTo>
                      <a:pt x="2788" y="214"/>
                    </a:moveTo>
                    <a:lnTo>
                      <a:pt x="2788" y="102"/>
                    </a:lnTo>
                    <a:cubicBezTo>
                      <a:pt x="2788" y="97"/>
                      <a:pt x="2792" y="94"/>
                      <a:pt x="2796" y="94"/>
                    </a:cubicBezTo>
                    <a:cubicBezTo>
                      <a:pt x="2801" y="94"/>
                      <a:pt x="2804" y="97"/>
                      <a:pt x="2804" y="102"/>
                    </a:cubicBezTo>
                    <a:lnTo>
                      <a:pt x="2804" y="214"/>
                    </a:lnTo>
                    <a:cubicBezTo>
                      <a:pt x="2804" y="218"/>
                      <a:pt x="2801" y="222"/>
                      <a:pt x="2796" y="222"/>
                    </a:cubicBezTo>
                    <a:cubicBezTo>
                      <a:pt x="2792" y="222"/>
                      <a:pt x="2788" y="218"/>
                      <a:pt x="2788" y="214"/>
                    </a:cubicBezTo>
                    <a:close/>
                    <a:moveTo>
                      <a:pt x="2788" y="22"/>
                    </a:moveTo>
                    <a:lnTo>
                      <a:pt x="2788" y="8"/>
                    </a:lnTo>
                    <a:lnTo>
                      <a:pt x="2796" y="16"/>
                    </a:lnTo>
                    <a:lnTo>
                      <a:pt x="2698" y="16"/>
                    </a:lnTo>
                    <a:cubicBezTo>
                      <a:pt x="2694" y="16"/>
                      <a:pt x="2690" y="12"/>
                      <a:pt x="2690" y="8"/>
                    </a:cubicBezTo>
                    <a:cubicBezTo>
                      <a:pt x="2690" y="3"/>
                      <a:pt x="2694" y="0"/>
                      <a:pt x="2698" y="0"/>
                    </a:cubicBezTo>
                    <a:lnTo>
                      <a:pt x="2796" y="0"/>
                    </a:lnTo>
                    <a:cubicBezTo>
                      <a:pt x="2801" y="0"/>
                      <a:pt x="2804" y="3"/>
                      <a:pt x="2804" y="8"/>
                    </a:cubicBezTo>
                    <a:lnTo>
                      <a:pt x="2804" y="22"/>
                    </a:lnTo>
                    <a:cubicBezTo>
                      <a:pt x="2804" y="26"/>
                      <a:pt x="2801" y="30"/>
                      <a:pt x="2796" y="30"/>
                    </a:cubicBezTo>
                    <a:cubicBezTo>
                      <a:pt x="2792" y="30"/>
                      <a:pt x="2788" y="26"/>
                      <a:pt x="2788" y="22"/>
                    </a:cubicBezTo>
                    <a:close/>
                    <a:moveTo>
                      <a:pt x="2618" y="16"/>
                    </a:moveTo>
                    <a:lnTo>
                      <a:pt x="2506" y="16"/>
                    </a:lnTo>
                    <a:cubicBezTo>
                      <a:pt x="2502" y="16"/>
                      <a:pt x="2498" y="12"/>
                      <a:pt x="2498" y="8"/>
                    </a:cubicBezTo>
                    <a:cubicBezTo>
                      <a:pt x="2498" y="3"/>
                      <a:pt x="2502" y="0"/>
                      <a:pt x="2506" y="0"/>
                    </a:cubicBezTo>
                    <a:lnTo>
                      <a:pt x="2618" y="0"/>
                    </a:lnTo>
                    <a:cubicBezTo>
                      <a:pt x="2623" y="0"/>
                      <a:pt x="2626" y="3"/>
                      <a:pt x="2626" y="8"/>
                    </a:cubicBezTo>
                    <a:cubicBezTo>
                      <a:pt x="2626" y="12"/>
                      <a:pt x="2623" y="16"/>
                      <a:pt x="2618" y="16"/>
                    </a:cubicBezTo>
                    <a:close/>
                    <a:moveTo>
                      <a:pt x="2426" y="16"/>
                    </a:moveTo>
                    <a:lnTo>
                      <a:pt x="2314" y="16"/>
                    </a:lnTo>
                    <a:cubicBezTo>
                      <a:pt x="2310" y="16"/>
                      <a:pt x="2306" y="12"/>
                      <a:pt x="2306" y="8"/>
                    </a:cubicBezTo>
                    <a:cubicBezTo>
                      <a:pt x="2306" y="3"/>
                      <a:pt x="2310" y="0"/>
                      <a:pt x="2314" y="0"/>
                    </a:cubicBezTo>
                    <a:lnTo>
                      <a:pt x="2426" y="0"/>
                    </a:lnTo>
                    <a:cubicBezTo>
                      <a:pt x="2431" y="0"/>
                      <a:pt x="2434" y="3"/>
                      <a:pt x="2434" y="8"/>
                    </a:cubicBezTo>
                    <a:cubicBezTo>
                      <a:pt x="2434" y="12"/>
                      <a:pt x="2431" y="16"/>
                      <a:pt x="2426" y="16"/>
                    </a:cubicBezTo>
                    <a:close/>
                    <a:moveTo>
                      <a:pt x="2234" y="16"/>
                    </a:moveTo>
                    <a:lnTo>
                      <a:pt x="2122" y="16"/>
                    </a:lnTo>
                    <a:cubicBezTo>
                      <a:pt x="2118" y="16"/>
                      <a:pt x="2114" y="12"/>
                      <a:pt x="2114" y="8"/>
                    </a:cubicBezTo>
                    <a:cubicBezTo>
                      <a:pt x="2114" y="3"/>
                      <a:pt x="2118" y="0"/>
                      <a:pt x="2122" y="0"/>
                    </a:cubicBezTo>
                    <a:lnTo>
                      <a:pt x="2234" y="0"/>
                    </a:lnTo>
                    <a:cubicBezTo>
                      <a:pt x="2239" y="0"/>
                      <a:pt x="2242" y="3"/>
                      <a:pt x="2242" y="8"/>
                    </a:cubicBezTo>
                    <a:cubicBezTo>
                      <a:pt x="2242" y="12"/>
                      <a:pt x="2239" y="16"/>
                      <a:pt x="2234" y="16"/>
                    </a:cubicBezTo>
                    <a:close/>
                    <a:moveTo>
                      <a:pt x="2042" y="16"/>
                    </a:moveTo>
                    <a:lnTo>
                      <a:pt x="1930" y="16"/>
                    </a:lnTo>
                    <a:cubicBezTo>
                      <a:pt x="1926" y="16"/>
                      <a:pt x="1922" y="12"/>
                      <a:pt x="1922" y="8"/>
                    </a:cubicBezTo>
                    <a:cubicBezTo>
                      <a:pt x="1922" y="3"/>
                      <a:pt x="1926" y="0"/>
                      <a:pt x="1930" y="0"/>
                    </a:cubicBezTo>
                    <a:lnTo>
                      <a:pt x="2042" y="0"/>
                    </a:lnTo>
                    <a:cubicBezTo>
                      <a:pt x="2047" y="0"/>
                      <a:pt x="2050" y="3"/>
                      <a:pt x="2050" y="8"/>
                    </a:cubicBezTo>
                    <a:cubicBezTo>
                      <a:pt x="2050" y="12"/>
                      <a:pt x="2047" y="16"/>
                      <a:pt x="2042" y="16"/>
                    </a:cubicBezTo>
                    <a:close/>
                    <a:moveTo>
                      <a:pt x="1850" y="16"/>
                    </a:moveTo>
                    <a:lnTo>
                      <a:pt x="1738" y="16"/>
                    </a:lnTo>
                    <a:cubicBezTo>
                      <a:pt x="1734" y="16"/>
                      <a:pt x="1730" y="12"/>
                      <a:pt x="1730" y="8"/>
                    </a:cubicBezTo>
                    <a:cubicBezTo>
                      <a:pt x="1730" y="3"/>
                      <a:pt x="1734" y="0"/>
                      <a:pt x="1738" y="0"/>
                    </a:cubicBezTo>
                    <a:lnTo>
                      <a:pt x="1850" y="0"/>
                    </a:lnTo>
                    <a:cubicBezTo>
                      <a:pt x="1855" y="0"/>
                      <a:pt x="1858" y="3"/>
                      <a:pt x="1858" y="8"/>
                    </a:cubicBezTo>
                    <a:cubicBezTo>
                      <a:pt x="1858" y="12"/>
                      <a:pt x="1855" y="16"/>
                      <a:pt x="1850" y="16"/>
                    </a:cubicBezTo>
                    <a:close/>
                    <a:moveTo>
                      <a:pt x="1658" y="16"/>
                    </a:moveTo>
                    <a:lnTo>
                      <a:pt x="1546" y="16"/>
                    </a:lnTo>
                    <a:cubicBezTo>
                      <a:pt x="1542" y="16"/>
                      <a:pt x="1538" y="12"/>
                      <a:pt x="1538" y="8"/>
                    </a:cubicBezTo>
                    <a:cubicBezTo>
                      <a:pt x="1538" y="3"/>
                      <a:pt x="1542" y="0"/>
                      <a:pt x="1546" y="0"/>
                    </a:cubicBezTo>
                    <a:lnTo>
                      <a:pt x="1658" y="0"/>
                    </a:lnTo>
                    <a:cubicBezTo>
                      <a:pt x="1663" y="0"/>
                      <a:pt x="1666" y="3"/>
                      <a:pt x="1666" y="8"/>
                    </a:cubicBezTo>
                    <a:cubicBezTo>
                      <a:pt x="1666" y="12"/>
                      <a:pt x="1663" y="16"/>
                      <a:pt x="1658" y="16"/>
                    </a:cubicBezTo>
                    <a:close/>
                    <a:moveTo>
                      <a:pt x="1466" y="16"/>
                    </a:moveTo>
                    <a:lnTo>
                      <a:pt x="1354" y="16"/>
                    </a:lnTo>
                    <a:cubicBezTo>
                      <a:pt x="1350" y="16"/>
                      <a:pt x="1346" y="12"/>
                      <a:pt x="1346" y="8"/>
                    </a:cubicBezTo>
                    <a:cubicBezTo>
                      <a:pt x="1346" y="3"/>
                      <a:pt x="1350" y="0"/>
                      <a:pt x="1354" y="0"/>
                    </a:cubicBezTo>
                    <a:lnTo>
                      <a:pt x="1466" y="0"/>
                    </a:lnTo>
                    <a:cubicBezTo>
                      <a:pt x="1471" y="0"/>
                      <a:pt x="1474" y="3"/>
                      <a:pt x="1474" y="8"/>
                    </a:cubicBezTo>
                    <a:cubicBezTo>
                      <a:pt x="1474" y="12"/>
                      <a:pt x="1471" y="16"/>
                      <a:pt x="1466" y="16"/>
                    </a:cubicBezTo>
                    <a:close/>
                    <a:moveTo>
                      <a:pt x="1274" y="16"/>
                    </a:moveTo>
                    <a:lnTo>
                      <a:pt x="1162" y="16"/>
                    </a:lnTo>
                    <a:cubicBezTo>
                      <a:pt x="1158" y="16"/>
                      <a:pt x="1154" y="12"/>
                      <a:pt x="1154" y="8"/>
                    </a:cubicBezTo>
                    <a:cubicBezTo>
                      <a:pt x="1154" y="3"/>
                      <a:pt x="1158" y="0"/>
                      <a:pt x="1162" y="0"/>
                    </a:cubicBezTo>
                    <a:lnTo>
                      <a:pt x="1274" y="0"/>
                    </a:lnTo>
                    <a:cubicBezTo>
                      <a:pt x="1279" y="0"/>
                      <a:pt x="1282" y="3"/>
                      <a:pt x="1282" y="8"/>
                    </a:cubicBezTo>
                    <a:cubicBezTo>
                      <a:pt x="1282" y="12"/>
                      <a:pt x="1279" y="16"/>
                      <a:pt x="1274" y="16"/>
                    </a:cubicBezTo>
                    <a:close/>
                    <a:moveTo>
                      <a:pt x="1082" y="16"/>
                    </a:moveTo>
                    <a:lnTo>
                      <a:pt x="970" y="16"/>
                    </a:lnTo>
                    <a:cubicBezTo>
                      <a:pt x="966" y="16"/>
                      <a:pt x="962" y="12"/>
                      <a:pt x="962" y="8"/>
                    </a:cubicBezTo>
                    <a:cubicBezTo>
                      <a:pt x="962" y="3"/>
                      <a:pt x="966" y="0"/>
                      <a:pt x="970" y="0"/>
                    </a:cubicBezTo>
                    <a:lnTo>
                      <a:pt x="1082" y="0"/>
                    </a:lnTo>
                    <a:cubicBezTo>
                      <a:pt x="1087" y="0"/>
                      <a:pt x="1090" y="3"/>
                      <a:pt x="1090" y="8"/>
                    </a:cubicBezTo>
                    <a:cubicBezTo>
                      <a:pt x="1090" y="12"/>
                      <a:pt x="1087" y="16"/>
                      <a:pt x="1082" y="16"/>
                    </a:cubicBezTo>
                    <a:close/>
                    <a:moveTo>
                      <a:pt x="890" y="16"/>
                    </a:moveTo>
                    <a:lnTo>
                      <a:pt x="778" y="16"/>
                    </a:lnTo>
                    <a:cubicBezTo>
                      <a:pt x="774" y="16"/>
                      <a:pt x="770" y="12"/>
                      <a:pt x="770" y="8"/>
                    </a:cubicBezTo>
                    <a:cubicBezTo>
                      <a:pt x="770" y="3"/>
                      <a:pt x="774" y="0"/>
                      <a:pt x="778" y="0"/>
                    </a:cubicBezTo>
                    <a:lnTo>
                      <a:pt x="890" y="0"/>
                    </a:lnTo>
                    <a:cubicBezTo>
                      <a:pt x="895" y="0"/>
                      <a:pt x="898" y="3"/>
                      <a:pt x="898" y="8"/>
                    </a:cubicBezTo>
                    <a:cubicBezTo>
                      <a:pt x="898" y="12"/>
                      <a:pt x="895" y="16"/>
                      <a:pt x="890" y="16"/>
                    </a:cubicBezTo>
                    <a:close/>
                    <a:moveTo>
                      <a:pt x="698" y="16"/>
                    </a:moveTo>
                    <a:lnTo>
                      <a:pt x="586" y="16"/>
                    </a:lnTo>
                    <a:cubicBezTo>
                      <a:pt x="582" y="16"/>
                      <a:pt x="578" y="12"/>
                      <a:pt x="578" y="8"/>
                    </a:cubicBezTo>
                    <a:cubicBezTo>
                      <a:pt x="578" y="3"/>
                      <a:pt x="582" y="0"/>
                      <a:pt x="586" y="0"/>
                    </a:cubicBezTo>
                    <a:lnTo>
                      <a:pt x="698" y="0"/>
                    </a:lnTo>
                    <a:cubicBezTo>
                      <a:pt x="703" y="0"/>
                      <a:pt x="706" y="3"/>
                      <a:pt x="706" y="8"/>
                    </a:cubicBezTo>
                    <a:cubicBezTo>
                      <a:pt x="706" y="12"/>
                      <a:pt x="703" y="16"/>
                      <a:pt x="698" y="16"/>
                    </a:cubicBezTo>
                    <a:close/>
                    <a:moveTo>
                      <a:pt x="506" y="16"/>
                    </a:moveTo>
                    <a:lnTo>
                      <a:pt x="394" y="16"/>
                    </a:lnTo>
                    <a:cubicBezTo>
                      <a:pt x="390" y="16"/>
                      <a:pt x="386" y="12"/>
                      <a:pt x="386" y="8"/>
                    </a:cubicBezTo>
                    <a:cubicBezTo>
                      <a:pt x="386" y="3"/>
                      <a:pt x="390" y="0"/>
                      <a:pt x="394" y="0"/>
                    </a:cubicBezTo>
                    <a:lnTo>
                      <a:pt x="506" y="0"/>
                    </a:lnTo>
                    <a:cubicBezTo>
                      <a:pt x="511" y="0"/>
                      <a:pt x="514" y="3"/>
                      <a:pt x="514" y="8"/>
                    </a:cubicBezTo>
                    <a:cubicBezTo>
                      <a:pt x="514" y="12"/>
                      <a:pt x="511" y="16"/>
                      <a:pt x="506" y="16"/>
                    </a:cubicBezTo>
                    <a:close/>
                    <a:moveTo>
                      <a:pt x="314" y="16"/>
                    </a:moveTo>
                    <a:lnTo>
                      <a:pt x="202" y="16"/>
                    </a:lnTo>
                    <a:cubicBezTo>
                      <a:pt x="198" y="16"/>
                      <a:pt x="194" y="12"/>
                      <a:pt x="194" y="8"/>
                    </a:cubicBezTo>
                    <a:cubicBezTo>
                      <a:pt x="194" y="3"/>
                      <a:pt x="198" y="0"/>
                      <a:pt x="202" y="0"/>
                    </a:cubicBezTo>
                    <a:lnTo>
                      <a:pt x="314" y="0"/>
                    </a:lnTo>
                    <a:cubicBezTo>
                      <a:pt x="319" y="0"/>
                      <a:pt x="322" y="3"/>
                      <a:pt x="322" y="8"/>
                    </a:cubicBezTo>
                    <a:cubicBezTo>
                      <a:pt x="322" y="12"/>
                      <a:pt x="319" y="16"/>
                      <a:pt x="314" y="16"/>
                    </a:cubicBezTo>
                    <a:close/>
                    <a:moveTo>
                      <a:pt x="122" y="16"/>
                    </a:moveTo>
                    <a:lnTo>
                      <a:pt x="10" y="16"/>
                    </a:lnTo>
                    <a:cubicBezTo>
                      <a:pt x="6" y="16"/>
                      <a:pt x="2" y="12"/>
                      <a:pt x="2" y="8"/>
                    </a:cubicBezTo>
                    <a:cubicBezTo>
                      <a:pt x="2" y="3"/>
                      <a:pt x="6" y="0"/>
                      <a:pt x="10" y="0"/>
                    </a:cubicBezTo>
                    <a:lnTo>
                      <a:pt x="122" y="0"/>
                    </a:lnTo>
                    <a:cubicBezTo>
                      <a:pt x="127" y="0"/>
                      <a:pt x="130" y="3"/>
                      <a:pt x="130" y="8"/>
                    </a:cubicBezTo>
                    <a:cubicBezTo>
                      <a:pt x="130" y="12"/>
                      <a:pt x="127" y="16"/>
                      <a:pt x="122" y="16"/>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25" name="Freeform 17">
                <a:extLst>
                  <a:ext uri="{FF2B5EF4-FFF2-40B4-BE49-F238E27FC236}">
                    <a16:creationId xmlns:a16="http://schemas.microsoft.com/office/drawing/2014/main" id="{9AA90FC7-12BC-472A-BBD9-DB1ABBADFCA6}"/>
                  </a:ext>
                </a:extLst>
              </p:cNvPr>
              <p:cNvSpPr>
                <a:spLocks/>
              </p:cNvSpPr>
              <p:nvPr/>
            </p:nvSpPr>
            <p:spPr bwMode="auto">
              <a:xfrm>
                <a:off x="6121924" y="2337046"/>
                <a:ext cx="337432" cy="337432"/>
              </a:xfrm>
              <a:custGeom>
                <a:avLst/>
                <a:gdLst>
                  <a:gd name="T0" fmla="*/ 136 w 271"/>
                  <a:gd name="T1" fmla="*/ 0 h 271"/>
                  <a:gd name="T2" fmla="*/ 0 w 271"/>
                  <a:gd name="T3" fmla="*/ 135 h 271"/>
                  <a:gd name="T4" fmla="*/ 136 w 271"/>
                  <a:gd name="T5" fmla="*/ 271 h 271"/>
                  <a:gd name="T6" fmla="*/ 271 w 271"/>
                  <a:gd name="T7" fmla="*/ 135 h 271"/>
                  <a:gd name="T8" fmla="*/ 136 w 271"/>
                  <a:gd name="T9" fmla="*/ 0 h 271"/>
                </a:gdLst>
                <a:ahLst/>
                <a:cxnLst>
                  <a:cxn ang="0">
                    <a:pos x="T0" y="T1"/>
                  </a:cxn>
                  <a:cxn ang="0">
                    <a:pos x="T2" y="T3"/>
                  </a:cxn>
                  <a:cxn ang="0">
                    <a:pos x="T4" y="T5"/>
                  </a:cxn>
                  <a:cxn ang="0">
                    <a:pos x="T6" y="T7"/>
                  </a:cxn>
                  <a:cxn ang="0">
                    <a:pos x="T8" y="T9"/>
                  </a:cxn>
                </a:cxnLst>
                <a:rect l="0" t="0" r="r" b="b"/>
                <a:pathLst>
                  <a:path w="271" h="271">
                    <a:moveTo>
                      <a:pt x="136" y="0"/>
                    </a:moveTo>
                    <a:lnTo>
                      <a:pt x="0" y="135"/>
                    </a:lnTo>
                    <a:lnTo>
                      <a:pt x="136" y="271"/>
                    </a:lnTo>
                    <a:lnTo>
                      <a:pt x="271" y="135"/>
                    </a:lnTo>
                    <a:lnTo>
                      <a:pt x="136" y="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6" name="Freeform 18">
                <a:extLst>
                  <a:ext uri="{FF2B5EF4-FFF2-40B4-BE49-F238E27FC236}">
                    <a16:creationId xmlns:a16="http://schemas.microsoft.com/office/drawing/2014/main" id="{BFE17977-FA09-415B-99CC-ABFA8C35A73C}"/>
                  </a:ext>
                </a:extLst>
              </p:cNvPr>
              <p:cNvSpPr>
                <a:spLocks/>
              </p:cNvSpPr>
              <p:nvPr/>
            </p:nvSpPr>
            <p:spPr bwMode="auto">
              <a:xfrm>
                <a:off x="6121924" y="2337046"/>
                <a:ext cx="337432" cy="337432"/>
              </a:xfrm>
              <a:custGeom>
                <a:avLst/>
                <a:gdLst>
                  <a:gd name="T0" fmla="*/ 136 w 271"/>
                  <a:gd name="T1" fmla="*/ 0 h 271"/>
                  <a:gd name="T2" fmla="*/ 0 w 271"/>
                  <a:gd name="T3" fmla="*/ 135 h 271"/>
                  <a:gd name="T4" fmla="*/ 136 w 271"/>
                  <a:gd name="T5" fmla="*/ 271 h 271"/>
                  <a:gd name="T6" fmla="*/ 271 w 271"/>
                  <a:gd name="T7" fmla="*/ 135 h 271"/>
                  <a:gd name="T8" fmla="*/ 136 w 271"/>
                  <a:gd name="T9" fmla="*/ 0 h 271"/>
                </a:gdLst>
                <a:ahLst/>
                <a:cxnLst>
                  <a:cxn ang="0">
                    <a:pos x="T0" y="T1"/>
                  </a:cxn>
                  <a:cxn ang="0">
                    <a:pos x="T2" y="T3"/>
                  </a:cxn>
                  <a:cxn ang="0">
                    <a:pos x="T4" y="T5"/>
                  </a:cxn>
                  <a:cxn ang="0">
                    <a:pos x="T6" y="T7"/>
                  </a:cxn>
                  <a:cxn ang="0">
                    <a:pos x="T8" y="T9"/>
                  </a:cxn>
                </a:cxnLst>
                <a:rect l="0" t="0" r="r" b="b"/>
                <a:pathLst>
                  <a:path w="271" h="271">
                    <a:moveTo>
                      <a:pt x="136" y="0"/>
                    </a:moveTo>
                    <a:lnTo>
                      <a:pt x="0" y="135"/>
                    </a:lnTo>
                    <a:lnTo>
                      <a:pt x="136" y="271"/>
                    </a:lnTo>
                    <a:lnTo>
                      <a:pt x="271" y="135"/>
                    </a:lnTo>
                    <a:lnTo>
                      <a:pt x="136" y="0"/>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7" name="Line 19">
                <a:extLst>
                  <a:ext uri="{FF2B5EF4-FFF2-40B4-BE49-F238E27FC236}">
                    <a16:creationId xmlns:a16="http://schemas.microsoft.com/office/drawing/2014/main" id="{AE457834-7CE6-4723-A508-B7371F35D044}"/>
                  </a:ext>
                </a:extLst>
              </p:cNvPr>
              <p:cNvSpPr>
                <a:spLocks noChangeShapeType="1"/>
              </p:cNvSpPr>
              <p:nvPr/>
            </p:nvSpPr>
            <p:spPr bwMode="auto">
              <a:xfrm>
                <a:off x="6291263" y="2415489"/>
                <a:ext cx="0" cy="163113"/>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8" name="Freeform 20">
                <a:extLst>
                  <a:ext uri="{FF2B5EF4-FFF2-40B4-BE49-F238E27FC236}">
                    <a16:creationId xmlns:a16="http://schemas.microsoft.com/office/drawing/2014/main" id="{C8ABCC5B-C841-4653-8035-52FD18BA9F18}"/>
                  </a:ext>
                </a:extLst>
              </p:cNvPr>
              <p:cNvSpPr>
                <a:spLocks/>
              </p:cNvSpPr>
              <p:nvPr/>
            </p:nvSpPr>
            <p:spPr bwMode="auto">
              <a:xfrm>
                <a:off x="6275076" y="2574867"/>
                <a:ext cx="31128" cy="29883"/>
              </a:xfrm>
              <a:custGeom>
                <a:avLst/>
                <a:gdLst>
                  <a:gd name="T0" fmla="*/ 25 w 25"/>
                  <a:gd name="T1" fmla="*/ 0 h 24"/>
                  <a:gd name="T2" fmla="*/ 13 w 25"/>
                  <a:gd name="T3" fmla="*/ 24 h 24"/>
                  <a:gd name="T4" fmla="*/ 0 w 25"/>
                  <a:gd name="T5" fmla="*/ 0 h 24"/>
                  <a:gd name="T6" fmla="*/ 25 w 25"/>
                  <a:gd name="T7" fmla="*/ 0 h 24"/>
                </a:gdLst>
                <a:ahLst/>
                <a:cxnLst>
                  <a:cxn ang="0">
                    <a:pos x="T0" y="T1"/>
                  </a:cxn>
                  <a:cxn ang="0">
                    <a:pos x="T2" y="T3"/>
                  </a:cxn>
                  <a:cxn ang="0">
                    <a:pos x="T4" y="T5"/>
                  </a:cxn>
                  <a:cxn ang="0">
                    <a:pos x="T6" y="T7"/>
                  </a:cxn>
                </a:cxnLst>
                <a:rect l="0" t="0" r="r" b="b"/>
                <a:pathLst>
                  <a:path w="25" h="24">
                    <a:moveTo>
                      <a:pt x="25" y="0"/>
                    </a:moveTo>
                    <a:lnTo>
                      <a:pt x="13" y="24"/>
                    </a:lnTo>
                    <a:lnTo>
                      <a:pt x="0"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29" name="Line 21">
                <a:extLst>
                  <a:ext uri="{FF2B5EF4-FFF2-40B4-BE49-F238E27FC236}">
                    <a16:creationId xmlns:a16="http://schemas.microsoft.com/office/drawing/2014/main" id="{136E4075-1185-4130-92B9-7BB9C22210E8}"/>
                  </a:ext>
                </a:extLst>
              </p:cNvPr>
              <p:cNvSpPr>
                <a:spLocks noChangeShapeType="1"/>
              </p:cNvSpPr>
              <p:nvPr/>
            </p:nvSpPr>
            <p:spPr bwMode="auto">
              <a:xfrm flipV="1">
                <a:off x="6291263" y="2673233"/>
                <a:ext cx="363580" cy="1246"/>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0" name="Line 22">
                <a:extLst>
                  <a:ext uri="{FF2B5EF4-FFF2-40B4-BE49-F238E27FC236}">
                    <a16:creationId xmlns:a16="http://schemas.microsoft.com/office/drawing/2014/main" id="{536EE69B-CE0C-49CB-B9C4-781E7913ACC9}"/>
                  </a:ext>
                </a:extLst>
              </p:cNvPr>
              <p:cNvSpPr>
                <a:spLocks noChangeShapeType="1"/>
              </p:cNvSpPr>
              <p:nvPr/>
            </p:nvSpPr>
            <p:spPr bwMode="auto">
              <a:xfrm>
                <a:off x="6291263" y="2337046"/>
                <a:ext cx="363580"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1" name="Oval 23">
                <a:extLst>
                  <a:ext uri="{FF2B5EF4-FFF2-40B4-BE49-F238E27FC236}">
                    <a16:creationId xmlns:a16="http://schemas.microsoft.com/office/drawing/2014/main" id="{3C7DBB78-6A62-434C-A118-5166EE1DC67C}"/>
                  </a:ext>
                </a:extLst>
              </p:cNvPr>
              <p:cNvSpPr>
                <a:spLocks noChangeArrowheads="1"/>
              </p:cNvSpPr>
              <p:nvPr/>
            </p:nvSpPr>
            <p:spPr bwMode="auto">
              <a:xfrm>
                <a:off x="6647372" y="2328330"/>
                <a:ext cx="16186" cy="1618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32" name="Oval 24">
                <a:extLst>
                  <a:ext uri="{FF2B5EF4-FFF2-40B4-BE49-F238E27FC236}">
                    <a16:creationId xmlns:a16="http://schemas.microsoft.com/office/drawing/2014/main" id="{16D5B15B-6E94-41FA-9FDB-63F20BB1D3A1}"/>
                  </a:ext>
                </a:extLst>
              </p:cNvPr>
              <p:cNvSpPr>
                <a:spLocks noChangeArrowheads="1"/>
              </p:cNvSpPr>
              <p:nvPr/>
            </p:nvSpPr>
            <p:spPr bwMode="auto">
              <a:xfrm>
                <a:off x="6647372" y="2328330"/>
                <a:ext cx="16186" cy="16187"/>
              </a:xfrm>
              <a:prstGeom prst="ellipse">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3" name="Oval 25">
                <a:extLst>
                  <a:ext uri="{FF2B5EF4-FFF2-40B4-BE49-F238E27FC236}">
                    <a16:creationId xmlns:a16="http://schemas.microsoft.com/office/drawing/2014/main" id="{D5BC3655-3760-4840-898E-62B6EA061715}"/>
                  </a:ext>
                </a:extLst>
              </p:cNvPr>
              <p:cNvSpPr>
                <a:spLocks noChangeArrowheads="1"/>
              </p:cNvSpPr>
              <p:nvPr/>
            </p:nvSpPr>
            <p:spPr bwMode="auto">
              <a:xfrm>
                <a:off x="6647372" y="2665762"/>
                <a:ext cx="16186" cy="1618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34" name="Oval 26">
                <a:extLst>
                  <a:ext uri="{FF2B5EF4-FFF2-40B4-BE49-F238E27FC236}">
                    <a16:creationId xmlns:a16="http://schemas.microsoft.com/office/drawing/2014/main" id="{F5EA001F-D241-4E2C-AB12-D1C37EE02E8C}"/>
                  </a:ext>
                </a:extLst>
              </p:cNvPr>
              <p:cNvSpPr>
                <a:spLocks noChangeArrowheads="1"/>
              </p:cNvSpPr>
              <p:nvPr/>
            </p:nvSpPr>
            <p:spPr bwMode="auto">
              <a:xfrm>
                <a:off x="6647372" y="2665762"/>
                <a:ext cx="16186" cy="16187"/>
              </a:xfrm>
              <a:prstGeom prst="ellipse">
                <a:avLst/>
              </a:pr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5" name="Line 27">
                <a:extLst>
                  <a:ext uri="{FF2B5EF4-FFF2-40B4-BE49-F238E27FC236}">
                    <a16:creationId xmlns:a16="http://schemas.microsoft.com/office/drawing/2014/main" id="{4CEBD25B-0D21-49B7-93C3-782C6AACB15C}"/>
                  </a:ext>
                </a:extLst>
              </p:cNvPr>
              <p:cNvSpPr>
                <a:spLocks noChangeShapeType="1"/>
              </p:cNvSpPr>
              <p:nvPr/>
            </p:nvSpPr>
            <p:spPr bwMode="auto">
              <a:xfrm>
                <a:off x="6552741" y="2444128"/>
                <a:ext cx="204202"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6" name="Line 28">
                <a:extLst>
                  <a:ext uri="{FF2B5EF4-FFF2-40B4-BE49-F238E27FC236}">
                    <a16:creationId xmlns:a16="http://schemas.microsoft.com/office/drawing/2014/main" id="{CB806D10-3B89-48FA-82EE-67C708B57C5E}"/>
                  </a:ext>
                </a:extLst>
              </p:cNvPr>
              <p:cNvSpPr>
                <a:spLocks noChangeShapeType="1"/>
              </p:cNvSpPr>
              <p:nvPr/>
            </p:nvSpPr>
            <p:spPr bwMode="auto">
              <a:xfrm>
                <a:off x="6654843" y="2274789"/>
                <a:ext cx="0" cy="16062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7" name="Line 29">
                <a:extLst>
                  <a:ext uri="{FF2B5EF4-FFF2-40B4-BE49-F238E27FC236}">
                    <a16:creationId xmlns:a16="http://schemas.microsoft.com/office/drawing/2014/main" id="{95E9AE9E-ED5A-4FC3-B23C-E2AA53ABBA7A}"/>
                  </a:ext>
                </a:extLst>
              </p:cNvPr>
              <p:cNvSpPr>
                <a:spLocks noChangeShapeType="1"/>
              </p:cNvSpPr>
              <p:nvPr/>
            </p:nvSpPr>
            <p:spPr bwMode="auto">
              <a:xfrm flipV="1">
                <a:off x="6654843" y="2521326"/>
                <a:ext cx="0" cy="16062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8" name="Line 30">
                <a:extLst>
                  <a:ext uri="{FF2B5EF4-FFF2-40B4-BE49-F238E27FC236}">
                    <a16:creationId xmlns:a16="http://schemas.microsoft.com/office/drawing/2014/main" id="{7176F819-A8BE-4522-97EF-5C733A147245}"/>
                  </a:ext>
                </a:extLst>
              </p:cNvPr>
              <p:cNvSpPr>
                <a:spLocks noChangeShapeType="1"/>
              </p:cNvSpPr>
              <p:nvPr/>
            </p:nvSpPr>
            <p:spPr bwMode="auto">
              <a:xfrm flipH="1">
                <a:off x="6552741" y="2512610"/>
                <a:ext cx="204202"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39" name="Line 31">
                <a:extLst>
                  <a:ext uri="{FF2B5EF4-FFF2-40B4-BE49-F238E27FC236}">
                    <a16:creationId xmlns:a16="http://schemas.microsoft.com/office/drawing/2014/main" id="{01084EFC-6AF7-4979-B08B-392ADABAF2DF}"/>
                  </a:ext>
                </a:extLst>
              </p:cNvPr>
              <p:cNvSpPr>
                <a:spLocks noChangeShapeType="1"/>
              </p:cNvSpPr>
              <p:nvPr/>
            </p:nvSpPr>
            <p:spPr bwMode="auto">
              <a:xfrm>
                <a:off x="6656088" y="2673233"/>
                <a:ext cx="0" cy="11704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43" name="Rectangle 35">
                <a:extLst>
                  <a:ext uri="{FF2B5EF4-FFF2-40B4-BE49-F238E27FC236}">
                    <a16:creationId xmlns:a16="http://schemas.microsoft.com/office/drawing/2014/main" id="{8D40332B-3F67-4E12-A162-B3645B1A4108}"/>
                  </a:ext>
                </a:extLst>
              </p:cNvPr>
              <p:cNvSpPr>
                <a:spLocks noChangeArrowheads="1"/>
              </p:cNvSpPr>
              <p:nvPr/>
            </p:nvSpPr>
            <p:spPr bwMode="auto">
              <a:xfrm>
                <a:off x="6201613" y="2110431"/>
                <a:ext cx="36708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a:ln>
                      <a:noFill/>
                    </a:ln>
                    <a:solidFill>
                      <a:srgbClr val="000000"/>
                    </a:solidFill>
                    <a:effectLst/>
                    <a:latin typeface="Times New Roman" panose="02020603050405020304" pitchFamily="18" charset="0"/>
                  </a:rPr>
                  <a:t>HPGe</a:t>
                </a:r>
                <a:endParaRPr kumimoji="0" lang="zh-CN" altLang="zh-CN" sz="1400" b="0" i="0" u="none" strike="noStrike" cap="none" normalizeH="0" baseline="0">
                  <a:ln>
                    <a:noFill/>
                  </a:ln>
                  <a:solidFill>
                    <a:schemeClr val="tx1"/>
                  </a:solidFill>
                  <a:effectLst/>
                  <a:latin typeface="Arial" panose="020B0604020202020204" pitchFamily="34" charset="0"/>
                </a:endParaRPr>
              </a:p>
            </p:txBody>
          </p:sp>
          <p:sp>
            <p:nvSpPr>
              <p:cNvPr id="44" name="Line 36">
                <a:extLst>
                  <a:ext uri="{FF2B5EF4-FFF2-40B4-BE49-F238E27FC236}">
                    <a16:creationId xmlns:a16="http://schemas.microsoft.com/office/drawing/2014/main" id="{E77217AD-28AF-460D-8BA0-D9981E36E6F6}"/>
                  </a:ext>
                </a:extLst>
              </p:cNvPr>
              <p:cNvSpPr>
                <a:spLocks noChangeShapeType="1"/>
              </p:cNvSpPr>
              <p:nvPr/>
            </p:nvSpPr>
            <p:spPr bwMode="auto">
              <a:xfrm flipV="1">
                <a:off x="6654843" y="2024517"/>
                <a:ext cx="0" cy="25027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grpSp>
        <p:sp>
          <p:nvSpPr>
            <p:cNvPr id="45" name="Rectangle 37">
              <a:extLst>
                <a:ext uri="{FF2B5EF4-FFF2-40B4-BE49-F238E27FC236}">
                  <a16:creationId xmlns:a16="http://schemas.microsoft.com/office/drawing/2014/main" id="{9C4822B8-40CE-47C8-AA67-E56C06F150E1}"/>
                </a:ext>
              </a:extLst>
            </p:cNvPr>
            <p:cNvSpPr>
              <a:spLocks noChangeArrowheads="1"/>
            </p:cNvSpPr>
            <p:nvPr/>
          </p:nvSpPr>
          <p:spPr bwMode="auto">
            <a:xfrm>
              <a:off x="6713182" y="2125266"/>
              <a:ext cx="1796731" cy="1090740"/>
            </a:xfrm>
            <a:prstGeom prst="rect">
              <a:avLst/>
            </a:prstGeom>
            <a:solidFill>
              <a:srgbClr val="F2DC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46" name="Freeform 38">
              <a:extLst>
                <a:ext uri="{FF2B5EF4-FFF2-40B4-BE49-F238E27FC236}">
                  <a16:creationId xmlns:a16="http://schemas.microsoft.com/office/drawing/2014/main" id="{60746BBF-F5E8-4CCC-9895-895B1C28B2F5}"/>
                </a:ext>
              </a:extLst>
            </p:cNvPr>
            <p:cNvSpPr>
              <a:spLocks noEditPoints="1"/>
            </p:cNvSpPr>
            <p:nvPr/>
          </p:nvSpPr>
          <p:spPr bwMode="auto">
            <a:xfrm>
              <a:off x="6708202" y="2121531"/>
              <a:ext cx="1805447" cy="1098210"/>
            </a:xfrm>
            <a:custGeom>
              <a:avLst/>
              <a:gdLst>
                <a:gd name="T0" fmla="*/ 32 w 6684"/>
                <a:gd name="T1" fmla="*/ 48 h 4063"/>
                <a:gd name="T2" fmla="*/ 32 w 6684"/>
                <a:gd name="T3" fmla="*/ 432 h 4063"/>
                <a:gd name="T4" fmla="*/ 32 w 6684"/>
                <a:gd name="T5" fmla="*/ 816 h 4063"/>
                <a:gd name="T6" fmla="*/ 32 w 6684"/>
                <a:gd name="T7" fmla="*/ 1200 h 4063"/>
                <a:gd name="T8" fmla="*/ 32 w 6684"/>
                <a:gd name="T9" fmla="*/ 1584 h 4063"/>
                <a:gd name="T10" fmla="*/ 32 w 6684"/>
                <a:gd name="T11" fmla="*/ 1968 h 4063"/>
                <a:gd name="T12" fmla="*/ 32 w 6684"/>
                <a:gd name="T13" fmla="*/ 2352 h 4063"/>
                <a:gd name="T14" fmla="*/ 32 w 6684"/>
                <a:gd name="T15" fmla="*/ 2736 h 4063"/>
                <a:gd name="T16" fmla="*/ 32 w 6684"/>
                <a:gd name="T17" fmla="*/ 3120 h 4063"/>
                <a:gd name="T18" fmla="*/ 32 w 6684"/>
                <a:gd name="T19" fmla="*/ 3504 h 4063"/>
                <a:gd name="T20" fmla="*/ 16 w 6684"/>
                <a:gd name="T21" fmla="*/ 4063 h 4063"/>
                <a:gd name="T22" fmla="*/ 481 w 6684"/>
                <a:gd name="T23" fmla="*/ 4047 h 4063"/>
                <a:gd name="T24" fmla="*/ 865 w 6684"/>
                <a:gd name="T25" fmla="*/ 4047 h 4063"/>
                <a:gd name="T26" fmla="*/ 1249 w 6684"/>
                <a:gd name="T27" fmla="*/ 4047 h 4063"/>
                <a:gd name="T28" fmla="*/ 1633 w 6684"/>
                <a:gd name="T29" fmla="*/ 4047 h 4063"/>
                <a:gd name="T30" fmla="*/ 2017 w 6684"/>
                <a:gd name="T31" fmla="*/ 4047 h 4063"/>
                <a:gd name="T32" fmla="*/ 2401 w 6684"/>
                <a:gd name="T33" fmla="*/ 4047 h 4063"/>
                <a:gd name="T34" fmla="*/ 2785 w 6684"/>
                <a:gd name="T35" fmla="*/ 4047 h 4063"/>
                <a:gd name="T36" fmla="*/ 3169 w 6684"/>
                <a:gd name="T37" fmla="*/ 4047 h 4063"/>
                <a:gd name="T38" fmla="*/ 3553 w 6684"/>
                <a:gd name="T39" fmla="*/ 4047 h 4063"/>
                <a:gd name="T40" fmla="*/ 3937 w 6684"/>
                <a:gd name="T41" fmla="*/ 4047 h 4063"/>
                <a:gd name="T42" fmla="*/ 4321 w 6684"/>
                <a:gd name="T43" fmla="*/ 4047 h 4063"/>
                <a:gd name="T44" fmla="*/ 4705 w 6684"/>
                <a:gd name="T45" fmla="*/ 4047 h 4063"/>
                <a:gd name="T46" fmla="*/ 5089 w 6684"/>
                <a:gd name="T47" fmla="*/ 4047 h 4063"/>
                <a:gd name="T48" fmla="*/ 5473 w 6684"/>
                <a:gd name="T49" fmla="*/ 4047 h 4063"/>
                <a:gd name="T50" fmla="*/ 5857 w 6684"/>
                <a:gd name="T51" fmla="*/ 4047 h 4063"/>
                <a:gd name="T52" fmla="*/ 6241 w 6684"/>
                <a:gd name="T53" fmla="*/ 4047 h 4063"/>
                <a:gd name="T54" fmla="*/ 6625 w 6684"/>
                <a:gd name="T55" fmla="*/ 4047 h 4063"/>
                <a:gd name="T56" fmla="*/ 6668 w 6684"/>
                <a:gd name="T57" fmla="*/ 3705 h 4063"/>
                <a:gd name="T58" fmla="*/ 6668 w 6684"/>
                <a:gd name="T59" fmla="*/ 3321 h 4063"/>
                <a:gd name="T60" fmla="*/ 6668 w 6684"/>
                <a:gd name="T61" fmla="*/ 2937 h 4063"/>
                <a:gd name="T62" fmla="*/ 6668 w 6684"/>
                <a:gd name="T63" fmla="*/ 2553 h 4063"/>
                <a:gd name="T64" fmla="*/ 6668 w 6684"/>
                <a:gd name="T65" fmla="*/ 2169 h 4063"/>
                <a:gd name="T66" fmla="*/ 6668 w 6684"/>
                <a:gd name="T67" fmla="*/ 1785 h 4063"/>
                <a:gd name="T68" fmla="*/ 6668 w 6684"/>
                <a:gd name="T69" fmla="*/ 1401 h 4063"/>
                <a:gd name="T70" fmla="*/ 6668 w 6684"/>
                <a:gd name="T71" fmla="*/ 1017 h 4063"/>
                <a:gd name="T72" fmla="*/ 6668 w 6684"/>
                <a:gd name="T73" fmla="*/ 633 h 4063"/>
                <a:gd name="T74" fmla="*/ 6668 w 6684"/>
                <a:gd name="T75" fmla="*/ 249 h 4063"/>
                <a:gd name="T76" fmla="*/ 6668 w 6684"/>
                <a:gd name="T77" fmla="*/ 32 h 4063"/>
                <a:gd name="T78" fmla="*/ 6668 w 6684"/>
                <a:gd name="T79" fmla="*/ 121 h 4063"/>
                <a:gd name="T80" fmla="*/ 6389 w 6684"/>
                <a:gd name="T81" fmla="*/ 16 h 4063"/>
                <a:gd name="T82" fmla="*/ 6005 w 6684"/>
                <a:gd name="T83" fmla="*/ 16 h 4063"/>
                <a:gd name="T84" fmla="*/ 5621 w 6684"/>
                <a:gd name="T85" fmla="*/ 16 h 4063"/>
                <a:gd name="T86" fmla="*/ 5237 w 6684"/>
                <a:gd name="T87" fmla="*/ 16 h 4063"/>
                <a:gd name="T88" fmla="*/ 4853 w 6684"/>
                <a:gd name="T89" fmla="*/ 16 h 4063"/>
                <a:gd name="T90" fmla="*/ 4469 w 6684"/>
                <a:gd name="T91" fmla="*/ 16 h 4063"/>
                <a:gd name="T92" fmla="*/ 4085 w 6684"/>
                <a:gd name="T93" fmla="*/ 16 h 4063"/>
                <a:gd name="T94" fmla="*/ 3701 w 6684"/>
                <a:gd name="T95" fmla="*/ 16 h 4063"/>
                <a:gd name="T96" fmla="*/ 3317 w 6684"/>
                <a:gd name="T97" fmla="*/ 16 h 4063"/>
                <a:gd name="T98" fmla="*/ 2933 w 6684"/>
                <a:gd name="T99" fmla="*/ 16 h 4063"/>
                <a:gd name="T100" fmla="*/ 2549 w 6684"/>
                <a:gd name="T101" fmla="*/ 16 h 4063"/>
                <a:gd name="T102" fmla="*/ 2165 w 6684"/>
                <a:gd name="T103" fmla="*/ 16 h 4063"/>
                <a:gd name="T104" fmla="*/ 1781 w 6684"/>
                <a:gd name="T105" fmla="*/ 16 h 4063"/>
                <a:gd name="T106" fmla="*/ 1397 w 6684"/>
                <a:gd name="T107" fmla="*/ 16 h 4063"/>
                <a:gd name="T108" fmla="*/ 1013 w 6684"/>
                <a:gd name="T109" fmla="*/ 16 h 4063"/>
                <a:gd name="T110" fmla="*/ 629 w 6684"/>
                <a:gd name="T111" fmla="*/ 16 h 4063"/>
                <a:gd name="T112" fmla="*/ 245 w 6684"/>
                <a:gd name="T113" fmla="*/ 16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84" h="4063">
                  <a:moveTo>
                    <a:pt x="32" y="48"/>
                  </a:moveTo>
                  <a:lnTo>
                    <a:pt x="32" y="272"/>
                  </a:lnTo>
                  <a:cubicBezTo>
                    <a:pt x="32" y="281"/>
                    <a:pt x="24" y="288"/>
                    <a:pt x="16" y="288"/>
                  </a:cubicBezTo>
                  <a:cubicBezTo>
                    <a:pt x="7" y="288"/>
                    <a:pt x="0" y="281"/>
                    <a:pt x="0" y="272"/>
                  </a:cubicBezTo>
                  <a:lnTo>
                    <a:pt x="0" y="48"/>
                  </a:lnTo>
                  <a:cubicBezTo>
                    <a:pt x="0" y="39"/>
                    <a:pt x="7" y="32"/>
                    <a:pt x="16" y="32"/>
                  </a:cubicBezTo>
                  <a:cubicBezTo>
                    <a:pt x="24" y="32"/>
                    <a:pt x="32" y="39"/>
                    <a:pt x="32" y="48"/>
                  </a:cubicBezTo>
                  <a:close/>
                  <a:moveTo>
                    <a:pt x="32" y="432"/>
                  </a:moveTo>
                  <a:lnTo>
                    <a:pt x="32" y="656"/>
                  </a:lnTo>
                  <a:cubicBezTo>
                    <a:pt x="32" y="665"/>
                    <a:pt x="24" y="672"/>
                    <a:pt x="16" y="672"/>
                  </a:cubicBezTo>
                  <a:cubicBezTo>
                    <a:pt x="7" y="672"/>
                    <a:pt x="0" y="665"/>
                    <a:pt x="0" y="656"/>
                  </a:cubicBezTo>
                  <a:lnTo>
                    <a:pt x="0" y="432"/>
                  </a:lnTo>
                  <a:cubicBezTo>
                    <a:pt x="0" y="423"/>
                    <a:pt x="7" y="416"/>
                    <a:pt x="16" y="416"/>
                  </a:cubicBezTo>
                  <a:cubicBezTo>
                    <a:pt x="24" y="416"/>
                    <a:pt x="32" y="423"/>
                    <a:pt x="32" y="432"/>
                  </a:cubicBezTo>
                  <a:close/>
                  <a:moveTo>
                    <a:pt x="32" y="816"/>
                  </a:moveTo>
                  <a:lnTo>
                    <a:pt x="32" y="1040"/>
                  </a:lnTo>
                  <a:cubicBezTo>
                    <a:pt x="32" y="1049"/>
                    <a:pt x="24" y="1056"/>
                    <a:pt x="16" y="1056"/>
                  </a:cubicBezTo>
                  <a:cubicBezTo>
                    <a:pt x="7" y="1056"/>
                    <a:pt x="0" y="1049"/>
                    <a:pt x="0" y="1040"/>
                  </a:cubicBezTo>
                  <a:lnTo>
                    <a:pt x="0" y="816"/>
                  </a:lnTo>
                  <a:cubicBezTo>
                    <a:pt x="0" y="807"/>
                    <a:pt x="7" y="800"/>
                    <a:pt x="16" y="800"/>
                  </a:cubicBezTo>
                  <a:cubicBezTo>
                    <a:pt x="24" y="800"/>
                    <a:pt x="32" y="807"/>
                    <a:pt x="32" y="816"/>
                  </a:cubicBezTo>
                  <a:close/>
                  <a:moveTo>
                    <a:pt x="32" y="1200"/>
                  </a:moveTo>
                  <a:lnTo>
                    <a:pt x="32" y="1424"/>
                  </a:lnTo>
                  <a:cubicBezTo>
                    <a:pt x="32" y="1433"/>
                    <a:pt x="24" y="1440"/>
                    <a:pt x="16" y="1440"/>
                  </a:cubicBezTo>
                  <a:cubicBezTo>
                    <a:pt x="7" y="1440"/>
                    <a:pt x="0" y="1433"/>
                    <a:pt x="0" y="1424"/>
                  </a:cubicBezTo>
                  <a:lnTo>
                    <a:pt x="0" y="1200"/>
                  </a:lnTo>
                  <a:cubicBezTo>
                    <a:pt x="0" y="1191"/>
                    <a:pt x="7" y="1184"/>
                    <a:pt x="16" y="1184"/>
                  </a:cubicBezTo>
                  <a:cubicBezTo>
                    <a:pt x="24" y="1184"/>
                    <a:pt x="32" y="1191"/>
                    <a:pt x="32" y="1200"/>
                  </a:cubicBezTo>
                  <a:close/>
                  <a:moveTo>
                    <a:pt x="32" y="1584"/>
                  </a:moveTo>
                  <a:lnTo>
                    <a:pt x="32" y="1808"/>
                  </a:lnTo>
                  <a:cubicBezTo>
                    <a:pt x="32" y="1817"/>
                    <a:pt x="24" y="1824"/>
                    <a:pt x="16" y="1824"/>
                  </a:cubicBezTo>
                  <a:cubicBezTo>
                    <a:pt x="7" y="1824"/>
                    <a:pt x="0" y="1817"/>
                    <a:pt x="0" y="1808"/>
                  </a:cubicBezTo>
                  <a:lnTo>
                    <a:pt x="0" y="1584"/>
                  </a:lnTo>
                  <a:cubicBezTo>
                    <a:pt x="0" y="1575"/>
                    <a:pt x="7" y="1568"/>
                    <a:pt x="16" y="1568"/>
                  </a:cubicBezTo>
                  <a:cubicBezTo>
                    <a:pt x="24" y="1568"/>
                    <a:pt x="32" y="1575"/>
                    <a:pt x="32" y="1584"/>
                  </a:cubicBezTo>
                  <a:close/>
                  <a:moveTo>
                    <a:pt x="32" y="1968"/>
                  </a:moveTo>
                  <a:lnTo>
                    <a:pt x="32" y="2192"/>
                  </a:lnTo>
                  <a:cubicBezTo>
                    <a:pt x="32" y="2201"/>
                    <a:pt x="24" y="2208"/>
                    <a:pt x="16" y="2208"/>
                  </a:cubicBezTo>
                  <a:cubicBezTo>
                    <a:pt x="7" y="2208"/>
                    <a:pt x="0" y="2201"/>
                    <a:pt x="0" y="2192"/>
                  </a:cubicBezTo>
                  <a:lnTo>
                    <a:pt x="0" y="1968"/>
                  </a:lnTo>
                  <a:cubicBezTo>
                    <a:pt x="0" y="1959"/>
                    <a:pt x="7" y="1952"/>
                    <a:pt x="16" y="1952"/>
                  </a:cubicBezTo>
                  <a:cubicBezTo>
                    <a:pt x="24" y="1952"/>
                    <a:pt x="32" y="1959"/>
                    <a:pt x="32" y="1968"/>
                  </a:cubicBezTo>
                  <a:close/>
                  <a:moveTo>
                    <a:pt x="32" y="2352"/>
                  </a:moveTo>
                  <a:lnTo>
                    <a:pt x="32" y="2576"/>
                  </a:lnTo>
                  <a:cubicBezTo>
                    <a:pt x="32" y="2585"/>
                    <a:pt x="24" y="2592"/>
                    <a:pt x="16" y="2592"/>
                  </a:cubicBezTo>
                  <a:cubicBezTo>
                    <a:pt x="7" y="2592"/>
                    <a:pt x="0" y="2585"/>
                    <a:pt x="0" y="2576"/>
                  </a:cubicBezTo>
                  <a:lnTo>
                    <a:pt x="0" y="2352"/>
                  </a:lnTo>
                  <a:cubicBezTo>
                    <a:pt x="0" y="2343"/>
                    <a:pt x="7" y="2336"/>
                    <a:pt x="16" y="2336"/>
                  </a:cubicBezTo>
                  <a:cubicBezTo>
                    <a:pt x="24" y="2336"/>
                    <a:pt x="32" y="2343"/>
                    <a:pt x="32" y="2352"/>
                  </a:cubicBezTo>
                  <a:close/>
                  <a:moveTo>
                    <a:pt x="32" y="2736"/>
                  </a:moveTo>
                  <a:lnTo>
                    <a:pt x="32" y="2960"/>
                  </a:lnTo>
                  <a:cubicBezTo>
                    <a:pt x="32" y="2969"/>
                    <a:pt x="24" y="2976"/>
                    <a:pt x="16" y="2976"/>
                  </a:cubicBezTo>
                  <a:cubicBezTo>
                    <a:pt x="7" y="2976"/>
                    <a:pt x="0" y="2969"/>
                    <a:pt x="0" y="2960"/>
                  </a:cubicBezTo>
                  <a:lnTo>
                    <a:pt x="0" y="2736"/>
                  </a:lnTo>
                  <a:cubicBezTo>
                    <a:pt x="0" y="2727"/>
                    <a:pt x="7" y="2720"/>
                    <a:pt x="16" y="2720"/>
                  </a:cubicBezTo>
                  <a:cubicBezTo>
                    <a:pt x="24" y="2720"/>
                    <a:pt x="32" y="2727"/>
                    <a:pt x="32" y="2736"/>
                  </a:cubicBezTo>
                  <a:close/>
                  <a:moveTo>
                    <a:pt x="32" y="3120"/>
                  </a:moveTo>
                  <a:lnTo>
                    <a:pt x="32" y="3344"/>
                  </a:lnTo>
                  <a:cubicBezTo>
                    <a:pt x="32" y="3353"/>
                    <a:pt x="24" y="3360"/>
                    <a:pt x="16" y="3360"/>
                  </a:cubicBezTo>
                  <a:cubicBezTo>
                    <a:pt x="7" y="3360"/>
                    <a:pt x="0" y="3353"/>
                    <a:pt x="0" y="3344"/>
                  </a:cubicBezTo>
                  <a:lnTo>
                    <a:pt x="0" y="3120"/>
                  </a:lnTo>
                  <a:cubicBezTo>
                    <a:pt x="0" y="3111"/>
                    <a:pt x="7" y="3104"/>
                    <a:pt x="16" y="3104"/>
                  </a:cubicBezTo>
                  <a:cubicBezTo>
                    <a:pt x="24" y="3104"/>
                    <a:pt x="32" y="3111"/>
                    <a:pt x="32" y="3120"/>
                  </a:cubicBezTo>
                  <a:close/>
                  <a:moveTo>
                    <a:pt x="32" y="3504"/>
                  </a:moveTo>
                  <a:lnTo>
                    <a:pt x="32" y="3728"/>
                  </a:lnTo>
                  <a:cubicBezTo>
                    <a:pt x="32" y="3737"/>
                    <a:pt x="24" y="3744"/>
                    <a:pt x="16" y="3744"/>
                  </a:cubicBezTo>
                  <a:cubicBezTo>
                    <a:pt x="7" y="3744"/>
                    <a:pt x="0" y="3737"/>
                    <a:pt x="0" y="3728"/>
                  </a:cubicBezTo>
                  <a:lnTo>
                    <a:pt x="0" y="3504"/>
                  </a:lnTo>
                  <a:cubicBezTo>
                    <a:pt x="0" y="3495"/>
                    <a:pt x="7" y="3488"/>
                    <a:pt x="16" y="3488"/>
                  </a:cubicBezTo>
                  <a:cubicBezTo>
                    <a:pt x="24" y="3488"/>
                    <a:pt x="32" y="3495"/>
                    <a:pt x="32" y="3504"/>
                  </a:cubicBezTo>
                  <a:close/>
                  <a:moveTo>
                    <a:pt x="32" y="3888"/>
                  </a:moveTo>
                  <a:lnTo>
                    <a:pt x="32" y="4047"/>
                  </a:lnTo>
                  <a:lnTo>
                    <a:pt x="16" y="4031"/>
                  </a:lnTo>
                  <a:lnTo>
                    <a:pt x="81" y="4031"/>
                  </a:lnTo>
                  <a:cubicBezTo>
                    <a:pt x="90" y="4031"/>
                    <a:pt x="97" y="4038"/>
                    <a:pt x="97" y="4047"/>
                  </a:cubicBezTo>
                  <a:cubicBezTo>
                    <a:pt x="97" y="4055"/>
                    <a:pt x="90" y="4063"/>
                    <a:pt x="81" y="4063"/>
                  </a:cubicBezTo>
                  <a:lnTo>
                    <a:pt x="16" y="4063"/>
                  </a:lnTo>
                  <a:cubicBezTo>
                    <a:pt x="7" y="4063"/>
                    <a:pt x="0" y="4055"/>
                    <a:pt x="0" y="4047"/>
                  </a:cubicBezTo>
                  <a:lnTo>
                    <a:pt x="0" y="3888"/>
                  </a:lnTo>
                  <a:cubicBezTo>
                    <a:pt x="0" y="3879"/>
                    <a:pt x="7" y="3872"/>
                    <a:pt x="16" y="3872"/>
                  </a:cubicBezTo>
                  <a:cubicBezTo>
                    <a:pt x="24" y="3872"/>
                    <a:pt x="32" y="3879"/>
                    <a:pt x="32" y="3888"/>
                  </a:cubicBezTo>
                  <a:close/>
                  <a:moveTo>
                    <a:pt x="241" y="4031"/>
                  </a:moveTo>
                  <a:lnTo>
                    <a:pt x="465" y="4031"/>
                  </a:lnTo>
                  <a:cubicBezTo>
                    <a:pt x="474" y="4031"/>
                    <a:pt x="481" y="4038"/>
                    <a:pt x="481" y="4047"/>
                  </a:cubicBezTo>
                  <a:cubicBezTo>
                    <a:pt x="481" y="4055"/>
                    <a:pt x="474" y="4063"/>
                    <a:pt x="465" y="4063"/>
                  </a:cubicBezTo>
                  <a:lnTo>
                    <a:pt x="241" y="4063"/>
                  </a:lnTo>
                  <a:cubicBezTo>
                    <a:pt x="232" y="4063"/>
                    <a:pt x="225" y="4055"/>
                    <a:pt x="225" y="4047"/>
                  </a:cubicBezTo>
                  <a:cubicBezTo>
                    <a:pt x="225" y="4038"/>
                    <a:pt x="232" y="4031"/>
                    <a:pt x="241" y="4031"/>
                  </a:cubicBezTo>
                  <a:close/>
                  <a:moveTo>
                    <a:pt x="625" y="4031"/>
                  </a:moveTo>
                  <a:lnTo>
                    <a:pt x="849" y="4031"/>
                  </a:lnTo>
                  <a:cubicBezTo>
                    <a:pt x="858" y="4031"/>
                    <a:pt x="865" y="4038"/>
                    <a:pt x="865" y="4047"/>
                  </a:cubicBezTo>
                  <a:cubicBezTo>
                    <a:pt x="865" y="4055"/>
                    <a:pt x="858" y="4063"/>
                    <a:pt x="849" y="4063"/>
                  </a:cubicBezTo>
                  <a:lnTo>
                    <a:pt x="625" y="4063"/>
                  </a:lnTo>
                  <a:cubicBezTo>
                    <a:pt x="616" y="4063"/>
                    <a:pt x="609" y="4055"/>
                    <a:pt x="609" y="4047"/>
                  </a:cubicBezTo>
                  <a:cubicBezTo>
                    <a:pt x="609" y="4038"/>
                    <a:pt x="616" y="4031"/>
                    <a:pt x="625" y="4031"/>
                  </a:cubicBezTo>
                  <a:close/>
                  <a:moveTo>
                    <a:pt x="1009" y="4031"/>
                  </a:moveTo>
                  <a:lnTo>
                    <a:pt x="1233" y="4031"/>
                  </a:lnTo>
                  <a:cubicBezTo>
                    <a:pt x="1242" y="4031"/>
                    <a:pt x="1249" y="4038"/>
                    <a:pt x="1249" y="4047"/>
                  </a:cubicBezTo>
                  <a:cubicBezTo>
                    <a:pt x="1249" y="4055"/>
                    <a:pt x="1242" y="4063"/>
                    <a:pt x="1233" y="4063"/>
                  </a:cubicBezTo>
                  <a:lnTo>
                    <a:pt x="1009" y="4063"/>
                  </a:lnTo>
                  <a:cubicBezTo>
                    <a:pt x="1000" y="4063"/>
                    <a:pt x="993" y="4055"/>
                    <a:pt x="993" y="4047"/>
                  </a:cubicBezTo>
                  <a:cubicBezTo>
                    <a:pt x="993" y="4038"/>
                    <a:pt x="1000" y="4031"/>
                    <a:pt x="1009" y="4031"/>
                  </a:cubicBezTo>
                  <a:close/>
                  <a:moveTo>
                    <a:pt x="1393" y="4031"/>
                  </a:moveTo>
                  <a:lnTo>
                    <a:pt x="1617" y="4031"/>
                  </a:lnTo>
                  <a:cubicBezTo>
                    <a:pt x="1626" y="4031"/>
                    <a:pt x="1633" y="4038"/>
                    <a:pt x="1633" y="4047"/>
                  </a:cubicBezTo>
                  <a:cubicBezTo>
                    <a:pt x="1633" y="4055"/>
                    <a:pt x="1626" y="4063"/>
                    <a:pt x="1617" y="4063"/>
                  </a:cubicBezTo>
                  <a:lnTo>
                    <a:pt x="1393" y="4063"/>
                  </a:lnTo>
                  <a:cubicBezTo>
                    <a:pt x="1384" y="4063"/>
                    <a:pt x="1377" y="4055"/>
                    <a:pt x="1377" y="4047"/>
                  </a:cubicBezTo>
                  <a:cubicBezTo>
                    <a:pt x="1377" y="4038"/>
                    <a:pt x="1384" y="4031"/>
                    <a:pt x="1393" y="4031"/>
                  </a:cubicBezTo>
                  <a:close/>
                  <a:moveTo>
                    <a:pt x="1777" y="4031"/>
                  </a:moveTo>
                  <a:lnTo>
                    <a:pt x="2001" y="4031"/>
                  </a:lnTo>
                  <a:cubicBezTo>
                    <a:pt x="2010" y="4031"/>
                    <a:pt x="2017" y="4038"/>
                    <a:pt x="2017" y="4047"/>
                  </a:cubicBezTo>
                  <a:cubicBezTo>
                    <a:pt x="2017" y="4055"/>
                    <a:pt x="2010" y="4063"/>
                    <a:pt x="2001" y="4063"/>
                  </a:cubicBezTo>
                  <a:lnTo>
                    <a:pt x="1777" y="4063"/>
                  </a:lnTo>
                  <a:cubicBezTo>
                    <a:pt x="1768" y="4063"/>
                    <a:pt x="1761" y="4055"/>
                    <a:pt x="1761" y="4047"/>
                  </a:cubicBezTo>
                  <a:cubicBezTo>
                    <a:pt x="1761" y="4038"/>
                    <a:pt x="1768" y="4031"/>
                    <a:pt x="1777" y="4031"/>
                  </a:cubicBezTo>
                  <a:close/>
                  <a:moveTo>
                    <a:pt x="2161" y="4031"/>
                  </a:moveTo>
                  <a:lnTo>
                    <a:pt x="2385" y="4031"/>
                  </a:lnTo>
                  <a:cubicBezTo>
                    <a:pt x="2394" y="4031"/>
                    <a:pt x="2401" y="4038"/>
                    <a:pt x="2401" y="4047"/>
                  </a:cubicBezTo>
                  <a:cubicBezTo>
                    <a:pt x="2401" y="4055"/>
                    <a:pt x="2394" y="4063"/>
                    <a:pt x="2385" y="4063"/>
                  </a:cubicBezTo>
                  <a:lnTo>
                    <a:pt x="2161" y="4063"/>
                  </a:lnTo>
                  <a:cubicBezTo>
                    <a:pt x="2152" y="4063"/>
                    <a:pt x="2145" y="4055"/>
                    <a:pt x="2145" y="4047"/>
                  </a:cubicBezTo>
                  <a:cubicBezTo>
                    <a:pt x="2145" y="4038"/>
                    <a:pt x="2152" y="4031"/>
                    <a:pt x="2161" y="4031"/>
                  </a:cubicBezTo>
                  <a:close/>
                  <a:moveTo>
                    <a:pt x="2545" y="4031"/>
                  </a:moveTo>
                  <a:lnTo>
                    <a:pt x="2769" y="4031"/>
                  </a:lnTo>
                  <a:cubicBezTo>
                    <a:pt x="2778" y="4031"/>
                    <a:pt x="2785" y="4038"/>
                    <a:pt x="2785" y="4047"/>
                  </a:cubicBezTo>
                  <a:cubicBezTo>
                    <a:pt x="2785" y="4055"/>
                    <a:pt x="2778" y="4063"/>
                    <a:pt x="2769" y="4063"/>
                  </a:cubicBezTo>
                  <a:lnTo>
                    <a:pt x="2545" y="4063"/>
                  </a:lnTo>
                  <a:cubicBezTo>
                    <a:pt x="2536" y="4063"/>
                    <a:pt x="2529" y="4055"/>
                    <a:pt x="2529" y="4047"/>
                  </a:cubicBezTo>
                  <a:cubicBezTo>
                    <a:pt x="2529" y="4038"/>
                    <a:pt x="2536" y="4031"/>
                    <a:pt x="2545" y="4031"/>
                  </a:cubicBezTo>
                  <a:close/>
                  <a:moveTo>
                    <a:pt x="2929" y="4031"/>
                  </a:moveTo>
                  <a:lnTo>
                    <a:pt x="3153" y="4031"/>
                  </a:lnTo>
                  <a:cubicBezTo>
                    <a:pt x="3162" y="4031"/>
                    <a:pt x="3169" y="4038"/>
                    <a:pt x="3169" y="4047"/>
                  </a:cubicBezTo>
                  <a:cubicBezTo>
                    <a:pt x="3169" y="4055"/>
                    <a:pt x="3162" y="4063"/>
                    <a:pt x="3153" y="4063"/>
                  </a:cubicBezTo>
                  <a:lnTo>
                    <a:pt x="2929" y="4063"/>
                  </a:lnTo>
                  <a:cubicBezTo>
                    <a:pt x="2920" y="4063"/>
                    <a:pt x="2913" y="4055"/>
                    <a:pt x="2913" y="4047"/>
                  </a:cubicBezTo>
                  <a:cubicBezTo>
                    <a:pt x="2913" y="4038"/>
                    <a:pt x="2920" y="4031"/>
                    <a:pt x="2929" y="4031"/>
                  </a:cubicBezTo>
                  <a:close/>
                  <a:moveTo>
                    <a:pt x="3313" y="4031"/>
                  </a:moveTo>
                  <a:lnTo>
                    <a:pt x="3537" y="4031"/>
                  </a:lnTo>
                  <a:cubicBezTo>
                    <a:pt x="3546" y="4031"/>
                    <a:pt x="3553" y="4038"/>
                    <a:pt x="3553" y="4047"/>
                  </a:cubicBezTo>
                  <a:cubicBezTo>
                    <a:pt x="3553" y="4055"/>
                    <a:pt x="3546" y="4063"/>
                    <a:pt x="3537" y="4063"/>
                  </a:cubicBezTo>
                  <a:lnTo>
                    <a:pt x="3313" y="4063"/>
                  </a:lnTo>
                  <a:cubicBezTo>
                    <a:pt x="3304" y="4063"/>
                    <a:pt x="3297" y="4055"/>
                    <a:pt x="3297" y="4047"/>
                  </a:cubicBezTo>
                  <a:cubicBezTo>
                    <a:pt x="3297" y="4038"/>
                    <a:pt x="3304" y="4031"/>
                    <a:pt x="3313" y="4031"/>
                  </a:cubicBezTo>
                  <a:close/>
                  <a:moveTo>
                    <a:pt x="3697" y="4031"/>
                  </a:moveTo>
                  <a:lnTo>
                    <a:pt x="3921" y="4031"/>
                  </a:lnTo>
                  <a:cubicBezTo>
                    <a:pt x="3930" y="4031"/>
                    <a:pt x="3937" y="4038"/>
                    <a:pt x="3937" y="4047"/>
                  </a:cubicBezTo>
                  <a:cubicBezTo>
                    <a:pt x="3937" y="4055"/>
                    <a:pt x="3930" y="4063"/>
                    <a:pt x="3921" y="4063"/>
                  </a:cubicBezTo>
                  <a:lnTo>
                    <a:pt x="3697" y="4063"/>
                  </a:lnTo>
                  <a:cubicBezTo>
                    <a:pt x="3688" y="4063"/>
                    <a:pt x="3681" y="4055"/>
                    <a:pt x="3681" y="4047"/>
                  </a:cubicBezTo>
                  <a:cubicBezTo>
                    <a:pt x="3681" y="4038"/>
                    <a:pt x="3688" y="4031"/>
                    <a:pt x="3697" y="4031"/>
                  </a:cubicBezTo>
                  <a:close/>
                  <a:moveTo>
                    <a:pt x="4081" y="4031"/>
                  </a:moveTo>
                  <a:lnTo>
                    <a:pt x="4305" y="4031"/>
                  </a:lnTo>
                  <a:cubicBezTo>
                    <a:pt x="4314" y="4031"/>
                    <a:pt x="4321" y="4038"/>
                    <a:pt x="4321" y="4047"/>
                  </a:cubicBezTo>
                  <a:cubicBezTo>
                    <a:pt x="4321" y="4055"/>
                    <a:pt x="4314" y="4063"/>
                    <a:pt x="4305" y="4063"/>
                  </a:cubicBezTo>
                  <a:lnTo>
                    <a:pt x="4081" y="4063"/>
                  </a:lnTo>
                  <a:cubicBezTo>
                    <a:pt x="4072" y="4063"/>
                    <a:pt x="4065" y="4055"/>
                    <a:pt x="4065" y="4047"/>
                  </a:cubicBezTo>
                  <a:cubicBezTo>
                    <a:pt x="4065" y="4038"/>
                    <a:pt x="4072" y="4031"/>
                    <a:pt x="4081" y="4031"/>
                  </a:cubicBezTo>
                  <a:close/>
                  <a:moveTo>
                    <a:pt x="4465" y="4031"/>
                  </a:moveTo>
                  <a:lnTo>
                    <a:pt x="4689" y="4031"/>
                  </a:lnTo>
                  <a:cubicBezTo>
                    <a:pt x="4698" y="4031"/>
                    <a:pt x="4705" y="4038"/>
                    <a:pt x="4705" y="4047"/>
                  </a:cubicBezTo>
                  <a:cubicBezTo>
                    <a:pt x="4705" y="4055"/>
                    <a:pt x="4698" y="4063"/>
                    <a:pt x="4689" y="4063"/>
                  </a:cubicBezTo>
                  <a:lnTo>
                    <a:pt x="4465" y="4063"/>
                  </a:lnTo>
                  <a:cubicBezTo>
                    <a:pt x="4456" y="4063"/>
                    <a:pt x="4449" y="4055"/>
                    <a:pt x="4449" y="4047"/>
                  </a:cubicBezTo>
                  <a:cubicBezTo>
                    <a:pt x="4449" y="4038"/>
                    <a:pt x="4456" y="4031"/>
                    <a:pt x="4465" y="4031"/>
                  </a:cubicBezTo>
                  <a:close/>
                  <a:moveTo>
                    <a:pt x="4849" y="4031"/>
                  </a:moveTo>
                  <a:lnTo>
                    <a:pt x="5073" y="4031"/>
                  </a:lnTo>
                  <a:cubicBezTo>
                    <a:pt x="5082" y="4031"/>
                    <a:pt x="5089" y="4038"/>
                    <a:pt x="5089" y="4047"/>
                  </a:cubicBezTo>
                  <a:cubicBezTo>
                    <a:pt x="5089" y="4055"/>
                    <a:pt x="5082" y="4063"/>
                    <a:pt x="5073" y="4063"/>
                  </a:cubicBezTo>
                  <a:lnTo>
                    <a:pt x="4849" y="4063"/>
                  </a:lnTo>
                  <a:cubicBezTo>
                    <a:pt x="4840" y="4063"/>
                    <a:pt x="4833" y="4055"/>
                    <a:pt x="4833" y="4047"/>
                  </a:cubicBezTo>
                  <a:cubicBezTo>
                    <a:pt x="4833" y="4038"/>
                    <a:pt x="4840" y="4031"/>
                    <a:pt x="4849" y="4031"/>
                  </a:cubicBezTo>
                  <a:close/>
                  <a:moveTo>
                    <a:pt x="5233" y="4031"/>
                  </a:moveTo>
                  <a:lnTo>
                    <a:pt x="5457" y="4031"/>
                  </a:lnTo>
                  <a:cubicBezTo>
                    <a:pt x="5466" y="4031"/>
                    <a:pt x="5473" y="4038"/>
                    <a:pt x="5473" y="4047"/>
                  </a:cubicBezTo>
                  <a:cubicBezTo>
                    <a:pt x="5473" y="4055"/>
                    <a:pt x="5466" y="4063"/>
                    <a:pt x="5457" y="4063"/>
                  </a:cubicBezTo>
                  <a:lnTo>
                    <a:pt x="5233" y="4063"/>
                  </a:lnTo>
                  <a:cubicBezTo>
                    <a:pt x="5224" y="4063"/>
                    <a:pt x="5217" y="4055"/>
                    <a:pt x="5217" y="4047"/>
                  </a:cubicBezTo>
                  <a:cubicBezTo>
                    <a:pt x="5217" y="4038"/>
                    <a:pt x="5224" y="4031"/>
                    <a:pt x="5233" y="4031"/>
                  </a:cubicBezTo>
                  <a:close/>
                  <a:moveTo>
                    <a:pt x="5617" y="4031"/>
                  </a:moveTo>
                  <a:lnTo>
                    <a:pt x="5841" y="4031"/>
                  </a:lnTo>
                  <a:cubicBezTo>
                    <a:pt x="5850" y="4031"/>
                    <a:pt x="5857" y="4038"/>
                    <a:pt x="5857" y="4047"/>
                  </a:cubicBezTo>
                  <a:cubicBezTo>
                    <a:pt x="5857" y="4055"/>
                    <a:pt x="5850" y="4063"/>
                    <a:pt x="5841" y="4063"/>
                  </a:cubicBezTo>
                  <a:lnTo>
                    <a:pt x="5617" y="4063"/>
                  </a:lnTo>
                  <a:cubicBezTo>
                    <a:pt x="5608" y="4063"/>
                    <a:pt x="5601" y="4055"/>
                    <a:pt x="5601" y="4047"/>
                  </a:cubicBezTo>
                  <a:cubicBezTo>
                    <a:pt x="5601" y="4038"/>
                    <a:pt x="5608" y="4031"/>
                    <a:pt x="5617" y="4031"/>
                  </a:cubicBezTo>
                  <a:close/>
                  <a:moveTo>
                    <a:pt x="6001" y="4031"/>
                  </a:moveTo>
                  <a:lnTo>
                    <a:pt x="6225" y="4031"/>
                  </a:lnTo>
                  <a:cubicBezTo>
                    <a:pt x="6234" y="4031"/>
                    <a:pt x="6241" y="4038"/>
                    <a:pt x="6241" y="4047"/>
                  </a:cubicBezTo>
                  <a:cubicBezTo>
                    <a:pt x="6241" y="4055"/>
                    <a:pt x="6234" y="4063"/>
                    <a:pt x="6225" y="4063"/>
                  </a:cubicBezTo>
                  <a:lnTo>
                    <a:pt x="6001" y="4063"/>
                  </a:lnTo>
                  <a:cubicBezTo>
                    <a:pt x="5992" y="4063"/>
                    <a:pt x="5985" y="4055"/>
                    <a:pt x="5985" y="4047"/>
                  </a:cubicBezTo>
                  <a:cubicBezTo>
                    <a:pt x="5985" y="4038"/>
                    <a:pt x="5992" y="4031"/>
                    <a:pt x="6001" y="4031"/>
                  </a:cubicBezTo>
                  <a:close/>
                  <a:moveTo>
                    <a:pt x="6385" y="4031"/>
                  </a:moveTo>
                  <a:lnTo>
                    <a:pt x="6609" y="4031"/>
                  </a:lnTo>
                  <a:cubicBezTo>
                    <a:pt x="6618" y="4031"/>
                    <a:pt x="6625" y="4038"/>
                    <a:pt x="6625" y="4047"/>
                  </a:cubicBezTo>
                  <a:cubicBezTo>
                    <a:pt x="6625" y="4055"/>
                    <a:pt x="6618" y="4063"/>
                    <a:pt x="6609" y="4063"/>
                  </a:cubicBezTo>
                  <a:lnTo>
                    <a:pt x="6385" y="4063"/>
                  </a:lnTo>
                  <a:cubicBezTo>
                    <a:pt x="6376" y="4063"/>
                    <a:pt x="6369" y="4055"/>
                    <a:pt x="6369" y="4047"/>
                  </a:cubicBezTo>
                  <a:cubicBezTo>
                    <a:pt x="6369" y="4038"/>
                    <a:pt x="6376" y="4031"/>
                    <a:pt x="6385" y="4031"/>
                  </a:cubicBezTo>
                  <a:close/>
                  <a:moveTo>
                    <a:pt x="6652" y="3945"/>
                  </a:moveTo>
                  <a:lnTo>
                    <a:pt x="6652" y="3721"/>
                  </a:lnTo>
                  <a:cubicBezTo>
                    <a:pt x="6652" y="3712"/>
                    <a:pt x="6659" y="3705"/>
                    <a:pt x="6668" y="3705"/>
                  </a:cubicBezTo>
                  <a:cubicBezTo>
                    <a:pt x="6676" y="3705"/>
                    <a:pt x="6684" y="3712"/>
                    <a:pt x="6684" y="3721"/>
                  </a:cubicBezTo>
                  <a:lnTo>
                    <a:pt x="6684" y="3945"/>
                  </a:lnTo>
                  <a:cubicBezTo>
                    <a:pt x="6684" y="3954"/>
                    <a:pt x="6676" y="3961"/>
                    <a:pt x="6668" y="3961"/>
                  </a:cubicBezTo>
                  <a:cubicBezTo>
                    <a:pt x="6659" y="3961"/>
                    <a:pt x="6652" y="3954"/>
                    <a:pt x="6652" y="3945"/>
                  </a:cubicBezTo>
                  <a:close/>
                  <a:moveTo>
                    <a:pt x="6652" y="3561"/>
                  </a:moveTo>
                  <a:lnTo>
                    <a:pt x="6652" y="3337"/>
                  </a:lnTo>
                  <a:cubicBezTo>
                    <a:pt x="6652" y="3328"/>
                    <a:pt x="6659" y="3321"/>
                    <a:pt x="6668" y="3321"/>
                  </a:cubicBezTo>
                  <a:cubicBezTo>
                    <a:pt x="6676" y="3321"/>
                    <a:pt x="6684" y="3328"/>
                    <a:pt x="6684" y="3337"/>
                  </a:cubicBezTo>
                  <a:lnTo>
                    <a:pt x="6684" y="3561"/>
                  </a:lnTo>
                  <a:cubicBezTo>
                    <a:pt x="6684" y="3570"/>
                    <a:pt x="6676" y="3577"/>
                    <a:pt x="6668" y="3577"/>
                  </a:cubicBezTo>
                  <a:cubicBezTo>
                    <a:pt x="6659" y="3577"/>
                    <a:pt x="6652" y="3570"/>
                    <a:pt x="6652" y="3561"/>
                  </a:cubicBezTo>
                  <a:close/>
                  <a:moveTo>
                    <a:pt x="6652" y="3177"/>
                  </a:moveTo>
                  <a:lnTo>
                    <a:pt x="6652" y="2953"/>
                  </a:lnTo>
                  <a:cubicBezTo>
                    <a:pt x="6652" y="2944"/>
                    <a:pt x="6659" y="2937"/>
                    <a:pt x="6668" y="2937"/>
                  </a:cubicBezTo>
                  <a:cubicBezTo>
                    <a:pt x="6676" y="2937"/>
                    <a:pt x="6684" y="2944"/>
                    <a:pt x="6684" y="2953"/>
                  </a:cubicBezTo>
                  <a:lnTo>
                    <a:pt x="6684" y="3177"/>
                  </a:lnTo>
                  <a:cubicBezTo>
                    <a:pt x="6684" y="3186"/>
                    <a:pt x="6676" y="3193"/>
                    <a:pt x="6668" y="3193"/>
                  </a:cubicBezTo>
                  <a:cubicBezTo>
                    <a:pt x="6659" y="3193"/>
                    <a:pt x="6652" y="3186"/>
                    <a:pt x="6652" y="3177"/>
                  </a:cubicBezTo>
                  <a:close/>
                  <a:moveTo>
                    <a:pt x="6652" y="2793"/>
                  </a:moveTo>
                  <a:lnTo>
                    <a:pt x="6652" y="2569"/>
                  </a:lnTo>
                  <a:cubicBezTo>
                    <a:pt x="6652" y="2560"/>
                    <a:pt x="6659" y="2553"/>
                    <a:pt x="6668" y="2553"/>
                  </a:cubicBezTo>
                  <a:cubicBezTo>
                    <a:pt x="6676" y="2553"/>
                    <a:pt x="6684" y="2560"/>
                    <a:pt x="6684" y="2569"/>
                  </a:cubicBezTo>
                  <a:lnTo>
                    <a:pt x="6684" y="2793"/>
                  </a:lnTo>
                  <a:cubicBezTo>
                    <a:pt x="6684" y="2802"/>
                    <a:pt x="6676" y="2809"/>
                    <a:pt x="6668" y="2809"/>
                  </a:cubicBezTo>
                  <a:cubicBezTo>
                    <a:pt x="6659" y="2809"/>
                    <a:pt x="6652" y="2802"/>
                    <a:pt x="6652" y="2793"/>
                  </a:cubicBezTo>
                  <a:close/>
                  <a:moveTo>
                    <a:pt x="6652" y="2409"/>
                  </a:moveTo>
                  <a:lnTo>
                    <a:pt x="6652" y="2185"/>
                  </a:lnTo>
                  <a:cubicBezTo>
                    <a:pt x="6652" y="2176"/>
                    <a:pt x="6659" y="2169"/>
                    <a:pt x="6668" y="2169"/>
                  </a:cubicBezTo>
                  <a:cubicBezTo>
                    <a:pt x="6676" y="2169"/>
                    <a:pt x="6684" y="2176"/>
                    <a:pt x="6684" y="2185"/>
                  </a:cubicBezTo>
                  <a:lnTo>
                    <a:pt x="6684" y="2409"/>
                  </a:lnTo>
                  <a:cubicBezTo>
                    <a:pt x="6684" y="2418"/>
                    <a:pt x="6676" y="2425"/>
                    <a:pt x="6668" y="2425"/>
                  </a:cubicBezTo>
                  <a:cubicBezTo>
                    <a:pt x="6659" y="2425"/>
                    <a:pt x="6652" y="2418"/>
                    <a:pt x="6652" y="2409"/>
                  </a:cubicBezTo>
                  <a:close/>
                  <a:moveTo>
                    <a:pt x="6652" y="2025"/>
                  </a:moveTo>
                  <a:lnTo>
                    <a:pt x="6652" y="1801"/>
                  </a:lnTo>
                  <a:cubicBezTo>
                    <a:pt x="6652" y="1792"/>
                    <a:pt x="6659" y="1785"/>
                    <a:pt x="6668" y="1785"/>
                  </a:cubicBezTo>
                  <a:cubicBezTo>
                    <a:pt x="6676" y="1785"/>
                    <a:pt x="6684" y="1792"/>
                    <a:pt x="6684" y="1801"/>
                  </a:cubicBezTo>
                  <a:lnTo>
                    <a:pt x="6684" y="2025"/>
                  </a:lnTo>
                  <a:cubicBezTo>
                    <a:pt x="6684" y="2034"/>
                    <a:pt x="6676" y="2041"/>
                    <a:pt x="6668" y="2041"/>
                  </a:cubicBezTo>
                  <a:cubicBezTo>
                    <a:pt x="6659" y="2041"/>
                    <a:pt x="6652" y="2034"/>
                    <a:pt x="6652" y="2025"/>
                  </a:cubicBezTo>
                  <a:close/>
                  <a:moveTo>
                    <a:pt x="6652" y="1641"/>
                  </a:moveTo>
                  <a:lnTo>
                    <a:pt x="6652" y="1417"/>
                  </a:lnTo>
                  <a:cubicBezTo>
                    <a:pt x="6652" y="1408"/>
                    <a:pt x="6659" y="1401"/>
                    <a:pt x="6668" y="1401"/>
                  </a:cubicBezTo>
                  <a:cubicBezTo>
                    <a:pt x="6676" y="1401"/>
                    <a:pt x="6684" y="1408"/>
                    <a:pt x="6684" y="1417"/>
                  </a:cubicBezTo>
                  <a:lnTo>
                    <a:pt x="6684" y="1641"/>
                  </a:lnTo>
                  <a:cubicBezTo>
                    <a:pt x="6684" y="1650"/>
                    <a:pt x="6676" y="1657"/>
                    <a:pt x="6668" y="1657"/>
                  </a:cubicBezTo>
                  <a:cubicBezTo>
                    <a:pt x="6659" y="1657"/>
                    <a:pt x="6652" y="1650"/>
                    <a:pt x="6652" y="1641"/>
                  </a:cubicBezTo>
                  <a:close/>
                  <a:moveTo>
                    <a:pt x="6652" y="1257"/>
                  </a:moveTo>
                  <a:lnTo>
                    <a:pt x="6652" y="1033"/>
                  </a:lnTo>
                  <a:cubicBezTo>
                    <a:pt x="6652" y="1024"/>
                    <a:pt x="6659" y="1017"/>
                    <a:pt x="6668" y="1017"/>
                  </a:cubicBezTo>
                  <a:cubicBezTo>
                    <a:pt x="6676" y="1017"/>
                    <a:pt x="6684" y="1024"/>
                    <a:pt x="6684" y="1033"/>
                  </a:cubicBezTo>
                  <a:lnTo>
                    <a:pt x="6684" y="1257"/>
                  </a:lnTo>
                  <a:cubicBezTo>
                    <a:pt x="6684" y="1266"/>
                    <a:pt x="6676" y="1273"/>
                    <a:pt x="6668" y="1273"/>
                  </a:cubicBezTo>
                  <a:cubicBezTo>
                    <a:pt x="6659" y="1273"/>
                    <a:pt x="6652" y="1266"/>
                    <a:pt x="6652" y="1257"/>
                  </a:cubicBezTo>
                  <a:close/>
                  <a:moveTo>
                    <a:pt x="6652" y="873"/>
                  </a:moveTo>
                  <a:lnTo>
                    <a:pt x="6652" y="649"/>
                  </a:lnTo>
                  <a:cubicBezTo>
                    <a:pt x="6652" y="640"/>
                    <a:pt x="6659" y="633"/>
                    <a:pt x="6668" y="633"/>
                  </a:cubicBezTo>
                  <a:cubicBezTo>
                    <a:pt x="6676" y="633"/>
                    <a:pt x="6684" y="640"/>
                    <a:pt x="6684" y="649"/>
                  </a:cubicBezTo>
                  <a:lnTo>
                    <a:pt x="6684" y="873"/>
                  </a:lnTo>
                  <a:cubicBezTo>
                    <a:pt x="6684" y="882"/>
                    <a:pt x="6676" y="889"/>
                    <a:pt x="6668" y="889"/>
                  </a:cubicBezTo>
                  <a:cubicBezTo>
                    <a:pt x="6659" y="889"/>
                    <a:pt x="6652" y="882"/>
                    <a:pt x="6652" y="873"/>
                  </a:cubicBezTo>
                  <a:close/>
                  <a:moveTo>
                    <a:pt x="6652" y="489"/>
                  </a:moveTo>
                  <a:lnTo>
                    <a:pt x="6652" y="265"/>
                  </a:lnTo>
                  <a:cubicBezTo>
                    <a:pt x="6652" y="256"/>
                    <a:pt x="6659" y="249"/>
                    <a:pt x="6668" y="249"/>
                  </a:cubicBezTo>
                  <a:cubicBezTo>
                    <a:pt x="6676" y="249"/>
                    <a:pt x="6684" y="256"/>
                    <a:pt x="6684" y="265"/>
                  </a:cubicBezTo>
                  <a:lnTo>
                    <a:pt x="6684" y="489"/>
                  </a:lnTo>
                  <a:cubicBezTo>
                    <a:pt x="6684" y="498"/>
                    <a:pt x="6676" y="505"/>
                    <a:pt x="6668" y="505"/>
                  </a:cubicBezTo>
                  <a:cubicBezTo>
                    <a:pt x="6659" y="505"/>
                    <a:pt x="6652" y="498"/>
                    <a:pt x="6652" y="489"/>
                  </a:cubicBezTo>
                  <a:close/>
                  <a:moveTo>
                    <a:pt x="6652" y="105"/>
                  </a:moveTo>
                  <a:lnTo>
                    <a:pt x="6652" y="16"/>
                  </a:lnTo>
                  <a:lnTo>
                    <a:pt x="6668" y="32"/>
                  </a:lnTo>
                  <a:lnTo>
                    <a:pt x="6533" y="32"/>
                  </a:lnTo>
                  <a:cubicBezTo>
                    <a:pt x="6524" y="32"/>
                    <a:pt x="6517" y="25"/>
                    <a:pt x="6517" y="16"/>
                  </a:cubicBezTo>
                  <a:cubicBezTo>
                    <a:pt x="6517" y="7"/>
                    <a:pt x="6524" y="0"/>
                    <a:pt x="6533" y="0"/>
                  </a:cubicBezTo>
                  <a:lnTo>
                    <a:pt x="6668" y="0"/>
                  </a:lnTo>
                  <a:cubicBezTo>
                    <a:pt x="6676" y="0"/>
                    <a:pt x="6684" y="7"/>
                    <a:pt x="6684" y="16"/>
                  </a:cubicBezTo>
                  <a:lnTo>
                    <a:pt x="6684" y="105"/>
                  </a:lnTo>
                  <a:cubicBezTo>
                    <a:pt x="6684" y="114"/>
                    <a:pt x="6676" y="121"/>
                    <a:pt x="6668" y="121"/>
                  </a:cubicBezTo>
                  <a:cubicBezTo>
                    <a:pt x="6659" y="121"/>
                    <a:pt x="6652" y="114"/>
                    <a:pt x="6652" y="105"/>
                  </a:cubicBezTo>
                  <a:close/>
                  <a:moveTo>
                    <a:pt x="6373" y="32"/>
                  </a:moveTo>
                  <a:lnTo>
                    <a:pt x="6149" y="32"/>
                  </a:lnTo>
                  <a:cubicBezTo>
                    <a:pt x="6140" y="32"/>
                    <a:pt x="6133" y="25"/>
                    <a:pt x="6133" y="16"/>
                  </a:cubicBezTo>
                  <a:cubicBezTo>
                    <a:pt x="6133" y="7"/>
                    <a:pt x="6140" y="0"/>
                    <a:pt x="6149" y="0"/>
                  </a:cubicBezTo>
                  <a:lnTo>
                    <a:pt x="6373" y="0"/>
                  </a:lnTo>
                  <a:cubicBezTo>
                    <a:pt x="6381" y="0"/>
                    <a:pt x="6389" y="7"/>
                    <a:pt x="6389" y="16"/>
                  </a:cubicBezTo>
                  <a:cubicBezTo>
                    <a:pt x="6389" y="25"/>
                    <a:pt x="6381" y="32"/>
                    <a:pt x="6373" y="32"/>
                  </a:cubicBezTo>
                  <a:close/>
                  <a:moveTo>
                    <a:pt x="5989" y="32"/>
                  </a:moveTo>
                  <a:lnTo>
                    <a:pt x="5765" y="32"/>
                  </a:lnTo>
                  <a:cubicBezTo>
                    <a:pt x="5756" y="32"/>
                    <a:pt x="5749" y="25"/>
                    <a:pt x="5749" y="16"/>
                  </a:cubicBezTo>
                  <a:cubicBezTo>
                    <a:pt x="5749" y="7"/>
                    <a:pt x="5756" y="0"/>
                    <a:pt x="5765" y="0"/>
                  </a:cubicBezTo>
                  <a:lnTo>
                    <a:pt x="5989" y="0"/>
                  </a:lnTo>
                  <a:cubicBezTo>
                    <a:pt x="5997" y="0"/>
                    <a:pt x="6005" y="7"/>
                    <a:pt x="6005" y="16"/>
                  </a:cubicBezTo>
                  <a:cubicBezTo>
                    <a:pt x="6005" y="25"/>
                    <a:pt x="5997" y="32"/>
                    <a:pt x="5989" y="32"/>
                  </a:cubicBezTo>
                  <a:close/>
                  <a:moveTo>
                    <a:pt x="5605" y="32"/>
                  </a:moveTo>
                  <a:lnTo>
                    <a:pt x="5381" y="32"/>
                  </a:lnTo>
                  <a:cubicBezTo>
                    <a:pt x="5372" y="32"/>
                    <a:pt x="5365" y="25"/>
                    <a:pt x="5365" y="16"/>
                  </a:cubicBezTo>
                  <a:cubicBezTo>
                    <a:pt x="5365" y="7"/>
                    <a:pt x="5372" y="0"/>
                    <a:pt x="5381" y="0"/>
                  </a:cubicBezTo>
                  <a:lnTo>
                    <a:pt x="5605" y="0"/>
                  </a:lnTo>
                  <a:cubicBezTo>
                    <a:pt x="5613" y="0"/>
                    <a:pt x="5621" y="7"/>
                    <a:pt x="5621" y="16"/>
                  </a:cubicBezTo>
                  <a:cubicBezTo>
                    <a:pt x="5621" y="25"/>
                    <a:pt x="5613" y="32"/>
                    <a:pt x="5605" y="32"/>
                  </a:cubicBezTo>
                  <a:close/>
                  <a:moveTo>
                    <a:pt x="5221" y="32"/>
                  </a:moveTo>
                  <a:lnTo>
                    <a:pt x="4997" y="32"/>
                  </a:lnTo>
                  <a:cubicBezTo>
                    <a:pt x="4988" y="32"/>
                    <a:pt x="4981" y="25"/>
                    <a:pt x="4981" y="16"/>
                  </a:cubicBezTo>
                  <a:cubicBezTo>
                    <a:pt x="4981" y="7"/>
                    <a:pt x="4988" y="0"/>
                    <a:pt x="4997" y="0"/>
                  </a:cubicBezTo>
                  <a:lnTo>
                    <a:pt x="5221" y="0"/>
                  </a:lnTo>
                  <a:cubicBezTo>
                    <a:pt x="5229" y="0"/>
                    <a:pt x="5237" y="7"/>
                    <a:pt x="5237" y="16"/>
                  </a:cubicBezTo>
                  <a:cubicBezTo>
                    <a:pt x="5237" y="25"/>
                    <a:pt x="5229" y="32"/>
                    <a:pt x="5221" y="32"/>
                  </a:cubicBezTo>
                  <a:close/>
                  <a:moveTo>
                    <a:pt x="4837" y="32"/>
                  </a:moveTo>
                  <a:lnTo>
                    <a:pt x="4613" y="32"/>
                  </a:lnTo>
                  <a:cubicBezTo>
                    <a:pt x="4604" y="32"/>
                    <a:pt x="4597" y="25"/>
                    <a:pt x="4597" y="16"/>
                  </a:cubicBezTo>
                  <a:cubicBezTo>
                    <a:pt x="4597" y="7"/>
                    <a:pt x="4604" y="0"/>
                    <a:pt x="4613" y="0"/>
                  </a:cubicBezTo>
                  <a:lnTo>
                    <a:pt x="4837" y="0"/>
                  </a:lnTo>
                  <a:cubicBezTo>
                    <a:pt x="4845" y="0"/>
                    <a:pt x="4853" y="7"/>
                    <a:pt x="4853" y="16"/>
                  </a:cubicBezTo>
                  <a:cubicBezTo>
                    <a:pt x="4853" y="25"/>
                    <a:pt x="4845" y="32"/>
                    <a:pt x="4837" y="32"/>
                  </a:cubicBezTo>
                  <a:close/>
                  <a:moveTo>
                    <a:pt x="4453" y="32"/>
                  </a:moveTo>
                  <a:lnTo>
                    <a:pt x="4229" y="32"/>
                  </a:lnTo>
                  <a:cubicBezTo>
                    <a:pt x="4220" y="32"/>
                    <a:pt x="4213" y="25"/>
                    <a:pt x="4213" y="16"/>
                  </a:cubicBezTo>
                  <a:cubicBezTo>
                    <a:pt x="4213" y="7"/>
                    <a:pt x="4220" y="0"/>
                    <a:pt x="4229" y="0"/>
                  </a:cubicBezTo>
                  <a:lnTo>
                    <a:pt x="4453" y="0"/>
                  </a:lnTo>
                  <a:cubicBezTo>
                    <a:pt x="4461" y="0"/>
                    <a:pt x="4469" y="7"/>
                    <a:pt x="4469" y="16"/>
                  </a:cubicBezTo>
                  <a:cubicBezTo>
                    <a:pt x="4469" y="25"/>
                    <a:pt x="4461" y="32"/>
                    <a:pt x="4453" y="32"/>
                  </a:cubicBezTo>
                  <a:close/>
                  <a:moveTo>
                    <a:pt x="4069" y="32"/>
                  </a:moveTo>
                  <a:lnTo>
                    <a:pt x="3845" y="32"/>
                  </a:lnTo>
                  <a:cubicBezTo>
                    <a:pt x="3836" y="32"/>
                    <a:pt x="3829" y="25"/>
                    <a:pt x="3829" y="16"/>
                  </a:cubicBezTo>
                  <a:cubicBezTo>
                    <a:pt x="3829" y="7"/>
                    <a:pt x="3836" y="0"/>
                    <a:pt x="3845" y="0"/>
                  </a:cubicBezTo>
                  <a:lnTo>
                    <a:pt x="4069" y="0"/>
                  </a:lnTo>
                  <a:cubicBezTo>
                    <a:pt x="4077" y="0"/>
                    <a:pt x="4085" y="7"/>
                    <a:pt x="4085" y="16"/>
                  </a:cubicBezTo>
                  <a:cubicBezTo>
                    <a:pt x="4085" y="25"/>
                    <a:pt x="4077" y="32"/>
                    <a:pt x="4069" y="32"/>
                  </a:cubicBezTo>
                  <a:close/>
                  <a:moveTo>
                    <a:pt x="3685" y="32"/>
                  </a:moveTo>
                  <a:lnTo>
                    <a:pt x="3461" y="32"/>
                  </a:lnTo>
                  <a:cubicBezTo>
                    <a:pt x="3452" y="32"/>
                    <a:pt x="3445" y="25"/>
                    <a:pt x="3445" y="16"/>
                  </a:cubicBezTo>
                  <a:cubicBezTo>
                    <a:pt x="3445" y="7"/>
                    <a:pt x="3452" y="0"/>
                    <a:pt x="3461" y="0"/>
                  </a:cubicBezTo>
                  <a:lnTo>
                    <a:pt x="3685" y="0"/>
                  </a:lnTo>
                  <a:cubicBezTo>
                    <a:pt x="3693" y="0"/>
                    <a:pt x="3701" y="7"/>
                    <a:pt x="3701" y="16"/>
                  </a:cubicBezTo>
                  <a:cubicBezTo>
                    <a:pt x="3701" y="25"/>
                    <a:pt x="3693" y="32"/>
                    <a:pt x="3685" y="32"/>
                  </a:cubicBezTo>
                  <a:close/>
                  <a:moveTo>
                    <a:pt x="3301" y="32"/>
                  </a:moveTo>
                  <a:lnTo>
                    <a:pt x="3077" y="32"/>
                  </a:lnTo>
                  <a:cubicBezTo>
                    <a:pt x="3068" y="32"/>
                    <a:pt x="3061" y="25"/>
                    <a:pt x="3061" y="16"/>
                  </a:cubicBezTo>
                  <a:cubicBezTo>
                    <a:pt x="3061" y="7"/>
                    <a:pt x="3068" y="0"/>
                    <a:pt x="3077" y="0"/>
                  </a:cubicBezTo>
                  <a:lnTo>
                    <a:pt x="3301" y="0"/>
                  </a:lnTo>
                  <a:cubicBezTo>
                    <a:pt x="3309" y="0"/>
                    <a:pt x="3317" y="7"/>
                    <a:pt x="3317" y="16"/>
                  </a:cubicBezTo>
                  <a:cubicBezTo>
                    <a:pt x="3317" y="25"/>
                    <a:pt x="3309" y="32"/>
                    <a:pt x="3301" y="32"/>
                  </a:cubicBezTo>
                  <a:close/>
                  <a:moveTo>
                    <a:pt x="2917" y="32"/>
                  </a:moveTo>
                  <a:lnTo>
                    <a:pt x="2693" y="32"/>
                  </a:lnTo>
                  <a:cubicBezTo>
                    <a:pt x="2684" y="32"/>
                    <a:pt x="2677" y="25"/>
                    <a:pt x="2677" y="16"/>
                  </a:cubicBezTo>
                  <a:cubicBezTo>
                    <a:pt x="2677" y="7"/>
                    <a:pt x="2684" y="0"/>
                    <a:pt x="2693" y="0"/>
                  </a:cubicBezTo>
                  <a:lnTo>
                    <a:pt x="2917" y="0"/>
                  </a:lnTo>
                  <a:cubicBezTo>
                    <a:pt x="2925" y="0"/>
                    <a:pt x="2933" y="7"/>
                    <a:pt x="2933" y="16"/>
                  </a:cubicBezTo>
                  <a:cubicBezTo>
                    <a:pt x="2933" y="25"/>
                    <a:pt x="2925" y="32"/>
                    <a:pt x="2917" y="32"/>
                  </a:cubicBezTo>
                  <a:close/>
                  <a:moveTo>
                    <a:pt x="2533" y="32"/>
                  </a:moveTo>
                  <a:lnTo>
                    <a:pt x="2309" y="32"/>
                  </a:lnTo>
                  <a:cubicBezTo>
                    <a:pt x="2300" y="32"/>
                    <a:pt x="2293" y="25"/>
                    <a:pt x="2293" y="16"/>
                  </a:cubicBezTo>
                  <a:cubicBezTo>
                    <a:pt x="2293" y="7"/>
                    <a:pt x="2300" y="0"/>
                    <a:pt x="2309" y="0"/>
                  </a:cubicBezTo>
                  <a:lnTo>
                    <a:pt x="2533" y="0"/>
                  </a:lnTo>
                  <a:cubicBezTo>
                    <a:pt x="2541" y="0"/>
                    <a:pt x="2549" y="7"/>
                    <a:pt x="2549" y="16"/>
                  </a:cubicBezTo>
                  <a:cubicBezTo>
                    <a:pt x="2549" y="25"/>
                    <a:pt x="2541" y="32"/>
                    <a:pt x="2533" y="32"/>
                  </a:cubicBezTo>
                  <a:close/>
                  <a:moveTo>
                    <a:pt x="2149" y="32"/>
                  </a:moveTo>
                  <a:lnTo>
                    <a:pt x="1925" y="32"/>
                  </a:lnTo>
                  <a:cubicBezTo>
                    <a:pt x="1916" y="32"/>
                    <a:pt x="1909" y="25"/>
                    <a:pt x="1909" y="16"/>
                  </a:cubicBezTo>
                  <a:cubicBezTo>
                    <a:pt x="1909" y="7"/>
                    <a:pt x="1916" y="0"/>
                    <a:pt x="1925" y="0"/>
                  </a:cubicBezTo>
                  <a:lnTo>
                    <a:pt x="2149" y="0"/>
                  </a:lnTo>
                  <a:cubicBezTo>
                    <a:pt x="2157" y="0"/>
                    <a:pt x="2165" y="7"/>
                    <a:pt x="2165" y="16"/>
                  </a:cubicBezTo>
                  <a:cubicBezTo>
                    <a:pt x="2165" y="25"/>
                    <a:pt x="2157" y="32"/>
                    <a:pt x="2149" y="32"/>
                  </a:cubicBezTo>
                  <a:close/>
                  <a:moveTo>
                    <a:pt x="1765" y="32"/>
                  </a:moveTo>
                  <a:lnTo>
                    <a:pt x="1541" y="32"/>
                  </a:lnTo>
                  <a:cubicBezTo>
                    <a:pt x="1532" y="32"/>
                    <a:pt x="1525" y="25"/>
                    <a:pt x="1525" y="16"/>
                  </a:cubicBezTo>
                  <a:cubicBezTo>
                    <a:pt x="1525" y="7"/>
                    <a:pt x="1532" y="0"/>
                    <a:pt x="1541" y="0"/>
                  </a:cubicBezTo>
                  <a:lnTo>
                    <a:pt x="1765" y="0"/>
                  </a:lnTo>
                  <a:cubicBezTo>
                    <a:pt x="1773" y="0"/>
                    <a:pt x="1781" y="7"/>
                    <a:pt x="1781" y="16"/>
                  </a:cubicBezTo>
                  <a:cubicBezTo>
                    <a:pt x="1781" y="25"/>
                    <a:pt x="1773" y="32"/>
                    <a:pt x="1765" y="32"/>
                  </a:cubicBezTo>
                  <a:close/>
                  <a:moveTo>
                    <a:pt x="1381" y="32"/>
                  </a:moveTo>
                  <a:lnTo>
                    <a:pt x="1157" y="32"/>
                  </a:lnTo>
                  <a:cubicBezTo>
                    <a:pt x="1148" y="32"/>
                    <a:pt x="1141" y="25"/>
                    <a:pt x="1141" y="16"/>
                  </a:cubicBezTo>
                  <a:cubicBezTo>
                    <a:pt x="1141" y="7"/>
                    <a:pt x="1148" y="0"/>
                    <a:pt x="1157" y="0"/>
                  </a:cubicBezTo>
                  <a:lnTo>
                    <a:pt x="1381" y="0"/>
                  </a:lnTo>
                  <a:cubicBezTo>
                    <a:pt x="1389" y="0"/>
                    <a:pt x="1397" y="7"/>
                    <a:pt x="1397" y="16"/>
                  </a:cubicBezTo>
                  <a:cubicBezTo>
                    <a:pt x="1397" y="25"/>
                    <a:pt x="1389" y="32"/>
                    <a:pt x="1381" y="32"/>
                  </a:cubicBezTo>
                  <a:close/>
                  <a:moveTo>
                    <a:pt x="997" y="32"/>
                  </a:moveTo>
                  <a:lnTo>
                    <a:pt x="773" y="32"/>
                  </a:lnTo>
                  <a:cubicBezTo>
                    <a:pt x="764" y="32"/>
                    <a:pt x="757" y="25"/>
                    <a:pt x="757" y="16"/>
                  </a:cubicBezTo>
                  <a:cubicBezTo>
                    <a:pt x="757" y="7"/>
                    <a:pt x="764" y="0"/>
                    <a:pt x="773" y="0"/>
                  </a:cubicBezTo>
                  <a:lnTo>
                    <a:pt x="997" y="0"/>
                  </a:lnTo>
                  <a:cubicBezTo>
                    <a:pt x="1005" y="0"/>
                    <a:pt x="1013" y="7"/>
                    <a:pt x="1013" y="16"/>
                  </a:cubicBezTo>
                  <a:cubicBezTo>
                    <a:pt x="1013" y="25"/>
                    <a:pt x="1005" y="32"/>
                    <a:pt x="997" y="32"/>
                  </a:cubicBezTo>
                  <a:close/>
                  <a:moveTo>
                    <a:pt x="613" y="32"/>
                  </a:moveTo>
                  <a:lnTo>
                    <a:pt x="389" y="32"/>
                  </a:lnTo>
                  <a:cubicBezTo>
                    <a:pt x="380" y="32"/>
                    <a:pt x="373" y="25"/>
                    <a:pt x="373" y="16"/>
                  </a:cubicBezTo>
                  <a:cubicBezTo>
                    <a:pt x="373" y="7"/>
                    <a:pt x="380" y="0"/>
                    <a:pt x="389" y="0"/>
                  </a:cubicBezTo>
                  <a:lnTo>
                    <a:pt x="613" y="0"/>
                  </a:lnTo>
                  <a:cubicBezTo>
                    <a:pt x="621" y="0"/>
                    <a:pt x="629" y="7"/>
                    <a:pt x="629" y="16"/>
                  </a:cubicBezTo>
                  <a:cubicBezTo>
                    <a:pt x="629" y="25"/>
                    <a:pt x="621" y="32"/>
                    <a:pt x="613" y="32"/>
                  </a:cubicBezTo>
                  <a:close/>
                  <a:moveTo>
                    <a:pt x="229" y="32"/>
                  </a:moveTo>
                  <a:lnTo>
                    <a:pt x="16" y="32"/>
                  </a:lnTo>
                  <a:cubicBezTo>
                    <a:pt x="7" y="32"/>
                    <a:pt x="0" y="25"/>
                    <a:pt x="0" y="16"/>
                  </a:cubicBezTo>
                  <a:cubicBezTo>
                    <a:pt x="0" y="7"/>
                    <a:pt x="7" y="0"/>
                    <a:pt x="16" y="0"/>
                  </a:cubicBezTo>
                  <a:lnTo>
                    <a:pt x="229" y="0"/>
                  </a:lnTo>
                  <a:cubicBezTo>
                    <a:pt x="237" y="0"/>
                    <a:pt x="245" y="7"/>
                    <a:pt x="245" y="16"/>
                  </a:cubicBezTo>
                  <a:cubicBezTo>
                    <a:pt x="245" y="25"/>
                    <a:pt x="237" y="32"/>
                    <a:pt x="229" y="32"/>
                  </a:cubicBezTo>
                  <a:close/>
                </a:path>
              </a:pathLst>
            </a:custGeom>
            <a:solidFill>
              <a:srgbClr val="C00000"/>
            </a:solidFill>
            <a:ln w="0" cap="flat">
              <a:solidFill>
                <a:srgbClr val="C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47" name="Line 39">
              <a:extLst>
                <a:ext uri="{FF2B5EF4-FFF2-40B4-BE49-F238E27FC236}">
                  <a16:creationId xmlns:a16="http://schemas.microsoft.com/office/drawing/2014/main" id="{0E887AE2-7FD0-42EA-B875-6C5A3F21BFD1}"/>
                </a:ext>
              </a:extLst>
            </p:cNvPr>
            <p:cNvSpPr>
              <a:spLocks noChangeShapeType="1"/>
            </p:cNvSpPr>
            <p:nvPr/>
          </p:nvSpPr>
          <p:spPr bwMode="auto">
            <a:xfrm flipV="1">
              <a:off x="7261042" y="2381764"/>
              <a:ext cx="0" cy="717199"/>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48" name="Line 40">
              <a:extLst>
                <a:ext uri="{FF2B5EF4-FFF2-40B4-BE49-F238E27FC236}">
                  <a16:creationId xmlns:a16="http://schemas.microsoft.com/office/drawing/2014/main" id="{6CCB8F9A-20A9-4123-8E10-2F51CFA408DE}"/>
                </a:ext>
              </a:extLst>
            </p:cNvPr>
            <p:cNvSpPr>
              <a:spLocks noChangeShapeType="1"/>
            </p:cNvSpPr>
            <p:nvPr/>
          </p:nvSpPr>
          <p:spPr bwMode="auto">
            <a:xfrm flipV="1">
              <a:off x="7261042" y="2740364"/>
              <a:ext cx="597665" cy="358599"/>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49" name="Line 41">
              <a:extLst>
                <a:ext uri="{FF2B5EF4-FFF2-40B4-BE49-F238E27FC236}">
                  <a16:creationId xmlns:a16="http://schemas.microsoft.com/office/drawing/2014/main" id="{23A198BF-EAF8-4F2E-86DE-A85001D2E711}"/>
                </a:ext>
              </a:extLst>
            </p:cNvPr>
            <p:cNvSpPr>
              <a:spLocks noChangeShapeType="1"/>
            </p:cNvSpPr>
            <p:nvPr/>
          </p:nvSpPr>
          <p:spPr bwMode="auto">
            <a:xfrm flipH="1" flipV="1">
              <a:off x="7261042" y="2381764"/>
              <a:ext cx="597665" cy="358599"/>
            </a:xfrm>
            <a:prstGeom prst="line">
              <a:avLst/>
            </a:prstGeom>
            <a:noFill/>
            <a:ln w="1587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0" name="Line 42">
              <a:extLst>
                <a:ext uri="{FF2B5EF4-FFF2-40B4-BE49-F238E27FC236}">
                  <a16:creationId xmlns:a16="http://schemas.microsoft.com/office/drawing/2014/main" id="{D7286F33-290A-4F80-A5C7-F0C777DBD8AF}"/>
                </a:ext>
              </a:extLst>
            </p:cNvPr>
            <p:cNvSpPr>
              <a:spLocks noChangeShapeType="1"/>
            </p:cNvSpPr>
            <p:nvPr/>
          </p:nvSpPr>
          <p:spPr bwMode="auto">
            <a:xfrm flipH="1">
              <a:off x="7117852" y="2740364"/>
              <a:ext cx="143190"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1" name="Line 43">
              <a:extLst>
                <a:ext uri="{FF2B5EF4-FFF2-40B4-BE49-F238E27FC236}">
                  <a16:creationId xmlns:a16="http://schemas.microsoft.com/office/drawing/2014/main" id="{DA6A6DEA-F2E2-486E-A4D7-4D1230151693}"/>
                </a:ext>
              </a:extLst>
            </p:cNvPr>
            <p:cNvSpPr>
              <a:spLocks noChangeShapeType="1"/>
            </p:cNvSpPr>
            <p:nvPr/>
          </p:nvSpPr>
          <p:spPr bwMode="auto">
            <a:xfrm>
              <a:off x="7858708" y="2740364"/>
              <a:ext cx="160622" cy="0"/>
            </a:xfrm>
            <a:prstGeom prst="line">
              <a:avLst/>
            </a:prstGeom>
            <a:noFill/>
            <a:ln w="793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2" name="Line 44">
              <a:extLst>
                <a:ext uri="{FF2B5EF4-FFF2-40B4-BE49-F238E27FC236}">
                  <a16:creationId xmlns:a16="http://schemas.microsoft.com/office/drawing/2014/main" id="{149171C7-A97A-45C3-BBAD-261BBFFBC760}"/>
                </a:ext>
              </a:extLst>
            </p:cNvPr>
            <p:cNvSpPr>
              <a:spLocks noChangeShapeType="1"/>
            </p:cNvSpPr>
            <p:nvPr/>
          </p:nvSpPr>
          <p:spPr bwMode="auto">
            <a:xfrm flipV="1">
              <a:off x="6984622" y="2610869"/>
              <a:ext cx="0" cy="129494"/>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3" name="Line 45">
              <a:extLst>
                <a:ext uri="{FF2B5EF4-FFF2-40B4-BE49-F238E27FC236}">
                  <a16:creationId xmlns:a16="http://schemas.microsoft.com/office/drawing/2014/main" id="{633566C6-2AB0-4E9B-8899-9435B35169FB}"/>
                </a:ext>
              </a:extLst>
            </p:cNvPr>
            <p:cNvSpPr>
              <a:spLocks noChangeShapeType="1"/>
            </p:cNvSpPr>
            <p:nvPr/>
          </p:nvSpPr>
          <p:spPr bwMode="auto">
            <a:xfrm flipV="1">
              <a:off x="6984622" y="2429079"/>
              <a:ext cx="0" cy="129494"/>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4" name="Line 46">
              <a:extLst>
                <a:ext uri="{FF2B5EF4-FFF2-40B4-BE49-F238E27FC236}">
                  <a16:creationId xmlns:a16="http://schemas.microsoft.com/office/drawing/2014/main" id="{97D9DC4F-C7A9-43F1-A29B-1D36D19AFCBC}"/>
                </a:ext>
              </a:extLst>
            </p:cNvPr>
            <p:cNvSpPr>
              <a:spLocks noChangeShapeType="1"/>
            </p:cNvSpPr>
            <p:nvPr/>
          </p:nvSpPr>
          <p:spPr bwMode="auto">
            <a:xfrm flipH="1">
              <a:off x="6932326" y="2610869"/>
              <a:ext cx="103346"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5" name="Line 47">
              <a:extLst>
                <a:ext uri="{FF2B5EF4-FFF2-40B4-BE49-F238E27FC236}">
                  <a16:creationId xmlns:a16="http://schemas.microsoft.com/office/drawing/2014/main" id="{11E17128-9601-4677-8695-18B5E250B453}"/>
                </a:ext>
              </a:extLst>
            </p:cNvPr>
            <p:cNvSpPr>
              <a:spLocks noChangeShapeType="1"/>
            </p:cNvSpPr>
            <p:nvPr/>
          </p:nvSpPr>
          <p:spPr bwMode="auto">
            <a:xfrm>
              <a:off x="6932326" y="2558574"/>
              <a:ext cx="103346"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56" name="Rectangle 48">
              <a:extLst>
                <a:ext uri="{FF2B5EF4-FFF2-40B4-BE49-F238E27FC236}">
                  <a16:creationId xmlns:a16="http://schemas.microsoft.com/office/drawing/2014/main" id="{BCD1C2E2-47CE-47F2-AB8A-B98DAA34110A}"/>
                </a:ext>
              </a:extLst>
            </p:cNvPr>
            <p:cNvSpPr>
              <a:spLocks noChangeArrowheads="1"/>
            </p:cNvSpPr>
            <p:nvPr/>
          </p:nvSpPr>
          <p:spPr bwMode="auto">
            <a:xfrm>
              <a:off x="6904933" y="2356861"/>
              <a:ext cx="27411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a:ln>
                    <a:noFill/>
                  </a:ln>
                  <a:solidFill>
                    <a:srgbClr val="000000"/>
                  </a:solidFill>
                  <a:effectLst/>
                  <a:latin typeface="Times New Roman" panose="02020603050405020304" pitchFamily="18" charset="0"/>
                </a:rPr>
                <a:t>Ccal</a:t>
              </a:r>
              <a:endParaRPr kumimoji="0" lang="zh-CN" altLang="zh-CN" sz="1400" b="0" i="0" u="none" strike="noStrike" cap="none" normalizeH="0" baseline="0">
                <a:ln>
                  <a:noFill/>
                </a:ln>
                <a:solidFill>
                  <a:schemeClr val="tx1"/>
                </a:solidFill>
                <a:effectLst/>
                <a:latin typeface="Arial" panose="020B0604020202020204" pitchFamily="34" charset="0"/>
              </a:endParaRPr>
            </a:p>
          </p:txBody>
        </p:sp>
        <p:sp>
          <p:nvSpPr>
            <p:cNvPr id="57" name="Line 49">
              <a:extLst>
                <a:ext uri="{FF2B5EF4-FFF2-40B4-BE49-F238E27FC236}">
                  <a16:creationId xmlns:a16="http://schemas.microsoft.com/office/drawing/2014/main" id="{6D6BA19E-5963-459E-AE90-D2148806DB5A}"/>
                </a:ext>
              </a:extLst>
            </p:cNvPr>
            <p:cNvSpPr>
              <a:spLocks noChangeShapeType="1"/>
            </p:cNvSpPr>
            <p:nvPr/>
          </p:nvSpPr>
          <p:spPr bwMode="auto">
            <a:xfrm flipH="1">
              <a:off x="6713182" y="2740364"/>
              <a:ext cx="404669"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pic>
          <p:nvPicPr>
            <p:cNvPr id="8242" name="Picture 50">
              <a:extLst>
                <a:ext uri="{FF2B5EF4-FFF2-40B4-BE49-F238E27FC236}">
                  <a16:creationId xmlns:a16="http://schemas.microsoft.com/office/drawing/2014/main" id="{F6C1F527-C1B7-4AB2-B3A3-955E12781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510" y="2803866"/>
              <a:ext cx="324980" cy="32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Line 51">
              <a:extLst>
                <a:ext uri="{FF2B5EF4-FFF2-40B4-BE49-F238E27FC236}">
                  <a16:creationId xmlns:a16="http://schemas.microsoft.com/office/drawing/2014/main" id="{3ADDBF1F-3F6A-41F9-9E41-742705D8FE76}"/>
                </a:ext>
              </a:extLst>
            </p:cNvPr>
            <p:cNvSpPr>
              <a:spLocks noChangeShapeType="1"/>
            </p:cNvSpPr>
            <p:nvPr/>
          </p:nvSpPr>
          <p:spPr bwMode="auto">
            <a:xfrm>
              <a:off x="7604700" y="2588457"/>
              <a:ext cx="905214"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0" name="Rectangle 53">
              <a:extLst>
                <a:ext uri="{FF2B5EF4-FFF2-40B4-BE49-F238E27FC236}">
                  <a16:creationId xmlns:a16="http://schemas.microsoft.com/office/drawing/2014/main" id="{56EDFBA6-2C52-4C24-B70D-A0C51ADED195}"/>
                </a:ext>
              </a:extLst>
            </p:cNvPr>
            <p:cNvSpPr>
              <a:spLocks noChangeArrowheads="1"/>
            </p:cNvSpPr>
            <p:nvPr/>
          </p:nvSpPr>
          <p:spPr bwMode="auto">
            <a:xfrm>
              <a:off x="8716831" y="2511258"/>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VD</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61" name="Line 54">
              <a:extLst>
                <a:ext uri="{FF2B5EF4-FFF2-40B4-BE49-F238E27FC236}">
                  <a16:creationId xmlns:a16="http://schemas.microsoft.com/office/drawing/2014/main" id="{67381CBE-BA7F-4147-91D1-AAEFC89E98D3}"/>
                </a:ext>
              </a:extLst>
            </p:cNvPr>
            <p:cNvSpPr>
              <a:spLocks noChangeShapeType="1"/>
            </p:cNvSpPr>
            <p:nvPr/>
          </p:nvSpPr>
          <p:spPr bwMode="auto">
            <a:xfrm>
              <a:off x="7610926" y="2888535"/>
              <a:ext cx="898988"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63" name="Rectangle 56">
              <a:extLst>
                <a:ext uri="{FF2B5EF4-FFF2-40B4-BE49-F238E27FC236}">
                  <a16:creationId xmlns:a16="http://schemas.microsoft.com/office/drawing/2014/main" id="{CD7E0C43-A09A-4F92-BB58-C91975498F5B}"/>
                </a:ext>
              </a:extLst>
            </p:cNvPr>
            <p:cNvSpPr>
              <a:spLocks noChangeArrowheads="1"/>
            </p:cNvSpPr>
            <p:nvPr/>
          </p:nvSpPr>
          <p:spPr bwMode="auto">
            <a:xfrm>
              <a:off x="8716831" y="2814402"/>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VS</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192" name="Line 57">
              <a:extLst>
                <a:ext uri="{FF2B5EF4-FFF2-40B4-BE49-F238E27FC236}">
                  <a16:creationId xmlns:a16="http://schemas.microsoft.com/office/drawing/2014/main" id="{92A23716-390A-43E8-A6D3-1EB1DC448873}"/>
                </a:ext>
              </a:extLst>
            </p:cNvPr>
            <p:cNvSpPr>
              <a:spLocks noChangeShapeType="1"/>
            </p:cNvSpPr>
            <p:nvPr/>
          </p:nvSpPr>
          <p:spPr bwMode="auto">
            <a:xfrm>
              <a:off x="8019331" y="2740364"/>
              <a:ext cx="490584"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194" name="Rectangle 59">
              <a:extLst>
                <a:ext uri="{FF2B5EF4-FFF2-40B4-BE49-F238E27FC236}">
                  <a16:creationId xmlns:a16="http://schemas.microsoft.com/office/drawing/2014/main" id="{D6232441-15D6-45D6-8BA7-938494217E1D}"/>
                </a:ext>
              </a:extLst>
            </p:cNvPr>
            <p:cNvSpPr>
              <a:spLocks noChangeArrowheads="1"/>
            </p:cNvSpPr>
            <p:nvPr/>
          </p:nvSpPr>
          <p:spPr bwMode="auto">
            <a:xfrm>
              <a:off x="8681565" y="2671850"/>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OUT</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195" name="Line 60">
              <a:extLst>
                <a:ext uri="{FF2B5EF4-FFF2-40B4-BE49-F238E27FC236}">
                  <a16:creationId xmlns:a16="http://schemas.microsoft.com/office/drawing/2014/main" id="{19360332-7F5A-4189-AA49-B2FE77436A81}"/>
                </a:ext>
              </a:extLst>
            </p:cNvPr>
            <p:cNvSpPr>
              <a:spLocks noChangeShapeType="1"/>
            </p:cNvSpPr>
            <p:nvPr/>
          </p:nvSpPr>
          <p:spPr bwMode="auto">
            <a:xfrm>
              <a:off x="7501354" y="2414138"/>
              <a:ext cx="1008560"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197" name="Rectangle 62">
              <a:extLst>
                <a:ext uri="{FF2B5EF4-FFF2-40B4-BE49-F238E27FC236}">
                  <a16:creationId xmlns:a16="http://schemas.microsoft.com/office/drawing/2014/main" id="{3F2AAF18-CDCB-4C48-A053-10C9E0B67A92}"/>
                </a:ext>
              </a:extLst>
            </p:cNvPr>
            <p:cNvSpPr>
              <a:spLocks noChangeArrowheads="1"/>
            </p:cNvSpPr>
            <p:nvPr/>
          </p:nvSpPr>
          <p:spPr bwMode="auto">
            <a:xfrm>
              <a:off x="8646299" y="2336939"/>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NRST</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198" name="Line 63">
              <a:extLst>
                <a:ext uri="{FF2B5EF4-FFF2-40B4-BE49-F238E27FC236}">
                  <a16:creationId xmlns:a16="http://schemas.microsoft.com/office/drawing/2014/main" id="{7F3D6B3E-73D9-4552-B84B-26BC085CE581}"/>
                </a:ext>
              </a:extLst>
            </p:cNvPr>
            <p:cNvSpPr>
              <a:spLocks noChangeShapeType="1"/>
            </p:cNvSpPr>
            <p:nvPr/>
          </p:nvSpPr>
          <p:spPr bwMode="auto">
            <a:xfrm flipV="1">
              <a:off x="7501354" y="2414138"/>
              <a:ext cx="0" cy="112062"/>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199" name="Line 64">
              <a:extLst>
                <a:ext uri="{FF2B5EF4-FFF2-40B4-BE49-F238E27FC236}">
                  <a16:creationId xmlns:a16="http://schemas.microsoft.com/office/drawing/2014/main" id="{E0CFAE25-0A2D-4282-841E-48831D62353D}"/>
                </a:ext>
              </a:extLst>
            </p:cNvPr>
            <p:cNvSpPr>
              <a:spLocks noChangeShapeType="1"/>
            </p:cNvSpPr>
            <p:nvPr/>
          </p:nvSpPr>
          <p:spPr bwMode="auto">
            <a:xfrm>
              <a:off x="6984622" y="2249780"/>
              <a:ext cx="1525291"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01" name="Rectangle 66">
              <a:extLst>
                <a:ext uri="{FF2B5EF4-FFF2-40B4-BE49-F238E27FC236}">
                  <a16:creationId xmlns:a16="http://schemas.microsoft.com/office/drawing/2014/main" id="{5EC646CC-4FF3-4A53-ADC7-A34EE4031E28}"/>
                </a:ext>
              </a:extLst>
            </p:cNvPr>
            <p:cNvSpPr>
              <a:spLocks noChangeArrowheads="1"/>
            </p:cNvSpPr>
            <p:nvPr/>
          </p:nvSpPr>
          <p:spPr bwMode="auto">
            <a:xfrm>
              <a:off x="8681565" y="2158167"/>
              <a:ext cx="21159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CAL</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202" name="Line 67">
              <a:extLst>
                <a:ext uri="{FF2B5EF4-FFF2-40B4-BE49-F238E27FC236}">
                  <a16:creationId xmlns:a16="http://schemas.microsoft.com/office/drawing/2014/main" id="{7F205B8D-BF30-4157-A023-CFBD11D79E01}"/>
                </a:ext>
              </a:extLst>
            </p:cNvPr>
            <p:cNvSpPr>
              <a:spLocks noChangeShapeType="1"/>
            </p:cNvSpPr>
            <p:nvPr/>
          </p:nvSpPr>
          <p:spPr bwMode="auto">
            <a:xfrm flipV="1">
              <a:off x="6984622" y="2249780"/>
              <a:ext cx="0" cy="17930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03" name="Rectangle 68">
              <a:extLst>
                <a:ext uri="{FF2B5EF4-FFF2-40B4-BE49-F238E27FC236}">
                  <a16:creationId xmlns:a16="http://schemas.microsoft.com/office/drawing/2014/main" id="{11FB9166-8F5B-438F-9B23-778F96862480}"/>
                </a:ext>
              </a:extLst>
            </p:cNvPr>
            <p:cNvSpPr>
              <a:spLocks noChangeArrowheads="1"/>
            </p:cNvSpPr>
            <p:nvPr/>
          </p:nvSpPr>
          <p:spPr bwMode="auto">
            <a:xfrm>
              <a:off x="7769058" y="2993128"/>
              <a:ext cx="2837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dirty="0">
                  <a:ln>
                    <a:noFill/>
                  </a:ln>
                  <a:solidFill>
                    <a:srgbClr val="000000"/>
                  </a:solidFill>
                  <a:effectLst/>
                  <a:latin typeface="Times New Roman" panose="02020603050405020304" pitchFamily="18" charset="0"/>
                </a:rPr>
                <a:t>VFE</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204" name="Rectangle 69">
              <a:extLst>
                <a:ext uri="{FF2B5EF4-FFF2-40B4-BE49-F238E27FC236}">
                  <a16:creationId xmlns:a16="http://schemas.microsoft.com/office/drawing/2014/main" id="{C1F9C9D6-18FC-4653-8FA5-A1CD86E5C56D}"/>
                </a:ext>
              </a:extLst>
            </p:cNvPr>
            <p:cNvSpPr>
              <a:spLocks noChangeArrowheads="1"/>
            </p:cNvSpPr>
            <p:nvPr/>
          </p:nvSpPr>
          <p:spPr bwMode="auto">
            <a:xfrm>
              <a:off x="7279720" y="2650714"/>
              <a:ext cx="5097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a:ln>
                    <a:noFill/>
                  </a:ln>
                  <a:solidFill>
                    <a:srgbClr val="000000"/>
                  </a:solidFill>
                  <a:effectLst/>
                  <a:latin typeface="Times New Roman" panose="02020603050405020304" pitchFamily="18" charset="0"/>
                </a:rPr>
                <a:t>PreAmp</a:t>
              </a:r>
              <a:endParaRPr kumimoji="0" lang="zh-CN" altLang="zh-CN" sz="1400" b="0" i="0" u="none" strike="noStrike" cap="none" normalizeH="0" baseline="0">
                <a:ln>
                  <a:noFill/>
                </a:ln>
                <a:solidFill>
                  <a:schemeClr val="tx1"/>
                </a:solidFill>
                <a:effectLst/>
                <a:latin typeface="Arial" panose="020B0604020202020204" pitchFamily="34" charset="0"/>
              </a:endParaRPr>
            </a:p>
          </p:txBody>
        </p:sp>
        <p:sp>
          <p:nvSpPr>
            <p:cNvPr id="8205" name="Line 70">
              <a:extLst>
                <a:ext uri="{FF2B5EF4-FFF2-40B4-BE49-F238E27FC236}">
                  <a16:creationId xmlns:a16="http://schemas.microsoft.com/office/drawing/2014/main" id="{41440CAE-6482-4987-A758-10F0F8220629}"/>
                </a:ext>
              </a:extLst>
            </p:cNvPr>
            <p:cNvSpPr>
              <a:spLocks noChangeShapeType="1"/>
            </p:cNvSpPr>
            <p:nvPr/>
          </p:nvSpPr>
          <p:spPr bwMode="auto">
            <a:xfrm flipH="1">
              <a:off x="6120497" y="2740363"/>
              <a:ext cx="592686" cy="3713"/>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06" name="Freeform 71">
              <a:extLst>
                <a:ext uri="{FF2B5EF4-FFF2-40B4-BE49-F238E27FC236}">
                  <a16:creationId xmlns:a16="http://schemas.microsoft.com/office/drawing/2014/main" id="{7AD0D19E-E389-4489-A909-B631F726CF1D}"/>
                </a:ext>
              </a:extLst>
            </p:cNvPr>
            <p:cNvSpPr>
              <a:spLocks noEditPoints="1"/>
            </p:cNvSpPr>
            <p:nvPr/>
          </p:nvSpPr>
          <p:spPr bwMode="auto">
            <a:xfrm>
              <a:off x="8588608" y="2049435"/>
              <a:ext cx="35859" cy="1481591"/>
            </a:xfrm>
            <a:custGeom>
              <a:avLst/>
              <a:gdLst>
                <a:gd name="T0" fmla="*/ 48 w 48"/>
                <a:gd name="T1" fmla="*/ 360 h 6144"/>
                <a:gd name="T2" fmla="*/ 0 w 48"/>
                <a:gd name="T3" fmla="*/ 360 h 6144"/>
                <a:gd name="T4" fmla="*/ 24 w 48"/>
                <a:gd name="T5" fmla="*/ 0 h 6144"/>
                <a:gd name="T6" fmla="*/ 48 w 48"/>
                <a:gd name="T7" fmla="*/ 600 h 6144"/>
                <a:gd name="T8" fmla="*/ 24 w 48"/>
                <a:gd name="T9" fmla="*/ 960 h 6144"/>
                <a:gd name="T10" fmla="*/ 0 w 48"/>
                <a:gd name="T11" fmla="*/ 600 h 6144"/>
                <a:gd name="T12" fmla="*/ 48 w 48"/>
                <a:gd name="T13" fmla="*/ 600 h 6144"/>
                <a:gd name="T14" fmla="*/ 48 w 48"/>
                <a:gd name="T15" fmla="*/ 1512 h 6144"/>
                <a:gd name="T16" fmla="*/ 0 w 48"/>
                <a:gd name="T17" fmla="*/ 1512 h 6144"/>
                <a:gd name="T18" fmla="*/ 24 w 48"/>
                <a:gd name="T19" fmla="*/ 1152 h 6144"/>
                <a:gd name="T20" fmla="*/ 48 w 48"/>
                <a:gd name="T21" fmla="*/ 1752 h 6144"/>
                <a:gd name="T22" fmla="*/ 24 w 48"/>
                <a:gd name="T23" fmla="*/ 2112 h 6144"/>
                <a:gd name="T24" fmla="*/ 0 w 48"/>
                <a:gd name="T25" fmla="*/ 1752 h 6144"/>
                <a:gd name="T26" fmla="*/ 48 w 48"/>
                <a:gd name="T27" fmla="*/ 1752 h 6144"/>
                <a:gd name="T28" fmla="*/ 48 w 48"/>
                <a:gd name="T29" fmla="*/ 2664 h 6144"/>
                <a:gd name="T30" fmla="*/ 0 w 48"/>
                <a:gd name="T31" fmla="*/ 2664 h 6144"/>
                <a:gd name="T32" fmla="*/ 24 w 48"/>
                <a:gd name="T33" fmla="*/ 2304 h 6144"/>
                <a:gd name="T34" fmla="*/ 48 w 48"/>
                <a:gd name="T35" fmla="*/ 2904 h 6144"/>
                <a:gd name="T36" fmla="*/ 24 w 48"/>
                <a:gd name="T37" fmla="*/ 3264 h 6144"/>
                <a:gd name="T38" fmla="*/ 0 w 48"/>
                <a:gd name="T39" fmla="*/ 2904 h 6144"/>
                <a:gd name="T40" fmla="*/ 48 w 48"/>
                <a:gd name="T41" fmla="*/ 2904 h 6144"/>
                <a:gd name="T42" fmla="*/ 48 w 48"/>
                <a:gd name="T43" fmla="*/ 3816 h 6144"/>
                <a:gd name="T44" fmla="*/ 0 w 48"/>
                <a:gd name="T45" fmla="*/ 3816 h 6144"/>
                <a:gd name="T46" fmla="*/ 24 w 48"/>
                <a:gd name="T47" fmla="*/ 3456 h 6144"/>
                <a:gd name="T48" fmla="*/ 48 w 48"/>
                <a:gd name="T49" fmla="*/ 4056 h 6144"/>
                <a:gd name="T50" fmla="*/ 24 w 48"/>
                <a:gd name="T51" fmla="*/ 4416 h 6144"/>
                <a:gd name="T52" fmla="*/ 0 w 48"/>
                <a:gd name="T53" fmla="*/ 4056 h 6144"/>
                <a:gd name="T54" fmla="*/ 48 w 48"/>
                <a:gd name="T55" fmla="*/ 4056 h 6144"/>
                <a:gd name="T56" fmla="*/ 48 w 48"/>
                <a:gd name="T57" fmla="*/ 4968 h 6144"/>
                <a:gd name="T58" fmla="*/ 0 w 48"/>
                <a:gd name="T59" fmla="*/ 4968 h 6144"/>
                <a:gd name="T60" fmla="*/ 24 w 48"/>
                <a:gd name="T61" fmla="*/ 4608 h 6144"/>
                <a:gd name="T62" fmla="*/ 48 w 48"/>
                <a:gd name="T63" fmla="*/ 5208 h 6144"/>
                <a:gd name="T64" fmla="*/ 24 w 48"/>
                <a:gd name="T65" fmla="*/ 5568 h 6144"/>
                <a:gd name="T66" fmla="*/ 0 w 48"/>
                <a:gd name="T67" fmla="*/ 5208 h 6144"/>
                <a:gd name="T68" fmla="*/ 48 w 48"/>
                <a:gd name="T69" fmla="*/ 5208 h 6144"/>
                <a:gd name="T70" fmla="*/ 48 w 48"/>
                <a:gd name="T71" fmla="*/ 6120 h 6144"/>
                <a:gd name="T72" fmla="*/ 0 w 48"/>
                <a:gd name="T73" fmla="*/ 6120 h 6144"/>
                <a:gd name="T74" fmla="*/ 24 w 48"/>
                <a:gd name="T75" fmla="*/ 5760 h 6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6144">
                  <a:moveTo>
                    <a:pt x="48" y="24"/>
                  </a:moveTo>
                  <a:lnTo>
                    <a:pt x="48" y="360"/>
                  </a:lnTo>
                  <a:cubicBezTo>
                    <a:pt x="48" y="373"/>
                    <a:pt x="37" y="384"/>
                    <a:pt x="24" y="384"/>
                  </a:cubicBezTo>
                  <a:cubicBezTo>
                    <a:pt x="10" y="384"/>
                    <a:pt x="0" y="373"/>
                    <a:pt x="0" y="360"/>
                  </a:cubicBezTo>
                  <a:lnTo>
                    <a:pt x="0" y="24"/>
                  </a:lnTo>
                  <a:cubicBezTo>
                    <a:pt x="0" y="10"/>
                    <a:pt x="10" y="0"/>
                    <a:pt x="24" y="0"/>
                  </a:cubicBezTo>
                  <a:cubicBezTo>
                    <a:pt x="37" y="0"/>
                    <a:pt x="48" y="10"/>
                    <a:pt x="48" y="24"/>
                  </a:cubicBezTo>
                  <a:close/>
                  <a:moveTo>
                    <a:pt x="48" y="600"/>
                  </a:moveTo>
                  <a:lnTo>
                    <a:pt x="48" y="936"/>
                  </a:lnTo>
                  <a:cubicBezTo>
                    <a:pt x="48" y="949"/>
                    <a:pt x="37" y="960"/>
                    <a:pt x="24" y="960"/>
                  </a:cubicBezTo>
                  <a:cubicBezTo>
                    <a:pt x="10" y="960"/>
                    <a:pt x="0" y="949"/>
                    <a:pt x="0" y="936"/>
                  </a:cubicBezTo>
                  <a:lnTo>
                    <a:pt x="0" y="600"/>
                  </a:lnTo>
                  <a:cubicBezTo>
                    <a:pt x="0" y="586"/>
                    <a:pt x="10" y="576"/>
                    <a:pt x="24" y="576"/>
                  </a:cubicBezTo>
                  <a:cubicBezTo>
                    <a:pt x="37" y="576"/>
                    <a:pt x="48" y="586"/>
                    <a:pt x="48" y="600"/>
                  </a:cubicBezTo>
                  <a:close/>
                  <a:moveTo>
                    <a:pt x="48" y="1176"/>
                  </a:moveTo>
                  <a:lnTo>
                    <a:pt x="48" y="1512"/>
                  </a:lnTo>
                  <a:cubicBezTo>
                    <a:pt x="48" y="1525"/>
                    <a:pt x="37" y="1536"/>
                    <a:pt x="24" y="1536"/>
                  </a:cubicBezTo>
                  <a:cubicBezTo>
                    <a:pt x="10" y="1536"/>
                    <a:pt x="0" y="1525"/>
                    <a:pt x="0" y="1512"/>
                  </a:cubicBezTo>
                  <a:lnTo>
                    <a:pt x="0" y="1176"/>
                  </a:lnTo>
                  <a:cubicBezTo>
                    <a:pt x="0" y="1162"/>
                    <a:pt x="10" y="1152"/>
                    <a:pt x="24" y="1152"/>
                  </a:cubicBezTo>
                  <a:cubicBezTo>
                    <a:pt x="37" y="1152"/>
                    <a:pt x="48" y="1162"/>
                    <a:pt x="48" y="1176"/>
                  </a:cubicBezTo>
                  <a:close/>
                  <a:moveTo>
                    <a:pt x="48" y="1752"/>
                  </a:moveTo>
                  <a:lnTo>
                    <a:pt x="48" y="2088"/>
                  </a:lnTo>
                  <a:cubicBezTo>
                    <a:pt x="48" y="2101"/>
                    <a:pt x="37" y="2112"/>
                    <a:pt x="24" y="2112"/>
                  </a:cubicBezTo>
                  <a:cubicBezTo>
                    <a:pt x="10" y="2112"/>
                    <a:pt x="0" y="2101"/>
                    <a:pt x="0" y="2088"/>
                  </a:cubicBezTo>
                  <a:lnTo>
                    <a:pt x="0" y="1752"/>
                  </a:lnTo>
                  <a:cubicBezTo>
                    <a:pt x="0" y="1738"/>
                    <a:pt x="10" y="1728"/>
                    <a:pt x="24" y="1728"/>
                  </a:cubicBezTo>
                  <a:cubicBezTo>
                    <a:pt x="37" y="1728"/>
                    <a:pt x="48" y="1738"/>
                    <a:pt x="48" y="1752"/>
                  </a:cubicBezTo>
                  <a:close/>
                  <a:moveTo>
                    <a:pt x="48" y="2328"/>
                  </a:moveTo>
                  <a:lnTo>
                    <a:pt x="48" y="2664"/>
                  </a:lnTo>
                  <a:cubicBezTo>
                    <a:pt x="48" y="2677"/>
                    <a:pt x="37" y="2688"/>
                    <a:pt x="24" y="2688"/>
                  </a:cubicBezTo>
                  <a:cubicBezTo>
                    <a:pt x="10" y="2688"/>
                    <a:pt x="0" y="2677"/>
                    <a:pt x="0" y="2664"/>
                  </a:cubicBezTo>
                  <a:lnTo>
                    <a:pt x="0" y="2328"/>
                  </a:lnTo>
                  <a:cubicBezTo>
                    <a:pt x="0" y="2314"/>
                    <a:pt x="10" y="2304"/>
                    <a:pt x="24" y="2304"/>
                  </a:cubicBezTo>
                  <a:cubicBezTo>
                    <a:pt x="37" y="2304"/>
                    <a:pt x="48" y="2314"/>
                    <a:pt x="48" y="2328"/>
                  </a:cubicBezTo>
                  <a:close/>
                  <a:moveTo>
                    <a:pt x="48" y="2904"/>
                  </a:moveTo>
                  <a:lnTo>
                    <a:pt x="48" y="3240"/>
                  </a:lnTo>
                  <a:cubicBezTo>
                    <a:pt x="48" y="3253"/>
                    <a:pt x="37" y="3264"/>
                    <a:pt x="24" y="3264"/>
                  </a:cubicBezTo>
                  <a:cubicBezTo>
                    <a:pt x="10" y="3264"/>
                    <a:pt x="0" y="3253"/>
                    <a:pt x="0" y="3240"/>
                  </a:cubicBezTo>
                  <a:lnTo>
                    <a:pt x="0" y="2904"/>
                  </a:lnTo>
                  <a:cubicBezTo>
                    <a:pt x="0" y="2890"/>
                    <a:pt x="10" y="2880"/>
                    <a:pt x="24" y="2880"/>
                  </a:cubicBezTo>
                  <a:cubicBezTo>
                    <a:pt x="37" y="2880"/>
                    <a:pt x="48" y="2890"/>
                    <a:pt x="48" y="2904"/>
                  </a:cubicBezTo>
                  <a:close/>
                  <a:moveTo>
                    <a:pt x="48" y="3480"/>
                  </a:moveTo>
                  <a:lnTo>
                    <a:pt x="48" y="3816"/>
                  </a:lnTo>
                  <a:cubicBezTo>
                    <a:pt x="48" y="3829"/>
                    <a:pt x="37" y="3840"/>
                    <a:pt x="24" y="3840"/>
                  </a:cubicBezTo>
                  <a:cubicBezTo>
                    <a:pt x="10" y="3840"/>
                    <a:pt x="0" y="3829"/>
                    <a:pt x="0" y="3816"/>
                  </a:cubicBezTo>
                  <a:lnTo>
                    <a:pt x="0" y="3480"/>
                  </a:lnTo>
                  <a:cubicBezTo>
                    <a:pt x="0" y="3466"/>
                    <a:pt x="10" y="3456"/>
                    <a:pt x="24" y="3456"/>
                  </a:cubicBezTo>
                  <a:cubicBezTo>
                    <a:pt x="37" y="3456"/>
                    <a:pt x="48" y="3466"/>
                    <a:pt x="48" y="3480"/>
                  </a:cubicBezTo>
                  <a:close/>
                  <a:moveTo>
                    <a:pt x="48" y="4056"/>
                  </a:moveTo>
                  <a:lnTo>
                    <a:pt x="48" y="4392"/>
                  </a:lnTo>
                  <a:cubicBezTo>
                    <a:pt x="48" y="4405"/>
                    <a:pt x="37" y="4416"/>
                    <a:pt x="24" y="4416"/>
                  </a:cubicBezTo>
                  <a:cubicBezTo>
                    <a:pt x="10" y="4416"/>
                    <a:pt x="0" y="4405"/>
                    <a:pt x="0" y="4392"/>
                  </a:cubicBezTo>
                  <a:lnTo>
                    <a:pt x="0" y="4056"/>
                  </a:lnTo>
                  <a:cubicBezTo>
                    <a:pt x="0" y="4042"/>
                    <a:pt x="10" y="4032"/>
                    <a:pt x="24" y="4032"/>
                  </a:cubicBezTo>
                  <a:cubicBezTo>
                    <a:pt x="37" y="4032"/>
                    <a:pt x="48" y="4042"/>
                    <a:pt x="48" y="4056"/>
                  </a:cubicBezTo>
                  <a:close/>
                  <a:moveTo>
                    <a:pt x="48" y="4632"/>
                  </a:moveTo>
                  <a:lnTo>
                    <a:pt x="48" y="4968"/>
                  </a:lnTo>
                  <a:cubicBezTo>
                    <a:pt x="48" y="4981"/>
                    <a:pt x="37" y="4992"/>
                    <a:pt x="24" y="4992"/>
                  </a:cubicBezTo>
                  <a:cubicBezTo>
                    <a:pt x="10" y="4992"/>
                    <a:pt x="0" y="4981"/>
                    <a:pt x="0" y="4968"/>
                  </a:cubicBezTo>
                  <a:lnTo>
                    <a:pt x="0" y="4632"/>
                  </a:lnTo>
                  <a:cubicBezTo>
                    <a:pt x="0" y="4618"/>
                    <a:pt x="10" y="4608"/>
                    <a:pt x="24" y="4608"/>
                  </a:cubicBezTo>
                  <a:cubicBezTo>
                    <a:pt x="37" y="4608"/>
                    <a:pt x="48" y="4618"/>
                    <a:pt x="48" y="4632"/>
                  </a:cubicBezTo>
                  <a:close/>
                  <a:moveTo>
                    <a:pt x="48" y="5208"/>
                  </a:moveTo>
                  <a:lnTo>
                    <a:pt x="48" y="5544"/>
                  </a:lnTo>
                  <a:cubicBezTo>
                    <a:pt x="48" y="5557"/>
                    <a:pt x="37" y="5568"/>
                    <a:pt x="24" y="5568"/>
                  </a:cubicBezTo>
                  <a:cubicBezTo>
                    <a:pt x="10" y="5568"/>
                    <a:pt x="0" y="5557"/>
                    <a:pt x="0" y="5544"/>
                  </a:cubicBezTo>
                  <a:lnTo>
                    <a:pt x="0" y="5208"/>
                  </a:lnTo>
                  <a:cubicBezTo>
                    <a:pt x="0" y="5194"/>
                    <a:pt x="10" y="5184"/>
                    <a:pt x="24" y="5184"/>
                  </a:cubicBezTo>
                  <a:cubicBezTo>
                    <a:pt x="37" y="5184"/>
                    <a:pt x="48" y="5194"/>
                    <a:pt x="48" y="5208"/>
                  </a:cubicBezTo>
                  <a:close/>
                  <a:moveTo>
                    <a:pt x="48" y="5784"/>
                  </a:moveTo>
                  <a:lnTo>
                    <a:pt x="48" y="6120"/>
                  </a:lnTo>
                  <a:cubicBezTo>
                    <a:pt x="48" y="6133"/>
                    <a:pt x="37" y="6144"/>
                    <a:pt x="24" y="6144"/>
                  </a:cubicBezTo>
                  <a:cubicBezTo>
                    <a:pt x="10" y="6144"/>
                    <a:pt x="0" y="6133"/>
                    <a:pt x="0" y="6120"/>
                  </a:cubicBezTo>
                  <a:lnTo>
                    <a:pt x="0" y="5784"/>
                  </a:lnTo>
                  <a:cubicBezTo>
                    <a:pt x="0" y="5770"/>
                    <a:pt x="10" y="5760"/>
                    <a:pt x="24" y="5760"/>
                  </a:cubicBezTo>
                  <a:cubicBezTo>
                    <a:pt x="37" y="5760"/>
                    <a:pt x="48" y="5770"/>
                    <a:pt x="48" y="5784"/>
                  </a:cubicBez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p>
          </p:txBody>
        </p:sp>
        <p:sp>
          <p:nvSpPr>
            <p:cNvPr id="8229" name="Line 94">
              <a:extLst>
                <a:ext uri="{FF2B5EF4-FFF2-40B4-BE49-F238E27FC236}">
                  <a16:creationId xmlns:a16="http://schemas.microsoft.com/office/drawing/2014/main" id="{EC1A7E18-70D7-4309-932B-748BB78F7F18}"/>
                </a:ext>
              </a:extLst>
            </p:cNvPr>
            <p:cNvSpPr>
              <a:spLocks noChangeShapeType="1"/>
            </p:cNvSpPr>
            <p:nvPr/>
          </p:nvSpPr>
          <p:spPr bwMode="auto">
            <a:xfrm>
              <a:off x="8509914" y="2740364"/>
              <a:ext cx="824280"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43" name="Line 107">
              <a:extLst>
                <a:ext uri="{FF2B5EF4-FFF2-40B4-BE49-F238E27FC236}">
                  <a16:creationId xmlns:a16="http://schemas.microsoft.com/office/drawing/2014/main" id="{F69ACDEE-C69A-498B-9BB3-B54647045443}"/>
                </a:ext>
              </a:extLst>
            </p:cNvPr>
            <p:cNvSpPr>
              <a:spLocks noChangeShapeType="1"/>
            </p:cNvSpPr>
            <p:nvPr/>
          </p:nvSpPr>
          <p:spPr bwMode="auto">
            <a:xfrm>
              <a:off x="8509914" y="2888535"/>
              <a:ext cx="734630"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46" name="Line 110">
              <a:extLst>
                <a:ext uri="{FF2B5EF4-FFF2-40B4-BE49-F238E27FC236}">
                  <a16:creationId xmlns:a16="http://schemas.microsoft.com/office/drawing/2014/main" id="{E19FC08D-E2B9-4EC9-B0ED-E0DFECFBABD1}"/>
                </a:ext>
              </a:extLst>
            </p:cNvPr>
            <p:cNvSpPr>
              <a:spLocks noChangeShapeType="1"/>
            </p:cNvSpPr>
            <p:nvPr/>
          </p:nvSpPr>
          <p:spPr bwMode="auto">
            <a:xfrm flipH="1">
              <a:off x="8509914" y="2588457"/>
              <a:ext cx="1463035"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47" name="Line 111">
              <a:extLst>
                <a:ext uri="{FF2B5EF4-FFF2-40B4-BE49-F238E27FC236}">
                  <a16:creationId xmlns:a16="http://schemas.microsoft.com/office/drawing/2014/main" id="{9B2DBD1B-DD86-4369-AA12-FCBA0B7F55B1}"/>
                </a:ext>
              </a:extLst>
            </p:cNvPr>
            <p:cNvSpPr>
              <a:spLocks noChangeShapeType="1"/>
            </p:cNvSpPr>
            <p:nvPr/>
          </p:nvSpPr>
          <p:spPr bwMode="auto">
            <a:xfrm flipH="1">
              <a:off x="8509914" y="2414138"/>
              <a:ext cx="1469261"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48" name="Line 112">
              <a:extLst>
                <a:ext uri="{FF2B5EF4-FFF2-40B4-BE49-F238E27FC236}">
                  <a16:creationId xmlns:a16="http://schemas.microsoft.com/office/drawing/2014/main" id="{6EAD578B-C963-4ED5-A21C-8389F478D504}"/>
                </a:ext>
              </a:extLst>
            </p:cNvPr>
            <p:cNvSpPr>
              <a:spLocks noChangeShapeType="1"/>
            </p:cNvSpPr>
            <p:nvPr/>
          </p:nvSpPr>
          <p:spPr bwMode="auto">
            <a:xfrm flipH="1">
              <a:off x="8509914" y="2249780"/>
              <a:ext cx="1469261"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50" name="Rectangle 114">
              <a:extLst>
                <a:ext uri="{FF2B5EF4-FFF2-40B4-BE49-F238E27FC236}">
                  <a16:creationId xmlns:a16="http://schemas.microsoft.com/office/drawing/2014/main" id="{FB9EA24C-8695-45B1-A39F-B3EB543A0753}"/>
                </a:ext>
              </a:extLst>
            </p:cNvPr>
            <p:cNvSpPr>
              <a:spLocks noChangeArrowheads="1"/>
            </p:cNvSpPr>
            <p:nvPr/>
          </p:nvSpPr>
          <p:spPr bwMode="auto">
            <a:xfrm>
              <a:off x="11396634" y="2530505"/>
              <a:ext cx="47128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100" b="1" i="0" u="none" strike="noStrike" cap="none" normalizeH="0" baseline="0" dirty="0">
                  <a:ln>
                    <a:noFill/>
                  </a:ln>
                  <a:solidFill>
                    <a:srgbClr val="000000"/>
                  </a:solidFill>
                  <a:effectLst/>
                  <a:latin typeface="Times New Roman" panose="02020603050405020304" pitchFamily="18" charset="0"/>
                </a:rPr>
                <a:t>MMCX</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252" name="Rectangle 116">
              <a:extLst>
                <a:ext uri="{FF2B5EF4-FFF2-40B4-BE49-F238E27FC236}">
                  <a16:creationId xmlns:a16="http://schemas.microsoft.com/office/drawing/2014/main" id="{F714C4D7-752E-4967-8181-573BA1B89A48}"/>
                </a:ext>
              </a:extLst>
            </p:cNvPr>
            <p:cNvSpPr>
              <a:spLocks noChangeArrowheads="1"/>
            </p:cNvSpPr>
            <p:nvPr/>
          </p:nvSpPr>
          <p:spPr bwMode="auto">
            <a:xfrm>
              <a:off x="8179101" y="3665940"/>
              <a:ext cx="98745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Coaxial Cables</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sp>
          <p:nvSpPr>
            <p:cNvPr id="8253" name="Line 117">
              <a:extLst>
                <a:ext uri="{FF2B5EF4-FFF2-40B4-BE49-F238E27FC236}">
                  <a16:creationId xmlns:a16="http://schemas.microsoft.com/office/drawing/2014/main" id="{BB147413-F248-440B-BD87-C5DFCE2128F2}"/>
                </a:ext>
              </a:extLst>
            </p:cNvPr>
            <p:cNvSpPr>
              <a:spLocks noChangeShapeType="1"/>
            </p:cNvSpPr>
            <p:nvPr/>
          </p:nvSpPr>
          <p:spPr bwMode="auto">
            <a:xfrm flipV="1">
              <a:off x="9000498" y="2983166"/>
              <a:ext cx="0" cy="681592"/>
            </a:xfrm>
            <a:prstGeom prst="line">
              <a:avLst/>
            </a:prstGeom>
            <a:noFill/>
            <a:ln w="22225"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54" name="Freeform 118">
              <a:extLst>
                <a:ext uri="{FF2B5EF4-FFF2-40B4-BE49-F238E27FC236}">
                  <a16:creationId xmlns:a16="http://schemas.microsoft.com/office/drawing/2014/main" id="{048B0AF9-3130-467E-A659-7FEA162A3A6E}"/>
                </a:ext>
              </a:extLst>
            </p:cNvPr>
            <p:cNvSpPr>
              <a:spLocks/>
            </p:cNvSpPr>
            <p:nvPr/>
          </p:nvSpPr>
          <p:spPr bwMode="auto">
            <a:xfrm>
              <a:off x="8969369" y="2894760"/>
              <a:ext cx="63502" cy="95876"/>
            </a:xfrm>
            <a:custGeom>
              <a:avLst/>
              <a:gdLst>
                <a:gd name="T0" fmla="*/ 0 w 51"/>
                <a:gd name="T1" fmla="*/ 77 h 77"/>
                <a:gd name="T2" fmla="*/ 25 w 51"/>
                <a:gd name="T3" fmla="*/ 0 h 77"/>
                <a:gd name="T4" fmla="*/ 51 w 51"/>
                <a:gd name="T5" fmla="*/ 77 h 77"/>
                <a:gd name="T6" fmla="*/ 0 w 51"/>
                <a:gd name="T7" fmla="*/ 77 h 77"/>
              </a:gdLst>
              <a:ahLst/>
              <a:cxnLst>
                <a:cxn ang="0">
                  <a:pos x="T0" y="T1"/>
                </a:cxn>
                <a:cxn ang="0">
                  <a:pos x="T2" y="T3"/>
                </a:cxn>
                <a:cxn ang="0">
                  <a:pos x="T4" y="T5"/>
                </a:cxn>
                <a:cxn ang="0">
                  <a:pos x="T6" y="T7"/>
                </a:cxn>
              </a:cxnLst>
              <a:rect l="0" t="0" r="r" b="b"/>
              <a:pathLst>
                <a:path w="51" h="77">
                  <a:moveTo>
                    <a:pt x="0" y="77"/>
                  </a:moveTo>
                  <a:lnTo>
                    <a:pt x="25" y="0"/>
                  </a:lnTo>
                  <a:lnTo>
                    <a:pt x="51" y="77"/>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8255" name="Rectangle 119">
              <a:extLst>
                <a:ext uri="{FF2B5EF4-FFF2-40B4-BE49-F238E27FC236}">
                  <a16:creationId xmlns:a16="http://schemas.microsoft.com/office/drawing/2014/main" id="{2DC913A3-4CCB-4CB1-A6DB-ED2D65109B64}"/>
                </a:ext>
              </a:extLst>
            </p:cNvPr>
            <p:cNvSpPr>
              <a:spLocks noChangeArrowheads="1"/>
            </p:cNvSpPr>
            <p:nvPr/>
          </p:nvSpPr>
          <p:spPr bwMode="auto">
            <a:xfrm>
              <a:off x="7219953" y="3331804"/>
              <a:ext cx="12262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In vacuum chamber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 liquid nitrogen</a:t>
              </a:r>
              <a:endParaRPr kumimoji="0" lang="zh-CN" altLang="zh-CN"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265" name="图片 8264">
              <a:extLst>
                <a:ext uri="{FF2B5EF4-FFF2-40B4-BE49-F238E27FC236}">
                  <a16:creationId xmlns:a16="http://schemas.microsoft.com/office/drawing/2014/main" id="{6254561B-B19E-4576-A335-F6F841BAB309}"/>
                </a:ext>
              </a:extLst>
            </p:cNvPr>
            <p:cNvPicPr>
              <a:picLocks noChangeAspect="1"/>
            </p:cNvPicPr>
            <p:nvPr/>
          </p:nvPicPr>
          <p:blipFill>
            <a:blip r:embed="rId6"/>
            <a:stretch>
              <a:fillRect/>
            </a:stretch>
          </p:blipFill>
          <p:spPr>
            <a:xfrm>
              <a:off x="9210450" y="1634304"/>
              <a:ext cx="2160000" cy="2202095"/>
            </a:xfrm>
            <a:prstGeom prst="rect">
              <a:avLst/>
            </a:prstGeom>
          </p:spPr>
        </p:pic>
        <p:sp>
          <p:nvSpPr>
            <p:cNvPr id="144" name="Line 64">
              <a:extLst>
                <a:ext uri="{FF2B5EF4-FFF2-40B4-BE49-F238E27FC236}">
                  <a16:creationId xmlns:a16="http://schemas.microsoft.com/office/drawing/2014/main" id="{6B42592F-C324-4639-9BF6-3DFE863CBD3F}"/>
                </a:ext>
              </a:extLst>
            </p:cNvPr>
            <p:cNvSpPr>
              <a:spLocks noChangeShapeType="1"/>
            </p:cNvSpPr>
            <p:nvPr/>
          </p:nvSpPr>
          <p:spPr bwMode="auto">
            <a:xfrm>
              <a:off x="6120497" y="1973899"/>
              <a:ext cx="3089953" cy="0"/>
            </a:xfrm>
            <a:prstGeom prst="line">
              <a:avLst/>
            </a:prstGeom>
            <a:noFill/>
            <a:ln w="476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1400"/>
            </a:p>
          </p:txBody>
        </p:sp>
        <p:sp>
          <p:nvSpPr>
            <p:cNvPr id="145" name="Rectangle 66">
              <a:extLst>
                <a:ext uri="{FF2B5EF4-FFF2-40B4-BE49-F238E27FC236}">
                  <a16:creationId xmlns:a16="http://schemas.microsoft.com/office/drawing/2014/main" id="{94D202A3-C46D-483A-9818-20FF4456BCB4}"/>
                </a:ext>
              </a:extLst>
            </p:cNvPr>
            <p:cNvSpPr>
              <a:spLocks noChangeArrowheads="1"/>
            </p:cNvSpPr>
            <p:nvPr/>
          </p:nvSpPr>
          <p:spPr bwMode="auto">
            <a:xfrm>
              <a:off x="8716831" y="1891685"/>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0"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HV</a:t>
              </a:r>
              <a:endParaRPr kumimoji="0" lang="zh-CN" altLang="zh-CN" sz="14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92120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16865" y="664168"/>
            <a:ext cx="3525520" cy="553998"/>
          </a:xfrm>
          <a:prstGeom prst="rect">
            <a:avLst/>
          </a:prstGeom>
          <a:noFill/>
        </p:spPr>
        <p:txBody>
          <a:bodyPr wrap="square" rtlCol="0">
            <a:spAutoFit/>
          </a:bodyPr>
          <a:lstStyle/>
          <a:p>
            <a:pPr algn="ctr"/>
            <a:r>
              <a:rPr kumimoji="1" lang="en-US" altLang="zh-CN" sz="3000" b="1" dirty="0">
                <a:solidFill>
                  <a:schemeClr val="bg1"/>
                </a:solidFill>
                <a:latin typeface="Microsoft YaHei Bold" panose="020B0703020204020201" charset="-122"/>
                <a:ea typeface="Microsoft YaHei Bold" panose="020B0703020204020201" charset="-122"/>
                <a:cs typeface="Microsoft YaHei Bold" panose="020B0703020204020201" charset="-122"/>
              </a:rPr>
              <a:t>CONTENTS</a:t>
            </a:r>
          </a:p>
        </p:txBody>
      </p:sp>
      <p:cxnSp>
        <p:nvCxnSpPr>
          <p:cNvPr id="5" name="直接连接符 4"/>
          <p:cNvCxnSpPr/>
          <p:nvPr/>
        </p:nvCxnSpPr>
        <p:spPr>
          <a:xfrm>
            <a:off x="946150" y="1652347"/>
            <a:ext cx="1023493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9" name="组合 8"/>
          <p:cNvGrpSpPr/>
          <p:nvPr/>
        </p:nvGrpSpPr>
        <p:grpSpPr>
          <a:xfrm>
            <a:off x="946150" y="2280343"/>
            <a:ext cx="5091430" cy="645160"/>
            <a:chOff x="1195" y="7770"/>
            <a:chExt cx="8018" cy="1016"/>
          </a:xfrm>
        </p:grpSpPr>
        <p:sp>
          <p:nvSpPr>
            <p:cNvPr id="8" name="文本框 7"/>
            <p:cNvSpPr txBox="1"/>
            <p:nvPr/>
          </p:nvSpPr>
          <p:spPr>
            <a:xfrm>
              <a:off x="1195" y="7770"/>
              <a:ext cx="1294" cy="1016"/>
            </a:xfrm>
            <a:prstGeom prst="rect">
              <a:avLst/>
            </a:prstGeom>
            <a:noFill/>
          </p:spPr>
          <p:txBody>
            <a:bodyPr wrap="square" rtlCol="0">
              <a:spAutoFit/>
            </a:bodyPr>
            <a:lstStyle/>
            <a:p>
              <a:r>
                <a:rPr kumimoji="1" lang="en-US" altLang="zh-CN" sz="3600" b="1" dirty="0">
                  <a:solidFill>
                    <a:schemeClr val="bg1"/>
                  </a:solidFill>
                  <a:latin typeface="Microsoft YaHei Bold" panose="020B0703020204020201" charset="-122"/>
                  <a:ea typeface="Microsoft YaHei Bold" panose="020B0703020204020201" charset="-122"/>
                </a:rPr>
                <a:t>01</a:t>
              </a:r>
            </a:p>
          </p:txBody>
        </p:sp>
        <p:cxnSp>
          <p:nvCxnSpPr>
            <p:cNvPr id="10" name="直线连接符 9"/>
            <p:cNvCxnSpPr/>
            <p:nvPr/>
          </p:nvCxnSpPr>
          <p:spPr>
            <a:xfrm>
              <a:off x="2660" y="8046"/>
              <a:ext cx="0" cy="465"/>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3039" y="7916"/>
              <a:ext cx="6174" cy="727"/>
            </a:xfrm>
            <a:prstGeom prst="rect">
              <a:avLst/>
            </a:prstGeom>
            <a:noFill/>
          </p:spPr>
          <p:txBody>
            <a:bodyPr wrap="square" rtlCol="0">
              <a:spAutoFit/>
            </a:bodyPr>
            <a:lstStyle/>
            <a:p>
              <a:r>
                <a:rPr kumimoji="1" lang="en-US" altLang="zh-CN" sz="2400" dirty="0">
                  <a:solidFill>
                    <a:schemeClr val="bg1"/>
                  </a:solidFill>
                  <a:latin typeface="Microsoft YaHei Bold" panose="020B0703020204020201" charset="-122"/>
                  <a:ea typeface="Microsoft YaHei Bold" panose="020B0703020204020201" charset="-122"/>
                </a:rPr>
                <a:t>Introduction</a:t>
              </a:r>
              <a:endParaRPr kumimoji="1" lang="zh-CN" altLang="en-US" sz="2400" dirty="0">
                <a:solidFill>
                  <a:schemeClr val="bg1"/>
                </a:solidFill>
                <a:latin typeface="Microsoft YaHei Bold" panose="020B0703020204020201" charset="-122"/>
                <a:ea typeface="Microsoft YaHei Bold" panose="020B0703020204020201" charset="-122"/>
              </a:endParaRPr>
            </a:p>
          </p:txBody>
        </p:sp>
      </p:grpSp>
      <p:grpSp>
        <p:nvGrpSpPr>
          <p:cNvPr id="11" name="组合 10"/>
          <p:cNvGrpSpPr/>
          <p:nvPr/>
        </p:nvGrpSpPr>
        <p:grpSpPr>
          <a:xfrm>
            <a:off x="946150" y="5292108"/>
            <a:ext cx="5624195" cy="645160"/>
            <a:chOff x="1195" y="7770"/>
            <a:chExt cx="8857" cy="1016"/>
          </a:xfrm>
        </p:grpSpPr>
        <p:sp>
          <p:nvSpPr>
            <p:cNvPr id="16" name="文本框 15"/>
            <p:cNvSpPr txBox="1"/>
            <p:nvPr/>
          </p:nvSpPr>
          <p:spPr>
            <a:xfrm>
              <a:off x="1195" y="7770"/>
              <a:ext cx="1294" cy="1016"/>
            </a:xfrm>
            <a:prstGeom prst="rect">
              <a:avLst/>
            </a:prstGeom>
            <a:noFill/>
          </p:spPr>
          <p:txBody>
            <a:bodyPr wrap="square" rtlCol="0">
              <a:spAutoFit/>
            </a:bodyPr>
            <a:lstStyle/>
            <a:p>
              <a:r>
                <a:rPr kumimoji="1" lang="en-US" altLang="zh-CN" sz="3600" b="1" dirty="0">
                  <a:solidFill>
                    <a:schemeClr val="bg1"/>
                  </a:solidFill>
                  <a:latin typeface="Microsoft YaHei Bold" panose="020B0703020204020201" charset="-122"/>
                  <a:ea typeface="Microsoft YaHei Bold" panose="020B0703020204020201" charset="-122"/>
                </a:rPr>
                <a:t>03</a:t>
              </a:r>
            </a:p>
          </p:txBody>
        </p:sp>
        <p:cxnSp>
          <p:nvCxnSpPr>
            <p:cNvPr id="17" name="直线连接符 9"/>
            <p:cNvCxnSpPr/>
            <p:nvPr/>
          </p:nvCxnSpPr>
          <p:spPr>
            <a:xfrm>
              <a:off x="2660" y="8046"/>
              <a:ext cx="0" cy="465"/>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8" name="文本框 17"/>
            <p:cNvSpPr txBox="1"/>
            <p:nvPr/>
          </p:nvSpPr>
          <p:spPr>
            <a:xfrm>
              <a:off x="2980" y="7880"/>
              <a:ext cx="7072" cy="727"/>
            </a:xfrm>
            <a:prstGeom prst="rect">
              <a:avLst/>
            </a:prstGeom>
            <a:noFill/>
          </p:spPr>
          <p:txBody>
            <a:bodyPr wrap="square" rtlCol="0">
              <a:spAutoFit/>
            </a:bodyPr>
            <a:lstStyle/>
            <a:p>
              <a:r>
                <a:rPr kumimoji="1" lang="en-US" altLang="zh-CN" sz="2400" dirty="0">
                  <a:solidFill>
                    <a:schemeClr val="bg1"/>
                  </a:solidFill>
                  <a:latin typeface="Microsoft YaHei Bold" panose="020B0703020204020201" charset="-122"/>
                  <a:ea typeface="Microsoft YaHei Bold" panose="020B0703020204020201" charset="-122"/>
                </a:rPr>
                <a:t>Summary</a:t>
              </a:r>
            </a:p>
          </p:txBody>
        </p:sp>
      </p:grpSp>
      <p:grpSp>
        <p:nvGrpSpPr>
          <p:cNvPr id="19" name="组合 18"/>
          <p:cNvGrpSpPr/>
          <p:nvPr/>
        </p:nvGrpSpPr>
        <p:grpSpPr>
          <a:xfrm>
            <a:off x="946149" y="3740823"/>
            <a:ext cx="10661972" cy="925830"/>
            <a:chOff x="1195" y="7789"/>
            <a:chExt cx="7839" cy="1458"/>
          </a:xfrm>
        </p:grpSpPr>
        <p:sp>
          <p:nvSpPr>
            <p:cNvPr id="20" name="文本框 19"/>
            <p:cNvSpPr txBox="1"/>
            <p:nvPr/>
          </p:nvSpPr>
          <p:spPr>
            <a:xfrm>
              <a:off x="1195" y="7789"/>
              <a:ext cx="1294" cy="1016"/>
            </a:xfrm>
            <a:prstGeom prst="rect">
              <a:avLst/>
            </a:prstGeom>
            <a:noFill/>
          </p:spPr>
          <p:txBody>
            <a:bodyPr wrap="square" rtlCol="0">
              <a:spAutoFit/>
            </a:bodyPr>
            <a:lstStyle/>
            <a:p>
              <a:r>
                <a:rPr kumimoji="1" lang="en-US" altLang="zh-CN" sz="3600" b="1" dirty="0">
                  <a:solidFill>
                    <a:schemeClr val="bg1"/>
                  </a:solidFill>
                  <a:latin typeface="Microsoft YaHei Bold" panose="020B0703020204020201" charset="-122"/>
                  <a:ea typeface="Microsoft YaHei Bold" panose="020B0703020204020201" charset="-122"/>
                </a:rPr>
                <a:t>02</a:t>
              </a:r>
            </a:p>
          </p:txBody>
        </p:sp>
        <p:cxnSp>
          <p:nvCxnSpPr>
            <p:cNvPr id="21" name="直线连接符 9"/>
            <p:cNvCxnSpPr/>
            <p:nvPr/>
          </p:nvCxnSpPr>
          <p:spPr>
            <a:xfrm>
              <a:off x="1879" y="8046"/>
              <a:ext cx="0" cy="465"/>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22" name="文本框 21"/>
            <p:cNvSpPr txBox="1"/>
            <p:nvPr/>
          </p:nvSpPr>
          <p:spPr>
            <a:xfrm>
              <a:off x="2028" y="7938"/>
              <a:ext cx="7006" cy="1309"/>
            </a:xfrm>
            <a:prstGeom prst="rect">
              <a:avLst/>
            </a:prstGeom>
            <a:noFill/>
          </p:spPr>
          <p:txBody>
            <a:bodyPr wrap="square" rtlCol="0">
              <a:spAutoFit/>
            </a:bodyPr>
            <a:lstStyle/>
            <a:p>
              <a:r>
                <a:rPr kumimoji="1" lang="en-US" altLang="zh-CN" sz="2400" dirty="0">
                  <a:solidFill>
                    <a:schemeClr val="bg1"/>
                  </a:solidFill>
                  <a:latin typeface="Microsoft YaHei Bold" panose="020B0703020204020201" charset="-122"/>
                  <a:ea typeface="Microsoft YaHei Bold" panose="020B0703020204020201" charset="-122"/>
                </a:rPr>
                <a:t>Development of Cryogenic CMOS ASICs for </a:t>
              </a:r>
              <a:r>
                <a:rPr kumimoji="1" lang="en-US" altLang="zh-CN" sz="2400" dirty="0" err="1">
                  <a:solidFill>
                    <a:schemeClr val="bg1"/>
                  </a:solidFill>
                  <a:latin typeface="Microsoft YaHei Bold" panose="020B0703020204020201" charset="-122"/>
                  <a:ea typeface="Microsoft YaHei Bold" panose="020B0703020204020201" charset="-122"/>
                </a:rPr>
                <a:t>HPGe</a:t>
              </a:r>
              <a:r>
                <a:rPr kumimoji="1" lang="en-US" altLang="zh-CN" sz="2400" dirty="0">
                  <a:solidFill>
                    <a:schemeClr val="bg1"/>
                  </a:solidFill>
                  <a:latin typeface="Microsoft YaHei Bold" panose="020B0703020204020201" charset="-122"/>
                  <a:ea typeface="Microsoft YaHei Bold" panose="020B0703020204020201" charset="-122"/>
                </a:rPr>
                <a:t> Detectors</a:t>
              </a:r>
            </a:p>
          </p:txBody>
        </p:sp>
      </p:grpSp>
      <p:sp>
        <p:nvSpPr>
          <p:cNvPr id="2" name="灯片编号占位符 1">
            <a:extLst>
              <a:ext uri="{FF2B5EF4-FFF2-40B4-BE49-F238E27FC236}">
                <a16:creationId xmlns:a16="http://schemas.microsoft.com/office/drawing/2014/main" id="{7A9FA325-6122-45BF-B7F0-2BDFC8514E4E}"/>
              </a:ext>
            </a:extLst>
          </p:cNvPr>
          <p:cNvSpPr>
            <a:spLocks noGrp="1"/>
          </p:cNvSpPr>
          <p:nvPr>
            <p:ph type="sldNum" sz="quarter" idx="12"/>
          </p:nvPr>
        </p:nvSpPr>
        <p:spPr/>
        <p:txBody>
          <a:bodyPr/>
          <a:lstStyle/>
          <a:p>
            <a:fld id="{7D9BB5D0-35E4-459D-AEF3-FE4D7C45CC19}" type="slidenum">
              <a:rPr lang="zh-CN" altLang="en-US" smtClean="0"/>
              <a:t>2</a:t>
            </a:fld>
            <a:endParaRPr lang="zh-CN" altLang="en-US"/>
          </a:p>
        </p:txBody>
      </p:sp>
    </p:spTree>
    <p:extLst>
      <p:ext uri="{BB962C8B-B14F-4D97-AF65-F5344CB8AC3E}">
        <p14:creationId xmlns:p14="http://schemas.microsoft.com/office/powerpoint/2010/main" val="1742207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8715462"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L3GeRO-2024 in CDEX</a:t>
            </a:r>
          </a:p>
          <a:p>
            <a:pPr lvl="1"/>
            <a:r>
              <a:rPr lang="en-US" altLang="zh-CN"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and VFE in a vacuum chamber</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Vacuum chamber in liquid nitrogen</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FWHM=1.5 keV  @ 662 keV(Cs-137)</a:t>
            </a:r>
          </a:p>
          <a:p>
            <a:pPr lvl="1"/>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3" name="灯片编号占位符 1">
            <a:extLst>
              <a:ext uri="{FF2B5EF4-FFF2-40B4-BE49-F238E27FC236}">
                <a16:creationId xmlns:a16="http://schemas.microsoft.com/office/drawing/2014/main" id="{C5545B52-C611-415C-86F0-2A1E0D60D9B8}"/>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20</a:t>
            </a:fld>
            <a:endParaRPr lang="zh-CN" altLang="en-US" dirty="0"/>
          </a:p>
        </p:txBody>
      </p:sp>
      <p:pic>
        <p:nvPicPr>
          <p:cNvPr id="18" name="图片 17">
            <a:extLst>
              <a:ext uri="{FF2B5EF4-FFF2-40B4-BE49-F238E27FC236}">
                <a16:creationId xmlns:a16="http://schemas.microsoft.com/office/drawing/2014/main" id="{A5EB7806-FAF0-4FD5-8B43-476918548E24}"/>
              </a:ext>
            </a:extLst>
          </p:cNvPr>
          <p:cNvPicPr>
            <a:picLocks noChangeAspect="1"/>
          </p:cNvPicPr>
          <p:nvPr/>
        </p:nvPicPr>
        <p:blipFill rotWithShape="1">
          <a:blip r:embed="rId3"/>
          <a:srcRect l="23840" r="20311"/>
          <a:stretch/>
        </p:blipFill>
        <p:spPr bwMode="auto">
          <a:xfrm rot="5400000">
            <a:off x="9513250" y="806077"/>
            <a:ext cx="1800000" cy="2417684"/>
          </a:xfrm>
          <a:prstGeom prst="rect">
            <a:avLst/>
          </a:prstGeom>
          <a:ln>
            <a:noFill/>
          </a:ln>
          <a:extLst>
            <a:ext uri="{53640926-AAD7-44D8-BBD7-CCE9431645EC}">
              <a14:shadowObscured xmlns:a14="http://schemas.microsoft.com/office/drawing/2010/main"/>
            </a:ext>
          </a:extLst>
        </p:spPr>
      </p:pic>
      <p:pic>
        <p:nvPicPr>
          <p:cNvPr id="19" name="图片 18">
            <a:extLst>
              <a:ext uri="{FF2B5EF4-FFF2-40B4-BE49-F238E27FC236}">
                <a16:creationId xmlns:a16="http://schemas.microsoft.com/office/drawing/2014/main" id="{58EF8FF4-9801-0165-8653-CE7845491AD1}"/>
              </a:ext>
            </a:extLst>
          </p:cNvPr>
          <p:cNvPicPr>
            <a:picLocks noChangeAspect="1"/>
          </p:cNvPicPr>
          <p:nvPr/>
        </p:nvPicPr>
        <p:blipFill>
          <a:blip r:embed="rId4"/>
          <a:stretch>
            <a:fillRect/>
          </a:stretch>
        </p:blipFill>
        <p:spPr>
          <a:xfrm rot="16200000">
            <a:off x="6786561" y="814383"/>
            <a:ext cx="1800000" cy="2401071"/>
          </a:xfrm>
          <a:prstGeom prst="rect">
            <a:avLst/>
          </a:prstGeom>
        </p:spPr>
      </p:pic>
      <p:pic>
        <p:nvPicPr>
          <p:cNvPr id="24" name="图片 23">
            <a:extLst>
              <a:ext uri="{FF2B5EF4-FFF2-40B4-BE49-F238E27FC236}">
                <a16:creationId xmlns:a16="http://schemas.microsoft.com/office/drawing/2014/main" id="{38041E5D-55C7-E44E-3233-384590C11345}"/>
              </a:ext>
            </a:extLst>
          </p:cNvPr>
          <p:cNvPicPr>
            <a:picLocks noChangeAspect="1"/>
          </p:cNvPicPr>
          <p:nvPr/>
        </p:nvPicPr>
        <p:blipFill>
          <a:blip r:embed="rId5"/>
          <a:stretch>
            <a:fillRect/>
          </a:stretch>
        </p:blipFill>
        <p:spPr>
          <a:xfrm>
            <a:off x="8022092" y="3182626"/>
            <a:ext cx="3600000" cy="2698945"/>
          </a:xfrm>
          <a:prstGeom prst="rect">
            <a:avLst/>
          </a:prstGeom>
        </p:spPr>
      </p:pic>
      <p:grpSp>
        <p:nvGrpSpPr>
          <p:cNvPr id="25" name="组合 24">
            <a:extLst>
              <a:ext uri="{FF2B5EF4-FFF2-40B4-BE49-F238E27FC236}">
                <a16:creationId xmlns:a16="http://schemas.microsoft.com/office/drawing/2014/main" id="{E22001B9-BDBB-4140-A98D-580795815528}"/>
              </a:ext>
            </a:extLst>
          </p:cNvPr>
          <p:cNvGrpSpPr/>
          <p:nvPr/>
        </p:nvGrpSpPr>
        <p:grpSpPr>
          <a:xfrm>
            <a:off x="1200703" y="3492339"/>
            <a:ext cx="5760000" cy="2843738"/>
            <a:chOff x="4290384" y="3553461"/>
            <a:chExt cx="5760000" cy="2843738"/>
          </a:xfrm>
        </p:grpSpPr>
        <p:pic>
          <p:nvPicPr>
            <p:cNvPr id="26" name="图片 25">
              <a:extLst>
                <a:ext uri="{FF2B5EF4-FFF2-40B4-BE49-F238E27FC236}">
                  <a16:creationId xmlns:a16="http://schemas.microsoft.com/office/drawing/2014/main" id="{3A7E73AD-FB36-45D9-9AA4-647906E97D27}"/>
                </a:ext>
              </a:extLst>
            </p:cNvPr>
            <p:cNvPicPr>
              <a:picLocks noChangeAspect="1"/>
            </p:cNvPicPr>
            <p:nvPr/>
          </p:nvPicPr>
          <p:blipFill>
            <a:blip r:embed="rId6"/>
            <a:stretch>
              <a:fillRect/>
            </a:stretch>
          </p:blipFill>
          <p:spPr>
            <a:xfrm>
              <a:off x="4290384" y="3553461"/>
              <a:ext cx="5760000" cy="2807476"/>
            </a:xfrm>
            <a:prstGeom prst="rect">
              <a:avLst/>
            </a:prstGeom>
          </p:spPr>
        </p:pic>
        <p:pic>
          <p:nvPicPr>
            <p:cNvPr id="27" name="图片 26">
              <a:extLst>
                <a:ext uri="{FF2B5EF4-FFF2-40B4-BE49-F238E27FC236}">
                  <a16:creationId xmlns:a16="http://schemas.microsoft.com/office/drawing/2014/main" id="{533FA5E8-6AB3-4794-A736-DCE33533665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82725" y="3621605"/>
              <a:ext cx="2160000" cy="1824046"/>
            </a:xfrm>
            <a:prstGeom prst="rect">
              <a:avLst/>
            </a:prstGeom>
          </p:spPr>
        </p:pic>
        <p:sp>
          <p:nvSpPr>
            <p:cNvPr id="28" name="矩形: 圆角 27">
              <a:extLst>
                <a:ext uri="{FF2B5EF4-FFF2-40B4-BE49-F238E27FC236}">
                  <a16:creationId xmlns:a16="http://schemas.microsoft.com/office/drawing/2014/main" id="{935BA3CB-8FEE-450E-9AA9-89176F5AB8D5}"/>
                </a:ext>
              </a:extLst>
            </p:cNvPr>
            <p:cNvSpPr/>
            <p:nvPr/>
          </p:nvSpPr>
          <p:spPr>
            <a:xfrm>
              <a:off x="6585178" y="5153186"/>
              <a:ext cx="248774" cy="12440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415953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8715462"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L3GeRO-2024 in CDEX</a:t>
            </a:r>
          </a:p>
          <a:p>
            <a:pPr lvl="1"/>
            <a:r>
              <a:rPr lang="en-US" altLang="zh-CN"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detector + VFE + BN</a:t>
            </a:r>
          </a:p>
          <a:p>
            <a:pPr lvl="1"/>
            <a:r>
              <a:rPr lang="en-US" altLang="zh-CN"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dirty="0">
                <a:latin typeface="Times New Roman" panose="02020603050405020304" pitchFamily="18" charset="0"/>
                <a:ea typeface="楷体" panose="02010609060101010101" pitchFamily="49" charset="-122"/>
                <a:cs typeface="Times New Roman" panose="02020603050405020304" pitchFamily="18" charset="0"/>
              </a:rPr>
              <a:t> and</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VFE directly in liquid nitrogen</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Joint testing is ongoing</a:t>
            </a:r>
          </a:p>
        </p:txBody>
      </p:sp>
      <p:sp>
        <p:nvSpPr>
          <p:cNvPr id="23" name="灯片编号占位符 1">
            <a:extLst>
              <a:ext uri="{FF2B5EF4-FFF2-40B4-BE49-F238E27FC236}">
                <a16:creationId xmlns:a16="http://schemas.microsoft.com/office/drawing/2014/main" id="{C5545B52-C611-415C-86F0-2A1E0D60D9B8}"/>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21</a:t>
            </a:fld>
            <a:endParaRPr lang="zh-CN" altLang="en-US" dirty="0"/>
          </a:p>
        </p:txBody>
      </p:sp>
      <p:pic>
        <p:nvPicPr>
          <p:cNvPr id="12" name="图片 11">
            <a:extLst>
              <a:ext uri="{FF2B5EF4-FFF2-40B4-BE49-F238E27FC236}">
                <a16:creationId xmlns:a16="http://schemas.microsoft.com/office/drawing/2014/main" id="{52ED174F-3B38-4603-BC06-349649E9424F}"/>
              </a:ext>
            </a:extLst>
          </p:cNvPr>
          <p:cNvPicPr>
            <a:picLocks noChangeAspect="1"/>
          </p:cNvPicPr>
          <p:nvPr/>
        </p:nvPicPr>
        <p:blipFill>
          <a:blip r:embed="rId3"/>
          <a:srcRect l="35769" t="29010"/>
          <a:stretch>
            <a:fillRect/>
          </a:stretch>
        </p:blipFill>
        <p:spPr>
          <a:xfrm>
            <a:off x="7127775" y="1929783"/>
            <a:ext cx="1872297" cy="1687085"/>
          </a:xfrm>
          <a:prstGeom prst="rect">
            <a:avLst/>
          </a:prstGeom>
        </p:spPr>
      </p:pic>
      <p:pic>
        <p:nvPicPr>
          <p:cNvPr id="13" name="图片 12">
            <a:extLst>
              <a:ext uri="{FF2B5EF4-FFF2-40B4-BE49-F238E27FC236}">
                <a16:creationId xmlns:a16="http://schemas.microsoft.com/office/drawing/2014/main" id="{86FAC5FF-0C15-4B7B-ABD3-D84186B749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63"/>
          <a:stretch/>
        </p:blipFill>
        <p:spPr>
          <a:xfrm rot="16200000">
            <a:off x="9373731" y="1191495"/>
            <a:ext cx="2160000" cy="2645957"/>
          </a:xfrm>
          <a:prstGeom prst="rect">
            <a:avLst/>
          </a:prstGeom>
        </p:spPr>
      </p:pic>
      <p:pic>
        <p:nvPicPr>
          <p:cNvPr id="15" name="图片 14">
            <a:extLst>
              <a:ext uri="{FF2B5EF4-FFF2-40B4-BE49-F238E27FC236}">
                <a16:creationId xmlns:a16="http://schemas.microsoft.com/office/drawing/2014/main" id="{4B7DAC57-3DA3-466C-893B-D6B31B7B0A30}"/>
              </a:ext>
            </a:extLst>
          </p:cNvPr>
          <p:cNvPicPr>
            <a:picLocks noChangeAspect="1"/>
          </p:cNvPicPr>
          <p:nvPr/>
        </p:nvPicPr>
        <p:blipFill>
          <a:blip r:embed="rId5"/>
          <a:srcRect l="38481" t="24879" r="39967"/>
          <a:stretch>
            <a:fillRect/>
          </a:stretch>
        </p:blipFill>
        <p:spPr>
          <a:xfrm>
            <a:off x="5202833" y="2571076"/>
            <a:ext cx="1800000" cy="3498699"/>
          </a:xfrm>
          <a:prstGeom prst="rect">
            <a:avLst/>
          </a:prstGeom>
        </p:spPr>
      </p:pic>
      <p:pic>
        <p:nvPicPr>
          <p:cNvPr id="16" name="图片 15">
            <a:extLst>
              <a:ext uri="{FF2B5EF4-FFF2-40B4-BE49-F238E27FC236}">
                <a16:creationId xmlns:a16="http://schemas.microsoft.com/office/drawing/2014/main" id="{551378CB-FC98-4BFE-8F35-FEF5FA6A1B92}"/>
              </a:ext>
            </a:extLst>
          </p:cNvPr>
          <p:cNvPicPr>
            <a:picLocks noChangeAspect="1"/>
          </p:cNvPicPr>
          <p:nvPr/>
        </p:nvPicPr>
        <p:blipFill>
          <a:blip r:embed="rId6"/>
          <a:stretch>
            <a:fillRect/>
          </a:stretch>
        </p:blipFill>
        <p:spPr>
          <a:xfrm>
            <a:off x="7124696" y="3721946"/>
            <a:ext cx="4320000" cy="2430000"/>
          </a:xfrm>
          <a:prstGeom prst="rect">
            <a:avLst/>
          </a:prstGeom>
        </p:spPr>
      </p:pic>
      <p:pic>
        <p:nvPicPr>
          <p:cNvPr id="17" name="图片 16">
            <a:extLst>
              <a:ext uri="{FF2B5EF4-FFF2-40B4-BE49-F238E27FC236}">
                <a16:creationId xmlns:a16="http://schemas.microsoft.com/office/drawing/2014/main" id="{FBFD0468-F71D-42E5-847F-0E8737467C62}"/>
              </a:ext>
            </a:extLst>
          </p:cNvPr>
          <p:cNvPicPr>
            <a:picLocks noChangeAspect="1"/>
          </p:cNvPicPr>
          <p:nvPr/>
        </p:nvPicPr>
        <p:blipFill>
          <a:blip r:embed="rId7"/>
          <a:stretch>
            <a:fillRect/>
          </a:stretch>
        </p:blipFill>
        <p:spPr>
          <a:xfrm>
            <a:off x="1118848" y="3472374"/>
            <a:ext cx="3600000" cy="2698945"/>
          </a:xfrm>
          <a:prstGeom prst="rect">
            <a:avLst/>
          </a:prstGeom>
        </p:spPr>
      </p:pic>
    </p:spTree>
    <p:extLst>
      <p:ext uri="{BB962C8B-B14F-4D97-AF65-F5344CB8AC3E}">
        <p14:creationId xmlns:p14="http://schemas.microsoft.com/office/powerpoint/2010/main" val="1015375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58771" y="2390470"/>
            <a:ext cx="1597482" cy="1323439"/>
          </a:xfrm>
          <a:prstGeom prst="rect">
            <a:avLst/>
          </a:prstGeom>
          <a:noFill/>
        </p:spPr>
        <p:txBody>
          <a:bodyPr wrap="square" rtlCol="0">
            <a:spAutoFit/>
          </a:bodyPr>
          <a:lstStyle/>
          <a:p>
            <a:r>
              <a:rPr kumimoji="1" lang="en-US" altLang="zh-CN" sz="8000" b="1" dirty="0">
                <a:solidFill>
                  <a:schemeClr val="bg1"/>
                </a:solidFill>
                <a:latin typeface="Microsoft YaHei Bold" panose="020B0703020204020201" charset="-122"/>
                <a:ea typeface="Microsoft YaHei Bold" panose="020B0703020204020201" charset="-122"/>
              </a:rPr>
              <a:t>03</a:t>
            </a:r>
          </a:p>
        </p:txBody>
      </p:sp>
      <p:cxnSp>
        <p:nvCxnSpPr>
          <p:cNvPr id="10" name="直线连接符 9"/>
          <p:cNvCxnSpPr/>
          <p:nvPr/>
        </p:nvCxnSpPr>
        <p:spPr>
          <a:xfrm>
            <a:off x="2402229" y="2627947"/>
            <a:ext cx="0" cy="821802"/>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2694533" y="2738766"/>
            <a:ext cx="8249109" cy="600164"/>
          </a:xfrm>
          <a:prstGeom prst="rect">
            <a:avLst/>
          </a:prstGeom>
          <a:noFill/>
        </p:spPr>
        <p:txBody>
          <a:bodyPr wrap="square" rtlCol="0">
            <a:spAutoFit/>
          </a:bodyPr>
          <a:lstStyle/>
          <a:p>
            <a:r>
              <a:rPr kumimoji="1" lang="en-US" altLang="zh-CN" sz="3300" dirty="0">
                <a:solidFill>
                  <a:schemeClr val="bg1"/>
                </a:solidFill>
                <a:latin typeface="Microsoft YaHei Bold" panose="020B0703020204020201" charset="-122"/>
                <a:ea typeface="Microsoft YaHei Bold" panose="020B0703020204020201" charset="-122"/>
              </a:rPr>
              <a:t>Summary</a:t>
            </a:r>
          </a:p>
        </p:txBody>
      </p:sp>
      <p:sp>
        <p:nvSpPr>
          <p:cNvPr id="2" name="灯片编号占位符 1">
            <a:extLst>
              <a:ext uri="{FF2B5EF4-FFF2-40B4-BE49-F238E27FC236}">
                <a16:creationId xmlns:a16="http://schemas.microsoft.com/office/drawing/2014/main" id="{83581D5E-F575-4A93-9C7F-33DF6CBE54CB}"/>
              </a:ext>
            </a:extLst>
          </p:cNvPr>
          <p:cNvSpPr>
            <a:spLocks noGrp="1"/>
          </p:cNvSpPr>
          <p:nvPr>
            <p:ph type="sldNum" sz="quarter" idx="12"/>
          </p:nvPr>
        </p:nvSpPr>
        <p:spPr/>
        <p:txBody>
          <a:bodyPr/>
          <a:lstStyle/>
          <a:p>
            <a:fld id="{7D9BB5D0-35E4-459D-AEF3-FE4D7C45CC19}" type="slidenum">
              <a:rPr lang="zh-CN" altLang="en-US" smtClean="0"/>
              <a:t>22</a:t>
            </a:fld>
            <a:endParaRPr lang="zh-CN" altLang="en-US"/>
          </a:p>
        </p:txBody>
      </p:sp>
    </p:spTree>
    <p:extLst>
      <p:ext uri="{BB962C8B-B14F-4D97-AF65-F5344CB8AC3E}">
        <p14:creationId xmlns:p14="http://schemas.microsoft.com/office/powerpoint/2010/main" val="2418039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Summary</a:t>
            </a:r>
            <a:endParaRPr kumimoji="1" lang="zh-CN" altLang="en-US" sz="2800" b="1" dirty="0">
              <a:solidFill>
                <a:schemeClr val="bg1"/>
              </a:solidFill>
              <a:latin typeface="Microsoft YaHei Bold" panose="020B0703020204020201" charset="-122"/>
              <a:ea typeface="Microsoft YaHei Bold" panose="020B0703020204020201" charset="-122"/>
            </a:endParaRP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23</a:t>
            </a:fld>
            <a:endParaRPr lang="zh-CN" altLang="en-US"/>
          </a:p>
        </p:txBody>
      </p:sp>
      <p:sp>
        <p:nvSpPr>
          <p:cNvPr id="67" name="文本框 66"/>
          <p:cNvSpPr txBox="1"/>
          <p:nvPr/>
        </p:nvSpPr>
        <p:spPr>
          <a:xfrm>
            <a:off x="450007" y="1022877"/>
            <a:ext cx="11363713" cy="2585323"/>
          </a:xfrm>
          <a:prstGeom prst="rect">
            <a:avLst/>
          </a:prstGeom>
          <a:noFill/>
        </p:spPr>
        <p:txBody>
          <a:bodyPr wrap="square" rtlCol="0">
            <a:spAutoFit/>
          </a:bodyPr>
          <a:lstStyle/>
          <a:p>
            <a:pPr marL="342900" indent="-342900" algn="just">
              <a:spcBef>
                <a:spcPts val="600"/>
              </a:spcBef>
              <a:spcAft>
                <a:spcPts val="600"/>
              </a:spcAft>
              <a:buFont typeface="Arial" panose="020B0604020202020204" pitchFamily="34" charset="0"/>
              <a:buChar char="•"/>
            </a:pPr>
            <a:r>
              <a:rPr kumimoji="1" lang="en-US" altLang="zh-CN" sz="2200" dirty="0">
                <a:latin typeface="Times New Roman" panose="02020603050405020304" pitchFamily="18" charset="0"/>
                <a:ea typeface="楷体" panose="02010609060101010101" pitchFamily="49" charset="-122"/>
                <a:cs typeface="Times New Roman" panose="02020603050405020304" pitchFamily="18" charset="0"/>
              </a:rPr>
              <a:t>We have developed several cryogenic readout ASICs for the readout of high-purity germanium detector arrays.</a:t>
            </a:r>
          </a:p>
          <a:p>
            <a:pPr marL="342900" indent="-342900" algn="just">
              <a:spcBef>
                <a:spcPts val="600"/>
              </a:spcBef>
              <a:spcAft>
                <a:spcPts val="600"/>
              </a:spcAft>
              <a:buFont typeface="Arial" panose="020B0604020202020204" pitchFamily="34" charset="0"/>
              <a:buChar char="•"/>
            </a:pPr>
            <a:r>
              <a:rPr kumimoji="1" lang="en-US" altLang="zh-CN" sz="2200" dirty="0">
                <a:latin typeface="Times New Roman" panose="02020603050405020304" pitchFamily="18" charset="0"/>
                <a:ea typeface="楷体" panose="02010609060101010101" pitchFamily="49" charset="-122"/>
                <a:cs typeface="Times New Roman" panose="02020603050405020304" pitchFamily="18" charset="0"/>
              </a:rPr>
              <a:t>The performance of cryogenic readout ASICs have been verified.</a:t>
            </a:r>
          </a:p>
          <a:p>
            <a:pPr marL="342900" indent="-342900" algn="just">
              <a:spcBef>
                <a:spcPts val="600"/>
              </a:spcBef>
              <a:spcAft>
                <a:spcPts val="600"/>
              </a:spcAft>
              <a:buFont typeface="Arial" panose="020B0604020202020204" pitchFamily="34" charset="0"/>
              <a:buChar char="•"/>
            </a:pPr>
            <a:r>
              <a:rPr kumimoji="1" lang="en-US" altLang="zh-CN" sz="2200" dirty="0">
                <a:latin typeface="Times New Roman" panose="02020603050405020304" pitchFamily="18" charset="0"/>
                <a:ea typeface="楷体" panose="02010609060101010101" pitchFamily="49" charset="-122"/>
                <a:cs typeface="Times New Roman" panose="02020603050405020304" pitchFamily="18" charset="0"/>
              </a:rPr>
              <a:t>The joint testing with high-purity germanium detector and L3GeRO-2024 is underway.</a:t>
            </a:r>
          </a:p>
          <a:p>
            <a:pPr marL="342900" indent="-342900" algn="just">
              <a:spcBef>
                <a:spcPts val="600"/>
              </a:spcBef>
              <a:spcAft>
                <a:spcPts val="600"/>
              </a:spcAft>
              <a:buFont typeface="Arial" panose="020B0604020202020204" pitchFamily="34" charset="0"/>
              <a:buChar char="•"/>
            </a:pPr>
            <a:r>
              <a:rPr kumimoji="1" lang="en-US" altLang="zh-CN" sz="2200" dirty="0">
                <a:latin typeface="Times New Roman" panose="02020603050405020304" pitchFamily="18" charset="0"/>
                <a:ea typeface="Microsoft YaHei Bold" panose="020B0703020204020201" charset="-122"/>
                <a:cs typeface="Times New Roman" panose="02020603050405020304" pitchFamily="18" charset="0"/>
              </a:rPr>
              <a:t>Two L3GeRO(Low temperature, Low noise and Low background Germanium detector </a:t>
            </a:r>
            <a:r>
              <a:rPr kumimoji="1" lang="en-US" altLang="zh-CN" sz="2200" dirty="0" err="1">
                <a:latin typeface="Times New Roman" panose="02020603050405020304" pitchFamily="18" charset="0"/>
                <a:ea typeface="Microsoft YaHei Bold" panose="020B0703020204020201" charset="-122"/>
                <a:cs typeface="Times New Roman" panose="02020603050405020304" pitchFamily="18" charset="0"/>
              </a:rPr>
              <a:t>ReadOut</a:t>
            </a:r>
            <a:r>
              <a:rPr kumimoji="1" lang="en-US" altLang="zh-CN" sz="2200" dirty="0">
                <a:latin typeface="Times New Roman" panose="02020603050405020304" pitchFamily="18" charset="0"/>
                <a:ea typeface="Microsoft YaHei Bold" panose="020B0703020204020201" charset="-122"/>
                <a:cs typeface="Times New Roman" panose="02020603050405020304" pitchFamily="18" charset="0"/>
              </a:rPr>
              <a:t>) ASICs have been submitted.</a:t>
            </a:r>
            <a:endParaRPr kumimoji="1" lang="zh-CN" altLang="en-US" sz="2200" dirty="0">
              <a:latin typeface="Times New Roman" panose="02020603050405020304" pitchFamily="18" charset="0"/>
              <a:ea typeface="Microsoft YaHei Bold" panose="020B0703020204020201" charset="-122"/>
              <a:cs typeface="Times New Roman" panose="02020603050405020304" pitchFamily="18" charset="0"/>
            </a:endParaRPr>
          </a:p>
        </p:txBody>
      </p:sp>
    </p:spTree>
    <p:extLst>
      <p:ext uri="{BB962C8B-B14F-4D97-AF65-F5344CB8AC3E}">
        <p14:creationId xmlns:p14="http://schemas.microsoft.com/office/powerpoint/2010/main" val="1879508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403206" y="2767280"/>
            <a:ext cx="73855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000" b="1" i="0" u="none" strike="noStrike" kern="1200" cap="none" spc="0" normalizeH="0" baseline="0" noProof="0" dirty="0">
                <a:ln>
                  <a:noFill/>
                </a:ln>
                <a:solidFill>
                  <a:prstClr val="white"/>
                </a:solidFill>
                <a:effectLst/>
                <a:uLnTx/>
                <a:uFillTx/>
                <a:latin typeface="Lucida Handwriting" panose="03010101010101010101" pitchFamily="66" charset="0"/>
                <a:ea typeface="Microsoft YaHei Bold" panose="020B0703020204020201" charset="-122"/>
              </a:rPr>
              <a:t>THANKS</a:t>
            </a:r>
          </a:p>
        </p:txBody>
      </p:sp>
      <p:sp>
        <p:nvSpPr>
          <p:cNvPr id="2" name="灯片编号占位符 1">
            <a:extLst>
              <a:ext uri="{FF2B5EF4-FFF2-40B4-BE49-F238E27FC236}">
                <a16:creationId xmlns:a16="http://schemas.microsoft.com/office/drawing/2014/main" id="{83581D5E-F575-4A93-9C7F-33DF6CBE54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442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25</a:t>
            </a:fld>
            <a:endParaRPr lang="zh-CN" altLang="en-US" dirty="0"/>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5257089" cy="1889285"/>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L3GeRO-2021</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XFAB 350nm</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ENC=15.5 e </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600eV@122keV</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a:p>
            <a:pPr lvl="1"/>
            <a:endParaRPr lang="en-US" altLang="zh-CN" sz="2000" dirty="0"/>
          </a:p>
          <a:p>
            <a:endParaRPr lang="zh-CN" altLang="en-US" dirty="0"/>
          </a:p>
        </p:txBody>
      </p:sp>
      <p:grpSp>
        <p:nvGrpSpPr>
          <p:cNvPr id="5" name="Group 11">
            <a:extLst>
              <a:ext uri="{FF2B5EF4-FFF2-40B4-BE49-F238E27FC236}">
                <a16:creationId xmlns:a16="http://schemas.microsoft.com/office/drawing/2014/main" id="{C73032D0-5BE3-4454-AEAE-774BD614B9EF}"/>
              </a:ext>
            </a:extLst>
          </p:cNvPr>
          <p:cNvGrpSpPr/>
          <p:nvPr/>
        </p:nvGrpSpPr>
        <p:grpSpPr>
          <a:xfrm>
            <a:off x="4654444" y="957248"/>
            <a:ext cx="2483495" cy="2330775"/>
            <a:chOff x="5140907" y="2787624"/>
            <a:chExt cx="1904863" cy="1787726"/>
          </a:xfrm>
        </p:grpSpPr>
        <p:pic>
          <p:nvPicPr>
            <p:cNvPr id="6" name="Picture 12" descr="Screen Clipping">
              <a:extLst>
                <a:ext uri="{FF2B5EF4-FFF2-40B4-BE49-F238E27FC236}">
                  <a16:creationId xmlns:a16="http://schemas.microsoft.com/office/drawing/2014/main" id="{F10D4803-7392-4791-A42F-143EC9C066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594" y="3076196"/>
              <a:ext cx="1584176" cy="1499154"/>
            </a:xfrm>
            <a:prstGeom prst="rect">
              <a:avLst/>
            </a:prstGeom>
          </p:spPr>
        </p:pic>
        <p:cxnSp>
          <p:nvCxnSpPr>
            <p:cNvPr id="7" name="Straight Arrow Connector 13">
              <a:extLst>
                <a:ext uri="{FF2B5EF4-FFF2-40B4-BE49-F238E27FC236}">
                  <a16:creationId xmlns:a16="http://schemas.microsoft.com/office/drawing/2014/main" id="{83163961-CD4A-452B-834A-F7AB1F46360F}"/>
                </a:ext>
              </a:extLst>
            </p:cNvPr>
            <p:cNvCxnSpPr/>
            <p:nvPr/>
          </p:nvCxnSpPr>
          <p:spPr>
            <a:xfrm>
              <a:off x="5461594" y="2996952"/>
              <a:ext cx="158417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内容占位符 1">
              <a:extLst>
                <a:ext uri="{FF2B5EF4-FFF2-40B4-BE49-F238E27FC236}">
                  <a16:creationId xmlns:a16="http://schemas.microsoft.com/office/drawing/2014/main" id="{9C5261BD-7439-4D4C-AEEF-C64D40368D97}"/>
                </a:ext>
              </a:extLst>
            </p:cNvPr>
            <p:cNvSpPr txBox="1"/>
            <p:nvPr/>
          </p:nvSpPr>
          <p:spPr bwMode="auto">
            <a:xfrm>
              <a:off x="5857638" y="2787624"/>
              <a:ext cx="792087"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1" fontAlgn="base" hangingPunct="1">
                <a:spcBef>
                  <a:spcPct val="20000"/>
                </a:spcBef>
                <a:spcAft>
                  <a:spcPct val="0"/>
                </a:spcAft>
                <a:buChar char="•"/>
                <a:defRPr sz="3600">
                  <a:solidFill>
                    <a:srgbClr val="006666"/>
                  </a:solidFill>
                  <a:latin typeface="+mn-lt"/>
                  <a:ea typeface="+mn-ea"/>
                  <a:cs typeface="方正兰亭黑_GBK" charset="0"/>
                </a:defRPr>
              </a:lvl1pPr>
              <a:lvl2pPr marL="742950" indent="-285750" algn="l" rtl="0" eaLnBrk="1" fontAlgn="base" hangingPunct="1">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1" fontAlgn="base" hangingPunct="1">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1" fontAlgn="base" hangingPunct="1">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1" fontAlgn="base" hangingPunct="1">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6pPr>
              <a:lvl7pPr marL="29718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7pPr>
              <a:lvl8pPr marL="34290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8pPr>
              <a:lvl9pPr marL="38862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9pPr>
            </a:lstStyle>
            <a:p>
              <a:pPr marL="0" indent="0" algn="ctr">
                <a:buNone/>
              </a:pPr>
              <a:r>
                <a:rPr lang="en-US" altLang="zh-CN" sz="1400" kern="0" dirty="0">
                  <a:solidFill>
                    <a:schemeClr val="tx1"/>
                  </a:solidFill>
                </a:rPr>
                <a:t>2.7 mm</a:t>
              </a:r>
            </a:p>
          </p:txBody>
        </p:sp>
        <p:cxnSp>
          <p:nvCxnSpPr>
            <p:cNvPr id="10" name="Straight Arrow Connector 15">
              <a:extLst>
                <a:ext uri="{FF2B5EF4-FFF2-40B4-BE49-F238E27FC236}">
                  <a16:creationId xmlns:a16="http://schemas.microsoft.com/office/drawing/2014/main" id="{5DBB1084-689A-4384-A9C2-E2A3DCB80110}"/>
                </a:ext>
              </a:extLst>
            </p:cNvPr>
            <p:cNvCxnSpPr/>
            <p:nvPr/>
          </p:nvCxnSpPr>
          <p:spPr>
            <a:xfrm>
              <a:off x="5364088" y="3076196"/>
              <a:ext cx="0" cy="149915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内容占位符 1">
              <a:extLst>
                <a:ext uri="{FF2B5EF4-FFF2-40B4-BE49-F238E27FC236}">
                  <a16:creationId xmlns:a16="http://schemas.microsoft.com/office/drawing/2014/main" id="{99065D3B-B5E1-44A7-9709-39AD2694A5DC}"/>
                </a:ext>
              </a:extLst>
            </p:cNvPr>
            <p:cNvSpPr txBox="1"/>
            <p:nvPr/>
          </p:nvSpPr>
          <p:spPr bwMode="auto">
            <a:xfrm rot="16200000">
              <a:off x="4905274" y="3550471"/>
              <a:ext cx="759297"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1" fontAlgn="base" hangingPunct="1">
                <a:spcBef>
                  <a:spcPct val="20000"/>
                </a:spcBef>
                <a:spcAft>
                  <a:spcPct val="0"/>
                </a:spcAft>
                <a:buChar char="•"/>
                <a:defRPr sz="3600">
                  <a:solidFill>
                    <a:srgbClr val="006666"/>
                  </a:solidFill>
                  <a:latin typeface="+mn-lt"/>
                  <a:ea typeface="+mn-ea"/>
                  <a:cs typeface="方正兰亭黑_GBK" charset="0"/>
                </a:defRPr>
              </a:lvl1pPr>
              <a:lvl2pPr marL="742950" indent="-285750" algn="l" rtl="0" eaLnBrk="1" fontAlgn="base" hangingPunct="1">
                <a:spcBef>
                  <a:spcPct val="20000"/>
                </a:spcBef>
                <a:spcAft>
                  <a:spcPct val="0"/>
                </a:spcAft>
                <a:buChar char="–"/>
                <a:defRPr sz="2800">
                  <a:solidFill>
                    <a:srgbClr val="006666"/>
                  </a:solidFill>
                  <a:latin typeface="+mn-lt"/>
                  <a:ea typeface="方正兰亭细黑_GBK" pitchFamily="2" charset="-122"/>
                  <a:cs typeface="方正兰亭细黑_GBK"/>
                </a:defRPr>
              </a:lvl2pPr>
              <a:lvl3pPr marL="1143000" indent="-228600" algn="l" rtl="0" eaLnBrk="1" fontAlgn="base" hangingPunct="1">
                <a:spcBef>
                  <a:spcPct val="20000"/>
                </a:spcBef>
                <a:spcAft>
                  <a:spcPct val="0"/>
                </a:spcAft>
                <a:buChar char="•"/>
                <a:defRPr sz="2400">
                  <a:solidFill>
                    <a:srgbClr val="006666"/>
                  </a:solidFill>
                  <a:latin typeface="+mn-lt"/>
                  <a:ea typeface="方正兰亭细黑_GBK" pitchFamily="2" charset="-122"/>
                  <a:cs typeface="方正兰亭细黑_GBK"/>
                </a:defRPr>
              </a:lvl3pPr>
              <a:lvl4pPr marL="1600200" indent="-228600" algn="l" rtl="0" eaLnBrk="1" fontAlgn="base" hangingPunct="1">
                <a:spcBef>
                  <a:spcPct val="20000"/>
                </a:spcBef>
                <a:spcAft>
                  <a:spcPct val="0"/>
                </a:spcAft>
                <a:buChar char="–"/>
                <a:defRPr sz="2000">
                  <a:solidFill>
                    <a:srgbClr val="006666"/>
                  </a:solidFill>
                  <a:latin typeface="+mn-lt"/>
                  <a:ea typeface="方正兰亭细黑_GBK" pitchFamily="2" charset="-122"/>
                  <a:cs typeface="方正兰亭细黑_GBK"/>
                </a:defRPr>
              </a:lvl4pPr>
              <a:lvl5pPr marL="2057400" indent="-228600" algn="l" rtl="0" eaLnBrk="1" fontAlgn="base" hangingPunct="1">
                <a:spcBef>
                  <a:spcPct val="20000"/>
                </a:spcBef>
                <a:spcAft>
                  <a:spcPct val="0"/>
                </a:spcAft>
                <a:buChar char="»"/>
                <a:defRPr sz="2000">
                  <a:solidFill>
                    <a:srgbClr val="006666"/>
                  </a:solidFill>
                  <a:latin typeface="+mn-lt"/>
                  <a:ea typeface="方正兰亭细黑_GBK" pitchFamily="2" charset="-122"/>
                  <a:cs typeface="方正兰亭细黑_GBK"/>
                </a:defRPr>
              </a:lvl5pPr>
              <a:lvl6pPr marL="25146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6pPr>
              <a:lvl7pPr marL="29718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7pPr>
              <a:lvl8pPr marL="34290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8pPr>
              <a:lvl9pPr marL="3886200" indent="-228600" algn="l" rtl="0" eaLnBrk="1" fontAlgn="base" hangingPunct="1">
                <a:spcBef>
                  <a:spcPct val="20000"/>
                </a:spcBef>
                <a:spcAft>
                  <a:spcPct val="0"/>
                </a:spcAft>
                <a:buChar char="»"/>
                <a:defRPr sz="2000">
                  <a:solidFill>
                    <a:srgbClr val="006666"/>
                  </a:solidFill>
                  <a:latin typeface="+mn-lt"/>
                  <a:ea typeface="方正兰亭细黑_GBK" pitchFamily="2" charset="-122"/>
                </a:defRPr>
              </a:lvl9pPr>
            </a:lstStyle>
            <a:p>
              <a:pPr marL="0" indent="0" algn="ctr">
                <a:buNone/>
              </a:pPr>
              <a:r>
                <a:rPr lang="en-US" altLang="zh-CN" sz="1400" kern="0" dirty="0">
                  <a:solidFill>
                    <a:schemeClr val="tx1"/>
                  </a:solidFill>
                </a:rPr>
                <a:t>2.6 mm</a:t>
              </a:r>
            </a:p>
          </p:txBody>
        </p:sp>
      </p:grpSp>
      <p:graphicFrame>
        <p:nvGraphicFramePr>
          <p:cNvPr id="12" name="对象 11">
            <a:extLst>
              <a:ext uri="{FF2B5EF4-FFF2-40B4-BE49-F238E27FC236}">
                <a16:creationId xmlns:a16="http://schemas.microsoft.com/office/drawing/2014/main" id="{C3BCD4F6-82A0-4D8E-9185-7F48C7DFF5F2}"/>
              </a:ext>
            </a:extLst>
          </p:cNvPr>
          <p:cNvGraphicFramePr>
            <a:graphicFrameLocks noChangeAspect="1"/>
          </p:cNvGraphicFramePr>
          <p:nvPr>
            <p:extLst>
              <p:ext uri="{D42A27DB-BD31-4B8C-83A1-F6EECF244321}">
                <p14:modId xmlns:p14="http://schemas.microsoft.com/office/powerpoint/2010/main" val="3878828329"/>
              </p:ext>
            </p:extLst>
          </p:nvPr>
        </p:nvGraphicFramePr>
        <p:xfrm>
          <a:off x="7446793" y="1019649"/>
          <a:ext cx="3843857" cy="2373943"/>
        </p:xfrm>
        <a:graphic>
          <a:graphicData uri="http://schemas.openxmlformats.org/presentationml/2006/ole">
            <mc:AlternateContent xmlns:mc="http://schemas.openxmlformats.org/markup-compatibility/2006">
              <mc:Choice xmlns:v="urn:schemas-microsoft-com:vml" Requires="v">
                <p:oleObj spid="_x0000_s6329" name="BMP 图像" r:id="rId5" imgW="5305320" imgH="3276720" progId="Paint.Picture">
                  <p:embed/>
                </p:oleObj>
              </mc:Choice>
              <mc:Fallback>
                <p:oleObj name="BMP 图像" r:id="rId5" imgW="5305320" imgH="3276720" progId="Paint.Picture">
                  <p:embed/>
                  <p:pic>
                    <p:nvPicPr>
                      <p:cNvPr id="10" name="对象 9">
                        <a:extLst>
                          <a:ext uri="{FF2B5EF4-FFF2-40B4-BE49-F238E27FC236}">
                            <a16:creationId xmlns:a16="http://schemas.microsoft.com/office/drawing/2014/main" id="{5CD532CA-1BD6-47B1-A34E-7CF7A50DFB8E}"/>
                          </a:ext>
                        </a:extLst>
                      </p:cNvPr>
                      <p:cNvPicPr/>
                      <p:nvPr/>
                    </p:nvPicPr>
                    <p:blipFill>
                      <a:blip r:embed="rId6"/>
                      <a:stretch>
                        <a:fillRect/>
                      </a:stretch>
                    </p:blipFill>
                    <p:spPr>
                      <a:xfrm>
                        <a:off x="7446793" y="1019649"/>
                        <a:ext cx="3843857" cy="2373943"/>
                      </a:xfrm>
                      <a:prstGeom prst="rect">
                        <a:avLst/>
                      </a:prstGeom>
                    </p:spPr>
                  </p:pic>
                </p:oleObj>
              </mc:Fallback>
            </mc:AlternateContent>
          </a:graphicData>
        </a:graphic>
      </p:graphicFrame>
      <p:grpSp>
        <p:nvGrpSpPr>
          <p:cNvPr id="13" name="组合 12">
            <a:extLst>
              <a:ext uri="{FF2B5EF4-FFF2-40B4-BE49-F238E27FC236}">
                <a16:creationId xmlns:a16="http://schemas.microsoft.com/office/drawing/2014/main" id="{90F91954-3642-4089-9FCE-DD9A8943A58B}"/>
              </a:ext>
            </a:extLst>
          </p:cNvPr>
          <p:cNvGrpSpPr/>
          <p:nvPr/>
        </p:nvGrpSpPr>
        <p:grpSpPr>
          <a:xfrm>
            <a:off x="3387408" y="3393592"/>
            <a:ext cx="8398622" cy="3214724"/>
            <a:chOff x="174030" y="2864987"/>
            <a:chExt cx="8651910" cy="3356093"/>
          </a:xfrm>
        </p:grpSpPr>
        <p:pic>
          <p:nvPicPr>
            <p:cNvPr id="14" name="内容占位符 3" descr="屏幕剪辑">
              <a:extLst>
                <a:ext uri="{FF2B5EF4-FFF2-40B4-BE49-F238E27FC236}">
                  <a16:creationId xmlns:a16="http://schemas.microsoft.com/office/drawing/2014/main" id="{23D91356-2320-4F2C-97B9-FD47911434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31" b="9381"/>
            <a:stretch>
              <a:fillRect/>
            </a:stretch>
          </p:blipFill>
          <p:spPr>
            <a:xfrm>
              <a:off x="174030" y="2864987"/>
              <a:ext cx="8320853" cy="3356093"/>
            </a:xfrm>
            <a:prstGeom prst="rect">
              <a:avLst/>
            </a:prstGeom>
          </p:spPr>
        </p:pic>
        <p:cxnSp>
          <p:nvCxnSpPr>
            <p:cNvPr id="15" name="直接箭头连接符 14">
              <a:extLst>
                <a:ext uri="{FF2B5EF4-FFF2-40B4-BE49-F238E27FC236}">
                  <a16:creationId xmlns:a16="http://schemas.microsoft.com/office/drawing/2014/main" id="{C1DF2509-F535-4478-9E20-CAFC628B59B2}"/>
                </a:ext>
              </a:extLst>
            </p:cNvPr>
            <p:cNvCxnSpPr/>
            <p:nvPr/>
          </p:nvCxnSpPr>
          <p:spPr>
            <a:xfrm flipH="1">
              <a:off x="1203150" y="4160813"/>
              <a:ext cx="574040" cy="3352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71FDBF98-F4C6-4964-862A-A77262E5A064}"/>
                </a:ext>
              </a:extLst>
            </p:cNvPr>
            <p:cNvSpPr txBox="1"/>
            <p:nvPr/>
          </p:nvSpPr>
          <p:spPr>
            <a:xfrm>
              <a:off x="1784726" y="3887476"/>
              <a:ext cx="843280" cy="369332"/>
            </a:xfrm>
            <a:prstGeom prst="rect">
              <a:avLst/>
            </a:prstGeom>
            <a:noFill/>
          </p:spPr>
          <p:txBody>
            <a:bodyPr wrap="square" rtlCol="0">
              <a:spAutoFit/>
            </a:bodyPr>
            <a:lstStyle/>
            <a:p>
              <a:r>
                <a:rPr lang="en-US" altLang="zh-CN" dirty="0" err="1"/>
                <a:t>pulser</a:t>
              </a:r>
              <a:endParaRPr lang="zh-CN" altLang="en-US" dirty="0"/>
            </a:p>
          </p:txBody>
        </p:sp>
        <p:cxnSp>
          <p:nvCxnSpPr>
            <p:cNvPr id="17" name="直接箭头连接符 16">
              <a:extLst>
                <a:ext uri="{FF2B5EF4-FFF2-40B4-BE49-F238E27FC236}">
                  <a16:creationId xmlns:a16="http://schemas.microsoft.com/office/drawing/2014/main" id="{664EBCB8-ED58-47EB-B773-C4A765CE489F}"/>
                </a:ext>
              </a:extLst>
            </p:cNvPr>
            <p:cNvCxnSpPr/>
            <p:nvPr/>
          </p:nvCxnSpPr>
          <p:spPr>
            <a:xfrm>
              <a:off x="6352096" y="4805051"/>
              <a:ext cx="617304" cy="4551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对象 17">
              <a:extLst>
                <a:ext uri="{FF2B5EF4-FFF2-40B4-BE49-F238E27FC236}">
                  <a16:creationId xmlns:a16="http://schemas.microsoft.com/office/drawing/2014/main" id="{1D1CD079-179D-4089-A0E6-F357B690FACF}"/>
                </a:ext>
              </a:extLst>
            </p:cNvPr>
            <p:cNvGraphicFramePr>
              <a:graphicFrameLocks noChangeAspect="1"/>
            </p:cNvGraphicFramePr>
            <p:nvPr/>
          </p:nvGraphicFramePr>
          <p:xfrm>
            <a:off x="4907135" y="3888053"/>
            <a:ext cx="1795643" cy="916492"/>
          </p:xfrm>
          <a:graphic>
            <a:graphicData uri="http://schemas.openxmlformats.org/presentationml/2006/ole">
              <mc:AlternateContent xmlns:mc="http://schemas.openxmlformats.org/markup-compatibility/2006">
                <mc:Choice xmlns:v="urn:schemas-microsoft-com:vml" Requires="v">
                  <p:oleObj spid="_x0000_s6330" name="Equation" r:id="rId8" imgW="32308800" imgH="16459200" progId="Equation.DSMT4">
                    <p:embed/>
                  </p:oleObj>
                </mc:Choice>
                <mc:Fallback>
                  <p:oleObj name="Equation" r:id="rId8" imgW="32308800" imgH="16459200" progId="Equation.DSMT4">
                    <p:embed/>
                    <p:pic>
                      <p:nvPicPr>
                        <p:cNvPr id="16" name="对象 15">
                          <a:extLst>
                            <a:ext uri="{FF2B5EF4-FFF2-40B4-BE49-F238E27FC236}">
                              <a16:creationId xmlns:a16="http://schemas.microsoft.com/office/drawing/2014/main" id="{DDE72423-FAEC-425D-B30C-D6F7734F350A}"/>
                            </a:ext>
                          </a:extLst>
                        </p:cNvPr>
                        <p:cNvPicPr/>
                        <p:nvPr/>
                      </p:nvPicPr>
                      <p:blipFill>
                        <a:blip r:embed="rId9"/>
                        <a:stretch>
                          <a:fillRect/>
                        </a:stretch>
                      </p:blipFill>
                      <p:spPr>
                        <a:xfrm>
                          <a:off x="4907135" y="3888053"/>
                          <a:ext cx="1795643" cy="916492"/>
                        </a:xfrm>
                        <a:prstGeom prst="rect">
                          <a:avLst/>
                        </a:prstGeom>
                      </p:spPr>
                    </p:pic>
                  </p:oleObj>
                </mc:Fallback>
              </mc:AlternateContent>
            </a:graphicData>
          </a:graphic>
        </p:graphicFrame>
        <p:cxnSp>
          <p:nvCxnSpPr>
            <p:cNvPr id="19" name="直接箭头连接符 18">
              <a:extLst>
                <a:ext uri="{FF2B5EF4-FFF2-40B4-BE49-F238E27FC236}">
                  <a16:creationId xmlns:a16="http://schemas.microsoft.com/office/drawing/2014/main" id="{A53AEADA-A02B-4010-B6B6-031CBE67F3D4}"/>
                </a:ext>
              </a:extLst>
            </p:cNvPr>
            <p:cNvCxnSpPr/>
            <p:nvPr/>
          </p:nvCxnSpPr>
          <p:spPr>
            <a:xfrm flipH="1">
              <a:off x="8009681" y="4909032"/>
              <a:ext cx="327339" cy="5426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对象 19">
              <a:extLst>
                <a:ext uri="{FF2B5EF4-FFF2-40B4-BE49-F238E27FC236}">
                  <a16:creationId xmlns:a16="http://schemas.microsoft.com/office/drawing/2014/main" id="{F05F9B2C-9A40-4B82-B3D2-64544D32FB34}"/>
                </a:ext>
              </a:extLst>
            </p:cNvPr>
            <p:cNvGraphicFramePr>
              <a:graphicFrameLocks noChangeAspect="1"/>
            </p:cNvGraphicFramePr>
            <p:nvPr>
              <p:extLst>
                <p:ext uri="{D42A27DB-BD31-4B8C-83A1-F6EECF244321}">
                  <p14:modId xmlns:p14="http://schemas.microsoft.com/office/powerpoint/2010/main" val="3726254443"/>
                </p:ext>
              </p:extLst>
            </p:nvPr>
          </p:nvGraphicFramePr>
          <p:xfrm>
            <a:off x="7211977" y="4540259"/>
            <a:ext cx="1613963" cy="291887"/>
          </p:xfrm>
          <a:graphic>
            <a:graphicData uri="http://schemas.openxmlformats.org/presentationml/2006/ole">
              <mc:AlternateContent xmlns:mc="http://schemas.openxmlformats.org/markup-compatibility/2006">
                <mc:Choice xmlns:v="urn:schemas-microsoft-com:vml" Requires="v">
                  <p:oleObj spid="_x0000_s6331" name="Equation" r:id="rId10" imgW="28651200" imgH="5181600" progId="Equation.DSMT4">
                    <p:embed/>
                  </p:oleObj>
                </mc:Choice>
                <mc:Fallback>
                  <p:oleObj name="Equation" r:id="rId10" imgW="28651200" imgH="5181600" progId="Equation.DSMT4">
                    <p:embed/>
                    <p:pic>
                      <p:nvPicPr>
                        <p:cNvPr id="18" name="对象 17">
                          <a:extLst>
                            <a:ext uri="{FF2B5EF4-FFF2-40B4-BE49-F238E27FC236}">
                              <a16:creationId xmlns:a16="http://schemas.microsoft.com/office/drawing/2014/main" id="{2B6C936C-7C9C-428B-81E3-55CCF9012C66}"/>
                            </a:ext>
                          </a:extLst>
                        </p:cNvPr>
                        <p:cNvPicPr/>
                        <p:nvPr/>
                      </p:nvPicPr>
                      <p:blipFill>
                        <a:blip r:embed="rId11"/>
                        <a:stretch>
                          <a:fillRect/>
                        </a:stretch>
                      </p:blipFill>
                      <p:spPr>
                        <a:xfrm>
                          <a:off x="7211977" y="4540259"/>
                          <a:ext cx="1613963" cy="291887"/>
                        </a:xfrm>
                        <a:prstGeom prst="rect">
                          <a:avLst/>
                        </a:prstGeom>
                      </p:spPr>
                    </p:pic>
                  </p:oleObj>
                </mc:Fallback>
              </mc:AlternateContent>
            </a:graphicData>
          </a:graphic>
        </p:graphicFrame>
      </p:grpSp>
      <p:sp>
        <p:nvSpPr>
          <p:cNvPr id="22" name="矩形 21">
            <a:extLst>
              <a:ext uri="{FF2B5EF4-FFF2-40B4-BE49-F238E27FC236}">
                <a16:creationId xmlns:a16="http://schemas.microsoft.com/office/drawing/2014/main" id="{82825DAB-0E03-E713-264D-84AC027860D6}"/>
              </a:ext>
            </a:extLst>
          </p:cNvPr>
          <p:cNvSpPr/>
          <p:nvPr/>
        </p:nvSpPr>
        <p:spPr>
          <a:xfrm>
            <a:off x="9105488" y="4380779"/>
            <a:ext cx="433720" cy="2540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矩形 22">
            <a:extLst>
              <a:ext uri="{FF2B5EF4-FFF2-40B4-BE49-F238E27FC236}">
                <a16:creationId xmlns:a16="http://schemas.microsoft.com/office/drawing/2014/main" id="{989DC8D5-1C6E-B1E0-AC39-3374F6D9DD16}"/>
              </a:ext>
            </a:extLst>
          </p:cNvPr>
          <p:cNvSpPr/>
          <p:nvPr/>
        </p:nvSpPr>
        <p:spPr>
          <a:xfrm>
            <a:off x="11377272" y="5007308"/>
            <a:ext cx="433720" cy="2540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nvGrpSpPr>
          <p:cNvPr id="25" name="组合 24">
            <a:extLst>
              <a:ext uri="{FF2B5EF4-FFF2-40B4-BE49-F238E27FC236}">
                <a16:creationId xmlns:a16="http://schemas.microsoft.com/office/drawing/2014/main" id="{2FCD1793-5F72-C6A6-AF8A-9EDA075E9239}"/>
              </a:ext>
            </a:extLst>
          </p:cNvPr>
          <p:cNvGrpSpPr/>
          <p:nvPr/>
        </p:nvGrpSpPr>
        <p:grpSpPr>
          <a:xfrm>
            <a:off x="67508" y="3595427"/>
            <a:ext cx="3617592" cy="2721127"/>
            <a:chOff x="227125" y="3441083"/>
            <a:chExt cx="3617592" cy="2721127"/>
          </a:xfrm>
        </p:grpSpPr>
        <p:pic>
          <p:nvPicPr>
            <p:cNvPr id="21" name="图片 20">
              <a:extLst>
                <a:ext uri="{FF2B5EF4-FFF2-40B4-BE49-F238E27FC236}">
                  <a16:creationId xmlns:a16="http://schemas.microsoft.com/office/drawing/2014/main" id="{EB1A6EA0-0D72-42CA-8B04-CAAF12A78756}"/>
                </a:ext>
              </a:extLst>
            </p:cNvPr>
            <p:cNvPicPr>
              <a:picLocks noChangeAspect="1"/>
            </p:cNvPicPr>
            <p:nvPr/>
          </p:nvPicPr>
          <p:blipFill>
            <a:blip r:embed="rId12"/>
            <a:stretch>
              <a:fillRect/>
            </a:stretch>
          </p:blipFill>
          <p:spPr>
            <a:xfrm>
              <a:off x="233174" y="3441083"/>
              <a:ext cx="3611543" cy="2708657"/>
            </a:xfrm>
            <a:prstGeom prst="rect">
              <a:avLst/>
            </a:prstGeom>
          </p:spPr>
        </p:pic>
        <p:sp>
          <p:nvSpPr>
            <p:cNvPr id="3" name="矩形 2">
              <a:extLst>
                <a:ext uri="{FF2B5EF4-FFF2-40B4-BE49-F238E27FC236}">
                  <a16:creationId xmlns:a16="http://schemas.microsoft.com/office/drawing/2014/main" id="{864C00DB-8BF0-7C56-7CF1-FAFA7FD9BF3A}"/>
                </a:ext>
              </a:extLst>
            </p:cNvPr>
            <p:cNvSpPr/>
            <p:nvPr/>
          </p:nvSpPr>
          <p:spPr>
            <a:xfrm>
              <a:off x="1533452" y="5959038"/>
              <a:ext cx="1132501" cy="203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tx1"/>
                  </a:solidFill>
                </a:rPr>
                <a:t>Shaping time/us</a:t>
              </a:r>
              <a:endParaRPr lang="zh-CN" altLang="en-US" sz="1100" dirty="0">
                <a:solidFill>
                  <a:schemeClr val="tx1"/>
                </a:solidFill>
              </a:endParaRPr>
            </a:p>
          </p:txBody>
        </p:sp>
        <p:sp>
          <p:nvSpPr>
            <p:cNvPr id="24" name="矩形 23">
              <a:extLst>
                <a:ext uri="{FF2B5EF4-FFF2-40B4-BE49-F238E27FC236}">
                  <a16:creationId xmlns:a16="http://schemas.microsoft.com/office/drawing/2014/main" id="{CBA6F7C7-AAD4-4A52-9A1C-C85AC8090765}"/>
                </a:ext>
              </a:extLst>
            </p:cNvPr>
            <p:cNvSpPr/>
            <p:nvPr/>
          </p:nvSpPr>
          <p:spPr>
            <a:xfrm rot="16200000">
              <a:off x="-153543" y="4504220"/>
              <a:ext cx="1022563" cy="261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tx1"/>
                  </a:solidFill>
                </a:rPr>
                <a:t>ENC/e</a:t>
              </a:r>
              <a:endParaRPr lang="zh-CN" altLang="en-US" sz="1100" dirty="0">
                <a:solidFill>
                  <a:schemeClr val="tx1"/>
                </a:solidFill>
              </a:endParaRPr>
            </a:p>
          </p:txBody>
        </p:sp>
      </p:grpSp>
      <p:sp>
        <p:nvSpPr>
          <p:cNvPr id="27" name="文本框 26">
            <a:extLst>
              <a:ext uri="{FF2B5EF4-FFF2-40B4-BE49-F238E27FC236}">
                <a16:creationId xmlns:a16="http://schemas.microsoft.com/office/drawing/2014/main" id="{CB8980CF-3D84-4D4B-AD9B-6A09E4796E57}"/>
              </a:ext>
            </a:extLst>
          </p:cNvPr>
          <p:cNvSpPr txBox="1"/>
          <p:nvPr/>
        </p:nvSpPr>
        <p:spPr>
          <a:xfrm>
            <a:off x="9105487" y="4322157"/>
            <a:ext cx="1888179" cy="338554"/>
          </a:xfrm>
          <a:prstGeom prst="rect">
            <a:avLst/>
          </a:prstGeom>
          <a:noFill/>
        </p:spPr>
        <p:txBody>
          <a:bodyPr wrap="square">
            <a:spAutoFit/>
          </a:bodyPr>
          <a:lstStyle/>
          <a:p>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@0.5kg </a:t>
            </a:r>
            <a:r>
              <a:rPr lang="en-US" altLang="zh-CN" sz="1600" dirty="0" err="1">
                <a:latin typeface="Times New Roman" panose="02020603050405020304" pitchFamily="18" charset="0"/>
                <a:ea typeface="楷体" panose="02010609060101010101" pitchFamily="49" charset="-122"/>
                <a:cs typeface="Times New Roman" panose="02020603050405020304" pitchFamily="18" charset="0"/>
              </a:rPr>
              <a:t>HPGe</a:t>
            </a:r>
            <a:endParaRPr lang="zh-CN" altLang="en-US" sz="1600" dirty="0"/>
          </a:p>
        </p:txBody>
      </p:sp>
    </p:spTree>
    <p:extLst>
      <p:ext uri="{BB962C8B-B14F-4D97-AF65-F5344CB8AC3E}">
        <p14:creationId xmlns:p14="http://schemas.microsoft.com/office/powerpoint/2010/main" val="4124919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5577885"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L3GeRO-2023</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Reduce the input PAD routing width and decrease parasitic capacitance</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power-on-reset module</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Line Driver </a:t>
            </a:r>
            <a:r>
              <a:rPr lang="en-US" altLang="zh-CN" sz="2400" dirty="0">
                <a:latin typeface="Times New Roman" panose="02020603050405020304" pitchFamily="18" charset="0"/>
                <a:cs typeface="Times New Roman" panose="02020603050405020304" pitchFamily="18" charset="0"/>
                <a:sym typeface="Wingdings" panose="05000000000000000000" pitchFamily="2" charset="2"/>
              </a:rPr>
              <a:t>to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improve PSRR</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ENC = 3.0 e @ 0 pF, 77K</a:t>
            </a:r>
          </a:p>
          <a:p>
            <a:pPr lvl="1"/>
            <a:endParaRPr lang="en-US" altLang="zh-CN" sz="2000" dirty="0">
              <a:latin typeface="Times New Roman" panose="02020603050405020304" pitchFamily="18" charset="0"/>
              <a:cs typeface="Times New Roman" panose="02020603050405020304" pitchFamily="18" charset="0"/>
            </a:endParaRPr>
          </a:p>
          <a:p>
            <a:endParaRPr lang="zh-CN" altLang="en-US" dirty="0">
              <a:latin typeface="Times New Roman" panose="02020603050405020304" pitchFamily="18" charset="0"/>
              <a:cs typeface="Times New Roman" panose="02020603050405020304" pitchFamily="18" charset="0"/>
            </a:endParaRPr>
          </a:p>
        </p:txBody>
      </p:sp>
      <p:grpSp>
        <p:nvGrpSpPr>
          <p:cNvPr id="29" name="组合 28">
            <a:extLst>
              <a:ext uri="{FF2B5EF4-FFF2-40B4-BE49-F238E27FC236}">
                <a16:creationId xmlns:a16="http://schemas.microsoft.com/office/drawing/2014/main" id="{D78BEBA4-2451-6371-6058-9E0AB503BE2F}"/>
              </a:ext>
            </a:extLst>
          </p:cNvPr>
          <p:cNvGrpSpPr>
            <a:grpSpLocks noChangeAspect="1"/>
          </p:cNvGrpSpPr>
          <p:nvPr/>
        </p:nvGrpSpPr>
        <p:grpSpPr>
          <a:xfrm>
            <a:off x="4579509" y="3946845"/>
            <a:ext cx="3032982" cy="2350104"/>
            <a:chOff x="838200" y="3555245"/>
            <a:chExt cx="3600000" cy="2937630"/>
          </a:xfrm>
        </p:grpSpPr>
        <p:pic>
          <p:nvPicPr>
            <p:cNvPr id="31" name="图片 30">
              <a:extLst>
                <a:ext uri="{FF2B5EF4-FFF2-40B4-BE49-F238E27FC236}">
                  <a16:creationId xmlns:a16="http://schemas.microsoft.com/office/drawing/2014/main" id="{AA21720A-BBFC-CFC8-5269-702DB1BF020E}"/>
                </a:ext>
              </a:extLst>
            </p:cNvPr>
            <p:cNvPicPr>
              <a:picLocks noChangeAspect="1"/>
            </p:cNvPicPr>
            <p:nvPr/>
          </p:nvPicPr>
          <p:blipFill>
            <a:blip r:embed="rId3"/>
            <a:stretch>
              <a:fillRect/>
            </a:stretch>
          </p:blipFill>
          <p:spPr>
            <a:xfrm rot="5400000">
              <a:off x="1969392" y="4024068"/>
              <a:ext cx="1337615" cy="3600000"/>
            </a:xfrm>
            <a:prstGeom prst="rect">
              <a:avLst/>
            </a:prstGeom>
          </p:spPr>
        </p:pic>
        <p:pic>
          <p:nvPicPr>
            <p:cNvPr id="32" name="图片 31">
              <a:extLst>
                <a:ext uri="{FF2B5EF4-FFF2-40B4-BE49-F238E27FC236}">
                  <a16:creationId xmlns:a16="http://schemas.microsoft.com/office/drawing/2014/main" id="{1ABDD836-213A-97A1-CC7C-F04558554BA7}"/>
                </a:ext>
              </a:extLst>
            </p:cNvPr>
            <p:cNvPicPr>
              <a:picLocks noChangeAspect="1"/>
            </p:cNvPicPr>
            <p:nvPr/>
          </p:nvPicPr>
          <p:blipFill rotWithShape="1">
            <a:blip r:embed="rId4"/>
            <a:srcRect r="12661"/>
            <a:stretch/>
          </p:blipFill>
          <p:spPr>
            <a:xfrm>
              <a:off x="838200" y="3555245"/>
              <a:ext cx="3600000" cy="1232452"/>
            </a:xfrm>
            <a:prstGeom prst="rect">
              <a:avLst/>
            </a:prstGeom>
          </p:spPr>
        </p:pic>
        <p:cxnSp>
          <p:nvCxnSpPr>
            <p:cNvPr id="33" name="直接箭头连接符 32">
              <a:extLst>
                <a:ext uri="{FF2B5EF4-FFF2-40B4-BE49-F238E27FC236}">
                  <a16:creationId xmlns:a16="http://schemas.microsoft.com/office/drawing/2014/main" id="{804C6C7F-92D5-CAAA-1476-C0FA3F413CBA}"/>
                </a:ext>
              </a:extLst>
            </p:cNvPr>
            <p:cNvCxnSpPr>
              <a:stCxn id="32" idx="2"/>
              <a:endCxn id="31" idx="1"/>
            </p:cNvCxnSpPr>
            <p:nvPr/>
          </p:nvCxnSpPr>
          <p:spPr>
            <a:xfrm>
              <a:off x="2638200" y="4787699"/>
              <a:ext cx="0" cy="36756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grpSp>
      <p:pic>
        <p:nvPicPr>
          <p:cNvPr id="35" name="Picture 1">
            <a:extLst>
              <a:ext uri="{FF2B5EF4-FFF2-40B4-BE49-F238E27FC236}">
                <a16:creationId xmlns:a16="http://schemas.microsoft.com/office/drawing/2014/main" id="{B40C4E62-B39F-96C8-0E4F-B394E886083F}"/>
              </a:ext>
            </a:extLst>
          </p:cNvPr>
          <p:cNvPicPr>
            <a:picLocks noChangeAspect="1"/>
          </p:cNvPicPr>
          <p:nvPr/>
        </p:nvPicPr>
        <p:blipFill>
          <a:blip r:embed="rId5"/>
          <a:stretch>
            <a:fillRect/>
          </a:stretch>
        </p:blipFill>
        <p:spPr>
          <a:xfrm>
            <a:off x="1037631" y="4018145"/>
            <a:ext cx="2433396" cy="2299272"/>
          </a:xfrm>
          <a:prstGeom prst="rect">
            <a:avLst/>
          </a:prstGeom>
        </p:spPr>
      </p:pic>
      <p:pic>
        <p:nvPicPr>
          <p:cNvPr id="37" name="图片 36">
            <a:extLst>
              <a:ext uri="{FF2B5EF4-FFF2-40B4-BE49-F238E27FC236}">
                <a16:creationId xmlns:a16="http://schemas.microsoft.com/office/drawing/2014/main" id="{01D10B22-1EDA-F81D-2CD2-380A4C63EFC4}"/>
              </a:ext>
            </a:extLst>
          </p:cNvPr>
          <p:cNvPicPr>
            <a:picLocks noChangeAspect="1"/>
          </p:cNvPicPr>
          <p:nvPr/>
        </p:nvPicPr>
        <p:blipFill>
          <a:blip r:embed="rId6"/>
          <a:stretch>
            <a:fillRect/>
          </a:stretch>
        </p:blipFill>
        <p:spPr>
          <a:xfrm>
            <a:off x="8012039" y="4239491"/>
            <a:ext cx="3600000" cy="1516914"/>
          </a:xfrm>
          <a:prstGeom prst="rect">
            <a:avLst/>
          </a:prstGeom>
        </p:spPr>
      </p:pic>
      <p:pic>
        <p:nvPicPr>
          <p:cNvPr id="38" name="图片 37">
            <a:extLst>
              <a:ext uri="{FF2B5EF4-FFF2-40B4-BE49-F238E27FC236}">
                <a16:creationId xmlns:a16="http://schemas.microsoft.com/office/drawing/2014/main" id="{5C40E487-A616-DFA0-3408-60D631489E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1472305"/>
            <a:ext cx="2808511" cy="1956956"/>
          </a:xfrm>
          <a:prstGeom prst="rect">
            <a:avLst/>
          </a:prstGeom>
        </p:spPr>
      </p:pic>
      <p:pic>
        <p:nvPicPr>
          <p:cNvPr id="39" name="图片 38">
            <a:extLst>
              <a:ext uri="{FF2B5EF4-FFF2-40B4-BE49-F238E27FC236}">
                <a16:creationId xmlns:a16="http://schemas.microsoft.com/office/drawing/2014/main" id="{85526582-042E-1B93-6644-489F97D83D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7349" y="1472458"/>
            <a:ext cx="2869360" cy="1960109"/>
          </a:xfrm>
          <a:prstGeom prst="rect">
            <a:avLst/>
          </a:prstGeom>
        </p:spPr>
      </p:pic>
      <p:sp>
        <p:nvSpPr>
          <p:cNvPr id="12" name="灯片编号占位符 1">
            <a:extLst>
              <a:ext uri="{FF2B5EF4-FFF2-40B4-BE49-F238E27FC236}">
                <a16:creationId xmlns:a16="http://schemas.microsoft.com/office/drawing/2014/main" id="{1B40A5B1-F00C-4E9D-B31B-17472DC574D8}"/>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26</a:t>
            </a:fld>
            <a:endParaRPr lang="zh-CN" altLang="en-US" dirty="0"/>
          </a:p>
        </p:txBody>
      </p:sp>
    </p:spTree>
    <p:extLst>
      <p:ext uri="{BB962C8B-B14F-4D97-AF65-F5344CB8AC3E}">
        <p14:creationId xmlns:p14="http://schemas.microsoft.com/office/powerpoint/2010/main" val="622614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5680709" cy="1889285"/>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Detector testing</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Oscillations @ 77K</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Caused by power-on-reset</a:t>
            </a:r>
          </a:p>
          <a:p>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lvl="1"/>
            <a:endParaRPr lang="en-US" altLang="zh-CN" sz="2000" dirty="0"/>
          </a:p>
          <a:p>
            <a:endParaRPr lang="zh-CN" altLang="en-US" dirty="0"/>
          </a:p>
        </p:txBody>
      </p:sp>
      <p:pic>
        <p:nvPicPr>
          <p:cNvPr id="3" name="图片 2">
            <a:extLst>
              <a:ext uri="{FF2B5EF4-FFF2-40B4-BE49-F238E27FC236}">
                <a16:creationId xmlns:a16="http://schemas.microsoft.com/office/drawing/2014/main" id="{75F5945E-A28B-D71E-6EF7-C1DB34740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166" y="2933054"/>
            <a:ext cx="4320000" cy="3234940"/>
          </a:xfrm>
          <a:prstGeom prst="rect">
            <a:avLst/>
          </a:prstGeom>
        </p:spPr>
      </p:pic>
      <p:pic>
        <p:nvPicPr>
          <p:cNvPr id="6" name="内容占位符 4">
            <a:extLst>
              <a:ext uri="{FF2B5EF4-FFF2-40B4-BE49-F238E27FC236}">
                <a16:creationId xmlns:a16="http://schemas.microsoft.com/office/drawing/2014/main" id="{3F16AD4D-73F7-EE64-16D2-FB72D9A3757F}"/>
              </a:ext>
            </a:extLst>
          </p:cNvPr>
          <p:cNvPicPr>
            <a:picLocks noChangeAspect="1"/>
          </p:cNvPicPr>
          <p:nvPr/>
        </p:nvPicPr>
        <p:blipFill rotWithShape="1">
          <a:blip r:embed="rId4">
            <a:extLst>
              <a:ext uri="{28A0092B-C50C-407E-A947-70E740481C1C}">
                <a14:useLocalDpi xmlns:a14="http://schemas.microsoft.com/office/drawing/2010/main" val="0"/>
              </a:ext>
            </a:extLst>
          </a:blip>
          <a:srcRect l="31702" t="53203" r="40980" b="11425"/>
          <a:stretch/>
        </p:blipFill>
        <p:spPr>
          <a:xfrm rot="16200000">
            <a:off x="7140748" y="39169"/>
            <a:ext cx="2022311" cy="3500139"/>
          </a:xfrm>
          <a:prstGeom prst="rect">
            <a:avLst/>
          </a:prstGeom>
        </p:spPr>
      </p:pic>
      <p:grpSp>
        <p:nvGrpSpPr>
          <p:cNvPr id="7" name="组合 6">
            <a:extLst>
              <a:ext uri="{FF2B5EF4-FFF2-40B4-BE49-F238E27FC236}">
                <a16:creationId xmlns:a16="http://schemas.microsoft.com/office/drawing/2014/main" id="{313033D6-B89F-4E03-B07C-331308387C8F}"/>
              </a:ext>
            </a:extLst>
          </p:cNvPr>
          <p:cNvGrpSpPr>
            <a:grpSpLocks noChangeAspect="1"/>
          </p:cNvGrpSpPr>
          <p:nvPr/>
        </p:nvGrpSpPr>
        <p:grpSpPr>
          <a:xfrm>
            <a:off x="6401834" y="2991379"/>
            <a:ext cx="4320000" cy="3215126"/>
            <a:chOff x="5772150" y="2352355"/>
            <a:chExt cx="5492750" cy="4114800"/>
          </a:xfrm>
        </p:grpSpPr>
        <p:pic>
          <p:nvPicPr>
            <p:cNvPr id="9" name="图片 8">
              <a:extLst>
                <a:ext uri="{FF2B5EF4-FFF2-40B4-BE49-F238E27FC236}">
                  <a16:creationId xmlns:a16="http://schemas.microsoft.com/office/drawing/2014/main" id="{BE3723DC-28E9-4110-9BDE-F06661BD3D84}"/>
                </a:ext>
              </a:extLst>
            </p:cNvPr>
            <p:cNvPicPr>
              <a:picLocks noChangeAspect="1"/>
            </p:cNvPicPr>
            <p:nvPr/>
          </p:nvPicPr>
          <p:blipFill rotWithShape="1">
            <a:blip r:embed="rId5">
              <a:extLst>
                <a:ext uri="{28A0092B-C50C-407E-A947-70E740481C1C}">
                  <a14:useLocalDpi xmlns:a14="http://schemas.microsoft.com/office/drawing/2010/main" val="0"/>
                </a:ext>
              </a:extLst>
            </a:blip>
            <a:srcRect l="8755" b="8861"/>
            <a:stretch/>
          </p:blipFill>
          <p:spPr>
            <a:xfrm>
              <a:off x="5772150" y="2352355"/>
              <a:ext cx="5492750" cy="4114800"/>
            </a:xfrm>
            <a:prstGeom prst="rect">
              <a:avLst/>
            </a:prstGeom>
          </p:spPr>
        </p:pic>
        <p:pic>
          <p:nvPicPr>
            <p:cNvPr id="10" name="图片 9">
              <a:extLst>
                <a:ext uri="{FF2B5EF4-FFF2-40B4-BE49-F238E27FC236}">
                  <a16:creationId xmlns:a16="http://schemas.microsoft.com/office/drawing/2014/main" id="{7FDC5107-B7F6-41B7-885E-395C191BEBFC}"/>
                </a:ext>
              </a:extLst>
            </p:cNvPr>
            <p:cNvPicPr>
              <a:picLocks noChangeAspect="1"/>
            </p:cNvPicPr>
            <p:nvPr/>
          </p:nvPicPr>
          <p:blipFill rotWithShape="1">
            <a:blip r:embed="rId6">
              <a:extLst>
                <a:ext uri="{28A0092B-C50C-407E-A947-70E740481C1C}">
                  <a14:useLocalDpi xmlns:a14="http://schemas.microsoft.com/office/drawing/2010/main" val="0"/>
                </a:ext>
              </a:extLst>
            </a:blip>
            <a:srcRect l="6716" t="46706" r="4456" b="41795"/>
            <a:stretch/>
          </p:blipFill>
          <p:spPr>
            <a:xfrm>
              <a:off x="6537325" y="4254500"/>
              <a:ext cx="3924300" cy="380998"/>
            </a:xfrm>
            <a:prstGeom prst="rect">
              <a:avLst/>
            </a:prstGeom>
          </p:spPr>
        </p:pic>
        <p:cxnSp>
          <p:nvCxnSpPr>
            <p:cNvPr id="11" name="直接箭头连接符 10">
              <a:extLst>
                <a:ext uri="{FF2B5EF4-FFF2-40B4-BE49-F238E27FC236}">
                  <a16:creationId xmlns:a16="http://schemas.microsoft.com/office/drawing/2014/main" id="{46476C4C-8046-43C9-A18E-85B2A51E0A86}"/>
                </a:ext>
              </a:extLst>
            </p:cNvPr>
            <p:cNvCxnSpPr>
              <a:cxnSpLocks/>
              <a:stCxn id="10" idx="0"/>
            </p:cNvCxnSpPr>
            <p:nvPr/>
          </p:nvCxnSpPr>
          <p:spPr>
            <a:xfrm flipV="1">
              <a:off x="8499475" y="3778250"/>
              <a:ext cx="0" cy="47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灯片编号占位符 1">
            <a:extLst>
              <a:ext uri="{FF2B5EF4-FFF2-40B4-BE49-F238E27FC236}">
                <a16:creationId xmlns:a16="http://schemas.microsoft.com/office/drawing/2014/main" id="{DCE152F1-7D0F-4704-B45A-16D25D5A3284}"/>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27</a:t>
            </a:fld>
            <a:endParaRPr lang="zh-CN" altLang="en-US" dirty="0"/>
          </a:p>
        </p:txBody>
      </p:sp>
    </p:spTree>
    <p:extLst>
      <p:ext uri="{BB962C8B-B14F-4D97-AF65-F5344CB8AC3E}">
        <p14:creationId xmlns:p14="http://schemas.microsoft.com/office/powerpoint/2010/main" val="2039594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938825D-84D2-482A-9701-1A3D4FF15BB5}"/>
              </a:ext>
            </a:extLst>
          </p:cNvPr>
          <p:cNvPicPr>
            <a:picLocks noChangeAspect="1"/>
          </p:cNvPicPr>
          <p:nvPr/>
        </p:nvPicPr>
        <p:blipFill>
          <a:blip r:embed="rId3"/>
          <a:stretch>
            <a:fillRect/>
          </a:stretch>
        </p:blipFill>
        <p:spPr>
          <a:xfrm>
            <a:off x="6385302" y="1428694"/>
            <a:ext cx="4320000" cy="2371428"/>
          </a:xfrm>
          <a:prstGeom prst="rect">
            <a:avLst/>
          </a:prstGeom>
        </p:spPr>
      </p:pic>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4" name="内容占位符 1">
            <a:extLst>
              <a:ext uri="{FF2B5EF4-FFF2-40B4-BE49-F238E27FC236}">
                <a16:creationId xmlns:a16="http://schemas.microsoft.com/office/drawing/2014/main" id="{2311410D-74D3-460A-B2CB-19F48B493157}"/>
              </a:ext>
            </a:extLst>
          </p:cNvPr>
          <p:cNvSpPr txBox="1">
            <a:spLocks/>
          </p:cNvSpPr>
          <p:nvPr/>
        </p:nvSpPr>
        <p:spPr>
          <a:xfrm>
            <a:off x="415290" y="1281972"/>
            <a:ext cx="5970012" cy="2664872"/>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L3GeRO-2024</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Updated power-on-reset module</a:t>
            </a:r>
          </a:p>
          <a:p>
            <a:pPr lvl="1"/>
            <a:r>
              <a:rPr lang="en-US" altLang="zh-CN" dirty="0">
                <a:latin typeface="Times New Roman" panose="02020603050405020304" pitchFamily="18" charset="0"/>
                <a:ea typeface="楷体" panose="02010609060101010101" pitchFamily="49" charset="-122"/>
                <a:cs typeface="Times New Roman" panose="02020603050405020304" pitchFamily="18" charset="0"/>
              </a:rPr>
              <a:t>Updated permutation order of ID-PAD</a:t>
            </a:r>
          </a:p>
          <a:p>
            <a:pPr lvl="1"/>
            <a:r>
              <a:rPr lang="en-US" altLang="zh-CN" dirty="0">
                <a:latin typeface="Times New Roman" panose="02020603050405020304" pitchFamily="18" charset="0"/>
                <a:cs typeface="Times New Roman" panose="02020603050405020304" pitchFamily="18" charset="0"/>
              </a:rPr>
              <a:t>Smaller chip area</a:t>
            </a:r>
          </a:p>
        </p:txBody>
      </p:sp>
      <p:pic>
        <p:nvPicPr>
          <p:cNvPr id="3" name="图片 2">
            <a:extLst>
              <a:ext uri="{FF2B5EF4-FFF2-40B4-BE49-F238E27FC236}">
                <a16:creationId xmlns:a16="http://schemas.microsoft.com/office/drawing/2014/main" id="{3E8962DA-2F5A-4ACC-ADC9-61DDEB2787EB}"/>
              </a:ext>
            </a:extLst>
          </p:cNvPr>
          <p:cNvPicPr>
            <a:picLocks noChangeAspect="1"/>
          </p:cNvPicPr>
          <p:nvPr/>
        </p:nvPicPr>
        <p:blipFill>
          <a:blip r:embed="rId4"/>
          <a:stretch>
            <a:fillRect/>
          </a:stretch>
        </p:blipFill>
        <p:spPr>
          <a:xfrm>
            <a:off x="912837" y="3553461"/>
            <a:ext cx="2880000" cy="2880000"/>
          </a:xfrm>
          <a:prstGeom prst="rect">
            <a:avLst/>
          </a:prstGeom>
        </p:spPr>
      </p:pic>
      <p:pic>
        <p:nvPicPr>
          <p:cNvPr id="14" name="图片 13">
            <a:extLst>
              <a:ext uri="{FF2B5EF4-FFF2-40B4-BE49-F238E27FC236}">
                <a16:creationId xmlns:a16="http://schemas.microsoft.com/office/drawing/2014/main" id="{B5D63C12-B6A6-4461-99CD-5E3EA1AD1934}"/>
              </a:ext>
            </a:extLst>
          </p:cNvPr>
          <p:cNvPicPr>
            <a:picLocks noChangeAspect="1"/>
          </p:cNvPicPr>
          <p:nvPr/>
        </p:nvPicPr>
        <p:blipFill>
          <a:blip r:embed="rId5"/>
          <a:stretch>
            <a:fillRect/>
          </a:stretch>
        </p:blipFill>
        <p:spPr>
          <a:xfrm>
            <a:off x="6133829" y="4193193"/>
            <a:ext cx="4320000" cy="1820297"/>
          </a:xfrm>
          <a:prstGeom prst="rect">
            <a:avLst/>
          </a:prstGeom>
        </p:spPr>
      </p:pic>
      <p:cxnSp>
        <p:nvCxnSpPr>
          <p:cNvPr id="9" name="直接箭头连接符 8">
            <a:extLst>
              <a:ext uri="{FF2B5EF4-FFF2-40B4-BE49-F238E27FC236}">
                <a16:creationId xmlns:a16="http://schemas.microsoft.com/office/drawing/2014/main" id="{84A45378-3209-4478-A3CE-63DF2EE8E5DC}"/>
              </a:ext>
            </a:extLst>
          </p:cNvPr>
          <p:cNvCxnSpPr>
            <a:cxnSpLocks/>
          </p:cNvCxnSpPr>
          <p:nvPr/>
        </p:nvCxnSpPr>
        <p:spPr>
          <a:xfrm flipH="1">
            <a:off x="7656163" y="2301498"/>
            <a:ext cx="2580469" cy="18916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灯片编号占位符 1">
            <a:extLst>
              <a:ext uri="{FF2B5EF4-FFF2-40B4-BE49-F238E27FC236}">
                <a16:creationId xmlns:a16="http://schemas.microsoft.com/office/drawing/2014/main" id="{C5545B52-C611-415C-86F0-2A1E0D60D9B8}"/>
              </a:ext>
            </a:extLst>
          </p:cNvPr>
          <p:cNvSpPr>
            <a:spLocks noGrp="1"/>
          </p:cNvSpPr>
          <p:nvPr>
            <p:ph type="sldNum" sz="quarter" idx="12"/>
          </p:nvPr>
        </p:nvSpPr>
        <p:spPr>
          <a:xfrm>
            <a:off x="9448800" y="6356349"/>
            <a:ext cx="2743200" cy="365125"/>
          </a:xfrm>
        </p:spPr>
        <p:txBody>
          <a:bodyPr/>
          <a:lstStyle/>
          <a:p>
            <a:fld id="{7D9BB5D0-35E4-459D-AEF3-FE4D7C45CC19}" type="slidenum">
              <a:rPr lang="zh-CN" altLang="en-US" smtClean="0"/>
              <a:t>28</a:t>
            </a:fld>
            <a:endParaRPr lang="zh-CN" altLang="en-US" dirty="0"/>
          </a:p>
        </p:txBody>
      </p:sp>
    </p:spTree>
    <p:extLst>
      <p:ext uri="{BB962C8B-B14F-4D97-AF65-F5344CB8AC3E}">
        <p14:creationId xmlns:p14="http://schemas.microsoft.com/office/powerpoint/2010/main" val="323417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58771" y="2390470"/>
            <a:ext cx="1597482" cy="1323439"/>
          </a:xfrm>
          <a:prstGeom prst="rect">
            <a:avLst/>
          </a:prstGeom>
          <a:noFill/>
        </p:spPr>
        <p:txBody>
          <a:bodyPr wrap="square" rtlCol="0">
            <a:spAutoFit/>
          </a:bodyPr>
          <a:lstStyle/>
          <a:p>
            <a:r>
              <a:rPr kumimoji="1" lang="en-US" altLang="zh-CN" sz="8000" b="1" dirty="0">
                <a:solidFill>
                  <a:schemeClr val="bg1"/>
                </a:solidFill>
                <a:latin typeface="Microsoft YaHei Bold" panose="020B0703020204020201" charset="-122"/>
                <a:ea typeface="Microsoft YaHei Bold" panose="020B0703020204020201" charset="-122"/>
              </a:rPr>
              <a:t>01</a:t>
            </a:r>
          </a:p>
        </p:txBody>
      </p:sp>
      <p:cxnSp>
        <p:nvCxnSpPr>
          <p:cNvPr id="10" name="直线连接符 9"/>
          <p:cNvCxnSpPr/>
          <p:nvPr/>
        </p:nvCxnSpPr>
        <p:spPr>
          <a:xfrm>
            <a:off x="2402229" y="2627947"/>
            <a:ext cx="0" cy="821802"/>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2758193" y="2723333"/>
            <a:ext cx="7513353" cy="598805"/>
          </a:xfrm>
          <a:prstGeom prst="rect">
            <a:avLst/>
          </a:prstGeom>
          <a:noFill/>
        </p:spPr>
        <p:txBody>
          <a:bodyPr wrap="square" rtlCol="0">
            <a:spAutoFit/>
          </a:bodyPr>
          <a:lstStyle/>
          <a:p>
            <a:r>
              <a:rPr kumimoji="1" lang="en-US" altLang="zh-CN" sz="3300" dirty="0">
                <a:solidFill>
                  <a:schemeClr val="bg1"/>
                </a:solidFill>
                <a:latin typeface="Microsoft YaHei Bold" panose="020B0703020204020201" charset="-122"/>
                <a:ea typeface="Microsoft YaHei Bold" panose="020B0703020204020201" charset="-122"/>
              </a:rPr>
              <a:t>Introduction</a:t>
            </a:r>
            <a:endParaRPr kumimoji="1" lang="zh-CN" altLang="en-US" sz="3300" dirty="0">
              <a:solidFill>
                <a:schemeClr val="bg1"/>
              </a:solidFill>
              <a:latin typeface="Microsoft YaHei Bold" panose="020B0703020204020201" charset="-122"/>
              <a:ea typeface="Microsoft YaHei Bold" panose="020B0703020204020201" charset="-122"/>
            </a:endParaRPr>
          </a:p>
        </p:txBody>
      </p:sp>
      <p:sp>
        <p:nvSpPr>
          <p:cNvPr id="2" name="灯片编号占位符 1">
            <a:extLst>
              <a:ext uri="{FF2B5EF4-FFF2-40B4-BE49-F238E27FC236}">
                <a16:creationId xmlns:a16="http://schemas.microsoft.com/office/drawing/2014/main" id="{83581D5E-F575-4A93-9C7F-33DF6CBE54CB}"/>
              </a:ext>
            </a:extLst>
          </p:cNvPr>
          <p:cNvSpPr>
            <a:spLocks noGrp="1"/>
          </p:cNvSpPr>
          <p:nvPr>
            <p:ph type="sldNum" sz="quarter" idx="12"/>
          </p:nvPr>
        </p:nvSpPr>
        <p:spPr/>
        <p:txBody>
          <a:bodyPr/>
          <a:lstStyle/>
          <a:p>
            <a:fld id="{7D9BB5D0-35E4-459D-AEF3-FE4D7C45CC19}" type="slidenum">
              <a:rPr lang="zh-CN" altLang="en-US" smtClean="0"/>
              <a:t>3</a:t>
            </a:fld>
            <a:endParaRPr lang="zh-CN" altLang="en-US"/>
          </a:p>
        </p:txBody>
      </p:sp>
    </p:spTree>
    <p:extLst>
      <p:ext uri="{BB962C8B-B14F-4D97-AF65-F5344CB8AC3E}">
        <p14:creationId xmlns:p14="http://schemas.microsoft.com/office/powerpoint/2010/main" val="340600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10265714" cy="523220"/>
          </a:xfrm>
          <a:prstGeom prst="rect">
            <a:avLst/>
          </a:prstGeom>
          <a:noFill/>
        </p:spPr>
        <p:txBody>
          <a:bodyPr wrap="square" rtlCol="0">
            <a:spAutoFit/>
          </a:bodyPr>
          <a:lstStyle/>
          <a:p>
            <a:r>
              <a:rPr kumimoji="1" lang="en-US" altLang="zh-CN" sz="2800" b="1" dirty="0" err="1">
                <a:solidFill>
                  <a:schemeClr val="bg1"/>
                </a:solidFill>
                <a:latin typeface="Microsoft YaHei Bold" panose="020B0703020204020201" charset="-122"/>
                <a:ea typeface="Microsoft YaHei Bold" panose="020B0703020204020201" charset="-122"/>
              </a:rPr>
              <a:t>HPGe</a:t>
            </a:r>
            <a:r>
              <a:rPr kumimoji="1" lang="en-US" altLang="zh-CN" sz="2800" b="1" dirty="0">
                <a:solidFill>
                  <a:schemeClr val="bg1"/>
                </a:solidFill>
                <a:latin typeface="Microsoft YaHei Bold" panose="020B0703020204020201" charset="-122"/>
                <a:ea typeface="Microsoft YaHei Bold" panose="020B0703020204020201" charset="-122"/>
              </a:rPr>
              <a:t> detectors for dark matter and </a:t>
            </a:r>
            <a:r>
              <a:rPr kumimoji="1" lang="el-GR" altLang="zh-CN" sz="2800" b="1" dirty="0">
                <a:solidFill>
                  <a:schemeClr val="bg1"/>
                </a:solidFill>
                <a:latin typeface="Microsoft YaHei Bold" panose="020B0703020204020201" charset="-122"/>
                <a:ea typeface="Microsoft YaHei Bold" panose="020B0703020204020201" charset="-122"/>
              </a:rPr>
              <a:t>0νββ</a:t>
            </a:r>
            <a:endParaRPr kumimoji="1" lang="zh-CN" altLang="en-US" sz="2800" b="1" dirty="0">
              <a:solidFill>
                <a:schemeClr val="bg1"/>
              </a:solidFill>
              <a:latin typeface="Microsoft YaHei Bold" panose="020B0703020204020201" charset="-122"/>
              <a:ea typeface="Microsoft YaHei Bold" panose="020B0703020204020201" charset="-122"/>
            </a:endParaRP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4</a:t>
            </a:fld>
            <a:endParaRPr lang="zh-CN" altLang="en-US" dirty="0"/>
          </a:p>
        </p:txBody>
      </p:sp>
      <p:sp>
        <p:nvSpPr>
          <p:cNvPr id="12" name="Content Placeholder 10">
            <a:extLst>
              <a:ext uri="{FF2B5EF4-FFF2-40B4-BE49-F238E27FC236}">
                <a16:creationId xmlns:a16="http://schemas.microsoft.com/office/drawing/2014/main" id="{82B83165-8D84-4EAA-BCA1-9431E497D721}"/>
              </a:ext>
            </a:extLst>
          </p:cNvPr>
          <p:cNvSpPr txBox="1">
            <a:spLocks/>
          </p:cNvSpPr>
          <p:nvPr/>
        </p:nvSpPr>
        <p:spPr>
          <a:xfrm>
            <a:off x="609598" y="3832679"/>
            <a:ext cx="8106889" cy="756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used in many low-background experiments</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Content Placeholder 1">
            <a:extLst>
              <a:ext uri="{FF2B5EF4-FFF2-40B4-BE49-F238E27FC236}">
                <a16:creationId xmlns:a16="http://schemas.microsoft.com/office/drawing/2014/main" id="{B0412B37-0C8F-4242-AFE9-BC67F3565892}"/>
              </a:ext>
            </a:extLst>
          </p:cNvPr>
          <p:cNvSpPr txBox="1">
            <a:spLocks/>
          </p:cNvSpPr>
          <p:nvPr/>
        </p:nvSpPr>
        <p:spPr>
          <a:xfrm>
            <a:off x="596899" y="1088549"/>
            <a:ext cx="4345804" cy="2602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PC-</a:t>
            </a:r>
            <a:r>
              <a:rPr lang="en-US" altLang="zh-CN" sz="2400" dirty="0" err="1">
                <a:latin typeface="Times New Roman" panose="02020603050405020304" pitchFamily="18" charset="0"/>
                <a:ea typeface="楷体" panose="02010609060101010101" pitchFamily="49" charset="-122"/>
                <a:cs typeface="Times New Roman" panose="02020603050405020304" pitchFamily="18" charset="0"/>
              </a:rPr>
              <a:t>HPGe</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detector</a:t>
            </a:r>
          </a:p>
          <a:p>
            <a:pPr marL="590400"/>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low capacitance </a:t>
            </a:r>
            <a:r>
              <a:rPr lang="en-US" altLang="zh-CN" sz="2000" dirty="0">
                <a:latin typeface="Times New Roman" panose="02020603050405020304" pitchFamily="18" charset="0"/>
                <a:cs typeface="Times New Roman" panose="02020603050405020304" pitchFamily="18" charset="0"/>
              </a:rPr>
              <a:t>~ 1 pF </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590400"/>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low energy threshold</a:t>
            </a:r>
            <a:r>
              <a:rPr lang="en-US" altLang="zh-CN" sz="2000" dirty="0">
                <a:latin typeface="Times New Roman" panose="02020603050405020304" pitchFamily="18" charset="0"/>
                <a:cs typeface="Times New Roman" panose="02020603050405020304" pitchFamily="18" charset="0"/>
              </a:rPr>
              <a:t>~ 300 eV </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590400"/>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high energy resolution</a:t>
            </a:r>
          </a:p>
          <a:p>
            <a:pPr marL="590400"/>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low radioactive background</a:t>
            </a:r>
          </a:p>
          <a:p>
            <a:pPr marL="590400"/>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pulse shaping</a:t>
            </a:r>
          </a:p>
        </p:txBody>
      </p:sp>
      <p:pic>
        <p:nvPicPr>
          <p:cNvPr id="14" name="Picture 2">
            <a:extLst>
              <a:ext uri="{FF2B5EF4-FFF2-40B4-BE49-F238E27FC236}">
                <a16:creationId xmlns:a16="http://schemas.microsoft.com/office/drawing/2014/main" id="{051026A0-F24E-48B0-9345-0D959933B64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089" t="4925" r="5616" b="4611"/>
          <a:stretch/>
        </p:blipFill>
        <p:spPr bwMode="auto">
          <a:xfrm>
            <a:off x="9980331" y="1716826"/>
            <a:ext cx="2019300" cy="155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0">
            <a:extLst>
              <a:ext uri="{FF2B5EF4-FFF2-40B4-BE49-F238E27FC236}">
                <a16:creationId xmlns:a16="http://schemas.microsoft.com/office/drawing/2014/main" id="{631D9309-2726-4DCA-8739-F30562064007}"/>
              </a:ext>
            </a:extLst>
          </p:cNvPr>
          <p:cNvSpPr txBox="1">
            <a:spLocks/>
          </p:cNvSpPr>
          <p:nvPr/>
        </p:nvSpPr>
        <p:spPr>
          <a:xfrm>
            <a:off x="945995" y="4354570"/>
            <a:ext cx="10839605" cy="1697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楷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err="1">
                <a:cs typeface="Times New Roman" panose="02020603050405020304" pitchFamily="18" charset="0"/>
              </a:rPr>
              <a:t>Neutrinoless</a:t>
            </a:r>
            <a:r>
              <a:rPr lang="en-US" altLang="zh-CN" sz="2000" dirty="0">
                <a:cs typeface="Times New Roman" panose="02020603050405020304" pitchFamily="18" charset="0"/>
              </a:rPr>
              <a:t> double-beta decay</a:t>
            </a:r>
            <a:r>
              <a:rPr lang="zh-CN" altLang="en-US" sz="2000" dirty="0">
                <a:cs typeface="Times New Roman" panose="02020603050405020304" pitchFamily="18" charset="0"/>
              </a:rPr>
              <a:t>（</a:t>
            </a:r>
            <a:r>
              <a:rPr lang="el-GR" altLang="zh-CN" sz="2000" dirty="0">
                <a:cs typeface="Times New Roman" panose="02020603050405020304" pitchFamily="18" charset="0"/>
              </a:rPr>
              <a:t>0νββ</a:t>
            </a:r>
            <a:r>
              <a:rPr lang="zh-CN" altLang="en-US" sz="2000" dirty="0">
                <a:cs typeface="Times New Roman" panose="02020603050405020304" pitchFamily="18" charset="0"/>
              </a:rPr>
              <a:t>）：</a:t>
            </a:r>
            <a:r>
              <a:rPr lang="en-US" altLang="zh-CN" sz="2000" dirty="0">
                <a:cs typeface="Times New Roman" panose="02020603050405020304" pitchFamily="18" charset="0"/>
              </a:rPr>
              <a:t>GERDA</a:t>
            </a:r>
            <a:r>
              <a:rPr lang="zh-CN" altLang="en-US" sz="2000" dirty="0">
                <a:cs typeface="Times New Roman" panose="02020603050405020304" pitchFamily="18" charset="0"/>
              </a:rPr>
              <a:t>，</a:t>
            </a:r>
            <a:r>
              <a:rPr lang="en-US" altLang="zh-CN" sz="2000" dirty="0">
                <a:cs typeface="Times New Roman" panose="02020603050405020304" pitchFamily="18" charset="0"/>
              </a:rPr>
              <a:t> </a:t>
            </a:r>
            <a:r>
              <a:rPr lang="en-US" altLang="zh-CN" sz="2000" dirty="0" err="1">
                <a:cs typeface="Times New Roman" panose="02020603050405020304" pitchFamily="18" charset="0"/>
              </a:rPr>
              <a:t>Majorana</a:t>
            </a:r>
            <a:endParaRPr lang="en-US" altLang="zh-CN" sz="2000" dirty="0">
              <a:cs typeface="Times New Roman" panose="02020603050405020304" pitchFamily="18" charset="0"/>
            </a:endParaRPr>
          </a:p>
          <a:p>
            <a:pPr marL="590400">
              <a:lnSpc>
                <a:spcPct val="110000"/>
              </a:lnSpc>
            </a:pPr>
            <a:r>
              <a:rPr lang="en-US" altLang="zh-CN" sz="2000" dirty="0">
                <a:cs typeface="Times New Roman" panose="02020603050405020304" pitchFamily="18" charset="0"/>
              </a:rPr>
              <a:t>GERDA:</a:t>
            </a:r>
            <a:r>
              <a:rPr lang="zh-CN" altLang="en-US" sz="2000" dirty="0">
                <a:cs typeface="Times New Roman" panose="02020603050405020304" pitchFamily="18" charset="0"/>
              </a:rPr>
              <a:t> </a:t>
            </a:r>
            <a:r>
              <a:rPr lang="en-US" altLang="zh-CN" sz="2000" dirty="0">
                <a:cs typeface="Times New Roman" panose="02020603050405020304" pitchFamily="18" charset="0"/>
              </a:rPr>
              <a:t>half-life time of 0νββ 8.0</a:t>
            </a:r>
            <a:r>
              <a:rPr lang="en-US" altLang="zh-CN" sz="1800" dirty="0">
                <a:cs typeface="Times New Roman" panose="02020603050405020304" pitchFamily="18" charset="0"/>
              </a:rPr>
              <a:t>×</a:t>
            </a:r>
            <a:r>
              <a:rPr lang="en-US" altLang="zh-CN" sz="2000" dirty="0">
                <a:cs typeface="Times New Roman" panose="02020603050405020304" pitchFamily="18" charset="0"/>
              </a:rPr>
              <a:t>10</a:t>
            </a:r>
            <a:r>
              <a:rPr lang="en-US" altLang="zh-CN" sz="2000" baseline="30000" dirty="0">
                <a:cs typeface="Times New Roman" panose="02020603050405020304" pitchFamily="18" charset="0"/>
              </a:rPr>
              <a:t>25</a:t>
            </a:r>
            <a:r>
              <a:rPr lang="zh-CN" altLang="en-US" sz="2000" baseline="30000" dirty="0">
                <a:cs typeface="Times New Roman" panose="02020603050405020304" pitchFamily="18" charset="0"/>
              </a:rPr>
              <a:t> </a:t>
            </a:r>
            <a:r>
              <a:rPr lang="en-US" altLang="zh-CN" sz="2000" dirty="0">
                <a:cs typeface="Times New Roman" panose="02020603050405020304" pitchFamily="18" charset="0"/>
              </a:rPr>
              <a:t>y with the lowest background.</a:t>
            </a:r>
          </a:p>
          <a:p>
            <a:r>
              <a:rPr lang="en-US" altLang="zh-CN" sz="2000" dirty="0">
                <a:cs typeface="Times New Roman" panose="02020603050405020304" pitchFamily="18" charset="0"/>
              </a:rPr>
              <a:t>Direct Dark Matter Detection</a:t>
            </a:r>
            <a:r>
              <a:rPr lang="zh-CN" altLang="en-US" sz="2000" dirty="0">
                <a:cs typeface="Times New Roman" panose="02020603050405020304" pitchFamily="18" charset="0"/>
              </a:rPr>
              <a:t>：</a:t>
            </a:r>
            <a:r>
              <a:rPr lang="en-US" altLang="zh-CN" sz="2000" dirty="0">
                <a:cs typeface="Times New Roman" panose="02020603050405020304" pitchFamily="18" charset="0"/>
              </a:rPr>
              <a:t>CoGeNT</a:t>
            </a:r>
            <a:r>
              <a:rPr lang="zh-CN" altLang="en-US" sz="2000" dirty="0">
                <a:cs typeface="Times New Roman" panose="02020603050405020304" pitchFamily="18" charset="0"/>
              </a:rPr>
              <a:t>，</a:t>
            </a:r>
            <a:r>
              <a:rPr lang="en-US" altLang="zh-CN" sz="2000" dirty="0">
                <a:cs typeface="Times New Roman" panose="02020603050405020304" pitchFamily="18" charset="0"/>
              </a:rPr>
              <a:t>CDEX</a:t>
            </a:r>
          </a:p>
          <a:p>
            <a:pPr marL="590400" algn="just">
              <a:lnSpc>
                <a:spcPct val="110000"/>
              </a:lnSpc>
            </a:pPr>
            <a:r>
              <a:rPr lang="en-US" altLang="zh-CN" sz="2000" dirty="0">
                <a:cs typeface="Times New Roman" panose="02020603050405020304" pitchFamily="18" charset="0"/>
              </a:rPr>
              <a:t>CDEX: 160eV energy threshold in 2018</a:t>
            </a:r>
            <a:r>
              <a:rPr lang="zh-CN" altLang="en-US" sz="2000" dirty="0">
                <a:cs typeface="Times New Roman" panose="02020603050405020304" pitchFamily="18" charset="0"/>
              </a:rPr>
              <a:t>，</a:t>
            </a:r>
            <a:r>
              <a:rPr lang="en-US" altLang="zh-CN" sz="2000" dirty="0">
                <a:cs typeface="Times New Roman" panose="02020603050405020304" pitchFamily="18" charset="0"/>
              </a:rPr>
              <a:t>the most sensitive result in 4~5 GeV.</a:t>
            </a:r>
          </a:p>
        </p:txBody>
      </p:sp>
      <p:pic>
        <p:nvPicPr>
          <p:cNvPr id="16" name="Picture 19">
            <a:extLst>
              <a:ext uri="{FF2B5EF4-FFF2-40B4-BE49-F238E27FC236}">
                <a16:creationId xmlns:a16="http://schemas.microsoft.com/office/drawing/2014/main" id="{36F5A778-BB8E-4454-9DE6-42AE06EE7D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734" y="1144652"/>
            <a:ext cx="5215597" cy="2343303"/>
          </a:xfrm>
          <a:prstGeom prst="rect">
            <a:avLst/>
          </a:prstGeom>
        </p:spPr>
      </p:pic>
      <p:sp>
        <p:nvSpPr>
          <p:cNvPr id="17" name="Rectangle 23">
            <a:extLst>
              <a:ext uri="{FF2B5EF4-FFF2-40B4-BE49-F238E27FC236}">
                <a16:creationId xmlns:a16="http://schemas.microsoft.com/office/drawing/2014/main" id="{DC91A1BF-6035-4178-8AA1-26ADA3F19687}"/>
              </a:ext>
            </a:extLst>
          </p:cNvPr>
          <p:cNvSpPr/>
          <p:nvPr/>
        </p:nvSpPr>
        <p:spPr>
          <a:xfrm>
            <a:off x="9886122" y="1257644"/>
            <a:ext cx="2362998" cy="338554"/>
          </a:xfrm>
          <a:prstGeom prst="rect">
            <a:avLst/>
          </a:prstGeom>
        </p:spPr>
        <p:txBody>
          <a:bodyPr wrap="square">
            <a:spAutoFit/>
          </a:bodyPr>
          <a:lstStyle/>
          <a:p>
            <a:r>
              <a:rPr lang="en-US" altLang="zh-CN" sz="1600" dirty="0"/>
              <a:t>P.N. Luke,</a:t>
            </a:r>
            <a:r>
              <a:rPr lang="zh-CN" altLang="en-US" sz="1600" dirty="0"/>
              <a:t> </a:t>
            </a:r>
            <a:r>
              <a:rPr lang="en-US" altLang="zh-CN" sz="1600" dirty="0"/>
              <a:t>et. al. TNS 1989</a:t>
            </a:r>
            <a:endParaRPr lang="zh-CN" altLang="en-US" sz="1600" dirty="0"/>
          </a:p>
        </p:txBody>
      </p:sp>
    </p:spTree>
    <p:extLst>
      <p:ext uri="{BB962C8B-B14F-4D97-AF65-F5344CB8AC3E}">
        <p14:creationId xmlns:p14="http://schemas.microsoft.com/office/powerpoint/2010/main" val="108789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8286573" cy="523220"/>
          </a:xfrm>
          <a:prstGeom prst="rect">
            <a:avLst/>
          </a:prstGeom>
          <a:noFill/>
        </p:spPr>
        <p:txBody>
          <a:bodyPr wrap="square" rtlCol="0">
            <a:spAutoFit/>
          </a:bodyPr>
          <a:lstStyle/>
          <a:p>
            <a:r>
              <a:rPr kumimoji="1" lang="en-US" altLang="zh-CN" sz="2800" b="1" dirty="0" err="1">
                <a:solidFill>
                  <a:schemeClr val="bg1"/>
                </a:solidFill>
                <a:latin typeface="Microsoft YaHei Bold" panose="020B0703020204020201" charset="-122"/>
                <a:ea typeface="Microsoft YaHei Bold" panose="020B0703020204020201" charset="-122"/>
              </a:rPr>
              <a:t>HPGe</a:t>
            </a:r>
            <a:r>
              <a:rPr kumimoji="1" lang="en-US" altLang="zh-CN" sz="2800" b="1" dirty="0">
                <a:solidFill>
                  <a:schemeClr val="bg1"/>
                </a:solidFill>
                <a:latin typeface="Microsoft YaHei Bold" panose="020B0703020204020201" charset="-122"/>
                <a:ea typeface="Microsoft YaHei Bold" panose="020B0703020204020201" charset="-122"/>
              </a:rPr>
              <a:t> detectors for dark matter and 0νββ</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5</a:t>
            </a:fld>
            <a:endParaRPr lang="zh-CN" altLang="en-US"/>
          </a:p>
        </p:txBody>
      </p:sp>
      <p:sp>
        <p:nvSpPr>
          <p:cNvPr id="10" name="Content Placeholder 1">
            <a:extLst>
              <a:ext uri="{FF2B5EF4-FFF2-40B4-BE49-F238E27FC236}">
                <a16:creationId xmlns:a16="http://schemas.microsoft.com/office/drawing/2014/main" id="{DF042D3F-33C8-4457-9BFE-76DD042717D3}"/>
              </a:ext>
            </a:extLst>
          </p:cNvPr>
          <p:cNvSpPr txBox="1">
            <a:spLocks/>
          </p:cNvSpPr>
          <p:nvPr/>
        </p:nvSpPr>
        <p:spPr>
          <a:xfrm>
            <a:off x="609599" y="1054101"/>
            <a:ext cx="10744201" cy="16337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Ton-scale </a:t>
            </a:r>
            <a:r>
              <a:rPr lang="en-US" altLang="zh-CN" sz="2400"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detector arrays</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for</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higher</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sensitivity</a:t>
            </a:r>
          </a:p>
          <a:p>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LEGEND-1000</a:t>
            </a:r>
          </a:p>
          <a:p>
            <a:pPr lvl="1"/>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Large detector mass</a:t>
            </a:r>
          </a:p>
          <a:p>
            <a:pPr lvl="1"/>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Low background </a:t>
            </a:r>
          </a:p>
        </p:txBody>
      </p:sp>
      <p:pic>
        <p:nvPicPr>
          <p:cNvPr id="11" name="Picture 5">
            <a:extLst>
              <a:ext uri="{FF2B5EF4-FFF2-40B4-BE49-F238E27FC236}">
                <a16:creationId xmlns:a16="http://schemas.microsoft.com/office/drawing/2014/main" id="{C086D7FB-4D85-45C2-A23D-4E5FAEEADF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1760" y="2825300"/>
            <a:ext cx="4878158" cy="3393640"/>
          </a:xfrm>
          <a:prstGeom prst="rect">
            <a:avLst/>
          </a:prstGeom>
        </p:spPr>
      </p:pic>
      <p:pic>
        <p:nvPicPr>
          <p:cNvPr id="18" name="Picture 7">
            <a:extLst>
              <a:ext uri="{FF2B5EF4-FFF2-40B4-BE49-F238E27FC236}">
                <a16:creationId xmlns:a16="http://schemas.microsoft.com/office/drawing/2014/main" id="{476172C3-4186-4EB5-A094-F162AAA30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14803" y="2854477"/>
            <a:ext cx="3404888" cy="3226034"/>
          </a:xfrm>
          <a:prstGeom prst="rect">
            <a:avLst/>
          </a:prstGeom>
        </p:spPr>
      </p:pic>
      <p:graphicFrame>
        <p:nvGraphicFramePr>
          <p:cNvPr id="19" name="Object 9">
            <a:extLst>
              <a:ext uri="{FF2B5EF4-FFF2-40B4-BE49-F238E27FC236}">
                <a16:creationId xmlns:a16="http://schemas.microsoft.com/office/drawing/2014/main" id="{7927C858-5322-468F-B0DB-86D207EF2E5B}"/>
              </a:ext>
            </a:extLst>
          </p:cNvPr>
          <p:cNvGraphicFramePr>
            <a:graphicFrameLocks noChangeAspect="1"/>
          </p:cNvGraphicFramePr>
          <p:nvPr>
            <p:extLst>
              <p:ext uri="{D42A27DB-BD31-4B8C-83A1-F6EECF244321}">
                <p14:modId xmlns:p14="http://schemas.microsoft.com/office/powerpoint/2010/main" val="1257056728"/>
              </p:ext>
            </p:extLst>
          </p:nvPr>
        </p:nvGraphicFramePr>
        <p:xfrm>
          <a:off x="9224479" y="2155465"/>
          <a:ext cx="2156634" cy="387120"/>
        </p:xfrm>
        <a:graphic>
          <a:graphicData uri="http://schemas.openxmlformats.org/presentationml/2006/ole">
            <mc:AlternateContent xmlns:mc="http://schemas.openxmlformats.org/markup-compatibility/2006">
              <mc:Choice xmlns:v="urn:schemas-microsoft-com:vml" Requires="v">
                <p:oleObj spid="_x0000_s1262" name="Equation" r:id="rId6" imgW="1282700" imgH="203200" progId="Equation.DSMT4">
                  <p:embed/>
                </p:oleObj>
              </mc:Choice>
              <mc:Fallback>
                <p:oleObj name="Equation" r:id="rId6" imgW="1282700" imgH="203200" progId="Equation.DSMT4">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4479" y="2155465"/>
                        <a:ext cx="2156634" cy="387120"/>
                      </a:xfrm>
                      <a:prstGeom prst="rect">
                        <a:avLst/>
                      </a:prstGeom>
                      <a:noFill/>
                    </p:spPr>
                  </p:pic>
                </p:oleObj>
              </mc:Fallback>
            </mc:AlternateContent>
          </a:graphicData>
        </a:graphic>
      </p:graphicFrame>
      <p:graphicFrame>
        <p:nvGraphicFramePr>
          <p:cNvPr id="20" name="Object 10">
            <a:extLst>
              <a:ext uri="{FF2B5EF4-FFF2-40B4-BE49-F238E27FC236}">
                <a16:creationId xmlns:a16="http://schemas.microsoft.com/office/drawing/2014/main" id="{707A502E-F02E-45E8-AF8C-CAC1F6872089}"/>
              </a:ext>
            </a:extLst>
          </p:cNvPr>
          <p:cNvGraphicFramePr>
            <a:graphicFrameLocks noChangeAspect="1"/>
          </p:cNvGraphicFramePr>
          <p:nvPr>
            <p:extLst>
              <p:ext uri="{D42A27DB-BD31-4B8C-83A1-F6EECF244321}">
                <p14:modId xmlns:p14="http://schemas.microsoft.com/office/powerpoint/2010/main" val="73392233"/>
              </p:ext>
            </p:extLst>
          </p:nvPr>
        </p:nvGraphicFramePr>
        <p:xfrm>
          <a:off x="5987760" y="2155465"/>
          <a:ext cx="1964253" cy="387350"/>
        </p:xfrm>
        <a:graphic>
          <a:graphicData uri="http://schemas.openxmlformats.org/presentationml/2006/ole">
            <mc:AlternateContent xmlns:mc="http://schemas.openxmlformats.org/markup-compatibility/2006">
              <mc:Choice xmlns:v="urn:schemas-microsoft-com:vml" Requires="v">
                <p:oleObj spid="_x0000_s1263" name="Equation" r:id="rId8" imgW="1168200" imgH="203040" progId="Equation.DSMT4">
                  <p:embed/>
                </p:oleObj>
              </mc:Choice>
              <mc:Fallback>
                <p:oleObj name="Equation" r:id="rId8" imgW="1168200" imgH="203040" progId="Equation.DSMT4">
                  <p:embed/>
                  <p:pic>
                    <p:nvPicPr>
                      <p:cNvPr id="11" name="Object 10"/>
                      <p:cNvPicPr>
                        <a:picLocks noChangeAspect="1" noChangeArrowheads="1"/>
                      </p:cNvPicPr>
                      <p:nvPr/>
                    </p:nvPicPr>
                    <p:blipFill>
                      <a:blip r:embed="rId9"/>
                      <a:srcRect/>
                      <a:stretch>
                        <a:fillRect/>
                      </a:stretch>
                    </p:blipFill>
                    <p:spPr bwMode="auto">
                      <a:xfrm>
                        <a:off x="5987760" y="2155465"/>
                        <a:ext cx="1964253" cy="387350"/>
                      </a:xfrm>
                      <a:prstGeom prst="rect">
                        <a:avLst/>
                      </a:prstGeom>
                      <a:noFill/>
                    </p:spPr>
                  </p:pic>
                </p:oleObj>
              </mc:Fallback>
            </mc:AlternateContent>
          </a:graphicData>
        </a:graphic>
      </p:graphicFrame>
      <p:cxnSp>
        <p:nvCxnSpPr>
          <p:cNvPr id="21" name="Straight Arrow Connector 12">
            <a:extLst>
              <a:ext uri="{FF2B5EF4-FFF2-40B4-BE49-F238E27FC236}">
                <a16:creationId xmlns:a16="http://schemas.microsoft.com/office/drawing/2014/main" id="{F6059166-AD6C-4B20-A8BC-AD21CC19BC4A}"/>
              </a:ext>
            </a:extLst>
          </p:cNvPr>
          <p:cNvCxnSpPr/>
          <p:nvPr/>
        </p:nvCxnSpPr>
        <p:spPr>
          <a:xfrm flipV="1">
            <a:off x="8035538" y="2349025"/>
            <a:ext cx="100531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14">
            <a:extLst>
              <a:ext uri="{FF2B5EF4-FFF2-40B4-BE49-F238E27FC236}">
                <a16:creationId xmlns:a16="http://schemas.microsoft.com/office/drawing/2014/main" id="{C124FC3B-B5CB-421C-AE81-AD5E772FD220}"/>
              </a:ext>
            </a:extLst>
          </p:cNvPr>
          <p:cNvSpPr txBox="1"/>
          <p:nvPr/>
        </p:nvSpPr>
        <p:spPr>
          <a:xfrm>
            <a:off x="846029" y="4104549"/>
            <a:ext cx="668773" cy="338554"/>
          </a:xfrm>
          <a:prstGeom prst="rect">
            <a:avLst/>
          </a:prstGeom>
          <a:noFill/>
        </p:spPr>
        <p:txBody>
          <a:bodyPr wrap="none" rtlCol="0">
            <a:spAutoFit/>
          </a:bodyPr>
          <a:lstStyle/>
          <a:p>
            <a:r>
              <a:rPr lang="en-US" altLang="zh-CN" sz="1600" b="1" dirty="0">
                <a:solidFill>
                  <a:srgbClr val="FF0000"/>
                </a:solidFill>
                <a:latin typeface="Times New Roman" panose="02020603050405020304" pitchFamily="18" charset="0"/>
                <a:cs typeface="Times New Roman" panose="02020603050405020304" pitchFamily="18" charset="0"/>
              </a:rPr>
              <a:t>~10m</a:t>
            </a:r>
            <a:endParaRPr lang="zh-CN" altLang="en-US" sz="1600" b="1" dirty="0">
              <a:solidFill>
                <a:srgbClr val="FF0000"/>
              </a:solidFill>
              <a:latin typeface="楷体" panose="02010609060101010101" pitchFamily="49" charset="-122"/>
              <a:ea typeface="楷体" panose="02010609060101010101" pitchFamily="49" charset="-122"/>
            </a:endParaRPr>
          </a:p>
        </p:txBody>
      </p:sp>
      <p:sp>
        <p:nvSpPr>
          <p:cNvPr id="23" name="TextBox 15">
            <a:extLst>
              <a:ext uri="{FF2B5EF4-FFF2-40B4-BE49-F238E27FC236}">
                <a16:creationId xmlns:a16="http://schemas.microsoft.com/office/drawing/2014/main" id="{4B56F99B-3FEA-401C-A6BB-620ECB221374}"/>
              </a:ext>
            </a:extLst>
          </p:cNvPr>
          <p:cNvSpPr txBox="1"/>
          <p:nvPr/>
        </p:nvSpPr>
        <p:spPr>
          <a:xfrm>
            <a:off x="7018657" y="6149934"/>
            <a:ext cx="3183885"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0νββ half-life versus exposure curve</a:t>
            </a:r>
            <a:endParaRPr lang="zh-CN" altLang="en-US" sz="1600" dirty="0">
              <a:latin typeface="楷体" panose="02010609060101010101" pitchFamily="49" charset="-122"/>
              <a:ea typeface="楷体" panose="02010609060101010101" pitchFamily="49" charset="-122"/>
            </a:endParaRPr>
          </a:p>
        </p:txBody>
      </p:sp>
      <p:graphicFrame>
        <p:nvGraphicFramePr>
          <p:cNvPr id="24" name="Object 13">
            <a:extLst>
              <a:ext uri="{FF2B5EF4-FFF2-40B4-BE49-F238E27FC236}">
                <a16:creationId xmlns:a16="http://schemas.microsoft.com/office/drawing/2014/main" id="{17F03761-D9B2-4400-8053-3E6C13F3C33D}"/>
              </a:ext>
            </a:extLst>
          </p:cNvPr>
          <p:cNvGraphicFramePr>
            <a:graphicFrameLocks noChangeAspect="1"/>
          </p:cNvGraphicFramePr>
          <p:nvPr>
            <p:extLst>
              <p:ext uri="{D42A27DB-BD31-4B8C-83A1-F6EECF244321}">
                <p14:modId xmlns:p14="http://schemas.microsoft.com/office/powerpoint/2010/main" val="1125498057"/>
              </p:ext>
            </p:extLst>
          </p:nvPr>
        </p:nvGraphicFramePr>
        <p:xfrm>
          <a:off x="9825362" y="1684327"/>
          <a:ext cx="898277" cy="387350"/>
        </p:xfrm>
        <a:graphic>
          <a:graphicData uri="http://schemas.openxmlformats.org/presentationml/2006/ole">
            <mc:AlternateContent xmlns:mc="http://schemas.openxmlformats.org/markup-compatibility/2006">
              <mc:Choice xmlns:v="urn:schemas-microsoft-com:vml" Requires="v">
                <p:oleObj spid="_x0000_s1264" name="Equation" r:id="rId10" imgW="533160" imgH="203040" progId="Equation.DSMT4">
                  <p:embed/>
                </p:oleObj>
              </mc:Choice>
              <mc:Fallback>
                <p:oleObj name="Equation" r:id="rId10" imgW="533160" imgH="203040" progId="Equation.DSMT4">
                  <p:embed/>
                  <p:pic>
                    <p:nvPicPr>
                      <p:cNvPr id="14" name="Object 13"/>
                      <p:cNvPicPr>
                        <a:picLocks noChangeAspect="1" noChangeArrowheads="1"/>
                      </p:cNvPicPr>
                      <p:nvPr/>
                    </p:nvPicPr>
                    <p:blipFill>
                      <a:blip r:embed="rId11"/>
                      <a:srcRect/>
                      <a:stretch>
                        <a:fillRect/>
                      </a:stretch>
                    </p:blipFill>
                    <p:spPr bwMode="auto">
                      <a:xfrm>
                        <a:off x="9825362" y="1684327"/>
                        <a:ext cx="898277" cy="387350"/>
                      </a:xfrm>
                      <a:prstGeom prst="rect">
                        <a:avLst/>
                      </a:prstGeom>
                      <a:noFill/>
                    </p:spPr>
                  </p:pic>
                </p:oleObj>
              </mc:Fallback>
            </mc:AlternateContent>
          </a:graphicData>
        </a:graphic>
      </p:graphicFrame>
      <p:cxnSp>
        <p:nvCxnSpPr>
          <p:cNvPr id="25" name="Straight Arrow Connector 17">
            <a:extLst>
              <a:ext uri="{FF2B5EF4-FFF2-40B4-BE49-F238E27FC236}">
                <a16:creationId xmlns:a16="http://schemas.microsoft.com/office/drawing/2014/main" id="{C5C430D7-5B18-4F73-A750-3EEEA6280167}"/>
              </a:ext>
            </a:extLst>
          </p:cNvPr>
          <p:cNvCxnSpPr/>
          <p:nvPr/>
        </p:nvCxnSpPr>
        <p:spPr>
          <a:xfrm flipV="1">
            <a:off x="8035538" y="1877664"/>
            <a:ext cx="100531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Object 18">
            <a:extLst>
              <a:ext uri="{FF2B5EF4-FFF2-40B4-BE49-F238E27FC236}">
                <a16:creationId xmlns:a16="http://schemas.microsoft.com/office/drawing/2014/main" id="{D50B0489-8D40-45A7-83E0-07182F95C7C8}"/>
              </a:ext>
            </a:extLst>
          </p:cNvPr>
          <p:cNvGraphicFramePr>
            <a:graphicFrameLocks noChangeAspect="1"/>
          </p:cNvGraphicFramePr>
          <p:nvPr>
            <p:extLst>
              <p:ext uri="{D42A27DB-BD31-4B8C-83A1-F6EECF244321}">
                <p14:modId xmlns:p14="http://schemas.microsoft.com/office/powerpoint/2010/main" val="3372903143"/>
              </p:ext>
            </p:extLst>
          </p:nvPr>
        </p:nvGraphicFramePr>
        <p:xfrm>
          <a:off x="6688463" y="1677977"/>
          <a:ext cx="662500" cy="387350"/>
        </p:xfrm>
        <a:graphic>
          <a:graphicData uri="http://schemas.openxmlformats.org/presentationml/2006/ole">
            <mc:AlternateContent xmlns:mc="http://schemas.openxmlformats.org/markup-compatibility/2006">
              <mc:Choice xmlns:v="urn:schemas-microsoft-com:vml" Requires="v">
                <p:oleObj spid="_x0000_s1265" name="Equation" r:id="rId12" imgW="393480" imgH="203040" progId="Equation.DSMT4">
                  <p:embed/>
                </p:oleObj>
              </mc:Choice>
              <mc:Fallback>
                <p:oleObj name="Equation" r:id="rId12" imgW="393480" imgH="203040" progId="Equation.DSMT4">
                  <p:embed/>
                  <p:pic>
                    <p:nvPicPr>
                      <p:cNvPr id="19" name="Object 18"/>
                      <p:cNvPicPr>
                        <a:picLocks noChangeAspect="1" noChangeArrowheads="1"/>
                      </p:cNvPicPr>
                      <p:nvPr/>
                    </p:nvPicPr>
                    <p:blipFill>
                      <a:blip r:embed="rId13"/>
                      <a:srcRect/>
                      <a:stretch>
                        <a:fillRect/>
                      </a:stretch>
                    </p:blipFill>
                    <p:spPr bwMode="auto">
                      <a:xfrm>
                        <a:off x="6688463" y="1677977"/>
                        <a:ext cx="662500" cy="387350"/>
                      </a:xfrm>
                      <a:prstGeom prst="rect">
                        <a:avLst/>
                      </a:prstGeom>
                      <a:noFill/>
                    </p:spPr>
                  </p:pic>
                </p:oleObj>
              </mc:Fallback>
            </mc:AlternateContent>
          </a:graphicData>
        </a:graphic>
      </p:graphicFrame>
      <p:sp>
        <p:nvSpPr>
          <p:cNvPr id="27" name="Rectangle 19">
            <a:extLst>
              <a:ext uri="{FF2B5EF4-FFF2-40B4-BE49-F238E27FC236}">
                <a16:creationId xmlns:a16="http://schemas.microsoft.com/office/drawing/2014/main" id="{69F54023-2F1A-49D6-8539-7E355850F76D}"/>
              </a:ext>
            </a:extLst>
          </p:cNvPr>
          <p:cNvSpPr/>
          <p:nvPr/>
        </p:nvSpPr>
        <p:spPr>
          <a:xfrm>
            <a:off x="5834742" y="1662254"/>
            <a:ext cx="5747659" cy="893498"/>
          </a:xfrm>
          <a:prstGeom prst="rect">
            <a:avLst/>
          </a:prstGeom>
          <a:noFill/>
          <a:ln w="38100">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dirty="0"/>
          </a:p>
        </p:txBody>
      </p:sp>
      <p:sp>
        <p:nvSpPr>
          <p:cNvPr id="28" name="Rectangle 16">
            <a:extLst>
              <a:ext uri="{FF2B5EF4-FFF2-40B4-BE49-F238E27FC236}">
                <a16:creationId xmlns:a16="http://schemas.microsoft.com/office/drawing/2014/main" id="{BF60394B-F5FA-4BF5-836F-A6552FCEC53E}"/>
              </a:ext>
            </a:extLst>
          </p:cNvPr>
          <p:cNvSpPr/>
          <p:nvPr/>
        </p:nvSpPr>
        <p:spPr>
          <a:xfrm>
            <a:off x="10289462" y="6184076"/>
            <a:ext cx="1800350" cy="307777"/>
          </a:xfrm>
          <a:prstGeom prst="rect">
            <a:avLst/>
          </a:prstGeom>
        </p:spPr>
        <p:txBody>
          <a:bodyPr wrap="square">
            <a:spAutoFit/>
          </a:bodyPr>
          <a:lstStyle/>
          <a:p>
            <a:r>
              <a:rPr lang="en-US" altLang="zh-CN" sz="1400" dirty="0"/>
              <a:t>LEGEND,TAUP 2017</a:t>
            </a:r>
            <a:endParaRPr lang="zh-CN" altLang="en-US" sz="1400" dirty="0"/>
          </a:p>
        </p:txBody>
      </p:sp>
      <p:cxnSp>
        <p:nvCxnSpPr>
          <p:cNvPr id="29" name="Straight Arrow Connector 8">
            <a:extLst>
              <a:ext uri="{FF2B5EF4-FFF2-40B4-BE49-F238E27FC236}">
                <a16:creationId xmlns:a16="http://schemas.microsoft.com/office/drawing/2014/main" id="{12304A31-6FFF-40B5-9AD1-0D1157532EF1}"/>
              </a:ext>
            </a:extLst>
          </p:cNvPr>
          <p:cNvCxnSpPr/>
          <p:nvPr/>
        </p:nvCxnSpPr>
        <p:spPr>
          <a:xfrm>
            <a:off x="1514803" y="3747052"/>
            <a:ext cx="0" cy="1053548"/>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0">
            <a:extLst>
              <a:ext uri="{FF2B5EF4-FFF2-40B4-BE49-F238E27FC236}">
                <a16:creationId xmlns:a16="http://schemas.microsoft.com/office/drawing/2014/main" id="{169BA90A-A8D5-4A8E-8EAE-FBB937F413D6}"/>
              </a:ext>
            </a:extLst>
          </p:cNvPr>
          <p:cNvSpPr txBox="1"/>
          <p:nvPr/>
        </p:nvSpPr>
        <p:spPr>
          <a:xfrm>
            <a:off x="2118326" y="6149934"/>
            <a:ext cx="1481496" cy="338554"/>
          </a:xfrm>
          <a:prstGeom prst="rect">
            <a:avLst/>
          </a:prstGeom>
          <a:no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LEGEND-1000</a:t>
            </a:r>
            <a:endParaRPr lang="zh-CN" altLang="en-US" sz="16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363809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8180544" cy="523220"/>
          </a:xfrm>
          <a:prstGeom prst="rect">
            <a:avLst/>
          </a:prstGeom>
          <a:noFill/>
        </p:spPr>
        <p:txBody>
          <a:bodyPr wrap="square" rtlCol="0">
            <a:spAutoFit/>
          </a:bodyPr>
          <a:lstStyle/>
          <a:p>
            <a:r>
              <a:rPr kumimoji="1" lang="en-US" altLang="zh-CN" sz="2800" b="1" dirty="0" err="1">
                <a:solidFill>
                  <a:schemeClr val="bg1"/>
                </a:solidFill>
                <a:latin typeface="Microsoft YaHei Bold" panose="020B0703020204020201" charset="-122"/>
                <a:ea typeface="Microsoft YaHei Bold" panose="020B0703020204020201" charset="-122"/>
              </a:rPr>
              <a:t>HPGe</a:t>
            </a:r>
            <a:r>
              <a:rPr kumimoji="1" lang="en-US" altLang="zh-CN" sz="2800" b="1" dirty="0">
                <a:solidFill>
                  <a:schemeClr val="bg1"/>
                </a:solidFill>
                <a:latin typeface="Microsoft YaHei Bold" panose="020B0703020204020201" charset="-122"/>
                <a:ea typeface="Microsoft YaHei Bold" panose="020B0703020204020201" charset="-122"/>
              </a:rPr>
              <a:t> detectors for dark matter and 0νββ</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6</a:t>
            </a:fld>
            <a:endParaRPr lang="zh-CN" altLang="en-US"/>
          </a:p>
        </p:txBody>
      </p:sp>
      <p:sp>
        <p:nvSpPr>
          <p:cNvPr id="14" name="Content Placeholder 1">
            <a:extLst>
              <a:ext uri="{FF2B5EF4-FFF2-40B4-BE49-F238E27FC236}">
                <a16:creationId xmlns:a16="http://schemas.microsoft.com/office/drawing/2014/main" id="{AFA71BF6-28F1-4803-9AED-9FD70B5ABBB2}"/>
              </a:ext>
            </a:extLst>
          </p:cNvPr>
          <p:cNvSpPr txBox="1">
            <a:spLocks/>
          </p:cNvSpPr>
          <p:nvPr/>
        </p:nvSpPr>
        <p:spPr>
          <a:xfrm>
            <a:off x="520700" y="1008614"/>
            <a:ext cx="8180544" cy="596900"/>
          </a:xfrm>
          <a:prstGeom prst="rect">
            <a:avLst/>
          </a:prstGeom>
        </p:spPr>
        <p:txBody>
          <a:bodyPr/>
          <a:lstStyle>
            <a:lvl1pPr marL="228600" indent="-228600" algn="l" defTabSz="914400" rtl="0" eaLnBrk="1" latinLnBrk="0" hangingPunct="1">
              <a:lnSpc>
                <a:spcPct val="90000"/>
              </a:lnSpc>
              <a:spcBef>
                <a:spcPts val="1000"/>
              </a:spcBef>
              <a:buFont typeface="Arial" panose="020B0606020202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6020202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6020202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6020202030204" pitchFamily="34" charset="0"/>
              <a:buChar char="•"/>
              <a:defRPr sz="1800" kern="1200">
                <a:solidFill>
                  <a:schemeClr val="tx1"/>
                </a:solidFill>
                <a:latin typeface="+mn-lt"/>
                <a:ea typeface="+mn-ea"/>
                <a:cs typeface="+mn-cs"/>
              </a:defRPr>
            </a:lvl9pPr>
          </a:lstStyle>
          <a:p>
            <a:r>
              <a:rPr lang="en-US" altLang="zh-CN" sz="2600" dirty="0">
                <a:latin typeface="Times New Roman" panose="02020603050405020304" pitchFamily="18" charset="0"/>
                <a:ea typeface="楷体" panose="02010609060101010101" pitchFamily="49" charset="-122"/>
                <a:cs typeface="Times New Roman" panose="02020603050405020304" pitchFamily="18" charset="0"/>
              </a:rPr>
              <a:t>Cryogenic front-end electronics solution</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 name="Picture 8" descr="C:\Users\丰\Desktop\cold_wave_samp.jpg">
            <a:extLst>
              <a:ext uri="{FF2B5EF4-FFF2-40B4-BE49-F238E27FC236}">
                <a16:creationId xmlns:a16="http://schemas.microsoft.com/office/drawing/2014/main" id="{4D0D1E2A-822B-421D-B061-5E6B783B6DE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873" y="1653624"/>
            <a:ext cx="6845300" cy="2389880"/>
          </a:xfrm>
          <a:prstGeom prst="rect">
            <a:avLst/>
          </a:prstGeom>
          <a:noFill/>
          <a:ln>
            <a:noFill/>
          </a:ln>
        </p:spPr>
      </p:pic>
      <p:sp>
        <p:nvSpPr>
          <p:cNvPr id="16" name="Content Placeholder 1">
            <a:extLst>
              <a:ext uri="{FF2B5EF4-FFF2-40B4-BE49-F238E27FC236}">
                <a16:creationId xmlns:a16="http://schemas.microsoft.com/office/drawing/2014/main" id="{2AD748AD-54C1-4D41-84E1-E5DB3CBDBAD3}"/>
              </a:ext>
            </a:extLst>
          </p:cNvPr>
          <p:cNvSpPr txBox="1">
            <a:spLocks/>
          </p:cNvSpPr>
          <p:nvPr/>
        </p:nvSpPr>
        <p:spPr>
          <a:xfrm>
            <a:off x="609599" y="4133309"/>
            <a:ext cx="5341258" cy="23361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楷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zh-CN" sz="2600" dirty="0"/>
              <a:t>Advantages</a:t>
            </a:r>
            <a:r>
              <a:rPr lang="zh-CN" altLang="en-US" sz="2600" dirty="0"/>
              <a:t>：</a:t>
            </a:r>
            <a:endParaRPr lang="en-US" altLang="zh-CN" sz="2600" dirty="0"/>
          </a:p>
          <a:p>
            <a:pPr marL="590400">
              <a:lnSpc>
                <a:spcPct val="80000"/>
              </a:lnSpc>
            </a:pPr>
            <a:r>
              <a:rPr lang="en-US" altLang="zh-CN" sz="2200" dirty="0"/>
              <a:t>less cables and connectors</a:t>
            </a:r>
          </a:p>
          <a:p>
            <a:pPr marL="590400">
              <a:lnSpc>
                <a:spcPct val="80000"/>
              </a:lnSpc>
            </a:pPr>
            <a:r>
              <a:rPr lang="en-US" altLang="zh-CN" sz="2200" dirty="0"/>
              <a:t>Signal Integrity</a:t>
            </a:r>
          </a:p>
        </p:txBody>
      </p:sp>
      <p:sp>
        <p:nvSpPr>
          <p:cNvPr id="17" name="Content Placeholder 1">
            <a:extLst>
              <a:ext uri="{FF2B5EF4-FFF2-40B4-BE49-F238E27FC236}">
                <a16:creationId xmlns:a16="http://schemas.microsoft.com/office/drawing/2014/main" id="{3FF2A186-F603-4219-8EBC-B926E1786353}"/>
              </a:ext>
            </a:extLst>
          </p:cNvPr>
          <p:cNvSpPr txBox="1">
            <a:spLocks/>
          </p:cNvSpPr>
          <p:nvPr/>
        </p:nvSpPr>
        <p:spPr>
          <a:xfrm>
            <a:off x="5977447" y="4098513"/>
            <a:ext cx="5486401" cy="2389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楷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600" dirty="0"/>
              <a:t>Challenges</a:t>
            </a:r>
            <a:r>
              <a:rPr lang="zh-CN" altLang="en-US" sz="2600" dirty="0"/>
              <a:t>：</a:t>
            </a:r>
            <a:endParaRPr lang="en-US" altLang="zh-CN" sz="2600" dirty="0"/>
          </a:p>
          <a:p>
            <a:pPr marL="590400"/>
            <a:r>
              <a:rPr lang="en-US" altLang="zh-CN" sz="2200" dirty="0"/>
              <a:t>low-temperature CMOS device model</a:t>
            </a:r>
            <a:endParaRPr lang="zh-CN" altLang="en-US" sz="2200" dirty="0"/>
          </a:p>
          <a:p>
            <a:pPr marL="590400"/>
            <a:r>
              <a:rPr lang="en-US" altLang="zh-CN" sz="2200" dirty="0"/>
              <a:t>electronic interference</a:t>
            </a:r>
          </a:p>
          <a:p>
            <a:pPr marL="590400"/>
            <a:r>
              <a:rPr lang="en-US" altLang="zh-CN" sz="2200" dirty="0"/>
              <a:t>low background, low power consumption and low noise requirements</a:t>
            </a:r>
            <a:endParaRPr lang="zh-CN" altLang="en-US" sz="2200" dirty="0"/>
          </a:p>
        </p:txBody>
      </p:sp>
      <p:pic>
        <p:nvPicPr>
          <p:cNvPr id="18" name="Picture 10">
            <a:extLst>
              <a:ext uri="{FF2B5EF4-FFF2-40B4-BE49-F238E27FC236}">
                <a16:creationId xmlns:a16="http://schemas.microsoft.com/office/drawing/2014/main" id="{9135188B-D5D8-47F6-8E8E-620331D27F3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290"/>
          <a:stretch/>
        </p:blipFill>
        <p:spPr>
          <a:xfrm>
            <a:off x="8928608" y="912629"/>
            <a:ext cx="2229756" cy="3661584"/>
          </a:xfrm>
          <a:prstGeom prst="rect">
            <a:avLst/>
          </a:prstGeom>
        </p:spPr>
      </p:pic>
      <p:sp>
        <p:nvSpPr>
          <p:cNvPr id="19" name="TextBox 11">
            <a:extLst>
              <a:ext uri="{FF2B5EF4-FFF2-40B4-BE49-F238E27FC236}">
                <a16:creationId xmlns:a16="http://schemas.microsoft.com/office/drawing/2014/main" id="{E4AA83D9-06DB-4A82-9C8F-5D4A91FAB398}"/>
              </a:ext>
            </a:extLst>
          </p:cNvPr>
          <p:cNvSpPr txBox="1"/>
          <p:nvPr/>
        </p:nvSpPr>
        <p:spPr>
          <a:xfrm>
            <a:off x="8098126" y="3217639"/>
            <a:ext cx="1433600" cy="646331"/>
          </a:xfrm>
          <a:prstGeom prst="rect">
            <a:avLst/>
          </a:prstGeom>
          <a:noFill/>
        </p:spPr>
        <p:txBody>
          <a:bodyPr wrap="square" rtlCol="0">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detector arrays </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矩形 2">
            <a:extLst>
              <a:ext uri="{FF2B5EF4-FFF2-40B4-BE49-F238E27FC236}">
                <a16:creationId xmlns:a16="http://schemas.microsoft.com/office/drawing/2014/main" id="{53F6ED85-620A-2E46-F5E7-8300C2697F74}"/>
              </a:ext>
            </a:extLst>
          </p:cNvPr>
          <p:cNvSpPr/>
          <p:nvPr/>
        </p:nvSpPr>
        <p:spPr>
          <a:xfrm>
            <a:off x="5062788" y="1743429"/>
            <a:ext cx="1392321" cy="553129"/>
          </a:xfrm>
          <a:prstGeom prst="rect">
            <a:avLst/>
          </a:prstGeom>
          <a:solidFill>
            <a:srgbClr val="B1D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w="0"/>
                <a:solidFill>
                  <a:schemeClr val="tx1"/>
                </a:solidFill>
                <a:effectLst>
                  <a:outerShdw blurRad="38100" dist="19050" dir="2700000" algn="tl" rotWithShape="0">
                    <a:schemeClr val="dk1">
                      <a:alpha val="40000"/>
                    </a:schemeClr>
                  </a:outerShdw>
                </a:effectLst>
              </a:rPr>
              <a:t>Low temperature</a:t>
            </a:r>
            <a:endParaRPr lang="zh-CN" altLang="en-US" dirty="0">
              <a:ln w="0"/>
              <a:solidFill>
                <a:schemeClr val="tx1"/>
              </a:solidFill>
              <a:effectLst>
                <a:outerShdw blurRad="38100" dist="19050" dir="2700000" algn="tl" rotWithShape="0">
                  <a:schemeClr val="dk1">
                    <a:alpha val="40000"/>
                  </a:schemeClr>
                </a:outerShdw>
              </a:effectLst>
            </a:endParaRPr>
          </a:p>
        </p:txBody>
      </p:sp>
      <p:sp>
        <p:nvSpPr>
          <p:cNvPr id="4" name="矩形 3">
            <a:extLst>
              <a:ext uri="{FF2B5EF4-FFF2-40B4-BE49-F238E27FC236}">
                <a16:creationId xmlns:a16="http://schemas.microsoft.com/office/drawing/2014/main" id="{EDF3E341-C460-5DF6-B8B0-BA57AA8CF94B}"/>
              </a:ext>
            </a:extLst>
          </p:cNvPr>
          <p:cNvSpPr/>
          <p:nvPr/>
        </p:nvSpPr>
        <p:spPr>
          <a:xfrm>
            <a:off x="6662173" y="1713932"/>
            <a:ext cx="1522192"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ln w="0"/>
                <a:solidFill>
                  <a:schemeClr val="tx1"/>
                </a:solidFill>
                <a:effectLst>
                  <a:outerShdw blurRad="38100" dist="19050" dir="2700000" algn="tl" rotWithShape="0">
                    <a:schemeClr val="dk1">
                      <a:alpha val="40000"/>
                    </a:schemeClr>
                  </a:outerShdw>
                </a:effectLst>
              </a:rPr>
              <a:t>Room temperature</a:t>
            </a:r>
            <a:endParaRPr lang="zh-CN" alt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29140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58771" y="2390470"/>
            <a:ext cx="1597482" cy="1323439"/>
          </a:xfrm>
          <a:prstGeom prst="rect">
            <a:avLst/>
          </a:prstGeom>
          <a:noFill/>
        </p:spPr>
        <p:txBody>
          <a:bodyPr wrap="square" rtlCol="0">
            <a:spAutoFit/>
          </a:bodyPr>
          <a:lstStyle/>
          <a:p>
            <a:r>
              <a:rPr kumimoji="1" lang="en-US" altLang="zh-CN" sz="8000" b="1" dirty="0">
                <a:solidFill>
                  <a:schemeClr val="bg1"/>
                </a:solidFill>
                <a:latin typeface="Microsoft YaHei Bold" panose="020B0703020204020201" charset="-122"/>
                <a:ea typeface="Microsoft YaHei Bold" panose="020B0703020204020201" charset="-122"/>
              </a:rPr>
              <a:t>02</a:t>
            </a:r>
          </a:p>
        </p:txBody>
      </p:sp>
      <p:cxnSp>
        <p:nvCxnSpPr>
          <p:cNvPr id="10" name="直线连接符 9"/>
          <p:cNvCxnSpPr/>
          <p:nvPr/>
        </p:nvCxnSpPr>
        <p:spPr>
          <a:xfrm>
            <a:off x="2402229" y="2627947"/>
            <a:ext cx="0" cy="821802"/>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2758193" y="2498191"/>
            <a:ext cx="8249109" cy="1107996"/>
          </a:xfrm>
          <a:prstGeom prst="rect">
            <a:avLst/>
          </a:prstGeom>
          <a:noFill/>
        </p:spPr>
        <p:txBody>
          <a:bodyPr wrap="square" rtlCol="0">
            <a:spAutoFit/>
          </a:bodyPr>
          <a:lstStyle/>
          <a:p>
            <a:r>
              <a:rPr kumimoji="1" lang="en-US" altLang="zh-CN" sz="3300" dirty="0">
                <a:solidFill>
                  <a:schemeClr val="bg1"/>
                </a:solidFill>
                <a:latin typeface="Microsoft YaHei Bold" panose="020B0703020204020201" charset="-122"/>
                <a:ea typeface="Microsoft YaHei Bold" panose="020B0703020204020201" charset="-122"/>
              </a:rPr>
              <a:t>Development of Cryogenic CMOS ASICs for </a:t>
            </a:r>
            <a:r>
              <a:rPr kumimoji="1" lang="en-US" altLang="zh-CN" sz="3300" dirty="0" err="1">
                <a:solidFill>
                  <a:schemeClr val="bg1"/>
                </a:solidFill>
                <a:latin typeface="Microsoft YaHei Bold" panose="020B0703020204020201" charset="-122"/>
                <a:ea typeface="Microsoft YaHei Bold" panose="020B0703020204020201" charset="-122"/>
              </a:rPr>
              <a:t>HPGe</a:t>
            </a:r>
            <a:r>
              <a:rPr kumimoji="1" lang="en-US" altLang="zh-CN" sz="3300" dirty="0">
                <a:solidFill>
                  <a:schemeClr val="bg1"/>
                </a:solidFill>
                <a:latin typeface="Microsoft YaHei Bold" panose="020B0703020204020201" charset="-122"/>
                <a:ea typeface="Microsoft YaHei Bold" panose="020B0703020204020201" charset="-122"/>
              </a:rPr>
              <a:t> Detectors</a:t>
            </a:r>
          </a:p>
        </p:txBody>
      </p:sp>
      <p:sp>
        <p:nvSpPr>
          <p:cNvPr id="2" name="灯片编号占位符 1">
            <a:extLst>
              <a:ext uri="{FF2B5EF4-FFF2-40B4-BE49-F238E27FC236}">
                <a16:creationId xmlns:a16="http://schemas.microsoft.com/office/drawing/2014/main" id="{83581D5E-F575-4A93-9C7F-33DF6CBE54CB}"/>
              </a:ext>
            </a:extLst>
          </p:cNvPr>
          <p:cNvSpPr>
            <a:spLocks noGrp="1"/>
          </p:cNvSpPr>
          <p:nvPr>
            <p:ph type="sldNum" sz="quarter" idx="12"/>
          </p:nvPr>
        </p:nvSpPr>
        <p:spPr/>
        <p:txBody>
          <a:bodyPr/>
          <a:lstStyle/>
          <a:p>
            <a:fld id="{7D9BB5D0-35E4-459D-AEF3-FE4D7C45CC19}" type="slidenum">
              <a:rPr lang="zh-CN" altLang="en-US" smtClean="0"/>
              <a:t>7</a:t>
            </a:fld>
            <a:endParaRPr lang="zh-CN" altLang="en-US"/>
          </a:p>
        </p:txBody>
      </p:sp>
    </p:spTree>
    <p:extLst>
      <p:ext uri="{BB962C8B-B14F-4D97-AF65-F5344CB8AC3E}">
        <p14:creationId xmlns:p14="http://schemas.microsoft.com/office/powerpoint/2010/main" val="2869088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8</a:t>
            </a:fld>
            <a:endParaRPr lang="zh-CN" altLang="en-US"/>
          </a:p>
        </p:txBody>
      </p:sp>
      <p:sp>
        <p:nvSpPr>
          <p:cNvPr id="4" name="内容占位符 2">
            <a:extLst>
              <a:ext uri="{FF2B5EF4-FFF2-40B4-BE49-F238E27FC236}">
                <a16:creationId xmlns:a16="http://schemas.microsoft.com/office/drawing/2014/main" id="{8513EDDC-BCBF-4C9B-B620-A3A4AE4D8217}"/>
              </a:ext>
            </a:extLst>
          </p:cNvPr>
          <p:cNvSpPr/>
          <p:nvPr/>
        </p:nvSpPr>
        <p:spPr bwMode="auto">
          <a:xfrm>
            <a:off x="324027" y="892744"/>
            <a:ext cx="11658175" cy="5594553"/>
          </a:xfrm>
          <a:prstGeom prst="rect">
            <a:avLst/>
          </a:prstGeom>
          <a:noFill/>
          <a:ln w="9525">
            <a:noFill/>
            <a:miter lim="800000"/>
          </a:ln>
        </p:spPr>
        <p:txBody>
          <a:bodyPr lIns="68573" tIns="34287" rIns="68573" bIns="34287"/>
          <a:lstStyle/>
          <a:p>
            <a:pPr lvl="0" algn="just" eaLnBrk="0" hangingPunct="0">
              <a:lnSpc>
                <a:spcPct val="150000"/>
              </a:lnSpc>
              <a:buClr>
                <a:srgbClr val="C00000"/>
              </a:buClr>
              <a:buSzPct val="93000"/>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Sources of electronic noise: detector leakage current and capacitance, input stage transistors </a:t>
            </a:r>
          </a:p>
        </p:txBody>
      </p:sp>
      <p:graphicFrame>
        <p:nvGraphicFramePr>
          <p:cNvPr id="5" name="对象 4">
            <a:extLst>
              <a:ext uri="{FF2B5EF4-FFF2-40B4-BE49-F238E27FC236}">
                <a16:creationId xmlns:a16="http://schemas.microsoft.com/office/drawing/2014/main" id="{9064145F-608C-41C9-B3B7-27AA9CDF2C3F}"/>
              </a:ext>
            </a:extLst>
          </p:cNvPr>
          <p:cNvGraphicFramePr>
            <a:graphicFrameLocks noChangeAspect="1"/>
          </p:cNvGraphicFramePr>
          <p:nvPr/>
        </p:nvGraphicFramePr>
        <p:xfrm>
          <a:off x="1613897" y="1497682"/>
          <a:ext cx="7953375" cy="2192338"/>
        </p:xfrm>
        <a:graphic>
          <a:graphicData uri="http://schemas.openxmlformats.org/presentationml/2006/ole">
            <mc:AlternateContent xmlns:mc="http://schemas.openxmlformats.org/markup-compatibility/2006">
              <mc:Choice xmlns:v="urn:schemas-microsoft-com:vml" Requires="v">
                <p:oleObj spid="_x0000_s2110" name="Equation" r:id="rId4" imgW="101803200" imgH="28041600" progId="Equation.DSMT4">
                  <p:embed/>
                </p:oleObj>
              </mc:Choice>
              <mc:Fallback>
                <p:oleObj name="Equation" r:id="rId4" imgW="101803200" imgH="28041600" progId="Equation.DSMT4">
                  <p:embed/>
                  <p:pic>
                    <p:nvPicPr>
                      <p:cNvPr id="5" name="对象 4">
                        <a:extLst>
                          <a:ext uri="{FF2B5EF4-FFF2-40B4-BE49-F238E27FC236}">
                            <a16:creationId xmlns:a16="http://schemas.microsoft.com/office/drawing/2014/main" id="{9064145F-608C-41C9-B3B7-27AA9CDF2C3F}"/>
                          </a:ext>
                        </a:extLst>
                      </p:cNvPr>
                      <p:cNvPicPr/>
                      <p:nvPr/>
                    </p:nvPicPr>
                    <p:blipFill>
                      <a:blip r:embed="rId5"/>
                      <a:stretch>
                        <a:fillRect/>
                      </a:stretch>
                    </p:blipFill>
                    <p:spPr>
                      <a:xfrm>
                        <a:off x="1613897" y="1497682"/>
                        <a:ext cx="7953375" cy="2192338"/>
                      </a:xfrm>
                      <a:prstGeom prst="rect">
                        <a:avLst/>
                      </a:prstGeom>
                    </p:spPr>
                  </p:pic>
                </p:oleObj>
              </mc:Fallback>
            </mc:AlternateContent>
          </a:graphicData>
        </a:graphic>
      </p:graphicFrame>
      <p:grpSp>
        <p:nvGrpSpPr>
          <p:cNvPr id="6" name="组合 5">
            <a:extLst>
              <a:ext uri="{FF2B5EF4-FFF2-40B4-BE49-F238E27FC236}">
                <a16:creationId xmlns:a16="http://schemas.microsoft.com/office/drawing/2014/main" id="{D3F978AF-5CEA-41B6-BA41-28EE52F01476}"/>
              </a:ext>
            </a:extLst>
          </p:cNvPr>
          <p:cNvGrpSpPr/>
          <p:nvPr/>
        </p:nvGrpSpPr>
        <p:grpSpPr>
          <a:xfrm>
            <a:off x="2393714" y="3957721"/>
            <a:ext cx="6729298" cy="2529576"/>
            <a:chOff x="1333807" y="2893241"/>
            <a:chExt cx="9187371" cy="3453578"/>
          </a:xfrm>
        </p:grpSpPr>
        <p:cxnSp>
          <p:nvCxnSpPr>
            <p:cNvPr id="7" name="直接连接符 6">
              <a:extLst>
                <a:ext uri="{FF2B5EF4-FFF2-40B4-BE49-F238E27FC236}">
                  <a16:creationId xmlns:a16="http://schemas.microsoft.com/office/drawing/2014/main" id="{719683F6-2908-469C-8037-7C543D39D514}"/>
                </a:ext>
              </a:extLst>
            </p:cNvPr>
            <p:cNvCxnSpPr/>
            <p:nvPr/>
          </p:nvCxnSpPr>
          <p:spPr>
            <a:xfrm>
              <a:off x="4350495" y="4682711"/>
              <a:ext cx="61706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等腰三角形 8">
              <a:extLst>
                <a:ext uri="{FF2B5EF4-FFF2-40B4-BE49-F238E27FC236}">
                  <a16:creationId xmlns:a16="http://schemas.microsoft.com/office/drawing/2014/main" id="{2D9263F8-7AD2-4AB9-A4A8-F2F61E5E545E}"/>
                </a:ext>
              </a:extLst>
            </p:cNvPr>
            <p:cNvSpPr/>
            <p:nvPr/>
          </p:nvSpPr>
          <p:spPr>
            <a:xfrm rot="5400000">
              <a:off x="3972471" y="3601538"/>
              <a:ext cx="2501797" cy="2156722"/>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4934C46F-D898-4FF2-ADE4-DCD62F4E35AB}"/>
                </a:ext>
              </a:extLst>
            </p:cNvPr>
            <p:cNvGrpSpPr/>
            <p:nvPr/>
          </p:nvGrpSpPr>
          <p:grpSpPr>
            <a:xfrm>
              <a:off x="4275742" y="3683982"/>
              <a:ext cx="489204" cy="1676262"/>
              <a:chOff x="2450592" y="3294928"/>
              <a:chExt cx="489204" cy="1676262"/>
            </a:xfrm>
          </p:grpSpPr>
          <p:grpSp>
            <p:nvGrpSpPr>
              <p:cNvPr id="41" name="组合 40">
                <a:extLst>
                  <a:ext uri="{FF2B5EF4-FFF2-40B4-BE49-F238E27FC236}">
                    <a16:creationId xmlns:a16="http://schemas.microsoft.com/office/drawing/2014/main" id="{BE1E05A4-C669-4FC2-ACAC-039C41A5E122}"/>
                  </a:ext>
                </a:extLst>
              </p:cNvPr>
              <p:cNvGrpSpPr/>
              <p:nvPr/>
            </p:nvGrpSpPr>
            <p:grpSpPr>
              <a:xfrm>
                <a:off x="2450592" y="3631467"/>
                <a:ext cx="362140" cy="1339723"/>
                <a:chOff x="2237232" y="3023997"/>
                <a:chExt cx="362140" cy="1339723"/>
              </a:xfrm>
            </p:grpSpPr>
            <p:cxnSp>
              <p:nvCxnSpPr>
                <p:cNvPr id="44" name="直接连接符 43">
                  <a:extLst>
                    <a:ext uri="{FF2B5EF4-FFF2-40B4-BE49-F238E27FC236}">
                      <a16:creationId xmlns:a16="http://schemas.microsoft.com/office/drawing/2014/main" id="{5DCFEFC8-A598-4332-9856-4D86AC2905A3}"/>
                    </a:ext>
                  </a:extLst>
                </p:cNvPr>
                <p:cNvCxnSpPr/>
                <p:nvPr/>
              </p:nvCxnSpPr>
              <p:spPr>
                <a:xfrm>
                  <a:off x="2237232" y="3596640"/>
                  <a:ext cx="0" cy="4023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2AA24A65-24CC-4D97-B8C3-87E568A8860E}"/>
                    </a:ext>
                  </a:extLst>
                </p:cNvPr>
                <p:cNvCxnSpPr/>
                <p:nvPr/>
              </p:nvCxnSpPr>
              <p:spPr>
                <a:xfrm>
                  <a:off x="2316480" y="3517392"/>
                  <a:ext cx="0" cy="573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510A3366-D7E6-48AB-9D8A-85C8C610C0EA}"/>
                    </a:ext>
                  </a:extLst>
                </p:cNvPr>
                <p:cNvCxnSpPr/>
                <p:nvPr/>
              </p:nvCxnSpPr>
              <p:spPr>
                <a:xfrm rot="10800000">
                  <a:off x="2318956" y="3596640"/>
                  <a:ext cx="280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FD2D832F-A01B-45B9-BE96-00692E9EABBC}"/>
                    </a:ext>
                  </a:extLst>
                </p:cNvPr>
                <p:cNvCxnSpPr/>
                <p:nvPr/>
              </p:nvCxnSpPr>
              <p:spPr>
                <a:xfrm>
                  <a:off x="2318955" y="3968877"/>
                  <a:ext cx="280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AFC279D6-F924-4A78-B8EC-8D9F82D96D28}"/>
                    </a:ext>
                  </a:extLst>
                </p:cNvPr>
                <p:cNvCxnSpPr/>
                <p:nvPr/>
              </p:nvCxnSpPr>
              <p:spPr>
                <a:xfrm>
                  <a:off x="2586228" y="3023997"/>
                  <a:ext cx="0" cy="58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96751315-A028-42A8-9D36-61403648E8D3}"/>
                    </a:ext>
                  </a:extLst>
                </p:cNvPr>
                <p:cNvCxnSpPr/>
                <p:nvPr/>
              </p:nvCxnSpPr>
              <p:spPr>
                <a:xfrm>
                  <a:off x="2586228" y="3956304"/>
                  <a:ext cx="0" cy="4074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a:extLst>
                  <a:ext uri="{FF2B5EF4-FFF2-40B4-BE49-F238E27FC236}">
                    <a16:creationId xmlns:a16="http://schemas.microsoft.com/office/drawing/2014/main" id="{7A0B5894-6FD4-4FA3-8B8F-6E98A77F4AB9}"/>
                  </a:ext>
                </a:extLst>
              </p:cNvPr>
              <p:cNvCxnSpPr/>
              <p:nvPr/>
            </p:nvCxnSpPr>
            <p:spPr>
              <a:xfrm>
                <a:off x="2659380" y="3631467"/>
                <a:ext cx="280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8973E120-ADAE-497D-A201-505F20EA3454}"/>
                      </a:ext>
                    </a:extLst>
                  </p:cNvPr>
                  <p:cNvSpPr txBox="1"/>
                  <p:nvPr/>
                </p:nvSpPr>
                <p:spPr>
                  <a:xfrm>
                    <a:off x="2494159" y="3294928"/>
                    <a:ext cx="3642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𝑉𝐷</m:t>
                          </m:r>
                        </m:oMath>
                      </m:oMathPara>
                    </a14:m>
                    <a:endParaRPr lang="en-US" altLang="zh-CN" b="0" dirty="0"/>
                  </a:p>
                </p:txBody>
              </p:sp>
            </mc:Choice>
            <mc:Fallback xmlns="">
              <p:sp>
                <p:nvSpPr>
                  <p:cNvPr id="42" name="文本框 41"/>
                  <p:cNvSpPr txBox="1">
                    <a:spLocks noRot="1" noChangeAspect="1" noMove="1" noResize="1" noEditPoints="1" noAdjustHandles="1" noChangeArrowheads="1" noChangeShapeType="1" noTextEdit="1"/>
                  </p:cNvSpPr>
                  <p:nvPr/>
                </p:nvSpPr>
                <p:spPr>
                  <a:xfrm>
                    <a:off x="2494159" y="3294928"/>
                    <a:ext cx="364202" cy="276999"/>
                  </a:xfrm>
                  <a:prstGeom prst="rect">
                    <a:avLst/>
                  </a:prstGeom>
                  <a:blipFill rotWithShape="1">
                    <a:blip r:embed="rId6"/>
                  </a:blipFill>
                </p:spPr>
                <p:txBody>
                  <a:bodyPr/>
                  <a:lstStyle/>
                  <a:p>
                    <a:r>
                      <a:rPr lang="zh-CN" altLang="en-US">
                        <a:noFill/>
                      </a:rPr>
                      <a:t> </a:t>
                    </a:r>
                  </a:p>
                </p:txBody>
              </p:sp>
            </mc:Fallback>
          </mc:AlternateContent>
        </p:grpSp>
        <p:cxnSp>
          <p:nvCxnSpPr>
            <p:cNvPr id="11" name="直接连接符 10">
              <a:extLst>
                <a:ext uri="{FF2B5EF4-FFF2-40B4-BE49-F238E27FC236}">
                  <a16:creationId xmlns:a16="http://schemas.microsoft.com/office/drawing/2014/main" id="{0855E817-E2BF-4CEA-A7E3-350FDE7ABDC7}"/>
                </a:ext>
              </a:extLst>
            </p:cNvPr>
            <p:cNvCxnSpPr/>
            <p:nvPr/>
          </p:nvCxnSpPr>
          <p:spPr>
            <a:xfrm>
              <a:off x="1874520" y="4791493"/>
              <a:ext cx="24012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88B725AC-E1C7-492D-84B3-59735295A751}"/>
                </a:ext>
              </a:extLst>
            </p:cNvPr>
            <p:cNvGrpSpPr/>
            <p:nvPr/>
          </p:nvGrpSpPr>
          <p:grpSpPr>
            <a:xfrm>
              <a:off x="2944416" y="5408332"/>
              <a:ext cx="280416" cy="102870"/>
              <a:chOff x="2944416" y="5408332"/>
              <a:chExt cx="280416" cy="102870"/>
            </a:xfrm>
          </p:grpSpPr>
          <p:cxnSp>
            <p:nvCxnSpPr>
              <p:cNvPr id="39" name="直接连接符 38">
                <a:extLst>
                  <a:ext uri="{FF2B5EF4-FFF2-40B4-BE49-F238E27FC236}">
                    <a16:creationId xmlns:a16="http://schemas.microsoft.com/office/drawing/2014/main" id="{B46FF95A-3445-4FDE-9B1A-93C3B5832819}"/>
                  </a:ext>
                </a:extLst>
              </p:cNvPr>
              <p:cNvCxnSpPr/>
              <p:nvPr/>
            </p:nvCxnSpPr>
            <p:spPr>
              <a:xfrm>
                <a:off x="2944416" y="5408332"/>
                <a:ext cx="280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610BFBCC-018E-4A46-90B2-B9735BD7F21E}"/>
                  </a:ext>
                </a:extLst>
              </p:cNvPr>
              <p:cNvCxnSpPr/>
              <p:nvPr/>
            </p:nvCxnSpPr>
            <p:spPr>
              <a:xfrm>
                <a:off x="2944416" y="5511202"/>
                <a:ext cx="280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直接连接符 12">
              <a:extLst>
                <a:ext uri="{FF2B5EF4-FFF2-40B4-BE49-F238E27FC236}">
                  <a16:creationId xmlns:a16="http://schemas.microsoft.com/office/drawing/2014/main" id="{551D3829-7A41-4FEB-B0B0-A1F851523993}"/>
                </a:ext>
              </a:extLst>
            </p:cNvPr>
            <p:cNvCxnSpPr/>
            <p:nvPr/>
          </p:nvCxnSpPr>
          <p:spPr>
            <a:xfrm>
              <a:off x="3084624" y="3019425"/>
              <a:ext cx="0" cy="23889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FB7D49C-CE4D-4FD3-B857-C10B94A4CBA0}"/>
                </a:ext>
              </a:extLst>
            </p:cNvPr>
            <p:cNvCxnSpPr>
              <a:endCxn id="15" idx="3"/>
            </p:cNvCxnSpPr>
            <p:nvPr/>
          </p:nvCxnSpPr>
          <p:spPr>
            <a:xfrm flipH="1">
              <a:off x="3084623" y="5511202"/>
              <a:ext cx="2" cy="7312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等腰三角形 14">
              <a:extLst>
                <a:ext uri="{FF2B5EF4-FFF2-40B4-BE49-F238E27FC236}">
                  <a16:creationId xmlns:a16="http://schemas.microsoft.com/office/drawing/2014/main" id="{19426578-B612-405E-86A5-59C871F21452}"/>
                </a:ext>
              </a:extLst>
            </p:cNvPr>
            <p:cNvSpPr/>
            <p:nvPr/>
          </p:nvSpPr>
          <p:spPr>
            <a:xfrm rot="10800000">
              <a:off x="3024100" y="6242468"/>
              <a:ext cx="121047" cy="104351"/>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981FBE2E-24F6-432E-92D5-DF7BAB1EBD81}"/>
                    </a:ext>
                  </a:extLst>
                </p:cNvPr>
                <p:cNvSpPr txBox="1"/>
                <p:nvPr/>
              </p:nvSpPr>
              <p:spPr>
                <a:xfrm>
                  <a:off x="2530624" y="5257755"/>
                  <a:ext cx="3579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𝑖𝑛</m:t>
                            </m:r>
                          </m:sub>
                        </m:sSub>
                      </m:oMath>
                    </m:oMathPara>
                  </a14:m>
                  <a:endParaRPr lang="en-US" altLang="zh-CN" b="0" dirty="0"/>
                </a:p>
              </p:txBody>
            </p:sp>
          </mc:Choice>
          <mc:Fallback xmlns="">
            <p:sp>
              <p:nvSpPr>
                <p:cNvPr id="15" name="文本框 14"/>
                <p:cNvSpPr txBox="1">
                  <a:spLocks noRot="1" noChangeAspect="1" noMove="1" noResize="1" noEditPoints="1" noAdjustHandles="1" noChangeArrowheads="1" noChangeShapeType="1" noTextEdit="1"/>
                </p:cNvSpPr>
                <p:nvPr/>
              </p:nvSpPr>
              <p:spPr>
                <a:xfrm>
                  <a:off x="2530624" y="5257755"/>
                  <a:ext cx="357982" cy="276999"/>
                </a:xfrm>
                <a:prstGeom prst="rect">
                  <a:avLst/>
                </a:prstGeom>
                <a:blipFill rotWithShape="1">
                  <a:blip r:embed="rId7"/>
                </a:blipFill>
              </p:spPr>
              <p:txBody>
                <a:bodyPr/>
                <a:lstStyle/>
                <a:p>
                  <a:r>
                    <a:rPr lang="zh-CN" altLang="en-US">
                      <a:noFill/>
                    </a:rPr>
                    <a:t> </a:t>
                  </a:r>
                </a:p>
              </p:txBody>
            </p:sp>
          </mc:Fallback>
        </mc:AlternateContent>
        <p:sp>
          <p:nvSpPr>
            <p:cNvPr id="17" name="椭圆 16">
              <a:extLst>
                <a:ext uri="{FF2B5EF4-FFF2-40B4-BE49-F238E27FC236}">
                  <a16:creationId xmlns:a16="http://schemas.microsoft.com/office/drawing/2014/main" id="{D3B80857-0086-4072-8F63-BF32EC1597AB}"/>
                </a:ext>
              </a:extLst>
            </p:cNvPr>
            <p:cNvSpPr/>
            <p:nvPr/>
          </p:nvSpPr>
          <p:spPr>
            <a:xfrm>
              <a:off x="3542680" y="4642707"/>
              <a:ext cx="284480" cy="2844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1C58D7CC-35DA-4958-8E31-77CFA6C91ACA}"/>
                </a:ext>
              </a:extLst>
            </p:cNvPr>
            <p:cNvGrpSpPr/>
            <p:nvPr/>
          </p:nvGrpSpPr>
          <p:grpSpPr>
            <a:xfrm>
              <a:off x="1746615" y="5180666"/>
              <a:ext cx="284480" cy="482809"/>
              <a:chOff x="2057400" y="3362960"/>
              <a:chExt cx="284480" cy="482809"/>
            </a:xfrm>
          </p:grpSpPr>
          <p:grpSp>
            <p:nvGrpSpPr>
              <p:cNvPr id="35" name="组合 34">
                <a:extLst>
                  <a:ext uri="{FF2B5EF4-FFF2-40B4-BE49-F238E27FC236}">
                    <a16:creationId xmlns:a16="http://schemas.microsoft.com/office/drawing/2014/main" id="{5E1B2954-D616-4ACB-881F-30408EA008A4}"/>
                  </a:ext>
                </a:extLst>
              </p:cNvPr>
              <p:cNvGrpSpPr/>
              <p:nvPr/>
            </p:nvGrpSpPr>
            <p:grpSpPr>
              <a:xfrm>
                <a:off x="2057400" y="3362960"/>
                <a:ext cx="284480" cy="482809"/>
                <a:chOff x="2057400" y="3362960"/>
                <a:chExt cx="284480" cy="482809"/>
              </a:xfrm>
            </p:grpSpPr>
            <p:sp>
              <p:nvSpPr>
                <p:cNvPr id="37" name="椭圆 36">
                  <a:extLst>
                    <a:ext uri="{FF2B5EF4-FFF2-40B4-BE49-F238E27FC236}">
                      <a16:creationId xmlns:a16="http://schemas.microsoft.com/office/drawing/2014/main" id="{E15D964F-1A80-4F34-AA61-0C2591E675DC}"/>
                    </a:ext>
                  </a:extLst>
                </p:cNvPr>
                <p:cNvSpPr/>
                <p:nvPr/>
              </p:nvSpPr>
              <p:spPr>
                <a:xfrm>
                  <a:off x="2057400" y="3362960"/>
                  <a:ext cx="284480" cy="28448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A3ABCA4C-9D2A-486B-B0D2-60B673EC880F}"/>
                    </a:ext>
                  </a:extLst>
                </p:cNvPr>
                <p:cNvSpPr/>
                <p:nvPr/>
              </p:nvSpPr>
              <p:spPr>
                <a:xfrm>
                  <a:off x="2057400" y="3561289"/>
                  <a:ext cx="284480" cy="2844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6" name="直接连接符 35">
                <a:extLst>
                  <a:ext uri="{FF2B5EF4-FFF2-40B4-BE49-F238E27FC236}">
                    <a16:creationId xmlns:a16="http://schemas.microsoft.com/office/drawing/2014/main" id="{59878508-735E-41DD-8080-8559DA4CFD14}"/>
                  </a:ext>
                </a:extLst>
              </p:cNvPr>
              <p:cNvCxnSpPr/>
              <p:nvPr/>
            </p:nvCxnSpPr>
            <p:spPr>
              <a:xfrm>
                <a:off x="2199640" y="3457219"/>
                <a:ext cx="0" cy="303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直接连接符 18">
              <a:extLst>
                <a:ext uri="{FF2B5EF4-FFF2-40B4-BE49-F238E27FC236}">
                  <a16:creationId xmlns:a16="http://schemas.microsoft.com/office/drawing/2014/main" id="{468E69F3-CCEA-4807-8AC0-57B37F09C34B}"/>
                </a:ext>
              </a:extLst>
            </p:cNvPr>
            <p:cNvCxnSpPr/>
            <p:nvPr/>
          </p:nvCxnSpPr>
          <p:spPr>
            <a:xfrm>
              <a:off x="1887843" y="4787683"/>
              <a:ext cx="0" cy="4074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62190149-E545-4F92-817F-F0DD755F425F}"/>
                </a:ext>
              </a:extLst>
            </p:cNvPr>
            <p:cNvCxnSpPr>
              <a:endCxn id="21" idx="3"/>
            </p:cNvCxnSpPr>
            <p:nvPr/>
          </p:nvCxnSpPr>
          <p:spPr>
            <a:xfrm flipH="1">
              <a:off x="1887842" y="5663475"/>
              <a:ext cx="2" cy="5789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等腰三角形 20">
              <a:extLst>
                <a:ext uri="{FF2B5EF4-FFF2-40B4-BE49-F238E27FC236}">
                  <a16:creationId xmlns:a16="http://schemas.microsoft.com/office/drawing/2014/main" id="{5CA56D12-8D30-47D8-A3F6-7C3B5D047B42}"/>
                </a:ext>
              </a:extLst>
            </p:cNvPr>
            <p:cNvSpPr/>
            <p:nvPr/>
          </p:nvSpPr>
          <p:spPr>
            <a:xfrm rot="10800000">
              <a:off x="1827319" y="6242467"/>
              <a:ext cx="121047" cy="104351"/>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506B692-1BDB-4E6F-94A1-6FABB1FBD40C}"/>
                    </a:ext>
                  </a:extLst>
                </p:cNvPr>
                <p:cNvSpPr txBox="1"/>
                <p:nvPr/>
              </p:nvSpPr>
              <p:spPr>
                <a:xfrm>
                  <a:off x="3515526" y="4139962"/>
                  <a:ext cx="357982" cy="3147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rPr>
                            </m:ctrlPr>
                          </m:accPr>
                          <m:e>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𝑛</m:t>
                                </m:r>
                              </m:sub>
                              <m:sup>
                                <m:r>
                                  <a:rPr lang="en-US" altLang="zh-CN" b="0" i="1" smtClean="0">
                                    <a:latin typeface="Cambria Math" panose="02040503050406030204" pitchFamily="18" charset="0"/>
                                  </a:rPr>
                                  <m:t>2</m:t>
                                </m:r>
                              </m:sup>
                            </m:sSubSup>
                          </m:e>
                        </m:acc>
                      </m:oMath>
                    </m:oMathPara>
                  </a14:m>
                  <a:endParaRPr lang="en-US" altLang="zh-CN" b="0" dirty="0"/>
                </a:p>
              </p:txBody>
            </p:sp>
          </mc:Choice>
          <mc:Fallback xmlns="">
            <p:sp>
              <p:nvSpPr>
                <p:cNvPr id="21" name="文本框 20"/>
                <p:cNvSpPr txBox="1">
                  <a:spLocks noRot="1" noChangeAspect="1" noMove="1" noResize="1" noEditPoints="1" noAdjustHandles="1" noChangeArrowheads="1" noChangeShapeType="1" noTextEdit="1"/>
                </p:cNvSpPr>
                <p:nvPr/>
              </p:nvSpPr>
              <p:spPr>
                <a:xfrm>
                  <a:off x="3515526" y="4139962"/>
                  <a:ext cx="357982" cy="314702"/>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B03D2842-58BF-4314-BAA0-105D890224D0}"/>
                    </a:ext>
                  </a:extLst>
                </p:cNvPr>
                <p:cNvSpPr txBox="1"/>
                <p:nvPr/>
              </p:nvSpPr>
              <p:spPr>
                <a:xfrm>
                  <a:off x="1333807" y="5206532"/>
                  <a:ext cx="357982" cy="3147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b="0" i="1" smtClean="0">
                                <a:latin typeface="Cambria Math" panose="02040503050406030204" pitchFamily="18" charset="0"/>
                              </a:rPr>
                            </m:ctrlPr>
                          </m:accPr>
                          <m:e>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𝑖</m:t>
                                </m:r>
                              </m:e>
                              <m:sub>
                                <m:r>
                                  <a:rPr lang="en-US" altLang="zh-CN" b="0" i="1" smtClean="0">
                                    <a:latin typeface="Cambria Math" panose="02040503050406030204" pitchFamily="18" charset="0"/>
                                  </a:rPr>
                                  <m:t>𝑛</m:t>
                                </m:r>
                              </m:sub>
                              <m:sup>
                                <m:r>
                                  <a:rPr lang="en-US" altLang="zh-CN" b="0" i="1" smtClean="0">
                                    <a:latin typeface="Cambria Math" panose="02040503050406030204" pitchFamily="18" charset="0"/>
                                  </a:rPr>
                                  <m:t>2</m:t>
                                </m:r>
                              </m:sup>
                            </m:sSubSup>
                          </m:e>
                        </m:acc>
                      </m:oMath>
                    </m:oMathPara>
                  </a14:m>
                  <a:endParaRPr lang="en-US" altLang="zh-CN" b="0" dirty="0"/>
                </a:p>
              </p:txBody>
            </p:sp>
          </mc:Choice>
          <mc:Fallback xmlns="">
            <p:sp>
              <p:nvSpPr>
                <p:cNvPr id="22" name="文本框 21"/>
                <p:cNvSpPr txBox="1">
                  <a:spLocks noRot="1" noChangeAspect="1" noMove="1" noResize="1" noEditPoints="1" noAdjustHandles="1" noChangeArrowheads="1" noChangeShapeType="1" noTextEdit="1"/>
                </p:cNvSpPr>
                <p:nvPr/>
              </p:nvSpPr>
              <p:spPr>
                <a:xfrm>
                  <a:off x="1333807" y="5206532"/>
                  <a:ext cx="357982" cy="314702"/>
                </a:xfrm>
                <a:prstGeom prst="rect">
                  <a:avLst/>
                </a:prstGeom>
                <a:blipFill rotWithShape="1">
                  <a:blip r:embed="rId9"/>
                </a:blipFill>
              </p:spPr>
              <p:txBody>
                <a:bodyPr/>
                <a:lstStyle/>
                <a:p>
                  <a:r>
                    <a:rPr lang="zh-CN" altLang="en-US">
                      <a:noFill/>
                    </a:rPr>
                    <a:t> </a:t>
                  </a:r>
                </a:p>
              </p:txBody>
            </p:sp>
          </mc:Fallback>
        </mc:AlternateContent>
        <p:grpSp>
          <p:nvGrpSpPr>
            <p:cNvPr id="24" name="组合 23">
              <a:extLst>
                <a:ext uri="{FF2B5EF4-FFF2-40B4-BE49-F238E27FC236}">
                  <a16:creationId xmlns:a16="http://schemas.microsoft.com/office/drawing/2014/main" id="{E0CB3C91-61FD-41C4-A270-125CD84A8B64}"/>
                </a:ext>
              </a:extLst>
            </p:cNvPr>
            <p:cNvGrpSpPr/>
            <p:nvPr/>
          </p:nvGrpSpPr>
          <p:grpSpPr>
            <a:xfrm rot="5400000">
              <a:off x="4773216" y="2982014"/>
              <a:ext cx="280416" cy="102870"/>
              <a:chOff x="2944416" y="5408332"/>
              <a:chExt cx="280416" cy="102870"/>
            </a:xfrm>
          </p:grpSpPr>
          <p:cxnSp>
            <p:nvCxnSpPr>
              <p:cNvPr id="33" name="直接连接符 32">
                <a:extLst>
                  <a:ext uri="{FF2B5EF4-FFF2-40B4-BE49-F238E27FC236}">
                    <a16:creationId xmlns:a16="http://schemas.microsoft.com/office/drawing/2014/main" id="{ECE8C6EE-395A-4526-93A7-A931AD3F4DC5}"/>
                  </a:ext>
                </a:extLst>
              </p:cNvPr>
              <p:cNvCxnSpPr/>
              <p:nvPr/>
            </p:nvCxnSpPr>
            <p:spPr>
              <a:xfrm>
                <a:off x="2944416" y="5408332"/>
                <a:ext cx="280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56F63E3-67E5-4D1D-A247-AB96448C086E}"/>
                  </a:ext>
                </a:extLst>
              </p:cNvPr>
              <p:cNvCxnSpPr/>
              <p:nvPr/>
            </p:nvCxnSpPr>
            <p:spPr>
              <a:xfrm>
                <a:off x="2944416" y="5511202"/>
                <a:ext cx="280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a:extLst>
                <a:ext uri="{FF2B5EF4-FFF2-40B4-BE49-F238E27FC236}">
                  <a16:creationId xmlns:a16="http://schemas.microsoft.com/office/drawing/2014/main" id="{4BA5204F-674F-4A25-9395-DD77A9E9ECC2}"/>
                </a:ext>
              </a:extLst>
            </p:cNvPr>
            <p:cNvCxnSpPr/>
            <p:nvPr/>
          </p:nvCxnSpPr>
          <p:spPr>
            <a:xfrm>
              <a:off x="3075131" y="3033449"/>
              <a:ext cx="17868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椭圆 25">
              <a:extLst>
                <a:ext uri="{FF2B5EF4-FFF2-40B4-BE49-F238E27FC236}">
                  <a16:creationId xmlns:a16="http://schemas.microsoft.com/office/drawing/2014/main" id="{F86F6C69-A631-4EBA-AFDB-943565ACE0FC}"/>
                </a:ext>
              </a:extLst>
            </p:cNvPr>
            <p:cNvSpPr/>
            <p:nvPr/>
          </p:nvSpPr>
          <p:spPr>
            <a:xfrm>
              <a:off x="3059733" y="4764823"/>
              <a:ext cx="45719" cy="45719"/>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ED66FA3C-5A2C-4547-A1D3-5214670976E3}"/>
                </a:ext>
              </a:extLst>
            </p:cNvPr>
            <p:cNvCxnSpPr/>
            <p:nvPr/>
          </p:nvCxnSpPr>
          <p:spPr>
            <a:xfrm>
              <a:off x="4964859" y="3032922"/>
              <a:ext cx="17868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7FFBD6D1-E0BB-45FD-A76C-E65AAD8A9EC4}"/>
                </a:ext>
              </a:extLst>
            </p:cNvPr>
            <p:cNvCxnSpPr/>
            <p:nvPr/>
          </p:nvCxnSpPr>
          <p:spPr>
            <a:xfrm>
              <a:off x="6738382" y="3019425"/>
              <a:ext cx="0" cy="1663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F59D225-E78B-4F57-858F-0A9BA181E26D}"/>
                    </a:ext>
                  </a:extLst>
                </p:cNvPr>
                <p:cNvSpPr txBox="1"/>
                <p:nvPr/>
              </p:nvSpPr>
              <p:spPr>
                <a:xfrm>
                  <a:off x="4764946" y="3179243"/>
                  <a:ext cx="27834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𝑓</m:t>
                            </m:r>
                          </m:sub>
                        </m:sSub>
                      </m:oMath>
                    </m:oMathPara>
                  </a14:m>
                  <a:endParaRPr lang="en-US" altLang="zh-CN" b="0" dirty="0"/>
                </a:p>
              </p:txBody>
            </p:sp>
          </mc:Choice>
          <mc:Fallback xmlns="">
            <p:sp>
              <p:nvSpPr>
                <p:cNvPr id="28" name="文本框 27"/>
                <p:cNvSpPr txBox="1">
                  <a:spLocks noRot="1" noChangeAspect="1" noMove="1" noResize="1" noEditPoints="1" noAdjustHandles="1" noChangeArrowheads="1" noChangeShapeType="1" noTextEdit="1"/>
                </p:cNvSpPr>
                <p:nvPr/>
              </p:nvSpPr>
              <p:spPr>
                <a:xfrm>
                  <a:off x="4764946" y="3179243"/>
                  <a:ext cx="278346" cy="299249"/>
                </a:xfrm>
                <a:prstGeom prst="rect">
                  <a:avLst/>
                </a:prstGeom>
                <a:blipFill rotWithShape="1">
                  <a:blip r:embed="rId10"/>
                </a:blipFill>
              </p:spPr>
              <p:txBody>
                <a:bodyPr/>
                <a:lstStyle/>
                <a:p>
                  <a:r>
                    <a:rPr lang="zh-CN" altLang="en-US">
                      <a:noFill/>
                    </a:rPr>
                    <a:t> </a:t>
                  </a:r>
                </a:p>
              </p:txBody>
            </p:sp>
          </mc:Fallback>
        </mc:AlternateContent>
        <p:sp>
          <p:nvSpPr>
            <p:cNvPr id="30" name="椭圆 29">
              <a:extLst>
                <a:ext uri="{FF2B5EF4-FFF2-40B4-BE49-F238E27FC236}">
                  <a16:creationId xmlns:a16="http://schemas.microsoft.com/office/drawing/2014/main" id="{1D02687B-FD0A-471E-9AC7-C8E4540EC37C}"/>
                </a:ext>
              </a:extLst>
            </p:cNvPr>
            <p:cNvSpPr/>
            <p:nvPr/>
          </p:nvSpPr>
          <p:spPr>
            <a:xfrm>
              <a:off x="6715522" y="4657039"/>
              <a:ext cx="45719" cy="45719"/>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id="{81958529-CE85-4B49-B91D-4C4B2736AAD4}"/>
                </a:ext>
              </a:extLst>
            </p:cNvPr>
            <p:cNvSpPr/>
            <p:nvPr/>
          </p:nvSpPr>
          <p:spPr>
            <a:xfrm rot="5400000">
              <a:off x="7363876" y="3601539"/>
              <a:ext cx="2501797" cy="2156722"/>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B28968F3-2CB0-46FE-9419-8B02A5354671}"/>
                    </a:ext>
                  </a:extLst>
                </p:cNvPr>
                <p:cNvSpPr txBox="1"/>
                <p:nvPr/>
              </p:nvSpPr>
              <p:spPr>
                <a:xfrm>
                  <a:off x="7836852" y="4454665"/>
                  <a:ext cx="115684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𝑠h𝑎𝑝𝑒𝑟</m:t>
                        </m:r>
                      </m:oMath>
                    </m:oMathPara>
                  </a14:m>
                  <a:endParaRPr lang="en-US" altLang="zh-CN" b="0" dirty="0"/>
                </a:p>
              </p:txBody>
            </p:sp>
          </mc:Choice>
          <mc:Fallback xmlns="">
            <p:sp>
              <p:nvSpPr>
                <p:cNvPr id="31" name="文本框 30"/>
                <p:cNvSpPr txBox="1">
                  <a:spLocks noRot="1" noChangeAspect="1" noMove="1" noResize="1" noEditPoints="1" noAdjustHandles="1" noChangeArrowheads="1" noChangeShapeType="1" noTextEdit="1"/>
                </p:cNvSpPr>
                <p:nvPr/>
              </p:nvSpPr>
              <p:spPr>
                <a:xfrm>
                  <a:off x="7836852" y="4454665"/>
                  <a:ext cx="1156843" cy="276999"/>
                </a:xfrm>
                <a:prstGeom prst="rect">
                  <a:avLst/>
                </a:prstGeom>
                <a:blipFill rotWithShape="1">
                  <a:blip r:embed="rId11"/>
                </a:blipFill>
              </p:spPr>
              <p:txBody>
                <a:bodyPr/>
                <a:lstStyle/>
                <a:p>
                  <a:r>
                    <a:rPr lang="zh-CN" altLang="en-US">
                      <a:noFill/>
                    </a:rPr>
                    <a:t> </a:t>
                  </a:r>
                </a:p>
              </p:txBody>
            </p:sp>
          </mc:Fallback>
        </mc:AlternateContent>
      </p:grpSp>
      <p:sp>
        <p:nvSpPr>
          <p:cNvPr id="50" name="矩形 49">
            <a:extLst>
              <a:ext uri="{FF2B5EF4-FFF2-40B4-BE49-F238E27FC236}">
                <a16:creationId xmlns:a16="http://schemas.microsoft.com/office/drawing/2014/main" id="{E0452592-D399-4481-8C14-9AA62A22959C}"/>
              </a:ext>
            </a:extLst>
          </p:cNvPr>
          <p:cNvSpPr/>
          <p:nvPr/>
        </p:nvSpPr>
        <p:spPr>
          <a:xfrm>
            <a:off x="2731193" y="3011103"/>
            <a:ext cx="900578" cy="44922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50">
            <a:extLst>
              <a:ext uri="{FF2B5EF4-FFF2-40B4-BE49-F238E27FC236}">
                <a16:creationId xmlns:a16="http://schemas.microsoft.com/office/drawing/2014/main" id="{918C8BBD-309B-4D73-A8A7-7193D2AEFADD}"/>
              </a:ext>
            </a:extLst>
          </p:cNvPr>
          <p:cNvSpPr/>
          <p:nvPr/>
        </p:nvSpPr>
        <p:spPr>
          <a:xfrm>
            <a:off x="8940898" y="3011103"/>
            <a:ext cx="364227" cy="44922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88413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24027" y="174747"/>
            <a:ext cx="7513353" cy="521970"/>
          </a:xfrm>
          <a:prstGeom prst="rect">
            <a:avLst/>
          </a:prstGeom>
          <a:noFill/>
        </p:spPr>
        <p:txBody>
          <a:bodyPr wrap="square" rtlCol="0">
            <a:spAutoFit/>
          </a:bodyPr>
          <a:lstStyle/>
          <a:p>
            <a:r>
              <a:rPr kumimoji="1" lang="en-US" altLang="zh-CN" sz="2800" b="1" dirty="0">
                <a:solidFill>
                  <a:schemeClr val="bg1"/>
                </a:solidFill>
                <a:latin typeface="Microsoft YaHei Bold" panose="020B0703020204020201" charset="-122"/>
                <a:ea typeface="Microsoft YaHei Bold" panose="020B0703020204020201" charset="-122"/>
              </a:rPr>
              <a:t>Low temperature CMOS preamplifier</a:t>
            </a:r>
          </a:p>
        </p:txBody>
      </p:sp>
      <p:sp>
        <p:nvSpPr>
          <p:cNvPr id="2" name="灯片编号占位符 1">
            <a:extLst>
              <a:ext uri="{FF2B5EF4-FFF2-40B4-BE49-F238E27FC236}">
                <a16:creationId xmlns:a16="http://schemas.microsoft.com/office/drawing/2014/main" id="{93ED259C-8783-465B-B839-A88D44C9E539}"/>
              </a:ext>
            </a:extLst>
          </p:cNvPr>
          <p:cNvSpPr>
            <a:spLocks noGrp="1"/>
          </p:cNvSpPr>
          <p:nvPr>
            <p:ph type="sldNum" sz="quarter" idx="12"/>
          </p:nvPr>
        </p:nvSpPr>
        <p:spPr/>
        <p:txBody>
          <a:bodyPr/>
          <a:lstStyle/>
          <a:p>
            <a:fld id="{7D9BB5D0-35E4-459D-AEF3-FE4D7C45CC19}" type="slidenum">
              <a:rPr lang="zh-CN" altLang="en-US" smtClean="0"/>
              <a:t>9</a:t>
            </a:fld>
            <a:endParaRPr lang="zh-CN" altLang="en-US"/>
          </a:p>
        </p:txBody>
      </p:sp>
      <p:sp>
        <p:nvSpPr>
          <p:cNvPr id="5" name="内容占位符 2">
            <a:extLst>
              <a:ext uri="{FF2B5EF4-FFF2-40B4-BE49-F238E27FC236}">
                <a16:creationId xmlns:a16="http://schemas.microsoft.com/office/drawing/2014/main" id="{1CAB8603-CE3F-4773-B2F4-6778AC187457}"/>
              </a:ext>
            </a:extLst>
          </p:cNvPr>
          <p:cNvSpPr/>
          <p:nvPr/>
        </p:nvSpPr>
        <p:spPr bwMode="auto">
          <a:xfrm>
            <a:off x="282143" y="892744"/>
            <a:ext cx="9181265" cy="5594553"/>
          </a:xfrm>
          <a:prstGeom prst="rect">
            <a:avLst/>
          </a:prstGeom>
          <a:noFill/>
          <a:ln w="9525">
            <a:noFill/>
            <a:miter lim="800000"/>
          </a:ln>
        </p:spPr>
        <p:txBody>
          <a:bodyPr lIns="68573" tIns="34287" rIns="68573" bIns="34287"/>
          <a:lstStyle/>
          <a:p>
            <a:pPr marL="342900" indent="-342900" algn="just" eaLnBrk="0" hangingPunct="0">
              <a:lnSpc>
                <a:spcPct val="150000"/>
              </a:lnSpc>
              <a:buSzPct val="93000"/>
              <a:buFont typeface="Arial" panose="020B0604020202020204" pitchFamily="34" charset="0"/>
              <a:buChar char="•"/>
            </a:pP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HPGe</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detector</a:t>
            </a:r>
          </a:p>
          <a:p>
            <a:pPr marL="800100" lvl="1"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Simulation setting</a:t>
            </a:r>
          </a:p>
          <a:p>
            <a:pPr marL="1257300" lvl="2"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0.5 kg</a:t>
            </a:r>
          </a:p>
          <a:p>
            <a:pPr marL="1257300" lvl="2"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50 mm diameter and height</a:t>
            </a:r>
          </a:p>
          <a:p>
            <a:pPr marL="1257300" lvl="2"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3 mm electrode diameter </a:t>
            </a:r>
          </a:p>
          <a:p>
            <a:pPr marL="800100" lvl="1" indent="-342900" algn="just" eaLnBrk="0" hangingPunct="0">
              <a:lnSpc>
                <a:spcPct val="150000"/>
              </a:lnSpc>
              <a:buSzPct val="93000"/>
              <a:buFont typeface="Arial" panose="020B0604020202020204" pitchFamily="34" charset="0"/>
              <a:buChar char="•"/>
            </a:pPr>
            <a:r>
              <a:rPr lang="en-US" altLang="zh-CN" sz="2000" i="1" dirty="0">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a:latin typeface="Times New Roman" panose="02020603050405020304" pitchFamily="18" charset="0"/>
                <a:ea typeface="楷体" panose="02010609060101010101" pitchFamily="49" charset="-122"/>
                <a:cs typeface="Times New Roman" panose="02020603050405020304" pitchFamily="18" charset="0"/>
              </a:rPr>
              <a:t>d</a:t>
            </a:r>
            <a:r>
              <a:rPr lang="en-US" altLang="zh-CN" sz="2000" i="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1.1 pF</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i="1" dirty="0" err="1">
                <a:latin typeface="Times New Roman" panose="02020603050405020304" pitchFamily="18" charset="0"/>
                <a:ea typeface="楷体" panose="02010609060101010101" pitchFamily="49" charset="-122"/>
                <a:cs typeface="Times New Roman" panose="02020603050405020304" pitchFamily="18" charset="0"/>
              </a:rPr>
              <a:t>C</a:t>
            </a:r>
            <a:r>
              <a:rPr lang="en-US" altLang="zh-CN" sz="2000" i="1" baseline="-25000" dirty="0" err="1">
                <a:latin typeface="Times New Roman" panose="02020603050405020304" pitchFamily="18" charset="0"/>
                <a:ea typeface="楷体" panose="02010609060101010101" pitchFamily="49" charset="-122"/>
                <a:cs typeface="Times New Roman" panose="02020603050405020304" pitchFamily="18" charset="0"/>
              </a:rPr>
              <a:t>in</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2 pF</a:t>
            </a:r>
          </a:p>
          <a:p>
            <a:pPr marL="800100" lvl="1" indent="-342900" algn="just" eaLnBrk="0" hangingPunct="0">
              <a:lnSpc>
                <a:spcPct val="150000"/>
              </a:lnSpc>
              <a:buSzPct val="93000"/>
              <a:buFont typeface="Arial" panose="020B0604020202020204" pitchFamily="34" charset="0"/>
              <a:buChar char="•"/>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BF912BDB-E906-447B-8A73-387862C10CE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04792" y="4126282"/>
            <a:ext cx="2470915" cy="2124062"/>
          </a:xfrm>
          <a:prstGeom prst="rect">
            <a:avLst/>
          </a:prstGeom>
        </p:spPr>
      </p:pic>
      <p:grpSp>
        <p:nvGrpSpPr>
          <p:cNvPr id="3" name="组合 2">
            <a:extLst>
              <a:ext uri="{FF2B5EF4-FFF2-40B4-BE49-F238E27FC236}">
                <a16:creationId xmlns:a16="http://schemas.microsoft.com/office/drawing/2014/main" id="{578C66A0-8CDE-45F8-938B-1196A51E4364}"/>
              </a:ext>
            </a:extLst>
          </p:cNvPr>
          <p:cNvGrpSpPr/>
          <p:nvPr/>
        </p:nvGrpSpPr>
        <p:grpSpPr>
          <a:xfrm>
            <a:off x="5836435" y="2567822"/>
            <a:ext cx="5334000" cy="4000500"/>
            <a:chOff x="4129408" y="2569001"/>
            <a:chExt cx="5334000" cy="4000500"/>
          </a:xfrm>
        </p:grpSpPr>
        <p:pic>
          <p:nvPicPr>
            <p:cNvPr id="4" name="图片 3">
              <a:extLst>
                <a:ext uri="{FF2B5EF4-FFF2-40B4-BE49-F238E27FC236}">
                  <a16:creationId xmlns:a16="http://schemas.microsoft.com/office/drawing/2014/main" id="{57459A83-4A82-46CC-8385-97DCDFC9B5BA}"/>
                </a:ext>
              </a:extLst>
            </p:cNvPr>
            <p:cNvPicPr>
              <a:picLocks noChangeAspect="1"/>
            </p:cNvPicPr>
            <p:nvPr/>
          </p:nvPicPr>
          <p:blipFill>
            <a:blip r:embed="rId4"/>
            <a:stretch>
              <a:fillRect/>
            </a:stretch>
          </p:blipFill>
          <p:spPr>
            <a:xfrm>
              <a:off x="4129408" y="2569001"/>
              <a:ext cx="5334000" cy="4000500"/>
            </a:xfrm>
            <a:prstGeom prst="rect">
              <a:avLst/>
            </a:prstGeom>
          </p:spPr>
        </p:pic>
        <p:sp>
          <p:nvSpPr>
            <p:cNvPr id="7" name="Text Box 10">
              <a:extLst>
                <a:ext uri="{FF2B5EF4-FFF2-40B4-BE49-F238E27FC236}">
                  <a16:creationId xmlns:a16="http://schemas.microsoft.com/office/drawing/2014/main" id="{DC1F3F11-F586-4F5E-A924-84883E3B0A68}"/>
                </a:ext>
              </a:extLst>
            </p:cNvPr>
            <p:cNvSpPr txBox="1">
              <a:spLocks noChangeArrowheads="1"/>
            </p:cNvSpPr>
            <p:nvPr/>
          </p:nvSpPr>
          <p:spPr bwMode="auto">
            <a:xfrm>
              <a:off x="5916525" y="4782403"/>
              <a:ext cx="2003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993366"/>
                </a:buClr>
                <a:buFont typeface="Wingdings" panose="05000000000000000000" pitchFamily="2" charset="2"/>
                <a:buChar char="p"/>
                <a:defRPr sz="3200">
                  <a:solidFill>
                    <a:schemeClr val="tx1"/>
                  </a:solidFill>
                  <a:latin typeface="Arial" panose="020B0604020202020204" pitchFamily="34" charset="0"/>
                  <a:ea typeface="黑体" panose="02010609060101010101" charset="-122"/>
                </a:defRPr>
              </a:lvl1pPr>
              <a:lvl2pPr marL="742950" indent="-285750">
                <a:spcBef>
                  <a:spcPct val="20000"/>
                </a:spcBef>
                <a:buClr>
                  <a:srgbClr val="993366"/>
                </a:buClr>
                <a:buFont typeface="Wingdings" panose="05000000000000000000" pitchFamily="2" charset="2"/>
                <a:buChar char="n"/>
                <a:defRPr sz="2700">
                  <a:solidFill>
                    <a:schemeClr val="tx1"/>
                  </a:solidFill>
                  <a:latin typeface="Arial" panose="020B0604020202020204" pitchFamily="34" charset="0"/>
                  <a:ea typeface="黑体" panose="02010609060101010101" charset="-122"/>
                </a:defRPr>
              </a:lvl2pPr>
              <a:lvl3pPr marL="1141730" indent="-227330">
                <a:spcBef>
                  <a:spcPct val="20000"/>
                </a:spcBef>
                <a:buClr>
                  <a:srgbClr val="993366"/>
                </a:buClr>
                <a:buFont typeface="Wingdings" panose="05000000000000000000" pitchFamily="2" charset="2"/>
                <a:buChar char="p"/>
                <a:defRPr sz="2500">
                  <a:solidFill>
                    <a:schemeClr val="tx1"/>
                  </a:solidFill>
                  <a:latin typeface="Arial" panose="020B0604020202020204" pitchFamily="34" charset="0"/>
                  <a:ea typeface="黑体" panose="02010609060101010101" charset="-122"/>
                </a:defRPr>
              </a:lvl3pPr>
              <a:lvl4pPr marL="1598930" indent="-227330">
                <a:spcBef>
                  <a:spcPct val="20000"/>
                </a:spcBef>
                <a:buClr>
                  <a:srgbClr val="993366"/>
                </a:buClr>
                <a:buFont typeface="Wingdings" panose="05000000000000000000" pitchFamily="2" charset="2"/>
                <a:buChar char="n"/>
                <a:defRPr sz="2000">
                  <a:solidFill>
                    <a:schemeClr val="tx1"/>
                  </a:solidFill>
                  <a:latin typeface="Arial" panose="020B0604020202020204" pitchFamily="34" charset="0"/>
                  <a:ea typeface="黑体" panose="02010609060101010101" charset="-122"/>
                </a:defRPr>
              </a:lvl4pPr>
              <a:lvl5pPr marL="2057400" indent="-227330">
                <a:spcBef>
                  <a:spcPct val="20000"/>
                </a:spcBef>
                <a:buClr>
                  <a:srgbClr val="993366"/>
                </a:buClr>
                <a:buFont typeface="Wingdings" panose="05000000000000000000" pitchFamily="2" charset="2"/>
                <a:buChar char="p"/>
                <a:defRPr sz="2000">
                  <a:solidFill>
                    <a:schemeClr val="tx1"/>
                  </a:solidFill>
                  <a:latin typeface="Arial" panose="020B0604020202020204" pitchFamily="34" charset="0"/>
                  <a:ea typeface="黑体" panose="02010609060101010101" charset="-122"/>
                </a:defRPr>
              </a:lvl5pPr>
              <a:lvl6pPr marL="2514600" indent="-227330" eaLnBrk="0" fontAlgn="base" hangingPunct="0">
                <a:spcBef>
                  <a:spcPct val="20000"/>
                </a:spcBef>
                <a:spcAft>
                  <a:spcPct val="0"/>
                </a:spcAft>
                <a:buClr>
                  <a:srgbClr val="993366"/>
                </a:buClr>
                <a:buFont typeface="Wingdings" panose="05000000000000000000" pitchFamily="2" charset="2"/>
                <a:buChar char="p"/>
                <a:defRPr sz="2000">
                  <a:solidFill>
                    <a:schemeClr val="tx1"/>
                  </a:solidFill>
                  <a:latin typeface="Arial" panose="020B0604020202020204" pitchFamily="34" charset="0"/>
                  <a:ea typeface="黑体" panose="02010609060101010101" charset="-122"/>
                </a:defRPr>
              </a:lvl6pPr>
              <a:lvl7pPr marL="2971800" indent="-227330" eaLnBrk="0" fontAlgn="base" hangingPunct="0">
                <a:spcBef>
                  <a:spcPct val="20000"/>
                </a:spcBef>
                <a:spcAft>
                  <a:spcPct val="0"/>
                </a:spcAft>
                <a:buClr>
                  <a:srgbClr val="993366"/>
                </a:buClr>
                <a:buFont typeface="Wingdings" panose="05000000000000000000" pitchFamily="2" charset="2"/>
                <a:buChar char="p"/>
                <a:defRPr sz="2000">
                  <a:solidFill>
                    <a:schemeClr val="tx1"/>
                  </a:solidFill>
                  <a:latin typeface="Arial" panose="020B0604020202020204" pitchFamily="34" charset="0"/>
                  <a:ea typeface="黑体" panose="02010609060101010101" charset="-122"/>
                </a:defRPr>
              </a:lvl7pPr>
              <a:lvl8pPr marL="3429000" indent="-227330" eaLnBrk="0" fontAlgn="base" hangingPunct="0">
                <a:spcBef>
                  <a:spcPct val="20000"/>
                </a:spcBef>
                <a:spcAft>
                  <a:spcPct val="0"/>
                </a:spcAft>
                <a:buClr>
                  <a:srgbClr val="993366"/>
                </a:buClr>
                <a:buFont typeface="Wingdings" panose="05000000000000000000" pitchFamily="2" charset="2"/>
                <a:buChar char="p"/>
                <a:defRPr sz="2000">
                  <a:solidFill>
                    <a:schemeClr val="tx1"/>
                  </a:solidFill>
                  <a:latin typeface="Arial" panose="020B0604020202020204" pitchFamily="34" charset="0"/>
                  <a:ea typeface="黑体" panose="02010609060101010101" charset="-122"/>
                </a:defRPr>
              </a:lvl8pPr>
              <a:lvl9pPr marL="3886200" indent="-227330" eaLnBrk="0" fontAlgn="base" hangingPunct="0">
                <a:spcBef>
                  <a:spcPct val="20000"/>
                </a:spcBef>
                <a:spcAft>
                  <a:spcPct val="0"/>
                </a:spcAft>
                <a:buClr>
                  <a:srgbClr val="993366"/>
                </a:buClr>
                <a:buFont typeface="Wingdings" panose="05000000000000000000" pitchFamily="2" charset="2"/>
                <a:buChar char="p"/>
                <a:defRPr sz="2000">
                  <a:solidFill>
                    <a:schemeClr val="tx1"/>
                  </a:solidFill>
                  <a:latin typeface="Arial" panose="020B0604020202020204" pitchFamily="34" charset="0"/>
                  <a:ea typeface="黑体" panose="02010609060101010101" charset="-122"/>
                </a:defRPr>
              </a:lvl9pPr>
            </a:lstStyle>
            <a:p>
              <a:pPr>
                <a:spcBef>
                  <a:spcPct val="50000"/>
                </a:spcBef>
                <a:buClrTx/>
                <a:buNone/>
              </a:pPr>
              <a:r>
                <a:rPr lang="zh-CN" altLang="en-US" sz="1800" b="1" dirty="0">
                  <a:latin typeface="Times New Roman" panose="02020603050405020304" pitchFamily="18" charset="0"/>
                  <a:ea typeface="微软雅黑" panose="020B0503020204020204" pitchFamily="34" charset="-122"/>
                </a:rPr>
                <a:t>（</a:t>
              </a:r>
              <a:r>
                <a:rPr lang="en-US" altLang="zh-CN" sz="1800" b="1" dirty="0">
                  <a:latin typeface="Times New Roman" panose="02020603050405020304" pitchFamily="18" charset="0"/>
                  <a:ea typeface="微软雅黑" panose="020B0503020204020204" pitchFamily="34" charset="-122"/>
                </a:rPr>
                <a:t>7μs</a:t>
              </a:r>
              <a:r>
                <a:rPr lang="zh-CN" altLang="en-US" sz="1800" b="1" dirty="0">
                  <a:latin typeface="Times New Roman" panose="02020603050405020304" pitchFamily="18" charset="0"/>
                  <a:ea typeface="微软雅黑" panose="020B0503020204020204" pitchFamily="34" charset="-122"/>
                </a:rPr>
                <a:t>，</a:t>
              </a:r>
              <a:r>
                <a:rPr lang="en-US" altLang="zh-CN" sz="1800" b="1" dirty="0">
                  <a:latin typeface="Times New Roman" panose="02020603050405020304" pitchFamily="18" charset="0"/>
                  <a:ea typeface="微软雅黑" panose="020B0503020204020204" pitchFamily="34" charset="-122"/>
                </a:rPr>
                <a:t>5.05 </a:t>
              </a:r>
              <a:r>
                <a:rPr lang="en-US" altLang="zh-CN" sz="1800" b="1" dirty="0" err="1">
                  <a:latin typeface="Times New Roman" panose="02020603050405020304" pitchFamily="18" charset="0"/>
                  <a:ea typeface="微软雅黑" panose="020B0503020204020204" pitchFamily="34" charset="-122"/>
                </a:rPr>
                <a:t>ele</a:t>
              </a:r>
              <a:r>
                <a:rPr lang="zh-CN" altLang="en-US" sz="1800" b="1" dirty="0">
                  <a:latin typeface="Times New Roman" panose="02020603050405020304" pitchFamily="18" charset="0"/>
                  <a:ea typeface="微软雅黑" panose="020B0503020204020204" pitchFamily="34" charset="-122"/>
                </a:rPr>
                <a:t>）</a:t>
              </a:r>
            </a:p>
          </p:txBody>
        </p:sp>
        <p:cxnSp>
          <p:nvCxnSpPr>
            <p:cNvPr id="9" name="直接箭头连接符 8">
              <a:extLst>
                <a:ext uri="{FF2B5EF4-FFF2-40B4-BE49-F238E27FC236}">
                  <a16:creationId xmlns:a16="http://schemas.microsoft.com/office/drawing/2014/main" id="{22C9F2F4-EA08-4233-A309-E638B2BDCF63}"/>
                </a:ext>
              </a:extLst>
            </p:cNvPr>
            <p:cNvCxnSpPr/>
            <p:nvPr/>
          </p:nvCxnSpPr>
          <p:spPr>
            <a:xfrm flipH="1">
              <a:off x="6763750" y="5151735"/>
              <a:ext cx="121799" cy="8289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7C8FCE58-D3C0-4EBC-80F6-AE190DB2E085}"/>
                </a:ext>
              </a:extLst>
            </p:cNvPr>
            <p:cNvSpPr/>
            <p:nvPr/>
          </p:nvSpPr>
          <p:spPr>
            <a:xfrm>
              <a:off x="5852402" y="6313921"/>
              <a:ext cx="1863179" cy="2555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peak time/</a:t>
              </a:r>
              <a:r>
                <a:rPr lang="en-US" altLang="zh-CN" dirty="0" err="1">
                  <a:solidFill>
                    <a:schemeClr val="tx1"/>
                  </a:solidFill>
                </a:rPr>
                <a:t>μs</a:t>
              </a:r>
              <a:endParaRPr lang="zh-CN" altLang="en-US" dirty="0">
                <a:solidFill>
                  <a:schemeClr val="tx1"/>
                </a:solidFill>
              </a:endParaRPr>
            </a:p>
          </p:txBody>
        </p:sp>
        <p:sp>
          <p:nvSpPr>
            <p:cNvPr id="11" name="矩形 10">
              <a:extLst>
                <a:ext uri="{FF2B5EF4-FFF2-40B4-BE49-F238E27FC236}">
                  <a16:creationId xmlns:a16="http://schemas.microsoft.com/office/drawing/2014/main" id="{A9F41F6E-3B31-6DA4-39FC-2265BB865B8F}"/>
                </a:ext>
              </a:extLst>
            </p:cNvPr>
            <p:cNvSpPr/>
            <p:nvPr/>
          </p:nvSpPr>
          <p:spPr>
            <a:xfrm rot="16200000">
              <a:off x="3867374" y="4381142"/>
              <a:ext cx="1058771" cy="2555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ENC/</a:t>
              </a:r>
              <a:r>
                <a:rPr lang="en-US" altLang="zh-CN" dirty="0" err="1">
                  <a:solidFill>
                    <a:schemeClr val="tx1"/>
                  </a:solidFill>
                </a:rPr>
                <a:t>ele</a:t>
              </a:r>
              <a:endParaRPr lang="zh-CN" altLang="en-US" dirty="0">
                <a:solidFill>
                  <a:schemeClr val="tx1"/>
                </a:solidFill>
              </a:endParaRPr>
            </a:p>
          </p:txBody>
        </p:sp>
      </p:grpSp>
      <p:sp>
        <p:nvSpPr>
          <p:cNvPr id="13" name="文本框 12">
            <a:extLst>
              <a:ext uri="{FF2B5EF4-FFF2-40B4-BE49-F238E27FC236}">
                <a16:creationId xmlns:a16="http://schemas.microsoft.com/office/drawing/2014/main" id="{99F042D1-AD74-4B21-99C3-9EB3649D896B}"/>
              </a:ext>
            </a:extLst>
          </p:cNvPr>
          <p:cNvSpPr txBox="1"/>
          <p:nvPr/>
        </p:nvSpPr>
        <p:spPr>
          <a:xfrm>
            <a:off x="5836435" y="921336"/>
            <a:ext cx="6217022" cy="1883657"/>
          </a:xfrm>
          <a:prstGeom prst="rect">
            <a:avLst/>
          </a:prstGeom>
          <a:noFill/>
        </p:spPr>
        <p:txBody>
          <a:bodyPr wrap="square">
            <a:spAutoFit/>
          </a:bodyPr>
          <a:lstStyle/>
          <a:p>
            <a:pPr marL="342900" lvl="0"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Optimal peak time</a:t>
            </a:r>
          </a:p>
          <a:p>
            <a:pPr marL="800100" lvl="1"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Detector leakage current~1 </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pA</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marL="800100" lvl="1"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noise is equal to 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noise</a:t>
            </a:r>
          </a:p>
          <a:p>
            <a:pPr marL="800100" lvl="1" indent="-342900" algn="just" eaLnBrk="0" hangingPunct="0">
              <a:lnSpc>
                <a:spcPct val="150000"/>
              </a:lnSpc>
              <a:buSzPct val="93000"/>
              <a:buFont typeface="Arial" panose="020B0604020202020204" pitchFamily="34" charset="0"/>
              <a:buChar char="•"/>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Optimal peak time ~10 </a:t>
            </a:r>
            <a:r>
              <a:rPr lang="en-US" altLang="zh-CN" sz="2000" dirty="0" err="1">
                <a:latin typeface="Times New Roman" panose="02020603050405020304" pitchFamily="18" charset="0"/>
                <a:ea typeface="楷体" panose="02010609060101010101" pitchFamily="49" charset="-122"/>
                <a:cs typeface="Times New Roman" panose="02020603050405020304" pitchFamily="18" charset="0"/>
              </a:rPr>
              <a:t>μs</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5095703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4698</TotalTime>
  <Words>2221</Words>
  <Application>Microsoft Office PowerPoint</Application>
  <PresentationFormat>宽屏</PresentationFormat>
  <Paragraphs>344</Paragraphs>
  <Slides>28</Slides>
  <Notes>26</Notes>
  <HiddenSlides>0</HiddenSlides>
  <MMClips>0</MMClips>
  <ScaleCrop>false</ScaleCrop>
  <HeadingPairs>
    <vt:vector size="8" baseType="variant">
      <vt:variant>
        <vt:lpstr>已用的字体</vt:lpstr>
      </vt:variant>
      <vt:variant>
        <vt:i4>13</vt:i4>
      </vt:variant>
      <vt:variant>
        <vt:lpstr>主题</vt:lpstr>
      </vt:variant>
      <vt:variant>
        <vt:i4>7</vt:i4>
      </vt:variant>
      <vt:variant>
        <vt:lpstr>嵌入 OLE 服务器</vt:lpstr>
      </vt:variant>
      <vt:variant>
        <vt:i4>2</vt:i4>
      </vt:variant>
      <vt:variant>
        <vt:lpstr>幻灯片标题</vt:lpstr>
      </vt:variant>
      <vt:variant>
        <vt:i4>28</vt:i4>
      </vt:variant>
    </vt:vector>
  </HeadingPairs>
  <TitlesOfParts>
    <vt:vector size="50" baseType="lpstr">
      <vt:lpstr>FZLanTingHeiS-B-GB</vt:lpstr>
      <vt:lpstr>Microsoft YaHei Bold</vt:lpstr>
      <vt:lpstr>等线</vt:lpstr>
      <vt:lpstr>等线 Light</vt:lpstr>
      <vt:lpstr>楷体</vt:lpstr>
      <vt:lpstr>宋体</vt:lpstr>
      <vt:lpstr>Arial</vt:lpstr>
      <vt:lpstr>Calibri</vt:lpstr>
      <vt:lpstr>Calibri Light</vt:lpstr>
      <vt:lpstr>Cambria Math</vt:lpstr>
      <vt:lpstr>Lucida Handwriting</vt:lpstr>
      <vt:lpstr>Times New Roman</vt:lpstr>
      <vt:lpstr>Wingdings</vt:lpstr>
      <vt:lpstr>Office 主题​​</vt:lpstr>
      <vt:lpstr>1_自定义设计方案</vt:lpstr>
      <vt:lpstr>自定义设计方案</vt:lpstr>
      <vt:lpstr>2_自定义设计方案</vt:lpstr>
      <vt:lpstr>5_自定义设计方案</vt:lpstr>
      <vt:lpstr>3_自定义设计方案</vt:lpstr>
      <vt:lpstr>4_自定义设计方案</vt:lpstr>
      <vt:lpstr>Equation</vt:lpstr>
      <vt:lpstr>BMP 图像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刘 灿文</cp:lastModifiedBy>
  <cp:revision>458</cp:revision>
  <dcterms:created xsi:type="dcterms:W3CDTF">2021-11-15T08:44:37Z</dcterms:created>
  <dcterms:modified xsi:type="dcterms:W3CDTF">2025-08-26T07:11:16Z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2052-3.3.1.5149</vt:lpwstr>
  </property>
</Properties>
</file>