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sldIdLst>
    <p:sldId id="478" r:id="rId2"/>
    <p:sldId id="557" r:id="rId3"/>
    <p:sldId id="555" r:id="rId4"/>
    <p:sldId id="510" r:id="rId5"/>
    <p:sldId id="533" r:id="rId6"/>
    <p:sldId id="531" r:id="rId7"/>
    <p:sldId id="511" r:id="rId8"/>
    <p:sldId id="534" r:id="rId9"/>
    <p:sldId id="514" r:id="rId10"/>
    <p:sldId id="536" r:id="rId11"/>
    <p:sldId id="537" r:id="rId12"/>
    <p:sldId id="538" r:id="rId13"/>
    <p:sldId id="540" r:id="rId14"/>
    <p:sldId id="539" r:id="rId15"/>
    <p:sldId id="541" r:id="rId16"/>
    <p:sldId id="542" r:id="rId17"/>
    <p:sldId id="544" r:id="rId18"/>
    <p:sldId id="543" r:id="rId19"/>
    <p:sldId id="547" r:id="rId20"/>
    <p:sldId id="550" r:id="rId21"/>
    <p:sldId id="546" r:id="rId22"/>
  </p:sldIdLst>
  <p:sldSz cx="12192000" cy="6858000"/>
  <p:notesSz cx="6858000" cy="9144000"/>
  <p:defaultTextStyle>
    <a:defPPr>
      <a:defRPr lang="en-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6"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78891"/>
    <a:srgbClr val="335DAB"/>
    <a:srgbClr val="F79747"/>
    <a:srgbClr val="335F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C9F999-264E-43FC-A7C4-9E050E015B5E}" v="823" dt="2024-09-10T08:02:50.8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75678"/>
  </p:normalViewPr>
  <p:slideViewPr>
    <p:cSldViewPr snapToGrid="0" showGuides="1">
      <p:cViewPr varScale="1">
        <p:scale>
          <a:sx n="70" d="100"/>
          <a:sy n="70" d="100"/>
        </p:scale>
        <p:origin x="432" y="176"/>
      </p:cViewPr>
      <p:guideLst/>
    </p:cSldViewPr>
  </p:slideViewPr>
  <p:notesTextViewPr>
    <p:cViewPr>
      <p:scale>
        <a:sx n="1" d="1"/>
        <a:sy n="1" d="1"/>
      </p:scale>
      <p:origin x="0" y="0"/>
    </p:cViewPr>
  </p:notesTextViewPr>
  <p:notesViewPr>
    <p:cSldViewPr snapToGrid="0" showGuides="1">
      <p:cViewPr varScale="1">
        <p:scale>
          <a:sx n="71" d="100"/>
          <a:sy n="71" d="100"/>
        </p:scale>
        <p:origin x="3592" y="192"/>
      </p:cViewPr>
      <p:guideLst>
        <p:guide orient="horz" pos="2886"/>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FC05AF-6662-CD4B-B0CF-35F549AD3A7C}" type="datetimeFigureOut">
              <a:rPr lang="en-CN" smtClean="0"/>
              <a:t>2025/8/25</a:t>
            </a:fld>
            <a:endParaRPr lang="en-C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AF3026-0336-684B-BF10-A6DBCA98C316}" type="slidenum">
              <a:rPr lang="en-CN" smtClean="0"/>
              <a:t>‹#›</a:t>
            </a:fld>
            <a:endParaRPr lang="en-CN"/>
          </a:p>
        </p:txBody>
      </p:sp>
    </p:spTree>
    <p:extLst>
      <p:ext uri="{BB962C8B-B14F-4D97-AF65-F5344CB8AC3E}">
        <p14:creationId xmlns:p14="http://schemas.microsoft.com/office/powerpoint/2010/main" val="2532218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400" kern="100" dirty="0">
                <a:effectLst/>
                <a:latin typeface="Calibri" panose="020F0502020204030204" pitchFamily="34" charset="0"/>
                <a:ea typeface="DengXian" panose="02010600030101010101" pitchFamily="2" charset="-122"/>
                <a:cs typeface="Times New Roman" panose="02020603050405020304" pitchFamily="18" charset="0"/>
              </a:rPr>
              <a:t>Good day, everyone. It’s a pleasure to be here, and I’d like to extend my sincere thanks to </a:t>
            </a:r>
            <a:r>
              <a:rPr lang="en-US" sz="1400" kern="100" dirty="0" err="1">
                <a:effectLst/>
                <a:latin typeface="Calibri" panose="020F0502020204030204" pitchFamily="34" charset="0"/>
                <a:ea typeface="DengXian" panose="02010600030101010101" pitchFamily="2" charset="-122"/>
                <a:cs typeface="Times New Roman" panose="02020603050405020304" pitchFamily="18" charset="0"/>
              </a:rPr>
              <a:t>Lijing</a:t>
            </a:r>
            <a:r>
              <a:rPr lang="en-US" sz="1400" kern="100" dirty="0">
                <a:effectLst/>
                <a:latin typeface="Calibri" panose="020F0502020204030204" pitchFamily="34" charset="0"/>
                <a:ea typeface="DengXian" panose="02010600030101010101" pitchFamily="2" charset="-122"/>
                <a:cs typeface="Times New Roman" panose="02020603050405020304" pitchFamily="18" charset="0"/>
              </a:rPr>
              <a:t> for the kind invitation. Today, I </a:t>
            </a:r>
            <a:r>
              <a:rPr lang="en-US" sz="1400" kern="100" dirty="0">
                <a:latin typeface="Calibri" panose="020F0502020204030204" pitchFamily="34" charset="0"/>
                <a:ea typeface="DengXian" panose="02010600030101010101" pitchFamily="2" charset="-122"/>
                <a:cs typeface="Times New Roman" panose="02020603050405020304" pitchFamily="18" charset="0"/>
              </a:rPr>
              <a:t>will talk about an interesting</a:t>
            </a:r>
            <a:r>
              <a:rPr lang="en-US" sz="1400" kern="100" dirty="0">
                <a:effectLst/>
                <a:latin typeface="Calibri" panose="020F0502020204030204" pitchFamily="34" charset="0"/>
                <a:ea typeface="DengXian" panose="02010600030101010101" pitchFamily="2" charset="-122"/>
                <a:cs typeface="Times New Roman" panose="02020603050405020304" pitchFamily="18" charset="0"/>
              </a:rPr>
              <a:t> topic: the wave effects of gravitational waves (GWs), a key aspect of their behavior. This talk will focus on the challenges and breakthroughs in understanding how GWs pass through and are influenced by black holes.</a:t>
            </a:r>
            <a:endParaRPr lang="en-CN" dirty="0"/>
          </a:p>
        </p:txBody>
      </p:sp>
      <p:sp>
        <p:nvSpPr>
          <p:cNvPr id="4" name="Slide Number Placeholder 3"/>
          <p:cNvSpPr>
            <a:spLocks noGrp="1"/>
          </p:cNvSpPr>
          <p:nvPr>
            <p:ph type="sldNum" sz="quarter" idx="5"/>
          </p:nvPr>
        </p:nvSpPr>
        <p:spPr/>
        <p:txBody>
          <a:bodyPr/>
          <a:lstStyle/>
          <a:p>
            <a:fld id="{87AF3026-0336-684B-BF10-A6DBCA98C316}" type="slidenum">
              <a:rPr lang="en-CN" smtClean="0"/>
              <a:t>1</a:t>
            </a:fld>
            <a:endParaRPr lang="en-CN"/>
          </a:p>
        </p:txBody>
      </p:sp>
    </p:spTree>
    <p:extLst>
      <p:ext uri="{BB962C8B-B14F-4D97-AF65-F5344CB8AC3E}">
        <p14:creationId xmlns:p14="http://schemas.microsoft.com/office/powerpoint/2010/main" val="1525216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One advantage of the finite element method is its flexibility in adopting different shapes for the simulation domain, depending on the problem. Since the problem we are studying exhibits axial symmetry, </a:t>
            </a:r>
            <a:r>
              <a:rPr lang="en-US" altLang="zh-CN"/>
              <a:t>we use a cylindrical domain in our simulations.</a:t>
            </a:r>
            <a:endParaRPr lang="zh-CN" altLang="en-US" dirty="0"/>
          </a:p>
        </p:txBody>
      </p:sp>
      <p:sp>
        <p:nvSpPr>
          <p:cNvPr id="4" name="灯片编号占位符 3"/>
          <p:cNvSpPr>
            <a:spLocks noGrp="1"/>
          </p:cNvSpPr>
          <p:nvPr>
            <p:ph type="sldNum" sz="quarter" idx="5"/>
          </p:nvPr>
        </p:nvSpPr>
        <p:spPr/>
        <p:txBody>
          <a:bodyPr/>
          <a:lstStyle/>
          <a:p>
            <a:fld id="{87AF3026-0336-684B-BF10-A6DBCA98C316}" type="slidenum">
              <a:rPr lang="en-CN" smtClean="0"/>
              <a:t>10</a:t>
            </a:fld>
            <a:endParaRPr lang="en-CN"/>
          </a:p>
        </p:txBody>
      </p:sp>
    </p:spTree>
    <p:extLst>
      <p:ext uri="{BB962C8B-B14F-4D97-AF65-F5344CB8AC3E}">
        <p14:creationId xmlns:p14="http://schemas.microsoft.com/office/powerpoint/2010/main" val="2313380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b="0" i="0" u="none" strike="noStrike" dirty="0">
                <a:solidFill>
                  <a:srgbClr val="000000"/>
                </a:solidFill>
                <a:effectLst/>
                <a:latin typeface="-webkit-standard"/>
              </a:rPr>
              <a:t>Next, we will discuss how to handle boundary conditions. In the finite element method, boundary conditions are primarily related to the Laplace term. For the outer boundary of the cylinder, we applied absorbing boundary conditions. As for the boundary of the black hole, the situation is more specific: since the wave speed in our wave equation drops to zero at the event horizon, the boundary condition for the black hole is automatically satisfied. This is an important feature of our equation.</a:t>
            </a:r>
            <a:endParaRPr lang="zh-CN" altLang="en-US" dirty="0"/>
          </a:p>
        </p:txBody>
      </p:sp>
      <p:sp>
        <p:nvSpPr>
          <p:cNvPr id="4" name="灯片编号占位符 3"/>
          <p:cNvSpPr>
            <a:spLocks noGrp="1"/>
          </p:cNvSpPr>
          <p:nvPr>
            <p:ph type="sldNum" sz="quarter" idx="5"/>
          </p:nvPr>
        </p:nvSpPr>
        <p:spPr/>
        <p:txBody>
          <a:bodyPr/>
          <a:lstStyle/>
          <a:p>
            <a:fld id="{87AF3026-0336-684B-BF10-A6DBCA98C316}" type="slidenum">
              <a:rPr lang="en-CN" smtClean="0"/>
              <a:t>11</a:t>
            </a:fld>
            <a:endParaRPr lang="en-CN"/>
          </a:p>
        </p:txBody>
      </p:sp>
    </p:spTree>
    <p:extLst>
      <p:ext uri="{BB962C8B-B14F-4D97-AF65-F5344CB8AC3E}">
        <p14:creationId xmlns:p14="http://schemas.microsoft.com/office/powerpoint/2010/main" val="731513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b="0" i="0" u="none" strike="noStrike" dirty="0">
                <a:solidFill>
                  <a:srgbClr val="000000"/>
                </a:solidFill>
                <a:effectLst/>
                <a:latin typeface="-webkit-standard"/>
              </a:rPr>
              <a:t>This is a comparative display between the numerical simulation results and the theoretical calculations of null geodesics. In this illustration, the red and blue lines mark the wave's front and rear, respectively, while the colored area represents the shape of the wave packet in the simulation. It is worth noting that this wave packet adopts a sinusoidal waveform and contains only one complete cycle</a:t>
            </a:r>
            <a:endParaRPr lang="zh-CN" altLang="en-US" dirty="0"/>
          </a:p>
        </p:txBody>
      </p:sp>
      <p:sp>
        <p:nvSpPr>
          <p:cNvPr id="4" name="灯片编号占位符 3"/>
          <p:cNvSpPr>
            <a:spLocks noGrp="1"/>
          </p:cNvSpPr>
          <p:nvPr>
            <p:ph type="sldNum" sz="quarter" idx="5"/>
          </p:nvPr>
        </p:nvSpPr>
        <p:spPr/>
        <p:txBody>
          <a:bodyPr/>
          <a:lstStyle/>
          <a:p>
            <a:fld id="{87AF3026-0336-684B-BF10-A6DBCA98C316}" type="slidenum">
              <a:rPr lang="en-CN" smtClean="0"/>
              <a:t>12</a:t>
            </a:fld>
            <a:endParaRPr lang="en-CN"/>
          </a:p>
        </p:txBody>
      </p:sp>
    </p:spTree>
    <p:extLst>
      <p:ext uri="{BB962C8B-B14F-4D97-AF65-F5344CB8AC3E}">
        <p14:creationId xmlns:p14="http://schemas.microsoft.com/office/powerpoint/2010/main" val="4215105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When a wave passes through a black hole, its wavefront is significantly distorted due to the strong gravitational influence of the black hole. In particular, interference occurs in the overlapping regions.</a:t>
            </a:r>
            <a:endParaRPr lang="zh-CN" altLang="en-US" dirty="0"/>
          </a:p>
        </p:txBody>
      </p:sp>
      <p:sp>
        <p:nvSpPr>
          <p:cNvPr id="4" name="灯片编号占位符 3"/>
          <p:cNvSpPr>
            <a:spLocks noGrp="1"/>
          </p:cNvSpPr>
          <p:nvPr>
            <p:ph type="sldNum" sz="quarter" idx="5"/>
          </p:nvPr>
        </p:nvSpPr>
        <p:spPr/>
        <p:txBody>
          <a:bodyPr/>
          <a:lstStyle/>
          <a:p>
            <a:fld id="{87AF3026-0336-684B-BF10-A6DBCA98C316}" type="slidenum">
              <a:rPr lang="en-CN" smtClean="0"/>
              <a:t>13</a:t>
            </a:fld>
            <a:endParaRPr lang="en-CN"/>
          </a:p>
        </p:txBody>
      </p:sp>
    </p:spTree>
    <p:extLst>
      <p:ext uri="{BB962C8B-B14F-4D97-AF65-F5344CB8AC3E}">
        <p14:creationId xmlns:p14="http://schemas.microsoft.com/office/powerpoint/2010/main" val="22455122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Beyond the interference phenomenon, another remarkable feature is the oscillation that emerges just after the wave tail, situated between the blue lines. These blue lines represent the trajectory of the light cone as projected in three-dimensional space. When we observe the red oscillation signals within this region, it indicates that the oscillations occur inside the light cone. The penetration of waves into the light cone during propagation is a distinct characteristic of curved space.</a:t>
            </a:r>
            <a:endParaRPr lang="zh-CN" altLang="en-US"/>
          </a:p>
        </p:txBody>
      </p:sp>
      <p:sp>
        <p:nvSpPr>
          <p:cNvPr id="4" name="灯片编号占位符 3"/>
          <p:cNvSpPr>
            <a:spLocks noGrp="1"/>
          </p:cNvSpPr>
          <p:nvPr>
            <p:ph type="sldNum" sz="quarter" idx="5"/>
          </p:nvPr>
        </p:nvSpPr>
        <p:spPr/>
        <p:txBody>
          <a:bodyPr/>
          <a:lstStyle/>
          <a:p>
            <a:fld id="{87AF3026-0336-684B-BF10-A6DBCA98C316}" type="slidenum">
              <a:rPr lang="en-CN" smtClean="0"/>
              <a:t>14</a:t>
            </a:fld>
            <a:endParaRPr lang="en-CN"/>
          </a:p>
        </p:txBody>
      </p:sp>
    </p:spTree>
    <p:extLst>
      <p:ext uri="{BB962C8B-B14F-4D97-AF65-F5344CB8AC3E}">
        <p14:creationId xmlns:p14="http://schemas.microsoft.com/office/powerpoint/2010/main" val="20324688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When we observe a one-dimensional signal, we notice that a tail appears behind the wave. This tail is caused by the wave entering inside the light cone. This phenomenon is known as back-scattering.</a:t>
            </a:r>
            <a:endParaRPr lang="zh-CN" altLang="en-US"/>
          </a:p>
        </p:txBody>
      </p:sp>
      <p:sp>
        <p:nvSpPr>
          <p:cNvPr id="4" name="灯片编号占位符 3"/>
          <p:cNvSpPr>
            <a:spLocks noGrp="1"/>
          </p:cNvSpPr>
          <p:nvPr>
            <p:ph type="sldNum" sz="quarter" idx="5"/>
          </p:nvPr>
        </p:nvSpPr>
        <p:spPr/>
        <p:txBody>
          <a:bodyPr/>
          <a:lstStyle/>
          <a:p>
            <a:fld id="{87AF3026-0336-684B-BF10-A6DBCA98C316}" type="slidenum">
              <a:rPr lang="en-CN" smtClean="0"/>
              <a:t>15</a:t>
            </a:fld>
            <a:endParaRPr lang="en-CN"/>
          </a:p>
        </p:txBody>
      </p:sp>
    </p:spTree>
    <p:extLst>
      <p:ext uri="{BB962C8B-B14F-4D97-AF65-F5344CB8AC3E}">
        <p14:creationId xmlns:p14="http://schemas.microsoft.com/office/powerpoint/2010/main" val="26181536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input wave mentioned above is a finite wave packet. When we replace the input wave source with a continuous wave of longer duration, we can observe a stable interference pattern appearing on the far side of the black hole.</a:t>
            </a:r>
            <a:endParaRPr lang="zh-CN" altLang="en-US" dirty="0"/>
          </a:p>
        </p:txBody>
      </p:sp>
      <p:sp>
        <p:nvSpPr>
          <p:cNvPr id="4" name="灯片编号占位符 3"/>
          <p:cNvSpPr>
            <a:spLocks noGrp="1"/>
          </p:cNvSpPr>
          <p:nvPr>
            <p:ph type="sldNum" sz="quarter" idx="5"/>
          </p:nvPr>
        </p:nvSpPr>
        <p:spPr/>
        <p:txBody>
          <a:bodyPr/>
          <a:lstStyle/>
          <a:p>
            <a:fld id="{87AF3026-0336-684B-BF10-A6DBCA98C316}" type="slidenum">
              <a:rPr lang="en-CN" smtClean="0"/>
              <a:t>16</a:t>
            </a:fld>
            <a:endParaRPr lang="en-CN"/>
          </a:p>
        </p:txBody>
      </p:sp>
    </p:spTree>
    <p:extLst>
      <p:ext uri="{BB962C8B-B14F-4D97-AF65-F5344CB8AC3E}">
        <p14:creationId xmlns:p14="http://schemas.microsoft.com/office/powerpoint/2010/main" val="38978741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input source mentioned earlier is not a real gravitational wave source waveform. In the simulations that follow, we will use an actual gravitational wave source template for analysis. During the </a:t>
            </a:r>
            <a:r>
              <a:rPr lang="en-US" altLang="zh-CN" dirty="0" err="1"/>
              <a:t>inspiral</a:t>
            </a:r>
            <a:r>
              <a:rPr lang="en-US" altLang="zh-CN" dirty="0"/>
              <a:t> phase, characterized by longer wavelengths, the black hole has a minimal effect on the input wave. However, as the wave enters the ring-down phase—where its wavelength becomes comparable to the radius of the black hole‘s event horizon—the wave effects become much more pronounced. After interacting with the black hole, a distinct wave beam forms along the optical axis and continues to propagate forward.</a:t>
            </a:r>
            <a:endParaRPr lang="zh-CN" altLang="en-US"/>
          </a:p>
        </p:txBody>
      </p:sp>
      <p:sp>
        <p:nvSpPr>
          <p:cNvPr id="4" name="灯片编号占位符 3"/>
          <p:cNvSpPr>
            <a:spLocks noGrp="1"/>
          </p:cNvSpPr>
          <p:nvPr>
            <p:ph type="sldNum" sz="quarter" idx="5"/>
          </p:nvPr>
        </p:nvSpPr>
        <p:spPr/>
        <p:txBody>
          <a:bodyPr/>
          <a:lstStyle/>
          <a:p>
            <a:fld id="{87AF3026-0336-684B-BF10-A6DBCA98C316}" type="slidenum">
              <a:rPr lang="en-CN" smtClean="0"/>
              <a:t>17</a:t>
            </a:fld>
            <a:endParaRPr lang="en-CN"/>
          </a:p>
        </p:txBody>
      </p:sp>
    </p:spTree>
    <p:extLst>
      <p:ext uri="{BB962C8B-B14F-4D97-AF65-F5344CB8AC3E}">
        <p14:creationId xmlns:p14="http://schemas.microsoft.com/office/powerpoint/2010/main" val="39493972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image displayed in front shows the waveform in three-dimensional space. However, what we are more concerned with is the time-domain waveform observed by an observer at a fixed position. In this illustration, the observer is positioned along the optical axis behind the black hole. In the diagram, the orange line represents the waveform affected by the black hole’s lensing effect, while the black line indicates the original input waveform. For comparison purposes, we have normalized the amplitude of the waveforms. It can be clearly observed that the black hole not only significantly alters the amplitude of the waveform but also causes its stretching.</a:t>
            </a:r>
            <a:endParaRPr lang="zh-CN" altLang="en-US" dirty="0"/>
          </a:p>
        </p:txBody>
      </p:sp>
      <p:sp>
        <p:nvSpPr>
          <p:cNvPr id="4" name="灯片编号占位符 3"/>
          <p:cNvSpPr>
            <a:spLocks noGrp="1"/>
          </p:cNvSpPr>
          <p:nvPr>
            <p:ph type="sldNum" sz="quarter" idx="5"/>
          </p:nvPr>
        </p:nvSpPr>
        <p:spPr/>
        <p:txBody>
          <a:bodyPr/>
          <a:lstStyle/>
          <a:p>
            <a:fld id="{87AF3026-0336-684B-BF10-A6DBCA98C316}" type="slidenum">
              <a:rPr lang="en-CN" smtClean="0"/>
              <a:t>18</a:t>
            </a:fld>
            <a:endParaRPr lang="en-CN"/>
          </a:p>
        </p:txBody>
      </p:sp>
    </p:spTree>
    <p:extLst>
      <p:ext uri="{BB962C8B-B14F-4D97-AF65-F5344CB8AC3E}">
        <p14:creationId xmlns:p14="http://schemas.microsoft.com/office/powerpoint/2010/main" val="20386170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strike="noStrike" dirty="0">
                <a:solidFill>
                  <a:srgbClr val="000000"/>
                </a:solidFill>
                <a:effectLst/>
              </a:rPr>
              <a:t>In the previous content, we observed that black holes have a significant influence on incoming gravitational waves. Our next focus is whether the distinct characteristics of black holes can be detected in real-world observations. A crucial challenge in achieving this is determining whether these features overlap, or exhibit degeneracy, with the known templates from general relativity. To quantify this degeneracy, we introduce a key parameter: the fitting factor. This factor measures the similarity between two templates, where a value of 1 indicates a perfect match, and 0 means they are entirely different.</a:t>
            </a:r>
          </a:p>
          <a:p>
            <a:pPr algn="l"/>
            <a:r>
              <a:rPr lang="en-US" b="0" i="0" u="none" strike="noStrike" dirty="0">
                <a:solidFill>
                  <a:srgbClr val="000000"/>
                </a:solidFill>
                <a:effectLst/>
              </a:rPr>
              <a:t>In our study, we used the effective one-body template as the reference for general relativity, incorporating the effects of precession and higher-order modes. To compute the fitting factor, we utilized the real power spectral density (PSD) data from </a:t>
            </a:r>
            <a:r>
              <a:rPr lang="en-US" b="0" i="0" u="none" strike="noStrike" dirty="0" err="1">
                <a:solidFill>
                  <a:srgbClr val="000000"/>
                </a:solidFill>
                <a:effectLst/>
              </a:rPr>
              <a:t>aLiGO</a:t>
            </a:r>
            <a:r>
              <a:rPr lang="en-US" b="0" i="0" u="none" strike="noStrike" dirty="0">
                <a:solidFill>
                  <a:srgbClr val="000000"/>
                </a:solidFill>
                <a:effectLst/>
              </a:rPr>
              <a:t> O3. We then performed a Markov chain Monte Carlo (MCMC) search across the full parameter space of the standard template library.</a:t>
            </a:r>
          </a:p>
          <a:p>
            <a:pPr algn="l"/>
            <a:r>
              <a:rPr lang="en-US" b="0" i="0" u="none" strike="noStrike" dirty="0">
                <a:solidFill>
                  <a:srgbClr val="000000"/>
                </a:solidFill>
                <a:effectLst/>
              </a:rPr>
              <a:t>Our results reveal that when the lensing black hole’s mass is less than 100 times that of the Sun, the deviation between the features of the lensing black hole and the general relativity template is at least 5%</a:t>
            </a:r>
          </a:p>
        </p:txBody>
      </p:sp>
      <p:sp>
        <p:nvSpPr>
          <p:cNvPr id="4" name="Slide Number Placeholder 3"/>
          <p:cNvSpPr>
            <a:spLocks noGrp="1"/>
          </p:cNvSpPr>
          <p:nvPr>
            <p:ph type="sldNum" sz="quarter" idx="5"/>
          </p:nvPr>
        </p:nvSpPr>
        <p:spPr/>
        <p:txBody>
          <a:bodyPr/>
          <a:lstStyle/>
          <a:p>
            <a:fld id="{87AF3026-0336-684B-BF10-A6DBCA98C316}" type="slidenum">
              <a:rPr lang="en-CN" smtClean="0"/>
              <a:t>19</a:t>
            </a:fld>
            <a:endParaRPr lang="en-CN"/>
          </a:p>
        </p:txBody>
      </p:sp>
    </p:spTree>
    <p:extLst>
      <p:ext uri="{BB962C8B-B14F-4D97-AF65-F5344CB8AC3E}">
        <p14:creationId xmlns:p14="http://schemas.microsoft.com/office/powerpoint/2010/main" val="3326569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CN" sz="1400" dirty="0"/>
              <a:t>Here are the outlines of my talk. </a:t>
            </a:r>
            <a:r>
              <a:rPr lang="en-US" sz="1400" dirty="0"/>
              <a:t>First, I will discuss the challenges in studying gravitational waves (GWs) as they pass through a black hole. Initially, I thought this would be straightforward given the extensive research in general relativity over the years. However, I soon find that it is a highly complex and demanding field.</a:t>
            </a:r>
          </a:p>
          <a:p>
            <a:pPr algn="just"/>
            <a:r>
              <a:rPr lang="en-US" sz="1400" dirty="0"/>
              <a:t>Secondly, I will discuss the perturbed 3+1 formulation of Einstein’s equations within a Schwarzschild black hole. Although the 3+1 decomposition is not typically used in black hole perturbation theory, I will explain why it is necessary in our case, as we have no other viable options.</a:t>
            </a:r>
          </a:p>
          <a:p>
            <a:pPr algn="just"/>
            <a:r>
              <a:rPr lang="en-US" sz="1400" dirty="0"/>
              <a:t>In the third part of my talk, I will present our simulation results, highlighting some intriguing patterns in the lensed waveform.</a:t>
            </a:r>
          </a:p>
          <a:p>
            <a:pPr algn="just"/>
            <a:r>
              <a:rPr lang="en-US" sz="1400" dirty="0"/>
              <a:t>Finally, I will talk about whether these unique features can be identified by </a:t>
            </a:r>
            <a:r>
              <a:rPr lang="en-US" sz="1400" dirty="0" err="1"/>
              <a:t>aLIGO</a:t>
            </a:r>
            <a:r>
              <a:rPr lang="en-US" sz="1400" dirty="0"/>
              <a:t> using Bayesian analysis.</a:t>
            </a:r>
            <a:endParaRPr lang="en-CN" sz="1400" dirty="0"/>
          </a:p>
        </p:txBody>
      </p:sp>
      <p:sp>
        <p:nvSpPr>
          <p:cNvPr id="4" name="Slide Number Placeholder 3"/>
          <p:cNvSpPr>
            <a:spLocks noGrp="1"/>
          </p:cNvSpPr>
          <p:nvPr>
            <p:ph type="sldNum" sz="quarter" idx="5"/>
          </p:nvPr>
        </p:nvSpPr>
        <p:spPr/>
        <p:txBody>
          <a:bodyPr/>
          <a:lstStyle/>
          <a:p>
            <a:fld id="{87AF3026-0336-684B-BF10-A6DBCA98C316}" type="slidenum">
              <a:rPr lang="en-CN" smtClean="0"/>
              <a:t>2</a:t>
            </a:fld>
            <a:endParaRPr lang="en-CN"/>
          </a:p>
        </p:txBody>
      </p:sp>
    </p:spTree>
    <p:extLst>
      <p:ext uri="{BB962C8B-B14F-4D97-AF65-F5344CB8AC3E}">
        <p14:creationId xmlns:p14="http://schemas.microsoft.com/office/powerpoint/2010/main" val="17770594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000000"/>
                </a:solidFill>
                <a:effectLst/>
                <a:latin typeface="-webkit-standard"/>
              </a:rPr>
              <a:t>The detectability of a signal is influenced not only by the differences between templates but also by the signal-to-noise ratio (SNR), a critical factor that’s easy to grasp. When the SNR is fixed, larger differences between templates make it easier to distinguish the signal. Likewise, when the template differences are constant, a higher SNR makes signal identification easier. To quantitatively assess signal detectability, we introduce the Bayesian factor, a mathematical tool that integrates both of these key factors.</a:t>
            </a:r>
            <a:r>
              <a:rPr lang="zh-CN" altLang="en-US" b="0" i="0" u="none" strike="noStrike" dirty="0">
                <a:solidFill>
                  <a:srgbClr val="000000"/>
                </a:solidFill>
                <a:effectLst/>
                <a:latin typeface="-webkit-standard"/>
              </a:rPr>
              <a:t> </a:t>
            </a:r>
            <a:r>
              <a:rPr lang="en-US" b="0" i="0" u="none" strike="noStrike" dirty="0">
                <a:solidFill>
                  <a:srgbClr val="000000"/>
                </a:solidFill>
                <a:effectLst/>
                <a:latin typeface="-webkit-standard"/>
              </a:rPr>
              <a:t>The black line represents the critical value of the Bayesian factor under </a:t>
            </a:r>
            <a:r>
              <a:rPr lang="en-US" b="0" i="0" u="none" strike="noStrike" dirty="0" err="1">
                <a:solidFill>
                  <a:srgbClr val="000000"/>
                </a:solidFill>
                <a:effectLst/>
                <a:latin typeface="-webkit-standard"/>
              </a:rPr>
              <a:t>aLIGO's</a:t>
            </a:r>
            <a:r>
              <a:rPr lang="en-US" b="0" i="0" u="none" strike="noStrike" dirty="0">
                <a:solidFill>
                  <a:srgbClr val="000000"/>
                </a:solidFill>
                <a:effectLst/>
                <a:latin typeface="-webkit-standard"/>
              </a:rPr>
              <a:t> sensitivity conditions. When the signal-to-noise ratio (SNR) exceeds 12.5, we can effectively distinguish the lensing effect signal produced by a black hole with a mass of 70 times that of the Sun. It is worth noting that this SNR value is well within the sensitivity range of </a:t>
            </a:r>
            <a:r>
              <a:rPr lang="en-US" b="0" i="0" u="none" strike="noStrike" dirty="0" err="1">
                <a:solidFill>
                  <a:srgbClr val="000000"/>
                </a:solidFill>
                <a:effectLst/>
                <a:latin typeface="-webkit-standard"/>
              </a:rPr>
              <a:t>aLIGO</a:t>
            </a:r>
            <a:endParaRPr lang="en-CN" dirty="0"/>
          </a:p>
        </p:txBody>
      </p:sp>
      <p:sp>
        <p:nvSpPr>
          <p:cNvPr id="4" name="Slide Number Placeholder 3"/>
          <p:cNvSpPr>
            <a:spLocks noGrp="1"/>
          </p:cNvSpPr>
          <p:nvPr>
            <p:ph type="sldNum" sz="quarter" idx="5"/>
          </p:nvPr>
        </p:nvSpPr>
        <p:spPr/>
        <p:txBody>
          <a:bodyPr/>
          <a:lstStyle/>
          <a:p>
            <a:fld id="{87AF3026-0336-684B-BF10-A6DBCA98C316}" type="slidenum">
              <a:rPr lang="en-CN" smtClean="0"/>
              <a:t>20</a:t>
            </a:fld>
            <a:endParaRPr lang="en-CN"/>
          </a:p>
        </p:txBody>
      </p:sp>
    </p:spTree>
    <p:extLst>
      <p:ext uri="{BB962C8B-B14F-4D97-AF65-F5344CB8AC3E}">
        <p14:creationId xmlns:p14="http://schemas.microsoft.com/office/powerpoint/2010/main" val="15157607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7AF3026-0336-684B-BF10-A6DBCA98C316}" type="slidenum">
              <a:rPr lang="en-CN" smtClean="0"/>
              <a:t>21</a:t>
            </a:fld>
            <a:endParaRPr lang="en-CN"/>
          </a:p>
        </p:txBody>
      </p:sp>
    </p:spTree>
    <p:extLst>
      <p:ext uri="{BB962C8B-B14F-4D97-AF65-F5344CB8AC3E}">
        <p14:creationId xmlns:p14="http://schemas.microsoft.com/office/powerpoint/2010/main" val="498927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400" dirty="0"/>
              <a:t>There are several approaches to studying how gravitational waves propagate in black hole spacetimes. One of the earliest methods is through black hole perturbation theory, specifically using the </a:t>
            </a:r>
            <a:r>
              <a:rPr lang="en-US" altLang="zh-CN" sz="1400" dirty="0" err="1"/>
              <a:t>Regge</a:t>
            </a:r>
            <a:r>
              <a:rPr lang="en-US" altLang="zh-CN" sz="1400" dirty="0"/>
              <a:t>-Wheeler (RW) or Zerilli equations. These equations rely on spherical harmonic decomposition, but unfortunately, this technique is limited and cannot be applied to more general, non-symmetric cases. You might wonder if numerical relativity could be a solution. The short answer is no. The reason is that the perturbations we’re dealing with are incredibly small compared to the background metric, and numerical relativity isn’t well-suited to handle such extreme cases. What’s more relevant is scattering theory, which describes how waves interact with objects. However, even this has its challenges, as classical scattering theories pred</a:t>
            </a:r>
          </a:p>
          <a:p>
            <a:pPr algn="just"/>
            <a:r>
              <a:rPr lang="en-US" altLang="zh-CN" sz="1400" dirty="0" err="1"/>
              <a:t>ict</a:t>
            </a:r>
            <a:r>
              <a:rPr lang="en-US" altLang="zh-CN" sz="1400" dirty="0"/>
              <a:t> divergent wave functions in the context of black hole spacetimes. I’ll come to these issues in more detail</a:t>
            </a:r>
            <a:endParaRPr lang="zh-CN" altLang="en-US" sz="1400" dirty="0"/>
          </a:p>
        </p:txBody>
      </p:sp>
      <p:sp>
        <p:nvSpPr>
          <p:cNvPr id="4" name="灯片编号占位符 3"/>
          <p:cNvSpPr>
            <a:spLocks noGrp="1"/>
          </p:cNvSpPr>
          <p:nvPr>
            <p:ph type="sldNum" sz="quarter" idx="5"/>
          </p:nvPr>
        </p:nvSpPr>
        <p:spPr/>
        <p:txBody>
          <a:bodyPr/>
          <a:lstStyle/>
          <a:p>
            <a:fld id="{87AF3026-0336-684B-BF10-A6DBCA98C316}" type="slidenum">
              <a:rPr lang="en-CN" smtClean="0"/>
              <a:t>3</a:t>
            </a:fld>
            <a:endParaRPr lang="en-CN"/>
          </a:p>
        </p:txBody>
      </p:sp>
    </p:spTree>
    <p:extLst>
      <p:ext uri="{BB962C8B-B14F-4D97-AF65-F5344CB8AC3E}">
        <p14:creationId xmlns:p14="http://schemas.microsoft.com/office/powerpoint/2010/main" val="1554520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400" dirty="0"/>
              <a:t>To address the well-</a:t>
            </a:r>
            <a:r>
              <a:rPr lang="en-US" altLang="zh-CN" sz="1400" dirty="0" err="1"/>
              <a:t>posedness</a:t>
            </a:r>
            <a:r>
              <a:rPr lang="en-US" altLang="zh-CN" sz="1400" dirty="0"/>
              <a:t> problem, we need to utilize numerical relativity techniques. One of the core issues in numerical relativity is solving the well-</a:t>
            </a:r>
            <a:r>
              <a:rPr lang="en-US" altLang="zh-CN" sz="1400" dirty="0" err="1"/>
              <a:t>posedness</a:t>
            </a:r>
            <a:r>
              <a:rPr lang="en-US" altLang="zh-CN" sz="1400" dirty="0"/>
              <a:t> of hyperbolic equation systems. Since numerical relativity is based on the 3+1 formalism, we need to calculate the black hole perturbation equations in this framework. First, we consider the black hole background equations, where the 3+1 formalism consists of both dynamical equations and constraint equations. For a black hole in a vacuum, the constraint equations are zero.</a:t>
            </a:r>
            <a:endParaRPr lang="zh-CN" altLang="en-US" sz="1400" dirty="0"/>
          </a:p>
        </p:txBody>
      </p:sp>
      <p:sp>
        <p:nvSpPr>
          <p:cNvPr id="4" name="灯片编号占位符 3"/>
          <p:cNvSpPr>
            <a:spLocks noGrp="1"/>
          </p:cNvSpPr>
          <p:nvPr>
            <p:ph type="sldNum" sz="quarter" idx="5"/>
          </p:nvPr>
        </p:nvSpPr>
        <p:spPr/>
        <p:txBody>
          <a:bodyPr/>
          <a:lstStyle/>
          <a:p>
            <a:fld id="{87AF3026-0336-684B-BF10-A6DBCA98C316}" type="slidenum">
              <a:rPr lang="en-CN" smtClean="0"/>
              <a:t>4</a:t>
            </a:fld>
            <a:endParaRPr lang="en-CN"/>
          </a:p>
        </p:txBody>
      </p:sp>
    </p:spTree>
    <p:extLst>
      <p:ext uri="{BB962C8B-B14F-4D97-AF65-F5344CB8AC3E}">
        <p14:creationId xmlns:p14="http://schemas.microsoft.com/office/powerpoint/2010/main" val="3388954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400" dirty="0"/>
              <a:t>Building on the foundation of the background equation, we proceed directly to calculate the linear perturbation equations. By employing the second perturbation equation, we eliminate the extrinsic curvature perturbation term from the first equation, leading to the derivation of the wave equation for gravitational waves. However, careful attention is required, as the resulting equation still includes mixed spatial second-derivative terms of h, indicating that it has not yet reached a well-posed form.</a:t>
            </a:r>
            <a:endParaRPr lang="zh-CN" altLang="en-US" sz="1400" dirty="0"/>
          </a:p>
        </p:txBody>
      </p:sp>
      <p:sp>
        <p:nvSpPr>
          <p:cNvPr id="4" name="灯片编号占位符 3"/>
          <p:cNvSpPr>
            <a:spLocks noGrp="1"/>
          </p:cNvSpPr>
          <p:nvPr>
            <p:ph type="sldNum" sz="quarter" idx="5"/>
          </p:nvPr>
        </p:nvSpPr>
        <p:spPr/>
        <p:txBody>
          <a:bodyPr/>
          <a:lstStyle/>
          <a:p>
            <a:fld id="{87AF3026-0336-684B-BF10-A6DBCA98C316}" type="slidenum">
              <a:rPr lang="en-CN" smtClean="0"/>
              <a:t>5</a:t>
            </a:fld>
            <a:endParaRPr lang="en-CN"/>
          </a:p>
        </p:txBody>
      </p:sp>
    </p:spTree>
    <p:extLst>
      <p:ext uri="{BB962C8B-B14F-4D97-AF65-F5344CB8AC3E}">
        <p14:creationId xmlns:p14="http://schemas.microsoft.com/office/powerpoint/2010/main" val="220997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400" dirty="0"/>
              <a:t>One approach to addressing this problem is by utilizing the momentum constraint. In this case, Γ\</a:t>
            </a:r>
            <a:r>
              <a:rPr lang="en-US" altLang="zh-CN" sz="1400" dirty="0" err="1"/>
              <a:t>GammaΓ</a:t>
            </a:r>
            <a:r>
              <a:rPr lang="en-US" altLang="zh-CN" sz="1400" dirty="0"/>
              <a:t> is no longer the derivative of </a:t>
            </a:r>
            <a:r>
              <a:rPr lang="en-US" altLang="zh-CN" sz="1400" dirty="0" err="1"/>
              <a:t>hhh</a:t>
            </a:r>
            <a:r>
              <a:rPr lang="en-US" altLang="zh-CN" sz="1400" dirty="0"/>
              <a:t>, but rather becomes proportional to </a:t>
            </a:r>
            <a:r>
              <a:rPr lang="en-US" altLang="zh-CN" sz="1400" dirty="0" err="1"/>
              <a:t>hhh</a:t>
            </a:r>
            <a:r>
              <a:rPr lang="en-US" altLang="zh-CN" sz="1400" dirty="0"/>
              <a:t>. Aside from the Laplacian term, the equation contains only first-order spatial derivatives of </a:t>
            </a:r>
            <a:r>
              <a:rPr lang="en-US" altLang="zh-CN" sz="1400" dirty="0" err="1"/>
              <a:t>hhh</a:t>
            </a:r>
            <a:r>
              <a:rPr lang="en-US" altLang="zh-CN" sz="1400" dirty="0"/>
              <a:t>.</a:t>
            </a:r>
            <a:r>
              <a:rPr lang="zh-CN" altLang="en-US" sz="1400" dirty="0"/>
              <a:t> </a:t>
            </a:r>
            <a:r>
              <a:rPr lang="en-US" altLang="zh-CN" sz="1400" dirty="0"/>
              <a:t>The</a:t>
            </a:r>
            <a:r>
              <a:rPr lang="zh-CN" altLang="en-US" sz="1400" dirty="0"/>
              <a:t> </a:t>
            </a:r>
            <a:r>
              <a:rPr lang="en-US" altLang="zh-CN" sz="1400" dirty="0"/>
              <a:t>wave</a:t>
            </a:r>
            <a:r>
              <a:rPr lang="zh-CN" altLang="en-US" sz="1400" dirty="0"/>
              <a:t> </a:t>
            </a:r>
            <a:r>
              <a:rPr lang="en-US" altLang="zh-CN" sz="1400" dirty="0"/>
              <a:t>equation</a:t>
            </a:r>
            <a:r>
              <a:rPr lang="zh-CN" altLang="en-US" sz="1400" dirty="0"/>
              <a:t> </a:t>
            </a:r>
            <a:r>
              <a:rPr lang="en-US" altLang="zh-CN" sz="1400" dirty="0"/>
              <a:t>is</a:t>
            </a:r>
            <a:r>
              <a:rPr lang="zh-CN" altLang="en-US" sz="1400" dirty="0"/>
              <a:t> </a:t>
            </a:r>
            <a:r>
              <a:rPr lang="en-US" altLang="zh-CN" sz="1400" dirty="0"/>
              <a:t>symmetric</a:t>
            </a:r>
            <a:r>
              <a:rPr lang="zh-CN" altLang="en-US" sz="1400" dirty="0"/>
              <a:t> </a:t>
            </a:r>
            <a:r>
              <a:rPr lang="en-US" altLang="zh-CN" sz="1400" dirty="0"/>
              <a:t>hyperbolic,</a:t>
            </a:r>
            <a:r>
              <a:rPr lang="zh-CN" altLang="en-US" sz="1400" dirty="0"/>
              <a:t> </a:t>
            </a:r>
            <a:r>
              <a:rPr lang="en-US" altLang="zh-CN" sz="1400" dirty="0"/>
              <a:t>which</a:t>
            </a:r>
            <a:r>
              <a:rPr lang="zh-CN" altLang="en-US" sz="1400" dirty="0"/>
              <a:t> </a:t>
            </a:r>
            <a:r>
              <a:rPr lang="en-US" altLang="zh-CN" sz="1400" dirty="0"/>
              <a:t>is</a:t>
            </a:r>
            <a:r>
              <a:rPr lang="zh-CN" altLang="en-US" sz="1400" dirty="0"/>
              <a:t> </a:t>
            </a:r>
            <a:r>
              <a:rPr lang="en-US" altLang="zh-CN" sz="1400" dirty="0"/>
              <a:t>well-posed.</a:t>
            </a:r>
            <a:endParaRPr lang="zh-CN" altLang="en-US" sz="1400" dirty="0"/>
          </a:p>
        </p:txBody>
      </p:sp>
      <p:sp>
        <p:nvSpPr>
          <p:cNvPr id="4" name="灯片编号占位符 3"/>
          <p:cNvSpPr>
            <a:spLocks noGrp="1"/>
          </p:cNvSpPr>
          <p:nvPr>
            <p:ph type="sldNum" sz="quarter" idx="5"/>
          </p:nvPr>
        </p:nvSpPr>
        <p:spPr/>
        <p:txBody>
          <a:bodyPr/>
          <a:lstStyle/>
          <a:p>
            <a:fld id="{87AF3026-0336-684B-BF10-A6DBCA98C316}" type="slidenum">
              <a:rPr lang="en-CN" smtClean="0"/>
              <a:t>6</a:t>
            </a:fld>
            <a:endParaRPr lang="en-CN"/>
          </a:p>
        </p:txBody>
      </p:sp>
    </p:spTree>
    <p:extLst>
      <p:ext uri="{BB962C8B-B14F-4D97-AF65-F5344CB8AC3E}">
        <p14:creationId xmlns:p14="http://schemas.microsoft.com/office/powerpoint/2010/main" val="1647288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400" dirty="0"/>
              <a:t>It is important to highlight a distinctive feature of this wave equation. The term ccc in the equation represents the wave speed. From a metric perspective, ccc corresponds to the speed of light as observed from spatial infinity. However, unlike standard relativity literature, where ccc is typically set to 1, here ccc varies with spatial position. In our case, ccc approaches 1 at regions far from the black hole but reduces to zero at the event horizon.</a:t>
            </a:r>
            <a:endParaRPr lang="zh-CN" altLang="en-US" sz="1400" dirty="0"/>
          </a:p>
        </p:txBody>
      </p:sp>
      <p:sp>
        <p:nvSpPr>
          <p:cNvPr id="4" name="灯片编号占位符 3"/>
          <p:cNvSpPr>
            <a:spLocks noGrp="1"/>
          </p:cNvSpPr>
          <p:nvPr>
            <p:ph type="sldNum" sz="quarter" idx="5"/>
          </p:nvPr>
        </p:nvSpPr>
        <p:spPr/>
        <p:txBody>
          <a:bodyPr/>
          <a:lstStyle/>
          <a:p>
            <a:fld id="{87AF3026-0336-684B-BF10-A6DBCA98C316}" type="slidenum">
              <a:rPr lang="en-CN" smtClean="0"/>
              <a:t>7</a:t>
            </a:fld>
            <a:endParaRPr lang="en-CN"/>
          </a:p>
        </p:txBody>
      </p:sp>
    </p:spTree>
    <p:extLst>
      <p:ext uri="{BB962C8B-B14F-4D97-AF65-F5344CB8AC3E}">
        <p14:creationId xmlns:p14="http://schemas.microsoft.com/office/powerpoint/2010/main" val="3295712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finite element method is based on the weak formulation of wave equations, also known as the variational formulation. The concept is straightforward: we convolve the original equation with a test function. If the resulting equation holds for any test function, we can conclude that the original equation is valid.</a:t>
            </a:r>
            <a:endParaRPr lang="zh-CN" altLang="en-US" dirty="0"/>
          </a:p>
        </p:txBody>
      </p:sp>
      <p:sp>
        <p:nvSpPr>
          <p:cNvPr id="4" name="灯片编号占位符 3"/>
          <p:cNvSpPr>
            <a:spLocks noGrp="1"/>
          </p:cNvSpPr>
          <p:nvPr>
            <p:ph type="sldNum" sz="quarter" idx="5"/>
          </p:nvPr>
        </p:nvSpPr>
        <p:spPr/>
        <p:txBody>
          <a:bodyPr/>
          <a:lstStyle/>
          <a:p>
            <a:fld id="{87AF3026-0336-684B-BF10-A6DBCA98C316}" type="slidenum">
              <a:rPr lang="en-CN" smtClean="0"/>
              <a:t>8</a:t>
            </a:fld>
            <a:endParaRPr lang="en-CN"/>
          </a:p>
        </p:txBody>
      </p:sp>
    </p:spTree>
    <p:extLst>
      <p:ext uri="{BB962C8B-B14F-4D97-AF65-F5344CB8AC3E}">
        <p14:creationId xmlns:p14="http://schemas.microsoft.com/office/powerpoint/2010/main" val="390451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continuous wave equations are converted into a large system of linear equations. These are equation in matrices format.</a:t>
            </a:r>
            <a:endParaRPr lang="zh-CN" altLang="en-US" dirty="0"/>
          </a:p>
        </p:txBody>
      </p:sp>
      <p:sp>
        <p:nvSpPr>
          <p:cNvPr id="4" name="灯片编号占位符 3"/>
          <p:cNvSpPr>
            <a:spLocks noGrp="1"/>
          </p:cNvSpPr>
          <p:nvPr>
            <p:ph type="sldNum" sz="quarter" idx="5"/>
          </p:nvPr>
        </p:nvSpPr>
        <p:spPr/>
        <p:txBody>
          <a:bodyPr/>
          <a:lstStyle/>
          <a:p>
            <a:fld id="{87AF3026-0336-684B-BF10-A6DBCA98C316}" type="slidenum">
              <a:rPr lang="en-CN" smtClean="0"/>
              <a:t>9</a:t>
            </a:fld>
            <a:endParaRPr lang="en-CN"/>
          </a:p>
        </p:txBody>
      </p:sp>
    </p:spTree>
    <p:extLst>
      <p:ext uri="{BB962C8B-B14F-4D97-AF65-F5344CB8AC3E}">
        <p14:creationId xmlns:p14="http://schemas.microsoft.com/office/powerpoint/2010/main" val="27841375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13"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pic>
        <p:nvPicPr>
          <p:cNvPr id="5" name="Picture 11" descr="NJU2">
            <a:extLst>
              <a:ext uri="{FF2B5EF4-FFF2-40B4-BE49-F238E27FC236}">
                <a16:creationId xmlns:a16="http://schemas.microsoft.com/office/drawing/2014/main" id="{54B83A24-1ED4-9649-BD92-1B25455F5A2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3494724" cy="102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descr="tower">
            <a:extLst>
              <a:ext uri="{FF2B5EF4-FFF2-40B4-BE49-F238E27FC236}">
                <a16:creationId xmlns:a16="http://schemas.microsoft.com/office/drawing/2014/main" id="{599396A3-FE3F-4F4A-BE03-C32428DF4A9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599549" y="0"/>
            <a:ext cx="2494992" cy="102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4115080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860A6F9-A21F-4036-809E-FB4AE4D84857}" type="slidenum">
              <a:rPr lang="zh-CN" altLang="en-US" smtClean="0"/>
              <a:t>‹#›</a:t>
            </a:fld>
            <a:endParaRPr lang="zh-CN" altLang="en-US"/>
          </a:p>
        </p:txBody>
      </p:sp>
      <p:cxnSp>
        <p:nvCxnSpPr>
          <p:cNvPr id="7" name="直接连接符 6">
            <a:extLst>
              <a:ext uri="{FF2B5EF4-FFF2-40B4-BE49-F238E27FC236}">
                <a16:creationId xmlns:a16="http://schemas.microsoft.com/office/drawing/2014/main" id="{060772DD-BC89-4011-B463-1D9D5E80C2EC}"/>
              </a:ext>
            </a:extLst>
          </p:cNvPr>
          <p:cNvCxnSpPr>
            <a:cxnSpLocks/>
          </p:cNvCxnSpPr>
          <p:nvPr userDrawn="1"/>
        </p:nvCxnSpPr>
        <p:spPr>
          <a:xfrm flipV="1">
            <a:off x="0" y="720623"/>
            <a:ext cx="12192000" cy="1057"/>
          </a:xfrm>
          <a:prstGeom prst="line">
            <a:avLst/>
          </a:prstGeom>
          <a:ln w="76200">
            <a:solidFill>
              <a:srgbClr val="6A005F"/>
            </a:solidFill>
          </a:ln>
        </p:spPr>
        <p:style>
          <a:lnRef idx="3">
            <a:schemeClr val="dk1"/>
          </a:lnRef>
          <a:fillRef idx="0">
            <a:schemeClr val="dk1"/>
          </a:fillRef>
          <a:effectRef idx="2">
            <a:schemeClr val="dk1"/>
          </a:effectRef>
          <a:fontRef idx="minor">
            <a:schemeClr val="tx1"/>
          </a:fontRef>
        </p:style>
      </p:cxnSp>
      <p:pic>
        <p:nvPicPr>
          <p:cNvPr id="8" name="图片 7">
            <a:extLst>
              <a:ext uri="{FF2B5EF4-FFF2-40B4-BE49-F238E27FC236}">
                <a16:creationId xmlns:a16="http://schemas.microsoft.com/office/drawing/2014/main" id="{4B7FB25E-790C-4B10-B3AF-BFFFCB4544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91891" y="0"/>
            <a:ext cx="700109" cy="668281"/>
          </a:xfrm>
          <a:prstGeom prst="rect">
            <a:avLst/>
          </a:prstGeom>
        </p:spPr>
      </p:pic>
      <p:sp>
        <p:nvSpPr>
          <p:cNvPr id="3" name="Text Placeholder 2">
            <a:extLst>
              <a:ext uri="{FF2B5EF4-FFF2-40B4-BE49-F238E27FC236}">
                <a16:creationId xmlns:a16="http://schemas.microsoft.com/office/drawing/2014/main" id="{CBCF3763-E8EC-E93F-D0C1-23EC11B42B5B}"/>
              </a:ext>
            </a:extLst>
          </p:cNvPr>
          <p:cNvSpPr>
            <a:spLocks noGrp="1"/>
          </p:cNvSpPr>
          <p:nvPr>
            <p:ph type="body" sz="quarter" idx="13"/>
          </p:nvPr>
        </p:nvSpPr>
        <p:spPr>
          <a:xfrm>
            <a:off x="119041" y="39658"/>
            <a:ext cx="11372850" cy="588963"/>
          </a:xfrm>
          <a:prstGeom prst="rect">
            <a:avLst/>
          </a:prstGeom>
        </p:spPr>
        <p:txBody>
          <a:bodyPr anchor="ctr"/>
          <a:lstStyle>
            <a:lvl1pPr marL="0" indent="0" algn="ctr">
              <a:buNone/>
              <a:defRPr sz="3600"/>
            </a:lvl1pPr>
          </a:lstStyle>
          <a:p>
            <a:pPr lvl="0"/>
            <a:r>
              <a:rPr lang="en-US"/>
              <a:t>Click to edit Master text styles</a:t>
            </a:r>
          </a:p>
        </p:txBody>
      </p:sp>
    </p:spTree>
    <p:extLst>
      <p:ext uri="{BB962C8B-B14F-4D97-AF65-F5344CB8AC3E}">
        <p14:creationId xmlns:p14="http://schemas.microsoft.com/office/powerpoint/2010/main" val="1969441334"/>
      </p:ext>
    </p:extLst>
  </p:cSld>
  <p:clrMapOvr>
    <a:masterClrMapping/>
  </p:clrMapOvr>
  <p:transition spd="med"/>
  <p:extLst>
    <p:ext uri="{DCECCB84-F9BA-43D5-87BE-67443E8EF086}">
      <p15:sldGuideLst xmlns:p15="http://schemas.microsoft.com/office/powerpoint/2012/main">
        <p15:guide id="1" orient="horz" pos="73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860A6F9-A21F-4036-809E-FB4AE4D84857}" type="slidenum">
              <a:rPr lang="zh-CN" altLang="en-US" smtClean="0"/>
              <a:t>‹#›</a:t>
            </a:fld>
            <a:endParaRPr lang="zh-CN" altLang="en-US"/>
          </a:p>
        </p:txBody>
      </p:sp>
      <p:sp>
        <p:nvSpPr>
          <p:cNvPr id="3" name="Text Placeholder 2">
            <a:extLst>
              <a:ext uri="{FF2B5EF4-FFF2-40B4-BE49-F238E27FC236}">
                <a16:creationId xmlns:a16="http://schemas.microsoft.com/office/drawing/2014/main" id="{9C3F23AA-787B-06F6-E2D5-D0FFA6BBCE40}"/>
              </a:ext>
            </a:extLst>
          </p:cNvPr>
          <p:cNvSpPr>
            <a:spLocks noGrp="1"/>
          </p:cNvSpPr>
          <p:nvPr>
            <p:ph type="body" sz="quarter" idx="13"/>
          </p:nvPr>
        </p:nvSpPr>
        <p:spPr>
          <a:xfrm>
            <a:off x="605874" y="79856"/>
            <a:ext cx="10021981" cy="588963"/>
          </a:xfrm>
          <a:prstGeom prst="rect">
            <a:avLst/>
          </a:prstGeom>
        </p:spPr>
        <p:txBody>
          <a:bodyPr anchor="ctr"/>
          <a:lstStyle>
            <a:lvl1pPr marL="0" indent="0">
              <a:buNone/>
              <a:defRPr sz="3200">
                <a:latin typeface="Times New Roman" panose="02020603050405020304" pitchFamily="18" charset="0"/>
                <a:cs typeface="Times New Roman" panose="02020603050405020304" pitchFamily="18" charset="0"/>
              </a:defRPr>
            </a:lvl1pPr>
          </a:lstStyle>
          <a:p>
            <a:pPr lvl="0"/>
            <a:r>
              <a:rPr lang="en-US" dirty="0"/>
              <a:t>Click to edit</a:t>
            </a:r>
          </a:p>
        </p:txBody>
      </p:sp>
      <p:cxnSp>
        <p:nvCxnSpPr>
          <p:cNvPr id="4" name="直接连接符 6">
            <a:extLst>
              <a:ext uri="{FF2B5EF4-FFF2-40B4-BE49-F238E27FC236}">
                <a16:creationId xmlns:a16="http://schemas.microsoft.com/office/drawing/2014/main" id="{E63DAC66-AAC5-7F66-86DA-ADE1469A256A}"/>
              </a:ext>
            </a:extLst>
          </p:cNvPr>
          <p:cNvCxnSpPr>
            <a:cxnSpLocks/>
          </p:cNvCxnSpPr>
          <p:nvPr userDrawn="1"/>
        </p:nvCxnSpPr>
        <p:spPr>
          <a:xfrm>
            <a:off x="695325" y="845525"/>
            <a:ext cx="10801350" cy="0"/>
          </a:xfrm>
          <a:prstGeom prst="line">
            <a:avLst/>
          </a:prstGeom>
          <a:ln w="38100">
            <a:gradFill flip="none" rotWithShape="1">
              <a:gsLst>
                <a:gs pos="0">
                  <a:schemeClr val="accent6">
                    <a:lumMod val="50000"/>
                  </a:schemeClr>
                </a:gs>
                <a:gs pos="100000">
                  <a:schemeClr val="accent6">
                    <a:lumMod val="75000"/>
                  </a:schemeClr>
                </a:gs>
              </a:gsLst>
              <a:lin ang="0" scaled="0"/>
              <a:tileRect/>
            </a:gradFill>
          </a:ln>
        </p:spPr>
        <p:style>
          <a:lnRef idx="3">
            <a:schemeClr val="dk1"/>
          </a:lnRef>
          <a:fillRef idx="0">
            <a:schemeClr val="dk1"/>
          </a:fillRef>
          <a:effectRef idx="2">
            <a:schemeClr val="dk1"/>
          </a:effectRef>
          <a:fontRef idx="minor">
            <a:schemeClr val="tx1"/>
          </a:fontRef>
        </p:style>
      </p:cxnSp>
      <p:cxnSp>
        <p:nvCxnSpPr>
          <p:cNvPr id="5" name="直接连接符 6">
            <a:extLst>
              <a:ext uri="{FF2B5EF4-FFF2-40B4-BE49-F238E27FC236}">
                <a16:creationId xmlns:a16="http://schemas.microsoft.com/office/drawing/2014/main" id="{579FDD9C-9162-2D39-613A-E0D6EB69DB66}"/>
              </a:ext>
            </a:extLst>
          </p:cNvPr>
          <p:cNvCxnSpPr>
            <a:cxnSpLocks/>
          </p:cNvCxnSpPr>
          <p:nvPr userDrawn="1"/>
        </p:nvCxnSpPr>
        <p:spPr>
          <a:xfrm>
            <a:off x="695325" y="6308725"/>
            <a:ext cx="10801350" cy="0"/>
          </a:xfrm>
          <a:prstGeom prst="line">
            <a:avLst/>
          </a:prstGeom>
          <a:ln w="38100">
            <a:gradFill flip="none" rotWithShape="1">
              <a:gsLst>
                <a:gs pos="0">
                  <a:schemeClr val="accent6">
                    <a:lumMod val="75000"/>
                  </a:schemeClr>
                </a:gs>
                <a:gs pos="100000">
                  <a:schemeClr val="accent6">
                    <a:lumMod val="50000"/>
                  </a:schemeClr>
                </a:gs>
              </a:gsLst>
              <a:lin ang="0" scaled="0"/>
              <a:tileRect/>
            </a:gra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948888309"/>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438">
          <p15:clr>
            <a:srgbClr val="FBAE40"/>
          </p15:clr>
        </p15:guide>
        <p15:guide id="3" pos="7242">
          <p15:clr>
            <a:srgbClr val="FBAE40"/>
          </p15:clr>
        </p15:guide>
        <p15:guide id="4" pos="3840">
          <p15:clr>
            <a:srgbClr val="FBAE40"/>
          </p15:clr>
        </p15:guide>
        <p15:guide id="5" orient="horz" pos="397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860A6F9-A21F-4036-809E-FB4AE4D84857}" type="slidenum">
              <a:rPr lang="zh-CN" altLang="en-US" smtClean="0"/>
              <a:t>‹#›</a:t>
            </a:fld>
            <a:endParaRPr lang="zh-CN" altLang="en-US"/>
          </a:p>
        </p:txBody>
      </p:sp>
      <p:pic>
        <p:nvPicPr>
          <p:cNvPr id="8" name="图片 7">
            <a:extLst>
              <a:ext uri="{FF2B5EF4-FFF2-40B4-BE49-F238E27FC236}">
                <a16:creationId xmlns:a16="http://schemas.microsoft.com/office/drawing/2014/main" id="{4B7FB25E-790C-4B10-B3AF-BFFFCB4544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28377" y="23802"/>
            <a:ext cx="768298" cy="733370"/>
          </a:xfrm>
          <a:prstGeom prst="rect">
            <a:avLst/>
          </a:prstGeom>
        </p:spPr>
      </p:pic>
      <p:sp>
        <p:nvSpPr>
          <p:cNvPr id="3" name="Text Placeholder 2">
            <a:extLst>
              <a:ext uri="{FF2B5EF4-FFF2-40B4-BE49-F238E27FC236}">
                <a16:creationId xmlns:a16="http://schemas.microsoft.com/office/drawing/2014/main" id="{9C3F23AA-787B-06F6-E2D5-D0FFA6BBCE40}"/>
              </a:ext>
            </a:extLst>
          </p:cNvPr>
          <p:cNvSpPr>
            <a:spLocks noGrp="1"/>
          </p:cNvSpPr>
          <p:nvPr>
            <p:ph type="body" sz="quarter" idx="13"/>
          </p:nvPr>
        </p:nvSpPr>
        <p:spPr>
          <a:xfrm>
            <a:off x="695325" y="79856"/>
            <a:ext cx="10021981" cy="588963"/>
          </a:xfrm>
          <a:prstGeom prst="rect">
            <a:avLst/>
          </a:prstGeom>
        </p:spPr>
        <p:txBody>
          <a:bodyPr anchor="ctr"/>
          <a:lstStyle>
            <a:lvl1pPr marL="0" indent="0">
              <a:buNone/>
              <a:defRPr sz="3200">
                <a:latin typeface="Times New Roman" panose="02020603050405020304" pitchFamily="18" charset="0"/>
                <a:cs typeface="Times New Roman" panose="02020603050405020304" pitchFamily="18" charset="0"/>
              </a:defRPr>
            </a:lvl1pPr>
          </a:lstStyle>
          <a:p>
            <a:pPr lvl="0"/>
            <a:r>
              <a:rPr lang="en-US"/>
              <a:t>Click to edit</a:t>
            </a:r>
          </a:p>
        </p:txBody>
      </p:sp>
      <p:cxnSp>
        <p:nvCxnSpPr>
          <p:cNvPr id="4" name="直接连接符 6">
            <a:extLst>
              <a:ext uri="{FF2B5EF4-FFF2-40B4-BE49-F238E27FC236}">
                <a16:creationId xmlns:a16="http://schemas.microsoft.com/office/drawing/2014/main" id="{E63DAC66-AAC5-7F66-86DA-ADE1469A256A}"/>
              </a:ext>
            </a:extLst>
          </p:cNvPr>
          <p:cNvCxnSpPr>
            <a:cxnSpLocks/>
          </p:cNvCxnSpPr>
          <p:nvPr userDrawn="1"/>
        </p:nvCxnSpPr>
        <p:spPr>
          <a:xfrm>
            <a:off x="695325" y="845525"/>
            <a:ext cx="10801350" cy="0"/>
          </a:xfrm>
          <a:prstGeom prst="line">
            <a:avLst/>
          </a:prstGeom>
          <a:ln w="38100">
            <a:gradFill flip="none" rotWithShape="1">
              <a:gsLst>
                <a:gs pos="0">
                  <a:schemeClr val="accent6">
                    <a:lumMod val="50000"/>
                  </a:schemeClr>
                </a:gs>
                <a:gs pos="100000">
                  <a:schemeClr val="accent6">
                    <a:lumMod val="75000"/>
                  </a:schemeClr>
                </a:gs>
              </a:gsLst>
              <a:lin ang="0" scaled="0"/>
              <a:tileRect/>
            </a:gradFill>
          </a:ln>
        </p:spPr>
        <p:style>
          <a:lnRef idx="3">
            <a:schemeClr val="dk1"/>
          </a:lnRef>
          <a:fillRef idx="0">
            <a:schemeClr val="dk1"/>
          </a:fillRef>
          <a:effectRef idx="2">
            <a:schemeClr val="dk1"/>
          </a:effectRef>
          <a:fontRef idx="minor">
            <a:schemeClr val="tx1"/>
          </a:fontRef>
        </p:style>
      </p:cxnSp>
      <p:cxnSp>
        <p:nvCxnSpPr>
          <p:cNvPr id="5" name="直接连接符 6">
            <a:extLst>
              <a:ext uri="{FF2B5EF4-FFF2-40B4-BE49-F238E27FC236}">
                <a16:creationId xmlns:a16="http://schemas.microsoft.com/office/drawing/2014/main" id="{579FDD9C-9162-2D39-613A-E0D6EB69DB66}"/>
              </a:ext>
            </a:extLst>
          </p:cNvPr>
          <p:cNvCxnSpPr>
            <a:cxnSpLocks/>
          </p:cNvCxnSpPr>
          <p:nvPr userDrawn="1"/>
        </p:nvCxnSpPr>
        <p:spPr>
          <a:xfrm>
            <a:off x="695325" y="6308725"/>
            <a:ext cx="10801350" cy="0"/>
          </a:xfrm>
          <a:prstGeom prst="line">
            <a:avLst/>
          </a:prstGeom>
          <a:ln w="38100">
            <a:gradFill flip="none" rotWithShape="1">
              <a:gsLst>
                <a:gs pos="0">
                  <a:schemeClr val="accent6">
                    <a:lumMod val="75000"/>
                  </a:schemeClr>
                </a:gs>
                <a:gs pos="100000">
                  <a:schemeClr val="accent6">
                    <a:lumMod val="50000"/>
                  </a:schemeClr>
                </a:gs>
              </a:gsLst>
              <a:lin ang="0" scaled="0"/>
              <a:tileRect/>
            </a:gradFill>
          </a:ln>
        </p:spPr>
        <p:style>
          <a:lnRef idx="3">
            <a:schemeClr val="dk1"/>
          </a:lnRef>
          <a:fillRef idx="0">
            <a:schemeClr val="dk1"/>
          </a:fillRef>
          <a:effectRef idx="2">
            <a:schemeClr val="dk1"/>
          </a:effectRef>
          <a:fontRef idx="minor">
            <a:schemeClr val="tx1"/>
          </a:fontRef>
        </p:style>
      </p:cxnSp>
      <p:sp>
        <p:nvSpPr>
          <p:cNvPr id="2" name="TextBox 1">
            <a:extLst>
              <a:ext uri="{FF2B5EF4-FFF2-40B4-BE49-F238E27FC236}">
                <a16:creationId xmlns:a16="http://schemas.microsoft.com/office/drawing/2014/main" id="{AD115251-DA7F-0AD4-0E1D-E7775C598D34}"/>
              </a:ext>
            </a:extLst>
          </p:cNvPr>
          <p:cNvSpPr txBox="1"/>
          <p:nvPr userDrawn="1"/>
        </p:nvSpPr>
        <p:spPr>
          <a:xfrm>
            <a:off x="3048000" y="5896480"/>
            <a:ext cx="6096000" cy="4001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CN" sz="2000">
                <a:latin typeface="Times New Roman" panose="02020603050405020304" pitchFamily="18" charset="0"/>
                <a:cs typeface="Times New Roman" panose="02020603050405020304" pitchFamily="18" charset="0"/>
              </a:rPr>
              <a:t>He &amp; </a:t>
            </a:r>
            <a:r>
              <a:rPr lang="en-US" sz="2000">
                <a:latin typeface="Times New Roman" panose="02020603050405020304" pitchFamily="18" charset="0"/>
                <a:cs typeface="Times New Roman" panose="02020603050405020304" pitchFamily="18" charset="0"/>
              </a:rPr>
              <a:t>Wu, PRD 2022</a:t>
            </a:r>
            <a:endParaRPr lang="en-CN" sz="2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9650606"/>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438">
          <p15:clr>
            <a:srgbClr val="FBAE40"/>
          </p15:clr>
        </p15:guide>
        <p15:guide id="3" pos="7242">
          <p15:clr>
            <a:srgbClr val="FBAE40"/>
          </p15:clr>
        </p15:guide>
        <p15:guide id="4" pos="3840">
          <p15:clr>
            <a:srgbClr val="FBAE40"/>
          </p15:clr>
        </p15:guide>
        <p15:guide id="5" orient="horz" pos="397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860A6F9-A21F-4036-809E-FB4AE4D84857}" type="slidenum">
              <a:rPr lang="zh-CN" altLang="en-US" smtClean="0"/>
              <a:t>‹#›</a:t>
            </a:fld>
            <a:endParaRPr lang="zh-CN" altLang="en-US"/>
          </a:p>
        </p:txBody>
      </p:sp>
      <p:pic>
        <p:nvPicPr>
          <p:cNvPr id="8" name="图片 7">
            <a:extLst>
              <a:ext uri="{FF2B5EF4-FFF2-40B4-BE49-F238E27FC236}">
                <a16:creationId xmlns:a16="http://schemas.microsoft.com/office/drawing/2014/main" id="{4B7FB25E-790C-4B10-B3AF-BFFFCB4544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28377" y="23802"/>
            <a:ext cx="768298" cy="733370"/>
          </a:xfrm>
          <a:prstGeom prst="rect">
            <a:avLst/>
          </a:prstGeom>
        </p:spPr>
      </p:pic>
      <p:sp>
        <p:nvSpPr>
          <p:cNvPr id="3" name="Text Placeholder 2">
            <a:extLst>
              <a:ext uri="{FF2B5EF4-FFF2-40B4-BE49-F238E27FC236}">
                <a16:creationId xmlns:a16="http://schemas.microsoft.com/office/drawing/2014/main" id="{9C3F23AA-787B-06F6-E2D5-D0FFA6BBCE40}"/>
              </a:ext>
            </a:extLst>
          </p:cNvPr>
          <p:cNvSpPr>
            <a:spLocks noGrp="1"/>
          </p:cNvSpPr>
          <p:nvPr>
            <p:ph type="body" sz="quarter" idx="13"/>
          </p:nvPr>
        </p:nvSpPr>
        <p:spPr>
          <a:xfrm>
            <a:off x="695325" y="79856"/>
            <a:ext cx="10021981" cy="588963"/>
          </a:xfrm>
          <a:prstGeom prst="rect">
            <a:avLst/>
          </a:prstGeom>
        </p:spPr>
        <p:txBody>
          <a:bodyPr anchor="ctr"/>
          <a:lstStyle>
            <a:lvl1pPr marL="0" indent="0">
              <a:buNone/>
              <a:defRPr sz="3200">
                <a:latin typeface="Times New Roman" panose="02020603050405020304" pitchFamily="18" charset="0"/>
                <a:cs typeface="Times New Roman" panose="02020603050405020304" pitchFamily="18" charset="0"/>
              </a:defRPr>
            </a:lvl1pPr>
          </a:lstStyle>
          <a:p>
            <a:pPr lvl="0"/>
            <a:r>
              <a:rPr lang="en-US"/>
              <a:t>Click to edit</a:t>
            </a:r>
          </a:p>
        </p:txBody>
      </p:sp>
      <p:cxnSp>
        <p:nvCxnSpPr>
          <p:cNvPr id="4" name="直接连接符 6">
            <a:extLst>
              <a:ext uri="{FF2B5EF4-FFF2-40B4-BE49-F238E27FC236}">
                <a16:creationId xmlns:a16="http://schemas.microsoft.com/office/drawing/2014/main" id="{E63DAC66-AAC5-7F66-86DA-ADE1469A256A}"/>
              </a:ext>
            </a:extLst>
          </p:cNvPr>
          <p:cNvCxnSpPr>
            <a:cxnSpLocks/>
          </p:cNvCxnSpPr>
          <p:nvPr userDrawn="1"/>
        </p:nvCxnSpPr>
        <p:spPr>
          <a:xfrm>
            <a:off x="695325" y="845525"/>
            <a:ext cx="10801350" cy="0"/>
          </a:xfrm>
          <a:prstGeom prst="line">
            <a:avLst/>
          </a:prstGeom>
          <a:ln w="38100">
            <a:gradFill flip="none" rotWithShape="1">
              <a:gsLst>
                <a:gs pos="0">
                  <a:schemeClr val="accent6">
                    <a:lumMod val="50000"/>
                  </a:schemeClr>
                </a:gs>
                <a:gs pos="100000">
                  <a:schemeClr val="accent6">
                    <a:lumMod val="75000"/>
                  </a:schemeClr>
                </a:gs>
              </a:gsLst>
              <a:lin ang="0" scaled="0"/>
              <a:tileRect/>
            </a:gradFill>
          </a:ln>
        </p:spPr>
        <p:style>
          <a:lnRef idx="3">
            <a:schemeClr val="dk1"/>
          </a:lnRef>
          <a:fillRef idx="0">
            <a:schemeClr val="dk1"/>
          </a:fillRef>
          <a:effectRef idx="2">
            <a:schemeClr val="dk1"/>
          </a:effectRef>
          <a:fontRef idx="minor">
            <a:schemeClr val="tx1"/>
          </a:fontRef>
        </p:style>
      </p:cxnSp>
      <p:cxnSp>
        <p:nvCxnSpPr>
          <p:cNvPr id="5" name="直接连接符 6">
            <a:extLst>
              <a:ext uri="{FF2B5EF4-FFF2-40B4-BE49-F238E27FC236}">
                <a16:creationId xmlns:a16="http://schemas.microsoft.com/office/drawing/2014/main" id="{579FDD9C-9162-2D39-613A-E0D6EB69DB66}"/>
              </a:ext>
            </a:extLst>
          </p:cNvPr>
          <p:cNvCxnSpPr>
            <a:cxnSpLocks/>
          </p:cNvCxnSpPr>
          <p:nvPr userDrawn="1"/>
        </p:nvCxnSpPr>
        <p:spPr>
          <a:xfrm>
            <a:off x="695325" y="6308725"/>
            <a:ext cx="10801350" cy="0"/>
          </a:xfrm>
          <a:prstGeom prst="line">
            <a:avLst/>
          </a:prstGeom>
          <a:ln w="38100">
            <a:gradFill flip="none" rotWithShape="1">
              <a:gsLst>
                <a:gs pos="0">
                  <a:schemeClr val="accent6">
                    <a:lumMod val="75000"/>
                  </a:schemeClr>
                </a:gs>
                <a:gs pos="100000">
                  <a:schemeClr val="accent6">
                    <a:lumMod val="50000"/>
                  </a:schemeClr>
                </a:gs>
              </a:gsLst>
              <a:lin ang="0" scaled="0"/>
              <a:tileRect/>
            </a:gradFill>
          </a:ln>
        </p:spPr>
        <p:style>
          <a:lnRef idx="3">
            <a:schemeClr val="dk1"/>
          </a:lnRef>
          <a:fillRef idx="0">
            <a:schemeClr val="dk1"/>
          </a:fillRef>
          <a:effectRef idx="2">
            <a:schemeClr val="dk1"/>
          </a:effectRef>
          <a:fontRef idx="minor">
            <a:schemeClr val="tx1"/>
          </a:fontRef>
        </p:style>
      </p:cxnSp>
      <p:sp>
        <p:nvSpPr>
          <p:cNvPr id="2" name="TextBox 1">
            <a:extLst>
              <a:ext uri="{FF2B5EF4-FFF2-40B4-BE49-F238E27FC236}">
                <a16:creationId xmlns:a16="http://schemas.microsoft.com/office/drawing/2014/main" id="{AD115251-DA7F-0AD4-0E1D-E7775C598D34}"/>
              </a:ext>
            </a:extLst>
          </p:cNvPr>
          <p:cNvSpPr txBox="1"/>
          <p:nvPr userDrawn="1"/>
        </p:nvSpPr>
        <p:spPr>
          <a:xfrm>
            <a:off x="3048000" y="5847060"/>
            <a:ext cx="6096000"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N" sz="2400">
                <a:latin typeface="Times New Roman" panose="02020603050405020304" pitchFamily="18" charset="0"/>
                <a:cs typeface="Times New Roman" panose="02020603050405020304" pitchFamily="18" charset="0"/>
              </a:rPr>
              <a:t>Y</a:t>
            </a:r>
            <a:r>
              <a:rPr lang="en-US" altLang="zh-CN" sz="2400">
                <a:latin typeface="Times New Roman" panose="02020603050405020304" pitchFamily="18" charset="0"/>
                <a:cs typeface="Times New Roman" panose="02020603050405020304" pitchFamily="18" charset="0"/>
              </a:rPr>
              <a:t>in</a:t>
            </a:r>
            <a:r>
              <a:rPr lang="en-CN" sz="2400">
                <a:latin typeface="Times New Roman" panose="02020603050405020304" pitchFamily="18" charset="0"/>
                <a:cs typeface="Times New Roman" panose="02020603050405020304" pitchFamily="18" charset="0"/>
              </a:rPr>
              <a:t> &amp; </a:t>
            </a:r>
            <a:r>
              <a:rPr lang="en-US" altLang="zh-CN" sz="2400">
                <a:latin typeface="Times New Roman" panose="02020603050405020304" pitchFamily="18" charset="0"/>
                <a:cs typeface="Times New Roman" panose="02020603050405020304" pitchFamily="18" charset="0"/>
              </a:rPr>
              <a:t>He</a:t>
            </a:r>
            <a:r>
              <a:rPr lang="en-US" sz="2400">
                <a:latin typeface="Times New Roman" panose="02020603050405020304" pitchFamily="18" charset="0"/>
                <a:cs typeface="Times New Roman" panose="02020603050405020304" pitchFamily="18" charset="0"/>
              </a:rPr>
              <a:t>, </a:t>
            </a:r>
            <a:r>
              <a:rPr lang="en-US" altLang="zh-CN" sz="2400">
                <a:latin typeface="Times New Roman" panose="02020603050405020304" pitchFamily="18" charset="0"/>
                <a:cs typeface="Times New Roman" panose="02020603050405020304" pitchFamily="18" charset="0"/>
              </a:rPr>
              <a:t>PRL</a:t>
            </a:r>
            <a:r>
              <a:rPr lang="en-US" sz="2400">
                <a:latin typeface="Times New Roman" panose="02020603050405020304" pitchFamily="18" charset="0"/>
                <a:cs typeface="Times New Roman" panose="02020603050405020304" pitchFamily="18" charset="0"/>
              </a:rPr>
              <a:t> 2024</a:t>
            </a:r>
            <a:endParaRPr lang="en-CN" sz="2400" kern="1200">
              <a:solidFill>
                <a:schemeClr val="tx1"/>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080198186"/>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438">
          <p15:clr>
            <a:srgbClr val="FBAE40"/>
          </p15:clr>
        </p15:guide>
        <p15:guide id="3" pos="7242">
          <p15:clr>
            <a:srgbClr val="FBAE40"/>
          </p15:clr>
        </p15:guide>
        <p15:guide id="4" pos="3840">
          <p15:clr>
            <a:srgbClr val="FBAE40"/>
          </p15:clr>
        </p15:guide>
        <p15:guide id="5" orient="horz" pos="397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FFFFFF"/>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DADAEF-8DF1-1D09-CBF6-443FEAD5F822}"/>
              </a:ext>
            </a:extLst>
          </p:cNvPr>
          <p:cNvSpPr>
            <a:spLocks noGrp="1"/>
          </p:cNvSpPr>
          <p:nvPr>
            <p:ph type="sldNum" sz="quarter" idx="10"/>
          </p:nvPr>
        </p:nvSpPr>
        <p:spPr/>
        <p:txBody>
          <a:bodyPr/>
          <a:lstStyle/>
          <a:p>
            <a:fld id="{86CB4B4D-7CA3-9044-876B-883B54F8677D}" type="slidenum">
              <a:rPr lang="en-CN" smtClean="0"/>
              <a:pPr/>
              <a:t>‹#›</a:t>
            </a:fld>
            <a:endParaRPr lang="en-CN"/>
          </a:p>
        </p:txBody>
      </p:sp>
      <p:sp>
        <p:nvSpPr>
          <p:cNvPr id="5" name="Text Placeholder 4">
            <a:extLst>
              <a:ext uri="{FF2B5EF4-FFF2-40B4-BE49-F238E27FC236}">
                <a16:creationId xmlns:a16="http://schemas.microsoft.com/office/drawing/2014/main" id="{CD6808F3-20EB-6228-9E24-FCB1CBB0D8BF}"/>
              </a:ext>
            </a:extLst>
          </p:cNvPr>
          <p:cNvSpPr>
            <a:spLocks noGrp="1"/>
          </p:cNvSpPr>
          <p:nvPr>
            <p:ph type="body" sz="quarter" idx="11" hasCustomPrompt="1"/>
          </p:nvPr>
        </p:nvSpPr>
        <p:spPr>
          <a:xfrm>
            <a:off x="-2" y="0"/>
            <a:ext cx="12192000" cy="763832"/>
          </a:xfrm>
          <a:prstGeom prst="roundRect">
            <a:avLst>
              <a:gd name="adj" fmla="val 0"/>
            </a:avLst>
          </a:prstGeom>
          <a:solidFill>
            <a:schemeClr val="accent6"/>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lvl1pPr marL="0" indent="0" algn="ctr">
              <a:buNone/>
              <a:defRPr sz="3600">
                <a:solidFill>
                  <a:schemeClr val="tx1"/>
                </a:solidFill>
                <a:latin typeface="Microsoft YaHei" panose="020B0503020204020204" pitchFamily="34" charset="-122"/>
                <a:ea typeface="Microsoft YaHei" panose="020B0503020204020204" pitchFamily="34" charset="-122"/>
              </a:defRPr>
            </a:lvl1pPr>
          </a:lstStyle>
          <a:p>
            <a:r>
              <a:rPr lang="ja-JP" altLang="en-US"/>
              <a:t>创新成果</a:t>
            </a:r>
            <a:r>
              <a:rPr lang="en-US" altLang="ja-JP"/>
              <a:t>1:</a:t>
            </a:r>
            <a:r>
              <a:rPr lang="ja-JP" altLang="en-US"/>
              <a:t>首次在小尺度检验了宇宙学标准模型</a:t>
            </a:r>
            <a:endParaRPr lang="en-CN"/>
          </a:p>
        </p:txBody>
      </p:sp>
      <p:sp>
        <p:nvSpPr>
          <p:cNvPr id="4" name="Text Placeholder 3">
            <a:extLst>
              <a:ext uri="{FF2B5EF4-FFF2-40B4-BE49-F238E27FC236}">
                <a16:creationId xmlns:a16="http://schemas.microsoft.com/office/drawing/2014/main" id="{63DBFE41-D87F-5A62-803A-50586DB849B8}"/>
              </a:ext>
            </a:extLst>
          </p:cNvPr>
          <p:cNvSpPr>
            <a:spLocks noGrp="1"/>
          </p:cNvSpPr>
          <p:nvPr>
            <p:ph type="body" sz="quarter" idx="12"/>
          </p:nvPr>
        </p:nvSpPr>
        <p:spPr>
          <a:xfrm>
            <a:off x="3220242" y="1069785"/>
            <a:ext cx="5751513" cy="590550"/>
          </a:xfrm>
          <a:prstGeom prst="rect">
            <a:avLst/>
          </a:prstGeom>
        </p:spPr>
        <p:txBody>
          <a:bodyPr anchor="ctr"/>
          <a:lstStyle>
            <a:lvl1pPr marL="0" indent="0" algn="ctr">
              <a:buNone/>
              <a:defRPr sz="3200"/>
            </a:lvl1pPr>
          </a:lstStyle>
          <a:p>
            <a:pPr lvl="0"/>
            <a:r>
              <a:rPr lang="en-US"/>
              <a:t>Click to edit Master text styles</a:t>
            </a:r>
          </a:p>
        </p:txBody>
      </p:sp>
    </p:spTree>
    <p:extLst>
      <p:ext uri="{BB962C8B-B14F-4D97-AF65-F5344CB8AC3E}">
        <p14:creationId xmlns:p14="http://schemas.microsoft.com/office/powerpoint/2010/main" val="3471032451"/>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DADAEF-8DF1-1D09-CBF6-443FEAD5F822}"/>
              </a:ext>
            </a:extLst>
          </p:cNvPr>
          <p:cNvSpPr>
            <a:spLocks noGrp="1"/>
          </p:cNvSpPr>
          <p:nvPr>
            <p:ph type="sldNum" sz="quarter" idx="10"/>
          </p:nvPr>
        </p:nvSpPr>
        <p:spPr/>
        <p:txBody>
          <a:bodyPr/>
          <a:lstStyle/>
          <a:p>
            <a:fld id="{86CB4B4D-7CA3-9044-876B-883B54F8677D}" type="slidenum">
              <a:rPr lang="en-CN" smtClean="0"/>
              <a:pPr/>
              <a:t>‹#›</a:t>
            </a:fld>
            <a:endParaRPr lang="en-CN"/>
          </a:p>
        </p:txBody>
      </p:sp>
      <p:sp>
        <p:nvSpPr>
          <p:cNvPr id="5" name="Text Placeholder 4">
            <a:extLst>
              <a:ext uri="{FF2B5EF4-FFF2-40B4-BE49-F238E27FC236}">
                <a16:creationId xmlns:a16="http://schemas.microsoft.com/office/drawing/2014/main" id="{CD6808F3-20EB-6228-9E24-FCB1CBB0D8BF}"/>
              </a:ext>
            </a:extLst>
          </p:cNvPr>
          <p:cNvSpPr>
            <a:spLocks noGrp="1"/>
          </p:cNvSpPr>
          <p:nvPr>
            <p:ph type="body" sz="quarter" idx="11" hasCustomPrompt="1"/>
          </p:nvPr>
        </p:nvSpPr>
        <p:spPr>
          <a:xfrm>
            <a:off x="695325" y="57150"/>
            <a:ext cx="10801350" cy="609600"/>
          </a:xfrm>
          <a:prstGeom prst="roundRect">
            <a:avLst>
              <a:gd name="adj" fmla="val 50000"/>
            </a:avLst>
          </a:prstGeom>
          <a:solidFill>
            <a:schemeClr val="tx2">
              <a:alpha val="16025"/>
            </a:schemeClr>
          </a:solidFill>
          <a:effectLst>
            <a:outerShdw blurRad="50800" dist="38100" dir="8100000" algn="tr" rotWithShape="0">
              <a:prstClr val="black">
                <a:alpha val="40000"/>
              </a:prstClr>
            </a:outerShdw>
          </a:effectLst>
        </p:spPr>
        <p:txBody>
          <a:bodyPr anchor="ctr"/>
          <a:lstStyle>
            <a:lvl1pPr marL="0" marR="0" indent="0" algn="ctr" defTabSz="410751" rtl="0" eaLnBrk="1" fontAlgn="auto" latinLnBrk="0" hangingPunct="1">
              <a:lnSpc>
                <a:spcPct val="100000"/>
              </a:lnSpc>
              <a:spcBef>
                <a:spcPts val="2953"/>
              </a:spcBef>
              <a:spcAft>
                <a:spcPts val="0"/>
              </a:spcAft>
              <a:buClrTx/>
              <a:buSzPct val="75000"/>
              <a:buFontTx/>
              <a:buNone/>
              <a:tabLst/>
              <a:defRPr lang="ja-JP" altLang="en-US" b="0" i="0" u="none" strike="noStrike" smtClean="0">
                <a:effectLst/>
              </a:defRPr>
            </a:lvl1pPr>
          </a:lstStyle>
          <a:p>
            <a:pPr marL="0" marR="0" lvl="0" indent="0" algn="ctr" defTabSz="410751" rtl="0" eaLnBrk="1" fontAlgn="auto" latinLnBrk="0" hangingPunct="1">
              <a:lnSpc>
                <a:spcPct val="100000"/>
              </a:lnSpc>
              <a:spcBef>
                <a:spcPts val="2953"/>
              </a:spcBef>
              <a:spcAft>
                <a:spcPts val="0"/>
              </a:spcAft>
              <a:buClrTx/>
              <a:buSzPct val="75000"/>
              <a:buFontTx/>
              <a:buNone/>
              <a:tabLst/>
              <a:defRPr/>
            </a:pPr>
            <a:r>
              <a:rPr lang="ja-JP" altLang="en-US"/>
              <a:t>创新成果</a:t>
            </a:r>
            <a:r>
              <a:rPr lang="en-US" altLang="zh-CN"/>
              <a:t>2</a:t>
            </a:r>
            <a:r>
              <a:rPr lang="en-US" altLang="ja-JP"/>
              <a:t>:</a:t>
            </a:r>
            <a:r>
              <a:rPr lang="ja-JP" altLang="en-US" b="0" i="0" u="none" strike="noStrike">
                <a:solidFill>
                  <a:srgbClr val="686868"/>
                </a:solidFill>
                <a:effectLst/>
                <a:latin typeface="微软雅黑" panose="020B0503020204020204" pitchFamily="34" charset="-122"/>
                <a:ea typeface="微软雅黑" panose="020B0503020204020204" pitchFamily="34" charset="-122"/>
              </a:rPr>
              <a:t>首次完成确定性的暗能量理论实验检验</a:t>
            </a:r>
          </a:p>
        </p:txBody>
      </p:sp>
      <p:sp>
        <p:nvSpPr>
          <p:cNvPr id="4" name="Text Placeholder 3">
            <a:extLst>
              <a:ext uri="{FF2B5EF4-FFF2-40B4-BE49-F238E27FC236}">
                <a16:creationId xmlns:a16="http://schemas.microsoft.com/office/drawing/2014/main" id="{63DBFE41-D87F-5A62-803A-50586DB849B8}"/>
              </a:ext>
            </a:extLst>
          </p:cNvPr>
          <p:cNvSpPr>
            <a:spLocks noGrp="1"/>
          </p:cNvSpPr>
          <p:nvPr>
            <p:ph type="body" sz="quarter" idx="12"/>
          </p:nvPr>
        </p:nvSpPr>
        <p:spPr>
          <a:xfrm>
            <a:off x="3220244" y="874713"/>
            <a:ext cx="5751513" cy="590550"/>
          </a:xfrm>
          <a:prstGeom prst="rect">
            <a:avLst/>
          </a:prstGeom>
        </p:spPr>
        <p:txBody>
          <a:bodyPr anchor="ctr"/>
          <a:lstStyle>
            <a:lvl1pPr marL="0" indent="0" algn="ctr">
              <a:buNone/>
              <a:defRPr sz="3200"/>
            </a:lvl1pPr>
          </a:lstStyle>
          <a:p>
            <a:pPr lvl="0"/>
            <a:r>
              <a:rPr lang="en-US"/>
              <a:t>Click to edit Master text styles</a:t>
            </a:r>
          </a:p>
        </p:txBody>
      </p:sp>
    </p:spTree>
    <p:extLst>
      <p:ext uri="{BB962C8B-B14F-4D97-AF65-F5344CB8AC3E}">
        <p14:creationId xmlns:p14="http://schemas.microsoft.com/office/powerpoint/2010/main" val="1230409360"/>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4" name="Slide Number"/>
          <p:cNvSpPr>
            <a:spLocks noGrp="1"/>
          </p:cNvSpPr>
          <p:nvPr>
            <p:ph type="sldNum" sz="quarter" idx="2"/>
          </p:nvPr>
        </p:nvSpPr>
        <p:spPr>
          <a:xfrm>
            <a:off x="5952544" y="6505278"/>
            <a:ext cx="317395" cy="297389"/>
          </a:xfrm>
          <a:prstGeom prst="rect">
            <a:avLst/>
          </a:prstGeom>
          <a:ln w="12700">
            <a:miter lim="400000"/>
          </a:ln>
        </p:spPr>
        <p:txBody>
          <a:bodyPr wrap="none" lIns="50800" tIns="50800" rIns="50800" bIns="50800">
            <a:spAutoFit/>
          </a:bodyPr>
          <a:lstStyle>
            <a:lvl1pPr>
              <a:defRPr sz="1266"/>
            </a:lvl1pPr>
          </a:lstStyle>
          <a:p>
            <a:fld id="{86CB4B4D-7CA3-9044-876B-883B54F8677D}" type="slidenum">
              <a:rPr/>
              <a:pPr/>
              <a:t>‹#›</a:t>
            </a:fld>
            <a:endParaRPr/>
          </a:p>
        </p:txBody>
      </p:sp>
      <p:sp>
        <p:nvSpPr>
          <p:cNvPr id="2" name="Text Placeholder 2">
            <a:extLst>
              <a:ext uri="{FF2B5EF4-FFF2-40B4-BE49-F238E27FC236}">
                <a16:creationId xmlns:a16="http://schemas.microsoft.com/office/drawing/2014/main" id="{5BEA75F2-FBD5-8545-1E6D-653C39AAF5A6}"/>
              </a:ext>
            </a:extLst>
          </p:cNvPr>
          <p:cNvSpPr txBox="1">
            <a:spLocks/>
          </p:cNvSpPr>
          <p:nvPr userDrawn="1"/>
        </p:nvSpPr>
        <p:spPr>
          <a:xfrm>
            <a:off x="3305060" y="117475"/>
            <a:ext cx="5612361" cy="611188"/>
          </a:xfrm>
          <a:prstGeom prst="rect">
            <a:avLst/>
          </a:prstGeom>
        </p:spPr>
        <p:txBody>
          <a:bodyPr/>
          <a:lstStyle>
            <a:lvl1pPr marL="0" marR="0" indent="0" algn="l" defTabSz="410751" rtl="0" latinLnBrk="0">
              <a:lnSpc>
                <a:spcPct val="100000"/>
              </a:lnSpc>
              <a:spcBef>
                <a:spcPts val="2953"/>
              </a:spcBef>
              <a:spcAft>
                <a:spcPts val="0"/>
              </a:spcAft>
              <a:buClrTx/>
              <a:buSzPct val="75000"/>
              <a:buFontTx/>
              <a:buNone/>
              <a:tabLst/>
              <a:defRPr sz="2531" b="0" i="0" u="none" strike="noStrike" cap="none" spc="0" baseline="0">
                <a:ln>
                  <a:noFill/>
                </a:ln>
                <a:solidFill>
                  <a:srgbClr val="000000"/>
                </a:solidFill>
                <a:uFillTx/>
                <a:latin typeface="Microsoft YaHei" panose="020B0503020204020204" pitchFamily="34" charset="-122"/>
                <a:ea typeface="Microsoft YaHei" panose="020B0503020204020204" pitchFamily="34" charset="-122"/>
                <a:cs typeface="+mn-cs"/>
                <a:sym typeface="Helvetica Light"/>
              </a:defRPr>
            </a:lvl1pPr>
            <a:lvl2pPr marL="625056"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2pPr>
            <a:lvl3pPr marL="937584"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3pPr>
            <a:lvl4pPr marL="1250112"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4pPr>
            <a:lvl5pPr marL="1562640"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5pPr>
            <a:lvl6pPr marL="1875168"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6pPr>
            <a:lvl7pPr marL="2187696"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7pPr>
            <a:lvl8pPr marL="2500224"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8pPr>
            <a:lvl9pPr marL="2812752"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9pPr>
          </a:lstStyle>
          <a:p>
            <a:pPr algn="ctr"/>
            <a:endParaRPr lang="en-US" kern="0"/>
          </a:p>
        </p:txBody>
      </p:sp>
    </p:spTree>
    <p:extLst>
      <p:ext uri="{BB962C8B-B14F-4D97-AF65-F5344CB8AC3E}">
        <p14:creationId xmlns:p14="http://schemas.microsoft.com/office/powerpoint/2010/main" val="3818340640"/>
      </p:ext>
    </p:extLst>
  </p:cSld>
  <p:clrMap bg1="lt1" tx1="dk1" bg2="lt2" tx2="dk2" accent1="accent1" accent2="accent2" accent3="accent3" accent4="accent4" accent5="accent5" accent6="accent6" hlink="hlink" folHlink="folHlink"/>
  <p:sldLayoutIdLst>
    <p:sldLayoutId id="2147483661" r:id="rId1"/>
    <p:sldLayoutId id="2147483686" r:id="rId2"/>
    <p:sldLayoutId id="2147483689" r:id="rId3"/>
    <p:sldLayoutId id="2147483690" r:id="rId4"/>
    <p:sldLayoutId id="2147483691" r:id="rId5"/>
    <p:sldLayoutId id="2147483687" r:id="rId6"/>
    <p:sldLayoutId id="2147483688" r:id="rId7"/>
  </p:sldLayoutIdLst>
  <p:transition spd="med"/>
  <p:hf hdr="0" ftr="0" dt="0"/>
  <p:txStyles>
    <p:titleStyle>
      <a:lvl1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1pPr>
      <a:lvl2pPr marL="0" marR="0" indent="160729"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2pPr>
      <a:lvl3pPr marL="0" marR="0" indent="321457"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3pPr>
      <a:lvl4pPr marL="0" marR="0" indent="482186"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4pPr>
      <a:lvl5pPr marL="0" marR="0" indent="642915"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5pPr>
      <a:lvl6pPr marL="0" marR="0" indent="803643"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6pPr>
      <a:lvl7pPr marL="0" marR="0" indent="964372"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7pPr>
      <a:lvl8pPr marL="0" marR="0" indent="1125101"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8pPr>
      <a:lvl9pPr marL="0" marR="0" indent="1285829"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9pPr>
    </p:titleStyle>
    <p:bodyStyle>
      <a:lvl1pPr marL="312528"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1pPr>
      <a:lvl2pPr marL="625056"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2pPr>
      <a:lvl3pPr marL="937584"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3pPr>
      <a:lvl4pPr marL="1250112"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4pPr>
      <a:lvl5pPr marL="1562640"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5pPr>
      <a:lvl6pPr marL="1875168"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6pPr>
      <a:lvl7pPr marL="2187696"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7pPr>
      <a:lvl8pPr marL="2500224"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8pPr>
      <a:lvl9pPr marL="2812752"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1pPr>
      <a:lvl2pPr marL="0" marR="0" indent="160729"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2pPr>
      <a:lvl3pPr marL="0" marR="0" indent="321457"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3pPr>
      <a:lvl4pPr marL="0" marR="0" indent="482186"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4pPr>
      <a:lvl5pPr marL="0" marR="0" indent="642915"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5pPr>
      <a:lvl6pPr marL="0" marR="0" indent="803643"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6pPr>
      <a:lvl7pPr marL="0" marR="0" indent="964372"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7pPr>
      <a:lvl8pPr marL="0" marR="0" indent="1125101"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8pPr>
      <a:lvl9pPr marL="0" marR="0" indent="1285829"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9pPr>
    </p:otherStyle>
  </p:txStyles>
  <p:extLst>
    <p:ext uri="{27BBF7A9-308A-43DC-89C8-2F10F3537804}">
      <p15:sldGuideLst xmlns:p15="http://schemas.microsoft.com/office/powerpoint/2012/main">
        <p15:guide id="2" pos="3840" userDrawn="1">
          <p15:clr>
            <a:srgbClr val="F26B43"/>
          </p15:clr>
        </p15:guide>
        <p15:guide id="3" pos="7242" userDrawn="1">
          <p15:clr>
            <a:srgbClr val="F26B43"/>
          </p15:clr>
        </p15:guide>
        <p15:guide id="4" pos="43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42.wmf"/><Relationship Id="rId5" Type="http://schemas.openxmlformats.org/officeDocument/2006/relationships/oleObject" Target="../embeddings/oleObject1.bin"/><Relationship Id="rId4" Type="http://schemas.openxmlformats.org/officeDocument/2006/relationships/image" Target="../media/image41.em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65.png"/><Relationship Id="rId5" Type="http://schemas.openxmlformats.org/officeDocument/2006/relationships/image" Target="../media/image44.wmf"/><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hemeOverride" Target="../theme/themeOverride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7.emf"/><Relationship Id="rId4" Type="http://schemas.openxmlformats.org/officeDocument/2006/relationships/image" Target="../media/image280.png"/></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2.emf"/></Relationships>
</file>

<file path=ppt/slides/_rels/slide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Jian-hua He (何建华）">
            <a:extLst>
              <a:ext uri="{FF2B5EF4-FFF2-40B4-BE49-F238E27FC236}">
                <a16:creationId xmlns:a16="http://schemas.microsoft.com/office/drawing/2014/main" id="{68AF100C-A74D-42D1-9DCA-6E0B1FC06F4F}"/>
              </a:ext>
            </a:extLst>
          </p:cNvPr>
          <p:cNvSpPr/>
          <p:nvPr/>
        </p:nvSpPr>
        <p:spPr>
          <a:xfrm>
            <a:off x="1611444" y="3429000"/>
            <a:ext cx="8969112" cy="2222851"/>
          </a:xfrm>
          <a:prstGeom prst="rect">
            <a:avLst/>
          </a:prstGeom>
          <a:ln w="12700">
            <a:miter lim="400000"/>
          </a:ln>
          <a:extLst>
            <a:ext uri="{C572A759-6A51-4108-AA02-DFA0A04FC94B}">
              <ma14:wrappingTextBoxFlag xmlns:ma14="http://schemas.microsoft.com/office/mac/drawingml/2011/main" xmlns="" val="1"/>
            </a:ext>
          </a:extLst>
        </p:spPr>
        <p:txBody>
          <a:bodyPr wrap="square" lIns="35718" tIns="35718" rIns="35718" bIns="35718" anchor="ctr">
            <a:spAutoFit/>
          </a:bodyPr>
          <a:lstStyle>
            <a:lvl1pPr>
              <a:defRPr sz="4800">
                <a:latin typeface="Times New Roman"/>
                <a:ea typeface="Times New Roman"/>
                <a:cs typeface="Times New Roman"/>
                <a:sym typeface="Times New Roman"/>
              </a:defRPr>
            </a:lvl1pPr>
          </a:lstStyle>
          <a:p>
            <a:pPr algn="ctr" defTabSz="410751" hangingPunct="0">
              <a:lnSpc>
                <a:spcPct val="150000"/>
              </a:lnSpc>
            </a:pPr>
            <a:r>
              <a:rPr lang="en-US" altLang="zh-CN" sz="2400" kern="0" dirty="0">
                <a:latin typeface="Microsoft YaHei" panose="020B0503020204020204" pitchFamily="34" charset="-122"/>
                <a:ea typeface="Microsoft YaHei" panose="020B0503020204020204" pitchFamily="34" charset="-122"/>
                <a:cs typeface="Shruti" panose="020B0502040204020203" pitchFamily="34" charset="0"/>
              </a:rPr>
              <a:t>The</a:t>
            </a:r>
            <a:r>
              <a:rPr lang="zh-CN" altLang="en-US" sz="2400" kern="0" dirty="0">
                <a:latin typeface="Microsoft YaHei" panose="020B0503020204020204" pitchFamily="34" charset="-122"/>
                <a:ea typeface="Microsoft YaHei" panose="020B0503020204020204" pitchFamily="34" charset="-122"/>
                <a:cs typeface="Shruti" panose="020B0502040204020203" pitchFamily="34" charset="0"/>
              </a:rPr>
              <a:t> </a:t>
            </a:r>
            <a:r>
              <a:rPr lang="en-US" altLang="zh-CN" sz="2400" kern="0" dirty="0">
                <a:latin typeface="Microsoft YaHei" panose="020B0503020204020204" pitchFamily="34" charset="-122"/>
                <a:ea typeface="Microsoft YaHei" panose="020B0503020204020204" pitchFamily="34" charset="-122"/>
                <a:cs typeface="Shruti" panose="020B0502040204020203" pitchFamily="34" charset="0"/>
              </a:rPr>
              <a:t>XIX</a:t>
            </a:r>
            <a:r>
              <a:rPr lang="zh-CN" altLang="en-US" sz="2400" kern="0" dirty="0">
                <a:latin typeface="Microsoft YaHei" panose="020B0503020204020204" pitchFamily="34" charset="-122"/>
                <a:ea typeface="Microsoft YaHei" panose="020B0503020204020204" pitchFamily="34" charset="-122"/>
                <a:cs typeface="Shruti" panose="020B0502040204020203" pitchFamily="34" charset="0"/>
              </a:rPr>
              <a:t> </a:t>
            </a:r>
            <a:r>
              <a:rPr lang="en-US" altLang="zh-CN" sz="2400" kern="0" dirty="0">
                <a:latin typeface="Microsoft YaHei" panose="020B0503020204020204" pitchFamily="34" charset="-122"/>
                <a:ea typeface="Microsoft YaHei" panose="020B0503020204020204" pitchFamily="34" charset="-122"/>
                <a:cs typeface="Shruti" panose="020B0502040204020203" pitchFamily="34" charset="0"/>
              </a:rPr>
              <a:t>International</a:t>
            </a:r>
            <a:r>
              <a:rPr lang="zh-CN" altLang="en-US" sz="2400" kern="0" dirty="0">
                <a:latin typeface="Microsoft YaHei" panose="020B0503020204020204" pitchFamily="34" charset="-122"/>
                <a:ea typeface="Microsoft YaHei" panose="020B0503020204020204" pitchFamily="34" charset="-122"/>
                <a:cs typeface="Shruti" panose="020B0502040204020203" pitchFamily="34" charset="0"/>
              </a:rPr>
              <a:t> </a:t>
            </a:r>
            <a:r>
              <a:rPr lang="en-US" altLang="zh-CN" sz="2400" kern="0" dirty="0">
                <a:latin typeface="Microsoft YaHei" panose="020B0503020204020204" pitchFamily="34" charset="-122"/>
                <a:ea typeface="Microsoft YaHei" panose="020B0503020204020204" pitchFamily="34" charset="-122"/>
                <a:cs typeface="Shruti" panose="020B0502040204020203" pitchFamily="34" charset="0"/>
              </a:rPr>
              <a:t>Conference</a:t>
            </a:r>
            <a:r>
              <a:rPr lang="zh-CN" altLang="en-US" sz="2400" kern="0" dirty="0">
                <a:latin typeface="Microsoft YaHei" panose="020B0503020204020204" pitchFamily="34" charset="-122"/>
                <a:ea typeface="Microsoft YaHei" panose="020B0503020204020204" pitchFamily="34" charset="-122"/>
                <a:cs typeface="Shruti" panose="020B0502040204020203" pitchFamily="34" charset="0"/>
              </a:rPr>
              <a:t> </a:t>
            </a:r>
            <a:r>
              <a:rPr lang="en-US" altLang="zh-CN" sz="2400" kern="0" dirty="0">
                <a:latin typeface="Microsoft YaHei" panose="020B0503020204020204" pitchFamily="34" charset="-122"/>
                <a:ea typeface="Microsoft YaHei" panose="020B0503020204020204" pitchFamily="34" charset="-122"/>
                <a:cs typeface="Shruti" panose="020B0502040204020203" pitchFamily="34" charset="0"/>
              </a:rPr>
              <a:t>on</a:t>
            </a:r>
            <a:r>
              <a:rPr lang="zh-CN" altLang="en-US" sz="2400" kern="0" dirty="0">
                <a:latin typeface="Microsoft YaHei" panose="020B0503020204020204" pitchFamily="34" charset="-122"/>
                <a:ea typeface="Microsoft YaHei" panose="020B0503020204020204" pitchFamily="34" charset="-122"/>
                <a:cs typeface="Shruti" panose="020B0502040204020203" pitchFamily="34" charset="0"/>
              </a:rPr>
              <a:t> </a:t>
            </a:r>
            <a:r>
              <a:rPr lang="en-US" altLang="zh-CN" sz="2400" kern="0" dirty="0">
                <a:latin typeface="Microsoft YaHei" panose="020B0503020204020204" pitchFamily="34" charset="-122"/>
                <a:ea typeface="Microsoft YaHei" panose="020B0503020204020204" pitchFamily="34" charset="-122"/>
                <a:cs typeface="Shruti" panose="020B0502040204020203" pitchFamily="34" charset="0"/>
              </a:rPr>
              <a:t>Topics</a:t>
            </a:r>
            <a:r>
              <a:rPr lang="zh-CN" altLang="en-US" sz="2400" kern="0" dirty="0">
                <a:latin typeface="Microsoft YaHei" panose="020B0503020204020204" pitchFamily="34" charset="-122"/>
                <a:ea typeface="Microsoft YaHei" panose="020B0503020204020204" pitchFamily="34" charset="-122"/>
                <a:cs typeface="Shruti" panose="020B0502040204020203" pitchFamily="34" charset="0"/>
              </a:rPr>
              <a:t> </a:t>
            </a:r>
            <a:r>
              <a:rPr lang="en-US" altLang="zh-CN" sz="2400" kern="0" dirty="0">
                <a:latin typeface="Microsoft YaHei" panose="020B0503020204020204" pitchFamily="34" charset="-122"/>
                <a:ea typeface="Microsoft YaHei" panose="020B0503020204020204" pitchFamily="34" charset="-122"/>
                <a:cs typeface="Shruti" panose="020B0502040204020203" pitchFamily="34" charset="0"/>
              </a:rPr>
              <a:t>in</a:t>
            </a:r>
            <a:r>
              <a:rPr lang="zh-CN" altLang="en-US" sz="2400" kern="0" dirty="0">
                <a:latin typeface="Microsoft YaHei" panose="020B0503020204020204" pitchFamily="34" charset="-122"/>
                <a:ea typeface="Microsoft YaHei" panose="020B0503020204020204" pitchFamily="34" charset="-122"/>
                <a:cs typeface="Shruti" panose="020B0502040204020203" pitchFamily="34" charset="0"/>
              </a:rPr>
              <a:t> </a:t>
            </a:r>
            <a:r>
              <a:rPr lang="en-US" altLang="zh-CN" sz="2400" kern="0" dirty="0" err="1">
                <a:latin typeface="Microsoft YaHei" panose="020B0503020204020204" pitchFamily="34" charset="-122"/>
                <a:ea typeface="Microsoft YaHei" panose="020B0503020204020204" pitchFamily="34" charset="-122"/>
                <a:cs typeface="Shruti" panose="020B0502040204020203" pitchFamily="34" charset="0"/>
              </a:rPr>
              <a:t>Astroparticle</a:t>
            </a:r>
            <a:r>
              <a:rPr lang="zh-CN" altLang="en-US" sz="2400" kern="0" dirty="0">
                <a:latin typeface="Microsoft YaHei" panose="020B0503020204020204" pitchFamily="34" charset="-122"/>
                <a:ea typeface="Microsoft YaHei" panose="020B0503020204020204" pitchFamily="34" charset="-122"/>
                <a:cs typeface="Shruti" panose="020B0502040204020203" pitchFamily="34" charset="0"/>
              </a:rPr>
              <a:t> </a:t>
            </a:r>
            <a:r>
              <a:rPr lang="en-US" altLang="zh-CN" sz="2400" kern="0" dirty="0">
                <a:latin typeface="Microsoft YaHei" panose="020B0503020204020204" pitchFamily="34" charset="-122"/>
                <a:ea typeface="Microsoft YaHei" panose="020B0503020204020204" pitchFamily="34" charset="-122"/>
                <a:cs typeface="Shruti" panose="020B0502040204020203" pitchFamily="34" charset="0"/>
              </a:rPr>
              <a:t>and</a:t>
            </a:r>
            <a:r>
              <a:rPr lang="zh-CN" altLang="en-US" sz="2400" kern="0" dirty="0">
                <a:latin typeface="Microsoft YaHei" panose="020B0503020204020204" pitchFamily="34" charset="-122"/>
                <a:ea typeface="Microsoft YaHei" panose="020B0503020204020204" pitchFamily="34" charset="-122"/>
                <a:cs typeface="Shruti" panose="020B0502040204020203" pitchFamily="34" charset="0"/>
              </a:rPr>
              <a:t> </a:t>
            </a:r>
            <a:r>
              <a:rPr lang="en-US" altLang="zh-CN" sz="2400" kern="0" dirty="0">
                <a:latin typeface="Microsoft YaHei" panose="020B0503020204020204" pitchFamily="34" charset="-122"/>
                <a:ea typeface="Microsoft YaHei" panose="020B0503020204020204" pitchFamily="34" charset="-122"/>
                <a:cs typeface="Shruti" panose="020B0502040204020203" pitchFamily="34" charset="0"/>
              </a:rPr>
              <a:t>Underground</a:t>
            </a:r>
            <a:r>
              <a:rPr lang="zh-CN" altLang="en-US" sz="2400" kern="0" dirty="0">
                <a:latin typeface="Microsoft YaHei" panose="020B0503020204020204" pitchFamily="34" charset="-122"/>
                <a:ea typeface="Microsoft YaHei" panose="020B0503020204020204" pitchFamily="34" charset="-122"/>
                <a:cs typeface="Shruti" panose="020B0502040204020203" pitchFamily="34" charset="0"/>
              </a:rPr>
              <a:t> </a:t>
            </a:r>
            <a:r>
              <a:rPr lang="en-US" altLang="zh-CN" sz="2400" kern="0" dirty="0">
                <a:latin typeface="Microsoft YaHei" panose="020B0503020204020204" pitchFamily="34" charset="-122"/>
                <a:ea typeface="Microsoft YaHei" panose="020B0503020204020204" pitchFamily="34" charset="-122"/>
                <a:cs typeface="Shruti" panose="020B0502040204020203" pitchFamily="34" charset="0"/>
              </a:rPr>
              <a:t>Physics</a:t>
            </a:r>
            <a:r>
              <a:rPr lang="zh-CN" altLang="en-US" sz="2400" kern="0" dirty="0">
                <a:latin typeface="Microsoft YaHei" panose="020B0503020204020204" pitchFamily="34" charset="-122"/>
                <a:ea typeface="Microsoft YaHei" panose="020B0503020204020204" pitchFamily="34" charset="-122"/>
                <a:cs typeface="Shruti" panose="020B0502040204020203" pitchFamily="34" charset="0"/>
              </a:rPr>
              <a:t> </a:t>
            </a:r>
            <a:endParaRPr lang="en-US" altLang="zh-CN" sz="2400" kern="0" dirty="0">
              <a:latin typeface="Microsoft YaHei" panose="020B0503020204020204" pitchFamily="34" charset="-122"/>
              <a:ea typeface="Microsoft YaHei" panose="020B0503020204020204" pitchFamily="34" charset="-122"/>
              <a:cs typeface="Shruti" panose="020B0502040204020203" pitchFamily="34" charset="0"/>
            </a:endParaRPr>
          </a:p>
          <a:p>
            <a:pPr algn="ctr" defTabSz="410751" hangingPunct="0">
              <a:lnSpc>
                <a:spcPct val="150000"/>
              </a:lnSpc>
            </a:pPr>
            <a:r>
              <a:rPr lang="en-US" altLang="zh-CN" sz="2400" kern="0" dirty="0">
                <a:latin typeface="Microsoft YaHei" panose="020B0503020204020204" pitchFamily="34" charset="-122"/>
                <a:ea typeface="Microsoft YaHei" panose="020B0503020204020204" pitchFamily="34" charset="-122"/>
                <a:cs typeface="Shruti" panose="020B0502040204020203" pitchFamily="34" charset="0"/>
              </a:rPr>
              <a:t>(TAU2025)</a:t>
            </a:r>
          </a:p>
          <a:p>
            <a:pPr algn="ctr" defTabSz="410751" hangingPunct="0">
              <a:lnSpc>
                <a:spcPct val="150000"/>
              </a:lnSpc>
            </a:pPr>
            <a:r>
              <a:rPr lang="en-US" altLang="zh-CN" sz="2400" kern="0">
                <a:latin typeface="Microsoft YaHei" panose="020B0503020204020204" pitchFamily="34" charset="-122"/>
                <a:ea typeface="Microsoft YaHei" panose="020B0503020204020204" pitchFamily="34" charset="-122"/>
                <a:cs typeface="Shruti" panose="020B0502040204020203" pitchFamily="34" charset="0"/>
              </a:rPr>
              <a:t>25/08/</a:t>
            </a:r>
            <a:r>
              <a:rPr lang="en-US" sz="2400" kern="0">
                <a:latin typeface="Microsoft YaHei" panose="020B0503020204020204" pitchFamily="34" charset="-122"/>
                <a:ea typeface="Microsoft YaHei" panose="020B0503020204020204" pitchFamily="34" charset="-122"/>
                <a:cs typeface="Shruti" panose="020B0502040204020203" pitchFamily="34" charset="0"/>
              </a:rPr>
              <a:t>202</a:t>
            </a:r>
            <a:r>
              <a:rPr lang="en-US" altLang="zh-CN" sz="2400" kern="0">
                <a:latin typeface="Microsoft YaHei" panose="020B0503020204020204" pitchFamily="34" charset="-122"/>
                <a:ea typeface="Microsoft YaHei" panose="020B0503020204020204" pitchFamily="34" charset="-122"/>
                <a:cs typeface="Shruti" panose="020B0502040204020203" pitchFamily="34" charset="0"/>
              </a:rPr>
              <a:t>5</a:t>
            </a:r>
            <a:endParaRPr sz="2400" kern="0" dirty="0">
              <a:latin typeface="Microsoft YaHei" panose="020B0503020204020204" pitchFamily="34" charset="-122"/>
              <a:ea typeface="Microsoft YaHei" panose="020B0503020204020204" pitchFamily="34" charset="-122"/>
              <a:cs typeface="Shruti" panose="020B0502040204020203" pitchFamily="34" charset="0"/>
            </a:endParaRPr>
          </a:p>
        </p:txBody>
      </p:sp>
      <p:sp>
        <p:nvSpPr>
          <p:cNvPr id="2" name="Rounded Rectangle 1">
            <a:extLst>
              <a:ext uri="{FF2B5EF4-FFF2-40B4-BE49-F238E27FC236}">
                <a16:creationId xmlns:a16="http://schemas.microsoft.com/office/drawing/2014/main" id="{6656C62D-AB98-CD37-EEE7-A2E66FBB8E94}"/>
              </a:ext>
            </a:extLst>
          </p:cNvPr>
          <p:cNvSpPr/>
          <p:nvPr/>
        </p:nvSpPr>
        <p:spPr>
          <a:xfrm>
            <a:off x="960664" y="1158305"/>
            <a:ext cx="10270672" cy="906343"/>
          </a:xfrm>
          <a:prstGeom prst="roundRect">
            <a:avLst>
              <a:gd name="adj" fmla="val 13277"/>
            </a:avLst>
          </a:prstGeom>
          <a:no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584200" hangingPunct="0"/>
            <a:r>
              <a:rPr lang="en-US" altLang="zh-CN" sz="4800" b="1" kern="0" dirty="0">
                <a:latin typeface="Times New Roman" panose="02020603050405020304" pitchFamily="18" charset="0"/>
                <a:ea typeface="Microsoft YaHei" panose="020B0503020204020204" pitchFamily="34" charset="-122"/>
                <a:cs typeface="Times New Roman" panose="02020603050405020304" pitchFamily="18" charset="0"/>
                <a:sym typeface="Helvetica Light"/>
              </a:rPr>
              <a:t>Wave Effects of Gravitational</a:t>
            </a:r>
            <a:r>
              <a:rPr lang="zh-CN" altLang="en-US" sz="4800" b="1" kern="0" dirty="0">
                <a:latin typeface="Times New Roman" panose="02020603050405020304" pitchFamily="18" charset="0"/>
                <a:ea typeface="Microsoft YaHei" panose="020B0503020204020204" pitchFamily="34" charset="-122"/>
                <a:cs typeface="Times New Roman" panose="02020603050405020304" pitchFamily="18" charset="0"/>
                <a:sym typeface="Helvetica Light"/>
              </a:rPr>
              <a:t> </a:t>
            </a:r>
            <a:r>
              <a:rPr lang="en-US" altLang="zh-CN" sz="4800" b="1" kern="0" dirty="0">
                <a:latin typeface="Times New Roman" panose="02020603050405020304" pitchFamily="18" charset="0"/>
                <a:ea typeface="Microsoft YaHei" panose="020B0503020204020204" pitchFamily="34" charset="-122"/>
                <a:cs typeface="Times New Roman" panose="02020603050405020304" pitchFamily="18" charset="0"/>
                <a:sym typeface="Helvetica Light"/>
              </a:rPr>
              <a:t>waves</a:t>
            </a:r>
          </a:p>
        </p:txBody>
      </p:sp>
      <p:sp>
        <p:nvSpPr>
          <p:cNvPr id="5" name="TextBox 4">
            <a:extLst>
              <a:ext uri="{FF2B5EF4-FFF2-40B4-BE49-F238E27FC236}">
                <a16:creationId xmlns:a16="http://schemas.microsoft.com/office/drawing/2014/main" id="{4C79C6FF-3AB0-3B80-BE4C-23191D43A832}"/>
              </a:ext>
            </a:extLst>
          </p:cNvPr>
          <p:cNvSpPr txBox="1"/>
          <p:nvPr/>
        </p:nvSpPr>
        <p:spPr>
          <a:xfrm>
            <a:off x="4250121" y="2601690"/>
            <a:ext cx="3691758"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584200" hangingPunct="0"/>
            <a:r>
              <a:rPr lang="en-US" sz="4800" kern="0" dirty="0">
                <a:latin typeface="Microsoft YaHei" panose="020B0503020204020204" pitchFamily="34" charset="-122"/>
                <a:ea typeface="Microsoft YaHei" panose="020B0503020204020204" pitchFamily="34" charset="-122"/>
                <a:cs typeface="Shruti" panose="020B0502040204020203" pitchFamily="34" charset="0"/>
              </a:rPr>
              <a:t>Jian</a:t>
            </a:r>
            <a:r>
              <a:rPr lang="en-US" altLang="zh-CN" sz="4800" kern="0" dirty="0">
                <a:latin typeface="Microsoft YaHei" panose="020B0503020204020204" pitchFamily="34" charset="-122"/>
                <a:ea typeface="Microsoft YaHei" panose="020B0503020204020204" pitchFamily="34" charset="-122"/>
                <a:cs typeface="Shruti" panose="020B0502040204020203" pitchFamily="34" charset="0"/>
              </a:rPr>
              <a:t>-</a:t>
            </a:r>
            <a:r>
              <a:rPr lang="en-US" altLang="zh-CN" sz="4800" kern="0" dirty="0" err="1">
                <a:latin typeface="Microsoft YaHei" panose="020B0503020204020204" pitchFamily="34" charset="-122"/>
                <a:ea typeface="Microsoft YaHei" panose="020B0503020204020204" pitchFamily="34" charset="-122"/>
                <a:cs typeface="Shruti" panose="020B0502040204020203" pitchFamily="34" charset="0"/>
              </a:rPr>
              <a:t>hua</a:t>
            </a:r>
            <a:r>
              <a:rPr lang="zh-CN" altLang="en-US" sz="4800" kern="0" dirty="0">
                <a:latin typeface="Microsoft YaHei" panose="020B0503020204020204" pitchFamily="34" charset="-122"/>
                <a:ea typeface="Microsoft YaHei" panose="020B0503020204020204" pitchFamily="34" charset="-122"/>
                <a:cs typeface="Shruti" panose="020B0502040204020203" pitchFamily="34" charset="0"/>
              </a:rPr>
              <a:t> </a:t>
            </a:r>
            <a:r>
              <a:rPr lang="en-US" altLang="zh-CN" sz="4800" kern="0" dirty="0">
                <a:latin typeface="Microsoft YaHei" panose="020B0503020204020204" pitchFamily="34" charset="-122"/>
                <a:ea typeface="Microsoft YaHei" panose="020B0503020204020204" pitchFamily="34" charset="-122"/>
                <a:cs typeface="Shruti" panose="020B0502040204020203" pitchFamily="34" charset="0"/>
              </a:rPr>
              <a:t>He</a:t>
            </a:r>
            <a:endParaRPr lang="en-US" sz="4800" kern="0" dirty="0">
              <a:latin typeface="Microsoft YaHei" panose="020B0503020204020204" pitchFamily="34" charset="-122"/>
              <a:ea typeface="Microsoft YaHei" panose="020B0503020204020204" pitchFamily="34" charset="-122"/>
              <a:cs typeface="Shruti" panose="020B0502040204020203" pitchFamily="34" charset="0"/>
            </a:endParaRPr>
          </a:p>
        </p:txBody>
      </p:sp>
    </p:spTree>
    <p:extLst>
      <p:ext uri="{BB962C8B-B14F-4D97-AF65-F5344CB8AC3E}">
        <p14:creationId xmlns:p14="http://schemas.microsoft.com/office/powerpoint/2010/main" val="235284874"/>
      </p:ext>
    </p:extLst>
  </p:cSld>
  <p:clrMapOvr>
    <a:masterClrMapping/>
  </p:clrMapOvr>
  <p:transition spd="med" advTm="14026"/>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AB10EB-65DC-99EA-0433-9B717DA29556}"/>
              </a:ext>
            </a:extLst>
          </p:cNvPr>
          <p:cNvSpPr>
            <a:spLocks noGrp="1"/>
          </p:cNvSpPr>
          <p:nvPr>
            <p:ph type="sldNum" sz="quarter" idx="12"/>
          </p:nvPr>
        </p:nvSpPr>
        <p:spPr/>
        <p:txBody>
          <a:bodyPr/>
          <a:lstStyle/>
          <a:p>
            <a:fld id="{86CB4B4D-7CA3-9044-876B-883B54F8677D}" type="slidenum">
              <a:rPr lang="en-CN" smtClean="0"/>
              <a:pPr/>
              <a:t>10</a:t>
            </a:fld>
            <a:endParaRPr lang="en-CN"/>
          </a:p>
        </p:txBody>
      </p:sp>
      <p:sp>
        <p:nvSpPr>
          <p:cNvPr id="3" name="Text Placeholder 2">
            <a:extLst>
              <a:ext uri="{FF2B5EF4-FFF2-40B4-BE49-F238E27FC236}">
                <a16:creationId xmlns:a16="http://schemas.microsoft.com/office/drawing/2014/main" id="{596F5B04-5DCB-1F02-D832-4A9D748AA7AB}"/>
              </a:ext>
            </a:extLst>
          </p:cNvPr>
          <p:cNvSpPr>
            <a:spLocks noGrp="1"/>
          </p:cNvSpPr>
          <p:nvPr>
            <p:ph type="body" sz="quarter" idx="13"/>
          </p:nvPr>
        </p:nvSpPr>
        <p:spPr/>
        <p:txBody>
          <a:bodyPr anchor="ctr"/>
          <a:lstStyle/>
          <a:p>
            <a:r>
              <a:rPr lang="en-CN">
                <a:latin typeface="Times New Roman" panose="02020603050405020304" pitchFamily="18" charset="0"/>
                <a:cs typeface="Times New Roman" panose="02020603050405020304" pitchFamily="18" charset="0"/>
              </a:rPr>
              <a:t>Finite element method</a:t>
            </a:r>
          </a:p>
        </p:txBody>
      </p:sp>
      <p:sp>
        <p:nvSpPr>
          <p:cNvPr id="7" name="TextBox 6">
            <a:extLst>
              <a:ext uri="{FF2B5EF4-FFF2-40B4-BE49-F238E27FC236}">
                <a16:creationId xmlns:a16="http://schemas.microsoft.com/office/drawing/2014/main" id="{641F9318-6ADB-84A1-E396-004D04BE61E1}"/>
              </a:ext>
            </a:extLst>
          </p:cNvPr>
          <p:cNvSpPr txBox="1"/>
          <p:nvPr/>
        </p:nvSpPr>
        <p:spPr>
          <a:xfrm>
            <a:off x="691200" y="1044000"/>
            <a:ext cx="3617581"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marR="0" indent="-457200" defTabSz="584200" rtl="0" fontAlgn="auto" latinLnBrk="0" hangingPunct="0">
              <a:lnSpc>
                <a:spcPct val="100000"/>
              </a:lnSpc>
              <a:spcBef>
                <a:spcPts val="0"/>
              </a:spcBef>
              <a:spcAft>
                <a:spcPts val="0"/>
              </a:spcAft>
              <a:buClrTx/>
              <a:buSzTx/>
              <a:buFont typeface="Wingdings" pitchFamily="2" charset="2"/>
              <a:buChar char="q"/>
              <a:tabLst/>
            </a:pPr>
            <a:r>
              <a:rPr kumimoji="0" lang="en-CN" sz="2800" b="0" i="0" u="none" strike="noStrike" cap="none" spc="0" normalizeH="0" baseline="0">
                <a:ln>
                  <a:noFill/>
                </a:ln>
                <a:solidFill>
                  <a:srgbClr val="000000"/>
                </a:solidFill>
                <a:effectLst/>
                <a:uFillTx/>
                <a:latin typeface="Times New Roman" panose="02020603050405020304" pitchFamily="18" charset="0"/>
                <a:cs typeface="Times New Roman" panose="02020603050405020304" pitchFamily="18" charset="0"/>
                <a:sym typeface="Helvetica Light"/>
              </a:rPr>
              <a:t>Simulation domain</a:t>
            </a:r>
          </a:p>
        </p:txBody>
      </p:sp>
      <p:pic>
        <p:nvPicPr>
          <p:cNvPr id="5" name="图片 6">
            <a:extLst>
              <a:ext uri="{FF2B5EF4-FFF2-40B4-BE49-F238E27FC236}">
                <a16:creationId xmlns:a16="http://schemas.microsoft.com/office/drawing/2014/main" id="{6EE92382-497D-2B06-FE40-A66CD1AAA554}"/>
              </a:ext>
            </a:extLst>
          </p:cNvPr>
          <p:cNvPicPr>
            <a:picLocks noChangeAspect="1"/>
          </p:cNvPicPr>
          <p:nvPr/>
        </p:nvPicPr>
        <p:blipFill>
          <a:blip r:embed="rId3"/>
          <a:stretch>
            <a:fillRect/>
          </a:stretch>
        </p:blipFill>
        <p:spPr>
          <a:xfrm>
            <a:off x="2954134" y="1952660"/>
            <a:ext cx="6314214" cy="4237390"/>
          </a:xfrm>
          <a:prstGeom prst="rect">
            <a:avLst/>
          </a:prstGeom>
        </p:spPr>
      </p:pic>
      <p:pic>
        <p:nvPicPr>
          <p:cNvPr id="6" name="图片 7">
            <a:extLst>
              <a:ext uri="{FF2B5EF4-FFF2-40B4-BE49-F238E27FC236}">
                <a16:creationId xmlns:a16="http://schemas.microsoft.com/office/drawing/2014/main" id="{32A83270-2EE5-D38B-B371-3CDF99A48539}"/>
              </a:ext>
            </a:extLst>
          </p:cNvPr>
          <p:cNvPicPr>
            <a:picLocks noChangeAspect="1"/>
          </p:cNvPicPr>
          <p:nvPr/>
        </p:nvPicPr>
        <p:blipFill>
          <a:blip r:embed="rId4"/>
          <a:stretch>
            <a:fillRect/>
          </a:stretch>
        </p:blipFill>
        <p:spPr>
          <a:xfrm>
            <a:off x="5165989" y="1533212"/>
            <a:ext cx="1860021" cy="472887"/>
          </a:xfrm>
          <a:prstGeom prst="rect">
            <a:avLst/>
          </a:prstGeom>
        </p:spPr>
      </p:pic>
    </p:spTree>
    <p:extLst>
      <p:ext uri="{BB962C8B-B14F-4D97-AF65-F5344CB8AC3E}">
        <p14:creationId xmlns:p14="http://schemas.microsoft.com/office/powerpoint/2010/main" val="133127111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AB10EB-65DC-99EA-0433-9B717DA29556}"/>
              </a:ext>
            </a:extLst>
          </p:cNvPr>
          <p:cNvSpPr>
            <a:spLocks noGrp="1"/>
          </p:cNvSpPr>
          <p:nvPr>
            <p:ph type="sldNum" sz="quarter" idx="12"/>
          </p:nvPr>
        </p:nvSpPr>
        <p:spPr/>
        <p:txBody>
          <a:bodyPr/>
          <a:lstStyle/>
          <a:p>
            <a:fld id="{86CB4B4D-7CA3-9044-876B-883B54F8677D}" type="slidenum">
              <a:rPr lang="en-CN" smtClean="0"/>
              <a:pPr/>
              <a:t>11</a:t>
            </a:fld>
            <a:endParaRPr lang="en-CN"/>
          </a:p>
        </p:txBody>
      </p:sp>
      <p:sp>
        <p:nvSpPr>
          <p:cNvPr id="3" name="Text Placeholder 2">
            <a:extLst>
              <a:ext uri="{FF2B5EF4-FFF2-40B4-BE49-F238E27FC236}">
                <a16:creationId xmlns:a16="http://schemas.microsoft.com/office/drawing/2014/main" id="{596F5B04-5DCB-1F02-D832-4A9D748AA7AB}"/>
              </a:ext>
            </a:extLst>
          </p:cNvPr>
          <p:cNvSpPr>
            <a:spLocks noGrp="1"/>
          </p:cNvSpPr>
          <p:nvPr>
            <p:ph type="body" sz="quarter" idx="13"/>
          </p:nvPr>
        </p:nvSpPr>
        <p:spPr/>
        <p:txBody>
          <a:bodyPr anchor="ctr"/>
          <a:lstStyle/>
          <a:p>
            <a:r>
              <a:rPr lang="en-CN">
                <a:latin typeface="Times New Roman" panose="02020603050405020304" pitchFamily="18" charset="0"/>
                <a:cs typeface="Times New Roman" panose="02020603050405020304" pitchFamily="18" charset="0"/>
              </a:rPr>
              <a:t>Finite element method</a:t>
            </a:r>
          </a:p>
        </p:txBody>
      </p:sp>
      <p:sp>
        <p:nvSpPr>
          <p:cNvPr id="7" name="TextBox 6">
            <a:extLst>
              <a:ext uri="{FF2B5EF4-FFF2-40B4-BE49-F238E27FC236}">
                <a16:creationId xmlns:a16="http://schemas.microsoft.com/office/drawing/2014/main" id="{641F9318-6ADB-84A1-E396-004D04BE61E1}"/>
              </a:ext>
            </a:extLst>
          </p:cNvPr>
          <p:cNvSpPr txBox="1"/>
          <p:nvPr/>
        </p:nvSpPr>
        <p:spPr>
          <a:xfrm>
            <a:off x="691200" y="1044000"/>
            <a:ext cx="3617581"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marR="0" indent="-457200" defTabSz="584200" rtl="0" fontAlgn="auto" latinLnBrk="0" hangingPunct="0">
              <a:lnSpc>
                <a:spcPct val="100000"/>
              </a:lnSpc>
              <a:spcBef>
                <a:spcPts val="0"/>
              </a:spcBef>
              <a:spcAft>
                <a:spcPts val="0"/>
              </a:spcAft>
              <a:buClrTx/>
              <a:buSzTx/>
              <a:buFont typeface="Wingdings" pitchFamily="2" charset="2"/>
              <a:buChar char="q"/>
              <a:tabLst/>
            </a:pPr>
            <a:r>
              <a:rPr kumimoji="0" lang="en-CN" sz="2800" b="0" i="0" u="none" strike="noStrike" cap="none" spc="0" normalizeH="0" baseline="0">
                <a:ln>
                  <a:noFill/>
                </a:ln>
                <a:solidFill>
                  <a:srgbClr val="000000"/>
                </a:solidFill>
                <a:effectLst/>
                <a:uFillTx/>
                <a:latin typeface="Times New Roman" panose="02020603050405020304" pitchFamily="18" charset="0"/>
                <a:cs typeface="Times New Roman" panose="02020603050405020304" pitchFamily="18" charset="0"/>
                <a:sym typeface="Helvetica Light"/>
              </a:rPr>
              <a:t>Boundary conditions</a:t>
            </a:r>
          </a:p>
        </p:txBody>
      </p:sp>
      <p:pic>
        <p:nvPicPr>
          <p:cNvPr id="5" name="Picture 4">
            <a:extLst>
              <a:ext uri="{FF2B5EF4-FFF2-40B4-BE49-F238E27FC236}">
                <a16:creationId xmlns:a16="http://schemas.microsoft.com/office/drawing/2014/main" id="{30F0AE40-276B-3749-A438-9985297D88F1}"/>
              </a:ext>
            </a:extLst>
          </p:cNvPr>
          <p:cNvPicPr>
            <a:picLocks noChangeAspect="1"/>
          </p:cNvPicPr>
          <p:nvPr/>
        </p:nvPicPr>
        <p:blipFill>
          <a:blip r:embed="rId3"/>
          <a:stretch>
            <a:fillRect/>
          </a:stretch>
        </p:blipFill>
        <p:spPr>
          <a:xfrm>
            <a:off x="2121570" y="1503816"/>
            <a:ext cx="7948853" cy="1122548"/>
          </a:xfrm>
          <a:prstGeom prst="rect">
            <a:avLst/>
          </a:prstGeom>
        </p:spPr>
      </p:pic>
      <p:sp>
        <p:nvSpPr>
          <p:cNvPr id="6" name="TextBox 5">
            <a:extLst>
              <a:ext uri="{FF2B5EF4-FFF2-40B4-BE49-F238E27FC236}">
                <a16:creationId xmlns:a16="http://schemas.microsoft.com/office/drawing/2014/main" id="{34F4680D-5E81-6AC0-17D0-DF4C8DD964DB}"/>
              </a:ext>
            </a:extLst>
          </p:cNvPr>
          <p:cNvSpPr txBox="1"/>
          <p:nvPr/>
        </p:nvSpPr>
        <p:spPr>
          <a:xfrm>
            <a:off x="691200" y="2672355"/>
            <a:ext cx="6125200"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marR="0" indent="-457200" defTabSz="584200" rtl="0" fontAlgn="auto" latinLnBrk="0" hangingPunct="0">
              <a:lnSpc>
                <a:spcPct val="100000"/>
              </a:lnSpc>
              <a:spcBef>
                <a:spcPts val="0"/>
              </a:spcBef>
              <a:spcAft>
                <a:spcPts val="0"/>
              </a:spcAft>
              <a:buClrTx/>
              <a:buSzTx/>
              <a:buFont typeface="Wingdings" pitchFamily="2" charset="2"/>
              <a:buChar char="q"/>
              <a:tabLst/>
            </a:pPr>
            <a:r>
              <a:rPr kumimoji="0" lang="en-CN" sz="2800" b="0" i="0" u="none" strike="noStrike" cap="none" spc="0" normalizeH="0" baseline="0">
                <a:ln>
                  <a:noFill/>
                </a:ln>
                <a:solidFill>
                  <a:srgbClr val="000000"/>
                </a:solidFill>
                <a:effectLst/>
                <a:uFillTx/>
                <a:latin typeface="Times New Roman" panose="02020603050405020304" pitchFamily="18" charset="0"/>
                <a:cs typeface="Times New Roman" panose="02020603050405020304" pitchFamily="18" charset="0"/>
                <a:sym typeface="Helvetica Light"/>
              </a:rPr>
              <a:t>Absorbing boundary conditions</a:t>
            </a:r>
          </a:p>
        </p:txBody>
      </p:sp>
      <p:pic>
        <p:nvPicPr>
          <p:cNvPr id="10" name="Picture 9">
            <a:extLst>
              <a:ext uri="{FF2B5EF4-FFF2-40B4-BE49-F238E27FC236}">
                <a16:creationId xmlns:a16="http://schemas.microsoft.com/office/drawing/2014/main" id="{1985248C-8BBE-64FB-2EA4-1DEDDF0B0338}"/>
              </a:ext>
            </a:extLst>
          </p:cNvPr>
          <p:cNvPicPr>
            <a:picLocks noChangeAspect="1"/>
          </p:cNvPicPr>
          <p:nvPr/>
        </p:nvPicPr>
        <p:blipFill rotWithShape="1">
          <a:blip r:embed="rId4"/>
          <a:srcRect t="21423" b="6526"/>
          <a:stretch/>
        </p:blipFill>
        <p:spPr>
          <a:xfrm>
            <a:off x="2121570" y="3288687"/>
            <a:ext cx="8278336" cy="763832"/>
          </a:xfrm>
          <a:prstGeom prst="rect">
            <a:avLst/>
          </a:prstGeom>
        </p:spPr>
      </p:pic>
      <p:pic>
        <p:nvPicPr>
          <p:cNvPr id="12" name="Picture 11">
            <a:extLst>
              <a:ext uri="{FF2B5EF4-FFF2-40B4-BE49-F238E27FC236}">
                <a16:creationId xmlns:a16="http://schemas.microsoft.com/office/drawing/2014/main" id="{96F79E0C-9F9E-E9E7-75A3-F7252668258D}"/>
              </a:ext>
            </a:extLst>
          </p:cNvPr>
          <p:cNvPicPr>
            <a:picLocks noChangeAspect="1"/>
          </p:cNvPicPr>
          <p:nvPr/>
        </p:nvPicPr>
        <p:blipFill>
          <a:blip r:embed="rId5">
            <a:extLst>
              <a:ext uri="{BEBA8EAE-BF5A-486C-A8C5-ECC9F3942E4B}">
                <a14:imgProps xmlns:a14="http://schemas.microsoft.com/office/drawing/2010/main">
                  <a14:imgLayer r:embed="rId6">
                    <a14:imgEffect>
                      <a14:saturation sat="139000"/>
                    </a14:imgEffect>
                  </a14:imgLayer>
                </a14:imgProps>
              </a:ext>
            </a:extLst>
          </a:blip>
          <a:stretch>
            <a:fillRect/>
          </a:stretch>
        </p:blipFill>
        <p:spPr>
          <a:xfrm>
            <a:off x="3757214" y="5358657"/>
            <a:ext cx="4677567" cy="862530"/>
          </a:xfrm>
          <a:prstGeom prst="rect">
            <a:avLst/>
          </a:prstGeom>
          <a:solidFill>
            <a:schemeClr val="accent1">
              <a:alpha val="37000"/>
            </a:schemeClr>
          </a:solidFill>
          <a:ln>
            <a:solidFill>
              <a:schemeClr val="accent5"/>
            </a:solidFill>
          </a:ln>
        </p:spPr>
      </p:pic>
      <p:sp>
        <p:nvSpPr>
          <p:cNvPr id="13" name="TextBox 12">
            <a:extLst>
              <a:ext uri="{FF2B5EF4-FFF2-40B4-BE49-F238E27FC236}">
                <a16:creationId xmlns:a16="http://schemas.microsoft.com/office/drawing/2014/main" id="{830B6442-AB76-F02C-0DA4-B16FFE4966FE}"/>
              </a:ext>
            </a:extLst>
          </p:cNvPr>
          <p:cNvSpPr txBox="1"/>
          <p:nvPr/>
        </p:nvSpPr>
        <p:spPr>
          <a:xfrm>
            <a:off x="691200" y="4057952"/>
            <a:ext cx="7924021"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marR="0" indent="-457200" defTabSz="584200" rtl="0" fontAlgn="auto" latinLnBrk="0" hangingPunct="0">
              <a:lnSpc>
                <a:spcPct val="100000"/>
              </a:lnSpc>
              <a:spcBef>
                <a:spcPts val="0"/>
              </a:spcBef>
              <a:spcAft>
                <a:spcPts val="0"/>
              </a:spcAft>
              <a:buClrTx/>
              <a:buSzTx/>
              <a:buFont typeface="Wingdings" pitchFamily="2" charset="2"/>
              <a:buChar char="q"/>
              <a:tabLst/>
            </a:pPr>
            <a:r>
              <a:rPr lang="en-CN" sz="2800">
                <a:solidFill>
                  <a:srgbClr val="000000"/>
                </a:solidFill>
                <a:latin typeface="Times New Roman" panose="02020603050405020304" pitchFamily="18" charset="0"/>
                <a:cs typeface="Times New Roman" panose="02020603050405020304" pitchFamily="18" charset="0"/>
                <a:sym typeface="Helvetica Light"/>
              </a:rPr>
              <a:t>B</a:t>
            </a:r>
            <a:r>
              <a:rPr kumimoji="0" lang="en-CN" sz="2800" b="0" i="0" u="none" strike="noStrike" cap="none" spc="0" normalizeH="0" baseline="0">
                <a:ln>
                  <a:noFill/>
                </a:ln>
                <a:solidFill>
                  <a:srgbClr val="000000"/>
                </a:solidFill>
                <a:effectLst/>
                <a:uFillTx/>
                <a:latin typeface="Times New Roman" panose="02020603050405020304" pitchFamily="18" charset="0"/>
                <a:cs typeface="Times New Roman" panose="02020603050405020304" pitchFamily="18" charset="0"/>
                <a:sym typeface="Helvetica Light"/>
              </a:rPr>
              <a:t>oundary conditions at </a:t>
            </a:r>
            <a:r>
              <a:rPr kumimoji="0" lang="en-CN" sz="2800" b="0" i="0" u="none" strike="noStrike" cap="none" spc="0" normalizeH="0" baseline="0">
                <a:ln>
                  <a:noFill/>
                </a:ln>
                <a:solidFill>
                  <a:srgbClr val="FF0000"/>
                </a:solidFill>
                <a:effectLst/>
                <a:uFillTx/>
                <a:latin typeface="Times New Roman" panose="02020603050405020304" pitchFamily="18" charset="0"/>
                <a:cs typeface="Times New Roman" panose="02020603050405020304" pitchFamily="18" charset="0"/>
                <a:sym typeface="Helvetica Light"/>
              </a:rPr>
              <a:t>horizon of the black hole </a:t>
            </a:r>
          </a:p>
        </p:txBody>
      </p:sp>
      <p:pic>
        <p:nvPicPr>
          <p:cNvPr id="15" name="Picture 14">
            <a:extLst>
              <a:ext uri="{FF2B5EF4-FFF2-40B4-BE49-F238E27FC236}">
                <a16:creationId xmlns:a16="http://schemas.microsoft.com/office/drawing/2014/main" id="{D662A4F9-AF42-5276-0B94-5C05E3519D91}"/>
              </a:ext>
            </a:extLst>
          </p:cNvPr>
          <p:cNvPicPr>
            <a:picLocks noChangeAspect="1"/>
          </p:cNvPicPr>
          <p:nvPr/>
        </p:nvPicPr>
        <p:blipFill>
          <a:blip r:embed="rId7"/>
          <a:stretch>
            <a:fillRect/>
          </a:stretch>
        </p:blipFill>
        <p:spPr>
          <a:xfrm>
            <a:off x="5032707" y="4450137"/>
            <a:ext cx="2126580" cy="862529"/>
          </a:xfrm>
          <a:prstGeom prst="rect">
            <a:avLst/>
          </a:prstGeom>
        </p:spPr>
      </p:pic>
    </p:spTree>
    <p:extLst>
      <p:ext uri="{BB962C8B-B14F-4D97-AF65-F5344CB8AC3E}">
        <p14:creationId xmlns:p14="http://schemas.microsoft.com/office/powerpoint/2010/main" val="196651838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AB10EB-65DC-99EA-0433-9B717DA29556}"/>
              </a:ext>
            </a:extLst>
          </p:cNvPr>
          <p:cNvSpPr>
            <a:spLocks noGrp="1"/>
          </p:cNvSpPr>
          <p:nvPr>
            <p:ph type="sldNum" sz="quarter" idx="12"/>
          </p:nvPr>
        </p:nvSpPr>
        <p:spPr/>
        <p:txBody>
          <a:bodyPr/>
          <a:lstStyle/>
          <a:p>
            <a:fld id="{86CB4B4D-7CA3-9044-876B-883B54F8677D}" type="slidenum">
              <a:rPr lang="en-CN" smtClean="0"/>
              <a:pPr/>
              <a:t>12</a:t>
            </a:fld>
            <a:endParaRPr lang="en-CN"/>
          </a:p>
        </p:txBody>
      </p:sp>
      <p:sp>
        <p:nvSpPr>
          <p:cNvPr id="3" name="Text Placeholder 2">
            <a:extLst>
              <a:ext uri="{FF2B5EF4-FFF2-40B4-BE49-F238E27FC236}">
                <a16:creationId xmlns:a16="http://schemas.microsoft.com/office/drawing/2014/main" id="{596F5B04-5DCB-1F02-D832-4A9D748AA7AB}"/>
              </a:ext>
            </a:extLst>
          </p:cNvPr>
          <p:cNvSpPr>
            <a:spLocks noGrp="1"/>
          </p:cNvSpPr>
          <p:nvPr>
            <p:ph type="body" sz="quarter" idx="13"/>
          </p:nvPr>
        </p:nvSpPr>
        <p:spPr/>
        <p:txBody>
          <a:bodyPr anchor="ctr"/>
          <a:lstStyle/>
          <a:p>
            <a:r>
              <a:rPr lang="en-CN">
                <a:latin typeface="Times New Roman" panose="02020603050405020304" pitchFamily="18" charset="0"/>
                <a:cs typeface="Times New Roman" panose="02020603050405020304" pitchFamily="18" charset="0"/>
              </a:rPr>
              <a:t>Numeircal Results</a:t>
            </a:r>
          </a:p>
        </p:txBody>
      </p:sp>
      <p:pic>
        <p:nvPicPr>
          <p:cNvPr id="8" name="Picture 7">
            <a:extLst>
              <a:ext uri="{FF2B5EF4-FFF2-40B4-BE49-F238E27FC236}">
                <a16:creationId xmlns:a16="http://schemas.microsoft.com/office/drawing/2014/main" id="{A0B176B9-B20B-B46B-E13C-5893B3EA39FF}"/>
              </a:ext>
            </a:extLst>
          </p:cNvPr>
          <p:cNvPicPr>
            <a:picLocks/>
          </p:cNvPicPr>
          <p:nvPr/>
        </p:nvPicPr>
        <p:blipFill>
          <a:blip r:embed="rId3"/>
          <a:stretch>
            <a:fillRect/>
          </a:stretch>
        </p:blipFill>
        <p:spPr>
          <a:xfrm>
            <a:off x="1596000" y="1089000"/>
            <a:ext cx="9000000" cy="4680000"/>
          </a:xfrm>
          <a:prstGeom prst="rect">
            <a:avLst/>
          </a:prstGeom>
        </p:spPr>
      </p:pic>
    </p:spTree>
    <p:extLst>
      <p:ext uri="{BB962C8B-B14F-4D97-AF65-F5344CB8AC3E}">
        <p14:creationId xmlns:p14="http://schemas.microsoft.com/office/powerpoint/2010/main" val="195739569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AB10EB-65DC-99EA-0433-9B717DA29556}"/>
              </a:ext>
            </a:extLst>
          </p:cNvPr>
          <p:cNvSpPr>
            <a:spLocks noGrp="1"/>
          </p:cNvSpPr>
          <p:nvPr>
            <p:ph type="sldNum" sz="quarter" idx="12"/>
          </p:nvPr>
        </p:nvSpPr>
        <p:spPr/>
        <p:txBody>
          <a:bodyPr/>
          <a:lstStyle/>
          <a:p>
            <a:fld id="{86CB4B4D-7CA3-9044-876B-883B54F8677D}" type="slidenum">
              <a:rPr lang="en-CN" smtClean="0"/>
              <a:pPr/>
              <a:t>13</a:t>
            </a:fld>
            <a:endParaRPr lang="en-CN"/>
          </a:p>
        </p:txBody>
      </p:sp>
      <p:sp>
        <p:nvSpPr>
          <p:cNvPr id="3" name="Text Placeholder 2">
            <a:extLst>
              <a:ext uri="{FF2B5EF4-FFF2-40B4-BE49-F238E27FC236}">
                <a16:creationId xmlns:a16="http://schemas.microsoft.com/office/drawing/2014/main" id="{596F5B04-5DCB-1F02-D832-4A9D748AA7AB}"/>
              </a:ext>
            </a:extLst>
          </p:cNvPr>
          <p:cNvSpPr>
            <a:spLocks noGrp="1"/>
          </p:cNvSpPr>
          <p:nvPr>
            <p:ph type="body" sz="quarter" idx="13"/>
          </p:nvPr>
        </p:nvSpPr>
        <p:spPr/>
        <p:txBody>
          <a:bodyPr anchor="ctr"/>
          <a:lstStyle/>
          <a:p>
            <a:r>
              <a:rPr lang="en-CN">
                <a:latin typeface="Times New Roman" panose="02020603050405020304" pitchFamily="18" charset="0"/>
                <a:cs typeface="Times New Roman" panose="02020603050405020304" pitchFamily="18" charset="0"/>
              </a:rPr>
              <a:t>Numeircal Results</a:t>
            </a:r>
          </a:p>
        </p:txBody>
      </p:sp>
      <p:sp>
        <p:nvSpPr>
          <p:cNvPr id="9" name="TextBox 8">
            <a:extLst>
              <a:ext uri="{FF2B5EF4-FFF2-40B4-BE49-F238E27FC236}">
                <a16:creationId xmlns:a16="http://schemas.microsoft.com/office/drawing/2014/main" id="{DC4BFBFD-5B51-9571-5287-D4A764D90281}"/>
              </a:ext>
            </a:extLst>
          </p:cNvPr>
          <p:cNvSpPr txBox="1"/>
          <p:nvPr/>
        </p:nvSpPr>
        <p:spPr>
          <a:xfrm>
            <a:off x="6794314" y="510821"/>
            <a:ext cx="102657"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N" sz="3600" b="0" i="0" u="none" strike="noStrike" cap="none" spc="0" normalizeH="0" baseline="0">
              <a:ln>
                <a:noFill/>
              </a:ln>
              <a:solidFill>
                <a:srgbClr val="000000"/>
              </a:solidFill>
              <a:effectLst/>
              <a:uFillTx/>
              <a:latin typeface="+mn-lt"/>
              <a:ea typeface="+mn-ea"/>
              <a:cs typeface="+mn-cs"/>
              <a:sym typeface="Helvetica Light"/>
            </a:endParaRPr>
          </a:p>
        </p:txBody>
      </p:sp>
      <p:pic>
        <p:nvPicPr>
          <p:cNvPr id="5" name="Picture 4">
            <a:extLst>
              <a:ext uri="{FF2B5EF4-FFF2-40B4-BE49-F238E27FC236}">
                <a16:creationId xmlns:a16="http://schemas.microsoft.com/office/drawing/2014/main" id="{01FCF1B5-9A06-E308-814F-B1AF609B4264}"/>
              </a:ext>
            </a:extLst>
          </p:cNvPr>
          <p:cNvPicPr>
            <a:picLocks/>
          </p:cNvPicPr>
          <p:nvPr/>
        </p:nvPicPr>
        <p:blipFill>
          <a:blip r:embed="rId3"/>
          <a:stretch>
            <a:fillRect/>
          </a:stretch>
        </p:blipFill>
        <p:spPr>
          <a:xfrm>
            <a:off x="1594800" y="1090800"/>
            <a:ext cx="9000000" cy="4680000"/>
          </a:xfrm>
          <a:prstGeom prst="rect">
            <a:avLst/>
          </a:prstGeom>
        </p:spPr>
      </p:pic>
    </p:spTree>
    <p:extLst>
      <p:ext uri="{BB962C8B-B14F-4D97-AF65-F5344CB8AC3E}">
        <p14:creationId xmlns:p14="http://schemas.microsoft.com/office/powerpoint/2010/main" val="83345358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AB10EB-65DC-99EA-0433-9B717DA29556}"/>
              </a:ext>
            </a:extLst>
          </p:cNvPr>
          <p:cNvSpPr>
            <a:spLocks noGrp="1"/>
          </p:cNvSpPr>
          <p:nvPr>
            <p:ph type="sldNum" sz="quarter" idx="12"/>
          </p:nvPr>
        </p:nvSpPr>
        <p:spPr/>
        <p:txBody>
          <a:bodyPr/>
          <a:lstStyle/>
          <a:p>
            <a:fld id="{86CB4B4D-7CA3-9044-876B-883B54F8677D}" type="slidenum">
              <a:rPr lang="en-CN" smtClean="0"/>
              <a:pPr/>
              <a:t>14</a:t>
            </a:fld>
            <a:endParaRPr lang="en-CN"/>
          </a:p>
        </p:txBody>
      </p:sp>
      <p:sp>
        <p:nvSpPr>
          <p:cNvPr id="3" name="Text Placeholder 2">
            <a:extLst>
              <a:ext uri="{FF2B5EF4-FFF2-40B4-BE49-F238E27FC236}">
                <a16:creationId xmlns:a16="http://schemas.microsoft.com/office/drawing/2014/main" id="{596F5B04-5DCB-1F02-D832-4A9D748AA7AB}"/>
              </a:ext>
            </a:extLst>
          </p:cNvPr>
          <p:cNvSpPr>
            <a:spLocks noGrp="1"/>
          </p:cNvSpPr>
          <p:nvPr>
            <p:ph type="body" sz="quarter" idx="13"/>
          </p:nvPr>
        </p:nvSpPr>
        <p:spPr/>
        <p:txBody>
          <a:bodyPr anchor="ctr"/>
          <a:lstStyle/>
          <a:p>
            <a:r>
              <a:rPr lang="en-CN">
                <a:latin typeface="Times New Roman" panose="02020603050405020304" pitchFamily="18" charset="0"/>
                <a:cs typeface="Times New Roman" panose="02020603050405020304" pitchFamily="18" charset="0"/>
              </a:rPr>
              <a:t>Numeircal Results</a:t>
            </a:r>
          </a:p>
        </p:txBody>
      </p:sp>
      <p:sp>
        <p:nvSpPr>
          <p:cNvPr id="9" name="TextBox 8">
            <a:extLst>
              <a:ext uri="{FF2B5EF4-FFF2-40B4-BE49-F238E27FC236}">
                <a16:creationId xmlns:a16="http://schemas.microsoft.com/office/drawing/2014/main" id="{DC4BFBFD-5B51-9571-5287-D4A764D90281}"/>
              </a:ext>
            </a:extLst>
          </p:cNvPr>
          <p:cNvSpPr txBox="1"/>
          <p:nvPr/>
        </p:nvSpPr>
        <p:spPr>
          <a:xfrm>
            <a:off x="6794314" y="510821"/>
            <a:ext cx="102657"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N" sz="3600" b="0" i="0" u="none" strike="noStrike" cap="none" spc="0" normalizeH="0" baseline="0">
              <a:ln>
                <a:noFill/>
              </a:ln>
              <a:solidFill>
                <a:srgbClr val="000000"/>
              </a:solidFill>
              <a:effectLst/>
              <a:uFillTx/>
              <a:latin typeface="+mn-lt"/>
              <a:ea typeface="+mn-ea"/>
              <a:cs typeface="+mn-cs"/>
              <a:sym typeface="Helvetica Light"/>
            </a:endParaRPr>
          </a:p>
        </p:txBody>
      </p:sp>
      <p:pic>
        <p:nvPicPr>
          <p:cNvPr id="6" name="Picture 5">
            <a:extLst>
              <a:ext uri="{FF2B5EF4-FFF2-40B4-BE49-F238E27FC236}">
                <a16:creationId xmlns:a16="http://schemas.microsoft.com/office/drawing/2014/main" id="{09CD7BF0-B0E9-C90A-CFC0-FFEBF48D4CEA}"/>
              </a:ext>
            </a:extLst>
          </p:cNvPr>
          <p:cNvPicPr>
            <a:picLocks/>
          </p:cNvPicPr>
          <p:nvPr/>
        </p:nvPicPr>
        <p:blipFill>
          <a:blip r:embed="rId3"/>
          <a:stretch>
            <a:fillRect/>
          </a:stretch>
        </p:blipFill>
        <p:spPr>
          <a:xfrm>
            <a:off x="1594800" y="1090800"/>
            <a:ext cx="9000000" cy="4680000"/>
          </a:xfrm>
          <a:prstGeom prst="rect">
            <a:avLst/>
          </a:prstGeom>
        </p:spPr>
      </p:pic>
    </p:spTree>
    <p:extLst>
      <p:ext uri="{BB962C8B-B14F-4D97-AF65-F5344CB8AC3E}">
        <p14:creationId xmlns:p14="http://schemas.microsoft.com/office/powerpoint/2010/main" val="159798314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AB10EB-65DC-99EA-0433-9B717DA29556}"/>
              </a:ext>
            </a:extLst>
          </p:cNvPr>
          <p:cNvSpPr>
            <a:spLocks noGrp="1"/>
          </p:cNvSpPr>
          <p:nvPr>
            <p:ph type="sldNum" sz="quarter" idx="12"/>
          </p:nvPr>
        </p:nvSpPr>
        <p:spPr/>
        <p:txBody>
          <a:bodyPr/>
          <a:lstStyle/>
          <a:p>
            <a:fld id="{86CB4B4D-7CA3-9044-876B-883B54F8677D}" type="slidenum">
              <a:rPr lang="en-CN" smtClean="0"/>
              <a:pPr/>
              <a:t>15</a:t>
            </a:fld>
            <a:endParaRPr lang="en-CN"/>
          </a:p>
        </p:txBody>
      </p:sp>
      <p:sp>
        <p:nvSpPr>
          <p:cNvPr id="3" name="Text Placeholder 2">
            <a:extLst>
              <a:ext uri="{FF2B5EF4-FFF2-40B4-BE49-F238E27FC236}">
                <a16:creationId xmlns:a16="http://schemas.microsoft.com/office/drawing/2014/main" id="{596F5B04-5DCB-1F02-D832-4A9D748AA7AB}"/>
              </a:ext>
            </a:extLst>
          </p:cNvPr>
          <p:cNvSpPr>
            <a:spLocks noGrp="1"/>
          </p:cNvSpPr>
          <p:nvPr>
            <p:ph type="body" sz="quarter" idx="13"/>
          </p:nvPr>
        </p:nvSpPr>
        <p:spPr/>
        <p:txBody>
          <a:bodyPr anchor="ctr"/>
          <a:lstStyle/>
          <a:p>
            <a:r>
              <a:rPr lang="en-CN">
                <a:latin typeface="Times New Roman" panose="02020603050405020304" pitchFamily="18" charset="0"/>
                <a:cs typeface="Times New Roman" panose="02020603050405020304" pitchFamily="18" charset="0"/>
              </a:rPr>
              <a:t>Numeircal Results</a:t>
            </a:r>
          </a:p>
        </p:txBody>
      </p:sp>
      <p:sp>
        <p:nvSpPr>
          <p:cNvPr id="9" name="TextBox 8">
            <a:extLst>
              <a:ext uri="{FF2B5EF4-FFF2-40B4-BE49-F238E27FC236}">
                <a16:creationId xmlns:a16="http://schemas.microsoft.com/office/drawing/2014/main" id="{DC4BFBFD-5B51-9571-5287-D4A764D90281}"/>
              </a:ext>
            </a:extLst>
          </p:cNvPr>
          <p:cNvSpPr txBox="1"/>
          <p:nvPr/>
        </p:nvSpPr>
        <p:spPr>
          <a:xfrm>
            <a:off x="6794314" y="510821"/>
            <a:ext cx="102657"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N" sz="3600" b="0" i="0" u="none" strike="noStrike" cap="none" spc="0" normalizeH="0" baseline="0">
              <a:ln>
                <a:noFill/>
              </a:ln>
              <a:solidFill>
                <a:srgbClr val="000000"/>
              </a:solidFill>
              <a:effectLst/>
              <a:uFillTx/>
              <a:latin typeface="+mn-lt"/>
              <a:ea typeface="+mn-ea"/>
              <a:cs typeface="+mn-cs"/>
              <a:sym typeface="Helvetica Light"/>
            </a:endParaRPr>
          </a:p>
        </p:txBody>
      </p:sp>
      <p:pic>
        <p:nvPicPr>
          <p:cNvPr id="7" name="Picture 6">
            <a:extLst>
              <a:ext uri="{FF2B5EF4-FFF2-40B4-BE49-F238E27FC236}">
                <a16:creationId xmlns:a16="http://schemas.microsoft.com/office/drawing/2014/main" id="{B302AA37-E52C-98EC-C8EE-E1DDA5C642E5}"/>
              </a:ext>
            </a:extLst>
          </p:cNvPr>
          <p:cNvPicPr>
            <a:picLocks noChangeAspect="1"/>
          </p:cNvPicPr>
          <p:nvPr/>
        </p:nvPicPr>
        <p:blipFill rotWithShape="1">
          <a:blip r:embed="rId3"/>
          <a:srcRect/>
          <a:stretch/>
        </p:blipFill>
        <p:spPr>
          <a:xfrm>
            <a:off x="2476279" y="1542593"/>
            <a:ext cx="7239441" cy="4420886"/>
          </a:xfrm>
          <a:prstGeom prst="rect">
            <a:avLst/>
          </a:prstGeom>
        </p:spPr>
      </p:pic>
      <p:sp>
        <p:nvSpPr>
          <p:cNvPr id="4" name="TextBox 3">
            <a:extLst>
              <a:ext uri="{FF2B5EF4-FFF2-40B4-BE49-F238E27FC236}">
                <a16:creationId xmlns:a16="http://schemas.microsoft.com/office/drawing/2014/main" id="{307F36B2-727E-336B-45F0-ABB28CB5ADCF}"/>
              </a:ext>
            </a:extLst>
          </p:cNvPr>
          <p:cNvSpPr txBox="1"/>
          <p:nvPr/>
        </p:nvSpPr>
        <p:spPr>
          <a:xfrm>
            <a:off x="691200" y="1044000"/>
            <a:ext cx="4188941"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marR="0" indent="-457200" defTabSz="584200" rtl="0" fontAlgn="auto" latinLnBrk="0" hangingPunct="0">
              <a:lnSpc>
                <a:spcPct val="100000"/>
              </a:lnSpc>
              <a:spcBef>
                <a:spcPts val="0"/>
              </a:spcBef>
              <a:spcAft>
                <a:spcPts val="0"/>
              </a:spcAft>
              <a:buClrTx/>
              <a:buSzTx/>
              <a:buFont typeface="Wingdings" pitchFamily="2" charset="2"/>
              <a:buChar char="q"/>
              <a:tabLst/>
            </a:pPr>
            <a:r>
              <a:rPr kumimoji="0" lang="en-CN" sz="2800" b="0" i="0" u="none" strike="noStrike" cap="none" spc="0" normalizeH="0" baseline="0">
                <a:ln>
                  <a:noFill/>
                </a:ln>
                <a:solidFill>
                  <a:srgbClr val="000000"/>
                </a:solidFill>
                <a:effectLst/>
                <a:uFillTx/>
                <a:latin typeface="Times New Roman" panose="02020603050405020304" pitchFamily="18" charset="0"/>
                <a:cs typeface="Times New Roman" panose="02020603050405020304" pitchFamily="18" charset="0"/>
                <a:sym typeface="Helvetica Light"/>
              </a:rPr>
              <a:t>Power-law tail</a:t>
            </a:r>
          </a:p>
        </p:txBody>
      </p:sp>
    </p:spTree>
    <p:extLst>
      <p:ext uri="{BB962C8B-B14F-4D97-AF65-F5344CB8AC3E}">
        <p14:creationId xmlns:p14="http://schemas.microsoft.com/office/powerpoint/2010/main" val="35893198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6146A3-D4D9-9874-DFEC-37F56A7DF3C3}"/>
              </a:ext>
            </a:extLst>
          </p:cNvPr>
          <p:cNvPicPr>
            <a:picLocks/>
          </p:cNvPicPr>
          <p:nvPr/>
        </p:nvPicPr>
        <p:blipFill rotWithShape="1">
          <a:blip r:embed="rId3"/>
          <a:srcRect l="2170" r="2382" b="2814"/>
          <a:stretch/>
        </p:blipFill>
        <p:spPr>
          <a:xfrm>
            <a:off x="1309562" y="1223092"/>
            <a:ext cx="9572875" cy="4729315"/>
          </a:xfrm>
          <a:prstGeom prst="rect">
            <a:avLst/>
          </a:prstGeom>
        </p:spPr>
      </p:pic>
      <p:sp>
        <p:nvSpPr>
          <p:cNvPr id="2" name="Slide Number Placeholder 1">
            <a:extLst>
              <a:ext uri="{FF2B5EF4-FFF2-40B4-BE49-F238E27FC236}">
                <a16:creationId xmlns:a16="http://schemas.microsoft.com/office/drawing/2014/main" id="{D3AB10EB-65DC-99EA-0433-9B717DA29556}"/>
              </a:ext>
            </a:extLst>
          </p:cNvPr>
          <p:cNvSpPr>
            <a:spLocks noGrp="1"/>
          </p:cNvSpPr>
          <p:nvPr>
            <p:ph type="sldNum" sz="quarter" idx="12"/>
          </p:nvPr>
        </p:nvSpPr>
        <p:spPr/>
        <p:txBody>
          <a:bodyPr/>
          <a:lstStyle/>
          <a:p>
            <a:fld id="{86CB4B4D-7CA3-9044-876B-883B54F8677D}" type="slidenum">
              <a:rPr lang="en-CN" smtClean="0"/>
              <a:pPr/>
              <a:t>16</a:t>
            </a:fld>
            <a:endParaRPr lang="en-CN"/>
          </a:p>
        </p:txBody>
      </p:sp>
      <p:sp>
        <p:nvSpPr>
          <p:cNvPr id="3" name="Text Placeholder 2">
            <a:extLst>
              <a:ext uri="{FF2B5EF4-FFF2-40B4-BE49-F238E27FC236}">
                <a16:creationId xmlns:a16="http://schemas.microsoft.com/office/drawing/2014/main" id="{596F5B04-5DCB-1F02-D832-4A9D748AA7AB}"/>
              </a:ext>
            </a:extLst>
          </p:cNvPr>
          <p:cNvSpPr>
            <a:spLocks noGrp="1"/>
          </p:cNvSpPr>
          <p:nvPr>
            <p:ph type="body" sz="quarter" idx="13"/>
          </p:nvPr>
        </p:nvSpPr>
        <p:spPr/>
        <p:txBody>
          <a:bodyPr anchor="ctr"/>
          <a:lstStyle/>
          <a:p>
            <a:r>
              <a:rPr lang="en-CN">
                <a:latin typeface="Times New Roman" panose="02020603050405020304" pitchFamily="18" charset="0"/>
                <a:cs typeface="Times New Roman" panose="02020603050405020304" pitchFamily="18" charset="0"/>
              </a:rPr>
              <a:t>Numeircal Results</a:t>
            </a:r>
          </a:p>
        </p:txBody>
      </p:sp>
      <p:sp>
        <p:nvSpPr>
          <p:cNvPr id="9" name="TextBox 8">
            <a:extLst>
              <a:ext uri="{FF2B5EF4-FFF2-40B4-BE49-F238E27FC236}">
                <a16:creationId xmlns:a16="http://schemas.microsoft.com/office/drawing/2014/main" id="{DC4BFBFD-5B51-9571-5287-D4A764D90281}"/>
              </a:ext>
            </a:extLst>
          </p:cNvPr>
          <p:cNvSpPr txBox="1"/>
          <p:nvPr/>
        </p:nvSpPr>
        <p:spPr>
          <a:xfrm>
            <a:off x="6794314" y="510821"/>
            <a:ext cx="102657"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N" sz="3600" b="0" i="0" u="none" strike="noStrike" cap="none" spc="0" normalizeH="0" baseline="0">
              <a:ln>
                <a:noFill/>
              </a:ln>
              <a:solidFill>
                <a:srgbClr val="000000"/>
              </a:solidFill>
              <a:effectLst/>
              <a:uFillTx/>
              <a:latin typeface="+mn-lt"/>
              <a:ea typeface="+mn-ea"/>
              <a:cs typeface="+mn-cs"/>
              <a:sym typeface="Helvetica Light"/>
            </a:endParaRPr>
          </a:p>
        </p:txBody>
      </p:sp>
      <p:sp>
        <p:nvSpPr>
          <p:cNvPr id="4" name="TextBox 3">
            <a:extLst>
              <a:ext uri="{FF2B5EF4-FFF2-40B4-BE49-F238E27FC236}">
                <a16:creationId xmlns:a16="http://schemas.microsoft.com/office/drawing/2014/main" id="{307F36B2-727E-336B-45F0-ABB28CB5ADCF}"/>
              </a:ext>
            </a:extLst>
          </p:cNvPr>
          <p:cNvSpPr txBox="1"/>
          <p:nvPr/>
        </p:nvSpPr>
        <p:spPr>
          <a:xfrm>
            <a:off x="691200" y="1044000"/>
            <a:ext cx="4188941"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marR="0" indent="-457200" defTabSz="584200" rtl="0" fontAlgn="auto" latinLnBrk="0" hangingPunct="0">
              <a:lnSpc>
                <a:spcPct val="100000"/>
              </a:lnSpc>
              <a:spcBef>
                <a:spcPts val="0"/>
              </a:spcBef>
              <a:spcAft>
                <a:spcPts val="0"/>
              </a:spcAft>
              <a:buClrTx/>
              <a:buSzTx/>
              <a:buFont typeface="Wingdings" pitchFamily="2" charset="2"/>
              <a:buChar char="q"/>
              <a:tabLst/>
            </a:pPr>
            <a:r>
              <a:rPr kumimoji="0" lang="en-CN" sz="2800" b="0" i="0" u="none" strike="noStrike" cap="none" spc="0" normalizeH="0" baseline="0">
                <a:ln>
                  <a:noFill/>
                </a:ln>
                <a:solidFill>
                  <a:srgbClr val="000000"/>
                </a:solidFill>
                <a:effectLst/>
                <a:uFillTx/>
                <a:latin typeface="Times New Roman" panose="02020603050405020304" pitchFamily="18" charset="0"/>
                <a:cs typeface="Times New Roman" panose="02020603050405020304" pitchFamily="18" charset="0"/>
                <a:sym typeface="Helvetica Light"/>
              </a:rPr>
              <a:t>Continous waves</a:t>
            </a:r>
          </a:p>
        </p:txBody>
      </p:sp>
    </p:spTree>
    <p:extLst>
      <p:ext uri="{BB962C8B-B14F-4D97-AF65-F5344CB8AC3E}">
        <p14:creationId xmlns:p14="http://schemas.microsoft.com/office/powerpoint/2010/main" val="1585852669"/>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AB10EB-65DC-99EA-0433-9B717DA29556}"/>
              </a:ext>
            </a:extLst>
          </p:cNvPr>
          <p:cNvSpPr>
            <a:spLocks noGrp="1"/>
          </p:cNvSpPr>
          <p:nvPr>
            <p:ph type="sldNum" sz="quarter" idx="12"/>
          </p:nvPr>
        </p:nvSpPr>
        <p:spPr/>
        <p:txBody>
          <a:bodyPr/>
          <a:lstStyle/>
          <a:p>
            <a:fld id="{86CB4B4D-7CA3-9044-876B-883B54F8677D}" type="slidenum">
              <a:rPr lang="en-CN" smtClean="0"/>
              <a:pPr/>
              <a:t>17</a:t>
            </a:fld>
            <a:endParaRPr lang="en-CN"/>
          </a:p>
        </p:txBody>
      </p:sp>
      <p:sp>
        <p:nvSpPr>
          <p:cNvPr id="3" name="Text Placeholder 2">
            <a:extLst>
              <a:ext uri="{FF2B5EF4-FFF2-40B4-BE49-F238E27FC236}">
                <a16:creationId xmlns:a16="http://schemas.microsoft.com/office/drawing/2014/main" id="{596F5B04-5DCB-1F02-D832-4A9D748AA7AB}"/>
              </a:ext>
            </a:extLst>
          </p:cNvPr>
          <p:cNvSpPr>
            <a:spLocks noGrp="1"/>
          </p:cNvSpPr>
          <p:nvPr>
            <p:ph type="body" sz="quarter" idx="13"/>
          </p:nvPr>
        </p:nvSpPr>
        <p:spPr/>
        <p:txBody>
          <a:bodyPr anchor="ctr"/>
          <a:lstStyle/>
          <a:p>
            <a:r>
              <a:rPr lang="en-CN">
                <a:latin typeface="Times New Roman" panose="02020603050405020304" pitchFamily="18" charset="0"/>
                <a:cs typeface="Times New Roman" panose="02020603050405020304" pitchFamily="18" charset="0"/>
              </a:rPr>
              <a:t>Re</a:t>
            </a:r>
            <a:r>
              <a:rPr lang="en-US" altLang="zh-CN">
                <a:latin typeface="Times New Roman" panose="02020603050405020304" pitchFamily="18" charset="0"/>
                <a:cs typeface="Times New Roman" panose="02020603050405020304" pitchFamily="18" charset="0"/>
              </a:rPr>
              <a:t>allistic</a:t>
            </a:r>
            <a:r>
              <a:rPr lang="zh-CN" altLang="en-US">
                <a:latin typeface="Times New Roman" panose="02020603050405020304" pitchFamily="18" charset="0"/>
                <a:cs typeface="Times New Roman" panose="02020603050405020304" pitchFamily="18" charset="0"/>
              </a:rPr>
              <a:t> </a:t>
            </a:r>
            <a:r>
              <a:rPr lang="en-US" altLang="zh-CN">
                <a:latin typeface="Times New Roman" panose="02020603050405020304" pitchFamily="18" charset="0"/>
                <a:cs typeface="Times New Roman" panose="02020603050405020304" pitchFamily="18" charset="0"/>
              </a:rPr>
              <a:t>waveform</a:t>
            </a:r>
            <a:endParaRPr lang="en-CN">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DC4BFBFD-5B51-9571-5287-D4A764D90281}"/>
              </a:ext>
            </a:extLst>
          </p:cNvPr>
          <p:cNvSpPr txBox="1"/>
          <p:nvPr/>
        </p:nvSpPr>
        <p:spPr>
          <a:xfrm>
            <a:off x="6794314" y="510821"/>
            <a:ext cx="102657"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N" sz="3600" b="0" i="0" u="none" strike="noStrike" cap="none" spc="0" normalizeH="0" baseline="0">
              <a:ln>
                <a:noFill/>
              </a:ln>
              <a:solidFill>
                <a:srgbClr val="000000"/>
              </a:solidFill>
              <a:effectLst/>
              <a:uFillTx/>
              <a:latin typeface="+mn-lt"/>
              <a:ea typeface="+mn-ea"/>
              <a:cs typeface="+mn-cs"/>
              <a:sym typeface="Helvetica Light"/>
            </a:endParaRPr>
          </a:p>
        </p:txBody>
      </p:sp>
      <p:pic>
        <p:nvPicPr>
          <p:cNvPr id="8" name="Picture 7">
            <a:extLst>
              <a:ext uri="{FF2B5EF4-FFF2-40B4-BE49-F238E27FC236}">
                <a16:creationId xmlns:a16="http://schemas.microsoft.com/office/drawing/2014/main" id="{853CCDE5-B6F3-00F0-C58C-8EF5B3B54C55}"/>
              </a:ext>
            </a:extLst>
          </p:cNvPr>
          <p:cNvPicPr>
            <a:picLocks noChangeAspect="1"/>
          </p:cNvPicPr>
          <p:nvPr/>
        </p:nvPicPr>
        <p:blipFill rotWithShape="1">
          <a:blip r:embed="rId3"/>
          <a:srcRect t="1630"/>
          <a:stretch/>
        </p:blipFill>
        <p:spPr>
          <a:xfrm>
            <a:off x="1085009" y="1167411"/>
            <a:ext cx="10021982" cy="4661104"/>
          </a:xfrm>
          <a:prstGeom prst="rect">
            <a:avLst/>
          </a:prstGeom>
        </p:spPr>
      </p:pic>
    </p:spTree>
    <p:extLst>
      <p:ext uri="{BB962C8B-B14F-4D97-AF65-F5344CB8AC3E}">
        <p14:creationId xmlns:p14="http://schemas.microsoft.com/office/powerpoint/2010/main" val="41567034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AB10EB-65DC-99EA-0433-9B717DA29556}"/>
              </a:ext>
            </a:extLst>
          </p:cNvPr>
          <p:cNvSpPr>
            <a:spLocks noGrp="1"/>
          </p:cNvSpPr>
          <p:nvPr>
            <p:ph type="sldNum" sz="quarter" idx="12"/>
          </p:nvPr>
        </p:nvSpPr>
        <p:spPr/>
        <p:txBody>
          <a:bodyPr/>
          <a:lstStyle/>
          <a:p>
            <a:fld id="{86CB4B4D-7CA3-9044-876B-883B54F8677D}" type="slidenum">
              <a:rPr lang="en-CN" smtClean="0"/>
              <a:pPr/>
              <a:t>18</a:t>
            </a:fld>
            <a:endParaRPr lang="en-CN"/>
          </a:p>
        </p:txBody>
      </p:sp>
      <p:sp>
        <p:nvSpPr>
          <p:cNvPr id="3" name="Text Placeholder 2">
            <a:extLst>
              <a:ext uri="{FF2B5EF4-FFF2-40B4-BE49-F238E27FC236}">
                <a16:creationId xmlns:a16="http://schemas.microsoft.com/office/drawing/2014/main" id="{596F5B04-5DCB-1F02-D832-4A9D748AA7AB}"/>
              </a:ext>
            </a:extLst>
          </p:cNvPr>
          <p:cNvSpPr>
            <a:spLocks noGrp="1"/>
          </p:cNvSpPr>
          <p:nvPr>
            <p:ph type="body" sz="quarter" idx="13"/>
          </p:nvPr>
        </p:nvSpPr>
        <p:spPr/>
        <p:txBody>
          <a:bodyPr anchor="ctr"/>
          <a:lstStyle/>
          <a:p>
            <a:r>
              <a:rPr lang="en-CN">
                <a:latin typeface="Times New Roman" panose="02020603050405020304" pitchFamily="18" charset="0"/>
                <a:cs typeface="Times New Roman" panose="02020603050405020304" pitchFamily="18" charset="0"/>
              </a:rPr>
              <a:t>Re</a:t>
            </a:r>
            <a:r>
              <a:rPr lang="en-US" altLang="zh-CN">
                <a:latin typeface="Times New Roman" panose="02020603050405020304" pitchFamily="18" charset="0"/>
                <a:cs typeface="Times New Roman" panose="02020603050405020304" pitchFamily="18" charset="0"/>
              </a:rPr>
              <a:t>allistic</a:t>
            </a:r>
            <a:r>
              <a:rPr lang="zh-CN" altLang="en-US">
                <a:latin typeface="Times New Roman" panose="02020603050405020304" pitchFamily="18" charset="0"/>
                <a:cs typeface="Times New Roman" panose="02020603050405020304" pitchFamily="18" charset="0"/>
              </a:rPr>
              <a:t> </a:t>
            </a:r>
            <a:r>
              <a:rPr lang="en-US" altLang="zh-CN">
                <a:latin typeface="Times New Roman" panose="02020603050405020304" pitchFamily="18" charset="0"/>
                <a:cs typeface="Times New Roman" panose="02020603050405020304" pitchFamily="18" charset="0"/>
              </a:rPr>
              <a:t>waveform</a:t>
            </a:r>
            <a:endParaRPr lang="en-CN">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DC4BFBFD-5B51-9571-5287-D4A764D90281}"/>
              </a:ext>
            </a:extLst>
          </p:cNvPr>
          <p:cNvSpPr txBox="1"/>
          <p:nvPr/>
        </p:nvSpPr>
        <p:spPr>
          <a:xfrm>
            <a:off x="6794314" y="510821"/>
            <a:ext cx="102657"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N" sz="3600" b="0" i="0" u="none" strike="noStrike" cap="none" spc="0" normalizeH="0" baseline="0">
              <a:ln>
                <a:noFill/>
              </a:ln>
              <a:solidFill>
                <a:srgbClr val="000000"/>
              </a:solidFill>
              <a:effectLst/>
              <a:uFillTx/>
              <a:latin typeface="+mn-lt"/>
              <a:ea typeface="+mn-ea"/>
              <a:cs typeface="+mn-cs"/>
              <a:sym typeface="Helvetica Light"/>
            </a:endParaRPr>
          </a:p>
        </p:txBody>
      </p:sp>
      <p:pic>
        <p:nvPicPr>
          <p:cNvPr id="5" name="Picture 4">
            <a:extLst>
              <a:ext uri="{FF2B5EF4-FFF2-40B4-BE49-F238E27FC236}">
                <a16:creationId xmlns:a16="http://schemas.microsoft.com/office/drawing/2014/main" id="{E1732EAF-0C57-CCCF-A792-314B75A6F8A8}"/>
              </a:ext>
            </a:extLst>
          </p:cNvPr>
          <p:cNvPicPr>
            <a:picLocks noChangeAspect="1"/>
          </p:cNvPicPr>
          <p:nvPr/>
        </p:nvPicPr>
        <p:blipFill>
          <a:blip r:embed="rId3"/>
          <a:stretch>
            <a:fillRect/>
          </a:stretch>
        </p:blipFill>
        <p:spPr>
          <a:xfrm>
            <a:off x="1103747" y="1099784"/>
            <a:ext cx="9984505" cy="4790173"/>
          </a:xfrm>
          <a:prstGeom prst="rect">
            <a:avLst/>
          </a:prstGeom>
        </p:spPr>
      </p:pic>
    </p:spTree>
    <p:extLst>
      <p:ext uri="{BB962C8B-B14F-4D97-AF65-F5344CB8AC3E}">
        <p14:creationId xmlns:p14="http://schemas.microsoft.com/office/powerpoint/2010/main" val="408708978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AB10EB-65DC-99EA-0433-9B717DA29556}"/>
              </a:ext>
            </a:extLst>
          </p:cNvPr>
          <p:cNvSpPr>
            <a:spLocks noGrp="1"/>
          </p:cNvSpPr>
          <p:nvPr>
            <p:ph type="sldNum" sz="quarter" idx="12"/>
          </p:nvPr>
        </p:nvSpPr>
        <p:spPr/>
        <p:txBody>
          <a:bodyPr/>
          <a:lstStyle/>
          <a:p>
            <a:fld id="{86CB4B4D-7CA3-9044-876B-883B54F8677D}" type="slidenum">
              <a:rPr lang="en-CN" smtClean="0"/>
              <a:pPr/>
              <a:t>19</a:t>
            </a:fld>
            <a:endParaRPr lang="en-CN"/>
          </a:p>
        </p:txBody>
      </p:sp>
      <p:sp>
        <p:nvSpPr>
          <p:cNvPr id="3" name="Text Placeholder 2">
            <a:extLst>
              <a:ext uri="{FF2B5EF4-FFF2-40B4-BE49-F238E27FC236}">
                <a16:creationId xmlns:a16="http://schemas.microsoft.com/office/drawing/2014/main" id="{596F5B04-5DCB-1F02-D832-4A9D748AA7AB}"/>
              </a:ext>
            </a:extLst>
          </p:cNvPr>
          <p:cNvSpPr>
            <a:spLocks noGrp="1"/>
          </p:cNvSpPr>
          <p:nvPr>
            <p:ph type="body" sz="quarter" idx="13"/>
          </p:nvPr>
        </p:nvSpPr>
        <p:spPr/>
        <p:txBody>
          <a:bodyPr anchor="ctr"/>
          <a:lstStyle/>
          <a:p>
            <a:r>
              <a:rPr lang="en-CN" dirty="0"/>
              <a:t>Black hole lensing signals</a:t>
            </a:r>
            <a:endParaRPr lang="en-CN"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DC4BFBFD-5B51-9571-5287-D4A764D90281}"/>
              </a:ext>
            </a:extLst>
          </p:cNvPr>
          <p:cNvSpPr txBox="1"/>
          <p:nvPr/>
        </p:nvSpPr>
        <p:spPr>
          <a:xfrm>
            <a:off x="6794314" y="510821"/>
            <a:ext cx="102657"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N" sz="3600" b="0" i="0" u="none" strike="noStrike" cap="none" spc="0" normalizeH="0" baseline="0">
              <a:ln>
                <a:noFill/>
              </a:ln>
              <a:solidFill>
                <a:srgbClr val="000000"/>
              </a:solidFill>
              <a:effectLst/>
              <a:uFillTx/>
              <a:latin typeface="+mn-lt"/>
              <a:ea typeface="+mn-ea"/>
              <a:cs typeface="+mn-cs"/>
              <a:sym typeface="Helvetica Light"/>
            </a:endParaRPr>
          </a:p>
        </p:txBody>
      </p:sp>
      <p:sp>
        <p:nvSpPr>
          <p:cNvPr id="11" name="TextBox 10">
            <a:extLst>
              <a:ext uri="{FF2B5EF4-FFF2-40B4-BE49-F238E27FC236}">
                <a16:creationId xmlns:a16="http://schemas.microsoft.com/office/drawing/2014/main" id="{CE8DF5D3-2343-BCEA-F5DB-7BD834AE3772}"/>
              </a:ext>
            </a:extLst>
          </p:cNvPr>
          <p:cNvSpPr txBox="1"/>
          <p:nvPr/>
        </p:nvSpPr>
        <p:spPr>
          <a:xfrm>
            <a:off x="691417" y="1079686"/>
            <a:ext cx="5670271" cy="45508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50400">
            <a:spAutoFit/>
          </a:bodyPr>
          <a:lstStyle/>
          <a:p>
            <a:pPr marL="457200" indent="-457200">
              <a:lnSpc>
                <a:spcPct val="150000"/>
              </a:lnSpc>
              <a:buFont typeface="Wingdings" pitchFamily="2" charset="2"/>
              <a:buChar char="q"/>
            </a:pPr>
            <a:r>
              <a:rPr lang="en-US" altLang="zh-CN" sz="2800" dirty="0">
                <a:latin typeface="Times New Roman" panose="02020603050405020304" pitchFamily="18" charset="0"/>
                <a:cs typeface="Times New Roman" panose="02020603050405020304" pitchFamily="18" charset="0"/>
              </a:rPr>
              <a:t>Fitting</a:t>
            </a:r>
            <a:r>
              <a:rPr lang="zh-CN" altLang="en-US" sz="2800" dirty="0">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factor</a:t>
            </a:r>
            <a:r>
              <a:rPr lang="zh-CN" altLang="en-US" sz="2800" dirty="0">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between</a:t>
            </a:r>
            <a:r>
              <a:rPr lang="zh-CN" altLang="en-US" sz="2800" dirty="0">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lensed</a:t>
            </a:r>
            <a:r>
              <a:rPr lang="zh-CN" altLang="en-US" sz="2800" dirty="0">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waveform</a:t>
            </a:r>
            <a:r>
              <a:rPr lang="zh-CN" altLang="en-US" sz="2800" dirty="0">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and</a:t>
            </a:r>
            <a:r>
              <a:rPr lang="zh-CN" altLang="en-US" sz="2800" dirty="0">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GR</a:t>
            </a:r>
            <a:r>
              <a:rPr lang="zh-CN" altLang="en-US" sz="2800" dirty="0">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templates</a:t>
            </a:r>
            <a:r>
              <a:rPr lang="zh-CN" altLang="en-US" sz="2800" dirty="0">
                <a:latin typeface="Times New Roman" panose="02020603050405020304" pitchFamily="18" charset="0"/>
                <a:cs typeface="Times New Roman" panose="02020603050405020304" pitchFamily="18" charset="0"/>
              </a:rPr>
              <a:t> </a:t>
            </a:r>
            <a:endParaRPr lang="en-US" altLang="zh-CN" sz="2800" dirty="0">
              <a:latin typeface="Times New Roman" panose="02020603050405020304" pitchFamily="18" charset="0"/>
              <a:cs typeface="Times New Roman" panose="02020603050405020304" pitchFamily="18" charset="0"/>
            </a:endParaRPr>
          </a:p>
          <a:p>
            <a:pPr marL="457200" indent="-457200">
              <a:lnSpc>
                <a:spcPct val="150000"/>
              </a:lnSpc>
              <a:buFont typeface="Wingdings" pitchFamily="2" charset="2"/>
              <a:buChar char="q"/>
            </a:pPr>
            <a:r>
              <a:rPr lang="en-US" altLang="zh-CN" sz="2800" dirty="0">
                <a:latin typeface="Times New Roman" panose="02020603050405020304" pitchFamily="18" charset="0"/>
                <a:cs typeface="Times New Roman" panose="02020603050405020304" pitchFamily="18" charset="0"/>
              </a:rPr>
              <a:t>SEOBNRv4PHM</a:t>
            </a:r>
            <a:r>
              <a:rPr lang="zh-CN" altLang="en-US" sz="2800" dirty="0">
                <a:solidFill>
                  <a:srgbClr val="FF0000"/>
                </a:solidFill>
                <a:latin typeface="Times New Roman" panose="02020603050405020304" pitchFamily="18" charset="0"/>
                <a:cs typeface="Times New Roman" panose="02020603050405020304" pitchFamily="18" charset="0"/>
              </a:rPr>
              <a:t> </a:t>
            </a:r>
            <a:endParaRPr lang="en-US" altLang="zh-CN" sz="2800" dirty="0">
              <a:latin typeface="Times New Roman" panose="02020603050405020304" pitchFamily="18" charset="0"/>
              <a:cs typeface="Times New Roman" panose="02020603050405020304" pitchFamily="18" charset="0"/>
            </a:endParaRPr>
          </a:p>
          <a:p>
            <a:pPr marL="457200" indent="-457200">
              <a:lnSpc>
                <a:spcPct val="150000"/>
              </a:lnSpc>
              <a:buFont typeface="Wingdings" pitchFamily="2" charset="2"/>
              <a:buChar char="q"/>
            </a:pPr>
            <a:r>
              <a:rPr lang="en-US" altLang="zh-CN" sz="2800" dirty="0">
                <a:solidFill>
                  <a:srgbClr val="FF0000"/>
                </a:solidFill>
                <a:latin typeface="Times New Roman" panose="02020603050405020304" pitchFamily="18" charset="0"/>
                <a:cs typeface="Times New Roman" panose="02020603050405020304" pitchFamily="18" charset="0"/>
              </a:rPr>
              <a:t>Spin-</a:t>
            </a:r>
            <a:r>
              <a:rPr lang="en-US" altLang="zh-CN" sz="2800" dirty="0" err="1">
                <a:solidFill>
                  <a:srgbClr val="FF0000"/>
                </a:solidFill>
                <a:latin typeface="Times New Roman" panose="02020603050405020304" pitchFamily="18" charset="0"/>
                <a:cs typeface="Times New Roman" panose="02020603050405020304" pitchFamily="18" charset="0"/>
              </a:rPr>
              <a:t>precesstion</a:t>
            </a:r>
            <a:r>
              <a:rPr lang="zh-CN" altLang="en-US" sz="2800" dirty="0">
                <a:solidFill>
                  <a:srgbClr val="FF0000"/>
                </a:solidFill>
                <a:latin typeface="Times New Roman" panose="02020603050405020304" pitchFamily="18" charset="0"/>
                <a:cs typeface="Times New Roman" panose="02020603050405020304" pitchFamily="18" charset="0"/>
              </a:rPr>
              <a:t> </a:t>
            </a:r>
            <a:endParaRPr lang="en-US" altLang="zh-CN" sz="2800" dirty="0">
              <a:solidFill>
                <a:srgbClr val="FF0000"/>
              </a:solidFill>
              <a:latin typeface="Times New Roman" panose="02020603050405020304" pitchFamily="18" charset="0"/>
              <a:cs typeface="Times New Roman" panose="02020603050405020304" pitchFamily="18" charset="0"/>
            </a:endParaRPr>
          </a:p>
          <a:p>
            <a:pPr marL="457200" indent="-457200">
              <a:lnSpc>
                <a:spcPct val="150000"/>
              </a:lnSpc>
              <a:buFont typeface="Wingdings" pitchFamily="2" charset="2"/>
              <a:buChar char="q"/>
            </a:pPr>
            <a:r>
              <a:rPr lang="en-US" altLang="zh-CN" sz="2800" dirty="0">
                <a:solidFill>
                  <a:srgbClr val="FF0000"/>
                </a:solidFill>
                <a:latin typeface="Times New Roman" panose="02020603050405020304" pitchFamily="18" charset="0"/>
                <a:cs typeface="Times New Roman" panose="02020603050405020304" pitchFamily="18" charset="0"/>
              </a:rPr>
              <a:t>Higher</a:t>
            </a:r>
            <a:r>
              <a:rPr lang="zh-CN" altLang="en-US" sz="2800" dirty="0">
                <a:solidFill>
                  <a:srgbClr val="FF0000"/>
                </a:solidFill>
                <a:latin typeface="Times New Roman" panose="02020603050405020304" pitchFamily="18" charset="0"/>
                <a:cs typeface="Times New Roman" panose="02020603050405020304" pitchFamily="18" charset="0"/>
              </a:rPr>
              <a:t> </a:t>
            </a:r>
            <a:r>
              <a:rPr lang="en-US" altLang="zh-CN" sz="2800" dirty="0">
                <a:solidFill>
                  <a:srgbClr val="FF0000"/>
                </a:solidFill>
                <a:latin typeface="Times New Roman" panose="02020603050405020304" pitchFamily="18" charset="0"/>
                <a:cs typeface="Times New Roman" panose="02020603050405020304" pitchFamily="18" charset="0"/>
              </a:rPr>
              <a:t>order</a:t>
            </a:r>
            <a:r>
              <a:rPr lang="zh-CN" altLang="en-US" sz="2800" dirty="0">
                <a:solidFill>
                  <a:srgbClr val="FF0000"/>
                </a:solidFill>
                <a:latin typeface="Times New Roman" panose="02020603050405020304" pitchFamily="18" charset="0"/>
                <a:cs typeface="Times New Roman" panose="02020603050405020304" pitchFamily="18" charset="0"/>
              </a:rPr>
              <a:t> </a:t>
            </a:r>
            <a:r>
              <a:rPr lang="en-US" altLang="zh-CN" sz="2800" dirty="0">
                <a:solidFill>
                  <a:srgbClr val="FF0000"/>
                </a:solidFill>
                <a:latin typeface="Times New Roman" panose="02020603050405020304" pitchFamily="18" charset="0"/>
                <a:cs typeface="Times New Roman" panose="02020603050405020304" pitchFamily="18" charset="0"/>
              </a:rPr>
              <a:t>multipoles</a:t>
            </a:r>
          </a:p>
          <a:p>
            <a:pPr marL="457200" indent="-457200">
              <a:lnSpc>
                <a:spcPct val="150000"/>
              </a:lnSpc>
              <a:buFont typeface="Wingdings" pitchFamily="2" charset="2"/>
              <a:buChar char="q"/>
            </a:pPr>
            <a:r>
              <a:rPr lang="en-US" altLang="zh-CN" sz="2800" dirty="0" err="1">
                <a:latin typeface="Times New Roman" panose="02020603050405020304" pitchFamily="18" charset="0"/>
                <a:cs typeface="Times New Roman" panose="02020603050405020304" pitchFamily="18" charset="0"/>
              </a:rPr>
              <a:t>a</a:t>
            </a:r>
            <a:r>
              <a:rPr lang="en-US" sz="2800" dirty="0" err="1">
                <a:latin typeface="Times New Roman" panose="02020603050405020304" pitchFamily="18" charset="0"/>
                <a:cs typeface="Times New Roman" panose="02020603050405020304" pitchFamily="18" charset="0"/>
              </a:rPr>
              <a:t>LIGO</a:t>
            </a:r>
            <a:r>
              <a:rPr lang="en-US" sz="2800" dirty="0">
                <a:latin typeface="Times New Roman" panose="02020603050405020304" pitchFamily="18" charset="0"/>
                <a:cs typeface="Times New Roman" panose="02020603050405020304" pitchFamily="18" charset="0"/>
              </a:rPr>
              <a:t> O3 </a:t>
            </a:r>
            <a:r>
              <a:rPr lang="en-US" sz="2800" b="0" i="0" u="none" strike="noStrike" dirty="0">
                <a:effectLst/>
                <a:latin typeface="Times New Roman" panose="02020603050405020304" pitchFamily="18" charset="0"/>
                <a:cs typeface="Times New Roman" panose="02020603050405020304" pitchFamily="18" charset="0"/>
              </a:rPr>
              <a:t>Hanford</a:t>
            </a:r>
            <a:r>
              <a:rPr lang="zh-CN" altLang="en-US" sz="2800" b="0" i="0" u="none" strike="noStrike" dirty="0">
                <a:effectLst/>
                <a:latin typeface="Arial" panose="020B0604020202020204" pitchFamily="34" charset="0"/>
              </a:rPr>
              <a:t> </a:t>
            </a:r>
            <a:r>
              <a:rPr lang="en-US" sz="2800" dirty="0">
                <a:latin typeface="Times New Roman" panose="02020603050405020304" pitchFamily="18" charset="0"/>
                <a:cs typeface="Times New Roman" panose="02020603050405020304" pitchFamily="18" charset="0"/>
              </a:rPr>
              <a:t>PSD</a:t>
            </a:r>
          </a:p>
          <a:p>
            <a:pPr marL="457200" indent="-457200">
              <a:lnSpc>
                <a:spcPct val="150000"/>
              </a:lnSpc>
              <a:buFont typeface="Wingdings" pitchFamily="2" charset="2"/>
              <a:buChar char="q"/>
            </a:pPr>
            <a:r>
              <a:rPr lang="en-US" altLang="zh-CN" sz="2800" dirty="0">
                <a:latin typeface="Times New Roman" panose="02020603050405020304" pitchFamily="18" charset="0"/>
                <a:cs typeface="Times New Roman" panose="02020603050405020304" pitchFamily="18" charset="0"/>
              </a:rPr>
              <a:t>MCMC</a:t>
            </a:r>
            <a:r>
              <a:rPr lang="zh-CN" altLang="en-US" sz="2800" dirty="0">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search</a:t>
            </a:r>
            <a:endParaRPr lang="en-CN" sz="2800" dirty="0"/>
          </a:p>
        </p:txBody>
      </p:sp>
      <p:pic>
        <p:nvPicPr>
          <p:cNvPr id="15" name="Picture 14">
            <a:extLst>
              <a:ext uri="{FF2B5EF4-FFF2-40B4-BE49-F238E27FC236}">
                <a16:creationId xmlns:a16="http://schemas.microsoft.com/office/drawing/2014/main" id="{E3E68253-0BF7-F0BE-4A66-AD8A9E3F3EAC}"/>
              </a:ext>
            </a:extLst>
          </p:cNvPr>
          <p:cNvPicPr>
            <a:picLocks noChangeAspect="1"/>
          </p:cNvPicPr>
          <p:nvPr/>
        </p:nvPicPr>
        <p:blipFill>
          <a:blip r:embed="rId3"/>
          <a:stretch>
            <a:fillRect/>
          </a:stretch>
        </p:blipFill>
        <p:spPr>
          <a:xfrm>
            <a:off x="6269939" y="2824876"/>
            <a:ext cx="4780565" cy="3093138"/>
          </a:xfrm>
          <a:prstGeom prst="rect">
            <a:avLst/>
          </a:prstGeom>
        </p:spPr>
      </p:pic>
      <p:pic>
        <p:nvPicPr>
          <p:cNvPr id="4" name="Picture 3">
            <a:extLst>
              <a:ext uri="{FF2B5EF4-FFF2-40B4-BE49-F238E27FC236}">
                <a16:creationId xmlns:a16="http://schemas.microsoft.com/office/drawing/2014/main" id="{7DFC5248-11FA-291F-184E-623408030C71}"/>
              </a:ext>
            </a:extLst>
          </p:cNvPr>
          <p:cNvPicPr>
            <a:picLocks noChangeAspect="1"/>
          </p:cNvPicPr>
          <p:nvPr/>
        </p:nvPicPr>
        <p:blipFill>
          <a:blip r:embed="rId4"/>
          <a:stretch>
            <a:fillRect/>
          </a:stretch>
        </p:blipFill>
        <p:spPr>
          <a:xfrm>
            <a:off x="6269939" y="2362684"/>
            <a:ext cx="4939263" cy="294257"/>
          </a:xfrm>
          <a:prstGeom prst="rect">
            <a:avLst/>
          </a:prstGeom>
        </p:spPr>
      </p:pic>
      <p:graphicFrame>
        <p:nvGraphicFramePr>
          <p:cNvPr id="5" name="对象 8">
            <a:extLst>
              <a:ext uri="{FF2B5EF4-FFF2-40B4-BE49-F238E27FC236}">
                <a16:creationId xmlns:a16="http://schemas.microsoft.com/office/drawing/2014/main" id="{E9CCCCB5-618D-AAE7-528E-AC110D1F89B5}"/>
              </a:ext>
            </a:extLst>
          </p:cNvPr>
          <p:cNvGraphicFramePr>
            <a:graphicFrameLocks noChangeAspect="1"/>
          </p:cNvGraphicFramePr>
          <p:nvPr>
            <p:extLst>
              <p:ext uri="{D42A27DB-BD31-4B8C-83A1-F6EECF244321}">
                <p14:modId xmlns:p14="http://schemas.microsoft.com/office/powerpoint/2010/main" val="3055730665"/>
              </p:ext>
            </p:extLst>
          </p:nvPr>
        </p:nvGraphicFramePr>
        <p:xfrm>
          <a:off x="6185100" y="1167411"/>
          <a:ext cx="4865404" cy="1035505"/>
        </p:xfrm>
        <a:graphic>
          <a:graphicData uri="http://schemas.openxmlformats.org/presentationml/2006/ole">
            <mc:AlternateContent xmlns:mc="http://schemas.openxmlformats.org/markup-compatibility/2006">
              <mc:Choice xmlns:v="urn:schemas-microsoft-com:vml" Requires="v">
                <p:oleObj name="Equation" r:id="rId5" imgW="2501640" imgH="533160" progId="Equation.DSMT4">
                  <p:embed/>
                </p:oleObj>
              </mc:Choice>
              <mc:Fallback>
                <p:oleObj name="Equation" r:id="rId5" imgW="2501640" imgH="533160" progId="Equation.DSMT4">
                  <p:embed/>
                  <p:pic>
                    <p:nvPicPr>
                      <p:cNvPr id="5" name="对象 8">
                        <a:extLst>
                          <a:ext uri="{FF2B5EF4-FFF2-40B4-BE49-F238E27FC236}">
                            <a16:creationId xmlns:a16="http://schemas.microsoft.com/office/drawing/2014/main" id="{E9CCCCB5-618D-AAE7-528E-AC110D1F89B5}"/>
                          </a:ext>
                        </a:extLst>
                      </p:cNvPr>
                      <p:cNvPicPr/>
                      <p:nvPr/>
                    </p:nvPicPr>
                    <p:blipFill>
                      <a:blip r:embed="rId6"/>
                      <a:stretch>
                        <a:fillRect/>
                      </a:stretch>
                    </p:blipFill>
                    <p:spPr>
                      <a:xfrm>
                        <a:off x="6185100" y="1167411"/>
                        <a:ext cx="4865404" cy="1035505"/>
                      </a:xfrm>
                      <a:prstGeom prst="rect">
                        <a:avLst/>
                      </a:prstGeom>
                    </p:spPr>
                  </p:pic>
                </p:oleObj>
              </mc:Fallback>
            </mc:AlternateContent>
          </a:graphicData>
        </a:graphic>
      </p:graphicFrame>
    </p:spTree>
    <p:extLst>
      <p:ext uri="{BB962C8B-B14F-4D97-AF65-F5344CB8AC3E}">
        <p14:creationId xmlns:p14="http://schemas.microsoft.com/office/powerpoint/2010/main" val="136153456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5A32076-4307-2B43-D61D-6F8159CC670C}"/>
              </a:ext>
            </a:extLst>
          </p:cNvPr>
          <p:cNvSpPr>
            <a:spLocks noGrp="1"/>
          </p:cNvSpPr>
          <p:nvPr>
            <p:ph type="body" sz="quarter" idx="13"/>
          </p:nvPr>
        </p:nvSpPr>
        <p:spPr/>
        <p:txBody>
          <a:bodyPr/>
          <a:lstStyle/>
          <a:p>
            <a:r>
              <a:rPr lang="en-US" altLang="zh-CN" dirty="0">
                <a:latin typeface="Times New Roman" panose="02020603050405020304" pitchFamily="18" charset="0"/>
                <a:cs typeface="Times New Roman" panose="02020603050405020304" pitchFamily="18" charset="0"/>
              </a:rPr>
              <a:t>Outlines</a:t>
            </a:r>
            <a:endParaRPr lang="en-CN"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3966C5DE-3B0D-1BD2-D60F-FA16BA8C12AF}"/>
              </a:ext>
            </a:extLst>
          </p:cNvPr>
          <p:cNvSpPr txBox="1"/>
          <p:nvPr/>
        </p:nvSpPr>
        <p:spPr>
          <a:xfrm>
            <a:off x="642450" y="1047075"/>
            <a:ext cx="10869781" cy="25648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nchorCtr="0">
            <a:spAutoFit/>
          </a:bodyPr>
          <a:lstStyle/>
          <a:p>
            <a:pPr marL="457200" marR="0" indent="-457200" algn="just" defTabSz="584200" rtl="0" fontAlgn="auto" latinLnBrk="0" hangingPunct="0">
              <a:spcBef>
                <a:spcPts val="0"/>
              </a:spcBef>
              <a:spcAft>
                <a:spcPts val="600"/>
              </a:spcAft>
              <a:buClr>
                <a:schemeClr val="tx1"/>
              </a:buClr>
              <a:buSzPct val="100000"/>
              <a:buFont typeface="Wingdings" pitchFamily="2" charset="2"/>
              <a:buChar char="q"/>
              <a:tabLst/>
            </a:pPr>
            <a:r>
              <a:rPr lang="en-US" altLang="zh-CN" sz="2800" dirty="0">
                <a:solidFill>
                  <a:srgbClr val="000000"/>
                </a:solidFill>
                <a:latin typeface="Times New Roman" panose="02020603050405020304" pitchFamily="18" charset="0"/>
                <a:cs typeface="Times New Roman" panose="02020603050405020304" pitchFamily="18" charset="0"/>
                <a:sym typeface="Helvetica Light"/>
              </a:rPr>
              <a:t>C</a:t>
            </a:r>
            <a:r>
              <a:rPr kumimoji="0" lang="en-US" sz="28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Helvetica Light"/>
              </a:rPr>
              <a:t>h</a:t>
            </a:r>
            <a:r>
              <a:rPr kumimoji="0" lang="en-US" altLang="zh-CN" sz="28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Helvetica Light"/>
              </a:rPr>
              <a:t>allenges</a:t>
            </a:r>
            <a:r>
              <a:rPr kumimoji="0" lang="zh-CN" altLang="en-US" sz="28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Helvetica Light"/>
              </a:rPr>
              <a:t> </a:t>
            </a:r>
            <a:r>
              <a:rPr kumimoji="0" lang="en-US" sz="28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Helvetica Light"/>
              </a:rPr>
              <a:t>in</a:t>
            </a:r>
            <a:r>
              <a:rPr kumimoji="0" lang="zh-CN" altLang="en-US" sz="28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Helvetica Light"/>
              </a:rPr>
              <a:t> </a:t>
            </a:r>
            <a:r>
              <a:rPr kumimoji="0" lang="en-US" altLang="zh-CN" sz="28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Helvetica Light"/>
              </a:rPr>
              <a:t>studying</a:t>
            </a:r>
            <a:r>
              <a:rPr kumimoji="0" lang="zh-CN" altLang="en-US" sz="28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Helvetica Light"/>
              </a:rPr>
              <a:t> </a:t>
            </a:r>
            <a:r>
              <a:rPr kumimoji="0" lang="en-US" altLang="zh-CN" sz="28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Helvetica Light"/>
              </a:rPr>
              <a:t>GWs</a:t>
            </a:r>
            <a:r>
              <a:rPr kumimoji="0" lang="zh-CN" altLang="en-US" sz="28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Helvetica Light"/>
              </a:rPr>
              <a:t> </a:t>
            </a:r>
            <a:r>
              <a:rPr kumimoji="0" lang="en-US" altLang="zh-CN" sz="28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Helvetica Light"/>
              </a:rPr>
              <a:t>passing</a:t>
            </a:r>
            <a:r>
              <a:rPr kumimoji="0" lang="zh-CN" altLang="en-US" sz="28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Helvetica Light"/>
              </a:rPr>
              <a:t> </a:t>
            </a:r>
            <a:r>
              <a:rPr kumimoji="0" lang="en-US" altLang="zh-CN" sz="28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Helvetica Light"/>
              </a:rPr>
              <a:t>through</a:t>
            </a:r>
            <a:r>
              <a:rPr kumimoji="0" lang="en-US" sz="28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Helvetica Light"/>
              </a:rPr>
              <a:t> a black hole</a:t>
            </a:r>
          </a:p>
          <a:p>
            <a:pPr marL="457200" marR="0" indent="-457200" algn="just" defTabSz="584200" rtl="0" fontAlgn="auto" latinLnBrk="0" hangingPunct="0">
              <a:spcBef>
                <a:spcPts val="0"/>
              </a:spcBef>
              <a:spcAft>
                <a:spcPts val="600"/>
              </a:spcAft>
              <a:buClr>
                <a:schemeClr val="tx1"/>
              </a:buClr>
              <a:buSzPct val="100000"/>
              <a:buFont typeface="Wingdings" pitchFamily="2" charset="2"/>
              <a:buChar char="q"/>
              <a:tabLst/>
            </a:pPr>
            <a:r>
              <a:rPr kumimoji="0" lang="en-CN" sz="28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Helvetica Light"/>
              </a:rPr>
              <a:t>Perturbed </a:t>
            </a:r>
            <a:r>
              <a:rPr kumimoji="0" lang="en-CN" sz="2800" b="0" i="0" u="none" strike="noStrike" cap="none" spc="0" normalizeH="0" baseline="0" dirty="0">
                <a:ln>
                  <a:noFill/>
                </a:ln>
                <a:solidFill>
                  <a:srgbClr val="FF0000"/>
                </a:solidFill>
                <a:effectLst/>
                <a:uFillTx/>
                <a:latin typeface="Times New Roman" panose="02020603050405020304" pitchFamily="18" charset="0"/>
                <a:cs typeface="Times New Roman" panose="02020603050405020304" pitchFamily="18" charset="0"/>
                <a:sym typeface="Helvetica Light"/>
              </a:rPr>
              <a:t>3+1 Einstein’s equations</a:t>
            </a:r>
            <a:r>
              <a:rPr kumimoji="0" lang="en-CN" sz="28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Helvetica Light"/>
              </a:rPr>
              <a:t> in a </a:t>
            </a:r>
            <a:r>
              <a:rPr kumimoji="0" lang="en-US" altLang="zh-CN" sz="28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Helvetica Light"/>
              </a:rPr>
              <a:t>Schwarzschild black hole</a:t>
            </a:r>
            <a:r>
              <a:rPr kumimoji="0" lang="en-CN" sz="28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Helvetica Light"/>
              </a:rPr>
              <a:t> </a:t>
            </a:r>
          </a:p>
          <a:p>
            <a:pPr marL="457200" marR="0" indent="-457200" algn="just" defTabSz="584200" rtl="0" fontAlgn="auto" latinLnBrk="0" hangingPunct="0">
              <a:spcBef>
                <a:spcPts val="0"/>
              </a:spcBef>
              <a:spcAft>
                <a:spcPts val="600"/>
              </a:spcAft>
              <a:buClr>
                <a:schemeClr val="tx1"/>
              </a:buClr>
              <a:buSzPct val="100000"/>
              <a:buFont typeface="Wingdings" pitchFamily="2" charset="2"/>
              <a:buChar char="q"/>
              <a:tabLst/>
            </a:pPr>
            <a:r>
              <a:rPr lang="en-CN" sz="2800" dirty="0">
                <a:solidFill>
                  <a:srgbClr val="000000"/>
                </a:solidFill>
                <a:latin typeface="Times New Roman" panose="02020603050405020304" pitchFamily="18" charset="0"/>
                <a:cs typeface="Times New Roman" panose="02020603050405020304" pitchFamily="18" charset="0"/>
                <a:sym typeface="Helvetica Light"/>
              </a:rPr>
              <a:t>Simulating gravitational waves passing through a black hole</a:t>
            </a:r>
          </a:p>
          <a:p>
            <a:pPr marL="457200" marR="0" indent="-457200" algn="just" defTabSz="584200" rtl="0" fontAlgn="auto" latinLnBrk="0" hangingPunct="0">
              <a:spcBef>
                <a:spcPts val="0"/>
              </a:spcBef>
              <a:spcAft>
                <a:spcPts val="600"/>
              </a:spcAft>
              <a:buClr>
                <a:schemeClr val="tx1"/>
              </a:buClr>
              <a:buSzPct val="100000"/>
              <a:buFont typeface="Wingdings" pitchFamily="2" charset="2"/>
              <a:buChar char="q"/>
              <a:tabLst/>
            </a:pPr>
            <a:r>
              <a:rPr kumimoji="0" lang="en-US" sz="28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Helvetica Light"/>
              </a:rPr>
              <a:t>The detectability of </a:t>
            </a:r>
            <a:r>
              <a:rPr kumimoji="0" lang="en-US" altLang="zh-CN" sz="28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Helvetica Light"/>
              </a:rPr>
              <a:t>stellar</a:t>
            </a:r>
            <a:r>
              <a:rPr lang="en-US" altLang="zh-CN" sz="2800" dirty="0">
                <a:solidFill>
                  <a:srgbClr val="000000"/>
                </a:solidFill>
                <a:latin typeface="Times New Roman" panose="02020603050405020304" pitchFamily="18" charset="0"/>
                <a:cs typeface="Times New Roman" panose="02020603050405020304" pitchFamily="18" charset="0"/>
                <a:sym typeface="Helvetica Light"/>
              </a:rPr>
              <a:t>-mass</a:t>
            </a:r>
            <a:r>
              <a:rPr lang="zh-CN" altLang="en-US" sz="2800" dirty="0">
                <a:solidFill>
                  <a:srgbClr val="000000"/>
                </a:solidFill>
                <a:latin typeface="Times New Roman" panose="02020603050405020304" pitchFamily="18" charset="0"/>
                <a:cs typeface="Times New Roman" panose="02020603050405020304" pitchFamily="18" charset="0"/>
                <a:sym typeface="Helvetica Light"/>
              </a:rPr>
              <a:t> </a:t>
            </a:r>
            <a:r>
              <a:rPr kumimoji="0" lang="en-US" sz="28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Helvetica Light"/>
              </a:rPr>
              <a:t>b</a:t>
            </a:r>
            <a:r>
              <a:rPr kumimoji="0" lang="en-US" altLang="zh-CN" sz="28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Helvetica Light"/>
              </a:rPr>
              <a:t>lack</a:t>
            </a:r>
            <a:r>
              <a:rPr kumimoji="0" lang="zh-CN" altLang="en-US" sz="28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Helvetica Light"/>
              </a:rPr>
              <a:t> </a:t>
            </a:r>
            <a:r>
              <a:rPr kumimoji="0" lang="en-US" altLang="zh-CN" sz="28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Helvetica Light"/>
              </a:rPr>
              <a:t>hole</a:t>
            </a:r>
            <a:r>
              <a:rPr kumimoji="0" lang="zh-CN" altLang="en-US" sz="28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Helvetica Light"/>
              </a:rPr>
              <a:t> </a:t>
            </a:r>
            <a:r>
              <a:rPr kumimoji="0" lang="en-US" sz="28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Helvetica Light"/>
              </a:rPr>
              <a:t>lensing </a:t>
            </a:r>
            <a:r>
              <a:rPr lang="en-US" altLang="zh-CN" sz="2800" dirty="0">
                <a:solidFill>
                  <a:srgbClr val="000000"/>
                </a:solidFill>
                <a:latin typeface="Times New Roman" panose="02020603050405020304" pitchFamily="18" charset="0"/>
                <a:cs typeface="Times New Roman" panose="02020603050405020304" pitchFamily="18" charset="0"/>
                <a:sym typeface="Helvetica Light"/>
              </a:rPr>
              <a:t>with</a:t>
            </a:r>
            <a:r>
              <a:rPr lang="zh-CN" altLang="en-US" sz="2800" dirty="0">
                <a:solidFill>
                  <a:srgbClr val="000000"/>
                </a:solidFill>
                <a:latin typeface="Times New Roman" panose="02020603050405020304" pitchFamily="18" charset="0"/>
                <a:cs typeface="Times New Roman" panose="02020603050405020304" pitchFamily="18" charset="0"/>
                <a:sym typeface="Helvetica Light"/>
              </a:rPr>
              <a:t> </a:t>
            </a:r>
            <a:r>
              <a:rPr lang="en-US" altLang="zh-CN" sz="2800" dirty="0">
                <a:solidFill>
                  <a:srgbClr val="000000"/>
                </a:solidFill>
                <a:latin typeface="Times New Roman" panose="02020603050405020304" pitchFamily="18" charset="0"/>
                <a:cs typeface="Times New Roman" panose="02020603050405020304" pitchFamily="18" charset="0"/>
                <a:sym typeface="Helvetica Light"/>
              </a:rPr>
              <a:t>advanced</a:t>
            </a:r>
            <a:r>
              <a:rPr kumimoji="0" lang="en-US" sz="28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Helvetica Light"/>
              </a:rPr>
              <a:t> LIGO </a:t>
            </a:r>
          </a:p>
        </p:txBody>
      </p:sp>
      <p:pic>
        <p:nvPicPr>
          <p:cNvPr id="3" name="Picture 2" descr="A black circle with a white circle in the middle&#10;&#10;AI-generated content may be incorrect.">
            <a:extLst>
              <a:ext uri="{FF2B5EF4-FFF2-40B4-BE49-F238E27FC236}">
                <a16:creationId xmlns:a16="http://schemas.microsoft.com/office/drawing/2014/main" id="{924E4AF2-B4D8-E72A-C3C7-2190E1298A56}"/>
              </a:ext>
            </a:extLst>
          </p:cNvPr>
          <p:cNvPicPr>
            <a:picLocks noChangeAspect="1"/>
          </p:cNvPicPr>
          <p:nvPr/>
        </p:nvPicPr>
        <p:blipFill>
          <a:blip r:embed="rId3"/>
          <a:srcRect t="28947"/>
          <a:stretch/>
        </p:blipFill>
        <p:spPr>
          <a:xfrm>
            <a:off x="1003139" y="3624376"/>
            <a:ext cx="10185722" cy="2136485"/>
          </a:xfrm>
          <a:prstGeom prst="rect">
            <a:avLst/>
          </a:prstGeom>
        </p:spPr>
      </p:pic>
    </p:spTree>
    <p:extLst>
      <p:ext uri="{BB962C8B-B14F-4D97-AF65-F5344CB8AC3E}">
        <p14:creationId xmlns:p14="http://schemas.microsoft.com/office/powerpoint/2010/main" val="633246846"/>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AB10EB-65DC-99EA-0433-9B717DA29556}"/>
              </a:ext>
            </a:extLst>
          </p:cNvPr>
          <p:cNvSpPr>
            <a:spLocks noGrp="1"/>
          </p:cNvSpPr>
          <p:nvPr>
            <p:ph type="sldNum" sz="quarter" idx="12"/>
          </p:nvPr>
        </p:nvSpPr>
        <p:spPr/>
        <p:txBody>
          <a:bodyPr/>
          <a:lstStyle/>
          <a:p>
            <a:fld id="{86CB4B4D-7CA3-9044-876B-883B54F8677D}" type="slidenum">
              <a:rPr lang="en-CN" smtClean="0"/>
              <a:pPr/>
              <a:t>20</a:t>
            </a:fld>
            <a:endParaRPr lang="en-CN"/>
          </a:p>
        </p:txBody>
      </p:sp>
      <p:sp>
        <p:nvSpPr>
          <p:cNvPr id="3" name="Text Placeholder 2">
            <a:extLst>
              <a:ext uri="{FF2B5EF4-FFF2-40B4-BE49-F238E27FC236}">
                <a16:creationId xmlns:a16="http://schemas.microsoft.com/office/drawing/2014/main" id="{596F5B04-5DCB-1F02-D832-4A9D748AA7AB}"/>
              </a:ext>
            </a:extLst>
          </p:cNvPr>
          <p:cNvSpPr>
            <a:spLocks noGrp="1"/>
          </p:cNvSpPr>
          <p:nvPr>
            <p:ph type="body" sz="quarter" idx="13"/>
          </p:nvPr>
        </p:nvSpPr>
        <p:spPr/>
        <p:txBody>
          <a:bodyPr anchor="ctr"/>
          <a:lstStyle/>
          <a:p>
            <a:r>
              <a:rPr lang="en-US" dirty="0"/>
              <a:t>D</a:t>
            </a:r>
            <a:r>
              <a:rPr lang="en-US" dirty="0">
                <a:latin typeface="Times New Roman" panose="02020603050405020304" pitchFamily="18" charset="0"/>
                <a:cs typeface="Times New Roman" panose="02020603050405020304" pitchFamily="18" charset="0"/>
              </a:rPr>
              <a:t>etectability of black hole lensing</a:t>
            </a:r>
            <a:endParaRPr lang="en-CN"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DC4BFBFD-5B51-9571-5287-D4A764D90281}"/>
              </a:ext>
            </a:extLst>
          </p:cNvPr>
          <p:cNvSpPr txBox="1"/>
          <p:nvPr/>
        </p:nvSpPr>
        <p:spPr>
          <a:xfrm>
            <a:off x="6794314" y="510821"/>
            <a:ext cx="102657"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N" sz="3600" b="0" i="0" u="none" strike="noStrike" cap="none" spc="0" normalizeH="0" baseline="0">
              <a:ln>
                <a:noFill/>
              </a:ln>
              <a:solidFill>
                <a:srgbClr val="000000"/>
              </a:solidFill>
              <a:effectLst/>
              <a:uFillTx/>
              <a:latin typeface="+mn-lt"/>
              <a:ea typeface="+mn-ea"/>
              <a:cs typeface="+mn-cs"/>
              <a:sym typeface="Helvetica Light"/>
            </a:endParaRPr>
          </a:p>
        </p:txBody>
      </p:sp>
      <p:sp>
        <p:nvSpPr>
          <p:cNvPr id="11" name="TextBox 10">
            <a:extLst>
              <a:ext uri="{FF2B5EF4-FFF2-40B4-BE49-F238E27FC236}">
                <a16:creationId xmlns:a16="http://schemas.microsoft.com/office/drawing/2014/main" id="{CE8DF5D3-2343-BCEA-F5DB-7BD834AE3772}"/>
              </a:ext>
            </a:extLst>
          </p:cNvPr>
          <p:cNvSpPr txBox="1"/>
          <p:nvPr/>
        </p:nvSpPr>
        <p:spPr>
          <a:xfrm>
            <a:off x="691201" y="1063261"/>
            <a:ext cx="2903338" cy="5232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50400">
            <a:spAutoFit/>
          </a:bodyPr>
          <a:lstStyle/>
          <a:p>
            <a:pPr marL="457200" indent="-457200">
              <a:buFont typeface="Wingdings" pitchFamily="2" charset="2"/>
              <a:buChar char="q"/>
            </a:pPr>
            <a:r>
              <a:rPr lang="en-US" altLang="zh-CN" sz="2800" dirty="0">
                <a:latin typeface="Times New Roman" panose="02020603050405020304" pitchFamily="18" charset="0"/>
                <a:cs typeface="Times New Roman" panose="02020603050405020304" pitchFamily="18" charset="0"/>
              </a:rPr>
              <a:t>Bayes</a:t>
            </a:r>
            <a:r>
              <a:rPr lang="zh-CN" altLang="en-US" sz="2800" dirty="0">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factor</a:t>
            </a:r>
            <a:endParaRPr lang="en-CN" sz="2800" dirty="0">
              <a:latin typeface="Times New Roman" panose="02020603050405020304" pitchFamily="18" charset="0"/>
              <a:cs typeface="Times New Roman" panose="02020603050405020304" pitchFamily="18" charset="0"/>
            </a:endParaRPr>
          </a:p>
        </p:txBody>
      </p:sp>
      <p:pic>
        <p:nvPicPr>
          <p:cNvPr id="17" name="Picture 16">
            <a:extLst>
              <a:ext uri="{FF2B5EF4-FFF2-40B4-BE49-F238E27FC236}">
                <a16:creationId xmlns:a16="http://schemas.microsoft.com/office/drawing/2014/main" id="{6AC6F186-771F-A108-70D2-FC2B23206AD6}"/>
              </a:ext>
            </a:extLst>
          </p:cNvPr>
          <p:cNvPicPr>
            <a:picLocks noChangeAspect="1"/>
          </p:cNvPicPr>
          <p:nvPr/>
        </p:nvPicPr>
        <p:blipFill>
          <a:blip r:embed="rId3"/>
          <a:stretch>
            <a:fillRect/>
          </a:stretch>
        </p:blipFill>
        <p:spPr>
          <a:xfrm>
            <a:off x="6096000" y="1255161"/>
            <a:ext cx="5257221" cy="4347678"/>
          </a:xfrm>
          <a:prstGeom prst="rect">
            <a:avLst/>
          </a:prstGeom>
        </p:spPr>
      </p:pic>
      <p:graphicFrame>
        <p:nvGraphicFramePr>
          <p:cNvPr id="4" name="对象 3">
            <a:extLst>
              <a:ext uri="{FF2B5EF4-FFF2-40B4-BE49-F238E27FC236}">
                <a16:creationId xmlns:a16="http://schemas.microsoft.com/office/drawing/2014/main" id="{9C857853-5024-E5D4-107D-396107851EED}"/>
              </a:ext>
            </a:extLst>
          </p:cNvPr>
          <p:cNvGraphicFramePr>
            <a:graphicFrameLocks noChangeAspect="1"/>
          </p:cNvGraphicFramePr>
          <p:nvPr>
            <p:extLst>
              <p:ext uri="{D42A27DB-BD31-4B8C-83A1-F6EECF244321}">
                <p14:modId xmlns:p14="http://schemas.microsoft.com/office/powerpoint/2010/main" val="73582931"/>
              </p:ext>
            </p:extLst>
          </p:nvPr>
        </p:nvGraphicFramePr>
        <p:xfrm>
          <a:off x="1122691" y="1898660"/>
          <a:ext cx="3881110" cy="1231507"/>
        </p:xfrm>
        <a:graphic>
          <a:graphicData uri="http://schemas.openxmlformats.org/presentationml/2006/ole">
            <mc:AlternateContent xmlns:mc="http://schemas.openxmlformats.org/markup-compatibility/2006">
              <mc:Choice xmlns:v="urn:schemas-microsoft-com:vml" Requires="v">
                <p:oleObj name="Equation" r:id="rId4" imgW="1320480" imgH="419040" progId="Equation.DSMT4">
                  <p:embed/>
                </p:oleObj>
              </mc:Choice>
              <mc:Fallback>
                <p:oleObj name="Equation" r:id="rId4" imgW="1320480" imgH="419040" progId="Equation.DSMT4">
                  <p:embed/>
                  <p:pic>
                    <p:nvPicPr>
                      <p:cNvPr id="4" name="对象 3">
                        <a:extLst>
                          <a:ext uri="{FF2B5EF4-FFF2-40B4-BE49-F238E27FC236}">
                            <a16:creationId xmlns:a16="http://schemas.microsoft.com/office/drawing/2014/main" id="{9C857853-5024-E5D4-107D-396107851EED}"/>
                          </a:ext>
                        </a:extLst>
                      </p:cNvPr>
                      <p:cNvPicPr/>
                      <p:nvPr/>
                    </p:nvPicPr>
                    <p:blipFill>
                      <a:blip r:embed="rId5"/>
                      <a:stretch>
                        <a:fillRect/>
                      </a:stretch>
                    </p:blipFill>
                    <p:spPr>
                      <a:xfrm>
                        <a:off x="1122691" y="1898660"/>
                        <a:ext cx="3881110" cy="1231507"/>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629E6E3-F175-E6FE-8ADB-EAEC30944E05}"/>
                  </a:ext>
                </a:extLst>
              </p:cNvPr>
              <p:cNvSpPr txBox="1"/>
              <p:nvPr/>
            </p:nvSpPr>
            <p:spPr>
              <a:xfrm>
                <a:off x="691201" y="3587750"/>
                <a:ext cx="5257220" cy="5420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50400">
                <a:spAutoFit/>
              </a:bodyPr>
              <a:lstStyle/>
              <a:p>
                <a:pPr marL="457200" indent="-457200">
                  <a:buFont typeface="Wingdings" pitchFamily="2" charset="2"/>
                  <a:buChar char="q"/>
                </a:pPr>
                <a:r>
                  <a:rPr lang="en-US" altLang="zh-CN" sz="2800" dirty="0">
                    <a:solidFill>
                      <a:srgbClr val="000000"/>
                    </a:solidFill>
                    <a:latin typeface="Times New Roman" panose="02020603050405020304" pitchFamily="18" charset="0"/>
                    <a:cs typeface="Times New Roman" panose="02020603050405020304" pitchFamily="18" charset="0"/>
                    <a:sym typeface="Helvetica Light"/>
                  </a:rPr>
                  <a:t>SNR &gt; 12.5 for </a:t>
                </a:r>
                <a14:m>
                  <m:oMath xmlns:m="http://schemas.openxmlformats.org/officeDocument/2006/math">
                    <m:sSub>
                      <m:sSubPr>
                        <m:ctrlPr>
                          <a:rPr lang="en-US" altLang="zh-CN" sz="2800" b="0" i="1" smtClean="0">
                            <a:solidFill>
                              <a:srgbClr val="000000"/>
                            </a:solidFill>
                            <a:latin typeface="Cambria Math" panose="02040503050406030204" pitchFamily="18" charset="0"/>
                            <a:cs typeface="Times New Roman" panose="02020603050405020304" pitchFamily="18" charset="0"/>
                            <a:sym typeface="Helvetica Light"/>
                          </a:rPr>
                        </m:ctrlPr>
                      </m:sSubPr>
                      <m:e>
                        <m:r>
                          <a:rPr lang="en-US" altLang="zh-CN" sz="2800" b="0" i="1" smtClean="0">
                            <a:solidFill>
                              <a:srgbClr val="000000"/>
                            </a:solidFill>
                            <a:latin typeface="Cambria Math" panose="02040503050406030204" pitchFamily="18" charset="0"/>
                            <a:cs typeface="Times New Roman" panose="02020603050405020304" pitchFamily="18" charset="0"/>
                            <a:sym typeface="Helvetica Light"/>
                          </a:rPr>
                          <m:t>𝑀</m:t>
                        </m:r>
                      </m:e>
                      <m:sub>
                        <m:r>
                          <m:rPr>
                            <m:sty m:val="p"/>
                          </m:rPr>
                          <a:rPr lang="en-US" altLang="zh-CN" sz="2800" b="0" i="0" smtClean="0">
                            <a:solidFill>
                              <a:srgbClr val="000000"/>
                            </a:solidFill>
                            <a:latin typeface="Cambria Math" panose="02040503050406030204" pitchFamily="18" charset="0"/>
                            <a:cs typeface="Times New Roman" panose="02020603050405020304" pitchFamily="18" charset="0"/>
                            <a:sym typeface="Helvetica Light"/>
                          </a:rPr>
                          <m:t>lens</m:t>
                        </m:r>
                      </m:sub>
                    </m:sSub>
                    <m:r>
                      <a:rPr lang="en-US" altLang="zh-CN" sz="2800" b="0" i="1" smtClean="0">
                        <a:solidFill>
                          <a:srgbClr val="000000"/>
                        </a:solidFill>
                        <a:latin typeface="Cambria Math" panose="02040503050406030204" pitchFamily="18" charset="0"/>
                        <a:cs typeface="Times New Roman" panose="02020603050405020304" pitchFamily="18" charset="0"/>
                        <a:sym typeface="Helvetica Light"/>
                      </a:rPr>
                      <m:t>=70</m:t>
                    </m:r>
                    <m:sSub>
                      <m:sSubPr>
                        <m:ctrlPr>
                          <a:rPr lang="en-US" altLang="zh-CN" sz="2800" b="0" i="1" smtClean="0">
                            <a:solidFill>
                              <a:srgbClr val="000000"/>
                            </a:solidFill>
                            <a:latin typeface="Cambria Math" panose="02040503050406030204" pitchFamily="18" charset="0"/>
                            <a:cs typeface="Times New Roman" panose="02020603050405020304" pitchFamily="18" charset="0"/>
                            <a:sym typeface="Helvetica Light"/>
                          </a:rPr>
                        </m:ctrlPr>
                      </m:sSubPr>
                      <m:e>
                        <m:r>
                          <a:rPr lang="en-US" altLang="zh-CN" sz="2800" b="0" i="1" smtClean="0">
                            <a:solidFill>
                              <a:srgbClr val="000000"/>
                            </a:solidFill>
                            <a:latin typeface="Cambria Math" panose="02040503050406030204" pitchFamily="18" charset="0"/>
                            <a:cs typeface="Times New Roman" panose="02020603050405020304" pitchFamily="18" charset="0"/>
                            <a:sym typeface="Helvetica Light"/>
                          </a:rPr>
                          <m:t>𝑀</m:t>
                        </m:r>
                      </m:e>
                      <m:sub>
                        <m:r>
                          <a:rPr lang="en-US" altLang="zh-CN" sz="2800" b="0" i="1" smtClean="0">
                            <a:solidFill>
                              <a:srgbClr val="000000"/>
                            </a:solidFill>
                            <a:latin typeface="Cambria Math" panose="02040503050406030204" pitchFamily="18" charset="0"/>
                            <a:cs typeface="Times New Roman" panose="02020603050405020304" pitchFamily="18" charset="0"/>
                            <a:sym typeface="Helvetica Light"/>
                          </a:rPr>
                          <m:t>⊙</m:t>
                        </m:r>
                      </m:sub>
                    </m:sSub>
                  </m:oMath>
                </a14:m>
                <a:endParaRPr lang="en-US" altLang="zh-CN" sz="2800" dirty="0">
                  <a:solidFill>
                    <a:srgbClr val="000000"/>
                  </a:solidFill>
                  <a:latin typeface="Times New Roman" panose="02020603050405020304" pitchFamily="18" charset="0"/>
                  <a:cs typeface="Times New Roman" panose="02020603050405020304" pitchFamily="18" charset="0"/>
                  <a:sym typeface="Helvetica Light"/>
                </a:endParaRPr>
              </a:p>
            </p:txBody>
          </p:sp>
        </mc:Choice>
        <mc:Fallback xmlns="">
          <p:sp>
            <p:nvSpPr>
              <p:cNvPr id="8" name="TextBox 7">
                <a:extLst>
                  <a:ext uri="{FF2B5EF4-FFF2-40B4-BE49-F238E27FC236}">
                    <a16:creationId xmlns:a16="http://schemas.microsoft.com/office/drawing/2014/main" id="{D629E6E3-F175-E6FE-8ADB-EAEC30944E05}"/>
                  </a:ext>
                </a:extLst>
              </p:cNvPr>
              <p:cNvSpPr txBox="1">
                <a:spLocks noRot="1" noChangeAspect="1" noMove="1" noResize="1" noEditPoints="1" noAdjustHandles="1" noChangeArrowheads="1" noChangeShapeType="1" noTextEdit="1"/>
              </p:cNvSpPr>
              <p:nvPr/>
            </p:nvSpPr>
            <p:spPr>
              <a:xfrm>
                <a:off x="691201" y="3587750"/>
                <a:ext cx="5257220" cy="542008"/>
              </a:xfrm>
              <a:prstGeom prst="rect">
                <a:avLst/>
              </a:prstGeom>
              <a:blipFill>
                <a:blip r:embed="rId6"/>
                <a:stretch>
                  <a:fillRect l="-2892" t="-11628" b="-30233"/>
                </a:stretch>
              </a:blipFill>
              <a:ln w="12700" cap="flat">
                <a:noFill/>
                <a:miter lim="400000"/>
              </a:ln>
              <a:effectLst/>
            </p:spPr>
            <p:txBody>
              <a:bodyPr/>
              <a:lstStyle/>
              <a:p>
                <a:r>
                  <a:rPr lang="en-CN">
                    <a:noFill/>
                  </a:rPr>
                  <a:t> </a:t>
                </a:r>
              </a:p>
            </p:txBody>
          </p:sp>
        </mc:Fallback>
      </mc:AlternateContent>
      <p:sp>
        <p:nvSpPr>
          <p:cNvPr id="10" name="TextBox 9">
            <a:extLst>
              <a:ext uri="{FF2B5EF4-FFF2-40B4-BE49-F238E27FC236}">
                <a16:creationId xmlns:a16="http://schemas.microsoft.com/office/drawing/2014/main" id="{543D221E-BB43-523A-0A12-A87CCFEEA1B3}"/>
              </a:ext>
            </a:extLst>
          </p:cNvPr>
          <p:cNvSpPr txBox="1"/>
          <p:nvPr/>
        </p:nvSpPr>
        <p:spPr>
          <a:xfrm>
            <a:off x="695325" y="4791525"/>
            <a:ext cx="5257220" cy="5232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50400">
            <a:spAutoFit/>
          </a:bodyPr>
          <a:lstStyle/>
          <a:p>
            <a:pPr marL="457200" indent="-457200">
              <a:buFont typeface="Wingdings" pitchFamily="2" charset="2"/>
              <a:buChar char="q"/>
            </a:pPr>
            <a:r>
              <a:rPr kumimoji="0" lang="en-US" altLang="zh-CN" sz="28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Helvetica Light"/>
              </a:rPr>
              <a:t>Attainable </a:t>
            </a:r>
            <a:r>
              <a:rPr lang="en-US" altLang="zh-CN" sz="2800" dirty="0">
                <a:solidFill>
                  <a:srgbClr val="000000"/>
                </a:solidFill>
                <a:latin typeface="Times New Roman" panose="02020603050405020304" pitchFamily="18" charset="0"/>
                <a:cs typeface="Times New Roman" panose="02020603050405020304" pitchFamily="18" charset="0"/>
                <a:sym typeface="Helvetica Light"/>
              </a:rPr>
              <a:t>for </a:t>
            </a:r>
            <a:r>
              <a:rPr lang="en-US" altLang="zh-CN" sz="2800" dirty="0" err="1">
                <a:solidFill>
                  <a:srgbClr val="000000"/>
                </a:solidFill>
                <a:latin typeface="Times New Roman" panose="02020603050405020304" pitchFamily="18" charset="0"/>
                <a:cs typeface="Times New Roman" panose="02020603050405020304" pitchFamily="18" charset="0"/>
                <a:sym typeface="Helvetica Light"/>
              </a:rPr>
              <a:t>aLIGO</a:t>
            </a:r>
            <a:r>
              <a:rPr lang="en-US" altLang="zh-CN" sz="2800" dirty="0">
                <a:solidFill>
                  <a:srgbClr val="000000"/>
                </a:solidFill>
                <a:latin typeface="Times New Roman" panose="02020603050405020304" pitchFamily="18" charset="0"/>
                <a:cs typeface="Times New Roman" panose="02020603050405020304" pitchFamily="18" charset="0"/>
                <a:sym typeface="Helvetica Light"/>
              </a:rPr>
              <a:t> sensitivity</a:t>
            </a:r>
            <a:endParaRPr kumimoji="0" lang="en-US" altLang="zh-CN" sz="28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Helvetica Light"/>
            </a:endParaRPr>
          </a:p>
        </p:txBody>
      </p:sp>
    </p:spTree>
    <p:extLst>
      <p:ext uri="{BB962C8B-B14F-4D97-AF65-F5344CB8AC3E}">
        <p14:creationId xmlns:p14="http://schemas.microsoft.com/office/powerpoint/2010/main" val="2897027106"/>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AB10EB-65DC-99EA-0433-9B717DA29556}"/>
              </a:ext>
            </a:extLst>
          </p:cNvPr>
          <p:cNvSpPr>
            <a:spLocks noGrp="1"/>
          </p:cNvSpPr>
          <p:nvPr>
            <p:ph type="sldNum" sz="quarter" idx="12"/>
          </p:nvPr>
        </p:nvSpPr>
        <p:spPr/>
        <p:txBody>
          <a:bodyPr/>
          <a:lstStyle/>
          <a:p>
            <a:fld id="{86CB4B4D-7CA3-9044-876B-883B54F8677D}" type="slidenum">
              <a:rPr lang="en-CN" smtClean="0"/>
              <a:pPr/>
              <a:t>21</a:t>
            </a:fld>
            <a:endParaRPr lang="en-CN"/>
          </a:p>
        </p:txBody>
      </p:sp>
      <p:sp>
        <p:nvSpPr>
          <p:cNvPr id="3" name="Text Placeholder 2">
            <a:extLst>
              <a:ext uri="{FF2B5EF4-FFF2-40B4-BE49-F238E27FC236}">
                <a16:creationId xmlns:a16="http://schemas.microsoft.com/office/drawing/2014/main" id="{596F5B04-5DCB-1F02-D832-4A9D748AA7AB}"/>
              </a:ext>
            </a:extLst>
          </p:cNvPr>
          <p:cNvSpPr>
            <a:spLocks noGrp="1"/>
          </p:cNvSpPr>
          <p:nvPr>
            <p:ph type="body" sz="quarter" idx="13"/>
          </p:nvPr>
        </p:nvSpPr>
        <p:spPr/>
        <p:txBody>
          <a:bodyPr anchor="ctr"/>
          <a:lstStyle/>
          <a:p>
            <a:r>
              <a:rPr lang="en-CN">
                <a:latin typeface="Times New Roman" panose="02020603050405020304" pitchFamily="18" charset="0"/>
                <a:cs typeface="Times New Roman" panose="02020603050405020304" pitchFamily="18" charset="0"/>
              </a:rPr>
              <a:t>Summary</a:t>
            </a:r>
          </a:p>
        </p:txBody>
      </p:sp>
      <p:sp>
        <p:nvSpPr>
          <p:cNvPr id="9" name="TextBox 8">
            <a:extLst>
              <a:ext uri="{FF2B5EF4-FFF2-40B4-BE49-F238E27FC236}">
                <a16:creationId xmlns:a16="http://schemas.microsoft.com/office/drawing/2014/main" id="{DC4BFBFD-5B51-9571-5287-D4A764D90281}"/>
              </a:ext>
            </a:extLst>
          </p:cNvPr>
          <p:cNvSpPr txBox="1"/>
          <p:nvPr/>
        </p:nvSpPr>
        <p:spPr>
          <a:xfrm>
            <a:off x="6794314" y="510821"/>
            <a:ext cx="102657"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N" sz="3600" b="0" i="0" u="none" strike="noStrike" cap="none" spc="0" normalizeH="0" baseline="0">
              <a:ln>
                <a:noFill/>
              </a:ln>
              <a:solidFill>
                <a:srgbClr val="000000"/>
              </a:solidFill>
              <a:effectLst/>
              <a:uFillTx/>
              <a:latin typeface="+mn-lt"/>
              <a:ea typeface="+mn-ea"/>
              <a:cs typeface="+mn-cs"/>
              <a:sym typeface="Helvetica Light"/>
            </a:endParaRPr>
          </a:p>
        </p:txBody>
      </p:sp>
      <p:sp>
        <p:nvSpPr>
          <p:cNvPr id="4" name="TextBox 3">
            <a:extLst>
              <a:ext uri="{FF2B5EF4-FFF2-40B4-BE49-F238E27FC236}">
                <a16:creationId xmlns:a16="http://schemas.microsoft.com/office/drawing/2014/main" id="{B9073FBD-2E14-3E87-B239-9D961A3C730A}"/>
              </a:ext>
            </a:extLst>
          </p:cNvPr>
          <p:cNvSpPr txBox="1"/>
          <p:nvPr/>
        </p:nvSpPr>
        <p:spPr>
          <a:xfrm>
            <a:off x="690541" y="915970"/>
            <a:ext cx="10801350" cy="46269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indent="-571500" algn="just" defTabSz="584200" hangingPunct="0">
              <a:lnSpc>
                <a:spcPct val="150000"/>
              </a:lnSpc>
              <a:buFont typeface="Wingdings" pitchFamily="2" charset="2"/>
              <a:buChar char="q"/>
            </a:pPr>
            <a:r>
              <a:rPr kumimoji="0" lang="en-US" sz="28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Helvetica Light"/>
              </a:rPr>
              <a:t>Due to the long range natur</a:t>
            </a:r>
            <a:r>
              <a:rPr lang="en-US" sz="2800" dirty="0">
                <a:solidFill>
                  <a:srgbClr val="000000"/>
                </a:solidFill>
                <a:latin typeface="Times New Roman" panose="02020603050405020304" pitchFamily="18" charset="0"/>
                <a:cs typeface="Times New Roman" panose="02020603050405020304" pitchFamily="18" charset="0"/>
                <a:sym typeface="Helvetica Light"/>
              </a:rPr>
              <a:t>e of gravity, wave functions in c</a:t>
            </a:r>
            <a:r>
              <a:rPr kumimoji="0" lang="en-US" sz="28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Helvetica Light"/>
              </a:rPr>
              <a:t>lassical scattering theory are </a:t>
            </a:r>
            <a:r>
              <a:rPr lang="en-US" sz="2800" dirty="0">
                <a:solidFill>
                  <a:srgbClr val="000000"/>
                </a:solidFill>
                <a:latin typeface="Times New Roman" panose="02020603050405020304" pitchFamily="18" charset="0"/>
                <a:cs typeface="Times New Roman" panose="02020603050405020304" pitchFamily="18" charset="0"/>
                <a:sym typeface="Helvetica Light"/>
              </a:rPr>
              <a:t>divergent </a:t>
            </a:r>
            <a:r>
              <a:rPr lang="en-US" altLang="zh-CN" sz="2800" dirty="0">
                <a:solidFill>
                  <a:srgbClr val="000000"/>
                </a:solidFill>
                <a:latin typeface="Times New Roman" panose="02020603050405020304" pitchFamily="18" charset="0"/>
                <a:cs typeface="Times New Roman" panose="02020603050405020304" pitchFamily="18" charset="0"/>
                <a:sym typeface="Helvetica Light"/>
              </a:rPr>
              <a:t>along</a:t>
            </a:r>
            <a:r>
              <a:rPr lang="zh-CN" altLang="en-US" sz="2800" dirty="0">
                <a:solidFill>
                  <a:srgbClr val="000000"/>
                </a:solidFill>
                <a:latin typeface="Times New Roman" panose="02020603050405020304" pitchFamily="18" charset="0"/>
                <a:cs typeface="Times New Roman" panose="02020603050405020304" pitchFamily="18" charset="0"/>
                <a:sym typeface="Helvetica Light"/>
              </a:rPr>
              <a:t> </a:t>
            </a:r>
            <a:r>
              <a:rPr lang="en-US" altLang="zh-CN" sz="2800" dirty="0">
                <a:solidFill>
                  <a:srgbClr val="000000"/>
                </a:solidFill>
                <a:latin typeface="Times New Roman" panose="02020603050405020304" pitchFamily="18" charset="0"/>
                <a:cs typeface="Times New Roman" panose="02020603050405020304" pitchFamily="18" charset="0"/>
                <a:sym typeface="Helvetica Light"/>
              </a:rPr>
              <a:t>the</a:t>
            </a:r>
            <a:r>
              <a:rPr lang="zh-CN" altLang="en-US" sz="2800" dirty="0">
                <a:solidFill>
                  <a:srgbClr val="000000"/>
                </a:solidFill>
                <a:latin typeface="Times New Roman" panose="02020603050405020304" pitchFamily="18" charset="0"/>
                <a:cs typeface="Times New Roman" panose="02020603050405020304" pitchFamily="18" charset="0"/>
                <a:sym typeface="Helvetica Light"/>
              </a:rPr>
              <a:t> </a:t>
            </a:r>
            <a:r>
              <a:rPr lang="en-US" altLang="zh-CN" sz="2800" dirty="0">
                <a:solidFill>
                  <a:srgbClr val="000000"/>
                </a:solidFill>
                <a:latin typeface="Times New Roman" panose="02020603050405020304" pitchFamily="18" charset="0"/>
                <a:cs typeface="Times New Roman" panose="02020603050405020304" pitchFamily="18" charset="0"/>
                <a:sym typeface="Helvetica Light"/>
              </a:rPr>
              <a:t>axis</a:t>
            </a:r>
            <a:r>
              <a:rPr lang="zh-CN" altLang="en-US" sz="2800" dirty="0">
                <a:solidFill>
                  <a:srgbClr val="000000"/>
                </a:solidFill>
                <a:latin typeface="Times New Roman" panose="02020603050405020304" pitchFamily="18" charset="0"/>
                <a:cs typeface="Times New Roman" panose="02020603050405020304" pitchFamily="18" charset="0"/>
                <a:sym typeface="Helvetica Light"/>
              </a:rPr>
              <a:t> </a:t>
            </a:r>
            <a:r>
              <a:rPr lang="en-US" altLang="zh-CN" sz="2800" dirty="0">
                <a:solidFill>
                  <a:srgbClr val="000000"/>
                </a:solidFill>
                <a:latin typeface="Times New Roman" panose="02020603050405020304" pitchFamily="18" charset="0"/>
                <a:cs typeface="Times New Roman" panose="02020603050405020304" pitchFamily="18" charset="0"/>
                <a:sym typeface="Helvetica Light"/>
              </a:rPr>
              <a:t>of</a:t>
            </a:r>
            <a:r>
              <a:rPr lang="en-US" sz="2800" dirty="0">
                <a:solidFill>
                  <a:srgbClr val="000000"/>
                </a:solidFill>
                <a:latin typeface="Times New Roman" panose="02020603050405020304" pitchFamily="18" charset="0"/>
                <a:cs typeface="Times New Roman" panose="02020603050405020304" pitchFamily="18" charset="0"/>
                <a:sym typeface="Helvetica Light"/>
              </a:rPr>
              <a:t> </a:t>
            </a:r>
            <a:r>
              <a:rPr lang="en-US" altLang="zh-CN" sz="2800" dirty="0">
                <a:solidFill>
                  <a:srgbClr val="000000"/>
                </a:solidFill>
                <a:latin typeface="Times New Roman" panose="02020603050405020304" pitchFamily="18" charset="0"/>
                <a:cs typeface="Times New Roman" panose="02020603050405020304" pitchFamily="18" charset="0"/>
                <a:sym typeface="Helvetica Light"/>
              </a:rPr>
              <a:t>a</a:t>
            </a:r>
            <a:r>
              <a:rPr lang="en-US" sz="2800" dirty="0">
                <a:solidFill>
                  <a:srgbClr val="000000"/>
                </a:solidFill>
                <a:latin typeface="Times New Roman" panose="02020603050405020304" pitchFamily="18" charset="0"/>
                <a:cs typeface="Times New Roman" panose="02020603050405020304" pitchFamily="18" charset="0"/>
                <a:sym typeface="Helvetica Light"/>
              </a:rPr>
              <a:t> black hole</a:t>
            </a:r>
          </a:p>
          <a:p>
            <a:pPr marL="571500" indent="-571500" algn="just" defTabSz="584200" hangingPunct="0">
              <a:lnSpc>
                <a:spcPct val="150000"/>
              </a:lnSpc>
              <a:buFont typeface="Wingdings" pitchFamily="2" charset="2"/>
              <a:buChar char="q"/>
            </a:pPr>
            <a:r>
              <a:rPr kumimoji="0" lang="en-CN" sz="28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Helvetica Light"/>
              </a:rPr>
              <a:t>Based on the perturbed 3+1 Einstein’s equations, we have developed a code that does not have coordinate singularitie</a:t>
            </a:r>
            <a:r>
              <a:rPr kumimoji="0" lang="en-US" altLang="zh-CN" sz="28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Helvetica Light"/>
              </a:rPr>
              <a:t>s</a:t>
            </a:r>
            <a:r>
              <a:rPr kumimoji="0" lang="en-CN" sz="28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Helvetica Light"/>
              </a:rPr>
              <a:t> and does not need boundary conditions at the horizon of the black hole.</a:t>
            </a:r>
          </a:p>
          <a:p>
            <a:pPr marL="571500" indent="-571500" algn="just" defTabSz="584200" hangingPunct="0">
              <a:lnSpc>
                <a:spcPct val="150000"/>
              </a:lnSpc>
              <a:buFont typeface="Wingdings" pitchFamily="2" charset="2"/>
              <a:buChar char="q"/>
            </a:pPr>
            <a:r>
              <a:rPr lang="en-CN" sz="2800" dirty="0">
                <a:solidFill>
                  <a:srgbClr val="000000"/>
                </a:solidFill>
                <a:latin typeface="Times New Roman" panose="02020603050405020304" pitchFamily="18" charset="0"/>
                <a:cs typeface="Times New Roman" panose="02020603050405020304" pitchFamily="18" charset="0"/>
                <a:sym typeface="Helvetica Light"/>
              </a:rPr>
              <a:t>GWs passing through a </a:t>
            </a:r>
            <a:r>
              <a:rPr lang="en-US" altLang="zh-CN" sz="2800" dirty="0">
                <a:solidFill>
                  <a:srgbClr val="000000"/>
                </a:solidFill>
                <a:latin typeface="Times New Roman" panose="02020603050405020304" pitchFamily="18" charset="0"/>
                <a:cs typeface="Times New Roman" panose="02020603050405020304" pitchFamily="18" charset="0"/>
                <a:sym typeface="Helvetica Light"/>
              </a:rPr>
              <a:t>stellar-mass</a:t>
            </a:r>
            <a:r>
              <a:rPr lang="zh-CN" altLang="en-US" sz="2800" dirty="0">
                <a:solidFill>
                  <a:srgbClr val="000000"/>
                </a:solidFill>
                <a:latin typeface="Times New Roman" panose="02020603050405020304" pitchFamily="18" charset="0"/>
                <a:cs typeface="Times New Roman" panose="02020603050405020304" pitchFamily="18" charset="0"/>
                <a:sym typeface="Helvetica Light"/>
              </a:rPr>
              <a:t> </a:t>
            </a:r>
            <a:r>
              <a:rPr lang="en-CN" sz="2800" dirty="0">
                <a:solidFill>
                  <a:srgbClr val="000000"/>
                </a:solidFill>
                <a:latin typeface="Times New Roman" panose="02020603050405020304" pitchFamily="18" charset="0"/>
                <a:cs typeface="Times New Roman" panose="02020603050405020304" pitchFamily="18" charset="0"/>
                <a:sym typeface="Helvetica Light"/>
              </a:rPr>
              <a:t>black hole </a:t>
            </a:r>
            <a:r>
              <a:rPr lang="en-US" altLang="zh-CN" sz="2800" dirty="0">
                <a:solidFill>
                  <a:srgbClr val="000000"/>
                </a:solidFill>
                <a:latin typeface="Times New Roman" panose="02020603050405020304" pitchFamily="18" charset="0"/>
                <a:cs typeface="Times New Roman" panose="02020603050405020304" pitchFamily="18" charset="0"/>
                <a:sym typeface="Helvetica Light"/>
              </a:rPr>
              <a:t>can</a:t>
            </a:r>
            <a:r>
              <a:rPr lang="en-CN" sz="2800" dirty="0">
                <a:solidFill>
                  <a:srgbClr val="000000"/>
                </a:solidFill>
                <a:latin typeface="Times New Roman" panose="02020603050405020304" pitchFamily="18" charset="0"/>
                <a:cs typeface="Times New Roman" panose="02020603050405020304" pitchFamily="18" charset="0"/>
                <a:sym typeface="Helvetica Light"/>
              </a:rPr>
              <a:t> leave detecable features in</a:t>
            </a:r>
            <a:r>
              <a:rPr lang="zh-CN" altLang="en-US" sz="2800" dirty="0">
                <a:solidFill>
                  <a:srgbClr val="000000"/>
                </a:solidFill>
                <a:latin typeface="Times New Roman" panose="02020603050405020304" pitchFamily="18" charset="0"/>
                <a:cs typeface="Times New Roman" panose="02020603050405020304" pitchFamily="18" charset="0"/>
                <a:sym typeface="Helvetica Light"/>
              </a:rPr>
              <a:t> </a:t>
            </a:r>
            <a:r>
              <a:rPr lang="en-US" altLang="zh-CN" sz="2800" dirty="0">
                <a:solidFill>
                  <a:srgbClr val="000000"/>
                </a:solidFill>
                <a:latin typeface="Times New Roman" panose="02020603050405020304" pitchFamily="18" charset="0"/>
                <a:cs typeface="Times New Roman" panose="02020603050405020304" pitchFamily="18" charset="0"/>
                <a:sym typeface="Helvetica Light"/>
              </a:rPr>
              <a:t>advanced</a:t>
            </a:r>
            <a:r>
              <a:rPr lang="en-CN" sz="2800" dirty="0">
                <a:solidFill>
                  <a:srgbClr val="000000"/>
                </a:solidFill>
                <a:latin typeface="Times New Roman" panose="02020603050405020304" pitchFamily="18" charset="0"/>
                <a:cs typeface="Times New Roman" panose="02020603050405020304" pitchFamily="18" charset="0"/>
                <a:sym typeface="Helvetica Light"/>
              </a:rPr>
              <a:t> LIGO.</a:t>
            </a:r>
          </a:p>
        </p:txBody>
      </p:sp>
    </p:spTree>
    <p:extLst>
      <p:ext uri="{BB962C8B-B14F-4D97-AF65-F5344CB8AC3E}">
        <p14:creationId xmlns:p14="http://schemas.microsoft.com/office/powerpoint/2010/main" val="106564081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94C1A3-4591-144A-63C8-9F4F6CD6C53B}"/>
              </a:ext>
            </a:extLst>
          </p:cNvPr>
          <p:cNvSpPr>
            <a:spLocks noGrp="1"/>
          </p:cNvSpPr>
          <p:nvPr>
            <p:ph type="sldNum" sz="quarter" idx="12"/>
          </p:nvPr>
        </p:nvSpPr>
        <p:spPr/>
        <p:txBody>
          <a:bodyPr/>
          <a:lstStyle/>
          <a:p>
            <a:fld id="{0860A6F9-A21F-4036-809E-FB4AE4D84857}" type="slidenum">
              <a:rPr lang="zh-CN" altLang="en-US" smtClean="0"/>
              <a:t>3</a:t>
            </a:fld>
            <a:endParaRPr lang="zh-CN" altLang="en-US"/>
          </a:p>
        </p:txBody>
      </p:sp>
      <p:sp>
        <p:nvSpPr>
          <p:cNvPr id="4" name="Content Placeholder 3">
            <a:extLst>
              <a:ext uri="{FF2B5EF4-FFF2-40B4-BE49-F238E27FC236}">
                <a16:creationId xmlns:a16="http://schemas.microsoft.com/office/drawing/2014/main" id="{E92B3B44-0929-5039-3F69-E99431D70C37}"/>
              </a:ext>
            </a:extLst>
          </p:cNvPr>
          <p:cNvSpPr>
            <a:spLocks noGrp="1"/>
          </p:cNvSpPr>
          <p:nvPr>
            <p:ph type="body" sz="quarter" idx="13"/>
          </p:nvPr>
        </p:nvSpPr>
        <p:spPr/>
        <p:txBody>
          <a:bodyPr/>
          <a:lstStyle/>
          <a:p>
            <a:r>
              <a:rPr lang="en-US" dirty="0"/>
              <a:t>Challenges in studying GWs passing through a black hole</a:t>
            </a:r>
          </a:p>
        </p:txBody>
      </p:sp>
      <mc:AlternateContent xmlns:mc="http://schemas.openxmlformats.org/markup-compatibility/2006" xmlns:a14="http://schemas.microsoft.com/office/drawing/2010/main">
        <mc:Choice Requires="a14">
          <p:sp>
            <p:nvSpPr>
              <p:cNvPr id="10" name="Content Placeholder 3">
                <a:extLst>
                  <a:ext uri="{FF2B5EF4-FFF2-40B4-BE49-F238E27FC236}">
                    <a16:creationId xmlns:a16="http://schemas.microsoft.com/office/drawing/2014/main" id="{E50D8437-9DC8-0D9E-AD71-2BC2580AE1CB}"/>
                  </a:ext>
                </a:extLst>
              </p:cNvPr>
              <p:cNvSpPr txBox="1">
                <a:spLocks/>
              </p:cNvSpPr>
              <p:nvPr/>
            </p:nvSpPr>
            <p:spPr>
              <a:xfrm>
                <a:off x="691200" y="1044005"/>
                <a:ext cx="10801350" cy="4108266"/>
              </a:xfrm>
              <a:prstGeom prst="rect">
                <a:avLst/>
              </a:prstGeom>
            </p:spPr>
            <p:txBody>
              <a:bodyPr lIns="50400" tIns="50400" rIns="50400" bIns="50400" anchor="t" anchorCtr="0">
                <a:spAutoFit/>
              </a:bodyPr>
              <a:lstStyle>
                <a:lvl1pPr marL="312528"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1pPr>
                <a:lvl2pPr marL="625056"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2pPr>
                <a:lvl3pPr marL="937584"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3pPr>
                <a:lvl4pPr marL="1250112"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4pPr>
                <a:lvl5pPr marL="1562640"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5pPr>
                <a:lvl6pPr marL="1875168"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6pPr>
                <a:lvl7pPr marL="2187696"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7pPr>
                <a:lvl8pPr marL="2500224"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8pPr>
                <a:lvl9pPr marL="2812752"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9pPr>
              </a:lstStyle>
              <a:p>
                <a:pPr marL="457200" indent="-457200" defTabSz="584200" hangingPunct="0">
                  <a:lnSpc>
                    <a:spcPct val="150000"/>
                  </a:lnSpc>
                  <a:spcBef>
                    <a:spcPts val="0"/>
                  </a:spcBef>
                  <a:spcAft>
                    <a:spcPts val="600"/>
                  </a:spcAft>
                  <a:buSzTx/>
                  <a:buFont typeface="Wingdings" pitchFamily="2" charset="2"/>
                  <a:buChar char="q"/>
                </a:pPr>
                <a:r>
                  <a:rPr lang="en-CN" altLang="zh-CN" sz="2800" dirty="0">
                    <a:latin typeface="Times New Roman" panose="02020603050405020304" pitchFamily="18" charset="0"/>
                    <a:cs typeface="Times New Roman" panose="02020603050405020304" pitchFamily="18" charset="0"/>
                  </a:rPr>
                  <a:t>The shape of the </a:t>
                </a:r>
                <a:r>
                  <a:rPr lang="en-CN" altLang="zh-CN" sz="2800" kern="0" dirty="0">
                    <a:latin typeface="Times New Roman" panose="02020603050405020304" pitchFamily="18" charset="0"/>
                    <a:cs typeface="Times New Roman" panose="02020603050405020304" pitchFamily="18" charset="0"/>
                  </a:rPr>
                  <a:t>wavefront of the incident waves is generic,</a:t>
                </a:r>
                <a:r>
                  <a:rPr lang="zh-CN" altLang="en-US" sz="2800" kern="0" dirty="0">
                    <a:latin typeface="Times New Roman" panose="02020603050405020304" pitchFamily="18" charset="0"/>
                    <a:cs typeface="Times New Roman" panose="02020603050405020304" pitchFamily="18" charset="0"/>
                  </a:rPr>
                  <a:t> </a:t>
                </a:r>
                <a:r>
                  <a:rPr lang="en-US" altLang="zh-CN" sz="2800" kern="0" dirty="0">
                    <a:solidFill>
                      <a:schemeClr val="tx1"/>
                    </a:solidFill>
                    <a:latin typeface="Times New Roman" panose="02020603050405020304" pitchFamily="18" charset="0"/>
                    <a:cs typeface="Times New Roman" panose="02020603050405020304" pitchFamily="18" charset="0"/>
                  </a:rPr>
                  <a:t>classic</a:t>
                </a:r>
                <a:r>
                  <a:rPr lang="en-CN" altLang="zh-CN" sz="2800" kern="0" dirty="0">
                    <a:solidFill>
                      <a:schemeClr val="tx1"/>
                    </a:solidFill>
                    <a:latin typeface="Times New Roman" panose="02020603050405020304" pitchFamily="18" charset="0"/>
                    <a:cs typeface="Times New Roman" panose="02020603050405020304" pitchFamily="18" charset="0"/>
                  </a:rPr>
                  <a:t> analyses</a:t>
                </a:r>
                <a:r>
                  <a:rPr lang="zh-CN" altLang="en-US" sz="2800" kern="0" dirty="0">
                    <a:solidFill>
                      <a:schemeClr val="tx1"/>
                    </a:solidFill>
                    <a:latin typeface="Times New Roman" panose="02020603050405020304" pitchFamily="18" charset="0"/>
                    <a:cs typeface="Times New Roman" panose="02020603050405020304" pitchFamily="18" charset="0"/>
                  </a:rPr>
                  <a:t> </a:t>
                </a:r>
                <a:r>
                  <a:rPr lang="en-US" altLang="zh-CN" sz="2800" kern="0" dirty="0">
                    <a:solidFill>
                      <a:schemeClr val="tx1"/>
                    </a:solidFill>
                    <a:latin typeface="Times New Roman" panose="02020603050405020304" pitchFamily="18" charset="0"/>
                    <a:cs typeface="Times New Roman" panose="02020603050405020304" pitchFamily="18" charset="0"/>
                  </a:rPr>
                  <a:t>(e.g.</a:t>
                </a:r>
                <a:r>
                  <a:rPr lang="zh-CN" altLang="en-US" sz="2800" kern="0" dirty="0">
                    <a:solidFill>
                      <a:schemeClr val="tx1"/>
                    </a:solidFill>
                    <a:latin typeface="Times New Roman" panose="02020603050405020304" pitchFamily="18" charset="0"/>
                    <a:cs typeface="Times New Roman" panose="02020603050405020304" pitchFamily="18" charset="0"/>
                  </a:rPr>
                  <a:t> </a:t>
                </a:r>
                <a:r>
                  <a:rPr lang="en-US" altLang="zh-CN" sz="2800" kern="0" dirty="0">
                    <a:solidFill>
                      <a:schemeClr val="tx1"/>
                    </a:solidFill>
                    <a:latin typeface="Times New Roman" panose="02020603050405020304" pitchFamily="18" charset="0"/>
                    <a:cs typeface="Times New Roman" panose="02020603050405020304" pitchFamily="18" charset="0"/>
                  </a:rPr>
                  <a:t>RW or the Zerilli equations) can</a:t>
                </a:r>
                <a:r>
                  <a:rPr lang="zh-CN" altLang="en-US" sz="2800" kern="0" dirty="0">
                    <a:solidFill>
                      <a:schemeClr val="tx1"/>
                    </a:solidFill>
                    <a:latin typeface="Times New Roman" panose="02020603050405020304" pitchFamily="18" charset="0"/>
                    <a:cs typeface="Times New Roman" panose="02020603050405020304" pitchFamily="18" charset="0"/>
                  </a:rPr>
                  <a:t> </a:t>
                </a:r>
                <a:r>
                  <a:rPr lang="en-US" altLang="zh-CN" sz="2800" kern="0" dirty="0">
                    <a:solidFill>
                      <a:schemeClr val="tx1"/>
                    </a:solidFill>
                    <a:latin typeface="Times New Roman" panose="02020603050405020304" pitchFamily="18" charset="0"/>
                    <a:cs typeface="Times New Roman" panose="02020603050405020304" pitchFamily="18" charset="0"/>
                  </a:rPr>
                  <a:t>not</a:t>
                </a:r>
                <a:r>
                  <a:rPr lang="zh-CN" altLang="en-US" sz="2800" kern="0" dirty="0">
                    <a:solidFill>
                      <a:schemeClr val="tx1"/>
                    </a:solidFill>
                    <a:latin typeface="Times New Roman" panose="02020603050405020304" pitchFamily="18" charset="0"/>
                    <a:cs typeface="Times New Roman" panose="02020603050405020304" pitchFamily="18" charset="0"/>
                  </a:rPr>
                  <a:t> </a:t>
                </a:r>
                <a:r>
                  <a:rPr lang="en-US" altLang="zh-CN" sz="2800" kern="0" dirty="0">
                    <a:solidFill>
                      <a:schemeClr val="tx1"/>
                    </a:solidFill>
                    <a:latin typeface="Times New Roman" panose="02020603050405020304" pitchFamily="18" charset="0"/>
                    <a:cs typeface="Times New Roman" panose="02020603050405020304" pitchFamily="18" charset="0"/>
                  </a:rPr>
                  <a:t>describe</a:t>
                </a:r>
                <a:r>
                  <a:rPr lang="zh-CN" altLang="en-US" sz="2800" kern="0" dirty="0">
                    <a:solidFill>
                      <a:schemeClr val="tx1"/>
                    </a:solidFill>
                    <a:latin typeface="Times New Roman" panose="02020603050405020304" pitchFamily="18" charset="0"/>
                    <a:cs typeface="Times New Roman" panose="02020603050405020304" pitchFamily="18" charset="0"/>
                  </a:rPr>
                  <a:t> </a:t>
                </a:r>
                <a:r>
                  <a:rPr lang="en-US" altLang="zh-CN" sz="2800" kern="0" dirty="0">
                    <a:solidFill>
                      <a:schemeClr val="tx1"/>
                    </a:solidFill>
                    <a:latin typeface="Times New Roman" panose="02020603050405020304" pitchFamily="18" charset="0"/>
                    <a:cs typeface="Times New Roman" panose="02020603050405020304" pitchFamily="18" charset="0"/>
                  </a:rPr>
                  <a:t>such</a:t>
                </a:r>
                <a:r>
                  <a:rPr lang="zh-CN" altLang="en-US" sz="2800" kern="0" dirty="0">
                    <a:solidFill>
                      <a:schemeClr val="tx1"/>
                    </a:solidFill>
                    <a:latin typeface="Times New Roman" panose="02020603050405020304" pitchFamily="18" charset="0"/>
                    <a:cs typeface="Times New Roman" panose="02020603050405020304" pitchFamily="18" charset="0"/>
                  </a:rPr>
                  <a:t> </a:t>
                </a:r>
                <a:r>
                  <a:rPr lang="en-US" altLang="zh-CN" sz="2800" kern="0" dirty="0">
                    <a:solidFill>
                      <a:schemeClr val="tx1"/>
                    </a:solidFill>
                    <a:latin typeface="Times New Roman" panose="02020603050405020304" pitchFamily="18" charset="0"/>
                    <a:cs typeface="Times New Roman" panose="02020603050405020304" pitchFamily="18" charset="0"/>
                  </a:rPr>
                  <a:t>cases.</a:t>
                </a:r>
                <a:r>
                  <a:rPr lang="en-CN" altLang="zh-CN" sz="2800" kern="0" dirty="0">
                    <a:solidFill>
                      <a:schemeClr val="tx1"/>
                    </a:solidFill>
                    <a:latin typeface="Times New Roman" panose="02020603050405020304" pitchFamily="18" charset="0"/>
                    <a:cs typeface="Times New Roman" panose="02020603050405020304" pitchFamily="18" charset="0"/>
                  </a:rPr>
                  <a:t>  </a:t>
                </a:r>
                <a:endParaRPr lang="en-US" altLang="zh-CN" sz="2800" dirty="0">
                  <a:solidFill>
                    <a:schemeClr val="tx1"/>
                  </a:solidFill>
                  <a:latin typeface="Times New Roman" panose="02020603050405020304" pitchFamily="18" charset="0"/>
                  <a:cs typeface="Times New Roman" panose="02020603050405020304" pitchFamily="18" charset="0"/>
                </a:endParaRPr>
              </a:p>
              <a:p>
                <a:pPr marL="457200" indent="-457200" defTabSz="584200" hangingPunct="0">
                  <a:lnSpc>
                    <a:spcPct val="150000"/>
                  </a:lnSpc>
                  <a:spcBef>
                    <a:spcPts val="0"/>
                  </a:spcBef>
                  <a:spcAft>
                    <a:spcPts val="600"/>
                  </a:spcAft>
                  <a:buSzTx/>
                  <a:buFont typeface="Wingdings" pitchFamily="2" charset="2"/>
                  <a:buChar char="q"/>
                </a:pPr>
                <a:r>
                  <a:rPr lang="en-US" altLang="zh-CN" sz="2800" dirty="0">
                    <a:latin typeface="Times New Roman" panose="02020603050405020304" pitchFamily="18" charset="0"/>
                    <a:cs typeface="Times New Roman" panose="02020603050405020304" pitchFamily="18" charset="0"/>
                  </a:rPr>
                  <a:t>Current</a:t>
                </a:r>
                <a:r>
                  <a:rPr lang="zh-CN" altLang="en-US" sz="2800" dirty="0">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n</a:t>
                </a:r>
                <a:r>
                  <a:rPr lang="en-CN" sz="2800" dirty="0">
                    <a:latin typeface="Times New Roman" panose="02020603050405020304" pitchFamily="18" charset="0"/>
                    <a:cs typeface="Times New Roman" panose="02020603050405020304" pitchFamily="18" charset="0"/>
                  </a:rPr>
                  <a:t>umerical relativity code can not treat such an extrame case</a:t>
                </a:r>
                <a:r>
                  <a:rPr lang="zh-CN" altLang="en-US" sz="28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CN" sz="2800" i="1">
                            <a:latin typeface="Cambria Math" panose="02040503050406030204" pitchFamily="18" charset="0"/>
                            <a:cs typeface="Times New Roman" panose="02020603050405020304" pitchFamily="18" charset="0"/>
                          </a:rPr>
                        </m:ctrlPr>
                      </m:sSubPr>
                      <m:e>
                        <m:r>
                          <a:rPr lang="en-US" altLang="zh-CN" sz="2800">
                            <a:latin typeface="Cambria Math" panose="02040503050406030204" pitchFamily="18" charset="0"/>
                            <a:cs typeface="Times New Roman" panose="02020603050405020304" pitchFamily="18" charset="0"/>
                          </a:rPr>
                          <m:t>h</m:t>
                        </m:r>
                      </m:e>
                      <m:sub>
                        <m:r>
                          <a:rPr lang="en-US" altLang="zh-CN" sz="2800">
                            <a:latin typeface="Cambria Math" panose="02040503050406030204" pitchFamily="18" charset="0"/>
                            <a:cs typeface="Times New Roman" panose="02020603050405020304" pitchFamily="18" charset="0"/>
                          </a:rPr>
                          <m:t>𝜇𝜈</m:t>
                        </m:r>
                      </m:sub>
                    </m:sSub>
                    <m:r>
                      <a:rPr lang="en-US" altLang="zh-CN" sz="2800">
                        <a:latin typeface="Cambria Math" panose="02040503050406030204" pitchFamily="18" charset="0"/>
                        <a:cs typeface="Times New Roman" panose="02020603050405020304" pitchFamily="18" charset="0"/>
                      </a:rPr>
                      <m:t>≪</m:t>
                    </m:r>
                    <m:sSub>
                      <m:sSubPr>
                        <m:ctrlPr>
                          <a:rPr lang="en-US" altLang="zh-CN" sz="2800" i="1">
                            <a:latin typeface="Cambria Math" panose="02040503050406030204" pitchFamily="18" charset="0"/>
                            <a:cs typeface="Times New Roman" panose="02020603050405020304" pitchFamily="18" charset="0"/>
                          </a:rPr>
                        </m:ctrlPr>
                      </m:sSubPr>
                      <m:e>
                        <m:r>
                          <a:rPr lang="en-US" altLang="zh-CN" sz="2800">
                            <a:latin typeface="Cambria Math" panose="02040503050406030204" pitchFamily="18" charset="0"/>
                            <a:cs typeface="Times New Roman" panose="02020603050405020304" pitchFamily="18" charset="0"/>
                          </a:rPr>
                          <m:t>𝑔</m:t>
                        </m:r>
                      </m:e>
                      <m:sub>
                        <m:r>
                          <a:rPr lang="en-US" altLang="zh-CN" sz="2800">
                            <a:latin typeface="Cambria Math" panose="02040503050406030204" pitchFamily="18" charset="0"/>
                            <a:cs typeface="Times New Roman" panose="02020603050405020304" pitchFamily="18" charset="0"/>
                          </a:rPr>
                          <m:t>𝜇𝜈</m:t>
                        </m:r>
                      </m:sub>
                    </m:sSub>
                  </m:oMath>
                </a14:m>
                <a:endParaRPr lang="en-US" sz="2800" dirty="0">
                  <a:latin typeface="Times New Roman" panose="02020603050405020304" pitchFamily="18" charset="0"/>
                  <a:cs typeface="Times New Roman" panose="02020603050405020304" pitchFamily="18" charset="0"/>
                </a:endParaRPr>
              </a:p>
              <a:p>
                <a:pPr marL="457200" indent="-457200" defTabSz="584200" hangingPunct="0">
                  <a:lnSpc>
                    <a:spcPct val="150000"/>
                  </a:lnSpc>
                  <a:spcBef>
                    <a:spcPts val="0"/>
                  </a:spcBef>
                  <a:spcAft>
                    <a:spcPts val="600"/>
                  </a:spcAft>
                  <a:buSzTx/>
                  <a:buFont typeface="Wingdings" pitchFamily="2" charset="2"/>
                  <a:buChar char="q"/>
                </a:pPr>
                <a:r>
                  <a:rPr lang="en-US" altLang="zh-CN" sz="2800" dirty="0">
                    <a:solidFill>
                      <a:srgbClr val="FF0000"/>
                    </a:solidFill>
                    <a:latin typeface="Times New Roman" panose="02020603050405020304" pitchFamily="18" charset="0"/>
                    <a:cs typeface="Times New Roman" panose="02020603050405020304" pitchFamily="18" charset="0"/>
                  </a:rPr>
                  <a:t>Classic</a:t>
                </a:r>
                <a:r>
                  <a:rPr lang="zh-CN" altLang="en-US" sz="2800" dirty="0">
                    <a:solidFill>
                      <a:srgbClr val="FF0000"/>
                    </a:solidFill>
                    <a:latin typeface="Times New Roman" panose="02020603050405020304" pitchFamily="18" charset="0"/>
                    <a:cs typeface="Times New Roman" panose="02020603050405020304" pitchFamily="18" charset="0"/>
                  </a:rPr>
                  <a:t> </a:t>
                </a:r>
                <a:r>
                  <a:rPr lang="en-US" altLang="zh-CN" sz="2800" dirty="0">
                    <a:solidFill>
                      <a:srgbClr val="FF0000"/>
                    </a:solidFill>
                    <a:latin typeface="Times New Roman" panose="02020603050405020304" pitchFamily="18" charset="0"/>
                    <a:cs typeface="Times New Roman" panose="02020603050405020304" pitchFamily="18" charset="0"/>
                  </a:rPr>
                  <a:t>scattering</a:t>
                </a:r>
                <a:r>
                  <a:rPr lang="zh-CN" altLang="en-US" sz="2800" dirty="0">
                    <a:solidFill>
                      <a:srgbClr val="FF0000"/>
                    </a:solidFill>
                    <a:latin typeface="Times New Roman" panose="02020603050405020304" pitchFamily="18" charset="0"/>
                    <a:cs typeface="Times New Roman" panose="02020603050405020304" pitchFamily="18" charset="0"/>
                  </a:rPr>
                  <a:t> </a:t>
                </a:r>
                <a:r>
                  <a:rPr lang="en-US" altLang="zh-CN" sz="2800" dirty="0">
                    <a:solidFill>
                      <a:srgbClr val="FF0000"/>
                    </a:solidFill>
                    <a:latin typeface="Times New Roman" panose="02020603050405020304" pitchFamily="18" charset="0"/>
                    <a:cs typeface="Times New Roman" panose="02020603050405020304" pitchFamily="18" charset="0"/>
                  </a:rPr>
                  <a:t>theories</a:t>
                </a:r>
                <a:r>
                  <a:rPr lang="zh-CN" altLang="en-US" sz="2800" dirty="0">
                    <a:solidFill>
                      <a:srgbClr val="FF0000"/>
                    </a:solidFill>
                    <a:latin typeface="Times New Roman" panose="02020603050405020304" pitchFamily="18" charset="0"/>
                    <a:cs typeface="Times New Roman" panose="02020603050405020304" pitchFamily="18" charset="0"/>
                  </a:rPr>
                  <a:t> </a:t>
                </a:r>
                <a:r>
                  <a:rPr lang="en-US" altLang="zh-CN" sz="2800" dirty="0">
                    <a:solidFill>
                      <a:srgbClr val="FF0000"/>
                    </a:solidFill>
                    <a:latin typeface="Times New Roman" panose="02020603050405020304" pitchFamily="18" charset="0"/>
                    <a:cs typeface="Times New Roman" panose="02020603050405020304" pitchFamily="18" charset="0"/>
                  </a:rPr>
                  <a:t>predict</a:t>
                </a:r>
                <a:r>
                  <a:rPr lang="zh-CN" altLang="en-US" sz="2800" dirty="0">
                    <a:solidFill>
                      <a:srgbClr val="FF0000"/>
                    </a:solidFill>
                    <a:latin typeface="Times New Roman" panose="02020603050405020304" pitchFamily="18" charset="0"/>
                    <a:cs typeface="Times New Roman" panose="02020603050405020304" pitchFamily="18" charset="0"/>
                  </a:rPr>
                  <a:t> </a:t>
                </a:r>
                <a:r>
                  <a:rPr lang="en-US" altLang="zh-CN" sz="2800" dirty="0">
                    <a:solidFill>
                      <a:srgbClr val="FF0000"/>
                    </a:solidFill>
                    <a:latin typeface="Times New Roman" panose="02020603050405020304" pitchFamily="18" charset="0"/>
                    <a:cs typeface="Times New Roman" panose="02020603050405020304" pitchFamily="18" charset="0"/>
                  </a:rPr>
                  <a:t>divergent</a:t>
                </a:r>
                <a:r>
                  <a:rPr lang="zh-CN" altLang="en-US" sz="2800" dirty="0">
                    <a:solidFill>
                      <a:srgbClr val="FF0000"/>
                    </a:solidFill>
                    <a:latin typeface="Times New Roman" panose="02020603050405020304" pitchFamily="18" charset="0"/>
                    <a:cs typeface="Times New Roman" panose="02020603050405020304" pitchFamily="18" charset="0"/>
                  </a:rPr>
                  <a:t> </a:t>
                </a:r>
                <a:r>
                  <a:rPr lang="en-US" altLang="zh-CN" sz="2800" dirty="0">
                    <a:solidFill>
                      <a:srgbClr val="FF0000"/>
                    </a:solidFill>
                    <a:latin typeface="Times New Roman" panose="02020603050405020304" pitchFamily="18" charset="0"/>
                    <a:cs typeface="Times New Roman" panose="02020603050405020304" pitchFamily="18" charset="0"/>
                  </a:rPr>
                  <a:t>wave</a:t>
                </a:r>
                <a:r>
                  <a:rPr lang="zh-CN" altLang="en-US" sz="2800" dirty="0">
                    <a:solidFill>
                      <a:srgbClr val="FF0000"/>
                    </a:solidFill>
                    <a:latin typeface="Times New Roman" panose="02020603050405020304" pitchFamily="18" charset="0"/>
                    <a:cs typeface="Times New Roman" panose="02020603050405020304" pitchFamily="18" charset="0"/>
                  </a:rPr>
                  <a:t> </a:t>
                </a:r>
                <a:r>
                  <a:rPr lang="en-US" altLang="zh-CN" sz="2800" dirty="0">
                    <a:solidFill>
                      <a:srgbClr val="FF0000"/>
                    </a:solidFill>
                    <a:latin typeface="Times New Roman" panose="02020603050405020304" pitchFamily="18" charset="0"/>
                    <a:cs typeface="Times New Roman" panose="02020603050405020304" pitchFamily="18" charset="0"/>
                  </a:rPr>
                  <a:t>function</a:t>
                </a:r>
                <a:r>
                  <a:rPr lang="zh-CN" altLang="en-US" sz="2800" dirty="0">
                    <a:solidFill>
                      <a:srgbClr val="FF0000"/>
                    </a:solidFill>
                    <a:latin typeface="Times New Roman" panose="02020603050405020304" pitchFamily="18" charset="0"/>
                    <a:cs typeface="Times New Roman" panose="02020603050405020304" pitchFamily="18" charset="0"/>
                  </a:rPr>
                  <a:t> </a:t>
                </a:r>
                <a:r>
                  <a:rPr lang="en-US" altLang="zh-CN" sz="2800" dirty="0">
                    <a:solidFill>
                      <a:srgbClr val="FF0000"/>
                    </a:solidFill>
                    <a:latin typeface="Times New Roman" panose="02020603050405020304" pitchFamily="18" charset="0"/>
                    <a:cs typeface="Times New Roman" panose="02020603050405020304" pitchFamily="18" charset="0"/>
                  </a:rPr>
                  <a:t>in</a:t>
                </a:r>
                <a:r>
                  <a:rPr lang="zh-CN" altLang="en-US" sz="2800" dirty="0">
                    <a:solidFill>
                      <a:srgbClr val="FF0000"/>
                    </a:solidFill>
                    <a:latin typeface="Times New Roman" panose="02020603050405020304" pitchFamily="18" charset="0"/>
                    <a:cs typeface="Times New Roman" panose="02020603050405020304" pitchFamily="18" charset="0"/>
                  </a:rPr>
                  <a:t> </a:t>
                </a:r>
                <a:r>
                  <a:rPr lang="en-US" altLang="zh-CN" sz="2800" dirty="0">
                    <a:solidFill>
                      <a:srgbClr val="FF0000"/>
                    </a:solidFill>
                    <a:latin typeface="Times New Roman" panose="02020603050405020304" pitchFamily="18" charset="0"/>
                    <a:cs typeface="Times New Roman" panose="02020603050405020304" pitchFamily="18" charset="0"/>
                  </a:rPr>
                  <a:t>black</a:t>
                </a:r>
                <a:r>
                  <a:rPr lang="zh-CN" altLang="en-US" sz="2800" dirty="0">
                    <a:solidFill>
                      <a:srgbClr val="FF0000"/>
                    </a:solidFill>
                    <a:latin typeface="Times New Roman" panose="02020603050405020304" pitchFamily="18" charset="0"/>
                    <a:cs typeface="Times New Roman" panose="02020603050405020304" pitchFamily="18" charset="0"/>
                  </a:rPr>
                  <a:t> </a:t>
                </a:r>
                <a:r>
                  <a:rPr lang="en-US" altLang="zh-CN" sz="2800" dirty="0">
                    <a:solidFill>
                      <a:srgbClr val="FF0000"/>
                    </a:solidFill>
                    <a:latin typeface="Times New Roman" panose="02020603050405020304" pitchFamily="18" charset="0"/>
                    <a:cs typeface="Times New Roman" panose="02020603050405020304" pitchFamily="18" charset="0"/>
                  </a:rPr>
                  <a:t>hole</a:t>
                </a:r>
                <a:r>
                  <a:rPr lang="zh-CN" altLang="en-US" sz="2800" dirty="0">
                    <a:solidFill>
                      <a:srgbClr val="FF0000"/>
                    </a:solidFill>
                    <a:latin typeface="Times New Roman" panose="02020603050405020304" pitchFamily="18" charset="0"/>
                    <a:cs typeface="Times New Roman" panose="02020603050405020304" pitchFamily="18" charset="0"/>
                  </a:rPr>
                  <a:t> </a:t>
                </a:r>
                <a:r>
                  <a:rPr lang="en-US" altLang="zh-CN" sz="2800" dirty="0">
                    <a:solidFill>
                      <a:srgbClr val="FF0000"/>
                    </a:solidFill>
                    <a:latin typeface="Times New Roman" panose="02020603050405020304" pitchFamily="18" charset="0"/>
                    <a:cs typeface="Times New Roman" panose="02020603050405020304" pitchFamily="18" charset="0"/>
                  </a:rPr>
                  <a:t>spacetime</a:t>
                </a:r>
                <a:endParaRPr lang="en-CN" altLang="zh-CN" sz="2800"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0" name="Content Placeholder 3">
                <a:extLst>
                  <a:ext uri="{FF2B5EF4-FFF2-40B4-BE49-F238E27FC236}">
                    <a16:creationId xmlns:a16="http://schemas.microsoft.com/office/drawing/2014/main" id="{E50D8437-9DC8-0D9E-AD71-2BC2580AE1CB}"/>
                  </a:ext>
                </a:extLst>
              </p:cNvPr>
              <p:cNvSpPr txBox="1">
                <a:spLocks noRot="1" noChangeAspect="1" noMove="1" noResize="1" noEditPoints="1" noAdjustHandles="1" noChangeArrowheads="1" noChangeShapeType="1" noTextEdit="1"/>
              </p:cNvSpPr>
              <p:nvPr/>
            </p:nvSpPr>
            <p:spPr>
              <a:xfrm>
                <a:off x="691200" y="1044005"/>
                <a:ext cx="10801350" cy="4108266"/>
              </a:xfrm>
              <a:prstGeom prst="rect">
                <a:avLst/>
              </a:prstGeom>
              <a:blipFill>
                <a:blip r:embed="rId4"/>
                <a:stretch>
                  <a:fillRect l="-1354" r="-1354" b="-311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674984231"/>
      </p:ext>
    </p:extLst>
  </p:cSld>
  <p:clrMapOvr>
    <a:overrideClrMapping bg1="lt1" tx1="dk1" bg2="lt2" tx2="dk2" accent1="accent1" accent2="accent2" accent3="accent3" accent4="accent4" accent5="accent5" accent6="accent6" hlink="hlink" folHlink="folHlink"/>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AB10EB-65DC-99EA-0433-9B717DA29556}"/>
              </a:ext>
            </a:extLst>
          </p:cNvPr>
          <p:cNvSpPr>
            <a:spLocks noGrp="1"/>
          </p:cNvSpPr>
          <p:nvPr>
            <p:ph type="sldNum" sz="quarter" idx="12"/>
          </p:nvPr>
        </p:nvSpPr>
        <p:spPr/>
        <p:txBody>
          <a:bodyPr/>
          <a:lstStyle/>
          <a:p>
            <a:fld id="{86CB4B4D-7CA3-9044-876B-883B54F8677D}" type="slidenum">
              <a:rPr lang="en-CN" smtClean="0"/>
              <a:pPr/>
              <a:t>4</a:t>
            </a:fld>
            <a:endParaRPr lang="en-CN"/>
          </a:p>
        </p:txBody>
      </p:sp>
      <p:sp>
        <p:nvSpPr>
          <p:cNvPr id="3" name="Text Placeholder 2">
            <a:extLst>
              <a:ext uri="{FF2B5EF4-FFF2-40B4-BE49-F238E27FC236}">
                <a16:creationId xmlns:a16="http://schemas.microsoft.com/office/drawing/2014/main" id="{596F5B04-5DCB-1F02-D832-4A9D748AA7AB}"/>
              </a:ext>
            </a:extLst>
          </p:cNvPr>
          <p:cNvSpPr>
            <a:spLocks noGrp="1"/>
          </p:cNvSpPr>
          <p:nvPr>
            <p:ph type="body" sz="quarter" idx="13"/>
          </p:nvPr>
        </p:nvSpPr>
        <p:spPr/>
        <p:txBody>
          <a:bodyPr anchor="ctr"/>
          <a:lstStyle/>
          <a:p>
            <a:r>
              <a:rPr kumimoji="0" lang="en-CN" sz="32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Helvetica Light"/>
              </a:rPr>
              <a:t>3+1</a:t>
            </a:r>
            <a:r>
              <a:rPr kumimoji="0" lang="zh-CN" altLang="en-US" sz="32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Helvetica Light"/>
              </a:rPr>
              <a:t> </a:t>
            </a:r>
            <a:r>
              <a:rPr lang="en-US" altLang="zh-CN" dirty="0"/>
              <a:t>D</a:t>
            </a:r>
            <a:r>
              <a:rPr kumimoji="0" lang="en-US" altLang="zh-CN" sz="32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Helvetica Light"/>
              </a:rPr>
              <a:t>ecomposition</a:t>
            </a:r>
            <a:endParaRPr lang="en-CN"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14AF2FF0-B808-9187-B503-0D66D8263836}"/>
              </a:ext>
            </a:extLst>
          </p:cNvPr>
          <p:cNvSpPr txBox="1"/>
          <p:nvPr/>
        </p:nvSpPr>
        <p:spPr>
          <a:xfrm>
            <a:off x="691200" y="1044000"/>
            <a:ext cx="10178753"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marR="0" indent="-457200" defTabSz="584200" rtl="0" fontAlgn="auto" latinLnBrk="0" hangingPunct="0">
              <a:lnSpc>
                <a:spcPct val="100000"/>
              </a:lnSpc>
              <a:spcBef>
                <a:spcPts val="0"/>
              </a:spcBef>
              <a:spcAft>
                <a:spcPts val="0"/>
              </a:spcAft>
              <a:buClrTx/>
              <a:buSzTx/>
              <a:buFont typeface="Wingdings" pitchFamily="2" charset="2"/>
              <a:buChar char="q"/>
              <a:tabLst/>
            </a:pPr>
            <a:r>
              <a:rPr kumimoji="0" lang="en-CN" sz="28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Helvetica Light"/>
              </a:rPr>
              <a:t>3+1 Einstein’s equations for a </a:t>
            </a:r>
            <a:r>
              <a:rPr kumimoji="0" lang="en-CN" sz="2800" b="0" i="0" u="none" strike="noStrike" cap="none" spc="0" normalizeH="0" baseline="0" dirty="0">
                <a:ln>
                  <a:noFill/>
                </a:ln>
                <a:solidFill>
                  <a:srgbClr val="FF0000"/>
                </a:solidFill>
                <a:effectLst/>
                <a:uFillTx/>
                <a:latin typeface="Times New Roman" panose="02020603050405020304" pitchFamily="18" charset="0"/>
                <a:cs typeface="Times New Roman" panose="02020603050405020304" pitchFamily="18" charset="0"/>
                <a:sym typeface="Helvetica Light"/>
              </a:rPr>
              <a:t>Schwarzschild black hole </a:t>
            </a:r>
          </a:p>
        </p:txBody>
      </p:sp>
      <p:pic>
        <p:nvPicPr>
          <p:cNvPr id="7" name="Picture 6">
            <a:extLst>
              <a:ext uri="{FF2B5EF4-FFF2-40B4-BE49-F238E27FC236}">
                <a16:creationId xmlns:a16="http://schemas.microsoft.com/office/drawing/2014/main" id="{A73CC7F2-53CD-E056-B045-4B96F621AD14}"/>
              </a:ext>
            </a:extLst>
          </p:cNvPr>
          <p:cNvPicPr>
            <a:picLocks noChangeAspect="1"/>
          </p:cNvPicPr>
          <p:nvPr/>
        </p:nvPicPr>
        <p:blipFill>
          <a:blip r:embed="rId3"/>
          <a:stretch>
            <a:fillRect/>
          </a:stretch>
        </p:blipFill>
        <p:spPr>
          <a:xfrm>
            <a:off x="1016983" y="1530427"/>
            <a:ext cx="6528966" cy="1546334"/>
          </a:xfrm>
          <a:prstGeom prst="rect">
            <a:avLst/>
          </a:prstGeom>
        </p:spPr>
      </p:pic>
      <p:sp>
        <p:nvSpPr>
          <p:cNvPr id="10" name="TextBox 9">
            <a:extLst>
              <a:ext uri="{FF2B5EF4-FFF2-40B4-BE49-F238E27FC236}">
                <a16:creationId xmlns:a16="http://schemas.microsoft.com/office/drawing/2014/main" id="{187D719D-30FF-9E93-2B9E-4D6E6606C485}"/>
              </a:ext>
            </a:extLst>
          </p:cNvPr>
          <p:cNvSpPr txBox="1"/>
          <p:nvPr/>
        </p:nvSpPr>
        <p:spPr>
          <a:xfrm>
            <a:off x="691200" y="3029709"/>
            <a:ext cx="10748963"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marR="0" indent="-457200" defTabSz="584200" rtl="0" fontAlgn="auto" latinLnBrk="0" hangingPunct="0">
              <a:lnSpc>
                <a:spcPct val="100000"/>
              </a:lnSpc>
              <a:spcBef>
                <a:spcPts val="0"/>
              </a:spcBef>
              <a:spcAft>
                <a:spcPts val="0"/>
              </a:spcAft>
              <a:buClrTx/>
              <a:buSzTx/>
              <a:buFont typeface="Wingdings" pitchFamily="2" charset="2"/>
              <a:buChar char="q"/>
              <a:tabLst/>
            </a:pPr>
            <a:r>
              <a:rPr kumimoji="0" lang="en-CN" sz="2800" b="0" i="0" u="none" strike="noStrike" cap="none" spc="0" normalizeH="0" baseline="0">
                <a:ln>
                  <a:noFill/>
                </a:ln>
                <a:solidFill>
                  <a:srgbClr val="000000"/>
                </a:solidFill>
                <a:effectLst/>
                <a:uFillTx/>
                <a:latin typeface="Times New Roman" panose="02020603050405020304" pitchFamily="18" charset="0"/>
                <a:cs typeface="Times New Roman" panose="02020603050405020304" pitchFamily="18" charset="0"/>
                <a:sym typeface="Helvetica Light"/>
              </a:rPr>
              <a:t>The lapse function and metric </a:t>
            </a:r>
            <a:r>
              <a:rPr kumimoji="0" lang="en-CN" sz="2800" b="0" i="0" u="none" strike="noStrike" cap="none" spc="0" normalizeH="0" baseline="0">
                <a:ln>
                  <a:noFill/>
                </a:ln>
                <a:solidFill>
                  <a:srgbClr val="FF0000"/>
                </a:solidFill>
                <a:effectLst/>
                <a:uFillTx/>
                <a:latin typeface="Times New Roman" panose="02020603050405020304" pitchFamily="18" charset="0"/>
                <a:cs typeface="Times New Roman" panose="02020603050405020304" pitchFamily="18" charset="0"/>
                <a:sym typeface="Helvetica Light"/>
              </a:rPr>
              <a:t>in isotropic coordinate</a:t>
            </a:r>
            <a:r>
              <a:rPr kumimoji="0" lang="en-CN" sz="2800" b="0" i="0" u="none" strike="noStrike" cap="none" spc="0" normalizeH="0" baseline="0">
                <a:ln>
                  <a:noFill/>
                </a:ln>
                <a:solidFill>
                  <a:srgbClr val="000000"/>
                </a:solidFill>
                <a:effectLst/>
                <a:uFillTx/>
                <a:latin typeface="Times New Roman" panose="02020603050405020304" pitchFamily="18" charset="0"/>
                <a:cs typeface="Times New Roman" panose="02020603050405020304" pitchFamily="18" charset="0"/>
                <a:sym typeface="Helvetica Light"/>
              </a:rPr>
              <a:t> are given by </a:t>
            </a:r>
          </a:p>
        </p:txBody>
      </p:sp>
      <p:pic>
        <p:nvPicPr>
          <p:cNvPr id="12" name="Picture 11">
            <a:extLst>
              <a:ext uri="{FF2B5EF4-FFF2-40B4-BE49-F238E27FC236}">
                <a16:creationId xmlns:a16="http://schemas.microsoft.com/office/drawing/2014/main" id="{B5FD1EE1-4823-9CFC-8E61-6B221845860C}"/>
              </a:ext>
            </a:extLst>
          </p:cNvPr>
          <p:cNvPicPr>
            <a:picLocks noChangeAspect="1"/>
          </p:cNvPicPr>
          <p:nvPr/>
        </p:nvPicPr>
        <p:blipFill>
          <a:blip r:embed="rId4"/>
          <a:stretch>
            <a:fillRect/>
          </a:stretch>
        </p:blipFill>
        <p:spPr>
          <a:xfrm>
            <a:off x="1126448" y="4064904"/>
            <a:ext cx="1732366" cy="1135402"/>
          </a:xfrm>
          <a:prstGeom prst="rect">
            <a:avLst/>
          </a:prstGeom>
        </p:spPr>
      </p:pic>
      <p:pic>
        <p:nvPicPr>
          <p:cNvPr id="16" name="Picture 15">
            <a:extLst>
              <a:ext uri="{FF2B5EF4-FFF2-40B4-BE49-F238E27FC236}">
                <a16:creationId xmlns:a16="http://schemas.microsoft.com/office/drawing/2014/main" id="{015D23B1-5455-A04B-E2C4-1B672DE98923}"/>
              </a:ext>
            </a:extLst>
          </p:cNvPr>
          <p:cNvPicPr>
            <a:picLocks noChangeAspect="1"/>
          </p:cNvPicPr>
          <p:nvPr/>
        </p:nvPicPr>
        <p:blipFill rotWithShape="1">
          <a:blip r:embed="rId5"/>
          <a:srcRect t="11245"/>
          <a:stretch/>
        </p:blipFill>
        <p:spPr>
          <a:xfrm>
            <a:off x="3148225" y="4253312"/>
            <a:ext cx="2730605" cy="939122"/>
          </a:xfrm>
          <a:prstGeom prst="rect">
            <a:avLst/>
          </a:prstGeom>
        </p:spPr>
      </p:pic>
      <p:sp>
        <p:nvSpPr>
          <p:cNvPr id="18" name="TextBox 17">
            <a:extLst>
              <a:ext uri="{FF2B5EF4-FFF2-40B4-BE49-F238E27FC236}">
                <a16:creationId xmlns:a16="http://schemas.microsoft.com/office/drawing/2014/main" id="{09A70850-8185-3F67-1DAD-E9F93E45B485}"/>
              </a:ext>
            </a:extLst>
          </p:cNvPr>
          <p:cNvSpPr txBox="1"/>
          <p:nvPr/>
        </p:nvSpPr>
        <p:spPr>
          <a:xfrm>
            <a:off x="691200" y="5117685"/>
            <a:ext cx="8312751" cy="5232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457200" indent="-457200">
              <a:buFont typeface="Wingdings" pitchFamily="2" charset="2"/>
              <a:buChar char="q"/>
            </a:pPr>
            <a:r>
              <a:rPr lang="en-US" sz="2800">
                <a:latin typeface="Times New Roman" panose="02020603050405020304" pitchFamily="18" charset="0"/>
                <a:cs typeface="Times New Roman" panose="02020603050405020304" pitchFamily="18" charset="0"/>
              </a:rPr>
              <a:t>T</a:t>
            </a:r>
            <a:r>
              <a:rPr lang="en-US" sz="2800">
                <a:effectLst/>
                <a:latin typeface="Times New Roman" panose="02020603050405020304" pitchFamily="18" charset="0"/>
                <a:cs typeface="Times New Roman" panose="02020603050405020304" pitchFamily="18" charset="0"/>
              </a:rPr>
              <a:t>he Hamiltonian and momentum constraints </a:t>
            </a:r>
            <a:endParaRPr lang="en-US" sz="2800">
              <a:latin typeface="Times New Roman" panose="02020603050405020304" pitchFamily="18" charset="0"/>
              <a:cs typeface="Times New Roman" panose="02020603050405020304" pitchFamily="18" charset="0"/>
            </a:endParaRPr>
          </a:p>
        </p:txBody>
      </p:sp>
      <p:pic>
        <p:nvPicPr>
          <p:cNvPr id="20" name="Picture 19">
            <a:extLst>
              <a:ext uri="{FF2B5EF4-FFF2-40B4-BE49-F238E27FC236}">
                <a16:creationId xmlns:a16="http://schemas.microsoft.com/office/drawing/2014/main" id="{64DEED01-CF26-FA7F-4093-0A850E6BC2D2}"/>
              </a:ext>
            </a:extLst>
          </p:cNvPr>
          <p:cNvPicPr>
            <a:picLocks noChangeAspect="1"/>
          </p:cNvPicPr>
          <p:nvPr/>
        </p:nvPicPr>
        <p:blipFill>
          <a:blip r:embed="rId6"/>
          <a:stretch>
            <a:fillRect/>
          </a:stretch>
        </p:blipFill>
        <p:spPr>
          <a:xfrm>
            <a:off x="1126448" y="3497576"/>
            <a:ext cx="7772400" cy="567328"/>
          </a:xfrm>
          <a:prstGeom prst="rect">
            <a:avLst/>
          </a:prstGeom>
        </p:spPr>
      </p:pic>
      <p:pic>
        <p:nvPicPr>
          <p:cNvPr id="22" name="Picture 21">
            <a:extLst>
              <a:ext uri="{FF2B5EF4-FFF2-40B4-BE49-F238E27FC236}">
                <a16:creationId xmlns:a16="http://schemas.microsoft.com/office/drawing/2014/main" id="{810ED1BE-E287-7731-F4EF-DFADB0C7C069}"/>
              </a:ext>
            </a:extLst>
          </p:cNvPr>
          <p:cNvPicPr>
            <a:picLocks noChangeAspect="1"/>
          </p:cNvPicPr>
          <p:nvPr/>
        </p:nvPicPr>
        <p:blipFill>
          <a:blip r:embed="rId7"/>
          <a:stretch>
            <a:fillRect/>
          </a:stretch>
        </p:blipFill>
        <p:spPr>
          <a:xfrm>
            <a:off x="1258089" y="5564909"/>
            <a:ext cx="3991232" cy="688178"/>
          </a:xfrm>
          <a:prstGeom prst="rect">
            <a:avLst/>
          </a:prstGeom>
        </p:spPr>
      </p:pic>
      <p:pic>
        <p:nvPicPr>
          <p:cNvPr id="24" name="Picture 23">
            <a:extLst>
              <a:ext uri="{FF2B5EF4-FFF2-40B4-BE49-F238E27FC236}">
                <a16:creationId xmlns:a16="http://schemas.microsoft.com/office/drawing/2014/main" id="{4C06254F-2F81-B1E6-E764-B31AB396793F}"/>
              </a:ext>
            </a:extLst>
          </p:cNvPr>
          <p:cNvPicPr>
            <a:picLocks noChangeAspect="1"/>
          </p:cNvPicPr>
          <p:nvPr/>
        </p:nvPicPr>
        <p:blipFill>
          <a:blip r:embed="rId8"/>
          <a:stretch>
            <a:fillRect/>
          </a:stretch>
        </p:blipFill>
        <p:spPr>
          <a:xfrm>
            <a:off x="5501160" y="5625334"/>
            <a:ext cx="3460702" cy="567328"/>
          </a:xfrm>
          <a:prstGeom prst="rect">
            <a:avLst/>
          </a:prstGeom>
        </p:spPr>
      </p:pic>
    </p:spTree>
    <p:extLst>
      <p:ext uri="{BB962C8B-B14F-4D97-AF65-F5344CB8AC3E}">
        <p14:creationId xmlns:p14="http://schemas.microsoft.com/office/powerpoint/2010/main" val="317654990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96BD52-CA72-B7A1-7152-74A6D356CB9D}"/>
              </a:ext>
            </a:extLst>
          </p:cNvPr>
          <p:cNvSpPr>
            <a:spLocks noGrp="1"/>
          </p:cNvSpPr>
          <p:nvPr>
            <p:ph type="sldNum" sz="quarter" idx="12"/>
          </p:nvPr>
        </p:nvSpPr>
        <p:spPr/>
        <p:txBody>
          <a:bodyPr/>
          <a:lstStyle/>
          <a:p>
            <a:fld id="{86CB4B4D-7CA3-9044-876B-883B54F8677D}" type="slidenum">
              <a:rPr lang="en-CN" smtClean="0"/>
              <a:pPr/>
              <a:t>5</a:t>
            </a:fld>
            <a:endParaRPr lang="en-CN"/>
          </a:p>
        </p:txBody>
      </p:sp>
      <p:sp>
        <p:nvSpPr>
          <p:cNvPr id="3" name="Text Placeholder 2">
            <a:extLst>
              <a:ext uri="{FF2B5EF4-FFF2-40B4-BE49-F238E27FC236}">
                <a16:creationId xmlns:a16="http://schemas.microsoft.com/office/drawing/2014/main" id="{E7261C45-96A4-4300-F467-17C5E92E9438}"/>
              </a:ext>
            </a:extLst>
          </p:cNvPr>
          <p:cNvSpPr>
            <a:spLocks noGrp="1"/>
          </p:cNvSpPr>
          <p:nvPr>
            <p:ph type="body" sz="quarter" idx="13"/>
          </p:nvPr>
        </p:nvSpPr>
        <p:spPr/>
        <p:txBody>
          <a:bodyPr/>
          <a:lstStyle/>
          <a:p>
            <a:r>
              <a:rPr kumimoji="0" lang="en-CN" sz="32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Helvetica Light"/>
              </a:rPr>
              <a:t>3+1</a:t>
            </a:r>
            <a:r>
              <a:rPr kumimoji="0" lang="zh-CN" altLang="en-US" sz="32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Helvetica Light"/>
              </a:rPr>
              <a:t> </a:t>
            </a:r>
            <a:r>
              <a:rPr lang="en-US" altLang="zh-CN" dirty="0"/>
              <a:t>D</a:t>
            </a:r>
            <a:r>
              <a:rPr kumimoji="0" lang="en-US" altLang="zh-CN" sz="32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Helvetica Light"/>
              </a:rPr>
              <a:t>ecomposition</a:t>
            </a:r>
            <a:endParaRPr lang="en-CN"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EF940C94-EE57-6936-87C6-1BFBB1DD191D}"/>
              </a:ext>
            </a:extLst>
          </p:cNvPr>
          <p:cNvSpPr txBox="1"/>
          <p:nvPr/>
        </p:nvSpPr>
        <p:spPr>
          <a:xfrm>
            <a:off x="691200" y="1044000"/>
            <a:ext cx="10178753"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marR="0" indent="-457200" algn="just" defTabSz="584200" rtl="0" fontAlgn="auto" latinLnBrk="0" hangingPunct="0">
              <a:lnSpc>
                <a:spcPct val="100000"/>
              </a:lnSpc>
              <a:spcBef>
                <a:spcPts val="0"/>
              </a:spcBef>
              <a:spcAft>
                <a:spcPts val="0"/>
              </a:spcAft>
              <a:buClrTx/>
              <a:buSzTx/>
              <a:buFont typeface="Wingdings" pitchFamily="2" charset="2"/>
              <a:buChar char="q"/>
              <a:tabLst/>
            </a:pPr>
            <a:r>
              <a:rPr kumimoji="0" lang="en-CN" sz="2800" b="0" i="0" u="none" strike="noStrike" cap="none" spc="0" normalizeH="0" baseline="0">
                <a:ln>
                  <a:noFill/>
                </a:ln>
                <a:solidFill>
                  <a:srgbClr val="000000"/>
                </a:solidFill>
                <a:effectLst/>
                <a:uFillTx/>
                <a:latin typeface="Times New Roman" panose="02020603050405020304" pitchFamily="18" charset="0"/>
                <a:cs typeface="Times New Roman" panose="02020603050405020304" pitchFamily="18" charset="0"/>
                <a:sym typeface="Helvetica Light"/>
              </a:rPr>
              <a:t>Perturbed 3+1 Einstein’s equations for a Schwarzschild black hole </a:t>
            </a:r>
          </a:p>
        </p:txBody>
      </p:sp>
      <p:pic>
        <p:nvPicPr>
          <p:cNvPr id="6" name="Picture 5" descr="Text, letter&#10;&#10;Description automatically generated">
            <a:extLst>
              <a:ext uri="{FF2B5EF4-FFF2-40B4-BE49-F238E27FC236}">
                <a16:creationId xmlns:a16="http://schemas.microsoft.com/office/drawing/2014/main" id="{A1AD84CB-E03A-33F6-803D-B6CDC80E68F2}"/>
              </a:ext>
            </a:extLst>
          </p:cNvPr>
          <p:cNvPicPr>
            <a:picLocks noChangeAspect="1"/>
          </p:cNvPicPr>
          <p:nvPr/>
        </p:nvPicPr>
        <p:blipFill>
          <a:blip r:embed="rId3"/>
          <a:stretch>
            <a:fillRect/>
          </a:stretch>
        </p:blipFill>
        <p:spPr>
          <a:xfrm>
            <a:off x="976068" y="1563989"/>
            <a:ext cx="5293871" cy="1943100"/>
          </a:xfrm>
          <a:prstGeom prst="rect">
            <a:avLst/>
          </a:prstGeom>
        </p:spPr>
      </p:pic>
      <p:sp>
        <p:nvSpPr>
          <p:cNvPr id="7" name="TextBox 6">
            <a:extLst>
              <a:ext uri="{FF2B5EF4-FFF2-40B4-BE49-F238E27FC236}">
                <a16:creationId xmlns:a16="http://schemas.microsoft.com/office/drawing/2014/main" id="{1355C273-276F-3FC6-1CEA-5659D14CC49B}"/>
              </a:ext>
            </a:extLst>
          </p:cNvPr>
          <p:cNvSpPr txBox="1"/>
          <p:nvPr/>
        </p:nvSpPr>
        <p:spPr>
          <a:xfrm>
            <a:off x="691200" y="3381307"/>
            <a:ext cx="10178753"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marR="0" indent="-457200" algn="just" defTabSz="584200" rtl="0" fontAlgn="auto" latinLnBrk="0" hangingPunct="0">
              <a:lnSpc>
                <a:spcPct val="100000"/>
              </a:lnSpc>
              <a:spcBef>
                <a:spcPts val="0"/>
              </a:spcBef>
              <a:spcAft>
                <a:spcPts val="0"/>
              </a:spcAft>
              <a:buClrTx/>
              <a:buSzTx/>
              <a:buFont typeface="Wingdings" pitchFamily="2" charset="2"/>
              <a:buChar char="q"/>
              <a:tabLst/>
            </a:pPr>
            <a:r>
              <a:rPr kumimoji="0" lang="en-CN" sz="2800" b="0" i="0" u="none" strike="noStrike" cap="none" spc="0" normalizeH="0" baseline="0">
                <a:ln>
                  <a:noFill/>
                </a:ln>
                <a:solidFill>
                  <a:srgbClr val="000000"/>
                </a:solidFill>
                <a:effectLst/>
                <a:uFillTx/>
                <a:latin typeface="Times New Roman" panose="02020603050405020304" pitchFamily="18" charset="0"/>
                <a:cs typeface="Times New Roman" panose="02020603050405020304" pitchFamily="18" charset="0"/>
                <a:sym typeface="Helvetica Light"/>
              </a:rPr>
              <a:t>Second-order wave equations</a:t>
            </a:r>
          </a:p>
        </p:txBody>
      </p:sp>
      <p:pic>
        <p:nvPicPr>
          <p:cNvPr id="8" name="Picture 7" descr="Text, letter&#10;&#10;Description automatically generated">
            <a:extLst>
              <a:ext uri="{FF2B5EF4-FFF2-40B4-BE49-F238E27FC236}">
                <a16:creationId xmlns:a16="http://schemas.microsoft.com/office/drawing/2014/main" id="{84E7CF76-D1EE-1BC8-2948-59D57D501C7D}"/>
              </a:ext>
            </a:extLst>
          </p:cNvPr>
          <p:cNvPicPr>
            <a:picLocks noChangeAspect="1"/>
          </p:cNvPicPr>
          <p:nvPr/>
        </p:nvPicPr>
        <p:blipFill>
          <a:blip r:embed="rId4"/>
          <a:stretch>
            <a:fillRect/>
          </a:stretch>
        </p:blipFill>
        <p:spPr>
          <a:xfrm>
            <a:off x="1151756" y="3903530"/>
            <a:ext cx="6146800" cy="1968500"/>
          </a:xfrm>
          <a:prstGeom prst="rect">
            <a:avLst/>
          </a:prstGeom>
        </p:spPr>
      </p:pic>
      <p:pic>
        <p:nvPicPr>
          <p:cNvPr id="9" name="Picture 8" descr="Text&#10;&#10;Description automatically generated with low confidence">
            <a:extLst>
              <a:ext uri="{FF2B5EF4-FFF2-40B4-BE49-F238E27FC236}">
                <a16:creationId xmlns:a16="http://schemas.microsoft.com/office/drawing/2014/main" id="{49A40BB2-02BE-B33D-6BE7-972B5720EF28}"/>
              </a:ext>
            </a:extLst>
          </p:cNvPr>
          <p:cNvPicPr>
            <a:picLocks noChangeAspect="1"/>
          </p:cNvPicPr>
          <p:nvPr/>
        </p:nvPicPr>
        <p:blipFill rotWithShape="1">
          <a:blip r:embed="rId5"/>
          <a:srcRect b="21474"/>
          <a:stretch/>
        </p:blipFill>
        <p:spPr>
          <a:xfrm>
            <a:off x="2246428" y="5831677"/>
            <a:ext cx="1295400" cy="448780"/>
          </a:xfrm>
          <a:prstGeom prst="rect">
            <a:avLst/>
          </a:prstGeom>
        </p:spPr>
      </p:pic>
      <p:sp>
        <p:nvSpPr>
          <p:cNvPr id="10" name="TextBox 9">
            <a:extLst>
              <a:ext uri="{FF2B5EF4-FFF2-40B4-BE49-F238E27FC236}">
                <a16:creationId xmlns:a16="http://schemas.microsoft.com/office/drawing/2014/main" id="{6F2151C5-ECEB-F906-47A3-7CB40AF345EF}"/>
              </a:ext>
            </a:extLst>
          </p:cNvPr>
          <p:cNvSpPr txBox="1"/>
          <p:nvPr/>
        </p:nvSpPr>
        <p:spPr>
          <a:xfrm>
            <a:off x="691200" y="5802580"/>
            <a:ext cx="1733550"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marR="0" indent="-457200" algn="just" defTabSz="584200" rtl="0" fontAlgn="auto" latinLnBrk="0" hangingPunct="0">
              <a:lnSpc>
                <a:spcPct val="100000"/>
              </a:lnSpc>
              <a:spcBef>
                <a:spcPts val="0"/>
              </a:spcBef>
              <a:spcAft>
                <a:spcPts val="0"/>
              </a:spcAft>
              <a:buClrTx/>
              <a:buSzTx/>
              <a:buFont typeface="Wingdings" pitchFamily="2" charset="2"/>
              <a:buChar char="q"/>
              <a:tabLst/>
            </a:pPr>
            <a:r>
              <a:rPr kumimoji="0" lang="en-US" sz="2800" b="0" i="0" u="none" strike="noStrike" cap="none" spc="0" normalizeH="0" baseline="0">
                <a:ln>
                  <a:noFill/>
                </a:ln>
                <a:solidFill>
                  <a:srgbClr val="000000"/>
                </a:solidFill>
                <a:effectLst/>
                <a:uFillTx/>
                <a:latin typeface="Times New Roman" panose="02020603050405020304" pitchFamily="18" charset="0"/>
                <a:cs typeface="Times New Roman" panose="02020603050405020304" pitchFamily="18" charset="0"/>
                <a:sym typeface="Helvetica Light"/>
              </a:rPr>
              <a:t>W</a:t>
            </a:r>
            <a:r>
              <a:rPr kumimoji="0" lang="en-CN" sz="2800" b="0" i="0" u="none" strike="noStrike" cap="none" spc="0" normalizeH="0" baseline="0">
                <a:ln>
                  <a:noFill/>
                </a:ln>
                <a:solidFill>
                  <a:srgbClr val="000000"/>
                </a:solidFill>
                <a:effectLst/>
                <a:uFillTx/>
                <a:latin typeface="Times New Roman" panose="02020603050405020304" pitchFamily="18" charset="0"/>
                <a:cs typeface="Times New Roman" panose="02020603050405020304" pitchFamily="18" charset="0"/>
                <a:sym typeface="Helvetica Light"/>
              </a:rPr>
              <a:t>here,</a:t>
            </a:r>
          </a:p>
        </p:txBody>
      </p:sp>
      <p:sp>
        <p:nvSpPr>
          <p:cNvPr id="11" name="Rectangle 10">
            <a:extLst>
              <a:ext uri="{FF2B5EF4-FFF2-40B4-BE49-F238E27FC236}">
                <a16:creationId xmlns:a16="http://schemas.microsoft.com/office/drawing/2014/main" id="{9D0B9245-F50F-6D42-F138-32918DDC3376}"/>
              </a:ext>
            </a:extLst>
          </p:cNvPr>
          <p:cNvSpPr/>
          <p:nvPr/>
        </p:nvSpPr>
        <p:spPr>
          <a:xfrm>
            <a:off x="5260290" y="4598517"/>
            <a:ext cx="2019298" cy="393700"/>
          </a:xfrm>
          <a:prstGeom prst="rect">
            <a:avLst/>
          </a:prstGeom>
          <a:noFill/>
          <a:ln w="25400"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N" sz="2400" b="0" i="0" u="none" strike="noStrike" cap="none" spc="0" normalizeH="0" baseline="0">
              <a:ln>
                <a:noFill/>
              </a:ln>
              <a:solidFill>
                <a:srgbClr val="FFFFFF"/>
              </a:solidFill>
              <a:effectLst/>
              <a:uFillTx/>
              <a:latin typeface="+mn-lt"/>
              <a:ea typeface="+mn-ea"/>
              <a:cs typeface="+mn-cs"/>
              <a:sym typeface="Helvetica Light"/>
            </a:endParaRPr>
          </a:p>
        </p:txBody>
      </p:sp>
      <p:sp>
        <p:nvSpPr>
          <p:cNvPr id="4" name="TextBox 3">
            <a:extLst>
              <a:ext uri="{FF2B5EF4-FFF2-40B4-BE49-F238E27FC236}">
                <a16:creationId xmlns:a16="http://schemas.microsoft.com/office/drawing/2014/main" id="{CE60BBDC-B3E5-E949-1AC8-4F43FD303AA7}"/>
              </a:ext>
            </a:extLst>
          </p:cNvPr>
          <p:cNvSpPr txBox="1"/>
          <p:nvPr/>
        </p:nvSpPr>
        <p:spPr>
          <a:xfrm>
            <a:off x="4939863" y="3908523"/>
            <a:ext cx="3669124"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altLang="zh-CN" sz="3600" b="0" i="0" u="none" strike="noStrike" cap="none" spc="0" normalizeH="0" baseline="0" dirty="0">
                <a:ln>
                  <a:noFill/>
                </a:ln>
                <a:solidFill>
                  <a:srgbClr val="FF0000"/>
                </a:solidFill>
                <a:effectLst/>
                <a:uFillTx/>
                <a:latin typeface="Times New Roman" panose="02020603050405020304" pitchFamily="18" charset="0"/>
                <a:cs typeface="Times New Roman" panose="02020603050405020304" pitchFamily="18" charset="0"/>
                <a:sym typeface="Helvetica Light"/>
              </a:rPr>
              <a:t>Not</a:t>
            </a:r>
            <a:r>
              <a:rPr kumimoji="0" lang="zh-CN" altLang="en-US" sz="3600" b="0" i="0" u="none" strike="noStrike" cap="none" spc="0" normalizeH="0" baseline="0" dirty="0">
                <a:ln>
                  <a:noFill/>
                </a:ln>
                <a:solidFill>
                  <a:srgbClr val="FF0000"/>
                </a:solidFill>
                <a:effectLst/>
                <a:uFillTx/>
                <a:latin typeface="Times New Roman" panose="02020603050405020304" pitchFamily="18" charset="0"/>
                <a:cs typeface="Times New Roman" panose="02020603050405020304" pitchFamily="18" charset="0"/>
                <a:sym typeface="Helvetica Light"/>
              </a:rPr>
              <a:t> </a:t>
            </a:r>
            <a:r>
              <a:rPr kumimoji="0" lang="en-US" altLang="zh-CN" sz="3600" b="0" i="0" u="none" strike="noStrike" cap="none" spc="0" normalizeH="0" baseline="0" dirty="0">
                <a:ln>
                  <a:noFill/>
                </a:ln>
                <a:solidFill>
                  <a:srgbClr val="FF0000"/>
                </a:solidFill>
                <a:effectLst/>
                <a:uFillTx/>
                <a:latin typeface="Times New Roman" panose="02020603050405020304" pitchFamily="18" charset="0"/>
                <a:cs typeface="Times New Roman" panose="02020603050405020304" pitchFamily="18" charset="0"/>
                <a:sym typeface="Helvetica Light"/>
              </a:rPr>
              <a:t>well</a:t>
            </a:r>
            <a:r>
              <a:rPr kumimoji="0" lang="zh-CN" altLang="en-US" sz="3600" b="0" i="0" u="none" strike="noStrike" cap="none" spc="0" normalizeH="0" baseline="0" dirty="0">
                <a:ln>
                  <a:noFill/>
                </a:ln>
                <a:solidFill>
                  <a:srgbClr val="FF0000"/>
                </a:solidFill>
                <a:effectLst/>
                <a:uFillTx/>
                <a:latin typeface="Times New Roman" panose="02020603050405020304" pitchFamily="18" charset="0"/>
                <a:cs typeface="Times New Roman" panose="02020603050405020304" pitchFamily="18" charset="0"/>
                <a:sym typeface="Helvetica Light"/>
              </a:rPr>
              <a:t> </a:t>
            </a:r>
            <a:r>
              <a:rPr kumimoji="0" lang="en-US" altLang="zh-CN" sz="3600" b="0" i="0" u="none" strike="noStrike" cap="none" spc="0" normalizeH="0" baseline="0" dirty="0">
                <a:ln>
                  <a:noFill/>
                </a:ln>
                <a:solidFill>
                  <a:srgbClr val="FF0000"/>
                </a:solidFill>
                <a:effectLst/>
                <a:uFillTx/>
                <a:latin typeface="Times New Roman" panose="02020603050405020304" pitchFamily="18" charset="0"/>
                <a:cs typeface="Times New Roman" panose="02020603050405020304" pitchFamily="18" charset="0"/>
                <a:sym typeface="Helvetica Light"/>
              </a:rPr>
              <a:t>posed!</a:t>
            </a:r>
            <a:endParaRPr kumimoji="0" lang="en-CN" sz="3600" b="0" i="0" u="none" strike="noStrike" cap="none" spc="0" normalizeH="0" baseline="0" dirty="0">
              <a:ln>
                <a:noFill/>
              </a:ln>
              <a:solidFill>
                <a:srgbClr val="FF0000"/>
              </a:solidFill>
              <a:effectLst/>
              <a:uFillTx/>
              <a:latin typeface="Times New Roman" panose="02020603050405020304" pitchFamily="18" charset="0"/>
              <a:cs typeface="Times New Roman" panose="02020603050405020304" pitchFamily="18" charset="0"/>
              <a:sym typeface="Helvetica Light"/>
            </a:endParaRPr>
          </a:p>
        </p:txBody>
      </p:sp>
    </p:spTree>
    <p:extLst>
      <p:ext uri="{BB962C8B-B14F-4D97-AF65-F5344CB8AC3E}">
        <p14:creationId xmlns:p14="http://schemas.microsoft.com/office/powerpoint/2010/main" val="31435462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AB10EB-65DC-99EA-0433-9B717DA29556}"/>
              </a:ext>
            </a:extLst>
          </p:cNvPr>
          <p:cNvSpPr>
            <a:spLocks noGrp="1"/>
          </p:cNvSpPr>
          <p:nvPr>
            <p:ph type="sldNum" sz="quarter" idx="12"/>
          </p:nvPr>
        </p:nvSpPr>
        <p:spPr/>
        <p:txBody>
          <a:bodyPr/>
          <a:lstStyle/>
          <a:p>
            <a:fld id="{86CB4B4D-7CA3-9044-876B-883B54F8677D}" type="slidenum">
              <a:rPr lang="en-CN" smtClean="0"/>
              <a:pPr/>
              <a:t>6</a:t>
            </a:fld>
            <a:endParaRPr lang="en-CN"/>
          </a:p>
        </p:txBody>
      </p:sp>
      <p:sp>
        <p:nvSpPr>
          <p:cNvPr id="3" name="Text Placeholder 2">
            <a:extLst>
              <a:ext uri="{FF2B5EF4-FFF2-40B4-BE49-F238E27FC236}">
                <a16:creationId xmlns:a16="http://schemas.microsoft.com/office/drawing/2014/main" id="{596F5B04-5DCB-1F02-D832-4A9D748AA7AB}"/>
              </a:ext>
            </a:extLst>
          </p:cNvPr>
          <p:cNvSpPr>
            <a:spLocks noGrp="1"/>
          </p:cNvSpPr>
          <p:nvPr>
            <p:ph type="body" sz="quarter" idx="13"/>
          </p:nvPr>
        </p:nvSpPr>
        <p:spPr/>
        <p:txBody>
          <a:bodyPr anchor="ctr"/>
          <a:lstStyle/>
          <a:p>
            <a:r>
              <a:rPr lang="en-US" altLang="zh-CN" dirty="0">
                <a:latin typeface="Times New Roman" panose="02020603050405020304" pitchFamily="18" charset="0"/>
                <a:cs typeface="Times New Roman" panose="02020603050405020304" pitchFamily="18" charset="0"/>
              </a:rPr>
              <a:t>Well-posed</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equations</a:t>
            </a:r>
            <a:endParaRPr lang="en-CN"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820DB96B-405D-F5AB-AEE1-DB534A0B33BB}"/>
              </a:ext>
            </a:extLst>
          </p:cNvPr>
          <p:cNvSpPr txBox="1"/>
          <p:nvPr/>
        </p:nvSpPr>
        <p:spPr>
          <a:xfrm>
            <a:off x="691200" y="1044000"/>
            <a:ext cx="5779008"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defTabSz="584200" hangingPunct="0">
              <a:buFont typeface="Wingdings" pitchFamily="2" charset="2"/>
              <a:buChar char="q"/>
            </a:pPr>
            <a:r>
              <a:rPr lang="en-US" sz="2800" dirty="0">
                <a:latin typeface="Times New Roman" panose="02020603050405020304" pitchFamily="18" charset="0"/>
                <a:cs typeface="Times New Roman" panose="02020603050405020304" pitchFamily="18" charset="0"/>
              </a:rPr>
              <a:t>Momentum constraint</a:t>
            </a:r>
            <a:r>
              <a:rPr lang="en-US" altLang="zh-CN"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9" name="Picture 8" descr="Text&#10;&#10;Description automatically generated with medium confidence">
            <a:extLst>
              <a:ext uri="{FF2B5EF4-FFF2-40B4-BE49-F238E27FC236}">
                <a16:creationId xmlns:a16="http://schemas.microsoft.com/office/drawing/2014/main" id="{03DD05DD-0631-BAC5-CB3F-742F89999E50}"/>
              </a:ext>
            </a:extLst>
          </p:cNvPr>
          <p:cNvPicPr>
            <a:picLocks noChangeAspect="1"/>
          </p:cNvPicPr>
          <p:nvPr/>
        </p:nvPicPr>
        <p:blipFill>
          <a:blip r:embed="rId3"/>
          <a:stretch>
            <a:fillRect/>
          </a:stretch>
        </p:blipFill>
        <p:spPr>
          <a:xfrm>
            <a:off x="1168471" y="1466975"/>
            <a:ext cx="3980472" cy="763832"/>
          </a:xfrm>
          <a:prstGeom prst="rect">
            <a:avLst/>
          </a:prstGeom>
        </p:spPr>
      </p:pic>
      <p:sp>
        <p:nvSpPr>
          <p:cNvPr id="10" name="TextBox 9">
            <a:extLst>
              <a:ext uri="{FF2B5EF4-FFF2-40B4-BE49-F238E27FC236}">
                <a16:creationId xmlns:a16="http://schemas.microsoft.com/office/drawing/2014/main" id="{E1F1D5EA-0350-D8BA-D947-5E6E55E2B87A}"/>
              </a:ext>
            </a:extLst>
          </p:cNvPr>
          <p:cNvSpPr txBox="1"/>
          <p:nvPr/>
        </p:nvSpPr>
        <p:spPr>
          <a:xfrm>
            <a:off x="691200" y="2070325"/>
            <a:ext cx="5779008"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defTabSz="584200" hangingPunct="0">
              <a:buFont typeface="Wingdings" pitchFamily="2" charset="2"/>
              <a:buChar char="q"/>
            </a:pPr>
            <a:r>
              <a:rPr lang="en-US" sz="2800">
                <a:latin typeface="Times New Roman" panose="02020603050405020304" pitchFamily="18" charset="0"/>
                <a:cs typeface="Times New Roman" panose="02020603050405020304" pitchFamily="18" charset="0"/>
              </a:rPr>
              <a:t>S</a:t>
            </a:r>
            <a:r>
              <a:rPr lang="en-US" sz="2800">
                <a:effectLst/>
                <a:latin typeface="Times New Roman" panose="02020603050405020304" pitchFamily="18" charset="0"/>
                <a:cs typeface="Times New Roman" panose="02020603050405020304" pitchFamily="18" charset="0"/>
              </a:rPr>
              <a:t>ymmetric hyperbolic equations </a:t>
            </a:r>
            <a:endParaRPr lang="en-US" sz="28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AB9D287-6AEB-8AE9-CF40-E4B960F824CF}"/>
                  </a:ext>
                </a:extLst>
              </p:cNvPr>
              <p:cNvSpPr txBox="1"/>
              <p:nvPr/>
            </p:nvSpPr>
            <p:spPr>
              <a:xfrm>
                <a:off x="691200" y="5340566"/>
                <a:ext cx="10801350" cy="9990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defTabSz="584200" hangingPunct="0">
                  <a:buFont typeface="Wingdings" pitchFamily="2" charset="2"/>
                  <a:buChar char="q"/>
                </a:pPr>
                <a:r>
                  <a:rPr lang="en-US" sz="2800">
                    <a:latin typeface="Times New Roman" panose="02020603050405020304" pitchFamily="18" charset="0"/>
                    <a:cs typeface="Times New Roman" panose="02020603050405020304" pitchFamily="18" charset="0"/>
                  </a:rPr>
                  <a:t>Except the Laplace term, there are only terms with </a:t>
                </a:r>
                <a:r>
                  <a:rPr lang="en-US" sz="2800">
                    <a:solidFill>
                      <a:srgbClr val="FF0000"/>
                    </a:solidFill>
                    <a:latin typeface="Times New Roman" panose="02020603050405020304" pitchFamily="18" charset="0"/>
                    <a:cs typeface="Times New Roman" panose="02020603050405020304" pitchFamily="18" charset="0"/>
                  </a:rPr>
                  <a:t>first order spatial derivative</a:t>
                </a:r>
                <a:r>
                  <a:rPr lang="en-US" sz="2800">
                    <a:latin typeface="Times New Roman" panose="02020603050405020304" pitchFamily="18" charset="0"/>
                    <a:cs typeface="Times New Roman" panose="02020603050405020304" pitchFamily="18" charset="0"/>
                  </a:rPr>
                  <a:t> of </a:t>
                </a:r>
                <a14:m>
                  <m:oMath xmlns:m="http://schemas.openxmlformats.org/officeDocument/2006/math">
                    <m:sSub>
                      <m:sSubPr>
                        <m:ctrlPr>
                          <a:rPr lang="en-US" sz="2800" i="1" smtClean="0">
                            <a:latin typeface="Cambria Math" panose="02040503050406030204" pitchFamily="18" charset="0"/>
                            <a:cs typeface="Times New Roman" panose="02020603050405020304" pitchFamily="18" charset="0"/>
                          </a:rPr>
                        </m:ctrlPr>
                      </m:sSubPr>
                      <m:e>
                        <m:r>
                          <a:rPr lang="en-US" sz="2800" b="0" i="1" smtClean="0">
                            <a:latin typeface="Cambria Math" panose="02040503050406030204" pitchFamily="18" charset="0"/>
                            <a:cs typeface="Times New Roman" panose="02020603050405020304" pitchFamily="18" charset="0"/>
                          </a:rPr>
                          <m:t>h</m:t>
                        </m:r>
                      </m:e>
                      <m:sub>
                        <m:r>
                          <a:rPr lang="en-US" sz="2800" b="0" i="1" smtClean="0">
                            <a:latin typeface="Cambria Math" panose="02040503050406030204" pitchFamily="18" charset="0"/>
                            <a:cs typeface="Times New Roman" panose="02020603050405020304" pitchFamily="18" charset="0"/>
                          </a:rPr>
                          <m:t>𝑖𝑗</m:t>
                        </m:r>
                      </m:sub>
                    </m:sSub>
                  </m:oMath>
                </a14:m>
                <a:r>
                  <a:rPr lang="en-US" sz="2800">
                    <a:latin typeface="Times New Roman" panose="02020603050405020304" pitchFamily="18" charset="0"/>
                    <a:cs typeface="Times New Roman" panose="02020603050405020304" pitchFamily="18" charset="0"/>
                  </a:rPr>
                  <a:t> </a:t>
                </a:r>
              </a:p>
            </p:txBody>
          </p:sp>
        </mc:Choice>
        <mc:Fallback xmlns="">
          <p:sp>
            <p:nvSpPr>
              <p:cNvPr id="13" name="TextBox 12">
                <a:extLst>
                  <a:ext uri="{FF2B5EF4-FFF2-40B4-BE49-F238E27FC236}">
                    <a16:creationId xmlns:a16="http://schemas.microsoft.com/office/drawing/2014/main" id="{BAB9D287-6AEB-8AE9-CF40-E4B960F824CF}"/>
                  </a:ext>
                </a:extLst>
              </p:cNvPr>
              <p:cNvSpPr txBox="1">
                <a:spLocks noRot="1" noChangeAspect="1" noMove="1" noResize="1" noEditPoints="1" noAdjustHandles="1" noChangeArrowheads="1" noChangeShapeType="1" noTextEdit="1"/>
              </p:cNvSpPr>
              <p:nvPr/>
            </p:nvSpPr>
            <p:spPr>
              <a:xfrm>
                <a:off x="691200" y="5340566"/>
                <a:ext cx="10801350" cy="999056"/>
              </a:xfrm>
              <a:prstGeom prst="rect">
                <a:avLst/>
              </a:prstGeom>
              <a:blipFill>
                <a:blip r:embed="rId4"/>
                <a:stretch>
                  <a:fillRect l="-1410" t="-5000" b="-12500"/>
                </a:stretch>
              </a:blipFill>
              <a:ln w="12700" cap="flat">
                <a:noFill/>
                <a:miter lim="400000"/>
              </a:ln>
              <a:effectLst/>
            </p:spPr>
            <p:txBody>
              <a:bodyPr/>
              <a:lstStyle/>
              <a:p>
                <a:r>
                  <a:rPr lang="en-CN">
                    <a:noFill/>
                  </a:rPr>
                  <a:t> </a:t>
                </a:r>
              </a:p>
            </p:txBody>
          </p:sp>
        </mc:Fallback>
      </mc:AlternateContent>
      <p:sp>
        <p:nvSpPr>
          <p:cNvPr id="7" name="TextBox 6">
            <a:extLst>
              <a:ext uri="{FF2B5EF4-FFF2-40B4-BE49-F238E27FC236}">
                <a16:creationId xmlns:a16="http://schemas.microsoft.com/office/drawing/2014/main" id="{10669FF3-BB95-F979-89DE-69995B702966}"/>
              </a:ext>
            </a:extLst>
          </p:cNvPr>
          <p:cNvSpPr txBox="1"/>
          <p:nvPr/>
        </p:nvSpPr>
        <p:spPr>
          <a:xfrm>
            <a:off x="5311141" y="4460565"/>
            <a:ext cx="3669124"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US" altLang="zh-CN" sz="3600" dirty="0">
                <a:solidFill>
                  <a:srgbClr val="FF0000"/>
                </a:solidFill>
                <a:latin typeface="Times New Roman" panose="02020603050405020304" pitchFamily="18" charset="0"/>
                <a:cs typeface="Times New Roman" panose="02020603050405020304" pitchFamily="18" charset="0"/>
                <a:sym typeface="Helvetica Light"/>
              </a:rPr>
              <a:t>W</a:t>
            </a:r>
            <a:r>
              <a:rPr kumimoji="0" lang="en-US" altLang="zh-CN" sz="3600" b="0" i="0" u="none" strike="noStrike" cap="none" spc="0" normalizeH="0" baseline="0" dirty="0">
                <a:ln>
                  <a:noFill/>
                </a:ln>
                <a:solidFill>
                  <a:srgbClr val="FF0000"/>
                </a:solidFill>
                <a:effectLst/>
                <a:uFillTx/>
                <a:latin typeface="Times New Roman" panose="02020603050405020304" pitchFamily="18" charset="0"/>
                <a:cs typeface="Times New Roman" panose="02020603050405020304" pitchFamily="18" charset="0"/>
                <a:sym typeface="Helvetica Light"/>
              </a:rPr>
              <a:t>ell</a:t>
            </a:r>
            <a:r>
              <a:rPr kumimoji="0" lang="zh-CN" altLang="en-US" sz="3600" b="0" i="0" u="none" strike="noStrike" cap="none" spc="0" normalizeH="0" baseline="0" dirty="0">
                <a:ln>
                  <a:noFill/>
                </a:ln>
                <a:solidFill>
                  <a:srgbClr val="FF0000"/>
                </a:solidFill>
                <a:effectLst/>
                <a:uFillTx/>
                <a:latin typeface="Times New Roman" panose="02020603050405020304" pitchFamily="18" charset="0"/>
                <a:cs typeface="Times New Roman" panose="02020603050405020304" pitchFamily="18" charset="0"/>
                <a:sym typeface="Helvetica Light"/>
              </a:rPr>
              <a:t> </a:t>
            </a:r>
            <a:r>
              <a:rPr kumimoji="0" lang="en-US" altLang="zh-CN" sz="3600" b="0" i="0" u="none" strike="noStrike" cap="none" spc="0" normalizeH="0" baseline="0" dirty="0">
                <a:ln>
                  <a:noFill/>
                </a:ln>
                <a:solidFill>
                  <a:srgbClr val="FF0000"/>
                </a:solidFill>
                <a:effectLst/>
                <a:uFillTx/>
                <a:latin typeface="Times New Roman" panose="02020603050405020304" pitchFamily="18" charset="0"/>
                <a:cs typeface="Times New Roman" panose="02020603050405020304" pitchFamily="18" charset="0"/>
                <a:sym typeface="Helvetica Light"/>
              </a:rPr>
              <a:t>posed!</a:t>
            </a:r>
            <a:endParaRPr kumimoji="0" lang="en-CN" sz="3600" b="0" i="0" u="none" strike="noStrike" cap="none" spc="0" normalizeH="0" baseline="0" dirty="0">
              <a:ln>
                <a:noFill/>
              </a:ln>
              <a:solidFill>
                <a:srgbClr val="FF0000"/>
              </a:solidFill>
              <a:effectLst/>
              <a:uFillTx/>
              <a:latin typeface="Times New Roman" panose="02020603050405020304" pitchFamily="18" charset="0"/>
              <a:cs typeface="Times New Roman" panose="02020603050405020304" pitchFamily="18" charset="0"/>
              <a:sym typeface="Helvetica Light"/>
            </a:endParaRPr>
          </a:p>
        </p:txBody>
      </p:sp>
      <p:pic>
        <p:nvPicPr>
          <p:cNvPr id="4" name="Picture 3">
            <a:extLst>
              <a:ext uri="{FF2B5EF4-FFF2-40B4-BE49-F238E27FC236}">
                <a16:creationId xmlns:a16="http://schemas.microsoft.com/office/drawing/2014/main" id="{A4801BFE-C9CC-CF17-CDB4-2DF64BF9BF29}"/>
              </a:ext>
            </a:extLst>
          </p:cNvPr>
          <p:cNvPicPr>
            <a:picLocks noChangeAspect="1"/>
          </p:cNvPicPr>
          <p:nvPr/>
        </p:nvPicPr>
        <p:blipFill>
          <a:blip r:embed="rId5"/>
          <a:stretch>
            <a:fillRect/>
          </a:stretch>
        </p:blipFill>
        <p:spPr>
          <a:xfrm>
            <a:off x="1139720" y="2827215"/>
            <a:ext cx="10260437" cy="2198109"/>
          </a:xfrm>
          <a:prstGeom prst="rect">
            <a:avLst/>
          </a:prstGeom>
        </p:spPr>
      </p:pic>
    </p:spTree>
    <p:extLst>
      <p:ext uri="{BB962C8B-B14F-4D97-AF65-F5344CB8AC3E}">
        <p14:creationId xmlns:p14="http://schemas.microsoft.com/office/powerpoint/2010/main" val="347144763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AB10EB-65DC-99EA-0433-9B717DA29556}"/>
              </a:ext>
            </a:extLst>
          </p:cNvPr>
          <p:cNvSpPr>
            <a:spLocks noGrp="1"/>
          </p:cNvSpPr>
          <p:nvPr>
            <p:ph type="sldNum" sz="quarter" idx="12"/>
          </p:nvPr>
        </p:nvSpPr>
        <p:spPr/>
        <p:txBody>
          <a:bodyPr/>
          <a:lstStyle/>
          <a:p>
            <a:fld id="{86CB4B4D-7CA3-9044-876B-883B54F8677D}" type="slidenum">
              <a:rPr lang="en-CN" smtClean="0"/>
              <a:pPr/>
              <a:t>7</a:t>
            </a:fld>
            <a:endParaRPr lang="en-CN"/>
          </a:p>
        </p:txBody>
      </p:sp>
      <p:sp>
        <p:nvSpPr>
          <p:cNvPr id="3" name="Text Placeholder 2">
            <a:extLst>
              <a:ext uri="{FF2B5EF4-FFF2-40B4-BE49-F238E27FC236}">
                <a16:creationId xmlns:a16="http://schemas.microsoft.com/office/drawing/2014/main" id="{596F5B04-5DCB-1F02-D832-4A9D748AA7AB}"/>
              </a:ext>
            </a:extLst>
          </p:cNvPr>
          <p:cNvSpPr>
            <a:spLocks noGrp="1"/>
          </p:cNvSpPr>
          <p:nvPr>
            <p:ph type="body" sz="quarter" idx="13"/>
          </p:nvPr>
        </p:nvSpPr>
        <p:spPr/>
        <p:txBody>
          <a:bodyPr anchor="ctr"/>
          <a:lstStyle/>
          <a:p>
            <a:pPr defTabSz="584200" hangingPunct="0"/>
            <a:r>
              <a:rPr lang="en-US" sz="3200" dirty="0">
                <a:latin typeface="Times New Roman" panose="02020603050405020304" pitchFamily="18" charset="0"/>
                <a:cs typeface="Times New Roman" panose="02020603050405020304" pitchFamily="18" charset="0"/>
              </a:rPr>
              <a:t>Isotropic wave speed</a:t>
            </a:r>
          </a:p>
        </p:txBody>
      </p:sp>
      <p:pic>
        <p:nvPicPr>
          <p:cNvPr id="5" name="Picture 4">
            <a:extLst>
              <a:ext uri="{FF2B5EF4-FFF2-40B4-BE49-F238E27FC236}">
                <a16:creationId xmlns:a16="http://schemas.microsoft.com/office/drawing/2014/main" id="{3FD5F757-137E-F72D-AFFA-E376E06E6FF0}"/>
              </a:ext>
            </a:extLst>
          </p:cNvPr>
          <p:cNvPicPr>
            <a:picLocks noChangeAspect="1"/>
          </p:cNvPicPr>
          <p:nvPr/>
        </p:nvPicPr>
        <p:blipFill>
          <a:blip r:embed="rId3"/>
          <a:stretch>
            <a:fillRect/>
          </a:stretch>
        </p:blipFill>
        <p:spPr>
          <a:xfrm>
            <a:off x="6095998" y="1160463"/>
            <a:ext cx="5303958" cy="4974902"/>
          </a:xfrm>
          <a:prstGeom prst="rect">
            <a:avLst/>
          </a:prstGeom>
          <a:ln w="25400">
            <a:solidFill>
              <a:schemeClr val="tx1"/>
            </a:solidFill>
          </a:ln>
        </p:spPr>
      </p:pic>
      <p:sp>
        <p:nvSpPr>
          <p:cNvPr id="6" name="TextBox 5">
            <a:extLst>
              <a:ext uri="{FF2B5EF4-FFF2-40B4-BE49-F238E27FC236}">
                <a16:creationId xmlns:a16="http://schemas.microsoft.com/office/drawing/2014/main" id="{5C50C3A2-5132-BC52-C7CE-16089873FE29}"/>
              </a:ext>
            </a:extLst>
          </p:cNvPr>
          <p:cNvSpPr txBox="1"/>
          <p:nvPr/>
        </p:nvSpPr>
        <p:spPr>
          <a:xfrm>
            <a:off x="691200" y="1044000"/>
            <a:ext cx="5779008"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defTabSz="584200" hangingPunct="0">
              <a:buFont typeface="Wingdings" pitchFamily="2" charset="2"/>
              <a:buChar char="q"/>
            </a:pPr>
            <a:r>
              <a:rPr lang="en-US" sz="2800" dirty="0">
                <a:latin typeface="Times New Roman" panose="02020603050405020304" pitchFamily="18" charset="0"/>
                <a:cs typeface="Times New Roman" panose="02020603050405020304" pitchFamily="18" charset="0"/>
              </a:rPr>
              <a:t>Isotropic speed</a:t>
            </a:r>
            <a:r>
              <a:rPr lang="zh-CN" altLang="en-US" sz="2800" dirty="0">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of</a:t>
            </a:r>
            <a:r>
              <a:rPr lang="zh-CN" altLang="en-US" sz="2800" dirty="0">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GWs</a:t>
            </a:r>
            <a:endParaRPr lang="en-US" sz="2800" dirty="0">
              <a:latin typeface="Times New Roman" panose="02020603050405020304" pitchFamily="18" charset="0"/>
              <a:cs typeface="Times New Roman" panose="02020603050405020304" pitchFamily="18" charset="0"/>
            </a:endParaRPr>
          </a:p>
        </p:txBody>
      </p:sp>
      <p:pic>
        <p:nvPicPr>
          <p:cNvPr id="8" name="Picture 7" descr="A picture containing diagram&#10;&#10;Description automatically generated">
            <a:extLst>
              <a:ext uri="{FF2B5EF4-FFF2-40B4-BE49-F238E27FC236}">
                <a16:creationId xmlns:a16="http://schemas.microsoft.com/office/drawing/2014/main" id="{F71082C1-977C-CD3A-F2D9-11E90DD607D9}"/>
              </a:ext>
            </a:extLst>
          </p:cNvPr>
          <p:cNvPicPr>
            <a:picLocks noChangeAspect="1"/>
          </p:cNvPicPr>
          <p:nvPr/>
        </p:nvPicPr>
        <p:blipFill>
          <a:blip r:embed="rId4"/>
          <a:stretch>
            <a:fillRect/>
          </a:stretch>
        </p:blipFill>
        <p:spPr>
          <a:xfrm>
            <a:off x="1008076" y="1870850"/>
            <a:ext cx="3483638" cy="1255730"/>
          </a:xfrm>
          <a:prstGeom prst="rect">
            <a:avLst/>
          </a:prstGeom>
        </p:spPr>
      </p:pic>
      <p:pic>
        <p:nvPicPr>
          <p:cNvPr id="10" name="Picture 9" descr="Text&#10;&#10;Description automatically generated with low confidence">
            <a:extLst>
              <a:ext uri="{FF2B5EF4-FFF2-40B4-BE49-F238E27FC236}">
                <a16:creationId xmlns:a16="http://schemas.microsoft.com/office/drawing/2014/main" id="{1CB78F96-8E71-6152-D4BD-7542F2774813}"/>
              </a:ext>
            </a:extLst>
          </p:cNvPr>
          <p:cNvPicPr>
            <a:picLocks noChangeAspect="1"/>
          </p:cNvPicPr>
          <p:nvPr/>
        </p:nvPicPr>
        <p:blipFill>
          <a:blip r:embed="rId5"/>
          <a:stretch>
            <a:fillRect/>
          </a:stretch>
        </p:blipFill>
        <p:spPr>
          <a:xfrm>
            <a:off x="1008076" y="4503745"/>
            <a:ext cx="4771047" cy="1124295"/>
          </a:xfrm>
          <a:prstGeom prst="rect">
            <a:avLst/>
          </a:prstGeom>
        </p:spPr>
      </p:pic>
      <p:sp>
        <p:nvSpPr>
          <p:cNvPr id="11" name="TextBox 10">
            <a:extLst>
              <a:ext uri="{FF2B5EF4-FFF2-40B4-BE49-F238E27FC236}">
                <a16:creationId xmlns:a16="http://schemas.microsoft.com/office/drawing/2014/main" id="{69F1758C-C6E9-A0EC-72CF-38B2D32B0CEA}"/>
              </a:ext>
            </a:extLst>
          </p:cNvPr>
          <p:cNvSpPr txBox="1"/>
          <p:nvPr/>
        </p:nvSpPr>
        <p:spPr>
          <a:xfrm>
            <a:off x="691200" y="3511099"/>
            <a:ext cx="5779008"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defTabSz="584200" hangingPunct="0">
              <a:buFont typeface="Wingdings" pitchFamily="2" charset="2"/>
              <a:buChar char="q"/>
            </a:pPr>
            <a:r>
              <a:rPr lang="en-US" sz="2800" dirty="0">
                <a:latin typeface="Times New Roman" panose="02020603050405020304" pitchFamily="18" charset="0"/>
                <a:cs typeface="Times New Roman" panose="02020603050405020304" pitchFamily="18" charset="0"/>
              </a:rPr>
              <a:t>Speed of light</a:t>
            </a:r>
            <a:r>
              <a:rPr lang="en-US" altLang="zh-CN"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575720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AB10EB-65DC-99EA-0433-9B717DA29556}"/>
              </a:ext>
            </a:extLst>
          </p:cNvPr>
          <p:cNvSpPr>
            <a:spLocks noGrp="1"/>
          </p:cNvSpPr>
          <p:nvPr>
            <p:ph type="sldNum" sz="quarter" idx="12"/>
          </p:nvPr>
        </p:nvSpPr>
        <p:spPr/>
        <p:txBody>
          <a:bodyPr/>
          <a:lstStyle/>
          <a:p>
            <a:fld id="{86CB4B4D-7CA3-9044-876B-883B54F8677D}" type="slidenum">
              <a:rPr lang="en-CN" smtClean="0"/>
              <a:pPr/>
              <a:t>8</a:t>
            </a:fld>
            <a:endParaRPr lang="en-CN"/>
          </a:p>
        </p:txBody>
      </p:sp>
      <p:sp>
        <p:nvSpPr>
          <p:cNvPr id="3" name="Text Placeholder 2">
            <a:extLst>
              <a:ext uri="{FF2B5EF4-FFF2-40B4-BE49-F238E27FC236}">
                <a16:creationId xmlns:a16="http://schemas.microsoft.com/office/drawing/2014/main" id="{596F5B04-5DCB-1F02-D832-4A9D748AA7AB}"/>
              </a:ext>
            </a:extLst>
          </p:cNvPr>
          <p:cNvSpPr>
            <a:spLocks noGrp="1"/>
          </p:cNvSpPr>
          <p:nvPr>
            <p:ph type="body" sz="quarter" idx="13"/>
          </p:nvPr>
        </p:nvSpPr>
        <p:spPr/>
        <p:txBody>
          <a:bodyPr anchor="ctr"/>
          <a:lstStyle/>
          <a:p>
            <a:r>
              <a:rPr lang="en-CN">
                <a:latin typeface="Times New Roman" panose="02020603050405020304" pitchFamily="18" charset="0"/>
                <a:cs typeface="Times New Roman" panose="02020603050405020304" pitchFamily="18" charset="0"/>
              </a:rPr>
              <a:t>Finite element method</a:t>
            </a:r>
          </a:p>
        </p:txBody>
      </p:sp>
      <p:sp>
        <p:nvSpPr>
          <p:cNvPr id="4" name="TextBox 3">
            <a:extLst>
              <a:ext uri="{FF2B5EF4-FFF2-40B4-BE49-F238E27FC236}">
                <a16:creationId xmlns:a16="http://schemas.microsoft.com/office/drawing/2014/main" id="{1C3142DF-FBEE-096D-E587-0F2D352C08EE}"/>
              </a:ext>
            </a:extLst>
          </p:cNvPr>
          <p:cNvSpPr txBox="1"/>
          <p:nvPr/>
        </p:nvSpPr>
        <p:spPr>
          <a:xfrm>
            <a:off x="691200" y="1044000"/>
            <a:ext cx="9522372"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marR="0" indent="-457200" defTabSz="584200" rtl="0" fontAlgn="auto" latinLnBrk="0" hangingPunct="0">
              <a:lnSpc>
                <a:spcPct val="100000"/>
              </a:lnSpc>
              <a:spcBef>
                <a:spcPts val="0"/>
              </a:spcBef>
              <a:spcAft>
                <a:spcPts val="0"/>
              </a:spcAft>
              <a:buClrTx/>
              <a:buSzTx/>
              <a:buFont typeface="Wingdings" pitchFamily="2" charset="2"/>
              <a:buChar char="q"/>
              <a:tabLst/>
            </a:pPr>
            <a:r>
              <a:rPr kumimoji="0" lang="en-CN" sz="2800" b="0" i="0" u="none" strike="noStrike" cap="none" spc="0" normalizeH="0" baseline="0">
                <a:ln>
                  <a:noFill/>
                </a:ln>
                <a:solidFill>
                  <a:srgbClr val="000000"/>
                </a:solidFill>
                <a:effectLst/>
                <a:uFillTx/>
                <a:latin typeface="Times New Roman" panose="02020603050405020304" pitchFamily="18" charset="0"/>
                <a:cs typeface="Times New Roman" panose="02020603050405020304" pitchFamily="18" charset="0"/>
                <a:sym typeface="Helvetica Light"/>
              </a:rPr>
              <a:t>Weak formulation(variational formulation)</a:t>
            </a:r>
          </a:p>
        </p:txBody>
      </p:sp>
      <p:sp>
        <p:nvSpPr>
          <p:cNvPr id="9" name="TextBox 8">
            <a:extLst>
              <a:ext uri="{FF2B5EF4-FFF2-40B4-BE49-F238E27FC236}">
                <a16:creationId xmlns:a16="http://schemas.microsoft.com/office/drawing/2014/main" id="{13D3E9F6-8CF2-2C02-557E-44E2663B75CF}"/>
              </a:ext>
            </a:extLst>
          </p:cNvPr>
          <p:cNvSpPr txBox="1"/>
          <p:nvPr/>
        </p:nvSpPr>
        <p:spPr>
          <a:xfrm>
            <a:off x="695325" y="5040712"/>
            <a:ext cx="1870840"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marR="0" indent="-457200" defTabSz="584200" rtl="0" fontAlgn="auto" latinLnBrk="0" hangingPunct="0">
              <a:lnSpc>
                <a:spcPct val="100000"/>
              </a:lnSpc>
              <a:spcBef>
                <a:spcPts val="0"/>
              </a:spcBef>
              <a:spcAft>
                <a:spcPts val="0"/>
              </a:spcAft>
              <a:buClrTx/>
              <a:buSzTx/>
              <a:buFont typeface="Wingdings" pitchFamily="2" charset="2"/>
              <a:buChar char="q"/>
              <a:tabLst/>
            </a:pPr>
            <a:r>
              <a:rPr kumimoji="0" lang="en-CN" sz="2800" b="0" i="0" u="none" strike="noStrike" cap="none" spc="0" normalizeH="0" baseline="0">
                <a:ln>
                  <a:noFill/>
                </a:ln>
                <a:solidFill>
                  <a:srgbClr val="000000"/>
                </a:solidFill>
                <a:effectLst/>
                <a:uFillTx/>
                <a:latin typeface="Times New Roman" panose="02020603050405020304" pitchFamily="18" charset="0"/>
                <a:cs typeface="Times New Roman" panose="02020603050405020304" pitchFamily="18" charset="0"/>
                <a:sym typeface="Helvetica Light"/>
              </a:rPr>
              <a:t>where</a:t>
            </a:r>
          </a:p>
        </p:txBody>
      </p:sp>
      <p:pic>
        <p:nvPicPr>
          <p:cNvPr id="11" name="Picture 10">
            <a:extLst>
              <a:ext uri="{FF2B5EF4-FFF2-40B4-BE49-F238E27FC236}">
                <a16:creationId xmlns:a16="http://schemas.microsoft.com/office/drawing/2014/main" id="{D9394E53-03D9-E5BC-4339-3B89CC0834FF}"/>
              </a:ext>
            </a:extLst>
          </p:cNvPr>
          <p:cNvPicPr>
            <a:picLocks noChangeAspect="1"/>
          </p:cNvPicPr>
          <p:nvPr/>
        </p:nvPicPr>
        <p:blipFill rotWithShape="1">
          <a:blip r:embed="rId3"/>
          <a:srcRect t="16026" b="12970"/>
          <a:stretch/>
        </p:blipFill>
        <p:spPr>
          <a:xfrm>
            <a:off x="4513493" y="5497825"/>
            <a:ext cx="3165013" cy="770200"/>
          </a:xfrm>
          <a:prstGeom prst="rect">
            <a:avLst/>
          </a:prstGeom>
        </p:spPr>
      </p:pic>
      <p:pic>
        <p:nvPicPr>
          <p:cNvPr id="7" name="Picture 6">
            <a:extLst>
              <a:ext uri="{FF2B5EF4-FFF2-40B4-BE49-F238E27FC236}">
                <a16:creationId xmlns:a16="http://schemas.microsoft.com/office/drawing/2014/main" id="{5271A64D-4DFF-BCC3-23A9-670B73CBA57A}"/>
              </a:ext>
            </a:extLst>
          </p:cNvPr>
          <p:cNvPicPr>
            <a:picLocks noChangeAspect="1"/>
          </p:cNvPicPr>
          <p:nvPr/>
        </p:nvPicPr>
        <p:blipFill>
          <a:blip r:embed="rId4"/>
          <a:stretch>
            <a:fillRect/>
          </a:stretch>
        </p:blipFill>
        <p:spPr>
          <a:xfrm>
            <a:off x="1205609" y="1814732"/>
            <a:ext cx="10128659" cy="2886123"/>
          </a:xfrm>
          <a:prstGeom prst="rect">
            <a:avLst/>
          </a:prstGeom>
        </p:spPr>
      </p:pic>
    </p:spTree>
    <p:extLst>
      <p:ext uri="{BB962C8B-B14F-4D97-AF65-F5344CB8AC3E}">
        <p14:creationId xmlns:p14="http://schemas.microsoft.com/office/powerpoint/2010/main" val="117600982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AB10EB-65DC-99EA-0433-9B717DA29556}"/>
              </a:ext>
            </a:extLst>
          </p:cNvPr>
          <p:cNvSpPr>
            <a:spLocks noGrp="1"/>
          </p:cNvSpPr>
          <p:nvPr>
            <p:ph type="sldNum" sz="quarter" idx="12"/>
          </p:nvPr>
        </p:nvSpPr>
        <p:spPr/>
        <p:txBody>
          <a:bodyPr/>
          <a:lstStyle/>
          <a:p>
            <a:fld id="{86CB4B4D-7CA3-9044-876B-883B54F8677D}" type="slidenum">
              <a:rPr lang="en-CN" smtClean="0"/>
              <a:pPr/>
              <a:t>9</a:t>
            </a:fld>
            <a:endParaRPr lang="en-CN"/>
          </a:p>
        </p:txBody>
      </p:sp>
      <p:sp>
        <p:nvSpPr>
          <p:cNvPr id="3" name="Text Placeholder 2">
            <a:extLst>
              <a:ext uri="{FF2B5EF4-FFF2-40B4-BE49-F238E27FC236}">
                <a16:creationId xmlns:a16="http://schemas.microsoft.com/office/drawing/2014/main" id="{596F5B04-5DCB-1F02-D832-4A9D748AA7AB}"/>
              </a:ext>
            </a:extLst>
          </p:cNvPr>
          <p:cNvSpPr>
            <a:spLocks noGrp="1"/>
          </p:cNvSpPr>
          <p:nvPr>
            <p:ph type="body" sz="quarter" idx="13"/>
          </p:nvPr>
        </p:nvSpPr>
        <p:spPr/>
        <p:txBody>
          <a:bodyPr anchor="ctr"/>
          <a:lstStyle/>
          <a:p>
            <a:r>
              <a:rPr lang="en-CN">
                <a:latin typeface="Times New Roman" panose="02020603050405020304" pitchFamily="18" charset="0"/>
                <a:cs typeface="Times New Roman" panose="02020603050405020304" pitchFamily="18" charset="0"/>
              </a:rPr>
              <a:t>Finite element method</a:t>
            </a:r>
          </a:p>
        </p:txBody>
      </p:sp>
      <p:pic>
        <p:nvPicPr>
          <p:cNvPr id="5" name="Picture 4">
            <a:extLst>
              <a:ext uri="{FF2B5EF4-FFF2-40B4-BE49-F238E27FC236}">
                <a16:creationId xmlns:a16="http://schemas.microsoft.com/office/drawing/2014/main" id="{BD47B179-9588-26AA-716D-D1267505F1A0}"/>
              </a:ext>
            </a:extLst>
          </p:cNvPr>
          <p:cNvPicPr>
            <a:picLocks noChangeAspect="1"/>
          </p:cNvPicPr>
          <p:nvPr/>
        </p:nvPicPr>
        <p:blipFill>
          <a:blip r:embed="rId3"/>
          <a:stretch>
            <a:fillRect/>
          </a:stretch>
        </p:blipFill>
        <p:spPr>
          <a:xfrm>
            <a:off x="781423" y="1588341"/>
            <a:ext cx="9824462" cy="353579"/>
          </a:xfrm>
          <a:prstGeom prst="rect">
            <a:avLst/>
          </a:prstGeom>
        </p:spPr>
      </p:pic>
      <p:pic>
        <p:nvPicPr>
          <p:cNvPr id="6" name="Picture 5">
            <a:extLst>
              <a:ext uri="{FF2B5EF4-FFF2-40B4-BE49-F238E27FC236}">
                <a16:creationId xmlns:a16="http://schemas.microsoft.com/office/drawing/2014/main" id="{81D8E0A9-28D0-7B60-5A50-96280AF8B973}"/>
              </a:ext>
            </a:extLst>
          </p:cNvPr>
          <p:cNvPicPr>
            <a:picLocks noChangeAspect="1"/>
          </p:cNvPicPr>
          <p:nvPr/>
        </p:nvPicPr>
        <p:blipFill>
          <a:blip r:embed="rId4"/>
          <a:stretch>
            <a:fillRect/>
          </a:stretch>
        </p:blipFill>
        <p:spPr>
          <a:xfrm>
            <a:off x="781423" y="2120249"/>
            <a:ext cx="10413797" cy="353579"/>
          </a:xfrm>
          <a:prstGeom prst="rect">
            <a:avLst/>
          </a:prstGeom>
        </p:spPr>
      </p:pic>
      <p:sp>
        <p:nvSpPr>
          <p:cNvPr id="7" name="TextBox 6">
            <a:extLst>
              <a:ext uri="{FF2B5EF4-FFF2-40B4-BE49-F238E27FC236}">
                <a16:creationId xmlns:a16="http://schemas.microsoft.com/office/drawing/2014/main" id="{641F9318-6ADB-84A1-E396-004D04BE61E1}"/>
              </a:ext>
            </a:extLst>
          </p:cNvPr>
          <p:cNvSpPr txBox="1"/>
          <p:nvPr/>
        </p:nvSpPr>
        <p:spPr>
          <a:xfrm>
            <a:off x="691200" y="1044000"/>
            <a:ext cx="3617581"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marR="0" indent="-457200" defTabSz="584200" rtl="0" fontAlgn="auto" latinLnBrk="0" hangingPunct="0">
              <a:lnSpc>
                <a:spcPct val="100000"/>
              </a:lnSpc>
              <a:spcBef>
                <a:spcPts val="0"/>
              </a:spcBef>
              <a:spcAft>
                <a:spcPts val="0"/>
              </a:spcAft>
              <a:buClrTx/>
              <a:buSzTx/>
              <a:buFont typeface="Wingdings" pitchFamily="2" charset="2"/>
              <a:buChar char="q"/>
              <a:tabLst/>
            </a:pPr>
            <a:r>
              <a:rPr kumimoji="0" lang="en-CN" sz="2800" b="0" i="0" u="none" strike="noStrike" cap="none" spc="0" normalizeH="0" baseline="0">
                <a:ln>
                  <a:noFill/>
                </a:ln>
                <a:solidFill>
                  <a:srgbClr val="000000"/>
                </a:solidFill>
                <a:effectLst/>
                <a:uFillTx/>
                <a:latin typeface="Times New Roman" panose="02020603050405020304" pitchFamily="18" charset="0"/>
                <a:cs typeface="Times New Roman" panose="02020603050405020304" pitchFamily="18" charset="0"/>
                <a:sym typeface="Helvetica Light"/>
              </a:rPr>
              <a:t>Matrix functions</a:t>
            </a:r>
          </a:p>
        </p:txBody>
      </p:sp>
      <p:sp>
        <p:nvSpPr>
          <p:cNvPr id="10" name="TextBox 9">
            <a:extLst>
              <a:ext uri="{FF2B5EF4-FFF2-40B4-BE49-F238E27FC236}">
                <a16:creationId xmlns:a16="http://schemas.microsoft.com/office/drawing/2014/main" id="{43CFDDE7-A78E-3480-1163-808C5FE44245}"/>
              </a:ext>
            </a:extLst>
          </p:cNvPr>
          <p:cNvSpPr txBox="1"/>
          <p:nvPr/>
        </p:nvSpPr>
        <p:spPr>
          <a:xfrm>
            <a:off x="691200" y="2476907"/>
            <a:ext cx="3617581"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marR="0" indent="-457200" defTabSz="584200" rtl="0" fontAlgn="auto" latinLnBrk="0" hangingPunct="0">
              <a:lnSpc>
                <a:spcPct val="100000"/>
              </a:lnSpc>
              <a:spcBef>
                <a:spcPts val="0"/>
              </a:spcBef>
              <a:spcAft>
                <a:spcPts val="0"/>
              </a:spcAft>
              <a:buClrTx/>
              <a:buSzTx/>
              <a:buFont typeface="Wingdings" pitchFamily="2" charset="2"/>
              <a:buChar char="q"/>
              <a:tabLst/>
            </a:pPr>
            <a:r>
              <a:rPr kumimoji="0" lang="en-CN" sz="2800" b="0" i="0" u="none" strike="noStrike" cap="none" spc="0" normalizeH="0" baseline="0">
                <a:ln>
                  <a:noFill/>
                </a:ln>
                <a:solidFill>
                  <a:srgbClr val="000000"/>
                </a:solidFill>
                <a:effectLst/>
                <a:uFillTx/>
                <a:latin typeface="Times New Roman" panose="02020603050405020304" pitchFamily="18" charset="0"/>
                <a:cs typeface="Times New Roman" panose="02020603050405020304" pitchFamily="18" charset="0"/>
                <a:sym typeface="Helvetica Light"/>
              </a:rPr>
              <a:t>Matrix elements</a:t>
            </a:r>
          </a:p>
        </p:txBody>
      </p:sp>
      <p:pic>
        <p:nvPicPr>
          <p:cNvPr id="8" name="Picture 7" descr="Text, letter&#10;&#10;Description automatically generated">
            <a:extLst>
              <a:ext uri="{FF2B5EF4-FFF2-40B4-BE49-F238E27FC236}">
                <a16:creationId xmlns:a16="http://schemas.microsoft.com/office/drawing/2014/main" id="{98B343FF-5A12-F12C-77E3-57F5E505B255}"/>
              </a:ext>
            </a:extLst>
          </p:cNvPr>
          <p:cNvPicPr>
            <a:picLocks noChangeAspect="1"/>
          </p:cNvPicPr>
          <p:nvPr/>
        </p:nvPicPr>
        <p:blipFill>
          <a:blip r:embed="rId5"/>
          <a:stretch>
            <a:fillRect/>
          </a:stretch>
        </p:blipFill>
        <p:spPr>
          <a:xfrm>
            <a:off x="585796" y="3365794"/>
            <a:ext cx="5268466" cy="2645073"/>
          </a:xfrm>
          <a:prstGeom prst="rect">
            <a:avLst/>
          </a:prstGeom>
        </p:spPr>
      </p:pic>
      <p:pic>
        <p:nvPicPr>
          <p:cNvPr id="12" name="Picture 11" descr="Text, letter&#10;&#10;Description automatically generated">
            <a:extLst>
              <a:ext uri="{FF2B5EF4-FFF2-40B4-BE49-F238E27FC236}">
                <a16:creationId xmlns:a16="http://schemas.microsoft.com/office/drawing/2014/main" id="{2AF595DB-A8C8-FED9-696B-D69C0F2FE932}"/>
              </a:ext>
            </a:extLst>
          </p:cNvPr>
          <p:cNvPicPr>
            <a:picLocks noChangeAspect="1"/>
          </p:cNvPicPr>
          <p:nvPr/>
        </p:nvPicPr>
        <p:blipFill>
          <a:blip r:embed="rId6"/>
          <a:stretch>
            <a:fillRect/>
          </a:stretch>
        </p:blipFill>
        <p:spPr>
          <a:xfrm>
            <a:off x="5988321" y="3365794"/>
            <a:ext cx="5389754" cy="2807633"/>
          </a:xfrm>
          <a:prstGeom prst="rect">
            <a:avLst/>
          </a:prstGeom>
        </p:spPr>
      </p:pic>
    </p:spTree>
    <p:extLst>
      <p:ext uri="{BB962C8B-B14F-4D97-AF65-F5344CB8AC3E}">
        <p14:creationId xmlns:p14="http://schemas.microsoft.com/office/powerpoint/2010/main" val="2127512238"/>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1_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font">
      <a:majorFont>
        <a:latin typeface="Helvetica Light"/>
        <a:ea typeface="Helvetica Light"/>
        <a:cs typeface=""/>
      </a:majorFont>
      <a:minorFont>
        <a:latin typeface="Helvetica Light"/>
        <a:ea typeface="Helvetica Light"/>
        <a:cs typefac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themeOverrid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88CDF4CB-29B4-BD48-9521-0568A89F1552}">
  <we:reference id="wa104381909" version="3.14.0.0" store="en-US" storeType="OMEX"/>
  <we:alternateReferences>
    <we:reference id="WA104381909" version="3.14.0.0" store="WA104381909" storeType="OMEX"/>
  </we:alternateReferences>
  <we:properties>
    <we:property name="EQUATION_HISTORY" value="&quot;[{\&quot;mathml\&quot;:\&quot;&lt;math style=\\\&quot;font-family:stix;font-size:16px;\\\&quot; xmlns=\\\&quot;http://www.w3.org/1998/Math/MathML\\\&quot;&gt;&lt;mstyle mathsize=\\\&quot;16px\\\&quot;&gt;&lt;msup&gt;&lt;mi&gt;a&lt;/mi&gt;&lt;mn&gt;2&lt;/mn&gt;&lt;/msup&gt;&lt;mo&gt;+&lt;/mo&gt;&lt;msup&gt;&lt;mi&gt;b&lt;/mi&gt;&lt;mn&gt;2&lt;/mn&gt;&lt;/msup&gt;&lt;/mstyle&gt;&lt;/math&gt;\&quot;,\&quot;base64Image\&quot;:\&quot;iVBORw0KGgoAAAANSUhEUgAAATUAAABXCAYAAABlVNLhAAAACXBIWXMAAA7EAAAOxAGVKw4bAAAABGJhU0UAAABTMkaS0AAAC2BJREFUeNrtXQ9kVl0Yf0ySTCQz+Uzkk0k+kUwyE0mSzMgnSRJJPjMZkyQzkeQzychkZjJmJvkkZjKZRDKTfEYmmcnIJDPz0Xcf77ne2+3ec85977l/znt+P46y9t7TfZ7z+73nz3OehwhIglav9Xlt0muLXlv32qbXNrz2zWtzXhvx2jmvNcJcAAD+lBUnhMF/JGjsrCGv/QbzAeAP+FMW7PTaREJnhNt3r12FKQHwB/wpGru99m9KhwTbI5gUAH/An6LQ5LWPBh3it4cwLQD+gD9FYCYDh/jtIswLgD/gT57oiTDkW/HzNq9tDfzuNq+1e+26+B0dp6x5bRfMDIA/4E8eaKbK0bJvwC9eO5Pg88c09xEGYGoA/AF/8sDfAcMte21PDc/g+JrnCqeseq0B5gbAH/AnS7AxN4TR+M+DKZ61TWM63QGTA+AP+JMlugMG6zPwPI6e/k/ilF6YHAB/wJ8sMSuM9cHg1HZE4pRRmBwAf8CfrLAjYKxOg889LnHKJMwOgD/gT1boEoaaN/zcBskUGk4BwB/wJzMMUnaBfR9inPIEZgc0id0E/oA/SXFBKH8Wx8TPYpxyD2YHQuJ1QCzf+r02TpWYLZ6pfAF/wJ8yYSrGKWdhGufA0fQHhXBx5olhMT4+k/ykbwL8AX/KhH9inII8USCnbrsK/oA/ZcKbCIfMwyzOga/28P7QV6pkfE0iavvBH/CnTNiIcMp1mMV58P4T33VUpehZBX/AnzJhF0WnKW6CaQCBqwpRGwd/wJ8yoSvCKQ9gFiCA8wpRuwL+gD9lwnDEtww2OIEg+hWi1gr+gD9lAe+ZfAk5pR9mAUKYlAjaMvgD/pQJZ0IOWaJKShUACGKNcGkb/LEEs4T8T4AcrYql55/gD/hTFhwJOeQ+TAJEQHbyyTcMdoI/4E9Z8C7gkNde2wKTABGQ7ae9BX/An7LgCv1ceKK5Dt+RB9nDmIY7eXrgjXDZzYI74E/d8scqtFC1mg4P2MN1+p5bCQVn06Kd5Ptpx8CfuuWPVd+8rwOD8kwdvytELT1k8Wnr5F61JJf4Yw2C5cHqvYo0RC09XklsOAX+AEUjeNXFhcu2ELV02E7y/GnXwB+gSByl6oavKxHPELV06CJcjXKZP6UGD75VB8kMUUuHYYn9PoE/QFHgi7XLwiFjjr07RC0dFiX2GwF/gCLAsTNLwiHPHHx/iFrt2KtYenaBP0De4MR1C8IhM+RmtDNErXZcJvnVqB3gD5AneMD5OdPnvNboqB0garVjQmK71+CPPeCyYH3CoVzLkE87NsWfrNpDXmuL+BwXnLgoiDImpqqfxOdO5vwOnPbEzxzAhR92OkxMiFrt+Cax3UCC2c4lqhT05bH4XfBpUzx/mipxX+0leu+64A8b/iapC0uE6xsGX/ap5Hf35PguPEV+QdW8TqZzpHMeepuuxUDUakObYvyr0uu0ii/3zQSc4klE0SmMrOcPi9ld+vWyLu8XTAoD88mHfw2E73v1UvVody6wzo678Jt3iSxfXJfJfDphf49lH0St7nGTarsaxbOceyQP2FW1pwUu96zmD+eH+hph0GGNl2Fx+yx+/7bXDkkclGfJ+SdUzRhg2nAHxGB+heWnE3gpsdtkzGf4tPR9CjEL79nlLWzW8mc3VU4ywkb8nHBd3yE+x8LYLXHOiZwc8kj0tyZE1iR4v3BFPP8yRK3usUUx04qqwn4ksIIx1Z7m+M7W8ucE/Vog4YdQz1rWzvNULeIa5ZRNyieDwf3AsqDdoBh0iJnmRuD52yBqdY9OhdiEZzF8fSh8qMAzvQuhVQ9zjHPYTScQtnPgTzziZlPTKTp6rHDIPzk45Lbhb0dZe2QhQSFqyfFAYrOl0O8eDAkaRwi0afRxQXPMLYI/ciUOt9mUytmneImejB3SnaNDfoglBkSt/vGvxGaPQ1s5K4F/G0y4MrmhOe6OgT8/4yHFHx+njT9RqfwfGQ68izk75L2lBIWoJcNuxTjoDNj1jWKfTQUWwE8aY+8B+KOeofFm4F4Dzx+SvMRqhgOvK2eH2Jw7CqKWDLJlIR8eNEaM/TSb3wMaY28G/KmgR+PbJi1GJX2MZzToTlGygEYTjQdzE0TNCYxL7OWHIwSL995K2d9pjfH3Dfyp/MfzSJciu0VwIaNBN035f8s8tZikELVk+CqxV78gp3/aP2Ggv10a42/Tdf78TvF31lbI7D2uJcmL/AZ+QNQswyFSb3T79T8XyUxwbEPOomYd2EDzOc2eZAGKi+AHRM1C9JL8alRnYDllMkBVJWrrLjvlLuWXKqWD6iueC6IGvCB5zKWf/dVk8WKdmdonVx1yUGGYNsP9yWJcusAPJY4XsLdRVBu2wB9bSL6B7kfFfxRfFKbQqGG/KVdJMk/5RvZPSfrbCc2CqFkmaqc03+W44X5PaPQ55CJBrimMYvqCakPgm6voVEMQNYiaCfyt8R7PM+hX57rUWdfIwcVWVyQGeZlBn7Jvl0HoFUTNQlGb13iP/Rn0O6LR727XyNGb83SZSF4L8Qz0CqJmmag1a7xDVsHki4p+nVv58ObmF8r3hj/3uUbxkcNboVcQNctE7U+Nd8iiEvs+jX5vukaMywqD9GbQ5zlJf3PQKoiahaI2rvj/v8io35sattvjGjHmSH7fqjmDPmepHKm7AT0gTk2NFUpXZKVWLBQkpqWFauo6k0Gfqli40+AHRM0yHCB1hacscERjltbhmjNUucyuZdDnmGJmiArOEDXb0EPFpJx6ouj3jYvOeKswSkvOM0Psp0HUbMSzArZwWkhdQu+Ya47YoTDIxwz6nFD0eR/8gKhZBg4il12Nms6o30EqvrZH6aDKXDlmuD/VXhri0yBqNkJ1Ap1FOcQWhZByRo69LjpjIGdnvCN1Zsvt0A+ImmW4oxjTuzLoc4yKLVZUWkwpDHPSYF9+Ng4O8o0Lul2AdkDULIRsXzqLSuJHFbx96bIzVPfUTGXJCGbRlV2aR/40iJptUO1L3zbcH+/fvZf0x5OGZpcH6neFQxoMkcEXTy6wcpaQRQCiVj9QXY0yfWf6lmKpe9T1gbqhcIgJ+NkD/Fzsj6j2egSN0BaIWskwohCZBoN9HSJ5CMd5DFP1SWRaXKdqtk+/IPGCZNosAx9acBrkfXAbRK1EWJbY5a3hZa4sE0cfhmgF6wpRS3NqE5yWXxE/2y7pS1YmzA89WSfziSoBiFqtaFXwZ9RgX7Iykv0YnlV8pmzuYHKsmR9DMxT6edJMICcDz0LNAohamfCXgj/dhvrpJ6QU0oYqpONBDc+8RD9fhg/uKcjieU5FPKsjMJu8BXdB1CzjT6eBPq5Knn8Jw/JXqPIw8emo7vEwX0IPXtt4J/YBdAdB+BCgnaphIKNwFUStZGjQ2L5Je+/yYsxzV8nBO5260Lm2NEvqU0c+Rg7GznCalaaEy93gjK4rMGBmCFk7IGrlQ7sGd9LEi8Wl1+e6uy0YjnK803DOktg/CGbP5L9zBZtX9Gsu9KaYvmQhJKNiuj4Smu0hjAOiVkZc0eBNLWOXPxN1BYpDOW6T2RCRuoXJdNA8q5LdQkjyrA8ScQQgakXjnMYYPlwDF5co+qrVfgzBZBg2IGh3NfrZ0HzWAgQNomaBPV4pxvHjBEvZaYrOlotbNjWC96ye1yhmvJd2RLOfN6S3h4fK7BA1W2zC9TRkKYAmqVLfNlgdjffaTouJQFRALW+7nMdS0wxuKRwUFrNLCQ3fTfIrJQNwJETNQvCq4gbp7U/HNS7awtEDCC7PAPwt0iemw9/EkpFPIvk6yJQQvjSG7xHfTv5zWRw52+1emB6iVgfgWzhdYhbGJfP4tHJNjHd/zHNIBmel5cMxDtvAfhkAQNQAAAAgagAAAD+J2kZMG4R5gCLxPxAFn+gTbnp9AAAArHRFWHRNYXRoTUwAPG1hdGggeG1sbnM9Imh0dHA6Ly93d3cudzMub3JnLzE5OTgvTWF0aC9NYXRoTUwiPjxtc3R5bGUgbWF0aHNpemU9IjE2cHgiPjxtc3VwPjxtaT5hPC9taT48bW4+MjwvbW4+PC9tc3VwPjxtbz4rPC9tbz48bXN1cD48bWk+YjwvbWk+PG1uPjI8L21uPjwvbXN1cD48L21zdHlsZT48L21hdGg+692FcgAAAABJRU5ErkJggg==\&quot;,\&quot;slideId\&quot;:550,\&quot;accessibleText\&quot;:\&quot;a squared plus b squared\&quot;,\&quot;imageHeight\&quot;:9.405405405405405}]&quot;"/>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889</TotalTime>
  <Words>2208</Words>
  <Application>Microsoft Macintosh PowerPoint</Application>
  <PresentationFormat>Widescreen</PresentationFormat>
  <Paragraphs>133</Paragraphs>
  <Slides>21</Slides>
  <Notes>21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2" baseType="lpstr">
      <vt:lpstr>-webkit-standard</vt:lpstr>
      <vt:lpstr>微软雅黑</vt:lpstr>
      <vt:lpstr>微软雅黑</vt:lpstr>
      <vt:lpstr>Arial</vt:lpstr>
      <vt:lpstr>Calibri</vt:lpstr>
      <vt:lpstr>Cambria Math</vt:lpstr>
      <vt:lpstr>Helvetica Light</vt:lpstr>
      <vt:lpstr>Times New Roman</vt:lpstr>
      <vt:lpstr>Wingdings</vt:lpstr>
      <vt:lpstr>1_White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何建华</dc:creator>
  <cp:lastModifiedBy>Jianhua He</cp:lastModifiedBy>
  <cp:revision>14</cp:revision>
  <dcterms:created xsi:type="dcterms:W3CDTF">2021-12-24T01:52:54Z</dcterms:created>
  <dcterms:modified xsi:type="dcterms:W3CDTF">2025-08-25T12:26:41Z</dcterms:modified>
</cp:coreProperties>
</file>