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340" r:id="rId3"/>
    <p:sldId id="304" r:id="rId4"/>
    <p:sldId id="296" r:id="rId5"/>
    <p:sldId id="301" r:id="rId6"/>
    <p:sldId id="302" r:id="rId7"/>
    <p:sldId id="297" r:id="rId8"/>
    <p:sldId id="298" r:id="rId9"/>
    <p:sldId id="324" r:id="rId10"/>
    <p:sldId id="305" r:id="rId11"/>
    <p:sldId id="306" r:id="rId12"/>
    <p:sldId id="308" r:id="rId13"/>
    <p:sldId id="307" r:id="rId14"/>
    <p:sldId id="310" r:id="rId15"/>
    <p:sldId id="338" r:id="rId16"/>
    <p:sldId id="309" r:id="rId17"/>
    <p:sldId id="337" r:id="rId18"/>
    <p:sldId id="312" r:id="rId19"/>
    <p:sldId id="281" r:id="rId2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934F12-5264-42BC-83B7-F7ED23B9DD3E}" v="67" dt="2025-08-27T08:23:40.4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149" autoAdjust="0"/>
    <p:restoredTop sz="94660"/>
  </p:normalViewPr>
  <p:slideViewPr>
    <p:cSldViewPr snapToGrid="0">
      <p:cViewPr varScale="1">
        <p:scale>
          <a:sx n="71" d="100"/>
          <a:sy n="71" d="100"/>
        </p:scale>
        <p:origin x="3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西野　耀平" userId="7c586893-988a-41a2-8ed1-81de87accff0" providerId="ADAL" clId="{60934F12-5264-42BC-83B7-F7ED23B9DD3E}"/>
    <pc:docChg chg="undo custSel addSld delSld modSld sldOrd">
      <pc:chgData name="西野　耀平" userId="7c586893-988a-41a2-8ed1-81de87accff0" providerId="ADAL" clId="{60934F12-5264-42BC-83B7-F7ED23B9DD3E}" dt="2025-08-27T08:23:51.953" v="192" actId="1038"/>
      <pc:docMkLst>
        <pc:docMk/>
      </pc:docMkLst>
      <pc:sldChg chg="modSp mod">
        <pc:chgData name="西野　耀平" userId="7c586893-988a-41a2-8ed1-81de87accff0" providerId="ADAL" clId="{60934F12-5264-42BC-83B7-F7ED23B9DD3E}" dt="2025-08-27T01:09:13.073" v="29" actId="20577"/>
        <pc:sldMkLst>
          <pc:docMk/>
          <pc:sldMk cId="1548243347" sldId="256"/>
        </pc:sldMkLst>
        <pc:spChg chg="mod">
          <ac:chgData name="西野　耀平" userId="7c586893-988a-41a2-8ed1-81de87accff0" providerId="ADAL" clId="{60934F12-5264-42BC-83B7-F7ED23B9DD3E}" dt="2025-08-27T01:09:13.073" v="29" actId="20577"/>
          <ac:spMkLst>
            <pc:docMk/>
            <pc:sldMk cId="1548243347" sldId="256"/>
            <ac:spMk id="2" creationId="{67ED7272-44D5-11B7-895B-D37E62F3EF75}"/>
          </ac:spMkLst>
        </pc:spChg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3529987177" sldId="257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3660896686" sldId="259"/>
        </pc:sldMkLst>
      </pc:sldChg>
      <pc:sldChg chg="ord">
        <pc:chgData name="西野　耀平" userId="7c586893-988a-41a2-8ed1-81de87accff0" providerId="ADAL" clId="{60934F12-5264-42BC-83B7-F7ED23B9DD3E}" dt="2025-08-27T00:55:21.504" v="11"/>
        <pc:sldMkLst>
          <pc:docMk/>
          <pc:sldMk cId="3695605747" sldId="281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837370428" sldId="294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3385669653" sldId="295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2816385713" sldId="303"/>
        </pc:sldMkLst>
      </pc:sldChg>
      <pc:sldChg chg="modSp mod">
        <pc:chgData name="西野　耀平" userId="7c586893-988a-41a2-8ed1-81de87accff0" providerId="ADAL" clId="{60934F12-5264-42BC-83B7-F7ED23B9DD3E}" dt="2025-08-27T08:23:12.657" v="182" actId="1076"/>
        <pc:sldMkLst>
          <pc:docMk/>
          <pc:sldMk cId="3801907093" sldId="304"/>
        </pc:sldMkLst>
        <pc:spChg chg="mod">
          <ac:chgData name="西野　耀平" userId="7c586893-988a-41a2-8ed1-81de87accff0" providerId="ADAL" clId="{60934F12-5264-42BC-83B7-F7ED23B9DD3E}" dt="2025-08-27T08:23:12.657" v="182" actId="1076"/>
          <ac:spMkLst>
            <pc:docMk/>
            <pc:sldMk cId="3801907093" sldId="304"/>
            <ac:spMk id="7" creationId="{FC50C2F7-6076-BCF3-4835-04F8F6EC4FC5}"/>
          </ac:spMkLst>
        </pc:spChg>
      </pc:sldChg>
      <pc:sldChg chg="addSp modSp mod modAnim">
        <pc:chgData name="西野　耀平" userId="7c586893-988a-41a2-8ed1-81de87accff0" providerId="ADAL" clId="{60934F12-5264-42BC-83B7-F7ED23B9DD3E}" dt="2025-08-27T08:23:51.953" v="192" actId="1038"/>
        <pc:sldMkLst>
          <pc:docMk/>
          <pc:sldMk cId="4181955368" sldId="306"/>
        </pc:sldMkLst>
        <pc:spChg chg="add mod">
          <ac:chgData name="西野　耀平" userId="7c586893-988a-41a2-8ed1-81de87accff0" providerId="ADAL" clId="{60934F12-5264-42BC-83B7-F7ED23B9DD3E}" dt="2025-08-27T08:23:51.953" v="192" actId="1038"/>
          <ac:spMkLst>
            <pc:docMk/>
            <pc:sldMk cId="4181955368" sldId="306"/>
            <ac:spMk id="7" creationId="{BE7D2A2A-193B-C124-A2B9-C01D5D03A784}"/>
          </ac:spMkLst>
        </pc:spChg>
        <pc:spChg chg="mod">
          <ac:chgData name="西野　耀平" userId="7c586893-988a-41a2-8ed1-81de87accff0" providerId="ADAL" clId="{60934F12-5264-42BC-83B7-F7ED23B9DD3E}" dt="2025-08-27T08:23:35.594" v="185" actId="1076"/>
          <ac:spMkLst>
            <pc:docMk/>
            <pc:sldMk cId="4181955368" sldId="306"/>
            <ac:spMk id="8" creationId="{9B0D50B2-C314-39D5-45AB-F22FD0D44CF3}"/>
          </ac:spMkLst>
        </pc:spChg>
        <pc:spChg chg="mod">
          <ac:chgData name="西野　耀平" userId="7c586893-988a-41a2-8ed1-81de87accff0" providerId="ADAL" clId="{60934F12-5264-42BC-83B7-F7ED23B9DD3E}" dt="2025-08-27T08:23:44.085" v="187" actId="1076"/>
          <ac:spMkLst>
            <pc:docMk/>
            <pc:sldMk cId="4181955368" sldId="306"/>
            <ac:spMk id="10" creationId="{96393F04-870F-8E1A-A1A4-9B4FAB2C7491}"/>
          </ac:spMkLst>
        </pc:spChg>
      </pc:sldChg>
      <pc:sldChg chg="addSp delSp modSp mod">
        <pc:chgData name="西野　耀平" userId="7c586893-988a-41a2-8ed1-81de87accff0" providerId="ADAL" clId="{60934F12-5264-42BC-83B7-F7ED23B9DD3E}" dt="2025-08-27T01:16:58.186" v="129" actId="207"/>
        <pc:sldMkLst>
          <pc:docMk/>
          <pc:sldMk cId="1405540598" sldId="307"/>
        </pc:sldMkLst>
        <pc:spChg chg="add del mod">
          <ac:chgData name="西野　耀平" userId="7c586893-988a-41a2-8ed1-81de87accff0" providerId="ADAL" clId="{60934F12-5264-42BC-83B7-F7ED23B9DD3E}" dt="2025-08-27T01:12:45.635" v="63" actId="21"/>
          <ac:spMkLst>
            <pc:docMk/>
            <pc:sldMk cId="1405540598" sldId="307"/>
            <ac:spMk id="6" creationId="{AE4903F2-62EE-1E2B-441A-51C41E5BFE6B}"/>
          </ac:spMkLst>
        </pc:spChg>
        <pc:spChg chg="mod">
          <ac:chgData name="西野　耀平" userId="7c586893-988a-41a2-8ed1-81de87accff0" providerId="ADAL" clId="{60934F12-5264-42BC-83B7-F7ED23B9DD3E}" dt="2025-08-27T01:16:58.186" v="129" actId="207"/>
          <ac:spMkLst>
            <pc:docMk/>
            <pc:sldMk cId="1405540598" sldId="307"/>
            <ac:spMk id="68" creationId="{8AB1B8CA-F80B-1ACA-466F-7D0AB37EC6C2}"/>
          </ac:spMkLst>
        </pc:spChg>
      </pc:sldChg>
      <pc:sldChg chg="modSp mod">
        <pc:chgData name="西野　耀平" userId="7c586893-988a-41a2-8ed1-81de87accff0" providerId="ADAL" clId="{60934F12-5264-42BC-83B7-F7ED23B9DD3E}" dt="2025-08-27T01:17:05.282" v="131" actId="207"/>
        <pc:sldMkLst>
          <pc:docMk/>
          <pc:sldMk cId="2202764379" sldId="308"/>
        </pc:sldMkLst>
        <pc:spChg chg="mod">
          <ac:chgData name="西野　耀平" userId="7c586893-988a-41a2-8ed1-81de87accff0" providerId="ADAL" clId="{60934F12-5264-42BC-83B7-F7ED23B9DD3E}" dt="2025-08-27T01:17:05.282" v="131" actId="207"/>
          <ac:spMkLst>
            <pc:docMk/>
            <pc:sldMk cId="2202764379" sldId="308"/>
            <ac:spMk id="12" creationId="{0BDFBE1E-7DE7-CBFB-40E6-9DDFAEB0CCF2}"/>
          </ac:spMkLst>
        </pc:spChg>
      </pc:sldChg>
      <pc:sldChg chg="addSp modSp mod modAnim">
        <pc:chgData name="西野　耀平" userId="7c586893-988a-41a2-8ed1-81de87accff0" providerId="ADAL" clId="{60934F12-5264-42BC-83B7-F7ED23B9DD3E}" dt="2025-08-27T08:11:14.873" v="179" actId="20577"/>
        <pc:sldMkLst>
          <pc:docMk/>
          <pc:sldMk cId="2380481617" sldId="309"/>
        </pc:sldMkLst>
        <pc:spChg chg="mod">
          <ac:chgData name="西野　耀平" userId="7c586893-988a-41a2-8ed1-81de87accff0" providerId="ADAL" clId="{60934F12-5264-42BC-83B7-F7ED23B9DD3E}" dt="2025-08-27T01:13:42.761" v="120" actId="1038"/>
          <ac:spMkLst>
            <pc:docMk/>
            <pc:sldMk cId="2380481617" sldId="309"/>
            <ac:spMk id="6" creationId="{5F1A54D1-EF92-EFD7-6093-495BC305ED78}"/>
          </ac:spMkLst>
        </pc:spChg>
        <pc:spChg chg="mod">
          <ac:chgData name="西野　耀平" userId="7c586893-988a-41a2-8ed1-81de87accff0" providerId="ADAL" clId="{60934F12-5264-42BC-83B7-F7ED23B9DD3E}" dt="2025-08-27T01:13:42.761" v="120" actId="1038"/>
          <ac:spMkLst>
            <pc:docMk/>
            <pc:sldMk cId="2380481617" sldId="309"/>
            <ac:spMk id="8" creationId="{DBA8DF16-F8B2-B169-F401-C16A544D923D}"/>
          </ac:spMkLst>
        </pc:spChg>
        <pc:spChg chg="mod">
          <ac:chgData name="西野　耀平" userId="7c586893-988a-41a2-8ed1-81de87accff0" providerId="ADAL" clId="{60934F12-5264-42BC-83B7-F7ED23B9DD3E}" dt="2025-08-27T01:13:42.761" v="120" actId="1038"/>
          <ac:spMkLst>
            <pc:docMk/>
            <pc:sldMk cId="2380481617" sldId="309"/>
            <ac:spMk id="9" creationId="{D6F7F8A9-8A4C-542D-48A0-B12EB553D700}"/>
          </ac:spMkLst>
        </pc:spChg>
        <pc:spChg chg="mod">
          <ac:chgData name="西野　耀平" userId="7c586893-988a-41a2-8ed1-81de87accff0" providerId="ADAL" clId="{60934F12-5264-42BC-83B7-F7ED23B9DD3E}" dt="2025-08-27T08:11:14.873" v="179" actId="20577"/>
          <ac:spMkLst>
            <pc:docMk/>
            <pc:sldMk cId="2380481617" sldId="309"/>
            <ac:spMk id="10" creationId="{717E90BA-C4EF-1C8A-5361-5D353639D3F6}"/>
          </ac:spMkLst>
        </pc:spChg>
        <pc:spChg chg="mod">
          <ac:chgData name="西野　耀平" userId="7c586893-988a-41a2-8ed1-81de87accff0" providerId="ADAL" clId="{60934F12-5264-42BC-83B7-F7ED23B9DD3E}" dt="2025-08-27T01:16:37.982" v="124" actId="207"/>
          <ac:spMkLst>
            <pc:docMk/>
            <pc:sldMk cId="2380481617" sldId="309"/>
            <ac:spMk id="11" creationId="{218304FD-C2B0-1730-B9EB-472AE34F94BF}"/>
          </ac:spMkLst>
        </pc:spChg>
        <pc:spChg chg="mod">
          <ac:chgData name="西野　耀平" userId="7c586893-988a-41a2-8ed1-81de87accff0" providerId="ADAL" clId="{60934F12-5264-42BC-83B7-F7ED23B9DD3E}" dt="2025-08-27T01:13:42.761" v="120" actId="1038"/>
          <ac:spMkLst>
            <pc:docMk/>
            <pc:sldMk cId="2380481617" sldId="309"/>
            <ac:spMk id="12" creationId="{4A532FCE-6515-C234-A741-55FDD07A6401}"/>
          </ac:spMkLst>
        </pc:spChg>
        <pc:spChg chg="add mod">
          <ac:chgData name="西野　耀平" userId="7c586893-988a-41a2-8ed1-81de87accff0" providerId="ADAL" clId="{60934F12-5264-42BC-83B7-F7ED23B9DD3E}" dt="2025-08-27T01:16:35.734" v="123" actId="207"/>
          <ac:spMkLst>
            <pc:docMk/>
            <pc:sldMk cId="2380481617" sldId="309"/>
            <ac:spMk id="13" creationId="{AE4903F2-62EE-1E2B-441A-51C41E5BFE6B}"/>
          </ac:spMkLst>
        </pc:spChg>
        <pc:picChg chg="mod">
          <ac:chgData name="西野　耀平" userId="7c586893-988a-41a2-8ed1-81de87accff0" providerId="ADAL" clId="{60934F12-5264-42BC-83B7-F7ED23B9DD3E}" dt="2025-08-27T01:13:42.761" v="120" actId="1038"/>
          <ac:picMkLst>
            <pc:docMk/>
            <pc:sldMk cId="2380481617" sldId="309"/>
            <ac:picMk id="7" creationId="{1230BAD1-D5F8-3D41-5DDB-D1398A5A77CA}"/>
          </ac:picMkLst>
        </pc:picChg>
      </pc:sldChg>
      <pc:sldChg chg="modSp modAnim">
        <pc:chgData name="西野　耀平" userId="7c586893-988a-41a2-8ed1-81de87accff0" providerId="ADAL" clId="{60934F12-5264-42BC-83B7-F7ED23B9DD3E}" dt="2025-08-27T01:16:50.519" v="127" actId="207"/>
        <pc:sldMkLst>
          <pc:docMk/>
          <pc:sldMk cId="3564502165" sldId="310"/>
        </pc:sldMkLst>
        <pc:spChg chg="mod">
          <ac:chgData name="西野　耀平" userId="7c586893-988a-41a2-8ed1-81de87accff0" providerId="ADAL" clId="{60934F12-5264-42BC-83B7-F7ED23B9DD3E}" dt="2025-08-27T01:16:50.519" v="127" actId="207"/>
          <ac:spMkLst>
            <pc:docMk/>
            <pc:sldMk cId="3564502165" sldId="310"/>
            <ac:spMk id="13" creationId="{ECD43396-B529-AB5F-E350-314CB08FD819}"/>
          </ac:spMkLst>
        </pc:spChg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992783598" sldId="311"/>
        </pc:sldMkLst>
      </pc:sldChg>
      <pc:sldChg chg="ord">
        <pc:chgData name="西野　耀平" userId="7c586893-988a-41a2-8ed1-81de87accff0" providerId="ADAL" clId="{60934F12-5264-42BC-83B7-F7ED23B9DD3E}" dt="2025-08-27T00:55:24.366" v="13"/>
        <pc:sldMkLst>
          <pc:docMk/>
          <pc:sldMk cId="345003215" sldId="312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30787521" sldId="314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514003949" sldId="318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473981514" sldId="319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969354839" sldId="320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40580245" sldId="321"/>
        </pc:sldMkLst>
      </pc:sldChg>
      <pc:sldChg chg="del mod modShow">
        <pc:chgData name="西野　耀平" userId="7c586893-988a-41a2-8ed1-81de87accff0" providerId="ADAL" clId="{60934F12-5264-42BC-83B7-F7ED23B9DD3E}" dt="2025-08-27T00:55:40.819" v="14" actId="47"/>
        <pc:sldMkLst>
          <pc:docMk/>
          <pc:sldMk cId="4100242571" sldId="323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733282231" sldId="330"/>
        </pc:sldMkLst>
      </pc:sldChg>
      <pc:sldChg chg="mod ord modShow">
        <pc:chgData name="西野　耀平" userId="7c586893-988a-41a2-8ed1-81de87accff0" providerId="ADAL" clId="{60934F12-5264-42BC-83B7-F7ED23B9DD3E}" dt="2025-08-27T00:54:48.797" v="7" actId="729"/>
        <pc:sldMkLst>
          <pc:docMk/>
          <pc:sldMk cId="966784161" sldId="337"/>
        </pc:sldMkLst>
      </pc:sldChg>
      <pc:sldChg chg="modSp mod">
        <pc:chgData name="西野　耀平" userId="7c586893-988a-41a2-8ed1-81de87accff0" providerId="ADAL" clId="{60934F12-5264-42BC-83B7-F7ED23B9DD3E}" dt="2025-08-27T01:16:46.088" v="126" actId="207"/>
        <pc:sldMkLst>
          <pc:docMk/>
          <pc:sldMk cId="2535187845" sldId="338"/>
        </pc:sldMkLst>
        <pc:spChg chg="mod">
          <ac:chgData name="西野　耀平" userId="7c586893-988a-41a2-8ed1-81de87accff0" providerId="ADAL" clId="{60934F12-5264-42BC-83B7-F7ED23B9DD3E}" dt="2025-08-27T01:16:46.088" v="126" actId="207"/>
          <ac:spMkLst>
            <pc:docMk/>
            <pc:sldMk cId="2535187845" sldId="338"/>
            <ac:spMk id="13" creationId="{26C56C0D-6098-FA58-8DDC-D932980E5427}"/>
          </ac:spMkLst>
        </pc:spChg>
      </pc:sldChg>
      <pc:sldChg chg="add del">
        <pc:chgData name="西野　耀平" userId="7c586893-988a-41a2-8ed1-81de87accff0" providerId="ADAL" clId="{60934F12-5264-42BC-83B7-F7ED23B9DD3E}" dt="2025-08-27T01:09:29.403" v="31" actId="47"/>
        <pc:sldMkLst>
          <pc:docMk/>
          <pc:sldMk cId="2066815032" sldId="339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3120060283" sldId="339"/>
        </pc:sldMkLst>
      </pc:sldChg>
      <pc:sldChg chg="addSp modSp add mod">
        <pc:chgData name="西野　耀平" userId="7c586893-988a-41a2-8ed1-81de87accff0" providerId="ADAL" clId="{60934F12-5264-42BC-83B7-F7ED23B9DD3E}" dt="2025-08-27T01:10:29.729" v="58" actId="207"/>
        <pc:sldMkLst>
          <pc:docMk/>
          <pc:sldMk cId="202434119" sldId="340"/>
        </pc:sldMkLst>
        <pc:spChg chg="mod">
          <ac:chgData name="西野　耀平" userId="7c586893-988a-41a2-8ed1-81de87accff0" providerId="ADAL" clId="{60934F12-5264-42BC-83B7-F7ED23B9DD3E}" dt="2025-08-27T01:10:22.088" v="56" actId="400"/>
          <ac:spMkLst>
            <pc:docMk/>
            <pc:sldMk cId="202434119" sldId="340"/>
            <ac:spMk id="2" creationId="{A3F232E5-1F37-AEFD-637C-BBC90ACB3260}"/>
          </ac:spMkLst>
        </pc:spChg>
        <pc:spChg chg="add mod">
          <ac:chgData name="西野　耀平" userId="7c586893-988a-41a2-8ed1-81de87accff0" providerId="ADAL" clId="{60934F12-5264-42BC-83B7-F7ED23B9DD3E}" dt="2025-08-27T01:10:29.729" v="58" actId="207"/>
          <ac:spMkLst>
            <pc:docMk/>
            <pc:sldMk cId="202434119" sldId="340"/>
            <ac:spMk id="7" creationId="{D034D70C-58CF-4A9A-9F61-1547C7C659C3}"/>
          </ac:spMkLst>
        </pc:spChg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829052952" sldId="340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556873200" sldId="341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3781280849" sldId="342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194459737" sldId="343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766476671" sldId="344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1025325302" sldId="345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3113502517" sldId="346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118962088" sldId="347"/>
        </pc:sldMkLst>
      </pc:sldChg>
      <pc:sldChg chg="del">
        <pc:chgData name="西野　耀平" userId="7c586893-988a-41a2-8ed1-81de87accff0" providerId="ADAL" clId="{60934F12-5264-42BC-83B7-F7ED23B9DD3E}" dt="2025-08-27T00:55:40.819" v="14" actId="47"/>
        <pc:sldMkLst>
          <pc:docMk/>
          <pc:sldMk cId="2967907633" sldId="348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3418810324" sldId="349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2049048310" sldId="350"/>
        </pc:sldMkLst>
      </pc:sldChg>
      <pc:sldChg chg="del ord">
        <pc:chgData name="西野　耀平" userId="7c586893-988a-41a2-8ed1-81de87accff0" providerId="ADAL" clId="{60934F12-5264-42BC-83B7-F7ED23B9DD3E}" dt="2025-08-27T00:55:40.819" v="14" actId="47"/>
        <pc:sldMkLst>
          <pc:docMk/>
          <pc:sldMk cId="593288537" sldId="35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AD126-4F14-416E-99AC-BA309568FCDB}" type="datetimeFigureOut">
              <a:rPr kumimoji="1" lang="ja-JP" altLang="en-US" smtClean="0"/>
              <a:t>2025/8/25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451DF-C60D-4E82-ABFE-085D6B084A6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01509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710E6F-A2A6-A1F2-D390-65FEEE5DE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661FF89-D603-AC3C-B6F5-55520CBF4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E6BB605-613F-55EC-E362-0B94E817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EF69739-8F8D-3109-A487-9D21BEE15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D09CD64-BCF0-A38E-21AA-5E082C81A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06335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5B9F68D-6EFC-5410-484D-05CC953D8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3E686C3-5150-D51B-B1BD-56C483B326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B5446F-9277-50EC-3F93-E2B1324C9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6B9BDE4-BD7C-DCD7-AE82-32676F8D1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CD85B4-AEA7-2456-D1C7-2884A4B32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5981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EA8EBC8C-6B4E-A761-2509-A93CB7274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120FEFA-4554-ADAC-29D1-979934FFA7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7F22849-9316-10FF-230E-8BFC099BF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FAFC2A-B1AC-820A-5C2B-433AC293C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0DE20B1-5773-DB2C-4D25-EE37C434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1300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4414A-B587-3B48-6549-3F728B08E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04460C0-1D69-C477-0E7B-6BE1B4A58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C1BC28F-04B5-F0F3-9FDF-65FA90A32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C83D966-C191-98AB-254F-DEEB6A344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AE23E3-424D-88FD-3FAD-347E7C2E2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70505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A4C5C0D-26E4-36F7-F89A-F6A27CD91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3E8A3F-BE0B-91AA-71F5-EB886E010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6F0B409-683A-E32A-355C-93D01EE03D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7A34E1-0BB8-41BE-83A1-02FA47C57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1D76E7B-CE16-A194-BD7D-D9307AF79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508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27E8471-57B5-A525-3415-17BB943B7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5DAAB67-921D-F821-13E2-183FA68D1B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A814098-0833-497D-A061-8A1086EF2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974E4BD-B8D6-9EFF-4707-1538774F7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5D98ACA-EC90-51BB-1873-1159677DCB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F9444A7-2E39-0012-934F-FA0634A22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3400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7D9588-B7F3-EAA7-7C3B-65891F1AF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01A6361-0BDC-8598-2DE2-A162A830E7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3ABCE65-E06A-73DF-4A6F-96B16AD98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624C54E-0D7A-1367-5EAA-89DA786327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AE27D2F-C957-AC7D-9413-2D100B6470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C437D16-C96D-FFB0-31E9-C99588B70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636E6E-B448-4578-672E-204E9B546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A262CB9-0D8C-D5E7-AAAA-18050BA48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293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EDDB01-AA5A-1623-BC07-7C8B9059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1" y="0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1A84415-3C38-C8CA-6FC2-8FCC9D5536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676A8A1-23B8-D540-80E1-A7EC6FCA6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EB096EE-02DB-B2EF-FB1E-55CAC7F1D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835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99301595-E499-5C9E-DE4E-FFAE870231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C296604E-F681-F57A-6FBA-4F9EFE709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6701DF-48C4-4039-BBE7-D509A1BEE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0149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F0E8D-0B54-1E17-FB3E-3CA26CBEC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454561-485E-90C5-05C9-AA574A85E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1487E945-7A99-F7DE-357B-DCEE01F0A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091E44F-9610-F45B-82F8-ACAAE6C2A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5797E1-4F69-5534-46C5-D99C3BA4C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22F67B4-C3D2-DEDA-9EB0-E8DA3DA51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19227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168503A-994B-691B-638F-08E47F0AD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9A52D19D-A47E-ECFB-0223-93F36E65F7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F5CC4D5-C74D-86D3-D734-FB6BCC1260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3D0F1E8F-AF4D-FC07-0139-014D8700C3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8AFFB5C3-2EA3-6EE1-7C6C-106B04DF4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1E400AC-FAA3-66CC-4018-110AF1945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17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B3B69232-2441-B914-C79E-3B4ED84D0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09B1C1-1B5B-FBF2-B570-96CB91822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22DB2D-277B-692D-6021-DC3F7AF557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BFE5E4-FA34-11C8-B425-4BB51AE62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B9FF0CE-B787-4360-D0D9-7C72AD1D90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F78A1-BB98-4E11-84B8-0DD0BEBD925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182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5" Type="http://schemas.openxmlformats.org/officeDocument/2006/relationships/image" Target="../media/image45.png"/><Relationship Id="rId4" Type="http://schemas.openxmlformats.org/officeDocument/2006/relationships/image" Target="../media/image4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1.04295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24" Type="http://schemas.openxmlformats.org/officeDocument/2006/relationships/hyperlink" Target="https://arxiv.org/pdf/2401.04295" TargetMode="External"/><Relationship Id="rId23" Type="http://schemas.openxmlformats.org/officeDocument/2006/relationships/image" Target="../media/image1660.pn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pdf/2401.04295" TargetMode="External"/><Relationship Id="rId4" Type="http://schemas.openxmlformats.org/officeDocument/2006/relationships/image" Target="../media/image5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arxiv.org/pdf/2401.04295" TargetMode="Externa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pdf/2401.04295" TargetMode="Externa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40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10" Type="http://schemas.openxmlformats.org/officeDocument/2006/relationships/image" Target="../media/image32.sv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svg"/><Relationship Id="rId18" Type="http://schemas.openxmlformats.org/officeDocument/2006/relationships/image" Target="../media/image430.png"/><Relationship Id="rId3" Type="http://schemas.openxmlformats.org/officeDocument/2006/relationships/image" Target="../media/image34.pn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17" Type="http://schemas.openxmlformats.org/officeDocument/2006/relationships/image" Target="../media/image37.svg"/><Relationship Id="rId2" Type="http://schemas.openxmlformats.org/officeDocument/2006/relationships/image" Target="../media/image35.pn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5" Type="http://schemas.openxmlformats.org/officeDocument/2006/relationships/image" Target="../media/image24.svg"/><Relationship Id="rId10" Type="http://schemas.openxmlformats.org/officeDocument/2006/relationships/image" Target="../media/image19.png"/><Relationship Id="rId19" Type="http://schemas.openxmlformats.org/officeDocument/2006/relationships/image" Target="../media/image44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7ED7272-44D5-11B7-895B-D37E62F3EF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17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Quantum entanglement for gravitational-wave detectors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F2E6D62-3805-FC0A-DA32-2B24070F7D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250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Yohei Nishino</a:t>
            </a:r>
          </a:p>
          <a:p>
            <a:r>
              <a:rPr lang="en-US" altLang="ja-JP" dirty="0"/>
              <a:t>University of Tokyo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3F96EDC-B4C2-A2E8-469A-CEE8D0A1FB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017556F-C051-A17E-EE8F-9CBD9C4B6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817598C-85D5-FB6C-D75E-899170A9D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48243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DE08B6-590E-72FE-0581-E57503B43F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605D2D-45E7-682C-5942-08E9DD378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FDS demonstrated in LIGO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F842D6E-842C-8B8D-92D2-ED92BB572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F1116B0-7C1E-D81A-C481-07D950C3B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382EAB5-2A2F-EB9B-EB58-1CBE9D13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10</a:t>
            </a:fld>
            <a:endParaRPr kumimoji="1" lang="ja-JP" altLang="en-US"/>
          </a:p>
        </p:txBody>
      </p:sp>
      <p:pic>
        <p:nvPicPr>
          <p:cNvPr id="36" name="図 35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6E51899-E300-383F-23D0-A613860EA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235"/>
          <a:stretch/>
        </p:blipFill>
        <p:spPr>
          <a:xfrm>
            <a:off x="584500" y="1637263"/>
            <a:ext cx="6970466" cy="5065648"/>
          </a:xfrm>
          <a:prstGeom prst="rect">
            <a:avLst/>
          </a:prstGeom>
        </p:spPr>
      </p:pic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0B6F1AC0-5793-A2C3-504D-BD333EDCEC2A}"/>
              </a:ext>
            </a:extLst>
          </p:cNvPr>
          <p:cNvSpPr txBox="1"/>
          <p:nvPr/>
        </p:nvSpPr>
        <p:spPr>
          <a:xfrm>
            <a:off x="2933366" y="1233158"/>
            <a:ext cx="48794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5"/>
                </a:solidFill>
              </a:rPr>
              <a:t>Science,19 Sep 2024, Vol 385, Issue 6715, pp. 1318-132</a:t>
            </a:r>
            <a:endParaRPr lang="ja-JP" altLang="en-US" sz="1600" dirty="0">
              <a:solidFill>
                <a:schemeClr val="accent5"/>
              </a:solidFill>
            </a:endParaRPr>
          </a:p>
        </p:txBody>
      </p:sp>
      <p:pic>
        <p:nvPicPr>
          <p:cNvPr id="2050" name="Picture 2" descr="Llo_full_aerial_2023">
            <a:extLst>
              <a:ext uri="{FF2B5EF4-FFF2-40B4-BE49-F238E27FC236}">
                <a16:creationId xmlns:a16="http://schemas.microsoft.com/office/drawing/2014/main" id="{6E39B7B9-B5CD-D6DA-ADED-A74464F020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8954" y="805675"/>
            <a:ext cx="318135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F4A90E2B-54D4-9A25-5CAD-25628ECC2FB8}"/>
              </a:ext>
            </a:extLst>
          </p:cNvPr>
          <p:cNvSpPr txBox="1"/>
          <p:nvPr/>
        </p:nvSpPr>
        <p:spPr>
          <a:xfrm>
            <a:off x="8012166" y="3173272"/>
            <a:ext cx="3940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accent5"/>
                </a:solidFill>
              </a:rPr>
              <a:t>LIGO Livingstone ©Caltech/MIT/LIGO Lab</a:t>
            </a:r>
            <a:endParaRPr lang="ja-JP" altLang="en-US" sz="1600" dirty="0">
              <a:solidFill>
                <a:schemeClr val="accent5"/>
              </a:solidFill>
            </a:endParaRPr>
          </a:p>
        </p:txBody>
      </p:sp>
      <p:pic>
        <p:nvPicPr>
          <p:cNvPr id="49" name="図 48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F0BE6070-3746-56C8-6904-E53168C705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957" y="3578194"/>
            <a:ext cx="3538138" cy="306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10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8318788-0563-ED98-18AF-2F43D6DE2B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Filters cost a lot…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F53B82-7F13-08B8-D2E9-357F44016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33DF0DA-1556-707A-B5DF-9B915FE3A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484153E-F4D5-CBD5-8623-9FEE56C3F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E850A7E-5CA7-B779-1B10-3E3852EE84F4}"/>
              </a:ext>
            </a:extLst>
          </p:cNvPr>
          <p:cNvSpPr txBox="1"/>
          <p:nvPr/>
        </p:nvSpPr>
        <p:spPr>
          <a:xfrm>
            <a:off x="7039142" y="6357324"/>
            <a:ext cx="45864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accent5"/>
                </a:solidFill>
              </a:rPr>
              <a:t>©NIKEF</a:t>
            </a:r>
            <a:endParaRPr lang="en-US" altLang="ja-JP" sz="1600" b="0" i="0" dirty="0">
              <a:solidFill>
                <a:schemeClr val="accent5"/>
              </a:solidFill>
              <a:effectLst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D2EC92E-62F3-C82C-F621-F7FB4E5BF7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150" y="2880579"/>
            <a:ext cx="5005244" cy="3337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B0D50B2-C314-39D5-45AB-F22FD0D44CF3}"/>
                  </a:ext>
                </a:extLst>
              </p:cNvPr>
              <p:cNvSpPr txBox="1"/>
              <p:nvPr/>
            </p:nvSpPr>
            <p:spPr>
              <a:xfrm>
                <a:off x="73844" y="1392026"/>
                <a:ext cx="660876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ea typeface="メイリオ" panose="020B0604030504040204" pitchFamily="50" charset="-128"/>
                  </a:rPr>
                  <a:t>Current generation (LIGO, Virgo, KAGRA)</a:t>
                </a:r>
              </a:p>
              <a:p>
                <a:pPr algn="ctr"/>
                <a:r>
                  <a:rPr kumimoji="1" lang="en-US" altLang="ja-JP" sz="2800" dirty="0">
                    <a:ea typeface="メイリオ" panose="020B0604030504040204" pitchFamily="50" charset="-128"/>
                  </a:rPr>
                  <a:t>Detector size: 3-4 km</a:t>
                </a:r>
              </a:p>
              <a:p>
                <a:pPr algn="ctr"/>
                <a:r>
                  <a:rPr lang="en-US" altLang="ja-JP" sz="2800" dirty="0">
                    <a:ea typeface="メイリオ" panose="020B0604030504040204" pitchFamily="50" charset="-128"/>
                  </a:rPr>
                  <a:t>Filter size: 10-100 m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×</m:t>
                    </m:r>
                  </m:oMath>
                </a14:m>
                <a:r>
                  <a:rPr kumimoji="1" lang="en-US" altLang="ja-JP" sz="2800" dirty="0">
                    <a:ea typeface="メイリオ" panose="020B0604030504040204" pitchFamily="50" charset="-128"/>
                  </a:rPr>
                  <a:t> 1</a:t>
                </a:r>
              </a:p>
            </p:txBody>
          </p:sp>
        </mc:Choice>
        <mc:Fallback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9B0D50B2-C314-39D5-45AB-F22FD0D44C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44" y="1392026"/>
                <a:ext cx="6608764" cy="1384995"/>
              </a:xfrm>
              <a:prstGeom prst="rect">
                <a:avLst/>
              </a:prstGeom>
              <a:blipFill>
                <a:blip r:embed="rId3"/>
                <a:stretch>
                  <a:fillRect l="-461" t="-4386" r="-554" b="-1096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6" name="Picture 4" descr="Artistic representation of a possible future underground observatory with long, illuminated tunnels and complex measurement technology. Laser beams forming a large triangle can be seen above the earth's surface. Two merging black holes appear in the sky, emitting gravitational waves that spread out in circles.">
            <a:extLst>
              <a:ext uri="{FF2B5EF4-FFF2-40B4-BE49-F238E27FC236}">
                <a16:creationId xmlns:a16="http://schemas.microsoft.com/office/drawing/2014/main" id="{1F01DC66-3D3D-78BA-BC7F-70E40A023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r="4564"/>
          <a:stretch/>
        </p:blipFill>
        <p:spPr bwMode="auto">
          <a:xfrm>
            <a:off x="6682608" y="2847021"/>
            <a:ext cx="5195868" cy="3353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158BCB1-A11D-B92F-DE92-8EF7EEF267FA}"/>
              </a:ext>
            </a:extLst>
          </p:cNvPr>
          <p:cNvSpPr txBox="1"/>
          <p:nvPr/>
        </p:nvSpPr>
        <p:spPr>
          <a:xfrm>
            <a:off x="838200" y="6200358"/>
            <a:ext cx="394006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sz="1600" dirty="0">
                <a:solidFill>
                  <a:schemeClr val="accent5"/>
                </a:solidFill>
              </a:rPr>
              <a:t>LIGO Hanford ©Caltech/MIT/LIGO Lab</a:t>
            </a:r>
            <a:endParaRPr lang="ja-JP" altLang="en-US" sz="1600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393F04-870F-8E1A-A1A4-9B4FAB2C7491}"/>
                  </a:ext>
                </a:extLst>
              </p:cNvPr>
              <p:cNvSpPr txBox="1"/>
              <p:nvPr/>
            </p:nvSpPr>
            <p:spPr>
              <a:xfrm>
                <a:off x="6400180" y="1358502"/>
                <a:ext cx="571797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800" dirty="0">
                    <a:ea typeface="メイリオ" panose="020B0604030504040204" pitchFamily="50" charset="-128"/>
                  </a:rPr>
                  <a:t>Next generation (CE, ET)</a:t>
                </a:r>
              </a:p>
              <a:p>
                <a:pPr algn="ctr"/>
                <a:r>
                  <a:rPr kumimoji="1" lang="en-US" altLang="ja-JP" sz="2800" dirty="0">
                    <a:ea typeface="メイリオ" panose="020B0604030504040204" pitchFamily="50" charset="-128"/>
                  </a:rPr>
                  <a:t>Detector size: 10-40 km</a:t>
                </a:r>
              </a:p>
              <a:p>
                <a:pPr algn="ctr"/>
                <a:r>
                  <a:rPr lang="en-US" altLang="ja-JP" sz="2800" dirty="0">
                    <a:ea typeface="メイリオ" panose="020B0604030504040204" pitchFamily="50" charset="-128"/>
                  </a:rPr>
                  <a:t>Filter size: </a:t>
                </a:r>
                <a:r>
                  <a:rPr lang="en-US" altLang="ja-JP" sz="2800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1-10 km </a:t>
                </a:r>
                <a14:m>
                  <m:oMath xmlns:m="http://schemas.openxmlformats.org/officeDocument/2006/math">
                    <m:r>
                      <a:rPr lang="en-US" altLang="ja-JP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×</m:t>
                    </m:r>
                  </m:oMath>
                </a14:m>
                <a:r>
                  <a:rPr kumimoji="1" lang="en-US" altLang="ja-JP" sz="2800" dirty="0">
                    <a:solidFill>
                      <a:srgbClr val="FF0000"/>
                    </a:solidFill>
                    <a:ea typeface="メイリオ" panose="020B0604030504040204" pitchFamily="50" charset="-128"/>
                  </a:rPr>
                  <a:t> 1 or 2</a:t>
                </a:r>
              </a:p>
            </p:txBody>
          </p:sp>
        </mc:Choice>
        <mc:Fallback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96393F04-870F-8E1A-A1A4-9B4FAB2C74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0180" y="1358502"/>
                <a:ext cx="5717976" cy="1384995"/>
              </a:xfrm>
              <a:prstGeom prst="rect">
                <a:avLst/>
              </a:prstGeom>
              <a:blipFill>
                <a:blip r:embed="rId5"/>
                <a:stretch>
                  <a:fillRect t="-4846" b="-1145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8" name="Picture 6">
            <a:extLst>
              <a:ext uri="{FF2B5EF4-FFF2-40B4-BE49-F238E27FC236}">
                <a16:creationId xmlns:a16="http://schemas.microsoft.com/office/drawing/2014/main" id="{670C026A-DCFE-DC0E-9052-CE153A63C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675" y="4678285"/>
            <a:ext cx="2121604" cy="1538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ACFFFD93-C8B4-DD92-FA9C-125E15C4F2BD}"/>
              </a:ext>
            </a:extLst>
          </p:cNvPr>
          <p:cNvSpPr txBox="1"/>
          <p:nvPr/>
        </p:nvSpPr>
        <p:spPr>
          <a:xfrm>
            <a:off x="3423180" y="5738693"/>
            <a:ext cx="2044594" cy="461665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a typeface="メイリオ" panose="020B0604030504040204" pitchFamily="50" charset="-128"/>
              </a:rPr>
              <a:t>Vacuum tube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BE7D2A2A-193B-C124-A2B9-C01D5D03A784}"/>
              </a:ext>
            </a:extLst>
          </p:cNvPr>
          <p:cNvSpPr/>
          <p:nvPr/>
        </p:nvSpPr>
        <p:spPr>
          <a:xfrm>
            <a:off x="10880371" y="2165329"/>
            <a:ext cx="612000" cy="612000"/>
          </a:xfrm>
          <a:prstGeom prst="ellipse">
            <a:avLst/>
          </a:prstGeom>
          <a:noFill/>
          <a:ln w="41275" cmpd="sng">
            <a:solidFill>
              <a:srgbClr val="0000FF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612000"/>
                      <a:gd name="connsiteY0" fmla="*/ 306000 h 612000"/>
                      <a:gd name="connsiteX1" fmla="*/ 306000 w 612000"/>
                      <a:gd name="connsiteY1" fmla="*/ 0 h 612000"/>
                      <a:gd name="connsiteX2" fmla="*/ 612000 w 612000"/>
                      <a:gd name="connsiteY2" fmla="*/ 306000 h 612000"/>
                      <a:gd name="connsiteX3" fmla="*/ 306000 w 612000"/>
                      <a:gd name="connsiteY3" fmla="*/ 612000 h 612000"/>
                      <a:gd name="connsiteX4" fmla="*/ 0 w 612000"/>
                      <a:gd name="connsiteY4" fmla="*/ 306000 h 6120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612000" h="612000" extrusionOk="0">
                        <a:moveTo>
                          <a:pt x="0" y="306000"/>
                        </a:moveTo>
                        <a:cubicBezTo>
                          <a:pt x="-36727" y="114347"/>
                          <a:pt x="129180" y="2935"/>
                          <a:pt x="306000" y="0"/>
                        </a:cubicBezTo>
                        <a:cubicBezTo>
                          <a:pt x="501251" y="5527"/>
                          <a:pt x="587597" y="137777"/>
                          <a:pt x="612000" y="306000"/>
                        </a:cubicBezTo>
                        <a:cubicBezTo>
                          <a:pt x="579207" y="507023"/>
                          <a:pt x="466970" y="656378"/>
                          <a:pt x="306000" y="612000"/>
                        </a:cubicBezTo>
                        <a:cubicBezTo>
                          <a:pt x="125526" y="605722"/>
                          <a:pt x="29853" y="489263"/>
                          <a:pt x="0" y="30600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95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90264D-A218-4F35-AA25-D954CA28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Proposal of “teleportation squeezing”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AA8B04D-7F5E-F72E-5FCA-FAE6E3CF0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DF515D6-A59A-10A8-0432-B93BB4156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2BFDBB0-11F9-A06F-AC86-7675F3F93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12</a:t>
            </a:fld>
            <a:endParaRPr kumimoji="1" lang="ja-JP" altLang="en-US"/>
          </a:p>
        </p:txBody>
      </p:sp>
      <p:pic>
        <p:nvPicPr>
          <p:cNvPr id="11" name="図 10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CDE57BA-7185-DB4E-EAC0-8BFEBB2C98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72" y="1913077"/>
            <a:ext cx="10769678" cy="365469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BDFBE1E-7DE7-CBFB-40E6-9DDFAEB0CCF2}"/>
              </a:ext>
            </a:extLst>
          </p:cNvPr>
          <p:cNvSpPr txBox="1"/>
          <p:nvPr/>
        </p:nvSpPr>
        <p:spPr>
          <a:xfrm>
            <a:off x="8541813" y="1191892"/>
            <a:ext cx="348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Nishino</a:t>
            </a:r>
            <a:r>
              <a:rPr lang="en-US" altLang="ja-JP" b="0" i="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Y., </a:t>
            </a:r>
            <a:r>
              <a:rPr lang="en-US" altLang="ja-JP" b="0" i="1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altLang="ja-JP" b="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 (</a:t>
            </a:r>
            <a:r>
              <a:rPr lang="en-US" altLang="ja-JP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2024)</a:t>
            </a:r>
            <a:endParaRPr lang="en-US" altLang="ja-JP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1183056-DD01-A593-127B-D22F84C46E6E}"/>
              </a:ext>
            </a:extLst>
          </p:cNvPr>
          <p:cNvSpPr txBox="1"/>
          <p:nvPr/>
        </p:nvSpPr>
        <p:spPr>
          <a:xfrm>
            <a:off x="9877822" y="5296231"/>
            <a:ext cx="2150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a typeface="メイリオ" panose="020B0604030504040204" pitchFamily="50" charset="-128"/>
              </a:rPr>
              <a:t>Filtering!</a:t>
            </a:r>
            <a:r>
              <a:rPr lang="en-US" altLang="ja-JP" sz="2400" dirty="0">
                <a:ea typeface="メイリオ" panose="020B0604030504040204" pitchFamily="50" charset="-128"/>
                <a:sym typeface="Wingdings" panose="05000000000000000000" pitchFamily="2" charset="2"/>
              </a:rPr>
              <a:t>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sp>
        <p:nvSpPr>
          <p:cNvPr id="7" name="右中かっこ 6">
            <a:extLst>
              <a:ext uri="{FF2B5EF4-FFF2-40B4-BE49-F238E27FC236}">
                <a16:creationId xmlns:a16="http://schemas.microsoft.com/office/drawing/2014/main" id="{FDEB72E8-D3F7-E67E-E176-875090DF9BAC}"/>
              </a:ext>
            </a:extLst>
          </p:cNvPr>
          <p:cNvSpPr/>
          <p:nvPr/>
        </p:nvSpPr>
        <p:spPr>
          <a:xfrm rot="5400000">
            <a:off x="10837820" y="4542327"/>
            <a:ext cx="179185" cy="1328622"/>
          </a:xfrm>
          <a:prstGeom prst="rightBrac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7324AD1-9871-242F-4F6F-A324C4FCE6D8}"/>
              </a:ext>
            </a:extLst>
          </p:cNvPr>
          <p:cNvSpPr/>
          <p:nvPr/>
        </p:nvSpPr>
        <p:spPr>
          <a:xfrm>
            <a:off x="2130501" y="1561224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</p:spTree>
    <p:extLst>
      <p:ext uri="{BB962C8B-B14F-4D97-AF65-F5344CB8AC3E}">
        <p14:creationId xmlns:p14="http://schemas.microsoft.com/office/powerpoint/2010/main" val="220276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C983D64-3CA1-EAB9-847D-6176C2C2F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Proposal of “teleportation squeezing”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ACB3792-4C49-375E-24A3-1475B16EB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EDBF21A-380C-D069-C3F5-6AB43D17D2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A25E2E11-FE4C-983F-F346-D3363A4F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7" name="四角形: 1 つの角を切り取り 1 つの角を丸める 6">
            <a:extLst>
              <a:ext uri="{FF2B5EF4-FFF2-40B4-BE49-F238E27FC236}">
                <a16:creationId xmlns:a16="http://schemas.microsoft.com/office/drawing/2014/main" id="{8326A750-06B4-6E93-E816-E8B6DF0E13C4}"/>
              </a:ext>
            </a:extLst>
          </p:cNvPr>
          <p:cNvSpPr/>
          <p:nvPr/>
        </p:nvSpPr>
        <p:spPr>
          <a:xfrm>
            <a:off x="4665365" y="4020225"/>
            <a:ext cx="1161978" cy="2018990"/>
          </a:xfrm>
          <a:prstGeom prst="snipRoundRect">
            <a:avLst>
              <a:gd name="adj1" fmla="val 0"/>
              <a:gd name="adj2" fmla="val 0"/>
            </a:avLst>
          </a:prstGeom>
          <a:pattFill prst="pct50">
            <a:fgClr>
              <a:srgbClr val="009900"/>
            </a:fgClr>
            <a:bgClr>
              <a:schemeClr val="bg1"/>
            </a:bgClr>
          </a:patt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: 1 つの角を切り取り 1 つの角を丸める 7">
            <a:extLst>
              <a:ext uri="{FF2B5EF4-FFF2-40B4-BE49-F238E27FC236}">
                <a16:creationId xmlns:a16="http://schemas.microsoft.com/office/drawing/2014/main" id="{B3CE901E-C81A-FA46-6821-73CA2742E81E}"/>
              </a:ext>
            </a:extLst>
          </p:cNvPr>
          <p:cNvSpPr/>
          <p:nvPr/>
        </p:nvSpPr>
        <p:spPr>
          <a:xfrm>
            <a:off x="7362452" y="2273894"/>
            <a:ext cx="1161978" cy="731520"/>
          </a:xfrm>
          <a:prstGeom prst="snipRoundRect">
            <a:avLst>
              <a:gd name="adj1" fmla="val 0"/>
              <a:gd name="adj2" fmla="val 0"/>
            </a:avLst>
          </a:prstGeom>
          <a:pattFill prst="pct50">
            <a:fgClr>
              <a:srgbClr val="009900"/>
            </a:fgClr>
            <a:bgClr>
              <a:schemeClr val="bg1"/>
            </a:bgClr>
          </a:patt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四角形: 1 つの角を切り取り 1 つの角を丸める 8">
            <a:extLst>
              <a:ext uri="{FF2B5EF4-FFF2-40B4-BE49-F238E27FC236}">
                <a16:creationId xmlns:a16="http://schemas.microsoft.com/office/drawing/2014/main" id="{08FEFC4E-29DB-BBAD-A4D6-F46CF33333A0}"/>
              </a:ext>
            </a:extLst>
          </p:cNvPr>
          <p:cNvSpPr/>
          <p:nvPr/>
        </p:nvSpPr>
        <p:spPr>
          <a:xfrm>
            <a:off x="5540706" y="2270564"/>
            <a:ext cx="1161978" cy="731520"/>
          </a:xfrm>
          <a:prstGeom prst="snipRoundRect">
            <a:avLst>
              <a:gd name="adj1" fmla="val 0"/>
              <a:gd name="adj2" fmla="val 0"/>
            </a:avLst>
          </a:prstGeom>
          <a:pattFill prst="pct50">
            <a:fgClr>
              <a:srgbClr val="009900"/>
            </a:fgClr>
            <a:bgClr>
              <a:schemeClr val="bg1"/>
            </a:bgClr>
          </a:patt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四角形: 1 つの角を切り取り 1 つの角を丸める 9">
            <a:extLst>
              <a:ext uri="{FF2B5EF4-FFF2-40B4-BE49-F238E27FC236}">
                <a16:creationId xmlns:a16="http://schemas.microsoft.com/office/drawing/2014/main" id="{CE515006-A858-A396-3CC8-CB8022FF60C0}"/>
              </a:ext>
            </a:extLst>
          </p:cNvPr>
          <p:cNvSpPr/>
          <p:nvPr/>
        </p:nvSpPr>
        <p:spPr>
          <a:xfrm>
            <a:off x="3813252" y="2275090"/>
            <a:ext cx="1161978" cy="731520"/>
          </a:xfrm>
          <a:prstGeom prst="snipRoundRect">
            <a:avLst>
              <a:gd name="adj1" fmla="val 0"/>
              <a:gd name="adj2" fmla="val 0"/>
            </a:avLst>
          </a:prstGeom>
          <a:pattFill prst="pct50">
            <a:fgClr>
              <a:srgbClr val="009900"/>
            </a:fgClr>
            <a:bgClr>
              <a:schemeClr val="bg1"/>
            </a:bgClr>
          </a:pattFill>
          <a:ln w="22225">
            <a:solidFill>
              <a:schemeClr val="tx1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フリーフォーム: 図形 10">
            <a:extLst>
              <a:ext uri="{FF2B5EF4-FFF2-40B4-BE49-F238E27FC236}">
                <a16:creationId xmlns:a16="http://schemas.microsoft.com/office/drawing/2014/main" id="{8B6B7E2C-B622-FA2A-DA80-7FEBE40F7258}"/>
              </a:ext>
            </a:extLst>
          </p:cNvPr>
          <p:cNvSpPr/>
          <p:nvPr/>
        </p:nvSpPr>
        <p:spPr>
          <a:xfrm>
            <a:off x="3195781" y="4309360"/>
            <a:ext cx="4678680" cy="731520"/>
          </a:xfrm>
          <a:custGeom>
            <a:avLst/>
            <a:gdLst>
              <a:gd name="connsiteX0" fmla="*/ 0 w 3970020"/>
              <a:gd name="connsiteY0" fmla="*/ 0 h 731520"/>
              <a:gd name="connsiteX1" fmla="*/ 2164080 w 3970020"/>
              <a:gd name="connsiteY1" fmla="*/ 0 h 731520"/>
              <a:gd name="connsiteX2" fmla="*/ 2880360 w 3970020"/>
              <a:gd name="connsiteY2" fmla="*/ 723900 h 731520"/>
              <a:gd name="connsiteX3" fmla="*/ 3970020 w 3970020"/>
              <a:gd name="connsiteY3" fmla="*/ 731520 h 731520"/>
              <a:gd name="connsiteX0" fmla="*/ 0 w 4678680"/>
              <a:gd name="connsiteY0" fmla="*/ 7620 h 731520"/>
              <a:gd name="connsiteX1" fmla="*/ 2872740 w 4678680"/>
              <a:gd name="connsiteY1" fmla="*/ 0 h 731520"/>
              <a:gd name="connsiteX2" fmla="*/ 3589020 w 4678680"/>
              <a:gd name="connsiteY2" fmla="*/ 723900 h 731520"/>
              <a:gd name="connsiteX3" fmla="*/ 4678680 w 4678680"/>
              <a:gd name="connsiteY3" fmla="*/ 731520 h 731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78680" h="731520">
                <a:moveTo>
                  <a:pt x="0" y="7620"/>
                </a:moveTo>
                <a:lnTo>
                  <a:pt x="2872740" y="0"/>
                </a:lnTo>
                <a:lnTo>
                  <a:pt x="3589020" y="723900"/>
                </a:lnTo>
                <a:lnTo>
                  <a:pt x="4678680" y="731520"/>
                </a:lnTo>
              </a:path>
            </a:pathLst>
          </a:custGeom>
          <a:noFill/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フリーフォーム: 図形 11">
            <a:extLst>
              <a:ext uri="{FF2B5EF4-FFF2-40B4-BE49-F238E27FC236}">
                <a16:creationId xmlns:a16="http://schemas.microsoft.com/office/drawing/2014/main" id="{D3DFA655-1243-F56F-952F-342B69607671}"/>
              </a:ext>
            </a:extLst>
          </p:cNvPr>
          <p:cNvSpPr/>
          <p:nvPr/>
        </p:nvSpPr>
        <p:spPr>
          <a:xfrm>
            <a:off x="2841992" y="5033260"/>
            <a:ext cx="6823169" cy="723900"/>
          </a:xfrm>
          <a:custGeom>
            <a:avLst/>
            <a:gdLst>
              <a:gd name="connsiteX0" fmla="*/ 0 w 6477000"/>
              <a:gd name="connsiteY0" fmla="*/ 0 h 723900"/>
              <a:gd name="connsiteX1" fmla="*/ 365760 w 6477000"/>
              <a:gd name="connsiteY1" fmla="*/ 0 h 723900"/>
              <a:gd name="connsiteX2" fmla="*/ 1082040 w 6477000"/>
              <a:gd name="connsiteY2" fmla="*/ 723900 h 723900"/>
              <a:gd name="connsiteX3" fmla="*/ 6477000 w 6477000"/>
              <a:gd name="connsiteY3" fmla="*/ 723900 h 723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77000" h="723900">
                <a:moveTo>
                  <a:pt x="0" y="0"/>
                </a:moveTo>
                <a:lnTo>
                  <a:pt x="365760" y="0"/>
                </a:lnTo>
                <a:lnTo>
                  <a:pt x="1082040" y="723900"/>
                </a:lnTo>
                <a:lnTo>
                  <a:pt x="6477000" y="723900"/>
                </a:lnTo>
              </a:path>
            </a:pathLst>
          </a:custGeom>
          <a:noFill/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フリーフォーム: 図形 12">
            <a:extLst>
              <a:ext uri="{FF2B5EF4-FFF2-40B4-BE49-F238E27FC236}">
                <a16:creationId xmlns:a16="http://schemas.microsoft.com/office/drawing/2014/main" id="{EFE8B21E-55E9-4E51-E13C-3DEA93DCEE3E}"/>
              </a:ext>
            </a:extLst>
          </p:cNvPr>
          <p:cNvSpPr/>
          <p:nvPr/>
        </p:nvSpPr>
        <p:spPr>
          <a:xfrm>
            <a:off x="2841992" y="4309360"/>
            <a:ext cx="5040089" cy="1440180"/>
          </a:xfrm>
          <a:custGeom>
            <a:avLst/>
            <a:gdLst>
              <a:gd name="connsiteX0" fmla="*/ 0 w 4693920"/>
              <a:gd name="connsiteY0" fmla="*/ 1432560 h 1432560"/>
              <a:gd name="connsiteX1" fmla="*/ 358140 w 4693920"/>
              <a:gd name="connsiteY1" fmla="*/ 1432560 h 1432560"/>
              <a:gd name="connsiteX2" fmla="*/ 1082040 w 4693920"/>
              <a:gd name="connsiteY2" fmla="*/ 716280 h 1432560"/>
              <a:gd name="connsiteX3" fmla="*/ 2887980 w 4693920"/>
              <a:gd name="connsiteY3" fmla="*/ 716280 h 1432560"/>
              <a:gd name="connsiteX4" fmla="*/ 3596640 w 4693920"/>
              <a:gd name="connsiteY4" fmla="*/ 0 h 1432560"/>
              <a:gd name="connsiteX5" fmla="*/ 4693920 w 4693920"/>
              <a:gd name="connsiteY5" fmla="*/ 0 h 14325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93920" h="1432560">
                <a:moveTo>
                  <a:pt x="0" y="1432560"/>
                </a:moveTo>
                <a:lnTo>
                  <a:pt x="358140" y="1432560"/>
                </a:lnTo>
                <a:lnTo>
                  <a:pt x="1082040" y="716280"/>
                </a:lnTo>
                <a:lnTo>
                  <a:pt x="2887980" y="716280"/>
                </a:lnTo>
                <a:lnTo>
                  <a:pt x="3596640" y="0"/>
                </a:lnTo>
                <a:lnTo>
                  <a:pt x="4693920" y="0"/>
                </a:lnTo>
              </a:path>
            </a:pathLst>
          </a:custGeom>
          <a:noFill/>
          <a:ln w="25400">
            <a:solidFill>
              <a:srgbClr val="C00000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フリーフォーム: 図形 13">
            <a:extLst>
              <a:ext uri="{FF2B5EF4-FFF2-40B4-BE49-F238E27FC236}">
                <a16:creationId xmlns:a16="http://schemas.microsoft.com/office/drawing/2014/main" id="{86217C0D-B7AE-EDA2-E4B1-774C2C654DB6}"/>
              </a:ext>
            </a:extLst>
          </p:cNvPr>
          <p:cNvSpPr/>
          <p:nvPr/>
        </p:nvSpPr>
        <p:spPr>
          <a:xfrm>
            <a:off x="7899447" y="5037004"/>
            <a:ext cx="523240" cy="528320"/>
          </a:xfrm>
          <a:custGeom>
            <a:avLst/>
            <a:gdLst>
              <a:gd name="connsiteX0" fmla="*/ 0 w 523240"/>
              <a:gd name="connsiteY0" fmla="*/ 0 h 528320"/>
              <a:gd name="connsiteX1" fmla="*/ 518160 w 523240"/>
              <a:gd name="connsiteY1" fmla="*/ 5080 h 528320"/>
              <a:gd name="connsiteX2" fmla="*/ 523240 w 523240"/>
              <a:gd name="connsiteY2" fmla="*/ 528320 h 528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3240" h="528320">
                <a:moveTo>
                  <a:pt x="0" y="0"/>
                </a:moveTo>
                <a:lnTo>
                  <a:pt x="518160" y="5080"/>
                </a:lnTo>
                <a:cubicBezTo>
                  <a:pt x="519853" y="179493"/>
                  <a:pt x="521547" y="353907"/>
                  <a:pt x="523240" y="52832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フリーフォーム: 図形 14">
            <a:extLst>
              <a:ext uri="{FF2B5EF4-FFF2-40B4-BE49-F238E27FC236}">
                <a16:creationId xmlns:a16="http://schemas.microsoft.com/office/drawing/2014/main" id="{2FFE14B4-DBD2-4328-A21C-A428BBE94DFB}"/>
              </a:ext>
            </a:extLst>
          </p:cNvPr>
          <p:cNvSpPr/>
          <p:nvPr/>
        </p:nvSpPr>
        <p:spPr>
          <a:xfrm>
            <a:off x="7894367" y="4310564"/>
            <a:ext cx="909320" cy="1259840"/>
          </a:xfrm>
          <a:custGeom>
            <a:avLst/>
            <a:gdLst>
              <a:gd name="connsiteX0" fmla="*/ 0 w 909320"/>
              <a:gd name="connsiteY0" fmla="*/ 0 h 1259840"/>
              <a:gd name="connsiteX1" fmla="*/ 904240 w 909320"/>
              <a:gd name="connsiteY1" fmla="*/ 5080 h 1259840"/>
              <a:gd name="connsiteX2" fmla="*/ 909320 w 909320"/>
              <a:gd name="connsiteY2" fmla="*/ 1259840 h 1259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09320" h="1259840">
                <a:moveTo>
                  <a:pt x="0" y="0"/>
                </a:moveTo>
                <a:lnTo>
                  <a:pt x="904240" y="5080"/>
                </a:lnTo>
                <a:cubicBezTo>
                  <a:pt x="905933" y="423333"/>
                  <a:pt x="907627" y="841587"/>
                  <a:pt x="909320" y="125984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B06E1F48-4B9C-0509-621A-E17D64ADF2E8}"/>
              </a:ext>
            </a:extLst>
          </p:cNvPr>
          <p:cNvGrpSpPr/>
          <p:nvPr/>
        </p:nvGrpSpPr>
        <p:grpSpPr>
          <a:xfrm>
            <a:off x="8052293" y="5577544"/>
            <a:ext cx="1167995" cy="357977"/>
            <a:chOff x="6320651" y="5417340"/>
            <a:chExt cx="796235" cy="357977"/>
          </a:xfrm>
        </p:grpSpPr>
        <p:sp>
          <p:nvSpPr>
            <p:cNvPr id="17" name="四角形: 角を丸くする 16">
              <a:extLst>
                <a:ext uri="{FF2B5EF4-FFF2-40B4-BE49-F238E27FC236}">
                  <a16:creationId xmlns:a16="http://schemas.microsoft.com/office/drawing/2014/main" id="{0E64CB3B-8561-DBB3-F8B6-53204DD40600}"/>
                </a:ext>
              </a:extLst>
            </p:cNvPr>
            <p:cNvSpPr/>
            <p:nvPr/>
          </p:nvSpPr>
          <p:spPr>
            <a:xfrm>
              <a:off x="6376409" y="5417340"/>
              <a:ext cx="640728" cy="3579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53DB7866-CEBF-A772-ADD7-36415B2FAB90}"/>
                </a:ext>
              </a:extLst>
            </p:cNvPr>
            <p:cNvSpPr txBox="1"/>
            <p:nvPr/>
          </p:nvSpPr>
          <p:spPr>
            <a:xfrm>
              <a:off x="6320651" y="5418787"/>
              <a:ext cx="79623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dirty="0"/>
                <a:t>Disp.</a:t>
              </a:r>
              <a:endParaRPr kumimoji="1" lang="ja-JP" altLang="en-US" sz="1600" dirty="0"/>
            </a:p>
          </p:txBody>
        </p: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B2F1FE2-55BF-4772-7423-CF186EA13A63}"/>
              </a:ext>
            </a:extLst>
          </p:cNvPr>
          <p:cNvSpPr txBox="1"/>
          <p:nvPr/>
        </p:nvSpPr>
        <p:spPr>
          <a:xfrm>
            <a:off x="5554039" y="3548504"/>
            <a:ext cx="343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66FF"/>
                </a:solidFill>
                <a:cs typeface="Times New Roman" panose="02020603050405020304" pitchFamily="18" charset="0"/>
              </a:rPr>
              <a:t>Bell measurement</a:t>
            </a:r>
            <a:endParaRPr kumimoji="1" lang="ja-JP" altLang="en-US" sz="2000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D6E1E1C0-3FA1-338F-53AB-E91E8FF17D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727736" y="4181419"/>
            <a:ext cx="177239" cy="252000"/>
          </a:xfrm>
          <a:prstGeom prst="rect">
            <a:avLst/>
          </a:prstGeom>
        </p:spPr>
      </p:pic>
      <p:pic>
        <p:nvPicPr>
          <p:cNvPr id="21" name="グラフィックス 20">
            <a:extLst>
              <a:ext uri="{FF2B5EF4-FFF2-40B4-BE49-F238E27FC236}">
                <a16:creationId xmlns:a16="http://schemas.microsoft.com/office/drawing/2014/main" id="{C973A886-BAB3-3290-A81C-A20DB10B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V="1">
            <a:off x="7730438" y="4912914"/>
            <a:ext cx="177239" cy="252000"/>
          </a:xfrm>
          <a:prstGeom prst="rect">
            <a:avLst/>
          </a:prstGeom>
        </p:spPr>
      </p:pic>
      <p:sp>
        <p:nvSpPr>
          <p:cNvPr id="22" name="四角形: 1 つの角を切り取り 1 つの角を丸める 21">
            <a:extLst>
              <a:ext uri="{FF2B5EF4-FFF2-40B4-BE49-F238E27FC236}">
                <a16:creationId xmlns:a16="http://schemas.microsoft.com/office/drawing/2014/main" id="{03967BE4-3A1F-FB0D-E027-FFD90286BC29}"/>
              </a:ext>
            </a:extLst>
          </p:cNvPr>
          <p:cNvSpPr/>
          <p:nvPr/>
        </p:nvSpPr>
        <p:spPr>
          <a:xfrm flipH="1" flipV="1">
            <a:off x="6236743" y="3971475"/>
            <a:ext cx="1897341" cy="1229116"/>
          </a:xfrm>
          <a:prstGeom prst="snipRoundRect">
            <a:avLst>
              <a:gd name="adj1" fmla="val 0"/>
              <a:gd name="adj2" fmla="val 0"/>
            </a:avLst>
          </a:prstGeom>
          <a:noFill/>
          <a:ln w="22225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グラフィックス 15">
            <a:extLst>
              <a:ext uri="{FF2B5EF4-FFF2-40B4-BE49-F238E27FC236}">
                <a16:creationId xmlns:a16="http://schemas.microsoft.com/office/drawing/2014/main" id="{2F81688F-ED03-F6FD-4C77-9635CC2F9D08}"/>
              </a:ext>
            </a:extLst>
          </p:cNvPr>
          <p:cNvSpPr/>
          <p:nvPr/>
        </p:nvSpPr>
        <p:spPr>
          <a:xfrm rot="5400000">
            <a:off x="6379351" y="4520797"/>
            <a:ext cx="109104" cy="319211"/>
          </a:xfrm>
          <a:custGeom>
            <a:avLst/>
            <a:gdLst>
              <a:gd name="connsiteX0" fmla="*/ 0 w 97396"/>
              <a:gd name="connsiteY0" fmla="*/ 0 h 421060"/>
              <a:gd name="connsiteX1" fmla="*/ 97396 w 97396"/>
              <a:gd name="connsiteY1" fmla="*/ 0 h 421060"/>
              <a:gd name="connsiteX2" fmla="*/ 97396 w 97396"/>
              <a:gd name="connsiteY2" fmla="*/ 421060 h 421060"/>
              <a:gd name="connsiteX3" fmla="*/ 0 w 97396"/>
              <a:gd name="connsiteY3" fmla="*/ 421060 h 42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6" h="421060">
                <a:moveTo>
                  <a:pt x="0" y="0"/>
                </a:moveTo>
                <a:lnTo>
                  <a:pt x="97396" y="0"/>
                </a:lnTo>
                <a:lnTo>
                  <a:pt x="97396" y="421060"/>
                </a:lnTo>
                <a:lnTo>
                  <a:pt x="0" y="42106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C4D1DA"/>
              </a:gs>
              <a:gs pos="100000">
                <a:srgbClr val="89A4B6"/>
              </a:gs>
            </a:gsLst>
            <a:lin ang="0" scaled="1"/>
          </a:gradFill>
          <a:ln w="71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sp>
        <p:nvSpPr>
          <p:cNvPr id="24" name="二等辺三角形 23">
            <a:extLst>
              <a:ext uri="{FF2B5EF4-FFF2-40B4-BE49-F238E27FC236}">
                <a16:creationId xmlns:a16="http://schemas.microsoft.com/office/drawing/2014/main" id="{EE336A5A-3E70-514C-7079-1603720428D7}"/>
              </a:ext>
            </a:extLst>
          </p:cNvPr>
          <p:cNvSpPr/>
          <p:nvPr/>
        </p:nvSpPr>
        <p:spPr>
          <a:xfrm flipH="1" flipV="1">
            <a:off x="8204866" y="5090164"/>
            <a:ext cx="434131" cy="366611"/>
          </a:xfrm>
          <a:prstGeom prst="triangl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7C8101-551B-E03B-517A-730327EA1E64}"/>
                  </a:ext>
                </a:extLst>
              </p:cNvPr>
              <p:cNvSpPr txBox="1"/>
              <p:nvPr/>
            </p:nvSpPr>
            <p:spPr>
              <a:xfrm>
                <a:off x="8226291" y="4995637"/>
                <a:ext cx="47935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kumimoji="1" lang="en-US" altLang="ja-JP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kumimoji="1" lang="ja-JP" altLang="en-US" sz="16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7C8101-551B-E03B-517A-730327EA1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6291" y="4995637"/>
                <a:ext cx="479357" cy="338554"/>
              </a:xfrm>
              <a:prstGeom prst="rect">
                <a:avLst/>
              </a:prstGeom>
              <a:blipFill>
                <a:blip r:embed="rId4"/>
                <a:stretch>
                  <a:fillRect b="-535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1775E27D-E70B-4D02-9517-E71F441774F3}"/>
              </a:ext>
            </a:extLst>
          </p:cNvPr>
          <p:cNvGrpSpPr/>
          <p:nvPr/>
        </p:nvGrpSpPr>
        <p:grpSpPr>
          <a:xfrm>
            <a:off x="8581154" y="4426446"/>
            <a:ext cx="500782" cy="461138"/>
            <a:chOff x="7179027" y="4266242"/>
            <a:chExt cx="500782" cy="461138"/>
          </a:xfrm>
        </p:grpSpPr>
        <p:sp>
          <p:nvSpPr>
            <p:cNvPr id="27" name="二等辺三角形 26">
              <a:extLst>
                <a:ext uri="{FF2B5EF4-FFF2-40B4-BE49-F238E27FC236}">
                  <a16:creationId xmlns:a16="http://schemas.microsoft.com/office/drawing/2014/main" id="{AD904EE0-2F6C-48B2-0A30-879302837054}"/>
                </a:ext>
              </a:extLst>
            </p:cNvPr>
            <p:cNvSpPr/>
            <p:nvPr/>
          </p:nvSpPr>
          <p:spPr>
            <a:xfrm flipH="1" flipV="1">
              <a:off x="7179027" y="4360769"/>
              <a:ext cx="434131" cy="366611"/>
            </a:xfrm>
            <a:prstGeom prst="triangl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3F0E0D28-FEC0-D7B3-8CF3-A9F4145E8675}"/>
                    </a:ext>
                  </a:extLst>
                </p:cNvPr>
                <p:cNvSpPr txBox="1"/>
                <p:nvPr/>
              </p:nvSpPr>
              <p:spPr>
                <a:xfrm>
                  <a:off x="7200452" y="4266242"/>
                  <a:ext cx="479357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kumimoji="1" lang="en-US" altLang="ja-JP" sz="1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kumimoji="1" lang="ja-JP" altLang="en-US" sz="1600" dirty="0"/>
                </a:p>
              </p:txBody>
            </p:sp>
          </mc:Choice>
          <mc:Fallback xmlns="">
            <p:sp>
              <p:nvSpPr>
                <p:cNvPr id="17" name="テキスト ボックス 16">
                  <a:extLst>
                    <a:ext uri="{FF2B5EF4-FFF2-40B4-BE49-F238E27FC236}">
                      <a16:creationId xmlns:a16="http://schemas.microsoft.com/office/drawing/2014/main" id="{87B19159-4768-5FFC-AA77-2CE39344968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00452" y="4266242"/>
                  <a:ext cx="479357" cy="338554"/>
                </a:xfrm>
                <a:prstGeom prst="rect">
                  <a:avLst/>
                </a:prstGeom>
                <a:blipFill>
                  <a:blip r:embed="rId23"/>
                  <a:stretch>
                    <a:fillRect b="-7273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18638A7-DF28-862C-8292-608A962BED7D}"/>
              </a:ext>
            </a:extLst>
          </p:cNvPr>
          <p:cNvSpPr txBox="1"/>
          <p:nvPr/>
        </p:nvSpPr>
        <p:spPr>
          <a:xfrm>
            <a:off x="2447779" y="5176441"/>
            <a:ext cx="10240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cs typeface="Times New Roman" panose="02020603050405020304" pitchFamily="18" charset="0"/>
              </a:rPr>
              <a:t>Beam splitter</a:t>
            </a:r>
            <a:endParaRPr kumimoji="1" lang="ja-JP" altLang="en-US" sz="1000" dirty="0">
              <a:cs typeface="Times New Roman" panose="02020603050405020304" pitchFamily="18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E1D3AFC5-3347-22C2-12AF-5D21AAFB361D}"/>
              </a:ext>
            </a:extLst>
          </p:cNvPr>
          <p:cNvSpPr txBox="1"/>
          <p:nvPr/>
        </p:nvSpPr>
        <p:spPr>
          <a:xfrm>
            <a:off x="1675136" y="5987821"/>
            <a:ext cx="24733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0066FF"/>
                </a:solidFill>
                <a:cs typeface="Times New Roman" panose="02020603050405020304" pitchFamily="18" charset="0"/>
              </a:rPr>
              <a:t>EPR entanglement</a:t>
            </a:r>
            <a:endParaRPr kumimoji="1" lang="ja-JP" altLang="en-US" sz="2000" dirty="0">
              <a:solidFill>
                <a:srgbClr val="0066FF"/>
              </a:solidFill>
              <a:cs typeface="Times New Roman" panose="02020603050405020304" pitchFamily="18" charset="0"/>
            </a:endParaRPr>
          </a:p>
        </p:txBody>
      </p:sp>
      <p:sp>
        <p:nvSpPr>
          <p:cNvPr id="31" name="四角形: 1 つの角を切り取り 1 つの角を丸める 30">
            <a:extLst>
              <a:ext uri="{FF2B5EF4-FFF2-40B4-BE49-F238E27FC236}">
                <a16:creationId xmlns:a16="http://schemas.microsoft.com/office/drawing/2014/main" id="{9F5F9B5D-479A-D7C3-EFC7-585DD335045D}"/>
              </a:ext>
            </a:extLst>
          </p:cNvPr>
          <p:cNvSpPr/>
          <p:nvPr/>
        </p:nvSpPr>
        <p:spPr>
          <a:xfrm>
            <a:off x="1877652" y="4602718"/>
            <a:ext cx="2141630" cy="1352898"/>
          </a:xfrm>
          <a:prstGeom prst="snipRoundRect">
            <a:avLst>
              <a:gd name="adj1" fmla="val 0"/>
              <a:gd name="adj2" fmla="val 0"/>
            </a:avLst>
          </a:prstGeom>
          <a:noFill/>
          <a:ln w="22225">
            <a:solidFill>
              <a:srgbClr val="0066FF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2" name="グラフィックス 15">
            <a:extLst>
              <a:ext uri="{FF2B5EF4-FFF2-40B4-BE49-F238E27FC236}">
                <a16:creationId xmlns:a16="http://schemas.microsoft.com/office/drawing/2014/main" id="{966093CA-A3D7-0027-BBA9-77C5F0F30250}"/>
              </a:ext>
            </a:extLst>
          </p:cNvPr>
          <p:cNvSpPr/>
          <p:nvPr/>
        </p:nvSpPr>
        <p:spPr>
          <a:xfrm rot="5400000">
            <a:off x="3553669" y="5230159"/>
            <a:ext cx="109104" cy="319211"/>
          </a:xfrm>
          <a:custGeom>
            <a:avLst/>
            <a:gdLst>
              <a:gd name="connsiteX0" fmla="*/ 0 w 97396"/>
              <a:gd name="connsiteY0" fmla="*/ 0 h 421060"/>
              <a:gd name="connsiteX1" fmla="*/ 97396 w 97396"/>
              <a:gd name="connsiteY1" fmla="*/ 0 h 421060"/>
              <a:gd name="connsiteX2" fmla="*/ 97396 w 97396"/>
              <a:gd name="connsiteY2" fmla="*/ 421060 h 421060"/>
              <a:gd name="connsiteX3" fmla="*/ 0 w 97396"/>
              <a:gd name="connsiteY3" fmla="*/ 421060 h 42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396" h="421060">
                <a:moveTo>
                  <a:pt x="0" y="0"/>
                </a:moveTo>
                <a:lnTo>
                  <a:pt x="97396" y="0"/>
                </a:lnTo>
                <a:lnTo>
                  <a:pt x="97396" y="421060"/>
                </a:lnTo>
                <a:lnTo>
                  <a:pt x="0" y="421060"/>
                </a:lnTo>
                <a:close/>
              </a:path>
            </a:pathLst>
          </a:custGeom>
          <a:gradFill>
            <a:gsLst>
              <a:gs pos="0">
                <a:srgbClr val="FFFFFF"/>
              </a:gs>
              <a:gs pos="50000">
                <a:srgbClr val="C4D1DA"/>
              </a:gs>
              <a:gs pos="100000">
                <a:srgbClr val="89A4B6"/>
              </a:gs>
            </a:gsLst>
            <a:lin ang="0" scaled="1"/>
          </a:gradFill>
          <a:ln w="7144" cap="flat">
            <a:solidFill>
              <a:srgbClr val="000000"/>
            </a:solidFill>
            <a:prstDash val="solid"/>
            <a:miter/>
          </a:ln>
        </p:spPr>
        <p:txBody>
          <a:bodyPr rtlCol="0" anchor="ctr"/>
          <a:lstStyle/>
          <a:p>
            <a:endParaRPr lang="ja-JP" altLang="en-US"/>
          </a:p>
        </p:txBody>
      </p: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15A9D8F3-693E-8CBC-BE69-6ADCC4E35434}"/>
              </a:ext>
            </a:extLst>
          </p:cNvPr>
          <p:cNvGrpSpPr/>
          <p:nvPr/>
        </p:nvGrpSpPr>
        <p:grpSpPr>
          <a:xfrm>
            <a:off x="4761541" y="4137386"/>
            <a:ext cx="989902" cy="357977"/>
            <a:chOff x="4965107" y="3257026"/>
            <a:chExt cx="989902" cy="357977"/>
          </a:xfrm>
        </p:grpSpPr>
        <p:sp>
          <p:nvSpPr>
            <p:cNvPr id="34" name="四角形: 角を丸くする 33">
              <a:extLst>
                <a:ext uri="{FF2B5EF4-FFF2-40B4-BE49-F238E27FC236}">
                  <a16:creationId xmlns:a16="http://schemas.microsoft.com/office/drawing/2014/main" id="{96179905-4AE4-7B91-7457-E7D704198B29}"/>
                </a:ext>
              </a:extLst>
            </p:cNvPr>
            <p:cNvSpPr/>
            <p:nvPr/>
          </p:nvSpPr>
          <p:spPr>
            <a:xfrm>
              <a:off x="4965107" y="3257026"/>
              <a:ext cx="936000" cy="3579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01A21E1B-C029-66FC-BC6B-F0FDCC4E567B}"/>
                </a:ext>
              </a:extLst>
            </p:cNvPr>
            <p:cNvSpPr txBox="1"/>
            <p:nvPr/>
          </p:nvSpPr>
          <p:spPr>
            <a:xfrm>
              <a:off x="4966682" y="3310211"/>
              <a:ext cx="98832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Filter</a:t>
              </a:r>
              <a:endParaRPr kumimoji="1" lang="ja-JP" altLang="en-US" sz="1200" dirty="0"/>
            </a:p>
          </p:txBody>
        </p:sp>
      </p:grpSp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F282532-3C28-3564-ECE3-0404298A04E2}"/>
              </a:ext>
            </a:extLst>
          </p:cNvPr>
          <p:cNvCxnSpPr>
            <a:cxnSpLocks/>
          </p:cNvCxnSpPr>
          <p:nvPr/>
        </p:nvCxnSpPr>
        <p:spPr>
          <a:xfrm>
            <a:off x="2841992" y="2651204"/>
            <a:ext cx="6340888" cy="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楕円 36">
            <a:extLst>
              <a:ext uri="{FF2B5EF4-FFF2-40B4-BE49-F238E27FC236}">
                <a16:creationId xmlns:a16="http://schemas.microsoft.com/office/drawing/2014/main" id="{D4634AA4-47BB-DB6B-3B9E-0A0A3415097C}"/>
              </a:ext>
            </a:extLst>
          </p:cNvPr>
          <p:cNvSpPr/>
          <p:nvPr/>
        </p:nvSpPr>
        <p:spPr>
          <a:xfrm rot="16200000">
            <a:off x="2250880" y="3662535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id="{2E6FAE3A-84D9-DC74-C1AF-5483729DEA78}"/>
              </a:ext>
            </a:extLst>
          </p:cNvPr>
          <p:cNvSpPr/>
          <p:nvPr/>
        </p:nvSpPr>
        <p:spPr>
          <a:xfrm rot="16200000">
            <a:off x="2250880" y="5091226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39" name="楕円 38">
            <a:extLst>
              <a:ext uri="{FF2B5EF4-FFF2-40B4-BE49-F238E27FC236}">
                <a16:creationId xmlns:a16="http://schemas.microsoft.com/office/drawing/2014/main" id="{4A319306-E157-80AA-1799-BFCF9059B855}"/>
              </a:ext>
            </a:extLst>
          </p:cNvPr>
          <p:cNvSpPr/>
          <p:nvPr/>
        </p:nvSpPr>
        <p:spPr>
          <a:xfrm>
            <a:off x="2264972" y="4376881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40" name="楕円 39">
            <a:extLst>
              <a:ext uri="{FF2B5EF4-FFF2-40B4-BE49-F238E27FC236}">
                <a16:creationId xmlns:a16="http://schemas.microsoft.com/office/drawing/2014/main" id="{0C90D707-499F-7186-12FE-598E6333CCED}"/>
              </a:ext>
            </a:extLst>
          </p:cNvPr>
          <p:cNvSpPr/>
          <p:nvPr/>
        </p:nvSpPr>
        <p:spPr>
          <a:xfrm rot="16200000">
            <a:off x="2216064" y="2006755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41" name="四角形: 角を丸くする 40">
            <a:extLst>
              <a:ext uri="{FF2B5EF4-FFF2-40B4-BE49-F238E27FC236}">
                <a16:creationId xmlns:a16="http://schemas.microsoft.com/office/drawing/2014/main" id="{2F2EFF19-6D55-25D1-4C22-0DE592758660}"/>
              </a:ext>
            </a:extLst>
          </p:cNvPr>
          <p:cNvSpPr/>
          <p:nvPr/>
        </p:nvSpPr>
        <p:spPr>
          <a:xfrm>
            <a:off x="4771530" y="4862023"/>
            <a:ext cx="936000" cy="357977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2" name="テキスト ボックス 41">
            <a:extLst>
              <a:ext uri="{FF2B5EF4-FFF2-40B4-BE49-F238E27FC236}">
                <a16:creationId xmlns:a16="http://schemas.microsoft.com/office/drawing/2014/main" id="{C02B7261-6127-A3E4-C6D5-8294E68E9967}"/>
              </a:ext>
            </a:extLst>
          </p:cNvPr>
          <p:cNvSpPr txBox="1"/>
          <p:nvPr/>
        </p:nvSpPr>
        <p:spPr>
          <a:xfrm>
            <a:off x="4765489" y="4906495"/>
            <a:ext cx="1007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/>
              <a:t>Filter</a:t>
            </a:r>
            <a:endParaRPr kumimoji="1" lang="ja-JP" altLang="en-US" sz="1200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41A18040-36F4-5E61-E175-704321B12744}"/>
              </a:ext>
            </a:extLst>
          </p:cNvPr>
          <p:cNvGrpSpPr/>
          <p:nvPr/>
        </p:nvGrpSpPr>
        <p:grpSpPr>
          <a:xfrm>
            <a:off x="4784615" y="5568926"/>
            <a:ext cx="936000" cy="357977"/>
            <a:chOff x="5015477" y="4688566"/>
            <a:chExt cx="936000" cy="357977"/>
          </a:xfrm>
        </p:grpSpPr>
        <p:sp>
          <p:nvSpPr>
            <p:cNvPr id="44" name="四角形: 角を丸くする 43">
              <a:extLst>
                <a:ext uri="{FF2B5EF4-FFF2-40B4-BE49-F238E27FC236}">
                  <a16:creationId xmlns:a16="http://schemas.microsoft.com/office/drawing/2014/main" id="{5CCCC051-F5AB-F66D-22AB-C24B9D0E5EAF}"/>
                </a:ext>
              </a:extLst>
            </p:cNvPr>
            <p:cNvSpPr/>
            <p:nvPr/>
          </p:nvSpPr>
          <p:spPr>
            <a:xfrm>
              <a:off x="5015477" y="4688566"/>
              <a:ext cx="936000" cy="357977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902E7E79-52AB-AE12-6541-FDEF2C20D72F}"/>
                </a:ext>
              </a:extLst>
            </p:cNvPr>
            <p:cNvSpPr txBox="1"/>
            <p:nvPr/>
          </p:nvSpPr>
          <p:spPr>
            <a:xfrm>
              <a:off x="5049990" y="4729054"/>
              <a:ext cx="90012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Detector</a:t>
              </a:r>
              <a:endParaRPr kumimoji="1" lang="ja-JP" altLang="en-US" sz="1200" dirty="0"/>
            </a:p>
          </p:txBody>
        </p:sp>
      </p:grp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00E81F7-E9FE-81B7-7C6D-E66197EE54B4}"/>
              </a:ext>
            </a:extLst>
          </p:cNvPr>
          <p:cNvSpPr txBox="1"/>
          <p:nvPr/>
        </p:nvSpPr>
        <p:spPr>
          <a:xfrm>
            <a:off x="6588086" y="4556378"/>
            <a:ext cx="11015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000" dirty="0">
                <a:cs typeface="Times New Roman" panose="02020603050405020304" pitchFamily="18" charset="0"/>
              </a:rPr>
              <a:t>Beam splitter</a:t>
            </a:r>
            <a:endParaRPr kumimoji="1" lang="ja-JP" altLang="en-US" sz="1000" dirty="0">
              <a:cs typeface="Times New Roman" panose="02020603050405020304" pitchFamily="18" charset="0"/>
            </a:endParaRPr>
          </a:p>
        </p:txBody>
      </p:sp>
      <p:sp>
        <p:nvSpPr>
          <p:cNvPr id="47" name="楕円 46">
            <a:extLst>
              <a:ext uri="{FF2B5EF4-FFF2-40B4-BE49-F238E27FC236}">
                <a16:creationId xmlns:a16="http://schemas.microsoft.com/office/drawing/2014/main" id="{0D2BBD2D-6863-90C0-E9E0-F8DAA1987365}"/>
              </a:ext>
            </a:extLst>
          </p:cNvPr>
          <p:cNvSpPr/>
          <p:nvPr/>
        </p:nvSpPr>
        <p:spPr>
          <a:xfrm rot="18029361">
            <a:off x="9842062" y="5060362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77DCF979-56AC-8710-1633-4F405FDE3012}"/>
              </a:ext>
            </a:extLst>
          </p:cNvPr>
          <p:cNvSpPr/>
          <p:nvPr/>
        </p:nvSpPr>
        <p:spPr>
          <a:xfrm rot="18029361">
            <a:off x="9388762" y="1986921"/>
            <a:ext cx="303971" cy="1320512"/>
          </a:xfrm>
          <a:prstGeom prst="ellipse">
            <a:avLst/>
          </a:prstGeom>
          <a:gradFill>
            <a:gsLst>
              <a:gs pos="0">
                <a:srgbClr val="FF0000"/>
              </a:gs>
              <a:gs pos="42000">
                <a:srgbClr val="FF0000">
                  <a:alpha val="50000"/>
                </a:srgbClr>
              </a:gs>
              <a:gs pos="62000">
                <a:srgbClr val="FF0000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801"/>
          </a:p>
        </p:txBody>
      </p:sp>
      <p:grpSp>
        <p:nvGrpSpPr>
          <p:cNvPr id="49" name="グループ化 48">
            <a:extLst>
              <a:ext uri="{FF2B5EF4-FFF2-40B4-BE49-F238E27FC236}">
                <a16:creationId xmlns:a16="http://schemas.microsoft.com/office/drawing/2014/main" id="{5A07EC0F-AEE5-0B91-A44E-31E8D8C6A7D2}"/>
              </a:ext>
            </a:extLst>
          </p:cNvPr>
          <p:cNvGrpSpPr/>
          <p:nvPr/>
        </p:nvGrpSpPr>
        <p:grpSpPr>
          <a:xfrm>
            <a:off x="3899015" y="2388329"/>
            <a:ext cx="988327" cy="504000"/>
            <a:chOff x="4945858" y="3188019"/>
            <a:chExt cx="988327" cy="504000"/>
          </a:xfrm>
        </p:grpSpPr>
        <p:sp>
          <p:nvSpPr>
            <p:cNvPr id="50" name="四角形: 角を丸くする 49">
              <a:extLst>
                <a:ext uri="{FF2B5EF4-FFF2-40B4-BE49-F238E27FC236}">
                  <a16:creationId xmlns:a16="http://schemas.microsoft.com/office/drawing/2014/main" id="{BFCB8A58-852C-1517-4D41-53BF60A65FEE}"/>
                </a:ext>
              </a:extLst>
            </p:cNvPr>
            <p:cNvSpPr/>
            <p:nvPr/>
          </p:nvSpPr>
          <p:spPr>
            <a:xfrm>
              <a:off x="4965113" y="3188019"/>
              <a:ext cx="936000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1" name="テキスト ボックス 50">
              <a:extLst>
                <a:ext uri="{FF2B5EF4-FFF2-40B4-BE49-F238E27FC236}">
                  <a16:creationId xmlns:a16="http://schemas.microsoft.com/office/drawing/2014/main" id="{ECAAFD95-395E-7348-CA02-0617B5D8B828}"/>
                </a:ext>
              </a:extLst>
            </p:cNvPr>
            <p:cNvSpPr txBox="1"/>
            <p:nvPr/>
          </p:nvSpPr>
          <p:spPr>
            <a:xfrm>
              <a:off x="4945858" y="3211394"/>
              <a:ext cx="98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200" dirty="0"/>
                <a:t>Filter</a:t>
              </a:r>
            </a:p>
            <a:p>
              <a:pPr algn="ctr"/>
              <a:r>
                <a:rPr kumimoji="1" lang="ja-JP" altLang="en-US" sz="1200" dirty="0"/>
                <a:t> </a:t>
              </a:r>
              <a:r>
                <a:rPr kumimoji="1" lang="en-US" altLang="ja-JP" sz="1200" dirty="0"/>
                <a:t>(1 km)</a:t>
              </a:r>
              <a:endParaRPr kumimoji="1" lang="ja-JP" altLang="en-US" sz="1200" dirty="0"/>
            </a:p>
          </p:txBody>
        </p:sp>
      </p:grp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7227E505-FC1F-1D39-00BA-23373A9749D7}"/>
              </a:ext>
            </a:extLst>
          </p:cNvPr>
          <p:cNvGrpSpPr/>
          <p:nvPr/>
        </p:nvGrpSpPr>
        <p:grpSpPr>
          <a:xfrm>
            <a:off x="5647405" y="2384195"/>
            <a:ext cx="988327" cy="504000"/>
            <a:chOff x="4952435" y="3168313"/>
            <a:chExt cx="988327" cy="504000"/>
          </a:xfrm>
        </p:grpSpPr>
        <p:sp>
          <p:nvSpPr>
            <p:cNvPr id="53" name="四角形: 角を丸くする 52">
              <a:extLst>
                <a:ext uri="{FF2B5EF4-FFF2-40B4-BE49-F238E27FC236}">
                  <a16:creationId xmlns:a16="http://schemas.microsoft.com/office/drawing/2014/main" id="{15272084-95CC-C951-A493-20ED916B16C5}"/>
                </a:ext>
              </a:extLst>
            </p:cNvPr>
            <p:cNvSpPr/>
            <p:nvPr/>
          </p:nvSpPr>
          <p:spPr>
            <a:xfrm>
              <a:off x="4965107" y="3168313"/>
              <a:ext cx="936000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テキスト ボックス 53">
              <a:extLst>
                <a:ext uri="{FF2B5EF4-FFF2-40B4-BE49-F238E27FC236}">
                  <a16:creationId xmlns:a16="http://schemas.microsoft.com/office/drawing/2014/main" id="{58E5AB2F-0FF4-D9B5-B3E3-A1888E4FABDA}"/>
                </a:ext>
              </a:extLst>
            </p:cNvPr>
            <p:cNvSpPr txBox="1"/>
            <p:nvPr/>
          </p:nvSpPr>
          <p:spPr>
            <a:xfrm>
              <a:off x="4952435" y="3182783"/>
              <a:ext cx="9883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/>
                <a:t>Filter</a:t>
              </a:r>
              <a:endParaRPr kumimoji="1" lang="en-US" altLang="ja-JP" sz="1200" dirty="0"/>
            </a:p>
            <a:p>
              <a:pPr algn="ctr"/>
              <a:r>
                <a:rPr lang="en-US" altLang="ja-JP" sz="1200" dirty="0"/>
                <a:t>(1 km)</a:t>
              </a:r>
              <a:endParaRPr kumimoji="1" lang="ja-JP" altLang="en-US" sz="1200" dirty="0"/>
            </a:p>
          </p:txBody>
        </p:sp>
      </p:grpSp>
      <p:grpSp>
        <p:nvGrpSpPr>
          <p:cNvPr id="55" name="グループ化 54">
            <a:extLst>
              <a:ext uri="{FF2B5EF4-FFF2-40B4-BE49-F238E27FC236}">
                <a16:creationId xmlns:a16="http://schemas.microsoft.com/office/drawing/2014/main" id="{EB8FDD54-78FF-86BB-4C1F-F221803B9CB0}"/>
              </a:ext>
            </a:extLst>
          </p:cNvPr>
          <p:cNvGrpSpPr/>
          <p:nvPr/>
        </p:nvGrpSpPr>
        <p:grpSpPr>
          <a:xfrm>
            <a:off x="7477641" y="2386799"/>
            <a:ext cx="936000" cy="504000"/>
            <a:chOff x="5015477" y="4613501"/>
            <a:chExt cx="936000" cy="504000"/>
          </a:xfrm>
        </p:grpSpPr>
        <p:sp>
          <p:nvSpPr>
            <p:cNvPr id="56" name="四角形: 角を丸くする 55">
              <a:extLst>
                <a:ext uri="{FF2B5EF4-FFF2-40B4-BE49-F238E27FC236}">
                  <a16:creationId xmlns:a16="http://schemas.microsoft.com/office/drawing/2014/main" id="{8D10CB1A-4F96-CCBE-5ED6-2C50E0F53A79}"/>
                </a:ext>
              </a:extLst>
            </p:cNvPr>
            <p:cNvSpPr/>
            <p:nvPr/>
          </p:nvSpPr>
          <p:spPr>
            <a:xfrm>
              <a:off x="5015477" y="4613501"/>
              <a:ext cx="936000" cy="504000"/>
            </a:xfrm>
            <a:prstGeom prst="round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7" name="テキスト ボックス 56">
              <a:extLst>
                <a:ext uri="{FF2B5EF4-FFF2-40B4-BE49-F238E27FC236}">
                  <a16:creationId xmlns:a16="http://schemas.microsoft.com/office/drawing/2014/main" id="{EA0E5568-DBC6-89C1-7514-095894ECFF14}"/>
                </a:ext>
              </a:extLst>
            </p:cNvPr>
            <p:cNvSpPr txBox="1"/>
            <p:nvPr/>
          </p:nvSpPr>
          <p:spPr>
            <a:xfrm>
              <a:off x="5070889" y="4632776"/>
              <a:ext cx="8432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1200" dirty="0"/>
                <a:t>Detector</a:t>
              </a:r>
              <a:r>
                <a:rPr kumimoji="1" lang="ja-JP" altLang="en-US" sz="1200" dirty="0"/>
                <a:t> </a:t>
              </a:r>
              <a:r>
                <a:rPr kumimoji="1" lang="en-US" altLang="ja-JP" sz="1200" dirty="0"/>
                <a:t>(10 km)</a:t>
              </a:r>
              <a:endParaRPr kumimoji="1" lang="ja-JP" altLang="en-US" sz="1200" dirty="0"/>
            </a:p>
          </p:txBody>
        </p:sp>
      </p:grp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068C023C-06AE-4289-07CC-005F945A9879}"/>
              </a:ext>
            </a:extLst>
          </p:cNvPr>
          <p:cNvSpPr txBox="1"/>
          <p:nvPr/>
        </p:nvSpPr>
        <p:spPr>
          <a:xfrm>
            <a:off x="8694445" y="4961746"/>
            <a:ext cx="31546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Teleported squeezed state</a:t>
            </a:r>
            <a:endParaRPr kumimoji="1" lang="ja-JP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89BB8E78-D32F-4D36-DFF6-DA1DE36FBD4F}"/>
              </a:ext>
            </a:extLst>
          </p:cNvPr>
          <p:cNvSpPr txBox="1"/>
          <p:nvPr/>
        </p:nvSpPr>
        <p:spPr>
          <a:xfrm>
            <a:off x="4897299" y="1664895"/>
            <a:ext cx="2448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/>
              <a:t>Three cavities</a:t>
            </a:r>
            <a:endParaRPr kumimoji="1" lang="ja-JP" altLang="en-US" sz="2000" dirty="0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60E1D8F3-8792-C9BF-BCAA-6BA525C88D4D}"/>
              </a:ext>
            </a:extLst>
          </p:cNvPr>
          <p:cNvSpPr txBox="1"/>
          <p:nvPr/>
        </p:nvSpPr>
        <p:spPr>
          <a:xfrm>
            <a:off x="3865188" y="3520250"/>
            <a:ext cx="2388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Single cavity </a:t>
            </a:r>
            <a:r>
              <a:rPr kumimoji="1" lang="en-US" altLang="ja-JP" sz="2000" dirty="0"/>
              <a:t>(10 km)</a:t>
            </a:r>
            <a:endParaRPr kumimoji="1" lang="ja-JP" altLang="en-US" sz="2000" dirty="0"/>
          </a:p>
        </p:txBody>
      </p: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E201D80F-A406-AE53-E755-F4C1C0891DB3}"/>
              </a:ext>
            </a:extLst>
          </p:cNvPr>
          <p:cNvCxnSpPr>
            <a:cxnSpLocks/>
            <a:stCxn id="10" idx="3"/>
          </p:cNvCxnSpPr>
          <p:nvPr/>
        </p:nvCxnSpPr>
        <p:spPr>
          <a:xfrm flipV="1">
            <a:off x="4394241" y="2023195"/>
            <a:ext cx="1104515" cy="2518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コネクタ 61">
            <a:extLst>
              <a:ext uri="{FF2B5EF4-FFF2-40B4-BE49-F238E27FC236}">
                <a16:creationId xmlns:a16="http://schemas.microsoft.com/office/drawing/2014/main" id="{B67D8946-997A-76EC-CFD4-2AB6DEAB6F3C}"/>
              </a:ext>
            </a:extLst>
          </p:cNvPr>
          <p:cNvCxnSpPr>
            <a:cxnSpLocks/>
          </p:cNvCxnSpPr>
          <p:nvPr/>
        </p:nvCxnSpPr>
        <p:spPr>
          <a:xfrm flipH="1" flipV="1">
            <a:off x="6702684" y="2037681"/>
            <a:ext cx="1240757" cy="240595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4B8696A-6A6F-81B8-5A0A-E30EC244223E}"/>
              </a:ext>
            </a:extLst>
          </p:cNvPr>
          <p:cNvCxnSpPr>
            <a:cxnSpLocks/>
          </p:cNvCxnSpPr>
          <p:nvPr/>
        </p:nvCxnSpPr>
        <p:spPr>
          <a:xfrm flipV="1">
            <a:off x="6137208" y="2037681"/>
            <a:ext cx="0" cy="2400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1CB58EA8-A09C-0048-586F-09AC701DD96F}"/>
              </a:ext>
            </a:extLst>
          </p:cNvPr>
          <p:cNvSpPr txBox="1"/>
          <p:nvPr/>
        </p:nvSpPr>
        <p:spPr>
          <a:xfrm>
            <a:off x="1298779" y="2127060"/>
            <a:ext cx="20372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Squeezed state</a:t>
            </a:r>
            <a:endParaRPr kumimoji="1" lang="ja-JP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5" name="テキスト ボックス 64">
            <a:extLst>
              <a:ext uri="{FF2B5EF4-FFF2-40B4-BE49-F238E27FC236}">
                <a16:creationId xmlns:a16="http://schemas.microsoft.com/office/drawing/2014/main" id="{E3B44663-71D4-9E15-11E6-38E7E2870A37}"/>
              </a:ext>
            </a:extLst>
          </p:cNvPr>
          <p:cNvSpPr txBox="1"/>
          <p:nvPr/>
        </p:nvSpPr>
        <p:spPr>
          <a:xfrm>
            <a:off x="8503904" y="2071121"/>
            <a:ext cx="2849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solidFill>
                  <a:srgbClr val="C00000"/>
                </a:solidFill>
                <a:cs typeface="Times New Roman" panose="02020603050405020304" pitchFamily="18" charset="0"/>
              </a:rPr>
              <a:t>Filtered squeezed state</a:t>
            </a:r>
            <a:endParaRPr kumimoji="1" lang="ja-JP" altLang="en-US" sz="2000" dirty="0">
              <a:solidFill>
                <a:srgbClr val="C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6C8417EC-E37A-3B5B-E69E-5518DDAFF96E}"/>
              </a:ext>
            </a:extLst>
          </p:cNvPr>
          <p:cNvSpPr txBox="1"/>
          <p:nvPr/>
        </p:nvSpPr>
        <p:spPr>
          <a:xfrm>
            <a:off x="447606" y="1600631"/>
            <a:ext cx="3208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Conventional Scheme</a:t>
            </a:r>
            <a:endParaRPr kumimoji="1" lang="ja-JP" altLang="en-US" sz="2000" dirty="0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82E87D3C-A51C-8CCD-F69F-ACB522AF485F}"/>
              </a:ext>
            </a:extLst>
          </p:cNvPr>
          <p:cNvSpPr txBox="1"/>
          <p:nvPr/>
        </p:nvSpPr>
        <p:spPr>
          <a:xfrm>
            <a:off x="447607" y="3641141"/>
            <a:ext cx="37395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sz="2000" dirty="0"/>
              <a:t>Teleportation-based scheme</a:t>
            </a:r>
            <a:endParaRPr kumimoji="1" lang="ja-JP" altLang="en-US" sz="2000" dirty="0"/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8AB1B8CA-F80B-1ACA-466F-7D0AB37EC6C2}"/>
              </a:ext>
            </a:extLst>
          </p:cNvPr>
          <p:cNvSpPr txBox="1"/>
          <p:nvPr/>
        </p:nvSpPr>
        <p:spPr>
          <a:xfrm>
            <a:off x="8541813" y="1191892"/>
            <a:ext cx="348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Nishino</a:t>
            </a:r>
            <a:r>
              <a:rPr lang="en-US" altLang="ja-JP" b="0" i="0" dirty="0">
                <a:solidFill>
                  <a:srgbClr val="FF0000"/>
                </a:solidFill>
                <a:effectLst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Y., </a:t>
            </a:r>
            <a:r>
              <a:rPr lang="en-US" altLang="ja-JP" b="0" i="1" dirty="0">
                <a:solidFill>
                  <a:srgbClr val="FF0000"/>
                </a:solidFill>
                <a:effectLst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altLang="ja-JP" b="0" dirty="0">
                <a:solidFill>
                  <a:srgbClr val="FF0000"/>
                </a:solidFill>
                <a:effectLst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 (</a:t>
            </a:r>
            <a:r>
              <a:rPr lang="en-US" altLang="ja-JP" dirty="0">
                <a:solidFill>
                  <a:srgbClr val="FF0000"/>
                </a:solidFill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2024)</a:t>
            </a:r>
            <a:endParaRPr lang="en-US" altLang="ja-JP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5540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9" grpId="0"/>
      <p:bldP spid="22" grpId="0" animBg="1"/>
      <p:bldP spid="23" grpId="0" animBg="1"/>
      <p:bldP spid="24" grpId="0" animBg="1"/>
      <p:bldP spid="25" grpId="0"/>
      <p:bldP spid="29" grpId="0"/>
      <p:bldP spid="30" grpId="0"/>
      <p:bldP spid="31" grpId="0" animBg="1"/>
      <p:bldP spid="32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/>
      <p:bldP spid="46" grpId="0"/>
      <p:bldP spid="47" grpId="0" animBg="1"/>
      <p:bldP spid="48" grpId="0" animBg="1"/>
      <p:bldP spid="58" grpId="0"/>
      <p:bldP spid="59" grpId="0"/>
      <p:bldP spid="60" grpId="0"/>
      <p:bldP spid="64" grpId="0"/>
      <p:bldP spid="65" grpId="0"/>
      <p:bldP spid="66" grpId="0"/>
      <p:bldP spid="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30D729-F2DD-838E-9B44-2507DC66DD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5A3A51-AFE0-7ECC-E32D-CD5F3348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Proposal of “teleportation squeezing”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493EC6F-01C9-6432-9B3F-D348FCD13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FBA0ACA6-30C9-23CF-6E25-259FC5FC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A94FCB6-20B1-2E43-4586-09EBEA289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14</a:t>
            </a:fld>
            <a:endParaRPr kumimoji="1" lang="ja-JP" altLang="en-US"/>
          </a:p>
        </p:txBody>
      </p:sp>
      <p:pic>
        <p:nvPicPr>
          <p:cNvPr id="7" name="図 6" descr="ダイアグラム, 概略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A212FD76-C394-88AC-0088-976D1500FD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5" y="1325563"/>
            <a:ext cx="4443144" cy="5270183"/>
          </a:xfrm>
          <a:prstGeom prst="rect">
            <a:avLst/>
          </a:prstGeom>
        </p:spPr>
      </p:pic>
      <p:pic>
        <p:nvPicPr>
          <p:cNvPr id="6" name="図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2D25C061-F3C2-F430-FA1F-C5C017372E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1255"/>
            <a:ext cx="5704761" cy="34276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8D7FB59-3631-0BD6-D9E2-BA37D4BB61DF}"/>
              </a:ext>
            </a:extLst>
          </p:cNvPr>
          <p:cNvSpPr txBox="1"/>
          <p:nvPr/>
        </p:nvSpPr>
        <p:spPr>
          <a:xfrm>
            <a:off x="5856895" y="1739980"/>
            <a:ext cx="620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a typeface="メイリオ" panose="020B0604030504040204" pitchFamily="50" charset="-128"/>
              </a:rPr>
              <a:t>Interferometer response for each field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pic>
        <p:nvPicPr>
          <p:cNvPr id="12" name="図 11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F5E747E-C7DA-93B5-5AF2-4F00024044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8"/>
          <a:stretch/>
        </p:blipFill>
        <p:spPr>
          <a:xfrm>
            <a:off x="5498306" y="1376558"/>
            <a:ext cx="6388893" cy="43736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CD43396-B529-AB5F-E350-314CB08FD819}"/>
              </a:ext>
            </a:extLst>
          </p:cNvPr>
          <p:cNvSpPr txBox="1"/>
          <p:nvPr/>
        </p:nvSpPr>
        <p:spPr>
          <a:xfrm>
            <a:off x="8541813" y="1191892"/>
            <a:ext cx="348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Nishino</a:t>
            </a:r>
            <a:r>
              <a:rPr lang="en-US" altLang="ja-JP" b="0" i="0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Y., </a:t>
            </a:r>
            <a:r>
              <a:rPr lang="en-US" altLang="ja-JP" b="0" i="1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altLang="ja-JP" b="0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 (</a:t>
            </a:r>
            <a:r>
              <a:rPr lang="en-US" altLang="ja-JP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2024)</a:t>
            </a:r>
            <a:endParaRPr lang="en-US" altLang="ja-JP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L 字 8">
            <a:extLst>
              <a:ext uri="{FF2B5EF4-FFF2-40B4-BE49-F238E27FC236}">
                <a16:creationId xmlns:a16="http://schemas.microsoft.com/office/drawing/2014/main" id="{855F5353-1B7B-C24D-E82C-F8AF0B8418B2}"/>
              </a:ext>
            </a:extLst>
          </p:cNvPr>
          <p:cNvSpPr/>
          <p:nvPr/>
        </p:nvSpPr>
        <p:spPr>
          <a:xfrm>
            <a:off x="1947442" y="1199835"/>
            <a:ext cx="3180370" cy="2861177"/>
          </a:xfrm>
          <a:prstGeom prst="corner">
            <a:avLst>
              <a:gd name="adj1" fmla="val 34058"/>
              <a:gd name="adj2" fmla="val 38360"/>
            </a:avLst>
          </a:prstGeom>
          <a:solidFill>
            <a:schemeClr val="accent1">
              <a:alpha val="25000"/>
            </a:schemeClr>
          </a:solidFill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4502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240456-12CF-5EC5-9059-AD8F6624C0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09C06B-B0EE-3847-00A4-D32E19F70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Proposal of “teleportation squeezing”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712A57-4E7C-8D76-BF1F-C410F5EC4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8330867-A1F2-1DBB-B423-3A1ABD44B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F6D2FD1-FC47-9782-6887-9128FEB3F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15</a:t>
            </a:fld>
            <a:endParaRPr kumimoji="1" lang="ja-JP" altLang="en-US"/>
          </a:p>
        </p:txBody>
      </p:sp>
      <p:pic>
        <p:nvPicPr>
          <p:cNvPr id="7" name="図 6" descr="ダイアグラム, 概略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5DF3E1D3-3364-D366-EE92-1EAF5EDDA7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15" y="1325563"/>
            <a:ext cx="4443144" cy="5270183"/>
          </a:xfrm>
          <a:prstGeom prst="rect">
            <a:avLst/>
          </a:prstGeom>
        </p:spPr>
      </p:pic>
      <p:pic>
        <p:nvPicPr>
          <p:cNvPr id="6" name="図 5" descr="ダイア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94914A73-DEB0-B918-2DC3-278B3D8DA6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291255"/>
            <a:ext cx="5704761" cy="3427651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7EC08329-9237-1B8C-F678-31AFFA235396}"/>
              </a:ext>
            </a:extLst>
          </p:cNvPr>
          <p:cNvSpPr txBox="1"/>
          <p:nvPr/>
        </p:nvSpPr>
        <p:spPr>
          <a:xfrm>
            <a:off x="5856895" y="1739980"/>
            <a:ext cx="62011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>
                <a:ea typeface="メイリオ" panose="020B0604030504040204" pitchFamily="50" charset="-128"/>
              </a:rPr>
              <a:t>Interferometer response for each field</a:t>
            </a:r>
            <a:endParaRPr kumimoji="1" lang="en-US" altLang="ja-JP" sz="2400" dirty="0">
              <a:ea typeface="メイリオ" panose="020B0604030504040204" pitchFamily="50" charset="-128"/>
            </a:endParaRPr>
          </a:p>
        </p:txBody>
      </p:sp>
      <p:pic>
        <p:nvPicPr>
          <p:cNvPr id="12" name="図 11" descr="図形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7D6DB9C6-B955-966C-5FB1-F51935F04C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8"/>
          <a:stretch/>
        </p:blipFill>
        <p:spPr>
          <a:xfrm>
            <a:off x="3222008" y="1191892"/>
            <a:ext cx="2559477" cy="175212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6C56C0D-6098-FA58-8DDC-D932980E5427}"/>
              </a:ext>
            </a:extLst>
          </p:cNvPr>
          <p:cNvSpPr txBox="1"/>
          <p:nvPr/>
        </p:nvSpPr>
        <p:spPr>
          <a:xfrm>
            <a:off x="8541813" y="1191892"/>
            <a:ext cx="348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Nishino</a:t>
            </a:r>
            <a:r>
              <a:rPr lang="en-US" altLang="ja-JP" b="0" i="0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Y., </a:t>
            </a:r>
            <a:r>
              <a:rPr lang="en-US" altLang="ja-JP" b="0" i="1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altLang="ja-JP" b="0" dirty="0">
                <a:solidFill>
                  <a:srgbClr val="FF0000"/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 (</a:t>
            </a:r>
            <a:r>
              <a:rPr lang="en-US" altLang="ja-JP" dirty="0">
                <a:solidFill>
                  <a:srgbClr val="FF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2024)</a:t>
            </a:r>
            <a:endParaRPr lang="en-US" altLang="ja-JP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L 字 8">
            <a:extLst>
              <a:ext uri="{FF2B5EF4-FFF2-40B4-BE49-F238E27FC236}">
                <a16:creationId xmlns:a16="http://schemas.microsoft.com/office/drawing/2014/main" id="{36FCC3B8-1EEC-F2DA-154A-54EBC6B3873B}"/>
              </a:ext>
            </a:extLst>
          </p:cNvPr>
          <p:cNvSpPr/>
          <p:nvPr/>
        </p:nvSpPr>
        <p:spPr>
          <a:xfrm>
            <a:off x="1947442" y="1199835"/>
            <a:ext cx="3180370" cy="2861177"/>
          </a:xfrm>
          <a:prstGeom prst="corner">
            <a:avLst>
              <a:gd name="adj1" fmla="val 34058"/>
              <a:gd name="adj2" fmla="val 38360"/>
            </a:avLst>
          </a:prstGeom>
          <a:solidFill>
            <a:schemeClr val="accent1">
              <a:alpha val="25000"/>
            </a:schemeClr>
          </a:solidFill>
          <a:ln w="4445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5187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A72087-767B-6F6C-4795-07EAAEA1A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400" dirty="0"/>
              <a:t>Proposal of “teleportation squeezing”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C2E9EF7-2F6D-EEEE-9614-C0ACF35BF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DC2640B-EF45-E443-4D4C-3952B0192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5FF8A3A-31D8-83B5-BE52-888ACF95E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16</a:t>
            </a:fld>
            <a:endParaRPr kumimoji="1" lang="ja-JP" altLang="en-US"/>
          </a:p>
        </p:txBody>
      </p:sp>
      <p:pic>
        <p:nvPicPr>
          <p:cNvPr id="7" name="図 6" descr="グラフ, ヒストグラム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1230BAD1-D5F8-3D41-5DDB-D1398A5A77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0" y="1561224"/>
            <a:ext cx="6877504" cy="458500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17E90BA-C4EF-1C8A-5361-5D353639D3F6}"/>
              </a:ext>
            </a:extLst>
          </p:cNvPr>
          <p:cNvSpPr txBox="1"/>
          <p:nvPr/>
        </p:nvSpPr>
        <p:spPr>
          <a:xfrm>
            <a:off x="7039949" y="2553625"/>
            <a:ext cx="5222764" cy="2600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メイリオ" panose="020B0604030504040204" pitchFamily="50" charset="-128"/>
              </a:rPr>
              <a:t>No need of filter cavities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メイリオ" panose="020B0604030504040204" pitchFamily="50" charset="-128"/>
              </a:rPr>
              <a:t>Low-loss and highly stable filter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dirty="0">
                <a:ea typeface="メイリオ" panose="020B0604030504040204" pitchFamily="50" charset="-128"/>
              </a:rPr>
              <a:t>Tunable parameter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800" i="1" dirty="0">
                <a:ea typeface="メイリオ" panose="020B0604030504040204" pitchFamily="50" charset="-128"/>
              </a:rPr>
              <a:t>N</a:t>
            </a:r>
            <a:r>
              <a:rPr lang="en-US" altLang="ja-JP" sz="2800" dirty="0">
                <a:ea typeface="メイリオ" panose="020B0604030504040204" pitchFamily="50" charset="-128"/>
              </a:rPr>
              <a:t>-filter cavities</a:t>
            </a:r>
            <a:endParaRPr kumimoji="1" lang="en-US" altLang="ja-JP" sz="2800" dirty="0">
              <a:ea typeface="メイリオ" panose="020B0604030504040204" pitchFamily="50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218304FD-C2B0-1730-B9EB-472AE34F94BF}"/>
              </a:ext>
            </a:extLst>
          </p:cNvPr>
          <p:cNvSpPr txBox="1"/>
          <p:nvPr/>
        </p:nvSpPr>
        <p:spPr>
          <a:xfrm>
            <a:off x="8541813" y="1191892"/>
            <a:ext cx="348688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Nishino</a:t>
            </a:r>
            <a:r>
              <a:rPr lang="en-US" altLang="ja-JP" b="0" i="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Y., </a:t>
            </a:r>
            <a:r>
              <a:rPr lang="en-US" altLang="ja-JP" b="0" i="1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 al.</a:t>
            </a:r>
            <a:r>
              <a:rPr lang="en-US" altLang="ja-JP" b="0" dirty="0">
                <a:solidFill>
                  <a:srgbClr val="FF0000"/>
                </a:solidFill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PRA (</a:t>
            </a:r>
            <a:r>
              <a:rPr lang="en-US" altLang="ja-JP" dirty="0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2024)</a:t>
            </a:r>
            <a:endParaRPr lang="en-US" altLang="ja-JP" b="0" i="0" dirty="0">
              <a:solidFill>
                <a:srgbClr val="FF0000"/>
              </a:solidFill>
              <a:effectLst/>
            </a:endParaRPr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5F1A54D1-EF92-EFD7-6093-495BC305ED78}"/>
              </a:ext>
            </a:extLst>
          </p:cNvPr>
          <p:cNvSpPr/>
          <p:nvPr/>
        </p:nvSpPr>
        <p:spPr>
          <a:xfrm>
            <a:off x="2575959" y="2718884"/>
            <a:ext cx="295835" cy="394447"/>
          </a:xfrm>
          <a:prstGeom prst="downArrow">
            <a:avLst/>
          </a:prstGeom>
          <a:solidFill>
            <a:schemeClr val="accent1"/>
          </a:solidFill>
          <a:ln w="317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BA8DF16-F8B2-B169-F401-C16A544D923D}"/>
              </a:ext>
            </a:extLst>
          </p:cNvPr>
          <p:cNvSpPr txBox="1"/>
          <p:nvPr/>
        </p:nvSpPr>
        <p:spPr>
          <a:xfrm>
            <a:off x="1124180" y="1928793"/>
            <a:ext cx="3199391" cy="57996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400" dirty="0">
                <a:solidFill>
                  <a:schemeClr val="accent1"/>
                </a:solidFill>
                <a:ea typeface="メイリオ" panose="020B0604030504040204" pitchFamily="50" charset="-128"/>
              </a:rPr>
              <a:t>High filter performance</a:t>
            </a:r>
          </a:p>
        </p:txBody>
      </p:sp>
      <p:sp>
        <p:nvSpPr>
          <p:cNvPr id="9" name="矢印: 下 8">
            <a:extLst>
              <a:ext uri="{FF2B5EF4-FFF2-40B4-BE49-F238E27FC236}">
                <a16:creationId xmlns:a16="http://schemas.microsoft.com/office/drawing/2014/main" id="{D6F7F8A9-8A4C-542D-48A0-B12EB553D700}"/>
              </a:ext>
            </a:extLst>
          </p:cNvPr>
          <p:cNvSpPr/>
          <p:nvPr/>
        </p:nvSpPr>
        <p:spPr>
          <a:xfrm flipV="1">
            <a:off x="5391952" y="2508760"/>
            <a:ext cx="295835" cy="394447"/>
          </a:xfrm>
          <a:prstGeom prst="downArrow">
            <a:avLst/>
          </a:prstGeom>
          <a:solidFill>
            <a:srgbClr val="0000FF"/>
          </a:solidFill>
          <a:ln w="31750"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4A532FCE-6515-C234-A741-55FDD07A6401}"/>
              </a:ext>
            </a:extLst>
          </p:cNvPr>
          <p:cNvSpPr txBox="1"/>
          <p:nvPr/>
        </p:nvSpPr>
        <p:spPr>
          <a:xfrm>
            <a:off x="4947124" y="2916107"/>
            <a:ext cx="1185490" cy="579967"/>
          </a:xfrm>
          <a:prstGeom prst="rect">
            <a:avLst/>
          </a:prstGeom>
          <a:solidFill>
            <a:schemeClr val="bg1">
              <a:alpha val="59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en-US" altLang="ja-JP" sz="2400" dirty="0">
                <a:solidFill>
                  <a:srgbClr val="0000FF"/>
                </a:solidFill>
                <a:ea typeface="メイリオ" panose="020B0604030504040204" pitchFamily="50" charset="-128"/>
              </a:rPr>
              <a:t>Loss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E4903F2-62EE-1E2B-441A-51C41E5BFE6B}"/>
              </a:ext>
            </a:extLst>
          </p:cNvPr>
          <p:cNvSpPr txBox="1"/>
          <p:nvPr/>
        </p:nvSpPr>
        <p:spPr>
          <a:xfrm>
            <a:off x="8588503" y="1588477"/>
            <a:ext cx="397584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400" b="0" i="0" dirty="0">
                <a:solidFill>
                  <a:srgbClr val="FF0000"/>
                </a:solidFill>
                <a:effectLst/>
              </a:rPr>
              <a:t>Ma, Y., </a:t>
            </a:r>
            <a:r>
              <a:rPr lang="en-US" altLang="ja-JP" sz="1400" b="0" i="1" dirty="0">
                <a:solidFill>
                  <a:srgbClr val="FF0000"/>
                </a:solidFill>
                <a:effectLst/>
              </a:rPr>
              <a:t>et</a:t>
            </a:r>
            <a:r>
              <a:rPr lang="en-US" altLang="ja-JP" sz="1400" i="1" dirty="0">
                <a:solidFill>
                  <a:srgbClr val="FF0000"/>
                </a:solidFill>
              </a:rPr>
              <a:t> </a:t>
            </a:r>
            <a:r>
              <a:rPr lang="en-US" altLang="ja-JP" sz="1400" b="0" i="1" dirty="0">
                <a:solidFill>
                  <a:srgbClr val="FF0000"/>
                </a:solidFill>
                <a:effectLst/>
              </a:rPr>
              <a:t>al.</a:t>
            </a:r>
            <a:r>
              <a:rPr lang="en-US" altLang="ja-JP" sz="1400" dirty="0">
                <a:solidFill>
                  <a:srgbClr val="FF0000"/>
                </a:solidFill>
              </a:rPr>
              <a:t>, </a:t>
            </a:r>
            <a:r>
              <a:rPr lang="en-US" altLang="ja-JP" sz="1400" b="0" i="1" dirty="0">
                <a:solidFill>
                  <a:srgbClr val="FF0000"/>
                </a:solidFill>
                <a:effectLst/>
              </a:rPr>
              <a:t>Nature Phys</a:t>
            </a:r>
            <a:r>
              <a:rPr lang="en-US" altLang="ja-JP" sz="1400" b="0" i="0" dirty="0">
                <a:solidFill>
                  <a:srgbClr val="FF0000"/>
                </a:solidFill>
                <a:effectLst/>
              </a:rPr>
              <a:t> </a:t>
            </a:r>
            <a:r>
              <a:rPr lang="en-US" altLang="ja-JP" sz="1400" b="1" i="0" dirty="0">
                <a:solidFill>
                  <a:srgbClr val="FF0000"/>
                </a:solidFill>
                <a:effectLst/>
              </a:rPr>
              <a:t>13</a:t>
            </a:r>
            <a:r>
              <a:rPr lang="en-US" altLang="ja-JP" sz="1400" b="0" i="0" dirty="0">
                <a:solidFill>
                  <a:srgbClr val="FF0000"/>
                </a:solidFill>
                <a:effectLst/>
              </a:rPr>
              <a:t>, 776–780 (2017).</a:t>
            </a:r>
          </a:p>
        </p:txBody>
      </p:sp>
    </p:spTree>
    <p:extLst>
      <p:ext uri="{BB962C8B-B14F-4D97-AF65-F5344CB8AC3E}">
        <p14:creationId xmlns:p14="http://schemas.microsoft.com/office/powerpoint/2010/main" val="2380481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  <p:bldP spid="8" grpId="0" animBg="1"/>
      <p:bldP spid="9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44A2B-B0A0-4C28-4491-61FF8FD42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3320661-DC39-5163-7683-FDBD23FC0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53C94D9-6F4F-356B-7526-86D2EE13F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5C06C828-C5D6-A838-5AE5-AF3864B02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65507510-FF01-1A13-6BF2-3E710E499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FBD-E971-4B9E-A4D5-A9F16ED81F5B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4474703-3004-5976-01B2-62801D305BDB}"/>
              </a:ext>
            </a:extLst>
          </p:cNvPr>
          <p:cNvSpPr txBox="1"/>
          <p:nvPr/>
        </p:nvSpPr>
        <p:spPr>
          <a:xfrm>
            <a:off x="1183184" y="2182514"/>
            <a:ext cx="9825631" cy="224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2400" dirty="0"/>
              <a:t>Quantum teleportation (QT) can help us to solve technical issues and improve detectors’ sensitivity, for example…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ja-JP" sz="2400" dirty="0"/>
              <a:t>Squeezing angle rotations by filter cavities can be prepared through QT, reducing the infrastructure-induced costs for future detectors</a:t>
            </a:r>
          </a:p>
        </p:txBody>
      </p:sp>
      <p:pic>
        <p:nvPicPr>
          <p:cNvPr id="6" name="図 5" descr="グラフィカル ユーザー インターフェイス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2EC543E-2C11-BF01-C44E-4D9E1A821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35" y="4921624"/>
            <a:ext cx="4818672" cy="1635218"/>
          </a:xfrm>
          <a:prstGeom prst="rect">
            <a:avLst/>
          </a:prstGeom>
        </p:spPr>
      </p:pic>
      <p:pic>
        <p:nvPicPr>
          <p:cNvPr id="9" name="図 8" descr="デバイス, メーター, 座る, 光 が含まれている画像&#10;&#10;自動的に生成された説明">
            <a:extLst>
              <a:ext uri="{FF2B5EF4-FFF2-40B4-BE49-F238E27FC236}">
                <a16:creationId xmlns:a16="http://schemas.microsoft.com/office/drawing/2014/main" id="{B8B28282-B683-B838-88D2-A1D9E36AAC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780" y="453633"/>
            <a:ext cx="4462020" cy="157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784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53366-95EB-3B26-C7D8-A49D7759C1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095611-BE95-09E3-7E6F-41A41DB41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D2908CE-A393-93B6-CF6E-240619685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A27AABE-D0E0-68EB-1C09-A6B87BDFE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B0AA479-B682-F815-80CC-9C63C2D70ADA}"/>
              </a:ext>
            </a:extLst>
          </p:cNvPr>
          <p:cNvSpPr txBox="1"/>
          <p:nvPr/>
        </p:nvSpPr>
        <p:spPr>
          <a:xfrm>
            <a:off x="1736670" y="2880967"/>
            <a:ext cx="871865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ja-JP" sz="3600" dirty="0"/>
              <a:t>Back up slides</a:t>
            </a:r>
          </a:p>
        </p:txBody>
      </p:sp>
    </p:spTree>
    <p:extLst>
      <p:ext uri="{BB962C8B-B14F-4D97-AF65-F5344CB8AC3E}">
        <p14:creationId xmlns:p14="http://schemas.microsoft.com/office/powerpoint/2010/main" val="3450032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 descr="グラフ, 折れ線グラフ&#10;&#10;自動的に生成された説明">
            <a:extLst>
              <a:ext uri="{FF2B5EF4-FFF2-40B4-BE49-F238E27FC236}">
                <a16:creationId xmlns:a16="http://schemas.microsoft.com/office/drawing/2014/main" id="{11E8546C-C816-6071-43FA-68244A3852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510" y="1155318"/>
            <a:ext cx="5676140" cy="376913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4B87DC-E28E-00A4-2589-99F36D42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Quantum teleportation </a:t>
            </a:r>
            <a:r>
              <a:rPr lang="en-US" altLang="ja-JP" dirty="0"/>
              <a:t>for GW detectors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3BD159-AB37-727E-6153-327AD48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2024/9/10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D3C7AE-25D5-D6A3-9401-4E224AD4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QGW 2024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2A8D4E-B357-D012-18F9-FC54BDDB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19</a:t>
            </a:fld>
            <a:endParaRPr kumimoji="1" lang="ja-JP" altLang="en-US"/>
          </a:p>
        </p:txBody>
      </p:sp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63266C17-C7E3-084B-C076-CDB131568C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390" y="1150506"/>
            <a:ext cx="4639393" cy="5609760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58B8F616-B612-E255-EEA7-5F2229199204}"/>
              </a:ext>
            </a:extLst>
          </p:cNvPr>
          <p:cNvSpPr txBox="1"/>
          <p:nvPr/>
        </p:nvSpPr>
        <p:spPr>
          <a:xfrm>
            <a:off x="7671899" y="4198608"/>
            <a:ext cx="48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20</a:t>
            </a:r>
            <a:endParaRPr kumimoji="1" lang="ja-JP" altLang="en-US" sz="2000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E5491E1-9944-6EA5-FB1F-221A308E6778}"/>
              </a:ext>
            </a:extLst>
          </p:cNvPr>
          <p:cNvSpPr txBox="1"/>
          <p:nvPr/>
        </p:nvSpPr>
        <p:spPr>
          <a:xfrm>
            <a:off x="8772525" y="4205107"/>
            <a:ext cx="48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3</a:t>
            </a:r>
            <a:r>
              <a:rPr kumimoji="1" lang="en-US" altLang="ja-JP" sz="2000" dirty="0"/>
              <a:t>0</a:t>
            </a:r>
            <a:endParaRPr kumimoji="1" lang="ja-JP" altLang="en-US" sz="2000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2AD2A4FC-326F-8E98-3CAF-75AA9CB92488}"/>
              </a:ext>
            </a:extLst>
          </p:cNvPr>
          <p:cNvSpPr txBox="1"/>
          <p:nvPr/>
        </p:nvSpPr>
        <p:spPr>
          <a:xfrm>
            <a:off x="10156087" y="4215894"/>
            <a:ext cx="48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60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9056253-F4C4-168A-7416-237A39C47C23}"/>
                  </a:ext>
                </a:extLst>
              </p:cNvPr>
              <p:cNvSpPr txBox="1"/>
              <p:nvPr/>
            </p:nvSpPr>
            <p:spPr>
              <a:xfrm>
                <a:off x="7375711" y="4543740"/>
                <a:ext cx="2868177" cy="41344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dirty="0"/>
                  <a:t>Total solar mass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altLang="ja-JP" sz="2000" b="0" i="1" smtClean="0">
                            <a:latin typeface="Cambria Math" panose="02040503050406030204" pitchFamily="18" charset="0"/>
                          </a:rPr>
                          <m:t>⊙</m:t>
                        </m:r>
                      </m:sub>
                    </m:sSub>
                  </m:oMath>
                </a14:m>
                <a:endParaRPr kumimoji="1" lang="ja-JP" altLang="en-US" sz="2000" dirty="0"/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9056253-F4C4-168A-7416-237A39C47C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711" y="4543740"/>
                <a:ext cx="2868177" cy="413447"/>
              </a:xfrm>
              <a:prstGeom prst="rect">
                <a:avLst/>
              </a:prstGeom>
              <a:blipFill>
                <a:blip r:embed="rId4"/>
                <a:stretch>
                  <a:fillRect t="-7353" b="-2205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4C5C2B08-9D0D-CDE0-814C-19566B80ED8A}"/>
              </a:ext>
            </a:extLst>
          </p:cNvPr>
          <p:cNvGrpSpPr/>
          <p:nvPr/>
        </p:nvGrpSpPr>
        <p:grpSpPr>
          <a:xfrm>
            <a:off x="5930453" y="4945333"/>
            <a:ext cx="5788471" cy="1699573"/>
            <a:chOff x="5983114" y="4575103"/>
            <a:chExt cx="5788471" cy="1699573"/>
          </a:xfrm>
        </p:grpSpPr>
        <p:sp>
          <p:nvSpPr>
            <p:cNvPr id="15" name="四角形: 角を丸くする 14">
              <a:extLst>
                <a:ext uri="{FF2B5EF4-FFF2-40B4-BE49-F238E27FC236}">
                  <a16:creationId xmlns:a16="http://schemas.microsoft.com/office/drawing/2014/main" id="{A302C9E0-25D5-6255-BBD7-FED28FBB0DF6}"/>
                </a:ext>
              </a:extLst>
            </p:cNvPr>
            <p:cNvSpPr/>
            <p:nvPr/>
          </p:nvSpPr>
          <p:spPr>
            <a:xfrm>
              <a:off x="5983114" y="4575103"/>
              <a:ext cx="5788471" cy="1699573"/>
            </a:xfrm>
            <a:prstGeom prst="roundRect">
              <a:avLst>
                <a:gd name="adj" fmla="val 7438"/>
              </a:avLst>
            </a:prstGeom>
            <a:gradFill>
              <a:gsLst>
                <a:gs pos="17000">
                  <a:srgbClr val="C00000"/>
                </a:gs>
                <a:gs pos="0">
                  <a:srgbClr val="C00000"/>
                </a:gs>
                <a:gs pos="100000">
                  <a:schemeClr val="bg1">
                    <a:lumMod val="95000"/>
                  </a:schemeClr>
                </a:gs>
                <a:gs pos="22000">
                  <a:srgbClr val="C00000"/>
                </a:gs>
                <a:gs pos="25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テキスト ボックス 7">
              <a:extLst>
                <a:ext uri="{FF2B5EF4-FFF2-40B4-BE49-F238E27FC236}">
                  <a16:creationId xmlns:a16="http://schemas.microsoft.com/office/drawing/2014/main" id="{9673446B-E955-8D6E-140D-19A5CEDC3F21}"/>
                </a:ext>
              </a:extLst>
            </p:cNvPr>
            <p:cNvSpPr txBox="1"/>
            <p:nvPr/>
          </p:nvSpPr>
          <p:spPr>
            <a:xfrm>
              <a:off x="5983114" y="4966266"/>
              <a:ext cx="5788471" cy="1287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ja-JP" dirty="0"/>
                <a:t> Less noise contribution in terms of loss per unit length due to 10 km arm and low-loss mirrors.</a:t>
              </a:r>
            </a:p>
            <a:p>
              <a:pPr marL="171450" indent="-171450">
                <a:lnSpc>
                  <a:spcPct val="150000"/>
                </a:lnSpc>
                <a:buFont typeface="Wingdings" panose="05000000000000000000" pitchFamily="2" charset="2"/>
                <a:buChar char="ü"/>
              </a:pPr>
              <a:r>
                <a:rPr lang="en-US" altLang="ja-JP" dirty="0"/>
                <a:t> Length stability is much better than conventional FCs</a:t>
              </a: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69490BB0-7A23-A608-A57B-55C5395EA572}"/>
                </a:ext>
              </a:extLst>
            </p:cNvPr>
            <p:cNvSpPr txBox="1"/>
            <p:nvPr/>
          </p:nvSpPr>
          <p:spPr>
            <a:xfrm>
              <a:off x="6498728" y="4596934"/>
              <a:ext cx="492540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dirty="0">
                  <a:solidFill>
                    <a:schemeClr val="bg1"/>
                  </a:solidFill>
                </a:rPr>
                <a:t>Advantages II</a:t>
              </a:r>
              <a:endParaRPr lang="en-US" altLang="ja-JP" b="0" i="0" dirty="0">
                <a:solidFill>
                  <a:schemeClr val="bg1"/>
                </a:solidFill>
                <a:effectLst/>
              </a:endParaRP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5AB391C2-6F6F-2A79-BD57-A544B1C9053E}"/>
              </a:ext>
            </a:extLst>
          </p:cNvPr>
          <p:cNvSpPr txBox="1"/>
          <p:nvPr/>
        </p:nvSpPr>
        <p:spPr>
          <a:xfrm rot="16200000">
            <a:off x="5062085" y="2841222"/>
            <a:ext cx="211055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/>
              <a:t>Redshift (z)</a:t>
            </a:r>
            <a:endParaRPr kumimoji="1" lang="ja-JP" altLang="en-US" sz="2000" dirty="0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875402-09FE-D52B-8BB7-4DB9B149E013}"/>
              </a:ext>
            </a:extLst>
          </p:cNvPr>
          <p:cNvSpPr txBox="1"/>
          <p:nvPr/>
        </p:nvSpPr>
        <p:spPr>
          <a:xfrm>
            <a:off x="6354846" y="1657720"/>
            <a:ext cx="4815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8</a:t>
            </a:r>
            <a:r>
              <a:rPr kumimoji="1" lang="en-US" altLang="ja-JP" sz="2000" dirty="0"/>
              <a:t>0</a:t>
            </a:r>
            <a:endParaRPr kumimoji="1" lang="ja-JP" altLang="en-US" sz="2000" dirty="0"/>
          </a:p>
        </p:txBody>
      </p:sp>
      <p:cxnSp>
        <p:nvCxnSpPr>
          <p:cNvPr id="24" name="直線コネクタ 23">
            <a:extLst>
              <a:ext uri="{FF2B5EF4-FFF2-40B4-BE49-F238E27FC236}">
                <a16:creationId xmlns:a16="http://schemas.microsoft.com/office/drawing/2014/main" id="{72BD7DAF-5257-E434-BFE2-ADFB0B1E8B39}"/>
              </a:ext>
            </a:extLst>
          </p:cNvPr>
          <p:cNvCxnSpPr/>
          <p:nvPr/>
        </p:nvCxnSpPr>
        <p:spPr>
          <a:xfrm>
            <a:off x="6783954" y="1857775"/>
            <a:ext cx="4109988" cy="0"/>
          </a:xfrm>
          <a:prstGeom prst="line">
            <a:avLst/>
          </a:prstGeom>
          <a:ln w="2222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5EC3A39-95D9-26C0-7538-515491FAA386}"/>
              </a:ext>
            </a:extLst>
          </p:cNvPr>
          <p:cNvSpPr txBox="1"/>
          <p:nvPr/>
        </p:nvSpPr>
        <p:spPr>
          <a:xfrm>
            <a:off x="4317480" y="1244787"/>
            <a:ext cx="7873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ja-JP" b="1" dirty="0">
                <a:solidFill>
                  <a:srgbClr val="0070C0"/>
                </a:solidFill>
              </a:rPr>
              <a:t>Y. Nishino</a:t>
            </a:r>
            <a:r>
              <a:rPr lang="en-US" altLang="ja-JP" b="0" i="0" dirty="0">
                <a:solidFill>
                  <a:srgbClr val="0070C0"/>
                </a:solidFill>
                <a:effectLst/>
              </a:rPr>
              <a:t>, S. Danilishin, Y. Enomoto, T. Zhang, Phys. Rev. A 110, 022601</a:t>
            </a:r>
          </a:p>
        </p:txBody>
      </p:sp>
    </p:spTree>
    <p:extLst>
      <p:ext uri="{BB962C8B-B14F-4D97-AF65-F5344CB8AC3E}">
        <p14:creationId xmlns:p14="http://schemas.microsoft.com/office/powerpoint/2010/main" val="3695605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9648-11A2-36D7-9FD7-6C55096660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F232E5-1F37-AEFD-637C-BBC90ACB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78175"/>
            <a:ext cx="9144000" cy="2387600"/>
          </a:xfrm>
        </p:spPr>
        <p:txBody>
          <a:bodyPr>
            <a:normAutofit/>
          </a:bodyPr>
          <a:lstStyle/>
          <a:p>
            <a:r>
              <a:rPr lang="en-US" altLang="ja-JP" sz="4400" dirty="0"/>
              <a:t>Quantum </a:t>
            </a:r>
            <a:r>
              <a:rPr lang="en-US" altLang="ja-JP" sz="4400" strike="sngStrike" dirty="0"/>
              <a:t>entanglement</a:t>
            </a:r>
            <a:r>
              <a:rPr lang="en-US" altLang="ja-JP" sz="4400" dirty="0"/>
              <a:t> for gravitational-wave detectors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38F39204-BA07-6BAB-6D09-9211480C7E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10250"/>
            <a:ext cx="9144000" cy="1655762"/>
          </a:xfrm>
        </p:spPr>
        <p:txBody>
          <a:bodyPr/>
          <a:lstStyle/>
          <a:p>
            <a:r>
              <a:rPr kumimoji="1" lang="en-US" altLang="ja-JP" dirty="0"/>
              <a:t>Yohei Nishino</a:t>
            </a:r>
          </a:p>
          <a:p>
            <a:r>
              <a:rPr lang="en-US" altLang="ja-JP" dirty="0"/>
              <a:t>University of Tokyo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B170611-8F8E-94B6-58B1-9F3D433FC2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EAC72FE-7B8F-FC24-B757-846CD6D63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DF5D4A-3F77-3098-6E2C-EC0E8EE87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D034D70C-58CF-4A9A-9F61-1547C7C659C3}"/>
              </a:ext>
            </a:extLst>
          </p:cNvPr>
          <p:cNvSpPr txBox="1">
            <a:spLocks/>
          </p:cNvSpPr>
          <p:nvPr/>
        </p:nvSpPr>
        <p:spPr>
          <a:xfrm>
            <a:off x="4876800" y="2243604"/>
            <a:ext cx="3854824" cy="6283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4400" dirty="0">
                <a:solidFill>
                  <a:srgbClr val="FF0000"/>
                </a:solidFill>
              </a:rPr>
              <a:t>teleportation</a:t>
            </a:r>
            <a:endParaRPr lang="ja-JP" alt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34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72583E-52A0-FB45-5237-E8CFC7CE9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2E8B93-AC20-9676-B930-31722971D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Outline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B8B1B5-ED31-AC7A-76A5-9B3F136F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A3F3B56-2611-0E88-E624-4B8E3615A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629AD4A-B002-819E-03FB-5BB601884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C50C2F7-6076-BCF3-4835-04F8F6EC4FC5}"/>
              </a:ext>
            </a:extLst>
          </p:cNvPr>
          <p:cNvSpPr txBox="1"/>
          <p:nvPr/>
        </p:nvSpPr>
        <p:spPr>
          <a:xfrm>
            <a:off x="1138518" y="2515254"/>
            <a:ext cx="10649452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altLang="ja-JP" sz="3600" dirty="0"/>
              <a:t>Introduction of gravitational-wave detection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kumimoji="1" lang="en-US" altLang="ja-JP" sz="3600" dirty="0"/>
              <a:t>Telepo</a:t>
            </a:r>
            <a:r>
              <a:rPr lang="en-US" altLang="ja-JP" sz="3600" dirty="0"/>
              <a:t>rtation-based </a:t>
            </a:r>
            <a:r>
              <a:rPr kumimoji="1" lang="en-US" altLang="ja-JP" sz="3600" dirty="0"/>
              <a:t>Frequency-dependent sq</a:t>
            </a:r>
            <a:r>
              <a:rPr lang="en-US" altLang="ja-JP" sz="3600" dirty="0"/>
              <a:t>ueezing</a:t>
            </a:r>
          </a:p>
        </p:txBody>
      </p:sp>
    </p:spTree>
    <p:extLst>
      <p:ext uri="{BB962C8B-B14F-4D97-AF65-F5344CB8AC3E}">
        <p14:creationId xmlns:p14="http://schemas.microsoft.com/office/powerpoint/2010/main" val="3801907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図 27" descr="デバイス, メーター, 座る, 光 が含まれている画像&#10;&#10;自動的に生成された説明">
            <a:extLst>
              <a:ext uri="{FF2B5EF4-FFF2-40B4-BE49-F238E27FC236}">
                <a16:creationId xmlns:a16="http://schemas.microsoft.com/office/drawing/2014/main" id="{5A3C513A-BAD0-04B7-9DBC-BFA86EA85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9" y="2269797"/>
            <a:ext cx="8071344" cy="2854853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4076C757-4101-B5E1-CB72-FBFFDB8C0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0" y="0"/>
            <a:ext cx="12153101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Gravitational-wave detector: measurement of tiny displacement</a:t>
            </a:r>
            <a:endParaRPr kumimoji="1" lang="ja-JP" altLang="en-US" sz="32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900673-5FF1-FB66-834D-97DFC724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3439ED-652B-8DA8-3D4B-797D0AA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EC52C2-27F1-707F-E6EB-CF10A8CC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18" name="図 17" descr="ロゴ&#10;&#10;中程度の精度で自動的に生成された説明">
            <a:extLst>
              <a:ext uri="{FF2B5EF4-FFF2-40B4-BE49-F238E27FC236}">
                <a16:creationId xmlns:a16="http://schemas.microsoft.com/office/drawing/2014/main" id="{D903B716-9B5B-8A30-0363-C071A6B615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45" y="4727309"/>
            <a:ext cx="769228" cy="1124255"/>
          </a:xfrm>
          <a:prstGeom prst="rect">
            <a:avLst/>
          </a:prstGeom>
        </p:spPr>
      </p:pic>
      <p:pic>
        <p:nvPicPr>
          <p:cNvPr id="20" name="図 19" descr="図形, 矢印&#10;&#10;自動的に生成された説明">
            <a:extLst>
              <a:ext uri="{FF2B5EF4-FFF2-40B4-BE49-F238E27FC236}">
                <a16:creationId xmlns:a16="http://schemas.microsoft.com/office/drawing/2014/main" id="{2EBED2DE-CD56-EE47-72ED-8E09B581C3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30" y="1632868"/>
            <a:ext cx="904031" cy="1153829"/>
          </a:xfrm>
          <a:prstGeom prst="rect">
            <a:avLst/>
          </a:prstGeom>
        </p:spPr>
      </p:pic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B816ABA6-8051-671A-B11B-DD767300A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67" y="3466559"/>
            <a:ext cx="1076391" cy="748793"/>
          </a:xfrm>
          <a:prstGeom prst="rect">
            <a:avLst/>
          </a:prstGeom>
        </p:spPr>
      </p:pic>
      <p:pic>
        <p:nvPicPr>
          <p:cNvPr id="24" name="図 23" descr="図形&#10;&#10;低い精度で自動的に生成された説明">
            <a:extLst>
              <a:ext uri="{FF2B5EF4-FFF2-40B4-BE49-F238E27FC236}">
                <a16:creationId xmlns:a16="http://schemas.microsoft.com/office/drawing/2014/main" id="{4D813C98-942D-508A-333B-6C3512EB1D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4" y="3792810"/>
            <a:ext cx="3705458" cy="1283695"/>
          </a:xfrm>
          <a:prstGeom prst="rect">
            <a:avLst/>
          </a:prstGeom>
        </p:spPr>
      </p:pic>
      <p:pic>
        <p:nvPicPr>
          <p:cNvPr id="26" name="図 2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A4AE299-B382-4DDC-E958-5ECA2E88BB7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79" y="1878040"/>
            <a:ext cx="1874524" cy="1962916"/>
          </a:xfrm>
          <a:prstGeom prst="rect">
            <a:avLst/>
          </a:prstGeom>
        </p:spPr>
      </p:pic>
      <p:pic>
        <p:nvPicPr>
          <p:cNvPr id="32" name="図 31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2BBEC6FB-12FE-A3DD-1E3A-71D7E06B132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95" y="1144449"/>
            <a:ext cx="2009210" cy="2098613"/>
          </a:xfrm>
          <a:prstGeom prst="rect">
            <a:avLst/>
          </a:prstGeom>
        </p:spPr>
      </p:pic>
      <p:pic>
        <p:nvPicPr>
          <p:cNvPr id="34" name="図 33" descr="アプリケーション が含まれている画像&#10;&#10;自動的に生成された説明">
            <a:extLst>
              <a:ext uri="{FF2B5EF4-FFF2-40B4-BE49-F238E27FC236}">
                <a16:creationId xmlns:a16="http://schemas.microsoft.com/office/drawing/2014/main" id="{AE78709A-59A7-436D-EB10-93AB0D28FD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3" y="3840955"/>
            <a:ext cx="1780402" cy="1857634"/>
          </a:xfrm>
          <a:prstGeom prst="rect">
            <a:avLst/>
          </a:prstGeom>
        </p:spPr>
      </p:pic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66498E35-D68E-6F09-99BD-92157E4C04C5}"/>
              </a:ext>
            </a:extLst>
          </p:cNvPr>
          <p:cNvGrpSpPr/>
          <p:nvPr/>
        </p:nvGrpSpPr>
        <p:grpSpPr>
          <a:xfrm>
            <a:off x="9248806" y="5302091"/>
            <a:ext cx="1292456" cy="577850"/>
            <a:chOff x="9248806" y="5302091"/>
            <a:chExt cx="1292456" cy="577850"/>
          </a:xfrm>
        </p:grpSpPr>
        <p:pic>
          <p:nvPicPr>
            <p:cNvPr id="36" name="図 35" descr="挿絵, カップ, プレート が含まれている画像&#10;&#10;自動的に生成された説明">
              <a:extLst>
                <a:ext uri="{FF2B5EF4-FFF2-40B4-BE49-F238E27FC236}">
                  <a16:creationId xmlns:a16="http://schemas.microsoft.com/office/drawing/2014/main" id="{8F7E3617-19D3-9BFB-3A69-CC9C9B378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116" y="5422684"/>
              <a:ext cx="797146" cy="396000"/>
            </a:xfrm>
            <a:prstGeom prst="rect">
              <a:avLst/>
            </a:prstGeom>
          </p:spPr>
        </p:pic>
        <p:sp>
          <p:nvSpPr>
            <p:cNvPr id="39" name="テキスト ボックス 38">
              <a:extLst>
                <a:ext uri="{FF2B5EF4-FFF2-40B4-BE49-F238E27FC236}">
                  <a16:creationId xmlns:a16="http://schemas.microsoft.com/office/drawing/2014/main" id="{F9F51EB3-AB7C-3F29-435D-74F27952B1B2}"/>
                </a:ext>
              </a:extLst>
            </p:cNvPr>
            <p:cNvSpPr txBox="1"/>
            <p:nvPr/>
          </p:nvSpPr>
          <p:spPr>
            <a:xfrm>
              <a:off x="9248806" y="5302091"/>
              <a:ext cx="450263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E37C8681-8AC4-D3C4-C635-BEEA6B3D063A}"/>
              </a:ext>
            </a:extLst>
          </p:cNvPr>
          <p:cNvGrpSpPr/>
          <p:nvPr/>
        </p:nvGrpSpPr>
        <p:grpSpPr>
          <a:xfrm>
            <a:off x="10504964" y="5331206"/>
            <a:ext cx="1320857" cy="577850"/>
            <a:chOff x="10504964" y="5331206"/>
            <a:chExt cx="1320857" cy="577850"/>
          </a:xfrm>
        </p:grpSpPr>
        <p:pic>
          <p:nvPicPr>
            <p:cNvPr id="38" name="図 37" descr="ロゴ&#10;&#10;自動的に生成された説明">
              <a:extLst>
                <a:ext uri="{FF2B5EF4-FFF2-40B4-BE49-F238E27FC236}">
                  <a16:creationId xmlns:a16="http://schemas.microsoft.com/office/drawing/2014/main" id="{CC8899A3-7487-E3CA-A9FC-332016476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6358" y="5448085"/>
              <a:ext cx="829463" cy="396000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35820FBE-5C38-996B-3759-9A1BA8EFB83F}"/>
                </a:ext>
              </a:extLst>
            </p:cNvPr>
            <p:cNvSpPr txBox="1"/>
            <p:nvPr/>
          </p:nvSpPr>
          <p:spPr>
            <a:xfrm>
              <a:off x="10504964" y="5331206"/>
              <a:ext cx="450263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95974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メーター が含まれている画像&#10;&#10;自動的に生成された説明">
            <a:extLst>
              <a:ext uri="{FF2B5EF4-FFF2-40B4-BE49-F238E27FC236}">
                <a16:creationId xmlns:a16="http://schemas.microsoft.com/office/drawing/2014/main" id="{C51ED8C2-1FD8-10F9-EEE9-073F431C70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22" y="3840955"/>
            <a:ext cx="1780063" cy="1857634"/>
          </a:xfrm>
          <a:prstGeom prst="rect">
            <a:avLst/>
          </a:prstGeom>
        </p:spPr>
      </p:pic>
      <p:pic>
        <p:nvPicPr>
          <p:cNvPr id="28" name="図 27" descr="デバイス, メーター, 座る, 光 が含まれている画像&#10;&#10;自動的に生成された説明">
            <a:extLst>
              <a:ext uri="{FF2B5EF4-FFF2-40B4-BE49-F238E27FC236}">
                <a16:creationId xmlns:a16="http://schemas.microsoft.com/office/drawing/2014/main" id="{5A3C513A-BAD0-04B7-9DBC-BFA86EA85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959" y="2269797"/>
            <a:ext cx="8071344" cy="2854853"/>
          </a:xfrm>
          <a:prstGeom prst="rect">
            <a:avLst/>
          </a:prstGeo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B900673-5FF1-FB66-834D-97DFC7243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33439ED-652B-8DA8-3D4B-797D0AA43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F2EC52C2-27F1-707F-E6EB-CF10A8CC8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5</a:t>
            </a:fld>
            <a:endParaRPr kumimoji="1" lang="ja-JP" altLang="en-US"/>
          </a:p>
        </p:txBody>
      </p:sp>
      <p:pic>
        <p:nvPicPr>
          <p:cNvPr id="18" name="図 17" descr="ロゴ&#10;&#10;中程度の精度で自動的に生成された説明">
            <a:extLst>
              <a:ext uri="{FF2B5EF4-FFF2-40B4-BE49-F238E27FC236}">
                <a16:creationId xmlns:a16="http://schemas.microsoft.com/office/drawing/2014/main" id="{D903B716-9B5B-8A30-0363-C071A6B615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345" y="4727309"/>
            <a:ext cx="769228" cy="1124255"/>
          </a:xfrm>
          <a:prstGeom prst="rect">
            <a:avLst/>
          </a:prstGeom>
        </p:spPr>
      </p:pic>
      <p:pic>
        <p:nvPicPr>
          <p:cNvPr id="20" name="図 19" descr="図形, 矢印&#10;&#10;自動的に生成された説明">
            <a:extLst>
              <a:ext uri="{FF2B5EF4-FFF2-40B4-BE49-F238E27FC236}">
                <a16:creationId xmlns:a16="http://schemas.microsoft.com/office/drawing/2014/main" id="{2EBED2DE-CD56-EE47-72ED-8E09B581C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3030" y="1632868"/>
            <a:ext cx="904031" cy="1153829"/>
          </a:xfrm>
          <a:prstGeom prst="rect">
            <a:avLst/>
          </a:prstGeom>
        </p:spPr>
      </p:pic>
      <p:pic>
        <p:nvPicPr>
          <p:cNvPr id="22" name="図 21" descr="図形, 矢印&#10;&#10;自動的に生成された説明">
            <a:extLst>
              <a:ext uri="{FF2B5EF4-FFF2-40B4-BE49-F238E27FC236}">
                <a16:creationId xmlns:a16="http://schemas.microsoft.com/office/drawing/2014/main" id="{B816ABA6-8051-671A-B11B-DD767300A5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7967" y="3466559"/>
            <a:ext cx="1076391" cy="748793"/>
          </a:xfrm>
          <a:prstGeom prst="rect">
            <a:avLst/>
          </a:prstGeom>
        </p:spPr>
      </p:pic>
      <p:pic>
        <p:nvPicPr>
          <p:cNvPr id="24" name="図 23" descr="図形&#10;&#10;低い精度で自動的に生成された説明">
            <a:extLst>
              <a:ext uri="{FF2B5EF4-FFF2-40B4-BE49-F238E27FC236}">
                <a16:creationId xmlns:a16="http://schemas.microsoft.com/office/drawing/2014/main" id="{4D813C98-942D-508A-333B-6C3512EB1D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324" y="3792810"/>
            <a:ext cx="3705458" cy="1283695"/>
          </a:xfrm>
          <a:prstGeom prst="rect">
            <a:avLst/>
          </a:prstGeom>
        </p:spPr>
      </p:pic>
      <p:pic>
        <p:nvPicPr>
          <p:cNvPr id="26" name="図 25" descr="黒い背景に白い文字がある&#10;&#10;低い精度で自動的に生成された説明">
            <a:extLst>
              <a:ext uri="{FF2B5EF4-FFF2-40B4-BE49-F238E27FC236}">
                <a16:creationId xmlns:a16="http://schemas.microsoft.com/office/drawing/2014/main" id="{2A4AE299-B382-4DDC-E958-5ECA2E88BB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5179" y="1878040"/>
            <a:ext cx="1874524" cy="1962916"/>
          </a:xfrm>
          <a:prstGeom prst="rect">
            <a:avLst/>
          </a:prstGeom>
        </p:spPr>
      </p:pic>
      <p:pic>
        <p:nvPicPr>
          <p:cNvPr id="32" name="図 31" descr="星と惑星のcg&#10;&#10;中程度の精度で自動的に生成された説明">
            <a:extLst>
              <a:ext uri="{FF2B5EF4-FFF2-40B4-BE49-F238E27FC236}">
                <a16:creationId xmlns:a16="http://schemas.microsoft.com/office/drawing/2014/main" id="{2BBEC6FB-12FE-A3DD-1E3A-71D7E06B132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395" y="1144449"/>
            <a:ext cx="2009210" cy="2098613"/>
          </a:xfrm>
          <a:prstGeom prst="rect">
            <a:avLst/>
          </a:prstGeom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73264C3-EC49-04EC-DF1A-1BAFD5AE434F}"/>
              </a:ext>
            </a:extLst>
          </p:cNvPr>
          <p:cNvGrpSpPr/>
          <p:nvPr/>
        </p:nvGrpSpPr>
        <p:grpSpPr>
          <a:xfrm>
            <a:off x="9248806" y="5302091"/>
            <a:ext cx="1292456" cy="577850"/>
            <a:chOff x="9248806" y="5302091"/>
            <a:chExt cx="1292456" cy="577850"/>
          </a:xfrm>
        </p:grpSpPr>
        <p:pic>
          <p:nvPicPr>
            <p:cNvPr id="8" name="図 7" descr="挿絵, カップ, プレート が含まれている画像&#10;&#10;自動的に生成された説明">
              <a:extLst>
                <a:ext uri="{FF2B5EF4-FFF2-40B4-BE49-F238E27FC236}">
                  <a16:creationId xmlns:a16="http://schemas.microsoft.com/office/drawing/2014/main" id="{D6105804-2B2C-7F21-95CF-B96D01DB42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116" y="5422684"/>
              <a:ext cx="797146" cy="396000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D9293098-5229-919D-1349-3D67E20B1102}"/>
                </a:ext>
              </a:extLst>
            </p:cNvPr>
            <p:cNvSpPr txBox="1"/>
            <p:nvPr/>
          </p:nvSpPr>
          <p:spPr>
            <a:xfrm>
              <a:off x="9248806" y="5302091"/>
              <a:ext cx="450263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5B92638-6715-AF94-99EC-490B24F6BDE6}"/>
              </a:ext>
            </a:extLst>
          </p:cNvPr>
          <p:cNvGrpSpPr/>
          <p:nvPr/>
        </p:nvGrpSpPr>
        <p:grpSpPr>
          <a:xfrm>
            <a:off x="10504964" y="5331206"/>
            <a:ext cx="1320857" cy="577850"/>
            <a:chOff x="10504964" y="5331206"/>
            <a:chExt cx="1320857" cy="577850"/>
          </a:xfrm>
        </p:grpSpPr>
        <p:pic>
          <p:nvPicPr>
            <p:cNvPr id="11" name="図 10" descr="ロゴ&#10;&#10;自動的に生成された説明">
              <a:extLst>
                <a:ext uri="{FF2B5EF4-FFF2-40B4-BE49-F238E27FC236}">
                  <a16:creationId xmlns:a16="http://schemas.microsoft.com/office/drawing/2014/main" id="{BBDBCDD1-1F23-D687-9083-30F2852BEF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6358" y="5448085"/>
              <a:ext cx="829463" cy="396000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6B36C2A2-E4B3-6F56-3D3C-63E57683FB16}"/>
                </a:ext>
              </a:extLst>
            </p:cNvPr>
            <p:cNvSpPr txBox="1"/>
            <p:nvPr/>
          </p:nvSpPr>
          <p:spPr>
            <a:xfrm>
              <a:off x="10504964" y="5331206"/>
              <a:ext cx="450263" cy="577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kumimoji="1" lang="en-US" altLang="ja-JP" sz="2400" dirty="0"/>
                <a:t>+</a:t>
              </a:r>
              <a:endParaRPr kumimoji="1" lang="ja-JP" altLang="en-US" sz="2400" dirty="0"/>
            </a:p>
          </p:txBody>
        </p:sp>
      </p:grpSp>
      <p:sp>
        <p:nvSpPr>
          <p:cNvPr id="16" name="タイトル 1">
            <a:extLst>
              <a:ext uri="{FF2B5EF4-FFF2-40B4-BE49-F238E27FC236}">
                <a16:creationId xmlns:a16="http://schemas.microsoft.com/office/drawing/2014/main" id="{870BC360-AC2D-D0C5-EBA2-4542FE8C9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6840" y="0"/>
            <a:ext cx="12153101" cy="1325563"/>
          </a:xfrm>
        </p:spPr>
        <p:txBody>
          <a:bodyPr>
            <a:normAutofit/>
          </a:bodyPr>
          <a:lstStyle/>
          <a:p>
            <a:r>
              <a:rPr kumimoji="1" lang="en-US" altLang="ja-JP" sz="3200" dirty="0"/>
              <a:t>Gravitational-wave detector: measurement of tiny displacement</a:t>
            </a:r>
            <a:endParaRPr kumimoji="1" lang="ja-JP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67190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18EB1A-1D3E-2B5B-6E1E-F433DDBFA7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C326B4-63BE-7E69-57F2-2B2B84DD5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Michelson interferometer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AA5ACA3-D878-C393-774B-A499FEC7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DF6206E5-9D31-F9E7-2C6E-DF7D177BC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5E385B29-D9B5-AFAE-0FD7-290A108D0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3" name="Groupe 5">
            <a:extLst>
              <a:ext uri="{FF2B5EF4-FFF2-40B4-BE49-F238E27FC236}">
                <a16:creationId xmlns:a16="http://schemas.microsoft.com/office/drawing/2014/main" id="{9CC3FE94-DEF3-C5A1-5D44-3970574A4A53}"/>
              </a:ext>
            </a:extLst>
          </p:cNvPr>
          <p:cNvGrpSpPr>
            <a:grpSpLocks noChangeAspect="1"/>
          </p:cNvGrpSpPr>
          <p:nvPr/>
        </p:nvGrpSpPr>
        <p:grpSpPr>
          <a:xfrm>
            <a:off x="232364" y="1055154"/>
            <a:ext cx="6698071" cy="5274168"/>
            <a:chOff x="5172284" y="1639988"/>
            <a:chExt cx="6526341" cy="4481825"/>
          </a:xfrm>
        </p:grpSpPr>
        <p:pic>
          <p:nvPicPr>
            <p:cNvPr id="14" name="Inhaltsplatzhalter 3" descr="interference_.gif">
              <a:extLst>
                <a:ext uri="{FF2B5EF4-FFF2-40B4-BE49-F238E27FC236}">
                  <a16:creationId xmlns:a16="http://schemas.microsoft.com/office/drawing/2014/main" id="{49AC1A82-2B11-19C2-94EC-4253D5AB7F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5694018" y="1639988"/>
              <a:ext cx="6004607" cy="4359729"/>
            </a:xfrm>
            <a:prstGeom prst="rect">
              <a:avLst/>
            </a:prstGeom>
          </p:spPr>
        </p:pic>
        <p:sp>
          <p:nvSpPr>
            <p:cNvPr id="15" name="Textfeld 7">
              <a:extLst>
                <a:ext uri="{FF2B5EF4-FFF2-40B4-BE49-F238E27FC236}">
                  <a16:creationId xmlns:a16="http://schemas.microsoft.com/office/drawing/2014/main" id="{8499272F-8E76-CE4E-4836-15CEA7862A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40963" y="5768520"/>
              <a:ext cx="2072945" cy="353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Photo detector</a:t>
              </a:r>
            </a:p>
          </p:txBody>
        </p:sp>
        <p:sp>
          <p:nvSpPr>
            <p:cNvPr id="16" name="Textfeld 7">
              <a:extLst>
                <a:ext uri="{FF2B5EF4-FFF2-40B4-BE49-F238E27FC236}">
                  <a16:creationId xmlns:a16="http://schemas.microsoft.com/office/drawing/2014/main" id="{0018241D-28B8-A6F3-1205-B9E0D8C570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2284" y="3463676"/>
              <a:ext cx="1846691" cy="353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Source laser</a:t>
              </a:r>
            </a:p>
          </p:txBody>
        </p:sp>
        <p:sp>
          <p:nvSpPr>
            <p:cNvPr id="17" name="Textfeld 7">
              <a:extLst>
                <a:ext uri="{FF2B5EF4-FFF2-40B4-BE49-F238E27FC236}">
                  <a16:creationId xmlns:a16="http://schemas.microsoft.com/office/drawing/2014/main" id="{BFDCEAED-C050-AEDD-C953-1C7914FCDD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34492" y="3511829"/>
              <a:ext cx="1342732" cy="353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Mirror</a:t>
              </a:r>
            </a:p>
          </p:txBody>
        </p:sp>
        <p:sp>
          <p:nvSpPr>
            <p:cNvPr id="19" name="Textfeld 7">
              <a:extLst>
                <a:ext uri="{FF2B5EF4-FFF2-40B4-BE49-F238E27FC236}">
                  <a16:creationId xmlns:a16="http://schemas.microsoft.com/office/drawing/2014/main" id="{ABB343FB-5649-3E83-F5D5-721BC340D41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551615" y="3267370"/>
              <a:ext cx="1677451" cy="60059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Beam Splitter</a:t>
              </a:r>
            </a:p>
          </p:txBody>
        </p:sp>
        <p:sp>
          <p:nvSpPr>
            <p:cNvPr id="21" name="Textfeld 7">
              <a:extLst>
                <a:ext uri="{FF2B5EF4-FFF2-40B4-BE49-F238E27FC236}">
                  <a16:creationId xmlns:a16="http://schemas.microsoft.com/office/drawing/2014/main" id="{7D9A1F12-BACC-6F15-6C9D-0D0920BA1E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61518" y="5568321"/>
              <a:ext cx="2301490" cy="35329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de-DE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Interference</a:t>
              </a:r>
            </a:p>
          </p:txBody>
        </p:sp>
      </p:grpSp>
      <p:sp>
        <p:nvSpPr>
          <p:cNvPr id="23" name="Rectangle 17">
            <a:extLst>
              <a:ext uri="{FF2B5EF4-FFF2-40B4-BE49-F238E27FC236}">
                <a16:creationId xmlns:a16="http://schemas.microsoft.com/office/drawing/2014/main" id="{4CFA286E-1DE9-5346-DB8E-5DB719EFAD00}"/>
              </a:ext>
            </a:extLst>
          </p:cNvPr>
          <p:cNvSpPr/>
          <p:nvPr/>
        </p:nvSpPr>
        <p:spPr>
          <a:xfrm>
            <a:off x="2252127" y="6264439"/>
            <a:ext cx="198527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solidFill>
                  <a:schemeClr val="accent5"/>
                </a:solidFill>
              </a:rPr>
              <a:t>Crédit : Harald </a:t>
            </a:r>
            <a:r>
              <a:rPr lang="fr-FR" sz="1600" dirty="0" err="1">
                <a:solidFill>
                  <a:schemeClr val="accent5"/>
                </a:solidFill>
              </a:rPr>
              <a:t>Lück</a:t>
            </a:r>
            <a:endParaRPr lang="fr-FR" sz="1600" dirty="0">
              <a:solidFill>
                <a:schemeClr val="accent5"/>
              </a:solidFill>
            </a:endParaRPr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6ADF8015-7BAD-2B32-4D9C-25420ABF672A}"/>
              </a:ext>
            </a:extLst>
          </p:cNvPr>
          <p:cNvCxnSpPr>
            <a:cxnSpLocks/>
          </p:cNvCxnSpPr>
          <p:nvPr/>
        </p:nvCxnSpPr>
        <p:spPr>
          <a:xfrm flipH="1">
            <a:off x="8137503" y="4849421"/>
            <a:ext cx="1476000" cy="0"/>
          </a:xfrm>
          <a:prstGeom prst="line">
            <a:avLst/>
          </a:prstGeom>
          <a:ln w="31750">
            <a:solidFill>
              <a:srgbClr val="EE1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グラフィックス 26">
            <a:extLst>
              <a:ext uri="{FF2B5EF4-FFF2-40B4-BE49-F238E27FC236}">
                <a16:creationId xmlns:a16="http://schemas.microsoft.com/office/drawing/2014/main" id="{3392A850-0DD9-4A07-9095-6598FA5FC5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 flipH="1">
            <a:off x="8485949" y="4709391"/>
            <a:ext cx="539073" cy="29609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4B645083-F1B3-EDC3-11FD-069EA418A592}"/>
              </a:ext>
            </a:extLst>
          </p:cNvPr>
          <p:cNvSpPr txBox="1"/>
          <p:nvPr/>
        </p:nvSpPr>
        <p:spPr>
          <a:xfrm>
            <a:off x="8179851" y="4289022"/>
            <a:ext cx="125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Squeezer</a:t>
            </a:r>
            <a:endParaRPr kumimoji="1" lang="ja-JP" altLang="en-US" sz="2000" dirty="0"/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55C20743-54E0-1658-BFAE-2AED7CD49211}"/>
              </a:ext>
            </a:extLst>
          </p:cNvPr>
          <p:cNvCxnSpPr>
            <a:cxnSpLocks/>
          </p:cNvCxnSpPr>
          <p:nvPr/>
        </p:nvCxnSpPr>
        <p:spPr>
          <a:xfrm>
            <a:off x="9563070" y="2750140"/>
            <a:ext cx="0" cy="2880000"/>
          </a:xfrm>
          <a:prstGeom prst="line">
            <a:avLst/>
          </a:prstGeom>
          <a:ln w="31750">
            <a:solidFill>
              <a:srgbClr val="EE171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DA7F8F01-D625-509F-8CC8-63407C22492B}"/>
              </a:ext>
            </a:extLst>
          </p:cNvPr>
          <p:cNvSpPr/>
          <p:nvPr/>
        </p:nvSpPr>
        <p:spPr>
          <a:xfrm rot="5400000">
            <a:off x="9045361" y="2707963"/>
            <a:ext cx="1065939" cy="88151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9C2CA529-E4EE-3B00-7AD2-903EFF62FA54}"/>
              </a:ext>
            </a:extLst>
          </p:cNvPr>
          <p:cNvSpPr/>
          <p:nvPr/>
        </p:nvSpPr>
        <p:spPr>
          <a:xfrm>
            <a:off x="8270389" y="3203853"/>
            <a:ext cx="1980000" cy="72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34B4312F-5B95-B236-0A06-9330185B6EB1}"/>
              </a:ext>
            </a:extLst>
          </p:cNvPr>
          <p:cNvSpPr/>
          <p:nvPr/>
        </p:nvSpPr>
        <p:spPr>
          <a:xfrm>
            <a:off x="10207508" y="3141618"/>
            <a:ext cx="1584000" cy="180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id="{75F5E7B8-626A-F1AD-340C-80AFDFA794B6}"/>
              </a:ext>
            </a:extLst>
          </p:cNvPr>
          <p:cNvSpPr/>
          <p:nvPr/>
        </p:nvSpPr>
        <p:spPr>
          <a:xfrm rot="5400000">
            <a:off x="8778753" y="1742639"/>
            <a:ext cx="1598909" cy="180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6" name="グラフィックス 35">
            <a:extLst>
              <a:ext uri="{FF2B5EF4-FFF2-40B4-BE49-F238E27FC236}">
                <a16:creationId xmlns:a16="http://schemas.microsoft.com/office/drawing/2014/main" id="{009C3443-F8A5-4447-551A-5A31AFCB62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16200000">
            <a:off x="9418634" y="700626"/>
            <a:ext cx="303243" cy="799454"/>
          </a:xfrm>
          <a:prstGeom prst="rect">
            <a:avLst/>
          </a:prstGeom>
        </p:spPr>
      </p:pic>
      <p:pic>
        <p:nvPicPr>
          <p:cNvPr id="37" name="グラフィックス 36">
            <a:extLst>
              <a:ext uri="{FF2B5EF4-FFF2-40B4-BE49-F238E27FC236}">
                <a16:creationId xmlns:a16="http://schemas.microsoft.com/office/drawing/2014/main" id="{137CD784-A10B-B347-85FF-7DBEC107EC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V="1">
            <a:off x="9411449" y="2156689"/>
            <a:ext cx="303241" cy="799449"/>
          </a:xfrm>
          <a:prstGeom prst="rect">
            <a:avLst/>
          </a:prstGeom>
        </p:spPr>
      </p:pic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6F933484-9B6C-ED7F-80D4-6E0AB0F2CA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V="1">
            <a:off x="11725412" y="2817550"/>
            <a:ext cx="303243" cy="799454"/>
          </a:xfrm>
          <a:prstGeom prst="rect">
            <a:avLst/>
          </a:prstGeom>
        </p:spPr>
      </p:pic>
      <p:pic>
        <p:nvPicPr>
          <p:cNvPr id="39" name="グラフィックス 38">
            <a:extLst>
              <a:ext uri="{FF2B5EF4-FFF2-40B4-BE49-F238E27FC236}">
                <a16:creationId xmlns:a16="http://schemas.microsoft.com/office/drawing/2014/main" id="{3D298847-25FB-AD70-843E-C0669DA70E7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10082403" y="2839280"/>
            <a:ext cx="303243" cy="799454"/>
          </a:xfrm>
          <a:prstGeom prst="rect">
            <a:avLst/>
          </a:prstGeom>
        </p:spPr>
      </p:pic>
      <p:pic>
        <p:nvPicPr>
          <p:cNvPr id="41" name="グラフィックス 40">
            <a:extLst>
              <a:ext uri="{FF2B5EF4-FFF2-40B4-BE49-F238E27FC236}">
                <a16:creationId xmlns:a16="http://schemas.microsoft.com/office/drawing/2014/main" id="{B9825FB7-7CEC-25E8-D93F-ADC25433F6C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637336" y="2970241"/>
            <a:ext cx="736600" cy="546510"/>
          </a:xfrm>
          <a:prstGeom prst="rect">
            <a:avLst/>
          </a:prstGeom>
        </p:spPr>
      </p:pic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A9E7A962-26F0-47EB-5010-9D24DF9750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5400000">
            <a:off x="9419996" y="5557471"/>
            <a:ext cx="300519" cy="432000"/>
          </a:xfrm>
          <a:prstGeom prst="rect">
            <a:avLst/>
          </a:prstGeom>
        </p:spPr>
      </p:pic>
      <p:sp>
        <p:nvSpPr>
          <p:cNvPr id="51" name="楕円 50">
            <a:extLst>
              <a:ext uri="{FF2B5EF4-FFF2-40B4-BE49-F238E27FC236}">
                <a16:creationId xmlns:a16="http://schemas.microsoft.com/office/drawing/2014/main" id="{EEA6B239-BAAB-D213-5BB2-43D2549AF6AE}"/>
              </a:ext>
            </a:extLst>
          </p:cNvPr>
          <p:cNvSpPr/>
          <p:nvPr/>
        </p:nvSpPr>
        <p:spPr>
          <a:xfrm>
            <a:off x="7126007" y="4274266"/>
            <a:ext cx="960308" cy="18845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2" name="楕円 51">
            <a:extLst>
              <a:ext uri="{FF2B5EF4-FFF2-40B4-BE49-F238E27FC236}">
                <a16:creationId xmlns:a16="http://schemas.microsoft.com/office/drawing/2014/main" id="{865A085B-BD64-BD6A-3B10-C175DE4833CC}"/>
              </a:ext>
            </a:extLst>
          </p:cNvPr>
          <p:cNvSpPr/>
          <p:nvPr/>
        </p:nvSpPr>
        <p:spPr>
          <a:xfrm rot="1779409">
            <a:off x="9488207" y="4356545"/>
            <a:ext cx="2209770" cy="833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70D8522B-A2EB-4055-6F74-C914767AF2BD}"/>
              </a:ext>
            </a:extLst>
          </p:cNvPr>
          <p:cNvCxnSpPr>
            <a:cxnSpLocks/>
          </p:cNvCxnSpPr>
          <p:nvPr/>
        </p:nvCxnSpPr>
        <p:spPr>
          <a:xfrm>
            <a:off x="9883161" y="4755916"/>
            <a:ext cx="1332000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8044D3BD-C726-B221-8081-28778BFC1818}"/>
              </a:ext>
            </a:extLst>
          </p:cNvPr>
          <p:cNvCxnSpPr>
            <a:cxnSpLocks/>
          </p:cNvCxnSpPr>
          <p:nvPr/>
        </p:nvCxnSpPr>
        <p:spPr>
          <a:xfrm flipV="1">
            <a:off x="10552062" y="4125916"/>
            <a:ext cx="0" cy="126000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楕円 54">
            <a:extLst>
              <a:ext uri="{FF2B5EF4-FFF2-40B4-BE49-F238E27FC236}">
                <a16:creationId xmlns:a16="http://schemas.microsoft.com/office/drawing/2014/main" id="{69A050EB-97AB-F83C-5EEE-F85C21469347}"/>
              </a:ext>
            </a:extLst>
          </p:cNvPr>
          <p:cNvSpPr/>
          <p:nvPr/>
        </p:nvSpPr>
        <p:spPr>
          <a:xfrm rot="18193232">
            <a:off x="10395990" y="4151973"/>
            <a:ext cx="325174" cy="120788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EB6BEB14-45FC-1AB5-B1BC-DF796BB59007}"/>
              </a:ext>
            </a:extLst>
          </p:cNvPr>
          <p:cNvSpPr txBox="1"/>
          <p:nvPr/>
        </p:nvSpPr>
        <p:spPr>
          <a:xfrm>
            <a:off x="8103933" y="5002721"/>
            <a:ext cx="8864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000" dirty="0">
                <a:ea typeface="メイリオ" panose="020B0604030504040204" pitchFamily="50" charset="-128"/>
              </a:rPr>
              <a:t>Amp</a:t>
            </a: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A5127623-F046-383F-0EF9-01666F6EB8D4}"/>
              </a:ext>
            </a:extLst>
          </p:cNvPr>
          <p:cNvSpPr txBox="1"/>
          <p:nvPr/>
        </p:nvSpPr>
        <p:spPr>
          <a:xfrm>
            <a:off x="7175034" y="4159145"/>
            <a:ext cx="8602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ea typeface="メイリオ" panose="020B0604030504040204" pitchFamily="50" charset="-128"/>
              </a:rPr>
              <a:t>Phase</a:t>
            </a:r>
            <a:endParaRPr kumimoji="1" lang="en-US" altLang="ja-JP" sz="2000" dirty="0">
              <a:ea typeface="メイリオ" panose="020B0604030504040204" pitchFamily="50" charset="-128"/>
            </a:endParaRPr>
          </a:p>
        </p:txBody>
      </p: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14F1871A-9BA2-A4F6-7B59-5E6D8FF0CE9B}"/>
              </a:ext>
            </a:extLst>
          </p:cNvPr>
          <p:cNvCxnSpPr>
            <a:cxnSpLocks/>
          </p:cNvCxnSpPr>
          <p:nvPr/>
        </p:nvCxnSpPr>
        <p:spPr>
          <a:xfrm flipV="1">
            <a:off x="9354255" y="3768423"/>
            <a:ext cx="0" cy="324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19FD506D-E8B7-6D63-CB3D-F2850990EF05}"/>
              </a:ext>
            </a:extLst>
          </p:cNvPr>
          <p:cNvCxnSpPr>
            <a:cxnSpLocks/>
          </p:cNvCxnSpPr>
          <p:nvPr/>
        </p:nvCxnSpPr>
        <p:spPr>
          <a:xfrm>
            <a:off x="9786256" y="3789861"/>
            <a:ext cx="0" cy="322792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DF7A583D-BC30-D3DB-8442-A164EE508E1F}"/>
              </a:ext>
            </a:extLst>
          </p:cNvPr>
          <p:cNvCxnSpPr>
            <a:cxnSpLocks/>
          </p:cNvCxnSpPr>
          <p:nvPr/>
        </p:nvCxnSpPr>
        <p:spPr>
          <a:xfrm>
            <a:off x="6951689" y="5172461"/>
            <a:ext cx="1332000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15A63F7A-78C6-F0FA-009A-397B12AA41B5}"/>
              </a:ext>
            </a:extLst>
          </p:cNvPr>
          <p:cNvCxnSpPr>
            <a:cxnSpLocks/>
          </p:cNvCxnSpPr>
          <p:nvPr/>
        </p:nvCxnSpPr>
        <p:spPr>
          <a:xfrm flipV="1">
            <a:off x="7620590" y="4542461"/>
            <a:ext cx="0" cy="126000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楕円 65">
            <a:extLst>
              <a:ext uri="{FF2B5EF4-FFF2-40B4-BE49-F238E27FC236}">
                <a16:creationId xmlns:a16="http://schemas.microsoft.com/office/drawing/2014/main" id="{DBDED5F8-47C1-6D15-288B-8BAFF4E07F0D}"/>
              </a:ext>
            </a:extLst>
          </p:cNvPr>
          <p:cNvSpPr/>
          <p:nvPr/>
        </p:nvSpPr>
        <p:spPr>
          <a:xfrm>
            <a:off x="7452387" y="4619765"/>
            <a:ext cx="320809" cy="11221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EFB85C7E-CBA4-9C44-4203-F16D0B433056}"/>
              </a:ext>
            </a:extLst>
          </p:cNvPr>
          <p:cNvSpPr txBox="1"/>
          <p:nvPr/>
        </p:nvSpPr>
        <p:spPr>
          <a:xfrm>
            <a:off x="6558413" y="5899483"/>
            <a:ext cx="1924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dirty="0">
                <a:ea typeface="メイリオ" panose="020B0604030504040204" pitchFamily="50" charset="-128"/>
              </a:rPr>
              <a:t>Squeezed vacuum</a:t>
            </a:r>
            <a:endParaRPr kumimoji="1" lang="en-US" altLang="ja-JP" sz="2000" dirty="0">
              <a:ea typeface="メイリオ" panose="020B0604030504040204" pitchFamily="50" charset="-128"/>
            </a:endParaRPr>
          </a:p>
        </p:txBody>
      </p:sp>
      <p:pic>
        <p:nvPicPr>
          <p:cNvPr id="68" name="グラフィックス 67">
            <a:extLst>
              <a:ext uri="{FF2B5EF4-FFF2-40B4-BE49-F238E27FC236}">
                <a16:creationId xmlns:a16="http://schemas.microsoft.com/office/drawing/2014/main" id="{E68DAF6D-9713-8229-BE0F-4D82876937A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6200000">
            <a:off x="9317859" y="4592593"/>
            <a:ext cx="495300" cy="219075"/>
          </a:xfrm>
          <a:prstGeom prst="rect">
            <a:avLst/>
          </a:prstGeom>
        </p:spPr>
      </p:pic>
      <p:pic>
        <p:nvPicPr>
          <p:cNvPr id="70" name="グラフィックス 69">
            <a:extLst>
              <a:ext uri="{FF2B5EF4-FFF2-40B4-BE49-F238E27FC236}">
                <a16:creationId xmlns:a16="http://schemas.microsoft.com/office/drawing/2014/main" id="{F0A11EFB-C7CF-3AD0-F05A-ACE086D3FC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299606" y="2986233"/>
            <a:ext cx="531806" cy="53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95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>
            <a:extLst>
              <a:ext uri="{FF2B5EF4-FFF2-40B4-BE49-F238E27FC236}">
                <a16:creationId xmlns:a16="http://schemas.microsoft.com/office/drawing/2014/main" id="{1AF31F63-F513-F1AD-91BE-675A7158145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3813" y="2761271"/>
            <a:ext cx="6178303" cy="3829138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694B87DC-E28E-00A4-2589-99F36D42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Uncertainty principle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3BD159-AB37-727E-6153-327AD48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D3C7AE-25D5-D6A3-9401-4E224AD4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2A8D4E-B357-D012-18F9-FC54BDDB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7</a:t>
            </a:fld>
            <a:endParaRPr kumimoji="1" lang="ja-JP" altLang="en-US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4C28D5F4-E466-2ABD-A1CE-00088DE71547}"/>
              </a:ext>
            </a:extLst>
          </p:cNvPr>
          <p:cNvGrpSpPr/>
          <p:nvPr/>
        </p:nvGrpSpPr>
        <p:grpSpPr>
          <a:xfrm>
            <a:off x="6657037" y="4707329"/>
            <a:ext cx="2195928" cy="1236813"/>
            <a:chOff x="1009084" y="3515863"/>
            <a:chExt cx="2195928" cy="1343400"/>
          </a:xfrm>
        </p:grpSpPr>
        <p:grpSp>
          <p:nvGrpSpPr>
            <p:cNvPr id="51" name="グループ化 50">
              <a:extLst>
                <a:ext uri="{FF2B5EF4-FFF2-40B4-BE49-F238E27FC236}">
                  <a16:creationId xmlns:a16="http://schemas.microsoft.com/office/drawing/2014/main" id="{86855273-C687-8D73-6FC4-15729151D74C}"/>
                </a:ext>
              </a:extLst>
            </p:cNvPr>
            <p:cNvGrpSpPr/>
            <p:nvPr/>
          </p:nvGrpSpPr>
          <p:grpSpPr>
            <a:xfrm>
              <a:off x="1009084" y="3515863"/>
              <a:ext cx="2195928" cy="1343400"/>
              <a:chOff x="8414920" y="1527822"/>
              <a:chExt cx="2195928" cy="1343400"/>
            </a:xfrm>
          </p:grpSpPr>
          <p:sp>
            <p:nvSpPr>
              <p:cNvPr id="53" name="四角形: 角を丸くする 52">
                <a:extLst>
                  <a:ext uri="{FF2B5EF4-FFF2-40B4-BE49-F238E27FC236}">
                    <a16:creationId xmlns:a16="http://schemas.microsoft.com/office/drawing/2014/main" id="{439C1411-4FEC-C38A-6A78-67175331AC24}"/>
                  </a:ext>
                </a:extLst>
              </p:cNvPr>
              <p:cNvSpPr/>
              <p:nvPr/>
            </p:nvSpPr>
            <p:spPr>
              <a:xfrm>
                <a:off x="8555622" y="1789665"/>
                <a:ext cx="1914525" cy="993197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4472C4">
                    <a:shade val="50000"/>
                  </a:srgbClr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>
                <a:scene3d>
                  <a:camera prst="orthographicFront"/>
                  <a:lightRig rig="soft" dir="t">
                    <a:rot lat="0" lon="0" rev="15600000"/>
                  </a:lightRig>
                </a:scene3d>
                <a:sp3d extrusionH="57150" prstMaterial="softEdge">
                  <a:bevelT w="25400" h="38100"/>
                </a:sp3d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1" i="0" u="none" strike="noStrike" kern="0" cap="none" spc="0" normalizeH="0" baseline="0" noProof="0" dirty="0">
                  <a:ln/>
                  <a:solidFill>
                    <a:srgbClr val="FFC000"/>
                  </a:solidFill>
                  <a:effectLst/>
                  <a:uLnTx/>
                  <a:uFillTx/>
                  <a:latin typeface="Verdana"/>
                  <a:ea typeface="BIZ UDPゴシック"/>
                  <a:cs typeface="+mn-cs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テキスト ボックス 53">
                    <a:extLst>
                      <a:ext uri="{FF2B5EF4-FFF2-40B4-BE49-F238E27FC236}">
                        <a16:creationId xmlns:a16="http://schemas.microsoft.com/office/drawing/2014/main" id="{3C5FF85C-E962-8726-EDE8-5904D77F8963}"/>
                      </a:ext>
                    </a:extLst>
                  </p:cNvPr>
                  <p:cNvSpPr txBox="1"/>
                  <p:nvPr/>
                </p:nvSpPr>
                <p:spPr>
                  <a:xfrm>
                    <a:off x="8414920" y="1527822"/>
                    <a:ext cx="2195928" cy="134340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𝒉</m:t>
                              </m:r>
                            </m:e>
                            <m:sub>
                              <m:r>
                                <a:rPr kumimoji="0" lang="en-US" altLang="ja-JP" sz="2400" b="1" i="0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𝐒𝐐𝐋</m:t>
                              </m:r>
                            </m:sub>
                          </m:sSub>
                          <m:r>
                            <a:rPr kumimoji="0" lang="en-US" altLang="ja-JP" sz="24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∝</m:t>
                          </m:r>
                          <m:f>
                            <m:fPr>
                              <m:ctrlP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ad>
                                <m:radPr>
                                  <m:degHide m:val="on"/>
                                  <m:ctrlPr>
                                    <a:rPr kumimoji="0" lang="en-US" altLang="ja-JP" sz="2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kumimoji="0" lang="en-US" altLang="ja-JP" sz="2400" b="1" i="1" u="none" strike="noStrike" kern="0" cap="none" spc="0" normalizeH="0" baseline="0" noProof="0" smtClean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</a:rPr>
                                    <m:t>𝒎</m:t>
                                  </m:r>
                                </m:e>
                              </m:rad>
                              <m: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𝑳</m:t>
                              </m:r>
                              <m:r>
                                <a:rPr kumimoji="0" lang="en-US" altLang="ja-JP" sz="24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den>
                          </m:f>
                        </m:oMath>
                      </m:oMathPara>
                    </a14:m>
                    <a:endParaRPr kumimoji="0" lang="en-US" altLang="ja-JP" sz="24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ea typeface="BIZ UDPゴシック"/>
                    </a:endParaRPr>
                  </a:p>
                </p:txBody>
              </p:sp>
            </mc:Choice>
            <mc:Fallback xmlns="">
              <p:sp>
                <p:nvSpPr>
                  <p:cNvPr id="54" name="テキスト ボックス 53">
                    <a:extLst>
                      <a:ext uri="{FF2B5EF4-FFF2-40B4-BE49-F238E27FC236}">
                        <a16:creationId xmlns:a16="http://schemas.microsoft.com/office/drawing/2014/main" id="{3C5FF85C-E962-8726-EDE8-5904D77F89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14920" y="1527822"/>
                    <a:ext cx="2195928" cy="134340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2" name="テキスト ボックス 51">
              <a:extLst>
                <a:ext uri="{FF2B5EF4-FFF2-40B4-BE49-F238E27FC236}">
                  <a16:creationId xmlns:a16="http://schemas.microsoft.com/office/drawing/2014/main" id="{1FB29EC0-B43C-CF36-D656-90E4E6C79235}"/>
                </a:ext>
              </a:extLst>
            </p:cNvPr>
            <p:cNvSpPr txBox="1"/>
            <p:nvPr/>
          </p:nvSpPr>
          <p:spPr>
            <a:xfrm>
              <a:off x="1740690" y="3594185"/>
              <a:ext cx="761882" cy="369332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ea typeface="メイリオ" panose="020B0604030504040204" pitchFamily="50" charset="-128"/>
                </a:rPr>
                <a:t>SQL</a:t>
              </a:r>
            </a:p>
          </p:txBody>
        </p:sp>
      </p:grpSp>
      <p:pic>
        <p:nvPicPr>
          <p:cNvPr id="59" name="図 58" descr="グラフ&#10;&#10;自動的に生成された説明">
            <a:extLst>
              <a:ext uri="{FF2B5EF4-FFF2-40B4-BE49-F238E27FC236}">
                <a16:creationId xmlns:a16="http://schemas.microsoft.com/office/drawing/2014/main" id="{6DE99BA2-BD20-07F7-6A49-DCEEE81183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08" y="1428298"/>
            <a:ext cx="4836789" cy="4537230"/>
          </a:xfrm>
          <a:prstGeom prst="rect">
            <a:avLst/>
          </a:prstGeom>
        </p:spPr>
      </p:pic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106B10D9-BB2C-8C20-6EE4-72FFDE34A04C}"/>
              </a:ext>
            </a:extLst>
          </p:cNvPr>
          <p:cNvGrpSpPr/>
          <p:nvPr/>
        </p:nvGrpSpPr>
        <p:grpSpPr>
          <a:xfrm>
            <a:off x="6319241" y="1228243"/>
            <a:ext cx="5755337" cy="1339022"/>
            <a:chOff x="6319241" y="1228243"/>
            <a:chExt cx="5755337" cy="1339022"/>
          </a:xfrm>
        </p:grpSpPr>
        <p:sp>
          <p:nvSpPr>
            <p:cNvPr id="29" name="四角形: 角を丸くする 28">
              <a:extLst>
                <a:ext uri="{FF2B5EF4-FFF2-40B4-BE49-F238E27FC236}">
                  <a16:creationId xmlns:a16="http://schemas.microsoft.com/office/drawing/2014/main" id="{BA219010-8880-C3CC-61F4-3126DFFC9BCC}"/>
                </a:ext>
              </a:extLst>
            </p:cNvPr>
            <p:cNvSpPr/>
            <p:nvPr/>
          </p:nvSpPr>
          <p:spPr>
            <a:xfrm>
              <a:off x="6826551" y="1241701"/>
              <a:ext cx="4740718" cy="1325564"/>
            </a:xfrm>
            <a:prstGeom prst="roundRect">
              <a:avLst>
                <a:gd name="adj" fmla="val 7438"/>
              </a:avLst>
            </a:prstGeom>
            <a:gradFill>
              <a:gsLst>
                <a:gs pos="26000">
                  <a:srgbClr val="0070C0"/>
                </a:gs>
                <a:gs pos="0">
                  <a:srgbClr val="0070C0"/>
                </a:gs>
                <a:gs pos="100000">
                  <a:schemeClr val="bg1">
                    <a:lumMod val="95000"/>
                  </a:schemeClr>
                </a:gs>
                <a:gs pos="32000">
                  <a:schemeClr val="bg1">
                    <a:lumMod val="95000"/>
                  </a:schemeClr>
                </a:gs>
              </a:gsLst>
              <a:lin ang="5400000" scaled="1"/>
            </a:gradFill>
            <a:ln w="38100">
              <a:noFill/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5CDEB28D-EBB5-BB8F-8F3E-34807603C3D2}"/>
                </a:ext>
              </a:extLst>
            </p:cNvPr>
            <p:cNvSpPr txBox="1"/>
            <p:nvPr/>
          </p:nvSpPr>
          <p:spPr>
            <a:xfrm>
              <a:off x="6319241" y="1228243"/>
              <a:ext cx="57553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2000" dirty="0">
                  <a:solidFill>
                    <a:schemeClr val="bg1"/>
                  </a:solidFill>
                </a:rPr>
                <a:t>Heisenberg’s uncertainty principle</a:t>
              </a:r>
              <a:endParaRPr kumimoji="1" lang="ja-JP" altLang="en-US" sz="2000" dirty="0">
                <a:solidFill>
                  <a:schemeClr val="bg1"/>
                </a:solidFill>
              </a:endParaRPr>
            </a:p>
          </p:txBody>
        </p:sp>
        <p:pic>
          <p:nvPicPr>
            <p:cNvPr id="61" name="グラフィックス 60">
              <a:extLst>
                <a:ext uri="{FF2B5EF4-FFF2-40B4-BE49-F238E27FC236}">
                  <a16:creationId xmlns:a16="http://schemas.microsoft.com/office/drawing/2014/main" id="{8D5D2B33-A7BF-5577-F342-4665477E7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6162" y="1754375"/>
              <a:ext cx="2791977" cy="666553"/>
            </a:xfrm>
            <a:prstGeom prst="rect">
              <a:avLst/>
            </a:prstGeom>
          </p:spPr>
        </p:pic>
      </p:grpSp>
      <p:pic>
        <p:nvPicPr>
          <p:cNvPr id="63" name="グラフィックス 62">
            <a:extLst>
              <a:ext uri="{FF2B5EF4-FFF2-40B4-BE49-F238E27FC236}">
                <a16:creationId xmlns:a16="http://schemas.microsoft.com/office/drawing/2014/main" id="{A3599E55-FFD9-69F5-86E9-09EA075EBB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272593" y="4216511"/>
            <a:ext cx="581025" cy="400050"/>
          </a:xfrm>
          <a:prstGeom prst="rect">
            <a:avLst/>
          </a:prstGeom>
        </p:spPr>
      </p:pic>
      <p:pic>
        <p:nvPicPr>
          <p:cNvPr id="65" name="グラフィックス 64">
            <a:extLst>
              <a:ext uri="{FF2B5EF4-FFF2-40B4-BE49-F238E27FC236}">
                <a16:creationId xmlns:a16="http://schemas.microsoft.com/office/drawing/2014/main" id="{4CEFA387-7D3F-728B-D2A3-8209BA64ED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3203263">
            <a:off x="8251441" y="3495068"/>
            <a:ext cx="552450" cy="40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94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4B87DC-E28E-00A4-2589-99F36D4206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Squeezing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C3BD159-AB37-727E-6153-327AD48AA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CD3C7AE-25D5-D6A3-9401-4E224AD4D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82A8D4E-B357-D012-18F9-FC54BDDB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F78A1-BB98-4E11-84B8-0DD0BEBD9254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4" name="図 13" descr="ダイアグラム&#10;&#10;中程度の精度で自動的に生成された説明">
            <a:extLst>
              <a:ext uri="{FF2B5EF4-FFF2-40B4-BE49-F238E27FC236}">
                <a16:creationId xmlns:a16="http://schemas.microsoft.com/office/drawing/2014/main" id="{68D1C0E9-1137-CDF0-9F9F-BCC304508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115614" y="1459252"/>
            <a:ext cx="5155551" cy="4564169"/>
          </a:xfrm>
          <a:prstGeom prst="rect">
            <a:avLst/>
          </a:prstGeom>
        </p:spPr>
      </p:pic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CEF039D2-1EB5-CC8D-58E5-A02F716DC513}"/>
              </a:ext>
            </a:extLst>
          </p:cNvPr>
          <p:cNvGrpSpPr/>
          <p:nvPr/>
        </p:nvGrpSpPr>
        <p:grpSpPr>
          <a:xfrm>
            <a:off x="6003960" y="752423"/>
            <a:ext cx="5967319" cy="2043989"/>
            <a:chOff x="6003960" y="752423"/>
            <a:chExt cx="5967319" cy="2043989"/>
          </a:xfrm>
        </p:grpSpPr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1E50185F-6BD5-346A-582C-1AEB6B4E52FF}"/>
                </a:ext>
              </a:extLst>
            </p:cNvPr>
            <p:cNvSpPr txBox="1"/>
            <p:nvPr/>
          </p:nvSpPr>
          <p:spPr>
            <a:xfrm>
              <a:off x="7163392" y="752423"/>
              <a:ext cx="38315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>
                  <a:ea typeface="メイリオ" panose="020B0604030504040204" pitchFamily="50" charset="-128"/>
                </a:rPr>
                <a:t>Frequency-dependent quadrature rotation</a:t>
              </a:r>
            </a:p>
          </p:txBody>
        </p:sp>
        <p:pic>
          <p:nvPicPr>
            <p:cNvPr id="9" name="図 8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B1EBDE55-6403-C555-E7F4-878D32988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960" y="947922"/>
              <a:ext cx="5967319" cy="1848490"/>
            </a:xfrm>
            <a:prstGeom prst="rect">
              <a:avLst/>
            </a:prstGeom>
          </p:spPr>
        </p:pic>
        <p:sp>
          <p:nvSpPr>
            <p:cNvPr id="11" name="楕円 10">
              <a:extLst>
                <a:ext uri="{FF2B5EF4-FFF2-40B4-BE49-F238E27FC236}">
                  <a16:creationId xmlns:a16="http://schemas.microsoft.com/office/drawing/2014/main" id="{4928DAC6-07C2-2E43-31AA-B83CD56B6650}"/>
                </a:ext>
              </a:extLst>
            </p:cNvPr>
            <p:cNvSpPr/>
            <p:nvPr/>
          </p:nvSpPr>
          <p:spPr>
            <a:xfrm>
              <a:off x="10839905" y="1441649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 dirty="0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914498D0-F272-192A-47C7-D17D0A7DA766}"/>
                </a:ext>
              </a:extLst>
            </p:cNvPr>
            <p:cNvSpPr/>
            <p:nvPr/>
          </p:nvSpPr>
          <p:spPr>
            <a:xfrm rot="9000000">
              <a:off x="9544638" y="1441650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A14DBA31-9315-8916-6BB5-581382CB2922}"/>
                </a:ext>
              </a:extLst>
            </p:cNvPr>
            <p:cNvSpPr/>
            <p:nvPr/>
          </p:nvSpPr>
          <p:spPr>
            <a:xfrm rot="5400000">
              <a:off x="6889917" y="1413930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C1019EBB-C24A-E114-C268-A5B4D77012E3}"/>
                </a:ext>
              </a:extLst>
            </p:cNvPr>
            <p:cNvSpPr/>
            <p:nvPr/>
          </p:nvSpPr>
          <p:spPr>
            <a:xfrm rot="7200000">
              <a:off x="8088409" y="1450934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</p:grpSp>
      <p:pic>
        <p:nvPicPr>
          <p:cNvPr id="6" name="図 5">
            <a:extLst>
              <a:ext uri="{FF2B5EF4-FFF2-40B4-BE49-F238E27FC236}">
                <a16:creationId xmlns:a16="http://schemas.microsoft.com/office/drawing/2014/main" id="{C149E094-D274-547F-6A95-600794C42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492" y="2702559"/>
            <a:ext cx="5016254" cy="3937060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D74ABEA-6092-050B-352D-BE95761A63F8}"/>
              </a:ext>
            </a:extLst>
          </p:cNvPr>
          <p:cNvSpPr txBox="1"/>
          <p:nvPr/>
        </p:nvSpPr>
        <p:spPr>
          <a:xfrm>
            <a:off x="5302786" y="6044820"/>
            <a:ext cx="2087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5"/>
                </a:solidFill>
              </a:rPr>
              <a:t>S. Chua’s PhD thesis</a:t>
            </a:r>
            <a:endParaRPr lang="ja-JP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5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図 50">
            <a:extLst>
              <a:ext uri="{FF2B5EF4-FFF2-40B4-BE49-F238E27FC236}">
                <a16:creationId xmlns:a16="http://schemas.microsoft.com/office/drawing/2014/main" id="{2FC85D9E-43CB-8815-FB60-BE61FE1D0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9492" y="2702559"/>
            <a:ext cx="5016254" cy="3937060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5B4F10C7-687F-EF11-B933-80E3458EB34C}"/>
              </a:ext>
            </a:extLst>
          </p:cNvPr>
          <p:cNvGrpSpPr/>
          <p:nvPr/>
        </p:nvGrpSpPr>
        <p:grpSpPr>
          <a:xfrm>
            <a:off x="6003960" y="752423"/>
            <a:ext cx="5967319" cy="2043989"/>
            <a:chOff x="6003960" y="752423"/>
            <a:chExt cx="5967319" cy="2043989"/>
          </a:xfrm>
        </p:grpSpPr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4C48BEC1-5BDC-1ADC-DC0B-912455E6CB77}"/>
                </a:ext>
              </a:extLst>
            </p:cNvPr>
            <p:cNvSpPr txBox="1"/>
            <p:nvPr/>
          </p:nvSpPr>
          <p:spPr>
            <a:xfrm>
              <a:off x="7163392" y="752423"/>
              <a:ext cx="383159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100" dirty="0">
                  <a:ea typeface="メイリオ" panose="020B0604030504040204" pitchFamily="50" charset="-128"/>
                </a:rPr>
                <a:t>Frequency-dependent quadrature rotation</a:t>
              </a:r>
            </a:p>
          </p:txBody>
        </p:sp>
        <p:pic>
          <p:nvPicPr>
            <p:cNvPr id="41" name="図 40" descr="グラフ が含まれている画像&#10;&#10;自動的に生成された説明">
              <a:extLst>
                <a:ext uri="{FF2B5EF4-FFF2-40B4-BE49-F238E27FC236}">
                  <a16:creationId xmlns:a16="http://schemas.microsoft.com/office/drawing/2014/main" id="{56041C8B-06FD-B318-9840-0FA8557D9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3960" y="947922"/>
              <a:ext cx="5967319" cy="1848490"/>
            </a:xfrm>
            <a:prstGeom prst="rect">
              <a:avLst/>
            </a:prstGeom>
          </p:spPr>
        </p:pic>
        <p:sp>
          <p:nvSpPr>
            <p:cNvPr id="44" name="楕円 43">
              <a:extLst>
                <a:ext uri="{FF2B5EF4-FFF2-40B4-BE49-F238E27FC236}">
                  <a16:creationId xmlns:a16="http://schemas.microsoft.com/office/drawing/2014/main" id="{F82665BA-38F0-3CE9-7105-752E64B2C28B}"/>
                </a:ext>
              </a:extLst>
            </p:cNvPr>
            <p:cNvSpPr/>
            <p:nvPr/>
          </p:nvSpPr>
          <p:spPr>
            <a:xfrm>
              <a:off x="10839905" y="1441649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 dirty="0"/>
            </a:p>
          </p:txBody>
        </p:sp>
        <p:sp>
          <p:nvSpPr>
            <p:cNvPr id="45" name="楕円 44">
              <a:extLst>
                <a:ext uri="{FF2B5EF4-FFF2-40B4-BE49-F238E27FC236}">
                  <a16:creationId xmlns:a16="http://schemas.microsoft.com/office/drawing/2014/main" id="{B5AE9DD8-7E33-D5A7-98B9-BA04361ACB00}"/>
                </a:ext>
              </a:extLst>
            </p:cNvPr>
            <p:cNvSpPr/>
            <p:nvPr/>
          </p:nvSpPr>
          <p:spPr>
            <a:xfrm rot="9000000">
              <a:off x="9544638" y="1441650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  <p:sp>
          <p:nvSpPr>
            <p:cNvPr id="46" name="楕円 45">
              <a:extLst>
                <a:ext uri="{FF2B5EF4-FFF2-40B4-BE49-F238E27FC236}">
                  <a16:creationId xmlns:a16="http://schemas.microsoft.com/office/drawing/2014/main" id="{13D8CB2E-64A1-A299-40E8-C87CA299CB32}"/>
                </a:ext>
              </a:extLst>
            </p:cNvPr>
            <p:cNvSpPr/>
            <p:nvPr/>
          </p:nvSpPr>
          <p:spPr>
            <a:xfrm rot="5400000">
              <a:off x="6889917" y="1413930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  <p:sp>
          <p:nvSpPr>
            <p:cNvPr id="48" name="楕円 47">
              <a:extLst>
                <a:ext uri="{FF2B5EF4-FFF2-40B4-BE49-F238E27FC236}">
                  <a16:creationId xmlns:a16="http://schemas.microsoft.com/office/drawing/2014/main" id="{B3E1C079-8C8B-79AA-016E-13F55E9A1FB4}"/>
                </a:ext>
              </a:extLst>
            </p:cNvPr>
            <p:cNvSpPr/>
            <p:nvPr/>
          </p:nvSpPr>
          <p:spPr>
            <a:xfrm rot="7200000">
              <a:off x="8088409" y="1450934"/>
              <a:ext cx="118150" cy="833294"/>
            </a:xfrm>
            <a:prstGeom prst="ellipse">
              <a:avLst/>
            </a:prstGeom>
            <a:gradFill>
              <a:gsLst>
                <a:gs pos="0">
                  <a:srgbClr val="FF0000"/>
                </a:gs>
                <a:gs pos="42000">
                  <a:srgbClr val="FF0000">
                    <a:alpha val="50000"/>
                  </a:srgbClr>
                </a:gs>
                <a:gs pos="100000">
                  <a:srgbClr val="FF0000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1801"/>
            </a:p>
          </p:txBody>
        </p:sp>
      </p:grp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7985EC24-0F67-7EAD-DF4F-94514F205370}"/>
              </a:ext>
            </a:extLst>
          </p:cNvPr>
          <p:cNvCxnSpPr>
            <a:cxnSpLocks/>
          </p:cNvCxnSpPr>
          <p:nvPr/>
        </p:nvCxnSpPr>
        <p:spPr>
          <a:xfrm flipH="1">
            <a:off x="342051" y="4166663"/>
            <a:ext cx="1956649" cy="0"/>
          </a:xfrm>
          <a:prstGeom prst="line">
            <a:avLst/>
          </a:prstGeom>
          <a:ln w="31750">
            <a:solidFill>
              <a:srgbClr val="EE1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タイトル 1">
            <a:extLst>
              <a:ext uri="{FF2B5EF4-FFF2-40B4-BE49-F238E27FC236}">
                <a16:creationId xmlns:a16="http://schemas.microsoft.com/office/drawing/2014/main" id="{9BF65BD9-DE31-9F3B-331B-52F3BE709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Frequency-dependent squeezing (FDS)</a:t>
            </a:r>
            <a:endParaRPr kumimoji="1" lang="ja-JP" altLang="en-US" dirty="0"/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3A0AB270-A578-1B76-4D14-C7B3642C2D49}"/>
              </a:ext>
            </a:extLst>
          </p:cNvPr>
          <p:cNvCxnSpPr>
            <a:cxnSpLocks/>
          </p:cNvCxnSpPr>
          <p:nvPr/>
        </p:nvCxnSpPr>
        <p:spPr>
          <a:xfrm flipH="1">
            <a:off x="284899" y="4995253"/>
            <a:ext cx="2556000" cy="0"/>
          </a:xfrm>
          <a:prstGeom prst="line">
            <a:avLst/>
          </a:prstGeom>
          <a:ln w="31750">
            <a:solidFill>
              <a:srgbClr val="EE1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グラフィックス 7">
            <a:extLst>
              <a:ext uri="{FF2B5EF4-FFF2-40B4-BE49-F238E27FC236}">
                <a16:creationId xmlns:a16="http://schemas.microsoft.com/office/drawing/2014/main" id="{1ABDF7EC-037B-8DF6-2174-78731BDBDC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 flipH="1">
            <a:off x="778854" y="4018615"/>
            <a:ext cx="539073" cy="296096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32AF2C10-7B4A-2384-FD94-0F01663CFE71}"/>
              </a:ext>
            </a:extLst>
          </p:cNvPr>
          <p:cNvSpPr txBox="1"/>
          <p:nvPr/>
        </p:nvSpPr>
        <p:spPr>
          <a:xfrm>
            <a:off x="134626" y="4320835"/>
            <a:ext cx="2016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i="1" dirty="0"/>
              <a:t>Filter cavity</a:t>
            </a:r>
            <a:endParaRPr kumimoji="1" lang="ja-JP" altLang="en-US" sz="2400" i="1" dirty="0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DB3DF2B8-9F34-9FFE-7974-AA91C15D65CD}"/>
              </a:ext>
            </a:extLst>
          </p:cNvPr>
          <p:cNvCxnSpPr>
            <a:cxnSpLocks/>
          </p:cNvCxnSpPr>
          <p:nvPr/>
        </p:nvCxnSpPr>
        <p:spPr>
          <a:xfrm>
            <a:off x="2912732" y="3126972"/>
            <a:ext cx="0" cy="2880000"/>
          </a:xfrm>
          <a:prstGeom prst="line">
            <a:avLst/>
          </a:prstGeom>
          <a:ln w="31750">
            <a:solidFill>
              <a:srgbClr val="EE1712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85194104-6052-D35B-F683-04BC03D74FFE}"/>
              </a:ext>
            </a:extLst>
          </p:cNvPr>
          <p:cNvSpPr/>
          <p:nvPr/>
        </p:nvSpPr>
        <p:spPr>
          <a:xfrm rot="5400000">
            <a:off x="2395023" y="3084795"/>
            <a:ext cx="1065939" cy="88151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8413E89A-080D-6497-6CBB-D9AC2744A95F}"/>
              </a:ext>
            </a:extLst>
          </p:cNvPr>
          <p:cNvSpPr/>
          <p:nvPr/>
        </p:nvSpPr>
        <p:spPr>
          <a:xfrm>
            <a:off x="1620051" y="3580685"/>
            <a:ext cx="1980000" cy="72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16B339EC-1A19-E767-3CD1-4268A3EFA34F}"/>
              </a:ext>
            </a:extLst>
          </p:cNvPr>
          <p:cNvSpPr/>
          <p:nvPr/>
        </p:nvSpPr>
        <p:spPr>
          <a:xfrm>
            <a:off x="3557170" y="3518450"/>
            <a:ext cx="1584000" cy="180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E9E6C058-A1EC-4359-7953-B83B6F896B76}"/>
              </a:ext>
            </a:extLst>
          </p:cNvPr>
          <p:cNvSpPr/>
          <p:nvPr/>
        </p:nvSpPr>
        <p:spPr>
          <a:xfrm rot="5400000">
            <a:off x="2128415" y="2119471"/>
            <a:ext cx="1598909" cy="180000"/>
          </a:xfrm>
          <a:prstGeom prst="rect">
            <a:avLst/>
          </a:prstGeom>
          <a:gradFill flip="none" rotWithShape="0">
            <a:gsLst>
              <a:gs pos="51000">
                <a:srgbClr val="FF0000">
                  <a:shade val="30000"/>
                  <a:satMod val="115000"/>
                  <a:lumMod val="86000"/>
                  <a:lumOff val="14000"/>
                </a:srgbClr>
              </a:gs>
              <a:gs pos="0">
                <a:srgbClr val="FF0000">
                  <a:shade val="67500"/>
                  <a:satMod val="115000"/>
                  <a:lumMod val="40000"/>
                  <a:lumOff val="60000"/>
                </a:srgbClr>
              </a:gs>
              <a:gs pos="100000">
                <a:srgbClr val="FF0000">
                  <a:shade val="100000"/>
                  <a:satMod val="115000"/>
                  <a:lumMod val="40000"/>
                  <a:lumOff val="60000"/>
                </a:srgbClr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5" name="グラフィックス 14">
            <a:extLst>
              <a:ext uri="{FF2B5EF4-FFF2-40B4-BE49-F238E27FC236}">
                <a16:creationId xmlns:a16="http://schemas.microsoft.com/office/drawing/2014/main" id="{FBCA91D7-7B89-8DC3-C5D0-CE4614ABAD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6200000">
            <a:off x="2768296" y="1077458"/>
            <a:ext cx="303243" cy="799454"/>
          </a:xfrm>
          <a:prstGeom prst="rect">
            <a:avLst/>
          </a:prstGeom>
        </p:spPr>
      </p:pic>
      <p:pic>
        <p:nvPicPr>
          <p:cNvPr id="16" name="グラフィックス 15">
            <a:extLst>
              <a:ext uri="{FF2B5EF4-FFF2-40B4-BE49-F238E27FC236}">
                <a16:creationId xmlns:a16="http://schemas.microsoft.com/office/drawing/2014/main" id="{C114DC94-2C96-8EDE-FDF9-FA542CBB74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5400000" flipV="1">
            <a:off x="2761111" y="2533521"/>
            <a:ext cx="303241" cy="799449"/>
          </a:xfrm>
          <a:prstGeom prst="rect">
            <a:avLst/>
          </a:prstGeom>
        </p:spPr>
      </p:pic>
      <p:pic>
        <p:nvPicPr>
          <p:cNvPr id="17" name="グラフィックス 16">
            <a:extLst>
              <a:ext uri="{FF2B5EF4-FFF2-40B4-BE49-F238E27FC236}">
                <a16:creationId xmlns:a16="http://schemas.microsoft.com/office/drawing/2014/main" id="{51F4E86F-0FF8-C35D-C024-8FED6B645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5075074" y="3194382"/>
            <a:ext cx="303243" cy="799454"/>
          </a:xfrm>
          <a:prstGeom prst="rect">
            <a:avLst/>
          </a:prstGeom>
        </p:spPr>
      </p:pic>
      <p:pic>
        <p:nvPicPr>
          <p:cNvPr id="18" name="グラフィックス 17">
            <a:extLst>
              <a:ext uri="{FF2B5EF4-FFF2-40B4-BE49-F238E27FC236}">
                <a16:creationId xmlns:a16="http://schemas.microsoft.com/office/drawing/2014/main" id="{982A3CC3-0844-7B2B-72AF-B0A4F22AD2F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3432065" y="3216112"/>
            <a:ext cx="303243" cy="799454"/>
          </a:xfrm>
          <a:prstGeom prst="rect">
            <a:avLst/>
          </a:prstGeom>
        </p:spPr>
      </p:pic>
      <p:pic>
        <p:nvPicPr>
          <p:cNvPr id="19" name="グラフィックス 18">
            <a:extLst>
              <a:ext uri="{FF2B5EF4-FFF2-40B4-BE49-F238E27FC236}">
                <a16:creationId xmlns:a16="http://schemas.microsoft.com/office/drawing/2014/main" id="{5961EB66-94DF-B723-8226-1821456157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flipH="1">
            <a:off x="986998" y="3347073"/>
            <a:ext cx="736600" cy="546510"/>
          </a:xfrm>
          <a:prstGeom prst="rect">
            <a:avLst/>
          </a:prstGeom>
        </p:spPr>
      </p:pic>
      <p:pic>
        <p:nvPicPr>
          <p:cNvPr id="20" name="グラフィックス 19">
            <a:extLst>
              <a:ext uri="{FF2B5EF4-FFF2-40B4-BE49-F238E27FC236}">
                <a16:creationId xmlns:a16="http://schemas.microsoft.com/office/drawing/2014/main" id="{2DBE56ED-3C0D-E7BE-ABE5-2E5B2C95D26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5400000">
            <a:off x="2769658" y="5934303"/>
            <a:ext cx="300519" cy="432000"/>
          </a:xfrm>
          <a:prstGeom prst="rect">
            <a:avLst/>
          </a:prstGeom>
        </p:spPr>
      </p:pic>
      <p:sp>
        <p:nvSpPr>
          <p:cNvPr id="21" name="楕円 20">
            <a:extLst>
              <a:ext uri="{FF2B5EF4-FFF2-40B4-BE49-F238E27FC236}">
                <a16:creationId xmlns:a16="http://schemas.microsoft.com/office/drawing/2014/main" id="{6C0EE877-4C63-D7FA-6DA4-4C49C2A14AF3}"/>
              </a:ext>
            </a:extLst>
          </p:cNvPr>
          <p:cNvSpPr/>
          <p:nvPr/>
        </p:nvSpPr>
        <p:spPr>
          <a:xfrm rot="19704768">
            <a:off x="585578" y="5106656"/>
            <a:ext cx="960308" cy="1884584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E79B75DB-1C28-F90D-7271-189C72BE6C23}"/>
              </a:ext>
            </a:extLst>
          </p:cNvPr>
          <p:cNvSpPr/>
          <p:nvPr/>
        </p:nvSpPr>
        <p:spPr>
          <a:xfrm>
            <a:off x="2837869" y="4733377"/>
            <a:ext cx="2209770" cy="8337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softEdge rad="317500"/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cxnSp>
        <p:nvCxnSpPr>
          <p:cNvPr id="23" name="直線矢印コネクタ 22">
            <a:extLst>
              <a:ext uri="{FF2B5EF4-FFF2-40B4-BE49-F238E27FC236}">
                <a16:creationId xmlns:a16="http://schemas.microsoft.com/office/drawing/2014/main" id="{C989DF2F-FA0F-EE08-1EF8-8499533646E2}"/>
              </a:ext>
            </a:extLst>
          </p:cNvPr>
          <p:cNvCxnSpPr>
            <a:cxnSpLocks/>
          </p:cNvCxnSpPr>
          <p:nvPr/>
        </p:nvCxnSpPr>
        <p:spPr>
          <a:xfrm>
            <a:off x="3232823" y="5132748"/>
            <a:ext cx="1332000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EEAF7531-26F5-125B-6048-219855DF1072}"/>
              </a:ext>
            </a:extLst>
          </p:cNvPr>
          <p:cNvCxnSpPr>
            <a:cxnSpLocks/>
          </p:cNvCxnSpPr>
          <p:nvPr/>
        </p:nvCxnSpPr>
        <p:spPr>
          <a:xfrm flipV="1">
            <a:off x="3901724" y="4502748"/>
            <a:ext cx="0" cy="126000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楕円 24">
            <a:extLst>
              <a:ext uri="{FF2B5EF4-FFF2-40B4-BE49-F238E27FC236}">
                <a16:creationId xmlns:a16="http://schemas.microsoft.com/office/drawing/2014/main" id="{FBAC837C-0CAE-C6CB-495D-A2E26D052675}"/>
              </a:ext>
            </a:extLst>
          </p:cNvPr>
          <p:cNvSpPr/>
          <p:nvPr/>
        </p:nvSpPr>
        <p:spPr>
          <a:xfrm rot="16200000">
            <a:off x="3745652" y="4528805"/>
            <a:ext cx="325174" cy="1207884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02C6BC23-B290-9A70-A5EE-55624379A1BD}"/>
              </a:ext>
            </a:extLst>
          </p:cNvPr>
          <p:cNvSpPr txBox="1"/>
          <p:nvPr/>
        </p:nvSpPr>
        <p:spPr>
          <a:xfrm>
            <a:off x="1621346" y="5872938"/>
            <a:ext cx="6835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400" dirty="0">
                <a:ea typeface="メイリオ" panose="020B0604030504040204" pitchFamily="50" charset="-128"/>
              </a:rPr>
              <a:t>Amp</a:t>
            </a: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61870A14-CD81-A12B-A4FC-9BFDA010CCFE}"/>
              </a:ext>
            </a:extLst>
          </p:cNvPr>
          <p:cNvSpPr txBox="1"/>
          <p:nvPr/>
        </p:nvSpPr>
        <p:spPr>
          <a:xfrm>
            <a:off x="655895" y="5125701"/>
            <a:ext cx="860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ea typeface="メイリオ" panose="020B0604030504040204" pitchFamily="50" charset="-128"/>
              </a:rPr>
              <a:t>Phase</a:t>
            </a:r>
            <a:endParaRPr kumimoji="1" lang="en-US" altLang="ja-JP" sz="1400" dirty="0">
              <a:ea typeface="メイリオ" panose="020B0604030504040204" pitchFamily="50" charset="-128"/>
            </a:endParaRPr>
          </a:p>
        </p:txBody>
      </p: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F0C7F827-82D0-4BCB-A100-D587EA102874}"/>
              </a:ext>
            </a:extLst>
          </p:cNvPr>
          <p:cNvCxnSpPr>
            <a:cxnSpLocks/>
          </p:cNvCxnSpPr>
          <p:nvPr/>
        </p:nvCxnSpPr>
        <p:spPr>
          <a:xfrm flipV="1">
            <a:off x="2703917" y="4145255"/>
            <a:ext cx="0" cy="32400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線矢印コネクタ 28">
            <a:extLst>
              <a:ext uri="{FF2B5EF4-FFF2-40B4-BE49-F238E27FC236}">
                <a16:creationId xmlns:a16="http://schemas.microsoft.com/office/drawing/2014/main" id="{0FB8B17E-51A3-CF94-5F46-A084BE69FC83}"/>
              </a:ext>
            </a:extLst>
          </p:cNvPr>
          <p:cNvCxnSpPr>
            <a:cxnSpLocks/>
          </p:cNvCxnSpPr>
          <p:nvPr/>
        </p:nvCxnSpPr>
        <p:spPr>
          <a:xfrm>
            <a:off x="3135918" y="4166693"/>
            <a:ext cx="0" cy="322792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線矢印コネクタ 29">
            <a:extLst>
              <a:ext uri="{FF2B5EF4-FFF2-40B4-BE49-F238E27FC236}">
                <a16:creationId xmlns:a16="http://schemas.microsoft.com/office/drawing/2014/main" id="{B82EDA20-A031-1EED-B585-98DFDB5703D5}"/>
              </a:ext>
            </a:extLst>
          </p:cNvPr>
          <p:cNvCxnSpPr>
            <a:cxnSpLocks/>
          </p:cNvCxnSpPr>
          <p:nvPr/>
        </p:nvCxnSpPr>
        <p:spPr>
          <a:xfrm>
            <a:off x="405637" y="6045145"/>
            <a:ext cx="1332000" cy="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46DBF1AC-D2F5-001C-C5F1-F0B489C98608}"/>
              </a:ext>
            </a:extLst>
          </p:cNvPr>
          <p:cNvCxnSpPr>
            <a:cxnSpLocks/>
          </p:cNvCxnSpPr>
          <p:nvPr/>
        </p:nvCxnSpPr>
        <p:spPr>
          <a:xfrm flipV="1">
            <a:off x="1074538" y="5415145"/>
            <a:ext cx="0" cy="1260000"/>
          </a:xfrm>
          <a:prstGeom prst="straightConnector1">
            <a:avLst/>
          </a:prstGeom>
          <a:ln w="15875">
            <a:tailEnd type="stealt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楕円 31">
            <a:extLst>
              <a:ext uri="{FF2B5EF4-FFF2-40B4-BE49-F238E27FC236}">
                <a16:creationId xmlns:a16="http://schemas.microsoft.com/office/drawing/2014/main" id="{4C51EC45-954C-8D79-BB58-D00A92038E73}"/>
              </a:ext>
            </a:extLst>
          </p:cNvPr>
          <p:cNvSpPr/>
          <p:nvPr/>
        </p:nvSpPr>
        <p:spPr>
          <a:xfrm rot="19433846">
            <a:off x="906335" y="5492449"/>
            <a:ext cx="320809" cy="1122186"/>
          </a:xfrm>
          <a:prstGeom prst="ellipse">
            <a:avLst/>
          </a:prstGeom>
          <a:noFill/>
          <a:ln w="254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" name="グラフィックス 33">
            <a:extLst>
              <a:ext uri="{FF2B5EF4-FFF2-40B4-BE49-F238E27FC236}">
                <a16:creationId xmlns:a16="http://schemas.microsoft.com/office/drawing/2014/main" id="{9F8A5216-99D7-1F19-6961-86CF8AA8AF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2667521" y="4738425"/>
            <a:ext cx="495300" cy="219075"/>
          </a:xfrm>
          <a:prstGeom prst="rect">
            <a:avLst/>
          </a:prstGeom>
        </p:spPr>
      </p:pic>
      <p:pic>
        <p:nvPicPr>
          <p:cNvPr id="35" name="グラフィックス 34">
            <a:extLst>
              <a:ext uri="{FF2B5EF4-FFF2-40B4-BE49-F238E27FC236}">
                <a16:creationId xmlns:a16="http://schemas.microsoft.com/office/drawing/2014/main" id="{34DA3E6B-1DB9-AD7F-EEE1-8DCAED5E2C7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649268" y="3363065"/>
            <a:ext cx="531806" cy="531806"/>
          </a:xfrm>
          <a:prstGeom prst="rect">
            <a:avLst/>
          </a:prstGeom>
        </p:spPr>
      </p:pic>
      <p:pic>
        <p:nvPicPr>
          <p:cNvPr id="38" name="グラフィックス 37">
            <a:extLst>
              <a:ext uri="{FF2B5EF4-FFF2-40B4-BE49-F238E27FC236}">
                <a16:creationId xmlns:a16="http://schemas.microsoft.com/office/drawing/2014/main" id="{016EC1DB-407B-BC54-14F8-B6CE092C09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V="1">
            <a:off x="1866361" y="4783460"/>
            <a:ext cx="160672" cy="423586"/>
          </a:xfrm>
          <a:prstGeom prst="rect">
            <a:avLst/>
          </a:prstGeom>
        </p:spPr>
      </p:pic>
      <p:pic>
        <p:nvPicPr>
          <p:cNvPr id="39" name="グラフィックス 38">
            <a:extLst>
              <a:ext uri="{FF2B5EF4-FFF2-40B4-BE49-F238E27FC236}">
                <a16:creationId xmlns:a16="http://schemas.microsoft.com/office/drawing/2014/main" id="{B2A6E157-240F-C77A-3345-642E4FE987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 flipV="1">
            <a:off x="223351" y="4805190"/>
            <a:ext cx="160672" cy="423586"/>
          </a:xfrm>
          <a:prstGeom prst="rect">
            <a:avLst/>
          </a:prstGeom>
        </p:spPr>
      </p:pic>
      <p:cxnSp>
        <p:nvCxnSpPr>
          <p:cNvPr id="43" name="直線コネクタ 42">
            <a:extLst>
              <a:ext uri="{FF2B5EF4-FFF2-40B4-BE49-F238E27FC236}">
                <a16:creationId xmlns:a16="http://schemas.microsoft.com/office/drawing/2014/main" id="{1205299A-F395-6EE4-ED3C-552D0DDD02DD}"/>
              </a:ext>
            </a:extLst>
          </p:cNvPr>
          <p:cNvCxnSpPr>
            <a:cxnSpLocks/>
          </p:cNvCxnSpPr>
          <p:nvPr/>
        </p:nvCxnSpPr>
        <p:spPr>
          <a:xfrm flipV="1">
            <a:off x="2354357" y="4129334"/>
            <a:ext cx="0" cy="864000"/>
          </a:xfrm>
          <a:prstGeom prst="line">
            <a:avLst/>
          </a:prstGeom>
          <a:ln w="31750">
            <a:solidFill>
              <a:srgbClr val="EE171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グラフィックス 46">
            <a:extLst>
              <a:ext uri="{FF2B5EF4-FFF2-40B4-BE49-F238E27FC236}">
                <a16:creationId xmlns:a16="http://schemas.microsoft.com/office/drawing/2014/main" id="{5668417A-738C-B209-1C4E-BE905EAFDDA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3991166">
            <a:off x="2234905" y="4046752"/>
            <a:ext cx="271254" cy="176315"/>
          </a:xfrm>
          <a:prstGeom prst="rect">
            <a:avLst/>
          </a:prstGeom>
        </p:spPr>
      </p:pic>
      <p:pic>
        <p:nvPicPr>
          <p:cNvPr id="42" name="グラフィックス 41">
            <a:extLst>
              <a:ext uri="{FF2B5EF4-FFF2-40B4-BE49-F238E27FC236}">
                <a16:creationId xmlns:a16="http://schemas.microsoft.com/office/drawing/2014/main" id="{5FF4B3C1-1EF9-23A5-567E-EB45D1450E7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237684" y="4872802"/>
            <a:ext cx="288361" cy="288361"/>
          </a:xfrm>
          <a:prstGeom prst="rect">
            <a:avLst/>
          </a:prstGeom>
        </p:spPr>
      </p:pic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6758DBCD-5781-FE63-1A9A-4F8A8CA1FCBD}"/>
              </a:ext>
            </a:extLst>
          </p:cNvPr>
          <p:cNvCxnSpPr>
            <a:cxnSpLocks/>
          </p:cNvCxnSpPr>
          <p:nvPr/>
        </p:nvCxnSpPr>
        <p:spPr>
          <a:xfrm flipH="1">
            <a:off x="1065732" y="5623047"/>
            <a:ext cx="576149" cy="422098"/>
          </a:xfrm>
          <a:prstGeom prst="line">
            <a:avLst/>
          </a:prstGeom>
          <a:ln w="222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3D61B73-7DEC-0AFD-1261-7426E9B5B8EA}"/>
                  </a:ext>
                </a:extLst>
              </p:cNvPr>
              <p:cNvSpPr txBox="1"/>
              <p:nvPr/>
            </p:nvSpPr>
            <p:spPr>
              <a:xfrm>
                <a:off x="1160989" y="5289963"/>
                <a:ext cx="6835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𝜃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(</m:t>
                      </m:r>
                      <m:r>
                        <m:rPr>
                          <m:sty m:val="p"/>
                        </m:rPr>
                        <a:rPr kumimoji="1" lang="en-US" altLang="ja-JP" b="0" i="0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Ω</m:t>
                      </m:r>
                      <m:r>
                        <a:rPr kumimoji="1" lang="en-US" altLang="ja-JP" b="0" i="1" smtClean="0">
                          <a:latin typeface="Cambria Math" panose="02040503050406030204" pitchFamily="18" charset="0"/>
                          <a:ea typeface="メイリオ" panose="020B0604030504040204" pitchFamily="50" charset="-128"/>
                        </a:rPr>
                        <m:t>)</m:t>
                      </m:r>
                    </m:oMath>
                  </m:oMathPara>
                </a14:m>
                <a:endParaRPr kumimoji="1" lang="en-US" altLang="ja-JP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D3D61B73-7DEC-0AFD-1261-7426E9B5B8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989" y="5289963"/>
                <a:ext cx="683560" cy="369332"/>
              </a:xfrm>
              <a:prstGeom prst="rect">
                <a:avLst/>
              </a:prstGeom>
              <a:blipFill>
                <a:blip r:embed="rId18"/>
                <a:stretch>
                  <a:fillRect l="-885" b="-1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円弧 56">
            <a:extLst>
              <a:ext uri="{FF2B5EF4-FFF2-40B4-BE49-F238E27FC236}">
                <a16:creationId xmlns:a16="http://schemas.microsoft.com/office/drawing/2014/main" id="{C59C642B-381C-04B5-1357-1A52ABCB7C72}"/>
              </a:ext>
            </a:extLst>
          </p:cNvPr>
          <p:cNvSpPr/>
          <p:nvPr/>
        </p:nvSpPr>
        <p:spPr>
          <a:xfrm rot="20935009">
            <a:off x="966753" y="5696387"/>
            <a:ext cx="382691" cy="492708"/>
          </a:xfrm>
          <a:prstGeom prst="arc">
            <a:avLst>
              <a:gd name="adj1" fmla="val 15687730"/>
              <a:gd name="adj2" fmla="val 20763752"/>
            </a:avLst>
          </a:prstGeom>
          <a:ln w="222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EF3B41-FF48-AB7A-5B8A-25DCC552C52C}"/>
                  </a:ext>
                </a:extLst>
              </p:cNvPr>
              <p:cNvSpPr txBox="1"/>
              <p:nvPr/>
            </p:nvSpPr>
            <p:spPr>
              <a:xfrm>
                <a:off x="4010691" y="5684441"/>
                <a:ext cx="22609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𝜃</m:t>
                    </m:r>
                    <m:d>
                      <m:dPr>
                        <m:ctrlPr>
                          <a:rPr kumimoji="1" lang="en-US" altLang="ja-JP" sz="2400" b="0" i="1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kumimoji="1" lang="en-US" altLang="ja-JP" sz="2400" b="0" i="0" smtClean="0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Ω</m:t>
                        </m:r>
                      </m:e>
                    </m:d>
                    <m:r>
                      <a:rPr kumimoji="1" lang="en-US" altLang="ja-JP" sz="2400" b="0" i="1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~0</m:t>
                    </m:r>
                  </m:oMath>
                </a14:m>
                <a:r>
                  <a:rPr kumimoji="1" lang="en-US" altLang="ja-JP" sz="2400" dirty="0">
                    <a:ea typeface="メイリオ" panose="020B0604030504040204" pitchFamily="50" charset="-128"/>
                  </a:rPr>
                  <a:t> at all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1" lang="en-US" altLang="ja-JP" sz="2400" b="0" i="0" smtClean="0">
                        <a:latin typeface="Cambria Math" panose="02040503050406030204" pitchFamily="18" charset="0"/>
                        <a:ea typeface="メイリオ" panose="020B0604030504040204" pitchFamily="50" charset="-128"/>
                      </a:rPr>
                      <m:t>Ω</m:t>
                    </m:r>
                  </m:oMath>
                </a14:m>
                <a:endParaRPr kumimoji="1" lang="en-US" altLang="ja-JP" sz="240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28EF3B41-FF48-AB7A-5B8A-25DCC552C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0691" y="5684441"/>
                <a:ext cx="2260957" cy="461665"/>
              </a:xfrm>
              <a:prstGeom prst="rect">
                <a:avLst/>
              </a:prstGeom>
              <a:blipFill>
                <a:blip r:embed="rId19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矢印: 下 58">
            <a:extLst>
              <a:ext uri="{FF2B5EF4-FFF2-40B4-BE49-F238E27FC236}">
                <a16:creationId xmlns:a16="http://schemas.microsoft.com/office/drawing/2014/main" id="{F4E59E72-EDD4-C0A3-9206-6E241E530812}"/>
              </a:ext>
            </a:extLst>
          </p:cNvPr>
          <p:cNvSpPr/>
          <p:nvPr/>
        </p:nvSpPr>
        <p:spPr>
          <a:xfrm>
            <a:off x="9145724" y="4930880"/>
            <a:ext cx="304800" cy="42340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722EDCB9-D685-446E-ED72-8773337F697B}"/>
              </a:ext>
            </a:extLst>
          </p:cNvPr>
          <p:cNvSpPr txBox="1"/>
          <p:nvPr/>
        </p:nvSpPr>
        <p:spPr>
          <a:xfrm>
            <a:off x="10157722" y="4976644"/>
            <a:ext cx="1919480" cy="830997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/>
              <a:t>Beating SQL wideband!</a:t>
            </a:r>
            <a:endParaRPr kumimoji="1" lang="ja-JP" altLang="en-US" sz="2400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B909A30-37AB-A8DA-F2E3-BA3EDB4E3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2025 Aug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0C073E03-18A5-FBE2-5B5A-BD9DFEE84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TAUP2025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CD9097C-093A-2554-4EBB-A20939A35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9CFBD-E971-4B9E-A4D5-A9F16ED81F5B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A76BAD72-55BE-CF26-AEE1-AB8396BFCF62}"/>
              </a:ext>
            </a:extLst>
          </p:cNvPr>
          <p:cNvSpPr txBox="1"/>
          <p:nvPr/>
        </p:nvSpPr>
        <p:spPr>
          <a:xfrm>
            <a:off x="6713435" y="6196856"/>
            <a:ext cx="20873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dirty="0">
                <a:solidFill>
                  <a:schemeClr val="accent5"/>
                </a:solidFill>
              </a:rPr>
              <a:t>S. Chua’s PhD thesis</a:t>
            </a:r>
            <a:endParaRPr lang="ja-JP" altLang="en-US" sz="16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108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theme/theme1.xml><?xml version="1.0" encoding="utf-8"?>
<a:theme xmlns:a="http://schemas.openxmlformats.org/drawingml/2006/main" name="Office テーマ">
  <a:themeElements>
    <a:clrScheme name="シック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ユーザー定義 10">
      <a:majorFont>
        <a:latin typeface="Times New Roman"/>
        <a:ea typeface="游ゴシック Light"/>
        <a:cs typeface=""/>
      </a:majorFont>
      <a:minorFont>
        <a:latin typeface="Times New Roman"/>
        <a:ea typeface="游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A528E7F7-FA31-44B8-82E8-EC8C4EBE7FFC}" vid="{FE294F9E-96F5-4095-891E-7204766999EC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13373</TotalTime>
  <Words>578</Words>
  <Application>Microsoft Office PowerPoint</Application>
  <PresentationFormat>ワイド画面</PresentationFormat>
  <Paragraphs>170</Paragraphs>
  <Slides>19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8" baseType="lpstr">
      <vt:lpstr>BIZ UDPゴシック</vt:lpstr>
      <vt:lpstr>メイリオ</vt:lpstr>
      <vt:lpstr>游ゴシック</vt:lpstr>
      <vt:lpstr>Arial</vt:lpstr>
      <vt:lpstr>Cambria Math</vt:lpstr>
      <vt:lpstr>Times New Roman</vt:lpstr>
      <vt:lpstr>Verdana</vt:lpstr>
      <vt:lpstr>Wingdings</vt:lpstr>
      <vt:lpstr>Office テーマ</vt:lpstr>
      <vt:lpstr>Quantum entanglement for gravitational-wave detectors</vt:lpstr>
      <vt:lpstr>Quantum entanglement for gravitational-wave detectors</vt:lpstr>
      <vt:lpstr>Outline</vt:lpstr>
      <vt:lpstr>Gravitational-wave detector: measurement of tiny displacement</vt:lpstr>
      <vt:lpstr>Gravitational-wave detector: measurement of tiny displacement</vt:lpstr>
      <vt:lpstr>Michelson interferometer</vt:lpstr>
      <vt:lpstr>Uncertainty principle</vt:lpstr>
      <vt:lpstr>Squeezing</vt:lpstr>
      <vt:lpstr>Frequency-dependent squeezing (FDS)</vt:lpstr>
      <vt:lpstr>FDS demonstrated in LIGO</vt:lpstr>
      <vt:lpstr>Filters cost a lot…</vt:lpstr>
      <vt:lpstr>Proposal of “teleportation squeezing”</vt:lpstr>
      <vt:lpstr>Proposal of “teleportation squeezing”</vt:lpstr>
      <vt:lpstr>Proposal of “teleportation squeezing”</vt:lpstr>
      <vt:lpstr>Proposal of “teleportation squeezing”</vt:lpstr>
      <vt:lpstr>Proposal of “teleportation squeezing”</vt:lpstr>
      <vt:lpstr>Summary</vt:lpstr>
      <vt:lpstr>PowerPoint プレゼンテーション</vt:lpstr>
      <vt:lpstr>Quantum teleportation for GW detectors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西野　耀平</dc:creator>
  <cp:lastModifiedBy>西野　耀平</cp:lastModifiedBy>
  <cp:revision>10</cp:revision>
  <dcterms:created xsi:type="dcterms:W3CDTF">2025-04-02T07:28:34Z</dcterms:created>
  <dcterms:modified xsi:type="dcterms:W3CDTF">2025-08-27T08:23:58Z</dcterms:modified>
</cp:coreProperties>
</file>