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631" r:id="rId2"/>
    <p:sldId id="649" r:id="rId3"/>
    <p:sldId id="796" r:id="rId4"/>
    <p:sldId id="568" r:id="rId5"/>
    <p:sldId id="632" r:id="rId6"/>
    <p:sldId id="654" r:id="rId7"/>
    <p:sldId id="688" r:id="rId8"/>
    <p:sldId id="689" r:id="rId9"/>
    <p:sldId id="593" r:id="rId10"/>
    <p:sldId id="615" r:id="rId11"/>
    <p:sldId id="640" r:id="rId12"/>
    <p:sldId id="795" r:id="rId13"/>
    <p:sldId id="687" r:id="rId14"/>
    <p:sldId id="789" r:id="rId15"/>
    <p:sldId id="798" r:id="rId16"/>
    <p:sldId id="807" r:id="rId17"/>
    <p:sldId id="790" r:id="rId18"/>
    <p:sldId id="811" r:id="rId19"/>
    <p:sldId id="803" r:id="rId20"/>
    <p:sldId id="819" r:id="rId21"/>
    <p:sldId id="818" r:id="rId22"/>
    <p:sldId id="791" r:id="rId23"/>
    <p:sldId id="817" r:id="rId24"/>
    <p:sldId id="824" r:id="rId25"/>
    <p:sldId id="825" r:id="rId26"/>
    <p:sldId id="826" r:id="rId27"/>
    <p:sldId id="815" r:id="rId28"/>
    <p:sldId id="678" r:id="rId29"/>
    <p:sldId id="827" r:id="rId30"/>
    <p:sldId id="816" r:id="rId31"/>
    <p:sldId id="822" r:id="rId32"/>
    <p:sldId id="801" r:id="rId33"/>
    <p:sldId id="802" r:id="rId34"/>
    <p:sldId id="65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wan Morton-Blake" initials="IMB" lastIdx="1" clrIdx="0">
    <p:extLst>
      <p:ext uri="{19B8F6BF-5375-455C-9EA6-DF929625EA0E}">
        <p15:presenceInfo xmlns:p15="http://schemas.microsoft.com/office/powerpoint/2012/main" userId="Iwan Morton-Bla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9B1"/>
    <a:srgbClr val="00FF00"/>
    <a:srgbClr val="EACA8F"/>
    <a:srgbClr val="8F9441"/>
    <a:srgbClr val="DD5462"/>
    <a:srgbClr val="D0CECE"/>
    <a:srgbClr val="FF66FF"/>
    <a:srgbClr val="CAE8AA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7" autoAdjust="0"/>
    <p:restoredTop sz="94660"/>
  </p:normalViewPr>
  <p:slideViewPr>
    <p:cSldViewPr snapToGrid="0">
      <p:cViewPr>
        <p:scale>
          <a:sx n="75" d="100"/>
          <a:sy n="75" d="100"/>
        </p:scale>
        <p:origin x="840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B0A53-A005-4091-B82A-78E2711A4DBB}" type="datetimeFigureOut">
              <a:rPr lang="en-IE" smtClean="0"/>
              <a:t>26/08/2025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0EF1C-3245-4731-88E7-8C24E5B3556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466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8518-5800-4A2B-A412-BDAC7B70816D}" type="datetime1">
              <a:rPr lang="en-US" smtClean="0"/>
              <a:t>8/28/2025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190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8173-6B16-483E-8C76-743421E6E1A9}" type="datetime1">
              <a:rPr lang="en-US" smtClean="0"/>
              <a:t>8/28/2025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043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1571-7897-48DA-8761-98A05D8419DA}" type="datetime1">
              <a:rPr lang="en-US" smtClean="0"/>
              <a:t>8/28/2025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920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5E86-7A7F-4240-9DCC-07918CCD9F6A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</p:spPr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579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DEE5-E3A8-46E2-A4CC-6E5EB73B50FA}" type="datetime1">
              <a:rPr lang="en-US" smtClean="0"/>
              <a:t>8/28/2025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229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B8C0B-CB5A-405F-B72B-55E5DDC4D19A}" type="datetime1">
              <a:rPr lang="en-US" smtClean="0"/>
              <a:t>8/28/2025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104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92BB-4A2C-41BA-9CE0-EE0679B908A9}" type="datetime1">
              <a:rPr lang="en-US" smtClean="0"/>
              <a:t>8/28/2025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524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8700-E9D2-42E0-A7AA-04F8A8F4246F}" type="datetime1">
              <a:rPr lang="en-US" smtClean="0"/>
              <a:t>8/28/2025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66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CD2D-77F3-4F98-B98F-5E2C28BC774C}" type="datetime1">
              <a:rPr lang="en-US" smtClean="0"/>
              <a:t>8/28/2025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298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48B3-F763-4364-B70A-20EBF6C4FF90}" type="datetime1">
              <a:rPr lang="en-US" smtClean="0"/>
              <a:t>8/28/2025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796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EBD-0073-48FC-AA6C-53B4153FD9AC}" type="datetime1">
              <a:rPr lang="en-US" smtClean="0"/>
              <a:t>8/28/2025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586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24EB4-9444-4A64-AC74-51E890880654}" type="datetime1">
              <a:rPr lang="en-US" smtClean="0"/>
              <a:t>8/28/2025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1F7AE-DBD1-4DCA-8D8C-00ED467B6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0507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s://iopscience.iop.org/article/10.1088/1674-1137/ad83a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JHEP03(2021)00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hyperlink" Target="https://arxiv.org/abs/2405.18008" TargetMode="Externa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hyperlink" Target="https://arxiv.org/abs/2405.18008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731.png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475-7516/2024/01/057" TargetMode="External"/><Relationship Id="rId5" Type="http://schemas.openxmlformats.org/officeDocument/2006/relationships/image" Target="../media/image85.png"/><Relationship Id="rId4" Type="http://schemas.openxmlformats.org/officeDocument/2006/relationships/image" Target="../media/image9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8.png"/><Relationship Id="rId5" Type="http://schemas.openxmlformats.org/officeDocument/2006/relationships/image" Target="../media/image114.png"/><Relationship Id="rId10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hyperlink" Target="https://iopscience.iop.org/article/10.1088/1674-1137/ac8bc9" TargetMode="External"/><Relationship Id="rId13" Type="http://schemas.openxmlformats.org/officeDocument/2006/relationships/image" Target="../media/image120.png"/><Relationship Id="rId3" Type="http://schemas.openxmlformats.org/officeDocument/2006/relationships/image" Target="../media/image14.png"/><Relationship Id="rId21" Type="http://schemas.openxmlformats.org/officeDocument/2006/relationships/image" Target="../media/image124.png"/><Relationship Id="rId17" Type="http://schemas.openxmlformats.org/officeDocument/2006/relationships/image" Target="../media/image16.png"/><Relationship Id="rId2" Type="http://schemas.openxmlformats.org/officeDocument/2006/relationships/image" Target="../media/image13.png"/><Relationship Id="rId16" Type="http://schemas.openxmlformats.org/officeDocument/2006/relationships/image" Target="../media/image123.png"/><Relationship Id="rId20" Type="http://schemas.openxmlformats.org/officeDocument/2006/relationships/hyperlink" Target="https://iopscience.iop.org/article/10.1088/1674-1137/ad83aa" TargetMode="External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17.png"/><Relationship Id="rId4" Type="http://schemas.openxmlformats.org/officeDocument/2006/relationships/image" Target="../media/image15.png"/><Relationship Id="rId22" Type="http://schemas.openxmlformats.org/officeDocument/2006/relationships/image" Target="../media/image2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hyperlink" Target="https://iopscience.iop.org/article/10.1088/1674-1137/ad83a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674-1137/ac8bc9" TargetMode="External"/><Relationship Id="rId11" Type="http://schemas.openxmlformats.org/officeDocument/2006/relationships/image" Target="../media/image1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20.png"/><Relationship Id="rId2" Type="http://schemas.openxmlformats.org/officeDocument/2006/relationships/hyperlink" Target="https://iopscience.iop.org/article/10.1088/1674-1137/ad83a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22.png"/><Relationship Id="rId5" Type="http://schemas.openxmlformats.org/officeDocument/2006/relationships/hyperlink" Target="https://iopscience.iop.org/article/10.1088/1674-1137/ac8bc9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396496-3351-450D-A664-95DB00642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792" y="2619627"/>
            <a:ext cx="4388726" cy="964810"/>
          </a:xfrm>
        </p:spPr>
        <p:txBody>
          <a:bodyPr>
            <a:normAutofit/>
          </a:bodyPr>
          <a:lstStyle/>
          <a:p>
            <a:r>
              <a:rPr lang="en-IE" sz="2200" dirty="0">
                <a:solidFill>
                  <a:srgbClr val="F2E9B1"/>
                </a:solidFill>
              </a:rPr>
              <a:t>Iwan Morton-Blake</a:t>
            </a:r>
          </a:p>
          <a:p>
            <a:r>
              <a:rPr lang="en-IE" sz="2000" dirty="0">
                <a:solidFill>
                  <a:srgbClr val="F2E9B1"/>
                </a:solidFill>
              </a:rPr>
              <a:t>On behalf of the JUNO collaboration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66B6A6-73D4-4DBD-A001-148841BC8A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894" y="5272932"/>
            <a:ext cx="3583086" cy="798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F56C4A-5004-4EFD-868A-51CC79D3D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10" y="959325"/>
            <a:ext cx="5145290" cy="1341190"/>
          </a:xfrm>
          <a:prstGeom prst="roundRect">
            <a:avLst/>
          </a:prstGeom>
          <a:solidFill>
            <a:schemeClr val="bg1"/>
          </a:solidFill>
          <a:ln>
            <a:solidFill>
              <a:srgbClr val="F2E9B1"/>
            </a:solidFill>
          </a:ln>
        </p:spPr>
        <p:txBody>
          <a:bodyPr anchor="ctr">
            <a:noAutofit/>
          </a:bodyPr>
          <a:lstStyle/>
          <a:p>
            <a:r>
              <a:rPr lang="en-US" sz="4400" b="1" dirty="0">
                <a:solidFill>
                  <a:srgbClr val="F2E9B1"/>
                </a:solidFill>
              </a:rPr>
              <a:t>Commissioning of the JUNO Detector</a:t>
            </a:r>
            <a:endParaRPr lang="en-IE" sz="4400" b="1" dirty="0">
              <a:solidFill>
                <a:srgbClr val="F2E9B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D297C6-7552-449C-BFEE-A076585F4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73674" y="139675"/>
            <a:ext cx="6851701" cy="65849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85741B2-7E89-4FEC-8A9C-747A18944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204" y="5198285"/>
            <a:ext cx="926424" cy="947833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EAE40-3C48-436F-8CA4-D6CC8171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</a:t>
            </a:fld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67D8E-89AD-4510-B84A-517195676E92}"/>
              </a:ext>
            </a:extLst>
          </p:cNvPr>
          <p:cNvSpPr txBox="1"/>
          <p:nvPr/>
        </p:nvSpPr>
        <p:spPr>
          <a:xfrm>
            <a:off x="189605" y="3654466"/>
            <a:ext cx="5245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solidFill>
                  <a:srgbClr val="F2E9B1"/>
                </a:solidFill>
              </a:rPr>
              <a:t>Tsung-Dao Lee Institute, </a:t>
            </a:r>
          </a:p>
          <a:p>
            <a:pPr algn="ctr"/>
            <a:r>
              <a:rPr lang="en-IE" sz="2000" dirty="0">
                <a:solidFill>
                  <a:srgbClr val="F2E9B1"/>
                </a:solidFill>
              </a:rPr>
              <a:t>Shanghai Jiao Tong University</a:t>
            </a:r>
          </a:p>
          <a:p>
            <a:pPr algn="ctr"/>
            <a:endParaRPr lang="en-IE" sz="2000" dirty="0">
              <a:solidFill>
                <a:srgbClr val="F2E9B1"/>
              </a:solidFill>
            </a:endParaRPr>
          </a:p>
          <a:p>
            <a:pPr algn="ctr"/>
            <a:r>
              <a:rPr lang="en-IE" sz="2000" dirty="0">
                <a:solidFill>
                  <a:srgbClr val="F2E9B1"/>
                </a:solidFill>
              </a:rPr>
              <a:t>TAUP 2025 in </a:t>
            </a:r>
            <a:r>
              <a:rPr lang="en-IE" sz="2000" dirty="0" err="1">
                <a:solidFill>
                  <a:srgbClr val="F2E9B1"/>
                </a:solidFill>
              </a:rPr>
              <a:t>Xichang</a:t>
            </a:r>
            <a:r>
              <a:rPr lang="en-IE" sz="2000" dirty="0">
                <a:solidFill>
                  <a:srgbClr val="F2E9B1"/>
                </a:solidFill>
              </a:rPr>
              <a:t>, China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60CCD-8000-404B-877D-F69DE930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D71F-4BC4-4F09-B9DA-B65E7B983885}" type="datetime1">
              <a:rPr lang="en-US" smtClean="0"/>
              <a:t>8/28/2025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FED01-0D9A-4ED3-95D5-227075ED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750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F0CE00-FA48-49BA-AC9C-C523E8C558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64" y="211022"/>
            <a:ext cx="633836" cy="6257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62B8F8-F39E-4C33-8467-E9E4C1780B9F}"/>
              </a:ext>
            </a:extLst>
          </p:cNvPr>
          <p:cNvSpPr txBox="1">
            <a:spLocks/>
          </p:cNvSpPr>
          <p:nvPr/>
        </p:nvSpPr>
        <p:spPr>
          <a:xfrm>
            <a:off x="462594" y="145329"/>
            <a:ext cx="95512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/>
              <a:t>JUNO : Detector Comparison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0CEC2-D06C-48C6-B918-CCFE8A847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9195" y="1271699"/>
            <a:ext cx="1384964" cy="152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EBCAB-8620-4CF0-B4EE-4549D87D85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2"/>
          <a:stretch>
            <a:fillRect/>
          </a:stretch>
        </p:blipFill>
        <p:spPr>
          <a:xfrm>
            <a:off x="4656405" y="1271699"/>
            <a:ext cx="1470734" cy="153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727BB-7CE1-49F8-B443-D988E660FD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3414" y="1000647"/>
            <a:ext cx="1472475" cy="17846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738732B-4287-4472-A086-B7D20D82F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665672"/>
              </p:ext>
            </p:extLst>
          </p:nvPr>
        </p:nvGraphicFramePr>
        <p:xfrm>
          <a:off x="990600" y="2875420"/>
          <a:ext cx="10210800" cy="3399361"/>
        </p:xfrm>
        <a:graphic>
          <a:graphicData uri="http://schemas.openxmlformats.org/drawingml/2006/table">
            <a:tbl>
              <a:tblPr firstRow="1" bandRow="1"/>
              <a:tblGrid>
                <a:gridCol w="3546683">
                  <a:extLst>
                    <a:ext uri="{9D8B030D-6E8A-4147-A177-3AD203B41FA5}">
                      <a16:colId xmlns:a16="http://schemas.microsoft.com/office/drawing/2014/main" val="1592886572"/>
                    </a:ext>
                  </a:extLst>
                </a:gridCol>
                <a:gridCol w="1660317">
                  <a:extLst>
                    <a:ext uri="{9D8B030D-6E8A-4147-A177-3AD203B41FA5}">
                      <a16:colId xmlns:a16="http://schemas.microsoft.com/office/drawing/2014/main" val="3948581893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894704268"/>
                    </a:ext>
                  </a:extLst>
                </a:gridCol>
                <a:gridCol w="1458854">
                  <a:extLst>
                    <a:ext uri="{9D8B030D-6E8A-4147-A177-3AD203B41FA5}">
                      <a16:colId xmlns:a16="http://schemas.microsoft.com/office/drawing/2014/main" val="3583049106"/>
                    </a:ext>
                  </a:extLst>
                </a:gridCol>
                <a:gridCol w="1671696">
                  <a:extLst>
                    <a:ext uri="{9D8B030D-6E8A-4147-A177-3AD203B41FA5}">
                      <a16:colId xmlns:a16="http://schemas.microsoft.com/office/drawing/2014/main" val="2777809877"/>
                    </a:ext>
                  </a:extLst>
                </a:gridCol>
              </a:tblGrid>
              <a:tr h="531121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GB" sz="2000" b="0" i="0" u="none" strike="noStrike" kern="1200" cap="none" dirty="0">
                        <a:ln>
                          <a:noFill/>
                        </a:ln>
                        <a:latin typeface="Liberation Sans" pitchFamily="18"/>
                      </a:endParaRP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KamLAND</a:t>
                      </a:r>
                    </a:p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[1]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Borexino</a:t>
                      </a:r>
                    </a:p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[2]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SNO+</a:t>
                      </a:r>
                    </a:p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[3]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JUNO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62245"/>
                  </a:ext>
                </a:extLst>
              </a:tr>
              <a:tr h="456433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 b="1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Target Mass [kilotons]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1.0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0.3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0.78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20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315409"/>
                  </a:ext>
                </a:extLst>
              </a:tr>
              <a:tr h="716571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 b="1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Number of PMTs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1900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2200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10,000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17,596 + 25,600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71292"/>
                  </a:ext>
                </a:extLst>
              </a:tr>
              <a:tr h="695017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 b="1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PMT Coverage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~34%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~30%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~50%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78%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757824"/>
                  </a:ext>
                </a:extLst>
              </a:tr>
              <a:tr h="807535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 b="1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Light Collection</a:t>
                      </a:r>
                    </a:p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 b="1"/>
                      </a:pPr>
                      <a:r>
                        <a:rPr lang="en-GB" sz="2000" b="1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[photoelectrons/MeV]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~250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~450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0" i="0" u="none" strike="noStrike" kern="1200" cap="none" dirty="0">
                          <a:ln>
                            <a:noFill/>
                          </a:ln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~520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000"/>
                      </a:pPr>
                      <a:r>
                        <a:rPr lang="en-GB" sz="2000" b="1" i="0" u="sng" strike="noStrike" kern="1200" cap="none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latin typeface="Liberation Sans" pitchFamily="18"/>
                          <a:ea typeface="DejaVu Sans" pitchFamily="2"/>
                          <a:cs typeface="DejaVu Sans" pitchFamily="2"/>
                        </a:rPr>
                        <a:t>&gt;1600</a:t>
                      </a:r>
                    </a:p>
                  </a:txBody>
                  <a:tcPr marL="110588" marR="110588" marT="55294" marB="55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68156"/>
                  </a:ext>
                </a:extLst>
              </a:tr>
            </a:tbl>
          </a:graphicData>
        </a:graphic>
      </p:graphicFrame>
      <p:pic>
        <p:nvPicPr>
          <p:cNvPr id="12" name="Picture 2" descr="SNO+ - TRIUMF">
            <a:extLst>
              <a:ext uri="{FF2B5EF4-FFF2-40B4-BE49-F238E27FC236}">
                <a16:creationId xmlns:a16="http://schemas.microsoft.com/office/drawing/2014/main" id="{342042F6-7685-4175-A80A-18F90CF2B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8007548" y="1419998"/>
            <a:ext cx="1472476" cy="12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C95558C-B0A3-4A27-87C8-3FF196CCCA32}"/>
              </a:ext>
            </a:extLst>
          </p:cNvPr>
          <p:cNvSpPr/>
          <p:nvPr/>
        </p:nvSpPr>
        <p:spPr>
          <a:xfrm>
            <a:off x="768311" y="2765399"/>
            <a:ext cx="3758751" cy="821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C4F3FB-D909-4818-A6FE-FECC6CEC8440}"/>
              </a:ext>
            </a:extLst>
          </p:cNvPr>
          <p:cNvSpPr txBox="1"/>
          <p:nvPr/>
        </p:nvSpPr>
        <p:spPr>
          <a:xfrm>
            <a:off x="1508307" y="1968533"/>
            <a:ext cx="2554473" cy="120032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JUNO:</a:t>
            </a:r>
          </a:p>
          <a:p>
            <a:pPr algn="ctr"/>
            <a:r>
              <a:rPr lang="en-IE" sz="2400" dirty="0"/>
              <a:t>Energy Resolution</a:t>
            </a:r>
          </a:p>
          <a:p>
            <a:pPr algn="ctr"/>
            <a:r>
              <a:rPr lang="en-IE" sz="2400" dirty="0"/>
              <a:t>&lt; 3% @ 1MeV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B75CCE-A21C-4764-8697-3A110FAAECDE}"/>
              </a:ext>
            </a:extLst>
          </p:cNvPr>
          <p:cNvSpPr/>
          <p:nvPr/>
        </p:nvSpPr>
        <p:spPr>
          <a:xfrm>
            <a:off x="9643414" y="965451"/>
            <a:ext cx="1470734" cy="183226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630DB-1421-4917-8785-17877C210FCA}"/>
              </a:ext>
            </a:extLst>
          </p:cNvPr>
          <p:cNvSpPr txBox="1"/>
          <p:nvPr/>
        </p:nvSpPr>
        <p:spPr>
          <a:xfrm>
            <a:off x="8510166" y="259444"/>
            <a:ext cx="3681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4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Prediction of Energy Resolution in the JUNO Experiment</a:t>
            </a:r>
            <a:r>
              <a:rPr lang="en-IE" sz="14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”, </a:t>
            </a:r>
            <a:r>
              <a:rPr lang="en-US" sz="14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 Phys. C 49, No. 1 (2025)</a:t>
            </a:r>
            <a:endParaRPr lang="en-IE" sz="1400" dirty="0">
              <a:solidFill>
                <a:srgbClr val="00B0F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480E2-7A7C-4496-9950-6B760C4A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8B05-1E2A-4DF9-AE1A-8206E65BB6EA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C924CB-44AA-4CEC-8B3C-3A4CBD19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286988-EC9B-4F72-9AAA-E347B4CC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02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ack textile on white textile">
            <a:extLst>
              <a:ext uri="{FF2B5EF4-FFF2-40B4-BE49-F238E27FC236}">
                <a16:creationId xmlns:a16="http://schemas.microsoft.com/office/drawing/2014/main" id="{5FF5CDB9-FDE4-45E1-B463-18711D77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58" y="13426"/>
            <a:ext cx="12192758" cy="68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A7E67-B123-45EA-9C4C-D46ADC31C04F}"/>
              </a:ext>
            </a:extLst>
          </p:cNvPr>
          <p:cNvSpPr txBox="1"/>
          <p:nvPr/>
        </p:nvSpPr>
        <p:spPr>
          <a:xfrm>
            <a:off x="-52427" y="13426"/>
            <a:ext cx="5554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latin typeface="Bradley Hand ITC" panose="03070402050302030203" pitchFamily="66" charset="0"/>
              </a:rPr>
              <a:t>Neutrino Sources</a:t>
            </a:r>
            <a:endParaRPr lang="en-IE" sz="5400" b="1" u="sng" dirty="0">
              <a:latin typeface="Bradley Hand ITC" panose="03070402050302030203" pitchFamily="66" charset="0"/>
            </a:endParaRPr>
          </a:p>
        </p:txBody>
      </p:sp>
      <p:pic>
        <p:nvPicPr>
          <p:cNvPr id="2057" name="Picture 9" descr="Surface Classroom Blackboard Completely Shaded Chalk Stock Photo 110048711  | Shutterstock">
            <a:extLst>
              <a:ext uri="{FF2B5EF4-FFF2-40B4-BE49-F238E27FC236}">
                <a16:creationId xmlns:a16="http://schemas.microsoft.com/office/drawing/2014/main" id="{1B185C9A-1BC7-4A57-B2B8-938FCC410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986552" y="3072812"/>
            <a:ext cx="4590418" cy="1780447"/>
          </a:xfrm>
          <a:prstGeom prst="rect">
            <a:avLst/>
          </a:prstGeom>
          <a:noFill/>
          <a:effectLst>
            <a:softEdge rad="1016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D49C03-8DFA-4A27-8417-49B0EDAF6DB7}"/>
              </a:ext>
            </a:extLst>
          </p:cNvPr>
          <p:cNvGrpSpPr/>
          <p:nvPr/>
        </p:nvGrpSpPr>
        <p:grpSpPr>
          <a:xfrm>
            <a:off x="1801348" y="1402699"/>
            <a:ext cx="6326626" cy="4912828"/>
            <a:chOff x="5142872" y="1219530"/>
            <a:chExt cx="5794848" cy="437659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8670E4-BDAE-4672-83DB-5583A175F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6801" y="1430378"/>
              <a:ext cx="17474" cy="4064506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F7E755-0E07-4DB8-8116-329963F35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6801" y="5481823"/>
              <a:ext cx="5464731" cy="8421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C1145F6-665D-452F-ACA9-D055CB3B2317}"/>
                </a:ext>
              </a:extLst>
            </p:cNvPr>
            <p:cNvSpPr/>
            <p:nvPr/>
          </p:nvSpPr>
          <p:spPr>
            <a:xfrm>
              <a:off x="5142872" y="1219530"/>
              <a:ext cx="228596" cy="23618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59D24070-7D2D-432A-9BB0-50AACAFEDE63}"/>
                </a:ext>
              </a:extLst>
            </p:cNvPr>
            <p:cNvSpPr/>
            <p:nvPr/>
          </p:nvSpPr>
          <p:spPr>
            <a:xfrm rot="5400000">
              <a:off x="10705328" y="5363729"/>
              <a:ext cx="228596" cy="23618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3FE8C49-8DCD-4932-9803-96DE834813E0}"/>
              </a:ext>
            </a:extLst>
          </p:cNvPr>
          <p:cNvSpPr txBox="1"/>
          <p:nvPr/>
        </p:nvSpPr>
        <p:spPr>
          <a:xfrm>
            <a:off x="811304" y="1772470"/>
            <a:ext cx="926576" cy="587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  <a:r>
              <a:rPr lang="en-US" sz="2800" baseline="30000" dirty="0"/>
              <a:t>10</a:t>
            </a:r>
            <a:endParaRPr lang="en-IE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A30131-D32C-4B0E-A317-B104A1088E1F}"/>
              </a:ext>
            </a:extLst>
          </p:cNvPr>
          <p:cNvSpPr txBox="1"/>
          <p:nvPr/>
        </p:nvSpPr>
        <p:spPr>
          <a:xfrm>
            <a:off x="828627" y="2788866"/>
            <a:ext cx="926576" cy="587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  <a:endParaRPr lang="en-IE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FC0E8-7CA5-4A21-AE1F-46371A62E984}"/>
              </a:ext>
            </a:extLst>
          </p:cNvPr>
          <p:cNvSpPr txBox="1"/>
          <p:nvPr/>
        </p:nvSpPr>
        <p:spPr>
          <a:xfrm>
            <a:off x="814413" y="4843598"/>
            <a:ext cx="1091630" cy="587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  <a:r>
              <a:rPr lang="en-US" sz="2800" baseline="30000" dirty="0"/>
              <a:t>-20</a:t>
            </a:r>
            <a:endParaRPr lang="en-IE" sz="2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0D99AC-F3C4-46A1-B76E-AAEDE3778D7F}"/>
              </a:ext>
            </a:extLst>
          </p:cNvPr>
          <p:cNvCxnSpPr/>
          <p:nvPr/>
        </p:nvCxnSpPr>
        <p:spPr>
          <a:xfrm flipH="1">
            <a:off x="1922975" y="2079503"/>
            <a:ext cx="1402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A9AA2B-340C-4837-8E7D-E7C87246BECC}"/>
              </a:ext>
            </a:extLst>
          </p:cNvPr>
          <p:cNvCxnSpPr/>
          <p:nvPr/>
        </p:nvCxnSpPr>
        <p:spPr>
          <a:xfrm flipH="1">
            <a:off x="1918035" y="5160123"/>
            <a:ext cx="1402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3417E16-1F1D-44E6-A568-2C8F9CB3AB6A}"/>
              </a:ext>
            </a:extLst>
          </p:cNvPr>
          <p:cNvSpPr txBox="1"/>
          <p:nvPr/>
        </p:nvSpPr>
        <p:spPr>
          <a:xfrm>
            <a:off x="828627" y="3810857"/>
            <a:ext cx="966791" cy="587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  <a:r>
              <a:rPr lang="en-US" sz="2800" baseline="30000" dirty="0"/>
              <a:t>-10</a:t>
            </a:r>
            <a:endParaRPr lang="en-IE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7C6E68-369D-419D-BFA0-282A56DD0AA1}"/>
              </a:ext>
            </a:extLst>
          </p:cNvPr>
          <p:cNvSpPr txBox="1"/>
          <p:nvPr/>
        </p:nvSpPr>
        <p:spPr>
          <a:xfrm>
            <a:off x="1045810" y="6326344"/>
            <a:ext cx="76492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 keV                  GeV                    </a:t>
            </a:r>
            <a:r>
              <a:rPr lang="en-US" sz="2400" dirty="0" err="1"/>
              <a:t>PeV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94EB-5175-4A01-939A-CAA6A1058ED5}"/>
              </a:ext>
            </a:extLst>
          </p:cNvPr>
          <p:cNvSpPr txBox="1"/>
          <p:nvPr/>
        </p:nvSpPr>
        <p:spPr>
          <a:xfrm>
            <a:off x="3287693" y="1037211"/>
            <a:ext cx="166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Solar</a:t>
            </a:r>
            <a:endParaRPr lang="en-IE" sz="3200" b="1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D1BC5-74DC-48B3-B2E2-2767A846FAA3}"/>
              </a:ext>
            </a:extLst>
          </p:cNvPr>
          <p:cNvSpPr txBox="1"/>
          <p:nvPr/>
        </p:nvSpPr>
        <p:spPr>
          <a:xfrm>
            <a:off x="5593805" y="2405714"/>
            <a:ext cx="166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Reactor</a:t>
            </a:r>
            <a:endParaRPr lang="en-IE" sz="3200" b="1" dirty="0">
              <a:solidFill>
                <a:srgbClr val="00B0F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6AC7B4-7A89-4D25-9268-848E7653F6F5}"/>
              </a:ext>
            </a:extLst>
          </p:cNvPr>
          <p:cNvSpPr txBox="1"/>
          <p:nvPr/>
        </p:nvSpPr>
        <p:spPr>
          <a:xfrm>
            <a:off x="6335523" y="4133898"/>
            <a:ext cx="288777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Atmospheric</a:t>
            </a:r>
            <a:endParaRPr lang="en-IE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90817A-2E6F-4F84-91FD-5CB75B94F8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7894" y="764496"/>
            <a:ext cx="775602" cy="79826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2056" name="Picture 8" descr="Vogtle 3 nuclear reactor is finally, seriously — for… | Canary Media">
            <a:extLst>
              <a:ext uri="{FF2B5EF4-FFF2-40B4-BE49-F238E27FC236}">
                <a16:creationId xmlns:a16="http://schemas.microsoft.com/office/drawing/2014/main" id="{1334C522-BA11-4E7E-AFE6-A64EBB36F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2328" y="1682352"/>
            <a:ext cx="901856" cy="1028684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ceCube sees neutrinos from 47 million light-years away - Big Think">
            <a:extLst>
              <a:ext uri="{FF2B5EF4-FFF2-40B4-BE49-F238E27FC236}">
                <a16:creationId xmlns:a16="http://schemas.microsoft.com/office/drawing/2014/main" id="{862B3501-7FC8-427A-8A89-75DD87B73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38689" y="3467749"/>
            <a:ext cx="1087022" cy="1365291"/>
          </a:xfrm>
          <a:prstGeom prst="round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373FC17-276F-43F6-836C-B77A1AA7C1FD}"/>
              </a:ext>
            </a:extLst>
          </p:cNvPr>
          <p:cNvSpPr txBox="1"/>
          <p:nvPr/>
        </p:nvSpPr>
        <p:spPr>
          <a:xfrm>
            <a:off x="4128014" y="1658035"/>
            <a:ext cx="276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Geoneutrinos</a:t>
            </a:r>
            <a:endParaRPr lang="en-IE" sz="3200" b="1" dirty="0">
              <a:solidFill>
                <a:srgbClr val="92D05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Mantle">
            <a:extLst>
              <a:ext uri="{FF2B5EF4-FFF2-40B4-BE49-F238E27FC236}">
                <a16:creationId xmlns:a16="http://schemas.microsoft.com/office/drawing/2014/main" id="{889A7598-2F8A-4A00-9343-FE068F2D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070" y="998790"/>
            <a:ext cx="1012040" cy="9964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re-Collapse Supernovae: From Neutrino-Driven 1D Explosions to Light  Curves and Spectra | Center for Cosmology and AstroParticle Physics (CCAPP)">
            <a:extLst>
              <a:ext uri="{FF2B5EF4-FFF2-40B4-BE49-F238E27FC236}">
                <a16:creationId xmlns:a16="http://schemas.microsoft.com/office/drawing/2014/main" id="{7AEC9949-F2F0-425E-97F9-F9191A9BF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5047" y="2915544"/>
            <a:ext cx="1098465" cy="1026911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3B54518-7F32-4605-AE8C-44AA077061EE}"/>
              </a:ext>
            </a:extLst>
          </p:cNvPr>
          <p:cNvCxnSpPr/>
          <p:nvPr/>
        </p:nvCxnSpPr>
        <p:spPr>
          <a:xfrm rot="16200000" flipH="1">
            <a:off x="2998640" y="6126296"/>
            <a:ext cx="14423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773D98D-F8D2-421E-9E7A-9E4794CD9B48}"/>
              </a:ext>
            </a:extLst>
          </p:cNvPr>
          <p:cNvCxnSpPr/>
          <p:nvPr/>
        </p:nvCxnSpPr>
        <p:spPr>
          <a:xfrm rot="16200000" flipH="1">
            <a:off x="6579762" y="6124561"/>
            <a:ext cx="14423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B47FD3C-5DF8-44B3-88B5-52A7F44A6178}"/>
              </a:ext>
            </a:extLst>
          </p:cNvPr>
          <p:cNvSpPr/>
          <p:nvPr/>
        </p:nvSpPr>
        <p:spPr>
          <a:xfrm>
            <a:off x="2725942" y="2031847"/>
            <a:ext cx="1141487" cy="1169676"/>
          </a:xfrm>
          <a:custGeom>
            <a:avLst/>
            <a:gdLst>
              <a:gd name="connsiteX0" fmla="*/ 1059180 w 1059180"/>
              <a:gd name="connsiteY0" fmla="*/ 110490 h 887730"/>
              <a:gd name="connsiteX1" fmla="*/ 1040130 w 1059180"/>
              <a:gd name="connsiteY1" fmla="*/ 53340 h 887730"/>
              <a:gd name="connsiteX2" fmla="*/ 1032510 w 1059180"/>
              <a:gd name="connsiteY2" fmla="*/ 30480 h 887730"/>
              <a:gd name="connsiteX3" fmla="*/ 1002030 w 1059180"/>
              <a:gd name="connsiteY3" fmla="*/ 7620 h 887730"/>
              <a:gd name="connsiteX4" fmla="*/ 933450 w 1059180"/>
              <a:gd name="connsiteY4" fmla="*/ 0 h 887730"/>
              <a:gd name="connsiteX5" fmla="*/ 880110 w 1059180"/>
              <a:gd name="connsiteY5" fmla="*/ 3810 h 887730"/>
              <a:gd name="connsiteX6" fmla="*/ 842010 w 1059180"/>
              <a:gd name="connsiteY6" fmla="*/ 26670 h 887730"/>
              <a:gd name="connsiteX7" fmla="*/ 720090 w 1059180"/>
              <a:gd name="connsiteY7" fmla="*/ 144780 h 887730"/>
              <a:gd name="connsiteX8" fmla="*/ 685800 w 1059180"/>
              <a:gd name="connsiteY8" fmla="*/ 179070 h 887730"/>
              <a:gd name="connsiteX9" fmla="*/ 651510 w 1059180"/>
              <a:gd name="connsiteY9" fmla="*/ 213360 h 887730"/>
              <a:gd name="connsiteX10" fmla="*/ 575310 w 1059180"/>
              <a:gd name="connsiteY10" fmla="*/ 297180 h 887730"/>
              <a:gd name="connsiteX11" fmla="*/ 518160 w 1059180"/>
              <a:gd name="connsiteY11" fmla="*/ 354330 h 887730"/>
              <a:gd name="connsiteX12" fmla="*/ 483870 w 1059180"/>
              <a:gd name="connsiteY12" fmla="*/ 388620 h 887730"/>
              <a:gd name="connsiteX13" fmla="*/ 453390 w 1059180"/>
              <a:gd name="connsiteY13" fmla="*/ 415290 h 887730"/>
              <a:gd name="connsiteX14" fmla="*/ 388620 w 1059180"/>
              <a:gd name="connsiteY14" fmla="*/ 487680 h 887730"/>
              <a:gd name="connsiteX15" fmla="*/ 361950 w 1059180"/>
              <a:gd name="connsiteY15" fmla="*/ 525780 h 887730"/>
              <a:gd name="connsiteX16" fmla="*/ 327660 w 1059180"/>
              <a:gd name="connsiteY16" fmla="*/ 556260 h 887730"/>
              <a:gd name="connsiteX17" fmla="*/ 297180 w 1059180"/>
              <a:gd name="connsiteY17" fmla="*/ 590550 h 887730"/>
              <a:gd name="connsiteX18" fmla="*/ 217170 w 1059180"/>
              <a:gd name="connsiteY18" fmla="*/ 670560 h 887730"/>
              <a:gd name="connsiteX19" fmla="*/ 72390 w 1059180"/>
              <a:gd name="connsiteY19" fmla="*/ 811530 h 887730"/>
              <a:gd name="connsiteX20" fmla="*/ 45720 w 1059180"/>
              <a:gd name="connsiteY20" fmla="*/ 845820 h 887730"/>
              <a:gd name="connsiteX21" fmla="*/ 11430 w 1059180"/>
              <a:gd name="connsiteY21" fmla="*/ 880110 h 887730"/>
              <a:gd name="connsiteX22" fmla="*/ 0 w 1059180"/>
              <a:gd name="connsiteY22" fmla="*/ 887730 h 887730"/>
              <a:gd name="connsiteX0" fmla="*/ 1048024 w 1048024"/>
              <a:gd name="connsiteY0" fmla="*/ 110490 h 1057437"/>
              <a:gd name="connsiteX1" fmla="*/ 1028974 w 1048024"/>
              <a:gd name="connsiteY1" fmla="*/ 53340 h 1057437"/>
              <a:gd name="connsiteX2" fmla="*/ 1021354 w 1048024"/>
              <a:gd name="connsiteY2" fmla="*/ 30480 h 1057437"/>
              <a:gd name="connsiteX3" fmla="*/ 990874 w 1048024"/>
              <a:gd name="connsiteY3" fmla="*/ 7620 h 1057437"/>
              <a:gd name="connsiteX4" fmla="*/ 922294 w 1048024"/>
              <a:gd name="connsiteY4" fmla="*/ 0 h 1057437"/>
              <a:gd name="connsiteX5" fmla="*/ 868954 w 1048024"/>
              <a:gd name="connsiteY5" fmla="*/ 3810 h 1057437"/>
              <a:gd name="connsiteX6" fmla="*/ 830854 w 1048024"/>
              <a:gd name="connsiteY6" fmla="*/ 26670 h 1057437"/>
              <a:gd name="connsiteX7" fmla="*/ 708934 w 1048024"/>
              <a:gd name="connsiteY7" fmla="*/ 144780 h 1057437"/>
              <a:gd name="connsiteX8" fmla="*/ 674644 w 1048024"/>
              <a:gd name="connsiteY8" fmla="*/ 179070 h 1057437"/>
              <a:gd name="connsiteX9" fmla="*/ 640354 w 1048024"/>
              <a:gd name="connsiteY9" fmla="*/ 213360 h 1057437"/>
              <a:gd name="connsiteX10" fmla="*/ 564154 w 1048024"/>
              <a:gd name="connsiteY10" fmla="*/ 297180 h 1057437"/>
              <a:gd name="connsiteX11" fmla="*/ 507004 w 1048024"/>
              <a:gd name="connsiteY11" fmla="*/ 354330 h 1057437"/>
              <a:gd name="connsiteX12" fmla="*/ 472714 w 1048024"/>
              <a:gd name="connsiteY12" fmla="*/ 388620 h 1057437"/>
              <a:gd name="connsiteX13" fmla="*/ 442234 w 1048024"/>
              <a:gd name="connsiteY13" fmla="*/ 415290 h 1057437"/>
              <a:gd name="connsiteX14" fmla="*/ 377464 w 1048024"/>
              <a:gd name="connsiteY14" fmla="*/ 487680 h 1057437"/>
              <a:gd name="connsiteX15" fmla="*/ 350794 w 1048024"/>
              <a:gd name="connsiteY15" fmla="*/ 525780 h 1057437"/>
              <a:gd name="connsiteX16" fmla="*/ 316504 w 1048024"/>
              <a:gd name="connsiteY16" fmla="*/ 556260 h 1057437"/>
              <a:gd name="connsiteX17" fmla="*/ 286024 w 1048024"/>
              <a:gd name="connsiteY17" fmla="*/ 590550 h 1057437"/>
              <a:gd name="connsiteX18" fmla="*/ 206014 w 1048024"/>
              <a:gd name="connsiteY18" fmla="*/ 670560 h 1057437"/>
              <a:gd name="connsiteX19" fmla="*/ 61234 w 1048024"/>
              <a:gd name="connsiteY19" fmla="*/ 811530 h 1057437"/>
              <a:gd name="connsiteX20" fmla="*/ 34564 w 1048024"/>
              <a:gd name="connsiteY20" fmla="*/ 845820 h 1057437"/>
              <a:gd name="connsiteX21" fmla="*/ 274 w 1048024"/>
              <a:gd name="connsiteY21" fmla="*/ 880110 h 1057437"/>
              <a:gd name="connsiteX22" fmla="*/ 25923 w 1048024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324871 w 1022101"/>
              <a:gd name="connsiteY15" fmla="*/ 525780 h 1057437"/>
              <a:gd name="connsiteX16" fmla="*/ 290581 w 1022101"/>
              <a:gd name="connsiteY16" fmla="*/ 556260 h 1057437"/>
              <a:gd name="connsiteX17" fmla="*/ 260101 w 1022101"/>
              <a:gd name="connsiteY17" fmla="*/ 590550 h 1057437"/>
              <a:gd name="connsiteX18" fmla="*/ 180091 w 1022101"/>
              <a:gd name="connsiteY18" fmla="*/ 670560 h 1057437"/>
              <a:gd name="connsiteX19" fmla="*/ 35311 w 1022101"/>
              <a:gd name="connsiteY19" fmla="*/ 811530 h 1057437"/>
              <a:gd name="connsiteX20" fmla="*/ 8641 w 1022101"/>
              <a:gd name="connsiteY20" fmla="*/ 845820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324871 w 1022101"/>
              <a:gd name="connsiteY15" fmla="*/ 525780 h 1057437"/>
              <a:gd name="connsiteX16" fmla="*/ 290581 w 1022101"/>
              <a:gd name="connsiteY16" fmla="*/ 556260 h 1057437"/>
              <a:gd name="connsiteX17" fmla="*/ 260101 w 1022101"/>
              <a:gd name="connsiteY17" fmla="*/ 590550 h 1057437"/>
              <a:gd name="connsiteX18" fmla="*/ 180091 w 1022101"/>
              <a:gd name="connsiteY18" fmla="*/ 670560 h 1057437"/>
              <a:gd name="connsiteX19" fmla="*/ 35311 w 1022101"/>
              <a:gd name="connsiteY19" fmla="*/ 811530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324871 w 1022101"/>
              <a:gd name="connsiteY15" fmla="*/ 525780 h 1057437"/>
              <a:gd name="connsiteX16" fmla="*/ 290581 w 1022101"/>
              <a:gd name="connsiteY16" fmla="*/ 556260 h 1057437"/>
              <a:gd name="connsiteX17" fmla="*/ 260101 w 1022101"/>
              <a:gd name="connsiteY17" fmla="*/ 590550 h 1057437"/>
              <a:gd name="connsiteX18" fmla="*/ 180091 w 1022101"/>
              <a:gd name="connsiteY18" fmla="*/ 670560 h 1057437"/>
              <a:gd name="connsiteX19" fmla="*/ 198893 w 1022101"/>
              <a:gd name="connsiteY19" fmla="*/ 826380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324871 w 1022101"/>
              <a:gd name="connsiteY15" fmla="*/ 525780 h 1057437"/>
              <a:gd name="connsiteX16" fmla="*/ 290581 w 1022101"/>
              <a:gd name="connsiteY16" fmla="*/ 556260 h 1057437"/>
              <a:gd name="connsiteX17" fmla="*/ 260101 w 1022101"/>
              <a:gd name="connsiteY17" fmla="*/ 590550 h 1057437"/>
              <a:gd name="connsiteX18" fmla="*/ 304413 w 1022101"/>
              <a:gd name="connsiteY18" fmla="*/ 721472 h 1057437"/>
              <a:gd name="connsiteX19" fmla="*/ 198893 w 1022101"/>
              <a:gd name="connsiteY19" fmla="*/ 826380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324871 w 1022101"/>
              <a:gd name="connsiteY15" fmla="*/ 525780 h 1057437"/>
              <a:gd name="connsiteX16" fmla="*/ 290581 w 1022101"/>
              <a:gd name="connsiteY16" fmla="*/ 556260 h 1057437"/>
              <a:gd name="connsiteX17" fmla="*/ 260101 w 1022101"/>
              <a:gd name="connsiteY17" fmla="*/ 590550 h 1057437"/>
              <a:gd name="connsiteX18" fmla="*/ 306594 w 1022101"/>
              <a:gd name="connsiteY18" fmla="*/ 710865 h 1057437"/>
              <a:gd name="connsiteX19" fmla="*/ 198893 w 1022101"/>
              <a:gd name="connsiteY19" fmla="*/ 826380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324871 w 1022101"/>
              <a:gd name="connsiteY15" fmla="*/ 525780 h 1057437"/>
              <a:gd name="connsiteX16" fmla="*/ 290581 w 1022101"/>
              <a:gd name="connsiteY16" fmla="*/ 556260 h 1057437"/>
              <a:gd name="connsiteX17" fmla="*/ 260101 w 1022101"/>
              <a:gd name="connsiteY17" fmla="*/ 59055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324871 w 1022101"/>
              <a:gd name="connsiteY15" fmla="*/ 525780 h 1057437"/>
              <a:gd name="connsiteX16" fmla="*/ 290581 w 1022101"/>
              <a:gd name="connsiteY16" fmla="*/ 556260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324871 w 1022101"/>
              <a:gd name="connsiteY15" fmla="*/ 525780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351541 w 1022101"/>
              <a:gd name="connsiteY14" fmla="*/ 487680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416311 w 1022101"/>
              <a:gd name="connsiteY13" fmla="*/ 415290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446791 w 1022101"/>
              <a:gd name="connsiteY12" fmla="*/ 388620 h 1057437"/>
              <a:gd name="connsiteX13" fmla="*/ 534090 w 1022101"/>
              <a:gd name="connsiteY13" fmla="*/ 428019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481081 w 1022101"/>
              <a:gd name="connsiteY11" fmla="*/ 354330 h 1057437"/>
              <a:gd name="connsiteX12" fmla="*/ 571114 w 1022101"/>
              <a:gd name="connsiteY12" fmla="*/ 388620 h 1057437"/>
              <a:gd name="connsiteX13" fmla="*/ 534090 w 1022101"/>
              <a:gd name="connsiteY13" fmla="*/ 428019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538231 w 1022101"/>
              <a:gd name="connsiteY10" fmla="*/ 297180 h 1057437"/>
              <a:gd name="connsiteX11" fmla="*/ 601041 w 1022101"/>
              <a:gd name="connsiteY11" fmla="*/ 352209 h 1057437"/>
              <a:gd name="connsiteX12" fmla="*/ 571114 w 1022101"/>
              <a:gd name="connsiteY12" fmla="*/ 388620 h 1057437"/>
              <a:gd name="connsiteX13" fmla="*/ 534090 w 1022101"/>
              <a:gd name="connsiteY13" fmla="*/ 428019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14431 w 1022101"/>
              <a:gd name="connsiteY9" fmla="*/ 213360 h 1057437"/>
              <a:gd name="connsiteX10" fmla="*/ 640742 w 1022101"/>
              <a:gd name="connsiteY10" fmla="*/ 316273 h 1057437"/>
              <a:gd name="connsiteX11" fmla="*/ 601041 w 1022101"/>
              <a:gd name="connsiteY11" fmla="*/ 352209 h 1057437"/>
              <a:gd name="connsiteX12" fmla="*/ 571114 w 1022101"/>
              <a:gd name="connsiteY12" fmla="*/ 388620 h 1057437"/>
              <a:gd name="connsiteX13" fmla="*/ 534090 w 1022101"/>
              <a:gd name="connsiteY13" fmla="*/ 428019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648721 w 1022101"/>
              <a:gd name="connsiteY8" fmla="*/ 179070 h 1057437"/>
              <a:gd name="connsiteX9" fmla="*/ 690769 w 1022101"/>
              <a:gd name="connsiteY9" fmla="*/ 257908 h 1057437"/>
              <a:gd name="connsiteX10" fmla="*/ 640742 w 1022101"/>
              <a:gd name="connsiteY10" fmla="*/ 316273 h 1057437"/>
              <a:gd name="connsiteX11" fmla="*/ 601041 w 1022101"/>
              <a:gd name="connsiteY11" fmla="*/ 352209 h 1057437"/>
              <a:gd name="connsiteX12" fmla="*/ 571114 w 1022101"/>
              <a:gd name="connsiteY12" fmla="*/ 388620 h 1057437"/>
              <a:gd name="connsiteX13" fmla="*/ 534090 w 1022101"/>
              <a:gd name="connsiteY13" fmla="*/ 428019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683011 w 1022101"/>
              <a:gd name="connsiteY7" fmla="*/ 144780 h 1057437"/>
              <a:gd name="connsiteX8" fmla="*/ 718516 w 1022101"/>
              <a:gd name="connsiteY8" fmla="*/ 206647 h 1057437"/>
              <a:gd name="connsiteX9" fmla="*/ 690769 w 1022101"/>
              <a:gd name="connsiteY9" fmla="*/ 257908 h 1057437"/>
              <a:gd name="connsiteX10" fmla="*/ 640742 w 1022101"/>
              <a:gd name="connsiteY10" fmla="*/ 316273 h 1057437"/>
              <a:gd name="connsiteX11" fmla="*/ 601041 w 1022101"/>
              <a:gd name="connsiteY11" fmla="*/ 352209 h 1057437"/>
              <a:gd name="connsiteX12" fmla="*/ 571114 w 1022101"/>
              <a:gd name="connsiteY12" fmla="*/ 388620 h 1057437"/>
              <a:gd name="connsiteX13" fmla="*/ 534090 w 1022101"/>
              <a:gd name="connsiteY13" fmla="*/ 428019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43031 w 1022101"/>
              <a:gd name="connsiteY5" fmla="*/ 3810 h 1057437"/>
              <a:gd name="connsiteX6" fmla="*/ 804931 w 1022101"/>
              <a:gd name="connsiteY6" fmla="*/ 26670 h 1057437"/>
              <a:gd name="connsiteX7" fmla="*/ 752806 w 1022101"/>
              <a:gd name="connsiteY7" fmla="*/ 197813 h 1057437"/>
              <a:gd name="connsiteX8" fmla="*/ 718516 w 1022101"/>
              <a:gd name="connsiteY8" fmla="*/ 206647 h 1057437"/>
              <a:gd name="connsiteX9" fmla="*/ 690769 w 1022101"/>
              <a:gd name="connsiteY9" fmla="*/ 257908 h 1057437"/>
              <a:gd name="connsiteX10" fmla="*/ 640742 w 1022101"/>
              <a:gd name="connsiteY10" fmla="*/ 316273 h 1057437"/>
              <a:gd name="connsiteX11" fmla="*/ 601041 w 1022101"/>
              <a:gd name="connsiteY11" fmla="*/ 352209 h 1057437"/>
              <a:gd name="connsiteX12" fmla="*/ 571114 w 1022101"/>
              <a:gd name="connsiteY12" fmla="*/ 388620 h 1057437"/>
              <a:gd name="connsiteX13" fmla="*/ 534090 w 1022101"/>
              <a:gd name="connsiteY13" fmla="*/ 428019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12630 h 1059577"/>
              <a:gd name="connsiteX1" fmla="*/ 1003051 w 1022101"/>
              <a:gd name="connsiteY1" fmla="*/ 55480 h 1059577"/>
              <a:gd name="connsiteX2" fmla="*/ 995431 w 1022101"/>
              <a:gd name="connsiteY2" fmla="*/ 32620 h 1059577"/>
              <a:gd name="connsiteX3" fmla="*/ 964951 w 1022101"/>
              <a:gd name="connsiteY3" fmla="*/ 9760 h 1059577"/>
              <a:gd name="connsiteX4" fmla="*/ 896371 w 1022101"/>
              <a:gd name="connsiteY4" fmla="*/ 2140 h 1059577"/>
              <a:gd name="connsiteX5" fmla="*/ 843031 w 1022101"/>
              <a:gd name="connsiteY5" fmla="*/ 5950 h 1059577"/>
              <a:gd name="connsiteX6" fmla="*/ 850734 w 1022101"/>
              <a:gd name="connsiteY6" fmla="*/ 71237 h 1059577"/>
              <a:gd name="connsiteX7" fmla="*/ 752806 w 1022101"/>
              <a:gd name="connsiteY7" fmla="*/ 199953 h 1059577"/>
              <a:gd name="connsiteX8" fmla="*/ 718516 w 1022101"/>
              <a:gd name="connsiteY8" fmla="*/ 208787 h 1059577"/>
              <a:gd name="connsiteX9" fmla="*/ 690769 w 1022101"/>
              <a:gd name="connsiteY9" fmla="*/ 260048 h 1059577"/>
              <a:gd name="connsiteX10" fmla="*/ 640742 w 1022101"/>
              <a:gd name="connsiteY10" fmla="*/ 318413 h 1059577"/>
              <a:gd name="connsiteX11" fmla="*/ 601041 w 1022101"/>
              <a:gd name="connsiteY11" fmla="*/ 354349 h 1059577"/>
              <a:gd name="connsiteX12" fmla="*/ 571114 w 1022101"/>
              <a:gd name="connsiteY12" fmla="*/ 390760 h 1059577"/>
              <a:gd name="connsiteX13" fmla="*/ 534090 w 1022101"/>
              <a:gd name="connsiteY13" fmla="*/ 430159 h 1059577"/>
              <a:gd name="connsiteX14" fmla="*/ 493312 w 1022101"/>
              <a:gd name="connsiteY14" fmla="*/ 481334 h 1059577"/>
              <a:gd name="connsiteX15" fmla="*/ 464461 w 1022101"/>
              <a:gd name="connsiteY15" fmla="*/ 530041 h 1059577"/>
              <a:gd name="connsiteX16" fmla="*/ 419266 w 1022101"/>
              <a:gd name="connsiteY16" fmla="*/ 581735 h 1059577"/>
              <a:gd name="connsiteX17" fmla="*/ 364794 w 1022101"/>
              <a:gd name="connsiteY17" fmla="*/ 639360 h 1059577"/>
              <a:gd name="connsiteX18" fmla="*/ 306594 w 1022101"/>
              <a:gd name="connsiteY18" fmla="*/ 713005 h 1059577"/>
              <a:gd name="connsiteX19" fmla="*/ 231609 w 1022101"/>
              <a:gd name="connsiteY19" fmla="*/ 826399 h 1059577"/>
              <a:gd name="connsiteX20" fmla="*/ 156956 w 1022101"/>
              <a:gd name="connsiteY20" fmla="*/ 900993 h 1059577"/>
              <a:gd name="connsiteX21" fmla="*/ 94311 w 1022101"/>
              <a:gd name="connsiteY21" fmla="*/ 964982 h 1059577"/>
              <a:gd name="connsiteX22" fmla="*/ 0 w 1022101"/>
              <a:gd name="connsiteY22" fmla="*/ 1059577 h 1059577"/>
              <a:gd name="connsiteX0" fmla="*/ 1022101 w 1022101"/>
              <a:gd name="connsiteY0" fmla="*/ 110490 h 1057437"/>
              <a:gd name="connsiteX1" fmla="*/ 1003051 w 1022101"/>
              <a:gd name="connsiteY1" fmla="*/ 53340 h 1057437"/>
              <a:gd name="connsiteX2" fmla="*/ 995431 w 1022101"/>
              <a:gd name="connsiteY2" fmla="*/ 30480 h 1057437"/>
              <a:gd name="connsiteX3" fmla="*/ 964951 w 1022101"/>
              <a:gd name="connsiteY3" fmla="*/ 7620 h 1057437"/>
              <a:gd name="connsiteX4" fmla="*/ 896371 w 1022101"/>
              <a:gd name="connsiteY4" fmla="*/ 0 h 1057437"/>
              <a:gd name="connsiteX5" fmla="*/ 895377 w 1022101"/>
              <a:gd name="connsiteY5" fmla="*/ 31387 h 1057437"/>
              <a:gd name="connsiteX6" fmla="*/ 850734 w 1022101"/>
              <a:gd name="connsiteY6" fmla="*/ 69097 h 1057437"/>
              <a:gd name="connsiteX7" fmla="*/ 752806 w 1022101"/>
              <a:gd name="connsiteY7" fmla="*/ 197813 h 1057437"/>
              <a:gd name="connsiteX8" fmla="*/ 718516 w 1022101"/>
              <a:gd name="connsiteY8" fmla="*/ 206647 h 1057437"/>
              <a:gd name="connsiteX9" fmla="*/ 690769 w 1022101"/>
              <a:gd name="connsiteY9" fmla="*/ 257908 h 1057437"/>
              <a:gd name="connsiteX10" fmla="*/ 640742 w 1022101"/>
              <a:gd name="connsiteY10" fmla="*/ 316273 h 1057437"/>
              <a:gd name="connsiteX11" fmla="*/ 601041 w 1022101"/>
              <a:gd name="connsiteY11" fmla="*/ 352209 h 1057437"/>
              <a:gd name="connsiteX12" fmla="*/ 571114 w 1022101"/>
              <a:gd name="connsiteY12" fmla="*/ 388620 h 1057437"/>
              <a:gd name="connsiteX13" fmla="*/ 534090 w 1022101"/>
              <a:gd name="connsiteY13" fmla="*/ 428019 h 1057437"/>
              <a:gd name="connsiteX14" fmla="*/ 493312 w 1022101"/>
              <a:gd name="connsiteY14" fmla="*/ 479194 h 1057437"/>
              <a:gd name="connsiteX15" fmla="*/ 464461 w 1022101"/>
              <a:gd name="connsiteY15" fmla="*/ 527901 h 1057437"/>
              <a:gd name="connsiteX16" fmla="*/ 419266 w 1022101"/>
              <a:gd name="connsiteY16" fmla="*/ 579595 h 1057437"/>
              <a:gd name="connsiteX17" fmla="*/ 364794 w 1022101"/>
              <a:gd name="connsiteY17" fmla="*/ 637220 h 1057437"/>
              <a:gd name="connsiteX18" fmla="*/ 306594 w 1022101"/>
              <a:gd name="connsiteY18" fmla="*/ 710865 h 1057437"/>
              <a:gd name="connsiteX19" fmla="*/ 231609 w 1022101"/>
              <a:gd name="connsiteY19" fmla="*/ 824259 h 1057437"/>
              <a:gd name="connsiteX20" fmla="*/ 156956 w 1022101"/>
              <a:gd name="connsiteY20" fmla="*/ 898853 h 1057437"/>
              <a:gd name="connsiteX21" fmla="*/ 94311 w 1022101"/>
              <a:gd name="connsiteY21" fmla="*/ 962842 h 1057437"/>
              <a:gd name="connsiteX22" fmla="*/ 0 w 1022101"/>
              <a:gd name="connsiteY22" fmla="*/ 1057437 h 1057437"/>
              <a:gd name="connsiteX0" fmla="*/ 1022101 w 1022101"/>
              <a:gd name="connsiteY0" fmla="*/ 103052 h 1049999"/>
              <a:gd name="connsiteX1" fmla="*/ 1003051 w 1022101"/>
              <a:gd name="connsiteY1" fmla="*/ 45902 h 1049999"/>
              <a:gd name="connsiteX2" fmla="*/ 995431 w 1022101"/>
              <a:gd name="connsiteY2" fmla="*/ 23042 h 1049999"/>
              <a:gd name="connsiteX3" fmla="*/ 964951 w 1022101"/>
              <a:gd name="connsiteY3" fmla="*/ 182 h 1049999"/>
              <a:gd name="connsiteX4" fmla="*/ 909458 w 1022101"/>
              <a:gd name="connsiteY4" fmla="*/ 11654 h 1049999"/>
              <a:gd name="connsiteX5" fmla="*/ 895377 w 1022101"/>
              <a:gd name="connsiteY5" fmla="*/ 23949 h 1049999"/>
              <a:gd name="connsiteX6" fmla="*/ 850734 w 1022101"/>
              <a:gd name="connsiteY6" fmla="*/ 61659 h 1049999"/>
              <a:gd name="connsiteX7" fmla="*/ 752806 w 1022101"/>
              <a:gd name="connsiteY7" fmla="*/ 190375 h 1049999"/>
              <a:gd name="connsiteX8" fmla="*/ 718516 w 1022101"/>
              <a:gd name="connsiteY8" fmla="*/ 199209 h 1049999"/>
              <a:gd name="connsiteX9" fmla="*/ 690769 w 1022101"/>
              <a:gd name="connsiteY9" fmla="*/ 250470 h 1049999"/>
              <a:gd name="connsiteX10" fmla="*/ 640742 w 1022101"/>
              <a:gd name="connsiteY10" fmla="*/ 308835 h 1049999"/>
              <a:gd name="connsiteX11" fmla="*/ 601041 w 1022101"/>
              <a:gd name="connsiteY11" fmla="*/ 344771 h 1049999"/>
              <a:gd name="connsiteX12" fmla="*/ 571114 w 1022101"/>
              <a:gd name="connsiteY12" fmla="*/ 381182 h 1049999"/>
              <a:gd name="connsiteX13" fmla="*/ 534090 w 1022101"/>
              <a:gd name="connsiteY13" fmla="*/ 420581 h 1049999"/>
              <a:gd name="connsiteX14" fmla="*/ 493312 w 1022101"/>
              <a:gd name="connsiteY14" fmla="*/ 471756 h 1049999"/>
              <a:gd name="connsiteX15" fmla="*/ 464461 w 1022101"/>
              <a:gd name="connsiteY15" fmla="*/ 520463 h 1049999"/>
              <a:gd name="connsiteX16" fmla="*/ 419266 w 1022101"/>
              <a:gd name="connsiteY16" fmla="*/ 572157 h 1049999"/>
              <a:gd name="connsiteX17" fmla="*/ 364794 w 1022101"/>
              <a:gd name="connsiteY17" fmla="*/ 629782 h 1049999"/>
              <a:gd name="connsiteX18" fmla="*/ 306594 w 1022101"/>
              <a:gd name="connsiteY18" fmla="*/ 703427 h 1049999"/>
              <a:gd name="connsiteX19" fmla="*/ 231609 w 1022101"/>
              <a:gd name="connsiteY19" fmla="*/ 816821 h 1049999"/>
              <a:gd name="connsiteX20" fmla="*/ 156956 w 1022101"/>
              <a:gd name="connsiteY20" fmla="*/ 891415 h 1049999"/>
              <a:gd name="connsiteX21" fmla="*/ 94311 w 1022101"/>
              <a:gd name="connsiteY21" fmla="*/ 955404 h 1049999"/>
              <a:gd name="connsiteX22" fmla="*/ 0 w 1022101"/>
              <a:gd name="connsiteY22" fmla="*/ 1049999 h 1049999"/>
              <a:gd name="connsiteX0" fmla="*/ 1015557 w 1015557"/>
              <a:gd name="connsiteY0" fmla="*/ 330034 h 1049999"/>
              <a:gd name="connsiteX1" fmla="*/ 1003051 w 1015557"/>
              <a:gd name="connsiteY1" fmla="*/ 45902 h 1049999"/>
              <a:gd name="connsiteX2" fmla="*/ 995431 w 1015557"/>
              <a:gd name="connsiteY2" fmla="*/ 23042 h 1049999"/>
              <a:gd name="connsiteX3" fmla="*/ 964951 w 1015557"/>
              <a:gd name="connsiteY3" fmla="*/ 182 h 1049999"/>
              <a:gd name="connsiteX4" fmla="*/ 909458 w 1015557"/>
              <a:gd name="connsiteY4" fmla="*/ 11654 h 1049999"/>
              <a:gd name="connsiteX5" fmla="*/ 895377 w 1015557"/>
              <a:gd name="connsiteY5" fmla="*/ 23949 h 1049999"/>
              <a:gd name="connsiteX6" fmla="*/ 850734 w 1015557"/>
              <a:gd name="connsiteY6" fmla="*/ 61659 h 1049999"/>
              <a:gd name="connsiteX7" fmla="*/ 752806 w 1015557"/>
              <a:gd name="connsiteY7" fmla="*/ 190375 h 1049999"/>
              <a:gd name="connsiteX8" fmla="*/ 718516 w 1015557"/>
              <a:gd name="connsiteY8" fmla="*/ 199209 h 1049999"/>
              <a:gd name="connsiteX9" fmla="*/ 690769 w 1015557"/>
              <a:gd name="connsiteY9" fmla="*/ 250470 h 1049999"/>
              <a:gd name="connsiteX10" fmla="*/ 640742 w 1015557"/>
              <a:gd name="connsiteY10" fmla="*/ 308835 h 1049999"/>
              <a:gd name="connsiteX11" fmla="*/ 601041 w 1015557"/>
              <a:gd name="connsiteY11" fmla="*/ 344771 h 1049999"/>
              <a:gd name="connsiteX12" fmla="*/ 571114 w 1015557"/>
              <a:gd name="connsiteY12" fmla="*/ 381182 h 1049999"/>
              <a:gd name="connsiteX13" fmla="*/ 534090 w 1015557"/>
              <a:gd name="connsiteY13" fmla="*/ 420581 h 1049999"/>
              <a:gd name="connsiteX14" fmla="*/ 493312 w 1015557"/>
              <a:gd name="connsiteY14" fmla="*/ 471756 h 1049999"/>
              <a:gd name="connsiteX15" fmla="*/ 464461 w 1015557"/>
              <a:gd name="connsiteY15" fmla="*/ 520463 h 1049999"/>
              <a:gd name="connsiteX16" fmla="*/ 419266 w 1015557"/>
              <a:gd name="connsiteY16" fmla="*/ 572157 h 1049999"/>
              <a:gd name="connsiteX17" fmla="*/ 364794 w 1015557"/>
              <a:gd name="connsiteY17" fmla="*/ 629782 h 1049999"/>
              <a:gd name="connsiteX18" fmla="*/ 306594 w 1015557"/>
              <a:gd name="connsiteY18" fmla="*/ 703427 h 1049999"/>
              <a:gd name="connsiteX19" fmla="*/ 231609 w 1015557"/>
              <a:gd name="connsiteY19" fmla="*/ 816821 h 1049999"/>
              <a:gd name="connsiteX20" fmla="*/ 156956 w 1015557"/>
              <a:gd name="connsiteY20" fmla="*/ 891415 h 1049999"/>
              <a:gd name="connsiteX21" fmla="*/ 94311 w 1015557"/>
              <a:gd name="connsiteY21" fmla="*/ 955404 h 1049999"/>
              <a:gd name="connsiteX22" fmla="*/ 0 w 1015557"/>
              <a:gd name="connsiteY22" fmla="*/ 1049999 h 1049999"/>
              <a:gd name="connsiteX0" fmla="*/ 1015557 w 1044698"/>
              <a:gd name="connsiteY0" fmla="*/ 330034 h 1049999"/>
              <a:gd name="connsiteX1" fmla="*/ 1044492 w 1044698"/>
              <a:gd name="connsiteY1" fmla="*/ 168939 h 1049999"/>
              <a:gd name="connsiteX2" fmla="*/ 995431 w 1044698"/>
              <a:gd name="connsiteY2" fmla="*/ 23042 h 1049999"/>
              <a:gd name="connsiteX3" fmla="*/ 964951 w 1044698"/>
              <a:gd name="connsiteY3" fmla="*/ 182 h 1049999"/>
              <a:gd name="connsiteX4" fmla="*/ 909458 w 1044698"/>
              <a:gd name="connsiteY4" fmla="*/ 11654 h 1049999"/>
              <a:gd name="connsiteX5" fmla="*/ 895377 w 1044698"/>
              <a:gd name="connsiteY5" fmla="*/ 23949 h 1049999"/>
              <a:gd name="connsiteX6" fmla="*/ 850734 w 1044698"/>
              <a:gd name="connsiteY6" fmla="*/ 61659 h 1049999"/>
              <a:gd name="connsiteX7" fmla="*/ 752806 w 1044698"/>
              <a:gd name="connsiteY7" fmla="*/ 190375 h 1049999"/>
              <a:gd name="connsiteX8" fmla="*/ 718516 w 1044698"/>
              <a:gd name="connsiteY8" fmla="*/ 199209 h 1049999"/>
              <a:gd name="connsiteX9" fmla="*/ 690769 w 1044698"/>
              <a:gd name="connsiteY9" fmla="*/ 250470 h 1049999"/>
              <a:gd name="connsiteX10" fmla="*/ 640742 w 1044698"/>
              <a:gd name="connsiteY10" fmla="*/ 308835 h 1049999"/>
              <a:gd name="connsiteX11" fmla="*/ 601041 w 1044698"/>
              <a:gd name="connsiteY11" fmla="*/ 344771 h 1049999"/>
              <a:gd name="connsiteX12" fmla="*/ 571114 w 1044698"/>
              <a:gd name="connsiteY12" fmla="*/ 381182 h 1049999"/>
              <a:gd name="connsiteX13" fmla="*/ 534090 w 1044698"/>
              <a:gd name="connsiteY13" fmla="*/ 420581 h 1049999"/>
              <a:gd name="connsiteX14" fmla="*/ 493312 w 1044698"/>
              <a:gd name="connsiteY14" fmla="*/ 471756 h 1049999"/>
              <a:gd name="connsiteX15" fmla="*/ 464461 w 1044698"/>
              <a:gd name="connsiteY15" fmla="*/ 520463 h 1049999"/>
              <a:gd name="connsiteX16" fmla="*/ 419266 w 1044698"/>
              <a:gd name="connsiteY16" fmla="*/ 572157 h 1049999"/>
              <a:gd name="connsiteX17" fmla="*/ 364794 w 1044698"/>
              <a:gd name="connsiteY17" fmla="*/ 629782 h 1049999"/>
              <a:gd name="connsiteX18" fmla="*/ 306594 w 1044698"/>
              <a:gd name="connsiteY18" fmla="*/ 703427 h 1049999"/>
              <a:gd name="connsiteX19" fmla="*/ 231609 w 1044698"/>
              <a:gd name="connsiteY19" fmla="*/ 816821 h 1049999"/>
              <a:gd name="connsiteX20" fmla="*/ 156956 w 1044698"/>
              <a:gd name="connsiteY20" fmla="*/ 891415 h 1049999"/>
              <a:gd name="connsiteX21" fmla="*/ 94311 w 1044698"/>
              <a:gd name="connsiteY21" fmla="*/ 955404 h 1049999"/>
              <a:gd name="connsiteX22" fmla="*/ 0 w 1044698"/>
              <a:gd name="connsiteY22" fmla="*/ 1049999 h 1049999"/>
              <a:gd name="connsiteX0" fmla="*/ 1043911 w 1046927"/>
              <a:gd name="connsiteY0" fmla="*/ 315184 h 1049999"/>
              <a:gd name="connsiteX1" fmla="*/ 1044492 w 1046927"/>
              <a:gd name="connsiteY1" fmla="*/ 168939 h 1049999"/>
              <a:gd name="connsiteX2" fmla="*/ 995431 w 1046927"/>
              <a:gd name="connsiteY2" fmla="*/ 23042 h 1049999"/>
              <a:gd name="connsiteX3" fmla="*/ 964951 w 1046927"/>
              <a:gd name="connsiteY3" fmla="*/ 182 h 1049999"/>
              <a:gd name="connsiteX4" fmla="*/ 909458 w 1046927"/>
              <a:gd name="connsiteY4" fmla="*/ 11654 h 1049999"/>
              <a:gd name="connsiteX5" fmla="*/ 895377 w 1046927"/>
              <a:gd name="connsiteY5" fmla="*/ 23949 h 1049999"/>
              <a:gd name="connsiteX6" fmla="*/ 850734 w 1046927"/>
              <a:gd name="connsiteY6" fmla="*/ 61659 h 1049999"/>
              <a:gd name="connsiteX7" fmla="*/ 752806 w 1046927"/>
              <a:gd name="connsiteY7" fmla="*/ 190375 h 1049999"/>
              <a:gd name="connsiteX8" fmla="*/ 718516 w 1046927"/>
              <a:gd name="connsiteY8" fmla="*/ 199209 h 1049999"/>
              <a:gd name="connsiteX9" fmla="*/ 690769 w 1046927"/>
              <a:gd name="connsiteY9" fmla="*/ 250470 h 1049999"/>
              <a:gd name="connsiteX10" fmla="*/ 640742 w 1046927"/>
              <a:gd name="connsiteY10" fmla="*/ 308835 h 1049999"/>
              <a:gd name="connsiteX11" fmla="*/ 601041 w 1046927"/>
              <a:gd name="connsiteY11" fmla="*/ 344771 h 1049999"/>
              <a:gd name="connsiteX12" fmla="*/ 571114 w 1046927"/>
              <a:gd name="connsiteY12" fmla="*/ 381182 h 1049999"/>
              <a:gd name="connsiteX13" fmla="*/ 534090 w 1046927"/>
              <a:gd name="connsiteY13" fmla="*/ 420581 h 1049999"/>
              <a:gd name="connsiteX14" fmla="*/ 493312 w 1046927"/>
              <a:gd name="connsiteY14" fmla="*/ 471756 h 1049999"/>
              <a:gd name="connsiteX15" fmla="*/ 464461 w 1046927"/>
              <a:gd name="connsiteY15" fmla="*/ 520463 h 1049999"/>
              <a:gd name="connsiteX16" fmla="*/ 419266 w 1046927"/>
              <a:gd name="connsiteY16" fmla="*/ 572157 h 1049999"/>
              <a:gd name="connsiteX17" fmla="*/ 364794 w 1046927"/>
              <a:gd name="connsiteY17" fmla="*/ 629782 h 1049999"/>
              <a:gd name="connsiteX18" fmla="*/ 306594 w 1046927"/>
              <a:gd name="connsiteY18" fmla="*/ 703427 h 1049999"/>
              <a:gd name="connsiteX19" fmla="*/ 231609 w 1046927"/>
              <a:gd name="connsiteY19" fmla="*/ 816821 h 1049999"/>
              <a:gd name="connsiteX20" fmla="*/ 156956 w 1046927"/>
              <a:gd name="connsiteY20" fmla="*/ 891415 h 1049999"/>
              <a:gd name="connsiteX21" fmla="*/ 94311 w 1046927"/>
              <a:gd name="connsiteY21" fmla="*/ 955404 h 1049999"/>
              <a:gd name="connsiteX22" fmla="*/ 0 w 1046927"/>
              <a:gd name="connsiteY22" fmla="*/ 1049999 h 1049999"/>
              <a:gd name="connsiteX0" fmla="*/ 1043911 w 1045541"/>
              <a:gd name="connsiteY0" fmla="*/ 315319 h 1050134"/>
              <a:gd name="connsiteX1" fmla="*/ 1044492 w 1045541"/>
              <a:gd name="connsiteY1" fmla="*/ 169074 h 1050134"/>
              <a:gd name="connsiteX2" fmla="*/ 1017242 w 1045541"/>
              <a:gd name="connsiteY2" fmla="*/ 27419 h 1050134"/>
              <a:gd name="connsiteX3" fmla="*/ 964951 w 1045541"/>
              <a:gd name="connsiteY3" fmla="*/ 317 h 1050134"/>
              <a:gd name="connsiteX4" fmla="*/ 909458 w 1045541"/>
              <a:gd name="connsiteY4" fmla="*/ 11789 h 1050134"/>
              <a:gd name="connsiteX5" fmla="*/ 895377 w 1045541"/>
              <a:gd name="connsiteY5" fmla="*/ 24084 h 1050134"/>
              <a:gd name="connsiteX6" fmla="*/ 850734 w 1045541"/>
              <a:gd name="connsiteY6" fmla="*/ 61794 h 1050134"/>
              <a:gd name="connsiteX7" fmla="*/ 752806 w 1045541"/>
              <a:gd name="connsiteY7" fmla="*/ 190510 h 1050134"/>
              <a:gd name="connsiteX8" fmla="*/ 718516 w 1045541"/>
              <a:gd name="connsiteY8" fmla="*/ 199344 h 1050134"/>
              <a:gd name="connsiteX9" fmla="*/ 690769 w 1045541"/>
              <a:gd name="connsiteY9" fmla="*/ 250605 h 1050134"/>
              <a:gd name="connsiteX10" fmla="*/ 640742 w 1045541"/>
              <a:gd name="connsiteY10" fmla="*/ 308970 h 1050134"/>
              <a:gd name="connsiteX11" fmla="*/ 601041 w 1045541"/>
              <a:gd name="connsiteY11" fmla="*/ 344906 h 1050134"/>
              <a:gd name="connsiteX12" fmla="*/ 571114 w 1045541"/>
              <a:gd name="connsiteY12" fmla="*/ 381317 h 1050134"/>
              <a:gd name="connsiteX13" fmla="*/ 534090 w 1045541"/>
              <a:gd name="connsiteY13" fmla="*/ 420716 h 1050134"/>
              <a:gd name="connsiteX14" fmla="*/ 493312 w 1045541"/>
              <a:gd name="connsiteY14" fmla="*/ 471891 h 1050134"/>
              <a:gd name="connsiteX15" fmla="*/ 464461 w 1045541"/>
              <a:gd name="connsiteY15" fmla="*/ 520598 h 1050134"/>
              <a:gd name="connsiteX16" fmla="*/ 419266 w 1045541"/>
              <a:gd name="connsiteY16" fmla="*/ 572292 h 1050134"/>
              <a:gd name="connsiteX17" fmla="*/ 364794 w 1045541"/>
              <a:gd name="connsiteY17" fmla="*/ 629917 h 1050134"/>
              <a:gd name="connsiteX18" fmla="*/ 306594 w 1045541"/>
              <a:gd name="connsiteY18" fmla="*/ 703562 h 1050134"/>
              <a:gd name="connsiteX19" fmla="*/ 231609 w 1045541"/>
              <a:gd name="connsiteY19" fmla="*/ 816956 h 1050134"/>
              <a:gd name="connsiteX20" fmla="*/ 156956 w 1045541"/>
              <a:gd name="connsiteY20" fmla="*/ 891550 h 1050134"/>
              <a:gd name="connsiteX21" fmla="*/ 94311 w 1045541"/>
              <a:gd name="connsiteY21" fmla="*/ 955539 h 1050134"/>
              <a:gd name="connsiteX22" fmla="*/ 0 w 1045541"/>
              <a:gd name="connsiteY22" fmla="*/ 1050134 h 1050134"/>
              <a:gd name="connsiteX0" fmla="*/ 1043911 w 1045541"/>
              <a:gd name="connsiteY0" fmla="*/ 307190 h 1042005"/>
              <a:gd name="connsiteX1" fmla="*/ 1044492 w 1045541"/>
              <a:gd name="connsiteY1" fmla="*/ 160945 h 1042005"/>
              <a:gd name="connsiteX2" fmla="*/ 1017242 w 1045541"/>
              <a:gd name="connsiteY2" fmla="*/ 19290 h 1042005"/>
              <a:gd name="connsiteX3" fmla="*/ 975857 w 1045541"/>
              <a:gd name="connsiteY3" fmla="*/ 673 h 1042005"/>
              <a:gd name="connsiteX4" fmla="*/ 909458 w 1045541"/>
              <a:gd name="connsiteY4" fmla="*/ 3660 h 1042005"/>
              <a:gd name="connsiteX5" fmla="*/ 895377 w 1045541"/>
              <a:gd name="connsiteY5" fmla="*/ 15955 h 1042005"/>
              <a:gd name="connsiteX6" fmla="*/ 850734 w 1045541"/>
              <a:gd name="connsiteY6" fmla="*/ 53665 h 1042005"/>
              <a:gd name="connsiteX7" fmla="*/ 752806 w 1045541"/>
              <a:gd name="connsiteY7" fmla="*/ 182381 h 1042005"/>
              <a:gd name="connsiteX8" fmla="*/ 718516 w 1045541"/>
              <a:gd name="connsiteY8" fmla="*/ 191215 h 1042005"/>
              <a:gd name="connsiteX9" fmla="*/ 690769 w 1045541"/>
              <a:gd name="connsiteY9" fmla="*/ 242476 h 1042005"/>
              <a:gd name="connsiteX10" fmla="*/ 640742 w 1045541"/>
              <a:gd name="connsiteY10" fmla="*/ 300841 h 1042005"/>
              <a:gd name="connsiteX11" fmla="*/ 601041 w 1045541"/>
              <a:gd name="connsiteY11" fmla="*/ 336777 h 1042005"/>
              <a:gd name="connsiteX12" fmla="*/ 571114 w 1045541"/>
              <a:gd name="connsiteY12" fmla="*/ 373188 h 1042005"/>
              <a:gd name="connsiteX13" fmla="*/ 534090 w 1045541"/>
              <a:gd name="connsiteY13" fmla="*/ 412587 h 1042005"/>
              <a:gd name="connsiteX14" fmla="*/ 493312 w 1045541"/>
              <a:gd name="connsiteY14" fmla="*/ 463762 h 1042005"/>
              <a:gd name="connsiteX15" fmla="*/ 464461 w 1045541"/>
              <a:gd name="connsiteY15" fmla="*/ 512469 h 1042005"/>
              <a:gd name="connsiteX16" fmla="*/ 419266 w 1045541"/>
              <a:gd name="connsiteY16" fmla="*/ 564163 h 1042005"/>
              <a:gd name="connsiteX17" fmla="*/ 364794 w 1045541"/>
              <a:gd name="connsiteY17" fmla="*/ 621788 h 1042005"/>
              <a:gd name="connsiteX18" fmla="*/ 306594 w 1045541"/>
              <a:gd name="connsiteY18" fmla="*/ 695433 h 1042005"/>
              <a:gd name="connsiteX19" fmla="*/ 231609 w 1045541"/>
              <a:gd name="connsiteY19" fmla="*/ 808827 h 1042005"/>
              <a:gd name="connsiteX20" fmla="*/ 156956 w 1045541"/>
              <a:gd name="connsiteY20" fmla="*/ 883421 h 1042005"/>
              <a:gd name="connsiteX21" fmla="*/ 94311 w 1045541"/>
              <a:gd name="connsiteY21" fmla="*/ 947410 h 1042005"/>
              <a:gd name="connsiteX22" fmla="*/ 0 w 1045541"/>
              <a:gd name="connsiteY22" fmla="*/ 1042005 h 104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45541" h="1042005">
                <a:moveTo>
                  <a:pt x="1043911" y="307190"/>
                </a:moveTo>
                <a:cubicBezTo>
                  <a:pt x="1037407" y="261663"/>
                  <a:pt x="1048937" y="208928"/>
                  <a:pt x="1044492" y="160945"/>
                </a:cubicBezTo>
                <a:cubicBezTo>
                  <a:pt x="1040047" y="112962"/>
                  <a:pt x="1028681" y="46002"/>
                  <a:pt x="1017242" y="19290"/>
                </a:cubicBezTo>
                <a:cubicBezTo>
                  <a:pt x="1005803" y="-7422"/>
                  <a:pt x="993821" y="3278"/>
                  <a:pt x="975857" y="673"/>
                </a:cubicBezTo>
                <a:cubicBezTo>
                  <a:pt x="957893" y="-1932"/>
                  <a:pt x="912647" y="3888"/>
                  <a:pt x="909458" y="3660"/>
                </a:cubicBezTo>
                <a:cubicBezTo>
                  <a:pt x="891678" y="4930"/>
                  <a:pt x="905164" y="7621"/>
                  <a:pt x="895377" y="15955"/>
                </a:cubicBezTo>
                <a:cubicBezTo>
                  <a:pt x="885590" y="24289"/>
                  <a:pt x="874496" y="25927"/>
                  <a:pt x="850734" y="53665"/>
                </a:cubicBezTo>
                <a:cubicBezTo>
                  <a:pt x="826972" y="81403"/>
                  <a:pt x="774842" y="159456"/>
                  <a:pt x="752806" y="182381"/>
                </a:cubicBezTo>
                <a:cubicBezTo>
                  <a:pt x="730770" y="205306"/>
                  <a:pt x="728856" y="181199"/>
                  <a:pt x="718516" y="191215"/>
                </a:cubicBezTo>
                <a:cubicBezTo>
                  <a:pt x="708177" y="201231"/>
                  <a:pt x="703731" y="224205"/>
                  <a:pt x="690769" y="242476"/>
                </a:cubicBezTo>
                <a:cubicBezTo>
                  <a:pt x="677807" y="260747"/>
                  <a:pt x="655697" y="285124"/>
                  <a:pt x="640742" y="300841"/>
                </a:cubicBezTo>
                <a:cubicBezTo>
                  <a:pt x="625787" y="316558"/>
                  <a:pt x="612646" y="324719"/>
                  <a:pt x="601041" y="336777"/>
                </a:cubicBezTo>
                <a:cubicBezTo>
                  <a:pt x="589436" y="348835"/>
                  <a:pt x="582272" y="360553"/>
                  <a:pt x="571114" y="373188"/>
                </a:cubicBezTo>
                <a:cubicBezTo>
                  <a:pt x="559956" y="385823"/>
                  <a:pt x="547057" y="397491"/>
                  <a:pt x="534090" y="412587"/>
                </a:cubicBezTo>
                <a:cubicBezTo>
                  <a:pt x="521123" y="427683"/>
                  <a:pt x="504917" y="447115"/>
                  <a:pt x="493312" y="463762"/>
                </a:cubicBezTo>
                <a:cubicBezTo>
                  <a:pt x="481707" y="480409"/>
                  <a:pt x="476802" y="495736"/>
                  <a:pt x="464461" y="512469"/>
                </a:cubicBezTo>
                <a:cubicBezTo>
                  <a:pt x="452120" y="529203"/>
                  <a:pt x="435877" y="545943"/>
                  <a:pt x="419266" y="564163"/>
                </a:cubicBezTo>
                <a:cubicBezTo>
                  <a:pt x="402655" y="582383"/>
                  <a:pt x="383573" y="599910"/>
                  <a:pt x="364794" y="621788"/>
                </a:cubicBezTo>
                <a:cubicBezTo>
                  <a:pt x="346015" y="643666"/>
                  <a:pt x="328792" y="664260"/>
                  <a:pt x="306594" y="695433"/>
                </a:cubicBezTo>
                <a:cubicBezTo>
                  <a:pt x="284397" y="726606"/>
                  <a:pt x="256549" y="777496"/>
                  <a:pt x="231609" y="808827"/>
                </a:cubicBezTo>
                <a:cubicBezTo>
                  <a:pt x="206669" y="840158"/>
                  <a:pt x="179839" y="860324"/>
                  <a:pt x="156956" y="883421"/>
                </a:cubicBezTo>
                <a:cubicBezTo>
                  <a:pt x="134073" y="906518"/>
                  <a:pt x="106227" y="936487"/>
                  <a:pt x="94311" y="947410"/>
                </a:cubicBezTo>
                <a:cubicBezTo>
                  <a:pt x="90936" y="950504"/>
                  <a:pt x="0" y="1042005"/>
                  <a:pt x="0" y="1042005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  <a:effectLst>
            <a:outerShdw blurRad="101600" dist="38100" dir="5400000" sx="110000" sy="11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>
              <a:latin typeface="Bradley Hand ITC" panose="03070402050302030203" pitchFamily="66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6ADF3E1-E2FD-4346-A094-3CEE7AC966F5}"/>
              </a:ext>
            </a:extLst>
          </p:cNvPr>
          <p:cNvSpPr/>
          <p:nvPr/>
        </p:nvSpPr>
        <p:spPr>
          <a:xfrm rot="510444">
            <a:off x="3937287" y="2560018"/>
            <a:ext cx="378527" cy="504664"/>
          </a:xfrm>
          <a:custGeom>
            <a:avLst/>
            <a:gdLst>
              <a:gd name="connsiteX0" fmla="*/ 0 w 346710"/>
              <a:gd name="connsiteY0" fmla="*/ 0 h 449580"/>
              <a:gd name="connsiteX1" fmla="*/ 72390 w 346710"/>
              <a:gd name="connsiteY1" fmla="*/ 34290 h 449580"/>
              <a:gd name="connsiteX2" fmla="*/ 133350 w 346710"/>
              <a:gd name="connsiteY2" fmla="*/ 72390 h 449580"/>
              <a:gd name="connsiteX3" fmla="*/ 160020 w 346710"/>
              <a:gd name="connsiteY3" fmla="*/ 87630 h 449580"/>
              <a:gd name="connsiteX4" fmla="*/ 232410 w 346710"/>
              <a:gd name="connsiteY4" fmla="*/ 194310 h 449580"/>
              <a:gd name="connsiteX5" fmla="*/ 297180 w 346710"/>
              <a:gd name="connsiteY5" fmla="*/ 312420 h 449580"/>
              <a:gd name="connsiteX6" fmla="*/ 335280 w 346710"/>
              <a:gd name="connsiteY6" fmla="*/ 422910 h 449580"/>
              <a:gd name="connsiteX7" fmla="*/ 346710 w 346710"/>
              <a:gd name="connsiteY7" fmla="*/ 44958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710" h="449580">
                <a:moveTo>
                  <a:pt x="0" y="0"/>
                </a:moveTo>
                <a:cubicBezTo>
                  <a:pt x="48218" y="32145"/>
                  <a:pt x="-6238" y="-1748"/>
                  <a:pt x="72390" y="34290"/>
                </a:cubicBezTo>
                <a:cubicBezTo>
                  <a:pt x="140348" y="65437"/>
                  <a:pt x="92211" y="44964"/>
                  <a:pt x="133350" y="72390"/>
                </a:cubicBezTo>
                <a:cubicBezTo>
                  <a:pt x="141869" y="78070"/>
                  <a:pt x="151130" y="82550"/>
                  <a:pt x="160020" y="87630"/>
                </a:cubicBezTo>
                <a:cubicBezTo>
                  <a:pt x="223582" y="162749"/>
                  <a:pt x="184059" y="108985"/>
                  <a:pt x="232410" y="194310"/>
                </a:cubicBezTo>
                <a:cubicBezTo>
                  <a:pt x="266373" y="254245"/>
                  <a:pt x="269052" y="248663"/>
                  <a:pt x="297180" y="312420"/>
                </a:cubicBezTo>
                <a:cubicBezTo>
                  <a:pt x="343372" y="417123"/>
                  <a:pt x="308969" y="343978"/>
                  <a:pt x="335280" y="422910"/>
                </a:cubicBezTo>
                <a:cubicBezTo>
                  <a:pt x="338339" y="432086"/>
                  <a:pt x="346710" y="449580"/>
                  <a:pt x="346710" y="449580"/>
                </a:cubicBezTo>
              </a:path>
            </a:pathLst>
          </a:custGeom>
          <a:noFill/>
          <a:ln w="76200">
            <a:solidFill>
              <a:srgbClr val="00B0F0"/>
            </a:solidFill>
          </a:ln>
          <a:effectLst>
            <a:outerShdw blurRad="101600" dist="38100" dir="5400000" sx="110000" sy="110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>
              <a:latin typeface="Bradley Hand ITC" panose="03070402050302030203" pitchFamily="66" charset="0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42CECD5C-F268-443E-961F-60F28AB4B7DE}"/>
              </a:ext>
            </a:extLst>
          </p:cNvPr>
          <p:cNvSpPr/>
          <p:nvPr/>
        </p:nvSpPr>
        <p:spPr>
          <a:xfrm rot="21415979">
            <a:off x="4285836" y="3244435"/>
            <a:ext cx="2150531" cy="2548983"/>
          </a:xfrm>
          <a:custGeom>
            <a:avLst/>
            <a:gdLst>
              <a:gd name="connsiteX0" fmla="*/ 0 w 1969770"/>
              <a:gd name="connsiteY0" fmla="*/ 0 h 2270760"/>
              <a:gd name="connsiteX1" fmla="*/ 209550 w 1969770"/>
              <a:gd name="connsiteY1" fmla="*/ 3810 h 2270760"/>
              <a:gd name="connsiteX2" fmla="*/ 224790 w 1969770"/>
              <a:gd name="connsiteY2" fmla="*/ 7620 h 2270760"/>
              <a:gd name="connsiteX3" fmla="*/ 270510 w 1969770"/>
              <a:gd name="connsiteY3" fmla="*/ 22860 h 2270760"/>
              <a:gd name="connsiteX4" fmla="*/ 323850 w 1969770"/>
              <a:gd name="connsiteY4" fmla="*/ 45720 h 2270760"/>
              <a:gd name="connsiteX5" fmla="*/ 430530 w 1969770"/>
              <a:gd name="connsiteY5" fmla="*/ 171450 h 2270760"/>
              <a:gd name="connsiteX6" fmla="*/ 544830 w 1969770"/>
              <a:gd name="connsiteY6" fmla="*/ 346710 h 2270760"/>
              <a:gd name="connsiteX7" fmla="*/ 628650 w 1969770"/>
              <a:gd name="connsiteY7" fmla="*/ 491490 h 2270760"/>
              <a:gd name="connsiteX8" fmla="*/ 880110 w 1969770"/>
              <a:gd name="connsiteY8" fmla="*/ 864870 h 2270760"/>
              <a:gd name="connsiteX9" fmla="*/ 1043940 w 1969770"/>
              <a:gd name="connsiteY9" fmla="*/ 1131570 h 2270760"/>
              <a:gd name="connsiteX10" fmla="*/ 1120140 w 1969770"/>
              <a:gd name="connsiteY10" fmla="*/ 1253490 h 2270760"/>
              <a:gd name="connsiteX11" fmla="*/ 1367790 w 1969770"/>
              <a:gd name="connsiteY11" fmla="*/ 1584960 h 2270760"/>
              <a:gd name="connsiteX12" fmla="*/ 1497330 w 1969770"/>
              <a:gd name="connsiteY12" fmla="*/ 1744980 h 2270760"/>
              <a:gd name="connsiteX13" fmla="*/ 1619250 w 1969770"/>
              <a:gd name="connsiteY13" fmla="*/ 1897380 h 2270760"/>
              <a:gd name="connsiteX14" fmla="*/ 1828800 w 1969770"/>
              <a:gd name="connsiteY14" fmla="*/ 2114550 h 2270760"/>
              <a:gd name="connsiteX15" fmla="*/ 1882140 w 1969770"/>
              <a:gd name="connsiteY15" fmla="*/ 2171700 h 2270760"/>
              <a:gd name="connsiteX16" fmla="*/ 1946910 w 1969770"/>
              <a:gd name="connsiteY16" fmla="*/ 2247900 h 2270760"/>
              <a:gd name="connsiteX17" fmla="*/ 1969770 w 1969770"/>
              <a:gd name="connsiteY17" fmla="*/ 2270760 h 227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69770" h="2270760">
                <a:moveTo>
                  <a:pt x="0" y="0"/>
                </a:moveTo>
                <a:lnTo>
                  <a:pt x="209550" y="3810"/>
                </a:lnTo>
                <a:cubicBezTo>
                  <a:pt x="214783" y="3987"/>
                  <a:pt x="219792" y="6058"/>
                  <a:pt x="224790" y="7620"/>
                </a:cubicBezTo>
                <a:cubicBezTo>
                  <a:pt x="240123" y="12412"/>
                  <a:pt x="255516" y="17093"/>
                  <a:pt x="270510" y="22860"/>
                </a:cubicBezTo>
                <a:cubicBezTo>
                  <a:pt x="288565" y="29804"/>
                  <a:pt x="306070" y="38100"/>
                  <a:pt x="323850" y="45720"/>
                </a:cubicBezTo>
                <a:cubicBezTo>
                  <a:pt x="362305" y="87671"/>
                  <a:pt x="396970" y="123609"/>
                  <a:pt x="430530" y="171450"/>
                </a:cubicBezTo>
                <a:cubicBezTo>
                  <a:pt x="470584" y="228548"/>
                  <a:pt x="509885" y="286350"/>
                  <a:pt x="544830" y="346710"/>
                </a:cubicBezTo>
                <a:cubicBezTo>
                  <a:pt x="572770" y="394970"/>
                  <a:pt x="595504" y="446646"/>
                  <a:pt x="628650" y="491490"/>
                </a:cubicBezTo>
                <a:cubicBezTo>
                  <a:pt x="739278" y="641163"/>
                  <a:pt x="789501" y="698754"/>
                  <a:pt x="880110" y="864870"/>
                </a:cubicBezTo>
                <a:cubicBezTo>
                  <a:pt x="965119" y="1020720"/>
                  <a:pt x="898212" y="902977"/>
                  <a:pt x="1043940" y="1131570"/>
                </a:cubicBezTo>
                <a:cubicBezTo>
                  <a:pt x="1069702" y="1171981"/>
                  <a:pt x="1091456" y="1215097"/>
                  <a:pt x="1120140" y="1253490"/>
                </a:cubicBezTo>
                <a:cubicBezTo>
                  <a:pt x="1202690" y="1363980"/>
                  <a:pt x="1283820" y="1475545"/>
                  <a:pt x="1367790" y="1584960"/>
                </a:cubicBezTo>
                <a:cubicBezTo>
                  <a:pt x="1409571" y="1639402"/>
                  <a:pt x="1454300" y="1691519"/>
                  <a:pt x="1497330" y="1744980"/>
                </a:cubicBezTo>
                <a:cubicBezTo>
                  <a:pt x="1538121" y="1795659"/>
                  <a:pt x="1574077" y="1850565"/>
                  <a:pt x="1619250" y="1897380"/>
                </a:cubicBezTo>
                <a:lnTo>
                  <a:pt x="1828800" y="2114550"/>
                </a:lnTo>
                <a:cubicBezTo>
                  <a:pt x="1846830" y="2133364"/>
                  <a:pt x="1864862" y="2152193"/>
                  <a:pt x="1882140" y="2171700"/>
                </a:cubicBezTo>
                <a:cubicBezTo>
                  <a:pt x="1904243" y="2196655"/>
                  <a:pt x="1923338" y="2224328"/>
                  <a:pt x="1946910" y="2247900"/>
                </a:cubicBezTo>
                <a:lnTo>
                  <a:pt x="1969770" y="2270760"/>
                </a:lnTo>
              </a:path>
            </a:pathLst>
          </a:custGeom>
          <a:noFill/>
          <a:ln w="762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01600" dist="38100" dir="5400000" sx="110000" sy="110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C6F13A5-3990-4030-938B-1D904246F43E}"/>
              </a:ext>
            </a:extLst>
          </p:cNvPr>
          <p:cNvSpPr/>
          <p:nvPr/>
        </p:nvSpPr>
        <p:spPr>
          <a:xfrm>
            <a:off x="3814273" y="2196694"/>
            <a:ext cx="660854" cy="285391"/>
          </a:xfrm>
          <a:custGeom>
            <a:avLst/>
            <a:gdLst>
              <a:gd name="connsiteX0" fmla="*/ 0 w 605307"/>
              <a:gd name="connsiteY0" fmla="*/ 207018 h 254240"/>
              <a:gd name="connsiteX1" fmla="*/ 141668 w 605307"/>
              <a:gd name="connsiteY1" fmla="*/ 82522 h 254240"/>
              <a:gd name="connsiteX2" fmla="*/ 309093 w 605307"/>
              <a:gd name="connsiteY2" fmla="*/ 5249 h 254240"/>
              <a:gd name="connsiteX3" fmla="*/ 455054 w 605307"/>
              <a:gd name="connsiteY3" fmla="*/ 13835 h 254240"/>
              <a:gd name="connsiteX4" fmla="*/ 549499 w 605307"/>
              <a:gd name="connsiteY4" fmla="*/ 69643 h 254240"/>
              <a:gd name="connsiteX5" fmla="*/ 579550 w 605307"/>
              <a:gd name="connsiteY5" fmla="*/ 121159 h 254240"/>
              <a:gd name="connsiteX6" fmla="*/ 592428 w 605307"/>
              <a:gd name="connsiteY6" fmla="*/ 194139 h 254240"/>
              <a:gd name="connsiteX7" fmla="*/ 605307 w 605307"/>
              <a:gd name="connsiteY7" fmla="*/ 254240 h 25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5307" h="254240">
                <a:moveTo>
                  <a:pt x="0" y="207018"/>
                </a:moveTo>
                <a:cubicBezTo>
                  <a:pt x="45076" y="161584"/>
                  <a:pt x="90153" y="116150"/>
                  <a:pt x="141668" y="82522"/>
                </a:cubicBezTo>
                <a:cubicBezTo>
                  <a:pt x="193183" y="48894"/>
                  <a:pt x="256862" y="16697"/>
                  <a:pt x="309093" y="5249"/>
                </a:cubicBezTo>
                <a:cubicBezTo>
                  <a:pt x="361324" y="-6199"/>
                  <a:pt x="414986" y="3103"/>
                  <a:pt x="455054" y="13835"/>
                </a:cubicBezTo>
                <a:cubicBezTo>
                  <a:pt x="495122" y="24567"/>
                  <a:pt x="528750" y="51756"/>
                  <a:pt x="549499" y="69643"/>
                </a:cubicBezTo>
                <a:cubicBezTo>
                  <a:pt x="570248" y="87530"/>
                  <a:pt x="572395" y="100410"/>
                  <a:pt x="579550" y="121159"/>
                </a:cubicBezTo>
                <a:cubicBezTo>
                  <a:pt x="586705" y="141908"/>
                  <a:pt x="588135" y="171959"/>
                  <a:pt x="592428" y="194139"/>
                </a:cubicBezTo>
                <a:cubicBezTo>
                  <a:pt x="596721" y="216319"/>
                  <a:pt x="601014" y="235279"/>
                  <a:pt x="605307" y="254240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  <a:effectLst>
            <a:outerShdw blurRad="101600" dist="38100" dir="5400000" sx="110000" sy="11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0848C37-8168-47B7-85C9-CEBBBF879623}"/>
              </a:ext>
            </a:extLst>
          </p:cNvPr>
          <p:cNvSpPr/>
          <p:nvPr/>
        </p:nvSpPr>
        <p:spPr>
          <a:xfrm>
            <a:off x="3739056" y="2447019"/>
            <a:ext cx="314573" cy="136611"/>
          </a:xfrm>
          <a:custGeom>
            <a:avLst/>
            <a:gdLst>
              <a:gd name="connsiteX0" fmla="*/ 0 w 273844"/>
              <a:gd name="connsiteY0" fmla="*/ 19227 h 121641"/>
              <a:gd name="connsiteX1" fmla="*/ 113109 w 273844"/>
              <a:gd name="connsiteY1" fmla="*/ 7320 h 121641"/>
              <a:gd name="connsiteX2" fmla="*/ 180975 w 273844"/>
              <a:gd name="connsiteY2" fmla="*/ 177 h 121641"/>
              <a:gd name="connsiteX3" fmla="*/ 233363 w 273844"/>
              <a:gd name="connsiteY3" fmla="*/ 4939 h 121641"/>
              <a:gd name="connsiteX4" fmla="*/ 248841 w 273844"/>
              <a:gd name="connsiteY4" fmla="*/ 32323 h 121641"/>
              <a:gd name="connsiteX5" fmla="*/ 260747 w 273844"/>
              <a:gd name="connsiteY5" fmla="*/ 70423 h 121641"/>
              <a:gd name="connsiteX6" fmla="*/ 267891 w 273844"/>
              <a:gd name="connsiteY6" fmla="*/ 113286 h 121641"/>
              <a:gd name="connsiteX7" fmla="*/ 273844 w 273844"/>
              <a:gd name="connsiteY7" fmla="*/ 121620 h 121641"/>
              <a:gd name="connsiteX0" fmla="*/ 0 w 298847"/>
              <a:gd name="connsiteY0" fmla="*/ 19227 h 138288"/>
              <a:gd name="connsiteX1" fmla="*/ 113109 w 298847"/>
              <a:gd name="connsiteY1" fmla="*/ 7320 h 138288"/>
              <a:gd name="connsiteX2" fmla="*/ 180975 w 298847"/>
              <a:gd name="connsiteY2" fmla="*/ 177 h 138288"/>
              <a:gd name="connsiteX3" fmla="*/ 233363 w 298847"/>
              <a:gd name="connsiteY3" fmla="*/ 4939 h 138288"/>
              <a:gd name="connsiteX4" fmla="*/ 248841 w 298847"/>
              <a:gd name="connsiteY4" fmla="*/ 32323 h 138288"/>
              <a:gd name="connsiteX5" fmla="*/ 260747 w 298847"/>
              <a:gd name="connsiteY5" fmla="*/ 70423 h 138288"/>
              <a:gd name="connsiteX6" fmla="*/ 267891 w 298847"/>
              <a:gd name="connsiteY6" fmla="*/ 113286 h 138288"/>
              <a:gd name="connsiteX7" fmla="*/ 298847 w 298847"/>
              <a:gd name="connsiteY7" fmla="*/ 138288 h 138288"/>
              <a:gd name="connsiteX0" fmla="*/ 0 w 284560"/>
              <a:gd name="connsiteY0" fmla="*/ 19227 h 129954"/>
              <a:gd name="connsiteX1" fmla="*/ 113109 w 284560"/>
              <a:gd name="connsiteY1" fmla="*/ 7320 h 129954"/>
              <a:gd name="connsiteX2" fmla="*/ 180975 w 284560"/>
              <a:gd name="connsiteY2" fmla="*/ 177 h 129954"/>
              <a:gd name="connsiteX3" fmla="*/ 233363 w 284560"/>
              <a:gd name="connsiteY3" fmla="*/ 4939 h 129954"/>
              <a:gd name="connsiteX4" fmla="*/ 248841 w 284560"/>
              <a:gd name="connsiteY4" fmla="*/ 32323 h 129954"/>
              <a:gd name="connsiteX5" fmla="*/ 260747 w 284560"/>
              <a:gd name="connsiteY5" fmla="*/ 70423 h 129954"/>
              <a:gd name="connsiteX6" fmla="*/ 267891 w 284560"/>
              <a:gd name="connsiteY6" fmla="*/ 113286 h 129954"/>
              <a:gd name="connsiteX7" fmla="*/ 284560 w 284560"/>
              <a:gd name="connsiteY7" fmla="*/ 129954 h 129954"/>
              <a:gd name="connsiteX0" fmla="*/ 0 w 284560"/>
              <a:gd name="connsiteY0" fmla="*/ 19227 h 132280"/>
              <a:gd name="connsiteX1" fmla="*/ 113109 w 284560"/>
              <a:gd name="connsiteY1" fmla="*/ 7320 h 132280"/>
              <a:gd name="connsiteX2" fmla="*/ 180975 w 284560"/>
              <a:gd name="connsiteY2" fmla="*/ 177 h 132280"/>
              <a:gd name="connsiteX3" fmla="*/ 233363 w 284560"/>
              <a:gd name="connsiteY3" fmla="*/ 4939 h 132280"/>
              <a:gd name="connsiteX4" fmla="*/ 248841 w 284560"/>
              <a:gd name="connsiteY4" fmla="*/ 32323 h 132280"/>
              <a:gd name="connsiteX5" fmla="*/ 260747 w 284560"/>
              <a:gd name="connsiteY5" fmla="*/ 70423 h 132280"/>
              <a:gd name="connsiteX6" fmla="*/ 267891 w 284560"/>
              <a:gd name="connsiteY6" fmla="*/ 113286 h 132280"/>
              <a:gd name="connsiteX7" fmla="*/ 284560 w 284560"/>
              <a:gd name="connsiteY7" fmla="*/ 129954 h 132280"/>
              <a:gd name="connsiteX0" fmla="*/ 0 w 288132"/>
              <a:gd name="connsiteY0" fmla="*/ 19227 h 121700"/>
              <a:gd name="connsiteX1" fmla="*/ 113109 w 288132"/>
              <a:gd name="connsiteY1" fmla="*/ 7320 h 121700"/>
              <a:gd name="connsiteX2" fmla="*/ 180975 w 288132"/>
              <a:gd name="connsiteY2" fmla="*/ 177 h 121700"/>
              <a:gd name="connsiteX3" fmla="*/ 233363 w 288132"/>
              <a:gd name="connsiteY3" fmla="*/ 4939 h 121700"/>
              <a:gd name="connsiteX4" fmla="*/ 248841 w 288132"/>
              <a:gd name="connsiteY4" fmla="*/ 32323 h 121700"/>
              <a:gd name="connsiteX5" fmla="*/ 260747 w 288132"/>
              <a:gd name="connsiteY5" fmla="*/ 70423 h 121700"/>
              <a:gd name="connsiteX6" fmla="*/ 267891 w 288132"/>
              <a:gd name="connsiteY6" fmla="*/ 113286 h 121700"/>
              <a:gd name="connsiteX7" fmla="*/ 288132 w 288132"/>
              <a:gd name="connsiteY7" fmla="*/ 116857 h 12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132" h="121700">
                <a:moveTo>
                  <a:pt x="0" y="19227"/>
                </a:moveTo>
                <a:lnTo>
                  <a:pt x="113109" y="7320"/>
                </a:lnTo>
                <a:cubicBezTo>
                  <a:pt x="143272" y="4145"/>
                  <a:pt x="160933" y="574"/>
                  <a:pt x="180975" y="177"/>
                </a:cubicBezTo>
                <a:cubicBezTo>
                  <a:pt x="201017" y="-220"/>
                  <a:pt x="222052" y="-419"/>
                  <a:pt x="233363" y="4939"/>
                </a:cubicBezTo>
                <a:cubicBezTo>
                  <a:pt x="244674" y="10297"/>
                  <a:pt x="244277" y="21409"/>
                  <a:pt x="248841" y="32323"/>
                </a:cubicBezTo>
                <a:cubicBezTo>
                  <a:pt x="253405" y="43237"/>
                  <a:pt x="257572" y="56929"/>
                  <a:pt x="260747" y="70423"/>
                </a:cubicBezTo>
                <a:cubicBezTo>
                  <a:pt x="263922" y="83917"/>
                  <a:pt x="265708" y="104753"/>
                  <a:pt x="267891" y="113286"/>
                </a:cubicBezTo>
                <a:cubicBezTo>
                  <a:pt x="270074" y="121819"/>
                  <a:pt x="276722" y="125290"/>
                  <a:pt x="288132" y="116857"/>
                </a:cubicBezTo>
              </a:path>
            </a:pathLst>
          </a:custGeom>
          <a:noFill/>
          <a:ln w="76200">
            <a:solidFill>
              <a:srgbClr val="92D050"/>
            </a:solidFill>
          </a:ln>
          <a:effectLst>
            <a:outerShdw blurRad="101600" dist="38100" dir="5400000" sx="110000" sy="11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EB174C-63FC-4E6A-A96A-DFF74234452B}"/>
              </a:ext>
            </a:extLst>
          </p:cNvPr>
          <p:cNvSpPr/>
          <p:nvPr/>
        </p:nvSpPr>
        <p:spPr>
          <a:xfrm>
            <a:off x="3744731" y="3071165"/>
            <a:ext cx="677240" cy="211219"/>
          </a:xfrm>
          <a:custGeom>
            <a:avLst/>
            <a:gdLst>
              <a:gd name="connsiteX0" fmla="*/ 0 w 620315"/>
              <a:gd name="connsiteY0" fmla="*/ 110774 h 188164"/>
              <a:gd name="connsiteX1" fmla="*/ 150019 w 620315"/>
              <a:gd name="connsiteY1" fmla="*/ 40527 h 188164"/>
              <a:gd name="connsiteX2" fmla="*/ 233362 w 620315"/>
              <a:gd name="connsiteY2" fmla="*/ 13142 h 188164"/>
              <a:gd name="connsiteX3" fmla="*/ 339328 w 620315"/>
              <a:gd name="connsiteY3" fmla="*/ 45 h 188164"/>
              <a:gd name="connsiteX4" fmla="*/ 429815 w 620315"/>
              <a:gd name="connsiteY4" fmla="*/ 9570 h 188164"/>
              <a:gd name="connsiteX5" fmla="*/ 484584 w 620315"/>
              <a:gd name="connsiteY5" fmla="*/ 28620 h 188164"/>
              <a:gd name="connsiteX6" fmla="*/ 538162 w 620315"/>
              <a:gd name="connsiteY6" fmla="*/ 73864 h 188164"/>
              <a:gd name="connsiteX7" fmla="*/ 576262 w 620315"/>
              <a:gd name="connsiteY7" fmla="*/ 119108 h 188164"/>
              <a:gd name="connsiteX8" fmla="*/ 603647 w 620315"/>
              <a:gd name="connsiteY8" fmla="*/ 157208 h 188164"/>
              <a:gd name="connsiteX9" fmla="*/ 620315 w 620315"/>
              <a:gd name="connsiteY9" fmla="*/ 188164 h 18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0315" h="188164">
                <a:moveTo>
                  <a:pt x="0" y="110774"/>
                </a:moveTo>
                <a:cubicBezTo>
                  <a:pt x="55562" y="83786"/>
                  <a:pt x="111125" y="56799"/>
                  <a:pt x="150019" y="40527"/>
                </a:cubicBezTo>
                <a:cubicBezTo>
                  <a:pt x="188913" y="24255"/>
                  <a:pt x="201811" y="19889"/>
                  <a:pt x="233362" y="13142"/>
                </a:cubicBezTo>
                <a:cubicBezTo>
                  <a:pt x="264913" y="6395"/>
                  <a:pt x="306586" y="640"/>
                  <a:pt x="339328" y="45"/>
                </a:cubicBezTo>
                <a:cubicBezTo>
                  <a:pt x="372070" y="-550"/>
                  <a:pt x="405606" y="4808"/>
                  <a:pt x="429815" y="9570"/>
                </a:cubicBezTo>
                <a:cubicBezTo>
                  <a:pt x="454024" y="14332"/>
                  <a:pt x="466526" y="17904"/>
                  <a:pt x="484584" y="28620"/>
                </a:cubicBezTo>
                <a:cubicBezTo>
                  <a:pt x="502642" y="39336"/>
                  <a:pt x="522882" y="58783"/>
                  <a:pt x="538162" y="73864"/>
                </a:cubicBezTo>
                <a:cubicBezTo>
                  <a:pt x="553442" y="88945"/>
                  <a:pt x="565348" y="105217"/>
                  <a:pt x="576262" y="119108"/>
                </a:cubicBezTo>
                <a:cubicBezTo>
                  <a:pt x="587176" y="132999"/>
                  <a:pt x="596305" y="145699"/>
                  <a:pt x="603647" y="157208"/>
                </a:cubicBezTo>
                <a:cubicBezTo>
                  <a:pt x="610989" y="168717"/>
                  <a:pt x="615652" y="178440"/>
                  <a:pt x="620315" y="188164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  <a:effectLst>
            <a:outerShdw blurRad="101600" dist="38100" dir="5400000" sx="110000" sy="11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0003EF-9698-497F-A6B7-E41DBAABF431}"/>
              </a:ext>
            </a:extLst>
          </p:cNvPr>
          <p:cNvCxnSpPr/>
          <p:nvPr/>
        </p:nvCxnSpPr>
        <p:spPr>
          <a:xfrm rot="16200000" flipH="1">
            <a:off x="4785449" y="6119483"/>
            <a:ext cx="14423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FD78958-105F-4D4D-B676-9E1502426BFF}"/>
              </a:ext>
            </a:extLst>
          </p:cNvPr>
          <p:cNvCxnSpPr/>
          <p:nvPr/>
        </p:nvCxnSpPr>
        <p:spPr>
          <a:xfrm flipH="1">
            <a:off x="1918035" y="3139680"/>
            <a:ext cx="1402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A740333-90CD-499C-A504-805798C57768}"/>
              </a:ext>
            </a:extLst>
          </p:cNvPr>
          <p:cNvCxnSpPr/>
          <p:nvPr/>
        </p:nvCxnSpPr>
        <p:spPr>
          <a:xfrm flipH="1">
            <a:off x="1914656" y="4150395"/>
            <a:ext cx="1402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6DB65F5-2C2B-4268-B9BE-7E53E0E816BD}"/>
              </a:ext>
            </a:extLst>
          </p:cNvPr>
          <p:cNvSpPr txBox="1"/>
          <p:nvPr/>
        </p:nvSpPr>
        <p:spPr>
          <a:xfrm>
            <a:off x="5800132" y="3229168"/>
            <a:ext cx="2354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Supernova</a:t>
            </a:r>
            <a:endParaRPr lang="en-IE" sz="3200" b="1" dirty="0">
              <a:solidFill>
                <a:schemeClr val="accent2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F964D13D-5962-40B0-BD5C-845847EE3C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3361" y="579870"/>
            <a:ext cx="1728892" cy="17575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C974C1-6E7B-4B76-B93E-35EA77A168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4924" y="169350"/>
            <a:ext cx="479888" cy="5147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CEDAC1C-F27E-479B-B628-82087EC7080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88386" y="5060465"/>
            <a:ext cx="874952" cy="88309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AA86DF9-9F67-45C6-BE4D-9D8EC5E19CA1}"/>
              </a:ext>
            </a:extLst>
          </p:cNvPr>
          <p:cNvSpPr txBox="1"/>
          <p:nvPr/>
        </p:nvSpPr>
        <p:spPr>
          <a:xfrm>
            <a:off x="8157636" y="4989452"/>
            <a:ext cx="178467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+Exotic Searches</a:t>
            </a:r>
            <a:endParaRPr lang="en-IE" sz="28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87D8C9-F290-4D32-958B-1E07D4684B0F}"/>
              </a:ext>
            </a:extLst>
          </p:cNvPr>
          <p:cNvSpPr txBox="1"/>
          <p:nvPr/>
        </p:nvSpPr>
        <p:spPr>
          <a:xfrm>
            <a:off x="2885967" y="4865293"/>
            <a:ext cx="27640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stellar" panose="020A0402060406010301" pitchFamily="18" charset="0"/>
              </a:rPr>
              <a:t>JUNO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stellar" panose="020A0402060406010301" pitchFamily="18" charset="0"/>
              </a:rPr>
              <a:t>Sensitivity</a:t>
            </a:r>
          </a:p>
          <a:p>
            <a:pPr algn="ctr"/>
            <a:r>
              <a:rPr lang="en-IE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O(10keV) – O(10GeV)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7DC02-6A15-43F0-9317-C5E3033FDD0E}"/>
              </a:ext>
            </a:extLst>
          </p:cNvPr>
          <p:cNvSpPr txBox="1"/>
          <p:nvPr/>
        </p:nvSpPr>
        <p:spPr>
          <a:xfrm rot="16200000">
            <a:off x="-726953" y="2757375"/>
            <a:ext cx="2670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Flux [cm</a:t>
            </a:r>
            <a:r>
              <a:rPr lang="en-US" sz="2000" baseline="30000" dirty="0"/>
              <a:t>-2</a:t>
            </a:r>
            <a:r>
              <a:rPr lang="en-US" sz="2000" dirty="0"/>
              <a:t> s</a:t>
            </a:r>
            <a:r>
              <a:rPr lang="en-US" sz="2000" baseline="30000" dirty="0"/>
              <a:t>-1</a:t>
            </a:r>
            <a:r>
              <a:rPr lang="en-US" sz="2000" dirty="0"/>
              <a:t> sr</a:t>
            </a:r>
            <a:r>
              <a:rPr lang="en-US" sz="2000" baseline="30000" dirty="0"/>
              <a:t>-1</a:t>
            </a:r>
            <a:r>
              <a:rPr lang="en-US" sz="2000" dirty="0"/>
              <a:t> MeV</a:t>
            </a:r>
            <a:r>
              <a:rPr lang="en-US" sz="2000" baseline="30000" dirty="0"/>
              <a:t>-1</a:t>
            </a:r>
            <a:r>
              <a:rPr lang="en-US" sz="2000" dirty="0"/>
              <a:t>]</a:t>
            </a:r>
            <a:endParaRPr lang="en-IE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DE53C-9141-43C6-A09A-49AEB608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F101-73C5-4DE9-A0CE-ACACB36E0A38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482CE-A273-4572-801E-EFDF0D2B4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464E46-3887-46A2-AC04-9A3B7EAA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11</a:t>
            </a:fld>
            <a:endParaRPr lang="en-I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25B4F5-9791-4E96-8841-188E949181BF}"/>
              </a:ext>
            </a:extLst>
          </p:cNvPr>
          <p:cNvSpPr txBox="1"/>
          <p:nvPr/>
        </p:nvSpPr>
        <p:spPr>
          <a:xfrm>
            <a:off x="5873496" y="227397"/>
            <a:ext cx="2973682" cy="52322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“Physics potential of detecting solar neutrinos at JUNO” – Marco Beretta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4DA1F9-FB27-4A40-86C5-123A8EC14CED}"/>
              </a:ext>
            </a:extLst>
          </p:cNvPr>
          <p:cNvSpPr txBox="1"/>
          <p:nvPr/>
        </p:nvSpPr>
        <p:spPr>
          <a:xfrm>
            <a:off x="8324845" y="6043626"/>
            <a:ext cx="3234938" cy="52322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“</a:t>
            </a:r>
            <a:r>
              <a:rPr lang="en-US" sz="14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R&amp;D program for </a:t>
            </a:r>
            <a:r>
              <a:rPr lang="en-US" sz="1400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neutrinoless</a:t>
            </a:r>
            <a:r>
              <a:rPr lang="en-US" sz="14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double beta decay search at JUNO” - </a:t>
            </a:r>
            <a:r>
              <a:rPr lang="en-US" sz="1400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Gaosong</a:t>
            </a:r>
            <a:r>
              <a:rPr lang="en-US" sz="14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Li</a:t>
            </a:r>
            <a:endParaRPr lang="en-US" sz="1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41" grpId="0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40" grpId="0"/>
      <p:bldP spid="52" grpId="0"/>
      <p:bldP spid="53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909AAE-3E60-40B7-B422-663EBC4C75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"/>
          <a:stretch/>
        </p:blipFill>
        <p:spPr>
          <a:xfrm rot="10800000">
            <a:off x="628807" y="0"/>
            <a:ext cx="109343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B6601-D068-4652-9ADE-E696A62F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12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n w="25400">
                  <a:solidFill>
                    <a:schemeClr val="bg1"/>
                  </a:solidFill>
                </a:ln>
                <a:solidFill>
                  <a:srgbClr val="F2E9B1"/>
                </a:solidFill>
                <a:latin typeface="Haettenschweiler" panose="020B0706040902060204" pitchFamily="34" charset="0"/>
              </a:rPr>
              <a:t>Detector Commissioning</a:t>
            </a:r>
            <a:endParaRPr lang="en-IE" sz="8000" dirty="0">
              <a:ln w="25400">
                <a:solidFill>
                  <a:schemeClr val="bg1"/>
                </a:solidFill>
              </a:ln>
              <a:solidFill>
                <a:srgbClr val="F2E9B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8892B-20DC-4D81-9195-BCD6298C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034C-79BF-41E7-81D4-145E1FD03877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E9138-B1C8-4687-B318-786983A4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AB46-D7BC-4550-9323-5C0A9598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042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14B0AD-28DD-4DBD-B4CC-230868E4BF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062" y="160466"/>
            <a:ext cx="4387348" cy="2923756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D803-8B88-4B2C-BA43-D512AAD7D894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13</a:t>
            </a:fld>
            <a:endParaRPr lang="en-I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1FA11D-83C8-4E44-8A05-AB6439E16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605" y="3258408"/>
            <a:ext cx="4674495" cy="2923756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C44B70-AC97-42E1-879F-E8BB2AFF04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972" y="3258825"/>
            <a:ext cx="4401457" cy="2923339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050F47B-2D87-40F7-B74A-C2162637C4D4}"/>
              </a:ext>
            </a:extLst>
          </p:cNvPr>
          <p:cNvSpPr txBox="1"/>
          <p:nvPr/>
        </p:nvSpPr>
        <p:spPr>
          <a:xfrm>
            <a:off x="720303" y="1464709"/>
            <a:ext cx="3439573" cy="1196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F871B3-47BD-4261-897C-A2712C43AE91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767907-EF2B-45AB-B4E3-D596E92F3183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99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03BD-0941-497C-9F52-3574CCC0D05D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14</a:t>
            </a:fld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5A7BB0-157C-4D6B-B70B-140694ABB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508" y="1188670"/>
            <a:ext cx="6618462" cy="4407895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02B46A-0E9C-4FEB-AE70-8B691FB46474}"/>
              </a:ext>
            </a:extLst>
          </p:cNvPr>
          <p:cNvSpPr txBox="1"/>
          <p:nvPr/>
        </p:nvSpPr>
        <p:spPr>
          <a:xfrm>
            <a:off x="6059285" y="5596565"/>
            <a:ext cx="461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Evolution of detector installation (animated gif)</a:t>
            </a:r>
            <a:endParaRPr lang="en-I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FCBBF-83EE-44C7-9239-753CAB99E301}"/>
              </a:ext>
            </a:extLst>
          </p:cNvPr>
          <p:cNvSpPr txBox="1"/>
          <p:nvPr/>
        </p:nvSpPr>
        <p:spPr>
          <a:xfrm>
            <a:off x="720303" y="1464709"/>
            <a:ext cx="3439573" cy="2581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5B09E-B545-440E-9BB9-13547658E92B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7A49C-EB47-412E-BF03-1D8FA9012A78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ED33A5-6693-48D4-B8AD-67462FB4790B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63478-7500-451D-B670-3D986AC10CB9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19D4E7-42F6-490D-A21C-9874775A8B7A}"/>
              </a:ext>
            </a:extLst>
          </p:cNvPr>
          <p:cNvSpPr/>
          <p:nvPr/>
        </p:nvSpPr>
        <p:spPr>
          <a:xfrm>
            <a:off x="177800" y="1416050"/>
            <a:ext cx="3803650" cy="14601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2918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2A2E02-0773-4C52-9B6C-3D0CD32FB9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953" y="1364198"/>
            <a:ext cx="7371854" cy="4129604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5E594-A28F-4F4E-91FC-57DDA23C87C4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15</a:t>
            </a:fld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40BE9-D1B8-4AFD-8864-4E4A3351056A}"/>
              </a:ext>
            </a:extLst>
          </p:cNvPr>
          <p:cNvSpPr txBox="1"/>
          <p:nvPr/>
        </p:nvSpPr>
        <p:spPr>
          <a:xfrm>
            <a:off x="5445197" y="5611624"/>
            <a:ext cx="5529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Checking the acrylic surface prior to filling</a:t>
            </a:r>
            <a:endParaRPr lang="en-IE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1FF0F8-34F5-40ED-89BE-6BCCC2D26C06}"/>
              </a:ext>
            </a:extLst>
          </p:cNvPr>
          <p:cNvSpPr txBox="1"/>
          <p:nvPr/>
        </p:nvSpPr>
        <p:spPr>
          <a:xfrm>
            <a:off x="720303" y="1464709"/>
            <a:ext cx="3439573" cy="2581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8A3F6-C513-453D-AB3F-38E5640F3FD3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DA2D2B-E371-4D86-8D19-A3914574A1AD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BB8307-8883-48AE-B16E-FA2A82CC1AA8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1CD0F-B1DE-4199-AFF0-EF4705793FEA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7CB5AB-CD37-4BEE-8DB1-170BED9AE19C}"/>
              </a:ext>
            </a:extLst>
          </p:cNvPr>
          <p:cNvSpPr/>
          <p:nvPr/>
        </p:nvSpPr>
        <p:spPr>
          <a:xfrm>
            <a:off x="177800" y="1416050"/>
            <a:ext cx="3803650" cy="14601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9274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86474-2029-4EDF-A849-27EC7F9FD3E3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16</a:t>
            </a:fld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40BE9-D1B8-4AFD-8864-4E4A3351056A}"/>
              </a:ext>
            </a:extLst>
          </p:cNvPr>
          <p:cNvSpPr txBox="1"/>
          <p:nvPr/>
        </p:nvSpPr>
        <p:spPr>
          <a:xfrm>
            <a:off x="5820174" y="5403811"/>
            <a:ext cx="461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Cleaning the inner surface of the acrylic vessel (x2.5 speed)</a:t>
            </a:r>
            <a:endParaRPr lang="en-IE" sz="2400" dirty="0"/>
          </a:p>
        </p:txBody>
      </p:sp>
      <p:pic>
        <p:nvPicPr>
          <p:cNvPr id="3" name="Acryliccleaning-ezgif.com-video-speed">
            <a:hlinkClick r:id="" action="ppaction://media"/>
            <a:extLst>
              <a:ext uri="{FF2B5EF4-FFF2-40B4-BE49-F238E27FC236}">
                <a16:creationId xmlns:a16="http://schemas.microsoft.com/office/drawing/2014/main" id="{003A0181-F2FA-4611-AFD9-F2E66969E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1850" y="1399949"/>
            <a:ext cx="6967557" cy="3919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496A9-1298-470C-8A58-4ED0287F2411}"/>
              </a:ext>
            </a:extLst>
          </p:cNvPr>
          <p:cNvSpPr txBox="1"/>
          <p:nvPr/>
        </p:nvSpPr>
        <p:spPr>
          <a:xfrm>
            <a:off x="720303" y="1464709"/>
            <a:ext cx="3439573" cy="2581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0CAB0-C376-48C9-8D54-10AA8C73E273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09461-3C2D-40F0-AFB0-FC01AFEB71DF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FF3EE5-34DA-4063-8DCC-DFCEC88B4244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0589E7-E9C9-4D55-B5DB-2DC584FF8F27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B68C10-C321-433B-BC0C-96E502112026}"/>
              </a:ext>
            </a:extLst>
          </p:cNvPr>
          <p:cNvSpPr/>
          <p:nvPr/>
        </p:nvSpPr>
        <p:spPr>
          <a:xfrm>
            <a:off x="177800" y="1416050"/>
            <a:ext cx="3803650" cy="14601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67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7220-10A6-4C72-9769-245CEC2AA0BC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17</a:t>
            </a:fld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1EF81-700E-47BC-B53A-BE9170040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480" y="1064028"/>
            <a:ext cx="7376342" cy="4145505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68ADD4-544C-4CB5-BFD1-1822E8EEA057}"/>
              </a:ext>
            </a:extLst>
          </p:cNvPr>
          <p:cNvSpPr txBox="1"/>
          <p:nvPr/>
        </p:nvSpPr>
        <p:spPr>
          <a:xfrm>
            <a:off x="6439383" y="5312393"/>
            <a:ext cx="345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Filling of water pool (animated gif)</a:t>
            </a:r>
            <a:endParaRPr lang="en-IE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A5CA37-0674-4464-BC93-E48DE7D36C73}"/>
              </a:ext>
            </a:extLst>
          </p:cNvPr>
          <p:cNvSpPr txBox="1"/>
          <p:nvPr/>
        </p:nvSpPr>
        <p:spPr>
          <a:xfrm>
            <a:off x="720303" y="1464709"/>
            <a:ext cx="3439573" cy="3968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19BA4-297C-49A0-90D8-BD0B437230CB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F6EC28-7022-4185-B23C-2DB25C526D34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FB24F-1C30-4D89-A237-A53063D90E38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EA709D-4A89-4ED7-AB12-E1E3C91356EC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AEEE68-7007-4AE7-A937-8C19B1FF2DEE}"/>
              </a:ext>
            </a:extLst>
          </p:cNvPr>
          <p:cNvSpPr/>
          <p:nvPr/>
        </p:nvSpPr>
        <p:spPr>
          <a:xfrm>
            <a:off x="177800" y="1416050"/>
            <a:ext cx="3803650" cy="26162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9789A9-F436-406F-978A-2F7A351130CD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67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d Thermometer High Temperature Rise Animation">
            <a:extLst>
              <a:ext uri="{FF2B5EF4-FFF2-40B4-BE49-F238E27FC236}">
                <a16:creationId xmlns:a16="http://schemas.microsoft.com/office/drawing/2014/main" id="{44DEB1A3-7CB5-497F-8D16-D67847202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4" t="23204" r="41111" b="18969"/>
          <a:stretch/>
        </p:blipFill>
        <p:spPr bwMode="auto">
          <a:xfrm>
            <a:off x="9556045" y="4504987"/>
            <a:ext cx="360977" cy="6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3071E-A2DE-449A-AE0D-5B85B941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3F689-DF69-471B-A64D-C73DAA67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45914-C474-4430-8083-FAC75E164069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75A6C-C022-47FD-B86E-AF4F3DE13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54773-0226-4E60-A3DE-B61F488D5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18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E927D-38ED-459B-A5F7-32956FCD0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412" y="339615"/>
            <a:ext cx="5572866" cy="3744730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28132B-EAC0-40DC-AC73-1A8B51AEC59C}"/>
              </a:ext>
            </a:extLst>
          </p:cNvPr>
          <p:cNvSpPr txBox="1"/>
          <p:nvPr/>
        </p:nvSpPr>
        <p:spPr>
          <a:xfrm>
            <a:off x="6243381" y="4084345"/>
            <a:ext cx="4734438" cy="217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u="sng" dirty="0"/>
              <a:t>Water pool, muon veto region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Temperature control:  21 ± 1℃.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Water attenuation length: ~60m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U/Th concentration &lt; 0.4 x 10</a:t>
            </a:r>
            <a:r>
              <a:rPr lang="en-US" baseline="30000" dirty="0"/>
              <a:t>-15</a:t>
            </a:r>
            <a:r>
              <a:rPr lang="en-US" dirty="0"/>
              <a:t> g/</a:t>
            </a:r>
            <a:r>
              <a:rPr lang="en-US" dirty="0" err="1"/>
              <a:t>g</a:t>
            </a:r>
            <a:r>
              <a:rPr lang="en-US" baseline="-25000" dirty="0" err="1"/>
              <a:t>water</a:t>
            </a:r>
            <a:endParaRPr lang="en-US" baseline="-25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Muon detection in WP (through CD) ~99.9%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C85A71-AA0D-401F-93ED-DCE4E8E3E1CD}"/>
              </a:ext>
            </a:extLst>
          </p:cNvPr>
          <p:cNvSpPr txBox="1"/>
          <p:nvPr/>
        </p:nvSpPr>
        <p:spPr>
          <a:xfrm>
            <a:off x="720303" y="1464709"/>
            <a:ext cx="3439573" cy="396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Water filling complete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1F1339-5295-43BB-B63D-E41BBA112828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5C11A-0F0F-480A-9076-3BE2BA2C68E5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BE511C-3403-41A8-BF2D-6C29B95FD1CE}"/>
              </a:ext>
            </a:extLst>
          </p:cNvPr>
          <p:cNvSpPr txBox="1"/>
          <p:nvPr/>
        </p:nvSpPr>
        <p:spPr>
          <a:xfrm>
            <a:off x="444426" y="4852983"/>
            <a:ext cx="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1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12C01-DA6D-4B24-ADFB-070E2047DAB7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FDAF4-86AA-4B71-AF4A-086AD0055447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1A933E-468D-48FE-8F05-7F82CD002A19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6BA4C5-9792-4BF0-A352-FEF346173C81}"/>
              </a:ext>
            </a:extLst>
          </p:cNvPr>
          <p:cNvSpPr/>
          <p:nvPr/>
        </p:nvSpPr>
        <p:spPr>
          <a:xfrm>
            <a:off x="177800" y="1416050"/>
            <a:ext cx="3803650" cy="268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30" name="Picture 6" descr="Wave Behaviors - NASA Science">
            <a:extLst>
              <a:ext uri="{FF2B5EF4-FFF2-40B4-BE49-F238E27FC236}">
                <a16:creationId xmlns:a16="http://schemas.microsoft.com/office/drawing/2014/main" id="{CE74D10C-0326-4713-AF4C-637104C94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8420" r="14874" b="7520"/>
          <a:stretch/>
        </p:blipFill>
        <p:spPr bwMode="auto">
          <a:xfrm>
            <a:off x="9962826" y="4952648"/>
            <a:ext cx="684534" cy="48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064D23-44D6-4ACD-833B-C72EB995B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556" y="5451186"/>
            <a:ext cx="399878" cy="384432"/>
          </a:xfrm>
          <a:prstGeom prst="ellipse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51B8D0-FDD8-4A67-A461-B4DE4BDA8696}"/>
              </a:ext>
            </a:extLst>
          </p:cNvPr>
          <p:cNvCxnSpPr>
            <a:cxnSpLocks/>
          </p:cNvCxnSpPr>
          <p:nvPr/>
        </p:nvCxnSpPr>
        <p:spPr>
          <a:xfrm flipH="1">
            <a:off x="11001434" y="5835618"/>
            <a:ext cx="202583" cy="416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100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5DED3F-C97E-4C44-8EAD-75CB2C6E031C}"/>
              </a:ext>
            </a:extLst>
          </p:cNvPr>
          <p:cNvSpPr txBox="1"/>
          <p:nvPr/>
        </p:nvSpPr>
        <p:spPr>
          <a:xfrm>
            <a:off x="4581073" y="1037529"/>
            <a:ext cx="616204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~7 days of Pure Water Phase</a:t>
            </a:r>
          </a:p>
          <a:p>
            <a:pPr>
              <a:lnSpc>
                <a:spcPct val="150000"/>
              </a:lnSpc>
            </a:pPr>
            <a:r>
              <a:rPr lang="en-US" sz="2400" b="1" u="sng" dirty="0"/>
              <a:t>First</a:t>
            </a:r>
            <a:r>
              <a:rPr lang="en-US" sz="2400" dirty="0"/>
              <a:t> tests of full detector chain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17810-989E-4C76-8405-5E8A7A2D3097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19</a:t>
            </a:fld>
            <a:endParaRPr lang="en-I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2B3DA7-0590-43DB-A858-2D2CFB3607A5}"/>
              </a:ext>
            </a:extLst>
          </p:cNvPr>
          <p:cNvSpPr txBox="1"/>
          <p:nvPr/>
        </p:nvSpPr>
        <p:spPr>
          <a:xfrm>
            <a:off x="720303" y="1464709"/>
            <a:ext cx="3439573" cy="396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Water filling complete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A51EF-F920-4F32-8BB0-FFB0F9868A14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5579BE-0C3C-4670-AEA2-81C665E7BE08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5F632-1641-4586-8214-EA78AEC8734D}"/>
              </a:ext>
            </a:extLst>
          </p:cNvPr>
          <p:cNvSpPr txBox="1"/>
          <p:nvPr/>
        </p:nvSpPr>
        <p:spPr>
          <a:xfrm>
            <a:off x="444426" y="4852983"/>
            <a:ext cx="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1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553299-1453-4302-8019-B9B34E3C0100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D2DA04-4384-43FC-BA1D-1960968AC6C4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16889B-698F-4013-B8BD-23C94BCAFC61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482A1-44F3-44F5-BBED-B64A42E01B7F}"/>
              </a:ext>
            </a:extLst>
          </p:cNvPr>
          <p:cNvSpPr/>
          <p:nvPr/>
        </p:nvSpPr>
        <p:spPr>
          <a:xfrm>
            <a:off x="177800" y="1416049"/>
            <a:ext cx="3803650" cy="343693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604EF8-08A0-49F8-9DC8-23CAD07D6227}"/>
              </a:ext>
            </a:extLst>
          </p:cNvPr>
          <p:cNvSpPr txBox="1"/>
          <p:nvPr/>
        </p:nvSpPr>
        <p:spPr>
          <a:xfrm>
            <a:off x="4159876" y="4335646"/>
            <a:ext cx="5671734" cy="12620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92D050"/>
                </a:solidFill>
              </a:rPr>
              <a:t>Liquid Scintillator </a:t>
            </a:r>
            <a:r>
              <a:rPr lang="en-US" sz="2400" dirty="0"/>
              <a:t>: 1 MeV e</a:t>
            </a:r>
            <a:r>
              <a:rPr lang="en-US" sz="2400" baseline="30000" dirty="0"/>
              <a:t>-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~</a:t>
            </a:r>
            <a:r>
              <a:rPr lang="en-US" sz="2400" dirty="0"/>
              <a:t>1700 </a:t>
            </a:r>
            <a:r>
              <a:rPr lang="en-US" sz="2400" dirty="0" err="1"/>
              <a:t>p.e.</a:t>
            </a:r>
            <a:r>
              <a:rPr lang="en-US" sz="24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B0F0"/>
                </a:solidFill>
              </a:rPr>
              <a:t>Water</a:t>
            </a:r>
            <a:r>
              <a:rPr lang="en-US" sz="2400" dirty="0"/>
              <a:t> : 2.2 MeV </a:t>
            </a:r>
            <a:r>
              <a:rPr lang="el-GR" sz="2400" dirty="0"/>
              <a:t>γ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~15-30 </a:t>
            </a:r>
            <a:r>
              <a:rPr lang="en-US" sz="2400" dirty="0" err="1">
                <a:sym typeface="Wingdings" panose="05000000000000000000" pitchFamily="2" charset="2"/>
              </a:rPr>
              <a:t>p.e.</a:t>
            </a:r>
            <a:r>
              <a:rPr lang="en-US" sz="2400" dirty="0"/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C893A17-A2CE-4CB6-ADEB-54CCA95972F1}"/>
              </a:ext>
            </a:extLst>
          </p:cNvPr>
          <p:cNvSpPr txBox="1"/>
          <p:nvPr/>
        </p:nvSpPr>
        <p:spPr>
          <a:xfrm>
            <a:off x="4586153" y="2505621"/>
            <a:ext cx="7495696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JUNO needs high light collection in </a:t>
            </a:r>
            <a:r>
              <a:rPr lang="en-US" sz="2400" dirty="0">
                <a:solidFill>
                  <a:srgbClr val="92D050"/>
                </a:solidFill>
              </a:rPr>
              <a:t>liquid scintillator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Test: </a:t>
            </a:r>
            <a:r>
              <a:rPr lang="en-US" sz="2400" i="1" dirty="0"/>
              <a:t>Can see a low energy threshold in </a:t>
            </a:r>
            <a:r>
              <a:rPr lang="en-US" sz="2400" i="1" dirty="0">
                <a:solidFill>
                  <a:srgbClr val="00B0F0"/>
                </a:solidFill>
              </a:rPr>
              <a:t>water</a:t>
            </a:r>
            <a:r>
              <a:rPr lang="en-US" sz="2400" i="1" dirty="0"/>
              <a:t>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E.g. neutron capture on Hydrogen (2.2 MeV </a:t>
            </a:r>
            <a:r>
              <a:rPr lang="el-GR" sz="2400" dirty="0"/>
              <a:t>γ</a:t>
            </a:r>
            <a:r>
              <a:rPr lang="en-US" sz="2400" dirty="0"/>
              <a:t>)?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7EB6F8F-D00F-476B-9F5E-ED2D9EE5A027}"/>
              </a:ext>
            </a:extLst>
          </p:cNvPr>
          <p:cNvSpPr txBox="1"/>
          <p:nvPr/>
        </p:nvSpPr>
        <p:spPr>
          <a:xfrm>
            <a:off x="9874945" y="4355902"/>
            <a:ext cx="220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Difficult to detect!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O(10kHz) dark noise each PMT in early data</a:t>
            </a:r>
            <a:endParaRPr lang="en-IE" sz="20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EFCB705-7340-474E-B4DE-2F5C59A4E077}"/>
              </a:ext>
            </a:extLst>
          </p:cNvPr>
          <p:cNvSpPr txBox="1"/>
          <p:nvPr/>
        </p:nvSpPr>
        <p:spPr>
          <a:xfrm>
            <a:off x="4281353" y="5797124"/>
            <a:ext cx="707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Used JUNO’s dedicated </a:t>
            </a:r>
            <a:r>
              <a:rPr lang="en-US" sz="2000" u="sng" dirty="0"/>
              <a:t>low-energy</a:t>
            </a:r>
            <a:r>
              <a:rPr lang="en-US" sz="2000" dirty="0"/>
              <a:t> Multi-Messenger trigger [4]</a:t>
            </a:r>
            <a:endParaRPr lang="en-IE" sz="2000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142CD29-6CE2-4C88-91E5-8879E16D2C41}"/>
              </a:ext>
            </a:extLst>
          </p:cNvPr>
          <p:cNvGrpSpPr/>
          <p:nvPr/>
        </p:nvGrpSpPr>
        <p:grpSpPr>
          <a:xfrm>
            <a:off x="8958869" y="340277"/>
            <a:ext cx="2676127" cy="2191795"/>
            <a:chOff x="6803855" y="644141"/>
            <a:chExt cx="4129826" cy="3665866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2A8FC6E-8C56-43C6-8254-42F244023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51" r="6593" b="1596"/>
            <a:stretch/>
          </p:blipFill>
          <p:spPr>
            <a:xfrm>
              <a:off x="6803855" y="644141"/>
              <a:ext cx="4129826" cy="3665866"/>
            </a:xfrm>
            <a:prstGeom prst="roundRect">
              <a:avLst/>
            </a:prstGeom>
            <a:ln w="57150">
              <a:noFill/>
            </a:ln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29CD04A-89A4-4BEC-8A20-896A5AB29832}"/>
                </a:ext>
              </a:extLst>
            </p:cNvPr>
            <p:cNvSpPr/>
            <p:nvPr/>
          </p:nvSpPr>
          <p:spPr>
            <a:xfrm>
              <a:off x="7369969" y="921545"/>
              <a:ext cx="3026569" cy="3033712"/>
            </a:xfrm>
            <a:prstGeom prst="ellipse">
              <a:avLst/>
            </a:prstGeom>
            <a:solidFill>
              <a:srgbClr val="00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00ADF35-C220-4931-84BF-9C260D446600}"/>
                </a:ext>
              </a:extLst>
            </p:cNvPr>
            <p:cNvSpPr/>
            <p:nvPr/>
          </p:nvSpPr>
          <p:spPr>
            <a:xfrm>
              <a:off x="8858884" y="650083"/>
              <a:ext cx="66675" cy="323850"/>
            </a:xfrm>
            <a:prstGeom prst="rect">
              <a:avLst/>
            </a:prstGeom>
            <a:solidFill>
              <a:srgbClr val="00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 dirty="0"/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4533255-72A5-463A-B049-DA9314FF345F}"/>
              </a:ext>
            </a:extLst>
          </p:cNvPr>
          <p:cNvCxnSpPr>
            <a:cxnSpLocks/>
            <a:stCxn id="77" idx="1"/>
          </p:cNvCxnSpPr>
          <p:nvPr/>
        </p:nvCxnSpPr>
        <p:spPr>
          <a:xfrm flipH="1">
            <a:off x="9208311" y="5017622"/>
            <a:ext cx="666634" cy="2818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66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6" grpId="0"/>
      <p:bldP spid="77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00A377-5ACD-4F22-8785-62C88B71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466"/>
            <a:ext cx="2743200" cy="365125"/>
          </a:xfrm>
        </p:spPr>
        <p:txBody>
          <a:bodyPr/>
          <a:lstStyle/>
          <a:p>
            <a:fld id="{3F5EC0B3-757E-4DB7-8B5F-5D5D8BB67452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DAA2D0-9905-42D4-A848-90DE21AB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1160" y="6356350"/>
            <a:ext cx="5029200" cy="365125"/>
          </a:xfrm>
        </p:spPr>
        <p:txBody>
          <a:bodyPr/>
          <a:lstStyle/>
          <a:p>
            <a:r>
              <a:rPr lang="en-US"/>
              <a:t>TAUP 2025 in Xichang | Iwan Morton-Blake</a:t>
            </a:r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91487-B6E5-401C-8A75-D9E6F68D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822891-9254-4BF6-8116-D938B96100FE}"/>
              </a:ext>
            </a:extLst>
          </p:cNvPr>
          <p:cNvSpPr/>
          <p:nvPr/>
        </p:nvSpPr>
        <p:spPr>
          <a:xfrm>
            <a:off x="5738271" y="0"/>
            <a:ext cx="645372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6241F1-71FB-4630-9F9E-41E27BAEE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43625" y="1092528"/>
            <a:ext cx="7000341" cy="465759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F3425F-F4D0-4477-A0E3-3F73E04898C9}"/>
              </a:ext>
            </a:extLst>
          </p:cNvPr>
          <p:cNvSpPr txBox="1"/>
          <p:nvPr/>
        </p:nvSpPr>
        <p:spPr>
          <a:xfrm>
            <a:off x="5915336" y="1369450"/>
            <a:ext cx="6100548" cy="4145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The JUNO Experiment</a:t>
            </a:r>
          </a:p>
          <a:p>
            <a:pPr>
              <a:lnSpc>
                <a:spcPct val="150000"/>
              </a:lnSpc>
            </a:pPr>
            <a:endParaRPr lang="en-US" sz="3600" dirty="0">
              <a:solidFill>
                <a:schemeClr val="bg1"/>
              </a:solidFill>
              <a:latin typeface="Britannic Bold" panose="020B0903060703020204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Detector Commissioning</a:t>
            </a:r>
          </a:p>
          <a:p>
            <a:pPr>
              <a:lnSpc>
                <a:spcPct val="150000"/>
              </a:lnSpc>
            </a:pPr>
            <a:endParaRPr lang="en-US" sz="3600" dirty="0">
              <a:solidFill>
                <a:schemeClr val="bg1"/>
              </a:solidFill>
              <a:latin typeface="Britannic Bold" panose="020B0903060703020204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Ahead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C6AAD-2684-469C-993E-DBA41510D372}"/>
              </a:ext>
            </a:extLst>
          </p:cNvPr>
          <p:cNvSpPr txBox="1"/>
          <p:nvPr/>
        </p:nvSpPr>
        <p:spPr>
          <a:xfrm>
            <a:off x="4728752" y="1369450"/>
            <a:ext cx="1331628" cy="4145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01 </a:t>
            </a:r>
            <a:r>
              <a:rPr lang="en-US" sz="3600" dirty="0">
                <a:solidFill>
                  <a:schemeClr val="bg1"/>
                </a:solidFill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___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02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Britannic Bold" panose="020B0903060703020204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E1E22B-FD6E-4F11-B9F2-BC567B978A8D}"/>
              </a:ext>
            </a:extLst>
          </p:cNvPr>
          <p:cNvSpPr txBox="1"/>
          <p:nvPr/>
        </p:nvSpPr>
        <p:spPr>
          <a:xfrm>
            <a:off x="4465048" y="44996"/>
            <a:ext cx="3416661" cy="983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u="sng" dirty="0"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CONT</a:t>
            </a:r>
            <a:r>
              <a:rPr lang="en-US" sz="4400" u="sng" dirty="0">
                <a:solidFill>
                  <a:schemeClr val="bg1"/>
                </a:solidFill>
                <a:latin typeface="Britannic Bold" panose="020B09030607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3D56EB-3F33-4A5A-80DB-17D2D96FCF6A}"/>
              </a:ext>
            </a:extLst>
          </p:cNvPr>
          <p:cNvSpPr/>
          <p:nvPr/>
        </p:nvSpPr>
        <p:spPr>
          <a:xfrm>
            <a:off x="5734698" y="467421"/>
            <a:ext cx="12469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C4E749-A900-494D-BC56-9DB715031EFA}"/>
              </a:ext>
            </a:extLst>
          </p:cNvPr>
          <p:cNvSpPr/>
          <p:nvPr/>
        </p:nvSpPr>
        <p:spPr>
          <a:xfrm rot="16200000">
            <a:off x="5592112" y="655725"/>
            <a:ext cx="331013" cy="4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9274B6-92FC-4B00-8556-EAAB8E57A207}"/>
              </a:ext>
            </a:extLst>
          </p:cNvPr>
          <p:cNvCxnSpPr>
            <a:cxnSpLocks/>
          </p:cNvCxnSpPr>
          <p:nvPr/>
        </p:nvCxnSpPr>
        <p:spPr>
          <a:xfrm>
            <a:off x="5734698" y="901306"/>
            <a:ext cx="1806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02C9DE69-1A43-4281-BB49-39056CBEB5AE}"/>
              </a:ext>
            </a:extLst>
          </p:cNvPr>
          <p:cNvSpPr txBox="1">
            <a:spLocks/>
          </p:cNvSpPr>
          <p:nvPr/>
        </p:nvSpPr>
        <p:spPr>
          <a:xfrm>
            <a:off x="4094402" y="6356487"/>
            <a:ext cx="502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ichang</a:t>
            </a:r>
            <a:r>
              <a:rPr lang="en-US" dirty="0">
                <a:solidFill>
                  <a:schemeClr val="bg1"/>
                </a:solidFill>
              </a:rPr>
              <a:t> | Iwan Morton-Blake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47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BAAE11D-8629-4214-95D9-F5E1F92CFC53}"/>
              </a:ext>
            </a:extLst>
          </p:cNvPr>
          <p:cNvGrpSpPr/>
          <p:nvPr/>
        </p:nvGrpSpPr>
        <p:grpSpPr>
          <a:xfrm>
            <a:off x="8958869" y="340277"/>
            <a:ext cx="2676127" cy="2191795"/>
            <a:chOff x="7104845" y="1333751"/>
            <a:chExt cx="4129826" cy="366586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205F106-AB34-40A8-AE94-132D4700ACAE}"/>
                </a:ext>
              </a:extLst>
            </p:cNvPr>
            <p:cNvGrpSpPr/>
            <p:nvPr/>
          </p:nvGrpSpPr>
          <p:grpSpPr>
            <a:xfrm>
              <a:off x="7104845" y="1333751"/>
              <a:ext cx="4129826" cy="3665866"/>
              <a:chOff x="6803855" y="644141"/>
              <a:chExt cx="4129826" cy="366586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D4CE962-E1F8-4DCB-84F5-7E5387F13E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851" r="6593" b="1596"/>
              <a:stretch/>
            </p:blipFill>
            <p:spPr>
              <a:xfrm>
                <a:off x="6803855" y="644141"/>
                <a:ext cx="4129826" cy="3665866"/>
              </a:xfrm>
              <a:prstGeom prst="roundRect">
                <a:avLst/>
              </a:prstGeom>
              <a:ln w="57150">
                <a:noFill/>
              </a:ln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8DCC6D1-7A3D-49E9-9FC6-580C97138AB5}"/>
                  </a:ext>
                </a:extLst>
              </p:cNvPr>
              <p:cNvSpPr/>
              <p:nvPr/>
            </p:nvSpPr>
            <p:spPr>
              <a:xfrm>
                <a:off x="7369969" y="921545"/>
                <a:ext cx="3026569" cy="3033712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6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6053FF1-258C-4F2F-8BA5-648DBE8C366F}"/>
                  </a:ext>
                </a:extLst>
              </p:cNvPr>
              <p:cNvSpPr/>
              <p:nvPr/>
            </p:nvSpPr>
            <p:spPr>
              <a:xfrm>
                <a:off x="8858884" y="650083"/>
                <a:ext cx="66675" cy="323850"/>
              </a:xfrm>
              <a:prstGeom prst="rect">
                <a:avLst/>
              </a:prstGeom>
              <a:solidFill>
                <a:srgbClr val="00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600" dirty="0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71F09F-E671-4F14-A842-A1F38382DEE7}"/>
                </a:ext>
              </a:extLst>
            </p:cNvPr>
            <p:cNvCxnSpPr>
              <a:cxnSpLocks/>
              <a:stCxn id="31" idx="0"/>
              <a:endCxn id="43" idx="0"/>
            </p:cNvCxnSpPr>
            <p:nvPr/>
          </p:nvCxnSpPr>
          <p:spPr>
            <a:xfrm flipV="1">
              <a:off x="9193209" y="1339693"/>
              <a:ext cx="3" cy="9442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AF082CC-2A0E-4964-8D1B-F1D2EFB6116F}"/>
                </a:ext>
              </a:extLst>
            </p:cNvPr>
            <p:cNvSpPr/>
            <p:nvPr/>
          </p:nvSpPr>
          <p:spPr>
            <a:xfrm>
              <a:off x="9120228" y="2283900"/>
              <a:ext cx="145961" cy="1330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8697FD-7511-478E-921E-9930EE1896BE}"/>
                </a:ext>
              </a:extLst>
            </p:cNvPr>
            <p:cNvSpPr/>
            <p:nvPr/>
          </p:nvSpPr>
          <p:spPr>
            <a:xfrm>
              <a:off x="9120229" y="3063589"/>
              <a:ext cx="145961" cy="1330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F508A17-E450-4212-BD89-8153C3196508}"/>
                </a:ext>
              </a:extLst>
            </p:cNvPr>
            <p:cNvSpPr/>
            <p:nvPr/>
          </p:nvSpPr>
          <p:spPr>
            <a:xfrm>
              <a:off x="9119527" y="4344415"/>
              <a:ext cx="145961" cy="1330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BBF2125-46C5-4653-AF4D-631C4175C8EB}"/>
                </a:ext>
              </a:extLst>
            </p:cNvPr>
            <p:cNvSpPr/>
            <p:nvPr/>
          </p:nvSpPr>
          <p:spPr>
            <a:xfrm>
              <a:off x="9117921" y="3843278"/>
              <a:ext cx="145961" cy="1330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7258022-C997-4B38-ADCA-E79E435C43AE}"/>
                </a:ext>
              </a:extLst>
            </p:cNvPr>
            <p:cNvSpPr/>
            <p:nvPr/>
          </p:nvSpPr>
          <p:spPr>
            <a:xfrm>
              <a:off x="9120228" y="1783869"/>
              <a:ext cx="145961" cy="1330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86989350-1195-48C1-A17A-EA43FA31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862" y="2948373"/>
            <a:ext cx="3534193" cy="26106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D2E3FAA-4493-40C0-AEDF-0260C9AC4DC4}"/>
              </a:ext>
            </a:extLst>
          </p:cNvPr>
          <p:cNvSpPr txBox="1"/>
          <p:nvPr/>
        </p:nvSpPr>
        <p:spPr>
          <a:xfrm>
            <a:off x="4345580" y="2587505"/>
            <a:ext cx="386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Time between gamma and neutron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EF2CAB-FF0C-439F-827A-A9CB40E3FDC6}"/>
              </a:ext>
            </a:extLst>
          </p:cNvPr>
          <p:cNvSpPr txBox="1"/>
          <p:nvPr/>
        </p:nvSpPr>
        <p:spPr>
          <a:xfrm>
            <a:off x="8122138" y="2575825"/>
            <a:ext cx="386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Energy of gammas + neutrons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DED3F-C97E-4C44-8EAD-75CB2C6E031C}"/>
              </a:ext>
            </a:extLst>
          </p:cNvPr>
          <p:cNvSpPr txBox="1"/>
          <p:nvPr/>
        </p:nvSpPr>
        <p:spPr>
          <a:xfrm>
            <a:off x="4605395" y="499776"/>
            <a:ext cx="4536895" cy="198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~7 days of Pure Water Phase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Vertex/direction reconstruction for gammas in water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Deploy </a:t>
            </a:r>
            <a:r>
              <a:rPr lang="en-US" sz="2000" dirty="0" err="1"/>
              <a:t>AmBe</a:t>
            </a:r>
            <a:r>
              <a:rPr lang="en-US" sz="2000" dirty="0"/>
              <a:t>/</a:t>
            </a:r>
            <a:r>
              <a:rPr lang="en-US" sz="2000" dirty="0" err="1"/>
              <a:t>AmC</a:t>
            </a:r>
            <a:r>
              <a:rPr lang="en-US" sz="2000" dirty="0"/>
              <a:t> : γ + neutron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87285" cy="1325563"/>
          </a:xfrm>
        </p:spPr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61B6-B21E-4830-BBF7-B6E122B63FE9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20</a:t>
            </a:fld>
            <a:endParaRPr lang="en-I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2B3DA7-0590-43DB-A858-2D2CFB3607A5}"/>
              </a:ext>
            </a:extLst>
          </p:cNvPr>
          <p:cNvSpPr txBox="1"/>
          <p:nvPr/>
        </p:nvSpPr>
        <p:spPr>
          <a:xfrm>
            <a:off x="720303" y="1464709"/>
            <a:ext cx="3439573" cy="396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Water filling complete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A51EF-F920-4F32-8BB0-FFB0F9868A14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5579BE-0C3C-4670-AEA2-81C665E7BE08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5F632-1641-4586-8214-EA78AEC8734D}"/>
              </a:ext>
            </a:extLst>
          </p:cNvPr>
          <p:cNvSpPr txBox="1"/>
          <p:nvPr/>
        </p:nvSpPr>
        <p:spPr>
          <a:xfrm>
            <a:off x="444426" y="4852983"/>
            <a:ext cx="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1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553299-1453-4302-8019-B9B34E3C0100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D2DA04-4384-43FC-BA1D-1960968AC6C4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16889B-698F-4013-B8BD-23C94BCAFC61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482A1-44F3-44F5-BBED-B64A42E01B7F}"/>
              </a:ext>
            </a:extLst>
          </p:cNvPr>
          <p:cNvSpPr/>
          <p:nvPr/>
        </p:nvSpPr>
        <p:spPr>
          <a:xfrm>
            <a:off x="177800" y="1416049"/>
            <a:ext cx="3803650" cy="343693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6E4B1-2F70-44A7-B100-12190AFDD4A3}"/>
              </a:ext>
            </a:extLst>
          </p:cNvPr>
          <p:cNvSpPr txBox="1"/>
          <p:nvPr/>
        </p:nvSpPr>
        <p:spPr>
          <a:xfrm>
            <a:off x="4058767" y="5535610"/>
            <a:ext cx="391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Characteristic neutron capture time</a:t>
            </a:r>
            <a:endParaRPr lang="en-IE" i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5754F3-8D48-4B59-9F28-A39E939AA231}"/>
              </a:ext>
            </a:extLst>
          </p:cNvPr>
          <p:cNvSpPr txBox="1"/>
          <p:nvPr/>
        </p:nvSpPr>
        <p:spPr>
          <a:xfrm>
            <a:off x="8066202" y="5535610"/>
            <a:ext cx="391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Clear peaks in number of hits</a:t>
            </a:r>
            <a:endParaRPr lang="en-IE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75FEC8-D020-40D7-8E56-734CFBC298C2}"/>
              </a:ext>
            </a:extLst>
          </p:cNvPr>
          <p:cNvSpPr txBox="1"/>
          <p:nvPr/>
        </p:nvSpPr>
        <p:spPr>
          <a:xfrm>
            <a:off x="4387474" y="5958114"/>
            <a:ext cx="6970036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First measurement of neutrons in JUNO’s short pure water phase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EFDE350-E4BB-4146-ABE9-F9827D15C234}"/>
              </a:ext>
            </a:extLst>
          </p:cNvPr>
          <p:cNvCxnSpPr>
            <a:cxnSpLocks/>
          </p:cNvCxnSpPr>
          <p:nvPr/>
        </p:nvCxnSpPr>
        <p:spPr>
          <a:xfrm flipV="1">
            <a:off x="8458200" y="1051560"/>
            <a:ext cx="1717040" cy="11683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0326AE-A30E-41D2-B4A9-A49A40B940F7}"/>
              </a:ext>
            </a:extLst>
          </p:cNvPr>
          <p:cNvGrpSpPr/>
          <p:nvPr/>
        </p:nvGrpSpPr>
        <p:grpSpPr>
          <a:xfrm>
            <a:off x="4387474" y="2948374"/>
            <a:ext cx="3484378" cy="2610699"/>
            <a:chOff x="4387474" y="2948374"/>
            <a:chExt cx="3484378" cy="26106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3137D9A-CC5A-482C-AB82-AD5649E3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474" y="2948374"/>
              <a:ext cx="3484378" cy="26106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256B6B-E67A-4FBD-B27F-29CB3B55C59B}"/>
                </a:ext>
              </a:extLst>
            </p:cNvPr>
            <p:cNvSpPr txBox="1"/>
            <p:nvPr/>
          </p:nvSpPr>
          <p:spPr>
            <a:xfrm>
              <a:off x="6083902" y="4133130"/>
              <a:ext cx="1579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JUNO Preliminary</a:t>
              </a:r>
              <a:endParaRPr lang="en-IE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6A6934B9-6CC2-402A-9875-571032B59A83}"/>
              </a:ext>
            </a:extLst>
          </p:cNvPr>
          <p:cNvSpPr txBox="1"/>
          <p:nvPr/>
        </p:nvSpPr>
        <p:spPr>
          <a:xfrm>
            <a:off x="10113544" y="3581832"/>
            <a:ext cx="157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 Preliminary</a:t>
            </a:r>
            <a:endParaRPr lang="en-IE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6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/>
      <p:bldP spid="7" grpId="0"/>
      <p:bldP spid="56" grpId="0"/>
      <p:bldP spid="10" grpId="0" animBg="1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>
            <a:extLst>
              <a:ext uri="{FF2B5EF4-FFF2-40B4-BE49-F238E27FC236}">
                <a16:creationId xmlns:a16="http://schemas.microsoft.com/office/drawing/2014/main" id="{015A8A9C-971F-4286-AB97-9B13482F900E}"/>
              </a:ext>
            </a:extLst>
          </p:cNvPr>
          <p:cNvSpPr txBox="1"/>
          <p:nvPr/>
        </p:nvSpPr>
        <p:spPr>
          <a:xfrm>
            <a:off x="4605395" y="499776"/>
            <a:ext cx="4536895" cy="152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~7 days of Pure Water Phase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Muons produce spallation neutrons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Reconstruct muon direction in water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9EDFA65E-CFD9-4D5C-9CE5-37E11BDF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489" y="2931846"/>
            <a:ext cx="3496813" cy="262722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4739946-8E6D-4511-8125-C24B8F4D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862" y="2944341"/>
            <a:ext cx="3503108" cy="260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6D8-101E-4A1C-B689-1F98E1B4BEC2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21</a:t>
            </a:fld>
            <a:endParaRPr lang="en-I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2B3DA7-0590-43DB-A858-2D2CFB3607A5}"/>
              </a:ext>
            </a:extLst>
          </p:cNvPr>
          <p:cNvSpPr txBox="1"/>
          <p:nvPr/>
        </p:nvSpPr>
        <p:spPr>
          <a:xfrm>
            <a:off x="720303" y="1464709"/>
            <a:ext cx="3439573" cy="396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Water filling complete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A51EF-F920-4F32-8BB0-FFB0F9868A14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5579BE-0C3C-4670-AEA2-81C665E7BE08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5F632-1641-4586-8214-EA78AEC8734D}"/>
              </a:ext>
            </a:extLst>
          </p:cNvPr>
          <p:cNvSpPr txBox="1"/>
          <p:nvPr/>
        </p:nvSpPr>
        <p:spPr>
          <a:xfrm>
            <a:off x="444426" y="4852983"/>
            <a:ext cx="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1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553299-1453-4302-8019-B9B34E3C0100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D2DA04-4384-43FC-BA1D-1960968AC6C4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16889B-698F-4013-B8BD-23C94BCAFC61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482A1-44F3-44F5-BBED-B64A42E01B7F}"/>
              </a:ext>
            </a:extLst>
          </p:cNvPr>
          <p:cNvSpPr/>
          <p:nvPr/>
        </p:nvSpPr>
        <p:spPr>
          <a:xfrm>
            <a:off x="177800" y="1416049"/>
            <a:ext cx="3803650" cy="343693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121C42-9945-4E16-9EFB-76C8D09F111F}"/>
              </a:ext>
            </a:extLst>
          </p:cNvPr>
          <p:cNvGrpSpPr/>
          <p:nvPr/>
        </p:nvGrpSpPr>
        <p:grpSpPr>
          <a:xfrm>
            <a:off x="8998556" y="147557"/>
            <a:ext cx="2609244" cy="2302231"/>
            <a:chOff x="6637681" y="2269470"/>
            <a:chExt cx="3940294" cy="372829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C1EC833-5C85-4723-8679-AC321D287461}"/>
                </a:ext>
              </a:extLst>
            </p:cNvPr>
            <p:cNvGrpSpPr/>
            <p:nvPr/>
          </p:nvGrpSpPr>
          <p:grpSpPr>
            <a:xfrm>
              <a:off x="6637681" y="2561930"/>
              <a:ext cx="3940294" cy="3435837"/>
              <a:chOff x="6803855" y="644141"/>
              <a:chExt cx="4129826" cy="3665866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CF09407-A7A3-480A-8A56-26DABF629A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851" r="6593" b="1596"/>
              <a:stretch/>
            </p:blipFill>
            <p:spPr>
              <a:xfrm>
                <a:off x="6803855" y="644141"/>
                <a:ext cx="4129826" cy="3665866"/>
              </a:xfrm>
              <a:prstGeom prst="roundRect">
                <a:avLst/>
              </a:prstGeom>
              <a:ln w="57150">
                <a:noFill/>
              </a:ln>
            </p:spPr>
          </p:pic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8DE8573-2F4B-4F4A-B488-924524E86A2D}"/>
                  </a:ext>
                </a:extLst>
              </p:cNvPr>
              <p:cNvSpPr/>
              <p:nvPr/>
            </p:nvSpPr>
            <p:spPr>
              <a:xfrm>
                <a:off x="7369969" y="921545"/>
                <a:ext cx="3026569" cy="3033712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6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C8287C0-6DBB-41D3-951D-31F5DA2C3A3E}"/>
                  </a:ext>
                </a:extLst>
              </p:cNvPr>
              <p:cNvSpPr/>
              <p:nvPr/>
            </p:nvSpPr>
            <p:spPr>
              <a:xfrm>
                <a:off x="8858884" y="650083"/>
                <a:ext cx="66675" cy="323850"/>
              </a:xfrm>
              <a:prstGeom prst="rect">
                <a:avLst/>
              </a:prstGeom>
              <a:solidFill>
                <a:srgbClr val="00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600" dirty="0"/>
              </a:p>
            </p:txBody>
          </p:sp>
        </p:grp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848F5005-69ED-43F2-BB04-074E6E86B521}"/>
                </a:ext>
              </a:extLst>
            </p:cNvPr>
            <p:cNvCxnSpPr>
              <a:cxnSpLocks/>
            </p:cNvCxnSpPr>
            <p:nvPr/>
          </p:nvCxnSpPr>
          <p:spPr>
            <a:xfrm>
              <a:off x="7630950" y="2269470"/>
              <a:ext cx="2434533" cy="359320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25B90A4-441E-44C3-A712-6A8824F1E819}"/>
                </a:ext>
              </a:extLst>
            </p:cNvPr>
            <p:cNvGrpSpPr/>
            <p:nvPr/>
          </p:nvGrpSpPr>
          <p:grpSpPr>
            <a:xfrm>
              <a:off x="7450475" y="2370554"/>
              <a:ext cx="2780705" cy="3444638"/>
              <a:chOff x="1910196" y="2329129"/>
              <a:chExt cx="2780705" cy="3444638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E49D118-D903-4F18-ADAD-3323443E8E16}"/>
                  </a:ext>
                </a:extLst>
              </p:cNvPr>
              <p:cNvSpPr/>
              <p:nvPr/>
            </p:nvSpPr>
            <p:spPr>
              <a:xfrm rot="19887901">
                <a:off x="1910196" y="2366364"/>
                <a:ext cx="704095" cy="261871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0687860-D4BF-45F8-8999-8971C9946614}"/>
                  </a:ext>
                </a:extLst>
              </p:cNvPr>
              <p:cNvSpPr/>
              <p:nvPr/>
            </p:nvSpPr>
            <p:spPr>
              <a:xfrm rot="19887901">
                <a:off x="3986806" y="5474660"/>
                <a:ext cx="704095" cy="261871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171D70A-58B5-4838-BC6C-3DAC0B2CE51F}"/>
                  </a:ext>
                </a:extLst>
              </p:cNvPr>
              <p:cNvCxnSpPr>
                <a:stCxn id="81" idx="2"/>
                <a:endCxn id="82" idx="2"/>
              </p:cNvCxnSpPr>
              <p:nvPr/>
            </p:nvCxnSpPr>
            <p:spPr>
              <a:xfrm>
                <a:off x="1952961" y="2665471"/>
                <a:ext cx="2076610" cy="3108296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17DF389-C988-4466-B3EC-390821575607}"/>
                  </a:ext>
                </a:extLst>
              </p:cNvPr>
              <p:cNvCxnSpPr>
                <a:cxnSpLocks/>
                <a:stCxn id="81" idx="6"/>
                <a:endCxn id="82" idx="6"/>
              </p:cNvCxnSpPr>
              <p:nvPr/>
            </p:nvCxnSpPr>
            <p:spPr>
              <a:xfrm>
                <a:off x="2571526" y="2329129"/>
                <a:ext cx="2076610" cy="3108296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208C614-EF1F-4336-8A84-A77A441530C1}"/>
                </a:ext>
              </a:extLst>
            </p:cNvPr>
            <p:cNvCxnSpPr>
              <a:cxnSpLocks/>
            </p:cNvCxnSpPr>
            <p:nvPr/>
          </p:nvCxnSpPr>
          <p:spPr>
            <a:xfrm>
              <a:off x="7672504" y="2329539"/>
              <a:ext cx="114300" cy="1685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B4CFD3E-EBE2-4001-AF39-B1D343A337D5}"/>
                </a:ext>
              </a:extLst>
            </p:cNvPr>
            <p:cNvCxnSpPr>
              <a:cxnSpLocks/>
            </p:cNvCxnSpPr>
            <p:nvPr/>
          </p:nvCxnSpPr>
          <p:spPr>
            <a:xfrm>
              <a:off x="9756613" y="5403471"/>
              <a:ext cx="114300" cy="1685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22CA005-0C6F-4D83-B69B-4FABB4318B2B}"/>
                    </a:ext>
                  </a:extLst>
                </p:cNvPr>
                <p:cNvSpPr txBox="1"/>
                <p:nvPr/>
              </p:nvSpPr>
              <p:spPr>
                <a:xfrm>
                  <a:off x="9118632" y="4972584"/>
                  <a:ext cx="28854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IE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22CA005-0C6F-4D83-B69B-4FABB4318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8632" y="4972584"/>
                  <a:ext cx="288541" cy="430887"/>
                </a:xfrm>
                <a:prstGeom prst="rect">
                  <a:avLst/>
                </a:prstGeom>
                <a:blipFill>
                  <a:blip r:embed="rId5"/>
                  <a:stretch>
                    <a:fillRect b="-52273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560ECFA-37B3-4B59-BC49-B57CE9495974}"/>
                </a:ext>
              </a:extLst>
            </p:cNvPr>
            <p:cNvSpPr/>
            <p:nvPr/>
          </p:nvSpPr>
          <p:spPr>
            <a:xfrm>
              <a:off x="8297767" y="3179330"/>
              <a:ext cx="245268" cy="119645"/>
            </a:xfrm>
            <a:custGeom>
              <a:avLst/>
              <a:gdLst>
                <a:gd name="connsiteX0" fmla="*/ 0 w 245268"/>
                <a:gd name="connsiteY0" fmla="*/ 48208 h 119645"/>
                <a:gd name="connsiteX1" fmla="*/ 14287 w 245268"/>
                <a:gd name="connsiteY1" fmla="*/ 38683 h 119645"/>
                <a:gd name="connsiteX2" fmla="*/ 66675 w 245268"/>
                <a:gd name="connsiteY2" fmla="*/ 22014 h 119645"/>
                <a:gd name="connsiteX3" fmla="*/ 88106 w 245268"/>
                <a:gd name="connsiteY3" fmla="*/ 14870 h 119645"/>
                <a:gd name="connsiteX4" fmla="*/ 128587 w 245268"/>
                <a:gd name="connsiteY4" fmla="*/ 7726 h 119645"/>
                <a:gd name="connsiteX5" fmla="*/ 150018 w 245268"/>
                <a:gd name="connsiteY5" fmla="*/ 583 h 119645"/>
                <a:gd name="connsiteX6" fmla="*/ 152400 w 245268"/>
                <a:gd name="connsiteY6" fmla="*/ 14870 h 119645"/>
                <a:gd name="connsiteX7" fmla="*/ 154781 w 245268"/>
                <a:gd name="connsiteY7" fmla="*/ 31539 h 119645"/>
                <a:gd name="connsiteX8" fmla="*/ 161925 w 245268"/>
                <a:gd name="connsiteY8" fmla="*/ 50589 h 119645"/>
                <a:gd name="connsiteX9" fmla="*/ 171450 w 245268"/>
                <a:gd name="connsiteY9" fmla="*/ 91070 h 119645"/>
                <a:gd name="connsiteX10" fmla="*/ 176212 w 245268"/>
                <a:gd name="connsiteY10" fmla="*/ 119645 h 119645"/>
                <a:gd name="connsiteX11" fmla="*/ 197643 w 245268"/>
                <a:gd name="connsiteY11" fmla="*/ 117264 h 119645"/>
                <a:gd name="connsiteX12" fmla="*/ 228600 w 245268"/>
                <a:gd name="connsiteY12" fmla="*/ 107739 h 119645"/>
                <a:gd name="connsiteX13" fmla="*/ 245268 w 245268"/>
                <a:gd name="connsiteY13" fmla="*/ 105358 h 119645"/>
                <a:gd name="connsiteX14" fmla="*/ 240506 w 245268"/>
                <a:gd name="connsiteY14" fmla="*/ 14870 h 119645"/>
                <a:gd name="connsiteX15" fmla="*/ 230981 w 245268"/>
                <a:gd name="connsiteY15" fmla="*/ 10108 h 11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5268" h="119645">
                  <a:moveTo>
                    <a:pt x="0" y="48208"/>
                  </a:moveTo>
                  <a:cubicBezTo>
                    <a:pt x="4762" y="45033"/>
                    <a:pt x="9108" y="41120"/>
                    <a:pt x="14287" y="38683"/>
                  </a:cubicBezTo>
                  <a:cubicBezTo>
                    <a:pt x="33000" y="29877"/>
                    <a:pt x="47090" y="27890"/>
                    <a:pt x="66675" y="22014"/>
                  </a:cubicBezTo>
                  <a:cubicBezTo>
                    <a:pt x="73888" y="19850"/>
                    <a:pt x="80851" y="16885"/>
                    <a:pt x="88106" y="14870"/>
                  </a:cubicBezTo>
                  <a:cubicBezTo>
                    <a:pt x="105713" y="9979"/>
                    <a:pt x="111083" y="9915"/>
                    <a:pt x="128587" y="7726"/>
                  </a:cubicBezTo>
                  <a:cubicBezTo>
                    <a:pt x="131273" y="6383"/>
                    <a:pt x="146556" y="-2302"/>
                    <a:pt x="150018" y="583"/>
                  </a:cubicBezTo>
                  <a:cubicBezTo>
                    <a:pt x="153727" y="3674"/>
                    <a:pt x="151666" y="10098"/>
                    <a:pt x="152400" y="14870"/>
                  </a:cubicBezTo>
                  <a:cubicBezTo>
                    <a:pt x="153254" y="20417"/>
                    <a:pt x="153335" y="26116"/>
                    <a:pt x="154781" y="31539"/>
                  </a:cubicBezTo>
                  <a:cubicBezTo>
                    <a:pt x="156528" y="38092"/>
                    <a:pt x="159883" y="44122"/>
                    <a:pt x="161925" y="50589"/>
                  </a:cubicBezTo>
                  <a:cubicBezTo>
                    <a:pt x="171994" y="82477"/>
                    <a:pt x="166696" y="67303"/>
                    <a:pt x="171450" y="91070"/>
                  </a:cubicBezTo>
                  <a:cubicBezTo>
                    <a:pt x="176692" y="117276"/>
                    <a:pt x="170866" y="76869"/>
                    <a:pt x="176212" y="119645"/>
                  </a:cubicBezTo>
                  <a:cubicBezTo>
                    <a:pt x="183356" y="118851"/>
                    <a:pt x="190578" y="118589"/>
                    <a:pt x="197643" y="117264"/>
                  </a:cubicBezTo>
                  <a:cubicBezTo>
                    <a:pt x="224271" y="112271"/>
                    <a:pt x="204372" y="113330"/>
                    <a:pt x="228600" y="107739"/>
                  </a:cubicBezTo>
                  <a:cubicBezTo>
                    <a:pt x="234069" y="106477"/>
                    <a:pt x="239712" y="106152"/>
                    <a:pt x="245268" y="105358"/>
                  </a:cubicBezTo>
                  <a:cubicBezTo>
                    <a:pt x="243681" y="75195"/>
                    <a:pt x="244986" y="44740"/>
                    <a:pt x="240506" y="14870"/>
                  </a:cubicBezTo>
                  <a:cubicBezTo>
                    <a:pt x="239979" y="11360"/>
                    <a:pt x="230981" y="10108"/>
                    <a:pt x="230981" y="10108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4A840AB-5883-4373-A9B7-F5218F1FECEE}"/>
                </a:ext>
              </a:extLst>
            </p:cNvPr>
            <p:cNvSpPr/>
            <p:nvPr/>
          </p:nvSpPr>
          <p:spPr>
            <a:xfrm>
              <a:off x="8297784" y="3479950"/>
              <a:ext cx="152383" cy="342900"/>
            </a:xfrm>
            <a:custGeom>
              <a:avLst/>
              <a:gdLst>
                <a:gd name="connsiteX0" fmla="*/ 152383 w 152383"/>
                <a:gd name="connsiteY0" fmla="*/ 0 h 342900"/>
                <a:gd name="connsiteX1" fmla="*/ 147620 w 152383"/>
                <a:gd name="connsiteY1" fmla="*/ 14288 h 342900"/>
                <a:gd name="connsiteX2" fmla="*/ 145239 w 152383"/>
                <a:gd name="connsiteY2" fmla="*/ 28575 h 342900"/>
                <a:gd name="connsiteX3" fmla="*/ 140476 w 152383"/>
                <a:gd name="connsiteY3" fmla="*/ 61913 h 342900"/>
                <a:gd name="connsiteX4" fmla="*/ 133333 w 152383"/>
                <a:gd name="connsiteY4" fmla="*/ 100013 h 342900"/>
                <a:gd name="connsiteX5" fmla="*/ 128570 w 152383"/>
                <a:gd name="connsiteY5" fmla="*/ 150019 h 342900"/>
                <a:gd name="connsiteX6" fmla="*/ 123808 w 152383"/>
                <a:gd name="connsiteY6" fmla="*/ 159544 h 342900"/>
                <a:gd name="connsiteX7" fmla="*/ 121426 w 152383"/>
                <a:gd name="connsiteY7" fmla="*/ 185738 h 342900"/>
                <a:gd name="connsiteX8" fmla="*/ 119045 w 152383"/>
                <a:gd name="connsiteY8" fmla="*/ 192881 h 342900"/>
                <a:gd name="connsiteX9" fmla="*/ 90470 w 152383"/>
                <a:gd name="connsiteY9" fmla="*/ 173831 h 342900"/>
                <a:gd name="connsiteX10" fmla="*/ 73801 w 152383"/>
                <a:gd name="connsiteY10" fmla="*/ 164306 h 342900"/>
                <a:gd name="connsiteX11" fmla="*/ 71420 w 152383"/>
                <a:gd name="connsiteY11" fmla="*/ 157163 h 342900"/>
                <a:gd name="connsiteX12" fmla="*/ 69039 w 152383"/>
                <a:gd name="connsiteY12" fmla="*/ 114300 h 342900"/>
                <a:gd name="connsiteX13" fmla="*/ 47608 w 152383"/>
                <a:gd name="connsiteY13" fmla="*/ 104775 h 342900"/>
                <a:gd name="connsiteX14" fmla="*/ 4745 w 152383"/>
                <a:gd name="connsiteY14" fmla="*/ 119063 h 342900"/>
                <a:gd name="connsiteX15" fmla="*/ 7126 w 152383"/>
                <a:gd name="connsiteY15" fmla="*/ 173831 h 342900"/>
                <a:gd name="connsiteX16" fmla="*/ 28558 w 152383"/>
                <a:gd name="connsiteY16" fmla="*/ 195263 h 342900"/>
                <a:gd name="connsiteX17" fmla="*/ 45226 w 152383"/>
                <a:gd name="connsiteY17" fmla="*/ 207169 h 342900"/>
                <a:gd name="connsiteX18" fmla="*/ 80945 w 152383"/>
                <a:gd name="connsiteY18" fmla="*/ 204788 h 342900"/>
                <a:gd name="connsiteX19" fmla="*/ 90470 w 152383"/>
                <a:gd name="connsiteY19" fmla="*/ 202406 h 342900"/>
                <a:gd name="connsiteX20" fmla="*/ 88089 w 152383"/>
                <a:gd name="connsiteY20" fmla="*/ 323850 h 342900"/>
                <a:gd name="connsiteX21" fmla="*/ 71420 w 152383"/>
                <a:gd name="connsiteY21" fmla="*/ 326231 h 342900"/>
                <a:gd name="connsiteX22" fmla="*/ 47608 w 152383"/>
                <a:gd name="connsiteY22" fmla="*/ 330994 h 342900"/>
                <a:gd name="connsiteX23" fmla="*/ 26176 w 152383"/>
                <a:gd name="connsiteY23" fmla="*/ 338138 h 342900"/>
                <a:gd name="connsiteX24" fmla="*/ 2364 w 152383"/>
                <a:gd name="connsiteY24" fmla="*/ 3429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2383" h="342900">
                  <a:moveTo>
                    <a:pt x="152383" y="0"/>
                  </a:moveTo>
                  <a:cubicBezTo>
                    <a:pt x="150795" y="4763"/>
                    <a:pt x="148838" y="9418"/>
                    <a:pt x="147620" y="14288"/>
                  </a:cubicBezTo>
                  <a:cubicBezTo>
                    <a:pt x="146449" y="18972"/>
                    <a:pt x="145955" y="23800"/>
                    <a:pt x="145239" y="28575"/>
                  </a:cubicBezTo>
                  <a:cubicBezTo>
                    <a:pt x="143574" y="39676"/>
                    <a:pt x="143198" y="51023"/>
                    <a:pt x="140476" y="61913"/>
                  </a:cubicBezTo>
                  <a:cubicBezTo>
                    <a:pt x="135794" y="80642"/>
                    <a:pt x="134930" y="80852"/>
                    <a:pt x="133333" y="100013"/>
                  </a:cubicBezTo>
                  <a:cubicBezTo>
                    <a:pt x="132936" y="104773"/>
                    <a:pt x="132735" y="137524"/>
                    <a:pt x="128570" y="150019"/>
                  </a:cubicBezTo>
                  <a:cubicBezTo>
                    <a:pt x="127448" y="153387"/>
                    <a:pt x="125395" y="156369"/>
                    <a:pt x="123808" y="159544"/>
                  </a:cubicBezTo>
                  <a:cubicBezTo>
                    <a:pt x="123014" y="168275"/>
                    <a:pt x="122666" y="177059"/>
                    <a:pt x="121426" y="185738"/>
                  </a:cubicBezTo>
                  <a:cubicBezTo>
                    <a:pt x="121071" y="188223"/>
                    <a:pt x="121539" y="193158"/>
                    <a:pt x="119045" y="192881"/>
                  </a:cubicBezTo>
                  <a:cubicBezTo>
                    <a:pt x="103597" y="191164"/>
                    <a:pt x="100197" y="182168"/>
                    <a:pt x="90470" y="173831"/>
                  </a:cubicBezTo>
                  <a:cubicBezTo>
                    <a:pt x="85761" y="169795"/>
                    <a:pt x="79202" y="167007"/>
                    <a:pt x="73801" y="164306"/>
                  </a:cubicBezTo>
                  <a:cubicBezTo>
                    <a:pt x="73007" y="161925"/>
                    <a:pt x="71658" y="159661"/>
                    <a:pt x="71420" y="157163"/>
                  </a:cubicBezTo>
                  <a:cubicBezTo>
                    <a:pt x="70063" y="142918"/>
                    <a:pt x="74960" y="127327"/>
                    <a:pt x="69039" y="114300"/>
                  </a:cubicBezTo>
                  <a:cubicBezTo>
                    <a:pt x="65804" y="107183"/>
                    <a:pt x="54752" y="107950"/>
                    <a:pt x="47608" y="104775"/>
                  </a:cubicBezTo>
                  <a:cubicBezTo>
                    <a:pt x="33320" y="109538"/>
                    <a:pt x="12362" y="106070"/>
                    <a:pt x="4745" y="119063"/>
                  </a:cubicBezTo>
                  <a:cubicBezTo>
                    <a:pt x="-4496" y="134827"/>
                    <a:pt x="1675" y="156390"/>
                    <a:pt x="7126" y="173831"/>
                  </a:cubicBezTo>
                  <a:cubicBezTo>
                    <a:pt x="10140" y="183474"/>
                    <a:pt x="21134" y="188410"/>
                    <a:pt x="28558" y="195263"/>
                  </a:cubicBezTo>
                  <a:cubicBezTo>
                    <a:pt x="32390" y="198800"/>
                    <a:pt x="40537" y="204043"/>
                    <a:pt x="45226" y="207169"/>
                  </a:cubicBezTo>
                  <a:cubicBezTo>
                    <a:pt x="57132" y="206375"/>
                    <a:pt x="69078" y="206037"/>
                    <a:pt x="80945" y="204788"/>
                  </a:cubicBezTo>
                  <a:cubicBezTo>
                    <a:pt x="84200" y="204445"/>
                    <a:pt x="90274" y="199139"/>
                    <a:pt x="90470" y="202406"/>
                  </a:cubicBezTo>
                  <a:cubicBezTo>
                    <a:pt x="92895" y="242822"/>
                    <a:pt x="94246" y="283832"/>
                    <a:pt x="88089" y="323850"/>
                  </a:cubicBezTo>
                  <a:cubicBezTo>
                    <a:pt x="87236" y="329397"/>
                    <a:pt x="76967" y="325377"/>
                    <a:pt x="71420" y="326231"/>
                  </a:cubicBezTo>
                  <a:cubicBezTo>
                    <a:pt x="63234" y="327491"/>
                    <a:pt x="55493" y="328568"/>
                    <a:pt x="47608" y="330994"/>
                  </a:cubicBezTo>
                  <a:cubicBezTo>
                    <a:pt x="40411" y="333209"/>
                    <a:pt x="33459" y="336222"/>
                    <a:pt x="26176" y="338138"/>
                  </a:cubicBezTo>
                  <a:cubicBezTo>
                    <a:pt x="18348" y="340198"/>
                    <a:pt x="10301" y="341313"/>
                    <a:pt x="2364" y="34290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DD183A8-26D4-4036-AF35-962276D48F47}"/>
                </a:ext>
              </a:extLst>
            </p:cNvPr>
            <p:cNvSpPr/>
            <p:nvPr/>
          </p:nvSpPr>
          <p:spPr>
            <a:xfrm>
              <a:off x="8543035" y="3713313"/>
              <a:ext cx="381000" cy="295275"/>
            </a:xfrm>
            <a:custGeom>
              <a:avLst/>
              <a:gdLst>
                <a:gd name="connsiteX0" fmla="*/ 40482 w 381000"/>
                <a:gd name="connsiteY0" fmla="*/ 0 h 295275"/>
                <a:gd name="connsiteX1" fmla="*/ 23813 w 381000"/>
                <a:gd name="connsiteY1" fmla="*/ 28575 h 295275"/>
                <a:gd name="connsiteX2" fmla="*/ 30957 w 381000"/>
                <a:gd name="connsiteY2" fmla="*/ 61912 h 295275"/>
                <a:gd name="connsiteX3" fmla="*/ 19050 w 381000"/>
                <a:gd name="connsiteY3" fmla="*/ 138112 h 295275"/>
                <a:gd name="connsiteX4" fmla="*/ 4763 w 381000"/>
                <a:gd name="connsiteY4" fmla="*/ 150018 h 295275"/>
                <a:gd name="connsiteX5" fmla="*/ 0 w 381000"/>
                <a:gd name="connsiteY5" fmla="*/ 161925 h 295275"/>
                <a:gd name="connsiteX6" fmla="*/ 7144 w 381000"/>
                <a:gd name="connsiteY6" fmla="*/ 209550 h 295275"/>
                <a:gd name="connsiteX7" fmla="*/ 28575 w 381000"/>
                <a:gd name="connsiteY7" fmla="*/ 226218 h 295275"/>
                <a:gd name="connsiteX8" fmla="*/ 73819 w 381000"/>
                <a:gd name="connsiteY8" fmla="*/ 242887 h 295275"/>
                <a:gd name="connsiteX9" fmla="*/ 80963 w 381000"/>
                <a:gd name="connsiteY9" fmla="*/ 278606 h 295275"/>
                <a:gd name="connsiteX10" fmla="*/ 85725 w 381000"/>
                <a:gd name="connsiteY10" fmla="*/ 288131 h 295275"/>
                <a:gd name="connsiteX11" fmla="*/ 116682 w 381000"/>
                <a:gd name="connsiteY11" fmla="*/ 295275 h 295275"/>
                <a:gd name="connsiteX12" fmla="*/ 133350 w 381000"/>
                <a:gd name="connsiteY12" fmla="*/ 242887 h 295275"/>
                <a:gd name="connsiteX13" fmla="*/ 142875 w 381000"/>
                <a:gd name="connsiteY13" fmla="*/ 221456 h 295275"/>
                <a:gd name="connsiteX14" fmla="*/ 202407 w 381000"/>
                <a:gd name="connsiteY14" fmla="*/ 219075 h 295275"/>
                <a:gd name="connsiteX15" fmla="*/ 171450 w 381000"/>
                <a:gd name="connsiteY15" fmla="*/ 147637 h 295275"/>
                <a:gd name="connsiteX16" fmla="*/ 178594 w 381000"/>
                <a:gd name="connsiteY16" fmla="*/ 130968 h 295275"/>
                <a:gd name="connsiteX17" fmla="*/ 230982 w 381000"/>
                <a:gd name="connsiteY17" fmla="*/ 109537 h 295275"/>
                <a:gd name="connsiteX18" fmla="*/ 240507 w 381000"/>
                <a:gd name="connsiteY18" fmla="*/ 104775 h 295275"/>
                <a:gd name="connsiteX19" fmla="*/ 247650 w 381000"/>
                <a:gd name="connsiteY19" fmla="*/ 90487 h 295275"/>
                <a:gd name="connsiteX20" fmla="*/ 252413 w 381000"/>
                <a:gd name="connsiteY20" fmla="*/ 78581 h 295275"/>
                <a:gd name="connsiteX21" fmla="*/ 304800 w 381000"/>
                <a:gd name="connsiteY21" fmla="*/ 126206 h 295275"/>
                <a:gd name="connsiteX22" fmla="*/ 316707 w 381000"/>
                <a:gd name="connsiteY22" fmla="*/ 154781 h 295275"/>
                <a:gd name="connsiteX23" fmla="*/ 319088 w 381000"/>
                <a:gd name="connsiteY23" fmla="*/ 164306 h 295275"/>
                <a:gd name="connsiteX24" fmla="*/ 350044 w 381000"/>
                <a:gd name="connsiteY24" fmla="*/ 190500 h 295275"/>
                <a:gd name="connsiteX25" fmla="*/ 359569 w 381000"/>
                <a:gd name="connsiteY25" fmla="*/ 219075 h 295275"/>
                <a:gd name="connsiteX26" fmla="*/ 381000 w 381000"/>
                <a:gd name="connsiteY26" fmla="*/ 221456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1000" h="295275">
                  <a:moveTo>
                    <a:pt x="40482" y="0"/>
                  </a:moveTo>
                  <a:cubicBezTo>
                    <a:pt x="37747" y="3829"/>
                    <a:pt x="23813" y="20544"/>
                    <a:pt x="23813" y="28575"/>
                  </a:cubicBezTo>
                  <a:cubicBezTo>
                    <a:pt x="23813" y="33988"/>
                    <a:pt x="28796" y="53271"/>
                    <a:pt x="30957" y="61912"/>
                  </a:cubicBezTo>
                  <a:cubicBezTo>
                    <a:pt x="26988" y="87312"/>
                    <a:pt x="26376" y="113470"/>
                    <a:pt x="19050" y="138112"/>
                  </a:cubicBezTo>
                  <a:cubicBezTo>
                    <a:pt x="17283" y="144054"/>
                    <a:pt x="8636" y="145177"/>
                    <a:pt x="4763" y="150018"/>
                  </a:cubicBezTo>
                  <a:cubicBezTo>
                    <a:pt x="2093" y="153356"/>
                    <a:pt x="1588" y="157956"/>
                    <a:pt x="0" y="161925"/>
                  </a:cubicBezTo>
                  <a:cubicBezTo>
                    <a:pt x="2381" y="177800"/>
                    <a:pt x="624" y="194881"/>
                    <a:pt x="7144" y="209550"/>
                  </a:cubicBezTo>
                  <a:cubicBezTo>
                    <a:pt x="10820" y="217820"/>
                    <a:pt x="21117" y="221091"/>
                    <a:pt x="28575" y="226218"/>
                  </a:cubicBezTo>
                  <a:cubicBezTo>
                    <a:pt x="47085" y="238943"/>
                    <a:pt x="49290" y="236755"/>
                    <a:pt x="73819" y="242887"/>
                  </a:cubicBezTo>
                  <a:cubicBezTo>
                    <a:pt x="85248" y="260029"/>
                    <a:pt x="73790" y="240348"/>
                    <a:pt x="80963" y="278606"/>
                  </a:cubicBezTo>
                  <a:cubicBezTo>
                    <a:pt x="81617" y="282095"/>
                    <a:pt x="82508" y="286630"/>
                    <a:pt x="85725" y="288131"/>
                  </a:cubicBezTo>
                  <a:cubicBezTo>
                    <a:pt x="95322" y="292609"/>
                    <a:pt x="106363" y="292894"/>
                    <a:pt x="116682" y="295275"/>
                  </a:cubicBezTo>
                  <a:cubicBezTo>
                    <a:pt x="152389" y="209577"/>
                    <a:pt x="110336" y="315768"/>
                    <a:pt x="133350" y="242887"/>
                  </a:cubicBezTo>
                  <a:cubicBezTo>
                    <a:pt x="135704" y="235432"/>
                    <a:pt x="135485" y="224004"/>
                    <a:pt x="142875" y="221456"/>
                  </a:cubicBezTo>
                  <a:cubicBezTo>
                    <a:pt x="161650" y="214982"/>
                    <a:pt x="182563" y="219869"/>
                    <a:pt x="202407" y="219075"/>
                  </a:cubicBezTo>
                  <a:cubicBezTo>
                    <a:pt x="171236" y="159330"/>
                    <a:pt x="176745" y="184691"/>
                    <a:pt x="171450" y="147637"/>
                  </a:cubicBezTo>
                  <a:cubicBezTo>
                    <a:pt x="173831" y="142081"/>
                    <a:pt x="174509" y="135424"/>
                    <a:pt x="178594" y="130968"/>
                  </a:cubicBezTo>
                  <a:cubicBezTo>
                    <a:pt x="191352" y="117050"/>
                    <a:pt x="215281" y="114770"/>
                    <a:pt x="230982" y="109537"/>
                  </a:cubicBezTo>
                  <a:cubicBezTo>
                    <a:pt x="234350" y="108415"/>
                    <a:pt x="237332" y="106362"/>
                    <a:pt x="240507" y="104775"/>
                  </a:cubicBezTo>
                  <a:cubicBezTo>
                    <a:pt x="242888" y="100012"/>
                    <a:pt x="245447" y="95334"/>
                    <a:pt x="247650" y="90487"/>
                  </a:cubicBezTo>
                  <a:cubicBezTo>
                    <a:pt x="249419" y="86596"/>
                    <a:pt x="248788" y="76316"/>
                    <a:pt x="252413" y="78581"/>
                  </a:cubicBezTo>
                  <a:cubicBezTo>
                    <a:pt x="272426" y="91089"/>
                    <a:pt x="304800" y="126206"/>
                    <a:pt x="304800" y="126206"/>
                  </a:cubicBezTo>
                  <a:cubicBezTo>
                    <a:pt x="308769" y="135731"/>
                    <a:pt x="313084" y="145119"/>
                    <a:pt x="316707" y="154781"/>
                  </a:cubicBezTo>
                  <a:cubicBezTo>
                    <a:pt x="317856" y="157845"/>
                    <a:pt x="316855" y="161913"/>
                    <a:pt x="319088" y="164306"/>
                  </a:cubicBezTo>
                  <a:cubicBezTo>
                    <a:pt x="328311" y="174188"/>
                    <a:pt x="350044" y="190500"/>
                    <a:pt x="350044" y="190500"/>
                  </a:cubicBezTo>
                  <a:cubicBezTo>
                    <a:pt x="350790" y="197213"/>
                    <a:pt x="348283" y="215313"/>
                    <a:pt x="359569" y="219075"/>
                  </a:cubicBezTo>
                  <a:cubicBezTo>
                    <a:pt x="366388" y="221348"/>
                    <a:pt x="381000" y="221456"/>
                    <a:pt x="381000" y="221456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0272936-DD90-44F1-B7CE-24D3A8FD62B2}"/>
                </a:ext>
              </a:extLst>
            </p:cNvPr>
            <p:cNvSpPr/>
            <p:nvPr/>
          </p:nvSpPr>
          <p:spPr>
            <a:xfrm>
              <a:off x="8861874" y="4411019"/>
              <a:ext cx="216943" cy="266811"/>
            </a:xfrm>
            <a:custGeom>
              <a:avLst/>
              <a:gdLst>
                <a:gd name="connsiteX0" fmla="*/ 216943 w 216943"/>
                <a:gd name="connsiteY0" fmla="*/ 4762 h 266811"/>
                <a:gd name="connsiteX1" fmla="*/ 181224 w 216943"/>
                <a:gd name="connsiteY1" fmla="*/ 100012 h 266811"/>
                <a:gd name="connsiteX2" fmla="*/ 164555 w 216943"/>
                <a:gd name="connsiteY2" fmla="*/ 138112 h 266811"/>
                <a:gd name="connsiteX3" fmla="*/ 105024 w 216943"/>
                <a:gd name="connsiteY3" fmla="*/ 114300 h 266811"/>
                <a:gd name="connsiteX4" fmla="*/ 95499 w 216943"/>
                <a:gd name="connsiteY4" fmla="*/ 119062 h 266811"/>
                <a:gd name="connsiteX5" fmla="*/ 88355 w 216943"/>
                <a:gd name="connsiteY5" fmla="*/ 85725 h 266811"/>
                <a:gd name="connsiteX6" fmla="*/ 90736 w 216943"/>
                <a:gd name="connsiteY6" fmla="*/ 47625 h 266811"/>
                <a:gd name="connsiteX7" fmla="*/ 140743 w 216943"/>
                <a:gd name="connsiteY7" fmla="*/ 35719 h 266811"/>
                <a:gd name="connsiteX8" fmla="*/ 119311 w 216943"/>
                <a:gd name="connsiteY8" fmla="*/ 28575 h 266811"/>
                <a:gd name="connsiteX9" fmla="*/ 55018 w 216943"/>
                <a:gd name="connsiteY9" fmla="*/ 14287 h 266811"/>
                <a:gd name="connsiteX10" fmla="*/ 19299 w 216943"/>
                <a:gd name="connsiteY10" fmla="*/ 0 h 266811"/>
                <a:gd name="connsiteX11" fmla="*/ 14536 w 216943"/>
                <a:gd name="connsiteY11" fmla="*/ 95250 h 266811"/>
                <a:gd name="connsiteX12" fmla="*/ 47874 w 216943"/>
                <a:gd name="connsiteY12" fmla="*/ 135731 h 266811"/>
                <a:gd name="connsiteX13" fmla="*/ 76449 w 216943"/>
                <a:gd name="connsiteY13" fmla="*/ 145256 h 266811"/>
                <a:gd name="connsiteX14" fmla="*/ 83593 w 216943"/>
                <a:gd name="connsiteY14" fmla="*/ 252412 h 266811"/>
                <a:gd name="connsiteX15" fmla="*/ 97880 w 216943"/>
                <a:gd name="connsiteY15" fmla="*/ 264319 h 266811"/>
                <a:gd name="connsiteX16" fmla="*/ 147886 w 216943"/>
                <a:gd name="connsiteY16" fmla="*/ 266700 h 266811"/>
                <a:gd name="connsiteX17" fmla="*/ 174080 w 216943"/>
                <a:gd name="connsiteY17" fmla="*/ 261937 h 266811"/>
                <a:gd name="connsiteX18" fmla="*/ 188368 w 216943"/>
                <a:gd name="connsiteY18" fmla="*/ 264319 h 26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6943" h="266811">
                  <a:moveTo>
                    <a:pt x="216943" y="4762"/>
                  </a:moveTo>
                  <a:cubicBezTo>
                    <a:pt x="202532" y="47993"/>
                    <a:pt x="216914" y="5537"/>
                    <a:pt x="181224" y="100012"/>
                  </a:cubicBezTo>
                  <a:cubicBezTo>
                    <a:pt x="168951" y="132499"/>
                    <a:pt x="177060" y="117271"/>
                    <a:pt x="164555" y="138112"/>
                  </a:cubicBezTo>
                  <a:cubicBezTo>
                    <a:pt x="145521" y="128595"/>
                    <a:pt x="126529" y="117696"/>
                    <a:pt x="105024" y="114300"/>
                  </a:cubicBezTo>
                  <a:cubicBezTo>
                    <a:pt x="101518" y="113746"/>
                    <a:pt x="98674" y="117475"/>
                    <a:pt x="95499" y="119062"/>
                  </a:cubicBezTo>
                  <a:cubicBezTo>
                    <a:pt x="93118" y="107950"/>
                    <a:pt x="91949" y="96506"/>
                    <a:pt x="88355" y="85725"/>
                  </a:cubicBezTo>
                  <a:cubicBezTo>
                    <a:pt x="82527" y="68241"/>
                    <a:pt x="63275" y="58812"/>
                    <a:pt x="90736" y="47625"/>
                  </a:cubicBezTo>
                  <a:cubicBezTo>
                    <a:pt x="106605" y="41160"/>
                    <a:pt x="124074" y="39688"/>
                    <a:pt x="140743" y="35719"/>
                  </a:cubicBezTo>
                  <a:cubicBezTo>
                    <a:pt x="133599" y="33338"/>
                    <a:pt x="126617" y="30401"/>
                    <a:pt x="119311" y="28575"/>
                  </a:cubicBezTo>
                  <a:cubicBezTo>
                    <a:pt x="98013" y="23250"/>
                    <a:pt x="76127" y="20318"/>
                    <a:pt x="55018" y="14287"/>
                  </a:cubicBezTo>
                  <a:cubicBezTo>
                    <a:pt x="42688" y="10764"/>
                    <a:pt x="31205" y="4762"/>
                    <a:pt x="19299" y="0"/>
                  </a:cubicBezTo>
                  <a:cubicBezTo>
                    <a:pt x="-16857" y="12050"/>
                    <a:pt x="7582" y="1374"/>
                    <a:pt x="14536" y="95250"/>
                  </a:cubicBezTo>
                  <a:cubicBezTo>
                    <a:pt x="18028" y="142390"/>
                    <a:pt x="13675" y="126810"/>
                    <a:pt x="47874" y="135731"/>
                  </a:cubicBezTo>
                  <a:cubicBezTo>
                    <a:pt x="57589" y="138265"/>
                    <a:pt x="66924" y="142081"/>
                    <a:pt x="76449" y="145256"/>
                  </a:cubicBezTo>
                  <a:cubicBezTo>
                    <a:pt x="78830" y="180975"/>
                    <a:pt x="56093" y="229493"/>
                    <a:pt x="83593" y="252412"/>
                  </a:cubicBezTo>
                  <a:cubicBezTo>
                    <a:pt x="88355" y="256381"/>
                    <a:pt x="91828" y="262974"/>
                    <a:pt x="97880" y="264319"/>
                  </a:cubicBezTo>
                  <a:cubicBezTo>
                    <a:pt x="114170" y="267939"/>
                    <a:pt x="131217" y="265906"/>
                    <a:pt x="147886" y="266700"/>
                  </a:cubicBezTo>
                  <a:cubicBezTo>
                    <a:pt x="156617" y="265112"/>
                    <a:pt x="165205" y="261937"/>
                    <a:pt x="174080" y="261937"/>
                  </a:cubicBezTo>
                  <a:cubicBezTo>
                    <a:pt x="192210" y="261937"/>
                    <a:pt x="181602" y="271082"/>
                    <a:pt x="188368" y="264319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4340FBE-5D94-406E-9011-1B8DC8D0E286}"/>
                </a:ext>
              </a:extLst>
            </p:cNvPr>
            <p:cNvSpPr/>
            <p:nvPr/>
          </p:nvSpPr>
          <p:spPr>
            <a:xfrm>
              <a:off x="9385998" y="4720581"/>
              <a:ext cx="278606" cy="202407"/>
            </a:xfrm>
            <a:custGeom>
              <a:avLst/>
              <a:gdLst>
                <a:gd name="connsiteX0" fmla="*/ 0 w 278606"/>
                <a:gd name="connsiteY0" fmla="*/ 97632 h 202407"/>
                <a:gd name="connsiteX1" fmla="*/ 73819 w 278606"/>
                <a:gd name="connsiteY1" fmla="*/ 116682 h 202407"/>
                <a:gd name="connsiteX2" fmla="*/ 85725 w 278606"/>
                <a:gd name="connsiteY2" fmla="*/ 164307 h 202407"/>
                <a:gd name="connsiteX3" fmla="*/ 90487 w 278606"/>
                <a:gd name="connsiteY3" fmla="*/ 178594 h 202407"/>
                <a:gd name="connsiteX4" fmla="*/ 109537 w 278606"/>
                <a:gd name="connsiteY4" fmla="*/ 166688 h 202407"/>
                <a:gd name="connsiteX5" fmla="*/ 119062 w 278606"/>
                <a:gd name="connsiteY5" fmla="*/ 157163 h 202407"/>
                <a:gd name="connsiteX6" fmla="*/ 161925 w 278606"/>
                <a:gd name="connsiteY6" fmla="*/ 202407 h 202407"/>
                <a:gd name="connsiteX7" fmla="*/ 180975 w 278606"/>
                <a:gd name="connsiteY7" fmla="*/ 173832 h 202407"/>
                <a:gd name="connsiteX8" fmla="*/ 207169 w 278606"/>
                <a:gd name="connsiteY8" fmla="*/ 197644 h 202407"/>
                <a:gd name="connsiteX9" fmla="*/ 140494 w 278606"/>
                <a:gd name="connsiteY9" fmla="*/ 80963 h 202407"/>
                <a:gd name="connsiteX10" fmla="*/ 147637 w 278606"/>
                <a:gd name="connsiteY10" fmla="*/ 40482 h 202407"/>
                <a:gd name="connsiteX11" fmla="*/ 152400 w 278606"/>
                <a:gd name="connsiteY11" fmla="*/ 21432 h 202407"/>
                <a:gd name="connsiteX12" fmla="*/ 200025 w 278606"/>
                <a:gd name="connsiteY12" fmla="*/ 0 h 202407"/>
                <a:gd name="connsiteX13" fmla="*/ 219075 w 278606"/>
                <a:gd name="connsiteY13" fmla="*/ 23813 h 202407"/>
                <a:gd name="connsiteX14" fmla="*/ 233362 w 278606"/>
                <a:gd name="connsiteY14" fmla="*/ 40482 h 202407"/>
                <a:gd name="connsiteX15" fmla="*/ 242887 w 278606"/>
                <a:gd name="connsiteY15" fmla="*/ 64294 h 202407"/>
                <a:gd name="connsiteX16" fmla="*/ 247650 w 278606"/>
                <a:gd name="connsiteY16" fmla="*/ 121444 h 202407"/>
                <a:gd name="connsiteX17" fmla="*/ 278606 w 278606"/>
                <a:gd name="connsiteY17" fmla="*/ 116682 h 20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606" h="202407">
                  <a:moveTo>
                    <a:pt x="0" y="97632"/>
                  </a:moveTo>
                  <a:cubicBezTo>
                    <a:pt x="21901" y="101282"/>
                    <a:pt x="63899" y="107754"/>
                    <a:pt x="73819" y="116682"/>
                  </a:cubicBezTo>
                  <a:cubicBezTo>
                    <a:pt x="85982" y="127629"/>
                    <a:pt x="81471" y="148506"/>
                    <a:pt x="85725" y="164307"/>
                  </a:cubicBezTo>
                  <a:cubicBezTo>
                    <a:pt x="87030" y="169154"/>
                    <a:pt x="88900" y="173832"/>
                    <a:pt x="90487" y="178594"/>
                  </a:cubicBezTo>
                  <a:cubicBezTo>
                    <a:pt x="96837" y="174625"/>
                    <a:pt x="103546" y="171181"/>
                    <a:pt x="109537" y="166688"/>
                  </a:cubicBezTo>
                  <a:cubicBezTo>
                    <a:pt x="113129" y="163994"/>
                    <a:pt x="115352" y="154634"/>
                    <a:pt x="119062" y="157163"/>
                  </a:cubicBezTo>
                  <a:cubicBezTo>
                    <a:pt x="136227" y="168866"/>
                    <a:pt x="161925" y="202407"/>
                    <a:pt x="161925" y="202407"/>
                  </a:cubicBezTo>
                  <a:cubicBezTo>
                    <a:pt x="168275" y="192882"/>
                    <a:pt x="169590" y="175031"/>
                    <a:pt x="180975" y="173832"/>
                  </a:cubicBezTo>
                  <a:cubicBezTo>
                    <a:pt x="192710" y="172597"/>
                    <a:pt x="210274" y="209028"/>
                    <a:pt x="207169" y="197644"/>
                  </a:cubicBezTo>
                  <a:cubicBezTo>
                    <a:pt x="182703" y="107932"/>
                    <a:pt x="184069" y="113643"/>
                    <a:pt x="140494" y="80963"/>
                  </a:cubicBezTo>
                  <a:cubicBezTo>
                    <a:pt x="142875" y="67469"/>
                    <a:pt x="144950" y="53918"/>
                    <a:pt x="147637" y="40482"/>
                  </a:cubicBezTo>
                  <a:cubicBezTo>
                    <a:pt x="148921" y="34064"/>
                    <a:pt x="146431" y="24118"/>
                    <a:pt x="152400" y="21432"/>
                  </a:cubicBezTo>
                  <a:lnTo>
                    <a:pt x="200025" y="0"/>
                  </a:lnTo>
                  <a:cubicBezTo>
                    <a:pt x="222822" y="4561"/>
                    <a:pt x="204126" y="-2763"/>
                    <a:pt x="219075" y="23813"/>
                  </a:cubicBezTo>
                  <a:cubicBezTo>
                    <a:pt x="222663" y="30191"/>
                    <a:pt x="228600" y="34926"/>
                    <a:pt x="233362" y="40482"/>
                  </a:cubicBezTo>
                  <a:cubicBezTo>
                    <a:pt x="236537" y="48419"/>
                    <a:pt x="241526" y="55854"/>
                    <a:pt x="242887" y="64294"/>
                  </a:cubicBezTo>
                  <a:cubicBezTo>
                    <a:pt x="256956" y="151514"/>
                    <a:pt x="238253" y="93248"/>
                    <a:pt x="247650" y="121444"/>
                  </a:cubicBezTo>
                  <a:cubicBezTo>
                    <a:pt x="270523" y="110007"/>
                    <a:pt x="260108" y="109282"/>
                    <a:pt x="278606" y="11668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5E2EC34-19CB-45F2-8276-C8710BCD29AE}"/>
              </a:ext>
            </a:extLst>
          </p:cNvPr>
          <p:cNvSpPr txBox="1"/>
          <p:nvPr/>
        </p:nvSpPr>
        <p:spPr>
          <a:xfrm>
            <a:off x="4360180" y="2471258"/>
            <a:ext cx="3571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Neutron distance from muons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3D2426B-73AE-4C4B-8EC8-C4F35EDAD40C}"/>
              </a:ext>
            </a:extLst>
          </p:cNvPr>
          <p:cNvSpPr txBox="1"/>
          <p:nvPr/>
        </p:nvSpPr>
        <p:spPr>
          <a:xfrm>
            <a:off x="8166091" y="2471258"/>
            <a:ext cx="386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Spallation neutron yield in pure water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86AD21-430E-4338-A8F7-4A1E009BA3E6}"/>
              </a:ext>
            </a:extLst>
          </p:cNvPr>
          <p:cNvSpPr txBox="1"/>
          <p:nvPr/>
        </p:nvSpPr>
        <p:spPr>
          <a:xfrm>
            <a:off x="4395119" y="5751408"/>
            <a:ext cx="7206909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Spallation neutron yield from muons measured in pure water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D435B2-F07F-4C45-A32C-DADE0B84CE80}"/>
              </a:ext>
            </a:extLst>
          </p:cNvPr>
          <p:cNvSpPr txBox="1"/>
          <p:nvPr/>
        </p:nvSpPr>
        <p:spPr>
          <a:xfrm>
            <a:off x="6083902" y="4133130"/>
            <a:ext cx="157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 Preliminary</a:t>
            </a:r>
            <a:endParaRPr lang="en-IE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42BA4F4-5F08-4E0D-89FA-D6A39125CAD0}"/>
              </a:ext>
            </a:extLst>
          </p:cNvPr>
          <p:cNvSpPr txBox="1"/>
          <p:nvPr/>
        </p:nvSpPr>
        <p:spPr>
          <a:xfrm>
            <a:off x="10078122" y="3802513"/>
            <a:ext cx="157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 Preliminary</a:t>
            </a:r>
            <a:endParaRPr lang="en-IE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 animBg="1"/>
      <p:bldP spid="103" grpId="0"/>
      <p:bldP spid="1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CFDE12B-D0DA-43D6-AB70-BAFB62FABA95}"/>
              </a:ext>
            </a:extLst>
          </p:cNvPr>
          <p:cNvSpPr txBox="1"/>
          <p:nvPr/>
        </p:nvSpPr>
        <p:spPr>
          <a:xfrm>
            <a:off x="720303" y="1464709"/>
            <a:ext cx="3439573" cy="4659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Water filling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LS / Water exchange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B4E9-FB57-4161-B709-F79C1EBEA8FA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22</a:t>
            </a:fld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1087DD-21BE-4506-880C-61564434C95B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2466D8-A95E-4EEE-8138-CE30C4D530F9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CC696-BB25-4CBB-A887-D2911F22AC60}"/>
              </a:ext>
            </a:extLst>
          </p:cNvPr>
          <p:cNvSpPr txBox="1"/>
          <p:nvPr/>
        </p:nvSpPr>
        <p:spPr>
          <a:xfrm>
            <a:off x="444426" y="4852983"/>
            <a:ext cx="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1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A5F5F9-33CA-44F8-9C96-5AB79CFF3D22}"/>
              </a:ext>
            </a:extLst>
          </p:cNvPr>
          <p:cNvSpPr txBox="1"/>
          <p:nvPr/>
        </p:nvSpPr>
        <p:spPr>
          <a:xfrm>
            <a:off x="543777" y="5543840"/>
            <a:ext cx="780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3381B8-3E73-4BB0-8FB8-4143E7C4C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86" y="603704"/>
            <a:ext cx="2968627" cy="2968627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181A3C-2254-4EA4-8B31-7EF2AAA2CD3C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F54CB-5621-489F-AF5D-B5685FF8CBEF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F32FF-B28D-467A-B220-B01CFDB84B3B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CD635-193E-4316-A2EB-B002CB83E1CA}"/>
              </a:ext>
            </a:extLst>
          </p:cNvPr>
          <p:cNvSpPr txBox="1"/>
          <p:nvPr/>
        </p:nvSpPr>
        <p:spPr>
          <a:xfrm>
            <a:off x="4435753" y="621187"/>
            <a:ext cx="3800765" cy="81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partially filled LS detector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E" sz="2000" b="1" u="sng" dirty="0"/>
              <a:t>Radioactivity monitoring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AB655C-A8FA-4D8B-97E6-52356B20D2F0}"/>
              </a:ext>
            </a:extLst>
          </p:cNvPr>
          <p:cNvSpPr txBox="1"/>
          <p:nvPr/>
        </p:nvSpPr>
        <p:spPr>
          <a:xfrm>
            <a:off x="8292969" y="3794353"/>
            <a:ext cx="3370393" cy="1464231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In-situ </a:t>
            </a:r>
            <a:r>
              <a:rPr lang="en-US" sz="2000" dirty="0" err="1"/>
              <a:t>BiPo</a:t>
            </a:r>
            <a:r>
              <a:rPr lang="en-US" sz="2000" dirty="0"/>
              <a:t> 214 and BiPo212 in the liquid scintillator: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aseline="30000" dirty="0"/>
              <a:t>238</a:t>
            </a:r>
            <a:r>
              <a:rPr lang="en-US" sz="2000" dirty="0"/>
              <a:t>U/</a:t>
            </a:r>
            <a:r>
              <a:rPr lang="en-US" sz="2000" baseline="30000" dirty="0"/>
              <a:t>232</a:t>
            </a:r>
            <a:r>
              <a:rPr lang="en-US" sz="2000" dirty="0"/>
              <a:t>Th &lt; 10</a:t>
            </a:r>
            <a:r>
              <a:rPr lang="en-US" sz="2000" baseline="30000" dirty="0"/>
              <a:t>-16</a:t>
            </a:r>
            <a:r>
              <a:rPr lang="en-US" sz="2000" dirty="0"/>
              <a:t>g/</a:t>
            </a:r>
            <a:r>
              <a:rPr lang="en-US" sz="2000" dirty="0" err="1"/>
              <a:t>g</a:t>
            </a:r>
            <a:r>
              <a:rPr lang="en-US" sz="2000" baseline="-25000" dirty="0" err="1"/>
              <a:t>LS</a:t>
            </a:r>
            <a:endParaRPr lang="en-US" sz="20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A42872-D6E5-44A9-8794-2117579ED15B}"/>
              </a:ext>
            </a:extLst>
          </p:cNvPr>
          <p:cNvSpPr txBox="1"/>
          <p:nvPr/>
        </p:nvSpPr>
        <p:spPr>
          <a:xfrm>
            <a:off x="10025062" y="299558"/>
            <a:ext cx="1638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00" dirty="0"/>
              <a:t>(animated gif)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3E0684-E624-4ED1-B085-C14D1961C2C9}"/>
              </a:ext>
            </a:extLst>
          </p:cNvPr>
          <p:cNvSpPr/>
          <p:nvPr/>
        </p:nvSpPr>
        <p:spPr>
          <a:xfrm>
            <a:off x="177800" y="1416049"/>
            <a:ext cx="3803650" cy="409780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236030-9EA5-4AF1-8D1E-DC851DF35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64" y="1869840"/>
            <a:ext cx="3257496" cy="1725949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E9899E-B042-40C1-B31E-C0026D792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379" y="3862117"/>
            <a:ext cx="3290704" cy="2003227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DA55028-B009-4D0F-BDDA-506FCC938668}"/>
              </a:ext>
            </a:extLst>
          </p:cNvPr>
          <p:cNvSpPr txBox="1"/>
          <p:nvPr/>
        </p:nvSpPr>
        <p:spPr>
          <a:xfrm>
            <a:off x="4000534" y="2640835"/>
            <a:ext cx="723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/>
              <a:t>238</a:t>
            </a:r>
            <a:r>
              <a:rPr lang="en-US" sz="1800" dirty="0"/>
              <a:t>U:</a:t>
            </a:r>
            <a:endParaRPr lang="en-I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6EF74B-1EA6-443C-82C7-943A213FD170}"/>
              </a:ext>
            </a:extLst>
          </p:cNvPr>
          <p:cNvSpPr txBox="1"/>
          <p:nvPr/>
        </p:nvSpPr>
        <p:spPr>
          <a:xfrm>
            <a:off x="3963903" y="4745869"/>
            <a:ext cx="723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/>
              <a:t>232</a:t>
            </a:r>
            <a:r>
              <a:rPr lang="en-US" sz="1800" dirty="0"/>
              <a:t>Th:</a:t>
            </a:r>
            <a:endParaRPr lang="en-I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11E9F8-7E60-417E-8B4E-7506EE03498B}"/>
              </a:ext>
            </a:extLst>
          </p:cNvPr>
          <p:cNvSpPr txBox="1"/>
          <p:nvPr/>
        </p:nvSpPr>
        <p:spPr>
          <a:xfrm>
            <a:off x="8375715" y="5436949"/>
            <a:ext cx="3162170" cy="9194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Backgrounds are in good shape!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37879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CFDE12B-D0DA-43D6-AB70-BAFB62FABA95}"/>
              </a:ext>
            </a:extLst>
          </p:cNvPr>
          <p:cNvSpPr txBox="1"/>
          <p:nvPr/>
        </p:nvSpPr>
        <p:spPr>
          <a:xfrm>
            <a:off x="720303" y="1464709"/>
            <a:ext cx="3439573" cy="4659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Water filling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LS / Water exchange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5114B-9596-4BA0-B722-855D703396FC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23</a:t>
            </a:fld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1087DD-21BE-4506-880C-61564434C95B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2466D8-A95E-4EEE-8138-CE30C4D530F9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CC696-BB25-4CBB-A887-D2911F22AC60}"/>
              </a:ext>
            </a:extLst>
          </p:cNvPr>
          <p:cNvSpPr txBox="1"/>
          <p:nvPr/>
        </p:nvSpPr>
        <p:spPr>
          <a:xfrm>
            <a:off x="444426" y="4852983"/>
            <a:ext cx="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1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A5F5F9-33CA-44F8-9C96-5AB79CFF3D22}"/>
              </a:ext>
            </a:extLst>
          </p:cNvPr>
          <p:cNvSpPr txBox="1"/>
          <p:nvPr/>
        </p:nvSpPr>
        <p:spPr>
          <a:xfrm>
            <a:off x="543777" y="5543840"/>
            <a:ext cx="780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181A3C-2254-4EA4-8B31-7EF2AAA2CD3C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F54CB-5621-489F-AF5D-B5685FF8CBEF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F32FF-B28D-467A-B220-B01CFDB84B3B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ECD9A4-1001-423E-B9D4-A1F73CB8E1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67" y="2093538"/>
            <a:ext cx="3397618" cy="33149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FD220B-FA30-4EEE-B68C-FB7826FBFE66}"/>
              </a:ext>
            </a:extLst>
          </p:cNvPr>
          <p:cNvSpPr txBox="1"/>
          <p:nvPr/>
        </p:nvSpPr>
        <p:spPr>
          <a:xfrm>
            <a:off x="7985164" y="4683706"/>
            <a:ext cx="38007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/>
              <a:t>Have deployed calibration sources (+laser)  over a wide energy range</a:t>
            </a:r>
          </a:p>
          <a:p>
            <a:pPr algn="ctr"/>
            <a:r>
              <a:rPr lang="en-IE" sz="2000" dirty="0"/>
              <a:t>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IE" sz="2000" dirty="0"/>
              <a:t>Also calibrate using natural </a:t>
            </a:r>
            <a:r>
              <a:rPr lang="en-IE" sz="2000" dirty="0">
                <a:solidFill>
                  <a:srgbClr val="FFFF00"/>
                </a:solidFill>
              </a:rPr>
              <a:t>radioactivity</a:t>
            </a:r>
            <a:r>
              <a:rPr lang="en-IE" sz="2000" dirty="0"/>
              <a:t> (e.g. BiPo214)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350717-3174-4D5D-B833-78DCD55ECF5A}"/>
              </a:ext>
            </a:extLst>
          </p:cNvPr>
          <p:cNvSpPr/>
          <p:nvPr/>
        </p:nvSpPr>
        <p:spPr>
          <a:xfrm>
            <a:off x="177800" y="1416049"/>
            <a:ext cx="3803650" cy="409780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0" name="图片 8">
            <a:extLst>
              <a:ext uri="{FF2B5EF4-FFF2-40B4-BE49-F238E27FC236}">
                <a16:creationId xmlns:a16="http://schemas.microsoft.com/office/drawing/2014/main" id="{407FE830-EA58-4385-82AF-55148410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686" y="866969"/>
            <a:ext cx="2578113" cy="3518471"/>
          </a:xfrm>
          <a:prstGeom prst="round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17C84F1-AAA6-422B-AA23-280A839D8B3C}"/>
              </a:ext>
            </a:extLst>
          </p:cNvPr>
          <p:cNvSpPr txBox="1"/>
          <p:nvPr/>
        </p:nvSpPr>
        <p:spPr>
          <a:xfrm>
            <a:off x="4524321" y="5526834"/>
            <a:ext cx="3044910" cy="83099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“Development of the calibration sources for the JUNO experiment” – Akira </a:t>
            </a:r>
            <a:r>
              <a:rPr 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Takenaka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BA73B5-A315-46EE-B75E-5628F954CB61}"/>
              </a:ext>
            </a:extLst>
          </p:cNvPr>
          <p:cNvSpPr txBox="1"/>
          <p:nvPr/>
        </p:nvSpPr>
        <p:spPr>
          <a:xfrm>
            <a:off x="4435753" y="621187"/>
            <a:ext cx="3800765" cy="127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partially filled LS detector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E" sz="2000" dirty="0"/>
              <a:t>Radioactivity monitoring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E" sz="2000" b="1" u="sng" dirty="0"/>
              <a:t>Calibration device deployments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B4CB01-11B1-4852-955B-C14D3664C275}"/>
              </a:ext>
            </a:extLst>
          </p:cNvPr>
          <p:cNvSpPr txBox="1"/>
          <p:nvPr/>
        </p:nvSpPr>
        <p:spPr>
          <a:xfrm>
            <a:off x="8512131" y="219909"/>
            <a:ext cx="3105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“Calibration strategy of the JUNO experiment”, JHEP 004, (2021)</a:t>
            </a:r>
            <a:r>
              <a:rPr lang="en-US" sz="1400" dirty="0">
                <a:solidFill>
                  <a:srgbClr val="00B0F0"/>
                </a:solidFill>
              </a:rPr>
              <a:t> </a:t>
            </a:r>
            <a:endParaRPr lang="en-IE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47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A4AF3A-38FC-4032-86A3-516E6FC82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602" y="546967"/>
            <a:ext cx="3769598" cy="30230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D6486E-E5DA-4869-80F3-1100903FD806}"/>
              </a:ext>
            </a:extLst>
          </p:cNvPr>
          <p:cNvSpPr txBox="1"/>
          <p:nvPr/>
        </p:nvSpPr>
        <p:spPr>
          <a:xfrm>
            <a:off x="4678130" y="5679393"/>
            <a:ext cx="6579224" cy="5107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Detector performing within/beyond expectations!</a:t>
            </a:r>
            <a:endParaRPr lang="en-IE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DE12B-D0DA-43D6-AB70-BAFB62FABA95}"/>
              </a:ext>
            </a:extLst>
          </p:cNvPr>
          <p:cNvSpPr txBox="1"/>
          <p:nvPr/>
        </p:nvSpPr>
        <p:spPr>
          <a:xfrm>
            <a:off x="720303" y="1464709"/>
            <a:ext cx="3439573" cy="4659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Water filling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LS / Water exchange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9FF-C7C0-4E44-B877-FDB6095CCEA1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1087DD-21BE-4506-880C-61564434C95B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2466D8-A95E-4EEE-8138-CE30C4D530F9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CC696-BB25-4CBB-A887-D2911F22AC60}"/>
              </a:ext>
            </a:extLst>
          </p:cNvPr>
          <p:cNvSpPr txBox="1"/>
          <p:nvPr/>
        </p:nvSpPr>
        <p:spPr>
          <a:xfrm>
            <a:off x="444426" y="4852983"/>
            <a:ext cx="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1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A5F5F9-33CA-44F8-9C96-5AB79CFF3D22}"/>
              </a:ext>
            </a:extLst>
          </p:cNvPr>
          <p:cNvSpPr txBox="1"/>
          <p:nvPr/>
        </p:nvSpPr>
        <p:spPr>
          <a:xfrm>
            <a:off x="543777" y="5543840"/>
            <a:ext cx="780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181A3C-2254-4EA4-8B31-7EF2AAA2CD3C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F54CB-5621-489F-AF5D-B5685FF8CBEF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F32FF-B28D-467A-B220-B01CFDB84B3B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8C29E3-29E0-490B-9566-5C2F458BD653}"/>
              </a:ext>
            </a:extLst>
          </p:cNvPr>
          <p:cNvSpPr txBox="1"/>
          <p:nvPr/>
        </p:nvSpPr>
        <p:spPr>
          <a:xfrm>
            <a:off x="4109239" y="2581335"/>
            <a:ext cx="4016209" cy="281282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PMT loss during installation 0.1%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PMT gain stability &lt; 1%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Attenuation length &gt; 20m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Light yield 1786 </a:t>
            </a:r>
            <a:r>
              <a:rPr lang="en-US" dirty="0" err="1"/>
              <a:t>p.e.</a:t>
            </a:r>
            <a:r>
              <a:rPr lang="en-US" dirty="0"/>
              <a:t>/MeV for n-H capture at the detector </a:t>
            </a:r>
            <a:r>
              <a:rPr lang="en-US" dirty="0" err="1"/>
              <a:t>centre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        better than expectation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682D48-4F24-4DFA-B1FC-7250528C0E87}"/>
              </a:ext>
            </a:extLst>
          </p:cNvPr>
          <p:cNvSpPr/>
          <p:nvPr/>
        </p:nvSpPr>
        <p:spPr>
          <a:xfrm>
            <a:off x="177800" y="1416049"/>
            <a:ext cx="3803650" cy="409780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2C6FE2-3FFC-4184-B968-79C9A05BAC94}"/>
              </a:ext>
            </a:extLst>
          </p:cNvPr>
          <p:cNvSpPr txBox="1"/>
          <p:nvPr/>
        </p:nvSpPr>
        <p:spPr>
          <a:xfrm>
            <a:off x="8610600" y="4476175"/>
            <a:ext cx="3268672" cy="83099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“First performance results from the JUNO experiment commissioning phase” – Alberto </a:t>
            </a:r>
            <a:r>
              <a:rPr 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Garfagnini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4BE01D-DBFB-4073-9D05-5EB8A66FE6E4}"/>
              </a:ext>
            </a:extLst>
          </p:cNvPr>
          <p:cNvSpPr txBox="1"/>
          <p:nvPr/>
        </p:nvSpPr>
        <p:spPr>
          <a:xfrm>
            <a:off x="4435753" y="621187"/>
            <a:ext cx="3800765" cy="173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partially filled LS detector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E" sz="2000" dirty="0"/>
              <a:t>Radioactivity monitoring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E" sz="2000" dirty="0"/>
              <a:t>Calibration device deployments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E" sz="2000" b="1" u="sng" dirty="0"/>
              <a:t>LS / Detector performance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BFA852-5F75-4150-A4D8-B3D19EA1C42E}"/>
              </a:ext>
            </a:extLst>
          </p:cNvPr>
          <p:cNvSpPr txBox="1"/>
          <p:nvPr/>
        </p:nvSpPr>
        <p:spPr>
          <a:xfrm>
            <a:off x="9719998" y="2022549"/>
            <a:ext cx="157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 Preliminary</a:t>
            </a:r>
            <a:endParaRPr lang="en-IE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630B2-23F8-40CF-A9D7-89CE38048AFF}"/>
              </a:ext>
            </a:extLst>
          </p:cNvPr>
          <p:cNvSpPr txBox="1"/>
          <p:nvPr/>
        </p:nvSpPr>
        <p:spPr>
          <a:xfrm>
            <a:off x="8842839" y="3699934"/>
            <a:ext cx="280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Preliminary light yield using neutron capture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48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E22E5D-2779-43E2-BB90-6AEE3213D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214" y="1590122"/>
            <a:ext cx="4586832" cy="4146020"/>
          </a:xfrm>
          <a:prstGeom prst="flowChartAlternateProcess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B87C2-3322-4A8A-8F8A-BA8B3C7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Ahead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B17D-E0CD-4204-BA97-075E163CB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CC898-4F5B-4A5B-83A5-721B87F09579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C7209-235B-451D-9009-B161E5AA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A9263-3064-416D-A3AA-19687070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25</a:t>
            </a:fld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94E94-DA19-4F2F-8AAA-29BEA011056C}"/>
              </a:ext>
            </a:extLst>
          </p:cNvPr>
          <p:cNvSpPr txBox="1"/>
          <p:nvPr/>
        </p:nvSpPr>
        <p:spPr>
          <a:xfrm>
            <a:off x="4047494" y="2101822"/>
            <a:ext cx="29737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F2E9B1"/>
                </a:solidFill>
              </a:rPr>
              <a:t>Aug 22 2025</a:t>
            </a:r>
          </a:p>
          <a:p>
            <a:pPr algn="ctr"/>
            <a:r>
              <a:rPr lang="en-IE" sz="2400" dirty="0"/>
              <a:t>JUNO is fully filled with LS</a:t>
            </a:r>
          </a:p>
          <a:p>
            <a:pPr algn="ctr"/>
            <a:endParaRPr lang="en-IE" sz="2400" dirty="0">
              <a:solidFill>
                <a:srgbClr val="FF0000"/>
              </a:solidFill>
            </a:endParaRPr>
          </a:p>
          <a:p>
            <a:pPr algn="ctr"/>
            <a:r>
              <a:rPr lang="en-IE" sz="2400" dirty="0"/>
              <a:t>Ready for fully filled data-taking</a:t>
            </a:r>
          </a:p>
          <a:p>
            <a:pPr algn="ctr"/>
            <a:endParaRPr lang="en-IE" sz="2400" dirty="0"/>
          </a:p>
          <a:p>
            <a:pPr algn="ctr"/>
            <a:r>
              <a:rPr lang="en-IE" sz="2400" u="sng" dirty="0"/>
              <a:t>Physics begins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38C211-D50D-489D-9397-1887C8D2ADD3}"/>
              </a:ext>
            </a:extLst>
          </p:cNvPr>
          <p:cNvSpPr txBox="1"/>
          <p:nvPr/>
        </p:nvSpPr>
        <p:spPr>
          <a:xfrm>
            <a:off x="720303" y="1464709"/>
            <a:ext cx="3439573" cy="4659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Water fill starts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Water filling complete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LS / Water exchange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4FF4C-388A-4EF5-AD2D-E9A7E050AA75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B0904-6148-47B6-983F-BCA17ED89F4F}"/>
              </a:ext>
            </a:extLst>
          </p:cNvPr>
          <p:cNvSpPr txBox="1"/>
          <p:nvPr/>
        </p:nvSpPr>
        <p:spPr>
          <a:xfrm>
            <a:off x="487765" y="41330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Dec 18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8578C-7643-4F97-80C6-39984632C1C7}"/>
              </a:ext>
            </a:extLst>
          </p:cNvPr>
          <p:cNvSpPr txBox="1"/>
          <p:nvPr/>
        </p:nvSpPr>
        <p:spPr>
          <a:xfrm>
            <a:off x="444426" y="4852983"/>
            <a:ext cx="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1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81EE29-F3ED-4730-AFD0-B2FEA32BCDE9}"/>
              </a:ext>
            </a:extLst>
          </p:cNvPr>
          <p:cNvSpPr txBox="1"/>
          <p:nvPr/>
        </p:nvSpPr>
        <p:spPr>
          <a:xfrm>
            <a:off x="543777" y="5543840"/>
            <a:ext cx="780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Feb 8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2025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17E21A-C38D-4EAA-AD36-690FC3FA0AFA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594FDE-E65A-4E01-9873-B4C2F38912C9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DB2584-BDA3-4B81-A089-E1FA9C800C32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06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E1D1A4D-9A4A-4A8B-9F30-63E3D7842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A72-5A65-44BD-ADA6-6317D57DBFE6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22BCC23-490C-441C-A850-8C9BBEB8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9E3D359-077A-4351-A6F0-0B972AAD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26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165BA-B558-4FAA-B004-5DE8A581E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6189" y="770135"/>
            <a:ext cx="5029199" cy="5094676"/>
          </a:xfrm>
          <a:prstGeom prst="ellipse">
            <a:avLst/>
          </a:prstGeom>
          <a:effectLst>
            <a:softEdge rad="63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F458BF-59CF-445D-95D3-CB11A9B41C76}"/>
                  </a:ext>
                </a:extLst>
              </p:cNvPr>
              <p:cNvSpPr txBox="1"/>
              <p:nvPr/>
            </p:nvSpPr>
            <p:spPr>
              <a:xfrm>
                <a:off x="404665" y="1614617"/>
                <a:ext cx="7215336" cy="4531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IE" sz="2400" dirty="0"/>
                  <a:t> JUNO: 20 </a:t>
                </a:r>
                <a:r>
                  <a:rPr lang="en-IE" sz="2400" dirty="0" err="1"/>
                  <a:t>kT</a:t>
                </a:r>
                <a:r>
                  <a:rPr lang="en-IE" sz="2400" dirty="0"/>
                  <a:t> liquid scintillator detector – now fully filled and is performing well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IE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IE" sz="2400" dirty="0"/>
                  <a:t> Diverse physics program : O(10keV) – O(10GeV)</a:t>
                </a:r>
              </a:p>
              <a:p>
                <a:endParaRPr lang="en-IE" sz="2400" dirty="0"/>
              </a:p>
              <a:p>
                <a:endParaRPr lang="en-IE" sz="2400" dirty="0"/>
              </a:p>
              <a:p>
                <a:endParaRPr lang="en-IE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IE" sz="2400" dirty="0"/>
                  <a:t> Forecast world-leading measurements of neutrino mass ordering and oscillation parameter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sz="240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IE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IE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sz="2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E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IE" sz="2400" dirty="0" smtClean="0"/>
                      <m:t>and</m:t>
                    </m:r>
                    <m:r>
                      <m:rPr>
                        <m:nor/>
                      </m:rPr>
                      <a:rPr lang="en-IE" sz="2400" dirty="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baseline="3000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IE" sz="240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IE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IE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IE" sz="2400" dirty="0"/>
                  <a:t> Expect early results within the first year of data-taking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F458BF-59CF-445D-95D3-CB11A9B41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65" y="1614617"/>
                <a:ext cx="7215336" cy="4531177"/>
              </a:xfrm>
              <a:prstGeom prst="rect">
                <a:avLst/>
              </a:prstGeom>
              <a:blipFill>
                <a:blip r:embed="rId3"/>
                <a:stretch>
                  <a:fillRect l="-1267" t="-1077" r="-676" b="-228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98D53FBD-1B62-4728-A804-E7C91C2E1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211" y="3262514"/>
            <a:ext cx="701759" cy="722267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28" name="Picture 8" descr="Vogtle 3 nuclear reactor is finally, seriously — for… | Canary Media">
            <a:extLst>
              <a:ext uri="{FF2B5EF4-FFF2-40B4-BE49-F238E27FC236}">
                <a16:creationId xmlns:a16="http://schemas.microsoft.com/office/drawing/2014/main" id="{6D08EA35-3C29-4780-A095-D17B6707A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3271481"/>
            <a:ext cx="625356" cy="713300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ceCube sees neutrinos from 47 million light-years away - Big Think">
            <a:extLst>
              <a:ext uri="{FF2B5EF4-FFF2-40B4-BE49-F238E27FC236}">
                <a16:creationId xmlns:a16="http://schemas.microsoft.com/office/drawing/2014/main" id="{EF2E8BD1-28D8-40EB-A19C-09123DE5A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3127" y="3271481"/>
            <a:ext cx="567917" cy="713300"/>
          </a:xfrm>
          <a:prstGeom prst="round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Mantle">
            <a:extLst>
              <a:ext uri="{FF2B5EF4-FFF2-40B4-BE49-F238E27FC236}">
                <a16:creationId xmlns:a16="http://schemas.microsoft.com/office/drawing/2014/main" id="{B49E0BC1-D988-4EC0-9038-2920FF3B6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730" y="3293799"/>
            <a:ext cx="701759" cy="690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re-Collapse Supernovae: From Neutrino-Driven 1D Explosions to Light  Curves and Spectra | Center for Cosmology and AstroParticle Physics (CCAPP)">
            <a:extLst>
              <a:ext uri="{FF2B5EF4-FFF2-40B4-BE49-F238E27FC236}">
                <a16:creationId xmlns:a16="http://schemas.microsoft.com/office/drawing/2014/main" id="{53836732-CDAF-474A-8169-D4E3EFFC8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0249" y="3283254"/>
            <a:ext cx="761687" cy="712071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4B4654-7B61-4162-B75D-5DA04BC553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9038" y="3317473"/>
            <a:ext cx="606701" cy="6123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952F79A-06D1-4150-A308-7EDA0E40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55890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3ECE-1985-47D5-B6F7-20F99AFA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TAUP 2025 Contributions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A0AE5-4EED-4050-94BC-3B7F84B2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91CC-3919-48B8-87CE-41CBE424492E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595C0-3908-46FE-B297-EAB730CC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6EC54-B02B-4DCE-903A-3A107E26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27</a:t>
            </a:fld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693D5-7AA8-4D79-AFB3-B96DF3FE104F}"/>
              </a:ext>
            </a:extLst>
          </p:cNvPr>
          <p:cNvSpPr txBox="1"/>
          <p:nvPr/>
        </p:nvSpPr>
        <p:spPr>
          <a:xfrm>
            <a:off x="838200" y="1793227"/>
            <a:ext cx="105156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Talks</a:t>
            </a:r>
            <a:r>
              <a:rPr lang="en-US" dirty="0"/>
              <a:t>:</a:t>
            </a:r>
          </a:p>
          <a:p>
            <a:r>
              <a:rPr lang="en-US" dirty="0"/>
              <a:t>66. Simulation of the background from 13C(</a:t>
            </a:r>
            <a:r>
              <a:rPr lang="en-US" dirty="0" err="1"/>
              <a:t>alpha,n</a:t>
            </a:r>
            <a:r>
              <a:rPr lang="en-US" dirty="0"/>
              <a:t>)O reaction in the JUNO scintillator – Maxim </a:t>
            </a:r>
            <a:r>
              <a:rPr lang="en-US" dirty="0" err="1"/>
              <a:t>Gromov</a:t>
            </a:r>
            <a:endParaRPr lang="en-US" dirty="0"/>
          </a:p>
          <a:p>
            <a:r>
              <a:rPr lang="en-US" dirty="0"/>
              <a:t>75. Characterization of the JUNO Liquid Scintillator with Proton and Carbon Beams – Ulrike </a:t>
            </a:r>
            <a:r>
              <a:rPr lang="en-US" dirty="0" err="1"/>
              <a:t>Fahrendholz</a:t>
            </a:r>
            <a:endParaRPr lang="en-US" dirty="0"/>
          </a:p>
          <a:p>
            <a:r>
              <a:rPr lang="en-US" dirty="0"/>
              <a:t>108. Physics potential of detecting solar neutrinos at JUNO – Marco Beretta</a:t>
            </a:r>
          </a:p>
          <a:p>
            <a:r>
              <a:rPr lang="en-US" dirty="0"/>
              <a:t>142. Development of the calibration sources for the JUNO experiment – Akira </a:t>
            </a:r>
            <a:r>
              <a:rPr lang="en-US" dirty="0" err="1"/>
              <a:t>Takenaka</a:t>
            </a:r>
            <a:endParaRPr lang="en-US" dirty="0"/>
          </a:p>
          <a:p>
            <a:r>
              <a:rPr lang="en-US" dirty="0"/>
              <a:t>162. R&amp;D program for </a:t>
            </a:r>
            <a:r>
              <a:rPr lang="en-US" dirty="0" err="1"/>
              <a:t>neutrinoless</a:t>
            </a:r>
            <a:r>
              <a:rPr lang="en-US" dirty="0"/>
              <a:t> double beta decay search at JUNO - </a:t>
            </a:r>
            <a:r>
              <a:rPr lang="en-US" dirty="0" err="1"/>
              <a:t>Gaosong</a:t>
            </a:r>
            <a:r>
              <a:rPr lang="en-US" dirty="0"/>
              <a:t> Li</a:t>
            </a:r>
          </a:p>
          <a:p>
            <a:r>
              <a:rPr lang="en-US" dirty="0"/>
              <a:t>165. Status and Prospect of JUNO-TAO – </a:t>
            </a:r>
            <a:r>
              <a:rPr lang="en-US" dirty="0" err="1"/>
              <a:t>Ruhui</a:t>
            </a:r>
            <a:r>
              <a:rPr lang="en-US" dirty="0"/>
              <a:t> Li</a:t>
            </a:r>
          </a:p>
          <a:p>
            <a:r>
              <a:rPr lang="en-US" dirty="0"/>
              <a:t>526. First performance results from the JUNO experiment commissioning phase – Alberto </a:t>
            </a:r>
            <a:r>
              <a:rPr lang="en-US" dirty="0" err="1"/>
              <a:t>Garfagnini</a:t>
            </a:r>
            <a:endParaRPr lang="en-US" dirty="0"/>
          </a:p>
          <a:p>
            <a:endParaRPr lang="en-US" dirty="0"/>
          </a:p>
          <a:p>
            <a:r>
              <a:rPr lang="en-US" u="sng" dirty="0"/>
              <a:t>Posters</a:t>
            </a:r>
          </a:p>
          <a:p>
            <a:r>
              <a:rPr lang="en-IE" dirty="0"/>
              <a:t>74. JUNO as 2 MeV Water Cherenkov Detector – Dian Li</a:t>
            </a:r>
          </a:p>
          <a:p>
            <a:r>
              <a:rPr lang="en-US" dirty="0"/>
              <a:t>112. Core-Collapse Supernova monitor study during the JUNO filling phase – </a:t>
            </a:r>
            <a:r>
              <a:rPr lang="en-US" dirty="0" err="1"/>
              <a:t>Yixuan</a:t>
            </a:r>
            <a:r>
              <a:rPr lang="en-US" dirty="0"/>
              <a:t> Jiang</a:t>
            </a:r>
          </a:p>
          <a:p>
            <a:r>
              <a:rPr lang="en-US" dirty="0"/>
              <a:t>161. Calibration of 20-inch Photomultiplier Tubes in JUNO – </a:t>
            </a:r>
            <a:r>
              <a:rPr lang="en-US" dirty="0" err="1"/>
              <a:t>Yaoguang</a:t>
            </a:r>
            <a:r>
              <a:rPr lang="en-US" dirty="0"/>
              <a:t> Wang</a:t>
            </a:r>
          </a:p>
          <a:p>
            <a:r>
              <a:rPr lang="en-US" dirty="0"/>
              <a:t>413. Calibration system of the JUNO experiment – Rui Li</a:t>
            </a:r>
          </a:p>
          <a:p>
            <a:r>
              <a:rPr lang="en-US" dirty="0"/>
              <a:t>497. The accelerated Reactor fitter and Oscillation analysis for JUNO – </a:t>
            </a:r>
            <a:r>
              <a:rPr lang="en-US" dirty="0" err="1"/>
              <a:t>Jingqin</a:t>
            </a:r>
            <a:r>
              <a:rPr lang="en-US" dirty="0"/>
              <a:t> </a:t>
            </a:r>
            <a:r>
              <a:rPr lang="en-US" dirty="0" err="1"/>
              <a:t>Xue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27804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53CF0-8F6D-4AD0-8D4E-AACEF4FDC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6CA10-B8E0-4220-9FFA-34821E9AC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849"/>
            <a:ext cx="10515600" cy="4710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000" dirty="0"/>
          </a:p>
          <a:p>
            <a:pPr marL="0" indent="0">
              <a:buNone/>
            </a:pPr>
            <a:r>
              <a:rPr lang="en-IE" sz="2000" dirty="0"/>
              <a:t>[1] </a:t>
            </a:r>
            <a:r>
              <a:rPr lang="en-US" sz="2000" dirty="0"/>
              <a:t>G. </a:t>
            </a:r>
            <a:r>
              <a:rPr lang="en-US" sz="2000" dirty="0" err="1"/>
              <a:t>Alimonti</a:t>
            </a:r>
            <a:r>
              <a:rPr lang="en-US" sz="2000" dirty="0"/>
              <a:t> et al., The </a:t>
            </a:r>
            <a:r>
              <a:rPr lang="en-US" sz="2000" dirty="0" err="1"/>
              <a:t>Borexino</a:t>
            </a:r>
            <a:r>
              <a:rPr lang="en-US" sz="2000" dirty="0"/>
              <a:t> detector at the </a:t>
            </a:r>
            <a:r>
              <a:rPr lang="en-US" sz="2000" dirty="0" err="1"/>
              <a:t>Laboratori</a:t>
            </a:r>
            <a:r>
              <a:rPr lang="en-US" sz="2000" dirty="0"/>
              <a:t> </a:t>
            </a:r>
            <a:r>
              <a:rPr lang="en-US" sz="2000" dirty="0" err="1"/>
              <a:t>Nazionali</a:t>
            </a:r>
            <a:r>
              <a:rPr lang="en-US" sz="2000" dirty="0"/>
              <a:t> del Gran </a:t>
            </a:r>
            <a:r>
              <a:rPr lang="en-US" sz="2000" dirty="0" err="1"/>
              <a:t>Sasso</a:t>
            </a:r>
            <a:r>
              <a:rPr lang="en-US" sz="2000" dirty="0"/>
              <a:t>, </a:t>
            </a:r>
            <a:r>
              <a:rPr lang="en-US" sz="2000" dirty="0" err="1"/>
              <a:t>Nucl</a:t>
            </a:r>
            <a:r>
              <a:rPr lang="en-US" sz="2000" dirty="0"/>
              <a:t>. </a:t>
            </a:r>
            <a:r>
              <a:rPr lang="en-US" sz="2000" dirty="0" err="1"/>
              <a:t>Instrum</a:t>
            </a:r>
            <a:r>
              <a:rPr lang="en-US" sz="2000" dirty="0"/>
              <a:t>. Methods Phys. Res., Sect. A 600, 568 (2009).</a:t>
            </a:r>
          </a:p>
          <a:p>
            <a:pPr marL="0" indent="0">
              <a:buNone/>
            </a:pPr>
            <a:r>
              <a:rPr lang="en-US" sz="2000" dirty="0"/>
              <a:t>[2] A. </a:t>
            </a:r>
            <a:r>
              <a:rPr lang="en-US" sz="2000" dirty="0" err="1"/>
              <a:t>Gando</a:t>
            </a:r>
            <a:r>
              <a:rPr lang="en-US" sz="2000" dirty="0"/>
              <a:t> et al., Measurement of the double-β decay </a:t>
            </a:r>
            <a:r>
              <a:rPr lang="en-US" sz="2000" dirty="0" err="1"/>
              <a:t>halflife</a:t>
            </a:r>
            <a:r>
              <a:rPr lang="en-US" sz="2000" dirty="0"/>
              <a:t> of 136Xe with the </a:t>
            </a:r>
            <a:r>
              <a:rPr lang="en-US" sz="2000" dirty="0" err="1"/>
              <a:t>KamLAND</a:t>
            </a:r>
            <a:r>
              <a:rPr lang="en-US" sz="2000" dirty="0"/>
              <a:t>-Zen experiment, Phys. Rev. C 85, 045504 (2012).</a:t>
            </a:r>
          </a:p>
          <a:p>
            <a:pPr marL="0" indent="0">
              <a:buNone/>
            </a:pPr>
            <a:r>
              <a:rPr lang="en-US" sz="2000" dirty="0"/>
              <a:t>[3] S. </a:t>
            </a:r>
            <a:r>
              <a:rPr lang="en-US" sz="2000" dirty="0" err="1"/>
              <a:t>Andringa</a:t>
            </a:r>
            <a:r>
              <a:rPr lang="en-US" sz="2000" dirty="0"/>
              <a:t> et al., Current status and future prospects of the SNO+ experiment, Adv. High Energy Phys. 2016, 6194250 (2016).</a:t>
            </a:r>
          </a:p>
          <a:p>
            <a:pPr marL="0" indent="0">
              <a:buNone/>
            </a:pPr>
            <a:r>
              <a:rPr lang="en-US" sz="2000" dirty="0"/>
              <a:t>[4] I. Morton-Blake “Extending JUNO’s Astrophysical Reach with a Low-Energy Multi-Messenger Trigger System.” </a:t>
            </a:r>
            <a:r>
              <a:rPr lang="en-US" sz="2000" dirty="0" err="1"/>
              <a:t>PoS</a:t>
            </a:r>
            <a:r>
              <a:rPr lang="en-US" sz="2000" dirty="0"/>
              <a:t>(ICRC2023) (2023)</a:t>
            </a:r>
          </a:p>
          <a:p>
            <a:pPr marL="0" indent="0">
              <a:buNone/>
            </a:pPr>
            <a:r>
              <a:rPr lang="en-US" sz="2000" dirty="0"/>
              <a:t>[5] A. </a:t>
            </a:r>
            <a:r>
              <a:rPr lang="en-US" sz="2000" dirty="0" err="1"/>
              <a:t>Takenaka</a:t>
            </a:r>
            <a:r>
              <a:rPr lang="en-US" sz="2000" dirty="0"/>
              <a:t> et al., Neutron source-based event reconstruction algorithm in large liquid scintillator detectors, arXiv:2504.19236</a:t>
            </a:r>
          </a:p>
          <a:p>
            <a:pPr marL="0" indent="0">
              <a:buNone/>
            </a:pPr>
            <a:r>
              <a:rPr lang="en-US" sz="2000" dirty="0"/>
              <a:t>[6] SNO+ Collaboration, Initial measurement of reactor antineutrino oscillation at SNO+, </a:t>
            </a:r>
            <a:r>
              <a:rPr lang="fr-FR" sz="2000" dirty="0" err="1"/>
              <a:t>Eur</a:t>
            </a:r>
            <a:r>
              <a:rPr lang="fr-FR" sz="2000" dirty="0"/>
              <a:t>. Phys. J. C 85, 17 (2025)</a:t>
            </a:r>
          </a:p>
        </p:txBody>
      </p:sp>
      <p:sp>
        <p:nvSpPr>
          <p:cNvPr id="6" name="Date Placeholder 16">
            <a:extLst>
              <a:ext uri="{FF2B5EF4-FFF2-40B4-BE49-F238E27FC236}">
                <a16:creationId xmlns:a16="http://schemas.microsoft.com/office/drawing/2014/main" id="{44CF0B42-CBE5-4AB9-8550-F12DEDA8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19F0C6A-2AEA-40CF-BB86-273711BBF661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607A08-6973-4483-B9CC-C72C9135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1A9E5C-F7D8-46FE-8E2F-48774225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9451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791B9-71C2-480B-A7AE-CEB73C06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Backup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F5B6B-05F8-496F-A66F-234785054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DA7C-D3FC-4CAE-A8D9-F69DF1ADCD33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B00B1-622A-4A21-BEB0-70317D27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BD6C7-F3D4-4B5E-8E9C-81F8E37C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964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08D11C-4363-4EE4-BB76-823A3C5E1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5" y="-1"/>
            <a:ext cx="10259172" cy="6836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B6601-D068-4652-9ADE-E696A62F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4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ln w="25400">
                  <a:solidFill>
                    <a:schemeClr val="bg1"/>
                  </a:solidFill>
                </a:ln>
                <a:solidFill>
                  <a:srgbClr val="F2E9B1"/>
                </a:solidFill>
                <a:latin typeface="Haettenschweiler" panose="020B0706040902060204" pitchFamily="34" charset="0"/>
              </a:rPr>
              <a:t>The JUNO Detector</a:t>
            </a:r>
            <a:endParaRPr lang="en-IE" sz="7200" dirty="0">
              <a:ln w="25400">
                <a:solidFill>
                  <a:schemeClr val="bg1"/>
                </a:solidFill>
              </a:ln>
              <a:solidFill>
                <a:srgbClr val="F2E9B1"/>
              </a:solidFill>
              <a:latin typeface="Haettenschweiler" panose="020B070604090206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8892B-20DC-4D81-9195-BCD6298C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2B39-74AB-4EA7-8004-20F18D9EE795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E9138-B1C8-4687-B318-786983A4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AB46-D7BC-4550-9323-5C0A9598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9421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C3C7-8ADA-4164-A157-7BA0EB9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00C-121B-495F-9B33-7F300D59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3C4-48D5-4A2C-989C-0B0E6DD53100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AAD8-59FF-4C5F-98EA-CD54618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B42B-2923-4313-87F4-81B34BD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30</a:t>
            </a:fld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40BE9-D1B8-4AFD-8864-4E4A3351056A}"/>
              </a:ext>
            </a:extLst>
          </p:cNvPr>
          <p:cNvSpPr txBox="1"/>
          <p:nvPr/>
        </p:nvSpPr>
        <p:spPr>
          <a:xfrm>
            <a:off x="4358312" y="1732759"/>
            <a:ext cx="2764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Boost atmospheric neutrino reconstruction with additional PMTs placed in the water pool </a:t>
            </a:r>
            <a:endParaRPr lang="en-IE" sz="2000" dirty="0"/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5B49B93F-3D31-40DE-80A2-12EB658710F7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5130055" y="3571378"/>
            <a:ext cx="4176690" cy="2784972"/>
          </a:xfrm>
          <a:prstGeom prst="roundRect">
            <a:avLst/>
          </a:prstGeom>
          <a:noFill/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92865A17-DBD4-4D26-AB92-E854DC73CE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9360" y="284836"/>
            <a:ext cx="4176690" cy="3131293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1CAB2B-8378-4170-9608-4CEE8367AC04}"/>
              </a:ext>
            </a:extLst>
          </p:cNvPr>
          <p:cNvSpPr txBox="1"/>
          <p:nvPr/>
        </p:nvSpPr>
        <p:spPr>
          <a:xfrm>
            <a:off x="720303" y="1464709"/>
            <a:ext cx="3439573" cy="2581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F2E9B1"/>
                </a:solidFill>
              </a:rPr>
              <a:t>         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Project begins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Ground breaking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Detector installation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   </a:t>
            </a:r>
            <a:r>
              <a:rPr lang="en-US" sz="2000" dirty="0"/>
              <a:t>Installation complete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45804-1906-4DC7-A911-86A734DC0EFA}"/>
              </a:ext>
            </a:extLst>
          </p:cNvPr>
          <p:cNvSpPr txBox="1"/>
          <p:nvPr/>
        </p:nvSpPr>
        <p:spPr>
          <a:xfrm>
            <a:off x="487765" y="2093538"/>
            <a:ext cx="89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Jan</a:t>
            </a:r>
          </a:p>
          <a:p>
            <a:pPr algn="ctr"/>
            <a:r>
              <a:rPr lang="en-US" dirty="0">
                <a:solidFill>
                  <a:srgbClr val="F2E9B1"/>
                </a:solidFill>
              </a:rPr>
              <a:t>2015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1B6E37-C59A-4F96-985F-48861B5AFE84}"/>
              </a:ext>
            </a:extLst>
          </p:cNvPr>
          <p:cNvSpPr txBox="1"/>
          <p:nvPr/>
        </p:nvSpPr>
        <p:spPr>
          <a:xfrm>
            <a:off x="487765" y="15901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2013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A280F-2436-4DF5-8DCB-3761491D6922}"/>
              </a:ext>
            </a:extLst>
          </p:cNvPr>
          <p:cNvSpPr txBox="1"/>
          <p:nvPr/>
        </p:nvSpPr>
        <p:spPr>
          <a:xfrm>
            <a:off x="492705" y="2949822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2022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F5C9F-6E8A-4464-9508-001170AA69C8}"/>
              </a:ext>
            </a:extLst>
          </p:cNvPr>
          <p:cNvSpPr txBox="1"/>
          <p:nvPr/>
        </p:nvSpPr>
        <p:spPr>
          <a:xfrm>
            <a:off x="487230" y="3611760"/>
            <a:ext cx="892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E9B1"/>
                </a:solidFill>
              </a:rPr>
              <a:t>2024</a:t>
            </a:r>
            <a:endParaRPr lang="en-IE" dirty="0">
              <a:solidFill>
                <a:srgbClr val="F2E9B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D2C0C9-8E8C-4E8D-A51E-B2E310E9991D}"/>
              </a:ext>
            </a:extLst>
          </p:cNvPr>
          <p:cNvSpPr/>
          <p:nvPr/>
        </p:nvSpPr>
        <p:spPr>
          <a:xfrm>
            <a:off x="177800" y="1416050"/>
            <a:ext cx="3803650" cy="14601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1740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F7C45-6678-4962-94EA-C6193BC7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Purification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FA2A2-4FF3-43CE-BD07-26BC375E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A002-3BC9-4E96-A282-C89D3BE8B10F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935F0-D045-45C4-895B-A9610080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20F7E-2D1F-4EE2-AAF4-85BF9A77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31</a:t>
            </a:fld>
            <a:endParaRPr lang="en-IE"/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89979205-EC4B-41E7-BFA8-2F553DE12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81" y="4121191"/>
            <a:ext cx="2229749" cy="148649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组合 13">
            <a:extLst>
              <a:ext uri="{FF2B5EF4-FFF2-40B4-BE49-F238E27FC236}">
                <a16:creationId xmlns:a16="http://schemas.microsoft.com/office/drawing/2014/main" id="{7780A4F0-1BA3-42F8-AFEE-778E7E338FF9}"/>
              </a:ext>
            </a:extLst>
          </p:cNvPr>
          <p:cNvGrpSpPr/>
          <p:nvPr/>
        </p:nvGrpSpPr>
        <p:grpSpPr>
          <a:xfrm>
            <a:off x="4664492" y="1729798"/>
            <a:ext cx="2944129" cy="1944859"/>
            <a:chOff x="5835477" y="1849527"/>
            <a:chExt cx="3770802" cy="2629586"/>
          </a:xfrm>
          <a:solidFill>
            <a:schemeClr val="bg1"/>
          </a:solidFill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CCA3CA91-EA8A-4292-9EFD-4576DF22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6622284" y="1849527"/>
              <a:ext cx="2008024" cy="2158159"/>
            </a:xfrm>
            <a:prstGeom prst="rect">
              <a:avLst/>
            </a:prstGeom>
            <a:grpFill/>
          </p:spPr>
        </p:pic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A30F14D5-96B7-4A78-B4C1-F901B56C99CB}"/>
                </a:ext>
              </a:extLst>
            </p:cNvPr>
            <p:cNvSpPr txBox="1"/>
            <p:nvPr/>
          </p:nvSpPr>
          <p:spPr>
            <a:xfrm>
              <a:off x="5835477" y="4021364"/>
              <a:ext cx="3770802" cy="457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2) Distillation</a:t>
              </a:r>
              <a:endParaRPr lang="zh-CN" altLang="en-US" sz="1600" baseline="-25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6">
            <a:extLst>
              <a:ext uri="{FF2B5EF4-FFF2-40B4-BE49-F238E27FC236}">
                <a16:creationId xmlns:a16="http://schemas.microsoft.com/office/drawing/2014/main" id="{B9DE10BF-E5F2-436B-858E-B07D8F40C44E}"/>
              </a:ext>
            </a:extLst>
          </p:cNvPr>
          <p:cNvGrpSpPr/>
          <p:nvPr/>
        </p:nvGrpSpPr>
        <p:grpSpPr>
          <a:xfrm>
            <a:off x="3009249" y="1729798"/>
            <a:ext cx="1834737" cy="1942324"/>
            <a:chOff x="3532689" y="1853991"/>
            <a:chExt cx="2947386" cy="2697041"/>
          </a:xfrm>
          <a:solidFill>
            <a:schemeClr val="bg1"/>
          </a:solidFill>
        </p:grpSpPr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7F304C9B-4BBA-471E-A897-169469DA4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532689" y="1853991"/>
              <a:ext cx="2947386" cy="2216811"/>
            </a:xfrm>
            <a:prstGeom prst="rect">
              <a:avLst/>
            </a:prstGeom>
            <a:grpFill/>
          </p:spPr>
        </p:pic>
        <p:sp>
          <p:nvSpPr>
            <p:cNvPr id="13" name="文本框 20">
              <a:extLst>
                <a:ext uri="{FF2B5EF4-FFF2-40B4-BE49-F238E27FC236}">
                  <a16:creationId xmlns:a16="http://schemas.microsoft.com/office/drawing/2014/main" id="{212FEB05-3C46-4D1D-B3AF-5CD2FCF709FC}"/>
                </a:ext>
              </a:extLst>
            </p:cNvPr>
            <p:cNvSpPr txBox="1"/>
            <p:nvPr/>
          </p:nvSpPr>
          <p:spPr>
            <a:xfrm>
              <a:off x="3615117" y="4080928"/>
              <a:ext cx="2439687" cy="4701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1) Al</a:t>
              </a:r>
              <a:r>
                <a:rPr lang="en-US" altLang="zh-CN" sz="1600" baseline="-25000" dirty="0">
                  <a:solidFill>
                    <a:schemeClr val="tx1"/>
                  </a:solidFill>
                  <a:cs typeface="Arial" panose="020B0604020202020204" pitchFamily="34" charset="0"/>
                </a:rPr>
                <a:t>2</a:t>
              </a:r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O</a:t>
              </a:r>
              <a:r>
                <a:rPr lang="en-US" altLang="zh-CN" sz="1600" baseline="-25000" dirty="0">
                  <a:solidFill>
                    <a:schemeClr val="tx1"/>
                  </a:solidFill>
                  <a:cs typeface="Arial" panose="020B0604020202020204" pitchFamily="34" charset="0"/>
                </a:rPr>
                <a:t>3 </a:t>
              </a:r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endParaRPr lang="zh-CN" altLang="en-US" sz="16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21">
            <a:extLst>
              <a:ext uri="{FF2B5EF4-FFF2-40B4-BE49-F238E27FC236}">
                <a16:creationId xmlns:a16="http://schemas.microsoft.com/office/drawing/2014/main" id="{7E910B36-12C4-429B-88E0-B28955BD4A8D}"/>
              </a:ext>
            </a:extLst>
          </p:cNvPr>
          <p:cNvGrpSpPr/>
          <p:nvPr/>
        </p:nvGrpSpPr>
        <p:grpSpPr>
          <a:xfrm>
            <a:off x="735716" y="1729798"/>
            <a:ext cx="1834765" cy="1920269"/>
            <a:chOff x="353573" y="1867148"/>
            <a:chExt cx="3025881" cy="2666002"/>
          </a:xfrm>
          <a:solidFill>
            <a:schemeClr val="bg1"/>
          </a:solidFill>
        </p:grpSpPr>
        <p:pic>
          <p:nvPicPr>
            <p:cNvPr id="15" name="图片 22">
              <a:extLst>
                <a:ext uri="{FF2B5EF4-FFF2-40B4-BE49-F238E27FC236}">
                  <a16:creationId xmlns:a16="http://schemas.microsoft.com/office/drawing/2014/main" id="{C789B0F7-EFCE-452F-86EF-E8711823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353573" y="1867148"/>
              <a:ext cx="3022924" cy="2216811"/>
            </a:xfrm>
            <a:prstGeom prst="rect">
              <a:avLst/>
            </a:prstGeom>
            <a:grpFill/>
          </p:spPr>
        </p:pic>
        <p:sp>
          <p:nvSpPr>
            <p:cNvPr id="16" name="文本框 23">
              <a:extLst>
                <a:ext uri="{FF2B5EF4-FFF2-40B4-BE49-F238E27FC236}">
                  <a16:creationId xmlns:a16="http://schemas.microsoft.com/office/drawing/2014/main" id="{A381BD40-C60E-4F2B-9B49-C3E105D811EA}"/>
                </a:ext>
              </a:extLst>
            </p:cNvPr>
            <p:cNvSpPr txBox="1"/>
            <p:nvPr/>
          </p:nvSpPr>
          <p:spPr>
            <a:xfrm>
              <a:off x="373576" y="4063119"/>
              <a:ext cx="3005878" cy="4700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5000 m</a:t>
              </a:r>
              <a:r>
                <a:rPr lang="en-US" altLang="zh-CN" sz="1600" baseline="30000" dirty="0">
                  <a:solidFill>
                    <a:schemeClr val="tx1"/>
                  </a:solidFill>
                  <a:cs typeface="Arial" panose="020B0604020202020204" pitchFamily="34" charset="0"/>
                </a:rPr>
                <a:t>3</a:t>
              </a:r>
              <a:r>
                <a:rPr lang="zh-CN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LAB</a:t>
              </a:r>
              <a:r>
                <a:rPr lang="zh-CN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tank</a:t>
              </a:r>
              <a:endParaRPr lang="zh-CN" altLang="en-US" sz="1600" baseline="-25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24">
            <a:extLst>
              <a:ext uri="{FF2B5EF4-FFF2-40B4-BE49-F238E27FC236}">
                <a16:creationId xmlns:a16="http://schemas.microsoft.com/office/drawing/2014/main" id="{B480CA0D-8F9E-4DE2-A762-6434AC8AADB5}"/>
              </a:ext>
            </a:extLst>
          </p:cNvPr>
          <p:cNvSpPr txBox="1"/>
          <p:nvPr/>
        </p:nvSpPr>
        <p:spPr>
          <a:xfrm>
            <a:off x="9290598" y="3614891"/>
            <a:ext cx="13012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</a:rPr>
              <a:t>SS pipes to underground</a:t>
            </a:r>
            <a:endParaRPr lang="zh-CN" altLang="en-US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8" name="箭头: 右 25">
            <a:extLst>
              <a:ext uri="{FF2B5EF4-FFF2-40B4-BE49-F238E27FC236}">
                <a16:creationId xmlns:a16="http://schemas.microsoft.com/office/drawing/2014/main" id="{4C244593-29F8-41BC-9776-0F1DAB8074DF}"/>
              </a:ext>
            </a:extLst>
          </p:cNvPr>
          <p:cNvSpPr/>
          <p:nvPr/>
        </p:nvSpPr>
        <p:spPr>
          <a:xfrm>
            <a:off x="4919399" y="2515103"/>
            <a:ext cx="270000" cy="135000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19" name="箭头: 右 26">
            <a:extLst>
              <a:ext uri="{FF2B5EF4-FFF2-40B4-BE49-F238E27FC236}">
                <a16:creationId xmlns:a16="http://schemas.microsoft.com/office/drawing/2014/main" id="{D390F486-8300-4552-BC41-5DC0AA5F3D34}"/>
              </a:ext>
            </a:extLst>
          </p:cNvPr>
          <p:cNvSpPr/>
          <p:nvPr/>
        </p:nvSpPr>
        <p:spPr>
          <a:xfrm>
            <a:off x="2646119" y="2515103"/>
            <a:ext cx="270000" cy="135000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0" name="箭头: 右 27">
            <a:extLst>
              <a:ext uri="{FF2B5EF4-FFF2-40B4-BE49-F238E27FC236}">
                <a16:creationId xmlns:a16="http://schemas.microsoft.com/office/drawing/2014/main" id="{3B8CABE9-C068-44A5-ABE6-75EAECC772B8}"/>
              </a:ext>
            </a:extLst>
          </p:cNvPr>
          <p:cNvSpPr/>
          <p:nvPr/>
        </p:nvSpPr>
        <p:spPr>
          <a:xfrm>
            <a:off x="6918303" y="2502212"/>
            <a:ext cx="270000" cy="135000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grpSp>
        <p:nvGrpSpPr>
          <p:cNvPr id="24" name="组合 32">
            <a:extLst>
              <a:ext uri="{FF2B5EF4-FFF2-40B4-BE49-F238E27FC236}">
                <a16:creationId xmlns:a16="http://schemas.microsoft.com/office/drawing/2014/main" id="{963A0DDD-4A79-4084-869E-F6BCA42440E4}"/>
              </a:ext>
            </a:extLst>
          </p:cNvPr>
          <p:cNvGrpSpPr/>
          <p:nvPr/>
        </p:nvGrpSpPr>
        <p:grpSpPr>
          <a:xfrm>
            <a:off x="7225966" y="1733277"/>
            <a:ext cx="2334382" cy="1930574"/>
            <a:chOff x="9387299" y="1661343"/>
            <a:chExt cx="3112511" cy="2574098"/>
          </a:xfrm>
          <a:solidFill>
            <a:schemeClr val="bg1"/>
          </a:solidFill>
        </p:grpSpPr>
        <p:pic>
          <p:nvPicPr>
            <p:cNvPr id="25" name="图片 33">
              <a:extLst>
                <a:ext uri="{FF2B5EF4-FFF2-40B4-BE49-F238E27FC236}">
                  <a16:creationId xmlns:a16="http://schemas.microsoft.com/office/drawing/2014/main" id="{93A75946-20C4-4C02-A089-74E971BD4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9387299" y="1661343"/>
              <a:ext cx="2570125" cy="2125347"/>
            </a:xfrm>
            <a:prstGeom prst="rect">
              <a:avLst/>
            </a:prstGeom>
            <a:grpFill/>
          </p:spPr>
        </p:pic>
        <p:sp>
          <p:nvSpPr>
            <p:cNvPr id="26" name="文本框 34">
              <a:extLst>
                <a:ext uri="{FF2B5EF4-FFF2-40B4-BE49-F238E27FC236}">
                  <a16:creationId xmlns:a16="http://schemas.microsoft.com/office/drawing/2014/main" id="{952E039B-8082-4B35-B66E-DCE713213F0B}"/>
                </a:ext>
              </a:extLst>
            </p:cNvPr>
            <p:cNvSpPr txBox="1"/>
            <p:nvPr/>
          </p:nvSpPr>
          <p:spPr>
            <a:xfrm>
              <a:off x="9424090" y="3784036"/>
              <a:ext cx="3075720" cy="4514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Mixing PPO and bis-MSB</a:t>
              </a:r>
              <a:endParaRPr lang="zh-CN" altLang="en-US" sz="1600" baseline="-25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F69C6C2A-BC41-449C-B4A1-FCB0D488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331413" y="4109182"/>
            <a:ext cx="1820226" cy="16200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组合 38">
            <a:extLst>
              <a:ext uri="{FF2B5EF4-FFF2-40B4-BE49-F238E27FC236}">
                <a16:creationId xmlns:a16="http://schemas.microsoft.com/office/drawing/2014/main" id="{0A841297-B337-49C7-8ADA-336D7B473CF7}"/>
              </a:ext>
            </a:extLst>
          </p:cNvPr>
          <p:cNvGrpSpPr/>
          <p:nvPr/>
        </p:nvGrpSpPr>
        <p:grpSpPr>
          <a:xfrm>
            <a:off x="881157" y="4074647"/>
            <a:ext cx="6179691" cy="2306893"/>
            <a:chOff x="-626524" y="4201219"/>
            <a:chExt cx="8239588" cy="3075857"/>
          </a:xfrm>
          <a:solidFill>
            <a:schemeClr val="bg1"/>
          </a:solidFill>
        </p:grpSpPr>
        <p:pic>
          <p:nvPicPr>
            <p:cNvPr id="31" name="图片 39">
              <a:extLst>
                <a:ext uri="{FF2B5EF4-FFF2-40B4-BE49-F238E27FC236}">
                  <a16:creationId xmlns:a16="http://schemas.microsoft.com/office/drawing/2014/main" id="{44CBE340-84FE-4EA8-848A-832E086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>
              <a:off x="5427018" y="4201219"/>
              <a:ext cx="1879313" cy="2160000"/>
            </a:xfrm>
            <a:prstGeom prst="rect">
              <a:avLst/>
            </a:prstGeom>
            <a:grpFill/>
          </p:spPr>
        </p:pic>
        <p:sp>
          <p:nvSpPr>
            <p:cNvPr id="33" name="文本框 55">
              <a:extLst>
                <a:ext uri="{FF2B5EF4-FFF2-40B4-BE49-F238E27FC236}">
                  <a16:creationId xmlns:a16="http://schemas.microsoft.com/office/drawing/2014/main" id="{F299DE12-CD9D-4BCD-B224-7D3A3594CFC5}"/>
                </a:ext>
              </a:extLst>
            </p:cNvPr>
            <p:cNvSpPr txBox="1"/>
            <p:nvPr/>
          </p:nvSpPr>
          <p:spPr>
            <a:xfrm>
              <a:off x="2466245" y="6498748"/>
              <a:ext cx="2573409" cy="4514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cs typeface="Arial" panose="020B0604020202020204" pitchFamily="34" charset="0"/>
                </a:rPr>
                <a:t>CD</a:t>
              </a:r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 FOC system</a:t>
              </a:r>
              <a:endParaRPr lang="zh-CN" altLang="en-US" sz="1600" baseline="-25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文本框 57">
              <a:extLst>
                <a:ext uri="{FF2B5EF4-FFF2-40B4-BE49-F238E27FC236}">
                  <a16:creationId xmlns:a16="http://schemas.microsoft.com/office/drawing/2014/main" id="{346034C2-0FEF-487C-BE58-4CBC430B6B67}"/>
                </a:ext>
              </a:extLst>
            </p:cNvPr>
            <p:cNvSpPr txBox="1"/>
            <p:nvPr/>
          </p:nvSpPr>
          <p:spPr>
            <a:xfrm>
              <a:off x="-626524" y="6471864"/>
              <a:ext cx="2573409" cy="4514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cs typeface="Arial" panose="020B0604020202020204" pitchFamily="34" charset="0"/>
                </a:rPr>
                <a:t>JUNO detector</a:t>
              </a:r>
              <a:endParaRPr lang="zh-CN" altLang="en-US" sz="1600" baseline="-25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文本框 40">
              <a:extLst>
                <a:ext uri="{FF2B5EF4-FFF2-40B4-BE49-F238E27FC236}">
                  <a16:creationId xmlns:a16="http://schemas.microsoft.com/office/drawing/2014/main" id="{7ADE3694-7920-4FCE-9D14-ECAE2F41BD1D}"/>
                </a:ext>
              </a:extLst>
            </p:cNvPr>
            <p:cNvSpPr txBox="1"/>
            <p:nvPr/>
          </p:nvSpPr>
          <p:spPr>
            <a:xfrm>
              <a:off x="5039655" y="6497376"/>
              <a:ext cx="2573409" cy="7797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4) Gas stripping </a:t>
              </a:r>
              <a:r>
                <a:rPr lang="en-US" altLang="zh-CN" sz="1600" dirty="0">
                  <a:cs typeface="Arial" panose="020B0604020202020204" pitchFamily="34" charset="0"/>
                </a:rPr>
                <a:t>for</a:t>
              </a:r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  Rn and O</a:t>
              </a:r>
              <a:r>
                <a:rPr lang="en-US" altLang="zh-CN" sz="1600" baseline="-25000" dirty="0">
                  <a:solidFill>
                    <a:schemeClr val="tx1"/>
                  </a:solidFill>
                  <a:cs typeface="Arial" panose="020B0604020202020204" pitchFamily="34" charset="0"/>
                </a:rPr>
                <a:t>2 </a:t>
              </a:r>
              <a:r>
                <a: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removal</a:t>
              </a:r>
              <a:endParaRPr lang="zh-CN" altLang="en-US" sz="1600" baseline="-250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">
            <a:extLst>
              <a:ext uri="{FF2B5EF4-FFF2-40B4-BE49-F238E27FC236}">
                <a16:creationId xmlns:a16="http://schemas.microsoft.com/office/drawing/2014/main" id="{C50CAEC1-4021-4221-A53F-E4BDFD33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6" y="4168463"/>
            <a:ext cx="1822636" cy="14345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箭头: 右 26">
            <a:extLst>
              <a:ext uri="{FF2B5EF4-FFF2-40B4-BE49-F238E27FC236}">
                <a16:creationId xmlns:a16="http://schemas.microsoft.com/office/drawing/2014/main" id="{EACF5F83-619B-4085-862C-8A738C2B2F99}"/>
              </a:ext>
            </a:extLst>
          </p:cNvPr>
          <p:cNvSpPr/>
          <p:nvPr/>
        </p:nvSpPr>
        <p:spPr>
          <a:xfrm rot="10800000">
            <a:off x="2541214" y="4818216"/>
            <a:ext cx="270000" cy="135000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39" name="箭头: 右 26">
            <a:extLst>
              <a:ext uri="{FF2B5EF4-FFF2-40B4-BE49-F238E27FC236}">
                <a16:creationId xmlns:a16="http://schemas.microsoft.com/office/drawing/2014/main" id="{8B287B59-68EB-4D13-98A5-57968606992C}"/>
              </a:ext>
            </a:extLst>
          </p:cNvPr>
          <p:cNvSpPr/>
          <p:nvPr/>
        </p:nvSpPr>
        <p:spPr>
          <a:xfrm rot="10800000">
            <a:off x="5054399" y="4851682"/>
            <a:ext cx="270000" cy="135000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40" name="箭头: 右 26">
            <a:extLst>
              <a:ext uri="{FF2B5EF4-FFF2-40B4-BE49-F238E27FC236}">
                <a16:creationId xmlns:a16="http://schemas.microsoft.com/office/drawing/2014/main" id="{0AEFD591-FBAD-42BD-8FAF-8B09DA72B64B}"/>
              </a:ext>
            </a:extLst>
          </p:cNvPr>
          <p:cNvSpPr/>
          <p:nvPr/>
        </p:nvSpPr>
        <p:spPr>
          <a:xfrm rot="10800000">
            <a:off x="6925849" y="4891812"/>
            <a:ext cx="270000" cy="135000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1" name="箭头: 右 28">
            <a:extLst>
              <a:ext uri="{FF2B5EF4-FFF2-40B4-BE49-F238E27FC236}">
                <a16:creationId xmlns:a16="http://schemas.microsoft.com/office/drawing/2014/main" id="{E186DDF0-AD98-4BD0-872C-C01BA21E2B79}"/>
              </a:ext>
            </a:extLst>
          </p:cNvPr>
          <p:cNvSpPr/>
          <p:nvPr/>
        </p:nvSpPr>
        <p:spPr>
          <a:xfrm rot="5400000">
            <a:off x="8122262" y="3796131"/>
            <a:ext cx="270000" cy="135000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9" name="文本框 37">
            <a:extLst>
              <a:ext uri="{FF2B5EF4-FFF2-40B4-BE49-F238E27FC236}">
                <a16:creationId xmlns:a16="http://schemas.microsoft.com/office/drawing/2014/main" id="{CA8A46AD-3302-4A8A-9111-F590E65827D4}"/>
              </a:ext>
            </a:extLst>
          </p:cNvPr>
          <p:cNvSpPr txBox="1"/>
          <p:nvPr/>
        </p:nvSpPr>
        <p:spPr>
          <a:xfrm>
            <a:off x="7086164" y="5804824"/>
            <a:ext cx="26311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cs typeface="Arial" panose="020B0604020202020204" pitchFamily="34" charset="0"/>
              </a:rPr>
              <a:t>3) Water extraction to remove radioactive impurities </a:t>
            </a:r>
            <a:endParaRPr lang="zh-CN" altLang="en-US" sz="1600" baseline="-25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20591FE-3A40-47A8-90DD-ED5C8CCB6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639" y="122622"/>
            <a:ext cx="2899443" cy="1630937"/>
          </a:xfrm>
          <a:prstGeom prst="round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D574355-5908-4292-B6F3-3E29D669CAB4}"/>
              </a:ext>
            </a:extLst>
          </p:cNvPr>
          <p:cNvSpPr txBox="1"/>
          <p:nvPr/>
        </p:nvSpPr>
        <p:spPr>
          <a:xfrm>
            <a:off x="9560348" y="1776199"/>
            <a:ext cx="2327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OSIRIS: separate 18 ton LS detector</a:t>
            </a:r>
          </a:p>
          <a:p>
            <a:pPr algn="ctr"/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Rapid monitoring of Radon in LS during filling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1657127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85E9-6CCE-4CE0-969B-57F05C1D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NMO with reactor neutrinos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DE391-6E97-47DA-94BB-F831A067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6974-9AA6-468D-9FE4-B53A9143FB06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EB468-F34D-4879-9BF1-3384D089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B2D88-DE71-4F0B-8E4F-5EBFC8F6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32</a:t>
            </a:fld>
            <a:endParaRPr lang="en-I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01E1D9-02B3-4720-AF7F-97751C81B3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05" y="1767083"/>
            <a:ext cx="5310766" cy="3375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1D2A90-911C-4A02-8D83-2A789BC14D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588" y="1744932"/>
            <a:ext cx="4859412" cy="3419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41F381-6D02-4FE8-BDA2-41E534BAF7CD}"/>
              </a:ext>
            </a:extLst>
          </p:cNvPr>
          <p:cNvSpPr txBox="1"/>
          <p:nvPr/>
        </p:nvSpPr>
        <p:spPr>
          <a:xfrm>
            <a:off x="849238" y="1375600"/>
            <a:ext cx="512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Expected reconstructed energy spectrum NO vs IO</a:t>
            </a:r>
            <a:endParaRPr lang="en-IE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08E30C-704E-4CA7-8FCF-A33DA6906205}"/>
              </a:ext>
            </a:extLst>
          </p:cNvPr>
          <p:cNvSpPr txBox="1"/>
          <p:nvPr/>
        </p:nvSpPr>
        <p:spPr>
          <a:xfrm>
            <a:off x="6392788" y="1375600"/>
            <a:ext cx="512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Expected uncertainties in predicted spectrum</a:t>
            </a:r>
            <a:endParaRPr lang="en-IE" u="sng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FCCF8B-372B-4A67-AC72-762C61C843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60" y="656190"/>
            <a:ext cx="582105" cy="5840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DB6BEA-3B77-4B1A-AFD4-1E0B2407E2D2}"/>
              </a:ext>
            </a:extLst>
          </p:cNvPr>
          <p:cNvSpPr txBox="1"/>
          <p:nvPr/>
        </p:nvSpPr>
        <p:spPr>
          <a:xfrm>
            <a:off x="8281269" y="710434"/>
            <a:ext cx="3847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200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Potential to Identify the Neutrino Mass Ordering with Reactor Antineutrinos in JUNO</a:t>
            </a:r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,” </a:t>
            </a:r>
            <a:r>
              <a:rPr lang="en-IE" sz="1200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arXiv:2405.18008</a:t>
            </a:r>
            <a:r>
              <a:rPr lang="en-IE" sz="1200" dirty="0">
                <a:solidFill>
                  <a:srgbClr val="00B0F0"/>
                </a:solidFill>
              </a:rPr>
              <a:t> (2024)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F7C25-7B50-4F9C-B9A8-56264513A275}"/>
              </a:ext>
            </a:extLst>
          </p:cNvPr>
          <p:cNvSpPr txBox="1"/>
          <p:nvPr/>
        </p:nvSpPr>
        <p:spPr>
          <a:xfrm>
            <a:off x="8776783" y="5176863"/>
            <a:ext cx="3135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(assuming 3</a:t>
            </a:r>
            <a:r>
              <a:rPr lang="el-GR" sz="1200" dirty="0"/>
              <a:t>σ</a:t>
            </a:r>
            <a:r>
              <a:rPr lang="en-US" sz="1200" dirty="0"/>
              <a:t> NMO sensitivity </a:t>
            </a:r>
            <a:r>
              <a:rPr lang="en-US" sz="1200" dirty="0" err="1"/>
              <a:t>livetime</a:t>
            </a:r>
            <a:r>
              <a:rPr lang="en-US" sz="1200" dirty="0"/>
              <a:t>)</a:t>
            </a:r>
            <a:endParaRPr lang="en-I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398C4E-0658-4F22-A181-AF3A2E7359F8}"/>
                  </a:ext>
                </a:extLst>
              </p:cNvPr>
              <p:cNvSpPr txBox="1"/>
              <p:nvPr/>
            </p:nvSpPr>
            <p:spPr>
              <a:xfrm>
                <a:off x="634194" y="5306564"/>
                <a:ext cx="11278406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/>
                  <a:t>High-statistics 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measurement: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sym typeface="Wingdings" panose="05000000000000000000" pitchFamily="2" charset="2"/>
                  </a:rPr>
                  <a:t> </a:t>
                </a:r>
                <a:r>
                  <a:rPr lang="en-US" sz="2400" dirty="0"/>
                  <a:t>Important systematics from energy resolution, backgrounds and reactor spectrum</a:t>
                </a:r>
                <a:endParaRPr lang="en-IE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398C4E-0658-4F22-A181-AF3A2E735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94" y="5306564"/>
                <a:ext cx="11278406" cy="907941"/>
              </a:xfrm>
              <a:prstGeom prst="rect">
                <a:avLst/>
              </a:prstGeom>
              <a:blipFill>
                <a:blip r:embed="rId6"/>
                <a:stretch>
                  <a:fillRect l="-811" t="-4698" b="-1476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267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B9B69B-9A45-4143-A83C-417CE2C622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85058"/>
            <a:ext cx="5310766" cy="3312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985E9-6CCE-4CE0-969B-57F05C1D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NMO with reactor neutrinos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DE391-6E97-47DA-94BB-F831A067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5992E-DCC4-46A3-A040-EE1BAF00B024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EB468-F34D-4879-9BF1-3384D089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B2D88-DE71-4F0B-8E4F-5EBFC8F6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33</a:t>
            </a:fld>
            <a:endParaRPr lang="en-I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FCCF8B-372B-4A67-AC72-762C61C843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60" y="656190"/>
            <a:ext cx="582105" cy="5840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DB6BEA-3B77-4B1A-AFD4-1E0B2407E2D2}"/>
              </a:ext>
            </a:extLst>
          </p:cNvPr>
          <p:cNvSpPr txBox="1"/>
          <p:nvPr/>
        </p:nvSpPr>
        <p:spPr>
          <a:xfrm>
            <a:off x="8281269" y="710434"/>
            <a:ext cx="3847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2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Potential to Identify the Neutrino Mass Ordering with Reactor Antineutrinos in JUNO</a:t>
            </a:r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,” </a:t>
            </a:r>
            <a:r>
              <a:rPr lang="en-IE" sz="12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arXiv:2405.18008</a:t>
            </a:r>
            <a:r>
              <a:rPr lang="en-IE" sz="1200" dirty="0">
                <a:solidFill>
                  <a:srgbClr val="00B0F0"/>
                </a:solidFill>
              </a:rPr>
              <a:t>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7">
                <a:extLst>
                  <a:ext uri="{FF2B5EF4-FFF2-40B4-BE49-F238E27FC236}">
                    <a16:creationId xmlns:a16="http://schemas.microsoft.com/office/drawing/2014/main" id="{E23102BB-D815-465D-BC6E-8834A3C0ED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9959412"/>
                  </p:ext>
                </p:extLst>
              </p:nvPr>
            </p:nvGraphicFramePr>
            <p:xfrm>
              <a:off x="6743700" y="2309368"/>
              <a:ext cx="4838700" cy="212344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1209675">
                      <a:extLst>
                        <a:ext uri="{9D8B030D-6E8A-4147-A177-3AD203B41FA5}">
                          <a16:colId xmlns:a16="http://schemas.microsoft.com/office/drawing/2014/main" val="1867349576"/>
                        </a:ext>
                      </a:extLst>
                    </a:gridCol>
                    <a:gridCol w="1209675">
                      <a:extLst>
                        <a:ext uri="{9D8B030D-6E8A-4147-A177-3AD203B41FA5}">
                          <a16:colId xmlns:a16="http://schemas.microsoft.com/office/drawing/2014/main" val="991401773"/>
                        </a:ext>
                      </a:extLst>
                    </a:gridCol>
                    <a:gridCol w="1209675">
                      <a:extLst>
                        <a:ext uri="{9D8B030D-6E8A-4147-A177-3AD203B41FA5}">
                          <a16:colId xmlns:a16="http://schemas.microsoft.com/office/drawing/2014/main" val="2317156470"/>
                        </a:ext>
                      </a:extLst>
                    </a:gridCol>
                    <a:gridCol w="1209675">
                      <a:extLst>
                        <a:ext uri="{9D8B030D-6E8A-4147-A177-3AD203B41FA5}">
                          <a16:colId xmlns:a16="http://schemas.microsoft.com/office/drawing/2014/main" val="13561341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  <a:endParaRPr lang="en-I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PDG 2024</a:t>
                          </a:r>
                          <a:endParaRPr lang="en-I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JUNO 100 days</a:t>
                          </a:r>
                          <a:endParaRPr lang="en-I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JUNO 6 years</a:t>
                          </a:r>
                          <a:endParaRPr lang="en-IE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018718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E" sz="18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en-I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IE" sz="18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IE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IE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0.8%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0.2%</a:t>
                          </a:r>
                          <a:endParaRPr lang="en-I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71268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E" sz="18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en-I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IE" sz="18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a:rPr lang="en-IE" sz="1800" b="0" i="0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IE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2.4%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1.0%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0.3%</a:t>
                          </a:r>
                          <a:endParaRPr lang="en-I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7664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oMath>
                            </m:oMathPara>
                          </a14:m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4.0%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1.9%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0.5%</a:t>
                          </a:r>
                          <a:endParaRPr lang="en-I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95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func>
                              </m:oMath>
                            </m:oMathPara>
                          </a14:m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3.2%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47.9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12.1%</a:t>
                          </a:r>
                          <a:endParaRPr lang="en-I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83884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7">
                <a:extLst>
                  <a:ext uri="{FF2B5EF4-FFF2-40B4-BE49-F238E27FC236}">
                    <a16:creationId xmlns:a16="http://schemas.microsoft.com/office/drawing/2014/main" id="{E23102BB-D815-465D-BC6E-8834A3C0ED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9959412"/>
                  </p:ext>
                </p:extLst>
              </p:nvPr>
            </p:nvGraphicFramePr>
            <p:xfrm>
              <a:off x="6743700" y="2309368"/>
              <a:ext cx="4838700" cy="212344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1209675">
                      <a:extLst>
                        <a:ext uri="{9D8B030D-6E8A-4147-A177-3AD203B41FA5}">
                          <a16:colId xmlns:a16="http://schemas.microsoft.com/office/drawing/2014/main" val="1867349576"/>
                        </a:ext>
                      </a:extLst>
                    </a:gridCol>
                    <a:gridCol w="1209675">
                      <a:extLst>
                        <a:ext uri="{9D8B030D-6E8A-4147-A177-3AD203B41FA5}">
                          <a16:colId xmlns:a16="http://schemas.microsoft.com/office/drawing/2014/main" val="991401773"/>
                        </a:ext>
                      </a:extLst>
                    </a:gridCol>
                    <a:gridCol w="1209675">
                      <a:extLst>
                        <a:ext uri="{9D8B030D-6E8A-4147-A177-3AD203B41FA5}">
                          <a16:colId xmlns:a16="http://schemas.microsoft.com/office/drawing/2014/main" val="2317156470"/>
                        </a:ext>
                      </a:extLst>
                    </a:gridCol>
                    <a:gridCol w="1209675">
                      <a:extLst>
                        <a:ext uri="{9D8B030D-6E8A-4147-A177-3AD203B41FA5}">
                          <a16:colId xmlns:a16="http://schemas.microsoft.com/office/drawing/2014/main" val="1356134162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  <a:endParaRPr lang="en-I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PDG 2024</a:t>
                          </a:r>
                          <a:endParaRPr lang="en-I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JUNO 100 days</a:t>
                          </a:r>
                          <a:endParaRPr lang="en-I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JUNO 6 years</a:t>
                          </a:r>
                          <a:endParaRPr lang="en-IE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018718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3" t="-181967" r="-300503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0.8%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0.2%</a:t>
                          </a:r>
                          <a:endParaRPr lang="en-I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71268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3" t="-281967" r="-300503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2.4%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1.0%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0.3%</a:t>
                          </a:r>
                          <a:endParaRPr lang="en-I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7664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3" t="-381967" r="-300503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4.0%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1.9%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0.5%</a:t>
                          </a:r>
                          <a:endParaRPr lang="en-I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95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3" t="-481967" r="-300503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3.2%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47.9</a:t>
                          </a:r>
                          <a:endParaRPr lang="en-I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12.1%</a:t>
                          </a:r>
                          <a:endParaRPr lang="en-I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838846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25337D-D5EA-4CAB-8A94-198092E7BFBD}"/>
                  </a:ext>
                </a:extLst>
              </p:cNvPr>
              <p:cNvSpPr txBox="1"/>
              <p:nvPr/>
            </p:nvSpPr>
            <p:spPr>
              <a:xfrm>
                <a:off x="2187715" y="5072942"/>
                <a:ext cx="8954080" cy="1148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IE" sz="2400" dirty="0"/>
                  <a:t>3σ expected in 6.5 </a:t>
                </a:r>
                <a:r>
                  <a:rPr lang="en-IE" sz="2400" dirty="0" err="1"/>
                  <a:t>yrs</a:t>
                </a:r>
                <a:r>
                  <a:rPr lang="en-IE" sz="2400" dirty="0"/>
                  <a:t> using reactor neutrinos alone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IE" sz="2400" dirty="0"/>
                  <a:t>World-leading measurements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sz="2400" b="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IE" sz="2400" b="0" i="0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IE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IE" sz="24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IE" sz="2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IE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IE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IE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IE" sz="240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IE" sz="2400" dirty="0"/>
                  <a:t> in ~100 days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25337D-D5EA-4CAB-8A94-198092E7B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715" y="5072942"/>
                <a:ext cx="8954080" cy="1148584"/>
              </a:xfrm>
              <a:prstGeom prst="rect">
                <a:avLst/>
              </a:prstGeom>
              <a:blipFill>
                <a:blip r:embed="rId8"/>
                <a:stretch>
                  <a:fillRect l="-953" b="-1111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F86ADD9-3661-4D43-99CE-5CE62A365482}"/>
              </a:ext>
            </a:extLst>
          </p:cNvPr>
          <p:cNvSpPr txBox="1"/>
          <p:nvPr/>
        </p:nvSpPr>
        <p:spPr>
          <a:xfrm>
            <a:off x="838200" y="1415726"/>
            <a:ext cx="512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Expected NMO sensitivity vs </a:t>
            </a:r>
            <a:r>
              <a:rPr lang="en-US" u="sng" dirty="0" err="1"/>
              <a:t>livetime</a:t>
            </a:r>
            <a:endParaRPr lang="en-IE" u="sng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699C0-AF84-4C54-AAD6-3BE4E0419F9E}"/>
              </a:ext>
            </a:extLst>
          </p:cNvPr>
          <p:cNvSpPr txBox="1"/>
          <p:nvPr/>
        </p:nvSpPr>
        <p:spPr>
          <a:xfrm>
            <a:off x="6664755" y="1880182"/>
            <a:ext cx="512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Expected NMO sensitivity vs </a:t>
            </a:r>
            <a:r>
              <a:rPr lang="en-US" u="sng" dirty="0" err="1"/>
              <a:t>livetime</a:t>
            </a:r>
            <a:endParaRPr lang="en-IE" u="sng" dirty="0"/>
          </a:p>
        </p:txBody>
      </p:sp>
    </p:spTree>
    <p:extLst>
      <p:ext uri="{BB962C8B-B14F-4D97-AF65-F5344CB8AC3E}">
        <p14:creationId xmlns:p14="http://schemas.microsoft.com/office/powerpoint/2010/main" val="1144648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C465E7-FED5-40AF-A136-A05D0C029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47" y="2915785"/>
            <a:ext cx="5113315" cy="344056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2B04E8D-FD9D-4FA3-86B8-743939671B8D}"/>
              </a:ext>
            </a:extLst>
          </p:cNvPr>
          <p:cNvSpPr txBox="1"/>
          <p:nvPr/>
        </p:nvSpPr>
        <p:spPr>
          <a:xfrm>
            <a:off x="1739722" y="3250950"/>
            <a:ext cx="141595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IE" sz="1800" dirty="0">
                <a:solidFill>
                  <a:schemeClr val="bg1"/>
                </a:solidFill>
              </a:rPr>
              <a:t>SN @ 10kpc</a:t>
            </a:r>
            <a:endParaRPr lang="en-IE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17">
                <a:extLst>
                  <a:ext uri="{FF2B5EF4-FFF2-40B4-BE49-F238E27FC236}">
                    <a16:creationId xmlns:a16="http://schemas.microsoft.com/office/drawing/2014/main" id="{B10C6147-004D-45B0-8D47-1A73F16AB5E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47048" y="3194324"/>
              <a:ext cx="5992070" cy="2987485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371337">
                      <a:extLst>
                        <a:ext uri="{9D8B030D-6E8A-4147-A177-3AD203B41FA5}">
                          <a16:colId xmlns:a16="http://schemas.microsoft.com/office/drawing/2014/main" val="4128055894"/>
                        </a:ext>
                      </a:extLst>
                    </a:gridCol>
                    <a:gridCol w="1620733">
                      <a:extLst>
                        <a:ext uri="{9D8B030D-6E8A-4147-A177-3AD203B41FA5}">
                          <a16:colId xmlns:a16="http://schemas.microsoft.com/office/drawing/2014/main" val="21455622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IE" sz="2400" dirty="0"/>
                            <a:t>Process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/>
                            <a:t>Num. Events </a:t>
                          </a:r>
                        </a:p>
                        <a:p>
                          <a:pPr algn="ctr"/>
                          <a:r>
                            <a:rPr lang="en-IE" sz="1800" dirty="0"/>
                            <a:t>(</a:t>
                          </a:r>
                          <a:r>
                            <a:rPr lang="en-IE" sz="1800" dirty="0" err="1"/>
                            <a:t>E</a:t>
                          </a:r>
                          <a:r>
                            <a:rPr lang="en-IE" sz="1800" baseline="-25000" dirty="0" err="1"/>
                            <a:t>thr</a:t>
                          </a:r>
                          <a:r>
                            <a:rPr lang="en-IE" sz="1800" baseline="0" dirty="0"/>
                            <a:t> = 0.2MeV)</a:t>
                          </a:r>
                          <a:endParaRPr lang="en-IE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6445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000" b="1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  <a:r>
                            <a:rPr lang="en-IE" sz="2000" b="1" u="sng" dirty="0">
                              <a:solidFill>
                                <a:schemeClr val="tx1"/>
                              </a:solidFill>
                            </a:rPr>
                            <a:t> IBD</a:t>
                          </a:r>
                          <a:r>
                            <a:rPr lang="en-IE" sz="2000" b="1" u="none" dirty="0">
                              <a:solidFill>
                                <a:schemeClr val="tx1"/>
                              </a:solidFill>
                            </a:rPr>
                            <a:t>   </a:t>
                          </a:r>
                          <a:r>
                            <a:rPr lang="en-IE" sz="2000" b="1" dirty="0">
                              <a:solidFill>
                                <a:schemeClr val="tx1"/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E" sz="20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IE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IE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IE" sz="20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sub>
                              </m:sSub>
                              <m:r>
                                <a:rPr lang="en-IE" sz="20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E" sz="20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IE" sz="20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IE" sz="20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E" sz="20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IE" sz="20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IE" sz="20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E" sz="20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oMath>
                          </a14:m>
                          <a:endParaRPr lang="en-IE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b="1" dirty="0">
                              <a:solidFill>
                                <a:schemeClr val="tx1"/>
                              </a:solidFill>
                            </a:rPr>
                            <a:t>~5000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20412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000" b="1" dirty="0">
                              <a:solidFill>
                                <a:srgbClr val="FF0000"/>
                              </a:solidFill>
                            </a:rPr>
                            <a:t>   </a:t>
                          </a:r>
                          <a:r>
                            <a:rPr lang="en-IE" sz="2000" b="1" u="sng" dirty="0">
                              <a:solidFill>
                                <a:srgbClr val="FF0000"/>
                              </a:solidFill>
                            </a:rPr>
                            <a:t>pES</a:t>
                          </a:r>
                          <a:r>
                            <a:rPr lang="en-IE" sz="2000" b="1" dirty="0">
                              <a:solidFill>
                                <a:srgbClr val="FF0000"/>
                              </a:solidFill>
                            </a:rPr>
                            <a:t>   |  </a:t>
                          </a:r>
                          <a14:m>
                            <m:oMath xmlns:m="http://schemas.openxmlformats.org/officeDocument/2006/math">
                              <m:r>
                                <a:rPr lang="en-IE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en-IE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E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IE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IE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en-IE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E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oMath>
                          </a14:m>
                          <a:r>
                            <a:rPr lang="en-IE" sz="2000" b="1" dirty="0">
                              <a:solidFill>
                                <a:srgbClr val="FF0000"/>
                              </a:solidFill>
                            </a:rPr>
                            <a:t>         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E" sz="20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20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IE" sz="20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r>
                                    <a:rPr lang="en-IE" sz="20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  <m:r>
                                    <a:rPr lang="en-IE" sz="20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IE" sz="20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en-IE" sz="20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IE" sz="20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E" sz="2000" b="1" dirty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b="1" dirty="0">
                              <a:solidFill>
                                <a:srgbClr val="FF0000"/>
                              </a:solidFill>
                            </a:rPr>
                            <a:t>~2000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6129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000" dirty="0">
                              <a:solidFill>
                                <a:srgbClr val="0066FF"/>
                              </a:solidFill>
                            </a:rPr>
                            <a:t>   eES   |  </a:t>
                          </a:r>
                          <a14:m>
                            <m:oMath xmlns:m="http://schemas.openxmlformats.org/officeDocument/2006/math">
                              <m:r>
                                <a:rPr lang="en-IE" sz="2000" b="0" i="1" dirty="0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IE" sz="2000" b="0" i="1" dirty="0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E" sz="2000" b="0" i="1" dirty="0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IE" sz="2000" b="0" i="1" dirty="0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IE" sz="2000" b="0" i="1" dirty="0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IE" sz="2000" b="0" i="1" dirty="0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E" sz="2000" b="0" i="1" dirty="0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a14:m>
                          <a:r>
                            <a:rPr lang="en-IE" sz="2000" dirty="0">
                              <a:solidFill>
                                <a:srgbClr val="0066FF"/>
                              </a:solidFill>
                            </a:rPr>
                            <a:t>            </a:t>
                          </a:r>
                          <a:r>
                            <a:rPr lang="en-IE" sz="2000" b="0" dirty="0">
                              <a:solidFill>
                                <a:srgbClr val="0066FF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E" sz="2000" b="0" i="1" dirty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2000" b="0" i="1" dirty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IE" sz="2000" b="0" i="1" dirty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IE" sz="2000" b="0" i="1" dirty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IE" sz="2000" b="0" i="1" dirty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IE" sz="2000" b="0" i="1" dirty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IE" sz="2000" b="0" i="1" dirty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IE" sz="2000" b="0" i="1" dirty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E" sz="2000" b="0" dirty="0">
                              <a:solidFill>
                                <a:srgbClr val="0066FF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>
                              <a:solidFill>
                                <a:srgbClr val="0066FF"/>
                              </a:solidFill>
                            </a:rPr>
                            <a:t>~400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76446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000" dirty="0">
                              <a:solidFill>
                                <a:srgbClr val="00B050"/>
                              </a:solidFill>
                            </a:rPr>
                            <a:t>   CC     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  <m:sup>
                                  <m: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a:rPr lang="en-IE" sz="20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IE" sz="20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IE" sz="2000" b="0" i="1" dirty="0" smtClean="0">
                                          <a:solidFill>
                                            <a:srgbClr val="CD03D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IE" sz="2000" b="0" i="1" dirty="0" smtClean="0">
                                          <a:solidFill>
                                            <a:srgbClr val="CD03D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  <m:sSup>
                                <m:sSupPr>
                                  <m:ctrlP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  <m:sup>
                                  <m:r>
                                    <a:rPr lang="en-IE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a:rPr lang="en-IE" sz="20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IE" sz="2000" b="0" i="1" dirty="0" smtClean="0">
                                      <a:solidFill>
                                        <a:srgbClr val="CD03D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E" sz="2000" b="0" i="1" dirty="0" smtClean="0">
                                      <a:solidFill>
                                        <a:srgbClr val="CD03D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  <m:sup>
                                  <m:r>
                                    <a:rPr lang="en-IE" sz="2000" b="0" i="1" dirty="0" smtClean="0">
                                      <a:solidFill>
                                        <a:srgbClr val="CD03D2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a:rPr lang="en-IE" sz="2000" b="0" i="1" dirty="0" smtClean="0">
                                  <a:solidFill>
                                    <a:srgbClr val="CD03D2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IE" sz="2000" b="0" i="1" dirty="0" smtClean="0">
                                  <a:solidFill>
                                    <a:srgbClr val="CD03D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0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>
                              <a:solidFill>
                                <a:srgbClr val="00B050"/>
                              </a:solidFill>
                            </a:rPr>
                            <a:t>~200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40643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dirty="0">
                              <a:solidFill>
                                <a:schemeClr val="accent4"/>
                              </a:solidFill>
                            </a:rPr>
                            <a:t>   NC      |  </a:t>
                          </a:r>
                          <a14:m>
                            <m:oMath xmlns:m="http://schemas.openxmlformats.org/officeDocument/2006/math">
                              <m:r>
                                <a:rPr lang="en-IE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sSup>
                                <m:sSupPr>
                                  <m:ctrlP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  <m:sup>
                                  <m: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a:rPr lang="en-IE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IE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IE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sSup>
                                <m:sSupPr>
                                  <m:ctrlP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  <m:sup>
                                  <m: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IE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IE" b="0" i="1" dirty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a:t>      </a:t>
                          </a:r>
                          <a:r>
                            <a:rPr lang="en-IE" sz="1800" b="0" dirty="0">
                              <a:solidFill>
                                <a:schemeClr val="accent4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E" sz="18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18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IE" sz="18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IE" sz="18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IE" sz="18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IE" sz="18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IE" sz="18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IE" sz="1800" b="0" i="1" dirty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E" sz="1800" b="0" dirty="0">
                              <a:solidFill>
                                <a:schemeClr val="accent4"/>
                              </a:solidFill>
                            </a:rPr>
                            <a:t>)</a:t>
                          </a:r>
                          <a:endParaRPr lang="en-IE" b="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b="0" dirty="0">
                              <a:solidFill>
                                <a:schemeClr val="accent4"/>
                              </a:solidFill>
                              <a:ea typeface="Cambria Math" panose="02040503050406030204" pitchFamily="18" charset="0"/>
                            </a:rPr>
                            <a:t>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IE" b="0" i="0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E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IE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IE" b="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(15.11</m:t>
                              </m:r>
                              <m:r>
                                <m:rPr>
                                  <m:sty m:val="p"/>
                                </m:rPr>
                                <a:rPr lang="en-IE" b="0" i="0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MeV</m:t>
                              </m:r>
                              <m:r>
                                <a:rPr lang="en-IE" b="0" i="0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i="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IE" sz="2000" dirty="0">
                              <a:solidFill>
                                <a:schemeClr val="accent4"/>
                              </a:solidFill>
                            </a:rPr>
                            <a:t>~300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38643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17">
                <a:extLst>
                  <a:ext uri="{FF2B5EF4-FFF2-40B4-BE49-F238E27FC236}">
                    <a16:creationId xmlns:a16="http://schemas.microsoft.com/office/drawing/2014/main" id="{B10C6147-004D-45B0-8D47-1A73F16AB5E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47048" y="3194324"/>
              <a:ext cx="5992070" cy="2987485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371337">
                      <a:extLst>
                        <a:ext uri="{9D8B030D-6E8A-4147-A177-3AD203B41FA5}">
                          <a16:colId xmlns:a16="http://schemas.microsoft.com/office/drawing/2014/main" val="4128055894"/>
                        </a:ext>
                      </a:extLst>
                    </a:gridCol>
                    <a:gridCol w="1620733">
                      <a:extLst>
                        <a:ext uri="{9D8B030D-6E8A-4147-A177-3AD203B41FA5}">
                          <a16:colId xmlns:a16="http://schemas.microsoft.com/office/drawing/2014/main" val="2145562277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IE" sz="2400" dirty="0"/>
                            <a:t>Process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/>
                            <a:t>Num. Events </a:t>
                          </a:r>
                        </a:p>
                        <a:p>
                          <a:pPr algn="ctr"/>
                          <a:r>
                            <a:rPr lang="en-IE" sz="1800" dirty="0"/>
                            <a:t>(</a:t>
                          </a:r>
                          <a:r>
                            <a:rPr lang="en-IE" sz="1800" dirty="0" err="1"/>
                            <a:t>E</a:t>
                          </a:r>
                          <a:r>
                            <a:rPr lang="en-IE" sz="1800" baseline="-25000" dirty="0" err="1"/>
                            <a:t>thr</a:t>
                          </a:r>
                          <a:r>
                            <a:rPr lang="en-IE" sz="1800" baseline="0" dirty="0"/>
                            <a:t> = 0.2MeV)</a:t>
                          </a:r>
                          <a:endParaRPr lang="en-IE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6445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9" t="-176923" r="-37744" b="-49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b="1" dirty="0">
                              <a:solidFill>
                                <a:schemeClr val="tx1"/>
                              </a:solidFill>
                            </a:rPr>
                            <a:t>~5000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2041271"/>
                      </a:ext>
                    </a:extLst>
                  </a:tr>
                  <a:tr h="4208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9" t="-257143" r="-37744" b="-36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b="1" dirty="0">
                              <a:solidFill>
                                <a:srgbClr val="FF0000"/>
                              </a:solidFill>
                            </a:rPr>
                            <a:t>~2000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612936"/>
                      </a:ext>
                    </a:extLst>
                  </a:tr>
                  <a:tr h="4206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9" t="-362319" r="-37744" b="-2681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>
                              <a:solidFill>
                                <a:srgbClr val="0066FF"/>
                              </a:solidFill>
                            </a:rPr>
                            <a:t>~400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7644648"/>
                      </a:ext>
                    </a:extLst>
                  </a:tr>
                  <a:tr h="4169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9" t="-469118" r="-37744" b="-17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>
                              <a:solidFill>
                                <a:srgbClr val="00B050"/>
                              </a:solidFill>
                            </a:rPr>
                            <a:t>~200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4064310"/>
                      </a:ext>
                    </a:extLst>
                  </a:tr>
                  <a:tr h="6621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9" t="-355046" r="-37744" b="-73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IE" sz="2000" dirty="0">
                              <a:solidFill>
                                <a:schemeClr val="accent4"/>
                              </a:solidFill>
                            </a:rPr>
                            <a:t>~300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386436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550F6A24-21C0-491C-B95E-F63F3D45A5E7}"/>
              </a:ext>
            </a:extLst>
          </p:cNvPr>
          <p:cNvGrpSpPr/>
          <p:nvPr/>
        </p:nvGrpSpPr>
        <p:grpSpPr>
          <a:xfrm>
            <a:off x="6960044" y="5111853"/>
            <a:ext cx="527447" cy="215444"/>
            <a:chOff x="6542498" y="5054833"/>
            <a:chExt cx="527447" cy="21544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8819DF6-DCDE-4669-BBAB-994263084FB8}"/>
                </a:ext>
              </a:extLst>
            </p:cNvPr>
            <p:cNvSpPr txBox="1"/>
            <p:nvPr/>
          </p:nvSpPr>
          <p:spPr>
            <a:xfrm>
              <a:off x="6542498" y="5054833"/>
              <a:ext cx="52744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E" sz="800" b="1" dirty="0">
                  <a:solidFill>
                    <a:srgbClr val="CD03D2"/>
                  </a:solidFill>
                </a:rPr>
                <a:t>(       )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9AEC72-B835-4ADA-8943-E48816EFAB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4303" y="5172186"/>
              <a:ext cx="111918" cy="0"/>
            </a:xfrm>
            <a:prstGeom prst="line">
              <a:avLst/>
            </a:prstGeom>
            <a:ln w="19050">
              <a:solidFill>
                <a:srgbClr val="CD03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679DEB2-B0AE-4822-B7F0-CA0F75F3C1A9}"/>
              </a:ext>
            </a:extLst>
          </p:cNvPr>
          <p:cNvGrpSpPr/>
          <p:nvPr/>
        </p:nvGrpSpPr>
        <p:grpSpPr>
          <a:xfrm>
            <a:off x="9229009" y="4262863"/>
            <a:ext cx="527447" cy="215444"/>
            <a:chOff x="6542498" y="5054833"/>
            <a:chExt cx="527447" cy="21544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06EB955-5492-49D7-AC45-7031902541E9}"/>
                </a:ext>
              </a:extLst>
            </p:cNvPr>
            <p:cNvSpPr txBox="1"/>
            <p:nvPr/>
          </p:nvSpPr>
          <p:spPr>
            <a:xfrm>
              <a:off x="6542498" y="5054833"/>
              <a:ext cx="52744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E" sz="800" b="1" dirty="0">
                  <a:solidFill>
                    <a:srgbClr val="FF0000"/>
                  </a:solidFill>
                </a:rPr>
                <a:t>(       )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CC5594-D551-446C-A19C-8CAB2E5AEBA7}"/>
                </a:ext>
              </a:extLst>
            </p:cNvPr>
            <p:cNvCxnSpPr>
              <a:cxnSpLocks/>
            </p:cNvCxnSpPr>
            <p:nvPr/>
          </p:nvCxnSpPr>
          <p:spPr>
            <a:xfrm>
              <a:off x="6694303" y="5172186"/>
              <a:ext cx="11191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FDE61ED-8A41-42C1-9AEC-3057C399E262}"/>
              </a:ext>
            </a:extLst>
          </p:cNvPr>
          <p:cNvGrpSpPr/>
          <p:nvPr/>
        </p:nvGrpSpPr>
        <p:grpSpPr>
          <a:xfrm>
            <a:off x="9251729" y="4684071"/>
            <a:ext cx="527447" cy="215444"/>
            <a:chOff x="6542498" y="5054833"/>
            <a:chExt cx="527447" cy="21544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80396A-75B7-4D5B-8B15-3DFEC58655DF}"/>
                </a:ext>
              </a:extLst>
            </p:cNvPr>
            <p:cNvSpPr txBox="1"/>
            <p:nvPr/>
          </p:nvSpPr>
          <p:spPr>
            <a:xfrm>
              <a:off x="6542498" y="5054833"/>
              <a:ext cx="52744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E" sz="800" b="1" dirty="0">
                  <a:solidFill>
                    <a:srgbClr val="0066FF"/>
                  </a:solidFill>
                </a:rPr>
                <a:t>(       )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67197E-878C-4799-B9C8-81940F0232AA}"/>
                </a:ext>
              </a:extLst>
            </p:cNvPr>
            <p:cNvCxnSpPr>
              <a:cxnSpLocks/>
            </p:cNvCxnSpPr>
            <p:nvPr/>
          </p:nvCxnSpPr>
          <p:spPr>
            <a:xfrm>
              <a:off x="6694303" y="5172186"/>
              <a:ext cx="111918" cy="0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B61DAF7-52B2-4A24-A155-FD3DA33B9E8E}"/>
              </a:ext>
            </a:extLst>
          </p:cNvPr>
          <p:cNvGrpSpPr/>
          <p:nvPr/>
        </p:nvGrpSpPr>
        <p:grpSpPr>
          <a:xfrm>
            <a:off x="9268769" y="5508781"/>
            <a:ext cx="527447" cy="215444"/>
            <a:chOff x="6542498" y="5054833"/>
            <a:chExt cx="527447" cy="21544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7FDCDE4-9EE2-451B-8AAE-79CCE8177BC3}"/>
                </a:ext>
              </a:extLst>
            </p:cNvPr>
            <p:cNvSpPr txBox="1"/>
            <p:nvPr/>
          </p:nvSpPr>
          <p:spPr>
            <a:xfrm>
              <a:off x="6542498" y="5054833"/>
              <a:ext cx="52744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E" sz="800" b="1" dirty="0">
                  <a:solidFill>
                    <a:schemeClr val="accent4"/>
                  </a:solidFill>
                </a:rPr>
                <a:t>(       )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342494E-8889-4D4D-B588-57AFB2E7B2E3}"/>
                </a:ext>
              </a:extLst>
            </p:cNvPr>
            <p:cNvCxnSpPr>
              <a:cxnSpLocks/>
            </p:cNvCxnSpPr>
            <p:nvPr/>
          </p:nvCxnSpPr>
          <p:spPr>
            <a:xfrm>
              <a:off x="6694303" y="5172186"/>
              <a:ext cx="11191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4DFB58-D61F-49CD-894C-33E686D2D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2D66-CAC7-47DA-9166-7D66238DD583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42408FA-21C2-45E3-9140-958F2E42ECD5}"/>
              </a:ext>
            </a:extLst>
          </p:cNvPr>
          <p:cNvSpPr/>
          <p:nvPr/>
        </p:nvSpPr>
        <p:spPr>
          <a:xfrm>
            <a:off x="2796498" y="3716721"/>
            <a:ext cx="2773889" cy="2173858"/>
          </a:xfrm>
          <a:custGeom>
            <a:avLst/>
            <a:gdLst>
              <a:gd name="connsiteX0" fmla="*/ 0 w 2419350"/>
              <a:gd name="connsiteY0" fmla="*/ 1782336 h 1826786"/>
              <a:gd name="connsiteX1" fmla="*/ 1003300 w 2419350"/>
              <a:gd name="connsiteY1" fmla="*/ 309136 h 1826786"/>
              <a:gd name="connsiteX2" fmla="*/ 1625600 w 2419350"/>
              <a:gd name="connsiteY2" fmla="*/ 4336 h 1826786"/>
              <a:gd name="connsiteX3" fmla="*/ 2051050 w 2419350"/>
              <a:gd name="connsiteY3" fmla="*/ 417086 h 1826786"/>
              <a:gd name="connsiteX4" fmla="*/ 2419350 w 2419350"/>
              <a:gd name="connsiteY4" fmla="*/ 1826786 h 182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350" h="1826786">
                <a:moveTo>
                  <a:pt x="0" y="1782336"/>
                </a:moveTo>
                <a:cubicBezTo>
                  <a:pt x="366183" y="1193902"/>
                  <a:pt x="732367" y="605469"/>
                  <a:pt x="1003300" y="309136"/>
                </a:cubicBezTo>
                <a:cubicBezTo>
                  <a:pt x="1274233" y="12803"/>
                  <a:pt x="1450975" y="-13656"/>
                  <a:pt x="1625600" y="4336"/>
                </a:cubicBezTo>
                <a:cubicBezTo>
                  <a:pt x="1800225" y="22328"/>
                  <a:pt x="1918758" y="113344"/>
                  <a:pt x="2051050" y="417086"/>
                </a:cubicBezTo>
                <a:cubicBezTo>
                  <a:pt x="2183342" y="720828"/>
                  <a:pt x="2301346" y="1273807"/>
                  <a:pt x="2419350" y="1826786"/>
                </a:cubicBezTo>
              </a:path>
            </a:pathLst>
          </a:custGeom>
          <a:noFill/>
          <a:ln w="76200">
            <a:solidFill>
              <a:schemeClr val="bg1"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84BE362-915C-4985-83B2-90B32E2E9F8F}"/>
              </a:ext>
            </a:extLst>
          </p:cNvPr>
          <p:cNvSpPr/>
          <p:nvPr/>
        </p:nvSpPr>
        <p:spPr>
          <a:xfrm>
            <a:off x="1482948" y="3906293"/>
            <a:ext cx="1556171" cy="1907896"/>
          </a:xfrm>
          <a:custGeom>
            <a:avLst/>
            <a:gdLst>
              <a:gd name="connsiteX0" fmla="*/ 0 w 1352550"/>
              <a:gd name="connsiteY0" fmla="*/ 0 h 1625600"/>
              <a:gd name="connsiteX1" fmla="*/ 501650 w 1352550"/>
              <a:gd name="connsiteY1" fmla="*/ 120650 h 1625600"/>
              <a:gd name="connsiteX2" fmla="*/ 946150 w 1352550"/>
              <a:gd name="connsiteY2" fmla="*/ 342900 h 1625600"/>
              <a:gd name="connsiteX3" fmla="*/ 1231900 w 1352550"/>
              <a:gd name="connsiteY3" fmla="*/ 603250 h 1625600"/>
              <a:gd name="connsiteX4" fmla="*/ 1320800 w 1352550"/>
              <a:gd name="connsiteY4" fmla="*/ 1149350 h 1625600"/>
              <a:gd name="connsiteX5" fmla="*/ 1352550 w 1352550"/>
              <a:gd name="connsiteY5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2550" h="1625600">
                <a:moveTo>
                  <a:pt x="0" y="0"/>
                </a:moveTo>
                <a:cubicBezTo>
                  <a:pt x="171979" y="31750"/>
                  <a:pt x="343958" y="63500"/>
                  <a:pt x="501650" y="120650"/>
                </a:cubicBezTo>
                <a:cubicBezTo>
                  <a:pt x="659342" y="177800"/>
                  <a:pt x="824442" y="262467"/>
                  <a:pt x="946150" y="342900"/>
                </a:cubicBezTo>
                <a:cubicBezTo>
                  <a:pt x="1067858" y="423333"/>
                  <a:pt x="1169458" y="468842"/>
                  <a:pt x="1231900" y="603250"/>
                </a:cubicBezTo>
                <a:cubicBezTo>
                  <a:pt x="1294342" y="737658"/>
                  <a:pt x="1300692" y="978958"/>
                  <a:pt x="1320800" y="1149350"/>
                </a:cubicBezTo>
                <a:cubicBezTo>
                  <a:pt x="1340908" y="1319742"/>
                  <a:pt x="1346729" y="1472671"/>
                  <a:pt x="1352550" y="1625600"/>
                </a:cubicBezTo>
              </a:path>
            </a:pathLst>
          </a:custGeom>
          <a:noFill/>
          <a:ln w="76200">
            <a:solidFill>
              <a:srgbClr val="FF0000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53BEF36-5D67-4016-A0E6-19A3327E7926}"/>
              </a:ext>
            </a:extLst>
          </p:cNvPr>
          <p:cNvSpPr/>
          <p:nvPr/>
        </p:nvSpPr>
        <p:spPr>
          <a:xfrm>
            <a:off x="2729007" y="3637207"/>
            <a:ext cx="2898532" cy="2231264"/>
          </a:xfrm>
          <a:custGeom>
            <a:avLst/>
            <a:gdLst>
              <a:gd name="connsiteX0" fmla="*/ 0 w 2419350"/>
              <a:gd name="connsiteY0" fmla="*/ 1782336 h 1826786"/>
              <a:gd name="connsiteX1" fmla="*/ 1003300 w 2419350"/>
              <a:gd name="connsiteY1" fmla="*/ 309136 h 1826786"/>
              <a:gd name="connsiteX2" fmla="*/ 1625600 w 2419350"/>
              <a:gd name="connsiteY2" fmla="*/ 4336 h 1826786"/>
              <a:gd name="connsiteX3" fmla="*/ 2051050 w 2419350"/>
              <a:gd name="connsiteY3" fmla="*/ 417086 h 1826786"/>
              <a:gd name="connsiteX4" fmla="*/ 2419350 w 2419350"/>
              <a:gd name="connsiteY4" fmla="*/ 1826786 h 182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350" h="1826786">
                <a:moveTo>
                  <a:pt x="0" y="1782336"/>
                </a:moveTo>
                <a:cubicBezTo>
                  <a:pt x="366183" y="1193902"/>
                  <a:pt x="732367" y="605469"/>
                  <a:pt x="1003300" y="309136"/>
                </a:cubicBezTo>
                <a:cubicBezTo>
                  <a:pt x="1274233" y="12803"/>
                  <a:pt x="1450975" y="-13656"/>
                  <a:pt x="1625600" y="4336"/>
                </a:cubicBezTo>
                <a:cubicBezTo>
                  <a:pt x="1800225" y="22328"/>
                  <a:pt x="1918758" y="113344"/>
                  <a:pt x="2051050" y="417086"/>
                </a:cubicBezTo>
                <a:cubicBezTo>
                  <a:pt x="2183342" y="720828"/>
                  <a:pt x="2301346" y="1273807"/>
                  <a:pt x="2419350" y="1826786"/>
                </a:cubicBezTo>
              </a:path>
            </a:pathLst>
          </a:custGeom>
          <a:noFill/>
          <a:ln w="76200">
            <a:solidFill>
              <a:schemeClr val="bg1"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A85AC26-87D9-45F6-9121-806C4D2C0D2B}"/>
              </a:ext>
            </a:extLst>
          </p:cNvPr>
          <p:cNvSpPr/>
          <p:nvPr/>
        </p:nvSpPr>
        <p:spPr>
          <a:xfrm>
            <a:off x="1482948" y="3857071"/>
            <a:ext cx="1629799" cy="1952778"/>
          </a:xfrm>
          <a:custGeom>
            <a:avLst/>
            <a:gdLst>
              <a:gd name="connsiteX0" fmla="*/ 0 w 1352550"/>
              <a:gd name="connsiteY0" fmla="*/ 0 h 1625600"/>
              <a:gd name="connsiteX1" fmla="*/ 501650 w 1352550"/>
              <a:gd name="connsiteY1" fmla="*/ 120650 h 1625600"/>
              <a:gd name="connsiteX2" fmla="*/ 946150 w 1352550"/>
              <a:gd name="connsiteY2" fmla="*/ 342900 h 1625600"/>
              <a:gd name="connsiteX3" fmla="*/ 1231900 w 1352550"/>
              <a:gd name="connsiteY3" fmla="*/ 603250 h 1625600"/>
              <a:gd name="connsiteX4" fmla="*/ 1320800 w 1352550"/>
              <a:gd name="connsiteY4" fmla="*/ 1149350 h 1625600"/>
              <a:gd name="connsiteX5" fmla="*/ 1352550 w 1352550"/>
              <a:gd name="connsiteY5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2550" h="1625600">
                <a:moveTo>
                  <a:pt x="0" y="0"/>
                </a:moveTo>
                <a:cubicBezTo>
                  <a:pt x="171979" y="31750"/>
                  <a:pt x="343958" y="63500"/>
                  <a:pt x="501650" y="120650"/>
                </a:cubicBezTo>
                <a:cubicBezTo>
                  <a:pt x="659342" y="177800"/>
                  <a:pt x="824442" y="262467"/>
                  <a:pt x="946150" y="342900"/>
                </a:cubicBezTo>
                <a:cubicBezTo>
                  <a:pt x="1067858" y="423333"/>
                  <a:pt x="1169458" y="468842"/>
                  <a:pt x="1231900" y="603250"/>
                </a:cubicBezTo>
                <a:cubicBezTo>
                  <a:pt x="1294342" y="737658"/>
                  <a:pt x="1300692" y="978958"/>
                  <a:pt x="1320800" y="1149350"/>
                </a:cubicBezTo>
                <a:cubicBezTo>
                  <a:pt x="1340908" y="1319742"/>
                  <a:pt x="1346729" y="1472671"/>
                  <a:pt x="1352550" y="1625600"/>
                </a:cubicBezTo>
              </a:path>
            </a:pathLst>
          </a:custGeom>
          <a:noFill/>
          <a:ln w="76200">
            <a:solidFill>
              <a:srgbClr val="FF0000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DA2673-67FE-45F7-B381-C1AB9D14BA81}"/>
              </a:ext>
            </a:extLst>
          </p:cNvPr>
          <p:cNvSpPr txBox="1"/>
          <p:nvPr/>
        </p:nvSpPr>
        <p:spPr>
          <a:xfrm>
            <a:off x="1482948" y="1425451"/>
            <a:ext cx="4564100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dirty="0"/>
              <a:t>2 Independent Trigger Systems: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sz="2000" dirty="0"/>
              <a:t>         Global Trigger             E</a:t>
            </a:r>
            <a:r>
              <a:rPr lang="en-IE" sz="2000" baseline="-25000" dirty="0"/>
              <a:t>thr</a:t>
            </a:r>
            <a:r>
              <a:rPr lang="en-IE" sz="2000" dirty="0"/>
              <a:t>~200 keV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sz="2000" dirty="0"/>
              <a:t>Multi-Messenger Trigger   E</a:t>
            </a:r>
            <a:r>
              <a:rPr lang="en-IE" sz="2000" baseline="-25000" dirty="0"/>
              <a:t>thr</a:t>
            </a:r>
            <a:r>
              <a:rPr lang="en-IE" sz="2000" dirty="0"/>
              <a:t>~20 keV</a:t>
            </a:r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11C0D722-7506-44D9-B571-9F6EC83487A6}"/>
              </a:ext>
            </a:extLst>
          </p:cNvPr>
          <p:cNvSpPr/>
          <p:nvPr/>
        </p:nvSpPr>
        <p:spPr>
          <a:xfrm rot="16200000">
            <a:off x="584297" y="5252625"/>
            <a:ext cx="421610" cy="559757"/>
          </a:xfrm>
          <a:prstGeom prst="up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2011E7-5184-4CB8-A362-38AB7B87DB9B}"/>
              </a:ext>
            </a:extLst>
          </p:cNvPr>
          <p:cNvCxnSpPr>
            <a:cxnSpLocks/>
          </p:cNvCxnSpPr>
          <p:nvPr/>
        </p:nvCxnSpPr>
        <p:spPr>
          <a:xfrm flipH="1" flipV="1">
            <a:off x="342100" y="3761766"/>
            <a:ext cx="1084071" cy="140350"/>
          </a:xfrm>
          <a:prstGeom prst="line">
            <a:avLst/>
          </a:prstGeom>
          <a:ln w="57150">
            <a:solidFill>
              <a:srgbClr val="FF000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851175F-F1B4-4EB1-A7FD-16142C365CAB}"/>
              </a:ext>
            </a:extLst>
          </p:cNvPr>
          <p:cNvCxnSpPr>
            <a:cxnSpLocks/>
          </p:cNvCxnSpPr>
          <p:nvPr/>
        </p:nvCxnSpPr>
        <p:spPr>
          <a:xfrm flipH="1" flipV="1">
            <a:off x="350437" y="3705208"/>
            <a:ext cx="1084071" cy="140350"/>
          </a:xfrm>
          <a:prstGeom prst="line">
            <a:avLst/>
          </a:prstGeom>
          <a:ln w="57150">
            <a:solidFill>
              <a:srgbClr val="FF0000">
                <a:alpha val="46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486E29F4-BD09-4F9D-B0EA-F6E97F3E8587}"/>
              </a:ext>
            </a:extLst>
          </p:cNvPr>
          <p:cNvSpPr/>
          <p:nvPr/>
        </p:nvSpPr>
        <p:spPr>
          <a:xfrm>
            <a:off x="6034348" y="3854132"/>
            <a:ext cx="5992070" cy="421610"/>
          </a:xfrm>
          <a:prstGeom prst="rect">
            <a:avLst/>
          </a:prstGeom>
          <a:solidFill>
            <a:schemeClr val="bg2">
              <a:lumMod val="60000"/>
              <a:lumOff val="40000"/>
              <a:alpha val="34000"/>
            </a:schemeClr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09D71B-F095-4978-9CCA-067176F426FA}"/>
              </a:ext>
            </a:extLst>
          </p:cNvPr>
          <p:cNvSpPr/>
          <p:nvPr/>
        </p:nvSpPr>
        <p:spPr>
          <a:xfrm>
            <a:off x="6030055" y="4313963"/>
            <a:ext cx="5992070" cy="364159"/>
          </a:xfrm>
          <a:prstGeom prst="rect">
            <a:avLst/>
          </a:prstGeom>
          <a:solidFill>
            <a:srgbClr val="FF0000">
              <a:alpha val="3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A348FE-4118-4420-941A-2C8800EFE9EC}"/>
              </a:ext>
            </a:extLst>
          </p:cNvPr>
          <p:cNvSpPr/>
          <p:nvPr/>
        </p:nvSpPr>
        <p:spPr>
          <a:xfrm>
            <a:off x="802247" y="2928993"/>
            <a:ext cx="5113315" cy="344056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1BF183-D1ED-4B93-891B-D5E31CCE570A}"/>
              </a:ext>
            </a:extLst>
          </p:cNvPr>
          <p:cNvSpPr txBox="1"/>
          <p:nvPr/>
        </p:nvSpPr>
        <p:spPr>
          <a:xfrm>
            <a:off x="262560" y="2466577"/>
            <a:ext cx="1065098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MM Trigger</a:t>
            </a:r>
          </a:p>
          <a:p>
            <a:pPr algn="ctr"/>
            <a:r>
              <a:rPr lang="en-US" sz="1400" dirty="0"/>
              <a:t>~20keV</a:t>
            </a:r>
            <a:endParaRPr lang="en-IE" sz="1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79CB3C-B10A-486B-90F9-329130A2E350}"/>
              </a:ext>
            </a:extLst>
          </p:cNvPr>
          <p:cNvSpPr/>
          <p:nvPr/>
        </p:nvSpPr>
        <p:spPr>
          <a:xfrm>
            <a:off x="165582" y="3039151"/>
            <a:ext cx="1309014" cy="277069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CB9D04-CDF3-4D7E-B73F-BE521DF4CF2D}"/>
              </a:ext>
            </a:extLst>
          </p:cNvPr>
          <p:cNvSpPr txBox="1"/>
          <p:nvPr/>
        </p:nvSpPr>
        <p:spPr>
          <a:xfrm>
            <a:off x="100700" y="6275620"/>
            <a:ext cx="194856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Boost pES statistics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331C98-8EA9-41A2-8BA4-88DA76DDCE9B}"/>
              </a:ext>
            </a:extLst>
          </p:cNvPr>
          <p:cNvSpPr txBox="1"/>
          <p:nvPr/>
        </p:nvSpPr>
        <p:spPr>
          <a:xfrm>
            <a:off x="7310879" y="2579205"/>
            <a:ext cx="3430421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DD12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dirty="0"/>
              <a:t>Expected Event Rate (@10kpc)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86FE92-5B90-4E76-AF58-4603D37264A5}"/>
              </a:ext>
            </a:extLst>
          </p:cNvPr>
          <p:cNvSpPr txBox="1"/>
          <p:nvPr/>
        </p:nvSpPr>
        <p:spPr>
          <a:xfrm>
            <a:off x="1591900" y="2585124"/>
            <a:ext cx="356393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DD12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dirty="0"/>
              <a:t>Expected Flux vs Visible Energy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34B278-E3E9-4694-AF27-26342FE34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7EE15-79AE-47E1-B3E9-7F23E551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34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F3970A-8850-4909-AD77-27089C534C03}"/>
                  </a:ext>
                </a:extLst>
              </p:cNvPr>
              <p:cNvSpPr txBox="1"/>
              <p:nvPr/>
            </p:nvSpPr>
            <p:spPr>
              <a:xfrm>
                <a:off x="6047048" y="6181809"/>
                <a:ext cx="4369665" cy="4001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/>
                  <a:t>Aim for </a:t>
                </a:r>
                <a:r>
                  <a:rPr lang="en-IE" sz="2000" dirty="0">
                    <a:solidFill>
                      <a:schemeClr val="tx1"/>
                    </a:solidFill>
                  </a:rPr>
                  <a:t>CE</a:t>
                </a:r>
                <a14:m>
                  <m:oMath xmlns:m="http://schemas.openxmlformats.org/officeDocument/2006/math">
                    <m:r>
                      <a:rPr lang="en-IE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IE" sz="2000" dirty="0">
                    <a:solidFill>
                      <a:schemeClr val="tx1"/>
                    </a:solidFill>
                  </a:rPr>
                  <a:t>NS |  </a:t>
                </a:r>
                <a14:m>
                  <m:oMath xmlns:m="http://schemas.openxmlformats.org/officeDocument/2006/math">
                    <m:r>
                      <a:rPr lang="en-IE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sSup>
                      <m:sSupPr>
                        <m:ctrlPr>
                          <a:rPr lang="en-IE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  <m:sup>
                        <m:r>
                          <a:rPr lang="en-IE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IE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IE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IE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sSup>
                      <m:sSupPr>
                        <m:ctrlPr>
                          <a:rPr lang="en-IE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  <m:sup>
                        <m:r>
                          <a:rPr lang="en-IE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IE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IE" sz="2000" dirty="0"/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F3970A-8850-4909-AD77-27089C534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048" y="6181809"/>
                <a:ext cx="4369665" cy="400110"/>
              </a:xfrm>
              <a:prstGeom prst="rect">
                <a:avLst/>
              </a:prstGeom>
              <a:blipFill>
                <a:blip r:embed="rId4"/>
                <a:stretch>
                  <a:fillRect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BD4BFBE1-61C1-489E-BBE1-325AA2A78E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336" y="324836"/>
            <a:ext cx="664192" cy="67070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6A8ADBF-3E77-4708-8E66-C76EBB961B97}"/>
              </a:ext>
            </a:extLst>
          </p:cNvPr>
          <p:cNvSpPr txBox="1"/>
          <p:nvPr/>
        </p:nvSpPr>
        <p:spPr>
          <a:xfrm>
            <a:off x="8178156" y="1062697"/>
            <a:ext cx="2181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“Real-time monitoring for the next core-collapse supernova in JUNO”</a:t>
            </a:r>
            <a:r>
              <a:rPr lang="en-IE" sz="12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Cosmology and </a:t>
            </a:r>
            <a:r>
              <a:rPr lang="en-US" sz="1200" dirty="0" err="1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Astroparticle</a:t>
            </a:r>
            <a:r>
              <a:rPr lang="en-US" sz="12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Physics (2024)</a:t>
            </a:r>
            <a:endParaRPr lang="en-IE" sz="1200" dirty="0">
              <a:solidFill>
                <a:srgbClr val="00B0F0"/>
              </a:solidFill>
            </a:endParaRPr>
          </a:p>
        </p:txBody>
      </p:sp>
      <p:pic>
        <p:nvPicPr>
          <p:cNvPr id="63" name="Picture 4" descr="Core-Collapse Supernovae: From Neutrino-Driven 1D Explosions to Light  Curves and Spectra | Center for Cosmology and AstroParticle Physics (CCAPP)">
            <a:extLst>
              <a:ext uri="{FF2B5EF4-FFF2-40B4-BE49-F238E27FC236}">
                <a16:creationId xmlns:a16="http://schemas.microsoft.com/office/drawing/2014/main" id="{B97B4070-3EE7-4924-A939-D996F41EF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70757" y="201968"/>
            <a:ext cx="1184668" cy="1107498"/>
          </a:xfrm>
          <a:prstGeom prst="ellipse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5221FDC-AC66-4BDE-9AD6-3901130909BD}"/>
                  </a:ext>
                </a:extLst>
              </p:cNvPr>
              <p:cNvSpPr txBox="1"/>
              <p:nvPr/>
            </p:nvSpPr>
            <p:spPr>
              <a:xfrm>
                <a:off x="10400051" y="1370474"/>
                <a:ext cx="15260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IE" sz="2800" b="0" i="1" dirty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IE" sz="2800" b="0" i="0" dirty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sz="2800" b="0" i="0" dirty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  <m:r>
                            <a:rPr lang="en-IE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IE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IE" sz="2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IE" sz="28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5221FDC-AC66-4BDE-9AD6-390113090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051" y="1370474"/>
                <a:ext cx="152608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itle 1">
            <a:extLst>
              <a:ext uri="{FF2B5EF4-FFF2-40B4-BE49-F238E27FC236}">
                <a16:creationId xmlns:a16="http://schemas.microsoft.com/office/drawing/2014/main" id="{E71159EC-B02D-4489-AF2B-4751EF01B822}"/>
              </a:ext>
            </a:extLst>
          </p:cNvPr>
          <p:cNvSpPr txBox="1">
            <a:spLocks/>
          </p:cNvSpPr>
          <p:nvPr/>
        </p:nvSpPr>
        <p:spPr>
          <a:xfrm>
            <a:off x="596900" y="365125"/>
            <a:ext cx="7632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000" b="1" dirty="0"/>
              <a:t>Core-Collapse Supernova Neutrinos</a:t>
            </a:r>
            <a:endParaRPr lang="en-IE" sz="4000" dirty="0"/>
          </a:p>
        </p:txBody>
      </p:sp>
    </p:spTree>
    <p:extLst>
      <p:ext uri="{BB962C8B-B14F-4D97-AF65-F5344CB8AC3E}">
        <p14:creationId xmlns:p14="http://schemas.microsoft.com/office/powerpoint/2010/main" val="109265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BAD2C7C-64EF-48B8-9DE8-9145BF3980AC}"/>
                  </a:ext>
                </a:extLst>
              </p:cNvPr>
              <p:cNvSpPr txBox="1"/>
              <p:nvPr/>
            </p:nvSpPr>
            <p:spPr>
              <a:xfrm>
                <a:off x="7190908" y="2418686"/>
                <a:ext cx="4647014" cy="2561482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0" indent="-457200" algn="ctr">
                  <a:buFont typeface="+mj-lt"/>
                  <a:buAutoNum type="arabicParenR"/>
                </a:pPr>
                <a:r>
                  <a:rPr lang="en-IE" sz="2400" dirty="0"/>
                  <a:t>Determine Neutrino Mass Ordering (NMO)</a:t>
                </a:r>
              </a:p>
              <a:p>
                <a:pPr marL="457200" indent="-457200" algn="ctr">
                  <a:buFont typeface="+mj-lt"/>
                  <a:buAutoNum type="arabicParenR"/>
                </a:pPr>
                <a:endParaRPr lang="en-IE" sz="2400" dirty="0"/>
              </a:p>
              <a:p>
                <a:pPr marL="457200" indent="-457200" algn="ctr">
                  <a:buFont typeface="+mj-lt"/>
                  <a:buAutoNum type="arabicParenR"/>
                </a:pPr>
                <a:r>
                  <a:rPr lang="en-IE" sz="2400" dirty="0"/>
                  <a:t>Precisely determine oscillation parameters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sz="2400" b="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IE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IE" sz="24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IE" sz="2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E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IE" sz="24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b="0" i="0" baseline="30000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IE" sz="240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IE" sz="2400" dirty="0"/>
                  <a:t> 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BAD2C7C-64EF-48B8-9DE8-9145BF398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908" y="2418686"/>
                <a:ext cx="4647014" cy="256148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0FEDD278-2270-411C-992E-21EEAB01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24850" cy="1325563"/>
          </a:xfrm>
        </p:spPr>
        <p:txBody>
          <a:bodyPr/>
          <a:lstStyle/>
          <a:p>
            <a:r>
              <a:rPr lang="en-IE" b="1" dirty="0"/>
              <a:t>JUNO Physics Goals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6C666-55BB-4A7C-AE18-5E92BE91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C6E5-5FD8-495A-950C-1F1609BF9855}" type="datetime1">
              <a:rPr lang="en-US" smtClean="0"/>
              <a:t>8/28/2025</a:t>
            </a:fld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00E05E-BE14-4626-B973-F83BA4965FB2}"/>
              </a:ext>
            </a:extLst>
          </p:cNvPr>
          <p:cNvGrpSpPr/>
          <p:nvPr/>
        </p:nvGrpSpPr>
        <p:grpSpPr>
          <a:xfrm>
            <a:off x="892174" y="1881570"/>
            <a:ext cx="5915026" cy="4283897"/>
            <a:chOff x="1019174" y="2072453"/>
            <a:chExt cx="4900953" cy="37774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34063EB3-9CDC-4B17-8ECB-B4FA0BFBC1C9}"/>
                    </a:ext>
                  </a:extLst>
                </p:cNvPr>
                <p:cNvSpPr txBox="1"/>
                <p:nvPr/>
              </p:nvSpPr>
              <p:spPr>
                <a:xfrm>
                  <a:off x="1320800" y="5234397"/>
                  <a:ext cx="1863715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IE" sz="2000" b="0" dirty="0">
                      <a:latin typeface="Cambria Math" panose="02040503050406030204" pitchFamily="18" charset="0"/>
                    </a:rPr>
                    <a:t>Normal Ordering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IE" sz="20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IE" sz="20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34063EB3-9CDC-4B17-8ECB-B4FA0BFBC1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0800" y="5234397"/>
                  <a:ext cx="1863715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6775" t="-11404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4101383-B042-479C-9601-FFAEFD04CA53}"/>
                    </a:ext>
                  </a:extLst>
                </p:cNvPr>
                <p:cNvSpPr txBox="1"/>
                <p:nvPr/>
              </p:nvSpPr>
              <p:spPr>
                <a:xfrm>
                  <a:off x="3860801" y="5234397"/>
                  <a:ext cx="196848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IE" sz="2000" b="0" dirty="0">
                      <a:latin typeface="Cambria Math" panose="02040503050406030204" pitchFamily="18" charset="0"/>
                    </a:rPr>
                    <a:t>Inverted Ordering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IE" sz="20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IE" sz="20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IE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4101383-B042-479C-9601-FFAEFD04CA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0801" y="5234397"/>
                  <a:ext cx="1968488" cy="615553"/>
                </a:xfrm>
                <a:prstGeom prst="rect">
                  <a:avLst/>
                </a:prstGeom>
                <a:blipFill>
                  <a:blip r:embed="rId6"/>
                  <a:stretch>
                    <a:fillRect l="-6667" t="-11404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B23E258-01A9-4260-A7C4-4F9A1FF3E09D}"/>
                </a:ext>
              </a:extLst>
            </p:cNvPr>
            <p:cNvGrpSpPr/>
            <p:nvPr/>
          </p:nvGrpSpPr>
          <p:grpSpPr>
            <a:xfrm>
              <a:off x="1019174" y="2072453"/>
              <a:ext cx="4900953" cy="2984952"/>
              <a:chOff x="1019174" y="2308568"/>
              <a:chExt cx="4900953" cy="298495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9850653-E06B-445D-83A7-4995663B9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/>
              <a:stretch/>
            </p:blipFill>
            <p:spPr>
              <a:xfrm>
                <a:off x="1043189" y="2619722"/>
                <a:ext cx="2480987" cy="26477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59492D3-31E9-4EE5-B8BC-35A0B38DA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3129"/>
              <a:stretch/>
            </p:blipFill>
            <p:spPr>
              <a:xfrm>
                <a:off x="3533700" y="2619722"/>
                <a:ext cx="2386427" cy="264774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5F11F94-66E1-435C-99CB-630AD0B956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614" b="-8361"/>
              <a:stretch/>
            </p:blipFill>
            <p:spPr>
              <a:xfrm>
                <a:off x="1039946" y="2308568"/>
                <a:ext cx="4843391" cy="352023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C34683C-C9B0-4679-8D40-3805EB5A1B3D}"/>
                  </a:ext>
                </a:extLst>
              </p:cNvPr>
              <p:cNvSpPr/>
              <p:nvPr/>
            </p:nvSpPr>
            <p:spPr>
              <a:xfrm>
                <a:off x="1019174" y="2308568"/>
                <a:ext cx="4854641" cy="2984952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973DF0B-D76F-4625-9FC2-53E3B3E77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3700" y="2628899"/>
                <a:ext cx="0" cy="26385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C279C1-E642-41D9-9CFC-EE177D6F3317}"/>
                </a:ext>
              </a:extLst>
            </p:cNvPr>
            <p:cNvSpPr txBox="1"/>
            <p:nvPr/>
          </p:nvSpPr>
          <p:spPr>
            <a:xfrm>
              <a:off x="4252118" y="3874966"/>
              <a:ext cx="1185854" cy="32567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atmospheric:</a:t>
              </a:r>
              <a:endParaRPr lang="en-I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23B042-577E-48CF-AFAC-20346ED0DD82}"/>
                </a:ext>
              </a:extLst>
            </p:cNvPr>
            <p:cNvSpPr txBox="1"/>
            <p:nvPr/>
          </p:nvSpPr>
          <p:spPr>
            <a:xfrm>
              <a:off x="1956278" y="3304373"/>
              <a:ext cx="1185854" cy="32567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atmospheric:</a:t>
              </a:r>
              <a:endParaRPr lang="en-I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67F0A5-6D5B-432A-BAA6-D419C0C9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4A9A10-7092-48F8-A8EE-9396EB84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513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7">
            <a:extLst>
              <a:ext uri="{FF2B5EF4-FFF2-40B4-BE49-F238E27FC236}">
                <a16:creationId xmlns:a16="http://schemas.microsoft.com/office/drawing/2014/main" id="{F21EFE6C-A8FF-4B7F-8FA7-D6E0A9B1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675255" cy="1325563"/>
          </a:xfrm>
        </p:spPr>
        <p:txBody>
          <a:bodyPr/>
          <a:lstStyle/>
          <a:p>
            <a:r>
              <a:rPr lang="en-IE" b="1" dirty="0"/>
              <a:t>JUNO : Reactor Neutrinos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A474500-8841-44FF-BDB1-7B226459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BC0E-49EC-98B0-20B8116C3CC0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CD0A4-FA2A-44CD-A8BB-3838C0D2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835F6B-3589-43B2-8FCE-97D5FD39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5</a:t>
            </a:fld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A2728-616D-4EFB-B921-9CC072649169}"/>
              </a:ext>
            </a:extLst>
          </p:cNvPr>
          <p:cNvSpPr txBox="1"/>
          <p:nvPr/>
        </p:nvSpPr>
        <p:spPr>
          <a:xfrm>
            <a:off x="-225130" y="3523288"/>
            <a:ext cx="507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JUNO’s nearest nuclear reactors</a:t>
            </a:r>
            <a:endParaRPr lang="en-IE" sz="2400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77406D-12B2-4F92-9486-63824075CBE4}"/>
              </a:ext>
            </a:extLst>
          </p:cNvPr>
          <p:cNvGrpSpPr/>
          <p:nvPr/>
        </p:nvGrpSpPr>
        <p:grpSpPr>
          <a:xfrm>
            <a:off x="4685352" y="1690687"/>
            <a:ext cx="6922600" cy="4636750"/>
            <a:chOff x="4685352" y="1690688"/>
            <a:chExt cx="6119345" cy="42371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785C9C-94DD-4F19-8FA5-127531AAC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5352" y="1690688"/>
              <a:ext cx="5767087" cy="3801876"/>
            </a:xfrm>
            <a:prstGeom prst="roundRect">
              <a:avLst/>
            </a:prstGeom>
          </p:spPr>
        </p:pic>
        <p:pic>
          <p:nvPicPr>
            <p:cNvPr id="29" name="Picture 2" descr="Nuclear Reactor Icon On Black And White Vector Backgrounds Stock  Illustration - Download Image Now - iStock">
              <a:extLst>
                <a:ext uri="{FF2B5EF4-FFF2-40B4-BE49-F238E27FC236}">
                  <a16:creationId xmlns:a16="http://schemas.microsoft.com/office/drawing/2014/main" id="{B0FCB399-D7A6-4835-9511-EC92647FD1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99815" y="3916888"/>
              <a:ext cx="505293" cy="49781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84CC4B1-43B2-458C-B1B0-62D28587D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2653" y="2111545"/>
              <a:ext cx="1062232" cy="1071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" descr="Nuclear Reactor Icon On Black And White Vector Backgrounds Stock  Illustration - Download Image Now - iStock">
              <a:extLst>
                <a:ext uri="{FF2B5EF4-FFF2-40B4-BE49-F238E27FC236}">
                  <a16:creationId xmlns:a16="http://schemas.microsoft.com/office/drawing/2014/main" id="{4F694A4D-53CD-4B3A-9E9B-1D89676F1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6901" y="4240272"/>
              <a:ext cx="505293" cy="49781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05E4764-0E54-4DA8-AEAF-9021A46ED498}"/>
                </a:ext>
              </a:extLst>
            </p:cNvPr>
            <p:cNvCxnSpPr>
              <a:cxnSpLocks/>
              <a:stCxn id="41" idx="0"/>
              <a:endCxn id="13" idx="3"/>
            </p:cNvCxnSpPr>
            <p:nvPr/>
          </p:nvCxnSpPr>
          <p:spPr>
            <a:xfrm flipV="1">
              <a:off x="5423009" y="3369913"/>
              <a:ext cx="282922" cy="86361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2388317-F6C4-4F2C-B8DC-EB5F02612A1A}"/>
                </a:ext>
              </a:extLst>
            </p:cNvPr>
            <p:cNvCxnSpPr>
              <a:cxnSpLocks/>
              <a:stCxn id="42" idx="1"/>
              <a:endCxn id="13" idx="6"/>
            </p:cNvCxnSpPr>
            <p:nvPr/>
          </p:nvCxnSpPr>
          <p:spPr>
            <a:xfrm flipH="1" flipV="1">
              <a:off x="5839122" y="3315061"/>
              <a:ext cx="762952" cy="57057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C4E015-2345-42D2-8633-99C3C0555B78}"/>
                </a:ext>
              </a:extLst>
            </p:cNvPr>
            <p:cNvSpPr txBox="1"/>
            <p:nvPr/>
          </p:nvSpPr>
          <p:spPr>
            <a:xfrm>
              <a:off x="4779044" y="3622695"/>
              <a:ext cx="889543" cy="418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/>
                <a:t>53km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E422C9-706D-4CFC-BC38-94172FB2CB88}"/>
                </a:ext>
              </a:extLst>
            </p:cNvPr>
            <p:cNvSpPr txBox="1"/>
            <p:nvPr/>
          </p:nvSpPr>
          <p:spPr>
            <a:xfrm>
              <a:off x="6128110" y="3248281"/>
              <a:ext cx="889543" cy="418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/>
                <a:t>53km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88876FA-4FF3-45DA-8624-AE4EF2B8629F}"/>
                </a:ext>
              </a:extLst>
            </p:cNvPr>
            <p:cNvSpPr txBox="1"/>
            <p:nvPr/>
          </p:nvSpPr>
          <p:spPr>
            <a:xfrm>
              <a:off x="7403502" y="5048878"/>
              <a:ext cx="3401195" cy="418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Screenshot Google Earth 2024</a:t>
              </a:r>
              <a:endParaRPr lang="en-IE" i="1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47DE37-357D-42CF-B1A2-B3E07D83B516}"/>
                </a:ext>
              </a:extLst>
            </p:cNvPr>
            <p:cNvSpPr/>
            <p:nvPr/>
          </p:nvSpPr>
          <p:spPr>
            <a:xfrm>
              <a:off x="5683080" y="3237487"/>
              <a:ext cx="156041" cy="155147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44A694F-3427-4336-BE21-81F43FE7C4BB}"/>
                </a:ext>
              </a:extLst>
            </p:cNvPr>
            <p:cNvSpPr/>
            <p:nvPr/>
          </p:nvSpPr>
          <p:spPr>
            <a:xfrm rot="967678">
              <a:off x="5323381" y="4230474"/>
              <a:ext cx="156041" cy="15514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24EBDF4-160B-4297-805C-F1AB5035FCB2}"/>
                </a:ext>
              </a:extLst>
            </p:cNvPr>
            <p:cNvSpPr/>
            <p:nvPr/>
          </p:nvSpPr>
          <p:spPr>
            <a:xfrm rot="20400381">
              <a:off x="6594704" y="3840792"/>
              <a:ext cx="156041" cy="15514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1B7845-A9D5-474B-8959-CD454AC9A0ED}"/>
                </a:ext>
              </a:extLst>
            </p:cNvPr>
            <p:cNvSpPr txBox="1"/>
            <p:nvPr/>
          </p:nvSpPr>
          <p:spPr>
            <a:xfrm>
              <a:off x="5329358" y="1768119"/>
              <a:ext cx="8634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JUNO</a:t>
              </a:r>
              <a:endParaRPr lang="en-IE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DC07230-2FF5-44FA-AD2B-68195EAE9451}"/>
                </a:ext>
              </a:extLst>
            </p:cNvPr>
            <p:cNvSpPr txBox="1"/>
            <p:nvPr/>
          </p:nvSpPr>
          <p:spPr>
            <a:xfrm>
              <a:off x="6835828" y="2856511"/>
              <a:ext cx="11353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JUNO </a:t>
              </a:r>
              <a:r>
                <a:rPr lang="en-US" dirty="0"/>
                <a:t>TAO</a:t>
              </a:r>
              <a:endParaRPr lang="en-IE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5A099F-D4DC-4105-87A7-7E7075ECF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161" y="3189996"/>
              <a:ext cx="958516" cy="707679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8658D9A-36A4-47DD-8BFE-9517D705E91B}"/>
                </a:ext>
              </a:extLst>
            </p:cNvPr>
            <p:cNvSpPr/>
            <p:nvPr/>
          </p:nvSpPr>
          <p:spPr>
            <a:xfrm>
              <a:off x="6711273" y="3748834"/>
              <a:ext cx="122587" cy="126175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38D6E3C-4E48-40B0-9DEB-5B8850265CB8}"/>
                </a:ext>
              </a:extLst>
            </p:cNvPr>
            <p:cNvSpPr txBox="1"/>
            <p:nvPr/>
          </p:nvSpPr>
          <p:spPr>
            <a:xfrm>
              <a:off x="6128110" y="5646588"/>
              <a:ext cx="3312898" cy="281253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“Status and Prospect of JUNO-TAO” – </a:t>
              </a:r>
              <a:r>
                <a:rPr lang="en-US" sz="1400" dirty="0" err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Ruhui</a:t>
              </a:r>
              <a:r>
                <a:rPr lang="en-US" sz="1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22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F3B0EA3-053F-4BE6-A5CC-041375026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758" y="161824"/>
            <a:ext cx="582105" cy="584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542EB-660E-4A91-B7CC-880D7D80B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217" y="2018162"/>
            <a:ext cx="5310766" cy="337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D140F-610B-4134-8697-1BAC432F0B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83" y="2032080"/>
            <a:ext cx="3693504" cy="3382004"/>
          </a:xfrm>
          <a:prstGeom prst="rect">
            <a:avLst/>
          </a:prstGeom>
        </p:spPr>
      </p:pic>
      <p:sp>
        <p:nvSpPr>
          <p:cNvPr id="36" name="Title 7">
            <a:extLst>
              <a:ext uri="{FF2B5EF4-FFF2-40B4-BE49-F238E27FC236}">
                <a16:creationId xmlns:a16="http://schemas.microsoft.com/office/drawing/2014/main" id="{F21EFE6C-A8FF-4B7F-8FA7-D6E0A9B1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675255" cy="1325563"/>
          </a:xfrm>
        </p:spPr>
        <p:txBody>
          <a:bodyPr/>
          <a:lstStyle/>
          <a:p>
            <a:r>
              <a:rPr lang="en-IE" b="1" dirty="0"/>
              <a:t>JUNO : Reactor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058E9D-0F54-4B5B-AFB7-7A47CE050FE7}"/>
                  </a:ext>
                </a:extLst>
              </p:cNvPr>
              <p:cNvSpPr txBox="1"/>
              <p:nvPr/>
            </p:nvSpPr>
            <p:spPr>
              <a:xfrm>
                <a:off x="255226" y="5636548"/>
                <a:ext cx="11681547" cy="4104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I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IE" sz="24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I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I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IE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IE" sz="24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IE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I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IE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I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</m:e>
                      </m:func>
                      <m:r>
                        <a:rPr lang="en-I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I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IE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I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24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I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I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24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IE" sz="2400" b="0" i="1" smtClean="0"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  <m:r>
                                <a:rPr lang="en-I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I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I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E" sz="2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I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>
                                    <m:sSubPr>
                                      <m:ctrlPr>
                                        <a:rPr lang="en-I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E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IE" sz="24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I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I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E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I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I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E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</m:e>
                                        <m:sub>
                                          <m:r>
                                            <a:rPr lang="en-I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</m:sSub>
                                      <m:r>
                                        <a:rPr lang="en-IE" sz="24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  <m:r>
                        <a:rPr lang="en-IE" sz="2400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IE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I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IE" sz="2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IE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I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IE" sz="2400" i="1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IE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I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24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IE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I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I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IE" sz="24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IE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I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E" sz="24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IE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>
                                    <m:sSubPr>
                                      <m:ctrlPr>
                                        <a:rPr lang="en-I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E" sz="240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IE" sz="24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058E9D-0F54-4B5B-AFB7-7A47CE050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26" y="5636548"/>
                <a:ext cx="11681547" cy="410433"/>
              </a:xfrm>
              <a:prstGeom prst="rect">
                <a:avLst/>
              </a:prstGeom>
              <a:blipFill>
                <a:blip r:embed="rId16"/>
                <a:stretch>
                  <a:fillRect l="-313" b="-2388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92A7A39-EDED-4B1E-84F0-352E3CF7EA6C}"/>
              </a:ext>
            </a:extLst>
          </p:cNvPr>
          <p:cNvGrpSpPr/>
          <p:nvPr/>
        </p:nvGrpSpPr>
        <p:grpSpPr>
          <a:xfrm>
            <a:off x="4468545" y="2327235"/>
            <a:ext cx="1247824" cy="2173583"/>
            <a:chOff x="4468545" y="2327236"/>
            <a:chExt cx="1120462" cy="20272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B81580-8A82-4386-9718-4B56763319DB}"/>
                </a:ext>
              </a:extLst>
            </p:cNvPr>
            <p:cNvSpPr txBox="1"/>
            <p:nvPr/>
          </p:nvSpPr>
          <p:spPr>
            <a:xfrm>
              <a:off x="4468545" y="2327236"/>
              <a:ext cx="1120462" cy="660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 Response</a:t>
              </a:r>
              <a:endParaRPr lang="en-IE" sz="2000" dirty="0"/>
            </a:p>
          </p:txBody>
        </p:sp>
        <p:sp>
          <p:nvSpPr>
            <p:cNvPr id="59" name="Arrow: Up 58">
              <a:extLst>
                <a:ext uri="{FF2B5EF4-FFF2-40B4-BE49-F238E27FC236}">
                  <a16:creationId xmlns:a16="http://schemas.microsoft.com/office/drawing/2014/main" id="{8B7CC500-4295-45FE-B062-2535006803D7}"/>
                </a:ext>
              </a:extLst>
            </p:cNvPr>
            <p:cNvSpPr/>
            <p:nvPr/>
          </p:nvSpPr>
          <p:spPr>
            <a:xfrm rot="5400000">
              <a:off x="4817971" y="2777413"/>
              <a:ext cx="421610" cy="996655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9FF1047-C9A4-444A-B6FB-01209BA70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0665" y="3600772"/>
              <a:ext cx="745027" cy="75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7A7EE9-99D0-4D7C-AA83-D42B5F6F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4D00-FA6B-4300-8118-82989E66B01E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81602B-66B8-477B-B461-C56D0EC03947}"/>
              </a:ext>
            </a:extLst>
          </p:cNvPr>
          <p:cNvSpPr txBox="1"/>
          <p:nvPr/>
        </p:nvSpPr>
        <p:spPr>
          <a:xfrm>
            <a:off x="7860863" y="893080"/>
            <a:ext cx="3840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“Sub-percent precision measurement of neutrino oscillation parameters with JUNO,” Chin. Phys. C </a:t>
            </a:r>
            <a:r>
              <a:rPr lang="en-US" sz="1200" b="1" i="0" u="none" strike="noStrike" baseline="0" dirty="0">
                <a:solidFill>
                  <a:srgbClr val="00B0F0"/>
                </a:solidFill>
                <a:latin typeface="NimbusSanL-Bold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46 </a:t>
            </a:r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(2022)</a:t>
            </a:r>
            <a:endParaRPr lang="en-IE" sz="1200" dirty="0">
              <a:solidFill>
                <a:srgbClr val="00B0F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9080D32-5DED-478A-85CF-6AAC09F985C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354" y="849934"/>
            <a:ext cx="575509" cy="573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8910D9-E932-44EB-8AD8-9DC28321A3B8}"/>
                  </a:ext>
                </a:extLst>
              </p:cNvPr>
              <p:cNvSpPr txBox="1"/>
              <p:nvPr/>
            </p:nvSpPr>
            <p:spPr>
              <a:xfrm>
                <a:off x="838199" y="1520338"/>
                <a:ext cx="3293139" cy="40011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chemeClr val="tx1"/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E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IE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IE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IE" sz="2000" dirty="0">
                    <a:solidFill>
                      <a:schemeClr val="tx1"/>
                    </a:solidFill>
                  </a:rPr>
                  <a:t> Energy Spectrum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8910D9-E932-44EB-8AD8-9DC28321A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20338"/>
                <a:ext cx="3293139" cy="400110"/>
              </a:xfrm>
              <a:prstGeom prst="rect">
                <a:avLst/>
              </a:prstGeom>
              <a:blipFill>
                <a:blip r:embed="rId13"/>
                <a:stretch>
                  <a:fillRect t="-4225" b="-197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3A74DDAF-D84D-45ED-B780-71ADEC2ABE70}"/>
              </a:ext>
            </a:extLst>
          </p:cNvPr>
          <p:cNvSpPr txBox="1"/>
          <p:nvPr/>
        </p:nvSpPr>
        <p:spPr>
          <a:xfrm>
            <a:off x="6173238" y="1537082"/>
            <a:ext cx="493423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dirty="0"/>
              <a:t>Expected Reconstructed Energy Spectrum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C855160-9245-457D-9949-4E3CC9AF51EE}"/>
              </a:ext>
            </a:extLst>
          </p:cNvPr>
          <p:cNvSpPr txBox="1"/>
          <p:nvPr/>
        </p:nvSpPr>
        <p:spPr>
          <a:xfrm>
            <a:off x="7864128" y="263016"/>
            <a:ext cx="3847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NimbusSanL-Regu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200" dirty="0">
                <a:solidFill>
                  <a:srgbClr val="00B0F0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Potential to Identify the Neutrino Mass Ordering with Reactor Antineutrinos in JUNO</a:t>
            </a:r>
            <a:r>
              <a:rPr lang="en-US" sz="1200" dirty="0">
                <a:solidFill>
                  <a:srgbClr val="00B0F0"/>
                </a:solidFill>
                <a:latin typeface="NimbusSanL-Regu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,” </a:t>
            </a:r>
            <a:r>
              <a:rPr lang="fr-FR" sz="1200" dirty="0" err="1">
                <a:solidFill>
                  <a:srgbClr val="00B0F0"/>
                </a:solidFill>
                <a:latin typeface="NimbusSanL-Regu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</a:t>
            </a:r>
            <a:r>
              <a:rPr lang="fr-FR" sz="1200" dirty="0">
                <a:solidFill>
                  <a:srgbClr val="00B0F0"/>
                </a:solidFill>
                <a:latin typeface="NimbusSanL-Regu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Phys. C 49, (2025) </a:t>
            </a:r>
            <a:endParaRPr lang="en-IE" sz="12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FEA8B8-6A10-4F7F-A2C7-9EB01D742FD2}"/>
                  </a:ext>
                </a:extLst>
              </p:cNvPr>
              <p:cNvSpPr txBox="1"/>
              <p:nvPr/>
            </p:nvSpPr>
            <p:spPr>
              <a:xfrm>
                <a:off x="8640357" y="6033560"/>
                <a:ext cx="1382095" cy="6083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IE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ij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IE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FEA8B8-6A10-4F7F-A2C7-9EB01D742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357" y="6033560"/>
                <a:ext cx="1382095" cy="60837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6EE6DE-CACE-4D64-90A0-7B97D2BC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85CB8-B8FA-418C-BB5A-AFFA8F8B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6</a:t>
            </a:fld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8AC59F-DF9F-43BF-AC7D-A46C4B32B9AC}"/>
                  </a:ext>
                </a:extLst>
              </p:cNvPr>
              <p:cNvSpPr txBox="1"/>
              <p:nvPr/>
            </p:nvSpPr>
            <p:spPr>
              <a:xfrm>
                <a:off x="1461521" y="6153080"/>
                <a:ext cx="2876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IE" i="1" dirty="0"/>
                  <a:t> dependency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8AC59F-DF9F-43BF-AC7D-A46C4B32B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521" y="6153080"/>
                <a:ext cx="2876017" cy="369332"/>
              </a:xfrm>
              <a:prstGeom prst="rect">
                <a:avLst/>
              </a:prstGeom>
              <a:blipFill>
                <a:blip r:embed="rId2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1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F3B0EA3-053F-4BE6-A5CC-041375026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758" y="161824"/>
            <a:ext cx="582105" cy="584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542EB-660E-4A91-B7CC-880D7D80B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217" y="2018162"/>
            <a:ext cx="5310766" cy="337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D140F-610B-4134-8697-1BAC432F0B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83" y="2032080"/>
            <a:ext cx="3693504" cy="3382004"/>
          </a:xfrm>
          <a:prstGeom prst="rect">
            <a:avLst/>
          </a:prstGeom>
        </p:spPr>
      </p:pic>
      <p:sp>
        <p:nvSpPr>
          <p:cNvPr id="36" name="Title 7">
            <a:extLst>
              <a:ext uri="{FF2B5EF4-FFF2-40B4-BE49-F238E27FC236}">
                <a16:creationId xmlns:a16="http://schemas.microsoft.com/office/drawing/2014/main" id="{F21EFE6C-A8FF-4B7F-8FA7-D6E0A9B1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675255" cy="1325563"/>
          </a:xfrm>
        </p:spPr>
        <p:txBody>
          <a:bodyPr/>
          <a:lstStyle/>
          <a:p>
            <a:r>
              <a:rPr lang="en-IE" b="1" dirty="0"/>
              <a:t>JUNO : Reactor Neutrinos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A7A39-EDED-4B1E-84F0-352E3CF7EA6C}"/>
              </a:ext>
            </a:extLst>
          </p:cNvPr>
          <p:cNvGrpSpPr/>
          <p:nvPr/>
        </p:nvGrpSpPr>
        <p:grpSpPr>
          <a:xfrm>
            <a:off x="4468545" y="2327235"/>
            <a:ext cx="1247824" cy="2173583"/>
            <a:chOff x="4468545" y="2327236"/>
            <a:chExt cx="1120462" cy="20272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B81580-8A82-4386-9718-4B56763319DB}"/>
                </a:ext>
              </a:extLst>
            </p:cNvPr>
            <p:cNvSpPr txBox="1"/>
            <p:nvPr/>
          </p:nvSpPr>
          <p:spPr>
            <a:xfrm>
              <a:off x="4468545" y="2327236"/>
              <a:ext cx="1120462" cy="660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 Response</a:t>
              </a:r>
              <a:endParaRPr lang="en-IE" sz="2000" dirty="0"/>
            </a:p>
          </p:txBody>
        </p:sp>
        <p:sp>
          <p:nvSpPr>
            <p:cNvPr id="59" name="Arrow: Up 58">
              <a:extLst>
                <a:ext uri="{FF2B5EF4-FFF2-40B4-BE49-F238E27FC236}">
                  <a16:creationId xmlns:a16="http://schemas.microsoft.com/office/drawing/2014/main" id="{8B7CC500-4295-45FE-B062-2535006803D7}"/>
                </a:ext>
              </a:extLst>
            </p:cNvPr>
            <p:cNvSpPr/>
            <p:nvPr/>
          </p:nvSpPr>
          <p:spPr>
            <a:xfrm rot="5400000">
              <a:off x="4817971" y="2777413"/>
              <a:ext cx="421610" cy="996655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9FF1047-C9A4-444A-B6FB-01209BA70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0665" y="3600772"/>
              <a:ext cx="745027" cy="75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7A7EE9-99D0-4D7C-AA83-D42B5F6F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5EE0-018B-4358-A4B5-0CCAA65B081D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81602B-66B8-477B-B461-C56D0EC03947}"/>
              </a:ext>
            </a:extLst>
          </p:cNvPr>
          <p:cNvSpPr txBox="1"/>
          <p:nvPr/>
        </p:nvSpPr>
        <p:spPr>
          <a:xfrm>
            <a:off x="7860863" y="893080"/>
            <a:ext cx="3840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“Sub-percent precision measurement of neutrino oscillation parameters with JUNO,” Chin. Phys. C </a:t>
            </a:r>
            <a:r>
              <a:rPr lang="en-US" sz="1200" b="1" i="0" u="none" strike="noStrike" baseline="0" dirty="0">
                <a:solidFill>
                  <a:srgbClr val="00B0F0"/>
                </a:solidFill>
                <a:latin typeface="NimbusSanL-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46 </a:t>
            </a:r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(2022)</a:t>
            </a:r>
            <a:endParaRPr lang="en-IE" sz="1200" dirty="0">
              <a:solidFill>
                <a:srgbClr val="00B0F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9080D32-5DED-478A-85CF-6AAC09F985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354" y="849934"/>
            <a:ext cx="575509" cy="573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8910D9-E932-44EB-8AD8-9DC28321A3B8}"/>
                  </a:ext>
                </a:extLst>
              </p:cNvPr>
              <p:cNvSpPr txBox="1"/>
              <p:nvPr/>
            </p:nvSpPr>
            <p:spPr>
              <a:xfrm>
                <a:off x="838199" y="1520338"/>
                <a:ext cx="3293139" cy="40011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chemeClr val="tx1"/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E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IE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IE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IE" sz="2000" dirty="0">
                    <a:solidFill>
                      <a:schemeClr val="tx1"/>
                    </a:solidFill>
                  </a:rPr>
                  <a:t> Energy Spectrum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8910D9-E932-44EB-8AD8-9DC28321A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20338"/>
                <a:ext cx="3293139" cy="400110"/>
              </a:xfrm>
              <a:prstGeom prst="rect">
                <a:avLst/>
              </a:prstGeom>
              <a:blipFill>
                <a:blip r:embed="rId8"/>
                <a:stretch>
                  <a:fillRect t="-4225" b="-197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3A74DDAF-D84D-45ED-B780-71ADEC2ABE70}"/>
              </a:ext>
            </a:extLst>
          </p:cNvPr>
          <p:cNvSpPr txBox="1"/>
          <p:nvPr/>
        </p:nvSpPr>
        <p:spPr>
          <a:xfrm>
            <a:off x="6173238" y="1537082"/>
            <a:ext cx="493423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dirty="0"/>
              <a:t>Expected Reconstructed Energy Spectrum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6EE6DE-CACE-4D64-90A0-7B97D2BC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85CB8-B8FA-418C-BB5A-AFFA8F8B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7</a:t>
            </a:fld>
            <a:endParaRPr lang="en-I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988B53-66A9-4705-951E-0884ECBC515D}"/>
              </a:ext>
            </a:extLst>
          </p:cNvPr>
          <p:cNvSpPr txBox="1"/>
          <p:nvPr/>
        </p:nvSpPr>
        <p:spPr>
          <a:xfrm>
            <a:off x="2488998" y="5721123"/>
            <a:ext cx="2854757" cy="46852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IE" sz="2400" dirty="0"/>
              <a:t>Separate NO vs 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73810B-63EC-4AF2-BFEB-6B3A92584E28}"/>
                  </a:ext>
                </a:extLst>
              </p:cNvPr>
              <p:cNvSpPr txBox="1"/>
              <p:nvPr/>
            </p:nvSpPr>
            <p:spPr>
              <a:xfrm>
                <a:off x="5647429" y="5721123"/>
                <a:ext cx="5889341" cy="4685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 algn="ctr"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en-IE" sz="2400" dirty="0"/>
                  <a:t>Precisely measure</a:t>
                </a:r>
                <a:r>
                  <a:rPr lang="en-IE" sz="24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sz="2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IE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IE" sz="24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IE" sz="2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E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IE" sz="2400" dirty="0"/>
                      <m:t>and</m:t>
                    </m:r>
                    <m:r>
                      <m:rPr>
                        <m:nor/>
                      </m:rPr>
                      <a:rPr lang="en-IE" sz="2400" dirty="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baseline="3000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IE" sz="240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IE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73810B-63EC-4AF2-BFEB-6B3A92584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429" y="5721123"/>
                <a:ext cx="5889341" cy="468526"/>
              </a:xfrm>
              <a:prstGeom prst="rect">
                <a:avLst/>
              </a:prstGeom>
              <a:blipFill>
                <a:blip r:embed="rId11"/>
                <a:stretch>
                  <a:fillRect l="-514" t="-6173" b="-24691"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ADFD2F1-BEF0-4DE4-8E15-5C839E499A9A}"/>
              </a:ext>
            </a:extLst>
          </p:cNvPr>
          <p:cNvSpPr txBox="1"/>
          <p:nvPr/>
        </p:nvSpPr>
        <p:spPr>
          <a:xfrm>
            <a:off x="655230" y="5720050"/>
            <a:ext cx="251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JUNO Goals:</a:t>
            </a:r>
            <a:endParaRPr lang="en-IE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6CAACB-9688-415A-A22C-C4639F3C073A}"/>
              </a:ext>
            </a:extLst>
          </p:cNvPr>
          <p:cNvSpPr txBox="1"/>
          <p:nvPr/>
        </p:nvSpPr>
        <p:spPr>
          <a:xfrm>
            <a:off x="7864128" y="263016"/>
            <a:ext cx="3847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NimbusSanL-Regu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200" dirty="0">
                <a:solidFill>
                  <a:srgbClr val="00B0F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Potential to Identify the Neutrino Mass Ordering with Reactor Antineutrinos in JUNO</a:t>
            </a:r>
            <a:r>
              <a:rPr lang="en-US" sz="1200" dirty="0">
                <a:solidFill>
                  <a:srgbClr val="00B0F0"/>
                </a:solidFill>
                <a:latin typeface="NimbusSanL-Regu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,” </a:t>
            </a:r>
            <a:r>
              <a:rPr lang="fr-FR" sz="1200" dirty="0" err="1">
                <a:solidFill>
                  <a:srgbClr val="00B0F0"/>
                </a:solidFill>
                <a:latin typeface="NimbusSanL-Regu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</a:t>
            </a:r>
            <a:r>
              <a:rPr lang="fr-FR" sz="1200" dirty="0">
                <a:solidFill>
                  <a:srgbClr val="00B0F0"/>
                </a:solidFill>
                <a:latin typeface="NimbusSanL-Regu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Phys. C 49, (2025) </a:t>
            </a:r>
            <a:endParaRPr lang="en-IE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0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350F4AF6-5EF9-45F8-AB8B-C509E5A40694}"/>
              </a:ext>
            </a:extLst>
          </p:cNvPr>
          <p:cNvSpPr txBox="1"/>
          <p:nvPr/>
        </p:nvSpPr>
        <p:spPr>
          <a:xfrm>
            <a:off x="7864128" y="263016"/>
            <a:ext cx="3847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latin typeface="NimbusSanL-Reg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2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Potential to Identify the Neutrino Mass Ordering with Reactor Antineutrinos in JUNO</a:t>
            </a:r>
            <a:r>
              <a:rPr lang="en-US" sz="1200" dirty="0">
                <a:solidFill>
                  <a:srgbClr val="00B0F0"/>
                </a:solidFill>
                <a:latin typeface="NimbusSanL-Reg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,” </a:t>
            </a:r>
            <a:r>
              <a:rPr lang="fr-FR" sz="1200" dirty="0" err="1">
                <a:solidFill>
                  <a:srgbClr val="00B0F0"/>
                </a:solidFill>
                <a:latin typeface="NimbusSanL-Reg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Chinese</a:t>
            </a:r>
            <a:r>
              <a:rPr lang="fr-FR" sz="1200" dirty="0">
                <a:solidFill>
                  <a:srgbClr val="00B0F0"/>
                </a:solidFill>
                <a:latin typeface="NimbusSanL-Reg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Phys. C 49, (2025) </a:t>
            </a:r>
            <a:endParaRPr lang="en-IE" sz="1200" dirty="0">
              <a:solidFill>
                <a:srgbClr val="00B0F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FF98105-07A4-40E6-9E10-B4E532709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83" y="2032080"/>
            <a:ext cx="3693504" cy="3382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3B0EA3-053F-4BE6-A5CC-041375026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758" y="161824"/>
            <a:ext cx="582105" cy="584026"/>
          </a:xfrm>
          <a:prstGeom prst="rect">
            <a:avLst/>
          </a:prstGeom>
        </p:spPr>
      </p:pic>
      <p:sp>
        <p:nvSpPr>
          <p:cNvPr id="36" name="Title 7">
            <a:extLst>
              <a:ext uri="{FF2B5EF4-FFF2-40B4-BE49-F238E27FC236}">
                <a16:creationId xmlns:a16="http://schemas.microsoft.com/office/drawing/2014/main" id="{F21EFE6C-A8FF-4B7F-8FA7-D6E0A9B1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675255" cy="1325563"/>
          </a:xfrm>
        </p:spPr>
        <p:txBody>
          <a:bodyPr/>
          <a:lstStyle/>
          <a:p>
            <a:r>
              <a:rPr lang="en-IE" b="1" dirty="0"/>
              <a:t>JUNO : Reactor Neutrinos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7A7EE9-99D0-4D7C-AA83-D42B5F6F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831EB-2F54-4731-8490-2282F9F5D920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81602B-66B8-477B-B461-C56D0EC03947}"/>
              </a:ext>
            </a:extLst>
          </p:cNvPr>
          <p:cNvSpPr txBox="1"/>
          <p:nvPr/>
        </p:nvSpPr>
        <p:spPr>
          <a:xfrm>
            <a:off x="7860863" y="893080"/>
            <a:ext cx="3840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“Sub-percent precision measurement of neutrino oscillation parameters with JUNO,” Chin. Phys. C </a:t>
            </a:r>
            <a:r>
              <a:rPr lang="en-US" sz="1200" b="1" i="0" u="none" strike="noStrike" baseline="0" dirty="0">
                <a:solidFill>
                  <a:srgbClr val="00B0F0"/>
                </a:solidFill>
                <a:latin typeface="NimbusSanL-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46 </a:t>
            </a:r>
            <a:r>
              <a:rPr lang="en-US" sz="1200" b="0" i="0" u="none" strike="noStrike" baseline="0" dirty="0">
                <a:solidFill>
                  <a:srgbClr val="00B0F0"/>
                </a:solidFill>
                <a:latin typeface="NimbusSanL-Reg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(2022)</a:t>
            </a:r>
            <a:endParaRPr lang="en-IE" sz="1200" dirty="0">
              <a:solidFill>
                <a:srgbClr val="00B0F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9080D32-5DED-478A-85CF-6AAC09F98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354" y="849934"/>
            <a:ext cx="575509" cy="573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8910D9-E932-44EB-8AD8-9DC28321A3B8}"/>
                  </a:ext>
                </a:extLst>
              </p:cNvPr>
              <p:cNvSpPr txBox="1"/>
              <p:nvPr/>
            </p:nvSpPr>
            <p:spPr>
              <a:xfrm>
                <a:off x="838199" y="1520338"/>
                <a:ext cx="3293139" cy="40011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chemeClr val="tx1"/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E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IE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IE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IE" sz="2000" dirty="0">
                    <a:solidFill>
                      <a:schemeClr val="tx1"/>
                    </a:solidFill>
                  </a:rPr>
                  <a:t> Energy Spectrum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8910D9-E932-44EB-8AD8-9DC28321A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20338"/>
                <a:ext cx="3293139" cy="400110"/>
              </a:xfrm>
              <a:prstGeom prst="rect">
                <a:avLst/>
              </a:prstGeom>
              <a:blipFill>
                <a:blip r:embed="rId7"/>
                <a:stretch>
                  <a:fillRect t="-4225" b="-197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6EE6DE-CACE-4D64-90A0-7B97D2BC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85CB8-B8FA-418C-BB5A-AFFA8F8B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8</a:t>
            </a:fld>
            <a:endParaRPr lang="en-IE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9A7CD5-8868-4707-BC18-E6DE9C56455A}"/>
              </a:ext>
            </a:extLst>
          </p:cNvPr>
          <p:cNvSpPr/>
          <p:nvPr/>
        </p:nvSpPr>
        <p:spPr>
          <a:xfrm>
            <a:off x="0" y="22603"/>
            <a:ext cx="12192000" cy="683539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8A7B4F-6E45-46C6-A2AB-3E2568F861DB}"/>
              </a:ext>
            </a:extLst>
          </p:cNvPr>
          <p:cNvSpPr txBox="1"/>
          <p:nvPr/>
        </p:nvSpPr>
        <p:spPr>
          <a:xfrm>
            <a:off x="341826" y="2652573"/>
            <a:ext cx="3968590" cy="13280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u="sng" dirty="0"/>
              <a:t>Excellent Energy Resolution</a:t>
            </a:r>
          </a:p>
          <a:p>
            <a:pPr algn="ctr"/>
            <a:r>
              <a:rPr lang="en-IE" sz="2400" dirty="0"/>
              <a:t>Needed to resolve fine oscillation structure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A542EB-660E-4A91-B7CC-880D7D80B2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217" y="2018162"/>
            <a:ext cx="5310766" cy="337548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A74DDAF-D84D-45ED-B780-71ADEC2ABE70}"/>
              </a:ext>
            </a:extLst>
          </p:cNvPr>
          <p:cNvSpPr txBox="1"/>
          <p:nvPr/>
        </p:nvSpPr>
        <p:spPr>
          <a:xfrm>
            <a:off x="6173238" y="1537082"/>
            <a:ext cx="493423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dirty="0"/>
              <a:t>Expected Reconstructed Energy Spectrum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A7A39-EDED-4B1E-84F0-352E3CF7EA6C}"/>
              </a:ext>
            </a:extLst>
          </p:cNvPr>
          <p:cNvGrpSpPr/>
          <p:nvPr/>
        </p:nvGrpSpPr>
        <p:grpSpPr>
          <a:xfrm>
            <a:off x="4468545" y="2327235"/>
            <a:ext cx="1247824" cy="2173583"/>
            <a:chOff x="4468545" y="2327236"/>
            <a:chExt cx="1120462" cy="20272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B81580-8A82-4386-9718-4B56763319DB}"/>
                </a:ext>
              </a:extLst>
            </p:cNvPr>
            <p:cNvSpPr txBox="1"/>
            <p:nvPr/>
          </p:nvSpPr>
          <p:spPr>
            <a:xfrm>
              <a:off x="4468545" y="2327236"/>
              <a:ext cx="1120462" cy="660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 Response</a:t>
              </a:r>
              <a:endParaRPr lang="en-IE" sz="2000" dirty="0"/>
            </a:p>
          </p:txBody>
        </p:sp>
        <p:sp>
          <p:nvSpPr>
            <p:cNvPr id="59" name="Arrow: Up 58">
              <a:extLst>
                <a:ext uri="{FF2B5EF4-FFF2-40B4-BE49-F238E27FC236}">
                  <a16:creationId xmlns:a16="http://schemas.microsoft.com/office/drawing/2014/main" id="{8B7CC500-4295-45FE-B062-2535006803D7}"/>
                </a:ext>
              </a:extLst>
            </p:cNvPr>
            <p:cNvSpPr/>
            <p:nvPr/>
          </p:nvSpPr>
          <p:spPr>
            <a:xfrm rot="5400000">
              <a:off x="4817971" y="2777413"/>
              <a:ext cx="421610" cy="996655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9FF1047-C9A4-444A-B6FB-01209BA70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0665" y="3600772"/>
              <a:ext cx="745027" cy="7536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E16B88D-CB51-4CFE-9506-896AAB19899A}"/>
              </a:ext>
            </a:extLst>
          </p:cNvPr>
          <p:cNvSpPr txBox="1"/>
          <p:nvPr/>
        </p:nvSpPr>
        <p:spPr>
          <a:xfrm>
            <a:off x="2488998" y="5721123"/>
            <a:ext cx="2854757" cy="46852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IE" sz="2400" dirty="0"/>
              <a:t>Separate NO vs 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FADBF8-3C75-4AFD-8A72-D2D90C7E39EB}"/>
                  </a:ext>
                </a:extLst>
              </p:cNvPr>
              <p:cNvSpPr txBox="1"/>
              <p:nvPr/>
            </p:nvSpPr>
            <p:spPr>
              <a:xfrm>
                <a:off x="5647429" y="5721123"/>
                <a:ext cx="5889341" cy="4685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 algn="ctr"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Ø"/>
                </a:pPr>
                <a:r>
                  <a:rPr lang="en-IE" sz="2400" dirty="0"/>
                  <a:t>Precisely measure</a:t>
                </a:r>
                <a:r>
                  <a:rPr lang="en-IE" sz="24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sz="2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IE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IE" sz="24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IE" sz="2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E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IE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nor/>
                      </m:rPr>
                      <a:rPr lang="en-IE" sz="2400" dirty="0"/>
                      <m:t>and</m:t>
                    </m:r>
                    <m:r>
                      <m:rPr>
                        <m:nor/>
                      </m:rPr>
                      <a:rPr lang="en-IE" sz="2400" dirty="0"/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baseline="3000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IE" sz="24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IE" sz="240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IE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FADBF8-3C75-4AFD-8A72-D2D90C7E3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429" y="5721123"/>
                <a:ext cx="5889341" cy="468526"/>
              </a:xfrm>
              <a:prstGeom prst="rect">
                <a:avLst/>
              </a:prstGeom>
              <a:blipFill>
                <a:blip r:embed="rId11"/>
                <a:stretch>
                  <a:fillRect l="-514" t="-6173" b="-24691"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861A787-A6FD-4A70-83F0-6C5CD9BF2B69}"/>
              </a:ext>
            </a:extLst>
          </p:cNvPr>
          <p:cNvSpPr txBox="1"/>
          <p:nvPr/>
        </p:nvSpPr>
        <p:spPr>
          <a:xfrm>
            <a:off x="655230" y="5720050"/>
            <a:ext cx="251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JUNO Goals: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54165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5E57E84-29BB-4C47-B74E-D27A3EF28B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674" y="846213"/>
            <a:ext cx="2157554" cy="1244081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4021D4-88AF-4E98-9E04-99B829E192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87" y="1961489"/>
            <a:ext cx="2569742" cy="171249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DC5470-8573-47D6-B6A8-E463B25A7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85" y="3495059"/>
            <a:ext cx="1977018" cy="130798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5F6A05-9977-47D0-A8BB-9BED75057E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074" y="1409718"/>
            <a:ext cx="3816920" cy="4800582"/>
          </a:xfrm>
          <a:prstGeom prst="roundRect">
            <a:avLst>
              <a:gd name="adj" fmla="val 9513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D1FA9A-4C65-440B-A780-7F69BCB2E314}"/>
              </a:ext>
            </a:extLst>
          </p:cNvPr>
          <p:cNvSpPr txBox="1"/>
          <p:nvPr/>
        </p:nvSpPr>
        <p:spPr>
          <a:xfrm>
            <a:off x="1435050" y="1077843"/>
            <a:ext cx="2728959" cy="783193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b="1" u="sng" dirty="0"/>
              <a:t>Top Tracker</a:t>
            </a:r>
          </a:p>
          <a:p>
            <a:pPr algn="ctr"/>
            <a:r>
              <a:rPr lang="en-IE" sz="2000" dirty="0"/>
              <a:t>Plastic scintillator 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9EC60-3342-40F5-BBFB-E9AD129AB614}"/>
              </a:ext>
            </a:extLst>
          </p:cNvPr>
          <p:cNvSpPr txBox="1"/>
          <p:nvPr/>
        </p:nvSpPr>
        <p:spPr>
          <a:xfrm>
            <a:off x="3626756" y="2212805"/>
            <a:ext cx="3143796" cy="1123712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b="1" u="sng" dirty="0"/>
              <a:t>Outer Cherenkov Detector</a:t>
            </a:r>
          </a:p>
          <a:p>
            <a:pPr algn="ctr"/>
            <a:r>
              <a:rPr lang="en-IE" sz="2000" dirty="0">
                <a:solidFill>
                  <a:srgbClr val="FF66FF"/>
                </a:solidFill>
              </a:rPr>
              <a:t>35</a:t>
            </a:r>
            <a:r>
              <a:rPr lang="en-IE" sz="2000" dirty="0"/>
              <a:t> kilotons ultrapure water</a:t>
            </a:r>
          </a:p>
          <a:p>
            <a:pPr algn="ctr"/>
            <a:r>
              <a:rPr lang="en-IE" sz="2000" dirty="0">
                <a:solidFill>
                  <a:srgbClr val="FF66FF"/>
                </a:solidFill>
              </a:rPr>
              <a:t>&gt;2500</a:t>
            </a:r>
            <a:r>
              <a:rPr lang="en-IE" sz="2000" dirty="0"/>
              <a:t> 20” PMTs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6479A2-F748-4A9C-8486-E6A1B2A01A05}"/>
              </a:ext>
            </a:extLst>
          </p:cNvPr>
          <p:cNvCxnSpPr>
            <a:cxnSpLocks/>
          </p:cNvCxnSpPr>
          <p:nvPr/>
        </p:nvCxnSpPr>
        <p:spPr>
          <a:xfrm>
            <a:off x="9516332" y="32462"/>
            <a:ext cx="2410525" cy="51473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Up 15">
            <a:extLst>
              <a:ext uri="{FF2B5EF4-FFF2-40B4-BE49-F238E27FC236}">
                <a16:creationId xmlns:a16="http://schemas.microsoft.com/office/drawing/2014/main" id="{5A85180D-A721-43A4-B267-D776AD8C1BD2}"/>
              </a:ext>
            </a:extLst>
          </p:cNvPr>
          <p:cNvSpPr/>
          <p:nvPr/>
        </p:nvSpPr>
        <p:spPr>
          <a:xfrm>
            <a:off x="10227386" y="250692"/>
            <a:ext cx="373224" cy="951723"/>
          </a:xfrm>
          <a:prstGeom prst="up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53C612-80A3-4C5D-810F-765EBE7BF755}"/>
              </a:ext>
            </a:extLst>
          </p:cNvPr>
          <p:cNvSpPr txBox="1"/>
          <p:nvPr/>
        </p:nvSpPr>
        <p:spPr>
          <a:xfrm>
            <a:off x="10467448" y="309617"/>
            <a:ext cx="1766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~650m </a:t>
            </a:r>
          </a:p>
          <a:p>
            <a:pPr algn="ctr"/>
            <a:r>
              <a:rPr lang="en-IE" sz="2400" dirty="0"/>
              <a:t>overburden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D1A5A6-43AB-40E8-BE42-C4079A4BA666}"/>
              </a:ext>
            </a:extLst>
          </p:cNvPr>
          <p:cNvSpPr txBox="1"/>
          <p:nvPr/>
        </p:nvSpPr>
        <p:spPr>
          <a:xfrm>
            <a:off x="3232491" y="4920415"/>
            <a:ext cx="4071396" cy="1464231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000" b="1" u="sng" dirty="0"/>
              <a:t>Acrylic Vessel</a:t>
            </a:r>
          </a:p>
          <a:p>
            <a:pPr algn="ctr"/>
            <a:r>
              <a:rPr lang="en-IE" sz="2000" dirty="0">
                <a:solidFill>
                  <a:srgbClr val="FF66FF"/>
                </a:solidFill>
              </a:rPr>
              <a:t>17.7 m</a:t>
            </a:r>
            <a:r>
              <a:rPr lang="en-IE" sz="2000" dirty="0"/>
              <a:t> in radius</a:t>
            </a:r>
          </a:p>
          <a:p>
            <a:pPr algn="ctr"/>
            <a:r>
              <a:rPr lang="en-IE" sz="2000" dirty="0">
                <a:solidFill>
                  <a:srgbClr val="FF66FF"/>
                </a:solidFill>
              </a:rPr>
              <a:t>20 kilotons</a:t>
            </a:r>
            <a:r>
              <a:rPr lang="en-IE" sz="2000" dirty="0"/>
              <a:t> of liquid scintillator</a:t>
            </a:r>
          </a:p>
          <a:p>
            <a:pPr algn="ctr"/>
            <a:r>
              <a:rPr lang="en-IE" sz="2000" i="1" dirty="0"/>
              <a:t>LAB + 2.5 g/L PPO + 3 mg/L bis-MSB</a:t>
            </a:r>
            <a:endParaRPr lang="en-IE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0CD32B-46DC-4AD1-803D-368D78C8850F}"/>
              </a:ext>
            </a:extLst>
          </p:cNvPr>
          <p:cNvSpPr txBox="1"/>
          <p:nvPr/>
        </p:nvSpPr>
        <p:spPr>
          <a:xfrm>
            <a:off x="9276096" y="432729"/>
            <a:ext cx="549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0000"/>
                </a:solidFill>
              </a:rPr>
              <a:t>μ</a:t>
            </a:r>
            <a:endParaRPr lang="en-IE" sz="3200" b="1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9B9E95-5E5F-4D95-A328-F1D6BBEBC2D6}"/>
              </a:ext>
            </a:extLst>
          </p:cNvPr>
          <p:cNvSpPr txBox="1"/>
          <p:nvPr/>
        </p:nvSpPr>
        <p:spPr>
          <a:xfrm>
            <a:off x="1264503" y="3791354"/>
            <a:ext cx="3112355" cy="851297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E" sz="2000" b="1" u="sng" dirty="0"/>
              <a:t>PMTs</a:t>
            </a:r>
            <a:r>
              <a:rPr lang="en-IE" sz="2000" dirty="0"/>
              <a:t> </a:t>
            </a:r>
          </a:p>
          <a:p>
            <a:pPr algn="ctr"/>
            <a:r>
              <a:rPr lang="en-IE" sz="2400" dirty="0">
                <a:solidFill>
                  <a:srgbClr val="FF66FF"/>
                </a:solidFill>
              </a:rPr>
              <a:t>17,596</a:t>
            </a:r>
            <a:r>
              <a:rPr lang="en-IE" sz="2400" dirty="0"/>
              <a:t> 20” + </a:t>
            </a:r>
            <a:r>
              <a:rPr lang="en-IE" sz="2400" dirty="0">
                <a:solidFill>
                  <a:srgbClr val="FF66FF"/>
                </a:solidFill>
              </a:rPr>
              <a:t>25,600</a:t>
            </a:r>
            <a:r>
              <a:rPr lang="en-IE" sz="2400" dirty="0">
                <a:solidFill>
                  <a:srgbClr val="FF0000"/>
                </a:solidFill>
              </a:rPr>
              <a:t> </a:t>
            </a:r>
            <a:r>
              <a:rPr lang="en-IE" sz="2400" dirty="0"/>
              <a:t>3”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E913E9B-9BD7-4AFE-9C41-31D46EDB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97" y="14368"/>
            <a:ext cx="5998375" cy="1325563"/>
          </a:xfrm>
        </p:spPr>
        <p:txBody>
          <a:bodyPr/>
          <a:lstStyle/>
          <a:p>
            <a:r>
              <a:rPr lang="en-IE" b="1" dirty="0"/>
              <a:t>The JUNO Detector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80CB86-EAB6-4DE4-96E8-BD152254462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770552" y="2774661"/>
            <a:ext cx="1670428" cy="18399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551FEA-3F3B-4B26-9D0F-B7D047FC122F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599503" y="3534521"/>
            <a:ext cx="2425575" cy="6145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1C0BE64-FAAF-4F35-B5A9-4F3513821607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6506228" y="1468254"/>
            <a:ext cx="2347573" cy="4767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1A1DE81A-C9C1-49E8-BDAB-E7EB29D96FC7}"/>
              </a:ext>
            </a:extLst>
          </p:cNvPr>
          <p:cNvSpPr/>
          <p:nvPr/>
        </p:nvSpPr>
        <p:spPr>
          <a:xfrm>
            <a:off x="8235637" y="2683682"/>
            <a:ext cx="3299540" cy="304741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424C6E-A96A-4271-AA6B-BB8B9D639E85}"/>
              </a:ext>
            </a:extLst>
          </p:cNvPr>
          <p:cNvCxnSpPr>
            <a:cxnSpLocks/>
            <a:endCxn id="27" idx="2"/>
          </p:cNvCxnSpPr>
          <p:nvPr/>
        </p:nvCxnSpPr>
        <p:spPr>
          <a:xfrm flipH="1">
            <a:off x="8235637" y="4207391"/>
            <a:ext cx="1589661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C6FDBA9-A3D9-418F-B55B-AA7AD761AEA6}"/>
              </a:ext>
            </a:extLst>
          </p:cNvPr>
          <p:cNvSpPr txBox="1"/>
          <p:nvPr/>
        </p:nvSpPr>
        <p:spPr>
          <a:xfrm>
            <a:off x="8643546" y="4199970"/>
            <a:ext cx="1010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>
                <a:solidFill>
                  <a:srgbClr val="FFFF00"/>
                </a:solidFill>
              </a:rPr>
              <a:t>17.7m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1A243B-1506-472C-9968-C5601B85E8D3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7303887" y="5313685"/>
            <a:ext cx="2350151" cy="2921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8A004A6-8127-4463-8020-3C2B8CBFCB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58" y="4781622"/>
            <a:ext cx="2492191" cy="164535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223DB-0F6A-4472-AE94-9DAB933E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60D5-9C5D-44DF-8EBE-4CF52EF62F95}" type="datetime1">
              <a:rPr lang="en-US" smtClean="0"/>
              <a:t>8/28/2025</a:t>
            </a:fld>
            <a:endParaRPr lang="en-I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4237E2-562C-4D5A-9B17-34417C52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in Xichang | Iwan Morton-Blake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3B054-C20B-4382-93AA-741EC7297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F7AE-DBD1-4DCA-8D8C-00ED467B6273}" type="slidenum">
              <a:rPr lang="en-IE" smtClean="0"/>
              <a:t>9</a:t>
            </a:fld>
            <a:endParaRPr lang="en-I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FA1BBC-6A9B-49A0-9FA4-9A2D8E09E7AA}"/>
              </a:ext>
            </a:extLst>
          </p:cNvPr>
          <p:cNvSpPr txBox="1"/>
          <p:nvPr/>
        </p:nvSpPr>
        <p:spPr>
          <a:xfrm>
            <a:off x="6510374" y="6232159"/>
            <a:ext cx="421122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“Characterization of the JUNO Liquid Scintillator with Proton and Carbon Beams” – Ulrike </a:t>
            </a:r>
            <a:r>
              <a:rPr lang="en-US" sz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Fahrendholz</a:t>
            </a:r>
            <a:endParaRPr lang="en-US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1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5" grpId="0" animBg="1"/>
      <p:bldP spid="38" grpId="0"/>
      <p:bldP spid="51" grpId="0" animBg="1"/>
      <p:bldP spid="27" grpId="0" animBg="1"/>
      <p:bldP spid="22" grpId="0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53672</TotalTime>
  <Words>2639</Words>
  <Application>Microsoft Office PowerPoint</Application>
  <PresentationFormat>Widescreen</PresentationFormat>
  <Paragraphs>622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NimbusSanL-Bold</vt:lpstr>
      <vt:lpstr>NimbusSanL-Regu</vt:lpstr>
      <vt:lpstr>Arial</vt:lpstr>
      <vt:lpstr>Bradley Hand ITC</vt:lpstr>
      <vt:lpstr>Britannic Bold</vt:lpstr>
      <vt:lpstr>Calibri</vt:lpstr>
      <vt:lpstr>Calibri Light</vt:lpstr>
      <vt:lpstr>Cambria Math</vt:lpstr>
      <vt:lpstr>Castellar</vt:lpstr>
      <vt:lpstr>Haettenschweiler</vt:lpstr>
      <vt:lpstr>Liberation Sans</vt:lpstr>
      <vt:lpstr>Times New Roman</vt:lpstr>
      <vt:lpstr>Wingdings</vt:lpstr>
      <vt:lpstr>Office Theme</vt:lpstr>
      <vt:lpstr>Commissioning of the JUNO Detector</vt:lpstr>
      <vt:lpstr>PowerPoint Presentation</vt:lpstr>
      <vt:lpstr>The JUNO Detector</vt:lpstr>
      <vt:lpstr>JUNO Physics Goals</vt:lpstr>
      <vt:lpstr>JUNO : Reactor Neutrinos</vt:lpstr>
      <vt:lpstr>JUNO : Reactor Neutrinos</vt:lpstr>
      <vt:lpstr>JUNO : Reactor Neutrinos</vt:lpstr>
      <vt:lpstr>JUNO : Reactor Neutrinos</vt:lpstr>
      <vt:lpstr>The JUNO Detector</vt:lpstr>
      <vt:lpstr>PowerPoint Presentation</vt:lpstr>
      <vt:lpstr>PowerPoint Presentation</vt:lpstr>
      <vt:lpstr>Detector 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Commissioning</vt:lpstr>
      <vt:lpstr>Ahead</vt:lpstr>
      <vt:lpstr>Conclusion </vt:lpstr>
      <vt:lpstr>TAUP 2025 Contributions</vt:lpstr>
      <vt:lpstr>References</vt:lpstr>
      <vt:lpstr>Backup</vt:lpstr>
      <vt:lpstr>Commissioning</vt:lpstr>
      <vt:lpstr>LS Purification</vt:lpstr>
      <vt:lpstr>NMO with reactor neutrinos</vt:lpstr>
      <vt:lpstr>NMO with reactor neutrinos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JUNO: Status &amp; Prospects</dc:title>
  <dc:creator>Iwan Morton-Blake</dc:creator>
  <cp:lastModifiedBy>Iwan Morton-Blake</cp:lastModifiedBy>
  <cp:revision>510</cp:revision>
  <dcterms:created xsi:type="dcterms:W3CDTF">2024-08-19T09:01:09Z</dcterms:created>
  <dcterms:modified xsi:type="dcterms:W3CDTF">2025-08-28T03:59:10Z</dcterms:modified>
</cp:coreProperties>
</file>