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404" r:id="rId2"/>
    <p:sldId id="403" r:id="rId3"/>
    <p:sldId id="416" r:id="rId4"/>
    <p:sldId id="260" r:id="rId5"/>
    <p:sldId id="383" r:id="rId6"/>
    <p:sldId id="278" r:id="rId7"/>
    <p:sldId id="377" r:id="rId8"/>
    <p:sldId id="373" r:id="rId9"/>
    <p:sldId id="414" r:id="rId10"/>
    <p:sldId id="374" r:id="rId11"/>
    <p:sldId id="375" r:id="rId12"/>
    <p:sldId id="273" r:id="rId13"/>
    <p:sldId id="370" r:id="rId14"/>
    <p:sldId id="410" r:id="rId15"/>
    <p:sldId id="382" r:id="rId16"/>
    <p:sldId id="409" r:id="rId17"/>
    <p:sldId id="272" r:id="rId18"/>
    <p:sldId id="395" r:id="rId19"/>
    <p:sldId id="316" r:id="rId20"/>
    <p:sldId id="379" r:id="rId21"/>
    <p:sldId id="380" r:id="rId22"/>
    <p:sldId id="407" r:id="rId23"/>
    <p:sldId id="381" r:id="rId24"/>
    <p:sldId id="308" r:id="rId25"/>
    <p:sldId id="311" r:id="rId26"/>
    <p:sldId id="41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922" autoAdjust="0"/>
  </p:normalViewPr>
  <p:slideViewPr>
    <p:cSldViewPr snapToGrid="0">
      <p:cViewPr varScale="1">
        <p:scale>
          <a:sx n="70" d="100"/>
          <a:sy n="70" d="100"/>
        </p:scale>
        <p:origin x="90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A1EE-60D1-4EE2-9966-86C366724F5C}" type="datetimeFigureOut">
              <a:rPr lang="zh-CN" altLang="en-US" smtClean="0"/>
              <a:t>2025/8/27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68D15-954E-4134-821B-13971F7F3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30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single/multi-site cut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68D15-954E-4134-821B-13971F7F32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2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cosmic ray interaction at the upper atmosphere</a:t>
            </a:r>
          </a:p>
          <a:p>
            <a:r>
              <a:rPr lang="en-US" altLang="zh-CN"/>
              <a:t>average </a:t>
            </a:r>
            <a:r>
              <a:rPr lang="en-US" altLang="zh-CN" dirty="0"/>
              <a:t>energy is about 340 GeV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68D15-954E-4134-821B-13971F7F32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59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4000 m3</a:t>
            </a:r>
            <a:r>
              <a:rPr lang="zh-CN" altLang="en-US"/>
              <a:t> </a:t>
            </a:r>
            <a:r>
              <a:rPr lang="en-US" altLang="zh-CN" dirty="0"/>
              <a:t>water</a:t>
            </a:r>
            <a:r>
              <a:rPr lang="zh-CN" altLang="en-US"/>
              <a:t> </a:t>
            </a:r>
            <a:r>
              <a:rPr lang="en-US" altLang="zh-CN" dirty="0"/>
              <a:t>pool,</a:t>
            </a:r>
            <a:r>
              <a:rPr lang="zh-CN" altLang="en-US"/>
              <a:t> </a:t>
            </a:r>
            <a:r>
              <a:rPr lang="en-US" altLang="zh-CN" dirty="0"/>
              <a:t>a</a:t>
            </a:r>
            <a:r>
              <a:rPr lang="zh-CN" altLang="en-US"/>
              <a:t> </a:t>
            </a:r>
            <a:r>
              <a:rPr lang="en-US" altLang="zh-CN" dirty="0"/>
              <a:t>few</a:t>
            </a:r>
            <a:r>
              <a:rPr lang="zh-CN" altLang="en-US"/>
              <a:t> </a:t>
            </a:r>
            <a:r>
              <a:rPr lang="en-US" altLang="zh-CN" dirty="0"/>
              <a:t>thousands</a:t>
            </a:r>
            <a:r>
              <a:rPr lang="zh-CN" altLang="en-US"/>
              <a:t> </a:t>
            </a:r>
            <a:r>
              <a:rPr lang="en-US" altLang="zh-CN" dirty="0"/>
              <a:t>3-inch</a:t>
            </a:r>
            <a:r>
              <a:rPr lang="zh-CN" altLang="en-US"/>
              <a:t> </a:t>
            </a:r>
            <a:r>
              <a:rPr lang="en-US" altLang="zh-CN" dirty="0"/>
              <a:t>PMTs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68D15-954E-4134-821B-13971F7F32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2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68D15-954E-4134-821B-13971F7F323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89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D8F6F-08AB-422E-BF07-88B099000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122363"/>
            <a:ext cx="112014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68DE6F-6712-4B07-97EE-B9935CF4B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12141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939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A7FF2-BE51-489D-AA15-0DD2A6AA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6AF0AD-2601-4F52-BC4F-A9D4D9D41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9749F1-FE75-45FB-95A9-1B839DBA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B0259C-CF72-49AD-8FAD-12AB6C7F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79AC4F-B399-41E7-8954-866E1E09B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36320"/>
            <a:ext cx="5181600" cy="51406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6E20B4-2A29-48CF-9837-10F7757F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36320"/>
            <a:ext cx="5181600" cy="51406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D3033B-76E7-4F25-BE95-E084E516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9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C42F6-7BC7-4B9F-8BBD-23FE1B41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904565-16B3-4AD3-A820-2CF381E5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672FDD-A37C-4D0F-B680-BF8DE45CFDC1}" type="datetime1">
              <a:rPr lang="en-US" altLang="zh-CN" smtClean="0"/>
              <a:t>8/27/2025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59F35C-A224-4CAC-B5E9-C90ECF49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F5DC01-F74D-4510-A748-035E31EE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73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FA9B5E-1179-424A-9D9B-043584A4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3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5057B5-3303-5E56-CDCE-B2B524CC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F6F79-E33B-9AE6-BD61-1A8F9F16E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17B437-7055-0D28-A1F1-0DA93C58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7044-3502-4853-BE8B-0BFC8B9F5ED4}" type="datetime1">
              <a:rPr lang="en-US" altLang="zh-CN" smtClean="0"/>
              <a:t>8/27/2025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BD52DE-5BE7-1DB7-5979-4CB619AE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4C87DA-EF19-BA18-CFF1-4A85F565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60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5496D6-6340-4D75-9F6E-2AC17D258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6525"/>
            <a:ext cx="11214100" cy="615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804680-DAF3-4C26-8CDB-11093A408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868182"/>
            <a:ext cx="11214100" cy="551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B4D84BF-2AF5-4184-BA51-DAE90778BA19}"/>
              </a:ext>
            </a:extLst>
          </p:cNvPr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61E0390-630C-4AF6-B2A1-6CE666C986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39005" y="397033"/>
            <a:ext cx="2252995" cy="356370"/>
            <a:chOff x="768" y="1292"/>
            <a:chExt cx="5241" cy="829"/>
          </a:xfrm>
          <a:solidFill>
            <a:schemeClr val="accent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75B8AD57-3ED2-4C7E-9BB6-F795E9E53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" y="1292"/>
              <a:ext cx="1742" cy="829"/>
            </a:xfrm>
            <a:custGeom>
              <a:avLst/>
              <a:gdLst>
                <a:gd name="T0" fmla="*/ 1742 w 1742"/>
                <a:gd name="T1" fmla="*/ 829 h 829"/>
                <a:gd name="T2" fmla="*/ 851 w 1742"/>
                <a:gd name="T3" fmla="*/ 829 h 829"/>
                <a:gd name="T4" fmla="*/ 851 w 1742"/>
                <a:gd name="T5" fmla="*/ 9 h 829"/>
                <a:gd name="T6" fmla="*/ 751 w 1742"/>
                <a:gd name="T7" fmla="*/ 9 h 829"/>
                <a:gd name="T8" fmla="*/ 751 w 1742"/>
                <a:gd name="T9" fmla="*/ 24 h 829"/>
                <a:gd name="T10" fmla="*/ 724 w 1742"/>
                <a:gd name="T11" fmla="*/ 24 h 829"/>
                <a:gd name="T12" fmla="*/ 724 w 1742"/>
                <a:gd name="T13" fmla="*/ 9 h 829"/>
                <a:gd name="T14" fmla="*/ 258 w 1742"/>
                <a:gd name="T15" fmla="*/ 9 h 829"/>
                <a:gd name="T16" fmla="*/ 258 w 1742"/>
                <a:gd name="T17" fmla="*/ 24 h 829"/>
                <a:gd name="T18" fmla="*/ 231 w 1742"/>
                <a:gd name="T19" fmla="*/ 24 h 829"/>
                <a:gd name="T20" fmla="*/ 231 w 1742"/>
                <a:gd name="T21" fmla="*/ 9 h 829"/>
                <a:gd name="T22" fmla="*/ 132 w 1742"/>
                <a:gd name="T23" fmla="*/ 9 h 829"/>
                <a:gd name="T24" fmla="*/ 132 w 1742"/>
                <a:gd name="T25" fmla="*/ 829 h 829"/>
                <a:gd name="T26" fmla="*/ 0 w 1742"/>
                <a:gd name="T27" fmla="*/ 829 h 829"/>
                <a:gd name="T28" fmla="*/ 0 w 1742"/>
                <a:gd name="T29" fmla="*/ 820 h 829"/>
                <a:gd name="T30" fmla="*/ 123 w 1742"/>
                <a:gd name="T31" fmla="*/ 820 h 829"/>
                <a:gd name="T32" fmla="*/ 123 w 1742"/>
                <a:gd name="T33" fmla="*/ 0 h 829"/>
                <a:gd name="T34" fmla="*/ 239 w 1742"/>
                <a:gd name="T35" fmla="*/ 0 h 829"/>
                <a:gd name="T36" fmla="*/ 239 w 1742"/>
                <a:gd name="T37" fmla="*/ 14 h 829"/>
                <a:gd name="T38" fmla="*/ 250 w 1742"/>
                <a:gd name="T39" fmla="*/ 14 h 829"/>
                <a:gd name="T40" fmla="*/ 250 w 1742"/>
                <a:gd name="T41" fmla="*/ 0 h 829"/>
                <a:gd name="T42" fmla="*/ 732 w 1742"/>
                <a:gd name="T43" fmla="*/ 0 h 829"/>
                <a:gd name="T44" fmla="*/ 732 w 1742"/>
                <a:gd name="T45" fmla="*/ 14 h 829"/>
                <a:gd name="T46" fmla="*/ 743 w 1742"/>
                <a:gd name="T47" fmla="*/ 14 h 829"/>
                <a:gd name="T48" fmla="*/ 743 w 1742"/>
                <a:gd name="T49" fmla="*/ 0 h 829"/>
                <a:gd name="T50" fmla="*/ 861 w 1742"/>
                <a:gd name="T51" fmla="*/ 0 h 829"/>
                <a:gd name="T52" fmla="*/ 861 w 1742"/>
                <a:gd name="T53" fmla="*/ 820 h 829"/>
                <a:gd name="T54" fmla="*/ 1742 w 1742"/>
                <a:gd name="T55" fmla="*/ 820 h 829"/>
                <a:gd name="T56" fmla="*/ 1742 w 1742"/>
                <a:gd name="T5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42" h="829">
                  <a:moveTo>
                    <a:pt x="1742" y="829"/>
                  </a:moveTo>
                  <a:lnTo>
                    <a:pt x="851" y="829"/>
                  </a:lnTo>
                  <a:lnTo>
                    <a:pt x="851" y="9"/>
                  </a:lnTo>
                  <a:lnTo>
                    <a:pt x="751" y="9"/>
                  </a:lnTo>
                  <a:lnTo>
                    <a:pt x="751" y="24"/>
                  </a:lnTo>
                  <a:lnTo>
                    <a:pt x="724" y="24"/>
                  </a:lnTo>
                  <a:lnTo>
                    <a:pt x="724" y="9"/>
                  </a:lnTo>
                  <a:lnTo>
                    <a:pt x="258" y="9"/>
                  </a:lnTo>
                  <a:lnTo>
                    <a:pt x="258" y="24"/>
                  </a:lnTo>
                  <a:lnTo>
                    <a:pt x="231" y="24"/>
                  </a:lnTo>
                  <a:lnTo>
                    <a:pt x="231" y="9"/>
                  </a:lnTo>
                  <a:lnTo>
                    <a:pt x="132" y="9"/>
                  </a:lnTo>
                  <a:lnTo>
                    <a:pt x="132" y="829"/>
                  </a:lnTo>
                  <a:lnTo>
                    <a:pt x="0" y="829"/>
                  </a:lnTo>
                  <a:lnTo>
                    <a:pt x="0" y="820"/>
                  </a:lnTo>
                  <a:lnTo>
                    <a:pt x="123" y="820"/>
                  </a:lnTo>
                  <a:lnTo>
                    <a:pt x="123" y="0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50" y="14"/>
                  </a:lnTo>
                  <a:lnTo>
                    <a:pt x="250" y="0"/>
                  </a:lnTo>
                  <a:lnTo>
                    <a:pt x="732" y="0"/>
                  </a:lnTo>
                  <a:lnTo>
                    <a:pt x="732" y="14"/>
                  </a:lnTo>
                  <a:lnTo>
                    <a:pt x="743" y="14"/>
                  </a:lnTo>
                  <a:lnTo>
                    <a:pt x="743" y="0"/>
                  </a:lnTo>
                  <a:lnTo>
                    <a:pt x="861" y="0"/>
                  </a:lnTo>
                  <a:lnTo>
                    <a:pt x="861" y="820"/>
                  </a:lnTo>
                  <a:lnTo>
                    <a:pt x="1742" y="820"/>
                  </a:lnTo>
                  <a:lnTo>
                    <a:pt x="1742" y="829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798BBCA-0550-45C6-83EF-598917E1E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1471"/>
              <a:ext cx="482" cy="646"/>
            </a:xfrm>
            <a:custGeom>
              <a:avLst/>
              <a:gdLst>
                <a:gd name="T0" fmla="*/ 482 w 482"/>
                <a:gd name="T1" fmla="*/ 646 h 646"/>
                <a:gd name="T2" fmla="*/ 474 w 482"/>
                <a:gd name="T3" fmla="*/ 646 h 646"/>
                <a:gd name="T4" fmla="*/ 474 w 482"/>
                <a:gd name="T5" fmla="*/ 112 h 646"/>
                <a:gd name="T6" fmla="*/ 433 w 482"/>
                <a:gd name="T7" fmla="*/ 112 h 646"/>
                <a:gd name="T8" fmla="*/ 433 w 482"/>
                <a:gd name="T9" fmla="*/ 79 h 646"/>
                <a:gd name="T10" fmla="*/ 364 w 482"/>
                <a:gd name="T11" fmla="*/ 38 h 646"/>
                <a:gd name="T12" fmla="*/ 320 w 482"/>
                <a:gd name="T13" fmla="*/ 38 h 646"/>
                <a:gd name="T14" fmla="*/ 320 w 482"/>
                <a:gd name="T15" fmla="*/ 9 h 646"/>
                <a:gd name="T16" fmla="*/ 164 w 482"/>
                <a:gd name="T17" fmla="*/ 9 h 646"/>
                <a:gd name="T18" fmla="*/ 164 w 482"/>
                <a:gd name="T19" fmla="*/ 38 h 646"/>
                <a:gd name="T20" fmla="*/ 120 w 482"/>
                <a:gd name="T21" fmla="*/ 38 h 646"/>
                <a:gd name="T22" fmla="*/ 49 w 482"/>
                <a:gd name="T23" fmla="*/ 79 h 646"/>
                <a:gd name="T24" fmla="*/ 49 w 482"/>
                <a:gd name="T25" fmla="*/ 112 h 646"/>
                <a:gd name="T26" fmla="*/ 8 w 482"/>
                <a:gd name="T27" fmla="*/ 112 h 646"/>
                <a:gd name="T28" fmla="*/ 8 w 482"/>
                <a:gd name="T29" fmla="*/ 646 h 646"/>
                <a:gd name="T30" fmla="*/ 0 w 482"/>
                <a:gd name="T31" fmla="*/ 646 h 646"/>
                <a:gd name="T32" fmla="*/ 0 w 482"/>
                <a:gd name="T33" fmla="*/ 102 h 646"/>
                <a:gd name="T34" fmla="*/ 41 w 482"/>
                <a:gd name="T35" fmla="*/ 102 h 646"/>
                <a:gd name="T36" fmla="*/ 41 w 482"/>
                <a:gd name="T37" fmla="*/ 74 h 646"/>
                <a:gd name="T38" fmla="*/ 116 w 482"/>
                <a:gd name="T39" fmla="*/ 29 h 646"/>
                <a:gd name="T40" fmla="*/ 154 w 482"/>
                <a:gd name="T41" fmla="*/ 29 h 646"/>
                <a:gd name="T42" fmla="*/ 154 w 482"/>
                <a:gd name="T43" fmla="*/ 0 h 646"/>
                <a:gd name="T44" fmla="*/ 328 w 482"/>
                <a:gd name="T45" fmla="*/ 0 h 646"/>
                <a:gd name="T46" fmla="*/ 328 w 482"/>
                <a:gd name="T47" fmla="*/ 29 h 646"/>
                <a:gd name="T48" fmla="*/ 366 w 482"/>
                <a:gd name="T49" fmla="*/ 29 h 646"/>
                <a:gd name="T50" fmla="*/ 441 w 482"/>
                <a:gd name="T51" fmla="*/ 74 h 646"/>
                <a:gd name="T52" fmla="*/ 441 w 482"/>
                <a:gd name="T53" fmla="*/ 102 h 646"/>
                <a:gd name="T54" fmla="*/ 482 w 482"/>
                <a:gd name="T55" fmla="*/ 102 h 646"/>
                <a:gd name="T56" fmla="*/ 482 w 482"/>
                <a:gd name="T57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646">
                  <a:moveTo>
                    <a:pt x="482" y="646"/>
                  </a:moveTo>
                  <a:lnTo>
                    <a:pt x="474" y="646"/>
                  </a:lnTo>
                  <a:lnTo>
                    <a:pt x="474" y="112"/>
                  </a:lnTo>
                  <a:lnTo>
                    <a:pt x="433" y="112"/>
                  </a:lnTo>
                  <a:lnTo>
                    <a:pt x="433" y="79"/>
                  </a:lnTo>
                  <a:lnTo>
                    <a:pt x="364" y="38"/>
                  </a:lnTo>
                  <a:lnTo>
                    <a:pt x="320" y="38"/>
                  </a:lnTo>
                  <a:lnTo>
                    <a:pt x="320" y="9"/>
                  </a:lnTo>
                  <a:lnTo>
                    <a:pt x="164" y="9"/>
                  </a:lnTo>
                  <a:lnTo>
                    <a:pt x="164" y="38"/>
                  </a:lnTo>
                  <a:lnTo>
                    <a:pt x="120" y="38"/>
                  </a:lnTo>
                  <a:lnTo>
                    <a:pt x="49" y="79"/>
                  </a:lnTo>
                  <a:lnTo>
                    <a:pt x="49" y="112"/>
                  </a:lnTo>
                  <a:lnTo>
                    <a:pt x="8" y="112"/>
                  </a:lnTo>
                  <a:lnTo>
                    <a:pt x="8" y="646"/>
                  </a:lnTo>
                  <a:lnTo>
                    <a:pt x="0" y="646"/>
                  </a:lnTo>
                  <a:lnTo>
                    <a:pt x="0" y="102"/>
                  </a:lnTo>
                  <a:lnTo>
                    <a:pt x="41" y="102"/>
                  </a:lnTo>
                  <a:lnTo>
                    <a:pt x="41" y="74"/>
                  </a:lnTo>
                  <a:lnTo>
                    <a:pt x="116" y="29"/>
                  </a:lnTo>
                  <a:lnTo>
                    <a:pt x="154" y="29"/>
                  </a:lnTo>
                  <a:lnTo>
                    <a:pt x="154" y="0"/>
                  </a:lnTo>
                  <a:lnTo>
                    <a:pt x="328" y="0"/>
                  </a:lnTo>
                  <a:lnTo>
                    <a:pt x="328" y="29"/>
                  </a:lnTo>
                  <a:lnTo>
                    <a:pt x="366" y="29"/>
                  </a:lnTo>
                  <a:lnTo>
                    <a:pt x="441" y="74"/>
                  </a:lnTo>
                  <a:lnTo>
                    <a:pt x="441" y="102"/>
                  </a:lnTo>
                  <a:lnTo>
                    <a:pt x="482" y="102"/>
                  </a:lnTo>
                  <a:lnTo>
                    <a:pt x="482" y="64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3F4C893-2E4D-4A9C-86FD-B9EDA4C97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" y="1614"/>
              <a:ext cx="2016" cy="507"/>
            </a:xfrm>
            <a:custGeom>
              <a:avLst/>
              <a:gdLst>
                <a:gd name="T0" fmla="*/ 1125 w 1178"/>
                <a:gd name="T1" fmla="*/ 294 h 294"/>
                <a:gd name="T2" fmla="*/ 1072 w 1178"/>
                <a:gd name="T3" fmla="*/ 231 h 294"/>
                <a:gd name="T4" fmla="*/ 959 w 1178"/>
                <a:gd name="T5" fmla="*/ 111 h 294"/>
                <a:gd name="T6" fmla="*/ 710 w 1178"/>
                <a:gd name="T7" fmla="*/ 53 h 294"/>
                <a:gd name="T8" fmla="*/ 647 w 1178"/>
                <a:gd name="T9" fmla="*/ 53 h 294"/>
                <a:gd name="T10" fmla="*/ 397 w 1178"/>
                <a:gd name="T11" fmla="*/ 111 h 294"/>
                <a:gd name="T12" fmla="*/ 284 w 1178"/>
                <a:gd name="T13" fmla="*/ 231 h 294"/>
                <a:gd name="T14" fmla="*/ 232 w 1178"/>
                <a:gd name="T15" fmla="*/ 294 h 294"/>
                <a:gd name="T16" fmla="*/ 0 w 1178"/>
                <a:gd name="T17" fmla="*/ 289 h 294"/>
                <a:gd name="T18" fmla="*/ 280 w 1178"/>
                <a:gd name="T19" fmla="*/ 227 h 294"/>
                <a:gd name="T20" fmla="*/ 394 w 1178"/>
                <a:gd name="T21" fmla="*/ 107 h 294"/>
                <a:gd name="T22" fmla="*/ 652 w 1178"/>
                <a:gd name="T23" fmla="*/ 51 h 294"/>
                <a:gd name="T24" fmla="*/ 705 w 1178"/>
                <a:gd name="T25" fmla="*/ 51 h 294"/>
                <a:gd name="T26" fmla="*/ 963 w 1178"/>
                <a:gd name="T27" fmla="*/ 107 h 294"/>
                <a:gd name="T28" fmla="*/ 1076 w 1178"/>
                <a:gd name="T29" fmla="*/ 227 h 294"/>
                <a:gd name="T30" fmla="*/ 1178 w 1178"/>
                <a:gd name="T31" fmla="*/ 289 h 294"/>
                <a:gd name="T32" fmla="*/ 1079 w 1178"/>
                <a:gd name="T33" fmla="*/ 294 h 294"/>
                <a:gd name="T34" fmla="*/ 1077 w 1178"/>
                <a:gd name="T35" fmla="*/ 293 h 294"/>
                <a:gd name="T36" fmla="*/ 1014 w 1178"/>
                <a:gd name="T37" fmla="*/ 214 h 294"/>
                <a:gd name="T38" fmla="*/ 838 w 1178"/>
                <a:gd name="T39" fmla="*/ 54 h 294"/>
                <a:gd name="T40" fmla="*/ 715 w 1178"/>
                <a:gd name="T41" fmla="*/ 94 h 294"/>
                <a:gd name="T42" fmla="*/ 690 w 1178"/>
                <a:gd name="T43" fmla="*/ 292 h 294"/>
                <a:gd name="T44" fmla="*/ 685 w 1178"/>
                <a:gd name="T45" fmla="*/ 283 h 294"/>
                <a:gd name="T46" fmla="*/ 760 w 1178"/>
                <a:gd name="T47" fmla="*/ 34 h 294"/>
                <a:gd name="T48" fmla="*/ 1000 w 1178"/>
                <a:gd name="T49" fmla="*/ 190 h 294"/>
                <a:gd name="T50" fmla="*/ 1057 w 1178"/>
                <a:gd name="T51" fmla="*/ 257 h 294"/>
                <a:gd name="T52" fmla="*/ 1081 w 1178"/>
                <a:gd name="T53" fmla="*/ 294 h 294"/>
                <a:gd name="T54" fmla="*/ 277 w 1178"/>
                <a:gd name="T55" fmla="*/ 294 h 294"/>
                <a:gd name="T56" fmla="*/ 300 w 1178"/>
                <a:gd name="T57" fmla="*/ 257 h 294"/>
                <a:gd name="T58" fmla="*/ 356 w 1178"/>
                <a:gd name="T59" fmla="*/ 190 h 294"/>
                <a:gd name="T60" fmla="*/ 597 w 1178"/>
                <a:gd name="T61" fmla="*/ 34 h 294"/>
                <a:gd name="T62" fmla="*/ 672 w 1178"/>
                <a:gd name="T63" fmla="*/ 283 h 294"/>
                <a:gd name="T64" fmla="*/ 666 w 1178"/>
                <a:gd name="T65" fmla="*/ 292 h 294"/>
                <a:gd name="T66" fmla="*/ 641 w 1178"/>
                <a:gd name="T67" fmla="*/ 94 h 294"/>
                <a:gd name="T68" fmla="*/ 519 w 1178"/>
                <a:gd name="T69" fmla="*/ 54 h 294"/>
                <a:gd name="T70" fmla="*/ 342 w 1178"/>
                <a:gd name="T71" fmla="*/ 214 h 294"/>
                <a:gd name="T72" fmla="*/ 280 w 1178"/>
                <a:gd name="T73" fmla="*/ 293 h 294"/>
                <a:gd name="T74" fmla="*/ 277 w 1178"/>
                <a:gd name="T75" fmla="*/ 29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8" h="294">
                  <a:moveTo>
                    <a:pt x="1178" y="294"/>
                  </a:moveTo>
                  <a:cubicBezTo>
                    <a:pt x="1125" y="294"/>
                    <a:pt x="1125" y="294"/>
                    <a:pt x="1125" y="294"/>
                  </a:cubicBezTo>
                  <a:cubicBezTo>
                    <a:pt x="1124" y="293"/>
                    <a:pt x="1124" y="293"/>
                    <a:pt x="1124" y="293"/>
                  </a:cubicBezTo>
                  <a:cubicBezTo>
                    <a:pt x="1124" y="293"/>
                    <a:pt x="1082" y="242"/>
                    <a:pt x="1072" y="231"/>
                  </a:cubicBezTo>
                  <a:cubicBezTo>
                    <a:pt x="1068" y="226"/>
                    <a:pt x="1068" y="226"/>
                    <a:pt x="1068" y="226"/>
                  </a:cubicBezTo>
                  <a:cubicBezTo>
                    <a:pt x="1034" y="186"/>
                    <a:pt x="1000" y="145"/>
                    <a:pt x="959" y="111"/>
                  </a:cubicBezTo>
                  <a:cubicBezTo>
                    <a:pt x="918" y="76"/>
                    <a:pt x="877" y="43"/>
                    <a:pt x="833" y="28"/>
                  </a:cubicBezTo>
                  <a:cubicBezTo>
                    <a:pt x="769" y="6"/>
                    <a:pt x="728" y="14"/>
                    <a:pt x="710" y="53"/>
                  </a:cubicBezTo>
                  <a:cubicBezTo>
                    <a:pt x="705" y="63"/>
                    <a:pt x="683" y="64"/>
                    <a:pt x="678" y="64"/>
                  </a:cubicBezTo>
                  <a:cubicBezTo>
                    <a:pt x="674" y="64"/>
                    <a:pt x="652" y="63"/>
                    <a:pt x="647" y="53"/>
                  </a:cubicBezTo>
                  <a:cubicBezTo>
                    <a:pt x="629" y="14"/>
                    <a:pt x="587" y="6"/>
                    <a:pt x="524" y="28"/>
                  </a:cubicBezTo>
                  <a:cubicBezTo>
                    <a:pt x="479" y="43"/>
                    <a:pt x="439" y="76"/>
                    <a:pt x="397" y="111"/>
                  </a:cubicBezTo>
                  <a:cubicBezTo>
                    <a:pt x="357" y="145"/>
                    <a:pt x="322" y="186"/>
                    <a:pt x="289" y="226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75" y="242"/>
                    <a:pt x="233" y="293"/>
                    <a:pt x="232" y="293"/>
                  </a:cubicBezTo>
                  <a:cubicBezTo>
                    <a:pt x="232" y="294"/>
                    <a:pt x="232" y="294"/>
                    <a:pt x="232" y="294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29" y="289"/>
                    <a:pt x="229" y="289"/>
                    <a:pt x="229" y="289"/>
                  </a:cubicBezTo>
                  <a:cubicBezTo>
                    <a:pt x="235" y="282"/>
                    <a:pt x="271" y="238"/>
                    <a:pt x="280" y="227"/>
                  </a:cubicBezTo>
                  <a:cubicBezTo>
                    <a:pt x="285" y="222"/>
                    <a:pt x="285" y="222"/>
                    <a:pt x="285" y="222"/>
                  </a:cubicBezTo>
                  <a:cubicBezTo>
                    <a:pt x="318" y="183"/>
                    <a:pt x="353" y="141"/>
                    <a:pt x="394" y="107"/>
                  </a:cubicBezTo>
                  <a:cubicBezTo>
                    <a:pt x="436" y="72"/>
                    <a:pt x="477" y="39"/>
                    <a:pt x="522" y="23"/>
                  </a:cubicBezTo>
                  <a:cubicBezTo>
                    <a:pt x="589" y="0"/>
                    <a:pt x="632" y="9"/>
                    <a:pt x="652" y="51"/>
                  </a:cubicBezTo>
                  <a:cubicBezTo>
                    <a:pt x="654" y="56"/>
                    <a:pt x="667" y="58"/>
                    <a:pt x="678" y="58"/>
                  </a:cubicBezTo>
                  <a:cubicBezTo>
                    <a:pt x="690" y="58"/>
                    <a:pt x="703" y="56"/>
                    <a:pt x="705" y="51"/>
                  </a:cubicBezTo>
                  <a:cubicBezTo>
                    <a:pt x="724" y="9"/>
                    <a:pt x="768" y="0"/>
                    <a:pt x="834" y="23"/>
                  </a:cubicBezTo>
                  <a:cubicBezTo>
                    <a:pt x="880" y="39"/>
                    <a:pt x="921" y="72"/>
                    <a:pt x="963" y="107"/>
                  </a:cubicBezTo>
                  <a:cubicBezTo>
                    <a:pt x="1003" y="141"/>
                    <a:pt x="1038" y="183"/>
                    <a:pt x="1072" y="222"/>
                  </a:cubicBezTo>
                  <a:cubicBezTo>
                    <a:pt x="1076" y="227"/>
                    <a:pt x="1076" y="227"/>
                    <a:pt x="1076" y="227"/>
                  </a:cubicBezTo>
                  <a:cubicBezTo>
                    <a:pt x="1085" y="238"/>
                    <a:pt x="1122" y="282"/>
                    <a:pt x="1128" y="289"/>
                  </a:cubicBezTo>
                  <a:cubicBezTo>
                    <a:pt x="1178" y="289"/>
                    <a:pt x="1178" y="289"/>
                    <a:pt x="1178" y="289"/>
                  </a:cubicBezTo>
                  <a:lnTo>
                    <a:pt x="1178" y="294"/>
                  </a:lnTo>
                  <a:close/>
                  <a:moveTo>
                    <a:pt x="1079" y="294"/>
                  </a:moveTo>
                  <a:cubicBezTo>
                    <a:pt x="1079" y="292"/>
                    <a:pt x="1079" y="292"/>
                    <a:pt x="1079" y="292"/>
                  </a:cubicBezTo>
                  <a:cubicBezTo>
                    <a:pt x="1077" y="293"/>
                    <a:pt x="1077" y="293"/>
                    <a:pt x="1077" y="293"/>
                  </a:cubicBezTo>
                  <a:cubicBezTo>
                    <a:pt x="1076" y="290"/>
                    <a:pt x="1055" y="263"/>
                    <a:pt x="1053" y="260"/>
                  </a:cubicBezTo>
                  <a:cubicBezTo>
                    <a:pt x="1039" y="243"/>
                    <a:pt x="1026" y="228"/>
                    <a:pt x="1014" y="214"/>
                  </a:cubicBezTo>
                  <a:cubicBezTo>
                    <a:pt x="1008" y="208"/>
                    <a:pt x="1002" y="201"/>
                    <a:pt x="996" y="194"/>
                  </a:cubicBezTo>
                  <a:cubicBezTo>
                    <a:pt x="950" y="140"/>
                    <a:pt x="902" y="84"/>
                    <a:pt x="838" y="54"/>
                  </a:cubicBezTo>
                  <a:cubicBezTo>
                    <a:pt x="814" y="44"/>
                    <a:pt x="786" y="33"/>
                    <a:pt x="761" y="40"/>
                  </a:cubicBezTo>
                  <a:cubicBezTo>
                    <a:pt x="736" y="46"/>
                    <a:pt x="723" y="73"/>
                    <a:pt x="715" y="94"/>
                  </a:cubicBezTo>
                  <a:cubicBezTo>
                    <a:pt x="695" y="156"/>
                    <a:pt x="693" y="218"/>
                    <a:pt x="690" y="283"/>
                  </a:cubicBezTo>
                  <a:cubicBezTo>
                    <a:pt x="690" y="292"/>
                    <a:pt x="690" y="292"/>
                    <a:pt x="690" y="292"/>
                  </a:cubicBezTo>
                  <a:cubicBezTo>
                    <a:pt x="685" y="291"/>
                    <a:pt x="685" y="291"/>
                    <a:pt x="685" y="291"/>
                  </a:cubicBezTo>
                  <a:cubicBezTo>
                    <a:pt x="685" y="283"/>
                    <a:pt x="685" y="283"/>
                    <a:pt x="685" y="283"/>
                  </a:cubicBezTo>
                  <a:cubicBezTo>
                    <a:pt x="687" y="217"/>
                    <a:pt x="689" y="155"/>
                    <a:pt x="710" y="92"/>
                  </a:cubicBezTo>
                  <a:cubicBezTo>
                    <a:pt x="718" y="70"/>
                    <a:pt x="733" y="42"/>
                    <a:pt x="760" y="34"/>
                  </a:cubicBezTo>
                  <a:cubicBezTo>
                    <a:pt x="787" y="28"/>
                    <a:pt x="815" y="38"/>
                    <a:pt x="840" y="50"/>
                  </a:cubicBezTo>
                  <a:cubicBezTo>
                    <a:pt x="905" y="80"/>
                    <a:pt x="954" y="136"/>
                    <a:pt x="1000" y="190"/>
                  </a:cubicBezTo>
                  <a:cubicBezTo>
                    <a:pt x="1006" y="197"/>
                    <a:pt x="1012" y="204"/>
                    <a:pt x="1018" y="211"/>
                  </a:cubicBezTo>
                  <a:cubicBezTo>
                    <a:pt x="1030" y="225"/>
                    <a:pt x="1043" y="240"/>
                    <a:pt x="1057" y="257"/>
                  </a:cubicBezTo>
                  <a:cubicBezTo>
                    <a:pt x="1069" y="272"/>
                    <a:pt x="1083" y="290"/>
                    <a:pt x="1082" y="293"/>
                  </a:cubicBezTo>
                  <a:cubicBezTo>
                    <a:pt x="1081" y="294"/>
                    <a:pt x="1081" y="294"/>
                    <a:pt x="1081" y="294"/>
                  </a:cubicBezTo>
                  <a:lnTo>
                    <a:pt x="1079" y="294"/>
                  </a:lnTo>
                  <a:close/>
                  <a:moveTo>
                    <a:pt x="277" y="294"/>
                  </a:moveTo>
                  <a:cubicBezTo>
                    <a:pt x="275" y="293"/>
                    <a:pt x="275" y="293"/>
                    <a:pt x="275" y="293"/>
                  </a:cubicBezTo>
                  <a:cubicBezTo>
                    <a:pt x="274" y="290"/>
                    <a:pt x="292" y="267"/>
                    <a:pt x="300" y="257"/>
                  </a:cubicBezTo>
                  <a:cubicBezTo>
                    <a:pt x="314" y="240"/>
                    <a:pt x="326" y="225"/>
                    <a:pt x="338" y="211"/>
                  </a:cubicBezTo>
                  <a:cubicBezTo>
                    <a:pt x="344" y="204"/>
                    <a:pt x="350" y="197"/>
                    <a:pt x="356" y="190"/>
                  </a:cubicBezTo>
                  <a:cubicBezTo>
                    <a:pt x="403" y="136"/>
                    <a:pt x="451" y="80"/>
                    <a:pt x="517" y="50"/>
                  </a:cubicBezTo>
                  <a:cubicBezTo>
                    <a:pt x="541" y="38"/>
                    <a:pt x="570" y="28"/>
                    <a:pt x="597" y="34"/>
                  </a:cubicBezTo>
                  <a:cubicBezTo>
                    <a:pt x="624" y="42"/>
                    <a:pt x="639" y="70"/>
                    <a:pt x="646" y="92"/>
                  </a:cubicBezTo>
                  <a:cubicBezTo>
                    <a:pt x="667" y="155"/>
                    <a:pt x="669" y="217"/>
                    <a:pt x="672" y="283"/>
                  </a:cubicBezTo>
                  <a:cubicBezTo>
                    <a:pt x="672" y="291"/>
                    <a:pt x="672" y="291"/>
                    <a:pt x="672" y="291"/>
                  </a:cubicBezTo>
                  <a:cubicBezTo>
                    <a:pt x="666" y="292"/>
                    <a:pt x="666" y="292"/>
                    <a:pt x="666" y="292"/>
                  </a:cubicBezTo>
                  <a:cubicBezTo>
                    <a:pt x="666" y="283"/>
                    <a:pt x="666" y="283"/>
                    <a:pt x="666" y="283"/>
                  </a:cubicBezTo>
                  <a:cubicBezTo>
                    <a:pt x="664" y="218"/>
                    <a:pt x="662" y="156"/>
                    <a:pt x="641" y="94"/>
                  </a:cubicBezTo>
                  <a:cubicBezTo>
                    <a:pt x="634" y="73"/>
                    <a:pt x="620" y="46"/>
                    <a:pt x="595" y="40"/>
                  </a:cubicBezTo>
                  <a:cubicBezTo>
                    <a:pt x="570" y="33"/>
                    <a:pt x="543" y="44"/>
                    <a:pt x="519" y="54"/>
                  </a:cubicBezTo>
                  <a:cubicBezTo>
                    <a:pt x="455" y="84"/>
                    <a:pt x="407" y="140"/>
                    <a:pt x="360" y="194"/>
                  </a:cubicBezTo>
                  <a:cubicBezTo>
                    <a:pt x="354" y="201"/>
                    <a:pt x="348" y="208"/>
                    <a:pt x="342" y="214"/>
                  </a:cubicBezTo>
                  <a:cubicBezTo>
                    <a:pt x="330" y="228"/>
                    <a:pt x="318" y="243"/>
                    <a:pt x="304" y="260"/>
                  </a:cubicBezTo>
                  <a:cubicBezTo>
                    <a:pt x="302" y="263"/>
                    <a:pt x="281" y="290"/>
                    <a:pt x="280" y="293"/>
                  </a:cubicBezTo>
                  <a:cubicBezTo>
                    <a:pt x="278" y="291"/>
                    <a:pt x="278" y="291"/>
                    <a:pt x="278" y="291"/>
                  </a:cubicBezTo>
                  <a:cubicBezTo>
                    <a:pt x="277" y="292"/>
                    <a:pt x="277" y="292"/>
                    <a:pt x="277" y="292"/>
                  </a:cubicBezTo>
                  <a:lnTo>
                    <a:pt x="277" y="29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F8F84A4-4AD1-4390-B825-8EC49D55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893"/>
              <a:ext cx="1027" cy="228"/>
            </a:xfrm>
            <a:custGeom>
              <a:avLst/>
              <a:gdLst>
                <a:gd name="T0" fmla="*/ 1027 w 1027"/>
                <a:gd name="T1" fmla="*/ 228 h 228"/>
                <a:gd name="T2" fmla="*/ 879 w 1027"/>
                <a:gd name="T3" fmla="*/ 228 h 228"/>
                <a:gd name="T4" fmla="*/ 879 w 1027"/>
                <a:gd name="T5" fmla="*/ 11 h 228"/>
                <a:gd name="T6" fmla="*/ 67 w 1027"/>
                <a:gd name="T7" fmla="*/ 11 h 228"/>
                <a:gd name="T8" fmla="*/ 67 w 1027"/>
                <a:gd name="T9" fmla="*/ 228 h 228"/>
                <a:gd name="T10" fmla="*/ 0 w 1027"/>
                <a:gd name="T11" fmla="*/ 228 h 228"/>
                <a:gd name="T12" fmla="*/ 0 w 1027"/>
                <a:gd name="T13" fmla="*/ 219 h 228"/>
                <a:gd name="T14" fmla="*/ 57 w 1027"/>
                <a:gd name="T15" fmla="*/ 219 h 228"/>
                <a:gd name="T16" fmla="*/ 57 w 1027"/>
                <a:gd name="T17" fmla="*/ 0 h 228"/>
                <a:gd name="T18" fmla="*/ 887 w 1027"/>
                <a:gd name="T19" fmla="*/ 0 h 228"/>
                <a:gd name="T20" fmla="*/ 887 w 1027"/>
                <a:gd name="T21" fmla="*/ 219 h 228"/>
                <a:gd name="T22" fmla="*/ 1027 w 1027"/>
                <a:gd name="T23" fmla="*/ 219 h 228"/>
                <a:gd name="T24" fmla="*/ 1027 w 1027"/>
                <a:gd name="T2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7" h="228">
                  <a:moveTo>
                    <a:pt x="1027" y="228"/>
                  </a:moveTo>
                  <a:lnTo>
                    <a:pt x="879" y="228"/>
                  </a:lnTo>
                  <a:lnTo>
                    <a:pt x="879" y="11"/>
                  </a:lnTo>
                  <a:lnTo>
                    <a:pt x="67" y="11"/>
                  </a:lnTo>
                  <a:lnTo>
                    <a:pt x="67" y="228"/>
                  </a:lnTo>
                  <a:lnTo>
                    <a:pt x="0" y="228"/>
                  </a:lnTo>
                  <a:lnTo>
                    <a:pt x="0" y="219"/>
                  </a:lnTo>
                  <a:lnTo>
                    <a:pt x="57" y="219"/>
                  </a:lnTo>
                  <a:lnTo>
                    <a:pt x="57" y="0"/>
                  </a:lnTo>
                  <a:lnTo>
                    <a:pt x="887" y="0"/>
                  </a:lnTo>
                  <a:lnTo>
                    <a:pt x="887" y="219"/>
                  </a:lnTo>
                  <a:lnTo>
                    <a:pt x="1027" y="219"/>
                  </a:lnTo>
                  <a:lnTo>
                    <a:pt x="1027" y="228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5DFD183-1292-41BB-9BDC-ECBBD4B8D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1948"/>
              <a:ext cx="183" cy="169"/>
            </a:xfrm>
            <a:custGeom>
              <a:avLst/>
              <a:gdLst>
                <a:gd name="T0" fmla="*/ 5 w 107"/>
                <a:gd name="T1" fmla="*/ 98 h 98"/>
                <a:gd name="T2" fmla="*/ 0 w 107"/>
                <a:gd name="T3" fmla="*/ 98 h 98"/>
                <a:gd name="T4" fmla="*/ 0 w 107"/>
                <a:gd name="T5" fmla="*/ 13 h 98"/>
                <a:gd name="T6" fmla="*/ 6 w 107"/>
                <a:gd name="T7" fmla="*/ 7 h 98"/>
                <a:gd name="T8" fmla="*/ 11 w 107"/>
                <a:gd name="T9" fmla="*/ 6 h 98"/>
                <a:gd name="T10" fmla="*/ 19 w 107"/>
                <a:gd name="T11" fmla="*/ 4 h 98"/>
                <a:gd name="T12" fmla="*/ 28 w 107"/>
                <a:gd name="T13" fmla="*/ 0 h 98"/>
                <a:gd name="T14" fmla="*/ 29 w 107"/>
                <a:gd name="T15" fmla="*/ 0 h 98"/>
                <a:gd name="T16" fmla="*/ 59 w 107"/>
                <a:gd name="T17" fmla="*/ 0 h 98"/>
                <a:gd name="T18" fmla="*/ 78 w 107"/>
                <a:gd name="T19" fmla="*/ 0 h 98"/>
                <a:gd name="T20" fmla="*/ 86 w 107"/>
                <a:gd name="T21" fmla="*/ 4 h 98"/>
                <a:gd name="T22" fmla="*/ 91 w 107"/>
                <a:gd name="T23" fmla="*/ 5 h 98"/>
                <a:gd name="T24" fmla="*/ 94 w 107"/>
                <a:gd name="T25" fmla="*/ 5 h 98"/>
                <a:gd name="T26" fmla="*/ 94 w 107"/>
                <a:gd name="T27" fmla="*/ 6 h 98"/>
                <a:gd name="T28" fmla="*/ 107 w 107"/>
                <a:gd name="T29" fmla="*/ 20 h 98"/>
                <a:gd name="T30" fmla="*/ 107 w 107"/>
                <a:gd name="T31" fmla="*/ 74 h 98"/>
                <a:gd name="T32" fmla="*/ 107 w 107"/>
                <a:gd name="T33" fmla="*/ 97 h 98"/>
                <a:gd name="T34" fmla="*/ 102 w 107"/>
                <a:gd name="T35" fmla="*/ 97 h 98"/>
                <a:gd name="T36" fmla="*/ 101 w 107"/>
                <a:gd name="T37" fmla="*/ 74 h 98"/>
                <a:gd name="T38" fmla="*/ 101 w 107"/>
                <a:gd name="T39" fmla="*/ 20 h 98"/>
                <a:gd name="T40" fmla="*/ 94 w 107"/>
                <a:gd name="T41" fmla="*/ 11 h 98"/>
                <a:gd name="T42" fmla="*/ 93 w 107"/>
                <a:gd name="T43" fmla="*/ 11 h 98"/>
                <a:gd name="T44" fmla="*/ 91 w 107"/>
                <a:gd name="T45" fmla="*/ 11 h 98"/>
                <a:gd name="T46" fmla="*/ 82 w 107"/>
                <a:gd name="T47" fmla="*/ 7 h 98"/>
                <a:gd name="T48" fmla="*/ 78 w 107"/>
                <a:gd name="T49" fmla="*/ 6 h 98"/>
                <a:gd name="T50" fmla="*/ 59 w 107"/>
                <a:gd name="T51" fmla="*/ 6 h 98"/>
                <a:gd name="T52" fmla="*/ 29 w 107"/>
                <a:gd name="T53" fmla="*/ 6 h 98"/>
                <a:gd name="T54" fmla="*/ 27 w 107"/>
                <a:gd name="T55" fmla="*/ 6 h 98"/>
                <a:gd name="T56" fmla="*/ 24 w 107"/>
                <a:gd name="T57" fmla="*/ 7 h 98"/>
                <a:gd name="T58" fmla="*/ 20 w 107"/>
                <a:gd name="T59" fmla="*/ 10 h 98"/>
                <a:gd name="T60" fmla="*/ 13 w 107"/>
                <a:gd name="T61" fmla="*/ 11 h 98"/>
                <a:gd name="T62" fmla="*/ 6 w 107"/>
                <a:gd name="T63" fmla="*/ 12 h 98"/>
                <a:gd name="T64" fmla="*/ 5 w 107"/>
                <a:gd name="T65" fmla="*/ 12 h 98"/>
                <a:gd name="T66" fmla="*/ 5 w 107"/>
                <a:gd name="T67" fmla="*/ 13 h 98"/>
                <a:gd name="T68" fmla="*/ 5 w 107"/>
                <a:gd name="T6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8">
                  <a:moveTo>
                    <a:pt x="5" y="98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65"/>
                    <a:pt x="0" y="46"/>
                    <a:pt x="0" y="13"/>
                  </a:cubicBezTo>
                  <a:cubicBezTo>
                    <a:pt x="0" y="11"/>
                    <a:pt x="1" y="7"/>
                    <a:pt x="6" y="7"/>
                  </a:cubicBezTo>
                  <a:cubicBezTo>
                    <a:pt x="8" y="6"/>
                    <a:pt x="10" y="6"/>
                    <a:pt x="11" y="6"/>
                  </a:cubicBezTo>
                  <a:cubicBezTo>
                    <a:pt x="14" y="5"/>
                    <a:pt x="16" y="4"/>
                    <a:pt x="19" y="4"/>
                  </a:cubicBezTo>
                  <a:cubicBezTo>
                    <a:pt x="21" y="0"/>
                    <a:pt x="25" y="0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9" y="0"/>
                    <a:pt x="49" y="0"/>
                    <a:pt x="5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1"/>
                    <a:pt x="86" y="4"/>
                  </a:cubicBezTo>
                  <a:cubicBezTo>
                    <a:pt x="87" y="5"/>
                    <a:pt x="89" y="5"/>
                    <a:pt x="91" y="5"/>
                  </a:cubicBezTo>
                  <a:cubicBezTo>
                    <a:pt x="92" y="5"/>
                    <a:pt x="93" y="5"/>
                    <a:pt x="94" y="5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106" y="7"/>
                    <a:pt x="107" y="8"/>
                    <a:pt x="107" y="20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81"/>
                    <a:pt x="107" y="86"/>
                    <a:pt x="107" y="97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1" y="86"/>
                    <a:pt x="101" y="81"/>
                    <a:pt x="101" y="74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1" y="12"/>
                    <a:pt x="101" y="12"/>
                    <a:pt x="94" y="11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1"/>
                    <a:pt x="92" y="11"/>
                    <a:pt x="91" y="11"/>
                  </a:cubicBezTo>
                  <a:cubicBezTo>
                    <a:pt x="88" y="10"/>
                    <a:pt x="84" y="10"/>
                    <a:pt x="82" y="7"/>
                  </a:cubicBezTo>
                  <a:cubicBezTo>
                    <a:pt x="81" y="6"/>
                    <a:pt x="80" y="6"/>
                    <a:pt x="78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49" y="6"/>
                    <a:pt x="39" y="6"/>
                    <a:pt x="29" y="6"/>
                  </a:cubicBezTo>
                  <a:cubicBezTo>
                    <a:pt x="28" y="6"/>
                    <a:pt x="28" y="6"/>
                    <a:pt x="27" y="6"/>
                  </a:cubicBezTo>
                  <a:cubicBezTo>
                    <a:pt x="24" y="5"/>
                    <a:pt x="24" y="5"/>
                    <a:pt x="24" y="7"/>
                  </a:cubicBezTo>
                  <a:cubicBezTo>
                    <a:pt x="24" y="8"/>
                    <a:pt x="23" y="10"/>
                    <a:pt x="20" y="10"/>
                  </a:cubicBezTo>
                  <a:cubicBezTo>
                    <a:pt x="17" y="10"/>
                    <a:pt x="15" y="10"/>
                    <a:pt x="13" y="11"/>
                  </a:cubicBezTo>
                  <a:cubicBezTo>
                    <a:pt x="11" y="11"/>
                    <a:pt x="9" y="12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46"/>
                    <a:pt x="5" y="65"/>
                    <a:pt x="5" y="9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09C3DEC-F3BB-4AF0-B11E-6BBC533AB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7" y="1656"/>
              <a:ext cx="1226" cy="229"/>
            </a:xfrm>
            <a:custGeom>
              <a:avLst/>
              <a:gdLst>
                <a:gd name="T0" fmla="*/ 67 w 716"/>
                <a:gd name="T1" fmla="*/ 112 h 133"/>
                <a:gd name="T2" fmla="*/ 49 w 716"/>
                <a:gd name="T3" fmla="*/ 101 h 133"/>
                <a:gd name="T4" fmla="*/ 30 w 716"/>
                <a:gd name="T5" fmla="*/ 86 h 133"/>
                <a:gd name="T6" fmla="*/ 11 w 716"/>
                <a:gd name="T7" fmla="*/ 53 h 133"/>
                <a:gd name="T8" fmla="*/ 25 w 716"/>
                <a:gd name="T9" fmla="*/ 52 h 133"/>
                <a:gd name="T10" fmla="*/ 36 w 716"/>
                <a:gd name="T11" fmla="*/ 52 h 133"/>
                <a:gd name="T12" fmla="*/ 45 w 716"/>
                <a:gd name="T13" fmla="*/ 52 h 133"/>
                <a:gd name="T14" fmla="*/ 55 w 716"/>
                <a:gd name="T15" fmla="*/ 54 h 133"/>
                <a:gd name="T16" fmla="*/ 72 w 716"/>
                <a:gd name="T17" fmla="*/ 60 h 133"/>
                <a:gd name="T18" fmla="*/ 73 w 716"/>
                <a:gd name="T19" fmla="*/ 56 h 133"/>
                <a:gd name="T20" fmla="*/ 93 w 716"/>
                <a:gd name="T21" fmla="*/ 56 h 133"/>
                <a:gd name="T22" fmla="*/ 127 w 716"/>
                <a:gd name="T23" fmla="*/ 62 h 133"/>
                <a:gd name="T24" fmla="*/ 150 w 716"/>
                <a:gd name="T25" fmla="*/ 62 h 133"/>
                <a:gd name="T26" fmla="*/ 173 w 716"/>
                <a:gd name="T27" fmla="*/ 48 h 133"/>
                <a:gd name="T28" fmla="*/ 178 w 716"/>
                <a:gd name="T29" fmla="*/ 19 h 133"/>
                <a:gd name="T30" fmla="*/ 190 w 716"/>
                <a:gd name="T31" fmla="*/ 11 h 133"/>
                <a:gd name="T32" fmla="*/ 207 w 716"/>
                <a:gd name="T33" fmla="*/ 2 h 133"/>
                <a:gd name="T34" fmla="*/ 211 w 716"/>
                <a:gd name="T35" fmla="*/ 23 h 133"/>
                <a:gd name="T36" fmla="*/ 496 w 716"/>
                <a:gd name="T37" fmla="*/ 27 h 133"/>
                <a:gd name="T38" fmla="*/ 516 w 716"/>
                <a:gd name="T39" fmla="*/ 8 h 133"/>
                <a:gd name="T40" fmla="*/ 530 w 716"/>
                <a:gd name="T41" fmla="*/ 10 h 133"/>
                <a:gd name="T42" fmla="*/ 536 w 716"/>
                <a:gd name="T43" fmla="*/ 28 h 133"/>
                <a:gd name="T44" fmla="*/ 561 w 716"/>
                <a:gd name="T45" fmla="*/ 62 h 133"/>
                <a:gd name="T46" fmla="*/ 612 w 716"/>
                <a:gd name="T47" fmla="*/ 56 h 133"/>
                <a:gd name="T48" fmla="*/ 622 w 716"/>
                <a:gd name="T49" fmla="*/ 64 h 133"/>
                <a:gd name="T50" fmla="*/ 635 w 716"/>
                <a:gd name="T51" fmla="*/ 59 h 133"/>
                <a:gd name="T52" fmla="*/ 649 w 716"/>
                <a:gd name="T53" fmla="*/ 63 h 133"/>
                <a:gd name="T54" fmla="*/ 662 w 716"/>
                <a:gd name="T55" fmla="*/ 61 h 133"/>
                <a:gd name="T56" fmla="*/ 678 w 716"/>
                <a:gd name="T57" fmla="*/ 56 h 133"/>
                <a:gd name="T58" fmla="*/ 691 w 716"/>
                <a:gd name="T59" fmla="*/ 54 h 133"/>
                <a:gd name="T60" fmla="*/ 702 w 716"/>
                <a:gd name="T61" fmla="*/ 52 h 133"/>
                <a:gd name="T62" fmla="*/ 714 w 716"/>
                <a:gd name="T63" fmla="*/ 60 h 133"/>
                <a:gd name="T64" fmla="*/ 684 w 716"/>
                <a:gd name="T65" fmla="*/ 90 h 133"/>
                <a:gd name="T66" fmla="*/ 653 w 716"/>
                <a:gd name="T67" fmla="*/ 108 h 133"/>
                <a:gd name="T68" fmla="*/ 601 w 716"/>
                <a:gd name="T69" fmla="*/ 133 h 133"/>
                <a:gd name="T70" fmla="*/ 599 w 716"/>
                <a:gd name="T71" fmla="*/ 128 h 133"/>
                <a:gd name="T72" fmla="*/ 652 w 716"/>
                <a:gd name="T73" fmla="*/ 103 h 133"/>
                <a:gd name="T74" fmla="*/ 691 w 716"/>
                <a:gd name="T75" fmla="*/ 78 h 133"/>
                <a:gd name="T76" fmla="*/ 701 w 716"/>
                <a:gd name="T77" fmla="*/ 58 h 133"/>
                <a:gd name="T78" fmla="*/ 683 w 716"/>
                <a:gd name="T79" fmla="*/ 57 h 133"/>
                <a:gd name="T80" fmla="*/ 657 w 716"/>
                <a:gd name="T81" fmla="*/ 64 h 133"/>
                <a:gd name="T82" fmla="*/ 637 w 716"/>
                <a:gd name="T83" fmla="*/ 70 h 133"/>
                <a:gd name="T84" fmla="*/ 616 w 716"/>
                <a:gd name="T85" fmla="*/ 63 h 133"/>
                <a:gd name="T86" fmla="*/ 606 w 716"/>
                <a:gd name="T87" fmla="*/ 66 h 133"/>
                <a:gd name="T88" fmla="*/ 562 w 716"/>
                <a:gd name="T89" fmla="*/ 67 h 133"/>
                <a:gd name="T90" fmla="*/ 530 w 716"/>
                <a:gd name="T91" fmla="*/ 26 h 133"/>
                <a:gd name="T92" fmla="*/ 518 w 716"/>
                <a:gd name="T93" fmla="*/ 15 h 133"/>
                <a:gd name="T94" fmla="*/ 508 w 716"/>
                <a:gd name="T95" fmla="*/ 21 h 133"/>
                <a:gd name="T96" fmla="*/ 220 w 716"/>
                <a:gd name="T97" fmla="*/ 32 h 133"/>
                <a:gd name="T98" fmla="*/ 206 w 716"/>
                <a:gd name="T99" fmla="*/ 15 h 133"/>
                <a:gd name="T100" fmla="*/ 193 w 716"/>
                <a:gd name="T101" fmla="*/ 16 h 133"/>
                <a:gd name="T102" fmla="*/ 182 w 716"/>
                <a:gd name="T103" fmla="*/ 30 h 133"/>
                <a:gd name="T104" fmla="*/ 152 w 716"/>
                <a:gd name="T105" fmla="*/ 67 h 133"/>
                <a:gd name="T106" fmla="*/ 108 w 716"/>
                <a:gd name="T107" fmla="*/ 66 h 133"/>
                <a:gd name="T108" fmla="*/ 96 w 716"/>
                <a:gd name="T109" fmla="*/ 60 h 133"/>
                <a:gd name="T110" fmla="*/ 80 w 716"/>
                <a:gd name="T111" fmla="*/ 68 h 133"/>
                <a:gd name="T112" fmla="*/ 56 w 716"/>
                <a:gd name="T113" fmla="*/ 64 h 133"/>
                <a:gd name="T114" fmla="*/ 33 w 716"/>
                <a:gd name="T115" fmla="*/ 57 h 133"/>
                <a:gd name="T116" fmla="*/ 19 w 716"/>
                <a:gd name="T117" fmla="*/ 54 h 133"/>
                <a:gd name="T118" fmla="*/ 6 w 716"/>
                <a:gd name="T119" fmla="*/ 67 h 133"/>
                <a:gd name="T120" fmla="*/ 37 w 716"/>
                <a:gd name="T121" fmla="*/ 86 h 133"/>
                <a:gd name="T122" fmla="*/ 56 w 716"/>
                <a:gd name="T123" fmla="*/ 9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6" h="133">
                  <a:moveTo>
                    <a:pt x="113" y="133"/>
                  </a:moveTo>
                  <a:cubicBezTo>
                    <a:pt x="112" y="133"/>
                    <a:pt x="112" y="133"/>
                    <a:pt x="112" y="133"/>
                  </a:cubicBezTo>
                  <a:cubicBezTo>
                    <a:pt x="103" y="130"/>
                    <a:pt x="94" y="126"/>
                    <a:pt x="85" y="122"/>
                  </a:cubicBezTo>
                  <a:cubicBezTo>
                    <a:pt x="83" y="121"/>
                    <a:pt x="81" y="120"/>
                    <a:pt x="80" y="119"/>
                  </a:cubicBezTo>
                  <a:cubicBezTo>
                    <a:pt x="76" y="117"/>
                    <a:pt x="73" y="115"/>
                    <a:pt x="69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2"/>
                    <a:pt x="67" y="112"/>
                    <a:pt x="65" y="111"/>
                  </a:cubicBezTo>
                  <a:cubicBezTo>
                    <a:pt x="64" y="111"/>
                    <a:pt x="62" y="110"/>
                    <a:pt x="60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57" y="108"/>
                    <a:pt x="55" y="107"/>
                    <a:pt x="55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1" y="102"/>
                    <a:pt x="49" y="101"/>
                  </a:cubicBezTo>
                  <a:cubicBezTo>
                    <a:pt x="47" y="100"/>
                    <a:pt x="44" y="99"/>
                    <a:pt x="43" y="96"/>
                  </a:cubicBezTo>
                  <a:cubicBezTo>
                    <a:pt x="43" y="96"/>
                    <a:pt x="42" y="96"/>
                    <a:pt x="42" y="96"/>
                  </a:cubicBezTo>
                  <a:cubicBezTo>
                    <a:pt x="39" y="96"/>
                    <a:pt x="38" y="93"/>
                    <a:pt x="37" y="92"/>
                  </a:cubicBezTo>
                  <a:cubicBezTo>
                    <a:pt x="37" y="92"/>
                    <a:pt x="37" y="91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5" y="91"/>
                    <a:pt x="33" y="91"/>
                    <a:pt x="31" y="89"/>
                  </a:cubicBezTo>
                  <a:cubicBezTo>
                    <a:pt x="31" y="88"/>
                    <a:pt x="30" y="87"/>
                    <a:pt x="30" y="86"/>
                  </a:cubicBezTo>
                  <a:cubicBezTo>
                    <a:pt x="25" y="84"/>
                    <a:pt x="21" y="82"/>
                    <a:pt x="16" y="80"/>
                  </a:cubicBezTo>
                  <a:cubicBezTo>
                    <a:pt x="13" y="78"/>
                    <a:pt x="10" y="76"/>
                    <a:pt x="7" y="75"/>
                  </a:cubicBezTo>
                  <a:cubicBezTo>
                    <a:pt x="4" y="74"/>
                    <a:pt x="2" y="71"/>
                    <a:pt x="1" y="68"/>
                  </a:cubicBezTo>
                  <a:cubicBezTo>
                    <a:pt x="0" y="67"/>
                    <a:pt x="0" y="65"/>
                    <a:pt x="1" y="63"/>
                  </a:cubicBezTo>
                  <a:cubicBezTo>
                    <a:pt x="2" y="62"/>
                    <a:pt x="3" y="61"/>
                    <a:pt x="6" y="62"/>
                  </a:cubicBezTo>
                  <a:cubicBezTo>
                    <a:pt x="5" y="59"/>
                    <a:pt x="7" y="57"/>
                    <a:pt x="8" y="56"/>
                  </a:cubicBezTo>
                  <a:cubicBezTo>
                    <a:pt x="9" y="55"/>
                    <a:pt x="10" y="54"/>
                    <a:pt x="11" y="53"/>
                  </a:cubicBezTo>
                  <a:cubicBezTo>
                    <a:pt x="13" y="52"/>
                    <a:pt x="14" y="52"/>
                    <a:pt x="13" y="51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7"/>
                    <a:pt x="17" y="47"/>
                  </a:cubicBezTo>
                  <a:cubicBezTo>
                    <a:pt x="18" y="47"/>
                    <a:pt x="21" y="47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5" y="50"/>
                    <a:pt x="25" y="52"/>
                  </a:cubicBezTo>
                  <a:cubicBezTo>
                    <a:pt x="26" y="53"/>
                    <a:pt x="25" y="53"/>
                    <a:pt x="25" y="54"/>
                  </a:cubicBezTo>
                  <a:cubicBezTo>
                    <a:pt x="26" y="54"/>
                    <a:pt x="26" y="54"/>
                    <a:pt x="27" y="54"/>
                  </a:cubicBezTo>
                  <a:cubicBezTo>
                    <a:pt x="27" y="54"/>
                    <a:pt x="28" y="54"/>
                    <a:pt x="28" y="54"/>
                  </a:cubicBezTo>
                  <a:cubicBezTo>
                    <a:pt x="28" y="54"/>
                    <a:pt x="28" y="53"/>
                    <a:pt x="28" y="52"/>
                  </a:cubicBezTo>
                  <a:cubicBezTo>
                    <a:pt x="28" y="50"/>
                    <a:pt x="29" y="49"/>
                    <a:pt x="30" y="49"/>
                  </a:cubicBezTo>
                  <a:cubicBezTo>
                    <a:pt x="32" y="48"/>
                    <a:pt x="34" y="48"/>
                    <a:pt x="35" y="5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3"/>
                    <a:pt x="38" y="55"/>
                    <a:pt x="39" y="57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0" y="58"/>
                    <a:pt x="41" y="58"/>
                    <a:pt x="41" y="58"/>
                  </a:cubicBezTo>
                  <a:cubicBezTo>
                    <a:pt x="41" y="58"/>
                    <a:pt x="41" y="57"/>
                    <a:pt x="41" y="56"/>
                  </a:cubicBezTo>
                  <a:cubicBezTo>
                    <a:pt x="41" y="55"/>
                    <a:pt x="41" y="54"/>
                    <a:pt x="42" y="53"/>
                  </a:cubicBezTo>
                  <a:cubicBezTo>
                    <a:pt x="42" y="52"/>
                    <a:pt x="43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7" y="52"/>
                    <a:pt x="49" y="53"/>
                    <a:pt x="49" y="55"/>
                  </a:cubicBezTo>
                  <a:cubicBezTo>
                    <a:pt x="50" y="57"/>
                    <a:pt x="50" y="58"/>
                    <a:pt x="51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60"/>
                    <a:pt x="51" y="59"/>
                    <a:pt x="52" y="59"/>
                  </a:cubicBezTo>
                  <a:cubicBezTo>
                    <a:pt x="52" y="58"/>
                    <a:pt x="52" y="57"/>
                    <a:pt x="52" y="56"/>
                  </a:cubicBezTo>
                  <a:cubicBezTo>
                    <a:pt x="53" y="55"/>
                    <a:pt x="53" y="55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8" y="54"/>
                    <a:pt x="59" y="56"/>
                    <a:pt x="59" y="57"/>
                  </a:cubicBezTo>
                  <a:cubicBezTo>
                    <a:pt x="61" y="58"/>
                    <a:pt x="61" y="60"/>
                    <a:pt x="62" y="61"/>
                  </a:cubicBezTo>
                  <a:cubicBezTo>
                    <a:pt x="63" y="63"/>
                    <a:pt x="63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3" y="59"/>
                    <a:pt x="66" y="57"/>
                    <a:pt x="67" y="57"/>
                  </a:cubicBezTo>
                  <a:cubicBezTo>
                    <a:pt x="67" y="57"/>
                    <a:pt x="68" y="57"/>
                    <a:pt x="68" y="57"/>
                  </a:cubicBezTo>
                  <a:cubicBezTo>
                    <a:pt x="69" y="57"/>
                    <a:pt x="71" y="57"/>
                    <a:pt x="72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60"/>
                    <a:pt x="72" y="61"/>
                    <a:pt x="73" y="61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64"/>
                    <a:pt x="76" y="63"/>
                    <a:pt x="75" y="62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2" y="59"/>
                    <a:pt x="83" y="61"/>
                    <a:pt x="85" y="63"/>
                  </a:cubicBezTo>
                  <a:cubicBezTo>
                    <a:pt x="85" y="63"/>
                    <a:pt x="86" y="64"/>
                    <a:pt x="86" y="64"/>
                  </a:cubicBezTo>
                  <a:cubicBezTo>
                    <a:pt x="87" y="65"/>
                    <a:pt x="90" y="66"/>
                    <a:pt x="92" y="66"/>
                  </a:cubicBezTo>
                  <a:cubicBezTo>
                    <a:pt x="92" y="66"/>
                    <a:pt x="92" y="65"/>
                    <a:pt x="91" y="65"/>
                  </a:cubicBezTo>
                  <a:cubicBezTo>
                    <a:pt x="91" y="64"/>
                    <a:pt x="91" y="63"/>
                    <a:pt x="91" y="61"/>
                  </a:cubicBezTo>
                  <a:cubicBezTo>
                    <a:pt x="90" y="59"/>
                    <a:pt x="91" y="57"/>
                    <a:pt x="93" y="56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5" y="54"/>
                    <a:pt x="96" y="54"/>
                    <a:pt x="97" y="54"/>
                  </a:cubicBezTo>
                  <a:cubicBezTo>
                    <a:pt x="99" y="54"/>
                    <a:pt x="100" y="55"/>
                    <a:pt x="101" y="57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4" y="55"/>
                    <a:pt x="107" y="55"/>
                    <a:pt x="108" y="57"/>
                  </a:cubicBezTo>
                  <a:cubicBezTo>
                    <a:pt x="109" y="58"/>
                    <a:pt x="109" y="59"/>
                    <a:pt x="109" y="61"/>
                  </a:cubicBezTo>
                  <a:cubicBezTo>
                    <a:pt x="115" y="61"/>
                    <a:pt x="121" y="62"/>
                    <a:pt x="127" y="62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8" y="63"/>
                    <a:pt x="138" y="62"/>
                    <a:pt x="138" y="62"/>
                  </a:cubicBezTo>
                  <a:cubicBezTo>
                    <a:pt x="139" y="60"/>
                    <a:pt x="141" y="59"/>
                    <a:pt x="141" y="59"/>
                  </a:cubicBezTo>
                  <a:cubicBezTo>
                    <a:pt x="142" y="59"/>
                    <a:pt x="143" y="60"/>
                    <a:pt x="143" y="60"/>
                  </a:cubicBezTo>
                  <a:cubicBezTo>
                    <a:pt x="144" y="59"/>
                    <a:pt x="145" y="58"/>
                    <a:pt x="146" y="58"/>
                  </a:cubicBezTo>
                  <a:cubicBezTo>
                    <a:pt x="148" y="58"/>
                    <a:pt x="150" y="61"/>
                    <a:pt x="151" y="62"/>
                  </a:cubicBezTo>
                  <a:cubicBezTo>
                    <a:pt x="151" y="62"/>
                    <a:pt x="150" y="62"/>
                    <a:pt x="150" y="62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7" y="62"/>
                    <a:pt x="160" y="61"/>
                    <a:pt x="163" y="58"/>
                  </a:cubicBezTo>
                  <a:cubicBezTo>
                    <a:pt x="167" y="54"/>
                    <a:pt x="170" y="51"/>
                    <a:pt x="173" y="48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4" y="46"/>
                    <a:pt x="174" y="46"/>
                    <a:pt x="174" y="46"/>
                  </a:cubicBezTo>
                  <a:cubicBezTo>
                    <a:pt x="175" y="44"/>
                    <a:pt x="175" y="42"/>
                    <a:pt x="176" y="40"/>
                  </a:cubicBezTo>
                  <a:cubicBezTo>
                    <a:pt x="177" y="37"/>
                    <a:pt x="178" y="34"/>
                    <a:pt x="177" y="31"/>
                  </a:cubicBezTo>
                  <a:cubicBezTo>
                    <a:pt x="177" y="31"/>
                    <a:pt x="177" y="30"/>
                    <a:pt x="177" y="29"/>
                  </a:cubicBezTo>
                  <a:cubicBezTo>
                    <a:pt x="176" y="27"/>
                    <a:pt x="175" y="24"/>
                    <a:pt x="178" y="20"/>
                  </a:cubicBezTo>
                  <a:cubicBezTo>
                    <a:pt x="178" y="20"/>
                    <a:pt x="178" y="19"/>
                    <a:pt x="178" y="19"/>
                  </a:cubicBezTo>
                  <a:cubicBezTo>
                    <a:pt x="178" y="17"/>
                    <a:pt x="178" y="15"/>
                    <a:pt x="181" y="13"/>
                  </a:cubicBezTo>
                  <a:cubicBezTo>
                    <a:pt x="181" y="13"/>
                    <a:pt x="181" y="13"/>
                    <a:pt x="181" y="12"/>
                  </a:cubicBezTo>
                  <a:cubicBezTo>
                    <a:pt x="181" y="12"/>
                    <a:pt x="181" y="11"/>
                    <a:pt x="181" y="11"/>
                  </a:cubicBezTo>
                  <a:cubicBezTo>
                    <a:pt x="181" y="7"/>
                    <a:pt x="183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6" y="6"/>
                    <a:pt x="188" y="6"/>
                    <a:pt x="188" y="7"/>
                  </a:cubicBezTo>
                  <a:cubicBezTo>
                    <a:pt x="190" y="8"/>
                    <a:pt x="190" y="10"/>
                    <a:pt x="190" y="11"/>
                  </a:cubicBezTo>
                  <a:cubicBezTo>
                    <a:pt x="189" y="11"/>
                    <a:pt x="189" y="11"/>
                    <a:pt x="189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1" y="11"/>
                    <a:pt x="192" y="11"/>
                  </a:cubicBezTo>
                  <a:cubicBezTo>
                    <a:pt x="194" y="10"/>
                    <a:pt x="195" y="8"/>
                    <a:pt x="196" y="5"/>
                  </a:cubicBezTo>
                  <a:cubicBezTo>
                    <a:pt x="197" y="2"/>
                    <a:pt x="199" y="1"/>
                    <a:pt x="202" y="1"/>
                  </a:cubicBezTo>
                  <a:cubicBezTo>
                    <a:pt x="204" y="1"/>
                    <a:pt x="206" y="1"/>
                    <a:pt x="207" y="2"/>
                  </a:cubicBezTo>
                  <a:cubicBezTo>
                    <a:pt x="211" y="4"/>
                    <a:pt x="213" y="11"/>
                    <a:pt x="211" y="16"/>
                  </a:cubicBezTo>
                  <a:cubicBezTo>
                    <a:pt x="211" y="17"/>
                    <a:pt x="211" y="17"/>
                    <a:pt x="211" y="18"/>
                  </a:cubicBezTo>
                  <a:cubicBezTo>
                    <a:pt x="210" y="19"/>
                    <a:pt x="210" y="20"/>
                    <a:pt x="210" y="20"/>
                  </a:cubicBezTo>
                  <a:cubicBezTo>
                    <a:pt x="209" y="21"/>
                    <a:pt x="209" y="22"/>
                    <a:pt x="209" y="22"/>
                  </a:cubicBezTo>
                  <a:cubicBezTo>
                    <a:pt x="209" y="22"/>
                    <a:pt x="209" y="23"/>
                    <a:pt x="209" y="23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211" y="25"/>
                    <a:pt x="211" y="25"/>
                    <a:pt x="211" y="25"/>
                  </a:cubicBezTo>
                  <a:cubicBezTo>
                    <a:pt x="212" y="28"/>
                    <a:pt x="213" y="28"/>
                    <a:pt x="214" y="28"/>
                  </a:cubicBezTo>
                  <a:cubicBezTo>
                    <a:pt x="215" y="28"/>
                    <a:pt x="216" y="28"/>
                    <a:pt x="217" y="27"/>
                  </a:cubicBezTo>
                  <a:cubicBezTo>
                    <a:pt x="218" y="27"/>
                    <a:pt x="219" y="27"/>
                    <a:pt x="220" y="27"/>
                  </a:cubicBezTo>
                  <a:cubicBezTo>
                    <a:pt x="275" y="27"/>
                    <a:pt x="329" y="27"/>
                    <a:pt x="384" y="27"/>
                  </a:cubicBezTo>
                  <a:cubicBezTo>
                    <a:pt x="420" y="27"/>
                    <a:pt x="456" y="27"/>
                    <a:pt x="492" y="27"/>
                  </a:cubicBezTo>
                  <a:cubicBezTo>
                    <a:pt x="493" y="27"/>
                    <a:pt x="495" y="27"/>
                    <a:pt x="496" y="27"/>
                  </a:cubicBezTo>
                  <a:cubicBezTo>
                    <a:pt x="497" y="27"/>
                    <a:pt x="498" y="27"/>
                    <a:pt x="499" y="27"/>
                  </a:cubicBezTo>
                  <a:cubicBezTo>
                    <a:pt x="499" y="27"/>
                    <a:pt x="499" y="27"/>
                    <a:pt x="499" y="27"/>
                  </a:cubicBezTo>
                  <a:cubicBezTo>
                    <a:pt x="499" y="24"/>
                    <a:pt x="501" y="23"/>
                    <a:pt x="503" y="22"/>
                  </a:cubicBezTo>
                  <a:cubicBezTo>
                    <a:pt x="502" y="20"/>
                    <a:pt x="501" y="18"/>
                    <a:pt x="500" y="16"/>
                  </a:cubicBezTo>
                  <a:cubicBezTo>
                    <a:pt x="498" y="11"/>
                    <a:pt x="499" y="6"/>
                    <a:pt x="503" y="3"/>
                  </a:cubicBezTo>
                  <a:cubicBezTo>
                    <a:pt x="506" y="0"/>
                    <a:pt x="508" y="0"/>
                    <a:pt x="511" y="1"/>
                  </a:cubicBezTo>
                  <a:cubicBezTo>
                    <a:pt x="515" y="2"/>
                    <a:pt x="517" y="5"/>
                    <a:pt x="516" y="8"/>
                  </a:cubicBezTo>
                  <a:cubicBezTo>
                    <a:pt x="516" y="8"/>
                    <a:pt x="516" y="9"/>
                    <a:pt x="516" y="9"/>
                  </a:cubicBezTo>
                  <a:cubicBezTo>
                    <a:pt x="517" y="9"/>
                    <a:pt x="517" y="9"/>
                    <a:pt x="517" y="9"/>
                  </a:cubicBezTo>
                  <a:cubicBezTo>
                    <a:pt x="519" y="9"/>
                    <a:pt x="520" y="10"/>
                    <a:pt x="521" y="11"/>
                  </a:cubicBezTo>
                  <a:cubicBezTo>
                    <a:pt x="521" y="10"/>
                    <a:pt x="521" y="10"/>
                    <a:pt x="521" y="9"/>
                  </a:cubicBezTo>
                  <a:cubicBezTo>
                    <a:pt x="521" y="7"/>
                    <a:pt x="523" y="5"/>
                    <a:pt x="526" y="5"/>
                  </a:cubicBezTo>
                  <a:cubicBezTo>
                    <a:pt x="528" y="5"/>
                    <a:pt x="529" y="6"/>
                    <a:pt x="529" y="6"/>
                  </a:cubicBezTo>
                  <a:cubicBezTo>
                    <a:pt x="531" y="8"/>
                    <a:pt x="530" y="9"/>
                    <a:pt x="530" y="10"/>
                  </a:cubicBezTo>
                  <a:cubicBezTo>
                    <a:pt x="530" y="11"/>
                    <a:pt x="530" y="11"/>
                    <a:pt x="530" y="12"/>
                  </a:cubicBezTo>
                  <a:cubicBezTo>
                    <a:pt x="530" y="12"/>
                    <a:pt x="530" y="13"/>
                    <a:pt x="530" y="13"/>
                  </a:cubicBezTo>
                  <a:cubicBezTo>
                    <a:pt x="531" y="13"/>
                    <a:pt x="534" y="13"/>
                    <a:pt x="534" y="17"/>
                  </a:cubicBezTo>
                  <a:cubicBezTo>
                    <a:pt x="534" y="18"/>
                    <a:pt x="534" y="19"/>
                    <a:pt x="534" y="20"/>
                  </a:cubicBezTo>
                  <a:cubicBezTo>
                    <a:pt x="534" y="22"/>
                    <a:pt x="534" y="22"/>
                    <a:pt x="535" y="23"/>
                  </a:cubicBezTo>
                  <a:cubicBezTo>
                    <a:pt x="536" y="23"/>
                    <a:pt x="536" y="24"/>
                    <a:pt x="536" y="25"/>
                  </a:cubicBezTo>
                  <a:cubicBezTo>
                    <a:pt x="536" y="26"/>
                    <a:pt x="536" y="27"/>
                    <a:pt x="536" y="28"/>
                  </a:cubicBezTo>
                  <a:cubicBezTo>
                    <a:pt x="534" y="30"/>
                    <a:pt x="534" y="32"/>
                    <a:pt x="535" y="36"/>
                  </a:cubicBezTo>
                  <a:cubicBezTo>
                    <a:pt x="535" y="37"/>
                    <a:pt x="535" y="38"/>
                    <a:pt x="536" y="39"/>
                  </a:cubicBezTo>
                  <a:cubicBezTo>
                    <a:pt x="537" y="49"/>
                    <a:pt x="544" y="54"/>
                    <a:pt x="551" y="60"/>
                  </a:cubicBezTo>
                  <a:cubicBezTo>
                    <a:pt x="552" y="61"/>
                    <a:pt x="552" y="61"/>
                    <a:pt x="552" y="61"/>
                  </a:cubicBezTo>
                  <a:cubicBezTo>
                    <a:pt x="553" y="62"/>
                    <a:pt x="554" y="62"/>
                    <a:pt x="556" y="62"/>
                  </a:cubicBezTo>
                  <a:cubicBezTo>
                    <a:pt x="557" y="62"/>
                    <a:pt x="558" y="62"/>
                    <a:pt x="559" y="62"/>
                  </a:cubicBezTo>
                  <a:cubicBezTo>
                    <a:pt x="559" y="62"/>
                    <a:pt x="560" y="62"/>
                    <a:pt x="561" y="62"/>
                  </a:cubicBezTo>
                  <a:cubicBezTo>
                    <a:pt x="561" y="62"/>
                    <a:pt x="561" y="61"/>
                    <a:pt x="561" y="61"/>
                  </a:cubicBezTo>
                  <a:cubicBezTo>
                    <a:pt x="562" y="60"/>
                    <a:pt x="563" y="57"/>
                    <a:pt x="569" y="59"/>
                  </a:cubicBezTo>
                  <a:cubicBezTo>
                    <a:pt x="569" y="60"/>
                    <a:pt x="570" y="60"/>
                    <a:pt x="571" y="60"/>
                  </a:cubicBezTo>
                  <a:cubicBezTo>
                    <a:pt x="572" y="61"/>
                    <a:pt x="574" y="62"/>
                    <a:pt x="575" y="62"/>
                  </a:cubicBezTo>
                  <a:cubicBezTo>
                    <a:pt x="584" y="62"/>
                    <a:pt x="595" y="61"/>
                    <a:pt x="605" y="60"/>
                  </a:cubicBezTo>
                  <a:cubicBezTo>
                    <a:pt x="605" y="58"/>
                    <a:pt x="605" y="57"/>
                    <a:pt x="606" y="56"/>
                  </a:cubicBezTo>
                  <a:cubicBezTo>
                    <a:pt x="607" y="55"/>
                    <a:pt x="609" y="54"/>
                    <a:pt x="612" y="56"/>
                  </a:cubicBezTo>
                  <a:cubicBezTo>
                    <a:pt x="613" y="56"/>
                    <a:pt x="613" y="56"/>
                    <a:pt x="613" y="56"/>
                  </a:cubicBezTo>
                  <a:cubicBezTo>
                    <a:pt x="614" y="56"/>
                    <a:pt x="614" y="56"/>
                    <a:pt x="614" y="56"/>
                  </a:cubicBezTo>
                  <a:cubicBezTo>
                    <a:pt x="615" y="54"/>
                    <a:pt x="617" y="54"/>
                    <a:pt x="618" y="54"/>
                  </a:cubicBezTo>
                  <a:cubicBezTo>
                    <a:pt x="619" y="54"/>
                    <a:pt x="620" y="55"/>
                    <a:pt x="620" y="55"/>
                  </a:cubicBezTo>
                  <a:cubicBezTo>
                    <a:pt x="622" y="56"/>
                    <a:pt x="623" y="57"/>
                    <a:pt x="623" y="58"/>
                  </a:cubicBezTo>
                  <a:cubicBezTo>
                    <a:pt x="624" y="59"/>
                    <a:pt x="623" y="61"/>
                    <a:pt x="623" y="61"/>
                  </a:cubicBezTo>
                  <a:cubicBezTo>
                    <a:pt x="622" y="62"/>
                    <a:pt x="622" y="63"/>
                    <a:pt x="622" y="64"/>
                  </a:cubicBezTo>
                  <a:cubicBezTo>
                    <a:pt x="621" y="64"/>
                    <a:pt x="621" y="64"/>
                    <a:pt x="621" y="64"/>
                  </a:cubicBezTo>
                  <a:cubicBezTo>
                    <a:pt x="621" y="65"/>
                    <a:pt x="621" y="65"/>
                    <a:pt x="621" y="65"/>
                  </a:cubicBezTo>
                  <a:cubicBezTo>
                    <a:pt x="621" y="65"/>
                    <a:pt x="622" y="66"/>
                    <a:pt x="623" y="66"/>
                  </a:cubicBezTo>
                  <a:cubicBezTo>
                    <a:pt x="626" y="66"/>
                    <a:pt x="628" y="64"/>
                    <a:pt x="630" y="61"/>
                  </a:cubicBezTo>
                  <a:cubicBezTo>
                    <a:pt x="631" y="61"/>
                    <a:pt x="631" y="60"/>
                    <a:pt x="632" y="59"/>
                  </a:cubicBezTo>
                  <a:cubicBezTo>
                    <a:pt x="633" y="58"/>
                    <a:pt x="633" y="58"/>
                    <a:pt x="633" y="58"/>
                  </a:cubicBezTo>
                  <a:cubicBezTo>
                    <a:pt x="635" y="59"/>
                    <a:pt x="635" y="59"/>
                    <a:pt x="635" y="59"/>
                  </a:cubicBezTo>
                  <a:cubicBezTo>
                    <a:pt x="636" y="59"/>
                    <a:pt x="638" y="61"/>
                    <a:pt x="637" y="64"/>
                  </a:cubicBezTo>
                  <a:cubicBezTo>
                    <a:pt x="638" y="64"/>
                    <a:pt x="639" y="64"/>
                    <a:pt x="639" y="64"/>
                  </a:cubicBezTo>
                  <a:cubicBezTo>
                    <a:pt x="640" y="62"/>
                    <a:pt x="641" y="61"/>
                    <a:pt x="642" y="61"/>
                  </a:cubicBezTo>
                  <a:cubicBezTo>
                    <a:pt x="642" y="60"/>
                    <a:pt x="643" y="60"/>
                    <a:pt x="643" y="59"/>
                  </a:cubicBezTo>
                  <a:cubicBezTo>
                    <a:pt x="643" y="57"/>
                    <a:pt x="646" y="56"/>
                    <a:pt x="648" y="57"/>
                  </a:cubicBezTo>
                  <a:cubicBezTo>
                    <a:pt x="649" y="57"/>
                    <a:pt x="650" y="59"/>
                    <a:pt x="650" y="61"/>
                  </a:cubicBezTo>
                  <a:cubicBezTo>
                    <a:pt x="650" y="62"/>
                    <a:pt x="650" y="62"/>
                    <a:pt x="649" y="63"/>
                  </a:cubicBezTo>
                  <a:cubicBezTo>
                    <a:pt x="651" y="63"/>
                    <a:pt x="651" y="63"/>
                    <a:pt x="652" y="62"/>
                  </a:cubicBezTo>
                  <a:cubicBezTo>
                    <a:pt x="652" y="60"/>
                    <a:pt x="653" y="59"/>
                    <a:pt x="654" y="58"/>
                  </a:cubicBezTo>
                  <a:cubicBezTo>
                    <a:pt x="654" y="58"/>
                    <a:pt x="655" y="58"/>
                    <a:pt x="655" y="57"/>
                  </a:cubicBezTo>
                  <a:cubicBezTo>
                    <a:pt x="656" y="56"/>
                    <a:pt x="656" y="54"/>
                    <a:pt x="659" y="54"/>
                  </a:cubicBezTo>
                  <a:cubicBezTo>
                    <a:pt x="659" y="54"/>
                    <a:pt x="660" y="55"/>
                    <a:pt x="660" y="55"/>
                  </a:cubicBezTo>
                  <a:cubicBezTo>
                    <a:pt x="661" y="55"/>
                    <a:pt x="663" y="56"/>
                    <a:pt x="662" y="59"/>
                  </a:cubicBezTo>
                  <a:cubicBezTo>
                    <a:pt x="663" y="59"/>
                    <a:pt x="663" y="60"/>
                    <a:pt x="662" y="61"/>
                  </a:cubicBezTo>
                  <a:cubicBezTo>
                    <a:pt x="663" y="61"/>
                    <a:pt x="664" y="60"/>
                    <a:pt x="665" y="60"/>
                  </a:cubicBezTo>
                  <a:cubicBezTo>
                    <a:pt x="666" y="59"/>
                    <a:pt x="667" y="57"/>
                    <a:pt x="668" y="56"/>
                  </a:cubicBezTo>
                  <a:cubicBezTo>
                    <a:pt x="668" y="52"/>
                    <a:pt x="670" y="52"/>
                    <a:pt x="671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73" y="52"/>
                    <a:pt x="675" y="53"/>
                    <a:pt x="675" y="56"/>
                  </a:cubicBezTo>
                  <a:cubicBezTo>
                    <a:pt x="675" y="57"/>
                    <a:pt x="675" y="57"/>
                    <a:pt x="675" y="58"/>
                  </a:cubicBezTo>
                  <a:cubicBezTo>
                    <a:pt x="677" y="58"/>
                    <a:pt x="678" y="58"/>
                    <a:pt x="678" y="56"/>
                  </a:cubicBezTo>
                  <a:cubicBezTo>
                    <a:pt x="678" y="54"/>
                    <a:pt x="679" y="53"/>
                    <a:pt x="681" y="51"/>
                  </a:cubicBezTo>
                  <a:cubicBezTo>
                    <a:pt x="681" y="50"/>
                    <a:pt x="682" y="50"/>
                    <a:pt x="682" y="49"/>
                  </a:cubicBezTo>
                  <a:cubicBezTo>
                    <a:pt x="685" y="45"/>
                    <a:pt x="685" y="45"/>
                    <a:pt x="685" y="45"/>
                  </a:cubicBezTo>
                  <a:cubicBezTo>
                    <a:pt x="687" y="50"/>
                    <a:pt x="687" y="50"/>
                    <a:pt x="687" y="50"/>
                  </a:cubicBezTo>
                  <a:cubicBezTo>
                    <a:pt x="687" y="50"/>
                    <a:pt x="688" y="51"/>
                    <a:pt x="688" y="51"/>
                  </a:cubicBezTo>
                  <a:cubicBezTo>
                    <a:pt x="688" y="53"/>
                    <a:pt x="689" y="54"/>
                    <a:pt x="689" y="54"/>
                  </a:cubicBezTo>
                  <a:cubicBezTo>
                    <a:pt x="689" y="54"/>
                    <a:pt x="690" y="54"/>
                    <a:pt x="691" y="54"/>
                  </a:cubicBezTo>
                  <a:cubicBezTo>
                    <a:pt x="690" y="53"/>
                    <a:pt x="690" y="52"/>
                    <a:pt x="691" y="51"/>
                  </a:cubicBezTo>
                  <a:cubicBezTo>
                    <a:pt x="692" y="49"/>
                    <a:pt x="694" y="49"/>
                    <a:pt x="695" y="48"/>
                  </a:cubicBezTo>
                  <a:cubicBezTo>
                    <a:pt x="695" y="48"/>
                    <a:pt x="695" y="48"/>
                    <a:pt x="695" y="48"/>
                  </a:cubicBezTo>
                  <a:cubicBezTo>
                    <a:pt x="696" y="48"/>
                    <a:pt x="697" y="47"/>
                    <a:pt x="698" y="47"/>
                  </a:cubicBezTo>
                  <a:cubicBezTo>
                    <a:pt x="699" y="47"/>
                    <a:pt x="699" y="47"/>
                    <a:pt x="699" y="47"/>
                  </a:cubicBezTo>
                  <a:cubicBezTo>
                    <a:pt x="701" y="48"/>
                    <a:pt x="701" y="48"/>
                    <a:pt x="701" y="48"/>
                  </a:cubicBezTo>
                  <a:cubicBezTo>
                    <a:pt x="702" y="49"/>
                    <a:pt x="702" y="50"/>
                    <a:pt x="702" y="52"/>
                  </a:cubicBezTo>
                  <a:cubicBezTo>
                    <a:pt x="702" y="52"/>
                    <a:pt x="702" y="52"/>
                    <a:pt x="703" y="53"/>
                  </a:cubicBezTo>
                  <a:cubicBezTo>
                    <a:pt x="704" y="54"/>
                    <a:pt x="705" y="55"/>
                    <a:pt x="706" y="57"/>
                  </a:cubicBezTo>
                  <a:cubicBezTo>
                    <a:pt x="706" y="57"/>
                    <a:pt x="707" y="57"/>
                    <a:pt x="707" y="58"/>
                  </a:cubicBezTo>
                  <a:cubicBezTo>
                    <a:pt x="707" y="59"/>
                    <a:pt x="708" y="59"/>
                    <a:pt x="708" y="60"/>
                  </a:cubicBezTo>
                  <a:cubicBezTo>
                    <a:pt x="708" y="62"/>
                    <a:pt x="709" y="62"/>
                    <a:pt x="709" y="62"/>
                  </a:cubicBezTo>
                  <a:cubicBezTo>
                    <a:pt x="709" y="62"/>
                    <a:pt x="710" y="62"/>
                    <a:pt x="711" y="62"/>
                  </a:cubicBezTo>
                  <a:cubicBezTo>
                    <a:pt x="714" y="60"/>
                    <a:pt x="714" y="60"/>
                    <a:pt x="714" y="60"/>
                  </a:cubicBezTo>
                  <a:cubicBezTo>
                    <a:pt x="715" y="63"/>
                    <a:pt x="715" y="63"/>
                    <a:pt x="715" y="63"/>
                  </a:cubicBezTo>
                  <a:cubicBezTo>
                    <a:pt x="716" y="69"/>
                    <a:pt x="714" y="72"/>
                    <a:pt x="709" y="75"/>
                  </a:cubicBezTo>
                  <a:cubicBezTo>
                    <a:pt x="707" y="76"/>
                    <a:pt x="705" y="77"/>
                    <a:pt x="704" y="77"/>
                  </a:cubicBezTo>
                  <a:cubicBezTo>
                    <a:pt x="701" y="78"/>
                    <a:pt x="699" y="79"/>
                    <a:pt x="697" y="81"/>
                  </a:cubicBezTo>
                  <a:cubicBezTo>
                    <a:pt x="695" y="82"/>
                    <a:pt x="694" y="82"/>
                    <a:pt x="693" y="83"/>
                  </a:cubicBezTo>
                  <a:cubicBezTo>
                    <a:pt x="689" y="84"/>
                    <a:pt x="686" y="86"/>
                    <a:pt x="684" y="89"/>
                  </a:cubicBezTo>
                  <a:cubicBezTo>
                    <a:pt x="684" y="90"/>
                    <a:pt x="684" y="90"/>
                    <a:pt x="684" y="90"/>
                  </a:cubicBezTo>
                  <a:cubicBezTo>
                    <a:pt x="682" y="90"/>
                    <a:pt x="682" y="90"/>
                    <a:pt x="682" y="90"/>
                  </a:cubicBezTo>
                  <a:cubicBezTo>
                    <a:pt x="680" y="90"/>
                    <a:pt x="679" y="91"/>
                    <a:pt x="678" y="93"/>
                  </a:cubicBezTo>
                  <a:cubicBezTo>
                    <a:pt x="676" y="94"/>
                    <a:pt x="675" y="95"/>
                    <a:pt x="673" y="96"/>
                  </a:cubicBezTo>
                  <a:cubicBezTo>
                    <a:pt x="671" y="97"/>
                    <a:pt x="670" y="98"/>
                    <a:pt x="668" y="99"/>
                  </a:cubicBezTo>
                  <a:cubicBezTo>
                    <a:pt x="666" y="101"/>
                    <a:pt x="665" y="101"/>
                    <a:pt x="663" y="102"/>
                  </a:cubicBezTo>
                  <a:cubicBezTo>
                    <a:pt x="662" y="103"/>
                    <a:pt x="661" y="104"/>
                    <a:pt x="660" y="104"/>
                  </a:cubicBezTo>
                  <a:cubicBezTo>
                    <a:pt x="659" y="106"/>
                    <a:pt x="656" y="108"/>
                    <a:pt x="653" y="108"/>
                  </a:cubicBezTo>
                  <a:cubicBezTo>
                    <a:pt x="651" y="109"/>
                    <a:pt x="648" y="110"/>
                    <a:pt x="647" y="112"/>
                  </a:cubicBezTo>
                  <a:cubicBezTo>
                    <a:pt x="645" y="114"/>
                    <a:pt x="641" y="116"/>
                    <a:pt x="639" y="117"/>
                  </a:cubicBezTo>
                  <a:cubicBezTo>
                    <a:pt x="637" y="117"/>
                    <a:pt x="636" y="118"/>
                    <a:pt x="635" y="119"/>
                  </a:cubicBezTo>
                  <a:cubicBezTo>
                    <a:pt x="634" y="119"/>
                    <a:pt x="632" y="120"/>
                    <a:pt x="631" y="120"/>
                  </a:cubicBezTo>
                  <a:cubicBezTo>
                    <a:pt x="628" y="122"/>
                    <a:pt x="625" y="123"/>
                    <a:pt x="622" y="125"/>
                  </a:cubicBezTo>
                  <a:cubicBezTo>
                    <a:pt x="616" y="127"/>
                    <a:pt x="610" y="130"/>
                    <a:pt x="604" y="132"/>
                  </a:cubicBezTo>
                  <a:cubicBezTo>
                    <a:pt x="603" y="132"/>
                    <a:pt x="602" y="133"/>
                    <a:pt x="601" y="133"/>
                  </a:cubicBezTo>
                  <a:cubicBezTo>
                    <a:pt x="601" y="133"/>
                    <a:pt x="601" y="133"/>
                    <a:pt x="601" y="133"/>
                  </a:cubicBezTo>
                  <a:lnTo>
                    <a:pt x="113" y="133"/>
                  </a:lnTo>
                  <a:close/>
                  <a:moveTo>
                    <a:pt x="71" y="110"/>
                  </a:moveTo>
                  <a:cubicBezTo>
                    <a:pt x="75" y="111"/>
                    <a:pt x="79" y="112"/>
                    <a:pt x="82" y="114"/>
                  </a:cubicBezTo>
                  <a:cubicBezTo>
                    <a:pt x="84" y="115"/>
                    <a:pt x="85" y="116"/>
                    <a:pt x="87" y="117"/>
                  </a:cubicBezTo>
                  <a:cubicBezTo>
                    <a:pt x="96" y="121"/>
                    <a:pt x="105" y="125"/>
                    <a:pt x="113" y="128"/>
                  </a:cubicBezTo>
                  <a:cubicBezTo>
                    <a:pt x="599" y="128"/>
                    <a:pt x="599" y="128"/>
                    <a:pt x="599" y="128"/>
                  </a:cubicBezTo>
                  <a:cubicBezTo>
                    <a:pt x="600" y="128"/>
                    <a:pt x="601" y="127"/>
                    <a:pt x="602" y="127"/>
                  </a:cubicBezTo>
                  <a:cubicBezTo>
                    <a:pt x="608" y="125"/>
                    <a:pt x="614" y="123"/>
                    <a:pt x="620" y="120"/>
                  </a:cubicBezTo>
                  <a:cubicBezTo>
                    <a:pt x="623" y="118"/>
                    <a:pt x="626" y="117"/>
                    <a:pt x="629" y="116"/>
                  </a:cubicBezTo>
                  <a:cubicBezTo>
                    <a:pt x="630" y="115"/>
                    <a:pt x="631" y="114"/>
                    <a:pt x="632" y="114"/>
                  </a:cubicBezTo>
                  <a:cubicBezTo>
                    <a:pt x="634" y="113"/>
                    <a:pt x="635" y="112"/>
                    <a:pt x="637" y="112"/>
                  </a:cubicBezTo>
                  <a:cubicBezTo>
                    <a:pt x="638" y="111"/>
                    <a:pt x="641" y="110"/>
                    <a:pt x="643" y="108"/>
                  </a:cubicBezTo>
                  <a:cubicBezTo>
                    <a:pt x="645" y="106"/>
                    <a:pt x="649" y="104"/>
                    <a:pt x="652" y="103"/>
                  </a:cubicBezTo>
                  <a:cubicBezTo>
                    <a:pt x="654" y="103"/>
                    <a:pt x="655" y="102"/>
                    <a:pt x="657" y="100"/>
                  </a:cubicBezTo>
                  <a:cubicBezTo>
                    <a:pt x="658" y="99"/>
                    <a:pt x="659" y="98"/>
                    <a:pt x="661" y="98"/>
                  </a:cubicBezTo>
                  <a:cubicBezTo>
                    <a:pt x="662" y="97"/>
                    <a:pt x="663" y="96"/>
                    <a:pt x="665" y="95"/>
                  </a:cubicBezTo>
                  <a:cubicBezTo>
                    <a:pt x="667" y="94"/>
                    <a:pt x="669" y="92"/>
                    <a:pt x="671" y="91"/>
                  </a:cubicBezTo>
                  <a:cubicBezTo>
                    <a:pt x="672" y="91"/>
                    <a:pt x="673" y="90"/>
                    <a:pt x="674" y="89"/>
                  </a:cubicBezTo>
                  <a:cubicBezTo>
                    <a:pt x="676" y="87"/>
                    <a:pt x="677" y="86"/>
                    <a:pt x="680" y="85"/>
                  </a:cubicBezTo>
                  <a:cubicBezTo>
                    <a:pt x="683" y="81"/>
                    <a:pt x="687" y="79"/>
                    <a:pt x="691" y="78"/>
                  </a:cubicBezTo>
                  <a:cubicBezTo>
                    <a:pt x="692" y="77"/>
                    <a:pt x="693" y="77"/>
                    <a:pt x="694" y="76"/>
                  </a:cubicBezTo>
                  <a:cubicBezTo>
                    <a:pt x="697" y="75"/>
                    <a:pt x="699" y="74"/>
                    <a:pt x="701" y="73"/>
                  </a:cubicBezTo>
                  <a:cubicBezTo>
                    <a:pt x="703" y="72"/>
                    <a:pt x="705" y="71"/>
                    <a:pt x="706" y="70"/>
                  </a:cubicBezTo>
                  <a:cubicBezTo>
                    <a:pt x="708" y="70"/>
                    <a:pt x="709" y="69"/>
                    <a:pt x="709" y="68"/>
                  </a:cubicBezTo>
                  <a:cubicBezTo>
                    <a:pt x="707" y="68"/>
                    <a:pt x="704" y="67"/>
                    <a:pt x="703" y="62"/>
                  </a:cubicBezTo>
                  <a:cubicBezTo>
                    <a:pt x="703" y="62"/>
                    <a:pt x="702" y="61"/>
                    <a:pt x="702" y="60"/>
                  </a:cubicBezTo>
                  <a:cubicBezTo>
                    <a:pt x="702" y="60"/>
                    <a:pt x="701" y="59"/>
                    <a:pt x="701" y="58"/>
                  </a:cubicBezTo>
                  <a:cubicBezTo>
                    <a:pt x="701" y="58"/>
                    <a:pt x="700" y="57"/>
                    <a:pt x="700" y="57"/>
                  </a:cubicBezTo>
                  <a:cubicBezTo>
                    <a:pt x="699" y="56"/>
                    <a:pt x="698" y="55"/>
                    <a:pt x="697" y="54"/>
                  </a:cubicBezTo>
                  <a:cubicBezTo>
                    <a:pt x="697" y="55"/>
                    <a:pt x="697" y="55"/>
                    <a:pt x="697" y="55"/>
                  </a:cubicBezTo>
                  <a:cubicBezTo>
                    <a:pt x="697" y="57"/>
                    <a:pt x="695" y="57"/>
                    <a:pt x="695" y="58"/>
                  </a:cubicBezTo>
                  <a:cubicBezTo>
                    <a:pt x="693" y="59"/>
                    <a:pt x="691" y="60"/>
                    <a:pt x="689" y="60"/>
                  </a:cubicBezTo>
                  <a:cubicBezTo>
                    <a:pt x="687" y="60"/>
                    <a:pt x="685" y="59"/>
                    <a:pt x="684" y="56"/>
                  </a:cubicBezTo>
                  <a:cubicBezTo>
                    <a:pt x="683" y="56"/>
                    <a:pt x="683" y="57"/>
                    <a:pt x="683" y="57"/>
                  </a:cubicBezTo>
                  <a:cubicBezTo>
                    <a:pt x="682" y="63"/>
                    <a:pt x="677" y="63"/>
                    <a:pt x="675" y="63"/>
                  </a:cubicBezTo>
                  <a:cubicBezTo>
                    <a:pt x="674" y="63"/>
                    <a:pt x="674" y="63"/>
                    <a:pt x="674" y="63"/>
                  </a:cubicBezTo>
                  <a:cubicBezTo>
                    <a:pt x="672" y="63"/>
                    <a:pt x="671" y="63"/>
                    <a:pt x="671" y="62"/>
                  </a:cubicBezTo>
                  <a:cubicBezTo>
                    <a:pt x="671" y="62"/>
                    <a:pt x="670" y="62"/>
                    <a:pt x="670" y="62"/>
                  </a:cubicBezTo>
                  <a:cubicBezTo>
                    <a:pt x="670" y="62"/>
                    <a:pt x="670" y="63"/>
                    <a:pt x="669" y="63"/>
                  </a:cubicBezTo>
                  <a:cubicBezTo>
                    <a:pt x="667" y="66"/>
                    <a:pt x="663" y="67"/>
                    <a:pt x="660" y="66"/>
                  </a:cubicBezTo>
                  <a:cubicBezTo>
                    <a:pt x="658" y="66"/>
                    <a:pt x="657" y="65"/>
                    <a:pt x="657" y="64"/>
                  </a:cubicBezTo>
                  <a:cubicBezTo>
                    <a:pt x="657" y="64"/>
                    <a:pt x="657" y="64"/>
                    <a:pt x="657" y="64"/>
                  </a:cubicBezTo>
                  <a:cubicBezTo>
                    <a:pt x="656" y="67"/>
                    <a:pt x="653" y="68"/>
                    <a:pt x="650" y="68"/>
                  </a:cubicBezTo>
                  <a:cubicBezTo>
                    <a:pt x="649" y="68"/>
                    <a:pt x="648" y="68"/>
                    <a:pt x="647" y="68"/>
                  </a:cubicBezTo>
                  <a:cubicBezTo>
                    <a:pt x="645" y="68"/>
                    <a:pt x="645" y="67"/>
                    <a:pt x="644" y="66"/>
                  </a:cubicBezTo>
                  <a:cubicBezTo>
                    <a:pt x="644" y="66"/>
                    <a:pt x="644" y="66"/>
                    <a:pt x="644" y="66"/>
                  </a:cubicBezTo>
                  <a:cubicBezTo>
                    <a:pt x="644" y="66"/>
                    <a:pt x="644" y="66"/>
                    <a:pt x="644" y="66"/>
                  </a:cubicBezTo>
                  <a:cubicBezTo>
                    <a:pt x="643" y="69"/>
                    <a:pt x="639" y="70"/>
                    <a:pt x="637" y="70"/>
                  </a:cubicBezTo>
                  <a:cubicBezTo>
                    <a:pt x="637" y="70"/>
                    <a:pt x="636" y="70"/>
                    <a:pt x="636" y="70"/>
                  </a:cubicBezTo>
                  <a:cubicBezTo>
                    <a:pt x="636" y="70"/>
                    <a:pt x="636" y="70"/>
                    <a:pt x="636" y="70"/>
                  </a:cubicBezTo>
                  <a:cubicBezTo>
                    <a:pt x="634" y="70"/>
                    <a:pt x="633" y="69"/>
                    <a:pt x="633" y="69"/>
                  </a:cubicBezTo>
                  <a:cubicBezTo>
                    <a:pt x="632" y="68"/>
                    <a:pt x="632" y="68"/>
                    <a:pt x="632" y="67"/>
                  </a:cubicBezTo>
                  <a:cubicBezTo>
                    <a:pt x="630" y="69"/>
                    <a:pt x="627" y="71"/>
                    <a:pt x="622" y="71"/>
                  </a:cubicBezTo>
                  <a:cubicBezTo>
                    <a:pt x="620" y="71"/>
                    <a:pt x="618" y="70"/>
                    <a:pt x="616" y="69"/>
                  </a:cubicBezTo>
                  <a:cubicBezTo>
                    <a:pt x="615" y="67"/>
                    <a:pt x="615" y="65"/>
                    <a:pt x="616" y="63"/>
                  </a:cubicBezTo>
                  <a:cubicBezTo>
                    <a:pt x="616" y="62"/>
                    <a:pt x="617" y="61"/>
                    <a:pt x="617" y="61"/>
                  </a:cubicBezTo>
                  <a:cubicBezTo>
                    <a:pt x="617" y="60"/>
                    <a:pt x="617" y="60"/>
                    <a:pt x="618" y="60"/>
                  </a:cubicBezTo>
                  <a:cubicBezTo>
                    <a:pt x="618" y="60"/>
                    <a:pt x="618" y="60"/>
                    <a:pt x="618" y="60"/>
                  </a:cubicBezTo>
                  <a:cubicBezTo>
                    <a:pt x="616" y="61"/>
                    <a:pt x="615" y="61"/>
                    <a:pt x="613" y="61"/>
                  </a:cubicBezTo>
                  <a:cubicBezTo>
                    <a:pt x="612" y="61"/>
                    <a:pt x="611" y="61"/>
                    <a:pt x="610" y="61"/>
                  </a:cubicBezTo>
                  <a:cubicBezTo>
                    <a:pt x="610" y="62"/>
                    <a:pt x="610" y="63"/>
                    <a:pt x="609" y="64"/>
                  </a:cubicBezTo>
                  <a:cubicBezTo>
                    <a:pt x="608" y="65"/>
                    <a:pt x="607" y="65"/>
                    <a:pt x="606" y="66"/>
                  </a:cubicBezTo>
                  <a:cubicBezTo>
                    <a:pt x="595" y="67"/>
                    <a:pt x="585" y="67"/>
                    <a:pt x="576" y="67"/>
                  </a:cubicBezTo>
                  <a:cubicBezTo>
                    <a:pt x="576" y="67"/>
                    <a:pt x="576" y="67"/>
                    <a:pt x="576" y="67"/>
                  </a:cubicBezTo>
                  <a:cubicBezTo>
                    <a:pt x="572" y="67"/>
                    <a:pt x="570" y="66"/>
                    <a:pt x="568" y="65"/>
                  </a:cubicBezTo>
                  <a:cubicBezTo>
                    <a:pt x="568" y="65"/>
                    <a:pt x="567" y="64"/>
                    <a:pt x="567" y="64"/>
                  </a:cubicBezTo>
                  <a:cubicBezTo>
                    <a:pt x="566" y="64"/>
                    <a:pt x="566" y="64"/>
                    <a:pt x="566" y="64"/>
                  </a:cubicBezTo>
                  <a:cubicBezTo>
                    <a:pt x="566" y="64"/>
                    <a:pt x="566" y="64"/>
                    <a:pt x="565" y="64"/>
                  </a:cubicBezTo>
                  <a:cubicBezTo>
                    <a:pt x="565" y="65"/>
                    <a:pt x="564" y="67"/>
                    <a:pt x="562" y="67"/>
                  </a:cubicBezTo>
                  <a:cubicBezTo>
                    <a:pt x="561" y="67"/>
                    <a:pt x="560" y="67"/>
                    <a:pt x="559" y="67"/>
                  </a:cubicBezTo>
                  <a:cubicBezTo>
                    <a:pt x="558" y="67"/>
                    <a:pt x="557" y="67"/>
                    <a:pt x="556" y="67"/>
                  </a:cubicBezTo>
                  <a:cubicBezTo>
                    <a:pt x="554" y="67"/>
                    <a:pt x="551" y="67"/>
                    <a:pt x="549" y="65"/>
                  </a:cubicBezTo>
                  <a:cubicBezTo>
                    <a:pt x="547" y="64"/>
                    <a:pt x="547" y="64"/>
                    <a:pt x="547" y="64"/>
                  </a:cubicBezTo>
                  <a:cubicBezTo>
                    <a:pt x="540" y="58"/>
                    <a:pt x="532" y="52"/>
                    <a:pt x="530" y="40"/>
                  </a:cubicBezTo>
                  <a:cubicBezTo>
                    <a:pt x="530" y="39"/>
                    <a:pt x="530" y="38"/>
                    <a:pt x="530" y="37"/>
                  </a:cubicBezTo>
                  <a:cubicBezTo>
                    <a:pt x="529" y="34"/>
                    <a:pt x="528" y="30"/>
                    <a:pt x="530" y="26"/>
                  </a:cubicBezTo>
                  <a:cubicBezTo>
                    <a:pt x="529" y="24"/>
                    <a:pt x="529" y="22"/>
                    <a:pt x="529" y="20"/>
                  </a:cubicBezTo>
                  <a:cubicBezTo>
                    <a:pt x="529" y="19"/>
                    <a:pt x="529" y="19"/>
                    <a:pt x="529" y="18"/>
                  </a:cubicBezTo>
                  <a:cubicBezTo>
                    <a:pt x="529" y="18"/>
                    <a:pt x="529" y="18"/>
                    <a:pt x="529" y="18"/>
                  </a:cubicBezTo>
                  <a:cubicBezTo>
                    <a:pt x="528" y="18"/>
                    <a:pt x="527" y="17"/>
                    <a:pt x="526" y="16"/>
                  </a:cubicBezTo>
                  <a:cubicBezTo>
                    <a:pt x="526" y="17"/>
                    <a:pt x="525" y="17"/>
                    <a:pt x="525" y="17"/>
                  </a:cubicBezTo>
                  <a:cubicBezTo>
                    <a:pt x="522" y="19"/>
                    <a:pt x="520" y="17"/>
                    <a:pt x="519" y="17"/>
                  </a:cubicBezTo>
                  <a:cubicBezTo>
                    <a:pt x="518" y="16"/>
                    <a:pt x="518" y="15"/>
                    <a:pt x="518" y="15"/>
                  </a:cubicBezTo>
                  <a:cubicBezTo>
                    <a:pt x="517" y="14"/>
                    <a:pt x="517" y="14"/>
                    <a:pt x="517" y="14"/>
                  </a:cubicBezTo>
                  <a:cubicBezTo>
                    <a:pt x="516" y="14"/>
                    <a:pt x="514" y="14"/>
                    <a:pt x="512" y="12"/>
                  </a:cubicBezTo>
                  <a:cubicBezTo>
                    <a:pt x="511" y="11"/>
                    <a:pt x="511" y="9"/>
                    <a:pt x="511" y="8"/>
                  </a:cubicBezTo>
                  <a:cubicBezTo>
                    <a:pt x="511" y="7"/>
                    <a:pt x="511" y="7"/>
                    <a:pt x="509" y="6"/>
                  </a:cubicBezTo>
                  <a:cubicBezTo>
                    <a:pt x="509" y="6"/>
                    <a:pt x="508" y="5"/>
                    <a:pt x="507" y="7"/>
                  </a:cubicBezTo>
                  <a:cubicBezTo>
                    <a:pt x="505" y="9"/>
                    <a:pt x="504" y="11"/>
                    <a:pt x="505" y="14"/>
                  </a:cubicBezTo>
                  <a:cubicBezTo>
                    <a:pt x="506" y="16"/>
                    <a:pt x="507" y="19"/>
                    <a:pt x="508" y="21"/>
                  </a:cubicBezTo>
                  <a:cubicBezTo>
                    <a:pt x="508" y="22"/>
                    <a:pt x="509" y="24"/>
                    <a:pt x="507" y="26"/>
                  </a:cubicBezTo>
                  <a:cubicBezTo>
                    <a:pt x="507" y="26"/>
                    <a:pt x="506" y="27"/>
                    <a:pt x="504" y="27"/>
                  </a:cubicBezTo>
                  <a:cubicBezTo>
                    <a:pt x="504" y="30"/>
                    <a:pt x="503" y="32"/>
                    <a:pt x="499" y="32"/>
                  </a:cubicBezTo>
                  <a:cubicBezTo>
                    <a:pt x="498" y="32"/>
                    <a:pt x="497" y="32"/>
                    <a:pt x="496" y="32"/>
                  </a:cubicBezTo>
                  <a:cubicBezTo>
                    <a:pt x="495" y="32"/>
                    <a:pt x="494" y="33"/>
                    <a:pt x="492" y="33"/>
                  </a:cubicBezTo>
                  <a:cubicBezTo>
                    <a:pt x="456" y="32"/>
                    <a:pt x="420" y="32"/>
                    <a:pt x="384" y="32"/>
                  </a:cubicBezTo>
                  <a:cubicBezTo>
                    <a:pt x="329" y="33"/>
                    <a:pt x="275" y="33"/>
                    <a:pt x="220" y="32"/>
                  </a:cubicBezTo>
                  <a:cubicBezTo>
                    <a:pt x="220" y="32"/>
                    <a:pt x="219" y="33"/>
                    <a:pt x="218" y="33"/>
                  </a:cubicBezTo>
                  <a:cubicBezTo>
                    <a:pt x="217" y="33"/>
                    <a:pt x="215" y="33"/>
                    <a:pt x="214" y="33"/>
                  </a:cubicBezTo>
                  <a:cubicBezTo>
                    <a:pt x="210" y="33"/>
                    <a:pt x="208" y="31"/>
                    <a:pt x="207" y="28"/>
                  </a:cubicBezTo>
                  <a:cubicBezTo>
                    <a:pt x="205" y="27"/>
                    <a:pt x="205" y="27"/>
                    <a:pt x="204" y="26"/>
                  </a:cubicBezTo>
                  <a:cubicBezTo>
                    <a:pt x="203" y="24"/>
                    <a:pt x="204" y="22"/>
                    <a:pt x="204" y="21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5" y="18"/>
                    <a:pt x="205" y="17"/>
                    <a:pt x="206" y="15"/>
                  </a:cubicBezTo>
                  <a:cubicBezTo>
                    <a:pt x="206" y="15"/>
                    <a:pt x="206" y="14"/>
                    <a:pt x="206" y="14"/>
                  </a:cubicBezTo>
                  <a:cubicBezTo>
                    <a:pt x="207" y="12"/>
                    <a:pt x="206" y="8"/>
                    <a:pt x="204" y="7"/>
                  </a:cubicBezTo>
                  <a:cubicBezTo>
                    <a:pt x="203" y="6"/>
                    <a:pt x="202" y="6"/>
                    <a:pt x="202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11"/>
                    <a:pt x="198" y="14"/>
                    <a:pt x="194" y="15"/>
                  </a:cubicBezTo>
                  <a:cubicBezTo>
                    <a:pt x="194" y="15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2" y="17"/>
                    <a:pt x="190" y="19"/>
                    <a:pt x="187" y="18"/>
                  </a:cubicBezTo>
                  <a:cubicBezTo>
                    <a:pt x="186" y="18"/>
                    <a:pt x="186" y="17"/>
                    <a:pt x="185" y="17"/>
                  </a:cubicBezTo>
                  <a:cubicBezTo>
                    <a:pt x="185" y="17"/>
                    <a:pt x="184" y="17"/>
                    <a:pt x="184" y="17"/>
                  </a:cubicBezTo>
                  <a:cubicBezTo>
                    <a:pt x="183" y="18"/>
                    <a:pt x="183" y="18"/>
                    <a:pt x="183" y="20"/>
                  </a:cubicBezTo>
                  <a:cubicBezTo>
                    <a:pt x="183" y="21"/>
                    <a:pt x="183" y="22"/>
                    <a:pt x="182" y="23"/>
                  </a:cubicBezTo>
                  <a:cubicBezTo>
                    <a:pt x="181" y="25"/>
                    <a:pt x="181" y="26"/>
                    <a:pt x="182" y="28"/>
                  </a:cubicBezTo>
                  <a:cubicBezTo>
                    <a:pt x="182" y="29"/>
                    <a:pt x="182" y="30"/>
                    <a:pt x="182" y="30"/>
                  </a:cubicBezTo>
                  <a:cubicBezTo>
                    <a:pt x="183" y="35"/>
                    <a:pt x="182" y="38"/>
                    <a:pt x="181" y="42"/>
                  </a:cubicBezTo>
                  <a:cubicBezTo>
                    <a:pt x="180" y="43"/>
                    <a:pt x="180" y="45"/>
                    <a:pt x="180" y="47"/>
                  </a:cubicBezTo>
                  <a:cubicBezTo>
                    <a:pt x="179" y="48"/>
                    <a:pt x="178" y="49"/>
                    <a:pt x="178" y="50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4" y="54"/>
                    <a:pt x="171" y="58"/>
                    <a:pt x="167" y="62"/>
                  </a:cubicBezTo>
                  <a:cubicBezTo>
                    <a:pt x="163" y="65"/>
                    <a:pt x="158" y="67"/>
                    <a:pt x="152" y="67"/>
                  </a:cubicBezTo>
                  <a:cubicBezTo>
                    <a:pt x="152" y="67"/>
                    <a:pt x="152" y="67"/>
                    <a:pt x="152" y="67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0" y="67"/>
                    <a:pt x="147" y="67"/>
                    <a:pt x="146" y="65"/>
                  </a:cubicBezTo>
                  <a:cubicBezTo>
                    <a:pt x="144" y="66"/>
                    <a:pt x="143" y="66"/>
                    <a:pt x="142" y="65"/>
                  </a:cubicBezTo>
                  <a:cubicBezTo>
                    <a:pt x="141" y="67"/>
                    <a:pt x="140" y="68"/>
                    <a:pt x="137" y="68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1" y="67"/>
                    <a:pt x="115" y="67"/>
                    <a:pt x="108" y="66"/>
                  </a:cubicBezTo>
                  <a:cubicBezTo>
                    <a:pt x="108" y="66"/>
                    <a:pt x="106" y="66"/>
                    <a:pt x="105" y="65"/>
                  </a:cubicBezTo>
                  <a:cubicBezTo>
                    <a:pt x="104" y="64"/>
                    <a:pt x="104" y="62"/>
                    <a:pt x="104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3" y="62"/>
                    <a:pt x="101" y="62"/>
                    <a:pt x="100" y="62"/>
                  </a:cubicBezTo>
                  <a:cubicBezTo>
                    <a:pt x="98" y="62"/>
                    <a:pt x="97" y="61"/>
                    <a:pt x="96" y="60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96" y="61"/>
                    <a:pt x="96" y="62"/>
                    <a:pt x="97" y="63"/>
                  </a:cubicBezTo>
                  <a:cubicBezTo>
                    <a:pt x="97" y="64"/>
                    <a:pt x="97" y="65"/>
                    <a:pt x="97" y="66"/>
                  </a:cubicBezTo>
                  <a:cubicBezTo>
                    <a:pt x="98" y="68"/>
                    <a:pt x="97" y="70"/>
                    <a:pt x="96" y="71"/>
                  </a:cubicBezTo>
                  <a:cubicBezTo>
                    <a:pt x="95" y="71"/>
                    <a:pt x="94" y="71"/>
                    <a:pt x="93" y="71"/>
                  </a:cubicBezTo>
                  <a:cubicBezTo>
                    <a:pt x="90" y="71"/>
                    <a:pt x="84" y="70"/>
                    <a:pt x="82" y="68"/>
                  </a:cubicBezTo>
                  <a:cubicBezTo>
                    <a:pt x="82" y="68"/>
                    <a:pt x="81" y="67"/>
                    <a:pt x="81" y="67"/>
                  </a:cubicBezTo>
                  <a:cubicBezTo>
                    <a:pt x="81" y="67"/>
                    <a:pt x="81" y="68"/>
                    <a:pt x="80" y="68"/>
                  </a:cubicBezTo>
                  <a:cubicBezTo>
                    <a:pt x="79" y="70"/>
                    <a:pt x="77" y="70"/>
                    <a:pt x="74" y="69"/>
                  </a:cubicBezTo>
                  <a:cubicBezTo>
                    <a:pt x="72" y="69"/>
                    <a:pt x="71" y="67"/>
                    <a:pt x="70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8"/>
                    <a:pt x="66" y="68"/>
                    <a:pt x="64" y="68"/>
                  </a:cubicBezTo>
                  <a:cubicBezTo>
                    <a:pt x="60" y="68"/>
                    <a:pt x="58" y="65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4"/>
                    <a:pt x="56" y="64"/>
                  </a:cubicBezTo>
                  <a:cubicBezTo>
                    <a:pt x="56" y="65"/>
                    <a:pt x="55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9" y="66"/>
                    <a:pt x="47" y="65"/>
                    <a:pt x="46" y="62"/>
                  </a:cubicBezTo>
                  <a:cubicBezTo>
                    <a:pt x="46" y="61"/>
                    <a:pt x="46" y="61"/>
                    <a:pt x="45" y="61"/>
                  </a:cubicBezTo>
                  <a:cubicBezTo>
                    <a:pt x="44" y="63"/>
                    <a:pt x="42" y="64"/>
                    <a:pt x="37" y="62"/>
                  </a:cubicBezTo>
                  <a:cubicBezTo>
                    <a:pt x="35" y="61"/>
                    <a:pt x="35" y="60"/>
                    <a:pt x="34" y="59"/>
                  </a:cubicBezTo>
                  <a:cubicBezTo>
                    <a:pt x="34" y="58"/>
                    <a:pt x="34" y="58"/>
                    <a:pt x="33" y="57"/>
                  </a:cubicBezTo>
                  <a:cubicBezTo>
                    <a:pt x="33" y="58"/>
                    <a:pt x="33" y="58"/>
                    <a:pt x="32" y="59"/>
                  </a:cubicBezTo>
                  <a:cubicBezTo>
                    <a:pt x="32" y="59"/>
                    <a:pt x="31" y="60"/>
                    <a:pt x="30" y="60"/>
                  </a:cubicBezTo>
                  <a:cubicBezTo>
                    <a:pt x="28" y="60"/>
                    <a:pt x="27" y="60"/>
                    <a:pt x="25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8"/>
                    <a:pt x="22" y="58"/>
                    <a:pt x="22" y="58"/>
                  </a:cubicBezTo>
                  <a:cubicBezTo>
                    <a:pt x="21" y="58"/>
                    <a:pt x="19" y="57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3"/>
                    <a:pt x="18" y="53"/>
                  </a:cubicBezTo>
                  <a:cubicBezTo>
                    <a:pt x="18" y="56"/>
                    <a:pt x="15" y="57"/>
                    <a:pt x="14" y="58"/>
                  </a:cubicBezTo>
                  <a:cubicBezTo>
                    <a:pt x="13" y="58"/>
                    <a:pt x="12" y="59"/>
                    <a:pt x="12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2" y="62"/>
                    <a:pt x="12" y="64"/>
                    <a:pt x="11" y="65"/>
                  </a:cubicBezTo>
                  <a:cubicBezTo>
                    <a:pt x="11" y="66"/>
                    <a:pt x="9" y="67"/>
                    <a:pt x="6" y="67"/>
                  </a:cubicBezTo>
                  <a:cubicBezTo>
                    <a:pt x="7" y="69"/>
                    <a:pt x="8" y="69"/>
                    <a:pt x="9" y="70"/>
                  </a:cubicBezTo>
                  <a:cubicBezTo>
                    <a:pt x="12" y="71"/>
                    <a:pt x="16" y="73"/>
                    <a:pt x="19" y="75"/>
                  </a:cubicBezTo>
                  <a:cubicBezTo>
                    <a:pt x="23" y="77"/>
                    <a:pt x="27" y="79"/>
                    <a:pt x="32" y="81"/>
                  </a:cubicBezTo>
                  <a:cubicBezTo>
                    <a:pt x="35" y="82"/>
                    <a:pt x="35" y="84"/>
                    <a:pt x="35" y="85"/>
                  </a:cubicBezTo>
                  <a:cubicBezTo>
                    <a:pt x="35" y="85"/>
                    <a:pt x="35" y="86"/>
                    <a:pt x="35" y="86"/>
                  </a:cubicBezTo>
                  <a:cubicBezTo>
                    <a:pt x="35" y="86"/>
                    <a:pt x="36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1" y="86"/>
                    <a:pt x="42" y="89"/>
                    <a:pt x="42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5" y="91"/>
                    <a:pt x="47" y="91"/>
                    <a:pt x="47" y="93"/>
                  </a:cubicBezTo>
                  <a:cubicBezTo>
                    <a:pt x="48" y="95"/>
                    <a:pt x="49" y="95"/>
                    <a:pt x="51" y="96"/>
                  </a:cubicBezTo>
                  <a:cubicBezTo>
                    <a:pt x="53" y="97"/>
                    <a:pt x="55" y="97"/>
                    <a:pt x="56" y="99"/>
                  </a:cubicBezTo>
                  <a:cubicBezTo>
                    <a:pt x="59" y="100"/>
                    <a:pt x="60" y="102"/>
                    <a:pt x="60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64" y="103"/>
                    <a:pt x="65" y="104"/>
                    <a:pt x="65" y="106"/>
                  </a:cubicBezTo>
                  <a:cubicBezTo>
                    <a:pt x="65" y="106"/>
                    <a:pt x="65" y="106"/>
                    <a:pt x="67" y="106"/>
                  </a:cubicBezTo>
                  <a:cubicBezTo>
                    <a:pt x="68" y="107"/>
                    <a:pt x="70" y="108"/>
                    <a:pt x="71" y="11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1C666E8-3466-463B-9D25-1D3FCF01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1938"/>
              <a:ext cx="130" cy="183"/>
            </a:xfrm>
            <a:custGeom>
              <a:avLst/>
              <a:gdLst>
                <a:gd name="T0" fmla="*/ 62 w 76"/>
                <a:gd name="T1" fmla="*/ 8 h 106"/>
                <a:gd name="T2" fmla="*/ 73 w 76"/>
                <a:gd name="T3" fmla="*/ 32 h 106"/>
                <a:gd name="T4" fmla="*/ 70 w 76"/>
                <a:gd name="T5" fmla="*/ 32 h 106"/>
                <a:gd name="T6" fmla="*/ 60 w 76"/>
                <a:gd name="T7" fmla="*/ 11 h 106"/>
                <a:gd name="T8" fmla="*/ 37 w 76"/>
                <a:gd name="T9" fmla="*/ 3 h 106"/>
                <a:gd name="T10" fmla="*/ 14 w 76"/>
                <a:gd name="T11" fmla="*/ 9 h 106"/>
                <a:gd name="T12" fmla="*/ 5 w 76"/>
                <a:gd name="T13" fmla="*/ 25 h 106"/>
                <a:gd name="T14" fmla="*/ 17 w 76"/>
                <a:gd name="T15" fmla="*/ 41 h 106"/>
                <a:gd name="T16" fmla="*/ 38 w 76"/>
                <a:gd name="T17" fmla="*/ 48 h 106"/>
                <a:gd name="T18" fmla="*/ 64 w 76"/>
                <a:gd name="T19" fmla="*/ 57 h 106"/>
                <a:gd name="T20" fmla="*/ 76 w 76"/>
                <a:gd name="T21" fmla="*/ 78 h 106"/>
                <a:gd name="T22" fmla="*/ 65 w 76"/>
                <a:gd name="T23" fmla="*/ 99 h 106"/>
                <a:gd name="T24" fmla="*/ 38 w 76"/>
                <a:gd name="T25" fmla="*/ 106 h 106"/>
                <a:gd name="T26" fmla="*/ 12 w 76"/>
                <a:gd name="T27" fmla="*/ 97 h 106"/>
                <a:gd name="T28" fmla="*/ 0 w 76"/>
                <a:gd name="T29" fmla="*/ 70 h 106"/>
                <a:gd name="T30" fmla="*/ 3 w 76"/>
                <a:gd name="T31" fmla="*/ 70 h 106"/>
                <a:gd name="T32" fmla="*/ 14 w 76"/>
                <a:gd name="T33" fmla="*/ 94 h 106"/>
                <a:gd name="T34" fmla="*/ 38 w 76"/>
                <a:gd name="T35" fmla="*/ 102 h 106"/>
                <a:gd name="T36" fmla="*/ 63 w 76"/>
                <a:gd name="T37" fmla="*/ 96 h 106"/>
                <a:gd name="T38" fmla="*/ 72 w 76"/>
                <a:gd name="T39" fmla="*/ 78 h 106"/>
                <a:gd name="T40" fmla="*/ 61 w 76"/>
                <a:gd name="T41" fmla="*/ 60 h 106"/>
                <a:gd name="T42" fmla="*/ 37 w 76"/>
                <a:gd name="T43" fmla="*/ 51 h 106"/>
                <a:gd name="T44" fmla="*/ 14 w 76"/>
                <a:gd name="T45" fmla="*/ 44 h 106"/>
                <a:gd name="T46" fmla="*/ 2 w 76"/>
                <a:gd name="T47" fmla="*/ 25 h 106"/>
                <a:gd name="T48" fmla="*/ 13 w 76"/>
                <a:gd name="T49" fmla="*/ 6 h 106"/>
                <a:gd name="T50" fmla="*/ 37 w 76"/>
                <a:gd name="T51" fmla="*/ 0 h 106"/>
                <a:gd name="T52" fmla="*/ 62 w 76"/>
                <a:gd name="T5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106">
                  <a:moveTo>
                    <a:pt x="62" y="8"/>
                  </a:moveTo>
                  <a:cubicBezTo>
                    <a:pt x="69" y="14"/>
                    <a:pt x="72" y="22"/>
                    <a:pt x="73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69" y="23"/>
                    <a:pt x="66" y="16"/>
                    <a:pt x="60" y="11"/>
                  </a:cubicBezTo>
                  <a:cubicBezTo>
                    <a:pt x="55" y="6"/>
                    <a:pt x="47" y="3"/>
                    <a:pt x="37" y="3"/>
                  </a:cubicBezTo>
                  <a:cubicBezTo>
                    <a:pt x="27" y="3"/>
                    <a:pt x="20" y="5"/>
                    <a:pt x="14" y="9"/>
                  </a:cubicBezTo>
                  <a:cubicBezTo>
                    <a:pt x="8" y="12"/>
                    <a:pt x="5" y="18"/>
                    <a:pt x="5" y="25"/>
                  </a:cubicBezTo>
                  <a:cubicBezTo>
                    <a:pt x="5" y="32"/>
                    <a:pt x="9" y="37"/>
                    <a:pt x="17" y="41"/>
                  </a:cubicBezTo>
                  <a:cubicBezTo>
                    <a:pt x="20" y="43"/>
                    <a:pt x="27" y="45"/>
                    <a:pt x="38" y="48"/>
                  </a:cubicBezTo>
                  <a:cubicBezTo>
                    <a:pt x="50" y="51"/>
                    <a:pt x="59" y="54"/>
                    <a:pt x="64" y="57"/>
                  </a:cubicBezTo>
                  <a:cubicBezTo>
                    <a:pt x="72" y="62"/>
                    <a:pt x="76" y="69"/>
                    <a:pt x="76" y="78"/>
                  </a:cubicBezTo>
                  <a:cubicBezTo>
                    <a:pt x="76" y="87"/>
                    <a:pt x="72" y="94"/>
                    <a:pt x="65" y="99"/>
                  </a:cubicBezTo>
                  <a:cubicBezTo>
                    <a:pt x="58" y="103"/>
                    <a:pt x="49" y="106"/>
                    <a:pt x="38" y="106"/>
                  </a:cubicBezTo>
                  <a:cubicBezTo>
                    <a:pt x="27" y="106"/>
                    <a:pt x="18" y="103"/>
                    <a:pt x="12" y="97"/>
                  </a:cubicBezTo>
                  <a:cubicBezTo>
                    <a:pt x="5" y="91"/>
                    <a:pt x="1" y="82"/>
                    <a:pt x="0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81"/>
                    <a:pt x="8" y="89"/>
                    <a:pt x="14" y="94"/>
                  </a:cubicBezTo>
                  <a:cubicBezTo>
                    <a:pt x="20" y="100"/>
                    <a:pt x="28" y="102"/>
                    <a:pt x="38" y="102"/>
                  </a:cubicBezTo>
                  <a:cubicBezTo>
                    <a:pt x="48" y="102"/>
                    <a:pt x="56" y="100"/>
                    <a:pt x="63" y="96"/>
                  </a:cubicBezTo>
                  <a:cubicBezTo>
                    <a:pt x="69" y="91"/>
                    <a:pt x="72" y="86"/>
                    <a:pt x="72" y="78"/>
                  </a:cubicBezTo>
                  <a:cubicBezTo>
                    <a:pt x="72" y="70"/>
                    <a:pt x="69" y="64"/>
                    <a:pt x="61" y="60"/>
                  </a:cubicBezTo>
                  <a:cubicBezTo>
                    <a:pt x="57" y="57"/>
                    <a:pt x="49" y="54"/>
                    <a:pt x="37" y="51"/>
                  </a:cubicBezTo>
                  <a:cubicBezTo>
                    <a:pt x="25" y="48"/>
                    <a:pt x="18" y="46"/>
                    <a:pt x="14" y="44"/>
                  </a:cubicBezTo>
                  <a:cubicBezTo>
                    <a:pt x="6" y="39"/>
                    <a:pt x="2" y="33"/>
                    <a:pt x="2" y="25"/>
                  </a:cubicBezTo>
                  <a:cubicBezTo>
                    <a:pt x="2" y="17"/>
                    <a:pt x="6" y="10"/>
                    <a:pt x="13" y="6"/>
                  </a:cubicBezTo>
                  <a:cubicBezTo>
                    <a:pt x="19" y="2"/>
                    <a:pt x="27" y="0"/>
                    <a:pt x="37" y="0"/>
                  </a:cubicBezTo>
                  <a:cubicBezTo>
                    <a:pt x="48" y="0"/>
                    <a:pt x="56" y="3"/>
                    <a:pt x="62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412CCBF-2E1F-484A-940E-661EEB08D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9" y="1942"/>
              <a:ext cx="96" cy="179"/>
            </a:xfrm>
            <a:custGeom>
              <a:avLst/>
              <a:gdLst>
                <a:gd name="T0" fmla="*/ 53 w 56"/>
                <a:gd name="T1" fmla="*/ 0 h 104"/>
                <a:gd name="T2" fmla="*/ 56 w 56"/>
                <a:gd name="T3" fmla="*/ 0 h 104"/>
                <a:gd name="T4" fmla="*/ 56 w 56"/>
                <a:gd name="T5" fmla="*/ 70 h 104"/>
                <a:gd name="T6" fmla="*/ 50 w 56"/>
                <a:gd name="T7" fmla="*/ 94 h 104"/>
                <a:gd name="T8" fmla="*/ 27 w 56"/>
                <a:gd name="T9" fmla="*/ 104 h 104"/>
                <a:gd name="T10" fmla="*/ 8 w 56"/>
                <a:gd name="T11" fmla="*/ 97 h 104"/>
                <a:gd name="T12" fmla="*/ 0 w 56"/>
                <a:gd name="T13" fmla="*/ 75 h 104"/>
                <a:gd name="T14" fmla="*/ 0 w 56"/>
                <a:gd name="T15" fmla="*/ 70 h 104"/>
                <a:gd name="T16" fmla="*/ 3 w 56"/>
                <a:gd name="T17" fmla="*/ 70 h 104"/>
                <a:gd name="T18" fmla="*/ 3 w 56"/>
                <a:gd name="T19" fmla="*/ 75 h 104"/>
                <a:gd name="T20" fmla="*/ 27 w 56"/>
                <a:gd name="T21" fmla="*/ 100 h 104"/>
                <a:gd name="T22" fmla="*/ 47 w 56"/>
                <a:gd name="T23" fmla="*/ 92 h 104"/>
                <a:gd name="T24" fmla="*/ 53 w 56"/>
                <a:gd name="T25" fmla="*/ 70 h 104"/>
                <a:gd name="T26" fmla="*/ 53 w 56"/>
                <a:gd name="T2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04">
                  <a:moveTo>
                    <a:pt x="5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80"/>
                    <a:pt x="54" y="88"/>
                    <a:pt x="50" y="94"/>
                  </a:cubicBezTo>
                  <a:cubicBezTo>
                    <a:pt x="45" y="100"/>
                    <a:pt x="37" y="104"/>
                    <a:pt x="27" y="104"/>
                  </a:cubicBezTo>
                  <a:cubicBezTo>
                    <a:pt x="19" y="104"/>
                    <a:pt x="12" y="101"/>
                    <a:pt x="8" y="97"/>
                  </a:cubicBezTo>
                  <a:cubicBezTo>
                    <a:pt x="2" y="92"/>
                    <a:pt x="0" y="84"/>
                    <a:pt x="0" y="75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3" y="92"/>
                    <a:pt x="11" y="100"/>
                    <a:pt x="27" y="100"/>
                  </a:cubicBezTo>
                  <a:cubicBezTo>
                    <a:pt x="36" y="100"/>
                    <a:pt x="43" y="97"/>
                    <a:pt x="47" y="92"/>
                  </a:cubicBezTo>
                  <a:cubicBezTo>
                    <a:pt x="51" y="87"/>
                    <a:pt x="53" y="80"/>
                    <a:pt x="53" y="70"/>
                  </a:cubicBez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E8933D4-46F7-4EEA-AD4A-772D621DA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942"/>
              <a:ext cx="142" cy="175"/>
            </a:xfrm>
            <a:custGeom>
              <a:avLst/>
              <a:gdLst>
                <a:gd name="T0" fmla="*/ 0 w 142"/>
                <a:gd name="T1" fmla="*/ 0 h 175"/>
                <a:gd name="T2" fmla="*/ 142 w 142"/>
                <a:gd name="T3" fmla="*/ 0 h 175"/>
                <a:gd name="T4" fmla="*/ 142 w 142"/>
                <a:gd name="T5" fmla="*/ 5 h 175"/>
                <a:gd name="T6" fmla="*/ 73 w 142"/>
                <a:gd name="T7" fmla="*/ 5 h 175"/>
                <a:gd name="T8" fmla="*/ 73 w 142"/>
                <a:gd name="T9" fmla="*/ 175 h 175"/>
                <a:gd name="T10" fmla="*/ 68 w 142"/>
                <a:gd name="T11" fmla="*/ 175 h 175"/>
                <a:gd name="T12" fmla="*/ 68 w 142"/>
                <a:gd name="T13" fmla="*/ 5 h 175"/>
                <a:gd name="T14" fmla="*/ 0 w 142"/>
                <a:gd name="T15" fmla="*/ 5 h 175"/>
                <a:gd name="T16" fmla="*/ 0 w 142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75">
                  <a:moveTo>
                    <a:pt x="0" y="0"/>
                  </a:moveTo>
                  <a:lnTo>
                    <a:pt x="142" y="0"/>
                  </a:lnTo>
                  <a:lnTo>
                    <a:pt x="142" y="5"/>
                  </a:lnTo>
                  <a:lnTo>
                    <a:pt x="73" y="5"/>
                  </a:lnTo>
                  <a:lnTo>
                    <a:pt x="73" y="175"/>
                  </a:lnTo>
                  <a:lnTo>
                    <a:pt x="68" y="175"/>
                  </a:lnTo>
                  <a:lnTo>
                    <a:pt x="68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0392651-136F-460B-8757-9712E2A1A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" y="1942"/>
              <a:ext cx="130" cy="179"/>
            </a:xfrm>
            <a:custGeom>
              <a:avLst/>
              <a:gdLst>
                <a:gd name="T0" fmla="*/ 0 w 76"/>
                <a:gd name="T1" fmla="*/ 0 h 104"/>
                <a:gd name="T2" fmla="*/ 4 w 76"/>
                <a:gd name="T3" fmla="*/ 0 h 104"/>
                <a:gd name="T4" fmla="*/ 4 w 76"/>
                <a:gd name="T5" fmla="*/ 62 h 104"/>
                <a:gd name="T6" fmla="*/ 12 w 76"/>
                <a:gd name="T7" fmla="*/ 90 h 104"/>
                <a:gd name="T8" fmla="*/ 38 w 76"/>
                <a:gd name="T9" fmla="*/ 100 h 104"/>
                <a:gd name="T10" fmla="*/ 65 w 76"/>
                <a:gd name="T11" fmla="*/ 90 h 104"/>
                <a:gd name="T12" fmla="*/ 73 w 76"/>
                <a:gd name="T13" fmla="*/ 62 h 104"/>
                <a:gd name="T14" fmla="*/ 73 w 76"/>
                <a:gd name="T15" fmla="*/ 0 h 104"/>
                <a:gd name="T16" fmla="*/ 76 w 76"/>
                <a:gd name="T17" fmla="*/ 0 h 104"/>
                <a:gd name="T18" fmla="*/ 76 w 76"/>
                <a:gd name="T19" fmla="*/ 62 h 104"/>
                <a:gd name="T20" fmla="*/ 68 w 76"/>
                <a:gd name="T21" fmla="*/ 92 h 104"/>
                <a:gd name="T22" fmla="*/ 38 w 76"/>
                <a:gd name="T23" fmla="*/ 104 h 104"/>
                <a:gd name="T24" fmla="*/ 9 w 76"/>
                <a:gd name="T25" fmla="*/ 92 h 104"/>
                <a:gd name="T26" fmla="*/ 0 w 76"/>
                <a:gd name="T27" fmla="*/ 62 h 104"/>
                <a:gd name="T28" fmla="*/ 0 w 76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0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74"/>
                    <a:pt x="6" y="83"/>
                    <a:pt x="12" y="90"/>
                  </a:cubicBezTo>
                  <a:cubicBezTo>
                    <a:pt x="17" y="97"/>
                    <a:pt x="26" y="100"/>
                    <a:pt x="38" y="100"/>
                  </a:cubicBezTo>
                  <a:cubicBezTo>
                    <a:pt x="50" y="100"/>
                    <a:pt x="59" y="97"/>
                    <a:pt x="65" y="90"/>
                  </a:cubicBezTo>
                  <a:cubicBezTo>
                    <a:pt x="70" y="83"/>
                    <a:pt x="73" y="74"/>
                    <a:pt x="73" y="6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75"/>
                    <a:pt x="73" y="85"/>
                    <a:pt x="68" y="92"/>
                  </a:cubicBezTo>
                  <a:cubicBezTo>
                    <a:pt x="61" y="100"/>
                    <a:pt x="52" y="104"/>
                    <a:pt x="38" y="104"/>
                  </a:cubicBezTo>
                  <a:cubicBezTo>
                    <a:pt x="25" y="104"/>
                    <a:pt x="15" y="100"/>
                    <a:pt x="9" y="92"/>
                  </a:cubicBezTo>
                  <a:cubicBezTo>
                    <a:pt x="3" y="85"/>
                    <a:pt x="0" y="75"/>
                    <a:pt x="0" y="6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796342C-43B6-4877-9B27-1BDD985BE305}"/>
              </a:ext>
            </a:extLst>
          </p:cNvPr>
          <p:cNvCxnSpPr>
            <a:cxnSpLocks/>
            <a:stCxn id="11" idx="36"/>
          </p:cNvCxnSpPr>
          <p:nvPr/>
        </p:nvCxnSpPr>
        <p:spPr>
          <a:xfrm flipH="1" flipV="1">
            <a:off x="3" y="751684"/>
            <a:ext cx="10144994" cy="9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A955CB-EC17-48B8-A220-C747B5928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5147" y="6578600"/>
            <a:ext cx="2743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BCF8BB4D-DEC2-4884-A4FA-8FF7BFDCF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4">
          <p15:clr>
            <a:srgbClr val="F26B43"/>
          </p15:clr>
        </p15:guide>
        <p15:guide id="2" pos="7368">
          <p15:clr>
            <a:srgbClr val="F26B43"/>
          </p15:clr>
        </p15:guide>
        <p15:guide id="3" orient="horz" pos="472">
          <p15:clr>
            <a:srgbClr val="F26B43"/>
          </p15:clr>
        </p15:guide>
        <p15:guide id="4" orient="horz" pos="41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>
            <a:extLst>
              <a:ext uri="{FF2B5EF4-FFF2-40B4-BE49-F238E27FC236}">
                <a16:creationId xmlns:a16="http://schemas.microsoft.com/office/drawing/2014/main" id="{7C203E5F-10CC-4C39-9C3B-08322486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958"/>
          <a:stretch/>
        </p:blipFill>
        <p:spPr>
          <a:xfrm>
            <a:off x="0" y="3260891"/>
            <a:ext cx="12282150" cy="41148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5F7A16-4E2B-4F11-A46F-2F0ADA0A8C50}"/>
              </a:ext>
            </a:extLst>
          </p:cNvPr>
          <p:cNvSpPr/>
          <p:nvPr/>
        </p:nvSpPr>
        <p:spPr>
          <a:xfrm>
            <a:off x="0" y="6296878"/>
            <a:ext cx="12191999" cy="5611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98B8C6-F215-45FF-AAC2-618BECF6E5E9}"/>
              </a:ext>
            </a:extLst>
          </p:cNvPr>
          <p:cNvSpPr/>
          <p:nvPr/>
        </p:nvSpPr>
        <p:spPr>
          <a:xfrm>
            <a:off x="0" y="730375"/>
            <a:ext cx="12192002" cy="2401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314C7FB-2670-4060-B623-A52586BEB4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45597" y="223705"/>
            <a:ext cx="2846403" cy="450233"/>
            <a:chOff x="768" y="1292"/>
            <a:chExt cx="5241" cy="829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8988226-D010-41FE-980E-62BDF13DB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" y="1292"/>
              <a:ext cx="1742" cy="829"/>
            </a:xfrm>
            <a:custGeom>
              <a:avLst/>
              <a:gdLst>
                <a:gd name="T0" fmla="*/ 1742 w 1742"/>
                <a:gd name="T1" fmla="*/ 829 h 829"/>
                <a:gd name="T2" fmla="*/ 851 w 1742"/>
                <a:gd name="T3" fmla="*/ 829 h 829"/>
                <a:gd name="T4" fmla="*/ 851 w 1742"/>
                <a:gd name="T5" fmla="*/ 9 h 829"/>
                <a:gd name="T6" fmla="*/ 751 w 1742"/>
                <a:gd name="T7" fmla="*/ 9 h 829"/>
                <a:gd name="T8" fmla="*/ 751 w 1742"/>
                <a:gd name="T9" fmla="*/ 24 h 829"/>
                <a:gd name="T10" fmla="*/ 724 w 1742"/>
                <a:gd name="T11" fmla="*/ 24 h 829"/>
                <a:gd name="T12" fmla="*/ 724 w 1742"/>
                <a:gd name="T13" fmla="*/ 9 h 829"/>
                <a:gd name="T14" fmla="*/ 258 w 1742"/>
                <a:gd name="T15" fmla="*/ 9 h 829"/>
                <a:gd name="T16" fmla="*/ 258 w 1742"/>
                <a:gd name="T17" fmla="*/ 24 h 829"/>
                <a:gd name="T18" fmla="*/ 231 w 1742"/>
                <a:gd name="T19" fmla="*/ 24 h 829"/>
                <a:gd name="T20" fmla="*/ 231 w 1742"/>
                <a:gd name="T21" fmla="*/ 9 h 829"/>
                <a:gd name="T22" fmla="*/ 132 w 1742"/>
                <a:gd name="T23" fmla="*/ 9 h 829"/>
                <a:gd name="T24" fmla="*/ 132 w 1742"/>
                <a:gd name="T25" fmla="*/ 829 h 829"/>
                <a:gd name="T26" fmla="*/ 0 w 1742"/>
                <a:gd name="T27" fmla="*/ 829 h 829"/>
                <a:gd name="T28" fmla="*/ 0 w 1742"/>
                <a:gd name="T29" fmla="*/ 820 h 829"/>
                <a:gd name="T30" fmla="*/ 123 w 1742"/>
                <a:gd name="T31" fmla="*/ 820 h 829"/>
                <a:gd name="T32" fmla="*/ 123 w 1742"/>
                <a:gd name="T33" fmla="*/ 0 h 829"/>
                <a:gd name="T34" fmla="*/ 239 w 1742"/>
                <a:gd name="T35" fmla="*/ 0 h 829"/>
                <a:gd name="T36" fmla="*/ 239 w 1742"/>
                <a:gd name="T37" fmla="*/ 14 h 829"/>
                <a:gd name="T38" fmla="*/ 250 w 1742"/>
                <a:gd name="T39" fmla="*/ 14 h 829"/>
                <a:gd name="T40" fmla="*/ 250 w 1742"/>
                <a:gd name="T41" fmla="*/ 0 h 829"/>
                <a:gd name="T42" fmla="*/ 732 w 1742"/>
                <a:gd name="T43" fmla="*/ 0 h 829"/>
                <a:gd name="T44" fmla="*/ 732 w 1742"/>
                <a:gd name="T45" fmla="*/ 14 h 829"/>
                <a:gd name="T46" fmla="*/ 743 w 1742"/>
                <a:gd name="T47" fmla="*/ 14 h 829"/>
                <a:gd name="T48" fmla="*/ 743 w 1742"/>
                <a:gd name="T49" fmla="*/ 0 h 829"/>
                <a:gd name="T50" fmla="*/ 861 w 1742"/>
                <a:gd name="T51" fmla="*/ 0 h 829"/>
                <a:gd name="T52" fmla="*/ 861 w 1742"/>
                <a:gd name="T53" fmla="*/ 820 h 829"/>
                <a:gd name="T54" fmla="*/ 1742 w 1742"/>
                <a:gd name="T55" fmla="*/ 820 h 829"/>
                <a:gd name="T56" fmla="*/ 1742 w 1742"/>
                <a:gd name="T5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42" h="829">
                  <a:moveTo>
                    <a:pt x="1742" y="829"/>
                  </a:moveTo>
                  <a:lnTo>
                    <a:pt x="851" y="829"/>
                  </a:lnTo>
                  <a:lnTo>
                    <a:pt x="851" y="9"/>
                  </a:lnTo>
                  <a:lnTo>
                    <a:pt x="751" y="9"/>
                  </a:lnTo>
                  <a:lnTo>
                    <a:pt x="751" y="24"/>
                  </a:lnTo>
                  <a:lnTo>
                    <a:pt x="724" y="24"/>
                  </a:lnTo>
                  <a:lnTo>
                    <a:pt x="724" y="9"/>
                  </a:lnTo>
                  <a:lnTo>
                    <a:pt x="258" y="9"/>
                  </a:lnTo>
                  <a:lnTo>
                    <a:pt x="258" y="24"/>
                  </a:lnTo>
                  <a:lnTo>
                    <a:pt x="231" y="24"/>
                  </a:lnTo>
                  <a:lnTo>
                    <a:pt x="231" y="9"/>
                  </a:lnTo>
                  <a:lnTo>
                    <a:pt x="132" y="9"/>
                  </a:lnTo>
                  <a:lnTo>
                    <a:pt x="132" y="829"/>
                  </a:lnTo>
                  <a:lnTo>
                    <a:pt x="0" y="829"/>
                  </a:lnTo>
                  <a:lnTo>
                    <a:pt x="0" y="820"/>
                  </a:lnTo>
                  <a:lnTo>
                    <a:pt x="123" y="820"/>
                  </a:lnTo>
                  <a:lnTo>
                    <a:pt x="123" y="0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50" y="14"/>
                  </a:lnTo>
                  <a:lnTo>
                    <a:pt x="250" y="0"/>
                  </a:lnTo>
                  <a:lnTo>
                    <a:pt x="732" y="0"/>
                  </a:lnTo>
                  <a:lnTo>
                    <a:pt x="732" y="14"/>
                  </a:lnTo>
                  <a:lnTo>
                    <a:pt x="743" y="14"/>
                  </a:lnTo>
                  <a:lnTo>
                    <a:pt x="743" y="0"/>
                  </a:lnTo>
                  <a:lnTo>
                    <a:pt x="861" y="0"/>
                  </a:lnTo>
                  <a:lnTo>
                    <a:pt x="861" y="820"/>
                  </a:lnTo>
                  <a:lnTo>
                    <a:pt x="1742" y="820"/>
                  </a:lnTo>
                  <a:lnTo>
                    <a:pt x="1742" y="829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09FBEAC-F7D9-4313-B1E3-E394B0EF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1471"/>
              <a:ext cx="482" cy="646"/>
            </a:xfrm>
            <a:custGeom>
              <a:avLst/>
              <a:gdLst>
                <a:gd name="T0" fmla="*/ 482 w 482"/>
                <a:gd name="T1" fmla="*/ 646 h 646"/>
                <a:gd name="T2" fmla="*/ 474 w 482"/>
                <a:gd name="T3" fmla="*/ 646 h 646"/>
                <a:gd name="T4" fmla="*/ 474 w 482"/>
                <a:gd name="T5" fmla="*/ 112 h 646"/>
                <a:gd name="T6" fmla="*/ 433 w 482"/>
                <a:gd name="T7" fmla="*/ 112 h 646"/>
                <a:gd name="T8" fmla="*/ 433 w 482"/>
                <a:gd name="T9" fmla="*/ 79 h 646"/>
                <a:gd name="T10" fmla="*/ 364 w 482"/>
                <a:gd name="T11" fmla="*/ 38 h 646"/>
                <a:gd name="T12" fmla="*/ 320 w 482"/>
                <a:gd name="T13" fmla="*/ 38 h 646"/>
                <a:gd name="T14" fmla="*/ 320 w 482"/>
                <a:gd name="T15" fmla="*/ 9 h 646"/>
                <a:gd name="T16" fmla="*/ 164 w 482"/>
                <a:gd name="T17" fmla="*/ 9 h 646"/>
                <a:gd name="T18" fmla="*/ 164 w 482"/>
                <a:gd name="T19" fmla="*/ 38 h 646"/>
                <a:gd name="T20" fmla="*/ 120 w 482"/>
                <a:gd name="T21" fmla="*/ 38 h 646"/>
                <a:gd name="T22" fmla="*/ 49 w 482"/>
                <a:gd name="T23" fmla="*/ 79 h 646"/>
                <a:gd name="T24" fmla="*/ 49 w 482"/>
                <a:gd name="T25" fmla="*/ 112 h 646"/>
                <a:gd name="T26" fmla="*/ 8 w 482"/>
                <a:gd name="T27" fmla="*/ 112 h 646"/>
                <a:gd name="T28" fmla="*/ 8 w 482"/>
                <a:gd name="T29" fmla="*/ 646 h 646"/>
                <a:gd name="T30" fmla="*/ 0 w 482"/>
                <a:gd name="T31" fmla="*/ 646 h 646"/>
                <a:gd name="T32" fmla="*/ 0 w 482"/>
                <a:gd name="T33" fmla="*/ 102 h 646"/>
                <a:gd name="T34" fmla="*/ 41 w 482"/>
                <a:gd name="T35" fmla="*/ 102 h 646"/>
                <a:gd name="T36" fmla="*/ 41 w 482"/>
                <a:gd name="T37" fmla="*/ 74 h 646"/>
                <a:gd name="T38" fmla="*/ 116 w 482"/>
                <a:gd name="T39" fmla="*/ 29 h 646"/>
                <a:gd name="T40" fmla="*/ 154 w 482"/>
                <a:gd name="T41" fmla="*/ 29 h 646"/>
                <a:gd name="T42" fmla="*/ 154 w 482"/>
                <a:gd name="T43" fmla="*/ 0 h 646"/>
                <a:gd name="T44" fmla="*/ 328 w 482"/>
                <a:gd name="T45" fmla="*/ 0 h 646"/>
                <a:gd name="T46" fmla="*/ 328 w 482"/>
                <a:gd name="T47" fmla="*/ 29 h 646"/>
                <a:gd name="T48" fmla="*/ 366 w 482"/>
                <a:gd name="T49" fmla="*/ 29 h 646"/>
                <a:gd name="T50" fmla="*/ 441 w 482"/>
                <a:gd name="T51" fmla="*/ 74 h 646"/>
                <a:gd name="T52" fmla="*/ 441 w 482"/>
                <a:gd name="T53" fmla="*/ 102 h 646"/>
                <a:gd name="T54" fmla="*/ 482 w 482"/>
                <a:gd name="T55" fmla="*/ 102 h 646"/>
                <a:gd name="T56" fmla="*/ 482 w 482"/>
                <a:gd name="T57" fmla="*/ 64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646">
                  <a:moveTo>
                    <a:pt x="482" y="646"/>
                  </a:moveTo>
                  <a:lnTo>
                    <a:pt x="474" y="646"/>
                  </a:lnTo>
                  <a:lnTo>
                    <a:pt x="474" y="112"/>
                  </a:lnTo>
                  <a:lnTo>
                    <a:pt x="433" y="112"/>
                  </a:lnTo>
                  <a:lnTo>
                    <a:pt x="433" y="79"/>
                  </a:lnTo>
                  <a:lnTo>
                    <a:pt x="364" y="38"/>
                  </a:lnTo>
                  <a:lnTo>
                    <a:pt x="320" y="38"/>
                  </a:lnTo>
                  <a:lnTo>
                    <a:pt x="320" y="9"/>
                  </a:lnTo>
                  <a:lnTo>
                    <a:pt x="164" y="9"/>
                  </a:lnTo>
                  <a:lnTo>
                    <a:pt x="164" y="38"/>
                  </a:lnTo>
                  <a:lnTo>
                    <a:pt x="120" y="38"/>
                  </a:lnTo>
                  <a:lnTo>
                    <a:pt x="49" y="79"/>
                  </a:lnTo>
                  <a:lnTo>
                    <a:pt x="49" y="112"/>
                  </a:lnTo>
                  <a:lnTo>
                    <a:pt x="8" y="112"/>
                  </a:lnTo>
                  <a:lnTo>
                    <a:pt x="8" y="646"/>
                  </a:lnTo>
                  <a:lnTo>
                    <a:pt x="0" y="646"/>
                  </a:lnTo>
                  <a:lnTo>
                    <a:pt x="0" y="102"/>
                  </a:lnTo>
                  <a:lnTo>
                    <a:pt x="41" y="102"/>
                  </a:lnTo>
                  <a:lnTo>
                    <a:pt x="41" y="74"/>
                  </a:lnTo>
                  <a:lnTo>
                    <a:pt x="116" y="29"/>
                  </a:lnTo>
                  <a:lnTo>
                    <a:pt x="154" y="29"/>
                  </a:lnTo>
                  <a:lnTo>
                    <a:pt x="154" y="0"/>
                  </a:lnTo>
                  <a:lnTo>
                    <a:pt x="328" y="0"/>
                  </a:lnTo>
                  <a:lnTo>
                    <a:pt x="328" y="29"/>
                  </a:lnTo>
                  <a:lnTo>
                    <a:pt x="366" y="29"/>
                  </a:lnTo>
                  <a:lnTo>
                    <a:pt x="441" y="74"/>
                  </a:lnTo>
                  <a:lnTo>
                    <a:pt x="441" y="102"/>
                  </a:lnTo>
                  <a:lnTo>
                    <a:pt x="482" y="102"/>
                  </a:lnTo>
                  <a:lnTo>
                    <a:pt x="482" y="64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8649ADC-3B6E-4715-998C-4ED7DC8E8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" y="1614"/>
              <a:ext cx="2016" cy="507"/>
            </a:xfrm>
            <a:custGeom>
              <a:avLst/>
              <a:gdLst>
                <a:gd name="T0" fmla="*/ 1125 w 1178"/>
                <a:gd name="T1" fmla="*/ 294 h 294"/>
                <a:gd name="T2" fmla="*/ 1072 w 1178"/>
                <a:gd name="T3" fmla="*/ 231 h 294"/>
                <a:gd name="T4" fmla="*/ 959 w 1178"/>
                <a:gd name="T5" fmla="*/ 111 h 294"/>
                <a:gd name="T6" fmla="*/ 710 w 1178"/>
                <a:gd name="T7" fmla="*/ 53 h 294"/>
                <a:gd name="T8" fmla="*/ 647 w 1178"/>
                <a:gd name="T9" fmla="*/ 53 h 294"/>
                <a:gd name="T10" fmla="*/ 397 w 1178"/>
                <a:gd name="T11" fmla="*/ 111 h 294"/>
                <a:gd name="T12" fmla="*/ 284 w 1178"/>
                <a:gd name="T13" fmla="*/ 231 h 294"/>
                <a:gd name="T14" fmla="*/ 232 w 1178"/>
                <a:gd name="T15" fmla="*/ 294 h 294"/>
                <a:gd name="T16" fmla="*/ 0 w 1178"/>
                <a:gd name="T17" fmla="*/ 289 h 294"/>
                <a:gd name="T18" fmla="*/ 280 w 1178"/>
                <a:gd name="T19" fmla="*/ 227 h 294"/>
                <a:gd name="T20" fmla="*/ 394 w 1178"/>
                <a:gd name="T21" fmla="*/ 107 h 294"/>
                <a:gd name="T22" fmla="*/ 652 w 1178"/>
                <a:gd name="T23" fmla="*/ 51 h 294"/>
                <a:gd name="T24" fmla="*/ 705 w 1178"/>
                <a:gd name="T25" fmla="*/ 51 h 294"/>
                <a:gd name="T26" fmla="*/ 963 w 1178"/>
                <a:gd name="T27" fmla="*/ 107 h 294"/>
                <a:gd name="T28" fmla="*/ 1076 w 1178"/>
                <a:gd name="T29" fmla="*/ 227 h 294"/>
                <a:gd name="T30" fmla="*/ 1178 w 1178"/>
                <a:gd name="T31" fmla="*/ 289 h 294"/>
                <a:gd name="T32" fmla="*/ 1079 w 1178"/>
                <a:gd name="T33" fmla="*/ 294 h 294"/>
                <a:gd name="T34" fmla="*/ 1077 w 1178"/>
                <a:gd name="T35" fmla="*/ 293 h 294"/>
                <a:gd name="T36" fmla="*/ 1014 w 1178"/>
                <a:gd name="T37" fmla="*/ 214 h 294"/>
                <a:gd name="T38" fmla="*/ 838 w 1178"/>
                <a:gd name="T39" fmla="*/ 54 h 294"/>
                <a:gd name="T40" fmla="*/ 715 w 1178"/>
                <a:gd name="T41" fmla="*/ 94 h 294"/>
                <a:gd name="T42" fmla="*/ 690 w 1178"/>
                <a:gd name="T43" fmla="*/ 292 h 294"/>
                <a:gd name="T44" fmla="*/ 685 w 1178"/>
                <a:gd name="T45" fmla="*/ 283 h 294"/>
                <a:gd name="T46" fmla="*/ 760 w 1178"/>
                <a:gd name="T47" fmla="*/ 34 h 294"/>
                <a:gd name="T48" fmla="*/ 1000 w 1178"/>
                <a:gd name="T49" fmla="*/ 190 h 294"/>
                <a:gd name="T50" fmla="*/ 1057 w 1178"/>
                <a:gd name="T51" fmla="*/ 257 h 294"/>
                <a:gd name="T52" fmla="*/ 1081 w 1178"/>
                <a:gd name="T53" fmla="*/ 294 h 294"/>
                <a:gd name="T54" fmla="*/ 277 w 1178"/>
                <a:gd name="T55" fmla="*/ 294 h 294"/>
                <a:gd name="T56" fmla="*/ 300 w 1178"/>
                <a:gd name="T57" fmla="*/ 257 h 294"/>
                <a:gd name="T58" fmla="*/ 356 w 1178"/>
                <a:gd name="T59" fmla="*/ 190 h 294"/>
                <a:gd name="T60" fmla="*/ 597 w 1178"/>
                <a:gd name="T61" fmla="*/ 34 h 294"/>
                <a:gd name="T62" fmla="*/ 672 w 1178"/>
                <a:gd name="T63" fmla="*/ 283 h 294"/>
                <a:gd name="T64" fmla="*/ 666 w 1178"/>
                <a:gd name="T65" fmla="*/ 292 h 294"/>
                <a:gd name="T66" fmla="*/ 641 w 1178"/>
                <a:gd name="T67" fmla="*/ 94 h 294"/>
                <a:gd name="T68" fmla="*/ 519 w 1178"/>
                <a:gd name="T69" fmla="*/ 54 h 294"/>
                <a:gd name="T70" fmla="*/ 342 w 1178"/>
                <a:gd name="T71" fmla="*/ 214 h 294"/>
                <a:gd name="T72" fmla="*/ 280 w 1178"/>
                <a:gd name="T73" fmla="*/ 293 h 294"/>
                <a:gd name="T74" fmla="*/ 277 w 1178"/>
                <a:gd name="T75" fmla="*/ 29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8" h="294">
                  <a:moveTo>
                    <a:pt x="1178" y="294"/>
                  </a:moveTo>
                  <a:cubicBezTo>
                    <a:pt x="1125" y="294"/>
                    <a:pt x="1125" y="294"/>
                    <a:pt x="1125" y="294"/>
                  </a:cubicBezTo>
                  <a:cubicBezTo>
                    <a:pt x="1124" y="293"/>
                    <a:pt x="1124" y="293"/>
                    <a:pt x="1124" y="293"/>
                  </a:cubicBezTo>
                  <a:cubicBezTo>
                    <a:pt x="1124" y="293"/>
                    <a:pt x="1082" y="242"/>
                    <a:pt x="1072" y="231"/>
                  </a:cubicBezTo>
                  <a:cubicBezTo>
                    <a:pt x="1068" y="226"/>
                    <a:pt x="1068" y="226"/>
                    <a:pt x="1068" y="226"/>
                  </a:cubicBezTo>
                  <a:cubicBezTo>
                    <a:pt x="1034" y="186"/>
                    <a:pt x="1000" y="145"/>
                    <a:pt x="959" y="111"/>
                  </a:cubicBezTo>
                  <a:cubicBezTo>
                    <a:pt x="918" y="76"/>
                    <a:pt x="877" y="43"/>
                    <a:pt x="833" y="28"/>
                  </a:cubicBezTo>
                  <a:cubicBezTo>
                    <a:pt x="769" y="6"/>
                    <a:pt x="728" y="14"/>
                    <a:pt x="710" y="53"/>
                  </a:cubicBezTo>
                  <a:cubicBezTo>
                    <a:pt x="705" y="63"/>
                    <a:pt x="683" y="64"/>
                    <a:pt x="678" y="64"/>
                  </a:cubicBezTo>
                  <a:cubicBezTo>
                    <a:pt x="674" y="64"/>
                    <a:pt x="652" y="63"/>
                    <a:pt x="647" y="53"/>
                  </a:cubicBezTo>
                  <a:cubicBezTo>
                    <a:pt x="629" y="14"/>
                    <a:pt x="587" y="6"/>
                    <a:pt x="524" y="28"/>
                  </a:cubicBezTo>
                  <a:cubicBezTo>
                    <a:pt x="479" y="43"/>
                    <a:pt x="439" y="76"/>
                    <a:pt x="397" y="111"/>
                  </a:cubicBezTo>
                  <a:cubicBezTo>
                    <a:pt x="357" y="145"/>
                    <a:pt x="322" y="186"/>
                    <a:pt x="289" y="226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75" y="242"/>
                    <a:pt x="233" y="293"/>
                    <a:pt x="232" y="293"/>
                  </a:cubicBezTo>
                  <a:cubicBezTo>
                    <a:pt x="232" y="294"/>
                    <a:pt x="232" y="294"/>
                    <a:pt x="232" y="294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29" y="289"/>
                    <a:pt x="229" y="289"/>
                    <a:pt x="229" y="289"/>
                  </a:cubicBezTo>
                  <a:cubicBezTo>
                    <a:pt x="235" y="282"/>
                    <a:pt x="271" y="238"/>
                    <a:pt x="280" y="227"/>
                  </a:cubicBezTo>
                  <a:cubicBezTo>
                    <a:pt x="285" y="222"/>
                    <a:pt x="285" y="222"/>
                    <a:pt x="285" y="222"/>
                  </a:cubicBezTo>
                  <a:cubicBezTo>
                    <a:pt x="318" y="183"/>
                    <a:pt x="353" y="141"/>
                    <a:pt x="394" y="107"/>
                  </a:cubicBezTo>
                  <a:cubicBezTo>
                    <a:pt x="436" y="72"/>
                    <a:pt x="477" y="39"/>
                    <a:pt x="522" y="23"/>
                  </a:cubicBezTo>
                  <a:cubicBezTo>
                    <a:pt x="589" y="0"/>
                    <a:pt x="632" y="9"/>
                    <a:pt x="652" y="51"/>
                  </a:cubicBezTo>
                  <a:cubicBezTo>
                    <a:pt x="654" y="56"/>
                    <a:pt x="667" y="58"/>
                    <a:pt x="678" y="58"/>
                  </a:cubicBezTo>
                  <a:cubicBezTo>
                    <a:pt x="690" y="58"/>
                    <a:pt x="703" y="56"/>
                    <a:pt x="705" y="51"/>
                  </a:cubicBezTo>
                  <a:cubicBezTo>
                    <a:pt x="724" y="9"/>
                    <a:pt x="768" y="0"/>
                    <a:pt x="834" y="23"/>
                  </a:cubicBezTo>
                  <a:cubicBezTo>
                    <a:pt x="880" y="39"/>
                    <a:pt x="921" y="72"/>
                    <a:pt x="963" y="107"/>
                  </a:cubicBezTo>
                  <a:cubicBezTo>
                    <a:pt x="1003" y="141"/>
                    <a:pt x="1038" y="183"/>
                    <a:pt x="1072" y="222"/>
                  </a:cubicBezTo>
                  <a:cubicBezTo>
                    <a:pt x="1076" y="227"/>
                    <a:pt x="1076" y="227"/>
                    <a:pt x="1076" y="227"/>
                  </a:cubicBezTo>
                  <a:cubicBezTo>
                    <a:pt x="1085" y="238"/>
                    <a:pt x="1122" y="282"/>
                    <a:pt x="1128" y="289"/>
                  </a:cubicBezTo>
                  <a:cubicBezTo>
                    <a:pt x="1178" y="289"/>
                    <a:pt x="1178" y="289"/>
                    <a:pt x="1178" y="289"/>
                  </a:cubicBezTo>
                  <a:lnTo>
                    <a:pt x="1178" y="294"/>
                  </a:lnTo>
                  <a:close/>
                  <a:moveTo>
                    <a:pt x="1079" y="294"/>
                  </a:moveTo>
                  <a:cubicBezTo>
                    <a:pt x="1079" y="292"/>
                    <a:pt x="1079" y="292"/>
                    <a:pt x="1079" y="292"/>
                  </a:cubicBezTo>
                  <a:cubicBezTo>
                    <a:pt x="1077" y="293"/>
                    <a:pt x="1077" y="293"/>
                    <a:pt x="1077" y="293"/>
                  </a:cubicBezTo>
                  <a:cubicBezTo>
                    <a:pt x="1076" y="290"/>
                    <a:pt x="1055" y="263"/>
                    <a:pt x="1053" y="260"/>
                  </a:cubicBezTo>
                  <a:cubicBezTo>
                    <a:pt x="1039" y="243"/>
                    <a:pt x="1026" y="228"/>
                    <a:pt x="1014" y="214"/>
                  </a:cubicBezTo>
                  <a:cubicBezTo>
                    <a:pt x="1008" y="208"/>
                    <a:pt x="1002" y="201"/>
                    <a:pt x="996" y="194"/>
                  </a:cubicBezTo>
                  <a:cubicBezTo>
                    <a:pt x="950" y="140"/>
                    <a:pt x="902" y="84"/>
                    <a:pt x="838" y="54"/>
                  </a:cubicBezTo>
                  <a:cubicBezTo>
                    <a:pt x="814" y="44"/>
                    <a:pt x="786" y="33"/>
                    <a:pt x="761" y="40"/>
                  </a:cubicBezTo>
                  <a:cubicBezTo>
                    <a:pt x="736" y="46"/>
                    <a:pt x="723" y="73"/>
                    <a:pt x="715" y="94"/>
                  </a:cubicBezTo>
                  <a:cubicBezTo>
                    <a:pt x="695" y="156"/>
                    <a:pt x="693" y="218"/>
                    <a:pt x="690" y="283"/>
                  </a:cubicBezTo>
                  <a:cubicBezTo>
                    <a:pt x="690" y="292"/>
                    <a:pt x="690" y="292"/>
                    <a:pt x="690" y="292"/>
                  </a:cubicBezTo>
                  <a:cubicBezTo>
                    <a:pt x="685" y="291"/>
                    <a:pt x="685" y="291"/>
                    <a:pt x="685" y="291"/>
                  </a:cubicBezTo>
                  <a:cubicBezTo>
                    <a:pt x="685" y="283"/>
                    <a:pt x="685" y="283"/>
                    <a:pt x="685" y="283"/>
                  </a:cubicBezTo>
                  <a:cubicBezTo>
                    <a:pt x="687" y="217"/>
                    <a:pt x="689" y="155"/>
                    <a:pt x="710" y="92"/>
                  </a:cubicBezTo>
                  <a:cubicBezTo>
                    <a:pt x="718" y="70"/>
                    <a:pt x="733" y="42"/>
                    <a:pt x="760" y="34"/>
                  </a:cubicBezTo>
                  <a:cubicBezTo>
                    <a:pt x="787" y="28"/>
                    <a:pt x="815" y="38"/>
                    <a:pt x="840" y="50"/>
                  </a:cubicBezTo>
                  <a:cubicBezTo>
                    <a:pt x="905" y="80"/>
                    <a:pt x="954" y="136"/>
                    <a:pt x="1000" y="190"/>
                  </a:cubicBezTo>
                  <a:cubicBezTo>
                    <a:pt x="1006" y="197"/>
                    <a:pt x="1012" y="204"/>
                    <a:pt x="1018" y="211"/>
                  </a:cubicBezTo>
                  <a:cubicBezTo>
                    <a:pt x="1030" y="225"/>
                    <a:pt x="1043" y="240"/>
                    <a:pt x="1057" y="257"/>
                  </a:cubicBezTo>
                  <a:cubicBezTo>
                    <a:pt x="1069" y="272"/>
                    <a:pt x="1083" y="290"/>
                    <a:pt x="1082" y="293"/>
                  </a:cubicBezTo>
                  <a:cubicBezTo>
                    <a:pt x="1081" y="294"/>
                    <a:pt x="1081" y="294"/>
                    <a:pt x="1081" y="294"/>
                  </a:cubicBezTo>
                  <a:lnTo>
                    <a:pt x="1079" y="294"/>
                  </a:lnTo>
                  <a:close/>
                  <a:moveTo>
                    <a:pt x="277" y="294"/>
                  </a:moveTo>
                  <a:cubicBezTo>
                    <a:pt x="275" y="293"/>
                    <a:pt x="275" y="293"/>
                    <a:pt x="275" y="293"/>
                  </a:cubicBezTo>
                  <a:cubicBezTo>
                    <a:pt x="274" y="290"/>
                    <a:pt x="292" y="267"/>
                    <a:pt x="300" y="257"/>
                  </a:cubicBezTo>
                  <a:cubicBezTo>
                    <a:pt x="314" y="240"/>
                    <a:pt x="326" y="225"/>
                    <a:pt x="338" y="211"/>
                  </a:cubicBezTo>
                  <a:cubicBezTo>
                    <a:pt x="344" y="204"/>
                    <a:pt x="350" y="197"/>
                    <a:pt x="356" y="190"/>
                  </a:cubicBezTo>
                  <a:cubicBezTo>
                    <a:pt x="403" y="136"/>
                    <a:pt x="451" y="80"/>
                    <a:pt x="517" y="50"/>
                  </a:cubicBezTo>
                  <a:cubicBezTo>
                    <a:pt x="541" y="38"/>
                    <a:pt x="570" y="28"/>
                    <a:pt x="597" y="34"/>
                  </a:cubicBezTo>
                  <a:cubicBezTo>
                    <a:pt x="624" y="42"/>
                    <a:pt x="639" y="70"/>
                    <a:pt x="646" y="92"/>
                  </a:cubicBezTo>
                  <a:cubicBezTo>
                    <a:pt x="667" y="155"/>
                    <a:pt x="669" y="217"/>
                    <a:pt x="672" y="283"/>
                  </a:cubicBezTo>
                  <a:cubicBezTo>
                    <a:pt x="672" y="291"/>
                    <a:pt x="672" y="291"/>
                    <a:pt x="672" y="291"/>
                  </a:cubicBezTo>
                  <a:cubicBezTo>
                    <a:pt x="666" y="292"/>
                    <a:pt x="666" y="292"/>
                    <a:pt x="666" y="292"/>
                  </a:cubicBezTo>
                  <a:cubicBezTo>
                    <a:pt x="666" y="283"/>
                    <a:pt x="666" y="283"/>
                    <a:pt x="666" y="283"/>
                  </a:cubicBezTo>
                  <a:cubicBezTo>
                    <a:pt x="664" y="218"/>
                    <a:pt x="662" y="156"/>
                    <a:pt x="641" y="94"/>
                  </a:cubicBezTo>
                  <a:cubicBezTo>
                    <a:pt x="634" y="73"/>
                    <a:pt x="620" y="46"/>
                    <a:pt x="595" y="40"/>
                  </a:cubicBezTo>
                  <a:cubicBezTo>
                    <a:pt x="570" y="33"/>
                    <a:pt x="543" y="44"/>
                    <a:pt x="519" y="54"/>
                  </a:cubicBezTo>
                  <a:cubicBezTo>
                    <a:pt x="455" y="84"/>
                    <a:pt x="407" y="140"/>
                    <a:pt x="360" y="194"/>
                  </a:cubicBezTo>
                  <a:cubicBezTo>
                    <a:pt x="354" y="201"/>
                    <a:pt x="348" y="208"/>
                    <a:pt x="342" y="214"/>
                  </a:cubicBezTo>
                  <a:cubicBezTo>
                    <a:pt x="330" y="228"/>
                    <a:pt x="318" y="243"/>
                    <a:pt x="304" y="260"/>
                  </a:cubicBezTo>
                  <a:cubicBezTo>
                    <a:pt x="302" y="263"/>
                    <a:pt x="281" y="290"/>
                    <a:pt x="280" y="293"/>
                  </a:cubicBezTo>
                  <a:cubicBezTo>
                    <a:pt x="278" y="291"/>
                    <a:pt x="278" y="291"/>
                    <a:pt x="278" y="291"/>
                  </a:cubicBezTo>
                  <a:cubicBezTo>
                    <a:pt x="277" y="292"/>
                    <a:pt x="277" y="292"/>
                    <a:pt x="277" y="292"/>
                  </a:cubicBezTo>
                  <a:lnTo>
                    <a:pt x="277" y="29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32EAE99-8B0C-4B27-A756-70325DB91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893"/>
              <a:ext cx="1027" cy="228"/>
            </a:xfrm>
            <a:custGeom>
              <a:avLst/>
              <a:gdLst>
                <a:gd name="T0" fmla="*/ 1027 w 1027"/>
                <a:gd name="T1" fmla="*/ 228 h 228"/>
                <a:gd name="T2" fmla="*/ 879 w 1027"/>
                <a:gd name="T3" fmla="*/ 228 h 228"/>
                <a:gd name="T4" fmla="*/ 879 w 1027"/>
                <a:gd name="T5" fmla="*/ 11 h 228"/>
                <a:gd name="T6" fmla="*/ 67 w 1027"/>
                <a:gd name="T7" fmla="*/ 11 h 228"/>
                <a:gd name="T8" fmla="*/ 67 w 1027"/>
                <a:gd name="T9" fmla="*/ 228 h 228"/>
                <a:gd name="T10" fmla="*/ 0 w 1027"/>
                <a:gd name="T11" fmla="*/ 228 h 228"/>
                <a:gd name="T12" fmla="*/ 0 w 1027"/>
                <a:gd name="T13" fmla="*/ 219 h 228"/>
                <a:gd name="T14" fmla="*/ 57 w 1027"/>
                <a:gd name="T15" fmla="*/ 219 h 228"/>
                <a:gd name="T16" fmla="*/ 57 w 1027"/>
                <a:gd name="T17" fmla="*/ 0 h 228"/>
                <a:gd name="T18" fmla="*/ 887 w 1027"/>
                <a:gd name="T19" fmla="*/ 0 h 228"/>
                <a:gd name="T20" fmla="*/ 887 w 1027"/>
                <a:gd name="T21" fmla="*/ 219 h 228"/>
                <a:gd name="T22" fmla="*/ 1027 w 1027"/>
                <a:gd name="T23" fmla="*/ 219 h 228"/>
                <a:gd name="T24" fmla="*/ 1027 w 1027"/>
                <a:gd name="T2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7" h="228">
                  <a:moveTo>
                    <a:pt x="1027" y="228"/>
                  </a:moveTo>
                  <a:lnTo>
                    <a:pt x="879" y="228"/>
                  </a:lnTo>
                  <a:lnTo>
                    <a:pt x="879" y="11"/>
                  </a:lnTo>
                  <a:lnTo>
                    <a:pt x="67" y="11"/>
                  </a:lnTo>
                  <a:lnTo>
                    <a:pt x="67" y="228"/>
                  </a:lnTo>
                  <a:lnTo>
                    <a:pt x="0" y="228"/>
                  </a:lnTo>
                  <a:lnTo>
                    <a:pt x="0" y="219"/>
                  </a:lnTo>
                  <a:lnTo>
                    <a:pt x="57" y="219"/>
                  </a:lnTo>
                  <a:lnTo>
                    <a:pt x="57" y="0"/>
                  </a:lnTo>
                  <a:lnTo>
                    <a:pt x="887" y="0"/>
                  </a:lnTo>
                  <a:lnTo>
                    <a:pt x="887" y="219"/>
                  </a:lnTo>
                  <a:lnTo>
                    <a:pt x="1027" y="219"/>
                  </a:lnTo>
                  <a:lnTo>
                    <a:pt x="1027" y="228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774B828-5E1C-4B26-AA1C-8D1C7AB21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1948"/>
              <a:ext cx="183" cy="169"/>
            </a:xfrm>
            <a:custGeom>
              <a:avLst/>
              <a:gdLst>
                <a:gd name="T0" fmla="*/ 5 w 107"/>
                <a:gd name="T1" fmla="*/ 98 h 98"/>
                <a:gd name="T2" fmla="*/ 0 w 107"/>
                <a:gd name="T3" fmla="*/ 98 h 98"/>
                <a:gd name="T4" fmla="*/ 0 w 107"/>
                <a:gd name="T5" fmla="*/ 13 h 98"/>
                <a:gd name="T6" fmla="*/ 6 w 107"/>
                <a:gd name="T7" fmla="*/ 7 h 98"/>
                <a:gd name="T8" fmla="*/ 11 w 107"/>
                <a:gd name="T9" fmla="*/ 6 h 98"/>
                <a:gd name="T10" fmla="*/ 19 w 107"/>
                <a:gd name="T11" fmla="*/ 4 h 98"/>
                <a:gd name="T12" fmla="*/ 28 w 107"/>
                <a:gd name="T13" fmla="*/ 0 h 98"/>
                <a:gd name="T14" fmla="*/ 29 w 107"/>
                <a:gd name="T15" fmla="*/ 0 h 98"/>
                <a:gd name="T16" fmla="*/ 59 w 107"/>
                <a:gd name="T17" fmla="*/ 0 h 98"/>
                <a:gd name="T18" fmla="*/ 78 w 107"/>
                <a:gd name="T19" fmla="*/ 0 h 98"/>
                <a:gd name="T20" fmla="*/ 86 w 107"/>
                <a:gd name="T21" fmla="*/ 4 h 98"/>
                <a:gd name="T22" fmla="*/ 91 w 107"/>
                <a:gd name="T23" fmla="*/ 5 h 98"/>
                <a:gd name="T24" fmla="*/ 94 w 107"/>
                <a:gd name="T25" fmla="*/ 5 h 98"/>
                <a:gd name="T26" fmla="*/ 94 w 107"/>
                <a:gd name="T27" fmla="*/ 6 h 98"/>
                <a:gd name="T28" fmla="*/ 107 w 107"/>
                <a:gd name="T29" fmla="*/ 20 h 98"/>
                <a:gd name="T30" fmla="*/ 107 w 107"/>
                <a:gd name="T31" fmla="*/ 74 h 98"/>
                <a:gd name="T32" fmla="*/ 107 w 107"/>
                <a:gd name="T33" fmla="*/ 97 h 98"/>
                <a:gd name="T34" fmla="*/ 102 w 107"/>
                <a:gd name="T35" fmla="*/ 97 h 98"/>
                <a:gd name="T36" fmla="*/ 101 w 107"/>
                <a:gd name="T37" fmla="*/ 74 h 98"/>
                <a:gd name="T38" fmla="*/ 101 w 107"/>
                <a:gd name="T39" fmla="*/ 20 h 98"/>
                <a:gd name="T40" fmla="*/ 94 w 107"/>
                <a:gd name="T41" fmla="*/ 11 h 98"/>
                <a:gd name="T42" fmla="*/ 93 w 107"/>
                <a:gd name="T43" fmla="*/ 11 h 98"/>
                <a:gd name="T44" fmla="*/ 91 w 107"/>
                <a:gd name="T45" fmla="*/ 11 h 98"/>
                <a:gd name="T46" fmla="*/ 82 w 107"/>
                <a:gd name="T47" fmla="*/ 7 h 98"/>
                <a:gd name="T48" fmla="*/ 78 w 107"/>
                <a:gd name="T49" fmla="*/ 6 h 98"/>
                <a:gd name="T50" fmla="*/ 59 w 107"/>
                <a:gd name="T51" fmla="*/ 6 h 98"/>
                <a:gd name="T52" fmla="*/ 29 w 107"/>
                <a:gd name="T53" fmla="*/ 6 h 98"/>
                <a:gd name="T54" fmla="*/ 27 w 107"/>
                <a:gd name="T55" fmla="*/ 6 h 98"/>
                <a:gd name="T56" fmla="*/ 24 w 107"/>
                <a:gd name="T57" fmla="*/ 7 h 98"/>
                <a:gd name="T58" fmla="*/ 20 w 107"/>
                <a:gd name="T59" fmla="*/ 10 h 98"/>
                <a:gd name="T60" fmla="*/ 13 w 107"/>
                <a:gd name="T61" fmla="*/ 11 h 98"/>
                <a:gd name="T62" fmla="*/ 6 w 107"/>
                <a:gd name="T63" fmla="*/ 12 h 98"/>
                <a:gd name="T64" fmla="*/ 5 w 107"/>
                <a:gd name="T65" fmla="*/ 12 h 98"/>
                <a:gd name="T66" fmla="*/ 5 w 107"/>
                <a:gd name="T67" fmla="*/ 13 h 98"/>
                <a:gd name="T68" fmla="*/ 5 w 107"/>
                <a:gd name="T6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8">
                  <a:moveTo>
                    <a:pt x="5" y="98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0" y="65"/>
                    <a:pt x="0" y="46"/>
                    <a:pt x="0" y="13"/>
                  </a:cubicBezTo>
                  <a:cubicBezTo>
                    <a:pt x="0" y="11"/>
                    <a:pt x="1" y="7"/>
                    <a:pt x="6" y="7"/>
                  </a:cubicBezTo>
                  <a:cubicBezTo>
                    <a:pt x="8" y="6"/>
                    <a:pt x="10" y="6"/>
                    <a:pt x="11" y="6"/>
                  </a:cubicBezTo>
                  <a:cubicBezTo>
                    <a:pt x="14" y="5"/>
                    <a:pt x="16" y="4"/>
                    <a:pt x="19" y="4"/>
                  </a:cubicBezTo>
                  <a:cubicBezTo>
                    <a:pt x="21" y="0"/>
                    <a:pt x="25" y="0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9" y="0"/>
                    <a:pt x="49" y="0"/>
                    <a:pt x="5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1"/>
                    <a:pt x="86" y="4"/>
                  </a:cubicBezTo>
                  <a:cubicBezTo>
                    <a:pt x="87" y="5"/>
                    <a:pt x="89" y="5"/>
                    <a:pt x="91" y="5"/>
                  </a:cubicBezTo>
                  <a:cubicBezTo>
                    <a:pt x="92" y="5"/>
                    <a:pt x="93" y="5"/>
                    <a:pt x="94" y="5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106" y="7"/>
                    <a:pt x="107" y="8"/>
                    <a:pt x="107" y="20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81"/>
                    <a:pt x="107" y="86"/>
                    <a:pt x="107" y="97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1" y="86"/>
                    <a:pt x="101" y="81"/>
                    <a:pt x="101" y="74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1" y="12"/>
                    <a:pt x="101" y="12"/>
                    <a:pt x="94" y="11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1"/>
                    <a:pt x="92" y="11"/>
                    <a:pt x="91" y="11"/>
                  </a:cubicBezTo>
                  <a:cubicBezTo>
                    <a:pt x="88" y="10"/>
                    <a:pt x="84" y="10"/>
                    <a:pt x="82" y="7"/>
                  </a:cubicBezTo>
                  <a:cubicBezTo>
                    <a:pt x="81" y="6"/>
                    <a:pt x="80" y="6"/>
                    <a:pt x="78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49" y="6"/>
                    <a:pt x="39" y="6"/>
                    <a:pt x="29" y="6"/>
                  </a:cubicBezTo>
                  <a:cubicBezTo>
                    <a:pt x="28" y="6"/>
                    <a:pt x="28" y="6"/>
                    <a:pt x="27" y="6"/>
                  </a:cubicBezTo>
                  <a:cubicBezTo>
                    <a:pt x="24" y="5"/>
                    <a:pt x="24" y="5"/>
                    <a:pt x="24" y="7"/>
                  </a:cubicBezTo>
                  <a:cubicBezTo>
                    <a:pt x="24" y="8"/>
                    <a:pt x="23" y="10"/>
                    <a:pt x="20" y="10"/>
                  </a:cubicBezTo>
                  <a:cubicBezTo>
                    <a:pt x="17" y="10"/>
                    <a:pt x="15" y="10"/>
                    <a:pt x="13" y="11"/>
                  </a:cubicBezTo>
                  <a:cubicBezTo>
                    <a:pt x="11" y="11"/>
                    <a:pt x="9" y="12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46"/>
                    <a:pt x="5" y="65"/>
                    <a:pt x="5" y="9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6AF0BF6-8DEB-4F6A-9ADA-C0CB9C8D50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7" y="1656"/>
              <a:ext cx="1226" cy="229"/>
            </a:xfrm>
            <a:custGeom>
              <a:avLst/>
              <a:gdLst>
                <a:gd name="T0" fmla="*/ 67 w 716"/>
                <a:gd name="T1" fmla="*/ 112 h 133"/>
                <a:gd name="T2" fmla="*/ 49 w 716"/>
                <a:gd name="T3" fmla="*/ 101 h 133"/>
                <a:gd name="T4" fmla="*/ 30 w 716"/>
                <a:gd name="T5" fmla="*/ 86 h 133"/>
                <a:gd name="T6" fmla="*/ 11 w 716"/>
                <a:gd name="T7" fmla="*/ 53 h 133"/>
                <a:gd name="T8" fmla="*/ 25 w 716"/>
                <a:gd name="T9" fmla="*/ 52 h 133"/>
                <a:gd name="T10" fmla="*/ 36 w 716"/>
                <a:gd name="T11" fmla="*/ 52 h 133"/>
                <a:gd name="T12" fmla="*/ 45 w 716"/>
                <a:gd name="T13" fmla="*/ 52 h 133"/>
                <a:gd name="T14" fmla="*/ 55 w 716"/>
                <a:gd name="T15" fmla="*/ 54 h 133"/>
                <a:gd name="T16" fmla="*/ 72 w 716"/>
                <a:gd name="T17" fmla="*/ 60 h 133"/>
                <a:gd name="T18" fmla="*/ 73 w 716"/>
                <a:gd name="T19" fmla="*/ 56 h 133"/>
                <a:gd name="T20" fmla="*/ 93 w 716"/>
                <a:gd name="T21" fmla="*/ 56 h 133"/>
                <a:gd name="T22" fmla="*/ 127 w 716"/>
                <a:gd name="T23" fmla="*/ 62 h 133"/>
                <a:gd name="T24" fmla="*/ 150 w 716"/>
                <a:gd name="T25" fmla="*/ 62 h 133"/>
                <a:gd name="T26" fmla="*/ 173 w 716"/>
                <a:gd name="T27" fmla="*/ 48 h 133"/>
                <a:gd name="T28" fmla="*/ 178 w 716"/>
                <a:gd name="T29" fmla="*/ 19 h 133"/>
                <a:gd name="T30" fmla="*/ 190 w 716"/>
                <a:gd name="T31" fmla="*/ 11 h 133"/>
                <a:gd name="T32" fmla="*/ 207 w 716"/>
                <a:gd name="T33" fmla="*/ 2 h 133"/>
                <a:gd name="T34" fmla="*/ 211 w 716"/>
                <a:gd name="T35" fmla="*/ 23 h 133"/>
                <a:gd name="T36" fmla="*/ 496 w 716"/>
                <a:gd name="T37" fmla="*/ 27 h 133"/>
                <a:gd name="T38" fmla="*/ 516 w 716"/>
                <a:gd name="T39" fmla="*/ 8 h 133"/>
                <a:gd name="T40" fmla="*/ 530 w 716"/>
                <a:gd name="T41" fmla="*/ 10 h 133"/>
                <a:gd name="T42" fmla="*/ 536 w 716"/>
                <a:gd name="T43" fmla="*/ 28 h 133"/>
                <a:gd name="T44" fmla="*/ 561 w 716"/>
                <a:gd name="T45" fmla="*/ 62 h 133"/>
                <a:gd name="T46" fmla="*/ 612 w 716"/>
                <a:gd name="T47" fmla="*/ 56 h 133"/>
                <a:gd name="T48" fmla="*/ 622 w 716"/>
                <a:gd name="T49" fmla="*/ 64 h 133"/>
                <a:gd name="T50" fmla="*/ 635 w 716"/>
                <a:gd name="T51" fmla="*/ 59 h 133"/>
                <a:gd name="T52" fmla="*/ 649 w 716"/>
                <a:gd name="T53" fmla="*/ 63 h 133"/>
                <a:gd name="T54" fmla="*/ 662 w 716"/>
                <a:gd name="T55" fmla="*/ 61 h 133"/>
                <a:gd name="T56" fmla="*/ 678 w 716"/>
                <a:gd name="T57" fmla="*/ 56 h 133"/>
                <a:gd name="T58" fmla="*/ 691 w 716"/>
                <a:gd name="T59" fmla="*/ 54 h 133"/>
                <a:gd name="T60" fmla="*/ 702 w 716"/>
                <a:gd name="T61" fmla="*/ 52 h 133"/>
                <a:gd name="T62" fmla="*/ 714 w 716"/>
                <a:gd name="T63" fmla="*/ 60 h 133"/>
                <a:gd name="T64" fmla="*/ 684 w 716"/>
                <a:gd name="T65" fmla="*/ 90 h 133"/>
                <a:gd name="T66" fmla="*/ 653 w 716"/>
                <a:gd name="T67" fmla="*/ 108 h 133"/>
                <a:gd name="T68" fmla="*/ 601 w 716"/>
                <a:gd name="T69" fmla="*/ 133 h 133"/>
                <a:gd name="T70" fmla="*/ 599 w 716"/>
                <a:gd name="T71" fmla="*/ 128 h 133"/>
                <a:gd name="T72" fmla="*/ 652 w 716"/>
                <a:gd name="T73" fmla="*/ 103 h 133"/>
                <a:gd name="T74" fmla="*/ 691 w 716"/>
                <a:gd name="T75" fmla="*/ 78 h 133"/>
                <a:gd name="T76" fmla="*/ 701 w 716"/>
                <a:gd name="T77" fmla="*/ 58 h 133"/>
                <a:gd name="T78" fmla="*/ 683 w 716"/>
                <a:gd name="T79" fmla="*/ 57 h 133"/>
                <a:gd name="T80" fmla="*/ 657 w 716"/>
                <a:gd name="T81" fmla="*/ 64 h 133"/>
                <a:gd name="T82" fmla="*/ 637 w 716"/>
                <a:gd name="T83" fmla="*/ 70 h 133"/>
                <a:gd name="T84" fmla="*/ 616 w 716"/>
                <a:gd name="T85" fmla="*/ 63 h 133"/>
                <a:gd name="T86" fmla="*/ 606 w 716"/>
                <a:gd name="T87" fmla="*/ 66 h 133"/>
                <a:gd name="T88" fmla="*/ 562 w 716"/>
                <a:gd name="T89" fmla="*/ 67 h 133"/>
                <a:gd name="T90" fmla="*/ 530 w 716"/>
                <a:gd name="T91" fmla="*/ 26 h 133"/>
                <a:gd name="T92" fmla="*/ 518 w 716"/>
                <a:gd name="T93" fmla="*/ 15 h 133"/>
                <a:gd name="T94" fmla="*/ 508 w 716"/>
                <a:gd name="T95" fmla="*/ 21 h 133"/>
                <a:gd name="T96" fmla="*/ 220 w 716"/>
                <a:gd name="T97" fmla="*/ 32 h 133"/>
                <a:gd name="T98" fmla="*/ 206 w 716"/>
                <a:gd name="T99" fmla="*/ 15 h 133"/>
                <a:gd name="T100" fmla="*/ 193 w 716"/>
                <a:gd name="T101" fmla="*/ 16 h 133"/>
                <a:gd name="T102" fmla="*/ 182 w 716"/>
                <a:gd name="T103" fmla="*/ 30 h 133"/>
                <a:gd name="T104" fmla="*/ 152 w 716"/>
                <a:gd name="T105" fmla="*/ 67 h 133"/>
                <a:gd name="T106" fmla="*/ 108 w 716"/>
                <a:gd name="T107" fmla="*/ 66 h 133"/>
                <a:gd name="T108" fmla="*/ 96 w 716"/>
                <a:gd name="T109" fmla="*/ 60 h 133"/>
                <a:gd name="T110" fmla="*/ 80 w 716"/>
                <a:gd name="T111" fmla="*/ 68 h 133"/>
                <a:gd name="T112" fmla="*/ 56 w 716"/>
                <a:gd name="T113" fmla="*/ 64 h 133"/>
                <a:gd name="T114" fmla="*/ 33 w 716"/>
                <a:gd name="T115" fmla="*/ 57 h 133"/>
                <a:gd name="T116" fmla="*/ 19 w 716"/>
                <a:gd name="T117" fmla="*/ 54 h 133"/>
                <a:gd name="T118" fmla="*/ 6 w 716"/>
                <a:gd name="T119" fmla="*/ 67 h 133"/>
                <a:gd name="T120" fmla="*/ 37 w 716"/>
                <a:gd name="T121" fmla="*/ 86 h 133"/>
                <a:gd name="T122" fmla="*/ 56 w 716"/>
                <a:gd name="T123" fmla="*/ 9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6" h="133">
                  <a:moveTo>
                    <a:pt x="113" y="133"/>
                  </a:moveTo>
                  <a:cubicBezTo>
                    <a:pt x="112" y="133"/>
                    <a:pt x="112" y="133"/>
                    <a:pt x="112" y="133"/>
                  </a:cubicBezTo>
                  <a:cubicBezTo>
                    <a:pt x="103" y="130"/>
                    <a:pt x="94" y="126"/>
                    <a:pt x="85" y="122"/>
                  </a:cubicBezTo>
                  <a:cubicBezTo>
                    <a:pt x="83" y="121"/>
                    <a:pt x="81" y="120"/>
                    <a:pt x="80" y="119"/>
                  </a:cubicBezTo>
                  <a:cubicBezTo>
                    <a:pt x="76" y="117"/>
                    <a:pt x="73" y="115"/>
                    <a:pt x="69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2"/>
                    <a:pt x="67" y="112"/>
                    <a:pt x="65" y="111"/>
                  </a:cubicBezTo>
                  <a:cubicBezTo>
                    <a:pt x="64" y="111"/>
                    <a:pt x="62" y="110"/>
                    <a:pt x="60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57" y="108"/>
                    <a:pt x="55" y="107"/>
                    <a:pt x="55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1" y="102"/>
                    <a:pt x="49" y="101"/>
                  </a:cubicBezTo>
                  <a:cubicBezTo>
                    <a:pt x="47" y="100"/>
                    <a:pt x="44" y="99"/>
                    <a:pt x="43" y="96"/>
                  </a:cubicBezTo>
                  <a:cubicBezTo>
                    <a:pt x="43" y="96"/>
                    <a:pt x="42" y="96"/>
                    <a:pt x="42" y="96"/>
                  </a:cubicBezTo>
                  <a:cubicBezTo>
                    <a:pt x="39" y="96"/>
                    <a:pt x="38" y="93"/>
                    <a:pt x="37" y="92"/>
                  </a:cubicBezTo>
                  <a:cubicBezTo>
                    <a:pt x="37" y="92"/>
                    <a:pt x="37" y="91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5" y="91"/>
                    <a:pt x="33" y="91"/>
                    <a:pt x="31" y="89"/>
                  </a:cubicBezTo>
                  <a:cubicBezTo>
                    <a:pt x="31" y="88"/>
                    <a:pt x="30" y="87"/>
                    <a:pt x="30" y="86"/>
                  </a:cubicBezTo>
                  <a:cubicBezTo>
                    <a:pt x="25" y="84"/>
                    <a:pt x="21" y="82"/>
                    <a:pt x="16" y="80"/>
                  </a:cubicBezTo>
                  <a:cubicBezTo>
                    <a:pt x="13" y="78"/>
                    <a:pt x="10" y="76"/>
                    <a:pt x="7" y="75"/>
                  </a:cubicBezTo>
                  <a:cubicBezTo>
                    <a:pt x="4" y="74"/>
                    <a:pt x="2" y="71"/>
                    <a:pt x="1" y="68"/>
                  </a:cubicBezTo>
                  <a:cubicBezTo>
                    <a:pt x="0" y="67"/>
                    <a:pt x="0" y="65"/>
                    <a:pt x="1" y="63"/>
                  </a:cubicBezTo>
                  <a:cubicBezTo>
                    <a:pt x="2" y="62"/>
                    <a:pt x="3" y="61"/>
                    <a:pt x="6" y="62"/>
                  </a:cubicBezTo>
                  <a:cubicBezTo>
                    <a:pt x="5" y="59"/>
                    <a:pt x="7" y="57"/>
                    <a:pt x="8" y="56"/>
                  </a:cubicBezTo>
                  <a:cubicBezTo>
                    <a:pt x="9" y="55"/>
                    <a:pt x="10" y="54"/>
                    <a:pt x="11" y="53"/>
                  </a:cubicBezTo>
                  <a:cubicBezTo>
                    <a:pt x="13" y="52"/>
                    <a:pt x="14" y="52"/>
                    <a:pt x="13" y="51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7"/>
                    <a:pt x="17" y="47"/>
                  </a:cubicBezTo>
                  <a:cubicBezTo>
                    <a:pt x="18" y="47"/>
                    <a:pt x="21" y="47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5" y="50"/>
                    <a:pt x="25" y="52"/>
                  </a:cubicBezTo>
                  <a:cubicBezTo>
                    <a:pt x="26" y="53"/>
                    <a:pt x="25" y="53"/>
                    <a:pt x="25" y="54"/>
                  </a:cubicBezTo>
                  <a:cubicBezTo>
                    <a:pt x="26" y="54"/>
                    <a:pt x="26" y="54"/>
                    <a:pt x="27" y="54"/>
                  </a:cubicBezTo>
                  <a:cubicBezTo>
                    <a:pt x="27" y="54"/>
                    <a:pt x="28" y="54"/>
                    <a:pt x="28" y="54"/>
                  </a:cubicBezTo>
                  <a:cubicBezTo>
                    <a:pt x="28" y="54"/>
                    <a:pt x="28" y="53"/>
                    <a:pt x="28" y="52"/>
                  </a:cubicBezTo>
                  <a:cubicBezTo>
                    <a:pt x="28" y="50"/>
                    <a:pt x="29" y="49"/>
                    <a:pt x="30" y="49"/>
                  </a:cubicBezTo>
                  <a:cubicBezTo>
                    <a:pt x="32" y="48"/>
                    <a:pt x="34" y="48"/>
                    <a:pt x="35" y="5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3"/>
                    <a:pt x="38" y="55"/>
                    <a:pt x="39" y="57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0" y="58"/>
                    <a:pt x="41" y="58"/>
                    <a:pt x="41" y="58"/>
                  </a:cubicBezTo>
                  <a:cubicBezTo>
                    <a:pt x="41" y="58"/>
                    <a:pt x="41" y="57"/>
                    <a:pt x="41" y="56"/>
                  </a:cubicBezTo>
                  <a:cubicBezTo>
                    <a:pt x="41" y="55"/>
                    <a:pt x="41" y="54"/>
                    <a:pt x="42" y="53"/>
                  </a:cubicBezTo>
                  <a:cubicBezTo>
                    <a:pt x="42" y="52"/>
                    <a:pt x="43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7" y="52"/>
                    <a:pt x="49" y="53"/>
                    <a:pt x="49" y="55"/>
                  </a:cubicBezTo>
                  <a:cubicBezTo>
                    <a:pt x="50" y="57"/>
                    <a:pt x="50" y="58"/>
                    <a:pt x="51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60"/>
                    <a:pt x="51" y="59"/>
                    <a:pt x="52" y="59"/>
                  </a:cubicBezTo>
                  <a:cubicBezTo>
                    <a:pt x="52" y="58"/>
                    <a:pt x="52" y="57"/>
                    <a:pt x="52" y="56"/>
                  </a:cubicBezTo>
                  <a:cubicBezTo>
                    <a:pt x="53" y="55"/>
                    <a:pt x="53" y="55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8" y="54"/>
                    <a:pt x="59" y="56"/>
                    <a:pt x="59" y="57"/>
                  </a:cubicBezTo>
                  <a:cubicBezTo>
                    <a:pt x="61" y="58"/>
                    <a:pt x="61" y="60"/>
                    <a:pt x="62" y="61"/>
                  </a:cubicBezTo>
                  <a:cubicBezTo>
                    <a:pt x="63" y="63"/>
                    <a:pt x="63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3" y="59"/>
                    <a:pt x="66" y="57"/>
                    <a:pt x="67" y="57"/>
                  </a:cubicBezTo>
                  <a:cubicBezTo>
                    <a:pt x="67" y="57"/>
                    <a:pt x="68" y="57"/>
                    <a:pt x="68" y="57"/>
                  </a:cubicBezTo>
                  <a:cubicBezTo>
                    <a:pt x="69" y="57"/>
                    <a:pt x="71" y="57"/>
                    <a:pt x="72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60"/>
                    <a:pt x="72" y="61"/>
                    <a:pt x="73" y="61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64"/>
                    <a:pt x="76" y="63"/>
                    <a:pt x="75" y="62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2" y="59"/>
                    <a:pt x="83" y="61"/>
                    <a:pt x="85" y="63"/>
                  </a:cubicBezTo>
                  <a:cubicBezTo>
                    <a:pt x="85" y="63"/>
                    <a:pt x="86" y="64"/>
                    <a:pt x="86" y="64"/>
                  </a:cubicBezTo>
                  <a:cubicBezTo>
                    <a:pt x="87" y="65"/>
                    <a:pt x="90" y="66"/>
                    <a:pt x="92" y="66"/>
                  </a:cubicBezTo>
                  <a:cubicBezTo>
                    <a:pt x="92" y="66"/>
                    <a:pt x="92" y="65"/>
                    <a:pt x="91" y="65"/>
                  </a:cubicBezTo>
                  <a:cubicBezTo>
                    <a:pt x="91" y="64"/>
                    <a:pt x="91" y="63"/>
                    <a:pt x="91" y="61"/>
                  </a:cubicBezTo>
                  <a:cubicBezTo>
                    <a:pt x="90" y="59"/>
                    <a:pt x="91" y="57"/>
                    <a:pt x="93" y="56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5" y="54"/>
                    <a:pt x="96" y="54"/>
                    <a:pt x="97" y="54"/>
                  </a:cubicBezTo>
                  <a:cubicBezTo>
                    <a:pt x="99" y="54"/>
                    <a:pt x="100" y="55"/>
                    <a:pt x="101" y="57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4" y="55"/>
                    <a:pt x="107" y="55"/>
                    <a:pt x="108" y="57"/>
                  </a:cubicBezTo>
                  <a:cubicBezTo>
                    <a:pt x="109" y="58"/>
                    <a:pt x="109" y="59"/>
                    <a:pt x="109" y="61"/>
                  </a:cubicBezTo>
                  <a:cubicBezTo>
                    <a:pt x="115" y="61"/>
                    <a:pt x="121" y="62"/>
                    <a:pt x="127" y="62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8" y="63"/>
                    <a:pt x="138" y="62"/>
                    <a:pt x="138" y="62"/>
                  </a:cubicBezTo>
                  <a:cubicBezTo>
                    <a:pt x="139" y="60"/>
                    <a:pt x="141" y="59"/>
                    <a:pt x="141" y="59"/>
                  </a:cubicBezTo>
                  <a:cubicBezTo>
                    <a:pt x="142" y="59"/>
                    <a:pt x="143" y="60"/>
                    <a:pt x="143" y="60"/>
                  </a:cubicBezTo>
                  <a:cubicBezTo>
                    <a:pt x="144" y="59"/>
                    <a:pt x="145" y="58"/>
                    <a:pt x="146" y="58"/>
                  </a:cubicBezTo>
                  <a:cubicBezTo>
                    <a:pt x="148" y="58"/>
                    <a:pt x="150" y="61"/>
                    <a:pt x="151" y="62"/>
                  </a:cubicBezTo>
                  <a:cubicBezTo>
                    <a:pt x="151" y="62"/>
                    <a:pt x="150" y="62"/>
                    <a:pt x="150" y="62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7" y="62"/>
                    <a:pt x="160" y="61"/>
                    <a:pt x="163" y="58"/>
                  </a:cubicBezTo>
                  <a:cubicBezTo>
                    <a:pt x="167" y="54"/>
                    <a:pt x="170" y="51"/>
                    <a:pt x="173" y="48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4" y="46"/>
                    <a:pt x="174" y="46"/>
                    <a:pt x="174" y="46"/>
                  </a:cubicBezTo>
                  <a:cubicBezTo>
                    <a:pt x="175" y="44"/>
                    <a:pt x="175" y="42"/>
                    <a:pt x="176" y="40"/>
                  </a:cubicBezTo>
                  <a:cubicBezTo>
                    <a:pt x="177" y="37"/>
                    <a:pt x="178" y="34"/>
                    <a:pt x="177" y="31"/>
                  </a:cubicBezTo>
                  <a:cubicBezTo>
                    <a:pt x="177" y="31"/>
                    <a:pt x="177" y="30"/>
                    <a:pt x="177" y="29"/>
                  </a:cubicBezTo>
                  <a:cubicBezTo>
                    <a:pt x="176" y="27"/>
                    <a:pt x="175" y="24"/>
                    <a:pt x="178" y="20"/>
                  </a:cubicBezTo>
                  <a:cubicBezTo>
                    <a:pt x="178" y="20"/>
                    <a:pt x="178" y="19"/>
                    <a:pt x="178" y="19"/>
                  </a:cubicBezTo>
                  <a:cubicBezTo>
                    <a:pt x="178" y="17"/>
                    <a:pt x="178" y="15"/>
                    <a:pt x="181" y="13"/>
                  </a:cubicBezTo>
                  <a:cubicBezTo>
                    <a:pt x="181" y="13"/>
                    <a:pt x="181" y="13"/>
                    <a:pt x="181" y="12"/>
                  </a:cubicBezTo>
                  <a:cubicBezTo>
                    <a:pt x="181" y="12"/>
                    <a:pt x="181" y="11"/>
                    <a:pt x="181" y="11"/>
                  </a:cubicBezTo>
                  <a:cubicBezTo>
                    <a:pt x="181" y="7"/>
                    <a:pt x="183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6" y="6"/>
                    <a:pt x="188" y="6"/>
                    <a:pt x="188" y="7"/>
                  </a:cubicBezTo>
                  <a:cubicBezTo>
                    <a:pt x="190" y="8"/>
                    <a:pt x="190" y="10"/>
                    <a:pt x="190" y="11"/>
                  </a:cubicBezTo>
                  <a:cubicBezTo>
                    <a:pt x="189" y="11"/>
                    <a:pt x="189" y="11"/>
                    <a:pt x="189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1" y="11"/>
                    <a:pt x="192" y="11"/>
                  </a:cubicBezTo>
                  <a:cubicBezTo>
                    <a:pt x="194" y="10"/>
                    <a:pt x="195" y="8"/>
                    <a:pt x="196" y="5"/>
                  </a:cubicBezTo>
                  <a:cubicBezTo>
                    <a:pt x="197" y="2"/>
                    <a:pt x="199" y="1"/>
                    <a:pt x="202" y="1"/>
                  </a:cubicBezTo>
                  <a:cubicBezTo>
                    <a:pt x="204" y="1"/>
                    <a:pt x="206" y="1"/>
                    <a:pt x="207" y="2"/>
                  </a:cubicBezTo>
                  <a:cubicBezTo>
                    <a:pt x="211" y="4"/>
                    <a:pt x="213" y="11"/>
                    <a:pt x="211" y="16"/>
                  </a:cubicBezTo>
                  <a:cubicBezTo>
                    <a:pt x="211" y="17"/>
                    <a:pt x="211" y="17"/>
                    <a:pt x="211" y="18"/>
                  </a:cubicBezTo>
                  <a:cubicBezTo>
                    <a:pt x="210" y="19"/>
                    <a:pt x="210" y="20"/>
                    <a:pt x="210" y="20"/>
                  </a:cubicBezTo>
                  <a:cubicBezTo>
                    <a:pt x="209" y="21"/>
                    <a:pt x="209" y="22"/>
                    <a:pt x="209" y="22"/>
                  </a:cubicBezTo>
                  <a:cubicBezTo>
                    <a:pt x="209" y="22"/>
                    <a:pt x="209" y="23"/>
                    <a:pt x="209" y="23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211" y="25"/>
                    <a:pt x="211" y="25"/>
                    <a:pt x="211" y="25"/>
                  </a:cubicBezTo>
                  <a:cubicBezTo>
                    <a:pt x="212" y="28"/>
                    <a:pt x="213" y="28"/>
                    <a:pt x="214" y="28"/>
                  </a:cubicBezTo>
                  <a:cubicBezTo>
                    <a:pt x="215" y="28"/>
                    <a:pt x="216" y="28"/>
                    <a:pt x="217" y="27"/>
                  </a:cubicBezTo>
                  <a:cubicBezTo>
                    <a:pt x="218" y="27"/>
                    <a:pt x="219" y="27"/>
                    <a:pt x="220" y="27"/>
                  </a:cubicBezTo>
                  <a:cubicBezTo>
                    <a:pt x="275" y="27"/>
                    <a:pt x="329" y="27"/>
                    <a:pt x="384" y="27"/>
                  </a:cubicBezTo>
                  <a:cubicBezTo>
                    <a:pt x="420" y="27"/>
                    <a:pt x="456" y="27"/>
                    <a:pt x="492" y="27"/>
                  </a:cubicBezTo>
                  <a:cubicBezTo>
                    <a:pt x="493" y="27"/>
                    <a:pt x="495" y="27"/>
                    <a:pt x="496" y="27"/>
                  </a:cubicBezTo>
                  <a:cubicBezTo>
                    <a:pt x="497" y="27"/>
                    <a:pt x="498" y="27"/>
                    <a:pt x="499" y="27"/>
                  </a:cubicBezTo>
                  <a:cubicBezTo>
                    <a:pt x="499" y="27"/>
                    <a:pt x="499" y="27"/>
                    <a:pt x="499" y="27"/>
                  </a:cubicBezTo>
                  <a:cubicBezTo>
                    <a:pt x="499" y="24"/>
                    <a:pt x="501" y="23"/>
                    <a:pt x="503" y="22"/>
                  </a:cubicBezTo>
                  <a:cubicBezTo>
                    <a:pt x="502" y="20"/>
                    <a:pt x="501" y="18"/>
                    <a:pt x="500" y="16"/>
                  </a:cubicBezTo>
                  <a:cubicBezTo>
                    <a:pt x="498" y="11"/>
                    <a:pt x="499" y="6"/>
                    <a:pt x="503" y="3"/>
                  </a:cubicBezTo>
                  <a:cubicBezTo>
                    <a:pt x="506" y="0"/>
                    <a:pt x="508" y="0"/>
                    <a:pt x="511" y="1"/>
                  </a:cubicBezTo>
                  <a:cubicBezTo>
                    <a:pt x="515" y="2"/>
                    <a:pt x="517" y="5"/>
                    <a:pt x="516" y="8"/>
                  </a:cubicBezTo>
                  <a:cubicBezTo>
                    <a:pt x="516" y="8"/>
                    <a:pt x="516" y="9"/>
                    <a:pt x="516" y="9"/>
                  </a:cubicBezTo>
                  <a:cubicBezTo>
                    <a:pt x="517" y="9"/>
                    <a:pt x="517" y="9"/>
                    <a:pt x="517" y="9"/>
                  </a:cubicBezTo>
                  <a:cubicBezTo>
                    <a:pt x="519" y="9"/>
                    <a:pt x="520" y="10"/>
                    <a:pt x="521" y="11"/>
                  </a:cubicBezTo>
                  <a:cubicBezTo>
                    <a:pt x="521" y="10"/>
                    <a:pt x="521" y="10"/>
                    <a:pt x="521" y="9"/>
                  </a:cubicBezTo>
                  <a:cubicBezTo>
                    <a:pt x="521" y="7"/>
                    <a:pt x="523" y="5"/>
                    <a:pt x="526" y="5"/>
                  </a:cubicBezTo>
                  <a:cubicBezTo>
                    <a:pt x="528" y="5"/>
                    <a:pt x="529" y="6"/>
                    <a:pt x="529" y="6"/>
                  </a:cubicBezTo>
                  <a:cubicBezTo>
                    <a:pt x="531" y="8"/>
                    <a:pt x="530" y="9"/>
                    <a:pt x="530" y="10"/>
                  </a:cubicBezTo>
                  <a:cubicBezTo>
                    <a:pt x="530" y="11"/>
                    <a:pt x="530" y="11"/>
                    <a:pt x="530" y="12"/>
                  </a:cubicBezTo>
                  <a:cubicBezTo>
                    <a:pt x="530" y="12"/>
                    <a:pt x="530" y="13"/>
                    <a:pt x="530" y="13"/>
                  </a:cubicBezTo>
                  <a:cubicBezTo>
                    <a:pt x="531" y="13"/>
                    <a:pt x="534" y="13"/>
                    <a:pt x="534" y="17"/>
                  </a:cubicBezTo>
                  <a:cubicBezTo>
                    <a:pt x="534" y="18"/>
                    <a:pt x="534" y="19"/>
                    <a:pt x="534" y="20"/>
                  </a:cubicBezTo>
                  <a:cubicBezTo>
                    <a:pt x="534" y="22"/>
                    <a:pt x="534" y="22"/>
                    <a:pt x="535" y="23"/>
                  </a:cubicBezTo>
                  <a:cubicBezTo>
                    <a:pt x="536" y="23"/>
                    <a:pt x="536" y="24"/>
                    <a:pt x="536" y="25"/>
                  </a:cubicBezTo>
                  <a:cubicBezTo>
                    <a:pt x="536" y="26"/>
                    <a:pt x="536" y="27"/>
                    <a:pt x="536" y="28"/>
                  </a:cubicBezTo>
                  <a:cubicBezTo>
                    <a:pt x="534" y="30"/>
                    <a:pt x="534" y="32"/>
                    <a:pt x="535" y="36"/>
                  </a:cubicBezTo>
                  <a:cubicBezTo>
                    <a:pt x="535" y="37"/>
                    <a:pt x="535" y="38"/>
                    <a:pt x="536" y="39"/>
                  </a:cubicBezTo>
                  <a:cubicBezTo>
                    <a:pt x="537" y="49"/>
                    <a:pt x="544" y="54"/>
                    <a:pt x="551" y="60"/>
                  </a:cubicBezTo>
                  <a:cubicBezTo>
                    <a:pt x="552" y="61"/>
                    <a:pt x="552" y="61"/>
                    <a:pt x="552" y="61"/>
                  </a:cubicBezTo>
                  <a:cubicBezTo>
                    <a:pt x="553" y="62"/>
                    <a:pt x="554" y="62"/>
                    <a:pt x="556" y="62"/>
                  </a:cubicBezTo>
                  <a:cubicBezTo>
                    <a:pt x="557" y="62"/>
                    <a:pt x="558" y="62"/>
                    <a:pt x="559" y="62"/>
                  </a:cubicBezTo>
                  <a:cubicBezTo>
                    <a:pt x="559" y="62"/>
                    <a:pt x="560" y="62"/>
                    <a:pt x="561" y="62"/>
                  </a:cubicBezTo>
                  <a:cubicBezTo>
                    <a:pt x="561" y="62"/>
                    <a:pt x="561" y="61"/>
                    <a:pt x="561" y="61"/>
                  </a:cubicBezTo>
                  <a:cubicBezTo>
                    <a:pt x="562" y="60"/>
                    <a:pt x="563" y="57"/>
                    <a:pt x="569" y="59"/>
                  </a:cubicBezTo>
                  <a:cubicBezTo>
                    <a:pt x="569" y="60"/>
                    <a:pt x="570" y="60"/>
                    <a:pt x="571" y="60"/>
                  </a:cubicBezTo>
                  <a:cubicBezTo>
                    <a:pt x="572" y="61"/>
                    <a:pt x="574" y="62"/>
                    <a:pt x="575" y="62"/>
                  </a:cubicBezTo>
                  <a:cubicBezTo>
                    <a:pt x="584" y="62"/>
                    <a:pt x="595" y="61"/>
                    <a:pt x="605" y="60"/>
                  </a:cubicBezTo>
                  <a:cubicBezTo>
                    <a:pt x="605" y="58"/>
                    <a:pt x="605" y="57"/>
                    <a:pt x="606" y="56"/>
                  </a:cubicBezTo>
                  <a:cubicBezTo>
                    <a:pt x="607" y="55"/>
                    <a:pt x="609" y="54"/>
                    <a:pt x="612" y="56"/>
                  </a:cubicBezTo>
                  <a:cubicBezTo>
                    <a:pt x="613" y="56"/>
                    <a:pt x="613" y="56"/>
                    <a:pt x="613" y="56"/>
                  </a:cubicBezTo>
                  <a:cubicBezTo>
                    <a:pt x="614" y="56"/>
                    <a:pt x="614" y="56"/>
                    <a:pt x="614" y="56"/>
                  </a:cubicBezTo>
                  <a:cubicBezTo>
                    <a:pt x="615" y="54"/>
                    <a:pt x="617" y="54"/>
                    <a:pt x="618" y="54"/>
                  </a:cubicBezTo>
                  <a:cubicBezTo>
                    <a:pt x="619" y="54"/>
                    <a:pt x="620" y="55"/>
                    <a:pt x="620" y="55"/>
                  </a:cubicBezTo>
                  <a:cubicBezTo>
                    <a:pt x="622" y="56"/>
                    <a:pt x="623" y="57"/>
                    <a:pt x="623" y="58"/>
                  </a:cubicBezTo>
                  <a:cubicBezTo>
                    <a:pt x="624" y="59"/>
                    <a:pt x="623" y="61"/>
                    <a:pt x="623" y="61"/>
                  </a:cubicBezTo>
                  <a:cubicBezTo>
                    <a:pt x="622" y="62"/>
                    <a:pt x="622" y="63"/>
                    <a:pt x="622" y="64"/>
                  </a:cubicBezTo>
                  <a:cubicBezTo>
                    <a:pt x="621" y="64"/>
                    <a:pt x="621" y="64"/>
                    <a:pt x="621" y="64"/>
                  </a:cubicBezTo>
                  <a:cubicBezTo>
                    <a:pt x="621" y="65"/>
                    <a:pt x="621" y="65"/>
                    <a:pt x="621" y="65"/>
                  </a:cubicBezTo>
                  <a:cubicBezTo>
                    <a:pt x="621" y="65"/>
                    <a:pt x="622" y="66"/>
                    <a:pt x="623" y="66"/>
                  </a:cubicBezTo>
                  <a:cubicBezTo>
                    <a:pt x="626" y="66"/>
                    <a:pt x="628" y="64"/>
                    <a:pt x="630" y="61"/>
                  </a:cubicBezTo>
                  <a:cubicBezTo>
                    <a:pt x="631" y="61"/>
                    <a:pt x="631" y="60"/>
                    <a:pt x="632" y="59"/>
                  </a:cubicBezTo>
                  <a:cubicBezTo>
                    <a:pt x="633" y="58"/>
                    <a:pt x="633" y="58"/>
                    <a:pt x="633" y="58"/>
                  </a:cubicBezTo>
                  <a:cubicBezTo>
                    <a:pt x="635" y="59"/>
                    <a:pt x="635" y="59"/>
                    <a:pt x="635" y="59"/>
                  </a:cubicBezTo>
                  <a:cubicBezTo>
                    <a:pt x="636" y="59"/>
                    <a:pt x="638" y="61"/>
                    <a:pt x="637" y="64"/>
                  </a:cubicBezTo>
                  <a:cubicBezTo>
                    <a:pt x="638" y="64"/>
                    <a:pt x="639" y="64"/>
                    <a:pt x="639" y="64"/>
                  </a:cubicBezTo>
                  <a:cubicBezTo>
                    <a:pt x="640" y="62"/>
                    <a:pt x="641" y="61"/>
                    <a:pt x="642" y="61"/>
                  </a:cubicBezTo>
                  <a:cubicBezTo>
                    <a:pt x="642" y="60"/>
                    <a:pt x="643" y="60"/>
                    <a:pt x="643" y="59"/>
                  </a:cubicBezTo>
                  <a:cubicBezTo>
                    <a:pt x="643" y="57"/>
                    <a:pt x="646" y="56"/>
                    <a:pt x="648" y="57"/>
                  </a:cubicBezTo>
                  <a:cubicBezTo>
                    <a:pt x="649" y="57"/>
                    <a:pt x="650" y="59"/>
                    <a:pt x="650" y="61"/>
                  </a:cubicBezTo>
                  <a:cubicBezTo>
                    <a:pt x="650" y="62"/>
                    <a:pt x="650" y="62"/>
                    <a:pt x="649" y="63"/>
                  </a:cubicBezTo>
                  <a:cubicBezTo>
                    <a:pt x="651" y="63"/>
                    <a:pt x="651" y="63"/>
                    <a:pt x="652" y="62"/>
                  </a:cubicBezTo>
                  <a:cubicBezTo>
                    <a:pt x="652" y="60"/>
                    <a:pt x="653" y="59"/>
                    <a:pt x="654" y="58"/>
                  </a:cubicBezTo>
                  <a:cubicBezTo>
                    <a:pt x="654" y="58"/>
                    <a:pt x="655" y="58"/>
                    <a:pt x="655" y="57"/>
                  </a:cubicBezTo>
                  <a:cubicBezTo>
                    <a:pt x="656" y="56"/>
                    <a:pt x="656" y="54"/>
                    <a:pt x="659" y="54"/>
                  </a:cubicBezTo>
                  <a:cubicBezTo>
                    <a:pt x="659" y="54"/>
                    <a:pt x="660" y="55"/>
                    <a:pt x="660" y="55"/>
                  </a:cubicBezTo>
                  <a:cubicBezTo>
                    <a:pt x="661" y="55"/>
                    <a:pt x="663" y="56"/>
                    <a:pt x="662" y="59"/>
                  </a:cubicBezTo>
                  <a:cubicBezTo>
                    <a:pt x="663" y="59"/>
                    <a:pt x="663" y="60"/>
                    <a:pt x="662" y="61"/>
                  </a:cubicBezTo>
                  <a:cubicBezTo>
                    <a:pt x="663" y="61"/>
                    <a:pt x="664" y="60"/>
                    <a:pt x="665" y="60"/>
                  </a:cubicBezTo>
                  <a:cubicBezTo>
                    <a:pt x="666" y="59"/>
                    <a:pt x="667" y="57"/>
                    <a:pt x="668" y="56"/>
                  </a:cubicBezTo>
                  <a:cubicBezTo>
                    <a:pt x="668" y="52"/>
                    <a:pt x="670" y="52"/>
                    <a:pt x="671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73" y="52"/>
                    <a:pt x="675" y="53"/>
                    <a:pt x="675" y="56"/>
                  </a:cubicBezTo>
                  <a:cubicBezTo>
                    <a:pt x="675" y="57"/>
                    <a:pt x="675" y="57"/>
                    <a:pt x="675" y="58"/>
                  </a:cubicBezTo>
                  <a:cubicBezTo>
                    <a:pt x="677" y="58"/>
                    <a:pt x="678" y="58"/>
                    <a:pt x="678" y="56"/>
                  </a:cubicBezTo>
                  <a:cubicBezTo>
                    <a:pt x="678" y="54"/>
                    <a:pt x="679" y="53"/>
                    <a:pt x="681" y="51"/>
                  </a:cubicBezTo>
                  <a:cubicBezTo>
                    <a:pt x="681" y="50"/>
                    <a:pt x="682" y="50"/>
                    <a:pt x="682" y="49"/>
                  </a:cubicBezTo>
                  <a:cubicBezTo>
                    <a:pt x="685" y="45"/>
                    <a:pt x="685" y="45"/>
                    <a:pt x="685" y="45"/>
                  </a:cubicBezTo>
                  <a:cubicBezTo>
                    <a:pt x="687" y="50"/>
                    <a:pt x="687" y="50"/>
                    <a:pt x="687" y="50"/>
                  </a:cubicBezTo>
                  <a:cubicBezTo>
                    <a:pt x="687" y="50"/>
                    <a:pt x="688" y="51"/>
                    <a:pt x="688" y="51"/>
                  </a:cubicBezTo>
                  <a:cubicBezTo>
                    <a:pt x="688" y="53"/>
                    <a:pt x="689" y="54"/>
                    <a:pt x="689" y="54"/>
                  </a:cubicBezTo>
                  <a:cubicBezTo>
                    <a:pt x="689" y="54"/>
                    <a:pt x="690" y="54"/>
                    <a:pt x="691" y="54"/>
                  </a:cubicBezTo>
                  <a:cubicBezTo>
                    <a:pt x="690" y="53"/>
                    <a:pt x="690" y="52"/>
                    <a:pt x="691" y="51"/>
                  </a:cubicBezTo>
                  <a:cubicBezTo>
                    <a:pt x="692" y="49"/>
                    <a:pt x="694" y="49"/>
                    <a:pt x="695" y="48"/>
                  </a:cubicBezTo>
                  <a:cubicBezTo>
                    <a:pt x="695" y="48"/>
                    <a:pt x="695" y="48"/>
                    <a:pt x="695" y="48"/>
                  </a:cubicBezTo>
                  <a:cubicBezTo>
                    <a:pt x="696" y="48"/>
                    <a:pt x="697" y="47"/>
                    <a:pt x="698" y="47"/>
                  </a:cubicBezTo>
                  <a:cubicBezTo>
                    <a:pt x="699" y="47"/>
                    <a:pt x="699" y="47"/>
                    <a:pt x="699" y="47"/>
                  </a:cubicBezTo>
                  <a:cubicBezTo>
                    <a:pt x="701" y="48"/>
                    <a:pt x="701" y="48"/>
                    <a:pt x="701" y="48"/>
                  </a:cubicBezTo>
                  <a:cubicBezTo>
                    <a:pt x="702" y="49"/>
                    <a:pt x="702" y="50"/>
                    <a:pt x="702" y="52"/>
                  </a:cubicBezTo>
                  <a:cubicBezTo>
                    <a:pt x="702" y="52"/>
                    <a:pt x="702" y="52"/>
                    <a:pt x="703" y="53"/>
                  </a:cubicBezTo>
                  <a:cubicBezTo>
                    <a:pt x="704" y="54"/>
                    <a:pt x="705" y="55"/>
                    <a:pt x="706" y="57"/>
                  </a:cubicBezTo>
                  <a:cubicBezTo>
                    <a:pt x="706" y="57"/>
                    <a:pt x="707" y="57"/>
                    <a:pt x="707" y="58"/>
                  </a:cubicBezTo>
                  <a:cubicBezTo>
                    <a:pt x="707" y="59"/>
                    <a:pt x="708" y="59"/>
                    <a:pt x="708" y="60"/>
                  </a:cubicBezTo>
                  <a:cubicBezTo>
                    <a:pt x="708" y="62"/>
                    <a:pt x="709" y="62"/>
                    <a:pt x="709" y="62"/>
                  </a:cubicBezTo>
                  <a:cubicBezTo>
                    <a:pt x="709" y="62"/>
                    <a:pt x="710" y="62"/>
                    <a:pt x="711" y="62"/>
                  </a:cubicBezTo>
                  <a:cubicBezTo>
                    <a:pt x="714" y="60"/>
                    <a:pt x="714" y="60"/>
                    <a:pt x="714" y="60"/>
                  </a:cubicBezTo>
                  <a:cubicBezTo>
                    <a:pt x="715" y="63"/>
                    <a:pt x="715" y="63"/>
                    <a:pt x="715" y="63"/>
                  </a:cubicBezTo>
                  <a:cubicBezTo>
                    <a:pt x="716" y="69"/>
                    <a:pt x="714" y="72"/>
                    <a:pt x="709" y="75"/>
                  </a:cubicBezTo>
                  <a:cubicBezTo>
                    <a:pt x="707" y="76"/>
                    <a:pt x="705" y="77"/>
                    <a:pt x="704" y="77"/>
                  </a:cubicBezTo>
                  <a:cubicBezTo>
                    <a:pt x="701" y="78"/>
                    <a:pt x="699" y="79"/>
                    <a:pt x="697" y="81"/>
                  </a:cubicBezTo>
                  <a:cubicBezTo>
                    <a:pt x="695" y="82"/>
                    <a:pt x="694" y="82"/>
                    <a:pt x="693" y="83"/>
                  </a:cubicBezTo>
                  <a:cubicBezTo>
                    <a:pt x="689" y="84"/>
                    <a:pt x="686" y="86"/>
                    <a:pt x="684" y="89"/>
                  </a:cubicBezTo>
                  <a:cubicBezTo>
                    <a:pt x="684" y="90"/>
                    <a:pt x="684" y="90"/>
                    <a:pt x="684" y="90"/>
                  </a:cubicBezTo>
                  <a:cubicBezTo>
                    <a:pt x="682" y="90"/>
                    <a:pt x="682" y="90"/>
                    <a:pt x="682" y="90"/>
                  </a:cubicBezTo>
                  <a:cubicBezTo>
                    <a:pt x="680" y="90"/>
                    <a:pt x="679" y="91"/>
                    <a:pt x="678" y="93"/>
                  </a:cubicBezTo>
                  <a:cubicBezTo>
                    <a:pt x="676" y="94"/>
                    <a:pt x="675" y="95"/>
                    <a:pt x="673" y="96"/>
                  </a:cubicBezTo>
                  <a:cubicBezTo>
                    <a:pt x="671" y="97"/>
                    <a:pt x="670" y="98"/>
                    <a:pt x="668" y="99"/>
                  </a:cubicBezTo>
                  <a:cubicBezTo>
                    <a:pt x="666" y="101"/>
                    <a:pt x="665" y="101"/>
                    <a:pt x="663" y="102"/>
                  </a:cubicBezTo>
                  <a:cubicBezTo>
                    <a:pt x="662" y="103"/>
                    <a:pt x="661" y="104"/>
                    <a:pt x="660" y="104"/>
                  </a:cubicBezTo>
                  <a:cubicBezTo>
                    <a:pt x="659" y="106"/>
                    <a:pt x="656" y="108"/>
                    <a:pt x="653" y="108"/>
                  </a:cubicBezTo>
                  <a:cubicBezTo>
                    <a:pt x="651" y="109"/>
                    <a:pt x="648" y="110"/>
                    <a:pt x="647" y="112"/>
                  </a:cubicBezTo>
                  <a:cubicBezTo>
                    <a:pt x="645" y="114"/>
                    <a:pt x="641" y="116"/>
                    <a:pt x="639" y="117"/>
                  </a:cubicBezTo>
                  <a:cubicBezTo>
                    <a:pt x="637" y="117"/>
                    <a:pt x="636" y="118"/>
                    <a:pt x="635" y="119"/>
                  </a:cubicBezTo>
                  <a:cubicBezTo>
                    <a:pt x="634" y="119"/>
                    <a:pt x="632" y="120"/>
                    <a:pt x="631" y="120"/>
                  </a:cubicBezTo>
                  <a:cubicBezTo>
                    <a:pt x="628" y="122"/>
                    <a:pt x="625" y="123"/>
                    <a:pt x="622" y="125"/>
                  </a:cubicBezTo>
                  <a:cubicBezTo>
                    <a:pt x="616" y="127"/>
                    <a:pt x="610" y="130"/>
                    <a:pt x="604" y="132"/>
                  </a:cubicBezTo>
                  <a:cubicBezTo>
                    <a:pt x="603" y="132"/>
                    <a:pt x="602" y="133"/>
                    <a:pt x="601" y="133"/>
                  </a:cubicBezTo>
                  <a:cubicBezTo>
                    <a:pt x="601" y="133"/>
                    <a:pt x="601" y="133"/>
                    <a:pt x="601" y="133"/>
                  </a:cubicBezTo>
                  <a:lnTo>
                    <a:pt x="113" y="133"/>
                  </a:lnTo>
                  <a:close/>
                  <a:moveTo>
                    <a:pt x="71" y="110"/>
                  </a:moveTo>
                  <a:cubicBezTo>
                    <a:pt x="75" y="111"/>
                    <a:pt x="79" y="112"/>
                    <a:pt x="82" y="114"/>
                  </a:cubicBezTo>
                  <a:cubicBezTo>
                    <a:pt x="84" y="115"/>
                    <a:pt x="85" y="116"/>
                    <a:pt x="87" y="117"/>
                  </a:cubicBezTo>
                  <a:cubicBezTo>
                    <a:pt x="96" y="121"/>
                    <a:pt x="105" y="125"/>
                    <a:pt x="113" y="128"/>
                  </a:cubicBezTo>
                  <a:cubicBezTo>
                    <a:pt x="599" y="128"/>
                    <a:pt x="599" y="128"/>
                    <a:pt x="599" y="128"/>
                  </a:cubicBezTo>
                  <a:cubicBezTo>
                    <a:pt x="600" y="128"/>
                    <a:pt x="601" y="127"/>
                    <a:pt x="602" y="127"/>
                  </a:cubicBezTo>
                  <a:cubicBezTo>
                    <a:pt x="608" y="125"/>
                    <a:pt x="614" y="123"/>
                    <a:pt x="620" y="120"/>
                  </a:cubicBezTo>
                  <a:cubicBezTo>
                    <a:pt x="623" y="118"/>
                    <a:pt x="626" y="117"/>
                    <a:pt x="629" y="116"/>
                  </a:cubicBezTo>
                  <a:cubicBezTo>
                    <a:pt x="630" y="115"/>
                    <a:pt x="631" y="114"/>
                    <a:pt x="632" y="114"/>
                  </a:cubicBezTo>
                  <a:cubicBezTo>
                    <a:pt x="634" y="113"/>
                    <a:pt x="635" y="112"/>
                    <a:pt x="637" y="112"/>
                  </a:cubicBezTo>
                  <a:cubicBezTo>
                    <a:pt x="638" y="111"/>
                    <a:pt x="641" y="110"/>
                    <a:pt x="643" y="108"/>
                  </a:cubicBezTo>
                  <a:cubicBezTo>
                    <a:pt x="645" y="106"/>
                    <a:pt x="649" y="104"/>
                    <a:pt x="652" y="103"/>
                  </a:cubicBezTo>
                  <a:cubicBezTo>
                    <a:pt x="654" y="103"/>
                    <a:pt x="655" y="102"/>
                    <a:pt x="657" y="100"/>
                  </a:cubicBezTo>
                  <a:cubicBezTo>
                    <a:pt x="658" y="99"/>
                    <a:pt x="659" y="98"/>
                    <a:pt x="661" y="98"/>
                  </a:cubicBezTo>
                  <a:cubicBezTo>
                    <a:pt x="662" y="97"/>
                    <a:pt x="663" y="96"/>
                    <a:pt x="665" y="95"/>
                  </a:cubicBezTo>
                  <a:cubicBezTo>
                    <a:pt x="667" y="94"/>
                    <a:pt x="669" y="92"/>
                    <a:pt x="671" y="91"/>
                  </a:cubicBezTo>
                  <a:cubicBezTo>
                    <a:pt x="672" y="91"/>
                    <a:pt x="673" y="90"/>
                    <a:pt x="674" y="89"/>
                  </a:cubicBezTo>
                  <a:cubicBezTo>
                    <a:pt x="676" y="87"/>
                    <a:pt x="677" y="86"/>
                    <a:pt x="680" y="85"/>
                  </a:cubicBezTo>
                  <a:cubicBezTo>
                    <a:pt x="683" y="81"/>
                    <a:pt x="687" y="79"/>
                    <a:pt x="691" y="78"/>
                  </a:cubicBezTo>
                  <a:cubicBezTo>
                    <a:pt x="692" y="77"/>
                    <a:pt x="693" y="77"/>
                    <a:pt x="694" y="76"/>
                  </a:cubicBezTo>
                  <a:cubicBezTo>
                    <a:pt x="697" y="75"/>
                    <a:pt x="699" y="74"/>
                    <a:pt x="701" y="73"/>
                  </a:cubicBezTo>
                  <a:cubicBezTo>
                    <a:pt x="703" y="72"/>
                    <a:pt x="705" y="71"/>
                    <a:pt x="706" y="70"/>
                  </a:cubicBezTo>
                  <a:cubicBezTo>
                    <a:pt x="708" y="70"/>
                    <a:pt x="709" y="69"/>
                    <a:pt x="709" y="68"/>
                  </a:cubicBezTo>
                  <a:cubicBezTo>
                    <a:pt x="707" y="68"/>
                    <a:pt x="704" y="67"/>
                    <a:pt x="703" y="62"/>
                  </a:cubicBezTo>
                  <a:cubicBezTo>
                    <a:pt x="703" y="62"/>
                    <a:pt x="702" y="61"/>
                    <a:pt x="702" y="60"/>
                  </a:cubicBezTo>
                  <a:cubicBezTo>
                    <a:pt x="702" y="60"/>
                    <a:pt x="701" y="59"/>
                    <a:pt x="701" y="58"/>
                  </a:cubicBezTo>
                  <a:cubicBezTo>
                    <a:pt x="701" y="58"/>
                    <a:pt x="700" y="57"/>
                    <a:pt x="700" y="57"/>
                  </a:cubicBezTo>
                  <a:cubicBezTo>
                    <a:pt x="699" y="56"/>
                    <a:pt x="698" y="55"/>
                    <a:pt x="697" y="54"/>
                  </a:cubicBezTo>
                  <a:cubicBezTo>
                    <a:pt x="697" y="55"/>
                    <a:pt x="697" y="55"/>
                    <a:pt x="697" y="55"/>
                  </a:cubicBezTo>
                  <a:cubicBezTo>
                    <a:pt x="697" y="57"/>
                    <a:pt x="695" y="57"/>
                    <a:pt x="695" y="58"/>
                  </a:cubicBezTo>
                  <a:cubicBezTo>
                    <a:pt x="693" y="59"/>
                    <a:pt x="691" y="60"/>
                    <a:pt x="689" y="60"/>
                  </a:cubicBezTo>
                  <a:cubicBezTo>
                    <a:pt x="687" y="60"/>
                    <a:pt x="685" y="59"/>
                    <a:pt x="684" y="56"/>
                  </a:cubicBezTo>
                  <a:cubicBezTo>
                    <a:pt x="683" y="56"/>
                    <a:pt x="683" y="57"/>
                    <a:pt x="683" y="57"/>
                  </a:cubicBezTo>
                  <a:cubicBezTo>
                    <a:pt x="682" y="63"/>
                    <a:pt x="677" y="63"/>
                    <a:pt x="675" y="63"/>
                  </a:cubicBezTo>
                  <a:cubicBezTo>
                    <a:pt x="674" y="63"/>
                    <a:pt x="674" y="63"/>
                    <a:pt x="674" y="63"/>
                  </a:cubicBezTo>
                  <a:cubicBezTo>
                    <a:pt x="672" y="63"/>
                    <a:pt x="671" y="63"/>
                    <a:pt x="671" y="62"/>
                  </a:cubicBezTo>
                  <a:cubicBezTo>
                    <a:pt x="671" y="62"/>
                    <a:pt x="670" y="62"/>
                    <a:pt x="670" y="62"/>
                  </a:cubicBezTo>
                  <a:cubicBezTo>
                    <a:pt x="670" y="62"/>
                    <a:pt x="670" y="63"/>
                    <a:pt x="669" y="63"/>
                  </a:cubicBezTo>
                  <a:cubicBezTo>
                    <a:pt x="667" y="66"/>
                    <a:pt x="663" y="67"/>
                    <a:pt x="660" y="66"/>
                  </a:cubicBezTo>
                  <a:cubicBezTo>
                    <a:pt x="658" y="66"/>
                    <a:pt x="657" y="65"/>
                    <a:pt x="657" y="64"/>
                  </a:cubicBezTo>
                  <a:cubicBezTo>
                    <a:pt x="657" y="64"/>
                    <a:pt x="657" y="64"/>
                    <a:pt x="657" y="64"/>
                  </a:cubicBezTo>
                  <a:cubicBezTo>
                    <a:pt x="656" y="67"/>
                    <a:pt x="653" y="68"/>
                    <a:pt x="650" y="68"/>
                  </a:cubicBezTo>
                  <a:cubicBezTo>
                    <a:pt x="649" y="68"/>
                    <a:pt x="648" y="68"/>
                    <a:pt x="647" y="68"/>
                  </a:cubicBezTo>
                  <a:cubicBezTo>
                    <a:pt x="645" y="68"/>
                    <a:pt x="645" y="67"/>
                    <a:pt x="644" y="66"/>
                  </a:cubicBezTo>
                  <a:cubicBezTo>
                    <a:pt x="644" y="66"/>
                    <a:pt x="644" y="66"/>
                    <a:pt x="644" y="66"/>
                  </a:cubicBezTo>
                  <a:cubicBezTo>
                    <a:pt x="644" y="66"/>
                    <a:pt x="644" y="66"/>
                    <a:pt x="644" y="66"/>
                  </a:cubicBezTo>
                  <a:cubicBezTo>
                    <a:pt x="643" y="69"/>
                    <a:pt x="639" y="70"/>
                    <a:pt x="637" y="70"/>
                  </a:cubicBezTo>
                  <a:cubicBezTo>
                    <a:pt x="637" y="70"/>
                    <a:pt x="636" y="70"/>
                    <a:pt x="636" y="70"/>
                  </a:cubicBezTo>
                  <a:cubicBezTo>
                    <a:pt x="636" y="70"/>
                    <a:pt x="636" y="70"/>
                    <a:pt x="636" y="70"/>
                  </a:cubicBezTo>
                  <a:cubicBezTo>
                    <a:pt x="634" y="70"/>
                    <a:pt x="633" y="69"/>
                    <a:pt x="633" y="69"/>
                  </a:cubicBezTo>
                  <a:cubicBezTo>
                    <a:pt x="632" y="68"/>
                    <a:pt x="632" y="68"/>
                    <a:pt x="632" y="67"/>
                  </a:cubicBezTo>
                  <a:cubicBezTo>
                    <a:pt x="630" y="69"/>
                    <a:pt x="627" y="71"/>
                    <a:pt x="622" y="71"/>
                  </a:cubicBezTo>
                  <a:cubicBezTo>
                    <a:pt x="620" y="71"/>
                    <a:pt x="618" y="70"/>
                    <a:pt x="616" y="69"/>
                  </a:cubicBezTo>
                  <a:cubicBezTo>
                    <a:pt x="615" y="67"/>
                    <a:pt x="615" y="65"/>
                    <a:pt x="616" y="63"/>
                  </a:cubicBezTo>
                  <a:cubicBezTo>
                    <a:pt x="616" y="62"/>
                    <a:pt x="617" y="61"/>
                    <a:pt x="617" y="61"/>
                  </a:cubicBezTo>
                  <a:cubicBezTo>
                    <a:pt x="617" y="60"/>
                    <a:pt x="617" y="60"/>
                    <a:pt x="618" y="60"/>
                  </a:cubicBezTo>
                  <a:cubicBezTo>
                    <a:pt x="618" y="60"/>
                    <a:pt x="618" y="60"/>
                    <a:pt x="618" y="60"/>
                  </a:cubicBezTo>
                  <a:cubicBezTo>
                    <a:pt x="616" y="61"/>
                    <a:pt x="615" y="61"/>
                    <a:pt x="613" y="61"/>
                  </a:cubicBezTo>
                  <a:cubicBezTo>
                    <a:pt x="612" y="61"/>
                    <a:pt x="611" y="61"/>
                    <a:pt x="610" y="61"/>
                  </a:cubicBezTo>
                  <a:cubicBezTo>
                    <a:pt x="610" y="62"/>
                    <a:pt x="610" y="63"/>
                    <a:pt x="609" y="64"/>
                  </a:cubicBezTo>
                  <a:cubicBezTo>
                    <a:pt x="608" y="65"/>
                    <a:pt x="607" y="65"/>
                    <a:pt x="606" y="66"/>
                  </a:cubicBezTo>
                  <a:cubicBezTo>
                    <a:pt x="595" y="67"/>
                    <a:pt x="585" y="67"/>
                    <a:pt x="576" y="67"/>
                  </a:cubicBezTo>
                  <a:cubicBezTo>
                    <a:pt x="576" y="67"/>
                    <a:pt x="576" y="67"/>
                    <a:pt x="576" y="67"/>
                  </a:cubicBezTo>
                  <a:cubicBezTo>
                    <a:pt x="572" y="67"/>
                    <a:pt x="570" y="66"/>
                    <a:pt x="568" y="65"/>
                  </a:cubicBezTo>
                  <a:cubicBezTo>
                    <a:pt x="568" y="65"/>
                    <a:pt x="567" y="64"/>
                    <a:pt x="567" y="64"/>
                  </a:cubicBezTo>
                  <a:cubicBezTo>
                    <a:pt x="566" y="64"/>
                    <a:pt x="566" y="64"/>
                    <a:pt x="566" y="64"/>
                  </a:cubicBezTo>
                  <a:cubicBezTo>
                    <a:pt x="566" y="64"/>
                    <a:pt x="566" y="64"/>
                    <a:pt x="565" y="64"/>
                  </a:cubicBezTo>
                  <a:cubicBezTo>
                    <a:pt x="565" y="65"/>
                    <a:pt x="564" y="67"/>
                    <a:pt x="562" y="67"/>
                  </a:cubicBezTo>
                  <a:cubicBezTo>
                    <a:pt x="561" y="67"/>
                    <a:pt x="560" y="67"/>
                    <a:pt x="559" y="67"/>
                  </a:cubicBezTo>
                  <a:cubicBezTo>
                    <a:pt x="558" y="67"/>
                    <a:pt x="557" y="67"/>
                    <a:pt x="556" y="67"/>
                  </a:cubicBezTo>
                  <a:cubicBezTo>
                    <a:pt x="554" y="67"/>
                    <a:pt x="551" y="67"/>
                    <a:pt x="549" y="65"/>
                  </a:cubicBezTo>
                  <a:cubicBezTo>
                    <a:pt x="547" y="64"/>
                    <a:pt x="547" y="64"/>
                    <a:pt x="547" y="64"/>
                  </a:cubicBezTo>
                  <a:cubicBezTo>
                    <a:pt x="540" y="58"/>
                    <a:pt x="532" y="52"/>
                    <a:pt x="530" y="40"/>
                  </a:cubicBezTo>
                  <a:cubicBezTo>
                    <a:pt x="530" y="39"/>
                    <a:pt x="530" y="38"/>
                    <a:pt x="530" y="37"/>
                  </a:cubicBezTo>
                  <a:cubicBezTo>
                    <a:pt x="529" y="34"/>
                    <a:pt x="528" y="30"/>
                    <a:pt x="530" y="26"/>
                  </a:cubicBezTo>
                  <a:cubicBezTo>
                    <a:pt x="529" y="24"/>
                    <a:pt x="529" y="22"/>
                    <a:pt x="529" y="20"/>
                  </a:cubicBezTo>
                  <a:cubicBezTo>
                    <a:pt x="529" y="19"/>
                    <a:pt x="529" y="19"/>
                    <a:pt x="529" y="18"/>
                  </a:cubicBezTo>
                  <a:cubicBezTo>
                    <a:pt x="529" y="18"/>
                    <a:pt x="529" y="18"/>
                    <a:pt x="529" y="18"/>
                  </a:cubicBezTo>
                  <a:cubicBezTo>
                    <a:pt x="528" y="18"/>
                    <a:pt x="527" y="17"/>
                    <a:pt x="526" y="16"/>
                  </a:cubicBezTo>
                  <a:cubicBezTo>
                    <a:pt x="526" y="17"/>
                    <a:pt x="525" y="17"/>
                    <a:pt x="525" y="17"/>
                  </a:cubicBezTo>
                  <a:cubicBezTo>
                    <a:pt x="522" y="19"/>
                    <a:pt x="520" y="17"/>
                    <a:pt x="519" y="17"/>
                  </a:cubicBezTo>
                  <a:cubicBezTo>
                    <a:pt x="518" y="16"/>
                    <a:pt x="518" y="15"/>
                    <a:pt x="518" y="15"/>
                  </a:cubicBezTo>
                  <a:cubicBezTo>
                    <a:pt x="517" y="14"/>
                    <a:pt x="517" y="14"/>
                    <a:pt x="517" y="14"/>
                  </a:cubicBezTo>
                  <a:cubicBezTo>
                    <a:pt x="516" y="14"/>
                    <a:pt x="514" y="14"/>
                    <a:pt x="512" y="12"/>
                  </a:cubicBezTo>
                  <a:cubicBezTo>
                    <a:pt x="511" y="11"/>
                    <a:pt x="511" y="9"/>
                    <a:pt x="511" y="8"/>
                  </a:cubicBezTo>
                  <a:cubicBezTo>
                    <a:pt x="511" y="7"/>
                    <a:pt x="511" y="7"/>
                    <a:pt x="509" y="6"/>
                  </a:cubicBezTo>
                  <a:cubicBezTo>
                    <a:pt x="509" y="6"/>
                    <a:pt x="508" y="5"/>
                    <a:pt x="507" y="7"/>
                  </a:cubicBezTo>
                  <a:cubicBezTo>
                    <a:pt x="505" y="9"/>
                    <a:pt x="504" y="11"/>
                    <a:pt x="505" y="14"/>
                  </a:cubicBezTo>
                  <a:cubicBezTo>
                    <a:pt x="506" y="16"/>
                    <a:pt x="507" y="19"/>
                    <a:pt x="508" y="21"/>
                  </a:cubicBezTo>
                  <a:cubicBezTo>
                    <a:pt x="508" y="22"/>
                    <a:pt x="509" y="24"/>
                    <a:pt x="507" y="26"/>
                  </a:cubicBezTo>
                  <a:cubicBezTo>
                    <a:pt x="507" y="26"/>
                    <a:pt x="506" y="27"/>
                    <a:pt x="504" y="27"/>
                  </a:cubicBezTo>
                  <a:cubicBezTo>
                    <a:pt x="504" y="30"/>
                    <a:pt x="503" y="32"/>
                    <a:pt x="499" y="32"/>
                  </a:cubicBezTo>
                  <a:cubicBezTo>
                    <a:pt x="498" y="32"/>
                    <a:pt x="497" y="32"/>
                    <a:pt x="496" y="32"/>
                  </a:cubicBezTo>
                  <a:cubicBezTo>
                    <a:pt x="495" y="32"/>
                    <a:pt x="494" y="33"/>
                    <a:pt x="492" y="33"/>
                  </a:cubicBezTo>
                  <a:cubicBezTo>
                    <a:pt x="456" y="32"/>
                    <a:pt x="420" y="32"/>
                    <a:pt x="384" y="32"/>
                  </a:cubicBezTo>
                  <a:cubicBezTo>
                    <a:pt x="329" y="33"/>
                    <a:pt x="275" y="33"/>
                    <a:pt x="220" y="32"/>
                  </a:cubicBezTo>
                  <a:cubicBezTo>
                    <a:pt x="220" y="32"/>
                    <a:pt x="219" y="33"/>
                    <a:pt x="218" y="33"/>
                  </a:cubicBezTo>
                  <a:cubicBezTo>
                    <a:pt x="217" y="33"/>
                    <a:pt x="215" y="33"/>
                    <a:pt x="214" y="33"/>
                  </a:cubicBezTo>
                  <a:cubicBezTo>
                    <a:pt x="210" y="33"/>
                    <a:pt x="208" y="31"/>
                    <a:pt x="207" y="28"/>
                  </a:cubicBezTo>
                  <a:cubicBezTo>
                    <a:pt x="205" y="27"/>
                    <a:pt x="205" y="27"/>
                    <a:pt x="204" y="26"/>
                  </a:cubicBezTo>
                  <a:cubicBezTo>
                    <a:pt x="203" y="24"/>
                    <a:pt x="204" y="22"/>
                    <a:pt x="204" y="21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5" y="18"/>
                    <a:pt x="205" y="17"/>
                    <a:pt x="206" y="15"/>
                  </a:cubicBezTo>
                  <a:cubicBezTo>
                    <a:pt x="206" y="15"/>
                    <a:pt x="206" y="14"/>
                    <a:pt x="206" y="14"/>
                  </a:cubicBezTo>
                  <a:cubicBezTo>
                    <a:pt x="207" y="12"/>
                    <a:pt x="206" y="8"/>
                    <a:pt x="204" y="7"/>
                  </a:cubicBezTo>
                  <a:cubicBezTo>
                    <a:pt x="203" y="6"/>
                    <a:pt x="202" y="6"/>
                    <a:pt x="202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11"/>
                    <a:pt x="198" y="14"/>
                    <a:pt x="194" y="15"/>
                  </a:cubicBezTo>
                  <a:cubicBezTo>
                    <a:pt x="194" y="15"/>
                    <a:pt x="194" y="16"/>
                    <a:pt x="194" y="1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2" y="17"/>
                    <a:pt x="190" y="19"/>
                    <a:pt x="187" y="18"/>
                  </a:cubicBezTo>
                  <a:cubicBezTo>
                    <a:pt x="186" y="18"/>
                    <a:pt x="186" y="17"/>
                    <a:pt x="185" y="17"/>
                  </a:cubicBezTo>
                  <a:cubicBezTo>
                    <a:pt x="185" y="17"/>
                    <a:pt x="184" y="17"/>
                    <a:pt x="184" y="17"/>
                  </a:cubicBezTo>
                  <a:cubicBezTo>
                    <a:pt x="183" y="18"/>
                    <a:pt x="183" y="18"/>
                    <a:pt x="183" y="20"/>
                  </a:cubicBezTo>
                  <a:cubicBezTo>
                    <a:pt x="183" y="21"/>
                    <a:pt x="183" y="22"/>
                    <a:pt x="182" y="23"/>
                  </a:cubicBezTo>
                  <a:cubicBezTo>
                    <a:pt x="181" y="25"/>
                    <a:pt x="181" y="26"/>
                    <a:pt x="182" y="28"/>
                  </a:cubicBezTo>
                  <a:cubicBezTo>
                    <a:pt x="182" y="29"/>
                    <a:pt x="182" y="30"/>
                    <a:pt x="182" y="30"/>
                  </a:cubicBezTo>
                  <a:cubicBezTo>
                    <a:pt x="183" y="35"/>
                    <a:pt x="182" y="38"/>
                    <a:pt x="181" y="42"/>
                  </a:cubicBezTo>
                  <a:cubicBezTo>
                    <a:pt x="180" y="43"/>
                    <a:pt x="180" y="45"/>
                    <a:pt x="180" y="47"/>
                  </a:cubicBezTo>
                  <a:cubicBezTo>
                    <a:pt x="179" y="48"/>
                    <a:pt x="178" y="49"/>
                    <a:pt x="178" y="50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4" y="54"/>
                    <a:pt x="171" y="58"/>
                    <a:pt x="167" y="62"/>
                  </a:cubicBezTo>
                  <a:cubicBezTo>
                    <a:pt x="163" y="65"/>
                    <a:pt x="158" y="67"/>
                    <a:pt x="152" y="67"/>
                  </a:cubicBezTo>
                  <a:cubicBezTo>
                    <a:pt x="152" y="67"/>
                    <a:pt x="152" y="67"/>
                    <a:pt x="152" y="67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0" y="67"/>
                    <a:pt x="147" y="67"/>
                    <a:pt x="146" y="65"/>
                  </a:cubicBezTo>
                  <a:cubicBezTo>
                    <a:pt x="144" y="66"/>
                    <a:pt x="143" y="66"/>
                    <a:pt x="142" y="65"/>
                  </a:cubicBezTo>
                  <a:cubicBezTo>
                    <a:pt x="141" y="67"/>
                    <a:pt x="140" y="68"/>
                    <a:pt x="137" y="68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1" y="67"/>
                    <a:pt x="115" y="67"/>
                    <a:pt x="108" y="66"/>
                  </a:cubicBezTo>
                  <a:cubicBezTo>
                    <a:pt x="108" y="66"/>
                    <a:pt x="106" y="66"/>
                    <a:pt x="105" y="65"/>
                  </a:cubicBezTo>
                  <a:cubicBezTo>
                    <a:pt x="104" y="64"/>
                    <a:pt x="104" y="62"/>
                    <a:pt x="104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3" y="62"/>
                    <a:pt x="101" y="62"/>
                    <a:pt x="100" y="62"/>
                  </a:cubicBezTo>
                  <a:cubicBezTo>
                    <a:pt x="98" y="62"/>
                    <a:pt x="97" y="61"/>
                    <a:pt x="96" y="60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96" y="61"/>
                    <a:pt x="96" y="62"/>
                    <a:pt x="97" y="63"/>
                  </a:cubicBezTo>
                  <a:cubicBezTo>
                    <a:pt x="97" y="64"/>
                    <a:pt x="97" y="65"/>
                    <a:pt x="97" y="66"/>
                  </a:cubicBezTo>
                  <a:cubicBezTo>
                    <a:pt x="98" y="68"/>
                    <a:pt x="97" y="70"/>
                    <a:pt x="96" y="71"/>
                  </a:cubicBezTo>
                  <a:cubicBezTo>
                    <a:pt x="95" y="71"/>
                    <a:pt x="94" y="71"/>
                    <a:pt x="93" y="71"/>
                  </a:cubicBezTo>
                  <a:cubicBezTo>
                    <a:pt x="90" y="71"/>
                    <a:pt x="84" y="70"/>
                    <a:pt x="82" y="68"/>
                  </a:cubicBezTo>
                  <a:cubicBezTo>
                    <a:pt x="82" y="68"/>
                    <a:pt x="81" y="67"/>
                    <a:pt x="81" y="67"/>
                  </a:cubicBezTo>
                  <a:cubicBezTo>
                    <a:pt x="81" y="67"/>
                    <a:pt x="81" y="68"/>
                    <a:pt x="80" y="68"/>
                  </a:cubicBezTo>
                  <a:cubicBezTo>
                    <a:pt x="79" y="70"/>
                    <a:pt x="77" y="70"/>
                    <a:pt x="74" y="69"/>
                  </a:cubicBezTo>
                  <a:cubicBezTo>
                    <a:pt x="72" y="69"/>
                    <a:pt x="71" y="67"/>
                    <a:pt x="70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8" y="68"/>
                    <a:pt x="66" y="68"/>
                    <a:pt x="64" y="68"/>
                  </a:cubicBezTo>
                  <a:cubicBezTo>
                    <a:pt x="60" y="68"/>
                    <a:pt x="58" y="65"/>
                    <a:pt x="57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4"/>
                    <a:pt x="56" y="64"/>
                  </a:cubicBezTo>
                  <a:cubicBezTo>
                    <a:pt x="56" y="65"/>
                    <a:pt x="55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9" y="66"/>
                    <a:pt x="47" y="65"/>
                    <a:pt x="46" y="62"/>
                  </a:cubicBezTo>
                  <a:cubicBezTo>
                    <a:pt x="46" y="61"/>
                    <a:pt x="46" y="61"/>
                    <a:pt x="45" y="61"/>
                  </a:cubicBezTo>
                  <a:cubicBezTo>
                    <a:pt x="44" y="63"/>
                    <a:pt x="42" y="64"/>
                    <a:pt x="37" y="62"/>
                  </a:cubicBezTo>
                  <a:cubicBezTo>
                    <a:pt x="35" y="61"/>
                    <a:pt x="35" y="60"/>
                    <a:pt x="34" y="59"/>
                  </a:cubicBezTo>
                  <a:cubicBezTo>
                    <a:pt x="34" y="58"/>
                    <a:pt x="34" y="58"/>
                    <a:pt x="33" y="57"/>
                  </a:cubicBezTo>
                  <a:cubicBezTo>
                    <a:pt x="33" y="58"/>
                    <a:pt x="33" y="58"/>
                    <a:pt x="32" y="59"/>
                  </a:cubicBezTo>
                  <a:cubicBezTo>
                    <a:pt x="32" y="59"/>
                    <a:pt x="31" y="60"/>
                    <a:pt x="30" y="60"/>
                  </a:cubicBezTo>
                  <a:cubicBezTo>
                    <a:pt x="28" y="60"/>
                    <a:pt x="27" y="60"/>
                    <a:pt x="25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8"/>
                    <a:pt x="22" y="58"/>
                    <a:pt x="22" y="58"/>
                  </a:cubicBezTo>
                  <a:cubicBezTo>
                    <a:pt x="21" y="58"/>
                    <a:pt x="19" y="57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3"/>
                    <a:pt x="18" y="53"/>
                  </a:cubicBezTo>
                  <a:cubicBezTo>
                    <a:pt x="18" y="56"/>
                    <a:pt x="15" y="57"/>
                    <a:pt x="14" y="58"/>
                  </a:cubicBezTo>
                  <a:cubicBezTo>
                    <a:pt x="13" y="58"/>
                    <a:pt x="12" y="59"/>
                    <a:pt x="12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2" y="62"/>
                    <a:pt x="12" y="64"/>
                    <a:pt x="11" y="65"/>
                  </a:cubicBezTo>
                  <a:cubicBezTo>
                    <a:pt x="11" y="66"/>
                    <a:pt x="9" y="67"/>
                    <a:pt x="6" y="67"/>
                  </a:cubicBezTo>
                  <a:cubicBezTo>
                    <a:pt x="7" y="69"/>
                    <a:pt x="8" y="69"/>
                    <a:pt x="9" y="70"/>
                  </a:cubicBezTo>
                  <a:cubicBezTo>
                    <a:pt x="12" y="71"/>
                    <a:pt x="16" y="73"/>
                    <a:pt x="19" y="75"/>
                  </a:cubicBezTo>
                  <a:cubicBezTo>
                    <a:pt x="23" y="77"/>
                    <a:pt x="27" y="79"/>
                    <a:pt x="32" y="81"/>
                  </a:cubicBezTo>
                  <a:cubicBezTo>
                    <a:pt x="35" y="82"/>
                    <a:pt x="35" y="84"/>
                    <a:pt x="35" y="85"/>
                  </a:cubicBezTo>
                  <a:cubicBezTo>
                    <a:pt x="35" y="85"/>
                    <a:pt x="35" y="86"/>
                    <a:pt x="35" y="86"/>
                  </a:cubicBezTo>
                  <a:cubicBezTo>
                    <a:pt x="35" y="86"/>
                    <a:pt x="36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1" y="86"/>
                    <a:pt x="42" y="89"/>
                    <a:pt x="42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5" y="91"/>
                    <a:pt x="47" y="91"/>
                    <a:pt x="47" y="93"/>
                  </a:cubicBezTo>
                  <a:cubicBezTo>
                    <a:pt x="48" y="95"/>
                    <a:pt x="49" y="95"/>
                    <a:pt x="51" y="96"/>
                  </a:cubicBezTo>
                  <a:cubicBezTo>
                    <a:pt x="53" y="97"/>
                    <a:pt x="55" y="97"/>
                    <a:pt x="56" y="99"/>
                  </a:cubicBezTo>
                  <a:cubicBezTo>
                    <a:pt x="59" y="100"/>
                    <a:pt x="60" y="102"/>
                    <a:pt x="60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64" y="103"/>
                    <a:pt x="65" y="104"/>
                    <a:pt x="65" y="106"/>
                  </a:cubicBezTo>
                  <a:cubicBezTo>
                    <a:pt x="65" y="106"/>
                    <a:pt x="65" y="106"/>
                    <a:pt x="67" y="106"/>
                  </a:cubicBezTo>
                  <a:cubicBezTo>
                    <a:pt x="68" y="107"/>
                    <a:pt x="70" y="108"/>
                    <a:pt x="71" y="11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B21E5AE-396B-40AF-9CF4-4FAA02765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1938"/>
              <a:ext cx="130" cy="183"/>
            </a:xfrm>
            <a:custGeom>
              <a:avLst/>
              <a:gdLst>
                <a:gd name="T0" fmla="*/ 62 w 76"/>
                <a:gd name="T1" fmla="*/ 8 h 106"/>
                <a:gd name="T2" fmla="*/ 73 w 76"/>
                <a:gd name="T3" fmla="*/ 32 h 106"/>
                <a:gd name="T4" fmla="*/ 70 w 76"/>
                <a:gd name="T5" fmla="*/ 32 h 106"/>
                <a:gd name="T6" fmla="*/ 60 w 76"/>
                <a:gd name="T7" fmla="*/ 11 h 106"/>
                <a:gd name="T8" fmla="*/ 37 w 76"/>
                <a:gd name="T9" fmla="*/ 3 h 106"/>
                <a:gd name="T10" fmla="*/ 14 w 76"/>
                <a:gd name="T11" fmla="*/ 9 h 106"/>
                <a:gd name="T12" fmla="*/ 5 w 76"/>
                <a:gd name="T13" fmla="*/ 25 h 106"/>
                <a:gd name="T14" fmla="*/ 17 w 76"/>
                <a:gd name="T15" fmla="*/ 41 h 106"/>
                <a:gd name="T16" fmla="*/ 38 w 76"/>
                <a:gd name="T17" fmla="*/ 48 h 106"/>
                <a:gd name="T18" fmla="*/ 64 w 76"/>
                <a:gd name="T19" fmla="*/ 57 h 106"/>
                <a:gd name="T20" fmla="*/ 76 w 76"/>
                <a:gd name="T21" fmla="*/ 78 h 106"/>
                <a:gd name="T22" fmla="*/ 65 w 76"/>
                <a:gd name="T23" fmla="*/ 99 h 106"/>
                <a:gd name="T24" fmla="*/ 38 w 76"/>
                <a:gd name="T25" fmla="*/ 106 h 106"/>
                <a:gd name="T26" fmla="*/ 12 w 76"/>
                <a:gd name="T27" fmla="*/ 97 h 106"/>
                <a:gd name="T28" fmla="*/ 0 w 76"/>
                <a:gd name="T29" fmla="*/ 70 h 106"/>
                <a:gd name="T30" fmla="*/ 3 w 76"/>
                <a:gd name="T31" fmla="*/ 70 h 106"/>
                <a:gd name="T32" fmla="*/ 14 w 76"/>
                <a:gd name="T33" fmla="*/ 94 h 106"/>
                <a:gd name="T34" fmla="*/ 38 w 76"/>
                <a:gd name="T35" fmla="*/ 102 h 106"/>
                <a:gd name="T36" fmla="*/ 63 w 76"/>
                <a:gd name="T37" fmla="*/ 96 h 106"/>
                <a:gd name="T38" fmla="*/ 72 w 76"/>
                <a:gd name="T39" fmla="*/ 78 h 106"/>
                <a:gd name="T40" fmla="*/ 61 w 76"/>
                <a:gd name="T41" fmla="*/ 60 h 106"/>
                <a:gd name="T42" fmla="*/ 37 w 76"/>
                <a:gd name="T43" fmla="*/ 51 h 106"/>
                <a:gd name="T44" fmla="*/ 14 w 76"/>
                <a:gd name="T45" fmla="*/ 44 h 106"/>
                <a:gd name="T46" fmla="*/ 2 w 76"/>
                <a:gd name="T47" fmla="*/ 25 h 106"/>
                <a:gd name="T48" fmla="*/ 13 w 76"/>
                <a:gd name="T49" fmla="*/ 6 h 106"/>
                <a:gd name="T50" fmla="*/ 37 w 76"/>
                <a:gd name="T51" fmla="*/ 0 h 106"/>
                <a:gd name="T52" fmla="*/ 62 w 76"/>
                <a:gd name="T5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106">
                  <a:moveTo>
                    <a:pt x="62" y="8"/>
                  </a:moveTo>
                  <a:cubicBezTo>
                    <a:pt x="69" y="14"/>
                    <a:pt x="72" y="22"/>
                    <a:pt x="73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69" y="23"/>
                    <a:pt x="66" y="16"/>
                    <a:pt x="60" y="11"/>
                  </a:cubicBezTo>
                  <a:cubicBezTo>
                    <a:pt x="55" y="6"/>
                    <a:pt x="47" y="3"/>
                    <a:pt x="37" y="3"/>
                  </a:cubicBezTo>
                  <a:cubicBezTo>
                    <a:pt x="27" y="3"/>
                    <a:pt x="20" y="5"/>
                    <a:pt x="14" y="9"/>
                  </a:cubicBezTo>
                  <a:cubicBezTo>
                    <a:pt x="8" y="12"/>
                    <a:pt x="5" y="18"/>
                    <a:pt x="5" y="25"/>
                  </a:cubicBezTo>
                  <a:cubicBezTo>
                    <a:pt x="5" y="32"/>
                    <a:pt x="9" y="37"/>
                    <a:pt x="17" y="41"/>
                  </a:cubicBezTo>
                  <a:cubicBezTo>
                    <a:pt x="20" y="43"/>
                    <a:pt x="27" y="45"/>
                    <a:pt x="38" y="48"/>
                  </a:cubicBezTo>
                  <a:cubicBezTo>
                    <a:pt x="50" y="51"/>
                    <a:pt x="59" y="54"/>
                    <a:pt x="64" y="57"/>
                  </a:cubicBezTo>
                  <a:cubicBezTo>
                    <a:pt x="72" y="62"/>
                    <a:pt x="76" y="69"/>
                    <a:pt x="76" y="78"/>
                  </a:cubicBezTo>
                  <a:cubicBezTo>
                    <a:pt x="76" y="87"/>
                    <a:pt x="72" y="94"/>
                    <a:pt x="65" y="99"/>
                  </a:cubicBezTo>
                  <a:cubicBezTo>
                    <a:pt x="58" y="103"/>
                    <a:pt x="49" y="106"/>
                    <a:pt x="38" y="106"/>
                  </a:cubicBezTo>
                  <a:cubicBezTo>
                    <a:pt x="27" y="106"/>
                    <a:pt x="18" y="103"/>
                    <a:pt x="12" y="97"/>
                  </a:cubicBezTo>
                  <a:cubicBezTo>
                    <a:pt x="5" y="91"/>
                    <a:pt x="1" y="82"/>
                    <a:pt x="0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81"/>
                    <a:pt x="8" y="89"/>
                    <a:pt x="14" y="94"/>
                  </a:cubicBezTo>
                  <a:cubicBezTo>
                    <a:pt x="20" y="100"/>
                    <a:pt x="28" y="102"/>
                    <a:pt x="38" y="102"/>
                  </a:cubicBezTo>
                  <a:cubicBezTo>
                    <a:pt x="48" y="102"/>
                    <a:pt x="56" y="100"/>
                    <a:pt x="63" y="96"/>
                  </a:cubicBezTo>
                  <a:cubicBezTo>
                    <a:pt x="69" y="91"/>
                    <a:pt x="72" y="86"/>
                    <a:pt x="72" y="78"/>
                  </a:cubicBezTo>
                  <a:cubicBezTo>
                    <a:pt x="72" y="70"/>
                    <a:pt x="69" y="64"/>
                    <a:pt x="61" y="60"/>
                  </a:cubicBezTo>
                  <a:cubicBezTo>
                    <a:pt x="57" y="57"/>
                    <a:pt x="49" y="54"/>
                    <a:pt x="37" y="51"/>
                  </a:cubicBezTo>
                  <a:cubicBezTo>
                    <a:pt x="25" y="48"/>
                    <a:pt x="18" y="46"/>
                    <a:pt x="14" y="44"/>
                  </a:cubicBezTo>
                  <a:cubicBezTo>
                    <a:pt x="6" y="39"/>
                    <a:pt x="2" y="33"/>
                    <a:pt x="2" y="25"/>
                  </a:cubicBezTo>
                  <a:cubicBezTo>
                    <a:pt x="2" y="17"/>
                    <a:pt x="6" y="10"/>
                    <a:pt x="13" y="6"/>
                  </a:cubicBezTo>
                  <a:cubicBezTo>
                    <a:pt x="19" y="2"/>
                    <a:pt x="27" y="0"/>
                    <a:pt x="37" y="0"/>
                  </a:cubicBezTo>
                  <a:cubicBezTo>
                    <a:pt x="48" y="0"/>
                    <a:pt x="56" y="3"/>
                    <a:pt x="62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C456ECE-DD6A-4619-93C4-2C06F1931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9" y="1942"/>
              <a:ext cx="96" cy="179"/>
            </a:xfrm>
            <a:custGeom>
              <a:avLst/>
              <a:gdLst>
                <a:gd name="T0" fmla="*/ 53 w 56"/>
                <a:gd name="T1" fmla="*/ 0 h 104"/>
                <a:gd name="T2" fmla="*/ 56 w 56"/>
                <a:gd name="T3" fmla="*/ 0 h 104"/>
                <a:gd name="T4" fmla="*/ 56 w 56"/>
                <a:gd name="T5" fmla="*/ 70 h 104"/>
                <a:gd name="T6" fmla="*/ 50 w 56"/>
                <a:gd name="T7" fmla="*/ 94 h 104"/>
                <a:gd name="T8" fmla="*/ 27 w 56"/>
                <a:gd name="T9" fmla="*/ 104 h 104"/>
                <a:gd name="T10" fmla="*/ 8 w 56"/>
                <a:gd name="T11" fmla="*/ 97 h 104"/>
                <a:gd name="T12" fmla="*/ 0 w 56"/>
                <a:gd name="T13" fmla="*/ 75 h 104"/>
                <a:gd name="T14" fmla="*/ 0 w 56"/>
                <a:gd name="T15" fmla="*/ 70 h 104"/>
                <a:gd name="T16" fmla="*/ 3 w 56"/>
                <a:gd name="T17" fmla="*/ 70 h 104"/>
                <a:gd name="T18" fmla="*/ 3 w 56"/>
                <a:gd name="T19" fmla="*/ 75 h 104"/>
                <a:gd name="T20" fmla="*/ 27 w 56"/>
                <a:gd name="T21" fmla="*/ 100 h 104"/>
                <a:gd name="T22" fmla="*/ 47 w 56"/>
                <a:gd name="T23" fmla="*/ 92 h 104"/>
                <a:gd name="T24" fmla="*/ 53 w 56"/>
                <a:gd name="T25" fmla="*/ 70 h 104"/>
                <a:gd name="T26" fmla="*/ 53 w 56"/>
                <a:gd name="T2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04">
                  <a:moveTo>
                    <a:pt x="5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80"/>
                    <a:pt x="54" y="88"/>
                    <a:pt x="50" y="94"/>
                  </a:cubicBezTo>
                  <a:cubicBezTo>
                    <a:pt x="45" y="100"/>
                    <a:pt x="37" y="104"/>
                    <a:pt x="27" y="104"/>
                  </a:cubicBezTo>
                  <a:cubicBezTo>
                    <a:pt x="19" y="104"/>
                    <a:pt x="12" y="101"/>
                    <a:pt x="8" y="97"/>
                  </a:cubicBezTo>
                  <a:cubicBezTo>
                    <a:pt x="2" y="92"/>
                    <a:pt x="0" y="84"/>
                    <a:pt x="0" y="75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3" y="92"/>
                    <a:pt x="11" y="100"/>
                    <a:pt x="27" y="100"/>
                  </a:cubicBezTo>
                  <a:cubicBezTo>
                    <a:pt x="36" y="100"/>
                    <a:pt x="43" y="97"/>
                    <a:pt x="47" y="92"/>
                  </a:cubicBezTo>
                  <a:cubicBezTo>
                    <a:pt x="51" y="87"/>
                    <a:pt x="53" y="80"/>
                    <a:pt x="53" y="70"/>
                  </a:cubicBezTo>
                  <a:lnTo>
                    <a:pt x="53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17ABCCD-5B62-4773-BF0B-4B08A72ED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942"/>
              <a:ext cx="142" cy="175"/>
            </a:xfrm>
            <a:custGeom>
              <a:avLst/>
              <a:gdLst>
                <a:gd name="T0" fmla="*/ 0 w 142"/>
                <a:gd name="T1" fmla="*/ 0 h 175"/>
                <a:gd name="T2" fmla="*/ 142 w 142"/>
                <a:gd name="T3" fmla="*/ 0 h 175"/>
                <a:gd name="T4" fmla="*/ 142 w 142"/>
                <a:gd name="T5" fmla="*/ 5 h 175"/>
                <a:gd name="T6" fmla="*/ 73 w 142"/>
                <a:gd name="T7" fmla="*/ 5 h 175"/>
                <a:gd name="T8" fmla="*/ 73 w 142"/>
                <a:gd name="T9" fmla="*/ 175 h 175"/>
                <a:gd name="T10" fmla="*/ 68 w 142"/>
                <a:gd name="T11" fmla="*/ 175 h 175"/>
                <a:gd name="T12" fmla="*/ 68 w 142"/>
                <a:gd name="T13" fmla="*/ 5 h 175"/>
                <a:gd name="T14" fmla="*/ 0 w 142"/>
                <a:gd name="T15" fmla="*/ 5 h 175"/>
                <a:gd name="T16" fmla="*/ 0 w 142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75">
                  <a:moveTo>
                    <a:pt x="0" y="0"/>
                  </a:moveTo>
                  <a:lnTo>
                    <a:pt x="142" y="0"/>
                  </a:lnTo>
                  <a:lnTo>
                    <a:pt x="142" y="5"/>
                  </a:lnTo>
                  <a:lnTo>
                    <a:pt x="73" y="5"/>
                  </a:lnTo>
                  <a:lnTo>
                    <a:pt x="73" y="175"/>
                  </a:lnTo>
                  <a:lnTo>
                    <a:pt x="68" y="175"/>
                  </a:lnTo>
                  <a:lnTo>
                    <a:pt x="68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7EA4914-AC74-4EB8-9118-98D991690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" y="1942"/>
              <a:ext cx="130" cy="179"/>
            </a:xfrm>
            <a:custGeom>
              <a:avLst/>
              <a:gdLst>
                <a:gd name="T0" fmla="*/ 0 w 76"/>
                <a:gd name="T1" fmla="*/ 0 h 104"/>
                <a:gd name="T2" fmla="*/ 4 w 76"/>
                <a:gd name="T3" fmla="*/ 0 h 104"/>
                <a:gd name="T4" fmla="*/ 4 w 76"/>
                <a:gd name="T5" fmla="*/ 62 h 104"/>
                <a:gd name="T6" fmla="*/ 12 w 76"/>
                <a:gd name="T7" fmla="*/ 90 h 104"/>
                <a:gd name="T8" fmla="*/ 38 w 76"/>
                <a:gd name="T9" fmla="*/ 100 h 104"/>
                <a:gd name="T10" fmla="*/ 65 w 76"/>
                <a:gd name="T11" fmla="*/ 90 h 104"/>
                <a:gd name="T12" fmla="*/ 73 w 76"/>
                <a:gd name="T13" fmla="*/ 62 h 104"/>
                <a:gd name="T14" fmla="*/ 73 w 76"/>
                <a:gd name="T15" fmla="*/ 0 h 104"/>
                <a:gd name="T16" fmla="*/ 76 w 76"/>
                <a:gd name="T17" fmla="*/ 0 h 104"/>
                <a:gd name="T18" fmla="*/ 76 w 76"/>
                <a:gd name="T19" fmla="*/ 62 h 104"/>
                <a:gd name="T20" fmla="*/ 68 w 76"/>
                <a:gd name="T21" fmla="*/ 92 h 104"/>
                <a:gd name="T22" fmla="*/ 38 w 76"/>
                <a:gd name="T23" fmla="*/ 104 h 104"/>
                <a:gd name="T24" fmla="*/ 9 w 76"/>
                <a:gd name="T25" fmla="*/ 92 h 104"/>
                <a:gd name="T26" fmla="*/ 0 w 76"/>
                <a:gd name="T27" fmla="*/ 62 h 104"/>
                <a:gd name="T28" fmla="*/ 0 w 76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0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74"/>
                    <a:pt x="6" y="83"/>
                    <a:pt x="12" y="90"/>
                  </a:cubicBezTo>
                  <a:cubicBezTo>
                    <a:pt x="17" y="97"/>
                    <a:pt x="26" y="100"/>
                    <a:pt x="38" y="100"/>
                  </a:cubicBezTo>
                  <a:cubicBezTo>
                    <a:pt x="50" y="100"/>
                    <a:pt x="59" y="97"/>
                    <a:pt x="65" y="90"/>
                  </a:cubicBezTo>
                  <a:cubicBezTo>
                    <a:pt x="70" y="83"/>
                    <a:pt x="73" y="74"/>
                    <a:pt x="73" y="6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75"/>
                    <a:pt x="73" y="85"/>
                    <a:pt x="68" y="92"/>
                  </a:cubicBezTo>
                  <a:cubicBezTo>
                    <a:pt x="61" y="100"/>
                    <a:pt x="52" y="104"/>
                    <a:pt x="38" y="104"/>
                  </a:cubicBezTo>
                  <a:cubicBezTo>
                    <a:pt x="25" y="104"/>
                    <a:pt x="15" y="100"/>
                    <a:pt x="9" y="92"/>
                  </a:cubicBezTo>
                  <a:cubicBezTo>
                    <a:pt x="3" y="85"/>
                    <a:pt x="0" y="75"/>
                    <a:pt x="0" y="6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4FDD588-6689-4C92-A238-94D5AB9E6310}"/>
              </a:ext>
            </a:extLst>
          </p:cNvPr>
          <p:cNvCxnSpPr>
            <a:cxnSpLocks/>
            <a:stCxn id="10" idx="36"/>
          </p:cNvCxnSpPr>
          <p:nvPr/>
        </p:nvCxnSpPr>
        <p:spPr>
          <a:xfrm flipH="1" flipV="1">
            <a:off x="6" y="672215"/>
            <a:ext cx="9605838" cy="7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文本&#10;&#10;中度可信度描述已自动生成">
            <a:extLst>
              <a:ext uri="{FF2B5EF4-FFF2-40B4-BE49-F238E27FC236}">
                <a16:creationId xmlns:a16="http://schemas.microsoft.com/office/drawing/2014/main" id="{3D26FA95-DC57-4F76-B973-3EAC95F1D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6878"/>
            <a:ext cx="1706880" cy="5611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A289117-A229-429C-9C25-E8A79F911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886913"/>
            <a:ext cx="11201400" cy="2069647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Veto Development 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for PandaX Experiment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06ED05-D9D7-4C83-BAA0-E63018468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1214100" cy="680402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sz="3600" dirty="0"/>
              <a:t>Junting Huang for the PandaX Collaboration</a:t>
            </a:r>
          </a:p>
          <a:p>
            <a:r>
              <a:rPr lang="en-US" altLang="zh-CN" sz="3600" dirty="0"/>
              <a:t>Shanghai Jiao Tong University</a:t>
            </a:r>
          </a:p>
          <a:p>
            <a:endParaRPr lang="zh-CN" altLang="en-US" sz="3600" dirty="0"/>
          </a:p>
        </p:txBody>
      </p:sp>
      <p:sp>
        <p:nvSpPr>
          <p:cNvPr id="20" name="副标题 2">
            <a:extLst>
              <a:ext uri="{FF2B5EF4-FFF2-40B4-BE49-F238E27FC236}">
                <a16:creationId xmlns:a16="http://schemas.microsoft.com/office/drawing/2014/main" id="{696B4ACD-1533-42C8-9F09-33877C860CEF}"/>
              </a:ext>
            </a:extLst>
          </p:cNvPr>
          <p:cNvSpPr txBox="1">
            <a:spLocks/>
          </p:cNvSpPr>
          <p:nvPr/>
        </p:nvSpPr>
        <p:spPr>
          <a:xfrm>
            <a:off x="495300" y="4290596"/>
            <a:ext cx="11214100" cy="680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/>
              <a:t>2025/8/28</a:t>
            </a:r>
          </a:p>
          <a:p>
            <a:r>
              <a:rPr lang="en-US" altLang="zh-CN" sz="3600" dirty="0"/>
              <a:t>TAUP 2025, Xichang, China</a:t>
            </a:r>
            <a:endParaRPr lang="zh-CN" altLang="en-US" sz="36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559298A-AA0C-3926-AFB2-6709F3428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43" y="4974768"/>
            <a:ext cx="1153353" cy="11533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171A7A6-4F2F-5FE1-32DC-2570E861B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89" y="5093615"/>
            <a:ext cx="1000226" cy="10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1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23D77-771E-7374-4C49-40D8BCD0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Gamma Veto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642D48-F897-9D0D-A8C5-0EA791E28B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steel platform contributes significantly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altLang="zh-CN" dirty="0"/>
                  <a:t> background*</a:t>
                </a:r>
              </a:p>
              <a:p>
                <a:r>
                  <a:rPr lang="en-US" altLang="zh-CN" dirty="0"/>
                  <a:t>about 11 coincident single-site events / day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altLang="zh-CN" dirty="0"/>
                  <a:t> fiducial volume</a:t>
                </a:r>
                <a:endParaRPr lang="zh-CN" altLang="en-US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642D48-F897-9D0D-A8C5-0EA791E28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78" t="-1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513018-D834-7FD0-4095-0190A179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A5EBE7-BCF5-093F-FF76-3D4B14C34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7" y="1875468"/>
            <a:ext cx="5694189" cy="40928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731183-581A-2AAC-7AC9-E2C53E24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42" y="1877297"/>
            <a:ext cx="4608032" cy="409102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3E03A3-4E10-C612-72F7-96F3DF45DE2C}"/>
              </a:ext>
            </a:extLst>
          </p:cNvPr>
          <p:cNvSpPr txBox="1"/>
          <p:nvPr/>
        </p:nvSpPr>
        <p:spPr>
          <a:xfrm>
            <a:off x="8791795" y="6167553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1">
                <a:effectLst/>
              </a:rPr>
              <a:t>*Sci.Bull.</a:t>
            </a:r>
            <a:r>
              <a:rPr lang="en-US" altLang="zh-CN" b="0" i="0">
                <a:effectLst/>
              </a:rPr>
              <a:t> 70 (2025) 1779-1785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38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353478-7F1F-2E1F-D03A-C57DA119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Cosmic Ray Veto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3015AC-A4B3-FADE-4445-0EFA8ECEF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1984"/>
            <a:ext cx="6067567" cy="5292247"/>
          </a:xfrm>
        </p:spPr>
        <p:txBody>
          <a:bodyPr/>
          <a:lstStyle/>
          <a:p>
            <a:r>
              <a:rPr lang="en-US" altLang="zh-CN" dirty="0"/>
              <a:t>cosmic muon rate is very low at the CJPL (2400 m rock)</a:t>
            </a:r>
          </a:p>
          <a:p>
            <a:r>
              <a:rPr lang="en-US" altLang="zh-CN" dirty="0"/>
              <a:t>require at least 12 fired PMTs on the PMT outer layer</a:t>
            </a:r>
          </a:p>
          <a:p>
            <a:r>
              <a:rPr lang="en-US" altLang="zh-CN" dirty="0"/>
              <a:t>about 28 muons / day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4EB99D-28BC-07A4-0AAB-38EB500D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52C429-B05A-9D82-875B-9B529D8D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57" y="890644"/>
            <a:ext cx="4272055" cy="55164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EB13B0-6F0F-1F81-A36F-07BD73ED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12" y="3429000"/>
            <a:ext cx="6152453" cy="28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8973FB7D-14FA-AF85-A09D-171650F1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 kton Veto for PandaX-20T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45807EC-2E97-0AAC-0C6F-A0D4EB639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FAC101-CAFF-F1CB-D3FD-3E2B40CC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3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8431D5-9673-76E8-9E48-1FFC1B1B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Motivation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447B5C-DBF5-3D25-FC67-63C1475BB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PandaX-20T construction will start in 2026, replacing PandaX-4T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instrument 4 kton water pit with PMTs</a:t>
            </a:r>
            <a:r>
              <a:rPr lang="en-US" altLang="zh-CN" dirty="0"/>
              <a:t>, tag muons</a:t>
            </a:r>
          </a:p>
          <a:p>
            <a:r>
              <a:rPr lang="en-US" altLang="zh-CN" dirty="0"/>
              <a:t>measure atmospheric neutrino flux in situ</a:t>
            </a:r>
          </a:p>
          <a:p>
            <a:pPr lvl="1"/>
            <a:r>
              <a:rPr lang="en-US" altLang="zh-CN"/>
              <a:t>reduced flux at low latitude, 2-3 times smaller w.r.t. SNOLAB, LNGS, etc.*</a:t>
            </a:r>
            <a:endParaRPr lang="en-US" altLang="zh-CN" sz="2000" dirty="0"/>
          </a:p>
          <a:p>
            <a:pPr lvl="1"/>
            <a:r>
              <a:rPr lang="en-US" altLang="zh-CN" dirty="0"/>
              <a:t>main background for WIMP mass greater than tens of GeV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B6829-3D49-8C1D-FEF0-3771A38B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752" y="6090878"/>
            <a:ext cx="2743200" cy="228601"/>
          </a:xfrm>
        </p:spPr>
        <p:txBody>
          <a:bodyPr/>
          <a:lstStyle/>
          <a:p>
            <a:fld id="{BCF8BB4D-DEC2-4884-A4FA-8FF7BFDCF237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10472D11-0168-44A8-58B0-A79BF26E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3182730"/>
            <a:ext cx="4868114" cy="322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4D74313-3FD5-2FF5-0B88-B8D825D398A0}"/>
              </a:ext>
            </a:extLst>
          </p:cNvPr>
          <p:cNvGrpSpPr/>
          <p:nvPr/>
        </p:nvGrpSpPr>
        <p:grpSpPr>
          <a:xfrm>
            <a:off x="6132592" y="3279913"/>
            <a:ext cx="5123642" cy="2984974"/>
            <a:chOff x="6027652" y="3353051"/>
            <a:chExt cx="5632902" cy="3281663"/>
          </a:xfrm>
        </p:grpSpPr>
        <p:pic>
          <p:nvPicPr>
            <p:cNvPr id="5" name="内容占位符 5">
              <a:extLst>
                <a:ext uri="{FF2B5EF4-FFF2-40B4-BE49-F238E27FC236}">
                  <a16:creationId xmlns:a16="http://schemas.microsoft.com/office/drawing/2014/main" id="{BAF9E2C0-A7DF-8241-4F24-2C3B21274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9" r="6849" b="18537"/>
            <a:stretch/>
          </p:blipFill>
          <p:spPr>
            <a:xfrm>
              <a:off x="6027652" y="3353051"/>
              <a:ext cx="5632902" cy="3281663"/>
            </a:xfrm>
            <a:prstGeom prst="rect">
              <a:avLst/>
            </a:prstGeom>
          </p:spPr>
        </p:pic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76F68BA-77FA-D783-6C30-9B86D4A703E7}"/>
                </a:ext>
              </a:extLst>
            </p:cNvPr>
            <p:cNvSpPr/>
            <p:nvPr/>
          </p:nvSpPr>
          <p:spPr>
            <a:xfrm>
              <a:off x="7206014" y="3844073"/>
              <a:ext cx="1500323" cy="1500323"/>
            </a:xfrm>
            <a:prstGeom prst="ellipse">
              <a:avLst/>
            </a:prstGeom>
            <a:solidFill>
              <a:srgbClr val="4472C4">
                <a:alpha val="25000"/>
              </a:srgbClr>
            </a:solidFill>
            <a:ln>
              <a:solidFill>
                <a:srgbClr val="172C51">
                  <a:alpha val="2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6D5895AB-5BB6-7AAD-FE2E-0C0FDFE03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4449" y="4064000"/>
              <a:ext cx="418068" cy="4970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9B28E9C-2F43-D0F8-A798-763EAB098F8C}"/>
                </a:ext>
              </a:extLst>
            </p:cNvPr>
            <p:cNvSpPr txBox="1"/>
            <p:nvPr/>
          </p:nvSpPr>
          <p:spPr>
            <a:xfrm>
              <a:off x="8145402" y="4207042"/>
              <a:ext cx="698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5 m</a:t>
              </a: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FCAB73E-43AC-DA4A-802F-B575950D2826}"/>
              </a:ext>
            </a:extLst>
          </p:cNvPr>
          <p:cNvSpPr txBox="1"/>
          <p:nvPr/>
        </p:nvSpPr>
        <p:spPr>
          <a:xfrm>
            <a:off x="8232071" y="6202938"/>
            <a:ext cx="3993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/>
              <a:t>* Phys.Rev.D 105 (2022) 4, 043001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6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4FEFFD-7185-46A0-4DF1-9BF225E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Photon Detection and Readout System</a:t>
            </a:r>
            <a:endParaRPr lang="zh-CN" altLang="en-US"/>
          </a:p>
        </p:txBody>
      </p:sp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107C7A28-E7C8-98DB-156B-67D583FD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03702"/>
            <a:ext cx="11214100" cy="5275662"/>
          </a:xfrm>
        </p:spPr>
        <p:txBody>
          <a:bodyPr/>
          <a:lstStyle/>
          <a:p>
            <a:r>
              <a:rPr lang="en-US" altLang="zh-CN" dirty="0"/>
              <a:t>3-inch PMTs: donated by UCL, originally used for CHIPS</a:t>
            </a:r>
          </a:p>
          <a:p>
            <a:r>
              <a:rPr lang="en-US" altLang="zh-CN" dirty="0"/>
              <a:t>readout electronics: time over threshold, under development</a:t>
            </a:r>
          </a:p>
          <a:p>
            <a:pPr marL="0" indent="0">
              <a:buNone/>
            </a:pPr>
            <a:endParaRPr lang="en-US" altLang="zh-CN" dirty="0"/>
          </a:p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1174B4-05F1-21DC-2C34-3C792183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39D83C-C995-F211-7E04-4D4289F7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35" y="2647695"/>
            <a:ext cx="3596952" cy="270076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A6532EC-6428-FE44-86A7-091CCB423BCF}"/>
              </a:ext>
            </a:extLst>
          </p:cNvPr>
          <p:cNvSpPr txBox="1"/>
          <p:nvPr/>
        </p:nvSpPr>
        <p:spPr>
          <a:xfrm>
            <a:off x="409939" y="5857250"/>
            <a:ext cx="51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HZC 3-inch PMT (XP82B2FNB) donated by UCL</a:t>
            </a:r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8FD96B0-98F5-B5FB-1673-682BA1BB1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759" y="2311597"/>
            <a:ext cx="6446767" cy="33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1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B15A8-5C15-A624-CDAF-9D3FF71B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Detector Simulation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C6FD95-7B0D-B4B0-4307-09C0C35C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000"/>
            <a:ext cx="6510582" cy="5407063"/>
          </a:xfrm>
        </p:spPr>
        <p:txBody>
          <a:bodyPr/>
          <a:lstStyle/>
          <a:p>
            <a:r>
              <a:rPr lang="en-US" altLang="zh-CN" dirty="0"/>
              <a:t>simulation: GENIE + WCSim</a:t>
            </a:r>
          </a:p>
          <a:p>
            <a:r>
              <a:rPr lang="en-US" altLang="zh-CN" dirty="0"/>
              <a:t>studying the reconstruction precision to optimize the PMT layout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42593-80D8-BAC0-39D2-8CD0ECC0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55905A4-3DE3-BB8A-61DB-B3589C64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4" y="2566047"/>
            <a:ext cx="5494214" cy="372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185FE6D0-6272-3703-7C28-4878106B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18" y="1000000"/>
            <a:ext cx="3607257" cy="55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2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17F71-83F2-73AF-CD3C-6100E4E7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Reconstruction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8B79E8-197C-3F1D-96EA-10EBA3656E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GraphNet: event  reconstruction and particle identification</a:t>
                </a:r>
              </a:p>
              <a:p>
                <a:r>
                  <a:rPr lang="en-US" altLang="zh-CN"/>
                  <a:t>preliminary results with 50 </a:t>
                </a:r>
                <a:r>
                  <a:rPr lang="en-US" altLang="zh-CN" dirty="0"/>
                  <a:t>cm </a:t>
                </a:r>
                <a:r>
                  <a:rPr lang="en-US" altLang="zh-CN"/>
                  <a:t>PMT spacing</a:t>
                </a:r>
              </a:p>
              <a:p>
                <a:pPr lvl="1"/>
                <a:r>
                  <a:rPr lang="en-US" altLang="zh-CN"/>
                  <a:t>position </a:t>
                </a:r>
                <a:r>
                  <a:rPr lang="en-US" altLang="zh-CN" dirty="0"/>
                  <a:t>resolution about 1.4  m</a:t>
                </a:r>
              </a:p>
              <a:p>
                <a:pPr lvl="1"/>
                <a:r>
                  <a:rPr lang="en-US" altLang="zh-CN" dirty="0"/>
                  <a:t>75% precision </a:t>
                </a:r>
                <a:r>
                  <a:rPr lang="en-US" altLang="zh-CN"/>
                  <a:t>for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identification</a:t>
                </a:r>
              </a:p>
              <a:p>
                <a:endParaRPr lang="zh-CN" altLang="en-US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8B79E8-197C-3F1D-96EA-10EBA3656E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8" t="-1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285B92-7BA3-2E33-565D-F661A897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FF6FA8-C4D4-B5F5-F5F5-76534BB1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" y="2765099"/>
            <a:ext cx="5537653" cy="37204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1EEC42-ACF2-6389-B725-89220825C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4"/>
          <a:stretch/>
        </p:blipFill>
        <p:spPr>
          <a:xfrm>
            <a:off x="6663290" y="2574027"/>
            <a:ext cx="4714476" cy="39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66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70BBE-1A9B-159E-AE94-8A138C1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524178"/>
          </a:xfrm>
        </p:spPr>
        <p:txBody>
          <a:bodyPr/>
          <a:lstStyle/>
          <a:p>
            <a:r>
              <a:rPr lang="en-US" altLang="zh-CN" dirty="0"/>
              <a:t>Cold Liquid Scintillator Veto R&amp;D for PandaX-xT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C86A2F-DD62-3C86-5A0D-AA8F82BF2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3469DB-EB13-5F90-692D-69E98321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066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6CF88-3C91-CBEE-E251-9F05DE3C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Motivation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A5C1DE-B1AD-AB26-1E57-4D7ACDE11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48936"/>
            <a:ext cx="5433646" cy="5081269"/>
          </a:xfrm>
        </p:spPr>
        <p:txBody>
          <a:bodyPr>
            <a:normAutofit/>
          </a:bodyPr>
          <a:lstStyle/>
          <a:p>
            <a:r>
              <a:rPr lang="en-US" altLang="zh-CN" dirty="0"/>
              <a:t>PandaX-xT, a next generation multi-ten-ton experiment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aim to reduce detector materials as much as possible</a:t>
            </a:r>
          </a:p>
          <a:p>
            <a:r>
              <a:rPr lang="en-US" altLang="zh-CN" dirty="0"/>
              <a:t>use liquid scintillator (LS) to pressure-balance the LXe container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close to LXe, expect good eff.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shield cryostat radioactivity</a:t>
            </a:r>
          </a:p>
          <a:p>
            <a:r>
              <a:rPr lang="en-US" altLang="zh-CN" dirty="0"/>
              <a:t>under R&amp;D</a:t>
            </a:r>
            <a:r>
              <a:rPr lang="en-US" altLang="zh-CN"/>
              <a:t>, borrowing ideas from EXO, TAO, LiquidO, etc.</a:t>
            </a: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E4B84D-4232-6CDC-AEBE-710AB919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107B24-84C8-F85B-A90A-59DE4A05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73" y="904542"/>
            <a:ext cx="3545126" cy="5546702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3E650D4-7E31-0606-6994-F785CE0AA3FA}"/>
              </a:ext>
            </a:extLst>
          </p:cNvPr>
          <p:cNvCxnSpPr>
            <a:cxnSpLocks/>
          </p:cNvCxnSpPr>
          <p:nvPr/>
        </p:nvCxnSpPr>
        <p:spPr>
          <a:xfrm>
            <a:off x="8740227" y="2368840"/>
            <a:ext cx="0" cy="3151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>
            <a:extLst>
              <a:ext uri="{FF2B5EF4-FFF2-40B4-BE49-F238E27FC236}">
                <a16:creationId xmlns:a16="http://schemas.microsoft.com/office/drawing/2014/main" id="{9762E1AC-9585-8116-9709-E5AD3DF7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3016" y="2876392"/>
            <a:ext cx="151894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outer vessel</a:t>
            </a:r>
            <a:endParaRPr lang="zh-CN" altLang="zh-CN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2A6A0FD3-27CE-653F-3344-A34591805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3015" y="4933718"/>
            <a:ext cx="159709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inner vessel</a:t>
            </a:r>
            <a:endParaRPr lang="zh-CN" altLang="zh-CN" sz="16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0480481-AB76-8D9A-4E8C-E50D5BBC10CE}"/>
              </a:ext>
            </a:extLst>
          </p:cNvPr>
          <p:cNvSpPr txBox="1"/>
          <p:nvPr/>
        </p:nvSpPr>
        <p:spPr>
          <a:xfrm>
            <a:off x="10013016" y="3809156"/>
            <a:ext cx="186262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IVETO: 30 ton cold liquid scintillator</a:t>
            </a:r>
            <a:endParaRPr lang="zh-CN" altLang="en-US" sz="1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8EA138D-EFAE-7F5D-E690-8DF1E740AAC3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9350062" y="3045669"/>
            <a:ext cx="6629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6759450-C19C-8BF5-AEB7-FFC1F6F52F88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9150440" y="4070766"/>
            <a:ext cx="8625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C594A69-F875-3CAE-6AD5-D022513A1DC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8997275" y="5089585"/>
            <a:ext cx="1015740" cy="13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084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DA331-8ABF-B7DD-66DA-81A2BBA1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1-Liter Setup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1CFAC95-4EB1-CD87-2CE9-3C3867BD8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816"/>
            <a:ext cx="10919346" cy="5292247"/>
          </a:xfrm>
        </p:spPr>
        <p:txBody>
          <a:bodyPr/>
          <a:lstStyle/>
          <a:p>
            <a:r>
              <a:rPr lang="en-US" altLang="zh-CN" dirty="0"/>
              <a:t>JUNO liquid scintillator (LAB + PPO + bis-MSB)</a:t>
            </a:r>
          </a:p>
          <a:p>
            <a:r>
              <a:rPr lang="en-US" altLang="zh-CN" dirty="0"/>
              <a:t>3-inch + 1-inch PMTs for light detection</a:t>
            </a:r>
          </a:p>
          <a:p>
            <a:r>
              <a:rPr lang="en-US" altLang="zh-CN" dirty="0"/>
              <a:t>measure relative transparency and light yield at different temperatures down to -100 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E8229-9F28-B9CE-2FD0-928DA16A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8E1635-B186-B18C-2138-E360F198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54" y="3238042"/>
            <a:ext cx="5224507" cy="29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AF70657-D200-3D83-1B09-B5443740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35" y="3238042"/>
            <a:ext cx="5235680" cy="29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8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418FA-C2C7-FFA5-7E52-832F6461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2D594-88DB-0BCC-1118-869DDC265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veto system for PandaX-4T (MVETO)</a:t>
            </a:r>
          </a:p>
          <a:p>
            <a:r>
              <a:rPr lang="en-US" altLang="zh-CN" dirty="0"/>
              <a:t>veto upgrade for PandaX-20T (OVETO)</a:t>
            </a:r>
          </a:p>
          <a:p>
            <a:r>
              <a:rPr lang="en-US" altLang="zh-CN" dirty="0"/>
              <a:t>cold liquid scintillator veto</a:t>
            </a:r>
            <a:r>
              <a:rPr lang="zh-CN" altLang="en-US"/>
              <a:t> </a:t>
            </a:r>
            <a:r>
              <a:rPr lang="en-US" altLang="zh-CN" dirty="0"/>
              <a:t>R&amp;D for</a:t>
            </a:r>
            <a:r>
              <a:rPr lang="zh-CN" altLang="en-US"/>
              <a:t> </a:t>
            </a:r>
            <a:r>
              <a:rPr lang="en-US" altLang="zh-CN" dirty="0"/>
              <a:t>PandaX-xT (</a:t>
            </a:r>
            <a:r>
              <a:rPr lang="en-US" altLang="zh-CN"/>
              <a:t>IVETO)</a:t>
            </a:r>
          </a:p>
          <a:p>
            <a:pPr marL="0" indent="0">
              <a:buNone/>
            </a:pPr>
            <a:r>
              <a:rPr lang="en-US" altLang="zh-CN" sz="2000"/>
              <a:t>  </a:t>
            </a:r>
            <a:r>
              <a:rPr lang="en-US" altLang="zh-CN" sz="2000" i="1">
                <a:solidFill>
                  <a:srgbClr val="C00000"/>
                </a:solidFill>
              </a:rPr>
              <a:t>numbers and plots reported in this talk are preliminary</a:t>
            </a:r>
            <a:endParaRPr lang="en-US" altLang="zh-CN" sz="2000" i="1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654174-E934-28C5-18E8-EDEFC63B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E5301D-79DD-0B87-01E8-A4EBA483FB91}"/>
              </a:ext>
            </a:extLst>
          </p:cNvPr>
          <p:cNvGrpSpPr/>
          <p:nvPr/>
        </p:nvGrpSpPr>
        <p:grpSpPr>
          <a:xfrm>
            <a:off x="636126" y="2996224"/>
            <a:ext cx="10485388" cy="3411786"/>
            <a:chOff x="557750" y="3034431"/>
            <a:chExt cx="10485388" cy="341178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C1DEB89-01C9-9A54-0360-DB930CB2A8EE}"/>
                </a:ext>
              </a:extLst>
            </p:cNvPr>
            <p:cNvGrpSpPr/>
            <p:nvPr/>
          </p:nvGrpSpPr>
          <p:grpSpPr>
            <a:xfrm>
              <a:off x="560449" y="3034431"/>
              <a:ext cx="10482689" cy="3411786"/>
              <a:chOff x="268484" y="1497352"/>
              <a:chExt cx="11727070" cy="3816794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1803F732-E063-658C-FCA6-E14DBE81C7F9}"/>
                  </a:ext>
                </a:extLst>
              </p:cNvPr>
              <p:cNvGrpSpPr/>
              <p:nvPr/>
            </p:nvGrpSpPr>
            <p:grpSpPr>
              <a:xfrm>
                <a:off x="268484" y="2058501"/>
                <a:ext cx="10255250" cy="3255645"/>
                <a:chOff x="-1595" y="4491"/>
                <a:chExt cx="16150" cy="5127"/>
              </a:xfrm>
            </p:grpSpPr>
            <p:sp>
              <p:nvSpPr>
                <p:cNvPr id="58" name="Rectangles 2">
                  <a:extLst>
                    <a:ext uri="{FF2B5EF4-FFF2-40B4-BE49-F238E27FC236}">
                      <a16:creationId xmlns:a16="http://schemas.microsoft.com/office/drawing/2014/main" id="{0FCE27E0-79E8-53C7-2445-6B2451DBC368}"/>
                    </a:ext>
                  </a:extLst>
                </p:cNvPr>
                <p:cNvSpPr/>
                <p:nvPr/>
              </p:nvSpPr>
              <p:spPr>
                <a:xfrm>
                  <a:off x="3941" y="4491"/>
                  <a:ext cx="5040" cy="504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Rectangles 3">
                  <a:extLst>
                    <a:ext uri="{FF2B5EF4-FFF2-40B4-BE49-F238E27FC236}">
                      <a16:creationId xmlns:a16="http://schemas.microsoft.com/office/drawing/2014/main" id="{0E8A2299-9DCA-4A60-F666-3C814DB6EDC0}"/>
                    </a:ext>
                  </a:extLst>
                </p:cNvPr>
                <p:cNvSpPr/>
                <p:nvPr/>
              </p:nvSpPr>
              <p:spPr>
                <a:xfrm>
                  <a:off x="5414" y="5929"/>
                  <a:ext cx="2033" cy="241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s 5">
                  <a:extLst>
                    <a:ext uri="{FF2B5EF4-FFF2-40B4-BE49-F238E27FC236}">
                      <a16:creationId xmlns:a16="http://schemas.microsoft.com/office/drawing/2014/main" id="{D65E2B12-6453-75A8-236E-8F4AACA2A43B}"/>
                    </a:ext>
                  </a:extLst>
                </p:cNvPr>
                <p:cNvSpPr/>
                <p:nvPr/>
              </p:nvSpPr>
              <p:spPr>
                <a:xfrm>
                  <a:off x="6085" y="6695"/>
                  <a:ext cx="676" cy="82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61" name="TextBox 14">
                  <a:extLst>
                    <a:ext uri="{FF2B5EF4-FFF2-40B4-BE49-F238E27FC236}">
                      <a16:creationId xmlns:a16="http://schemas.microsoft.com/office/drawing/2014/main" id="{F8C04FCA-C0BB-7C31-636B-3F177C38289C}"/>
                    </a:ext>
                  </a:extLst>
                </p:cNvPr>
                <p:cNvSpPr txBox="1"/>
                <p:nvPr/>
              </p:nvSpPr>
              <p:spPr>
                <a:xfrm>
                  <a:off x="-1595" y="6788"/>
                  <a:ext cx="1624" cy="5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  <a:t>Cryostat</a:t>
                  </a:r>
                  <a:endParaRPr lang="zh-CN" alt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grpSp>
              <p:nvGrpSpPr>
                <p:cNvPr id="62" name="组合 61">
                  <a:extLst>
                    <a:ext uri="{FF2B5EF4-FFF2-40B4-BE49-F238E27FC236}">
                      <a16:creationId xmlns:a16="http://schemas.microsoft.com/office/drawing/2014/main" id="{3F7F1A8A-0776-9A62-6465-39B666C0D468}"/>
                    </a:ext>
                  </a:extLst>
                </p:cNvPr>
                <p:cNvGrpSpPr/>
                <p:nvPr/>
              </p:nvGrpSpPr>
              <p:grpSpPr>
                <a:xfrm>
                  <a:off x="5336" y="5854"/>
                  <a:ext cx="2192" cy="2564"/>
                  <a:chOff x="3654056" y="3437065"/>
                  <a:chExt cx="1391176" cy="1628426"/>
                </a:xfrm>
              </p:grpSpPr>
              <p:sp>
                <p:nvSpPr>
                  <p:cNvPr id="88" name="Chord 180">
                    <a:extLst>
                      <a:ext uri="{FF2B5EF4-FFF2-40B4-BE49-F238E27FC236}">
                        <a16:creationId xmlns:a16="http://schemas.microsoft.com/office/drawing/2014/main" id="{32869FCB-648C-F078-A632-67D3BBBEA28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48781" y="4967066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Chord 181">
                    <a:extLst>
                      <a:ext uri="{FF2B5EF4-FFF2-40B4-BE49-F238E27FC236}">
                        <a16:creationId xmlns:a16="http://schemas.microsoft.com/office/drawing/2014/main" id="{DA84CD74-07C5-8399-DA4C-AD35ECFA47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315305" y="496853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Chord 182">
                    <a:extLst>
                      <a:ext uri="{FF2B5EF4-FFF2-40B4-BE49-F238E27FC236}">
                        <a16:creationId xmlns:a16="http://schemas.microsoft.com/office/drawing/2014/main" id="{AF57AF1E-9731-BB5C-3B2E-280A766F633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675219" y="496853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Chord 183">
                    <a:extLst>
                      <a:ext uri="{FF2B5EF4-FFF2-40B4-BE49-F238E27FC236}">
                        <a16:creationId xmlns:a16="http://schemas.microsoft.com/office/drawing/2014/main" id="{6D85ED96-00EA-8C74-393D-ACB1A220F11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52036" y="4690887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Chord 184">
                    <a:extLst>
                      <a:ext uri="{FF2B5EF4-FFF2-40B4-BE49-F238E27FC236}">
                        <a16:creationId xmlns:a16="http://schemas.microsoft.com/office/drawing/2014/main" id="{E4817559-5652-7C61-0306-1EDCC62509F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53505" y="4373576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Chord 185">
                    <a:extLst>
                      <a:ext uri="{FF2B5EF4-FFF2-40B4-BE49-F238E27FC236}">
                        <a16:creationId xmlns:a16="http://schemas.microsoft.com/office/drawing/2014/main" id="{A7EF6CBA-EBAD-8049-334E-C971759E4FE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53505" y="4028352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Chord 186">
                    <a:extLst>
                      <a:ext uri="{FF2B5EF4-FFF2-40B4-BE49-F238E27FC236}">
                        <a16:creationId xmlns:a16="http://schemas.microsoft.com/office/drawing/2014/main" id="{77F57ACA-CB26-BBE4-2242-812CF7B4901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53505" y="3699288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Chord 187">
                    <a:extLst>
                      <a:ext uri="{FF2B5EF4-FFF2-40B4-BE49-F238E27FC236}">
                        <a16:creationId xmlns:a16="http://schemas.microsoft.com/office/drawing/2014/main" id="{382BC34B-D59D-9D40-C139-F810FE3A4232}"/>
                      </a:ext>
                    </a:extLst>
                  </p:cNvPr>
                  <p:cNvSpPr/>
                  <p:nvPr/>
                </p:nvSpPr>
                <p:spPr>
                  <a:xfrm>
                    <a:off x="3948781" y="343706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Chord 188">
                    <a:extLst>
                      <a:ext uri="{FF2B5EF4-FFF2-40B4-BE49-F238E27FC236}">
                        <a16:creationId xmlns:a16="http://schemas.microsoft.com/office/drawing/2014/main" id="{832B9BF0-41B0-40C8-68F1-D921AFA8B9D7}"/>
                      </a:ext>
                    </a:extLst>
                  </p:cNvPr>
                  <p:cNvSpPr/>
                  <p:nvPr/>
                </p:nvSpPr>
                <p:spPr>
                  <a:xfrm>
                    <a:off x="4315305" y="343706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Chord 189">
                    <a:extLst>
                      <a:ext uri="{FF2B5EF4-FFF2-40B4-BE49-F238E27FC236}">
                        <a16:creationId xmlns:a16="http://schemas.microsoft.com/office/drawing/2014/main" id="{F2FC4364-3151-751E-0B2F-7B40B22A6A13}"/>
                      </a:ext>
                    </a:extLst>
                  </p:cNvPr>
                  <p:cNvSpPr/>
                  <p:nvPr/>
                </p:nvSpPr>
                <p:spPr>
                  <a:xfrm>
                    <a:off x="4675219" y="343706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Chord 190">
                    <a:extLst>
                      <a:ext uri="{FF2B5EF4-FFF2-40B4-BE49-F238E27FC236}">
                        <a16:creationId xmlns:a16="http://schemas.microsoft.com/office/drawing/2014/main" id="{FDE31203-D381-55B9-70D3-CF0FDE7693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44420" y="3699288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Chord 191">
                    <a:extLst>
                      <a:ext uri="{FF2B5EF4-FFF2-40B4-BE49-F238E27FC236}">
                        <a16:creationId xmlns:a16="http://schemas.microsoft.com/office/drawing/2014/main" id="{D0CD58C6-3595-4E42-FBDC-B2B161BAC8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44053" y="4028352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Chord 192">
                    <a:extLst>
                      <a:ext uri="{FF2B5EF4-FFF2-40B4-BE49-F238E27FC236}">
                        <a16:creationId xmlns:a16="http://schemas.microsoft.com/office/drawing/2014/main" id="{541E41C9-6BEE-93FB-6D7A-0B1EC3143C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45889" y="4373576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Chord 193">
                    <a:extLst>
                      <a:ext uri="{FF2B5EF4-FFF2-40B4-BE49-F238E27FC236}">
                        <a16:creationId xmlns:a16="http://schemas.microsoft.com/office/drawing/2014/main" id="{7D90E8C0-971C-C568-C2C1-40A2A12B4F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46256" y="4690887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63" name="Elbow Connector 82">
                  <a:extLst>
                    <a:ext uri="{FF2B5EF4-FFF2-40B4-BE49-F238E27FC236}">
                      <a16:creationId xmlns:a16="http://schemas.microsoft.com/office/drawing/2014/main" id="{DE3737EA-F9D3-1FA9-078E-CE079CA04E14}"/>
                    </a:ext>
                  </a:extLst>
                </p:cNvPr>
                <p:cNvCxnSpPr>
                  <a:cxnSpLocks/>
                  <a:stCxn id="60" idx="1"/>
                </p:cNvCxnSpPr>
                <p:nvPr/>
              </p:nvCxnSpPr>
              <p:spPr>
                <a:xfrm rot="10800000" flipV="1">
                  <a:off x="810" y="7108"/>
                  <a:ext cx="5275" cy="0"/>
                </a:xfrm>
                <a:prstGeom prst="bentConnector3">
                  <a:avLst>
                    <a:gd name="adj1" fmla="val 50000"/>
                  </a:avLst>
                </a:prstGeom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" name="组合 63">
                  <a:extLst>
                    <a:ext uri="{FF2B5EF4-FFF2-40B4-BE49-F238E27FC236}">
                      <a16:creationId xmlns:a16="http://schemas.microsoft.com/office/drawing/2014/main" id="{BC9BABB6-1D6A-3925-B5BE-29F43BDC63E3}"/>
                    </a:ext>
                  </a:extLst>
                </p:cNvPr>
                <p:cNvGrpSpPr/>
                <p:nvPr/>
              </p:nvGrpSpPr>
              <p:grpSpPr>
                <a:xfrm>
                  <a:off x="3865" y="5350"/>
                  <a:ext cx="5192" cy="4268"/>
                  <a:chOff x="2719948" y="3116629"/>
                  <a:chExt cx="3297357" cy="2710041"/>
                </a:xfrm>
              </p:grpSpPr>
              <p:sp>
                <p:nvSpPr>
                  <p:cNvPr id="76" name="Chord 38">
                    <a:extLst>
                      <a:ext uri="{FF2B5EF4-FFF2-40B4-BE49-F238E27FC236}">
                        <a16:creationId xmlns:a16="http://schemas.microsoft.com/office/drawing/2014/main" id="{85E23FB6-409B-5875-636D-F5569628E22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975075" y="5729714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Chord 39">
                    <a:extLst>
                      <a:ext uri="{FF2B5EF4-FFF2-40B4-BE49-F238E27FC236}">
                        <a16:creationId xmlns:a16="http://schemas.microsoft.com/office/drawing/2014/main" id="{80AB287C-EC53-030E-1B51-E9896B588D0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272285" y="5729714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Chord 40">
                    <a:extLst>
                      <a:ext uri="{FF2B5EF4-FFF2-40B4-BE49-F238E27FC236}">
                        <a16:creationId xmlns:a16="http://schemas.microsoft.com/office/drawing/2014/main" id="{EF2BA9BE-0CB4-EE51-631C-E9CD30B7F8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662079" y="5729714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Chord 41">
                    <a:extLst>
                      <a:ext uri="{FF2B5EF4-FFF2-40B4-BE49-F238E27FC236}">
                        <a16:creationId xmlns:a16="http://schemas.microsoft.com/office/drawing/2014/main" id="{5583286C-9639-2212-EEDD-CEC54AE64DE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717928" y="5086010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Chord 42">
                    <a:extLst>
                      <a:ext uri="{FF2B5EF4-FFF2-40B4-BE49-F238E27FC236}">
                        <a16:creationId xmlns:a16="http://schemas.microsoft.com/office/drawing/2014/main" id="{E36E53B2-80C8-43DB-97D9-55C224064BD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717928" y="4421972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Chord 43">
                    <a:extLst>
                      <a:ext uri="{FF2B5EF4-FFF2-40B4-BE49-F238E27FC236}">
                        <a16:creationId xmlns:a16="http://schemas.microsoft.com/office/drawing/2014/main" id="{D7EBBA15-63C6-909D-52BD-0577BBA89BA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717928" y="3770534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Chord 45">
                    <a:extLst>
                      <a:ext uri="{FF2B5EF4-FFF2-40B4-BE49-F238E27FC236}">
                        <a16:creationId xmlns:a16="http://schemas.microsoft.com/office/drawing/2014/main" id="{9D6F631C-445E-C46C-2012-1E6CE6A94E8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717928" y="3118649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Chord 46">
                    <a:extLst>
                      <a:ext uri="{FF2B5EF4-FFF2-40B4-BE49-F238E27FC236}">
                        <a16:creationId xmlns:a16="http://schemas.microsoft.com/office/drawing/2014/main" id="{D10036BE-27BB-892E-3E59-1F02F90FAEC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385983" y="5727468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Chord 53">
                    <a:extLst>
                      <a:ext uri="{FF2B5EF4-FFF2-40B4-BE49-F238E27FC236}">
                        <a16:creationId xmlns:a16="http://schemas.microsoft.com/office/drawing/2014/main" id="{0EF8D4AA-3161-C147-66EF-A8641CC679E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918329" y="5091653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Chord 54">
                    <a:extLst>
                      <a:ext uri="{FF2B5EF4-FFF2-40B4-BE49-F238E27FC236}">
                        <a16:creationId xmlns:a16="http://schemas.microsoft.com/office/drawing/2014/main" id="{7D27AA4A-CB50-B95A-0140-622E55DDB8B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918329" y="4427615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Chord 55">
                    <a:extLst>
                      <a:ext uri="{FF2B5EF4-FFF2-40B4-BE49-F238E27FC236}">
                        <a16:creationId xmlns:a16="http://schemas.microsoft.com/office/drawing/2014/main" id="{A91941A4-1657-54E0-9AFB-2F4F5F57093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918329" y="3776177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Chord 56">
                    <a:extLst>
                      <a:ext uri="{FF2B5EF4-FFF2-40B4-BE49-F238E27FC236}">
                        <a16:creationId xmlns:a16="http://schemas.microsoft.com/office/drawing/2014/main" id="{3B4A9EC2-F526-E3CD-ED04-27C99076E3E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918329" y="3124292"/>
                    <a:ext cx="100996" cy="96956"/>
                  </a:xfrm>
                  <a:prstGeom prst="chord">
                    <a:avLst>
                      <a:gd name="adj1" fmla="val 71115"/>
                      <a:gd name="adj2" fmla="val 10707110"/>
                    </a:avLst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CA057382-E399-956D-D44B-90C9227F2960}"/>
                    </a:ext>
                  </a:extLst>
                </p:cNvPr>
                <p:cNvGrpSpPr/>
                <p:nvPr/>
              </p:nvGrpSpPr>
              <p:grpSpPr>
                <a:xfrm>
                  <a:off x="8188" y="6083"/>
                  <a:ext cx="6367" cy="651"/>
                  <a:chOff x="5467166" y="3571785"/>
                  <a:chExt cx="4044849" cy="412424"/>
                </a:xfrm>
              </p:grpSpPr>
              <p:cxnSp>
                <p:nvCxnSpPr>
                  <p:cNvPr id="74" name="Straight Arrow Connector 58">
                    <a:extLst>
                      <a:ext uri="{FF2B5EF4-FFF2-40B4-BE49-F238E27FC236}">
                        <a16:creationId xmlns:a16="http://schemas.microsoft.com/office/drawing/2014/main" id="{C195E46A-D6AA-5F17-D9E6-39CE95A080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67166" y="3772258"/>
                    <a:ext cx="1219104" cy="0"/>
                  </a:xfrm>
                  <a:prstGeom prst="straightConnector1">
                    <a:avLst/>
                  </a:prstGeom>
                  <a:ln w="254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 Box 8">
                    <a:extLst>
                      <a:ext uri="{FF2B5EF4-FFF2-40B4-BE49-F238E27FC236}">
                        <a16:creationId xmlns:a16="http://schemas.microsoft.com/office/drawing/2014/main" id="{66825F19-9D3C-DE7D-698E-3B82ADB43337}"/>
                      </a:ext>
                    </a:extLst>
                  </p:cNvPr>
                  <p:cNvSpPr txBox="1"/>
                  <p:nvPr/>
                </p:nvSpPr>
                <p:spPr>
                  <a:xfrm>
                    <a:off x="6708745" y="3571785"/>
                    <a:ext cx="2803270" cy="4124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>
                        <a:solidFill>
                          <a:srgbClr val="C00000"/>
                        </a:solidFill>
                        <a:latin typeface="+mn-ea"/>
                      </a:rPr>
                      <a:t>Middle Veto (MVETO)</a:t>
                    </a:r>
                    <a:endParaRPr lang="en-US" altLang="zh-CN" dirty="0">
                      <a:solidFill>
                        <a:srgbClr val="C00000"/>
                      </a:solidFill>
                      <a:latin typeface="+mn-ea"/>
                    </a:endParaRPr>
                  </a:p>
                </p:txBody>
              </p:sp>
            </p:grpSp>
            <p:grpSp>
              <p:nvGrpSpPr>
                <p:cNvPr id="66" name="组合 20">
                  <a:extLst>
                    <a:ext uri="{FF2B5EF4-FFF2-40B4-BE49-F238E27FC236}">
                      <a16:creationId xmlns:a16="http://schemas.microsoft.com/office/drawing/2014/main" id="{DAF16540-DE84-2C93-75DD-CC6DC2F161C1}"/>
                    </a:ext>
                  </a:extLst>
                </p:cNvPr>
                <p:cNvGrpSpPr/>
                <p:nvPr/>
              </p:nvGrpSpPr>
              <p:grpSpPr>
                <a:xfrm>
                  <a:off x="6085" y="6693"/>
                  <a:ext cx="8317" cy="1611"/>
                  <a:chOff x="4129769" y="3970654"/>
                  <a:chExt cx="5282023" cy="1022037"/>
                </a:xfrm>
              </p:grpSpPr>
              <p:sp>
                <p:nvSpPr>
                  <p:cNvPr id="71" name="Text Box 8">
                    <a:extLst>
                      <a:ext uri="{FF2B5EF4-FFF2-40B4-BE49-F238E27FC236}">
                        <a16:creationId xmlns:a16="http://schemas.microsoft.com/office/drawing/2014/main" id="{6F89F248-2731-3BE3-8D60-A9DE09E2A231}"/>
                      </a:ext>
                    </a:extLst>
                  </p:cNvPr>
                  <p:cNvSpPr txBox="1"/>
                  <p:nvPr/>
                </p:nvSpPr>
                <p:spPr>
                  <a:xfrm>
                    <a:off x="6712949" y="4479785"/>
                    <a:ext cx="2698843" cy="5129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zh-CN">
                        <a:solidFill>
                          <a:srgbClr val="C00000"/>
                        </a:solidFill>
                        <a:latin typeface="+mn-ea"/>
                      </a:rPr>
                      <a:t>Inner Veto (IVETO)</a:t>
                    </a:r>
                    <a:endParaRPr lang="en-US" altLang="zh-CN" dirty="0">
                      <a:solidFill>
                        <a:srgbClr val="C00000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72" name="Rectangles 5">
                    <a:extLst>
                      <a:ext uri="{FF2B5EF4-FFF2-40B4-BE49-F238E27FC236}">
                        <a16:creationId xmlns:a16="http://schemas.microsoft.com/office/drawing/2014/main" id="{4A51D8D9-EC58-57D7-BE75-0645BDD844BB}"/>
                      </a:ext>
                    </a:extLst>
                  </p:cNvPr>
                  <p:cNvSpPr/>
                  <p:nvPr/>
                </p:nvSpPr>
                <p:spPr>
                  <a:xfrm>
                    <a:off x="4129769" y="3970654"/>
                    <a:ext cx="429323" cy="525243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accent3">
                        <a:alpha val="50196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3" name="Elbow Connector 73">
                    <a:extLst>
                      <a:ext uri="{FF2B5EF4-FFF2-40B4-BE49-F238E27FC236}">
                        <a16:creationId xmlns:a16="http://schemas.microsoft.com/office/drawing/2014/main" id="{B4F002D2-6893-C939-C2BF-E0486C46C4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44431" y="4442558"/>
                    <a:ext cx="2341137" cy="373391"/>
                  </a:xfrm>
                  <a:prstGeom prst="bentConnector3">
                    <a:avLst>
                      <a:gd name="adj1" fmla="val -402"/>
                    </a:avLst>
                  </a:prstGeom>
                  <a:ln w="254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Group 64">
                  <a:extLst>
                    <a:ext uri="{FF2B5EF4-FFF2-40B4-BE49-F238E27FC236}">
                      <a16:creationId xmlns:a16="http://schemas.microsoft.com/office/drawing/2014/main" id="{71610B5F-4A5B-BA36-9A23-2F93BBDC1351}"/>
                    </a:ext>
                  </a:extLst>
                </p:cNvPr>
                <p:cNvGrpSpPr/>
                <p:nvPr/>
              </p:nvGrpSpPr>
              <p:grpSpPr>
                <a:xfrm>
                  <a:off x="-1568" y="5932"/>
                  <a:ext cx="8122" cy="1366"/>
                  <a:chOff x="-726195" y="3478045"/>
                  <a:chExt cx="5153147" cy="864986"/>
                </a:xfrm>
              </p:grpSpPr>
              <p:sp>
                <p:nvSpPr>
                  <p:cNvPr id="68" name="Rectangles 6">
                    <a:extLst>
                      <a:ext uri="{FF2B5EF4-FFF2-40B4-BE49-F238E27FC236}">
                        <a16:creationId xmlns:a16="http://schemas.microsoft.com/office/drawing/2014/main" id="{0611C2BC-C5DA-7F0F-3FAF-2CFDC45D9BBE}"/>
                      </a:ext>
                    </a:extLst>
                  </p:cNvPr>
                  <p:cNvSpPr/>
                  <p:nvPr/>
                </p:nvSpPr>
                <p:spPr>
                  <a:xfrm>
                    <a:off x="4269398" y="4117901"/>
                    <a:ext cx="157554" cy="22513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69" name="Elbow Connector 66">
                    <a:extLst>
                      <a:ext uri="{FF2B5EF4-FFF2-40B4-BE49-F238E27FC236}">
                        <a16:creationId xmlns:a16="http://schemas.microsoft.com/office/drawing/2014/main" id="{2DFB4F4D-877A-A02D-4E79-C418E431BDAF}"/>
                      </a:ext>
                    </a:extLst>
                  </p:cNvPr>
                  <p:cNvCxnSpPr>
                    <a:cxnSpLocks/>
                    <a:stCxn id="68" idx="0"/>
                  </p:cNvCxnSpPr>
                  <p:nvPr/>
                </p:nvCxnSpPr>
                <p:spPr>
                  <a:xfrm rot="16200000" flipV="1">
                    <a:off x="2349318" y="2119044"/>
                    <a:ext cx="429850" cy="3567866"/>
                  </a:xfrm>
                  <a:prstGeom prst="bentConnector2">
                    <a:avLst/>
                  </a:prstGeom>
                  <a:ln w="25400">
                    <a:solidFill>
                      <a:srgbClr val="7030A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TextBox 67">
                    <a:extLst>
                      <a:ext uri="{FF2B5EF4-FFF2-40B4-BE49-F238E27FC236}">
                        <a16:creationId xmlns:a16="http://schemas.microsoft.com/office/drawing/2014/main" id="{AC7D06ED-3A04-5189-EA1F-40F60EFBEC80}"/>
                      </a:ext>
                    </a:extLst>
                  </p:cNvPr>
                  <p:cNvSpPr txBox="1"/>
                  <p:nvPr/>
                </p:nvSpPr>
                <p:spPr>
                  <a:xfrm>
                    <a:off x="-726195" y="3478045"/>
                    <a:ext cx="1022455" cy="3783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7030A0"/>
                        </a:solidFill>
                        <a:latin typeface="+mn-ea"/>
                      </a:rPr>
                      <a:t>LXe TPC</a:t>
                    </a:r>
                  </a:p>
                </p:txBody>
              </p:sp>
            </p:grp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3DFEFB2-B62C-FAEE-1C3D-EF9AC380B79A}"/>
                  </a:ext>
                </a:extLst>
              </p:cNvPr>
              <p:cNvSpPr/>
              <p:nvPr/>
            </p:nvSpPr>
            <p:spPr>
              <a:xfrm>
                <a:off x="3166624" y="1543853"/>
                <a:ext cx="8786330" cy="3717588"/>
              </a:xfrm>
              <a:prstGeom prst="rect">
                <a:avLst/>
              </a:prstGeom>
              <a:noFill/>
              <a:ln w="31750" cmpd="sng"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601143"/>
                          <a:gd name="connsiteY0" fmla="*/ 0 h 3344816"/>
                          <a:gd name="connsiteX1" fmla="*/ 464046 w 11601143"/>
                          <a:gd name="connsiteY1" fmla="*/ 0 h 3344816"/>
                          <a:gd name="connsiteX2" fmla="*/ 696069 w 11601143"/>
                          <a:gd name="connsiteY2" fmla="*/ 0 h 3344816"/>
                          <a:gd name="connsiteX3" fmla="*/ 1508149 w 11601143"/>
                          <a:gd name="connsiteY3" fmla="*/ 0 h 3344816"/>
                          <a:gd name="connsiteX4" fmla="*/ 1972194 w 11601143"/>
                          <a:gd name="connsiteY4" fmla="*/ 0 h 3344816"/>
                          <a:gd name="connsiteX5" fmla="*/ 2436240 w 11601143"/>
                          <a:gd name="connsiteY5" fmla="*/ 0 h 3344816"/>
                          <a:gd name="connsiteX6" fmla="*/ 3248320 w 11601143"/>
                          <a:gd name="connsiteY6" fmla="*/ 0 h 3344816"/>
                          <a:gd name="connsiteX7" fmla="*/ 3596354 w 11601143"/>
                          <a:gd name="connsiteY7" fmla="*/ 0 h 3344816"/>
                          <a:gd name="connsiteX8" fmla="*/ 4408434 w 11601143"/>
                          <a:gd name="connsiteY8" fmla="*/ 0 h 3344816"/>
                          <a:gd name="connsiteX9" fmla="*/ 5220514 w 11601143"/>
                          <a:gd name="connsiteY9" fmla="*/ 0 h 3344816"/>
                          <a:gd name="connsiteX10" fmla="*/ 5800572 w 11601143"/>
                          <a:gd name="connsiteY10" fmla="*/ 0 h 3344816"/>
                          <a:gd name="connsiteX11" fmla="*/ 6612652 w 11601143"/>
                          <a:gd name="connsiteY11" fmla="*/ 0 h 3344816"/>
                          <a:gd name="connsiteX12" fmla="*/ 7076697 w 11601143"/>
                          <a:gd name="connsiteY12" fmla="*/ 0 h 3344816"/>
                          <a:gd name="connsiteX13" fmla="*/ 7540743 w 11601143"/>
                          <a:gd name="connsiteY13" fmla="*/ 0 h 3344816"/>
                          <a:gd name="connsiteX14" fmla="*/ 8236812 w 11601143"/>
                          <a:gd name="connsiteY14" fmla="*/ 0 h 3344816"/>
                          <a:gd name="connsiteX15" fmla="*/ 8700857 w 11601143"/>
                          <a:gd name="connsiteY15" fmla="*/ 0 h 3344816"/>
                          <a:gd name="connsiteX16" fmla="*/ 9512937 w 11601143"/>
                          <a:gd name="connsiteY16" fmla="*/ 0 h 3344816"/>
                          <a:gd name="connsiteX17" fmla="*/ 10325017 w 11601143"/>
                          <a:gd name="connsiteY17" fmla="*/ 0 h 3344816"/>
                          <a:gd name="connsiteX18" fmla="*/ 10905074 w 11601143"/>
                          <a:gd name="connsiteY18" fmla="*/ 0 h 3344816"/>
                          <a:gd name="connsiteX19" fmla="*/ 11601143 w 11601143"/>
                          <a:gd name="connsiteY19" fmla="*/ 0 h 3344816"/>
                          <a:gd name="connsiteX20" fmla="*/ 11601143 w 11601143"/>
                          <a:gd name="connsiteY20" fmla="*/ 457125 h 3344816"/>
                          <a:gd name="connsiteX21" fmla="*/ 11601143 w 11601143"/>
                          <a:gd name="connsiteY21" fmla="*/ 947698 h 3344816"/>
                          <a:gd name="connsiteX22" fmla="*/ 11601143 w 11601143"/>
                          <a:gd name="connsiteY22" fmla="*/ 1538615 h 3344816"/>
                          <a:gd name="connsiteX23" fmla="*/ 11601143 w 11601143"/>
                          <a:gd name="connsiteY23" fmla="*/ 2062637 h 3344816"/>
                          <a:gd name="connsiteX24" fmla="*/ 11601143 w 11601143"/>
                          <a:gd name="connsiteY24" fmla="*/ 2553210 h 3344816"/>
                          <a:gd name="connsiteX25" fmla="*/ 11601143 w 11601143"/>
                          <a:gd name="connsiteY25" fmla="*/ 3344816 h 3344816"/>
                          <a:gd name="connsiteX26" fmla="*/ 11021086 w 11601143"/>
                          <a:gd name="connsiteY26" fmla="*/ 3344816 h 3344816"/>
                          <a:gd name="connsiteX27" fmla="*/ 10441029 w 11601143"/>
                          <a:gd name="connsiteY27" fmla="*/ 3344816 h 3344816"/>
                          <a:gd name="connsiteX28" fmla="*/ 10092994 w 11601143"/>
                          <a:gd name="connsiteY28" fmla="*/ 3344816 h 3344816"/>
                          <a:gd name="connsiteX29" fmla="*/ 9396926 w 11601143"/>
                          <a:gd name="connsiteY29" fmla="*/ 3344816 h 3344816"/>
                          <a:gd name="connsiteX30" fmla="*/ 9048892 w 11601143"/>
                          <a:gd name="connsiteY30" fmla="*/ 3344816 h 3344816"/>
                          <a:gd name="connsiteX31" fmla="*/ 8352823 w 11601143"/>
                          <a:gd name="connsiteY31" fmla="*/ 3344816 h 3344816"/>
                          <a:gd name="connsiteX32" fmla="*/ 8120800 w 11601143"/>
                          <a:gd name="connsiteY32" fmla="*/ 3344816 h 3344816"/>
                          <a:gd name="connsiteX33" fmla="*/ 7424732 w 11601143"/>
                          <a:gd name="connsiteY33" fmla="*/ 3344816 h 3344816"/>
                          <a:gd name="connsiteX34" fmla="*/ 7076697 w 11601143"/>
                          <a:gd name="connsiteY34" fmla="*/ 3344816 h 3344816"/>
                          <a:gd name="connsiteX35" fmla="*/ 6844674 w 11601143"/>
                          <a:gd name="connsiteY35" fmla="*/ 3344816 h 3344816"/>
                          <a:gd name="connsiteX36" fmla="*/ 6496640 w 11601143"/>
                          <a:gd name="connsiteY36" fmla="*/ 3344816 h 3344816"/>
                          <a:gd name="connsiteX37" fmla="*/ 5800571 w 11601143"/>
                          <a:gd name="connsiteY37" fmla="*/ 3344816 h 3344816"/>
                          <a:gd name="connsiteX38" fmla="*/ 5452537 w 11601143"/>
                          <a:gd name="connsiteY38" fmla="*/ 3344816 h 3344816"/>
                          <a:gd name="connsiteX39" fmla="*/ 5220514 w 11601143"/>
                          <a:gd name="connsiteY39" fmla="*/ 3344816 h 3344816"/>
                          <a:gd name="connsiteX40" fmla="*/ 4872480 w 11601143"/>
                          <a:gd name="connsiteY40" fmla="*/ 3344816 h 3344816"/>
                          <a:gd name="connsiteX41" fmla="*/ 4408434 w 11601143"/>
                          <a:gd name="connsiteY41" fmla="*/ 3344816 h 3344816"/>
                          <a:gd name="connsiteX42" fmla="*/ 3828377 w 11601143"/>
                          <a:gd name="connsiteY42" fmla="*/ 3344816 h 3344816"/>
                          <a:gd name="connsiteX43" fmla="*/ 3480343 w 11601143"/>
                          <a:gd name="connsiteY43" fmla="*/ 3344816 h 3344816"/>
                          <a:gd name="connsiteX44" fmla="*/ 2668263 w 11601143"/>
                          <a:gd name="connsiteY44" fmla="*/ 3344816 h 3344816"/>
                          <a:gd name="connsiteX45" fmla="*/ 2088206 w 11601143"/>
                          <a:gd name="connsiteY45" fmla="*/ 3344816 h 3344816"/>
                          <a:gd name="connsiteX46" fmla="*/ 1276126 w 11601143"/>
                          <a:gd name="connsiteY46" fmla="*/ 3344816 h 3344816"/>
                          <a:gd name="connsiteX47" fmla="*/ 580057 w 11601143"/>
                          <a:gd name="connsiteY47" fmla="*/ 3344816 h 3344816"/>
                          <a:gd name="connsiteX48" fmla="*/ 0 w 11601143"/>
                          <a:gd name="connsiteY48" fmla="*/ 3344816 h 3344816"/>
                          <a:gd name="connsiteX49" fmla="*/ 0 w 11601143"/>
                          <a:gd name="connsiteY49" fmla="*/ 2753899 h 3344816"/>
                          <a:gd name="connsiteX50" fmla="*/ 0 w 11601143"/>
                          <a:gd name="connsiteY50" fmla="*/ 2162981 h 3344816"/>
                          <a:gd name="connsiteX51" fmla="*/ 0 w 11601143"/>
                          <a:gd name="connsiteY51" fmla="*/ 1605512 h 3344816"/>
                          <a:gd name="connsiteX52" fmla="*/ 0 w 11601143"/>
                          <a:gd name="connsiteY52" fmla="*/ 981146 h 3344816"/>
                          <a:gd name="connsiteX53" fmla="*/ 0 w 11601143"/>
                          <a:gd name="connsiteY53" fmla="*/ 0 h 3344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11601143" h="3344816" extrusionOk="0">
                            <a:moveTo>
                              <a:pt x="0" y="0"/>
                            </a:moveTo>
                            <a:cubicBezTo>
                              <a:pt x="198417" y="-26853"/>
                              <a:pt x="345200" y="38269"/>
                              <a:pt x="464046" y="0"/>
                            </a:cubicBezTo>
                            <a:cubicBezTo>
                              <a:pt x="582892" y="-38269"/>
                              <a:pt x="593927" y="4817"/>
                              <a:pt x="696069" y="0"/>
                            </a:cubicBezTo>
                            <a:cubicBezTo>
                              <a:pt x="798211" y="-4817"/>
                              <a:pt x="1121634" y="11256"/>
                              <a:pt x="1508149" y="0"/>
                            </a:cubicBezTo>
                            <a:cubicBezTo>
                              <a:pt x="1894664" y="-11256"/>
                              <a:pt x="1843249" y="53902"/>
                              <a:pt x="1972194" y="0"/>
                            </a:cubicBezTo>
                            <a:cubicBezTo>
                              <a:pt x="2101140" y="-53902"/>
                              <a:pt x="2301964" y="31725"/>
                              <a:pt x="2436240" y="0"/>
                            </a:cubicBezTo>
                            <a:cubicBezTo>
                              <a:pt x="2570516" y="-31725"/>
                              <a:pt x="3062243" y="71757"/>
                              <a:pt x="3248320" y="0"/>
                            </a:cubicBezTo>
                            <a:cubicBezTo>
                              <a:pt x="3434397" y="-71757"/>
                              <a:pt x="3526234" y="40065"/>
                              <a:pt x="3596354" y="0"/>
                            </a:cubicBezTo>
                            <a:cubicBezTo>
                              <a:pt x="3666474" y="-40065"/>
                              <a:pt x="4044713" y="52484"/>
                              <a:pt x="4408434" y="0"/>
                            </a:cubicBezTo>
                            <a:cubicBezTo>
                              <a:pt x="4772155" y="-52484"/>
                              <a:pt x="5028644" y="63992"/>
                              <a:pt x="5220514" y="0"/>
                            </a:cubicBezTo>
                            <a:cubicBezTo>
                              <a:pt x="5412384" y="-63992"/>
                              <a:pt x="5617809" y="37797"/>
                              <a:pt x="5800572" y="0"/>
                            </a:cubicBezTo>
                            <a:cubicBezTo>
                              <a:pt x="5983335" y="-37797"/>
                              <a:pt x="6279665" y="88648"/>
                              <a:pt x="6612652" y="0"/>
                            </a:cubicBezTo>
                            <a:cubicBezTo>
                              <a:pt x="6945639" y="-88648"/>
                              <a:pt x="6911845" y="33335"/>
                              <a:pt x="7076697" y="0"/>
                            </a:cubicBezTo>
                            <a:cubicBezTo>
                              <a:pt x="7241549" y="-33335"/>
                              <a:pt x="7412562" y="3995"/>
                              <a:pt x="7540743" y="0"/>
                            </a:cubicBezTo>
                            <a:cubicBezTo>
                              <a:pt x="7668924" y="-3995"/>
                              <a:pt x="7980248" y="9705"/>
                              <a:pt x="8236812" y="0"/>
                            </a:cubicBezTo>
                            <a:cubicBezTo>
                              <a:pt x="8493376" y="-9705"/>
                              <a:pt x="8517095" y="43042"/>
                              <a:pt x="8700857" y="0"/>
                            </a:cubicBezTo>
                            <a:cubicBezTo>
                              <a:pt x="8884619" y="-43042"/>
                              <a:pt x="9231484" y="88624"/>
                              <a:pt x="9512937" y="0"/>
                            </a:cubicBezTo>
                            <a:cubicBezTo>
                              <a:pt x="9794390" y="-88624"/>
                              <a:pt x="9985536" y="63818"/>
                              <a:pt x="10325017" y="0"/>
                            </a:cubicBezTo>
                            <a:cubicBezTo>
                              <a:pt x="10664498" y="-63818"/>
                              <a:pt x="10690422" y="19247"/>
                              <a:pt x="10905074" y="0"/>
                            </a:cubicBezTo>
                            <a:cubicBezTo>
                              <a:pt x="11119726" y="-19247"/>
                              <a:pt x="11461330" y="17431"/>
                              <a:pt x="11601143" y="0"/>
                            </a:cubicBezTo>
                            <a:cubicBezTo>
                              <a:pt x="11640122" y="185383"/>
                              <a:pt x="11555290" y="353218"/>
                              <a:pt x="11601143" y="457125"/>
                            </a:cubicBezTo>
                            <a:cubicBezTo>
                              <a:pt x="11646996" y="561032"/>
                              <a:pt x="11550821" y="783177"/>
                              <a:pt x="11601143" y="947698"/>
                            </a:cubicBezTo>
                            <a:cubicBezTo>
                              <a:pt x="11651465" y="1112219"/>
                              <a:pt x="11567123" y="1299410"/>
                              <a:pt x="11601143" y="1538615"/>
                            </a:cubicBezTo>
                            <a:cubicBezTo>
                              <a:pt x="11635163" y="1777820"/>
                              <a:pt x="11571394" y="1822452"/>
                              <a:pt x="11601143" y="2062637"/>
                            </a:cubicBezTo>
                            <a:cubicBezTo>
                              <a:pt x="11630892" y="2302822"/>
                              <a:pt x="11599804" y="2389183"/>
                              <a:pt x="11601143" y="2553210"/>
                            </a:cubicBezTo>
                            <a:cubicBezTo>
                              <a:pt x="11602482" y="2717237"/>
                              <a:pt x="11542288" y="3048238"/>
                              <a:pt x="11601143" y="3344816"/>
                            </a:cubicBezTo>
                            <a:cubicBezTo>
                              <a:pt x="11328117" y="3394128"/>
                              <a:pt x="11172102" y="3292964"/>
                              <a:pt x="11021086" y="3344816"/>
                            </a:cubicBezTo>
                            <a:cubicBezTo>
                              <a:pt x="10870070" y="3396668"/>
                              <a:pt x="10713205" y="3315495"/>
                              <a:pt x="10441029" y="3344816"/>
                            </a:cubicBezTo>
                            <a:cubicBezTo>
                              <a:pt x="10168853" y="3374137"/>
                              <a:pt x="10235763" y="3344673"/>
                              <a:pt x="10092994" y="3344816"/>
                            </a:cubicBezTo>
                            <a:cubicBezTo>
                              <a:pt x="9950225" y="3344959"/>
                              <a:pt x="9708337" y="3298654"/>
                              <a:pt x="9396926" y="3344816"/>
                            </a:cubicBezTo>
                            <a:cubicBezTo>
                              <a:pt x="9085515" y="3390978"/>
                              <a:pt x="9214564" y="3339184"/>
                              <a:pt x="9048892" y="3344816"/>
                            </a:cubicBezTo>
                            <a:cubicBezTo>
                              <a:pt x="8883220" y="3350448"/>
                              <a:pt x="8526951" y="3267308"/>
                              <a:pt x="8352823" y="3344816"/>
                            </a:cubicBezTo>
                            <a:cubicBezTo>
                              <a:pt x="8178695" y="3422324"/>
                              <a:pt x="8176341" y="3317111"/>
                              <a:pt x="8120800" y="3344816"/>
                            </a:cubicBezTo>
                            <a:cubicBezTo>
                              <a:pt x="8065259" y="3372521"/>
                              <a:pt x="7705583" y="3292076"/>
                              <a:pt x="7424732" y="3344816"/>
                            </a:cubicBezTo>
                            <a:cubicBezTo>
                              <a:pt x="7143881" y="3397556"/>
                              <a:pt x="7189917" y="3306660"/>
                              <a:pt x="7076697" y="3344816"/>
                            </a:cubicBezTo>
                            <a:cubicBezTo>
                              <a:pt x="6963477" y="3382972"/>
                              <a:pt x="6939563" y="3344578"/>
                              <a:pt x="6844674" y="3344816"/>
                            </a:cubicBezTo>
                            <a:cubicBezTo>
                              <a:pt x="6749785" y="3345054"/>
                              <a:pt x="6647680" y="3328703"/>
                              <a:pt x="6496640" y="3344816"/>
                            </a:cubicBezTo>
                            <a:cubicBezTo>
                              <a:pt x="6345600" y="3360929"/>
                              <a:pt x="5984273" y="3332526"/>
                              <a:pt x="5800571" y="3344816"/>
                            </a:cubicBezTo>
                            <a:cubicBezTo>
                              <a:pt x="5616869" y="3357106"/>
                              <a:pt x="5606402" y="3313808"/>
                              <a:pt x="5452537" y="3344816"/>
                            </a:cubicBezTo>
                            <a:cubicBezTo>
                              <a:pt x="5298672" y="3375824"/>
                              <a:pt x="5283763" y="3339122"/>
                              <a:pt x="5220514" y="3344816"/>
                            </a:cubicBezTo>
                            <a:cubicBezTo>
                              <a:pt x="5157265" y="3350510"/>
                              <a:pt x="4945874" y="3326639"/>
                              <a:pt x="4872480" y="3344816"/>
                            </a:cubicBezTo>
                            <a:cubicBezTo>
                              <a:pt x="4799086" y="3362993"/>
                              <a:pt x="4549927" y="3334571"/>
                              <a:pt x="4408434" y="3344816"/>
                            </a:cubicBezTo>
                            <a:cubicBezTo>
                              <a:pt x="4266941" y="3355061"/>
                              <a:pt x="4075217" y="3343974"/>
                              <a:pt x="3828377" y="3344816"/>
                            </a:cubicBezTo>
                            <a:cubicBezTo>
                              <a:pt x="3581537" y="3345658"/>
                              <a:pt x="3642654" y="3303152"/>
                              <a:pt x="3480343" y="3344816"/>
                            </a:cubicBezTo>
                            <a:cubicBezTo>
                              <a:pt x="3318032" y="3386480"/>
                              <a:pt x="2996314" y="3272742"/>
                              <a:pt x="2668263" y="3344816"/>
                            </a:cubicBezTo>
                            <a:cubicBezTo>
                              <a:pt x="2340212" y="3416890"/>
                              <a:pt x="2276217" y="3284848"/>
                              <a:pt x="2088206" y="3344816"/>
                            </a:cubicBezTo>
                            <a:cubicBezTo>
                              <a:pt x="1900195" y="3404784"/>
                              <a:pt x="1617003" y="3310767"/>
                              <a:pt x="1276126" y="3344816"/>
                            </a:cubicBezTo>
                            <a:cubicBezTo>
                              <a:pt x="935249" y="3378865"/>
                              <a:pt x="743184" y="3286888"/>
                              <a:pt x="580057" y="3344816"/>
                            </a:cubicBezTo>
                            <a:cubicBezTo>
                              <a:pt x="416930" y="3402744"/>
                              <a:pt x="271707" y="3330877"/>
                              <a:pt x="0" y="3344816"/>
                            </a:cubicBezTo>
                            <a:cubicBezTo>
                              <a:pt x="-57712" y="3058221"/>
                              <a:pt x="21361" y="2878311"/>
                              <a:pt x="0" y="2753899"/>
                            </a:cubicBezTo>
                            <a:cubicBezTo>
                              <a:pt x="-21361" y="2629487"/>
                              <a:pt x="34843" y="2365827"/>
                              <a:pt x="0" y="2162981"/>
                            </a:cubicBezTo>
                            <a:cubicBezTo>
                              <a:pt x="-34843" y="1960135"/>
                              <a:pt x="47641" y="1878518"/>
                              <a:pt x="0" y="1605512"/>
                            </a:cubicBezTo>
                            <a:cubicBezTo>
                              <a:pt x="-47641" y="1332506"/>
                              <a:pt x="4502" y="1231927"/>
                              <a:pt x="0" y="981146"/>
                            </a:cubicBezTo>
                            <a:cubicBezTo>
                              <a:pt x="-4502" y="730365"/>
                              <a:pt x="115592" y="447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C7B9DC1-0E1C-D961-B27C-39FA57837A57}"/>
                  </a:ext>
                </a:extLst>
              </p:cNvPr>
              <p:cNvSpPr txBox="1"/>
              <p:nvPr/>
            </p:nvSpPr>
            <p:spPr>
              <a:xfrm>
                <a:off x="9164940" y="1713201"/>
                <a:ext cx="2648972" cy="413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C00000"/>
                    </a:solidFill>
                    <a:latin typeface="+mn-ea"/>
                  </a:rPr>
                  <a:t>Outer Veto (OVETO)</a:t>
                </a:r>
                <a:endParaRPr lang="zh-CN" altLang="en-US" dirty="0">
                  <a:solidFill>
                    <a:srgbClr val="C00000"/>
                  </a:solidFill>
                  <a:latin typeface="+mn-ea"/>
                </a:endParaRPr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4772D0B3-0A02-636F-15E2-582B1287D57C}"/>
                  </a:ext>
                </a:extLst>
              </p:cNvPr>
              <p:cNvGrpSpPr/>
              <p:nvPr/>
            </p:nvGrpSpPr>
            <p:grpSpPr>
              <a:xfrm>
                <a:off x="7352423" y="5206544"/>
                <a:ext cx="2214401" cy="99207"/>
                <a:chOff x="7412057" y="5206544"/>
                <a:chExt cx="2214401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54" name="Chord 38">
                  <a:extLst>
                    <a:ext uri="{FF2B5EF4-FFF2-40B4-BE49-F238E27FC236}">
                      <a16:creationId xmlns:a16="http://schemas.microsoft.com/office/drawing/2014/main" id="{FD0FEDE1-54FA-0671-2D19-297201F196E8}"/>
                    </a:ext>
                  </a:extLst>
                </p:cNvPr>
                <p:cNvSpPr/>
                <p:nvPr/>
              </p:nvSpPr>
              <p:spPr>
                <a:xfrm rot="10800000">
                  <a:off x="8114754" y="520879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Chord 39">
                  <a:extLst>
                    <a:ext uri="{FF2B5EF4-FFF2-40B4-BE49-F238E27FC236}">
                      <a16:creationId xmlns:a16="http://schemas.microsoft.com/office/drawing/2014/main" id="{51F4DD88-4A4D-D1E6-BB5A-8B1E7DEDF3E5}"/>
                    </a:ext>
                  </a:extLst>
                </p:cNvPr>
                <p:cNvSpPr/>
                <p:nvPr/>
              </p:nvSpPr>
              <p:spPr>
                <a:xfrm rot="10800000">
                  <a:off x="7412057" y="520879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Chord 40">
                  <a:extLst>
                    <a:ext uri="{FF2B5EF4-FFF2-40B4-BE49-F238E27FC236}">
                      <a16:creationId xmlns:a16="http://schemas.microsoft.com/office/drawing/2014/main" id="{1F219B5A-EBB2-0A58-5A38-6E092A41B948}"/>
                    </a:ext>
                  </a:extLst>
                </p:cNvPr>
                <p:cNvSpPr/>
                <p:nvPr/>
              </p:nvSpPr>
              <p:spPr>
                <a:xfrm rot="10800000">
                  <a:off x="8801667" y="520879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Chord 46">
                  <a:extLst>
                    <a:ext uri="{FF2B5EF4-FFF2-40B4-BE49-F238E27FC236}">
                      <a16:creationId xmlns:a16="http://schemas.microsoft.com/office/drawing/2014/main" id="{13BFE30A-9535-24FA-4CB4-819FB2EF95AB}"/>
                    </a:ext>
                  </a:extLst>
                </p:cNvPr>
                <p:cNvSpPr/>
                <p:nvPr/>
              </p:nvSpPr>
              <p:spPr>
                <a:xfrm rot="10800000">
                  <a:off x="9525475" y="5206544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E5D82B6A-849A-00DC-9BAB-D7ED8F916CA3}"/>
                  </a:ext>
                </a:extLst>
              </p:cNvPr>
              <p:cNvGrpSpPr/>
              <p:nvPr/>
            </p:nvGrpSpPr>
            <p:grpSpPr>
              <a:xfrm rot="5400000">
                <a:off x="2071015" y="3778723"/>
                <a:ext cx="2214401" cy="99207"/>
                <a:chOff x="1011248" y="5213170"/>
                <a:chExt cx="2214401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50" name="Chord 38">
                  <a:extLst>
                    <a:ext uri="{FF2B5EF4-FFF2-40B4-BE49-F238E27FC236}">
                      <a16:creationId xmlns:a16="http://schemas.microsoft.com/office/drawing/2014/main" id="{8CB4EE56-FEE0-8AFA-8DD6-A797333C7B3B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Chord 39">
                  <a:extLst>
                    <a:ext uri="{FF2B5EF4-FFF2-40B4-BE49-F238E27FC236}">
                      <a16:creationId xmlns:a16="http://schemas.microsoft.com/office/drawing/2014/main" id="{765A4C76-426A-1B64-E927-C0A43744F090}"/>
                    </a:ext>
                  </a:extLst>
                </p:cNvPr>
                <p:cNvSpPr/>
                <p:nvPr/>
              </p:nvSpPr>
              <p:spPr>
                <a:xfrm rot="10800000">
                  <a:off x="101124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Chord 40">
                  <a:extLst>
                    <a:ext uri="{FF2B5EF4-FFF2-40B4-BE49-F238E27FC236}">
                      <a16:creationId xmlns:a16="http://schemas.microsoft.com/office/drawing/2014/main" id="{AA57ECA3-676B-01F2-AD47-04ACC689E3DC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Chord 46">
                  <a:extLst>
                    <a:ext uri="{FF2B5EF4-FFF2-40B4-BE49-F238E27FC236}">
                      <a16:creationId xmlns:a16="http://schemas.microsoft.com/office/drawing/2014/main" id="{C7398C93-82FE-E8BC-67F0-7E3F4F737619}"/>
                    </a:ext>
                  </a:extLst>
                </p:cNvPr>
                <p:cNvSpPr/>
                <p:nvPr/>
              </p:nvSpPr>
              <p:spPr>
                <a:xfrm rot="10800000">
                  <a:off x="3124666" y="521317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DD5DC4D0-09F6-3F91-39B5-3A47C9BF46D4}"/>
                  </a:ext>
                </a:extLst>
              </p:cNvPr>
              <p:cNvGrpSpPr/>
              <p:nvPr/>
            </p:nvGrpSpPr>
            <p:grpSpPr>
              <a:xfrm rot="10800000">
                <a:off x="3993494" y="1504639"/>
                <a:ext cx="2214401" cy="99207"/>
                <a:chOff x="1011248" y="5213170"/>
                <a:chExt cx="2214401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46" name="Chord 38">
                  <a:extLst>
                    <a:ext uri="{FF2B5EF4-FFF2-40B4-BE49-F238E27FC236}">
                      <a16:creationId xmlns:a16="http://schemas.microsoft.com/office/drawing/2014/main" id="{5FC68670-ACB0-4174-9507-7C4308CED126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Chord 39">
                  <a:extLst>
                    <a:ext uri="{FF2B5EF4-FFF2-40B4-BE49-F238E27FC236}">
                      <a16:creationId xmlns:a16="http://schemas.microsoft.com/office/drawing/2014/main" id="{83C2A35E-00D7-DC7C-6AAD-9F166528441A}"/>
                    </a:ext>
                  </a:extLst>
                </p:cNvPr>
                <p:cNvSpPr/>
                <p:nvPr/>
              </p:nvSpPr>
              <p:spPr>
                <a:xfrm rot="10800000">
                  <a:off x="101124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Chord 40">
                  <a:extLst>
                    <a:ext uri="{FF2B5EF4-FFF2-40B4-BE49-F238E27FC236}">
                      <a16:creationId xmlns:a16="http://schemas.microsoft.com/office/drawing/2014/main" id="{25D0A99C-E45B-A895-BBC3-8EFCB7264FA5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Chord 46">
                  <a:extLst>
                    <a:ext uri="{FF2B5EF4-FFF2-40B4-BE49-F238E27FC236}">
                      <a16:creationId xmlns:a16="http://schemas.microsoft.com/office/drawing/2014/main" id="{2216EED4-CD52-2046-8929-7803427C9B0C}"/>
                    </a:ext>
                  </a:extLst>
                </p:cNvPr>
                <p:cNvSpPr/>
                <p:nvPr/>
              </p:nvSpPr>
              <p:spPr>
                <a:xfrm rot="10800000">
                  <a:off x="3124666" y="521317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C6CE5C-2E40-0952-DF06-101C86821FAF}"/>
                  </a:ext>
                </a:extLst>
              </p:cNvPr>
              <p:cNvGrpSpPr/>
              <p:nvPr/>
            </p:nvGrpSpPr>
            <p:grpSpPr>
              <a:xfrm rot="10800000">
                <a:off x="6878298" y="1497352"/>
                <a:ext cx="2214401" cy="99207"/>
                <a:chOff x="1011248" y="5213170"/>
                <a:chExt cx="2214401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42" name="Chord 38">
                  <a:extLst>
                    <a:ext uri="{FF2B5EF4-FFF2-40B4-BE49-F238E27FC236}">
                      <a16:creationId xmlns:a16="http://schemas.microsoft.com/office/drawing/2014/main" id="{E9E74E12-8270-7389-9A0E-CC89E28DC8E4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Chord 39">
                  <a:extLst>
                    <a:ext uri="{FF2B5EF4-FFF2-40B4-BE49-F238E27FC236}">
                      <a16:creationId xmlns:a16="http://schemas.microsoft.com/office/drawing/2014/main" id="{E0B8B200-6C94-282D-B134-6C82E742326D}"/>
                    </a:ext>
                  </a:extLst>
                </p:cNvPr>
                <p:cNvSpPr/>
                <p:nvPr/>
              </p:nvSpPr>
              <p:spPr>
                <a:xfrm rot="10800000">
                  <a:off x="101124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Chord 40">
                  <a:extLst>
                    <a:ext uri="{FF2B5EF4-FFF2-40B4-BE49-F238E27FC236}">
                      <a16:creationId xmlns:a16="http://schemas.microsoft.com/office/drawing/2014/main" id="{14FE7FFA-4FEF-78A7-745A-526C422FCB3B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hord 46">
                  <a:extLst>
                    <a:ext uri="{FF2B5EF4-FFF2-40B4-BE49-F238E27FC236}">
                      <a16:creationId xmlns:a16="http://schemas.microsoft.com/office/drawing/2014/main" id="{9963B438-7041-1EAF-0963-3A2B3AE364E3}"/>
                    </a:ext>
                  </a:extLst>
                </p:cNvPr>
                <p:cNvSpPr/>
                <p:nvPr/>
              </p:nvSpPr>
              <p:spPr>
                <a:xfrm rot="10800000">
                  <a:off x="3124666" y="521317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3F2494FA-6E6F-1C82-F6C5-0367615784EC}"/>
                  </a:ext>
                </a:extLst>
              </p:cNvPr>
              <p:cNvGrpSpPr/>
              <p:nvPr/>
            </p:nvGrpSpPr>
            <p:grpSpPr>
              <a:xfrm rot="10800000">
                <a:off x="9799997" y="1504639"/>
                <a:ext cx="1511704" cy="99207"/>
                <a:chOff x="1713945" y="5213170"/>
                <a:chExt cx="1511704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39" name="Chord 38">
                  <a:extLst>
                    <a:ext uri="{FF2B5EF4-FFF2-40B4-BE49-F238E27FC236}">
                      <a16:creationId xmlns:a16="http://schemas.microsoft.com/office/drawing/2014/main" id="{A6DE1790-5CAB-AD40-153F-25A11C2E6643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hord 40">
                  <a:extLst>
                    <a:ext uri="{FF2B5EF4-FFF2-40B4-BE49-F238E27FC236}">
                      <a16:creationId xmlns:a16="http://schemas.microsoft.com/office/drawing/2014/main" id="{6F1C252B-0015-1D1F-7A46-305A1B84A6AB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Chord 46">
                  <a:extLst>
                    <a:ext uri="{FF2B5EF4-FFF2-40B4-BE49-F238E27FC236}">
                      <a16:creationId xmlns:a16="http://schemas.microsoft.com/office/drawing/2014/main" id="{97A3872B-ADF8-2673-969A-84B0C70F3C3F}"/>
                    </a:ext>
                  </a:extLst>
                </p:cNvPr>
                <p:cNvSpPr/>
                <p:nvPr/>
              </p:nvSpPr>
              <p:spPr>
                <a:xfrm rot="10800000">
                  <a:off x="3124666" y="521317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B9207C3-BFA4-B53F-632C-B671A8500978}"/>
                  </a:ext>
                </a:extLst>
              </p:cNvPr>
              <p:cNvGrpSpPr/>
              <p:nvPr/>
            </p:nvGrpSpPr>
            <p:grpSpPr>
              <a:xfrm rot="16200000">
                <a:off x="10838750" y="3778722"/>
                <a:ext cx="2214401" cy="99207"/>
                <a:chOff x="1011248" y="5213170"/>
                <a:chExt cx="2214401" cy="99207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35" name="Chord 38">
                  <a:extLst>
                    <a:ext uri="{FF2B5EF4-FFF2-40B4-BE49-F238E27FC236}">
                      <a16:creationId xmlns:a16="http://schemas.microsoft.com/office/drawing/2014/main" id="{E62C8A2E-7267-7BC0-77E1-6B90BA60E365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Chord 39">
                  <a:extLst>
                    <a:ext uri="{FF2B5EF4-FFF2-40B4-BE49-F238E27FC236}">
                      <a16:creationId xmlns:a16="http://schemas.microsoft.com/office/drawing/2014/main" id="{FB6B7B39-1AAB-19FC-B260-43E83F5D8179}"/>
                    </a:ext>
                  </a:extLst>
                </p:cNvPr>
                <p:cNvSpPr/>
                <p:nvPr/>
              </p:nvSpPr>
              <p:spPr>
                <a:xfrm rot="10800000">
                  <a:off x="101124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Chord 40">
                  <a:extLst>
                    <a:ext uri="{FF2B5EF4-FFF2-40B4-BE49-F238E27FC236}">
                      <a16:creationId xmlns:a16="http://schemas.microsoft.com/office/drawing/2014/main" id="{9A9B91FF-7440-22B8-E238-1EA2BD3B7A71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Chord 46">
                  <a:extLst>
                    <a:ext uri="{FF2B5EF4-FFF2-40B4-BE49-F238E27FC236}">
                      <a16:creationId xmlns:a16="http://schemas.microsoft.com/office/drawing/2014/main" id="{5A0F8B71-EC90-F362-CF5F-55D1EC162BCE}"/>
                    </a:ext>
                  </a:extLst>
                </p:cNvPr>
                <p:cNvSpPr/>
                <p:nvPr/>
              </p:nvSpPr>
              <p:spPr>
                <a:xfrm rot="10800000">
                  <a:off x="3124666" y="5213170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BE192938-2DAC-8D3B-508C-4A0DD3EF6016}"/>
                  </a:ext>
                </a:extLst>
              </p:cNvPr>
              <p:cNvGrpSpPr/>
              <p:nvPr/>
            </p:nvGrpSpPr>
            <p:grpSpPr>
              <a:xfrm>
                <a:off x="10198588" y="5207667"/>
                <a:ext cx="1490593" cy="96961"/>
                <a:chOff x="1011248" y="5215416"/>
                <a:chExt cx="1490593" cy="96961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32" name="Chord 38">
                  <a:extLst>
                    <a:ext uri="{FF2B5EF4-FFF2-40B4-BE49-F238E27FC236}">
                      <a16:creationId xmlns:a16="http://schemas.microsoft.com/office/drawing/2014/main" id="{A22C9C11-4C24-6DC9-B0A0-37AA1CD63D30}"/>
                    </a:ext>
                  </a:extLst>
                </p:cNvPr>
                <p:cNvSpPr/>
                <p:nvPr/>
              </p:nvSpPr>
              <p:spPr>
                <a:xfrm rot="10800000">
                  <a:off x="1713945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Chord 39">
                  <a:extLst>
                    <a:ext uri="{FF2B5EF4-FFF2-40B4-BE49-F238E27FC236}">
                      <a16:creationId xmlns:a16="http://schemas.microsoft.com/office/drawing/2014/main" id="{72023E2A-A029-BE7B-CBD6-3E4B354AF0FE}"/>
                    </a:ext>
                  </a:extLst>
                </p:cNvPr>
                <p:cNvSpPr/>
                <p:nvPr/>
              </p:nvSpPr>
              <p:spPr>
                <a:xfrm rot="10800000">
                  <a:off x="101124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hord 40">
                  <a:extLst>
                    <a:ext uri="{FF2B5EF4-FFF2-40B4-BE49-F238E27FC236}">
                      <a16:creationId xmlns:a16="http://schemas.microsoft.com/office/drawing/2014/main" id="{49FF585C-1913-F981-FD1B-AF1170BCB613}"/>
                    </a:ext>
                  </a:extLst>
                </p:cNvPr>
                <p:cNvSpPr/>
                <p:nvPr/>
              </p:nvSpPr>
              <p:spPr>
                <a:xfrm rot="10800000">
                  <a:off x="2400858" y="5215416"/>
                  <a:ext cx="100983" cy="96961"/>
                </a:xfrm>
                <a:prstGeom prst="chord">
                  <a:avLst>
                    <a:gd name="adj1" fmla="val 71115"/>
                    <a:gd name="adj2" fmla="val 10707110"/>
                  </a:avLst>
                </a:prstGeom>
                <a:grp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1" name="Chord 40">
                <a:extLst>
                  <a:ext uri="{FF2B5EF4-FFF2-40B4-BE49-F238E27FC236}">
                    <a16:creationId xmlns:a16="http://schemas.microsoft.com/office/drawing/2014/main" id="{DD5BC340-0A2F-AA8E-5741-72AAE6043B7D}"/>
                  </a:ext>
                </a:extLst>
              </p:cNvPr>
              <p:cNvSpPr/>
              <p:nvPr/>
            </p:nvSpPr>
            <p:spPr>
              <a:xfrm rot="16200000">
                <a:off x="3126601" y="1985668"/>
                <a:ext cx="100983" cy="96961"/>
              </a:xfrm>
              <a:prstGeom prst="chord">
                <a:avLst>
                  <a:gd name="adj1" fmla="val 71115"/>
                  <a:gd name="adj2" fmla="val 1070711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Chord 40">
                <a:extLst>
                  <a:ext uri="{FF2B5EF4-FFF2-40B4-BE49-F238E27FC236}">
                    <a16:creationId xmlns:a16="http://schemas.microsoft.com/office/drawing/2014/main" id="{B84344AB-81FB-9E40-A598-E07D04895EFE}"/>
                  </a:ext>
                </a:extLst>
              </p:cNvPr>
              <p:cNvSpPr/>
              <p:nvPr/>
            </p:nvSpPr>
            <p:spPr>
              <a:xfrm rot="5400000">
                <a:off x="11896582" y="1990081"/>
                <a:ext cx="100983" cy="96961"/>
              </a:xfrm>
              <a:prstGeom prst="chord">
                <a:avLst>
                  <a:gd name="adj1" fmla="val 71115"/>
                  <a:gd name="adj2" fmla="val 1070711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7DF4D72-B72C-BB4E-5330-EAE1270059AD}"/>
                  </a:ext>
                </a:extLst>
              </p:cNvPr>
              <p:cNvSpPr txBox="1"/>
              <p:nvPr/>
            </p:nvSpPr>
            <p:spPr>
              <a:xfrm>
                <a:off x="283138" y="4672429"/>
                <a:ext cx="1376848" cy="3793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3-inch PMT</a:t>
                </a:r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4" name="Straight Arrow Connector 58">
                <a:extLst>
                  <a:ext uri="{FF2B5EF4-FFF2-40B4-BE49-F238E27FC236}">
                    <a16:creationId xmlns:a16="http://schemas.microsoft.com/office/drawing/2014/main" id="{CBF0956E-911C-2A9F-7089-C5A1CE69A8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5670" y="4885034"/>
                <a:ext cx="1388048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58">
                <a:extLst>
                  <a:ext uri="{FF2B5EF4-FFF2-40B4-BE49-F238E27FC236}">
                    <a16:creationId xmlns:a16="http://schemas.microsoft.com/office/drawing/2014/main" id="{D2C64F8E-4EE1-66A9-525B-B766871950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5670" y="4226076"/>
                <a:ext cx="2930626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连接符: 肘形 25">
                <a:extLst>
                  <a:ext uri="{FF2B5EF4-FFF2-40B4-BE49-F238E27FC236}">
                    <a16:creationId xmlns:a16="http://schemas.microsoft.com/office/drawing/2014/main" id="{1F3D1F82-6A50-793A-3445-2DDE69C85A4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20198" y="4232830"/>
                <a:ext cx="1462992" cy="367893"/>
              </a:xfrm>
              <a:prstGeom prst="bentConnector3">
                <a:avLst>
                  <a:gd name="adj1" fmla="val 98915"/>
                </a:avLst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E1F4ADB-AC79-C7C0-82B3-21CAB089244C}"/>
                  </a:ext>
                </a:extLst>
              </p:cNvPr>
              <p:cNvSpPr txBox="1"/>
              <p:nvPr/>
            </p:nvSpPr>
            <p:spPr>
              <a:xfrm>
                <a:off x="283138" y="4041410"/>
                <a:ext cx="1376848" cy="37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70C0"/>
                    </a:solidFill>
                  </a:rPr>
                  <a:t>8-inch PMT</a:t>
                </a:r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7" name="Straight Arrow Connector 58">
              <a:extLst>
                <a:ext uri="{FF2B5EF4-FFF2-40B4-BE49-F238E27FC236}">
                  <a16:creationId xmlns:a16="http://schemas.microsoft.com/office/drawing/2014/main" id="{198085B5-7C45-C780-CE32-168AC2897983}"/>
                </a:ext>
              </a:extLst>
            </p:cNvPr>
            <p:cNvCxnSpPr>
              <a:cxnSpLocks/>
            </p:cNvCxnSpPr>
            <p:nvPr/>
          </p:nvCxnSpPr>
          <p:spPr>
            <a:xfrm>
              <a:off x="6563831" y="3753721"/>
              <a:ext cx="642324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06F6D8A0-587D-7C72-FEE6-0D0C8B5B770B}"/>
                </a:ext>
              </a:extLst>
            </p:cNvPr>
            <p:cNvSpPr txBox="1"/>
            <p:nvPr/>
          </p:nvSpPr>
          <p:spPr>
            <a:xfrm>
              <a:off x="7228674" y="3421682"/>
              <a:ext cx="13943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+mn-ea"/>
                </a:rPr>
                <a:t>0.9 kton water tank</a:t>
              </a:r>
            </a:p>
          </p:txBody>
        </p:sp>
        <p:cxnSp>
          <p:nvCxnSpPr>
            <p:cNvPr id="9" name="Straight Arrow Connector 58">
              <a:extLst>
                <a:ext uri="{FF2B5EF4-FFF2-40B4-BE49-F238E27FC236}">
                  <a16:creationId xmlns:a16="http://schemas.microsoft.com/office/drawing/2014/main" id="{A4CCDC1D-54FB-8BBA-3F7C-3B8703A8C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3551" y="3898831"/>
              <a:ext cx="122751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64C60B69-05D6-940D-5D37-45CD73B979CD}"/>
                </a:ext>
              </a:extLst>
            </p:cNvPr>
            <p:cNvSpPr txBox="1"/>
            <p:nvPr/>
          </p:nvSpPr>
          <p:spPr>
            <a:xfrm>
              <a:off x="557750" y="3596990"/>
              <a:ext cx="13297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+mn-ea"/>
                </a:rPr>
                <a:t>4 kton water pit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3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16ECC1-3240-90CD-C83D-8D8A2F58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Transparency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6A9369-2956-877E-A131-71FDCFC79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816"/>
            <a:ext cx="7289042" cy="5292247"/>
          </a:xfrm>
        </p:spPr>
        <p:txBody>
          <a:bodyPr/>
          <a:lstStyle/>
          <a:p>
            <a:r>
              <a:rPr lang="en-US" altLang="zh-CN" dirty="0"/>
              <a:t>due to water content in LS, transparency decreases as the temperature drops</a:t>
            </a:r>
          </a:p>
          <a:p>
            <a:r>
              <a:rPr lang="en-US" altLang="zh-CN" dirty="0"/>
              <a:t>near 0 ℃, liquid becomes cloudy</a:t>
            </a:r>
          </a:p>
          <a:p>
            <a:r>
              <a:rPr lang="en-US" altLang="zh-CN" dirty="0"/>
              <a:t>at -91 ℃, transparency drops to about 20% of that in room temperature (430 nm LED)</a:t>
            </a:r>
          </a:p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FC38A7-8A7F-EEAC-A8D1-6728299A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2E8A302D-4E9E-1739-1417-A5B7DF0A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25" y="1017604"/>
            <a:ext cx="3381184" cy="26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77CA200B-D8E1-DF1E-AAEC-B5A25ACE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25" y="3767193"/>
            <a:ext cx="3572253" cy="25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2189985-FBB6-C469-3EC5-9FFB8BE86E2F}"/>
              </a:ext>
            </a:extLst>
          </p:cNvPr>
          <p:cNvGrpSpPr/>
          <p:nvPr/>
        </p:nvGrpSpPr>
        <p:grpSpPr>
          <a:xfrm>
            <a:off x="920345" y="3927310"/>
            <a:ext cx="2139537" cy="2011583"/>
            <a:chOff x="8770754" y="403177"/>
            <a:chExt cx="2139537" cy="201158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FC2BD6C-8166-3C4D-8B30-C35260BA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91" r="6109"/>
            <a:stretch/>
          </p:blipFill>
          <p:spPr>
            <a:xfrm>
              <a:off x="8770754" y="403177"/>
              <a:ext cx="2139537" cy="201158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6718E0B-FB2A-8A0B-09EE-F48531E4AD1A}"/>
                </a:ext>
              </a:extLst>
            </p:cNvPr>
            <p:cNvSpPr txBox="1"/>
            <p:nvPr/>
          </p:nvSpPr>
          <p:spPr>
            <a:xfrm>
              <a:off x="8845143" y="495539"/>
              <a:ext cx="6888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 16°C</a:t>
              </a:r>
              <a:endParaRPr lang="zh-CN" altLang="en-US" sz="1400" b="1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45ADF67-0631-D7BC-29D4-EEA372B71029}"/>
              </a:ext>
            </a:extLst>
          </p:cNvPr>
          <p:cNvGrpSpPr/>
          <p:nvPr/>
        </p:nvGrpSpPr>
        <p:grpSpPr>
          <a:xfrm>
            <a:off x="3325760" y="3927310"/>
            <a:ext cx="2139537" cy="2076068"/>
            <a:chOff x="8770754" y="2514121"/>
            <a:chExt cx="2139537" cy="207606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FE83C2E-5840-30CB-10F5-E4ABD2B7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0754" y="2514121"/>
              <a:ext cx="2139537" cy="2076068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C642A3C-ED0F-EB91-5D63-65CB9C2839FA}"/>
                </a:ext>
              </a:extLst>
            </p:cNvPr>
            <p:cNvSpPr txBox="1"/>
            <p:nvPr/>
          </p:nvSpPr>
          <p:spPr>
            <a:xfrm>
              <a:off x="8845143" y="2602292"/>
              <a:ext cx="6888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-2°C</a:t>
              </a:r>
              <a:endParaRPr lang="zh-CN" altLang="en-US" sz="1400" b="1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7298A35-C9D8-C5A3-063B-1D3775D29A05}"/>
              </a:ext>
            </a:extLst>
          </p:cNvPr>
          <p:cNvGrpSpPr/>
          <p:nvPr/>
        </p:nvGrpSpPr>
        <p:grpSpPr>
          <a:xfrm>
            <a:off x="5706619" y="3942226"/>
            <a:ext cx="2198688" cy="1981750"/>
            <a:chOff x="8770755" y="4642932"/>
            <a:chExt cx="2198688" cy="198175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8166136-AAAD-9774-E698-5C56626B3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-2305"/>
            <a:stretch/>
          </p:blipFill>
          <p:spPr>
            <a:xfrm>
              <a:off x="8770755" y="4642932"/>
              <a:ext cx="2198688" cy="198175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3D55F4E-2756-5162-D148-EE65BF4B9F6A}"/>
                </a:ext>
              </a:extLst>
            </p:cNvPr>
            <p:cNvSpPr txBox="1"/>
            <p:nvPr/>
          </p:nvSpPr>
          <p:spPr>
            <a:xfrm>
              <a:off x="8845143" y="4728742"/>
              <a:ext cx="6888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-91°C</a:t>
              </a:r>
              <a:endParaRPr lang="zh-CN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62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8E5F3A-2DC5-D7E7-96EE-E1B3DF80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Light Yield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FB3A7F-48B3-F2C7-46D6-F3108A07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816"/>
            <a:ext cx="10825480" cy="5292247"/>
          </a:xfrm>
        </p:spPr>
        <p:txBody>
          <a:bodyPr/>
          <a:lstStyle/>
          <a:p>
            <a:r>
              <a:rPr lang="en-US" altLang="zh-CN" dirty="0"/>
              <a:t>cosmic rays, </a:t>
            </a:r>
            <a:r>
              <a:rPr lang="en-US" altLang="zh-CN" baseline="30000" dirty="0"/>
              <a:t>232</a:t>
            </a:r>
            <a:r>
              <a:rPr lang="en-US" altLang="zh-CN" dirty="0"/>
              <a:t>Th gamma source</a:t>
            </a:r>
          </a:p>
          <a:p>
            <a:r>
              <a:rPr lang="en-US" altLang="zh-CN" dirty="0"/>
              <a:t>light yield decreases with temperature due to drop in scintillation light production and transparency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53727F-C211-12AE-48D3-5CF1878F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21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A3F30B3-C188-8188-ADE2-3AC89B994F1C}"/>
              </a:ext>
            </a:extLst>
          </p:cNvPr>
          <p:cNvGrpSpPr/>
          <p:nvPr/>
        </p:nvGrpSpPr>
        <p:grpSpPr>
          <a:xfrm>
            <a:off x="900183" y="2648433"/>
            <a:ext cx="4847453" cy="3758630"/>
            <a:chOff x="5818293" y="2675813"/>
            <a:chExt cx="4847453" cy="375863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C40488-4864-1FA2-A084-5766CD821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293" y="2675813"/>
              <a:ext cx="4847453" cy="336886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96933F5-22E9-6971-C65E-C8D239146F8C}"/>
                </a:ext>
              </a:extLst>
            </p:cNvPr>
            <p:cNvSpPr txBox="1"/>
            <p:nvPr/>
          </p:nvSpPr>
          <p:spPr>
            <a:xfrm>
              <a:off x="7575974" y="6065111"/>
              <a:ext cx="1603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cosmic muons</a:t>
              </a:r>
              <a:endParaRPr lang="zh-CN" altLang="en-US" dirty="0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8DF7EF0-275D-1A00-D5EA-5A827648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189" y="2675729"/>
            <a:ext cx="4417718" cy="35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8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9B518E-A28A-D1C2-DD19-A34BB507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Viscosity Measurement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F2CA53-ED92-AA7D-7912-839E158F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measure viscosity at low temperatures with the falling-ball method</a:t>
            </a:r>
          </a:p>
          <a:p>
            <a:r>
              <a:rPr lang="en-US" altLang="zh-CN" dirty="0"/>
              <a:t>remove water content with argon gas for better visibility of the ball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35B070-7F33-A32A-89D7-0C8B8A0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7555A01-4E6E-7C35-DD6D-D54789D4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2" y="2336342"/>
            <a:ext cx="5220244" cy="36466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2583F3F-27B2-99CF-46C9-EABA1ECD1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02" y="2343166"/>
            <a:ext cx="4849293" cy="3845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6A954A-608C-0793-5665-7EC8CE99B9E0}"/>
              </a:ext>
            </a:extLst>
          </p:cNvPr>
          <p:cNvSpPr txBox="1"/>
          <p:nvPr/>
        </p:nvSpPr>
        <p:spPr>
          <a:xfrm>
            <a:off x="6442828" y="6188504"/>
            <a:ext cx="564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/>
              <a:t>* </a:t>
            </a:r>
            <a:r>
              <a:rPr lang="fr-FR" altLang="zh-CN" sz="1800"/>
              <a:t>Z.Q. Xie et al,</a:t>
            </a:r>
            <a:r>
              <a:rPr lang="en-US" altLang="zh-CN" sz="1800"/>
              <a:t> Nucl. Instrum. Meth. A,165459 (2021)</a:t>
            </a:r>
          </a:p>
          <a:p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35501F-C229-4172-86A8-263932D17A01}"/>
              </a:ext>
            </a:extLst>
          </p:cNvPr>
          <p:cNvSpPr txBox="1"/>
          <p:nvPr/>
        </p:nvSpPr>
        <p:spPr>
          <a:xfrm>
            <a:off x="8939868" y="282508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*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121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AA482-3198-E1E4-56C6-89B903E7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 m</a:t>
            </a:r>
            <a:r>
              <a:rPr lang="en-US" altLang="zh-CN" baseline="30000" dirty="0"/>
              <a:t>3</a:t>
            </a:r>
            <a:r>
              <a:rPr lang="en-US" altLang="zh-CN" dirty="0"/>
              <a:t> Prototype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1B5A39-F9E2-1DC2-3312-F8EF8E98F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opaqueness helps light collection with fibers (</a:t>
            </a:r>
            <a:r>
              <a:rPr lang="en-US" altLang="zh-CN"/>
              <a:t>LiquidO concept*)</a:t>
            </a:r>
            <a:endParaRPr lang="en-US" altLang="zh-CN" dirty="0"/>
          </a:p>
          <a:p>
            <a:r>
              <a:rPr lang="en-US" altLang="zh-CN" dirty="0"/>
              <a:t>1 m</a:t>
            </a:r>
            <a:r>
              <a:rPr lang="en-US" altLang="zh-CN" baseline="30000" dirty="0"/>
              <a:t>3</a:t>
            </a:r>
            <a:r>
              <a:rPr lang="en-US" altLang="zh-CN" dirty="0"/>
              <a:t> prototype under construction, considering fiber + SiPM readout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8F3B3D-C881-D7A1-E6C4-FB5725FE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120AAA2-D1EF-AC40-490F-7D9AAADF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36" y="2064059"/>
            <a:ext cx="4671011" cy="36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210AC98D-CF44-E2E9-58B4-1C53DF6E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09" y="2297998"/>
            <a:ext cx="1836920" cy="32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B8C9B4B-C44A-7F75-5B02-D02E1380C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457" b="2009"/>
          <a:stretch/>
        </p:blipFill>
        <p:spPr>
          <a:xfrm>
            <a:off x="525750" y="2445735"/>
            <a:ext cx="4178386" cy="296939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272937F-83CB-8884-D24B-FF2639AEC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0" r="23775"/>
          <a:stretch/>
        </p:blipFill>
        <p:spPr>
          <a:xfrm>
            <a:off x="4827828" y="2163171"/>
            <a:ext cx="2606721" cy="39100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2EF5D5F-3E6D-F9D5-1806-FC3964DEFAAF}"/>
              </a:ext>
            </a:extLst>
          </p:cNvPr>
          <p:cNvSpPr txBox="1"/>
          <p:nvPr/>
        </p:nvSpPr>
        <p:spPr>
          <a:xfrm>
            <a:off x="5461774" y="58035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about 1 m</a:t>
            </a:r>
            <a:r>
              <a:rPr lang="en-US" altLang="zh-CN" baseline="30000" dirty="0"/>
              <a:t>3</a:t>
            </a:r>
            <a:endParaRPr lang="zh-CN" altLang="en-US" baseline="300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180418-6ED1-3A3C-6F15-8E6F28D880A5}"/>
              </a:ext>
            </a:extLst>
          </p:cNvPr>
          <p:cNvSpPr txBox="1"/>
          <p:nvPr/>
        </p:nvSpPr>
        <p:spPr>
          <a:xfrm>
            <a:off x="8770829" y="612653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* </a:t>
            </a:r>
            <a:r>
              <a:rPr lang="fr-FR" altLang="zh-CN" b="0" i="1">
                <a:effectLst/>
              </a:rPr>
              <a:t>Commun.Phys.</a:t>
            </a:r>
            <a:r>
              <a:rPr lang="fr-FR" altLang="zh-CN" b="0" i="0">
                <a:effectLst/>
              </a:rPr>
              <a:t> 4 (2021) 273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554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6E948-794B-A037-740E-0447535D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Summary and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1380EE-AB2C-B999-E5B6-A796B0A55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altLang="zh-CN"/>
              <a:t>0.9 kton water </a:t>
            </a:r>
            <a:r>
              <a:rPr lang="en-US" altLang="zh-CN" dirty="0"/>
              <a:t>Cherenkov veto for PandaX-4T</a:t>
            </a:r>
          </a:p>
          <a:p>
            <a:pPr lvl="1"/>
            <a:r>
              <a:rPr lang="en-US" altLang="zh-CN" dirty="0"/>
              <a:t>tagging neutrons, gammas, and cosmic rays</a:t>
            </a:r>
          </a:p>
          <a:p>
            <a:pPr lvl="1"/>
            <a:r>
              <a:rPr lang="en-US" altLang="zh-CN" dirty="0"/>
              <a:t>52.2% neutron tagging efficiency</a:t>
            </a:r>
            <a:endParaRPr lang="en-US" altLang="zh-CN" dirty="0">
              <a:solidFill>
                <a:schemeClr val="accent1"/>
              </a:solidFill>
            </a:endParaRPr>
          </a:p>
          <a:p>
            <a:r>
              <a:rPr lang="en-US" altLang="zh-CN" dirty="0"/>
              <a:t>4 kton water Cherenkov veto for PandaX-20T</a:t>
            </a:r>
          </a:p>
          <a:p>
            <a:pPr lvl="1"/>
            <a:r>
              <a:rPr lang="en-US" altLang="zh-CN" dirty="0"/>
              <a:t>muons, atmospheric neutrinos</a:t>
            </a:r>
          </a:p>
          <a:p>
            <a:pPr lvl="1"/>
            <a:r>
              <a:rPr lang="en-US" altLang="zh-CN" dirty="0"/>
              <a:t>3-inch PMT array, time over threshold, electronics are being developed</a:t>
            </a:r>
          </a:p>
          <a:p>
            <a:pPr lvl="1"/>
            <a:r>
              <a:rPr lang="en-US" altLang="zh-CN" dirty="0"/>
              <a:t>detector design is ongoing</a:t>
            </a:r>
          </a:p>
          <a:p>
            <a:r>
              <a:rPr lang="en-US" altLang="zh-CN" dirty="0"/>
              <a:t>cold liquid scintillator veto for PandaX-xT</a:t>
            </a:r>
          </a:p>
          <a:p>
            <a:pPr lvl="1"/>
            <a:r>
              <a:rPr lang="en-US" altLang="zh-CN" dirty="0"/>
              <a:t>preliminary measurement on</a:t>
            </a:r>
            <a:r>
              <a:rPr lang="zh-CN" altLang="en-US"/>
              <a:t> </a:t>
            </a:r>
            <a:r>
              <a:rPr lang="en-US" altLang="zh-CN" dirty="0"/>
              <a:t>transparency,</a:t>
            </a:r>
            <a:r>
              <a:rPr lang="zh-CN" altLang="en-US"/>
              <a:t> </a:t>
            </a:r>
            <a:r>
              <a:rPr lang="en-US" altLang="zh-CN" dirty="0"/>
              <a:t>light yield, and viscosity</a:t>
            </a:r>
          </a:p>
          <a:p>
            <a:pPr lvl="1"/>
            <a:r>
              <a:rPr lang="en-US" altLang="zh-CN" dirty="0"/>
              <a:t>1 m</a:t>
            </a:r>
            <a:r>
              <a:rPr lang="en-US" altLang="zh-CN" baseline="30000" dirty="0"/>
              <a:t>3</a:t>
            </a:r>
            <a:r>
              <a:rPr lang="en-US" altLang="zh-CN" dirty="0"/>
              <a:t> prototype being constructed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for more details, please see posters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332: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Xuanye Fu, Yule Huang, Peiyuan Li, Zhiyuan Li,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Dongqi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Yang 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343: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Manna Deng, Yujie Ge,Yule Huang, Peiyuan Li, Xiyuan Shao, Jianqin Xu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344: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Yuxin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Tian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237AC6-E026-943E-86AC-8352DEF7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7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078D5-29BD-59EB-A144-FB7FB9B2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814330-51F2-9F1B-D1E2-C6A69AD5F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783C3C-AB81-FAD7-233E-22E59576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9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6BA0EA-1EEA-F2AD-4806-815C92BC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A380EC-18B4-8697-7D3A-D98C97790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D35A0E-1351-2394-517E-5AC5A44F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092F0C-6899-033B-DFEA-F182CF83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50920"/>
            <a:ext cx="11017832" cy="52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2CE29-D3FE-783E-04F3-95188641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 Experiment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4F1C9C-2A29-B97A-F08A-ACA5A85C7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PandaX (</a:t>
            </a:r>
            <a:r>
              <a:rPr lang="en-US" altLang="zh-CN" dirty="0">
                <a:solidFill>
                  <a:srgbClr val="C00000"/>
                </a:solidFill>
              </a:rPr>
              <a:t>P</a:t>
            </a:r>
            <a:r>
              <a:rPr lang="en-US" altLang="zh-CN" dirty="0"/>
              <a:t>article </a:t>
            </a:r>
            <a:r>
              <a:rPr lang="en-US" altLang="zh-CN" dirty="0">
                <a:solidFill>
                  <a:srgbClr val="C00000"/>
                </a:solidFill>
              </a:rPr>
              <a:t>and A</a:t>
            </a:r>
            <a:r>
              <a:rPr lang="en-US" altLang="zh-CN" dirty="0"/>
              <a:t>strophysical </a:t>
            </a:r>
            <a:r>
              <a:rPr lang="en-US" altLang="zh-CN" dirty="0">
                <a:solidFill>
                  <a:srgbClr val="C00000"/>
                </a:solidFill>
              </a:rPr>
              <a:t>X</a:t>
            </a:r>
            <a:r>
              <a:rPr lang="en-US" altLang="zh-CN" dirty="0"/>
              <a:t>enon Experiment)</a:t>
            </a:r>
          </a:p>
          <a:p>
            <a:pPr lvl="1"/>
            <a:r>
              <a:rPr lang="en-US" altLang="zh-CN" dirty="0"/>
              <a:t>dual phase liquid xenon TPC, located at B2 Hall of CJPL</a:t>
            </a:r>
          </a:p>
          <a:p>
            <a:pPr lvl="1"/>
            <a:r>
              <a:rPr lang="en-US" altLang="zh-CN" dirty="0"/>
              <a:t>currently running PandaX-4T, to be upgraded to PandaX-20T in 2026-2027</a:t>
            </a:r>
          </a:p>
          <a:p>
            <a:r>
              <a:rPr lang="en-US" altLang="zh-CN" dirty="0"/>
              <a:t>backgrounds: </a:t>
            </a:r>
            <a:r>
              <a:rPr lang="en-US" altLang="zh-CN" dirty="0">
                <a:solidFill>
                  <a:srgbClr val="C00000"/>
                </a:solidFill>
              </a:rPr>
              <a:t>neutrons, gammas, cosmic muons</a:t>
            </a:r>
            <a:r>
              <a:rPr lang="en-US" altLang="zh-CN" dirty="0"/>
              <a:t>, Rn, Kr, etc.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BA4F65-2F09-3D0C-0294-19AF2C89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8E88888D-CC96-288D-405F-01C825339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57" y="2607510"/>
            <a:ext cx="7855894" cy="3916660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56550C0D-7A99-8E73-10BE-BE05A791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07" y="2710403"/>
            <a:ext cx="2934943" cy="37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5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AFF6D-F6BA-0829-88A7-F1482395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Veto for PandaX-4T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74EA9C-661A-FA83-595F-85774CA51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FF445A-62E5-3FD1-8F83-B6F50D1C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08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3F249-221A-1A78-9308-8DC6E444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0.9 kton Water Shielding for</a:t>
            </a:r>
            <a:r>
              <a:rPr lang="zh-CN" altLang="en-US"/>
              <a:t> </a:t>
            </a:r>
            <a:r>
              <a:rPr lang="en-US" altLang="zh-CN" dirty="0"/>
              <a:t>PandaX-4T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4DA1-F1B4-4191-CF6A-9BD0507F5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816"/>
            <a:ext cx="10398189" cy="531960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80FCFD-EDC6-A5DD-0209-590B2441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5B6DAB-9D31-96F4-9090-7A47A9F9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22009"/>
            <a:ext cx="4859139" cy="49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F2DACE-EF8A-C451-D6EF-109E2B3A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055" y="1219294"/>
            <a:ext cx="5370268" cy="49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9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F4047-CCB4-9D91-3A78-26374A28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PMT Instrumentation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E9645F-8871-1557-BBF9-CAA7CF90F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two</a:t>
            </a:r>
            <a:r>
              <a:rPr lang="zh-CN" altLang="en-US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layers of </a:t>
            </a:r>
            <a:r>
              <a:rPr lang="en-US" altLang="zh-CN" sz="2800" dirty="0">
                <a:sym typeface="+mn-ea"/>
              </a:rPr>
              <a:t>8-inch MCP PMTs in 0.9 kton water shielding</a:t>
            </a:r>
          </a:p>
          <a:p>
            <a:pPr lvl="1"/>
            <a:r>
              <a:rPr lang="en-US" altLang="zh-CN" dirty="0"/>
              <a:t>inner layer: </a:t>
            </a:r>
            <a:r>
              <a:rPr lang="en-US" altLang="zh-CN" dirty="0">
                <a:sym typeface="+mn-ea"/>
              </a:rPr>
              <a:t>165 PMTs, </a:t>
            </a:r>
            <a:r>
              <a:rPr lang="en-US" altLang="zh-CN" dirty="0"/>
              <a:t>divided by the steel platform</a:t>
            </a:r>
          </a:p>
          <a:p>
            <a:pPr lvl="1"/>
            <a:r>
              <a:rPr lang="en-US" altLang="zh-CN" dirty="0"/>
              <a:t>outer layer: </a:t>
            </a:r>
            <a:r>
              <a:rPr lang="en-US" altLang="zh-CN" dirty="0">
                <a:sym typeface="+mn-ea"/>
              </a:rPr>
              <a:t>105 PMTs, side and bottom</a:t>
            </a:r>
          </a:p>
          <a:p>
            <a:r>
              <a:rPr lang="en-US" altLang="zh-CN" dirty="0"/>
              <a:t>installation finished in January 2024,</a:t>
            </a:r>
            <a:r>
              <a:rPr lang="zh-CN" altLang="en-US"/>
              <a:t> </a:t>
            </a:r>
            <a:r>
              <a:rPr lang="en-US" altLang="zh-CN" dirty="0"/>
              <a:t>data taking since July 2024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83797F-DA99-19DB-5EBB-AE51658C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E2FC4F1-1E0B-768F-5195-817D30FF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3" y="2810441"/>
            <a:ext cx="4438565" cy="333077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65D2A45-22C9-B64E-1104-3B610E927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0441"/>
            <a:ext cx="4438227" cy="33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2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13771-1055-BA9F-21F5-1C67C713E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Readout and PMT Calibration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0860C9-B29C-8B49-FF60-29CB22B13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14816"/>
            <a:ext cx="11214100" cy="5264548"/>
          </a:xfrm>
        </p:spPr>
        <p:txBody>
          <a:bodyPr/>
          <a:lstStyle/>
          <a:p>
            <a:r>
              <a:rPr lang="en-US" altLang="zh-CN" dirty="0"/>
              <a:t>14-bit, 500 MHz readout board, self-trigger</a:t>
            </a:r>
          </a:p>
          <a:p>
            <a:r>
              <a:rPr lang="en-US" altLang="zh-CN" dirty="0"/>
              <a:t>on average 1-1.5 kHz dark count rate per PMT</a:t>
            </a:r>
          </a:p>
          <a:p>
            <a:r>
              <a:rPr lang="en-US" altLang="zh-CN" dirty="0"/>
              <a:t>average PMT gain is 2.2e7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1C7D22-5C5B-935F-25A1-F60540B4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AC103D3-8300-0962-9475-6067AB33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27" y="1114817"/>
            <a:ext cx="2662043" cy="47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AA8802-E8FC-E07E-3567-822DE7BA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9" y="3081116"/>
            <a:ext cx="3981521" cy="26104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8D7CB6-FE05-E01A-4174-742923BE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161" y="2931988"/>
            <a:ext cx="4612314" cy="29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3B246-ADEF-9D27-28CB-D43D06A9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Neutron Veto Calibration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15F1DE-2E2D-509E-3BA1-D0A62E3CC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AmBe source placed at different positions of cryostat</a:t>
            </a:r>
          </a:p>
          <a:p>
            <a:r>
              <a:rPr lang="en-US" altLang="zh-CN" dirty="0"/>
              <a:t>prompt: 4.4 MeV gamma in water + neutron scattering in LXe</a:t>
            </a:r>
          </a:p>
          <a:p>
            <a:r>
              <a:rPr lang="en-US" altLang="zh-CN" dirty="0"/>
              <a:t>delayed: 2.2 MeV gamma from neutron capture in water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7DC61A-BDD0-22FB-AE1B-3AA0A3A5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EBAEBD-3B95-A4E2-3957-446497033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8" b="50545"/>
          <a:stretch/>
        </p:blipFill>
        <p:spPr>
          <a:xfrm>
            <a:off x="6049844" y="2534047"/>
            <a:ext cx="4987897" cy="37382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AC3F08-B354-1B60-C1D1-914A0384E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76" t="50194"/>
          <a:stretch/>
        </p:blipFill>
        <p:spPr>
          <a:xfrm>
            <a:off x="737041" y="2605609"/>
            <a:ext cx="4987897" cy="377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3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2E8C5-8216-B7D7-C21B-242998AB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Neutron Veto Efficiency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299707-9BA8-F825-54B2-00AB9657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968990"/>
            <a:ext cx="11214100" cy="5410373"/>
          </a:xfrm>
        </p:spPr>
        <p:txBody>
          <a:bodyPr/>
          <a:lstStyle/>
          <a:p>
            <a:r>
              <a:rPr lang="en-US" altLang="zh-CN"/>
              <a:t>preliminary average </a:t>
            </a:r>
            <a:r>
              <a:rPr lang="en-US" altLang="zh-CN" dirty="0"/>
              <a:t>neutron </a:t>
            </a:r>
            <a:r>
              <a:rPr lang="en-US" altLang="zh-CN"/>
              <a:t>veto efficiency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/>
              <a:t>about 52.2% within an 800 μs window</a:t>
            </a:r>
            <a:endParaRPr lang="en-US" altLang="zh-CN" dirty="0">
              <a:sym typeface="+mn-ea"/>
            </a:endParaRPr>
          </a:p>
          <a:p>
            <a:pPr lvl="1">
              <a:spcAft>
                <a:spcPts val="1200"/>
              </a:spcAft>
            </a:pPr>
            <a:r>
              <a:rPr lang="en-US" altLang="zh-CN" dirty="0"/>
              <a:t>about 49.5% within a 500 μs window</a:t>
            </a:r>
          </a:p>
          <a:p>
            <a:pPr>
              <a:lnSpc>
                <a:spcPct val="50000"/>
              </a:lnSpc>
              <a:spcAft>
                <a:spcPts val="1200"/>
              </a:spcAft>
            </a:pPr>
            <a:r>
              <a:rPr lang="en-US" altLang="zh-CN" dirty="0"/>
              <a:t>veto efficiencies depend on source positions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629A38-888F-2C40-66EC-2EA77F6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B4D-DEC2-4884-A4FA-8FF7BFDCF237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91BA49-34F5-FFAE-28AB-A2E17C468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37" y="3242920"/>
            <a:ext cx="4260308" cy="30757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40F29F0-B843-2912-DAD7-F161328D7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457" y="3442158"/>
            <a:ext cx="6432996" cy="267731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A7A95EB-8CBD-081B-E29C-66C6917F1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822" y="883202"/>
            <a:ext cx="2818579" cy="251801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1B5FAC5-6731-DD2F-D6C9-1E1ED5F03A0E}"/>
              </a:ext>
            </a:extLst>
          </p:cNvPr>
          <p:cNvSpPr txBox="1"/>
          <p:nvPr/>
        </p:nvSpPr>
        <p:spPr>
          <a:xfrm>
            <a:off x="10019164" y="5356325"/>
            <a:ext cx="1338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</a:rPr>
              <a:t>preliminary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80EF94-6A15-024C-F66C-FED2478ED46C}"/>
              </a:ext>
            </a:extLst>
          </p:cNvPr>
          <p:cNvSpPr txBox="1"/>
          <p:nvPr/>
        </p:nvSpPr>
        <p:spPr>
          <a:xfrm>
            <a:off x="1013916" y="3304844"/>
            <a:ext cx="1338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</a:rPr>
              <a:t>preliminary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07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SJTUB">
      <a:dk1>
        <a:srgbClr val="000000"/>
      </a:dk1>
      <a:lt1>
        <a:srgbClr val="FFFFFF"/>
      </a:lt1>
      <a:dk2>
        <a:srgbClr val="BD9F68"/>
      </a:dk2>
      <a:lt2>
        <a:srgbClr val="B5B5B6"/>
      </a:lt2>
      <a:accent1>
        <a:srgbClr val="004098"/>
      </a:accent1>
      <a:accent2>
        <a:srgbClr val="0086D1"/>
      </a:accent2>
      <a:accent3>
        <a:srgbClr val="F08300"/>
      </a:accent3>
      <a:accent4>
        <a:srgbClr val="FDD000"/>
      </a:accent4>
      <a:accent5>
        <a:srgbClr val="338D27"/>
      </a:accent5>
      <a:accent6>
        <a:srgbClr val="00514E"/>
      </a:accent6>
      <a:hlink>
        <a:srgbClr val="B5B5B6"/>
      </a:hlink>
      <a:folHlink>
        <a:srgbClr val="BD9F68"/>
      </a:folHlink>
    </a:clrScheme>
    <a:fontScheme name="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简单蓝（16：9）-沈小丹</Template>
  <TotalTime>18864</TotalTime>
  <Words>946</Words>
  <Application>Microsoft Office PowerPoint</Application>
  <PresentationFormat>宽屏</PresentationFormat>
  <Paragraphs>160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等线</vt:lpstr>
      <vt:lpstr>微软雅黑</vt:lpstr>
      <vt:lpstr>Arial</vt:lpstr>
      <vt:lpstr>Cambria Math</vt:lpstr>
      <vt:lpstr>Office 主题​​</vt:lpstr>
      <vt:lpstr>Veto Development  for PandaX Experiment</vt:lpstr>
      <vt:lpstr>Outline</vt:lpstr>
      <vt:lpstr>PandaX Experiment</vt:lpstr>
      <vt:lpstr>Veto for PandaX-4T</vt:lpstr>
      <vt:lpstr>0.9 kton Water Shielding for PandaX-4T</vt:lpstr>
      <vt:lpstr>PMT Instrumentation</vt:lpstr>
      <vt:lpstr>Readout and PMT Calibration</vt:lpstr>
      <vt:lpstr>Neutron Veto Calibration</vt:lpstr>
      <vt:lpstr>Neutron Veto Efficiency</vt:lpstr>
      <vt:lpstr>Gamma Veto</vt:lpstr>
      <vt:lpstr>Cosmic Ray Veto</vt:lpstr>
      <vt:lpstr>4 kton Veto for PandaX-20T</vt:lpstr>
      <vt:lpstr>Motivation</vt:lpstr>
      <vt:lpstr>Photon Detection and Readout System</vt:lpstr>
      <vt:lpstr>Detector Simulation</vt:lpstr>
      <vt:lpstr>Preliminary Reconstruction</vt:lpstr>
      <vt:lpstr>Cold Liquid Scintillator Veto R&amp;D for PandaX-xT </vt:lpstr>
      <vt:lpstr>Motivation</vt:lpstr>
      <vt:lpstr>1-Liter Setup</vt:lpstr>
      <vt:lpstr>Transparency</vt:lpstr>
      <vt:lpstr>Light Yield</vt:lpstr>
      <vt:lpstr>Viscosity Measurement</vt:lpstr>
      <vt:lpstr>1 m3 Prototype</vt:lpstr>
      <vt:lpstr>Summary and Plan</vt:lpstr>
      <vt:lpstr>Backup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on the Veto Development</dc:title>
  <dc:creator>Junting Huang</dc:creator>
  <cp:lastModifiedBy>Junting Huang</cp:lastModifiedBy>
  <cp:revision>972</cp:revision>
  <dcterms:created xsi:type="dcterms:W3CDTF">2024-08-26T02:06:44Z</dcterms:created>
  <dcterms:modified xsi:type="dcterms:W3CDTF">2025-08-27T15:46:34Z</dcterms:modified>
</cp:coreProperties>
</file>