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4"/>
  </p:handoutMasterIdLst>
  <p:sldIdLst>
    <p:sldId id="257" r:id="rId3"/>
    <p:sldId id="280" r:id="rId5"/>
    <p:sldId id="258" r:id="rId6"/>
    <p:sldId id="275" r:id="rId7"/>
    <p:sldId id="276" r:id="rId8"/>
    <p:sldId id="261" r:id="rId9"/>
    <p:sldId id="278" r:id="rId10"/>
    <p:sldId id="279" r:id="rId11"/>
    <p:sldId id="282" r:id="rId12"/>
    <p:sldId id="283" r:id="rId13"/>
    <p:sldId id="284" r:id="rId14"/>
    <p:sldId id="285" r:id="rId15"/>
    <p:sldId id="287" r:id="rId16"/>
    <p:sldId id="310" r:id="rId17"/>
    <p:sldId id="311" r:id="rId18"/>
    <p:sldId id="312" r:id="rId19"/>
    <p:sldId id="313" r:id="rId20"/>
    <p:sldId id="314" r:id="rId21"/>
    <p:sldId id="315" r:id="rId22"/>
    <p:sldId id="309" r:id="rId23"/>
  </p:sldIdLst>
  <p:sldSz cx="9144000" cy="6858000" type="screen4x3"/>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5" userDrawn="1">
          <p15:clr>
            <a:srgbClr val="A4A3A4"/>
          </p15:clr>
        </p15:guide>
        <p15:guide id="2" pos="28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3300"/>
    <a:srgbClr val="323232"/>
    <a:srgbClr val="CC0000"/>
    <a:srgbClr val="B2B2B2"/>
    <a:srgbClr val="20202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93" autoAdjust="0"/>
    <p:restoredTop sz="86369"/>
  </p:normalViewPr>
  <p:slideViewPr>
    <p:cSldViewPr snapToGrid="0" showGuides="1">
      <p:cViewPr varScale="1">
        <p:scale>
          <a:sx n="126" d="100"/>
          <a:sy n="126" d="100"/>
        </p:scale>
        <p:origin x="2432" y="200"/>
      </p:cViewPr>
      <p:guideLst>
        <p:guide orient="horz" pos="2215"/>
        <p:guide pos="2809"/>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249892" y="1279525"/>
            <a:ext cx="4605867"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249363" y="1279525"/>
            <a:ext cx="4606925" cy="3454400"/>
          </a:xfrm>
        </p:spPr>
      </p:sp>
      <p:sp>
        <p:nvSpPr>
          <p:cNvPr id="3" name="Text Placeholder 2"/>
          <p:cNvSpPr>
            <a:spLocks noGrp="1"/>
          </p:cNvSpPr>
          <p:nvPr>
            <p:ph type="body" idx="3"/>
          </p:nvPr>
        </p:nvSpPr>
        <p:spPr/>
        <p:txBody>
          <a:bodyPr/>
          <a:lstStyle/>
          <a:p>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Based on LISA and TianQin's sensitivity curves, we found the number of the DWDs that can be detected, with SNR&gt;7, by TQ, Lisa and their joint observation for populations from two distinct star formation histories. We consider a duty cycle of 50% for Tianjin and 75% for Lisa. These numbers from M2 are more consistent with previous study for these two detectors. In the plot on the right hand side, we show the sky distribution of the eclipsing double white dwarfs that can be detected by Gaia and LSST. The shaded area represents the visible sky area by LSST. We can see from this table that around several hundred eclipsing DWDs can be observed by LSST. Among them, dozens can be jointly detected by Tianjin or Lisa. </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Besides the estimated parameters of the individual DWDs in our Galaxy, we want to know the overall property of the population, which are characterized by several hyper parameters. The values of the hyper para. can be inferred from HB method. Based on our DWD simulation, we found that our chip mass can be described by a power law plus peak (Gaussian distribution) model. There are four hyper parameters. </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OK. Now, I want to switch the topic to the data analyses for the stellar-mass binary black holes. Previous study shows that years before they merge in the high frequency band, it can be detectable/show up in the space-based detectors. So, they are another kind of multi-wavelength GW sources. However, further study shows that detecting these binaries in the low frequency band is extremely challenging. Namely, it requires a higher threshold for the SNR as well as huge number of templates in matched filtering, up to 10+40.  </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dirty="0">
                <a:effectLst/>
                <a:sym typeface="+mn-ea"/>
              </a:rPr>
              <a:t>inspired by previous work in the CW searches by ground based detectors, we have conceived a method that builds upon the ideas, such as semi-coherence and F-statistic.</a:t>
            </a:r>
            <a:endParaRPr lang="en-US" kern="1200" dirty="0">
              <a:solidFill>
                <a:schemeClr val="tx1"/>
              </a:solidFill>
              <a:effectLst/>
              <a:latin typeface="+mn-lt"/>
              <a:ea typeface="+mn-ea"/>
              <a:cs typeface="+mn-cs"/>
            </a:endParaRPr>
          </a:p>
          <a:p>
            <a:r>
              <a:rPr lang="en-US" dirty="0">
                <a:effectLst/>
                <a:sym typeface="+mn-ea"/>
              </a:rPr>
              <a:t>The semi-coherency means that we will try to ensure the phase coherent between the signal and templates within each small data segment, instead of the whole data. This way is actually sub-optimal, however, every coin has two sides, the advance/plus side of doing this is to make the data not overly sensitive to the template parameters. Here is an illustration for the semi-coherence in the time domain, in contrast, what we actually implemented in the following is in the frequency domain. </a:t>
            </a:r>
            <a:endParaRPr lang="en-US" kern="1200" dirty="0">
              <a:solidFill>
                <a:schemeClr val="tx1"/>
              </a:solidFill>
              <a:effectLst/>
              <a:latin typeface="+mn-lt"/>
              <a:ea typeface="+mn-ea"/>
              <a:cs typeface="+mn-cs"/>
            </a:endParaRPr>
          </a:p>
          <a:p>
            <a:r>
              <a:rPr lang="en-US" dirty="0">
                <a:effectLst/>
                <a:sym typeface="+mn-ea"/>
              </a:rPr>
              <a:t>For the binary </a:t>
            </a:r>
            <a:r>
              <a:rPr lang="en-US" dirty="0" err="1">
                <a:effectLst/>
                <a:sym typeface="+mn-ea"/>
              </a:rPr>
              <a:t>inspiral</a:t>
            </a:r>
            <a:r>
              <a:rPr lang="en-US" dirty="0">
                <a:effectLst/>
                <a:sym typeface="+mn-ea"/>
              </a:rPr>
              <a:t>, we adopted the 2.5 PN eccentric waveform that contains up to ten unknown parameters. </a:t>
            </a:r>
            <a:endParaRPr lang="en-US" kern="1200" dirty="0">
              <a:solidFill>
                <a:schemeClr val="tx1"/>
              </a:solidFill>
              <a:effectLst/>
              <a:latin typeface="+mn-lt"/>
              <a:ea typeface="+mn-ea"/>
              <a:cs typeface="+mn-cs"/>
            </a:endParaRPr>
          </a:p>
          <a:p>
            <a:r>
              <a:rPr lang="en-US" dirty="0">
                <a:effectLst/>
                <a:sym typeface="+mn-ea"/>
              </a:rPr>
              <a:t>In addition, we adopted F-stat. to further reduced dimension of the searching space, in which, four out of the ten parameters are set to be extrinsic and the rest including ... are intrinsic. The intrinsic parameter space will be searched over using the Particle swarm optimization (PSO).</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dirty="0">
                <a:effectLst/>
                <a:sym typeface="+mn-ea"/>
              </a:rPr>
              <a:t>Okay, here we define the semi-coherent F statistic. It is simply a summation of fully coherent F stat from N segments. </a:t>
            </a:r>
            <a:endParaRPr lang="en-US" kern="1200" dirty="0">
              <a:solidFill>
                <a:schemeClr val="tx1"/>
              </a:solidFill>
              <a:effectLst/>
              <a:latin typeface="+mn-lt"/>
              <a:ea typeface="+mn-ea"/>
              <a:cs typeface="+mn-cs"/>
            </a:endParaRPr>
          </a:p>
          <a:p>
            <a:r>
              <a:rPr lang="en-US" dirty="0">
                <a:effectLst/>
                <a:sym typeface="+mn-ea"/>
              </a:rPr>
              <a:t>The hyper-parameter, </a:t>
            </a:r>
            <a:r>
              <a:rPr lang="en-US" dirty="0" err="1">
                <a:effectLst/>
                <a:sym typeface="+mn-ea"/>
              </a:rPr>
              <a:t>N_seg</a:t>
            </a:r>
            <a:r>
              <a:rPr lang="en-US" dirty="0">
                <a:effectLst/>
                <a:sym typeface="+mn-ea"/>
              </a:rPr>
              <a:t>, cannot be either too large or small. We did some experiments and set it to be 16 for the following testing cases with 2.5 yr LISA data. This is proven to be successful.</a:t>
            </a:r>
            <a:r>
              <a:rPr lang="zh-CN" altLang="en-US" dirty="0">
                <a:effectLst/>
                <a:sym typeface="+mn-ea"/>
              </a:rPr>
              <a:t> </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dirty="0">
                <a:effectLst/>
                <a:sym typeface="+mn-ea"/>
              </a:rPr>
              <a:t>However, a direct implementation of this semi-coherent F-stat. in the full parameter space is still not working for a blind search due to multiple local maxima of the likelihood function in parameter space of the data contains noise. To mitigate this, we separate spaces for some of the sensitive parameters, namely the time to coalescence </a:t>
            </a:r>
            <a:r>
              <a:rPr lang="en-US" dirty="0" err="1">
                <a:effectLst/>
                <a:sym typeface="+mn-ea"/>
              </a:rPr>
              <a:t>tc</a:t>
            </a:r>
            <a:r>
              <a:rPr lang="en-US" dirty="0">
                <a:effectLst/>
                <a:sym typeface="+mn-ea"/>
              </a:rPr>
              <a:t> and chirp mass Mc (labeled in vertical axes of each stack) into smaller subspaces to be searched independently using PSO. The size of the subspaces narrows down and the number of subspace reduces according to this flowchart for the hierarchical stages starting from left. </a:t>
            </a:r>
            <a:endParaRPr lang="en-US" kern="1200" dirty="0">
              <a:solidFill>
                <a:schemeClr val="tx1"/>
              </a:solidFill>
              <a:effectLst/>
              <a:latin typeface="+mn-lt"/>
              <a:ea typeface="+mn-ea"/>
              <a:cs typeface="+mn-cs"/>
            </a:endParaRPr>
          </a:p>
          <a:p>
            <a:r>
              <a:rPr lang="en-US" dirty="0">
                <a:effectLst/>
                <a:sym typeface="+mn-ea"/>
              </a:rPr>
              <a:t>This hierarchical stages involve a large number of PSO runs over independent subspaces, with each run requiring a large number of iterations. To mitigate the computational costs involved, we use an efficient calculation of the frequency domain first generation TDI response to plane GWs and implement GPU acceleration of parallelizable steps.</a:t>
            </a:r>
            <a:endParaRPr lang="en-US"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dirty="0">
                <a:effectLst/>
                <a:sym typeface="+mn-ea"/>
              </a:rPr>
              <a:t>For our algorithm, if implemented in a cluster with 28 CPU cores, it will take more than 1000 days to finish for a 2.5 yr long LISA observation data. However, when implemented in a GPU cluster with 8 cards, it only takes 2.5 days. </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r>
              <a:rPr lang="en-US" dirty="0">
                <a:effectLst/>
                <a:sym typeface="+mn-ea"/>
              </a:rPr>
              <a:t>for a testing example with an SNR of about 11, the left panels show the estimated values for </a:t>
            </a:r>
            <a:r>
              <a:rPr lang="en-US" dirty="0" err="1">
                <a:effectLst/>
                <a:sym typeface="+mn-ea"/>
              </a:rPr>
              <a:t>tc</a:t>
            </a:r>
            <a:r>
              <a:rPr lang="en-US" dirty="0">
                <a:effectLst/>
                <a:sym typeface="+mn-ea"/>
              </a:rPr>
              <a:t> (top) and Mc (bottom) from each subspaces of 3 stages. The red circle marks the true parameter value in horizontal and associated F-stat in vertical. The right panel shows the true values, estimated values, and full search ranges for the intrinsic parameters. Tc~100 s, Mc~0.01%.</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dirty="0">
                <a:effectLst/>
                <a:sym typeface="+mn-ea"/>
              </a:rPr>
              <a:t>Similarly, this shows the estimation of the ecliptic longitude and latitude, the sky localization uncertainty is less than 1 deg2, which may be sufficiently good for the other detectors (GW/EM) to point at the source direction before its final merger.</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dirty="0">
                <a:effectLst/>
                <a:sym typeface="+mn-ea"/>
              </a:rPr>
              <a:t>Finally, the symmetric mass ratio and the eccentricity of the binary. One can see that eta cannot be estimated precisely, this is mainly because, at the early </a:t>
            </a:r>
            <a:r>
              <a:rPr lang="en-US" dirty="0" err="1">
                <a:effectLst/>
                <a:sym typeface="+mn-ea"/>
              </a:rPr>
              <a:t>inspiral</a:t>
            </a:r>
            <a:r>
              <a:rPr lang="en-US" dirty="0">
                <a:effectLst/>
                <a:sym typeface="+mn-ea"/>
              </a:rPr>
              <a:t>, the BBH waveform does not show strong PN effect to be used to constrain this parameter. </a:t>
            </a:r>
            <a:endParaRPr lang="en-US" kern="1200" dirty="0">
              <a:solidFill>
                <a:schemeClr val="tx1"/>
              </a:solidFill>
              <a:effectLst/>
              <a:latin typeface="+mn-lt"/>
              <a:ea typeface="+mn-ea"/>
              <a:cs typeface="+mn-cs"/>
            </a:endParaRPr>
          </a:p>
          <a:p>
            <a:r>
              <a:rPr lang="en-US" dirty="0">
                <a:effectLst/>
                <a:sym typeface="+mn-ea"/>
              </a:rPr>
              <a:t>We also tested our method on other data sets with different parameters, all of them, with SNR between 11 and 14, seem consistent with the example shown here. You can find more details from our published PRD paper.</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249363" y="1279525"/>
            <a:ext cx="4606925" cy="3454400"/>
          </a:xfrm>
        </p:spPr>
      </p:sp>
      <p:sp>
        <p:nvSpPr>
          <p:cNvPr id="3" name="文本占位符 2"/>
          <p:cNvSpPr>
            <a:spLocks noGrp="1"/>
          </p:cNvSpPr>
          <p:nvPr>
            <p:ph type="body" idx="3"/>
          </p:nvPr>
        </p:nvSpPr>
        <p:spPr/>
        <p:txBody>
          <a:bodyPr/>
          <a:lstStyle/>
          <a:p>
            <a:r>
              <a:rPr lang="zh-CN" altLang="en-US" dirty="0"/>
              <a:t>For </a:t>
            </a:r>
            <a:r>
              <a:rPr lang="en-US" altLang="zh-CN" dirty="0"/>
              <a:t>multimessanger astronomy of the </a:t>
            </a:r>
            <a:r>
              <a:rPr lang="zh-CN" altLang="en-US" dirty="0"/>
              <a:t>galactic compact batteries, our approach is to combine the binary star evolution and Galaxy structure to syntheses binary population and their distribution in our Galaxy and then based on anticipated performance of gw() and em detectors()</a:t>
            </a:r>
            <a:r>
              <a:rPr lang="en-US" altLang="zh-CN" dirty="0"/>
              <a:t>,</a:t>
            </a:r>
            <a:r>
              <a:rPr lang="zh-CN" altLang="en-US" dirty="0"/>
              <a:t> we study the perspectives of their multi-messenger astronomy. </a:t>
            </a:r>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249363" y="1279525"/>
            <a:ext cx="4606925" cy="3454400"/>
          </a:xfrm>
        </p:spPr>
      </p:sp>
      <p:sp>
        <p:nvSpPr>
          <p:cNvPr id="3" name="文本占位符 2"/>
          <p:cNvSpPr>
            <a:spLocks noGrp="1"/>
          </p:cNvSpPr>
          <p:nvPr>
            <p:ph type="body" idx="3"/>
          </p:nvPr>
        </p:nvSpPr>
        <p:spPr/>
        <p:txBody>
          <a:bodyPr/>
          <a:lstStyle/>
          <a:p>
            <a:r>
              <a:rPr lang="zh-CN" altLang="en-US" dirty="0"/>
              <a:t>The first thing is the double neutron stars in our Galaxy. Some studies shows that there could be more than 2000 DNS with orbit period less than one hour, these are potentially detectable by space </a:t>
            </a:r>
            <a:r>
              <a:rPr lang="en-US" altLang="zh-CN" dirty="0"/>
              <a:t>GW</a:t>
            </a:r>
            <a:r>
              <a:rPr lang="zh-CN" altLang="en-US" dirty="0"/>
              <a:t> detectors. And our simulation results, based on the sensitivity curves of LISA and TQ, show that &gt; 300 sources can be detectable by LISA</a:t>
            </a:r>
            <a:r>
              <a:rPr lang="en-US" altLang="zh-CN" dirty="0"/>
              <a:t>/TJ,</a:t>
            </a:r>
            <a:r>
              <a:rPr lang="zh-CN" altLang="en-US" dirty="0"/>
              <a:t> and this number is &gt; 200 for TQ. Their combination can increase the LISA alone case by about ~20%.</a:t>
            </a: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249363" y="1279525"/>
            <a:ext cx="4606925" cy="3454400"/>
          </a:xfrm>
        </p:spPr>
      </p:sp>
      <p:sp>
        <p:nvSpPr>
          <p:cNvPr id="3" name="Text Placeholder 2"/>
          <p:cNvSpPr>
            <a:spLocks noGrp="1"/>
          </p:cNvSpPr>
          <p:nvPr>
            <p:ph type="body" idx="3"/>
          </p:nvPr>
        </p:nvSpPr>
        <p:spPr/>
        <p:txBody>
          <a:bodyPr/>
          <a:lstStyle/>
          <a:p>
            <a:r>
              <a:rPr lang="en-US" dirty="0"/>
              <a:t>Based on Fisher information analysis, our results show that for TQ+LISA, a source with total SNR around 100, the sky localization ΔΩ ≲ 1 deg2, the relative error of orbital eccentricity </a:t>
            </a:r>
            <a:r>
              <a:rPr lang="en-US" dirty="0" err="1"/>
              <a:t>Δe</a:t>
            </a:r>
            <a:r>
              <a:rPr lang="en-US" dirty="0"/>
              <a:t>/e ≲ 0.1, the relative error of the orbital period derivative </a:t>
            </a:r>
            <a:r>
              <a:rPr lang="en-US" dirty="0" err="1"/>
              <a:t>ΔPb</a:t>
            </a:r>
            <a:r>
              <a:rPr lang="en-US" dirty="0"/>
              <a:t>/Pb ≲ 0.004. These information (sky loc and orbit elements) will be crucial for radio telescopes to conduct follow up observation of the possible radio pulsars in these systems.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249363" y="1279525"/>
            <a:ext cx="4606925" cy="3454400"/>
          </a:xfrm>
        </p:spPr>
      </p:sp>
      <p:sp>
        <p:nvSpPr>
          <p:cNvPr id="3" name="Text Placeholder 2"/>
          <p:cNvSpPr>
            <a:spLocks noGrp="1"/>
          </p:cNvSpPr>
          <p:nvPr>
            <p:ph type="body" idx="3"/>
          </p:nvPr>
        </p:nvSpPr>
        <p:spPr/>
        <p:txBody>
          <a:bodyPr/>
          <a:lstStyle/>
          <a:p>
            <a:r>
              <a:rPr lang="en-US" dirty="0"/>
              <a:t>For the radio band counterpart, we simulate the radio pulse emission from the possible pulsars in these DNSs according to pulsar beam geometry and the empirical distributions of spin period and luminosity. This is the histograms of the numbers of the pulsar binaries jointly detectable by TQ+LISA and the radio telescopes (Parkes, FAST, SKA1-Mid, and SKA-Mid). Say, we can detect several dozens of MSP+NS with SKA-mid. Some of them can be time with a timing precision better than 1 us by SKA.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In our double neutron star simulation, we found sources that could have orbit period less than ten minutes. And in the such ultra compact batteries, we need to consider the spin-orbit coupling in the calculation of the gravitational waveform, especially for the high frequency continuous GWs (CWs) from the spinning of a NS that can be detected by the current and the next generation ground-based GW detectors such as CE and ET. </a:t>
            </a:r>
            <a:endParaRPr lang="zh-CN" altLang="en-US" dirty="0"/>
          </a:p>
          <a:p>
            <a:r>
              <a:rPr lang="zh-CN" altLang="en-US" dirty="0"/>
              <a:t>In such a system, the spin axis S of the NS will precess around the total angular momentum J of the system in a typical period of a few months. </a:t>
            </a:r>
            <a:endParaRPr lang="zh-CN" altLang="en-US" dirty="0"/>
          </a:p>
          <a:p>
            <a:r>
              <a:rPr lang="zh-CN" altLang="en-US" dirty="0"/>
              <a:t>The spin-orbit coupling makes the CW waveform more complicated, particularly, the frequency will be split into several harmonics of the spin precession frequency around the original spin frequency.</a:t>
            </a:r>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In short, this waveform turns out to be very important for the future third-generation ground-based detectors, since if we don't consider the spin-orbit effects, then the fitting factors (FF) between the true waveform and the template waveform will be decreased dramatically after several days. On the other hand, considering this effects will improve the parameter estimation accuracy than the no spin-orbit coupling cases. Especially, for the inclination angle iota and spin misalignment angle thetaS (between S and J) will be dramatically improved by about three order of magnitude. </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249363" y="1279525"/>
            <a:ext cx="4606925" cy="3454400"/>
          </a:xfrm>
        </p:spPr>
      </p:sp>
      <p:sp>
        <p:nvSpPr>
          <p:cNvPr id="3" name="文本占位符 2"/>
          <p:cNvSpPr>
            <a:spLocks noGrp="1"/>
          </p:cNvSpPr>
          <p:nvPr>
            <p:ph type="body" idx="3"/>
          </p:nvPr>
        </p:nvSpPr>
        <p:spPr/>
        <p:txBody>
          <a:bodyPr/>
          <a:lstStyle/>
          <a:p>
            <a:r>
              <a:rPr lang="en-US" dirty="0"/>
              <a:t>In addition to the </a:t>
            </a:r>
            <a:r>
              <a:rPr lang="zh-CN" altLang="en-US" dirty="0"/>
              <a:t>high frequency </a:t>
            </a:r>
            <a:r>
              <a:rPr lang="en-US" altLang="zh-CN" dirty="0"/>
              <a:t>C</a:t>
            </a:r>
            <a:r>
              <a:rPr lang="zh-CN" altLang="en-US" dirty="0"/>
              <a:t>Ws </a:t>
            </a:r>
            <a:r>
              <a:rPr lang="en-US" altLang="zh-CN" dirty="0"/>
              <a:t>from spinning NS</a:t>
            </a:r>
            <a:r>
              <a:rPr lang="zh-CN" altLang="en-US" dirty="0"/>
              <a:t>, the orbital motion between the two NSs will generate low frequency GWs that can be detected by the space-based detectors. It is a so-called dual line system. </a:t>
            </a:r>
            <a:endParaRPr lang="zh-CN" altLang="en-US" dirty="0"/>
          </a:p>
          <a:p>
            <a:r>
              <a:rPr lang="zh-CN" altLang="en-US" dirty="0"/>
              <a:t>Based on our preliminary investigation, if we can reconstruct the envelop of the high frequency and low frequency GW amplitudes from data. We can constrain the mis-alignment angle to a precision of about 1% or even better, and constrain NS moment of inertial to a few percent which is hard to be archived by EM/radio observations. This provides us an unique opportunity to study the geometry of the binary system and NS physics. </a:t>
            </a: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249363" y="1279525"/>
            <a:ext cx="4606925" cy="3454400"/>
          </a:xfrm>
        </p:spPr>
      </p:sp>
      <p:sp>
        <p:nvSpPr>
          <p:cNvPr id="3" name="文本占位符 2"/>
          <p:cNvSpPr>
            <a:spLocks noGrp="1"/>
          </p:cNvSpPr>
          <p:nvPr>
            <p:ph type="body" idx="3"/>
          </p:nvPr>
        </p:nvSpPr>
        <p:spPr/>
        <p:txBody>
          <a:bodyPr/>
          <a:lstStyle/>
          <a:p>
            <a:r>
              <a:rPr lang="zh-CN" altLang="en-US" dirty="0"/>
              <a:t>The the second galactic compa</a:t>
            </a:r>
            <a:r>
              <a:rPr lang="en-US" altLang="zh-CN" dirty="0" err="1"/>
              <a:t>ct</a:t>
            </a:r>
            <a:r>
              <a:rPr lang="zh-CN" altLang="en-US" dirty="0"/>
              <a:t> b</a:t>
            </a:r>
            <a:r>
              <a:rPr lang="en-US" altLang="zh-CN" dirty="0"/>
              <a:t>in</a:t>
            </a:r>
            <a:r>
              <a:rPr lang="zh-CN" altLang="en-US" dirty="0"/>
              <a:t>ary is the double white dwarfs. They are the most popular ones in our galaxy. For this, we conducted some systematic simulations of the DWD population in the disk and bulge of our galaxy based on a BSE package cosmic. </a:t>
            </a:r>
            <a:endParaRPr lang="zh-CN" altLang="en-US" dirty="0"/>
          </a:p>
          <a:p>
            <a:r>
              <a:rPr lang="zh-CN" altLang="en-US" dirty="0"/>
              <a:t>Meanwhile giving the physical parameters of the DWDs such as the radius, surface temperature of these DWDs, we can simulate light curves of them in the optical telescopes such as Gaia and LSST (Vera Robin Obs.) using a software called phoebe. Here, we also consider the filter response of these telescopes as well as the number of visits of certain sky area during their all sky survey. </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580571" y="1932277"/>
            <a:ext cx="6579810" cy="1333300"/>
          </a:xfrm>
          <a:prstGeom prst="rect">
            <a:avLst/>
          </a:prstGeom>
        </p:spPr>
        <p:txBody>
          <a:bodyPr lIns="79081" tIns="39536" rIns="79081" bIns="39536"/>
          <a:lstStyle/>
          <a:p>
            <a:r>
              <a:rPr lang="zh-CN" altLang="en-US"/>
              <a:t>单击此处编辑母版标题样式</a:t>
            </a:r>
            <a:endParaRPr lang="zh-CN" altLang="en-US"/>
          </a:p>
        </p:txBody>
      </p:sp>
      <p:sp>
        <p:nvSpPr>
          <p:cNvPr id="3" name="副标题 2"/>
          <p:cNvSpPr>
            <a:spLocks noGrp="1"/>
          </p:cNvSpPr>
          <p:nvPr>
            <p:ph type="subTitle" idx="1"/>
          </p:nvPr>
        </p:nvSpPr>
        <p:spPr>
          <a:xfrm>
            <a:off x="1161144" y="3524754"/>
            <a:ext cx="5418667" cy="1589593"/>
          </a:xfrm>
          <a:prstGeom prst="rect">
            <a:avLst/>
          </a:prstGeom>
        </p:spPr>
        <p:txBody>
          <a:bodyPr lIns="79081" tIns="39536" rIns="79081" bIns="39536"/>
          <a:lstStyle>
            <a:lvl1pPr marL="0" indent="0" algn="ctr">
              <a:buNone/>
              <a:defRPr/>
            </a:lvl1pPr>
            <a:lvl2pPr marL="395605" indent="0" algn="ctr">
              <a:buNone/>
              <a:defRPr/>
            </a:lvl2pPr>
            <a:lvl3pPr marL="791210" indent="0" algn="ctr">
              <a:buNone/>
              <a:defRPr/>
            </a:lvl3pPr>
            <a:lvl4pPr marL="1186180" indent="0" algn="ctr">
              <a:buNone/>
              <a:defRPr/>
            </a:lvl4pPr>
            <a:lvl5pPr marL="1581785" indent="0" algn="ctr">
              <a:buNone/>
              <a:defRPr/>
            </a:lvl5pPr>
            <a:lvl6pPr marL="1977390" indent="0" algn="ctr">
              <a:buNone/>
              <a:defRPr/>
            </a:lvl6pPr>
            <a:lvl7pPr marL="2372995" indent="0" algn="ctr">
              <a:buNone/>
              <a:defRPr/>
            </a:lvl7pPr>
            <a:lvl8pPr marL="2767965" indent="0" algn="ctr">
              <a:buNone/>
              <a:defRPr/>
            </a:lvl8pPr>
            <a:lvl9pPr marL="3163570" indent="0" algn="ctr">
              <a:buNone/>
              <a:defRPr/>
            </a:lvl9pPr>
          </a:lstStyle>
          <a:p>
            <a:r>
              <a:rPr lang="zh-CN" altLang="en-US"/>
              <a:t>单击此处编辑母版副标题样式</a:t>
            </a:r>
            <a:endParaRPr lang="zh-CN" altLang="en-US"/>
          </a:p>
        </p:txBody>
      </p:sp>
      <p:sp>
        <p:nvSpPr>
          <p:cNvPr id="4" name="Rectangle 3"/>
          <p:cNvSpPr>
            <a:spLocks noGrp="1" noChangeArrowheads="1"/>
          </p:cNvSpPr>
          <p:nvPr>
            <p:ph type="sldNum" sz="quarter" idx="10"/>
          </p:nvPr>
        </p:nvSpPr>
        <p:spPr/>
        <p:txBody>
          <a:bodyPr/>
          <a:lstStyle>
            <a:lvl1pPr>
              <a:defRPr/>
            </a:lvl1pPr>
          </a:lstStyle>
          <a:p>
            <a:fld id="{77544079-056E-4042-A533-01BE89E7BCF0}"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87049" y="249094"/>
            <a:ext cx="6966857" cy="1036691"/>
          </a:xfrm>
          <a:prstGeom prst="rect">
            <a:avLst/>
          </a:prstGeom>
        </p:spPr>
        <p:txBody>
          <a:bodyPr lIns="79081" tIns="39536" rIns="79081" bIns="3953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387049" y="1451444"/>
            <a:ext cx="6966857" cy="4105009"/>
          </a:xfrm>
          <a:prstGeom prst="rect">
            <a:avLst/>
          </a:prstGeom>
        </p:spPr>
        <p:txBody>
          <a:bodyPr vert="eaVert" lIns="79081" tIns="39536" rIns="79081" bIns="395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3"/>
          <p:cNvSpPr>
            <a:spLocks noGrp="1" noChangeArrowheads="1"/>
          </p:cNvSpPr>
          <p:nvPr>
            <p:ph type="sldNum" sz="quarter" idx="10"/>
          </p:nvPr>
        </p:nvSpPr>
        <p:spPr/>
        <p:txBody>
          <a:bodyPr/>
          <a:lstStyle>
            <a:lvl1pPr>
              <a:defRPr/>
            </a:lvl1pPr>
          </a:lstStyle>
          <a:p>
            <a:fld id="{9CB5B68B-9E82-40D3-928E-583D04B537F6}"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5612194" y="249095"/>
            <a:ext cx="1741714" cy="5307282"/>
          </a:xfrm>
          <a:prstGeom prst="rect">
            <a:avLst/>
          </a:prstGeom>
        </p:spPr>
        <p:txBody>
          <a:bodyPr vert="eaVert" lIns="79081" tIns="39536" rIns="79081" bIns="3953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387048" y="249095"/>
            <a:ext cx="5096127" cy="5307282"/>
          </a:xfrm>
          <a:prstGeom prst="rect">
            <a:avLst/>
          </a:prstGeom>
        </p:spPr>
        <p:txBody>
          <a:bodyPr vert="eaVert" lIns="79081" tIns="39536" rIns="79081" bIns="395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3"/>
          <p:cNvSpPr>
            <a:spLocks noGrp="1" noChangeArrowheads="1"/>
          </p:cNvSpPr>
          <p:nvPr>
            <p:ph type="sldNum" sz="quarter" idx="10"/>
          </p:nvPr>
        </p:nvSpPr>
        <p:spPr/>
        <p:txBody>
          <a:bodyPr/>
          <a:lstStyle>
            <a:lvl1pPr>
              <a:defRPr/>
            </a:lvl1pPr>
          </a:lstStyle>
          <a:p>
            <a:fld id="{2A3558B9-6E25-49D0-B2A5-5BFD4B644465}"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87049" y="249094"/>
            <a:ext cx="6966857" cy="1036691"/>
          </a:xfrm>
          <a:prstGeom prst="rect">
            <a:avLst/>
          </a:prstGeom>
        </p:spPr>
        <p:txBody>
          <a:bodyPr lIns="79081" tIns="39536" rIns="79081" bIns="39536"/>
          <a:lstStyle/>
          <a:p>
            <a:r>
              <a:rPr lang="zh-CN" altLang="en-US"/>
              <a:t>单击此处编辑母版标题样式</a:t>
            </a:r>
            <a:endParaRPr lang="zh-CN" altLang="en-US"/>
          </a:p>
        </p:txBody>
      </p:sp>
      <p:sp>
        <p:nvSpPr>
          <p:cNvPr id="3" name="表格占位符 2"/>
          <p:cNvSpPr>
            <a:spLocks noGrp="1"/>
          </p:cNvSpPr>
          <p:nvPr>
            <p:ph type="tbl" idx="1"/>
          </p:nvPr>
        </p:nvSpPr>
        <p:spPr>
          <a:xfrm>
            <a:off x="387049" y="1451444"/>
            <a:ext cx="6966857" cy="4105009"/>
          </a:xfrm>
          <a:prstGeom prst="rect">
            <a:avLst/>
          </a:prstGeom>
        </p:spPr>
        <p:txBody>
          <a:bodyPr lIns="79081" tIns="39536" rIns="79081" bIns="39536"/>
          <a:lstStyle/>
          <a:p>
            <a:pPr lvl="0"/>
            <a:endParaRPr lang="zh-CN" altLang="en-US" noProof="0"/>
          </a:p>
        </p:txBody>
      </p:sp>
      <p:sp>
        <p:nvSpPr>
          <p:cNvPr id="4" name="Rectangle 3"/>
          <p:cNvSpPr>
            <a:spLocks noGrp="1" noChangeArrowheads="1"/>
          </p:cNvSpPr>
          <p:nvPr>
            <p:ph type="sldNum" sz="quarter" idx="10"/>
          </p:nvPr>
        </p:nvSpPr>
        <p:spPr/>
        <p:txBody>
          <a:bodyPr/>
          <a:lstStyle>
            <a:lvl1pPr>
              <a:defRPr/>
            </a:lvl1pPr>
          </a:lstStyle>
          <a:p>
            <a:fld id="{C5C0A9EA-D4F9-43B2-B6D7-B81397B0F6C8}"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p:txBody>
          <a:bodyPr/>
          <a:lstStyle>
            <a:lvl1pPr>
              <a:defRPr/>
            </a:lvl1pPr>
          </a:lstStyle>
          <a:p>
            <a:fld id="{A084C524-0BC1-4A63-89EE-0E0E7A05C030}"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3" y="274643"/>
            <a:ext cx="8229600" cy="5851525"/>
          </a:xfrm>
          <a:prstGeom prst="rect">
            <a:avLst/>
          </a:prstGeom>
        </p:spPr>
        <p:txBody>
          <a:bodyPr lIns="91317" tIns="45664" rIns="91317" bIns="4566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Rectangle 3"/>
          <p:cNvSpPr>
            <a:spLocks noGrp="1" noChangeArrowheads="1"/>
          </p:cNvSpPr>
          <p:nvPr>
            <p:ph type="sldNum" sz="quarter" idx="10"/>
          </p:nvPr>
        </p:nvSpPr>
        <p:spPr/>
        <p:txBody>
          <a:bodyPr/>
          <a:lstStyle>
            <a:lvl1pPr>
              <a:defRPr/>
            </a:lvl1pPr>
          </a:lstStyle>
          <a:p>
            <a:pPr>
              <a:defRPr/>
            </a:pPr>
            <a:fld id="{4686C529-0205-4DB9-9065-DDE77F822B39}" type="slidenum">
              <a:rPr lang="en-US" altLang="zh-CN" smtClean="0"/>
            </a:fld>
            <a:endParaRPr lang="en-US"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1211064" y="1380032"/>
            <a:ext cx="6704762" cy="3918203"/>
          </a:xfrm>
          <a:prstGeom prst="rect">
            <a:avLst/>
          </a:prstGeom>
        </p:spPr>
        <p:txBody>
          <a:bodyPr lIns="79575" tIns="39786" rIns="79575" bIns="39786"/>
          <a:lstStyle>
            <a:lvl1pPr>
              <a:defRPr baseline="0">
                <a:latin typeface="Arial Unicode MS" panose="020B0604020202020204" charset="-122"/>
              </a:defRPr>
            </a:lvl1pPr>
            <a:lvl2pPr>
              <a:defRPr baseline="0">
                <a:latin typeface="Arial Unicode MS" panose="020B0604020202020204" charset="-122"/>
              </a:defRPr>
            </a:lvl2pPr>
            <a:lvl3pPr>
              <a:defRPr baseline="0">
                <a:latin typeface="Arial Unicode MS" panose="020B0604020202020204" charset="-122"/>
              </a:defRPr>
            </a:lvl3pPr>
            <a:lvl4pPr>
              <a:defRPr baseline="0">
                <a:latin typeface="Arial Unicode MS" panose="020B0604020202020204" charset="-122"/>
              </a:defRPr>
            </a:lvl4pPr>
            <a:lvl5pPr>
              <a:defRPr baseline="0">
                <a:latin typeface="Arial Unicode MS" panose="020B0604020202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87049" y="249094"/>
            <a:ext cx="6966857" cy="1036691"/>
          </a:xfrm>
          <a:prstGeom prst="rect">
            <a:avLst/>
          </a:prstGeom>
        </p:spPr>
        <p:txBody>
          <a:bodyPr lIns="79081" tIns="39536" rIns="79081" bIns="39536"/>
          <a:lstStyle/>
          <a:p>
            <a:r>
              <a:rPr lang="zh-CN" altLang="en-US"/>
              <a:t>单击此处编辑母版标题样式</a:t>
            </a:r>
            <a:endParaRPr lang="zh-CN" altLang="en-US"/>
          </a:p>
        </p:txBody>
      </p:sp>
      <p:sp>
        <p:nvSpPr>
          <p:cNvPr id="3" name="内容占位符 2"/>
          <p:cNvSpPr>
            <a:spLocks noGrp="1"/>
          </p:cNvSpPr>
          <p:nvPr>
            <p:ph idx="1"/>
          </p:nvPr>
        </p:nvSpPr>
        <p:spPr>
          <a:xfrm>
            <a:off x="387049" y="1451444"/>
            <a:ext cx="6966857" cy="4105009"/>
          </a:xfrm>
          <a:prstGeom prst="rect">
            <a:avLst/>
          </a:prstGeom>
        </p:spPr>
        <p:txBody>
          <a:bodyPr lIns="79081" tIns="39536" rIns="79081" bIns="395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3"/>
          <p:cNvSpPr>
            <a:spLocks noGrp="1" noChangeArrowheads="1"/>
          </p:cNvSpPr>
          <p:nvPr>
            <p:ph type="sldNum" sz="quarter" idx="10"/>
          </p:nvPr>
        </p:nvSpPr>
        <p:spPr/>
        <p:txBody>
          <a:bodyPr/>
          <a:lstStyle>
            <a:lvl1pPr>
              <a:defRPr/>
            </a:lvl1pPr>
          </a:lstStyle>
          <a:p>
            <a:fld id="{B77EF38A-32D2-4E94-9069-691BD252262D}"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11483" y="3997022"/>
            <a:ext cx="6579810" cy="1235390"/>
          </a:xfrm>
          <a:prstGeom prst="rect">
            <a:avLst/>
          </a:prstGeom>
        </p:spPr>
        <p:txBody>
          <a:bodyPr lIns="79081" tIns="39536" rIns="79081" bIns="39536" anchor="t"/>
          <a:lstStyle>
            <a:lvl1pPr algn="l">
              <a:defRPr sz="35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11483" y="2636435"/>
            <a:ext cx="6579810" cy="1360657"/>
          </a:xfrm>
          <a:prstGeom prst="rect">
            <a:avLst/>
          </a:prstGeom>
        </p:spPr>
        <p:txBody>
          <a:bodyPr lIns="79081" tIns="39536" rIns="79081" bIns="39536" anchor="b"/>
          <a:lstStyle>
            <a:lvl1pPr marL="0" indent="0">
              <a:buNone/>
              <a:defRPr sz="1700"/>
            </a:lvl1pPr>
            <a:lvl2pPr marL="395605" indent="0">
              <a:buNone/>
              <a:defRPr sz="1600"/>
            </a:lvl2pPr>
            <a:lvl3pPr marL="791210" indent="0">
              <a:buNone/>
              <a:defRPr sz="1400"/>
            </a:lvl3pPr>
            <a:lvl4pPr marL="1186180" indent="0">
              <a:buNone/>
              <a:defRPr sz="1200"/>
            </a:lvl4pPr>
            <a:lvl5pPr marL="1581785" indent="0">
              <a:buNone/>
              <a:defRPr sz="1200"/>
            </a:lvl5pPr>
            <a:lvl6pPr marL="1977390" indent="0">
              <a:buNone/>
              <a:defRPr sz="1200"/>
            </a:lvl6pPr>
            <a:lvl7pPr marL="2372995" indent="0">
              <a:buNone/>
              <a:defRPr sz="1200"/>
            </a:lvl7pPr>
            <a:lvl8pPr marL="2767965" indent="0">
              <a:buNone/>
              <a:defRPr sz="1200"/>
            </a:lvl8pPr>
            <a:lvl9pPr marL="3163570" indent="0">
              <a:buNone/>
              <a:defRPr sz="1200"/>
            </a:lvl9pPr>
          </a:lstStyle>
          <a:p>
            <a:pPr lvl="0"/>
            <a:r>
              <a:rPr lang="zh-CN" altLang="en-US"/>
              <a:t>单击此处编辑母版文本样式</a:t>
            </a:r>
            <a:endParaRPr lang="zh-CN" altLang="en-US"/>
          </a:p>
        </p:txBody>
      </p:sp>
      <p:sp>
        <p:nvSpPr>
          <p:cNvPr id="4" name="Rectangle 3"/>
          <p:cNvSpPr>
            <a:spLocks noGrp="1" noChangeArrowheads="1"/>
          </p:cNvSpPr>
          <p:nvPr>
            <p:ph type="sldNum" sz="quarter" idx="10"/>
          </p:nvPr>
        </p:nvSpPr>
        <p:spPr/>
        <p:txBody>
          <a:bodyPr/>
          <a:lstStyle>
            <a:lvl1pPr>
              <a:defRPr/>
            </a:lvl1pPr>
          </a:lstStyle>
          <a:p>
            <a:fld id="{BD7B7817-424C-4DC5-ACC9-E48E8B7DF9BD}"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87049" y="249094"/>
            <a:ext cx="6966857" cy="1036691"/>
          </a:xfrm>
          <a:prstGeom prst="rect">
            <a:avLst/>
          </a:prstGeom>
        </p:spPr>
        <p:txBody>
          <a:bodyPr lIns="79081" tIns="39536" rIns="79081" bIns="39536"/>
          <a:lstStyle/>
          <a:p>
            <a:r>
              <a:rPr lang="zh-CN" altLang="en-US"/>
              <a:t>单击此处编辑母版标题样式</a:t>
            </a:r>
            <a:endParaRPr lang="zh-CN" altLang="en-US"/>
          </a:p>
        </p:txBody>
      </p:sp>
      <p:sp>
        <p:nvSpPr>
          <p:cNvPr id="3" name="内容占位符 2"/>
          <p:cNvSpPr>
            <a:spLocks noGrp="1"/>
          </p:cNvSpPr>
          <p:nvPr>
            <p:ph sz="half" idx="1"/>
          </p:nvPr>
        </p:nvSpPr>
        <p:spPr>
          <a:xfrm>
            <a:off x="387075" y="1451444"/>
            <a:ext cx="3418921" cy="4105009"/>
          </a:xfrm>
          <a:prstGeom prst="rect">
            <a:avLst/>
          </a:prstGeom>
        </p:spPr>
        <p:txBody>
          <a:bodyPr lIns="79081" tIns="39536" rIns="79081" bIns="39536"/>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3935014" y="1451444"/>
            <a:ext cx="3418921" cy="4105009"/>
          </a:xfrm>
          <a:prstGeom prst="rect">
            <a:avLst/>
          </a:prstGeom>
        </p:spPr>
        <p:txBody>
          <a:bodyPr lIns="79081" tIns="39536" rIns="79081" bIns="39536"/>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3"/>
          <p:cNvSpPr>
            <a:spLocks noGrp="1" noChangeArrowheads="1"/>
          </p:cNvSpPr>
          <p:nvPr>
            <p:ph type="sldNum" sz="quarter" idx="10"/>
          </p:nvPr>
        </p:nvSpPr>
        <p:spPr/>
        <p:txBody>
          <a:bodyPr/>
          <a:lstStyle>
            <a:lvl1pPr>
              <a:defRPr/>
            </a:lvl1pPr>
          </a:lstStyle>
          <a:p>
            <a:fld id="{DA90C277-85BD-4AE1-BD14-8FA86A223003}"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387049" y="249094"/>
            <a:ext cx="6966857" cy="1036691"/>
          </a:xfrm>
          <a:prstGeom prst="rect">
            <a:avLst/>
          </a:prstGeom>
        </p:spPr>
        <p:txBody>
          <a:bodyPr lIns="79081" tIns="39536" rIns="79081" bIns="39536"/>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387076" y="1392348"/>
            <a:ext cx="3420265" cy="580259"/>
          </a:xfrm>
          <a:prstGeom prst="rect">
            <a:avLst/>
          </a:prstGeom>
        </p:spPr>
        <p:txBody>
          <a:bodyPr lIns="79081" tIns="39536" rIns="79081" bIns="39536" anchor="b"/>
          <a:lstStyle>
            <a:lvl1pPr marL="0" indent="0">
              <a:buNone/>
              <a:defRPr sz="2100" b="1"/>
            </a:lvl1pPr>
            <a:lvl2pPr marL="395605" indent="0">
              <a:buNone/>
              <a:defRPr sz="1700" b="1"/>
            </a:lvl2pPr>
            <a:lvl3pPr marL="791210" indent="0">
              <a:buNone/>
              <a:defRPr sz="1600" b="1"/>
            </a:lvl3pPr>
            <a:lvl4pPr marL="1186180" indent="0">
              <a:buNone/>
              <a:defRPr sz="1400" b="1"/>
            </a:lvl4pPr>
            <a:lvl5pPr marL="1581785" indent="0">
              <a:buNone/>
              <a:defRPr sz="1400" b="1"/>
            </a:lvl5pPr>
            <a:lvl6pPr marL="1977390" indent="0">
              <a:buNone/>
              <a:defRPr sz="1400" b="1"/>
            </a:lvl6pPr>
            <a:lvl7pPr marL="2372995" indent="0">
              <a:buNone/>
              <a:defRPr sz="1400" b="1"/>
            </a:lvl7pPr>
            <a:lvl8pPr marL="2767965" indent="0">
              <a:buNone/>
              <a:defRPr sz="1400" b="1"/>
            </a:lvl8pPr>
            <a:lvl9pPr marL="3163570" indent="0">
              <a:buNone/>
              <a:defRPr sz="14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387076" y="1972593"/>
            <a:ext cx="3420265" cy="3583784"/>
          </a:xfrm>
          <a:prstGeom prst="rect">
            <a:avLst/>
          </a:prstGeom>
        </p:spPr>
        <p:txBody>
          <a:bodyPr lIns="79081" tIns="39536" rIns="79081" bIns="39536"/>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3932297" y="1392348"/>
            <a:ext cx="3421608" cy="580259"/>
          </a:xfrm>
          <a:prstGeom prst="rect">
            <a:avLst/>
          </a:prstGeom>
        </p:spPr>
        <p:txBody>
          <a:bodyPr lIns="79081" tIns="39536" rIns="79081" bIns="39536" anchor="b"/>
          <a:lstStyle>
            <a:lvl1pPr marL="0" indent="0">
              <a:buNone/>
              <a:defRPr sz="2100" b="1"/>
            </a:lvl1pPr>
            <a:lvl2pPr marL="395605" indent="0">
              <a:buNone/>
              <a:defRPr sz="1700" b="1"/>
            </a:lvl2pPr>
            <a:lvl3pPr marL="791210" indent="0">
              <a:buNone/>
              <a:defRPr sz="1600" b="1"/>
            </a:lvl3pPr>
            <a:lvl4pPr marL="1186180" indent="0">
              <a:buNone/>
              <a:defRPr sz="1400" b="1"/>
            </a:lvl4pPr>
            <a:lvl5pPr marL="1581785" indent="0">
              <a:buNone/>
              <a:defRPr sz="1400" b="1"/>
            </a:lvl5pPr>
            <a:lvl6pPr marL="1977390" indent="0">
              <a:buNone/>
              <a:defRPr sz="1400" b="1"/>
            </a:lvl6pPr>
            <a:lvl7pPr marL="2372995" indent="0">
              <a:buNone/>
              <a:defRPr sz="1400" b="1"/>
            </a:lvl7pPr>
            <a:lvl8pPr marL="2767965" indent="0">
              <a:buNone/>
              <a:defRPr sz="1400" b="1"/>
            </a:lvl8pPr>
            <a:lvl9pPr marL="3163570" indent="0">
              <a:buNone/>
              <a:defRPr sz="14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3932297" y="1972593"/>
            <a:ext cx="3421608" cy="3583784"/>
          </a:xfrm>
          <a:prstGeom prst="rect">
            <a:avLst/>
          </a:prstGeom>
        </p:spPr>
        <p:txBody>
          <a:bodyPr lIns="79081" tIns="39536" rIns="79081" bIns="39536"/>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3"/>
          <p:cNvSpPr>
            <a:spLocks noGrp="1" noChangeArrowheads="1"/>
          </p:cNvSpPr>
          <p:nvPr>
            <p:ph type="sldNum" sz="quarter" idx="10"/>
          </p:nvPr>
        </p:nvSpPr>
        <p:spPr/>
        <p:txBody>
          <a:bodyPr/>
          <a:lstStyle>
            <a:lvl1pPr>
              <a:defRPr/>
            </a:lvl1pPr>
          </a:lstStyle>
          <a:p>
            <a:fld id="{D5AC5782-7333-46EF-B18B-2D3FEC273779}"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87049" y="249094"/>
            <a:ext cx="6966857" cy="1036691"/>
          </a:xfrm>
          <a:prstGeom prst="rect">
            <a:avLst/>
          </a:prstGeom>
        </p:spPr>
        <p:txBody>
          <a:bodyPr lIns="79081" tIns="39536" rIns="79081" bIns="39536"/>
          <a:lstStyle/>
          <a:p>
            <a:r>
              <a:rPr lang="zh-CN" altLang="en-US"/>
              <a:t>单击此处编辑母版标题样式</a:t>
            </a:r>
            <a:endParaRPr lang="zh-CN" altLang="en-US"/>
          </a:p>
        </p:txBody>
      </p:sp>
      <p:sp>
        <p:nvSpPr>
          <p:cNvPr id="3" name="Rectangle 3"/>
          <p:cNvSpPr>
            <a:spLocks noGrp="1" noChangeArrowheads="1"/>
          </p:cNvSpPr>
          <p:nvPr>
            <p:ph type="sldNum" sz="quarter" idx="10"/>
          </p:nvPr>
        </p:nvSpPr>
        <p:spPr/>
        <p:txBody>
          <a:bodyPr/>
          <a:lstStyle>
            <a:lvl1pPr>
              <a:defRPr/>
            </a:lvl1pPr>
          </a:lstStyle>
          <a:p>
            <a:fld id="{F17090F0-B5E0-4A85-9FA4-2793582A99A1}"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p:txBody>
          <a:bodyPr/>
          <a:lstStyle>
            <a:lvl1pPr>
              <a:defRPr/>
            </a:lvl1pPr>
          </a:lstStyle>
          <a:p>
            <a:fld id="{4F482168-3A5E-406A-9D3A-FE9D35F81911}"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387048" y="247654"/>
            <a:ext cx="2546720" cy="1053969"/>
          </a:xfrm>
          <a:prstGeom prst="rect">
            <a:avLst/>
          </a:prstGeom>
        </p:spPr>
        <p:txBody>
          <a:bodyPr lIns="79081" tIns="39536" rIns="79081" bIns="39536" anchor="b"/>
          <a:lstStyle>
            <a:lvl1pPr algn="l">
              <a:defRPr sz="1700" b="1"/>
            </a:lvl1pPr>
          </a:lstStyle>
          <a:p>
            <a:r>
              <a:rPr lang="zh-CN" altLang="en-US"/>
              <a:t>单击此处编辑母版标题样式</a:t>
            </a:r>
            <a:endParaRPr lang="zh-CN" altLang="en-US"/>
          </a:p>
        </p:txBody>
      </p:sp>
      <p:sp>
        <p:nvSpPr>
          <p:cNvPr id="3" name="内容占位符 2"/>
          <p:cNvSpPr>
            <a:spLocks noGrp="1"/>
          </p:cNvSpPr>
          <p:nvPr>
            <p:ph idx="1"/>
          </p:nvPr>
        </p:nvSpPr>
        <p:spPr>
          <a:xfrm>
            <a:off x="3026498" y="247729"/>
            <a:ext cx="4327407" cy="5308723"/>
          </a:xfrm>
          <a:prstGeom prst="rect">
            <a:avLst/>
          </a:prstGeom>
        </p:spPr>
        <p:txBody>
          <a:bodyPr lIns="79081" tIns="39536" rIns="79081" bIns="39536"/>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387048" y="1301658"/>
            <a:ext cx="2546720" cy="4254753"/>
          </a:xfrm>
          <a:prstGeom prst="rect">
            <a:avLst/>
          </a:prstGeom>
        </p:spPr>
        <p:txBody>
          <a:bodyPr lIns="79081" tIns="39536" rIns="79081" bIns="39536"/>
          <a:lstStyle>
            <a:lvl1pPr marL="0" indent="0">
              <a:buNone/>
              <a:defRPr sz="1200"/>
            </a:lvl1pPr>
            <a:lvl2pPr marL="395605" indent="0">
              <a:buNone/>
              <a:defRPr sz="1000"/>
            </a:lvl2pPr>
            <a:lvl3pPr marL="791210" indent="0">
              <a:buNone/>
              <a:defRPr sz="900"/>
            </a:lvl3pPr>
            <a:lvl4pPr marL="1186180" indent="0">
              <a:buNone/>
              <a:defRPr sz="800"/>
            </a:lvl4pPr>
            <a:lvl5pPr marL="1581785" indent="0">
              <a:buNone/>
              <a:defRPr sz="800"/>
            </a:lvl5pPr>
            <a:lvl6pPr marL="1977390" indent="0">
              <a:buNone/>
              <a:defRPr sz="800"/>
            </a:lvl6pPr>
            <a:lvl7pPr marL="2372995" indent="0">
              <a:buNone/>
              <a:defRPr sz="800"/>
            </a:lvl7pPr>
            <a:lvl8pPr marL="2767965" indent="0">
              <a:buNone/>
              <a:defRPr sz="800"/>
            </a:lvl8pPr>
            <a:lvl9pPr marL="3163570" indent="0">
              <a:buNone/>
              <a:defRPr sz="800"/>
            </a:lvl9pPr>
          </a:lstStyle>
          <a:p>
            <a:pPr lvl="0"/>
            <a:r>
              <a:rPr lang="zh-CN" altLang="en-US"/>
              <a:t>单击此处编辑母版文本样式</a:t>
            </a:r>
            <a:endParaRPr lang="zh-CN" altLang="en-US"/>
          </a:p>
        </p:txBody>
      </p:sp>
      <p:sp>
        <p:nvSpPr>
          <p:cNvPr id="5" name="Rectangle 3"/>
          <p:cNvSpPr>
            <a:spLocks noGrp="1" noChangeArrowheads="1"/>
          </p:cNvSpPr>
          <p:nvPr>
            <p:ph type="sldNum" sz="quarter" idx="10"/>
          </p:nvPr>
        </p:nvSpPr>
        <p:spPr/>
        <p:txBody>
          <a:bodyPr/>
          <a:lstStyle>
            <a:lvl1pPr>
              <a:defRPr/>
            </a:lvl1pPr>
          </a:lstStyle>
          <a:p>
            <a:fld id="{83A9022C-8D13-43A2-8489-B3BE211942BD}"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517377" y="4354106"/>
            <a:ext cx="4644571" cy="514026"/>
          </a:xfrm>
          <a:prstGeom prst="rect">
            <a:avLst/>
          </a:prstGeom>
        </p:spPr>
        <p:txBody>
          <a:bodyPr lIns="79081" tIns="39536" rIns="79081" bIns="39536" anchor="b"/>
          <a:lstStyle>
            <a:lvl1pPr algn="l">
              <a:defRPr sz="17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517377" y="555782"/>
            <a:ext cx="4644571" cy="3732088"/>
          </a:xfrm>
          <a:prstGeom prst="rect">
            <a:avLst/>
          </a:prstGeom>
        </p:spPr>
        <p:txBody>
          <a:bodyPr lIns="79081" tIns="39536" rIns="79081" bIns="39536"/>
          <a:lstStyle>
            <a:lvl1pPr marL="0" indent="0">
              <a:buNone/>
              <a:defRPr sz="2800"/>
            </a:lvl1pPr>
            <a:lvl2pPr marL="395605" indent="0">
              <a:buNone/>
              <a:defRPr sz="2400"/>
            </a:lvl2pPr>
            <a:lvl3pPr marL="791210" indent="0">
              <a:buNone/>
              <a:defRPr sz="2100"/>
            </a:lvl3pPr>
            <a:lvl4pPr marL="1186180" indent="0">
              <a:buNone/>
              <a:defRPr sz="1700"/>
            </a:lvl4pPr>
            <a:lvl5pPr marL="1581785" indent="0">
              <a:buNone/>
              <a:defRPr sz="1700"/>
            </a:lvl5pPr>
            <a:lvl6pPr marL="1977390" indent="0">
              <a:buNone/>
              <a:defRPr sz="1700"/>
            </a:lvl6pPr>
            <a:lvl7pPr marL="2372995" indent="0">
              <a:buNone/>
              <a:defRPr sz="1700"/>
            </a:lvl7pPr>
            <a:lvl8pPr marL="2767965" indent="0">
              <a:buNone/>
              <a:defRPr sz="1700"/>
            </a:lvl8pPr>
            <a:lvl9pPr marL="3163570" indent="0">
              <a:buNone/>
              <a:defRPr sz="1700"/>
            </a:lvl9pPr>
          </a:lstStyle>
          <a:p>
            <a:pPr lvl="0"/>
            <a:endParaRPr lang="zh-CN" altLang="en-US" noProof="0"/>
          </a:p>
        </p:txBody>
      </p:sp>
      <p:sp>
        <p:nvSpPr>
          <p:cNvPr id="4" name="文本占位符 3"/>
          <p:cNvSpPr>
            <a:spLocks noGrp="1"/>
          </p:cNvSpPr>
          <p:nvPr>
            <p:ph type="body" sz="half" idx="2"/>
          </p:nvPr>
        </p:nvSpPr>
        <p:spPr>
          <a:xfrm>
            <a:off x="1517377" y="4868163"/>
            <a:ext cx="4644571" cy="730003"/>
          </a:xfrm>
          <a:prstGeom prst="rect">
            <a:avLst/>
          </a:prstGeom>
        </p:spPr>
        <p:txBody>
          <a:bodyPr lIns="79081" tIns="39536" rIns="79081" bIns="39536"/>
          <a:lstStyle>
            <a:lvl1pPr marL="0" indent="0">
              <a:buNone/>
              <a:defRPr sz="1200"/>
            </a:lvl1pPr>
            <a:lvl2pPr marL="395605" indent="0">
              <a:buNone/>
              <a:defRPr sz="1000"/>
            </a:lvl2pPr>
            <a:lvl3pPr marL="791210" indent="0">
              <a:buNone/>
              <a:defRPr sz="900"/>
            </a:lvl3pPr>
            <a:lvl4pPr marL="1186180" indent="0">
              <a:buNone/>
              <a:defRPr sz="800"/>
            </a:lvl4pPr>
            <a:lvl5pPr marL="1581785" indent="0">
              <a:buNone/>
              <a:defRPr sz="800"/>
            </a:lvl5pPr>
            <a:lvl6pPr marL="1977390" indent="0">
              <a:buNone/>
              <a:defRPr sz="800"/>
            </a:lvl6pPr>
            <a:lvl7pPr marL="2372995" indent="0">
              <a:buNone/>
              <a:defRPr sz="800"/>
            </a:lvl7pPr>
            <a:lvl8pPr marL="2767965" indent="0">
              <a:buNone/>
              <a:defRPr sz="800"/>
            </a:lvl8pPr>
            <a:lvl9pPr marL="3163570" indent="0">
              <a:buNone/>
              <a:defRPr sz="800"/>
            </a:lvl9pPr>
          </a:lstStyle>
          <a:p>
            <a:pPr lvl="0"/>
            <a:r>
              <a:rPr lang="zh-CN" altLang="en-US"/>
              <a:t>单击此处编辑母版文本样式</a:t>
            </a:r>
            <a:endParaRPr lang="zh-CN" altLang="en-US"/>
          </a:p>
        </p:txBody>
      </p:sp>
      <p:sp>
        <p:nvSpPr>
          <p:cNvPr id="5" name="Rectangle 3"/>
          <p:cNvSpPr>
            <a:spLocks noGrp="1" noChangeArrowheads="1"/>
          </p:cNvSpPr>
          <p:nvPr>
            <p:ph type="sldNum" sz="quarter" idx="10"/>
          </p:nvPr>
        </p:nvSpPr>
        <p:spPr/>
        <p:txBody>
          <a:bodyPr/>
          <a:lstStyle>
            <a:lvl1pPr>
              <a:defRPr/>
            </a:lvl1pPr>
          </a:lstStyle>
          <a:p>
            <a:fld id="{D5C6232B-2CDC-49B1-9A84-53D7F385BC40}" type="slidenum">
              <a:rPr lang="en-US" altLang="zh-CN">
                <a:latin typeface="Arial" panose="020B0604020202090204"/>
              </a:rPr>
            </a:fld>
            <a:endParaRPr lang="en-US" altLang="zh-CN">
              <a:latin typeface="Arial" panose="020B0604020202090204"/>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1.jpe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sldNum" sz="quarter" idx="4"/>
          </p:nvPr>
        </p:nvSpPr>
        <p:spPr bwMode="auto">
          <a:xfrm>
            <a:off x="8337655" y="6382850"/>
            <a:ext cx="806349" cy="475150"/>
          </a:xfrm>
          <a:prstGeom prst="rect">
            <a:avLst/>
          </a:prstGeom>
          <a:noFill/>
          <a:ln w="9525">
            <a:noFill/>
            <a:miter lim="800000"/>
          </a:ln>
        </p:spPr>
        <p:txBody>
          <a:bodyPr vert="horz" wrap="square" lIns="92896" tIns="46453" rIns="92896" bIns="46453" numCol="1" anchor="t" anchorCtr="0" compatLnSpc="1"/>
          <a:lstStyle>
            <a:lvl1pPr algn="r">
              <a:defRPr sz="1700">
                <a:solidFill>
                  <a:srgbClr val="FF0000"/>
                </a:solidFill>
                <a:ea typeface="宋体" pitchFamily="2" charset="-122"/>
              </a:defRPr>
            </a:lvl1pPr>
          </a:lstStyle>
          <a:p>
            <a:pPr defTabSz="907415" fontAlgn="base">
              <a:spcBef>
                <a:spcPct val="0"/>
              </a:spcBef>
              <a:spcAft>
                <a:spcPct val="0"/>
              </a:spcAft>
            </a:pPr>
            <a:fld id="{ED393A96-D74C-4D7A-BF32-B938C918D5E1}" type="slidenum">
              <a:rPr lang="en-US" altLang="zh-CN" b="1" smtClean="0">
                <a:latin typeface="Times New Roman" panose="02020503050405090304" pitchFamily="18" charset="0"/>
              </a:rPr>
            </a:fld>
            <a:endParaRPr lang="en-US" altLang="zh-CN" b="1">
              <a:latin typeface="Times New Roman" panose="02020503050405090304" pitchFamily="18" charset="0"/>
            </a:endParaRPr>
          </a:p>
        </p:txBody>
      </p:sp>
      <p:pic>
        <p:nvPicPr>
          <p:cNvPr id="15363" name="Picture 25" descr="banner图"/>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9" y="6"/>
            <a:ext cx="9139969" cy="1176357"/>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hf sldNum="0" hdr="0" dt="0"/>
  <p:txStyles>
    <p:titleStyle>
      <a:lvl1pPr algn="ctr" defTabSz="928370" rtl="0" eaLnBrk="0" fontAlgn="base" hangingPunct="0">
        <a:spcBef>
          <a:spcPct val="0"/>
        </a:spcBef>
        <a:spcAft>
          <a:spcPct val="0"/>
        </a:spcAft>
        <a:defRPr kumimoji="1" sz="4500">
          <a:solidFill>
            <a:schemeClr val="tx2"/>
          </a:solidFill>
          <a:latin typeface="+mj-lt"/>
          <a:ea typeface="+mj-ea"/>
          <a:cs typeface="宋体" pitchFamily="2" charset="-122"/>
        </a:defRPr>
      </a:lvl1pPr>
      <a:lvl2pPr algn="ctr" defTabSz="928370" rtl="0" eaLnBrk="0" fontAlgn="base" hangingPunct="0">
        <a:spcBef>
          <a:spcPct val="0"/>
        </a:spcBef>
        <a:spcAft>
          <a:spcPct val="0"/>
        </a:spcAft>
        <a:defRPr kumimoji="1" sz="4500">
          <a:solidFill>
            <a:schemeClr val="tx2"/>
          </a:solidFill>
          <a:latin typeface="Arial" panose="020B0604020202090204" pitchFamily="34" charset="0"/>
          <a:ea typeface="宋体" pitchFamily="2" charset="-122"/>
          <a:cs typeface="宋体" pitchFamily="2" charset="-122"/>
        </a:defRPr>
      </a:lvl2pPr>
      <a:lvl3pPr algn="ctr" defTabSz="928370" rtl="0" eaLnBrk="0" fontAlgn="base" hangingPunct="0">
        <a:spcBef>
          <a:spcPct val="0"/>
        </a:spcBef>
        <a:spcAft>
          <a:spcPct val="0"/>
        </a:spcAft>
        <a:defRPr kumimoji="1" sz="4500">
          <a:solidFill>
            <a:schemeClr val="tx2"/>
          </a:solidFill>
          <a:latin typeface="Arial" panose="020B0604020202090204" pitchFamily="34" charset="0"/>
          <a:ea typeface="宋体" pitchFamily="2" charset="-122"/>
          <a:cs typeface="宋体" pitchFamily="2" charset="-122"/>
        </a:defRPr>
      </a:lvl3pPr>
      <a:lvl4pPr algn="ctr" defTabSz="928370" rtl="0" eaLnBrk="0" fontAlgn="base" hangingPunct="0">
        <a:spcBef>
          <a:spcPct val="0"/>
        </a:spcBef>
        <a:spcAft>
          <a:spcPct val="0"/>
        </a:spcAft>
        <a:defRPr kumimoji="1" sz="4500">
          <a:solidFill>
            <a:schemeClr val="tx2"/>
          </a:solidFill>
          <a:latin typeface="Arial" panose="020B0604020202090204" pitchFamily="34" charset="0"/>
          <a:ea typeface="宋体" pitchFamily="2" charset="-122"/>
          <a:cs typeface="宋体" pitchFamily="2" charset="-122"/>
        </a:defRPr>
      </a:lvl4pPr>
      <a:lvl5pPr algn="ctr" defTabSz="928370" rtl="0" eaLnBrk="0" fontAlgn="base" hangingPunct="0">
        <a:spcBef>
          <a:spcPct val="0"/>
        </a:spcBef>
        <a:spcAft>
          <a:spcPct val="0"/>
        </a:spcAft>
        <a:defRPr kumimoji="1" sz="4500">
          <a:solidFill>
            <a:schemeClr val="tx2"/>
          </a:solidFill>
          <a:latin typeface="Arial" panose="020B0604020202090204" pitchFamily="34" charset="0"/>
          <a:ea typeface="宋体" pitchFamily="2" charset="-122"/>
          <a:cs typeface="宋体" pitchFamily="2" charset="-122"/>
        </a:defRPr>
      </a:lvl5pPr>
      <a:lvl6pPr marL="395605" algn="ctr" rtl="0" fontAlgn="base">
        <a:spcBef>
          <a:spcPct val="0"/>
        </a:spcBef>
        <a:spcAft>
          <a:spcPct val="0"/>
        </a:spcAft>
        <a:defRPr sz="3800">
          <a:solidFill>
            <a:schemeClr val="tx2"/>
          </a:solidFill>
          <a:latin typeface="Arial" panose="020B0604020202090204" pitchFamily="34" charset="0"/>
          <a:ea typeface="宋体" pitchFamily="2" charset="-122"/>
        </a:defRPr>
      </a:lvl6pPr>
      <a:lvl7pPr marL="791210" algn="ctr" rtl="0" fontAlgn="base">
        <a:spcBef>
          <a:spcPct val="0"/>
        </a:spcBef>
        <a:spcAft>
          <a:spcPct val="0"/>
        </a:spcAft>
        <a:defRPr sz="3800">
          <a:solidFill>
            <a:schemeClr val="tx2"/>
          </a:solidFill>
          <a:latin typeface="Arial" panose="020B0604020202090204" pitchFamily="34" charset="0"/>
          <a:ea typeface="宋体" pitchFamily="2" charset="-122"/>
        </a:defRPr>
      </a:lvl7pPr>
      <a:lvl8pPr marL="1186180" algn="ctr" rtl="0" fontAlgn="base">
        <a:spcBef>
          <a:spcPct val="0"/>
        </a:spcBef>
        <a:spcAft>
          <a:spcPct val="0"/>
        </a:spcAft>
        <a:defRPr sz="3800">
          <a:solidFill>
            <a:schemeClr val="tx2"/>
          </a:solidFill>
          <a:latin typeface="Arial" panose="020B0604020202090204" pitchFamily="34" charset="0"/>
          <a:ea typeface="宋体" pitchFamily="2" charset="-122"/>
        </a:defRPr>
      </a:lvl8pPr>
      <a:lvl9pPr marL="1581785" algn="ctr" rtl="0" fontAlgn="base">
        <a:spcBef>
          <a:spcPct val="0"/>
        </a:spcBef>
        <a:spcAft>
          <a:spcPct val="0"/>
        </a:spcAft>
        <a:defRPr sz="3800">
          <a:solidFill>
            <a:schemeClr val="tx2"/>
          </a:solidFill>
          <a:latin typeface="Arial" panose="020B0604020202090204" pitchFamily="34" charset="0"/>
          <a:ea typeface="宋体" pitchFamily="2" charset="-122"/>
        </a:defRPr>
      </a:lvl9pPr>
    </p:titleStyle>
    <p:bodyStyle>
      <a:lvl1pPr marL="347345" indent="-347345" algn="l" defTabSz="928370" rtl="0" eaLnBrk="0" fontAlgn="base" hangingPunct="0">
        <a:spcBef>
          <a:spcPct val="20000"/>
        </a:spcBef>
        <a:spcAft>
          <a:spcPct val="0"/>
        </a:spcAft>
        <a:buChar char="•"/>
        <a:defRPr kumimoji="1" sz="3300">
          <a:solidFill>
            <a:schemeClr val="tx1"/>
          </a:solidFill>
          <a:latin typeface="+mn-lt"/>
          <a:ea typeface="+mn-ea"/>
          <a:cs typeface="宋体" pitchFamily="2" charset="-122"/>
        </a:defRPr>
      </a:lvl1pPr>
      <a:lvl2pPr marL="754380" indent="-288290" algn="l" defTabSz="928370" rtl="0" eaLnBrk="0" fontAlgn="base" hangingPunct="0">
        <a:spcBef>
          <a:spcPct val="20000"/>
        </a:spcBef>
        <a:spcAft>
          <a:spcPct val="0"/>
        </a:spcAft>
        <a:buChar char="–"/>
        <a:defRPr kumimoji="1" sz="2900">
          <a:solidFill>
            <a:schemeClr val="tx1"/>
          </a:solidFill>
          <a:latin typeface="+mn-lt"/>
          <a:ea typeface="+mn-ea"/>
        </a:defRPr>
      </a:lvl2pPr>
      <a:lvl3pPr marL="1160780" indent="-230505" algn="l" defTabSz="928370" rtl="0" eaLnBrk="0" fontAlgn="base" hangingPunct="0">
        <a:spcBef>
          <a:spcPct val="20000"/>
        </a:spcBef>
        <a:spcAft>
          <a:spcPct val="0"/>
        </a:spcAft>
        <a:buChar char="•"/>
        <a:defRPr kumimoji="1" sz="2400">
          <a:solidFill>
            <a:schemeClr val="tx1"/>
          </a:solidFill>
          <a:latin typeface="+mn-lt"/>
          <a:ea typeface="+mn-ea"/>
        </a:defRPr>
      </a:lvl3pPr>
      <a:lvl4pPr marL="1626235" indent="-233680" algn="l" defTabSz="928370" rtl="0" eaLnBrk="0" fontAlgn="base" hangingPunct="0">
        <a:spcBef>
          <a:spcPct val="20000"/>
        </a:spcBef>
        <a:spcAft>
          <a:spcPct val="0"/>
        </a:spcAft>
        <a:buChar char="–"/>
        <a:defRPr kumimoji="1" sz="2100">
          <a:solidFill>
            <a:schemeClr val="tx1"/>
          </a:solidFill>
          <a:latin typeface="+mn-lt"/>
          <a:ea typeface="+mn-ea"/>
        </a:defRPr>
      </a:lvl4pPr>
      <a:lvl5pPr marL="2090420" indent="-230505" algn="l" defTabSz="928370" rtl="0" eaLnBrk="0" fontAlgn="base" hangingPunct="0">
        <a:spcBef>
          <a:spcPct val="20000"/>
        </a:spcBef>
        <a:spcAft>
          <a:spcPct val="0"/>
        </a:spcAft>
        <a:buChar char="»"/>
        <a:defRPr kumimoji="1" sz="2100">
          <a:solidFill>
            <a:schemeClr val="tx1"/>
          </a:solidFill>
          <a:latin typeface="+mn-lt"/>
          <a:ea typeface="+mn-ea"/>
        </a:defRPr>
      </a:lvl5pPr>
      <a:lvl6pPr marL="2174875" indent="-197485" algn="l" rtl="0" fontAlgn="base">
        <a:spcBef>
          <a:spcPct val="20000"/>
        </a:spcBef>
        <a:spcAft>
          <a:spcPct val="0"/>
        </a:spcAft>
        <a:buChar char="»"/>
        <a:defRPr sz="1700">
          <a:solidFill>
            <a:schemeClr val="tx1"/>
          </a:solidFill>
          <a:latin typeface="+mn-lt"/>
          <a:ea typeface="+mn-ea"/>
        </a:defRPr>
      </a:lvl6pPr>
      <a:lvl7pPr marL="2570480" indent="-197485" algn="l" rtl="0" fontAlgn="base">
        <a:spcBef>
          <a:spcPct val="20000"/>
        </a:spcBef>
        <a:spcAft>
          <a:spcPct val="0"/>
        </a:spcAft>
        <a:buChar char="»"/>
        <a:defRPr sz="1700">
          <a:solidFill>
            <a:schemeClr val="tx1"/>
          </a:solidFill>
          <a:latin typeface="+mn-lt"/>
          <a:ea typeface="+mn-ea"/>
        </a:defRPr>
      </a:lvl7pPr>
      <a:lvl8pPr marL="2966085" indent="-197485" algn="l" rtl="0" fontAlgn="base">
        <a:spcBef>
          <a:spcPct val="20000"/>
        </a:spcBef>
        <a:spcAft>
          <a:spcPct val="0"/>
        </a:spcAft>
        <a:buChar char="»"/>
        <a:defRPr sz="1700">
          <a:solidFill>
            <a:schemeClr val="tx1"/>
          </a:solidFill>
          <a:latin typeface="+mn-lt"/>
          <a:ea typeface="+mn-ea"/>
        </a:defRPr>
      </a:lvl8pPr>
      <a:lvl9pPr marL="3361055" indent="-197485" algn="l" rtl="0" fontAlgn="base">
        <a:spcBef>
          <a:spcPct val="20000"/>
        </a:spcBef>
        <a:spcAft>
          <a:spcPct val="0"/>
        </a:spcAft>
        <a:buChar char="»"/>
        <a:defRPr sz="1700">
          <a:solidFill>
            <a:schemeClr val="tx1"/>
          </a:solidFill>
          <a:latin typeface="+mn-lt"/>
          <a:ea typeface="+mn-ea"/>
        </a:defRPr>
      </a:lvl9pPr>
    </p:bodyStyle>
    <p:otherStyle>
      <a:defPPr>
        <a:defRPr lang="zh-CN"/>
      </a:defPPr>
      <a:lvl1pPr marL="0" algn="l" defTabSz="790575" rtl="0" eaLnBrk="1" latinLnBrk="0" hangingPunct="1">
        <a:defRPr sz="1600" kern="1200">
          <a:solidFill>
            <a:schemeClr val="tx1"/>
          </a:solidFill>
          <a:latin typeface="+mn-lt"/>
          <a:ea typeface="+mn-ea"/>
          <a:cs typeface="+mn-cs"/>
        </a:defRPr>
      </a:lvl1pPr>
      <a:lvl2pPr marL="395605" algn="l" defTabSz="790575" rtl="0" eaLnBrk="1" latinLnBrk="0" hangingPunct="1">
        <a:defRPr sz="1600" kern="1200">
          <a:solidFill>
            <a:schemeClr val="tx1"/>
          </a:solidFill>
          <a:latin typeface="+mn-lt"/>
          <a:ea typeface="+mn-ea"/>
          <a:cs typeface="+mn-cs"/>
        </a:defRPr>
      </a:lvl2pPr>
      <a:lvl3pPr marL="791210" algn="l" defTabSz="790575" rtl="0" eaLnBrk="1" latinLnBrk="0" hangingPunct="1">
        <a:defRPr sz="1600" kern="1200">
          <a:solidFill>
            <a:schemeClr val="tx1"/>
          </a:solidFill>
          <a:latin typeface="+mn-lt"/>
          <a:ea typeface="+mn-ea"/>
          <a:cs typeface="+mn-cs"/>
        </a:defRPr>
      </a:lvl3pPr>
      <a:lvl4pPr marL="1186180" algn="l" defTabSz="790575" rtl="0" eaLnBrk="1" latinLnBrk="0" hangingPunct="1">
        <a:defRPr sz="1600" kern="1200">
          <a:solidFill>
            <a:schemeClr val="tx1"/>
          </a:solidFill>
          <a:latin typeface="+mn-lt"/>
          <a:ea typeface="+mn-ea"/>
          <a:cs typeface="+mn-cs"/>
        </a:defRPr>
      </a:lvl4pPr>
      <a:lvl5pPr marL="1581785" algn="l" defTabSz="790575" rtl="0" eaLnBrk="1" latinLnBrk="0" hangingPunct="1">
        <a:defRPr sz="1600" kern="1200">
          <a:solidFill>
            <a:schemeClr val="tx1"/>
          </a:solidFill>
          <a:latin typeface="+mn-lt"/>
          <a:ea typeface="+mn-ea"/>
          <a:cs typeface="+mn-cs"/>
        </a:defRPr>
      </a:lvl5pPr>
      <a:lvl6pPr marL="1977390" algn="l" defTabSz="790575" rtl="0" eaLnBrk="1" latinLnBrk="0" hangingPunct="1">
        <a:defRPr sz="1600" kern="1200">
          <a:solidFill>
            <a:schemeClr val="tx1"/>
          </a:solidFill>
          <a:latin typeface="+mn-lt"/>
          <a:ea typeface="+mn-ea"/>
          <a:cs typeface="+mn-cs"/>
        </a:defRPr>
      </a:lvl6pPr>
      <a:lvl7pPr marL="2372995" algn="l" defTabSz="790575" rtl="0" eaLnBrk="1" latinLnBrk="0" hangingPunct="1">
        <a:defRPr sz="1600" kern="1200">
          <a:solidFill>
            <a:schemeClr val="tx1"/>
          </a:solidFill>
          <a:latin typeface="+mn-lt"/>
          <a:ea typeface="+mn-ea"/>
          <a:cs typeface="+mn-cs"/>
        </a:defRPr>
      </a:lvl7pPr>
      <a:lvl8pPr marL="2767965" algn="l" defTabSz="790575" rtl="0" eaLnBrk="1" latinLnBrk="0" hangingPunct="1">
        <a:defRPr sz="1600" kern="1200">
          <a:solidFill>
            <a:schemeClr val="tx1"/>
          </a:solidFill>
          <a:latin typeface="+mn-lt"/>
          <a:ea typeface="+mn-ea"/>
          <a:cs typeface="+mn-cs"/>
        </a:defRPr>
      </a:lvl8pPr>
      <a:lvl9pPr marL="3163570" algn="l" defTabSz="790575"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image" Target="../media/image39.png"/><Relationship Id="rId7" Type="http://schemas.openxmlformats.org/officeDocument/2006/relationships/tags" Target="../tags/tag53.xml"/><Relationship Id="rId6" Type="http://schemas.openxmlformats.org/officeDocument/2006/relationships/image" Target="../media/image38.png"/><Relationship Id="rId5" Type="http://schemas.openxmlformats.org/officeDocument/2006/relationships/tags" Target="../tags/tag52.xml"/><Relationship Id="rId4" Type="http://schemas.openxmlformats.org/officeDocument/2006/relationships/image" Target="../media/image37.png"/><Relationship Id="rId3" Type="http://schemas.openxmlformats.org/officeDocument/2006/relationships/tags" Target="../tags/tag51.xml"/><Relationship Id="rId2" Type="http://schemas.openxmlformats.org/officeDocument/2006/relationships/image" Target="../media/image36.png"/><Relationship Id="rId14" Type="http://schemas.openxmlformats.org/officeDocument/2006/relationships/notesSlide" Target="../notesSlides/notesSlide10.xml"/><Relationship Id="rId13" Type="http://schemas.openxmlformats.org/officeDocument/2006/relationships/slideLayout" Target="../slideLayouts/slideLayout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image" Target="../media/image40.png"/><Relationship Id="rId1" Type="http://schemas.openxmlformats.org/officeDocument/2006/relationships/tags" Target="../tags/tag50.xml"/></Relationships>
</file>

<file path=ppt/slides/_rels/slide11.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image" Target="../media/image42.png"/><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1" Type="http://schemas.openxmlformats.org/officeDocument/2006/relationships/notesSlide" Target="../notesSlides/notesSlide11.xml"/><Relationship Id="rId30" Type="http://schemas.openxmlformats.org/officeDocument/2006/relationships/slideLayout" Target="../slideLayouts/slideLayout7.xml"/><Relationship Id="rId3" Type="http://schemas.openxmlformats.org/officeDocument/2006/relationships/image" Target="../media/image41.png"/><Relationship Id="rId29" Type="http://schemas.openxmlformats.org/officeDocument/2006/relationships/image" Target="../media/image47.png"/><Relationship Id="rId28" Type="http://schemas.openxmlformats.org/officeDocument/2006/relationships/tags" Target="../tags/tag78.xml"/><Relationship Id="rId27" Type="http://schemas.openxmlformats.org/officeDocument/2006/relationships/tags" Target="../tags/tag77.xml"/><Relationship Id="rId26" Type="http://schemas.openxmlformats.org/officeDocument/2006/relationships/image" Target="../media/image46.png"/><Relationship Id="rId25" Type="http://schemas.openxmlformats.org/officeDocument/2006/relationships/tags" Target="../tags/tag76.xml"/><Relationship Id="rId24" Type="http://schemas.openxmlformats.org/officeDocument/2006/relationships/tags" Target="../tags/tag75.xml"/><Relationship Id="rId23" Type="http://schemas.openxmlformats.org/officeDocument/2006/relationships/tags" Target="../tags/tag74.xml"/><Relationship Id="rId22" Type="http://schemas.openxmlformats.org/officeDocument/2006/relationships/image" Target="../media/image45.png"/><Relationship Id="rId21" Type="http://schemas.openxmlformats.org/officeDocument/2006/relationships/tags" Target="../tags/tag73.xml"/><Relationship Id="rId20" Type="http://schemas.openxmlformats.org/officeDocument/2006/relationships/tags" Target="../tags/tag72.xml"/><Relationship Id="rId2" Type="http://schemas.openxmlformats.org/officeDocument/2006/relationships/tags" Target="../tags/tag58.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image" Target="../media/image44.png"/><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image" Target="../media/image43.png"/><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7.xml"/></Relationships>
</file>

<file path=ppt/slides/_rels/slide12.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image" Target="../media/image50.png"/><Relationship Id="rId4" Type="http://schemas.openxmlformats.org/officeDocument/2006/relationships/tags" Target="../tags/tag80.xml"/><Relationship Id="rId3" Type="http://schemas.openxmlformats.org/officeDocument/2006/relationships/image" Target="../media/image49.png"/><Relationship Id="rId2" Type="http://schemas.openxmlformats.org/officeDocument/2006/relationships/tags" Target="../tags/tag79.xml"/><Relationship Id="rId12" Type="http://schemas.openxmlformats.org/officeDocument/2006/relationships/notesSlide" Target="../notesSlides/notesSlide12.xml"/><Relationship Id="rId11" Type="http://schemas.openxmlformats.org/officeDocument/2006/relationships/slideLayout" Target="../slideLayouts/slideLayout7.xml"/><Relationship Id="rId10" Type="http://schemas.openxmlformats.org/officeDocument/2006/relationships/image" Target="../media/image52.png"/><Relationship Id="rId1" Type="http://schemas.openxmlformats.org/officeDocument/2006/relationships/image" Target="../media/image48.png"/></Relationships>
</file>

<file path=ppt/slides/_rels/slide13.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image" Target="../media/image54.png"/><Relationship Id="rId4" Type="http://schemas.openxmlformats.org/officeDocument/2006/relationships/tags" Target="../tags/tag86.xml"/><Relationship Id="rId3" Type="http://schemas.openxmlformats.org/officeDocument/2006/relationships/image" Target="../media/image53.png"/><Relationship Id="rId21" Type="http://schemas.openxmlformats.org/officeDocument/2006/relationships/notesSlide" Target="../notesSlides/notesSlide13.xml"/><Relationship Id="rId20" Type="http://schemas.openxmlformats.org/officeDocument/2006/relationships/slideLayout" Target="../slideLayouts/slideLayout7.xml"/><Relationship Id="rId2" Type="http://schemas.openxmlformats.org/officeDocument/2006/relationships/tags" Target="../tags/tag85.xml"/><Relationship Id="rId19" Type="http://schemas.openxmlformats.org/officeDocument/2006/relationships/tags" Target="../tags/tag99.xml"/><Relationship Id="rId18" Type="http://schemas.openxmlformats.org/officeDocument/2006/relationships/tags" Target="../tags/tag98.xml"/><Relationship Id="rId17" Type="http://schemas.openxmlformats.org/officeDocument/2006/relationships/tags" Target="../tags/tag97.xml"/><Relationship Id="rId16" Type="http://schemas.openxmlformats.org/officeDocument/2006/relationships/tags" Target="../tags/tag96.xml"/><Relationship Id="rId15" Type="http://schemas.openxmlformats.org/officeDocument/2006/relationships/tags" Target="../tags/tag95.xml"/><Relationship Id="rId14" Type="http://schemas.openxmlformats.org/officeDocument/2006/relationships/tags" Target="../tags/tag94.xml"/><Relationship Id="rId13" Type="http://schemas.openxmlformats.org/officeDocument/2006/relationships/tags" Target="../tags/tag93.xml"/><Relationship Id="rId12" Type="http://schemas.openxmlformats.org/officeDocument/2006/relationships/tags" Target="../tags/tag92.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tags" Target="../tags/tag84.xml"/></Relationships>
</file>

<file path=ppt/slides/_rels/slide14.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image" Target="../media/image57.png"/><Relationship Id="rId5" Type="http://schemas.openxmlformats.org/officeDocument/2006/relationships/tags" Target="../tags/tag103.xml"/><Relationship Id="rId4" Type="http://schemas.openxmlformats.org/officeDocument/2006/relationships/tags" Target="../tags/tag102.xml"/><Relationship Id="rId31" Type="http://schemas.openxmlformats.org/officeDocument/2006/relationships/notesSlide" Target="../notesSlides/notesSlide14.xml"/><Relationship Id="rId30" Type="http://schemas.openxmlformats.org/officeDocument/2006/relationships/slideLayout" Target="../slideLayouts/slideLayout7.xml"/><Relationship Id="rId3" Type="http://schemas.openxmlformats.org/officeDocument/2006/relationships/tags" Target="../tags/tag101.xml"/><Relationship Id="rId29" Type="http://schemas.openxmlformats.org/officeDocument/2006/relationships/tags" Target="../tags/tag120.xml"/><Relationship Id="rId28" Type="http://schemas.openxmlformats.org/officeDocument/2006/relationships/tags" Target="../tags/tag119.xml"/><Relationship Id="rId27" Type="http://schemas.openxmlformats.org/officeDocument/2006/relationships/tags" Target="../tags/tag118.xml"/><Relationship Id="rId26" Type="http://schemas.openxmlformats.org/officeDocument/2006/relationships/image" Target="../media/image63.png"/><Relationship Id="rId25" Type="http://schemas.openxmlformats.org/officeDocument/2006/relationships/tags" Target="../tags/tag117.xml"/><Relationship Id="rId24" Type="http://schemas.openxmlformats.org/officeDocument/2006/relationships/tags" Target="../tags/tag116.xml"/><Relationship Id="rId23" Type="http://schemas.openxmlformats.org/officeDocument/2006/relationships/image" Target="../media/image62.png"/><Relationship Id="rId22" Type="http://schemas.openxmlformats.org/officeDocument/2006/relationships/tags" Target="../tags/tag115.xml"/><Relationship Id="rId21" Type="http://schemas.openxmlformats.org/officeDocument/2006/relationships/tags" Target="../tags/tag114.xml"/><Relationship Id="rId20" Type="http://schemas.openxmlformats.org/officeDocument/2006/relationships/tags" Target="../tags/tag113.xml"/><Relationship Id="rId2" Type="http://schemas.openxmlformats.org/officeDocument/2006/relationships/image" Target="../media/image56.png"/><Relationship Id="rId19" Type="http://schemas.openxmlformats.org/officeDocument/2006/relationships/tags" Target="../tags/tag112.xml"/><Relationship Id="rId18" Type="http://schemas.openxmlformats.org/officeDocument/2006/relationships/image" Target="../media/image61.png"/><Relationship Id="rId17" Type="http://schemas.openxmlformats.org/officeDocument/2006/relationships/tags" Target="../tags/tag111.xml"/><Relationship Id="rId16" Type="http://schemas.openxmlformats.org/officeDocument/2006/relationships/tags" Target="../tags/tag110.xml"/><Relationship Id="rId15" Type="http://schemas.openxmlformats.org/officeDocument/2006/relationships/image" Target="../media/image60.png"/><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image" Target="../media/image59.png"/><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100.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25.xml"/><Relationship Id="rId7" Type="http://schemas.openxmlformats.org/officeDocument/2006/relationships/image" Target="../media/image66.png"/><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image" Target="../media/image65.png"/><Relationship Id="rId3" Type="http://schemas.openxmlformats.org/officeDocument/2006/relationships/tags" Target="../tags/tag122.xml"/><Relationship Id="rId2" Type="http://schemas.openxmlformats.org/officeDocument/2006/relationships/image" Target="../media/image64.png"/><Relationship Id="rId10" Type="http://schemas.openxmlformats.org/officeDocument/2006/relationships/notesSlide" Target="../notesSlides/notesSlide15.xml"/><Relationship Id="rId1" Type="http://schemas.openxmlformats.org/officeDocument/2006/relationships/tags" Target="../tags/tag121.xml"/></Relationships>
</file>

<file path=ppt/slides/_rels/slide16.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image" Target="../media/image68.png"/><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image" Target="../media/image67.png"/><Relationship Id="rId21" Type="http://schemas.openxmlformats.org/officeDocument/2006/relationships/notesSlide" Target="../notesSlides/notesSlide16.xml"/><Relationship Id="rId20" Type="http://schemas.openxmlformats.org/officeDocument/2006/relationships/slideLayout" Target="../slideLayouts/slideLayout7.xml"/><Relationship Id="rId2" Type="http://schemas.openxmlformats.org/officeDocument/2006/relationships/tags" Target="../tags/tag127.xml"/><Relationship Id="rId19" Type="http://schemas.openxmlformats.org/officeDocument/2006/relationships/tags" Target="../tags/tag139.xml"/><Relationship Id="rId18" Type="http://schemas.openxmlformats.org/officeDocument/2006/relationships/image" Target="../media/image71.png"/><Relationship Id="rId17" Type="http://schemas.openxmlformats.org/officeDocument/2006/relationships/image" Target="../media/image70.png"/><Relationship Id="rId16" Type="http://schemas.openxmlformats.org/officeDocument/2006/relationships/tags" Target="../tags/tag138.xml"/><Relationship Id="rId15" Type="http://schemas.openxmlformats.org/officeDocument/2006/relationships/tags" Target="../tags/tag137.xml"/><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image" Target="../media/image69.png"/><Relationship Id="rId1" Type="http://schemas.openxmlformats.org/officeDocument/2006/relationships/tags" Target="../tags/tag126.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44.xml"/><Relationship Id="rId7" Type="http://schemas.openxmlformats.org/officeDocument/2006/relationships/image" Target="../media/image74.png"/><Relationship Id="rId6" Type="http://schemas.openxmlformats.org/officeDocument/2006/relationships/tags" Target="../tags/tag143.xml"/><Relationship Id="rId5" Type="http://schemas.openxmlformats.org/officeDocument/2006/relationships/image" Target="../media/image73.png"/><Relationship Id="rId4" Type="http://schemas.openxmlformats.org/officeDocument/2006/relationships/tags" Target="../tags/tag142.xml"/><Relationship Id="rId3" Type="http://schemas.openxmlformats.org/officeDocument/2006/relationships/image" Target="../media/image72.png"/><Relationship Id="rId2" Type="http://schemas.openxmlformats.org/officeDocument/2006/relationships/tags" Target="../tags/tag141.xml"/><Relationship Id="rId10" Type="http://schemas.openxmlformats.org/officeDocument/2006/relationships/notesSlide" Target="../notesSlides/notesSlide17.xml"/><Relationship Id="rId1" Type="http://schemas.openxmlformats.org/officeDocument/2006/relationships/tags" Target="../tags/tag14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7.xml"/><Relationship Id="rId6" Type="http://schemas.openxmlformats.org/officeDocument/2006/relationships/tags" Target="../tags/tag148.xml"/><Relationship Id="rId5" Type="http://schemas.openxmlformats.org/officeDocument/2006/relationships/image" Target="../media/image76.png"/><Relationship Id="rId4" Type="http://schemas.openxmlformats.org/officeDocument/2006/relationships/tags" Target="../tags/tag147.xml"/><Relationship Id="rId3" Type="http://schemas.openxmlformats.org/officeDocument/2006/relationships/image" Target="../media/image75.png"/><Relationship Id="rId2" Type="http://schemas.openxmlformats.org/officeDocument/2006/relationships/tags" Target="../tags/tag146.xml"/><Relationship Id="rId1" Type="http://schemas.openxmlformats.org/officeDocument/2006/relationships/tags" Target="../tags/tag145.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7.xml"/><Relationship Id="rId6" Type="http://schemas.openxmlformats.org/officeDocument/2006/relationships/tags" Target="../tags/tag152.xml"/><Relationship Id="rId5" Type="http://schemas.openxmlformats.org/officeDocument/2006/relationships/image" Target="../media/image78.png"/><Relationship Id="rId4" Type="http://schemas.openxmlformats.org/officeDocument/2006/relationships/tags" Target="../tags/tag151.xml"/><Relationship Id="rId3" Type="http://schemas.openxmlformats.org/officeDocument/2006/relationships/image" Target="../media/image77.png"/><Relationship Id="rId2" Type="http://schemas.openxmlformats.org/officeDocument/2006/relationships/tags" Target="../tags/tag150.xml"/><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3" Type="http://schemas.openxmlformats.org/officeDocument/2006/relationships/notesSlide" Target="../notesSlides/notesSlide2.xml"/><Relationship Id="rId32" Type="http://schemas.openxmlformats.org/officeDocument/2006/relationships/slideLayout" Target="../slideLayouts/slideLayout7.xml"/><Relationship Id="rId31" Type="http://schemas.openxmlformats.org/officeDocument/2006/relationships/tags" Target="../tags/tag26.xml"/><Relationship Id="rId30" Type="http://schemas.openxmlformats.org/officeDocument/2006/relationships/tags" Target="../tags/tag25.xml"/><Relationship Id="rId3" Type="http://schemas.openxmlformats.org/officeDocument/2006/relationships/image" Target="../media/image6.jpeg"/><Relationship Id="rId29" Type="http://schemas.openxmlformats.org/officeDocument/2006/relationships/tags" Target="../tags/tag24.xml"/><Relationship Id="rId28" Type="http://schemas.openxmlformats.org/officeDocument/2006/relationships/tags" Target="../tags/tag23.xml"/><Relationship Id="rId27" Type="http://schemas.openxmlformats.org/officeDocument/2006/relationships/image" Target="../media/image10.jpeg"/><Relationship Id="rId26" Type="http://schemas.openxmlformats.org/officeDocument/2006/relationships/tags" Target="../tags/tag22.xml"/><Relationship Id="rId25" Type="http://schemas.openxmlformats.org/officeDocument/2006/relationships/tags" Target="../tags/tag21.xml"/><Relationship Id="rId24" Type="http://schemas.openxmlformats.org/officeDocument/2006/relationships/tags" Target="../tags/tag20.xml"/><Relationship Id="rId23" Type="http://schemas.openxmlformats.org/officeDocument/2006/relationships/tags" Target="../tags/tag19.xml"/><Relationship Id="rId22" Type="http://schemas.openxmlformats.org/officeDocument/2006/relationships/image" Target="../media/image9.png"/><Relationship Id="rId21" Type="http://schemas.openxmlformats.org/officeDocument/2006/relationships/tags" Target="../tags/tag18.xml"/><Relationship Id="rId20" Type="http://schemas.openxmlformats.org/officeDocument/2006/relationships/image" Target="../media/image8.png"/><Relationship Id="rId2" Type="http://schemas.openxmlformats.org/officeDocument/2006/relationships/tags" Target="../tags/tag2.xml"/><Relationship Id="rId19" Type="http://schemas.openxmlformats.org/officeDocument/2006/relationships/tags" Target="../tags/tag17.xml"/><Relationship Id="rId18" Type="http://schemas.openxmlformats.org/officeDocument/2006/relationships/image" Target="../media/image7.png"/><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79.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xml"/><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7.xml"/><Relationship Id="rId7" Type="http://schemas.openxmlformats.org/officeDocument/2006/relationships/tags" Target="../tags/tag30.xml"/><Relationship Id="rId6" Type="http://schemas.openxmlformats.org/officeDocument/2006/relationships/image" Target="../media/image23.png"/><Relationship Id="rId5" Type="http://schemas.openxmlformats.org/officeDocument/2006/relationships/tags" Target="../tags/tag29.xml"/><Relationship Id="rId4" Type="http://schemas.openxmlformats.org/officeDocument/2006/relationships/image" Target="../media/image22.png"/><Relationship Id="rId3" Type="http://schemas.openxmlformats.org/officeDocument/2006/relationships/tags" Target="../tags/tag28.xml"/><Relationship Id="rId2" Type="http://schemas.openxmlformats.org/officeDocument/2006/relationships/image" Target="../media/image21.png"/><Relationship Id="rId1" Type="http://schemas.openxmlformats.org/officeDocument/2006/relationships/tags" Target="../tags/tag27.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tags" Target="../tags/tag31.xml"/><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image" Target="../media/image27.png"/><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image" Target="../media/image26.png"/><Relationship Id="rId2" Type="http://schemas.openxmlformats.org/officeDocument/2006/relationships/tags" Target="../tags/tag33.xml"/><Relationship Id="rId17" Type="http://schemas.openxmlformats.org/officeDocument/2006/relationships/notesSlide" Target="../notesSlides/notesSlide8.xml"/><Relationship Id="rId16" Type="http://schemas.openxmlformats.org/officeDocument/2006/relationships/slideLayout" Target="../slideLayouts/slideLayout7.xml"/><Relationship Id="rId15" Type="http://schemas.openxmlformats.org/officeDocument/2006/relationships/image" Target="../media/image30.png"/><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image" Target="../media/image29.jpeg"/><Relationship Id="rId11" Type="http://schemas.openxmlformats.org/officeDocument/2006/relationships/tags" Target="../tags/tag39.xml"/><Relationship Id="rId10" Type="http://schemas.openxmlformats.org/officeDocument/2006/relationships/image" Target="../media/image28.jpeg"/><Relationship Id="rId1" Type="http://schemas.openxmlformats.org/officeDocument/2006/relationships/tags" Target="../tags/tag32.xml"/></Relationships>
</file>

<file path=ppt/slides/_rels/slide9.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tags" Target="../tags/tag46.xml"/><Relationship Id="rId7" Type="http://schemas.openxmlformats.org/officeDocument/2006/relationships/image" Target="../media/image33.png"/><Relationship Id="rId6" Type="http://schemas.openxmlformats.org/officeDocument/2006/relationships/tags" Target="../tags/tag45.xml"/><Relationship Id="rId5" Type="http://schemas.openxmlformats.org/officeDocument/2006/relationships/image" Target="../media/image32.jpeg"/><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image" Target="../media/image31.png"/><Relationship Id="rId15" Type="http://schemas.openxmlformats.org/officeDocument/2006/relationships/notesSlide" Target="../notesSlides/notesSlide9.xml"/><Relationship Id="rId14" Type="http://schemas.openxmlformats.org/officeDocument/2006/relationships/slideLayout" Target="../slideLayouts/slideLayout7.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image" Target="../media/image35.png"/><Relationship Id="rId10" Type="http://schemas.openxmlformats.org/officeDocument/2006/relationships/tags" Target="../tags/tag47.xml"/><Relationship Id="rId1" Type="http://schemas.openxmlformats.org/officeDocument/2006/relationships/tags" Target="../tags/tag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255905" y="1252855"/>
            <a:ext cx="8613140" cy="1428750"/>
          </a:xfrm>
          <a:prstGeom prst="rect">
            <a:avLst/>
          </a:prstGeom>
        </p:spPr>
        <p:txBody>
          <a:bodyPr vert="horz"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2800" dirty="0">
                <a:solidFill>
                  <a:srgbClr val="002060"/>
                </a:solidFill>
                <a:latin typeface="微软雅黑" charset="-122"/>
                <a:ea typeface="微软雅黑" charset="-122"/>
              </a:rPr>
              <a:t>Multiband Gravitational Wave and Multimessenger Astronomy with Galactic compact binaries</a:t>
            </a:r>
            <a:endParaRPr lang="en-US" altLang="zh-CN" sz="2800" dirty="0">
              <a:solidFill>
                <a:srgbClr val="002060"/>
              </a:solidFill>
              <a:latin typeface="微软雅黑" charset="-122"/>
              <a:ea typeface="微软雅黑" charset="-122"/>
            </a:endParaRPr>
          </a:p>
        </p:txBody>
      </p:sp>
      <p:grpSp>
        <p:nvGrpSpPr>
          <p:cNvPr id="2" name="组合 1"/>
          <p:cNvGrpSpPr/>
          <p:nvPr/>
        </p:nvGrpSpPr>
        <p:grpSpPr>
          <a:xfrm>
            <a:off x="255270" y="5305425"/>
            <a:ext cx="8515350" cy="1496060"/>
            <a:chOff x="402" y="8089"/>
            <a:chExt cx="13410" cy="2356"/>
          </a:xfrm>
        </p:grpSpPr>
        <p:sp>
          <p:nvSpPr>
            <p:cNvPr id="20" name="Rectangle 12"/>
            <p:cNvSpPr>
              <a:spLocks noChangeArrowheads="1"/>
            </p:cNvSpPr>
            <p:nvPr/>
          </p:nvSpPr>
          <p:spPr bwMode="auto">
            <a:xfrm>
              <a:off x="12859" y="9749"/>
              <a:ext cx="206" cy="548"/>
            </a:xfrm>
            <a:prstGeom prst="rect">
              <a:avLst/>
            </a:prstGeom>
            <a:solidFill>
              <a:schemeClr val="bg1"/>
            </a:solidFill>
            <a:ln>
              <a:noFill/>
            </a:ln>
          </p:spPr>
          <p:txBody>
            <a:bodyPr wrap="square" lIns="91317" tIns="45664" rIns="91317" bIns="45664" anchor="ctr">
              <a:spAutoFit/>
            </a:bodyPr>
            <a:lstStyle/>
            <a:p>
              <a:pPr fontAlgn="base">
                <a:spcBef>
                  <a:spcPct val="0"/>
                </a:spcBef>
                <a:spcAft>
                  <a:spcPct val="0"/>
                </a:spcAft>
              </a:pPr>
              <a:endParaRPr lang="zh-CN" altLang="en-US" sz="2000">
                <a:solidFill>
                  <a:srgbClr val="000000"/>
                </a:solidFill>
                <a:latin typeface="Times New Roman" panose="02020503050405090304" pitchFamily="18" charset="0"/>
                <a:ea typeface="黑体" panose="02010609060101010101" pitchFamily="49" charset="-122"/>
              </a:endParaRPr>
            </a:p>
          </p:txBody>
        </p:sp>
        <p:pic>
          <p:nvPicPr>
            <p:cNvPr id="2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2" y="8273"/>
              <a:ext cx="3105" cy="2145"/>
            </a:xfrm>
            <a:prstGeom prst="rect">
              <a:avLst/>
            </a:prstGeom>
            <a:noFill/>
            <a:ln>
              <a:noFill/>
            </a:ln>
            <a:effectLst/>
          </p:spPr>
        </p:pic>
        <p:pic>
          <p:nvPicPr>
            <p:cNvPr id="23" name="图片 1"/>
            <p:cNvPicPr>
              <a:picLocks noChangeAspect="1"/>
            </p:cNvPicPr>
            <p:nvPr/>
          </p:nvPicPr>
          <p:blipFill>
            <a:blip r:embed="rId2"/>
            <a:stretch>
              <a:fillRect/>
            </a:stretch>
          </p:blipFill>
          <p:spPr>
            <a:xfrm>
              <a:off x="4536" y="8174"/>
              <a:ext cx="2186" cy="2190"/>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208" t="14466" r="80089" b="9209"/>
            <a:stretch>
              <a:fillRect/>
            </a:stretch>
          </p:blipFill>
          <p:spPr>
            <a:xfrm>
              <a:off x="7838" y="8089"/>
              <a:ext cx="2343" cy="2357"/>
            </a:xfrm>
            <a:prstGeom prst="rect">
              <a:avLst/>
            </a:prstGeom>
          </p:spPr>
        </p:pic>
        <p:pic>
          <p:nvPicPr>
            <p:cNvPr id="25" name="图片 1"/>
            <p:cNvPicPr>
              <a:picLocks noChangeAspect="1" noChangeArrowheads="1"/>
            </p:cNvPicPr>
            <p:nvPr/>
          </p:nvPicPr>
          <p:blipFill rotWithShape="1">
            <a:blip r:embed="rId4">
              <a:extLst>
                <a:ext uri="{28A0092B-C50C-407E-A947-70E740481C1C}">
                  <a14:useLocalDpi xmlns:a14="http://schemas.microsoft.com/office/drawing/2010/main" val="0"/>
                </a:ext>
              </a:extLst>
            </a:blip>
            <a:srcRect l="9593" r="12139" b="24028"/>
            <a:stretch>
              <a:fillRect/>
            </a:stretch>
          </p:blipFill>
          <p:spPr bwMode="auto">
            <a:xfrm>
              <a:off x="11470" y="8133"/>
              <a:ext cx="2343" cy="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476" name="Text Box 3"/>
          <p:cNvSpPr txBox="1">
            <a:spLocks noChangeArrowheads="1"/>
          </p:cNvSpPr>
          <p:nvPr/>
        </p:nvSpPr>
        <p:spPr bwMode="auto">
          <a:xfrm>
            <a:off x="387985" y="421640"/>
            <a:ext cx="8705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290"/>
              </a:spcAft>
              <a:buClr>
                <a:srgbClr val="000000"/>
              </a:buClr>
              <a:buSzPct val="100000"/>
              <a:buFont typeface="Times New Roman" panose="02020503050405090304" pitchFamily="18" charset="0"/>
              <a:defRPr kumimoji="1" sz="2900">
                <a:solidFill>
                  <a:srgbClr val="000000"/>
                </a:solidFill>
                <a:latin typeface="Arial" panose="020B0604020202090204" pitchFamily="34" charset="0"/>
                <a:ea typeface="宋体" pitchFamily="2" charset="-122"/>
                <a:cs typeface="Arial Unicode MS" panose="020B0604020202020204" pitchFamily="34" charset="-128"/>
              </a:defRPr>
            </a:lvl1pPr>
            <a:lvl2pPr marL="671830" indent="-257175">
              <a:lnSpc>
                <a:spcPct val="93000"/>
              </a:lnSpc>
              <a:spcAft>
                <a:spcPts val="1040"/>
              </a:spcAft>
              <a:buClr>
                <a:srgbClr val="000000"/>
              </a:buClr>
              <a:buSzPct val="100000"/>
              <a:buFont typeface="Times New Roman" panose="02020503050405090304" pitchFamily="18" charset="0"/>
              <a:defRPr kumimoji="1" sz="2500">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2pPr>
            <a:lvl3pPr marL="1033780" indent="-206375">
              <a:lnSpc>
                <a:spcPct val="93000"/>
              </a:lnSpc>
              <a:spcAft>
                <a:spcPts val="775"/>
              </a:spcAft>
              <a:buClr>
                <a:srgbClr val="000000"/>
              </a:buClr>
              <a:buSzPct val="100000"/>
              <a:buFont typeface="Times New Roman" panose="02020503050405090304" pitchFamily="18" charset="0"/>
              <a:defRPr kumimoji="1" sz="2200">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3pPr>
            <a:lvl4pPr marL="1446530" indent="-206375">
              <a:lnSpc>
                <a:spcPct val="93000"/>
              </a:lnSpc>
              <a:spcAft>
                <a:spcPts val="525"/>
              </a:spcAft>
              <a:buClr>
                <a:srgbClr val="000000"/>
              </a:buClr>
              <a:buSzPct val="100000"/>
              <a:buFont typeface="Times New Roman" panose="02020503050405090304" pitchFamily="18" charset="0"/>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4pPr>
            <a:lvl5pPr marL="1859280" indent="-206375">
              <a:lnSpc>
                <a:spcPct val="93000"/>
              </a:lnSpc>
              <a:spcAft>
                <a:spcPts val="265"/>
              </a:spcAft>
              <a:buClr>
                <a:srgbClr val="000000"/>
              </a:buClr>
              <a:buSzPct val="100000"/>
              <a:buFont typeface="Times New Roman" panose="02020503050405090304" pitchFamily="18" charset="0"/>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5pPr>
            <a:lvl6pPr marL="2316480" indent="-206375" defTabSz="457200" eaLnBrk="0" fontAlgn="base" hangingPunct="0">
              <a:lnSpc>
                <a:spcPct val="93000"/>
              </a:lnSpc>
              <a:spcBef>
                <a:spcPct val="0"/>
              </a:spcBef>
              <a:spcAft>
                <a:spcPts val="265"/>
              </a:spcAft>
              <a:buClr>
                <a:srgbClr val="000000"/>
              </a:buClr>
              <a:buSzPct val="100000"/>
              <a:buFont typeface="Times New Roman" panose="02020503050405090304" pitchFamily="18" charset="0"/>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6pPr>
            <a:lvl7pPr marL="2773680" indent="-206375" defTabSz="457200" eaLnBrk="0" fontAlgn="base" hangingPunct="0">
              <a:lnSpc>
                <a:spcPct val="93000"/>
              </a:lnSpc>
              <a:spcBef>
                <a:spcPct val="0"/>
              </a:spcBef>
              <a:spcAft>
                <a:spcPts val="265"/>
              </a:spcAft>
              <a:buClr>
                <a:srgbClr val="000000"/>
              </a:buClr>
              <a:buSzPct val="100000"/>
              <a:buFont typeface="Times New Roman" panose="02020503050405090304" pitchFamily="18" charset="0"/>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7pPr>
            <a:lvl8pPr marL="3230880" indent="-206375" defTabSz="457200" eaLnBrk="0" fontAlgn="base" hangingPunct="0">
              <a:lnSpc>
                <a:spcPct val="93000"/>
              </a:lnSpc>
              <a:spcBef>
                <a:spcPct val="0"/>
              </a:spcBef>
              <a:spcAft>
                <a:spcPts val="265"/>
              </a:spcAft>
              <a:buClr>
                <a:srgbClr val="000000"/>
              </a:buClr>
              <a:buSzPct val="100000"/>
              <a:buFont typeface="Times New Roman" panose="02020503050405090304" pitchFamily="18" charset="0"/>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8pPr>
            <a:lvl9pPr marL="3688080" indent="-206375" defTabSz="457200" eaLnBrk="0" fontAlgn="base" hangingPunct="0">
              <a:lnSpc>
                <a:spcPct val="93000"/>
              </a:lnSpc>
              <a:spcBef>
                <a:spcPct val="0"/>
              </a:spcBef>
              <a:spcAft>
                <a:spcPts val="265"/>
              </a:spcAft>
              <a:buClr>
                <a:srgbClr val="000000"/>
              </a:buClr>
              <a:buSzPct val="100000"/>
              <a:buFont typeface="Times New Roman" panose="02020503050405090304" pitchFamily="18" charset="0"/>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9pPr>
          </a:lstStyle>
          <a:p>
            <a:pPr lvl="0" algn="r" eaLnBrk="0" fontAlgn="base" hangingPunct="0">
              <a:lnSpc>
                <a:spcPct val="100000"/>
              </a:lnSpc>
              <a:spcBef>
                <a:spcPct val="0"/>
              </a:spcBef>
              <a:spcAft>
                <a:spcPct val="0"/>
              </a:spcAft>
              <a:buClrTx/>
              <a:buSzTx/>
              <a:defRPr/>
            </a:pPr>
            <a:r>
              <a:rPr kumimoji="0" lang="en-US" sz="2400" dirty="0" err="1">
                <a:solidFill>
                  <a:srgbClr val="FFFF00"/>
                </a:solidFill>
                <a:latin typeface="微软雅黑" charset="-122"/>
                <a:ea typeface="微软雅黑" charset="-122"/>
              </a:rPr>
              <a:t>  TAUP 2025, </a:t>
            </a:r>
            <a:r>
              <a:rPr kumimoji="0" lang="en-US" altLang="zh-CN" sz="2400" dirty="0" err="1">
                <a:solidFill>
                  <a:srgbClr val="FFFF00"/>
                </a:solidFill>
                <a:latin typeface="微软雅黑" charset="-122"/>
                <a:ea typeface="微软雅黑" charset="-122"/>
              </a:rPr>
              <a:t>Xichang, August </a:t>
            </a:r>
            <a:r>
              <a:rPr kumimoji="0" lang="zh-CN" altLang="en-US" sz="2400" dirty="0" err="1">
                <a:solidFill>
                  <a:srgbClr val="FFFF00"/>
                </a:solidFill>
                <a:latin typeface="微软雅黑" charset="-122"/>
                <a:ea typeface="微软雅黑" charset="-122"/>
              </a:rPr>
              <a:t>2</a:t>
            </a:r>
            <a:r>
              <a:rPr kumimoji="0" lang="en-US" altLang="zh-CN" sz="2400" dirty="0" err="1">
                <a:solidFill>
                  <a:srgbClr val="FFFF00"/>
                </a:solidFill>
                <a:latin typeface="微软雅黑" charset="-122"/>
                <a:ea typeface="微软雅黑" charset="-122"/>
              </a:rPr>
              <a:t>7,</a:t>
            </a:r>
            <a:r>
              <a:rPr kumimoji="0" lang="zh-CN" altLang="en-US" sz="2400" dirty="0" err="1">
                <a:solidFill>
                  <a:srgbClr val="FFFF00"/>
                </a:solidFill>
                <a:latin typeface="微软雅黑" charset="-122"/>
                <a:ea typeface="微软雅黑" charset="-122"/>
              </a:rPr>
              <a:t> 202</a:t>
            </a:r>
            <a:r>
              <a:rPr kumimoji="0" lang="en-US" altLang="zh-CN" sz="2400" dirty="0" err="1">
                <a:solidFill>
                  <a:srgbClr val="FFFF00"/>
                </a:solidFill>
                <a:latin typeface="微软雅黑" charset="-122"/>
                <a:ea typeface="微软雅黑" charset="-122"/>
              </a:rPr>
              <a:t>5 </a:t>
            </a:r>
            <a:endParaRPr kumimoji="0" lang="zh-CN" altLang="en-US" sz="2400" dirty="0">
              <a:solidFill>
                <a:srgbClr val="FFFF00"/>
              </a:solidFill>
              <a:latin typeface="微软雅黑" charset="-122"/>
              <a:ea typeface="微软雅黑" charset="-122"/>
            </a:endParaRPr>
          </a:p>
        </p:txBody>
      </p:sp>
      <p:sp>
        <p:nvSpPr>
          <p:cNvPr id="105474" name="Text Box 2"/>
          <p:cNvSpPr txBox="1">
            <a:spLocks noChangeArrowheads="1"/>
          </p:cNvSpPr>
          <p:nvPr/>
        </p:nvSpPr>
        <p:spPr bwMode="auto">
          <a:xfrm>
            <a:off x="534035" y="2326005"/>
            <a:ext cx="785050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0735" rIns="0" bIns="0" anchor="ctr"/>
          <a:lstStyle>
            <a:lvl1pPr defTabSz="412750">
              <a:lnSpc>
                <a:spcPct val="93000"/>
              </a:lnSpc>
              <a:spcAft>
                <a:spcPts val="1290"/>
              </a:spcAft>
              <a:buClr>
                <a:srgbClr val="000000"/>
              </a:buClr>
              <a:buSzPct val="100000"/>
              <a:buFont typeface="Times New Roman" panose="02020503050405090304" pitchFamily="18" charset="0"/>
              <a:tabLst>
                <a:tab pos="723900" algn="l"/>
                <a:tab pos="1447800" algn="l"/>
                <a:tab pos="2171700" algn="l"/>
                <a:tab pos="2895600" algn="l"/>
                <a:tab pos="3619500" algn="l"/>
                <a:tab pos="4343400" algn="l"/>
                <a:tab pos="5067300" algn="l"/>
                <a:tab pos="5791200" algn="l"/>
                <a:tab pos="6515100" algn="l"/>
                <a:tab pos="7239000" algn="l"/>
              </a:tabLst>
              <a:defRPr kumimoji="1" sz="2900">
                <a:solidFill>
                  <a:srgbClr val="000000"/>
                </a:solidFill>
                <a:latin typeface="Arial" panose="020B0604020202090204" pitchFamily="34" charset="0"/>
                <a:ea typeface="宋体" pitchFamily="2" charset="-122"/>
                <a:cs typeface="Arial Unicode MS" panose="020B0604020202020204" pitchFamily="34" charset="-128"/>
              </a:defRPr>
            </a:lvl1pPr>
            <a:lvl2pPr marL="742950" indent="-285750" defTabSz="412750">
              <a:lnSpc>
                <a:spcPct val="93000"/>
              </a:lnSpc>
              <a:spcAft>
                <a:spcPts val="1040"/>
              </a:spcAft>
              <a:buClr>
                <a:srgbClr val="000000"/>
              </a:buClr>
              <a:buSzPct val="100000"/>
              <a:buFont typeface="Times New Roman" panose="02020503050405090304" pitchFamily="18" charset="0"/>
              <a:tabLst>
                <a:tab pos="723900" algn="l"/>
                <a:tab pos="1447800" algn="l"/>
                <a:tab pos="2171700" algn="l"/>
                <a:tab pos="2895600" algn="l"/>
                <a:tab pos="3619500" algn="l"/>
                <a:tab pos="4343400" algn="l"/>
                <a:tab pos="5067300" algn="l"/>
                <a:tab pos="5791200" algn="l"/>
                <a:tab pos="6515100" algn="l"/>
                <a:tab pos="7239000" algn="l"/>
              </a:tabLst>
              <a:defRPr kumimoji="1" sz="2500">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2pPr>
            <a:lvl3pPr marL="1143000" indent="-228600" defTabSz="412750">
              <a:lnSpc>
                <a:spcPct val="93000"/>
              </a:lnSpc>
              <a:spcAft>
                <a:spcPts val="775"/>
              </a:spcAft>
              <a:buClr>
                <a:srgbClr val="000000"/>
              </a:buClr>
              <a:buSzPct val="100000"/>
              <a:buFont typeface="Times New Roman" panose="02020503050405090304" pitchFamily="18" charset="0"/>
              <a:tabLst>
                <a:tab pos="723900" algn="l"/>
                <a:tab pos="1447800" algn="l"/>
                <a:tab pos="2171700" algn="l"/>
                <a:tab pos="2895600" algn="l"/>
                <a:tab pos="3619500" algn="l"/>
                <a:tab pos="4343400" algn="l"/>
                <a:tab pos="5067300" algn="l"/>
                <a:tab pos="5791200" algn="l"/>
                <a:tab pos="6515100" algn="l"/>
                <a:tab pos="7239000" algn="l"/>
              </a:tabLst>
              <a:defRPr kumimoji="1" sz="2200">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3pPr>
            <a:lvl4pPr marL="1600200" indent="-228600" defTabSz="412750">
              <a:lnSpc>
                <a:spcPct val="93000"/>
              </a:lnSpc>
              <a:spcAft>
                <a:spcPts val="525"/>
              </a:spcAft>
              <a:buClr>
                <a:srgbClr val="000000"/>
              </a:buClr>
              <a:buSzPct val="100000"/>
              <a:buFont typeface="Times New Roman" panose="02020503050405090304" pitchFamily="18" charset="0"/>
              <a:tabLst>
                <a:tab pos="723900" algn="l"/>
                <a:tab pos="1447800" algn="l"/>
                <a:tab pos="2171700" algn="l"/>
                <a:tab pos="2895600" algn="l"/>
                <a:tab pos="3619500" algn="l"/>
                <a:tab pos="4343400" algn="l"/>
                <a:tab pos="5067300" algn="l"/>
                <a:tab pos="5791200" algn="l"/>
                <a:tab pos="6515100" algn="l"/>
                <a:tab pos="7239000" algn="l"/>
              </a:tabLst>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4pPr>
            <a:lvl5pPr marL="2057400" indent="-228600" defTabSz="412750">
              <a:lnSpc>
                <a:spcPct val="93000"/>
              </a:lnSpc>
              <a:spcAft>
                <a:spcPts val="265"/>
              </a:spcAft>
              <a:buClr>
                <a:srgbClr val="000000"/>
              </a:buClr>
              <a:buSzPct val="100000"/>
              <a:buFont typeface="Times New Roman" panose="02020503050405090304" pitchFamily="18" charset="0"/>
              <a:tabLst>
                <a:tab pos="723900" algn="l"/>
                <a:tab pos="1447800" algn="l"/>
                <a:tab pos="2171700" algn="l"/>
                <a:tab pos="2895600" algn="l"/>
                <a:tab pos="3619500" algn="l"/>
                <a:tab pos="4343400" algn="l"/>
                <a:tab pos="5067300" algn="l"/>
                <a:tab pos="5791200" algn="l"/>
                <a:tab pos="6515100" algn="l"/>
                <a:tab pos="7239000" algn="l"/>
              </a:tabLst>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5pPr>
            <a:lvl6pPr marL="2514600" indent="-228600" defTabSz="412750" eaLnBrk="0" fontAlgn="base" hangingPunct="0">
              <a:lnSpc>
                <a:spcPct val="93000"/>
              </a:lnSpc>
              <a:spcBef>
                <a:spcPct val="0"/>
              </a:spcBef>
              <a:spcAft>
                <a:spcPts val="265"/>
              </a:spcAft>
              <a:buClr>
                <a:srgbClr val="000000"/>
              </a:buClr>
              <a:buSzPct val="100000"/>
              <a:buFont typeface="Times New Roman" panose="02020503050405090304" pitchFamily="18" charset="0"/>
              <a:tabLst>
                <a:tab pos="723900" algn="l"/>
                <a:tab pos="1447800" algn="l"/>
                <a:tab pos="2171700" algn="l"/>
                <a:tab pos="2895600" algn="l"/>
                <a:tab pos="3619500" algn="l"/>
                <a:tab pos="4343400" algn="l"/>
                <a:tab pos="5067300" algn="l"/>
                <a:tab pos="5791200" algn="l"/>
                <a:tab pos="6515100" algn="l"/>
                <a:tab pos="7239000" algn="l"/>
              </a:tabLst>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6pPr>
            <a:lvl7pPr marL="2971800" indent="-228600" defTabSz="412750" eaLnBrk="0" fontAlgn="base" hangingPunct="0">
              <a:lnSpc>
                <a:spcPct val="93000"/>
              </a:lnSpc>
              <a:spcBef>
                <a:spcPct val="0"/>
              </a:spcBef>
              <a:spcAft>
                <a:spcPts val="265"/>
              </a:spcAft>
              <a:buClr>
                <a:srgbClr val="000000"/>
              </a:buClr>
              <a:buSzPct val="100000"/>
              <a:buFont typeface="Times New Roman" panose="02020503050405090304" pitchFamily="18" charset="0"/>
              <a:tabLst>
                <a:tab pos="723900" algn="l"/>
                <a:tab pos="1447800" algn="l"/>
                <a:tab pos="2171700" algn="l"/>
                <a:tab pos="2895600" algn="l"/>
                <a:tab pos="3619500" algn="l"/>
                <a:tab pos="4343400" algn="l"/>
                <a:tab pos="5067300" algn="l"/>
                <a:tab pos="5791200" algn="l"/>
                <a:tab pos="6515100" algn="l"/>
                <a:tab pos="7239000" algn="l"/>
              </a:tabLst>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7pPr>
            <a:lvl8pPr marL="3429000" indent="-228600" defTabSz="412750" eaLnBrk="0" fontAlgn="base" hangingPunct="0">
              <a:lnSpc>
                <a:spcPct val="93000"/>
              </a:lnSpc>
              <a:spcBef>
                <a:spcPct val="0"/>
              </a:spcBef>
              <a:spcAft>
                <a:spcPts val="265"/>
              </a:spcAft>
              <a:buClr>
                <a:srgbClr val="000000"/>
              </a:buClr>
              <a:buSzPct val="100000"/>
              <a:buFont typeface="Times New Roman" panose="02020503050405090304" pitchFamily="18" charset="0"/>
              <a:tabLst>
                <a:tab pos="723900" algn="l"/>
                <a:tab pos="1447800" algn="l"/>
                <a:tab pos="2171700" algn="l"/>
                <a:tab pos="2895600" algn="l"/>
                <a:tab pos="3619500" algn="l"/>
                <a:tab pos="4343400" algn="l"/>
                <a:tab pos="5067300" algn="l"/>
                <a:tab pos="5791200" algn="l"/>
                <a:tab pos="6515100" algn="l"/>
                <a:tab pos="7239000" algn="l"/>
              </a:tabLst>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8pPr>
            <a:lvl9pPr marL="3886200" indent="-228600" defTabSz="412750" eaLnBrk="0" fontAlgn="base" hangingPunct="0">
              <a:lnSpc>
                <a:spcPct val="93000"/>
              </a:lnSpc>
              <a:spcBef>
                <a:spcPct val="0"/>
              </a:spcBef>
              <a:spcAft>
                <a:spcPts val="265"/>
              </a:spcAft>
              <a:buClr>
                <a:srgbClr val="000000"/>
              </a:buClr>
              <a:buSzPct val="100000"/>
              <a:buFont typeface="Times New Roman" panose="02020503050405090304" pitchFamily="18" charset="0"/>
              <a:tabLst>
                <a:tab pos="723900" algn="l"/>
                <a:tab pos="1447800" algn="l"/>
                <a:tab pos="2171700" algn="l"/>
                <a:tab pos="2895600" algn="l"/>
                <a:tab pos="3619500" algn="l"/>
                <a:tab pos="4343400" algn="l"/>
                <a:tab pos="5067300" algn="l"/>
                <a:tab pos="5791200" algn="l"/>
                <a:tab pos="6515100" algn="l"/>
                <a:tab pos="7239000" algn="l"/>
              </a:tabLst>
              <a:defRPr kumimoji="1">
                <a:solidFill>
                  <a:srgbClr val="000000"/>
                </a:solidFill>
                <a:latin typeface="Arial" panose="020B0604020202090204" pitchFamily="34" charset="0"/>
                <a:ea typeface="Arial Unicode MS" panose="020B0604020202020204" pitchFamily="34" charset="-128"/>
                <a:cs typeface="Arial Unicode MS" panose="020B0604020202020204" pitchFamily="34" charset="-128"/>
              </a:defRPr>
            </a:lvl9pPr>
          </a:lstStyle>
          <a:p>
            <a:pPr marL="0" marR="0" lvl="0" indent="0" algn="ctr" defTabSz="412750" rtl="0" eaLnBrk="1" fontAlgn="base" latinLnBrk="0" hangingPunct="0">
              <a:lnSpc>
                <a:spcPct val="93000"/>
              </a:lnSpc>
              <a:spcBef>
                <a:spcPct val="0"/>
              </a:spcBef>
              <a:spcAft>
                <a:spcPct val="0"/>
              </a:spcAft>
              <a:buClr>
                <a:srgbClr val="000000"/>
              </a:buClr>
              <a:buSzPct val="100000"/>
              <a:buFontTx/>
              <a:buNone/>
              <a:tabLst>
                <a:tab pos="723900" algn="l"/>
                <a:tab pos="1447800" algn="l"/>
                <a:tab pos="2171700" algn="l"/>
                <a:tab pos="2895600" algn="l"/>
                <a:tab pos="3619500" algn="l"/>
                <a:tab pos="4343400" algn="l"/>
                <a:tab pos="5067300" algn="l"/>
                <a:tab pos="5791200" algn="l"/>
                <a:tab pos="6515100" algn="l"/>
                <a:tab pos="7239000" algn="l"/>
              </a:tabLst>
              <a:defRPr/>
            </a:pPr>
            <a:endParaRPr kumimoji="0" lang="en-US" altLang="zh-CN" sz="1600" b="0" i="0" u="none" strike="noStrike" kern="1200" cap="none" spc="0" normalizeH="0" baseline="0" noProof="0" dirty="0">
              <a:ln>
                <a:noFill/>
              </a:ln>
              <a:solidFill>
                <a:srgbClr val="000000"/>
              </a:solidFill>
              <a:effectLst/>
              <a:uLnTx/>
              <a:uFillTx/>
              <a:latin typeface="Arial" panose="020B0604020202090204" pitchFamily="34" charset="0"/>
              <a:ea typeface="宋体" pitchFamily="2" charset="-122"/>
              <a:cs typeface="Arial Unicode MS" panose="020B0604020202020204" pitchFamily="34" charset="-128"/>
            </a:endParaRPr>
          </a:p>
          <a:p>
            <a:pPr marL="0" marR="0" lvl="0" indent="0" algn="ctr" defTabSz="412750" rtl="0" eaLnBrk="1" fontAlgn="base" latinLnBrk="0" hangingPunct="0">
              <a:lnSpc>
                <a:spcPct val="93000"/>
              </a:lnSpc>
              <a:spcBef>
                <a:spcPct val="0"/>
              </a:spcBef>
              <a:spcAft>
                <a:spcPct val="0"/>
              </a:spcAft>
              <a:buClr>
                <a:srgbClr val="000000"/>
              </a:buClr>
              <a:buSzPct val="100000"/>
              <a:buFontTx/>
              <a:buNone/>
              <a:tabLst>
                <a:tab pos="723900" algn="l"/>
                <a:tab pos="1447800" algn="l"/>
                <a:tab pos="2171700" algn="l"/>
                <a:tab pos="2895600" algn="l"/>
                <a:tab pos="3619500" algn="l"/>
                <a:tab pos="4343400" algn="l"/>
                <a:tab pos="5067300" algn="l"/>
                <a:tab pos="5791200" algn="l"/>
                <a:tab pos="6515100" algn="l"/>
                <a:tab pos="7239000" algn="l"/>
              </a:tabLst>
              <a:defRPr/>
            </a:pPr>
            <a:r>
              <a:rPr kumimoji="0" lang="en-US" altLang="zh-CN" sz="1600" b="0" i="0" u="none" strike="noStrike" kern="1200" cap="none" spc="0" normalizeH="0" baseline="0" noProof="0" dirty="0">
                <a:ln>
                  <a:noFill/>
                </a:ln>
                <a:solidFill>
                  <a:srgbClr val="000000"/>
                </a:solidFill>
                <a:effectLst/>
                <a:uLnTx/>
                <a:uFillTx/>
                <a:latin typeface="微软雅黑" charset="-122"/>
                <a:ea typeface="微软雅黑" charset="-122"/>
                <a:cs typeface="Arial Unicode MS" panose="020B0604020202020204" pitchFamily="34" charset="-128"/>
              </a:rPr>
              <a:t>Yan Wang (</a:t>
            </a:r>
            <a:r>
              <a:rPr kumimoji="0" lang="zh-CN" altLang="en-US" sz="1600" b="0" i="0" u="none" strike="noStrike" kern="1200" cap="none" spc="0" normalizeH="0" baseline="0" noProof="0" dirty="0">
                <a:ln>
                  <a:noFill/>
                </a:ln>
                <a:solidFill>
                  <a:srgbClr val="000000"/>
                </a:solidFill>
                <a:effectLst/>
                <a:uLnTx/>
                <a:uFillTx/>
                <a:latin typeface="微软雅黑" charset="-122"/>
                <a:ea typeface="微软雅黑" charset="-122"/>
                <a:cs typeface="Arial Unicode MS" panose="020B0604020202020204" pitchFamily="34" charset="-128"/>
              </a:rPr>
              <a:t>王炎</a:t>
            </a:r>
            <a:r>
              <a:rPr kumimoji="0" lang="en-US" altLang="zh-CN" sz="1600" b="0" u="none" strike="noStrike" kern="1200" cap="none" spc="0" normalizeH="0" baseline="0" noProof="0" dirty="0">
                <a:ln>
                  <a:noFill/>
                </a:ln>
                <a:solidFill>
                  <a:srgbClr val="000000"/>
                </a:solidFill>
                <a:effectLst/>
                <a:uLnTx/>
                <a:uFillTx/>
                <a:latin typeface="微软雅黑" charset="-122"/>
                <a:ea typeface="微软雅黑" charset="-122"/>
                <a:cs typeface="Arial Unicode MS" panose="020B0604020202020204" pitchFamily="34" charset="-128"/>
              </a:rPr>
              <a:t>)</a:t>
            </a:r>
            <a:r>
              <a:rPr kumimoji="0" lang="zh-CN" altLang="en-US" sz="1600" b="0" u="none" strike="noStrike" kern="1200" cap="none" spc="0" normalizeH="0" baseline="0" noProof="0" dirty="0">
                <a:ln>
                  <a:noFill/>
                </a:ln>
                <a:solidFill>
                  <a:srgbClr val="000000"/>
                </a:solidFill>
                <a:effectLst/>
                <a:uLnTx/>
                <a:uFillTx/>
                <a:latin typeface="微软雅黑" charset="-122"/>
                <a:ea typeface="微软雅黑" charset="-122"/>
                <a:cs typeface="Arial Unicode MS" panose="020B0604020202020204" pitchFamily="34" charset="-128"/>
              </a:rPr>
              <a:t> </a:t>
            </a:r>
            <a:endParaRPr kumimoji="0" lang="en-US" altLang="zh-CN" sz="1600" b="0" u="none" strike="noStrike" kern="1200" cap="none" spc="0" normalizeH="0" baseline="0" noProof="0" dirty="0">
              <a:ln>
                <a:noFill/>
              </a:ln>
              <a:solidFill>
                <a:srgbClr val="000000"/>
              </a:solidFill>
              <a:effectLst/>
              <a:uLnTx/>
              <a:uFillTx/>
              <a:latin typeface="微软雅黑" charset="-122"/>
              <a:ea typeface="微软雅黑" charset="-122"/>
              <a:cs typeface="Arial Unicode MS" panose="020B0604020202020204" pitchFamily="34" charset="-128"/>
            </a:endParaRPr>
          </a:p>
          <a:p>
            <a:pPr marL="0" marR="0" lvl="0" indent="0" algn="ctr" defTabSz="412750" rtl="0" eaLnBrk="1" fontAlgn="base" latinLnBrk="0" hangingPunct="0">
              <a:lnSpc>
                <a:spcPct val="120000"/>
              </a:lnSpc>
              <a:spcBef>
                <a:spcPts val="0"/>
              </a:spcBef>
              <a:spcAft>
                <a:spcPts val="0"/>
              </a:spcAft>
              <a:buClr>
                <a:srgbClr val="000000"/>
              </a:buClr>
              <a:buSzPct val="100000"/>
              <a:buFont typeface="Times New Roman" panose="02020503050405090304" pitchFamily="18" charset="0"/>
              <a:buNone/>
              <a:tabLst>
                <a:tab pos="723900" algn="l"/>
                <a:tab pos="1447800" algn="l"/>
                <a:tab pos="2171700" algn="l"/>
                <a:tab pos="2895600" algn="l"/>
                <a:tab pos="3619500" algn="l"/>
                <a:tab pos="4343400" algn="l"/>
                <a:tab pos="5067300" algn="l"/>
                <a:tab pos="5791200" algn="l"/>
                <a:tab pos="6515100" algn="l"/>
                <a:tab pos="7239000" algn="l"/>
              </a:tabLst>
              <a:defRPr/>
            </a:pPr>
            <a:r>
              <a:rPr kumimoji="0" lang="en-US" altLang="zh-CN" sz="1600" b="0" u="none" strike="noStrike" kern="1200" cap="none" spc="0" normalizeH="0" baseline="0" noProof="0" dirty="0">
                <a:ln>
                  <a:noFill/>
                </a:ln>
                <a:solidFill>
                  <a:srgbClr val="000000"/>
                </a:solidFill>
                <a:effectLst/>
                <a:uLnTx/>
                <a:uFillTx/>
                <a:latin typeface="微软雅黑" charset="-122"/>
                <a:ea typeface="微软雅黑" charset="-122"/>
                <a:cs typeface="Arial Unicode MS" panose="020B0604020202020204" pitchFamily="34" charset="-128"/>
              </a:rPr>
              <a:t>Huazhong University of Science and Technology</a:t>
            </a:r>
            <a:endParaRPr kumimoji="0" lang="en-US" altLang="zh-CN" sz="1600" b="0" u="none" strike="noStrike" kern="1200" cap="none" spc="0" normalizeH="0" baseline="0" noProof="0" dirty="0">
              <a:ln>
                <a:noFill/>
              </a:ln>
              <a:solidFill>
                <a:srgbClr val="000000"/>
              </a:solidFill>
              <a:effectLst/>
              <a:uLnTx/>
              <a:uFillTx/>
              <a:latin typeface="微软雅黑" charset="-122"/>
              <a:ea typeface="微软雅黑" charset="-122"/>
              <a:cs typeface="Arial Unicode MS" panose="020B0604020202020204" pitchFamily="34" charset="-128"/>
            </a:endParaRPr>
          </a:p>
          <a:p>
            <a:pPr marL="0" marR="0" lvl="0" indent="0" algn="ctr" defTabSz="412750" rtl="0" eaLnBrk="1" fontAlgn="base" latinLnBrk="0" hangingPunct="0">
              <a:lnSpc>
                <a:spcPct val="93000"/>
              </a:lnSpc>
              <a:spcBef>
                <a:spcPct val="0"/>
              </a:spcBef>
              <a:spcAft>
                <a:spcPct val="0"/>
              </a:spcAft>
              <a:buClr>
                <a:srgbClr val="000000"/>
              </a:buClr>
              <a:buSzPct val="100000"/>
              <a:buFontTx/>
              <a:buNone/>
              <a:tabLst>
                <a:tab pos="723900" algn="l"/>
                <a:tab pos="1447800" algn="l"/>
                <a:tab pos="2171700" algn="l"/>
                <a:tab pos="2895600" algn="l"/>
                <a:tab pos="3619500" algn="l"/>
                <a:tab pos="4343400" algn="l"/>
                <a:tab pos="5067300" algn="l"/>
                <a:tab pos="5791200" algn="l"/>
                <a:tab pos="6515100" algn="l"/>
                <a:tab pos="7239000" algn="l"/>
              </a:tabLst>
              <a:defRPr/>
            </a:pPr>
            <a:r>
              <a:rPr kumimoji="0" lang="en-US" altLang="zh-CN" sz="1600" b="0" u="none" strike="noStrike" kern="1200" cap="none" spc="0" normalizeH="0" baseline="0" noProof="0" dirty="0">
                <a:ln>
                  <a:noFill/>
                </a:ln>
                <a:solidFill>
                  <a:srgbClr val="000000"/>
                </a:solidFill>
                <a:effectLst/>
                <a:uLnTx/>
                <a:uFillTx/>
                <a:latin typeface="微软雅黑" charset="-122"/>
                <a:ea typeface="微软雅黑" charset="-122"/>
                <a:cs typeface="Arial Unicode MS" panose="020B0604020202020204" pitchFamily="34" charset="-128"/>
              </a:rPr>
              <a:t>ywang12@hust.edu.cn </a:t>
            </a:r>
            <a:endParaRPr kumimoji="0" lang="en-US" altLang="zh-CN" sz="1600" b="0" u="none" strike="noStrike" kern="1200" cap="none" spc="0" normalizeH="0" baseline="0" noProof="0" dirty="0">
              <a:ln>
                <a:noFill/>
              </a:ln>
              <a:solidFill>
                <a:srgbClr val="000000"/>
              </a:solidFill>
              <a:effectLst/>
              <a:uLnTx/>
              <a:uFillTx/>
              <a:latin typeface="微软雅黑" charset="-122"/>
              <a:ea typeface="微软雅黑" charset="-122"/>
              <a:cs typeface="Arial Unicode MS" panose="020B0604020202020204" pitchFamily="34" charset="-128"/>
            </a:endParaRPr>
          </a:p>
          <a:p>
            <a:pPr marL="0" marR="0" lvl="0" indent="0" algn="ctr" defTabSz="412750" rtl="0" eaLnBrk="1" fontAlgn="base" latinLnBrk="0" hangingPunct="0">
              <a:lnSpc>
                <a:spcPct val="120000"/>
              </a:lnSpc>
              <a:spcBef>
                <a:spcPts val="0"/>
              </a:spcBef>
              <a:spcAft>
                <a:spcPts val="0"/>
              </a:spcAft>
              <a:buClr>
                <a:srgbClr val="000000"/>
              </a:buClr>
              <a:buSzPct val="100000"/>
              <a:buFontTx/>
              <a:buNone/>
              <a:tabLst>
                <a:tab pos="723900" algn="l"/>
                <a:tab pos="1447800" algn="l"/>
                <a:tab pos="2171700" algn="l"/>
                <a:tab pos="2895600" algn="l"/>
                <a:tab pos="3619500" algn="l"/>
                <a:tab pos="4343400" algn="l"/>
                <a:tab pos="5067300" algn="l"/>
                <a:tab pos="5791200" algn="l"/>
                <a:tab pos="6515100" algn="l"/>
                <a:tab pos="7239000" algn="l"/>
              </a:tabLst>
              <a:defRPr/>
            </a:pPr>
            <a:r>
              <a:rPr kumimoji="0" lang="en-US" altLang="zh-CN" sz="1600" i="1" dirty="0">
                <a:solidFill>
                  <a:srgbClr val="CC3300"/>
                </a:solidFill>
                <a:latin typeface="微软雅黑" charset="-122"/>
                <a:ea typeface="微软雅黑" charset="-122"/>
              </a:rPr>
              <a:t>in</a:t>
            </a:r>
            <a:r>
              <a:rPr kumimoji="0" lang="zh-CN" altLang="en-US" sz="1600" i="1" dirty="0">
                <a:solidFill>
                  <a:srgbClr val="CC3300"/>
                </a:solidFill>
                <a:latin typeface="微软雅黑" charset="-122"/>
                <a:ea typeface="微软雅黑" charset="-122"/>
              </a:rPr>
              <a:t> </a:t>
            </a:r>
            <a:r>
              <a:rPr kumimoji="0" lang="en-US" altLang="zh-CN" sz="1600" i="1" dirty="0">
                <a:solidFill>
                  <a:srgbClr val="CC3300"/>
                </a:solidFill>
                <a:latin typeface="微软雅黑" charset="-122"/>
                <a:ea typeface="微软雅黑" charset="-122"/>
              </a:rPr>
              <a:t>collaboration</a:t>
            </a:r>
            <a:r>
              <a:rPr kumimoji="0" lang="zh-CN" altLang="en-US" sz="1600" i="1" dirty="0">
                <a:solidFill>
                  <a:srgbClr val="CC3300"/>
                </a:solidFill>
                <a:latin typeface="微软雅黑" charset="-122"/>
                <a:ea typeface="微软雅黑" charset="-122"/>
              </a:rPr>
              <a:t> </a:t>
            </a:r>
            <a:r>
              <a:rPr kumimoji="0" lang="en-US" altLang="zh-CN" sz="1600" i="1" dirty="0">
                <a:solidFill>
                  <a:srgbClr val="CC3300"/>
                </a:solidFill>
                <a:latin typeface="微软雅黑" charset="-122"/>
                <a:ea typeface="微软雅黑" charset="-122"/>
              </a:rPr>
              <a:t>with </a:t>
            </a:r>
            <a:endParaRPr kumimoji="0" lang="en-US" altLang="zh-CN" sz="1600" i="1" dirty="0">
              <a:latin typeface="微软雅黑" charset="-122"/>
              <a:ea typeface="微软雅黑" charset="-122"/>
            </a:endParaRPr>
          </a:p>
          <a:p>
            <a:pPr marL="0" marR="0" lvl="0" indent="0" algn="ctr" defTabSz="412750" rtl="0" eaLnBrk="1" fontAlgn="base" latinLnBrk="0" hangingPunct="0">
              <a:lnSpc>
                <a:spcPct val="120000"/>
              </a:lnSpc>
              <a:spcBef>
                <a:spcPts val="0"/>
              </a:spcBef>
              <a:spcAft>
                <a:spcPts val="0"/>
              </a:spcAft>
              <a:buClr>
                <a:srgbClr val="000000"/>
              </a:buClr>
              <a:buSzPct val="100000"/>
              <a:buFontTx/>
              <a:buNone/>
              <a:tabLst>
                <a:tab pos="723900" algn="l"/>
                <a:tab pos="1447800" algn="l"/>
                <a:tab pos="2171700" algn="l"/>
                <a:tab pos="2895600" algn="l"/>
                <a:tab pos="3619500" algn="l"/>
                <a:tab pos="4343400" algn="l"/>
                <a:tab pos="5067300" algn="l"/>
                <a:tab pos="5791200" algn="l"/>
                <a:tab pos="6515100" algn="l"/>
                <a:tab pos="7239000" algn="l"/>
              </a:tabLst>
              <a:defRPr/>
            </a:pPr>
            <a:r>
              <a:rPr kumimoji="0" lang="en-US" altLang="zh-CN" sz="1600" b="0" u="none" strike="noStrike" kern="1200" cap="none" spc="0" normalizeH="0" baseline="0" noProof="0" dirty="0">
                <a:ln>
                  <a:noFill/>
                </a:ln>
                <a:solidFill>
                  <a:srgbClr val="0000FF"/>
                </a:solidFill>
                <a:effectLst/>
                <a:uLnTx/>
                <a:uFillTx/>
                <a:latin typeface="微软雅黑" charset="-122"/>
                <a:ea typeface="微软雅黑" charset="-122"/>
                <a:cs typeface="Arial Unicode MS" panose="020B0604020202020204" pitchFamily="34" charset="-128"/>
              </a:rPr>
              <a:t>Wen-Fan Feng (</a:t>
            </a:r>
            <a:r>
              <a:rPr kumimoji="0" lang="zh-CN" altLang="en-US" sz="1600" b="0" u="none" strike="noStrike" kern="1200" cap="none" spc="0" normalizeH="0" baseline="0" noProof="0" dirty="0">
                <a:ln>
                  <a:noFill/>
                </a:ln>
                <a:solidFill>
                  <a:srgbClr val="0000FF"/>
                </a:solidFill>
                <a:effectLst/>
                <a:uLnTx/>
                <a:uFillTx/>
                <a:latin typeface="微软雅黑" charset="-122"/>
                <a:ea typeface="微软雅黑" charset="-122"/>
                <a:cs typeface="Arial Unicode MS" panose="020B0604020202020204" pitchFamily="34" charset="-128"/>
              </a:rPr>
              <a:t>冯文凡</a:t>
            </a:r>
            <a:r>
              <a:rPr kumimoji="0" lang="en-US" altLang="zh-CN" sz="1600" b="0" u="none" strike="noStrike" kern="1200" cap="none" spc="0" normalizeH="0" baseline="0" noProof="0" dirty="0">
                <a:ln>
                  <a:noFill/>
                </a:ln>
                <a:solidFill>
                  <a:srgbClr val="0000FF"/>
                </a:solidFill>
                <a:effectLst/>
                <a:uLnTx/>
                <a:uFillTx/>
                <a:latin typeface="微软雅黑" charset="-122"/>
                <a:ea typeface="微软雅黑" charset="-122"/>
                <a:cs typeface="Arial Unicode MS" panose="020B0604020202020204" pitchFamily="34" charset="-128"/>
              </a:rPr>
              <a:t>, HUST), Hong-Ming Jin (</a:t>
            </a:r>
            <a:r>
              <a:rPr kumimoji="0" lang="zh-CN" altLang="en-US" sz="1600" b="0" u="none" strike="noStrike" kern="1200" cap="none" spc="0" normalizeH="0" baseline="0" noProof="0" dirty="0">
                <a:ln>
                  <a:noFill/>
                </a:ln>
                <a:solidFill>
                  <a:srgbClr val="0000FF"/>
                </a:solidFill>
                <a:effectLst/>
                <a:uLnTx/>
                <a:uFillTx/>
                <a:latin typeface="微软雅黑" charset="-122"/>
                <a:ea typeface="微软雅黑" charset="-122"/>
                <a:cs typeface="Arial Unicode MS" panose="020B0604020202020204" pitchFamily="34" charset="-128"/>
              </a:rPr>
              <a:t>靳鸿鸣</a:t>
            </a:r>
            <a:r>
              <a:rPr kumimoji="0" lang="en-US" altLang="zh-CN" sz="1600" b="0" u="none" strike="noStrike" kern="1200" cap="none" spc="0" normalizeH="0" baseline="0" noProof="0" dirty="0">
                <a:ln>
                  <a:noFill/>
                </a:ln>
                <a:solidFill>
                  <a:srgbClr val="0000FF"/>
                </a:solidFill>
                <a:effectLst/>
                <a:uLnTx/>
                <a:uFillTx/>
                <a:latin typeface="微软雅黑" charset="-122"/>
                <a:ea typeface="微软雅黑" charset="-122"/>
                <a:cs typeface="Arial Unicode MS" panose="020B0604020202020204" pitchFamily="34" charset="-128"/>
              </a:rPr>
              <a:t>, HUST), Yao Fu </a:t>
            </a:r>
            <a:r>
              <a:rPr kumimoji="0" lang="en-US" altLang="zh-CN" sz="1600" noProof="0" dirty="0">
                <a:ln>
                  <a:noFill/>
                </a:ln>
                <a:solidFill>
                  <a:srgbClr val="0000FF"/>
                </a:solidFill>
                <a:effectLst/>
                <a:uLnTx/>
                <a:uFillTx/>
                <a:latin typeface="微软雅黑" charset="-122"/>
                <a:ea typeface="微软雅黑" charset="-122"/>
                <a:sym typeface="+mn-ea"/>
              </a:rPr>
              <a:t>(</a:t>
            </a:r>
            <a:r>
              <a:rPr kumimoji="0" lang="zh-CN" altLang="en-US" sz="1600" noProof="0" dirty="0">
                <a:ln>
                  <a:noFill/>
                </a:ln>
                <a:solidFill>
                  <a:srgbClr val="0000FF"/>
                </a:solidFill>
                <a:effectLst/>
                <a:uLnTx/>
                <a:uFillTx/>
                <a:latin typeface="微软雅黑" charset="-122"/>
                <a:ea typeface="微软雅黑" charset="-122"/>
                <a:sym typeface="+mn-ea"/>
              </a:rPr>
              <a:t>付瑶</a:t>
            </a:r>
            <a:r>
              <a:rPr kumimoji="0" lang="en-US" altLang="zh-CN" sz="1600" noProof="0" dirty="0">
                <a:ln>
                  <a:noFill/>
                </a:ln>
                <a:solidFill>
                  <a:srgbClr val="0000FF"/>
                </a:solidFill>
                <a:effectLst/>
                <a:uLnTx/>
                <a:uFillTx/>
                <a:latin typeface="微软雅黑" charset="-122"/>
                <a:ea typeface="微软雅黑" charset="-122"/>
                <a:sym typeface="+mn-ea"/>
              </a:rPr>
              <a:t>, HUST), </a:t>
            </a:r>
            <a:r>
              <a:rPr kumimoji="0" lang="en-US" altLang="zh-CN" sz="1600" dirty="0">
                <a:solidFill>
                  <a:srgbClr val="0000FF"/>
                </a:solidFill>
                <a:latin typeface="微软雅黑" charset="-122"/>
                <a:ea typeface="微软雅黑" charset="-122"/>
                <a:sym typeface="+mn-ea"/>
              </a:rPr>
              <a:t>Tan Liu (</a:t>
            </a:r>
            <a:r>
              <a:rPr kumimoji="0" lang="zh-CN" altLang="en-US" sz="1600" dirty="0">
                <a:solidFill>
                  <a:srgbClr val="0000FF"/>
                </a:solidFill>
                <a:latin typeface="微软雅黑" charset="-122"/>
                <a:ea typeface="微软雅黑" charset="-122"/>
                <a:sym typeface="+mn-ea"/>
              </a:rPr>
              <a:t>刘谈</a:t>
            </a:r>
            <a:r>
              <a:rPr kumimoji="0" lang="en-US" altLang="zh-CN" sz="1600" dirty="0">
                <a:solidFill>
                  <a:srgbClr val="0000FF"/>
                </a:solidFill>
                <a:latin typeface="微软雅黑" charset="-122"/>
                <a:ea typeface="微软雅黑" charset="-122"/>
                <a:sym typeface="+mn-ea"/>
              </a:rPr>
              <a:t>, HIAS), Jiewen Chen (</a:t>
            </a:r>
            <a:r>
              <a:rPr kumimoji="0" lang="zh-CN" altLang="en-US" sz="1600" dirty="0">
                <a:solidFill>
                  <a:srgbClr val="0000FF"/>
                </a:solidFill>
                <a:latin typeface="微软雅黑" charset="-122"/>
                <a:ea typeface="微软雅黑" charset="-122"/>
                <a:sym typeface="+mn-ea"/>
              </a:rPr>
              <a:t>陈洁文</a:t>
            </a:r>
            <a:r>
              <a:rPr kumimoji="0" lang="en-US" altLang="zh-CN" sz="1600" dirty="0">
                <a:solidFill>
                  <a:srgbClr val="0000FF"/>
                </a:solidFill>
                <a:latin typeface="微软雅黑" charset="-122"/>
                <a:ea typeface="微软雅黑" charset="-122"/>
                <a:sym typeface="+mn-ea"/>
              </a:rPr>
              <a:t>, NTSC), </a:t>
            </a:r>
            <a:endParaRPr kumimoji="0" lang="en-US" altLang="zh-CN" sz="1600" dirty="0">
              <a:solidFill>
                <a:srgbClr val="0000FF"/>
              </a:solidFill>
              <a:latin typeface="微软雅黑" charset="-122"/>
              <a:ea typeface="微软雅黑" charset="-122"/>
              <a:sym typeface="+mn-ea"/>
            </a:endParaRPr>
          </a:p>
          <a:p>
            <a:pPr marL="0" marR="0" lvl="0" indent="0" algn="ctr" defTabSz="412750" rtl="0" eaLnBrk="1" fontAlgn="base" latinLnBrk="0" hangingPunct="0">
              <a:lnSpc>
                <a:spcPct val="120000"/>
              </a:lnSpc>
              <a:spcBef>
                <a:spcPts val="0"/>
              </a:spcBef>
              <a:spcAft>
                <a:spcPts val="0"/>
              </a:spcAft>
              <a:buClr>
                <a:srgbClr val="000000"/>
              </a:buClr>
              <a:buSzPct val="100000"/>
              <a:buFontTx/>
              <a:buNone/>
              <a:tabLst>
                <a:tab pos="723900" algn="l"/>
                <a:tab pos="1447800" algn="l"/>
                <a:tab pos="2171700" algn="l"/>
                <a:tab pos="2895600" algn="l"/>
                <a:tab pos="3619500" algn="l"/>
                <a:tab pos="4343400" algn="l"/>
                <a:tab pos="5067300" algn="l"/>
                <a:tab pos="5791200" algn="l"/>
                <a:tab pos="6515100" algn="l"/>
                <a:tab pos="7239000" algn="l"/>
              </a:tabLst>
              <a:defRPr/>
            </a:pPr>
            <a:r>
              <a:rPr kumimoji="0" lang="en-US" altLang="zh-CN" sz="1600" dirty="0" err="1">
                <a:solidFill>
                  <a:srgbClr val="0000FF"/>
                </a:solidFill>
                <a:latin typeface="微软雅黑" charset="-122"/>
                <a:ea typeface="微软雅黑" charset="-122"/>
                <a:sym typeface="+mn-ea"/>
              </a:rPr>
              <a:t>Yong Shao</a:t>
            </a:r>
            <a:r>
              <a:rPr kumimoji="0" lang="zh-CN" altLang="en-US" sz="1600" dirty="0">
                <a:solidFill>
                  <a:srgbClr val="0000FF"/>
                </a:solidFill>
                <a:latin typeface="微软雅黑" charset="-122"/>
                <a:ea typeface="微软雅黑" charset="-122"/>
                <a:sym typeface="+mn-ea"/>
              </a:rPr>
              <a:t> </a:t>
            </a:r>
            <a:r>
              <a:rPr kumimoji="0" lang="en-US" altLang="zh-CN" sz="1600" dirty="0">
                <a:solidFill>
                  <a:srgbClr val="0000FF"/>
                </a:solidFill>
                <a:latin typeface="微软雅黑" charset="-122"/>
                <a:ea typeface="微软雅黑" charset="-122"/>
                <a:sym typeface="+mn-ea"/>
              </a:rPr>
              <a:t>(</a:t>
            </a:r>
            <a:r>
              <a:rPr kumimoji="0" lang="zh-CN" altLang="en-US" sz="1600" dirty="0">
                <a:solidFill>
                  <a:srgbClr val="0000FF"/>
                </a:solidFill>
                <a:latin typeface="微软雅黑" charset="-122"/>
                <a:ea typeface="微软雅黑" charset="-122"/>
                <a:sym typeface="+mn-ea"/>
              </a:rPr>
              <a:t>邵勇</a:t>
            </a:r>
            <a:r>
              <a:rPr kumimoji="0" lang="en-US" altLang="zh-CN" sz="1600" dirty="0">
                <a:solidFill>
                  <a:srgbClr val="0000FF"/>
                </a:solidFill>
                <a:latin typeface="微软雅黑" charset="-122"/>
                <a:ea typeface="微软雅黑" charset="-122"/>
                <a:sym typeface="+mn-ea"/>
              </a:rPr>
              <a:t>, NJU), Bo Ma (</a:t>
            </a:r>
            <a:r>
              <a:rPr kumimoji="0" lang="zh-CN" altLang="en-US" sz="1600" dirty="0">
                <a:solidFill>
                  <a:srgbClr val="0000FF"/>
                </a:solidFill>
                <a:latin typeface="微软雅黑" charset="-122"/>
                <a:ea typeface="微软雅黑" charset="-122"/>
                <a:sym typeface="+mn-ea"/>
              </a:rPr>
              <a:t>马波</a:t>
            </a:r>
            <a:r>
              <a:rPr kumimoji="0" lang="en-US" altLang="zh-CN" sz="1600" dirty="0">
                <a:solidFill>
                  <a:srgbClr val="0000FF"/>
                </a:solidFill>
                <a:latin typeface="微软雅黑" charset="-122"/>
                <a:ea typeface="微软雅黑" charset="-122"/>
                <a:sym typeface="+mn-ea"/>
              </a:rPr>
              <a:t>, SYSU),  and</a:t>
            </a:r>
            <a:endParaRPr kumimoji="0" lang="en-US" altLang="zh-CN" sz="1600" b="0" u="none" strike="noStrike" kern="1200" cap="none" spc="0" normalizeH="0" baseline="0" noProof="0" dirty="0">
              <a:ln>
                <a:noFill/>
              </a:ln>
              <a:solidFill>
                <a:srgbClr val="0000FF"/>
              </a:solidFill>
              <a:effectLst/>
              <a:uLnTx/>
              <a:uFillTx/>
              <a:latin typeface="微软雅黑" charset="-122"/>
              <a:ea typeface="微软雅黑" charset="-122"/>
              <a:cs typeface="Arial Unicode MS" panose="020B0604020202020204" pitchFamily="34" charset="-128"/>
            </a:endParaRPr>
          </a:p>
          <a:p>
            <a:pPr marL="0" marR="0" lvl="0" indent="0" algn="ctr" defTabSz="412750" rtl="0" eaLnBrk="1" fontAlgn="base" latinLnBrk="0" hangingPunct="0">
              <a:lnSpc>
                <a:spcPct val="93000"/>
              </a:lnSpc>
              <a:spcBef>
                <a:spcPct val="0"/>
              </a:spcBef>
              <a:spcAft>
                <a:spcPct val="0"/>
              </a:spcAft>
              <a:buClr>
                <a:srgbClr val="000000"/>
              </a:buClr>
              <a:buSzPct val="100000"/>
              <a:buFontTx/>
              <a:buNone/>
              <a:tabLst>
                <a:tab pos="723900" algn="l"/>
                <a:tab pos="1447800" algn="l"/>
                <a:tab pos="2171700" algn="l"/>
                <a:tab pos="2895600" algn="l"/>
                <a:tab pos="3619500" algn="l"/>
                <a:tab pos="4343400" algn="l"/>
                <a:tab pos="5067300" algn="l"/>
                <a:tab pos="5791200" algn="l"/>
                <a:tab pos="6515100" algn="l"/>
                <a:tab pos="7239000" algn="l"/>
              </a:tabLst>
              <a:defRPr/>
            </a:pPr>
            <a:r>
              <a:rPr kumimoji="0" lang="en-US" altLang="zh-CN" sz="1600" b="0" u="none" strike="noStrike" kern="1200" cap="none" spc="0" normalizeH="0" baseline="0" noProof="0" dirty="0">
                <a:ln>
                  <a:noFill/>
                </a:ln>
                <a:solidFill>
                  <a:srgbClr val="0000FF"/>
                </a:solidFill>
                <a:effectLst/>
                <a:uLnTx/>
                <a:uFillTx/>
                <a:latin typeface="微软雅黑" charset="-122"/>
                <a:ea typeface="微软雅黑" charset="-122"/>
                <a:cs typeface="Arial Unicode MS" panose="020B0604020202020204" pitchFamily="34" charset="-128"/>
              </a:rPr>
              <a:t>Soumya Mohanty (UTRGV) </a:t>
            </a:r>
            <a:endParaRPr kumimoji="0" lang="en-US" altLang="zh-CN" sz="1600" b="0" i="0" u="none" strike="noStrike" kern="1200" cap="none" spc="0" normalizeH="0" baseline="0" noProof="0" dirty="0">
              <a:ln>
                <a:noFill/>
              </a:ln>
              <a:solidFill>
                <a:srgbClr val="0000FF"/>
              </a:solidFill>
              <a:effectLst/>
              <a:uLnTx/>
              <a:uFillTx/>
              <a:latin typeface="微软雅黑" charset="-122"/>
              <a:ea typeface="微软雅黑" charset="-122"/>
              <a:cs typeface="Arial Unicode MS" panose="020B0604020202020204" pitchFamily="34" charset="-128"/>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custDataLst>
              <p:tags r:id="rId1"/>
            </p:custDataLst>
          </p:nvPr>
        </p:nvPicPr>
        <p:blipFill>
          <a:blip r:embed="rId2"/>
          <a:stretch>
            <a:fillRect/>
          </a:stretch>
        </p:blipFill>
        <p:spPr>
          <a:xfrm>
            <a:off x="5143500" y="2994660"/>
            <a:ext cx="3710940" cy="1873885"/>
          </a:xfrm>
          <a:prstGeom prst="rect">
            <a:avLst/>
          </a:prstGeom>
        </p:spPr>
      </p:pic>
      <p:pic>
        <p:nvPicPr>
          <p:cNvPr id="26" name="Picture 25"/>
          <p:cNvPicPr>
            <a:picLocks noChangeAspect="1"/>
          </p:cNvPicPr>
          <p:nvPr>
            <p:custDataLst>
              <p:tags r:id="rId3"/>
            </p:custDataLst>
          </p:nvPr>
        </p:nvPicPr>
        <p:blipFill>
          <a:blip r:embed="rId4"/>
          <a:stretch>
            <a:fillRect/>
          </a:stretch>
        </p:blipFill>
        <p:spPr>
          <a:xfrm>
            <a:off x="462280" y="1253490"/>
            <a:ext cx="3810000" cy="3202940"/>
          </a:xfrm>
          <a:prstGeom prst="rect">
            <a:avLst/>
          </a:prstGeom>
        </p:spPr>
      </p:pic>
      <p:pic>
        <p:nvPicPr>
          <p:cNvPr id="18" name="Picture 17"/>
          <p:cNvPicPr>
            <a:picLocks noChangeAspect="1"/>
          </p:cNvPicPr>
          <p:nvPr>
            <p:custDataLst>
              <p:tags r:id="rId5"/>
            </p:custDataLst>
          </p:nvPr>
        </p:nvPicPr>
        <p:blipFill>
          <a:blip r:embed="rId6"/>
          <a:stretch>
            <a:fillRect/>
          </a:stretch>
        </p:blipFill>
        <p:spPr>
          <a:xfrm>
            <a:off x="500380" y="4546600"/>
            <a:ext cx="3810000" cy="1874520"/>
          </a:xfrm>
          <a:prstGeom prst="rect">
            <a:avLst/>
          </a:prstGeom>
        </p:spPr>
      </p:pic>
      <p:pic>
        <p:nvPicPr>
          <p:cNvPr id="19" name="Picture 18"/>
          <p:cNvPicPr>
            <a:picLocks noChangeAspect="1"/>
          </p:cNvPicPr>
          <p:nvPr>
            <p:custDataLst>
              <p:tags r:id="rId7"/>
            </p:custDataLst>
          </p:nvPr>
        </p:nvPicPr>
        <p:blipFill>
          <a:blip r:embed="rId8"/>
          <a:stretch>
            <a:fillRect/>
          </a:stretch>
        </p:blipFill>
        <p:spPr>
          <a:xfrm>
            <a:off x="4796790" y="4987290"/>
            <a:ext cx="4328160" cy="1294130"/>
          </a:xfrm>
          <a:prstGeom prst="rect">
            <a:avLst/>
          </a:prstGeom>
        </p:spPr>
      </p:pic>
      <p:pic>
        <p:nvPicPr>
          <p:cNvPr id="3" name="图片 2"/>
          <p:cNvPicPr>
            <a:picLocks noChangeAspect="1"/>
          </p:cNvPicPr>
          <p:nvPr>
            <p:custDataLst>
              <p:tags r:id="rId9"/>
            </p:custDataLst>
          </p:nvPr>
        </p:nvPicPr>
        <p:blipFill>
          <a:blip r:embed="rId10"/>
          <a:srcRect b="8997"/>
          <a:stretch>
            <a:fillRect/>
          </a:stretch>
        </p:blipFill>
        <p:spPr>
          <a:xfrm>
            <a:off x="4881880" y="1176020"/>
            <a:ext cx="4015105" cy="1785620"/>
          </a:xfrm>
          <a:prstGeom prst="rect">
            <a:avLst/>
          </a:prstGeom>
        </p:spPr>
      </p:pic>
      <p:sp>
        <p:nvSpPr>
          <p:cNvPr id="13" name="标题 1"/>
          <p:cNvSpPr>
            <a:spLocks noGrp="1"/>
          </p:cNvSpPr>
          <p:nvPr>
            <p:custDataLst>
              <p:tags r:id="rId11"/>
            </p:custDataLst>
          </p:nvPr>
        </p:nvSpPr>
        <p:spPr>
          <a:xfrm>
            <a:off x="35560" y="156845"/>
            <a:ext cx="9109075" cy="83693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3600" b="1" kern="1200">
                <a:solidFill>
                  <a:srgbClr val="FFFF00"/>
                </a:solidFill>
                <a:effectLst>
                  <a:outerShdw blurRad="38100" dist="38100" dir="2700000" algn="tl">
                    <a:srgbClr val="000000">
                      <a:alpha val="43137"/>
                    </a:srgbClr>
                  </a:outerShdw>
                </a:effectLst>
                <a:latin typeface="微软雅黑" charset="-122"/>
                <a:ea typeface="微软雅黑" charset="-122"/>
                <a:cs typeface="+mj-cs"/>
              </a:defRPr>
            </a:lvl1pPr>
            <a:lvl2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9pPr>
          </a:lstStyle>
          <a:p>
            <a:pPr algn="ctr"/>
            <a:r>
              <a:rPr lang="en-US" altLang="zh-CN" sz="3200" b="0" dirty="0"/>
              <a:t>GW and EM observations of DWDs</a:t>
            </a:r>
            <a:endParaRPr lang="en-US" altLang="zh-CN" sz="3200" b="0" dirty="0"/>
          </a:p>
        </p:txBody>
      </p:sp>
      <p:sp>
        <p:nvSpPr>
          <p:cNvPr id="4" name="TextBox 8"/>
          <p:cNvSpPr txBox="1"/>
          <p:nvPr>
            <p:custDataLst>
              <p:tags r:id="rId12"/>
            </p:custDataLst>
          </p:nvPr>
        </p:nvSpPr>
        <p:spPr>
          <a:xfrm>
            <a:off x="4736465" y="6377940"/>
            <a:ext cx="4300220" cy="337185"/>
          </a:xfrm>
          <a:prstGeom prst="rect">
            <a:avLst/>
          </a:prstGeom>
          <a:noFill/>
        </p:spPr>
        <p:txBody>
          <a:bodyPr wrap="square">
            <a:spAutoFit/>
          </a:bodyPr>
          <a:p>
            <a:pPr algn="ctr"/>
            <a:r>
              <a:rPr lang="en-US" altLang="zh-CN" sz="1600" b="0" dirty="0">
                <a:solidFill>
                  <a:srgbClr val="0000FF"/>
                </a:solidFill>
                <a:latin typeface="+mj-lt"/>
              </a:rPr>
              <a:t>Jin </a:t>
            </a:r>
            <a:r>
              <a:rPr lang="en-US" altLang="zh-CN" sz="1600" b="0" i="1" dirty="0">
                <a:solidFill>
                  <a:srgbClr val="0000FF"/>
                </a:solidFill>
                <a:latin typeface="+mj-lt"/>
              </a:rPr>
              <a:t>et al</a:t>
            </a:r>
            <a:r>
              <a:rPr lang="en-US" altLang="zh-CN" sz="1600" b="0" dirty="0">
                <a:solidFill>
                  <a:srgbClr val="0000FF"/>
                </a:solidFill>
                <a:latin typeface="+mj-lt"/>
              </a:rPr>
              <a:t>. MNRAS 2025 </a:t>
            </a:r>
            <a:r>
              <a:rPr lang="en-US" altLang="zh-CN" sz="1600" dirty="0">
                <a:solidFill>
                  <a:srgbClr val="0000FF"/>
                </a:solidFill>
                <a:latin typeface="+mj-lt"/>
                <a:sym typeface="+mn-ea"/>
              </a:rPr>
              <a:t>(arXiv: 2406.16474)</a:t>
            </a:r>
            <a:r>
              <a:rPr lang="en-US" altLang="zh-CN" sz="1600" b="0" dirty="0">
                <a:solidFill>
                  <a:srgbClr val="0000FF"/>
                </a:solidFill>
                <a:latin typeface="+mj-lt"/>
              </a:rPr>
              <a:t> </a:t>
            </a:r>
            <a:endParaRPr lang="en-US" altLang="zh-CN" sz="1600" b="0" dirty="0">
              <a:solidFill>
                <a:srgbClr val="0000FF"/>
              </a:solidFill>
              <a:latin typeface="+mj-lt"/>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2"/>
          <p:cNvSpPr/>
          <p:nvPr>
            <p:custDataLst>
              <p:tags r:id="rId1"/>
            </p:custDataLst>
          </p:nvPr>
        </p:nvSpPr>
        <p:spPr>
          <a:xfrm>
            <a:off x="123825" y="229235"/>
            <a:ext cx="8882380" cy="58102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en-US" sz="3200" spc="-1" dirty="0">
                <a:solidFill>
                  <a:srgbClr val="FFFF00"/>
                </a:solidFill>
                <a:latin typeface="微软雅黑"/>
                <a:ea typeface="微软雅黑"/>
                <a:cs typeface="+mn-lt"/>
              </a:rPr>
              <a:t>Hierarchical Bayesian for DWDs</a:t>
            </a:r>
            <a:endParaRPr lang="en-US" sz="3200" strike="noStrike" spc="-1" dirty="0">
              <a:latin typeface="Arial" panose="020B0604020202090204"/>
            </a:endParaRPr>
          </a:p>
        </p:txBody>
      </p:sp>
      <p:pic>
        <p:nvPicPr>
          <p:cNvPr id="3" name="图片 2" descr="文本&#10;&#10;已自动生成说明"/>
          <p:cNvPicPr/>
          <p:nvPr>
            <p:custDataLst>
              <p:tags r:id="rId2"/>
            </p:custDataLst>
          </p:nvPr>
        </p:nvPicPr>
        <p:blipFill>
          <a:blip r:embed="rId3"/>
          <a:stretch>
            <a:fillRect/>
          </a:stretch>
        </p:blipFill>
        <p:spPr>
          <a:xfrm>
            <a:off x="1723390" y="1168400"/>
            <a:ext cx="5682615" cy="1154430"/>
          </a:xfrm>
          <a:prstGeom prst="rect">
            <a:avLst/>
          </a:prstGeom>
          <a:ln>
            <a:noFill/>
          </a:ln>
        </p:spPr>
      </p:pic>
      <p:grpSp>
        <p:nvGrpSpPr>
          <p:cNvPr id="5" name="组合 4"/>
          <p:cNvGrpSpPr/>
          <p:nvPr/>
        </p:nvGrpSpPr>
        <p:grpSpPr>
          <a:xfrm>
            <a:off x="750570" y="2511268"/>
            <a:ext cx="3549650" cy="3265892"/>
            <a:chOff x="249" y="3899"/>
            <a:chExt cx="9109" cy="6488"/>
          </a:xfrm>
        </p:grpSpPr>
        <p:sp>
          <p:nvSpPr>
            <p:cNvPr id="10" name="矩形 9"/>
            <p:cNvSpPr/>
            <p:nvPr>
              <p:custDataLst>
                <p:tags r:id="rId4"/>
              </p:custDataLst>
            </p:nvPr>
          </p:nvSpPr>
          <p:spPr>
            <a:xfrm>
              <a:off x="249" y="6045"/>
              <a:ext cx="3479" cy="43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mc:Choice xmlns:a14="http://schemas.microsoft.com/office/drawing/2010/main" Requires="a14">
            <p:sp>
              <p:nvSpPr>
                <p:cNvPr id="4" name="椭圆 3"/>
                <p:cNvSpPr/>
                <p:nvPr>
                  <p:custDataLst>
                    <p:tags r:id="rId5"/>
                  </p:custDataLst>
                </p:nvPr>
              </p:nvSpPr>
              <p:spPr>
                <a:xfrm>
                  <a:off x="662" y="3899"/>
                  <a:ext cx="2638" cy="159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l-GR" altLang="zh-CN" sz="2400" b="1" i="0" smtClean="0">
                            <a:solidFill>
                              <a:srgbClr val="FF0000"/>
                            </a:solidFill>
                            <a:latin typeface="Cambria Math" panose="02040503050406030204" pitchFamily="18" charset="0"/>
                            <a:ea typeface="Cambria Math" panose="02040503050406030204" pitchFamily="18" charset="0"/>
                          </a:rPr>
                          <m:t>𝚲</m:t>
                        </m:r>
                      </m:oMath>
                    </m:oMathPara>
                  </a14:m>
                  <a:endParaRPr lang="zh-CN" altLang="en-US" sz="2400" b="1" dirty="0">
                    <a:solidFill>
                      <a:srgbClr val="FF0000"/>
                    </a:solidFill>
                  </a:endParaRPr>
                </a:p>
              </p:txBody>
            </p:sp>
          </mc:Choice>
          <mc:Fallback>
            <p:sp>
              <p:nvSpPr>
                <p:cNvPr id="4" name="椭圆 3"/>
                <p:cNvSpPr>
                  <a:spLocks noRot="1" noChangeAspect="1" noMove="1" noResize="1" noEditPoints="1" noAdjustHandles="1" noChangeArrowheads="1" noChangeShapeType="1" noTextEdit="1"/>
                </p:cNvSpPr>
                <p:nvPr>
                  <p:custDataLst>
                    <p:tags r:id="rId6"/>
                  </p:custDataLst>
                </p:nvPr>
              </p:nvSpPr>
              <p:spPr>
                <a:xfrm>
                  <a:off x="662" y="3899"/>
                  <a:ext cx="2638" cy="1590"/>
                </a:xfrm>
                <a:prstGeom prst="ellipse">
                  <a:avLst/>
                </a:prstGeom>
                <a:blipFill rotWithShape="1">
                  <a:blip r:embed="rId7"/>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sp>
          <p:nvSpPr>
            <p:cNvPr id="2" name="文本框 1"/>
            <p:cNvSpPr txBox="1"/>
            <p:nvPr>
              <p:custDataLst>
                <p:tags r:id="rId8"/>
              </p:custDataLst>
            </p:nvPr>
          </p:nvSpPr>
          <p:spPr>
            <a:xfrm>
              <a:off x="4470" y="3945"/>
              <a:ext cx="4888" cy="1404"/>
            </a:xfrm>
            <a:prstGeom prst="rect">
              <a:avLst/>
            </a:prstGeom>
            <a:noFill/>
          </p:spPr>
          <p:txBody>
            <a:bodyPr wrap="square" rtlCol="0">
              <a:spAutoFit/>
            </a:bodyPr>
            <a:lstStyle/>
            <a:p>
              <a:r>
                <a:rPr kumimoji="1" lang="en-US" altLang="zh-CN" sz="2000" dirty="0">
                  <a:latin typeface="Times New Roman" panose="02020503050405090304" pitchFamily="18" charset="0"/>
                  <a:cs typeface="Times New Roman" panose="02020503050405090304" pitchFamily="18" charset="0"/>
                </a:rPr>
                <a:t>Hyper-parameters</a:t>
              </a:r>
              <a:endParaRPr kumimoji="1" lang="en-US" altLang="zh-CN" sz="2000" dirty="0">
                <a:latin typeface="Times New Roman" panose="02020503050405090304" pitchFamily="18" charset="0"/>
                <a:cs typeface="Times New Roman" panose="02020503050405090304" pitchFamily="18" charset="0"/>
              </a:endParaRPr>
            </a:p>
          </p:txBody>
        </p:sp>
        <p:cxnSp>
          <p:nvCxnSpPr>
            <p:cNvPr id="6" name="直线箭头连接符 5"/>
            <p:cNvCxnSpPr/>
            <p:nvPr>
              <p:custDataLst>
                <p:tags r:id="rId9"/>
              </p:custDataLst>
            </p:nvPr>
          </p:nvCxnSpPr>
          <p:spPr>
            <a:xfrm>
              <a:off x="1981" y="5545"/>
              <a:ext cx="0" cy="838"/>
            </a:xfrm>
            <a:prstGeom prst="straightConnector1">
              <a:avLst/>
            </a:prstGeom>
            <a:ln>
              <a:tailEnd type="triangle" w="lg" len="lg"/>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2" name="椭圆 11"/>
                <p:cNvSpPr/>
                <p:nvPr>
                  <p:custDataLst>
                    <p:tags r:id="rId10"/>
                  </p:custDataLst>
                </p:nvPr>
              </p:nvSpPr>
              <p:spPr>
                <a:xfrm>
                  <a:off x="677" y="6382"/>
                  <a:ext cx="2638" cy="1590"/>
                </a:xfrm>
                <a:prstGeom prst="ellipse">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GB" altLang="zh-CN" sz="2400" i="1" smtClean="0">
                                <a:solidFill>
                                  <a:srgbClr val="FF0000"/>
                                </a:solidFill>
                                <a:latin typeface="Cambria Math" panose="02040503050406030204" pitchFamily="18" charset="0"/>
                                <a:ea typeface="Cambria Math" panose="02040503050406030204" pitchFamily="18" charset="0"/>
                              </a:rPr>
                            </m:ctrlPr>
                          </m:sSubPr>
                          <m:e>
                            <m:r>
                              <a:rPr lang="en-GB" altLang="zh-CN" sz="2400" i="1">
                                <a:solidFill>
                                  <a:srgbClr val="FF0000"/>
                                </a:solidFill>
                                <a:latin typeface="Cambria Math" panose="02040503050406030204" pitchFamily="18" charset="0"/>
                                <a:ea typeface="Cambria Math" panose="02040503050406030204" pitchFamily="18" charset="0"/>
                              </a:rPr>
                              <m:t>𝜃</m:t>
                            </m:r>
                          </m:e>
                          <m:sub>
                            <m:r>
                              <a:rPr lang="en-US" altLang="zh-CN" sz="2400" b="0" i="1" smtClean="0">
                                <a:solidFill>
                                  <a:srgbClr val="FF0000"/>
                                </a:solidFill>
                                <a:latin typeface="Cambria Math" panose="02040503050406030204" pitchFamily="18" charset="0"/>
                                <a:ea typeface="Cambria Math" panose="02040503050406030204" pitchFamily="18" charset="0"/>
                              </a:rPr>
                              <m:t>𝑖</m:t>
                            </m:r>
                          </m:sub>
                        </m:sSub>
                      </m:oMath>
                    </m:oMathPara>
                  </a14:m>
                  <a:endParaRPr lang="zh-CN" altLang="en-US" sz="2400" dirty="0">
                    <a:solidFill>
                      <a:srgbClr val="FF0000"/>
                    </a:solidFill>
                  </a:endParaRPr>
                </a:p>
              </p:txBody>
            </p:sp>
          </mc:Choice>
          <mc:Fallback>
            <p:sp>
              <p:nvSpPr>
                <p:cNvPr id="12" name="椭圆 11"/>
                <p:cNvSpPr>
                  <a:spLocks noRot="1" noChangeAspect="1" noMove="1" noResize="1" noEditPoints="1" noAdjustHandles="1" noChangeArrowheads="1" noChangeShapeType="1" noTextEdit="1"/>
                </p:cNvSpPr>
                <p:nvPr>
                  <p:custDataLst>
                    <p:tags r:id="rId11"/>
                  </p:custDataLst>
                </p:nvPr>
              </p:nvSpPr>
              <p:spPr>
                <a:xfrm>
                  <a:off x="677" y="6382"/>
                  <a:ext cx="2638" cy="1590"/>
                </a:xfrm>
                <a:prstGeom prst="ellipse">
                  <a:avLst/>
                </a:prstGeom>
                <a:blipFill rotWithShape="1">
                  <a:blip r:embed="rId12"/>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椭圆 12"/>
                <p:cNvSpPr/>
                <p:nvPr>
                  <p:custDataLst>
                    <p:tags r:id="rId13"/>
                  </p:custDataLst>
                </p:nvPr>
              </p:nvSpPr>
              <p:spPr>
                <a:xfrm>
                  <a:off x="677" y="8653"/>
                  <a:ext cx="2638" cy="1590"/>
                </a:xfrm>
                <a:prstGeom prst="ellipse">
                  <a:avLst/>
                </a:prstGeom>
                <a:solidFill>
                  <a:schemeClr val="tx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GB" altLang="zh-CN" sz="2400" i="1" smtClean="0">
                                <a:solidFill>
                                  <a:srgbClr val="FF0000"/>
                                </a:solidFill>
                                <a:latin typeface="Cambria Math" panose="02040503050406030204" pitchFamily="18" charset="0"/>
                                <a:ea typeface="Cambria Math" panose="02040503050406030204" pitchFamily="18" charset="0"/>
                              </a:rPr>
                            </m:ctrlPr>
                          </m:sSubPr>
                          <m:e>
                            <m:r>
                              <a:rPr lang="en-US" altLang="zh-CN" sz="2400" b="0" i="1" smtClean="0">
                                <a:solidFill>
                                  <a:srgbClr val="FF0000"/>
                                </a:solidFill>
                                <a:latin typeface="Cambria Math" panose="02040503050406030204" pitchFamily="18" charset="0"/>
                                <a:ea typeface="Cambria Math" panose="02040503050406030204" pitchFamily="18" charset="0"/>
                              </a:rPr>
                              <m:t>𝑑</m:t>
                            </m:r>
                          </m:e>
                          <m:sub>
                            <m:r>
                              <a:rPr lang="en-US" altLang="zh-CN" sz="2400" b="0" i="1" smtClean="0">
                                <a:solidFill>
                                  <a:srgbClr val="FF0000"/>
                                </a:solidFill>
                                <a:latin typeface="Cambria Math" panose="02040503050406030204" pitchFamily="18" charset="0"/>
                                <a:ea typeface="Cambria Math" panose="02040503050406030204" pitchFamily="18" charset="0"/>
                              </a:rPr>
                              <m:t>𝑖</m:t>
                            </m:r>
                          </m:sub>
                        </m:sSub>
                      </m:oMath>
                    </m:oMathPara>
                  </a14:m>
                  <a:endParaRPr lang="zh-CN" altLang="en-US" sz="2400" dirty="0">
                    <a:solidFill>
                      <a:srgbClr val="FF0000"/>
                    </a:solidFill>
                  </a:endParaRPr>
                </a:p>
              </p:txBody>
            </p:sp>
          </mc:Choice>
          <mc:Fallback>
            <p:sp>
              <p:nvSpPr>
                <p:cNvPr id="13" name="椭圆 12"/>
                <p:cNvSpPr>
                  <a:spLocks noRot="1" noChangeAspect="1" noMove="1" noResize="1" noEditPoints="1" noAdjustHandles="1" noChangeArrowheads="1" noChangeShapeType="1" noTextEdit="1"/>
                </p:cNvSpPr>
                <p:nvPr>
                  <p:custDataLst>
                    <p:tags r:id="rId14"/>
                  </p:custDataLst>
                </p:nvPr>
              </p:nvSpPr>
              <p:spPr>
                <a:xfrm>
                  <a:off x="677" y="8653"/>
                  <a:ext cx="2638" cy="1590"/>
                </a:xfrm>
                <a:prstGeom prst="ellipse">
                  <a:avLst/>
                </a:prstGeom>
                <a:blipFill rotWithShape="1">
                  <a:blip r:embed="rId15"/>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lstStyle/>
                <a:p>
                  <a:r>
                    <a:rPr lang="zh-CN" altLang="en-US">
                      <a:noFill/>
                    </a:rPr>
                    <a:t> </a:t>
                  </a:r>
                </a:p>
              </p:txBody>
            </p:sp>
          </mc:Fallback>
        </mc:AlternateContent>
        <p:cxnSp>
          <p:nvCxnSpPr>
            <p:cNvPr id="14" name="直线箭头连接符 13"/>
            <p:cNvCxnSpPr>
              <a:endCxn id="13" idx="0"/>
            </p:cNvCxnSpPr>
            <p:nvPr>
              <p:custDataLst>
                <p:tags r:id="rId16"/>
              </p:custDataLst>
            </p:nvPr>
          </p:nvCxnSpPr>
          <p:spPr>
            <a:xfrm flipH="1">
              <a:off x="1996" y="7973"/>
              <a:ext cx="0" cy="680"/>
            </a:xfrm>
            <a:prstGeom prst="straightConnector1">
              <a:avLst/>
            </a:prstGeom>
            <a:ln>
              <a:tailEnd type="triangle" w="lg" len="lg"/>
            </a:ln>
          </p:spPr>
          <p:style>
            <a:lnRef idx="2">
              <a:schemeClr val="dk1"/>
            </a:lnRef>
            <a:fillRef idx="0">
              <a:schemeClr val="dk1"/>
            </a:fillRef>
            <a:effectRef idx="1">
              <a:schemeClr val="dk1"/>
            </a:effectRef>
            <a:fontRef idx="minor">
              <a:schemeClr val="tx1"/>
            </a:fontRef>
          </p:style>
        </p:cxnSp>
        <p:sp>
          <p:nvSpPr>
            <p:cNvPr id="16" name="文本框 15"/>
            <p:cNvSpPr txBox="1"/>
            <p:nvPr>
              <p:custDataLst>
                <p:tags r:id="rId17"/>
              </p:custDataLst>
            </p:nvPr>
          </p:nvSpPr>
          <p:spPr>
            <a:xfrm>
              <a:off x="4470" y="6769"/>
              <a:ext cx="4888" cy="792"/>
            </a:xfrm>
            <a:prstGeom prst="rect">
              <a:avLst/>
            </a:prstGeom>
            <a:noFill/>
          </p:spPr>
          <p:txBody>
            <a:bodyPr wrap="square" rtlCol="0">
              <a:spAutoFit/>
            </a:bodyPr>
            <a:lstStyle/>
            <a:p>
              <a:r>
                <a:rPr kumimoji="1" lang="en-US" altLang="zh-CN" sz="2000" dirty="0">
                  <a:latin typeface="Times New Roman" panose="02020503050405090304" pitchFamily="18" charset="0"/>
                  <a:cs typeface="Times New Roman" panose="02020503050405090304" pitchFamily="18" charset="0"/>
                </a:rPr>
                <a:t>Parameters</a:t>
              </a:r>
              <a:endParaRPr kumimoji="1" lang="en-US" altLang="zh-CN" sz="2000" dirty="0">
                <a:latin typeface="Times New Roman" panose="02020503050405090304" pitchFamily="18" charset="0"/>
                <a:cs typeface="Times New Roman" panose="02020503050405090304" pitchFamily="18" charset="0"/>
              </a:endParaRPr>
            </a:p>
          </p:txBody>
        </p:sp>
        <p:cxnSp>
          <p:nvCxnSpPr>
            <p:cNvPr id="18" name="直线箭头连接符 17"/>
            <p:cNvCxnSpPr/>
            <p:nvPr>
              <p:custDataLst>
                <p:tags r:id="rId18"/>
              </p:custDataLst>
            </p:nvPr>
          </p:nvCxnSpPr>
          <p:spPr>
            <a:xfrm>
              <a:off x="3323" y="4673"/>
              <a:ext cx="1243" cy="0"/>
            </a:xfrm>
            <a:prstGeom prst="straightConnector1">
              <a:avLst/>
            </a:prstGeom>
            <a:ln>
              <a:tailEnd type="triangle" w="lg" len="med"/>
            </a:ln>
          </p:spPr>
          <p:style>
            <a:lnRef idx="2">
              <a:schemeClr val="dk1"/>
            </a:lnRef>
            <a:fillRef idx="0">
              <a:schemeClr val="dk1"/>
            </a:fillRef>
            <a:effectRef idx="1">
              <a:schemeClr val="dk1"/>
            </a:effectRef>
            <a:fontRef idx="minor">
              <a:schemeClr val="tx1"/>
            </a:fontRef>
          </p:style>
        </p:cxnSp>
        <p:sp>
          <p:nvSpPr>
            <p:cNvPr id="19" name="文本框 18"/>
            <p:cNvSpPr txBox="1"/>
            <p:nvPr>
              <p:custDataLst>
                <p:tags r:id="rId19"/>
              </p:custDataLst>
            </p:nvPr>
          </p:nvSpPr>
          <p:spPr>
            <a:xfrm>
              <a:off x="4470" y="9039"/>
              <a:ext cx="4888" cy="792"/>
            </a:xfrm>
            <a:prstGeom prst="rect">
              <a:avLst/>
            </a:prstGeom>
            <a:noFill/>
          </p:spPr>
          <p:txBody>
            <a:bodyPr wrap="square" rtlCol="0">
              <a:spAutoFit/>
            </a:bodyPr>
            <a:lstStyle/>
            <a:p>
              <a:r>
                <a:rPr kumimoji="1" lang="en-US" altLang="zh-CN" sz="2000" dirty="0">
                  <a:latin typeface="Times New Roman" panose="02020503050405090304" pitchFamily="18" charset="0"/>
                  <a:cs typeface="Times New Roman" panose="02020503050405090304" pitchFamily="18" charset="0"/>
                </a:rPr>
                <a:t>Observations</a:t>
              </a:r>
              <a:endParaRPr kumimoji="1" lang="en-US" altLang="zh-CN" sz="2000" dirty="0">
                <a:latin typeface="Times New Roman" panose="02020503050405090304" pitchFamily="18" charset="0"/>
                <a:cs typeface="Times New Roman" panose="02020503050405090304" pitchFamily="18" charset="0"/>
              </a:endParaRPr>
            </a:p>
          </p:txBody>
        </p:sp>
        <mc:AlternateContent xmlns:mc="http://schemas.openxmlformats.org/markup-compatibility/2006">
          <mc:Choice xmlns:a14="http://schemas.microsoft.com/office/drawing/2010/main" Requires="a14">
            <p:sp>
              <p:nvSpPr>
                <p:cNvPr id="20" name="文本框 19"/>
                <p:cNvSpPr txBox="1"/>
                <p:nvPr>
                  <p:custDataLst>
                    <p:tags r:id="rId20"/>
                  </p:custDataLst>
                </p:nvPr>
              </p:nvSpPr>
              <p:spPr>
                <a:xfrm>
                  <a:off x="3156" y="9739"/>
                  <a:ext cx="841" cy="643"/>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kumimoji="1" lang="en-US" altLang="zh-CN" b="1" i="1" smtClean="0">
                                <a:latin typeface="Cambria Math" panose="02040503050406030204" pitchFamily="18" charset="0"/>
                              </a:rPr>
                            </m:ctrlPr>
                          </m:sSubPr>
                          <m:e>
                            <m:r>
                              <a:rPr kumimoji="1" lang="en-US" altLang="zh-CN" b="1" i="0" smtClean="0">
                                <a:latin typeface="Cambria Math" panose="02040503050406030204" pitchFamily="18" charset="0"/>
                              </a:rPr>
                              <m:t>𝐍</m:t>
                            </m:r>
                          </m:e>
                          <m:sub>
                            <m:r>
                              <a:rPr kumimoji="1" lang="en-US" altLang="zh-CN" b="1" i="0" smtClean="0">
                                <a:latin typeface="Cambria Math" panose="02040503050406030204" pitchFamily="18" charset="0"/>
                              </a:rPr>
                              <m:t>𝐨𝐛𝐬</m:t>
                            </m:r>
                          </m:sub>
                        </m:sSub>
                      </m:oMath>
                    </m:oMathPara>
                  </a14:m>
                  <a:endParaRPr kumimoji="1" lang="zh-CN" altLang="en-US" b="1" dirty="0"/>
                </a:p>
              </p:txBody>
            </p:sp>
          </mc:Choice>
          <mc:Fallback>
            <p:sp>
              <p:nvSpPr>
                <p:cNvPr id="20" name="文本框 19"/>
                <p:cNvSpPr txBox="1">
                  <a:spLocks noRot="1" noChangeAspect="1" noMove="1" noResize="1" noEditPoints="1" noAdjustHandles="1" noChangeArrowheads="1" noChangeShapeType="1" noTextEdit="1"/>
                </p:cNvSpPr>
                <p:nvPr>
                  <p:custDataLst>
                    <p:tags r:id="rId21"/>
                  </p:custDataLst>
                </p:nvPr>
              </p:nvSpPr>
              <p:spPr>
                <a:xfrm>
                  <a:off x="3156" y="9739"/>
                  <a:ext cx="841" cy="643"/>
                </a:xfrm>
                <a:prstGeom prst="rect">
                  <a:avLst/>
                </a:prstGeom>
                <a:blipFill rotWithShape="1">
                  <a:blip r:embed="rId22"/>
                </a:blipFill>
              </p:spPr>
              <p:txBody>
                <a:bodyPr/>
                <a:lstStyle/>
                <a:p>
                  <a:r>
                    <a:rPr lang="zh-CN" altLang="en-US">
                      <a:noFill/>
                    </a:rPr>
                    <a:t> </a:t>
                  </a:r>
                </a:p>
              </p:txBody>
            </p:sp>
          </mc:Fallback>
        </mc:AlternateContent>
        <p:cxnSp>
          <p:nvCxnSpPr>
            <p:cNvPr id="22" name="直线箭头连接符 21"/>
            <p:cNvCxnSpPr/>
            <p:nvPr>
              <p:custDataLst>
                <p:tags r:id="rId23"/>
              </p:custDataLst>
            </p:nvPr>
          </p:nvCxnSpPr>
          <p:spPr>
            <a:xfrm flipV="1">
              <a:off x="3315" y="7156"/>
              <a:ext cx="1147" cy="23"/>
            </a:xfrm>
            <a:prstGeom prst="straightConnector1">
              <a:avLst/>
            </a:prstGeom>
            <a:ln>
              <a:tailEnd type="triangle" w="lg" len="med"/>
            </a:ln>
          </p:spPr>
          <p:style>
            <a:lnRef idx="2">
              <a:schemeClr val="dk1"/>
            </a:lnRef>
            <a:fillRef idx="0">
              <a:schemeClr val="dk1"/>
            </a:fillRef>
            <a:effectRef idx="1">
              <a:schemeClr val="dk1"/>
            </a:effectRef>
            <a:fontRef idx="minor">
              <a:schemeClr val="tx1"/>
            </a:fontRef>
          </p:style>
        </p:cxnSp>
        <p:cxnSp>
          <p:nvCxnSpPr>
            <p:cNvPr id="23" name="直线箭头连接符 22"/>
            <p:cNvCxnSpPr/>
            <p:nvPr>
              <p:custDataLst>
                <p:tags r:id="rId24"/>
              </p:custDataLst>
            </p:nvPr>
          </p:nvCxnSpPr>
          <p:spPr>
            <a:xfrm flipV="1">
              <a:off x="3330" y="9441"/>
              <a:ext cx="1147" cy="23"/>
            </a:xfrm>
            <a:prstGeom prst="straightConnector1">
              <a:avLst/>
            </a:prstGeom>
            <a:ln>
              <a:tailEnd type="triangle" w="lg" len="med"/>
            </a:ln>
          </p:spPr>
          <p:style>
            <a:lnRef idx="2">
              <a:schemeClr val="dk1"/>
            </a:lnRef>
            <a:fillRef idx="0">
              <a:schemeClr val="dk1"/>
            </a:fillRef>
            <a:effectRef idx="1">
              <a:schemeClr val="dk1"/>
            </a:effectRef>
            <a:fontRef idx="minor">
              <a:schemeClr val="tx1"/>
            </a:fontRef>
          </p:style>
        </p:cxnSp>
      </p:grpSp>
      <p:pic>
        <p:nvPicPr>
          <p:cNvPr id="26" name="图片 25"/>
          <p:cNvPicPr>
            <a:picLocks noChangeAspect="1"/>
          </p:cNvPicPr>
          <p:nvPr>
            <p:custDataLst>
              <p:tags r:id="rId25"/>
            </p:custDataLst>
          </p:nvPr>
        </p:nvPicPr>
        <p:blipFill>
          <a:blip r:embed="rId26">
            <a:extLst>
              <a:ext uri="{28A0092B-C50C-407E-A947-70E740481C1C}">
                <a14:useLocalDpi xmlns:a14="http://schemas.microsoft.com/office/drawing/2010/main" val="0"/>
              </a:ext>
            </a:extLst>
          </a:blip>
          <a:stretch>
            <a:fillRect/>
          </a:stretch>
        </p:blipFill>
        <p:spPr>
          <a:xfrm>
            <a:off x="4756150" y="2534285"/>
            <a:ext cx="3759200" cy="2986405"/>
          </a:xfrm>
          <a:prstGeom prst="rect">
            <a:avLst/>
          </a:prstGeom>
        </p:spPr>
      </p:pic>
      <p:sp>
        <p:nvSpPr>
          <p:cNvPr id="28" name="文本框 27"/>
          <p:cNvSpPr txBox="1"/>
          <p:nvPr>
            <p:custDataLst>
              <p:tags r:id="rId27"/>
            </p:custDataLst>
          </p:nvPr>
        </p:nvSpPr>
        <p:spPr>
          <a:xfrm>
            <a:off x="5126355" y="5451475"/>
            <a:ext cx="3759200" cy="398780"/>
          </a:xfrm>
          <a:prstGeom prst="rect">
            <a:avLst/>
          </a:prstGeom>
          <a:noFill/>
        </p:spPr>
        <p:txBody>
          <a:bodyPr wrap="square" rtlCol="0">
            <a:spAutoFit/>
          </a:bodyPr>
          <a:lstStyle/>
          <a:p>
            <a:r>
              <a:rPr kumimoji="1" lang="en-US" altLang="zh-CN" sz="2000" dirty="0">
                <a:latin typeface="Times New Roman" panose="02020503050405090304" pitchFamily="18" charset="0"/>
                <a:cs typeface="Times New Roman" panose="02020503050405090304" pitchFamily="18" charset="0"/>
              </a:rPr>
              <a:t>Models : </a:t>
            </a:r>
            <a:r>
              <a:rPr kumimoji="1" lang="en-US" altLang="zh-CN" sz="2000" dirty="0" err="1">
                <a:latin typeface="Times New Roman" panose="02020503050405090304" pitchFamily="18" charset="0"/>
                <a:cs typeface="Times New Roman" panose="02020503050405090304" pitchFamily="18" charset="0"/>
              </a:rPr>
              <a:t>Powerlaw</a:t>
            </a:r>
            <a:r>
              <a:rPr kumimoji="1" lang="en-US" altLang="zh-CN" sz="2000" dirty="0">
                <a:latin typeface="Times New Roman" panose="02020503050405090304" pitchFamily="18" charset="0"/>
                <a:cs typeface="Times New Roman" panose="02020503050405090304" pitchFamily="18" charset="0"/>
              </a:rPr>
              <a:t> + Gaussian</a:t>
            </a:r>
            <a:endParaRPr kumimoji="1" lang="en-US" altLang="zh-CN" sz="2000" dirty="0">
              <a:latin typeface="Times New Roman" panose="02020503050405090304" pitchFamily="18" charset="0"/>
              <a:cs typeface="Times New Roman" panose="02020503050405090304" pitchFamily="18" charset="0"/>
            </a:endParaRPr>
          </a:p>
        </p:txBody>
      </p:sp>
      <p:pic>
        <p:nvPicPr>
          <p:cNvPr id="32" name="图片 31"/>
          <p:cNvPicPr>
            <a:picLocks noChangeAspect="1"/>
          </p:cNvPicPr>
          <p:nvPr>
            <p:custDataLst>
              <p:tags r:id="rId28"/>
            </p:custDataLst>
          </p:nvPr>
        </p:nvPicPr>
        <p:blipFill>
          <a:blip r:embed="rId29">
            <a:extLst>
              <a:ext uri="{28A0092B-C50C-407E-A947-70E740481C1C}">
                <a14:useLocalDpi xmlns:a14="http://schemas.microsoft.com/office/drawing/2010/main" val="0"/>
              </a:ext>
            </a:extLst>
          </a:blip>
          <a:stretch>
            <a:fillRect/>
          </a:stretch>
        </p:blipFill>
        <p:spPr>
          <a:xfrm>
            <a:off x="3493135" y="5969000"/>
            <a:ext cx="5612765" cy="58420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21480" y="2994025"/>
            <a:ext cx="4512945" cy="3042920"/>
          </a:xfrm>
          <a:prstGeom prst="rect">
            <a:avLst/>
          </a:prstGeom>
        </p:spPr>
      </p:pic>
      <p:pic>
        <p:nvPicPr>
          <p:cNvPr id="4" name="图片 3"/>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t="20876" b="13026"/>
          <a:stretch>
            <a:fillRect/>
          </a:stretch>
        </p:blipFill>
        <p:spPr>
          <a:xfrm>
            <a:off x="2167890" y="1291590"/>
            <a:ext cx="4613910" cy="777240"/>
          </a:xfrm>
          <a:prstGeom prst="rect">
            <a:avLst/>
          </a:prstGeom>
        </p:spPr>
      </p:pic>
      <p:pic>
        <p:nvPicPr>
          <p:cNvPr id="14" name="图片 13"/>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22300" y="2885440"/>
            <a:ext cx="2997835" cy="3074035"/>
          </a:xfrm>
          <a:prstGeom prst="rect">
            <a:avLst/>
          </a:prstGeom>
        </p:spPr>
      </p:pic>
      <p:sp>
        <p:nvSpPr>
          <p:cNvPr id="3" name="文本框 2"/>
          <p:cNvSpPr txBox="1"/>
          <p:nvPr>
            <p:custDataLst>
              <p:tags r:id="rId6"/>
            </p:custDataLst>
          </p:nvPr>
        </p:nvSpPr>
        <p:spPr>
          <a:xfrm>
            <a:off x="997349" y="5968400"/>
            <a:ext cx="1874371" cy="400110"/>
          </a:xfrm>
          <a:prstGeom prst="rect">
            <a:avLst/>
          </a:prstGeom>
          <a:noFill/>
        </p:spPr>
        <p:txBody>
          <a:bodyPr wrap="square" rtlCol="0">
            <a:spAutoFit/>
          </a:bodyPr>
          <a:lstStyle/>
          <a:p>
            <a:r>
              <a:rPr kumimoji="1" lang="en-US" altLang="zh-CN" sz="2000" dirty="0">
                <a:latin typeface="Times New Roman" panose="02020503050405090304" pitchFamily="18" charset="0"/>
                <a:cs typeface="Times New Roman" panose="02020503050405090304" pitchFamily="18" charset="0"/>
              </a:rPr>
              <a:t>TQ+LISA</a:t>
            </a:r>
            <a:endParaRPr kumimoji="1" lang="zh-CN" altLang="en-US" sz="2000" dirty="0">
              <a:latin typeface="Times New Roman" panose="02020503050405090304" pitchFamily="18" charset="0"/>
              <a:cs typeface="Times New Roman" panose="02020503050405090304" pitchFamily="18" charset="0"/>
            </a:endParaRPr>
          </a:p>
        </p:txBody>
      </p:sp>
      <p:sp>
        <p:nvSpPr>
          <p:cNvPr id="283" name="CustomShape 2"/>
          <p:cNvSpPr/>
          <p:nvPr>
            <p:custDataLst>
              <p:tags r:id="rId7"/>
            </p:custDataLst>
          </p:nvPr>
        </p:nvSpPr>
        <p:spPr>
          <a:xfrm>
            <a:off x="123825" y="229235"/>
            <a:ext cx="8882380" cy="58102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en-US" sz="3200" spc="-1" dirty="0">
                <a:solidFill>
                  <a:srgbClr val="FFFF00"/>
                </a:solidFill>
                <a:latin typeface="微软雅黑"/>
                <a:ea typeface="微软雅黑"/>
                <a:cs typeface="+mn-lt"/>
              </a:rPr>
              <a:t>Posterior of hyper-parameter</a:t>
            </a:r>
            <a:endParaRPr lang="en-US" sz="3200" spc="-1" dirty="0">
              <a:solidFill>
                <a:srgbClr val="FFFF00"/>
              </a:solidFill>
              <a:latin typeface="微软雅黑"/>
              <a:ea typeface="微软雅黑"/>
              <a:cs typeface="+mn-lt"/>
            </a:endParaRPr>
          </a:p>
        </p:txBody>
      </p:sp>
      <p:sp>
        <p:nvSpPr>
          <p:cNvPr id="2" name="TextBox 8"/>
          <p:cNvSpPr txBox="1"/>
          <p:nvPr>
            <p:custDataLst>
              <p:tags r:id="rId8"/>
            </p:custDataLst>
          </p:nvPr>
        </p:nvSpPr>
        <p:spPr>
          <a:xfrm>
            <a:off x="6092190" y="6437630"/>
            <a:ext cx="2830830" cy="337185"/>
          </a:xfrm>
          <a:prstGeom prst="rect">
            <a:avLst/>
          </a:prstGeom>
          <a:noFill/>
        </p:spPr>
        <p:txBody>
          <a:bodyPr wrap="square">
            <a:spAutoFit/>
          </a:bodyPr>
          <a:lstStyle/>
          <a:p>
            <a:pPr algn="ctr"/>
            <a:r>
              <a:rPr lang="en-US" altLang="zh-CN" sz="1600" b="0" dirty="0">
                <a:solidFill>
                  <a:srgbClr val="0000FF"/>
                </a:solidFill>
                <a:latin typeface="+mj-lt"/>
              </a:rPr>
              <a:t>Jin </a:t>
            </a:r>
            <a:r>
              <a:rPr lang="en-US" altLang="zh-CN" sz="1600" b="0" i="1" dirty="0">
                <a:solidFill>
                  <a:srgbClr val="0000FF"/>
                </a:solidFill>
                <a:latin typeface="+mj-lt"/>
              </a:rPr>
              <a:t>et al</a:t>
            </a:r>
            <a:r>
              <a:rPr lang="en-US" altLang="zh-CN" sz="1600" b="0" dirty="0">
                <a:solidFill>
                  <a:srgbClr val="0000FF"/>
                </a:solidFill>
                <a:latin typeface="+mj-lt"/>
              </a:rPr>
              <a:t>. 2025 in prep. </a:t>
            </a:r>
            <a:endParaRPr lang="en-US" altLang="zh-CN" sz="1600" b="0" dirty="0">
              <a:solidFill>
                <a:srgbClr val="0000FF"/>
              </a:solidFill>
              <a:latin typeface="+mj-lt"/>
            </a:endParaRPr>
          </a:p>
        </p:txBody>
      </p:sp>
      <mc:AlternateContent xmlns:mc="http://schemas.openxmlformats.org/markup-compatibility/2006">
        <mc:Choice xmlns:a14="http://schemas.microsoft.com/office/drawing/2010/main" Requires="a14">
          <p:sp>
            <p:nvSpPr>
              <p:cNvPr id="13" name="文本框 12"/>
              <p:cNvSpPr txBox="1"/>
              <p:nvPr/>
            </p:nvSpPr>
            <p:spPr>
              <a:xfrm>
                <a:off x="5937250" y="3754755"/>
                <a:ext cx="2931160" cy="1293495"/>
              </a:xfrm>
              <a:prstGeom prst="rect">
                <a:avLst/>
              </a:prstGeom>
              <a:noFill/>
            </p:spPr>
            <p:txBody>
              <a:bodyPr wrap="square" lIns="0" tIns="0" rIns="0" bIns="0" rtlCol="0">
                <a:spAutoFit/>
              </a:bodyPr>
              <a:p>
                <a14:m>
                  <m:oMathPara xmlns:m="http://schemas.openxmlformats.org/officeDocument/2006/math">
                    <m:oMathParaPr>
                      <m:jc m:val="centerGroup"/>
                    </m:oMathParaPr>
                    <m:oMath xmlns:m="http://schemas.openxmlformats.org/officeDocument/2006/math">
                      <m:f>
                        <m:fPr>
                          <m:ctrlPr>
                            <a:rPr lang="en-US" altLang="zh-CN" sz="2000" b="1" i="1" smtClean="0">
                              <a:solidFill>
                                <a:srgbClr val="FF0000"/>
                              </a:solidFill>
                              <a:latin typeface="Cambria Math" panose="02040503050406030204" pitchFamily="18" charset="0"/>
                              <a:ea typeface="Cambria Math" panose="02040503050406030204" pitchFamily="18" charset="0"/>
                            </a:rPr>
                          </m:ctrlPr>
                        </m:fPr>
                        <m:num>
                          <m:r>
                            <a:rPr lang="zh-CN" altLang="en-US" sz="2000" i="1">
                              <a:solidFill>
                                <a:srgbClr val="FF0000"/>
                              </a:solidFill>
                              <a:latin typeface="Cambria Math" panose="02040503050406030204" pitchFamily="18" charset="0"/>
                            </a:rPr>
                            <m:t>𝚫</m:t>
                          </m:r>
                          <m:r>
                            <a:rPr lang="en-US" altLang="zh-CN" sz="2000" i="1">
                              <a:solidFill>
                                <a:srgbClr val="FF0000"/>
                              </a:solidFill>
                              <a:latin typeface="Cambria Math" panose="02040503050406030204" pitchFamily="18" charset="0"/>
                              <a:ea typeface="Cambria Math" panose="02040503050406030204" pitchFamily="18" charset="0"/>
                            </a:rPr>
                            <m:t>ℳ</m:t>
                          </m:r>
                        </m:num>
                        <m:den>
                          <m:r>
                            <a:rPr lang="en-US" altLang="zh-CN" sz="2000" i="1">
                              <a:solidFill>
                                <a:srgbClr val="FF0000"/>
                              </a:solidFill>
                              <a:latin typeface="Cambria Math" panose="02040503050406030204" pitchFamily="18" charset="0"/>
                              <a:ea typeface="Cambria Math" panose="02040503050406030204" pitchFamily="18" charset="0"/>
                            </a:rPr>
                            <m:t>ℳ</m:t>
                          </m:r>
                        </m:den>
                      </m:f>
                      <m:r>
                        <a:rPr lang="en-US" altLang="zh-CN" sz="2000" b="1">
                          <a:solidFill>
                            <a:srgbClr val="FF0000"/>
                          </a:solidFill>
                          <a:latin typeface="Cambria Math" panose="02040503050406030204" pitchFamily="18" charset="0"/>
                          <a:ea typeface="Cambria Math" panose="02040503050406030204" pitchFamily="18" charset="0"/>
                        </a:rPr>
                        <m:t>&lt;</m:t>
                      </m:r>
                      <m:r>
                        <a:rPr lang="en-US" altLang="zh-CN" sz="2000" b="1">
                          <a:solidFill>
                            <a:srgbClr val="FF0000"/>
                          </a:solidFill>
                          <a:latin typeface="Cambria Math" panose="02040503050406030204" pitchFamily="18" charset="0"/>
                          <a:ea typeface="Cambria Math" panose="02040503050406030204" pitchFamily="18" charset="0"/>
                        </a:rPr>
                        <m:t>𝟏𝟎</m:t>
                      </m:r>
                      <m:r>
                        <a:rPr lang="en-US" altLang="zh-CN" sz="2000" b="1">
                          <a:solidFill>
                            <a:srgbClr val="FF0000"/>
                          </a:solidFill>
                          <a:latin typeface="Cambria Math" panose="02040503050406030204" pitchFamily="18" charset="0"/>
                          <a:ea typeface="Cambria Math" panose="02040503050406030204" pitchFamily="18" charset="0"/>
                        </a:rPr>
                        <m:t>%</m:t>
                      </m:r>
                      <m:r>
                        <a:rPr lang="zh-CN" altLang="en-US" sz="2000" b="1" i="0" smtClean="0">
                          <a:solidFill>
                            <a:srgbClr val="FF0000"/>
                          </a:solidFill>
                          <a:latin typeface="Cambria Math" panose="02040503050406030204" pitchFamily="18" charset="0"/>
                          <a:ea typeface="Cambria Math" panose="02040503050406030204" pitchFamily="18" charset="0"/>
                        </a:rPr>
                        <m:t>：</m:t>
                      </m:r>
                    </m:oMath>
                  </m:oMathPara>
                </a14:m>
                <a:endParaRPr lang="zh-CN" altLang="en-US" sz="2000" dirty="0">
                  <a:solidFill>
                    <a:srgbClr val="FF0000"/>
                  </a:solidFill>
                </a:endParaRPr>
              </a:p>
              <a:p>
                <a14:m>
                  <m:oMathPara xmlns:m="http://schemas.openxmlformats.org/officeDocument/2006/math">
                    <m:oMathParaPr>
                      <m:jc m:val="centerGroup"/>
                    </m:oMathParaPr>
                    <m:oMath xmlns:m="http://schemas.openxmlformats.org/officeDocument/2006/math">
                      <m:r>
                        <a:rPr kumimoji="1" lang="zh-CN" altLang="en-US" sz="2000" i="1" smtClean="0">
                          <a:solidFill>
                            <a:srgbClr val="FF0000"/>
                          </a:solidFill>
                          <a:latin typeface="Cambria Math" panose="02040503050406030204" pitchFamily="18" charset="0"/>
                        </a:rPr>
                        <m:t>𝜔</m:t>
                      </m:r>
                      <m:r>
                        <a:rPr kumimoji="1" lang="en-US" altLang="zh-CN" sz="2000" b="0" i="1" smtClean="0">
                          <a:solidFill>
                            <a:srgbClr val="FF0000"/>
                          </a:solidFill>
                          <a:latin typeface="Cambria Math" panose="02040503050406030204" pitchFamily="18" charset="0"/>
                        </a:rPr>
                        <m:t>=</m:t>
                      </m:r>
                      <m:r>
                        <a:rPr kumimoji="1" lang="en-US" altLang="zh-CN" sz="2000" b="0" i="1" smtClean="0">
                          <a:solidFill>
                            <a:srgbClr val="FF0000"/>
                          </a:solidFill>
                          <a:latin typeface="Cambria Math" panose="02040503050406030204" pitchFamily="18" charset="0"/>
                        </a:rPr>
                        <m:t>0</m:t>
                      </m:r>
                      <m:r>
                        <a:rPr kumimoji="1" lang="en-US" altLang="zh-CN" sz="2000" b="0" i="1" smtClean="0">
                          <a:solidFill>
                            <a:srgbClr val="FF0000"/>
                          </a:solidFill>
                          <a:latin typeface="Cambria Math" panose="02040503050406030204" pitchFamily="18" charset="0"/>
                        </a:rPr>
                        <m:t>.</m:t>
                      </m:r>
                      <m:r>
                        <a:rPr kumimoji="1" lang="en-US" altLang="zh-CN" sz="2000" b="0" i="1" smtClean="0">
                          <a:solidFill>
                            <a:srgbClr val="FF0000"/>
                          </a:solidFill>
                          <a:latin typeface="Cambria Math" panose="02040503050406030204" pitchFamily="18" charset="0"/>
                        </a:rPr>
                        <m:t>13</m:t>
                      </m:r>
                      <m:r>
                        <a:rPr kumimoji="1" lang="zh-CN" altLang="en-US" sz="2000" b="0" i="1" smtClean="0">
                          <a:solidFill>
                            <a:srgbClr val="FF0000"/>
                          </a:solidFill>
                          <a:latin typeface="Cambria Math" panose="02040503050406030204" pitchFamily="18" charset="0"/>
                        </a:rPr>
                        <m:t>，</m:t>
                      </m:r>
                      <m:r>
                        <a:rPr kumimoji="1" lang="zh-CN" altLang="en-US" sz="2000" b="0" i="1" smtClean="0">
                          <a:solidFill>
                            <a:srgbClr val="FF0000"/>
                          </a:solidFill>
                          <a:latin typeface="Cambria Math" panose="02040503050406030204" pitchFamily="18" charset="0"/>
                        </a:rPr>
                        <m:t>𝜇</m:t>
                      </m:r>
                      <m:r>
                        <a:rPr kumimoji="1" lang="en-US" altLang="zh-CN" sz="2000" b="0" i="1" smtClean="0">
                          <a:solidFill>
                            <a:srgbClr val="FF0000"/>
                          </a:solidFill>
                          <a:latin typeface="Cambria Math" panose="02040503050406030204" pitchFamily="18" charset="0"/>
                        </a:rPr>
                        <m:t>=</m:t>
                      </m:r>
                      <m:r>
                        <a:rPr kumimoji="1" lang="en-US" altLang="zh-CN" sz="2000" b="0" i="1" smtClean="0">
                          <a:solidFill>
                            <a:srgbClr val="FF0000"/>
                          </a:solidFill>
                          <a:latin typeface="Cambria Math" panose="02040503050406030204" pitchFamily="18" charset="0"/>
                        </a:rPr>
                        <m:t>0</m:t>
                      </m:r>
                      <m:r>
                        <a:rPr kumimoji="1" lang="en-US" altLang="zh-CN" sz="2000" b="0" i="1" smtClean="0">
                          <a:solidFill>
                            <a:srgbClr val="FF0000"/>
                          </a:solidFill>
                          <a:latin typeface="Cambria Math" panose="02040503050406030204" pitchFamily="18" charset="0"/>
                        </a:rPr>
                        <m:t>.</m:t>
                      </m:r>
                      <m:r>
                        <a:rPr kumimoji="1" lang="en-US" altLang="zh-CN" sz="2000" b="0" i="1" smtClean="0">
                          <a:solidFill>
                            <a:srgbClr val="FF0000"/>
                          </a:solidFill>
                          <a:latin typeface="Cambria Math" panose="02040503050406030204" pitchFamily="18" charset="0"/>
                        </a:rPr>
                        <m:t>36</m:t>
                      </m:r>
                      <m:r>
                        <a:rPr kumimoji="1" lang="zh-CN" altLang="en-US" sz="2000" b="0" i="1" smtClean="0">
                          <a:solidFill>
                            <a:srgbClr val="FF0000"/>
                          </a:solidFill>
                          <a:latin typeface="Cambria Math" panose="02040503050406030204" pitchFamily="18" charset="0"/>
                        </a:rPr>
                        <m:t>，</m:t>
                      </m:r>
                    </m:oMath>
                  </m:oMathPara>
                </a14:m>
                <a:endParaRPr kumimoji="1" lang="en-US" altLang="zh-CN" sz="2000" b="0" i="1" dirty="0">
                  <a:solidFill>
                    <a:srgbClr val="FF0000"/>
                  </a:solidFill>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r>
                        <a:rPr kumimoji="1" lang="zh-CN" altLang="en-US" sz="2000" b="0" i="1" smtClean="0">
                          <a:solidFill>
                            <a:srgbClr val="FF0000"/>
                          </a:solidFill>
                          <a:latin typeface="Cambria Math" panose="02040503050406030204" pitchFamily="18" charset="0"/>
                        </a:rPr>
                        <m:t>𝜎</m:t>
                      </m:r>
                      <m:r>
                        <a:rPr kumimoji="1" lang="en-US" altLang="zh-CN" sz="2000" b="0" i="1" smtClean="0">
                          <a:solidFill>
                            <a:srgbClr val="FF0000"/>
                          </a:solidFill>
                          <a:latin typeface="Cambria Math" panose="02040503050406030204" pitchFamily="18" charset="0"/>
                        </a:rPr>
                        <m:t>=</m:t>
                      </m:r>
                      <m:r>
                        <a:rPr kumimoji="1" lang="en-US" altLang="zh-CN" sz="2000" b="0" i="1" smtClean="0">
                          <a:solidFill>
                            <a:srgbClr val="FF0000"/>
                          </a:solidFill>
                          <a:latin typeface="Cambria Math" panose="02040503050406030204" pitchFamily="18" charset="0"/>
                        </a:rPr>
                        <m:t>0</m:t>
                      </m:r>
                      <m:r>
                        <a:rPr kumimoji="1" lang="en-US" altLang="zh-CN" sz="2000" b="0" i="1" smtClean="0">
                          <a:solidFill>
                            <a:srgbClr val="FF0000"/>
                          </a:solidFill>
                          <a:latin typeface="Cambria Math" panose="02040503050406030204" pitchFamily="18" charset="0"/>
                        </a:rPr>
                        <m:t>.</m:t>
                      </m:r>
                      <m:r>
                        <a:rPr kumimoji="1" lang="en-US" altLang="zh-CN" sz="2000" b="0" i="1" smtClean="0">
                          <a:solidFill>
                            <a:srgbClr val="FF0000"/>
                          </a:solidFill>
                          <a:latin typeface="Cambria Math" panose="02040503050406030204" pitchFamily="18" charset="0"/>
                        </a:rPr>
                        <m:t>05</m:t>
                      </m:r>
                      <m:r>
                        <a:rPr kumimoji="1" lang="zh-CN" altLang="en-US" sz="2000" b="0" i="1" smtClean="0">
                          <a:solidFill>
                            <a:srgbClr val="FF0000"/>
                          </a:solidFill>
                          <a:latin typeface="Cambria Math" panose="02040503050406030204" pitchFamily="18" charset="0"/>
                        </a:rPr>
                        <m:t>，</m:t>
                      </m:r>
                      <m:r>
                        <a:rPr kumimoji="1" lang="zh-CN" altLang="en-US" sz="2000" b="0" i="1" smtClean="0">
                          <a:solidFill>
                            <a:srgbClr val="FF0000"/>
                          </a:solidFill>
                          <a:latin typeface="Cambria Math" panose="02040503050406030204" pitchFamily="18" charset="0"/>
                        </a:rPr>
                        <m:t>𝛼</m:t>
                      </m:r>
                      <m:r>
                        <a:rPr kumimoji="1" lang="en-US" altLang="zh-CN" sz="2000" b="0" i="1" smtClean="0">
                          <a:solidFill>
                            <a:srgbClr val="FF0000"/>
                          </a:solidFill>
                          <a:latin typeface="Cambria Math" panose="02040503050406030204" pitchFamily="18" charset="0"/>
                        </a:rPr>
                        <m:t>=−</m:t>
                      </m:r>
                      <m:r>
                        <a:rPr kumimoji="1" lang="en-US" altLang="zh-CN" sz="2000" b="0" i="1" smtClean="0">
                          <a:solidFill>
                            <a:srgbClr val="FF0000"/>
                          </a:solidFill>
                          <a:latin typeface="Cambria Math" panose="02040503050406030204" pitchFamily="18" charset="0"/>
                        </a:rPr>
                        <m:t>6</m:t>
                      </m:r>
                      <m:r>
                        <a:rPr kumimoji="1" lang="en-US" altLang="zh-CN" sz="2000" b="0" i="1" smtClean="0">
                          <a:solidFill>
                            <a:srgbClr val="FF0000"/>
                          </a:solidFill>
                          <a:latin typeface="Cambria Math" panose="02040503050406030204" pitchFamily="18" charset="0"/>
                        </a:rPr>
                        <m:t>.</m:t>
                      </m:r>
                      <m:r>
                        <a:rPr kumimoji="1" lang="en-US" altLang="zh-CN" sz="2000" b="0" i="1" smtClean="0">
                          <a:solidFill>
                            <a:srgbClr val="FF0000"/>
                          </a:solidFill>
                          <a:latin typeface="Cambria Math" panose="02040503050406030204" pitchFamily="18" charset="0"/>
                        </a:rPr>
                        <m:t>31</m:t>
                      </m:r>
                    </m:oMath>
                  </m:oMathPara>
                </a14:m>
                <a:endParaRPr kumimoji="1" lang="zh-CN" altLang="en-US" sz="2000" dirty="0">
                  <a:solidFill>
                    <a:srgbClr val="FF0000"/>
                  </a:solidFill>
                </a:endParaRPr>
              </a:p>
            </p:txBody>
          </p:sp>
        </mc:Choice>
        <mc:Fallback>
          <p:sp>
            <p:nvSpPr>
              <p:cNvPr id="13" name="文本框 12"/>
              <p:cNvSpPr txBox="1">
                <a:spLocks noRot="1" noChangeAspect="1" noMove="1" noResize="1" noEditPoints="1" noAdjustHandles="1" noChangeArrowheads="1" noChangeShapeType="1" noTextEdit="1"/>
              </p:cNvSpPr>
              <p:nvPr/>
            </p:nvSpPr>
            <p:spPr>
              <a:xfrm>
                <a:off x="5937250" y="3754755"/>
                <a:ext cx="2931160" cy="1293495"/>
              </a:xfrm>
              <a:prstGeom prst="rect">
                <a:avLst/>
              </a:prstGeom>
              <a:blipFill rotWithShape="1">
                <a:blip r:embed="rId9"/>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文本框 10"/>
              <p:cNvSpPr txBox="1"/>
              <p:nvPr/>
            </p:nvSpPr>
            <p:spPr>
              <a:xfrm>
                <a:off x="1089660" y="2211705"/>
                <a:ext cx="7160260" cy="360045"/>
              </a:xfrm>
              <a:prstGeom prst="rect">
                <a:avLst/>
              </a:prstGeom>
              <a:noFill/>
            </p:spPr>
            <p:txBody>
              <a:bodyPr wrap="square" lIns="0" tIns="0" rIns="0" bIns="0" rtlCol="0">
                <a:spAutoFit/>
              </a:bodyPr>
              <a:p>
                <a:r>
                  <a:rPr kumimoji="1" lang="en-US" altLang="zh-CN" sz="2000" dirty="0">
                    <a:solidFill>
                      <a:srgbClr val="0000FF"/>
                    </a:solidFill>
                    <a:latin typeface="微软雅黑" charset="-122"/>
                    <a:ea typeface="微软雅黑" charset="-122"/>
                  </a:rPr>
                  <a:t>True values</a:t>
                </a:r>
                <a:r>
                  <a:rPr kumimoji="1" lang="zh-CN" altLang="en-US" sz="2000" dirty="0">
                    <a:solidFill>
                      <a:srgbClr val="0000FF"/>
                    </a:solidFill>
                    <a:latin typeface="微软雅黑" charset="-122"/>
                    <a:ea typeface="微软雅黑" charset="-122"/>
                  </a:rPr>
                  <a:t>：</a:t>
                </a:r>
                <a14:m>
                  <m:oMath xmlns:m="http://schemas.openxmlformats.org/officeDocument/2006/math">
                    <m:r>
                      <a:rPr kumimoji="1" lang="zh-CN" altLang="en-US" sz="2000" i="1" smtClean="0">
                        <a:solidFill>
                          <a:srgbClr val="0000FF"/>
                        </a:solidFill>
                        <a:latin typeface="Cambria Math" panose="02040503050406030204" pitchFamily="18" charset="0"/>
                      </a:rPr>
                      <m:t>𝜔</m:t>
                    </m:r>
                    <m:r>
                      <a:rPr kumimoji="1" lang="en-US" altLang="zh-CN" sz="2000" b="0" i="1" smtClean="0">
                        <a:solidFill>
                          <a:srgbClr val="0000FF"/>
                        </a:solidFill>
                        <a:latin typeface="Cambria Math" panose="02040503050406030204" pitchFamily="18" charset="0"/>
                      </a:rPr>
                      <m:t>=</m:t>
                    </m:r>
                    <m:r>
                      <a:rPr kumimoji="1" lang="en-US" altLang="zh-CN" sz="2000" b="0" i="1" smtClean="0">
                        <a:solidFill>
                          <a:srgbClr val="0000FF"/>
                        </a:solidFill>
                        <a:latin typeface="Cambria Math" panose="02040503050406030204" pitchFamily="18" charset="0"/>
                      </a:rPr>
                      <m:t>0</m:t>
                    </m:r>
                    <m:r>
                      <a:rPr kumimoji="1" lang="en-US" altLang="zh-CN" sz="2000" b="0" i="1" smtClean="0">
                        <a:solidFill>
                          <a:srgbClr val="0000FF"/>
                        </a:solidFill>
                        <a:latin typeface="Cambria Math" panose="02040503050406030204" pitchFamily="18" charset="0"/>
                      </a:rPr>
                      <m:t>.</m:t>
                    </m:r>
                    <m:r>
                      <a:rPr kumimoji="1" lang="en-US" altLang="zh-CN" sz="2000" b="0" i="1" smtClean="0">
                        <a:solidFill>
                          <a:srgbClr val="0000FF"/>
                        </a:solidFill>
                        <a:latin typeface="Cambria Math" panose="02040503050406030204" pitchFamily="18" charset="0"/>
                      </a:rPr>
                      <m:t>12</m:t>
                    </m:r>
                    <m:r>
                      <a:rPr kumimoji="1" lang="zh-CN" altLang="en-US" sz="2000" b="0" i="1" smtClean="0">
                        <a:solidFill>
                          <a:srgbClr val="0000FF"/>
                        </a:solidFill>
                        <a:latin typeface="Cambria Math" panose="02040503050406030204" pitchFamily="18" charset="0"/>
                      </a:rPr>
                      <m:t>，</m:t>
                    </m:r>
                    <m:r>
                      <a:rPr kumimoji="1" lang="zh-CN" altLang="en-US" sz="2000" b="0" i="1" smtClean="0">
                        <a:solidFill>
                          <a:srgbClr val="0000FF"/>
                        </a:solidFill>
                        <a:latin typeface="Cambria Math" panose="02040503050406030204" pitchFamily="18" charset="0"/>
                      </a:rPr>
                      <m:t>𝜇</m:t>
                    </m:r>
                    <m:r>
                      <a:rPr kumimoji="1" lang="en-US" altLang="zh-CN" sz="2000" b="0" i="1" smtClean="0">
                        <a:solidFill>
                          <a:srgbClr val="0000FF"/>
                        </a:solidFill>
                        <a:latin typeface="Cambria Math" panose="02040503050406030204" pitchFamily="18" charset="0"/>
                      </a:rPr>
                      <m:t>=</m:t>
                    </m:r>
                    <m:r>
                      <a:rPr kumimoji="1" lang="en-US" altLang="zh-CN" sz="2000" b="0" i="1" smtClean="0">
                        <a:solidFill>
                          <a:srgbClr val="0000FF"/>
                        </a:solidFill>
                        <a:latin typeface="Cambria Math" panose="02040503050406030204" pitchFamily="18" charset="0"/>
                      </a:rPr>
                      <m:t>0</m:t>
                    </m:r>
                    <m:r>
                      <a:rPr kumimoji="1" lang="en-US" altLang="zh-CN" sz="2000" b="0" i="1" smtClean="0">
                        <a:solidFill>
                          <a:srgbClr val="0000FF"/>
                        </a:solidFill>
                        <a:latin typeface="Cambria Math" panose="02040503050406030204" pitchFamily="18" charset="0"/>
                      </a:rPr>
                      <m:t>.</m:t>
                    </m:r>
                    <m:r>
                      <a:rPr kumimoji="1" lang="en-US" altLang="zh-CN" sz="2000" b="0" i="1" smtClean="0">
                        <a:solidFill>
                          <a:srgbClr val="0000FF"/>
                        </a:solidFill>
                        <a:latin typeface="Cambria Math" panose="02040503050406030204" pitchFamily="18" charset="0"/>
                      </a:rPr>
                      <m:t>35</m:t>
                    </m:r>
                    <m:r>
                      <a:rPr kumimoji="1" lang="zh-CN" altLang="en-US" sz="2000" b="0" i="1" smtClean="0">
                        <a:solidFill>
                          <a:srgbClr val="0000FF"/>
                        </a:solidFill>
                        <a:latin typeface="Cambria Math" panose="02040503050406030204" pitchFamily="18" charset="0"/>
                      </a:rPr>
                      <m:t>，</m:t>
                    </m:r>
                    <m:r>
                      <a:rPr kumimoji="1" lang="zh-CN" altLang="en-US" sz="2000" b="0" i="1" smtClean="0">
                        <a:solidFill>
                          <a:srgbClr val="0000FF"/>
                        </a:solidFill>
                        <a:latin typeface="Cambria Math" panose="02040503050406030204" pitchFamily="18" charset="0"/>
                      </a:rPr>
                      <m:t>𝜎</m:t>
                    </m:r>
                    <m:r>
                      <a:rPr kumimoji="1" lang="en-US" altLang="zh-CN" sz="2000" b="0" i="1" smtClean="0">
                        <a:solidFill>
                          <a:srgbClr val="0000FF"/>
                        </a:solidFill>
                        <a:latin typeface="Cambria Math" panose="02040503050406030204" pitchFamily="18" charset="0"/>
                      </a:rPr>
                      <m:t>=</m:t>
                    </m:r>
                    <m:r>
                      <a:rPr kumimoji="1" lang="en-US" altLang="zh-CN" sz="2000" b="0" i="1" smtClean="0">
                        <a:solidFill>
                          <a:srgbClr val="0000FF"/>
                        </a:solidFill>
                        <a:latin typeface="Cambria Math" panose="02040503050406030204" pitchFamily="18" charset="0"/>
                      </a:rPr>
                      <m:t>0</m:t>
                    </m:r>
                    <m:r>
                      <a:rPr kumimoji="1" lang="en-US" altLang="zh-CN" sz="2000" b="0" i="1" smtClean="0">
                        <a:solidFill>
                          <a:srgbClr val="0000FF"/>
                        </a:solidFill>
                        <a:latin typeface="Cambria Math" panose="02040503050406030204" pitchFamily="18" charset="0"/>
                      </a:rPr>
                      <m:t>.</m:t>
                    </m:r>
                    <m:r>
                      <a:rPr kumimoji="1" lang="en-US" altLang="zh-CN" sz="2000" b="0" i="1" smtClean="0">
                        <a:solidFill>
                          <a:srgbClr val="0000FF"/>
                        </a:solidFill>
                        <a:latin typeface="Cambria Math" panose="02040503050406030204" pitchFamily="18" charset="0"/>
                      </a:rPr>
                      <m:t>05</m:t>
                    </m:r>
                    <m:r>
                      <a:rPr kumimoji="1" lang="zh-CN" altLang="en-US" sz="2000" b="0" i="1" smtClean="0">
                        <a:solidFill>
                          <a:srgbClr val="0000FF"/>
                        </a:solidFill>
                        <a:latin typeface="Cambria Math" panose="02040503050406030204" pitchFamily="18" charset="0"/>
                      </a:rPr>
                      <m:t>，</m:t>
                    </m:r>
                    <m:r>
                      <a:rPr kumimoji="1" lang="zh-CN" altLang="en-US" sz="2000" b="0" i="1" smtClean="0">
                        <a:solidFill>
                          <a:srgbClr val="0000FF"/>
                        </a:solidFill>
                        <a:latin typeface="Cambria Math" panose="02040503050406030204" pitchFamily="18" charset="0"/>
                      </a:rPr>
                      <m:t>𝛼</m:t>
                    </m:r>
                    <m:r>
                      <a:rPr kumimoji="1" lang="en-US" altLang="zh-CN" sz="2000" b="0" i="1" smtClean="0">
                        <a:solidFill>
                          <a:srgbClr val="0000FF"/>
                        </a:solidFill>
                        <a:latin typeface="Cambria Math" panose="02040503050406030204" pitchFamily="18" charset="0"/>
                      </a:rPr>
                      <m:t>=−</m:t>
                    </m:r>
                    <m:r>
                      <a:rPr kumimoji="1" lang="en-US" altLang="zh-CN" sz="2000" b="0" i="1" smtClean="0">
                        <a:solidFill>
                          <a:srgbClr val="0000FF"/>
                        </a:solidFill>
                        <a:latin typeface="Cambria Math" panose="02040503050406030204" pitchFamily="18" charset="0"/>
                      </a:rPr>
                      <m:t>5</m:t>
                    </m:r>
                    <m:r>
                      <a:rPr kumimoji="1" lang="en-US" altLang="zh-CN" sz="2000" b="0" i="1" smtClean="0">
                        <a:solidFill>
                          <a:srgbClr val="0000FF"/>
                        </a:solidFill>
                        <a:latin typeface="Cambria Math" panose="02040503050406030204" pitchFamily="18" charset="0"/>
                      </a:rPr>
                      <m:t>.</m:t>
                    </m:r>
                    <m:r>
                      <a:rPr kumimoji="1" lang="en-US" altLang="zh-CN" sz="2000" b="0" i="1" smtClean="0">
                        <a:solidFill>
                          <a:srgbClr val="0000FF"/>
                        </a:solidFill>
                        <a:latin typeface="DejaVu Math TeX Gyre" panose="02000503000000000000" charset="0"/>
                        <a:ea typeface="宋体" charset="0"/>
                        <a:cs typeface="DejaVu Math TeX Gyre" panose="02000503000000000000" charset="0"/>
                      </a:rPr>
                      <m:t>95</m:t>
                    </m:r>
                  </m:oMath>
                </a14:m>
                <a:endParaRPr kumimoji="1" lang="en-US" altLang="zh-CN" sz="2000" b="0" i="1" dirty="0" smtClean="0">
                  <a:solidFill>
                    <a:srgbClr val="0000FF"/>
                  </a:solidFill>
                  <a:latin typeface="DejaVu Math TeX Gyre" panose="02000503000000000000" charset="0"/>
                  <a:ea typeface="宋体" charset="0"/>
                  <a:cs typeface="DejaVu Math TeX Gyre" panose="02000503000000000000" charset="0"/>
                </a:endParaRPr>
              </a:p>
            </p:txBody>
          </p:sp>
        </mc:Choice>
        <mc:Fallback>
          <p:sp>
            <p:nvSpPr>
              <p:cNvPr id="11" name="文本框 10"/>
              <p:cNvSpPr txBox="1">
                <a:spLocks noRot="1" noChangeAspect="1" noMove="1" noResize="1" noEditPoints="1" noAdjustHandles="1" noChangeArrowheads="1" noChangeShapeType="1" noTextEdit="1"/>
              </p:cNvSpPr>
              <p:nvPr/>
            </p:nvSpPr>
            <p:spPr>
              <a:xfrm>
                <a:off x="1089660" y="2211705"/>
                <a:ext cx="7160260" cy="360045"/>
              </a:xfrm>
              <a:prstGeom prst="rect">
                <a:avLst/>
              </a:prstGeom>
              <a:blipFill rotWithShape="1">
                <a:blip r:embed="rId10"/>
                <a:stretch>
                  <a:fillRect/>
                </a:stretch>
              </a:blipFill>
            </p:spPr>
            <p:txBody>
              <a:bodyPr/>
              <a:lstStyle/>
              <a:p>
                <a:r>
                  <a:rPr lang="zh-CN" altLang="en-US">
                    <a:noFill/>
                  </a:rPr>
                  <a:t> </a:t>
                </a:r>
              </a:p>
            </p:txBody>
          </p:sp>
        </mc:Fallback>
      </mc:AlternateContent>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2"/>
          <p:cNvSpPr/>
          <p:nvPr>
            <p:custDataLst>
              <p:tags r:id="rId1"/>
            </p:custDataLst>
          </p:nvPr>
        </p:nvSpPr>
        <p:spPr>
          <a:xfrm>
            <a:off x="123825" y="229235"/>
            <a:ext cx="8882380" cy="58102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en-US" sz="3200" spc="-1" dirty="0">
                <a:solidFill>
                  <a:srgbClr val="FFFF00"/>
                </a:solidFill>
                <a:latin typeface="微软雅黑"/>
                <a:ea typeface="微软雅黑"/>
                <a:cs typeface="+mn-lt"/>
              </a:rPr>
              <a:t>Stellar-mass binary black holes</a:t>
            </a:r>
            <a:endParaRPr lang="en-US" sz="3200" spc="-1" dirty="0">
              <a:solidFill>
                <a:srgbClr val="FFFF00"/>
              </a:solidFill>
              <a:latin typeface="微软雅黑"/>
              <a:ea typeface="微软雅黑"/>
              <a:cs typeface="+mn-lt"/>
            </a:endParaRPr>
          </a:p>
        </p:txBody>
      </p:sp>
      <p:pic>
        <p:nvPicPr>
          <p:cNvPr id="5" name="图片 4"/>
          <p:cNvPicPr>
            <a:picLocks noChangeAspect="1"/>
          </p:cNvPicPr>
          <p:nvPr>
            <p:custDataLst>
              <p:tags r:id="rId2"/>
            </p:custDataLst>
          </p:nvPr>
        </p:nvPicPr>
        <p:blipFill>
          <a:blip r:embed="rId3"/>
          <a:stretch>
            <a:fillRect/>
          </a:stretch>
        </p:blipFill>
        <p:spPr>
          <a:xfrm>
            <a:off x="259080" y="2854325"/>
            <a:ext cx="3951605" cy="2981960"/>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4478655" y="2780665"/>
            <a:ext cx="4354830" cy="3126105"/>
          </a:xfrm>
          <a:prstGeom prst="rect">
            <a:avLst/>
          </a:prstGeom>
        </p:spPr>
      </p:pic>
      <p:sp>
        <p:nvSpPr>
          <p:cNvPr id="12" name="矩形 11"/>
          <p:cNvSpPr/>
          <p:nvPr>
            <p:custDataLst>
              <p:tags r:id="rId6"/>
            </p:custDataLst>
          </p:nvPr>
        </p:nvSpPr>
        <p:spPr>
          <a:xfrm>
            <a:off x="6252353" y="6168934"/>
            <a:ext cx="2395220" cy="337185"/>
          </a:xfrm>
          <a:prstGeom prst="rect">
            <a:avLst/>
          </a:prstGeom>
        </p:spPr>
        <p:txBody>
          <a:bodyPr wrap="none">
            <a:spAutoFit/>
          </a:bodyPr>
          <a:lstStyle/>
          <a:p>
            <a:r>
              <a:rPr lang="en-US" altLang="zh-CN" sz="1600" dirty="0">
                <a:latin typeface="Times New Roman Regular" panose="02020503050405090304" charset="0"/>
                <a:cs typeface="Times New Roman Regular" panose="02020503050405090304" charset="0"/>
              </a:rPr>
              <a:t>Moore et al, MNRAS, 2019</a:t>
            </a:r>
            <a:endParaRPr lang="zh-CN" altLang="en-US" sz="1600" dirty="0">
              <a:latin typeface="Times New Roman Regular" panose="02020503050405090304" charset="0"/>
              <a:cs typeface="Times New Roman Regular" panose="02020503050405090304" charset="0"/>
            </a:endParaRPr>
          </a:p>
        </p:txBody>
      </p:sp>
      <p:sp>
        <p:nvSpPr>
          <p:cNvPr id="2" name="矩形 1"/>
          <p:cNvSpPr/>
          <p:nvPr>
            <p:custDataLst>
              <p:tags r:id="rId7"/>
            </p:custDataLst>
          </p:nvPr>
        </p:nvSpPr>
        <p:spPr>
          <a:xfrm>
            <a:off x="2252488" y="6168934"/>
            <a:ext cx="1729105" cy="337185"/>
          </a:xfrm>
          <a:prstGeom prst="rect">
            <a:avLst/>
          </a:prstGeom>
        </p:spPr>
        <p:txBody>
          <a:bodyPr wrap="none">
            <a:spAutoFit/>
          </a:bodyPr>
          <a:lstStyle/>
          <a:p>
            <a:r>
              <a:rPr lang="en-US" altLang="zh-CN" sz="1600" dirty="0">
                <a:latin typeface="Times New Roman Regular" panose="02020503050405090304" charset="0"/>
                <a:cs typeface="Times New Roman Regular" panose="02020503050405090304" charset="0"/>
              </a:rPr>
              <a:t>Sesana, PRL, 2016</a:t>
            </a:r>
            <a:endParaRPr lang="zh-CN" altLang="en-US" sz="1600" dirty="0">
              <a:latin typeface="Times New Roman Regular" panose="02020503050405090304" charset="0"/>
              <a:cs typeface="Times New Roman Regular" panose="02020503050405090304" charset="0"/>
            </a:endParaRPr>
          </a:p>
        </p:txBody>
      </p:sp>
      <p:grpSp>
        <p:nvGrpSpPr>
          <p:cNvPr id="21" name="Group 1"/>
          <p:cNvGrpSpPr/>
          <p:nvPr/>
        </p:nvGrpSpPr>
        <p:grpSpPr bwMode="auto">
          <a:xfrm>
            <a:off x="2257525" y="1195675"/>
            <a:ext cx="4600444" cy="1330325"/>
            <a:chOff x="1106191" y="1414156"/>
            <a:chExt cx="6551539" cy="2055883"/>
          </a:xfrm>
        </p:grpSpPr>
        <p:pic>
          <p:nvPicPr>
            <p:cNvPr id="22" name="Picture 2"/>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rcRect/>
            <a:stretch>
              <a:fillRect/>
            </a:stretch>
          </p:blipFill>
          <p:spPr bwMode="auto">
            <a:xfrm>
              <a:off x="1106191" y="1542517"/>
              <a:ext cx="6310028" cy="1683002"/>
            </a:xfrm>
            <a:prstGeom prst="rect">
              <a:avLst/>
            </a:prstGeom>
            <a:noFill/>
            <a:ln>
              <a:noFill/>
            </a:ln>
          </p:spPr>
        </p:pic>
        <p:sp>
          <p:nvSpPr>
            <p:cNvPr id="23" name="Rectangle 8"/>
            <p:cNvSpPr/>
            <p:nvPr>
              <p:custDataLst>
                <p:tags r:id="rId10"/>
              </p:custDataLst>
            </p:nvPr>
          </p:nvSpPr>
          <p:spPr>
            <a:xfrm>
              <a:off x="2505302" y="1696289"/>
              <a:ext cx="129504" cy="1322339"/>
            </a:xfrm>
            <a:prstGeom prst="rect">
              <a:avLst/>
            </a:prstGeom>
            <a:solidFill>
              <a:srgbClr val="FFFFFF"/>
            </a:solidFill>
            <a:ln w="25400" cap="flat" cmpd="sng" algn="ctr">
              <a:no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Arial" panose="020B0604020202090204"/>
                <a:ea typeface="+mn-ea"/>
                <a:cs typeface="+mn-cs"/>
              </a:endParaRPr>
            </a:p>
          </p:txBody>
        </p:sp>
        <p:sp>
          <p:nvSpPr>
            <p:cNvPr id="24" name="Rectangle 9"/>
            <p:cNvSpPr/>
            <p:nvPr>
              <p:custDataLst>
                <p:tags r:id="rId11"/>
              </p:custDataLst>
            </p:nvPr>
          </p:nvSpPr>
          <p:spPr>
            <a:xfrm>
              <a:off x="2505302" y="1534370"/>
              <a:ext cx="129504" cy="95679"/>
            </a:xfrm>
            <a:prstGeom prst="rect">
              <a:avLst/>
            </a:prstGeom>
            <a:solidFill>
              <a:srgbClr val="FFFFFF"/>
            </a:solidFill>
            <a:ln w="25400" cap="flat" cmpd="sng" algn="ctr">
              <a:no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Arial" panose="020B0604020202090204"/>
                <a:ea typeface="+mn-ea"/>
                <a:cs typeface="+mn-cs"/>
              </a:endParaRPr>
            </a:p>
          </p:txBody>
        </p:sp>
        <p:sp>
          <p:nvSpPr>
            <p:cNvPr id="25" name="Rectangle 10"/>
            <p:cNvSpPr/>
            <p:nvPr>
              <p:custDataLst>
                <p:tags r:id="rId12"/>
              </p:custDataLst>
            </p:nvPr>
          </p:nvSpPr>
          <p:spPr>
            <a:xfrm>
              <a:off x="2514553" y="3109402"/>
              <a:ext cx="131816" cy="144745"/>
            </a:xfrm>
            <a:prstGeom prst="rect">
              <a:avLst/>
            </a:prstGeom>
            <a:solidFill>
              <a:srgbClr val="FFFFFF"/>
            </a:solidFill>
            <a:ln w="25400" cap="flat" cmpd="sng" algn="ctr">
              <a:no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Arial" panose="020B0604020202090204"/>
                <a:ea typeface="+mn-ea"/>
                <a:cs typeface="+mn-cs"/>
              </a:endParaRPr>
            </a:p>
          </p:txBody>
        </p:sp>
        <p:sp>
          <p:nvSpPr>
            <p:cNvPr id="26" name="Rectangle 11"/>
            <p:cNvSpPr/>
            <p:nvPr>
              <p:custDataLst>
                <p:tags r:id="rId13"/>
              </p:custDataLst>
            </p:nvPr>
          </p:nvSpPr>
          <p:spPr>
            <a:xfrm>
              <a:off x="4031605" y="1509836"/>
              <a:ext cx="129504" cy="682023"/>
            </a:xfrm>
            <a:prstGeom prst="rect">
              <a:avLst/>
            </a:prstGeom>
            <a:solidFill>
              <a:srgbClr val="FFFFFF"/>
            </a:solidFill>
            <a:ln w="25400" cap="flat" cmpd="sng" algn="ctr">
              <a:no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Arial" panose="020B0604020202090204"/>
                <a:ea typeface="+mn-ea"/>
                <a:cs typeface="+mn-cs"/>
              </a:endParaRPr>
            </a:p>
          </p:txBody>
        </p:sp>
        <p:sp>
          <p:nvSpPr>
            <p:cNvPr id="27" name="Rectangle 12"/>
            <p:cNvSpPr/>
            <p:nvPr>
              <p:custDataLst>
                <p:tags r:id="rId14"/>
              </p:custDataLst>
            </p:nvPr>
          </p:nvSpPr>
          <p:spPr>
            <a:xfrm>
              <a:off x="4038542" y="2564764"/>
              <a:ext cx="131818" cy="682023"/>
            </a:xfrm>
            <a:prstGeom prst="rect">
              <a:avLst/>
            </a:prstGeom>
            <a:solidFill>
              <a:srgbClr val="FFFFFF"/>
            </a:solidFill>
            <a:ln w="25400" cap="flat" cmpd="sng" algn="ctr">
              <a:no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Arial" panose="020B0604020202090204"/>
                <a:ea typeface="+mn-ea"/>
                <a:cs typeface="+mn-cs"/>
              </a:endParaRPr>
            </a:p>
          </p:txBody>
        </p:sp>
        <p:sp>
          <p:nvSpPr>
            <p:cNvPr id="28" name="Rectangle 13"/>
            <p:cNvSpPr/>
            <p:nvPr>
              <p:custDataLst>
                <p:tags r:id="rId15"/>
              </p:custDataLst>
            </p:nvPr>
          </p:nvSpPr>
          <p:spPr>
            <a:xfrm>
              <a:off x="5592596" y="1544183"/>
              <a:ext cx="129504" cy="679569"/>
            </a:xfrm>
            <a:prstGeom prst="rect">
              <a:avLst/>
            </a:prstGeom>
            <a:solidFill>
              <a:srgbClr val="FFFFFF"/>
            </a:solidFill>
            <a:ln w="25400" cap="flat" cmpd="sng" algn="ctr">
              <a:no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Arial" panose="020B0604020202090204"/>
                <a:ea typeface="+mn-ea"/>
                <a:cs typeface="+mn-cs"/>
              </a:endParaRPr>
            </a:p>
          </p:txBody>
        </p:sp>
        <p:sp>
          <p:nvSpPr>
            <p:cNvPr id="29" name="Rectangle 14"/>
            <p:cNvSpPr/>
            <p:nvPr>
              <p:custDataLst>
                <p:tags r:id="rId16"/>
              </p:custDataLst>
            </p:nvPr>
          </p:nvSpPr>
          <p:spPr>
            <a:xfrm>
              <a:off x="5585659" y="2550044"/>
              <a:ext cx="129504" cy="682023"/>
            </a:xfrm>
            <a:prstGeom prst="rect">
              <a:avLst/>
            </a:prstGeom>
            <a:solidFill>
              <a:srgbClr val="FFFFFF"/>
            </a:solidFill>
            <a:ln w="25400" cap="flat" cmpd="sng" algn="ctr">
              <a:no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Arial" panose="020B0604020202090204"/>
                <a:ea typeface="+mn-ea"/>
                <a:cs typeface="+mn-cs"/>
              </a:endParaRPr>
            </a:p>
          </p:txBody>
        </p:sp>
        <p:sp>
          <p:nvSpPr>
            <p:cNvPr id="30" name="Rectangle 15"/>
            <p:cNvSpPr/>
            <p:nvPr>
              <p:custDataLst>
                <p:tags r:id="rId17"/>
              </p:custDataLst>
            </p:nvPr>
          </p:nvSpPr>
          <p:spPr>
            <a:xfrm>
              <a:off x="6256307" y="2915588"/>
              <a:ext cx="134130" cy="554451"/>
            </a:xfrm>
            <a:prstGeom prst="rect">
              <a:avLst/>
            </a:prstGeom>
            <a:solidFill>
              <a:srgbClr val="FFFFFF"/>
            </a:solidFill>
            <a:ln w="25400" cap="flat" cmpd="sng" algn="ctr">
              <a:no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Arial" panose="020B0604020202090204"/>
                <a:ea typeface="+mn-ea"/>
                <a:cs typeface="+mn-cs"/>
              </a:endParaRPr>
            </a:p>
          </p:txBody>
        </p:sp>
        <p:sp>
          <p:nvSpPr>
            <p:cNvPr id="31" name="Rectangle 16"/>
            <p:cNvSpPr/>
            <p:nvPr>
              <p:custDataLst>
                <p:tags r:id="rId18"/>
              </p:custDataLst>
            </p:nvPr>
          </p:nvSpPr>
          <p:spPr>
            <a:xfrm>
              <a:off x="7100398" y="2775750"/>
              <a:ext cx="134130" cy="551996"/>
            </a:xfrm>
            <a:prstGeom prst="rect">
              <a:avLst/>
            </a:prstGeom>
            <a:solidFill>
              <a:srgbClr val="FFFFFF"/>
            </a:solidFill>
            <a:ln w="25400" cap="flat" cmpd="sng" algn="ctr">
              <a:no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Arial" panose="020B0604020202090204"/>
                <a:ea typeface="+mn-ea"/>
                <a:cs typeface="+mn-cs"/>
              </a:endParaRPr>
            </a:p>
          </p:txBody>
        </p:sp>
        <p:sp>
          <p:nvSpPr>
            <p:cNvPr id="32" name="Rectangle 17"/>
            <p:cNvSpPr/>
            <p:nvPr>
              <p:custDataLst>
                <p:tags r:id="rId19"/>
              </p:custDataLst>
            </p:nvPr>
          </p:nvSpPr>
          <p:spPr>
            <a:xfrm rot="16200000">
              <a:off x="6846077" y="1245275"/>
              <a:ext cx="642770" cy="980534"/>
            </a:xfrm>
            <a:prstGeom prst="rect">
              <a:avLst/>
            </a:prstGeom>
            <a:solidFill>
              <a:srgbClr val="FFFFFF"/>
            </a:solidFill>
            <a:ln w="25400" cap="flat" cmpd="sng" algn="ctr">
              <a:no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Arial" panose="020B0604020202090204"/>
                <a:ea typeface="+mn-ea"/>
                <a:cs typeface="+mn-cs"/>
              </a:endParaRPr>
            </a:p>
          </p:txBody>
        </p:sp>
      </p:gr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1292225" y="1195070"/>
            <a:ext cx="6588760" cy="2925445"/>
          </a:xfrm>
          <a:prstGeom prst="rect">
            <a:avLst/>
          </a:prstGeom>
        </p:spPr>
      </p:pic>
      <p:sp>
        <p:nvSpPr>
          <p:cNvPr id="14" name="Text Box 19"/>
          <p:cNvSpPr txBox="1">
            <a:spLocks noChangeArrowheads="1"/>
          </p:cNvSpPr>
          <p:nvPr>
            <p:custDataLst>
              <p:tags r:id="rId3"/>
            </p:custDataLst>
          </p:nvPr>
        </p:nvSpPr>
        <p:spPr bwMode="auto">
          <a:xfrm>
            <a:off x="5140960" y="3996055"/>
            <a:ext cx="3982720" cy="457200"/>
          </a:xfrm>
          <a:prstGeom prst="rect">
            <a:avLst/>
          </a:prstGeom>
          <a:noFill/>
          <a:ln>
            <a:noFill/>
          </a:ln>
          <a:effectLst/>
        </p:spPr>
        <p:txBody>
          <a:bodyPr lIns="81390" tIns="58246" rIns="81390" bIns="40695"/>
          <a:lstStyle>
            <a:lvl1pPr defTabSz="412750">
              <a:tabLst>
                <a:tab pos="723900" algn="l"/>
                <a:tab pos="1447800" algn="l"/>
                <a:tab pos="2171700" algn="l"/>
                <a:tab pos="2895600" algn="l"/>
                <a:tab pos="3619500" algn="l"/>
                <a:tab pos="4343400" algn="l"/>
                <a:tab pos="5067300" algn="l"/>
                <a:tab pos="5791200" algn="l"/>
              </a:tabLst>
              <a:defRPr kumimoji="1" sz="2400">
                <a:solidFill>
                  <a:schemeClr val="tx1"/>
                </a:solidFill>
                <a:latin typeface="Arial" panose="020B0604020202090204" pitchFamily="34" charset="0"/>
                <a:ea typeface="宋体" pitchFamily="2" charset="-122"/>
                <a:cs typeface="Arial Unicode MS" panose="020B0604020202020204" charset="-122"/>
              </a:defRPr>
            </a:lvl1pPr>
            <a:lvl2pPr marL="742950" indent="-285750" defTabSz="412750">
              <a:tabLst>
                <a:tab pos="723900" algn="l"/>
                <a:tab pos="1447800" algn="l"/>
                <a:tab pos="2171700" algn="l"/>
                <a:tab pos="2895600" algn="l"/>
                <a:tab pos="3619500" algn="l"/>
                <a:tab pos="4343400" algn="l"/>
                <a:tab pos="5067300" algn="l"/>
                <a:tab pos="5791200" algn="l"/>
              </a:tabLst>
              <a:defRPr kumimoji="1" sz="2400">
                <a:solidFill>
                  <a:schemeClr val="tx1"/>
                </a:solidFill>
                <a:latin typeface="Arial" panose="020B0604020202090204" pitchFamily="34" charset="0"/>
                <a:ea typeface="Arial Unicode MS" panose="020B0604020202020204" charset="-122"/>
                <a:cs typeface="Arial Unicode MS" panose="020B0604020202020204" charset="-122"/>
              </a:defRPr>
            </a:lvl2pPr>
            <a:lvl3pPr marL="1143000" indent="-228600" defTabSz="412750">
              <a:tabLst>
                <a:tab pos="723900" algn="l"/>
                <a:tab pos="1447800" algn="l"/>
                <a:tab pos="2171700" algn="l"/>
                <a:tab pos="2895600" algn="l"/>
                <a:tab pos="3619500" algn="l"/>
                <a:tab pos="4343400" algn="l"/>
                <a:tab pos="5067300" algn="l"/>
                <a:tab pos="5791200" algn="l"/>
              </a:tabLst>
              <a:defRPr kumimoji="1" sz="2400">
                <a:solidFill>
                  <a:schemeClr val="tx1"/>
                </a:solidFill>
                <a:latin typeface="Arial" panose="020B0604020202090204" pitchFamily="34" charset="0"/>
                <a:ea typeface="Arial Unicode MS" panose="020B0604020202020204" charset="-122"/>
                <a:cs typeface="Arial Unicode MS" panose="020B0604020202020204" charset="-122"/>
              </a:defRPr>
            </a:lvl3pPr>
            <a:lvl4pPr marL="1600200" indent="-228600" defTabSz="412750">
              <a:tabLst>
                <a:tab pos="723900" algn="l"/>
                <a:tab pos="1447800" algn="l"/>
                <a:tab pos="2171700" algn="l"/>
                <a:tab pos="2895600" algn="l"/>
                <a:tab pos="3619500" algn="l"/>
                <a:tab pos="4343400" algn="l"/>
                <a:tab pos="5067300" algn="l"/>
                <a:tab pos="5791200" algn="l"/>
              </a:tabLst>
              <a:defRPr kumimoji="1" sz="2400">
                <a:solidFill>
                  <a:schemeClr val="tx1"/>
                </a:solidFill>
                <a:latin typeface="Arial" panose="020B0604020202090204" pitchFamily="34" charset="0"/>
                <a:ea typeface="Arial Unicode MS" panose="020B0604020202020204" charset="-122"/>
                <a:cs typeface="Arial Unicode MS" panose="020B0604020202020204" charset="-122"/>
              </a:defRPr>
            </a:lvl4pPr>
            <a:lvl5pPr marL="2057400" indent="-228600" defTabSz="412750">
              <a:tabLst>
                <a:tab pos="723900" algn="l"/>
                <a:tab pos="1447800" algn="l"/>
                <a:tab pos="2171700" algn="l"/>
                <a:tab pos="2895600" algn="l"/>
                <a:tab pos="3619500" algn="l"/>
                <a:tab pos="4343400" algn="l"/>
                <a:tab pos="5067300" algn="l"/>
                <a:tab pos="5791200" algn="l"/>
              </a:tabLst>
              <a:defRPr kumimoji="1" sz="2400">
                <a:solidFill>
                  <a:schemeClr val="tx1"/>
                </a:solidFill>
                <a:latin typeface="Arial" panose="020B0604020202090204" pitchFamily="34" charset="0"/>
                <a:ea typeface="Arial Unicode MS" panose="020B0604020202020204" charset="-122"/>
                <a:cs typeface="Arial Unicode MS" panose="020B0604020202020204" charset="-122"/>
              </a:defRPr>
            </a:lvl5pPr>
            <a:lvl6pPr marL="2514600" indent="-228600" defTabSz="412750" fontAlgn="base">
              <a:spcBef>
                <a:spcPct val="0"/>
              </a:spcBef>
              <a:spcAft>
                <a:spcPct val="0"/>
              </a:spcAft>
              <a:tabLst>
                <a:tab pos="723900" algn="l"/>
                <a:tab pos="1447800" algn="l"/>
                <a:tab pos="2171700" algn="l"/>
                <a:tab pos="2895600" algn="l"/>
                <a:tab pos="3619500" algn="l"/>
                <a:tab pos="4343400" algn="l"/>
                <a:tab pos="5067300" algn="l"/>
                <a:tab pos="5791200" algn="l"/>
              </a:tabLst>
              <a:defRPr kumimoji="1" sz="2400">
                <a:solidFill>
                  <a:schemeClr val="tx1"/>
                </a:solidFill>
                <a:latin typeface="Arial" panose="020B0604020202090204" pitchFamily="34" charset="0"/>
                <a:ea typeface="Arial Unicode MS" panose="020B0604020202020204" charset="-122"/>
                <a:cs typeface="Arial Unicode MS" panose="020B0604020202020204" charset="-122"/>
              </a:defRPr>
            </a:lvl6pPr>
            <a:lvl7pPr marL="2971800" indent="-228600" defTabSz="412750" fontAlgn="base">
              <a:spcBef>
                <a:spcPct val="0"/>
              </a:spcBef>
              <a:spcAft>
                <a:spcPct val="0"/>
              </a:spcAft>
              <a:tabLst>
                <a:tab pos="723900" algn="l"/>
                <a:tab pos="1447800" algn="l"/>
                <a:tab pos="2171700" algn="l"/>
                <a:tab pos="2895600" algn="l"/>
                <a:tab pos="3619500" algn="l"/>
                <a:tab pos="4343400" algn="l"/>
                <a:tab pos="5067300" algn="l"/>
                <a:tab pos="5791200" algn="l"/>
              </a:tabLst>
              <a:defRPr kumimoji="1" sz="2400">
                <a:solidFill>
                  <a:schemeClr val="tx1"/>
                </a:solidFill>
                <a:latin typeface="Arial" panose="020B0604020202090204" pitchFamily="34" charset="0"/>
                <a:ea typeface="Arial Unicode MS" panose="020B0604020202020204" charset="-122"/>
                <a:cs typeface="Arial Unicode MS" panose="020B0604020202020204" charset="-122"/>
              </a:defRPr>
            </a:lvl7pPr>
            <a:lvl8pPr marL="3429000" indent="-228600" defTabSz="412750" fontAlgn="base">
              <a:spcBef>
                <a:spcPct val="0"/>
              </a:spcBef>
              <a:spcAft>
                <a:spcPct val="0"/>
              </a:spcAft>
              <a:tabLst>
                <a:tab pos="723900" algn="l"/>
                <a:tab pos="1447800" algn="l"/>
                <a:tab pos="2171700" algn="l"/>
                <a:tab pos="2895600" algn="l"/>
                <a:tab pos="3619500" algn="l"/>
                <a:tab pos="4343400" algn="l"/>
                <a:tab pos="5067300" algn="l"/>
                <a:tab pos="5791200" algn="l"/>
              </a:tabLst>
              <a:defRPr kumimoji="1" sz="2400">
                <a:solidFill>
                  <a:schemeClr val="tx1"/>
                </a:solidFill>
                <a:latin typeface="Arial" panose="020B0604020202090204" pitchFamily="34" charset="0"/>
                <a:ea typeface="Arial Unicode MS" panose="020B0604020202020204" charset="-122"/>
                <a:cs typeface="Arial Unicode MS" panose="020B0604020202020204" charset="-122"/>
              </a:defRPr>
            </a:lvl8pPr>
            <a:lvl9pPr marL="3886200" indent="-228600" defTabSz="412750" fontAlgn="base">
              <a:spcBef>
                <a:spcPct val="0"/>
              </a:spcBef>
              <a:spcAft>
                <a:spcPct val="0"/>
              </a:spcAft>
              <a:tabLst>
                <a:tab pos="723900" algn="l"/>
                <a:tab pos="1447800" algn="l"/>
                <a:tab pos="2171700" algn="l"/>
                <a:tab pos="2895600" algn="l"/>
                <a:tab pos="3619500" algn="l"/>
                <a:tab pos="4343400" algn="l"/>
                <a:tab pos="5067300" algn="l"/>
                <a:tab pos="5791200" algn="l"/>
              </a:tabLst>
              <a:defRPr kumimoji="1" sz="2400">
                <a:solidFill>
                  <a:schemeClr val="tx1"/>
                </a:solidFill>
                <a:latin typeface="Arial" panose="020B0604020202090204" pitchFamily="34" charset="0"/>
                <a:ea typeface="Arial Unicode MS" panose="020B0604020202020204" charset="-122"/>
                <a:cs typeface="Arial Unicode MS" panose="020B0604020202020204" charset="-122"/>
              </a:defRPr>
            </a:lvl9pPr>
          </a:lstStyle>
          <a:p>
            <a:pPr hangingPunct="0">
              <a:lnSpc>
                <a:spcPct val="93000"/>
              </a:lnSpc>
              <a:buClr>
                <a:srgbClr val="000000"/>
              </a:buClr>
              <a:buSzPct val="100000"/>
            </a:pPr>
            <a:r>
              <a:rPr kumimoji="0" lang="en-US" altLang="zh-CN" sz="1600" dirty="0">
                <a:solidFill>
                  <a:srgbClr val="0000FF"/>
                </a:solidFill>
                <a:latin typeface="微软雅黑" charset="-122"/>
                <a:ea typeface="微软雅黑" charset="-122"/>
                <a:cs typeface="微软雅黑" charset="-122"/>
              </a:rPr>
              <a:t>Bandopadhyay &amp; Moore, PRD (2023)</a:t>
            </a:r>
            <a:endParaRPr kumimoji="0" lang="zh-CN" altLang="en-US" sz="1600" dirty="0">
              <a:solidFill>
                <a:srgbClr val="0000FF"/>
              </a:solidFill>
              <a:latin typeface="微软雅黑" charset="-122"/>
              <a:ea typeface="微软雅黑" charset="-122"/>
              <a:cs typeface="微软雅黑" charset="-122"/>
            </a:endParaRPr>
          </a:p>
        </p:txBody>
      </p:sp>
      <mc:AlternateContent xmlns:mc="http://schemas.openxmlformats.org/markup-compatibility/2006">
        <mc:Choice xmlns:a14="http://schemas.microsoft.com/office/drawing/2010/main" Requires="a14">
          <p:sp>
            <p:nvSpPr>
              <p:cNvPr id="11" name="矩形 10"/>
              <p:cNvSpPr/>
              <p:nvPr>
                <p:custDataLst>
                  <p:tags r:id="rId4"/>
                </p:custDataLst>
              </p:nvPr>
            </p:nvSpPr>
            <p:spPr>
              <a:xfrm>
                <a:off x="433870" y="4235171"/>
                <a:ext cx="5332730" cy="70485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zh-CN" altLang="en-US" sz="2000" i="1" smtClean="0">
                          <a:latin typeface="Cambria Math" panose="02040503050406030204" pitchFamily="18" charset="0"/>
                        </a:rPr>
                        <m:t>ℎ</m:t>
                      </m:r>
                      <m:d>
                        <m:dPr>
                          <m:ctrlPr>
                            <a:rPr lang="zh-CN" altLang="en-US" sz="2000" i="1">
                              <a:latin typeface="Cambria Math" panose="02040503050406030204" pitchFamily="18" charset="0"/>
                            </a:rPr>
                          </m:ctrlPr>
                        </m:dPr>
                        <m:e>
                          <m:r>
                            <a:rPr lang="zh-CN" altLang="en-US" sz="2000" i="1">
                              <a:latin typeface="Cambria Math" panose="02040503050406030204" pitchFamily="18" charset="0"/>
                            </a:rPr>
                            <m:t>𝑡</m:t>
                          </m:r>
                        </m:e>
                      </m:d>
                      <m:r>
                        <a:rPr lang="zh-CN" altLang="en-US" sz="2000" i="1">
                          <a:latin typeface="Cambria Math" panose="02040503050406030204" pitchFamily="18" charset="0"/>
                        </a:rPr>
                        <m:t>=</m:t>
                      </m:r>
                      <m:nary>
                        <m:naryPr>
                          <m:chr m:val="∑"/>
                          <m:limLoc m:val="undOvr"/>
                          <m:ctrlPr>
                            <a:rPr lang="zh-CN" altLang="en-US" sz="2000" i="1">
                              <a:latin typeface="Cambria Math" panose="02040503050406030204" pitchFamily="18" charset="0"/>
                            </a:rPr>
                          </m:ctrlPr>
                        </m:naryPr>
                        <m:sub>
                          <m:r>
                            <a:rPr lang="zh-CN" altLang="en-US" sz="2000" i="1">
                              <a:latin typeface="Cambria Math" panose="02040503050406030204" pitchFamily="18" charset="0"/>
                            </a:rPr>
                            <m:t>𝑖</m:t>
                          </m:r>
                          <m:r>
                            <a:rPr lang="zh-CN" altLang="en-US" sz="2000" i="1">
                              <a:latin typeface="Cambria Math" panose="02040503050406030204" pitchFamily="18" charset="0"/>
                            </a:rPr>
                            <m:t>=</m:t>
                          </m:r>
                          <m:r>
                            <a:rPr lang="zh-CN" altLang="en-US" sz="2000" i="1">
                              <a:latin typeface="Cambria Math" panose="02040503050406030204" pitchFamily="18" charset="0"/>
                            </a:rPr>
                            <m:t>1</m:t>
                          </m:r>
                        </m:sub>
                        <m:sup>
                          <m:r>
                            <a:rPr lang="zh-CN" altLang="en-US" sz="2000" i="1">
                              <a:latin typeface="Cambria Math" panose="02040503050406030204" pitchFamily="18" charset="0"/>
                            </a:rPr>
                            <m:t>4</m:t>
                          </m:r>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𝑎</m:t>
                              </m:r>
                            </m:e>
                            <m:sub>
                              <m:r>
                                <a:rPr lang="en-US" altLang="zh-CN" sz="2000" b="0" i="1" smtClean="0">
                                  <a:latin typeface="Cambria Math" panose="02040503050406030204" pitchFamily="18" charset="0"/>
                                </a:rPr>
                                <m:t>𝑖</m:t>
                              </m:r>
                            </m:sub>
                          </m:sSub>
                          <m:d>
                            <m:dPr>
                              <m:ctrlPr>
                                <a:rPr lang="zh-CN" altLang="en-US" sz="2000" i="1">
                                  <a:latin typeface="Cambria Math" panose="02040503050406030204" pitchFamily="18" charset="0"/>
                                </a:rPr>
                              </m:ctrlPr>
                            </m:dPr>
                            <m:e>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𝐷</m:t>
                                  </m:r>
                                </m:e>
                                <m:sub>
                                  <m:r>
                                    <a:rPr lang="zh-CN" altLang="en-US" sz="2000" i="1">
                                      <a:latin typeface="Cambria Math" panose="02040503050406030204" pitchFamily="18" charset="0"/>
                                    </a:rPr>
                                    <m:t>𝐿</m:t>
                                  </m:r>
                                </m:sub>
                              </m:sSub>
                              <m:r>
                                <a:rPr lang="zh-CN" altLang="en-US" sz="2000" i="1">
                                  <a:latin typeface="Cambria Math" panose="02040503050406030204" pitchFamily="18" charset="0"/>
                                </a:rPr>
                                <m:t>,</m:t>
                              </m:r>
                              <m:r>
                                <a:rPr lang="zh-CN" altLang="en-US" sz="2000" i="1">
                                  <a:latin typeface="Cambria Math" panose="02040503050406030204" pitchFamily="18" charset="0"/>
                                </a:rPr>
                                <m:t>𝜓</m:t>
                              </m:r>
                              <m:r>
                                <a:rPr lang="zh-CN" altLang="en-US" sz="2000" i="1">
                                  <a:latin typeface="Cambria Math" panose="02040503050406030204" pitchFamily="18" charset="0"/>
                                </a:rPr>
                                <m:t>,</m:t>
                              </m:r>
                              <m:r>
                                <a:rPr lang="zh-CN" altLang="en-US" sz="2000" i="1">
                                  <a:latin typeface="Cambria Math" panose="02040503050406030204" pitchFamily="18" charset="0"/>
                                </a:rPr>
                                <m:t>𝜄</m:t>
                              </m:r>
                              <m:r>
                                <a:rPr lang="zh-CN" altLang="en-US" sz="2000" i="1">
                                  <a:latin typeface="Cambria Math" panose="02040503050406030204" pitchFamily="18" charset="0"/>
                                </a:rPr>
                                <m:t>,</m:t>
                              </m:r>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𝜙</m:t>
                                  </m:r>
                                </m:e>
                                <m:sub>
                                  <m:r>
                                    <a:rPr lang="zh-CN" altLang="en-US" sz="2000" i="1">
                                      <a:latin typeface="Cambria Math" panose="02040503050406030204" pitchFamily="18" charset="0"/>
                                    </a:rPr>
                                    <m:t>𝑐</m:t>
                                  </m:r>
                                </m:sub>
                              </m:sSub>
                            </m:e>
                          </m:d>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𝐴</m:t>
                              </m:r>
                            </m:e>
                            <m:sup>
                              <m:r>
                                <a:rPr lang="zh-CN" altLang="en-US" sz="2000" i="1">
                                  <a:latin typeface="Cambria Math" panose="02040503050406030204" pitchFamily="18" charset="0"/>
                                </a:rPr>
                                <m:t>𝑖</m:t>
                              </m:r>
                            </m:sup>
                          </m:sSup>
                          <m:r>
                            <a:rPr lang="zh-CN" altLang="en-US" sz="2000" i="1">
                              <a:latin typeface="Cambria Math" panose="02040503050406030204" pitchFamily="18" charset="0"/>
                            </a:rPr>
                            <m:t>(</m:t>
                          </m:r>
                          <m:r>
                            <a:rPr lang="zh-CN" altLang="en-US" sz="2000" i="1">
                              <a:latin typeface="Cambria Math" panose="02040503050406030204" pitchFamily="18" charset="0"/>
                            </a:rPr>
                            <m:t>𝑡</m:t>
                          </m:r>
                          <m:r>
                            <a:rPr lang="zh-CN" altLang="en-US" sz="2000" i="1">
                              <a:latin typeface="Cambria Math" panose="02040503050406030204" pitchFamily="18" charset="0"/>
                            </a:rPr>
                            <m:t>;</m:t>
                          </m:r>
                          <m:r>
                            <a:rPr lang="zh-CN" altLang="en-US" sz="2000" i="1">
                              <a:latin typeface="Cambria Math" panose="02040503050406030204" pitchFamily="18" charset="0"/>
                            </a:rPr>
                            <m:t>𝑡𝑐</m:t>
                          </m:r>
                          <m:r>
                            <a:rPr lang="zh-CN" altLang="en-US" sz="2000" i="1">
                              <a:latin typeface="Cambria Math" panose="02040503050406030204" pitchFamily="18" charset="0"/>
                            </a:rPr>
                            <m:t>,</m:t>
                          </m:r>
                          <m:r>
                            <a:rPr lang="zh-CN" altLang="en-US" sz="2000" i="1">
                              <a:latin typeface="Cambria Math" panose="02040503050406030204" pitchFamily="18" charset="0"/>
                            </a:rPr>
                            <m:t>𝑀𝑐</m:t>
                          </m:r>
                          <m:r>
                            <a:rPr lang="zh-CN" altLang="en-US" sz="2000" i="1">
                              <a:latin typeface="Cambria Math" panose="02040503050406030204" pitchFamily="18" charset="0"/>
                            </a:rPr>
                            <m:t>,</m:t>
                          </m:r>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𝛿</m:t>
                              </m:r>
                            </m:e>
                            <m:sub>
                              <m:r>
                                <a:rPr lang="zh-CN" altLang="en-US" sz="2000" i="1">
                                  <a:latin typeface="Cambria Math" panose="02040503050406030204" pitchFamily="18" charset="0"/>
                                </a:rPr>
                                <m:t>𝜇</m:t>
                              </m:r>
                            </m:sub>
                          </m:sSub>
                          <m:r>
                            <a:rPr lang="zh-CN" altLang="en-US" sz="2000" i="1">
                              <a:latin typeface="Cambria Math" panose="02040503050406030204" pitchFamily="18" charset="0"/>
                            </a:rPr>
                            <m:t>,</m:t>
                          </m:r>
                          <m:r>
                            <a:rPr lang="zh-CN" altLang="en-US" sz="2000" i="1">
                              <a:latin typeface="Cambria Math" panose="02040503050406030204" pitchFamily="18" charset="0"/>
                            </a:rPr>
                            <m:t>𝜃</m:t>
                          </m:r>
                          <m:r>
                            <a:rPr lang="zh-CN" altLang="en-US" sz="2000" i="1">
                              <a:latin typeface="Cambria Math" panose="02040503050406030204" pitchFamily="18" charset="0"/>
                            </a:rPr>
                            <m:t>,</m:t>
                          </m:r>
                          <m:r>
                            <a:rPr lang="zh-CN" altLang="en-US" sz="2000" i="1">
                              <a:latin typeface="Cambria Math" panose="02040503050406030204" pitchFamily="18" charset="0"/>
                            </a:rPr>
                            <m:t>𝜙</m:t>
                          </m:r>
                          <m:r>
                            <a:rPr lang="zh-CN" altLang="en-US" sz="2000" i="1">
                              <a:latin typeface="Cambria Math" panose="02040503050406030204" pitchFamily="18" charset="0"/>
                            </a:rPr>
                            <m:t>,</m:t>
                          </m:r>
                          <m:sSub>
                            <m:sSubPr>
                              <m:ctrlPr>
                                <a:rPr lang="zh-CN" altLang="en-US" sz="2000" i="1">
                                  <a:latin typeface="Cambria Math" panose="02040503050406030204" pitchFamily="18" charset="0"/>
                                </a:rPr>
                              </m:ctrlPr>
                            </m:sSubPr>
                            <m:e>
                              <m:r>
                                <a:rPr lang="zh-CN" altLang="en-US" sz="2000" i="1">
                                  <a:latin typeface="Cambria Math" panose="02040503050406030204" pitchFamily="18" charset="0"/>
                                </a:rPr>
                                <m:t>𝑒</m:t>
                              </m:r>
                            </m:e>
                            <m:sub>
                              <m:r>
                                <a:rPr lang="zh-CN" altLang="en-US" sz="2000" i="1">
                                  <a:latin typeface="Cambria Math" panose="02040503050406030204" pitchFamily="18" charset="0"/>
                                </a:rPr>
                                <m:t>0</m:t>
                              </m:r>
                            </m:sub>
                          </m:sSub>
                          <m:r>
                            <a:rPr lang="en-US" altLang="zh-CN" sz="2000" b="0" i="1" smtClean="0">
                              <a:latin typeface="Cambria Math" panose="02040503050406030204" pitchFamily="18" charset="0"/>
                            </a:rPr>
                            <m:t>)</m:t>
                          </m:r>
                        </m:e>
                      </m:nary>
                    </m:oMath>
                  </m:oMathPara>
                </a14:m>
                <a:endParaRPr lang="zh-CN" altLang="en-US" sz="2000" i="1" dirty="0"/>
              </a:p>
            </p:txBody>
          </p:sp>
        </mc:Choice>
        <mc:Fallback>
          <p:sp>
            <p:nvSpPr>
              <p:cNvPr id="11" name="矩形 10"/>
              <p:cNvSpPr>
                <a:spLocks noRot="1" noChangeAspect="1" noMove="1" noResize="1" noEditPoints="1" noAdjustHandles="1" noChangeArrowheads="1" noChangeShapeType="1" noTextEdit="1"/>
              </p:cNvSpPr>
              <p:nvPr>
                <p:custDataLst>
                  <p:tags r:id="rId5"/>
                </p:custDataLst>
              </p:nvPr>
            </p:nvSpPr>
            <p:spPr>
              <a:xfrm>
                <a:off x="433870" y="4235171"/>
                <a:ext cx="5332730" cy="704850"/>
              </a:xfrm>
              <a:prstGeom prst="rect">
                <a:avLst/>
              </a:prstGeom>
              <a:blipFill rotWithShape="1">
                <a:blip r:embed="rId6"/>
                <a:stretch>
                  <a:fillRect l="-3" t="-51" r="3" b="-1481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5" name="矩形 24"/>
              <p:cNvSpPr/>
              <p:nvPr>
                <p:custDataLst>
                  <p:tags r:id="rId7"/>
                </p:custDataLst>
              </p:nvPr>
            </p:nvSpPr>
            <p:spPr>
              <a:xfrm>
                <a:off x="1882449" y="4993334"/>
                <a:ext cx="1762125" cy="69405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zh-CN" altLang="en-US" sz="2000" i="1">
                              <a:latin typeface="Cambria Math" panose="02040503050406030204" pitchFamily="18" charset="0"/>
                            </a:rPr>
                          </m:ctrlPr>
                        </m:fPr>
                        <m:num>
                          <m:d>
                            <m:dPr>
                              <m:begChr m:val=""/>
                              <m:ctrlPr>
                                <a:rPr lang="zh-CN" altLang="en-US" sz="2000" i="1">
                                  <a:latin typeface="Cambria Math" panose="02040503050406030204" pitchFamily="18" charset="0"/>
                                </a:rPr>
                              </m:ctrlPr>
                            </m:dPr>
                            <m:e>
                              <m:r>
                                <a:rPr lang="zh-CN" altLang="en-US" sz="2000" i="1">
                                  <a:latin typeface="Cambria Math" panose="02040503050406030204" pitchFamily="18" charset="0"/>
                                </a:rPr>
                                <m:t>𝜕</m:t>
                              </m:r>
                              <m:r>
                                <a:rPr lang="zh-CN" altLang="en-US" sz="2000" i="1">
                                  <a:latin typeface="Cambria Math" panose="02040503050406030204" pitchFamily="18" charset="0"/>
                                </a:rPr>
                                <m:t>𝑙𝑛</m:t>
                              </m:r>
                              <m:r>
                                <a:rPr lang="zh-CN" altLang="en-US" sz="2000" i="1">
                                  <a:latin typeface="Cambria Math" panose="02040503050406030204" pitchFamily="18" charset="0"/>
                                </a:rPr>
                                <m:t>𝛬</m:t>
                              </m:r>
                              <m:r>
                                <a:rPr lang="zh-CN" altLang="en-US" sz="2000" i="1">
                                  <a:latin typeface="Cambria Math" panose="02040503050406030204" pitchFamily="18" charset="0"/>
                                </a:rPr>
                                <m:t>(</m:t>
                              </m:r>
                              <m:r>
                                <a:rPr lang="zh-CN" altLang="en-US" sz="2000" i="1">
                                  <a:latin typeface="Cambria Math" panose="02040503050406030204" pitchFamily="18" charset="0"/>
                                </a:rPr>
                                <m:t>𝛩</m:t>
                              </m:r>
                              <m:r>
                                <a:rPr lang="zh-CN" altLang="en-US" sz="2000" i="1">
                                  <a:latin typeface="Cambria Math" panose="02040503050406030204" pitchFamily="18" charset="0"/>
                                </a:rPr>
                                <m:t>|</m:t>
                              </m:r>
                              <m:r>
                                <a:rPr lang="zh-CN" altLang="en-US" sz="2000" i="1">
                                  <a:latin typeface="Cambria Math" panose="02040503050406030204" pitchFamily="18" charset="0"/>
                                </a:rPr>
                                <m:t>𝑠</m:t>
                              </m:r>
                            </m:e>
                          </m:d>
                        </m:num>
                        <m:den>
                          <m:r>
                            <a:rPr lang="zh-CN" altLang="en-US" sz="2000" i="1">
                              <a:latin typeface="Cambria Math" panose="02040503050406030204" pitchFamily="18" charset="0"/>
                            </a:rPr>
                            <m:t>𝜕</m:t>
                          </m:r>
                          <m:sSup>
                            <m:sSupPr>
                              <m:ctrlPr>
                                <a:rPr lang="zh-CN" altLang="en-US" sz="2000" i="1">
                                  <a:latin typeface="Cambria Math" panose="02040503050406030204" pitchFamily="18" charset="0"/>
                                </a:rPr>
                              </m:ctrlPr>
                            </m:sSupPr>
                            <m:e>
                              <m:r>
                                <a:rPr lang="en-US" altLang="zh-CN" sz="2000" i="1">
                                  <a:latin typeface="Cambria Math" panose="02040503050406030204" pitchFamily="18" charset="0"/>
                                </a:rPr>
                                <m:t>𝑎</m:t>
                              </m:r>
                            </m:e>
                            <m:sup>
                              <m:r>
                                <a:rPr lang="zh-CN" altLang="en-US" sz="2000" i="1">
                                  <a:latin typeface="Cambria Math" panose="02040503050406030204" pitchFamily="18" charset="0"/>
                                </a:rPr>
                                <m:t>𝑖</m:t>
                              </m:r>
                            </m:sup>
                          </m:sSup>
                        </m:den>
                      </m:f>
                      <m:r>
                        <a:rPr lang="zh-CN" altLang="en-US" sz="2000" i="1">
                          <a:latin typeface="Cambria Math" panose="02040503050406030204" pitchFamily="18" charset="0"/>
                        </a:rPr>
                        <m:t>=</m:t>
                      </m:r>
                      <m:r>
                        <a:rPr lang="zh-CN" altLang="en-US" sz="2000" i="1">
                          <a:latin typeface="Cambria Math" panose="02040503050406030204" pitchFamily="18" charset="0"/>
                        </a:rPr>
                        <m:t>0</m:t>
                      </m:r>
                    </m:oMath>
                  </m:oMathPara>
                </a14:m>
                <a:endParaRPr lang="zh-CN" altLang="en-US" sz="2000" i="1" dirty="0"/>
              </a:p>
            </p:txBody>
          </p:sp>
        </mc:Choice>
        <mc:Fallback>
          <p:sp>
            <p:nvSpPr>
              <p:cNvPr id="25" name="矩形 24"/>
              <p:cNvSpPr>
                <a:spLocks noRot="1" noChangeAspect="1" noMove="1" noResize="1" noEditPoints="1" noAdjustHandles="1" noChangeArrowheads="1" noChangeShapeType="1" noTextEdit="1"/>
              </p:cNvSpPr>
              <p:nvPr>
                <p:custDataLst>
                  <p:tags r:id="rId8"/>
                </p:custDataLst>
              </p:nvPr>
            </p:nvSpPr>
            <p:spPr>
              <a:xfrm>
                <a:off x="1882449" y="4993334"/>
                <a:ext cx="1762125" cy="694055"/>
              </a:xfrm>
              <a:prstGeom prst="rect">
                <a:avLst/>
              </a:prstGeom>
              <a:blipFill rotWithShape="1">
                <a:blip r:embed="rId9"/>
                <a:stretch>
                  <a:fillRect l="-18" t="-47" r="18" b="4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6" name="矩形 25"/>
              <p:cNvSpPr/>
              <p:nvPr>
                <p:custDataLst>
                  <p:tags r:id="rId10"/>
                </p:custDataLst>
              </p:nvPr>
            </p:nvSpPr>
            <p:spPr>
              <a:xfrm>
                <a:off x="137169" y="5776053"/>
                <a:ext cx="2439670" cy="66992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en-US" altLang="zh-CN" sz="2030" b="0" i="1" smtClean="0">
                              <a:latin typeface="Cambria Math" panose="02040503050406030204" pitchFamily="18" charset="0"/>
                            </a:rPr>
                          </m:ctrlPr>
                        </m:accPr>
                        <m:e>
                          <m:r>
                            <a:rPr lang="en-US" altLang="zh-CN" sz="2030" b="0" i="1" smtClean="0">
                              <a:latin typeface="Cambria Math" panose="02040503050406030204" pitchFamily="18" charset="0"/>
                            </a:rPr>
                            <m:t>𝐹</m:t>
                          </m:r>
                        </m:e>
                      </m:acc>
                      <m:d>
                        <m:dPr>
                          <m:ctrlPr>
                            <a:rPr lang="zh-CN" altLang="en-US" sz="2030" i="1">
                              <a:latin typeface="Cambria Math" panose="02040503050406030204" pitchFamily="18" charset="0"/>
                            </a:rPr>
                          </m:ctrlPr>
                        </m:dPr>
                        <m:e>
                          <m:r>
                            <a:rPr lang="en-US" altLang="zh-CN" sz="2030" b="0" i="1" smtClean="0">
                              <a:latin typeface="Cambria Math" panose="02040503050406030204" pitchFamily="18" charset="0"/>
                            </a:rPr>
                            <m:t>𝜆</m:t>
                          </m:r>
                        </m:e>
                        <m:e>
                          <m:r>
                            <a:rPr lang="zh-CN" altLang="en-US" sz="2030" i="1">
                              <a:latin typeface="Cambria Math" panose="02040503050406030204" pitchFamily="18" charset="0"/>
                            </a:rPr>
                            <m:t>𝑠</m:t>
                          </m:r>
                        </m:e>
                      </m:d>
                      <m:r>
                        <a:rPr lang="zh-CN" altLang="en-US" sz="2030" i="1">
                          <a:latin typeface="Cambria Math" panose="02040503050406030204" pitchFamily="18" charset="0"/>
                        </a:rPr>
                        <m:t>=</m:t>
                      </m:r>
                      <m:f>
                        <m:fPr>
                          <m:ctrlPr>
                            <a:rPr lang="zh-CN" altLang="en-US" sz="2030" i="1">
                              <a:latin typeface="Cambria Math" panose="02040503050406030204" pitchFamily="18" charset="0"/>
                            </a:rPr>
                          </m:ctrlPr>
                        </m:fPr>
                        <m:num>
                          <m:r>
                            <a:rPr lang="zh-CN" altLang="en-US" sz="2030" i="1">
                              <a:latin typeface="Cambria Math" panose="02040503050406030204" pitchFamily="18" charset="0"/>
                            </a:rPr>
                            <m:t>1</m:t>
                          </m:r>
                        </m:num>
                        <m:den>
                          <m:r>
                            <a:rPr lang="zh-CN" altLang="en-US" sz="2030" i="1">
                              <a:latin typeface="Cambria Math" panose="02040503050406030204" pitchFamily="18" charset="0"/>
                            </a:rPr>
                            <m:t>2</m:t>
                          </m:r>
                        </m:den>
                      </m:f>
                      <m:r>
                        <a:rPr lang="zh-CN" altLang="en-US" sz="2030" i="1">
                          <a:latin typeface="Cambria Math" panose="02040503050406030204" pitchFamily="18" charset="0"/>
                        </a:rPr>
                        <m:t>𝑁</m:t>
                      </m:r>
                      <m:sSup>
                        <m:sSupPr>
                          <m:ctrlPr>
                            <a:rPr lang="zh-CN" altLang="en-US" sz="2030" i="1">
                              <a:latin typeface="Cambria Math" panose="02040503050406030204" pitchFamily="18" charset="0"/>
                            </a:rPr>
                          </m:ctrlPr>
                        </m:sSupPr>
                        <m:e>
                          <m:r>
                            <a:rPr lang="zh-CN" altLang="en-US" sz="2030" i="1">
                              <a:latin typeface="Cambria Math" panose="02040503050406030204" pitchFamily="18" charset="0"/>
                            </a:rPr>
                            <m:t>𝑀</m:t>
                          </m:r>
                        </m:e>
                        <m:sup>
                          <m:r>
                            <a:rPr lang="zh-CN" altLang="en-US" sz="2030" i="1">
                              <a:latin typeface="Cambria Math" panose="02040503050406030204" pitchFamily="18" charset="0"/>
                            </a:rPr>
                            <m:t>−</m:t>
                          </m:r>
                          <m:r>
                            <a:rPr lang="zh-CN" altLang="en-US" sz="2030" i="1">
                              <a:latin typeface="Cambria Math" panose="02040503050406030204" pitchFamily="18" charset="0"/>
                            </a:rPr>
                            <m:t>1</m:t>
                          </m:r>
                        </m:sup>
                      </m:sSup>
                      <m:sSup>
                        <m:sSupPr>
                          <m:ctrlPr>
                            <a:rPr lang="zh-CN" altLang="en-US" sz="2030" i="1">
                              <a:latin typeface="Cambria Math" panose="02040503050406030204" pitchFamily="18" charset="0"/>
                            </a:rPr>
                          </m:ctrlPr>
                        </m:sSupPr>
                        <m:e>
                          <m:r>
                            <a:rPr lang="zh-CN" altLang="en-US" sz="2030" i="1">
                              <a:latin typeface="Cambria Math" panose="02040503050406030204" pitchFamily="18" charset="0"/>
                            </a:rPr>
                            <m:t>𝑁</m:t>
                          </m:r>
                        </m:e>
                        <m:sup>
                          <m:r>
                            <a:rPr lang="zh-CN" altLang="en-US" sz="2030" i="1">
                              <a:latin typeface="Cambria Math" panose="02040503050406030204" pitchFamily="18" charset="0"/>
                            </a:rPr>
                            <m:t>𝑇</m:t>
                          </m:r>
                        </m:sup>
                      </m:sSup>
                    </m:oMath>
                  </m:oMathPara>
                </a14:m>
                <a:endParaRPr lang="zh-CN" altLang="en-US" sz="2030" i="1" dirty="0"/>
              </a:p>
            </p:txBody>
          </p:sp>
        </mc:Choice>
        <mc:Fallback>
          <p:sp>
            <p:nvSpPr>
              <p:cNvPr id="26" name="矩形 25"/>
              <p:cNvSpPr>
                <a:spLocks noRot="1" noChangeAspect="1" noMove="1" noResize="1" noEditPoints="1" noAdjustHandles="1" noChangeArrowheads="1" noChangeShapeType="1" noTextEdit="1"/>
              </p:cNvSpPr>
              <p:nvPr>
                <p:custDataLst>
                  <p:tags r:id="rId11"/>
                </p:custDataLst>
              </p:nvPr>
            </p:nvSpPr>
            <p:spPr>
              <a:xfrm>
                <a:off x="137169" y="5776053"/>
                <a:ext cx="2439670" cy="669925"/>
              </a:xfrm>
              <a:prstGeom prst="rect">
                <a:avLst/>
              </a:prstGeom>
              <a:blipFill rotWithShape="1">
                <a:blip r:embed="rId12"/>
                <a:stretch>
                  <a:fillRect t="-14" b="1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7" name="矩形 26"/>
              <p:cNvSpPr/>
              <p:nvPr>
                <p:custDataLst>
                  <p:tags r:id="rId13"/>
                </p:custDataLst>
              </p:nvPr>
            </p:nvSpPr>
            <p:spPr>
              <a:xfrm>
                <a:off x="2656349" y="5884193"/>
                <a:ext cx="1475740" cy="45720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ctrlPr>
                            <a:rPr lang="zh-CN" altLang="en-US" sz="2030" i="1">
                              <a:latin typeface="Cambria Math" panose="02040503050406030204" pitchFamily="18" charset="0"/>
                            </a:rPr>
                          </m:ctrlPr>
                        </m:dPr>
                        <m:e>
                          <m:sSup>
                            <m:sSupPr>
                              <m:ctrlPr>
                                <a:rPr lang="zh-CN" altLang="en-US" sz="2030" i="1">
                                  <a:latin typeface="Cambria Math" panose="02040503050406030204" pitchFamily="18" charset="0"/>
                                </a:rPr>
                              </m:ctrlPr>
                            </m:sSupPr>
                            <m:e>
                              <m:r>
                                <a:rPr lang="zh-CN" altLang="en-US" sz="2030" i="1">
                                  <a:latin typeface="Cambria Math" panose="02040503050406030204" pitchFamily="18" charset="0"/>
                                </a:rPr>
                                <m:t>𝑁</m:t>
                              </m:r>
                            </m:e>
                            <m:sup>
                              <m:r>
                                <a:rPr lang="zh-CN" altLang="en-US" sz="2030" i="1">
                                  <a:latin typeface="Cambria Math" panose="02040503050406030204" pitchFamily="18" charset="0"/>
                                </a:rPr>
                                <m:t>𝑖</m:t>
                              </m:r>
                            </m:sup>
                          </m:sSup>
                          <m:r>
                            <a:rPr lang="zh-CN" altLang="en-US" sz="2030" i="1">
                              <a:latin typeface="Cambria Math" panose="02040503050406030204" pitchFamily="18" charset="0"/>
                            </a:rPr>
                            <m:t>=(</m:t>
                          </m:r>
                          <m:r>
                            <a:rPr lang="zh-CN" altLang="en-US" sz="2030" i="1">
                              <a:latin typeface="Cambria Math" panose="02040503050406030204" pitchFamily="18" charset="0"/>
                            </a:rPr>
                            <m:t>𝑠</m:t>
                          </m:r>
                          <m:r>
                            <a:rPr lang="zh-CN" altLang="en-US" sz="2030" i="1">
                              <a:latin typeface="Cambria Math" panose="02040503050406030204" pitchFamily="18" charset="0"/>
                            </a:rPr>
                            <m:t>|</m:t>
                          </m:r>
                          <m:sSup>
                            <m:sSupPr>
                              <m:ctrlPr>
                                <a:rPr lang="zh-CN" altLang="en-US" sz="2030" i="1">
                                  <a:latin typeface="Cambria Math" panose="02040503050406030204" pitchFamily="18" charset="0"/>
                                </a:rPr>
                              </m:ctrlPr>
                            </m:sSupPr>
                            <m:e>
                              <m:r>
                                <a:rPr lang="zh-CN" altLang="en-US" sz="2030" i="1">
                                  <a:latin typeface="Cambria Math" panose="02040503050406030204" pitchFamily="18" charset="0"/>
                                </a:rPr>
                                <m:t>𝐴</m:t>
                              </m:r>
                            </m:e>
                            <m:sup>
                              <m:r>
                                <a:rPr lang="zh-CN" altLang="en-US" sz="2030" i="1">
                                  <a:latin typeface="Cambria Math" panose="02040503050406030204" pitchFamily="18" charset="0"/>
                                </a:rPr>
                                <m:t>𝑖</m:t>
                              </m:r>
                            </m:sup>
                          </m:sSup>
                        </m:e>
                      </m:d>
                    </m:oMath>
                  </m:oMathPara>
                </a14:m>
                <a:endParaRPr lang="zh-CN" altLang="en-US" sz="2030" i="1" dirty="0"/>
              </a:p>
            </p:txBody>
          </p:sp>
        </mc:Choice>
        <mc:Fallback>
          <p:sp>
            <p:nvSpPr>
              <p:cNvPr id="27" name="矩形 26"/>
              <p:cNvSpPr>
                <a:spLocks noRot="1" noChangeAspect="1" noMove="1" noResize="1" noEditPoints="1" noAdjustHandles="1" noChangeArrowheads="1" noChangeShapeType="1" noTextEdit="1"/>
              </p:cNvSpPr>
              <p:nvPr>
                <p:custDataLst>
                  <p:tags r:id="rId14"/>
                </p:custDataLst>
              </p:nvPr>
            </p:nvSpPr>
            <p:spPr>
              <a:xfrm>
                <a:off x="2656349" y="5884193"/>
                <a:ext cx="1475740" cy="457200"/>
              </a:xfrm>
              <a:prstGeom prst="rect">
                <a:avLst/>
              </a:prstGeom>
              <a:blipFill rotWithShape="1">
                <a:blip r:embed="rId15"/>
                <a:stretch>
                  <a:fillRect l="-10" t="-62" r="10" b="6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8" name="矩形 27"/>
              <p:cNvSpPr/>
              <p:nvPr>
                <p:custDataLst>
                  <p:tags r:id="rId16"/>
                </p:custDataLst>
              </p:nvPr>
            </p:nvSpPr>
            <p:spPr>
              <a:xfrm>
                <a:off x="4319387" y="5891813"/>
                <a:ext cx="1717675" cy="45720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ctrlPr>
                            <a:rPr lang="zh-CN" altLang="en-US" sz="2030" i="1">
                              <a:latin typeface="Cambria Math" panose="02040503050406030204" pitchFamily="18" charset="0"/>
                            </a:rPr>
                          </m:ctrlPr>
                        </m:dPr>
                        <m:e>
                          <m:sSup>
                            <m:sSupPr>
                              <m:ctrlPr>
                                <a:rPr lang="zh-CN" altLang="en-US" sz="2030" i="1">
                                  <a:latin typeface="Cambria Math" panose="02040503050406030204" pitchFamily="18" charset="0"/>
                                </a:rPr>
                              </m:ctrlPr>
                            </m:sSupPr>
                            <m:e>
                              <m:r>
                                <a:rPr lang="zh-CN" altLang="en-US" sz="2030" i="1">
                                  <a:latin typeface="Cambria Math" panose="02040503050406030204" pitchFamily="18" charset="0"/>
                                </a:rPr>
                                <m:t>𝑀</m:t>
                              </m:r>
                            </m:e>
                            <m:sup>
                              <m:r>
                                <a:rPr lang="zh-CN" altLang="en-US" sz="2030" i="1">
                                  <a:latin typeface="Cambria Math" panose="02040503050406030204" pitchFamily="18" charset="0"/>
                                </a:rPr>
                                <m:t>𝑖𝑗</m:t>
                              </m:r>
                            </m:sup>
                          </m:sSup>
                          <m:r>
                            <a:rPr lang="zh-CN" altLang="en-US" sz="2030" i="1">
                              <a:latin typeface="Cambria Math" panose="02040503050406030204" pitchFamily="18" charset="0"/>
                            </a:rPr>
                            <m:t>=(</m:t>
                          </m:r>
                          <m:sSup>
                            <m:sSupPr>
                              <m:ctrlPr>
                                <a:rPr lang="zh-CN" altLang="en-US" sz="2030" i="1">
                                  <a:latin typeface="Cambria Math" panose="02040503050406030204" pitchFamily="18" charset="0"/>
                                </a:rPr>
                              </m:ctrlPr>
                            </m:sSupPr>
                            <m:e>
                              <m:r>
                                <a:rPr lang="zh-CN" altLang="en-US" sz="2030" i="1">
                                  <a:latin typeface="Cambria Math" panose="02040503050406030204" pitchFamily="18" charset="0"/>
                                </a:rPr>
                                <m:t>𝐴</m:t>
                              </m:r>
                            </m:e>
                            <m:sup>
                              <m:r>
                                <a:rPr lang="zh-CN" altLang="en-US" sz="2030" i="1">
                                  <a:latin typeface="Cambria Math" panose="02040503050406030204" pitchFamily="18" charset="0"/>
                                </a:rPr>
                                <m:t>𝑖</m:t>
                              </m:r>
                            </m:sup>
                          </m:sSup>
                          <m:r>
                            <a:rPr lang="zh-CN" altLang="en-US" sz="2030" i="1">
                              <a:latin typeface="Cambria Math" panose="02040503050406030204" pitchFamily="18" charset="0"/>
                            </a:rPr>
                            <m:t>|</m:t>
                          </m:r>
                          <m:sSup>
                            <m:sSupPr>
                              <m:ctrlPr>
                                <a:rPr lang="zh-CN" altLang="en-US" sz="2030" i="1">
                                  <a:latin typeface="Cambria Math" panose="02040503050406030204" pitchFamily="18" charset="0"/>
                                </a:rPr>
                              </m:ctrlPr>
                            </m:sSupPr>
                            <m:e>
                              <m:r>
                                <a:rPr lang="zh-CN" altLang="en-US" sz="2030" i="1">
                                  <a:latin typeface="Cambria Math" panose="02040503050406030204" pitchFamily="18" charset="0"/>
                                </a:rPr>
                                <m:t>𝐴</m:t>
                              </m:r>
                            </m:e>
                            <m:sup>
                              <m:r>
                                <a:rPr lang="zh-CN" altLang="en-US" sz="2030" i="1">
                                  <a:latin typeface="Cambria Math" panose="02040503050406030204" pitchFamily="18" charset="0"/>
                                </a:rPr>
                                <m:t>𝑗</m:t>
                              </m:r>
                            </m:sup>
                          </m:sSup>
                        </m:e>
                      </m:d>
                    </m:oMath>
                  </m:oMathPara>
                </a14:m>
                <a:endParaRPr lang="zh-CN" altLang="en-US" sz="2030" i="1" dirty="0"/>
              </a:p>
            </p:txBody>
          </p:sp>
        </mc:Choice>
        <mc:Fallback>
          <p:sp>
            <p:nvSpPr>
              <p:cNvPr id="28" name="矩形 27"/>
              <p:cNvSpPr>
                <a:spLocks noRot="1" noChangeAspect="1" noMove="1" noResize="1" noEditPoints="1" noAdjustHandles="1" noChangeArrowheads="1" noChangeShapeType="1" noTextEdit="1"/>
              </p:cNvSpPr>
              <p:nvPr>
                <p:custDataLst>
                  <p:tags r:id="rId17"/>
                </p:custDataLst>
              </p:nvPr>
            </p:nvSpPr>
            <p:spPr>
              <a:xfrm>
                <a:off x="4319387" y="5891813"/>
                <a:ext cx="1717675" cy="457200"/>
              </a:xfrm>
              <a:prstGeom prst="rect">
                <a:avLst/>
              </a:prstGeom>
              <a:blipFill rotWithShape="1">
                <a:blip r:embed="rId18"/>
                <a:stretch>
                  <a:fillRect l="-7" t="-62" r="7" b="62"/>
                </a:stretch>
              </a:blipFill>
            </p:spPr>
            <p:txBody>
              <a:bodyPr/>
              <a:lstStyle/>
              <a:p>
                <a:r>
                  <a:rPr lang="zh-CN" altLang="en-US">
                    <a:noFill/>
                  </a:rPr>
                  <a:t> </a:t>
                </a:r>
              </a:p>
            </p:txBody>
          </p:sp>
        </mc:Fallback>
      </mc:AlternateContent>
      <p:sp>
        <p:nvSpPr>
          <p:cNvPr id="29" name="箭头: 下 18"/>
          <p:cNvSpPr/>
          <p:nvPr>
            <p:custDataLst>
              <p:tags r:id="rId19"/>
            </p:custDataLst>
          </p:nvPr>
        </p:nvSpPr>
        <p:spPr>
          <a:xfrm flipH="1">
            <a:off x="1554480" y="5045075"/>
            <a:ext cx="248285" cy="709295"/>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dirty="0"/>
          </a:p>
        </p:txBody>
      </p:sp>
      <p:sp>
        <p:nvSpPr>
          <p:cNvPr id="30" name="箭头: 下 19"/>
          <p:cNvSpPr/>
          <p:nvPr>
            <p:custDataLst>
              <p:tags r:id="rId20"/>
            </p:custDataLst>
          </p:nvPr>
        </p:nvSpPr>
        <p:spPr>
          <a:xfrm rot="16200000" flipH="1">
            <a:off x="4488815" y="4578350"/>
            <a:ext cx="248285" cy="1541145"/>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25" dirty="0"/>
          </a:p>
        </p:txBody>
      </p:sp>
      <mc:AlternateContent xmlns:mc="http://schemas.openxmlformats.org/markup-compatibility/2006">
        <mc:Choice xmlns:a14="http://schemas.microsoft.com/office/drawing/2010/main" Requires="a14">
          <p:sp>
            <p:nvSpPr>
              <p:cNvPr id="31" name="矩形 30"/>
              <p:cNvSpPr/>
              <p:nvPr>
                <p:custDataLst>
                  <p:tags r:id="rId21"/>
                </p:custDataLst>
              </p:nvPr>
            </p:nvSpPr>
            <p:spPr>
              <a:xfrm>
                <a:off x="5612131" y="4930539"/>
                <a:ext cx="1875155" cy="77978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trlPr>
                            <a:rPr lang="en-US" altLang="zh-CN" sz="2000" b="0" i="1" smtClean="0">
                              <a:solidFill>
                                <a:prstClr val="black"/>
                              </a:solidFill>
                              <a:latin typeface="Cambria Math" panose="02040503050406030204" pitchFamily="18" charset="0"/>
                            </a:rPr>
                          </m:ctrlPr>
                        </m:accPr>
                        <m:e>
                          <m:r>
                            <a:rPr lang="en-US" altLang="zh-CN" sz="2000" b="0" i="1" smtClean="0">
                              <a:solidFill>
                                <a:prstClr val="black"/>
                              </a:solidFill>
                              <a:latin typeface="Cambria Math" panose="02040503050406030204" pitchFamily="18" charset="0"/>
                            </a:rPr>
                            <m:t>𝐹</m:t>
                          </m:r>
                        </m:e>
                      </m:acc>
                      <m:r>
                        <a:rPr lang="en-US" altLang="zh-CN" sz="2000" b="0" i="1" smtClean="0">
                          <a:solidFill>
                            <a:prstClr val="black"/>
                          </a:solidFill>
                          <a:latin typeface="Cambria Math" panose="02040503050406030204" pitchFamily="18" charset="0"/>
                        </a:rPr>
                        <m:t>=</m:t>
                      </m:r>
                      <m:nary>
                        <m:naryPr>
                          <m:chr m:val="∑"/>
                          <m:ctrlPr>
                            <a:rPr lang="en-US" altLang="zh-CN" sz="2000" i="1" smtClean="0">
                              <a:solidFill>
                                <a:prstClr val="black"/>
                              </a:solidFill>
                              <a:latin typeface="Cambria Math" panose="02040503050406030204" pitchFamily="18" charset="0"/>
                            </a:rPr>
                          </m:ctrlPr>
                        </m:naryPr>
                        <m:sub>
                          <m:r>
                            <m:rPr>
                              <m:brk m:alnAt="23"/>
                            </m:rPr>
                            <a:rPr lang="en-US" altLang="zh-CN" sz="2000" b="0" i="1" smtClean="0">
                              <a:solidFill>
                                <a:prstClr val="black"/>
                              </a:solidFill>
                              <a:latin typeface="Cambria Math" panose="02040503050406030204" pitchFamily="18" charset="0"/>
                            </a:rPr>
                            <m:t>𝑙</m:t>
                          </m:r>
                          <m:r>
                            <a:rPr lang="en-US" altLang="zh-CN" sz="2000" b="0" i="1" smtClean="0">
                              <a:solidFill>
                                <a:prstClr val="black"/>
                              </a:solidFill>
                              <a:latin typeface="Cambria Math" panose="02040503050406030204" pitchFamily="18" charset="0"/>
                            </a:rPr>
                            <m:t>=</m:t>
                          </m:r>
                          <m:r>
                            <a:rPr lang="en-US" altLang="zh-CN" sz="2000" b="0" i="1" smtClean="0">
                              <a:solidFill>
                                <a:prstClr val="black"/>
                              </a:solidFill>
                              <a:latin typeface="Cambria Math" panose="02040503050406030204" pitchFamily="18" charset="0"/>
                            </a:rPr>
                            <m:t>1</m:t>
                          </m:r>
                        </m:sub>
                        <m:sup>
                          <m:sSub>
                            <m:sSubPr>
                              <m:ctrlPr>
                                <a:rPr lang="en-US" altLang="zh-CN" sz="2000" b="0" i="1" smtClean="0">
                                  <a:solidFill>
                                    <a:prstClr val="black"/>
                                  </a:solidFill>
                                  <a:latin typeface="Cambria Math" panose="02040503050406030204" pitchFamily="18" charset="0"/>
                                </a:rPr>
                              </m:ctrlPr>
                            </m:sSubPr>
                            <m:e>
                              <m:r>
                                <a:rPr lang="en-US" altLang="zh-CN" sz="2000" b="0" i="1" smtClean="0">
                                  <a:solidFill>
                                    <a:prstClr val="black"/>
                                  </a:solidFill>
                                  <a:latin typeface="Cambria Math" panose="02040503050406030204" pitchFamily="18" charset="0"/>
                                </a:rPr>
                                <m:t>𝑁</m:t>
                              </m:r>
                            </m:e>
                            <m:sub>
                              <m:r>
                                <a:rPr lang="en-US" altLang="zh-CN" sz="2000" b="0" i="1" smtClean="0">
                                  <a:solidFill>
                                    <a:prstClr val="black"/>
                                  </a:solidFill>
                                  <a:latin typeface="Cambria Math" panose="02040503050406030204" pitchFamily="18" charset="0"/>
                                </a:rPr>
                                <m:t>𝑠𝑒𝑔</m:t>
                              </m:r>
                            </m:sub>
                          </m:sSub>
                        </m:sup>
                        <m:e>
                          <m:acc>
                            <m:accPr>
                              <m:chr m:val="̃"/>
                              <m:ctrlPr>
                                <a:rPr lang="en-US" altLang="zh-CN" sz="2000" i="1">
                                  <a:solidFill>
                                    <a:prstClr val="black"/>
                                  </a:solidFill>
                                  <a:latin typeface="Cambria Math" panose="02040503050406030204" pitchFamily="18" charset="0"/>
                                </a:rPr>
                              </m:ctrlPr>
                            </m:accPr>
                            <m:e>
                              <m:r>
                                <a:rPr lang="en-US" altLang="zh-CN" sz="2000" i="1">
                                  <a:solidFill>
                                    <a:prstClr val="black"/>
                                  </a:solidFill>
                                  <a:latin typeface="Cambria Math" panose="02040503050406030204" pitchFamily="18" charset="0"/>
                                </a:rPr>
                                <m:t>𝐹</m:t>
                              </m:r>
                            </m:e>
                          </m:acc>
                          <m:d>
                            <m:dPr>
                              <m:ctrlPr>
                                <a:rPr lang="zh-CN" altLang="en-US" sz="2000" i="1">
                                  <a:solidFill>
                                    <a:prstClr val="black"/>
                                  </a:solidFill>
                                  <a:latin typeface="Cambria Math" panose="02040503050406030204" pitchFamily="18" charset="0"/>
                                </a:rPr>
                              </m:ctrlPr>
                            </m:dPr>
                            <m:e>
                              <m:r>
                                <a:rPr lang="en-US" altLang="zh-CN" sz="2000" i="1">
                                  <a:solidFill>
                                    <a:prstClr val="black"/>
                                  </a:solidFill>
                                  <a:latin typeface="Cambria Math" panose="02040503050406030204" pitchFamily="18" charset="0"/>
                                </a:rPr>
                                <m:t>𝜆</m:t>
                              </m:r>
                            </m:e>
                            <m:e>
                              <m:sSub>
                                <m:sSubPr>
                                  <m:ctrlPr>
                                    <a:rPr lang="en-US" altLang="zh-CN" sz="2000" i="1">
                                      <a:solidFill>
                                        <a:prstClr val="black"/>
                                      </a:solidFill>
                                      <a:latin typeface="Cambria Math" panose="02040503050406030204" pitchFamily="18" charset="0"/>
                                    </a:rPr>
                                  </m:ctrlPr>
                                </m:sSubPr>
                                <m:e>
                                  <m:r>
                                    <a:rPr lang="zh-CN" altLang="en-US" sz="2000" i="1">
                                      <a:solidFill>
                                        <a:prstClr val="black"/>
                                      </a:solidFill>
                                      <a:latin typeface="Cambria Math" panose="02040503050406030204" pitchFamily="18" charset="0"/>
                                    </a:rPr>
                                    <m:t>𝑠</m:t>
                                  </m:r>
                                </m:e>
                                <m:sub>
                                  <m:r>
                                    <a:rPr lang="en-US" altLang="zh-CN" sz="2000" i="1">
                                      <a:solidFill>
                                        <a:prstClr val="black"/>
                                      </a:solidFill>
                                      <a:latin typeface="Cambria Math" panose="02040503050406030204" pitchFamily="18" charset="0"/>
                                    </a:rPr>
                                    <m:t>𝑙</m:t>
                                  </m:r>
                                </m:sub>
                              </m:sSub>
                            </m:e>
                          </m:d>
                        </m:e>
                      </m:nary>
                    </m:oMath>
                  </m:oMathPara>
                </a14:m>
                <a:endParaRPr lang="zh-CN" altLang="en-US" sz="2000" i="1" dirty="0"/>
              </a:p>
            </p:txBody>
          </p:sp>
        </mc:Choice>
        <mc:Fallback>
          <p:sp>
            <p:nvSpPr>
              <p:cNvPr id="31" name="矩形 30"/>
              <p:cNvSpPr>
                <a:spLocks noRot="1" noChangeAspect="1" noMove="1" noResize="1" noEditPoints="1" noAdjustHandles="1" noChangeArrowheads="1" noChangeShapeType="1" noTextEdit="1"/>
              </p:cNvSpPr>
              <p:nvPr>
                <p:custDataLst>
                  <p:tags r:id="rId22"/>
                </p:custDataLst>
              </p:nvPr>
            </p:nvSpPr>
            <p:spPr>
              <a:xfrm>
                <a:off x="5612131" y="4930539"/>
                <a:ext cx="1875155" cy="779780"/>
              </a:xfrm>
              <a:prstGeom prst="rect">
                <a:avLst/>
              </a:prstGeom>
              <a:blipFill rotWithShape="1">
                <a:blip r:embed="rId23"/>
                <a:stretch>
                  <a:fillRect t="-51" b="-1330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2" name="矩形 31"/>
              <p:cNvSpPr/>
              <p:nvPr>
                <p:custDataLst>
                  <p:tags r:id="rId24"/>
                </p:custDataLst>
              </p:nvPr>
            </p:nvSpPr>
            <p:spPr>
              <a:xfrm>
                <a:off x="6275474" y="5895047"/>
                <a:ext cx="2765425" cy="46037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altLang="zh-CN" sz="2030" b="0" i="1" smtClean="0">
                          <a:solidFill>
                            <a:prstClr val="black"/>
                          </a:solidFill>
                          <a:latin typeface="Cambria Math" panose="02040503050406030204" pitchFamily="18" charset="0"/>
                        </a:rPr>
                        <m:t>𝜆</m:t>
                      </m:r>
                      <m:r>
                        <a:rPr lang="en-US" altLang="zh-CN" sz="2030" b="0" i="1" smtClean="0">
                          <a:solidFill>
                            <a:prstClr val="black"/>
                          </a:solidFill>
                          <a:latin typeface="Cambria Math" panose="02040503050406030204" pitchFamily="18" charset="0"/>
                        </a:rPr>
                        <m:t>=(</m:t>
                      </m:r>
                      <m:r>
                        <a:rPr lang="zh-CN" altLang="en-US" sz="2030" i="1">
                          <a:solidFill>
                            <a:prstClr val="black"/>
                          </a:solidFill>
                          <a:latin typeface="Cambria Math" panose="02040503050406030204" pitchFamily="18" charset="0"/>
                        </a:rPr>
                        <m:t>𝑡𝑐</m:t>
                      </m:r>
                      <m:r>
                        <a:rPr lang="zh-CN" altLang="en-US" sz="2030" i="1">
                          <a:solidFill>
                            <a:prstClr val="black"/>
                          </a:solidFill>
                          <a:latin typeface="Cambria Math" panose="02040503050406030204" pitchFamily="18" charset="0"/>
                        </a:rPr>
                        <m:t>,</m:t>
                      </m:r>
                      <m:r>
                        <a:rPr lang="zh-CN" altLang="en-US" sz="2030" i="1">
                          <a:solidFill>
                            <a:prstClr val="black"/>
                          </a:solidFill>
                          <a:latin typeface="Cambria Math" panose="02040503050406030204" pitchFamily="18" charset="0"/>
                        </a:rPr>
                        <m:t>𝑀𝑐</m:t>
                      </m:r>
                      <m:r>
                        <a:rPr lang="zh-CN" altLang="en-US" sz="2030" i="1">
                          <a:solidFill>
                            <a:prstClr val="black"/>
                          </a:solidFill>
                          <a:latin typeface="Cambria Math" panose="02040503050406030204" pitchFamily="18" charset="0"/>
                        </a:rPr>
                        <m:t>,</m:t>
                      </m:r>
                      <m:sSub>
                        <m:sSubPr>
                          <m:ctrlPr>
                            <a:rPr lang="zh-CN" altLang="en-US" sz="2030" i="1">
                              <a:solidFill>
                                <a:prstClr val="black"/>
                              </a:solidFill>
                              <a:latin typeface="Cambria Math" panose="02040503050406030204" pitchFamily="18" charset="0"/>
                            </a:rPr>
                          </m:ctrlPr>
                        </m:sSubPr>
                        <m:e>
                          <m:r>
                            <a:rPr lang="zh-CN" altLang="en-US" sz="2030" i="1">
                              <a:solidFill>
                                <a:prstClr val="black"/>
                              </a:solidFill>
                              <a:latin typeface="Cambria Math" panose="02040503050406030204" pitchFamily="18" charset="0"/>
                            </a:rPr>
                            <m:t>𝛿</m:t>
                          </m:r>
                        </m:e>
                        <m:sub>
                          <m:r>
                            <a:rPr lang="zh-CN" altLang="en-US" sz="2030" i="1">
                              <a:solidFill>
                                <a:prstClr val="black"/>
                              </a:solidFill>
                              <a:latin typeface="Cambria Math" panose="02040503050406030204" pitchFamily="18" charset="0"/>
                            </a:rPr>
                            <m:t>𝜇</m:t>
                          </m:r>
                        </m:sub>
                      </m:sSub>
                      <m:r>
                        <a:rPr lang="zh-CN" altLang="en-US" sz="2030" i="1">
                          <a:solidFill>
                            <a:prstClr val="black"/>
                          </a:solidFill>
                          <a:latin typeface="Cambria Math" panose="02040503050406030204" pitchFamily="18" charset="0"/>
                        </a:rPr>
                        <m:t>,</m:t>
                      </m:r>
                      <m:r>
                        <a:rPr lang="zh-CN" altLang="en-US" sz="2030" i="1">
                          <a:solidFill>
                            <a:prstClr val="black"/>
                          </a:solidFill>
                          <a:latin typeface="Cambria Math" panose="02040503050406030204" pitchFamily="18" charset="0"/>
                        </a:rPr>
                        <m:t>𝜃</m:t>
                      </m:r>
                      <m:r>
                        <a:rPr lang="zh-CN" altLang="en-US" sz="2030" i="1">
                          <a:solidFill>
                            <a:prstClr val="black"/>
                          </a:solidFill>
                          <a:latin typeface="Cambria Math" panose="02040503050406030204" pitchFamily="18" charset="0"/>
                        </a:rPr>
                        <m:t>,</m:t>
                      </m:r>
                      <m:r>
                        <a:rPr lang="zh-CN" altLang="en-US" sz="2030" i="1">
                          <a:solidFill>
                            <a:prstClr val="black"/>
                          </a:solidFill>
                          <a:latin typeface="Cambria Math" panose="02040503050406030204" pitchFamily="18" charset="0"/>
                        </a:rPr>
                        <m:t>𝜙</m:t>
                      </m:r>
                      <m:r>
                        <a:rPr lang="zh-CN" altLang="en-US" sz="2030" i="1">
                          <a:solidFill>
                            <a:prstClr val="black"/>
                          </a:solidFill>
                          <a:latin typeface="Cambria Math" panose="02040503050406030204" pitchFamily="18" charset="0"/>
                        </a:rPr>
                        <m:t>,</m:t>
                      </m:r>
                      <m:sSub>
                        <m:sSubPr>
                          <m:ctrlPr>
                            <a:rPr lang="zh-CN" altLang="en-US" sz="2030" i="1">
                              <a:solidFill>
                                <a:prstClr val="black"/>
                              </a:solidFill>
                              <a:latin typeface="Cambria Math" panose="02040503050406030204" pitchFamily="18" charset="0"/>
                            </a:rPr>
                          </m:ctrlPr>
                        </m:sSubPr>
                        <m:e>
                          <m:r>
                            <a:rPr lang="zh-CN" altLang="en-US" sz="2030" i="1">
                              <a:solidFill>
                                <a:prstClr val="black"/>
                              </a:solidFill>
                              <a:latin typeface="Cambria Math" panose="02040503050406030204" pitchFamily="18" charset="0"/>
                            </a:rPr>
                            <m:t>𝑒</m:t>
                          </m:r>
                        </m:e>
                        <m:sub>
                          <m:r>
                            <a:rPr lang="zh-CN" altLang="en-US" sz="2030" i="1">
                              <a:solidFill>
                                <a:prstClr val="black"/>
                              </a:solidFill>
                              <a:latin typeface="Cambria Math" panose="02040503050406030204" pitchFamily="18" charset="0"/>
                            </a:rPr>
                            <m:t>0</m:t>
                          </m:r>
                        </m:sub>
                      </m:sSub>
                      <m:r>
                        <a:rPr lang="en-US" altLang="zh-CN" sz="2030" b="0" i="1" smtClean="0">
                          <a:solidFill>
                            <a:prstClr val="black"/>
                          </a:solidFill>
                          <a:latin typeface="Cambria Math" panose="02040503050406030204" pitchFamily="18" charset="0"/>
                        </a:rPr>
                        <m:t>)</m:t>
                      </m:r>
                    </m:oMath>
                  </m:oMathPara>
                </a14:m>
                <a:endParaRPr lang="zh-CN" altLang="en-US" sz="1525" dirty="0"/>
              </a:p>
            </p:txBody>
          </p:sp>
        </mc:Choice>
        <mc:Fallback>
          <p:sp>
            <p:nvSpPr>
              <p:cNvPr id="32" name="矩形 31"/>
              <p:cNvSpPr>
                <a:spLocks noRot="1" noChangeAspect="1" noMove="1" noResize="1" noEditPoints="1" noAdjustHandles="1" noChangeArrowheads="1" noChangeShapeType="1" noTextEdit="1"/>
              </p:cNvSpPr>
              <p:nvPr>
                <p:custDataLst>
                  <p:tags r:id="rId25"/>
                </p:custDataLst>
              </p:nvPr>
            </p:nvSpPr>
            <p:spPr>
              <a:xfrm>
                <a:off x="6275474" y="5895047"/>
                <a:ext cx="2765425" cy="460375"/>
              </a:xfrm>
              <a:prstGeom prst="rect">
                <a:avLst/>
              </a:prstGeom>
              <a:blipFill rotWithShape="1">
                <a:blip r:embed="rId26"/>
                <a:stretch>
                  <a:fillRect l="-15" t="-74" r="15" b="74"/>
                </a:stretch>
              </a:blipFill>
            </p:spPr>
            <p:txBody>
              <a:bodyPr/>
              <a:lstStyle/>
              <a:p>
                <a:r>
                  <a:rPr lang="zh-CN" altLang="en-US">
                    <a:noFill/>
                  </a:rPr>
                  <a:t> </a:t>
                </a:r>
              </a:p>
            </p:txBody>
          </p:sp>
        </mc:Fallback>
      </mc:AlternateContent>
      <p:sp>
        <p:nvSpPr>
          <p:cNvPr id="33" name="矩形 32"/>
          <p:cNvSpPr/>
          <p:nvPr>
            <p:custDataLst>
              <p:tags r:id="rId27"/>
            </p:custDataLst>
          </p:nvPr>
        </p:nvSpPr>
        <p:spPr>
          <a:xfrm>
            <a:off x="3728312" y="4911813"/>
            <a:ext cx="1630680" cy="368300"/>
          </a:xfrm>
          <a:prstGeom prst="rect">
            <a:avLst/>
          </a:prstGeom>
        </p:spPr>
        <p:txBody>
          <a:bodyPr wrap="none">
            <a:spAutoFit/>
          </a:bodyPr>
          <a:lstStyle/>
          <a:p>
            <a:r>
              <a:rPr lang="en-US" altLang="zh-CN" dirty="0"/>
              <a:t>semi-coherent</a:t>
            </a:r>
            <a:endParaRPr lang="zh-CN" altLang="en-US" dirty="0"/>
          </a:p>
        </p:txBody>
      </p:sp>
      <p:sp>
        <p:nvSpPr>
          <p:cNvPr id="34" name="文本框 33"/>
          <p:cNvSpPr txBox="1"/>
          <p:nvPr>
            <p:custDataLst>
              <p:tags r:id="rId28"/>
            </p:custDataLst>
          </p:nvPr>
        </p:nvSpPr>
        <p:spPr>
          <a:xfrm>
            <a:off x="5236210" y="6355715"/>
            <a:ext cx="3867150" cy="337185"/>
          </a:xfrm>
          <a:prstGeom prst="rect">
            <a:avLst/>
          </a:prstGeom>
        </p:spPr>
        <p:txBody>
          <a:bodyPr wrap="square">
            <a:spAutoFit/>
          </a:bodyPr>
          <a:p>
            <a:r>
              <a:rPr lang="en-US" altLang="zh-CN" sz="1600">
                <a:solidFill>
                  <a:srgbClr val="0000FF"/>
                </a:solidFill>
                <a:latin typeface="微软雅黑" charset="0"/>
                <a:ea typeface="微软雅黑" charset="0"/>
              </a:rPr>
              <a:t>Fu, Wang &amp; Mohanty, PRD (2025)</a:t>
            </a:r>
            <a:endParaRPr lang="en-US" altLang="zh-CN" sz="1600">
              <a:solidFill>
                <a:srgbClr val="0000FF"/>
              </a:solidFill>
              <a:latin typeface="微软雅黑" charset="0"/>
              <a:ea typeface="微软雅黑" charset="0"/>
            </a:endParaRPr>
          </a:p>
        </p:txBody>
      </p:sp>
      <p:sp>
        <p:nvSpPr>
          <p:cNvPr id="283" name="CustomShape 2"/>
          <p:cNvSpPr/>
          <p:nvPr>
            <p:custDataLst>
              <p:tags r:id="rId29"/>
            </p:custDataLst>
          </p:nvPr>
        </p:nvSpPr>
        <p:spPr>
          <a:xfrm>
            <a:off x="0" y="46355"/>
            <a:ext cx="9124315" cy="107378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t">
            <a:spAutoFit/>
          </a:bodyPr>
          <a:p>
            <a:pPr algn="ctr"/>
            <a:r>
              <a:rPr lang="en-US" altLang="zh-CN" sz="3200" spc="-1" dirty="0">
                <a:solidFill>
                  <a:srgbClr val="FFFF00"/>
                </a:solidFill>
                <a:latin typeface="微软雅黑"/>
                <a:ea typeface="微软雅黑"/>
                <a:cs typeface="+mn-lt"/>
              </a:rPr>
              <a:t>Semi-coherence &amp; F-statistic (int. &amp; ext. parameters)</a:t>
            </a:r>
            <a:endParaRPr lang="en-US" sz="3200" spc="-1" dirty="0">
              <a:solidFill>
                <a:srgbClr val="FFFF00"/>
              </a:solidFill>
              <a:latin typeface="微软雅黑"/>
              <a:ea typeface="微软雅黑"/>
              <a:cs typeface="+mn-lt"/>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custDataLst>
              <p:tags r:id="rId1"/>
            </p:custDataLst>
          </p:nvPr>
        </p:nvPicPr>
        <p:blipFill>
          <a:blip r:embed="rId2"/>
          <a:stretch>
            <a:fillRect/>
          </a:stretch>
        </p:blipFill>
        <p:spPr>
          <a:xfrm>
            <a:off x="325755" y="3197225"/>
            <a:ext cx="8438515" cy="249682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1153160" y="1327785"/>
            <a:ext cx="3825875" cy="1616710"/>
          </a:xfrm>
          <a:prstGeom prst="rect">
            <a:avLst/>
          </a:prstGeom>
        </p:spPr>
      </p:pic>
      <mc:AlternateContent xmlns:mc="http://schemas.openxmlformats.org/markup-compatibility/2006">
        <mc:Choice xmlns:a14="http://schemas.microsoft.com/office/drawing/2010/main" Requires="a14">
          <p:sp>
            <p:nvSpPr>
              <p:cNvPr id="32" name="矩形 31"/>
              <p:cNvSpPr/>
              <p:nvPr>
                <p:custDataLst>
                  <p:tags r:id="rId5"/>
                </p:custDataLst>
              </p:nvPr>
            </p:nvSpPr>
            <p:spPr>
              <a:xfrm>
                <a:off x="5585864" y="2309202"/>
                <a:ext cx="3063240" cy="405765"/>
              </a:xfrm>
              <a:prstGeom prst="rect">
                <a:avLst/>
              </a:prstGeom>
            </p:spPr>
            <p:txBody>
              <a:bodyPr wrap="none">
                <a:spAutoFit/>
              </a:bodyPr>
              <a:p>
                <a14:m>
                  <m:oMathPara xmlns:m="http://schemas.openxmlformats.org/officeDocument/2006/math">
                    <m:oMathParaPr>
                      <m:jc m:val="centerGroup"/>
                    </m:oMathParaPr>
                    <m:oMath xmlns:m="http://schemas.openxmlformats.org/officeDocument/2006/math">
                      <m:sSub>
                        <m:sSubPr>
                          <m:ctrlPr>
                            <a:rPr lang="en-US" altLang="zh-CN" sz="2030" i="1" smtClean="0">
                              <a:solidFill>
                                <a:prstClr val="black"/>
                              </a:solidFill>
                              <a:latin typeface="Cambria Math" panose="02040503050406030204" pitchFamily="18" charset="0"/>
                              <a:cs typeface="DejaVu Math TeX Gyre" panose="02000503000000000000" charset="0"/>
                            </a:rPr>
                          </m:ctrlPr>
                        </m:sSubPr>
                        <m:e>
                          <m:r>
                            <a:rPr lang="en-US" altLang="zh-CN" sz="2030" i="1" smtClean="0">
                              <a:solidFill>
                                <a:prstClr val="black"/>
                              </a:solidFill>
                              <a:latin typeface="Cambria Math" panose="02040503050406030204" pitchFamily="18" charset="0"/>
                              <a:cs typeface="DejaVu Math TeX Gyre" panose="02000503000000000000" charset="0"/>
                            </a:rPr>
                            <m:t>𝛩</m:t>
                          </m:r>
                        </m:e>
                        <m:sub>
                          <m:r>
                            <a:rPr lang="en-US" altLang="zh-CN" sz="2030" i="1" smtClean="0">
                              <a:solidFill>
                                <a:prstClr val="black"/>
                              </a:solidFill>
                              <a:latin typeface="Cambria Math" panose="02040503050406030204" pitchFamily="18" charset="0"/>
                              <a:cs typeface="DejaVu Math TeX Gyre" panose="02000503000000000000" charset="0"/>
                            </a:rPr>
                            <m:t>𝐼</m:t>
                          </m:r>
                        </m:sub>
                      </m:sSub>
                      <m:r>
                        <a:rPr lang="en-US" altLang="zh-CN" sz="2030" b="0" i="1" smtClean="0">
                          <a:solidFill>
                            <a:prstClr val="black"/>
                          </a:solidFill>
                          <a:latin typeface="Cambria Math" panose="02040503050406030204" pitchFamily="18" charset="0"/>
                        </a:rPr>
                        <m:t>=(</m:t>
                      </m:r>
                      <m:r>
                        <a:rPr lang="zh-CN" altLang="en-US" sz="2030" i="1">
                          <a:solidFill>
                            <a:prstClr val="black"/>
                          </a:solidFill>
                          <a:latin typeface="Cambria Math" panose="02040503050406030204" pitchFamily="18" charset="0"/>
                        </a:rPr>
                        <m:t>𝑡𝑐</m:t>
                      </m:r>
                      <m:r>
                        <a:rPr lang="zh-CN" altLang="en-US" sz="2030" i="1">
                          <a:solidFill>
                            <a:prstClr val="black"/>
                          </a:solidFill>
                          <a:latin typeface="Cambria Math" panose="02040503050406030204" pitchFamily="18" charset="0"/>
                        </a:rPr>
                        <m:t>,</m:t>
                      </m:r>
                      <m:r>
                        <a:rPr lang="zh-CN" altLang="en-US" sz="2030" i="1">
                          <a:solidFill>
                            <a:prstClr val="black"/>
                          </a:solidFill>
                          <a:latin typeface="Cambria Math" panose="02040503050406030204" pitchFamily="18" charset="0"/>
                        </a:rPr>
                        <m:t>𝑀𝑐</m:t>
                      </m:r>
                      <m:r>
                        <a:rPr lang="zh-CN" altLang="en-US" sz="2030" i="1">
                          <a:solidFill>
                            <a:prstClr val="black"/>
                          </a:solidFill>
                          <a:latin typeface="Cambria Math" panose="02040503050406030204" pitchFamily="18" charset="0"/>
                        </a:rPr>
                        <m:t>,</m:t>
                      </m:r>
                      <m:sSub>
                        <m:sSubPr>
                          <m:ctrlPr>
                            <a:rPr lang="zh-CN" altLang="en-US" sz="2030" i="1">
                              <a:solidFill>
                                <a:prstClr val="black"/>
                              </a:solidFill>
                              <a:latin typeface="Cambria Math" panose="02040503050406030204" pitchFamily="18" charset="0"/>
                            </a:rPr>
                          </m:ctrlPr>
                        </m:sSubPr>
                        <m:e>
                          <m:r>
                            <a:rPr lang="zh-CN" altLang="en-US" sz="2030" i="1">
                              <a:solidFill>
                                <a:prstClr val="black"/>
                              </a:solidFill>
                              <a:latin typeface="Cambria Math" panose="02040503050406030204" pitchFamily="18" charset="0"/>
                            </a:rPr>
                            <m:t>𝛿</m:t>
                          </m:r>
                        </m:e>
                        <m:sub>
                          <m:r>
                            <a:rPr lang="zh-CN" altLang="en-US" sz="2030" i="1">
                              <a:solidFill>
                                <a:prstClr val="black"/>
                              </a:solidFill>
                              <a:latin typeface="Cambria Math" panose="02040503050406030204" pitchFamily="18" charset="0"/>
                            </a:rPr>
                            <m:t>𝜇</m:t>
                          </m:r>
                        </m:sub>
                      </m:sSub>
                      <m:r>
                        <a:rPr lang="zh-CN" altLang="en-US" sz="2030" i="1">
                          <a:solidFill>
                            <a:prstClr val="black"/>
                          </a:solidFill>
                          <a:latin typeface="Cambria Math" panose="02040503050406030204" pitchFamily="18" charset="0"/>
                        </a:rPr>
                        <m:t>,</m:t>
                      </m:r>
                      <m:r>
                        <a:rPr lang="zh-CN" altLang="en-US" sz="2030" i="1">
                          <a:solidFill>
                            <a:prstClr val="black"/>
                          </a:solidFill>
                          <a:latin typeface="Cambria Math" panose="02040503050406030204" pitchFamily="18" charset="0"/>
                        </a:rPr>
                        <m:t>𝜃</m:t>
                      </m:r>
                      <m:r>
                        <a:rPr lang="zh-CN" altLang="en-US" sz="2030" i="1">
                          <a:solidFill>
                            <a:prstClr val="black"/>
                          </a:solidFill>
                          <a:latin typeface="Cambria Math" panose="02040503050406030204" pitchFamily="18" charset="0"/>
                        </a:rPr>
                        <m:t>,</m:t>
                      </m:r>
                      <m:r>
                        <a:rPr lang="zh-CN" altLang="en-US" sz="2030" i="1">
                          <a:solidFill>
                            <a:prstClr val="black"/>
                          </a:solidFill>
                          <a:latin typeface="Cambria Math" panose="02040503050406030204" pitchFamily="18" charset="0"/>
                        </a:rPr>
                        <m:t>𝜙</m:t>
                      </m:r>
                      <m:r>
                        <a:rPr lang="zh-CN" altLang="en-US" sz="2030" i="1">
                          <a:solidFill>
                            <a:prstClr val="black"/>
                          </a:solidFill>
                          <a:latin typeface="Cambria Math" panose="02040503050406030204" pitchFamily="18" charset="0"/>
                        </a:rPr>
                        <m:t>,</m:t>
                      </m:r>
                      <m:sSub>
                        <m:sSubPr>
                          <m:ctrlPr>
                            <a:rPr lang="zh-CN" altLang="en-US" sz="2030" i="1">
                              <a:solidFill>
                                <a:prstClr val="black"/>
                              </a:solidFill>
                              <a:latin typeface="Cambria Math" panose="02040503050406030204" pitchFamily="18" charset="0"/>
                            </a:rPr>
                          </m:ctrlPr>
                        </m:sSubPr>
                        <m:e>
                          <m:r>
                            <a:rPr lang="zh-CN" altLang="en-US" sz="2030" i="1">
                              <a:solidFill>
                                <a:prstClr val="black"/>
                              </a:solidFill>
                              <a:latin typeface="Cambria Math" panose="02040503050406030204" pitchFamily="18" charset="0"/>
                            </a:rPr>
                            <m:t>𝑒</m:t>
                          </m:r>
                        </m:e>
                        <m:sub>
                          <m:r>
                            <a:rPr lang="zh-CN" altLang="en-US" sz="2030" i="1">
                              <a:solidFill>
                                <a:prstClr val="black"/>
                              </a:solidFill>
                              <a:latin typeface="Cambria Math" panose="02040503050406030204" pitchFamily="18" charset="0"/>
                            </a:rPr>
                            <m:t>0</m:t>
                          </m:r>
                        </m:sub>
                      </m:sSub>
                      <m:r>
                        <a:rPr lang="en-US" altLang="zh-CN" sz="2030" b="0" i="1" smtClean="0">
                          <a:solidFill>
                            <a:prstClr val="black"/>
                          </a:solidFill>
                          <a:latin typeface="Cambria Math" panose="02040503050406030204" pitchFamily="18" charset="0"/>
                        </a:rPr>
                        <m:t>)</m:t>
                      </m:r>
                    </m:oMath>
                  </m:oMathPara>
                </a14:m>
                <a:endParaRPr lang="zh-CN" altLang="en-US" sz="1525" dirty="0"/>
              </a:p>
            </p:txBody>
          </p:sp>
        </mc:Choice>
        <mc:Fallback>
          <p:sp>
            <p:nvSpPr>
              <p:cNvPr id="32" name="矩形 31"/>
              <p:cNvSpPr>
                <a:spLocks noRot="1" noChangeAspect="1" noMove="1" noResize="1" noEditPoints="1" noAdjustHandles="1" noChangeArrowheads="1" noChangeShapeType="1" noTextEdit="1"/>
              </p:cNvSpPr>
              <p:nvPr>
                <p:custDataLst>
                  <p:tags r:id="rId6"/>
                </p:custDataLst>
              </p:nvPr>
            </p:nvSpPr>
            <p:spPr>
              <a:xfrm>
                <a:off x="5585864" y="2309202"/>
                <a:ext cx="3063240" cy="405765"/>
              </a:xfrm>
              <a:prstGeom prst="rect">
                <a:avLst/>
              </a:prstGeom>
              <a:blipFill rotWithShape="1">
                <a:blip r:embed="rId7"/>
                <a:stretch>
                  <a:fillRect l="-13" t="-84" r="13" b="-1324"/>
                </a:stretch>
              </a:blipFill>
            </p:spPr>
            <p:txBody>
              <a:bodyPr/>
              <a:lstStyle/>
              <a:p>
                <a:r>
                  <a:rPr lang="zh-CN" altLang="en-US">
                    <a:noFill/>
                  </a:rPr>
                  <a:t> </a:t>
                </a:r>
              </a:p>
            </p:txBody>
          </p:sp>
        </mc:Fallback>
      </mc:AlternateContent>
      <p:sp>
        <p:nvSpPr>
          <p:cNvPr id="8" name="文本框 7"/>
          <p:cNvSpPr txBox="1"/>
          <p:nvPr/>
        </p:nvSpPr>
        <p:spPr>
          <a:xfrm>
            <a:off x="4481195" y="6166485"/>
            <a:ext cx="4559300" cy="337185"/>
          </a:xfrm>
          <a:prstGeom prst="rect">
            <a:avLst/>
          </a:prstGeom>
        </p:spPr>
        <p:txBody>
          <a:bodyPr wrap="square">
            <a:spAutoFit/>
          </a:bodyPr>
          <a:p>
            <a:r>
              <a:rPr lang="en-US" altLang="zh-CN" sz="1600">
                <a:solidFill>
                  <a:srgbClr val="0000FF"/>
                </a:solidFill>
                <a:latin typeface="微软雅黑" charset="0"/>
                <a:ea typeface="微软雅黑" charset="0"/>
                <a:sym typeface="+mn-ea"/>
              </a:rPr>
              <a:t>Fu, Wang &amp; Mohanty, PRD (2025)</a:t>
            </a:r>
            <a:endParaRPr lang="en-US" altLang="zh-CN" sz="1600">
              <a:solidFill>
                <a:srgbClr val="0000FF"/>
              </a:solidFill>
              <a:latin typeface="微软雅黑" charset="0"/>
              <a:ea typeface="微软雅黑" charset="0"/>
            </a:endParaRPr>
          </a:p>
        </p:txBody>
      </p:sp>
      <p:sp>
        <p:nvSpPr>
          <p:cNvPr id="283" name="CustomShape 2"/>
          <p:cNvSpPr/>
          <p:nvPr>
            <p:custDataLst>
              <p:tags r:id="rId8"/>
            </p:custDataLst>
          </p:nvPr>
        </p:nvSpPr>
        <p:spPr>
          <a:xfrm>
            <a:off x="123825" y="229235"/>
            <a:ext cx="8882380" cy="58102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t">
            <a:spAutoFit/>
          </a:bodyPr>
          <a:p>
            <a:pPr algn="ctr"/>
            <a:r>
              <a:rPr lang="en-US" sz="3200" spc="-1" dirty="0">
                <a:solidFill>
                  <a:srgbClr val="FFFF00"/>
                </a:solidFill>
                <a:latin typeface="微软雅黑"/>
                <a:ea typeface="微软雅黑"/>
                <a:cs typeface="+mn-lt"/>
              </a:rPr>
              <a:t>PE accuracy</a:t>
            </a:r>
            <a:endParaRPr lang="en-US" sz="3200" spc="-1" dirty="0">
              <a:solidFill>
                <a:srgbClr val="FFFF00"/>
              </a:solidFill>
              <a:latin typeface="微软雅黑"/>
              <a:ea typeface="微软雅黑"/>
              <a:cs typeface="+mn-lt"/>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mc:AlternateContent xmlns:mc="http://schemas.openxmlformats.org/markup-compatibility/2006">
        <mc:Choice xmlns:a14="http://schemas.microsoft.com/office/drawing/2010/main" Requires="a14">
          <p:sp>
            <p:nvSpPr>
              <p:cNvPr id="10" name="矩形 9"/>
              <p:cNvSpPr/>
              <p:nvPr>
                <p:custDataLst>
                  <p:tags r:id="rId1"/>
                </p:custDataLst>
              </p:nvPr>
            </p:nvSpPr>
            <p:spPr>
              <a:xfrm>
                <a:off x="252730" y="4254500"/>
                <a:ext cx="2990215" cy="403860"/>
              </a:xfrm>
              <a:prstGeom prst="rect">
                <a:avLst/>
              </a:prstGeom>
            </p:spPr>
            <p:txBody>
              <a:bodyPr wrap="none">
                <a:noAutofit/>
              </a:bodyPr>
              <a:p>
                <a14:m>
                  <m:oMathPara xmlns:m="http://schemas.openxmlformats.org/officeDocument/2006/math">
                    <m:oMathParaPr>
                      <m:jc m:val="centerGroup"/>
                    </m:oMathParaPr>
                    <m:oMath xmlns:m="http://schemas.openxmlformats.org/officeDocument/2006/math">
                      <m:r>
                        <a:rPr lang="en-US" altLang="zh-CN" sz="2000" i="1">
                          <a:solidFill>
                            <a:prstClr val="black"/>
                          </a:solidFill>
                          <a:latin typeface="Cambria Math" panose="02040503050406030204" pitchFamily="18" charset="0"/>
                        </a:rPr>
                        <m:t>𝑥</m:t>
                      </m:r>
                      <m:d>
                        <m:dPr>
                          <m:ctrlPr>
                            <a:rPr lang="zh-CN" altLang="en-US" sz="2000" i="1">
                              <a:solidFill>
                                <a:prstClr val="black"/>
                              </a:solidFill>
                              <a:latin typeface="Cambria Math" panose="02040503050406030204" pitchFamily="18" charset="0"/>
                            </a:rPr>
                          </m:ctrlPr>
                        </m:dPr>
                        <m:e>
                          <m:r>
                            <a:rPr lang="zh-CN" altLang="en-US" sz="2000" i="1">
                              <a:solidFill>
                                <a:prstClr val="black"/>
                              </a:solidFill>
                              <a:latin typeface="Cambria Math" panose="02040503050406030204" pitchFamily="18" charset="0"/>
                            </a:rPr>
                            <m:t>𝑡</m:t>
                          </m:r>
                        </m:e>
                      </m:d>
                      <m:r>
                        <a:rPr lang="zh-CN" altLang="en-US"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𝐹</m:t>
                      </m:r>
                      <m:d>
                        <m:dPr>
                          <m:ctrlPr>
                            <a:rPr lang="zh-CN" altLang="en-US" sz="2000" i="1">
                              <a:solidFill>
                                <a:prstClr val="black"/>
                              </a:solidFill>
                              <a:latin typeface="Cambria Math" panose="02040503050406030204" pitchFamily="18" charset="0"/>
                            </a:rPr>
                          </m:ctrlPr>
                        </m:dPr>
                        <m:e>
                          <m:r>
                            <a:rPr lang="zh-CN" altLang="en-US" sz="2000" i="1">
                              <a:solidFill>
                                <a:prstClr val="black"/>
                              </a:solidFill>
                              <a:latin typeface="Cambria Math" panose="02040503050406030204" pitchFamily="18" charset="0"/>
                            </a:rPr>
                            <m:t>𝑡</m:t>
                          </m:r>
                        </m:e>
                      </m:d>
                      <m:r>
                        <a:rPr lang="zh-CN" altLang="en-US" sz="2000" i="1">
                          <a:solidFill>
                            <a:prstClr val="black"/>
                          </a:solidFill>
                          <a:latin typeface="Cambria Math" panose="02040503050406030204" pitchFamily="18" charset="0"/>
                        </a:rPr>
                        <m:t>ℎ</m:t>
                      </m:r>
                      <m:r>
                        <a:rPr lang="zh-CN" altLang="en-US"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𝑡</m:t>
                      </m:r>
                      <m:r>
                        <a:rPr lang="zh-CN" altLang="en-US"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𝑑</m:t>
                      </m:r>
                      <m:d>
                        <m:dPr>
                          <m:ctrlPr>
                            <a:rPr lang="zh-CN" altLang="en-US" sz="2000" i="1">
                              <a:solidFill>
                                <a:prstClr val="black"/>
                              </a:solidFill>
                              <a:latin typeface="Cambria Math" panose="02040503050406030204" pitchFamily="18" charset="0"/>
                            </a:rPr>
                          </m:ctrlPr>
                        </m:dPr>
                        <m:e>
                          <m:r>
                            <a:rPr lang="zh-CN" altLang="en-US" sz="2000" i="1">
                              <a:solidFill>
                                <a:prstClr val="black"/>
                              </a:solidFill>
                              <a:latin typeface="Cambria Math" panose="02040503050406030204" pitchFamily="18" charset="0"/>
                            </a:rPr>
                            <m:t>𝑡</m:t>
                          </m:r>
                        </m:e>
                      </m:d>
                      <m:r>
                        <a:rPr lang="en-US" altLang="zh-CN" sz="2000" i="1">
                          <a:solidFill>
                            <a:prstClr val="black"/>
                          </a:solidFill>
                          <a:latin typeface="Cambria Math" panose="02040503050406030204" pitchFamily="18" charset="0"/>
                        </a:rPr>
                        <m:t>)</m:t>
                      </m:r>
                    </m:oMath>
                  </m:oMathPara>
                </a14:m>
                <a:endParaRPr lang="zh-CN" altLang="en-US" sz="2000" i="1" dirty="0">
                  <a:solidFill>
                    <a:prstClr val="black"/>
                  </a:solidFill>
                  <a:latin typeface="Times New Roman" panose="02020503050405090304"/>
                  <a:ea typeface="黑体"/>
                </a:endParaRPr>
              </a:p>
            </p:txBody>
          </p:sp>
        </mc:Choice>
        <mc:Fallback>
          <p:sp>
            <p:nvSpPr>
              <p:cNvPr id="10" name="矩形 9"/>
              <p:cNvSpPr>
                <a:spLocks noRot="1" noChangeAspect="1" noMove="1" noResize="1" noEditPoints="1" noAdjustHandles="1" noChangeArrowheads="1" noChangeShapeType="1" noTextEdit="1"/>
              </p:cNvSpPr>
              <p:nvPr>
                <p:custDataLst>
                  <p:tags r:id="rId2"/>
                </p:custDataLst>
              </p:nvPr>
            </p:nvSpPr>
            <p:spPr>
              <a:xfrm>
                <a:off x="252730" y="4254500"/>
                <a:ext cx="2990215" cy="403860"/>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矩形 10"/>
              <p:cNvSpPr/>
              <p:nvPr>
                <p:custDataLst>
                  <p:tags r:id="rId4"/>
                </p:custDataLst>
              </p:nvPr>
            </p:nvSpPr>
            <p:spPr>
              <a:xfrm>
                <a:off x="72390" y="5464810"/>
                <a:ext cx="2615565" cy="346710"/>
              </a:xfrm>
              <a:prstGeom prst="rect">
                <a:avLst/>
              </a:prstGeom>
            </p:spPr>
            <p:txBody>
              <a:bodyPr wrap="none">
                <a:noAutofit/>
              </a:bodyPr>
              <a:p>
                <a14:m>
                  <m:oMathPara xmlns:m="http://schemas.openxmlformats.org/officeDocument/2006/math">
                    <m:oMathParaPr>
                      <m:jc m:val="centerGroup"/>
                    </m:oMathParaPr>
                    <m:oMath xmlns:m="http://schemas.openxmlformats.org/officeDocument/2006/math">
                      <m:acc>
                        <m:accPr>
                          <m:chr m:val="̃"/>
                          <m:ctrlPr>
                            <a:rPr lang="zh-CN" altLang="en-US" sz="2000" i="1">
                              <a:solidFill>
                                <a:prstClr val="black"/>
                              </a:solidFill>
                              <a:latin typeface="Cambria Math" panose="02040503050406030204" pitchFamily="18" charset="0"/>
                            </a:rPr>
                          </m:ctrlPr>
                        </m:accPr>
                        <m:e>
                          <m:r>
                            <a:rPr lang="en-US" altLang="zh-CN" sz="2000" i="1">
                              <a:solidFill>
                                <a:prstClr val="black"/>
                              </a:solidFill>
                              <a:latin typeface="Cambria Math" panose="02040503050406030204" pitchFamily="18" charset="0"/>
                            </a:rPr>
                            <m:t>𝑥</m:t>
                          </m:r>
                        </m:e>
                      </m:acc>
                      <m:d>
                        <m:dPr>
                          <m:ctrlPr>
                            <a:rPr lang="zh-CN" altLang="en-US" sz="2000" i="1">
                              <a:solidFill>
                                <a:prstClr val="black"/>
                              </a:solidFill>
                              <a:latin typeface="Cambria Math" panose="02040503050406030204" pitchFamily="18" charset="0"/>
                            </a:rPr>
                          </m:ctrlPr>
                        </m:dPr>
                        <m:e>
                          <m:r>
                            <a:rPr lang="zh-CN" altLang="en-US" sz="2000" i="1">
                              <a:solidFill>
                                <a:prstClr val="black"/>
                              </a:solidFill>
                              <a:latin typeface="Cambria Math" panose="02040503050406030204" pitchFamily="18" charset="0"/>
                            </a:rPr>
                            <m:t>𝑓</m:t>
                          </m:r>
                        </m:e>
                      </m:d>
                      <m:r>
                        <a:rPr lang="en-US" altLang="zh-CN" sz="2000" i="1">
                          <a:solidFill>
                            <a:prstClr val="black"/>
                          </a:solidFill>
                          <a:latin typeface="Cambria Math" panose="02040503050406030204" pitchFamily="18" charset="0"/>
                        </a:rPr>
                        <m:t>=</m:t>
                      </m:r>
                      <m:r>
                        <a:rPr lang="en-US" altLang="zh-CN" sz="2000" i="1">
                          <a:solidFill>
                            <a:prstClr val="black"/>
                          </a:solidFill>
                          <a:latin typeface="Cambria Math" panose="02040503050406030204" pitchFamily="18" charset="0"/>
                        </a:rPr>
                        <m:t>𝐹𝑇</m:t>
                      </m:r>
                      <m:r>
                        <a:rPr lang="en-US" altLang="zh-CN"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𝐹</m:t>
                      </m:r>
                      <m:sSub>
                        <m:sSubPr>
                          <m:ctrlPr>
                            <a:rPr lang="en-US" altLang="zh-CN" sz="2000" i="1">
                              <a:solidFill>
                                <a:prstClr val="black"/>
                              </a:solidFill>
                              <a:latin typeface="Cambria Math" panose="02040503050406030204" pitchFamily="18" charset="0"/>
                            </a:rPr>
                          </m:ctrlPr>
                        </m:sSubPr>
                        <m:e>
                          <m:r>
                            <a:rPr lang="zh-CN" altLang="en-US" sz="2000" i="1">
                              <a:solidFill>
                                <a:prstClr val="black"/>
                              </a:solidFill>
                              <a:latin typeface="Cambria Math" panose="02040503050406030204" pitchFamily="18" charset="0"/>
                            </a:rPr>
                            <m:t>ℎ</m:t>
                          </m:r>
                        </m:e>
                        <m:sub>
                          <m:r>
                            <a:rPr lang="en-US" altLang="zh-CN" sz="2000" i="1">
                              <a:solidFill>
                                <a:prstClr val="black"/>
                              </a:solidFill>
                              <a:latin typeface="Cambria Math" panose="02040503050406030204" pitchFamily="18" charset="0"/>
                            </a:rPr>
                            <m:t>𝑑</m:t>
                          </m:r>
                        </m:sub>
                      </m:sSub>
                      <m:r>
                        <a:rPr lang="en-US" altLang="zh-CN" sz="2000" i="1">
                          <a:solidFill>
                            <a:prstClr val="black"/>
                          </a:solidFill>
                          <a:latin typeface="Cambria Math" panose="02040503050406030204" pitchFamily="18" charset="0"/>
                        </a:rPr>
                        <m:t>](</m:t>
                      </m:r>
                      <m:r>
                        <a:rPr lang="en-US" altLang="zh-CN" sz="2000" i="1">
                          <a:solidFill>
                            <a:prstClr val="black"/>
                          </a:solidFill>
                          <a:latin typeface="Cambria Math" panose="02040503050406030204" pitchFamily="18" charset="0"/>
                        </a:rPr>
                        <m:t>𝑓</m:t>
                      </m:r>
                      <m:r>
                        <a:rPr lang="en-US" altLang="zh-CN" sz="2000" i="1">
                          <a:solidFill>
                            <a:prstClr val="black"/>
                          </a:solidFill>
                          <a:latin typeface="Cambria Math" panose="02040503050406030204" pitchFamily="18" charset="0"/>
                        </a:rPr>
                        <m:t>)</m:t>
                      </m:r>
                    </m:oMath>
                  </m:oMathPara>
                </a14:m>
                <a:endParaRPr lang="zh-CN" altLang="en-US" sz="2000" i="1" dirty="0">
                  <a:solidFill>
                    <a:prstClr val="black"/>
                  </a:solidFill>
                  <a:latin typeface="Times New Roman" panose="02020503050405090304"/>
                  <a:ea typeface="黑体"/>
                </a:endParaRPr>
              </a:p>
            </p:txBody>
          </p:sp>
        </mc:Choice>
        <mc:Fallback>
          <p:sp>
            <p:nvSpPr>
              <p:cNvPr id="11" name="矩形 10"/>
              <p:cNvSpPr>
                <a:spLocks noRot="1" noChangeAspect="1" noMove="1" noResize="1" noEditPoints="1" noAdjustHandles="1" noChangeArrowheads="1" noChangeShapeType="1" noTextEdit="1"/>
              </p:cNvSpPr>
              <p:nvPr>
                <p:custDataLst>
                  <p:tags r:id="rId5"/>
                </p:custDataLst>
              </p:nvPr>
            </p:nvSpPr>
            <p:spPr>
              <a:xfrm>
                <a:off x="72390" y="5464810"/>
                <a:ext cx="2615565" cy="346710"/>
              </a:xfrm>
              <a:prstGeom prst="rect">
                <a:avLst/>
              </a:prstGeom>
              <a:blipFill rotWithShape="1">
                <a:blip r:embed="rId6"/>
                <a:stretch>
                  <a:fillRect b="-16117"/>
                </a:stretch>
              </a:blipFill>
            </p:spPr>
            <p:txBody>
              <a:bodyPr/>
              <a:lstStyle/>
              <a:p>
                <a:r>
                  <a:rPr lang="zh-CN" altLang="en-US">
                    <a:noFill/>
                  </a:rPr>
                  <a:t> </a:t>
                </a:r>
              </a:p>
            </p:txBody>
          </p:sp>
        </mc:Fallback>
      </mc:AlternateContent>
      <p:sp>
        <p:nvSpPr>
          <p:cNvPr id="13" name="文本框 12"/>
          <p:cNvSpPr txBox="1"/>
          <p:nvPr>
            <p:custDataLst>
              <p:tags r:id="rId7"/>
            </p:custDataLst>
          </p:nvPr>
        </p:nvSpPr>
        <p:spPr>
          <a:xfrm>
            <a:off x="1027358" y="4891521"/>
            <a:ext cx="739776" cy="368300"/>
          </a:xfrm>
          <a:prstGeom prst="rect">
            <a:avLst/>
          </a:prstGeom>
          <a:noFill/>
        </p:spPr>
        <p:txBody>
          <a:bodyPr wrap="square" rtlCol="0">
            <a:spAutoFit/>
          </a:bodyPr>
          <a:p>
            <a:r>
              <a:rPr lang="en-US" altLang="zh-CN" dirty="0">
                <a:solidFill>
                  <a:srgbClr val="C00000"/>
                </a:solidFill>
                <a:latin typeface="微软雅黑" charset="0"/>
                <a:ea typeface="微软雅黑" charset="0"/>
              </a:rPr>
              <a:t>FFT</a:t>
            </a:r>
            <a:endParaRPr lang="en-US" altLang="zh-CN" dirty="0">
              <a:solidFill>
                <a:srgbClr val="C00000"/>
              </a:solidFill>
              <a:latin typeface="微软雅黑" charset="0"/>
              <a:ea typeface="微软雅黑" charset="0"/>
            </a:endParaRPr>
          </a:p>
        </p:txBody>
      </p:sp>
      <mc:AlternateContent xmlns:mc="http://schemas.openxmlformats.org/markup-compatibility/2006">
        <mc:Choice xmlns:a14="http://schemas.microsoft.com/office/drawing/2010/main" Requires="a14">
          <p:sp>
            <p:nvSpPr>
              <p:cNvPr id="14" name="矩形 13"/>
              <p:cNvSpPr/>
              <p:nvPr>
                <p:custDataLst>
                  <p:tags r:id="rId8"/>
                </p:custDataLst>
              </p:nvPr>
            </p:nvSpPr>
            <p:spPr>
              <a:xfrm>
                <a:off x="3262658" y="5475424"/>
                <a:ext cx="1233170" cy="451485"/>
              </a:xfrm>
              <a:prstGeom prst="rect">
                <a:avLst/>
              </a:prstGeom>
            </p:spPr>
            <p:txBody>
              <a:bodyPr wrap="none">
                <a:spAutoFit/>
              </a:bodyPr>
              <a:p>
                <a14:m>
                  <m:oMathPara xmlns:m="http://schemas.openxmlformats.org/officeDocument/2006/math">
                    <m:oMathParaPr>
                      <m:jc m:val="centerGroup"/>
                    </m:oMathParaPr>
                    <m:oMath xmlns:m="http://schemas.openxmlformats.org/officeDocument/2006/math">
                      <m:r>
                        <a:rPr lang="zh-CN" altLang="en-US" sz="2000" i="1">
                          <a:solidFill>
                            <a:prstClr val="black"/>
                          </a:solidFill>
                          <a:latin typeface="Cambria Math" panose="02040503050406030204" pitchFamily="18" charset="0"/>
                        </a:rPr>
                        <m:t>𝑇</m:t>
                      </m:r>
                      <m:r>
                        <a:rPr lang="zh-CN" altLang="en-US"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𝑓</m:t>
                      </m:r>
                      <m:r>
                        <a:rPr lang="zh-CN" altLang="en-US" sz="2000" i="1">
                          <a:solidFill>
                            <a:prstClr val="black"/>
                          </a:solidFill>
                          <a:latin typeface="Cambria Math" panose="02040503050406030204" pitchFamily="18" charset="0"/>
                        </a:rPr>
                        <m:t>)</m:t>
                      </m:r>
                      <m:acc>
                        <m:accPr>
                          <m:chr m:val="̃"/>
                          <m:ctrlPr>
                            <a:rPr lang="zh-CN" altLang="en-US" sz="2000" i="1">
                              <a:solidFill>
                                <a:prstClr val="black"/>
                              </a:solidFill>
                              <a:latin typeface="Cambria Math" panose="02040503050406030204" pitchFamily="18" charset="0"/>
                            </a:rPr>
                          </m:ctrlPr>
                        </m:accPr>
                        <m:e>
                          <m:r>
                            <a:rPr lang="zh-CN" altLang="en-US" sz="2000" i="1">
                              <a:solidFill>
                                <a:prstClr val="black"/>
                              </a:solidFill>
                              <a:latin typeface="Cambria Math" panose="02040503050406030204" pitchFamily="18" charset="0"/>
                            </a:rPr>
                            <m:t>ℎ</m:t>
                          </m:r>
                        </m:e>
                      </m:acc>
                      <m:r>
                        <a:rPr lang="zh-CN" altLang="en-US" sz="2000" i="1">
                          <a:solidFill>
                            <a:prstClr val="black"/>
                          </a:solidFill>
                          <a:latin typeface="Cambria Math" panose="02040503050406030204" pitchFamily="18" charset="0"/>
                        </a:rPr>
                        <m:t>(</m:t>
                      </m:r>
                      <m:r>
                        <a:rPr lang="zh-CN" altLang="en-US" sz="2000" i="1">
                          <a:solidFill>
                            <a:prstClr val="black"/>
                          </a:solidFill>
                          <a:latin typeface="Cambria Math" panose="02040503050406030204" pitchFamily="18" charset="0"/>
                        </a:rPr>
                        <m:t>𝑓</m:t>
                      </m:r>
                      <m:r>
                        <a:rPr lang="en-US" altLang="zh-CN" sz="2000" i="1">
                          <a:solidFill>
                            <a:prstClr val="black"/>
                          </a:solidFill>
                          <a:latin typeface="Cambria Math" panose="02040503050406030204" pitchFamily="18" charset="0"/>
                        </a:rPr>
                        <m:t>)</m:t>
                      </m:r>
                    </m:oMath>
                  </m:oMathPara>
                </a14:m>
                <a:endParaRPr lang="zh-CN" altLang="en-US" sz="2000" dirty="0">
                  <a:solidFill>
                    <a:prstClr val="black"/>
                  </a:solidFill>
                  <a:latin typeface="Times New Roman" panose="02020503050405090304"/>
                  <a:ea typeface="黑体"/>
                </a:endParaRPr>
              </a:p>
            </p:txBody>
          </p:sp>
        </mc:Choice>
        <mc:Fallback>
          <p:sp>
            <p:nvSpPr>
              <p:cNvPr id="14" name="矩形 13"/>
              <p:cNvSpPr>
                <a:spLocks noRot="1" noChangeAspect="1" noMove="1" noResize="1" noEditPoints="1" noAdjustHandles="1" noChangeArrowheads="1" noChangeShapeType="1" noTextEdit="1"/>
              </p:cNvSpPr>
              <p:nvPr>
                <p:custDataLst>
                  <p:tags r:id="rId9"/>
                </p:custDataLst>
              </p:nvPr>
            </p:nvSpPr>
            <p:spPr>
              <a:xfrm>
                <a:off x="3262658" y="5475424"/>
                <a:ext cx="1233170" cy="451485"/>
              </a:xfrm>
              <a:prstGeom prst="rect">
                <a:avLst/>
              </a:prstGeom>
              <a:blipFill rotWithShape="1">
                <a:blip r:embed="rId10"/>
                <a:stretch>
                  <a:fillRect l="-2" t="-101" r="2" b="101"/>
                </a:stretch>
              </a:blipFill>
            </p:spPr>
            <p:txBody>
              <a:bodyPr/>
              <a:lstStyle/>
              <a:p>
                <a:r>
                  <a:rPr lang="zh-CN" altLang="en-US">
                    <a:noFill/>
                  </a:rPr>
                  <a:t> </a:t>
                </a:r>
              </a:p>
            </p:txBody>
          </p:sp>
        </mc:Fallback>
      </mc:AlternateContent>
      <p:sp>
        <p:nvSpPr>
          <p:cNvPr id="15" name="箭头: 下 14"/>
          <p:cNvSpPr/>
          <p:nvPr>
            <p:custDataLst>
              <p:tags r:id="rId11"/>
            </p:custDataLst>
          </p:nvPr>
        </p:nvSpPr>
        <p:spPr>
          <a:xfrm rot="16200000" flipH="1">
            <a:off x="2762250" y="5309870"/>
            <a:ext cx="205105" cy="799465"/>
          </a:xfrm>
          <a:prstGeom prst="downArrow">
            <a:avLst/>
          </a:prstGeom>
          <a:solidFill>
            <a:schemeClr val="accent1"/>
          </a:solidFill>
          <a:ln w="25400" cap="flat" cmpd="sng" algn="ctr">
            <a:solidFill>
              <a:schemeClr val="accent1"/>
            </a:solid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525" b="0" i="0" u="none" strike="noStrike" kern="0" cap="none" spc="0" normalizeH="0" baseline="0" noProof="0">
              <a:ln>
                <a:noFill/>
              </a:ln>
              <a:solidFill>
                <a:prstClr val="white"/>
              </a:solidFill>
              <a:effectLst/>
              <a:uLnTx/>
              <a:uFillTx/>
              <a:latin typeface="Times New Roman" panose="02020503050405090304"/>
              <a:ea typeface="黑体"/>
              <a:cs typeface="+mn-cs"/>
            </a:endParaRPr>
          </a:p>
        </p:txBody>
      </p:sp>
      <p:sp>
        <p:nvSpPr>
          <p:cNvPr id="16" name="文本框 15"/>
          <p:cNvSpPr txBox="1"/>
          <p:nvPr>
            <p:custDataLst>
              <p:tags r:id="rId12"/>
            </p:custDataLst>
          </p:nvPr>
        </p:nvSpPr>
        <p:spPr>
          <a:xfrm>
            <a:off x="2488508" y="5307488"/>
            <a:ext cx="892859" cy="368300"/>
          </a:xfrm>
          <a:prstGeom prst="rect">
            <a:avLst/>
          </a:prstGeom>
          <a:noFill/>
        </p:spPr>
        <p:txBody>
          <a:bodyPr wrap="square" rtlCol="0">
            <a:spAutoFit/>
          </a:bodyPr>
          <a:p>
            <a:r>
              <a:rPr lang="en-US" altLang="zh-CN" dirty="0">
                <a:solidFill>
                  <a:srgbClr val="C00000"/>
                </a:solidFill>
                <a:latin typeface="微软雅黑" charset="0"/>
                <a:ea typeface="微软雅黑" charset="0"/>
              </a:rPr>
              <a:t>SPA</a:t>
            </a:r>
            <a:endParaRPr lang="en-US" altLang="zh-CN" dirty="0">
              <a:solidFill>
                <a:srgbClr val="C00000"/>
              </a:solidFill>
              <a:latin typeface="微软雅黑" charset="0"/>
              <a:ea typeface="微软雅黑" charset="0"/>
            </a:endParaRPr>
          </a:p>
        </p:txBody>
      </p:sp>
      <p:sp>
        <p:nvSpPr>
          <p:cNvPr id="17" name="箭头: 下 16"/>
          <p:cNvSpPr/>
          <p:nvPr>
            <p:custDataLst>
              <p:tags r:id="rId13"/>
            </p:custDataLst>
          </p:nvPr>
        </p:nvSpPr>
        <p:spPr>
          <a:xfrm flipH="1">
            <a:off x="1631950" y="4745355"/>
            <a:ext cx="248285" cy="728980"/>
          </a:xfrm>
          <a:prstGeom prst="downArrow">
            <a:avLst/>
          </a:prstGeom>
          <a:solidFill>
            <a:schemeClr val="accent1"/>
          </a:solidFill>
          <a:ln w="25400" cap="flat" cmpd="sng" algn="ctr">
            <a:solidFill>
              <a:schemeClr val="accent1"/>
            </a:solid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525" b="0" i="0" u="none" strike="noStrike" kern="0" cap="none" spc="0" normalizeH="0" baseline="0" noProof="0" dirty="0">
              <a:ln>
                <a:noFill/>
              </a:ln>
              <a:solidFill>
                <a:prstClr val="white"/>
              </a:solidFill>
              <a:effectLst/>
              <a:uLnTx/>
              <a:uFillTx/>
              <a:latin typeface="Times New Roman" panose="02020503050405090304"/>
              <a:ea typeface="黑体"/>
              <a:cs typeface="+mn-cs"/>
            </a:endParaRPr>
          </a:p>
        </p:txBody>
      </p:sp>
      <p:sp>
        <p:nvSpPr>
          <p:cNvPr id="20" name="矩形 19"/>
          <p:cNvSpPr/>
          <p:nvPr>
            <p:custDataLst>
              <p:tags r:id="rId14"/>
            </p:custDataLst>
          </p:nvPr>
        </p:nvSpPr>
        <p:spPr>
          <a:xfrm>
            <a:off x="279400" y="6079490"/>
            <a:ext cx="3906520" cy="337185"/>
          </a:xfrm>
          <a:prstGeom prst="rect">
            <a:avLst/>
          </a:prstGeom>
        </p:spPr>
        <p:txBody>
          <a:bodyPr wrap="square">
            <a:spAutoFit/>
          </a:bodyPr>
          <a:p>
            <a:pPr algn="ctr"/>
            <a:r>
              <a:rPr lang="en-US" altLang="zh-CN" sz="1600" dirty="0" err="1">
                <a:solidFill>
                  <a:srgbClr val="0000FF"/>
                </a:solidFill>
                <a:latin typeface="微软雅黑" charset="0"/>
                <a:ea typeface="微软雅黑" charset="0"/>
                <a:cs typeface="+mn-lt"/>
              </a:rPr>
              <a:t>Marsat</a:t>
            </a:r>
            <a:r>
              <a:rPr lang="en-US" altLang="zh-CN" sz="1600" dirty="0">
                <a:solidFill>
                  <a:srgbClr val="0000FF"/>
                </a:solidFill>
                <a:latin typeface="微软雅黑" charset="0"/>
                <a:ea typeface="微软雅黑" charset="0"/>
                <a:cs typeface="+mn-lt"/>
              </a:rPr>
              <a:t> &amp; Baker, arXiv:1806.10734 </a:t>
            </a:r>
            <a:endParaRPr lang="en-US" altLang="zh-CN" sz="1600" dirty="0">
              <a:solidFill>
                <a:srgbClr val="0000FF"/>
              </a:solidFill>
              <a:latin typeface="微软雅黑" charset="0"/>
              <a:ea typeface="微软雅黑" charset="0"/>
              <a:cs typeface="+mn-lt"/>
            </a:endParaRPr>
          </a:p>
        </p:txBody>
      </p:sp>
      <p:graphicFrame>
        <p:nvGraphicFramePr>
          <p:cNvPr id="19" name="表格 18"/>
          <p:cNvGraphicFramePr>
            <a:graphicFrameLocks noGrp="1"/>
          </p:cNvGraphicFramePr>
          <p:nvPr>
            <p:custDataLst>
              <p:tags r:id="rId15"/>
            </p:custDataLst>
          </p:nvPr>
        </p:nvGraphicFramePr>
        <p:xfrm>
          <a:off x="4185920" y="4257040"/>
          <a:ext cx="4781550" cy="1009650"/>
        </p:xfrm>
        <a:graphic>
          <a:graphicData uri="http://schemas.openxmlformats.org/drawingml/2006/table">
            <a:tbl>
              <a:tblPr firstRow="1" bandRow="1">
                <a:tableStyleId>{F5AB1C69-6EDB-4FF4-983F-18BD219EF322}</a:tableStyleId>
              </a:tblPr>
              <a:tblGrid>
                <a:gridCol w="3361055"/>
                <a:gridCol w="1420495"/>
              </a:tblGrid>
              <a:tr h="336550">
                <a:tc>
                  <a:txBody>
                    <a:bodyPr/>
                    <a:p>
                      <a:pPr algn="ctr"/>
                      <a:endParaRPr lang="zh-CN" altLang="en-US" sz="1695" b="0" dirty="0">
                        <a:solidFill>
                          <a:schemeClr val="tx1"/>
                        </a:solidFill>
                        <a:latin typeface="微软雅黑" charset="-122"/>
                        <a:ea typeface="微软雅黑" charset="-122"/>
                      </a:endParaRPr>
                    </a:p>
                  </a:txBody>
                  <a:tcPr marL="77409" marR="77409" marT="38704" marB="3870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algn="ctr"/>
                      <a:r>
                        <a:rPr lang="en-US" altLang="zh-CN" sz="1695" b="0" dirty="0">
                          <a:solidFill>
                            <a:schemeClr val="tx1"/>
                          </a:solidFill>
                          <a:latin typeface="微软雅黑" charset="-122"/>
                          <a:ea typeface="微软雅黑" charset="-122"/>
                        </a:rPr>
                        <a:t>2.5 yrs obs.</a:t>
                      </a:r>
                      <a:endParaRPr lang="zh-CN" altLang="en-US" sz="1695" b="0" dirty="0">
                        <a:solidFill>
                          <a:schemeClr val="tx1"/>
                        </a:solidFill>
                        <a:latin typeface="微软雅黑" charset="-122"/>
                        <a:ea typeface="微软雅黑" charset="-122"/>
                      </a:endParaRPr>
                    </a:p>
                  </a:txBody>
                  <a:tcPr marL="77409" marR="77409" marT="38704" marB="3870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36550">
                <a:tc>
                  <a:txBody>
                    <a:bodyPr/>
                    <a:p>
                      <a:pPr algn="ctr"/>
                      <a:r>
                        <a:rPr lang="en-US" altLang="zh-CN" sz="1695" dirty="0">
                          <a:latin typeface="微软雅黑" charset="-122"/>
                          <a:ea typeface="微软雅黑" charset="-122"/>
                        </a:rPr>
                        <a:t>CPU (28 cores)</a:t>
                      </a:r>
                      <a:endParaRPr lang="zh-CN" altLang="en-US" sz="1695" dirty="0">
                        <a:latin typeface="微软雅黑" charset="-122"/>
                        <a:ea typeface="微软雅黑" charset="-122"/>
                      </a:endParaRPr>
                    </a:p>
                  </a:txBody>
                  <a:tcPr marL="77409" marR="77409" marT="38704" marB="3870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p>
                      <a:pPr algn="ctr"/>
                      <a:r>
                        <a:rPr lang="en-US" altLang="zh-CN" sz="1695" dirty="0">
                          <a:latin typeface="微软雅黑" charset="-122"/>
                          <a:ea typeface="微软雅黑" charset="-122"/>
                        </a:rPr>
                        <a:t>&gt;1000 days</a:t>
                      </a:r>
                      <a:endParaRPr lang="zh-CN" altLang="en-US" sz="1695" dirty="0">
                        <a:latin typeface="微软雅黑" charset="-122"/>
                        <a:ea typeface="微软雅黑" charset="-122"/>
                      </a:endParaRPr>
                    </a:p>
                  </a:txBody>
                  <a:tcPr marL="77409" marR="77409" marT="38704" marB="3870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36550">
                <a:tc>
                  <a:txBody>
                    <a:bodyPr/>
                    <a:p>
                      <a:pPr algn="ctr"/>
                      <a:r>
                        <a:rPr lang="en-US" altLang="zh-CN" sz="1695" dirty="0">
                          <a:latin typeface="微软雅黑" charset="-122"/>
                          <a:ea typeface="微软雅黑" charset="-122"/>
                        </a:rPr>
                        <a:t>GPU (8 cards)</a:t>
                      </a:r>
                      <a:endParaRPr lang="zh-CN" altLang="en-US" sz="1695" dirty="0">
                        <a:latin typeface="微软雅黑" charset="-122"/>
                        <a:ea typeface="微软雅黑" charset="-122"/>
                      </a:endParaRPr>
                    </a:p>
                  </a:txBody>
                  <a:tcPr marL="77409" marR="77409" marT="38704" marB="3870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algn="ctr"/>
                      <a:r>
                        <a:rPr lang="en-US" altLang="zh-CN" sz="1695" dirty="0">
                          <a:latin typeface="微软雅黑" charset="-122"/>
                          <a:ea typeface="微软雅黑" charset="-122"/>
                        </a:rPr>
                        <a:t>2.5 days</a:t>
                      </a:r>
                      <a:endParaRPr lang="zh-CN" altLang="en-US" sz="1695" dirty="0">
                        <a:latin typeface="微软雅黑" charset="-122"/>
                        <a:ea typeface="微软雅黑" charset="-122"/>
                      </a:endParaRPr>
                    </a:p>
                  </a:txBody>
                  <a:tcPr marL="77409" marR="77409" marT="38704" marB="3870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文本框 7"/>
          <p:cNvSpPr txBox="1"/>
          <p:nvPr>
            <p:custDataLst>
              <p:tags r:id="rId16"/>
            </p:custDataLst>
          </p:nvPr>
        </p:nvSpPr>
        <p:spPr>
          <a:xfrm>
            <a:off x="5029835" y="6018530"/>
            <a:ext cx="4413885" cy="337185"/>
          </a:xfrm>
          <a:prstGeom prst="rect">
            <a:avLst/>
          </a:prstGeom>
        </p:spPr>
        <p:txBody>
          <a:bodyPr wrap="square">
            <a:spAutoFit/>
          </a:bodyPr>
          <a:p>
            <a:r>
              <a:rPr lang="en-US" altLang="zh-CN" sz="1600">
                <a:solidFill>
                  <a:srgbClr val="0000FF"/>
                </a:solidFill>
                <a:latin typeface="微软雅黑" charset="0"/>
                <a:ea typeface="微软雅黑" charset="0"/>
                <a:sym typeface="+mn-ea"/>
              </a:rPr>
              <a:t>Fu, Wang &amp; Mohanty, PRD (2025)</a:t>
            </a:r>
            <a:endParaRPr lang="en-US" altLang="zh-CN" sz="1600">
              <a:solidFill>
                <a:srgbClr val="0000FF"/>
              </a:solidFill>
              <a:latin typeface="微软雅黑" charset="0"/>
              <a:ea typeface="微软雅黑" charset="0"/>
            </a:endParaRPr>
          </a:p>
        </p:txBody>
      </p:sp>
      <p:pic>
        <p:nvPicPr>
          <p:cNvPr id="3" name="图片 2" descr="Screenshot 2024-10-25 at 21.17.14"/>
          <p:cNvPicPr>
            <a:picLocks noChangeAspect="1"/>
          </p:cNvPicPr>
          <p:nvPr/>
        </p:nvPicPr>
        <p:blipFill>
          <a:blip r:embed="rId17"/>
          <a:stretch>
            <a:fillRect/>
          </a:stretch>
        </p:blipFill>
        <p:spPr>
          <a:xfrm>
            <a:off x="7142480" y="1527810"/>
            <a:ext cx="1939290" cy="2112010"/>
          </a:xfrm>
          <a:prstGeom prst="rect">
            <a:avLst/>
          </a:prstGeom>
        </p:spPr>
      </p:pic>
      <p:pic>
        <p:nvPicPr>
          <p:cNvPr id="5" name="图片 4"/>
          <p:cNvPicPr>
            <a:picLocks noChangeAspect="1"/>
          </p:cNvPicPr>
          <p:nvPr/>
        </p:nvPicPr>
        <p:blipFill>
          <a:blip r:embed="rId18"/>
          <a:stretch>
            <a:fillRect/>
          </a:stretch>
        </p:blipFill>
        <p:spPr>
          <a:xfrm>
            <a:off x="118745" y="1316355"/>
            <a:ext cx="6917055" cy="2465705"/>
          </a:xfrm>
          <a:prstGeom prst="rect">
            <a:avLst/>
          </a:prstGeom>
          <a:ln w="19050">
            <a:solidFill>
              <a:srgbClr val="0070C0"/>
            </a:solidFill>
          </a:ln>
        </p:spPr>
      </p:pic>
      <p:sp>
        <p:nvSpPr>
          <p:cNvPr id="283" name="CustomShape 2"/>
          <p:cNvSpPr/>
          <p:nvPr>
            <p:custDataLst>
              <p:tags r:id="rId19"/>
            </p:custDataLst>
          </p:nvPr>
        </p:nvSpPr>
        <p:spPr>
          <a:xfrm>
            <a:off x="123825" y="229235"/>
            <a:ext cx="8882380" cy="58102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en-US" sz="3200" spc="-1" dirty="0">
                <a:solidFill>
                  <a:srgbClr val="FFFF00"/>
                </a:solidFill>
                <a:latin typeface="微软雅黑"/>
                <a:ea typeface="微软雅黑"/>
                <a:cs typeface="+mn-lt"/>
              </a:rPr>
              <a:t>PE accuracy</a:t>
            </a:r>
            <a:endParaRPr lang="en-US" sz="3200" spc="-1" dirty="0">
              <a:solidFill>
                <a:srgbClr val="FFFF00"/>
              </a:solidFill>
              <a:latin typeface="微软雅黑"/>
              <a:ea typeface="微软雅黑"/>
              <a:cs typeface="+mn-lt"/>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3" name="CustomShape 2"/>
          <p:cNvSpPr/>
          <p:nvPr>
            <p:custDataLst>
              <p:tags r:id="rId1"/>
            </p:custDataLst>
          </p:nvPr>
        </p:nvSpPr>
        <p:spPr>
          <a:xfrm>
            <a:off x="123825" y="46355"/>
            <a:ext cx="8882380" cy="107378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en-US" altLang="zh-CN" sz="3200" spc="-1" dirty="0">
                <a:solidFill>
                  <a:srgbClr val="FFFF00"/>
                </a:solidFill>
                <a:latin typeface="微软雅黑"/>
                <a:ea typeface="微软雅黑"/>
                <a:cs typeface="+mn-lt"/>
              </a:rPr>
              <a:t>Parameter estimation (SNR=11): </a:t>
            </a:r>
            <a:endParaRPr lang="en-US" altLang="zh-CN" sz="3200" spc="-1" dirty="0">
              <a:solidFill>
                <a:srgbClr val="FFFF00"/>
              </a:solidFill>
              <a:latin typeface="微软雅黑"/>
              <a:ea typeface="微软雅黑"/>
              <a:cs typeface="+mn-lt"/>
            </a:endParaRPr>
          </a:p>
          <a:p>
            <a:pPr algn="ctr"/>
            <a:r>
              <a:rPr lang="en-US" altLang="zh-CN" sz="3200" spc="-1" dirty="0">
                <a:solidFill>
                  <a:srgbClr val="FFFF00"/>
                </a:solidFill>
                <a:latin typeface="微软雅黑"/>
                <a:ea typeface="微软雅黑"/>
                <a:cs typeface="+mn-lt"/>
              </a:rPr>
              <a:t>tc~100 s &amp; Mc~0.01%</a:t>
            </a:r>
            <a:endParaRPr lang="en-US" sz="3200" spc="-1" dirty="0">
              <a:solidFill>
                <a:srgbClr val="FFFF00"/>
              </a:solidFill>
              <a:latin typeface="微软雅黑"/>
              <a:ea typeface="微软雅黑"/>
              <a:cs typeface="+mn-lt"/>
            </a:endParaRPr>
          </a:p>
        </p:txBody>
      </p:sp>
      <p:pic>
        <p:nvPicPr>
          <p:cNvPr id="2" name="图片 1"/>
          <p:cNvPicPr>
            <a:picLocks noChangeAspect="1"/>
          </p:cNvPicPr>
          <p:nvPr>
            <p:custDataLst>
              <p:tags r:id="rId2"/>
            </p:custDataLst>
          </p:nvPr>
        </p:nvPicPr>
        <p:blipFill>
          <a:blip r:embed="rId3"/>
          <a:stretch>
            <a:fillRect/>
          </a:stretch>
        </p:blipFill>
        <p:spPr>
          <a:xfrm>
            <a:off x="1438910" y="1351915"/>
            <a:ext cx="6312535" cy="3369945"/>
          </a:xfrm>
          <a:prstGeom prst="rect">
            <a:avLst/>
          </a:prstGeom>
        </p:spPr>
      </p:pic>
      <p:grpSp>
        <p:nvGrpSpPr>
          <p:cNvPr id="9" name="组合 8"/>
          <p:cNvGrpSpPr/>
          <p:nvPr/>
        </p:nvGrpSpPr>
        <p:grpSpPr>
          <a:xfrm>
            <a:off x="648970" y="4779645"/>
            <a:ext cx="4217035" cy="1992630"/>
            <a:chOff x="5312" y="4675"/>
            <a:chExt cx="12297" cy="5325"/>
          </a:xfrm>
        </p:grpSpPr>
        <p:pic>
          <p:nvPicPr>
            <p:cNvPr id="3" name="图片 2"/>
            <p:cNvPicPr>
              <a:picLocks noChangeAspect="1"/>
            </p:cNvPicPr>
            <p:nvPr>
              <p:custDataLst>
                <p:tags r:id="rId4"/>
              </p:custDataLst>
            </p:nvPr>
          </p:nvPicPr>
          <p:blipFill>
            <a:blip r:embed="rId5"/>
            <a:stretch>
              <a:fillRect/>
            </a:stretch>
          </p:blipFill>
          <p:spPr>
            <a:xfrm>
              <a:off x="5312" y="4675"/>
              <a:ext cx="10140" cy="5325"/>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15376" y="4684"/>
              <a:ext cx="2233" cy="4911"/>
            </a:xfrm>
            <a:prstGeom prst="rect">
              <a:avLst/>
            </a:prstGeom>
          </p:spPr>
        </p:pic>
      </p:grpSp>
      <p:sp>
        <p:nvSpPr>
          <p:cNvPr id="10" name="文本框 9"/>
          <p:cNvSpPr txBox="1"/>
          <p:nvPr>
            <p:custDataLst>
              <p:tags r:id="rId8"/>
            </p:custDataLst>
          </p:nvPr>
        </p:nvSpPr>
        <p:spPr>
          <a:xfrm>
            <a:off x="5376545" y="6362065"/>
            <a:ext cx="3737610" cy="337185"/>
          </a:xfrm>
          <a:prstGeom prst="rect">
            <a:avLst/>
          </a:prstGeom>
        </p:spPr>
        <p:txBody>
          <a:bodyPr wrap="square">
            <a:spAutoFit/>
          </a:bodyPr>
          <a:p>
            <a:r>
              <a:rPr lang="en-US" altLang="zh-CN" sz="1600">
                <a:solidFill>
                  <a:srgbClr val="0000FF"/>
                </a:solidFill>
                <a:latin typeface="微软雅黑" charset="0"/>
                <a:ea typeface="微软雅黑" charset="0"/>
                <a:sym typeface="+mn-ea"/>
              </a:rPr>
              <a:t>Fu, Wang &amp; Mohanty, PRD (2025)</a:t>
            </a:r>
            <a:endParaRPr lang="en-US" altLang="zh-CN" sz="1600">
              <a:solidFill>
                <a:srgbClr val="0000FF"/>
              </a:solidFill>
              <a:latin typeface="微软雅黑" charset="0"/>
              <a:ea typeface="微软雅黑"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3" name="CustomShape 2"/>
          <p:cNvSpPr/>
          <p:nvPr>
            <p:custDataLst>
              <p:tags r:id="rId1"/>
            </p:custDataLst>
          </p:nvPr>
        </p:nvSpPr>
        <p:spPr>
          <a:xfrm>
            <a:off x="123825" y="46355"/>
            <a:ext cx="8882380" cy="156591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en-US" altLang="zh-CN" sz="3200" spc="-1" dirty="0">
                <a:solidFill>
                  <a:srgbClr val="FFFF00"/>
                </a:solidFill>
                <a:latin typeface="微软雅黑"/>
                <a:ea typeface="微软雅黑"/>
                <a:cs typeface="+mn-lt"/>
              </a:rPr>
              <a:t>Parameter estimation (SNR=11): </a:t>
            </a:r>
            <a:endParaRPr lang="en-US" altLang="zh-CN" sz="3200" spc="-1" dirty="0">
              <a:solidFill>
                <a:srgbClr val="FFFF00"/>
              </a:solidFill>
              <a:latin typeface="微软雅黑"/>
              <a:ea typeface="微软雅黑"/>
              <a:cs typeface="+mn-lt"/>
            </a:endParaRPr>
          </a:p>
          <a:p>
            <a:pPr algn="ctr"/>
            <a:r>
              <a:rPr lang="en-US" altLang="zh-CN" sz="3200" spc="-1" dirty="0">
                <a:solidFill>
                  <a:srgbClr val="FFFF00"/>
                </a:solidFill>
                <a:latin typeface="微软雅黑"/>
                <a:ea typeface="微软雅黑"/>
                <a:cs typeface="+mn-lt"/>
              </a:rPr>
              <a:t>\theta &amp; \phi (~0.2 deg2)</a:t>
            </a:r>
            <a:endParaRPr lang="en-US" altLang="zh-CN" sz="3200" spc="-1" dirty="0">
              <a:solidFill>
                <a:srgbClr val="FFFF00"/>
              </a:solidFill>
              <a:latin typeface="微软雅黑"/>
              <a:ea typeface="微软雅黑"/>
              <a:cs typeface="+mn-lt"/>
            </a:endParaRPr>
          </a:p>
          <a:p>
            <a:pPr algn="ctr"/>
            <a:endParaRPr lang="en-US" altLang="zh-CN" sz="3200" spc="-1" dirty="0">
              <a:solidFill>
                <a:srgbClr val="FFFF00"/>
              </a:solidFill>
              <a:latin typeface="微软雅黑"/>
              <a:ea typeface="微软雅黑"/>
              <a:cs typeface="+mn-lt"/>
            </a:endParaRPr>
          </a:p>
        </p:txBody>
      </p:sp>
      <p:grpSp>
        <p:nvGrpSpPr>
          <p:cNvPr id="8" name="组合 7"/>
          <p:cNvGrpSpPr/>
          <p:nvPr/>
        </p:nvGrpSpPr>
        <p:grpSpPr>
          <a:xfrm>
            <a:off x="887095" y="1545590"/>
            <a:ext cx="7479665" cy="3926205"/>
            <a:chOff x="2778" y="1897"/>
            <a:chExt cx="13710" cy="6985"/>
          </a:xfrm>
        </p:grpSpPr>
        <p:pic>
          <p:nvPicPr>
            <p:cNvPr id="2" name="图片 1"/>
            <p:cNvPicPr>
              <a:picLocks noChangeAspect="1"/>
            </p:cNvPicPr>
            <p:nvPr>
              <p:custDataLst>
                <p:tags r:id="rId2"/>
              </p:custDataLst>
            </p:nvPr>
          </p:nvPicPr>
          <p:blipFill>
            <a:blip r:embed="rId3"/>
            <a:stretch>
              <a:fillRect/>
            </a:stretch>
          </p:blipFill>
          <p:spPr>
            <a:xfrm>
              <a:off x="2778" y="1897"/>
              <a:ext cx="13710" cy="349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2925" y="5328"/>
              <a:ext cx="13530" cy="3555"/>
            </a:xfrm>
            <a:prstGeom prst="rect">
              <a:avLst/>
            </a:prstGeom>
          </p:spPr>
        </p:pic>
      </p:grpSp>
      <p:sp>
        <p:nvSpPr>
          <p:cNvPr id="9" name="文本框 8"/>
          <p:cNvSpPr txBox="1"/>
          <p:nvPr>
            <p:custDataLst>
              <p:tags r:id="rId6"/>
            </p:custDataLst>
          </p:nvPr>
        </p:nvSpPr>
        <p:spPr>
          <a:xfrm>
            <a:off x="4730115" y="5897245"/>
            <a:ext cx="4413885" cy="337185"/>
          </a:xfrm>
          <a:prstGeom prst="rect">
            <a:avLst/>
          </a:prstGeom>
        </p:spPr>
        <p:txBody>
          <a:bodyPr wrap="square">
            <a:spAutoFit/>
          </a:bodyPr>
          <a:p>
            <a:r>
              <a:rPr lang="en-US" altLang="zh-CN" sz="1600">
                <a:solidFill>
                  <a:srgbClr val="0000FF"/>
                </a:solidFill>
                <a:latin typeface="微软雅黑" charset="0"/>
                <a:ea typeface="微软雅黑" charset="0"/>
                <a:sym typeface="+mn-ea"/>
              </a:rPr>
              <a:t>Fu, Wang &amp; Mohanty, PRD (2025)</a:t>
            </a:r>
            <a:endParaRPr lang="en-US" altLang="zh-CN" sz="1600">
              <a:solidFill>
                <a:srgbClr val="0000FF"/>
              </a:solidFill>
              <a:latin typeface="微软雅黑" charset="0"/>
              <a:ea typeface="微软雅黑"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3" name="CustomShape 2"/>
          <p:cNvSpPr/>
          <p:nvPr>
            <p:custDataLst>
              <p:tags r:id="rId1"/>
            </p:custDataLst>
          </p:nvPr>
        </p:nvSpPr>
        <p:spPr>
          <a:xfrm>
            <a:off x="123825" y="56515"/>
            <a:ext cx="8882380" cy="156591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en-US" altLang="zh-CN" sz="3200" spc="-1" dirty="0">
                <a:solidFill>
                  <a:srgbClr val="FFFF00"/>
                </a:solidFill>
                <a:latin typeface="微软雅黑"/>
                <a:ea typeface="微软雅黑"/>
                <a:cs typeface="+mn-lt"/>
              </a:rPr>
              <a:t>Parameter estimation (SNR=11): </a:t>
            </a:r>
            <a:endParaRPr lang="en-US" altLang="zh-CN" sz="3200" spc="-1" dirty="0">
              <a:solidFill>
                <a:srgbClr val="FFFF00"/>
              </a:solidFill>
              <a:latin typeface="微软雅黑"/>
              <a:ea typeface="微软雅黑"/>
              <a:cs typeface="+mn-lt"/>
            </a:endParaRPr>
          </a:p>
          <a:p>
            <a:pPr algn="ctr"/>
            <a:r>
              <a:rPr lang="en-US" altLang="zh-CN" sz="3200" spc="-1" dirty="0">
                <a:solidFill>
                  <a:srgbClr val="FFFF00"/>
                </a:solidFill>
                <a:latin typeface="微软雅黑"/>
                <a:ea typeface="微软雅黑"/>
                <a:cs typeface="+mn-lt"/>
              </a:rPr>
              <a:t>\delta &amp; e0~1%</a:t>
            </a:r>
            <a:endParaRPr lang="en-US" altLang="zh-CN" sz="3200" spc="-1" dirty="0">
              <a:solidFill>
                <a:srgbClr val="FFFF00"/>
              </a:solidFill>
              <a:latin typeface="微软雅黑"/>
              <a:ea typeface="微软雅黑"/>
              <a:cs typeface="+mn-lt"/>
            </a:endParaRPr>
          </a:p>
          <a:p>
            <a:pPr algn="ctr"/>
            <a:endParaRPr lang="en-US" altLang="zh-CN" sz="3200" spc="-1" dirty="0">
              <a:solidFill>
                <a:srgbClr val="FFFF00"/>
              </a:solidFill>
              <a:latin typeface="微软雅黑"/>
              <a:ea typeface="微软雅黑"/>
              <a:cs typeface="+mn-lt"/>
            </a:endParaRPr>
          </a:p>
        </p:txBody>
      </p:sp>
      <p:grpSp>
        <p:nvGrpSpPr>
          <p:cNvPr id="8" name="组合 7"/>
          <p:cNvGrpSpPr/>
          <p:nvPr/>
        </p:nvGrpSpPr>
        <p:grpSpPr>
          <a:xfrm>
            <a:off x="831850" y="1480185"/>
            <a:ext cx="7496810" cy="3992880"/>
            <a:chOff x="2812" y="2158"/>
            <a:chExt cx="13699" cy="7063"/>
          </a:xfrm>
        </p:grpSpPr>
        <p:pic>
          <p:nvPicPr>
            <p:cNvPr id="2" name="图片 1"/>
            <p:cNvPicPr>
              <a:picLocks noChangeAspect="1"/>
            </p:cNvPicPr>
            <p:nvPr>
              <p:custDataLst>
                <p:tags r:id="rId2"/>
              </p:custDataLst>
            </p:nvPr>
          </p:nvPicPr>
          <p:blipFill>
            <a:blip r:embed="rId3"/>
            <a:stretch>
              <a:fillRect/>
            </a:stretch>
          </p:blipFill>
          <p:spPr>
            <a:xfrm>
              <a:off x="2812" y="2158"/>
              <a:ext cx="13575" cy="366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2831" y="5651"/>
              <a:ext cx="13680" cy="3570"/>
            </a:xfrm>
            <a:prstGeom prst="rect">
              <a:avLst/>
            </a:prstGeom>
          </p:spPr>
        </p:pic>
      </p:grpSp>
      <p:sp>
        <p:nvSpPr>
          <p:cNvPr id="9" name="文本框 8"/>
          <p:cNvSpPr txBox="1"/>
          <p:nvPr>
            <p:custDataLst>
              <p:tags r:id="rId6"/>
            </p:custDataLst>
          </p:nvPr>
        </p:nvSpPr>
        <p:spPr>
          <a:xfrm>
            <a:off x="5594350" y="6015990"/>
            <a:ext cx="4413885" cy="337185"/>
          </a:xfrm>
          <a:prstGeom prst="rect">
            <a:avLst/>
          </a:prstGeom>
        </p:spPr>
        <p:txBody>
          <a:bodyPr wrap="square">
            <a:spAutoFit/>
          </a:bodyPr>
          <a:p>
            <a:r>
              <a:rPr lang="en-US" altLang="zh-CN" sz="1600">
                <a:solidFill>
                  <a:srgbClr val="0000FF"/>
                </a:solidFill>
                <a:latin typeface="微软雅黑" charset="0"/>
                <a:ea typeface="微软雅黑" charset="0"/>
                <a:sym typeface="+mn-ea"/>
              </a:rPr>
              <a:t>Fu, Wang &amp; Mohanty, PRD (2025)</a:t>
            </a:r>
            <a:endParaRPr lang="en-US" altLang="zh-CN" sz="1600">
              <a:solidFill>
                <a:srgbClr val="0000FF"/>
              </a:solidFill>
              <a:latin typeface="微软雅黑" charset="0"/>
              <a:ea typeface="微软雅黑"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p:nvPr>
            <p:custDataLst>
              <p:tags r:id="rId1"/>
            </p:custDataLst>
          </p:nvPr>
        </p:nvSpPr>
        <p:spPr>
          <a:xfrm>
            <a:off x="0" y="320040"/>
            <a:ext cx="9143365" cy="581660"/>
          </a:xfrm>
          <a:prstGeom prst="rect">
            <a:avLst/>
          </a:prstGeom>
          <a:ln>
            <a:noFill/>
          </a:ln>
        </p:spPr>
        <p:txBody>
          <a:bodyPr vert="horz" lIns="91440" tIns="45720" rIns="91440" bIns="45720" rtlCol="0"/>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r>
              <a:rPr lang="en-US" altLang="zh-CN" sz="2800" dirty="0">
                <a:solidFill>
                  <a:srgbClr val="FFFF00"/>
                </a:solidFill>
                <a:latin typeface="微软雅黑" charset="0"/>
                <a:ea typeface="微软雅黑" charset="0"/>
              </a:rPr>
              <a:t>Multimessanger astronomy </a:t>
            </a:r>
            <a:r>
              <a:rPr lang="zh-CN" altLang="en-US" sz="2800" dirty="0">
                <a:solidFill>
                  <a:srgbClr val="FFFF00"/>
                </a:solidFill>
                <a:latin typeface="微软雅黑" charset="0"/>
                <a:ea typeface="微软雅黑" charset="0"/>
              </a:rPr>
              <a:t>of </a:t>
            </a:r>
            <a:r>
              <a:rPr lang="en-US" altLang="zh-CN" sz="2800" dirty="0">
                <a:solidFill>
                  <a:srgbClr val="FFFF00"/>
                </a:solidFill>
                <a:latin typeface="微软雅黑" charset="0"/>
                <a:ea typeface="微软雅黑" charset="0"/>
              </a:rPr>
              <a:t>Galactic </a:t>
            </a:r>
            <a:r>
              <a:rPr lang="zh-CN" altLang="en-US" sz="2800" dirty="0">
                <a:solidFill>
                  <a:srgbClr val="FFFF00"/>
                </a:solidFill>
                <a:latin typeface="微软雅黑" charset="0"/>
                <a:ea typeface="微软雅黑" charset="0"/>
              </a:rPr>
              <a:t>compact binaries</a:t>
            </a:r>
            <a:endParaRPr lang="zh-CN" altLang="en-US" sz="2800" dirty="0">
              <a:solidFill>
                <a:srgbClr val="FFFF00"/>
              </a:solidFill>
              <a:latin typeface="微软雅黑" charset="0"/>
              <a:ea typeface="微软雅黑" charset="0"/>
            </a:endParaRPr>
          </a:p>
        </p:txBody>
      </p:sp>
      <p:pic>
        <p:nvPicPr>
          <p:cNvPr id="18" name="图片 17"/>
          <p:cNvPicPr>
            <a:picLocks noChangeAspect="1"/>
          </p:cNvPicPr>
          <p:nvPr>
            <p:custDataLst>
              <p:tags r:id="rId2"/>
            </p:custDataLst>
          </p:nvPr>
        </p:nvPicPr>
        <p:blipFill>
          <a:blip r:embed="rId3"/>
          <a:srcRect l="30800"/>
          <a:stretch>
            <a:fillRect/>
          </a:stretch>
        </p:blipFill>
        <p:spPr>
          <a:xfrm>
            <a:off x="5020310" y="3338830"/>
            <a:ext cx="1980565" cy="1392555"/>
          </a:xfrm>
          <a:prstGeom prst="rect">
            <a:avLst/>
          </a:prstGeom>
        </p:spPr>
      </p:pic>
      <p:sp>
        <p:nvSpPr>
          <p:cNvPr id="3" name="Text Box 2"/>
          <p:cNvSpPr txBox="1"/>
          <p:nvPr>
            <p:custDataLst>
              <p:tags r:id="rId4"/>
            </p:custDataLst>
          </p:nvPr>
        </p:nvSpPr>
        <p:spPr>
          <a:xfrm>
            <a:off x="124460" y="1626870"/>
            <a:ext cx="2269490" cy="368300"/>
          </a:xfrm>
          <a:prstGeom prst="rect">
            <a:avLst/>
          </a:prstGeom>
          <a:noFill/>
          <a:ln w="28575" cmpd="sng">
            <a:solidFill>
              <a:srgbClr val="0432FF"/>
            </a:solidFill>
            <a:prstDash val="solid"/>
          </a:ln>
        </p:spPr>
        <p:txBody>
          <a:bodyPr wrap="square" rtlCol="0">
            <a:spAutoFit/>
          </a:bodyPr>
          <a:lstStyle/>
          <a:p>
            <a:r>
              <a:rPr lang="en-US" altLang="zh-CN"/>
              <a:t>Binary star evolution</a:t>
            </a:r>
            <a:endParaRPr lang="en-US" altLang="zh-CN"/>
          </a:p>
        </p:txBody>
      </p:sp>
      <p:sp>
        <p:nvSpPr>
          <p:cNvPr id="4" name="Text Box 3"/>
          <p:cNvSpPr txBox="1"/>
          <p:nvPr>
            <p:custDataLst>
              <p:tags r:id="rId5"/>
            </p:custDataLst>
          </p:nvPr>
        </p:nvSpPr>
        <p:spPr>
          <a:xfrm>
            <a:off x="2901315" y="1626870"/>
            <a:ext cx="1992630" cy="368300"/>
          </a:xfrm>
          <a:prstGeom prst="rect">
            <a:avLst/>
          </a:prstGeom>
          <a:noFill/>
          <a:ln w="28575" cmpd="sng">
            <a:solidFill>
              <a:srgbClr val="0432FF"/>
            </a:solidFill>
            <a:prstDash val="solid"/>
          </a:ln>
        </p:spPr>
        <p:txBody>
          <a:bodyPr wrap="none" rtlCol="0">
            <a:spAutoFit/>
          </a:bodyPr>
          <a:lstStyle/>
          <a:p>
            <a:r>
              <a:rPr lang="en-US" altLang="zh-CN"/>
              <a:t>Galactic structure</a:t>
            </a:r>
            <a:endParaRPr lang="zh-CN" altLang="en-US"/>
          </a:p>
        </p:txBody>
      </p:sp>
      <p:sp>
        <p:nvSpPr>
          <p:cNvPr id="9" name="TextBox 8"/>
          <p:cNvSpPr txBox="1"/>
          <p:nvPr>
            <p:custDataLst>
              <p:tags r:id="rId6"/>
            </p:custDataLst>
          </p:nvPr>
        </p:nvSpPr>
        <p:spPr>
          <a:xfrm>
            <a:off x="2459885" y="1610645"/>
            <a:ext cx="299012" cy="460375"/>
          </a:xfrm>
          <a:prstGeom prst="rect">
            <a:avLst/>
          </a:prstGeom>
          <a:noFill/>
        </p:spPr>
        <p:txBody>
          <a:bodyPr wrap="square" rtlCol="0">
            <a:spAutoFit/>
          </a:bodyPr>
          <a:lstStyle/>
          <a:p>
            <a:r>
              <a:rPr lang="en-US" altLang="zh-CN" sz="2400" dirty="0"/>
              <a:t>+</a:t>
            </a:r>
            <a:endParaRPr lang="en-US" altLang="zh-CN" sz="2400" dirty="0"/>
          </a:p>
        </p:txBody>
      </p:sp>
      <p:sp>
        <p:nvSpPr>
          <p:cNvPr id="10" name="Down Arrow 9"/>
          <p:cNvSpPr/>
          <p:nvPr>
            <p:custDataLst>
              <p:tags r:id="rId7"/>
            </p:custDataLst>
          </p:nvPr>
        </p:nvSpPr>
        <p:spPr>
          <a:xfrm>
            <a:off x="2491740" y="2085340"/>
            <a:ext cx="273685" cy="4222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Box 7"/>
          <p:cNvSpPr txBox="1"/>
          <p:nvPr>
            <p:custDataLst>
              <p:tags r:id="rId8"/>
            </p:custDataLst>
          </p:nvPr>
        </p:nvSpPr>
        <p:spPr>
          <a:xfrm>
            <a:off x="933450" y="2600325"/>
            <a:ext cx="3390900" cy="368300"/>
          </a:xfrm>
          <a:prstGeom prst="rect">
            <a:avLst/>
          </a:prstGeom>
          <a:noFill/>
          <a:ln w="28575" cmpd="sng">
            <a:solidFill>
              <a:srgbClr val="0432FF"/>
            </a:solidFill>
            <a:prstDash val="solid"/>
          </a:ln>
        </p:spPr>
        <p:txBody>
          <a:bodyPr wrap="none" rtlCol="0">
            <a:spAutoFit/>
          </a:bodyPr>
          <a:lstStyle/>
          <a:p>
            <a:r>
              <a:rPr lang="en-US" altLang="zh-CN"/>
              <a:t>Binary population &amp; distribution</a:t>
            </a:r>
            <a:endParaRPr lang="zh-CN" altLang="en-US"/>
          </a:p>
        </p:txBody>
      </p:sp>
      <p:sp>
        <p:nvSpPr>
          <p:cNvPr id="11" name="Down Arrow 10"/>
          <p:cNvSpPr/>
          <p:nvPr>
            <p:custDataLst>
              <p:tags r:id="rId9"/>
            </p:custDataLst>
          </p:nvPr>
        </p:nvSpPr>
        <p:spPr>
          <a:xfrm rot="2462712">
            <a:off x="1811655" y="3098800"/>
            <a:ext cx="278765" cy="5060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p:cNvSpPr/>
          <p:nvPr>
            <p:custDataLst>
              <p:tags r:id="rId10"/>
            </p:custDataLst>
          </p:nvPr>
        </p:nvSpPr>
        <p:spPr>
          <a:xfrm rot="19022711">
            <a:off x="3164840" y="3107055"/>
            <a:ext cx="297815" cy="475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12"/>
          <p:cNvSpPr txBox="1"/>
          <p:nvPr>
            <p:custDataLst>
              <p:tags r:id="rId11"/>
            </p:custDataLst>
          </p:nvPr>
        </p:nvSpPr>
        <p:spPr>
          <a:xfrm>
            <a:off x="532765" y="3646170"/>
            <a:ext cx="1708785" cy="368300"/>
          </a:xfrm>
          <a:prstGeom prst="rect">
            <a:avLst/>
          </a:prstGeom>
          <a:noFill/>
          <a:ln w="28575" cmpd="sng">
            <a:solidFill>
              <a:srgbClr val="0432FF"/>
            </a:solidFill>
            <a:prstDash val="solid"/>
          </a:ln>
        </p:spPr>
        <p:txBody>
          <a:bodyPr wrap="square" rtlCol="0">
            <a:spAutoFit/>
          </a:bodyPr>
          <a:lstStyle/>
          <a:p>
            <a:r>
              <a:rPr lang="en-US" altLang="zh-CN"/>
              <a:t>GW detectable</a:t>
            </a:r>
            <a:endParaRPr lang="en-US" altLang="zh-CN"/>
          </a:p>
        </p:txBody>
      </p:sp>
      <p:sp>
        <p:nvSpPr>
          <p:cNvPr id="15" name="Text Box 14"/>
          <p:cNvSpPr txBox="1"/>
          <p:nvPr>
            <p:custDataLst>
              <p:tags r:id="rId12"/>
            </p:custDataLst>
          </p:nvPr>
        </p:nvSpPr>
        <p:spPr>
          <a:xfrm>
            <a:off x="730885" y="4593590"/>
            <a:ext cx="1527810" cy="645160"/>
          </a:xfrm>
          <a:prstGeom prst="rect">
            <a:avLst/>
          </a:prstGeom>
          <a:noFill/>
          <a:ln w="28575" cmpd="sng">
            <a:solidFill>
              <a:srgbClr val="0432FF"/>
            </a:solidFill>
            <a:prstDash val="solid"/>
          </a:ln>
        </p:spPr>
        <p:txBody>
          <a:bodyPr wrap="none" rtlCol="0">
            <a:spAutoFit/>
          </a:bodyPr>
          <a:lstStyle/>
          <a:p>
            <a:pPr algn="l"/>
            <a:r>
              <a:rPr lang="en-US" altLang="zh-CN"/>
              <a:t>PE accuracy </a:t>
            </a:r>
            <a:endParaRPr lang="en-US" altLang="zh-CN"/>
          </a:p>
          <a:p>
            <a:pPr algn="l"/>
            <a:r>
              <a:rPr lang="en-US" altLang="zh-CN"/>
              <a:t>by GW</a:t>
            </a:r>
            <a:endParaRPr lang="zh-CN" altLang="en-US"/>
          </a:p>
        </p:txBody>
      </p:sp>
      <p:sp>
        <p:nvSpPr>
          <p:cNvPr id="17" name="Down Arrow 16"/>
          <p:cNvSpPr/>
          <p:nvPr>
            <p:custDataLst>
              <p:tags r:id="rId13"/>
            </p:custDataLst>
          </p:nvPr>
        </p:nvSpPr>
        <p:spPr>
          <a:xfrm>
            <a:off x="1370330" y="4134485"/>
            <a:ext cx="273685" cy="368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Box 18"/>
          <p:cNvSpPr txBox="1"/>
          <p:nvPr>
            <p:custDataLst>
              <p:tags r:id="rId14"/>
            </p:custDataLst>
          </p:nvPr>
        </p:nvSpPr>
        <p:spPr>
          <a:xfrm>
            <a:off x="2868930" y="3627120"/>
            <a:ext cx="1644015" cy="368300"/>
          </a:xfrm>
          <a:prstGeom prst="rect">
            <a:avLst/>
          </a:prstGeom>
          <a:noFill/>
          <a:ln w="28575" cmpd="sng">
            <a:solidFill>
              <a:srgbClr val="0432FF"/>
            </a:solidFill>
            <a:prstDash val="solid"/>
          </a:ln>
        </p:spPr>
        <p:txBody>
          <a:bodyPr wrap="square" rtlCol="0">
            <a:spAutoFit/>
          </a:bodyPr>
          <a:lstStyle/>
          <a:p>
            <a:r>
              <a:rPr lang="en-US" altLang="zh-CN"/>
              <a:t>EM detectable</a:t>
            </a:r>
            <a:endParaRPr lang="zh-CN" altLang="en-US"/>
          </a:p>
        </p:txBody>
      </p:sp>
      <p:sp>
        <p:nvSpPr>
          <p:cNvPr id="20" name="Down Arrow 19"/>
          <p:cNvSpPr/>
          <p:nvPr>
            <p:custDataLst>
              <p:tags r:id="rId15"/>
            </p:custDataLst>
          </p:nvPr>
        </p:nvSpPr>
        <p:spPr>
          <a:xfrm>
            <a:off x="3502660" y="4125595"/>
            <a:ext cx="273685" cy="368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Box 20"/>
          <p:cNvSpPr txBox="1"/>
          <p:nvPr>
            <p:custDataLst>
              <p:tags r:id="rId16"/>
            </p:custDataLst>
          </p:nvPr>
        </p:nvSpPr>
        <p:spPr>
          <a:xfrm>
            <a:off x="2865755" y="4589780"/>
            <a:ext cx="1527810" cy="645160"/>
          </a:xfrm>
          <a:prstGeom prst="rect">
            <a:avLst/>
          </a:prstGeom>
          <a:noFill/>
          <a:ln w="28575" cmpd="sng">
            <a:solidFill>
              <a:srgbClr val="0432FF"/>
            </a:solidFill>
            <a:prstDash val="solid"/>
          </a:ln>
        </p:spPr>
        <p:txBody>
          <a:bodyPr wrap="none" rtlCol="0">
            <a:spAutoFit/>
          </a:bodyPr>
          <a:lstStyle/>
          <a:p>
            <a:pPr algn="l"/>
            <a:r>
              <a:rPr lang="en-US" altLang="zh-CN">
                <a:sym typeface="+mn-ea"/>
              </a:rPr>
              <a:t>PE accuracy </a:t>
            </a:r>
            <a:endParaRPr lang="en-US" altLang="zh-CN"/>
          </a:p>
          <a:p>
            <a:pPr algn="l"/>
            <a:r>
              <a:rPr lang="en-US" altLang="zh-CN">
                <a:sym typeface="+mn-ea"/>
              </a:rPr>
              <a:t>by EM</a:t>
            </a:r>
            <a:endParaRPr lang="en-US" altLang="zh-CN"/>
          </a:p>
        </p:txBody>
      </p:sp>
      <p:pic>
        <p:nvPicPr>
          <p:cNvPr id="23" name="Picture 22"/>
          <p:cNvPicPr>
            <a:picLocks noChangeAspect="1"/>
          </p:cNvPicPr>
          <p:nvPr>
            <p:custDataLst>
              <p:tags r:id="rId17"/>
            </p:custDataLst>
          </p:nvPr>
        </p:nvPicPr>
        <p:blipFill>
          <a:blip r:embed="rId18"/>
          <a:srcRect t="7269" b="10764"/>
          <a:stretch>
            <a:fillRect/>
          </a:stretch>
        </p:blipFill>
        <p:spPr>
          <a:xfrm>
            <a:off x="5029835" y="1282700"/>
            <a:ext cx="4043680" cy="1865630"/>
          </a:xfrm>
          <a:prstGeom prst="rect">
            <a:avLst/>
          </a:prstGeom>
        </p:spPr>
      </p:pic>
      <p:pic>
        <p:nvPicPr>
          <p:cNvPr id="24" name="Picture 23"/>
          <p:cNvPicPr>
            <a:picLocks noChangeAspect="1"/>
          </p:cNvPicPr>
          <p:nvPr>
            <p:custDataLst>
              <p:tags r:id="rId19"/>
            </p:custDataLst>
          </p:nvPr>
        </p:nvPicPr>
        <p:blipFill>
          <a:blip r:embed="rId20"/>
          <a:stretch>
            <a:fillRect/>
          </a:stretch>
        </p:blipFill>
        <p:spPr>
          <a:xfrm>
            <a:off x="7329170" y="4879340"/>
            <a:ext cx="1709420" cy="1686560"/>
          </a:xfrm>
          <a:prstGeom prst="rect">
            <a:avLst/>
          </a:prstGeom>
          <a:noFill/>
          <a:ln w="9525">
            <a:noFill/>
          </a:ln>
        </p:spPr>
      </p:pic>
      <p:pic>
        <p:nvPicPr>
          <p:cNvPr id="25" name="Picture 3"/>
          <p:cNvPicPr>
            <a:picLocks noChangeAspect="1"/>
          </p:cNvPicPr>
          <p:nvPr>
            <p:custDataLst>
              <p:tags r:id="rId21"/>
            </p:custDataLst>
          </p:nvPr>
        </p:nvPicPr>
        <p:blipFill>
          <a:blip r:embed="rId22"/>
          <a:srcRect l="12844" r="14504"/>
          <a:stretch>
            <a:fillRect/>
          </a:stretch>
        </p:blipFill>
        <p:spPr>
          <a:xfrm>
            <a:off x="5029835" y="4880610"/>
            <a:ext cx="2192655" cy="1696085"/>
          </a:xfrm>
          <a:prstGeom prst="rect">
            <a:avLst/>
          </a:prstGeom>
          <a:noFill/>
          <a:ln w="9525">
            <a:noFill/>
          </a:ln>
        </p:spPr>
      </p:pic>
      <p:sp>
        <p:nvSpPr>
          <p:cNvPr id="27" name="Text Box 26"/>
          <p:cNvSpPr txBox="1"/>
          <p:nvPr>
            <p:custDataLst>
              <p:tags r:id="rId23"/>
            </p:custDataLst>
          </p:nvPr>
        </p:nvSpPr>
        <p:spPr>
          <a:xfrm>
            <a:off x="1655445" y="5870575"/>
            <a:ext cx="1871980" cy="645160"/>
          </a:xfrm>
          <a:prstGeom prst="rect">
            <a:avLst/>
          </a:prstGeom>
          <a:noFill/>
          <a:ln w="28575" cmpd="sng">
            <a:solidFill>
              <a:srgbClr val="0432FF"/>
            </a:solidFill>
            <a:prstDash val="solid"/>
          </a:ln>
        </p:spPr>
        <p:txBody>
          <a:bodyPr wrap="none" rtlCol="0">
            <a:spAutoFit/>
          </a:bodyPr>
          <a:lstStyle/>
          <a:p>
            <a:pPr algn="l"/>
            <a:r>
              <a:rPr lang="en-US" altLang="zh-CN"/>
              <a:t>Multimessanger </a:t>
            </a:r>
            <a:endParaRPr lang="en-US" altLang="zh-CN"/>
          </a:p>
          <a:p>
            <a:pPr algn="l"/>
            <a:r>
              <a:rPr lang="en-US" altLang="zh-CN"/>
              <a:t>astronomy</a:t>
            </a:r>
            <a:endParaRPr lang="en-US" altLang="zh-CN"/>
          </a:p>
        </p:txBody>
      </p:sp>
      <p:sp>
        <p:nvSpPr>
          <p:cNvPr id="28" name="Down Arrow 27"/>
          <p:cNvSpPr/>
          <p:nvPr>
            <p:custDataLst>
              <p:tags r:id="rId24"/>
            </p:custDataLst>
          </p:nvPr>
        </p:nvSpPr>
        <p:spPr>
          <a:xfrm rot="19262711">
            <a:off x="1775460" y="5306695"/>
            <a:ext cx="273685" cy="5060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28"/>
          <p:cNvSpPr/>
          <p:nvPr>
            <p:custDataLst>
              <p:tags r:id="rId25"/>
            </p:custDataLst>
          </p:nvPr>
        </p:nvSpPr>
        <p:spPr>
          <a:xfrm rot="2282711">
            <a:off x="3077845" y="5300345"/>
            <a:ext cx="273685" cy="5060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図 2"/>
          <p:cNvPicPr>
            <a:picLocks noChangeAspect="1"/>
          </p:cNvPicPr>
          <p:nvPr>
            <p:custDataLst>
              <p:tags r:id="rId26"/>
            </p:custDataLst>
          </p:nvPr>
        </p:nvPicPr>
        <p:blipFill>
          <a:blip r:embed="rId27"/>
          <a:srcRect l="16771" t="8115" r="3274" b="8330"/>
          <a:stretch>
            <a:fillRect/>
          </a:stretch>
        </p:blipFill>
        <p:spPr>
          <a:xfrm>
            <a:off x="7067550" y="3338830"/>
            <a:ext cx="1998345" cy="1392555"/>
          </a:xfrm>
          <a:prstGeom prst="rect">
            <a:avLst/>
          </a:prstGeom>
        </p:spPr>
      </p:pic>
      <p:sp>
        <p:nvSpPr>
          <p:cNvPr id="16" name="Text Box 15"/>
          <p:cNvSpPr txBox="1"/>
          <p:nvPr>
            <p:custDataLst>
              <p:tags r:id="rId28"/>
            </p:custDataLst>
          </p:nvPr>
        </p:nvSpPr>
        <p:spPr>
          <a:xfrm>
            <a:off x="8386445" y="3338830"/>
            <a:ext cx="698500" cy="337185"/>
          </a:xfrm>
          <a:prstGeom prst="rect">
            <a:avLst/>
          </a:prstGeom>
          <a:noFill/>
        </p:spPr>
        <p:txBody>
          <a:bodyPr wrap="square" rtlCol="0">
            <a:spAutoFit/>
          </a:bodyPr>
          <a:lstStyle/>
          <a:p>
            <a:r>
              <a:rPr lang="en-US" sz="1600">
                <a:solidFill>
                  <a:srgbClr val="FFFF00"/>
                </a:solidFill>
              </a:rPr>
              <a:t>GAIA</a:t>
            </a:r>
            <a:endParaRPr lang="en-US" sz="1600">
              <a:solidFill>
                <a:srgbClr val="FFFF00"/>
              </a:solidFill>
            </a:endParaRPr>
          </a:p>
        </p:txBody>
      </p:sp>
      <p:sp>
        <p:nvSpPr>
          <p:cNvPr id="22" name="Text Box 21"/>
          <p:cNvSpPr txBox="1"/>
          <p:nvPr>
            <p:custDataLst>
              <p:tags r:id="rId29"/>
            </p:custDataLst>
          </p:nvPr>
        </p:nvSpPr>
        <p:spPr>
          <a:xfrm>
            <a:off x="5033645" y="3348355"/>
            <a:ext cx="1343025" cy="337185"/>
          </a:xfrm>
          <a:prstGeom prst="rect">
            <a:avLst/>
          </a:prstGeom>
          <a:noFill/>
        </p:spPr>
        <p:txBody>
          <a:bodyPr wrap="square" rtlCol="0">
            <a:spAutoFit/>
          </a:bodyPr>
          <a:lstStyle/>
          <a:p>
            <a:r>
              <a:rPr lang="en-US" sz="1600">
                <a:solidFill>
                  <a:srgbClr val="FFFF00"/>
                </a:solidFill>
              </a:rPr>
              <a:t>VRO</a:t>
            </a:r>
            <a:endParaRPr lang="en-US" sz="1600">
              <a:solidFill>
                <a:srgbClr val="FFFF00"/>
              </a:solidFill>
            </a:endParaRPr>
          </a:p>
        </p:txBody>
      </p:sp>
      <p:sp>
        <p:nvSpPr>
          <p:cNvPr id="30" name="Text Box 29"/>
          <p:cNvSpPr txBox="1"/>
          <p:nvPr>
            <p:custDataLst>
              <p:tags r:id="rId30"/>
            </p:custDataLst>
          </p:nvPr>
        </p:nvSpPr>
        <p:spPr>
          <a:xfrm>
            <a:off x="5043170" y="4893945"/>
            <a:ext cx="954405" cy="337185"/>
          </a:xfrm>
          <a:prstGeom prst="rect">
            <a:avLst/>
          </a:prstGeom>
          <a:noFill/>
        </p:spPr>
        <p:txBody>
          <a:bodyPr wrap="square" rtlCol="0">
            <a:spAutoFit/>
          </a:bodyPr>
          <a:lstStyle/>
          <a:p>
            <a:r>
              <a:rPr lang="en-US" sz="1600">
                <a:solidFill>
                  <a:srgbClr val="FFFF00"/>
                </a:solidFill>
              </a:rPr>
              <a:t>FAST</a:t>
            </a:r>
            <a:endParaRPr lang="en-US" sz="1600">
              <a:solidFill>
                <a:srgbClr val="FFFF00"/>
              </a:solidFill>
            </a:endParaRPr>
          </a:p>
        </p:txBody>
      </p:sp>
      <p:sp>
        <p:nvSpPr>
          <p:cNvPr id="31" name="Text Box 30"/>
          <p:cNvSpPr txBox="1"/>
          <p:nvPr>
            <p:custDataLst>
              <p:tags r:id="rId31"/>
            </p:custDataLst>
          </p:nvPr>
        </p:nvSpPr>
        <p:spPr>
          <a:xfrm>
            <a:off x="8408035" y="4884420"/>
            <a:ext cx="645160" cy="337185"/>
          </a:xfrm>
          <a:prstGeom prst="rect">
            <a:avLst/>
          </a:prstGeom>
          <a:noFill/>
        </p:spPr>
        <p:txBody>
          <a:bodyPr wrap="square" rtlCol="0">
            <a:spAutoFit/>
          </a:bodyPr>
          <a:lstStyle/>
          <a:p>
            <a:r>
              <a:rPr lang="en-US" sz="1600">
                <a:solidFill>
                  <a:srgbClr val="FFFF00"/>
                </a:solidFill>
              </a:rPr>
              <a:t>SKA</a:t>
            </a:r>
            <a:endParaRPr lang="en-US" sz="1600">
              <a:solidFill>
                <a:srgbClr val="FFFF00"/>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Gravity_Waves_StillImage"/>
          <p:cNvPicPr>
            <a:picLocks noChangeAspect="1"/>
          </p:cNvPicPr>
          <p:nvPr/>
        </p:nvPicPr>
        <p:blipFill>
          <a:blip r:embed="rId1"/>
          <a:stretch>
            <a:fillRect/>
          </a:stretch>
        </p:blipFill>
        <p:spPr>
          <a:xfrm>
            <a:off x="0" y="1219835"/>
            <a:ext cx="9164320" cy="5412105"/>
          </a:xfrm>
          <a:prstGeom prst="rect">
            <a:avLst/>
          </a:prstGeom>
        </p:spPr>
      </p:pic>
      <p:sp>
        <p:nvSpPr>
          <p:cNvPr id="5" name="Subtitle 2"/>
          <p:cNvSpPr txBox="1"/>
          <p:nvPr/>
        </p:nvSpPr>
        <p:spPr>
          <a:xfrm>
            <a:off x="171450" y="1431290"/>
            <a:ext cx="5448935" cy="1845310"/>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gn="l"/>
            <a:r>
              <a:rPr lang="en-US" altLang="zh-CN" sz="4000" dirty="0">
                <a:solidFill>
                  <a:srgbClr val="FFFF00"/>
                </a:solidFill>
                <a:latin typeface="微软雅黑" charset="0"/>
                <a:ea typeface="微软雅黑" charset="0"/>
              </a:rPr>
              <a:t>Thank you ! </a:t>
            </a:r>
            <a:endParaRPr lang="en-US" altLang="zh-CN" sz="3200" dirty="0">
              <a:solidFill>
                <a:srgbClr val="FFFF00"/>
              </a:solidFill>
              <a:latin typeface="微软雅黑" charset="0"/>
              <a:ea typeface="微软雅黑" charset="0"/>
            </a:endParaRPr>
          </a:p>
          <a:p>
            <a:pPr algn="l"/>
            <a:r>
              <a:rPr lang="zh-CN" altLang="en-US" sz="3200" dirty="0">
                <a:solidFill>
                  <a:srgbClr val="FFFF00"/>
                </a:solidFill>
                <a:latin typeface="微软雅黑" charset="0"/>
                <a:ea typeface="微软雅黑" charset="0"/>
              </a:rPr>
              <a:t>ywang12@hust.edu.cn </a:t>
            </a:r>
            <a:endParaRPr lang="zh-CN" altLang="en-US" sz="3200" dirty="0">
              <a:solidFill>
                <a:srgbClr val="FFFF00"/>
              </a:solidFill>
              <a:latin typeface="微软雅黑" charset="0"/>
              <a:ea typeface="微软雅黑"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41300" y="2884170"/>
            <a:ext cx="3870325" cy="3092450"/>
          </a:xfrm>
          <a:prstGeom prst="rect">
            <a:avLst/>
          </a:prstGeom>
        </p:spPr>
      </p:pic>
      <p:pic>
        <p:nvPicPr>
          <p:cNvPr id="3" name="Picture 2"/>
          <p:cNvPicPr>
            <a:picLocks noChangeAspect="1"/>
          </p:cNvPicPr>
          <p:nvPr/>
        </p:nvPicPr>
        <p:blipFill>
          <a:blip r:embed="rId2"/>
          <a:stretch>
            <a:fillRect/>
          </a:stretch>
        </p:blipFill>
        <p:spPr>
          <a:xfrm>
            <a:off x="4526915" y="3286760"/>
            <a:ext cx="4309110" cy="2679700"/>
          </a:xfrm>
          <a:prstGeom prst="rect">
            <a:avLst/>
          </a:prstGeom>
        </p:spPr>
      </p:pic>
      <p:sp>
        <p:nvSpPr>
          <p:cNvPr id="4" name="标题 1"/>
          <p:cNvSpPr>
            <a:spLocks noGrp="1"/>
          </p:cNvSpPr>
          <p:nvPr/>
        </p:nvSpPr>
        <p:spPr>
          <a:xfrm>
            <a:off x="85090" y="156845"/>
            <a:ext cx="8999220" cy="836930"/>
          </a:xfrm>
          <a:prstGeom prst="rect">
            <a:avLst/>
          </a:prstGeom>
        </p:spPr>
        <p:txBody>
          <a:bodyPr vert="horz" lIns="91440" tIns="45720" rIns="91440" bIns="45720" rtlCol="0" anchor="ctr"/>
          <a:lstStyle>
            <a:lvl1pPr algn="l" rtl="0" eaLnBrk="0" fontAlgn="base" hangingPunct="0">
              <a:spcBef>
                <a:spcPct val="0"/>
              </a:spcBef>
              <a:spcAft>
                <a:spcPct val="0"/>
              </a:spcAft>
              <a:defRPr sz="3600" b="1" kern="1200">
                <a:solidFill>
                  <a:srgbClr val="FFFF00"/>
                </a:solidFill>
                <a:effectLst>
                  <a:outerShdw blurRad="38100" dist="38100" dir="2700000" algn="tl">
                    <a:srgbClr val="000000">
                      <a:alpha val="43137"/>
                    </a:srgbClr>
                  </a:outerShdw>
                </a:effectLst>
                <a:latin typeface="微软雅黑" charset="-122"/>
                <a:ea typeface="微软雅黑" charset="-122"/>
                <a:cs typeface="+mj-cs"/>
              </a:defRPr>
            </a:lvl1pPr>
            <a:lvl2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9pPr>
          </a:lstStyle>
          <a:p>
            <a:pPr algn="ctr"/>
            <a:r>
              <a:rPr lang="en-US" altLang="zh-CN" sz="3200" b="0" dirty="0"/>
              <a:t>Numbers of DNS detectable by GW</a:t>
            </a:r>
            <a:endParaRPr lang="en-US" altLang="zh-CN" sz="3200" b="0" dirty="0"/>
          </a:p>
        </p:txBody>
      </p:sp>
      <p:sp>
        <p:nvSpPr>
          <p:cNvPr id="9" name="TextBox 8"/>
          <p:cNvSpPr txBox="1"/>
          <p:nvPr/>
        </p:nvSpPr>
        <p:spPr>
          <a:xfrm>
            <a:off x="4199255" y="6311265"/>
            <a:ext cx="4885055" cy="337185"/>
          </a:xfrm>
          <a:prstGeom prst="rect">
            <a:avLst/>
          </a:prstGeom>
          <a:noFill/>
        </p:spPr>
        <p:txBody>
          <a:bodyPr wrap="square">
            <a:spAutoFit/>
          </a:bodyPr>
          <a:lstStyle/>
          <a:p>
            <a:pPr algn="ctr"/>
            <a:r>
              <a:rPr lang="en-US" altLang="zh-CN" sz="1600" b="0" dirty="0">
                <a:solidFill>
                  <a:srgbClr val="0000FF"/>
                </a:solidFill>
                <a:latin typeface="+mj-lt"/>
              </a:rPr>
              <a:t>Feng </a:t>
            </a:r>
            <a:r>
              <a:rPr lang="en-US" altLang="zh-CN" sz="1600" b="0" i="1" dirty="0">
                <a:solidFill>
                  <a:srgbClr val="0000FF"/>
                </a:solidFill>
                <a:latin typeface="+mj-lt"/>
              </a:rPr>
              <a:t>et al</a:t>
            </a:r>
            <a:r>
              <a:rPr lang="en-US" altLang="zh-CN" sz="1600" b="0" dirty="0">
                <a:solidFill>
                  <a:srgbClr val="0000FF"/>
                </a:solidFill>
                <a:latin typeface="+mj-lt"/>
              </a:rPr>
              <a:t>. PRD 2023a (arXiv: 2305.05202)</a:t>
            </a:r>
            <a:endParaRPr lang="en-US" altLang="zh-CN" sz="1600" b="0" dirty="0">
              <a:solidFill>
                <a:srgbClr val="0000FF"/>
              </a:solidFill>
              <a:latin typeface="+mj-lt"/>
            </a:endParaRPr>
          </a:p>
        </p:txBody>
      </p:sp>
      <p:sp>
        <p:nvSpPr>
          <p:cNvPr id="6" name="Text Box 5"/>
          <p:cNvSpPr txBox="1"/>
          <p:nvPr/>
        </p:nvSpPr>
        <p:spPr>
          <a:xfrm>
            <a:off x="819150" y="1350645"/>
            <a:ext cx="8028940" cy="1419860"/>
          </a:xfrm>
          <a:prstGeom prst="rect">
            <a:avLst/>
          </a:prstGeom>
          <a:noFill/>
        </p:spPr>
        <p:txBody>
          <a:bodyPr wrap="square" rtlCol="0">
            <a:spAutoFit/>
          </a:bodyPr>
          <a:lstStyle/>
          <a:p>
            <a:pPr marL="285750" indent="-285750" algn="l">
              <a:lnSpc>
                <a:spcPct val="120000"/>
              </a:lnSpc>
              <a:spcBef>
                <a:spcPts val="0"/>
              </a:spcBef>
              <a:spcAft>
                <a:spcPts val="0"/>
              </a:spcAft>
              <a:buFont typeface="Wingdings" panose="05000000000000000000" charset="0"/>
              <a:buChar char=""/>
            </a:pPr>
            <a:r>
              <a:rPr lang="en-US"/>
              <a:t>20 DNSs discovered by radio (PSR J1946+20, Pb = 1.88 hr);</a:t>
            </a:r>
            <a:endParaRPr lang="en-US"/>
          </a:p>
          <a:p>
            <a:pPr marL="285750" indent="-285750" algn="l">
              <a:lnSpc>
                <a:spcPct val="120000"/>
              </a:lnSpc>
              <a:spcBef>
                <a:spcPts val="0"/>
              </a:spcBef>
              <a:spcAft>
                <a:spcPts val="0"/>
              </a:spcAft>
              <a:buFont typeface="Wingdings" panose="05000000000000000000" charset="0"/>
              <a:buChar char=""/>
            </a:pPr>
            <a:r>
              <a:rPr lang="en-US"/>
              <a:t>Doppler smearing makes searching for shorter period DNS challenging;</a:t>
            </a:r>
            <a:endParaRPr lang="en-US"/>
          </a:p>
          <a:p>
            <a:pPr marL="285750" indent="-285750" algn="l">
              <a:lnSpc>
                <a:spcPct val="120000"/>
              </a:lnSpc>
              <a:spcBef>
                <a:spcPts val="0"/>
              </a:spcBef>
              <a:spcAft>
                <a:spcPts val="0"/>
              </a:spcAft>
              <a:buFont typeface="Wingdings" panose="05000000000000000000" charset="0"/>
              <a:buChar char=""/>
            </a:pPr>
            <a:r>
              <a:rPr lang="en-US"/>
              <a:t>LIGO inferrs DNS merger rate ~210/Myr for our Galaxy; </a:t>
            </a:r>
            <a:endParaRPr lang="en-US"/>
          </a:p>
          <a:p>
            <a:pPr marL="285750" indent="-285750" algn="l">
              <a:lnSpc>
                <a:spcPct val="120000"/>
              </a:lnSpc>
              <a:spcBef>
                <a:spcPts val="0"/>
              </a:spcBef>
              <a:spcAft>
                <a:spcPts val="0"/>
              </a:spcAft>
              <a:buFont typeface="Wingdings" panose="05000000000000000000" charset="0"/>
              <a:buChar char=""/>
            </a:pPr>
            <a:r>
              <a:rPr lang="en-US"/>
              <a:t>Expect ∼2100 DNSs with Pb &lt; 1 hr </a:t>
            </a:r>
            <a:r>
              <a:rPr lang="en-US">
                <a:latin typeface="Arial Italic" panose="020B0604020202090204" charset="0"/>
                <a:cs typeface="Arial Italic" panose="020B0604020202090204" charset="0"/>
              </a:rPr>
              <a:t>(Andrews et al., ApJL, 2021)</a:t>
            </a:r>
            <a:r>
              <a:rPr lang="en-US"/>
              <a:t>.</a:t>
            </a:r>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125980" y="1502410"/>
            <a:ext cx="4739005" cy="4446905"/>
          </a:xfrm>
          <a:prstGeom prst="rect">
            <a:avLst/>
          </a:prstGeom>
        </p:spPr>
      </p:pic>
      <p:sp>
        <p:nvSpPr>
          <p:cNvPr id="4" name="标题 1"/>
          <p:cNvSpPr>
            <a:spLocks noGrp="1"/>
          </p:cNvSpPr>
          <p:nvPr/>
        </p:nvSpPr>
        <p:spPr>
          <a:xfrm>
            <a:off x="35560" y="156845"/>
            <a:ext cx="9030335" cy="836930"/>
          </a:xfrm>
          <a:prstGeom prst="rect">
            <a:avLst/>
          </a:prstGeom>
        </p:spPr>
        <p:txBody>
          <a:bodyPr vert="horz" lIns="91440" tIns="45720" rIns="91440" bIns="45720" rtlCol="0" anchor="ctr"/>
          <a:lstStyle>
            <a:lvl1pPr algn="l" rtl="0" eaLnBrk="0" fontAlgn="base" hangingPunct="0">
              <a:spcBef>
                <a:spcPct val="0"/>
              </a:spcBef>
              <a:spcAft>
                <a:spcPct val="0"/>
              </a:spcAft>
              <a:defRPr sz="3600" b="1" kern="1200">
                <a:solidFill>
                  <a:srgbClr val="FFFF00"/>
                </a:solidFill>
                <a:effectLst>
                  <a:outerShdw blurRad="38100" dist="38100" dir="2700000" algn="tl">
                    <a:srgbClr val="000000">
                      <a:alpha val="43137"/>
                    </a:srgbClr>
                  </a:outerShdw>
                </a:effectLst>
                <a:latin typeface="微软雅黑" charset="-122"/>
                <a:ea typeface="微软雅黑" charset="-122"/>
                <a:cs typeface="+mj-cs"/>
              </a:defRPr>
            </a:lvl1pPr>
            <a:lvl2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9pPr>
          </a:lstStyle>
          <a:p>
            <a:pPr algn="ctr"/>
            <a:r>
              <a:rPr lang="en-US" altLang="zh-CN" sz="3200" b="0" dirty="0"/>
              <a:t>Parameter estimation accuracy by GW</a:t>
            </a:r>
            <a:endParaRPr lang="en-US" altLang="zh-CN" sz="3200" b="0" dirty="0"/>
          </a:p>
        </p:txBody>
      </p:sp>
      <p:sp>
        <p:nvSpPr>
          <p:cNvPr id="9" name="TextBox 8"/>
          <p:cNvSpPr txBox="1"/>
          <p:nvPr/>
        </p:nvSpPr>
        <p:spPr>
          <a:xfrm>
            <a:off x="4199255" y="6311265"/>
            <a:ext cx="4885055" cy="337185"/>
          </a:xfrm>
          <a:prstGeom prst="rect">
            <a:avLst/>
          </a:prstGeom>
          <a:noFill/>
        </p:spPr>
        <p:txBody>
          <a:bodyPr wrap="square">
            <a:spAutoFit/>
          </a:bodyPr>
          <a:lstStyle/>
          <a:p>
            <a:pPr algn="ctr"/>
            <a:r>
              <a:rPr lang="en-US" altLang="zh-CN" sz="1600" b="0" dirty="0">
                <a:solidFill>
                  <a:srgbClr val="0000FF"/>
                </a:solidFill>
                <a:latin typeface="+mj-lt"/>
              </a:rPr>
              <a:t>Feng </a:t>
            </a:r>
            <a:r>
              <a:rPr lang="en-US" altLang="zh-CN" sz="1600" b="0" i="1" dirty="0">
                <a:solidFill>
                  <a:srgbClr val="0000FF"/>
                </a:solidFill>
                <a:latin typeface="+mj-lt"/>
              </a:rPr>
              <a:t>et al</a:t>
            </a:r>
            <a:r>
              <a:rPr lang="en-US" altLang="zh-CN" sz="1600" b="0" dirty="0">
                <a:solidFill>
                  <a:srgbClr val="0000FF"/>
                </a:solidFill>
                <a:latin typeface="+mj-lt"/>
              </a:rPr>
              <a:t>. PRD 2023a (arXiv: 2305.05202)</a:t>
            </a:r>
            <a:endParaRPr lang="en-US" altLang="zh-CN" sz="1600" b="0" dirty="0">
              <a:solidFill>
                <a:srgbClr val="0000FF"/>
              </a:solidFill>
              <a:latin typeface="+mj-lt"/>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762191" y="1460244"/>
            <a:ext cx="3415159" cy="2613043"/>
          </a:xfrm>
          <a:prstGeom prst="rect">
            <a:avLst/>
          </a:prstGeom>
        </p:spPr>
      </p:pic>
      <p:pic>
        <p:nvPicPr>
          <p:cNvPr id="4" name="Picture 3"/>
          <p:cNvPicPr>
            <a:picLocks noChangeAspect="1"/>
          </p:cNvPicPr>
          <p:nvPr/>
        </p:nvPicPr>
        <p:blipFill>
          <a:blip r:embed="rId2"/>
          <a:stretch>
            <a:fillRect/>
          </a:stretch>
        </p:blipFill>
        <p:spPr>
          <a:xfrm>
            <a:off x="762192" y="4117891"/>
            <a:ext cx="3426308" cy="2581177"/>
          </a:xfrm>
          <a:prstGeom prst="rect">
            <a:avLst/>
          </a:prstGeom>
        </p:spPr>
      </p:pic>
      <p:sp>
        <p:nvSpPr>
          <p:cNvPr id="2" name="标题 1"/>
          <p:cNvSpPr>
            <a:spLocks noGrp="1"/>
          </p:cNvSpPr>
          <p:nvPr/>
        </p:nvSpPr>
        <p:spPr>
          <a:xfrm>
            <a:off x="35560" y="156845"/>
            <a:ext cx="9109075" cy="83693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3600" b="1" kern="1200">
                <a:solidFill>
                  <a:srgbClr val="FFFF00"/>
                </a:solidFill>
                <a:effectLst>
                  <a:outerShdw blurRad="38100" dist="38100" dir="2700000" algn="tl">
                    <a:srgbClr val="000000">
                      <a:alpha val="43137"/>
                    </a:srgbClr>
                  </a:outerShdw>
                </a:effectLst>
                <a:latin typeface="微软雅黑" charset="-122"/>
                <a:ea typeface="微软雅黑" charset="-122"/>
                <a:cs typeface="+mj-cs"/>
              </a:defRPr>
            </a:lvl1pPr>
            <a:lvl2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9pPr>
          </a:lstStyle>
          <a:p>
            <a:pPr algn="ctr"/>
            <a:r>
              <a:rPr lang="en-US" altLang="zh-CN" sz="3200" b="0" dirty="0"/>
              <a:t>DNS jointly detectable by GW &amp; Radio</a:t>
            </a:r>
            <a:endParaRPr lang="en-US" altLang="zh-CN" sz="3200" b="0" dirty="0"/>
          </a:p>
        </p:txBody>
      </p:sp>
      <p:pic>
        <p:nvPicPr>
          <p:cNvPr id="5" name="Picture 4"/>
          <p:cNvPicPr>
            <a:picLocks noChangeAspect="1"/>
          </p:cNvPicPr>
          <p:nvPr/>
        </p:nvPicPr>
        <p:blipFill>
          <a:blip r:embed="rId3"/>
          <a:stretch>
            <a:fillRect/>
          </a:stretch>
        </p:blipFill>
        <p:spPr>
          <a:xfrm>
            <a:off x="5006975" y="2115820"/>
            <a:ext cx="1791335" cy="1759585"/>
          </a:xfrm>
          <a:prstGeom prst="rect">
            <a:avLst/>
          </a:prstGeom>
        </p:spPr>
      </p:pic>
      <p:pic>
        <p:nvPicPr>
          <p:cNvPr id="7" name="Picture 6"/>
          <p:cNvPicPr>
            <a:picLocks noChangeAspect="1"/>
          </p:cNvPicPr>
          <p:nvPr/>
        </p:nvPicPr>
        <p:blipFill>
          <a:blip r:embed="rId4"/>
          <a:stretch>
            <a:fillRect/>
          </a:stretch>
        </p:blipFill>
        <p:spPr>
          <a:xfrm>
            <a:off x="6894830" y="2115820"/>
            <a:ext cx="1719580" cy="1760220"/>
          </a:xfrm>
          <a:prstGeom prst="rect">
            <a:avLst/>
          </a:prstGeom>
        </p:spPr>
      </p:pic>
      <p:pic>
        <p:nvPicPr>
          <p:cNvPr id="8" name="Picture 7"/>
          <p:cNvPicPr>
            <a:picLocks noChangeAspect="1"/>
          </p:cNvPicPr>
          <p:nvPr/>
        </p:nvPicPr>
        <p:blipFill>
          <a:blip r:embed="rId5"/>
          <a:stretch>
            <a:fillRect/>
          </a:stretch>
        </p:blipFill>
        <p:spPr>
          <a:xfrm>
            <a:off x="5015865" y="4022090"/>
            <a:ext cx="1734185" cy="1774190"/>
          </a:xfrm>
          <a:prstGeom prst="rect">
            <a:avLst/>
          </a:prstGeom>
        </p:spPr>
      </p:pic>
      <p:pic>
        <p:nvPicPr>
          <p:cNvPr id="9" name="Picture 8"/>
          <p:cNvPicPr>
            <a:picLocks noChangeAspect="1"/>
          </p:cNvPicPr>
          <p:nvPr/>
        </p:nvPicPr>
        <p:blipFill>
          <a:blip r:embed="rId6"/>
          <a:stretch>
            <a:fillRect/>
          </a:stretch>
        </p:blipFill>
        <p:spPr>
          <a:xfrm>
            <a:off x="6896735" y="4022090"/>
            <a:ext cx="1707515" cy="1908175"/>
          </a:xfrm>
          <a:prstGeom prst="rect">
            <a:avLst/>
          </a:prstGeom>
        </p:spPr>
      </p:pic>
      <p:pic>
        <p:nvPicPr>
          <p:cNvPr id="10" name="Picture 9"/>
          <p:cNvPicPr>
            <a:picLocks noChangeAspect="1"/>
          </p:cNvPicPr>
          <p:nvPr/>
        </p:nvPicPr>
        <p:blipFill>
          <a:blip r:embed="rId7"/>
          <a:stretch>
            <a:fillRect/>
          </a:stretch>
        </p:blipFill>
        <p:spPr>
          <a:xfrm>
            <a:off x="5950585" y="1348105"/>
            <a:ext cx="1670050" cy="622300"/>
          </a:xfrm>
          <a:prstGeom prst="rect">
            <a:avLst/>
          </a:prstGeom>
        </p:spPr>
      </p:pic>
      <p:sp>
        <p:nvSpPr>
          <p:cNvPr id="11" name="TextBox 8"/>
          <p:cNvSpPr txBox="1"/>
          <p:nvPr/>
        </p:nvSpPr>
        <p:spPr>
          <a:xfrm>
            <a:off x="4199255" y="6311265"/>
            <a:ext cx="4885055" cy="337185"/>
          </a:xfrm>
          <a:prstGeom prst="rect">
            <a:avLst/>
          </a:prstGeom>
          <a:noFill/>
        </p:spPr>
        <p:txBody>
          <a:bodyPr wrap="square">
            <a:spAutoFit/>
          </a:bodyPr>
          <a:lstStyle/>
          <a:p>
            <a:pPr algn="ctr"/>
            <a:r>
              <a:rPr lang="en-US" altLang="zh-CN" sz="1600" b="0" dirty="0">
                <a:solidFill>
                  <a:srgbClr val="0000FF"/>
                </a:solidFill>
                <a:latin typeface="+mj-lt"/>
              </a:rPr>
              <a:t>Feng </a:t>
            </a:r>
            <a:r>
              <a:rPr lang="en-US" altLang="zh-CN" sz="1600" b="0" i="1" dirty="0">
                <a:solidFill>
                  <a:srgbClr val="0000FF"/>
                </a:solidFill>
                <a:latin typeface="+mj-lt"/>
              </a:rPr>
              <a:t>et al</a:t>
            </a:r>
            <a:r>
              <a:rPr lang="en-US" altLang="zh-CN" sz="1600" b="0" dirty="0">
                <a:solidFill>
                  <a:srgbClr val="0000FF"/>
                </a:solidFill>
                <a:latin typeface="+mj-lt"/>
              </a:rPr>
              <a:t>. PRD 2023a (arXiv: 2305.05202)</a:t>
            </a:r>
            <a:endParaRPr lang="en-US" altLang="zh-CN" sz="1600" b="0" dirty="0">
              <a:solidFill>
                <a:srgbClr val="0000FF"/>
              </a:solidFill>
              <a:latin typeface="+mj-lt"/>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35560" y="156845"/>
            <a:ext cx="9109075" cy="836930"/>
          </a:xfrm>
          <a:prstGeom prst="rect">
            <a:avLst/>
          </a:prstGeom>
        </p:spPr>
        <p:txBody>
          <a:bodyPr vert="horz" lIns="91440" tIns="45720" rIns="91440" bIns="45720" rtlCol="0" anchor="ctr"/>
          <a:lstStyle>
            <a:lvl1pPr algn="l" rtl="0" eaLnBrk="0" fontAlgn="base" hangingPunct="0">
              <a:spcBef>
                <a:spcPct val="0"/>
              </a:spcBef>
              <a:spcAft>
                <a:spcPct val="0"/>
              </a:spcAft>
              <a:defRPr sz="3600" b="1" kern="1200">
                <a:solidFill>
                  <a:srgbClr val="FFFF00"/>
                </a:solidFill>
                <a:effectLst>
                  <a:outerShdw blurRad="38100" dist="38100" dir="2700000" algn="tl">
                    <a:srgbClr val="000000">
                      <a:alpha val="43137"/>
                    </a:srgbClr>
                  </a:outerShdw>
                </a:effectLst>
                <a:latin typeface="微软雅黑" charset="-122"/>
                <a:ea typeface="微软雅黑" charset="-122"/>
                <a:cs typeface="+mj-cs"/>
              </a:defRPr>
            </a:lvl1pPr>
            <a:lvl2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9pPr>
          </a:lstStyle>
          <a:p>
            <a:pPr algn="ctr"/>
            <a:r>
              <a:rPr lang="en-US" altLang="zh-CN" sz="3200" b="0" dirty="0"/>
              <a:t>Spin-orbit coupling effects on GW</a:t>
            </a:r>
            <a:endParaRPr lang="en-US" altLang="zh-CN" sz="3200" b="0" dirty="0"/>
          </a:p>
        </p:txBody>
      </p:sp>
      <p:pic>
        <p:nvPicPr>
          <p:cNvPr id="7" name="图片 15" descr="图片 15"/>
          <p:cNvPicPr>
            <a:picLocks noChangeAspect="1"/>
          </p:cNvPicPr>
          <p:nvPr>
            <p:custDataLst>
              <p:tags r:id="rId1"/>
            </p:custDataLst>
          </p:nvPr>
        </p:nvPicPr>
        <p:blipFill>
          <a:blip r:embed="rId2"/>
          <a:stretch>
            <a:fillRect/>
          </a:stretch>
        </p:blipFill>
        <p:spPr>
          <a:xfrm>
            <a:off x="805180" y="1355725"/>
            <a:ext cx="3248025" cy="2011045"/>
          </a:xfrm>
          <a:prstGeom prst="rect">
            <a:avLst/>
          </a:prstGeom>
          <a:ln w="12700">
            <a:miter/>
          </a:ln>
        </p:spPr>
      </p:pic>
      <p:pic>
        <p:nvPicPr>
          <p:cNvPr id="8" name="图片 7"/>
          <p:cNvPicPr>
            <a:picLocks noChangeAspect="1"/>
          </p:cNvPicPr>
          <p:nvPr>
            <p:custDataLst>
              <p:tags r:id="rId3"/>
            </p:custDataLst>
          </p:nvPr>
        </p:nvPicPr>
        <p:blipFill>
          <a:blip r:embed="rId4"/>
          <a:stretch>
            <a:fillRect/>
          </a:stretch>
        </p:blipFill>
        <p:spPr>
          <a:xfrm>
            <a:off x="4404995" y="1235075"/>
            <a:ext cx="4344035" cy="4525645"/>
          </a:xfrm>
          <a:prstGeom prst="rect">
            <a:avLst/>
          </a:prstGeom>
        </p:spPr>
      </p:pic>
      <p:pic>
        <p:nvPicPr>
          <p:cNvPr id="10" name="Picture 1"/>
          <p:cNvPicPr>
            <a:picLocks noChangeAspect="1"/>
          </p:cNvPicPr>
          <p:nvPr>
            <p:custDataLst>
              <p:tags r:id="rId5"/>
            </p:custDataLst>
          </p:nvPr>
        </p:nvPicPr>
        <p:blipFill>
          <a:blip r:embed="rId6"/>
          <a:stretch>
            <a:fillRect/>
          </a:stretch>
        </p:blipFill>
        <p:spPr>
          <a:xfrm>
            <a:off x="942340" y="3728720"/>
            <a:ext cx="2736215" cy="2430780"/>
          </a:xfrm>
          <a:prstGeom prst="rect">
            <a:avLst/>
          </a:prstGeom>
        </p:spPr>
      </p:pic>
      <p:sp>
        <p:nvSpPr>
          <p:cNvPr id="11" name="TextBox 8"/>
          <p:cNvSpPr txBox="1"/>
          <p:nvPr>
            <p:custDataLst>
              <p:tags r:id="rId7"/>
            </p:custDataLst>
          </p:nvPr>
        </p:nvSpPr>
        <p:spPr>
          <a:xfrm>
            <a:off x="4199255" y="6311265"/>
            <a:ext cx="4885055" cy="337185"/>
          </a:xfrm>
          <a:prstGeom prst="rect">
            <a:avLst/>
          </a:prstGeom>
          <a:noFill/>
        </p:spPr>
        <p:txBody>
          <a:bodyPr wrap="square">
            <a:spAutoFit/>
          </a:bodyPr>
          <a:lstStyle/>
          <a:p>
            <a:pPr algn="ctr"/>
            <a:r>
              <a:rPr lang="en-US" altLang="zh-CN" sz="1600" b="0" dirty="0">
                <a:solidFill>
                  <a:srgbClr val="0000FF"/>
                </a:solidFill>
                <a:latin typeface="+mj-lt"/>
              </a:rPr>
              <a:t>Feng </a:t>
            </a:r>
            <a:r>
              <a:rPr lang="en-US" altLang="zh-CN" sz="1600" b="0" i="1" dirty="0">
                <a:solidFill>
                  <a:srgbClr val="0000FF"/>
                </a:solidFill>
                <a:latin typeface="+mj-lt"/>
              </a:rPr>
              <a:t>et al</a:t>
            </a:r>
            <a:r>
              <a:rPr lang="en-US" altLang="zh-CN" sz="1600" b="0" dirty="0">
                <a:solidFill>
                  <a:srgbClr val="0000FF"/>
                </a:solidFill>
                <a:latin typeface="+mj-lt"/>
              </a:rPr>
              <a:t>. PRD 2023b (arXiv: 2307.01055)</a:t>
            </a:r>
            <a:endParaRPr lang="en-US" altLang="zh-CN" sz="1600" b="0" dirty="0">
              <a:solidFill>
                <a:srgbClr val="0000FF"/>
              </a:solidFill>
              <a:latin typeface="+mj-lt"/>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35560" y="156845"/>
            <a:ext cx="9109075" cy="836930"/>
          </a:xfrm>
          <a:prstGeom prst="rect">
            <a:avLst/>
          </a:prstGeom>
        </p:spPr>
        <p:txBody>
          <a:bodyPr vert="horz" lIns="91440" tIns="45720" rIns="91440" bIns="45720" rtlCol="0" anchor="ctr"/>
          <a:lstStyle>
            <a:lvl1pPr algn="l" rtl="0" eaLnBrk="0" fontAlgn="base" hangingPunct="0">
              <a:spcBef>
                <a:spcPct val="0"/>
              </a:spcBef>
              <a:spcAft>
                <a:spcPct val="0"/>
              </a:spcAft>
              <a:defRPr sz="3600" b="1" kern="1200">
                <a:solidFill>
                  <a:srgbClr val="FFFF00"/>
                </a:solidFill>
                <a:effectLst>
                  <a:outerShdw blurRad="38100" dist="38100" dir="2700000" algn="tl">
                    <a:srgbClr val="000000">
                      <a:alpha val="43137"/>
                    </a:srgbClr>
                  </a:outerShdw>
                </a:effectLst>
                <a:latin typeface="微软雅黑" charset="-122"/>
                <a:ea typeface="微软雅黑" charset="-122"/>
                <a:cs typeface="+mj-cs"/>
              </a:defRPr>
            </a:lvl1pPr>
            <a:lvl2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9pPr>
          </a:lstStyle>
          <a:p>
            <a:pPr algn="ctr"/>
            <a:r>
              <a:rPr lang="en-US" altLang="zh-CN" sz="3200" b="0" dirty="0"/>
              <a:t>Waveform mismatch and PE accuracy</a:t>
            </a:r>
            <a:endParaRPr lang="en-US" altLang="zh-CN" sz="3200" b="0" dirty="0"/>
          </a:p>
        </p:txBody>
      </p:sp>
      <p:grpSp>
        <p:nvGrpSpPr>
          <p:cNvPr id="2" name="组合 1"/>
          <p:cNvGrpSpPr/>
          <p:nvPr/>
        </p:nvGrpSpPr>
        <p:grpSpPr>
          <a:xfrm>
            <a:off x="184660" y="1798320"/>
            <a:ext cx="8840968" cy="3078480"/>
            <a:chOff x="562" y="2832"/>
            <a:chExt cx="13322" cy="4576"/>
          </a:xfrm>
        </p:grpSpPr>
        <p:pic>
          <p:nvPicPr>
            <p:cNvPr id="4" name="Picture 3"/>
            <p:cNvPicPr>
              <a:picLocks noChangeAspect="1"/>
            </p:cNvPicPr>
            <p:nvPr/>
          </p:nvPicPr>
          <p:blipFill>
            <a:blip r:embed="rId1"/>
            <a:stretch>
              <a:fillRect/>
            </a:stretch>
          </p:blipFill>
          <p:spPr>
            <a:xfrm>
              <a:off x="562" y="2832"/>
              <a:ext cx="5874" cy="4576"/>
            </a:xfrm>
            <a:prstGeom prst="rect">
              <a:avLst/>
            </a:prstGeom>
          </p:spPr>
        </p:pic>
        <p:pic>
          <p:nvPicPr>
            <p:cNvPr id="5" name="Picture 4"/>
            <p:cNvPicPr>
              <a:picLocks noChangeAspect="1"/>
            </p:cNvPicPr>
            <p:nvPr/>
          </p:nvPicPr>
          <p:blipFill>
            <a:blip r:embed="rId2"/>
            <a:stretch>
              <a:fillRect/>
            </a:stretch>
          </p:blipFill>
          <p:spPr>
            <a:xfrm>
              <a:off x="7080" y="2832"/>
              <a:ext cx="6804" cy="4576"/>
            </a:xfrm>
            <a:prstGeom prst="rect">
              <a:avLst/>
            </a:prstGeom>
          </p:spPr>
        </p:pic>
      </p:grpSp>
      <p:sp>
        <p:nvSpPr>
          <p:cNvPr id="8" name="TextBox 8"/>
          <p:cNvSpPr txBox="1"/>
          <p:nvPr>
            <p:custDataLst>
              <p:tags r:id="rId3"/>
            </p:custDataLst>
          </p:nvPr>
        </p:nvSpPr>
        <p:spPr>
          <a:xfrm>
            <a:off x="4199255" y="6311265"/>
            <a:ext cx="4885055" cy="337185"/>
          </a:xfrm>
          <a:prstGeom prst="rect">
            <a:avLst/>
          </a:prstGeom>
          <a:noFill/>
        </p:spPr>
        <p:txBody>
          <a:bodyPr wrap="square">
            <a:spAutoFit/>
          </a:bodyPr>
          <a:lstStyle/>
          <a:p>
            <a:pPr algn="ctr"/>
            <a:r>
              <a:rPr lang="en-US" altLang="zh-CN" sz="1600" b="0" dirty="0">
                <a:solidFill>
                  <a:srgbClr val="0000FF"/>
                </a:solidFill>
                <a:latin typeface="+mj-lt"/>
              </a:rPr>
              <a:t>Feng </a:t>
            </a:r>
            <a:r>
              <a:rPr lang="en-US" altLang="zh-CN" sz="1600" b="0" i="1" dirty="0">
                <a:solidFill>
                  <a:srgbClr val="0000FF"/>
                </a:solidFill>
                <a:latin typeface="+mj-lt"/>
              </a:rPr>
              <a:t>et al</a:t>
            </a:r>
            <a:r>
              <a:rPr lang="en-US" altLang="zh-CN" sz="1600" b="0" dirty="0">
                <a:solidFill>
                  <a:srgbClr val="0000FF"/>
                </a:solidFill>
                <a:latin typeface="+mj-lt"/>
              </a:rPr>
              <a:t>. PRD 2023b (arXiv: 2307.01055)</a:t>
            </a:r>
            <a:endParaRPr lang="en-US" altLang="zh-CN" sz="1600" b="0" dirty="0">
              <a:solidFill>
                <a:srgbClr val="0000FF"/>
              </a:solidFill>
              <a:latin typeface="+mj-lt"/>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35560" y="156845"/>
            <a:ext cx="9109075" cy="836930"/>
          </a:xfrm>
          <a:prstGeom prst="rect">
            <a:avLst/>
          </a:prstGeom>
        </p:spPr>
        <p:txBody>
          <a:bodyPr vert="horz" lIns="91440" tIns="45720" rIns="91440" bIns="45720" rtlCol="0" anchor="ctr"/>
          <a:lstStyle>
            <a:lvl1pPr algn="l" rtl="0" eaLnBrk="0" fontAlgn="base" hangingPunct="0">
              <a:spcBef>
                <a:spcPct val="0"/>
              </a:spcBef>
              <a:spcAft>
                <a:spcPct val="0"/>
              </a:spcAft>
              <a:defRPr sz="3600" b="1" kern="1200">
                <a:solidFill>
                  <a:srgbClr val="FFFF00"/>
                </a:solidFill>
                <a:effectLst>
                  <a:outerShdw blurRad="38100" dist="38100" dir="2700000" algn="tl">
                    <a:srgbClr val="000000">
                      <a:alpha val="43137"/>
                    </a:srgbClr>
                  </a:outerShdw>
                </a:effectLst>
                <a:latin typeface="微软雅黑" charset="-122"/>
                <a:ea typeface="微软雅黑" charset="-122"/>
                <a:cs typeface="+mj-cs"/>
              </a:defRPr>
            </a:lvl1pPr>
            <a:lvl2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9pPr>
          </a:lstStyle>
          <a:p>
            <a:pPr algn="ctr"/>
            <a:r>
              <a:rPr lang="en-US" altLang="zh-CN" sz="3200" b="0" dirty="0"/>
              <a:t>Dual-line GWs from </a:t>
            </a:r>
            <a:r>
              <a:rPr lang="en-US" altLang="zh-CN" sz="3200" b="0" dirty="0">
                <a:sym typeface="+mn-ea"/>
              </a:rPr>
              <a:t>DNS </a:t>
            </a:r>
            <a:r>
              <a:rPr lang="en-US" altLang="zh-CN" sz="3200" b="0" dirty="0"/>
              <a:t> </a:t>
            </a:r>
            <a:endParaRPr lang="en-US" altLang="zh-CN" sz="3200" b="0" dirty="0"/>
          </a:p>
        </p:txBody>
      </p:sp>
      <p:sp>
        <p:nvSpPr>
          <p:cNvPr id="11" name="TextBox 8"/>
          <p:cNvSpPr txBox="1"/>
          <p:nvPr>
            <p:custDataLst>
              <p:tags r:id="rId1"/>
            </p:custDataLst>
          </p:nvPr>
        </p:nvSpPr>
        <p:spPr>
          <a:xfrm>
            <a:off x="4199255" y="6250305"/>
            <a:ext cx="4885055" cy="583565"/>
          </a:xfrm>
          <a:prstGeom prst="rect">
            <a:avLst/>
          </a:prstGeom>
          <a:noFill/>
        </p:spPr>
        <p:txBody>
          <a:bodyPr wrap="square">
            <a:spAutoFit/>
          </a:bodyPr>
          <a:lstStyle/>
          <a:p>
            <a:pPr algn="ctr"/>
            <a:r>
              <a:rPr lang="en-US" altLang="zh-CN" sz="1600" b="0" dirty="0">
                <a:solidFill>
                  <a:srgbClr val="0000FF"/>
                </a:solidFill>
                <a:latin typeface="+mj-lt"/>
              </a:rPr>
              <a:t>Feng </a:t>
            </a:r>
            <a:r>
              <a:rPr lang="en-US" altLang="zh-CN" sz="1600" b="0" i="1" dirty="0">
                <a:solidFill>
                  <a:srgbClr val="0000FF"/>
                </a:solidFill>
                <a:latin typeface="+mj-lt"/>
              </a:rPr>
              <a:t>et al</a:t>
            </a:r>
            <a:r>
              <a:rPr lang="en-US" altLang="zh-CN" sz="1600" b="0" dirty="0">
                <a:solidFill>
                  <a:srgbClr val="0000FF"/>
                </a:solidFill>
                <a:latin typeface="+mj-lt"/>
              </a:rPr>
              <a:t>. PRD 2024 </a:t>
            </a:r>
            <a:r>
              <a:rPr lang="en-US" altLang="zh-CN" sz="1600" dirty="0">
                <a:solidFill>
                  <a:srgbClr val="0000FF"/>
                </a:solidFill>
                <a:latin typeface="+mj-lt"/>
                <a:sym typeface="+mn-ea"/>
              </a:rPr>
              <a:t>(arXiv: 2401.11241);</a:t>
            </a:r>
            <a:endParaRPr lang="en-US" altLang="zh-CN" sz="1600" dirty="0">
              <a:solidFill>
                <a:srgbClr val="0000FF"/>
              </a:solidFill>
              <a:latin typeface="+mj-lt"/>
              <a:sym typeface="+mn-ea"/>
            </a:endParaRPr>
          </a:p>
          <a:p>
            <a:pPr algn="ctr"/>
            <a:r>
              <a:rPr lang="en-US" altLang="zh-CN" sz="1600" dirty="0">
                <a:solidFill>
                  <a:srgbClr val="0000FF"/>
                </a:solidFill>
                <a:latin typeface="+mj-lt"/>
                <a:sym typeface="+mn-ea"/>
              </a:rPr>
              <a:t>Feng </a:t>
            </a:r>
            <a:r>
              <a:rPr lang="en-US" altLang="zh-CN" sz="1600" i="1" dirty="0">
                <a:solidFill>
                  <a:srgbClr val="0000FF"/>
                </a:solidFill>
                <a:latin typeface="+mj-lt"/>
                <a:sym typeface="+mn-ea"/>
              </a:rPr>
              <a:t>et al</a:t>
            </a:r>
            <a:r>
              <a:rPr lang="en-US" altLang="zh-CN" sz="1600" dirty="0">
                <a:solidFill>
                  <a:srgbClr val="0000FF"/>
                </a:solidFill>
                <a:latin typeface="+mj-lt"/>
                <a:sym typeface="+mn-ea"/>
              </a:rPr>
              <a:t>. PRD </a:t>
            </a:r>
            <a:r>
              <a:rPr lang="en-US" altLang="zh-CN" sz="1600" b="0" dirty="0">
                <a:solidFill>
                  <a:srgbClr val="0000FF"/>
                </a:solidFill>
                <a:latin typeface="+mj-lt"/>
              </a:rPr>
              <a:t>2025 (arXiv: 2410.09540)</a:t>
            </a:r>
            <a:endParaRPr lang="en-US" altLang="zh-CN" sz="1600" b="0" dirty="0">
              <a:solidFill>
                <a:srgbClr val="0000FF"/>
              </a:solidFill>
              <a:latin typeface="+mj-lt"/>
            </a:endParaRPr>
          </a:p>
        </p:txBody>
      </p:sp>
      <p:pic>
        <p:nvPicPr>
          <p:cNvPr id="2" name="图片 6" descr="图片 6"/>
          <p:cNvPicPr>
            <a:picLocks noChangeAspect="1"/>
          </p:cNvPicPr>
          <p:nvPr>
            <p:custDataLst>
              <p:tags r:id="rId2"/>
            </p:custDataLst>
          </p:nvPr>
        </p:nvPicPr>
        <p:blipFill>
          <a:blip r:embed="rId3"/>
          <a:stretch>
            <a:fillRect/>
          </a:stretch>
        </p:blipFill>
        <p:spPr>
          <a:xfrm>
            <a:off x="4475480" y="2227580"/>
            <a:ext cx="4658360" cy="2733675"/>
          </a:xfrm>
          <a:prstGeom prst="rect">
            <a:avLst/>
          </a:prstGeom>
          <a:ln w="12700">
            <a:miter/>
          </a:ln>
        </p:spPr>
      </p:pic>
      <p:sp>
        <p:nvSpPr>
          <p:cNvPr id="4" name="矩形 3"/>
          <p:cNvSpPr/>
          <p:nvPr>
            <p:custDataLst>
              <p:tags r:id="rId4"/>
            </p:custDataLst>
          </p:nvPr>
        </p:nvSpPr>
        <p:spPr>
          <a:xfrm>
            <a:off x="5412093" y="1284403"/>
            <a:ext cx="3166122" cy="922020"/>
          </a:xfrm>
          <a:prstGeom prst="rect">
            <a:avLst/>
          </a:prstGeom>
        </p:spPr>
        <p:txBody>
          <a:bodyPr wrap="square">
            <a:spAutoFit/>
          </a:bodyPr>
          <a:lstStyle/>
          <a:p>
            <a:r>
              <a:rPr lang="en-US" altLang="zh-CN" dirty="0">
                <a:solidFill>
                  <a:srgbClr val="002060"/>
                </a:solidFill>
                <a:latin typeface="微软雅黑" charset="-122"/>
                <a:ea typeface="微软雅黑" charset="-122"/>
              </a:rPr>
              <a:t>Reconstruct the evolope of high and low frequency GW amplitudes</a:t>
            </a:r>
            <a:endParaRPr lang="en-US" altLang="zh-CN" dirty="0">
              <a:solidFill>
                <a:srgbClr val="002060"/>
              </a:solidFill>
              <a:latin typeface="微软雅黑" charset="-122"/>
              <a:ea typeface="微软雅黑" charset="-122"/>
            </a:endParaRPr>
          </a:p>
        </p:txBody>
      </p:sp>
      <p:sp>
        <p:nvSpPr>
          <p:cNvPr id="5" name="矩形 4"/>
          <p:cNvSpPr/>
          <p:nvPr>
            <p:custDataLst>
              <p:tags r:id="rId5"/>
            </p:custDataLst>
          </p:nvPr>
        </p:nvSpPr>
        <p:spPr>
          <a:xfrm>
            <a:off x="4709795" y="5045075"/>
            <a:ext cx="4384040" cy="922020"/>
          </a:xfrm>
          <a:prstGeom prst="rect">
            <a:avLst/>
          </a:prstGeom>
        </p:spPr>
        <p:txBody>
          <a:bodyPr wrap="square">
            <a:spAutoFit/>
          </a:bodyPr>
          <a:lstStyle/>
          <a:p>
            <a:pPr marL="285750" indent="-285750">
              <a:buFont typeface="Arial" panose="020B0604020202090204" pitchFamily="34" charset="0"/>
              <a:buChar char="•"/>
            </a:pPr>
            <a:r>
              <a:rPr lang="en-US" altLang="zh-CN" dirty="0">
                <a:solidFill>
                  <a:srgbClr val="002060"/>
                </a:solidFill>
                <a:latin typeface="微软雅黑" charset="-122"/>
                <a:ea typeface="微软雅黑" charset="-122"/>
              </a:rPr>
              <a:t>spin-orbit misalignmentangle </a:t>
            </a:r>
            <a:r>
              <a:rPr lang="en-US" altLang="zh-CN" dirty="0">
                <a:solidFill>
                  <a:srgbClr val="002060"/>
                </a:solidFill>
                <a:latin typeface="Times New Roman" panose="02020503050405090304" pitchFamily="18" charset="0"/>
                <a:ea typeface="微软雅黑" charset="-122"/>
                <a:cs typeface="Times New Roman" panose="02020503050405090304" pitchFamily="18" charset="0"/>
              </a:rPr>
              <a:t>~1%</a:t>
            </a:r>
            <a:r>
              <a:rPr lang="en-US" altLang="zh-CN" dirty="0">
                <a:solidFill>
                  <a:srgbClr val="002060"/>
                </a:solidFill>
                <a:latin typeface="微软雅黑" charset="-122"/>
                <a:ea typeface="微软雅黑" charset="-122"/>
              </a:rPr>
              <a:t>    </a:t>
            </a:r>
            <a:endParaRPr lang="en-US" altLang="zh-CN" dirty="0">
              <a:solidFill>
                <a:srgbClr val="002060"/>
              </a:solidFill>
              <a:latin typeface="微软雅黑" charset="-122"/>
              <a:ea typeface="微软雅黑" charset="-122"/>
            </a:endParaRPr>
          </a:p>
          <a:p>
            <a:endParaRPr lang="en-US" altLang="zh-CN" dirty="0">
              <a:solidFill>
                <a:srgbClr val="002060"/>
              </a:solidFill>
              <a:latin typeface="微软雅黑" charset="-122"/>
              <a:ea typeface="微软雅黑" charset="-122"/>
            </a:endParaRPr>
          </a:p>
          <a:p>
            <a:pPr marL="285750" indent="-285750">
              <a:buFont typeface="Arial" panose="020B0604020202090204" pitchFamily="34" charset="0"/>
              <a:buChar char="•"/>
            </a:pPr>
            <a:r>
              <a:rPr lang="en-US" altLang="zh-CN" dirty="0">
                <a:solidFill>
                  <a:srgbClr val="002060"/>
                </a:solidFill>
                <a:latin typeface="微软雅黑" charset="-122"/>
                <a:ea typeface="微软雅黑" charset="-122"/>
              </a:rPr>
              <a:t>NS moment of inertial </a:t>
            </a:r>
            <a:r>
              <a:rPr lang="en-US" altLang="zh-CN" dirty="0">
                <a:solidFill>
                  <a:srgbClr val="002060"/>
                </a:solidFill>
                <a:latin typeface="Times New Roman" panose="02020503050405090304" pitchFamily="18" charset="0"/>
                <a:ea typeface="微软雅黑" charset="-122"/>
                <a:cs typeface="Times New Roman" panose="02020503050405090304" pitchFamily="18" charset="0"/>
              </a:rPr>
              <a:t>~5%</a:t>
            </a:r>
            <a:endParaRPr lang="zh-CN" altLang="en-US" dirty="0">
              <a:latin typeface="Times New Roman" panose="02020503050405090304" pitchFamily="18" charset="0"/>
              <a:cs typeface="Times New Roman" panose="02020503050405090304" pitchFamily="18" charset="0"/>
            </a:endParaRPr>
          </a:p>
        </p:txBody>
      </p:sp>
      <p:pic>
        <p:nvPicPr>
          <p:cNvPr id="6" name="图片 4" descr="图片 4"/>
          <p:cNvPicPr>
            <a:picLocks noChangeAspect="1"/>
          </p:cNvPicPr>
          <p:nvPr>
            <p:custDataLst>
              <p:tags r:id="rId6"/>
            </p:custDataLst>
          </p:nvPr>
        </p:nvPicPr>
        <p:blipFill>
          <a:blip r:embed="rId7"/>
          <a:stretch>
            <a:fillRect/>
          </a:stretch>
        </p:blipFill>
        <p:spPr>
          <a:xfrm>
            <a:off x="188595" y="4175125"/>
            <a:ext cx="3882390" cy="2343785"/>
          </a:xfrm>
          <a:prstGeom prst="rect">
            <a:avLst/>
          </a:prstGeom>
          <a:ln w="12700">
            <a:miter/>
          </a:ln>
        </p:spPr>
      </p:pic>
      <p:sp>
        <p:nvSpPr>
          <p:cNvPr id="9" name="矩形 8"/>
          <p:cNvSpPr/>
          <p:nvPr>
            <p:custDataLst>
              <p:tags r:id="rId8"/>
            </p:custDataLst>
          </p:nvPr>
        </p:nvSpPr>
        <p:spPr>
          <a:xfrm>
            <a:off x="-2540" y="1397635"/>
            <a:ext cx="2313305" cy="706755"/>
          </a:xfrm>
          <a:prstGeom prst="rect">
            <a:avLst/>
          </a:prstGeom>
        </p:spPr>
        <p:txBody>
          <a:bodyPr wrap="square">
            <a:spAutoFit/>
          </a:bodyPr>
          <a:lstStyle/>
          <a:p>
            <a:pPr algn="ctr"/>
            <a:r>
              <a:rPr lang="en-US" altLang="zh-CN" sz="2000" dirty="0">
                <a:solidFill>
                  <a:srgbClr val="002060"/>
                </a:solidFill>
                <a:latin typeface="微软雅黑" charset="0"/>
                <a:ea typeface="微软雅黑" charset="0"/>
                <a:cs typeface="Times New Roman" panose="02020503050405090304" pitchFamily="18" charset="0"/>
              </a:rPr>
              <a:t>Space detector</a:t>
            </a:r>
            <a:endParaRPr lang="en-US" altLang="zh-CN" sz="2000" dirty="0">
              <a:solidFill>
                <a:srgbClr val="002060"/>
              </a:solidFill>
              <a:latin typeface="微软雅黑" charset="0"/>
              <a:ea typeface="微软雅黑" charset="0"/>
              <a:cs typeface="Times New Roman" panose="02020503050405090304" pitchFamily="18" charset="0"/>
            </a:endParaRPr>
          </a:p>
          <a:p>
            <a:pPr algn="ctr"/>
            <a:r>
              <a:rPr lang="en-US" altLang="zh-CN" sz="2000" dirty="0">
                <a:solidFill>
                  <a:srgbClr val="002060"/>
                </a:solidFill>
                <a:latin typeface="微软雅黑" charset="0"/>
                <a:ea typeface="微软雅黑" charset="0"/>
                <a:cs typeface="Times New Roman" panose="02020503050405090304" pitchFamily="18" charset="0"/>
              </a:rPr>
              <a:t>(TianQin/LISA)</a:t>
            </a:r>
            <a:endParaRPr lang="en-US" altLang="zh-CN" sz="2000" dirty="0">
              <a:solidFill>
                <a:srgbClr val="002060"/>
              </a:solidFill>
              <a:latin typeface="微软雅黑" charset="0"/>
              <a:ea typeface="微软雅黑" charset="0"/>
              <a:cs typeface="Times New Roman" panose="02020503050405090304" pitchFamily="18" charset="0"/>
            </a:endParaRPr>
          </a:p>
        </p:txBody>
      </p:sp>
      <p:pic>
        <p:nvPicPr>
          <p:cNvPr id="8198" name="Picture 6" descr="Artistic view of the ET observatory"/>
          <p:cNvPicPr>
            <a:picLocks noChangeAspect="1" noChangeArrowheads="1"/>
          </p:cNvPicPr>
          <p:nvPr>
            <p:custDataLst>
              <p:tags r:id="rId9"/>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221230" y="2270760"/>
            <a:ext cx="2272665" cy="1442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custDataLst>
              <p:tags r:id="rId11"/>
            </p:custDataLst>
          </p:nvPr>
        </p:nvPicPr>
        <p:blipFill>
          <a:blip r:embed="rId12"/>
          <a:srcRect l="6040" r="32578"/>
          <a:stretch>
            <a:fillRect/>
          </a:stretch>
        </p:blipFill>
        <p:spPr>
          <a:xfrm>
            <a:off x="9525" y="2271395"/>
            <a:ext cx="2134870" cy="1539875"/>
          </a:xfrm>
          <a:prstGeom prst="rect">
            <a:avLst/>
          </a:prstGeom>
        </p:spPr>
      </p:pic>
      <p:sp>
        <p:nvSpPr>
          <p:cNvPr id="14" name="矩形 13"/>
          <p:cNvSpPr/>
          <p:nvPr>
            <p:custDataLst>
              <p:tags r:id="rId13"/>
            </p:custDataLst>
          </p:nvPr>
        </p:nvSpPr>
        <p:spPr>
          <a:xfrm>
            <a:off x="2221230" y="1397635"/>
            <a:ext cx="2426970" cy="706755"/>
          </a:xfrm>
          <a:prstGeom prst="rect">
            <a:avLst/>
          </a:prstGeom>
        </p:spPr>
        <p:txBody>
          <a:bodyPr wrap="square">
            <a:spAutoFit/>
          </a:bodyPr>
          <a:lstStyle/>
          <a:p>
            <a:pPr algn="ctr"/>
            <a:r>
              <a:rPr lang="en-US" altLang="zh-CN" sz="2000" dirty="0">
                <a:solidFill>
                  <a:srgbClr val="002060"/>
                </a:solidFill>
                <a:latin typeface="微软雅黑" charset="0"/>
                <a:ea typeface="微软雅黑" charset="0"/>
              </a:rPr>
              <a:t>Ground detector</a:t>
            </a:r>
            <a:endParaRPr lang="en-US" altLang="zh-CN" sz="2000" dirty="0">
              <a:solidFill>
                <a:srgbClr val="002060"/>
              </a:solidFill>
              <a:latin typeface="微软雅黑" charset="0"/>
              <a:ea typeface="微软雅黑" charset="0"/>
            </a:endParaRPr>
          </a:p>
          <a:p>
            <a:pPr algn="ctr"/>
            <a:r>
              <a:rPr lang="en-US" altLang="zh-CN" sz="2000" dirty="0">
                <a:solidFill>
                  <a:srgbClr val="002060"/>
                </a:solidFill>
                <a:latin typeface="微软雅黑" charset="0"/>
                <a:ea typeface="微软雅黑" charset="0"/>
                <a:cs typeface="Times New Roman" panose="02020503050405090304" pitchFamily="18" charset="0"/>
              </a:rPr>
              <a:t>(CE/ET)</a:t>
            </a:r>
            <a:endParaRPr lang="en-US" altLang="zh-CN" sz="2000" dirty="0">
              <a:solidFill>
                <a:srgbClr val="002060"/>
              </a:solidFill>
              <a:latin typeface="微软雅黑" charset="0"/>
              <a:ea typeface="微软雅黑" charset="0"/>
              <a:cs typeface="Times New Roman" panose="02020503050405090304" pitchFamily="18" charset="0"/>
            </a:endParaRPr>
          </a:p>
        </p:txBody>
      </p:sp>
      <p:pic>
        <p:nvPicPr>
          <p:cNvPr id="15" name="图片 14"/>
          <p:cNvPicPr>
            <a:picLocks noChangeAspect="1"/>
          </p:cNvPicPr>
          <p:nvPr>
            <p:custDataLst>
              <p:tags r:id="rId14"/>
            </p:custDataLst>
          </p:nvPr>
        </p:nvPicPr>
        <p:blipFill>
          <a:blip r:embed="rId15"/>
          <a:stretch>
            <a:fillRect/>
          </a:stretch>
        </p:blipFill>
        <p:spPr>
          <a:xfrm>
            <a:off x="2207895" y="2270125"/>
            <a:ext cx="2308860" cy="154051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图片 94"/>
          <p:cNvPicPr/>
          <p:nvPr>
            <p:custDataLst>
              <p:tags r:id="rId1"/>
            </p:custDataLst>
          </p:nvPr>
        </p:nvPicPr>
        <p:blipFill>
          <a:blip r:embed="rId2"/>
          <a:srcRect l="4149" r="4727" b="53520"/>
          <a:stretch>
            <a:fillRect/>
          </a:stretch>
        </p:blipFill>
        <p:spPr>
          <a:xfrm>
            <a:off x="124460" y="1376045"/>
            <a:ext cx="4040505" cy="1069975"/>
          </a:xfrm>
          <a:prstGeom prst="rect">
            <a:avLst/>
          </a:prstGeom>
          <a:ln>
            <a:noFill/>
          </a:ln>
        </p:spPr>
      </p:pic>
      <p:sp>
        <p:nvSpPr>
          <p:cNvPr id="7" name="CustomShape 3"/>
          <p:cNvSpPr/>
          <p:nvPr>
            <p:custDataLst>
              <p:tags r:id="rId3"/>
            </p:custDataLst>
          </p:nvPr>
        </p:nvSpPr>
        <p:spPr>
          <a:xfrm>
            <a:off x="488315" y="5191125"/>
            <a:ext cx="3721100" cy="11207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00000"/>
              </a:lnSpc>
              <a:buFont typeface="Arial" panose="020B0604020202090204" pitchFamily="34" charset="0"/>
              <a:buChar char="•"/>
            </a:pPr>
            <a:r>
              <a:rPr lang="en-US" altLang="zh-CN" b="0" strike="noStrike" spc="-1">
                <a:solidFill>
                  <a:srgbClr val="000000"/>
                </a:solidFill>
                <a:latin typeface="Arial" panose="020B0604020202090204"/>
                <a:ea typeface="DejaVu Sans"/>
              </a:rPr>
              <a:t>DWD in bulge: </a:t>
            </a:r>
            <a:r>
              <a:rPr lang="en-US" b="0" strike="noStrike" spc="-1">
                <a:solidFill>
                  <a:srgbClr val="FF0000"/>
                </a:solidFill>
                <a:latin typeface="Arial" panose="020B0604020202090204"/>
                <a:ea typeface="DejaVu Sans"/>
              </a:rPr>
              <a:t>1.04e8</a:t>
            </a:r>
            <a:endParaRPr lang="en-US" b="0" strike="noStrike" spc="-1">
              <a:solidFill>
                <a:srgbClr val="FF0000"/>
              </a:solidFill>
              <a:latin typeface="Arial" panose="020B0604020202090204"/>
            </a:endParaRPr>
          </a:p>
          <a:p>
            <a:pPr marL="285750" indent="-285750">
              <a:lnSpc>
                <a:spcPct val="100000"/>
              </a:lnSpc>
              <a:buFont typeface="Arial" panose="020B0604020202090204" pitchFamily="34" charset="0"/>
              <a:buChar char="•"/>
            </a:pPr>
            <a:r>
              <a:rPr lang="en-US" altLang="zh-CN" spc="-1">
                <a:solidFill>
                  <a:srgbClr val="000000"/>
                </a:solidFill>
                <a:latin typeface="Arial" panose="020B0604020202090204"/>
                <a:ea typeface="DejaVu Sans"/>
                <a:sym typeface="+mn-ea"/>
              </a:rPr>
              <a:t>DWD in </a:t>
            </a:r>
            <a:r>
              <a:rPr lang="en-US" altLang="zh-CN" b="0" strike="noStrike" spc="-1">
                <a:solidFill>
                  <a:srgbClr val="000000"/>
                </a:solidFill>
                <a:latin typeface="Arial" panose="020B0604020202090204"/>
                <a:ea typeface="DejaVu Sans"/>
              </a:rPr>
              <a:t>thick disk: </a:t>
            </a:r>
            <a:r>
              <a:rPr lang="en-US" spc="-1">
                <a:solidFill>
                  <a:srgbClr val="FF0000"/>
                </a:solidFill>
                <a:latin typeface="Arial" panose="020B0604020202090204"/>
              </a:rPr>
              <a:t>1.686e8</a:t>
            </a:r>
            <a:endParaRPr lang="en-US" spc="-1">
              <a:solidFill>
                <a:srgbClr val="FF0000"/>
              </a:solidFill>
              <a:latin typeface="Arial" panose="020B0604020202090204"/>
            </a:endParaRPr>
          </a:p>
          <a:p>
            <a:pPr marL="285750" indent="-285750">
              <a:lnSpc>
                <a:spcPct val="100000"/>
              </a:lnSpc>
              <a:buFont typeface="Arial" panose="020B0604020202090204" pitchFamily="34" charset="0"/>
              <a:buChar char="•"/>
            </a:pPr>
            <a:r>
              <a:rPr lang="en-US" altLang="zh-CN" spc="-1">
                <a:solidFill>
                  <a:srgbClr val="000000"/>
                </a:solidFill>
                <a:latin typeface="Arial" panose="020B0604020202090204"/>
                <a:ea typeface="DejaVu Sans"/>
                <a:sym typeface="+mn-ea"/>
              </a:rPr>
              <a:t>DWD in </a:t>
            </a:r>
            <a:r>
              <a:rPr lang="en-US" altLang="zh-CN" b="0" strike="noStrike" spc="-1">
                <a:solidFill>
                  <a:srgbClr val="000000"/>
                </a:solidFill>
                <a:latin typeface="Arial" panose="020B0604020202090204"/>
                <a:ea typeface="DejaVu Sans"/>
              </a:rPr>
              <a:t>thin disk: </a:t>
            </a:r>
            <a:r>
              <a:rPr lang="en-US" b="0" strike="noStrike" spc="-1">
                <a:solidFill>
                  <a:srgbClr val="FF0000"/>
                </a:solidFill>
                <a:latin typeface="Arial" panose="020B0604020202090204"/>
                <a:ea typeface="DejaVu Sans"/>
              </a:rPr>
              <a:t>5.05e8</a:t>
            </a:r>
            <a:endParaRPr lang="en-US" b="0" strike="noStrike" spc="-1">
              <a:solidFill>
                <a:srgbClr val="FF0000"/>
              </a:solidFill>
              <a:latin typeface="Arial" panose="020B0604020202090204"/>
              <a:ea typeface="DejaVu Sans"/>
            </a:endParaRPr>
          </a:p>
        </p:txBody>
      </p:sp>
      <p:pic>
        <p:nvPicPr>
          <p:cNvPr id="8" name="图片 7" descr="徽标&#10;&#10;已自动生成说明"/>
          <p:cNvPicPr>
            <a:picLocks noChangeAspect="1"/>
          </p:cNvPicPr>
          <p:nvPr>
            <p:custDataLst>
              <p:tags r:id="rId4"/>
            </p:custDataLst>
          </p:nvPr>
        </p:nvPicPr>
        <p:blipFill>
          <a:blip r:embed="rId5"/>
          <a:stretch>
            <a:fillRect/>
          </a:stretch>
        </p:blipFill>
        <p:spPr>
          <a:xfrm>
            <a:off x="4520565" y="1445895"/>
            <a:ext cx="1699895" cy="1757045"/>
          </a:xfrm>
          <a:prstGeom prst="rect">
            <a:avLst/>
          </a:prstGeom>
        </p:spPr>
      </p:pic>
      <p:pic>
        <p:nvPicPr>
          <p:cNvPr id="9" name="图片 8"/>
          <p:cNvPicPr/>
          <p:nvPr>
            <p:custDataLst>
              <p:tags r:id="rId6"/>
            </p:custDataLst>
          </p:nvPr>
        </p:nvPicPr>
        <p:blipFill>
          <a:blip r:embed="rId7"/>
          <a:srcRect l="2511" t="9256" r="4536"/>
          <a:stretch>
            <a:fillRect/>
          </a:stretch>
        </p:blipFill>
        <p:spPr>
          <a:xfrm>
            <a:off x="6220460" y="1445895"/>
            <a:ext cx="2914650" cy="1898650"/>
          </a:xfrm>
          <a:prstGeom prst="rect">
            <a:avLst/>
          </a:prstGeom>
          <a:ln>
            <a:noFill/>
          </a:ln>
        </p:spPr>
      </p:pic>
      <p:pic>
        <p:nvPicPr>
          <p:cNvPr id="10" name="图片 9"/>
          <p:cNvPicPr>
            <a:picLocks noChangeAspect="1"/>
          </p:cNvPicPr>
          <p:nvPr>
            <p:custDataLst>
              <p:tags r:id="rId8"/>
            </p:custDataLst>
          </p:nvPr>
        </p:nvPicPr>
        <p:blipFill>
          <a:blip r:embed="rId9"/>
          <a:stretch>
            <a:fillRect/>
          </a:stretch>
        </p:blipFill>
        <p:spPr>
          <a:xfrm>
            <a:off x="55880" y="2797810"/>
            <a:ext cx="4149090" cy="2135505"/>
          </a:xfrm>
          <a:prstGeom prst="rect">
            <a:avLst/>
          </a:prstGeom>
        </p:spPr>
      </p:pic>
      <p:pic>
        <p:nvPicPr>
          <p:cNvPr id="11" name="图片 10"/>
          <p:cNvPicPr>
            <a:picLocks noChangeAspect="1"/>
          </p:cNvPicPr>
          <p:nvPr>
            <p:custDataLst>
              <p:tags r:id="rId10"/>
            </p:custDataLst>
          </p:nvPr>
        </p:nvPicPr>
        <p:blipFill>
          <a:blip r:embed="rId11"/>
          <a:stretch>
            <a:fillRect/>
          </a:stretch>
        </p:blipFill>
        <p:spPr>
          <a:xfrm>
            <a:off x="4520565" y="3648075"/>
            <a:ext cx="4300220" cy="2506345"/>
          </a:xfrm>
          <a:prstGeom prst="rect">
            <a:avLst/>
          </a:prstGeom>
        </p:spPr>
      </p:pic>
      <p:sp>
        <p:nvSpPr>
          <p:cNvPr id="12" name="TextBox 8"/>
          <p:cNvSpPr txBox="1"/>
          <p:nvPr>
            <p:custDataLst>
              <p:tags r:id="rId12"/>
            </p:custDataLst>
          </p:nvPr>
        </p:nvSpPr>
        <p:spPr>
          <a:xfrm>
            <a:off x="4736465" y="6377940"/>
            <a:ext cx="4300220" cy="337185"/>
          </a:xfrm>
          <a:prstGeom prst="rect">
            <a:avLst/>
          </a:prstGeom>
          <a:noFill/>
        </p:spPr>
        <p:txBody>
          <a:bodyPr wrap="square">
            <a:spAutoFit/>
          </a:bodyPr>
          <a:lstStyle/>
          <a:p>
            <a:pPr algn="ctr"/>
            <a:r>
              <a:rPr lang="en-US" altLang="zh-CN" sz="1600" b="0" dirty="0">
                <a:solidFill>
                  <a:srgbClr val="0000FF"/>
                </a:solidFill>
                <a:latin typeface="+mj-lt"/>
              </a:rPr>
              <a:t>Jin </a:t>
            </a:r>
            <a:r>
              <a:rPr lang="en-US" altLang="zh-CN" sz="1600" b="0" i="1" dirty="0">
                <a:solidFill>
                  <a:srgbClr val="0000FF"/>
                </a:solidFill>
                <a:latin typeface="+mj-lt"/>
              </a:rPr>
              <a:t>et al</a:t>
            </a:r>
            <a:r>
              <a:rPr lang="en-US" altLang="zh-CN" sz="1600" b="0" dirty="0">
                <a:solidFill>
                  <a:srgbClr val="0000FF"/>
                </a:solidFill>
                <a:latin typeface="+mj-lt"/>
              </a:rPr>
              <a:t>. MNRAS 2025 </a:t>
            </a:r>
            <a:r>
              <a:rPr lang="en-US" altLang="zh-CN" sz="1600" dirty="0">
                <a:solidFill>
                  <a:srgbClr val="0000FF"/>
                </a:solidFill>
                <a:latin typeface="+mj-lt"/>
                <a:sym typeface="+mn-ea"/>
              </a:rPr>
              <a:t>(arXiv: 2406.16474)</a:t>
            </a:r>
            <a:r>
              <a:rPr lang="en-US" altLang="zh-CN" sz="1600" b="0" dirty="0">
                <a:solidFill>
                  <a:srgbClr val="0000FF"/>
                </a:solidFill>
                <a:latin typeface="+mj-lt"/>
              </a:rPr>
              <a:t> </a:t>
            </a:r>
            <a:endParaRPr lang="en-US" altLang="zh-CN" sz="1600" b="0" dirty="0">
              <a:solidFill>
                <a:srgbClr val="0000FF"/>
              </a:solidFill>
              <a:latin typeface="+mj-lt"/>
            </a:endParaRPr>
          </a:p>
        </p:txBody>
      </p:sp>
      <p:sp>
        <p:nvSpPr>
          <p:cNvPr id="13" name="标题 1"/>
          <p:cNvSpPr>
            <a:spLocks noGrp="1"/>
          </p:cNvSpPr>
          <p:nvPr>
            <p:custDataLst>
              <p:tags r:id="rId13"/>
            </p:custDataLst>
          </p:nvPr>
        </p:nvSpPr>
        <p:spPr>
          <a:xfrm>
            <a:off x="35560" y="156845"/>
            <a:ext cx="9109075" cy="83693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3600" b="1" kern="1200">
                <a:solidFill>
                  <a:srgbClr val="FFFF00"/>
                </a:solidFill>
                <a:effectLst>
                  <a:outerShdw blurRad="38100" dist="38100" dir="2700000" algn="tl">
                    <a:srgbClr val="000000">
                      <a:alpha val="43137"/>
                    </a:srgbClr>
                  </a:outerShdw>
                </a:effectLst>
                <a:latin typeface="微软雅黑" charset="-122"/>
                <a:ea typeface="微软雅黑" charset="-122"/>
                <a:cs typeface="+mj-cs"/>
              </a:defRPr>
            </a:lvl1pPr>
            <a:lvl2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2pPr>
            <a:lvl3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3pPr>
            <a:lvl4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4pPr>
            <a:lvl5pPr algn="l" rtl="0" eaLnBrk="0" fontAlgn="base" hangingPunct="0">
              <a:spcBef>
                <a:spcPct val="0"/>
              </a:spcBef>
              <a:spcAft>
                <a:spcPct val="0"/>
              </a:spcAft>
              <a:defRPr sz="3600" b="1">
                <a:solidFill>
                  <a:srgbClr val="FFFF00"/>
                </a:solidFill>
                <a:latin typeface="黑体" panose="02010609060101010101" pitchFamily="49" charset="-122"/>
                <a:ea typeface="黑体" panose="02010609060101010101" pitchFamily="49" charset="-122"/>
              </a:defRPr>
            </a:lvl5pPr>
            <a:lvl6pPr marL="4572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6pPr>
            <a:lvl7pPr marL="9144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7pPr>
            <a:lvl8pPr marL="13716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8pPr>
            <a:lvl9pPr marL="1828800" algn="l" rtl="0" fontAlgn="base">
              <a:spcBef>
                <a:spcPct val="0"/>
              </a:spcBef>
              <a:spcAft>
                <a:spcPct val="0"/>
              </a:spcAft>
              <a:defRPr sz="3600" b="1">
                <a:solidFill>
                  <a:srgbClr val="FFFF00"/>
                </a:solidFill>
                <a:latin typeface="黑体" panose="02010609060101010101" pitchFamily="49" charset="-122"/>
                <a:ea typeface="黑体" panose="02010609060101010101" pitchFamily="49" charset="-122"/>
              </a:defRPr>
            </a:lvl9pPr>
          </a:lstStyle>
          <a:p>
            <a:pPr algn="ctr"/>
            <a:r>
              <a:rPr lang="en-US" altLang="zh-CN" sz="3200" b="0" dirty="0"/>
              <a:t>DWD population synthesis &amp; light curve</a:t>
            </a:r>
            <a:endParaRPr lang="en-US" altLang="zh-CN" sz="3200" b="0" dirty="0"/>
          </a:p>
        </p:txBody>
      </p:sp>
    </p:spTree>
  </p:cSld>
  <p:clrMapOvr>
    <a:masterClrMapping/>
  </p:clrMapOvr>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 name="TABLE_ENDDRAG_ORIGIN_RECT" val="376*68"/>
  <p:tag name="TABLE_ENDDRAG_RECT" val="343*372*376*68"/>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3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00B050"/>
          </a:solidFill>
        </a:ln>
      </a:spPr>
      <a:bodyPr wrap="square">
        <a:spAutoFit/>
      </a:bodyPr>
      <a:lstStyle>
        <a:defPPr>
          <a:lnSpc>
            <a:spcPct val="150000"/>
          </a:lnSpc>
          <a:buFont typeface="Arial" panose="020B0604020202090204" pitchFamily="34" charset="0"/>
          <a:buChar char="•"/>
          <a:defRPr dirty="0" smtClean="0"/>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2000" b="1" i="0" u="none" strike="noStrike" cap="none" normalizeH="0" baseline="0" smtClean="0">
            <a:ln>
              <a:noFill/>
            </a:ln>
            <a:solidFill>
              <a:schemeClr val="tx1"/>
            </a:solidFill>
            <a:effectLst/>
            <a:latin typeface="Times New Roman" panose="02020503050405090304" pitchFamily="18" charset="0"/>
            <a:ea typeface="仿宋_GB2312" pitchFamily="49" charset="-122"/>
          </a:defRPr>
        </a:defPPr>
      </a:lstStyle>
    </a:ln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3052</Words>
  <Application>WPS 文字</Application>
  <PresentationFormat>On-screen Show (4:3)</PresentationFormat>
  <Paragraphs>207</Paragraphs>
  <Slides>20</Slides>
  <Notes>18</Notes>
  <HiddenSlides>0</HiddenSlides>
  <MMClips>0</MMClips>
  <ScaleCrop>false</ScaleCrop>
  <HeadingPairs>
    <vt:vector size="6" baseType="variant">
      <vt:variant>
        <vt:lpstr>已用的字体</vt:lpstr>
      </vt:variant>
      <vt:variant>
        <vt:i4>34</vt:i4>
      </vt:variant>
      <vt:variant>
        <vt:lpstr>主题</vt:lpstr>
      </vt:variant>
      <vt:variant>
        <vt:i4>1</vt:i4>
      </vt:variant>
      <vt:variant>
        <vt:lpstr>幻灯片标题</vt:lpstr>
      </vt:variant>
      <vt:variant>
        <vt:i4>20</vt:i4>
      </vt:variant>
    </vt:vector>
  </HeadingPairs>
  <TitlesOfParts>
    <vt:vector size="55" baseType="lpstr">
      <vt:lpstr>Arial</vt:lpstr>
      <vt:lpstr>宋体</vt:lpstr>
      <vt:lpstr>Wingdings</vt:lpstr>
      <vt:lpstr>Times New Roman</vt:lpstr>
      <vt:lpstr>仿宋_GB2312</vt:lpstr>
      <vt:lpstr>方正仿宋_GBK</vt:lpstr>
      <vt:lpstr>汉仪书宋二KW</vt:lpstr>
      <vt:lpstr>Arial</vt:lpstr>
      <vt:lpstr>Arial Unicode MS</vt:lpstr>
      <vt:lpstr>微软雅黑</vt:lpstr>
      <vt:lpstr>汉仪旗黑</vt:lpstr>
      <vt:lpstr>黑体</vt:lpstr>
      <vt:lpstr>Arial Unicode MS</vt:lpstr>
      <vt:lpstr>微软雅黑</vt:lpstr>
      <vt:lpstr>汉仪中黑KW</vt:lpstr>
      <vt:lpstr>Wingdings</vt:lpstr>
      <vt:lpstr>Arial Italic</vt:lpstr>
      <vt:lpstr>DejaVu Sans</vt:lpstr>
      <vt:lpstr>Thonburi</vt:lpstr>
      <vt:lpstr>微软雅黑</vt:lpstr>
      <vt:lpstr>Cambria Math</vt:lpstr>
      <vt:lpstr>Times New Roman Regular</vt:lpstr>
      <vt:lpstr>Times New Roman</vt:lpstr>
      <vt:lpstr>黑体</vt:lpstr>
      <vt:lpstr>DejaVu Math TeX Gyre</vt:lpstr>
      <vt:lpstr>宋体</vt:lpstr>
      <vt:lpstr>Calibri</vt:lpstr>
      <vt:lpstr>Helvetica Neue</vt:lpstr>
      <vt:lpstr>Kingsoft Math</vt:lpstr>
      <vt:lpstr>DejaVu Sans</vt:lpstr>
      <vt:lpstr>黑体</vt:lpstr>
      <vt:lpstr>苹方-简</vt:lpstr>
      <vt:lpstr>宋体-简</vt:lpstr>
      <vt:lpstr>宋体</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王炎</cp:lastModifiedBy>
  <cp:revision>65</cp:revision>
  <dcterms:created xsi:type="dcterms:W3CDTF">2025-08-27T02:32:47Z</dcterms:created>
  <dcterms:modified xsi:type="dcterms:W3CDTF">2025-08-27T02:32:47Z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2052-7.2.2.8955</vt:lpwstr>
  </property>
  <property fmtid="{D5CDD505-2E9C-101B-9397-08002B2CF9AE}" pid="3" name="ICV">
    <vt:lpwstr>14D2C6594E4D153DF2758D64BCCC3DD8_41</vt:lpwstr>
  </property>
</Properties>
</file>