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2"/>
  </p:handoutMasterIdLst>
  <p:sldIdLst>
    <p:sldId id="550" r:id="rId3"/>
    <p:sldId id="263" r:id="rId5"/>
    <p:sldId id="270" r:id="rId6"/>
    <p:sldId id="589" r:id="rId7"/>
    <p:sldId id="591" r:id="rId8"/>
    <p:sldId id="590" r:id="rId9"/>
    <p:sldId id="525" r:id="rId10"/>
    <p:sldId id="551" r:id="rId11"/>
    <p:sldId id="552" r:id="rId12"/>
    <p:sldId id="492" r:id="rId13"/>
    <p:sldId id="533" r:id="rId14"/>
    <p:sldId id="587" r:id="rId15"/>
    <p:sldId id="588" r:id="rId16"/>
    <p:sldId id="569" r:id="rId17"/>
    <p:sldId id="592" r:id="rId18"/>
    <p:sldId id="594" r:id="rId19"/>
    <p:sldId id="593" r:id="rId20"/>
    <p:sldId id="26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haoyue" initials="z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2CA"/>
    <a:srgbClr val="0051AA"/>
    <a:srgbClr val="E6E1FF"/>
    <a:srgbClr val="D3D3FF"/>
    <a:srgbClr val="FDFFB3"/>
    <a:srgbClr val="FFE188"/>
    <a:srgbClr val="FFF5C3"/>
    <a:srgbClr val="CEFFA3"/>
    <a:srgbClr val="A69DFF"/>
    <a:srgbClr val="FFC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5" autoAdjust="0"/>
    <p:restoredTop sz="89840" autoAdjust="0"/>
  </p:normalViewPr>
  <p:slideViewPr>
    <p:cSldViewPr snapToGrid="0" showGuides="1">
      <p:cViewPr varScale="1">
        <p:scale>
          <a:sx n="180" d="100"/>
          <a:sy n="180" d="100"/>
        </p:scale>
        <p:origin x="192" y="616"/>
      </p:cViewPr>
      <p:guideLst>
        <p:guide orient="horz" pos="2230"/>
        <p:guide pos="3837"/>
      </p:guideLst>
    </p:cSldViewPr>
  </p:slideViewPr>
  <p:outlineViewPr>
    <p:cViewPr>
      <p:scale>
        <a:sx n="33" d="100"/>
        <a:sy n="33" d="100"/>
      </p:scale>
      <p:origin x="0" y="-928"/>
    </p:cViewPr>
  </p:outlineViewPr>
  <p:notesTextViewPr>
    <p:cViewPr>
      <p:scale>
        <a:sx n="125" d="100"/>
        <a:sy n="125" d="100"/>
      </p:scale>
      <p:origin x="0" y="0"/>
    </p:cViewPr>
  </p:notesTextViewPr>
  <p:sorterViewPr>
    <p:cViewPr>
      <p:scale>
        <a:sx n="142" d="100"/>
        <a:sy n="142" d="100"/>
      </p:scale>
      <p:origin x="0" y="0"/>
    </p:cViewPr>
  </p:sorterViewPr>
  <p:notesViewPr>
    <p:cSldViewPr snapToGrid="0">
      <p:cViewPr varScale="1">
        <p:scale>
          <a:sx n="158" d="100"/>
          <a:sy n="158" d="100"/>
        </p:scale>
        <p:origin x="4144"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9E6B2A-6FDC-8C41-B010-E47DBB8CA5E6}"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4F166-4110-3C45-BFF7-E6C63AF8FDBD}"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BCEC9-DDE4-4B30-87D6-0017517D5E2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4487E-253C-4F2A-AD3B-D7DF4058A67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62BEFBF9-2BE5-4689-ACD5-CE8768775F9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800"/>
              </a:spcAft>
            </a:pPr>
            <a:r>
              <a:rPr lang="zh-CN" altLang="en-US" sz="1800" kern="100" dirty="0">
                <a:effectLst/>
                <a:latin typeface="等线" panose="02010600030101010101" charset="-122"/>
                <a:ea typeface="等线" panose="02010600030101010101" charset="-122"/>
                <a:cs typeface="Times New Roman" panose="02020603050405020304" charset="0"/>
              </a:rPr>
              <a:t>脉冲星计时阵列是我们观测</a:t>
            </a:r>
            <a:r>
              <a:rPr lang="zh-CN" altLang="zh-CN" sz="1800" kern="100" dirty="0">
                <a:effectLst/>
                <a:latin typeface="等线" panose="02010600030101010101" charset="-122"/>
                <a:ea typeface="等线" panose="02010600030101010101" charset="-122"/>
                <a:cs typeface="Times New Roman" panose="02020603050405020304" charset="0"/>
              </a:rPr>
              <a:t>纳赫兹引力波</a:t>
            </a:r>
            <a:r>
              <a:rPr lang="zh-CN" altLang="en-US" sz="1800" kern="100" dirty="0">
                <a:effectLst/>
                <a:latin typeface="等线" panose="02010600030101010101" charset="-122"/>
                <a:ea typeface="等线" panose="02010600030101010101" charset="-122"/>
                <a:cs typeface="Times New Roman" panose="02020603050405020304" charset="0"/>
              </a:rPr>
              <a:t>的重要手段，而</a:t>
            </a:r>
            <a:r>
              <a:rPr lang="zh-CN" altLang="zh-CN" sz="1800" kern="100" dirty="0">
                <a:effectLst/>
                <a:latin typeface="等线" panose="02010600030101010101" charset="-122"/>
                <a:ea typeface="等线" panose="02010600030101010101" charset="-122"/>
                <a:cs typeface="Times New Roman" panose="02020603050405020304" charset="0"/>
              </a:rPr>
              <a:t>超大质量双黑洞</a:t>
            </a:r>
            <a:r>
              <a:rPr lang="zh-CN" altLang="en-US" sz="1800" kern="100" dirty="0">
                <a:effectLst/>
                <a:latin typeface="等线" panose="02010600030101010101" charset="-122"/>
                <a:ea typeface="等线" panose="02010600030101010101" charset="-122"/>
                <a:cs typeface="Times New Roman" panose="02020603050405020304" charset="0"/>
              </a:rPr>
              <a:t>是纳赫兹引力波</a:t>
            </a:r>
            <a:r>
              <a:rPr lang="zh-CN" altLang="zh-CN" sz="1800" kern="100" dirty="0">
                <a:effectLst/>
                <a:latin typeface="等线" panose="02010600030101010101" charset="-122"/>
                <a:ea typeface="等线" panose="02010600030101010101" charset="-122"/>
                <a:cs typeface="Times New Roman" panose="02020603050405020304" charset="0"/>
              </a:rPr>
              <a:t>最有可能的波源，</a:t>
            </a:r>
            <a:r>
              <a:rPr lang="zh-CN" altLang="en-US" sz="1800" kern="100" dirty="0">
                <a:effectLst/>
                <a:latin typeface="等线" panose="02010600030101010101" charset="-122"/>
                <a:ea typeface="等线" panose="02010600030101010101" charset="-122"/>
                <a:cs typeface="Times New Roman" panose="02020603050405020304" charset="0"/>
              </a:rPr>
              <a:t>它们辐射的</a:t>
            </a:r>
            <a:r>
              <a:rPr lang="zh-CN" altLang="zh-CN" sz="1800" kern="100" dirty="0">
                <a:effectLst/>
                <a:latin typeface="等线" panose="02010600030101010101" charset="-122"/>
                <a:ea typeface="等线" panose="02010600030101010101" charset="-122"/>
                <a:cs typeface="Times New Roman" panose="02020603050405020304" charset="0"/>
              </a:rPr>
              <a:t>引力波会在</a:t>
            </a:r>
            <a:r>
              <a:rPr lang="en-US" altLang="zh-CN" sz="1800" kern="100" dirty="0">
                <a:effectLst/>
                <a:latin typeface="等线" panose="02010600030101010101" charset="-122"/>
                <a:ea typeface="等线" panose="02010600030101010101" charset="-122"/>
                <a:cs typeface="Times New Roman" panose="02020603050405020304" charset="0"/>
              </a:rPr>
              <a:t>PTA</a:t>
            </a:r>
            <a:r>
              <a:rPr lang="zh-CN" altLang="zh-CN" sz="1800" kern="100" dirty="0">
                <a:effectLst/>
                <a:latin typeface="等线" panose="02010600030101010101" charset="-122"/>
                <a:ea typeface="等线" panose="02010600030101010101" charset="-122"/>
                <a:cs typeface="Times New Roman" panose="02020603050405020304" charset="0"/>
              </a:rPr>
              <a:t>中产生一种特殊的空间关联，称为</a:t>
            </a:r>
            <a:r>
              <a:rPr lang="en-US" altLang="zh-CN" sz="1800" kern="100" dirty="0" err="1">
                <a:effectLst/>
                <a:latin typeface="等线" panose="02010600030101010101" charset="-122"/>
                <a:ea typeface="等线" panose="02010600030101010101" charset="-122"/>
                <a:cs typeface="Times New Roman" panose="02020603050405020304" charset="0"/>
              </a:rPr>
              <a:t>Hellings</a:t>
            </a:r>
            <a:r>
              <a:rPr lang="en-US" altLang="zh-CN" sz="1800" kern="100" dirty="0">
                <a:effectLst/>
                <a:latin typeface="等线" panose="02010600030101010101" charset="-122"/>
                <a:ea typeface="等线" panose="02010600030101010101" charset="-122"/>
                <a:cs typeface="Times New Roman" panose="02020603050405020304" charset="0"/>
              </a:rPr>
              <a:t>-Downs</a:t>
            </a:r>
            <a:r>
              <a:rPr lang="zh-CN" altLang="zh-CN" sz="1800" kern="100" dirty="0">
                <a:effectLst/>
                <a:latin typeface="等线" panose="02010600030101010101" charset="-122"/>
                <a:ea typeface="等线" panose="02010600030101010101" charset="-122"/>
                <a:cs typeface="Times New Roman" panose="02020603050405020304" charset="0"/>
              </a:rPr>
              <a:t>关联曲线。一直以来，我们都将</a:t>
            </a:r>
            <a:r>
              <a:rPr lang="en-US" altLang="zh-CN" sz="1800" kern="100" dirty="0">
                <a:effectLst/>
                <a:latin typeface="等线" panose="02010600030101010101" charset="-122"/>
                <a:ea typeface="等线" panose="02010600030101010101" charset="-122"/>
                <a:cs typeface="Times New Roman" panose="02020603050405020304" charset="0"/>
              </a:rPr>
              <a:t>HD</a:t>
            </a:r>
            <a:r>
              <a:rPr lang="zh-CN" altLang="zh-CN" sz="1800" kern="100" dirty="0">
                <a:effectLst/>
                <a:latin typeface="等线" panose="02010600030101010101" charset="-122"/>
                <a:ea typeface="等线" panose="02010600030101010101" charset="-122"/>
                <a:cs typeface="Times New Roman" panose="02020603050405020304" charset="0"/>
              </a:rPr>
              <a:t>曲线作为我们确证探测到引力波背景的关键证据。</a:t>
            </a:r>
            <a:endParaRPr lang="en-US" altLang="zh-CN" sz="1800" kern="100" dirty="0">
              <a:effectLst/>
              <a:latin typeface="Times New Roman" panose="02020603050405020304" charset="0"/>
              <a:ea typeface="仿宋" panose="02010609060101010101" pitchFamily="49"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Times New Roman" panose="02020603050405020304" charset="0"/>
              <a:ea typeface="仿宋" panose="02010609060101010101" pitchFamily="49"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Times New Roman" panose="02020603050405020304" charset="0"/>
              <a:ea typeface="仿宋" panose="02010609060101010101" pitchFamily="49"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Times New Roman" panose="02020603050405020304" charset="0"/>
              <a:ea typeface="仿宋" panose="02010609060101010101" pitchFamily="49"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charset="0"/>
                <a:ea typeface="仿宋" panose="02010609060101010101" pitchFamily="49" charset="-122"/>
                <a:cs typeface="Times New Roman" panose="02020603050405020304" charset="0"/>
              </a:rPr>
              <a:t>毫秒脉冲星就像具有稳定周期的太空灯塔，当它扫过地球的时候，我们就在射电波段探测到一个脉冲。我们可以把脉冲到达的时间（</a:t>
            </a:r>
            <a:r>
              <a:rPr lang="en-US" altLang="zh-CN" sz="1800" kern="100" dirty="0">
                <a:effectLst/>
                <a:latin typeface="Times New Roman" panose="02020603050405020304" charset="0"/>
                <a:ea typeface="仿宋" panose="02010609060101010101" pitchFamily="49" charset="-122"/>
                <a:cs typeface="Times New Roman" panose="02020603050405020304" charset="0"/>
              </a:rPr>
              <a:t>Time of Arrival, TOA</a:t>
            </a:r>
            <a:r>
              <a:rPr lang="zh-CN" altLang="zh-CN" sz="1800" kern="100" dirty="0">
                <a:effectLst/>
                <a:latin typeface="Times New Roman" panose="02020603050405020304" charset="0"/>
                <a:ea typeface="仿宋" panose="02010609060101010101" pitchFamily="49" charset="-122"/>
                <a:cs typeface="Times New Roman" panose="02020603050405020304" charset="0"/>
              </a:rPr>
              <a:t>）准确地记录下来。而所有这些脉冲就能够成为一个十分精确的时钟，不断的记录着时空间隔的微小变化。</a:t>
            </a:r>
            <a:endParaRPr lang="zh-CN" altLang="zh-CN" sz="1800" kern="100" dirty="0">
              <a:effectLst/>
              <a:latin typeface="等线" panose="02010600030101010101" charset="-122"/>
              <a:ea typeface="等线" panose="02010600030101010101" charset="-122"/>
              <a:cs typeface="Times New Roman" panose="02020603050405020304" charset="0"/>
            </a:endParaRPr>
          </a:p>
          <a:p>
            <a:endParaRPr kumimoji="1" lang="en-US" altLang="zh-CN" dirty="0"/>
          </a:p>
          <a:p>
            <a:pPr indent="304800" algn="just"/>
            <a:r>
              <a:rPr lang="zh-CN" altLang="zh-CN" sz="1800" kern="100" dirty="0">
                <a:effectLst/>
                <a:latin typeface="Times New Roman" panose="02020603050405020304" charset="0"/>
                <a:ea typeface="仿宋" panose="02010609060101010101" pitchFamily="49" charset="-122"/>
                <a:cs typeface="Times New Roman" panose="02020603050405020304" charset="0"/>
              </a:rPr>
              <a:t>我们预期脉冲到达时间之间的间隔是恒定不变的，但实际上这些间隔会有极其细微的变化。导致这些变化有很多因素，已知的就有地球的运动，太阳系天体导致的引力红移，星际介质的变化等等。我们把这些因素包括到我们的计时模型中，去拟合观测得到的脉冲到达时间，模型预言和实际观测之间的差别称为计时残差（</a:t>
            </a:r>
            <a:r>
              <a:rPr lang="en-US" altLang="zh-CN" sz="1800" kern="100" dirty="0">
                <a:effectLst/>
                <a:latin typeface="Times New Roman" panose="02020603050405020304" charset="0"/>
                <a:ea typeface="仿宋" panose="02010609060101010101" pitchFamily="49" charset="-122"/>
                <a:cs typeface="Times New Roman" panose="02020603050405020304" charset="0"/>
              </a:rPr>
              <a:t>Timing Residuals</a:t>
            </a:r>
            <a:r>
              <a:rPr lang="zh-CN" altLang="zh-CN" sz="1800" kern="100" dirty="0">
                <a:effectLst/>
                <a:latin typeface="Times New Roman" panose="02020603050405020304" charset="0"/>
                <a:ea typeface="仿宋" panose="02010609060101010101" pitchFamily="49" charset="-122"/>
                <a:cs typeface="Times New Roman" panose="02020603050405020304" charset="0"/>
              </a:rPr>
              <a:t>）。引力波是时空本身的涟漪，可以改变脉冲星和地球之间的距离，自然会使得脉冲到达时间发生变化，从而体现在计时残差中。</a:t>
            </a:r>
            <a:endParaRPr lang="zh-CN" altLang="zh-CN" sz="1800" kern="100" dirty="0">
              <a:effectLst/>
              <a:latin typeface="等线" panose="02010600030101010101" charset="-122"/>
              <a:ea typeface="等线" panose="02010600030101010101" charset="-122"/>
              <a:cs typeface="Times New Roman" panose="02020603050405020304" charset="0"/>
            </a:endParaRPr>
          </a:p>
          <a:p>
            <a:pPr indent="304800" algn="just"/>
            <a:r>
              <a:rPr lang="zh-CN" altLang="zh-CN" sz="1800" kern="100" dirty="0">
                <a:effectLst/>
                <a:latin typeface="Times New Roman" panose="02020603050405020304" charset="0"/>
                <a:ea typeface="仿宋" panose="02010609060101010101" pitchFamily="49" charset="-122"/>
                <a:cs typeface="Times New Roman" panose="02020603050405020304" charset="0"/>
              </a:rPr>
              <a:t>当然由于宇宙中还有很多我们不清楚的机制，它们也会作为噪声存在于这个计时残差里面，比如脉冲星本身的物理，甚至是射电望远镜自己的噪声。但我们都可以把它们包括在计时残差里面。</a:t>
            </a:r>
            <a:endParaRPr lang="zh-CN" altLang="zh-CN" sz="1800" kern="100" dirty="0">
              <a:effectLst/>
              <a:latin typeface="等线" panose="02010600030101010101" charset="-122"/>
              <a:ea typeface="等线" panose="02010600030101010101" charset="-122"/>
              <a:cs typeface="Times New Roman" panose="02020603050405020304" charset="0"/>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6F0021-2B23-C14A-95F6-DA915E228DF0}"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D4487E-253C-4F2A-AD3B-D7DF4058A67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A32C326A-3541-E547-8C03-5779D23648EF}" type="datetimeFigureOut">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black">
                    <a:tint val="75000"/>
                  </a:prstClr>
                </a:solidFill>
                <a:effectLst/>
                <a:uLnTx/>
                <a:uFillTx/>
                <a:latin typeface="Arial" panose="020B0604020202020204" pitchFamily="34" charset="0"/>
                <a:ea typeface="华文中宋" panose="02010600040101010101" charset="-122"/>
                <a:cs typeface="+mn-cs"/>
              </a:rPr>
              <a:t>1</a:t>
            </a:r>
            <a:endParaRPr kumimoji="0" lang="zh-CN" altLang="en-US" sz="1200" b="1" i="0" u="none" strike="noStrike" kern="1200" cap="none" spc="0" normalizeH="0" baseline="0" noProof="0" dirty="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E3597BDB-C194-6F4E-8639-1B954A600FDB}" type="slidenum">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340768"/>
            <a:ext cx="10515600" cy="5061482"/>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r>
              <a:rPr lang="en-US" altLang="zh-CN" dirty="0"/>
              <a:t>·</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7777B4F-0286-DE44-939A-59B26D3141B7}" type="datetimeFigureOut">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EADB0674-9F2F-9048-8F8C-240B2AE1FAC2}" type="slidenum">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2" name="Title 1"/>
          <p:cNvSpPr>
            <a:spLocks noGrp="1"/>
          </p:cNvSpPr>
          <p:nvPr>
            <p:ph type="title"/>
          </p:nvPr>
        </p:nvSpPr>
        <p:spPr>
          <a:xfrm>
            <a:off x="815009" y="45720"/>
            <a:ext cx="10538791" cy="1021543"/>
          </a:xfrm>
        </p:spPr>
        <p:txBody>
          <a:bodyPr anchor="ctr" anchorCtr="0">
            <a:normAutofit/>
          </a:bodyPr>
          <a:lstStyle>
            <a:lvl1pPr>
              <a:lnSpc>
                <a:spcPct val="100000"/>
              </a:lnSpc>
              <a:defRPr sz="4000" b="1"/>
            </a:lvl1pPr>
          </a:lstStyle>
          <a:p>
            <a:r>
              <a:rPr lang="zh-CN" altLang="en-US" dirty="0"/>
              <a:t>单击此处编辑母版标题样式</a:t>
            </a:r>
            <a:endParaRPr lang="en-US" dirty="0"/>
          </a:p>
        </p:txBody>
      </p:sp>
      <p:grpSp>
        <p:nvGrpSpPr>
          <p:cNvPr id="16" name="组合 15"/>
          <p:cNvGrpSpPr/>
          <p:nvPr userDrawn="1"/>
        </p:nvGrpSpPr>
        <p:grpSpPr>
          <a:xfrm>
            <a:off x="815009" y="933059"/>
            <a:ext cx="10538791" cy="0"/>
            <a:chOff x="815009" y="1021543"/>
            <a:chExt cx="10538791" cy="0"/>
          </a:xfrm>
        </p:grpSpPr>
        <p:cxnSp>
          <p:nvCxnSpPr>
            <p:cNvPr id="8" name="直接连接符 7"/>
            <p:cNvCxnSpPr/>
            <p:nvPr userDrawn="1"/>
          </p:nvCxnSpPr>
          <p:spPr>
            <a:xfrm>
              <a:off x="815009" y="1021543"/>
              <a:ext cx="713715" cy="0"/>
            </a:xfrm>
            <a:prstGeom prst="line">
              <a:avLst/>
            </a:prstGeom>
            <a:ln w="44450">
              <a:solidFill>
                <a:srgbClr val="AE1324"/>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1683945" y="1021543"/>
              <a:ext cx="9669855" cy="0"/>
            </a:xfrm>
            <a:prstGeom prst="line">
              <a:avLst/>
            </a:prstGeom>
            <a:ln w="44450"/>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userDrawn="1"/>
        </p:nvPicPr>
        <p:blipFill>
          <a:blip r:embed="rId2"/>
          <a:stretch>
            <a:fillRect/>
          </a:stretch>
        </p:blipFill>
        <p:spPr>
          <a:xfrm>
            <a:off x="10431780" y="1270"/>
            <a:ext cx="1584960" cy="7569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7F89CA9-0F6A-E745-B1B5-0B3A7BE5D970}" type="datetimeFigureOut">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B721F5A-A6F2-4C4E-BFC8-8F7E8C0B0E84}" type="slidenum">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2" name="Title 1"/>
          <p:cNvSpPr>
            <a:spLocks noGrp="1"/>
          </p:cNvSpPr>
          <p:nvPr>
            <p:ph type="title"/>
          </p:nvPr>
        </p:nvSpPr>
        <p:spPr>
          <a:xfrm>
            <a:off x="815009" y="0"/>
            <a:ext cx="10515600" cy="1021543"/>
          </a:xfrm>
        </p:spPr>
        <p:txBody>
          <a:bodyPr vert="horz" lIns="91440" tIns="45720" rIns="91440" bIns="45720" rtlCol="0" anchor="b">
            <a:normAutofit/>
          </a:bodyPr>
          <a:lstStyle>
            <a:lvl1pPr>
              <a:lnSpc>
                <a:spcPct val="100000"/>
              </a:lnSpc>
              <a:defRPr lang="en-US" sz="4000" b="1" dirty="0"/>
            </a:lvl1pPr>
          </a:lstStyle>
          <a:p>
            <a:pPr lvl="0"/>
            <a:r>
              <a:rPr lang="zh-CN" altLang="en-US" dirty="0"/>
              <a:t>单击此处编辑母版标题样式</a:t>
            </a:r>
            <a:endParaRPr lang="en-US" dirty="0"/>
          </a:p>
        </p:txBody>
      </p:sp>
      <p:grpSp>
        <p:nvGrpSpPr>
          <p:cNvPr id="6" name="组合 5"/>
          <p:cNvGrpSpPr/>
          <p:nvPr userDrawn="1"/>
        </p:nvGrpSpPr>
        <p:grpSpPr>
          <a:xfrm>
            <a:off x="815009" y="1021543"/>
            <a:ext cx="10538791" cy="0"/>
            <a:chOff x="815009" y="1021543"/>
            <a:chExt cx="10538791" cy="0"/>
          </a:xfrm>
        </p:grpSpPr>
        <p:cxnSp>
          <p:nvCxnSpPr>
            <p:cNvPr id="7" name="直接连接符 6"/>
            <p:cNvCxnSpPr/>
            <p:nvPr userDrawn="1"/>
          </p:nvCxnSpPr>
          <p:spPr>
            <a:xfrm>
              <a:off x="815009" y="1021543"/>
              <a:ext cx="713715" cy="0"/>
            </a:xfrm>
            <a:prstGeom prst="line">
              <a:avLst/>
            </a:prstGeom>
            <a:ln w="44450">
              <a:solidFill>
                <a:srgbClr val="AE1324"/>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1683945" y="1021543"/>
              <a:ext cx="9669855" cy="0"/>
            </a:xfrm>
            <a:prstGeom prst="line">
              <a:avLst/>
            </a:prstGeom>
            <a:ln w="44450"/>
          </p:spPr>
          <p:style>
            <a:lnRef idx="1">
              <a:schemeClr val="accent1"/>
            </a:lnRef>
            <a:fillRef idx="0">
              <a:schemeClr val="accent1"/>
            </a:fillRef>
            <a:effectRef idx="0">
              <a:schemeClr val="accent1"/>
            </a:effectRef>
            <a:fontRef idx="minor">
              <a:schemeClr val="tx1"/>
            </a:fontRef>
          </p:style>
        </p:cxnSp>
      </p:grpSp>
      <p:pic>
        <p:nvPicPr>
          <p:cNvPr id="9" name="图片 8" descr="横版组合——透明.png"/>
          <p:cNvPicPr>
            <a:picLocks noChangeAspect="1"/>
          </p:cNvPicPr>
          <p:nvPr userDrawn="1"/>
        </p:nvPicPr>
        <p:blipFill>
          <a:blip r:embed="rId2" cstate="screen"/>
          <a:srcRect/>
          <a:stretch>
            <a:fillRect/>
          </a:stretch>
        </p:blipFill>
        <p:spPr bwMode="auto">
          <a:xfrm>
            <a:off x="8610600" y="6073474"/>
            <a:ext cx="3086577"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30E72066-6174-6145-AA6B-3DE5C9EA0DC8}" type="datetimeFigureOut">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FD0C70D4-B8A7-1C47-A003-56128FA9BF31}" type="slidenum">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KSO_ST1"/>
          <p:cNvSpPr>
            <a:spLocks noGrp="1"/>
          </p:cNvSpPr>
          <p:nvPr>
            <p:ph type="title"/>
          </p:nvPr>
        </p:nvSpPr>
        <p:spPr>
          <a:xfrm>
            <a:off x="2098675" y="2108200"/>
            <a:ext cx="7994651" cy="1235075"/>
          </a:xfrm>
        </p:spPr>
        <p:txBody>
          <a:bodyPr anchor="b">
            <a:normAutofit/>
          </a:bodyPr>
          <a:lstStyle>
            <a:lvl1pPr algn="ctr">
              <a:defRPr sz="3600">
                <a:solidFill>
                  <a:schemeClr val="accent1">
                    <a:lumMod val="75000"/>
                  </a:schemeClr>
                </a:solidFill>
                <a:effectLst/>
              </a:defRPr>
            </a:lvl1pPr>
          </a:lstStyle>
          <a:p>
            <a:r>
              <a:rPr lang="zh-CN" altLang="en-US"/>
              <a:t>单击此处编辑母版标题样式</a:t>
            </a:r>
            <a:endParaRPr lang="en-US" dirty="0"/>
          </a:p>
        </p:txBody>
      </p:sp>
      <p:sp>
        <p:nvSpPr>
          <p:cNvPr id="3" name="KSO_FD"/>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41EA215-7A23-544C-A92E-4577682AAD9A}" type="datetimeFigureOut">
              <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4" name="KSO_FT"/>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5" name="KSO_FN"/>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50E2911-4B38-3847-BB6A-657490750D80}" type="slidenum">
              <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A7C40F-0D87-4C47-A7B0-B93EF7B2BE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9942B8-D311-4E7D-8579-3E51C69EB10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A7C40F-0D87-4C47-A7B0-B93EF7B2BED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9942B8-D311-4E7D-8579-3E51C69EB10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3C5E0C2-28B8-CE44-9D60-588CFEE87B31}" type="datetimeFigureOut">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1093995-55F8-9440-9010-524D68AC1856}" type="slidenum">
              <a:rPr kumimoji="0" lang="zh-CN" altLang="en-US" sz="12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华文中宋" panose="02010600040101010101" charset="-122"/>
                <a:cs typeface="+mn-cs"/>
              </a:rPr>
            </a:fld>
            <a:endParaRPr kumimoji="0" lang="en-US" altLang="zh-CN" sz="1200" b="1" i="0" u="none" strike="noStrike" kern="1200" cap="none" spc="0" normalizeH="0" baseline="0" noProof="0">
              <a:ln>
                <a:noFill/>
              </a:ln>
              <a:solidFill>
                <a:prstClr val="black">
                  <a:tint val="75000"/>
                </a:prstClr>
              </a:solidFill>
              <a:effectLst/>
              <a:uLnTx/>
              <a:uFillTx/>
              <a:latin typeface="Arial" panose="020B0604020202020204" pitchFamily="34" charset="0"/>
              <a:ea typeface="华文中宋" panose="02010600040101010101"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2.xml"/><Relationship Id="rId2" Type="http://schemas.openxmlformats.org/officeDocument/2006/relationships/tags" Target="../tags/tag2.xml"/><Relationship Id="rId19" Type="http://schemas.openxmlformats.org/officeDocument/2006/relationships/slideLayout" Target="../slideLayouts/slideLayout4.xml"/><Relationship Id="rId18" Type="http://schemas.openxmlformats.org/officeDocument/2006/relationships/image" Target="../media/image1.png"/><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microsoft.com/office/2007/relationships/hdphoto" Target="../media/image6.wdp"/><Relationship Id="rId11" Type="http://schemas.openxmlformats.org/officeDocument/2006/relationships/image" Target="../media/image5.png"/><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22.png"/><Relationship Id="rId7"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tags" Target="../tags/tag18.xml"/><Relationship Id="rId4" Type="http://schemas.openxmlformats.org/officeDocument/2006/relationships/image" Target="../media/image20.png"/><Relationship Id="rId3" Type="http://schemas.openxmlformats.org/officeDocument/2006/relationships/tags" Target="../tags/tag17.xml"/><Relationship Id="rId23" Type="http://schemas.openxmlformats.org/officeDocument/2006/relationships/notesSlide" Target="../notesSlides/notesSlide7.xml"/><Relationship Id="rId22" Type="http://schemas.openxmlformats.org/officeDocument/2006/relationships/slideLayout" Target="../slideLayouts/slideLayout2.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image" Target="../media/image19.png"/><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image" Target="../media/image24.png"/><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image" Target="../media/image23.png"/><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tags" Target="../tags/tag3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0732" t="19818" r="7637" b="7657"/>
          <a:stretch>
            <a:fillRect/>
          </a:stretch>
        </p:blipFill>
        <p:spPr>
          <a:xfrm>
            <a:off x="0" y="1"/>
            <a:ext cx="12192000" cy="6857999"/>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19409" t="5904" r="19637" b="9372"/>
          <a:stretch>
            <a:fillRect/>
          </a:stretch>
        </p:blipFill>
        <p:spPr>
          <a:xfrm>
            <a:off x="0" y="0"/>
            <a:ext cx="4459629" cy="4152761"/>
          </a:xfrm>
          <a:prstGeom prst="rect">
            <a:avLst/>
          </a:prstGeom>
        </p:spPr>
      </p:pic>
      <p:sp>
        <p:nvSpPr>
          <p:cNvPr id="5" name="矩形 4"/>
          <p:cNvSpPr/>
          <p:nvPr/>
        </p:nvSpPr>
        <p:spPr>
          <a:xfrm>
            <a:off x="-10259" y="0"/>
            <a:ext cx="12202259" cy="6877185"/>
          </a:xfrm>
          <a:prstGeom prst="rect">
            <a:avLst/>
          </a:prstGeom>
          <a:gradFill>
            <a:gsLst>
              <a:gs pos="0">
                <a:schemeClr val="tx2">
                  <a:lumMod val="40000"/>
                  <a:alpha val="51000"/>
                </a:schemeClr>
              </a:gs>
              <a:gs pos="100000">
                <a:schemeClr val="bg2">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400" noProof="1"/>
          </a:p>
        </p:txBody>
      </p:sp>
      <p:cxnSp>
        <p:nvCxnSpPr>
          <p:cNvPr id="7" name="直接连接符 6"/>
          <p:cNvCxnSpPr/>
          <p:nvPr/>
        </p:nvCxnSpPr>
        <p:spPr>
          <a:xfrm>
            <a:off x="2001668" y="6701855"/>
            <a:ext cx="7667223" cy="11259"/>
          </a:xfrm>
          <a:prstGeom prst="line">
            <a:avLst/>
          </a:prstGeom>
          <a:ln w="57150">
            <a:solidFill>
              <a:schemeClr val="accent4">
                <a:lumMod val="60000"/>
                <a:lumOff val="40000"/>
              </a:schemeClr>
            </a:solidFill>
          </a:ln>
        </p:spPr>
        <p:style>
          <a:lnRef idx="2">
            <a:schemeClr val="accent3"/>
          </a:lnRef>
          <a:fillRef idx="0">
            <a:schemeClr val="accent3"/>
          </a:fillRef>
          <a:effectRef idx="1">
            <a:schemeClr val="accent3"/>
          </a:effectRef>
          <a:fontRef idx="minor">
            <a:schemeClr val="tx1"/>
          </a:fontRef>
        </p:style>
      </p:cxnSp>
      <p:sp>
        <p:nvSpPr>
          <p:cNvPr id="9" name="文本框 8"/>
          <p:cNvSpPr txBox="1"/>
          <p:nvPr/>
        </p:nvSpPr>
        <p:spPr>
          <a:xfrm>
            <a:off x="990600" y="5870575"/>
            <a:ext cx="11201400" cy="842645"/>
          </a:xfrm>
          <a:prstGeom prst="rect">
            <a:avLst/>
          </a:prstGeom>
          <a:noFill/>
          <a:ln>
            <a:noFill/>
          </a:ln>
        </p:spPr>
        <p:txBody>
          <a:bodyPr wrap="square" rtlCol="0">
            <a:noAutofit/>
          </a:bodyPr>
          <a:lstStyle/>
          <a:p>
            <a:pPr algn="r">
              <a:lnSpc>
                <a:spcPct val="150000"/>
              </a:lnSpc>
            </a:pPr>
            <a:r>
              <a:rPr lang="en-US" altLang="zh-CN" sz="3600" b="1" dirty="0">
                <a:solidFill>
                  <a:schemeClr val="accent4">
                    <a:lumMod val="40000"/>
                    <a:lumOff val="60000"/>
                  </a:schemeClr>
                </a:solidFill>
                <a:latin typeface="微软雅黑" panose="020B0503020204020204" charset="-122"/>
                <a:ea typeface="微软雅黑" panose="020B0503020204020204" charset="-122"/>
              </a:rPr>
              <a:t>              Bo  Liang</a:t>
            </a:r>
            <a:r>
              <a:rPr lang="zh-CN" altLang="en-US" sz="3600" b="1" dirty="0">
                <a:solidFill>
                  <a:schemeClr val="accent4">
                    <a:lumMod val="40000"/>
                    <a:lumOff val="60000"/>
                  </a:schemeClr>
                </a:solidFill>
                <a:latin typeface="微软雅黑" panose="020B0503020204020204" charset="-122"/>
                <a:ea typeface="微软雅黑" panose="020B0503020204020204" charset="-122"/>
              </a:rPr>
              <a:t>  </a:t>
            </a:r>
            <a:endParaRPr lang="en-US" altLang="zh-CN" sz="3600" b="1" dirty="0">
              <a:solidFill>
                <a:schemeClr val="accent4">
                  <a:lumMod val="40000"/>
                  <a:lumOff val="60000"/>
                </a:schemeClr>
              </a:solidFill>
              <a:latin typeface="微软雅黑" panose="020B0503020204020204" charset="-122"/>
              <a:ea typeface="微软雅黑" panose="020B0503020204020204" charset="-122"/>
            </a:endParaRPr>
          </a:p>
          <a:p>
            <a:pPr algn="r">
              <a:lnSpc>
                <a:spcPct val="150000"/>
              </a:lnSpc>
            </a:pPr>
            <a:endParaRPr lang="zh-CN" altLang="en-US" sz="2800" b="1" dirty="0">
              <a:solidFill>
                <a:schemeClr val="accent4">
                  <a:lumMod val="40000"/>
                  <a:lumOff val="60000"/>
                </a:schemeClr>
              </a:solidFill>
              <a:latin typeface="微软雅黑" panose="020B0503020204020204" charset="-122"/>
              <a:ea typeface="微软雅黑" panose="020B0503020204020204" charset="-122"/>
            </a:endParaRPr>
          </a:p>
        </p:txBody>
      </p:sp>
      <p:cxnSp>
        <p:nvCxnSpPr>
          <p:cNvPr id="8" name="直接连接符 7"/>
          <p:cNvCxnSpPr/>
          <p:nvPr/>
        </p:nvCxnSpPr>
        <p:spPr>
          <a:xfrm>
            <a:off x="7742625" y="6776435"/>
            <a:ext cx="4432074" cy="0"/>
          </a:xfrm>
          <a:prstGeom prst="line">
            <a:avLst/>
          </a:prstGeom>
          <a:ln w="38100">
            <a:solidFill>
              <a:schemeClr val="accent4">
                <a:lumMod val="60000"/>
                <a:lumOff val="40000"/>
              </a:schemeClr>
            </a:solidFill>
          </a:ln>
        </p:spPr>
        <p:style>
          <a:lnRef idx="2">
            <a:schemeClr val="accent3"/>
          </a:lnRef>
          <a:fillRef idx="0">
            <a:schemeClr val="accent3"/>
          </a:fillRef>
          <a:effectRef idx="1">
            <a:schemeClr val="accent3"/>
          </a:effectRef>
          <a:fontRef idx="minor">
            <a:schemeClr val="tx1"/>
          </a:fontRef>
        </p:style>
      </p:cxnSp>
      <p:sp>
        <p:nvSpPr>
          <p:cNvPr id="4" name="文本框 3"/>
          <p:cNvSpPr txBox="1"/>
          <p:nvPr/>
        </p:nvSpPr>
        <p:spPr>
          <a:xfrm>
            <a:off x="4364355" y="2633345"/>
            <a:ext cx="7810500" cy="1383665"/>
          </a:xfrm>
          <a:prstGeom prst="rect">
            <a:avLst/>
          </a:prstGeom>
          <a:noFill/>
        </p:spPr>
        <p:txBody>
          <a:bodyPr wrap="square" rtlCol="0">
            <a:spAutoFit/>
          </a:bodyPr>
          <a:p>
            <a:r>
              <a:rPr lang="en-US" altLang="zh-CN" sz="2800" b="1" dirty="0">
                <a:solidFill>
                  <a:schemeClr val="accent4">
                    <a:lumMod val="40000"/>
                    <a:lumOff val="60000"/>
                  </a:schemeClr>
                </a:solidFill>
                <a:latin typeface="Times New Roman" panose="02020603050405020304" charset="0"/>
                <a:ea typeface="微软雅黑" panose="020B0503020204020204" charset="-122"/>
                <a:cs typeface="Times New Roman" panose="02020603050405020304" charset="0"/>
              </a:rPr>
              <a:t>Accelerating Stochastic Gravitational Wave Backgrounds Parameter Estimation in Pulsar Timing Arrays with Flow Matching</a:t>
            </a:r>
            <a:endParaRPr lang="en-US" altLang="zh-CN" sz="2800" b="1" dirty="0">
              <a:solidFill>
                <a:schemeClr val="accent4">
                  <a:lumMod val="40000"/>
                  <a:lumOff val="60000"/>
                </a:schemeClr>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9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cstate="screen">
            <a:alphaModFix amt="50000"/>
            <a:lum/>
          </a:blip>
          <a:srcRect/>
          <a:stretch>
            <a:fillRect/>
          </a:stretch>
        </a:blipFill>
        <a:effectLst/>
      </p:bgPr>
    </p:bg>
    <p:spTree>
      <p:nvGrpSpPr>
        <p:cNvPr id="1" name=""/>
        <p:cNvGrpSpPr/>
        <p:nvPr/>
      </p:nvGrpSpPr>
      <p:grpSpPr>
        <a:xfrm>
          <a:off x="0" y="0"/>
          <a:ext cx="0" cy="0"/>
          <a:chOff x="0" y="0"/>
          <a:chExt cx="0" cy="0"/>
        </a:xfrm>
      </p:grpSpPr>
      <p:sp>
        <p:nvSpPr>
          <p:cNvPr id="10242" name="Freeform 5"/>
          <p:cNvSpPr/>
          <p:nvPr/>
        </p:nvSpPr>
        <p:spPr bwMode="auto">
          <a:xfrm>
            <a:off x="771225" y="1754842"/>
            <a:ext cx="2935728" cy="487172"/>
          </a:xfrm>
          <a:custGeom>
            <a:avLst/>
            <a:gdLst>
              <a:gd name="T0" fmla="*/ 275 w 3851"/>
              <a:gd name="T1" fmla="*/ 0 h 633"/>
              <a:gd name="T2" fmla="*/ 3575 w 3851"/>
              <a:gd name="T3" fmla="*/ 0 h 633"/>
              <a:gd name="T4" fmla="*/ 3851 w 3851"/>
              <a:gd name="T5" fmla="*/ 633 h 633"/>
              <a:gd name="T6" fmla="*/ 0 w 3851"/>
              <a:gd name="T7" fmla="*/ 633 h 633"/>
              <a:gd name="T8" fmla="*/ 275 w 3851"/>
              <a:gd name="T9" fmla="*/ 0 h 633"/>
            </a:gdLst>
            <a:ahLst/>
            <a:cxnLst>
              <a:cxn ang="0">
                <a:pos x="T0" y="T1"/>
              </a:cxn>
              <a:cxn ang="0">
                <a:pos x="T2" y="T3"/>
              </a:cxn>
              <a:cxn ang="0">
                <a:pos x="T4" y="T5"/>
              </a:cxn>
              <a:cxn ang="0">
                <a:pos x="T6" y="T7"/>
              </a:cxn>
              <a:cxn ang="0">
                <a:pos x="T8" y="T9"/>
              </a:cxn>
            </a:cxnLst>
            <a:rect l="0" t="0" r="r" b="b"/>
            <a:pathLst>
              <a:path w="3851" h="633">
                <a:moveTo>
                  <a:pt x="275" y="0"/>
                </a:moveTo>
                <a:lnTo>
                  <a:pt x="3575" y="0"/>
                </a:lnTo>
                <a:lnTo>
                  <a:pt x="3851" y="633"/>
                </a:lnTo>
                <a:lnTo>
                  <a:pt x="0" y="633"/>
                </a:lnTo>
                <a:lnTo>
                  <a:pt x="275" y="0"/>
                </a:lnTo>
                <a:close/>
              </a:path>
            </a:pathLst>
          </a:custGeom>
          <a:solidFill>
            <a:schemeClr val="tx1">
              <a:lumMod val="75000"/>
              <a:lumOff val="25000"/>
            </a:schemeClr>
          </a:solidFill>
          <a:ln>
            <a:noFill/>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3" name="Rectangle 6"/>
          <p:cNvSpPr>
            <a:spLocks noChangeArrowheads="1"/>
          </p:cNvSpPr>
          <p:nvPr/>
        </p:nvSpPr>
        <p:spPr bwMode="auto">
          <a:xfrm>
            <a:off x="1" y="2245189"/>
            <a:ext cx="12192000" cy="2196242"/>
          </a:xfrm>
          <a:prstGeom prst="rect">
            <a:avLst/>
          </a:prstGeom>
          <a:gradFill flip="none" rotWithShape="1">
            <a:gsLst>
              <a:gs pos="0">
                <a:srgbClr val="0C4994">
                  <a:shade val="30000"/>
                  <a:satMod val="115000"/>
                </a:srgbClr>
              </a:gs>
              <a:gs pos="50000">
                <a:srgbClr val="0C4994">
                  <a:shade val="67500"/>
                  <a:satMod val="115000"/>
                </a:srgbClr>
              </a:gs>
              <a:gs pos="100000">
                <a:srgbClr val="0C4994">
                  <a:shade val="100000"/>
                  <a:satMod val="115000"/>
                </a:srgbClr>
              </a:gs>
            </a:gsLst>
            <a:lin ang="0" scaled="1"/>
            <a:tileRect/>
          </a:gra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4" name="Rectangle 7"/>
          <p:cNvSpPr>
            <a:spLocks noChangeArrowheads="1"/>
          </p:cNvSpPr>
          <p:nvPr/>
        </p:nvSpPr>
        <p:spPr bwMode="auto">
          <a:xfrm>
            <a:off x="980692" y="1754842"/>
            <a:ext cx="2513618" cy="2686588"/>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6" name="TextBox 25"/>
          <p:cNvSpPr txBox="1">
            <a:spLocks noChangeArrowheads="1"/>
          </p:cNvSpPr>
          <p:nvPr/>
        </p:nvSpPr>
        <p:spPr bwMode="auto">
          <a:xfrm>
            <a:off x="3634105" y="2879090"/>
            <a:ext cx="8302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lang="en-US" altLang="zh-CN" sz="4400" b="1" dirty="0">
                <a:solidFill>
                  <a:srgbClr val="FFFF00"/>
                </a:solidFill>
                <a:latin typeface="Times New Roman" panose="02020603050405020304" charset="0"/>
                <a:ea typeface="微软雅黑" panose="020B0503020204020204" charset="-122"/>
                <a:cs typeface="Times New Roman" panose="02020603050405020304" charset="0"/>
                <a:sym typeface="+mn-ea"/>
              </a:rPr>
              <a:t>Current Research States</a:t>
            </a:r>
            <a:endParaRPr kumimoji="0" lang="en-US" altLang="zh-CN" sz="4400" b="1" i="0" u="none" strike="noStrike" kern="1200" cap="none" spc="0" normalizeH="0" baseline="0" noProof="0" dirty="0">
              <a:ln>
                <a:noFill/>
              </a:ln>
              <a:solidFill>
                <a:srgbClr val="FFFF00"/>
              </a:solidFill>
              <a:effectLst/>
              <a:uLnTx/>
              <a:uFillTx/>
              <a:latin typeface="Times New Roman" panose="02020603050405020304" charset="0"/>
              <a:ea typeface="微软雅黑" panose="020B0503020204020204" charset="-122"/>
              <a:cs typeface="Times New Roman" panose="02020603050405020304" charset="0"/>
              <a:sym typeface="+mn-ea"/>
            </a:endParaRPr>
          </a:p>
        </p:txBody>
      </p:sp>
      <p:sp>
        <p:nvSpPr>
          <p:cNvPr id="10247" name="TextBox 26"/>
          <p:cNvSpPr txBox="1">
            <a:spLocks noChangeArrowheads="1"/>
          </p:cNvSpPr>
          <p:nvPr/>
        </p:nvSpPr>
        <p:spPr bwMode="auto">
          <a:xfrm>
            <a:off x="1198095" y="2245187"/>
            <a:ext cx="2082621" cy="193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02</a:t>
            </a:r>
            <a:endParaRPr kumimoji="0" lang="zh-CN" altLang="en-US"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2.1</a:t>
            </a:r>
            <a:r>
              <a:rPr lang="zh-CN" altLang="en-US" dirty="0"/>
              <a:t>  </a:t>
            </a:r>
            <a:r>
              <a:rPr lang="en-US" altLang="zh-CN" sz="3200" dirty="0">
                <a:latin typeface="Times New Roman" panose="02020603050405020304" charset="0"/>
                <a:cs typeface="Times New Roman" panose="02020603050405020304" charset="0"/>
              </a:rPr>
              <a:t>Progress in PTA Data Analysis - AI Method</a:t>
            </a:r>
            <a:endParaRPr lang="en-US" altLang="zh-CN" sz="3200" dirty="0">
              <a:latin typeface="Times New Roman" panose="02020603050405020304" charset="0"/>
              <a:cs typeface="Times New Roman" panose="02020603050405020304" charset="0"/>
            </a:endParaRPr>
          </a:p>
        </p:txBody>
      </p:sp>
      <p:cxnSp>
        <p:nvCxnSpPr>
          <p:cNvPr id="6" name="直线连接符 5"/>
          <p:cNvCxnSpPr/>
          <p:nvPr/>
        </p:nvCxnSpPr>
        <p:spPr>
          <a:xfrm>
            <a:off x="4128770" y="1021803"/>
            <a:ext cx="0" cy="550767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38200" y="102171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Pulsars selection</a:t>
            </a:r>
            <a:endParaRPr lang="en-US" altLang="zh-CN" sz="2000" dirty="0">
              <a:latin typeface="Times New Roman" panose="02020603050405020304" charset="0"/>
              <a:cs typeface="Times New Roman" panose="02020603050405020304" charset="0"/>
            </a:endParaRPr>
          </a:p>
        </p:txBody>
      </p:sp>
      <p:sp>
        <p:nvSpPr>
          <p:cNvPr id="21" name="文本框 20"/>
          <p:cNvSpPr txBox="1"/>
          <p:nvPr/>
        </p:nvSpPr>
        <p:spPr>
          <a:xfrm>
            <a:off x="4323715" y="1021715"/>
            <a:ext cx="7653655"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R</a:t>
            </a:r>
            <a:r>
              <a:rPr lang="en-US" altLang="zh-CN" sz="2000" dirty="0">
                <a:latin typeface="Times New Roman" panose="02020603050405020304" charset="0"/>
                <a:cs typeface="Times New Roman" panose="02020603050405020304" charset="0"/>
              </a:rPr>
              <a:t>esult (Shih et al. PhysRevLett.133.011402)</a:t>
            </a:r>
            <a:endParaRPr lang="en-US" altLang="zh-CN" sz="2000" dirty="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4219575" y="1499870"/>
            <a:ext cx="7640320" cy="2433320"/>
          </a:xfrm>
          <a:prstGeom prst="rect">
            <a:avLst/>
          </a:prstGeom>
        </p:spPr>
      </p:pic>
      <p:pic>
        <p:nvPicPr>
          <p:cNvPr id="5" name="图片 4"/>
          <p:cNvPicPr>
            <a:picLocks noChangeAspect="1"/>
          </p:cNvPicPr>
          <p:nvPr/>
        </p:nvPicPr>
        <p:blipFill>
          <a:blip r:embed="rId2"/>
          <a:stretch>
            <a:fillRect/>
          </a:stretch>
        </p:blipFill>
        <p:spPr>
          <a:xfrm>
            <a:off x="694690" y="1574800"/>
            <a:ext cx="3343275" cy="2362200"/>
          </a:xfrm>
          <a:prstGeom prst="rect">
            <a:avLst/>
          </a:prstGeom>
        </p:spPr>
      </p:pic>
      <p:sp>
        <p:nvSpPr>
          <p:cNvPr id="11" name="文本框 10"/>
          <p:cNvSpPr txBox="1"/>
          <p:nvPr/>
        </p:nvSpPr>
        <p:spPr>
          <a:xfrm>
            <a:off x="838200" y="378904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t>M</a:t>
            </a:r>
            <a:r>
              <a:rPr lang="en-US" altLang="zh-CN" sz="2000" dirty="0"/>
              <a:t>odel</a:t>
            </a:r>
            <a:endParaRPr lang="en-US" altLang="zh-CN" sz="2000" dirty="0"/>
          </a:p>
        </p:txBody>
      </p:sp>
      <p:pic>
        <p:nvPicPr>
          <p:cNvPr id="14" name="图片 13" descr="model1"/>
          <p:cNvPicPr>
            <a:picLocks noChangeAspect="1"/>
          </p:cNvPicPr>
          <p:nvPr/>
        </p:nvPicPr>
        <p:blipFill>
          <a:blip r:embed="rId3"/>
          <a:stretch>
            <a:fillRect/>
          </a:stretch>
        </p:blipFill>
        <p:spPr>
          <a:xfrm>
            <a:off x="694055" y="4847590"/>
            <a:ext cx="3343910" cy="1329055"/>
          </a:xfrm>
          <a:prstGeom prst="rect">
            <a:avLst/>
          </a:prstGeom>
        </p:spPr>
      </p:pic>
      <p:sp>
        <p:nvSpPr>
          <p:cNvPr id="15" name="文本框 14"/>
          <p:cNvSpPr txBox="1"/>
          <p:nvPr/>
        </p:nvSpPr>
        <p:spPr>
          <a:xfrm>
            <a:off x="838200" y="4410710"/>
            <a:ext cx="4064000" cy="368300"/>
          </a:xfrm>
          <a:prstGeom prst="rect">
            <a:avLst/>
          </a:prstGeom>
          <a:noFill/>
        </p:spPr>
        <p:txBody>
          <a:bodyPr wrap="square" rtlCol="0">
            <a:spAutoFit/>
          </a:bodyPr>
          <a:p>
            <a:r>
              <a:rPr lang="en-US" altLang="zh-CN">
                <a:solidFill>
                  <a:schemeClr val="accent3"/>
                </a:solidFill>
                <a:latin typeface="Times New Roman" panose="02020603050405020304" charset="0"/>
                <a:cs typeface="Times New Roman" panose="02020603050405020304" charset="0"/>
              </a:rPr>
              <a:t>NPE + importance sample </a:t>
            </a:r>
            <a:endParaRPr lang="en-US" altLang="zh-CN">
              <a:solidFill>
                <a:schemeClr val="accent3"/>
              </a:solidFill>
              <a:latin typeface="Times New Roman" panose="02020603050405020304" charset="0"/>
              <a:cs typeface="Times New Roman" panose="02020603050405020304" charset="0"/>
            </a:endParaRPr>
          </a:p>
        </p:txBody>
      </p:sp>
      <p:pic>
        <p:nvPicPr>
          <p:cNvPr id="23" name="图片 22"/>
          <p:cNvPicPr>
            <a:picLocks noChangeAspect="1"/>
          </p:cNvPicPr>
          <p:nvPr/>
        </p:nvPicPr>
        <p:blipFill>
          <a:blip r:embed="rId4"/>
          <a:stretch>
            <a:fillRect/>
          </a:stretch>
        </p:blipFill>
        <p:spPr>
          <a:xfrm>
            <a:off x="8613775" y="3933190"/>
            <a:ext cx="3019425" cy="2905125"/>
          </a:xfrm>
          <a:prstGeom prst="rect">
            <a:avLst/>
          </a:prstGeom>
        </p:spPr>
      </p:pic>
      <p:sp>
        <p:nvSpPr>
          <p:cNvPr id="24" name="文本框 23"/>
          <p:cNvSpPr txBox="1"/>
          <p:nvPr/>
        </p:nvSpPr>
        <p:spPr>
          <a:xfrm>
            <a:off x="4219575" y="4463415"/>
            <a:ext cx="4380865" cy="1198880"/>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indent="0" algn="l">
              <a:lnSpc>
                <a:spcPct val="150000"/>
              </a:lnSpc>
              <a:buNone/>
            </a:pPr>
            <a:r>
              <a:rPr lang="en-US" altLang="zh-CN" sz="1600" dirty="0">
                <a:solidFill>
                  <a:schemeClr val="tx1"/>
                </a:solidFill>
                <a:latin typeface="Times New Roman" panose="02020603050405020304" charset="0"/>
                <a:cs typeface="Times New Roman" panose="02020603050405020304" charset="0"/>
              </a:rPr>
              <a:t>Fortunately, generating simulated data is fast, so modern simulation-based inference techniques can be brought to bear on the problem.</a:t>
            </a:r>
            <a:endParaRPr lang="en-US" altLang="zh-CN" sz="1600" dirty="0">
              <a:solidFill>
                <a:schemeClr val="tx1"/>
              </a:solidFill>
              <a:latin typeface="Times New Roman" panose="02020603050405020304" charset="0"/>
              <a:cs typeface="Times New Roman" panose="02020603050405020304" charset="0"/>
            </a:endParaRPr>
          </a:p>
        </p:txBody>
      </p:sp>
      <p:sp>
        <p:nvSpPr>
          <p:cNvPr id="25" name="文本框 24"/>
          <p:cNvSpPr txBox="1"/>
          <p:nvPr/>
        </p:nvSpPr>
        <p:spPr>
          <a:xfrm>
            <a:off x="6344285" y="6572250"/>
            <a:ext cx="4064000" cy="368300"/>
          </a:xfrm>
          <a:prstGeom prst="rect">
            <a:avLst/>
          </a:prstGeom>
          <a:noFill/>
        </p:spPr>
        <p:txBody>
          <a:bodyPr wrap="square" rtlCol="0">
            <a:spAutoFit/>
          </a:bodyPr>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2.1</a:t>
            </a:r>
            <a:r>
              <a:rPr lang="zh-CN" altLang="en-US" dirty="0"/>
              <a:t>  </a:t>
            </a:r>
            <a:r>
              <a:rPr lang="en-US" altLang="zh-CN" dirty="0">
                <a:latin typeface="Times New Roman" panose="02020603050405020304" charset="0"/>
                <a:cs typeface="Times New Roman" panose="02020603050405020304" charset="0"/>
              </a:rPr>
              <a:t>PTA</a:t>
            </a:r>
            <a:r>
              <a:rPr lang="zh-CN" altLang="en-US" dirty="0">
                <a:latin typeface="Times New Roman" panose="02020603050405020304" charset="0"/>
                <a:cs typeface="Times New Roman" panose="02020603050405020304" charset="0"/>
              </a:rPr>
              <a:t>数据分析相关进展</a:t>
            </a:r>
            <a:r>
              <a:rPr lang="en-US" altLang="zh-CN" dirty="0">
                <a:latin typeface="Times New Roman" panose="02020603050405020304" charset="0"/>
                <a:cs typeface="Times New Roman" panose="02020603050405020304" charset="0"/>
              </a:rPr>
              <a:t>-AI</a:t>
            </a:r>
            <a:r>
              <a:rPr lang="zh-CN" altLang="en-US" dirty="0">
                <a:latin typeface="Times New Roman" panose="02020603050405020304" charset="0"/>
                <a:cs typeface="Times New Roman" panose="02020603050405020304" charset="0"/>
              </a:rPr>
              <a:t>方法</a:t>
            </a:r>
            <a:endParaRPr lang="zh-CN" altLang="en-US" dirty="0">
              <a:latin typeface="Times New Roman" panose="02020603050405020304" charset="0"/>
              <a:cs typeface="Times New Roman" panose="02020603050405020304" charset="0"/>
            </a:endParaRPr>
          </a:p>
        </p:txBody>
      </p:sp>
      <p:cxnSp>
        <p:nvCxnSpPr>
          <p:cNvPr id="6" name="直线连接符 5"/>
          <p:cNvCxnSpPr/>
          <p:nvPr/>
        </p:nvCxnSpPr>
        <p:spPr>
          <a:xfrm>
            <a:off x="4180840" y="1021803"/>
            <a:ext cx="0" cy="550767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323715" y="1021715"/>
            <a:ext cx="7653655"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Result ( Vallisneri et al.</a:t>
            </a:r>
            <a:r>
              <a:rPr lang="en-US" altLang="zh-CN" sz="2000" dirty="0">
                <a:latin typeface="Times New Roman" panose="02020603050405020304" charset="0"/>
                <a:cs typeface="Times New Roman" panose="02020603050405020304" charset="0"/>
                <a:sym typeface="+mn-ea"/>
              </a:rPr>
              <a:t>PhysRevLett.</a:t>
            </a:r>
            <a:r>
              <a:rPr lang="en-US" altLang="zh-CN" sz="2000" dirty="0">
                <a:latin typeface="Times New Roman" panose="02020603050405020304" charset="0"/>
                <a:cs typeface="Times New Roman" panose="02020603050405020304" charset="0"/>
              </a:rPr>
              <a:t>135,071401)</a:t>
            </a:r>
            <a:endParaRPr lang="en-US" altLang="zh-CN" sz="2000" dirty="0">
              <a:latin typeface="Times New Roman" panose="02020603050405020304" charset="0"/>
              <a:cs typeface="Times New Roman" panose="02020603050405020304" charset="0"/>
            </a:endParaRPr>
          </a:p>
        </p:txBody>
      </p:sp>
      <p:sp>
        <p:nvSpPr>
          <p:cNvPr id="11" name="文本框 10"/>
          <p:cNvSpPr txBox="1"/>
          <p:nvPr/>
        </p:nvSpPr>
        <p:spPr>
          <a:xfrm>
            <a:off x="923290" y="102171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M</a:t>
            </a:r>
            <a:r>
              <a:rPr lang="en-US" altLang="zh-CN" sz="2000" dirty="0">
                <a:latin typeface="Times New Roman" panose="02020603050405020304" charset="0"/>
                <a:cs typeface="Times New Roman" panose="02020603050405020304" charset="0"/>
              </a:rPr>
              <a:t>odel</a:t>
            </a:r>
            <a:endParaRPr lang="en-US" altLang="zh-CN" sz="2000" dirty="0">
              <a:latin typeface="Times New Roman" panose="02020603050405020304" charset="0"/>
              <a:cs typeface="Times New Roman" panose="02020603050405020304" charset="0"/>
            </a:endParaRPr>
          </a:p>
        </p:txBody>
      </p:sp>
      <p:sp>
        <p:nvSpPr>
          <p:cNvPr id="25" name="文本框 24"/>
          <p:cNvSpPr txBox="1"/>
          <p:nvPr/>
        </p:nvSpPr>
        <p:spPr>
          <a:xfrm>
            <a:off x="6344285" y="6572250"/>
            <a:ext cx="4064000" cy="368300"/>
          </a:xfrm>
          <a:prstGeom prst="rect">
            <a:avLst/>
          </a:prstGeom>
          <a:noFill/>
        </p:spPr>
        <p:txBody>
          <a:bodyPr wrap="square" rtlCol="0">
            <a:spAutoFit/>
          </a:bodyPr>
          <a:p>
            <a:endParaRPr lang="zh-CN" altLang="en-US"/>
          </a:p>
        </p:txBody>
      </p:sp>
      <p:pic>
        <p:nvPicPr>
          <p:cNvPr id="4" name="图片 3"/>
          <p:cNvPicPr>
            <a:picLocks noChangeAspect="1"/>
          </p:cNvPicPr>
          <p:nvPr/>
        </p:nvPicPr>
        <p:blipFill>
          <a:blip r:embed="rId1"/>
          <a:stretch>
            <a:fillRect/>
          </a:stretch>
        </p:blipFill>
        <p:spPr>
          <a:xfrm>
            <a:off x="4544695" y="3160395"/>
            <a:ext cx="6944360" cy="3147060"/>
          </a:xfrm>
          <a:prstGeom prst="rect">
            <a:avLst/>
          </a:prstGeom>
        </p:spPr>
      </p:pic>
      <p:sp>
        <p:nvSpPr>
          <p:cNvPr id="24" name="文本框 23"/>
          <p:cNvSpPr txBox="1"/>
          <p:nvPr/>
        </p:nvSpPr>
        <p:spPr>
          <a:xfrm>
            <a:off x="4457700" y="1517015"/>
            <a:ext cx="7030720" cy="1838960"/>
          </a:xfrm>
          <a:prstGeom prst="rect">
            <a:avLst/>
          </a:prstGeom>
          <a:noFill/>
        </p:spPr>
        <p:txBody>
          <a:bodyPr wrap="square" rtlCol="0">
            <a:no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indent="0" algn="l">
              <a:lnSpc>
                <a:spcPct val="150000"/>
              </a:lnSpc>
              <a:buNone/>
            </a:pPr>
            <a:r>
              <a:rPr lang="en-US" altLang="zh-CN" sz="1600" dirty="0">
                <a:solidFill>
                  <a:schemeClr val="tx1"/>
                </a:solidFill>
                <a:latin typeface="Times New Roman" panose="02020603050405020304" charset="0"/>
                <a:cs typeface="Times New Roman" panose="02020603050405020304" charset="0"/>
              </a:rPr>
              <a:t>This makes it extremely fast on modern graphical processing units, where it can analyze the NANOGrav 15-yr dataset in few tens of minutes, depending on the probabilistic model, as opposed to hours or days with the analysis codes used until now. </a:t>
            </a:r>
            <a:endParaRPr lang="en-US" altLang="zh-CN" sz="1600"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688975" y="1574800"/>
            <a:ext cx="3449320" cy="2030095"/>
          </a:xfrm>
          <a:prstGeom prst="rect">
            <a:avLst/>
          </a:prstGeom>
        </p:spPr>
        <p:txBody>
          <a:bodyPr wrap="square">
            <a:spAutoFit/>
          </a:bodyPr>
          <a:p>
            <a:pPr marL="285750" indent="-285750">
              <a:buFont typeface="Arial" panose="020B0604020202020204" pitchFamily="34" charset="0"/>
              <a:buChar char="•"/>
            </a:pPr>
            <a:r>
              <a:rPr lang="en-US" altLang="zh-CN" b="1">
                <a:solidFill>
                  <a:srgbClr val="0070C0"/>
                </a:solidFill>
              </a:rPr>
              <a:t>variational inference and normalizing flows</a:t>
            </a:r>
            <a:r>
              <a:rPr lang="zh-CN" altLang="en-US" b="1">
                <a:solidFill>
                  <a:srgbClr val="0070C0"/>
                </a:solidFill>
              </a:rPr>
              <a:t>（</a:t>
            </a:r>
            <a:r>
              <a:rPr lang="en-US" altLang="zh-CN" b="1">
                <a:solidFill>
                  <a:srgbClr val="0070C0"/>
                </a:solidFill>
              </a:rPr>
              <a:t>or called FlowMC</a:t>
            </a:r>
            <a:r>
              <a:rPr lang="zh-CN" altLang="en-US" b="1">
                <a:solidFill>
                  <a:srgbClr val="0070C0"/>
                </a:solidFill>
              </a:rPr>
              <a:t>）</a:t>
            </a:r>
            <a:r>
              <a:rPr lang="en-US" altLang="zh-CN" b="1">
                <a:solidFill>
                  <a:srgbClr val="0070C0"/>
                </a:solidFill>
              </a:rPr>
              <a:t>.</a:t>
            </a:r>
            <a:endParaRPr lang="zh-CN" altLang="en-US" b="1">
              <a:solidFill>
                <a:srgbClr val="0070C0"/>
              </a:solidFill>
            </a:endParaRPr>
          </a:p>
          <a:p>
            <a:pPr marL="285750" indent="-285750">
              <a:buFont typeface="Arial" panose="020B0604020202020204" pitchFamily="34" charset="0"/>
              <a:buChar char="•"/>
            </a:pPr>
            <a:endParaRPr lang="zh-CN" altLang="en-US" b="1">
              <a:solidFill>
                <a:srgbClr val="0070C0"/>
              </a:solidFill>
            </a:endParaRPr>
          </a:p>
          <a:p>
            <a:pPr indent="0">
              <a:buFont typeface="Arial" panose="020B0604020202020204" pitchFamily="34" charset="0"/>
              <a:buNone/>
            </a:pPr>
            <a:r>
              <a:rPr lang="en-US" altLang="zh-CN" b="1">
                <a:solidFill>
                  <a:srgbClr val="0070C0"/>
                </a:solidFill>
              </a:rPr>
              <a:t>The core idea is to accelerate MCMC inference through machine learning.</a:t>
            </a:r>
            <a:endParaRPr lang="en-US" altLang="zh-CN" b="1">
              <a:solidFill>
                <a:srgbClr val="0070C0"/>
              </a:solidFill>
            </a:endParaRPr>
          </a:p>
        </p:txBody>
      </p:sp>
      <p:sp>
        <p:nvSpPr>
          <p:cNvPr id="7" name="文本框 6"/>
          <p:cNvSpPr txBox="1"/>
          <p:nvPr/>
        </p:nvSpPr>
        <p:spPr>
          <a:xfrm>
            <a:off x="700405" y="3542665"/>
            <a:ext cx="3437255" cy="3138170"/>
          </a:xfrm>
          <a:prstGeom prst="rect">
            <a:avLst/>
          </a:prstGeom>
        </p:spPr>
        <p:txBody>
          <a:bodyPr wrap="square">
            <a:spAutoFit/>
          </a:bodyPr>
          <a:p>
            <a:r>
              <a:rPr lang="en-US" altLang="zh-CN" b="1">
                <a:solidFill>
                  <a:srgbClr val="0070C0"/>
                </a:solidFill>
              </a:rPr>
              <a:t>We introduce an alternative procedure that relies instead on stochastic gradient-descent Bayesian variational inference, whereby we obtain the weights of a neural-network approximation of the pos terior by minimizing the Kullback–Leibler divergence of the approximation from the exact posterior.</a:t>
            </a:r>
            <a:endParaRPr lang="en-US" altLang="zh-CN" b="1">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2.1</a:t>
            </a:r>
            <a:r>
              <a:rPr lang="zh-CN" altLang="en-US" dirty="0"/>
              <a:t>  </a:t>
            </a:r>
            <a:r>
              <a:rPr lang="en-US" altLang="zh-CN" dirty="0"/>
              <a:t>PTA</a:t>
            </a:r>
            <a:r>
              <a:rPr lang="zh-CN" altLang="en-US" dirty="0"/>
              <a:t>数据分析相关进展</a:t>
            </a:r>
            <a:r>
              <a:rPr lang="en-US" altLang="zh-CN" dirty="0"/>
              <a:t>-AI</a:t>
            </a:r>
            <a:r>
              <a:rPr lang="zh-CN" altLang="en-US" dirty="0"/>
              <a:t>方法</a:t>
            </a:r>
            <a:endParaRPr lang="zh-CN" altLang="en-US" dirty="0"/>
          </a:p>
        </p:txBody>
      </p:sp>
      <p:sp>
        <p:nvSpPr>
          <p:cNvPr id="11" name="文本框 10"/>
          <p:cNvSpPr txBox="1"/>
          <p:nvPr/>
        </p:nvSpPr>
        <p:spPr>
          <a:xfrm>
            <a:off x="838200" y="1094740"/>
            <a:ext cx="5403850" cy="922020"/>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dirty="0">
                <a:latin typeface="Times New Roman" panose="02020603050405020304" charset="0"/>
                <a:cs typeface="Times New Roman" panose="02020603050405020304" charset="0"/>
              </a:rPr>
              <a:t>FM-MCMC for EMRI.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Just an example. Flowmc overall framework diagram. </a:t>
            </a:r>
            <a:r>
              <a:rPr lang="en-US" altLang="zh-CN" dirty="0">
                <a:latin typeface="Times New Roman" panose="02020603050405020304" charset="0"/>
                <a:cs typeface="Times New Roman" panose="02020603050405020304" charset="0"/>
                <a:sym typeface="+mn-ea"/>
              </a:rPr>
              <a:t>2508.00348</a:t>
            </a:r>
            <a:r>
              <a:rPr lang="zh-CN" altLang="en-US" dirty="0">
                <a:latin typeface="Times New Roman" panose="02020603050405020304" charset="0"/>
                <a:cs typeface="Times New Roman" panose="02020603050405020304" charset="0"/>
              </a:rPr>
              <a:t>）</a:t>
            </a:r>
            <a:endParaRPr lang="zh-CN" altLang="en-US" dirty="0">
              <a:latin typeface="Times New Roman" panose="02020603050405020304" charset="0"/>
              <a:cs typeface="Times New Roman" panose="02020603050405020304" charset="0"/>
            </a:endParaRPr>
          </a:p>
        </p:txBody>
      </p:sp>
      <p:sp>
        <p:nvSpPr>
          <p:cNvPr id="25" name="文本框 24"/>
          <p:cNvSpPr txBox="1"/>
          <p:nvPr/>
        </p:nvSpPr>
        <p:spPr>
          <a:xfrm>
            <a:off x="6344285" y="6572250"/>
            <a:ext cx="4064000" cy="368300"/>
          </a:xfrm>
          <a:prstGeom prst="rect">
            <a:avLst/>
          </a:prstGeom>
          <a:noFill/>
        </p:spPr>
        <p:txBody>
          <a:bodyPr wrap="square" rtlCol="0">
            <a:spAutoFit/>
          </a:bodyPr>
          <a:p>
            <a:endParaRPr lang="zh-CN" altLang="en-US"/>
          </a:p>
        </p:txBody>
      </p:sp>
      <p:pic>
        <p:nvPicPr>
          <p:cNvPr id="5" name="图片 4" descr="model_new2"/>
          <p:cNvPicPr>
            <a:picLocks noChangeAspect="1"/>
          </p:cNvPicPr>
          <p:nvPr/>
        </p:nvPicPr>
        <p:blipFill>
          <a:blip r:embed="rId1"/>
          <a:stretch>
            <a:fillRect/>
          </a:stretch>
        </p:blipFill>
        <p:spPr>
          <a:xfrm>
            <a:off x="285115" y="2700020"/>
            <a:ext cx="11571605" cy="4076700"/>
          </a:xfrm>
          <a:prstGeom prst="rect">
            <a:avLst/>
          </a:prstGeom>
        </p:spPr>
      </p:pic>
      <p:pic>
        <p:nvPicPr>
          <p:cNvPr id="12" name="图片 11"/>
          <p:cNvPicPr>
            <a:picLocks noChangeAspect="1"/>
          </p:cNvPicPr>
          <p:nvPr/>
        </p:nvPicPr>
        <p:blipFill>
          <a:blip r:embed="rId2"/>
          <a:stretch>
            <a:fillRect/>
          </a:stretch>
        </p:blipFill>
        <p:spPr>
          <a:xfrm>
            <a:off x="6296025" y="1026160"/>
            <a:ext cx="5390515" cy="16700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cstate="screen">
            <a:alphaModFix amt="50000"/>
            <a:lum/>
          </a:blip>
          <a:srcRect/>
          <a:stretch>
            <a:fillRect/>
          </a:stretch>
        </a:blipFill>
        <a:effectLst/>
      </p:bgPr>
    </p:bg>
    <p:spTree>
      <p:nvGrpSpPr>
        <p:cNvPr id="1" name=""/>
        <p:cNvGrpSpPr/>
        <p:nvPr/>
      </p:nvGrpSpPr>
      <p:grpSpPr>
        <a:xfrm>
          <a:off x="0" y="0"/>
          <a:ext cx="0" cy="0"/>
          <a:chOff x="0" y="0"/>
          <a:chExt cx="0" cy="0"/>
        </a:xfrm>
      </p:grpSpPr>
      <p:sp>
        <p:nvSpPr>
          <p:cNvPr id="10242" name="Freeform 5"/>
          <p:cNvSpPr/>
          <p:nvPr/>
        </p:nvSpPr>
        <p:spPr bwMode="auto">
          <a:xfrm>
            <a:off x="771225" y="1754842"/>
            <a:ext cx="2935728" cy="487172"/>
          </a:xfrm>
          <a:custGeom>
            <a:avLst/>
            <a:gdLst>
              <a:gd name="T0" fmla="*/ 275 w 3851"/>
              <a:gd name="T1" fmla="*/ 0 h 633"/>
              <a:gd name="T2" fmla="*/ 3575 w 3851"/>
              <a:gd name="T3" fmla="*/ 0 h 633"/>
              <a:gd name="T4" fmla="*/ 3851 w 3851"/>
              <a:gd name="T5" fmla="*/ 633 h 633"/>
              <a:gd name="T6" fmla="*/ 0 w 3851"/>
              <a:gd name="T7" fmla="*/ 633 h 633"/>
              <a:gd name="T8" fmla="*/ 275 w 3851"/>
              <a:gd name="T9" fmla="*/ 0 h 633"/>
            </a:gdLst>
            <a:ahLst/>
            <a:cxnLst>
              <a:cxn ang="0">
                <a:pos x="T0" y="T1"/>
              </a:cxn>
              <a:cxn ang="0">
                <a:pos x="T2" y="T3"/>
              </a:cxn>
              <a:cxn ang="0">
                <a:pos x="T4" y="T5"/>
              </a:cxn>
              <a:cxn ang="0">
                <a:pos x="T6" y="T7"/>
              </a:cxn>
              <a:cxn ang="0">
                <a:pos x="T8" y="T9"/>
              </a:cxn>
            </a:cxnLst>
            <a:rect l="0" t="0" r="r" b="b"/>
            <a:pathLst>
              <a:path w="3851" h="633">
                <a:moveTo>
                  <a:pt x="275" y="0"/>
                </a:moveTo>
                <a:lnTo>
                  <a:pt x="3575" y="0"/>
                </a:lnTo>
                <a:lnTo>
                  <a:pt x="3851" y="633"/>
                </a:lnTo>
                <a:lnTo>
                  <a:pt x="0" y="633"/>
                </a:lnTo>
                <a:lnTo>
                  <a:pt x="275" y="0"/>
                </a:lnTo>
                <a:close/>
              </a:path>
            </a:pathLst>
          </a:custGeom>
          <a:solidFill>
            <a:schemeClr val="tx1">
              <a:lumMod val="75000"/>
              <a:lumOff val="25000"/>
            </a:schemeClr>
          </a:solidFill>
          <a:ln>
            <a:noFill/>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3" name="Rectangle 6"/>
          <p:cNvSpPr>
            <a:spLocks noChangeArrowheads="1"/>
          </p:cNvSpPr>
          <p:nvPr/>
        </p:nvSpPr>
        <p:spPr bwMode="auto">
          <a:xfrm>
            <a:off x="1" y="2245189"/>
            <a:ext cx="12192000" cy="2196242"/>
          </a:xfrm>
          <a:prstGeom prst="rect">
            <a:avLst/>
          </a:prstGeom>
          <a:gradFill flip="none" rotWithShape="1">
            <a:gsLst>
              <a:gs pos="0">
                <a:srgbClr val="0C4994">
                  <a:shade val="30000"/>
                  <a:satMod val="115000"/>
                </a:srgbClr>
              </a:gs>
              <a:gs pos="50000">
                <a:srgbClr val="0C4994">
                  <a:shade val="67500"/>
                  <a:satMod val="115000"/>
                </a:srgbClr>
              </a:gs>
              <a:gs pos="100000">
                <a:srgbClr val="0C4994">
                  <a:shade val="100000"/>
                  <a:satMod val="115000"/>
                </a:srgbClr>
              </a:gs>
            </a:gsLst>
            <a:lin ang="0" scaled="1"/>
            <a:tileRect/>
          </a:gra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4" name="Rectangle 7"/>
          <p:cNvSpPr>
            <a:spLocks noChangeArrowheads="1"/>
          </p:cNvSpPr>
          <p:nvPr/>
        </p:nvSpPr>
        <p:spPr bwMode="auto">
          <a:xfrm>
            <a:off x="980692" y="1754842"/>
            <a:ext cx="2513618" cy="2686588"/>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6" name="TextBox 25"/>
          <p:cNvSpPr txBox="1">
            <a:spLocks noChangeArrowheads="1"/>
          </p:cNvSpPr>
          <p:nvPr/>
        </p:nvSpPr>
        <p:spPr bwMode="auto">
          <a:xfrm>
            <a:off x="3634105" y="2879090"/>
            <a:ext cx="8302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1" lang="en-US" altLang="zh-CN" sz="4400" noProof="0" dirty="0">
                <a:ln>
                  <a:noFill/>
                </a:ln>
                <a:solidFill>
                  <a:srgbClr val="FFFF00"/>
                </a:solidFill>
                <a:effectLst/>
                <a:uLnTx/>
                <a:uFillTx/>
                <a:ea typeface="等线" panose="02010600030101010101" charset="-122"/>
                <a:cs typeface="Arial" panose="020B0604020202020204" pitchFamily="34" charset="0"/>
                <a:sym typeface="+mn-ea"/>
              </a:rPr>
              <a:t>Conclusions</a:t>
            </a:r>
            <a:endParaRPr kumimoji="1" lang="en-US" altLang="zh-CN" sz="4400" b="1" i="0" u="none" strike="noStrike" kern="1200" cap="none" spc="0" normalizeH="0" baseline="0" noProof="0" dirty="0">
              <a:ln>
                <a:noFill/>
              </a:ln>
              <a:solidFill>
                <a:srgbClr val="FFFF00"/>
              </a:solidFill>
              <a:effectLst/>
              <a:uLnTx/>
              <a:uFillTx/>
              <a:latin typeface="微软雅黑" panose="020B0503020204020204" charset="-122"/>
              <a:ea typeface="等线" panose="02010600030101010101" charset="-122"/>
              <a:cs typeface="Arial" panose="020B0604020202020204" pitchFamily="34" charset="0"/>
              <a:sym typeface="+mn-ea"/>
            </a:endParaRPr>
          </a:p>
        </p:txBody>
      </p:sp>
      <p:sp>
        <p:nvSpPr>
          <p:cNvPr id="10247" name="TextBox 26"/>
          <p:cNvSpPr txBox="1">
            <a:spLocks noChangeArrowheads="1"/>
          </p:cNvSpPr>
          <p:nvPr/>
        </p:nvSpPr>
        <p:spPr bwMode="auto">
          <a:xfrm>
            <a:off x="1198095" y="2245187"/>
            <a:ext cx="206248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03</a:t>
            </a:r>
            <a:endParaRPr kumimoji="0" lang="zh-CN" altLang="en-US"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3</a:t>
            </a:r>
            <a:r>
              <a:rPr lang="zh-CN" altLang="en-US" dirty="0"/>
              <a:t> </a:t>
            </a:r>
            <a:r>
              <a:rPr kumimoji="1" lang="en-US" altLang="zh-CN" noProof="0" dirty="0">
                <a:ln>
                  <a:noFill/>
                </a:ln>
                <a:solidFill>
                  <a:schemeClr val="tx1"/>
                </a:solidFill>
                <a:effectLst/>
                <a:uLnTx/>
                <a:uFillTx/>
                <a:latin typeface="Times New Roman" panose="02020603050405020304" charset="0"/>
                <a:ea typeface="等线" panose="02010600030101010101" charset="-122"/>
                <a:cs typeface="Times New Roman" panose="02020603050405020304" charset="0"/>
                <a:sym typeface="+mn-ea"/>
              </a:rPr>
              <a:t>Conclusions</a:t>
            </a:r>
            <a:endParaRPr kumimoji="1" lang="en-US" altLang="zh-CN" noProof="0" dirty="0">
              <a:ln>
                <a:noFill/>
              </a:ln>
              <a:solidFill>
                <a:schemeClr val="tx1"/>
              </a:solidFill>
              <a:effectLst/>
              <a:uLnTx/>
              <a:uFillTx/>
              <a:latin typeface="Times New Roman" panose="02020603050405020304" charset="0"/>
              <a:ea typeface="等线" panose="02010600030101010101" charset="-122"/>
              <a:cs typeface="Times New Roman" panose="02020603050405020304" charset="0"/>
              <a:sym typeface="+mn-ea"/>
            </a:endParaRPr>
          </a:p>
        </p:txBody>
      </p:sp>
      <p:cxnSp>
        <p:nvCxnSpPr>
          <p:cNvPr id="6" name="直线连接符 5"/>
          <p:cNvCxnSpPr/>
          <p:nvPr/>
        </p:nvCxnSpPr>
        <p:spPr>
          <a:xfrm>
            <a:off x="4592955" y="1021803"/>
            <a:ext cx="0" cy="550767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38200" y="102171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Pulsars selection</a:t>
            </a:r>
            <a:endParaRPr lang="en-US" altLang="zh-CN" sz="2000" dirty="0">
              <a:latin typeface="Times New Roman" panose="02020603050405020304" charset="0"/>
              <a:cs typeface="Times New Roman" panose="02020603050405020304" charset="0"/>
            </a:endParaRPr>
          </a:p>
        </p:txBody>
      </p:sp>
      <p:sp>
        <p:nvSpPr>
          <p:cNvPr id="21" name="文本框 20"/>
          <p:cNvSpPr txBox="1"/>
          <p:nvPr/>
        </p:nvSpPr>
        <p:spPr>
          <a:xfrm>
            <a:off x="4796155" y="956310"/>
            <a:ext cx="7653655"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Model.  (Flow matching + LSTM)</a:t>
            </a:r>
            <a:endParaRPr lang="en-US" altLang="zh-CN" sz="2000" dirty="0">
              <a:latin typeface="Times New Roman" panose="02020603050405020304" charset="0"/>
              <a:cs typeface="Times New Roman" panose="02020603050405020304" charset="0"/>
            </a:endParaRPr>
          </a:p>
        </p:txBody>
      </p:sp>
      <p:sp>
        <p:nvSpPr>
          <p:cNvPr id="25" name="文本框 24"/>
          <p:cNvSpPr txBox="1"/>
          <p:nvPr/>
        </p:nvSpPr>
        <p:spPr>
          <a:xfrm>
            <a:off x="6344285" y="6572250"/>
            <a:ext cx="4064000" cy="368300"/>
          </a:xfrm>
          <a:prstGeom prst="rect">
            <a:avLst/>
          </a:prstGeom>
          <a:noFill/>
        </p:spPr>
        <p:txBody>
          <a:bodyPr wrap="square" rtlCol="0">
            <a:spAutoFit/>
          </a:bodyPr>
          <a:p>
            <a:endParaRPr lang="zh-CN" altLang="en-US"/>
          </a:p>
        </p:txBody>
      </p:sp>
      <p:sp>
        <p:nvSpPr>
          <p:cNvPr id="8" name="文本框 7"/>
          <p:cNvSpPr txBox="1"/>
          <p:nvPr/>
        </p:nvSpPr>
        <p:spPr>
          <a:xfrm>
            <a:off x="570865" y="1574800"/>
            <a:ext cx="4022090" cy="1753235"/>
          </a:xfrm>
          <a:prstGeom prst="rect">
            <a:avLst/>
          </a:prstGeom>
        </p:spPr>
        <p:txBody>
          <a:bodyPr wrap="square">
            <a:spAutoFit/>
          </a:bodyPr>
          <a:p>
            <a:pPr marL="285750" indent="-285750">
              <a:buFont typeface="Arial" panose="020B0604020202020204" pitchFamily="34" charset="0"/>
              <a:buChar char="•"/>
            </a:pPr>
            <a:r>
              <a:rPr lang="en-US" altLang="zh-CN">
                <a:solidFill>
                  <a:schemeClr val="accent1"/>
                </a:solidFill>
                <a:latin typeface="Times New Roman" panose="02020603050405020304" charset="0"/>
                <a:cs typeface="Times New Roman" panose="02020603050405020304" charset="0"/>
              </a:rPr>
              <a:t>We selected real residual data from ten pulsars in NG15 for analysis. </a:t>
            </a:r>
            <a:endParaRPr lang="en-US" altLang="zh-CN">
              <a:solidFill>
                <a:schemeClr val="accent1"/>
              </a:solidFill>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a:solidFill>
                  <a:schemeClr val="accent1"/>
                </a:solidFill>
                <a:latin typeface="Times New Roman" panose="02020603050405020304" charset="0"/>
                <a:cs typeface="Times New Roman" panose="02020603050405020304" charset="0"/>
              </a:rPr>
              <a:t>These pulsars provided the strongest evidence for a SGWB in NG12.5, providing a solid data foun dation for our research.</a:t>
            </a:r>
            <a:endParaRPr lang="en-US" altLang="zh-CN">
              <a:solidFill>
                <a:schemeClr val="accent1"/>
              </a:solidFill>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1"/>
          <a:stretch>
            <a:fillRect/>
          </a:stretch>
        </p:blipFill>
        <p:spPr>
          <a:xfrm>
            <a:off x="537210" y="3464560"/>
            <a:ext cx="4055745" cy="3107690"/>
          </a:xfrm>
          <a:prstGeom prst="rect">
            <a:avLst/>
          </a:prstGeom>
        </p:spPr>
      </p:pic>
      <p:pic>
        <p:nvPicPr>
          <p:cNvPr id="13" name="图片 12"/>
          <p:cNvPicPr>
            <a:picLocks noChangeAspect="1"/>
          </p:cNvPicPr>
          <p:nvPr/>
        </p:nvPicPr>
        <p:blipFill>
          <a:blip r:embed="rId2"/>
          <a:stretch>
            <a:fillRect/>
          </a:stretch>
        </p:blipFill>
        <p:spPr>
          <a:xfrm>
            <a:off x="4686300" y="2399030"/>
            <a:ext cx="7324725" cy="3961130"/>
          </a:xfrm>
          <a:prstGeom prst="rect">
            <a:avLst/>
          </a:prstGeom>
        </p:spPr>
      </p:pic>
      <p:sp>
        <p:nvSpPr>
          <p:cNvPr id="16" name="文本框 15"/>
          <p:cNvSpPr txBox="1"/>
          <p:nvPr/>
        </p:nvSpPr>
        <p:spPr>
          <a:xfrm>
            <a:off x="4592955" y="1509395"/>
            <a:ext cx="7856855" cy="829945"/>
          </a:xfrm>
          <a:prstGeom prst="rect">
            <a:avLst/>
          </a:prstGeom>
        </p:spPr>
        <p:txBody>
          <a:bodyPr wrap="square">
            <a:spAutoFit/>
          </a:bodyPr>
          <a:p>
            <a:r>
              <a:rPr lang="en-US" altLang="zh-CN" sz="1600" b="1">
                <a:solidFill>
                  <a:schemeClr val="accent1"/>
                </a:solidFill>
                <a:latin typeface="Times New Roman" panose="02020603050405020304" charset="0"/>
                <a:cs typeface="Times New Roman" panose="02020603050405020304" charset="0"/>
              </a:rPr>
              <a:t> This process involves utilizing the invertible property of CNFs to solve a mapping obtained from a neural ordinary differential equation (ODE), thereby achieving a transition from a simple distribution to a complex one.</a:t>
            </a:r>
            <a:endParaRPr lang="en-US" altLang="zh-CN" sz="1600" b="1">
              <a:solidFill>
                <a:schemeClr val="accent1"/>
              </a:solidFill>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3</a:t>
            </a:r>
            <a:r>
              <a:rPr lang="zh-CN" altLang="en-US" dirty="0"/>
              <a:t> </a:t>
            </a:r>
            <a:r>
              <a:rPr kumimoji="1" lang="en-US" altLang="zh-CN" noProof="0" dirty="0">
                <a:ln>
                  <a:noFill/>
                </a:ln>
                <a:effectLst/>
                <a:uLnTx/>
                <a:uFillTx/>
                <a:latin typeface="Times New Roman" panose="02020603050405020304" charset="0"/>
                <a:ea typeface="等线" panose="02010600030101010101" charset="-122"/>
                <a:cs typeface="Times New Roman" panose="02020603050405020304" charset="0"/>
                <a:sym typeface="+mn-ea"/>
              </a:rPr>
              <a:t>Conclusions</a:t>
            </a:r>
            <a:endParaRPr lang="en-US" altLang="zh-CN" dirty="0">
              <a:latin typeface="Times New Roman" panose="02020603050405020304" charset="0"/>
              <a:cs typeface="Times New Roman" panose="02020603050405020304" charset="0"/>
            </a:endParaRPr>
          </a:p>
        </p:txBody>
      </p:sp>
      <p:sp>
        <p:nvSpPr>
          <p:cNvPr id="19" name="文本框 18"/>
          <p:cNvSpPr txBox="1"/>
          <p:nvPr/>
        </p:nvSpPr>
        <p:spPr>
          <a:xfrm>
            <a:off x="838200" y="102171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Theoretical Method</a:t>
            </a:r>
            <a:endParaRPr lang="en-US" altLang="zh-CN" sz="2000" dirty="0">
              <a:latin typeface="Times New Roman" panose="02020603050405020304" charset="0"/>
              <a:cs typeface="Times New Roman" panose="02020603050405020304" charset="0"/>
            </a:endParaRPr>
          </a:p>
        </p:txBody>
      </p:sp>
      <p:sp>
        <p:nvSpPr>
          <p:cNvPr id="25" name="文本框 24"/>
          <p:cNvSpPr txBox="1"/>
          <p:nvPr/>
        </p:nvSpPr>
        <p:spPr>
          <a:xfrm>
            <a:off x="6344285" y="6572250"/>
            <a:ext cx="4064000" cy="368300"/>
          </a:xfrm>
          <a:prstGeom prst="rect">
            <a:avLst/>
          </a:prstGeom>
          <a:noFill/>
        </p:spPr>
        <p:txBody>
          <a:bodyPr wrap="square" rtlCol="0">
            <a:spAutoFit/>
          </a:bodyPr>
          <a:p>
            <a:endParaRPr lang="zh-CN" altLang="en-US"/>
          </a:p>
        </p:txBody>
      </p:sp>
      <p:sp>
        <p:nvSpPr>
          <p:cNvPr id="3" name="文本框 2"/>
          <p:cNvSpPr txBox="1"/>
          <p:nvPr/>
        </p:nvSpPr>
        <p:spPr>
          <a:xfrm>
            <a:off x="909955" y="1574800"/>
            <a:ext cx="10751185" cy="1076325"/>
          </a:xfrm>
          <a:prstGeom prst="rect">
            <a:avLst/>
          </a:prstGeom>
        </p:spPr>
        <p:txBody>
          <a:bodyPr wrap="square">
            <a:spAutoFit/>
          </a:bodyPr>
          <a:p>
            <a:r>
              <a:rPr lang="en-US" altLang="zh-CN" sz="1600">
                <a:solidFill>
                  <a:schemeClr val="accent1"/>
                </a:solidFill>
                <a:latin typeface="Times New Roman" panose="02020603050405020304" charset="0"/>
                <a:cs typeface="Times New Roman" panose="02020603050405020304" charset="0"/>
              </a:rPr>
              <a:t>In PTA research, a key challenge lies in effectively addressing the high-dimensional noise parameters, which can span tens of dimensions, compared to the two-dimensional SGWB parameters associated with the HD correlation. The dominance of noise parameter dimensions often limits the focus on SGWB signals, leading to high computational costs and convergence difficulties in MCMC analysis.  </a:t>
            </a:r>
            <a:endParaRPr lang="en-US" altLang="zh-CN" sz="1600">
              <a:solidFill>
                <a:schemeClr val="accent1"/>
              </a:solidFill>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1"/>
          <a:stretch>
            <a:fillRect/>
          </a:stretch>
        </p:blipFill>
        <p:spPr>
          <a:xfrm>
            <a:off x="1094740" y="2810510"/>
            <a:ext cx="10001885" cy="37617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3</a:t>
            </a:r>
            <a:r>
              <a:rPr lang="zh-CN" altLang="en-US" dirty="0"/>
              <a:t> </a:t>
            </a:r>
            <a:r>
              <a:rPr kumimoji="1" lang="en-US" altLang="zh-CN" noProof="0" dirty="0">
                <a:ln>
                  <a:noFill/>
                </a:ln>
                <a:effectLst/>
                <a:uLnTx/>
                <a:uFillTx/>
                <a:latin typeface="Times New Roman" panose="02020603050405020304" charset="0"/>
                <a:ea typeface="等线" panose="02010600030101010101" charset="-122"/>
                <a:cs typeface="Times New Roman" panose="02020603050405020304" charset="0"/>
                <a:sym typeface="+mn-ea"/>
              </a:rPr>
              <a:t>Conclusions</a:t>
            </a:r>
            <a:endParaRPr lang="en-US" altLang="zh-CN" dirty="0">
              <a:latin typeface="Times New Roman" panose="02020603050405020304" charset="0"/>
              <a:cs typeface="Times New Roman" panose="02020603050405020304" charset="0"/>
            </a:endParaRPr>
          </a:p>
        </p:txBody>
      </p:sp>
      <p:cxnSp>
        <p:nvCxnSpPr>
          <p:cNvPr id="6" name="直线连接符 5"/>
          <p:cNvCxnSpPr/>
          <p:nvPr/>
        </p:nvCxnSpPr>
        <p:spPr>
          <a:xfrm>
            <a:off x="4422140" y="1064348"/>
            <a:ext cx="0" cy="550767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38200" y="1021715"/>
            <a:ext cx="2980690" cy="553085"/>
          </a:xfrm>
          <a:prstGeom prst="rect">
            <a:avLst/>
          </a:prstGeom>
          <a:noFill/>
        </p:spPr>
        <p:txBody>
          <a:bodyPr wrap="square" rtlCol="0">
            <a:spAutoFit/>
          </a:bodyPr>
          <a:lstStyle>
            <a:defPPr>
              <a:defRPr lang="zh-CN"/>
            </a:defPPr>
            <a:lvl1pPr>
              <a:defRPr>
                <a:ln>
                  <a:solidFill>
                    <a:srgbClr val="0000FF"/>
                  </a:solidFill>
                </a:ln>
                <a:solidFill>
                  <a:srgbClr val="0000FF"/>
                </a:solidFill>
                <a:latin typeface="黑体" panose="02010609060101010101" pitchFamily="49" charset="-122"/>
                <a:ea typeface="黑体" panose="02010609060101010101" pitchFamily="49" charset="-122"/>
              </a:defRPr>
            </a:lvl1pPr>
          </a:lstStyle>
          <a:p>
            <a:pPr marL="342900" indent="-342900">
              <a:lnSpc>
                <a:spcPct val="150000"/>
              </a:lnSpc>
              <a:buFont typeface="Wingdings" panose="05000000000000000000" pitchFamily="2" charset="2"/>
              <a:buChar char="l"/>
            </a:pPr>
            <a:r>
              <a:rPr lang="en-US" altLang="zh-CN" sz="2000" dirty="0">
                <a:latin typeface="Times New Roman" panose="02020603050405020304" charset="0"/>
                <a:cs typeface="Times New Roman" panose="02020603050405020304" charset="0"/>
              </a:rPr>
              <a:t>Result </a:t>
            </a:r>
            <a:endParaRPr lang="en-US" altLang="zh-CN" sz="2000" dirty="0">
              <a:latin typeface="Times New Roman" panose="02020603050405020304" charset="0"/>
              <a:cs typeface="Times New Roman" panose="02020603050405020304" charset="0"/>
            </a:endParaRPr>
          </a:p>
        </p:txBody>
      </p:sp>
      <p:sp>
        <p:nvSpPr>
          <p:cNvPr id="25" name="文本框 24"/>
          <p:cNvSpPr txBox="1"/>
          <p:nvPr/>
        </p:nvSpPr>
        <p:spPr>
          <a:xfrm>
            <a:off x="5847715" y="6687820"/>
            <a:ext cx="4064000" cy="368300"/>
          </a:xfrm>
          <a:prstGeom prst="rect">
            <a:avLst/>
          </a:prstGeom>
          <a:noFill/>
        </p:spPr>
        <p:txBody>
          <a:bodyPr wrap="square" rtlCol="0">
            <a:spAutoFit/>
          </a:bodyPr>
          <a:p>
            <a:endParaRPr lang="zh-CN" altLang="en-US"/>
          </a:p>
        </p:txBody>
      </p:sp>
      <p:pic>
        <p:nvPicPr>
          <p:cNvPr id="3" name="图片 2"/>
          <p:cNvPicPr>
            <a:picLocks noChangeAspect="1"/>
          </p:cNvPicPr>
          <p:nvPr/>
        </p:nvPicPr>
        <p:blipFill>
          <a:blip r:embed="rId1"/>
          <a:stretch>
            <a:fillRect/>
          </a:stretch>
        </p:blipFill>
        <p:spPr>
          <a:xfrm>
            <a:off x="452755" y="3022600"/>
            <a:ext cx="3865880" cy="3665220"/>
          </a:xfrm>
          <a:prstGeom prst="rect">
            <a:avLst/>
          </a:prstGeom>
        </p:spPr>
      </p:pic>
      <p:pic>
        <p:nvPicPr>
          <p:cNvPr id="4" name="图片 3"/>
          <p:cNvPicPr>
            <a:picLocks noChangeAspect="1"/>
          </p:cNvPicPr>
          <p:nvPr/>
        </p:nvPicPr>
        <p:blipFill>
          <a:blip r:embed="rId2"/>
          <a:stretch>
            <a:fillRect/>
          </a:stretch>
        </p:blipFill>
        <p:spPr>
          <a:xfrm>
            <a:off x="8164195" y="3022600"/>
            <a:ext cx="3631565" cy="3645535"/>
          </a:xfrm>
          <a:prstGeom prst="rect">
            <a:avLst/>
          </a:prstGeom>
        </p:spPr>
      </p:pic>
      <p:sp>
        <p:nvSpPr>
          <p:cNvPr id="12" name="文本框 11"/>
          <p:cNvSpPr txBox="1"/>
          <p:nvPr/>
        </p:nvSpPr>
        <p:spPr>
          <a:xfrm>
            <a:off x="675005" y="1700530"/>
            <a:ext cx="3747135" cy="1322070"/>
          </a:xfrm>
          <a:prstGeom prst="rect">
            <a:avLst/>
          </a:prstGeom>
        </p:spPr>
        <p:txBody>
          <a:bodyPr wrap="square">
            <a:noAutofit/>
          </a:bodyPr>
          <a:p>
            <a:r>
              <a:rPr lang="en-US" altLang="zh-CN" sz="1600" b="1">
                <a:solidFill>
                  <a:schemeClr val="accent1"/>
                </a:solidFill>
                <a:latin typeface="Times New Roman" panose="02020603050405020304" charset="0"/>
                <a:cs typeface="Times New Roman" panose="02020603050405020304" charset="0"/>
              </a:rPr>
              <a:t>In the P-P plot of 800 injections, the p-values for each parameter are indicated in the legend, and the average p-value across all parameters is calculated to be 0.591.</a:t>
            </a:r>
            <a:endParaRPr lang="en-US" altLang="zh-CN" sz="1600" b="1">
              <a:solidFill>
                <a:schemeClr val="accent1"/>
              </a:solidFill>
              <a:latin typeface="Times New Roman" panose="02020603050405020304" charset="0"/>
              <a:cs typeface="Times New Roman" panose="02020603050405020304" charset="0"/>
            </a:endParaRPr>
          </a:p>
        </p:txBody>
      </p:sp>
      <p:sp>
        <p:nvSpPr>
          <p:cNvPr id="14" name="文本框 13"/>
          <p:cNvSpPr txBox="1"/>
          <p:nvPr/>
        </p:nvSpPr>
        <p:spPr>
          <a:xfrm>
            <a:off x="4584700" y="1138555"/>
            <a:ext cx="6865620" cy="1768475"/>
          </a:xfrm>
          <a:prstGeom prst="rect">
            <a:avLst/>
          </a:prstGeom>
        </p:spPr>
        <p:txBody>
          <a:bodyPr wrap="square">
            <a:noAutofit/>
          </a:bodyPr>
          <a:p>
            <a:r>
              <a:rPr lang="en-US" altLang="zh-CN" b="1">
                <a:solidFill>
                  <a:schemeClr val="accent1"/>
                </a:solidFill>
                <a:latin typeface="Times New Roman" panose="02020603050405020304" charset="0"/>
                <a:cs typeface="Times New Roman" panose="02020603050405020304" charset="0"/>
              </a:rPr>
              <a:t>In estimating the parameters of the power-law spectrum SGWB associated with HD, CNFs show a significant speed advantage. </a:t>
            </a:r>
            <a:endParaRPr lang="en-US" altLang="zh-CN" b="1">
              <a:solidFill>
                <a:schemeClr val="accent1"/>
              </a:solidFill>
              <a:latin typeface="Times New Roman" panose="02020603050405020304" charset="0"/>
              <a:cs typeface="Times New Roman" panose="02020603050405020304" charset="0"/>
            </a:endParaRPr>
          </a:p>
          <a:p>
            <a:r>
              <a:rPr lang="en-US" altLang="zh-CN" b="1">
                <a:solidFill>
                  <a:schemeClr val="accent1"/>
                </a:solidFill>
                <a:latin typeface="Times New Roman" panose="02020603050405020304" charset="0"/>
                <a:cs typeface="Times New Roman" panose="02020603050405020304" charset="0"/>
              </a:rPr>
              <a:t>The method can complete parameter esti mation in tens of seconds (indicated in blue), which matches the results provided by Enterprise (indicated in orange) and is several orders of magnitude faster than existing methods.</a:t>
            </a:r>
            <a:endParaRPr lang="en-US" altLang="zh-CN" b="1">
              <a:solidFill>
                <a:schemeClr val="accent1"/>
              </a:solidFill>
              <a:latin typeface="Times New Roman" panose="02020603050405020304" charset="0"/>
              <a:cs typeface="Times New Roman" panose="02020603050405020304" charset="0"/>
            </a:endParaRPr>
          </a:p>
        </p:txBody>
      </p:sp>
      <p:pic>
        <p:nvPicPr>
          <p:cNvPr id="22" name="图片 21"/>
          <p:cNvPicPr>
            <a:picLocks noChangeAspect="1"/>
          </p:cNvPicPr>
          <p:nvPr/>
        </p:nvPicPr>
        <p:blipFill>
          <a:blip r:embed="rId3"/>
          <a:stretch>
            <a:fillRect/>
          </a:stretch>
        </p:blipFill>
        <p:spPr>
          <a:xfrm>
            <a:off x="4473575" y="3022600"/>
            <a:ext cx="3535680" cy="35496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151629" y="1891091"/>
            <a:ext cx="3888740" cy="1198880"/>
          </a:xfrm>
          <a:prstGeom prst="rect">
            <a:avLst/>
          </a:prstGeom>
          <a:noFill/>
          <a:ln>
            <a:noFill/>
          </a:ln>
        </p:spPr>
        <p:txBody>
          <a:bodyPr wrap="none" lIns="91440" tIns="45720" rIns="91440" bIns="45720">
            <a:spAutoFit/>
          </a:bodyPr>
          <a:lstStyle/>
          <a:p>
            <a:pPr algn="ctr"/>
            <a:r>
              <a:rPr lang="en-US" altLang="zh-CN" sz="7200" cap="none" spc="0" dirty="0">
                <a:ln w="0"/>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rPr>
              <a:t>Thanks</a:t>
            </a:r>
            <a:r>
              <a:rPr lang="zh-CN" altLang="en-US" sz="7200" cap="none" spc="0" dirty="0">
                <a:ln w="0"/>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rPr>
              <a:t>！</a:t>
            </a:r>
            <a:endParaRPr lang="zh-CN" altLang="en-US" sz="7200" cap="none" spc="0" dirty="0">
              <a:ln w="0"/>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reeform 11"/>
          <p:cNvSpPr/>
          <p:nvPr>
            <p:custDataLst>
              <p:tags r:id="rId1"/>
            </p:custDataLst>
          </p:nvPr>
        </p:nvSpPr>
        <p:spPr bwMode="auto">
          <a:xfrm>
            <a:off x="4821184" y="1961019"/>
            <a:ext cx="891827" cy="112668"/>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39" name="Freeform 10"/>
          <p:cNvSpPr/>
          <p:nvPr>
            <p:custDataLst>
              <p:tags r:id="rId2"/>
            </p:custDataLst>
          </p:nvPr>
        </p:nvSpPr>
        <p:spPr bwMode="auto">
          <a:xfrm>
            <a:off x="4657735" y="2037185"/>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40" name="Rectangle 12"/>
          <p:cNvSpPr>
            <a:spLocks noChangeArrowheads="1"/>
          </p:cNvSpPr>
          <p:nvPr>
            <p:custDataLst>
              <p:tags r:id="rId3"/>
            </p:custDataLst>
          </p:nvPr>
        </p:nvSpPr>
        <p:spPr bwMode="auto">
          <a:xfrm>
            <a:off x="4906875" y="1961019"/>
            <a:ext cx="720444" cy="737899"/>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41" name="Freeform 11"/>
          <p:cNvSpPr/>
          <p:nvPr>
            <p:custDataLst>
              <p:tags r:id="rId4"/>
            </p:custDataLst>
          </p:nvPr>
        </p:nvSpPr>
        <p:spPr bwMode="auto">
          <a:xfrm>
            <a:off x="4821454" y="2871511"/>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42" name="Freeform 10"/>
          <p:cNvSpPr/>
          <p:nvPr>
            <p:custDataLst>
              <p:tags r:id="rId5"/>
            </p:custDataLst>
          </p:nvPr>
        </p:nvSpPr>
        <p:spPr bwMode="auto">
          <a:xfrm>
            <a:off x="4658005" y="2960376"/>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43" name="Rectangle 12"/>
          <p:cNvSpPr>
            <a:spLocks noChangeArrowheads="1"/>
          </p:cNvSpPr>
          <p:nvPr>
            <p:custDataLst>
              <p:tags r:id="rId6"/>
            </p:custDataLst>
          </p:nvPr>
        </p:nvSpPr>
        <p:spPr bwMode="auto">
          <a:xfrm>
            <a:off x="4907145" y="2871510"/>
            <a:ext cx="720444" cy="737900"/>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4353" name="TextBox 105"/>
          <p:cNvSpPr txBox="1">
            <a:spLocks noChangeArrowheads="1"/>
          </p:cNvSpPr>
          <p:nvPr>
            <p:custDataLst>
              <p:tags r:id="rId7"/>
            </p:custDataLst>
          </p:nvPr>
        </p:nvSpPr>
        <p:spPr bwMode="auto">
          <a:xfrm>
            <a:off x="5713095" y="2069465"/>
            <a:ext cx="582993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lang="en-US" altLang="zh-CN" sz="2000" b="1" dirty="0">
                <a:solidFill>
                  <a:srgbClr val="3C3C3C"/>
                </a:solidFill>
                <a:latin typeface="Times New Roman" panose="02020603050405020304" charset="0"/>
                <a:ea typeface="微软雅黑" panose="020B0503020204020204" charset="-122"/>
                <a:cs typeface="Times New Roman" panose="02020603050405020304" charset="0"/>
              </a:rPr>
              <a:t>Summary of Gravitational Wave Data Processing</a:t>
            </a:r>
            <a:endParaRPr lang="en-US" altLang="zh-CN" sz="2000" b="1" dirty="0">
              <a:solidFill>
                <a:srgbClr val="3C3C3C"/>
              </a:solidFill>
              <a:latin typeface="Times New Roman" panose="02020603050405020304" charset="0"/>
              <a:ea typeface="微软雅黑" panose="020B0503020204020204" charset="-122"/>
              <a:cs typeface="Times New Roman" panose="02020603050405020304" charset="0"/>
            </a:endParaRPr>
          </a:p>
        </p:txBody>
      </p:sp>
      <p:sp>
        <p:nvSpPr>
          <p:cNvPr id="14354" name="TextBox 106"/>
          <p:cNvSpPr txBox="1">
            <a:spLocks noChangeArrowheads="1"/>
          </p:cNvSpPr>
          <p:nvPr>
            <p:custDataLst>
              <p:tags r:id="rId8"/>
            </p:custDataLst>
          </p:nvPr>
        </p:nvSpPr>
        <p:spPr bwMode="auto">
          <a:xfrm>
            <a:off x="5014783" y="2003865"/>
            <a:ext cx="499868" cy="7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rPr>
              <a:t>1</a:t>
            </a:r>
            <a:endPar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14355" name="TextBox 108"/>
          <p:cNvSpPr txBox="1">
            <a:spLocks noChangeArrowheads="1"/>
          </p:cNvSpPr>
          <p:nvPr>
            <p:custDataLst>
              <p:tags r:id="rId9"/>
            </p:custDataLst>
          </p:nvPr>
        </p:nvSpPr>
        <p:spPr bwMode="auto">
          <a:xfrm>
            <a:off x="5836420" y="3129250"/>
            <a:ext cx="495985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en-US" altLang="zh-CN" sz="2000" b="1" dirty="0">
                <a:solidFill>
                  <a:srgbClr val="3C3C3C"/>
                </a:solidFill>
                <a:latin typeface="Times New Roman" panose="02020603050405020304" charset="0"/>
                <a:ea typeface="微软雅黑" panose="020B0503020204020204" charset="-122"/>
                <a:cs typeface="Times New Roman" panose="02020603050405020304" charset="0"/>
              </a:rPr>
              <a:t>Current Research States</a:t>
            </a:r>
            <a:endParaRPr lang="en-US" altLang="zh-CN" sz="2000" b="1" dirty="0">
              <a:solidFill>
                <a:srgbClr val="3C3C3C"/>
              </a:solidFill>
              <a:latin typeface="Times New Roman" panose="02020603050405020304" charset="0"/>
              <a:ea typeface="微软雅黑" panose="020B0503020204020204" charset="-122"/>
              <a:cs typeface="Times New Roman" panose="02020603050405020304" charset="0"/>
            </a:endParaRPr>
          </a:p>
        </p:txBody>
      </p:sp>
      <p:sp>
        <p:nvSpPr>
          <p:cNvPr id="14356" name="TextBox 109"/>
          <p:cNvSpPr txBox="1">
            <a:spLocks noChangeArrowheads="1"/>
          </p:cNvSpPr>
          <p:nvPr>
            <p:custDataLst>
              <p:tags r:id="rId10"/>
            </p:custDataLst>
          </p:nvPr>
        </p:nvSpPr>
        <p:spPr bwMode="auto">
          <a:xfrm>
            <a:off x="5015053" y="2892141"/>
            <a:ext cx="499868" cy="707749"/>
          </a:xfrm>
          <a:prstGeom prst="rect">
            <a:avLst/>
          </a:prstGeom>
          <a:solidFill>
            <a:schemeClr val="accent2"/>
          </a:solid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rPr>
              <a:t>2</a:t>
            </a:r>
            <a:endPar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14363" name="Freeform 5"/>
          <p:cNvSpPr/>
          <p:nvPr/>
        </p:nvSpPr>
        <p:spPr bwMode="auto">
          <a:xfrm>
            <a:off x="0" y="1339"/>
            <a:ext cx="4260774" cy="6869605"/>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1">
            <a:blip r:embed="rId11" cstate="screen">
              <a:extLst>
                <a:ext uri="{BEBA8EAE-BF5A-486C-A8C5-ECC9F3942E4B}">
                  <a14:imgProps xmlns:a14="http://schemas.microsoft.com/office/drawing/2010/main">
                    <a14:imgLayer r:embed="rId12">
                      <a14:imgEffect>
                        <a14:colorTemperature colorTemp="5900"/>
                      </a14:imgEffect>
                      <a14:imgEffect>
                        <a14:saturation sat="120000"/>
                      </a14:imgEffect>
                    </a14:imgLayer>
                  </a14:imgProps>
                </a:ext>
              </a:extLst>
            </a:blip>
            <a:srcRect/>
            <a:stretch>
              <a:fillRect l="-14000" r="-35000"/>
            </a:stretch>
          </a:blipFill>
          <a:ln>
            <a:noFill/>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Arial" panose="020B0604020202020204" pitchFamily="34" charset="0"/>
              <a:ea typeface="宋体" panose="02010600030101010101" pitchFamily="2" charset="-122"/>
              <a:cs typeface="+mn-cs"/>
            </a:endParaRPr>
          </a:p>
        </p:txBody>
      </p:sp>
      <p:grpSp>
        <p:nvGrpSpPr>
          <p:cNvPr id="2" name="组合 1"/>
          <p:cNvGrpSpPr/>
          <p:nvPr/>
        </p:nvGrpSpPr>
        <p:grpSpPr>
          <a:xfrm>
            <a:off x="2640569" y="1339"/>
            <a:ext cx="1867759" cy="6869605"/>
            <a:chOff x="2640569" y="1339"/>
            <a:chExt cx="1867759" cy="6869605"/>
          </a:xfrm>
        </p:grpSpPr>
        <p:sp>
          <p:nvSpPr>
            <p:cNvPr id="14364" name="Freeform 6"/>
            <p:cNvSpPr/>
            <p:nvPr/>
          </p:nvSpPr>
          <p:spPr bwMode="auto">
            <a:xfrm>
              <a:off x="3392751" y="1339"/>
              <a:ext cx="1115577" cy="6869605"/>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chemeClr val="accent2"/>
            </a:solidFill>
            <a:ln>
              <a:noFill/>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Arial" panose="020B0604020202020204" pitchFamily="34" charset="0"/>
                <a:ea typeface="宋体" panose="02010600030101010101" pitchFamily="2" charset="-122"/>
                <a:cs typeface="+mn-cs"/>
              </a:endParaRPr>
            </a:p>
          </p:txBody>
        </p:sp>
        <p:sp>
          <p:nvSpPr>
            <p:cNvPr id="14365" name="矩形 12"/>
            <p:cNvSpPr>
              <a:spLocks noChangeArrowheads="1"/>
            </p:cNvSpPr>
            <p:nvPr/>
          </p:nvSpPr>
          <p:spPr bwMode="auto">
            <a:xfrm>
              <a:off x="2640569" y="5937859"/>
              <a:ext cx="1732873" cy="782331"/>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Arial" panose="020B0604020202020204" pitchFamily="34" charset="0"/>
                <a:ea typeface="宋体" panose="02010600030101010101" pitchFamily="2" charset="-122"/>
                <a:cs typeface="+mn-cs"/>
              </a:endParaRPr>
            </a:p>
          </p:txBody>
        </p:sp>
      </p:grpSp>
      <p:sp>
        <p:nvSpPr>
          <p:cNvPr id="14366" name="TextBox 98"/>
          <p:cNvSpPr txBox="1">
            <a:spLocks noChangeArrowheads="1"/>
          </p:cNvSpPr>
          <p:nvPr/>
        </p:nvSpPr>
        <p:spPr bwMode="auto">
          <a:xfrm>
            <a:off x="2800845" y="5977530"/>
            <a:ext cx="902934" cy="52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目录</a:t>
            </a:r>
            <a:endParaRPr kumimoji="0" lang="zh-CN" altLang="en-US" sz="2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4367" name="TextBox 104"/>
          <p:cNvSpPr txBox="1">
            <a:spLocks noChangeArrowheads="1"/>
          </p:cNvSpPr>
          <p:nvPr/>
        </p:nvSpPr>
        <p:spPr bwMode="auto">
          <a:xfrm>
            <a:off x="2854798" y="6359968"/>
            <a:ext cx="1180639" cy="3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Contents</a:t>
            </a: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 name="Freeform 11"/>
          <p:cNvSpPr/>
          <p:nvPr>
            <p:custDataLst>
              <p:tags r:id="rId13"/>
            </p:custDataLst>
          </p:nvPr>
        </p:nvSpPr>
        <p:spPr bwMode="auto">
          <a:xfrm>
            <a:off x="4821454" y="3792661"/>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20" name="Freeform 10"/>
          <p:cNvSpPr/>
          <p:nvPr>
            <p:custDataLst>
              <p:tags r:id="rId14"/>
            </p:custDataLst>
          </p:nvPr>
        </p:nvSpPr>
        <p:spPr bwMode="auto">
          <a:xfrm>
            <a:off x="4658005" y="3881526"/>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21" name="Rectangle 12"/>
          <p:cNvSpPr>
            <a:spLocks noChangeArrowheads="1"/>
          </p:cNvSpPr>
          <p:nvPr>
            <p:custDataLst>
              <p:tags r:id="rId15"/>
            </p:custDataLst>
          </p:nvPr>
        </p:nvSpPr>
        <p:spPr bwMode="auto">
          <a:xfrm>
            <a:off x="4907145" y="3792660"/>
            <a:ext cx="720444" cy="737900"/>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6794"/>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22" name="TextBox 108"/>
          <p:cNvSpPr txBox="1">
            <a:spLocks noChangeArrowheads="1"/>
          </p:cNvSpPr>
          <p:nvPr>
            <p:custDataLst>
              <p:tags r:id="rId16"/>
            </p:custDataLst>
          </p:nvPr>
        </p:nvSpPr>
        <p:spPr bwMode="auto">
          <a:xfrm>
            <a:off x="5836421" y="4033890"/>
            <a:ext cx="4775214"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913765" eaLnBrk="1" fontAlgn="base" hangingPunct="1">
              <a:spcBef>
                <a:spcPct val="0"/>
              </a:spcBef>
              <a:spcAft>
                <a:spcPct val="0"/>
              </a:spcAft>
              <a:defRPr/>
            </a:pPr>
            <a:r>
              <a:rPr kumimoji="1" lang="en-US" altLang="zh-CN" sz="2000" b="1" noProof="0" dirty="0">
                <a:ln>
                  <a:noFill/>
                </a:ln>
                <a:effectLst/>
                <a:uLnTx/>
                <a:uFillTx/>
                <a:latin typeface="Times New Roman" panose="02020603050405020304" charset="0"/>
                <a:ea typeface="等线" panose="02010600030101010101" charset="-122"/>
                <a:cs typeface="Times New Roman" panose="02020603050405020304" charset="0"/>
                <a:sym typeface="+mn-ea"/>
              </a:rPr>
              <a:t>Conclusions</a:t>
            </a:r>
            <a:endParaRPr kumimoji="1" lang="en-US" altLang="zh-CN" sz="2000" b="1" noProof="0" dirty="0">
              <a:ln>
                <a:noFill/>
              </a:ln>
              <a:solidFill>
                <a:srgbClr val="3C3C3C"/>
              </a:solidFill>
              <a:effectLst/>
              <a:uLnTx/>
              <a:uFillTx/>
              <a:latin typeface="Times New Roman" panose="02020603050405020304" charset="0"/>
              <a:ea typeface="等线" panose="02010600030101010101" charset="-122"/>
              <a:cs typeface="Times New Roman" panose="02020603050405020304" charset="0"/>
              <a:sym typeface="+mn-ea"/>
            </a:endParaRPr>
          </a:p>
        </p:txBody>
      </p:sp>
      <p:sp>
        <p:nvSpPr>
          <p:cNvPr id="23" name="TextBox 109"/>
          <p:cNvSpPr txBox="1">
            <a:spLocks noChangeArrowheads="1"/>
          </p:cNvSpPr>
          <p:nvPr>
            <p:custDataLst>
              <p:tags r:id="rId17"/>
            </p:custDataLst>
          </p:nvPr>
        </p:nvSpPr>
        <p:spPr bwMode="auto">
          <a:xfrm>
            <a:off x="5015053" y="3813291"/>
            <a:ext cx="499868" cy="707749"/>
          </a:xfrm>
          <a:prstGeom prst="rect">
            <a:avLst/>
          </a:prstGeom>
          <a:solidFill>
            <a:schemeClr val="accent2"/>
          </a:solid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rPr>
              <a:t>3</a:t>
            </a:r>
            <a:endParaRPr kumimoji="0" lang="en-US" altLang="zh-CN" sz="4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endParaRPr>
          </a:p>
        </p:txBody>
      </p:sp>
      <p:pic>
        <p:nvPicPr>
          <p:cNvPr id="9" name="图片 8"/>
          <p:cNvPicPr>
            <a:picLocks noChangeAspect="1"/>
          </p:cNvPicPr>
          <p:nvPr/>
        </p:nvPicPr>
        <p:blipFill>
          <a:blip r:embed="rId18"/>
          <a:stretch>
            <a:fillRect/>
          </a:stretch>
        </p:blipFill>
        <p:spPr>
          <a:xfrm>
            <a:off x="9985375" y="1270"/>
            <a:ext cx="2151380" cy="10274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cstate="screen">
            <a:alphaModFix amt="50000"/>
            <a:lum/>
          </a:blip>
          <a:srcRect/>
          <a:stretch>
            <a:fillRect/>
          </a:stretch>
        </a:blipFill>
        <a:effectLst/>
      </p:bgPr>
    </p:bg>
    <p:spTree>
      <p:nvGrpSpPr>
        <p:cNvPr id="1" name=""/>
        <p:cNvGrpSpPr/>
        <p:nvPr/>
      </p:nvGrpSpPr>
      <p:grpSpPr>
        <a:xfrm>
          <a:off x="0" y="0"/>
          <a:ext cx="0" cy="0"/>
          <a:chOff x="0" y="0"/>
          <a:chExt cx="0" cy="0"/>
        </a:xfrm>
      </p:grpSpPr>
      <p:sp>
        <p:nvSpPr>
          <p:cNvPr id="10242" name="Freeform 5"/>
          <p:cNvSpPr/>
          <p:nvPr/>
        </p:nvSpPr>
        <p:spPr bwMode="auto">
          <a:xfrm>
            <a:off x="771225" y="1754842"/>
            <a:ext cx="2935728" cy="487172"/>
          </a:xfrm>
          <a:custGeom>
            <a:avLst/>
            <a:gdLst>
              <a:gd name="T0" fmla="*/ 275 w 3851"/>
              <a:gd name="T1" fmla="*/ 0 h 633"/>
              <a:gd name="T2" fmla="*/ 3575 w 3851"/>
              <a:gd name="T3" fmla="*/ 0 h 633"/>
              <a:gd name="T4" fmla="*/ 3851 w 3851"/>
              <a:gd name="T5" fmla="*/ 633 h 633"/>
              <a:gd name="T6" fmla="*/ 0 w 3851"/>
              <a:gd name="T7" fmla="*/ 633 h 633"/>
              <a:gd name="T8" fmla="*/ 275 w 3851"/>
              <a:gd name="T9" fmla="*/ 0 h 633"/>
            </a:gdLst>
            <a:ahLst/>
            <a:cxnLst>
              <a:cxn ang="0">
                <a:pos x="T0" y="T1"/>
              </a:cxn>
              <a:cxn ang="0">
                <a:pos x="T2" y="T3"/>
              </a:cxn>
              <a:cxn ang="0">
                <a:pos x="T4" y="T5"/>
              </a:cxn>
              <a:cxn ang="0">
                <a:pos x="T6" y="T7"/>
              </a:cxn>
              <a:cxn ang="0">
                <a:pos x="T8" y="T9"/>
              </a:cxn>
            </a:cxnLst>
            <a:rect l="0" t="0" r="r" b="b"/>
            <a:pathLst>
              <a:path w="3851" h="633">
                <a:moveTo>
                  <a:pt x="275" y="0"/>
                </a:moveTo>
                <a:lnTo>
                  <a:pt x="3575" y="0"/>
                </a:lnTo>
                <a:lnTo>
                  <a:pt x="3851" y="633"/>
                </a:lnTo>
                <a:lnTo>
                  <a:pt x="0" y="633"/>
                </a:lnTo>
                <a:lnTo>
                  <a:pt x="275" y="0"/>
                </a:lnTo>
                <a:close/>
              </a:path>
            </a:pathLst>
          </a:custGeom>
          <a:solidFill>
            <a:schemeClr val="tx1">
              <a:lumMod val="75000"/>
              <a:lumOff val="25000"/>
            </a:schemeClr>
          </a:solidFill>
          <a:ln>
            <a:noFill/>
          </a:ln>
        </p:spPr>
        <p:txBody>
          <a:body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3" name="Rectangle 6"/>
          <p:cNvSpPr>
            <a:spLocks noChangeArrowheads="1"/>
          </p:cNvSpPr>
          <p:nvPr/>
        </p:nvSpPr>
        <p:spPr bwMode="auto">
          <a:xfrm>
            <a:off x="1" y="2245189"/>
            <a:ext cx="12192000" cy="2196242"/>
          </a:xfrm>
          <a:prstGeom prst="rect">
            <a:avLst/>
          </a:prstGeom>
          <a:gradFill flip="none" rotWithShape="1">
            <a:gsLst>
              <a:gs pos="0">
                <a:srgbClr val="0C4994">
                  <a:shade val="30000"/>
                  <a:satMod val="115000"/>
                </a:srgbClr>
              </a:gs>
              <a:gs pos="50000">
                <a:srgbClr val="0C4994">
                  <a:shade val="67500"/>
                  <a:satMod val="115000"/>
                </a:srgbClr>
              </a:gs>
              <a:gs pos="100000">
                <a:srgbClr val="0C4994">
                  <a:shade val="100000"/>
                  <a:satMod val="115000"/>
                </a:srgbClr>
              </a:gs>
            </a:gsLst>
            <a:lin ang="0" scaled="1"/>
            <a:tileRect/>
          </a:gra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4" name="Rectangle 7"/>
          <p:cNvSpPr>
            <a:spLocks noChangeArrowheads="1"/>
          </p:cNvSpPr>
          <p:nvPr/>
        </p:nvSpPr>
        <p:spPr bwMode="auto">
          <a:xfrm>
            <a:off x="980692" y="1754842"/>
            <a:ext cx="2513618" cy="2686588"/>
          </a:xfrm>
          <a:prstGeom prst="rect">
            <a:avLst/>
          </a:prstGeom>
          <a:solidFill>
            <a:schemeClr val="accent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D7004"/>
              </a:solidFill>
              <a:effectLst/>
              <a:uLnTx/>
              <a:uFillTx/>
              <a:latin typeface="Arial" panose="020B0604020202020204" pitchFamily="34" charset="0"/>
              <a:ea typeface="宋体" panose="02010600030101010101" pitchFamily="2" charset="-122"/>
              <a:cs typeface="+mn-cs"/>
            </a:endParaRPr>
          </a:p>
        </p:txBody>
      </p:sp>
      <p:sp>
        <p:nvSpPr>
          <p:cNvPr id="10246" name="TextBox 25"/>
          <p:cNvSpPr txBox="1">
            <a:spLocks noChangeArrowheads="1"/>
          </p:cNvSpPr>
          <p:nvPr/>
        </p:nvSpPr>
        <p:spPr bwMode="auto">
          <a:xfrm>
            <a:off x="4255135" y="2552065"/>
            <a:ext cx="7086600" cy="142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lang="en-US" altLang="zh-CN" sz="3600" b="1" dirty="0">
                <a:solidFill>
                  <a:srgbClr val="FFFF00"/>
                </a:solidFill>
                <a:latin typeface="Times New Roman" panose="02020603050405020304" charset="0"/>
                <a:ea typeface="微软雅黑" panose="020B0503020204020204" charset="-122"/>
                <a:cs typeface="Times New Roman" panose="02020603050405020304" charset="0"/>
                <a:sym typeface="+mn-ea"/>
              </a:rPr>
              <a:t>Summary of Gravitational Wave Data Processing</a:t>
            </a:r>
            <a:endParaRPr lang="en-US" altLang="zh-CN" sz="3600" b="1" dirty="0">
              <a:solidFill>
                <a:srgbClr val="FFFF00"/>
              </a:solidFill>
              <a:latin typeface="Times New Roman" panose="02020603050405020304" charset="0"/>
              <a:ea typeface="微软雅黑" panose="020B0503020204020204" charset="-122"/>
              <a:cs typeface="Times New Roman" panose="02020603050405020304" charset="0"/>
            </a:endParaRPr>
          </a:p>
          <a:p>
            <a:pPr marL="0" marR="0" lvl="0" indent="0" algn="ctr" defTabSz="913765" rtl="0" eaLnBrk="1" fontAlgn="base" latinLnBrk="0" hangingPunct="1">
              <a:lnSpc>
                <a:spcPct val="100000"/>
              </a:lnSpc>
              <a:spcBef>
                <a:spcPct val="0"/>
              </a:spcBef>
              <a:spcAft>
                <a:spcPct val="0"/>
              </a:spcAft>
              <a:buClrTx/>
              <a:buSzTx/>
              <a:buFontTx/>
              <a:buNone/>
              <a:defRPr/>
            </a:pPr>
            <a:endParaRPr kumimoji="0" lang="en-US" altLang="zh-CN" sz="3600" b="1" i="0" u="none" strike="noStrike" kern="1200" cap="none" spc="0" normalizeH="0" baseline="0" noProof="0" dirty="0">
              <a:ln>
                <a:noFill/>
              </a:ln>
              <a:solidFill>
                <a:srgbClr val="FFFF00"/>
              </a:solidFill>
              <a:effectLst/>
              <a:uLnTx/>
              <a:uFillTx/>
              <a:latin typeface="Times New Roman" panose="02020603050405020304" charset="0"/>
              <a:ea typeface="微软雅黑" panose="020B0503020204020204" charset="-122"/>
              <a:cs typeface="Times New Roman" panose="02020603050405020304" charset="0"/>
              <a:sym typeface="+mn-ea"/>
            </a:endParaRPr>
          </a:p>
        </p:txBody>
      </p:sp>
      <p:sp>
        <p:nvSpPr>
          <p:cNvPr id="10247" name="TextBox 26"/>
          <p:cNvSpPr txBox="1">
            <a:spLocks noChangeArrowheads="1"/>
          </p:cNvSpPr>
          <p:nvPr/>
        </p:nvSpPr>
        <p:spPr bwMode="auto">
          <a:xfrm>
            <a:off x="1198095" y="2245187"/>
            <a:ext cx="2082621" cy="193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765" rtl="0" eaLnBrk="1" fontAlgn="base" latinLnBrk="0" hangingPunct="1">
              <a:lnSpc>
                <a:spcPct val="100000"/>
              </a:lnSpc>
              <a:spcBef>
                <a:spcPct val="0"/>
              </a:spcBef>
              <a:spcAft>
                <a:spcPct val="0"/>
              </a:spcAft>
              <a:buClrTx/>
              <a:buSzTx/>
              <a:buFontTx/>
              <a:buNone/>
              <a:defRPr/>
            </a:pPr>
            <a:r>
              <a:rPr kumimoji="0" lang="en-US" altLang="zh-CN"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01</a:t>
            </a:r>
            <a:endParaRPr kumimoji="0" lang="zh-CN" altLang="en-US" sz="11995"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0191593" y="6507063"/>
            <a:ext cx="18085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rPr>
              <a:t>Credit: </a:t>
            </a:r>
            <a:r>
              <a:rPr kumimoji="1" lang="en-US" altLang="zh-CN" sz="1600" b="0" i="0" u="none" strike="noStrike" kern="1200" cap="none" spc="0" normalizeH="0" baseline="0" noProof="0" dirty="0" err="1">
                <a:ln>
                  <a:noFill/>
                </a:ln>
                <a:solidFill>
                  <a:prstClr val="black"/>
                </a:solidFill>
                <a:effectLst/>
                <a:uLnTx/>
                <a:uFillTx/>
                <a:latin typeface="Times New Roman" panose="02020603050405020304" charset="0"/>
                <a:ea typeface="等线" panose="02010600030101010101" charset="-122"/>
                <a:cs typeface="Times New Roman" panose="02020603050405020304" charset="0"/>
              </a:rPr>
              <a:t>NANOGrav</a:t>
            </a:r>
            <a:endParaRPr kumimoji="1" lang="zh-CN" altLang="en-US" sz="16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4" name="矩形 23"/>
          <p:cNvSpPr/>
          <p:nvPr/>
        </p:nvSpPr>
        <p:spPr>
          <a:xfrm>
            <a:off x="2927350" y="916928"/>
            <a:ext cx="7665439" cy="1813745"/>
          </a:xfrm>
          <a:prstGeom prst="rect">
            <a:avLst/>
          </a:prstGeom>
          <a:noFill/>
          <a:ln w="28575">
            <a:solidFill>
              <a:srgbClr val="009F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9F93"/>
              </a:solidFill>
              <a:effectLst/>
              <a:uLnTx/>
              <a:uFillTx/>
              <a:latin typeface="等线" panose="02010600030101010101" charset="-122"/>
              <a:ea typeface="等线" panose="02010600030101010101" charset="-122"/>
              <a:cs typeface="+mn-cs"/>
            </a:endParaRPr>
          </a:p>
        </p:txBody>
      </p:sp>
      <p:pic>
        <p:nvPicPr>
          <p:cNvPr id="12" name="图片 11"/>
          <p:cNvPicPr>
            <a:picLocks noChangeAspect="1"/>
          </p:cNvPicPr>
          <p:nvPr/>
        </p:nvPicPr>
        <p:blipFill>
          <a:blip r:embed="rId1"/>
          <a:stretch>
            <a:fillRect/>
          </a:stretch>
        </p:blipFill>
        <p:spPr>
          <a:xfrm>
            <a:off x="-100016" y="-28577"/>
            <a:ext cx="12415838" cy="6937383"/>
          </a:xfrm>
          <a:prstGeom prst="rect">
            <a:avLst/>
          </a:prstGeom>
        </p:spPr>
      </p:pic>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362221">
            <a:off x="116629" y="1964754"/>
            <a:ext cx="2844800" cy="2286000"/>
          </a:xfrm>
          <a:prstGeom prst="rect">
            <a:avLst/>
          </a:prstGeom>
          <a:ln>
            <a:noFill/>
          </a:ln>
          <a:effectLst>
            <a:softEdge rad="112500"/>
          </a:effectLst>
        </p:spPr>
      </p:pic>
      <p:sp>
        <p:nvSpPr>
          <p:cNvPr id="7" name="文本框 6"/>
          <p:cNvSpPr txBox="1"/>
          <p:nvPr/>
        </p:nvSpPr>
        <p:spPr>
          <a:xfrm>
            <a:off x="875692" y="1738604"/>
            <a:ext cx="132667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charset="0"/>
                <a:ea typeface="Baskerville" panose="02020502070401020303" pitchFamily="18" charset="0"/>
                <a:cs typeface="Times New Roman" panose="02020603050405020304" charset="0"/>
              </a:rPr>
              <a:t>SMBHB</a:t>
            </a:r>
            <a:endParaRPr kumimoji="0" lang="zh-CN" altLang="en-US" sz="2000" b="1" i="0" u="none" strike="noStrike" kern="1200" cap="none" spc="0" normalizeH="0" baseline="0" noProof="0" dirty="0">
              <a:ln>
                <a:noFill/>
              </a:ln>
              <a:solidFill>
                <a:prstClr val="white"/>
              </a:solidFill>
              <a:effectLst/>
              <a:uLnTx/>
              <a:uFillTx/>
              <a:latin typeface="Times New Roman" panose="02020603050405020304" charset="0"/>
              <a:ea typeface="等线" panose="02010600030101010101" charset="-122"/>
              <a:cs typeface="Times New Roman" panose="02020603050405020304" charset="0"/>
            </a:endParaRPr>
          </a:p>
        </p:txBody>
      </p:sp>
      <p:sp>
        <p:nvSpPr>
          <p:cNvPr id="9" name="文本框 8"/>
          <p:cNvSpPr txBox="1"/>
          <p:nvPr/>
        </p:nvSpPr>
        <p:spPr>
          <a:xfrm>
            <a:off x="2629034" y="-24235"/>
            <a:ext cx="24509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charset="0"/>
                <a:ea typeface="Baskerville" panose="02020502070401020303" pitchFamily="18" charset="0"/>
                <a:cs typeface="Times New Roman" panose="02020603050405020304" charset="0"/>
              </a:rPr>
              <a:t>Millisecond Pulsar</a:t>
            </a:r>
            <a:endParaRPr kumimoji="0" lang="zh-CN" altLang="en-US" sz="2000" b="1" i="0" u="none" strike="noStrike" kern="1200" cap="none" spc="0" normalizeH="0" baseline="0" noProof="0" dirty="0">
              <a:ln>
                <a:noFill/>
              </a:ln>
              <a:solidFill>
                <a:prstClr val="white"/>
              </a:solidFill>
              <a:effectLst/>
              <a:uLnTx/>
              <a:uFillTx/>
              <a:latin typeface="Times New Roman" panose="02020603050405020304" charset="0"/>
              <a:ea typeface="等线" panose="02010600030101010101" charset="-122"/>
              <a:cs typeface="Times New Roman" panose="02020603050405020304" charset="0"/>
            </a:endParaRPr>
          </a:p>
        </p:txBody>
      </p:sp>
      <p:sp>
        <p:nvSpPr>
          <p:cNvPr id="10" name="文本框 9"/>
          <p:cNvSpPr txBox="1"/>
          <p:nvPr/>
        </p:nvSpPr>
        <p:spPr>
          <a:xfrm>
            <a:off x="8864920" y="5228802"/>
            <a:ext cx="132667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charset="0"/>
                <a:ea typeface="Baskerville" panose="02020502070401020303" pitchFamily="18" charset="0"/>
                <a:cs typeface="Times New Roman" panose="02020603050405020304" charset="0"/>
              </a:rPr>
              <a:t>Earth</a:t>
            </a:r>
            <a:endParaRPr kumimoji="0" lang="zh-CN" altLang="en-US" sz="2000" b="1" i="0" u="none" strike="noStrike" kern="1200" cap="none" spc="0" normalizeH="0" baseline="0" noProof="0" dirty="0">
              <a:ln>
                <a:noFill/>
              </a:ln>
              <a:solidFill>
                <a:prstClr val="white"/>
              </a:solidFill>
              <a:effectLst/>
              <a:uLnTx/>
              <a:uFillTx/>
              <a:latin typeface="Times New Roman" panose="02020603050405020304" charset="0"/>
              <a:ea typeface="等线" panose="02010600030101010101" charset="-122"/>
              <a:cs typeface="Times New Roman" panose="02020603050405020304" charset="0"/>
            </a:endParaRPr>
          </a:p>
        </p:txBody>
      </p:sp>
      <p:pic>
        <p:nvPicPr>
          <p:cNvPr id="18" name="图片 17"/>
          <p:cNvPicPr>
            <a:picLocks noChangeAspect="1"/>
          </p:cNvPicPr>
          <p:nvPr/>
        </p:nvPicPr>
        <p:blipFill>
          <a:blip r:embed="rId4">
            <a:extLst>
              <a:ext uri="{BEBA8EAE-BF5A-486C-A8C5-ECC9F3942E4B}">
                <a14:imgProps xmlns:a14="http://schemas.microsoft.com/office/drawing/2010/main">
                  <a14:imgLayer r:embed="rId5">
                    <a14:imgEffect>
                      <a14:backgroundRemoval t="8057" b="89889" l="9947" r="89964">
                        <a14:foregroundMark x1="17673" y1="58768" x2="14476" y2="58294"/>
                        <a14:foregroundMark x1="16252" y1="50079" x2="18117" y2="34913"/>
                        <a14:foregroundMark x1="18117" y1="38547" x2="19538" y2="56714"/>
                        <a14:foregroundMark x1="19538" y1="56714" x2="19538" y2="56714"/>
                        <a14:foregroundMark x1="30195" y1="8057" x2="30639" y2="8057"/>
                        <a14:foregroundMark x1="31705" y1="10427" x2="31883" y2="35387"/>
                        <a14:foregroundMark x1="32593" y1="22433" x2="33925" y2="28910"/>
                        <a14:foregroundMark x1="32238" y1="14692" x2="32682" y2="18009"/>
                        <a14:foregroundMark x1="31261" y1="17062" x2="29751" y2="24487"/>
                        <a14:foregroundMark x1="30728" y1="17062" x2="30462" y2="15166"/>
                        <a14:foregroundMark x1="16163" y1="40758" x2="16163" y2="40758"/>
                        <a14:foregroundMark x1="15986" y1="42022" x2="15098" y2="47393"/>
                        <a14:foregroundMark x1="16430" y1="38547" x2="16163" y2="40758"/>
                        <a14:foregroundMark x1="16874" y1="37125" x2="16874" y2="37125"/>
                        <a14:foregroundMark x1="16785" y1="36809" x2="16785" y2="36809"/>
                        <a14:foregroundMark x1="82416" y1="54344" x2="83304" y2="46919"/>
                        <a14:foregroundMark x1="82771" y1="36019" x2="85346" y2="47235"/>
                        <a14:foregroundMark x1="83037" y1="34281" x2="83037" y2="34281"/>
                        <a14:foregroundMark x1="82593" y1="32859" x2="82593" y2="32859"/>
                        <a14:foregroundMark x1="63766" y1="12954" x2="63854" y2="25750"/>
                        <a14:foregroundMark x1="64387" y1="19431" x2="64654" y2="25434"/>
                      </a14:backgroundRemoval>
                    </a14:imgEffect>
                  </a14:imgLayer>
                </a14:imgProps>
              </a:ext>
            </a:extLst>
          </a:blip>
          <a:stretch>
            <a:fillRect/>
          </a:stretch>
        </p:blipFill>
        <p:spPr>
          <a:xfrm rot="1188544">
            <a:off x="7709247" y="4380869"/>
            <a:ext cx="940395" cy="368741"/>
          </a:xfrm>
          <a:prstGeom prst="rect">
            <a:avLst/>
          </a:prstGeom>
        </p:spPr>
      </p:pic>
      <p:sp>
        <p:nvSpPr>
          <p:cNvPr id="20" name="文本框 22"/>
          <p:cNvSpPr txBox="1"/>
          <p:nvPr/>
        </p:nvSpPr>
        <p:spPr>
          <a:xfrm>
            <a:off x="9533766" y="6601029"/>
            <a:ext cx="2782056"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Image Credit: </a:t>
            </a:r>
            <a:r>
              <a:rPr kumimoji="0" lang="en-US" altLang="zh-CN" sz="1400" b="0" i="0" u="none" strike="noStrike" kern="1200" cap="none" spc="0" normalizeH="0" baseline="0" noProof="0" dirty="0" err="1">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NANOGrav</a:t>
            </a:r>
            <a:r>
              <a:rPr kumimoji="0" lang="en-US" altLang="zh-CN" sz="14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/T Klein</a:t>
            </a:r>
            <a:endParaRPr kumimoji="0" lang="zh-CN" altLang="en-US" sz="14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endParaRPr>
          </a:p>
        </p:txBody>
      </p:sp>
      <p:sp>
        <p:nvSpPr>
          <p:cNvPr id="21" name="矩形 20"/>
          <p:cNvSpPr/>
          <p:nvPr/>
        </p:nvSpPr>
        <p:spPr>
          <a:xfrm>
            <a:off x="7225034" y="3049172"/>
            <a:ext cx="1555949" cy="759656"/>
          </a:xfrm>
          <a:prstGeom prst="rect">
            <a:avLst/>
          </a:prstGeom>
          <a:noFill/>
          <a:ln w="28575">
            <a:solidFill>
              <a:srgbClr val="EFCE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文本框 21"/>
          <p:cNvSpPr txBox="1"/>
          <p:nvPr/>
        </p:nvSpPr>
        <p:spPr>
          <a:xfrm>
            <a:off x="8895280" y="3049172"/>
            <a:ext cx="331983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EFCE99"/>
                </a:solidFill>
                <a:effectLst/>
                <a:uLnTx/>
                <a:uFillTx/>
                <a:latin typeface="Times New Roman" panose="02020603050405020304" charset="0"/>
                <a:ea typeface="Baskerville" panose="02020502070401020303" pitchFamily="18" charset="0"/>
                <a:cs typeface="Times New Roman" panose="02020603050405020304" charset="0"/>
              </a:rPr>
              <a:t>Pulse measurements Time of Arrivals (TOAs)</a:t>
            </a:r>
            <a:endParaRPr kumimoji="0" lang="zh-CN" altLang="en-US" sz="2000" b="1" i="0" u="none" strike="noStrike" kern="1200" cap="none" spc="0" normalizeH="0" baseline="0" noProof="0" dirty="0">
              <a:ln>
                <a:noFill/>
              </a:ln>
              <a:solidFill>
                <a:srgbClr val="EFCE99"/>
              </a:solidFill>
              <a:effectLst/>
              <a:uLnTx/>
              <a:uFillTx/>
              <a:latin typeface="Times New Roman" panose="02020603050405020304" charset="0"/>
              <a:ea typeface="等线" panose="02010600030101010101" charset="-122"/>
              <a:cs typeface="Times New Roman" panose="02020603050405020304" charset="0"/>
            </a:endParaRPr>
          </a:p>
        </p:txBody>
      </p:sp>
      <p:sp>
        <p:nvSpPr>
          <p:cNvPr id="23" name="文本框 22"/>
          <p:cNvSpPr txBox="1"/>
          <p:nvPr/>
        </p:nvSpPr>
        <p:spPr>
          <a:xfrm>
            <a:off x="3292370" y="1821094"/>
            <a:ext cx="20610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9F93"/>
                </a:solidFill>
                <a:effectLst/>
                <a:uLnTx/>
                <a:uFillTx/>
                <a:latin typeface="Times New Roman" panose="02020603050405020304" charset="0"/>
                <a:ea typeface="Baskerville" panose="02020502070401020303" pitchFamily="18" charset="0"/>
                <a:cs typeface="Times New Roman" panose="02020603050405020304" charset="0"/>
              </a:rPr>
              <a:t>Timing residuals:</a:t>
            </a:r>
            <a:endParaRPr kumimoji="0" lang="zh-CN" altLang="en-US" sz="2000" b="1" i="0" u="none" strike="noStrike" kern="1200" cap="none" spc="0" normalizeH="0" baseline="0" noProof="0" dirty="0">
              <a:ln>
                <a:noFill/>
              </a:ln>
              <a:solidFill>
                <a:srgbClr val="009F93"/>
              </a:solidFill>
              <a:effectLst/>
              <a:uLnTx/>
              <a:uFillTx/>
              <a:latin typeface="Times New Roman" panose="02020603050405020304" charset="0"/>
              <a:ea typeface="等线" panose="02010600030101010101" charset="-122"/>
              <a:cs typeface="Times New Roman" panose="02020603050405020304" charset="0"/>
            </a:endParaRPr>
          </a:p>
        </p:txBody>
      </p:sp>
      <p:sp>
        <p:nvSpPr>
          <p:cNvPr id="26" name="文本框 25"/>
          <p:cNvSpPr txBox="1"/>
          <p:nvPr/>
        </p:nvSpPr>
        <p:spPr>
          <a:xfrm>
            <a:off x="2927350" y="916929"/>
            <a:ext cx="7665439" cy="57785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rPr>
              <a:t>PTAs are detectors for nano-Hz Gravitational Waves.</a:t>
            </a:r>
            <a:endPar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normAutofit/>
          </a:bodyPr>
          <a:lstStyle/>
          <a:p>
            <a:r>
              <a:rPr lang="en-US" altLang="zh-CN" dirty="0"/>
              <a:t>1.1</a:t>
            </a:r>
            <a:r>
              <a:rPr lang="zh-CN" altLang="en-US" dirty="0"/>
              <a:t> </a:t>
            </a:r>
            <a:r>
              <a:rPr lang="en-US" altLang="zh-CN" sz="2800" noProof="0" dirty="0">
                <a:ln>
                  <a:noFill/>
                </a:ln>
                <a:solidFill>
                  <a:srgbClr val="00287A"/>
                </a:solidFill>
                <a:effectLst/>
                <a:uLnTx/>
                <a:uFillTx/>
                <a:latin typeface="Times New Roman" panose="02020603050405020304" charset="0"/>
                <a:ea typeface="Baskerville" panose="02020502070401020303" pitchFamily="18" charset="0"/>
                <a:cs typeface="Times New Roman" panose="02020603050405020304" charset="0"/>
                <a:sym typeface="+mn-ea"/>
              </a:rPr>
              <a:t>Explanations for the stochastic signal discovered in PTAs</a:t>
            </a:r>
            <a:endParaRPr lang="en-US" altLang="zh-CN" sz="2800" noProof="0" dirty="0">
              <a:ln>
                <a:noFill/>
              </a:ln>
              <a:solidFill>
                <a:srgbClr val="00287A"/>
              </a:solidFill>
              <a:effectLst/>
              <a:uLnTx/>
              <a:uFillTx/>
              <a:latin typeface="Times New Roman" panose="02020603050405020304" charset="0"/>
              <a:ea typeface="Baskerville" panose="02020502070401020303" pitchFamily="18"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660758" y="968757"/>
            <a:ext cx="5336935" cy="3505549"/>
          </a:xfrm>
          <a:prstGeom prst="rect">
            <a:avLst/>
          </a:prstGeom>
        </p:spPr>
      </p:pic>
      <p:pic>
        <p:nvPicPr>
          <p:cNvPr id="4" name="图片 3"/>
          <p:cNvPicPr>
            <a:picLocks noChangeAspect="1"/>
          </p:cNvPicPr>
          <p:nvPr/>
        </p:nvPicPr>
        <p:blipFill>
          <a:blip r:embed="rId2"/>
          <a:stretch>
            <a:fillRect/>
          </a:stretch>
        </p:blipFill>
        <p:spPr>
          <a:xfrm>
            <a:off x="6123080" y="1021716"/>
            <a:ext cx="5204809" cy="3236401"/>
          </a:xfrm>
          <a:prstGeom prst="rect">
            <a:avLst/>
          </a:prstGeom>
        </p:spPr>
      </p:pic>
      <p:sp>
        <p:nvSpPr>
          <p:cNvPr id="8" name="圆角矩形 7"/>
          <p:cNvSpPr/>
          <p:nvPr/>
        </p:nvSpPr>
        <p:spPr>
          <a:xfrm>
            <a:off x="660758" y="4506977"/>
            <a:ext cx="11000582" cy="1659111"/>
          </a:xfrm>
          <a:prstGeom prst="roundRect">
            <a:avLst/>
          </a:prstGeom>
          <a:solidFill>
            <a:srgbClr val="EFCE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1149044" y="4401875"/>
            <a:ext cx="4598540" cy="1687963"/>
          </a:xfrm>
          <a:prstGeom prst="rect">
            <a:avLst/>
          </a:prstGeom>
          <a:noFill/>
        </p:spPr>
        <p:txBody>
          <a:bodyPr wrap="square">
            <a:spAutoFit/>
          </a:bodyPr>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en-US" altLang="zh-CN" sz="2400" b="1"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rPr>
              <a:t>Astrophysical explanation</a:t>
            </a:r>
            <a:endParaRPr kumimoji="0" lang="en-US" altLang="zh-CN" sz="2400" b="1"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endParaRPr>
          </a:p>
          <a:p>
            <a:pPr marL="655955"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黑体" panose="02010609060101010101" pitchFamily="49" charset="-122"/>
                <a:cs typeface="Times New Roman" panose="02020603050405020304" charset="0"/>
              </a:rPr>
              <a:t>Supermassive black hole binaries (Most promising!)</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黑体" panose="02010609060101010101" pitchFamily="49" charset="-122"/>
              <a:cs typeface="Times New Roman" panose="02020603050405020304" charset="0"/>
            </a:endParaRPr>
          </a:p>
        </p:txBody>
      </p:sp>
      <p:sp>
        <p:nvSpPr>
          <p:cNvPr id="11" name="文本框 10"/>
          <p:cNvSpPr txBox="1"/>
          <p:nvPr/>
        </p:nvSpPr>
        <p:spPr>
          <a:xfrm>
            <a:off x="6640262" y="4469688"/>
            <a:ext cx="4171513" cy="1695849"/>
          </a:xfrm>
          <a:prstGeom prst="rect">
            <a:avLst/>
          </a:prstGeom>
          <a:noFill/>
        </p:spPr>
        <p:txBody>
          <a:bodyPr wrap="square">
            <a:spAutoFit/>
          </a:bodyPr>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en-US" altLang="zh-CN" sz="2400" b="1"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rPr>
              <a:t>Cosmic explanations</a:t>
            </a:r>
            <a:endParaRPr kumimoji="0" lang="en-US" altLang="zh-CN" sz="2400" b="1"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endParaRPr>
          </a:p>
          <a:p>
            <a:pPr marL="655955"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rPr>
              <a:t>Phase transition</a:t>
            </a:r>
            <a:endParaRPr kumimoji="0" lang="en-US" altLang="zh-CN" sz="2400" b="0"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endParaRPr>
          </a:p>
          <a:p>
            <a:pPr marL="655955"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rgbClr val="00297A"/>
                </a:solidFill>
                <a:effectLst/>
                <a:uLnTx/>
                <a:uFillTx/>
                <a:latin typeface="Times New Roman" panose="02020603050405020304" charset="0"/>
                <a:ea typeface="黑体" panose="02010609060101010101" pitchFamily="49" charset="-122"/>
                <a:cs typeface="Times New Roman" panose="02020603050405020304" charset="0"/>
              </a:rPr>
              <a:t>Domain wall and so on …</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4" name="文本框 13"/>
          <p:cNvSpPr txBox="1"/>
          <p:nvPr/>
        </p:nvSpPr>
        <p:spPr>
          <a:xfrm>
            <a:off x="5601335" y="6170295"/>
            <a:ext cx="6588760" cy="5835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Credit: Wu, Chen, and Huang, SCPMA (2024) (arXiv:2307.03141)</a:t>
            </a:r>
            <a:endPar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	</a:t>
            </a:r>
            <a:r>
              <a:rPr kumimoji="1" lang="en-US" altLang="zh-CN" sz="1600" b="0" i="0" u="none" strike="noStrike" kern="1200" cap="none" spc="0" normalizeH="0" baseline="0" noProof="0" dirty="0" err="1">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NANOGrav</a:t>
            </a:r>
            <a:r>
              <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 Collaboration. </a:t>
            </a:r>
            <a:r>
              <a:rPr kumimoji="1" lang="en-US" altLang="zh-CN" sz="1600" b="0" i="0" u="none" strike="noStrike" kern="1200" cap="none" spc="0" normalizeH="0" baseline="0" noProof="0" dirty="0" err="1">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Astrophys.J.Lett</a:t>
            </a:r>
            <a:r>
              <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rPr>
              <a:t>. 951 (2023)</a:t>
            </a:r>
            <a:endParaRPr kumimoji="1" lang="en-US" altLang="zh-CN" sz="1600" b="0" i="0" u="none" strike="noStrike" kern="1200" cap="none" spc="0" normalizeH="0" baseline="0" noProof="0" dirty="0">
              <a:ln>
                <a:noFill/>
              </a:ln>
              <a:solidFill>
                <a:srgbClr val="A5A5A5">
                  <a:lumMod val="75000"/>
                </a:srgbClr>
              </a:solidFill>
              <a:effectLst/>
              <a:uLnTx/>
              <a:uFillTx/>
              <a:latin typeface="Times New Roman" panose="02020603050405020304" charset="0"/>
              <a:ea typeface="等线" panose="02010600030101010101" charset="-122"/>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lstStyle/>
          <a:p>
            <a:r>
              <a:rPr lang="en-US" altLang="zh-CN" dirty="0"/>
              <a:t>1.1</a:t>
            </a:r>
            <a:r>
              <a:rPr lang="zh-CN" altLang="en-US" dirty="0"/>
              <a:t> </a:t>
            </a:r>
            <a:r>
              <a:rPr lang="en-US" altLang="zh-CN" dirty="0"/>
              <a:t> </a:t>
            </a:r>
            <a:r>
              <a:rPr lang="en-US" altLang="zh-CN" sz="2800" noProof="0" dirty="0">
                <a:ln>
                  <a:noFill/>
                </a:ln>
                <a:solidFill>
                  <a:srgbClr val="00287A"/>
                </a:solidFill>
                <a:effectLst/>
                <a:uLnTx/>
                <a:uFillTx/>
                <a:latin typeface="Times New Roman" panose="02020603050405020304" charset="0"/>
                <a:ea typeface="Baskerville" panose="02020502070401020303" pitchFamily="18" charset="0"/>
                <a:cs typeface="Times New Roman" panose="02020603050405020304" charset="0"/>
                <a:sym typeface="+mn-ea"/>
              </a:rPr>
              <a:t>Recent Progress of Pulsar Timing Arrays</a:t>
            </a:r>
            <a:endParaRPr lang="en-US" altLang="zh-CN" sz="2800" noProof="0" dirty="0">
              <a:ln>
                <a:noFill/>
              </a:ln>
              <a:solidFill>
                <a:srgbClr val="00287A"/>
              </a:solidFill>
              <a:effectLst/>
              <a:uLnTx/>
              <a:uFillTx/>
              <a:latin typeface="Times New Roman" panose="02020603050405020304" charset="0"/>
              <a:ea typeface="Baskerville" panose="02020502070401020303" pitchFamily="18" charset="0"/>
              <a:cs typeface="Times New Roman" panose="02020603050405020304" charset="0"/>
              <a:sym typeface="+mn-ea"/>
            </a:endParaRPr>
          </a:p>
        </p:txBody>
      </p:sp>
      <p:grpSp>
        <p:nvGrpSpPr>
          <p:cNvPr id="3" name="组合 2"/>
          <p:cNvGrpSpPr/>
          <p:nvPr/>
        </p:nvGrpSpPr>
        <p:grpSpPr>
          <a:xfrm>
            <a:off x="769368" y="1101979"/>
            <a:ext cx="10457920" cy="5542384"/>
            <a:chOff x="754877" y="857828"/>
            <a:chExt cx="10682245" cy="5770415"/>
          </a:xfrm>
        </p:grpSpPr>
        <p:grpSp>
          <p:nvGrpSpPr>
            <p:cNvPr id="13" name="组合 12"/>
            <p:cNvGrpSpPr/>
            <p:nvPr/>
          </p:nvGrpSpPr>
          <p:grpSpPr>
            <a:xfrm>
              <a:off x="754877" y="857828"/>
              <a:ext cx="10682245" cy="5770415"/>
              <a:chOff x="832452" y="1005748"/>
              <a:chExt cx="10398222" cy="5330213"/>
            </a:xfrm>
          </p:grpSpPr>
          <p:pic>
            <p:nvPicPr>
              <p:cNvPr id="37" name="图片 36"/>
              <p:cNvPicPr/>
              <p:nvPr/>
            </p:nvPicPr>
            <p:blipFill>
              <a:blip r:embed="rId1"/>
              <a:stretch>
                <a:fillRect/>
              </a:stretch>
            </p:blipFill>
            <p:spPr>
              <a:xfrm>
                <a:off x="832452" y="1005748"/>
                <a:ext cx="5232649" cy="2930627"/>
              </a:xfrm>
              <a:prstGeom prst="rect">
                <a:avLst/>
              </a:prstGeom>
            </p:spPr>
          </p:pic>
          <p:pic>
            <p:nvPicPr>
              <p:cNvPr id="38" name="图片 37"/>
              <p:cNvPicPr/>
              <p:nvPr/>
            </p:nvPicPr>
            <p:blipFill>
              <a:blip r:embed="rId2"/>
              <a:stretch>
                <a:fillRect/>
              </a:stretch>
            </p:blipFill>
            <p:spPr>
              <a:xfrm>
                <a:off x="985845" y="3405334"/>
                <a:ext cx="4976592" cy="2930627"/>
              </a:xfrm>
              <a:prstGeom prst="rect">
                <a:avLst/>
              </a:prstGeom>
            </p:spPr>
          </p:pic>
          <p:pic>
            <p:nvPicPr>
              <p:cNvPr id="39" name="图片 38"/>
              <p:cNvPicPr/>
              <p:nvPr/>
            </p:nvPicPr>
            <p:blipFill>
              <a:blip r:embed="rId3"/>
              <a:stretch>
                <a:fillRect/>
              </a:stretch>
            </p:blipFill>
            <p:spPr>
              <a:xfrm>
                <a:off x="5998025" y="3365887"/>
                <a:ext cx="5232649" cy="2951022"/>
              </a:xfrm>
              <a:prstGeom prst="rect">
                <a:avLst/>
              </a:prstGeom>
            </p:spPr>
          </p:pic>
          <p:pic>
            <p:nvPicPr>
              <p:cNvPr id="40" name="图片 39"/>
              <p:cNvPicPr/>
              <p:nvPr/>
            </p:nvPicPr>
            <p:blipFill rotWithShape="1">
              <a:blip r:embed="rId4"/>
              <a:srcRect t="4893" b="10922"/>
              <a:stretch>
                <a:fillRect/>
              </a:stretch>
            </p:blipFill>
            <p:spPr>
              <a:xfrm>
                <a:off x="5941700" y="1052541"/>
                <a:ext cx="4983399" cy="2352786"/>
              </a:xfrm>
              <a:prstGeom prst="rect">
                <a:avLst/>
              </a:prstGeom>
            </p:spPr>
          </p:pic>
        </p:grpSp>
        <p:sp>
          <p:nvSpPr>
            <p:cNvPr id="15" name="文本框 14"/>
            <p:cNvSpPr txBox="1"/>
            <p:nvPr/>
          </p:nvSpPr>
          <p:spPr>
            <a:xfrm>
              <a:off x="2630089" y="1053418"/>
              <a:ext cx="1931026" cy="369332"/>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err="1">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NANOGrav</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 15yr</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2869576" y="3586506"/>
              <a:ext cx="1452054" cy="369332"/>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EPTA</a:t>
              </a:r>
              <a:r>
                <a:rPr kumimoji="1" lang="zh-CN" altLang="en-US"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 </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DR2</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7961649" y="3586785"/>
              <a:ext cx="1360776" cy="369332"/>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PPTA DR3</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32" name="文本框 31"/>
            <p:cNvSpPr txBox="1"/>
            <p:nvPr/>
          </p:nvSpPr>
          <p:spPr>
            <a:xfrm>
              <a:off x="7863912" y="1053418"/>
              <a:ext cx="1839750" cy="369332"/>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srgbClr val="FF0000"/>
                  </a:solidFill>
                  <a:effectLst/>
                  <a:uLnTx/>
                  <a:uFillTx/>
                  <a:latin typeface="Times New Roman" panose="02020603050405020304" charset="0"/>
                  <a:ea typeface="等线" panose="02010600030101010101" charset="-122"/>
                  <a:cs typeface="Times New Roman" panose="02020603050405020304" charset="0"/>
                </a:rPr>
                <a:t>CPTA DR1</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normAutofit/>
          </a:bodyPr>
          <a:lstStyle/>
          <a:p>
            <a:r>
              <a:rPr lang="en-US" altLang="zh-CN" dirty="0"/>
              <a:t>1.2</a:t>
            </a:r>
            <a:r>
              <a:rPr lang="zh-CN" altLang="en-US" dirty="0"/>
              <a:t>  </a:t>
            </a:r>
            <a:r>
              <a:rPr lang="zh-CN" altLang="en-US" sz="3200" dirty="0"/>
              <a:t> </a:t>
            </a:r>
            <a:r>
              <a:rPr lang="en-US" altLang="zh-CN" sz="2800">
                <a:latin typeface="Times New Roman" panose="02020603050405020304" charset="0"/>
                <a:cs typeface="Times New Roman" panose="02020603050405020304" charset="0"/>
                <a:sym typeface="+mn-ea"/>
              </a:rPr>
              <a:t>Realizing Scientific Goals - Traditional Methods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610870" y="1148080"/>
            <a:ext cx="10906760" cy="598805"/>
          </a:xfrm>
          <a:prstGeom prst="rect">
            <a:avLst/>
          </a:prstGeom>
        </p:spPr>
        <p:txBody>
          <a:bodyPr wrap="square">
            <a:noAutofit/>
          </a:bodyPr>
          <a:p>
            <a:pPr algn="ctr"/>
            <a:r>
              <a:rPr lang="en-US" altLang="zh-CN" b="1">
                <a:solidFill>
                  <a:srgbClr val="C00000"/>
                </a:solidFill>
                <a:latin typeface="Times New Roman" panose="02020603050405020304" charset="0"/>
                <a:ea typeface="黑体" panose="02010609060101010101" pitchFamily="49" charset="-122"/>
                <a:cs typeface="Times New Roman" panose="02020603050405020304" charset="0"/>
                <a:sym typeface="+mn-ea"/>
              </a:rPr>
              <a:t>Scientific goals must be achieved through scientific data processing. (traditional methods)</a:t>
            </a:r>
            <a:endParaRPr lang="en-US" altLang="zh-CN" b="1">
              <a:solidFill>
                <a:srgbClr val="C00000"/>
              </a:solidFill>
              <a:latin typeface="Times New Roman" panose="02020603050405020304" charset="0"/>
              <a:ea typeface="黑体" panose="02010609060101010101" pitchFamily="49" charset="-122"/>
              <a:cs typeface="Times New Roman" panose="02020603050405020304" charset="0"/>
              <a:sym typeface="+mn-ea"/>
            </a:endParaRPr>
          </a:p>
        </p:txBody>
      </p:sp>
      <p:pic>
        <p:nvPicPr>
          <p:cNvPr id="79" name="图片 78"/>
          <p:cNvPicPr>
            <a:picLocks noChangeAspect="1"/>
          </p:cNvPicPr>
          <p:nvPr>
            <p:custDataLst>
              <p:tags r:id="rId1"/>
            </p:custDataLst>
          </p:nvPr>
        </p:nvPicPr>
        <p:blipFill>
          <a:blip r:embed="rId2"/>
          <a:stretch>
            <a:fillRect/>
          </a:stretch>
        </p:blipFill>
        <p:spPr>
          <a:xfrm>
            <a:off x="3438525" y="2342515"/>
            <a:ext cx="3735070" cy="1054735"/>
          </a:xfrm>
          <a:prstGeom prst="rect">
            <a:avLst/>
          </a:prstGeom>
        </p:spPr>
      </p:pic>
      <p:pic>
        <p:nvPicPr>
          <p:cNvPr id="80" name="图片 79"/>
          <p:cNvPicPr>
            <a:picLocks noChangeAspect="1"/>
          </p:cNvPicPr>
          <p:nvPr>
            <p:custDataLst>
              <p:tags r:id="rId3"/>
            </p:custDataLst>
          </p:nvPr>
        </p:nvPicPr>
        <p:blipFill>
          <a:blip r:embed="rId4"/>
          <a:srcRect t="33570"/>
          <a:stretch>
            <a:fillRect/>
          </a:stretch>
        </p:blipFill>
        <p:spPr>
          <a:xfrm>
            <a:off x="3066415" y="4064635"/>
            <a:ext cx="4101465" cy="636905"/>
          </a:xfrm>
          <a:prstGeom prst="rect">
            <a:avLst/>
          </a:prstGeom>
        </p:spPr>
      </p:pic>
      <p:pic>
        <p:nvPicPr>
          <p:cNvPr id="81" name="图片 80"/>
          <p:cNvPicPr>
            <a:picLocks noChangeAspect="1"/>
          </p:cNvPicPr>
          <p:nvPr>
            <p:custDataLst>
              <p:tags r:id="rId5"/>
            </p:custDataLst>
          </p:nvPr>
        </p:nvPicPr>
        <p:blipFill>
          <a:blip r:embed="rId6"/>
          <a:stretch>
            <a:fillRect/>
          </a:stretch>
        </p:blipFill>
        <p:spPr>
          <a:xfrm>
            <a:off x="3469005" y="3620135"/>
            <a:ext cx="2259965" cy="373380"/>
          </a:xfrm>
          <a:prstGeom prst="rect">
            <a:avLst/>
          </a:prstGeom>
        </p:spPr>
      </p:pic>
      <p:pic>
        <p:nvPicPr>
          <p:cNvPr id="83" name="图片 82"/>
          <p:cNvPicPr>
            <a:picLocks noChangeAspect="1"/>
          </p:cNvPicPr>
          <p:nvPr>
            <p:custDataLst>
              <p:tags r:id="rId7"/>
            </p:custDataLst>
          </p:nvPr>
        </p:nvPicPr>
        <p:blipFill>
          <a:blip r:embed="rId8"/>
          <a:stretch>
            <a:fillRect/>
          </a:stretch>
        </p:blipFill>
        <p:spPr>
          <a:xfrm>
            <a:off x="7645400" y="2018030"/>
            <a:ext cx="1473200" cy="1548130"/>
          </a:xfrm>
          <a:prstGeom prst="rect">
            <a:avLst/>
          </a:prstGeom>
        </p:spPr>
      </p:pic>
      <p:pic>
        <p:nvPicPr>
          <p:cNvPr id="84" name="图片 83"/>
          <p:cNvPicPr>
            <a:picLocks noChangeAspect="1"/>
          </p:cNvPicPr>
          <p:nvPr>
            <p:custDataLst>
              <p:tags r:id="rId9"/>
            </p:custDataLst>
          </p:nvPr>
        </p:nvPicPr>
        <p:blipFill>
          <a:blip r:embed="rId10"/>
          <a:stretch>
            <a:fillRect/>
          </a:stretch>
        </p:blipFill>
        <p:spPr>
          <a:xfrm>
            <a:off x="7646035" y="3692525"/>
            <a:ext cx="1471930" cy="1402715"/>
          </a:xfrm>
          <a:prstGeom prst="rect">
            <a:avLst/>
          </a:prstGeom>
        </p:spPr>
      </p:pic>
      <p:sp>
        <p:nvSpPr>
          <p:cNvPr id="85" name="矩形 84"/>
          <p:cNvSpPr/>
          <p:nvPr/>
        </p:nvSpPr>
        <p:spPr>
          <a:xfrm>
            <a:off x="3804920" y="5255895"/>
            <a:ext cx="1440815" cy="514985"/>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likelihood function</a:t>
            </a:r>
            <a:endParaRPr lang="en-US" altLang="zh-CN" b="1">
              <a:latin typeface="微软雅黑" panose="020B0503020204020204" charset="-122"/>
              <a:ea typeface="微软雅黑" panose="020B0503020204020204" charset="-122"/>
            </a:endParaRPr>
          </a:p>
        </p:txBody>
      </p:sp>
      <p:sp>
        <p:nvSpPr>
          <p:cNvPr id="86" name="矩形 85"/>
          <p:cNvSpPr/>
          <p:nvPr>
            <p:custDataLst>
              <p:tags r:id="rId11"/>
            </p:custDataLst>
          </p:nvPr>
        </p:nvSpPr>
        <p:spPr>
          <a:xfrm>
            <a:off x="5407025" y="5255895"/>
            <a:ext cx="1337945" cy="514985"/>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random sampling</a:t>
            </a:r>
            <a:endParaRPr lang="en-US" altLang="zh-CN" b="1">
              <a:latin typeface="微软雅黑" panose="020B0503020204020204" charset="-122"/>
              <a:ea typeface="微软雅黑" panose="020B0503020204020204" charset="-122"/>
            </a:endParaRPr>
          </a:p>
        </p:txBody>
      </p:sp>
      <p:sp>
        <p:nvSpPr>
          <p:cNvPr id="87" name="矩形 86"/>
          <p:cNvSpPr/>
          <p:nvPr>
            <p:custDataLst>
              <p:tags r:id="rId12"/>
            </p:custDataLst>
          </p:nvPr>
        </p:nvSpPr>
        <p:spPr>
          <a:xfrm>
            <a:off x="7646035" y="5256530"/>
            <a:ext cx="1471930" cy="514985"/>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parameter estimation</a:t>
            </a:r>
            <a:endParaRPr lang="en-US" altLang="zh-CN" b="1">
              <a:latin typeface="微软雅黑" panose="020B0503020204020204" charset="-122"/>
              <a:ea typeface="微软雅黑" panose="020B0503020204020204" charset="-122"/>
            </a:endParaRPr>
          </a:p>
        </p:txBody>
      </p:sp>
      <p:sp>
        <p:nvSpPr>
          <p:cNvPr id="88" name="矩形 87"/>
          <p:cNvSpPr/>
          <p:nvPr>
            <p:custDataLst>
              <p:tags r:id="rId13"/>
            </p:custDataLst>
          </p:nvPr>
        </p:nvSpPr>
        <p:spPr>
          <a:xfrm>
            <a:off x="9777095" y="4095115"/>
            <a:ext cx="1524635" cy="514985"/>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C00000"/>
                </a:solidFill>
                <a:latin typeface="Times New Roman" panose="02020603050405020304" charset="0"/>
                <a:ea typeface="黑体" panose="02010609060101010101" pitchFamily="49" charset="-122"/>
                <a:cs typeface="Times New Roman" panose="02020603050405020304" charset="0"/>
                <a:sym typeface="+mn-ea"/>
              </a:rPr>
              <a:t>Scientific goals</a:t>
            </a:r>
            <a:endParaRPr lang="zh-CN" altLang="en-US" b="1">
              <a:latin typeface="Times New Roman" panose="02020603050405020304" charset="0"/>
              <a:ea typeface="微软雅黑" panose="020B0503020204020204" charset="-122"/>
              <a:cs typeface="Times New Roman" panose="02020603050405020304" charset="0"/>
            </a:endParaRPr>
          </a:p>
        </p:txBody>
      </p:sp>
      <p:sp>
        <p:nvSpPr>
          <p:cNvPr id="89" name="矩形 88"/>
          <p:cNvSpPr/>
          <p:nvPr>
            <p:custDataLst>
              <p:tags r:id="rId14"/>
            </p:custDataLst>
          </p:nvPr>
        </p:nvSpPr>
        <p:spPr>
          <a:xfrm>
            <a:off x="1113155" y="5255895"/>
            <a:ext cx="1635760" cy="514985"/>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observational data</a:t>
            </a:r>
            <a:endParaRPr lang="en-US" altLang="zh-CN" b="1">
              <a:latin typeface="微软雅黑" panose="020B0503020204020204" charset="-122"/>
              <a:ea typeface="微软雅黑" panose="020B0503020204020204" charset="-122"/>
            </a:endParaRPr>
          </a:p>
        </p:txBody>
      </p:sp>
      <p:pic>
        <p:nvPicPr>
          <p:cNvPr id="90" name="图片 89"/>
          <p:cNvPicPr>
            <a:picLocks noChangeAspect="1"/>
          </p:cNvPicPr>
          <p:nvPr>
            <p:custDataLst>
              <p:tags r:id="rId15"/>
            </p:custDataLst>
          </p:nvPr>
        </p:nvPicPr>
        <p:blipFill>
          <a:blip r:embed="rId16"/>
          <a:srcRect l="13605" t="32886" b="35318"/>
          <a:stretch>
            <a:fillRect/>
          </a:stretch>
        </p:blipFill>
        <p:spPr>
          <a:xfrm>
            <a:off x="753110" y="2661920"/>
            <a:ext cx="2303780" cy="2006600"/>
          </a:xfrm>
          <a:prstGeom prst="rect">
            <a:avLst/>
          </a:prstGeom>
        </p:spPr>
      </p:pic>
      <p:sp>
        <p:nvSpPr>
          <p:cNvPr id="91" name="文本框 90"/>
          <p:cNvSpPr txBox="1"/>
          <p:nvPr/>
        </p:nvSpPr>
        <p:spPr>
          <a:xfrm>
            <a:off x="9777730" y="2108835"/>
            <a:ext cx="1788160" cy="19837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b="1">
                <a:latin typeface="Times New Roman" panose="02020603050405020304" charset="0"/>
                <a:ea typeface="微软雅黑" panose="020B0503020204020204" charset="-122"/>
                <a:cs typeface="Times New Roman" panose="02020603050405020304" charset="0"/>
              </a:rPr>
              <a:t>astronomy</a:t>
            </a:r>
            <a:endParaRPr lang="en-US" altLang="zh-CN" sz="1600" b="1">
              <a:latin typeface="Times New Roman" panose="02020603050405020304" charset="0"/>
              <a:ea typeface="微软雅黑" panose="020B0503020204020204" charset="-122"/>
              <a:cs typeface="Times New Roman" panose="02020603050405020304" charset="0"/>
            </a:endParaRPr>
          </a:p>
          <a:p>
            <a:pPr marL="285750" indent="-285750">
              <a:lnSpc>
                <a:spcPct val="150000"/>
              </a:lnSpc>
              <a:buFont typeface="Arial" panose="020B0604020202020204" pitchFamily="34" charset="0"/>
              <a:buChar char="•"/>
            </a:pPr>
            <a:r>
              <a:rPr lang="en-US" altLang="zh-CN" sz="1600" b="1">
                <a:latin typeface="Times New Roman" panose="02020603050405020304" charset="0"/>
                <a:ea typeface="微软雅黑" panose="020B0503020204020204" charset="-122"/>
                <a:cs typeface="Times New Roman" panose="02020603050405020304" charset="0"/>
              </a:rPr>
              <a:t>cosmology</a:t>
            </a:r>
            <a:endParaRPr lang="en-US" altLang="zh-CN" sz="1600" b="1">
              <a:latin typeface="Times New Roman" panose="02020603050405020304" charset="0"/>
              <a:ea typeface="微软雅黑" panose="020B0503020204020204" charset="-122"/>
              <a:cs typeface="Times New Roman" panose="02020603050405020304" charset="0"/>
            </a:endParaRPr>
          </a:p>
          <a:p>
            <a:pPr marL="285750" indent="-285750">
              <a:lnSpc>
                <a:spcPct val="150000"/>
              </a:lnSpc>
              <a:buFont typeface="Arial" panose="020B0604020202020204" pitchFamily="34" charset="0"/>
              <a:buChar char="•"/>
            </a:pPr>
            <a:r>
              <a:rPr lang="en-US" altLang="zh-CN" sz="1600" b="1">
                <a:latin typeface="Times New Roman" panose="02020603050405020304" charset="0"/>
                <a:ea typeface="微软雅黑" panose="020B0503020204020204" charset="-122"/>
                <a:cs typeface="Times New Roman" panose="02020603050405020304" charset="0"/>
              </a:rPr>
              <a:t>particle physics</a:t>
            </a:r>
            <a:endParaRPr lang="en-US" altLang="zh-CN" sz="1600" b="1">
              <a:latin typeface="Times New Roman" panose="02020603050405020304" charset="0"/>
              <a:ea typeface="微软雅黑" panose="020B0503020204020204" charset="-122"/>
              <a:cs typeface="Times New Roman" panose="02020603050405020304" charset="0"/>
            </a:endParaRPr>
          </a:p>
          <a:p>
            <a:pPr marL="285750" indent="-285750">
              <a:lnSpc>
                <a:spcPct val="150000"/>
              </a:lnSpc>
              <a:buFont typeface="Arial" panose="020B0604020202020204" pitchFamily="34" charset="0"/>
              <a:buChar char="•"/>
            </a:pPr>
            <a:r>
              <a:rPr lang="en-US" altLang="zh-CN" b="1">
                <a:latin typeface="微软雅黑" panose="020B0503020204020204" charset="-122"/>
                <a:ea typeface="微软雅黑" panose="020B0503020204020204" charset="-122"/>
                <a:cs typeface="微软雅黑" panose="020B0503020204020204" charset="-122"/>
              </a:rPr>
              <a:t>……</a:t>
            </a:r>
            <a:endParaRPr lang="en-US" altLang="zh-CN" b="1">
              <a:latin typeface="微软雅黑" panose="020B0503020204020204" charset="-122"/>
              <a:ea typeface="微软雅黑" panose="020B0503020204020204" charset="-122"/>
              <a:cs typeface="微软雅黑" panose="020B0503020204020204" charset="-122"/>
            </a:endParaRPr>
          </a:p>
        </p:txBody>
      </p:sp>
      <p:sp>
        <p:nvSpPr>
          <p:cNvPr id="92" name="圆角矩形 91"/>
          <p:cNvSpPr/>
          <p:nvPr/>
        </p:nvSpPr>
        <p:spPr>
          <a:xfrm>
            <a:off x="656590" y="1746885"/>
            <a:ext cx="2470785" cy="4280535"/>
          </a:xfrm>
          <a:prstGeom prst="roundRect">
            <a:avLst>
              <a:gd name="adj" fmla="val 1418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3" name="圆角矩形 92"/>
          <p:cNvSpPr/>
          <p:nvPr>
            <p:custDataLst>
              <p:tags r:id="rId17"/>
            </p:custDataLst>
          </p:nvPr>
        </p:nvSpPr>
        <p:spPr>
          <a:xfrm>
            <a:off x="3387725" y="1746885"/>
            <a:ext cx="3790315" cy="4280535"/>
          </a:xfrm>
          <a:prstGeom prst="roundRect">
            <a:avLst>
              <a:gd name="adj" fmla="val 961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4" name="圆角矩形 93"/>
          <p:cNvSpPr/>
          <p:nvPr>
            <p:custDataLst>
              <p:tags r:id="rId18"/>
            </p:custDataLst>
          </p:nvPr>
        </p:nvSpPr>
        <p:spPr>
          <a:xfrm>
            <a:off x="7438390" y="1746885"/>
            <a:ext cx="1897380" cy="4280535"/>
          </a:xfrm>
          <a:prstGeom prst="roundRect">
            <a:avLst>
              <a:gd name="adj" fmla="val 961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5" name="圆角矩形 94"/>
          <p:cNvSpPr/>
          <p:nvPr>
            <p:custDataLst>
              <p:tags r:id="rId19"/>
            </p:custDataLst>
          </p:nvPr>
        </p:nvSpPr>
        <p:spPr>
          <a:xfrm>
            <a:off x="9603105" y="1746885"/>
            <a:ext cx="1897380" cy="3159760"/>
          </a:xfrm>
          <a:prstGeom prst="roundRect">
            <a:avLst>
              <a:gd name="adj" fmla="val 961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6" name="右箭头 95"/>
          <p:cNvSpPr/>
          <p:nvPr/>
        </p:nvSpPr>
        <p:spPr>
          <a:xfrm>
            <a:off x="3140710" y="3497580"/>
            <a:ext cx="267335" cy="473075"/>
          </a:xfrm>
          <a:prstGeom prst="rightArrow">
            <a:avLst/>
          </a:prstGeom>
          <a:solidFill>
            <a:schemeClr val="bg1"/>
          </a:solidFill>
          <a:ln w="19050">
            <a:solidFill>
              <a:srgbClr val="0040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7" name="右箭头 96"/>
          <p:cNvSpPr/>
          <p:nvPr>
            <p:custDataLst>
              <p:tags r:id="rId20"/>
            </p:custDataLst>
          </p:nvPr>
        </p:nvSpPr>
        <p:spPr>
          <a:xfrm>
            <a:off x="7167880" y="3497580"/>
            <a:ext cx="267335" cy="473075"/>
          </a:xfrm>
          <a:prstGeom prst="rightArrow">
            <a:avLst/>
          </a:prstGeom>
          <a:solidFill>
            <a:schemeClr val="bg1"/>
          </a:solidFill>
          <a:ln w="19050">
            <a:solidFill>
              <a:srgbClr val="0040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8" name="右箭头 97"/>
          <p:cNvSpPr/>
          <p:nvPr>
            <p:custDataLst>
              <p:tags r:id="rId21"/>
            </p:custDataLst>
          </p:nvPr>
        </p:nvSpPr>
        <p:spPr>
          <a:xfrm>
            <a:off x="9338945" y="3497580"/>
            <a:ext cx="267335" cy="473075"/>
          </a:xfrm>
          <a:prstGeom prst="rightArrow">
            <a:avLst/>
          </a:prstGeom>
          <a:solidFill>
            <a:schemeClr val="bg1"/>
          </a:solidFill>
          <a:ln w="19050">
            <a:solidFill>
              <a:srgbClr val="0040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9" name="文本框 98"/>
          <p:cNvSpPr txBox="1"/>
          <p:nvPr/>
        </p:nvSpPr>
        <p:spPr>
          <a:xfrm>
            <a:off x="9179560" y="5126355"/>
            <a:ext cx="2931795" cy="1203325"/>
          </a:xfrm>
          <a:prstGeom prst="rect">
            <a:avLst/>
          </a:prstGeom>
          <a:noFill/>
        </p:spPr>
        <p:txBody>
          <a:bodyPr wrap="square" rtlCol="0">
            <a:noAutofit/>
          </a:bodyPr>
          <a:p>
            <a:pPr algn="ctr">
              <a:lnSpc>
                <a:spcPct val="130000"/>
              </a:lnSpc>
            </a:pPr>
            <a:r>
              <a:rPr lang="en-US" altLang="zh-CN">
                <a:solidFill>
                  <a:srgbClr val="FF0000"/>
                </a:solidFill>
                <a:latin typeface="Times New Roman" panose="02020603050405020304" charset="0"/>
                <a:ea typeface="微软雅黑" panose="020B0503020204020204" charset="-122"/>
                <a:cs typeface="Times New Roman" panose="02020603050405020304" charset="0"/>
              </a:rPr>
              <a:t>How to provide comprehensive and unbiased estimates.</a:t>
            </a:r>
            <a:endParaRPr lang="en-US" altLang="zh-CN">
              <a:solidFill>
                <a:srgbClr val="FF0000"/>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normAutofit/>
          </a:bodyPr>
          <a:lstStyle/>
          <a:p>
            <a:r>
              <a:rPr lang="en-US" altLang="zh-CN" dirty="0"/>
              <a:t>1.2</a:t>
            </a:r>
            <a:r>
              <a:rPr lang="zh-CN" altLang="en-US" sz="3200" dirty="0"/>
              <a:t>   </a:t>
            </a:r>
            <a:r>
              <a:rPr lang="en-US" altLang="zh-CN" sz="2800">
                <a:latin typeface="Times New Roman" panose="02020603050405020304" charset="0"/>
                <a:cs typeface="Times New Roman" panose="02020603050405020304" charset="0"/>
                <a:sym typeface="+mn-ea"/>
              </a:rPr>
              <a:t>Realizing Scientific Goals - AI Methods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722630" y="1078230"/>
            <a:ext cx="10746740" cy="474980"/>
          </a:xfrm>
          <a:prstGeom prst="rect">
            <a:avLst/>
          </a:prstGeom>
        </p:spPr>
        <p:txBody>
          <a:bodyPr wrap="square">
            <a:noAutofit/>
          </a:bodyPr>
          <a:p>
            <a:pPr algn="ctr"/>
            <a:r>
              <a:rPr lang="en-US" altLang="zh-CN" sz="2000" b="1">
                <a:solidFill>
                  <a:srgbClr val="C00000"/>
                </a:solidFill>
                <a:latin typeface="Times New Roman" panose="02020603050405020304" charset="0"/>
                <a:ea typeface="黑体" panose="02010609060101010101" pitchFamily="49" charset="-122"/>
                <a:cs typeface="Times New Roman" panose="02020603050405020304" charset="0"/>
                <a:sym typeface="+mn-ea"/>
              </a:rPr>
              <a:t>Scientific goals must be achieved through scientific data processing. (AI methods)</a:t>
            </a:r>
            <a:endParaRPr lang="zh-CN" altLang="en-US" sz="2000" b="1">
              <a:solidFill>
                <a:srgbClr val="0162CA"/>
              </a:solidFill>
              <a:latin typeface="Times New Roman" panose="02020603050405020304" charset="0"/>
              <a:ea typeface="黑体" panose="02010609060101010101" pitchFamily="49" charset="-122"/>
              <a:cs typeface="Times New Roman" panose="02020603050405020304" charset="0"/>
            </a:endParaRPr>
          </a:p>
          <a:p>
            <a:endParaRPr lang="zh-CN" altLang="en-US" sz="2000" b="1">
              <a:solidFill>
                <a:srgbClr val="0162CA"/>
              </a:solidFill>
              <a:latin typeface="Times New Roman" panose="02020603050405020304" charset="0"/>
              <a:ea typeface="黑体" panose="02010609060101010101" pitchFamily="49" charset="-122"/>
              <a:cs typeface="Times New Roman" panose="02020603050405020304" charset="0"/>
            </a:endParaRPr>
          </a:p>
        </p:txBody>
      </p:sp>
      <p:sp>
        <p:nvSpPr>
          <p:cNvPr id="92" name="圆角矩形 91"/>
          <p:cNvSpPr/>
          <p:nvPr/>
        </p:nvSpPr>
        <p:spPr>
          <a:xfrm>
            <a:off x="674370" y="1690370"/>
            <a:ext cx="3289300" cy="4874895"/>
          </a:xfrm>
          <a:prstGeom prst="roundRect">
            <a:avLst>
              <a:gd name="adj" fmla="val 1418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3" name="圆角矩形 92"/>
          <p:cNvSpPr/>
          <p:nvPr>
            <p:custDataLst>
              <p:tags r:id="rId1"/>
            </p:custDataLst>
          </p:nvPr>
        </p:nvSpPr>
        <p:spPr>
          <a:xfrm>
            <a:off x="4360545" y="1609725"/>
            <a:ext cx="5535295" cy="2379980"/>
          </a:xfrm>
          <a:prstGeom prst="roundRect">
            <a:avLst>
              <a:gd name="adj" fmla="val 961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6" name="右箭头 95"/>
          <p:cNvSpPr/>
          <p:nvPr/>
        </p:nvSpPr>
        <p:spPr>
          <a:xfrm>
            <a:off x="4052570" y="2690495"/>
            <a:ext cx="219075" cy="473075"/>
          </a:xfrm>
          <a:prstGeom prst="rightArrow">
            <a:avLst/>
          </a:prstGeom>
          <a:solidFill>
            <a:schemeClr val="bg1"/>
          </a:solidFill>
          <a:ln w="19050">
            <a:solidFill>
              <a:srgbClr val="0040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stretch>
            <a:fillRect/>
          </a:stretch>
        </p:blipFill>
        <p:spPr>
          <a:xfrm>
            <a:off x="966470" y="2046605"/>
            <a:ext cx="2705735" cy="3549015"/>
          </a:xfrm>
          <a:prstGeom prst="rect">
            <a:avLst/>
          </a:prstGeom>
        </p:spPr>
      </p:pic>
      <p:sp>
        <p:nvSpPr>
          <p:cNvPr id="5" name="矩形 4"/>
          <p:cNvSpPr/>
          <p:nvPr/>
        </p:nvSpPr>
        <p:spPr>
          <a:xfrm>
            <a:off x="2309495" y="5692775"/>
            <a:ext cx="1362710" cy="584200"/>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latin typeface="微软雅黑" panose="020B0503020204020204" charset="-122"/>
                <a:ea typeface="微软雅黑" panose="020B0503020204020204" charset="-122"/>
              </a:rPr>
              <a:t>Simulator</a:t>
            </a:r>
            <a:endParaRPr lang="en-US" altLang="zh-CN" b="1">
              <a:latin typeface="微软雅黑" panose="020B0503020204020204" charset="-122"/>
              <a:ea typeface="微软雅黑" panose="020B0503020204020204" charset="-122"/>
            </a:endParaRPr>
          </a:p>
        </p:txBody>
      </p:sp>
      <p:sp>
        <p:nvSpPr>
          <p:cNvPr id="8" name="矩形 7"/>
          <p:cNvSpPr/>
          <p:nvPr/>
        </p:nvSpPr>
        <p:spPr>
          <a:xfrm>
            <a:off x="838835" y="5692775"/>
            <a:ext cx="1362710" cy="584200"/>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latin typeface="微软雅黑" panose="020B0503020204020204" charset="-122"/>
                <a:ea typeface="微软雅黑" panose="020B0503020204020204" charset="-122"/>
              </a:rPr>
              <a:t>Prior</a:t>
            </a:r>
            <a:endParaRPr lang="en-US" altLang="zh-CN" b="1">
              <a:latin typeface="微软雅黑" panose="020B0503020204020204" charset="-122"/>
              <a:ea typeface="微软雅黑" panose="020B0503020204020204" charset="-122"/>
            </a:endParaRPr>
          </a:p>
        </p:txBody>
      </p:sp>
      <p:pic>
        <p:nvPicPr>
          <p:cNvPr id="9" name="图片 8" descr="model1"/>
          <p:cNvPicPr>
            <a:picLocks noChangeAspect="1"/>
          </p:cNvPicPr>
          <p:nvPr/>
        </p:nvPicPr>
        <p:blipFill>
          <a:blip r:embed="rId3"/>
          <a:stretch>
            <a:fillRect/>
          </a:stretch>
        </p:blipFill>
        <p:spPr>
          <a:xfrm>
            <a:off x="4812030" y="1784985"/>
            <a:ext cx="4901565" cy="1947545"/>
          </a:xfrm>
          <a:prstGeom prst="rect">
            <a:avLst/>
          </a:prstGeom>
        </p:spPr>
      </p:pic>
      <p:sp>
        <p:nvSpPr>
          <p:cNvPr id="14" name="圆角矩形 13"/>
          <p:cNvSpPr/>
          <p:nvPr>
            <p:custDataLst>
              <p:tags r:id="rId4"/>
            </p:custDataLst>
          </p:nvPr>
        </p:nvSpPr>
        <p:spPr>
          <a:xfrm>
            <a:off x="4052570" y="4326255"/>
            <a:ext cx="6781800" cy="2293620"/>
          </a:xfrm>
          <a:prstGeom prst="roundRect">
            <a:avLst>
              <a:gd name="adj" fmla="val 9616"/>
            </a:avLst>
          </a:prstGeom>
          <a:noFill/>
          <a:ln w="63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6638925" y="3465830"/>
            <a:ext cx="1301750" cy="488950"/>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latin typeface="微软雅黑" panose="020B0503020204020204" charset="-122"/>
                <a:ea typeface="微软雅黑" panose="020B0503020204020204" charset="-122"/>
              </a:rPr>
              <a:t>T</a:t>
            </a:r>
            <a:r>
              <a:rPr lang="en-US" altLang="zh-CN" b="1">
                <a:latin typeface="微软雅黑" panose="020B0503020204020204" charset="-122"/>
                <a:ea typeface="微软雅黑" panose="020B0503020204020204" charset="-122"/>
              </a:rPr>
              <a:t>rain</a:t>
            </a:r>
            <a:endParaRPr lang="en-US" altLang="zh-CN" b="1">
              <a:latin typeface="微软雅黑" panose="020B0503020204020204" charset="-122"/>
              <a:ea typeface="微软雅黑" panose="020B0503020204020204" charset="-122"/>
            </a:endParaRPr>
          </a:p>
        </p:txBody>
      </p:sp>
      <p:pic>
        <p:nvPicPr>
          <p:cNvPr id="19" name="图片 18" descr="model2"/>
          <p:cNvPicPr>
            <a:picLocks noChangeAspect="1"/>
          </p:cNvPicPr>
          <p:nvPr/>
        </p:nvPicPr>
        <p:blipFill>
          <a:blip r:embed="rId5"/>
          <a:stretch>
            <a:fillRect/>
          </a:stretch>
        </p:blipFill>
        <p:spPr>
          <a:xfrm>
            <a:off x="4229735" y="4413885"/>
            <a:ext cx="6339205" cy="2016125"/>
          </a:xfrm>
          <a:prstGeom prst="rect">
            <a:avLst/>
          </a:prstGeom>
        </p:spPr>
      </p:pic>
      <p:sp>
        <p:nvSpPr>
          <p:cNvPr id="20" name="矩形 19"/>
          <p:cNvSpPr/>
          <p:nvPr/>
        </p:nvSpPr>
        <p:spPr>
          <a:xfrm>
            <a:off x="4229735" y="6027420"/>
            <a:ext cx="1301750" cy="488950"/>
          </a:xfrm>
          <a:prstGeom prst="rect">
            <a:avLst/>
          </a:prstGeom>
          <a:solidFill>
            <a:srgbClr val="00409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latin typeface="微软雅黑" panose="020B0503020204020204" charset="-122"/>
                <a:ea typeface="微软雅黑" panose="020B0503020204020204" charset="-122"/>
              </a:rPr>
              <a:t>Inference</a:t>
            </a:r>
            <a:endParaRPr lang="en-US" altLang="zh-CN" b="1">
              <a:latin typeface="微软雅黑" panose="020B0503020204020204" charset="-122"/>
              <a:ea typeface="微软雅黑" panose="020B0503020204020204" charset="-122"/>
            </a:endParaRPr>
          </a:p>
        </p:txBody>
      </p:sp>
      <p:sp>
        <p:nvSpPr>
          <p:cNvPr id="21" name="右箭头 20"/>
          <p:cNvSpPr/>
          <p:nvPr/>
        </p:nvSpPr>
        <p:spPr>
          <a:xfrm rot="5400000">
            <a:off x="7055485" y="3903980"/>
            <a:ext cx="262255" cy="473075"/>
          </a:xfrm>
          <a:prstGeom prst="rightArrow">
            <a:avLst/>
          </a:prstGeom>
          <a:solidFill>
            <a:schemeClr val="bg1"/>
          </a:solidFill>
          <a:ln w="19050">
            <a:solidFill>
              <a:srgbClr val="004098"/>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9984740" y="1663065"/>
            <a:ext cx="2038350" cy="2109470"/>
          </a:xfrm>
          <a:prstGeom prst="rect">
            <a:avLst/>
          </a:prstGeom>
          <a:noFill/>
        </p:spPr>
        <p:txBody>
          <a:bodyPr wrap="square" rtlCol="0">
            <a:noAutofit/>
          </a:bodyPr>
          <a:p>
            <a:pPr algn="ctr">
              <a:lnSpc>
                <a:spcPct val="130000"/>
              </a:lnSpc>
            </a:pPr>
            <a:r>
              <a:rPr lang="en-US" altLang="zh-CN">
                <a:solidFill>
                  <a:srgbClr val="FF0000"/>
                </a:solidFill>
                <a:latin typeface="Times New Roman" panose="02020603050405020304" charset="0"/>
                <a:ea typeface="微软雅黑" panose="020B0503020204020204" charset="-122"/>
                <a:cs typeface="Times New Roman" panose="02020603050405020304" charset="0"/>
              </a:rPr>
              <a:t>Traditional methods cannot handle it.</a:t>
            </a:r>
            <a:endParaRPr lang="en-US" altLang="zh-CN">
              <a:solidFill>
                <a:srgbClr val="FF0000"/>
              </a:solidFill>
              <a:latin typeface="Times New Roman" panose="02020603050405020304" charset="0"/>
              <a:ea typeface="微软雅黑" panose="020B0503020204020204" charset="-122"/>
              <a:cs typeface="Times New Roman" panose="02020603050405020304" charset="0"/>
            </a:endParaRPr>
          </a:p>
          <a:p>
            <a:pPr algn="ctr">
              <a:lnSpc>
                <a:spcPct val="130000"/>
              </a:lnSpc>
            </a:pPr>
            <a:r>
              <a:rPr lang="en-US" altLang="zh-CN">
                <a:solidFill>
                  <a:srgbClr val="FF0000"/>
                </a:solidFill>
                <a:latin typeface="Times New Roman" panose="02020603050405020304" charset="0"/>
                <a:ea typeface="微软雅黑" panose="020B0503020204020204" charset="-122"/>
                <a:cs typeface="Times New Roman" panose="02020603050405020304" charset="0"/>
              </a:rPr>
              <a:t>Is the AI-based approach really feasible?</a:t>
            </a:r>
            <a:endParaRPr lang="en-US" altLang="zh-CN">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3" name="文本框 12"/>
          <p:cNvSpPr txBox="1"/>
          <p:nvPr/>
        </p:nvSpPr>
        <p:spPr>
          <a:xfrm>
            <a:off x="8577580" y="3957955"/>
            <a:ext cx="3371850" cy="368300"/>
          </a:xfrm>
          <a:prstGeom prst="rect">
            <a:avLst/>
          </a:prstGeom>
          <a:noFill/>
        </p:spPr>
        <p:txBody>
          <a:bodyPr wrap="square" rtlCol="0" anchor="t">
            <a:spAutoFit/>
          </a:bodyPr>
          <a:p>
            <a:r>
              <a:rPr lang="en-US" altLang="zh-CN">
                <a:solidFill>
                  <a:srgbClr val="C00000"/>
                </a:solidFill>
                <a:sym typeface="+mn-ea"/>
              </a:rPr>
              <a:t>[L</a:t>
            </a:r>
            <a:r>
              <a:rPr lang="en-US" altLang="zh-CN">
                <a:solidFill>
                  <a:srgbClr val="C00000"/>
                </a:solidFill>
                <a:sym typeface="+mn-ea"/>
              </a:rPr>
              <a:t>iang et. al.  arXiv.2507.11192 ]</a:t>
            </a:r>
            <a:endParaRPr lang="en-US" altLang="zh-CN">
              <a:solidFill>
                <a:srgbClr val="C00000"/>
              </a:solidFill>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21543"/>
          </a:xfrm>
        </p:spPr>
        <p:txBody>
          <a:bodyPr>
            <a:normAutofit/>
          </a:bodyPr>
          <a:lstStyle/>
          <a:p>
            <a:r>
              <a:rPr lang="en-US" altLang="zh-CN" dirty="0"/>
              <a:t>1.2</a:t>
            </a:r>
            <a:r>
              <a:rPr lang="zh-CN" altLang="en-US" dirty="0"/>
              <a:t>  </a:t>
            </a:r>
            <a:r>
              <a:rPr lang="zh-CN" altLang="en-US" sz="3600" dirty="0"/>
              <a:t> </a:t>
            </a:r>
            <a:r>
              <a:rPr lang="en-US" altLang="zh-CN" sz="2800">
                <a:latin typeface="Times New Roman" panose="02020603050405020304" charset="0"/>
                <a:cs typeface="Times New Roman" panose="02020603050405020304" charset="0"/>
                <a:sym typeface="+mn-ea"/>
              </a:rPr>
              <a:t>Realizing Scientific Goals - Challenges and difficulties</a:t>
            </a:r>
            <a:endParaRPr lang="en-US" altLang="zh-CN" sz="2800">
              <a:latin typeface="Times New Roman" panose="02020603050405020304" charset="0"/>
              <a:cs typeface="Times New Roman" panose="02020603050405020304" charset="0"/>
              <a:sym typeface="+mn-ea"/>
            </a:endParaRPr>
          </a:p>
        </p:txBody>
      </p:sp>
      <p:sp>
        <p:nvSpPr>
          <p:cNvPr id="3" name="powerpoint template design by DAJU_PPT正版来源小红书大橘PPT微信DAJU_PPT请勿抄袭搬运！盗版必究！"/>
          <p:cNvSpPr>
            <a:spLocks noGrp="1"/>
          </p:cNvSpPr>
          <p:nvPr>
            <p:ph type="sldNum" sz="quarter" idx="12"/>
          </p:nvPr>
        </p:nvSpPr>
        <p:spPr>
          <a:xfrm>
            <a:off x="8315325" y="4867910"/>
            <a:ext cx="1009015" cy="364490"/>
          </a:xfrm>
        </p:spPr>
        <p:txBody>
          <a:bodyPr/>
          <a:p>
            <a:fld id="{7CD8FDCA-5F31-45C2-9228-1965BA17AD8A}" type="slidenum">
              <a:rPr lang="zh-CN" altLang="en-US" smtClean="0">
                <a:latin typeface="Times New Roman" panose="02020603050405020304" charset="0"/>
                <a:cs typeface="Times New Roman" panose="02020603050405020304" charset="0"/>
              </a:rPr>
            </a:fld>
            <a:endParaRPr lang="zh-CN" altLang="en-US" smtClean="0">
              <a:latin typeface="Times New Roman" panose="02020603050405020304" charset="0"/>
              <a:cs typeface="Times New Roman" panose="02020603050405020304" charset="0"/>
            </a:endParaRPr>
          </a:p>
        </p:txBody>
      </p:sp>
      <p:sp>
        <p:nvSpPr>
          <p:cNvPr id="6" name="矩形 5"/>
          <p:cNvSpPr/>
          <p:nvPr/>
        </p:nvSpPr>
        <p:spPr bwMode="auto">
          <a:xfrm>
            <a:off x="1049020" y="2612390"/>
            <a:ext cx="4126230" cy="3988435"/>
          </a:xfrm>
          <a:prstGeom prst="rect">
            <a:avLst/>
          </a:prstGeom>
          <a:noFill/>
          <a:ln>
            <a:solidFill>
              <a:schemeClr val="bg1">
                <a:lumMod val="85000"/>
              </a:schemeClr>
            </a:solidFill>
          </a:ln>
        </p:spPr>
        <p:txBody>
          <a:bodyPr vert="horz" wrap="square" lIns="68562" tIns="34281" rIns="68562" bIns="34281" numCol="1" anchor="t" anchorCtr="0" compatLnSpc="1"/>
          <a:p>
            <a:pPr marL="342900" indent="-342900">
              <a:buFont typeface="Arial" panose="020B0604020202020204" pitchFamily="34" charset="0"/>
              <a:buChar char="•"/>
            </a:pP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The estimation of target wave source parameters based on traditional methods is </a:t>
            </a:r>
            <a:r>
              <a:rPr lang="en-US" altLang="zh-CN">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time-consuming</a:t>
            </a: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a:t>
            </a: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The number of parameters for red noise and white noise is </a:t>
            </a:r>
            <a:r>
              <a:rPr lang="en-US" altLang="zh-CN">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enormous</a:t>
            </a: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a:t>
            </a: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There are numerous pulsars and </a:t>
            </a:r>
            <a:r>
              <a:rPr lang="en-US" altLang="zh-CN">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a huge amount of </a:t>
            </a: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data.</a:t>
            </a: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342900" indent="-342900">
              <a:buFont typeface="Arial" panose="020B0604020202020204" pitchFamily="34" charset="0"/>
              <a:buChar char="•"/>
            </a:pP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Calculating </a:t>
            </a:r>
            <a:r>
              <a:rPr lang="en-US" altLang="zh-CN">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HD correlation</a:t>
            </a:r>
            <a:r>
              <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 exacerbates the time and difficulty of data analysis</a:t>
            </a:r>
            <a:endParaRPr lang="en-US" altLang="zh-CN">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7" name="矩形 6"/>
          <p:cNvSpPr/>
          <p:nvPr/>
        </p:nvSpPr>
        <p:spPr>
          <a:xfrm>
            <a:off x="852170" y="999490"/>
            <a:ext cx="10502265" cy="902335"/>
          </a:xfrm>
          <a:prstGeom prst="rect">
            <a:avLst/>
          </a:prstGeom>
          <a:solidFill>
            <a:srgbClr val="00206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altLang="zh-CN" sz="2400" b="1" dirty="0">
                <a:solidFill>
                  <a:srgbClr val="FFFF00"/>
                </a:solidFill>
                <a:latin typeface="Times New Roman" panose="02020603050405020304" charset="0"/>
                <a:ea typeface="微软雅黑" panose="020B0503020204020204" charset="-122"/>
                <a:cs typeface="Times New Roman" panose="02020603050405020304" charset="0"/>
                <a:sym typeface="Arial" panose="020B0604020202020204"/>
              </a:rPr>
              <a:t>PTA parameter estimation</a:t>
            </a:r>
            <a:endParaRPr lang="en-US" altLang="zh-CN" sz="2400" b="1" dirty="0">
              <a:solidFill>
                <a:srgbClr val="FFFF00"/>
              </a:solidFill>
              <a:latin typeface="Times New Roman" panose="02020603050405020304" charset="0"/>
              <a:ea typeface="微软雅黑" panose="020B0503020204020204" charset="-122"/>
              <a:cs typeface="Times New Roman" panose="02020603050405020304" charset="0"/>
              <a:sym typeface="Arial" panose="020B0604020202020204"/>
            </a:endParaRPr>
          </a:p>
          <a:p>
            <a:pPr algn="ctr">
              <a:defRPr/>
            </a:pPr>
            <a:r>
              <a:rPr lang="en-US" altLang="zh-CN" sz="2400" b="1" dirty="0">
                <a:solidFill>
                  <a:srgbClr val="FFFF00"/>
                </a:solidFill>
                <a:latin typeface="Times New Roman" panose="02020603050405020304" charset="0"/>
                <a:ea typeface="微软雅黑" panose="020B0503020204020204" charset="-122"/>
                <a:cs typeface="Times New Roman" panose="02020603050405020304" charset="0"/>
                <a:sym typeface="Arial" panose="020B0604020202020204"/>
              </a:rPr>
              <a:t>Key difficulties and challenges still exist</a:t>
            </a:r>
            <a:endParaRPr lang="en-US" altLang="zh-CN" sz="2400" b="1" dirty="0">
              <a:solidFill>
                <a:srgbClr val="FFFF00"/>
              </a:solidFill>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13" name="矩形 20"/>
          <p:cNvSpPr>
            <a:spLocks noChangeArrowheads="1"/>
          </p:cNvSpPr>
          <p:nvPr/>
        </p:nvSpPr>
        <p:spPr bwMode="auto">
          <a:xfrm>
            <a:off x="1353820" y="2151380"/>
            <a:ext cx="3816985" cy="461010"/>
          </a:xfrm>
          <a:prstGeom prst="rect">
            <a:avLst/>
          </a:prstGeom>
          <a:noFill/>
          <a:ln w="9525">
            <a:noFill/>
            <a:miter lim="800000"/>
          </a:ln>
        </p:spPr>
        <p:txBody>
          <a:bodyPr wrap="square">
            <a:noAutofit/>
          </a:bodyPr>
          <a:p>
            <a:pPr algn="ctr">
              <a:buClr>
                <a:srgbClr val="FF0000"/>
              </a:buClr>
            </a:pPr>
            <a:r>
              <a:rPr lang="en-US" altLang="zh-CN" sz="2000" b="1" dirty="0">
                <a:latin typeface="Times New Roman" panose="02020603050405020304" charset="0"/>
                <a:ea typeface="微软雅黑" panose="020B0503020204020204" charset="-122"/>
                <a:cs typeface="Times New Roman" panose="02020603050405020304" charset="0"/>
                <a:sym typeface="Arial" panose="020B0604020202020204"/>
              </a:rPr>
              <a:t>Difficulties and Challenges</a:t>
            </a:r>
            <a:endParaRPr lang="en-US" altLang="zh-CN" sz="2000" b="1" dirty="0">
              <a:latin typeface="Times New Roman" panose="02020603050405020304" charset="0"/>
              <a:ea typeface="微软雅黑" panose="020B0503020204020204" charset="-122"/>
              <a:cs typeface="Times New Roman" panose="02020603050405020304" charset="0"/>
              <a:sym typeface="Arial" panose="020B0604020202020204"/>
            </a:endParaRPr>
          </a:p>
        </p:txBody>
      </p:sp>
      <p:grpSp>
        <p:nvGrpSpPr>
          <p:cNvPr id="15" name="组合 14"/>
          <p:cNvGrpSpPr/>
          <p:nvPr/>
        </p:nvGrpSpPr>
        <p:grpSpPr>
          <a:xfrm>
            <a:off x="5942330" y="2069465"/>
            <a:ext cx="5048250" cy="3491865"/>
            <a:chOff x="5607159" y="1968681"/>
            <a:chExt cx="3099017" cy="2357089"/>
          </a:xfrm>
        </p:grpSpPr>
        <p:sp>
          <p:nvSpPr>
            <p:cNvPr id="16" name="矩形 15"/>
            <p:cNvSpPr>
              <a:spLocks noChangeArrowheads="1"/>
            </p:cNvSpPr>
            <p:nvPr/>
          </p:nvSpPr>
          <p:spPr bwMode="auto">
            <a:xfrm>
              <a:off x="5607159" y="2824259"/>
              <a:ext cx="3099017" cy="1501511"/>
            </a:xfrm>
            <a:prstGeom prst="rect">
              <a:avLst/>
            </a:prstGeom>
            <a:noFill/>
            <a:ln w="9525">
              <a:noFill/>
              <a:miter lim="800000"/>
            </a:ln>
          </p:spPr>
          <p:txBody>
            <a:bodyPr wrap="square">
              <a:noAutofit/>
            </a:bodyPr>
            <a:p>
              <a:pPr algn="ctr">
                <a:spcAft>
                  <a:spcPts val="600"/>
                </a:spcAft>
              </a:pPr>
              <a:endParaRPr lang="zh-CN" altLang="en-US" b="1" dirty="0">
                <a:solidFill>
                  <a:srgbClr val="C00000"/>
                </a:solidFill>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17" name="矩形 21"/>
            <p:cNvSpPr>
              <a:spLocks noChangeArrowheads="1"/>
            </p:cNvSpPr>
            <p:nvPr/>
          </p:nvSpPr>
          <p:spPr bwMode="auto">
            <a:xfrm>
              <a:off x="5611057" y="1968681"/>
              <a:ext cx="3092780" cy="310764"/>
            </a:xfrm>
            <a:prstGeom prst="rect">
              <a:avLst/>
            </a:prstGeom>
            <a:noFill/>
            <a:ln w="9525">
              <a:noFill/>
              <a:miter lim="800000"/>
            </a:ln>
          </p:spPr>
          <p:txBody>
            <a:bodyPr wrap="square">
              <a:spAutoFit/>
            </a:bodyPr>
            <a:p>
              <a:pPr algn="ctr">
                <a:buClr>
                  <a:srgbClr val="FF0000"/>
                </a:buClr>
              </a:pPr>
              <a:r>
                <a:rPr lang="en-US" altLang="zh-CN" sz="2400" b="1" dirty="0">
                  <a:latin typeface="Times New Roman" panose="02020603050405020304" charset="0"/>
                  <a:ea typeface="微软雅黑" panose="020B0503020204020204" charset="-122"/>
                  <a:cs typeface="Times New Roman" panose="02020603050405020304" charset="0"/>
                  <a:sym typeface="Arial" panose="020B0604020202020204"/>
                </a:rPr>
                <a:t>Solution</a:t>
              </a:r>
              <a:endParaRPr lang="en-US" altLang="zh-CN" sz="2400" b="1" dirty="0">
                <a:latin typeface="Times New Roman" panose="02020603050405020304" charset="0"/>
                <a:ea typeface="微软雅黑" panose="020B0503020204020204" charset="-122"/>
                <a:cs typeface="Times New Roman" panose="02020603050405020304" charset="0"/>
                <a:sym typeface="Arial" panose="020B0604020202020204"/>
              </a:endParaRPr>
            </a:p>
          </p:txBody>
        </p:sp>
      </p:grpSp>
      <p:sp>
        <p:nvSpPr>
          <p:cNvPr id="30" name="矩形 29"/>
          <p:cNvSpPr/>
          <p:nvPr/>
        </p:nvSpPr>
        <p:spPr>
          <a:xfrm>
            <a:off x="1068070" y="2025650"/>
            <a:ext cx="4184650" cy="4493260"/>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dirty="0">
              <a:solidFill>
                <a:schemeClr val="tx1"/>
              </a:solidFill>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32" name="矩形 31"/>
          <p:cNvSpPr/>
          <p:nvPr/>
        </p:nvSpPr>
        <p:spPr>
          <a:xfrm>
            <a:off x="5709920" y="2025650"/>
            <a:ext cx="5644515" cy="4522470"/>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285750" indent="-285750" algn="ctr">
              <a:spcAft>
                <a:spcPts val="600"/>
              </a:spcAft>
              <a:buFont typeface="Arial" panose="020B0604020202020204" pitchFamily="34" charset="0"/>
              <a:buChar char="•"/>
            </a:pP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Set up a specific </a:t>
            </a:r>
            <a:r>
              <a:rPr lang="en-US" altLang="zh-CN" sz="2000" b="1" dirty="0">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generative model</a:t>
            </a: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 for the PTA field based on </a:t>
            </a:r>
            <a:r>
              <a:rPr lang="en-US" altLang="zh-CN" sz="2000" b="1" dirty="0">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prior knowledge</a:t>
            </a: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 in the PTA field.</a:t>
            </a:r>
            <a:endPar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marL="285750" indent="-285750" algn="ctr">
              <a:spcAft>
                <a:spcPts val="600"/>
              </a:spcAft>
              <a:buFont typeface="Arial" panose="020B0604020202020204" pitchFamily="34" charset="0"/>
              <a:buChar char="•"/>
            </a:pPr>
            <a:endParaRPr lang="en-US" altLang="zh-CN" sz="2000" b="1" dirty="0">
              <a:solidFill>
                <a:srgbClr val="C00000"/>
              </a:solidFill>
              <a:latin typeface="Times New Roman" panose="02020603050405020304" charset="0"/>
              <a:ea typeface="微软雅黑" panose="020B0503020204020204" charset="-122"/>
              <a:cs typeface="Times New Roman" panose="02020603050405020304" charset="0"/>
              <a:sym typeface="Arial" panose="020B0604020202020204"/>
            </a:endParaRPr>
          </a:p>
          <a:p>
            <a:pPr marL="285750" indent="-285750" algn="ctr">
              <a:spcAft>
                <a:spcPts val="600"/>
              </a:spcAft>
              <a:buFont typeface="Arial" panose="020B0604020202020204" pitchFamily="34" charset="0"/>
              <a:buChar char="•"/>
            </a:pP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Although MCMC is </a:t>
            </a:r>
            <a:r>
              <a:rPr lang="en-US" altLang="zh-CN" sz="2000" b="1" dirty="0">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time-consuming</a:t>
            </a: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 it can </a:t>
            </a:r>
            <a:r>
              <a:rPr lang="en-US" altLang="zh-CN" sz="2000" b="1" dirty="0">
                <a:solidFill>
                  <a:schemeClr val="accent3"/>
                </a:solidFill>
                <a:latin typeface="Times New Roman" panose="02020603050405020304" charset="0"/>
                <a:ea typeface="微软雅黑" panose="020B0503020204020204" charset="-122"/>
                <a:cs typeface="Times New Roman" panose="02020603050405020304" charset="0"/>
                <a:sym typeface="Arial" panose="020B0604020202020204"/>
              </a:rPr>
              <a:t>accurately</a:t>
            </a:r>
            <a:r>
              <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rPr>
              <a:t> provide the posterior distribution of gravitational wave events.</a:t>
            </a:r>
            <a:endPar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a:p>
            <a:pPr algn="ctr"/>
            <a:endParaRPr lang="en-US" altLang="zh-CN" sz="2000" b="1" dirty="0">
              <a:solidFill>
                <a:schemeClr val="accent1">
                  <a:lumMod val="60000"/>
                  <a:lumOff val="40000"/>
                </a:schemeClr>
              </a:solidFill>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42" name="燕尾形 25"/>
          <p:cNvSpPr/>
          <p:nvPr/>
        </p:nvSpPr>
        <p:spPr>
          <a:xfrm>
            <a:off x="5252085" y="3244850"/>
            <a:ext cx="381000" cy="521335"/>
          </a:xfrm>
          <a:prstGeom prst="chevron">
            <a:avLst>
              <a:gd name="adj" fmla="val 618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5" name="燕尾形 25"/>
          <p:cNvSpPr/>
          <p:nvPr/>
        </p:nvSpPr>
        <p:spPr>
          <a:xfrm>
            <a:off x="5314315" y="5450840"/>
            <a:ext cx="381000" cy="521335"/>
          </a:xfrm>
          <a:prstGeom prst="chevron">
            <a:avLst>
              <a:gd name="adj" fmla="val 618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charset="-122"/>
              <a:cs typeface="Times New Roman" panose="02020603050405020304" charset="0"/>
              <a:sym typeface="Arial" panose="020B0604020202020204"/>
            </a:endParaRPr>
          </a:p>
        </p:txBody>
      </p:sp>
    </p:spTree>
  </p:cSld>
  <p:clrMapOvr>
    <a:masterClrMapping/>
  </p:clrMapOvr>
</p:sld>
</file>

<file path=ppt/tags/tag1.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0.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1.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2.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3.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4.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5.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5.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6.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7.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8.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ags/tag9.xml><?xml version="1.0" encoding="utf-8"?>
<p:tagLst xmlns:p="http://schemas.openxmlformats.org/presentationml/2006/main">
  <p:tag name="KSO_WM_DIAGRAM_VIRTUALLY_FRAME" val="{&quot;height&quot;:351.67307086614176,&quot;left&quot;:366.75078740157477,&quot;top&quot;:107.46094488188976,&quot;width&quot;:557.4992125984252}"/>
</p:tagLst>
</file>

<file path=ppt/theme/theme1.xml><?xml version="1.0" encoding="utf-8"?>
<a:theme xmlns:a="http://schemas.openxmlformats.org/drawingml/2006/main" name="A000120140530A99PPBG">
  <a:themeElements>
    <a:clrScheme name="自定义 1">
      <a:dk1>
        <a:srgbClr val="000000"/>
      </a:dk1>
      <a:lt1>
        <a:srgbClr val="FFFFFF"/>
      </a:lt1>
      <a:dk2>
        <a:srgbClr val="768395"/>
      </a:dk2>
      <a:lt2>
        <a:srgbClr val="F0F0F0"/>
      </a:lt2>
      <a:accent1>
        <a:srgbClr val="0C4994"/>
      </a:accent1>
      <a:accent2>
        <a:srgbClr val="0AA3D4"/>
      </a:accent2>
      <a:accent3>
        <a:srgbClr val="DB1F1F"/>
      </a:accent3>
      <a:accent4>
        <a:srgbClr val="247B95"/>
      </a:accent4>
      <a:accent5>
        <a:srgbClr val="AE1324"/>
      </a:accent5>
      <a:accent6>
        <a:srgbClr val="045A88"/>
      </a:accent6>
      <a:hlink>
        <a:srgbClr val="004986"/>
      </a:hlink>
      <a:folHlink>
        <a:srgbClr val="BFBFBF"/>
      </a:folHlink>
    </a:clrScheme>
    <a:fontScheme name="雅黑">
      <a:majorFont>
        <a:latin typeface="Impact"/>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4696</Words>
  <Application>WPS 演示</Application>
  <PresentationFormat>宽屏</PresentationFormat>
  <Paragraphs>193</Paragraphs>
  <Slides>18</Slides>
  <Notes>45</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18</vt:i4>
      </vt:variant>
    </vt:vector>
  </HeadingPairs>
  <TitlesOfParts>
    <vt:vector size="42" baseType="lpstr">
      <vt:lpstr>Arial</vt:lpstr>
      <vt:lpstr>宋体</vt:lpstr>
      <vt:lpstr>Wingdings</vt:lpstr>
      <vt:lpstr>华文中宋</vt:lpstr>
      <vt:lpstr>微软雅黑</vt:lpstr>
      <vt:lpstr>黑体</vt:lpstr>
      <vt:lpstr>Times New Roman</vt:lpstr>
      <vt:lpstr>Arial</vt:lpstr>
      <vt:lpstr>FandolSong</vt:lpstr>
      <vt:lpstr>Segoe Print</vt:lpstr>
      <vt:lpstr>Serif</vt:lpstr>
      <vt:lpstr>Noto Serif SC</vt:lpstr>
      <vt:lpstr>Cambria Math</vt:lpstr>
      <vt:lpstr>华文新魏</vt:lpstr>
      <vt:lpstr>Arial Unicode MS</vt:lpstr>
      <vt:lpstr>Impact</vt:lpstr>
      <vt:lpstr>等线</vt:lpstr>
      <vt:lpstr>Helvetica</vt:lpstr>
      <vt:lpstr>Baskerville</vt:lpstr>
      <vt:lpstr>Baskerville Old Face</vt:lpstr>
      <vt:lpstr>仿宋</vt:lpstr>
      <vt:lpstr>AaJulongsonglishangxiaqiannian (Non-Commercial Use)</vt:lpstr>
      <vt:lpstr>PingFang SC</vt:lpstr>
      <vt:lpstr>A000120140530A99PPBG</vt:lpstr>
      <vt:lpstr>PowerPoint 演示文稿</vt:lpstr>
      <vt:lpstr>PowerPoint 演示文稿</vt:lpstr>
      <vt:lpstr>PowerPoint 演示文稿</vt:lpstr>
      <vt:lpstr>PowerPoint 演示文稿</vt:lpstr>
      <vt:lpstr>1.2 Recent Progress of Pulsar Timing Arrays</vt:lpstr>
      <vt:lpstr>1.2   实现科学目标-传统方法</vt:lpstr>
      <vt:lpstr>1.2   实现科学目标-传统方法</vt:lpstr>
      <vt:lpstr>1.2   实现科学目标-AI方法</vt:lpstr>
      <vt:lpstr>1.2   实现科学目标-挑战与困难</vt:lpstr>
      <vt:lpstr>PowerPoint 演示文稿</vt:lpstr>
      <vt:lpstr>2.1  PTA数据分析相关进展-AI方法</vt:lpstr>
      <vt:lpstr>2.1  PTA数据分析相关进展-AI方法</vt:lpstr>
      <vt:lpstr>2.1  PTA数据分析相关进展-AI方法</vt:lpstr>
      <vt:lpstr>PowerPoint 演示文稿</vt:lpstr>
      <vt:lpstr>2.1  PTA数据分析相关进展-AI方法</vt:lpstr>
      <vt:lpstr>2.1 Our Work</vt:lpstr>
      <vt:lpstr>2.1 Our Work</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WJT</dc:creator>
  <cp:lastModifiedBy>liangbo</cp:lastModifiedBy>
  <cp:revision>1648</cp:revision>
  <cp:lastPrinted>2020-02-19T10:01:00Z</cp:lastPrinted>
  <dcterms:created xsi:type="dcterms:W3CDTF">2018-08-10T09:41:00Z</dcterms:created>
  <dcterms:modified xsi:type="dcterms:W3CDTF">2025-08-26T12:49:45Z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2052-12.1.0.22529</vt:lpwstr>
  </property>
  <property fmtid="{D5CDD505-2E9C-101B-9397-08002B2CF9AE}" pid="4" name="ICV">
    <vt:lpwstr>0D6CA4D9A2D342FD9804D49B62021374_13</vt:lpwstr>
  </property>
</Properties>
</file>